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theme/theme5.xml" ContentType="application/vnd.openxmlformats-officedocument.theme+xml"/>
  <Override PartName="/ppt/slideLayouts/slideLayout15.xml" ContentType="application/vnd.openxmlformats-officedocument.presentationml.slideLayout+xml"/>
  <Override PartName="/ppt/theme/theme6.xml" ContentType="application/vnd.openxmlformats-officedocument.theme+xml"/>
  <Override PartName="/ppt/slideLayouts/slideLayout16.xml" ContentType="application/vnd.openxmlformats-officedocument.presentationml.slideLayout+xml"/>
  <Override PartName="/ppt/theme/theme7.xml" ContentType="application/vnd.openxmlformats-officedocument.theme+xml"/>
  <Override PartName="/ppt/slideLayouts/slideLayout17.xml" ContentType="application/vnd.openxmlformats-officedocument.presentationml.slideLayout+xml"/>
  <Override PartName="/ppt/theme/theme8.xml" ContentType="application/vnd.openxmlformats-officedocument.theme+xml"/>
  <Override PartName="/ppt/slideLayouts/slideLayout18.xml" ContentType="application/vnd.openxmlformats-officedocument.presentationml.slideLayout+xml"/>
  <Override PartName="/ppt/theme/theme9.xml" ContentType="application/vnd.openxmlformats-officedocument.theme+xml"/>
  <Override PartName="/ppt/slideLayouts/slideLayout19.xml" ContentType="application/vnd.openxmlformats-officedocument.presentationml.slideLayout+xml"/>
  <Override PartName="/ppt/theme/theme10.xml" ContentType="application/vnd.openxmlformats-officedocument.theme+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theme/theme12.xml" ContentType="application/vnd.openxmlformats-officedocument.theme+xml"/>
  <Override PartName="/ppt/slideLayouts/slideLayout22.xml" ContentType="application/vnd.openxmlformats-officedocument.presentationml.slideLayout+xml"/>
  <Override PartName="/ppt/theme/theme13.xml" ContentType="application/vnd.openxmlformats-officedocument.theme+xml"/>
  <Override PartName="/ppt/slideLayouts/slideLayout2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0" r:id="rId4"/>
    <p:sldMasterId id="2147483802" r:id="rId5"/>
    <p:sldMasterId id="2147483805" r:id="rId6"/>
    <p:sldMasterId id="2147483807" r:id="rId7"/>
    <p:sldMasterId id="2147483809" r:id="rId8"/>
    <p:sldMasterId id="2147483811" r:id="rId9"/>
    <p:sldMasterId id="2147483813" r:id="rId10"/>
    <p:sldMasterId id="2147483815" r:id="rId11"/>
    <p:sldMasterId id="2147483817" r:id="rId12"/>
    <p:sldMasterId id="2147483821" r:id="rId13"/>
    <p:sldMasterId id="2147483823" r:id="rId14"/>
    <p:sldMasterId id="2147483825" r:id="rId15"/>
    <p:sldMasterId id="2147483829" r:id="rId16"/>
    <p:sldMasterId id="2147483831" r:id="rId17"/>
  </p:sldMasterIdLst>
  <p:notesMasterIdLst>
    <p:notesMasterId r:id="rId67"/>
  </p:notesMasterIdLst>
  <p:handoutMasterIdLst>
    <p:handoutMasterId r:id="rId68"/>
  </p:handoutMasterIdLst>
  <p:sldIdLst>
    <p:sldId id="256" r:id="rId18"/>
    <p:sldId id="495" r:id="rId19"/>
    <p:sldId id="496" r:id="rId20"/>
    <p:sldId id="497" r:id="rId21"/>
    <p:sldId id="481" r:id="rId22"/>
    <p:sldId id="482" r:id="rId23"/>
    <p:sldId id="483" r:id="rId24"/>
    <p:sldId id="487" r:id="rId25"/>
    <p:sldId id="484" r:id="rId26"/>
    <p:sldId id="485" r:id="rId27"/>
    <p:sldId id="488" r:id="rId28"/>
    <p:sldId id="491" r:id="rId29"/>
    <p:sldId id="498" r:id="rId30"/>
    <p:sldId id="499" r:id="rId31"/>
    <p:sldId id="510" r:id="rId32"/>
    <p:sldId id="511" r:id="rId33"/>
    <p:sldId id="493" r:id="rId34"/>
    <p:sldId id="500" r:id="rId35"/>
    <p:sldId id="501" r:id="rId36"/>
    <p:sldId id="503" r:id="rId37"/>
    <p:sldId id="506" r:id="rId38"/>
    <p:sldId id="504" r:id="rId39"/>
    <p:sldId id="505" r:id="rId40"/>
    <p:sldId id="509" r:id="rId41"/>
    <p:sldId id="508" r:id="rId42"/>
    <p:sldId id="526" r:id="rId43"/>
    <p:sldId id="528" r:id="rId44"/>
    <p:sldId id="527" r:id="rId45"/>
    <p:sldId id="529" r:id="rId46"/>
    <p:sldId id="530" r:id="rId47"/>
    <p:sldId id="531" r:id="rId48"/>
    <p:sldId id="489" r:id="rId49"/>
    <p:sldId id="533" r:id="rId50"/>
    <p:sldId id="534" r:id="rId51"/>
    <p:sldId id="535" r:id="rId52"/>
    <p:sldId id="512" r:id="rId53"/>
    <p:sldId id="513" r:id="rId54"/>
    <p:sldId id="514" r:id="rId55"/>
    <p:sldId id="515" r:id="rId56"/>
    <p:sldId id="516" r:id="rId57"/>
    <p:sldId id="517" r:id="rId58"/>
    <p:sldId id="518" r:id="rId59"/>
    <p:sldId id="519" r:id="rId60"/>
    <p:sldId id="520" r:id="rId61"/>
    <p:sldId id="521" r:id="rId62"/>
    <p:sldId id="522" r:id="rId63"/>
    <p:sldId id="523" r:id="rId64"/>
    <p:sldId id="524" r:id="rId65"/>
    <p:sldId id="52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21"/>
    <a:srgbClr val="003865"/>
    <a:srgbClr val="000000"/>
    <a:srgbClr val="0D0D0D"/>
    <a:srgbClr val="E8E8E8"/>
    <a:srgbClr val="B20738"/>
    <a:srgbClr val="00A3E2"/>
    <a:srgbClr val="2C2C2C"/>
    <a:srgbClr val="F5F5F5"/>
    <a:srgbClr val="383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946" autoAdjust="0"/>
  </p:normalViewPr>
  <p:slideViewPr>
    <p:cSldViewPr snapToGrid="0">
      <p:cViewPr varScale="1">
        <p:scale>
          <a:sx n="87" d="100"/>
          <a:sy n="87" d="100"/>
        </p:scale>
        <p:origin x="90" y="33"/>
      </p:cViewPr>
      <p:guideLst/>
    </p:cSldViewPr>
  </p:slideViewPr>
  <p:outlineViewPr>
    <p:cViewPr>
      <p:scale>
        <a:sx n="33" d="100"/>
        <a:sy n="33" d="100"/>
      </p:scale>
      <p:origin x="0" y="-20280"/>
    </p:cViewPr>
  </p:outlineViewPr>
  <p:notesTextViewPr>
    <p:cViewPr>
      <p:scale>
        <a:sx n="1" d="1"/>
        <a:sy n="1" d="1"/>
      </p:scale>
      <p:origin x="0" y="0"/>
    </p:cViewPr>
  </p:notesTextViewPr>
  <p:sorterViewPr>
    <p:cViewPr>
      <p:scale>
        <a:sx n="100" d="100"/>
        <a:sy n="100" d="100"/>
      </p:scale>
      <p:origin x="0" y="-2706"/>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handoutMaster" Target="handoutMasters/handoutMaster1.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7.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notesMaster" Target="notesMasters/notesMaster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8AB765-FBAB-441A-AE56-668C60E9B0C2}" type="doc">
      <dgm:prSet loTypeId="urn:microsoft.com/office/officeart/2005/8/layout/hProcess9" loCatId="process" qsTypeId="urn:microsoft.com/office/officeart/2005/8/quickstyle/simple1" qsCatId="simple" csTypeId="urn:microsoft.com/office/officeart/2005/8/colors/colorful3" csCatId="colorful" phldr="1"/>
      <dgm:spPr/>
    </dgm:pt>
    <dgm:pt modelId="{D5B3DECA-A727-449F-8936-9AEFF05DBAE8}">
      <dgm:prSet phldrT="[Text]"/>
      <dgm:spPr/>
      <dgm:t>
        <a:bodyPr/>
        <a:lstStyle/>
        <a:p>
          <a:r>
            <a:rPr lang="en-US" dirty="0"/>
            <a:t>Provide high quality professional development</a:t>
          </a:r>
        </a:p>
      </dgm:t>
    </dgm:pt>
    <dgm:pt modelId="{5DD44A01-5C60-4E12-BFC3-38A4B2557B86}" type="parTrans" cxnId="{6EBF949C-11AE-4438-9127-7C10AF1E638D}">
      <dgm:prSet/>
      <dgm:spPr/>
      <dgm:t>
        <a:bodyPr/>
        <a:lstStyle/>
        <a:p>
          <a:endParaRPr lang="en-US"/>
        </a:p>
      </dgm:t>
    </dgm:pt>
    <dgm:pt modelId="{4AF2B127-7DAA-4AFB-9C94-8EC70416496E}" type="sibTrans" cxnId="{6EBF949C-11AE-4438-9127-7C10AF1E638D}">
      <dgm:prSet/>
      <dgm:spPr/>
      <dgm:t>
        <a:bodyPr/>
        <a:lstStyle/>
        <a:p>
          <a:endParaRPr lang="en-US"/>
        </a:p>
      </dgm:t>
    </dgm:pt>
    <dgm:pt modelId="{B5E419C7-EBE5-47FB-8E02-945834B3D6D0}">
      <dgm:prSet phldrT="[Text]"/>
      <dgm:spPr/>
      <dgm:t>
        <a:bodyPr/>
        <a:lstStyle/>
        <a:p>
          <a:r>
            <a:rPr lang="en-US" dirty="0"/>
            <a:t>Providers gain and apply knowledge and skills</a:t>
          </a:r>
        </a:p>
      </dgm:t>
    </dgm:pt>
    <dgm:pt modelId="{C8EE2638-B1BB-4C8A-9FE7-03213698DCBE}" type="parTrans" cxnId="{653C8B4E-939F-4BD9-8B7E-49E650C5B2E8}">
      <dgm:prSet/>
      <dgm:spPr/>
      <dgm:t>
        <a:bodyPr/>
        <a:lstStyle/>
        <a:p>
          <a:endParaRPr lang="en-US"/>
        </a:p>
      </dgm:t>
    </dgm:pt>
    <dgm:pt modelId="{D22E9310-22EC-4655-9B56-5CFCD9D91ACE}" type="sibTrans" cxnId="{653C8B4E-939F-4BD9-8B7E-49E650C5B2E8}">
      <dgm:prSet/>
      <dgm:spPr/>
      <dgm:t>
        <a:bodyPr/>
        <a:lstStyle/>
        <a:p>
          <a:endParaRPr lang="en-US"/>
        </a:p>
      </dgm:t>
    </dgm:pt>
    <dgm:pt modelId="{6CE44203-4D71-42F9-8B31-D8BFDF469E7C}">
      <dgm:prSet phldrT="[Text]"/>
      <dgm:spPr/>
      <dgm:t>
        <a:bodyPr/>
        <a:lstStyle/>
        <a:p>
          <a:r>
            <a:rPr lang="en-US" dirty="0"/>
            <a:t>Children benefit from higher quality programs/practices </a:t>
          </a:r>
        </a:p>
      </dgm:t>
    </dgm:pt>
    <dgm:pt modelId="{CC9DC0D0-BBA5-43D7-9850-3DEE817DDDD3}" type="parTrans" cxnId="{A565615A-69BD-48F6-8CE9-30557732EBB3}">
      <dgm:prSet/>
      <dgm:spPr/>
      <dgm:t>
        <a:bodyPr/>
        <a:lstStyle/>
        <a:p>
          <a:endParaRPr lang="en-US"/>
        </a:p>
      </dgm:t>
    </dgm:pt>
    <dgm:pt modelId="{792192C4-AE15-4282-B9C5-54995EE9F23E}" type="sibTrans" cxnId="{A565615A-69BD-48F6-8CE9-30557732EBB3}">
      <dgm:prSet/>
      <dgm:spPr/>
      <dgm:t>
        <a:bodyPr/>
        <a:lstStyle/>
        <a:p>
          <a:endParaRPr lang="en-US"/>
        </a:p>
      </dgm:t>
    </dgm:pt>
    <dgm:pt modelId="{F9B3218D-6547-406B-ABD1-9568952C2203}" type="pres">
      <dgm:prSet presAssocID="{638AB765-FBAB-441A-AE56-668C60E9B0C2}" presName="CompostProcess" presStyleCnt="0">
        <dgm:presLayoutVars>
          <dgm:dir/>
          <dgm:resizeHandles val="exact"/>
        </dgm:presLayoutVars>
      </dgm:prSet>
      <dgm:spPr/>
    </dgm:pt>
    <dgm:pt modelId="{3993A2BF-27C3-4588-8193-2EC686367BF0}" type="pres">
      <dgm:prSet presAssocID="{638AB765-FBAB-441A-AE56-668C60E9B0C2}" presName="arrow" presStyleLbl="bgShp" presStyleIdx="0" presStyleCnt="1"/>
      <dgm:spPr/>
    </dgm:pt>
    <dgm:pt modelId="{3AF48A84-37A7-4BA3-B5AF-57E58E28F1AA}" type="pres">
      <dgm:prSet presAssocID="{638AB765-FBAB-441A-AE56-668C60E9B0C2}" presName="linearProcess" presStyleCnt="0"/>
      <dgm:spPr/>
    </dgm:pt>
    <dgm:pt modelId="{815DE09B-9A73-473E-BD62-EA83862C3EE1}" type="pres">
      <dgm:prSet presAssocID="{D5B3DECA-A727-449F-8936-9AEFF05DBAE8}" presName="textNode" presStyleLbl="node1" presStyleIdx="0" presStyleCnt="3">
        <dgm:presLayoutVars>
          <dgm:bulletEnabled val="1"/>
        </dgm:presLayoutVars>
      </dgm:prSet>
      <dgm:spPr/>
    </dgm:pt>
    <dgm:pt modelId="{3D8E049C-6D7D-4CC5-9952-E0A55EB0F1EC}" type="pres">
      <dgm:prSet presAssocID="{4AF2B127-7DAA-4AFB-9C94-8EC70416496E}" presName="sibTrans" presStyleCnt="0"/>
      <dgm:spPr/>
    </dgm:pt>
    <dgm:pt modelId="{9F9B58C0-A483-49FA-A744-1E8D7EF77D0F}" type="pres">
      <dgm:prSet presAssocID="{B5E419C7-EBE5-47FB-8E02-945834B3D6D0}" presName="textNode" presStyleLbl="node1" presStyleIdx="1" presStyleCnt="3">
        <dgm:presLayoutVars>
          <dgm:bulletEnabled val="1"/>
        </dgm:presLayoutVars>
      </dgm:prSet>
      <dgm:spPr/>
    </dgm:pt>
    <dgm:pt modelId="{221040AB-5D58-40AE-8702-77C85CC50DE1}" type="pres">
      <dgm:prSet presAssocID="{D22E9310-22EC-4655-9B56-5CFCD9D91ACE}" presName="sibTrans" presStyleCnt="0"/>
      <dgm:spPr/>
    </dgm:pt>
    <dgm:pt modelId="{D80A02CE-DC65-4EAC-AFD5-6DF5CA126128}" type="pres">
      <dgm:prSet presAssocID="{6CE44203-4D71-42F9-8B31-D8BFDF469E7C}" presName="textNode" presStyleLbl="node1" presStyleIdx="2" presStyleCnt="3">
        <dgm:presLayoutVars>
          <dgm:bulletEnabled val="1"/>
        </dgm:presLayoutVars>
      </dgm:prSet>
      <dgm:spPr/>
    </dgm:pt>
  </dgm:ptLst>
  <dgm:cxnLst>
    <dgm:cxn modelId="{D73AEF12-D436-42ED-9D04-F0D695A20F0B}" type="presOf" srcId="{B5E419C7-EBE5-47FB-8E02-945834B3D6D0}" destId="{9F9B58C0-A483-49FA-A744-1E8D7EF77D0F}" srcOrd="0" destOrd="0" presId="urn:microsoft.com/office/officeart/2005/8/layout/hProcess9"/>
    <dgm:cxn modelId="{208A3032-955D-4340-B5F9-D4C869E48375}" type="presOf" srcId="{6CE44203-4D71-42F9-8B31-D8BFDF469E7C}" destId="{D80A02CE-DC65-4EAC-AFD5-6DF5CA126128}" srcOrd="0" destOrd="0" presId="urn:microsoft.com/office/officeart/2005/8/layout/hProcess9"/>
    <dgm:cxn modelId="{653C8B4E-939F-4BD9-8B7E-49E650C5B2E8}" srcId="{638AB765-FBAB-441A-AE56-668C60E9B0C2}" destId="{B5E419C7-EBE5-47FB-8E02-945834B3D6D0}" srcOrd="1" destOrd="0" parTransId="{C8EE2638-B1BB-4C8A-9FE7-03213698DCBE}" sibTransId="{D22E9310-22EC-4655-9B56-5CFCD9D91ACE}"/>
    <dgm:cxn modelId="{A565615A-69BD-48F6-8CE9-30557732EBB3}" srcId="{638AB765-FBAB-441A-AE56-668C60E9B0C2}" destId="{6CE44203-4D71-42F9-8B31-D8BFDF469E7C}" srcOrd="2" destOrd="0" parTransId="{CC9DC0D0-BBA5-43D7-9850-3DEE817DDDD3}" sibTransId="{792192C4-AE15-4282-B9C5-54995EE9F23E}"/>
    <dgm:cxn modelId="{1EC0AE84-8770-4377-8FEC-B6A260A41750}" type="presOf" srcId="{D5B3DECA-A727-449F-8936-9AEFF05DBAE8}" destId="{815DE09B-9A73-473E-BD62-EA83862C3EE1}" srcOrd="0" destOrd="0" presId="urn:microsoft.com/office/officeart/2005/8/layout/hProcess9"/>
    <dgm:cxn modelId="{36E17B96-D0A1-486A-A289-84F79C143DF1}" type="presOf" srcId="{638AB765-FBAB-441A-AE56-668C60E9B0C2}" destId="{F9B3218D-6547-406B-ABD1-9568952C2203}" srcOrd="0" destOrd="0" presId="urn:microsoft.com/office/officeart/2005/8/layout/hProcess9"/>
    <dgm:cxn modelId="{6EBF949C-11AE-4438-9127-7C10AF1E638D}" srcId="{638AB765-FBAB-441A-AE56-668C60E9B0C2}" destId="{D5B3DECA-A727-449F-8936-9AEFF05DBAE8}" srcOrd="0" destOrd="0" parTransId="{5DD44A01-5C60-4E12-BFC3-38A4B2557B86}" sibTransId="{4AF2B127-7DAA-4AFB-9C94-8EC70416496E}"/>
    <dgm:cxn modelId="{4E531663-563F-4732-8FFC-536FD50F133E}" type="presParOf" srcId="{F9B3218D-6547-406B-ABD1-9568952C2203}" destId="{3993A2BF-27C3-4588-8193-2EC686367BF0}" srcOrd="0" destOrd="0" presId="urn:microsoft.com/office/officeart/2005/8/layout/hProcess9"/>
    <dgm:cxn modelId="{8B0880D0-D2FD-412E-A314-807165B5BCE7}" type="presParOf" srcId="{F9B3218D-6547-406B-ABD1-9568952C2203}" destId="{3AF48A84-37A7-4BA3-B5AF-57E58E28F1AA}" srcOrd="1" destOrd="0" presId="urn:microsoft.com/office/officeart/2005/8/layout/hProcess9"/>
    <dgm:cxn modelId="{E1D73367-02BE-42ED-AC8A-8F5AD39544BA}" type="presParOf" srcId="{3AF48A84-37A7-4BA3-B5AF-57E58E28F1AA}" destId="{815DE09B-9A73-473E-BD62-EA83862C3EE1}" srcOrd="0" destOrd="0" presId="urn:microsoft.com/office/officeart/2005/8/layout/hProcess9"/>
    <dgm:cxn modelId="{83F5F8B0-2886-4CE4-9277-7213F0E96D32}" type="presParOf" srcId="{3AF48A84-37A7-4BA3-B5AF-57E58E28F1AA}" destId="{3D8E049C-6D7D-4CC5-9952-E0A55EB0F1EC}" srcOrd="1" destOrd="0" presId="urn:microsoft.com/office/officeart/2005/8/layout/hProcess9"/>
    <dgm:cxn modelId="{3F0E5AB1-E702-4DD5-A237-BC7C1111ADA2}" type="presParOf" srcId="{3AF48A84-37A7-4BA3-B5AF-57E58E28F1AA}" destId="{9F9B58C0-A483-49FA-A744-1E8D7EF77D0F}" srcOrd="2" destOrd="0" presId="urn:microsoft.com/office/officeart/2005/8/layout/hProcess9"/>
    <dgm:cxn modelId="{0C25C93A-615D-413A-965E-5774097EBBE7}" type="presParOf" srcId="{3AF48A84-37A7-4BA3-B5AF-57E58E28F1AA}" destId="{221040AB-5D58-40AE-8702-77C85CC50DE1}" srcOrd="3" destOrd="0" presId="urn:microsoft.com/office/officeart/2005/8/layout/hProcess9"/>
    <dgm:cxn modelId="{9CBB13D4-8641-48B5-8FF7-D21D3507AD74}" type="presParOf" srcId="{3AF48A84-37A7-4BA3-B5AF-57E58E28F1AA}" destId="{D80A02CE-DC65-4EAC-AFD5-6DF5CA126128}"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62E5886-4588-46AE-9103-0D368118ACF0}"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3DCA5DF1-425D-4362-8E4E-56440D651DFF}">
      <dgm:prSet phldrT="[Text]" custT="1"/>
      <dgm:spPr/>
      <dgm:t>
        <a:bodyPr/>
        <a:lstStyle/>
        <a:p>
          <a:r>
            <a:rPr lang="en-US" sz="2000" dirty="0"/>
            <a:t>Exploration</a:t>
          </a:r>
          <a:endParaRPr lang="en-US" sz="1600" dirty="0"/>
        </a:p>
      </dgm:t>
    </dgm:pt>
    <dgm:pt modelId="{99021228-180E-4063-833F-FE5331DC30CD}" type="parTrans" cxnId="{E4754209-CA20-43DB-ACED-870CCB26C999}">
      <dgm:prSet/>
      <dgm:spPr/>
      <dgm:t>
        <a:bodyPr/>
        <a:lstStyle/>
        <a:p>
          <a:endParaRPr lang="en-US"/>
        </a:p>
      </dgm:t>
    </dgm:pt>
    <dgm:pt modelId="{3A554B5C-69F5-45ED-BFF2-0EFB291BBD0A}" type="sibTrans" cxnId="{E4754209-CA20-43DB-ACED-870CCB26C999}">
      <dgm:prSet/>
      <dgm:spPr/>
      <dgm:t>
        <a:bodyPr/>
        <a:lstStyle/>
        <a:p>
          <a:endParaRPr lang="en-US"/>
        </a:p>
      </dgm:t>
    </dgm:pt>
    <dgm:pt modelId="{D98A2B88-FB7C-484E-8007-B1BAE49E5B86}">
      <dgm:prSet phldrT="[Text]"/>
      <dgm:spPr/>
      <dgm:t>
        <a:bodyPr/>
        <a:lstStyle/>
        <a:p>
          <a:r>
            <a:rPr lang="en-US" dirty="0"/>
            <a:t>Installation</a:t>
          </a:r>
        </a:p>
      </dgm:t>
    </dgm:pt>
    <dgm:pt modelId="{9669B64D-3658-40DD-84C0-C01C60037B71}" type="parTrans" cxnId="{0084A46C-B426-42AA-AB5D-044635FA86C7}">
      <dgm:prSet/>
      <dgm:spPr/>
      <dgm:t>
        <a:bodyPr/>
        <a:lstStyle/>
        <a:p>
          <a:endParaRPr lang="en-US"/>
        </a:p>
      </dgm:t>
    </dgm:pt>
    <dgm:pt modelId="{338810BF-B1E5-4D4F-B447-D6A4006A433B}" type="sibTrans" cxnId="{0084A46C-B426-42AA-AB5D-044635FA86C7}">
      <dgm:prSet/>
      <dgm:spPr/>
      <dgm:t>
        <a:bodyPr/>
        <a:lstStyle/>
        <a:p>
          <a:endParaRPr lang="en-US"/>
        </a:p>
      </dgm:t>
    </dgm:pt>
    <dgm:pt modelId="{1AFA1F39-7107-47FD-A4CF-30E6EF88B57A}">
      <dgm:prSet phldrT="[Text]"/>
      <dgm:spPr/>
      <dgm:t>
        <a:bodyPr/>
        <a:lstStyle/>
        <a:p>
          <a:r>
            <a:rPr lang="en-US" dirty="0"/>
            <a:t>Initial Implementation</a:t>
          </a:r>
        </a:p>
      </dgm:t>
    </dgm:pt>
    <dgm:pt modelId="{39557952-0683-43F1-805B-AD021147874E}" type="parTrans" cxnId="{88E6EB9E-71CF-4BC4-9E25-EEAC09377E63}">
      <dgm:prSet/>
      <dgm:spPr/>
      <dgm:t>
        <a:bodyPr/>
        <a:lstStyle/>
        <a:p>
          <a:endParaRPr lang="en-US"/>
        </a:p>
      </dgm:t>
    </dgm:pt>
    <dgm:pt modelId="{0DF3D25D-5405-4617-95EA-33C70015F206}" type="sibTrans" cxnId="{88E6EB9E-71CF-4BC4-9E25-EEAC09377E63}">
      <dgm:prSet/>
      <dgm:spPr/>
      <dgm:t>
        <a:bodyPr/>
        <a:lstStyle/>
        <a:p>
          <a:endParaRPr lang="en-US"/>
        </a:p>
      </dgm:t>
    </dgm:pt>
    <dgm:pt modelId="{E31343C4-8302-46D7-9F73-202094815872}">
      <dgm:prSet phldrT="[Text]"/>
      <dgm:spPr/>
      <dgm:t>
        <a:bodyPr/>
        <a:lstStyle/>
        <a:p>
          <a:r>
            <a:rPr lang="en-US" dirty="0"/>
            <a:t>Full Implementation</a:t>
          </a:r>
        </a:p>
      </dgm:t>
    </dgm:pt>
    <dgm:pt modelId="{BF46AC23-3D4C-4DEF-AD9B-4213497C7D91}" type="parTrans" cxnId="{677CCE55-41C4-43DF-9284-89069953D736}">
      <dgm:prSet/>
      <dgm:spPr/>
      <dgm:t>
        <a:bodyPr/>
        <a:lstStyle/>
        <a:p>
          <a:endParaRPr lang="en-US"/>
        </a:p>
      </dgm:t>
    </dgm:pt>
    <dgm:pt modelId="{F6326DFE-73BE-4075-9FBB-1D798D39E96D}" type="sibTrans" cxnId="{677CCE55-41C4-43DF-9284-89069953D736}">
      <dgm:prSet/>
      <dgm:spPr/>
      <dgm:t>
        <a:bodyPr/>
        <a:lstStyle/>
        <a:p>
          <a:endParaRPr lang="en-US"/>
        </a:p>
      </dgm:t>
    </dgm:pt>
    <dgm:pt modelId="{AD32B38C-DD2B-443D-97E9-02FB2B5221C0}">
      <dgm:prSet phldrT="[Text]" custT="1"/>
      <dgm:spPr/>
      <dgm:t>
        <a:bodyPr/>
        <a:lstStyle/>
        <a:p>
          <a:r>
            <a:rPr lang="en-US" sz="1800" dirty="0"/>
            <a:t>Sustainability</a:t>
          </a:r>
          <a:endParaRPr lang="en-US" sz="1600" dirty="0"/>
        </a:p>
      </dgm:t>
    </dgm:pt>
    <dgm:pt modelId="{8C0A311F-F884-4401-8EFF-99C8BF8E52DA}" type="parTrans" cxnId="{1930D3F4-B6B3-46D6-8B3C-E5D4927D7567}">
      <dgm:prSet/>
      <dgm:spPr/>
      <dgm:t>
        <a:bodyPr/>
        <a:lstStyle/>
        <a:p>
          <a:endParaRPr lang="en-US"/>
        </a:p>
      </dgm:t>
    </dgm:pt>
    <dgm:pt modelId="{3FEF920A-916E-4CB1-A8EC-7522AFA50128}" type="sibTrans" cxnId="{1930D3F4-B6B3-46D6-8B3C-E5D4927D7567}">
      <dgm:prSet/>
      <dgm:spPr/>
      <dgm:t>
        <a:bodyPr/>
        <a:lstStyle/>
        <a:p>
          <a:endParaRPr lang="en-US"/>
        </a:p>
      </dgm:t>
    </dgm:pt>
    <dgm:pt modelId="{9D21EA4A-5B9E-443C-B0E3-5C8365343FB6}" type="pres">
      <dgm:prSet presAssocID="{D62E5886-4588-46AE-9103-0D368118ACF0}" presName="Name0" presStyleCnt="0">
        <dgm:presLayoutVars>
          <dgm:chMax val="11"/>
          <dgm:chPref val="11"/>
          <dgm:dir/>
          <dgm:resizeHandles/>
        </dgm:presLayoutVars>
      </dgm:prSet>
      <dgm:spPr/>
    </dgm:pt>
    <dgm:pt modelId="{24368387-5391-4BD2-8546-7DC8FC07F981}" type="pres">
      <dgm:prSet presAssocID="{AD32B38C-DD2B-443D-97E9-02FB2B5221C0}" presName="Accent5" presStyleCnt="0"/>
      <dgm:spPr/>
    </dgm:pt>
    <dgm:pt modelId="{17C79A2C-B60B-4662-8973-9C2BB3A6DC49}" type="pres">
      <dgm:prSet presAssocID="{AD32B38C-DD2B-443D-97E9-02FB2B5221C0}" presName="Accent" presStyleLbl="node1" presStyleIdx="0" presStyleCnt="5"/>
      <dgm:spPr/>
    </dgm:pt>
    <dgm:pt modelId="{E0793A97-F513-4BFD-A486-450EA7E85C05}" type="pres">
      <dgm:prSet presAssocID="{AD32B38C-DD2B-443D-97E9-02FB2B5221C0}" presName="ParentBackground5" presStyleCnt="0"/>
      <dgm:spPr/>
    </dgm:pt>
    <dgm:pt modelId="{C38E3118-8C94-44A9-A3D7-87A0B2A407BD}" type="pres">
      <dgm:prSet presAssocID="{AD32B38C-DD2B-443D-97E9-02FB2B5221C0}" presName="ParentBackground" presStyleLbl="fgAcc1" presStyleIdx="0" presStyleCnt="5"/>
      <dgm:spPr/>
    </dgm:pt>
    <dgm:pt modelId="{E7EBE184-07FA-4B50-BBEB-516744F04F42}" type="pres">
      <dgm:prSet presAssocID="{AD32B38C-DD2B-443D-97E9-02FB2B5221C0}" presName="Parent5" presStyleLbl="revTx" presStyleIdx="0" presStyleCnt="0">
        <dgm:presLayoutVars>
          <dgm:chMax val="1"/>
          <dgm:chPref val="1"/>
          <dgm:bulletEnabled val="1"/>
        </dgm:presLayoutVars>
      </dgm:prSet>
      <dgm:spPr/>
    </dgm:pt>
    <dgm:pt modelId="{52B420E8-0395-424D-9287-857807648B37}" type="pres">
      <dgm:prSet presAssocID="{E31343C4-8302-46D7-9F73-202094815872}" presName="Accent4" presStyleCnt="0"/>
      <dgm:spPr/>
    </dgm:pt>
    <dgm:pt modelId="{C93AA1FE-467C-4AF1-B3D0-72BB62FCCF70}" type="pres">
      <dgm:prSet presAssocID="{E31343C4-8302-46D7-9F73-202094815872}" presName="Accent" presStyleLbl="node1" presStyleIdx="1" presStyleCnt="5"/>
      <dgm:spPr/>
    </dgm:pt>
    <dgm:pt modelId="{1867DE55-3677-4E5A-BE6E-794ECC5970D4}" type="pres">
      <dgm:prSet presAssocID="{E31343C4-8302-46D7-9F73-202094815872}" presName="ParentBackground4" presStyleCnt="0"/>
      <dgm:spPr/>
    </dgm:pt>
    <dgm:pt modelId="{81C19E4D-DFE9-4732-A721-790766293207}" type="pres">
      <dgm:prSet presAssocID="{E31343C4-8302-46D7-9F73-202094815872}" presName="ParentBackground" presStyleLbl="fgAcc1" presStyleIdx="1" presStyleCnt="5"/>
      <dgm:spPr/>
    </dgm:pt>
    <dgm:pt modelId="{FFF24412-7218-475D-88AB-5BC83CCB02EA}" type="pres">
      <dgm:prSet presAssocID="{E31343C4-8302-46D7-9F73-202094815872}" presName="Parent4" presStyleLbl="revTx" presStyleIdx="0" presStyleCnt="0">
        <dgm:presLayoutVars>
          <dgm:chMax val="1"/>
          <dgm:chPref val="1"/>
          <dgm:bulletEnabled val="1"/>
        </dgm:presLayoutVars>
      </dgm:prSet>
      <dgm:spPr/>
    </dgm:pt>
    <dgm:pt modelId="{1214BC5A-5054-4A83-919F-F0FA0FFE04AA}" type="pres">
      <dgm:prSet presAssocID="{1AFA1F39-7107-47FD-A4CF-30E6EF88B57A}" presName="Accent3" presStyleCnt="0"/>
      <dgm:spPr/>
    </dgm:pt>
    <dgm:pt modelId="{6EA37DCC-B316-4C6E-B21F-F4FAE0C4352D}" type="pres">
      <dgm:prSet presAssocID="{1AFA1F39-7107-47FD-A4CF-30E6EF88B57A}" presName="Accent" presStyleLbl="node1" presStyleIdx="2" presStyleCnt="5"/>
      <dgm:spPr/>
    </dgm:pt>
    <dgm:pt modelId="{76A831E4-F55C-40B8-88C3-DE04E7A1B2D7}" type="pres">
      <dgm:prSet presAssocID="{1AFA1F39-7107-47FD-A4CF-30E6EF88B57A}" presName="ParentBackground3" presStyleCnt="0"/>
      <dgm:spPr/>
    </dgm:pt>
    <dgm:pt modelId="{2623D2C5-A135-4ABB-B9C0-1FEAA8819537}" type="pres">
      <dgm:prSet presAssocID="{1AFA1F39-7107-47FD-A4CF-30E6EF88B57A}" presName="ParentBackground" presStyleLbl="fgAcc1" presStyleIdx="2" presStyleCnt="5"/>
      <dgm:spPr/>
    </dgm:pt>
    <dgm:pt modelId="{E991E14B-52B5-4E9C-9258-6C200CD5E33E}" type="pres">
      <dgm:prSet presAssocID="{1AFA1F39-7107-47FD-A4CF-30E6EF88B57A}" presName="Parent3" presStyleLbl="revTx" presStyleIdx="0" presStyleCnt="0">
        <dgm:presLayoutVars>
          <dgm:chMax val="1"/>
          <dgm:chPref val="1"/>
          <dgm:bulletEnabled val="1"/>
        </dgm:presLayoutVars>
      </dgm:prSet>
      <dgm:spPr/>
    </dgm:pt>
    <dgm:pt modelId="{EE33157E-ABEC-4EDB-BDB5-CB85ED06E400}" type="pres">
      <dgm:prSet presAssocID="{D98A2B88-FB7C-484E-8007-B1BAE49E5B86}" presName="Accent2" presStyleCnt="0"/>
      <dgm:spPr/>
    </dgm:pt>
    <dgm:pt modelId="{E73D802D-274F-4199-B4E2-7A20B4CD3126}" type="pres">
      <dgm:prSet presAssocID="{D98A2B88-FB7C-484E-8007-B1BAE49E5B86}" presName="Accent" presStyleLbl="node1" presStyleIdx="3" presStyleCnt="5"/>
      <dgm:spPr/>
    </dgm:pt>
    <dgm:pt modelId="{8CB0652D-7EA7-4CAF-8BB0-1EAC315A77E2}" type="pres">
      <dgm:prSet presAssocID="{D98A2B88-FB7C-484E-8007-B1BAE49E5B86}" presName="ParentBackground2" presStyleCnt="0"/>
      <dgm:spPr/>
    </dgm:pt>
    <dgm:pt modelId="{41261217-88BD-492A-9DC3-5AF7F5F7EF5F}" type="pres">
      <dgm:prSet presAssocID="{D98A2B88-FB7C-484E-8007-B1BAE49E5B86}" presName="ParentBackground" presStyleLbl="fgAcc1" presStyleIdx="3" presStyleCnt="5"/>
      <dgm:spPr/>
    </dgm:pt>
    <dgm:pt modelId="{BCA97BC6-A57E-4DFB-8DDD-DC44BADEB54D}" type="pres">
      <dgm:prSet presAssocID="{D98A2B88-FB7C-484E-8007-B1BAE49E5B86}" presName="Parent2" presStyleLbl="revTx" presStyleIdx="0" presStyleCnt="0">
        <dgm:presLayoutVars>
          <dgm:chMax val="1"/>
          <dgm:chPref val="1"/>
          <dgm:bulletEnabled val="1"/>
        </dgm:presLayoutVars>
      </dgm:prSet>
      <dgm:spPr/>
    </dgm:pt>
    <dgm:pt modelId="{6B6CD092-72CD-4A88-8195-6B5F8CB56A65}" type="pres">
      <dgm:prSet presAssocID="{3DCA5DF1-425D-4362-8E4E-56440D651DFF}" presName="Accent1" presStyleCnt="0"/>
      <dgm:spPr/>
    </dgm:pt>
    <dgm:pt modelId="{5C32A5E6-A404-433F-9FD6-852E8432B671}" type="pres">
      <dgm:prSet presAssocID="{3DCA5DF1-425D-4362-8E4E-56440D651DFF}" presName="Accent" presStyleLbl="node1" presStyleIdx="4" presStyleCnt="5"/>
      <dgm:spPr/>
    </dgm:pt>
    <dgm:pt modelId="{C6C427D3-E683-4FCC-874C-ADEBB5125EB2}" type="pres">
      <dgm:prSet presAssocID="{3DCA5DF1-425D-4362-8E4E-56440D651DFF}" presName="ParentBackground1" presStyleCnt="0"/>
      <dgm:spPr/>
    </dgm:pt>
    <dgm:pt modelId="{6D363EA1-1DDA-45C7-9978-01694DDD4C04}" type="pres">
      <dgm:prSet presAssocID="{3DCA5DF1-425D-4362-8E4E-56440D651DFF}" presName="ParentBackground" presStyleLbl="fgAcc1" presStyleIdx="4" presStyleCnt="5"/>
      <dgm:spPr/>
    </dgm:pt>
    <dgm:pt modelId="{485257D5-8EF3-47BC-AAA3-4BE0EF2B1572}" type="pres">
      <dgm:prSet presAssocID="{3DCA5DF1-425D-4362-8E4E-56440D651DFF}" presName="Parent1" presStyleLbl="revTx" presStyleIdx="0" presStyleCnt="0">
        <dgm:presLayoutVars>
          <dgm:chMax val="1"/>
          <dgm:chPref val="1"/>
          <dgm:bulletEnabled val="1"/>
        </dgm:presLayoutVars>
      </dgm:prSet>
      <dgm:spPr/>
    </dgm:pt>
  </dgm:ptLst>
  <dgm:cxnLst>
    <dgm:cxn modelId="{E4754209-CA20-43DB-ACED-870CCB26C999}" srcId="{D62E5886-4588-46AE-9103-0D368118ACF0}" destId="{3DCA5DF1-425D-4362-8E4E-56440D651DFF}" srcOrd="0" destOrd="0" parTransId="{99021228-180E-4063-833F-FE5331DC30CD}" sibTransId="{3A554B5C-69F5-45ED-BFF2-0EFB291BBD0A}"/>
    <dgm:cxn modelId="{93657233-EEFB-45BB-A564-34AB6832D369}" type="presOf" srcId="{3DCA5DF1-425D-4362-8E4E-56440D651DFF}" destId="{6D363EA1-1DDA-45C7-9978-01694DDD4C04}" srcOrd="0" destOrd="0" presId="urn:microsoft.com/office/officeart/2011/layout/CircleProcess"/>
    <dgm:cxn modelId="{8E15CE5F-0069-47AD-9770-6B309B40A896}" type="presOf" srcId="{E31343C4-8302-46D7-9F73-202094815872}" destId="{81C19E4D-DFE9-4732-A721-790766293207}" srcOrd="0" destOrd="0" presId="urn:microsoft.com/office/officeart/2011/layout/CircleProcess"/>
    <dgm:cxn modelId="{0084A46C-B426-42AA-AB5D-044635FA86C7}" srcId="{D62E5886-4588-46AE-9103-0D368118ACF0}" destId="{D98A2B88-FB7C-484E-8007-B1BAE49E5B86}" srcOrd="1" destOrd="0" parTransId="{9669B64D-3658-40DD-84C0-C01C60037B71}" sibTransId="{338810BF-B1E5-4D4F-B447-D6A4006A433B}"/>
    <dgm:cxn modelId="{C11CB34D-A65F-4412-8AA2-F1CBF96E7877}" type="presOf" srcId="{D98A2B88-FB7C-484E-8007-B1BAE49E5B86}" destId="{BCA97BC6-A57E-4DFB-8DDD-DC44BADEB54D}" srcOrd="1" destOrd="0" presId="urn:microsoft.com/office/officeart/2011/layout/CircleProcess"/>
    <dgm:cxn modelId="{8A19B66F-D838-4EB9-A529-4FE98D3147EC}" type="presOf" srcId="{1AFA1F39-7107-47FD-A4CF-30E6EF88B57A}" destId="{2623D2C5-A135-4ABB-B9C0-1FEAA8819537}" srcOrd="0" destOrd="0" presId="urn:microsoft.com/office/officeart/2011/layout/CircleProcess"/>
    <dgm:cxn modelId="{A9AA8172-F012-4071-88EC-48E287152359}" type="presOf" srcId="{D98A2B88-FB7C-484E-8007-B1BAE49E5B86}" destId="{41261217-88BD-492A-9DC3-5AF7F5F7EF5F}" srcOrd="0" destOrd="0" presId="urn:microsoft.com/office/officeart/2011/layout/CircleProcess"/>
    <dgm:cxn modelId="{677CCE55-41C4-43DF-9284-89069953D736}" srcId="{D62E5886-4588-46AE-9103-0D368118ACF0}" destId="{E31343C4-8302-46D7-9F73-202094815872}" srcOrd="3" destOrd="0" parTransId="{BF46AC23-3D4C-4DEF-AD9B-4213497C7D91}" sibTransId="{F6326DFE-73BE-4075-9FBB-1D798D39E96D}"/>
    <dgm:cxn modelId="{11045E94-2351-4B26-A6D4-6C1FD3D4EA35}" type="presOf" srcId="{E31343C4-8302-46D7-9F73-202094815872}" destId="{FFF24412-7218-475D-88AB-5BC83CCB02EA}" srcOrd="1" destOrd="0" presId="urn:microsoft.com/office/officeart/2011/layout/CircleProcess"/>
    <dgm:cxn modelId="{DB69BD99-CAAC-4CF0-8A94-9C879A059825}" type="presOf" srcId="{1AFA1F39-7107-47FD-A4CF-30E6EF88B57A}" destId="{E991E14B-52B5-4E9C-9258-6C200CD5E33E}" srcOrd="1" destOrd="0" presId="urn:microsoft.com/office/officeart/2011/layout/CircleProcess"/>
    <dgm:cxn modelId="{88E6EB9E-71CF-4BC4-9E25-EEAC09377E63}" srcId="{D62E5886-4588-46AE-9103-0D368118ACF0}" destId="{1AFA1F39-7107-47FD-A4CF-30E6EF88B57A}" srcOrd="2" destOrd="0" parTransId="{39557952-0683-43F1-805B-AD021147874E}" sibTransId="{0DF3D25D-5405-4617-95EA-33C70015F206}"/>
    <dgm:cxn modelId="{A8ACC6C3-8FAD-4149-8283-195B6DE48DC7}" type="presOf" srcId="{AD32B38C-DD2B-443D-97E9-02FB2B5221C0}" destId="{E7EBE184-07FA-4B50-BBEB-516744F04F42}" srcOrd="1" destOrd="0" presId="urn:microsoft.com/office/officeart/2011/layout/CircleProcess"/>
    <dgm:cxn modelId="{A5AE60E5-0398-46EF-BCF9-D651D447B555}" type="presOf" srcId="{3DCA5DF1-425D-4362-8E4E-56440D651DFF}" destId="{485257D5-8EF3-47BC-AAA3-4BE0EF2B1572}" srcOrd="1" destOrd="0" presId="urn:microsoft.com/office/officeart/2011/layout/CircleProcess"/>
    <dgm:cxn modelId="{3694EFE8-FDE7-4E6B-BC72-CF38C6C94B6D}" type="presOf" srcId="{AD32B38C-DD2B-443D-97E9-02FB2B5221C0}" destId="{C38E3118-8C94-44A9-A3D7-87A0B2A407BD}" srcOrd="0" destOrd="0" presId="urn:microsoft.com/office/officeart/2011/layout/CircleProcess"/>
    <dgm:cxn modelId="{9F8181EE-4BA9-4C0F-B14B-1A40F508C0C1}" type="presOf" srcId="{D62E5886-4588-46AE-9103-0D368118ACF0}" destId="{9D21EA4A-5B9E-443C-B0E3-5C8365343FB6}" srcOrd="0" destOrd="0" presId="urn:microsoft.com/office/officeart/2011/layout/CircleProcess"/>
    <dgm:cxn modelId="{1930D3F4-B6B3-46D6-8B3C-E5D4927D7567}" srcId="{D62E5886-4588-46AE-9103-0D368118ACF0}" destId="{AD32B38C-DD2B-443D-97E9-02FB2B5221C0}" srcOrd="4" destOrd="0" parTransId="{8C0A311F-F884-4401-8EFF-99C8BF8E52DA}" sibTransId="{3FEF920A-916E-4CB1-A8EC-7522AFA50128}"/>
    <dgm:cxn modelId="{CA580F26-3BFD-407C-B849-AF8D53C4E8B9}" type="presParOf" srcId="{9D21EA4A-5B9E-443C-B0E3-5C8365343FB6}" destId="{24368387-5391-4BD2-8546-7DC8FC07F981}" srcOrd="0" destOrd="0" presId="urn:microsoft.com/office/officeart/2011/layout/CircleProcess"/>
    <dgm:cxn modelId="{0D28BF1D-F6D2-4768-A549-BF9B11DA16AB}" type="presParOf" srcId="{24368387-5391-4BD2-8546-7DC8FC07F981}" destId="{17C79A2C-B60B-4662-8973-9C2BB3A6DC49}" srcOrd="0" destOrd="0" presId="urn:microsoft.com/office/officeart/2011/layout/CircleProcess"/>
    <dgm:cxn modelId="{DF650BD0-3039-498F-B618-CBDE5EE06B72}" type="presParOf" srcId="{9D21EA4A-5B9E-443C-B0E3-5C8365343FB6}" destId="{E0793A97-F513-4BFD-A486-450EA7E85C05}" srcOrd="1" destOrd="0" presId="urn:microsoft.com/office/officeart/2011/layout/CircleProcess"/>
    <dgm:cxn modelId="{E1759AF8-9310-4F00-A9C3-17C62D45240E}" type="presParOf" srcId="{E0793A97-F513-4BFD-A486-450EA7E85C05}" destId="{C38E3118-8C94-44A9-A3D7-87A0B2A407BD}" srcOrd="0" destOrd="0" presId="urn:microsoft.com/office/officeart/2011/layout/CircleProcess"/>
    <dgm:cxn modelId="{1E751A12-FF7A-4425-B4A9-4861EAF261C3}" type="presParOf" srcId="{9D21EA4A-5B9E-443C-B0E3-5C8365343FB6}" destId="{E7EBE184-07FA-4B50-BBEB-516744F04F42}" srcOrd="2" destOrd="0" presId="urn:microsoft.com/office/officeart/2011/layout/CircleProcess"/>
    <dgm:cxn modelId="{E189CFBA-657F-4B62-B4A2-6800EB2F9D3E}" type="presParOf" srcId="{9D21EA4A-5B9E-443C-B0E3-5C8365343FB6}" destId="{52B420E8-0395-424D-9287-857807648B37}" srcOrd="3" destOrd="0" presId="urn:microsoft.com/office/officeart/2011/layout/CircleProcess"/>
    <dgm:cxn modelId="{5C01619E-B78B-42BB-BC5D-49390ED01207}" type="presParOf" srcId="{52B420E8-0395-424D-9287-857807648B37}" destId="{C93AA1FE-467C-4AF1-B3D0-72BB62FCCF70}" srcOrd="0" destOrd="0" presId="urn:microsoft.com/office/officeart/2011/layout/CircleProcess"/>
    <dgm:cxn modelId="{9AE66E73-9156-4FC5-805D-00A9812FF158}" type="presParOf" srcId="{9D21EA4A-5B9E-443C-B0E3-5C8365343FB6}" destId="{1867DE55-3677-4E5A-BE6E-794ECC5970D4}" srcOrd="4" destOrd="0" presId="urn:microsoft.com/office/officeart/2011/layout/CircleProcess"/>
    <dgm:cxn modelId="{865C5101-C42C-4740-81D0-354382FF75CA}" type="presParOf" srcId="{1867DE55-3677-4E5A-BE6E-794ECC5970D4}" destId="{81C19E4D-DFE9-4732-A721-790766293207}" srcOrd="0" destOrd="0" presId="urn:microsoft.com/office/officeart/2011/layout/CircleProcess"/>
    <dgm:cxn modelId="{7AED516C-BB54-4CED-9D07-BFEC55F07FEB}" type="presParOf" srcId="{9D21EA4A-5B9E-443C-B0E3-5C8365343FB6}" destId="{FFF24412-7218-475D-88AB-5BC83CCB02EA}" srcOrd="5" destOrd="0" presId="urn:microsoft.com/office/officeart/2011/layout/CircleProcess"/>
    <dgm:cxn modelId="{91BD9BC3-CF62-4BDC-9805-4381F458AEA4}" type="presParOf" srcId="{9D21EA4A-5B9E-443C-B0E3-5C8365343FB6}" destId="{1214BC5A-5054-4A83-919F-F0FA0FFE04AA}" srcOrd="6" destOrd="0" presId="urn:microsoft.com/office/officeart/2011/layout/CircleProcess"/>
    <dgm:cxn modelId="{2894912E-7BE5-4A34-BEA0-FED9E2DA4F8D}" type="presParOf" srcId="{1214BC5A-5054-4A83-919F-F0FA0FFE04AA}" destId="{6EA37DCC-B316-4C6E-B21F-F4FAE0C4352D}" srcOrd="0" destOrd="0" presId="urn:microsoft.com/office/officeart/2011/layout/CircleProcess"/>
    <dgm:cxn modelId="{EE9C6891-A402-4A3A-8BB8-644922BDCA77}" type="presParOf" srcId="{9D21EA4A-5B9E-443C-B0E3-5C8365343FB6}" destId="{76A831E4-F55C-40B8-88C3-DE04E7A1B2D7}" srcOrd="7" destOrd="0" presId="urn:microsoft.com/office/officeart/2011/layout/CircleProcess"/>
    <dgm:cxn modelId="{23C9FA35-9EA2-4981-AAAD-E3E82569D0A9}" type="presParOf" srcId="{76A831E4-F55C-40B8-88C3-DE04E7A1B2D7}" destId="{2623D2C5-A135-4ABB-B9C0-1FEAA8819537}" srcOrd="0" destOrd="0" presId="urn:microsoft.com/office/officeart/2011/layout/CircleProcess"/>
    <dgm:cxn modelId="{BAB9FCCA-00FD-4F7C-95E1-62C7D74A52F1}" type="presParOf" srcId="{9D21EA4A-5B9E-443C-B0E3-5C8365343FB6}" destId="{E991E14B-52B5-4E9C-9258-6C200CD5E33E}" srcOrd="8" destOrd="0" presId="urn:microsoft.com/office/officeart/2011/layout/CircleProcess"/>
    <dgm:cxn modelId="{F6D15DD9-DF89-4562-837D-D33E4BA6D249}" type="presParOf" srcId="{9D21EA4A-5B9E-443C-B0E3-5C8365343FB6}" destId="{EE33157E-ABEC-4EDB-BDB5-CB85ED06E400}" srcOrd="9" destOrd="0" presId="urn:microsoft.com/office/officeart/2011/layout/CircleProcess"/>
    <dgm:cxn modelId="{F83A329F-DFE1-4A44-871B-76C8AE890274}" type="presParOf" srcId="{EE33157E-ABEC-4EDB-BDB5-CB85ED06E400}" destId="{E73D802D-274F-4199-B4E2-7A20B4CD3126}" srcOrd="0" destOrd="0" presId="urn:microsoft.com/office/officeart/2011/layout/CircleProcess"/>
    <dgm:cxn modelId="{2B016CDC-35E0-48B8-81AB-DF7485FB4EC8}" type="presParOf" srcId="{9D21EA4A-5B9E-443C-B0E3-5C8365343FB6}" destId="{8CB0652D-7EA7-4CAF-8BB0-1EAC315A77E2}" srcOrd="10" destOrd="0" presId="urn:microsoft.com/office/officeart/2011/layout/CircleProcess"/>
    <dgm:cxn modelId="{FFBE937D-B7EA-4369-B0CA-9F43BD4EF153}" type="presParOf" srcId="{8CB0652D-7EA7-4CAF-8BB0-1EAC315A77E2}" destId="{41261217-88BD-492A-9DC3-5AF7F5F7EF5F}" srcOrd="0" destOrd="0" presId="urn:microsoft.com/office/officeart/2011/layout/CircleProcess"/>
    <dgm:cxn modelId="{5AA3F895-B6F5-4276-BCF1-F8004363AE86}" type="presParOf" srcId="{9D21EA4A-5B9E-443C-B0E3-5C8365343FB6}" destId="{BCA97BC6-A57E-4DFB-8DDD-DC44BADEB54D}" srcOrd="11" destOrd="0" presId="urn:microsoft.com/office/officeart/2011/layout/CircleProcess"/>
    <dgm:cxn modelId="{D10BAE95-4D51-4672-B713-5971500815D7}" type="presParOf" srcId="{9D21EA4A-5B9E-443C-B0E3-5C8365343FB6}" destId="{6B6CD092-72CD-4A88-8195-6B5F8CB56A65}" srcOrd="12" destOrd="0" presId="urn:microsoft.com/office/officeart/2011/layout/CircleProcess"/>
    <dgm:cxn modelId="{D4733960-B7EE-47D5-9467-2247880F7188}" type="presParOf" srcId="{6B6CD092-72CD-4A88-8195-6B5F8CB56A65}" destId="{5C32A5E6-A404-433F-9FD6-852E8432B671}" srcOrd="0" destOrd="0" presId="urn:microsoft.com/office/officeart/2011/layout/CircleProcess"/>
    <dgm:cxn modelId="{66A5809C-B295-48B4-A39F-0052328950B0}" type="presParOf" srcId="{9D21EA4A-5B9E-443C-B0E3-5C8365343FB6}" destId="{C6C427D3-E683-4FCC-874C-ADEBB5125EB2}" srcOrd="13" destOrd="0" presId="urn:microsoft.com/office/officeart/2011/layout/CircleProcess"/>
    <dgm:cxn modelId="{3AAB86A4-D7C6-4183-9D7F-E23F6D49BBCA}" type="presParOf" srcId="{C6C427D3-E683-4FCC-874C-ADEBB5125EB2}" destId="{6D363EA1-1DDA-45C7-9978-01694DDD4C04}" srcOrd="0" destOrd="0" presId="urn:microsoft.com/office/officeart/2011/layout/CircleProcess"/>
    <dgm:cxn modelId="{42921A93-BE33-49BE-9C69-89BDF49BF61B}" type="presParOf" srcId="{9D21EA4A-5B9E-443C-B0E3-5C8365343FB6}" destId="{485257D5-8EF3-47BC-AAA3-4BE0EF2B1572}"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776D3B-BA11-4444-9107-F1448B8B9A40}" type="doc">
      <dgm:prSet loTypeId="urn:microsoft.com/office/officeart/2008/layout/VerticalCurvedList" loCatId="list" qsTypeId="urn:microsoft.com/office/officeart/2005/8/quickstyle/3d1" qsCatId="3D" csTypeId="urn:microsoft.com/office/officeart/2005/8/colors/accent1_2" csCatId="accent1" phldr="1"/>
      <dgm:spPr/>
      <dgm:t>
        <a:bodyPr/>
        <a:lstStyle/>
        <a:p>
          <a:endParaRPr lang="en-US"/>
        </a:p>
      </dgm:t>
    </dgm:pt>
    <dgm:pt modelId="{9914E106-337B-434D-A894-EE0378C076E8}">
      <dgm:prSet phldrT="[Text]"/>
      <dgm:spPr/>
      <dgm:t>
        <a:bodyPr/>
        <a:lstStyle/>
        <a:p>
          <a:r>
            <a:rPr lang="en-US" dirty="0"/>
            <a:t>Inappropriate discipline practices</a:t>
          </a:r>
        </a:p>
      </dgm:t>
    </dgm:pt>
    <dgm:pt modelId="{D2940DB3-772B-4C63-889B-DB54045D8D32}" type="parTrans" cxnId="{21ECAD08-7249-4424-8D23-EBB5F7FCA25E}">
      <dgm:prSet/>
      <dgm:spPr/>
      <dgm:t>
        <a:bodyPr/>
        <a:lstStyle/>
        <a:p>
          <a:endParaRPr lang="en-US"/>
        </a:p>
      </dgm:t>
    </dgm:pt>
    <dgm:pt modelId="{18353648-1D60-40AB-8179-2D95E16B8F73}" type="sibTrans" cxnId="{21ECAD08-7249-4424-8D23-EBB5F7FCA25E}">
      <dgm:prSet/>
      <dgm:spPr/>
      <dgm:t>
        <a:bodyPr/>
        <a:lstStyle/>
        <a:p>
          <a:endParaRPr lang="en-US"/>
        </a:p>
      </dgm:t>
    </dgm:pt>
    <dgm:pt modelId="{8141693C-44A9-4353-8FC9-C494672EA08A}">
      <dgm:prSet phldrT="[Text]"/>
      <dgm:spPr/>
      <dgm:t>
        <a:bodyPr/>
        <a:lstStyle/>
        <a:p>
          <a:r>
            <a:rPr lang="en-US" dirty="0"/>
            <a:t>Segregation from inclusive programs</a:t>
          </a:r>
        </a:p>
      </dgm:t>
    </dgm:pt>
    <dgm:pt modelId="{638149F8-1CBB-4B33-A9E2-FB4D53C02850}" type="parTrans" cxnId="{054C4658-17FC-43DB-ADA3-F982EE55B18B}">
      <dgm:prSet/>
      <dgm:spPr/>
      <dgm:t>
        <a:bodyPr/>
        <a:lstStyle/>
        <a:p>
          <a:endParaRPr lang="en-US"/>
        </a:p>
      </dgm:t>
    </dgm:pt>
    <dgm:pt modelId="{90674BBA-9EAC-46EE-AF1C-B8BA5BA8B64D}" type="sibTrans" cxnId="{054C4658-17FC-43DB-ADA3-F982EE55B18B}">
      <dgm:prSet/>
      <dgm:spPr/>
      <dgm:t>
        <a:bodyPr/>
        <a:lstStyle/>
        <a:p>
          <a:endParaRPr lang="en-US"/>
        </a:p>
      </dgm:t>
    </dgm:pt>
    <dgm:pt modelId="{DE0952D6-B6B8-4FA7-A845-E5B63886E461}">
      <dgm:prSet phldrT="[Text]"/>
      <dgm:spPr/>
      <dgm:t>
        <a:bodyPr/>
        <a:lstStyle/>
        <a:p>
          <a:r>
            <a:rPr lang="en-US" dirty="0"/>
            <a:t>Lack of capacity within programs and states</a:t>
          </a:r>
        </a:p>
      </dgm:t>
    </dgm:pt>
    <dgm:pt modelId="{36D0EC90-3315-4747-AAB0-E0DD7173240A}" type="parTrans" cxnId="{813C5FFC-7947-491A-A3CF-3FAA3CE37281}">
      <dgm:prSet/>
      <dgm:spPr/>
      <dgm:t>
        <a:bodyPr/>
        <a:lstStyle/>
        <a:p>
          <a:endParaRPr lang="en-US"/>
        </a:p>
      </dgm:t>
    </dgm:pt>
    <dgm:pt modelId="{C4A919DD-1CAD-4AAF-81D3-95B6C727797A}" type="sibTrans" cxnId="{813C5FFC-7947-491A-A3CF-3FAA3CE37281}">
      <dgm:prSet/>
      <dgm:spPr/>
      <dgm:t>
        <a:bodyPr/>
        <a:lstStyle/>
        <a:p>
          <a:endParaRPr lang="en-US"/>
        </a:p>
      </dgm:t>
    </dgm:pt>
    <dgm:pt modelId="{828357A5-69EE-41A1-AC32-2E0D66553FAD}">
      <dgm:prSet/>
      <dgm:spPr/>
      <dgm:t>
        <a:bodyPr/>
        <a:lstStyle/>
        <a:p>
          <a:r>
            <a:rPr lang="en-US" dirty="0"/>
            <a:t>Effective behavior interventions</a:t>
          </a:r>
        </a:p>
      </dgm:t>
    </dgm:pt>
    <dgm:pt modelId="{20285B00-DA47-43BB-9B02-B9027DB90355}" type="parTrans" cxnId="{3CFE36E3-CE9D-4A17-8B8F-34A8FC822879}">
      <dgm:prSet/>
      <dgm:spPr/>
      <dgm:t>
        <a:bodyPr/>
        <a:lstStyle/>
        <a:p>
          <a:endParaRPr lang="en-US"/>
        </a:p>
      </dgm:t>
    </dgm:pt>
    <dgm:pt modelId="{5707AFC4-DAFF-4C0F-A954-F9581EAFF175}" type="sibTrans" cxnId="{3CFE36E3-CE9D-4A17-8B8F-34A8FC822879}">
      <dgm:prSet/>
      <dgm:spPr/>
      <dgm:t>
        <a:bodyPr/>
        <a:lstStyle/>
        <a:p>
          <a:endParaRPr lang="en-US"/>
        </a:p>
      </dgm:t>
    </dgm:pt>
    <dgm:pt modelId="{03904004-ABB4-49C7-833E-0CCD40684CD0}">
      <dgm:prSet/>
      <dgm:spPr/>
      <dgm:t>
        <a:bodyPr/>
        <a:lstStyle/>
        <a:p>
          <a:r>
            <a:rPr lang="en-US" dirty="0"/>
            <a:t>Competence and confidence</a:t>
          </a:r>
        </a:p>
      </dgm:t>
    </dgm:pt>
    <dgm:pt modelId="{9BF1D577-56F8-4996-9DDF-75A970A78A2D}" type="parTrans" cxnId="{67A5C1B8-3A44-4AD1-AD47-16458E313368}">
      <dgm:prSet/>
      <dgm:spPr/>
      <dgm:t>
        <a:bodyPr/>
        <a:lstStyle/>
        <a:p>
          <a:endParaRPr lang="en-US"/>
        </a:p>
      </dgm:t>
    </dgm:pt>
    <dgm:pt modelId="{B5BF83AC-F4E7-43C7-9267-7EEAA2D10514}" type="sibTrans" cxnId="{67A5C1B8-3A44-4AD1-AD47-16458E313368}">
      <dgm:prSet/>
      <dgm:spPr/>
      <dgm:t>
        <a:bodyPr/>
        <a:lstStyle/>
        <a:p>
          <a:endParaRPr lang="en-US"/>
        </a:p>
      </dgm:t>
    </dgm:pt>
    <dgm:pt modelId="{26CC8627-6DE1-40EB-AF92-A106C3DDC8DF}" type="pres">
      <dgm:prSet presAssocID="{71776D3B-BA11-4444-9107-F1448B8B9A40}" presName="Name0" presStyleCnt="0">
        <dgm:presLayoutVars>
          <dgm:chMax val="7"/>
          <dgm:chPref val="7"/>
          <dgm:dir/>
        </dgm:presLayoutVars>
      </dgm:prSet>
      <dgm:spPr/>
    </dgm:pt>
    <dgm:pt modelId="{6D0D2F80-D611-4E41-8400-16EE16EDD2AC}" type="pres">
      <dgm:prSet presAssocID="{71776D3B-BA11-4444-9107-F1448B8B9A40}" presName="Name1" presStyleCnt="0"/>
      <dgm:spPr/>
    </dgm:pt>
    <dgm:pt modelId="{F8285F80-5233-4822-A691-99B4318A03A1}" type="pres">
      <dgm:prSet presAssocID="{71776D3B-BA11-4444-9107-F1448B8B9A40}" presName="cycle" presStyleCnt="0"/>
      <dgm:spPr/>
    </dgm:pt>
    <dgm:pt modelId="{2B639166-21BE-44C7-937A-1BCC1512D0A9}" type="pres">
      <dgm:prSet presAssocID="{71776D3B-BA11-4444-9107-F1448B8B9A40}" presName="srcNode" presStyleLbl="node1" presStyleIdx="0" presStyleCnt="5"/>
      <dgm:spPr/>
    </dgm:pt>
    <dgm:pt modelId="{8926DF4E-6D73-4838-B93B-173E50D2C68E}" type="pres">
      <dgm:prSet presAssocID="{71776D3B-BA11-4444-9107-F1448B8B9A40}" presName="conn" presStyleLbl="parChTrans1D2" presStyleIdx="0" presStyleCnt="1"/>
      <dgm:spPr/>
    </dgm:pt>
    <dgm:pt modelId="{E9FEEC25-DC70-45E5-B6C1-1D2484938A54}" type="pres">
      <dgm:prSet presAssocID="{71776D3B-BA11-4444-9107-F1448B8B9A40}" presName="extraNode" presStyleLbl="node1" presStyleIdx="0" presStyleCnt="5"/>
      <dgm:spPr/>
    </dgm:pt>
    <dgm:pt modelId="{8D708526-0832-4039-AA78-F0CCD87541F2}" type="pres">
      <dgm:prSet presAssocID="{71776D3B-BA11-4444-9107-F1448B8B9A40}" presName="dstNode" presStyleLbl="node1" presStyleIdx="0" presStyleCnt="5"/>
      <dgm:spPr/>
    </dgm:pt>
    <dgm:pt modelId="{24EFBDEB-D178-44C3-B119-B47664D242A9}" type="pres">
      <dgm:prSet presAssocID="{9914E106-337B-434D-A894-EE0378C076E8}" presName="text_1" presStyleLbl="node1" presStyleIdx="0" presStyleCnt="5">
        <dgm:presLayoutVars>
          <dgm:bulletEnabled val="1"/>
        </dgm:presLayoutVars>
      </dgm:prSet>
      <dgm:spPr/>
    </dgm:pt>
    <dgm:pt modelId="{97CEBEA6-C94D-455F-BAB2-8217E7980DBB}" type="pres">
      <dgm:prSet presAssocID="{9914E106-337B-434D-A894-EE0378C076E8}" presName="accent_1" presStyleCnt="0"/>
      <dgm:spPr/>
    </dgm:pt>
    <dgm:pt modelId="{41C88ACB-6788-42B6-8F17-1EDBCA86B95D}" type="pres">
      <dgm:prSet presAssocID="{9914E106-337B-434D-A894-EE0378C076E8}" presName="accentRepeatNode" presStyleLbl="solidFgAcc1" presStyleIdx="0" presStyleCnt="5"/>
      <dgm:spPr/>
    </dgm:pt>
    <dgm:pt modelId="{3CDA664F-C71C-43EB-AEF6-B971DFE41F5E}" type="pres">
      <dgm:prSet presAssocID="{828357A5-69EE-41A1-AC32-2E0D66553FAD}" presName="text_2" presStyleLbl="node1" presStyleIdx="1" presStyleCnt="5">
        <dgm:presLayoutVars>
          <dgm:bulletEnabled val="1"/>
        </dgm:presLayoutVars>
      </dgm:prSet>
      <dgm:spPr/>
    </dgm:pt>
    <dgm:pt modelId="{79A52892-1685-4CA8-BC6F-EA83AE383A2C}" type="pres">
      <dgm:prSet presAssocID="{828357A5-69EE-41A1-AC32-2E0D66553FAD}" presName="accent_2" presStyleCnt="0"/>
      <dgm:spPr/>
    </dgm:pt>
    <dgm:pt modelId="{5A8EDC49-AECE-4D37-9658-285DADC01A79}" type="pres">
      <dgm:prSet presAssocID="{828357A5-69EE-41A1-AC32-2E0D66553FAD}" presName="accentRepeatNode" presStyleLbl="solidFgAcc1" presStyleIdx="1" presStyleCnt="5"/>
      <dgm:spPr/>
    </dgm:pt>
    <dgm:pt modelId="{839386DA-FE1E-4A05-8D57-AA721C442771}" type="pres">
      <dgm:prSet presAssocID="{03904004-ABB4-49C7-833E-0CCD40684CD0}" presName="text_3" presStyleLbl="node1" presStyleIdx="2" presStyleCnt="5">
        <dgm:presLayoutVars>
          <dgm:bulletEnabled val="1"/>
        </dgm:presLayoutVars>
      </dgm:prSet>
      <dgm:spPr/>
    </dgm:pt>
    <dgm:pt modelId="{709B7380-EF38-4E22-AE03-17AA71553838}" type="pres">
      <dgm:prSet presAssocID="{03904004-ABB4-49C7-833E-0CCD40684CD0}" presName="accent_3" presStyleCnt="0"/>
      <dgm:spPr/>
    </dgm:pt>
    <dgm:pt modelId="{D2B41544-38B3-4970-A388-08A3CACEF7B1}" type="pres">
      <dgm:prSet presAssocID="{03904004-ABB4-49C7-833E-0CCD40684CD0}" presName="accentRepeatNode" presStyleLbl="solidFgAcc1" presStyleIdx="2" presStyleCnt="5"/>
      <dgm:spPr/>
    </dgm:pt>
    <dgm:pt modelId="{244CBB28-4B45-469E-B974-B0626D28EA76}" type="pres">
      <dgm:prSet presAssocID="{8141693C-44A9-4353-8FC9-C494672EA08A}" presName="text_4" presStyleLbl="node1" presStyleIdx="3" presStyleCnt="5">
        <dgm:presLayoutVars>
          <dgm:bulletEnabled val="1"/>
        </dgm:presLayoutVars>
      </dgm:prSet>
      <dgm:spPr/>
    </dgm:pt>
    <dgm:pt modelId="{35CF8958-6047-40E9-A355-271733BA5844}" type="pres">
      <dgm:prSet presAssocID="{8141693C-44A9-4353-8FC9-C494672EA08A}" presName="accent_4" presStyleCnt="0"/>
      <dgm:spPr/>
    </dgm:pt>
    <dgm:pt modelId="{52D4DF00-F63E-4E33-9870-6933D0CE83BD}" type="pres">
      <dgm:prSet presAssocID="{8141693C-44A9-4353-8FC9-C494672EA08A}" presName="accentRepeatNode" presStyleLbl="solidFgAcc1" presStyleIdx="3" presStyleCnt="5"/>
      <dgm:spPr/>
    </dgm:pt>
    <dgm:pt modelId="{F073F56A-7550-44A4-8AD5-3F9C8E017D1F}" type="pres">
      <dgm:prSet presAssocID="{DE0952D6-B6B8-4FA7-A845-E5B63886E461}" presName="text_5" presStyleLbl="node1" presStyleIdx="4" presStyleCnt="5">
        <dgm:presLayoutVars>
          <dgm:bulletEnabled val="1"/>
        </dgm:presLayoutVars>
      </dgm:prSet>
      <dgm:spPr/>
    </dgm:pt>
    <dgm:pt modelId="{C2DB7652-66BA-460C-AD1B-075175BEB85F}" type="pres">
      <dgm:prSet presAssocID="{DE0952D6-B6B8-4FA7-A845-E5B63886E461}" presName="accent_5" presStyleCnt="0"/>
      <dgm:spPr/>
    </dgm:pt>
    <dgm:pt modelId="{6043B0B2-31E1-4A16-AC54-0ECE57B0EC5C}" type="pres">
      <dgm:prSet presAssocID="{DE0952D6-B6B8-4FA7-A845-E5B63886E461}" presName="accentRepeatNode" presStyleLbl="solidFgAcc1" presStyleIdx="4" presStyleCnt="5"/>
      <dgm:spPr/>
    </dgm:pt>
  </dgm:ptLst>
  <dgm:cxnLst>
    <dgm:cxn modelId="{201C8201-D1F3-41AE-A996-8FE1E0B580BA}" type="presOf" srcId="{8141693C-44A9-4353-8FC9-C494672EA08A}" destId="{244CBB28-4B45-469E-B974-B0626D28EA76}" srcOrd="0" destOrd="0" presId="urn:microsoft.com/office/officeart/2008/layout/VerticalCurvedList"/>
    <dgm:cxn modelId="{49D74605-1F4E-4F36-975C-DB0F9582BEDE}" type="presOf" srcId="{18353648-1D60-40AB-8179-2D95E16B8F73}" destId="{8926DF4E-6D73-4838-B93B-173E50D2C68E}" srcOrd="0" destOrd="0" presId="urn:microsoft.com/office/officeart/2008/layout/VerticalCurvedList"/>
    <dgm:cxn modelId="{21ECAD08-7249-4424-8D23-EBB5F7FCA25E}" srcId="{71776D3B-BA11-4444-9107-F1448B8B9A40}" destId="{9914E106-337B-434D-A894-EE0378C076E8}" srcOrd="0" destOrd="0" parTransId="{D2940DB3-772B-4C63-889B-DB54045D8D32}" sibTransId="{18353648-1D60-40AB-8179-2D95E16B8F73}"/>
    <dgm:cxn modelId="{378CEA34-A4C3-4160-8698-AB317D997507}" type="presOf" srcId="{71776D3B-BA11-4444-9107-F1448B8B9A40}" destId="{26CC8627-6DE1-40EB-AF92-A106C3DDC8DF}" srcOrd="0" destOrd="0" presId="urn:microsoft.com/office/officeart/2008/layout/VerticalCurvedList"/>
    <dgm:cxn modelId="{4B3BF951-76EE-4291-A308-8450515380E6}" type="presOf" srcId="{03904004-ABB4-49C7-833E-0CCD40684CD0}" destId="{839386DA-FE1E-4A05-8D57-AA721C442771}" srcOrd="0" destOrd="0" presId="urn:microsoft.com/office/officeart/2008/layout/VerticalCurvedList"/>
    <dgm:cxn modelId="{054C4658-17FC-43DB-ADA3-F982EE55B18B}" srcId="{71776D3B-BA11-4444-9107-F1448B8B9A40}" destId="{8141693C-44A9-4353-8FC9-C494672EA08A}" srcOrd="3" destOrd="0" parTransId="{638149F8-1CBB-4B33-A9E2-FB4D53C02850}" sibTransId="{90674BBA-9EAC-46EE-AF1C-B8BA5BA8B64D}"/>
    <dgm:cxn modelId="{B588049E-5363-4ECF-B932-EDDFF074424E}" type="presOf" srcId="{828357A5-69EE-41A1-AC32-2E0D66553FAD}" destId="{3CDA664F-C71C-43EB-AEF6-B971DFE41F5E}" srcOrd="0" destOrd="0" presId="urn:microsoft.com/office/officeart/2008/layout/VerticalCurvedList"/>
    <dgm:cxn modelId="{7B0319A1-EEC8-46DE-B371-BF8840DDB2B6}" type="presOf" srcId="{9914E106-337B-434D-A894-EE0378C076E8}" destId="{24EFBDEB-D178-44C3-B119-B47664D242A9}" srcOrd="0" destOrd="0" presId="urn:microsoft.com/office/officeart/2008/layout/VerticalCurvedList"/>
    <dgm:cxn modelId="{67A5C1B8-3A44-4AD1-AD47-16458E313368}" srcId="{71776D3B-BA11-4444-9107-F1448B8B9A40}" destId="{03904004-ABB4-49C7-833E-0CCD40684CD0}" srcOrd="2" destOrd="0" parTransId="{9BF1D577-56F8-4996-9DDF-75A970A78A2D}" sibTransId="{B5BF83AC-F4E7-43C7-9267-7EEAA2D10514}"/>
    <dgm:cxn modelId="{FD4CE0C7-E5C6-47EE-892A-5363F85B29AE}" type="presOf" srcId="{DE0952D6-B6B8-4FA7-A845-E5B63886E461}" destId="{F073F56A-7550-44A4-8AD5-3F9C8E017D1F}" srcOrd="0" destOrd="0" presId="urn:microsoft.com/office/officeart/2008/layout/VerticalCurvedList"/>
    <dgm:cxn modelId="{3CFE36E3-CE9D-4A17-8B8F-34A8FC822879}" srcId="{71776D3B-BA11-4444-9107-F1448B8B9A40}" destId="{828357A5-69EE-41A1-AC32-2E0D66553FAD}" srcOrd="1" destOrd="0" parTransId="{20285B00-DA47-43BB-9B02-B9027DB90355}" sibTransId="{5707AFC4-DAFF-4C0F-A954-F9581EAFF175}"/>
    <dgm:cxn modelId="{813C5FFC-7947-491A-A3CF-3FAA3CE37281}" srcId="{71776D3B-BA11-4444-9107-F1448B8B9A40}" destId="{DE0952D6-B6B8-4FA7-A845-E5B63886E461}" srcOrd="4" destOrd="0" parTransId="{36D0EC90-3315-4747-AAB0-E0DD7173240A}" sibTransId="{C4A919DD-1CAD-4AAF-81D3-95B6C727797A}"/>
    <dgm:cxn modelId="{C8EFC43E-DCFF-4268-9C63-23B8D0E4FCC7}" type="presParOf" srcId="{26CC8627-6DE1-40EB-AF92-A106C3DDC8DF}" destId="{6D0D2F80-D611-4E41-8400-16EE16EDD2AC}" srcOrd="0" destOrd="0" presId="urn:microsoft.com/office/officeart/2008/layout/VerticalCurvedList"/>
    <dgm:cxn modelId="{64123335-8895-44EA-A13A-58D4E2760D1E}" type="presParOf" srcId="{6D0D2F80-D611-4E41-8400-16EE16EDD2AC}" destId="{F8285F80-5233-4822-A691-99B4318A03A1}" srcOrd="0" destOrd="0" presId="urn:microsoft.com/office/officeart/2008/layout/VerticalCurvedList"/>
    <dgm:cxn modelId="{384B2022-0DBD-47CE-AE77-82B7F8D80A27}" type="presParOf" srcId="{F8285F80-5233-4822-A691-99B4318A03A1}" destId="{2B639166-21BE-44C7-937A-1BCC1512D0A9}" srcOrd="0" destOrd="0" presId="urn:microsoft.com/office/officeart/2008/layout/VerticalCurvedList"/>
    <dgm:cxn modelId="{753C063B-7AFE-4CDC-BFBC-CBD848CCAC1E}" type="presParOf" srcId="{F8285F80-5233-4822-A691-99B4318A03A1}" destId="{8926DF4E-6D73-4838-B93B-173E50D2C68E}" srcOrd="1" destOrd="0" presId="urn:microsoft.com/office/officeart/2008/layout/VerticalCurvedList"/>
    <dgm:cxn modelId="{7F92D450-491C-4005-AA56-11AD8B8333FA}" type="presParOf" srcId="{F8285F80-5233-4822-A691-99B4318A03A1}" destId="{E9FEEC25-DC70-45E5-B6C1-1D2484938A54}" srcOrd="2" destOrd="0" presId="urn:microsoft.com/office/officeart/2008/layout/VerticalCurvedList"/>
    <dgm:cxn modelId="{FAB6E557-9F8C-488A-ABB3-C31F1B559A4E}" type="presParOf" srcId="{F8285F80-5233-4822-A691-99B4318A03A1}" destId="{8D708526-0832-4039-AA78-F0CCD87541F2}" srcOrd="3" destOrd="0" presId="urn:microsoft.com/office/officeart/2008/layout/VerticalCurvedList"/>
    <dgm:cxn modelId="{010ED447-19A0-4FC6-BE14-25F72F68D99D}" type="presParOf" srcId="{6D0D2F80-D611-4E41-8400-16EE16EDD2AC}" destId="{24EFBDEB-D178-44C3-B119-B47664D242A9}" srcOrd="1" destOrd="0" presId="urn:microsoft.com/office/officeart/2008/layout/VerticalCurvedList"/>
    <dgm:cxn modelId="{6BFE9BA1-F08A-4D2F-832D-A273623EB236}" type="presParOf" srcId="{6D0D2F80-D611-4E41-8400-16EE16EDD2AC}" destId="{97CEBEA6-C94D-455F-BAB2-8217E7980DBB}" srcOrd="2" destOrd="0" presId="urn:microsoft.com/office/officeart/2008/layout/VerticalCurvedList"/>
    <dgm:cxn modelId="{82FCA3F4-CC6D-4E2F-B899-DC763745BB91}" type="presParOf" srcId="{97CEBEA6-C94D-455F-BAB2-8217E7980DBB}" destId="{41C88ACB-6788-42B6-8F17-1EDBCA86B95D}" srcOrd="0" destOrd="0" presId="urn:microsoft.com/office/officeart/2008/layout/VerticalCurvedList"/>
    <dgm:cxn modelId="{167D118D-AA8A-4C3E-8840-CA8591387443}" type="presParOf" srcId="{6D0D2F80-D611-4E41-8400-16EE16EDD2AC}" destId="{3CDA664F-C71C-43EB-AEF6-B971DFE41F5E}" srcOrd="3" destOrd="0" presId="urn:microsoft.com/office/officeart/2008/layout/VerticalCurvedList"/>
    <dgm:cxn modelId="{28156FCC-DD78-4929-B642-3FB326DADE5F}" type="presParOf" srcId="{6D0D2F80-D611-4E41-8400-16EE16EDD2AC}" destId="{79A52892-1685-4CA8-BC6F-EA83AE383A2C}" srcOrd="4" destOrd="0" presId="urn:microsoft.com/office/officeart/2008/layout/VerticalCurvedList"/>
    <dgm:cxn modelId="{5818F2E2-46A3-4517-988F-5220B9655957}" type="presParOf" srcId="{79A52892-1685-4CA8-BC6F-EA83AE383A2C}" destId="{5A8EDC49-AECE-4D37-9658-285DADC01A79}" srcOrd="0" destOrd="0" presId="urn:microsoft.com/office/officeart/2008/layout/VerticalCurvedList"/>
    <dgm:cxn modelId="{B14C3058-B76C-4C9B-A214-9D01C4017251}" type="presParOf" srcId="{6D0D2F80-D611-4E41-8400-16EE16EDD2AC}" destId="{839386DA-FE1E-4A05-8D57-AA721C442771}" srcOrd="5" destOrd="0" presId="urn:microsoft.com/office/officeart/2008/layout/VerticalCurvedList"/>
    <dgm:cxn modelId="{F2B717E5-D971-4C5F-BAE2-7722718659E1}" type="presParOf" srcId="{6D0D2F80-D611-4E41-8400-16EE16EDD2AC}" destId="{709B7380-EF38-4E22-AE03-17AA71553838}" srcOrd="6" destOrd="0" presId="urn:microsoft.com/office/officeart/2008/layout/VerticalCurvedList"/>
    <dgm:cxn modelId="{747121A6-7556-4CC8-932A-11253C28B6D7}" type="presParOf" srcId="{709B7380-EF38-4E22-AE03-17AA71553838}" destId="{D2B41544-38B3-4970-A388-08A3CACEF7B1}" srcOrd="0" destOrd="0" presId="urn:microsoft.com/office/officeart/2008/layout/VerticalCurvedList"/>
    <dgm:cxn modelId="{C2DF7865-F24B-45D9-A629-13538A5DD08A}" type="presParOf" srcId="{6D0D2F80-D611-4E41-8400-16EE16EDD2AC}" destId="{244CBB28-4B45-469E-B974-B0626D28EA76}" srcOrd="7" destOrd="0" presId="urn:microsoft.com/office/officeart/2008/layout/VerticalCurvedList"/>
    <dgm:cxn modelId="{35D1A42A-C349-48BF-8BD0-1B8DDE452123}" type="presParOf" srcId="{6D0D2F80-D611-4E41-8400-16EE16EDD2AC}" destId="{35CF8958-6047-40E9-A355-271733BA5844}" srcOrd="8" destOrd="0" presId="urn:microsoft.com/office/officeart/2008/layout/VerticalCurvedList"/>
    <dgm:cxn modelId="{4FF91CB8-F5F6-43CB-818A-42CC7AAE3D14}" type="presParOf" srcId="{35CF8958-6047-40E9-A355-271733BA5844}" destId="{52D4DF00-F63E-4E33-9870-6933D0CE83BD}" srcOrd="0" destOrd="0" presId="urn:microsoft.com/office/officeart/2008/layout/VerticalCurvedList"/>
    <dgm:cxn modelId="{E68A3726-4407-44DB-BBB6-FEE995A2DC70}" type="presParOf" srcId="{6D0D2F80-D611-4E41-8400-16EE16EDD2AC}" destId="{F073F56A-7550-44A4-8AD5-3F9C8E017D1F}" srcOrd="9" destOrd="0" presId="urn:microsoft.com/office/officeart/2008/layout/VerticalCurvedList"/>
    <dgm:cxn modelId="{2A94EC45-F952-40AE-8CC6-AD5412657A22}" type="presParOf" srcId="{6D0D2F80-D611-4E41-8400-16EE16EDD2AC}" destId="{C2DB7652-66BA-460C-AD1B-075175BEB85F}" srcOrd="10" destOrd="0" presId="urn:microsoft.com/office/officeart/2008/layout/VerticalCurvedList"/>
    <dgm:cxn modelId="{FA804AF1-FBFF-4BC6-81F8-CDD9B43EBA86}" type="presParOf" srcId="{C2DB7652-66BA-460C-AD1B-075175BEB85F}" destId="{6043B0B2-31E1-4A16-AC54-0ECE57B0EC5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DE8238-12DB-4841-A5FC-E0EBDDD304B5}" type="doc">
      <dgm:prSet loTypeId="urn:microsoft.com/office/officeart/2005/8/layout/cycle5" loCatId="cycle" qsTypeId="urn:microsoft.com/office/officeart/2005/8/quickstyle/simple1" qsCatId="simple" csTypeId="urn:microsoft.com/office/officeart/2005/8/colors/accent3_2" csCatId="accent3" phldr="1"/>
      <dgm:spPr/>
      <dgm:t>
        <a:bodyPr/>
        <a:lstStyle/>
        <a:p>
          <a:endParaRPr lang="en-US"/>
        </a:p>
      </dgm:t>
    </dgm:pt>
    <dgm:pt modelId="{45C8F251-895F-45CF-985A-647DDA889086}">
      <dgm:prSet phldrT="[Text]">
        <dgm:style>
          <a:lnRef idx="2">
            <a:schemeClr val="accent3"/>
          </a:lnRef>
          <a:fillRef idx="1">
            <a:schemeClr val="lt1"/>
          </a:fillRef>
          <a:effectRef idx="0">
            <a:schemeClr val="accent3"/>
          </a:effectRef>
          <a:fontRef idx="minor">
            <a:schemeClr val="dk1"/>
          </a:fontRef>
        </dgm:style>
      </dgm:prSet>
      <dgm:spPr/>
      <dgm:t>
        <a:bodyPr/>
        <a:lstStyle/>
        <a:p>
          <a:r>
            <a:rPr lang="en-US" dirty="0"/>
            <a:t>Leadership Team</a:t>
          </a:r>
        </a:p>
      </dgm:t>
      <dgm:extLst>
        <a:ext uri="{E40237B7-FDA0-4F09-8148-C483321AD2D9}">
          <dgm14:cNvPr xmlns:dgm14="http://schemas.microsoft.com/office/drawing/2010/diagram" id="0" name="" descr="Diagram shows all components in a cycle that engages the local leadership team in all aspects of implementation." title="Leadership TEam"/>
        </a:ext>
      </dgm:extLst>
    </dgm:pt>
    <dgm:pt modelId="{D1556631-38C0-4510-81B0-0552164E29D5}" type="parTrans" cxnId="{BCF4580D-8936-4E3E-BE52-789AA5448905}">
      <dgm:prSet/>
      <dgm:spPr/>
      <dgm:t>
        <a:bodyPr/>
        <a:lstStyle/>
        <a:p>
          <a:endParaRPr lang="en-US"/>
        </a:p>
      </dgm:t>
    </dgm:pt>
    <dgm:pt modelId="{C5E43550-8B47-4343-B522-FA08F5C5A638}" type="sibTrans" cxnId="{BCF4580D-8936-4E3E-BE52-789AA5448905}">
      <dgm:prSet/>
      <dgm:spPr/>
      <dgm:t>
        <a:bodyPr/>
        <a:lstStyle/>
        <a:p>
          <a:endParaRPr lang="en-US"/>
        </a:p>
      </dgm:t>
    </dgm:pt>
    <dgm:pt modelId="{0F28DD2A-BDB2-4FB5-8EE0-61F2C4CE53FB}">
      <dgm:prSet phldrT="[Text]"/>
      <dgm:spPr/>
      <dgm:t>
        <a:bodyPr/>
        <a:lstStyle/>
        <a:p>
          <a:r>
            <a:rPr lang="en-US" dirty="0"/>
            <a:t>Staff</a:t>
          </a:r>
          <a:r>
            <a:rPr lang="en-US" baseline="0" dirty="0"/>
            <a:t> Buy-In</a:t>
          </a:r>
          <a:endParaRPr lang="en-US" dirty="0"/>
        </a:p>
      </dgm:t>
    </dgm:pt>
    <dgm:pt modelId="{C24F3D3A-55DF-4977-A413-808D67BB1E23}" type="parTrans" cxnId="{9B11ADA3-B4A6-4208-8047-6F5D8DA738F3}">
      <dgm:prSet/>
      <dgm:spPr/>
      <dgm:t>
        <a:bodyPr/>
        <a:lstStyle/>
        <a:p>
          <a:endParaRPr lang="en-US"/>
        </a:p>
      </dgm:t>
    </dgm:pt>
    <dgm:pt modelId="{35842AA4-F3E7-430F-9272-1D8B4BE91B7D}" type="sibTrans" cxnId="{9B11ADA3-B4A6-4208-8047-6F5D8DA738F3}">
      <dgm:prSet/>
      <dgm:spPr/>
      <dgm:t>
        <a:bodyPr/>
        <a:lstStyle/>
        <a:p>
          <a:endParaRPr lang="en-US"/>
        </a:p>
      </dgm:t>
    </dgm:pt>
    <dgm:pt modelId="{9C05C5D7-422F-4D2C-A1C9-7672ED56906D}">
      <dgm:prSet phldrT="[Text]"/>
      <dgm:spPr/>
      <dgm:t>
        <a:bodyPr/>
        <a:lstStyle/>
        <a:p>
          <a:r>
            <a:rPr lang="en-US" dirty="0"/>
            <a:t>Program-Wide Expectations</a:t>
          </a:r>
        </a:p>
      </dgm:t>
    </dgm:pt>
    <dgm:pt modelId="{8BE967A6-1B40-4F79-A586-3888A404D5FB}" type="parTrans" cxnId="{50BFEDFA-EADE-4BB7-ABA8-62E1E2C21299}">
      <dgm:prSet/>
      <dgm:spPr/>
      <dgm:t>
        <a:bodyPr/>
        <a:lstStyle/>
        <a:p>
          <a:endParaRPr lang="en-US"/>
        </a:p>
      </dgm:t>
    </dgm:pt>
    <dgm:pt modelId="{0207A67A-C204-4002-9156-9C81D4F01DC5}" type="sibTrans" cxnId="{50BFEDFA-EADE-4BB7-ABA8-62E1E2C21299}">
      <dgm:prSet/>
      <dgm:spPr/>
      <dgm:t>
        <a:bodyPr/>
        <a:lstStyle/>
        <a:p>
          <a:endParaRPr lang="en-US"/>
        </a:p>
      </dgm:t>
    </dgm:pt>
    <dgm:pt modelId="{530218E2-FE93-47C0-B54A-3C1EE612D773}">
      <dgm:prSet phldrT="[Text]"/>
      <dgm:spPr/>
      <dgm:t>
        <a:bodyPr/>
        <a:lstStyle/>
        <a:p>
          <a:r>
            <a:rPr lang="en-US" dirty="0"/>
            <a:t>Procedures for Responding to Challenging Behavior</a:t>
          </a:r>
        </a:p>
      </dgm:t>
    </dgm:pt>
    <dgm:pt modelId="{7484694C-4C06-43A1-9882-CDEF3433DB43}" type="parTrans" cxnId="{17661687-7FC4-427E-A083-B926F857892B}">
      <dgm:prSet/>
      <dgm:spPr/>
      <dgm:t>
        <a:bodyPr/>
        <a:lstStyle/>
        <a:p>
          <a:endParaRPr lang="en-US"/>
        </a:p>
      </dgm:t>
    </dgm:pt>
    <dgm:pt modelId="{5A5E46B6-FB93-4B6C-83FB-B19B61F1051B}" type="sibTrans" cxnId="{17661687-7FC4-427E-A083-B926F857892B}">
      <dgm:prSet/>
      <dgm:spPr/>
      <dgm:t>
        <a:bodyPr/>
        <a:lstStyle/>
        <a:p>
          <a:endParaRPr lang="en-US"/>
        </a:p>
      </dgm:t>
    </dgm:pt>
    <dgm:pt modelId="{68019E94-C842-4FF1-BDE7-232F485553BF}">
      <dgm:prSet/>
      <dgm:spPr/>
      <dgm:t>
        <a:bodyPr/>
        <a:lstStyle/>
        <a:p>
          <a:r>
            <a:rPr lang="en-US" dirty="0"/>
            <a:t>Continuous Professional Development and Classroom Coaching</a:t>
          </a:r>
        </a:p>
      </dgm:t>
    </dgm:pt>
    <dgm:pt modelId="{0497EE4D-3AAA-43D6-B2D6-7D68993F89E0}" type="parTrans" cxnId="{1BEAA59A-D2AE-451A-A5D3-7B1F58CFA310}">
      <dgm:prSet/>
      <dgm:spPr/>
      <dgm:t>
        <a:bodyPr/>
        <a:lstStyle/>
        <a:p>
          <a:endParaRPr lang="en-US"/>
        </a:p>
      </dgm:t>
    </dgm:pt>
    <dgm:pt modelId="{00D0515B-F400-4BD4-B8C1-72E44B270AD1}" type="sibTrans" cxnId="{1BEAA59A-D2AE-451A-A5D3-7B1F58CFA310}">
      <dgm:prSet/>
      <dgm:spPr/>
      <dgm:t>
        <a:bodyPr/>
        <a:lstStyle/>
        <a:p>
          <a:endParaRPr lang="en-US"/>
        </a:p>
      </dgm:t>
    </dgm:pt>
    <dgm:pt modelId="{DCFFC7E1-AAEC-4C43-ACBB-2AF9B156F084}">
      <dgm:prSet/>
      <dgm:spPr/>
      <dgm:t>
        <a:bodyPr/>
        <a:lstStyle/>
        <a:p>
          <a:r>
            <a:rPr lang="en-US" dirty="0"/>
            <a:t>Data Decision-Making Examining Implementation and Outcomes</a:t>
          </a:r>
        </a:p>
      </dgm:t>
    </dgm:pt>
    <dgm:pt modelId="{D278C2BD-6EDD-4826-AC25-C028748C67BB}" type="parTrans" cxnId="{040D1897-C73D-49D8-9E02-816002EE5175}">
      <dgm:prSet/>
      <dgm:spPr/>
      <dgm:t>
        <a:bodyPr/>
        <a:lstStyle/>
        <a:p>
          <a:endParaRPr lang="en-US"/>
        </a:p>
      </dgm:t>
    </dgm:pt>
    <dgm:pt modelId="{CD05A945-C4A2-4B5B-AA8D-EE74C2C511D4}" type="sibTrans" cxnId="{040D1897-C73D-49D8-9E02-816002EE5175}">
      <dgm:prSet/>
      <dgm:spPr/>
      <dgm:t>
        <a:bodyPr/>
        <a:lstStyle/>
        <a:p>
          <a:endParaRPr lang="en-US"/>
        </a:p>
      </dgm:t>
    </dgm:pt>
    <dgm:pt modelId="{BF5863F3-64A1-4F35-B1CF-EBFDE85C01A3}">
      <dgm:prSet/>
      <dgm:spPr/>
      <dgm:t>
        <a:bodyPr/>
        <a:lstStyle/>
        <a:p>
          <a:endParaRPr lang="en-US" dirty="0"/>
        </a:p>
      </dgm:t>
    </dgm:pt>
    <dgm:pt modelId="{544123F0-04AA-42D1-8680-EB97AE395626}" type="parTrans" cxnId="{30103270-A2BC-4E4B-B179-B09A7B17FB0E}">
      <dgm:prSet/>
      <dgm:spPr/>
      <dgm:t>
        <a:bodyPr/>
        <a:lstStyle/>
        <a:p>
          <a:endParaRPr lang="en-US"/>
        </a:p>
      </dgm:t>
    </dgm:pt>
    <dgm:pt modelId="{84AAE2ED-F4F1-4F2F-99E7-C8E83FD62A18}" type="sibTrans" cxnId="{30103270-A2BC-4E4B-B179-B09A7B17FB0E}">
      <dgm:prSet/>
      <dgm:spPr/>
      <dgm:t>
        <a:bodyPr/>
        <a:lstStyle/>
        <a:p>
          <a:endParaRPr lang="en-US"/>
        </a:p>
      </dgm:t>
    </dgm:pt>
    <dgm:pt modelId="{776E1B3B-40DB-4A2A-9CF9-E3E48CECFD16}" type="pres">
      <dgm:prSet presAssocID="{27DE8238-12DB-4841-A5FC-E0EBDDD304B5}" presName="cycle" presStyleCnt="0">
        <dgm:presLayoutVars>
          <dgm:dir/>
          <dgm:resizeHandles val="exact"/>
        </dgm:presLayoutVars>
      </dgm:prSet>
      <dgm:spPr/>
    </dgm:pt>
    <dgm:pt modelId="{8C1334E5-DC5D-49A2-A626-A4DA1A5D2B52}" type="pres">
      <dgm:prSet presAssocID="{45C8F251-895F-45CF-985A-647DDA889086}" presName="node" presStyleLbl="node1" presStyleIdx="0" presStyleCnt="7" custScaleX="119186" custScaleY="121084" custRadScaleRad="99102" custRadScaleInc="3472">
        <dgm:presLayoutVars>
          <dgm:bulletEnabled val="1"/>
        </dgm:presLayoutVars>
      </dgm:prSet>
      <dgm:spPr/>
    </dgm:pt>
    <dgm:pt modelId="{8BCCCD0E-1846-4EB3-A5F6-CCC983F47F8F}" type="pres">
      <dgm:prSet presAssocID="{45C8F251-895F-45CF-985A-647DDA889086}" presName="spNode" presStyleCnt="0"/>
      <dgm:spPr/>
    </dgm:pt>
    <dgm:pt modelId="{1B962461-0055-48CF-857D-2A8F39FF2842}" type="pres">
      <dgm:prSet presAssocID="{C5E43550-8B47-4343-B522-FA08F5C5A638}" presName="sibTrans" presStyleLbl="sibTrans1D1" presStyleIdx="0" presStyleCnt="7"/>
      <dgm:spPr/>
    </dgm:pt>
    <dgm:pt modelId="{15DBB908-A02E-492A-8F10-C7C938FB9F43}" type="pres">
      <dgm:prSet presAssocID="{0F28DD2A-BDB2-4FB5-8EE0-61F2C4CE53FB}" presName="node" presStyleLbl="node1" presStyleIdx="1" presStyleCnt="7" custScaleX="127097" custScaleY="141974" custRadScaleRad="103545" custRadScaleInc="10161">
        <dgm:presLayoutVars>
          <dgm:bulletEnabled val="1"/>
        </dgm:presLayoutVars>
      </dgm:prSet>
      <dgm:spPr/>
    </dgm:pt>
    <dgm:pt modelId="{4CA743BD-40CD-4918-8C55-8D2C077AF0F2}" type="pres">
      <dgm:prSet presAssocID="{0F28DD2A-BDB2-4FB5-8EE0-61F2C4CE53FB}" presName="spNode" presStyleCnt="0"/>
      <dgm:spPr/>
    </dgm:pt>
    <dgm:pt modelId="{83C33A59-36E9-4DAB-92B0-CAFF8C946643}" type="pres">
      <dgm:prSet presAssocID="{35842AA4-F3E7-430F-9272-1D8B4BE91B7D}" presName="sibTrans" presStyleLbl="sibTrans1D1" presStyleIdx="1" presStyleCnt="7"/>
      <dgm:spPr/>
    </dgm:pt>
    <dgm:pt modelId="{EA11AD87-B61D-4F58-BCF3-0A811637537D}" type="pres">
      <dgm:prSet presAssocID="{BF5863F3-64A1-4F35-B1CF-EBFDE85C01A3}" presName="node" presStyleLbl="node1" presStyleIdx="2" presStyleCnt="7" custScaleX="138411" custScaleY="133895" custRadScaleRad="108179" custRadScaleInc="-24634">
        <dgm:presLayoutVars>
          <dgm:bulletEnabled val="1"/>
        </dgm:presLayoutVars>
      </dgm:prSet>
      <dgm:spPr/>
    </dgm:pt>
    <dgm:pt modelId="{57B783E4-719C-4C55-8D1B-294E20FE5D95}" type="pres">
      <dgm:prSet presAssocID="{BF5863F3-64A1-4F35-B1CF-EBFDE85C01A3}" presName="spNode" presStyleCnt="0"/>
      <dgm:spPr/>
    </dgm:pt>
    <dgm:pt modelId="{5A98D29A-E85B-4879-916F-AD83F1AD8490}" type="pres">
      <dgm:prSet presAssocID="{84AAE2ED-F4F1-4F2F-99E7-C8E83FD62A18}" presName="sibTrans" presStyleLbl="sibTrans1D1" presStyleIdx="2" presStyleCnt="7"/>
      <dgm:spPr/>
    </dgm:pt>
    <dgm:pt modelId="{54FBFAD3-8BBD-402F-9799-A50D52498197}" type="pres">
      <dgm:prSet presAssocID="{9C05C5D7-422F-4D2C-A1C9-7672ED56906D}" presName="node" presStyleLbl="node1" presStyleIdx="3" presStyleCnt="7" custScaleX="136470" custScaleY="137400" custRadScaleRad="90673" custRadScaleInc="-64380">
        <dgm:presLayoutVars>
          <dgm:bulletEnabled val="1"/>
        </dgm:presLayoutVars>
      </dgm:prSet>
      <dgm:spPr/>
    </dgm:pt>
    <dgm:pt modelId="{5C8451F8-62F0-4236-AEB7-569C0AA6FA14}" type="pres">
      <dgm:prSet presAssocID="{9C05C5D7-422F-4D2C-A1C9-7672ED56906D}" presName="spNode" presStyleCnt="0"/>
      <dgm:spPr/>
    </dgm:pt>
    <dgm:pt modelId="{DAE3431E-BBB5-41CA-B21F-53C019A347FB}" type="pres">
      <dgm:prSet presAssocID="{0207A67A-C204-4002-9156-9C81D4F01DC5}" presName="sibTrans" presStyleLbl="sibTrans1D1" presStyleIdx="3" presStyleCnt="7"/>
      <dgm:spPr/>
    </dgm:pt>
    <dgm:pt modelId="{15676BDA-068D-4F5B-8E0D-2EF2F5D59A8A}" type="pres">
      <dgm:prSet presAssocID="{530218E2-FE93-47C0-B54A-3C1EE612D773}" presName="node" presStyleLbl="node1" presStyleIdx="4" presStyleCnt="7" custScaleX="175101" custScaleY="128022" custRadScaleRad="90650" custRadScaleInc="57966">
        <dgm:presLayoutVars>
          <dgm:bulletEnabled val="1"/>
        </dgm:presLayoutVars>
      </dgm:prSet>
      <dgm:spPr/>
    </dgm:pt>
    <dgm:pt modelId="{2CC2ED1E-988F-42B4-AAC0-E24249862A2D}" type="pres">
      <dgm:prSet presAssocID="{530218E2-FE93-47C0-B54A-3C1EE612D773}" presName="spNode" presStyleCnt="0"/>
      <dgm:spPr/>
    </dgm:pt>
    <dgm:pt modelId="{C5927C8D-77DB-4F1F-B128-F545D3661EE7}" type="pres">
      <dgm:prSet presAssocID="{5A5E46B6-FB93-4B6C-83FB-B19B61F1051B}" presName="sibTrans" presStyleLbl="sibTrans1D1" presStyleIdx="4" presStyleCnt="7"/>
      <dgm:spPr/>
    </dgm:pt>
    <dgm:pt modelId="{90F0AAD0-38A4-4AD7-AE56-B192FBB6F955}" type="pres">
      <dgm:prSet presAssocID="{68019E94-C842-4FF1-BDE7-232F485553BF}" presName="node" presStyleLbl="node1" presStyleIdx="5" presStyleCnt="7" custScaleX="123131" custScaleY="126889" custRadScaleRad="100721" custRadScaleInc="60832">
        <dgm:presLayoutVars>
          <dgm:bulletEnabled val="1"/>
        </dgm:presLayoutVars>
      </dgm:prSet>
      <dgm:spPr/>
    </dgm:pt>
    <dgm:pt modelId="{E1F87352-F10B-4C42-A7EE-9CA8139884B0}" type="pres">
      <dgm:prSet presAssocID="{68019E94-C842-4FF1-BDE7-232F485553BF}" presName="spNode" presStyleCnt="0"/>
      <dgm:spPr/>
    </dgm:pt>
    <dgm:pt modelId="{05BB0864-3D8E-4974-9E0B-EC9C9E31887D}" type="pres">
      <dgm:prSet presAssocID="{00D0515B-F400-4BD4-B8C1-72E44B270AD1}" presName="sibTrans" presStyleLbl="sibTrans1D1" presStyleIdx="5" presStyleCnt="7"/>
      <dgm:spPr/>
    </dgm:pt>
    <dgm:pt modelId="{1106675B-270E-4E9A-91EB-FABBF41C323E}" type="pres">
      <dgm:prSet presAssocID="{DCFFC7E1-AAEC-4C43-ACBB-2AF9B156F084}" presName="node" presStyleLbl="node1" presStyleIdx="6" presStyleCnt="7" custScaleX="128206" custScaleY="130870">
        <dgm:presLayoutVars>
          <dgm:bulletEnabled val="1"/>
        </dgm:presLayoutVars>
      </dgm:prSet>
      <dgm:spPr/>
    </dgm:pt>
    <dgm:pt modelId="{D504DD90-0245-44CB-A7D6-E393DD9D2BC4}" type="pres">
      <dgm:prSet presAssocID="{DCFFC7E1-AAEC-4C43-ACBB-2AF9B156F084}" presName="spNode" presStyleCnt="0"/>
      <dgm:spPr/>
    </dgm:pt>
    <dgm:pt modelId="{6598D45D-3EBA-4D39-8F32-E5AD92A42DC0}" type="pres">
      <dgm:prSet presAssocID="{CD05A945-C4A2-4B5B-AA8D-EE74C2C511D4}" presName="sibTrans" presStyleLbl="sibTrans1D1" presStyleIdx="6" presStyleCnt="7"/>
      <dgm:spPr/>
    </dgm:pt>
  </dgm:ptLst>
  <dgm:cxnLst>
    <dgm:cxn modelId="{BCF4580D-8936-4E3E-BE52-789AA5448905}" srcId="{27DE8238-12DB-4841-A5FC-E0EBDDD304B5}" destId="{45C8F251-895F-45CF-985A-647DDA889086}" srcOrd="0" destOrd="0" parTransId="{D1556631-38C0-4510-81B0-0552164E29D5}" sibTransId="{C5E43550-8B47-4343-B522-FA08F5C5A638}"/>
    <dgm:cxn modelId="{5B65285F-E020-4085-ACAD-2777B977B5D8}" type="presOf" srcId="{00D0515B-F400-4BD4-B8C1-72E44B270AD1}" destId="{05BB0864-3D8E-4974-9E0B-EC9C9E31887D}" srcOrd="0" destOrd="0" presId="urn:microsoft.com/office/officeart/2005/8/layout/cycle5"/>
    <dgm:cxn modelId="{30103270-A2BC-4E4B-B179-B09A7B17FB0E}" srcId="{27DE8238-12DB-4841-A5FC-E0EBDDD304B5}" destId="{BF5863F3-64A1-4F35-B1CF-EBFDE85C01A3}" srcOrd="2" destOrd="0" parTransId="{544123F0-04AA-42D1-8680-EB97AE395626}" sibTransId="{84AAE2ED-F4F1-4F2F-99E7-C8E83FD62A18}"/>
    <dgm:cxn modelId="{8E66CE54-9B05-4804-8E60-76FED80F822C}" type="presOf" srcId="{68019E94-C842-4FF1-BDE7-232F485553BF}" destId="{90F0AAD0-38A4-4AD7-AE56-B192FBB6F955}" srcOrd="0" destOrd="0" presId="urn:microsoft.com/office/officeart/2005/8/layout/cycle5"/>
    <dgm:cxn modelId="{F411F658-493A-4018-9C05-26831D9857C4}" type="presOf" srcId="{84AAE2ED-F4F1-4F2F-99E7-C8E83FD62A18}" destId="{5A98D29A-E85B-4879-916F-AD83F1AD8490}" srcOrd="0" destOrd="0" presId="urn:microsoft.com/office/officeart/2005/8/layout/cycle5"/>
    <dgm:cxn modelId="{17661687-7FC4-427E-A083-B926F857892B}" srcId="{27DE8238-12DB-4841-A5FC-E0EBDDD304B5}" destId="{530218E2-FE93-47C0-B54A-3C1EE612D773}" srcOrd="4" destOrd="0" parTransId="{7484694C-4C06-43A1-9882-CDEF3433DB43}" sibTransId="{5A5E46B6-FB93-4B6C-83FB-B19B61F1051B}"/>
    <dgm:cxn modelId="{557DAA88-C173-4A42-ABB3-976F3E313472}" type="presOf" srcId="{5A5E46B6-FB93-4B6C-83FB-B19B61F1051B}" destId="{C5927C8D-77DB-4F1F-B128-F545D3661EE7}" srcOrd="0" destOrd="0" presId="urn:microsoft.com/office/officeart/2005/8/layout/cycle5"/>
    <dgm:cxn modelId="{4B19AA8E-8FF0-49D0-BBB3-ABD76DF5A22E}" type="presOf" srcId="{35842AA4-F3E7-430F-9272-1D8B4BE91B7D}" destId="{83C33A59-36E9-4DAB-92B0-CAFF8C946643}" srcOrd="0" destOrd="0" presId="urn:microsoft.com/office/officeart/2005/8/layout/cycle5"/>
    <dgm:cxn modelId="{040D1897-C73D-49D8-9E02-816002EE5175}" srcId="{27DE8238-12DB-4841-A5FC-E0EBDDD304B5}" destId="{DCFFC7E1-AAEC-4C43-ACBB-2AF9B156F084}" srcOrd="6" destOrd="0" parTransId="{D278C2BD-6EDD-4826-AC25-C028748C67BB}" sibTransId="{CD05A945-C4A2-4B5B-AA8D-EE74C2C511D4}"/>
    <dgm:cxn modelId="{1BEAA59A-D2AE-451A-A5D3-7B1F58CFA310}" srcId="{27DE8238-12DB-4841-A5FC-E0EBDDD304B5}" destId="{68019E94-C842-4FF1-BDE7-232F485553BF}" srcOrd="5" destOrd="0" parTransId="{0497EE4D-3AAA-43D6-B2D6-7D68993F89E0}" sibTransId="{00D0515B-F400-4BD4-B8C1-72E44B270AD1}"/>
    <dgm:cxn modelId="{4E74C29B-8080-4B9F-BD0C-539A3EB4A10D}" type="presOf" srcId="{0F28DD2A-BDB2-4FB5-8EE0-61F2C4CE53FB}" destId="{15DBB908-A02E-492A-8F10-C7C938FB9F43}" srcOrd="0" destOrd="0" presId="urn:microsoft.com/office/officeart/2005/8/layout/cycle5"/>
    <dgm:cxn modelId="{F8DC239F-A708-455C-989A-6CA866F022D3}" type="presOf" srcId="{CD05A945-C4A2-4B5B-AA8D-EE74C2C511D4}" destId="{6598D45D-3EBA-4D39-8F32-E5AD92A42DC0}" srcOrd="0" destOrd="0" presId="urn:microsoft.com/office/officeart/2005/8/layout/cycle5"/>
    <dgm:cxn modelId="{6B8FC2A0-10F7-42CA-B333-270B5188DCF7}" type="presOf" srcId="{27DE8238-12DB-4841-A5FC-E0EBDDD304B5}" destId="{776E1B3B-40DB-4A2A-9CF9-E3E48CECFD16}" srcOrd="0" destOrd="0" presId="urn:microsoft.com/office/officeart/2005/8/layout/cycle5"/>
    <dgm:cxn modelId="{9B11ADA3-B4A6-4208-8047-6F5D8DA738F3}" srcId="{27DE8238-12DB-4841-A5FC-E0EBDDD304B5}" destId="{0F28DD2A-BDB2-4FB5-8EE0-61F2C4CE53FB}" srcOrd="1" destOrd="0" parTransId="{C24F3D3A-55DF-4977-A413-808D67BB1E23}" sibTransId="{35842AA4-F3E7-430F-9272-1D8B4BE91B7D}"/>
    <dgm:cxn modelId="{7AE66BA5-E4DA-4D22-8876-1C90215D788B}" type="presOf" srcId="{45C8F251-895F-45CF-985A-647DDA889086}" destId="{8C1334E5-DC5D-49A2-A626-A4DA1A5D2B52}" srcOrd="0" destOrd="0" presId="urn:microsoft.com/office/officeart/2005/8/layout/cycle5"/>
    <dgm:cxn modelId="{F3FA14A9-CB01-4321-91F0-4230483A0530}" type="presOf" srcId="{9C05C5D7-422F-4D2C-A1C9-7672ED56906D}" destId="{54FBFAD3-8BBD-402F-9799-A50D52498197}" srcOrd="0" destOrd="0" presId="urn:microsoft.com/office/officeart/2005/8/layout/cycle5"/>
    <dgm:cxn modelId="{CCE98FB6-7509-4938-BB65-BEDA0C237B73}" type="presOf" srcId="{DCFFC7E1-AAEC-4C43-ACBB-2AF9B156F084}" destId="{1106675B-270E-4E9A-91EB-FABBF41C323E}" srcOrd="0" destOrd="0" presId="urn:microsoft.com/office/officeart/2005/8/layout/cycle5"/>
    <dgm:cxn modelId="{CB8CF3B6-C1A8-4CE9-856C-71D5DC83C5A5}" type="presOf" srcId="{0207A67A-C204-4002-9156-9C81D4F01DC5}" destId="{DAE3431E-BBB5-41CA-B21F-53C019A347FB}" srcOrd="0" destOrd="0" presId="urn:microsoft.com/office/officeart/2005/8/layout/cycle5"/>
    <dgm:cxn modelId="{105E9CBD-DFB3-4435-8D29-A751F54904F5}" type="presOf" srcId="{530218E2-FE93-47C0-B54A-3C1EE612D773}" destId="{15676BDA-068D-4F5B-8E0D-2EF2F5D59A8A}" srcOrd="0" destOrd="0" presId="urn:microsoft.com/office/officeart/2005/8/layout/cycle5"/>
    <dgm:cxn modelId="{5C16E5C6-1AB6-4958-904C-792808AE39F0}" type="presOf" srcId="{C5E43550-8B47-4343-B522-FA08F5C5A638}" destId="{1B962461-0055-48CF-857D-2A8F39FF2842}" srcOrd="0" destOrd="0" presId="urn:microsoft.com/office/officeart/2005/8/layout/cycle5"/>
    <dgm:cxn modelId="{44D4A4D7-06A1-45A0-85CF-DD581DCA4912}" type="presOf" srcId="{BF5863F3-64A1-4F35-B1CF-EBFDE85C01A3}" destId="{EA11AD87-B61D-4F58-BCF3-0A811637537D}" srcOrd="0" destOrd="0" presId="urn:microsoft.com/office/officeart/2005/8/layout/cycle5"/>
    <dgm:cxn modelId="{50BFEDFA-EADE-4BB7-ABA8-62E1E2C21299}" srcId="{27DE8238-12DB-4841-A5FC-E0EBDDD304B5}" destId="{9C05C5D7-422F-4D2C-A1C9-7672ED56906D}" srcOrd="3" destOrd="0" parTransId="{8BE967A6-1B40-4F79-A586-3888A404D5FB}" sibTransId="{0207A67A-C204-4002-9156-9C81D4F01DC5}"/>
    <dgm:cxn modelId="{75189B42-76B0-4065-8F2F-FA1151B41DB6}" type="presParOf" srcId="{776E1B3B-40DB-4A2A-9CF9-E3E48CECFD16}" destId="{8C1334E5-DC5D-49A2-A626-A4DA1A5D2B52}" srcOrd="0" destOrd="0" presId="urn:microsoft.com/office/officeart/2005/8/layout/cycle5"/>
    <dgm:cxn modelId="{B008EEA1-1806-4896-A195-E7B935598167}" type="presParOf" srcId="{776E1B3B-40DB-4A2A-9CF9-E3E48CECFD16}" destId="{8BCCCD0E-1846-4EB3-A5F6-CCC983F47F8F}" srcOrd="1" destOrd="0" presId="urn:microsoft.com/office/officeart/2005/8/layout/cycle5"/>
    <dgm:cxn modelId="{1E748B21-BDC6-4711-9420-D78890FAD623}" type="presParOf" srcId="{776E1B3B-40DB-4A2A-9CF9-E3E48CECFD16}" destId="{1B962461-0055-48CF-857D-2A8F39FF2842}" srcOrd="2" destOrd="0" presId="urn:microsoft.com/office/officeart/2005/8/layout/cycle5"/>
    <dgm:cxn modelId="{0ED19937-9016-440C-8A34-CCDE58A3FCB0}" type="presParOf" srcId="{776E1B3B-40DB-4A2A-9CF9-E3E48CECFD16}" destId="{15DBB908-A02E-492A-8F10-C7C938FB9F43}" srcOrd="3" destOrd="0" presId="urn:microsoft.com/office/officeart/2005/8/layout/cycle5"/>
    <dgm:cxn modelId="{23A3012B-44BA-436F-B41C-FCDEEEF949B7}" type="presParOf" srcId="{776E1B3B-40DB-4A2A-9CF9-E3E48CECFD16}" destId="{4CA743BD-40CD-4918-8C55-8D2C077AF0F2}" srcOrd="4" destOrd="0" presId="urn:microsoft.com/office/officeart/2005/8/layout/cycle5"/>
    <dgm:cxn modelId="{0BECFD03-A3D4-4C30-999D-6D7C0FB821A5}" type="presParOf" srcId="{776E1B3B-40DB-4A2A-9CF9-E3E48CECFD16}" destId="{83C33A59-36E9-4DAB-92B0-CAFF8C946643}" srcOrd="5" destOrd="0" presId="urn:microsoft.com/office/officeart/2005/8/layout/cycle5"/>
    <dgm:cxn modelId="{8779BC02-F3C6-4D77-B692-287194ABD2A9}" type="presParOf" srcId="{776E1B3B-40DB-4A2A-9CF9-E3E48CECFD16}" destId="{EA11AD87-B61D-4F58-BCF3-0A811637537D}" srcOrd="6" destOrd="0" presId="urn:microsoft.com/office/officeart/2005/8/layout/cycle5"/>
    <dgm:cxn modelId="{E5885623-6756-4C3F-AF92-028486CC488E}" type="presParOf" srcId="{776E1B3B-40DB-4A2A-9CF9-E3E48CECFD16}" destId="{57B783E4-719C-4C55-8D1B-294E20FE5D95}" srcOrd="7" destOrd="0" presId="urn:microsoft.com/office/officeart/2005/8/layout/cycle5"/>
    <dgm:cxn modelId="{ED9C723F-5861-4FAA-8BDF-2AF980D5A048}" type="presParOf" srcId="{776E1B3B-40DB-4A2A-9CF9-E3E48CECFD16}" destId="{5A98D29A-E85B-4879-916F-AD83F1AD8490}" srcOrd="8" destOrd="0" presId="urn:microsoft.com/office/officeart/2005/8/layout/cycle5"/>
    <dgm:cxn modelId="{9B766113-9C22-4D18-8129-F224F2301994}" type="presParOf" srcId="{776E1B3B-40DB-4A2A-9CF9-E3E48CECFD16}" destId="{54FBFAD3-8BBD-402F-9799-A50D52498197}" srcOrd="9" destOrd="0" presId="urn:microsoft.com/office/officeart/2005/8/layout/cycle5"/>
    <dgm:cxn modelId="{F43636CD-48FA-4BC5-B8DA-C2596B151F6C}" type="presParOf" srcId="{776E1B3B-40DB-4A2A-9CF9-E3E48CECFD16}" destId="{5C8451F8-62F0-4236-AEB7-569C0AA6FA14}" srcOrd="10" destOrd="0" presId="urn:microsoft.com/office/officeart/2005/8/layout/cycle5"/>
    <dgm:cxn modelId="{2D44955B-3816-4F47-97DA-6CEEBCFFA1E3}" type="presParOf" srcId="{776E1B3B-40DB-4A2A-9CF9-E3E48CECFD16}" destId="{DAE3431E-BBB5-41CA-B21F-53C019A347FB}" srcOrd="11" destOrd="0" presId="urn:microsoft.com/office/officeart/2005/8/layout/cycle5"/>
    <dgm:cxn modelId="{C3A42222-A8C6-4780-A9DA-4EEAE066D6D2}" type="presParOf" srcId="{776E1B3B-40DB-4A2A-9CF9-E3E48CECFD16}" destId="{15676BDA-068D-4F5B-8E0D-2EF2F5D59A8A}" srcOrd="12" destOrd="0" presId="urn:microsoft.com/office/officeart/2005/8/layout/cycle5"/>
    <dgm:cxn modelId="{2A501142-54B7-4293-BE27-D65F1DC3F917}" type="presParOf" srcId="{776E1B3B-40DB-4A2A-9CF9-E3E48CECFD16}" destId="{2CC2ED1E-988F-42B4-AAC0-E24249862A2D}" srcOrd="13" destOrd="0" presId="urn:microsoft.com/office/officeart/2005/8/layout/cycle5"/>
    <dgm:cxn modelId="{9D947998-58E6-42D8-824D-7B332AC90D7F}" type="presParOf" srcId="{776E1B3B-40DB-4A2A-9CF9-E3E48CECFD16}" destId="{C5927C8D-77DB-4F1F-B128-F545D3661EE7}" srcOrd="14" destOrd="0" presId="urn:microsoft.com/office/officeart/2005/8/layout/cycle5"/>
    <dgm:cxn modelId="{5F0CFFCC-A2A7-4D91-A788-4F140E9BF8C1}" type="presParOf" srcId="{776E1B3B-40DB-4A2A-9CF9-E3E48CECFD16}" destId="{90F0AAD0-38A4-4AD7-AE56-B192FBB6F955}" srcOrd="15" destOrd="0" presId="urn:microsoft.com/office/officeart/2005/8/layout/cycle5"/>
    <dgm:cxn modelId="{4322C7A3-FE6B-4DD3-AFD3-AA1CD9EA4612}" type="presParOf" srcId="{776E1B3B-40DB-4A2A-9CF9-E3E48CECFD16}" destId="{E1F87352-F10B-4C42-A7EE-9CA8139884B0}" srcOrd="16" destOrd="0" presId="urn:microsoft.com/office/officeart/2005/8/layout/cycle5"/>
    <dgm:cxn modelId="{C42FD47D-0BD0-40A5-B40D-E71134E88D12}" type="presParOf" srcId="{776E1B3B-40DB-4A2A-9CF9-E3E48CECFD16}" destId="{05BB0864-3D8E-4974-9E0B-EC9C9E31887D}" srcOrd="17" destOrd="0" presId="urn:microsoft.com/office/officeart/2005/8/layout/cycle5"/>
    <dgm:cxn modelId="{7E65B464-F412-4546-A860-9A7217FA3F9C}" type="presParOf" srcId="{776E1B3B-40DB-4A2A-9CF9-E3E48CECFD16}" destId="{1106675B-270E-4E9A-91EB-FABBF41C323E}" srcOrd="18" destOrd="0" presId="urn:microsoft.com/office/officeart/2005/8/layout/cycle5"/>
    <dgm:cxn modelId="{2471803D-25EF-4D45-A4BE-2B45A28E7D3F}" type="presParOf" srcId="{776E1B3B-40DB-4A2A-9CF9-E3E48CECFD16}" destId="{D504DD90-0245-44CB-A7D6-E393DD9D2BC4}" srcOrd="19" destOrd="0" presId="urn:microsoft.com/office/officeart/2005/8/layout/cycle5"/>
    <dgm:cxn modelId="{D8C3D732-B7FA-43D9-8F9F-0A49B67FDA97}" type="presParOf" srcId="{776E1B3B-40DB-4A2A-9CF9-E3E48CECFD16}" destId="{6598D45D-3EBA-4D39-8F32-E5AD92A42DC0}" srcOrd="20" destOrd="0" presId="urn:microsoft.com/office/officeart/2005/8/layout/cycle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3A2BF-27C3-4588-8193-2EC686367BF0}">
      <dsp:nvSpPr>
        <dsp:cNvPr id="0" name=""/>
        <dsp:cNvSpPr/>
      </dsp:nvSpPr>
      <dsp:spPr>
        <a:xfrm>
          <a:off x="788669" y="0"/>
          <a:ext cx="8938260" cy="4351338"/>
        </a:xfrm>
        <a:prstGeom prst="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5DE09B-9A73-473E-BD62-EA83862C3EE1}">
      <dsp:nvSpPr>
        <dsp:cNvPr id="0" name=""/>
        <dsp:cNvSpPr/>
      </dsp:nvSpPr>
      <dsp:spPr>
        <a:xfrm>
          <a:off x="11296" y="1305401"/>
          <a:ext cx="3384708" cy="1740535"/>
        </a:xfrm>
        <a:prstGeom prst="round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Provide high quality professional development</a:t>
          </a:r>
        </a:p>
      </dsp:txBody>
      <dsp:txXfrm>
        <a:off x="96262" y="1390367"/>
        <a:ext cx="3214776" cy="1570603"/>
      </dsp:txXfrm>
    </dsp:sp>
    <dsp:sp modelId="{9F9B58C0-A483-49FA-A744-1E8D7EF77D0F}">
      <dsp:nvSpPr>
        <dsp:cNvPr id="0" name=""/>
        <dsp:cNvSpPr/>
      </dsp:nvSpPr>
      <dsp:spPr>
        <a:xfrm>
          <a:off x="3565445" y="1305401"/>
          <a:ext cx="3384708" cy="1740535"/>
        </a:xfrm>
        <a:prstGeom prst="roundRect">
          <a:avLst/>
        </a:prstGeom>
        <a:solidFill>
          <a:schemeClr val="accent3">
            <a:hueOff val="-5329119"/>
            <a:satOff val="-23371"/>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Providers gain and apply knowledge and skills</a:t>
          </a:r>
        </a:p>
      </dsp:txBody>
      <dsp:txXfrm>
        <a:off x="3650411" y="1390367"/>
        <a:ext cx="3214776" cy="1570603"/>
      </dsp:txXfrm>
    </dsp:sp>
    <dsp:sp modelId="{D80A02CE-DC65-4EAC-AFD5-6DF5CA126128}">
      <dsp:nvSpPr>
        <dsp:cNvPr id="0" name=""/>
        <dsp:cNvSpPr/>
      </dsp:nvSpPr>
      <dsp:spPr>
        <a:xfrm>
          <a:off x="7119595" y="1305401"/>
          <a:ext cx="3384708" cy="1740535"/>
        </a:xfrm>
        <a:prstGeom prst="roundRect">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Children benefit from higher quality programs/practices </a:t>
          </a:r>
        </a:p>
      </dsp:txBody>
      <dsp:txXfrm>
        <a:off x="7204561" y="1390367"/>
        <a:ext cx="3214776" cy="15706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C79A2C-B60B-4662-8973-9C2BB3A6DC49}">
      <dsp:nvSpPr>
        <dsp:cNvPr id="0" name=""/>
        <dsp:cNvSpPr/>
      </dsp:nvSpPr>
      <dsp:spPr>
        <a:xfrm>
          <a:off x="9108309" y="1690239"/>
          <a:ext cx="2076842" cy="2077182"/>
        </a:xfrm>
        <a:prstGeom prst="ellipse">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8E3118-8C94-44A9-A3D7-87A0B2A407BD}">
      <dsp:nvSpPr>
        <dsp:cNvPr id="0" name=""/>
        <dsp:cNvSpPr/>
      </dsp:nvSpPr>
      <dsp:spPr>
        <a:xfrm>
          <a:off x="9176837" y="1759490"/>
          <a:ext cx="1938681" cy="1938679"/>
        </a:xfrm>
        <a:prstGeom prst="ellipse">
          <a:avLst/>
        </a:prstGeom>
        <a:solidFill>
          <a:schemeClr val="lt1">
            <a:alpha val="90000"/>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Sustainability</a:t>
          </a:r>
          <a:endParaRPr lang="en-US" sz="1600" kern="1200" dirty="0"/>
        </a:p>
      </dsp:txBody>
      <dsp:txXfrm>
        <a:off x="9454265" y="2036496"/>
        <a:ext cx="1384930" cy="1384666"/>
      </dsp:txXfrm>
    </dsp:sp>
    <dsp:sp modelId="{C93AA1FE-467C-4AF1-B3D0-72BB62FCCF70}">
      <dsp:nvSpPr>
        <dsp:cNvPr id="0" name=""/>
        <dsp:cNvSpPr/>
      </dsp:nvSpPr>
      <dsp:spPr>
        <a:xfrm rot="2700000">
          <a:off x="6960848" y="1690346"/>
          <a:ext cx="2076602" cy="2076602"/>
        </a:xfrm>
        <a:prstGeom prst="teardrop">
          <a:avLst>
            <a:gd name="adj" fmla="val 100000"/>
          </a:avLst>
        </a:prstGeom>
        <a:solidFill>
          <a:schemeClr val="accent3">
            <a:hueOff val="-2664560"/>
            <a:satOff val="-11685"/>
            <a:lumOff val="687"/>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C19E4D-DFE9-4732-A721-790766293207}">
      <dsp:nvSpPr>
        <dsp:cNvPr id="0" name=""/>
        <dsp:cNvSpPr/>
      </dsp:nvSpPr>
      <dsp:spPr>
        <a:xfrm>
          <a:off x="7031467" y="1759490"/>
          <a:ext cx="1938681" cy="1938679"/>
        </a:xfrm>
        <a:prstGeom prst="ellipse">
          <a:avLst/>
        </a:prstGeom>
        <a:solidFill>
          <a:schemeClr val="lt1">
            <a:alpha val="90000"/>
            <a:hueOff val="0"/>
            <a:satOff val="0"/>
            <a:lumOff val="0"/>
            <a:alphaOff val="0"/>
          </a:schemeClr>
        </a:solidFill>
        <a:ln w="10795" cap="flat" cmpd="sng" algn="ctr">
          <a:solidFill>
            <a:schemeClr val="accent3">
              <a:hueOff val="-2664560"/>
              <a:satOff val="-11685"/>
              <a:lumOff val="68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Full Implementation</a:t>
          </a:r>
        </a:p>
      </dsp:txBody>
      <dsp:txXfrm>
        <a:off x="7307789" y="2036496"/>
        <a:ext cx="1384930" cy="1384666"/>
      </dsp:txXfrm>
    </dsp:sp>
    <dsp:sp modelId="{6EA37DCC-B316-4C6E-B21F-F4FAE0C4352D}">
      <dsp:nvSpPr>
        <dsp:cNvPr id="0" name=""/>
        <dsp:cNvSpPr/>
      </dsp:nvSpPr>
      <dsp:spPr>
        <a:xfrm rot="2700000">
          <a:off x="4815477" y="1690346"/>
          <a:ext cx="2076602" cy="2076602"/>
        </a:xfrm>
        <a:prstGeom prst="teardrop">
          <a:avLst>
            <a:gd name="adj" fmla="val 100000"/>
          </a:avLst>
        </a:prstGeom>
        <a:solidFill>
          <a:schemeClr val="accent3">
            <a:hueOff val="-5329119"/>
            <a:satOff val="-23371"/>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23D2C5-A135-4ABB-B9C0-1FEAA8819537}">
      <dsp:nvSpPr>
        <dsp:cNvPr id="0" name=""/>
        <dsp:cNvSpPr/>
      </dsp:nvSpPr>
      <dsp:spPr>
        <a:xfrm>
          <a:off x="4884991" y="1759490"/>
          <a:ext cx="1938681" cy="1938679"/>
        </a:xfrm>
        <a:prstGeom prst="ellipse">
          <a:avLst/>
        </a:prstGeom>
        <a:solidFill>
          <a:schemeClr val="lt1">
            <a:alpha val="90000"/>
            <a:hueOff val="0"/>
            <a:satOff val="0"/>
            <a:lumOff val="0"/>
            <a:alphaOff val="0"/>
          </a:schemeClr>
        </a:solidFill>
        <a:ln w="10795" cap="flat" cmpd="sng" algn="ctr">
          <a:solidFill>
            <a:schemeClr val="accent3">
              <a:hueOff val="-5329119"/>
              <a:satOff val="-23371"/>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Initial Implementation</a:t>
          </a:r>
        </a:p>
      </dsp:txBody>
      <dsp:txXfrm>
        <a:off x="5161314" y="2036496"/>
        <a:ext cx="1384930" cy="1384666"/>
      </dsp:txXfrm>
    </dsp:sp>
    <dsp:sp modelId="{E73D802D-274F-4199-B4E2-7A20B4CD3126}">
      <dsp:nvSpPr>
        <dsp:cNvPr id="0" name=""/>
        <dsp:cNvSpPr/>
      </dsp:nvSpPr>
      <dsp:spPr>
        <a:xfrm rot="2700000">
          <a:off x="2669002" y="1690346"/>
          <a:ext cx="2076602" cy="2076602"/>
        </a:xfrm>
        <a:prstGeom prst="teardrop">
          <a:avLst>
            <a:gd name="adj" fmla="val 100000"/>
          </a:avLst>
        </a:prstGeom>
        <a:solidFill>
          <a:schemeClr val="accent3">
            <a:hueOff val="-7993679"/>
            <a:satOff val="-35056"/>
            <a:lumOff val="20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261217-88BD-492A-9DC3-5AF7F5F7EF5F}">
      <dsp:nvSpPr>
        <dsp:cNvPr id="0" name=""/>
        <dsp:cNvSpPr/>
      </dsp:nvSpPr>
      <dsp:spPr>
        <a:xfrm>
          <a:off x="2738515" y="1759490"/>
          <a:ext cx="1938681" cy="1938679"/>
        </a:xfrm>
        <a:prstGeom prst="ellipse">
          <a:avLst/>
        </a:prstGeom>
        <a:solidFill>
          <a:schemeClr val="lt1">
            <a:alpha val="90000"/>
            <a:hueOff val="0"/>
            <a:satOff val="0"/>
            <a:lumOff val="0"/>
            <a:alphaOff val="0"/>
          </a:schemeClr>
        </a:solidFill>
        <a:ln w="10795" cap="flat" cmpd="sng" algn="ctr">
          <a:solidFill>
            <a:schemeClr val="accent3">
              <a:hueOff val="-7993679"/>
              <a:satOff val="-35056"/>
              <a:lumOff val="206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Installation</a:t>
          </a:r>
        </a:p>
      </dsp:txBody>
      <dsp:txXfrm>
        <a:off x="3015943" y="2036496"/>
        <a:ext cx="1384930" cy="1384666"/>
      </dsp:txXfrm>
    </dsp:sp>
    <dsp:sp modelId="{5C32A5E6-A404-433F-9FD6-852E8432B671}">
      <dsp:nvSpPr>
        <dsp:cNvPr id="0" name=""/>
        <dsp:cNvSpPr/>
      </dsp:nvSpPr>
      <dsp:spPr>
        <a:xfrm rot="2700000">
          <a:off x="522526" y="1690346"/>
          <a:ext cx="2076602" cy="2076602"/>
        </a:xfrm>
        <a:prstGeom prst="teardrop">
          <a:avLst>
            <a:gd name="adj" fmla="val 100000"/>
          </a:avLst>
        </a:prstGeom>
        <a:solidFill>
          <a:schemeClr val="accent3">
            <a:hueOff val="-10658239"/>
            <a:satOff val="-46741"/>
            <a:lumOff val="2746"/>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363EA1-1DDA-45C7-9978-01694DDD4C04}">
      <dsp:nvSpPr>
        <dsp:cNvPr id="0" name=""/>
        <dsp:cNvSpPr/>
      </dsp:nvSpPr>
      <dsp:spPr>
        <a:xfrm>
          <a:off x="592039" y="1759490"/>
          <a:ext cx="1938681" cy="1938679"/>
        </a:xfrm>
        <a:prstGeom prst="ellipse">
          <a:avLst/>
        </a:prstGeom>
        <a:solidFill>
          <a:schemeClr val="lt1">
            <a:alpha val="90000"/>
            <a:hueOff val="0"/>
            <a:satOff val="0"/>
            <a:lumOff val="0"/>
            <a:alphaOff val="0"/>
          </a:schemeClr>
        </a:solidFill>
        <a:ln w="10795" cap="flat" cmpd="sng" algn="ctr">
          <a:solidFill>
            <a:schemeClr val="accent3">
              <a:hueOff val="-10658239"/>
              <a:satOff val="-46741"/>
              <a:lumOff val="274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Exploration</a:t>
          </a:r>
          <a:endParaRPr lang="en-US" sz="1600" kern="1200" dirty="0"/>
        </a:p>
      </dsp:txBody>
      <dsp:txXfrm>
        <a:off x="869467" y="2036496"/>
        <a:ext cx="1384930" cy="13846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6DF4E-6D73-4838-B93B-173E50D2C68E}">
      <dsp:nvSpPr>
        <dsp:cNvPr id="0" name=""/>
        <dsp:cNvSpPr/>
      </dsp:nvSpPr>
      <dsp:spPr>
        <a:xfrm>
          <a:off x="-4919424" y="-753830"/>
          <a:ext cx="5858998" cy="5858998"/>
        </a:xfrm>
        <a:prstGeom prst="blockArc">
          <a:avLst>
            <a:gd name="adj1" fmla="val 18900000"/>
            <a:gd name="adj2" fmla="val 2700000"/>
            <a:gd name="adj3" fmla="val 369"/>
          </a:avLst>
        </a:prstGeom>
        <a:noFill/>
        <a:ln w="12700" cap="flat" cmpd="sng" algn="ctr">
          <a:solidFill>
            <a:schemeClr val="accent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EFBDEB-D178-44C3-B119-B47664D242A9}">
      <dsp:nvSpPr>
        <dsp:cNvPr id="0" name=""/>
        <dsp:cNvSpPr/>
      </dsp:nvSpPr>
      <dsp:spPr>
        <a:xfrm>
          <a:off x="411090" y="271871"/>
          <a:ext cx="741588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Inappropriate discipline practices</a:t>
          </a:r>
        </a:p>
      </dsp:txBody>
      <dsp:txXfrm>
        <a:off x="411090" y="271871"/>
        <a:ext cx="7415885" cy="544091"/>
      </dsp:txXfrm>
    </dsp:sp>
    <dsp:sp modelId="{41C88ACB-6788-42B6-8F17-1EDBCA86B95D}">
      <dsp:nvSpPr>
        <dsp:cNvPr id="0" name=""/>
        <dsp:cNvSpPr/>
      </dsp:nvSpPr>
      <dsp:spPr>
        <a:xfrm>
          <a:off x="71032" y="203860"/>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3CDA664F-C71C-43EB-AEF6-B971DFE41F5E}">
      <dsp:nvSpPr>
        <dsp:cNvPr id="0" name=""/>
        <dsp:cNvSpPr/>
      </dsp:nvSpPr>
      <dsp:spPr>
        <a:xfrm>
          <a:off x="800969" y="1087747"/>
          <a:ext cx="702600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Effective behavior interventions</a:t>
          </a:r>
        </a:p>
      </dsp:txBody>
      <dsp:txXfrm>
        <a:off x="800969" y="1087747"/>
        <a:ext cx="7026005" cy="544091"/>
      </dsp:txXfrm>
    </dsp:sp>
    <dsp:sp modelId="{5A8EDC49-AECE-4D37-9658-285DADC01A79}">
      <dsp:nvSpPr>
        <dsp:cNvPr id="0" name=""/>
        <dsp:cNvSpPr/>
      </dsp:nvSpPr>
      <dsp:spPr>
        <a:xfrm>
          <a:off x="460912" y="1019736"/>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39386DA-FE1E-4A05-8D57-AA721C442771}">
      <dsp:nvSpPr>
        <dsp:cNvPr id="0" name=""/>
        <dsp:cNvSpPr/>
      </dsp:nvSpPr>
      <dsp:spPr>
        <a:xfrm>
          <a:off x="920631" y="1903623"/>
          <a:ext cx="6906343"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Competence and confidence</a:t>
          </a:r>
        </a:p>
      </dsp:txBody>
      <dsp:txXfrm>
        <a:off x="920631" y="1903623"/>
        <a:ext cx="6906343" cy="544091"/>
      </dsp:txXfrm>
    </dsp:sp>
    <dsp:sp modelId="{D2B41544-38B3-4970-A388-08A3CACEF7B1}">
      <dsp:nvSpPr>
        <dsp:cNvPr id="0" name=""/>
        <dsp:cNvSpPr/>
      </dsp:nvSpPr>
      <dsp:spPr>
        <a:xfrm>
          <a:off x="580574" y="1835611"/>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44CBB28-4B45-469E-B974-B0626D28EA76}">
      <dsp:nvSpPr>
        <dsp:cNvPr id="0" name=""/>
        <dsp:cNvSpPr/>
      </dsp:nvSpPr>
      <dsp:spPr>
        <a:xfrm>
          <a:off x="800969" y="2719499"/>
          <a:ext cx="702600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Segregation from inclusive programs</a:t>
          </a:r>
        </a:p>
      </dsp:txBody>
      <dsp:txXfrm>
        <a:off x="800969" y="2719499"/>
        <a:ext cx="7026005" cy="544091"/>
      </dsp:txXfrm>
    </dsp:sp>
    <dsp:sp modelId="{52D4DF00-F63E-4E33-9870-6933D0CE83BD}">
      <dsp:nvSpPr>
        <dsp:cNvPr id="0" name=""/>
        <dsp:cNvSpPr/>
      </dsp:nvSpPr>
      <dsp:spPr>
        <a:xfrm>
          <a:off x="460912" y="2651487"/>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F073F56A-7550-44A4-8AD5-3F9C8E017D1F}">
      <dsp:nvSpPr>
        <dsp:cNvPr id="0" name=""/>
        <dsp:cNvSpPr/>
      </dsp:nvSpPr>
      <dsp:spPr>
        <a:xfrm>
          <a:off x="411090" y="3535375"/>
          <a:ext cx="7415885" cy="544091"/>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31872" tIns="71120" rIns="71120" bIns="71120" numCol="1" spcCol="1270" anchor="ctr" anchorCtr="0">
          <a:noAutofit/>
        </a:bodyPr>
        <a:lstStyle/>
        <a:p>
          <a:pPr marL="0" lvl="0" indent="0" algn="l" defTabSz="1244600">
            <a:lnSpc>
              <a:spcPct val="90000"/>
            </a:lnSpc>
            <a:spcBef>
              <a:spcPct val="0"/>
            </a:spcBef>
            <a:spcAft>
              <a:spcPct val="35000"/>
            </a:spcAft>
            <a:buNone/>
          </a:pPr>
          <a:r>
            <a:rPr lang="en-US" sz="2800" kern="1200" dirty="0"/>
            <a:t>Lack of capacity within programs and states</a:t>
          </a:r>
        </a:p>
      </dsp:txBody>
      <dsp:txXfrm>
        <a:off x="411090" y="3535375"/>
        <a:ext cx="7415885" cy="544091"/>
      </dsp:txXfrm>
    </dsp:sp>
    <dsp:sp modelId="{6043B0B2-31E1-4A16-AC54-0ECE57B0EC5C}">
      <dsp:nvSpPr>
        <dsp:cNvPr id="0" name=""/>
        <dsp:cNvSpPr/>
      </dsp:nvSpPr>
      <dsp:spPr>
        <a:xfrm>
          <a:off x="71032" y="3467363"/>
          <a:ext cx="680114" cy="680114"/>
        </a:xfrm>
        <a:prstGeom prst="ellipse">
          <a:avLst/>
        </a:prstGeom>
        <a:solidFill>
          <a:schemeClr val="lt1">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334E5-DC5D-49A2-A626-A4DA1A5D2B52}">
      <dsp:nvSpPr>
        <dsp:cNvPr id="0" name=""/>
        <dsp:cNvSpPr/>
      </dsp:nvSpPr>
      <dsp:spPr>
        <a:xfrm>
          <a:off x="3267698" y="-104097"/>
          <a:ext cx="1646064" cy="1086980"/>
        </a:xfrm>
        <a:prstGeom prst="roundRect">
          <a:avLst/>
        </a:prstGeom>
        <a:solidFill>
          <a:schemeClr val="lt1"/>
        </a:solidFill>
        <a:ln w="12700" cap="flat" cmpd="sng" algn="ctr">
          <a:solidFill>
            <a:schemeClr val="accent3"/>
          </a:solidFill>
          <a:prstDash val="solid"/>
          <a:miter lim="800000"/>
        </a:ln>
        <a:effectLst/>
      </dsp:spPr>
      <dsp:style>
        <a:lnRef idx="2">
          <a:schemeClr val="accent3"/>
        </a:lnRef>
        <a:fillRef idx="1">
          <a:schemeClr val="lt1"/>
        </a:fillRef>
        <a:effectRef idx="0">
          <a:schemeClr val="accent3"/>
        </a:effectRef>
        <a:fontRef idx="minor">
          <a:schemeClr val="dk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Leadership Team</a:t>
          </a:r>
        </a:p>
      </dsp:txBody>
      <dsp:txXfrm>
        <a:off x="3320760" y="-51035"/>
        <a:ext cx="1539940" cy="980856"/>
      </dsp:txXfrm>
    </dsp:sp>
    <dsp:sp modelId="{1B962461-0055-48CF-857D-2A8F39FF2842}">
      <dsp:nvSpPr>
        <dsp:cNvPr id="0" name=""/>
        <dsp:cNvSpPr/>
      </dsp:nvSpPr>
      <dsp:spPr>
        <a:xfrm>
          <a:off x="1965619" y="556088"/>
          <a:ext cx="5120306" cy="5120306"/>
        </a:xfrm>
        <a:custGeom>
          <a:avLst/>
          <a:gdLst/>
          <a:ahLst/>
          <a:cxnLst/>
          <a:rect l="0" t="0" r="0" b="0"/>
          <a:pathLst>
            <a:path>
              <a:moveTo>
                <a:pt x="3068672" y="51011"/>
              </a:moveTo>
              <a:arcTo wR="2560153" hR="2560153" stAng="16887407" swAng="495180"/>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5DBB908-A02E-492A-8F10-C7C938FB9F43}">
      <dsp:nvSpPr>
        <dsp:cNvPr id="0" name=""/>
        <dsp:cNvSpPr/>
      </dsp:nvSpPr>
      <dsp:spPr>
        <a:xfrm>
          <a:off x="5308561" y="750110"/>
          <a:ext cx="1755322" cy="1274511"/>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Staff</a:t>
          </a:r>
          <a:r>
            <a:rPr lang="en-US" sz="1400" kern="1200" baseline="0" dirty="0"/>
            <a:t> Buy-In</a:t>
          </a:r>
          <a:endParaRPr lang="en-US" sz="1400" kern="1200" dirty="0"/>
        </a:p>
      </dsp:txBody>
      <dsp:txXfrm>
        <a:off x="5370777" y="812326"/>
        <a:ext cx="1630890" cy="1150079"/>
      </dsp:txXfrm>
    </dsp:sp>
    <dsp:sp modelId="{83C33A59-36E9-4DAB-92B0-CAFF8C946643}">
      <dsp:nvSpPr>
        <dsp:cNvPr id="0" name=""/>
        <dsp:cNvSpPr/>
      </dsp:nvSpPr>
      <dsp:spPr>
        <a:xfrm>
          <a:off x="1758471" y="739787"/>
          <a:ext cx="5120306" cy="5120306"/>
        </a:xfrm>
        <a:custGeom>
          <a:avLst/>
          <a:gdLst/>
          <a:ahLst/>
          <a:cxnLst/>
          <a:rect l="0" t="0" r="0" b="0"/>
          <a:pathLst>
            <a:path>
              <a:moveTo>
                <a:pt x="4857077" y="1429435"/>
              </a:moveTo>
              <a:arcTo wR="2560153" hR="2560153" stAng="20027408" swAng="66485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A11AD87-B61D-4F58-BCF3-0A811637537D}">
      <dsp:nvSpPr>
        <dsp:cNvPr id="0" name=""/>
        <dsp:cNvSpPr/>
      </dsp:nvSpPr>
      <dsp:spPr>
        <a:xfrm>
          <a:off x="5846745" y="2791204"/>
          <a:ext cx="1911578" cy="1201985"/>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905421" y="2849880"/>
        <a:ext cx="1794226" cy="1084633"/>
      </dsp:txXfrm>
    </dsp:sp>
    <dsp:sp modelId="{5A98D29A-E85B-4879-916F-AD83F1AD8490}">
      <dsp:nvSpPr>
        <dsp:cNvPr id="0" name=""/>
        <dsp:cNvSpPr/>
      </dsp:nvSpPr>
      <dsp:spPr>
        <a:xfrm>
          <a:off x="2896017" y="-836693"/>
          <a:ext cx="5120306" cy="5120306"/>
        </a:xfrm>
        <a:custGeom>
          <a:avLst/>
          <a:gdLst/>
          <a:ahLst/>
          <a:cxnLst/>
          <a:rect l="0" t="0" r="0" b="0"/>
          <a:pathLst>
            <a:path>
              <a:moveTo>
                <a:pt x="3626670" y="4887581"/>
              </a:moveTo>
              <a:arcTo wR="2560153" hR="2560153" stAng="3922856" swAng="531043"/>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54FBFAD3-8BBD-402F-9799-A50D52498197}">
      <dsp:nvSpPr>
        <dsp:cNvPr id="0" name=""/>
        <dsp:cNvSpPr/>
      </dsp:nvSpPr>
      <dsp:spPr>
        <a:xfrm>
          <a:off x="4510947" y="4219677"/>
          <a:ext cx="1884771" cy="123345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Program-Wide Expectations</a:t>
          </a:r>
        </a:p>
      </dsp:txBody>
      <dsp:txXfrm>
        <a:off x="4571159" y="4279889"/>
        <a:ext cx="1764347" cy="1113026"/>
      </dsp:txXfrm>
    </dsp:sp>
    <dsp:sp modelId="{DAE3431E-BBB5-41CA-B21F-53C019A347FB}">
      <dsp:nvSpPr>
        <dsp:cNvPr id="0" name=""/>
        <dsp:cNvSpPr/>
      </dsp:nvSpPr>
      <dsp:spPr>
        <a:xfrm>
          <a:off x="1490915" y="175763"/>
          <a:ext cx="5120306" cy="5120306"/>
        </a:xfrm>
        <a:custGeom>
          <a:avLst/>
          <a:gdLst/>
          <a:ahLst/>
          <a:cxnLst/>
          <a:rect l="0" t="0" r="0" b="0"/>
          <a:pathLst>
            <a:path>
              <a:moveTo>
                <a:pt x="2903239" y="5097213"/>
              </a:moveTo>
              <a:arcTo wR="2560153" hR="2560153" stAng="4937917" swAng="47819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5676BDA-068D-4F5B-8E0D-2EF2F5D59A8A}">
      <dsp:nvSpPr>
        <dsp:cNvPr id="0" name=""/>
        <dsp:cNvSpPr/>
      </dsp:nvSpPr>
      <dsp:spPr>
        <a:xfrm>
          <a:off x="1502556" y="4287603"/>
          <a:ext cx="2418300" cy="114926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Procedures for Responding to Challenging Behavior</a:t>
          </a:r>
        </a:p>
      </dsp:txBody>
      <dsp:txXfrm>
        <a:off x="1558658" y="4343705"/>
        <a:ext cx="2306096" cy="1037059"/>
      </dsp:txXfrm>
    </dsp:sp>
    <dsp:sp modelId="{C5927C8D-77DB-4F1F-B128-F545D3661EE7}">
      <dsp:nvSpPr>
        <dsp:cNvPr id="0" name=""/>
        <dsp:cNvSpPr/>
      </dsp:nvSpPr>
      <dsp:spPr>
        <a:xfrm>
          <a:off x="1173925" y="-283380"/>
          <a:ext cx="5120306" cy="5120306"/>
        </a:xfrm>
        <a:custGeom>
          <a:avLst/>
          <a:gdLst/>
          <a:ahLst/>
          <a:cxnLst/>
          <a:rect l="0" t="0" r="0" b="0"/>
          <a:pathLst>
            <a:path>
              <a:moveTo>
                <a:pt x="845149" y="4460980"/>
              </a:moveTo>
              <a:arcTo wR="2560153" hR="2560153" stAng="7923483" swAng="692766"/>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90F0AAD0-38A4-4AD7-AE56-B192FBB6F955}">
      <dsp:nvSpPr>
        <dsp:cNvPr id="0" name=""/>
        <dsp:cNvSpPr/>
      </dsp:nvSpPr>
      <dsp:spPr>
        <a:xfrm>
          <a:off x="637804" y="2516148"/>
          <a:ext cx="1700548" cy="1139092"/>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Continuous Professional Development and Classroom Coaching</a:t>
          </a:r>
        </a:p>
      </dsp:txBody>
      <dsp:txXfrm>
        <a:off x="693410" y="2571754"/>
        <a:ext cx="1589336" cy="1027880"/>
      </dsp:txXfrm>
    </dsp:sp>
    <dsp:sp modelId="{05BB0864-3D8E-4974-9E0B-EC9C9E31887D}">
      <dsp:nvSpPr>
        <dsp:cNvPr id="0" name=""/>
        <dsp:cNvSpPr/>
      </dsp:nvSpPr>
      <dsp:spPr>
        <a:xfrm>
          <a:off x="1470557" y="491423"/>
          <a:ext cx="5120306" cy="5120306"/>
        </a:xfrm>
        <a:custGeom>
          <a:avLst/>
          <a:gdLst/>
          <a:ahLst/>
          <a:cxnLst/>
          <a:rect l="0" t="0" r="0" b="0"/>
          <a:pathLst>
            <a:path>
              <a:moveTo>
                <a:pt x="83367" y="1912142"/>
              </a:moveTo>
              <a:arcTo wR="2560153" hR="2560153" stAng="11679712" swAng="467859"/>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1106675B-270E-4E9A-91EB-FABBF41C323E}">
      <dsp:nvSpPr>
        <dsp:cNvPr id="0" name=""/>
        <dsp:cNvSpPr/>
      </dsp:nvSpPr>
      <dsp:spPr>
        <a:xfrm>
          <a:off x="1177446" y="792774"/>
          <a:ext cx="1770638" cy="117483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Data Decision-Making Examining Implementation and Outcomes</a:t>
          </a:r>
        </a:p>
      </dsp:txBody>
      <dsp:txXfrm>
        <a:off x="1234796" y="850124"/>
        <a:ext cx="1655938" cy="1060130"/>
      </dsp:txXfrm>
    </dsp:sp>
    <dsp:sp modelId="{6598D45D-3EBA-4D39-8F32-E5AD92A42DC0}">
      <dsp:nvSpPr>
        <dsp:cNvPr id="0" name=""/>
        <dsp:cNvSpPr/>
      </dsp:nvSpPr>
      <dsp:spPr>
        <a:xfrm>
          <a:off x="1416969" y="467325"/>
          <a:ext cx="5120306" cy="5120306"/>
        </a:xfrm>
        <a:custGeom>
          <a:avLst/>
          <a:gdLst/>
          <a:ahLst/>
          <a:cxnLst/>
          <a:rect l="0" t="0" r="0" b="0"/>
          <a:pathLst>
            <a:path>
              <a:moveTo>
                <a:pt x="1414331" y="270725"/>
              </a:moveTo>
              <a:arcTo wR="2560153" hR="2560153" stAng="14604767" swAng="472924"/>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NeueHaasGroteskText Std" panose="020B05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A04DE5-F1A9-4D45-BF54-BEFDBA739CA2}" type="datetimeFigureOut">
              <a:rPr lang="en-US" smtClean="0">
                <a:latin typeface="NeueHaasGroteskText Std" panose="020B0504020202020204" pitchFamily="34" charset="0"/>
              </a:rPr>
              <a:t>8/15/2018</a:t>
            </a:fld>
            <a:endParaRPr lang="en-US" dirty="0">
              <a:latin typeface="NeueHaasGroteskText Std" panose="020B05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NeueHaasGroteskText Std" panose="020B05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886E1E-70B3-41D2-AD41-BEE4979EC759}" type="slidenum">
              <a:rPr lang="en-US" smtClean="0">
                <a:latin typeface="NeueHaasGroteskText Std" panose="020B0504020202020204" pitchFamily="34" charset="0"/>
              </a:rPr>
              <a:t>‹#›</a:t>
            </a:fld>
            <a:endParaRPr lang="en-US" dirty="0">
              <a:latin typeface="NeueHaasGroteskText Std" panose="020B0504020202020204" pitchFamily="34" charset="0"/>
            </a:endParaRPr>
          </a:p>
        </p:txBody>
      </p:sp>
    </p:spTree>
    <p:extLst>
      <p:ext uri="{BB962C8B-B14F-4D97-AF65-F5344CB8AC3E}">
        <p14:creationId xmlns:p14="http://schemas.microsoft.com/office/powerpoint/2010/main" val="55661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NeueHaasGroteskText Std" panose="020B05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NeueHaasGroteskText Std" panose="020B0504020202020204" pitchFamily="34" charset="0"/>
              </a:defRPr>
            </a:lvl1pPr>
          </a:lstStyle>
          <a:p>
            <a:fld id="{A50CD39D-89B0-4C68-805A-35C75A7C20C8}" type="datetimeFigureOut">
              <a:rPr lang="en-US" smtClean="0"/>
              <a:pPr/>
              <a:t>8/15/2018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NeueHaasGroteskText Std" panose="020B05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NeueHaasGroteskText Std" panose="020B0504020202020204" pitchFamily="34" charset="0"/>
              </a:defRPr>
            </a:lvl1pPr>
          </a:lstStyle>
          <a:p>
            <a:fld id="{F9F08466-AEA7-4FC0-9459-6A32F61DA297}" type="slidenum">
              <a:rPr lang="en-US" smtClean="0"/>
              <a:pPr/>
              <a:t>‹#›</a:t>
            </a:fld>
            <a:endParaRPr lang="en-US" dirty="0"/>
          </a:p>
        </p:txBody>
      </p:sp>
    </p:spTree>
    <p:extLst>
      <p:ext uri="{BB962C8B-B14F-4D97-AF65-F5344CB8AC3E}">
        <p14:creationId xmlns:p14="http://schemas.microsoft.com/office/powerpoint/2010/main" val="320978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NeueHaasGroteskText Std" panose="020B0504020202020204" pitchFamily="34" charset="0"/>
        <a:ea typeface="+mn-ea"/>
        <a:cs typeface="+mn-cs"/>
      </a:defRPr>
    </a:lvl1pPr>
    <a:lvl2pPr marL="457200" algn="l" defTabSz="914400" rtl="0" eaLnBrk="1" latinLnBrk="0" hangingPunct="1">
      <a:defRPr sz="1200" kern="1200">
        <a:solidFill>
          <a:schemeClr val="tx1"/>
        </a:solidFill>
        <a:latin typeface="NeueHaasGroteskText Std" panose="020B0504020202020204" pitchFamily="34" charset="0"/>
        <a:ea typeface="+mn-ea"/>
        <a:cs typeface="+mn-cs"/>
      </a:defRPr>
    </a:lvl2pPr>
    <a:lvl3pPr marL="914400" algn="l" defTabSz="914400" rtl="0" eaLnBrk="1" latinLnBrk="0" hangingPunct="1">
      <a:defRPr sz="1200" kern="1200">
        <a:solidFill>
          <a:schemeClr val="tx1"/>
        </a:solidFill>
        <a:latin typeface="NeueHaasGroteskText Std" panose="020B0504020202020204" pitchFamily="34" charset="0"/>
        <a:ea typeface="+mn-ea"/>
        <a:cs typeface="+mn-cs"/>
      </a:defRPr>
    </a:lvl3pPr>
    <a:lvl4pPr marL="1371600" algn="l" defTabSz="914400" rtl="0" eaLnBrk="1" latinLnBrk="0" hangingPunct="1">
      <a:defRPr sz="1200" kern="1200">
        <a:solidFill>
          <a:schemeClr val="tx1"/>
        </a:solidFill>
        <a:latin typeface="NeueHaasGroteskText Std" panose="020B0504020202020204" pitchFamily="34" charset="0"/>
        <a:ea typeface="+mn-ea"/>
        <a:cs typeface="+mn-cs"/>
      </a:defRPr>
    </a:lvl4pPr>
    <a:lvl5pPr marL="1828800" algn="l" defTabSz="914400" rtl="0" eaLnBrk="1" latinLnBrk="0" hangingPunct="1">
      <a:defRPr sz="1200" kern="1200">
        <a:solidFill>
          <a:schemeClr val="tx1"/>
        </a:solidFill>
        <a:latin typeface="NeueHaasGroteskText Std" panose="020B05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eativecommons.org/licenses/by-nc-nd/3.0"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1</a:t>
            </a:fld>
            <a:endParaRPr lang="en-US" dirty="0"/>
          </a:p>
        </p:txBody>
      </p:sp>
    </p:spTree>
    <p:extLst>
      <p:ext uri="{BB962C8B-B14F-4D97-AF65-F5344CB8AC3E}">
        <p14:creationId xmlns:p14="http://schemas.microsoft.com/office/powerpoint/2010/main" val="3579203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Lise</a:t>
            </a:r>
          </a:p>
        </p:txBody>
      </p:sp>
      <p:sp>
        <p:nvSpPr>
          <p:cNvPr id="4" name="Slide Number Placeholder 3"/>
          <p:cNvSpPr>
            <a:spLocks noGrp="1"/>
          </p:cNvSpPr>
          <p:nvPr>
            <p:ph type="sldNum" sz="quarter" idx="10"/>
          </p:nvPr>
        </p:nvSpPr>
        <p:spPr/>
        <p:txBody>
          <a:bodyPr/>
          <a:lstStyle/>
          <a:p>
            <a:fld id="{BAA9BB35-9E73-9D42-BF09-E53F506BAE6E}"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96738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B39C90-91F0-47E3-B490-9C12252EFF55}" type="slidenum">
              <a:rPr lang="en-US" altLang="en-US" smtClean="0">
                <a:solidFill>
                  <a:prstClr val="black"/>
                </a:solidFill>
              </a:rPr>
              <a:pPr>
                <a:defRPr/>
              </a:pPr>
              <a:t>37</a:t>
            </a:fld>
            <a:endParaRPr lang="en-US" altLang="en-US" dirty="0">
              <a:solidFill>
                <a:prstClr val="black"/>
              </a:solidFill>
            </a:endParaRPr>
          </a:p>
        </p:txBody>
      </p:sp>
    </p:spTree>
    <p:extLst>
      <p:ext uri="{BB962C8B-B14F-4D97-AF65-F5344CB8AC3E}">
        <p14:creationId xmlns:p14="http://schemas.microsoft.com/office/powerpoint/2010/main" val="26034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131B3D8B-C022-4596-A5E5-7FE15EB4DF8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1063">
              <a:spcBef>
                <a:spcPct val="30000"/>
              </a:spcBef>
              <a:defRPr sz="1200">
                <a:solidFill>
                  <a:schemeClr val="tx1"/>
                </a:solidFill>
                <a:latin typeface="Arial" panose="020B0604020202020204" pitchFamily="34" charset="0"/>
              </a:defRPr>
            </a:lvl1pPr>
            <a:lvl2pPr marL="742950" indent="-285750" defTabSz="881063">
              <a:spcBef>
                <a:spcPct val="30000"/>
              </a:spcBef>
              <a:defRPr sz="1200">
                <a:solidFill>
                  <a:schemeClr val="tx1"/>
                </a:solidFill>
                <a:latin typeface="Arial" panose="020B0604020202020204" pitchFamily="34" charset="0"/>
              </a:defRPr>
            </a:lvl2pPr>
            <a:lvl3pPr marL="1143000" indent="-228600" defTabSz="881063">
              <a:spcBef>
                <a:spcPct val="30000"/>
              </a:spcBef>
              <a:defRPr sz="1200">
                <a:solidFill>
                  <a:schemeClr val="tx1"/>
                </a:solidFill>
                <a:latin typeface="Arial" panose="020B0604020202020204" pitchFamily="34" charset="0"/>
              </a:defRPr>
            </a:lvl3pPr>
            <a:lvl4pPr marL="1600200" indent="-228600" defTabSz="881063">
              <a:spcBef>
                <a:spcPct val="30000"/>
              </a:spcBef>
              <a:defRPr sz="1200">
                <a:solidFill>
                  <a:schemeClr val="tx1"/>
                </a:solidFill>
                <a:latin typeface="Arial" panose="020B0604020202020204" pitchFamily="34" charset="0"/>
              </a:defRPr>
            </a:lvl4pPr>
            <a:lvl5pPr marL="2057400" indent="-228600" defTabSz="881063">
              <a:spcBef>
                <a:spcPct val="30000"/>
              </a:spcBef>
              <a:defRPr sz="1200">
                <a:solidFill>
                  <a:schemeClr val="tx1"/>
                </a:solidFill>
                <a:latin typeface="Arial" panose="020B0604020202020204" pitchFamily="34" charset="0"/>
              </a:defRPr>
            </a:lvl5pPr>
            <a:lvl6pPr marL="2514600" indent="-228600" defTabSz="8810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8810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8810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8810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6D5AD4-7B1D-48C2-8576-6D0DB405B727}" type="slidenum">
              <a:rPr lang="en-US" altLang="en-US" smtClean="0">
                <a:solidFill>
                  <a:srgbClr val="000000"/>
                </a:solidFill>
              </a:rPr>
              <a:pPr>
                <a:spcBef>
                  <a:spcPct val="0"/>
                </a:spcBef>
              </a:pPr>
              <a:t>39</a:t>
            </a:fld>
            <a:endParaRPr lang="en-US" altLang="en-US" dirty="0">
              <a:solidFill>
                <a:srgbClr val="000000"/>
              </a:solidFill>
            </a:endParaRPr>
          </a:p>
        </p:txBody>
      </p:sp>
      <p:sp>
        <p:nvSpPr>
          <p:cNvPr id="60419" name="Rectangle 2">
            <a:extLst>
              <a:ext uri="{FF2B5EF4-FFF2-40B4-BE49-F238E27FC236}">
                <a16:creationId xmlns:a16="http://schemas.microsoft.com/office/drawing/2014/main" id="{B1B66522-BE92-4A28-BF8E-E39D1822AD84}"/>
              </a:ext>
            </a:extLst>
          </p:cNvPr>
          <p:cNvSpPr>
            <a:spLocks noGrp="1" noRot="1" noChangeAspect="1" noChangeArrowheads="1" noTextEdit="1"/>
          </p:cNvSpPr>
          <p:nvPr>
            <p:ph type="sldImg"/>
          </p:nvPr>
        </p:nvSpPr>
        <p:spPr>
          <a:xfrm>
            <a:off x="541338" y="755650"/>
            <a:ext cx="6719887" cy="3781425"/>
          </a:xfrm>
          <a:ln/>
        </p:spPr>
      </p:sp>
      <p:sp>
        <p:nvSpPr>
          <p:cNvPr id="60420" name="Rectangle 3">
            <a:extLst>
              <a:ext uri="{FF2B5EF4-FFF2-40B4-BE49-F238E27FC236}">
                <a16:creationId xmlns:a16="http://schemas.microsoft.com/office/drawing/2014/main" id="{8A13B5F3-CE99-4095-BBB2-B287EFB5138B}"/>
              </a:ext>
            </a:extLst>
          </p:cNvPr>
          <p:cNvSpPr>
            <a:spLocks noGrp="1" noChangeArrowheads="1"/>
          </p:cNvSpPr>
          <p:nvPr>
            <p:ph type="body" idx="1"/>
          </p:nvPr>
        </p:nvSpPr>
        <p:spPr>
          <a:xfrm>
            <a:off x="781050" y="4789488"/>
            <a:ext cx="6240463" cy="45354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Lise</a:t>
            </a:r>
          </a:p>
          <a:p>
            <a:endParaRPr lang="en-US" altLang="en-US" dirty="0"/>
          </a:p>
        </p:txBody>
      </p:sp>
    </p:spTree>
    <p:extLst>
      <p:ext uri="{BB962C8B-B14F-4D97-AF65-F5344CB8AC3E}">
        <p14:creationId xmlns:p14="http://schemas.microsoft.com/office/powerpoint/2010/main" val="4167888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Lise</a:t>
            </a:r>
          </a:p>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358695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NCPMI is focused on addressing the following issues that challenge early childhood programs, services, professionals and families:</a:t>
            </a:r>
          </a:p>
          <a:p>
            <a:pPr marL="171450" indent="-171450">
              <a:buFont typeface="Arial" panose="020B0604020202020204" pitchFamily="34" charset="0"/>
              <a:buChar char="•"/>
            </a:pPr>
            <a:r>
              <a:rPr lang="en-US" dirty="0"/>
              <a:t>The use of inappropriate discipline practices including preschool suspension, expulsion, and corporal punishment and issues of implicit bias;</a:t>
            </a:r>
          </a:p>
          <a:p>
            <a:pPr marL="171450" indent="-171450">
              <a:buFont typeface="Arial" panose="020B0604020202020204" pitchFamily="34" charset="0"/>
              <a:buChar char="•"/>
            </a:pPr>
            <a:r>
              <a:rPr lang="en-US" dirty="0"/>
              <a:t>The need for effective behavior interventions that are focused on the promotion of young children’s positive social, emotional, and behavioral outcomes;</a:t>
            </a:r>
          </a:p>
          <a:p>
            <a:pPr marL="171450" indent="-171450">
              <a:buFont typeface="Arial" panose="020B0604020202020204" pitchFamily="34" charset="0"/>
              <a:buChar char="•"/>
            </a:pPr>
            <a:r>
              <a:rPr lang="en-US" dirty="0"/>
              <a:t>The importance of enhancing the competence and confidence of professionals and family members to teach social and emotional skills to young children;</a:t>
            </a:r>
          </a:p>
          <a:p>
            <a:pPr marL="171450" indent="-171450">
              <a:buFont typeface="Arial" panose="020B0604020202020204" pitchFamily="34" charset="0"/>
              <a:buChar char="•"/>
            </a:pPr>
            <a:r>
              <a:rPr lang="en-US" dirty="0"/>
              <a:t>The segregation of young children with behavior challenges from inclusive early education programs; and</a:t>
            </a:r>
          </a:p>
          <a:p>
            <a:pPr marL="171450" indent="-171450">
              <a:buFont typeface="Arial" panose="020B0604020202020204" pitchFamily="34" charset="0"/>
              <a:buChar char="•"/>
            </a:pPr>
            <a:r>
              <a:rPr lang="en-US" dirty="0"/>
              <a:t>The lack of capacity within programs and states to provide implementation supports for the use of evidence-based practices that promote the social and emotional competence of all children in a manner that is culturally responsive and values equity.</a:t>
            </a:r>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FA7FC38-82E4-47E7-8C1F-D1D3AAEC3605}"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056163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Lise</a:t>
            </a:r>
          </a:p>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100439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421431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Lise</a:t>
            </a:r>
          </a:p>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031920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D530C74E-359D-45FB-93DA-90AC37522594}"/>
              </a:ext>
            </a:extLst>
          </p:cNvPr>
          <p:cNvSpPr>
            <a:spLocks noGrp="1" noRot="1" noChangeAspect="1" noChangeArrowheads="1" noTextEdit="1"/>
          </p:cNvSpPr>
          <p:nvPr>
            <p:ph type="sldImg"/>
          </p:nvPr>
        </p:nvSpPr>
        <p:spPr>
          <a:xfrm>
            <a:off x="504825" y="741363"/>
            <a:ext cx="6567488" cy="3695700"/>
          </a:xfrm>
          <a:ln/>
        </p:spPr>
      </p:sp>
      <p:sp>
        <p:nvSpPr>
          <p:cNvPr id="32771" name="Rectangle 3">
            <a:extLst>
              <a:ext uri="{FF2B5EF4-FFF2-40B4-BE49-F238E27FC236}">
                <a16:creationId xmlns:a16="http://schemas.microsoft.com/office/drawing/2014/main" id="{79F2EED2-FFE4-4B47-B744-53E25B6D792C}"/>
              </a:ext>
            </a:extLst>
          </p:cNvPr>
          <p:cNvSpPr>
            <a:spLocks noGrp="1" noChangeArrowheads="1"/>
          </p:cNvSpPr>
          <p:nvPr>
            <p:ph type="body" idx="1"/>
          </p:nvPr>
        </p:nvSpPr>
        <p:spPr>
          <a:xfrm>
            <a:off x="1009650" y="4681538"/>
            <a:ext cx="5556250" cy="4435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dirty="0"/>
              <a:t>Lise</a:t>
            </a:r>
          </a:p>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422744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Lise</a:t>
            </a:r>
          </a:p>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1400030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FDA7EC-0B07-4B4A-80C9-E765494960D3}" type="slidenum">
              <a:rPr lang="en-US" altLang="en-US">
                <a:solidFill>
                  <a:srgbClr val="000000"/>
                </a:solidFill>
              </a:rPr>
              <a:pPr/>
              <a:t>2</a:t>
            </a:fld>
            <a:endParaRPr lang="en-US" altLang="en-US" dirty="0">
              <a:solidFill>
                <a:srgbClr val="000000"/>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altLang="en-US" dirty="0"/>
              <a:t>From webinar conducted 2009</a:t>
            </a:r>
          </a:p>
        </p:txBody>
      </p:sp>
    </p:spTree>
    <p:extLst>
      <p:ext uri="{BB962C8B-B14F-4D97-AF65-F5344CB8AC3E}">
        <p14:creationId xmlns:p14="http://schemas.microsoft.com/office/powerpoint/2010/main" val="3360477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01781">
              <a:defRPr/>
            </a:pPr>
            <a:fld id="{BAA9BB35-9E73-9D42-BF09-E53F506BAE6E}" type="slidenum">
              <a:rPr lang="en-US">
                <a:solidFill>
                  <a:prstClr val="black"/>
                </a:solidFill>
              </a:rPr>
              <a:pPr defTabSz="901781">
                <a:defRPr/>
              </a:pPr>
              <a:t>47</a:t>
            </a:fld>
            <a:endParaRPr lang="en-US" dirty="0">
              <a:solidFill>
                <a:prstClr val="black"/>
              </a:solidFill>
            </a:endParaRPr>
          </a:p>
        </p:txBody>
      </p:sp>
    </p:spTree>
    <p:extLst>
      <p:ext uri="{BB962C8B-B14F-4D97-AF65-F5344CB8AC3E}">
        <p14:creationId xmlns:p14="http://schemas.microsoft.com/office/powerpoint/2010/main" val="382469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7FC38-82E4-47E7-8C1F-D1D3AAEC3605}" type="slidenum">
              <a:rPr lang="en-US" smtClean="0">
                <a:solidFill>
                  <a:prstClr val="black"/>
                </a:solidFill>
              </a:rPr>
              <a:pPr/>
              <a:t>49</a:t>
            </a:fld>
            <a:endParaRPr lang="en-US" dirty="0">
              <a:solidFill>
                <a:prstClr val="black"/>
              </a:solidFill>
            </a:endParaRPr>
          </a:p>
        </p:txBody>
      </p:sp>
    </p:spTree>
    <p:extLst>
      <p:ext uri="{BB962C8B-B14F-4D97-AF65-F5344CB8AC3E}">
        <p14:creationId xmlns:p14="http://schemas.microsoft.com/office/powerpoint/2010/main" val="190541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Slide Image Placeholder 1"/>
          <p:cNvSpPr>
            <a:spLocks noGrp="1" noRot="1" noChangeAspect="1" noTextEdit="1"/>
          </p:cNvSpPr>
          <p:nvPr>
            <p:ph type="sldImg"/>
          </p:nvPr>
        </p:nvSpPr>
        <p:spPr>
          <a:ln/>
        </p:spPr>
      </p:sp>
      <p:sp>
        <p:nvSpPr>
          <p:cNvPr id="429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688">
              <a:spcBef>
                <a:spcPct val="0"/>
              </a:spcBef>
            </a:pPr>
            <a:r>
              <a:rPr lang="en-US" altLang="en-US" sz="1300" dirty="0">
                <a:latin typeface="Calibri" pitchFamily="34" charset="0"/>
              </a:rPr>
              <a:t>©Copyright Dean Fixsen and Karen Blase.  This content is licensed under Creative Commons license CC BY-NC-ND, Attribution-NonCommercial-NoDerivs. You are free to share, copy, distribute and transmit the work under the following conditions: Attribution — You must attribute the work in the manner specified by the author or licensor (but not in any way that suggests that they endorse you or your use of the work); Noncommercial — You may not use this work for commercial purposes; No Derivative Works — You may not alter, transform, or build upon this work.  Any of the above conditions can be waived if you get permission from the copyright holder.  </a:t>
            </a:r>
            <a:r>
              <a:rPr lang="en-US" altLang="en-US" sz="1300" u="sng" dirty="0">
                <a:latin typeface="Calibri" pitchFamily="34" charset="0"/>
                <a:hlinkClick r:id="rId3"/>
              </a:rPr>
              <a:t>http://creativecommons.org/licenses/by-nc-nd/3.0</a:t>
            </a:r>
            <a:r>
              <a:rPr lang="en-US" altLang="en-US" sz="1300" dirty="0">
                <a:latin typeface="Calibri" pitchFamily="34" charset="0"/>
              </a:rPr>
              <a:t> </a:t>
            </a:r>
          </a:p>
          <a:p>
            <a:pPr defTabSz="928688"/>
            <a:endParaRPr lang="en-US" altLang="en-US" dirty="0">
              <a:latin typeface="Arial" pitchFamily="34" charset="0"/>
            </a:endParaRPr>
          </a:p>
          <a:p>
            <a:pPr defTabSz="928688"/>
            <a:endParaRPr lang="en-US" altLang="en-US" dirty="0">
              <a:latin typeface="Arial" pitchFamily="34" charset="0"/>
            </a:endParaRPr>
          </a:p>
          <a:p>
            <a:pPr defTabSz="928688"/>
            <a:r>
              <a:rPr lang="en-US" altLang="en-US" b="1" dirty="0">
                <a:solidFill>
                  <a:srgbClr val="001574"/>
                </a:solidFill>
                <a:latin typeface="Arial" pitchFamily="34" charset="0"/>
              </a:rPr>
              <a:t>The value of frameworks is</a:t>
            </a:r>
          </a:p>
          <a:p>
            <a:pPr lvl="1" defTabSz="928688">
              <a:spcBef>
                <a:spcPts val="600"/>
              </a:spcBef>
            </a:pPr>
            <a:r>
              <a:rPr lang="en-US" altLang="en-US" sz="2600" dirty="0">
                <a:solidFill>
                  <a:srgbClr val="001574"/>
                </a:solidFill>
                <a:latin typeface="Arial" pitchFamily="34" charset="0"/>
              </a:rPr>
              <a:t>To promote the ability to generalize beyond the immediate project or initiative</a:t>
            </a:r>
          </a:p>
          <a:p>
            <a:pPr lvl="1" defTabSz="928688">
              <a:spcBef>
                <a:spcPts val="600"/>
              </a:spcBef>
            </a:pPr>
            <a:r>
              <a:rPr lang="en-US" altLang="en-US" sz="2600" dirty="0">
                <a:solidFill>
                  <a:srgbClr val="001574"/>
                </a:solidFill>
                <a:latin typeface="Arial" pitchFamily="34" charset="0"/>
              </a:rPr>
              <a:t>To enhance communication among partners (e.g. better understanding of one another) </a:t>
            </a:r>
          </a:p>
          <a:p>
            <a:pPr lvl="1" defTabSz="928688">
              <a:spcBef>
                <a:spcPts val="600"/>
              </a:spcBef>
            </a:pPr>
            <a:r>
              <a:rPr lang="en-US" altLang="en-US" sz="2600" dirty="0">
                <a:solidFill>
                  <a:srgbClr val="001574"/>
                </a:solidFill>
                <a:latin typeface="Arial" pitchFamily="34" charset="0"/>
              </a:rPr>
              <a:t>To more easily share and apply improvements</a:t>
            </a:r>
          </a:p>
          <a:p>
            <a:pPr lvl="1" defTabSz="928688">
              <a:spcBef>
                <a:spcPts val="600"/>
              </a:spcBef>
            </a:pPr>
            <a:r>
              <a:rPr lang="en-US" altLang="en-US" sz="2600" dirty="0">
                <a:solidFill>
                  <a:srgbClr val="001574"/>
                </a:solidFill>
                <a:latin typeface="Arial" pitchFamily="34" charset="0"/>
              </a:rPr>
              <a:t>To increase the relevance of the </a:t>
            </a:r>
            <a:r>
              <a:rPr lang="ja-JP" altLang="en-US" sz="2600" dirty="0">
                <a:solidFill>
                  <a:srgbClr val="001574"/>
                </a:solidFill>
                <a:latin typeface="Arial" pitchFamily="34" charset="0"/>
              </a:rPr>
              <a:t>“</a:t>
            </a:r>
            <a:r>
              <a:rPr lang="en-US" altLang="ja-JP" sz="2600" dirty="0">
                <a:solidFill>
                  <a:srgbClr val="001574"/>
                </a:solidFill>
                <a:latin typeface="Arial" pitchFamily="34" charset="0"/>
              </a:rPr>
              <a:t>lessons learned</a:t>
            </a:r>
            <a:r>
              <a:rPr lang="ja-JP" altLang="en-US" sz="2600" dirty="0">
                <a:solidFill>
                  <a:srgbClr val="001574"/>
                </a:solidFill>
                <a:latin typeface="Arial" pitchFamily="34" charset="0"/>
              </a:rPr>
              <a:t>”</a:t>
            </a:r>
            <a:endParaRPr lang="en-US" altLang="ja-JP" sz="2600" dirty="0">
              <a:solidFill>
                <a:srgbClr val="001574"/>
              </a:solidFill>
              <a:latin typeface="Arial" pitchFamily="34" charset="0"/>
            </a:endParaRPr>
          </a:p>
          <a:p>
            <a:pPr lvl="1" defTabSz="928688">
              <a:spcBef>
                <a:spcPts val="600"/>
              </a:spcBef>
            </a:pPr>
            <a:endParaRPr lang="en-US" altLang="en-US" sz="1100" dirty="0">
              <a:solidFill>
                <a:srgbClr val="001574"/>
              </a:solidFill>
              <a:latin typeface="Arial" pitchFamily="34" charset="0"/>
            </a:endParaRPr>
          </a:p>
          <a:p>
            <a:pPr defTabSz="928688">
              <a:spcBef>
                <a:spcPts val="600"/>
              </a:spcBef>
            </a:pPr>
            <a:r>
              <a:rPr lang="en-US" altLang="en-US" dirty="0">
                <a:solidFill>
                  <a:srgbClr val="001574"/>
                </a:solidFill>
                <a:latin typeface="Arial" pitchFamily="34" charset="0"/>
              </a:rPr>
              <a:t>We want to move from </a:t>
            </a:r>
            <a:r>
              <a:rPr lang="ja-JP" altLang="en-US" dirty="0">
                <a:solidFill>
                  <a:srgbClr val="001574"/>
                </a:solidFill>
                <a:latin typeface="Arial" pitchFamily="34" charset="0"/>
              </a:rPr>
              <a:t>“</a:t>
            </a:r>
            <a:r>
              <a:rPr lang="en-US" altLang="ja-JP" dirty="0">
                <a:solidFill>
                  <a:srgbClr val="001574"/>
                </a:solidFill>
                <a:latin typeface="Arial" pitchFamily="34" charset="0"/>
              </a:rPr>
              <a:t>making lists</a:t>
            </a:r>
            <a:r>
              <a:rPr lang="ja-JP" altLang="en-US" dirty="0">
                <a:solidFill>
                  <a:srgbClr val="001574"/>
                </a:solidFill>
                <a:latin typeface="Arial" pitchFamily="34" charset="0"/>
              </a:rPr>
              <a:t>”</a:t>
            </a:r>
            <a:r>
              <a:rPr lang="en-US" altLang="ja-JP" dirty="0">
                <a:solidFill>
                  <a:srgbClr val="001574"/>
                </a:solidFill>
                <a:latin typeface="Arial" pitchFamily="34" charset="0"/>
              </a:rPr>
              <a:t>. . .</a:t>
            </a:r>
          </a:p>
          <a:p>
            <a:pPr defTabSz="928688">
              <a:spcBef>
                <a:spcPts val="600"/>
              </a:spcBef>
            </a:pPr>
            <a:r>
              <a:rPr lang="en-US" altLang="en-US" dirty="0">
                <a:solidFill>
                  <a:srgbClr val="001574"/>
                </a:solidFill>
                <a:latin typeface="Arial" pitchFamily="34" charset="0"/>
              </a:rPr>
              <a:t>			. . .to </a:t>
            </a:r>
            <a:r>
              <a:rPr lang="ja-JP" altLang="en-US" dirty="0">
                <a:solidFill>
                  <a:srgbClr val="001574"/>
                </a:solidFill>
                <a:latin typeface="Arial" pitchFamily="34" charset="0"/>
              </a:rPr>
              <a:t>“</a:t>
            </a:r>
            <a:r>
              <a:rPr lang="en-US" altLang="ja-JP" dirty="0">
                <a:solidFill>
                  <a:srgbClr val="001574"/>
                </a:solidFill>
                <a:latin typeface="Arial" pitchFamily="34" charset="0"/>
              </a:rPr>
              <a:t>making sense</a:t>
            </a:r>
            <a:r>
              <a:rPr lang="ja-JP" altLang="en-US" dirty="0">
                <a:solidFill>
                  <a:srgbClr val="001574"/>
                </a:solidFill>
                <a:latin typeface="Arial" pitchFamily="34" charset="0"/>
              </a:rPr>
              <a:t>”</a:t>
            </a:r>
            <a:endParaRPr lang="en-US" altLang="ja-JP" dirty="0">
              <a:solidFill>
                <a:srgbClr val="001574"/>
              </a:solidFill>
              <a:latin typeface="Arial" pitchFamily="34" charset="0"/>
            </a:endParaRPr>
          </a:p>
          <a:p>
            <a:pPr defTabSz="928688"/>
            <a:endParaRPr lang="en-US" altLang="en-US" dirty="0">
              <a:latin typeface="Arial" pitchFamily="34" charset="0"/>
            </a:endParaRPr>
          </a:p>
        </p:txBody>
      </p:sp>
      <p:sp>
        <p:nvSpPr>
          <p:cNvPr id="42906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itchFamily="34" charset="0"/>
                <a:ea typeface="MS PGothic" pitchFamily="34" charset="-128"/>
              </a:defRPr>
            </a:lvl1pPr>
            <a:lvl2pPr marL="742950" indent="-285750" defTabSz="928688" eaLnBrk="0" hangingPunct="0">
              <a:spcBef>
                <a:spcPct val="30000"/>
              </a:spcBef>
              <a:defRPr sz="1200">
                <a:solidFill>
                  <a:schemeClr val="tx1"/>
                </a:solidFill>
                <a:latin typeface="Arial" pitchFamily="34" charset="0"/>
                <a:ea typeface="MS PGothic" pitchFamily="34" charset="-128"/>
              </a:defRPr>
            </a:lvl2pPr>
            <a:lvl3pPr marL="1143000" indent="-228600" defTabSz="928688" eaLnBrk="0" hangingPunct="0">
              <a:spcBef>
                <a:spcPct val="30000"/>
              </a:spcBef>
              <a:defRPr sz="1200">
                <a:solidFill>
                  <a:schemeClr val="tx1"/>
                </a:solidFill>
                <a:latin typeface="Arial" pitchFamily="34" charset="0"/>
                <a:ea typeface="MS PGothic" pitchFamily="34" charset="-128"/>
              </a:defRPr>
            </a:lvl3pPr>
            <a:lvl4pPr marL="1600200" indent="-228600" defTabSz="928688" eaLnBrk="0" hangingPunct="0">
              <a:spcBef>
                <a:spcPct val="30000"/>
              </a:spcBef>
              <a:defRPr sz="1200">
                <a:solidFill>
                  <a:schemeClr val="tx1"/>
                </a:solidFill>
                <a:latin typeface="Arial" pitchFamily="34" charset="0"/>
                <a:ea typeface="MS PGothic" pitchFamily="34" charset="-128"/>
              </a:defRPr>
            </a:lvl4pPr>
            <a:lvl5pPr marL="2057400" indent="-228600" defTabSz="928688" eaLnBrk="0" hangingPunct="0">
              <a:spcBef>
                <a:spcPct val="30000"/>
              </a:spcBef>
              <a:defRPr sz="1200">
                <a:solidFill>
                  <a:schemeClr val="tx1"/>
                </a:solidFill>
                <a:latin typeface="Arial" pitchFamily="34" charset="0"/>
                <a:ea typeface="MS PGothic" pitchFamily="34" charset="-128"/>
              </a:defRPr>
            </a:lvl5pPr>
            <a:lvl6pPr marL="25146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r>
              <a:rPr lang="en-US" altLang="en-US" dirty="0">
                <a:solidFill>
                  <a:srgbClr val="000000"/>
                </a:solidFill>
              </a:rPr>
              <a:t>(c) Dean Fixsen and Karen Blase, 2012</a:t>
            </a:r>
          </a:p>
        </p:txBody>
      </p:sp>
      <p:sp>
        <p:nvSpPr>
          <p:cNvPr id="429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sz="1200">
                <a:solidFill>
                  <a:schemeClr val="tx1"/>
                </a:solidFill>
                <a:latin typeface="Arial" pitchFamily="34" charset="0"/>
                <a:ea typeface="MS PGothic" pitchFamily="34" charset="-128"/>
              </a:defRPr>
            </a:lvl1pPr>
            <a:lvl2pPr marL="742950" indent="-285750" defTabSz="928688" eaLnBrk="0" hangingPunct="0">
              <a:spcBef>
                <a:spcPct val="30000"/>
              </a:spcBef>
              <a:defRPr sz="1200">
                <a:solidFill>
                  <a:schemeClr val="tx1"/>
                </a:solidFill>
                <a:latin typeface="Arial" pitchFamily="34" charset="0"/>
                <a:ea typeface="MS PGothic" pitchFamily="34" charset="-128"/>
              </a:defRPr>
            </a:lvl2pPr>
            <a:lvl3pPr marL="1143000" indent="-228600" defTabSz="928688" eaLnBrk="0" hangingPunct="0">
              <a:spcBef>
                <a:spcPct val="30000"/>
              </a:spcBef>
              <a:defRPr sz="1200">
                <a:solidFill>
                  <a:schemeClr val="tx1"/>
                </a:solidFill>
                <a:latin typeface="Arial" pitchFamily="34" charset="0"/>
                <a:ea typeface="MS PGothic" pitchFamily="34" charset="-128"/>
              </a:defRPr>
            </a:lvl3pPr>
            <a:lvl4pPr marL="1600200" indent="-228600" defTabSz="928688" eaLnBrk="0" hangingPunct="0">
              <a:spcBef>
                <a:spcPct val="30000"/>
              </a:spcBef>
              <a:defRPr sz="1200">
                <a:solidFill>
                  <a:schemeClr val="tx1"/>
                </a:solidFill>
                <a:latin typeface="Arial" pitchFamily="34" charset="0"/>
                <a:ea typeface="MS PGothic" pitchFamily="34" charset="-128"/>
              </a:defRPr>
            </a:lvl4pPr>
            <a:lvl5pPr marL="2057400" indent="-228600" defTabSz="928688" eaLnBrk="0" hangingPunct="0">
              <a:spcBef>
                <a:spcPct val="30000"/>
              </a:spcBef>
              <a:defRPr sz="1200">
                <a:solidFill>
                  <a:schemeClr val="tx1"/>
                </a:solidFill>
                <a:latin typeface="Arial" pitchFamily="34" charset="0"/>
                <a:ea typeface="MS PGothic" pitchFamily="34" charset="-128"/>
              </a:defRPr>
            </a:lvl5pPr>
            <a:lvl6pPr marL="25146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28688"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eaLnBrk="1" hangingPunct="1">
              <a:spcBef>
                <a:spcPct val="0"/>
              </a:spcBef>
            </a:pPr>
            <a:fld id="{345BE4E3-1EA7-4753-803B-A41531F629F5}" type="slidenum">
              <a:rPr lang="en-US" altLang="en-US" sz="1300" smtClean="0">
                <a:solidFill>
                  <a:srgbClr val="000000"/>
                </a:solidFill>
              </a:rPr>
              <a:pPr eaLnBrk="1" hangingPunct="1">
                <a:spcBef>
                  <a:spcPct val="0"/>
                </a:spcBef>
              </a:pPr>
              <a:t>12</a:t>
            </a:fld>
            <a:endParaRPr lang="en-US" altLang="en-US" sz="1300" dirty="0">
              <a:solidFill>
                <a:srgbClr val="000000"/>
              </a:solidFill>
            </a:endParaRPr>
          </a:p>
        </p:txBody>
      </p:sp>
    </p:spTree>
    <p:extLst>
      <p:ext uri="{BB962C8B-B14F-4D97-AF65-F5344CB8AC3E}">
        <p14:creationId xmlns:p14="http://schemas.microsoft.com/office/powerpoint/2010/main" val="49459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Shape 718"/>
          <p:cNvSpPr>
            <a:spLocks noGrp="1" noRot="1" noChangeAspect="1"/>
          </p:cNvSpPr>
          <p:nvPr>
            <p:ph type="sldImg" idx="2"/>
          </p:nvPr>
        </p:nvSpPr>
        <p:spPr>
          <a:xfrm>
            <a:off x="457200" y="719138"/>
            <a:ext cx="6400800" cy="360045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Shape 719"/>
          <p:cNvSpPr txBox="1">
            <a:spLocks noGrp="1"/>
          </p:cNvSpPr>
          <p:nvPr>
            <p:ph type="body" idx="1"/>
          </p:nvPr>
        </p:nvSpPr>
        <p:spPr>
          <a:xfrm>
            <a:off x="731520" y="4560570"/>
            <a:ext cx="5852160" cy="4320540"/>
          </a:xfrm>
          <a:prstGeom prst="rect">
            <a:avLst/>
          </a:prstGeom>
          <a:noFill/>
          <a:ln>
            <a:noFill/>
          </a:ln>
        </p:spPr>
        <p:txBody>
          <a:bodyPr spcFirstLastPara="1" wrap="square" lIns="96622" tIns="48298" rIns="96622" bIns="48298" anchor="t" anchorCtr="0">
            <a:noAutofit/>
          </a:bodyPr>
          <a:lstStyle/>
          <a:p>
            <a:pPr marL="0" indent="0"/>
            <a:r>
              <a:rPr lang="en-US" dirty="0"/>
              <a:t>Hope</a:t>
            </a:r>
            <a:endParaRPr dirty="0"/>
          </a:p>
        </p:txBody>
      </p:sp>
      <p:sp>
        <p:nvSpPr>
          <p:cNvPr id="720" name="Shape 720"/>
          <p:cNvSpPr txBox="1">
            <a:spLocks noGrp="1"/>
          </p:cNvSpPr>
          <p:nvPr>
            <p:ph type="sldNum" idx="12"/>
          </p:nvPr>
        </p:nvSpPr>
        <p:spPr>
          <a:xfrm>
            <a:off x="4143587" y="9119474"/>
            <a:ext cx="3169920" cy="480060"/>
          </a:xfrm>
          <a:prstGeom prst="rect">
            <a:avLst/>
          </a:prstGeom>
          <a:noFill/>
          <a:ln>
            <a:noFill/>
          </a:ln>
        </p:spPr>
        <p:txBody>
          <a:bodyPr spcFirstLastPara="1" wrap="square" lIns="96622" tIns="48298" rIns="96622" bIns="48298"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92723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Slide Image Placeholder 1"/>
          <p:cNvSpPr>
            <a:spLocks noGrp="1" noRot="1" noChangeAspect="1" noTextEdit="1"/>
          </p:cNvSpPr>
          <p:nvPr>
            <p:ph type="sldImg"/>
          </p:nvPr>
        </p:nvSpPr>
        <p:spPr>
          <a:ln/>
        </p:spPr>
      </p:sp>
      <p:sp>
        <p:nvSpPr>
          <p:cNvPr id="439299" name="Notes Placeholder 2"/>
          <p:cNvSpPr>
            <a:spLocks noGrp="1"/>
          </p:cNvSpPr>
          <p:nvPr>
            <p:ph type="body" idx="1"/>
          </p:nvPr>
        </p:nvSpPr>
        <p:spPr>
          <a:xfrm>
            <a:off x="917887" y="4416426"/>
            <a:ext cx="504604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439738"/>
            <a:endParaRPr lang="en-US" altLang="en-US" dirty="0">
              <a:latin typeface="Arial" pitchFamily="34" charset="0"/>
            </a:endParaRPr>
          </a:p>
        </p:txBody>
      </p:sp>
      <p:sp>
        <p:nvSpPr>
          <p:cNvPr id="439300" name="Slide Number Placeholder 3"/>
          <p:cNvSpPr txBox="1">
            <a:spLocks noGrp="1"/>
          </p:cNvSpPr>
          <p:nvPr/>
        </p:nvSpPr>
        <p:spPr bwMode="auto">
          <a:xfrm>
            <a:off x="3899071" y="8831264"/>
            <a:ext cx="298274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06" tIns="46203" rIns="92406" bIns="46203" anchor="b"/>
          <a:lstStyle>
            <a:lvl1pPr defTabSz="930275" eaLnBrk="0" hangingPunct="0">
              <a:spcBef>
                <a:spcPct val="30000"/>
              </a:spcBef>
              <a:defRPr sz="1200">
                <a:solidFill>
                  <a:schemeClr val="tx1"/>
                </a:solidFill>
                <a:latin typeface="Arial" pitchFamily="34" charset="0"/>
                <a:ea typeface="MS PGothic" pitchFamily="34" charset="-128"/>
              </a:defRPr>
            </a:lvl1pPr>
            <a:lvl2pPr marL="742950" indent="-285750" defTabSz="930275" eaLnBrk="0" hangingPunct="0">
              <a:spcBef>
                <a:spcPct val="30000"/>
              </a:spcBef>
              <a:defRPr sz="1200">
                <a:solidFill>
                  <a:schemeClr val="tx1"/>
                </a:solidFill>
                <a:latin typeface="Arial" pitchFamily="34" charset="0"/>
                <a:ea typeface="MS PGothic" pitchFamily="34" charset="-128"/>
              </a:defRPr>
            </a:lvl2pPr>
            <a:lvl3pPr marL="1143000" indent="-228600" defTabSz="930275" eaLnBrk="0" hangingPunct="0">
              <a:spcBef>
                <a:spcPct val="30000"/>
              </a:spcBef>
              <a:defRPr sz="1200">
                <a:solidFill>
                  <a:schemeClr val="tx1"/>
                </a:solidFill>
                <a:latin typeface="Arial" pitchFamily="34" charset="0"/>
                <a:ea typeface="MS PGothic" pitchFamily="34" charset="-128"/>
              </a:defRPr>
            </a:lvl3pPr>
            <a:lvl4pPr marL="1600200" indent="-228600" defTabSz="930275" eaLnBrk="0" hangingPunct="0">
              <a:spcBef>
                <a:spcPct val="30000"/>
              </a:spcBef>
              <a:defRPr sz="1200">
                <a:solidFill>
                  <a:schemeClr val="tx1"/>
                </a:solidFill>
                <a:latin typeface="Arial" pitchFamily="34" charset="0"/>
                <a:ea typeface="MS PGothic" pitchFamily="34" charset="-128"/>
              </a:defRPr>
            </a:lvl4pPr>
            <a:lvl5pPr marL="2057400" indent="-228600" defTabSz="930275" eaLnBrk="0" hangingPunct="0">
              <a:spcBef>
                <a:spcPct val="30000"/>
              </a:spcBef>
              <a:defRPr sz="1200">
                <a:solidFill>
                  <a:schemeClr val="tx1"/>
                </a:solidFill>
                <a:latin typeface="Arial" pitchFamily="34" charset="0"/>
                <a:ea typeface="MS PGothic" pitchFamily="34" charset="-128"/>
              </a:defRPr>
            </a:lvl5pPr>
            <a:lvl6pPr marL="25146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6pPr>
            <a:lvl7pPr marL="29718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7pPr>
            <a:lvl8pPr marL="34290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8pPr>
            <a:lvl9pPr marL="3886200" indent="-228600" defTabSz="930275" eaLnBrk="0" fontAlgn="base" hangingPunct="0">
              <a:spcBef>
                <a:spcPct val="30000"/>
              </a:spcBef>
              <a:spcAft>
                <a:spcPct val="0"/>
              </a:spcAft>
              <a:defRPr sz="1200">
                <a:solidFill>
                  <a:schemeClr val="tx1"/>
                </a:solidFill>
                <a:latin typeface="Arial" pitchFamily="34" charset="0"/>
                <a:ea typeface="MS PGothic" pitchFamily="34" charset="-128"/>
              </a:defRPr>
            </a:lvl9pPr>
          </a:lstStyle>
          <a:p>
            <a:pPr algn="r">
              <a:spcBef>
                <a:spcPct val="0"/>
              </a:spcBef>
            </a:pPr>
            <a:fld id="{5B82D0D9-FEEF-4CF5-9065-28BEB6C7CDAA}" type="slidenum">
              <a:rPr lang="en-US" altLang="en-US">
                <a:solidFill>
                  <a:srgbClr val="000000"/>
                </a:solidFill>
              </a:rPr>
              <a:pPr algn="r">
                <a:spcBef>
                  <a:spcPct val="0"/>
                </a:spcBef>
              </a:pPr>
              <a:t>17</a:t>
            </a:fld>
            <a:endParaRPr lang="en-US" altLang="en-US" dirty="0">
              <a:solidFill>
                <a:srgbClr val="000000"/>
              </a:solidFill>
            </a:endParaRPr>
          </a:p>
        </p:txBody>
      </p:sp>
    </p:spTree>
    <p:extLst>
      <p:ext uri="{BB962C8B-B14F-4D97-AF65-F5344CB8AC3E}">
        <p14:creationId xmlns:p14="http://schemas.microsoft.com/office/powerpoint/2010/main" val="13138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Lisa</a:t>
            </a:r>
          </a:p>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t>18</a:t>
            </a:fld>
            <a:endParaRPr lang="en-US" dirty="0"/>
          </a:p>
        </p:txBody>
      </p:sp>
    </p:spTree>
    <p:extLst>
      <p:ext uri="{BB962C8B-B14F-4D97-AF65-F5344CB8AC3E}">
        <p14:creationId xmlns:p14="http://schemas.microsoft.com/office/powerpoint/2010/main" val="732008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Hope</a:t>
            </a:r>
          </a:p>
        </p:txBody>
      </p:sp>
      <p:sp>
        <p:nvSpPr>
          <p:cNvPr id="4" name="Slide Number Placeholder 3"/>
          <p:cNvSpPr>
            <a:spLocks noGrp="1"/>
          </p:cNvSpPr>
          <p:nvPr>
            <p:ph type="sldNum" sz="quarter" idx="10"/>
          </p:nvPr>
        </p:nvSpPr>
        <p:spPr/>
        <p:txBody>
          <a:bodyPr/>
          <a:lstStyle/>
          <a:p>
            <a:fld id="{BAA9BB35-9E73-9D42-BF09-E53F506BAE6E}" type="slidenum">
              <a:rPr lang="en-US" smtClean="0"/>
              <a:t>19</a:t>
            </a:fld>
            <a:endParaRPr lang="en-US" dirty="0"/>
          </a:p>
        </p:txBody>
      </p:sp>
    </p:spTree>
    <p:extLst>
      <p:ext uri="{BB962C8B-B14F-4D97-AF65-F5344CB8AC3E}">
        <p14:creationId xmlns:p14="http://schemas.microsoft.com/office/powerpoint/2010/main" val="12498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A9BB35-9E73-9D42-BF09-E53F506BAE6E}" type="slidenum">
              <a:rPr lang="en-US" smtClean="0"/>
              <a:t>25</a:t>
            </a:fld>
            <a:endParaRPr lang="en-US" dirty="0"/>
          </a:p>
        </p:txBody>
      </p:sp>
    </p:spTree>
    <p:extLst>
      <p:ext uri="{BB962C8B-B14F-4D97-AF65-F5344CB8AC3E}">
        <p14:creationId xmlns:p14="http://schemas.microsoft.com/office/powerpoint/2010/main" val="66853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Lisa</a:t>
            </a:r>
          </a:p>
        </p:txBody>
      </p:sp>
      <p:sp>
        <p:nvSpPr>
          <p:cNvPr id="4" name="Slide Number Placeholder 3"/>
          <p:cNvSpPr>
            <a:spLocks noGrp="1"/>
          </p:cNvSpPr>
          <p:nvPr>
            <p:ph type="sldNum" sz="quarter" idx="10"/>
          </p:nvPr>
        </p:nvSpPr>
        <p:spPr/>
        <p:txBody>
          <a:bodyPr/>
          <a:lstStyle/>
          <a:p>
            <a:fld id="{BAA9BB35-9E73-9D42-BF09-E53F506BAE6E}" type="slidenum">
              <a:rPr lang="en-US" smtClean="0"/>
              <a:t>31</a:t>
            </a:fld>
            <a:endParaRPr lang="en-US" dirty="0"/>
          </a:p>
        </p:txBody>
      </p:sp>
    </p:spTree>
    <p:extLst>
      <p:ext uri="{BB962C8B-B14F-4D97-AF65-F5344CB8AC3E}">
        <p14:creationId xmlns:p14="http://schemas.microsoft.com/office/powerpoint/2010/main" val="2502449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hyperlink" Target="http://challengingbehavior.org/"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Master" Target="../slideMasters/slideMaster1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2"/>
          </a:solidFill>
        </p:spPr>
        <p:txBody>
          <a:bodyPr wrap="square" lIns="182880" tIns="91440" rIns="182880" bIns="91440" spcCol="0" anchor="ctr">
            <a:normAutofit/>
          </a:bodyPr>
          <a:lstStyle>
            <a:lvl1pPr algn="ctr">
              <a:lnSpc>
                <a:spcPct val="90000"/>
              </a:lnSpc>
              <a:defRPr sz="3600" baseline="0">
                <a:solidFill>
                  <a:schemeClr val="tx1"/>
                </a:solidFill>
              </a:defRPr>
            </a:lvl1pPr>
          </a:lstStyle>
          <a:p>
            <a:r>
              <a:rPr lang="en-US" dirty="0"/>
              <a:t>Click to enter the slideshow title</a:t>
            </a:r>
          </a:p>
        </p:txBody>
      </p:sp>
      <p:sp>
        <p:nvSpPr>
          <p:cNvPr id="3" name="Rectangle 2"/>
          <p:cNvSpPr/>
          <p:nvPr userDrawn="1"/>
        </p:nvSpPr>
        <p:spPr>
          <a:xfrm>
            <a:off x="0" y="5387787"/>
            <a:ext cx="12192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8/15/2018</a:t>
            </a:fld>
            <a:endParaRPr lang="en-US" dirty="0"/>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9118" y="1436952"/>
            <a:ext cx="5834253" cy="1348440"/>
          </a:xfrm>
          <a:prstGeom prst="rect">
            <a:avLst/>
          </a:prstGeom>
        </p:spPr>
      </p:pic>
    </p:spTree>
    <p:extLst>
      <p:ext uri="{BB962C8B-B14F-4D97-AF65-F5344CB8AC3E}">
        <p14:creationId xmlns:p14="http://schemas.microsoft.com/office/powerpoint/2010/main" val="3697389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609600" y="274638"/>
            <a:ext cx="10972800" cy="11430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609600" y="1600201"/>
            <a:ext cx="53848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6197600" y="1600201"/>
            <a:ext cx="5384800" cy="4525963"/>
          </a:xfrm>
          <a:prstGeom prst="rect">
            <a:avLst/>
          </a:prstGeom>
          <a:noFill/>
          <a:ln>
            <a:noFill/>
          </a:ln>
        </p:spPr>
        <p:txBody>
          <a:bodyPr spcFirstLastPara="1" wrap="square" lIns="91425" tIns="91425" rIns="91425" bIns="91425" anchor="t" anchorCtr="0"/>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dt" idx="10"/>
          </p:nvPr>
        </p:nvSpPr>
        <p:spPr>
          <a:xfrm>
            <a:off x="609600" y="6356351"/>
            <a:ext cx="2844800" cy="365125"/>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5" name="Shape 45"/>
          <p:cNvSpPr txBox="1">
            <a:spLocks noGrp="1"/>
          </p:cNvSpPr>
          <p:nvPr>
            <p:ph type="ftr" idx="11"/>
          </p:nvPr>
        </p:nvSpPr>
        <p:spPr>
          <a:xfrm>
            <a:off x="4165600" y="6356351"/>
            <a:ext cx="3860800" cy="36512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46" name="Shape 4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268603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ltLang="en-US" dirty="0"/>
              <a:t>Early Childhood Outcomes Center</a:t>
            </a:r>
          </a:p>
        </p:txBody>
      </p:sp>
      <p:sp>
        <p:nvSpPr>
          <p:cNvPr id="5" name="Footer Placeholder 4"/>
          <p:cNvSpPr>
            <a:spLocks noGrp="1"/>
          </p:cNvSpPr>
          <p:nvPr>
            <p:ph type="ftr" sz="quarter" idx="11"/>
          </p:nvPr>
        </p:nvSpPr>
        <p:spPr/>
        <p:txBody>
          <a:bodyPr/>
          <a:lstStyle>
            <a:lvl1pPr>
              <a:defRPr/>
            </a:lvl1pPr>
          </a:lstStyle>
          <a:p>
            <a:endParaRPr lang="en-US" altLang="en-US" dirty="0">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36D533-298D-4FDA-93A1-6B1AE4EDD2E0}" type="slidenum">
              <a:rPr lang="en-US" altLang="en-US">
                <a:solidFill>
                  <a:srgbClr val="000000"/>
                </a:solidFill>
              </a:rPr>
              <a:pPr/>
              <a:t>‹#›</a:t>
            </a:fld>
            <a:endParaRPr lang="en-US" altLang="en-US" dirty="0">
              <a:solidFill>
                <a:srgbClr val="000000"/>
              </a:solidFill>
            </a:endParaRPr>
          </a:p>
        </p:txBody>
      </p:sp>
    </p:spTree>
    <p:extLst>
      <p:ext uri="{BB962C8B-B14F-4D97-AF65-F5344CB8AC3E}">
        <p14:creationId xmlns:p14="http://schemas.microsoft.com/office/powerpoint/2010/main" val="871587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36713" y="1600200"/>
            <a:ext cx="7772400" cy="1826272"/>
          </a:xfrm>
        </p:spPr>
        <p:txBody>
          <a:bodyPr anchor="b">
            <a:normAutofit/>
          </a:bodyPr>
          <a:lstStyle>
            <a:lvl1pPr algn="l">
              <a:defRPr sz="3600"/>
            </a:lvl1pPr>
          </a:lstStyle>
          <a:p>
            <a:r>
              <a:rPr lang="en-US"/>
              <a:t>Click to edit Master title style</a:t>
            </a:r>
            <a:endParaRPr lang="en-US" dirty="0"/>
          </a:p>
        </p:txBody>
      </p:sp>
      <p:cxnSp>
        <p:nvCxnSpPr>
          <p:cNvPr id="7" name="Straight Connector 6"/>
          <p:cNvCxnSpPr/>
          <p:nvPr/>
        </p:nvCxnSpPr>
        <p:spPr>
          <a:xfrm>
            <a:off x="536713" y="3817398"/>
            <a:ext cx="77724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3" name="Subtitle 2"/>
          <p:cNvSpPr>
            <a:spLocks noGrp="1"/>
          </p:cNvSpPr>
          <p:nvPr>
            <p:ph type="subTitle" idx="1"/>
          </p:nvPr>
        </p:nvSpPr>
        <p:spPr>
          <a:xfrm>
            <a:off x="536713" y="4132385"/>
            <a:ext cx="7772400" cy="1731702"/>
          </a:xfrm>
        </p:spPr>
        <p:txBody>
          <a:bodyPr>
            <a:normAutofit/>
          </a:bodyPr>
          <a:lstStyle>
            <a:lvl1pPr marL="0" indent="0" algn="l">
              <a:buNone/>
              <a:defRPr sz="24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pic>
        <p:nvPicPr>
          <p:cNvPr id="8" name="NCPMI logo" descr="NCPMI logo" title="NCPMI logo"/>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4335" y="281458"/>
            <a:ext cx="3880644" cy="1075672"/>
          </a:xfrm>
          <a:prstGeom prst="rect">
            <a:avLst/>
          </a:prstGeom>
        </p:spPr>
      </p:pic>
      <p:pic>
        <p:nvPicPr>
          <p:cNvPr id="9" name="National Center for Pyramid Model Innovations. http://ChallengingBehavior.org" descr="National Center for Pyramid Model Innovations. http://ChallengingBehavior.org">
            <a:hlinkClick r:id="rId4" tooltip="Go to ChallengingBehavior.org"/>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51739" y="5364272"/>
            <a:ext cx="2471343" cy="1008803"/>
          </a:xfrm>
          <a:prstGeom prst="rect">
            <a:avLst/>
          </a:prstGeom>
        </p:spPr>
      </p:pic>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3235277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1655804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598883-03FE-8A46-A770-CE68850964D6}" type="datetimeFigureOut">
              <a:rPr lang="en-US" smtClean="0">
                <a:solidFill>
                  <a:prstClr val="black">
                    <a:tint val="75000"/>
                  </a:prstClr>
                </a:solidFill>
              </a:rPr>
              <a:pPr/>
              <a:t>8/15/2018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CF4D12B-DD34-1343-BC84-DA08AB20D16F}"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8159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26452368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763574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1642071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4284328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724159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4"/>
            <a:ext cx="12192000" cy="1199223"/>
          </a:xfrm>
          <a:solidFill>
            <a:schemeClr val="accent1"/>
          </a:solidFill>
        </p:spPr>
        <p:txBody>
          <a:bodyPr wrap="square" lIns="182880" tIns="91440" rIns="182880" bIns="91440" spcCol="0" anchor="ctr">
            <a:normAutofit/>
          </a:bodyPr>
          <a:lstStyle>
            <a:lvl1pPr algn="ctr">
              <a:lnSpc>
                <a:spcPct val="90000"/>
              </a:lnSpc>
              <a:defRPr sz="3600" baseline="0">
                <a:solidFill>
                  <a:schemeClr val="bg1"/>
                </a:solidFill>
              </a:defRPr>
            </a:lvl1pPr>
          </a:lstStyle>
          <a:p>
            <a:r>
              <a:rPr lang="en-US" dirty="0"/>
              <a:t>Click to enter the slideshow title</a:t>
            </a:r>
          </a:p>
        </p:txBody>
      </p:sp>
      <p:sp>
        <p:nvSpPr>
          <p:cNvPr id="3" name="Rectangle 2"/>
          <p:cNvSpPr/>
          <p:nvPr userDrawn="1"/>
        </p:nvSpPr>
        <p:spPr>
          <a:xfrm>
            <a:off x="0" y="5387786"/>
            <a:ext cx="12192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12" name="Text Placeholder 10"/>
          <p:cNvSpPr>
            <a:spLocks noGrp="1"/>
          </p:cNvSpPr>
          <p:nvPr>
            <p:ph type="body" sz="quarter" idx="14" hasCustomPrompt="1"/>
          </p:nvPr>
        </p:nvSpPr>
        <p:spPr>
          <a:xfrm>
            <a:off x="2802467" y="5644884"/>
            <a:ext cx="6587067" cy="903062"/>
          </a:xfrm>
        </p:spPr>
        <p:txBody>
          <a:bodyPr>
            <a:normAutofit/>
          </a:bodyPr>
          <a:lstStyle>
            <a:lvl1pPr marL="0" indent="0" algn="ctr">
              <a:spcBef>
                <a:spcPts val="0"/>
              </a:spcBef>
              <a:spcAft>
                <a:spcPts val="1000"/>
              </a:spcAft>
              <a:buNone/>
              <a:defRPr sz="1800" baseline="0"/>
            </a:lvl1pPr>
          </a:lstStyle>
          <a:p>
            <a:r>
              <a:rPr lang="en-US" sz="1800" dirty="0" err="1"/>
              <a:t>Firstname</a:t>
            </a:r>
            <a:r>
              <a:rPr lang="en-US" sz="1800" dirty="0"/>
              <a:t> </a:t>
            </a:r>
            <a:r>
              <a:rPr lang="en-US" sz="1800" dirty="0" err="1"/>
              <a:t>Lastname</a:t>
            </a:r>
            <a:r>
              <a:rPr lang="en-US" sz="1800" dirty="0"/>
              <a:t> | Job Title</a:t>
            </a:r>
          </a:p>
          <a:p>
            <a:r>
              <a:rPr lang="en-US" sz="1800" dirty="0"/>
              <a:t>Date</a:t>
            </a:r>
            <a:endParaRPr lang="en-US" dirty="0"/>
          </a:p>
        </p:txBody>
      </p:sp>
      <p:sp>
        <p:nvSpPr>
          <p:cNvPr id="18" name="Date Placeholder 17"/>
          <p:cNvSpPr>
            <a:spLocks noGrp="1"/>
          </p:cNvSpPr>
          <p:nvPr>
            <p:ph type="dt" sz="half" idx="15"/>
          </p:nvPr>
        </p:nvSpPr>
        <p:spPr/>
        <p:txBody>
          <a:bodyPr/>
          <a:lstStyle/>
          <a:p>
            <a:fld id="{D7ED242C-24FB-43A0-BCB6-43756FC812F6}" type="datetime1">
              <a:rPr lang="en-US" smtClean="0"/>
              <a:t>8/15/2018</a:t>
            </a:fld>
            <a:endParaRPr lang="en-US" dirty="0"/>
          </a:p>
        </p:txBody>
      </p:sp>
      <p:sp>
        <p:nvSpPr>
          <p:cNvPr id="9"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19" name="Slide Number Placeholder 18"/>
          <p:cNvSpPr>
            <a:spLocks noGrp="1"/>
          </p:cNvSpPr>
          <p:nvPr>
            <p:ph type="sldNum" sz="quarter" idx="16"/>
          </p:nvPr>
        </p:nvSpPr>
        <p:spPr/>
        <p:txBody>
          <a:bodyPr/>
          <a:lstStyle/>
          <a:p>
            <a:fld id="{48F63A3B-78C7-47BE-AE5E-E10140E04643}" type="slidenum">
              <a:rPr lang="en-US" smtClean="0"/>
              <a:pPr/>
              <a:t>‹#›</a:t>
            </a:fld>
            <a:endParaRPr lang="en-US" dirty="0"/>
          </a:p>
        </p:txBody>
      </p:sp>
      <p:pic>
        <p:nvPicPr>
          <p:cNvPr id="4" name="MN.IT Services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72377" y="1803811"/>
            <a:ext cx="5447246" cy="723760"/>
          </a:xfrm>
          <a:prstGeom prst="rect">
            <a:avLst/>
          </a:prstGeom>
        </p:spPr>
      </p:pic>
    </p:spTree>
    <p:extLst>
      <p:ext uri="{BB962C8B-B14F-4D97-AF65-F5344CB8AC3E}">
        <p14:creationId xmlns:p14="http://schemas.microsoft.com/office/powerpoint/2010/main" val="657250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365891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mtClean="0">
                <a:solidFill>
                  <a:srgbClr val="000000">
                    <a:tint val="75000"/>
                  </a:srgbClr>
                </a:solidFill>
                <a:ea typeface="ＭＳ Ｐゴシック" panose="020B0600070205080204" pitchFamily="34" charset="-128"/>
              </a:rPr>
              <a:pPr>
                <a:defRPr/>
              </a:pPr>
              <a:t>8/15/2018</a:t>
            </a:fld>
            <a:endParaRPr lang="en-US" dirty="0">
              <a:solidFill>
                <a:srgbClr val="000000">
                  <a:tint val="75000"/>
                </a:srgbClr>
              </a:solidFill>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dirty="0">
              <a:solidFill>
                <a:srgbClr val="000000">
                  <a:tint val="75000"/>
                </a:srgbClr>
              </a:solidFill>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mtClean="0">
                <a:solidFill>
                  <a:srgbClr val="000000">
                    <a:tint val="75000"/>
                  </a:srgbClr>
                </a:solidFill>
                <a:ea typeface="ＭＳ Ｐゴシック" panose="020B0600070205080204" pitchFamily="34" charset="-128"/>
              </a:rPr>
              <a:pPr>
                <a:defRPr/>
              </a:pPr>
              <a:t>‹#›</a:t>
            </a:fld>
            <a:endParaRPr lang="en-US" dirty="0">
              <a:solidFill>
                <a:srgbClr val="000000">
                  <a:tint val="75000"/>
                </a:srgbClr>
              </a:solidFill>
              <a:ea typeface="ＭＳ Ｐゴシック" panose="020B0600070205080204" pitchFamily="34" charset="-128"/>
            </a:endParaRPr>
          </a:p>
        </p:txBody>
      </p:sp>
    </p:spTree>
    <p:extLst>
      <p:ext uri="{BB962C8B-B14F-4D97-AF65-F5344CB8AC3E}">
        <p14:creationId xmlns:p14="http://schemas.microsoft.com/office/powerpoint/2010/main" val="2299081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90DD09-0360-4660-A7E9-639A85444962}" type="datetimeFigureOut">
              <a:rPr lang="en-US" smtClean="0">
                <a:solidFill>
                  <a:srgbClr val="000000">
                    <a:tint val="75000"/>
                  </a:srgbClr>
                </a:solidFill>
              </a:rPr>
              <a:pPr/>
              <a:t>8/15/2018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08971FFB-7B45-45C1-AF6D-082615564737}"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28737693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Thank You</a:t>
            </a:r>
          </a:p>
        </p:txBody>
      </p:sp>
      <p:sp>
        <p:nvSpPr>
          <p:cNvPr id="12" name="Funding Statement"/>
          <p:cNvSpPr/>
          <p:nvPr/>
        </p:nvSpPr>
        <p:spPr>
          <a:xfrm>
            <a:off x="838203" y="2446009"/>
            <a:ext cx="5515708" cy="2554545"/>
          </a:xfrm>
          <a:prstGeom prst="rect">
            <a:avLst/>
          </a:prstGeom>
        </p:spPr>
        <p:txBody>
          <a:bodyPr wrap="square">
            <a:spAutoFit/>
          </a:bodyPr>
          <a:lstStyle/>
          <a:p>
            <a:pPr defTabSz="457200"/>
            <a:r>
              <a:rPr lang="en-US" sz="2000" dirty="0">
                <a:solidFill>
                  <a:srgbClr val="2B3D50"/>
                </a:solidFill>
                <a:cs typeface="Arial" panose="020B0604020202020204" pitchFamily="34" charset="0"/>
              </a:rPr>
              <a:t>The contents of this presentation were developed under a grant from the U.S. Department of Education, </a:t>
            </a:r>
            <a:br>
              <a:rPr lang="en-US" sz="2000" dirty="0">
                <a:solidFill>
                  <a:srgbClr val="2B3D50"/>
                </a:solidFill>
                <a:cs typeface="Arial" panose="020B0604020202020204" pitchFamily="34" charset="0"/>
              </a:rPr>
            </a:br>
            <a:r>
              <a:rPr lang="en-US" sz="2000" dirty="0">
                <a:solidFill>
                  <a:srgbClr val="2B3D50"/>
                </a:solidFill>
                <a:cs typeface="Arial" panose="020B0604020202020204" pitchFamily="34" charset="0"/>
              </a:rPr>
              <a:t>#H326B170003. However, those contents do not necessarily represent the policy of the U.S. Department of Education, and you should not assume endorsement by the Federal Government. Project officer, Jennifer Tschantz.</a:t>
            </a:r>
          </a:p>
        </p:txBody>
      </p:sp>
      <p:pic>
        <p:nvPicPr>
          <p:cNvPr id="9" name="IDEAs that Work. Office of Special Education Program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67247" y="3121429"/>
            <a:ext cx="2857500" cy="1819275"/>
          </a:xfrm>
          <a:prstGeom prst="rect">
            <a:avLst/>
          </a:prstGeom>
        </p:spPr>
      </p:pic>
      <p:sp>
        <p:nvSpPr>
          <p:cNvPr id="5" name="Date Placeholder 4"/>
          <p:cNvSpPr>
            <a:spLocks noGrp="1"/>
          </p:cNvSpPr>
          <p:nvPr>
            <p:ph type="dt" sz="half" idx="10"/>
          </p:nvPr>
        </p:nvSpPr>
        <p:spPr/>
        <p:txBody>
          <a:bodyPr/>
          <a:lstStyle/>
          <a:p>
            <a:fld id="{73F90A93-6644-409D-9F38-6C5E9EA3CD02}" type="datetimeFigureOut">
              <a:rPr lang="en-US" smtClean="0">
                <a:solidFill>
                  <a:srgbClr val="000000">
                    <a:tint val="75000"/>
                  </a:srgbClr>
                </a:solidFill>
              </a:rPr>
              <a:pPr/>
              <a:t>8/15/2018</a:t>
            </a:fld>
            <a:endParaRPr lang="en-US" dirty="0">
              <a:solidFill>
                <a:srgbClr val="000000">
                  <a:tint val="75000"/>
                </a:srgbClr>
              </a:solidFill>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endParaRPr>
          </a:p>
        </p:txBody>
      </p:sp>
      <p:sp>
        <p:nvSpPr>
          <p:cNvPr id="7" name="Slide Number Placeholder 6"/>
          <p:cNvSpPr>
            <a:spLocks noGrp="1"/>
          </p:cNvSpPr>
          <p:nvPr>
            <p:ph type="sldNum" sz="quarter" idx="12"/>
          </p:nvPr>
        </p:nvSpPr>
        <p:spPr/>
        <p:txBody>
          <a:bodyPr/>
          <a:lstStyle/>
          <a:p>
            <a:fld id="{5406EB44-0373-429C-AEED-2DEC83667AA2}" type="slidenum">
              <a:rPr lang="en-US" smtClean="0">
                <a:solidFill>
                  <a:srgbClr val="000000">
                    <a:tint val="75000"/>
                  </a:srgbClr>
                </a:solidFill>
              </a:rPr>
              <a:pPr/>
              <a:t>‹#›</a:t>
            </a:fld>
            <a:endParaRPr lang="en-US" dirty="0">
              <a:solidFill>
                <a:srgbClr val="000000">
                  <a:tint val="75000"/>
                </a:srgbClr>
              </a:solidFill>
            </a:endParaRPr>
          </a:p>
        </p:txBody>
      </p:sp>
    </p:spTree>
    <p:extLst>
      <p:ext uri="{BB962C8B-B14F-4D97-AF65-F5344CB8AC3E}">
        <p14:creationId xmlns:p14="http://schemas.microsoft.com/office/powerpoint/2010/main" val="16357089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8" name="Rectangle 7"/>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53249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sz="half" idx="1"/>
          </p:nvPr>
        </p:nvSpPr>
        <p:spPr>
          <a:xfrm>
            <a:off x="838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594624"/>
            <a:ext cx="5181600" cy="4582339"/>
          </a:xfrm>
          <a:solidFill>
            <a:schemeClr val="bg1"/>
          </a:solid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8/15/2018</a:t>
            </a:fld>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
        <p:nvSpPr>
          <p:cNvPr id="10" name="Rectangle 9"/>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accent2"/>
              </a:solidFill>
            </a:endParaRPr>
          </a:p>
        </p:txBody>
      </p:sp>
      <p:sp>
        <p:nvSpPr>
          <p:cNvPr id="9" name="Footer Placeholder 4"/>
          <p:cNvSpPr>
            <a:spLocks noGrp="1"/>
          </p:cNvSpPr>
          <p:nvPr>
            <p:ph type="ftr" sz="quarter" idx="13"/>
          </p:nvPr>
        </p:nvSpPr>
        <p:spPr>
          <a:xfrm>
            <a:off x="2885256" y="6356350"/>
            <a:ext cx="6421487" cy="365125"/>
          </a:xfrm>
        </p:spPr>
        <p:txBody>
          <a:bodyPr/>
          <a:lstStyle>
            <a:lvl1pPr>
              <a:defRPr>
                <a:solidFill>
                  <a:schemeClr val="bg1"/>
                </a:solidFill>
              </a:defRPr>
            </a:lvl1p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spTree>
    <p:extLst>
      <p:ext uri="{BB962C8B-B14F-4D97-AF65-F5344CB8AC3E}">
        <p14:creationId xmlns:p14="http://schemas.microsoft.com/office/powerpoint/2010/main" val="71661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12192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title" hasCustomPrompt="1"/>
          </p:nvPr>
        </p:nvSpPr>
        <p:spPr>
          <a:xfrm>
            <a:off x="838200" y="152400"/>
            <a:ext cx="10515600" cy="914400"/>
          </a:xfrm>
        </p:spPr>
        <p:txBody>
          <a:bodyPr>
            <a:normAutofit/>
          </a:bodyPr>
          <a:lstStyle>
            <a:lvl1pPr algn="r">
              <a:defRPr sz="3600">
                <a:solidFill>
                  <a:schemeClr val="bg1"/>
                </a:solidFill>
              </a:defRPr>
            </a:lvl1pPr>
          </a:lstStyle>
          <a:p>
            <a:r>
              <a:rPr lang="en-US" dirty="0"/>
              <a:t>Click to edit title</a:t>
            </a:r>
          </a:p>
        </p:txBody>
      </p:sp>
      <p:sp>
        <p:nvSpPr>
          <p:cNvPr id="3" name="Content Placeholder 2"/>
          <p:cNvSpPr>
            <a:spLocks noGrp="1"/>
          </p:cNvSpPr>
          <p:nvPr>
            <p:ph idx="1"/>
          </p:nvPr>
        </p:nvSpPr>
        <p:spPr>
          <a:xfrm>
            <a:off x="838200" y="1335281"/>
            <a:ext cx="10515600" cy="4841682"/>
          </a:xfrm>
          <a:solidFill>
            <a:schemeClr val="bg1"/>
          </a:solidFill>
        </p:spPr>
        <p:txBody>
          <a:bodyPr lIns="228600" tIns="548640" rIns="274320"/>
          <a:lstStyle>
            <a:lvl1pPr marL="342900" indent="-342900">
              <a:lnSpc>
                <a:spcPct val="100000"/>
              </a:lnSpc>
              <a:spcAft>
                <a:spcPts val="1000"/>
              </a:spcAft>
              <a:buClr>
                <a:schemeClr val="accent1"/>
              </a:buClr>
              <a:buFont typeface="Arial" panose="020B0604020202020204" pitchFamily="34" charset="0"/>
              <a:buChar char="•"/>
              <a:defRPr sz="2500"/>
            </a:lvl1pPr>
            <a:lvl2pPr marL="800100" indent="-342900">
              <a:lnSpc>
                <a:spcPct val="100000"/>
              </a:lnSpc>
              <a:spcAft>
                <a:spcPts val="1000"/>
              </a:spcAft>
              <a:buClr>
                <a:schemeClr val="accent1"/>
              </a:buClr>
              <a:buFont typeface="Arial" panose="020B0604020202020204" pitchFamily="34" charset="0"/>
              <a:buChar char="•"/>
              <a:defRPr sz="2100"/>
            </a:lvl2pPr>
            <a:lvl3pPr marL="1200150" indent="-285750">
              <a:lnSpc>
                <a:spcPct val="100000"/>
              </a:lnSpc>
              <a:spcAft>
                <a:spcPts val="1000"/>
              </a:spcAft>
              <a:buClr>
                <a:schemeClr val="accent1"/>
              </a:buClr>
              <a:buFont typeface="Arial" panose="020B0604020202020204" pitchFamily="34" charset="0"/>
              <a:buChar char="•"/>
              <a:defRPr sz="1700"/>
            </a:lvl3pPr>
            <a:lvl4pPr marL="1657350" indent="-285750">
              <a:lnSpc>
                <a:spcPct val="100000"/>
              </a:lnSpc>
              <a:spcAft>
                <a:spcPts val="1000"/>
              </a:spcAft>
              <a:buClr>
                <a:schemeClr val="accent1"/>
              </a:buClr>
              <a:buFont typeface="Arial" panose="020B0604020202020204" pitchFamily="34" charset="0"/>
              <a:buChar char="•"/>
              <a:defRPr sz="1700"/>
            </a:lvl4pPr>
            <a:lvl5pPr marL="2114550" indent="-285750">
              <a:lnSpc>
                <a:spcPct val="100000"/>
              </a:lnSpc>
              <a:spcAft>
                <a:spcPts val="1000"/>
              </a:spcAft>
              <a:buClr>
                <a:schemeClr val="accent1"/>
              </a:buClr>
              <a:buFont typeface="Arial" panose="020B0604020202020204" pitchFamily="34" charset="0"/>
              <a:buChar char="•"/>
              <a:defRPr sz="17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198C9B-0587-4A1E-9E03-E4C9FE222F08}"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9" name="Rectangle 8"/>
          <p:cNvSpPr/>
          <p:nvPr userDrawn="1"/>
        </p:nvSpPr>
        <p:spPr>
          <a:xfrm>
            <a:off x="0" y="1216025"/>
            <a:ext cx="12192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34858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838200" y="2212733"/>
            <a:ext cx="10515600" cy="1472163"/>
          </a:xfrm>
        </p:spPr>
        <p:txBody>
          <a:bodyPr>
            <a:noAutofit/>
          </a:bodyPr>
          <a:lstStyle>
            <a:lvl1pPr algn="ctr">
              <a:tabLst>
                <a:tab pos="3770313" algn="l"/>
              </a:tabLst>
              <a:defRPr sz="700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838200" y="3684897"/>
            <a:ext cx="105156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fld id="{D094F804-653A-41F1-A565-1098D9DEB37A}" type="datetime1">
              <a:rPr lang="en-US" smtClean="0"/>
              <a:t>8/15/2018</a:t>
            </a:fld>
            <a:endParaRPr lang="en-US" dirty="0"/>
          </a:p>
        </p:txBody>
      </p:sp>
      <p:sp>
        <p:nvSpPr>
          <p:cNvPr id="5" name="Footer Placeholder 4"/>
          <p:cNvSpPr>
            <a:spLocks noGrp="1"/>
          </p:cNvSpPr>
          <p:nvPr>
            <p:ph type="ftr" sz="quarter" idx="12"/>
          </p:nvPr>
        </p:nvSpPr>
        <p:spPr>
          <a:xfrm>
            <a:off x="2885256" y="6356350"/>
            <a:ext cx="6421487" cy="365125"/>
          </a:xfrm>
        </p:spPr>
        <p:txBody>
          <a:bodyPr/>
          <a:lstStyle>
            <a:lvl1pPr>
              <a:defRPr>
                <a:solidFill>
                  <a:schemeClr val="bg1"/>
                </a:solidFill>
              </a:defRPr>
            </a:lvl1pPr>
          </a:lstStyle>
          <a:p>
            <a:r>
              <a:rPr lang="en-US" dirty="0"/>
              <a:t>Leading for educational excellence and equity, every day for every one. </a:t>
            </a:r>
            <a:r>
              <a:rPr lang="en-US" dirty="0">
                <a:solidFill>
                  <a:schemeClr val="accent2"/>
                </a:solidFill>
              </a:rPr>
              <a:t>|</a:t>
            </a:r>
            <a:r>
              <a:rPr lang="en-US" dirty="0"/>
              <a:t> education.state.mn.us</a:t>
            </a: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pPr/>
              <a:t>‹#›</a:t>
            </a:fld>
            <a:endParaRPr lang="en-US" dirty="0"/>
          </a:p>
        </p:txBody>
      </p:sp>
      <p:sp>
        <p:nvSpPr>
          <p:cNvPr id="8" name="Rectangle 7"/>
          <p:cNvSpPr/>
          <p:nvPr userDrawn="1"/>
        </p:nvSpPr>
        <p:spPr>
          <a:xfrm>
            <a:off x="0" y="0"/>
            <a:ext cx="12192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7176" y="594061"/>
            <a:ext cx="3486624" cy="463258"/>
          </a:xfrm>
          <a:prstGeom prst="rect">
            <a:avLst/>
          </a:prstGeom>
        </p:spPr>
      </p:pic>
    </p:spTree>
    <p:extLst>
      <p:ext uri="{BB962C8B-B14F-4D97-AF65-F5344CB8AC3E}">
        <p14:creationId xmlns:p14="http://schemas.microsoft.com/office/powerpoint/2010/main" val="55596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0" name="Right Triangle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Title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5019" y="4953000"/>
            <a:ext cx="12197020"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dirty="0"/>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sz="1800" dirty="0"/>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6031B631-F6B7-4340-9FA6-39C4214BAC7F}" type="datetimeFigureOut">
              <a:rPr lang="en-US" smtClean="0"/>
              <a:pPr/>
              <a:t>8/15/2018</a:t>
            </a:fld>
            <a:endParaRPr lang="en-US" dirty="0"/>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dirty="0"/>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C1BA17-C629-43C1-BAD6-9BC4B10367CE}" type="slidenum">
              <a:rPr lang="en-US" smtClean="0"/>
              <a:pPr/>
              <a:t>‹#›</a:t>
            </a:fld>
            <a:endParaRPr lang="en-US" dirty="0"/>
          </a:p>
        </p:txBody>
      </p:sp>
    </p:spTree>
    <p:extLst>
      <p:ext uri="{BB962C8B-B14F-4D97-AF65-F5344CB8AC3E}">
        <p14:creationId xmlns:p14="http://schemas.microsoft.com/office/powerpoint/2010/main" val="3489962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cSld name="Blank2">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843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lnSpc>
                <a:spcPct val="100000"/>
              </a:lnSpc>
              <a:spcBef>
                <a:spcPts val="600"/>
              </a:spcBef>
              <a:defRPr/>
            </a:lvl1pPr>
            <a:lvl2pPr>
              <a:lnSpc>
                <a:spcPct val="100000"/>
              </a:lnSpc>
              <a:spcBef>
                <a:spcPts val="600"/>
              </a:spcBef>
              <a:defRPr/>
            </a:lvl2pPr>
            <a:lvl3pPr>
              <a:lnSpc>
                <a:spcPct val="100000"/>
              </a:lnSpc>
              <a:spcBef>
                <a:spcPts val="600"/>
              </a:spcBef>
              <a:defRPr/>
            </a:lvl3pPr>
            <a:lvl4pPr>
              <a:lnSpc>
                <a:spcPct val="100000"/>
              </a:lnSpc>
              <a:spcBef>
                <a:spcPts val="600"/>
              </a:spcBef>
              <a:defRPr/>
            </a:lvl4pPr>
            <a:lvl5pPr>
              <a:lnSpc>
                <a:spcPct val="100000"/>
              </a:lnSpc>
              <a:spcBef>
                <a:spcPts val="60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fld id="{73F90A93-6644-409D-9F38-6C5E9EA3CD02}" type="datetimeFigureOut">
              <a:rPr lang="en-US" sz="900" smtClean="0">
                <a:solidFill>
                  <a:srgbClr val="000000">
                    <a:tint val="75000"/>
                  </a:srgbClr>
                </a:solidFill>
                <a:latin typeface="Arial" panose="020B0604020202020204"/>
                <a:ea typeface="ＭＳ Ｐゴシック" panose="020B0600070205080204" pitchFamily="34" charset="-128"/>
              </a:rPr>
              <a:pPr>
                <a:defRPr/>
              </a:pPr>
              <a:t>8/15/2018</a:t>
            </a:fld>
            <a:endParaRPr lang="en-US" sz="900" dirty="0">
              <a:solidFill>
                <a:srgbClr val="000000">
                  <a:tint val="75000"/>
                </a:srgbClr>
              </a:solidFill>
              <a:latin typeface="Arial" panose="020B0604020202020204"/>
              <a:ea typeface="ＭＳ Ｐゴシック" panose="020B0600070205080204" pitchFamily="34" charset="-128"/>
            </a:endParaRPr>
          </a:p>
        </p:txBody>
      </p:sp>
      <p:sp>
        <p:nvSpPr>
          <p:cNvPr id="5" name="Footer Placeholder 4"/>
          <p:cNvSpPr>
            <a:spLocks noGrp="1"/>
          </p:cNvSpPr>
          <p:nvPr>
            <p:ph type="ftr" sz="quarter" idx="11"/>
          </p:nvPr>
        </p:nvSpPr>
        <p:spPr/>
        <p:txBody>
          <a:bodyPr/>
          <a:lstStyle/>
          <a:p>
            <a:pPr>
              <a:defRPr/>
            </a:pPr>
            <a:endParaRPr lang="en-US" sz="900" dirty="0">
              <a:solidFill>
                <a:srgbClr val="000000">
                  <a:tint val="75000"/>
                </a:srgbClr>
              </a:solidFill>
              <a:latin typeface="Arial" panose="020B0604020202020204"/>
              <a:ea typeface="ＭＳ Ｐゴシック" panose="020B0600070205080204" pitchFamily="34" charset="-128"/>
            </a:endParaRPr>
          </a:p>
        </p:txBody>
      </p:sp>
      <p:sp>
        <p:nvSpPr>
          <p:cNvPr id="6" name="Slide Number Placeholder 5"/>
          <p:cNvSpPr>
            <a:spLocks noGrp="1"/>
          </p:cNvSpPr>
          <p:nvPr>
            <p:ph type="sldNum" sz="quarter" idx="12"/>
          </p:nvPr>
        </p:nvSpPr>
        <p:spPr/>
        <p:txBody>
          <a:bodyPr/>
          <a:lstStyle/>
          <a:p>
            <a:pPr>
              <a:defRPr/>
            </a:pPr>
            <a:fld id="{5406EB44-0373-429C-AEED-2DEC83667AA2}" type="slidenum">
              <a:rPr lang="en-US" sz="900" smtClean="0">
                <a:solidFill>
                  <a:srgbClr val="000000">
                    <a:tint val="75000"/>
                  </a:srgbClr>
                </a:solidFill>
                <a:latin typeface="Arial" panose="020B0604020202020204"/>
                <a:ea typeface="ＭＳ Ｐゴシック" panose="020B0600070205080204" pitchFamily="34" charset="-128"/>
              </a:rPr>
              <a:pPr>
                <a:defRPr/>
              </a:pPr>
              <a:t>‹#›</a:t>
            </a:fld>
            <a:endParaRPr lang="en-US" sz="900" dirty="0">
              <a:solidFill>
                <a:srgbClr val="000000">
                  <a:tint val="75000"/>
                </a:srgbClr>
              </a:solidFill>
              <a:latin typeface="Arial" panose="020B0604020202020204"/>
              <a:ea typeface="ＭＳ Ｐゴシック" panose="020B0600070205080204" pitchFamily="34" charset="-128"/>
            </a:endParaRPr>
          </a:p>
        </p:txBody>
      </p:sp>
    </p:spTree>
    <p:extLst>
      <p:ext uri="{BB962C8B-B14F-4D97-AF65-F5344CB8AC3E}">
        <p14:creationId xmlns:p14="http://schemas.microsoft.com/office/powerpoint/2010/main" val="900093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0.xml"/><Relationship Id="rId1" Type="http://schemas.openxmlformats.org/officeDocument/2006/relationships/slideLayout" Target="../slideLayouts/slideLayout19.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20.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2.xml"/><Relationship Id="rId1" Type="http://schemas.openxmlformats.org/officeDocument/2006/relationships/slideLayout" Target="../slideLayouts/slideLayout21.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22.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4.xml"/><Relationship Id="rId1" Type="http://schemas.openxmlformats.org/officeDocument/2006/relationships/slideLayout" Target="../slideLayouts/slideLayout2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14.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15.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16.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7.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1358590" cy="365125"/>
          </a:xfrm>
          <a:prstGeom prst="rect">
            <a:avLst/>
          </a:prstGeom>
        </p:spPr>
        <p:txBody>
          <a:bodyPr vert="horz" lIns="91440" tIns="45720" rIns="91440" bIns="45720" rtlCol="0" anchor="ctr"/>
          <a:lstStyle>
            <a:lvl1pPr algn="l">
              <a:defRPr sz="1200">
                <a:solidFill>
                  <a:schemeClr val="tx2"/>
                </a:solidFill>
              </a:defRPr>
            </a:lvl1pPr>
          </a:lstStyle>
          <a:p>
            <a:fld id="{068C556E-7101-4471-A958-3911E20944AB}" type="datetime1">
              <a:rPr lang="en-US" smtClean="0"/>
              <a:t>8/15/2018</a:t>
            </a:fld>
            <a:endParaRPr lang="en-US" dirty="0"/>
          </a:p>
        </p:txBody>
      </p:sp>
      <p:sp>
        <p:nvSpPr>
          <p:cNvPr id="12" name="Footer Placeholder 4"/>
          <p:cNvSpPr>
            <a:spLocks noGrp="1"/>
          </p:cNvSpPr>
          <p:nvPr>
            <p:ph type="ftr" sz="quarter" idx="3"/>
          </p:nvPr>
        </p:nvSpPr>
        <p:spPr>
          <a:xfrm>
            <a:off x="3302177" y="6356349"/>
            <a:ext cx="5587647" cy="365125"/>
          </a:xfrm>
          <a:prstGeom prst="rect">
            <a:avLst/>
          </a:prstGeom>
        </p:spPr>
        <p:txBody>
          <a:bodyPr anchor="ctr"/>
          <a:lstStyle>
            <a:lvl1pPr algn="ctr">
              <a:defRPr sz="1200">
                <a:solidFill>
                  <a:schemeClr val="tx2"/>
                </a:solidFill>
              </a:defRPr>
            </a:lvl1pPr>
          </a:lstStyle>
          <a:p>
            <a:r>
              <a:rPr lang="en-US" dirty="0"/>
              <a:t>Optional Tagline Goes Here </a:t>
            </a:r>
            <a:r>
              <a:rPr lang="en-US" dirty="0">
                <a:solidFill>
                  <a:schemeClr val="accent1"/>
                </a:solidFill>
              </a:rPr>
              <a:t>|</a:t>
            </a:r>
            <a:r>
              <a:rPr lang="en-US" dirty="0"/>
              <a:t> mn.gov/websiteurl</a:t>
            </a:r>
          </a:p>
        </p:txBody>
      </p:sp>
      <p:sp>
        <p:nvSpPr>
          <p:cNvPr id="6" name="Slide Number Placeholder 5"/>
          <p:cNvSpPr>
            <a:spLocks noGrp="1"/>
          </p:cNvSpPr>
          <p:nvPr>
            <p:ph type="sldNum" sz="quarter" idx="4"/>
          </p:nvPr>
        </p:nvSpPr>
        <p:spPr>
          <a:xfrm>
            <a:off x="9891132" y="6356350"/>
            <a:ext cx="1462668" cy="365125"/>
          </a:xfrm>
          <a:prstGeom prst="rect">
            <a:avLst/>
          </a:prstGeom>
        </p:spPr>
        <p:txBody>
          <a:bodyPr vert="horz" lIns="91440" tIns="45720" rIns="91440" bIns="45720" rtlCol="0" anchor="ctr"/>
          <a:lstStyle>
            <a:lvl1pPr algn="r">
              <a:defRPr sz="1200">
                <a:solidFill>
                  <a:schemeClr val="tx2"/>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77062332"/>
      </p:ext>
    </p:extLst>
  </p:cSld>
  <p:clrMap bg1="lt1" tx1="dk1" bg2="lt2" tx2="dk2" accent1="accent1" accent2="accent2" accent3="accent3" accent4="accent4" accent5="accent5" accent6="accent6" hlink="hlink" folHlink="folHlink"/>
  <p:sldLayoutIdLst>
    <p:sldLayoutId id="2147483788" r:id="rId1"/>
    <p:sldLayoutId id="2147483799" r:id="rId2"/>
    <p:sldLayoutId id="2147483712" r:id="rId3"/>
    <p:sldLayoutId id="2147483790" r:id="rId4"/>
    <p:sldLayoutId id="2147483789" r:id="rId5"/>
    <p:sldLayoutId id="2147483798" r:id="rId6"/>
    <p:sldLayoutId id="2147483800" r:id="rId7"/>
    <p:sldLayoutId id="2147483801" r:id="rId8"/>
    <p:sldLayoutId id="2147483804" r:id="rId9"/>
    <p:sldLayoutId id="2147483833" r:id="rId10"/>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1000"/>
        </a:spcAft>
        <a:buClr>
          <a:schemeClr val="accent1"/>
        </a:buClr>
        <a:buFont typeface="Arial" panose="020B0604020202020204" pitchFamily="34" charset="0"/>
        <a:buChar char="•"/>
        <a:defRPr sz="25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21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000"/>
        </a:spcAft>
        <a:buClr>
          <a:schemeClr val="accent1"/>
        </a:buClr>
        <a:buFont typeface="Arial" panose="020B0604020202020204" pitchFamily="34" charset="0"/>
        <a:buChar char="•"/>
        <a:defRPr sz="17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3540487720"/>
      </p:ext>
    </p:extLst>
  </p:cSld>
  <p:clrMap bg1="lt1" tx1="dk1" bg2="lt2" tx2="dk2" accent1="accent1" accent2="accent2" accent3="accent3" accent4="accent4" accent5="accent5" accent6="accent6" hlink="hlink" folHlink="folHlink"/>
  <p:sldLayoutIdLst>
    <p:sldLayoutId id="214748382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4287862278"/>
      </p:ext>
    </p:extLst>
  </p:cSld>
  <p:clrMap bg1="lt1" tx1="dk1" bg2="lt2" tx2="dk2" accent1="accent1" accent2="accent2" accent3="accent3" accent4="accent4" accent5="accent5" accent6="accent6" hlink="hlink" folHlink="folHlink"/>
  <p:sldLayoutIdLst>
    <p:sldLayoutId id="214748382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3428435958"/>
      </p:ext>
    </p:extLst>
  </p:cSld>
  <p:clrMap bg1="lt1" tx1="dk1" bg2="lt2" tx2="dk2" accent1="accent1" accent2="accent2" accent3="accent3" accent4="accent4" accent5="accent5" accent6="accent6" hlink="hlink" folHlink="folHlink"/>
  <p:sldLayoutIdLst>
    <p:sldLayoutId id="214748382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2373579017"/>
      </p:ext>
    </p:extLst>
  </p:cSld>
  <p:clrMap bg1="lt1" tx1="dk1" bg2="lt2" tx2="dk2" accent1="accent1" accent2="accent2" accent3="accent3" accent4="accent4" accent5="accent5" accent6="accent6" hlink="hlink" folHlink="folHlink"/>
  <p:sldLayoutIdLst>
    <p:sldLayoutId id="214748383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2830558936"/>
      </p:ext>
    </p:extLst>
  </p:cSld>
  <p:clrMap bg1="lt1" tx1="dk1" bg2="lt2" tx2="dk2" accent1="accent1" accent2="accent2" accent3="accent3" accent4="accent4" accent5="accent5" accent6="accent6" hlink="hlink" folHlink="folHlink"/>
  <p:sldLayoutIdLst>
    <p:sldLayoutId id="214748383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F6F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4978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8080"/>
                </a:solidFill>
                <a:effectLst>
                  <a:outerShdw blurRad="38100" dist="38100" dir="2700000" algn="tl">
                    <a:srgbClr val="000000"/>
                  </a:outerShdw>
                </a:effectLst>
              </a:defRPr>
            </a:lvl1pPr>
          </a:lstStyle>
          <a:p>
            <a:pPr fontAlgn="base">
              <a:spcBef>
                <a:spcPct val="0"/>
              </a:spcBef>
              <a:spcAft>
                <a:spcPct val="0"/>
              </a:spcAft>
            </a:pPr>
            <a:r>
              <a:rPr lang="en-US" altLang="en-US" dirty="0"/>
              <a:t>Early Childhood Outcomes Center</a:t>
            </a: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dirty="0">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EFD2792-C536-407D-8EFC-2DAB83D526CB}" type="slidenum">
              <a:rPr lang="en-US" altLang="en-US" smtClean="0">
                <a:solidFill>
                  <a:srgbClr val="000000"/>
                </a:solidFill>
              </a:rPr>
              <a:pPr fontAlgn="base">
                <a:spcBef>
                  <a:spcPct val="0"/>
                </a:spcBef>
                <a:spcAft>
                  <a:spcPct val="0"/>
                </a:spcAft>
              </a:pPr>
              <a:t>‹#›</a:t>
            </a:fld>
            <a:endParaRPr lang="en-US" altLang="en-US" dirty="0">
              <a:solidFill>
                <a:srgbClr val="000000"/>
              </a:solidFill>
            </a:endParaRPr>
          </a:p>
        </p:txBody>
      </p:sp>
    </p:spTree>
    <p:extLst>
      <p:ext uri="{BB962C8B-B14F-4D97-AF65-F5344CB8AC3E}">
        <p14:creationId xmlns:p14="http://schemas.microsoft.com/office/powerpoint/2010/main" val="3684576819"/>
      </p:ext>
    </p:extLst>
  </p:cSld>
  <p:clrMap bg1="lt1" tx1="dk1" bg2="lt2" tx2="dk2" accent1="accent1" accent2="accent2" accent3="accent3" accent4="accent4" accent5="accent5" accent6="accent6" hlink="hlink" folHlink="folHlink"/>
  <p:sldLayoutIdLst>
    <p:sldLayoutId id="2147483803" r:id="rId1"/>
  </p:sldLayoutIdLst>
  <p:hf sldNum="0" hdr="0" ftr="0"/>
  <p:txStyles>
    <p:titleStyle>
      <a:lvl1pPr algn="ctr" rtl="0" fontAlgn="base">
        <a:spcBef>
          <a:spcPct val="0"/>
        </a:spcBef>
        <a:spcAft>
          <a:spcPct val="0"/>
        </a:spcAft>
        <a:defRPr sz="4400" kern="1200">
          <a:solidFill>
            <a:schemeClr val="accent2"/>
          </a:solidFill>
          <a:latin typeface="+mj-lt"/>
          <a:ea typeface="+mj-ea"/>
          <a:cs typeface="+mj-cs"/>
        </a:defRPr>
      </a:lvl1pPr>
      <a:lvl2pPr algn="ctr" rtl="0" fontAlgn="base">
        <a:spcBef>
          <a:spcPct val="0"/>
        </a:spcBef>
        <a:spcAft>
          <a:spcPct val="0"/>
        </a:spcAft>
        <a:defRPr sz="4400">
          <a:solidFill>
            <a:schemeClr val="accent2"/>
          </a:solidFill>
          <a:latin typeface="Arial" panose="020B0604020202020204" pitchFamily="34" charset="0"/>
        </a:defRPr>
      </a:lvl2pPr>
      <a:lvl3pPr algn="ctr" rtl="0" fontAlgn="base">
        <a:spcBef>
          <a:spcPct val="0"/>
        </a:spcBef>
        <a:spcAft>
          <a:spcPct val="0"/>
        </a:spcAft>
        <a:defRPr sz="4400">
          <a:solidFill>
            <a:schemeClr val="accent2"/>
          </a:solidFill>
          <a:latin typeface="Arial" panose="020B0604020202020204" pitchFamily="34" charset="0"/>
        </a:defRPr>
      </a:lvl3pPr>
      <a:lvl4pPr algn="ctr" rtl="0" fontAlgn="base">
        <a:spcBef>
          <a:spcPct val="0"/>
        </a:spcBef>
        <a:spcAft>
          <a:spcPct val="0"/>
        </a:spcAft>
        <a:defRPr sz="4400">
          <a:solidFill>
            <a:schemeClr val="accent2"/>
          </a:solidFill>
          <a:latin typeface="Arial" panose="020B0604020202020204" pitchFamily="34" charset="0"/>
        </a:defRPr>
      </a:lvl4pPr>
      <a:lvl5pPr algn="ctr" rtl="0" fontAlgn="base">
        <a:spcBef>
          <a:spcPct val="0"/>
        </a:spcBef>
        <a:spcAft>
          <a:spcPct val="0"/>
        </a:spcAft>
        <a:defRPr sz="4400">
          <a:solidFill>
            <a:schemeClr val="accent2"/>
          </a:solidFill>
          <a:latin typeface="Arial" panose="020B0604020202020204" pitchFamily="34" charset="0"/>
        </a:defRPr>
      </a:lvl5pPr>
      <a:lvl6pPr marL="457200" algn="ctr" rtl="0" fontAlgn="base">
        <a:spcBef>
          <a:spcPct val="0"/>
        </a:spcBef>
        <a:spcAft>
          <a:spcPct val="0"/>
        </a:spcAft>
        <a:defRPr sz="4400">
          <a:solidFill>
            <a:schemeClr val="accent2"/>
          </a:solidFill>
          <a:latin typeface="Arial" panose="020B0604020202020204" pitchFamily="34" charset="0"/>
        </a:defRPr>
      </a:lvl6pPr>
      <a:lvl7pPr marL="914400" algn="ctr" rtl="0" fontAlgn="base">
        <a:spcBef>
          <a:spcPct val="0"/>
        </a:spcBef>
        <a:spcAft>
          <a:spcPct val="0"/>
        </a:spcAft>
        <a:defRPr sz="4400">
          <a:solidFill>
            <a:schemeClr val="accent2"/>
          </a:solidFill>
          <a:latin typeface="Arial" panose="020B0604020202020204" pitchFamily="34" charset="0"/>
        </a:defRPr>
      </a:lvl7pPr>
      <a:lvl8pPr marL="1371600" algn="ctr" rtl="0" fontAlgn="base">
        <a:spcBef>
          <a:spcPct val="0"/>
        </a:spcBef>
        <a:spcAft>
          <a:spcPct val="0"/>
        </a:spcAft>
        <a:defRPr sz="4400">
          <a:solidFill>
            <a:schemeClr val="accent2"/>
          </a:solidFill>
          <a:latin typeface="Arial" panose="020B0604020202020204" pitchFamily="34" charset="0"/>
        </a:defRPr>
      </a:lvl8pPr>
      <a:lvl9pPr marL="1828800" algn="ctr" rtl="0" fontAlgn="base">
        <a:spcBef>
          <a:spcPct val="0"/>
        </a:spcBef>
        <a:spcAft>
          <a:spcPct val="0"/>
        </a:spcAft>
        <a:defRPr sz="4400">
          <a:solidFill>
            <a:schemeClr val="accent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accent2"/>
          </a:solidFill>
          <a:latin typeface="+mn-lt"/>
          <a:ea typeface="+mn-ea"/>
          <a:cs typeface="+mn-cs"/>
        </a:defRPr>
      </a:lvl1pPr>
      <a:lvl2pPr marL="742950" indent="-285750" algn="l" rtl="0" fontAlgn="base">
        <a:spcBef>
          <a:spcPct val="20000"/>
        </a:spcBef>
        <a:spcAft>
          <a:spcPct val="0"/>
        </a:spcAft>
        <a:buChar char="–"/>
        <a:defRPr sz="2800" kern="1200">
          <a:solidFill>
            <a:schemeClr val="accent2"/>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1536607949"/>
      </p:ext>
    </p:extLst>
  </p:cSld>
  <p:clrMap bg1="lt1" tx1="dk1" bg2="lt2" tx2="dk2" accent1="accent1" accent2="accent2" accent3="accent3" accent4="accent4" accent5="accent5" accent6="accent6" hlink="hlink" folHlink="folHlink"/>
  <p:sldLayoutIdLst>
    <p:sldLayoutId id="214748380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2746575192"/>
      </p:ext>
    </p:extLst>
  </p:cSld>
  <p:clrMap bg1="lt1" tx1="dk1" bg2="lt2" tx2="dk2" accent1="accent1" accent2="accent2" accent3="accent3" accent4="accent4" accent5="accent5" accent6="accent6" hlink="hlink" folHlink="folHlink"/>
  <p:sldLayoutIdLst>
    <p:sldLayoutId id="214748380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1959140070"/>
      </p:ext>
    </p:extLst>
  </p:cSld>
  <p:clrMap bg1="lt1" tx1="dk1" bg2="lt2" tx2="dk2" accent1="accent1" accent2="accent2" accent3="accent3" accent4="accent4" accent5="accent5" accent6="accent6" hlink="hlink" folHlink="folHlink"/>
  <p:sldLayoutIdLst>
    <p:sldLayoutId id="2147483810"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3384046922"/>
      </p:ext>
    </p:extLst>
  </p:cSld>
  <p:clrMap bg1="lt1" tx1="dk1" bg2="lt2" tx2="dk2" accent1="accent1" accent2="accent2" accent3="accent3" accent4="accent4" accent5="accent5" accent6="accent6" hlink="hlink" folHlink="folHlink"/>
  <p:sldLayoutIdLst>
    <p:sldLayoutId id="2147483812"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1824455263"/>
      </p:ext>
    </p:extLst>
  </p:cSld>
  <p:clrMap bg1="lt1" tx1="dk1" bg2="lt2" tx2="dk2" accent1="accent1" accent2="accent2" accent3="accent3" accent4="accent4" accent5="accent5" accent6="accent6" hlink="hlink" folHlink="folHlink"/>
  <p:sldLayoutIdLst>
    <p:sldLayoutId id="2147483814"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4252901865"/>
      </p:ext>
    </p:extLst>
  </p:cSld>
  <p:clrMap bg1="lt1" tx1="dk1" bg2="lt2" tx2="dk2" accent1="accent1" accent2="accent2" accent3="accent3" accent4="accent4" accent5="accent5" accent6="accent6" hlink="hlink" folHlink="folHlink"/>
  <p:sldLayoutIdLst>
    <p:sldLayoutId id="2147483816"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fld id="{73F90A93-6644-409D-9F38-6C5E9EA3CD02}" type="datetimeFigureOut">
              <a:rPr lang="en-US" smtClean="0">
                <a:solidFill>
                  <a:srgbClr val="000000">
                    <a:tint val="75000"/>
                  </a:srgbClr>
                </a:solidFill>
              </a:rPr>
              <a:pPr defTabSz="457200"/>
              <a:t>8/15/2018</a:t>
            </a:fld>
            <a:endParaRPr lang="en-US" dirty="0">
              <a:solidFill>
                <a:srgbClr val="000000">
                  <a:tint val="75000"/>
                </a:srgbClr>
              </a:solidFill>
            </a:endParaRPr>
          </a:p>
        </p:txBody>
      </p:sp>
      <p:sp>
        <p:nvSpPr>
          <p:cNvPr id="5" name="Footer Placeholder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457200"/>
            <a:endParaRPr lang="en-US" dirty="0">
              <a:solidFill>
                <a:srgbClr val="000000">
                  <a:tint val="75000"/>
                </a:srgbClr>
              </a:solidFill>
            </a:endParaRPr>
          </a:p>
        </p:txBody>
      </p:sp>
      <p:sp>
        <p:nvSpPr>
          <p:cNvPr id="6" name="Slide Number Placeholder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5406EB44-0373-429C-AEED-2DEC83667AA2}" type="slidenum">
              <a:rPr lang="en-US" smtClean="0">
                <a:solidFill>
                  <a:srgbClr val="000000">
                    <a:tint val="75000"/>
                  </a:srgbClr>
                </a:solidFill>
              </a:rPr>
              <a:pPr defTabSz="457200"/>
              <a:t>‹#›</a:t>
            </a:fld>
            <a:endParaRPr lang="en-US" dirty="0">
              <a:solidFill>
                <a:srgbClr val="000000">
                  <a:tint val="75000"/>
                </a:srgbClr>
              </a:solidFill>
            </a:endParaRPr>
          </a:p>
        </p:txBody>
      </p:sp>
    </p:spTree>
    <p:extLst>
      <p:ext uri="{BB962C8B-B14F-4D97-AF65-F5344CB8AC3E}">
        <p14:creationId xmlns:p14="http://schemas.microsoft.com/office/powerpoint/2010/main" val="3875736368"/>
      </p:ext>
    </p:extLst>
  </p:cSld>
  <p:clrMap bg1="lt1" tx1="dk1" bg2="lt2" tx2="dk2" accent1="accent1" accent2="accent2" accent3="accent3" accent4="accent4" accent5="accent5" accent6="accent6" hlink="hlink" folHlink="folHlink"/>
  <p:sldLayoutIdLst>
    <p:sldLayoutId id="2147483818" r:id="rId1"/>
  </p:sldLayoutIdLst>
  <p:txStyles>
    <p:titleStyle>
      <a:lvl1pPr algn="ctr" defTabSz="685800" rtl="0" eaLnBrk="1" latinLnBrk="0" hangingPunct="1">
        <a:lnSpc>
          <a:spcPct val="90000"/>
        </a:lnSpc>
        <a:spcBef>
          <a:spcPct val="0"/>
        </a:spcBef>
        <a:buNone/>
        <a:defRPr sz="3600" b="1" kern="1200">
          <a:solidFill>
            <a:schemeClr val="accent2"/>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spcAft>
          <a:spcPts val="600"/>
        </a:spcAft>
        <a:buClr>
          <a:schemeClr val="accent1"/>
        </a:buClr>
        <a:buFont typeface="Arial" panose="020B0604020202020204" pitchFamily="34" charset="0"/>
        <a:buChar char="•"/>
        <a:defRPr sz="2800" kern="1200">
          <a:solidFill>
            <a:schemeClr val="tx2"/>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spcAft>
          <a:spcPts val="600"/>
        </a:spcAft>
        <a:buClr>
          <a:schemeClr val="accent4"/>
        </a:buClr>
        <a:buFont typeface="Arial" panose="020B0604020202020204" pitchFamily="34" charset="0"/>
        <a:buChar char="•"/>
        <a:defRPr sz="2400" kern="1200">
          <a:solidFill>
            <a:schemeClr val="tx2"/>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spcAft>
          <a:spcPts val="600"/>
        </a:spcAft>
        <a:buClr>
          <a:schemeClr val="accent2"/>
        </a:buClr>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spcAft>
          <a:spcPts val="600"/>
        </a:spcAft>
        <a:buClr>
          <a:schemeClr val="accent5">
            <a:lumMod val="75000"/>
          </a:schemeClr>
        </a:buClr>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spcAft>
          <a:spcPts val="600"/>
        </a:spcAft>
        <a:buFont typeface="Arial" panose="020B0604020202020204" pitchFamily="34" charset="0"/>
        <a:buChar char="•"/>
        <a:defRPr sz="1600" kern="1200">
          <a:solidFill>
            <a:schemeClr val="tx2"/>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ectacenter.org/sig/" TargetMode="External"/><Relationship Id="rId2" Type="http://schemas.openxmlformats.org/officeDocument/2006/relationships/hyperlink" Target="https://implementation.fpg.unc.edu/"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1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ectacenter.org/sig/"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5.tmp"/></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png"/><Relationship Id="rId7" Type="http://schemas.openxmlformats.org/officeDocument/2006/relationships/diagramColors" Target="../diagrams/colors4.xml"/><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0" y="3953814"/>
            <a:ext cx="12192000" cy="1433973"/>
          </a:xfrm>
        </p:spPr>
        <p:txBody>
          <a:bodyPr>
            <a:normAutofit/>
          </a:bodyPr>
          <a:lstStyle/>
          <a:p>
            <a:r>
              <a:rPr lang="en-US" sz="4400" dirty="0"/>
              <a:t>Weighing the Pig DIDN’T Make it Fatter</a:t>
            </a:r>
            <a:br>
              <a:rPr lang="en-US" dirty="0"/>
            </a:br>
            <a:r>
              <a:rPr lang="en-US" sz="3100" dirty="0"/>
              <a:t>Lessons Learned from a Decade Invested in Building a PD System</a:t>
            </a:r>
          </a:p>
        </p:txBody>
      </p:sp>
      <p:sp>
        <p:nvSpPr>
          <p:cNvPr id="2" name="Text Placeholder 1"/>
          <p:cNvSpPr>
            <a:spLocks noGrp="1"/>
          </p:cNvSpPr>
          <p:nvPr>
            <p:ph type="body" sz="quarter" idx="14"/>
          </p:nvPr>
        </p:nvSpPr>
        <p:spPr/>
        <p:txBody>
          <a:bodyPr>
            <a:normAutofit/>
          </a:bodyPr>
          <a:lstStyle/>
          <a:p>
            <a:r>
              <a:rPr lang="en-US" dirty="0"/>
              <a:t>Lisa Backer </a:t>
            </a:r>
            <a:r>
              <a:rPr lang="en-US" dirty="0">
                <a:solidFill>
                  <a:schemeClr val="accent2"/>
                </a:solidFill>
              </a:rPr>
              <a:t>|</a:t>
            </a:r>
            <a:r>
              <a:rPr lang="en-US" dirty="0"/>
              <a:t> Early Learning Supervisor</a:t>
            </a:r>
          </a:p>
          <a:p>
            <a:r>
              <a:rPr lang="en-US" dirty="0"/>
              <a:t>Improving data! Improving outcomes! August, 2018</a:t>
            </a:r>
          </a:p>
        </p:txBody>
      </p:sp>
    </p:spTree>
    <p:extLst>
      <p:ext uri="{BB962C8B-B14F-4D97-AF65-F5344CB8AC3E}">
        <p14:creationId xmlns:p14="http://schemas.microsoft.com/office/powerpoint/2010/main" val="285427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Lesson 3: Focus the Efforts of your System: </a:t>
            </a:r>
            <a:br>
              <a:rPr lang="en-US" dirty="0"/>
            </a:br>
            <a:r>
              <a:rPr lang="en-US" dirty="0"/>
              <a:t>Evidence-based Practices</a:t>
            </a:r>
          </a:p>
        </p:txBody>
      </p:sp>
      <p:sp>
        <p:nvSpPr>
          <p:cNvPr id="9" name="Content Placeholder 8"/>
          <p:cNvSpPr>
            <a:spLocks noGrp="1"/>
          </p:cNvSpPr>
          <p:nvPr>
            <p:ph idx="1"/>
          </p:nvPr>
        </p:nvSpPr>
        <p:spPr>
          <a:xfrm>
            <a:off x="553792" y="1674254"/>
            <a:ext cx="10985678" cy="4502709"/>
          </a:xfrm>
        </p:spPr>
        <p:txBody>
          <a:bodyPr>
            <a:normAutofit/>
          </a:bodyPr>
          <a:lstStyle/>
          <a:p>
            <a:pPr marL="0" indent="0">
              <a:buNone/>
            </a:pPr>
            <a:r>
              <a:rPr lang="en-US" dirty="0"/>
              <a:t>System supports 3 bundles of evidence-based practices.</a:t>
            </a:r>
          </a:p>
          <a:p>
            <a:pPr lvl="1"/>
            <a:r>
              <a:rPr lang="en-US" sz="2400" dirty="0"/>
              <a:t>Pyramid Model*</a:t>
            </a:r>
          </a:p>
          <a:p>
            <a:pPr lvl="1"/>
            <a:r>
              <a:rPr lang="en-US" sz="2400" dirty="0"/>
              <a:t>Classroom Engagement Model (CEM)</a:t>
            </a:r>
          </a:p>
          <a:p>
            <a:pPr lvl="1"/>
            <a:r>
              <a:rPr lang="en-US" sz="2400" dirty="0"/>
              <a:t>Family-Guided, Routines-Based Intervention (FGRBI)*</a:t>
            </a:r>
            <a:endParaRPr lang="en-US" dirty="0"/>
          </a:p>
          <a:p>
            <a:pPr marL="0" indent="0">
              <a:buNone/>
            </a:pPr>
            <a:r>
              <a:rPr lang="en-US" dirty="0"/>
              <a:t>*Selected through a survey of all local program leaders in 2009</a:t>
            </a:r>
          </a:p>
          <a:p>
            <a:pPr marL="0" indent="0">
              <a:buNone/>
            </a:pPr>
            <a:r>
              <a:rPr lang="en-US" dirty="0"/>
              <a:t>Initial focus on practices to be more responsive to cultural &amp; linguistic has been embedded into foundational quality and across all innovations.</a:t>
            </a:r>
          </a:p>
          <a:p>
            <a:pPr marL="0" indent="0">
              <a:buNone/>
            </a:pPr>
            <a:r>
              <a:rPr lang="en-US" dirty="0"/>
              <a:t>CEM added after revision of DEC Recommended Practices</a:t>
            </a:r>
          </a:p>
        </p:txBody>
      </p:sp>
      <p:sp>
        <p:nvSpPr>
          <p:cNvPr id="5" name="Date Placeholder 4"/>
          <p:cNvSpPr>
            <a:spLocks noGrp="1"/>
          </p:cNvSpPr>
          <p:nvPr>
            <p:ph type="dt" sz="half" idx="10"/>
          </p:nvPr>
        </p:nvSpPr>
        <p:spPr/>
        <p:txBody>
          <a:bodyPr/>
          <a:lstStyle/>
          <a:p>
            <a:fld id="{7C198DD1-C477-482D-A126-3FBDD1778E48}"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10</a:t>
            </a:fld>
            <a:endParaRPr lang="en-US" dirty="0"/>
          </a:p>
        </p:txBody>
      </p:sp>
      <p:sp>
        <p:nvSpPr>
          <p:cNvPr id="7" name="Footer Placeholder 6"/>
          <p:cNvSpPr>
            <a:spLocks noGrp="1"/>
          </p:cNvSpPr>
          <p:nvPr>
            <p:ph type="ftr" sz="quarter" idx="4294967295"/>
          </p:nvPr>
        </p:nvSpPr>
        <p:spPr>
          <a:xfrm>
            <a:off x="2885256" y="6356350"/>
            <a:ext cx="6421487" cy="400050"/>
          </a:xfrm>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spTree>
    <p:extLst>
      <p:ext uri="{BB962C8B-B14F-4D97-AF65-F5344CB8AC3E}">
        <p14:creationId xmlns:p14="http://schemas.microsoft.com/office/powerpoint/2010/main" val="4161644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4: Implementation </a:t>
            </a:r>
            <a:r>
              <a:rPr lang="en-US" b="1" dirty="0"/>
              <a:t>REALLY</a:t>
            </a:r>
            <a:r>
              <a:rPr lang="en-US" dirty="0"/>
              <a:t> Matters</a:t>
            </a:r>
          </a:p>
        </p:txBody>
      </p:sp>
      <p:sp>
        <p:nvSpPr>
          <p:cNvPr id="3" name="Content Placeholder 2"/>
          <p:cNvSpPr>
            <a:spLocks noGrp="1"/>
          </p:cNvSpPr>
          <p:nvPr>
            <p:ph idx="1"/>
          </p:nvPr>
        </p:nvSpPr>
        <p:spPr/>
        <p:txBody>
          <a:bodyPr/>
          <a:lstStyle/>
          <a:p>
            <a:pPr marL="0" indent="0">
              <a:buNone/>
            </a:pPr>
            <a:r>
              <a:rPr lang="en-US" dirty="0"/>
              <a:t>The National Implementation Research Network’s Active Implementation Hub</a:t>
            </a:r>
            <a:endParaRPr lang="en-US" dirty="0">
              <a:hlinkClick r:id="rId2"/>
            </a:endParaRPr>
          </a:p>
          <a:p>
            <a:pPr marL="0" indent="0">
              <a:buNone/>
            </a:pPr>
            <a:r>
              <a:rPr lang="en-US" dirty="0">
                <a:hlinkClick r:id="rId2" tooltip="Active Implementation Hub"/>
              </a:rPr>
              <a:t>https://implementation.fpg.unc.edu/</a:t>
            </a:r>
            <a:endParaRPr lang="en-US" dirty="0"/>
          </a:p>
          <a:p>
            <a:pPr marL="0" indent="0">
              <a:buNone/>
            </a:pPr>
            <a:endParaRPr lang="en-US" dirty="0"/>
          </a:p>
          <a:p>
            <a:pPr marL="0" indent="0">
              <a:buNone/>
            </a:pPr>
            <a:r>
              <a:rPr lang="en-US" dirty="0"/>
              <a:t>ECTA’s Statewide Implementation Guide</a:t>
            </a:r>
          </a:p>
          <a:p>
            <a:pPr marL="0" indent="0">
              <a:buNone/>
            </a:pPr>
            <a:r>
              <a:rPr lang="en-US" dirty="0">
                <a:hlinkClick r:id="rId3" tooltip="ECTA's information on statewide implementation"/>
              </a:rPr>
              <a:t>http://ectacenter.org/sig/</a:t>
            </a: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11</a:t>
            </a:fld>
            <a:endParaRPr lang="en-US" dirty="0"/>
          </a:p>
        </p:txBody>
      </p:sp>
      <p:sp>
        <p:nvSpPr>
          <p:cNvPr id="6" name="Footer Placeholder 5"/>
          <p:cNvSpPr>
            <a:spLocks noGrp="1"/>
          </p:cNvSpPr>
          <p:nvPr>
            <p:ph type="ftr" sz="quarter" idx="4294967295"/>
          </p:nvPr>
        </p:nvSpPr>
        <p:spPr>
          <a:xfrm>
            <a:off x="2885256" y="6356350"/>
            <a:ext cx="6421487" cy="400050"/>
          </a:xfrm>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spTree>
    <p:extLst>
      <p:ext uri="{BB962C8B-B14F-4D97-AF65-F5344CB8AC3E}">
        <p14:creationId xmlns:p14="http://schemas.microsoft.com/office/powerpoint/2010/main" val="302902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5" name="Title 3"/>
          <p:cNvSpPr>
            <a:spLocks noGrp="1"/>
          </p:cNvSpPr>
          <p:nvPr>
            <p:ph type="title"/>
          </p:nvPr>
        </p:nvSpPr>
        <p:spPr/>
        <p:txBody>
          <a:bodyPr>
            <a:normAutofit/>
          </a:bodyPr>
          <a:lstStyle/>
          <a:p>
            <a:r>
              <a:rPr lang="en-US" altLang="en-US" dirty="0">
                <a:solidFill>
                  <a:srgbClr val="FFFFFF"/>
                </a:solidFill>
                <a:cs typeface="Arial" pitchFamily="34" charset="0"/>
              </a:rPr>
              <a:t>Active Implementation Frameworks</a:t>
            </a:r>
            <a:endParaRPr lang="en-US" altLang="en-US" dirty="0"/>
          </a:p>
        </p:txBody>
      </p:sp>
      <p:sp>
        <p:nvSpPr>
          <p:cNvPr id="6" name="Content Placeholder 7"/>
          <p:cNvSpPr>
            <a:spLocks noGrp="1"/>
          </p:cNvSpPr>
          <p:nvPr>
            <p:ph idx="1"/>
          </p:nvPr>
        </p:nvSpPr>
        <p:spPr>
          <a:xfrm>
            <a:off x="360607" y="1560512"/>
            <a:ext cx="9421097" cy="4981575"/>
          </a:xfrm>
        </p:spPr>
        <p:txBody>
          <a:bodyPr>
            <a:normAutofit lnSpcReduction="10000"/>
          </a:bodyPr>
          <a:lstStyle/>
          <a:p>
            <a:pPr marL="0" indent="0">
              <a:lnSpc>
                <a:spcPct val="90000"/>
              </a:lnSpc>
              <a:spcBef>
                <a:spcPts val="600"/>
              </a:spcBef>
              <a:spcAft>
                <a:spcPts val="900"/>
              </a:spcAft>
              <a:buNone/>
              <a:defRPr/>
            </a:pPr>
            <a:r>
              <a:rPr lang="en-US" b="1" dirty="0">
                <a:solidFill>
                  <a:srgbClr val="001574"/>
                </a:solidFill>
              </a:rPr>
              <a:t>The What</a:t>
            </a:r>
          </a:p>
          <a:p>
            <a:pPr>
              <a:lnSpc>
                <a:spcPct val="90000"/>
              </a:lnSpc>
              <a:spcBef>
                <a:spcPts val="600"/>
              </a:spcBef>
              <a:spcAft>
                <a:spcPts val="900"/>
              </a:spcAft>
              <a:defRPr/>
            </a:pPr>
            <a:r>
              <a:rPr lang="en-US" sz="2400" dirty="0">
                <a:solidFill>
                  <a:srgbClr val="001574"/>
                </a:solidFill>
                <a:ea typeface="MS PGothic" pitchFamily="34" charset="-128"/>
              </a:rPr>
              <a:t>The effective strategies and approaches that will improve outcomes</a:t>
            </a:r>
          </a:p>
          <a:p>
            <a:pPr marL="0" indent="0">
              <a:lnSpc>
                <a:spcPct val="90000"/>
              </a:lnSpc>
              <a:spcBef>
                <a:spcPts val="600"/>
              </a:spcBef>
              <a:spcAft>
                <a:spcPts val="900"/>
              </a:spcAft>
              <a:buNone/>
              <a:defRPr/>
            </a:pPr>
            <a:r>
              <a:rPr lang="en-US" b="1" dirty="0">
                <a:solidFill>
                  <a:srgbClr val="001574"/>
                </a:solidFill>
              </a:rPr>
              <a:t>The How</a:t>
            </a:r>
          </a:p>
          <a:p>
            <a:pPr>
              <a:lnSpc>
                <a:spcPct val="90000"/>
              </a:lnSpc>
              <a:spcBef>
                <a:spcPts val="600"/>
              </a:spcBef>
              <a:spcAft>
                <a:spcPts val="900"/>
              </a:spcAft>
              <a:defRPr/>
            </a:pPr>
            <a:r>
              <a:rPr lang="en-US" sz="2400" b="1" dirty="0">
                <a:solidFill>
                  <a:srgbClr val="001574"/>
                </a:solidFill>
                <a:ea typeface="MS PGothic" pitchFamily="34" charset="-128"/>
              </a:rPr>
              <a:t>Stage-related</a:t>
            </a:r>
            <a:r>
              <a:rPr lang="en-US" sz="2400" dirty="0">
                <a:solidFill>
                  <a:srgbClr val="001574"/>
                </a:solidFill>
                <a:ea typeface="MS PGothic" pitchFamily="34" charset="-128"/>
              </a:rPr>
              <a:t> work necessary for successful change</a:t>
            </a:r>
          </a:p>
          <a:p>
            <a:pPr>
              <a:lnSpc>
                <a:spcPct val="90000"/>
              </a:lnSpc>
              <a:spcBef>
                <a:spcPts val="600"/>
              </a:spcBef>
              <a:spcAft>
                <a:spcPts val="900"/>
              </a:spcAft>
              <a:defRPr/>
            </a:pPr>
            <a:r>
              <a:rPr lang="en-US" sz="2400" b="1" dirty="0">
                <a:solidFill>
                  <a:srgbClr val="001574"/>
                </a:solidFill>
              </a:rPr>
              <a:t>Implementation infrastructure </a:t>
            </a:r>
            <a:r>
              <a:rPr lang="en-US" sz="2400" dirty="0">
                <a:solidFill>
                  <a:srgbClr val="001574"/>
                </a:solidFill>
              </a:rPr>
              <a:t>to support effective quality improvement strategies</a:t>
            </a:r>
          </a:p>
          <a:p>
            <a:pPr>
              <a:lnSpc>
                <a:spcPct val="90000"/>
              </a:lnSpc>
              <a:spcBef>
                <a:spcPts val="600"/>
              </a:spcBef>
              <a:spcAft>
                <a:spcPts val="900"/>
              </a:spcAft>
              <a:defRPr/>
            </a:pPr>
            <a:r>
              <a:rPr lang="en-US" sz="2400" b="1" dirty="0">
                <a:solidFill>
                  <a:srgbClr val="001574"/>
                </a:solidFill>
              </a:rPr>
              <a:t>Improvement cycles</a:t>
            </a:r>
            <a:r>
              <a:rPr lang="en-US" sz="2400" dirty="0">
                <a:solidFill>
                  <a:srgbClr val="001574"/>
                </a:solidFill>
              </a:rPr>
              <a:t> that efficiently solve problems and improve the state and local systems over time</a:t>
            </a:r>
          </a:p>
          <a:p>
            <a:pPr marL="0" indent="0">
              <a:lnSpc>
                <a:spcPct val="90000"/>
              </a:lnSpc>
              <a:spcBef>
                <a:spcPts val="600"/>
              </a:spcBef>
              <a:spcAft>
                <a:spcPts val="900"/>
              </a:spcAft>
              <a:buNone/>
              <a:defRPr/>
            </a:pPr>
            <a:r>
              <a:rPr lang="en-US" altLang="ja-JP" b="1" dirty="0">
                <a:solidFill>
                  <a:srgbClr val="001574"/>
                </a:solidFill>
              </a:rPr>
              <a:t>The Who</a:t>
            </a:r>
          </a:p>
          <a:p>
            <a:pPr>
              <a:lnSpc>
                <a:spcPct val="90000"/>
              </a:lnSpc>
              <a:spcBef>
                <a:spcPts val="600"/>
              </a:spcBef>
              <a:spcAft>
                <a:spcPts val="900"/>
              </a:spcAft>
              <a:defRPr/>
            </a:pPr>
            <a:r>
              <a:rPr lang="en-US" altLang="ja-JP" sz="2400" dirty="0">
                <a:solidFill>
                  <a:srgbClr val="001574"/>
                </a:solidFill>
              </a:rPr>
              <a:t>The roles and responsibilities of state and regional implementation teams in supporting the change process</a:t>
            </a:r>
          </a:p>
          <a:p>
            <a:pPr lvl="1">
              <a:lnSpc>
                <a:spcPct val="90000"/>
              </a:lnSpc>
              <a:spcBef>
                <a:spcPts val="600"/>
              </a:spcBef>
              <a:spcAft>
                <a:spcPts val="1200"/>
              </a:spcAft>
              <a:defRPr/>
            </a:pPr>
            <a:endParaRPr lang="en-US" sz="1800" dirty="0">
              <a:ea typeface="MS PGothic" pitchFamily="34" charset="-128"/>
            </a:endParaRPr>
          </a:p>
        </p:txBody>
      </p:sp>
      <p:sp>
        <p:nvSpPr>
          <p:cNvPr id="5" name="Rounded Rectangle 4"/>
          <p:cNvSpPr/>
          <p:nvPr/>
        </p:nvSpPr>
        <p:spPr>
          <a:xfrm>
            <a:off x="10067455" y="1384301"/>
            <a:ext cx="1752600" cy="29051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Interventions</a:t>
            </a:r>
          </a:p>
        </p:txBody>
      </p:sp>
      <p:grpSp>
        <p:nvGrpSpPr>
          <p:cNvPr id="356357" name="Group 6" descr="This graphic represents the usable intervention at the center of efforts to improve outcomes for young children and their families." title="Intervention"/>
          <p:cNvGrpSpPr>
            <a:grpSpLocks noChangeAspect="1"/>
          </p:cNvGrpSpPr>
          <p:nvPr/>
        </p:nvGrpSpPr>
        <p:grpSpPr bwMode="auto">
          <a:xfrm>
            <a:off x="10516717" y="1719264"/>
            <a:ext cx="889000" cy="681037"/>
            <a:chOff x="1371600" y="685800"/>
            <a:chExt cx="6172200" cy="6096000"/>
          </a:xfrm>
        </p:grpSpPr>
        <p:sp>
          <p:nvSpPr>
            <p:cNvPr id="8" name="Up Arrow Callout 7"/>
            <p:cNvSpPr>
              <a:spLocks/>
            </p:cNvSpPr>
            <p:nvPr/>
          </p:nvSpPr>
          <p:spPr>
            <a:xfrm rot="10800000">
              <a:off x="3432677" y="685800"/>
              <a:ext cx="2050052" cy="2742487"/>
            </a:xfrm>
            <a:prstGeom prst="upArrowCallout">
              <a:avLst>
                <a:gd name="adj1" fmla="val 25000"/>
                <a:gd name="adj2" fmla="val 25000"/>
                <a:gd name="adj3" fmla="val 25000"/>
                <a:gd name="adj4" fmla="val 68967"/>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FFFFFF"/>
                </a:solidFill>
              </a:endParaRPr>
            </a:p>
          </p:txBody>
        </p:sp>
        <p:sp>
          <p:nvSpPr>
            <p:cNvPr id="9" name="Up Arrow Callout 8"/>
            <p:cNvSpPr>
              <a:spLocks/>
            </p:cNvSpPr>
            <p:nvPr/>
          </p:nvSpPr>
          <p:spPr>
            <a:xfrm rot="5400000">
              <a:off x="1713601" y="2461055"/>
              <a:ext cx="2060426" cy="2744428"/>
            </a:xfrm>
            <a:prstGeom prst="upArrowCallout">
              <a:avLst>
                <a:gd name="adj1" fmla="val 25000"/>
                <a:gd name="adj2" fmla="val 25000"/>
                <a:gd name="adj3" fmla="val 25000"/>
                <a:gd name="adj4" fmla="val 68967"/>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FFFFFF"/>
                </a:solidFill>
              </a:endParaRPr>
            </a:p>
          </p:txBody>
        </p:sp>
        <p:sp>
          <p:nvSpPr>
            <p:cNvPr id="10" name="Up Arrow Callout 9"/>
            <p:cNvSpPr>
              <a:spLocks/>
            </p:cNvSpPr>
            <p:nvPr/>
          </p:nvSpPr>
          <p:spPr>
            <a:xfrm rot="16200000">
              <a:off x="5141381" y="2475268"/>
              <a:ext cx="2060417" cy="2744421"/>
            </a:xfrm>
            <a:prstGeom prst="upArrowCallout">
              <a:avLst>
                <a:gd name="adj1" fmla="val 25000"/>
                <a:gd name="adj2" fmla="val 25000"/>
                <a:gd name="adj3" fmla="val 25000"/>
                <a:gd name="adj4" fmla="val 68967"/>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FFFFFF"/>
                </a:solidFill>
              </a:endParaRPr>
            </a:p>
          </p:txBody>
        </p:sp>
        <p:sp>
          <p:nvSpPr>
            <p:cNvPr id="11" name="Up Arrow Callout 10"/>
            <p:cNvSpPr>
              <a:spLocks/>
            </p:cNvSpPr>
            <p:nvPr/>
          </p:nvSpPr>
          <p:spPr>
            <a:xfrm>
              <a:off x="3432677" y="4039313"/>
              <a:ext cx="2050052" cy="2742487"/>
            </a:xfrm>
            <a:prstGeom prst="upArrowCallout">
              <a:avLst>
                <a:gd name="adj1" fmla="val 25000"/>
                <a:gd name="adj2" fmla="val 25000"/>
                <a:gd name="adj3" fmla="val 25000"/>
                <a:gd name="adj4" fmla="val 68967"/>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6200000" scaled="1"/>
              <a:tileRect/>
            </a:gra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b="1" dirty="0">
                <a:solidFill>
                  <a:srgbClr val="FFFFFF"/>
                </a:solidFill>
              </a:endParaRPr>
            </a:p>
          </p:txBody>
        </p:sp>
      </p:grpSp>
      <p:grpSp>
        <p:nvGrpSpPr>
          <p:cNvPr id="356358" name="Group 11" descr="Four circles connected with arrows indicating moving forward represent the stages of implementation" title="Stages of implementation"/>
          <p:cNvGrpSpPr>
            <a:grpSpLocks/>
          </p:cNvGrpSpPr>
          <p:nvPr/>
        </p:nvGrpSpPr>
        <p:grpSpPr bwMode="auto">
          <a:xfrm>
            <a:off x="10300817" y="2535239"/>
            <a:ext cx="1309688" cy="814387"/>
            <a:chOff x="4800600" y="3276599"/>
            <a:chExt cx="1828801" cy="1293411"/>
          </a:xfrm>
        </p:grpSpPr>
        <p:sp>
          <p:nvSpPr>
            <p:cNvPr id="13" name="Rounded Rectangle 12"/>
            <p:cNvSpPr/>
            <p:nvPr/>
          </p:nvSpPr>
          <p:spPr>
            <a:xfrm>
              <a:off x="4800600" y="3276599"/>
              <a:ext cx="1828801" cy="456349"/>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Stages</a:t>
              </a:r>
            </a:p>
          </p:txBody>
        </p:sp>
        <p:grpSp>
          <p:nvGrpSpPr>
            <p:cNvPr id="356393" name="Group 13"/>
            <p:cNvGrpSpPr>
              <a:grpSpLocks noChangeAspect="1"/>
            </p:cNvGrpSpPr>
            <p:nvPr/>
          </p:nvGrpSpPr>
          <p:grpSpPr bwMode="auto">
            <a:xfrm>
              <a:off x="4800600" y="4045254"/>
              <a:ext cx="1828800" cy="524756"/>
              <a:chOff x="152400" y="838200"/>
              <a:chExt cx="8869680" cy="2545080"/>
            </a:xfrm>
          </p:grpSpPr>
          <p:sp>
            <p:nvSpPr>
              <p:cNvPr id="15" name="Oval 14"/>
              <p:cNvSpPr>
                <a:spLocks noChangeAspect="1"/>
              </p:cNvSpPr>
              <p:nvPr/>
            </p:nvSpPr>
            <p:spPr bwMode="auto">
              <a:xfrm>
                <a:off x="152400" y="913179"/>
                <a:ext cx="2472760" cy="2470101"/>
              </a:xfrm>
              <a:prstGeom prst="ellipse">
                <a:avLst/>
              </a:prstGeom>
              <a:gradFill rotWithShape="1">
                <a:gsLst>
                  <a:gs pos="0">
                    <a:srgbClr val="DFE9F4"/>
                  </a:gs>
                  <a:gs pos="50000">
                    <a:srgbClr val="BCD4EA"/>
                  </a:gs>
                  <a:gs pos="100000">
                    <a:srgbClr val="8EBBE0"/>
                  </a:gs>
                </a:gsLst>
                <a:lin ang="0" scaled="1"/>
              </a:gradFill>
              <a:ln w="3175">
                <a:solidFill>
                  <a:srgbClr val="222268"/>
                </a:solidFill>
                <a:round/>
                <a:headEnd/>
                <a:tailEnd/>
              </a:ln>
              <a:effectLst>
                <a:outerShdw blurRad="40000" dist="23000" dir="5400000" rotWithShape="0">
                  <a:srgbClr val="808080">
                    <a:alpha val="34998"/>
                  </a:srgbClr>
                </a:outerShdw>
              </a:effectLst>
            </p:spPr>
            <p:txBody>
              <a:bodyPr anchor="ctr"/>
              <a:lstStyle/>
              <a:p>
                <a:pPr algn="ctr">
                  <a:defRPr/>
                </a:pPr>
                <a:endParaRPr lang="en-US" b="1" dirty="0">
                  <a:solidFill>
                    <a:srgbClr val="000000">
                      <a:lumMod val="75000"/>
                      <a:lumOff val="25000"/>
                    </a:srgbClr>
                  </a:solidFill>
                  <a:latin typeface="Arial"/>
                  <a:cs typeface="Arial" pitchFamily="34" charset="0"/>
                </a:endParaRPr>
              </a:p>
            </p:txBody>
          </p:sp>
          <p:sp>
            <p:nvSpPr>
              <p:cNvPr id="16" name="Oval 15"/>
              <p:cNvSpPr>
                <a:spLocks noChangeAspect="1"/>
              </p:cNvSpPr>
              <p:nvPr/>
            </p:nvSpPr>
            <p:spPr bwMode="auto">
              <a:xfrm>
                <a:off x="2281124" y="913179"/>
                <a:ext cx="2472760" cy="2470101"/>
              </a:xfrm>
              <a:prstGeom prst="ellipse">
                <a:avLst/>
              </a:prstGeom>
              <a:gradFill rotWithShape="1">
                <a:gsLst>
                  <a:gs pos="0">
                    <a:srgbClr val="DFE9F4"/>
                  </a:gs>
                  <a:gs pos="50000">
                    <a:srgbClr val="BCD4EA"/>
                  </a:gs>
                  <a:gs pos="100000">
                    <a:srgbClr val="8EBBE0"/>
                  </a:gs>
                </a:gsLst>
                <a:lin ang="0" scaled="1"/>
              </a:gradFill>
              <a:ln w="3175">
                <a:solidFill>
                  <a:srgbClr val="222268"/>
                </a:solidFill>
                <a:round/>
                <a:headEnd/>
                <a:tailEnd/>
              </a:ln>
              <a:effectLst>
                <a:outerShdw blurRad="40000" dist="23000" dir="5400000" rotWithShape="0">
                  <a:srgbClr val="808080">
                    <a:alpha val="34998"/>
                  </a:srgbClr>
                </a:outerShdw>
              </a:effectLst>
            </p:spPr>
            <p:txBody>
              <a:bodyPr anchor="ctr"/>
              <a:lstStyle/>
              <a:p>
                <a:pPr algn="ctr">
                  <a:defRPr/>
                </a:pPr>
                <a:endParaRPr lang="en-US" sz="1600" b="1" dirty="0">
                  <a:solidFill>
                    <a:srgbClr val="000000">
                      <a:lumMod val="75000"/>
                      <a:lumOff val="25000"/>
                    </a:srgbClr>
                  </a:solidFill>
                  <a:latin typeface="Arial"/>
                  <a:cs typeface="Arial" pitchFamily="34" charset="0"/>
                </a:endParaRPr>
              </a:p>
            </p:txBody>
          </p:sp>
          <p:sp>
            <p:nvSpPr>
              <p:cNvPr id="17" name="Oval 16"/>
              <p:cNvSpPr>
                <a:spLocks noChangeAspect="1"/>
              </p:cNvSpPr>
              <p:nvPr/>
            </p:nvSpPr>
            <p:spPr bwMode="auto">
              <a:xfrm>
                <a:off x="4420603" y="913179"/>
                <a:ext cx="2472760" cy="2470101"/>
              </a:xfrm>
              <a:prstGeom prst="ellipse">
                <a:avLst/>
              </a:prstGeom>
              <a:gradFill rotWithShape="1">
                <a:gsLst>
                  <a:gs pos="0">
                    <a:srgbClr val="DFE9F4"/>
                  </a:gs>
                  <a:gs pos="50000">
                    <a:srgbClr val="BCD4EA"/>
                  </a:gs>
                  <a:gs pos="100000">
                    <a:srgbClr val="8EBBE0"/>
                  </a:gs>
                </a:gsLst>
                <a:lin ang="0" scaled="1"/>
              </a:gradFill>
              <a:ln w="3175">
                <a:solidFill>
                  <a:srgbClr val="222268"/>
                </a:solidFill>
                <a:round/>
                <a:headEnd/>
                <a:tailEnd/>
              </a:ln>
              <a:effectLst>
                <a:outerShdw blurRad="40000" dist="23000" dir="5400000" rotWithShape="0">
                  <a:srgbClr val="808080">
                    <a:alpha val="34998"/>
                  </a:srgbClr>
                </a:outerShdw>
              </a:effectLst>
            </p:spPr>
            <p:txBody>
              <a:bodyPr anchor="ctr"/>
              <a:lstStyle/>
              <a:p>
                <a:pPr algn="ctr">
                  <a:defRPr/>
                </a:pPr>
                <a:endParaRPr lang="en-US" dirty="0">
                  <a:solidFill>
                    <a:srgbClr val="FFFFFF">
                      <a:hueOff val="0"/>
                      <a:satOff val="0"/>
                      <a:lumOff val="0"/>
                      <a:alphaOff val="0"/>
                    </a:srgbClr>
                  </a:solidFill>
                  <a:latin typeface="Arial"/>
                  <a:cs typeface="Arial" pitchFamily="34" charset="0"/>
                </a:endParaRPr>
              </a:p>
            </p:txBody>
          </p:sp>
          <p:sp>
            <p:nvSpPr>
              <p:cNvPr id="18" name="Oval 17"/>
              <p:cNvSpPr>
                <a:spLocks noChangeAspect="1"/>
              </p:cNvSpPr>
              <p:nvPr/>
            </p:nvSpPr>
            <p:spPr bwMode="auto">
              <a:xfrm>
                <a:off x="6549327" y="913179"/>
                <a:ext cx="2472760" cy="2470101"/>
              </a:xfrm>
              <a:prstGeom prst="ellipse">
                <a:avLst/>
              </a:prstGeom>
              <a:gradFill rotWithShape="1">
                <a:gsLst>
                  <a:gs pos="0">
                    <a:srgbClr val="DFE9F4"/>
                  </a:gs>
                  <a:gs pos="50000">
                    <a:srgbClr val="BCD4EA"/>
                  </a:gs>
                  <a:gs pos="100000">
                    <a:srgbClr val="8EBBE0"/>
                  </a:gs>
                </a:gsLst>
                <a:lin ang="0" scaled="1"/>
              </a:gradFill>
              <a:ln w="3175">
                <a:solidFill>
                  <a:srgbClr val="222268"/>
                </a:solidFill>
                <a:round/>
                <a:headEnd/>
                <a:tailEnd/>
              </a:ln>
              <a:effectLst>
                <a:outerShdw blurRad="40000" dist="23000" dir="5400000" rotWithShape="0">
                  <a:srgbClr val="808080">
                    <a:alpha val="34998"/>
                  </a:srgbClr>
                </a:outerShdw>
              </a:effectLst>
            </p:spPr>
            <p:txBody>
              <a:bodyPr anchor="ctr"/>
              <a:lstStyle/>
              <a:p>
                <a:pPr algn="ctr">
                  <a:defRPr/>
                </a:pPr>
                <a:endParaRPr lang="en-US" b="1" dirty="0">
                  <a:solidFill>
                    <a:srgbClr val="000000">
                      <a:lumMod val="75000"/>
                      <a:lumOff val="25000"/>
                    </a:srgbClr>
                  </a:solidFill>
                  <a:latin typeface="Arial"/>
                  <a:cs typeface="Arial" pitchFamily="34" charset="0"/>
                </a:endParaRPr>
              </a:p>
            </p:txBody>
          </p:sp>
          <p:sp>
            <p:nvSpPr>
              <p:cNvPr id="19" name="Left-Right Arrow 18"/>
              <p:cNvSpPr/>
              <p:nvPr/>
            </p:nvSpPr>
            <p:spPr>
              <a:xfrm>
                <a:off x="2087604" y="839810"/>
                <a:ext cx="731077" cy="452448"/>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0" name="Left-Right Arrow 19"/>
              <p:cNvSpPr/>
              <p:nvPr/>
            </p:nvSpPr>
            <p:spPr>
              <a:xfrm>
                <a:off x="4216328" y="839810"/>
                <a:ext cx="741831" cy="452448"/>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sp>
            <p:nvSpPr>
              <p:cNvPr id="21" name="Left-Right Arrow 20"/>
              <p:cNvSpPr/>
              <p:nvPr/>
            </p:nvSpPr>
            <p:spPr>
              <a:xfrm>
                <a:off x="6355806" y="839810"/>
                <a:ext cx="731077" cy="452448"/>
              </a:xfrm>
              <a:prstGeom prst="lef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grpSp>
      </p:grpSp>
      <p:grpSp>
        <p:nvGrpSpPr>
          <p:cNvPr id="356359" name="Group 21" descr="The graphic representation of the drivers is a triange with a bi-directional arrow along each of the three sides.  The arrows represent the competency drivers, the organizational drivers and the leadership drivers." title="Drivers"/>
          <p:cNvGrpSpPr>
            <a:grpSpLocks/>
          </p:cNvGrpSpPr>
          <p:nvPr/>
        </p:nvGrpSpPr>
        <p:grpSpPr bwMode="auto">
          <a:xfrm>
            <a:off x="10316693" y="3570288"/>
            <a:ext cx="1298575" cy="1077912"/>
            <a:chOff x="4471188" y="762000"/>
            <a:chExt cx="1828800" cy="1714946"/>
          </a:xfrm>
        </p:grpSpPr>
        <p:grpSp>
          <p:nvGrpSpPr>
            <p:cNvPr id="356386" name="Group 22"/>
            <p:cNvGrpSpPr>
              <a:grpSpLocks noChangeAspect="1"/>
            </p:cNvGrpSpPr>
            <p:nvPr/>
          </p:nvGrpSpPr>
          <p:grpSpPr bwMode="auto">
            <a:xfrm>
              <a:off x="4724400" y="1355806"/>
              <a:ext cx="1371600" cy="1121140"/>
              <a:chOff x="5012100" y="3331891"/>
              <a:chExt cx="3297710" cy="2695529"/>
            </a:xfrm>
          </p:grpSpPr>
          <p:sp>
            <p:nvSpPr>
              <p:cNvPr id="25" name="Isosceles Triangle 24"/>
              <p:cNvSpPr>
                <a:spLocks noChangeArrowheads="1"/>
              </p:cNvSpPr>
              <p:nvPr/>
            </p:nvSpPr>
            <p:spPr bwMode="auto">
              <a:xfrm>
                <a:off x="5010712" y="3398044"/>
                <a:ext cx="3300398" cy="2374333"/>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50000"/>
                  </a:schemeClr>
                </a:solidFill>
                <a:miter lim="800000"/>
                <a:headEnd/>
                <a:tailEnd/>
              </a:ln>
              <a:effectLst/>
            </p:spPr>
            <p:txBody>
              <a:bodyPr anchor="ctr"/>
              <a:lstStyle/>
              <a:p>
                <a:pPr algn="ctr">
                  <a:defRPr/>
                </a:pPr>
                <a:endParaRPr lang="en-US" sz="2400" dirty="0">
                  <a:solidFill>
                    <a:srgbClr val="FFFFFF"/>
                  </a:solidFill>
                  <a:latin typeface="Arial"/>
                  <a:ea typeface="Arial" pitchFamily="-106" charset="0"/>
                  <a:cs typeface="Arial"/>
                </a:endParaRPr>
              </a:p>
            </p:txBody>
          </p:sp>
          <p:sp>
            <p:nvSpPr>
              <p:cNvPr id="26" name="Left-Right Arrow 25"/>
              <p:cNvSpPr>
                <a:spLocks noChangeArrowheads="1"/>
              </p:cNvSpPr>
              <p:nvPr/>
            </p:nvSpPr>
            <p:spPr bwMode="auto">
              <a:xfrm rot="18279725">
                <a:off x="4631370" y="4323364"/>
                <a:ext cx="2441132" cy="456894"/>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a:ea typeface="Arial" pitchFamily="-106" charset="0"/>
                  <a:cs typeface="Arial"/>
                </a:endParaRPr>
              </a:p>
            </p:txBody>
          </p:sp>
          <p:sp>
            <p:nvSpPr>
              <p:cNvPr id="27" name="Left-Right Arrow 26" descr="This graphic shows a triangle with bi-directional arrows along each side.  The arrows represent the infrascture, leadership and competency drivers of implementation.&#10;" title="Drivers"/>
              <p:cNvSpPr>
                <a:spLocks noChangeArrowheads="1"/>
              </p:cNvSpPr>
              <p:nvPr/>
            </p:nvSpPr>
            <p:spPr bwMode="auto">
              <a:xfrm rot="3338599">
                <a:off x="6289982" y="4332471"/>
                <a:ext cx="2435061" cy="456894"/>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a:ea typeface="Arial" pitchFamily="-106" charset="0"/>
                  <a:cs typeface="Arial"/>
                </a:endParaRPr>
              </a:p>
            </p:txBody>
          </p:sp>
          <p:sp>
            <p:nvSpPr>
              <p:cNvPr id="28" name="Left-Right Arrow 27"/>
              <p:cNvSpPr>
                <a:spLocks noChangeArrowheads="1"/>
              </p:cNvSpPr>
              <p:nvPr/>
            </p:nvSpPr>
            <p:spPr bwMode="auto">
              <a:xfrm>
                <a:off x="5118217" y="5565912"/>
                <a:ext cx="3004758" cy="461508"/>
              </a:xfrm>
              <a:prstGeom prst="leftRightArrow">
                <a:avLst>
                  <a:gd name="adj1" fmla="val 47565"/>
                  <a:gd name="adj2" fmla="val 50008"/>
                </a:avLst>
              </a:prstGeom>
              <a:solidFill>
                <a:schemeClr val="accent6">
                  <a:lumMod val="75000"/>
                </a:schemeClr>
              </a:solidFill>
              <a:ln w="3175">
                <a:noFill/>
                <a:miter lim="800000"/>
                <a:headEnd/>
                <a:tailEnd/>
              </a:ln>
              <a:effectLst/>
            </p:spPr>
            <p:txBody>
              <a:bodyPr anchor="ctr"/>
              <a:lstStyle/>
              <a:p>
                <a:pPr algn="ctr">
                  <a:defRPr/>
                </a:pPr>
                <a:endParaRPr lang="en-US" sz="2200" b="1" dirty="0">
                  <a:solidFill>
                    <a:srgbClr val="FFFFFF"/>
                  </a:solidFill>
                  <a:latin typeface="Arial"/>
                  <a:ea typeface="Arial" pitchFamily="-106" charset="0"/>
                  <a:cs typeface="Arial"/>
                </a:endParaRPr>
              </a:p>
            </p:txBody>
          </p:sp>
        </p:grpSp>
        <p:sp>
          <p:nvSpPr>
            <p:cNvPr id="24" name="Rounded Rectangle 23"/>
            <p:cNvSpPr/>
            <p:nvPr/>
          </p:nvSpPr>
          <p:spPr>
            <a:xfrm>
              <a:off x="4471188" y="762000"/>
              <a:ext cx="1828800" cy="45715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Drivers</a:t>
              </a:r>
            </a:p>
          </p:txBody>
        </p:sp>
      </p:grpSp>
      <p:grpSp>
        <p:nvGrpSpPr>
          <p:cNvPr id="356360" name="Group 39" descr="This graphic shows the importance of linked implementation teams from the building, district, regional and state levels." title="Team"/>
          <p:cNvGrpSpPr>
            <a:grpSpLocks/>
          </p:cNvGrpSpPr>
          <p:nvPr/>
        </p:nvGrpSpPr>
        <p:grpSpPr bwMode="auto">
          <a:xfrm>
            <a:off x="10353205" y="5791200"/>
            <a:ext cx="1314450" cy="903288"/>
            <a:chOff x="2209800" y="755648"/>
            <a:chExt cx="1828800" cy="1606552"/>
          </a:xfrm>
        </p:grpSpPr>
        <p:grpSp>
          <p:nvGrpSpPr>
            <p:cNvPr id="356374" name="Group 40"/>
            <p:cNvGrpSpPr>
              <a:grpSpLocks noChangeAspect="1"/>
            </p:cNvGrpSpPr>
            <p:nvPr/>
          </p:nvGrpSpPr>
          <p:grpSpPr bwMode="auto">
            <a:xfrm>
              <a:off x="2438400" y="1457848"/>
              <a:ext cx="1371600" cy="904352"/>
              <a:chOff x="838200" y="1143000"/>
              <a:chExt cx="6934200" cy="4572000"/>
            </a:xfrm>
          </p:grpSpPr>
          <p:sp>
            <p:nvSpPr>
              <p:cNvPr id="356376" name="Rectangle 42"/>
              <p:cNvSpPr>
                <a:spLocks noChangeArrowheads="1"/>
              </p:cNvSpPr>
              <p:nvPr/>
            </p:nvSpPr>
            <p:spPr bwMode="auto">
              <a:xfrm>
                <a:off x="877287" y="4344679"/>
                <a:ext cx="2277900" cy="1370321"/>
              </a:xfrm>
              <a:prstGeom prst="rect">
                <a:avLst/>
              </a:prstGeom>
              <a:gradFill rotWithShape="1">
                <a:gsLst>
                  <a:gs pos="0">
                    <a:srgbClr val="9B9BB4"/>
                  </a:gs>
                  <a:gs pos="50000">
                    <a:srgbClr val="C3C3D0"/>
                  </a:gs>
                  <a:gs pos="100000">
                    <a:srgbClr val="E2E2E8"/>
                  </a:gs>
                </a:gsLst>
                <a:lin ang="18900000" scaled="1"/>
              </a:gradFill>
              <a:ln w="3175">
                <a:solidFill>
                  <a:srgbClr val="222268"/>
                </a:solidFill>
                <a:miter lim="800000"/>
                <a:headEnd/>
                <a:tailEnd/>
              </a:ln>
              <a:effectLst>
                <a:outerShdw dist="23000" dir="5400000" rotWithShape="0">
                  <a:srgbClr val="808080">
                    <a:alpha val="34998"/>
                  </a:srgbClr>
                </a:outerShdw>
              </a:effectLst>
            </p:spPr>
            <p:txBody>
              <a:bodyPr anchor="ctr"/>
              <a:lstStyle>
                <a:lvl1pPr defTabSz="457200"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defTabSz="45720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defTabSz="4572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defTabSz="4572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defTabSz="4572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1800" b="1" dirty="0">
                  <a:solidFill>
                    <a:srgbClr val="161645"/>
                  </a:solidFill>
                  <a:latin typeface="Arial" pitchFamily="34" charset="0"/>
                  <a:cs typeface="Arial" pitchFamily="34" charset="0"/>
                </a:endParaRPr>
              </a:p>
            </p:txBody>
          </p:sp>
          <p:sp>
            <p:nvSpPr>
              <p:cNvPr id="356377" name="Rectangle 43"/>
              <p:cNvSpPr>
                <a:spLocks noChangeArrowheads="1"/>
              </p:cNvSpPr>
              <p:nvPr/>
            </p:nvSpPr>
            <p:spPr bwMode="auto">
              <a:xfrm>
                <a:off x="2462884" y="3274111"/>
                <a:ext cx="2289063" cy="1370321"/>
              </a:xfrm>
              <a:prstGeom prst="rect">
                <a:avLst/>
              </a:prstGeom>
              <a:gradFill rotWithShape="1">
                <a:gsLst>
                  <a:gs pos="0">
                    <a:srgbClr val="9B9BB4"/>
                  </a:gs>
                  <a:gs pos="50000">
                    <a:srgbClr val="C3C3D0"/>
                  </a:gs>
                  <a:gs pos="100000">
                    <a:srgbClr val="E2E2E8"/>
                  </a:gs>
                </a:gsLst>
                <a:lin ang="18900000" scaled="1"/>
              </a:gradFill>
              <a:ln w="3175">
                <a:solidFill>
                  <a:srgbClr val="222268"/>
                </a:solidFill>
                <a:miter lim="800000"/>
                <a:headEnd/>
                <a:tailEnd/>
              </a:ln>
              <a:effectLst>
                <a:outerShdw dist="23000" dir="5400000" rotWithShape="0">
                  <a:srgbClr val="808080">
                    <a:alpha val="34998"/>
                  </a:srgbClr>
                </a:outerShdw>
              </a:effectLst>
            </p:spPr>
            <p:txBody>
              <a:bodyPr anchor="ctr"/>
              <a:lstStyle>
                <a:lvl1pPr defTabSz="457200"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defTabSz="45720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defTabSz="4572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defTabSz="4572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defTabSz="4572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1800" b="1" dirty="0">
                  <a:solidFill>
                    <a:srgbClr val="161645"/>
                  </a:solidFill>
                  <a:latin typeface="Arial" pitchFamily="34" charset="0"/>
                  <a:cs typeface="Arial" pitchFamily="34" charset="0"/>
                </a:endParaRPr>
              </a:p>
            </p:txBody>
          </p:sp>
          <p:sp>
            <p:nvSpPr>
              <p:cNvPr id="45" name="Rectangle 44"/>
              <p:cNvSpPr>
                <a:spLocks noChangeArrowheads="1"/>
              </p:cNvSpPr>
              <p:nvPr/>
            </p:nvSpPr>
            <p:spPr bwMode="auto">
              <a:xfrm>
                <a:off x="4014979" y="2132176"/>
                <a:ext cx="2255568" cy="1370321"/>
              </a:xfrm>
              <a:prstGeom prst="rect">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18900000" scaled="1"/>
                <a:tileRect/>
              </a:gradFill>
              <a:ln w="3175">
                <a:solidFill>
                  <a:schemeClr val="accent6">
                    <a:lumMod val="75000"/>
                  </a:schemeClr>
                </a:solidFill>
                <a:miter lim="800000"/>
                <a:headEnd/>
                <a:tailEnd/>
              </a:ln>
              <a:effectLst/>
            </p:spPr>
            <p:txBody>
              <a:bodyPr anchor="ctr"/>
              <a:lstStyle/>
              <a:p>
                <a:pPr algn="ctr" defTabSz="457200">
                  <a:defRPr/>
                </a:pPr>
                <a:endParaRPr lang="en-US" b="1" dirty="0">
                  <a:solidFill>
                    <a:srgbClr val="2D2D8A">
                      <a:lumMod val="50000"/>
                    </a:srgbClr>
                  </a:solidFill>
                  <a:latin typeface="Arial"/>
                  <a:ea typeface="ＭＳ Ｐゴシック" charset="-128"/>
                  <a:cs typeface="Arial" charset="0"/>
                </a:endParaRPr>
              </a:p>
            </p:txBody>
          </p:sp>
          <p:sp>
            <p:nvSpPr>
              <p:cNvPr id="356379" name="Rectangle 45"/>
              <p:cNvSpPr>
                <a:spLocks noChangeArrowheads="1"/>
              </p:cNvSpPr>
              <p:nvPr/>
            </p:nvSpPr>
            <p:spPr bwMode="auto">
              <a:xfrm>
                <a:off x="5488915" y="1147262"/>
                <a:ext cx="2300233" cy="1370321"/>
              </a:xfrm>
              <a:prstGeom prst="rect">
                <a:avLst/>
              </a:prstGeom>
              <a:gradFill rotWithShape="1">
                <a:gsLst>
                  <a:gs pos="0">
                    <a:srgbClr val="9B9BB4"/>
                  </a:gs>
                  <a:gs pos="50000">
                    <a:srgbClr val="C3C3D0"/>
                  </a:gs>
                  <a:gs pos="100000">
                    <a:srgbClr val="E2E2E8"/>
                  </a:gs>
                </a:gsLst>
                <a:lin ang="18900000" scaled="1"/>
              </a:gradFill>
              <a:ln w="3175">
                <a:solidFill>
                  <a:srgbClr val="222268"/>
                </a:solidFill>
                <a:miter lim="800000"/>
                <a:headEnd/>
                <a:tailEnd/>
              </a:ln>
              <a:effectLst>
                <a:outerShdw dist="23000" dir="5400000" rotWithShape="0">
                  <a:srgbClr val="808080">
                    <a:alpha val="34998"/>
                  </a:srgbClr>
                </a:outerShdw>
              </a:effectLst>
            </p:spPr>
            <p:txBody>
              <a:bodyPr anchor="ctr"/>
              <a:lstStyle>
                <a:lvl1pPr defTabSz="457200"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defTabSz="45720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defTabSz="4572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defTabSz="4572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defTabSz="4572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defTabSz="4572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endParaRPr lang="en-US" altLang="en-US" sz="1800" b="1" dirty="0">
                  <a:solidFill>
                    <a:srgbClr val="161645"/>
                  </a:solidFill>
                  <a:latin typeface="Arial" pitchFamily="34" charset="0"/>
                  <a:cs typeface="Arial" pitchFamily="34" charset="0"/>
                </a:endParaRPr>
              </a:p>
            </p:txBody>
          </p:sp>
          <p:sp>
            <p:nvSpPr>
              <p:cNvPr id="47" name="Bent-Up Arrow 48"/>
              <p:cNvSpPr>
                <a:spLocks noChangeArrowheads="1"/>
              </p:cNvSpPr>
              <p:nvPr/>
            </p:nvSpPr>
            <p:spPr bwMode="auto">
              <a:xfrm rot="10800000">
                <a:off x="5042268" y="1761047"/>
                <a:ext cx="379650" cy="299762"/>
              </a:xfrm>
              <a:custGeom>
                <a:avLst/>
                <a:gdLst>
                  <a:gd name="T0" fmla="*/ 230175 w 382612"/>
                  <a:gd name="T1" fmla="*/ 0 h 307453"/>
                  <a:gd name="T2" fmla="*/ 75582 w 382612"/>
                  <a:gd name="T3" fmla="*/ 89196 h 307453"/>
                  <a:gd name="T4" fmla="*/ 0 w 382612"/>
                  <a:gd name="T5" fmla="*/ 214071 h 307453"/>
                  <a:gd name="T6" fmla="*/ 153735 w 382612"/>
                  <a:gd name="T7" fmla="*/ 285428 h 307453"/>
                  <a:gd name="T8" fmla="*/ 307471 w 382612"/>
                  <a:gd name="T9" fmla="*/ 187312 h 307453"/>
                  <a:gd name="T10" fmla="*/ 384767 w 382612"/>
                  <a:gd name="T11" fmla="*/ 89196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solidFill>
                <a:srgbClr val="222268"/>
              </a:solidFill>
              <a:ln>
                <a:noFill/>
              </a:ln>
              <a:effectLst>
                <a:outerShdw blurRad="635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GB" dirty="0">
                  <a:solidFill>
                    <a:srgbClr val="000000"/>
                  </a:solidFill>
                  <a:latin typeface="Arial"/>
                </a:endParaRPr>
              </a:p>
            </p:txBody>
          </p:sp>
          <p:sp>
            <p:nvSpPr>
              <p:cNvPr id="48" name="Bent-Up Arrow 48"/>
              <p:cNvSpPr>
                <a:spLocks noChangeArrowheads="1"/>
              </p:cNvSpPr>
              <p:nvPr/>
            </p:nvSpPr>
            <p:spPr bwMode="auto">
              <a:xfrm rot="10800000">
                <a:off x="3557163" y="2902982"/>
                <a:ext cx="379650" cy="299762"/>
              </a:xfrm>
              <a:custGeom>
                <a:avLst/>
                <a:gdLst>
                  <a:gd name="T0" fmla="*/ 223598 w 382612"/>
                  <a:gd name="T1" fmla="*/ 0 h 307453"/>
                  <a:gd name="T2" fmla="*/ 73422 w 382612"/>
                  <a:gd name="T3" fmla="*/ 89196 h 307453"/>
                  <a:gd name="T4" fmla="*/ 0 w 382612"/>
                  <a:gd name="T5" fmla="*/ 214071 h 307453"/>
                  <a:gd name="T6" fmla="*/ 149342 w 382612"/>
                  <a:gd name="T7" fmla="*/ 285428 h 307453"/>
                  <a:gd name="T8" fmla="*/ 298685 w 382612"/>
                  <a:gd name="T9" fmla="*/ 187312 h 307453"/>
                  <a:gd name="T10" fmla="*/ 373771 w 382612"/>
                  <a:gd name="T11" fmla="*/ 89196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solidFill>
                <a:srgbClr val="222268"/>
              </a:solidFill>
              <a:ln>
                <a:noFill/>
              </a:ln>
              <a:effectLst>
                <a:outerShdw blurRad="635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GB" dirty="0">
                  <a:solidFill>
                    <a:srgbClr val="000000"/>
                  </a:solidFill>
                  <a:latin typeface="Arial"/>
                </a:endParaRPr>
              </a:p>
            </p:txBody>
          </p:sp>
          <p:sp>
            <p:nvSpPr>
              <p:cNvPr id="49" name="Bent-Up Arrow 48"/>
              <p:cNvSpPr>
                <a:spLocks noChangeArrowheads="1"/>
              </p:cNvSpPr>
              <p:nvPr/>
            </p:nvSpPr>
            <p:spPr bwMode="auto">
              <a:xfrm rot="10800000">
                <a:off x="2038562" y="3959271"/>
                <a:ext cx="379650" cy="314032"/>
              </a:xfrm>
              <a:custGeom>
                <a:avLst/>
                <a:gdLst>
                  <a:gd name="T0" fmla="*/ 223597 w 382612"/>
                  <a:gd name="T1" fmla="*/ 0 h 307453"/>
                  <a:gd name="T2" fmla="*/ 73422 w 382612"/>
                  <a:gd name="T3" fmla="*/ 102552 h 307453"/>
                  <a:gd name="T4" fmla="*/ 0 w 382612"/>
                  <a:gd name="T5" fmla="*/ 246128 h 307453"/>
                  <a:gd name="T6" fmla="*/ 149342 w 382612"/>
                  <a:gd name="T7" fmla="*/ 328171 h 307453"/>
                  <a:gd name="T8" fmla="*/ 298684 w 382612"/>
                  <a:gd name="T9" fmla="*/ 215363 h 307453"/>
                  <a:gd name="T10" fmla="*/ 373770 w 382612"/>
                  <a:gd name="T11" fmla="*/ 10255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solidFill>
                <a:srgbClr val="222268"/>
              </a:solidFill>
              <a:ln>
                <a:noFill/>
              </a:ln>
              <a:effectLst>
                <a:outerShdw blurRad="635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GB" dirty="0">
                  <a:solidFill>
                    <a:srgbClr val="000000"/>
                  </a:solidFill>
                  <a:latin typeface="Arial"/>
                </a:endParaRPr>
              </a:p>
            </p:txBody>
          </p:sp>
          <p:sp>
            <p:nvSpPr>
              <p:cNvPr id="50" name="Bent-Up Arrow 48"/>
              <p:cNvSpPr>
                <a:spLocks noChangeArrowheads="1"/>
              </p:cNvSpPr>
              <p:nvPr/>
            </p:nvSpPr>
            <p:spPr bwMode="auto">
              <a:xfrm>
                <a:off x="6337544" y="2588950"/>
                <a:ext cx="379650" cy="314032"/>
              </a:xfrm>
              <a:custGeom>
                <a:avLst/>
                <a:gdLst>
                  <a:gd name="T0" fmla="*/ 230175 w 382612"/>
                  <a:gd name="T1" fmla="*/ 0 h 307453"/>
                  <a:gd name="T2" fmla="*/ 75582 w 382612"/>
                  <a:gd name="T3" fmla="*/ 102552 h 307453"/>
                  <a:gd name="T4" fmla="*/ 0 w 382612"/>
                  <a:gd name="T5" fmla="*/ 246128 h 307453"/>
                  <a:gd name="T6" fmla="*/ 153735 w 382612"/>
                  <a:gd name="T7" fmla="*/ 328171 h 307453"/>
                  <a:gd name="T8" fmla="*/ 307471 w 382612"/>
                  <a:gd name="T9" fmla="*/ 215363 h 307453"/>
                  <a:gd name="T10" fmla="*/ 384767 w 382612"/>
                  <a:gd name="T11" fmla="*/ 10255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solidFill>
                <a:srgbClr val="222268"/>
              </a:solidFill>
              <a:ln>
                <a:noFill/>
              </a:ln>
              <a:effectLst>
                <a:outerShdw blurRad="635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GB" dirty="0">
                  <a:solidFill>
                    <a:srgbClr val="000000"/>
                  </a:solidFill>
                  <a:latin typeface="Arial"/>
                </a:endParaRPr>
              </a:p>
            </p:txBody>
          </p:sp>
          <p:sp>
            <p:nvSpPr>
              <p:cNvPr id="51" name="Bent-Up Arrow 48"/>
              <p:cNvSpPr>
                <a:spLocks noChangeArrowheads="1"/>
              </p:cNvSpPr>
              <p:nvPr/>
            </p:nvSpPr>
            <p:spPr bwMode="auto">
              <a:xfrm>
                <a:off x="4818944" y="3573873"/>
                <a:ext cx="379650" cy="314032"/>
              </a:xfrm>
              <a:custGeom>
                <a:avLst/>
                <a:gdLst>
                  <a:gd name="T0" fmla="*/ 223597 w 382612"/>
                  <a:gd name="T1" fmla="*/ 0 h 307453"/>
                  <a:gd name="T2" fmla="*/ 73422 w 382612"/>
                  <a:gd name="T3" fmla="*/ 102552 h 307453"/>
                  <a:gd name="T4" fmla="*/ 0 w 382612"/>
                  <a:gd name="T5" fmla="*/ 246128 h 307453"/>
                  <a:gd name="T6" fmla="*/ 149342 w 382612"/>
                  <a:gd name="T7" fmla="*/ 328171 h 307453"/>
                  <a:gd name="T8" fmla="*/ 298684 w 382612"/>
                  <a:gd name="T9" fmla="*/ 215363 h 307453"/>
                  <a:gd name="T10" fmla="*/ 373770 w 382612"/>
                  <a:gd name="T11" fmla="*/ 10255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solidFill>
                <a:srgbClr val="222268"/>
              </a:solidFill>
              <a:ln>
                <a:noFill/>
              </a:ln>
              <a:effectLst>
                <a:outerShdw blurRad="635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GB" dirty="0">
                  <a:solidFill>
                    <a:srgbClr val="000000"/>
                  </a:solidFill>
                  <a:latin typeface="Arial"/>
                </a:endParaRPr>
              </a:p>
            </p:txBody>
          </p:sp>
          <p:sp>
            <p:nvSpPr>
              <p:cNvPr id="52" name="Bent-Up Arrow 48"/>
              <p:cNvSpPr>
                <a:spLocks noChangeArrowheads="1"/>
              </p:cNvSpPr>
              <p:nvPr/>
            </p:nvSpPr>
            <p:spPr bwMode="auto">
              <a:xfrm>
                <a:off x="3266842" y="4715807"/>
                <a:ext cx="379650" cy="314032"/>
              </a:xfrm>
              <a:custGeom>
                <a:avLst/>
                <a:gdLst>
                  <a:gd name="T0" fmla="*/ 223597 w 382612"/>
                  <a:gd name="T1" fmla="*/ 0 h 307453"/>
                  <a:gd name="T2" fmla="*/ 73422 w 382612"/>
                  <a:gd name="T3" fmla="*/ 102552 h 307453"/>
                  <a:gd name="T4" fmla="*/ 0 w 382612"/>
                  <a:gd name="T5" fmla="*/ 246128 h 307453"/>
                  <a:gd name="T6" fmla="*/ 149342 w 382612"/>
                  <a:gd name="T7" fmla="*/ 328171 h 307453"/>
                  <a:gd name="T8" fmla="*/ 298684 w 382612"/>
                  <a:gd name="T9" fmla="*/ 215363 h 307453"/>
                  <a:gd name="T10" fmla="*/ 373770 w 382612"/>
                  <a:gd name="T11" fmla="*/ 102552 h 307453"/>
                  <a:gd name="T12" fmla="*/ 0 60000 65536"/>
                  <a:gd name="T13" fmla="*/ 0 60000 65536"/>
                  <a:gd name="T14" fmla="*/ 0 60000 65536"/>
                  <a:gd name="T15" fmla="*/ 0 60000 65536"/>
                  <a:gd name="T16" fmla="*/ 0 60000 65536"/>
                  <a:gd name="T17" fmla="*/ 0 60000 65536"/>
                  <a:gd name="T18" fmla="*/ 0 w 382612"/>
                  <a:gd name="T19" fmla="*/ 153727 h 307453"/>
                  <a:gd name="T20" fmla="*/ 305749 w 382612"/>
                  <a:gd name="T21" fmla="*/ 307453 h 307453"/>
                </a:gdLst>
                <a:ahLst/>
                <a:cxnLst>
                  <a:cxn ang="T12">
                    <a:pos x="T0" y="T1"/>
                  </a:cxn>
                  <a:cxn ang="T13">
                    <a:pos x="T2" y="T3"/>
                  </a:cxn>
                  <a:cxn ang="T14">
                    <a:pos x="T4" y="T5"/>
                  </a:cxn>
                  <a:cxn ang="T15">
                    <a:pos x="T6" y="T7"/>
                  </a:cxn>
                  <a:cxn ang="T16">
                    <a:pos x="T8" y="T9"/>
                  </a:cxn>
                  <a:cxn ang="T17">
                    <a:pos x="T10" y="T11"/>
                  </a:cxn>
                </a:cxnLst>
                <a:rect l="T18" t="T19" r="T20" b="T21"/>
                <a:pathLst>
                  <a:path w="382612" h="307453">
                    <a:moveTo>
                      <a:pt x="0" y="153727"/>
                    </a:moveTo>
                    <a:lnTo>
                      <a:pt x="152022" y="153727"/>
                    </a:lnTo>
                    <a:lnTo>
                      <a:pt x="152022" y="96079"/>
                    </a:lnTo>
                    <a:lnTo>
                      <a:pt x="75159" y="96079"/>
                    </a:lnTo>
                    <a:lnTo>
                      <a:pt x="228886" y="0"/>
                    </a:lnTo>
                    <a:lnTo>
                      <a:pt x="382612" y="96079"/>
                    </a:lnTo>
                    <a:lnTo>
                      <a:pt x="305749" y="96079"/>
                    </a:lnTo>
                    <a:lnTo>
                      <a:pt x="305749" y="307453"/>
                    </a:lnTo>
                    <a:lnTo>
                      <a:pt x="0" y="307453"/>
                    </a:lnTo>
                    <a:lnTo>
                      <a:pt x="0" y="153727"/>
                    </a:lnTo>
                    <a:close/>
                  </a:path>
                </a:pathLst>
              </a:custGeom>
              <a:solidFill>
                <a:srgbClr val="222268"/>
              </a:solidFill>
              <a:ln>
                <a:noFill/>
              </a:ln>
              <a:effectLst>
                <a:outerShdw blurRad="63500"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defRPr/>
                </a:pPr>
                <a:endParaRPr lang="en-GB" dirty="0">
                  <a:solidFill>
                    <a:srgbClr val="000000"/>
                  </a:solidFill>
                  <a:latin typeface="Arial"/>
                </a:endParaRPr>
              </a:p>
            </p:txBody>
          </p:sp>
        </p:grpSp>
        <p:sp>
          <p:nvSpPr>
            <p:cNvPr id="42" name="Rounded Rectangle 41"/>
            <p:cNvSpPr/>
            <p:nvPr/>
          </p:nvSpPr>
          <p:spPr>
            <a:xfrm>
              <a:off x="2209800" y="755648"/>
              <a:ext cx="1828800" cy="457401"/>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Teams</a:t>
              </a:r>
            </a:p>
          </p:txBody>
        </p:sp>
      </p:grpSp>
      <p:sp>
        <p:nvSpPr>
          <p:cNvPr id="356361" name="TextBox 1"/>
          <p:cNvSpPr txBox="1">
            <a:spLocks noChangeArrowheads="1"/>
          </p:cNvSpPr>
          <p:nvPr/>
        </p:nvSpPr>
        <p:spPr bwMode="auto">
          <a:xfrm>
            <a:off x="6410325" y="6577014"/>
            <a:ext cx="27892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000" dirty="0">
                <a:solidFill>
                  <a:srgbClr val="000000"/>
                </a:solidFill>
                <a:latin typeface="Arial" pitchFamily="34" charset="0"/>
                <a:cs typeface="Arial" pitchFamily="34" charset="0"/>
              </a:rPr>
              <a:t>©Copyright Dean Fixsen and Karen Blase </a:t>
            </a:r>
            <a:r>
              <a:rPr lang="en-US" altLang="en-US" sz="1200" dirty="0">
                <a:solidFill>
                  <a:srgbClr val="000000"/>
                </a:solidFill>
                <a:latin typeface="Arial" pitchFamily="34" charset="0"/>
                <a:cs typeface="Arial" pitchFamily="34" charset="0"/>
              </a:rPr>
              <a:t> </a:t>
            </a:r>
          </a:p>
        </p:txBody>
      </p:sp>
      <p:grpSp>
        <p:nvGrpSpPr>
          <p:cNvPr id="356363" name="Group 28" descr="This graphic shows a circle divided into quarters.  Four directional arrows create the circumference and represent the cycle." title="Cycles"/>
          <p:cNvGrpSpPr>
            <a:grpSpLocks/>
          </p:cNvGrpSpPr>
          <p:nvPr/>
        </p:nvGrpSpPr>
        <p:grpSpPr bwMode="auto">
          <a:xfrm>
            <a:off x="10443692" y="4800600"/>
            <a:ext cx="1098550" cy="1066800"/>
            <a:chOff x="2264550" y="3200400"/>
            <a:chExt cx="1850250" cy="2057400"/>
          </a:xfrm>
        </p:grpSpPr>
        <p:grpSp>
          <p:nvGrpSpPr>
            <p:cNvPr id="356364" name="Group 29"/>
            <p:cNvGrpSpPr>
              <a:grpSpLocks noChangeAspect="1"/>
            </p:cNvGrpSpPr>
            <p:nvPr/>
          </p:nvGrpSpPr>
          <p:grpSpPr bwMode="auto">
            <a:xfrm>
              <a:off x="2286000" y="3451753"/>
              <a:ext cx="1828800" cy="1806047"/>
              <a:chOff x="-502920" y="-1066800"/>
              <a:chExt cx="9799320" cy="9677400"/>
            </a:xfrm>
          </p:grpSpPr>
          <p:sp>
            <p:nvSpPr>
              <p:cNvPr id="56" name="Pie 31"/>
              <p:cNvSpPr>
                <a:spLocks/>
              </p:cNvSpPr>
              <p:nvPr/>
            </p:nvSpPr>
            <p:spPr bwMode="auto">
              <a:xfrm flipH="1">
                <a:off x="2061287" y="1441574"/>
                <a:ext cx="4570298" cy="4577019"/>
              </a:xfrm>
              <a:custGeom>
                <a:avLst/>
                <a:gdLst>
                  <a:gd name="T0" fmla="*/ 5 w 4570298"/>
                  <a:gd name="T1" fmla="*/ 2283591 h 4577030"/>
                  <a:gd name="T2" fmla="*/ 2285149 w 4570298"/>
                  <a:gd name="T3" fmla="*/ 0 h 4577030"/>
                  <a:gd name="T4" fmla="*/ 2285149 w 4570298"/>
                  <a:gd name="T5" fmla="*/ 2288505 h 4577030"/>
                  <a:gd name="T6" fmla="*/ 5 w 4570298"/>
                  <a:gd name="T7" fmla="*/ 2283591 h 45770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0298" h="4577030">
                    <a:moveTo>
                      <a:pt x="5" y="2283601"/>
                    </a:moveTo>
                    <a:cubicBezTo>
                      <a:pt x="2711" y="1021611"/>
                      <a:pt x="1025012" y="0"/>
                      <a:pt x="2285149" y="0"/>
                    </a:cubicBezTo>
                    <a:lnTo>
                      <a:pt x="2285149" y="2288515"/>
                    </a:lnTo>
                    <a:lnTo>
                      <a:pt x="5" y="2283601"/>
                    </a:lnTo>
                    <a:close/>
                  </a:path>
                </a:pathLst>
              </a:custGeom>
              <a:gradFill rotWithShape="1">
                <a:gsLst>
                  <a:gs pos="0">
                    <a:srgbClr val="E2E2E8"/>
                  </a:gs>
                  <a:gs pos="50000">
                    <a:srgbClr val="C3C3D0"/>
                  </a:gs>
                  <a:gs pos="100000">
                    <a:srgbClr val="9B9BB4"/>
                  </a:gs>
                </a:gsLst>
                <a:lin ang="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pPr>
                  <a:defRPr/>
                </a:pPr>
                <a:endParaRPr lang="en-GB" dirty="0">
                  <a:solidFill>
                    <a:srgbClr val="000000"/>
                  </a:solidFill>
                  <a:latin typeface="Arial"/>
                </a:endParaRPr>
              </a:p>
            </p:txBody>
          </p:sp>
          <p:sp>
            <p:nvSpPr>
              <p:cNvPr id="57" name="Pie 32"/>
              <p:cNvSpPr>
                <a:spLocks/>
              </p:cNvSpPr>
              <p:nvPr/>
            </p:nvSpPr>
            <p:spPr bwMode="auto">
              <a:xfrm>
                <a:off x="1975325" y="1441574"/>
                <a:ext cx="4584629" cy="4577019"/>
              </a:xfrm>
              <a:custGeom>
                <a:avLst/>
                <a:gdLst>
                  <a:gd name="T0" fmla="*/ 5 w 4584629"/>
                  <a:gd name="T1" fmla="*/ 2283575 h 4577030"/>
                  <a:gd name="T2" fmla="*/ 2292315 w 4584629"/>
                  <a:gd name="T3" fmla="*/ 0 h 4577030"/>
                  <a:gd name="T4" fmla="*/ 2292315 w 4584629"/>
                  <a:gd name="T5" fmla="*/ 2288505 h 4577030"/>
                  <a:gd name="T6" fmla="*/ 5 w 4584629"/>
                  <a:gd name="T7" fmla="*/ 2283575 h 457703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4629" h="4577030">
                    <a:moveTo>
                      <a:pt x="5" y="2283585"/>
                    </a:moveTo>
                    <a:cubicBezTo>
                      <a:pt x="2728" y="1021601"/>
                      <a:pt x="1028232" y="0"/>
                      <a:pt x="2292315" y="0"/>
                    </a:cubicBezTo>
                    <a:lnTo>
                      <a:pt x="2292315" y="2288515"/>
                    </a:lnTo>
                    <a:lnTo>
                      <a:pt x="5" y="2283585"/>
                    </a:lnTo>
                    <a:close/>
                  </a:path>
                </a:pathLst>
              </a:custGeom>
              <a:gradFill rotWithShape="1">
                <a:gsLst>
                  <a:gs pos="0">
                    <a:srgbClr val="E2E2E8"/>
                  </a:gs>
                  <a:gs pos="50000">
                    <a:srgbClr val="C3C3D0"/>
                  </a:gs>
                  <a:gs pos="100000">
                    <a:srgbClr val="9B9BB4"/>
                  </a:gs>
                </a:gsLst>
                <a:lin ang="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pPr>
                  <a:defRPr/>
                </a:pPr>
                <a:endParaRPr lang="en-GB" dirty="0">
                  <a:solidFill>
                    <a:srgbClr val="000000"/>
                  </a:solidFill>
                  <a:latin typeface="Arial"/>
                </a:endParaRPr>
              </a:p>
            </p:txBody>
          </p:sp>
          <p:sp>
            <p:nvSpPr>
              <p:cNvPr id="58" name="Pie 33"/>
              <p:cNvSpPr>
                <a:spLocks/>
              </p:cNvSpPr>
              <p:nvPr/>
            </p:nvSpPr>
            <p:spPr bwMode="auto">
              <a:xfrm flipV="1">
                <a:off x="1975325" y="1523595"/>
                <a:ext cx="4584629" cy="4577030"/>
              </a:xfrm>
              <a:custGeom>
                <a:avLst/>
                <a:gdLst>
                  <a:gd name="T0" fmla="*/ 5 w 4584629"/>
                  <a:gd name="T1" fmla="*/ 2283590 h 4577019"/>
                  <a:gd name="T2" fmla="*/ 2292315 w 4584629"/>
                  <a:gd name="T3" fmla="*/ 0 h 4577019"/>
                  <a:gd name="T4" fmla="*/ 2292315 w 4584629"/>
                  <a:gd name="T5" fmla="*/ 2288522 h 4577019"/>
                  <a:gd name="T6" fmla="*/ 5 w 4584629"/>
                  <a:gd name="T7" fmla="*/ 2283590 h 45770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84629" h="4577019">
                    <a:moveTo>
                      <a:pt x="5" y="2283580"/>
                    </a:moveTo>
                    <a:cubicBezTo>
                      <a:pt x="2728" y="1021598"/>
                      <a:pt x="1028232" y="0"/>
                      <a:pt x="2292315" y="0"/>
                    </a:cubicBezTo>
                    <a:lnTo>
                      <a:pt x="2292315" y="2288510"/>
                    </a:lnTo>
                    <a:lnTo>
                      <a:pt x="5" y="2283580"/>
                    </a:lnTo>
                    <a:close/>
                  </a:path>
                </a:pathLst>
              </a:custGeom>
              <a:gradFill rotWithShape="1">
                <a:gsLst>
                  <a:gs pos="0">
                    <a:srgbClr val="E2E2E8"/>
                  </a:gs>
                  <a:gs pos="50000">
                    <a:srgbClr val="C3C3D0"/>
                  </a:gs>
                  <a:gs pos="100000">
                    <a:srgbClr val="9B9BB4"/>
                  </a:gs>
                </a:gsLst>
                <a:lin ang="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pPr>
                  <a:defRPr/>
                </a:pPr>
                <a:endParaRPr lang="en-GB" dirty="0">
                  <a:solidFill>
                    <a:srgbClr val="000000"/>
                  </a:solidFill>
                  <a:latin typeface="Arial"/>
                </a:endParaRPr>
              </a:p>
            </p:txBody>
          </p:sp>
          <p:sp>
            <p:nvSpPr>
              <p:cNvPr id="59" name="Pie 34"/>
              <p:cNvSpPr>
                <a:spLocks/>
              </p:cNvSpPr>
              <p:nvPr/>
            </p:nvSpPr>
            <p:spPr bwMode="auto">
              <a:xfrm flipH="1" flipV="1">
                <a:off x="2061287" y="1523595"/>
                <a:ext cx="4570298" cy="4577030"/>
              </a:xfrm>
              <a:custGeom>
                <a:avLst/>
                <a:gdLst>
                  <a:gd name="T0" fmla="*/ 5 w 4570298"/>
                  <a:gd name="T1" fmla="*/ 2283605 h 4577019"/>
                  <a:gd name="T2" fmla="*/ 2285149 w 4570298"/>
                  <a:gd name="T3" fmla="*/ -1 h 4577019"/>
                  <a:gd name="T4" fmla="*/ 2285149 w 4570298"/>
                  <a:gd name="T5" fmla="*/ 2288522 h 4577019"/>
                  <a:gd name="T6" fmla="*/ 5 w 4570298"/>
                  <a:gd name="T7" fmla="*/ 2283605 h 457701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70298" h="4577019">
                    <a:moveTo>
                      <a:pt x="5" y="2283595"/>
                    </a:moveTo>
                    <a:cubicBezTo>
                      <a:pt x="2711" y="1021607"/>
                      <a:pt x="1025012" y="-1"/>
                      <a:pt x="2285149" y="-1"/>
                    </a:cubicBezTo>
                    <a:lnTo>
                      <a:pt x="2285149" y="2288510"/>
                    </a:lnTo>
                    <a:lnTo>
                      <a:pt x="5" y="2283595"/>
                    </a:lnTo>
                    <a:close/>
                  </a:path>
                </a:pathLst>
              </a:custGeom>
              <a:gradFill rotWithShape="1">
                <a:gsLst>
                  <a:gs pos="0">
                    <a:srgbClr val="E2E2E8"/>
                  </a:gs>
                  <a:gs pos="50000">
                    <a:srgbClr val="C3C3D0"/>
                  </a:gs>
                  <a:gs pos="100000">
                    <a:srgbClr val="9B9BB4"/>
                  </a:gs>
                </a:gsLst>
                <a:lin ang="0" scaled="1"/>
              </a:gradFill>
              <a:ln>
                <a:noFill/>
              </a:ln>
              <a:effectLst>
                <a:outerShdw blurRad="40000" dist="20000" dir="5400000" rotWithShape="0">
                  <a:srgbClr val="000000">
                    <a:alpha val="37999"/>
                  </a:srgbClr>
                </a:outerShdw>
              </a:effectLst>
              <a:extLst>
                <a:ext uri="{91240B29-F687-4F45-9708-019B960494DF}">
                  <a14:hiddenLine xmlns:a14="http://schemas.microsoft.com/office/drawing/2010/main" w="3175" cap="flat" cmpd="sng">
                    <a:solidFill>
                      <a:srgbClr val="000000"/>
                    </a:solidFill>
                    <a:prstDash val="solid"/>
                    <a:round/>
                    <a:headEnd/>
                    <a:tailEnd/>
                  </a14:hiddenLine>
                </a:ext>
              </a:extLst>
            </p:spPr>
            <p:txBody>
              <a:bodyPr anchor="ctr"/>
              <a:lstStyle/>
              <a:p>
                <a:pPr>
                  <a:defRPr/>
                </a:pPr>
                <a:endParaRPr lang="en-GB" dirty="0">
                  <a:solidFill>
                    <a:srgbClr val="000000"/>
                  </a:solidFill>
                  <a:latin typeface="Arial"/>
                </a:endParaRPr>
              </a:p>
            </p:txBody>
          </p:sp>
          <p:sp>
            <p:nvSpPr>
              <p:cNvPr id="60" name="Circular Arrow 59"/>
              <p:cNvSpPr/>
              <p:nvPr/>
            </p:nvSpPr>
            <p:spPr>
              <a:xfrm rot="16200000">
                <a:off x="2022316" y="-336814"/>
                <a:ext cx="6496422" cy="8051755"/>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61" name="Circular Arrow 60"/>
              <p:cNvSpPr/>
              <p:nvPr/>
            </p:nvSpPr>
            <p:spPr>
              <a:xfrm>
                <a:off x="1173015" y="686939"/>
                <a:ext cx="6475789" cy="7923661"/>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62" name="Circular Arrow 61"/>
              <p:cNvSpPr/>
              <p:nvPr/>
            </p:nvSpPr>
            <p:spPr>
              <a:xfrm rot="5400000">
                <a:off x="218148" y="-116484"/>
                <a:ext cx="6480022" cy="7922817"/>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sp>
            <p:nvSpPr>
              <p:cNvPr id="63" name="Circular Arrow 62"/>
              <p:cNvSpPr/>
              <p:nvPr/>
            </p:nvSpPr>
            <p:spPr>
              <a:xfrm rot="10800000">
                <a:off x="1015414" y="-1068412"/>
                <a:ext cx="6475789" cy="7923671"/>
              </a:xfrm>
              <a:prstGeom prst="circularArrow">
                <a:avLst>
                  <a:gd name="adj1" fmla="val 5375"/>
                  <a:gd name="adj2" fmla="val 762885"/>
                  <a:gd name="adj3" fmla="val 19593655"/>
                  <a:gd name="adj4" fmla="val 16226140"/>
                  <a:gd name="adj5" fmla="val 4990"/>
                </a:avLst>
              </a:prstGeom>
              <a:solidFill>
                <a:schemeClr val="accent6">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00"/>
                  </a:solidFill>
                </a:endParaRPr>
              </a:p>
            </p:txBody>
          </p:sp>
        </p:grpSp>
        <p:sp>
          <p:nvSpPr>
            <p:cNvPr id="55" name="Rounded Rectangle 54"/>
            <p:cNvSpPr/>
            <p:nvPr/>
          </p:nvSpPr>
          <p:spPr>
            <a:xfrm>
              <a:off x="2264550" y="3200400"/>
              <a:ext cx="1828860" cy="456180"/>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FFFF"/>
                  </a:solidFill>
                </a:rPr>
                <a:t>Cycles</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 calcmode="lin" valueType="num">
                                      <p:cBhvr additive="base">
                                        <p:cTn id="2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anim calcmode="lin" valueType="num">
                                      <p:cBhvr additive="base">
                                        <p:cTn id="33"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 calcmode="lin" valueType="num">
                                      <p:cBhvr additive="base">
                                        <p:cTn id="3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7" end="7"/>
                                            </p:txEl>
                                          </p:spTgt>
                                        </p:tgtEl>
                                        <p:attrNameLst>
                                          <p:attrName>style.visibility</p:attrName>
                                        </p:attrNameLst>
                                      </p:cBhvr>
                                      <p:to>
                                        <p:strVal val="visible"/>
                                      </p:to>
                                    </p:set>
                                    <p:anim calcmode="lin" valueType="num">
                                      <p:cBhvr additive="base">
                                        <p:cTn id="41"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Stages</a:t>
            </a:r>
          </a:p>
        </p:txBody>
      </p:sp>
      <p:sp>
        <p:nvSpPr>
          <p:cNvPr id="3" name="Content Placeholder 2"/>
          <p:cNvSpPr>
            <a:spLocks noGrp="1"/>
          </p:cNvSpPr>
          <p:nvPr>
            <p:ph idx="1"/>
          </p:nvPr>
        </p:nvSpPr>
        <p:spPr>
          <a:xfrm>
            <a:off x="838199" y="1634836"/>
            <a:ext cx="10924309" cy="4542127"/>
          </a:xfrm>
        </p:spPr>
        <p:txBody>
          <a:bodyPr>
            <a:normAutofit/>
          </a:bodyPr>
          <a:lstStyle/>
          <a:p>
            <a:pPr marL="0" indent="0">
              <a:buNone/>
            </a:pPr>
            <a:r>
              <a:rPr lang="en-US" i="1" dirty="0"/>
              <a:t>Implementation is “a specified set of activities designed to put into practice an activity or program of known dimensions.”  These activities occur over time in stages that overlap and that are revisited as necessary dimensions.  (AI Hub)</a:t>
            </a:r>
          </a:p>
          <a:p>
            <a:pPr marL="0" indent="0">
              <a:buNone/>
            </a:pPr>
            <a:endParaRPr lang="en-US" i="1" dirty="0"/>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13</a:t>
            </a:fld>
            <a:endParaRPr lang="en-US" dirty="0"/>
          </a:p>
        </p:txBody>
      </p:sp>
      <p:sp>
        <p:nvSpPr>
          <p:cNvPr id="6" name="Footer Placeholder 5"/>
          <p:cNvSpPr>
            <a:spLocks noGrp="1"/>
          </p:cNvSpPr>
          <p:nvPr>
            <p:ph type="ftr" sz="quarter" idx="4294967295"/>
          </p:nvPr>
        </p:nvSpPr>
        <p:spPr>
          <a:xfrm>
            <a:off x="2885256" y="6356350"/>
            <a:ext cx="6421487" cy="400050"/>
          </a:xfrm>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graphicFrame>
        <p:nvGraphicFramePr>
          <p:cNvPr id="8" name="Diagram 7" descr="Five overlapping circles represent the stages of exploration, installation, initial implementation and full implementation resulting in sustainability of practice." title="Stages of implementation"/>
          <p:cNvGraphicFramePr/>
          <p:nvPr>
            <p:extLst>
              <p:ext uri="{D42A27DB-BD31-4B8C-83A1-F6EECF244321}">
                <p14:modId xmlns:p14="http://schemas.microsoft.com/office/powerpoint/2010/main" val="1878886720"/>
              </p:ext>
            </p:extLst>
          </p:nvPr>
        </p:nvGraphicFramePr>
        <p:xfrm>
          <a:off x="-110835" y="1613283"/>
          <a:ext cx="11277600" cy="5457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Left-Right Arrow 8"/>
          <p:cNvSpPr/>
          <p:nvPr/>
        </p:nvSpPr>
        <p:spPr>
          <a:xfrm>
            <a:off x="838199" y="5486400"/>
            <a:ext cx="9753601" cy="71323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Stages are not always linear and are revisited as necessary</a:t>
            </a:r>
          </a:p>
        </p:txBody>
      </p:sp>
    </p:spTree>
    <p:extLst>
      <p:ext uri="{BB962C8B-B14F-4D97-AF65-F5344CB8AC3E}">
        <p14:creationId xmlns:p14="http://schemas.microsoft.com/office/powerpoint/2010/main" val="2692257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Stages Defined/Stage Matched Activities</a:t>
            </a:r>
          </a:p>
        </p:txBody>
      </p:sp>
      <p:sp>
        <p:nvSpPr>
          <p:cNvPr id="3" name="Content Placeholder 2"/>
          <p:cNvSpPr>
            <a:spLocks noGrp="1"/>
          </p:cNvSpPr>
          <p:nvPr>
            <p:ph idx="1"/>
          </p:nvPr>
        </p:nvSpPr>
        <p:spPr>
          <a:xfrm>
            <a:off x="838199" y="1634836"/>
            <a:ext cx="10924309" cy="4542127"/>
          </a:xfrm>
        </p:spPr>
        <p:txBody>
          <a:bodyPr>
            <a:normAutofit/>
          </a:bodyPr>
          <a:lstStyle/>
          <a:p>
            <a:pPr marL="0" indent="0">
              <a:buNone/>
            </a:pPr>
            <a:r>
              <a:rPr lang="en-US" b="1" dirty="0"/>
              <a:t>During…</a:t>
            </a:r>
          </a:p>
          <a:p>
            <a:pPr marL="0" indent="0">
              <a:buNone/>
            </a:pPr>
            <a:r>
              <a:rPr lang="en-US" b="1" dirty="0"/>
              <a:t>…Exploration: </a:t>
            </a:r>
            <a:r>
              <a:rPr lang="en-US" dirty="0"/>
              <a:t>team examines the degree to which a program or innovation meets the programs needs and whether implementation is feasible.</a:t>
            </a:r>
          </a:p>
          <a:p>
            <a:pPr marL="0" indent="0">
              <a:buNone/>
            </a:pPr>
            <a:r>
              <a:rPr lang="en-US" b="1" dirty="0"/>
              <a:t>…Installation: </a:t>
            </a:r>
            <a:r>
              <a:rPr lang="en-US" dirty="0"/>
              <a:t>team conducts activities and makes changes within program to create state of readiness including training of staff.</a:t>
            </a:r>
          </a:p>
          <a:p>
            <a:pPr marL="0" indent="0">
              <a:buNone/>
            </a:pPr>
            <a:r>
              <a:rPr lang="en-US" b="1" dirty="0"/>
              <a:t>…Initial Implementation: </a:t>
            </a:r>
            <a:r>
              <a:rPr lang="en-US" dirty="0"/>
              <a:t>practices are put into use for the first time.  Coaching, communication and improvement cycles are critical.</a:t>
            </a:r>
          </a:p>
          <a:p>
            <a:pPr marL="0" indent="0">
              <a:buNone/>
            </a:pPr>
            <a:r>
              <a:rPr lang="en-US" dirty="0"/>
              <a:t>…</a:t>
            </a:r>
            <a:r>
              <a:rPr lang="en-US" b="1" dirty="0"/>
              <a:t>Full Implementation:</a:t>
            </a:r>
            <a:r>
              <a:rPr lang="en-US" dirty="0"/>
              <a:t> teachers/providers demonstrate competence with practices. The program systematically supports the new way of work.</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14</a:t>
            </a:fld>
            <a:endParaRPr lang="en-US" dirty="0"/>
          </a:p>
        </p:txBody>
      </p:sp>
      <p:sp>
        <p:nvSpPr>
          <p:cNvPr id="6" name="Footer Placeholder 5"/>
          <p:cNvSpPr>
            <a:spLocks noGrp="1"/>
          </p:cNvSpPr>
          <p:nvPr>
            <p:ph type="ftr" sz="quarter" idx="4294967295"/>
          </p:nvPr>
        </p:nvSpPr>
        <p:spPr>
          <a:xfrm>
            <a:off x="2885256" y="6356350"/>
            <a:ext cx="6421487" cy="400050"/>
          </a:xfrm>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spTree>
    <p:extLst>
      <p:ext uri="{BB962C8B-B14F-4D97-AF65-F5344CB8AC3E}">
        <p14:creationId xmlns:p14="http://schemas.microsoft.com/office/powerpoint/2010/main" val="625260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An active component of every stage</a:t>
            </a:r>
          </a:p>
        </p:txBody>
      </p:sp>
      <p:sp>
        <p:nvSpPr>
          <p:cNvPr id="3" name="Content Placeholder 2"/>
          <p:cNvSpPr>
            <a:spLocks noGrp="1"/>
          </p:cNvSpPr>
          <p:nvPr>
            <p:ph idx="1"/>
          </p:nvPr>
        </p:nvSpPr>
        <p:spPr>
          <a:xfrm>
            <a:off x="838200" y="1657349"/>
            <a:ext cx="10820400" cy="5064125"/>
          </a:xfrm>
        </p:spPr>
        <p:txBody>
          <a:bodyPr>
            <a:normAutofit/>
          </a:bodyPr>
          <a:lstStyle/>
          <a:p>
            <a:pPr marL="0" indent="0">
              <a:buNone/>
            </a:pPr>
            <a:r>
              <a:rPr lang="en-US" b="1" dirty="0"/>
              <a:t>Financial sustainability</a:t>
            </a:r>
            <a:r>
              <a:rPr lang="en-US" dirty="0"/>
              <a:t>: ensuring that the funding streams for implementation are established, adequate and sustainable.  This means funding for teacher, staff, and administrative time. </a:t>
            </a:r>
          </a:p>
          <a:p>
            <a:pPr marL="0" indent="0">
              <a:buNone/>
            </a:pPr>
            <a:r>
              <a:rPr lang="en-US" b="1" dirty="0"/>
              <a:t>Programmatic sustainability: </a:t>
            </a:r>
            <a:r>
              <a:rPr lang="en-US" dirty="0"/>
              <a:t>ensuring that the implementation infrastructure is established, reliable, effective, and sustainable.   The infrastructure includes plans and activities for:</a:t>
            </a:r>
          </a:p>
          <a:p>
            <a:pPr lvl="1"/>
            <a:r>
              <a:rPr lang="en-US" sz="2400" dirty="0"/>
              <a:t>Continuing to train, coach, measure fidelity of practice and implementation, and making data-driven decisions for continuous improvement and problem-solving</a:t>
            </a:r>
          </a:p>
          <a:p>
            <a:pPr lvl="1"/>
            <a:r>
              <a:rPr lang="en-US" sz="2400" dirty="0"/>
              <a:t>Ensuring that policies and procedures continue to support and facilitate full implementation</a:t>
            </a:r>
          </a:p>
          <a:p>
            <a:pPr marL="0" indent="0">
              <a:buNone/>
            </a:pPr>
            <a:endParaRPr lang="en-US" sz="2800" dirty="0"/>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15</a:t>
            </a:fld>
            <a:endParaRPr lang="en-US" dirty="0"/>
          </a:p>
        </p:txBody>
      </p:sp>
    </p:spTree>
    <p:extLst>
      <p:ext uri="{BB962C8B-B14F-4D97-AF65-F5344CB8AC3E}">
        <p14:creationId xmlns:p14="http://schemas.microsoft.com/office/powerpoint/2010/main" val="267915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Shape 722"/>
          <p:cNvSpPr txBox="1">
            <a:spLocks noGrp="1"/>
          </p:cNvSpPr>
          <p:nvPr>
            <p:ph type="title" idx="4294967295"/>
          </p:nvPr>
        </p:nvSpPr>
        <p:spPr>
          <a:xfrm>
            <a:off x="0" y="274638"/>
            <a:ext cx="12192000" cy="754062"/>
          </a:xfrm>
          <a:prstGeom prst="rect">
            <a:avLst/>
          </a:prstGeom>
          <a:noFill/>
          <a:ln>
            <a:noFill/>
          </a:ln>
        </p:spPr>
        <p:txBody>
          <a:bodyPr spcFirstLastPara="1" vert="horz" wrap="square" lIns="91425" tIns="45700" rIns="91425" bIns="45700" rtlCol="0" anchor="ctr" anchorCtr="0">
            <a:noAutofit/>
          </a:bodyPr>
          <a:lstStyle/>
          <a:p>
            <a:pPr lvl="0" algn="ctr"/>
            <a:r>
              <a:rPr lang="en-US" sz="3600" dirty="0">
                <a:solidFill>
                  <a:schemeClr val="accent1"/>
                </a:solidFill>
                <a:latin typeface="+mn-lt"/>
              </a:rPr>
              <a:t>Local Scale Up &amp; Sustainability Plan</a:t>
            </a:r>
            <a:endParaRPr sz="3600" dirty="0">
              <a:solidFill>
                <a:schemeClr val="accent1"/>
              </a:solidFill>
              <a:latin typeface="+mn-lt"/>
              <a:sym typeface="Calibri"/>
            </a:endParaRPr>
          </a:p>
        </p:txBody>
      </p:sp>
      <p:pic>
        <p:nvPicPr>
          <p:cNvPr id="723" name="Shape 723" descr="Screen Clipping"/>
          <p:cNvPicPr preferRelativeResize="0">
            <a:picLocks noGrp="1"/>
          </p:cNvPicPr>
          <p:nvPr>
            <p:ph type="body" idx="4294967295"/>
          </p:nvPr>
        </p:nvPicPr>
        <p:blipFill rotWithShape="1">
          <a:blip r:embed="rId3">
            <a:alphaModFix/>
          </a:blip>
          <a:srcRect/>
          <a:stretch/>
        </p:blipFill>
        <p:spPr>
          <a:xfrm>
            <a:off x="76200" y="1028700"/>
            <a:ext cx="12020550" cy="5543550"/>
          </a:xfrm>
          <a:prstGeom prst="rect">
            <a:avLst/>
          </a:prstGeom>
          <a:noFill/>
          <a:ln>
            <a:solidFill>
              <a:schemeClr val="accent1">
                <a:shade val="50000"/>
              </a:schemeClr>
            </a:solidFill>
          </a:ln>
        </p:spPr>
      </p:pic>
      <p:sp>
        <p:nvSpPr>
          <p:cNvPr id="724" name="Shape 724"/>
          <p:cNvSpPr txBox="1">
            <a:spLocks noGrp="1"/>
          </p:cNvSpPr>
          <p:nvPr>
            <p:ph type="sldNum" idx="4294967295"/>
          </p:nvPr>
        </p:nvSpPr>
        <p:spPr>
          <a:xfrm>
            <a:off x="10058400" y="6356350"/>
            <a:ext cx="2133600" cy="365125"/>
          </a:xfrm>
          <a:prstGeom prst="rect">
            <a:avLst/>
          </a:prstGeom>
          <a:noFill/>
          <a:ln>
            <a:noFill/>
          </a:ln>
        </p:spPr>
        <p:txBody>
          <a:bodyPr spcFirstLastPara="1" vert="horz" wrap="square" lIns="91425" tIns="45700" rIns="91425" bIns="45700" rtlCol="0" anchor="ctr" anchorCtr="0">
            <a:noAutofit/>
          </a:bodyPr>
          <a:lstStyle/>
          <a:p>
            <a:pPr>
              <a:buClr>
                <a:srgbClr val="000000"/>
              </a:buClr>
              <a:defRPr/>
            </a:pPr>
            <a:fld id="{00000000-1234-1234-1234-123412341234}" type="slidenum">
              <a:rPr lang="en-US" kern="0">
                <a:solidFill>
                  <a:srgbClr val="888888"/>
                </a:solidFill>
                <a:latin typeface="Calibri"/>
                <a:ea typeface="Calibri"/>
                <a:cs typeface="Calibri"/>
                <a:sym typeface="Calibri"/>
              </a:rPr>
              <a:pPr>
                <a:buClr>
                  <a:srgbClr val="000000"/>
                </a:buClr>
                <a:defRPr/>
              </a:pPr>
              <a:t>16</a:t>
            </a:fld>
            <a:endParaRPr kern="0" dirty="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038917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6594" name="Group 5" title="Implementation Drivers"/>
          <p:cNvGrpSpPr>
            <a:grpSpLocks/>
          </p:cNvGrpSpPr>
          <p:nvPr/>
        </p:nvGrpSpPr>
        <p:grpSpPr bwMode="auto">
          <a:xfrm>
            <a:off x="2020889" y="1311275"/>
            <a:ext cx="8201025" cy="5537200"/>
            <a:chOff x="533400" y="780535"/>
            <a:chExt cx="8199438" cy="5537353"/>
          </a:xfrm>
        </p:grpSpPr>
        <p:sp>
          <p:nvSpPr>
            <p:cNvPr id="366596" name="Text Box 10"/>
            <p:cNvSpPr txBox="1">
              <a:spLocks noChangeArrowheads="1"/>
            </p:cNvSpPr>
            <p:nvPr/>
          </p:nvSpPr>
          <p:spPr bwMode="auto">
            <a:xfrm>
              <a:off x="2501107" y="1981200"/>
              <a:ext cx="3657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50000"/>
                </a:spcBef>
                <a:buFontTx/>
                <a:buNone/>
              </a:pPr>
              <a:r>
                <a:rPr lang="en-US" altLang="en-US" sz="1800" b="1" dirty="0">
                  <a:solidFill>
                    <a:srgbClr val="595959"/>
                  </a:solidFill>
                  <a:latin typeface="Arial" pitchFamily="34" charset="0"/>
                </a:rPr>
                <a:t>Performance Assessment </a:t>
              </a:r>
              <a:br>
                <a:rPr lang="en-US" altLang="en-US" sz="1800" b="1" dirty="0">
                  <a:solidFill>
                    <a:srgbClr val="595959"/>
                  </a:solidFill>
                  <a:latin typeface="Arial" pitchFamily="34" charset="0"/>
                </a:rPr>
              </a:br>
              <a:r>
                <a:rPr lang="en-US" altLang="en-US" sz="1800" b="1" dirty="0">
                  <a:solidFill>
                    <a:srgbClr val="595959"/>
                  </a:solidFill>
                  <a:latin typeface="Arial" pitchFamily="34" charset="0"/>
                </a:rPr>
                <a:t>(fidelity) </a:t>
              </a:r>
            </a:p>
          </p:txBody>
        </p:sp>
        <p:sp>
          <p:nvSpPr>
            <p:cNvPr id="366597" name="Text Box 11"/>
            <p:cNvSpPr txBox="1">
              <a:spLocks noChangeArrowheads="1"/>
            </p:cNvSpPr>
            <p:nvPr/>
          </p:nvSpPr>
          <p:spPr bwMode="auto">
            <a:xfrm>
              <a:off x="1714500" y="2956144"/>
              <a:ext cx="1698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r" eaLnBrk="1" hangingPunct="1">
                <a:spcBef>
                  <a:spcPct val="50000"/>
                </a:spcBef>
                <a:buFontTx/>
                <a:buNone/>
              </a:pPr>
              <a:r>
                <a:rPr lang="en-US" altLang="en-US" sz="1800" b="1" dirty="0">
                  <a:solidFill>
                    <a:srgbClr val="595959"/>
                  </a:solidFill>
                  <a:latin typeface="Arial" pitchFamily="34" charset="0"/>
                </a:rPr>
                <a:t>Coaching</a:t>
              </a:r>
            </a:p>
          </p:txBody>
        </p:sp>
        <p:sp>
          <p:nvSpPr>
            <p:cNvPr id="366598" name="Text Box 12"/>
            <p:cNvSpPr txBox="1">
              <a:spLocks noChangeArrowheads="1"/>
            </p:cNvSpPr>
            <p:nvPr/>
          </p:nvSpPr>
          <p:spPr bwMode="auto">
            <a:xfrm>
              <a:off x="1400175" y="3881656"/>
              <a:ext cx="13430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r" eaLnBrk="1" hangingPunct="1">
                <a:spcBef>
                  <a:spcPct val="50000"/>
                </a:spcBef>
                <a:buFontTx/>
                <a:buNone/>
              </a:pPr>
              <a:r>
                <a:rPr lang="en-US" altLang="en-US" sz="1800" b="1" dirty="0">
                  <a:solidFill>
                    <a:srgbClr val="595959"/>
                  </a:solidFill>
                  <a:latin typeface="Arial" pitchFamily="34" charset="0"/>
                </a:rPr>
                <a:t>Training</a:t>
              </a:r>
            </a:p>
          </p:txBody>
        </p:sp>
        <p:sp>
          <p:nvSpPr>
            <p:cNvPr id="366599" name="Text Box 13"/>
            <p:cNvSpPr txBox="1">
              <a:spLocks noChangeArrowheads="1"/>
            </p:cNvSpPr>
            <p:nvPr/>
          </p:nvSpPr>
          <p:spPr bwMode="auto">
            <a:xfrm>
              <a:off x="533400" y="4842094"/>
              <a:ext cx="16462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r" eaLnBrk="1" hangingPunct="1">
                <a:spcBef>
                  <a:spcPct val="50000"/>
                </a:spcBef>
                <a:buFontTx/>
                <a:buNone/>
              </a:pPr>
              <a:r>
                <a:rPr lang="en-US" altLang="en-US" sz="1800" b="1" dirty="0">
                  <a:solidFill>
                    <a:srgbClr val="595959"/>
                  </a:solidFill>
                  <a:latin typeface="Arial" pitchFamily="34" charset="0"/>
                </a:rPr>
                <a:t>Selection</a:t>
              </a:r>
            </a:p>
          </p:txBody>
        </p:sp>
        <p:sp>
          <p:nvSpPr>
            <p:cNvPr id="366600" name="TextBox 54"/>
            <p:cNvSpPr txBox="1">
              <a:spLocks noChangeArrowheads="1"/>
            </p:cNvSpPr>
            <p:nvPr/>
          </p:nvSpPr>
          <p:spPr bwMode="auto">
            <a:xfrm>
              <a:off x="2887663" y="4292819"/>
              <a:ext cx="27209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1800" b="1" i="1" dirty="0">
                  <a:solidFill>
                    <a:srgbClr val="595959"/>
                  </a:solidFill>
                  <a:latin typeface="Arial" pitchFamily="34" charset="0"/>
                </a:rPr>
                <a:t>Integrated &amp; Compensatory</a:t>
              </a:r>
            </a:p>
          </p:txBody>
        </p:sp>
        <p:sp>
          <p:nvSpPr>
            <p:cNvPr id="366601" name="Text Box 14"/>
            <p:cNvSpPr txBox="1">
              <a:spLocks noChangeArrowheads="1"/>
            </p:cNvSpPr>
            <p:nvPr/>
          </p:nvSpPr>
          <p:spPr bwMode="auto">
            <a:xfrm>
              <a:off x="5152060" y="2892546"/>
              <a:ext cx="2514163" cy="6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800" b="1" dirty="0">
                  <a:solidFill>
                    <a:srgbClr val="595959"/>
                  </a:solidFill>
                  <a:latin typeface="Arial" pitchFamily="34" charset="0"/>
                </a:rPr>
                <a:t>Systems           </a:t>
              </a:r>
            </a:p>
            <a:p>
              <a:pPr eaLnBrk="1" hangingPunct="1">
                <a:spcBef>
                  <a:spcPct val="0"/>
                </a:spcBef>
                <a:buFontTx/>
                <a:buNone/>
              </a:pPr>
              <a:r>
                <a:rPr lang="en-US" altLang="en-US" sz="1800" b="1" dirty="0">
                  <a:solidFill>
                    <a:srgbClr val="595959"/>
                  </a:solidFill>
                  <a:latin typeface="Arial" pitchFamily="34" charset="0"/>
                </a:rPr>
                <a:t>   Intervention</a:t>
              </a:r>
            </a:p>
          </p:txBody>
        </p:sp>
        <p:sp>
          <p:nvSpPr>
            <p:cNvPr id="366602" name="Text Box 15" descr="The graphic representation of the drivers is a triange with a bi-directional arrow along each of the three sides.  The arrows represent the competency drivers, the organizational drivers and the leadership drivers.  Our focus is on the competency drivers of selection, training and coaching.  &#10;&#10;Shown at the top of the triange are performance assessment, leading to consistent use of practices and improved outcomes" title="Implementation Drivers"/>
            <p:cNvSpPr txBox="1">
              <a:spLocks noChangeArrowheads="1"/>
            </p:cNvSpPr>
            <p:nvPr/>
          </p:nvSpPr>
          <p:spPr bwMode="auto">
            <a:xfrm>
              <a:off x="5709177" y="3816311"/>
              <a:ext cx="2490354" cy="646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800" b="1" dirty="0">
                  <a:solidFill>
                    <a:srgbClr val="595959"/>
                  </a:solidFill>
                  <a:latin typeface="Arial" pitchFamily="34" charset="0"/>
                </a:rPr>
                <a:t>Facilitative</a:t>
              </a:r>
              <a:r>
                <a:rPr lang="en-US" altLang="en-US" sz="1800" dirty="0">
                  <a:solidFill>
                    <a:srgbClr val="595959"/>
                  </a:solidFill>
                  <a:latin typeface="Arial" pitchFamily="34" charset="0"/>
                </a:rPr>
                <a:t>  </a:t>
              </a:r>
            </a:p>
            <a:p>
              <a:pPr eaLnBrk="1" hangingPunct="1">
                <a:spcBef>
                  <a:spcPct val="0"/>
                </a:spcBef>
                <a:buFontTx/>
                <a:buNone/>
              </a:pPr>
              <a:r>
                <a:rPr lang="en-US" altLang="en-US" sz="1800" dirty="0">
                  <a:solidFill>
                    <a:srgbClr val="595959"/>
                  </a:solidFill>
                  <a:latin typeface="Arial" pitchFamily="34" charset="0"/>
                </a:rPr>
                <a:t>   </a:t>
              </a:r>
              <a:r>
                <a:rPr lang="en-US" altLang="en-US" sz="1800" b="1" dirty="0">
                  <a:solidFill>
                    <a:srgbClr val="595959"/>
                  </a:solidFill>
                  <a:latin typeface="Arial" pitchFamily="34" charset="0"/>
                </a:rPr>
                <a:t>Administration</a:t>
              </a:r>
            </a:p>
          </p:txBody>
        </p:sp>
        <p:sp>
          <p:nvSpPr>
            <p:cNvPr id="366603" name="Text Box 16"/>
            <p:cNvSpPr txBox="1">
              <a:spLocks noChangeArrowheads="1"/>
            </p:cNvSpPr>
            <p:nvPr/>
          </p:nvSpPr>
          <p:spPr bwMode="auto">
            <a:xfrm>
              <a:off x="6405967" y="4797216"/>
              <a:ext cx="2326871" cy="64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eaLnBrk="1" hangingPunct="1">
                <a:spcBef>
                  <a:spcPct val="0"/>
                </a:spcBef>
                <a:buFontTx/>
                <a:buNone/>
              </a:pPr>
              <a:r>
                <a:rPr lang="en-US" altLang="en-US" sz="1800" b="1" dirty="0">
                  <a:solidFill>
                    <a:srgbClr val="595959"/>
                  </a:solidFill>
                  <a:latin typeface="Arial" pitchFamily="34" charset="0"/>
                </a:rPr>
                <a:t>Decision</a:t>
              </a:r>
              <a:r>
                <a:rPr lang="en-US" altLang="en-US" sz="1800" dirty="0">
                  <a:solidFill>
                    <a:srgbClr val="595959"/>
                  </a:solidFill>
                  <a:latin typeface="Arial" pitchFamily="34" charset="0"/>
                </a:rPr>
                <a:t> </a:t>
              </a:r>
              <a:r>
                <a:rPr lang="en-US" altLang="en-US" sz="1800" b="1" dirty="0">
                  <a:solidFill>
                    <a:srgbClr val="595959"/>
                  </a:solidFill>
                  <a:latin typeface="Arial" pitchFamily="34" charset="0"/>
                </a:rPr>
                <a:t>Support</a:t>
              </a:r>
              <a:r>
                <a:rPr lang="en-US" altLang="en-US" sz="1800" dirty="0">
                  <a:solidFill>
                    <a:srgbClr val="595959"/>
                  </a:solidFill>
                  <a:latin typeface="Arial" pitchFamily="34" charset="0"/>
                </a:rPr>
                <a:t> </a:t>
              </a:r>
            </a:p>
            <a:p>
              <a:pPr eaLnBrk="1" hangingPunct="1">
                <a:spcBef>
                  <a:spcPct val="0"/>
                </a:spcBef>
                <a:buFontTx/>
                <a:buNone/>
              </a:pPr>
              <a:r>
                <a:rPr lang="en-US" altLang="en-US" sz="1800" dirty="0">
                  <a:solidFill>
                    <a:srgbClr val="595959"/>
                  </a:solidFill>
                  <a:latin typeface="Arial" pitchFamily="34" charset="0"/>
                </a:rPr>
                <a:t>   </a:t>
              </a:r>
              <a:r>
                <a:rPr lang="en-US" altLang="en-US" sz="1800" b="1" dirty="0">
                  <a:solidFill>
                    <a:srgbClr val="595959"/>
                  </a:solidFill>
                  <a:latin typeface="Arial" pitchFamily="34" charset="0"/>
                </a:rPr>
                <a:t>Data</a:t>
              </a:r>
              <a:r>
                <a:rPr lang="en-US" altLang="en-US" sz="1800" dirty="0">
                  <a:solidFill>
                    <a:srgbClr val="595959"/>
                  </a:solidFill>
                  <a:latin typeface="Arial" pitchFamily="34" charset="0"/>
                </a:rPr>
                <a:t> </a:t>
              </a:r>
              <a:r>
                <a:rPr lang="en-US" altLang="en-US" sz="1800" b="1" dirty="0">
                  <a:solidFill>
                    <a:srgbClr val="595959"/>
                  </a:solidFill>
                  <a:latin typeface="Arial" pitchFamily="34" charset="0"/>
                </a:rPr>
                <a:t>System</a:t>
              </a:r>
            </a:p>
          </p:txBody>
        </p:sp>
        <p:sp>
          <p:nvSpPr>
            <p:cNvPr id="2" name="Isosceles Triangle 1"/>
            <p:cNvSpPr>
              <a:spLocks noChangeArrowheads="1"/>
            </p:cNvSpPr>
            <p:nvPr/>
          </p:nvSpPr>
          <p:spPr bwMode="auto">
            <a:xfrm>
              <a:off x="2026948" y="2550647"/>
              <a:ext cx="4606034" cy="3311617"/>
            </a:xfrm>
            <a:prstGeom prst="triangle">
              <a:avLst>
                <a:gd name="adj" fmla="val 50000"/>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lin ang="5400000" scaled="1"/>
              <a:tileRect/>
            </a:gradFill>
            <a:ln w="3175">
              <a:solidFill>
                <a:schemeClr val="bg1">
                  <a:lumMod val="65000"/>
                </a:schemeClr>
              </a:solidFill>
              <a:miter lim="800000"/>
              <a:headEnd/>
              <a:tailEnd/>
            </a:ln>
            <a:effectLst/>
          </p:spPr>
          <p:txBody>
            <a:bodyPr anchor="ctr"/>
            <a:lstStyle/>
            <a:p>
              <a:pPr algn="ctr">
                <a:defRPr/>
              </a:pPr>
              <a:endParaRPr lang="en-US" sz="2400" dirty="0">
                <a:solidFill>
                  <a:srgbClr val="FFFFFF"/>
                </a:solidFill>
                <a:latin typeface="Arial"/>
                <a:ea typeface="Arial" pitchFamily="-106" charset="0"/>
                <a:cs typeface="Arial"/>
              </a:endParaRPr>
            </a:p>
          </p:txBody>
        </p:sp>
        <p:sp>
          <p:nvSpPr>
            <p:cNvPr id="366605" name="Left-Right Arrow 15"/>
            <p:cNvSpPr>
              <a:spLocks noChangeArrowheads="1"/>
            </p:cNvSpPr>
            <p:nvPr/>
          </p:nvSpPr>
          <p:spPr bwMode="auto">
            <a:xfrm rot="-3320275">
              <a:off x="1537925" y="3822182"/>
              <a:ext cx="3402012" cy="731520"/>
            </a:xfrm>
            <a:prstGeom prst="leftRightArrow">
              <a:avLst>
                <a:gd name="adj1" fmla="val 47565"/>
                <a:gd name="adj2" fmla="val 50016"/>
              </a:avLst>
            </a:prstGeom>
            <a:solidFill>
              <a:srgbClr val="001574"/>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200" b="1" dirty="0">
                  <a:solidFill>
                    <a:srgbClr val="FFFFFF"/>
                  </a:solidFill>
                  <a:latin typeface="Arial" pitchFamily="34" charset="0"/>
                </a:rPr>
                <a:t>Competency</a:t>
              </a:r>
              <a:r>
                <a:rPr lang="en-US" altLang="en-US" sz="2200" dirty="0">
                  <a:solidFill>
                    <a:srgbClr val="FFFFFF"/>
                  </a:solidFill>
                  <a:latin typeface="Arial" pitchFamily="34" charset="0"/>
                </a:rPr>
                <a:t> </a:t>
              </a:r>
              <a:r>
                <a:rPr lang="en-US" altLang="en-US" sz="2200" b="1" dirty="0">
                  <a:solidFill>
                    <a:srgbClr val="FFFFFF"/>
                  </a:solidFill>
                  <a:latin typeface="Arial" pitchFamily="34" charset="0"/>
                </a:rPr>
                <a:t>Drivers</a:t>
              </a:r>
            </a:p>
          </p:txBody>
        </p:sp>
        <p:sp>
          <p:nvSpPr>
            <p:cNvPr id="366606" name="Left-Right Arrow 16"/>
            <p:cNvSpPr>
              <a:spLocks noChangeArrowheads="1"/>
            </p:cNvSpPr>
            <p:nvPr/>
          </p:nvSpPr>
          <p:spPr bwMode="auto">
            <a:xfrm rot="3338599">
              <a:off x="3774283" y="3836412"/>
              <a:ext cx="3402012" cy="733425"/>
            </a:xfrm>
            <a:prstGeom prst="leftRightArrow">
              <a:avLst>
                <a:gd name="adj1" fmla="val 47565"/>
                <a:gd name="adj2" fmla="val 50014"/>
              </a:avLst>
            </a:prstGeom>
            <a:solidFill>
              <a:srgbClr val="001574"/>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200" b="1" dirty="0">
                  <a:solidFill>
                    <a:srgbClr val="FFFFFF"/>
                  </a:solidFill>
                  <a:latin typeface="Arial" pitchFamily="34" charset="0"/>
                </a:rPr>
                <a:t>Organization</a:t>
              </a:r>
              <a:r>
                <a:rPr lang="en-US" altLang="en-US" sz="2200" dirty="0">
                  <a:solidFill>
                    <a:srgbClr val="FFFFFF"/>
                  </a:solidFill>
                  <a:latin typeface="Arial" pitchFamily="34" charset="0"/>
                </a:rPr>
                <a:t> </a:t>
              </a:r>
              <a:r>
                <a:rPr lang="en-US" altLang="en-US" sz="2200" b="1" dirty="0">
                  <a:solidFill>
                    <a:srgbClr val="FFFFFF"/>
                  </a:solidFill>
                  <a:latin typeface="Arial" pitchFamily="34" charset="0"/>
                </a:rPr>
                <a:t>Drivers</a:t>
              </a:r>
            </a:p>
          </p:txBody>
        </p:sp>
        <p:sp>
          <p:nvSpPr>
            <p:cNvPr id="366607" name="Left-Right Arrow 17"/>
            <p:cNvSpPr>
              <a:spLocks noChangeArrowheads="1"/>
            </p:cNvSpPr>
            <p:nvPr/>
          </p:nvSpPr>
          <p:spPr bwMode="auto">
            <a:xfrm>
              <a:off x="2179638" y="5586368"/>
              <a:ext cx="4191000" cy="731520"/>
            </a:xfrm>
            <a:prstGeom prst="leftRightArrow">
              <a:avLst>
                <a:gd name="adj1" fmla="val 47565"/>
                <a:gd name="adj2" fmla="val 49998"/>
              </a:avLst>
            </a:prstGeom>
            <a:solidFill>
              <a:srgbClr val="001574"/>
            </a:solidFill>
            <a:ln>
              <a:noFill/>
            </a:ln>
            <a:extLst>
              <a:ext uri="{91240B29-F687-4F45-9708-019B960494DF}">
                <a14:hiddenLine xmlns:a14="http://schemas.microsoft.com/office/drawing/2010/main" w="3175">
                  <a:solidFill>
                    <a:srgbClr val="000000"/>
                  </a:solidFill>
                  <a:miter lim="800000"/>
                  <a:headEnd/>
                  <a:tailEnd/>
                </a14:hiddenLine>
              </a:ext>
            </a:extLst>
          </p:spPr>
          <p:txBody>
            <a:bodyPr anchor="ct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200" b="1" dirty="0">
                  <a:solidFill>
                    <a:srgbClr val="FFFFFF"/>
                  </a:solidFill>
                  <a:latin typeface="Arial" pitchFamily="34" charset="0"/>
                </a:rPr>
                <a:t>Leadership Drivers</a:t>
              </a:r>
            </a:p>
          </p:txBody>
        </p:sp>
        <p:sp>
          <p:nvSpPr>
            <p:cNvPr id="366608" name="Text Box 3"/>
            <p:cNvSpPr txBox="1">
              <a:spLocks noChangeArrowheads="1"/>
            </p:cNvSpPr>
            <p:nvPr/>
          </p:nvSpPr>
          <p:spPr bwMode="auto">
            <a:xfrm>
              <a:off x="2209800" y="1371600"/>
              <a:ext cx="44958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50000"/>
                </a:spcBef>
                <a:buFontTx/>
                <a:buNone/>
              </a:pPr>
              <a:r>
                <a:rPr lang="en-US" altLang="en-US" sz="2000" b="1" dirty="0">
                  <a:solidFill>
                    <a:srgbClr val="000000"/>
                  </a:solidFill>
                  <a:latin typeface="Arial" pitchFamily="34" charset="0"/>
                </a:rPr>
                <a:t>Consistent Uses of Practices</a:t>
              </a:r>
            </a:p>
          </p:txBody>
        </p:sp>
        <p:sp>
          <p:nvSpPr>
            <p:cNvPr id="20" name="AutoShape 4"/>
            <p:cNvSpPr>
              <a:spLocks noChangeArrowheads="1"/>
            </p:cNvSpPr>
            <p:nvPr/>
          </p:nvSpPr>
          <p:spPr bwMode="auto">
            <a:xfrm>
              <a:off x="4274413" y="1752112"/>
              <a:ext cx="322201" cy="228606"/>
            </a:xfrm>
            <a:prstGeom prst="upArrow">
              <a:avLst>
                <a:gd name="adj1" fmla="val 50000"/>
                <a:gd name="adj2" fmla="val 60141"/>
              </a:avLst>
            </a:prstGeom>
            <a:solidFill>
              <a:schemeClr val="tx1">
                <a:lumMod val="50000"/>
                <a:lumOff val="50000"/>
              </a:schemeClr>
            </a:solidFill>
            <a:ln w="9525">
              <a:solidFill>
                <a:schemeClr val="tx1">
                  <a:lumMod val="50000"/>
                  <a:lumOff val="50000"/>
                </a:schemeClr>
              </a:solidFill>
              <a:miter lim="800000"/>
              <a:headEnd/>
              <a:tailEnd/>
            </a:ln>
          </p:spPr>
          <p:txBody>
            <a:bodyPr vert="eaVert" wrap="none" anchor="ctr"/>
            <a:lstStyle/>
            <a:p>
              <a:pPr>
                <a:defRPr/>
              </a:pPr>
              <a:endParaRPr lang="en-US" dirty="0">
                <a:solidFill>
                  <a:srgbClr val="000000"/>
                </a:solidFill>
                <a:latin typeface="Arial"/>
              </a:endParaRPr>
            </a:p>
          </p:txBody>
        </p:sp>
        <p:sp>
          <p:nvSpPr>
            <p:cNvPr id="366610" name="TextBox 20"/>
            <p:cNvSpPr txBox="1">
              <a:spLocks noChangeArrowheads="1"/>
            </p:cNvSpPr>
            <p:nvPr/>
          </p:nvSpPr>
          <p:spPr bwMode="auto">
            <a:xfrm>
              <a:off x="2741698" y="780535"/>
              <a:ext cx="338914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0"/>
                </a:spcBef>
                <a:buFontTx/>
                <a:buNone/>
              </a:pPr>
              <a:r>
                <a:rPr lang="en-US" altLang="en-US" sz="2000" b="1" dirty="0">
                  <a:solidFill>
                    <a:srgbClr val="000000"/>
                  </a:solidFill>
                  <a:latin typeface="Arial" pitchFamily="34" charset="0"/>
                </a:rPr>
                <a:t>Improved Outcomes </a:t>
              </a:r>
              <a:endParaRPr lang="en-US" altLang="en-US" sz="2000" dirty="0">
                <a:solidFill>
                  <a:srgbClr val="000000"/>
                </a:solidFill>
                <a:latin typeface="Arial" pitchFamily="34" charset="0"/>
              </a:endParaRPr>
            </a:p>
          </p:txBody>
        </p:sp>
        <p:sp>
          <p:nvSpPr>
            <p:cNvPr id="22" name="AutoShape 4"/>
            <p:cNvSpPr>
              <a:spLocks noChangeArrowheads="1"/>
            </p:cNvSpPr>
            <p:nvPr/>
          </p:nvSpPr>
          <p:spPr bwMode="auto">
            <a:xfrm>
              <a:off x="4274413" y="1142495"/>
              <a:ext cx="322201" cy="228606"/>
            </a:xfrm>
            <a:prstGeom prst="upArrow">
              <a:avLst>
                <a:gd name="adj1" fmla="val 50000"/>
                <a:gd name="adj2" fmla="val 60141"/>
              </a:avLst>
            </a:prstGeom>
            <a:solidFill>
              <a:schemeClr val="tx1">
                <a:lumMod val="50000"/>
                <a:lumOff val="50000"/>
              </a:schemeClr>
            </a:solidFill>
            <a:ln w="9525">
              <a:solidFill>
                <a:schemeClr val="tx1">
                  <a:lumMod val="50000"/>
                  <a:lumOff val="50000"/>
                </a:schemeClr>
              </a:solidFill>
              <a:miter lim="800000"/>
              <a:headEnd/>
              <a:tailEnd/>
            </a:ln>
          </p:spPr>
          <p:txBody>
            <a:bodyPr vert="eaVert" wrap="none" anchor="ctr"/>
            <a:lstStyle/>
            <a:p>
              <a:pPr>
                <a:defRPr/>
              </a:pPr>
              <a:endParaRPr lang="en-US" dirty="0">
                <a:solidFill>
                  <a:srgbClr val="000000"/>
                </a:solidFill>
                <a:latin typeface="Arial"/>
              </a:endParaRPr>
            </a:p>
          </p:txBody>
        </p:sp>
        <p:sp>
          <p:nvSpPr>
            <p:cNvPr id="366612" name="Text Box 12"/>
            <p:cNvSpPr txBox="1">
              <a:spLocks noChangeArrowheads="1"/>
            </p:cNvSpPr>
            <p:nvPr/>
          </p:nvSpPr>
          <p:spPr bwMode="auto">
            <a:xfrm>
              <a:off x="3238931" y="4343400"/>
              <a:ext cx="209506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rgbClr val="404040"/>
                  </a:solidFill>
                  <a:latin typeface="Myriad Pro" pitchFamily="34" charset="0"/>
                  <a:ea typeface="MS PGothic" pitchFamily="34" charset="-128"/>
                  <a:cs typeface="Calibri" pitchFamily="34" charset="0"/>
                </a:defRPr>
              </a:lvl1pPr>
              <a:lvl2pPr marL="742950" indent="-285750" eaLnBrk="0" hangingPunct="0">
                <a:spcBef>
                  <a:spcPct val="20000"/>
                </a:spcBef>
                <a:buChar char="–"/>
                <a:defRPr sz="2800">
                  <a:solidFill>
                    <a:srgbClr val="404040"/>
                  </a:solidFill>
                  <a:latin typeface="Myriad Pro" pitchFamily="34" charset="0"/>
                  <a:ea typeface="Calibri" pitchFamily="34" charset="0"/>
                  <a:cs typeface="Calibri" pitchFamily="34" charset="0"/>
                </a:defRPr>
              </a:lvl2pPr>
              <a:lvl3pPr marL="1143000" indent="-228600" eaLnBrk="0" hangingPunct="0">
                <a:spcBef>
                  <a:spcPct val="20000"/>
                </a:spcBef>
                <a:buChar char="•"/>
                <a:defRPr sz="2400">
                  <a:solidFill>
                    <a:srgbClr val="404040"/>
                  </a:solidFill>
                  <a:latin typeface="Myriad Pro" pitchFamily="34" charset="0"/>
                  <a:ea typeface="Calibri" pitchFamily="34" charset="0"/>
                  <a:cs typeface="Calibri" pitchFamily="34" charset="0"/>
                </a:defRPr>
              </a:lvl3pPr>
              <a:lvl4pPr marL="16002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4pPr>
              <a:lvl5pPr marL="2057400" indent="-228600" eaLnBrk="0" hangingPunct="0">
                <a:spcBef>
                  <a:spcPct val="20000"/>
                </a:spcBef>
                <a:buChar char="»"/>
                <a:defRPr sz="2000">
                  <a:solidFill>
                    <a:srgbClr val="404040"/>
                  </a:solidFill>
                  <a:latin typeface="Myriad Pro" pitchFamily="34" charset="0"/>
                  <a:ea typeface="Calibri" pitchFamily="34" charset="0"/>
                  <a:cs typeface="Calibri" pitchFamily="34" charset="0"/>
                </a:defRPr>
              </a:lvl5pPr>
              <a:lvl6pPr marL="25146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6pPr>
              <a:lvl7pPr marL="29718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7pPr>
              <a:lvl8pPr marL="34290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8pPr>
              <a:lvl9pPr marL="3886200" indent="-228600" eaLnBrk="0" fontAlgn="base" hangingPunct="0">
                <a:spcBef>
                  <a:spcPct val="20000"/>
                </a:spcBef>
                <a:spcAft>
                  <a:spcPct val="0"/>
                </a:spcAft>
                <a:buChar char="»"/>
                <a:defRPr sz="2000">
                  <a:solidFill>
                    <a:srgbClr val="404040"/>
                  </a:solidFill>
                  <a:latin typeface="Myriad Pro" pitchFamily="34" charset="0"/>
                  <a:ea typeface="Calibri" pitchFamily="34" charset="0"/>
                  <a:cs typeface="Calibri" pitchFamily="34" charset="0"/>
                </a:defRPr>
              </a:lvl9pPr>
            </a:lstStyle>
            <a:p>
              <a:pPr algn="ctr" eaLnBrk="1" hangingPunct="1">
                <a:spcBef>
                  <a:spcPct val="50000"/>
                </a:spcBef>
                <a:buFontTx/>
                <a:buNone/>
              </a:pPr>
              <a:r>
                <a:rPr lang="en-US" altLang="en-US" sz="1800" b="1" i="1" dirty="0">
                  <a:solidFill>
                    <a:srgbClr val="595959"/>
                  </a:solidFill>
                  <a:latin typeface="Arial" pitchFamily="34" charset="0"/>
                </a:rPr>
                <a:t>Integrated  &amp; Compensatory</a:t>
              </a:r>
            </a:p>
          </p:txBody>
        </p:sp>
      </p:grpSp>
      <p:sp>
        <p:nvSpPr>
          <p:cNvPr id="3" name="Title 2"/>
          <p:cNvSpPr>
            <a:spLocks noGrp="1"/>
          </p:cNvSpPr>
          <p:nvPr>
            <p:ph type="title"/>
          </p:nvPr>
        </p:nvSpPr>
        <p:spPr>
          <a:xfrm>
            <a:off x="838200" y="79841"/>
            <a:ext cx="10515600" cy="1006009"/>
          </a:xfrm>
        </p:spPr>
        <p:txBody>
          <a:bodyPr>
            <a:normAutofit/>
          </a:bodyPr>
          <a:lstStyle/>
          <a:p>
            <a:r>
              <a:rPr lang="en-US" dirty="0"/>
              <a:t>Active Implementation Drivers</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phical representation of the cyclical process components of shared goals and action planning, focused observation, reflection and feedback within the context of a collaborative coaching partnership." title="Practice-based coaching cycle"/>
          <p:cNvPicPr>
            <a:picLocks noChangeAspect="1"/>
          </p:cNvPicPr>
          <p:nvPr/>
        </p:nvPicPr>
        <p:blipFill>
          <a:blip r:embed="rId3"/>
          <a:stretch>
            <a:fillRect/>
          </a:stretch>
        </p:blipFill>
        <p:spPr>
          <a:xfrm>
            <a:off x="7237241" y="2286000"/>
            <a:ext cx="4725951" cy="4329541"/>
          </a:xfrm>
          <a:prstGeom prst="rect">
            <a:avLst/>
          </a:prstGeom>
        </p:spPr>
      </p:pic>
      <p:sp>
        <p:nvSpPr>
          <p:cNvPr id="2" name="Title 1">
            <a:extLst>
              <a:ext uri="{FF2B5EF4-FFF2-40B4-BE49-F238E27FC236}">
                <a16:creationId xmlns:a16="http://schemas.microsoft.com/office/drawing/2014/main" id="{7BA920FB-76DA-4535-B3E4-8FF4D8E62A3A}"/>
              </a:ext>
            </a:extLst>
          </p:cNvPr>
          <p:cNvSpPr>
            <a:spLocks noGrp="1"/>
          </p:cNvSpPr>
          <p:nvPr>
            <p:ph type="title"/>
          </p:nvPr>
        </p:nvSpPr>
        <p:spPr/>
        <p:txBody>
          <a:bodyPr>
            <a:normAutofit/>
          </a:bodyPr>
          <a:lstStyle/>
          <a:p>
            <a:r>
              <a:rPr lang="en-US" dirty="0"/>
              <a:t>Practice-Based Coaching (PBC) Launched in 2014</a:t>
            </a:r>
          </a:p>
        </p:txBody>
      </p:sp>
      <p:sp>
        <p:nvSpPr>
          <p:cNvPr id="3" name="Content Placeholder 2">
            <a:extLst>
              <a:ext uri="{FF2B5EF4-FFF2-40B4-BE49-F238E27FC236}">
                <a16:creationId xmlns:a16="http://schemas.microsoft.com/office/drawing/2014/main" id="{667607B1-217A-4658-9520-F474C7EF2D96}"/>
              </a:ext>
            </a:extLst>
          </p:cNvPr>
          <p:cNvSpPr>
            <a:spLocks noGrp="1"/>
          </p:cNvSpPr>
          <p:nvPr>
            <p:ph idx="1"/>
          </p:nvPr>
        </p:nvSpPr>
        <p:spPr>
          <a:xfrm>
            <a:off x="838200" y="1825625"/>
            <a:ext cx="7045036" cy="4351338"/>
          </a:xfrm>
        </p:spPr>
        <p:txBody>
          <a:bodyPr>
            <a:noAutofit/>
          </a:bodyPr>
          <a:lstStyle/>
          <a:p>
            <a:pPr marL="0" indent="0">
              <a:buNone/>
            </a:pPr>
            <a:r>
              <a:rPr lang="en-US" sz="2800" dirty="0"/>
              <a:t>PBC is a cyclical process for supporting use of effective practices. </a:t>
            </a:r>
          </a:p>
          <a:p>
            <a:pPr marL="0" indent="0">
              <a:buNone/>
            </a:pPr>
            <a:r>
              <a:rPr lang="en-US" sz="2800" dirty="0"/>
              <a:t>Components: </a:t>
            </a:r>
          </a:p>
          <a:p>
            <a:r>
              <a:rPr lang="en-US" sz="2800" dirty="0"/>
              <a:t>planning goals and action steps, </a:t>
            </a:r>
          </a:p>
          <a:p>
            <a:r>
              <a:rPr lang="en-US" sz="2800" dirty="0"/>
              <a:t>engaging in focused observation, and </a:t>
            </a:r>
          </a:p>
          <a:p>
            <a:r>
              <a:rPr lang="en-US" sz="2800" dirty="0"/>
              <a:t>reflecting on and sharing feedback about </a:t>
            </a:r>
            <a:r>
              <a:rPr lang="en-US" sz="2400" dirty="0"/>
              <a:t>teaching practices. </a:t>
            </a:r>
          </a:p>
          <a:p>
            <a:pPr lvl="1"/>
            <a:endParaRPr lang="en-US" sz="2000" dirty="0"/>
          </a:p>
          <a:p>
            <a:pPr lvl="1"/>
            <a:endParaRPr lang="en-US" sz="2000" dirty="0"/>
          </a:p>
        </p:txBody>
      </p:sp>
    </p:spTree>
    <p:extLst>
      <p:ext uri="{BB962C8B-B14F-4D97-AF65-F5344CB8AC3E}">
        <p14:creationId xmlns:p14="http://schemas.microsoft.com/office/powerpoint/2010/main" val="20516330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13CAC-1873-4CFF-8DA6-18098261705A}"/>
              </a:ext>
            </a:extLst>
          </p:cNvPr>
          <p:cNvSpPr>
            <a:spLocks noGrp="1"/>
          </p:cNvSpPr>
          <p:nvPr>
            <p:ph type="title"/>
          </p:nvPr>
        </p:nvSpPr>
        <p:spPr/>
        <p:txBody>
          <a:bodyPr anchor="ctr" anchorCtr="0">
            <a:normAutofit/>
          </a:bodyPr>
          <a:lstStyle/>
          <a:p>
            <a:r>
              <a:rPr lang="en-US" dirty="0"/>
              <a:t>Measured Practitioner Fidelity Linked to PBC Cycle</a:t>
            </a:r>
          </a:p>
        </p:txBody>
      </p:sp>
      <p:sp>
        <p:nvSpPr>
          <p:cNvPr id="3" name="Content Placeholder 2">
            <a:extLst>
              <a:ext uri="{FF2B5EF4-FFF2-40B4-BE49-F238E27FC236}">
                <a16:creationId xmlns:a16="http://schemas.microsoft.com/office/drawing/2014/main" id="{F5B9719A-8C08-4A6A-AF3B-233D2803DD89}"/>
              </a:ext>
            </a:extLst>
          </p:cNvPr>
          <p:cNvSpPr>
            <a:spLocks noGrp="1"/>
          </p:cNvSpPr>
          <p:nvPr>
            <p:ph idx="1"/>
          </p:nvPr>
        </p:nvSpPr>
        <p:spPr/>
        <p:txBody>
          <a:bodyPr/>
          <a:lstStyle/>
          <a:p>
            <a:pPr marL="0" indent="0">
              <a:buNone/>
            </a:pPr>
            <a:br>
              <a:rPr lang="en-US" dirty="0"/>
            </a:br>
            <a:endParaRPr lang="en-US" dirty="0"/>
          </a:p>
        </p:txBody>
      </p:sp>
      <p:pic>
        <p:nvPicPr>
          <p:cNvPr id="5" name="Picture 4" descr="Image that shows three stages for model fidelity and coaching: 1) beginning stage; 2) expanding stage; and 3) maintaining stage." title="Fidelity and coaching plan">
            <a:extLst>
              <a:ext uri="{FF2B5EF4-FFF2-40B4-BE49-F238E27FC236}">
                <a16:creationId xmlns:a16="http://schemas.microsoft.com/office/drawing/2014/main" id="{FC0E9386-1B8C-46FF-B55A-C5D2EF14AC18}"/>
              </a:ext>
            </a:extLst>
          </p:cNvPr>
          <p:cNvPicPr>
            <a:picLocks noChangeAspect="1"/>
          </p:cNvPicPr>
          <p:nvPr/>
        </p:nvPicPr>
        <p:blipFill rotWithShape="1">
          <a:blip r:embed="rId3"/>
          <a:srcRect t="16191" b="12962"/>
          <a:stretch/>
        </p:blipFill>
        <p:spPr>
          <a:xfrm>
            <a:off x="1238250" y="1485900"/>
            <a:ext cx="9867900" cy="5238749"/>
          </a:xfrm>
          <a:prstGeom prst="rect">
            <a:avLst/>
          </a:prstGeom>
          <a:ln>
            <a:solidFill>
              <a:schemeClr val="tx1"/>
            </a:solidFill>
          </a:ln>
        </p:spPr>
      </p:pic>
    </p:spTree>
    <p:extLst>
      <p:ext uri="{BB962C8B-B14F-4D97-AF65-F5344CB8AC3E}">
        <p14:creationId xmlns:p14="http://schemas.microsoft.com/office/powerpoint/2010/main" val="998729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r>
              <a:rPr lang="en-US" altLang="en-US" dirty="0"/>
              <a:t>Early Childhood Outcomes Center</a:t>
            </a:r>
          </a:p>
        </p:txBody>
      </p:sp>
      <p:sp>
        <p:nvSpPr>
          <p:cNvPr id="17410" name="Rectangle 2"/>
          <p:cNvSpPr>
            <a:spLocks noGrp="1" noChangeArrowheads="1"/>
          </p:cNvSpPr>
          <p:nvPr>
            <p:ph type="title"/>
          </p:nvPr>
        </p:nvSpPr>
        <p:spPr/>
        <p:txBody>
          <a:bodyPr/>
          <a:lstStyle/>
          <a:p>
            <a:r>
              <a:rPr lang="en-US" altLang="en-US" sz="4000" dirty="0"/>
              <a:t>Today’s Focus: Using data analysis to check on the quality of your data [and your program]</a:t>
            </a:r>
          </a:p>
        </p:txBody>
      </p:sp>
      <p:sp>
        <p:nvSpPr>
          <p:cNvPr id="17411" name="Rectangle 3"/>
          <p:cNvSpPr>
            <a:spLocks noGrp="1" noChangeArrowheads="1"/>
          </p:cNvSpPr>
          <p:nvPr>
            <p:ph type="body" idx="1"/>
          </p:nvPr>
        </p:nvSpPr>
        <p:spPr>
          <a:xfrm>
            <a:off x="2057400" y="1600201"/>
            <a:ext cx="7543800" cy="4525963"/>
          </a:xfrm>
        </p:spPr>
        <p:txBody>
          <a:bodyPr/>
          <a:lstStyle/>
          <a:p>
            <a:r>
              <a:rPr lang="en-US" altLang="en-US" sz="2800" dirty="0"/>
              <a:t>Remember this is only weighing the pig</a:t>
            </a:r>
          </a:p>
          <a:p>
            <a:pPr>
              <a:buFontTx/>
              <a:buNone/>
            </a:pPr>
            <a:r>
              <a:rPr lang="en-US" altLang="en-US" sz="2800" dirty="0"/>
              <a:t>	(not to be confused with putting lipstick on the pig!)</a:t>
            </a:r>
          </a:p>
          <a:p>
            <a:r>
              <a:rPr lang="en-US" altLang="en-US" sz="2800" dirty="0"/>
              <a:t>Weighing the pig does not make it fatter</a:t>
            </a:r>
          </a:p>
          <a:p>
            <a:r>
              <a:rPr lang="en-US" altLang="en-US" sz="2800" dirty="0"/>
              <a:t>Need to take what you learn from the analysis and do something with it.</a:t>
            </a:r>
          </a:p>
        </p:txBody>
      </p:sp>
      <p:pic>
        <p:nvPicPr>
          <p:cNvPr id="17412" name="Picture 4" descr="MCAN00113_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4114801"/>
            <a:ext cx="2343150" cy="2189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Linked Teams</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20</a:t>
            </a:fld>
            <a:endParaRPr lang="en-US" dirty="0"/>
          </a:p>
        </p:txBody>
      </p:sp>
      <p:graphicFrame>
        <p:nvGraphicFramePr>
          <p:cNvPr id="12" name="Content Placeholder 11" descr="This graphic shows how local implementation teams are connected to the state implementation team for their innovation.  State implementation teams make recommendations to the state leadership team for the centers of excellence.  " title="Linked Implementation Teams"/>
          <p:cNvGraphicFramePr>
            <a:graphicFrameLocks noGrp="1"/>
          </p:cNvGraphicFramePr>
          <p:nvPr>
            <p:ph idx="1"/>
            <p:extLst>
              <p:ext uri="{D42A27DB-BD31-4B8C-83A1-F6EECF244321}">
                <p14:modId xmlns:p14="http://schemas.microsoft.com/office/powerpoint/2010/main" val="596331959"/>
              </p:ext>
            </p:extLst>
          </p:nvPr>
        </p:nvGraphicFramePr>
        <p:xfrm>
          <a:off x="317499" y="1443037"/>
          <a:ext cx="11541998" cy="5278437"/>
        </p:xfrm>
        <a:graphic>
          <a:graphicData uri="http://schemas.openxmlformats.org/drawingml/2006/table">
            <a:tbl>
              <a:tblPr firstRow="1" bandRow="1">
                <a:tableStyleId>{2D5ABB26-0587-4C30-8999-92F81FD0307C}</a:tableStyleId>
              </a:tblPr>
              <a:tblGrid>
                <a:gridCol w="887846">
                  <a:extLst>
                    <a:ext uri="{9D8B030D-6E8A-4147-A177-3AD203B41FA5}">
                      <a16:colId xmlns:a16="http://schemas.microsoft.com/office/drawing/2014/main" val="20000"/>
                    </a:ext>
                  </a:extLst>
                </a:gridCol>
                <a:gridCol w="887846">
                  <a:extLst>
                    <a:ext uri="{9D8B030D-6E8A-4147-A177-3AD203B41FA5}">
                      <a16:colId xmlns:a16="http://schemas.microsoft.com/office/drawing/2014/main" val="20001"/>
                    </a:ext>
                  </a:extLst>
                </a:gridCol>
                <a:gridCol w="887846">
                  <a:extLst>
                    <a:ext uri="{9D8B030D-6E8A-4147-A177-3AD203B41FA5}">
                      <a16:colId xmlns:a16="http://schemas.microsoft.com/office/drawing/2014/main" val="20002"/>
                    </a:ext>
                  </a:extLst>
                </a:gridCol>
                <a:gridCol w="887846">
                  <a:extLst>
                    <a:ext uri="{9D8B030D-6E8A-4147-A177-3AD203B41FA5}">
                      <a16:colId xmlns:a16="http://schemas.microsoft.com/office/drawing/2014/main" val="20003"/>
                    </a:ext>
                  </a:extLst>
                </a:gridCol>
                <a:gridCol w="887846">
                  <a:extLst>
                    <a:ext uri="{9D8B030D-6E8A-4147-A177-3AD203B41FA5}">
                      <a16:colId xmlns:a16="http://schemas.microsoft.com/office/drawing/2014/main" val="20004"/>
                    </a:ext>
                  </a:extLst>
                </a:gridCol>
                <a:gridCol w="887846">
                  <a:extLst>
                    <a:ext uri="{9D8B030D-6E8A-4147-A177-3AD203B41FA5}">
                      <a16:colId xmlns:a16="http://schemas.microsoft.com/office/drawing/2014/main" val="20005"/>
                    </a:ext>
                  </a:extLst>
                </a:gridCol>
                <a:gridCol w="887846">
                  <a:extLst>
                    <a:ext uri="{9D8B030D-6E8A-4147-A177-3AD203B41FA5}">
                      <a16:colId xmlns:a16="http://schemas.microsoft.com/office/drawing/2014/main" val="20006"/>
                    </a:ext>
                  </a:extLst>
                </a:gridCol>
                <a:gridCol w="887846">
                  <a:extLst>
                    <a:ext uri="{9D8B030D-6E8A-4147-A177-3AD203B41FA5}">
                      <a16:colId xmlns:a16="http://schemas.microsoft.com/office/drawing/2014/main" val="20007"/>
                    </a:ext>
                  </a:extLst>
                </a:gridCol>
                <a:gridCol w="887846">
                  <a:extLst>
                    <a:ext uri="{9D8B030D-6E8A-4147-A177-3AD203B41FA5}">
                      <a16:colId xmlns:a16="http://schemas.microsoft.com/office/drawing/2014/main" val="20008"/>
                    </a:ext>
                  </a:extLst>
                </a:gridCol>
                <a:gridCol w="887846">
                  <a:extLst>
                    <a:ext uri="{9D8B030D-6E8A-4147-A177-3AD203B41FA5}">
                      <a16:colId xmlns:a16="http://schemas.microsoft.com/office/drawing/2014/main" val="20009"/>
                    </a:ext>
                  </a:extLst>
                </a:gridCol>
                <a:gridCol w="887846">
                  <a:extLst>
                    <a:ext uri="{9D8B030D-6E8A-4147-A177-3AD203B41FA5}">
                      <a16:colId xmlns:a16="http://schemas.microsoft.com/office/drawing/2014/main" val="20010"/>
                    </a:ext>
                  </a:extLst>
                </a:gridCol>
                <a:gridCol w="887846">
                  <a:extLst>
                    <a:ext uri="{9D8B030D-6E8A-4147-A177-3AD203B41FA5}">
                      <a16:colId xmlns:a16="http://schemas.microsoft.com/office/drawing/2014/main" val="20011"/>
                    </a:ext>
                  </a:extLst>
                </a:gridCol>
                <a:gridCol w="887846">
                  <a:extLst>
                    <a:ext uri="{9D8B030D-6E8A-4147-A177-3AD203B41FA5}">
                      <a16:colId xmlns:a16="http://schemas.microsoft.com/office/drawing/2014/main" val="20012"/>
                    </a:ext>
                  </a:extLst>
                </a:gridCol>
              </a:tblGrid>
              <a:tr h="1239289">
                <a:tc gridSpan="13">
                  <a:txBody>
                    <a:bodyPr/>
                    <a:lstStyle/>
                    <a:p>
                      <a:pPr algn="ctr"/>
                      <a:r>
                        <a:rPr lang="en-US" sz="3600" b="1" dirty="0">
                          <a:solidFill>
                            <a:schemeClr val="tx2"/>
                          </a:solidFill>
                        </a:rPr>
                        <a:t>Centers of Excellence State Leadership Team </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893982">
                <a:tc>
                  <a:txBody>
                    <a:bodyPr/>
                    <a:lstStyle/>
                    <a:p>
                      <a:endParaRPr lang="en-US" dirty="0"/>
                    </a:p>
                  </a:txBody>
                  <a:tcPr/>
                </a:tc>
                <a:tc gridSpan="4">
                  <a:txBody>
                    <a:bodyPr/>
                    <a:lstStyle/>
                    <a:p>
                      <a:pPr algn="ctr"/>
                      <a:r>
                        <a:rPr lang="en-US" sz="2800" b="1" dirty="0">
                          <a:effectLst>
                            <a:outerShdw blurRad="38100" dist="38100" dir="2700000" algn="tl">
                              <a:srgbClr val="000000">
                                <a:alpha val="43137"/>
                              </a:srgbClr>
                            </a:outerShdw>
                          </a:effectLst>
                        </a:rPr>
                        <a:t>Pyramid Model </a:t>
                      </a:r>
                    </a:p>
                    <a:p>
                      <a:pPr algn="ctr"/>
                      <a:r>
                        <a:rPr lang="en-US" sz="2800" b="1" dirty="0">
                          <a:effectLst>
                            <a:outerShdw blurRad="38100" dist="38100" dir="2700000" algn="tl">
                              <a:srgbClr val="000000">
                                <a:alpha val="43137"/>
                              </a:srgbClr>
                            </a:outerShdw>
                          </a:effectLst>
                        </a:rPr>
                        <a:t>State Implementation Team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2800" b="1" dirty="0">
                          <a:solidFill>
                            <a:srgbClr val="92D050"/>
                          </a:solidFill>
                          <a:effectLst>
                            <a:outerShdw blurRad="38100" dist="38100" dir="2700000" algn="tl">
                              <a:srgbClr val="000000">
                                <a:alpha val="43137"/>
                              </a:srgbClr>
                            </a:outerShdw>
                          </a:effectLst>
                        </a:rPr>
                        <a:t>FGRBI </a:t>
                      </a:r>
                    </a:p>
                    <a:p>
                      <a:pPr algn="ctr"/>
                      <a:r>
                        <a:rPr lang="en-US" sz="2800" b="1" dirty="0">
                          <a:solidFill>
                            <a:srgbClr val="92D050"/>
                          </a:solidFill>
                          <a:effectLst>
                            <a:outerShdw blurRad="38100" dist="38100" dir="2700000" algn="tl">
                              <a:srgbClr val="000000">
                                <a:alpha val="43137"/>
                              </a:srgbClr>
                            </a:outerShdw>
                          </a:effectLst>
                        </a:rPr>
                        <a:t>State Implementation  Team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4">
                  <a:txBody>
                    <a:bodyPr/>
                    <a:lstStyle/>
                    <a:p>
                      <a:pPr algn="ctr"/>
                      <a:r>
                        <a:rPr lang="en-US" sz="2800" b="1" dirty="0">
                          <a:solidFill>
                            <a:srgbClr val="C00000"/>
                          </a:solidFill>
                          <a:effectLst>
                            <a:outerShdw blurRad="38100" dist="38100" dir="2700000" algn="tl">
                              <a:srgbClr val="000000">
                                <a:alpha val="43137"/>
                              </a:srgbClr>
                            </a:outerShdw>
                          </a:effectLst>
                        </a:rPr>
                        <a:t>CEM </a:t>
                      </a:r>
                    </a:p>
                    <a:p>
                      <a:pPr algn="ctr"/>
                      <a:r>
                        <a:rPr lang="en-US" sz="2800" b="1" dirty="0">
                          <a:solidFill>
                            <a:srgbClr val="C00000"/>
                          </a:solidFill>
                          <a:effectLst>
                            <a:outerShdw blurRad="38100" dist="38100" dir="2700000" algn="tl">
                              <a:srgbClr val="000000">
                                <a:alpha val="43137"/>
                              </a:srgbClr>
                            </a:outerShdw>
                          </a:effectLst>
                        </a:rPr>
                        <a:t>State Implementation Team</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2145166">
                <a:tc>
                  <a:txBody>
                    <a:bodyPr/>
                    <a:lstStyle/>
                    <a:p>
                      <a:pPr algn="ctr"/>
                      <a:r>
                        <a:rPr lang="en-US" sz="2000" b="1" dirty="0">
                          <a:solidFill>
                            <a:schemeClr val="tx2"/>
                          </a:solidFill>
                        </a:rPr>
                        <a:t>Local Teams</a:t>
                      </a:r>
                    </a:p>
                  </a:txBody>
                  <a:tcPr anchor="ct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2"/>
                  </a:ext>
                </a:extLst>
              </a:tr>
            </a:tbl>
          </a:graphicData>
        </a:graphic>
      </p:graphicFrame>
      <p:grpSp>
        <p:nvGrpSpPr>
          <p:cNvPr id="31" name="Group 30" descr="Graphic shows the flow of communication from the local teams to state implementation teams and the leadership team of the overall state PD system." title="Linked teams"/>
          <p:cNvGrpSpPr/>
          <p:nvPr/>
        </p:nvGrpSpPr>
        <p:grpSpPr>
          <a:xfrm>
            <a:off x="372515" y="1638300"/>
            <a:ext cx="11317925" cy="4388428"/>
            <a:chOff x="372515" y="1638300"/>
            <a:chExt cx="11317925" cy="4388428"/>
          </a:xfrm>
        </p:grpSpPr>
        <p:sp>
          <p:nvSpPr>
            <p:cNvPr id="13" name="Pentagon 12"/>
            <p:cNvSpPr/>
            <p:nvPr/>
          </p:nvSpPr>
          <p:spPr>
            <a:xfrm rot="16200000">
              <a:off x="1468438" y="5156530"/>
              <a:ext cx="1258269" cy="482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4" name="Pentagon 13"/>
            <p:cNvSpPr/>
            <p:nvPr/>
          </p:nvSpPr>
          <p:spPr>
            <a:xfrm rot="16200000">
              <a:off x="2355126" y="5156527"/>
              <a:ext cx="1258269" cy="482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5" name="Pentagon 14"/>
            <p:cNvSpPr/>
            <p:nvPr/>
          </p:nvSpPr>
          <p:spPr>
            <a:xfrm rot="16200000">
              <a:off x="3214121" y="5156525"/>
              <a:ext cx="1258269" cy="482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6" name="Pentagon 15"/>
            <p:cNvSpPr/>
            <p:nvPr/>
          </p:nvSpPr>
          <p:spPr>
            <a:xfrm rot="16200000">
              <a:off x="10820250" y="5156536"/>
              <a:ext cx="1258269" cy="482111"/>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7" name="Pentagon 16"/>
            <p:cNvSpPr/>
            <p:nvPr/>
          </p:nvSpPr>
          <p:spPr>
            <a:xfrm rot="16200000">
              <a:off x="4017683" y="5156525"/>
              <a:ext cx="1258269" cy="48212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8" name="Pentagon 17"/>
            <p:cNvSpPr/>
            <p:nvPr/>
          </p:nvSpPr>
          <p:spPr>
            <a:xfrm rot="16200000">
              <a:off x="4862804" y="5155370"/>
              <a:ext cx="1258269" cy="482128"/>
            </a:xfrm>
            <a:prstGeom prst="homePlat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19" name="Pentagon 18"/>
            <p:cNvSpPr/>
            <p:nvPr/>
          </p:nvSpPr>
          <p:spPr>
            <a:xfrm rot="16200000">
              <a:off x="5735639" y="5155365"/>
              <a:ext cx="1258269" cy="482128"/>
            </a:xfrm>
            <a:prstGeom prst="homePlat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20" name="Pentagon 19"/>
            <p:cNvSpPr/>
            <p:nvPr/>
          </p:nvSpPr>
          <p:spPr>
            <a:xfrm rot="16200000">
              <a:off x="6566915" y="5155368"/>
              <a:ext cx="1258269" cy="482128"/>
            </a:xfrm>
            <a:prstGeom prst="homePlat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21" name="Pentagon 20"/>
            <p:cNvSpPr/>
            <p:nvPr/>
          </p:nvSpPr>
          <p:spPr>
            <a:xfrm rot="16200000">
              <a:off x="7412044" y="5155366"/>
              <a:ext cx="1258269" cy="482128"/>
            </a:xfrm>
            <a:prstGeom prst="homePlate">
              <a:avLst/>
            </a:prstGeom>
            <a:solidFill>
              <a:srgbClr val="78BE2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22" name="Pentagon 21"/>
            <p:cNvSpPr/>
            <p:nvPr/>
          </p:nvSpPr>
          <p:spPr>
            <a:xfrm rot="16200000">
              <a:off x="9975116" y="5128824"/>
              <a:ext cx="1258269" cy="537529"/>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23" name="Pentagon 22"/>
            <p:cNvSpPr/>
            <p:nvPr/>
          </p:nvSpPr>
          <p:spPr>
            <a:xfrm rot="16200000">
              <a:off x="9109204" y="5135747"/>
              <a:ext cx="1258269" cy="495965"/>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24" name="Pentagon 23"/>
            <p:cNvSpPr/>
            <p:nvPr/>
          </p:nvSpPr>
          <p:spPr>
            <a:xfrm rot="16200000">
              <a:off x="8270991" y="5156518"/>
              <a:ext cx="1258269" cy="482128"/>
            </a:xfrm>
            <a:prstGeom prst="homePlat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TEAM</a:t>
              </a:r>
            </a:p>
          </p:txBody>
        </p:sp>
        <p:sp>
          <p:nvSpPr>
            <p:cNvPr id="27" name="Left-Right Arrow 26"/>
            <p:cNvSpPr/>
            <p:nvPr/>
          </p:nvSpPr>
          <p:spPr>
            <a:xfrm rot="19195201">
              <a:off x="3246974" y="2082747"/>
              <a:ext cx="771980"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Left-Right Arrow 27"/>
            <p:cNvSpPr/>
            <p:nvPr/>
          </p:nvSpPr>
          <p:spPr>
            <a:xfrm rot="16200000">
              <a:off x="6440991" y="2082747"/>
              <a:ext cx="585713"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Left-Right Arrow 28"/>
            <p:cNvSpPr/>
            <p:nvPr/>
          </p:nvSpPr>
          <p:spPr>
            <a:xfrm rot="13501036">
              <a:off x="9590222" y="2152844"/>
              <a:ext cx="719301" cy="484632"/>
            </a:xfrm>
            <a:prstGeom prst="lef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Curved Right Arrow 29"/>
            <p:cNvSpPr/>
            <p:nvPr/>
          </p:nvSpPr>
          <p:spPr>
            <a:xfrm>
              <a:off x="372515" y="1638300"/>
              <a:ext cx="1413106" cy="3276599"/>
            </a:xfrm>
            <a:prstGeom prst="curv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800" b="1" dirty="0">
                  <a:solidFill>
                    <a:schemeClr val="tx2"/>
                  </a:solidFill>
                </a:rPr>
                <a:t>Communication </a:t>
              </a:r>
            </a:p>
          </p:txBody>
        </p:sp>
      </p:grpSp>
    </p:spTree>
    <p:extLst>
      <p:ext uri="{BB962C8B-B14F-4D97-AF65-F5344CB8AC3E}">
        <p14:creationId xmlns:p14="http://schemas.microsoft.com/office/powerpoint/2010/main" val="1971317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Implementation Team Membership</a:t>
            </a:r>
          </a:p>
        </p:txBody>
      </p:sp>
      <p:sp>
        <p:nvSpPr>
          <p:cNvPr id="3" name="Content Placeholder 2"/>
          <p:cNvSpPr>
            <a:spLocks noGrp="1"/>
          </p:cNvSpPr>
          <p:nvPr>
            <p:ph idx="1"/>
          </p:nvPr>
        </p:nvSpPr>
        <p:spPr/>
        <p:txBody>
          <a:bodyPr/>
          <a:lstStyle/>
          <a:p>
            <a:pPr marL="0" indent="0">
              <a:buNone/>
            </a:pPr>
            <a:r>
              <a:rPr lang="en-US" b="1" dirty="0"/>
              <a:t>Pyramid Model Local Implementation Team Members meet monthly</a:t>
            </a:r>
          </a:p>
          <a:p>
            <a:r>
              <a:rPr lang="en-US" dirty="0"/>
              <a:t>Administrators from ECSE &amp; Inclusion Partner</a:t>
            </a:r>
          </a:p>
          <a:p>
            <a:r>
              <a:rPr lang="en-US" dirty="0"/>
              <a:t>Behavior Coach</a:t>
            </a:r>
          </a:p>
          <a:p>
            <a:r>
              <a:rPr lang="en-US" dirty="0"/>
              <a:t>Data Manager</a:t>
            </a:r>
          </a:p>
          <a:p>
            <a:r>
              <a:rPr lang="en-US" dirty="0"/>
              <a:t>Internal Coach (1-2)</a:t>
            </a:r>
          </a:p>
          <a:p>
            <a:r>
              <a:rPr lang="en-US" dirty="0"/>
              <a:t>Teacher Representative (1-2)</a:t>
            </a:r>
          </a:p>
          <a:p>
            <a:r>
              <a:rPr lang="en-US" dirty="0"/>
              <a:t>Professional Development Facilitator (PDF)</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21</a:t>
            </a:fld>
            <a:endParaRPr lang="en-US" dirty="0"/>
          </a:p>
        </p:txBody>
      </p:sp>
    </p:spTree>
    <p:extLst>
      <p:ext uri="{BB962C8B-B14F-4D97-AF65-F5344CB8AC3E}">
        <p14:creationId xmlns:p14="http://schemas.microsoft.com/office/powerpoint/2010/main" val="847208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Lesson 5: Attend to the Professional Development of Each Role in your System </a:t>
            </a:r>
          </a:p>
        </p:txBody>
      </p:sp>
      <p:sp>
        <p:nvSpPr>
          <p:cNvPr id="3" name="Content Placeholder 2"/>
          <p:cNvSpPr>
            <a:spLocks noGrp="1"/>
          </p:cNvSpPr>
          <p:nvPr>
            <p:ph idx="1"/>
          </p:nvPr>
        </p:nvSpPr>
        <p:spPr>
          <a:xfrm>
            <a:off x="838200" y="1600200"/>
            <a:ext cx="10515600" cy="4576763"/>
          </a:xfrm>
        </p:spPr>
        <p:txBody>
          <a:bodyPr/>
          <a:lstStyle/>
          <a:p>
            <a:pPr marL="0" indent="0">
              <a:buNone/>
            </a:pPr>
            <a:r>
              <a:rPr lang="en-US" b="1" dirty="0"/>
              <a:t>PDFs</a:t>
            </a:r>
          </a:p>
          <a:p>
            <a:pPr lvl="1"/>
            <a:r>
              <a:rPr lang="en-US" sz="2400" dirty="0"/>
              <a:t>Cognitive Coaching</a:t>
            </a:r>
          </a:p>
          <a:p>
            <a:pPr lvl="1"/>
            <a:r>
              <a:rPr lang="en-US" sz="2400" dirty="0"/>
              <a:t>Active Implementation</a:t>
            </a:r>
          </a:p>
          <a:p>
            <a:pPr lvl="1"/>
            <a:r>
              <a:rPr lang="en-US" sz="2400" dirty="0"/>
              <a:t>Data Use</a:t>
            </a:r>
          </a:p>
          <a:p>
            <a:pPr marL="0" indent="0">
              <a:buNone/>
            </a:pPr>
            <a:r>
              <a:rPr lang="en-US" b="1" dirty="0"/>
              <a:t>Trainers</a:t>
            </a:r>
          </a:p>
          <a:p>
            <a:pPr lvl="1"/>
            <a:r>
              <a:rPr lang="en-US" sz="2400" dirty="0"/>
              <a:t>Evidence-Based Practices</a:t>
            </a:r>
          </a:p>
          <a:p>
            <a:pPr lvl="1"/>
            <a:r>
              <a:rPr lang="en-US" sz="2400" dirty="0"/>
              <a:t>Principles of Adult Learning </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22</a:t>
            </a:fld>
            <a:endParaRPr lang="en-US" dirty="0"/>
          </a:p>
        </p:txBody>
      </p:sp>
      <p:pic>
        <p:nvPicPr>
          <p:cNvPr id="6" name="Picture 5" descr="This graphic shows a group of colorful figures in a circle with the word learn in the center of the circle." title="Lear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000" y="1825625"/>
            <a:ext cx="6769100" cy="4486275"/>
          </a:xfrm>
          <a:prstGeom prst="rect">
            <a:avLst/>
          </a:prstGeom>
        </p:spPr>
      </p:pic>
    </p:spTree>
    <p:extLst>
      <p:ext uri="{BB962C8B-B14F-4D97-AF65-F5344CB8AC3E}">
        <p14:creationId xmlns:p14="http://schemas.microsoft.com/office/powerpoint/2010/main" val="7864762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Training of Local Team Members-Plan for Efficiency</a:t>
            </a:r>
          </a:p>
        </p:txBody>
      </p:sp>
      <p:sp>
        <p:nvSpPr>
          <p:cNvPr id="3" name="Content Placeholder 2"/>
          <p:cNvSpPr>
            <a:spLocks noGrp="1"/>
          </p:cNvSpPr>
          <p:nvPr>
            <p:ph sz="half" idx="1"/>
          </p:nvPr>
        </p:nvSpPr>
        <p:spPr/>
        <p:txBody>
          <a:bodyPr>
            <a:normAutofit lnSpcReduction="10000"/>
          </a:bodyPr>
          <a:lstStyle/>
          <a:p>
            <a:pPr marL="0" indent="0">
              <a:buNone/>
            </a:pPr>
            <a:r>
              <a:rPr lang="en-US" dirty="0"/>
              <a:t>Local implementation team</a:t>
            </a:r>
          </a:p>
          <a:p>
            <a:pPr lvl="1"/>
            <a:r>
              <a:rPr lang="en-US" dirty="0"/>
              <a:t>Practices</a:t>
            </a:r>
          </a:p>
          <a:p>
            <a:pPr lvl="1"/>
            <a:r>
              <a:rPr lang="en-US" dirty="0"/>
              <a:t>Program-wide adoption*</a:t>
            </a:r>
          </a:p>
          <a:p>
            <a:pPr lvl="1"/>
            <a:r>
              <a:rPr lang="en-US" dirty="0"/>
              <a:t>Sustainability* </a:t>
            </a:r>
          </a:p>
          <a:p>
            <a:pPr lvl="1"/>
            <a:r>
              <a:rPr lang="en-US" dirty="0"/>
              <a:t>Data Tools</a:t>
            </a:r>
          </a:p>
          <a:p>
            <a:pPr lvl="1"/>
            <a:r>
              <a:rPr lang="en-US" dirty="0"/>
              <a:t>Look! Think! Act!</a:t>
            </a:r>
          </a:p>
          <a:p>
            <a:pPr marL="0" indent="0">
              <a:buNone/>
            </a:pPr>
            <a:r>
              <a:rPr lang="en-US" dirty="0"/>
              <a:t>Members of teaching teams</a:t>
            </a:r>
          </a:p>
          <a:p>
            <a:pPr lvl="1"/>
            <a:r>
              <a:rPr lang="en-US" dirty="0"/>
              <a:t>Practices</a:t>
            </a:r>
          </a:p>
          <a:p>
            <a:pPr lvl="1"/>
            <a:r>
              <a:rPr lang="en-US" dirty="0"/>
              <a:t>Data Tools</a:t>
            </a:r>
          </a:p>
        </p:txBody>
      </p:sp>
      <p:sp>
        <p:nvSpPr>
          <p:cNvPr id="6" name="Content Placeholder 5"/>
          <p:cNvSpPr>
            <a:spLocks noGrp="1"/>
          </p:cNvSpPr>
          <p:nvPr>
            <p:ph sz="half" idx="2"/>
          </p:nvPr>
        </p:nvSpPr>
        <p:spPr/>
        <p:txBody>
          <a:bodyPr/>
          <a:lstStyle/>
          <a:p>
            <a:pPr marL="0" indent="0">
              <a:buNone/>
            </a:pPr>
            <a:r>
              <a:rPr lang="en-US" dirty="0"/>
              <a:t>Internal Coaches</a:t>
            </a:r>
          </a:p>
          <a:p>
            <a:pPr lvl="1"/>
            <a:r>
              <a:rPr lang="en-US" dirty="0"/>
              <a:t>Practices</a:t>
            </a:r>
          </a:p>
          <a:p>
            <a:pPr lvl="1"/>
            <a:r>
              <a:rPr lang="en-US" dirty="0"/>
              <a:t>Practice-based Coaching*</a:t>
            </a:r>
          </a:p>
          <a:p>
            <a:pPr lvl="1"/>
            <a:r>
              <a:rPr lang="en-US" dirty="0"/>
              <a:t>Data Tools including fidelity measure</a:t>
            </a:r>
          </a:p>
          <a:p>
            <a:pPr marL="0" indent="0">
              <a:buNone/>
            </a:pPr>
            <a:r>
              <a:rPr lang="en-US" dirty="0"/>
              <a:t>Local Data Manager</a:t>
            </a:r>
          </a:p>
          <a:p>
            <a:pPr lvl="1"/>
            <a:r>
              <a:rPr lang="en-US" dirty="0"/>
              <a:t>Data Tools*</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23</a:t>
            </a:fld>
            <a:endParaRPr lang="en-US" dirty="0"/>
          </a:p>
        </p:txBody>
      </p:sp>
    </p:spTree>
    <p:extLst>
      <p:ext uri="{BB962C8B-B14F-4D97-AF65-F5344CB8AC3E}">
        <p14:creationId xmlns:p14="http://schemas.microsoft.com/office/powerpoint/2010/main" val="40068058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Lesson 6:  Train Programs, Not Providers</a:t>
            </a:r>
          </a:p>
        </p:txBody>
      </p:sp>
      <p:pic>
        <p:nvPicPr>
          <p:cNvPr id="10" name="Content Placeholder 9" descr="Research by Bruce Joyce and Beverly Showers (2002), demonstrates the importance of coaching in the classroom as a follow-up to training to get the outcomes desired - actual use of new practices.  Only when coaching is provided in classroom settings do the majority of training participants gain skill and demonstrate new practices." title="Joyce and Showers research finding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25690"/>
            <a:ext cx="10515599" cy="4587184"/>
          </a:xfrm>
        </p:spPr>
      </p:pic>
      <p:sp>
        <p:nvSpPr>
          <p:cNvPr id="5" name="Date Placeholder 4"/>
          <p:cNvSpPr>
            <a:spLocks noGrp="1"/>
          </p:cNvSpPr>
          <p:nvPr>
            <p:ph type="dt" sz="half" idx="10"/>
          </p:nvPr>
        </p:nvSpPr>
        <p:spPr/>
        <p:txBody>
          <a:bodyPr/>
          <a:lstStyle/>
          <a:p>
            <a:fld id="{7C198DD1-C477-482D-A126-3FBDD1778E48}"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24</a:t>
            </a:fld>
            <a:endParaRPr lang="en-US" dirty="0"/>
          </a:p>
        </p:txBody>
      </p:sp>
      <p:sp>
        <p:nvSpPr>
          <p:cNvPr id="11" name="TextBox 10"/>
          <p:cNvSpPr txBox="1"/>
          <p:nvPr/>
        </p:nvSpPr>
        <p:spPr>
          <a:xfrm>
            <a:off x="1781150" y="6040574"/>
            <a:ext cx="9330195" cy="646331"/>
          </a:xfrm>
          <a:prstGeom prst="rect">
            <a:avLst/>
          </a:prstGeom>
          <a:noFill/>
        </p:spPr>
        <p:txBody>
          <a:bodyPr wrap="square" rtlCol="0">
            <a:spAutoFit/>
          </a:bodyPr>
          <a:lstStyle/>
          <a:p>
            <a:r>
              <a:rPr lang="en-US" dirty="0"/>
              <a:t>Source: Joyce, B., &amp; Showers, B. (2002). Student achievement through staff development (3rd ed.). Alexandria, VA: Association for Supervision and Curriculum Development.</a:t>
            </a:r>
          </a:p>
        </p:txBody>
      </p:sp>
    </p:spTree>
    <p:extLst>
      <p:ext uri="{BB962C8B-B14F-4D97-AF65-F5344CB8AC3E}">
        <p14:creationId xmlns:p14="http://schemas.microsoft.com/office/powerpoint/2010/main" val="2648174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152400"/>
            <a:ext cx="11525250" cy="914400"/>
          </a:xfrm>
        </p:spPr>
        <p:txBody>
          <a:bodyPr>
            <a:normAutofit/>
          </a:bodyPr>
          <a:lstStyle/>
          <a:p>
            <a:r>
              <a:rPr lang="en-US" dirty="0"/>
              <a:t>Lesson 7:  Program-Wide Adoption Takes Time and Money</a:t>
            </a:r>
          </a:p>
        </p:txBody>
      </p:sp>
      <p:graphicFrame>
        <p:nvGraphicFramePr>
          <p:cNvPr id="4" name="Content Placeholder 2" descr="This table shows the local and state investments for each year of implementation.  In the first year the state pays 100%.  In the second year the local program pays 20% and the state pays 80%. In the third year the local program pays 40% and the state pays 60%. In the fourth year the local program pays 60% and the state pays 40%. In the fifth year the local program pays 80% and the state pays 20%. In years six and beyond, the local program pays all costs." title="Decreasing level of financial support"/>
          <p:cNvGraphicFramePr>
            <a:graphicFrameLocks noGrp="1"/>
          </p:cNvGraphicFramePr>
          <p:nvPr>
            <p:ph idx="1"/>
            <p:extLst>
              <p:ext uri="{D42A27DB-BD31-4B8C-83A1-F6EECF244321}">
                <p14:modId xmlns:p14="http://schemas.microsoft.com/office/powerpoint/2010/main" val="2904002275"/>
              </p:ext>
            </p:extLst>
          </p:nvPr>
        </p:nvGraphicFramePr>
        <p:xfrm>
          <a:off x="838200" y="1581148"/>
          <a:ext cx="10514817" cy="4151436"/>
        </p:xfrm>
        <a:graphic>
          <a:graphicData uri="http://schemas.openxmlformats.org/drawingml/2006/table">
            <a:tbl>
              <a:tblPr firstRow="1" bandRow="1">
                <a:tableStyleId>{69012ECD-51FC-41F1-AA8D-1B2483CD663E}</a:tableStyleId>
              </a:tblPr>
              <a:tblGrid>
                <a:gridCol w="3841285">
                  <a:extLst>
                    <a:ext uri="{9D8B030D-6E8A-4147-A177-3AD203B41FA5}">
                      <a16:colId xmlns:a16="http://schemas.microsoft.com/office/drawing/2014/main" val="20000"/>
                    </a:ext>
                  </a:extLst>
                </a:gridCol>
                <a:gridCol w="3022854">
                  <a:extLst>
                    <a:ext uri="{9D8B030D-6E8A-4147-A177-3AD203B41FA5}">
                      <a16:colId xmlns:a16="http://schemas.microsoft.com/office/drawing/2014/main" val="20001"/>
                    </a:ext>
                  </a:extLst>
                </a:gridCol>
                <a:gridCol w="3650678">
                  <a:extLst>
                    <a:ext uri="{9D8B030D-6E8A-4147-A177-3AD203B41FA5}">
                      <a16:colId xmlns:a16="http://schemas.microsoft.com/office/drawing/2014/main" val="20002"/>
                    </a:ext>
                  </a:extLst>
                </a:gridCol>
              </a:tblGrid>
              <a:tr h="669312">
                <a:tc>
                  <a:txBody>
                    <a:bodyPr/>
                    <a:lstStyle/>
                    <a:p>
                      <a:pPr algn="ctr"/>
                      <a:r>
                        <a:rPr lang="en-US" sz="2400" dirty="0"/>
                        <a:t>Implementation Year</a:t>
                      </a:r>
                    </a:p>
                  </a:txBody>
                  <a:tcPr marL="117270" marR="117270"/>
                </a:tc>
                <a:tc>
                  <a:txBody>
                    <a:bodyPr/>
                    <a:lstStyle/>
                    <a:p>
                      <a:pPr algn="ctr"/>
                      <a:r>
                        <a:rPr lang="en-US" sz="2400" dirty="0"/>
                        <a:t>Local Investment</a:t>
                      </a:r>
                    </a:p>
                  </a:txBody>
                  <a:tcPr marL="117270" marR="117270"/>
                </a:tc>
                <a:tc>
                  <a:txBody>
                    <a:bodyPr/>
                    <a:lstStyle/>
                    <a:p>
                      <a:pPr algn="ctr"/>
                      <a:r>
                        <a:rPr lang="en-US" sz="2400" dirty="0"/>
                        <a:t>State Investment</a:t>
                      </a:r>
                    </a:p>
                  </a:txBody>
                  <a:tcPr marL="117270" marR="117270"/>
                </a:tc>
                <a:extLst>
                  <a:ext uri="{0D108BD9-81ED-4DB2-BD59-A6C34878D82A}">
                    <a16:rowId xmlns:a16="http://schemas.microsoft.com/office/drawing/2014/main" val="10000"/>
                  </a:ext>
                </a:extLst>
              </a:tr>
              <a:tr h="580354">
                <a:tc>
                  <a:txBody>
                    <a:bodyPr/>
                    <a:lstStyle/>
                    <a:p>
                      <a:pPr algn="ctr"/>
                      <a:r>
                        <a:rPr lang="en-US" sz="2400" dirty="0"/>
                        <a:t>1</a:t>
                      </a:r>
                    </a:p>
                  </a:txBody>
                  <a:tcPr marL="117270" marR="117270"/>
                </a:tc>
                <a:tc>
                  <a:txBody>
                    <a:bodyPr/>
                    <a:lstStyle/>
                    <a:p>
                      <a:pPr algn="ctr"/>
                      <a:r>
                        <a:rPr lang="en-US" sz="2400" dirty="0"/>
                        <a:t>0</a:t>
                      </a:r>
                    </a:p>
                  </a:txBody>
                  <a:tcPr marL="117270" marR="117270"/>
                </a:tc>
                <a:tc>
                  <a:txBody>
                    <a:bodyPr/>
                    <a:lstStyle/>
                    <a:p>
                      <a:pPr algn="ctr"/>
                      <a:r>
                        <a:rPr lang="en-US" sz="2400" dirty="0"/>
                        <a:t>100%</a:t>
                      </a:r>
                    </a:p>
                  </a:txBody>
                  <a:tcPr marL="117270" marR="117270"/>
                </a:tc>
                <a:extLst>
                  <a:ext uri="{0D108BD9-81ED-4DB2-BD59-A6C34878D82A}">
                    <a16:rowId xmlns:a16="http://schemas.microsoft.com/office/drawing/2014/main" val="10001"/>
                  </a:ext>
                </a:extLst>
              </a:tr>
              <a:tr h="580354">
                <a:tc>
                  <a:txBody>
                    <a:bodyPr/>
                    <a:lstStyle/>
                    <a:p>
                      <a:pPr algn="ctr"/>
                      <a:r>
                        <a:rPr lang="en-US" sz="2400" dirty="0"/>
                        <a:t>2</a:t>
                      </a:r>
                    </a:p>
                  </a:txBody>
                  <a:tcPr marL="117270" marR="117270"/>
                </a:tc>
                <a:tc>
                  <a:txBody>
                    <a:bodyPr/>
                    <a:lstStyle/>
                    <a:p>
                      <a:pPr algn="ctr"/>
                      <a:r>
                        <a:rPr lang="en-US" sz="2400" dirty="0"/>
                        <a:t>20%</a:t>
                      </a:r>
                    </a:p>
                  </a:txBody>
                  <a:tcPr marL="117270" marR="117270"/>
                </a:tc>
                <a:tc>
                  <a:txBody>
                    <a:bodyPr/>
                    <a:lstStyle/>
                    <a:p>
                      <a:pPr algn="ctr"/>
                      <a:r>
                        <a:rPr lang="en-US" sz="2400" dirty="0"/>
                        <a:t>80%</a:t>
                      </a:r>
                    </a:p>
                  </a:txBody>
                  <a:tcPr marL="117270" marR="117270"/>
                </a:tc>
                <a:extLst>
                  <a:ext uri="{0D108BD9-81ED-4DB2-BD59-A6C34878D82A}">
                    <a16:rowId xmlns:a16="http://schemas.microsoft.com/office/drawing/2014/main" val="10002"/>
                  </a:ext>
                </a:extLst>
              </a:tr>
              <a:tr h="580354">
                <a:tc>
                  <a:txBody>
                    <a:bodyPr/>
                    <a:lstStyle/>
                    <a:p>
                      <a:pPr algn="ctr"/>
                      <a:r>
                        <a:rPr lang="en-US" sz="2400" dirty="0"/>
                        <a:t>3</a:t>
                      </a:r>
                    </a:p>
                  </a:txBody>
                  <a:tcPr marL="117270" marR="117270"/>
                </a:tc>
                <a:tc>
                  <a:txBody>
                    <a:bodyPr/>
                    <a:lstStyle/>
                    <a:p>
                      <a:pPr algn="ctr"/>
                      <a:r>
                        <a:rPr lang="en-US" sz="2400" dirty="0"/>
                        <a:t>40%</a:t>
                      </a:r>
                    </a:p>
                  </a:txBody>
                  <a:tcPr marL="117270" marR="117270"/>
                </a:tc>
                <a:tc>
                  <a:txBody>
                    <a:bodyPr/>
                    <a:lstStyle/>
                    <a:p>
                      <a:pPr algn="ctr"/>
                      <a:r>
                        <a:rPr lang="en-US" sz="2400" dirty="0"/>
                        <a:t>60%</a:t>
                      </a:r>
                    </a:p>
                  </a:txBody>
                  <a:tcPr marL="117270" marR="117270"/>
                </a:tc>
                <a:extLst>
                  <a:ext uri="{0D108BD9-81ED-4DB2-BD59-A6C34878D82A}">
                    <a16:rowId xmlns:a16="http://schemas.microsoft.com/office/drawing/2014/main" val="10003"/>
                  </a:ext>
                </a:extLst>
              </a:tr>
              <a:tr h="580354">
                <a:tc>
                  <a:txBody>
                    <a:bodyPr/>
                    <a:lstStyle/>
                    <a:p>
                      <a:pPr algn="ctr"/>
                      <a:r>
                        <a:rPr lang="en-US" sz="2400" dirty="0"/>
                        <a:t>4</a:t>
                      </a:r>
                    </a:p>
                  </a:txBody>
                  <a:tcPr marL="117270" marR="117270"/>
                </a:tc>
                <a:tc>
                  <a:txBody>
                    <a:bodyPr/>
                    <a:lstStyle/>
                    <a:p>
                      <a:pPr algn="ctr"/>
                      <a:r>
                        <a:rPr lang="en-US" sz="2400" dirty="0"/>
                        <a:t>60%</a:t>
                      </a:r>
                    </a:p>
                  </a:txBody>
                  <a:tcPr marL="117270" marR="117270"/>
                </a:tc>
                <a:tc>
                  <a:txBody>
                    <a:bodyPr/>
                    <a:lstStyle/>
                    <a:p>
                      <a:pPr algn="ctr"/>
                      <a:r>
                        <a:rPr lang="en-US" sz="2400" dirty="0"/>
                        <a:t>40%</a:t>
                      </a:r>
                    </a:p>
                  </a:txBody>
                  <a:tcPr marL="117270" marR="117270"/>
                </a:tc>
                <a:extLst>
                  <a:ext uri="{0D108BD9-81ED-4DB2-BD59-A6C34878D82A}">
                    <a16:rowId xmlns:a16="http://schemas.microsoft.com/office/drawing/2014/main" val="10004"/>
                  </a:ext>
                </a:extLst>
              </a:tr>
              <a:tr h="580354">
                <a:tc>
                  <a:txBody>
                    <a:bodyPr/>
                    <a:lstStyle/>
                    <a:p>
                      <a:pPr algn="ctr"/>
                      <a:r>
                        <a:rPr lang="en-US" sz="2400" dirty="0"/>
                        <a:t>5</a:t>
                      </a:r>
                    </a:p>
                  </a:txBody>
                  <a:tcPr marL="117270" marR="117270"/>
                </a:tc>
                <a:tc>
                  <a:txBody>
                    <a:bodyPr/>
                    <a:lstStyle/>
                    <a:p>
                      <a:pPr algn="ctr"/>
                      <a:r>
                        <a:rPr lang="en-US" sz="2400" dirty="0"/>
                        <a:t>80%</a:t>
                      </a:r>
                    </a:p>
                  </a:txBody>
                  <a:tcPr marL="117270" marR="117270"/>
                </a:tc>
                <a:tc>
                  <a:txBody>
                    <a:bodyPr/>
                    <a:lstStyle/>
                    <a:p>
                      <a:pPr algn="ctr"/>
                      <a:r>
                        <a:rPr lang="en-US" sz="2400" dirty="0"/>
                        <a:t>20%</a:t>
                      </a:r>
                    </a:p>
                  </a:txBody>
                  <a:tcPr marL="117270" marR="117270"/>
                </a:tc>
                <a:extLst>
                  <a:ext uri="{0D108BD9-81ED-4DB2-BD59-A6C34878D82A}">
                    <a16:rowId xmlns:a16="http://schemas.microsoft.com/office/drawing/2014/main" val="10005"/>
                  </a:ext>
                </a:extLst>
              </a:tr>
              <a:tr h="580354">
                <a:tc>
                  <a:txBody>
                    <a:bodyPr/>
                    <a:lstStyle/>
                    <a:p>
                      <a:pPr algn="ctr"/>
                      <a:r>
                        <a:rPr lang="en-US" sz="2400" dirty="0"/>
                        <a:t>6+</a:t>
                      </a:r>
                    </a:p>
                  </a:txBody>
                  <a:tcPr marL="117270" marR="117270"/>
                </a:tc>
                <a:tc>
                  <a:txBody>
                    <a:bodyPr/>
                    <a:lstStyle/>
                    <a:p>
                      <a:pPr algn="ctr"/>
                      <a:r>
                        <a:rPr lang="en-US" sz="2400" dirty="0"/>
                        <a:t>100%</a:t>
                      </a:r>
                    </a:p>
                  </a:txBody>
                  <a:tcPr marL="117270" marR="117270"/>
                </a:tc>
                <a:tc>
                  <a:txBody>
                    <a:bodyPr/>
                    <a:lstStyle/>
                    <a:p>
                      <a:pPr algn="ctr"/>
                      <a:r>
                        <a:rPr lang="en-US" sz="2400" dirty="0"/>
                        <a:t>0</a:t>
                      </a:r>
                    </a:p>
                  </a:txBody>
                  <a:tcPr marL="117270" marR="117270"/>
                </a:tc>
                <a:extLst>
                  <a:ext uri="{0D108BD9-81ED-4DB2-BD59-A6C34878D82A}">
                    <a16:rowId xmlns:a16="http://schemas.microsoft.com/office/drawing/2014/main" val="10006"/>
                  </a:ext>
                </a:extLst>
              </a:tr>
            </a:tbl>
          </a:graphicData>
        </a:graphic>
      </p:graphicFrame>
      <p:sp>
        <p:nvSpPr>
          <p:cNvPr id="5" name="TextBox 4"/>
          <p:cNvSpPr txBox="1"/>
          <p:nvPr/>
        </p:nvSpPr>
        <p:spPr>
          <a:xfrm>
            <a:off x="838201" y="5732583"/>
            <a:ext cx="10514816" cy="1107996"/>
          </a:xfrm>
          <a:prstGeom prst="rect">
            <a:avLst/>
          </a:prstGeom>
          <a:noFill/>
        </p:spPr>
        <p:txBody>
          <a:bodyPr wrap="square" rtlCol="0">
            <a:spAutoFit/>
          </a:bodyPr>
          <a:lstStyle/>
          <a:p>
            <a:r>
              <a:rPr lang="en-US" sz="2400" b="1" dirty="0"/>
              <a:t>Year 1 funding is a $12,000 base plus $50 for each infant and toddler or $100 for each child 3-5 on annual count</a:t>
            </a:r>
          </a:p>
          <a:p>
            <a:endParaRPr lang="en-US" dirty="0"/>
          </a:p>
        </p:txBody>
      </p:sp>
    </p:spTree>
    <p:extLst>
      <p:ext uri="{BB962C8B-B14F-4D97-AF65-F5344CB8AC3E}">
        <p14:creationId xmlns:p14="http://schemas.microsoft.com/office/powerpoint/2010/main" val="36686387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152400"/>
            <a:ext cx="10953750" cy="914400"/>
          </a:xfrm>
        </p:spPr>
        <p:txBody>
          <a:bodyPr>
            <a:noAutofit/>
          </a:bodyPr>
          <a:lstStyle/>
          <a:p>
            <a:r>
              <a:rPr lang="en-US" dirty="0"/>
              <a:t>Lesson 8:  Build Your Data and PD Systems Simultaneously </a:t>
            </a:r>
          </a:p>
        </p:txBody>
      </p:sp>
      <p:sp>
        <p:nvSpPr>
          <p:cNvPr id="3" name="Content Placeholder 2"/>
          <p:cNvSpPr>
            <a:spLocks noGrp="1"/>
          </p:cNvSpPr>
          <p:nvPr>
            <p:ph idx="1"/>
          </p:nvPr>
        </p:nvSpPr>
        <p:spPr/>
        <p:txBody>
          <a:bodyPr/>
          <a:lstStyle/>
          <a:p>
            <a:r>
              <a:rPr lang="en-US" dirty="0"/>
              <a:t>Identify the questions you want your data system to answer</a:t>
            </a:r>
          </a:p>
          <a:p>
            <a:r>
              <a:rPr lang="en-US" dirty="0"/>
              <a:t>Consider how data can be integrated across data collection tools and systems to answer your critical questions</a:t>
            </a:r>
          </a:p>
          <a:p>
            <a:r>
              <a:rPr lang="en-US" dirty="0"/>
              <a:t>Know which teems need to act upon the data</a:t>
            </a:r>
          </a:p>
          <a:p>
            <a:r>
              <a:rPr lang="en-US" dirty="0"/>
              <a:t>Plan for data reporting and use</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26</a:t>
            </a:fld>
            <a:endParaRPr lang="en-US" dirty="0"/>
          </a:p>
        </p:txBody>
      </p:sp>
    </p:spTree>
    <p:extLst>
      <p:ext uri="{BB962C8B-B14F-4D97-AF65-F5344CB8AC3E}">
        <p14:creationId xmlns:p14="http://schemas.microsoft.com/office/powerpoint/2010/main" val="2958216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US" dirty="0"/>
              <a:t>MN Dept. of Education Data Infrastructure</a:t>
            </a:r>
          </a:p>
        </p:txBody>
      </p:sp>
      <p:sp>
        <p:nvSpPr>
          <p:cNvPr id="7" name="Content Placeholder 6"/>
          <p:cNvSpPr>
            <a:spLocks noGrp="1"/>
          </p:cNvSpPr>
          <p:nvPr>
            <p:ph idx="1"/>
          </p:nvPr>
        </p:nvSpPr>
        <p:spPr>
          <a:xfrm>
            <a:off x="838200" y="1619249"/>
            <a:ext cx="10953750" cy="5102225"/>
          </a:xfrm>
        </p:spPr>
        <p:txBody>
          <a:bodyPr>
            <a:noAutofit/>
          </a:bodyPr>
          <a:lstStyle/>
          <a:p>
            <a:pPr marL="0" indent="0">
              <a:buNone/>
            </a:pPr>
            <a:r>
              <a:rPr lang="en-US" b="1" dirty="0"/>
              <a:t>Student Information System-</a:t>
            </a:r>
          </a:p>
          <a:p>
            <a:pPr lvl="1">
              <a:spcAft>
                <a:spcPts val="450"/>
              </a:spcAft>
            </a:pPr>
            <a:r>
              <a:rPr lang="en-US" sz="2400" dirty="0"/>
              <a:t>Child demographics</a:t>
            </a:r>
          </a:p>
          <a:p>
            <a:pPr lvl="1">
              <a:spcAft>
                <a:spcPts val="450"/>
              </a:spcAft>
            </a:pPr>
            <a:r>
              <a:rPr lang="en-US" sz="2400" dirty="0"/>
              <a:t>Federal Setting and Disability Category*</a:t>
            </a:r>
          </a:p>
          <a:p>
            <a:pPr lvl="1">
              <a:spcAft>
                <a:spcPts val="450"/>
              </a:spcAft>
            </a:pPr>
            <a:r>
              <a:rPr lang="en-US" sz="2400" dirty="0"/>
              <a:t>Dosage—planned and received</a:t>
            </a:r>
          </a:p>
          <a:p>
            <a:pPr marL="0" indent="0">
              <a:buNone/>
            </a:pPr>
            <a:r>
              <a:rPr lang="en-US" b="1" dirty="0"/>
              <a:t>Personnel Information System</a:t>
            </a:r>
          </a:p>
          <a:p>
            <a:pPr marL="0" indent="0">
              <a:buNone/>
            </a:pPr>
            <a:r>
              <a:rPr lang="en-US" b="1" dirty="0"/>
              <a:t>Minnesota Common Course Catalog</a:t>
            </a:r>
          </a:p>
          <a:p>
            <a:pPr lvl="1">
              <a:spcAft>
                <a:spcPts val="450"/>
              </a:spcAft>
            </a:pPr>
            <a:r>
              <a:rPr lang="en-US" sz="2400" dirty="0"/>
              <a:t>Attributes of early education (curriculum, assessment, site-based initiatives)</a:t>
            </a:r>
          </a:p>
          <a:p>
            <a:pPr lvl="1">
              <a:spcAft>
                <a:spcPts val="450"/>
              </a:spcAft>
            </a:pPr>
            <a:r>
              <a:rPr lang="en-US" sz="2400" dirty="0"/>
              <a:t>Level of fidelity attained by teaching team (beginning, expanding or maintaining)</a:t>
            </a:r>
          </a:p>
          <a:p>
            <a:pPr lvl="1">
              <a:spcAft>
                <a:spcPts val="450"/>
              </a:spcAft>
            </a:pPr>
            <a:r>
              <a:rPr lang="en-US" sz="2400" dirty="0"/>
              <a:t>Links instructional staff to enrolled children</a:t>
            </a:r>
          </a:p>
          <a:p>
            <a:endParaRPr lang="en-US" sz="900" dirty="0"/>
          </a:p>
          <a:p>
            <a:endParaRPr lang="en-US" sz="900" dirty="0"/>
          </a:p>
        </p:txBody>
      </p:sp>
      <p:sp>
        <p:nvSpPr>
          <p:cNvPr id="5" name="Slide Number Placeholder 4"/>
          <p:cNvSpPr>
            <a:spLocks noGrp="1"/>
          </p:cNvSpPr>
          <p:nvPr>
            <p:ph type="sldNum" sz="quarter" idx="12"/>
          </p:nvPr>
        </p:nvSpPr>
        <p:spPr>
          <a:prstGeom prst="rect">
            <a:avLst/>
          </a:prstGeom>
        </p:spPr>
        <p:txBody>
          <a:bodyPr/>
          <a:lstStyle/>
          <a:p>
            <a:fld id="{8B753B17-1229-47A4-BBB2-A02D5F84107F}" type="slidenum">
              <a:rPr lang="en-US" smtClean="0"/>
              <a:pPr/>
              <a:t>27</a:t>
            </a:fld>
            <a:endParaRPr lang="en-US" dirty="0"/>
          </a:p>
        </p:txBody>
      </p:sp>
    </p:spTree>
    <p:extLst>
      <p:ext uri="{BB962C8B-B14F-4D97-AF65-F5344CB8AC3E}">
        <p14:creationId xmlns:p14="http://schemas.microsoft.com/office/powerpoint/2010/main" val="3406707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t>MnCoE Data Infrastructure</a:t>
            </a:r>
          </a:p>
        </p:txBody>
      </p:sp>
      <p:sp>
        <p:nvSpPr>
          <p:cNvPr id="5" name="Content Placeholder 4"/>
          <p:cNvSpPr>
            <a:spLocks noGrp="1"/>
          </p:cNvSpPr>
          <p:nvPr>
            <p:ph sz="half" idx="1"/>
          </p:nvPr>
        </p:nvSpPr>
        <p:spPr>
          <a:xfrm>
            <a:off x="838200" y="1594624"/>
            <a:ext cx="5181600" cy="5072876"/>
          </a:xfrm>
        </p:spPr>
        <p:txBody>
          <a:bodyPr>
            <a:normAutofit/>
          </a:bodyPr>
          <a:lstStyle/>
          <a:p>
            <a:r>
              <a:rPr lang="en-US" sz="2400" b="1" dirty="0"/>
              <a:t>Fidelity of Implementation</a:t>
            </a:r>
          </a:p>
          <a:p>
            <a:pPr lvl="1">
              <a:spcBef>
                <a:spcPts val="0"/>
              </a:spcBef>
              <a:spcAft>
                <a:spcPts val="450"/>
              </a:spcAft>
            </a:pPr>
            <a:r>
              <a:rPr lang="en-US" sz="2000" dirty="0"/>
              <a:t>State Benchmarks of Quality </a:t>
            </a:r>
          </a:p>
          <a:p>
            <a:pPr lvl="1">
              <a:spcBef>
                <a:spcPts val="0"/>
              </a:spcBef>
              <a:spcAft>
                <a:spcPts val="450"/>
              </a:spcAft>
            </a:pPr>
            <a:r>
              <a:rPr lang="en-US" sz="2000" dirty="0"/>
              <a:t>Local Benchmarks of Quality*</a:t>
            </a:r>
          </a:p>
          <a:p>
            <a:r>
              <a:rPr lang="en-US" sz="2400" b="1" dirty="0"/>
              <a:t>Quality and effectiveness of training</a:t>
            </a:r>
          </a:p>
          <a:p>
            <a:pPr lvl="1">
              <a:spcBef>
                <a:spcPts val="0"/>
              </a:spcBef>
              <a:spcAft>
                <a:spcPts val="450"/>
              </a:spcAft>
            </a:pPr>
            <a:r>
              <a:rPr lang="en-US" sz="2000" dirty="0"/>
              <a:t>End-of-event survey </a:t>
            </a:r>
          </a:p>
          <a:p>
            <a:pPr lvl="1">
              <a:spcBef>
                <a:spcPts val="0"/>
              </a:spcBef>
              <a:spcAft>
                <a:spcPts val="450"/>
              </a:spcAft>
            </a:pPr>
            <a:r>
              <a:rPr lang="en-US" sz="2000" dirty="0"/>
              <a:t>Follow-up survey</a:t>
            </a:r>
          </a:p>
          <a:p>
            <a:r>
              <a:rPr lang="en-US" sz="2400" b="1" dirty="0"/>
              <a:t>Coaching log*</a:t>
            </a:r>
          </a:p>
          <a:p>
            <a:pPr lvl="1">
              <a:spcBef>
                <a:spcPts val="0"/>
              </a:spcBef>
              <a:spcAft>
                <a:spcPts val="450"/>
              </a:spcAft>
            </a:pPr>
            <a:r>
              <a:rPr lang="en-US" sz="2000" dirty="0"/>
              <a:t>Coaching model</a:t>
            </a:r>
          </a:p>
          <a:p>
            <a:pPr lvl="1">
              <a:spcBef>
                <a:spcPts val="0"/>
              </a:spcBef>
              <a:spcAft>
                <a:spcPts val="450"/>
              </a:spcAft>
            </a:pPr>
            <a:r>
              <a:rPr lang="en-US" sz="2000" dirty="0"/>
              <a:t>Frequency and focus</a:t>
            </a:r>
          </a:p>
          <a:p>
            <a:r>
              <a:rPr lang="en-US" sz="2400" b="1" dirty="0"/>
              <a:t>PDF Time and Effort Log*</a:t>
            </a:r>
          </a:p>
          <a:p>
            <a:pPr marL="0" indent="0">
              <a:buNone/>
            </a:pPr>
            <a:endParaRPr lang="en-US" sz="1500" dirty="0"/>
          </a:p>
        </p:txBody>
      </p:sp>
      <p:sp>
        <p:nvSpPr>
          <p:cNvPr id="6" name="Content Placeholder 5"/>
          <p:cNvSpPr>
            <a:spLocks noGrp="1"/>
          </p:cNvSpPr>
          <p:nvPr>
            <p:ph sz="half" idx="2"/>
          </p:nvPr>
        </p:nvSpPr>
        <p:spPr>
          <a:xfrm>
            <a:off x="6172200" y="1594624"/>
            <a:ext cx="5715000" cy="4582339"/>
          </a:xfrm>
        </p:spPr>
        <p:txBody>
          <a:bodyPr>
            <a:noAutofit/>
          </a:bodyPr>
          <a:lstStyle/>
          <a:p>
            <a:r>
              <a:rPr lang="en-US" sz="2400" b="1" dirty="0"/>
              <a:t>Fidelity of Practice*</a:t>
            </a:r>
          </a:p>
          <a:p>
            <a:pPr lvl="1">
              <a:spcBef>
                <a:spcPts val="0"/>
              </a:spcBef>
              <a:spcAft>
                <a:spcPts val="450"/>
              </a:spcAft>
            </a:pPr>
            <a:r>
              <a:rPr lang="en-US" sz="2000" dirty="0"/>
              <a:t>Pyramid: TPOT &amp; TPITOS</a:t>
            </a:r>
          </a:p>
          <a:p>
            <a:pPr lvl="1">
              <a:spcBef>
                <a:spcPts val="0"/>
              </a:spcBef>
              <a:spcAft>
                <a:spcPts val="450"/>
              </a:spcAft>
            </a:pPr>
            <a:r>
              <a:rPr lang="en-US" sz="2000" dirty="0"/>
              <a:t>FGRBI: SS-OO-PP-RR Key Indicator Observation</a:t>
            </a:r>
          </a:p>
          <a:p>
            <a:pPr lvl="1">
              <a:spcBef>
                <a:spcPts val="0"/>
              </a:spcBef>
              <a:spcAft>
                <a:spcPts val="450"/>
              </a:spcAft>
            </a:pPr>
            <a:r>
              <a:rPr lang="en-US" sz="2000" dirty="0"/>
              <a:t>CEM:  CEM Checklist</a:t>
            </a:r>
          </a:p>
          <a:p>
            <a:r>
              <a:rPr lang="en-US" sz="2400" b="1" dirty="0"/>
              <a:t>Child Event Tools</a:t>
            </a:r>
          </a:p>
          <a:p>
            <a:pPr lvl="1">
              <a:spcBef>
                <a:spcPts val="0"/>
              </a:spcBef>
              <a:spcAft>
                <a:spcPts val="450"/>
              </a:spcAft>
            </a:pPr>
            <a:r>
              <a:rPr lang="en-US" sz="2000" dirty="0"/>
              <a:t>Behavior Incident Report</a:t>
            </a:r>
          </a:p>
          <a:p>
            <a:pPr lvl="1">
              <a:spcBef>
                <a:spcPts val="0"/>
              </a:spcBef>
              <a:spcAft>
                <a:spcPts val="450"/>
              </a:spcAft>
            </a:pPr>
            <a:r>
              <a:rPr lang="en-US" sz="2000" dirty="0"/>
              <a:t>Scale for Teacher’s Assessment of Routines Engagement (STARE</a:t>
            </a:r>
            <a:r>
              <a:rPr lang="en-US" sz="1800" dirty="0"/>
              <a:t>)</a:t>
            </a:r>
          </a:p>
          <a:p>
            <a:r>
              <a:rPr lang="en-US" sz="2400" b="1" dirty="0"/>
              <a:t>Fiscal Data</a:t>
            </a:r>
          </a:p>
          <a:p>
            <a:pPr marL="0" indent="0">
              <a:buNone/>
            </a:pPr>
            <a:r>
              <a:rPr lang="en-US" sz="2400" b="1" dirty="0"/>
              <a:t>Data from tools marked with * are merged into EC Real-time Data Warehouses </a:t>
            </a:r>
          </a:p>
        </p:txBody>
      </p:sp>
    </p:spTree>
    <p:extLst>
      <p:ext uri="{BB962C8B-B14F-4D97-AF65-F5344CB8AC3E}">
        <p14:creationId xmlns:p14="http://schemas.microsoft.com/office/powerpoint/2010/main" val="40525405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Integration: Phase I</a:t>
            </a:r>
          </a:p>
        </p:txBody>
      </p:sp>
      <p:sp>
        <p:nvSpPr>
          <p:cNvPr id="3" name="Content Placeholder 2"/>
          <p:cNvSpPr>
            <a:spLocks noGrp="1"/>
          </p:cNvSpPr>
          <p:nvPr>
            <p:ph idx="1"/>
          </p:nvPr>
        </p:nvSpPr>
        <p:spPr/>
        <p:txBody>
          <a:bodyPr>
            <a:normAutofit/>
          </a:bodyPr>
          <a:lstStyle/>
          <a:p>
            <a:pPr marL="0" indent="0">
              <a:spcAft>
                <a:spcPts val="450"/>
              </a:spcAft>
              <a:buNone/>
            </a:pPr>
            <a:r>
              <a:rPr lang="en-US" b="1" dirty="0"/>
              <a:t>Connect MnCoE data to MnCoE data</a:t>
            </a:r>
          </a:p>
          <a:p>
            <a:pPr lvl="1">
              <a:spcAft>
                <a:spcPts val="450"/>
              </a:spcAft>
            </a:pPr>
            <a:r>
              <a:rPr lang="en-US" sz="2400" dirty="0"/>
              <a:t>How much coaching is needed to support a teacher to reach fidelity?</a:t>
            </a:r>
          </a:p>
          <a:p>
            <a:pPr lvl="1">
              <a:spcAft>
                <a:spcPts val="450"/>
              </a:spcAft>
            </a:pPr>
            <a:r>
              <a:rPr lang="en-US" sz="2400" dirty="0"/>
              <a:t>Are 1:1 coaching and group coaching equally effective?</a:t>
            </a:r>
          </a:p>
          <a:p>
            <a:pPr lvl="1">
              <a:spcAft>
                <a:spcPts val="450"/>
              </a:spcAft>
            </a:pPr>
            <a:r>
              <a:rPr lang="en-US" sz="2400" dirty="0"/>
              <a:t>Does fidelity of implementation as measured by the Benchmarks of Quality  increase fidelity of practice?</a:t>
            </a:r>
          </a:p>
          <a:p>
            <a:pPr lvl="1">
              <a:spcAft>
                <a:spcPts val="450"/>
              </a:spcAft>
            </a:pPr>
            <a:r>
              <a:rPr lang="en-US" sz="2400" dirty="0"/>
              <a:t>Does PDF effort predict fidelity of implementation?</a:t>
            </a:r>
          </a:p>
          <a:p>
            <a:pPr marL="0" indent="0">
              <a:buNone/>
            </a:pPr>
            <a:endParaRPr lang="en-US" sz="2800" dirty="0"/>
          </a:p>
        </p:txBody>
      </p:sp>
      <p:sp>
        <p:nvSpPr>
          <p:cNvPr id="4" name="Slide Number Placeholder 3"/>
          <p:cNvSpPr>
            <a:spLocks noGrp="1"/>
          </p:cNvSpPr>
          <p:nvPr>
            <p:ph type="sldNum" sz="quarter" idx="12"/>
          </p:nvPr>
        </p:nvSpPr>
        <p:spPr>
          <a:prstGeom prst="rect">
            <a:avLst/>
          </a:prstGeom>
        </p:spPr>
        <p:txBody>
          <a:bodyPr/>
          <a:lstStyle/>
          <a:p>
            <a:fld id="{8B753B17-1229-47A4-BBB2-A02D5F84107F}" type="slidenum">
              <a:rPr lang="en-US" smtClean="0"/>
              <a:pPr/>
              <a:t>29</a:t>
            </a:fld>
            <a:endParaRPr lang="en-US" dirty="0"/>
          </a:p>
        </p:txBody>
      </p:sp>
    </p:spTree>
    <p:extLst>
      <p:ext uri="{BB962C8B-B14F-4D97-AF65-F5344CB8AC3E}">
        <p14:creationId xmlns:p14="http://schemas.microsoft.com/office/powerpoint/2010/main" val="287713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Theory of change</a:t>
            </a:r>
          </a:p>
        </p:txBody>
      </p:sp>
      <p:graphicFrame>
        <p:nvGraphicFramePr>
          <p:cNvPr id="6" name="Content Placeholder 5" descr="Graphic shows a three-step theory of change that includes providing high quality professional development, providers gaining and applying knowledge and skills, childern benefitting from higher quality programs and practices" title="Block Process"/>
          <p:cNvGraphicFramePr>
            <a:graphicFrameLocks noGrp="1"/>
          </p:cNvGraphicFramePr>
          <p:nvPr>
            <p:ph idx="1"/>
            <p:extLst>
              <p:ext uri="{D42A27DB-BD31-4B8C-83A1-F6EECF244321}">
                <p14:modId xmlns:p14="http://schemas.microsoft.com/office/powerpoint/2010/main" val="1545090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464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Integration: Phase I (cont.)</a:t>
            </a:r>
          </a:p>
        </p:txBody>
      </p:sp>
      <p:sp>
        <p:nvSpPr>
          <p:cNvPr id="3" name="Content Placeholder 2"/>
          <p:cNvSpPr>
            <a:spLocks noGrp="1"/>
          </p:cNvSpPr>
          <p:nvPr>
            <p:ph idx="1"/>
          </p:nvPr>
        </p:nvSpPr>
        <p:spPr/>
        <p:txBody>
          <a:bodyPr>
            <a:normAutofit/>
          </a:bodyPr>
          <a:lstStyle/>
          <a:p>
            <a:pPr marL="0" indent="0">
              <a:spcAft>
                <a:spcPts val="450"/>
              </a:spcAft>
              <a:buNone/>
            </a:pPr>
            <a:r>
              <a:rPr lang="en-US" b="1" dirty="0"/>
              <a:t>Connect MDE data to MDE data</a:t>
            </a:r>
          </a:p>
          <a:p>
            <a:pPr lvl="1">
              <a:spcAft>
                <a:spcPts val="450"/>
              </a:spcAft>
            </a:pPr>
            <a:r>
              <a:rPr lang="en-US" sz="2400" dirty="0"/>
              <a:t>Does intensity of intervention services or time in a regular early childhood setting correlate with higher child and family outcomes?</a:t>
            </a:r>
          </a:p>
          <a:p>
            <a:pPr lvl="1">
              <a:spcAft>
                <a:spcPts val="450"/>
              </a:spcAft>
            </a:pPr>
            <a:r>
              <a:rPr lang="en-US" sz="2400" dirty="0"/>
              <a:t>Does intervention environment or preschool instructional setting influence outcomes?</a:t>
            </a:r>
          </a:p>
          <a:p>
            <a:pPr lvl="1">
              <a:spcAft>
                <a:spcPts val="450"/>
              </a:spcAft>
            </a:pPr>
            <a:r>
              <a:rPr lang="en-US" sz="2400" dirty="0"/>
              <a:t>To what extent is the use of a particular curriculum or assessment tool correlated with better child outcomes?</a:t>
            </a:r>
          </a:p>
          <a:p>
            <a:pPr marL="0" indent="0">
              <a:buNone/>
            </a:pPr>
            <a:endParaRPr lang="en-US" dirty="0"/>
          </a:p>
        </p:txBody>
      </p:sp>
      <p:sp>
        <p:nvSpPr>
          <p:cNvPr id="4" name="Slide Number Placeholder 3"/>
          <p:cNvSpPr>
            <a:spLocks noGrp="1"/>
          </p:cNvSpPr>
          <p:nvPr>
            <p:ph type="sldNum" sz="quarter" idx="12"/>
          </p:nvPr>
        </p:nvSpPr>
        <p:spPr>
          <a:prstGeom prst="rect">
            <a:avLst/>
          </a:prstGeom>
        </p:spPr>
        <p:txBody>
          <a:bodyPr/>
          <a:lstStyle/>
          <a:p>
            <a:fld id="{8B753B17-1229-47A4-BBB2-A02D5F84107F}" type="slidenum">
              <a:rPr lang="en-US" smtClean="0"/>
              <a:pPr/>
              <a:t>30</a:t>
            </a:fld>
            <a:endParaRPr lang="en-US" dirty="0"/>
          </a:p>
        </p:txBody>
      </p:sp>
    </p:spTree>
    <p:extLst>
      <p:ext uri="{BB962C8B-B14F-4D97-AF65-F5344CB8AC3E}">
        <p14:creationId xmlns:p14="http://schemas.microsoft.com/office/powerpoint/2010/main" val="14600058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Data Integration Phase II: </a:t>
            </a:r>
            <a:br>
              <a:rPr lang="en-US" dirty="0"/>
            </a:br>
            <a:r>
              <a:rPr lang="en-US" dirty="0"/>
              <a:t>Connecting MnCoE and MDE Data</a:t>
            </a:r>
          </a:p>
        </p:txBody>
      </p:sp>
      <p:sp>
        <p:nvSpPr>
          <p:cNvPr id="3" name="Content Placeholder 2"/>
          <p:cNvSpPr>
            <a:spLocks noGrp="1"/>
          </p:cNvSpPr>
          <p:nvPr>
            <p:ph idx="1"/>
          </p:nvPr>
        </p:nvSpPr>
        <p:spPr/>
        <p:txBody>
          <a:bodyPr>
            <a:normAutofit/>
          </a:bodyPr>
          <a:lstStyle/>
          <a:p>
            <a:pPr marL="0" indent="0">
              <a:spcAft>
                <a:spcPts val="450"/>
              </a:spcAft>
              <a:buNone/>
            </a:pPr>
            <a:r>
              <a:rPr lang="en-US" b="1" dirty="0">
                <a:latin typeface="+mj-lt"/>
              </a:rPr>
              <a:t>Do children benefit more when teachers/providers demonstrate fidelity of practice?</a:t>
            </a:r>
          </a:p>
          <a:p>
            <a:pPr>
              <a:spcAft>
                <a:spcPts val="450"/>
              </a:spcAft>
            </a:pPr>
            <a:r>
              <a:rPr lang="en-US" dirty="0"/>
              <a:t>OSEP Child Outcomes?</a:t>
            </a:r>
          </a:p>
          <a:p>
            <a:pPr>
              <a:spcAft>
                <a:spcPts val="450"/>
              </a:spcAft>
            </a:pPr>
            <a:r>
              <a:rPr lang="en-US" dirty="0"/>
              <a:t>Mastery of Minnesota Early Learning Standards (ECIPS)?</a:t>
            </a:r>
          </a:p>
          <a:p>
            <a:pPr>
              <a:spcAft>
                <a:spcPts val="450"/>
              </a:spcAft>
            </a:pPr>
            <a:r>
              <a:rPr lang="en-US" dirty="0"/>
              <a:t>Reduction in referrals to special education in kindergarten?</a:t>
            </a:r>
          </a:p>
          <a:p>
            <a:pPr>
              <a:spcAft>
                <a:spcPts val="450"/>
              </a:spcAft>
            </a:pPr>
            <a:r>
              <a:rPr lang="en-US" dirty="0"/>
              <a:t>Reading well by 3</a:t>
            </a:r>
            <a:r>
              <a:rPr lang="en-US" baseline="30000" dirty="0"/>
              <a:t>rd</a:t>
            </a:r>
            <a:r>
              <a:rPr lang="en-US" dirty="0"/>
              <a:t> grade?</a:t>
            </a:r>
          </a:p>
          <a:p>
            <a:pPr>
              <a:spcAft>
                <a:spcPts val="450"/>
              </a:spcAft>
            </a:pPr>
            <a:r>
              <a:rPr lang="en-US" dirty="0"/>
              <a:t>Higher graduation rates?</a:t>
            </a:r>
          </a:p>
          <a:p>
            <a:pPr>
              <a:spcAft>
                <a:spcPts val="450"/>
              </a:spcAft>
            </a:pPr>
            <a:r>
              <a:rPr lang="en-US" dirty="0"/>
              <a:t>Post school outcomes?</a:t>
            </a:r>
          </a:p>
          <a:p>
            <a:pPr lvl="1">
              <a:spcAft>
                <a:spcPts val="450"/>
              </a:spcAft>
            </a:pPr>
            <a:endParaRPr lang="en-US" dirty="0"/>
          </a:p>
        </p:txBody>
      </p:sp>
      <p:sp>
        <p:nvSpPr>
          <p:cNvPr id="4" name="Slide Number Placeholder 3"/>
          <p:cNvSpPr>
            <a:spLocks noGrp="1"/>
          </p:cNvSpPr>
          <p:nvPr>
            <p:ph type="sldNum" sz="quarter" idx="12"/>
          </p:nvPr>
        </p:nvSpPr>
        <p:spPr>
          <a:prstGeom prst="rect">
            <a:avLst/>
          </a:prstGeom>
        </p:spPr>
        <p:txBody>
          <a:bodyPr/>
          <a:lstStyle/>
          <a:p>
            <a:fld id="{8B753B17-1229-47A4-BBB2-A02D5F84107F}" type="slidenum">
              <a:rPr lang="en-US" smtClean="0"/>
              <a:pPr/>
              <a:t>31</a:t>
            </a:fld>
            <a:endParaRPr lang="en-US" dirty="0"/>
          </a:p>
        </p:txBody>
      </p:sp>
    </p:spTree>
    <p:extLst>
      <p:ext uri="{BB962C8B-B14F-4D97-AF65-F5344CB8AC3E}">
        <p14:creationId xmlns:p14="http://schemas.microsoft.com/office/powerpoint/2010/main" val="661461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152400"/>
            <a:ext cx="11013141" cy="914400"/>
          </a:xfrm>
        </p:spPr>
        <p:txBody>
          <a:bodyPr>
            <a:normAutofit/>
          </a:bodyPr>
          <a:lstStyle/>
          <a:p>
            <a:r>
              <a:rPr lang="en-US" dirty="0"/>
              <a:t>Lesson 9: Identify and Reallocate Underperforming Funds</a:t>
            </a:r>
          </a:p>
        </p:txBody>
      </p:sp>
      <p:sp>
        <p:nvSpPr>
          <p:cNvPr id="3" name="Content Placeholder 2"/>
          <p:cNvSpPr>
            <a:spLocks noGrp="1"/>
          </p:cNvSpPr>
          <p:nvPr>
            <p:ph idx="1"/>
          </p:nvPr>
        </p:nvSpPr>
        <p:spPr>
          <a:xfrm>
            <a:off x="622853" y="1590261"/>
            <a:ext cx="10880034" cy="5131214"/>
          </a:xfrm>
        </p:spPr>
        <p:txBody>
          <a:bodyPr>
            <a:normAutofit/>
          </a:bodyPr>
          <a:lstStyle/>
          <a:p>
            <a:pPr marL="0" indent="0">
              <a:buNone/>
            </a:pPr>
            <a:r>
              <a:rPr lang="en-US" dirty="0"/>
              <a:t>Prior to 2011 Minnesota had 94 Interagency Early Intervention Committees (IEICs) responsible for public awareness and outreach and family support activities.</a:t>
            </a:r>
          </a:p>
          <a:p>
            <a:pPr marL="0" indent="0">
              <a:buNone/>
            </a:pPr>
            <a:r>
              <a:rPr lang="en-US" dirty="0"/>
              <a:t>Each IEIC received share of 80% of Minnesota’s annual Part C allocation.</a:t>
            </a:r>
          </a:p>
          <a:p>
            <a:pPr marL="0" indent="0">
              <a:buNone/>
            </a:pPr>
            <a:r>
              <a:rPr lang="en-US" dirty="0"/>
              <a:t>MDE retained 20% for state level activities including general supervision, professional development and technical support.</a:t>
            </a:r>
          </a:p>
          <a:p>
            <a:pPr marL="0" indent="0">
              <a:buNone/>
            </a:pPr>
            <a:r>
              <a:rPr lang="en-US" dirty="0"/>
              <a:t>Interest-based process used to determine:</a:t>
            </a:r>
          </a:p>
          <a:p>
            <a:pPr lvl="1"/>
            <a:r>
              <a:rPr lang="en-US" dirty="0"/>
              <a:t>How many IEICs should operate within the state</a:t>
            </a:r>
          </a:p>
          <a:p>
            <a:pPr lvl="1"/>
            <a:r>
              <a:rPr lang="en-US" dirty="0"/>
              <a:t>What percent of the annual allocation was needed by IEICs to meet their statutory obligations?</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32</a:t>
            </a:fld>
            <a:endParaRPr lang="en-US" dirty="0"/>
          </a:p>
        </p:txBody>
      </p:sp>
    </p:spTree>
    <p:extLst>
      <p:ext uri="{BB962C8B-B14F-4D97-AF65-F5344CB8AC3E}">
        <p14:creationId xmlns:p14="http://schemas.microsoft.com/office/powerpoint/2010/main" val="39987510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 of interest-based restructuring</a:t>
            </a:r>
          </a:p>
        </p:txBody>
      </p:sp>
      <p:graphicFrame>
        <p:nvGraphicFramePr>
          <p:cNvPr id="6" name="Content Placeholder 5" descr="Table describes changes in Minnesota's use of federal Part C funds in order to dedicate a portion of the annual allocation to professional development." title="Result of restructuring of IEICs"/>
          <p:cNvGraphicFramePr>
            <a:graphicFrameLocks noGrp="1"/>
          </p:cNvGraphicFramePr>
          <p:nvPr>
            <p:ph idx="1"/>
            <p:extLst>
              <p:ext uri="{D42A27DB-BD31-4B8C-83A1-F6EECF244321}">
                <p14:modId xmlns:p14="http://schemas.microsoft.com/office/powerpoint/2010/main" val="2338237016"/>
              </p:ext>
            </p:extLst>
          </p:nvPr>
        </p:nvGraphicFramePr>
        <p:xfrm>
          <a:off x="838200" y="1557337"/>
          <a:ext cx="10515602" cy="4743451"/>
        </p:xfrm>
        <a:graphic>
          <a:graphicData uri="http://schemas.openxmlformats.org/drawingml/2006/table">
            <a:tbl>
              <a:tblPr firstRow="1" bandRow="1">
                <a:tableStyleId>{0E3FDE45-AF77-4B5C-9715-49D594BDF05E}</a:tableStyleId>
              </a:tblPr>
              <a:tblGrid>
                <a:gridCol w="7077075">
                  <a:extLst>
                    <a:ext uri="{9D8B030D-6E8A-4147-A177-3AD203B41FA5}">
                      <a16:colId xmlns:a16="http://schemas.microsoft.com/office/drawing/2014/main" val="20000"/>
                    </a:ext>
                  </a:extLst>
                </a:gridCol>
                <a:gridCol w="1414463">
                  <a:extLst>
                    <a:ext uri="{9D8B030D-6E8A-4147-A177-3AD203B41FA5}">
                      <a16:colId xmlns:a16="http://schemas.microsoft.com/office/drawing/2014/main" val="20001"/>
                    </a:ext>
                  </a:extLst>
                </a:gridCol>
                <a:gridCol w="2024064">
                  <a:extLst>
                    <a:ext uri="{9D8B030D-6E8A-4147-A177-3AD203B41FA5}">
                      <a16:colId xmlns:a16="http://schemas.microsoft.com/office/drawing/2014/main" val="20002"/>
                    </a:ext>
                  </a:extLst>
                </a:gridCol>
              </a:tblGrid>
              <a:tr h="757238">
                <a:tc>
                  <a:txBody>
                    <a:bodyPr/>
                    <a:lstStyle/>
                    <a:p>
                      <a:endParaRPr lang="en-US" dirty="0"/>
                    </a:p>
                  </a:txBody>
                  <a:tcPr/>
                </a:tc>
                <a:tc>
                  <a:txBody>
                    <a:bodyPr/>
                    <a:lstStyle/>
                    <a:p>
                      <a:pPr algn="ctr"/>
                      <a:r>
                        <a:rPr lang="en-US" sz="2800" dirty="0"/>
                        <a:t>2011</a:t>
                      </a:r>
                    </a:p>
                  </a:txBody>
                  <a:tcPr anchor="b"/>
                </a:tc>
                <a:tc>
                  <a:txBody>
                    <a:bodyPr/>
                    <a:lstStyle/>
                    <a:p>
                      <a:pPr algn="ctr"/>
                      <a:r>
                        <a:rPr lang="en-US" sz="2800" dirty="0"/>
                        <a:t>2012 and ongoing</a:t>
                      </a:r>
                    </a:p>
                  </a:txBody>
                  <a:tcPr anchor="b"/>
                </a:tc>
                <a:extLst>
                  <a:ext uri="{0D108BD9-81ED-4DB2-BD59-A6C34878D82A}">
                    <a16:rowId xmlns:a16="http://schemas.microsoft.com/office/drawing/2014/main" val="10000"/>
                  </a:ext>
                </a:extLst>
              </a:tr>
              <a:tr h="812483">
                <a:tc>
                  <a:txBody>
                    <a:bodyPr/>
                    <a:lstStyle/>
                    <a:p>
                      <a:r>
                        <a:rPr lang="en-US" sz="2400" b="1" baseline="0" dirty="0"/>
                        <a:t>Interagency Early Intervention Committees:</a:t>
                      </a:r>
                      <a:endParaRPr lang="en-US" sz="2400" b="1" dirty="0">
                        <a:solidFill>
                          <a:schemeClr val="bg1"/>
                        </a:solidFill>
                      </a:endParaRPr>
                    </a:p>
                  </a:txBody>
                  <a:tcPr anchor="ctr"/>
                </a:tc>
                <a:tc>
                  <a:txBody>
                    <a:bodyPr/>
                    <a:lstStyle/>
                    <a:p>
                      <a:pPr algn="ctr"/>
                      <a:r>
                        <a:rPr lang="en-US" sz="2400" b="1" dirty="0"/>
                        <a:t>94 local </a:t>
                      </a:r>
                    </a:p>
                  </a:txBody>
                  <a:tcPr anchor="ctr"/>
                </a:tc>
                <a:tc>
                  <a:txBody>
                    <a:bodyPr/>
                    <a:lstStyle/>
                    <a:p>
                      <a:pPr algn="ctr"/>
                      <a:r>
                        <a:rPr lang="en-US" sz="2400" b="1" dirty="0"/>
                        <a:t>13 regional</a:t>
                      </a:r>
                    </a:p>
                  </a:txBody>
                  <a:tcPr anchor="ctr"/>
                </a:tc>
                <a:extLst>
                  <a:ext uri="{0D108BD9-81ED-4DB2-BD59-A6C34878D82A}">
                    <a16:rowId xmlns:a16="http://schemas.microsoft.com/office/drawing/2014/main" val="10001"/>
                  </a:ext>
                </a:extLst>
              </a:tr>
              <a:tr h="785813">
                <a:tc>
                  <a:txBody>
                    <a:bodyPr/>
                    <a:lstStyle/>
                    <a:p>
                      <a:r>
                        <a:rPr lang="en-US" sz="2400" b="1" dirty="0"/>
                        <a:t>Part</a:t>
                      </a:r>
                      <a:r>
                        <a:rPr lang="en-US" sz="2400" b="1" baseline="0" dirty="0"/>
                        <a:t> C funds allocated to IEICs:</a:t>
                      </a:r>
                      <a:endParaRPr lang="en-US" sz="2400" b="1" dirty="0"/>
                    </a:p>
                  </a:txBody>
                  <a:tcPr anchor="ctr"/>
                </a:tc>
                <a:tc>
                  <a:txBody>
                    <a:bodyPr/>
                    <a:lstStyle/>
                    <a:p>
                      <a:pPr algn="ctr"/>
                      <a:r>
                        <a:rPr lang="en-US" sz="2400" b="1" dirty="0"/>
                        <a:t>80%</a:t>
                      </a:r>
                    </a:p>
                  </a:txBody>
                  <a:tcPr anchor="ctr"/>
                </a:tc>
                <a:tc>
                  <a:txBody>
                    <a:bodyPr/>
                    <a:lstStyle/>
                    <a:p>
                      <a:pPr algn="ctr"/>
                      <a:r>
                        <a:rPr lang="en-US" sz="2400" b="1" dirty="0"/>
                        <a:t>10%</a:t>
                      </a:r>
                    </a:p>
                  </a:txBody>
                  <a:tcPr anchor="ctr"/>
                </a:tc>
                <a:extLst>
                  <a:ext uri="{0D108BD9-81ED-4DB2-BD59-A6C34878D82A}">
                    <a16:rowId xmlns:a16="http://schemas.microsoft.com/office/drawing/2014/main" val="10002"/>
                  </a:ext>
                </a:extLst>
              </a:tr>
              <a:tr h="757237">
                <a:tc>
                  <a:txBody>
                    <a:bodyPr/>
                    <a:lstStyle/>
                    <a:p>
                      <a:r>
                        <a:rPr lang="en-US" sz="2400" b="1" dirty="0"/>
                        <a:t>Part</a:t>
                      </a:r>
                      <a:r>
                        <a:rPr lang="en-US" sz="2400" b="1" baseline="0" dirty="0"/>
                        <a:t> C funds d</a:t>
                      </a:r>
                      <a:r>
                        <a:rPr lang="en-US" sz="2400" b="1" dirty="0"/>
                        <a:t>evoted to EI</a:t>
                      </a:r>
                      <a:r>
                        <a:rPr lang="en-US" sz="2400" b="1" baseline="0" dirty="0"/>
                        <a:t> services:</a:t>
                      </a:r>
                      <a:endParaRPr lang="en-US" sz="2400" b="1" dirty="0"/>
                    </a:p>
                  </a:txBody>
                  <a:tcPr anchor="ctr"/>
                </a:tc>
                <a:tc>
                  <a:txBody>
                    <a:bodyPr/>
                    <a:lstStyle/>
                    <a:p>
                      <a:pPr algn="ctr"/>
                      <a:r>
                        <a:rPr lang="en-US" sz="2400" b="1" dirty="0"/>
                        <a:t>0%</a:t>
                      </a:r>
                    </a:p>
                  </a:txBody>
                  <a:tcPr anchor="ctr"/>
                </a:tc>
                <a:tc>
                  <a:txBody>
                    <a:bodyPr/>
                    <a:lstStyle/>
                    <a:p>
                      <a:pPr algn="ctr"/>
                      <a:r>
                        <a:rPr lang="en-US" sz="2400" b="1" dirty="0"/>
                        <a:t>60%</a:t>
                      </a:r>
                    </a:p>
                  </a:txBody>
                  <a:tcPr anchor="ctr"/>
                </a:tc>
                <a:extLst>
                  <a:ext uri="{0D108BD9-81ED-4DB2-BD59-A6C34878D82A}">
                    <a16:rowId xmlns:a16="http://schemas.microsoft.com/office/drawing/2014/main" val="10003"/>
                  </a:ext>
                </a:extLst>
              </a:tr>
              <a:tr h="728663">
                <a:tc>
                  <a:txBody>
                    <a:bodyPr/>
                    <a:lstStyle/>
                    <a:p>
                      <a:r>
                        <a:rPr lang="en-US" sz="2400" b="1" baseline="0" dirty="0"/>
                        <a:t>Dedicated to professional development</a:t>
                      </a:r>
                      <a:endParaRPr lang="en-US" sz="2400" b="1" dirty="0"/>
                    </a:p>
                  </a:txBody>
                  <a:tcPr anchor="ctr"/>
                </a:tc>
                <a:tc>
                  <a:txBody>
                    <a:bodyPr/>
                    <a:lstStyle/>
                    <a:p>
                      <a:pPr algn="ctr"/>
                      <a:r>
                        <a:rPr lang="en-US" sz="2400" b="1" dirty="0"/>
                        <a:t>0%</a:t>
                      </a:r>
                    </a:p>
                  </a:txBody>
                  <a:tcPr anchor="ctr"/>
                </a:tc>
                <a:tc>
                  <a:txBody>
                    <a:bodyPr/>
                    <a:lstStyle/>
                    <a:p>
                      <a:pPr algn="ctr"/>
                      <a:r>
                        <a:rPr lang="en-US" sz="2400" b="1" dirty="0"/>
                        <a:t>10%</a:t>
                      </a:r>
                    </a:p>
                  </a:txBody>
                  <a:tcPr anchor="ctr"/>
                </a:tc>
                <a:extLst>
                  <a:ext uri="{0D108BD9-81ED-4DB2-BD59-A6C34878D82A}">
                    <a16:rowId xmlns:a16="http://schemas.microsoft.com/office/drawing/2014/main" val="10004"/>
                  </a:ext>
                </a:extLst>
              </a:tr>
              <a:tr h="714375">
                <a:tc>
                  <a:txBody>
                    <a:bodyPr/>
                    <a:lstStyle/>
                    <a:p>
                      <a:r>
                        <a:rPr lang="en-US" sz="2400" b="1" dirty="0"/>
                        <a:t>Used by MDE for state</a:t>
                      </a:r>
                      <a:r>
                        <a:rPr lang="en-US" sz="2400" b="1" baseline="0" dirty="0"/>
                        <a:t> level activities</a:t>
                      </a:r>
                      <a:endParaRPr lang="en-US" sz="2400" b="1" dirty="0"/>
                    </a:p>
                  </a:txBody>
                  <a:tcPr anchor="ctr"/>
                </a:tc>
                <a:tc>
                  <a:txBody>
                    <a:bodyPr/>
                    <a:lstStyle/>
                    <a:p>
                      <a:pPr algn="ctr"/>
                      <a:r>
                        <a:rPr lang="en-US" sz="2400" b="1" dirty="0"/>
                        <a:t>20%</a:t>
                      </a:r>
                    </a:p>
                  </a:txBody>
                  <a:tcPr anchor="ctr"/>
                </a:tc>
                <a:tc>
                  <a:txBody>
                    <a:bodyPr/>
                    <a:lstStyle/>
                    <a:p>
                      <a:pPr algn="ctr"/>
                      <a:r>
                        <a:rPr lang="en-US" sz="2400" b="1" dirty="0"/>
                        <a:t>20%</a:t>
                      </a:r>
                    </a:p>
                  </a:txBody>
                  <a:tcPr anchor="ctr"/>
                </a:tc>
                <a:extLst>
                  <a:ext uri="{0D108BD9-81ED-4DB2-BD59-A6C34878D82A}">
                    <a16:rowId xmlns:a16="http://schemas.microsoft.com/office/drawing/2014/main" val="10005"/>
                  </a:ext>
                </a:extLst>
              </a:tr>
            </a:tbl>
          </a:graphicData>
        </a:graphic>
      </p:graphicFrame>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33</a:t>
            </a:fld>
            <a:endParaRPr lang="en-US" dirty="0"/>
          </a:p>
        </p:txBody>
      </p:sp>
    </p:spTree>
    <p:extLst>
      <p:ext uri="{BB962C8B-B14F-4D97-AF65-F5344CB8AC3E}">
        <p14:creationId xmlns:p14="http://schemas.microsoft.com/office/powerpoint/2010/main" val="17219226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9:  Make Celebration an Annual Tradition</a:t>
            </a:r>
          </a:p>
        </p:txBody>
      </p:sp>
      <p:pic>
        <p:nvPicPr>
          <p:cNvPr id="6" name="Content Placeholder 5" descr="The photograph shows 25 participants in one of three anual showcase meetings where district teams working to implement one of three innovations come together to share successes and learn from others." title="Celebraton as annual tradi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4374" y="1448471"/>
            <a:ext cx="10772776" cy="4872954"/>
          </a:xfrm>
        </p:spPr>
      </p:pic>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34</a:t>
            </a:fld>
            <a:endParaRPr lang="en-US" dirty="0"/>
          </a:p>
        </p:txBody>
      </p:sp>
    </p:spTree>
    <p:extLst>
      <p:ext uri="{BB962C8B-B14F-4D97-AF65-F5344CB8AC3E}">
        <p14:creationId xmlns:p14="http://schemas.microsoft.com/office/powerpoint/2010/main" val="31697559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11444287" cy="914400"/>
          </a:xfrm>
        </p:spPr>
        <p:txBody>
          <a:bodyPr>
            <a:noAutofit/>
          </a:bodyPr>
          <a:lstStyle/>
          <a:p>
            <a:r>
              <a:rPr lang="en-US" dirty="0"/>
              <a:t>Lesson 10:  Apply to Benefit from Intensive TA Opportunities</a:t>
            </a:r>
          </a:p>
        </p:txBody>
      </p:sp>
      <p:sp>
        <p:nvSpPr>
          <p:cNvPr id="3" name="Content Placeholder 2"/>
          <p:cNvSpPr>
            <a:spLocks noGrp="1"/>
          </p:cNvSpPr>
          <p:nvPr>
            <p:ph idx="1"/>
          </p:nvPr>
        </p:nvSpPr>
        <p:spPr>
          <a:xfrm>
            <a:off x="838200" y="1614488"/>
            <a:ext cx="10515600" cy="4843462"/>
          </a:xfrm>
        </p:spPr>
        <p:txBody>
          <a:bodyPr>
            <a:normAutofit lnSpcReduction="10000"/>
          </a:bodyPr>
          <a:lstStyle/>
          <a:p>
            <a:pPr marL="0" indent="0">
              <a:buNone/>
            </a:pPr>
            <a:r>
              <a:rPr lang="en-US" dirty="0"/>
              <a:t>2006: National Professional Development Center on Inclusion (NPDCI)</a:t>
            </a:r>
          </a:p>
          <a:p>
            <a:pPr marL="0" indent="0">
              <a:buNone/>
            </a:pPr>
            <a:r>
              <a:rPr lang="en-US" dirty="0"/>
              <a:t>2009: Technical Assistance Center for Social Emotional Interventions (TACSEI)</a:t>
            </a:r>
          </a:p>
          <a:p>
            <a:pPr marL="0" indent="0">
              <a:buNone/>
            </a:pPr>
            <a:r>
              <a:rPr lang="en-US" dirty="0"/>
              <a:t>2009: Contracted to work with Juliann Woods on FGRBI</a:t>
            </a:r>
          </a:p>
          <a:p>
            <a:pPr marL="0" indent="0">
              <a:buNone/>
            </a:pPr>
            <a:r>
              <a:rPr lang="en-US" dirty="0"/>
              <a:t>2012: National Implementation Research Network (NIRN)</a:t>
            </a:r>
          </a:p>
          <a:p>
            <a:pPr marL="0" indent="0">
              <a:buNone/>
            </a:pPr>
            <a:r>
              <a:rPr lang="en-US" dirty="0"/>
              <a:t>2014: Center on Enhancing Early Learning Outcomes (CEELO)</a:t>
            </a:r>
          </a:p>
          <a:p>
            <a:pPr marL="0" indent="0">
              <a:buNone/>
            </a:pPr>
            <a:r>
              <a:rPr lang="en-US" dirty="0"/>
              <a:t>2015: ECTA/DEC Recommended Practices</a:t>
            </a:r>
          </a:p>
          <a:p>
            <a:pPr marL="0" indent="0">
              <a:buNone/>
            </a:pPr>
            <a:r>
              <a:rPr lang="en-US" dirty="0"/>
              <a:t>2016: DaSY-Powerful Data Cohort</a:t>
            </a:r>
          </a:p>
          <a:p>
            <a:pPr marL="0" indent="0">
              <a:buNone/>
            </a:pPr>
            <a:r>
              <a:rPr lang="en-US" dirty="0"/>
              <a:t>2017: Early Childhood Personnel Center (ECPC)</a:t>
            </a:r>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35</a:t>
            </a:fld>
            <a:endParaRPr lang="en-US" dirty="0"/>
          </a:p>
        </p:txBody>
      </p:sp>
    </p:spTree>
    <p:extLst>
      <p:ext uri="{BB962C8B-B14F-4D97-AF65-F5344CB8AC3E}">
        <p14:creationId xmlns:p14="http://schemas.microsoft.com/office/powerpoint/2010/main" val="8452152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D9CDB776-4D35-4D19-ABAD-4137B43B96CF}"/>
              </a:ext>
            </a:extLst>
          </p:cNvPr>
          <p:cNvSpPr>
            <a:spLocks noGrp="1"/>
          </p:cNvSpPr>
          <p:nvPr>
            <p:ph type="ctrTitle"/>
          </p:nvPr>
        </p:nvSpPr>
        <p:spPr>
          <a:xfrm>
            <a:off x="1926534" y="1337912"/>
            <a:ext cx="6226866" cy="2319688"/>
          </a:xfrm>
        </p:spPr>
        <p:txBody>
          <a:bodyPr>
            <a:normAutofit fontScale="90000"/>
          </a:bodyPr>
          <a:lstStyle/>
          <a:p>
            <a:pPr algn="ctr">
              <a:spcBef>
                <a:spcPct val="20000"/>
              </a:spcBef>
              <a:buClr>
                <a:srgbClr val="EAD100"/>
              </a:buClr>
              <a:defRPr/>
            </a:pPr>
            <a:br>
              <a:rPr lang="en-US" sz="4000" dirty="0">
                <a:solidFill>
                  <a:schemeClr val="accent4"/>
                </a:solidFill>
              </a:rPr>
            </a:br>
            <a:br>
              <a:rPr lang="en-US" sz="4000" dirty="0">
                <a:solidFill>
                  <a:schemeClr val="accent4"/>
                </a:solidFill>
              </a:rPr>
            </a:br>
            <a:br>
              <a:rPr lang="en-US" sz="4000" dirty="0">
                <a:solidFill>
                  <a:schemeClr val="accent4"/>
                </a:solidFill>
              </a:rPr>
            </a:br>
            <a:br>
              <a:rPr lang="en-US" sz="4000" dirty="0">
                <a:solidFill>
                  <a:schemeClr val="accent4"/>
                </a:solidFill>
              </a:rPr>
            </a:br>
            <a:br>
              <a:rPr lang="en-US" sz="4000" dirty="0">
                <a:solidFill>
                  <a:schemeClr val="accent4"/>
                </a:solidFill>
              </a:rPr>
            </a:br>
            <a:br>
              <a:rPr lang="en-US" sz="4000" dirty="0">
                <a:solidFill>
                  <a:schemeClr val="accent4"/>
                </a:solidFill>
              </a:rPr>
            </a:br>
            <a:r>
              <a:rPr lang="en-US" sz="4000" dirty="0">
                <a:solidFill>
                  <a:schemeClr val="accent4"/>
                </a:solidFill>
              </a:rPr>
              <a:t>Implementation and Scale-Up of the Pyramid Model</a:t>
            </a:r>
            <a:endParaRPr lang="en-US" altLang="en-US" sz="3100" dirty="0">
              <a:ea typeface="ＭＳ Ｐゴシック" panose="020B0600070205080204" pitchFamily="34" charset="-128"/>
            </a:endParaRPr>
          </a:p>
        </p:txBody>
      </p:sp>
      <p:sp>
        <p:nvSpPr>
          <p:cNvPr id="3" name="Subtitle 2">
            <a:extLst>
              <a:ext uri="{FF2B5EF4-FFF2-40B4-BE49-F238E27FC236}">
                <a16:creationId xmlns:a16="http://schemas.microsoft.com/office/drawing/2014/main" id="{E3E56629-C0D5-49A0-97D2-42706420995D}"/>
              </a:ext>
            </a:extLst>
          </p:cNvPr>
          <p:cNvSpPr>
            <a:spLocks noGrp="1"/>
          </p:cNvSpPr>
          <p:nvPr>
            <p:ph type="subTitle" idx="1"/>
          </p:nvPr>
        </p:nvSpPr>
        <p:spPr>
          <a:xfrm>
            <a:off x="1752601" y="4038600"/>
            <a:ext cx="6003235" cy="2057400"/>
          </a:xfrm>
        </p:spPr>
        <p:txBody>
          <a:bodyPr>
            <a:normAutofit/>
          </a:bodyPr>
          <a:lstStyle/>
          <a:p>
            <a:pPr algn="ctr">
              <a:defRPr/>
            </a:pPr>
            <a:br>
              <a:rPr lang="en-US" sz="3200" dirty="0">
                <a:solidFill>
                  <a:prstClr val="black">
                    <a:lumMod val="85000"/>
                    <a:lumOff val="15000"/>
                  </a:prstClr>
                </a:solidFill>
              </a:rPr>
            </a:br>
            <a:endParaRPr lang="en-US" dirty="0">
              <a:cs typeface="+mn-cs"/>
            </a:endParaRPr>
          </a:p>
        </p:txBody>
      </p:sp>
    </p:spTree>
    <p:extLst>
      <p:ext uri="{BB962C8B-B14F-4D97-AF65-F5344CB8AC3E}">
        <p14:creationId xmlns:p14="http://schemas.microsoft.com/office/powerpoint/2010/main" val="18687830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Developed By</a:t>
            </a:r>
          </a:p>
        </p:txBody>
      </p:sp>
      <p:sp>
        <p:nvSpPr>
          <p:cNvPr id="5" name="Content Placeholder 4"/>
          <p:cNvSpPr>
            <a:spLocks noGrp="1"/>
          </p:cNvSpPr>
          <p:nvPr>
            <p:ph idx="1"/>
          </p:nvPr>
        </p:nvSpPr>
        <p:spPr>
          <a:xfrm>
            <a:off x="2180565" y="1530330"/>
            <a:ext cx="7886700" cy="4351338"/>
          </a:xfrm>
        </p:spPr>
        <p:txBody>
          <a:bodyPr/>
          <a:lstStyle/>
          <a:p>
            <a:r>
              <a:rPr lang="en-US" dirty="0"/>
              <a:t>Faculty associated with </a:t>
            </a:r>
          </a:p>
          <a:p>
            <a:endParaRPr lang="en-US" dirty="0"/>
          </a:p>
        </p:txBody>
      </p:sp>
      <p:pic>
        <p:nvPicPr>
          <p:cNvPr id="3074" name="Picture 2" descr="Icon for CSEFEL is a sunshine" title="Center of the social and emotional foundations of early lear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12477"/>
            <a:ext cx="6858000" cy="139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descr="The logo for TACSEI is a cartoon taxi facing forward." title="Technical Assistance Center on Social Emotional Interven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1" y="3886201"/>
            <a:ext cx="55594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98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We Built</a:t>
            </a:r>
          </a:p>
        </p:txBody>
      </p:sp>
      <p:pic>
        <p:nvPicPr>
          <p:cNvPr id="2" name="Picture 1" descr="Two young children are sitting on the floor playing together with blocks." title="Children"/>
          <p:cNvPicPr>
            <a:picLocks noChangeAspect="1"/>
          </p:cNvPicPr>
          <p:nvPr/>
        </p:nvPicPr>
        <p:blipFill>
          <a:blip r:embed="rId2"/>
          <a:stretch>
            <a:fillRect/>
          </a:stretch>
        </p:blipFill>
        <p:spPr>
          <a:xfrm>
            <a:off x="2438401" y="1697620"/>
            <a:ext cx="6648033" cy="3894139"/>
          </a:xfrm>
          <a:prstGeom prst="rect">
            <a:avLst/>
          </a:prstGeom>
        </p:spPr>
      </p:pic>
    </p:spTree>
    <p:extLst>
      <p:ext uri="{BB962C8B-B14F-4D97-AF65-F5344CB8AC3E}">
        <p14:creationId xmlns:p14="http://schemas.microsoft.com/office/powerpoint/2010/main" val="21765430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E862CF43-1D64-41F8-9C09-2267AB57BAFF}"/>
              </a:ext>
            </a:extLst>
          </p:cNvPr>
          <p:cNvSpPr>
            <a:spLocks noGrp="1" noChangeArrowheads="1"/>
          </p:cNvSpPr>
          <p:nvPr>
            <p:ph type="title"/>
          </p:nvPr>
        </p:nvSpPr>
        <p:spPr>
          <a:xfrm>
            <a:off x="1984375" y="233364"/>
            <a:ext cx="8229600" cy="757237"/>
          </a:xfrm>
        </p:spPr>
        <p:txBody>
          <a:bodyPr/>
          <a:lstStyle/>
          <a:p>
            <a:pPr eaLnBrk="1" hangingPunct="1"/>
            <a:r>
              <a:rPr lang="en-US" altLang="en-US" dirty="0">
                <a:cs typeface="Garamond" panose="02020404030301010803" pitchFamily="18" charset="0"/>
              </a:rPr>
              <a:t>Pyramid Model</a:t>
            </a:r>
          </a:p>
        </p:txBody>
      </p:sp>
      <p:pic>
        <p:nvPicPr>
          <p:cNvPr id="59395" name="Picture 2" descr="pyramidpopout.jpg - Shows tiers of the model with effective workforce as foundation, blue universal tiers of nuturing and responsive relationships; green tier of targeted social emotional supports; and top tier of intensive intervention" title="Pyramid Model">
            <a:extLst>
              <a:ext uri="{FF2B5EF4-FFF2-40B4-BE49-F238E27FC236}">
                <a16:creationId xmlns:a16="http://schemas.microsoft.com/office/drawing/2014/main" id="{176D0EC6-C484-4D9F-9227-199F4F4374ED}"/>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12154"/>
          <a:stretch>
            <a:fillRect/>
          </a:stretch>
        </p:blipFill>
        <p:spPr>
          <a:xfrm>
            <a:off x="3417889" y="984256"/>
            <a:ext cx="6251575" cy="4953000"/>
          </a:xfrm>
          <a:extLst>
            <a:ext uri="{91240B29-F687-4F45-9708-019B960494DF}">
              <a14:hiddenLine xmlns:a14="http://schemas.microsoft.com/office/drawing/2010/main" w="38100">
                <a:solidFill>
                  <a:srgbClr val="000000"/>
                </a:solidFill>
                <a:miter lim="800000"/>
                <a:headEnd/>
                <a:tailEnd/>
              </a14:hiddenLine>
            </a:ext>
          </a:extLst>
        </p:spPr>
      </p:pic>
      <p:sp>
        <p:nvSpPr>
          <p:cNvPr id="61449" name="Line 9" descr="Line that points to tertiary level of intensive intervention" title="line">
            <a:extLst>
              <a:ext uri="{FF2B5EF4-FFF2-40B4-BE49-F238E27FC236}">
                <a16:creationId xmlns:a16="http://schemas.microsoft.com/office/drawing/2014/main" id="{69399196-2097-45D9-B54A-C91E37C5F77E}"/>
              </a:ext>
            </a:extLst>
          </p:cNvPr>
          <p:cNvSpPr>
            <a:spLocks noChangeShapeType="1"/>
          </p:cNvSpPr>
          <p:nvPr/>
        </p:nvSpPr>
        <p:spPr bwMode="auto">
          <a:xfrm>
            <a:off x="4159250" y="1863969"/>
            <a:ext cx="1066800" cy="0"/>
          </a:xfrm>
          <a:prstGeom prst="line">
            <a:avLst/>
          </a:prstGeom>
          <a:noFill/>
          <a:ln w="38100">
            <a:solidFill>
              <a:schemeClr val="tx2"/>
            </a:solidFill>
            <a:round/>
            <a:headEnd/>
            <a:tailEnd type="triangle" w="med" len="med"/>
          </a:ln>
        </p:spPr>
        <p:txBody>
          <a:bodyPr/>
          <a:lstStyle/>
          <a:p>
            <a:pPr defTabSz="457200">
              <a:defRPr/>
            </a:pPr>
            <a:endParaRPr lang="en-US" sz="2400" dirty="0">
              <a:solidFill>
                <a:srgbClr val="000000"/>
              </a:solidFill>
              <a:latin typeface="Tahoma" pitchFamily="34" charset="0"/>
            </a:endParaRPr>
          </a:p>
        </p:txBody>
      </p:sp>
      <p:sp>
        <p:nvSpPr>
          <p:cNvPr id="59399" name="Rectangle 6">
            <a:extLst>
              <a:ext uri="{FF2B5EF4-FFF2-40B4-BE49-F238E27FC236}">
                <a16:creationId xmlns:a16="http://schemas.microsoft.com/office/drawing/2014/main" id="{AE593AD5-E086-4009-8206-B70A60E554B2}"/>
              </a:ext>
            </a:extLst>
          </p:cNvPr>
          <p:cNvSpPr>
            <a:spLocks noChangeArrowheads="1"/>
          </p:cNvSpPr>
          <p:nvPr/>
        </p:nvSpPr>
        <p:spPr bwMode="auto">
          <a:xfrm>
            <a:off x="2613819" y="1423988"/>
            <a:ext cx="1219200" cy="709613"/>
          </a:xfrm>
          <a:prstGeom prst="rect">
            <a:avLst/>
          </a:prstGeom>
          <a:solidFill>
            <a:srgbClr val="F1D5AD">
              <a:alpha val="83136"/>
            </a:srgbClr>
          </a:solidFill>
          <a:ln w="9525">
            <a:solidFill>
              <a:schemeClr val="tx1"/>
            </a:solidFill>
            <a:miter lim="800000"/>
            <a:headEnd/>
            <a:tailEnd/>
          </a:ln>
        </p:spPr>
        <p:txBody>
          <a:bodyPr wrap="none" anchor="ctr"/>
          <a:lstStyle>
            <a:lvl1pPr>
              <a:spcBef>
                <a:spcPct val="20000"/>
              </a:spcBef>
              <a:buClr>
                <a:srgbClr val="92D050"/>
              </a:buClr>
              <a:buFont typeface="Arial" panose="020B0604020202020204" pitchFamily="34" charset="0"/>
              <a:buChar char="•"/>
              <a:defRPr sz="3200">
                <a:solidFill>
                  <a:schemeClr val="tx1"/>
                </a:solidFill>
                <a:latin typeface="Garamond" panose="02020404030301010803" pitchFamily="18" charset="0"/>
              </a:defRPr>
            </a:lvl1pPr>
            <a:lvl2pPr marL="742950" indent="-285750">
              <a:spcBef>
                <a:spcPct val="20000"/>
              </a:spcBef>
              <a:buClr>
                <a:srgbClr val="92D050"/>
              </a:buClr>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Clr>
                <a:srgbClr val="92D050"/>
              </a:buClr>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Clr>
                <a:srgbClr val="92D050"/>
              </a:buClr>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Clr>
                <a:srgbClr val="92D050"/>
              </a:buClr>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9pPr>
          </a:lstStyle>
          <a:p>
            <a:pPr algn="ctr" defTabSz="457200">
              <a:spcBef>
                <a:spcPct val="0"/>
              </a:spcBef>
              <a:buClrTx/>
              <a:buNone/>
            </a:pPr>
            <a:r>
              <a:rPr lang="en-US" altLang="en-US" sz="1600" dirty="0">
                <a:solidFill>
                  <a:srgbClr val="000000"/>
                </a:solidFill>
                <a:latin typeface="Calibri" panose="020F0502020204030204" pitchFamily="34" charset="0"/>
              </a:rPr>
              <a:t>Tertiary</a:t>
            </a:r>
          </a:p>
          <a:p>
            <a:pPr algn="ctr" defTabSz="457200">
              <a:spcBef>
                <a:spcPct val="0"/>
              </a:spcBef>
              <a:buClrTx/>
              <a:buNone/>
            </a:pPr>
            <a:r>
              <a:rPr lang="en-US" altLang="en-US" sz="1600" dirty="0">
                <a:solidFill>
                  <a:srgbClr val="000000"/>
                </a:solidFill>
                <a:latin typeface="Calibri" panose="020F0502020204030204" pitchFamily="34" charset="0"/>
              </a:rPr>
              <a:t>Intervention</a:t>
            </a:r>
          </a:p>
          <a:p>
            <a:pPr algn="ctr" defTabSz="457200">
              <a:spcBef>
                <a:spcPct val="0"/>
              </a:spcBef>
              <a:buClrTx/>
              <a:buNone/>
            </a:pPr>
            <a:r>
              <a:rPr lang="en-US" altLang="en-US" sz="1600" i="1" dirty="0">
                <a:solidFill>
                  <a:srgbClr val="000000"/>
                </a:solidFill>
                <a:latin typeface="Calibri" panose="020F0502020204030204" pitchFamily="34" charset="0"/>
              </a:rPr>
              <a:t>Few</a:t>
            </a:r>
          </a:p>
        </p:txBody>
      </p:sp>
      <p:sp>
        <p:nvSpPr>
          <p:cNvPr id="61448" name="Line 8" descr="Line that points to the secondary prevention level of targeted social emotional supports" title="line">
            <a:extLst>
              <a:ext uri="{FF2B5EF4-FFF2-40B4-BE49-F238E27FC236}">
                <a16:creationId xmlns:a16="http://schemas.microsoft.com/office/drawing/2014/main" id="{8BD4B6A5-2C48-41B3-82BB-C7D3FE152BD1}"/>
              </a:ext>
            </a:extLst>
          </p:cNvPr>
          <p:cNvSpPr>
            <a:spLocks noChangeShapeType="1"/>
          </p:cNvSpPr>
          <p:nvPr/>
        </p:nvSpPr>
        <p:spPr bwMode="auto">
          <a:xfrm>
            <a:off x="4006850" y="2819400"/>
            <a:ext cx="990600" cy="0"/>
          </a:xfrm>
          <a:prstGeom prst="line">
            <a:avLst/>
          </a:prstGeom>
          <a:noFill/>
          <a:ln w="38100">
            <a:solidFill>
              <a:schemeClr val="tx2"/>
            </a:solidFill>
            <a:round/>
            <a:headEnd/>
            <a:tailEnd type="triangle" w="med" len="med"/>
          </a:ln>
        </p:spPr>
        <p:txBody>
          <a:bodyPr/>
          <a:lstStyle/>
          <a:p>
            <a:pPr defTabSz="457200">
              <a:defRPr/>
            </a:pPr>
            <a:endParaRPr lang="en-US" sz="2400" dirty="0">
              <a:solidFill>
                <a:srgbClr val="000000"/>
              </a:solidFill>
              <a:latin typeface="Tahoma" pitchFamily="34" charset="0"/>
            </a:endParaRPr>
          </a:p>
        </p:txBody>
      </p:sp>
      <p:sp>
        <p:nvSpPr>
          <p:cNvPr id="59398" name="Rectangle 5">
            <a:extLst>
              <a:ext uri="{FF2B5EF4-FFF2-40B4-BE49-F238E27FC236}">
                <a16:creationId xmlns:a16="http://schemas.microsoft.com/office/drawing/2014/main" id="{F4BF1DF8-E31C-49B6-9424-235721F8DD60}"/>
              </a:ext>
            </a:extLst>
          </p:cNvPr>
          <p:cNvSpPr>
            <a:spLocks noChangeArrowheads="1"/>
          </p:cNvSpPr>
          <p:nvPr/>
        </p:nvSpPr>
        <p:spPr bwMode="auto">
          <a:xfrm>
            <a:off x="2262188" y="2514601"/>
            <a:ext cx="1371600" cy="697523"/>
          </a:xfrm>
          <a:prstGeom prst="rect">
            <a:avLst/>
          </a:prstGeom>
          <a:solidFill>
            <a:srgbClr val="8DD76F">
              <a:alpha val="63136"/>
            </a:srgbClr>
          </a:solidFill>
          <a:ln w="9525">
            <a:solidFill>
              <a:schemeClr val="tx1"/>
            </a:solidFill>
            <a:miter lim="800000"/>
            <a:headEnd/>
            <a:tailEnd/>
          </a:ln>
        </p:spPr>
        <p:txBody>
          <a:bodyPr wrap="none" anchor="ctr"/>
          <a:lstStyle>
            <a:lvl1pPr>
              <a:spcBef>
                <a:spcPct val="20000"/>
              </a:spcBef>
              <a:buClr>
                <a:srgbClr val="92D050"/>
              </a:buClr>
              <a:buFont typeface="Arial" panose="020B0604020202020204" pitchFamily="34" charset="0"/>
              <a:buChar char="•"/>
              <a:defRPr sz="3200">
                <a:solidFill>
                  <a:schemeClr val="tx1"/>
                </a:solidFill>
                <a:latin typeface="Garamond" panose="02020404030301010803" pitchFamily="18" charset="0"/>
              </a:defRPr>
            </a:lvl1pPr>
            <a:lvl2pPr marL="742950" indent="-285750">
              <a:spcBef>
                <a:spcPct val="20000"/>
              </a:spcBef>
              <a:buClr>
                <a:srgbClr val="92D050"/>
              </a:buClr>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Clr>
                <a:srgbClr val="92D050"/>
              </a:buClr>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Clr>
                <a:srgbClr val="92D050"/>
              </a:buClr>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Clr>
                <a:srgbClr val="92D050"/>
              </a:buClr>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9pPr>
          </a:lstStyle>
          <a:p>
            <a:pPr algn="ctr" defTabSz="457200">
              <a:spcBef>
                <a:spcPct val="0"/>
              </a:spcBef>
              <a:buClrTx/>
              <a:buNone/>
            </a:pPr>
            <a:r>
              <a:rPr lang="en-US" altLang="en-US" sz="1600" dirty="0">
                <a:solidFill>
                  <a:srgbClr val="000000"/>
                </a:solidFill>
                <a:latin typeface="Calibri" panose="020F0502020204030204" pitchFamily="34" charset="0"/>
              </a:rPr>
              <a:t>Secondary</a:t>
            </a:r>
          </a:p>
          <a:p>
            <a:pPr algn="ctr" defTabSz="457200">
              <a:spcBef>
                <a:spcPct val="0"/>
              </a:spcBef>
              <a:buClrTx/>
              <a:buNone/>
            </a:pPr>
            <a:r>
              <a:rPr lang="en-US" altLang="en-US" sz="1600" dirty="0">
                <a:solidFill>
                  <a:srgbClr val="000000"/>
                </a:solidFill>
                <a:latin typeface="Calibri" panose="020F0502020204030204" pitchFamily="34" charset="0"/>
              </a:rPr>
              <a:t>Prevention</a:t>
            </a:r>
          </a:p>
          <a:p>
            <a:pPr algn="ctr" defTabSz="457200">
              <a:spcBef>
                <a:spcPct val="0"/>
              </a:spcBef>
              <a:buClrTx/>
              <a:buNone/>
            </a:pPr>
            <a:r>
              <a:rPr lang="en-US" altLang="en-US" sz="1600" i="1" dirty="0">
                <a:solidFill>
                  <a:srgbClr val="000000"/>
                </a:solidFill>
                <a:latin typeface="Calibri" panose="020F0502020204030204" pitchFamily="34" charset="0"/>
              </a:rPr>
              <a:t>Some</a:t>
            </a:r>
          </a:p>
        </p:txBody>
      </p:sp>
      <p:sp>
        <p:nvSpPr>
          <p:cNvPr id="3" name="Line 7" descr="Line that points to universal promotion level" title="line">
            <a:extLst>
              <a:ext uri="{FF2B5EF4-FFF2-40B4-BE49-F238E27FC236}">
                <a16:creationId xmlns:a16="http://schemas.microsoft.com/office/drawing/2014/main" id="{8DB52A75-0D8D-490F-AB6D-5CBBFD3CC374}"/>
              </a:ext>
            </a:extLst>
          </p:cNvPr>
          <p:cNvSpPr>
            <a:spLocks noChangeShapeType="1"/>
          </p:cNvSpPr>
          <p:nvPr/>
        </p:nvSpPr>
        <p:spPr bwMode="auto">
          <a:xfrm>
            <a:off x="3633788" y="3933093"/>
            <a:ext cx="685800" cy="0"/>
          </a:xfrm>
          <a:prstGeom prst="line">
            <a:avLst/>
          </a:prstGeom>
          <a:noFill/>
          <a:ln w="38100">
            <a:solidFill>
              <a:schemeClr val="tx2"/>
            </a:solidFill>
            <a:round/>
            <a:headEnd/>
            <a:tailEnd type="triangle" w="med" len="med"/>
          </a:ln>
        </p:spPr>
        <p:txBody>
          <a:bodyPr/>
          <a:lstStyle/>
          <a:p>
            <a:pPr defTabSz="457200">
              <a:defRPr/>
            </a:pPr>
            <a:endParaRPr lang="en-US" sz="2400" dirty="0">
              <a:solidFill>
                <a:srgbClr val="000000"/>
              </a:solidFill>
              <a:latin typeface="Tahoma" pitchFamily="34" charset="0"/>
            </a:endParaRPr>
          </a:p>
        </p:txBody>
      </p:sp>
      <p:sp>
        <p:nvSpPr>
          <p:cNvPr id="59397" name="Rectangle 4">
            <a:extLst>
              <a:ext uri="{FF2B5EF4-FFF2-40B4-BE49-F238E27FC236}">
                <a16:creationId xmlns:a16="http://schemas.microsoft.com/office/drawing/2014/main" id="{CFCB6FD0-E824-4BC6-AD02-5C5E8DE01C5E}"/>
              </a:ext>
            </a:extLst>
          </p:cNvPr>
          <p:cNvSpPr>
            <a:spLocks noChangeArrowheads="1"/>
          </p:cNvSpPr>
          <p:nvPr/>
        </p:nvSpPr>
        <p:spPr bwMode="auto">
          <a:xfrm>
            <a:off x="1835150" y="3657600"/>
            <a:ext cx="1676400" cy="762000"/>
          </a:xfrm>
          <a:prstGeom prst="rect">
            <a:avLst/>
          </a:prstGeom>
          <a:solidFill>
            <a:srgbClr val="3F8D91">
              <a:alpha val="45097"/>
            </a:srgbClr>
          </a:solidFill>
          <a:ln w="9525">
            <a:solidFill>
              <a:schemeClr val="tx1"/>
            </a:solidFill>
            <a:miter lim="800000"/>
            <a:headEnd/>
            <a:tailEnd/>
          </a:ln>
        </p:spPr>
        <p:txBody>
          <a:bodyPr wrap="none" anchor="ctr"/>
          <a:lstStyle>
            <a:lvl1pPr>
              <a:spcBef>
                <a:spcPct val="20000"/>
              </a:spcBef>
              <a:buClr>
                <a:srgbClr val="92D050"/>
              </a:buClr>
              <a:buFont typeface="Arial" panose="020B0604020202020204" pitchFamily="34" charset="0"/>
              <a:buChar char="•"/>
              <a:defRPr sz="3200">
                <a:solidFill>
                  <a:schemeClr val="tx1"/>
                </a:solidFill>
                <a:latin typeface="Garamond" panose="02020404030301010803" pitchFamily="18" charset="0"/>
              </a:defRPr>
            </a:lvl1pPr>
            <a:lvl2pPr marL="742950" indent="-285750">
              <a:spcBef>
                <a:spcPct val="20000"/>
              </a:spcBef>
              <a:buClr>
                <a:srgbClr val="92D050"/>
              </a:buClr>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Clr>
                <a:srgbClr val="92D050"/>
              </a:buClr>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Clr>
                <a:srgbClr val="92D050"/>
              </a:buClr>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Clr>
                <a:srgbClr val="92D050"/>
              </a:buClr>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rgbClr val="92D050"/>
              </a:buClr>
              <a:buFont typeface="Arial" panose="020B0604020202020204" pitchFamily="34" charset="0"/>
              <a:buChar char="»"/>
              <a:defRPr sz="2000">
                <a:solidFill>
                  <a:schemeClr val="tx1"/>
                </a:solidFill>
                <a:latin typeface="Garamond" panose="02020404030301010803" pitchFamily="18" charset="0"/>
              </a:defRPr>
            </a:lvl9pPr>
          </a:lstStyle>
          <a:p>
            <a:pPr algn="ctr" defTabSz="457200">
              <a:spcBef>
                <a:spcPct val="0"/>
              </a:spcBef>
              <a:buClrTx/>
              <a:buNone/>
            </a:pPr>
            <a:r>
              <a:rPr lang="en-US" altLang="en-US" sz="1600" dirty="0">
                <a:solidFill>
                  <a:srgbClr val="000000"/>
                </a:solidFill>
                <a:latin typeface="Calibri" panose="020F0502020204030204" pitchFamily="34" charset="0"/>
              </a:rPr>
              <a:t>Universal</a:t>
            </a:r>
          </a:p>
          <a:p>
            <a:pPr algn="ctr" defTabSz="457200">
              <a:spcBef>
                <a:spcPct val="0"/>
              </a:spcBef>
              <a:buClrTx/>
              <a:buNone/>
            </a:pPr>
            <a:r>
              <a:rPr lang="en-US" altLang="en-US" sz="1600" dirty="0">
                <a:solidFill>
                  <a:srgbClr val="000000"/>
                </a:solidFill>
                <a:latin typeface="Calibri" panose="020F0502020204030204" pitchFamily="34" charset="0"/>
              </a:rPr>
              <a:t>Promotion</a:t>
            </a:r>
          </a:p>
          <a:p>
            <a:pPr algn="ctr" defTabSz="457200">
              <a:spcBef>
                <a:spcPct val="0"/>
              </a:spcBef>
              <a:buClrTx/>
              <a:buNone/>
            </a:pPr>
            <a:r>
              <a:rPr lang="en-US" altLang="en-US" sz="1600" i="1" dirty="0">
                <a:solidFill>
                  <a:srgbClr val="000000"/>
                </a:solidFill>
                <a:latin typeface="Calibri" panose="020F0502020204030204" pitchFamily="34" charset="0"/>
              </a:rPr>
              <a:t>All </a:t>
            </a:r>
          </a:p>
        </p:txBody>
      </p:sp>
    </p:spTree>
    <p:extLst>
      <p:ext uri="{BB962C8B-B14F-4D97-AF65-F5344CB8AC3E}">
        <p14:creationId xmlns:p14="http://schemas.microsoft.com/office/powerpoint/2010/main" val="1844342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Minnesota Embraced the Challenge</a:t>
            </a:r>
          </a:p>
        </p:txBody>
      </p:sp>
      <p:graphicFrame>
        <p:nvGraphicFramePr>
          <p:cNvPr id="7" name="Content Placeholder 6" descr="FTE devoted to professional development increased from 0 to 12.5. Funds invested in statewide professional development increased from $375,000 to 2.77 million dollars. Statewide efforts gained focus. Three bundles of professional development are now supported." title="Change in system attributes from 2008 to 2018"/>
          <p:cNvGraphicFramePr>
            <a:graphicFrameLocks noGrp="1"/>
          </p:cNvGraphicFramePr>
          <p:nvPr>
            <p:ph idx="1"/>
            <p:extLst>
              <p:ext uri="{D42A27DB-BD31-4B8C-83A1-F6EECF244321}">
                <p14:modId xmlns:p14="http://schemas.microsoft.com/office/powerpoint/2010/main" val="1470293243"/>
              </p:ext>
            </p:extLst>
          </p:nvPr>
        </p:nvGraphicFramePr>
        <p:xfrm>
          <a:off x="838200" y="1825625"/>
          <a:ext cx="10515600" cy="4023360"/>
        </p:xfrm>
        <a:graphic>
          <a:graphicData uri="http://schemas.openxmlformats.org/drawingml/2006/table">
            <a:tbl>
              <a:tblPr firstRow="1" bandRow="1">
                <a:tableStyleId>{5DA37D80-6434-44D0-A028-1B22A696006F}</a:tableStyleId>
              </a:tblPr>
              <a:tblGrid>
                <a:gridCol w="6258059">
                  <a:extLst>
                    <a:ext uri="{9D8B030D-6E8A-4147-A177-3AD203B41FA5}">
                      <a16:colId xmlns:a16="http://schemas.microsoft.com/office/drawing/2014/main" val="20000"/>
                    </a:ext>
                  </a:extLst>
                </a:gridCol>
                <a:gridCol w="1777285">
                  <a:extLst>
                    <a:ext uri="{9D8B030D-6E8A-4147-A177-3AD203B41FA5}">
                      <a16:colId xmlns:a16="http://schemas.microsoft.com/office/drawing/2014/main" val="20001"/>
                    </a:ext>
                  </a:extLst>
                </a:gridCol>
                <a:gridCol w="2480256">
                  <a:extLst>
                    <a:ext uri="{9D8B030D-6E8A-4147-A177-3AD203B41FA5}">
                      <a16:colId xmlns:a16="http://schemas.microsoft.com/office/drawing/2014/main" val="20002"/>
                    </a:ext>
                  </a:extLst>
                </a:gridCol>
              </a:tblGrid>
              <a:tr h="370840">
                <a:tc>
                  <a:txBody>
                    <a:bodyPr/>
                    <a:lstStyle/>
                    <a:p>
                      <a:r>
                        <a:rPr lang="en-US" sz="2600" dirty="0">
                          <a:effectLst>
                            <a:glow rad="63500">
                              <a:schemeClr val="accent2">
                                <a:satMod val="175000"/>
                                <a:alpha val="40000"/>
                              </a:schemeClr>
                            </a:glow>
                          </a:effectLst>
                        </a:rPr>
                        <a:t>System Attributes</a:t>
                      </a:r>
                    </a:p>
                  </a:txBody>
                  <a:tcPr/>
                </a:tc>
                <a:tc>
                  <a:txBody>
                    <a:bodyPr/>
                    <a:lstStyle/>
                    <a:p>
                      <a:pPr algn="ctr"/>
                      <a:r>
                        <a:rPr lang="en-US" sz="2600" dirty="0">
                          <a:effectLst>
                            <a:glow rad="63500">
                              <a:schemeClr val="accent2">
                                <a:satMod val="175000"/>
                                <a:alpha val="40000"/>
                              </a:schemeClr>
                            </a:glow>
                          </a:effectLst>
                        </a:rPr>
                        <a:t>FFY 2008</a:t>
                      </a:r>
                    </a:p>
                  </a:txBody>
                  <a:tcPr/>
                </a:tc>
                <a:tc>
                  <a:txBody>
                    <a:bodyPr/>
                    <a:lstStyle/>
                    <a:p>
                      <a:pPr algn="ctr"/>
                      <a:r>
                        <a:rPr lang="en-US" sz="2600" dirty="0">
                          <a:effectLst>
                            <a:glow rad="63500">
                              <a:schemeClr val="accent2">
                                <a:satMod val="175000"/>
                                <a:alpha val="40000"/>
                              </a:schemeClr>
                            </a:glow>
                          </a:effectLst>
                        </a:rPr>
                        <a:t>FFY 2018</a:t>
                      </a:r>
                    </a:p>
                  </a:txBody>
                  <a:tcPr/>
                </a:tc>
                <a:extLst>
                  <a:ext uri="{0D108BD9-81ED-4DB2-BD59-A6C34878D82A}">
                    <a16:rowId xmlns:a16="http://schemas.microsoft.com/office/drawing/2014/main" val="10000"/>
                  </a:ext>
                </a:extLst>
              </a:tr>
              <a:tr h="370840">
                <a:tc>
                  <a:txBody>
                    <a:bodyPr/>
                    <a:lstStyle/>
                    <a:p>
                      <a:r>
                        <a:rPr lang="en-US" sz="2600" b="0" dirty="0">
                          <a:effectLst/>
                        </a:rPr>
                        <a:t>Full</a:t>
                      </a:r>
                      <a:r>
                        <a:rPr lang="en-US" sz="2600" b="0" baseline="0" dirty="0">
                          <a:effectLst/>
                        </a:rPr>
                        <a:t> Time Equivalents devoted to professional development</a:t>
                      </a:r>
                      <a:endParaRPr lang="en-US" sz="2600" b="0" dirty="0">
                        <a:effectLst/>
                      </a:endParaRPr>
                    </a:p>
                  </a:txBody>
                  <a:tcPr/>
                </a:tc>
                <a:tc>
                  <a:txBody>
                    <a:bodyPr/>
                    <a:lstStyle/>
                    <a:p>
                      <a:pPr algn="ctr"/>
                      <a:r>
                        <a:rPr lang="en-US" sz="2600" b="0" dirty="0">
                          <a:effectLst/>
                        </a:rPr>
                        <a:t>0 FTE</a:t>
                      </a:r>
                    </a:p>
                  </a:txBody>
                  <a:tcPr/>
                </a:tc>
                <a:tc>
                  <a:txBody>
                    <a:bodyPr/>
                    <a:lstStyle/>
                    <a:p>
                      <a:pPr algn="ctr"/>
                      <a:r>
                        <a:rPr lang="en-US" sz="2600" b="0" dirty="0">
                          <a:effectLst/>
                        </a:rPr>
                        <a:t>12.5 FTE</a:t>
                      </a:r>
                    </a:p>
                  </a:txBody>
                  <a:tcPr/>
                </a:tc>
                <a:extLst>
                  <a:ext uri="{0D108BD9-81ED-4DB2-BD59-A6C34878D82A}">
                    <a16:rowId xmlns:a16="http://schemas.microsoft.com/office/drawing/2014/main" val="10001"/>
                  </a:ext>
                </a:extLst>
              </a:tr>
              <a:tr h="370840">
                <a:tc>
                  <a:txBody>
                    <a:bodyPr/>
                    <a:lstStyle/>
                    <a:p>
                      <a:r>
                        <a:rPr lang="en-US" sz="2600" b="0" dirty="0">
                          <a:effectLst/>
                        </a:rPr>
                        <a:t>Funds invested in statewide professional development and enhancing program quality</a:t>
                      </a:r>
                    </a:p>
                  </a:txBody>
                  <a:tcPr/>
                </a:tc>
                <a:tc>
                  <a:txBody>
                    <a:bodyPr/>
                    <a:lstStyle/>
                    <a:p>
                      <a:pPr algn="ctr"/>
                      <a:r>
                        <a:rPr lang="en-US" sz="2600" b="0" dirty="0">
                          <a:effectLst/>
                        </a:rPr>
                        <a:t>$375,000</a:t>
                      </a:r>
                    </a:p>
                  </a:txBody>
                  <a:tcPr/>
                </a:tc>
                <a:tc>
                  <a:txBody>
                    <a:bodyPr/>
                    <a:lstStyle/>
                    <a:p>
                      <a:pPr algn="ctr"/>
                      <a:r>
                        <a:rPr lang="en-US" sz="2600" b="0" dirty="0">
                          <a:effectLst/>
                        </a:rPr>
                        <a:t>$2.77 million</a:t>
                      </a:r>
                    </a:p>
                  </a:txBody>
                  <a:tcPr/>
                </a:tc>
                <a:extLst>
                  <a:ext uri="{0D108BD9-81ED-4DB2-BD59-A6C34878D82A}">
                    <a16:rowId xmlns:a16="http://schemas.microsoft.com/office/drawing/2014/main" val="10002"/>
                  </a:ext>
                </a:extLst>
              </a:tr>
              <a:tr h="370840">
                <a:tc>
                  <a:txBody>
                    <a:bodyPr/>
                    <a:lstStyle/>
                    <a:p>
                      <a:r>
                        <a:rPr lang="en-US" sz="2600" b="0" dirty="0">
                          <a:effectLst/>
                        </a:rPr>
                        <a:t>Statewide</a:t>
                      </a:r>
                      <a:r>
                        <a:rPr lang="en-US" sz="2600" b="0" baseline="0" dirty="0">
                          <a:effectLst/>
                        </a:rPr>
                        <a:t> effort to build foundational quality across Part C/Preschool ECSE programs</a:t>
                      </a:r>
                      <a:endParaRPr lang="en-US" sz="2600" b="0" dirty="0">
                        <a:effectLst/>
                      </a:endParaRPr>
                    </a:p>
                  </a:txBody>
                  <a:tcPr/>
                </a:tc>
                <a:tc>
                  <a:txBody>
                    <a:bodyPr/>
                    <a:lstStyle/>
                    <a:p>
                      <a:pPr algn="ctr"/>
                      <a:r>
                        <a:rPr lang="en-US" sz="2600" b="0" dirty="0">
                          <a:effectLst/>
                        </a:rPr>
                        <a:t>On</a:t>
                      </a:r>
                      <a:r>
                        <a:rPr lang="en-US" sz="2600" b="0" baseline="0" dirty="0">
                          <a:effectLst/>
                        </a:rPr>
                        <a:t> demand/ </a:t>
                      </a:r>
                    </a:p>
                    <a:p>
                      <a:pPr algn="ctr"/>
                      <a:r>
                        <a:rPr lang="en-US" sz="2600" b="0" baseline="0" dirty="0">
                          <a:effectLst/>
                        </a:rPr>
                        <a:t>unfocused</a:t>
                      </a:r>
                      <a:endParaRPr lang="en-US" sz="2600" b="0" dirty="0">
                        <a:effectLst/>
                      </a:endParaRPr>
                    </a:p>
                  </a:txBody>
                  <a:tcPr/>
                </a:tc>
                <a:tc>
                  <a:txBody>
                    <a:bodyPr/>
                    <a:lstStyle/>
                    <a:p>
                      <a:pPr algn="ctr"/>
                      <a:r>
                        <a:rPr lang="en-US" sz="2600" b="0" dirty="0">
                          <a:effectLst/>
                        </a:rPr>
                        <a:t>Focused</a:t>
                      </a:r>
                      <a:r>
                        <a:rPr lang="en-US" sz="2600" b="0" baseline="0" dirty="0">
                          <a:effectLst/>
                        </a:rPr>
                        <a:t> on 12 core components</a:t>
                      </a:r>
                      <a:endParaRPr lang="en-US" sz="2600" b="0" dirty="0">
                        <a:effectLst/>
                      </a:endParaRPr>
                    </a:p>
                  </a:txBody>
                  <a:tcPr/>
                </a:tc>
                <a:extLst>
                  <a:ext uri="{0D108BD9-81ED-4DB2-BD59-A6C34878D82A}">
                    <a16:rowId xmlns:a16="http://schemas.microsoft.com/office/drawing/2014/main" val="10003"/>
                  </a:ext>
                </a:extLst>
              </a:tr>
              <a:tr h="370840">
                <a:tc>
                  <a:txBody>
                    <a:bodyPr/>
                    <a:lstStyle/>
                    <a:p>
                      <a:r>
                        <a:rPr lang="en-US" sz="2600" b="0" dirty="0">
                          <a:effectLst/>
                        </a:rPr>
                        <a:t>Evidence-based practices formally supported</a:t>
                      </a:r>
                    </a:p>
                  </a:txBody>
                  <a:tcPr/>
                </a:tc>
                <a:tc>
                  <a:txBody>
                    <a:bodyPr/>
                    <a:lstStyle/>
                    <a:p>
                      <a:pPr algn="ctr"/>
                      <a:r>
                        <a:rPr lang="en-US" sz="2600" b="0" dirty="0">
                          <a:effectLst/>
                        </a:rPr>
                        <a:t>0</a:t>
                      </a:r>
                    </a:p>
                  </a:txBody>
                  <a:tcPr/>
                </a:tc>
                <a:tc>
                  <a:txBody>
                    <a:bodyPr/>
                    <a:lstStyle/>
                    <a:p>
                      <a:pPr algn="ctr"/>
                      <a:r>
                        <a:rPr lang="en-US" sz="2600" b="0" dirty="0">
                          <a:effectLst/>
                        </a:rPr>
                        <a:t>3 bundles</a:t>
                      </a:r>
                    </a:p>
                  </a:txBody>
                  <a:tcPr/>
                </a:tc>
                <a:extLst>
                  <a:ext uri="{0D108BD9-81ED-4DB2-BD59-A6C34878D82A}">
                    <a16:rowId xmlns:a16="http://schemas.microsoft.com/office/drawing/2014/main" val="10004"/>
                  </a:ext>
                </a:extLst>
              </a:tr>
            </a:tbl>
          </a:graphicData>
        </a:graphic>
      </p:graphicFrame>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4</a:t>
            </a:fld>
            <a:endParaRPr lang="en-US" dirty="0"/>
          </a:p>
        </p:txBody>
      </p:sp>
    </p:spTree>
    <p:extLst>
      <p:ext uri="{BB962C8B-B14F-4D97-AF65-F5344CB8AC3E}">
        <p14:creationId xmlns:p14="http://schemas.microsoft.com/office/powerpoint/2010/main" val="420890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1"/>
                </a:solidFill>
              </a:rPr>
              <a:t>Challenging</a:t>
            </a:r>
            <a:r>
              <a:rPr lang="en-US" sz="4800" dirty="0">
                <a:solidFill>
                  <a:schemeClr val="accent4"/>
                </a:solidFill>
              </a:rPr>
              <a:t>Behavior</a:t>
            </a:r>
            <a:r>
              <a:rPr lang="en-US" b="0" dirty="0">
                <a:solidFill>
                  <a:schemeClr val="accent3">
                    <a:lumMod val="75000"/>
                  </a:schemeClr>
                </a:solidFill>
              </a:rPr>
              <a:t>.org</a:t>
            </a:r>
          </a:p>
        </p:txBody>
      </p:sp>
      <p:pic>
        <p:nvPicPr>
          <p:cNvPr id="4" name="Picture 3" descr="Shows visual of home page for challengingbehavior.org" title="National Center for Pyramid Model Innovations"/>
          <p:cNvPicPr>
            <a:picLocks noChangeAspect="1"/>
          </p:cNvPicPr>
          <p:nvPr/>
        </p:nvPicPr>
        <p:blipFill rotWithShape="1">
          <a:blip r:embed="rId3"/>
          <a:srcRect l="50000" t="10256" r="577" b="4872"/>
          <a:stretch/>
        </p:blipFill>
        <p:spPr>
          <a:xfrm>
            <a:off x="1796562" y="1815945"/>
            <a:ext cx="8598877" cy="4153055"/>
          </a:xfrm>
          <a:prstGeom prst="rect">
            <a:avLst/>
          </a:prstGeom>
          <a:ln w="38100" cap="sq">
            <a:solidFill>
              <a:schemeClr val="accent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743440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D28EC-970C-4876-BDB8-38FEC01AB73D}"/>
              </a:ext>
            </a:extLst>
          </p:cNvPr>
          <p:cNvSpPr>
            <a:spLocks noGrp="1"/>
          </p:cNvSpPr>
          <p:nvPr>
            <p:ph type="title"/>
          </p:nvPr>
        </p:nvSpPr>
        <p:spPr>
          <a:xfrm>
            <a:off x="2152650" y="365130"/>
            <a:ext cx="7886700" cy="737530"/>
          </a:xfrm>
        </p:spPr>
        <p:txBody>
          <a:bodyPr/>
          <a:lstStyle/>
          <a:p>
            <a:r>
              <a:rPr lang="en-US" dirty="0"/>
              <a:t>Critical Issues</a:t>
            </a:r>
          </a:p>
        </p:txBody>
      </p:sp>
      <p:graphicFrame>
        <p:nvGraphicFramePr>
          <p:cNvPr id="4" name="Content Placeholder 3" descr="Innappropriate discipline practices, effective behavior interventions, competence and confidence, segregation from inclusive programs, lack of capacity within programs and states." title="Critical Issues">
            <a:extLst>
              <a:ext uri="{FF2B5EF4-FFF2-40B4-BE49-F238E27FC236}">
                <a16:creationId xmlns:a16="http://schemas.microsoft.com/office/drawing/2014/main" id="{B3558B58-CE96-40C3-ABDA-827ECCF187D7}"/>
              </a:ext>
            </a:extLst>
          </p:cNvPr>
          <p:cNvGraphicFramePr>
            <a:graphicFrameLocks noGrp="1"/>
          </p:cNvGraphicFramePr>
          <p:nvPr>
            <p:ph idx="1"/>
            <p:extLst>
              <p:ext uri="{D42A27DB-BD31-4B8C-83A1-F6EECF244321}">
                <p14:modId xmlns:p14="http://schemas.microsoft.com/office/powerpoint/2010/main" val="1463407115"/>
              </p:ext>
            </p:extLst>
          </p:nvPr>
        </p:nvGraphicFramePr>
        <p:xfrm>
          <a:off x="2152650" y="1102660"/>
          <a:ext cx="78867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5981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t>Systems Model for Implementation </a:t>
            </a:r>
            <a:br>
              <a:rPr lang="en-US" dirty="0"/>
            </a:br>
            <a:r>
              <a:rPr lang="en-US" dirty="0"/>
              <a:t>and Scale-Up</a:t>
            </a:r>
          </a:p>
        </p:txBody>
      </p:sp>
      <p:sp>
        <p:nvSpPr>
          <p:cNvPr id="4" name="TextBox 3"/>
          <p:cNvSpPr txBox="1"/>
          <p:nvPr/>
        </p:nvSpPr>
        <p:spPr>
          <a:xfrm>
            <a:off x="6553201" y="2584840"/>
            <a:ext cx="3643313" cy="2677656"/>
          </a:xfrm>
          <a:prstGeom prst="rect">
            <a:avLst/>
          </a:prstGeom>
          <a:noFill/>
        </p:spPr>
        <p:txBody>
          <a:bodyPr wrap="square">
            <a:spAutoFit/>
          </a:bodyPr>
          <a:lstStyle/>
          <a:p>
            <a:pPr marL="800100" lvl="1" indent="-342900" defTabSz="457200">
              <a:buClr>
                <a:srgbClr val="A5A5A5">
                  <a:lumMod val="50000"/>
                </a:srgbClr>
              </a:buClr>
              <a:buFont typeface="Arial" pitchFamily="34" charset="0"/>
              <a:buChar char="•"/>
              <a:defRPr/>
            </a:pPr>
            <a:r>
              <a:rPr lang="en-US" sz="2800" dirty="0">
                <a:solidFill>
                  <a:prstClr val="black"/>
                </a:solidFill>
                <a:latin typeface="Calibri"/>
              </a:rPr>
              <a:t>Systems Thinking</a:t>
            </a:r>
          </a:p>
          <a:p>
            <a:pPr marL="800100" lvl="1" indent="-342900" defTabSz="457200">
              <a:buClr>
                <a:srgbClr val="A5A5A5">
                  <a:lumMod val="50000"/>
                </a:srgbClr>
              </a:buClr>
              <a:buFont typeface="Arial" pitchFamily="34" charset="0"/>
              <a:buChar char="•"/>
              <a:defRPr/>
            </a:pPr>
            <a:r>
              <a:rPr lang="en-US" sz="2800" dirty="0">
                <a:solidFill>
                  <a:prstClr val="black"/>
                </a:solidFill>
                <a:latin typeface="Calibri"/>
              </a:rPr>
              <a:t>Implementation Science</a:t>
            </a:r>
          </a:p>
          <a:p>
            <a:pPr marL="800100" lvl="1" indent="-342900" defTabSz="457200">
              <a:buClr>
                <a:srgbClr val="A5A5A5">
                  <a:lumMod val="50000"/>
                </a:srgbClr>
              </a:buClr>
              <a:buFont typeface="Arial" pitchFamily="34" charset="0"/>
              <a:buChar char="•"/>
              <a:defRPr/>
            </a:pPr>
            <a:r>
              <a:rPr lang="en-US" sz="2800" dirty="0">
                <a:solidFill>
                  <a:prstClr val="black"/>
                </a:solidFill>
                <a:latin typeface="Calibri"/>
              </a:rPr>
              <a:t>Cross-Agency Collaborative Planning</a:t>
            </a:r>
          </a:p>
        </p:txBody>
      </p:sp>
      <p:sp>
        <p:nvSpPr>
          <p:cNvPr id="113667" name="Content Placeholder 2"/>
          <p:cNvSpPr>
            <a:spLocks noGrp="1"/>
          </p:cNvSpPr>
          <p:nvPr>
            <p:ph idx="1"/>
          </p:nvPr>
        </p:nvSpPr>
        <p:spPr/>
        <p:txBody>
          <a:bodyPr/>
          <a:lstStyle/>
          <a:p>
            <a:r>
              <a:rPr lang="en-US" altLang="en-US" dirty="0"/>
              <a:t>Incorporates best practice from</a:t>
            </a:r>
            <a:r>
              <a:rPr lang="en-US" altLang="en-US" sz="3600" dirty="0"/>
              <a:t>:</a:t>
            </a:r>
          </a:p>
          <a:p>
            <a:endParaRPr lang="en-US" altLang="en-US" dirty="0"/>
          </a:p>
        </p:txBody>
      </p:sp>
      <p:pic>
        <p:nvPicPr>
          <p:cNvPr id="3" name="Picture 2" descr="Child walking across obstacles" title="image of child on playgroun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1326" y="2438400"/>
            <a:ext cx="4203274" cy="3152455"/>
          </a:xfrm>
          <a:prstGeom prst="rect">
            <a:avLst/>
          </a:prstGeom>
          <a:ln w="190500" cap="sq">
            <a:solidFill>
              <a:srgbClr val="C8C6BD"/>
            </a:solidFill>
            <a:prstDash val="solid"/>
            <a:miter lim="800000"/>
          </a:ln>
          <a:effectLst>
            <a:outerShdw blurRad="50800" dist="38100" dir="8100000" algn="tr"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ECTA Statewide Implementation Guide</a:t>
            </a:r>
          </a:p>
        </p:txBody>
      </p:sp>
      <p:pic>
        <p:nvPicPr>
          <p:cNvPr id="4" name="Content Placeholder 3" descr="ECTACenter.org : The Early Childhood Technical Assistance Center : Improving Systems, Practices - Internet Explorer">
            <a:hlinkClick r:id="rId3"/>
          </p:cNvPr>
          <p:cNvPicPr>
            <a:picLocks noGrp="1" noChangeAspect="1"/>
          </p:cNvPicPr>
          <p:nvPr>
            <p:ph idx="1"/>
          </p:nvPr>
        </p:nvPicPr>
        <p:blipFill rotWithShape="1">
          <a:blip r:embed="rId4">
            <a:extLst>
              <a:ext uri="{28A0092B-C50C-407E-A947-70E740481C1C}">
                <a14:useLocalDpi xmlns:a14="http://schemas.microsoft.com/office/drawing/2010/main" val="0"/>
              </a:ext>
            </a:extLst>
          </a:blip>
          <a:stretch/>
        </p:blipFill>
        <p:spPr>
          <a:xfrm>
            <a:off x="1436914" y="1474237"/>
            <a:ext cx="9088017" cy="4702726"/>
          </a:xfrm>
        </p:spPr>
      </p:pic>
    </p:spTree>
    <p:extLst>
      <p:ext uri="{BB962C8B-B14F-4D97-AF65-F5344CB8AC3E}">
        <p14:creationId xmlns:p14="http://schemas.microsoft.com/office/powerpoint/2010/main" val="16099879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C0E0-0D64-4848-A653-CD943889A332}"/>
              </a:ext>
            </a:extLst>
          </p:cNvPr>
          <p:cNvSpPr>
            <a:spLocks noGrp="1"/>
          </p:cNvSpPr>
          <p:nvPr>
            <p:ph type="title"/>
          </p:nvPr>
        </p:nvSpPr>
        <p:spPr>
          <a:xfrm>
            <a:off x="3581400" y="365130"/>
            <a:ext cx="6457950" cy="1325563"/>
          </a:xfrm>
        </p:spPr>
        <p:txBody>
          <a:bodyPr/>
          <a:lstStyle/>
          <a:p>
            <a:pPr>
              <a:defRPr/>
            </a:pPr>
            <a:r>
              <a:rPr lang="en-US" dirty="0">
                <a:ea typeface="+mj-ea"/>
                <a:cs typeface="+mj-cs"/>
              </a:rPr>
              <a:t>Implementation Drivers</a:t>
            </a:r>
          </a:p>
        </p:txBody>
      </p:sp>
      <p:sp>
        <p:nvSpPr>
          <p:cNvPr id="30723" name="Content Placeholder 2">
            <a:extLst>
              <a:ext uri="{FF2B5EF4-FFF2-40B4-BE49-F238E27FC236}">
                <a16:creationId xmlns:a16="http://schemas.microsoft.com/office/drawing/2014/main" id="{F8EF3544-142A-451B-B26B-C53A1C42B5E8}"/>
              </a:ext>
            </a:extLst>
          </p:cNvPr>
          <p:cNvSpPr>
            <a:spLocks noGrp="1"/>
          </p:cNvSpPr>
          <p:nvPr>
            <p:ph idx="1"/>
          </p:nvPr>
        </p:nvSpPr>
        <p:spPr>
          <a:xfrm>
            <a:off x="2152650" y="1825625"/>
            <a:ext cx="6229350" cy="4351338"/>
          </a:xfrm>
        </p:spPr>
        <p:txBody>
          <a:bodyPr/>
          <a:lstStyle/>
          <a:p>
            <a:r>
              <a:rPr lang="en-US" altLang="en-US" dirty="0">
                <a:ea typeface="ＭＳ Ｐゴシック" panose="020B0600070205080204" pitchFamily="34" charset="-128"/>
              </a:rPr>
              <a:t>Competency Drivers – coaching, training, fidelity</a:t>
            </a:r>
          </a:p>
          <a:p>
            <a:r>
              <a:rPr lang="en-US" altLang="en-US" dirty="0">
                <a:ea typeface="ＭＳ Ｐゴシック" panose="020B0600070205080204" pitchFamily="34" charset="-128"/>
              </a:rPr>
              <a:t>Organizational Drivers- data systems, administrative support, systems intervention</a:t>
            </a:r>
          </a:p>
          <a:p>
            <a:r>
              <a:rPr lang="en-US" altLang="en-US" dirty="0">
                <a:ea typeface="ＭＳ Ｐゴシック" panose="020B0600070205080204" pitchFamily="34" charset="-128"/>
              </a:rPr>
              <a:t>Leadership Drivers – technical and adaptive responding</a:t>
            </a:r>
          </a:p>
          <a:p>
            <a:endParaRPr lang="en-US" altLang="en-US" dirty="0">
              <a:ea typeface="ＭＳ Ｐゴシック" panose="020B0600070205080204" pitchFamily="34" charset="-128"/>
            </a:endParaRPr>
          </a:p>
        </p:txBody>
      </p:sp>
      <p:pic>
        <p:nvPicPr>
          <p:cNvPr id="30724" name="Picture 2" descr="Image of triangle with outside highlighted to represent the drivers that are the &quot;how&quot; of implementation science" title="How - Drivers">
            <a:extLst>
              <a:ext uri="{FF2B5EF4-FFF2-40B4-BE49-F238E27FC236}">
                <a16:creationId xmlns:a16="http://schemas.microsoft.com/office/drawing/2014/main" id="{345CE9DB-68BE-41D1-8A01-7D75338E6D1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62201" y="297662"/>
            <a:ext cx="1136819" cy="146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2964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AEA76DBA-CBE3-4D55-A5B9-6EBA8B466C46}"/>
              </a:ext>
            </a:extLst>
          </p:cNvPr>
          <p:cNvSpPr>
            <a:spLocks noGrp="1" noChangeArrowheads="1"/>
          </p:cNvSpPr>
          <p:nvPr>
            <p:ph type="title"/>
          </p:nvPr>
        </p:nvSpPr>
        <p:spPr>
          <a:xfrm>
            <a:off x="3276600" y="365130"/>
            <a:ext cx="6762750" cy="1325563"/>
          </a:xfrm>
        </p:spPr>
        <p:txBody>
          <a:bodyPr>
            <a:normAutofit/>
          </a:bodyPr>
          <a:lstStyle/>
          <a:p>
            <a:pPr>
              <a:defRPr/>
            </a:pPr>
            <a:r>
              <a:rPr lang="en-US" dirty="0"/>
              <a:t>Stages of Implementation</a:t>
            </a:r>
          </a:p>
        </p:txBody>
      </p:sp>
      <p:pic>
        <p:nvPicPr>
          <p:cNvPr id="31750" name="Picture 2" descr="Graphic that shows multiple circles to indicate the multiple stages of implementation" title="When and Stages">
            <a:extLst>
              <a:ext uri="{FF2B5EF4-FFF2-40B4-BE49-F238E27FC236}">
                <a16:creationId xmlns:a16="http://schemas.microsoft.com/office/drawing/2014/main" id="{3815CA9F-693D-4F92-A2B1-D22AE257E99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52650" y="203926"/>
            <a:ext cx="1295400" cy="1486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 Box 6">
            <a:extLst>
              <a:ext uri="{FF2B5EF4-FFF2-40B4-BE49-F238E27FC236}">
                <a16:creationId xmlns:a16="http://schemas.microsoft.com/office/drawing/2014/main" id="{BB39A432-3E0F-4607-94F7-0A51DD0D2772}"/>
              </a:ext>
            </a:extLst>
          </p:cNvPr>
          <p:cNvSpPr txBox="1">
            <a:spLocks noChangeArrowheads="1"/>
          </p:cNvSpPr>
          <p:nvPr/>
        </p:nvSpPr>
        <p:spPr bwMode="auto">
          <a:xfrm>
            <a:off x="2819400" y="5791200"/>
            <a:ext cx="655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9BBB59"/>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F79646"/>
              </a:buClr>
              <a:buSzPct val="74000"/>
              <a:buFont typeface="Wingdings" panose="05000000000000000000" pitchFamily="2" charset="2"/>
              <a:buChar char="u"/>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457200">
              <a:spcBef>
                <a:spcPct val="50000"/>
              </a:spcBef>
              <a:buClrTx/>
              <a:buNone/>
            </a:pPr>
            <a:r>
              <a:rPr lang="en-US" altLang="en-US" sz="1600" dirty="0">
                <a:solidFill>
                  <a:srgbClr val="000000"/>
                </a:solidFill>
                <a:latin typeface="Arial" panose="020B0604020202020204" pitchFamily="34" charset="0"/>
              </a:rPr>
              <a:t>Fixsen, Naoom, Blase, Friedman, &amp; Wallace, 2005</a:t>
            </a:r>
          </a:p>
        </p:txBody>
      </p:sp>
      <p:grpSp>
        <p:nvGrpSpPr>
          <p:cNvPr id="31749" name="Group 7" descr="Indicator with line drawing that it takes 2-4 years to move from installation to sustainability and scale-up" title="scale up years">
            <a:extLst>
              <a:ext uri="{FF2B5EF4-FFF2-40B4-BE49-F238E27FC236}">
                <a16:creationId xmlns:a16="http://schemas.microsoft.com/office/drawing/2014/main" id="{3579494C-6196-4692-8DC1-50CE4445EAA7}"/>
              </a:ext>
            </a:extLst>
          </p:cNvPr>
          <p:cNvGrpSpPr>
            <a:grpSpLocks/>
          </p:cNvGrpSpPr>
          <p:nvPr/>
        </p:nvGrpSpPr>
        <p:grpSpPr bwMode="auto">
          <a:xfrm>
            <a:off x="7908926" y="2667000"/>
            <a:ext cx="2733675" cy="2057400"/>
            <a:chOff x="4022" y="1632"/>
            <a:chExt cx="1722" cy="1152"/>
          </a:xfrm>
        </p:grpSpPr>
        <p:grpSp>
          <p:nvGrpSpPr>
            <p:cNvPr id="31751" name="Group 8">
              <a:extLst>
                <a:ext uri="{FF2B5EF4-FFF2-40B4-BE49-F238E27FC236}">
                  <a16:creationId xmlns:a16="http://schemas.microsoft.com/office/drawing/2014/main" id="{4B94611D-023B-479E-8542-50B1977C963C}"/>
                </a:ext>
              </a:extLst>
            </p:cNvPr>
            <p:cNvGrpSpPr>
              <a:grpSpLocks/>
            </p:cNvGrpSpPr>
            <p:nvPr/>
          </p:nvGrpSpPr>
          <p:grpSpPr bwMode="auto">
            <a:xfrm>
              <a:off x="4022" y="1632"/>
              <a:ext cx="634" cy="1152"/>
              <a:chOff x="4022" y="1632"/>
              <a:chExt cx="634" cy="1152"/>
            </a:xfrm>
          </p:grpSpPr>
          <p:sp>
            <p:nvSpPr>
              <p:cNvPr id="31753" name="Line 9">
                <a:extLst>
                  <a:ext uri="{FF2B5EF4-FFF2-40B4-BE49-F238E27FC236}">
                    <a16:creationId xmlns:a16="http://schemas.microsoft.com/office/drawing/2014/main" id="{EA9ABFF7-7F59-4A23-85E3-2758CC0346A0}"/>
                  </a:ext>
                </a:extLst>
              </p:cNvPr>
              <p:cNvSpPr>
                <a:spLocks noChangeShapeType="1"/>
              </p:cNvSpPr>
              <p:nvPr/>
            </p:nvSpPr>
            <p:spPr bwMode="auto">
              <a:xfrm>
                <a:off x="4022" y="1632"/>
                <a:ext cx="384" cy="0"/>
              </a:xfrm>
              <a:prstGeom prst="line">
                <a:avLst/>
              </a:prstGeom>
              <a:noFill/>
              <a:ln w="38100">
                <a:solidFill>
                  <a:srgbClr val="001574"/>
                </a:solidFill>
                <a:round/>
                <a:headEnd/>
                <a:tailEnd/>
              </a:ln>
              <a:extLst>
                <a:ext uri="{909E8E84-426E-40DD-AFC4-6F175D3DCCD1}">
                  <a14:hiddenFill xmlns:a14="http://schemas.microsoft.com/office/drawing/2010/main">
                    <a:noFill/>
                  </a14:hiddenFill>
                </a:ext>
              </a:extLst>
            </p:spPr>
            <p:txBody>
              <a:bodyPr/>
              <a:lstStyle/>
              <a:p>
                <a:pPr defTabSz="457200"/>
                <a:endParaRPr lang="en-US" dirty="0">
                  <a:solidFill>
                    <a:srgbClr val="000000"/>
                  </a:solidFill>
                </a:endParaRPr>
              </a:p>
            </p:txBody>
          </p:sp>
          <p:sp>
            <p:nvSpPr>
              <p:cNvPr id="31754" name="Line 10">
                <a:extLst>
                  <a:ext uri="{FF2B5EF4-FFF2-40B4-BE49-F238E27FC236}">
                    <a16:creationId xmlns:a16="http://schemas.microsoft.com/office/drawing/2014/main" id="{347413F2-FA19-48FD-B43E-D977E8C33359}"/>
                  </a:ext>
                </a:extLst>
              </p:cNvPr>
              <p:cNvSpPr>
                <a:spLocks noChangeShapeType="1"/>
              </p:cNvSpPr>
              <p:nvPr/>
            </p:nvSpPr>
            <p:spPr bwMode="auto">
              <a:xfrm>
                <a:off x="4022" y="2784"/>
                <a:ext cx="384" cy="0"/>
              </a:xfrm>
              <a:prstGeom prst="line">
                <a:avLst/>
              </a:prstGeom>
              <a:noFill/>
              <a:ln w="38100">
                <a:solidFill>
                  <a:srgbClr val="001574"/>
                </a:solidFill>
                <a:round/>
                <a:headEnd/>
                <a:tailEnd/>
              </a:ln>
              <a:extLst>
                <a:ext uri="{909E8E84-426E-40DD-AFC4-6F175D3DCCD1}">
                  <a14:hiddenFill xmlns:a14="http://schemas.microsoft.com/office/drawing/2010/main">
                    <a:noFill/>
                  </a14:hiddenFill>
                </a:ext>
              </a:extLst>
            </p:spPr>
            <p:txBody>
              <a:bodyPr/>
              <a:lstStyle/>
              <a:p>
                <a:pPr defTabSz="457200"/>
                <a:endParaRPr lang="en-US" dirty="0">
                  <a:solidFill>
                    <a:srgbClr val="000000"/>
                  </a:solidFill>
                </a:endParaRPr>
              </a:p>
            </p:txBody>
          </p:sp>
          <p:sp>
            <p:nvSpPr>
              <p:cNvPr id="31755" name="Line 11">
                <a:extLst>
                  <a:ext uri="{FF2B5EF4-FFF2-40B4-BE49-F238E27FC236}">
                    <a16:creationId xmlns:a16="http://schemas.microsoft.com/office/drawing/2014/main" id="{7E379908-F710-4495-AD33-1C2B8BA0E702}"/>
                  </a:ext>
                </a:extLst>
              </p:cNvPr>
              <p:cNvSpPr>
                <a:spLocks noChangeShapeType="1"/>
              </p:cNvSpPr>
              <p:nvPr/>
            </p:nvSpPr>
            <p:spPr bwMode="auto">
              <a:xfrm flipV="1">
                <a:off x="4406" y="1632"/>
                <a:ext cx="0" cy="1152"/>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lang="en-US" dirty="0">
                  <a:solidFill>
                    <a:srgbClr val="000000"/>
                  </a:solidFill>
                </a:endParaRPr>
              </a:p>
            </p:txBody>
          </p:sp>
          <p:sp>
            <p:nvSpPr>
              <p:cNvPr id="31756" name="Line 12">
                <a:extLst>
                  <a:ext uri="{FF2B5EF4-FFF2-40B4-BE49-F238E27FC236}">
                    <a16:creationId xmlns:a16="http://schemas.microsoft.com/office/drawing/2014/main" id="{CED9B1F2-82EE-47C3-A9CE-BF1FFB9135F3}"/>
                  </a:ext>
                </a:extLst>
              </p:cNvPr>
              <p:cNvSpPr>
                <a:spLocks noChangeShapeType="1"/>
              </p:cNvSpPr>
              <p:nvPr/>
            </p:nvSpPr>
            <p:spPr bwMode="auto">
              <a:xfrm>
                <a:off x="4512" y="2101"/>
                <a:ext cx="144" cy="0"/>
              </a:xfrm>
              <a:prstGeom prst="line">
                <a:avLst/>
              </a:prstGeom>
              <a:noFill/>
              <a:ln w="38100">
                <a:solidFill>
                  <a:srgbClr val="001574"/>
                </a:solidFill>
                <a:round/>
                <a:headEnd/>
                <a:tailEnd/>
              </a:ln>
              <a:extLst>
                <a:ext uri="{909E8E84-426E-40DD-AFC4-6F175D3DCCD1}">
                  <a14:hiddenFill xmlns:a14="http://schemas.microsoft.com/office/drawing/2010/main">
                    <a:noFill/>
                  </a14:hiddenFill>
                </a:ext>
              </a:extLst>
            </p:spPr>
            <p:txBody>
              <a:bodyPr/>
              <a:lstStyle/>
              <a:p>
                <a:pPr defTabSz="457200"/>
                <a:endParaRPr lang="en-US" dirty="0">
                  <a:solidFill>
                    <a:srgbClr val="000000"/>
                  </a:solidFill>
                </a:endParaRPr>
              </a:p>
            </p:txBody>
          </p:sp>
        </p:grpSp>
        <p:sp>
          <p:nvSpPr>
            <p:cNvPr id="31752" name="Text Box 13">
              <a:extLst>
                <a:ext uri="{FF2B5EF4-FFF2-40B4-BE49-F238E27FC236}">
                  <a16:creationId xmlns:a16="http://schemas.microsoft.com/office/drawing/2014/main" id="{701F60FA-7926-44D2-9A2F-4D52E5E584EF}"/>
                </a:ext>
              </a:extLst>
            </p:cNvPr>
            <p:cNvSpPr txBox="1">
              <a:spLocks noChangeArrowheads="1"/>
            </p:cNvSpPr>
            <p:nvPr/>
          </p:nvSpPr>
          <p:spPr bwMode="auto">
            <a:xfrm>
              <a:off x="4736" y="2021"/>
              <a:ext cx="1008" cy="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Font typeface="Wingdings" panose="05000000000000000000" pitchFamily="2" charset="2"/>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9BBB59"/>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F79646"/>
                </a:buClr>
                <a:buSzPct val="74000"/>
                <a:buFont typeface="Wingdings" panose="05000000000000000000" pitchFamily="2" charset="2"/>
                <a:buChar char="u"/>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defTabSz="457200">
                <a:spcBef>
                  <a:spcPct val="50000"/>
                </a:spcBef>
                <a:buClrTx/>
                <a:buNone/>
              </a:pPr>
              <a:r>
                <a:rPr lang="en-US" altLang="en-US" sz="1800" dirty="0">
                  <a:solidFill>
                    <a:srgbClr val="000000"/>
                  </a:solidFill>
                  <a:latin typeface="Arial" panose="020B0604020202020204" pitchFamily="34" charset="0"/>
                </a:rPr>
                <a:t>2 – 4 Years</a:t>
              </a:r>
            </a:p>
          </p:txBody>
        </p:sp>
      </p:grpSp>
      <p:sp>
        <p:nvSpPr>
          <p:cNvPr id="31747" name="Rectangle 3">
            <a:extLst>
              <a:ext uri="{FF2B5EF4-FFF2-40B4-BE49-F238E27FC236}">
                <a16:creationId xmlns:a16="http://schemas.microsoft.com/office/drawing/2014/main" id="{F1B284E8-CB01-49AF-94DE-0C93FED9BE3D}"/>
              </a:ext>
            </a:extLst>
          </p:cNvPr>
          <p:cNvSpPr>
            <a:spLocks noGrp="1" noChangeArrowheads="1"/>
          </p:cNvSpPr>
          <p:nvPr>
            <p:ph idx="1"/>
          </p:nvPr>
        </p:nvSpPr>
        <p:spPr>
          <a:xfrm>
            <a:off x="2152650" y="1825625"/>
            <a:ext cx="7886700" cy="4351338"/>
          </a:xfrm>
        </p:spPr>
        <p:txBody>
          <a:bodyPr/>
          <a:lstStyle/>
          <a:p>
            <a:pPr eaLnBrk="1" hangingPunct="1"/>
            <a:r>
              <a:rPr lang="en-US" altLang="en-US" b="1" dirty="0">
                <a:ea typeface="ＭＳ Ｐゴシック" panose="020B0600070205080204" pitchFamily="34" charset="-128"/>
              </a:rPr>
              <a:t>Exploration</a:t>
            </a:r>
          </a:p>
          <a:p>
            <a:pPr eaLnBrk="1" hangingPunct="1"/>
            <a:r>
              <a:rPr lang="en-US" altLang="en-US" b="1" dirty="0">
                <a:ea typeface="ＭＳ Ｐゴシック" panose="020B0600070205080204" pitchFamily="34" charset="-128"/>
              </a:rPr>
              <a:t>Installation</a:t>
            </a:r>
          </a:p>
          <a:p>
            <a:pPr eaLnBrk="1" hangingPunct="1"/>
            <a:r>
              <a:rPr lang="en-US" altLang="en-US" b="1" dirty="0">
                <a:ea typeface="ＭＳ Ｐゴシック" panose="020B0600070205080204" pitchFamily="34" charset="-128"/>
              </a:rPr>
              <a:t>Initial Implementation</a:t>
            </a:r>
          </a:p>
          <a:p>
            <a:pPr eaLnBrk="1" hangingPunct="1"/>
            <a:r>
              <a:rPr lang="en-US" altLang="en-US" b="1" dirty="0">
                <a:ea typeface="ＭＳ Ｐゴシック" panose="020B0600070205080204" pitchFamily="34" charset="-128"/>
              </a:rPr>
              <a:t>Full Implementation</a:t>
            </a:r>
          </a:p>
          <a:p>
            <a:pPr eaLnBrk="1" hangingPunct="1"/>
            <a:r>
              <a:rPr lang="en-US" altLang="en-US" b="1" dirty="0">
                <a:ea typeface="ＭＳ Ｐゴシック" panose="020B0600070205080204" pitchFamily="34" charset="-128"/>
              </a:rPr>
              <a:t>Innovation, Sustainability, Scale-up</a:t>
            </a:r>
          </a:p>
        </p:txBody>
      </p:sp>
    </p:spTree>
    <p:extLst>
      <p:ext uri="{BB962C8B-B14F-4D97-AF65-F5344CB8AC3E}">
        <p14:creationId xmlns:p14="http://schemas.microsoft.com/office/powerpoint/2010/main" val="31374079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D4DB6-56F8-4382-931B-126424089DA1}"/>
              </a:ext>
            </a:extLst>
          </p:cNvPr>
          <p:cNvSpPr>
            <a:spLocks noGrp="1"/>
          </p:cNvSpPr>
          <p:nvPr>
            <p:ph type="title"/>
          </p:nvPr>
        </p:nvSpPr>
        <p:spPr>
          <a:xfrm>
            <a:off x="2152650" y="365130"/>
            <a:ext cx="8134350" cy="1325563"/>
          </a:xfrm>
        </p:spPr>
        <p:txBody>
          <a:bodyPr>
            <a:noAutofit/>
          </a:bodyPr>
          <a:lstStyle/>
          <a:p>
            <a:pPr algn="l">
              <a:defRPr/>
            </a:pPr>
            <a:r>
              <a:rPr lang="en-US" sz="3200" dirty="0"/>
              <a:t>Pyramid Model Approach: Building State Capacity to Provide What Programs Need </a:t>
            </a:r>
            <a:r>
              <a:rPr lang="en-US" b="1" dirty="0"/>
              <a:t> </a:t>
            </a:r>
          </a:p>
        </p:txBody>
      </p:sp>
      <p:sp>
        <p:nvSpPr>
          <p:cNvPr id="3" name="Content Placeholder 2">
            <a:extLst>
              <a:ext uri="{FF2B5EF4-FFF2-40B4-BE49-F238E27FC236}">
                <a16:creationId xmlns:a16="http://schemas.microsoft.com/office/drawing/2014/main" id="{E8F45FFA-5C6F-4CEA-A232-59C380C46EB3}"/>
              </a:ext>
            </a:extLst>
          </p:cNvPr>
          <p:cNvSpPr>
            <a:spLocks noGrp="1"/>
          </p:cNvSpPr>
          <p:nvPr>
            <p:ph idx="1"/>
          </p:nvPr>
        </p:nvSpPr>
        <p:spPr/>
        <p:txBody>
          <a:bodyPr>
            <a:normAutofit fontScale="92500" lnSpcReduction="10000"/>
          </a:bodyPr>
          <a:lstStyle/>
          <a:p>
            <a:pPr marL="457200" indent="-457200">
              <a:buFont typeface="+mj-lt"/>
              <a:buAutoNum type="arabicPeriod"/>
              <a:defRPr/>
            </a:pPr>
            <a:r>
              <a:rPr lang="en-US" sz="2400" b="1" dirty="0"/>
              <a:t>State Leadership Team </a:t>
            </a:r>
            <a:r>
              <a:rPr lang="en-US" sz="2400" dirty="0"/>
              <a:t>to plan and implement a sustainable, cross-agency, state infrastructure; develops sustainability and scale-up plans (Benchmarks of Quality)</a:t>
            </a:r>
          </a:p>
          <a:p>
            <a:pPr marL="457200" indent="-457200">
              <a:buFont typeface="+mj-lt"/>
              <a:buAutoNum type="arabicPeriod"/>
              <a:defRPr/>
            </a:pPr>
            <a:r>
              <a:rPr lang="en-US" sz="2400" b="1" dirty="0"/>
              <a:t>A Master Cadre </a:t>
            </a:r>
            <a:r>
              <a:rPr lang="en-US" sz="2400" dirty="0"/>
              <a:t>of </a:t>
            </a:r>
            <a:r>
              <a:rPr lang="en-US" sz="2400" b="1" dirty="0"/>
              <a:t>External Coaches </a:t>
            </a:r>
            <a:r>
              <a:rPr lang="en-US" sz="2400" dirty="0"/>
              <a:t>that support high fidelity use of Pyramid Model in programs</a:t>
            </a:r>
          </a:p>
          <a:p>
            <a:pPr marL="457200" indent="-457200">
              <a:buFont typeface="+mj-lt"/>
              <a:buAutoNum type="arabicPeriod"/>
              <a:defRPr/>
            </a:pPr>
            <a:r>
              <a:rPr lang="en-US" sz="2400" b="1" dirty="0"/>
              <a:t>Implementation and Demonstration Sites </a:t>
            </a:r>
            <a:r>
              <a:rPr lang="en-US" sz="2400" dirty="0"/>
              <a:t>with Leadership Teams and internal coaches; demo sites to demonstrate effectiveness and to model for others</a:t>
            </a:r>
          </a:p>
          <a:p>
            <a:pPr marL="457200" indent="-457200">
              <a:buFont typeface="+mj-lt"/>
              <a:buAutoNum type="arabicPeriod"/>
              <a:defRPr/>
            </a:pPr>
            <a:r>
              <a:rPr lang="en-US" sz="2400" b="1" dirty="0"/>
              <a:t>Data/Evaluation and data feed-back systems </a:t>
            </a:r>
            <a:r>
              <a:rPr lang="en-US" sz="2400" dirty="0"/>
              <a:t>for: data-based decision making at all levels for PD, ensuring fidelity, demonstrating effectiveness, planning, implementing and tracking systems change and making system recommendations</a:t>
            </a:r>
          </a:p>
          <a:p>
            <a:pPr>
              <a:buFont typeface="Wingdings" charset="0"/>
              <a:buChar char="§"/>
              <a:defRPr/>
            </a:pPr>
            <a:endParaRPr lang="en-US" dirty="0"/>
          </a:p>
        </p:txBody>
      </p:sp>
      <p:sp>
        <p:nvSpPr>
          <p:cNvPr id="33794" name="Slide Number Placeholder 3">
            <a:extLst>
              <a:ext uri="{FF2B5EF4-FFF2-40B4-BE49-F238E27FC236}">
                <a16:creationId xmlns:a16="http://schemas.microsoft.com/office/drawing/2014/main" id="{171B9FD6-07ED-4FE5-97C4-94B828CF330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2"/>
              </a:buClr>
              <a:buFont typeface="Wingdings" panose="05000000000000000000" pitchFamily="2" charset="2"/>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Clr>
                <a:srgbClr val="9BBB59"/>
              </a:buClr>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Clr>
                <a:srgbClr val="F79646"/>
              </a:buClr>
              <a:buSzPct val="74000"/>
              <a:buFont typeface="Wingdings" panose="05000000000000000000" pitchFamily="2" charset="2"/>
              <a:buChar char="u"/>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ClrTx/>
              <a:buFontTx/>
              <a:buNone/>
            </a:pPr>
            <a:fld id="{B3CA7322-21E3-478B-8ECD-E541DC634298}" type="slidenum">
              <a:rPr lang="en-US" altLang="en-US" sz="1200">
                <a:solidFill>
                  <a:srgbClr val="898989"/>
                </a:solidFill>
                <a:latin typeface="Arial" panose="020B0604020202020204" pitchFamily="34" charset="0"/>
              </a:rPr>
              <a:pPr>
                <a:spcBef>
                  <a:spcPct val="0"/>
                </a:spcBef>
                <a:buClrTx/>
                <a:buFontTx/>
                <a:buNone/>
              </a:pPr>
              <a:t>46</a:t>
            </a:fld>
            <a:endParaRPr lang="en-US" altLang="en-US" sz="1200" dirty="0">
              <a:solidFill>
                <a:srgbClr val="898989"/>
              </a:solidFill>
              <a:latin typeface="Arial" panose="020B0604020202020204" pitchFamily="34" charset="0"/>
            </a:endParaRPr>
          </a:p>
        </p:txBody>
      </p:sp>
    </p:spTree>
    <p:extLst>
      <p:ext uri="{BB962C8B-B14F-4D97-AF65-F5344CB8AC3E}">
        <p14:creationId xmlns:p14="http://schemas.microsoft.com/office/powerpoint/2010/main" val="4264211815"/>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2" descr="This graphic shows the three tiers of the pyramid model layered above a foundation of a high qualtiy workforce. " title="Pyramid Model graphi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86288" y="1973264"/>
            <a:ext cx="2971800" cy="249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Diagram 1" descr="Components include a leadership team, staff buy-in, family engagement, program-wide expectations, procedures for responding to challenging behavior, continuous professional development and classroom coaching, data decision-making, implemenation and outcomes" title="Critical aspects of Pyramid implementation"/>
          <p:cNvGraphicFramePr/>
          <p:nvPr>
            <p:extLst>
              <p:ext uri="{D42A27DB-BD31-4B8C-83A1-F6EECF244321}">
                <p14:modId xmlns:p14="http://schemas.microsoft.com/office/powerpoint/2010/main" val="4104837931"/>
              </p:ext>
            </p:extLst>
          </p:nvPr>
        </p:nvGraphicFramePr>
        <p:xfrm>
          <a:off x="2052736" y="933062"/>
          <a:ext cx="8234264" cy="57725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7283" name="TextBox 2"/>
          <p:cNvSpPr txBox="1">
            <a:spLocks noChangeArrowheads="1"/>
          </p:cNvSpPr>
          <p:nvPr/>
        </p:nvSpPr>
        <p:spPr bwMode="auto">
          <a:xfrm>
            <a:off x="8404485" y="3807034"/>
            <a:ext cx="14990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200">
                <a:solidFill>
                  <a:schemeClr val="tx1"/>
                </a:solidFill>
                <a:latin typeface="Arial" pitchFamily="34" charset="0"/>
                <a:ea typeface="ＭＳ Ｐゴシック" pitchFamily="34" charset="-128"/>
              </a:defRPr>
            </a:lvl1pPr>
            <a:lvl2pPr marL="742950" indent="-285750">
              <a:defRPr sz="1200">
                <a:solidFill>
                  <a:schemeClr val="tx1"/>
                </a:solidFill>
                <a:latin typeface="Arial" pitchFamily="34" charset="0"/>
                <a:ea typeface="ＭＳ Ｐゴシック" pitchFamily="34" charset="-128"/>
              </a:defRPr>
            </a:lvl2pPr>
            <a:lvl3pPr marL="1143000" indent="-228600">
              <a:defRPr sz="1200">
                <a:solidFill>
                  <a:schemeClr val="tx1"/>
                </a:solidFill>
                <a:latin typeface="Arial" pitchFamily="34" charset="0"/>
                <a:ea typeface="ＭＳ Ｐゴシック" pitchFamily="34" charset="-128"/>
              </a:defRPr>
            </a:lvl3pPr>
            <a:lvl4pPr marL="1600200" indent="-228600">
              <a:defRPr sz="1200">
                <a:solidFill>
                  <a:schemeClr val="tx1"/>
                </a:solidFill>
                <a:latin typeface="Arial" pitchFamily="34" charset="0"/>
                <a:ea typeface="ＭＳ Ｐゴシック" pitchFamily="34" charset="-128"/>
              </a:defRPr>
            </a:lvl4pPr>
            <a:lvl5pPr marL="2057400" indent="-228600">
              <a:defRPr sz="1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Arial" pitchFamily="34" charset="0"/>
                <a:ea typeface="ＭＳ Ｐゴシック" pitchFamily="34" charset="-128"/>
              </a:defRPr>
            </a:lvl9pPr>
          </a:lstStyle>
          <a:p>
            <a:pPr algn="ctr" defTabSz="457200">
              <a:defRPr/>
            </a:pPr>
            <a:r>
              <a:rPr lang="en-US" altLang="en-US" sz="1600" dirty="0">
                <a:solidFill>
                  <a:prstClr val="white"/>
                </a:solidFill>
              </a:rPr>
              <a:t>Family Engagement</a:t>
            </a:r>
          </a:p>
        </p:txBody>
      </p:sp>
      <p:sp>
        <p:nvSpPr>
          <p:cNvPr id="3" name="Title 2"/>
          <p:cNvSpPr>
            <a:spLocks noGrp="1"/>
          </p:cNvSpPr>
          <p:nvPr>
            <p:ph type="title"/>
          </p:nvPr>
        </p:nvSpPr>
        <p:spPr/>
        <p:txBody>
          <a:bodyPr anchor="t"/>
          <a:lstStyle/>
          <a:p>
            <a:r>
              <a:rPr lang="en-US" dirty="0"/>
              <a:t>Components of Program-Wide Approach</a:t>
            </a:r>
          </a:p>
        </p:txBody>
      </p:sp>
    </p:spTree>
    <p:extLst>
      <p:ext uri="{BB962C8B-B14F-4D97-AF65-F5344CB8AC3E}">
        <p14:creationId xmlns:p14="http://schemas.microsoft.com/office/powerpoint/2010/main" val="35412285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State Training &amp; </a:t>
            </a:r>
            <a:br>
              <a:rPr lang="en-US" dirty="0"/>
            </a:br>
            <a:r>
              <a:rPr lang="en-US" dirty="0"/>
              <a:t>Technical Assistance Opportunities</a:t>
            </a:r>
          </a:p>
        </p:txBody>
      </p:sp>
      <p:sp>
        <p:nvSpPr>
          <p:cNvPr id="6" name="Rounded Rectangle 5"/>
          <p:cNvSpPr/>
          <p:nvPr/>
        </p:nvSpPr>
        <p:spPr>
          <a:xfrm>
            <a:off x="3068635" y="2157538"/>
            <a:ext cx="2914650" cy="1202531"/>
          </a:xfrm>
          <a:prstGeom prst="round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defTabSz="457200"/>
            <a:r>
              <a:rPr lang="en-US" sz="1500" b="1" dirty="0">
                <a:solidFill>
                  <a:srgbClr val="2B3D50"/>
                </a:solidFill>
              </a:rPr>
              <a:t>Pyramid Model Implementation Innovations and Systems Building</a:t>
            </a:r>
          </a:p>
        </p:txBody>
      </p:sp>
      <p:sp>
        <p:nvSpPr>
          <p:cNvPr id="7" name="Rectangle 6"/>
          <p:cNvSpPr/>
          <p:nvPr/>
        </p:nvSpPr>
        <p:spPr>
          <a:xfrm>
            <a:off x="3068635" y="2983211"/>
            <a:ext cx="2914650" cy="406002"/>
          </a:xfrm>
          <a:prstGeom prst="rect">
            <a:avLst/>
          </a:prstGeom>
          <a:solidFill>
            <a:schemeClr val="accent4"/>
          </a:solidFill>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n-US" sz="1500" i="1" dirty="0">
                <a:solidFill>
                  <a:prstClr val="white"/>
                </a:solidFill>
              </a:rPr>
              <a:t>Application available </a:t>
            </a:r>
          </a:p>
          <a:p>
            <a:pPr algn="ctr" defTabSz="457200"/>
            <a:r>
              <a:rPr lang="en-US" sz="1500" i="1" dirty="0">
                <a:solidFill>
                  <a:prstClr val="white"/>
                </a:solidFill>
              </a:rPr>
              <a:t>October 2018.</a:t>
            </a:r>
          </a:p>
        </p:txBody>
      </p:sp>
      <p:sp>
        <p:nvSpPr>
          <p:cNvPr id="8" name="Rounded Rectangle 7"/>
          <p:cNvSpPr/>
          <p:nvPr/>
        </p:nvSpPr>
        <p:spPr>
          <a:xfrm>
            <a:off x="6211888" y="2175184"/>
            <a:ext cx="2914650" cy="1202531"/>
          </a:xfrm>
          <a:prstGeom prst="round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defTabSz="457200"/>
            <a:r>
              <a:rPr lang="en-US" sz="1425" b="1" dirty="0">
                <a:solidFill>
                  <a:srgbClr val="2B3D50"/>
                </a:solidFill>
              </a:rPr>
              <a:t>State Pyramid Model Planning, Readiness and Early Implementation Activities</a:t>
            </a:r>
          </a:p>
        </p:txBody>
      </p:sp>
      <p:sp>
        <p:nvSpPr>
          <p:cNvPr id="9" name="Rectangle 8"/>
          <p:cNvSpPr/>
          <p:nvPr/>
        </p:nvSpPr>
        <p:spPr>
          <a:xfrm>
            <a:off x="6211888" y="3072914"/>
            <a:ext cx="2914650" cy="304800"/>
          </a:xfrm>
          <a:prstGeom prst="rect">
            <a:avLst/>
          </a:prstGeom>
          <a:solidFill>
            <a:schemeClr val="accent4"/>
          </a:solidFill>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n-US" sz="1500" i="1" dirty="0">
                <a:solidFill>
                  <a:prstClr val="white"/>
                </a:solidFill>
              </a:rPr>
              <a:t>Application available July 2018.</a:t>
            </a:r>
          </a:p>
        </p:txBody>
      </p:sp>
      <p:sp>
        <p:nvSpPr>
          <p:cNvPr id="10" name="Rounded Rectangle 9"/>
          <p:cNvSpPr/>
          <p:nvPr/>
        </p:nvSpPr>
        <p:spPr>
          <a:xfrm>
            <a:off x="2969559" y="3581402"/>
            <a:ext cx="3013726" cy="1202531"/>
          </a:xfrm>
          <a:prstGeom prst="round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defTabSz="457200"/>
            <a:r>
              <a:rPr lang="en-US" sz="1500" b="1" i="1" dirty="0">
                <a:solidFill>
                  <a:srgbClr val="2B3D50"/>
                </a:solidFill>
              </a:rPr>
              <a:t>Intensive TA</a:t>
            </a:r>
            <a:r>
              <a:rPr lang="en-US" sz="1500" b="1" dirty="0">
                <a:solidFill>
                  <a:srgbClr val="2B3D50"/>
                </a:solidFill>
              </a:rPr>
              <a:t>: Implementation of the Pyramid Model within </a:t>
            </a:r>
            <a:br>
              <a:rPr lang="en-US" sz="1500" b="1" dirty="0">
                <a:solidFill>
                  <a:srgbClr val="2B3D50"/>
                </a:solidFill>
              </a:rPr>
            </a:br>
            <a:r>
              <a:rPr lang="en-US" sz="1500" b="1" dirty="0">
                <a:solidFill>
                  <a:srgbClr val="2B3D50"/>
                </a:solidFill>
              </a:rPr>
              <a:t>Part C Home Visiting</a:t>
            </a:r>
          </a:p>
        </p:txBody>
      </p:sp>
      <p:sp>
        <p:nvSpPr>
          <p:cNvPr id="11" name="Rectangle 10"/>
          <p:cNvSpPr/>
          <p:nvPr/>
        </p:nvSpPr>
        <p:spPr>
          <a:xfrm>
            <a:off x="3019097" y="4494652"/>
            <a:ext cx="2914650" cy="412750"/>
          </a:xfrm>
          <a:prstGeom prst="rect">
            <a:avLst/>
          </a:prstGeom>
          <a:solidFill>
            <a:schemeClr val="accent2"/>
          </a:solidFill>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n-US" sz="1500" i="1" dirty="0">
                <a:solidFill>
                  <a:prstClr val="white"/>
                </a:solidFill>
              </a:rPr>
              <a:t>Application available </a:t>
            </a:r>
          </a:p>
          <a:p>
            <a:pPr algn="ctr" defTabSz="457200"/>
            <a:r>
              <a:rPr lang="en-US" sz="1500" i="1" dirty="0">
                <a:solidFill>
                  <a:prstClr val="white"/>
                </a:solidFill>
              </a:rPr>
              <a:t>August 2018.</a:t>
            </a:r>
          </a:p>
        </p:txBody>
      </p:sp>
      <p:sp>
        <p:nvSpPr>
          <p:cNvPr id="12" name="Rounded Rectangle 11"/>
          <p:cNvSpPr/>
          <p:nvPr/>
        </p:nvSpPr>
        <p:spPr>
          <a:xfrm>
            <a:off x="6262832" y="3530203"/>
            <a:ext cx="2914650" cy="1202531"/>
          </a:xfrm>
          <a:prstGeom prst="roundRect">
            <a:avLst/>
          </a:prstGeom>
        </p:spPr>
        <p:style>
          <a:lnRef idx="2">
            <a:schemeClr val="accent4"/>
          </a:lnRef>
          <a:fillRef idx="1">
            <a:schemeClr val="lt1"/>
          </a:fillRef>
          <a:effectRef idx="0">
            <a:schemeClr val="accent4"/>
          </a:effectRef>
          <a:fontRef idx="minor">
            <a:schemeClr val="dk1"/>
          </a:fontRef>
        </p:style>
        <p:txBody>
          <a:bodyPr rtlCol="0" anchor="t" anchorCtr="0"/>
          <a:lstStyle/>
          <a:p>
            <a:pPr algn="ctr" defTabSz="457200"/>
            <a:r>
              <a:rPr lang="en-US" sz="1500" b="1" i="1" dirty="0">
                <a:solidFill>
                  <a:srgbClr val="2B3D50"/>
                </a:solidFill>
              </a:rPr>
              <a:t>Intensive TA</a:t>
            </a:r>
            <a:r>
              <a:rPr lang="en-US" sz="1500" b="1" dirty="0">
                <a:solidFill>
                  <a:srgbClr val="2B3D50"/>
                </a:solidFill>
              </a:rPr>
              <a:t>: Statewide Implementation and Scale-Up of the </a:t>
            </a:r>
          </a:p>
          <a:p>
            <a:pPr algn="ctr" defTabSz="457200"/>
            <a:r>
              <a:rPr lang="en-US" sz="1500" b="1" dirty="0">
                <a:solidFill>
                  <a:srgbClr val="2B3D50"/>
                </a:solidFill>
              </a:rPr>
              <a:t>Pyramid Model</a:t>
            </a:r>
          </a:p>
        </p:txBody>
      </p:sp>
      <p:sp>
        <p:nvSpPr>
          <p:cNvPr id="13" name="Rectangle 12"/>
          <p:cNvSpPr/>
          <p:nvPr/>
        </p:nvSpPr>
        <p:spPr>
          <a:xfrm>
            <a:off x="6211888" y="4540251"/>
            <a:ext cx="2914650" cy="412750"/>
          </a:xfrm>
          <a:prstGeom prst="rect">
            <a:avLst/>
          </a:prstGeom>
          <a:solidFill>
            <a:schemeClr val="accent2"/>
          </a:solidFill>
        </p:spPr>
        <p:style>
          <a:lnRef idx="2">
            <a:schemeClr val="accent4"/>
          </a:lnRef>
          <a:fillRef idx="1">
            <a:schemeClr val="lt1"/>
          </a:fillRef>
          <a:effectRef idx="0">
            <a:schemeClr val="accent4"/>
          </a:effectRef>
          <a:fontRef idx="minor">
            <a:schemeClr val="dk1"/>
          </a:fontRef>
        </p:style>
        <p:txBody>
          <a:bodyPr rtlCol="0" anchor="ctr"/>
          <a:lstStyle/>
          <a:p>
            <a:pPr algn="ctr" defTabSz="457200"/>
            <a:r>
              <a:rPr lang="en-US" sz="1500" i="1" dirty="0">
                <a:solidFill>
                  <a:prstClr val="white"/>
                </a:solidFill>
              </a:rPr>
              <a:t>Application available </a:t>
            </a:r>
          </a:p>
          <a:p>
            <a:pPr algn="ctr" defTabSz="457200"/>
            <a:r>
              <a:rPr lang="en-US" sz="1500" i="1" dirty="0">
                <a:solidFill>
                  <a:prstClr val="white"/>
                </a:solidFill>
              </a:rPr>
              <a:t>October 2018.</a:t>
            </a:r>
          </a:p>
        </p:txBody>
      </p:sp>
      <p:sp>
        <p:nvSpPr>
          <p:cNvPr id="14" name="TextBox 13"/>
          <p:cNvSpPr txBox="1"/>
          <p:nvPr/>
        </p:nvSpPr>
        <p:spPr>
          <a:xfrm>
            <a:off x="3068636" y="5105401"/>
            <a:ext cx="6057903" cy="369332"/>
          </a:xfrm>
          <a:prstGeom prst="rect">
            <a:avLst/>
          </a:prstGeom>
          <a:noFill/>
        </p:spPr>
        <p:txBody>
          <a:bodyPr wrap="square" rtlCol="0">
            <a:spAutoFit/>
          </a:bodyPr>
          <a:lstStyle/>
          <a:p>
            <a:pPr algn="ctr" defTabSz="457200"/>
            <a:r>
              <a:rPr lang="en-US" b="1" dirty="0">
                <a:solidFill>
                  <a:srgbClr val="DB6327"/>
                </a:solidFill>
              </a:rPr>
              <a:t>Questions? Contact Lise Fox at lisefox@usf.edu</a:t>
            </a:r>
          </a:p>
        </p:txBody>
      </p:sp>
    </p:spTree>
    <p:extLst>
      <p:ext uri="{BB962C8B-B14F-4D97-AF65-F5344CB8AC3E}">
        <p14:creationId xmlns:p14="http://schemas.microsoft.com/office/powerpoint/2010/main" val="34520825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AF335-B9AA-4EB5-9714-7629E4ECDE50}"/>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24276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1:  Fall in love with your vision, not your plan</a:t>
            </a:r>
          </a:p>
        </p:txBody>
      </p:sp>
      <p:sp>
        <p:nvSpPr>
          <p:cNvPr id="3" name="Content Placeholder 2"/>
          <p:cNvSpPr>
            <a:spLocks noGrp="1"/>
          </p:cNvSpPr>
          <p:nvPr>
            <p:ph idx="1"/>
          </p:nvPr>
        </p:nvSpPr>
        <p:spPr>
          <a:xfrm>
            <a:off x="838200" y="1825625"/>
            <a:ext cx="10515600" cy="4351338"/>
          </a:xfrm>
        </p:spPr>
        <p:txBody>
          <a:bodyPr>
            <a:normAutofit/>
          </a:bodyPr>
          <a:lstStyle/>
          <a:p>
            <a:pPr marL="0" indent="0">
              <a:buNone/>
            </a:pPr>
            <a:r>
              <a:rPr lang="en-US" dirty="0"/>
              <a:t>All those whose efforts increase the likelihood that young children with and without disabilities and their families experience positive outcomes will have the knowledge, skills, attitude and supports necessary to be effective in their respective roles. [2006 vision statement] </a:t>
            </a:r>
          </a:p>
          <a:p>
            <a:pPr marL="0" indent="0">
              <a:spcAft>
                <a:spcPts val="0"/>
              </a:spcAft>
              <a:buNone/>
            </a:pPr>
            <a:r>
              <a:rPr lang="en-US" dirty="0"/>
              <a:t>Progress made through a series of short-</a:t>
            </a:r>
          </a:p>
          <a:p>
            <a:pPr marL="0" indent="0">
              <a:spcBef>
                <a:spcPts val="0"/>
              </a:spcBef>
              <a:spcAft>
                <a:spcPts val="0"/>
              </a:spcAft>
              <a:buNone/>
            </a:pPr>
            <a:r>
              <a:rPr lang="en-US" dirty="0"/>
              <a:t>-term plans and thoughtful attention to</a:t>
            </a:r>
          </a:p>
          <a:p>
            <a:pPr marL="0" indent="0">
              <a:spcBef>
                <a:spcPts val="0"/>
              </a:spcBef>
              <a:spcAft>
                <a:spcPts val="0"/>
              </a:spcAft>
              <a:buNone/>
            </a:pPr>
            <a:r>
              <a:rPr lang="en-US" dirty="0"/>
              <a:t>Identifying the “next right step”. </a:t>
            </a:r>
          </a:p>
          <a:p>
            <a:pPr marL="0" indent="0">
              <a:spcBef>
                <a:spcPts val="0"/>
              </a:spcBef>
              <a:spcAft>
                <a:spcPts val="0"/>
              </a:spcAft>
              <a:buNone/>
            </a:pPr>
            <a:endParaRPr lang="en-US" dirty="0"/>
          </a:p>
          <a:p>
            <a:pPr marL="0" indent="0">
              <a:spcBef>
                <a:spcPts val="0"/>
              </a:spcBef>
              <a:spcAft>
                <a:spcPts val="0"/>
              </a:spcAft>
              <a:buNone/>
            </a:pPr>
            <a:r>
              <a:rPr lang="en-US" dirty="0"/>
              <a:t>And we have a long way to go.</a:t>
            </a:r>
          </a:p>
          <a:p>
            <a:pPr marL="0" indent="0">
              <a:spcBef>
                <a:spcPts val="0"/>
              </a:spcBef>
              <a:spcAft>
                <a:spcPts val="0"/>
              </a:spcAft>
              <a:buNone/>
            </a:pPr>
            <a:endParaRPr lang="en-US" dirty="0"/>
          </a:p>
        </p:txBody>
      </p:sp>
      <p:sp>
        <p:nvSpPr>
          <p:cNvPr id="4" name="Date Placeholder 3"/>
          <p:cNvSpPr>
            <a:spLocks noGrp="1"/>
          </p:cNvSpPr>
          <p:nvPr>
            <p:ph type="dt" sz="half" idx="10"/>
          </p:nvPr>
        </p:nvSpPr>
        <p:spPr/>
        <p:txBody>
          <a:bodyPr/>
          <a:lstStyle/>
          <a:p>
            <a:fld id="{824D5D47-1752-4D84-8BFB-C2F71A34C932}"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5</a:t>
            </a:fld>
            <a:endParaRPr lang="en-US" dirty="0"/>
          </a:p>
        </p:txBody>
      </p:sp>
      <p:sp>
        <p:nvSpPr>
          <p:cNvPr id="6" name="Footer Placeholder 5"/>
          <p:cNvSpPr>
            <a:spLocks noGrp="1"/>
          </p:cNvSpPr>
          <p:nvPr>
            <p:ph type="ftr" sz="quarter" idx="4294967295"/>
          </p:nvPr>
        </p:nvSpPr>
        <p:spPr>
          <a:xfrm>
            <a:off x="2885256" y="6356350"/>
            <a:ext cx="6421487" cy="400050"/>
          </a:xfrm>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pic>
        <p:nvPicPr>
          <p:cNvPr id="7" name="Picture 6" descr="This graphic shows the needle point of a compass pointing at the word vision." title="Visio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840" y="3782291"/>
            <a:ext cx="4210026" cy="2162893"/>
          </a:xfrm>
          <a:prstGeom prst="rect">
            <a:avLst/>
          </a:prstGeom>
        </p:spPr>
      </p:pic>
    </p:spTree>
    <p:extLst>
      <p:ext uri="{BB962C8B-B14F-4D97-AF65-F5344CB8AC3E}">
        <p14:creationId xmlns:p14="http://schemas.microsoft.com/office/powerpoint/2010/main" val="730983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Improvement Cycle</a:t>
            </a:r>
          </a:p>
        </p:txBody>
      </p:sp>
      <p:sp>
        <p:nvSpPr>
          <p:cNvPr id="13" name="Content Placeholder 12" descr="1. Establish leadership team&#10;2. Assess needs and priorities&#10;3. Select strategies/create a plan&#10;4. Implement the plan, then get better&#10;4-1Do it and measure implementation&#10;4-2 Study results&#10;4-3 Adjust the approach&#10;4-4 Plan for changes&#10;5. Reassess needs, priorities and strategies&#10;" title="continuous improvement cycle"/>
          <p:cNvSpPr>
            <a:spLocks noGrp="1"/>
          </p:cNvSpPr>
          <p:nvPr>
            <p:ph sz="half" idx="2"/>
          </p:nvPr>
        </p:nvSpPr>
        <p:spPr>
          <a:xfrm>
            <a:off x="4754880" y="1594624"/>
            <a:ext cx="6949439" cy="4582339"/>
          </a:xfrm>
        </p:spPr>
        <p:txBody>
          <a:bodyPr/>
          <a:lstStyle/>
          <a:p>
            <a:pPr marL="457200" indent="-457200">
              <a:buFont typeface="+mj-lt"/>
              <a:buAutoNum type="arabicPeriod"/>
            </a:pPr>
            <a:r>
              <a:rPr lang="en-US" dirty="0"/>
              <a:t>Establish leadership team</a:t>
            </a:r>
          </a:p>
          <a:p>
            <a:pPr marL="457200" indent="-457200">
              <a:buFont typeface="+mj-lt"/>
              <a:buAutoNum type="arabicPeriod"/>
            </a:pPr>
            <a:r>
              <a:rPr lang="en-US" dirty="0"/>
              <a:t>Assess needs and priorities</a:t>
            </a:r>
          </a:p>
          <a:p>
            <a:pPr marL="457200" indent="-457200">
              <a:buFont typeface="+mj-lt"/>
              <a:buAutoNum type="arabicPeriod"/>
            </a:pPr>
            <a:r>
              <a:rPr lang="en-US" dirty="0"/>
              <a:t>Select strategies/create a plan</a:t>
            </a:r>
          </a:p>
          <a:p>
            <a:pPr marL="457200" indent="-457200">
              <a:buFont typeface="+mj-lt"/>
              <a:buAutoNum type="arabicPeriod"/>
            </a:pPr>
            <a:r>
              <a:rPr lang="en-US" dirty="0"/>
              <a:t>Implement the plan, then get better</a:t>
            </a:r>
          </a:p>
          <a:p>
            <a:pPr marL="914400" lvl="1" indent="-457200">
              <a:spcAft>
                <a:spcPts val="0"/>
              </a:spcAft>
              <a:buFont typeface="+mj-lt"/>
              <a:buAutoNum type="arabicPeriod"/>
            </a:pPr>
            <a:r>
              <a:rPr lang="en-US" dirty="0"/>
              <a:t>Do it and measure implementation</a:t>
            </a:r>
          </a:p>
          <a:p>
            <a:pPr marL="914400" lvl="1" indent="-457200">
              <a:spcAft>
                <a:spcPts val="0"/>
              </a:spcAft>
              <a:buFont typeface="+mj-lt"/>
              <a:buAutoNum type="arabicPeriod"/>
            </a:pPr>
            <a:r>
              <a:rPr lang="en-US" dirty="0"/>
              <a:t>Study results</a:t>
            </a:r>
          </a:p>
          <a:p>
            <a:pPr marL="914400" lvl="1" indent="-457200">
              <a:spcAft>
                <a:spcPts val="0"/>
              </a:spcAft>
              <a:buFont typeface="+mj-lt"/>
              <a:buAutoNum type="arabicPeriod"/>
            </a:pPr>
            <a:r>
              <a:rPr lang="en-US" dirty="0"/>
              <a:t>Adjust the approach</a:t>
            </a:r>
          </a:p>
          <a:p>
            <a:pPr marL="914400" lvl="1" indent="-457200">
              <a:spcAft>
                <a:spcPts val="0"/>
              </a:spcAft>
              <a:buFont typeface="+mj-lt"/>
              <a:buAutoNum type="arabicPeriod"/>
            </a:pPr>
            <a:r>
              <a:rPr lang="en-US" dirty="0"/>
              <a:t>Plan for changes</a:t>
            </a:r>
          </a:p>
          <a:p>
            <a:pPr marL="457200" indent="-457200">
              <a:spcAft>
                <a:spcPts val="0"/>
              </a:spcAft>
              <a:buFont typeface="+mj-lt"/>
              <a:buAutoNum type="arabicPeriod"/>
            </a:pPr>
            <a:r>
              <a:rPr lang="en-US" dirty="0"/>
              <a:t>Reassess needs, priorities and strategies</a:t>
            </a:r>
          </a:p>
        </p:txBody>
      </p:sp>
      <p:sp>
        <p:nvSpPr>
          <p:cNvPr id="5" name="Date Placeholder 4"/>
          <p:cNvSpPr>
            <a:spLocks noGrp="1"/>
          </p:cNvSpPr>
          <p:nvPr>
            <p:ph type="dt" sz="half" idx="10"/>
          </p:nvPr>
        </p:nvSpPr>
        <p:spPr/>
        <p:txBody>
          <a:bodyPr/>
          <a:lstStyle/>
          <a:p>
            <a:fld id="{7C198DD1-C477-482D-A126-3FBDD1778E48}"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6</a:t>
            </a:fld>
            <a:endParaRPr lang="en-US" dirty="0"/>
          </a:p>
        </p:txBody>
      </p:sp>
      <p:sp>
        <p:nvSpPr>
          <p:cNvPr id="7" name="Footer Placeholder 6"/>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pic>
        <p:nvPicPr>
          <p:cNvPr id="11" name="Picture 10" descr="Establish leadership team&#10;Assess needs and priorities&#10;Select strategies/create a plan&#10;Implement the plan, then get better&#10;Do it and measure implementation&#10;Study results&#10;Adjust the approach&#10;Plan for changes&#10;Reassess needs, priorities and strategies&#10;" title="Continuous improvement cycle"/>
          <p:cNvPicPr>
            <a:picLocks noChangeAspect="1"/>
          </p:cNvPicPr>
          <p:nvPr/>
        </p:nvPicPr>
        <p:blipFill>
          <a:blip r:embed="rId2"/>
          <a:stretch>
            <a:fillRect/>
          </a:stretch>
        </p:blipFill>
        <p:spPr>
          <a:xfrm>
            <a:off x="365760" y="1361772"/>
            <a:ext cx="4175544" cy="4994578"/>
          </a:xfrm>
          <a:prstGeom prst="rect">
            <a:avLst/>
          </a:prstGeom>
        </p:spPr>
      </p:pic>
    </p:spTree>
    <p:extLst>
      <p:ext uri="{BB962C8B-B14F-4D97-AF65-F5344CB8AC3E}">
        <p14:creationId xmlns:p14="http://schemas.microsoft.com/office/powerpoint/2010/main" val="981799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2. Build a System</a:t>
            </a:r>
          </a:p>
        </p:txBody>
      </p:sp>
      <p:sp>
        <p:nvSpPr>
          <p:cNvPr id="3" name="Content Placeholder 2"/>
          <p:cNvSpPr>
            <a:spLocks noGrp="1"/>
          </p:cNvSpPr>
          <p:nvPr>
            <p:ph sz="half" idx="1"/>
          </p:nvPr>
        </p:nvSpPr>
        <p:spPr>
          <a:xfrm>
            <a:off x="703385" y="1594624"/>
            <a:ext cx="7603488" cy="5024785"/>
          </a:xfrm>
        </p:spPr>
        <p:txBody>
          <a:bodyPr>
            <a:normAutofit/>
          </a:bodyPr>
          <a:lstStyle/>
          <a:p>
            <a:pPr marL="0" indent="0">
              <a:buNone/>
            </a:pPr>
            <a:r>
              <a:rPr lang="en-US" b="1" dirty="0"/>
              <a:t>Centers of Excellence (CoE) for Young Children with Disabilities</a:t>
            </a:r>
          </a:p>
          <a:p>
            <a:r>
              <a:rPr lang="en-US" dirty="0"/>
              <a:t>11.5 FTE Professional Development Facilitator</a:t>
            </a:r>
          </a:p>
          <a:p>
            <a:r>
              <a:rPr lang="en-US" dirty="0"/>
              <a:t>1.0 FTE MN Dept. of Education dedicated staff</a:t>
            </a:r>
          </a:p>
          <a:p>
            <a:r>
              <a:rPr lang="en-US" dirty="0"/>
              <a:t>Partnership with University of MN</a:t>
            </a:r>
          </a:p>
          <a:p>
            <a:r>
              <a:rPr lang="en-US" dirty="0"/>
              <a:t>Focus on foundational quality</a:t>
            </a:r>
          </a:p>
          <a:p>
            <a:r>
              <a:rPr lang="en-US" dirty="0"/>
              <a:t>3 Innovations (bundles of EBP’s)</a:t>
            </a:r>
          </a:p>
          <a:p>
            <a:r>
              <a:rPr lang="en-US" dirty="0"/>
              <a:t>Data infrastructure</a:t>
            </a:r>
          </a:p>
          <a:p>
            <a:endParaRPr lang="en-US" dirty="0"/>
          </a:p>
        </p:txBody>
      </p:sp>
      <p:pic>
        <p:nvPicPr>
          <p:cNvPr id="7" name="Content Placeholder 6" descr="This map of Minnesota shows the 11 economic development regions. Regions 1 through 3 comprise the northern third of the state.  Regions 4-7 are the middle third.  Regions 8-10 run from west to east across the state's souther borther.  Region 11 is the twin cities of Minneapolis and St. Paul and their surrounding suburbs." title="Map of Minnesota region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968307" y="1795424"/>
            <a:ext cx="3845649" cy="4623184"/>
          </a:xfrm>
        </p:spPr>
      </p:pic>
      <p:sp>
        <p:nvSpPr>
          <p:cNvPr id="4" name="Date Placeholder 3"/>
          <p:cNvSpPr>
            <a:spLocks noGrp="1"/>
          </p:cNvSpPr>
          <p:nvPr>
            <p:ph type="dt" sz="half" idx="10"/>
          </p:nvPr>
        </p:nvSpPr>
        <p:spPr/>
        <p:txBody>
          <a:bodyPr/>
          <a:lstStyle/>
          <a:p>
            <a:fld id="{9A198C9B-0587-4A1E-9E03-E4C9FE222F08}" type="datetime1">
              <a:rPr lang="en-US" smtClean="0"/>
              <a:t>8/15/2018</a:t>
            </a:fld>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7</a:t>
            </a:fld>
            <a:endParaRPr lang="en-US" dirty="0"/>
          </a:p>
        </p:txBody>
      </p:sp>
    </p:spTree>
    <p:extLst>
      <p:ext uri="{BB962C8B-B14F-4D97-AF65-F5344CB8AC3E}">
        <p14:creationId xmlns:p14="http://schemas.microsoft.com/office/powerpoint/2010/main" val="2519288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78302" y="152400"/>
            <a:ext cx="11127544" cy="914400"/>
          </a:xfrm>
        </p:spPr>
        <p:txBody>
          <a:bodyPr>
            <a:normAutofit/>
          </a:bodyPr>
          <a:lstStyle/>
          <a:p>
            <a:r>
              <a:rPr lang="en-US" dirty="0"/>
              <a:t>Roles of the Professional Development Facilitators (PDFs)</a:t>
            </a:r>
          </a:p>
        </p:txBody>
      </p:sp>
      <p:sp>
        <p:nvSpPr>
          <p:cNvPr id="9" name="Content Placeholder 8"/>
          <p:cNvSpPr>
            <a:spLocks noGrp="1"/>
          </p:cNvSpPr>
          <p:nvPr>
            <p:ph idx="1"/>
          </p:nvPr>
        </p:nvSpPr>
        <p:spPr>
          <a:xfrm>
            <a:off x="618978" y="1688122"/>
            <a:ext cx="10986868" cy="4903177"/>
          </a:xfrm>
        </p:spPr>
        <p:txBody>
          <a:bodyPr>
            <a:normAutofit lnSpcReduction="10000"/>
          </a:bodyPr>
          <a:lstStyle/>
          <a:p>
            <a:pPr marL="0" indent="0">
              <a:buNone/>
            </a:pPr>
            <a:r>
              <a:rPr lang="en-US" dirty="0"/>
              <a:t>Each local program leader has a PDF assigned to them and their program to function as a “Guide on the Side”</a:t>
            </a:r>
          </a:p>
          <a:p>
            <a:pPr lvl="1"/>
            <a:r>
              <a:rPr lang="en-US" dirty="0"/>
              <a:t>Foundational program quality</a:t>
            </a:r>
          </a:p>
          <a:p>
            <a:pPr lvl="1"/>
            <a:r>
              <a:rPr lang="en-US" dirty="0"/>
              <a:t>External Coach: Exploration and implementation support for innovation</a:t>
            </a:r>
          </a:p>
          <a:p>
            <a:pPr lvl="1"/>
            <a:r>
              <a:rPr lang="en-US" dirty="0"/>
              <a:t>Statewide resource development</a:t>
            </a:r>
          </a:p>
          <a:p>
            <a:pPr marL="0" indent="0">
              <a:buNone/>
            </a:pPr>
            <a:r>
              <a:rPr lang="en-US" dirty="0"/>
              <a:t>3 PDFs are also half-time “content leads” to oversee statewide implementation of an innovation (bundled evidence-based practices).</a:t>
            </a:r>
          </a:p>
          <a:p>
            <a:pPr lvl="1"/>
            <a:r>
              <a:rPr lang="en-US" dirty="0"/>
              <a:t>Convene a State Implementation Team</a:t>
            </a:r>
          </a:p>
          <a:p>
            <a:pPr lvl="1"/>
            <a:r>
              <a:rPr lang="en-US" dirty="0"/>
              <a:t>Manage statewide trainers and training calendar</a:t>
            </a:r>
          </a:p>
          <a:p>
            <a:pPr lvl="1"/>
            <a:r>
              <a:rPr lang="en-US" dirty="0"/>
              <a:t>Support all PDFs in their External Coaching role</a:t>
            </a:r>
          </a:p>
          <a:p>
            <a:pPr marL="457200" lvl="1" indent="0">
              <a:buNone/>
            </a:pPr>
            <a:endParaRPr lang="en-US" dirty="0"/>
          </a:p>
        </p:txBody>
      </p:sp>
      <p:sp>
        <p:nvSpPr>
          <p:cNvPr id="5" name="Date Placeholder 4"/>
          <p:cNvSpPr>
            <a:spLocks noGrp="1"/>
          </p:cNvSpPr>
          <p:nvPr>
            <p:ph type="dt" sz="half" idx="10"/>
          </p:nvPr>
        </p:nvSpPr>
        <p:spPr/>
        <p:txBody>
          <a:bodyPr/>
          <a:lstStyle/>
          <a:p>
            <a:fld id="{7C198DD1-C477-482D-A126-3FBDD1778E48}"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8</a:t>
            </a:fld>
            <a:endParaRPr lang="en-US" dirty="0"/>
          </a:p>
        </p:txBody>
      </p:sp>
    </p:spTree>
    <p:extLst>
      <p:ext uri="{BB962C8B-B14F-4D97-AF65-F5344CB8AC3E}">
        <p14:creationId xmlns:p14="http://schemas.microsoft.com/office/powerpoint/2010/main" val="344308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Lesson 3: Focus the Efforts of your System: </a:t>
            </a:r>
            <a:br>
              <a:rPr lang="en-US" dirty="0"/>
            </a:br>
            <a:r>
              <a:rPr lang="en-US" dirty="0"/>
              <a:t>Basic Quality</a:t>
            </a:r>
          </a:p>
        </p:txBody>
      </p:sp>
      <p:sp>
        <p:nvSpPr>
          <p:cNvPr id="9" name="Content Placeholder 8"/>
          <p:cNvSpPr>
            <a:spLocks noGrp="1"/>
          </p:cNvSpPr>
          <p:nvPr>
            <p:ph sz="half" idx="1"/>
          </p:nvPr>
        </p:nvSpPr>
        <p:spPr>
          <a:xfrm>
            <a:off x="838200" y="2579544"/>
            <a:ext cx="5334000" cy="3794371"/>
          </a:xfrm>
        </p:spPr>
        <p:txBody>
          <a:bodyPr lIns="45720" rIns="45720">
            <a:normAutofit/>
          </a:bodyPr>
          <a:lstStyle/>
          <a:p>
            <a:pPr>
              <a:spcBef>
                <a:spcPts val="0"/>
              </a:spcBef>
              <a:spcAft>
                <a:spcPts val="0"/>
              </a:spcAft>
            </a:pPr>
            <a:r>
              <a:rPr lang="en-US" b="1" dirty="0">
                <a:solidFill>
                  <a:srgbClr val="00B050"/>
                </a:solidFill>
              </a:rPr>
              <a:t>I</a:t>
            </a:r>
            <a:r>
              <a:rPr lang="en-US" dirty="0"/>
              <a:t>dentification</a:t>
            </a:r>
          </a:p>
          <a:p>
            <a:pPr>
              <a:spcBef>
                <a:spcPts val="0"/>
              </a:spcBef>
              <a:spcAft>
                <a:spcPts val="0"/>
              </a:spcAft>
            </a:pPr>
            <a:r>
              <a:rPr lang="en-US" b="1" dirty="0">
                <a:solidFill>
                  <a:srgbClr val="00B050"/>
                </a:solidFill>
              </a:rPr>
              <a:t>N</a:t>
            </a:r>
            <a:r>
              <a:rPr lang="en-US" dirty="0"/>
              <a:t>atural/Least restrictive environments</a:t>
            </a:r>
          </a:p>
          <a:p>
            <a:pPr>
              <a:spcBef>
                <a:spcPts val="0"/>
              </a:spcBef>
              <a:spcAft>
                <a:spcPts val="0"/>
              </a:spcAft>
            </a:pPr>
            <a:r>
              <a:rPr lang="en-US" b="1" dirty="0">
                <a:solidFill>
                  <a:srgbClr val="00B050"/>
                </a:solidFill>
              </a:rPr>
              <a:t>S</a:t>
            </a:r>
            <a:r>
              <a:rPr lang="en-US" dirty="0"/>
              <a:t>ervices are coordinated</a:t>
            </a:r>
          </a:p>
          <a:p>
            <a:pPr>
              <a:spcBef>
                <a:spcPts val="0"/>
              </a:spcBef>
              <a:spcAft>
                <a:spcPts val="0"/>
              </a:spcAft>
            </a:pPr>
            <a:r>
              <a:rPr lang="en-US" b="1" dirty="0">
                <a:solidFill>
                  <a:srgbClr val="00B050"/>
                </a:solidFill>
              </a:rPr>
              <a:t>P</a:t>
            </a:r>
            <a:r>
              <a:rPr lang="en-US" dirty="0"/>
              <a:t>artnerships with families</a:t>
            </a:r>
          </a:p>
          <a:p>
            <a:pPr>
              <a:spcBef>
                <a:spcPts val="0"/>
              </a:spcBef>
              <a:spcAft>
                <a:spcPts val="0"/>
              </a:spcAft>
            </a:pPr>
            <a:r>
              <a:rPr lang="en-US" b="1" dirty="0">
                <a:solidFill>
                  <a:srgbClr val="00B050"/>
                </a:solidFill>
              </a:rPr>
              <a:t>I</a:t>
            </a:r>
            <a:r>
              <a:rPr lang="en-US" dirty="0"/>
              <a:t>ntentional instruction within routines</a:t>
            </a:r>
          </a:p>
          <a:p>
            <a:pPr>
              <a:spcBef>
                <a:spcPts val="0"/>
              </a:spcBef>
              <a:spcAft>
                <a:spcPts val="0"/>
              </a:spcAft>
            </a:pPr>
            <a:r>
              <a:rPr lang="en-US" b="1" dirty="0">
                <a:solidFill>
                  <a:srgbClr val="00B050"/>
                </a:solidFill>
              </a:rPr>
              <a:t>R</a:t>
            </a:r>
            <a:r>
              <a:rPr lang="en-US" dirty="0"/>
              <a:t>esponsive interactions and environments</a:t>
            </a:r>
          </a:p>
          <a:p>
            <a:pPr>
              <a:spcBef>
                <a:spcPts val="0"/>
              </a:spcBef>
              <a:spcAft>
                <a:spcPts val="0"/>
              </a:spcAft>
            </a:pPr>
            <a:r>
              <a:rPr lang="en-US" b="1" dirty="0">
                <a:solidFill>
                  <a:srgbClr val="00B050"/>
                </a:solidFill>
              </a:rPr>
              <a:t>E</a:t>
            </a:r>
            <a:r>
              <a:rPr lang="en-US" dirty="0"/>
              <a:t>ffective technical and adaptive leadership</a:t>
            </a:r>
          </a:p>
          <a:p>
            <a:pPr marL="0" indent="0">
              <a:buNone/>
            </a:pPr>
            <a:endParaRPr lang="en-US" dirty="0"/>
          </a:p>
        </p:txBody>
      </p:sp>
      <p:sp>
        <p:nvSpPr>
          <p:cNvPr id="10" name="Content Placeholder 9"/>
          <p:cNvSpPr>
            <a:spLocks noGrp="1"/>
          </p:cNvSpPr>
          <p:nvPr>
            <p:ph sz="half" idx="2"/>
          </p:nvPr>
        </p:nvSpPr>
        <p:spPr>
          <a:xfrm>
            <a:off x="6249474" y="2579544"/>
            <a:ext cx="5181600" cy="3794371"/>
          </a:xfrm>
        </p:spPr>
        <p:txBody>
          <a:bodyPr/>
          <a:lstStyle/>
          <a:p>
            <a:pPr>
              <a:spcBef>
                <a:spcPts val="0"/>
              </a:spcBef>
              <a:spcAft>
                <a:spcPts val="0"/>
              </a:spcAft>
            </a:pPr>
            <a:r>
              <a:rPr lang="en-US" b="1" dirty="0">
                <a:solidFill>
                  <a:srgbClr val="00B050"/>
                </a:solidFill>
              </a:rPr>
              <a:t>A</a:t>
            </a:r>
            <a:r>
              <a:rPr lang="en-US" dirty="0"/>
              <a:t>ssessment and Curriculum</a:t>
            </a:r>
          </a:p>
          <a:p>
            <a:pPr>
              <a:spcBef>
                <a:spcPts val="0"/>
              </a:spcBef>
              <a:spcAft>
                <a:spcPts val="0"/>
              </a:spcAft>
            </a:pPr>
            <a:r>
              <a:rPr lang="en-US" b="1" dirty="0">
                <a:solidFill>
                  <a:srgbClr val="00B050"/>
                </a:solidFill>
              </a:rPr>
              <a:t>C</a:t>
            </a:r>
            <a:r>
              <a:rPr lang="en-US" dirty="0"/>
              <a:t>ollaborative relationships</a:t>
            </a:r>
          </a:p>
          <a:p>
            <a:pPr>
              <a:spcBef>
                <a:spcPts val="0"/>
              </a:spcBef>
              <a:spcAft>
                <a:spcPts val="0"/>
              </a:spcAft>
            </a:pPr>
            <a:r>
              <a:rPr lang="en-US" b="1" dirty="0">
                <a:solidFill>
                  <a:srgbClr val="00B050"/>
                </a:solidFill>
              </a:rPr>
              <a:t>T</a:t>
            </a:r>
            <a:r>
              <a:rPr lang="en-US" dirty="0"/>
              <a:t>ransitions</a:t>
            </a:r>
          </a:p>
          <a:p>
            <a:pPr>
              <a:spcBef>
                <a:spcPts val="0"/>
              </a:spcBef>
              <a:spcAft>
                <a:spcPts val="0"/>
              </a:spcAft>
            </a:pPr>
            <a:r>
              <a:rPr lang="en-US" b="1" dirty="0">
                <a:solidFill>
                  <a:srgbClr val="00B050"/>
                </a:solidFill>
              </a:rPr>
              <a:t>I</a:t>
            </a:r>
            <a:r>
              <a:rPr lang="en-US" dirty="0"/>
              <a:t>ntensity</a:t>
            </a:r>
          </a:p>
          <a:p>
            <a:pPr>
              <a:spcBef>
                <a:spcPts val="0"/>
              </a:spcBef>
              <a:spcAft>
                <a:spcPts val="0"/>
              </a:spcAft>
            </a:pPr>
            <a:r>
              <a:rPr lang="en-US" b="1" dirty="0">
                <a:solidFill>
                  <a:srgbClr val="00B050"/>
                </a:solidFill>
              </a:rPr>
              <a:t>ON</a:t>
            </a:r>
            <a:r>
              <a:rPr lang="en-US" dirty="0"/>
              <a:t>-going data-driven improvement</a:t>
            </a:r>
          </a:p>
          <a:p>
            <a:pPr lvl="1">
              <a:spcBef>
                <a:spcPts val="0"/>
              </a:spcBef>
              <a:spcAft>
                <a:spcPts val="0"/>
              </a:spcAft>
            </a:pPr>
            <a:r>
              <a:rPr lang="en-US" sz="2400" dirty="0"/>
              <a:t>Data collection/reporting</a:t>
            </a:r>
          </a:p>
          <a:p>
            <a:pPr lvl="1">
              <a:spcBef>
                <a:spcPts val="0"/>
              </a:spcBef>
              <a:spcAft>
                <a:spcPts val="0"/>
              </a:spcAft>
            </a:pPr>
            <a:r>
              <a:rPr lang="en-US" sz="2400" dirty="0"/>
              <a:t>Data use</a:t>
            </a:r>
          </a:p>
        </p:txBody>
      </p:sp>
      <p:sp>
        <p:nvSpPr>
          <p:cNvPr id="5" name="Date Placeholder 4"/>
          <p:cNvSpPr>
            <a:spLocks noGrp="1"/>
          </p:cNvSpPr>
          <p:nvPr>
            <p:ph type="dt" sz="half" idx="10"/>
          </p:nvPr>
        </p:nvSpPr>
        <p:spPr/>
        <p:txBody>
          <a:bodyPr/>
          <a:lstStyle/>
          <a:p>
            <a:fld id="{7C198DD1-C477-482D-A126-3FBDD1778E48}" type="datetime1">
              <a:rPr lang="en-US" smtClean="0"/>
              <a:t>8/15/2018</a:t>
            </a:fld>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9</a:t>
            </a:fld>
            <a:endParaRPr lang="en-US" dirty="0"/>
          </a:p>
        </p:txBody>
      </p:sp>
      <p:sp>
        <p:nvSpPr>
          <p:cNvPr id="7" name="Footer Placeholder 6"/>
          <p:cNvSpPr>
            <a:spLocks noGrp="1"/>
          </p:cNvSpPr>
          <p:nvPr>
            <p:ph type="ftr" sz="quarter" idx="13"/>
          </p:nvPr>
        </p:nvSpPr>
        <p:spPr/>
        <p:txBody>
          <a:bodyPr/>
          <a:lstStyle/>
          <a:p>
            <a:r>
              <a:rPr lang="en-US" dirty="0">
                <a:solidFill>
                  <a:srgbClr val="003865"/>
                </a:solidFill>
              </a:rPr>
              <a:t>Leading for educational excellence and equity, every day for every one.</a:t>
            </a:r>
            <a:r>
              <a:rPr lang="en-US" dirty="0"/>
              <a:t> </a:t>
            </a:r>
            <a:r>
              <a:rPr lang="en-US" dirty="0">
                <a:solidFill>
                  <a:schemeClr val="accent2"/>
                </a:solidFill>
              </a:rPr>
              <a:t>|</a:t>
            </a:r>
            <a:r>
              <a:rPr lang="en-US" dirty="0"/>
              <a:t> </a:t>
            </a:r>
            <a:r>
              <a:rPr lang="en-US" dirty="0">
                <a:solidFill>
                  <a:srgbClr val="003865"/>
                </a:solidFill>
              </a:rPr>
              <a:t>education.state.mn.us</a:t>
            </a:r>
          </a:p>
        </p:txBody>
      </p:sp>
      <p:sp>
        <p:nvSpPr>
          <p:cNvPr id="11" name="TextBox 10"/>
          <p:cNvSpPr txBox="1"/>
          <p:nvPr/>
        </p:nvSpPr>
        <p:spPr>
          <a:xfrm>
            <a:off x="225084" y="1509993"/>
            <a:ext cx="11676184" cy="861774"/>
          </a:xfrm>
          <a:prstGeom prst="rect">
            <a:avLst/>
          </a:prstGeom>
          <a:noFill/>
        </p:spPr>
        <p:txBody>
          <a:bodyPr wrap="square" rtlCol="0">
            <a:spAutoFit/>
          </a:bodyPr>
          <a:lstStyle/>
          <a:p>
            <a:pPr algn="ctr"/>
            <a:r>
              <a:rPr lang="en-US" sz="2500" b="1" dirty="0"/>
              <a:t>Support to local leaders from assigned PDF to build foundational program quality along 12 core components (INSPIRE ACTION)</a:t>
            </a:r>
          </a:p>
        </p:txBody>
      </p:sp>
    </p:spTree>
    <p:extLst>
      <p:ext uri="{BB962C8B-B14F-4D97-AF65-F5344CB8AC3E}">
        <p14:creationId xmlns:p14="http://schemas.microsoft.com/office/powerpoint/2010/main" val="3397808400"/>
      </p:ext>
    </p:extLst>
  </p:cSld>
  <p:clrMapOvr>
    <a:masterClrMapping/>
  </p:clrMapOvr>
</p:sld>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E powerpoint slide deck - simple.pptx" id="{98AB63CE-DC8E-4929-9F19-E2A4F5CE500F}" vid="{20B45135-4A83-47AE-AF3F-46E5B9FD7277}"/>
    </a:ext>
  </a:extLst>
</a:theme>
</file>

<file path=ppt/theme/theme10.xml><?xml version="1.0" encoding="utf-8"?>
<a:theme xmlns:a="http://schemas.openxmlformats.org/drawingml/2006/main" name="8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11.xml><?xml version="1.0" encoding="utf-8"?>
<a:theme xmlns:a="http://schemas.openxmlformats.org/drawingml/2006/main" name="9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12.xml><?xml version="1.0" encoding="utf-8"?>
<a:theme xmlns:a="http://schemas.openxmlformats.org/drawingml/2006/main" name="10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13.xml><?xml version="1.0" encoding="utf-8"?>
<a:theme xmlns:a="http://schemas.openxmlformats.org/drawingml/2006/main" name="12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14.xml><?xml version="1.0" encoding="utf-8"?>
<a:theme xmlns:a="http://schemas.openxmlformats.org/drawingml/2006/main" name="13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4.xml><?xml version="1.0" encoding="utf-8"?>
<a:theme xmlns:a="http://schemas.openxmlformats.org/drawingml/2006/main" name="1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5.xml><?xml version="1.0" encoding="utf-8"?>
<a:theme xmlns:a="http://schemas.openxmlformats.org/drawingml/2006/main" name="2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6.xml><?xml version="1.0" encoding="utf-8"?>
<a:theme xmlns:a="http://schemas.openxmlformats.org/drawingml/2006/main" name="3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7.xml><?xml version="1.0" encoding="utf-8"?>
<a:theme xmlns:a="http://schemas.openxmlformats.org/drawingml/2006/main" name="4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8.xml><?xml version="1.0" encoding="utf-8"?>
<a:theme xmlns:a="http://schemas.openxmlformats.org/drawingml/2006/main" name="5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ppt/theme/theme9.xml><?xml version="1.0" encoding="utf-8"?>
<a:theme xmlns:a="http://schemas.openxmlformats.org/drawingml/2006/main" name="6_NCPMI">
  <a:themeElements>
    <a:clrScheme name="NCPMI">
      <a:dk1>
        <a:srgbClr val="000000"/>
      </a:dk1>
      <a:lt1>
        <a:sysClr val="window" lastClr="FFFFFF"/>
      </a:lt1>
      <a:dk2>
        <a:srgbClr val="2B3D50"/>
      </a:dk2>
      <a:lt2>
        <a:srgbClr val="E7E6E6"/>
      </a:lt2>
      <a:accent1>
        <a:srgbClr val="DB6327"/>
      </a:accent1>
      <a:accent2>
        <a:srgbClr val="008EA9"/>
      </a:accent2>
      <a:accent3>
        <a:srgbClr val="A5A5A5"/>
      </a:accent3>
      <a:accent4>
        <a:srgbClr val="75BD43"/>
      </a:accent4>
      <a:accent5>
        <a:srgbClr val="FFD100"/>
      </a:accent5>
      <a:accent6>
        <a:srgbClr val="2B3D50"/>
      </a:accent6>
      <a:hlink>
        <a:srgbClr val="008EA9"/>
      </a:hlink>
      <a:folHlink>
        <a:srgbClr val="DB63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CPMI" id="{E5312D2D-B862-4AD4-B1B2-73BC0DE7D2D9}" vid="{883D75BC-A5CE-4A24-B234-2338F6B83BF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0DFDE64AAE0974A8908DD3553DDBF03" ma:contentTypeVersion="0" ma:contentTypeDescription="Create a new document." ma:contentTypeScope="" ma:versionID="46a287b4c15f326c72e9d063441dc05c">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2617A5B-38EC-4037-96F9-B81D9FB1B3A7}">
  <ds:schemaRefs>
    <ds:schemaRef ds:uri="http://schemas.microsoft.com/sharepoint/v3/contenttype/forms"/>
  </ds:schemaRefs>
</ds:datastoreItem>
</file>

<file path=customXml/itemProps2.xml><?xml version="1.0" encoding="utf-8"?>
<ds:datastoreItem xmlns:ds="http://schemas.openxmlformats.org/officeDocument/2006/customXml" ds:itemID="{E2C9447E-F997-462B-B617-BE5B3B6BA1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226A1386-9537-4EA6-B9A3-FB7D154FAC23}">
  <ds:schemaRefs>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blank</Template>
  <TotalTime>6359</TotalTime>
  <Words>2541</Words>
  <Application>Microsoft Office PowerPoint</Application>
  <PresentationFormat>Widescreen</PresentationFormat>
  <Paragraphs>497</Paragraphs>
  <Slides>49</Slides>
  <Notes>21</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49</vt:i4>
      </vt:variant>
    </vt:vector>
  </HeadingPairs>
  <TitlesOfParts>
    <vt:vector size="72" baseType="lpstr">
      <vt:lpstr>MS PGothic</vt:lpstr>
      <vt:lpstr>MS PGothic</vt:lpstr>
      <vt:lpstr>Arial</vt:lpstr>
      <vt:lpstr>Calibri</vt:lpstr>
      <vt:lpstr>Century Gothic</vt:lpstr>
      <vt:lpstr>Garamond</vt:lpstr>
      <vt:lpstr>NeueHaasGroteskText Std</vt:lpstr>
      <vt:lpstr>Tahoma</vt:lpstr>
      <vt:lpstr>Wingdings</vt:lpstr>
      <vt:lpstr>MN.IT</vt:lpstr>
      <vt:lpstr>Default Design</vt:lpstr>
      <vt:lpstr>NCPMI</vt:lpstr>
      <vt:lpstr>1_NCPMI</vt:lpstr>
      <vt:lpstr>2_NCPMI</vt:lpstr>
      <vt:lpstr>3_NCPMI</vt:lpstr>
      <vt:lpstr>4_NCPMI</vt:lpstr>
      <vt:lpstr>5_NCPMI</vt:lpstr>
      <vt:lpstr>6_NCPMI</vt:lpstr>
      <vt:lpstr>8_NCPMI</vt:lpstr>
      <vt:lpstr>9_NCPMI</vt:lpstr>
      <vt:lpstr>10_NCPMI</vt:lpstr>
      <vt:lpstr>12_NCPMI</vt:lpstr>
      <vt:lpstr>13_NCPMI</vt:lpstr>
      <vt:lpstr>Weighing the Pig DIDN’T Make it Fatter Lessons Learned from a Decade Invested in Building a PD System</vt:lpstr>
      <vt:lpstr>Today’s Focus: Using data analysis to check on the quality of your data [and your program]</vt:lpstr>
      <vt:lpstr>Theory of change</vt:lpstr>
      <vt:lpstr>Minnesota Embraced the Challenge</vt:lpstr>
      <vt:lpstr>Lesson 1:  Fall in love with your vision, not your plan</vt:lpstr>
      <vt:lpstr>Continuous Improvement Cycle</vt:lpstr>
      <vt:lpstr>Lesson 2. Build a System</vt:lpstr>
      <vt:lpstr>Roles of the Professional Development Facilitators (PDFs)</vt:lpstr>
      <vt:lpstr>Lesson 3: Focus the Efforts of your System:  Basic Quality</vt:lpstr>
      <vt:lpstr>Lesson 3: Focus the Efforts of your System:  Evidence-based Practices</vt:lpstr>
      <vt:lpstr>Lesson 4: Implementation REALLY Matters</vt:lpstr>
      <vt:lpstr>Active Implementation Frameworks</vt:lpstr>
      <vt:lpstr>Implementation Stages</vt:lpstr>
      <vt:lpstr>Stages Defined/Stage Matched Activities</vt:lpstr>
      <vt:lpstr>Sustainability: An active component of every stage</vt:lpstr>
      <vt:lpstr>Local Scale Up &amp; Sustainability Plan</vt:lpstr>
      <vt:lpstr>Active Implementation Drivers</vt:lpstr>
      <vt:lpstr>Practice-Based Coaching (PBC) Launched in 2014</vt:lpstr>
      <vt:lpstr>Measured Practitioner Fidelity Linked to PBC Cycle</vt:lpstr>
      <vt:lpstr>Linked Teams</vt:lpstr>
      <vt:lpstr>Local Implementation Team Membership</vt:lpstr>
      <vt:lpstr>Lesson 5: Attend to the Professional Development of Each Role in your System </vt:lpstr>
      <vt:lpstr>Training of Local Team Members-Plan for Efficiency</vt:lpstr>
      <vt:lpstr>Lesson 6:  Train Programs, Not Providers</vt:lpstr>
      <vt:lpstr>Lesson 7:  Program-Wide Adoption Takes Time and Money</vt:lpstr>
      <vt:lpstr>Lesson 8:  Build Your Data and PD Systems Simultaneously </vt:lpstr>
      <vt:lpstr>MN Dept. of Education Data Infrastructure</vt:lpstr>
      <vt:lpstr>MnCoE Data Infrastructure</vt:lpstr>
      <vt:lpstr>Data Integration: Phase I</vt:lpstr>
      <vt:lpstr>Data Integration: Phase I (cont.)</vt:lpstr>
      <vt:lpstr>Data Integration Phase II:  Connecting MnCoE and MDE Data</vt:lpstr>
      <vt:lpstr>Lesson 9: Identify and Reallocate Underperforming Funds</vt:lpstr>
      <vt:lpstr>Result of interest-based restructuring</vt:lpstr>
      <vt:lpstr>Lesson 9:  Make Celebration an Annual Tradition</vt:lpstr>
      <vt:lpstr>Lesson 10:  Apply to Benefit from Intensive TA Opportunities</vt:lpstr>
      <vt:lpstr>      Implementation and Scale-Up of the Pyramid Model</vt:lpstr>
      <vt:lpstr>Developed By</vt:lpstr>
      <vt:lpstr>What We Built</vt:lpstr>
      <vt:lpstr>Pyramid Model</vt:lpstr>
      <vt:lpstr>ChallengingBehavior.org</vt:lpstr>
      <vt:lpstr>Critical Issues</vt:lpstr>
      <vt:lpstr>Systems Model for Implementation  and Scale-Up</vt:lpstr>
      <vt:lpstr>ECTA Statewide Implementation Guide</vt:lpstr>
      <vt:lpstr>Implementation Drivers</vt:lpstr>
      <vt:lpstr>Stages of Implementation</vt:lpstr>
      <vt:lpstr>Pyramid Model Approach: Building State Capacity to Provide What Programs Need  </vt:lpstr>
      <vt:lpstr>Components of Program-Wide Approach</vt:lpstr>
      <vt:lpstr>State Training &amp;  Technical Assistance Opportunities</vt:lpstr>
      <vt:lpstr>Thank You</vt:lpstr>
    </vt:vector>
  </TitlesOfParts>
  <Company>Minnesota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Weighing the Pig Didn’t Make it Fatter Lessons Learned from a Decade Invested in Building a PD System</dc:title>
  <dc:subject>PowerPoint Template</dc:subject>
  <dc:creator>Backer, Lisa</dc:creator>
  <cp:keywords>PowerPoint, Template</cp:keywords>
  <dc:description>Version 1.1, Released 8-2016</dc:description>
  <cp:lastModifiedBy>Criscuolo, Sarah</cp:lastModifiedBy>
  <cp:revision>104</cp:revision>
  <dcterms:created xsi:type="dcterms:W3CDTF">2018-07-11T00:27:04Z</dcterms:created>
  <dcterms:modified xsi:type="dcterms:W3CDTF">2018-08-15T19:35:56Z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0x01010090DFDE64AAE0974A8908DD3553DDBF03</vt:lpwstr>
  </property>
</Properties>
</file>