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80" r:id="rId2"/>
  </p:sldMasterIdLst>
  <p:notesMasterIdLst>
    <p:notesMasterId r:id="rId53"/>
  </p:notesMasterIdLst>
  <p:handoutMasterIdLst>
    <p:handoutMasterId r:id="rId54"/>
  </p:handoutMasterIdLst>
  <p:sldIdLst>
    <p:sldId id="261" r:id="rId3"/>
    <p:sldId id="336" r:id="rId4"/>
    <p:sldId id="263" r:id="rId5"/>
    <p:sldId id="305" r:id="rId6"/>
    <p:sldId id="333" r:id="rId7"/>
    <p:sldId id="335" r:id="rId8"/>
    <p:sldId id="258" r:id="rId9"/>
    <p:sldId id="315" r:id="rId10"/>
    <p:sldId id="316" r:id="rId11"/>
    <p:sldId id="297" r:id="rId12"/>
    <p:sldId id="298" r:id="rId13"/>
    <p:sldId id="299" r:id="rId14"/>
    <p:sldId id="279" r:id="rId15"/>
    <p:sldId id="284" r:id="rId16"/>
    <p:sldId id="285" r:id="rId17"/>
    <p:sldId id="300" r:id="rId18"/>
    <p:sldId id="301" r:id="rId19"/>
    <p:sldId id="292" r:id="rId20"/>
    <p:sldId id="293" r:id="rId21"/>
    <p:sldId id="288" r:id="rId22"/>
    <p:sldId id="302" r:id="rId23"/>
    <p:sldId id="275" r:id="rId24"/>
    <p:sldId id="313" r:id="rId25"/>
    <p:sldId id="337" r:id="rId26"/>
    <p:sldId id="323" r:id="rId27"/>
    <p:sldId id="296" r:id="rId28"/>
    <p:sldId id="327" r:id="rId29"/>
    <p:sldId id="324" r:id="rId30"/>
    <p:sldId id="325" r:id="rId31"/>
    <p:sldId id="326" r:id="rId32"/>
    <p:sldId id="330" r:id="rId33"/>
    <p:sldId id="328" r:id="rId34"/>
    <p:sldId id="282" r:id="rId35"/>
    <p:sldId id="331" r:id="rId36"/>
    <p:sldId id="329" r:id="rId37"/>
    <p:sldId id="338" r:id="rId38"/>
    <p:sldId id="340" r:id="rId39"/>
    <p:sldId id="342" r:id="rId40"/>
    <p:sldId id="308" r:id="rId41"/>
    <p:sldId id="314" r:id="rId42"/>
    <p:sldId id="303" r:id="rId43"/>
    <p:sldId id="319" r:id="rId44"/>
    <p:sldId id="320" r:id="rId45"/>
    <p:sldId id="311" r:id="rId46"/>
    <p:sldId id="321" r:id="rId47"/>
    <p:sldId id="257" r:id="rId48"/>
    <p:sldId id="259" r:id="rId49"/>
    <p:sldId id="317" r:id="rId50"/>
    <p:sldId id="260" r:id="rId51"/>
    <p:sldId id="318"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47"/>
    <p:restoredTop sz="76513" autoAdjust="0"/>
  </p:normalViewPr>
  <p:slideViewPr>
    <p:cSldViewPr snapToGrid="0" snapToObjects="1">
      <p:cViewPr varScale="1">
        <p:scale>
          <a:sx n="51" d="100"/>
          <a:sy n="51" d="100"/>
        </p:scale>
        <p:origin x="1842" y="78"/>
      </p:cViewPr>
      <p:guideLst/>
    </p:cSldViewPr>
  </p:slideViewPr>
  <p:notesTextViewPr>
    <p:cViewPr>
      <p:scale>
        <a:sx n="1" d="1"/>
        <a:sy n="1" d="1"/>
      </p:scale>
      <p:origin x="0" y="0"/>
    </p:cViewPr>
  </p:notesTextViewPr>
  <p:sorterViewPr>
    <p:cViewPr>
      <p:scale>
        <a:sx n="96" d="100"/>
        <a:sy n="96" d="100"/>
      </p:scale>
      <p:origin x="0" y="0"/>
    </p:cViewPr>
  </p:sorterViewPr>
  <p:notesViewPr>
    <p:cSldViewPr snapToGrid="0" snapToObjects="1">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0" tIns="46585" rIns="93170" bIns="46585" rtlCol="0"/>
          <a:lstStyle>
            <a:lvl1pPr algn="r">
              <a:defRPr sz="1200"/>
            </a:lvl1pPr>
          </a:lstStyle>
          <a:p>
            <a:fld id="{8CE98058-8D94-324A-88BA-6357AD2FDE55}" type="datetimeFigureOut">
              <a:rPr lang="en-US" smtClean="0"/>
              <a:t>8/13/2018</a:t>
            </a:fld>
            <a:endParaRPr lang="en-US"/>
          </a:p>
        </p:txBody>
      </p:sp>
      <p:sp>
        <p:nvSpPr>
          <p:cNvPr id="4" name="Footer Placeholder 3"/>
          <p:cNvSpPr>
            <a:spLocks noGrp="1"/>
          </p:cNvSpPr>
          <p:nvPr>
            <p:ph type="ftr" sz="quarter" idx="2"/>
          </p:nvPr>
        </p:nvSpPr>
        <p:spPr>
          <a:xfrm>
            <a:off x="0" y="8829969"/>
            <a:ext cx="3037840" cy="466434"/>
          </a:xfrm>
          <a:prstGeom prst="rect">
            <a:avLst/>
          </a:prstGeom>
        </p:spPr>
        <p:txBody>
          <a:bodyPr vert="horz" lIns="93170" tIns="46585" rIns="93170" bIns="46585"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0" tIns="46585" rIns="93170" bIns="46585" rtlCol="0"/>
          <a:lstStyle>
            <a:lvl1pPr algn="r">
              <a:defRPr sz="1200"/>
            </a:lvl1pPr>
          </a:lstStyle>
          <a:p>
            <a:fld id="{FA523FA6-E043-9F4E-99C7-7E8AF99961B7}" type="datetimeFigureOut">
              <a:rPr lang="en-US" smtClean="0"/>
              <a:t>8/13/2018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0" tIns="46585" rIns="93170"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70" tIns="46585" rIns="93170" bIns="46585"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310670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86749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AC7D98E-C76C-482F-B693-1490725D1CD7}" type="slidenum">
              <a:rPr lang="en-US" smtClean="0"/>
              <a:pPr>
                <a:defRPr/>
              </a:pPr>
              <a:t>12</a:t>
            </a:fld>
            <a:endParaRPr lang="en-US"/>
          </a:p>
        </p:txBody>
      </p:sp>
    </p:spTree>
    <p:extLst>
      <p:ext uri="{BB962C8B-B14F-4D97-AF65-F5344CB8AC3E}">
        <p14:creationId xmlns:p14="http://schemas.microsoft.com/office/powerpoint/2010/main" val="2015832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13</a:t>
            </a:fld>
            <a:endParaRPr lang="en-US"/>
          </a:p>
        </p:txBody>
      </p:sp>
    </p:spTree>
    <p:extLst>
      <p:ext uri="{BB962C8B-B14F-4D97-AF65-F5344CB8AC3E}">
        <p14:creationId xmlns:p14="http://schemas.microsoft.com/office/powerpoint/2010/main" val="1299505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14</a:t>
            </a:fld>
            <a:endParaRPr lang="en-US"/>
          </a:p>
        </p:txBody>
      </p:sp>
    </p:spTree>
    <p:extLst>
      <p:ext uri="{BB962C8B-B14F-4D97-AF65-F5344CB8AC3E}">
        <p14:creationId xmlns:p14="http://schemas.microsoft.com/office/powerpoint/2010/main" val="1823577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15</a:t>
            </a:fld>
            <a:endParaRPr lang="en-US"/>
          </a:p>
        </p:txBody>
      </p:sp>
    </p:spTree>
    <p:extLst>
      <p:ext uri="{BB962C8B-B14F-4D97-AF65-F5344CB8AC3E}">
        <p14:creationId xmlns:p14="http://schemas.microsoft.com/office/powerpoint/2010/main" val="465636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16</a:t>
            </a:fld>
            <a:endParaRPr lang="en-US"/>
          </a:p>
        </p:txBody>
      </p:sp>
    </p:spTree>
    <p:extLst>
      <p:ext uri="{BB962C8B-B14F-4D97-AF65-F5344CB8AC3E}">
        <p14:creationId xmlns:p14="http://schemas.microsoft.com/office/powerpoint/2010/main" val="155571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17</a:t>
            </a:fld>
            <a:endParaRPr lang="en-US"/>
          </a:p>
        </p:txBody>
      </p:sp>
    </p:spTree>
    <p:extLst>
      <p:ext uri="{BB962C8B-B14F-4D97-AF65-F5344CB8AC3E}">
        <p14:creationId xmlns:p14="http://schemas.microsoft.com/office/powerpoint/2010/main" val="1304484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97085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796995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US" dirty="0"/>
          </a:p>
        </p:txBody>
      </p:sp>
      <p:sp>
        <p:nvSpPr>
          <p:cNvPr id="4" name="Slide Number Placeholder 3"/>
          <p:cNvSpPr>
            <a:spLocks noGrp="1"/>
          </p:cNvSpPr>
          <p:nvPr>
            <p:ph type="sldNum" sz="quarter" idx="10"/>
          </p:nvPr>
        </p:nvSpPr>
        <p:spPr/>
        <p:txBody>
          <a:bodyPr/>
          <a:lstStyle/>
          <a:p>
            <a:fld id="{A98E3D0D-5170-483F-ABAA-EB3C0AD2FACB}" type="slidenum">
              <a:rPr lang="en-US" smtClean="0"/>
              <a:t>20</a:t>
            </a:fld>
            <a:endParaRPr lang="en-US"/>
          </a:p>
        </p:txBody>
      </p:sp>
    </p:spTree>
    <p:extLst>
      <p:ext uri="{BB962C8B-B14F-4D97-AF65-F5344CB8AC3E}">
        <p14:creationId xmlns:p14="http://schemas.microsoft.com/office/powerpoint/2010/main" val="88363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a:t>
            </a:fld>
            <a:endParaRPr lang="en-US"/>
          </a:p>
        </p:txBody>
      </p:sp>
    </p:spTree>
    <p:extLst>
      <p:ext uri="{BB962C8B-B14F-4D97-AF65-F5344CB8AC3E}">
        <p14:creationId xmlns:p14="http://schemas.microsoft.com/office/powerpoint/2010/main" val="313974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21</a:t>
            </a:fld>
            <a:endParaRPr lang="en-US"/>
          </a:p>
        </p:txBody>
      </p:sp>
    </p:spTree>
    <p:extLst>
      <p:ext uri="{BB962C8B-B14F-4D97-AF65-F5344CB8AC3E}">
        <p14:creationId xmlns:p14="http://schemas.microsoft.com/office/powerpoint/2010/main" val="3872000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22</a:t>
            </a:fld>
            <a:endParaRPr lang="en-US"/>
          </a:p>
        </p:txBody>
      </p:sp>
    </p:spTree>
    <p:extLst>
      <p:ext uri="{BB962C8B-B14F-4D97-AF65-F5344CB8AC3E}">
        <p14:creationId xmlns:p14="http://schemas.microsoft.com/office/powerpoint/2010/main" val="1924047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23</a:t>
            </a:fld>
            <a:endParaRPr lang="en-US"/>
          </a:p>
        </p:txBody>
      </p:sp>
    </p:spTree>
    <p:extLst>
      <p:ext uri="{BB962C8B-B14F-4D97-AF65-F5344CB8AC3E}">
        <p14:creationId xmlns:p14="http://schemas.microsoft.com/office/powerpoint/2010/main" val="4014448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959818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E3D0D-5170-483F-ABAA-EB3C0AD2FACB}" type="slidenum">
              <a:rPr lang="en-US" smtClean="0"/>
              <a:t>33</a:t>
            </a:fld>
            <a:endParaRPr lang="en-US"/>
          </a:p>
        </p:txBody>
      </p:sp>
    </p:spTree>
    <p:extLst>
      <p:ext uri="{BB962C8B-B14F-4D97-AF65-F5344CB8AC3E}">
        <p14:creationId xmlns:p14="http://schemas.microsoft.com/office/powerpoint/2010/main" val="973637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34</a:t>
            </a:fld>
            <a:endParaRPr lang="en-US"/>
          </a:p>
        </p:txBody>
      </p:sp>
    </p:spTree>
    <p:extLst>
      <p:ext uri="{BB962C8B-B14F-4D97-AF65-F5344CB8AC3E}">
        <p14:creationId xmlns:p14="http://schemas.microsoft.com/office/powerpoint/2010/main" val="1022237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39</a:t>
            </a:fld>
            <a:endParaRPr lang="en-US"/>
          </a:p>
        </p:txBody>
      </p:sp>
    </p:spTree>
    <p:extLst>
      <p:ext uri="{BB962C8B-B14F-4D97-AF65-F5344CB8AC3E}">
        <p14:creationId xmlns:p14="http://schemas.microsoft.com/office/powerpoint/2010/main" val="659884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40</a:t>
            </a:fld>
            <a:endParaRPr lang="en-US"/>
          </a:p>
        </p:txBody>
      </p:sp>
    </p:spTree>
    <p:extLst>
      <p:ext uri="{BB962C8B-B14F-4D97-AF65-F5344CB8AC3E}">
        <p14:creationId xmlns:p14="http://schemas.microsoft.com/office/powerpoint/2010/main" val="3554881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41</a:t>
            </a:fld>
            <a:endParaRPr lang="en-US"/>
          </a:p>
        </p:txBody>
      </p:sp>
    </p:spTree>
    <p:extLst>
      <p:ext uri="{BB962C8B-B14F-4D97-AF65-F5344CB8AC3E}">
        <p14:creationId xmlns:p14="http://schemas.microsoft.com/office/powerpoint/2010/main" val="159917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42</a:t>
            </a:fld>
            <a:endParaRPr lang="en-US"/>
          </a:p>
        </p:txBody>
      </p:sp>
    </p:spTree>
    <p:extLst>
      <p:ext uri="{BB962C8B-B14F-4D97-AF65-F5344CB8AC3E}">
        <p14:creationId xmlns:p14="http://schemas.microsoft.com/office/powerpoint/2010/main" val="40951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a:t>
            </a:fld>
            <a:endParaRPr lang="en-US"/>
          </a:p>
        </p:txBody>
      </p:sp>
    </p:spTree>
    <p:extLst>
      <p:ext uri="{BB962C8B-B14F-4D97-AF65-F5344CB8AC3E}">
        <p14:creationId xmlns:p14="http://schemas.microsoft.com/office/powerpoint/2010/main" val="3279948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43</a:t>
            </a:fld>
            <a:endParaRPr lang="en-US"/>
          </a:p>
        </p:txBody>
      </p:sp>
    </p:spTree>
    <p:extLst>
      <p:ext uri="{BB962C8B-B14F-4D97-AF65-F5344CB8AC3E}">
        <p14:creationId xmlns:p14="http://schemas.microsoft.com/office/powerpoint/2010/main" val="1183593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44</a:t>
            </a:fld>
            <a:endParaRPr lang="en-US"/>
          </a:p>
        </p:txBody>
      </p:sp>
    </p:spTree>
    <p:extLst>
      <p:ext uri="{BB962C8B-B14F-4D97-AF65-F5344CB8AC3E}">
        <p14:creationId xmlns:p14="http://schemas.microsoft.com/office/powerpoint/2010/main" val="1846097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45</a:t>
            </a:fld>
            <a:endParaRPr lang="en-US"/>
          </a:p>
        </p:txBody>
      </p:sp>
    </p:spTree>
    <p:extLst>
      <p:ext uri="{BB962C8B-B14F-4D97-AF65-F5344CB8AC3E}">
        <p14:creationId xmlns:p14="http://schemas.microsoft.com/office/powerpoint/2010/main" val="3147934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46</a:t>
            </a:fld>
            <a:endParaRPr lang="en-US"/>
          </a:p>
        </p:txBody>
      </p:sp>
    </p:spTree>
    <p:extLst>
      <p:ext uri="{BB962C8B-B14F-4D97-AF65-F5344CB8AC3E}">
        <p14:creationId xmlns:p14="http://schemas.microsoft.com/office/powerpoint/2010/main" val="833879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BCB7D-BF4E-1446-AA25-7CBBEE9770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6872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48</a:t>
            </a:fld>
            <a:endParaRPr lang="en-US"/>
          </a:p>
        </p:txBody>
      </p:sp>
    </p:spTree>
    <p:extLst>
      <p:ext uri="{BB962C8B-B14F-4D97-AF65-F5344CB8AC3E}">
        <p14:creationId xmlns:p14="http://schemas.microsoft.com/office/powerpoint/2010/main" val="4011589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BCB7D-BF4E-1446-AA25-7CBBEE9770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68723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50</a:t>
            </a:fld>
            <a:endParaRPr lang="en-US"/>
          </a:p>
        </p:txBody>
      </p:sp>
    </p:spTree>
    <p:extLst>
      <p:ext uri="{BB962C8B-B14F-4D97-AF65-F5344CB8AC3E}">
        <p14:creationId xmlns:p14="http://schemas.microsoft.com/office/powerpoint/2010/main" val="163417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5</a:t>
            </a:fld>
            <a:endParaRPr lang="en-US"/>
          </a:p>
        </p:txBody>
      </p:sp>
    </p:spTree>
    <p:extLst>
      <p:ext uri="{BB962C8B-B14F-4D97-AF65-F5344CB8AC3E}">
        <p14:creationId xmlns:p14="http://schemas.microsoft.com/office/powerpoint/2010/main" val="260848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BCB7D-BF4E-1446-AA25-7CBBEE9770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687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BCB7D-BF4E-1446-AA25-7CBBEE9770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6872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8</a:t>
            </a:fld>
            <a:endParaRPr lang="en-US"/>
          </a:p>
        </p:txBody>
      </p:sp>
    </p:spTree>
    <p:extLst>
      <p:ext uri="{BB962C8B-B14F-4D97-AF65-F5344CB8AC3E}">
        <p14:creationId xmlns:p14="http://schemas.microsoft.com/office/powerpoint/2010/main" val="778922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9</a:t>
            </a:fld>
            <a:endParaRPr lang="en-US"/>
          </a:p>
        </p:txBody>
      </p:sp>
    </p:spTree>
    <p:extLst>
      <p:ext uri="{BB962C8B-B14F-4D97-AF65-F5344CB8AC3E}">
        <p14:creationId xmlns:p14="http://schemas.microsoft.com/office/powerpoint/2010/main" val="267167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549895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dirty="0"/>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ubtitle 2"/>
          <p:cNvSpPr txBox="1">
            <a:spLocks/>
          </p:cNvSpPr>
          <p:nvPr userDrawn="1"/>
        </p:nvSpPr>
        <p:spPr>
          <a:xfrm>
            <a:off x="495300" y="786063"/>
            <a:ext cx="3451860" cy="535317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endParaRPr>
          </a:p>
        </p:txBody>
      </p:sp>
      <p:cxnSp>
        <p:nvCxnSpPr>
          <p:cNvPr id="13" name="Straight Connector 12"/>
          <p:cNvCxnSpPr/>
          <p:nvPr userDrawn="1"/>
        </p:nvCxnSpPr>
        <p:spPr>
          <a:xfrm>
            <a:off x="5974080" y="435964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8581" y="253530"/>
            <a:ext cx="4198620" cy="1065066"/>
          </a:xfrm>
          <a:prstGeom prst="rect">
            <a:avLst/>
          </a:prstGeom>
        </p:spPr>
      </p:pic>
      <p:cxnSp>
        <p:nvCxnSpPr>
          <p:cNvPr id="10" name="Straight Connector 9"/>
          <p:cNvCxnSpPr/>
          <p:nvPr userDrawn="1"/>
        </p:nvCxnSpPr>
        <p:spPr>
          <a:xfrm>
            <a:off x="551849" y="5575744"/>
            <a:ext cx="347472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51849" y="923379"/>
            <a:ext cx="347472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495300" y="1822291"/>
            <a:ext cx="3848100" cy="2308324"/>
          </a:xfrm>
          <a:prstGeom prst="rect">
            <a:avLst/>
          </a:prstGeom>
        </p:spPr>
        <p:txBody>
          <a:bodyPr wrap="square">
            <a:spAutoFit/>
          </a:bodyPr>
          <a:lstStyle/>
          <a:p>
            <a:pPr>
              <a:spcBef>
                <a:spcPts val="0"/>
              </a:spcBef>
            </a:pPr>
            <a:r>
              <a:rPr lang="en-US" sz="2400" b="1" dirty="0">
                <a:solidFill>
                  <a:schemeClr val="bg1"/>
                </a:solidFill>
              </a:rPr>
              <a:t>Improving Data, Improving Outcomes Conference</a:t>
            </a:r>
          </a:p>
          <a:p>
            <a:pPr>
              <a:spcBef>
                <a:spcPts val="0"/>
              </a:spcBef>
            </a:pPr>
            <a:endParaRPr lang="en-US" sz="2400" b="1" dirty="0">
              <a:solidFill>
                <a:schemeClr val="bg1"/>
              </a:solidFill>
            </a:endParaRPr>
          </a:p>
          <a:p>
            <a:pPr>
              <a:spcBef>
                <a:spcPts val="0"/>
              </a:spcBef>
            </a:pPr>
            <a:r>
              <a:rPr lang="en-US" sz="2400" b="1" dirty="0">
                <a:solidFill>
                  <a:schemeClr val="bg1"/>
                </a:solidFill>
              </a:rPr>
              <a:t>Arlington,</a:t>
            </a:r>
            <a:r>
              <a:rPr lang="en-US" sz="2400" b="1" baseline="0" dirty="0">
                <a:solidFill>
                  <a:schemeClr val="bg1"/>
                </a:solidFill>
              </a:rPr>
              <a:t> VA</a:t>
            </a:r>
            <a:endParaRPr lang="en-US" sz="2400" b="1" dirty="0">
              <a:solidFill>
                <a:schemeClr val="bg1"/>
              </a:solidFill>
            </a:endParaRPr>
          </a:p>
          <a:p>
            <a:pPr>
              <a:spcBef>
                <a:spcPts val="0"/>
              </a:spcBef>
            </a:pPr>
            <a:r>
              <a:rPr lang="en-US" sz="2400" b="1" dirty="0">
                <a:solidFill>
                  <a:schemeClr val="bg1"/>
                </a:solidFill>
              </a:rPr>
              <a:t>August 15, 2018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dirty="0"/>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9" name="Straight Connector 8"/>
          <p:cNvCxnSpPr/>
          <p:nvPr userDrawn="1"/>
        </p:nvCxnSpPr>
        <p:spPr>
          <a:xfrm>
            <a:off x="1829238" y="1141380"/>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5" name="Group 4"/>
          <p:cNvGrpSpPr/>
          <p:nvPr userDrawn="1"/>
        </p:nvGrpSpPr>
        <p:grpSpPr>
          <a:xfrm>
            <a:off x="0" y="-1143000"/>
            <a:ext cx="12192000" cy="1371600"/>
            <a:chOff x="0" y="-1143000"/>
            <a:chExt cx="9144000" cy="1371600"/>
          </a:xfrm>
        </p:grpSpPr>
        <p:sp>
          <p:nvSpPr>
            <p:cNvPr id="6" name="Rectangle 5"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1252139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D607F5-FE32-9745-9440-E836A6753442}" type="datetimeFigureOut">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3536161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607F5-FE32-9745-9440-E836A6753442}" type="datetimeFigureOut">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234968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12" name="Picture 11"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4120" y="5654921"/>
            <a:ext cx="2145076" cy="81445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607F5-FE32-9745-9440-E836A6753442}" type="datetimeFigureOut">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1312787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D607F5-FE32-9745-9440-E836A6753442}" type="datetimeFigureOut">
              <a:rPr lang="en-US" smtClean="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1558029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D607F5-FE32-9745-9440-E836A6753442}" type="datetimeFigureOut">
              <a:rPr lang="en-US" smtClean="0"/>
              <a:t>8/13/2018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679326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D607F5-FE32-9745-9440-E836A6753442}" type="datetimeFigureOut">
              <a:rPr lang="en-US" smtClean="0"/>
              <a:t>8/13/2018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23126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607F5-FE32-9745-9440-E836A6753442}" type="datetimeFigureOut">
              <a:rPr lang="en-US" smtClean="0"/>
              <a:t>8/13/2018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2721364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607F5-FE32-9745-9440-E836A6753442}" type="datetimeFigureOut">
              <a:rPr lang="en-US" smtClean="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276663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607F5-FE32-9745-9440-E836A6753442}" type="datetimeFigureOut">
              <a:rPr lang="en-US" smtClean="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3775642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607F5-FE32-9745-9440-E836A6753442}" type="datetimeFigureOut">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23385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607F5-FE32-9745-9440-E836A6753442}" type="datetimeFigureOut">
              <a:rPr lang="en-US" smtClean="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131685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385809"/>
            <a:ext cx="7785100" cy="1974850"/>
          </a:xfrm>
          <a:prstGeom prst="rect">
            <a:avLst/>
          </a:prstGeom>
        </p:spPr>
      </p:pic>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15" name="Picture 14"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585" y="802298"/>
            <a:ext cx="2581678" cy="9802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585" y="802298"/>
            <a:ext cx="2581678" cy="98023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7" name="Straight Connector 6"/>
          <p:cNvCxnSpPr/>
          <p:nvPr userDrawn="1"/>
        </p:nvCxnSpPr>
        <p:spPr>
          <a:xfrm>
            <a:off x="1829238" y="1141380"/>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dirty="0"/>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 id="2147483679" r:id="rId17"/>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607F5-FE32-9745-9440-E836A6753442}" type="datetimeFigureOut">
              <a:rPr lang="en-US" smtClean="0"/>
              <a:t>8/13/2018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47FFA-FB94-B749-9438-0D1AF9172022}" type="slidenum">
              <a:rPr lang="en-US" smtClean="0"/>
              <a:t>‹#›</a:t>
            </a:fld>
            <a:endParaRPr lang="en-US" dirty="0"/>
          </a:p>
        </p:txBody>
      </p:sp>
    </p:spTree>
    <p:extLst>
      <p:ext uri="{BB962C8B-B14F-4D97-AF65-F5344CB8AC3E}">
        <p14:creationId xmlns:p14="http://schemas.microsoft.com/office/powerpoint/2010/main" val="73036444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2.ed.gov/documents/family-community/frameworks-resources.pdf"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www2.ed.gov/about/inits/ed/earlylearning/files/policy-statement-on-family-engagement.pdf"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hyperlink" Target="https://creativecommons.org/licenses/by-nc-sa/2.5/" TargetMode="External"/><Relationship Id="rId4" Type="http://schemas.openxmlformats.org/officeDocument/2006/relationships/hyperlink" Target="http://speculummaius.wordpress.com/2013/04/18/il-tablet-come-ausilio"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video" Target="https://www.youtube.com/embed/3owghSKm4X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www.dec-sped.org/dec-recommended-practice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hyperlink" Target="http://familieslead.org/index.php/what-family-leader/"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familieslead.org/index.php/what-family-leader/"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familieslead.org/"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hyperlink" Target="https://nationaldb.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pacer.org/parent/php/PHP-c99.pdf" TargetMode="External"/><Relationship Id="rId2" Type="http://schemas.openxmlformats.org/officeDocument/2006/relationships/image" Target="../media/image22.tmp"/><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23.tmp"/><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jpg"/><Relationship Id="rId26" Type="http://schemas.openxmlformats.org/officeDocument/2006/relationships/image" Target="../media/image49.png"/><Relationship Id="rId3" Type="http://schemas.openxmlformats.org/officeDocument/2006/relationships/image" Target="../media/image26.jp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jpg"/><Relationship Id="rId25" Type="http://schemas.openxmlformats.org/officeDocument/2006/relationships/image" Target="../media/image48.png"/><Relationship Id="rId2" Type="http://schemas.openxmlformats.org/officeDocument/2006/relationships/notesSlide" Target="../notesSlides/notesSlide29.xml"/><Relationship Id="rId16" Type="http://schemas.openxmlformats.org/officeDocument/2006/relationships/image" Target="../media/image39.png"/><Relationship Id="rId20" Type="http://schemas.openxmlformats.org/officeDocument/2006/relationships/image" Target="../media/image43.jpg"/><Relationship Id="rId29" Type="http://schemas.openxmlformats.org/officeDocument/2006/relationships/image" Target="../media/image52.png"/><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jpg"/><Relationship Id="rId23" Type="http://schemas.openxmlformats.org/officeDocument/2006/relationships/image" Target="../media/image46.png"/><Relationship Id="rId28" Type="http://schemas.openxmlformats.org/officeDocument/2006/relationships/image" Target="../media/image51.gif"/><Relationship Id="rId10" Type="http://schemas.openxmlformats.org/officeDocument/2006/relationships/image" Target="../media/image33.png"/><Relationship Id="rId19" Type="http://schemas.openxmlformats.org/officeDocument/2006/relationships/image" Target="../media/image42.jpg"/><Relationship Id="rId31" Type="http://schemas.openxmlformats.org/officeDocument/2006/relationships/image" Target="../media/image54.gif"/><Relationship Id="rId4" Type="http://schemas.openxmlformats.org/officeDocument/2006/relationships/image" Target="../media/image27.jpg"/><Relationship Id="rId9" Type="http://schemas.openxmlformats.org/officeDocument/2006/relationships/image" Target="../media/image32.jpg"/><Relationship Id="rId14" Type="http://schemas.openxmlformats.org/officeDocument/2006/relationships/image" Target="../media/image37.jpg"/><Relationship Id="rId22" Type="http://schemas.openxmlformats.org/officeDocument/2006/relationships/image" Target="../media/image45.jpg"/><Relationship Id="rId27" Type="http://schemas.openxmlformats.org/officeDocument/2006/relationships/image" Target="../media/image50.png"/><Relationship Id="rId30"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6.jp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hyperlink" Target="http://www.servingongroups.org/guideboo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7.png"/><Relationship Id="rId9"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hyperlink" Target="https://www.polleverywhere.com/free_text_polls/8uyCMdeA861dwr7" TargetMode="External"/><Relationship Id="rId5" Type="http://schemas.openxmlformats.org/officeDocument/2006/relationships/hyperlink" Target="https://www.liveslides.com/download" TargetMode="Externa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hyperlink" Target="http://ectacenter.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p2pga.org/" TargetMode="External"/><Relationship Id="rId5" Type="http://schemas.openxmlformats.org/officeDocument/2006/relationships/hyperlink" Target="https://ecpcta.org/" TargetMode="External"/><Relationship Id="rId4" Type="http://schemas.openxmlformats.org/officeDocument/2006/relationships/hyperlink" Target="http://dasycenter.org/"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hyperlink" Target="https://www.polleverywhere.com/free_text_polls/XTxkqsJ1uz2mAKJ" TargetMode="External"/><Relationship Id="rId5" Type="http://schemas.openxmlformats.org/officeDocument/2006/relationships/hyperlink" Target="https://www.liveslides.com/download"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hyperlink" Target="https://www.polleverywhere.com/multiple_choice_polls/5NJrCaH8KckRuww" TargetMode="External"/><Relationship Id="rId5" Type="http://schemas.openxmlformats.org/officeDocument/2006/relationships/hyperlink" Target="https://www.liveslides.com/download"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hyperlink" Target="https://www.polleverywhere.com/free_text_polls/uwNm9Gky9iEwnGK" TargetMode="External"/><Relationship Id="rId5" Type="http://schemas.openxmlformats.org/officeDocument/2006/relationships/hyperlink" Target="https://www.liveslides.com/download"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8361" y="4376334"/>
            <a:ext cx="5624362" cy="1302461"/>
          </a:xfrm>
        </p:spPr>
        <p:txBody>
          <a:bodyPr>
            <a:noAutofit/>
          </a:bodyPr>
          <a:lstStyle/>
          <a:p>
            <a:r>
              <a:rPr lang="en-US" sz="3600" dirty="0"/>
              <a:t>Supporting Emerging Family Leaders</a:t>
            </a:r>
            <a:endParaRPr lang="en-US" sz="2800" dirty="0"/>
          </a:p>
        </p:txBody>
      </p:sp>
      <p:pic>
        <p:nvPicPr>
          <p:cNvPr id="4" name="Picture 2" descr="Parent to Parent of 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327" y="2755422"/>
            <a:ext cx="2860431" cy="1620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877" y="1452961"/>
            <a:ext cx="2800717" cy="13024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3764" y="1653173"/>
            <a:ext cx="3481760" cy="755730"/>
          </a:xfrm>
          <a:prstGeom prst="rect">
            <a:avLst/>
          </a:prstGeom>
        </p:spPr>
      </p:pic>
    </p:spTree>
    <p:extLst>
      <p:ext uri="{BB962C8B-B14F-4D97-AF65-F5344CB8AC3E}">
        <p14:creationId xmlns:p14="http://schemas.microsoft.com/office/powerpoint/2010/main" val="54755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Family Engagement</a:t>
            </a:r>
          </a:p>
        </p:txBody>
      </p:sp>
      <p:sp>
        <p:nvSpPr>
          <p:cNvPr id="3" name="Text Placeholder 2"/>
          <p:cNvSpPr>
            <a:spLocks noGrp="1"/>
          </p:cNvSpPr>
          <p:nvPr>
            <p:ph type="body" idx="1"/>
          </p:nvPr>
        </p:nvSpPr>
        <p:spPr>
          <a:xfrm>
            <a:off x="1504334" y="1317608"/>
            <a:ext cx="6115665" cy="4830763"/>
          </a:xfrm>
        </p:spPr>
        <p:txBody>
          <a:bodyPr/>
          <a:lstStyle/>
          <a:p>
            <a:pPr marL="203200" indent="0">
              <a:buNone/>
            </a:pPr>
            <a:r>
              <a:rPr lang="en-US" sz="2800" dirty="0"/>
              <a:t>Family engagement refers to the systematic inclusion of families in activities and programs that promote children’s development, learning, and wellness, </a:t>
            </a:r>
            <a:r>
              <a:rPr lang="en-US" sz="2800" b="1" dirty="0">
                <a:solidFill>
                  <a:srgbClr val="00B050"/>
                </a:solidFill>
              </a:rPr>
              <a:t>including in the planning, development, and evaluation of such activities, programs, and systems. </a:t>
            </a:r>
          </a:p>
          <a:p>
            <a:endParaRPr lang="en-US" dirty="0"/>
          </a:p>
        </p:txBody>
      </p:sp>
      <p:pic>
        <p:nvPicPr>
          <p:cNvPr id="9"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748555" y="2008501"/>
            <a:ext cx="2842942" cy="24685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4"/>
          <p:cNvSpPr>
            <a:spLocks noGrp="1"/>
          </p:cNvSpPr>
          <p:nvPr>
            <p:ph type="sldNum" sz="quarter" idx="4"/>
          </p:nvPr>
        </p:nvSpPr>
        <p:spPr>
          <a:xfrm>
            <a:off x="10734135" y="6251211"/>
            <a:ext cx="1232776" cy="503578"/>
          </a:xfrm>
        </p:spPr>
        <p:txBody>
          <a:bodyPr/>
          <a:lstStyle/>
          <a:p>
            <a:r>
              <a:rPr lang="en-US" dirty="0"/>
              <a:t>7</a:t>
            </a:r>
          </a:p>
        </p:txBody>
      </p:sp>
    </p:spTree>
    <p:extLst>
      <p:ext uri="{BB962C8B-B14F-4D97-AF65-F5344CB8AC3E}">
        <p14:creationId xmlns:p14="http://schemas.microsoft.com/office/powerpoint/2010/main" val="291522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9764485" y="6341584"/>
            <a:ext cx="2133600" cy="365125"/>
          </a:xfrm>
        </p:spPr>
        <p:txBody>
          <a:bodyPr/>
          <a:lstStyle/>
          <a:p>
            <a:r>
              <a:rPr lang="en-US" dirty="0">
                <a:latin typeface="Century Gothic" panose="020B0502020202020204" pitchFamily="34" charset="0"/>
              </a:rPr>
              <a:t>8</a:t>
            </a:r>
            <a:endParaRPr lang="en-US" sz="2000" dirty="0">
              <a:latin typeface="Century Gothic" panose="020B0502020202020204" pitchFamily="34" charset="0"/>
            </a:endParaRPr>
          </a:p>
        </p:txBody>
      </p:sp>
      <p:sp>
        <p:nvSpPr>
          <p:cNvPr id="23556" name="Rectangle 4"/>
          <p:cNvSpPr>
            <a:spLocks noGrp="1" noChangeArrowheads="1"/>
          </p:cNvSpPr>
          <p:nvPr>
            <p:ph type="title"/>
          </p:nvPr>
        </p:nvSpPr>
        <p:spPr/>
        <p:txBody>
          <a:bodyPr rtlCol="0">
            <a:normAutofit/>
          </a:bodyPr>
          <a:lstStyle/>
          <a:p>
            <a:pPr>
              <a:defRPr/>
            </a:pPr>
            <a:r>
              <a:rPr lang="en-US" altLang="en-US" sz="3600" dirty="0">
                <a:cs typeface="Arial" panose="020B0604020202020204" pitchFamily="34" charset="0"/>
              </a:rPr>
              <a:t>Families as Leaders &amp; Advocates</a:t>
            </a:r>
            <a:endParaRPr lang="en-US" altLang="en-US" sz="3600" b="1" dirty="0">
              <a:cs typeface="Arial" panose="020B0604020202020204" pitchFamily="34" charset="0"/>
            </a:endParaRPr>
          </a:p>
        </p:txBody>
      </p:sp>
      <p:sp>
        <p:nvSpPr>
          <p:cNvPr id="2" name="Content Placeholder 1"/>
          <p:cNvSpPr>
            <a:spLocks noGrp="1"/>
          </p:cNvSpPr>
          <p:nvPr>
            <p:ph idx="1"/>
          </p:nvPr>
        </p:nvSpPr>
        <p:spPr>
          <a:xfrm>
            <a:off x="1504335" y="1600201"/>
            <a:ext cx="9173497" cy="4419599"/>
          </a:xfrm>
        </p:spPr>
        <p:txBody>
          <a:bodyPr/>
          <a:lstStyle/>
          <a:p>
            <a:pPr>
              <a:lnSpc>
                <a:spcPct val="115000"/>
              </a:lnSpc>
              <a:spcBef>
                <a:spcPts val="0"/>
              </a:spcBef>
            </a:pPr>
            <a:r>
              <a:rPr lang="en-US" sz="2800" dirty="0">
                <a:uFill>
                  <a:solidFill>
                    <a:srgbClr val="000000"/>
                  </a:solidFill>
                </a:uFill>
                <a:ea typeface="Calibri" panose="020F0502020204030204" pitchFamily="34" charset="0"/>
              </a:rPr>
              <a:t>Expressing viewpoints</a:t>
            </a:r>
          </a:p>
          <a:p>
            <a:pPr marL="0" indent="0">
              <a:lnSpc>
                <a:spcPct val="115000"/>
              </a:lnSpc>
              <a:spcBef>
                <a:spcPts val="0"/>
              </a:spcBef>
              <a:buNone/>
            </a:pPr>
            <a:endParaRPr lang="en-US" sz="2800" dirty="0">
              <a:uFill>
                <a:solidFill>
                  <a:srgbClr val="000000"/>
                </a:solidFill>
              </a:uFill>
              <a:ea typeface="Calibri" panose="020F0502020204030204" pitchFamily="34" charset="0"/>
            </a:endParaRPr>
          </a:p>
          <a:p>
            <a:pPr>
              <a:lnSpc>
                <a:spcPct val="115000"/>
              </a:lnSpc>
              <a:spcBef>
                <a:spcPts val="0"/>
              </a:spcBef>
            </a:pPr>
            <a:r>
              <a:rPr lang="en-US" sz="2800" dirty="0">
                <a:uFill>
                  <a:solidFill>
                    <a:srgbClr val="000000"/>
                  </a:solidFill>
                </a:uFill>
                <a:ea typeface="Calibri" panose="020F0502020204030204" pitchFamily="34" charset="0"/>
              </a:rPr>
              <a:t>Thinking creatively “outside of the box</a:t>
            </a:r>
            <a:r>
              <a:rPr lang="en-US" sz="2800" i="1" dirty="0">
                <a:uFill>
                  <a:solidFill>
                    <a:srgbClr val="000000"/>
                  </a:solidFill>
                </a:uFill>
                <a:ea typeface="Calibri" panose="020F0502020204030204" pitchFamily="34" charset="0"/>
              </a:rPr>
              <a:t>”</a:t>
            </a:r>
          </a:p>
          <a:p>
            <a:pPr marL="0" indent="0">
              <a:lnSpc>
                <a:spcPct val="115000"/>
              </a:lnSpc>
              <a:spcBef>
                <a:spcPts val="0"/>
              </a:spcBef>
              <a:buNone/>
            </a:pPr>
            <a:endParaRPr lang="en-US" sz="2800" dirty="0">
              <a:uFill>
                <a:solidFill>
                  <a:srgbClr val="000000"/>
                </a:solidFill>
              </a:uFill>
              <a:ea typeface="Calibri" panose="020F0502020204030204" pitchFamily="34" charset="0"/>
            </a:endParaRPr>
          </a:p>
          <a:p>
            <a:pPr>
              <a:lnSpc>
                <a:spcPct val="115000"/>
              </a:lnSpc>
              <a:spcBef>
                <a:spcPts val="0"/>
              </a:spcBef>
            </a:pPr>
            <a:r>
              <a:rPr lang="en-US" sz="2800" dirty="0">
                <a:uFill>
                  <a:solidFill>
                    <a:srgbClr val="000000"/>
                  </a:solidFill>
                </a:uFill>
                <a:ea typeface="Calibri" panose="020F0502020204030204" pitchFamily="34" charset="0"/>
              </a:rPr>
              <a:t>Working toward win-win solutions</a:t>
            </a:r>
          </a:p>
          <a:p>
            <a:pPr marL="0" indent="0">
              <a:lnSpc>
                <a:spcPct val="115000"/>
              </a:lnSpc>
              <a:spcBef>
                <a:spcPts val="0"/>
              </a:spcBef>
              <a:buNone/>
            </a:pPr>
            <a:endParaRPr lang="en-US" sz="2800" dirty="0">
              <a:uFill>
                <a:solidFill>
                  <a:srgbClr val="000000"/>
                </a:solidFill>
              </a:uFill>
              <a:ea typeface="Calibri" panose="020F0502020204030204" pitchFamily="34" charset="0"/>
            </a:endParaRPr>
          </a:p>
          <a:p>
            <a:pPr>
              <a:lnSpc>
                <a:spcPct val="115000"/>
              </a:lnSpc>
              <a:spcBef>
                <a:spcPts val="0"/>
              </a:spcBef>
            </a:pPr>
            <a:r>
              <a:rPr lang="en-US" sz="2800" dirty="0">
                <a:uFill>
                  <a:solidFill>
                    <a:srgbClr val="000000"/>
                  </a:solidFill>
                </a:uFill>
                <a:ea typeface="Calibri" panose="020F0502020204030204" pitchFamily="34" charset="0"/>
              </a:rPr>
              <a:t>Advocating for children, families, practitioners, and systems</a:t>
            </a:r>
            <a:endParaRPr lang="en-US" dirty="0"/>
          </a:p>
        </p:txBody>
      </p:sp>
    </p:spTree>
    <p:extLst>
      <p:ext uri="{BB962C8B-B14F-4D97-AF65-F5344CB8AC3E}">
        <p14:creationId xmlns:p14="http://schemas.microsoft.com/office/powerpoint/2010/main" val="37345507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a:xfrm>
            <a:off x="1480457" y="274638"/>
            <a:ext cx="9078686" cy="715962"/>
          </a:xfrm>
          <a:ln w="9525"/>
          <a:extLst>
            <a:ext uri="{91240B29-F687-4F45-9708-019B960494DF}">
              <a14:hiddenLine xmlns:a14="http://schemas.microsoft.com/office/drawing/2010/main" w="12700">
                <a:solidFill>
                  <a:srgbClr val="000000"/>
                </a:solidFill>
                <a:miter lim="800000"/>
                <a:headEnd/>
                <a:tailEnd/>
              </a14:hiddenLine>
            </a:ext>
          </a:extLst>
        </p:spPr>
        <p:txBody>
          <a:bodyPr>
            <a:noAutofit/>
          </a:bodyPr>
          <a:lstStyle/>
          <a:p>
            <a:r>
              <a:rPr lang="en-US" altLang="en-US" sz="3600" dirty="0"/>
              <a:t>Families as Leaders &amp; Advocates (cont.)</a:t>
            </a:r>
          </a:p>
        </p:txBody>
      </p:sp>
      <p:sp>
        <p:nvSpPr>
          <p:cNvPr id="28674" name="Content Placeholder 1"/>
          <p:cNvSpPr>
            <a:spLocks noGrp="1"/>
          </p:cNvSpPr>
          <p:nvPr>
            <p:ph idx="1"/>
          </p:nvPr>
        </p:nvSpPr>
        <p:spPr bwMode="auto">
          <a:xfrm>
            <a:off x="1480457" y="1143000"/>
            <a:ext cx="9184853"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sz="2800" dirty="0"/>
              <a:t>Taking advantage of resources from Parent Training and Information Centers</a:t>
            </a:r>
          </a:p>
          <a:p>
            <a:r>
              <a:rPr lang="en-US" altLang="en-US" sz="2800" dirty="0"/>
              <a:t>Participating in advocacy and leadership training</a:t>
            </a:r>
          </a:p>
          <a:p>
            <a:r>
              <a:rPr lang="en-US" altLang="en-US" sz="2800" dirty="0"/>
              <a:t>Mentoring other families and being mentored by families in advocacy activities</a:t>
            </a:r>
          </a:p>
          <a:p>
            <a:r>
              <a:rPr lang="en-US" altLang="en-US" sz="2800" dirty="0"/>
              <a:t>Informing other families about program and community advocacy events and encouraging them to consider participating</a:t>
            </a:r>
          </a:p>
        </p:txBody>
      </p:sp>
      <p:sp>
        <p:nvSpPr>
          <p:cNvPr id="5" name="Slide Number Placeholder 4"/>
          <p:cNvSpPr>
            <a:spLocks noGrp="1"/>
          </p:cNvSpPr>
          <p:nvPr>
            <p:ph type="sldNum" sz="quarter" idx="4"/>
          </p:nvPr>
        </p:nvSpPr>
        <p:spPr>
          <a:xfrm>
            <a:off x="10665310" y="6327765"/>
            <a:ext cx="1232776" cy="503578"/>
          </a:xfrm>
        </p:spPr>
        <p:txBody>
          <a:bodyPr/>
          <a:lstStyle/>
          <a:p>
            <a:r>
              <a:rPr lang="en-US" dirty="0"/>
              <a:t>9</a:t>
            </a:r>
          </a:p>
        </p:txBody>
      </p:sp>
    </p:spTree>
    <p:extLst>
      <p:ext uri="{BB962C8B-B14F-4D97-AF65-F5344CB8AC3E}">
        <p14:creationId xmlns:p14="http://schemas.microsoft.com/office/powerpoint/2010/main" val="2901067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Beliefs About Leadership</a:t>
            </a:r>
          </a:p>
        </p:txBody>
      </p:sp>
      <p:sp>
        <p:nvSpPr>
          <p:cNvPr id="3" name="Content Placeholder 2"/>
          <p:cNvSpPr>
            <a:spLocks noGrp="1"/>
          </p:cNvSpPr>
          <p:nvPr>
            <p:ph idx="1"/>
          </p:nvPr>
        </p:nvSpPr>
        <p:spPr>
          <a:xfrm>
            <a:off x="1504335" y="1578429"/>
            <a:ext cx="9141312" cy="4084952"/>
          </a:xfrm>
        </p:spPr>
        <p:txBody>
          <a:bodyPr>
            <a:normAutofit fontScale="92500" lnSpcReduction="20000"/>
          </a:bodyPr>
          <a:lstStyle/>
          <a:p>
            <a:r>
              <a:rPr lang="en-US" sz="3000" b="1" dirty="0"/>
              <a:t>Leaders are not born </a:t>
            </a:r>
            <a:r>
              <a:rPr lang="en-US" sz="3000" dirty="0"/>
              <a:t>– they rise out of a person’s passion for how they want the world to be.</a:t>
            </a:r>
          </a:p>
          <a:p>
            <a:r>
              <a:rPr lang="en-US" sz="3000" b="1" dirty="0"/>
              <a:t>Leadership isn’t a gift </a:t>
            </a:r>
            <a:r>
              <a:rPr lang="en-US" sz="3000" dirty="0"/>
              <a:t>– it’s accessible to anyone who wants it.</a:t>
            </a:r>
          </a:p>
          <a:p>
            <a:r>
              <a:rPr lang="en-US" sz="3000" b="1" dirty="0"/>
              <a:t>Leadership isn’t a calling </a:t>
            </a:r>
            <a:r>
              <a:rPr lang="en-US" sz="3000" dirty="0"/>
              <a:t>– it’s a matter of listening to a question and trying to come up with an answer.</a:t>
            </a:r>
          </a:p>
          <a:p>
            <a:r>
              <a:rPr lang="en-US" sz="3000" b="1" dirty="0"/>
              <a:t>A leader is anyone </a:t>
            </a:r>
            <a:r>
              <a:rPr lang="en-US" sz="3000" dirty="0"/>
              <a:t>who has a very big and compelling story of how it could all turn out. </a:t>
            </a:r>
          </a:p>
          <a:p>
            <a:pPr marL="0" indent="0">
              <a:buNone/>
            </a:pPr>
            <a:endParaRPr lang="en-US" dirty="0"/>
          </a:p>
        </p:txBody>
      </p:sp>
      <p:sp>
        <p:nvSpPr>
          <p:cNvPr id="4" name="TextBox 3"/>
          <p:cNvSpPr txBox="1"/>
          <p:nvPr/>
        </p:nvSpPr>
        <p:spPr>
          <a:xfrm>
            <a:off x="6572410" y="5496254"/>
            <a:ext cx="5423647" cy="369332"/>
          </a:xfrm>
          <a:prstGeom prst="rect">
            <a:avLst/>
          </a:prstGeom>
          <a:noFill/>
        </p:spPr>
        <p:txBody>
          <a:bodyPr wrap="square" rtlCol="0">
            <a:spAutoFit/>
          </a:bodyPr>
          <a:lstStyle/>
          <a:p>
            <a:pPr algn="r"/>
            <a:r>
              <a:rPr lang="en-US" dirty="0"/>
              <a:t>Source: Serving on Groups That Make Decisions</a:t>
            </a:r>
          </a:p>
        </p:txBody>
      </p:sp>
      <p:sp>
        <p:nvSpPr>
          <p:cNvPr id="5" name="Slide Number Placeholder 4"/>
          <p:cNvSpPr>
            <a:spLocks noGrp="1"/>
          </p:cNvSpPr>
          <p:nvPr>
            <p:ph type="sldNum" sz="quarter" idx="4"/>
          </p:nvPr>
        </p:nvSpPr>
        <p:spPr>
          <a:xfrm>
            <a:off x="10645646" y="6319193"/>
            <a:ext cx="1232776" cy="503578"/>
          </a:xfrm>
        </p:spPr>
        <p:txBody>
          <a:bodyPr/>
          <a:lstStyle/>
          <a:p>
            <a:r>
              <a:rPr lang="en-US" dirty="0"/>
              <a:t>10</a:t>
            </a:r>
          </a:p>
        </p:txBody>
      </p:sp>
    </p:spTree>
    <p:extLst>
      <p:ext uri="{BB962C8B-B14F-4D97-AF65-F5344CB8AC3E}">
        <p14:creationId xmlns:p14="http://schemas.microsoft.com/office/powerpoint/2010/main" val="4183310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Shared Decision-Making	</a:t>
            </a:r>
          </a:p>
        </p:txBody>
      </p:sp>
      <p:sp>
        <p:nvSpPr>
          <p:cNvPr id="3" name="Content Placeholder 2"/>
          <p:cNvSpPr>
            <a:spLocks noGrp="1"/>
          </p:cNvSpPr>
          <p:nvPr>
            <p:ph type="body" sz="half" idx="4294967295"/>
          </p:nvPr>
        </p:nvSpPr>
        <p:spPr>
          <a:xfrm>
            <a:off x="1524000" y="1500188"/>
            <a:ext cx="9144000" cy="3811587"/>
          </a:xfrm>
        </p:spPr>
        <p:txBody>
          <a:bodyPr>
            <a:normAutofit/>
          </a:bodyPr>
          <a:lstStyle/>
          <a:p>
            <a:pPr marL="0" indent="0">
              <a:buNone/>
            </a:pPr>
            <a:r>
              <a:rPr lang="en-US" sz="2800" i="1" dirty="0"/>
              <a:t>“Decision-making means a process of partnering, of shared views and actions toward shared goals…not just a power struggle between conflicting ideas.” </a:t>
            </a:r>
          </a:p>
          <a:p>
            <a:pPr marL="0" indent="0" algn="r">
              <a:buNone/>
            </a:pPr>
            <a:r>
              <a:rPr lang="en-US" sz="2800" dirty="0"/>
              <a:t>- Dr. Joyce Epstein</a:t>
            </a:r>
          </a:p>
          <a:p>
            <a:pPr marL="0" indent="0">
              <a:buNone/>
            </a:pPr>
            <a:endParaRPr lang="en-US" dirty="0"/>
          </a:p>
        </p:txBody>
      </p:sp>
      <p:sp>
        <p:nvSpPr>
          <p:cNvPr id="5" name="TextBox 4"/>
          <p:cNvSpPr txBox="1"/>
          <p:nvPr/>
        </p:nvSpPr>
        <p:spPr>
          <a:xfrm>
            <a:off x="6626838" y="5540007"/>
            <a:ext cx="5423647" cy="369332"/>
          </a:xfrm>
          <a:prstGeom prst="rect">
            <a:avLst/>
          </a:prstGeom>
          <a:noFill/>
        </p:spPr>
        <p:txBody>
          <a:bodyPr wrap="square" rtlCol="0">
            <a:spAutoFit/>
          </a:bodyPr>
          <a:lstStyle/>
          <a:p>
            <a:pPr algn="r"/>
            <a:r>
              <a:rPr lang="en-US" dirty="0"/>
              <a:t>Source: Serving on Groups That Make Decisions</a:t>
            </a:r>
          </a:p>
        </p:txBody>
      </p:sp>
      <p:sp>
        <p:nvSpPr>
          <p:cNvPr id="10" name="Slide Number Placeholder 4"/>
          <p:cNvSpPr>
            <a:spLocks noGrp="1"/>
          </p:cNvSpPr>
          <p:nvPr>
            <p:ph type="sldNum" sz="quarter" idx="4"/>
          </p:nvPr>
        </p:nvSpPr>
        <p:spPr>
          <a:xfrm>
            <a:off x="10360510" y="6280708"/>
            <a:ext cx="1232776" cy="503578"/>
          </a:xfrm>
        </p:spPr>
        <p:txBody>
          <a:bodyPr/>
          <a:lstStyle/>
          <a:p>
            <a:r>
              <a:rPr lang="en-US" dirty="0"/>
              <a:t>12</a:t>
            </a:r>
          </a:p>
        </p:txBody>
      </p:sp>
    </p:spTree>
    <p:extLst>
      <p:ext uri="{BB962C8B-B14F-4D97-AF65-F5344CB8AC3E}">
        <p14:creationId xmlns:p14="http://schemas.microsoft.com/office/powerpoint/2010/main" val="279303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Benefits to Shared Decision-Makin</a:t>
            </a:r>
            <a:r>
              <a:rPr lang="en-US" dirty="0"/>
              <a:t>g</a:t>
            </a:r>
          </a:p>
        </p:txBody>
      </p:sp>
      <p:sp>
        <p:nvSpPr>
          <p:cNvPr id="5" name="Text Placeholder 4"/>
          <p:cNvSpPr>
            <a:spLocks noGrp="1"/>
          </p:cNvSpPr>
          <p:nvPr>
            <p:ph type="body" idx="1"/>
          </p:nvPr>
        </p:nvSpPr>
        <p:spPr/>
        <p:txBody>
          <a:bodyPr/>
          <a:lstStyle/>
          <a:p>
            <a:r>
              <a:rPr lang="en-US" dirty="0"/>
              <a:t>For Families		</a:t>
            </a:r>
          </a:p>
        </p:txBody>
      </p:sp>
      <p:sp>
        <p:nvSpPr>
          <p:cNvPr id="6" name="Content Placeholder 5"/>
          <p:cNvSpPr>
            <a:spLocks noGrp="1"/>
          </p:cNvSpPr>
          <p:nvPr>
            <p:ph sz="half" idx="2"/>
          </p:nvPr>
        </p:nvSpPr>
        <p:spPr>
          <a:xfrm>
            <a:off x="587830" y="2222090"/>
            <a:ext cx="5409746" cy="3358439"/>
          </a:xfrm>
        </p:spPr>
        <p:txBody>
          <a:bodyPr>
            <a:normAutofit/>
          </a:bodyPr>
          <a:lstStyle/>
          <a:p>
            <a:r>
              <a:rPr lang="en-US" sz="2400" dirty="0"/>
              <a:t>Awareness and input on policies</a:t>
            </a:r>
          </a:p>
          <a:p>
            <a:r>
              <a:rPr lang="en-US" sz="2400" dirty="0"/>
              <a:t>A feeling on ownership</a:t>
            </a:r>
          </a:p>
          <a:p>
            <a:r>
              <a:rPr lang="en-US" sz="2400" dirty="0"/>
              <a:t>Shared experiences and connections with professionals and other families</a:t>
            </a:r>
          </a:p>
        </p:txBody>
      </p:sp>
      <p:sp>
        <p:nvSpPr>
          <p:cNvPr id="7" name="Text Placeholder 6"/>
          <p:cNvSpPr>
            <a:spLocks noGrp="1"/>
          </p:cNvSpPr>
          <p:nvPr>
            <p:ph type="body" sz="quarter" idx="3"/>
          </p:nvPr>
        </p:nvSpPr>
        <p:spPr>
          <a:xfrm>
            <a:off x="6204857" y="1261287"/>
            <a:ext cx="5150531" cy="771585"/>
          </a:xfrm>
        </p:spPr>
        <p:txBody>
          <a:bodyPr/>
          <a:lstStyle/>
          <a:p>
            <a:r>
              <a:rPr lang="en-US" dirty="0"/>
              <a:t>For Professionals</a:t>
            </a:r>
          </a:p>
        </p:txBody>
      </p:sp>
      <p:sp>
        <p:nvSpPr>
          <p:cNvPr id="8" name="Content Placeholder 7"/>
          <p:cNvSpPr>
            <a:spLocks noGrp="1"/>
          </p:cNvSpPr>
          <p:nvPr>
            <p:ph sz="quarter" idx="4"/>
          </p:nvPr>
        </p:nvSpPr>
        <p:spPr>
          <a:xfrm>
            <a:off x="6172200" y="2222090"/>
            <a:ext cx="5183188" cy="3452569"/>
          </a:xfrm>
        </p:spPr>
        <p:txBody>
          <a:bodyPr>
            <a:normAutofit/>
          </a:bodyPr>
          <a:lstStyle/>
          <a:p>
            <a:r>
              <a:rPr lang="en-US" sz="2400" dirty="0"/>
              <a:t>Awareness of family perspectives</a:t>
            </a:r>
          </a:p>
          <a:p>
            <a:r>
              <a:rPr lang="en-US" sz="2400" dirty="0"/>
              <a:t>Increased confidence and ability to partner with families</a:t>
            </a:r>
          </a:p>
          <a:p>
            <a:r>
              <a:rPr lang="en-US" sz="2400" dirty="0"/>
              <a:t>Acceptance of family representatives in leadership roles</a:t>
            </a:r>
          </a:p>
        </p:txBody>
      </p:sp>
      <p:sp>
        <p:nvSpPr>
          <p:cNvPr id="9" name="TextBox 8"/>
          <p:cNvSpPr txBox="1"/>
          <p:nvPr/>
        </p:nvSpPr>
        <p:spPr>
          <a:xfrm>
            <a:off x="6543902" y="5674659"/>
            <a:ext cx="5423647" cy="369332"/>
          </a:xfrm>
          <a:prstGeom prst="rect">
            <a:avLst/>
          </a:prstGeom>
          <a:noFill/>
        </p:spPr>
        <p:txBody>
          <a:bodyPr wrap="square" rtlCol="0">
            <a:spAutoFit/>
          </a:bodyPr>
          <a:lstStyle/>
          <a:p>
            <a:pPr algn="r"/>
            <a:r>
              <a:rPr lang="en-US" dirty="0"/>
              <a:t>Source: Serving on Groups That Make Decisions</a:t>
            </a:r>
          </a:p>
        </p:txBody>
      </p:sp>
      <p:sp>
        <p:nvSpPr>
          <p:cNvPr id="11" name="Slide Number Placeholder 4"/>
          <p:cNvSpPr>
            <a:spLocks noGrp="1"/>
          </p:cNvSpPr>
          <p:nvPr>
            <p:ph type="sldNum" sz="quarter" idx="4"/>
          </p:nvPr>
        </p:nvSpPr>
        <p:spPr>
          <a:xfrm>
            <a:off x="10360510" y="6349534"/>
            <a:ext cx="1232776" cy="503578"/>
          </a:xfrm>
          <a:solidFill>
            <a:schemeClr val="accent4"/>
          </a:solidFill>
        </p:spPr>
        <p:txBody>
          <a:bodyPr/>
          <a:lstStyle/>
          <a:p>
            <a:pPr marL="0" indent="0" algn="r">
              <a:buNone/>
            </a:pPr>
            <a:r>
              <a:rPr lang="en-US" b="1" dirty="0">
                <a:solidFill>
                  <a:schemeClr val="bg1"/>
                </a:solidFill>
              </a:rPr>
              <a:t>13</a:t>
            </a:r>
          </a:p>
        </p:txBody>
      </p:sp>
    </p:spTree>
    <p:extLst>
      <p:ext uri="{BB962C8B-B14F-4D97-AF65-F5344CB8AC3E}">
        <p14:creationId xmlns:p14="http://schemas.microsoft.com/office/powerpoint/2010/main" val="325489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Policies and Frameworks</a:t>
            </a:r>
          </a:p>
        </p:txBody>
      </p:sp>
      <p:sp>
        <p:nvSpPr>
          <p:cNvPr id="5" name="Slide Number Placeholder 4"/>
          <p:cNvSpPr>
            <a:spLocks noGrp="1"/>
          </p:cNvSpPr>
          <p:nvPr>
            <p:ph type="sldNum" sz="quarter" idx="4"/>
          </p:nvPr>
        </p:nvSpPr>
        <p:spPr/>
        <p:txBody>
          <a:bodyPr/>
          <a:lstStyle/>
          <a:p>
            <a:fld id="{8FF8BE51-C3B0-9B4F-9A06-4F809A9A7941}" type="slidenum">
              <a:rPr lang="en-US" smtClean="0"/>
              <a:pPr/>
              <a:t>16</a:t>
            </a:fld>
            <a:endParaRPr lang="en-US"/>
          </a:p>
        </p:txBody>
      </p:sp>
    </p:spTree>
    <p:extLst>
      <p:ext uri="{BB962C8B-B14F-4D97-AF65-F5344CB8AC3E}">
        <p14:creationId xmlns:p14="http://schemas.microsoft.com/office/powerpoint/2010/main" val="351611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Federal Laws that Emphasize the Importance of                    Family Engagement</a:t>
            </a:r>
          </a:p>
        </p:txBody>
      </p:sp>
      <p:sp>
        <p:nvSpPr>
          <p:cNvPr id="5" name="Content Placeholder 4"/>
          <p:cNvSpPr>
            <a:spLocks noGrp="1"/>
          </p:cNvSpPr>
          <p:nvPr>
            <p:ph sz="half" idx="1"/>
          </p:nvPr>
        </p:nvSpPr>
        <p:spPr>
          <a:xfrm>
            <a:off x="1504242" y="1549427"/>
            <a:ext cx="9172629" cy="4351338"/>
          </a:xfrm>
        </p:spPr>
        <p:txBody>
          <a:bodyPr>
            <a:normAutofit/>
          </a:bodyPr>
          <a:lstStyle/>
          <a:p>
            <a:r>
              <a:rPr lang="en-US" sz="2800" dirty="0"/>
              <a:t>Head Start Act</a:t>
            </a:r>
          </a:p>
          <a:p>
            <a:r>
              <a:rPr lang="en-US" sz="2800" dirty="0"/>
              <a:t>Child Care Development Block grant (CCDBG )</a:t>
            </a:r>
          </a:p>
          <a:p>
            <a:r>
              <a:rPr lang="en-US" sz="2800" dirty="0"/>
              <a:t>Maternal, Infant and Child Health Home Visiting Program</a:t>
            </a:r>
          </a:p>
          <a:p>
            <a:r>
              <a:rPr lang="en-US" sz="2800" dirty="0"/>
              <a:t>Public Health, Title V</a:t>
            </a:r>
          </a:p>
          <a:p>
            <a:r>
              <a:rPr lang="en-US" sz="2800" dirty="0"/>
              <a:t>Individuals with Disabilities Education Act (IDEA)</a:t>
            </a:r>
          </a:p>
          <a:p>
            <a:r>
              <a:rPr lang="en-US" sz="2800" dirty="0"/>
              <a:t>Every Student Succeeds Act (ESSA)</a:t>
            </a:r>
          </a:p>
        </p:txBody>
      </p:sp>
      <p:sp>
        <p:nvSpPr>
          <p:cNvPr id="6" name="Slide Number Placeholder 4"/>
          <p:cNvSpPr>
            <a:spLocks noGrp="1"/>
          </p:cNvSpPr>
          <p:nvPr>
            <p:ph type="sldNum" sz="quarter" idx="4"/>
          </p:nvPr>
        </p:nvSpPr>
        <p:spPr>
          <a:xfrm>
            <a:off x="10360510" y="6349534"/>
            <a:ext cx="1232776" cy="503578"/>
          </a:xfrm>
        </p:spPr>
        <p:txBody>
          <a:bodyPr/>
          <a:lstStyle/>
          <a:p>
            <a:r>
              <a:rPr lang="en-US" dirty="0"/>
              <a:t>15</a:t>
            </a:r>
          </a:p>
        </p:txBody>
      </p:sp>
    </p:spTree>
    <p:extLst>
      <p:ext uri="{BB962C8B-B14F-4D97-AF65-F5344CB8AC3E}">
        <p14:creationId xmlns:p14="http://schemas.microsoft.com/office/powerpoint/2010/main" val="173990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34116" y="651520"/>
            <a:ext cx="6803923" cy="4972531"/>
          </a:xfrm>
        </p:spPr>
        <p:txBody>
          <a:bodyPr>
            <a:normAutofit fontScale="90000"/>
          </a:bodyPr>
          <a:lstStyle/>
          <a:p>
            <a:r>
              <a:rPr lang="en-US" sz="3600" dirty="0"/>
              <a:t>U.S. Department of Education’s </a:t>
            </a:r>
            <a:r>
              <a:rPr lang="en-US" sz="3600" dirty="0">
                <a:hlinkClick r:id="rId3"/>
              </a:rPr>
              <a:t>Dual Capacity-Building Framework for Family-School Partnerships </a:t>
            </a:r>
            <a:br>
              <a:rPr lang="en-US" sz="3600" dirty="0"/>
            </a:br>
            <a:br>
              <a:rPr lang="en-US" sz="3600" dirty="0"/>
            </a:br>
            <a:br>
              <a:rPr lang="en-US" sz="3600" dirty="0"/>
            </a:br>
            <a:r>
              <a:rPr lang="en-US" sz="2700" dirty="0"/>
              <a:t>Partnering with families in multiple roles:</a:t>
            </a:r>
            <a:br>
              <a:rPr lang="en-US" sz="2700" dirty="0"/>
            </a:br>
            <a:r>
              <a:rPr lang="en-US" sz="2700" dirty="0"/>
              <a:t>Supporters</a:t>
            </a:r>
            <a:br>
              <a:rPr lang="en-US" sz="2700" dirty="0"/>
            </a:br>
            <a:r>
              <a:rPr lang="en-US" sz="2700" dirty="0"/>
              <a:t> Encouragers </a:t>
            </a:r>
            <a:br>
              <a:rPr lang="en-US" sz="2700" dirty="0"/>
            </a:br>
            <a:r>
              <a:rPr lang="en-US" sz="2700" dirty="0"/>
              <a:t>Monitors </a:t>
            </a:r>
            <a:br>
              <a:rPr lang="en-US" sz="2700" dirty="0"/>
            </a:br>
            <a:r>
              <a:rPr lang="en-US" sz="2700" dirty="0"/>
              <a:t>Advocates </a:t>
            </a:r>
            <a:br>
              <a:rPr lang="en-US" sz="2700" dirty="0"/>
            </a:br>
            <a:r>
              <a:rPr lang="en-US" sz="2700" dirty="0"/>
              <a:t>Decision Makers </a:t>
            </a:r>
            <a:br>
              <a:rPr lang="en-US" sz="2700" dirty="0"/>
            </a:br>
            <a:r>
              <a:rPr lang="en-US" sz="2700" dirty="0"/>
              <a:t>Collaborators</a:t>
            </a:r>
            <a:endParaRPr lang="en-US" sz="2700" dirty="0">
              <a:solidFill>
                <a:srgbClr val="0C4790"/>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606" y="500742"/>
            <a:ext cx="4366852" cy="5244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
          </p:nvPr>
        </p:nvSpPr>
        <p:spPr>
          <a:xfrm>
            <a:off x="10360510" y="6349534"/>
            <a:ext cx="1232776" cy="503578"/>
          </a:xfrm>
        </p:spPr>
        <p:txBody>
          <a:bodyPr/>
          <a:lstStyle/>
          <a:p>
            <a:r>
              <a:rPr lang="en-US" dirty="0"/>
              <a:t>16</a:t>
            </a:r>
          </a:p>
        </p:txBody>
      </p:sp>
    </p:spTree>
    <p:extLst>
      <p:ext uri="{BB962C8B-B14F-4D97-AF65-F5344CB8AC3E}">
        <p14:creationId xmlns:p14="http://schemas.microsoft.com/office/powerpoint/2010/main" val="128001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79572" y="651521"/>
            <a:ext cx="6313714" cy="914400"/>
          </a:xfrm>
        </p:spPr>
        <p:txBody>
          <a:bodyPr>
            <a:normAutofit fontScale="90000"/>
          </a:bodyPr>
          <a:lstStyle/>
          <a:p>
            <a:r>
              <a:rPr lang="en-US" sz="3600" dirty="0"/>
              <a:t>U.S. Dept. of Health &amp; Human Services/Dept. of Education</a:t>
            </a:r>
            <a:br>
              <a:rPr lang="en-US" sz="3600" dirty="0"/>
            </a:br>
            <a:r>
              <a:rPr lang="en-US" sz="3600" dirty="0">
                <a:hlinkClick r:id="rId3"/>
              </a:rPr>
              <a:t>Policy Statement on Family Engagement in the Early Grades</a:t>
            </a:r>
            <a:br>
              <a:rPr lang="en-US" sz="3600" dirty="0"/>
            </a:br>
            <a:br>
              <a:rPr lang="en-US" sz="3600" dirty="0"/>
            </a:br>
            <a:r>
              <a:rPr lang="en-US" sz="2800" dirty="0"/>
              <a:t>Provides recommendations to early childhood systems and programs on family engagement. </a:t>
            </a:r>
            <a:endParaRPr lang="en-US" sz="2700" dirty="0">
              <a:solidFill>
                <a:srgbClr val="0C4790"/>
              </a:solidFill>
            </a:endParaRPr>
          </a:p>
        </p:txBody>
      </p:sp>
      <p:pic>
        <p:nvPicPr>
          <p:cNvPr id="3" name="Picture 2"/>
          <p:cNvPicPr>
            <a:picLocks noChangeAspect="1"/>
          </p:cNvPicPr>
          <p:nvPr/>
        </p:nvPicPr>
        <p:blipFill>
          <a:blip r:embed="rId4"/>
          <a:stretch>
            <a:fillRect/>
          </a:stretch>
        </p:blipFill>
        <p:spPr>
          <a:xfrm>
            <a:off x="793976" y="193902"/>
            <a:ext cx="4333875" cy="5686425"/>
          </a:xfrm>
          <a:prstGeom prst="rect">
            <a:avLst/>
          </a:prstGeom>
          <a:ln>
            <a:noFill/>
          </a:ln>
          <a:effectLst>
            <a:outerShdw blurRad="292100" dist="139700" dir="2700000" algn="tl" rotWithShape="0">
              <a:srgbClr val="333333">
                <a:alpha val="65000"/>
              </a:srgbClr>
            </a:outerShdw>
          </a:effectLst>
        </p:spPr>
      </p:pic>
      <p:sp>
        <p:nvSpPr>
          <p:cNvPr id="6" name="Slide Number Placeholder 4"/>
          <p:cNvSpPr>
            <a:spLocks noGrp="1"/>
          </p:cNvSpPr>
          <p:nvPr>
            <p:ph type="sldNum" sz="quarter" idx="4"/>
          </p:nvPr>
        </p:nvSpPr>
        <p:spPr>
          <a:xfrm>
            <a:off x="10360510" y="6349534"/>
            <a:ext cx="1232776" cy="503578"/>
          </a:xfrm>
        </p:spPr>
        <p:txBody>
          <a:bodyPr/>
          <a:lstStyle/>
          <a:p>
            <a:r>
              <a:rPr lang="en-US" dirty="0"/>
              <a:t>17</a:t>
            </a:r>
          </a:p>
        </p:txBody>
      </p:sp>
    </p:spTree>
    <p:extLst>
      <p:ext uri="{BB962C8B-B14F-4D97-AF65-F5344CB8AC3E}">
        <p14:creationId xmlns:p14="http://schemas.microsoft.com/office/powerpoint/2010/main" val="349593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477E-2EB9-420C-823B-64D4548B8F5C}"/>
              </a:ext>
            </a:extLst>
          </p:cNvPr>
          <p:cNvSpPr>
            <a:spLocks noGrp="1"/>
          </p:cNvSpPr>
          <p:nvPr>
            <p:ph type="title"/>
          </p:nvPr>
        </p:nvSpPr>
        <p:spPr/>
        <p:txBody>
          <a:bodyPr>
            <a:normAutofit/>
          </a:bodyPr>
          <a:lstStyle/>
          <a:p>
            <a:r>
              <a:rPr lang="en-US" sz="4000" dirty="0"/>
              <a:t>To log into Poll Everywhere</a:t>
            </a:r>
          </a:p>
        </p:txBody>
      </p:sp>
      <p:sp>
        <p:nvSpPr>
          <p:cNvPr id="3" name="Content Placeholder 2">
            <a:extLst>
              <a:ext uri="{FF2B5EF4-FFF2-40B4-BE49-F238E27FC236}">
                <a16:creationId xmlns:a16="http://schemas.microsoft.com/office/drawing/2014/main" id="{2153953A-111D-4D56-ACD2-4EB62DB77FFE}"/>
              </a:ext>
            </a:extLst>
          </p:cNvPr>
          <p:cNvSpPr>
            <a:spLocks noGrp="1"/>
          </p:cNvSpPr>
          <p:nvPr>
            <p:ph idx="1"/>
          </p:nvPr>
        </p:nvSpPr>
        <p:spPr>
          <a:xfrm>
            <a:off x="587829" y="925417"/>
            <a:ext cx="11005457" cy="4891489"/>
          </a:xfrm>
        </p:spPr>
        <p:txBody>
          <a:bodyPr>
            <a:normAutofit lnSpcReduction="10000"/>
          </a:bodyPr>
          <a:lstStyle/>
          <a:p>
            <a:pPr marL="914400" lvl="2" indent="0">
              <a:buNone/>
            </a:pPr>
            <a:endParaRPr lang="en-US" sz="4000" dirty="0"/>
          </a:p>
          <a:p>
            <a:pPr marL="914400" lvl="2" indent="0">
              <a:buNone/>
            </a:pPr>
            <a:r>
              <a:rPr lang="en-US" sz="4000" dirty="0"/>
              <a:t>	Text number: 37607</a:t>
            </a:r>
          </a:p>
          <a:p>
            <a:pPr marL="0" indent="0">
              <a:buNone/>
            </a:pPr>
            <a:r>
              <a:rPr lang="en-US" sz="4000" dirty="0"/>
              <a:t>		Text message: ECPCTA233</a:t>
            </a:r>
          </a:p>
          <a:p>
            <a:pPr marL="0" indent="0">
              <a:buNone/>
            </a:pPr>
            <a:r>
              <a:rPr lang="en-US" sz="4000" dirty="0"/>
              <a:t>		</a:t>
            </a:r>
          </a:p>
          <a:p>
            <a:pPr marL="0" indent="0">
              <a:buNone/>
            </a:pPr>
            <a:r>
              <a:rPr lang="en-US" sz="4000" dirty="0"/>
              <a:t>		Tablet </a:t>
            </a:r>
            <a:r>
              <a:rPr lang="en-US" sz="4000" i="1" dirty="0"/>
              <a:t>or</a:t>
            </a:r>
            <a:r>
              <a:rPr lang="en-US" sz="4000" dirty="0"/>
              <a:t> Laptop:</a:t>
            </a:r>
          </a:p>
          <a:p>
            <a:pPr marL="0" indent="0">
              <a:buNone/>
            </a:pPr>
            <a:r>
              <a:rPr lang="en-US" sz="4000" dirty="0"/>
              <a:t>		PollEv.com/ecpcta233</a:t>
            </a:r>
          </a:p>
          <a:p>
            <a:pPr marL="0" indent="0">
              <a:buNone/>
            </a:pPr>
            <a:endParaRPr lang="en-US" sz="4000" dirty="0"/>
          </a:p>
          <a:p>
            <a:pPr marL="0" indent="0">
              <a:buNone/>
            </a:pPr>
            <a:endParaRPr lang="en-US" sz="4000" dirty="0"/>
          </a:p>
        </p:txBody>
      </p:sp>
      <p:sp>
        <p:nvSpPr>
          <p:cNvPr id="4" name="Footer Placeholder 3">
            <a:extLst>
              <a:ext uri="{FF2B5EF4-FFF2-40B4-BE49-F238E27FC236}">
                <a16:creationId xmlns:a16="http://schemas.microsoft.com/office/drawing/2014/main" id="{033AC9DD-BFD2-4453-B1A6-AF6ECA945433}"/>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7E33D4AA-028E-4EB0-961C-DAA9C9D4D25C}"/>
              </a:ext>
            </a:extLst>
          </p:cNvPr>
          <p:cNvSpPr>
            <a:spLocks noGrp="1"/>
          </p:cNvSpPr>
          <p:nvPr>
            <p:ph type="sldNum" sz="quarter" idx="4"/>
          </p:nvPr>
        </p:nvSpPr>
        <p:spPr/>
        <p:txBody>
          <a:bodyPr/>
          <a:lstStyle/>
          <a:p>
            <a:fld id="{8FF8BE51-C3B0-9B4F-9A06-4F809A9A7941}" type="slidenum">
              <a:rPr lang="en-US" smtClean="0"/>
              <a:pPr/>
              <a:t>2</a:t>
            </a:fld>
            <a:endParaRPr lang="en-US"/>
          </a:p>
        </p:txBody>
      </p:sp>
      <p:pic>
        <p:nvPicPr>
          <p:cNvPr id="7" name="Picture 6">
            <a:extLst>
              <a:ext uri="{FF2B5EF4-FFF2-40B4-BE49-F238E27FC236}">
                <a16:creationId xmlns:a16="http://schemas.microsoft.com/office/drawing/2014/main" id="{658AD4E6-1759-4ACC-A948-BB62A5776725}"/>
              </a:ext>
            </a:extLst>
          </p:cNvPr>
          <p:cNvPicPr>
            <a:picLocks noChangeAspect="1"/>
          </p:cNvPicPr>
          <p:nvPr/>
        </p:nvPicPr>
        <p:blipFill>
          <a:blip r:embed="rId2"/>
          <a:stretch>
            <a:fillRect/>
          </a:stretch>
        </p:blipFill>
        <p:spPr>
          <a:xfrm>
            <a:off x="1218871" y="1163991"/>
            <a:ext cx="699028" cy="1368358"/>
          </a:xfrm>
          <a:prstGeom prst="rect">
            <a:avLst/>
          </a:prstGeom>
        </p:spPr>
      </p:pic>
      <p:pic>
        <p:nvPicPr>
          <p:cNvPr id="9" name="Picture 8">
            <a:extLst>
              <a:ext uri="{FF2B5EF4-FFF2-40B4-BE49-F238E27FC236}">
                <a16:creationId xmlns:a16="http://schemas.microsoft.com/office/drawing/2014/main" id="{EF48BD89-CAF3-48E4-B0A2-29CA830CCD9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6873" y="4013596"/>
            <a:ext cx="1703024" cy="1703024"/>
          </a:xfrm>
          <a:prstGeom prst="rect">
            <a:avLst/>
          </a:prstGeom>
        </p:spPr>
      </p:pic>
      <p:sp>
        <p:nvSpPr>
          <p:cNvPr id="10" name="TextBox 9">
            <a:extLst>
              <a:ext uri="{FF2B5EF4-FFF2-40B4-BE49-F238E27FC236}">
                <a16:creationId xmlns:a16="http://schemas.microsoft.com/office/drawing/2014/main" id="{40D37FD3-C1C7-415E-AF77-F99C310F7E18}"/>
              </a:ext>
            </a:extLst>
          </p:cNvPr>
          <p:cNvSpPr txBox="1"/>
          <p:nvPr/>
        </p:nvSpPr>
        <p:spPr>
          <a:xfrm>
            <a:off x="7083846" y="6017622"/>
            <a:ext cx="1450554" cy="507831"/>
          </a:xfrm>
          <a:prstGeom prst="rect">
            <a:avLst/>
          </a:prstGeom>
          <a:noFill/>
        </p:spPr>
        <p:txBody>
          <a:bodyPr wrap="square" rtlCol="0">
            <a:spAutoFit/>
          </a:bodyPr>
          <a:lstStyle/>
          <a:p>
            <a:r>
              <a:rPr lang="en-US" sz="900">
                <a:hlinkClick r:id="rId4" tooltip="http://speculummaius.wordpress.com/2013/04/18/il-tablet-come-ausilio"/>
              </a:rPr>
              <a:t>This Photo</a:t>
            </a:r>
            <a:r>
              <a:rPr lang="en-US" sz="900"/>
              <a:t> by Unknown Author is licensed under </a:t>
            </a:r>
            <a:r>
              <a:rPr lang="en-US" sz="900">
                <a:hlinkClick r:id="rId5" tooltip="https://creativecommons.org/licenses/by-nc-sa/2.5/"/>
              </a:rPr>
              <a:t>CC BY-NC-SA</a:t>
            </a:r>
            <a:endParaRPr lang="en-US" sz="900"/>
          </a:p>
        </p:txBody>
      </p:sp>
    </p:spTree>
    <p:extLst>
      <p:ext uri="{BB962C8B-B14F-4D97-AF65-F5344CB8AC3E}">
        <p14:creationId xmlns:p14="http://schemas.microsoft.com/office/powerpoint/2010/main" val="2806136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U.S. Office of Special Education Programs (OSEP)</a:t>
            </a:r>
            <a:br>
              <a:rPr lang="en-US" dirty="0"/>
            </a:br>
            <a:r>
              <a:rPr lang="en-US" dirty="0"/>
              <a:t> Parent Training and Information Center Priorities</a:t>
            </a:r>
          </a:p>
        </p:txBody>
      </p:sp>
      <p:sp>
        <p:nvSpPr>
          <p:cNvPr id="6" name="Content Placeholder 5"/>
          <p:cNvSpPr>
            <a:spLocks noGrp="1"/>
          </p:cNvSpPr>
          <p:nvPr>
            <p:ph idx="1"/>
          </p:nvPr>
        </p:nvSpPr>
        <p:spPr>
          <a:xfrm>
            <a:off x="587827" y="1509873"/>
            <a:ext cx="11005457" cy="4097988"/>
          </a:xfrm>
        </p:spPr>
        <p:txBody>
          <a:bodyPr/>
          <a:lstStyle/>
          <a:p>
            <a:pPr fontAlgn="base"/>
            <a:r>
              <a:rPr lang="en-US" sz="2400" b="1" dirty="0"/>
              <a:t>Working</a:t>
            </a:r>
            <a:r>
              <a:rPr lang="en-US" sz="2400" dirty="0"/>
              <a:t> with families of infants, toddlers, children, and youth with disabilities, birth to 26</a:t>
            </a:r>
          </a:p>
          <a:p>
            <a:pPr fontAlgn="base"/>
            <a:r>
              <a:rPr lang="en-US" sz="2400" b="1" dirty="0"/>
              <a:t>Helping</a:t>
            </a:r>
            <a:r>
              <a:rPr lang="en-US" sz="2400" dirty="0"/>
              <a:t> parents participate effectively in their children’s education and development</a:t>
            </a:r>
          </a:p>
          <a:p>
            <a:pPr fontAlgn="base"/>
            <a:r>
              <a:rPr lang="en-US" sz="2400" b="1" dirty="0"/>
              <a:t>Partnering </a:t>
            </a:r>
            <a:r>
              <a:rPr lang="en-US" sz="2400" dirty="0"/>
              <a:t>with professionals and policy makers to improve outcomes for all children with disabilities</a:t>
            </a:r>
          </a:p>
          <a:p>
            <a:endParaRPr lang="en-US" dirty="0"/>
          </a:p>
        </p:txBody>
      </p:sp>
      <p:sp>
        <p:nvSpPr>
          <p:cNvPr id="4" name="Slide Number Placeholder 4"/>
          <p:cNvSpPr>
            <a:spLocks noGrp="1"/>
          </p:cNvSpPr>
          <p:nvPr>
            <p:ph type="sldNum" sz="quarter" idx="4"/>
          </p:nvPr>
        </p:nvSpPr>
        <p:spPr>
          <a:xfrm>
            <a:off x="10360510" y="6349534"/>
            <a:ext cx="1232776" cy="503578"/>
          </a:xfrm>
        </p:spPr>
        <p:txBody>
          <a:bodyPr/>
          <a:lstStyle/>
          <a:p>
            <a:r>
              <a:rPr lang="en-US" dirty="0"/>
              <a:t>18</a:t>
            </a:r>
          </a:p>
        </p:txBody>
      </p:sp>
    </p:spTree>
    <p:extLst>
      <p:ext uri="{BB962C8B-B14F-4D97-AF65-F5344CB8AC3E}">
        <p14:creationId xmlns:p14="http://schemas.microsoft.com/office/powerpoint/2010/main" val="1398448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Families and High-Quality IDEA Early Childhood Systems</a:t>
            </a:r>
          </a:p>
        </p:txBody>
      </p:sp>
      <p:sp>
        <p:nvSpPr>
          <p:cNvPr id="6" name="Slide Number Placeholder 5"/>
          <p:cNvSpPr>
            <a:spLocks noGrp="1"/>
          </p:cNvSpPr>
          <p:nvPr>
            <p:ph type="sldNum" sz="quarter" idx="4"/>
          </p:nvPr>
        </p:nvSpPr>
        <p:spPr/>
        <p:txBody>
          <a:bodyPr/>
          <a:lstStyle/>
          <a:p>
            <a:fld id="{8FF8BE51-C3B0-9B4F-9A06-4F809A9A7941}" type="slidenum">
              <a:rPr lang="en-US" smtClean="0"/>
              <a:pPr/>
              <a:t>21</a:t>
            </a:fld>
            <a:endParaRPr lang="en-US"/>
          </a:p>
        </p:txBody>
      </p:sp>
    </p:spTree>
    <p:extLst>
      <p:ext uri="{BB962C8B-B14F-4D97-AF65-F5344CB8AC3E}">
        <p14:creationId xmlns:p14="http://schemas.microsoft.com/office/powerpoint/2010/main" val="1078212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898989"/>
                </a:solidFill>
              </a:rPr>
              <a:t>21</a:t>
            </a:r>
          </a:p>
        </p:txBody>
      </p:sp>
      <p:sp>
        <p:nvSpPr>
          <p:cNvPr id="9" name="Rounded Rectangle 8"/>
          <p:cNvSpPr/>
          <p:nvPr/>
        </p:nvSpPr>
        <p:spPr>
          <a:xfrm>
            <a:off x="1617812" y="219769"/>
            <a:ext cx="8763000" cy="1126964"/>
          </a:xfrm>
          <a:prstGeom prst="round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231085" y="5553356"/>
            <a:ext cx="2862943" cy="369332"/>
          </a:xfrm>
          <a:prstGeom prst="rect">
            <a:avLst/>
          </a:prstGeom>
          <a:noFill/>
        </p:spPr>
        <p:txBody>
          <a:bodyPr wrap="square" rtlCol="0">
            <a:spAutoFit/>
          </a:bodyPr>
          <a:lstStyle/>
          <a:p>
            <a:pPr algn="r"/>
            <a:r>
              <a:rPr lang="en-US" dirty="0" err="1">
                <a:solidFill>
                  <a:schemeClr val="tx2"/>
                </a:solidFill>
              </a:rPr>
              <a:t>ectacenter.org</a:t>
            </a:r>
            <a:r>
              <a:rPr lang="en-US" dirty="0">
                <a:solidFill>
                  <a:schemeClr val="tx2"/>
                </a:solidFill>
              </a:rPr>
              <a:t>/</a:t>
            </a:r>
            <a:r>
              <a:rPr lang="en-US" dirty="0" err="1">
                <a:solidFill>
                  <a:schemeClr val="tx2"/>
                </a:solidFill>
              </a:rPr>
              <a:t>sysframe</a:t>
            </a:r>
            <a:endParaRPr lang="en-US" dirty="0">
              <a:solidFill>
                <a:schemeClr val="tx2"/>
              </a:solidFill>
            </a:endParaRPr>
          </a:p>
        </p:txBody>
      </p:sp>
      <p:sp>
        <p:nvSpPr>
          <p:cNvPr id="2" name="Title 1"/>
          <p:cNvSpPr>
            <a:spLocks noGrp="1"/>
          </p:cNvSpPr>
          <p:nvPr>
            <p:ph type="title"/>
          </p:nvPr>
        </p:nvSpPr>
        <p:spPr>
          <a:xfrm>
            <a:off x="1676400" y="447738"/>
            <a:ext cx="8763000" cy="1019412"/>
          </a:xfrm>
        </p:spPr>
        <p:txBody>
          <a:bodyPr>
            <a:normAutofit/>
          </a:bodyPr>
          <a:lstStyle/>
          <a:p>
            <a:r>
              <a:rPr lang="en-US" i="1" dirty="0"/>
              <a:t>High-Quality IDEA Early Childhood Systems</a:t>
            </a:r>
          </a:p>
        </p:txBody>
      </p:sp>
      <p:pic>
        <p:nvPicPr>
          <p:cNvPr id="6" name="Picture 5" descr="sysframe-v5-with-boxes-notex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99" y="1845729"/>
            <a:ext cx="8991601" cy="4171651"/>
          </a:xfrm>
          <a:prstGeom prst="rect">
            <a:avLst/>
          </a:prstGeom>
        </p:spPr>
      </p:pic>
      <p:sp>
        <p:nvSpPr>
          <p:cNvPr id="21" name="TextBox 20"/>
          <p:cNvSpPr txBox="1"/>
          <p:nvPr/>
        </p:nvSpPr>
        <p:spPr>
          <a:xfrm>
            <a:off x="8724899" y="3629562"/>
            <a:ext cx="1752600" cy="1323439"/>
          </a:xfrm>
          <a:prstGeom prst="rect">
            <a:avLst/>
          </a:prstGeom>
          <a:noFill/>
        </p:spPr>
        <p:txBody>
          <a:bodyPr wrap="square" rtlCol="0">
            <a:spAutoFit/>
          </a:bodyPr>
          <a:lstStyle/>
          <a:p>
            <a:pPr algn="ctr"/>
            <a:r>
              <a:rPr lang="en-US" sz="1600" b="1" i="1" dirty="0">
                <a:solidFill>
                  <a:schemeClr val="bg1"/>
                </a:solidFill>
                <a:effectLst>
                  <a:outerShdw dist="63500" dir="2700000" algn="tl" rotWithShape="0">
                    <a:schemeClr val="tx2">
                      <a:lumMod val="50000"/>
                    </a:schemeClr>
                  </a:outerShdw>
                </a:effectLst>
              </a:rPr>
              <a:t>Good outcomes for children with disabilities and their families</a:t>
            </a:r>
          </a:p>
        </p:txBody>
      </p:sp>
      <p:sp>
        <p:nvSpPr>
          <p:cNvPr id="22" name="TextBox 21"/>
          <p:cNvSpPr txBox="1"/>
          <p:nvPr/>
        </p:nvSpPr>
        <p:spPr>
          <a:xfrm>
            <a:off x="8839200" y="2802523"/>
            <a:ext cx="1371600" cy="338554"/>
          </a:xfrm>
          <a:prstGeom prst="rect">
            <a:avLst/>
          </a:prstGeom>
          <a:noFill/>
        </p:spPr>
        <p:txBody>
          <a:bodyPr wrap="square" rtlCol="0">
            <a:spAutoFit/>
          </a:bodyPr>
          <a:lstStyle/>
          <a:p>
            <a:pPr algn="ctr"/>
            <a:r>
              <a:rPr lang="en-US" sz="1600" b="1" i="1" dirty="0">
                <a:solidFill>
                  <a:schemeClr val="accent2">
                    <a:lumMod val="75000"/>
                  </a:schemeClr>
                </a:solidFill>
                <a:effectLst>
                  <a:outerShdw dist="63500" dir="2700000" algn="tl" rotWithShape="0">
                    <a:schemeClr val="bg1"/>
                  </a:outerShdw>
                </a:effectLst>
              </a:rPr>
              <a:t>Result</a:t>
            </a:r>
          </a:p>
        </p:txBody>
      </p:sp>
      <p:sp>
        <p:nvSpPr>
          <p:cNvPr id="20" name="TextBox 19"/>
          <p:cNvSpPr txBox="1"/>
          <p:nvPr/>
        </p:nvSpPr>
        <p:spPr>
          <a:xfrm>
            <a:off x="6057899" y="3629562"/>
            <a:ext cx="1828800" cy="1077218"/>
          </a:xfrm>
          <a:prstGeom prst="rect">
            <a:avLst/>
          </a:prstGeom>
          <a:noFill/>
        </p:spPr>
        <p:txBody>
          <a:bodyPr wrap="square" rtlCol="0">
            <a:spAutoFit/>
          </a:bodyPr>
          <a:lstStyle/>
          <a:p>
            <a:pPr algn="ctr"/>
            <a:r>
              <a:rPr lang="en-US" sz="1600" b="1" i="1" dirty="0">
                <a:solidFill>
                  <a:schemeClr val="bg1"/>
                </a:solidFill>
                <a:effectLst>
                  <a:outerShdw dist="63500" dir="2700000" algn="tl" rotWithShape="0">
                    <a:schemeClr val="tx2">
                      <a:lumMod val="50000"/>
                    </a:schemeClr>
                  </a:outerShdw>
                </a:effectLst>
              </a:rPr>
              <a:t>Implementation</a:t>
            </a:r>
          </a:p>
          <a:p>
            <a:pPr algn="ctr"/>
            <a:r>
              <a:rPr lang="en-US" sz="1600" b="1" i="1" dirty="0">
                <a:solidFill>
                  <a:schemeClr val="bg1"/>
                </a:solidFill>
                <a:effectLst>
                  <a:outerShdw dist="63500" dir="2700000" algn="tl" rotWithShape="0">
                    <a:schemeClr val="tx2">
                      <a:lumMod val="50000"/>
                    </a:schemeClr>
                  </a:outerShdw>
                </a:effectLst>
              </a:rPr>
              <a:t>of</a:t>
            </a:r>
          </a:p>
          <a:p>
            <a:pPr algn="ctr"/>
            <a:r>
              <a:rPr lang="en-US" sz="1600" b="1" i="1" dirty="0">
                <a:solidFill>
                  <a:schemeClr val="bg1"/>
                </a:solidFill>
                <a:effectLst>
                  <a:outerShdw dist="63500" dir="2700000" algn="tl" rotWithShape="0">
                    <a:schemeClr val="tx2">
                      <a:lumMod val="50000"/>
                    </a:schemeClr>
                  </a:outerShdw>
                </a:effectLst>
              </a:rPr>
              <a:t>Effective Practices</a:t>
            </a:r>
          </a:p>
        </p:txBody>
      </p:sp>
      <p:sp>
        <p:nvSpPr>
          <p:cNvPr id="13" name="TextBox 12"/>
          <p:cNvSpPr txBox="1"/>
          <p:nvPr/>
        </p:nvSpPr>
        <p:spPr>
          <a:xfrm>
            <a:off x="2971801" y="5517255"/>
            <a:ext cx="1506389"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Data</a:t>
            </a:r>
          </a:p>
          <a:p>
            <a:pPr algn="ctr"/>
            <a:r>
              <a:rPr lang="en-US" sz="1100" b="1" i="1" dirty="0">
                <a:solidFill>
                  <a:schemeClr val="bg1"/>
                </a:solidFill>
                <a:effectLst>
                  <a:outerShdw dist="63500" dir="2700000" algn="tl" rotWithShape="0">
                    <a:schemeClr val="tx2">
                      <a:lumMod val="50000"/>
                    </a:schemeClr>
                  </a:outerShdw>
                </a:effectLst>
              </a:rPr>
              <a:t>System</a:t>
            </a:r>
          </a:p>
        </p:txBody>
      </p:sp>
      <p:sp>
        <p:nvSpPr>
          <p:cNvPr id="14" name="TextBox 13"/>
          <p:cNvSpPr txBox="1"/>
          <p:nvPr/>
        </p:nvSpPr>
        <p:spPr>
          <a:xfrm>
            <a:off x="1609006" y="3163670"/>
            <a:ext cx="1506389"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Quality</a:t>
            </a:r>
          </a:p>
          <a:p>
            <a:pPr algn="ctr"/>
            <a:r>
              <a:rPr lang="en-US" sz="1100" b="1" i="1" dirty="0">
                <a:solidFill>
                  <a:schemeClr val="bg1"/>
                </a:solidFill>
                <a:effectLst>
                  <a:outerShdw dist="63500" dir="2700000" algn="tl" rotWithShape="0">
                    <a:schemeClr val="tx2">
                      <a:lumMod val="50000"/>
                    </a:schemeClr>
                  </a:outerShdw>
                </a:effectLst>
              </a:rPr>
              <a:t>Standards</a:t>
            </a:r>
          </a:p>
        </p:txBody>
      </p:sp>
      <p:sp>
        <p:nvSpPr>
          <p:cNvPr id="15" name="TextBox 14"/>
          <p:cNvSpPr txBox="1"/>
          <p:nvPr/>
        </p:nvSpPr>
        <p:spPr>
          <a:xfrm>
            <a:off x="1513758" y="4735287"/>
            <a:ext cx="1676400"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Accountability &amp; Quality Improvement</a:t>
            </a:r>
          </a:p>
        </p:txBody>
      </p:sp>
      <p:sp>
        <p:nvSpPr>
          <p:cNvPr id="16" name="TextBox 15"/>
          <p:cNvSpPr txBox="1"/>
          <p:nvPr/>
        </p:nvSpPr>
        <p:spPr>
          <a:xfrm>
            <a:off x="4312666" y="4735288"/>
            <a:ext cx="1506389" cy="430887"/>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Personnel / Workforce</a:t>
            </a:r>
          </a:p>
        </p:txBody>
      </p:sp>
      <p:sp>
        <p:nvSpPr>
          <p:cNvPr id="17" name="TextBox 16"/>
          <p:cNvSpPr txBox="1"/>
          <p:nvPr/>
        </p:nvSpPr>
        <p:spPr>
          <a:xfrm>
            <a:off x="4312665" y="3264283"/>
            <a:ext cx="1506389" cy="261610"/>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Finance</a:t>
            </a:r>
          </a:p>
        </p:txBody>
      </p:sp>
      <p:sp>
        <p:nvSpPr>
          <p:cNvPr id="18" name="TextBox 17"/>
          <p:cNvSpPr txBox="1"/>
          <p:nvPr/>
        </p:nvSpPr>
        <p:spPr>
          <a:xfrm>
            <a:off x="2971800" y="2503677"/>
            <a:ext cx="1506389" cy="261610"/>
          </a:xfrm>
          <a:prstGeom prst="rect">
            <a:avLst/>
          </a:prstGeom>
          <a:noFill/>
        </p:spPr>
        <p:txBody>
          <a:bodyPr wrap="square" rtlCol="0">
            <a:spAutoFit/>
          </a:bodyPr>
          <a:lstStyle/>
          <a:p>
            <a:pPr algn="ctr"/>
            <a:r>
              <a:rPr lang="en-US" sz="1100" b="1" i="1" dirty="0">
                <a:solidFill>
                  <a:schemeClr val="bg1"/>
                </a:solidFill>
                <a:effectLst>
                  <a:outerShdw dist="63500" dir="2700000" algn="tl" rotWithShape="0">
                    <a:schemeClr val="tx2">
                      <a:lumMod val="50000"/>
                    </a:schemeClr>
                  </a:outerShdw>
                </a:effectLst>
              </a:rPr>
              <a:t>Governance</a:t>
            </a:r>
          </a:p>
        </p:txBody>
      </p:sp>
      <p:sp>
        <p:nvSpPr>
          <p:cNvPr id="19" name="TextBox 18"/>
          <p:cNvSpPr txBox="1"/>
          <p:nvPr/>
        </p:nvSpPr>
        <p:spPr>
          <a:xfrm>
            <a:off x="2913212" y="3692008"/>
            <a:ext cx="1506389" cy="877163"/>
          </a:xfrm>
          <a:prstGeom prst="rect">
            <a:avLst/>
          </a:prstGeom>
          <a:noFill/>
        </p:spPr>
        <p:txBody>
          <a:bodyPr wrap="square" rtlCol="0">
            <a:spAutoFit/>
          </a:bodyPr>
          <a:lstStyle/>
          <a:p>
            <a:pPr algn="ctr"/>
            <a:r>
              <a:rPr lang="en-US" sz="1700" b="1" i="1" dirty="0">
                <a:solidFill>
                  <a:schemeClr val="bg1"/>
                </a:solidFill>
                <a:effectLst>
                  <a:outerShdw dist="63500" dir="2700000" algn="tl" rotWithShape="0">
                    <a:schemeClr val="tx2">
                      <a:lumMod val="50000"/>
                    </a:schemeClr>
                  </a:outerShdw>
                </a:effectLst>
              </a:rPr>
              <a:t>Building</a:t>
            </a:r>
          </a:p>
          <a:p>
            <a:pPr algn="ctr"/>
            <a:r>
              <a:rPr lang="en-US" sz="1700" b="1" i="1" dirty="0">
                <a:solidFill>
                  <a:schemeClr val="bg1"/>
                </a:solidFill>
                <a:effectLst>
                  <a:outerShdw dist="63500" dir="2700000" algn="tl" rotWithShape="0">
                    <a:schemeClr val="tx2">
                      <a:lumMod val="50000"/>
                    </a:schemeClr>
                  </a:outerShdw>
                </a:effectLst>
              </a:rPr>
              <a:t>High-Quality</a:t>
            </a:r>
          </a:p>
          <a:p>
            <a:pPr algn="ctr"/>
            <a:r>
              <a:rPr lang="en-US" sz="1700" b="1" i="1" dirty="0">
                <a:solidFill>
                  <a:schemeClr val="bg1"/>
                </a:solidFill>
                <a:effectLst>
                  <a:outerShdw dist="63500" dir="2700000" algn="tl" rotWithShape="0">
                    <a:schemeClr val="tx2">
                      <a:lumMod val="50000"/>
                    </a:schemeClr>
                  </a:outerShdw>
                </a:effectLst>
              </a:rPr>
              <a:t>Systems</a:t>
            </a:r>
          </a:p>
        </p:txBody>
      </p:sp>
      <p:sp>
        <p:nvSpPr>
          <p:cNvPr id="3" name="TextBox 2"/>
          <p:cNvSpPr txBox="1"/>
          <p:nvPr/>
        </p:nvSpPr>
        <p:spPr>
          <a:xfrm>
            <a:off x="1794062" y="1444597"/>
            <a:ext cx="8950137" cy="400110"/>
          </a:xfrm>
          <a:prstGeom prst="rect">
            <a:avLst/>
          </a:prstGeom>
          <a:noFill/>
        </p:spPr>
        <p:txBody>
          <a:bodyPr wrap="square" rtlCol="0">
            <a:spAutoFit/>
          </a:bodyPr>
          <a:lstStyle/>
          <a:p>
            <a:r>
              <a:rPr lang="en-US" sz="2000" dirty="0"/>
              <a:t>Family engagement cuts across all components of high-quality systems.</a:t>
            </a:r>
          </a:p>
        </p:txBody>
      </p:sp>
      <p:sp>
        <p:nvSpPr>
          <p:cNvPr id="23" name="Slide Number Placeholder 4"/>
          <p:cNvSpPr>
            <a:spLocks noGrp="1"/>
          </p:cNvSpPr>
          <p:nvPr>
            <p:ph type="sldNum" sz="quarter" idx="4"/>
          </p:nvPr>
        </p:nvSpPr>
        <p:spPr>
          <a:xfrm>
            <a:off x="10360510" y="6349534"/>
            <a:ext cx="1232776" cy="503578"/>
          </a:xfrm>
        </p:spPr>
        <p:txBody>
          <a:bodyPr/>
          <a:lstStyle/>
          <a:p>
            <a:r>
              <a:rPr lang="en-US" dirty="0"/>
              <a:t>21</a:t>
            </a:r>
          </a:p>
        </p:txBody>
      </p:sp>
    </p:spTree>
    <p:extLst>
      <p:ext uri="{BB962C8B-B14F-4D97-AF65-F5344CB8AC3E}">
        <p14:creationId xmlns:p14="http://schemas.microsoft.com/office/powerpoint/2010/main" val="1282248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FF8BE51-C3B0-9B4F-9A06-4F809A9A7941}" type="slidenum">
              <a:rPr lang="en-US" smtClean="0"/>
              <a:pPr/>
              <a:t>23</a:t>
            </a:fld>
            <a:endParaRPr lang="en-US"/>
          </a:p>
        </p:txBody>
      </p:sp>
      <p:pic>
        <p:nvPicPr>
          <p:cNvPr id="6" name="Picture 5"/>
          <p:cNvPicPr>
            <a:picLocks noChangeAspect="1"/>
          </p:cNvPicPr>
          <p:nvPr/>
        </p:nvPicPr>
        <p:blipFill>
          <a:blip r:embed="rId3"/>
          <a:stretch>
            <a:fillRect/>
          </a:stretch>
        </p:blipFill>
        <p:spPr>
          <a:xfrm>
            <a:off x="947073" y="144565"/>
            <a:ext cx="10029825" cy="5648325"/>
          </a:xfrm>
          <a:prstGeom prst="rect">
            <a:avLst/>
          </a:prstGeom>
        </p:spPr>
      </p:pic>
    </p:spTree>
    <p:extLst>
      <p:ext uri="{BB962C8B-B14F-4D97-AF65-F5344CB8AC3E}">
        <p14:creationId xmlns:p14="http://schemas.microsoft.com/office/powerpoint/2010/main" val="770145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187F-6CD1-4A81-ACE2-2A80A1112D7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51735D3-8CF0-4838-BAC9-219D535F68E2}"/>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C2355C5-7EAC-4B72-A35C-EC96091FC001}"/>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8A7C6778-A53C-40F8-ABA8-340B259D1146}"/>
              </a:ext>
            </a:extLst>
          </p:cNvPr>
          <p:cNvSpPr>
            <a:spLocks noGrp="1"/>
          </p:cNvSpPr>
          <p:nvPr>
            <p:ph type="sldNum" sz="quarter" idx="4"/>
          </p:nvPr>
        </p:nvSpPr>
        <p:spPr/>
        <p:txBody>
          <a:bodyPr/>
          <a:lstStyle/>
          <a:p>
            <a:fld id="{8FF8BE51-C3B0-9B4F-9A06-4F809A9A7941}" type="slidenum">
              <a:rPr lang="en-US" smtClean="0"/>
              <a:pPr/>
              <a:t>24</a:t>
            </a:fld>
            <a:endParaRPr lang="en-US"/>
          </a:p>
        </p:txBody>
      </p:sp>
      <p:pic>
        <p:nvPicPr>
          <p:cNvPr id="6" name="Online Media 5">
            <a:hlinkClick r:id="" action="ppaction://media"/>
            <a:extLst>
              <a:ext uri="{FF2B5EF4-FFF2-40B4-BE49-F238E27FC236}">
                <a16:creationId xmlns:a16="http://schemas.microsoft.com/office/drawing/2014/main" id="{E96D38BC-8765-416E-952D-090D4C84E2AC}"/>
              </a:ext>
            </a:extLst>
          </p:cNvPr>
          <p:cNvPicPr>
            <a:picLocks noRot="1" noChangeAspect="1"/>
          </p:cNvPicPr>
          <p:nvPr>
            <a:videoFile r:link="rId1"/>
          </p:nvPr>
        </p:nvPicPr>
        <p:blipFill>
          <a:blip r:embed="rId3"/>
          <a:stretch>
            <a:fillRect/>
          </a:stretch>
        </p:blipFill>
        <p:spPr>
          <a:xfrm>
            <a:off x="3810000" y="2143125"/>
            <a:ext cx="4572000" cy="2571750"/>
          </a:xfrm>
          <a:prstGeom prst="rect">
            <a:avLst/>
          </a:prstGeom>
        </p:spPr>
      </p:pic>
    </p:spTree>
    <p:extLst>
      <p:ext uri="{BB962C8B-B14F-4D97-AF65-F5344CB8AC3E}">
        <p14:creationId xmlns:p14="http://schemas.microsoft.com/office/powerpoint/2010/main" val="1043026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4DB57D-7EC2-435C-AAC8-8561B9D60EF0}"/>
              </a:ext>
            </a:extLst>
          </p:cNvPr>
          <p:cNvSpPr>
            <a:spLocks noGrp="1"/>
          </p:cNvSpPr>
          <p:nvPr>
            <p:ph type="title"/>
          </p:nvPr>
        </p:nvSpPr>
        <p:spPr/>
        <p:txBody>
          <a:bodyPr/>
          <a:lstStyle/>
          <a:p>
            <a:r>
              <a:rPr lang="en-US" dirty="0"/>
              <a:t>What Do Families Need to Serve in Leadership Roles</a:t>
            </a:r>
          </a:p>
        </p:txBody>
      </p:sp>
      <p:sp>
        <p:nvSpPr>
          <p:cNvPr id="5" name="Footer Placeholder 4">
            <a:extLst>
              <a:ext uri="{FF2B5EF4-FFF2-40B4-BE49-F238E27FC236}">
                <a16:creationId xmlns:a16="http://schemas.microsoft.com/office/drawing/2014/main" id="{0F7C9332-15BA-4985-86FE-7A420B65F41F}"/>
              </a:ext>
            </a:extLst>
          </p:cNvPr>
          <p:cNvSpPr>
            <a:spLocks noGrp="1"/>
          </p:cNvSpPr>
          <p:nvPr>
            <p:ph type="ftr" sz="quarter" idx="3"/>
          </p:nvPr>
        </p:nvSpPr>
        <p:spPr/>
        <p:txBody>
          <a:bodyPr/>
          <a:lstStyle/>
          <a:p>
            <a:endParaRPr lang="en-US" dirty="0"/>
          </a:p>
        </p:txBody>
      </p:sp>
      <p:sp>
        <p:nvSpPr>
          <p:cNvPr id="6" name="Slide Number Placeholder 5">
            <a:extLst>
              <a:ext uri="{FF2B5EF4-FFF2-40B4-BE49-F238E27FC236}">
                <a16:creationId xmlns:a16="http://schemas.microsoft.com/office/drawing/2014/main" id="{43E5B1DC-8FF3-4F31-A3D9-39304BF242BB}"/>
              </a:ext>
            </a:extLst>
          </p:cNvPr>
          <p:cNvSpPr>
            <a:spLocks noGrp="1"/>
          </p:cNvSpPr>
          <p:nvPr>
            <p:ph type="sldNum" sz="quarter" idx="4"/>
          </p:nvPr>
        </p:nvSpPr>
        <p:spPr/>
        <p:txBody>
          <a:bodyPr/>
          <a:lstStyle/>
          <a:p>
            <a:fld id="{8FF8BE51-C3B0-9B4F-9A06-4F809A9A7941}" type="slidenum">
              <a:rPr lang="en-US" smtClean="0"/>
              <a:pPr/>
              <a:t>25</a:t>
            </a:fld>
            <a:endParaRPr lang="en-US"/>
          </a:p>
        </p:txBody>
      </p:sp>
    </p:spTree>
    <p:extLst>
      <p:ext uri="{BB962C8B-B14F-4D97-AF65-F5344CB8AC3E}">
        <p14:creationId xmlns:p14="http://schemas.microsoft.com/office/powerpoint/2010/main" val="2779810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r>
              <a:rPr lang="en-US" dirty="0"/>
              <a:t>22</a:t>
            </a:r>
          </a:p>
        </p:txBody>
      </p:sp>
      <p:sp>
        <p:nvSpPr>
          <p:cNvPr id="3" name="Title 2" descr="&quot; &quot;"/>
          <p:cNvSpPr>
            <a:spLocks noGrp="1"/>
          </p:cNvSpPr>
          <p:nvPr>
            <p:ph type="title"/>
          </p:nvPr>
        </p:nvSpPr>
        <p:spPr/>
        <p:txBody>
          <a:bodyPr>
            <a:noAutofit/>
          </a:bodyPr>
          <a:lstStyle/>
          <a:p>
            <a:r>
              <a:rPr lang="en-US" dirty="0">
                <a:hlinkClick r:id="rId3"/>
              </a:rPr>
              <a:t>DEC Recommended Practices: Family Practices</a:t>
            </a:r>
            <a:endParaRPr lang="en-US" dirty="0"/>
          </a:p>
        </p:txBody>
      </p:sp>
      <p:sp>
        <p:nvSpPr>
          <p:cNvPr id="2" name="Content Placeholder 1"/>
          <p:cNvSpPr>
            <a:spLocks noGrp="1"/>
          </p:cNvSpPr>
          <p:nvPr>
            <p:ph idx="1"/>
          </p:nvPr>
        </p:nvSpPr>
        <p:spPr>
          <a:xfrm>
            <a:off x="1691535" y="1690058"/>
            <a:ext cx="4572000" cy="4038600"/>
          </a:xfrm>
        </p:spPr>
        <p:txBody>
          <a:bodyPr/>
          <a:lstStyle/>
          <a:p>
            <a:pPr marL="0" indent="0">
              <a:buNone/>
            </a:pPr>
            <a:r>
              <a:rPr lang="en-US" sz="2800" dirty="0"/>
              <a:t>F10. Practitioners inform families about leadership and advocacy skill-building opportunities and encourage those who are interested to participate</a:t>
            </a:r>
            <a:r>
              <a:rPr lang="en-US" dirty="0"/>
              <a:t>.</a:t>
            </a:r>
          </a:p>
        </p:txBody>
      </p:sp>
      <p:pic>
        <p:nvPicPr>
          <p:cNvPr id="6" name="Picture 5"/>
          <p:cNvPicPr>
            <a:picLocks noChangeAspect="1"/>
          </p:cNvPicPr>
          <p:nvPr/>
        </p:nvPicPr>
        <p:blipFill>
          <a:blip r:embed="rId4"/>
          <a:stretch>
            <a:fillRect/>
          </a:stretch>
        </p:blipFill>
        <p:spPr>
          <a:xfrm>
            <a:off x="6599192" y="2290160"/>
            <a:ext cx="4732836" cy="2009697"/>
          </a:xfrm>
          <a:prstGeom prst="rect">
            <a:avLst/>
          </a:prstGeom>
        </p:spPr>
      </p:pic>
    </p:spTree>
    <p:extLst>
      <p:ext uri="{BB962C8B-B14F-4D97-AF65-F5344CB8AC3E}">
        <p14:creationId xmlns:p14="http://schemas.microsoft.com/office/powerpoint/2010/main" val="2440754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9E8F8B-C471-4FC6-9AE2-E500742FF63A}"/>
              </a:ext>
            </a:extLst>
          </p:cNvPr>
          <p:cNvSpPr>
            <a:spLocks noGrp="1"/>
          </p:cNvSpPr>
          <p:nvPr>
            <p:ph type="title"/>
          </p:nvPr>
        </p:nvSpPr>
        <p:spPr>
          <a:xfrm>
            <a:off x="587828" y="369276"/>
            <a:ext cx="11005458" cy="772103"/>
          </a:xfrm>
        </p:spPr>
        <p:txBody>
          <a:bodyPr/>
          <a:lstStyle/>
          <a:p>
            <a:r>
              <a:rPr lang="en-US" dirty="0"/>
              <a:t>Supporting Families as Leaders</a:t>
            </a:r>
          </a:p>
        </p:txBody>
      </p:sp>
      <p:sp>
        <p:nvSpPr>
          <p:cNvPr id="7" name="Content Placeholder 6">
            <a:extLst>
              <a:ext uri="{FF2B5EF4-FFF2-40B4-BE49-F238E27FC236}">
                <a16:creationId xmlns:a16="http://schemas.microsoft.com/office/drawing/2014/main" id="{3E57EF55-6568-4DB9-B093-C77CB9316048}"/>
              </a:ext>
            </a:extLst>
          </p:cNvPr>
          <p:cNvSpPr>
            <a:spLocks noGrp="1"/>
          </p:cNvSpPr>
          <p:nvPr>
            <p:ph idx="1"/>
          </p:nvPr>
        </p:nvSpPr>
        <p:spPr>
          <a:xfrm>
            <a:off x="587829" y="1951892"/>
            <a:ext cx="11114733" cy="3877408"/>
          </a:xfrm>
        </p:spPr>
        <p:txBody>
          <a:bodyPr>
            <a:normAutofit/>
          </a:bodyPr>
          <a:lstStyle/>
          <a:p>
            <a:pPr marL="0" indent="0" algn="ctr">
              <a:buNone/>
            </a:pPr>
            <a:r>
              <a:rPr lang="en-US" sz="2800" dirty="0"/>
              <a:t>Parents, grandparents, and other family members can become family leaders by </a:t>
            </a:r>
            <a:r>
              <a:rPr lang="en-US" sz="2800" dirty="0">
                <a:solidFill>
                  <a:srgbClr val="FF0000"/>
                </a:solidFill>
              </a:rPr>
              <a:t>gaining the knowledge and skills </a:t>
            </a:r>
            <a:r>
              <a:rPr lang="en-US" sz="2800" dirty="0"/>
              <a:t>needed to build positive partnerships with professionals and other families and shape the services received by their child and other children with disabilities.</a:t>
            </a:r>
          </a:p>
          <a:p>
            <a:pPr marL="0" indent="0" algn="r">
              <a:buNone/>
            </a:pPr>
            <a:endParaRPr lang="en-US" dirty="0"/>
          </a:p>
          <a:p>
            <a:pPr marL="0" indent="0" algn="r">
              <a:buNone/>
            </a:pPr>
            <a:endParaRPr lang="en-US" dirty="0"/>
          </a:p>
          <a:p>
            <a:pPr marL="0" indent="0" algn="r">
              <a:lnSpc>
                <a:spcPct val="110000"/>
              </a:lnSpc>
              <a:buNone/>
            </a:pPr>
            <a:r>
              <a:rPr lang="en-US" sz="1800" dirty="0">
                <a:hlinkClick r:id="rId2"/>
              </a:rPr>
              <a:t>Family Leadership Project</a:t>
            </a:r>
            <a:endParaRPr lang="en-US" sz="1800" dirty="0"/>
          </a:p>
        </p:txBody>
      </p:sp>
      <p:sp>
        <p:nvSpPr>
          <p:cNvPr id="4" name="Footer Placeholder 3">
            <a:extLst>
              <a:ext uri="{FF2B5EF4-FFF2-40B4-BE49-F238E27FC236}">
                <a16:creationId xmlns:a16="http://schemas.microsoft.com/office/drawing/2014/main" id="{8C7BD618-933E-4BBC-AF32-4F04AE45E127}"/>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CBBB216A-DED9-4BF7-A6B5-4D6378D31168}"/>
              </a:ext>
            </a:extLst>
          </p:cNvPr>
          <p:cNvSpPr>
            <a:spLocks noGrp="1"/>
          </p:cNvSpPr>
          <p:nvPr>
            <p:ph type="sldNum" sz="quarter" idx="4"/>
          </p:nvPr>
        </p:nvSpPr>
        <p:spPr/>
        <p:txBody>
          <a:bodyPr/>
          <a:lstStyle/>
          <a:p>
            <a:fld id="{8FF8BE51-C3B0-9B4F-9A06-4F809A9A7941}" type="slidenum">
              <a:rPr lang="en-US" smtClean="0"/>
              <a:pPr/>
              <a:t>27</a:t>
            </a:fld>
            <a:endParaRPr lang="en-US"/>
          </a:p>
        </p:txBody>
      </p:sp>
    </p:spTree>
    <p:extLst>
      <p:ext uri="{BB962C8B-B14F-4D97-AF65-F5344CB8AC3E}">
        <p14:creationId xmlns:p14="http://schemas.microsoft.com/office/powerpoint/2010/main" val="3479806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C24B10-1E0E-4C9B-B35C-E5E7E793E6B4}"/>
              </a:ext>
            </a:extLst>
          </p:cNvPr>
          <p:cNvSpPr>
            <a:spLocks noGrp="1"/>
          </p:cNvSpPr>
          <p:nvPr>
            <p:ph type="title"/>
          </p:nvPr>
        </p:nvSpPr>
        <p:spPr>
          <a:xfrm>
            <a:off x="587828" y="413238"/>
            <a:ext cx="10938887" cy="728142"/>
          </a:xfrm>
        </p:spPr>
        <p:txBody>
          <a:bodyPr/>
          <a:lstStyle/>
          <a:p>
            <a:r>
              <a:rPr lang="en-US" dirty="0"/>
              <a:t>When do parents become parent leaders?</a:t>
            </a:r>
          </a:p>
        </p:txBody>
      </p:sp>
      <p:sp>
        <p:nvSpPr>
          <p:cNvPr id="7" name="Content Placeholder 6">
            <a:extLst>
              <a:ext uri="{FF2B5EF4-FFF2-40B4-BE49-F238E27FC236}">
                <a16:creationId xmlns:a16="http://schemas.microsoft.com/office/drawing/2014/main" id="{B1E49935-0ADA-4156-AD44-94AF5818E2C7}"/>
              </a:ext>
            </a:extLst>
          </p:cNvPr>
          <p:cNvSpPr>
            <a:spLocks noGrp="1"/>
          </p:cNvSpPr>
          <p:nvPr>
            <p:ph idx="1"/>
          </p:nvPr>
        </p:nvSpPr>
        <p:spPr>
          <a:xfrm>
            <a:off x="587829" y="1368358"/>
            <a:ext cx="11005457" cy="4696776"/>
          </a:xfrm>
        </p:spPr>
        <p:txBody>
          <a:bodyPr>
            <a:normAutofit/>
          </a:bodyPr>
          <a:lstStyle/>
          <a:p>
            <a:pPr marL="0" indent="0">
              <a:buNone/>
            </a:pPr>
            <a:r>
              <a:rPr lang="en-US" sz="2800" dirty="0"/>
              <a:t>Parents are more likely to become parent leaders when they… </a:t>
            </a:r>
          </a:p>
          <a:p>
            <a:r>
              <a:rPr lang="en-US" sz="2800" dirty="0"/>
              <a:t>Feel accepted, encouraged, and supported by other parents and professionals </a:t>
            </a:r>
          </a:p>
          <a:p>
            <a:r>
              <a:rPr lang="en-US" sz="2800" dirty="0"/>
              <a:t>Are recognized for their successes and contributions </a:t>
            </a:r>
          </a:p>
          <a:p>
            <a:r>
              <a:rPr lang="en-US" sz="2800" dirty="0"/>
              <a:t>Receive positive feedback and reinforcement </a:t>
            </a:r>
          </a:p>
          <a:p>
            <a:r>
              <a:rPr lang="en-US" sz="2800" dirty="0"/>
              <a:t>See other parents like themselves taking on leadership roles</a:t>
            </a:r>
          </a:p>
          <a:p>
            <a:pPr marL="0" indent="0" algn="r">
              <a:lnSpc>
                <a:spcPct val="110000"/>
              </a:lnSpc>
              <a:buNone/>
            </a:pPr>
            <a:r>
              <a:rPr lang="en-US" sz="1800" dirty="0">
                <a:hlinkClick r:id="rId2"/>
              </a:rPr>
              <a:t>Family Leadership Project</a:t>
            </a:r>
            <a:r>
              <a:rPr lang="en-US" sz="1800" dirty="0"/>
              <a:t> </a:t>
            </a:r>
          </a:p>
          <a:p>
            <a:pPr marL="0" indent="0" algn="r">
              <a:lnSpc>
                <a:spcPct val="110000"/>
              </a:lnSpc>
              <a:buNone/>
            </a:pPr>
            <a:r>
              <a:rPr lang="en-US" sz="1800" dirty="0"/>
              <a:t>http://familieslead.org/index.php/what-family-leader/</a:t>
            </a:r>
          </a:p>
          <a:p>
            <a:pPr marL="0" indent="0" algn="r">
              <a:buNone/>
            </a:pPr>
            <a:endParaRPr lang="en-US" sz="2800" dirty="0"/>
          </a:p>
        </p:txBody>
      </p:sp>
      <p:sp>
        <p:nvSpPr>
          <p:cNvPr id="4" name="Footer Placeholder 3">
            <a:extLst>
              <a:ext uri="{FF2B5EF4-FFF2-40B4-BE49-F238E27FC236}">
                <a16:creationId xmlns:a16="http://schemas.microsoft.com/office/drawing/2014/main" id="{FC843B6C-386E-42C8-B56E-7480DC625698}"/>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2709F51B-2EB4-40E6-9AED-A19310235A2F}"/>
              </a:ext>
            </a:extLst>
          </p:cNvPr>
          <p:cNvSpPr>
            <a:spLocks noGrp="1"/>
          </p:cNvSpPr>
          <p:nvPr>
            <p:ph type="sldNum" sz="quarter" idx="4"/>
          </p:nvPr>
        </p:nvSpPr>
        <p:spPr/>
        <p:txBody>
          <a:bodyPr/>
          <a:lstStyle/>
          <a:p>
            <a:fld id="{8FF8BE51-C3B0-9B4F-9A06-4F809A9A7941}" type="slidenum">
              <a:rPr lang="en-US" smtClean="0"/>
              <a:pPr/>
              <a:t>28</a:t>
            </a:fld>
            <a:endParaRPr lang="en-US"/>
          </a:p>
        </p:txBody>
      </p:sp>
    </p:spTree>
    <p:extLst>
      <p:ext uri="{BB962C8B-B14F-4D97-AF65-F5344CB8AC3E}">
        <p14:creationId xmlns:p14="http://schemas.microsoft.com/office/powerpoint/2010/main" val="3058706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5C00-777E-46D4-951E-B6F86D35D451}"/>
              </a:ext>
            </a:extLst>
          </p:cNvPr>
          <p:cNvSpPr>
            <a:spLocks noGrp="1"/>
          </p:cNvSpPr>
          <p:nvPr>
            <p:ph type="title"/>
          </p:nvPr>
        </p:nvSpPr>
        <p:spPr>
          <a:xfrm>
            <a:off x="587828" y="374112"/>
            <a:ext cx="11005458" cy="767268"/>
          </a:xfrm>
        </p:spPr>
        <p:txBody>
          <a:bodyPr/>
          <a:lstStyle/>
          <a:p>
            <a:r>
              <a:rPr lang="en-US" dirty="0"/>
              <a:t>Do You Support Parent Leaders?</a:t>
            </a:r>
          </a:p>
        </p:txBody>
      </p:sp>
      <p:sp>
        <p:nvSpPr>
          <p:cNvPr id="3" name="Content Placeholder 2">
            <a:extLst>
              <a:ext uri="{FF2B5EF4-FFF2-40B4-BE49-F238E27FC236}">
                <a16:creationId xmlns:a16="http://schemas.microsoft.com/office/drawing/2014/main" id="{BCDDB9AB-C89A-4B10-93C2-C10D35D128A1}"/>
              </a:ext>
            </a:extLst>
          </p:cNvPr>
          <p:cNvSpPr>
            <a:spLocks noGrp="1"/>
          </p:cNvSpPr>
          <p:nvPr>
            <p:ph idx="1"/>
          </p:nvPr>
        </p:nvSpPr>
        <p:spPr>
          <a:xfrm>
            <a:off x="587829" y="1257300"/>
            <a:ext cx="11005457" cy="4209046"/>
          </a:xfrm>
        </p:spPr>
        <p:txBody>
          <a:bodyPr>
            <a:noAutofit/>
          </a:bodyPr>
          <a:lstStyle/>
          <a:p>
            <a:r>
              <a:rPr lang="en-US" sz="2400" dirty="0"/>
              <a:t>Do you support parent involvement by empowering parents with the skills and knowledge they need to become more actively engaged in the educational lives of their children?</a:t>
            </a:r>
          </a:p>
          <a:p>
            <a:r>
              <a:rPr lang="en-US" sz="2400" dirty="0"/>
              <a:t>Do you provide leadership opportunities for ALL parents, especially to the underrepresented, and seek to change parent attitudes toward becoming involved in their child’s school?</a:t>
            </a:r>
          </a:p>
          <a:p>
            <a:r>
              <a:rPr lang="en-US" sz="2400" dirty="0"/>
              <a:t>Do you create opportunities for parents to become informed, organized, and work actively as a parent advocate for ALL children?</a:t>
            </a:r>
          </a:p>
          <a:p>
            <a:r>
              <a:rPr lang="en-US" sz="2400" dirty="0"/>
              <a:t>Answering YES to any of these questions means that you are creating a positive environment for family leaders to flourish</a:t>
            </a:r>
          </a:p>
        </p:txBody>
      </p:sp>
      <p:sp>
        <p:nvSpPr>
          <p:cNvPr id="4" name="Footer Placeholder 3">
            <a:extLst>
              <a:ext uri="{FF2B5EF4-FFF2-40B4-BE49-F238E27FC236}">
                <a16:creationId xmlns:a16="http://schemas.microsoft.com/office/drawing/2014/main" id="{4D5F6D2A-E6E4-4F3B-9D5B-AACE3EB14E69}"/>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B78373EC-03A3-4EF5-8F88-A4A1271A45E9}"/>
              </a:ext>
            </a:extLst>
          </p:cNvPr>
          <p:cNvSpPr>
            <a:spLocks noGrp="1"/>
          </p:cNvSpPr>
          <p:nvPr>
            <p:ph type="sldNum" sz="quarter" idx="4"/>
          </p:nvPr>
        </p:nvSpPr>
        <p:spPr/>
        <p:txBody>
          <a:bodyPr/>
          <a:lstStyle/>
          <a:p>
            <a:fld id="{8FF8BE51-C3B0-9B4F-9A06-4F809A9A7941}" type="slidenum">
              <a:rPr lang="en-US" smtClean="0"/>
              <a:pPr/>
              <a:t>29</a:t>
            </a:fld>
            <a:endParaRPr lang="en-US"/>
          </a:p>
        </p:txBody>
      </p:sp>
    </p:spTree>
    <p:extLst>
      <p:ext uri="{BB962C8B-B14F-4D97-AF65-F5344CB8AC3E}">
        <p14:creationId xmlns:p14="http://schemas.microsoft.com/office/powerpoint/2010/main" val="162029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13379"/>
            <a:ext cx="8229600" cy="578671"/>
          </a:xfrm>
        </p:spPr>
        <p:txBody>
          <a:bodyPr>
            <a:noAutofit/>
          </a:bodyPr>
          <a:lstStyle/>
          <a:p>
            <a:pPr algn="ctr"/>
            <a:r>
              <a:rPr lang="en-US" sz="3600" dirty="0"/>
              <a:t>Today’s Presenters/Facilitators</a:t>
            </a:r>
          </a:p>
        </p:txBody>
      </p:sp>
      <p:sp>
        <p:nvSpPr>
          <p:cNvPr id="16" name="TextBox 15"/>
          <p:cNvSpPr txBox="1"/>
          <p:nvPr/>
        </p:nvSpPr>
        <p:spPr>
          <a:xfrm>
            <a:off x="6177126" y="1604582"/>
            <a:ext cx="5096945" cy="1384995"/>
          </a:xfrm>
          <a:prstGeom prst="rect">
            <a:avLst/>
          </a:prstGeom>
          <a:noFill/>
        </p:spPr>
        <p:txBody>
          <a:bodyPr wrap="square" rtlCol="0">
            <a:spAutoFit/>
          </a:bodyPr>
          <a:lstStyle/>
          <a:p>
            <a:pPr algn="ctr"/>
            <a:r>
              <a:rPr lang="en-US" sz="2400" b="1" dirty="0">
                <a:solidFill>
                  <a:schemeClr val="tx1">
                    <a:lumMod val="95000"/>
                    <a:lumOff val="5000"/>
                  </a:schemeClr>
                </a:solidFill>
              </a:rPr>
              <a:t>Judy Swett</a:t>
            </a:r>
          </a:p>
          <a:p>
            <a:pPr algn="ctr"/>
            <a:r>
              <a:rPr lang="en-US" sz="2000" dirty="0">
                <a:solidFill>
                  <a:schemeClr val="tx1">
                    <a:lumMod val="95000"/>
                    <a:lumOff val="5000"/>
                  </a:schemeClr>
                </a:solidFill>
              </a:rPr>
              <a:t>Early Childhood Technical Assistance Center(ECTA)/PACER Center </a:t>
            </a:r>
          </a:p>
          <a:p>
            <a:pPr algn="ctr"/>
            <a:r>
              <a:rPr lang="en-US" sz="2000" dirty="0">
                <a:solidFill>
                  <a:schemeClr val="tx1">
                    <a:lumMod val="95000"/>
                    <a:lumOff val="5000"/>
                  </a:schemeClr>
                </a:solidFill>
              </a:rPr>
              <a:t>     jswett@pacer.org	 </a:t>
            </a:r>
          </a:p>
        </p:txBody>
      </p:sp>
      <p:sp>
        <p:nvSpPr>
          <p:cNvPr id="17" name="TextBox 16"/>
          <p:cNvSpPr txBox="1"/>
          <p:nvPr/>
        </p:nvSpPr>
        <p:spPr>
          <a:xfrm>
            <a:off x="297454" y="3429000"/>
            <a:ext cx="5879673" cy="1692771"/>
          </a:xfrm>
          <a:prstGeom prst="rect">
            <a:avLst/>
          </a:prstGeom>
          <a:noFill/>
        </p:spPr>
        <p:txBody>
          <a:bodyPr wrap="square" rtlCol="0">
            <a:spAutoFit/>
          </a:bodyPr>
          <a:lstStyle/>
          <a:p>
            <a:pPr algn="ctr"/>
            <a:r>
              <a:rPr lang="en-US" sz="2400" b="1" dirty="0"/>
              <a:t>Stephanie Moss</a:t>
            </a:r>
            <a:endParaRPr lang="en-US" sz="2000" dirty="0"/>
          </a:p>
          <a:p>
            <a:pPr algn="ctr"/>
            <a:r>
              <a:rPr lang="en-US" sz="2000" dirty="0">
                <a:solidFill>
                  <a:schemeClr val="tx1">
                    <a:lumMod val="95000"/>
                    <a:lumOff val="5000"/>
                  </a:schemeClr>
                </a:solidFill>
              </a:rPr>
              <a:t>Early Childhood Technical Assistance Center(ECTA)/</a:t>
            </a:r>
            <a:r>
              <a:rPr lang="en-US" sz="2000" dirty="0"/>
              <a:t>Parent to Parent of Georgia/Region 3 Parent Technical Assistance Center</a:t>
            </a:r>
          </a:p>
          <a:p>
            <a:pPr algn="ctr"/>
            <a:r>
              <a:rPr lang="en-US" sz="2000" dirty="0"/>
              <a:t>stephanie@p2pga.org </a:t>
            </a:r>
          </a:p>
        </p:txBody>
      </p:sp>
      <p:sp>
        <p:nvSpPr>
          <p:cNvPr id="18" name="TextBox 17"/>
          <p:cNvSpPr txBox="1"/>
          <p:nvPr/>
        </p:nvSpPr>
        <p:spPr>
          <a:xfrm>
            <a:off x="297454" y="1604582"/>
            <a:ext cx="5879671" cy="1384995"/>
          </a:xfrm>
          <a:prstGeom prst="rect">
            <a:avLst/>
          </a:prstGeom>
          <a:noFill/>
        </p:spPr>
        <p:txBody>
          <a:bodyPr wrap="square" rtlCol="0">
            <a:spAutoFit/>
          </a:bodyPr>
          <a:lstStyle/>
          <a:p>
            <a:pPr algn="ctr"/>
            <a:r>
              <a:rPr lang="en-US" sz="2400" b="1" dirty="0"/>
              <a:t>Darla Gundler</a:t>
            </a:r>
          </a:p>
          <a:p>
            <a:pPr algn="ctr"/>
            <a:r>
              <a:rPr lang="en-US" sz="2000" dirty="0"/>
              <a:t>Federation for Children with Special Needs/Early Childhood Personnel Center(ECPC)</a:t>
            </a:r>
          </a:p>
          <a:p>
            <a:pPr algn="ctr"/>
            <a:r>
              <a:rPr lang="en-US" sz="2000" dirty="0"/>
              <a:t>gundler@uchc.edu </a:t>
            </a:r>
          </a:p>
        </p:txBody>
      </p:sp>
      <p:sp>
        <p:nvSpPr>
          <p:cNvPr id="22"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3</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5559" y="5029910"/>
            <a:ext cx="1457841" cy="858315"/>
          </a:xfrm>
          <a:prstGeom prst="rect">
            <a:avLst/>
          </a:prstGeom>
        </p:spPr>
      </p:pic>
      <p:sp>
        <p:nvSpPr>
          <p:cNvPr id="3" name="TextBox 2">
            <a:extLst>
              <a:ext uri="{FF2B5EF4-FFF2-40B4-BE49-F238E27FC236}">
                <a16:creationId xmlns:a16="http://schemas.microsoft.com/office/drawing/2014/main" id="{A445D7E4-9AB0-49D2-954D-5FD27F14AF96}"/>
              </a:ext>
            </a:extLst>
          </p:cNvPr>
          <p:cNvSpPr txBox="1"/>
          <p:nvPr/>
        </p:nvSpPr>
        <p:spPr>
          <a:xfrm>
            <a:off x="6177127" y="3413550"/>
            <a:ext cx="5096944" cy="1692771"/>
          </a:xfrm>
          <a:prstGeom prst="rect">
            <a:avLst/>
          </a:prstGeom>
          <a:noFill/>
        </p:spPr>
        <p:txBody>
          <a:bodyPr wrap="square" rtlCol="0">
            <a:spAutoFit/>
          </a:bodyPr>
          <a:lstStyle/>
          <a:p>
            <a:pPr algn="ctr"/>
            <a:r>
              <a:rPr lang="en-US" sz="2400" b="1" dirty="0">
                <a:solidFill>
                  <a:schemeClr val="tx1">
                    <a:lumMod val="95000"/>
                    <a:lumOff val="5000"/>
                  </a:schemeClr>
                </a:solidFill>
              </a:rPr>
              <a:t>Sherry Franklin</a:t>
            </a:r>
          </a:p>
          <a:p>
            <a:pPr algn="ctr"/>
            <a:r>
              <a:rPr lang="en-US" sz="2000" dirty="0">
                <a:solidFill>
                  <a:schemeClr val="tx1">
                    <a:lumMod val="95000"/>
                    <a:lumOff val="5000"/>
                  </a:schemeClr>
                </a:solidFill>
              </a:rPr>
              <a:t>Early Childhood Technical Assistance Center(ECTA)/The Center for IDEA Early Childhood Data Systems (DaSy)</a:t>
            </a:r>
          </a:p>
          <a:p>
            <a:pPr algn="ctr"/>
            <a:r>
              <a:rPr lang="en-US" sz="2000" dirty="0">
                <a:solidFill>
                  <a:schemeClr val="tx1">
                    <a:lumMod val="95000"/>
                    <a:lumOff val="5000"/>
                  </a:schemeClr>
                </a:solidFill>
              </a:rPr>
              <a:t>sherry.franklin@unc.edu</a:t>
            </a:r>
          </a:p>
        </p:txBody>
      </p:sp>
    </p:spTree>
    <p:extLst>
      <p:ext uri="{BB962C8B-B14F-4D97-AF65-F5344CB8AC3E}">
        <p14:creationId xmlns:p14="http://schemas.microsoft.com/office/powerpoint/2010/main" val="2182981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1197-23D3-4475-BF38-226743570C7C}"/>
              </a:ext>
            </a:extLst>
          </p:cNvPr>
          <p:cNvSpPr>
            <a:spLocks noGrp="1"/>
          </p:cNvSpPr>
          <p:nvPr>
            <p:ph type="title"/>
          </p:nvPr>
        </p:nvSpPr>
        <p:spPr>
          <a:xfrm>
            <a:off x="587828" y="338942"/>
            <a:ext cx="11005457" cy="802437"/>
          </a:xfrm>
        </p:spPr>
        <p:txBody>
          <a:bodyPr>
            <a:normAutofit/>
          </a:bodyPr>
          <a:lstStyle/>
          <a:p>
            <a:r>
              <a:rPr lang="en-US" dirty="0"/>
              <a:t>Providing Roles for Parent Leaders</a:t>
            </a:r>
          </a:p>
        </p:txBody>
      </p:sp>
      <p:sp>
        <p:nvSpPr>
          <p:cNvPr id="3" name="Content Placeholder 2">
            <a:extLst>
              <a:ext uri="{FF2B5EF4-FFF2-40B4-BE49-F238E27FC236}">
                <a16:creationId xmlns:a16="http://schemas.microsoft.com/office/drawing/2014/main" id="{C0D508DB-09EB-4CA6-ADF9-D17FB3F6C45A}"/>
              </a:ext>
            </a:extLst>
          </p:cNvPr>
          <p:cNvSpPr>
            <a:spLocks noGrp="1"/>
          </p:cNvSpPr>
          <p:nvPr>
            <p:ph idx="1"/>
          </p:nvPr>
        </p:nvSpPr>
        <p:spPr>
          <a:xfrm>
            <a:off x="587829" y="1222131"/>
            <a:ext cx="11005457" cy="4244215"/>
          </a:xfrm>
        </p:spPr>
        <p:txBody>
          <a:bodyPr>
            <a:noAutofit/>
          </a:bodyPr>
          <a:lstStyle/>
          <a:p>
            <a:r>
              <a:rPr lang="en-US" sz="2400" dirty="0"/>
              <a:t>Some parents may not see themselves as leaders; therefore, you may need to encourage them to take on a leadership role. A personal invitation let’s the family know that you recognize leadership traits in them</a:t>
            </a:r>
          </a:p>
          <a:p>
            <a:r>
              <a:rPr lang="en-US" sz="2400" dirty="0"/>
              <a:t>Ask a parent to volunteer taking on a specific role that is compatible with what you know about his/her individual experiences, expertise, or skills.</a:t>
            </a:r>
          </a:p>
          <a:p>
            <a:r>
              <a:rPr lang="en-US" sz="2400" dirty="0"/>
              <a:t>Establish leadership roles that parent leaders can progress towards and move into.</a:t>
            </a:r>
          </a:p>
          <a:p>
            <a:r>
              <a:rPr lang="en-US" sz="2400" dirty="0"/>
              <a:t>Provide opportunities to speak publicly, present at conferences, serve on committees or task forces, participate in staff development, and plan special events</a:t>
            </a:r>
          </a:p>
        </p:txBody>
      </p:sp>
      <p:sp>
        <p:nvSpPr>
          <p:cNvPr id="4" name="Footer Placeholder 3">
            <a:extLst>
              <a:ext uri="{FF2B5EF4-FFF2-40B4-BE49-F238E27FC236}">
                <a16:creationId xmlns:a16="http://schemas.microsoft.com/office/drawing/2014/main" id="{729CA397-8D61-49FA-9359-A1485CDC6EB3}"/>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FA6405F9-A891-4B1F-AD37-EE33096573AC}"/>
              </a:ext>
            </a:extLst>
          </p:cNvPr>
          <p:cNvSpPr>
            <a:spLocks noGrp="1"/>
          </p:cNvSpPr>
          <p:nvPr>
            <p:ph type="sldNum" sz="quarter" idx="4"/>
          </p:nvPr>
        </p:nvSpPr>
        <p:spPr/>
        <p:txBody>
          <a:bodyPr/>
          <a:lstStyle/>
          <a:p>
            <a:fld id="{8FF8BE51-C3B0-9B4F-9A06-4F809A9A7941}" type="slidenum">
              <a:rPr lang="en-US" smtClean="0"/>
              <a:pPr/>
              <a:t>30</a:t>
            </a:fld>
            <a:endParaRPr lang="en-US"/>
          </a:p>
        </p:txBody>
      </p:sp>
    </p:spTree>
    <p:extLst>
      <p:ext uri="{BB962C8B-B14F-4D97-AF65-F5344CB8AC3E}">
        <p14:creationId xmlns:p14="http://schemas.microsoft.com/office/powerpoint/2010/main" val="105579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7684-EAFF-4840-9672-9A061B9BE09B}"/>
              </a:ext>
            </a:extLst>
          </p:cNvPr>
          <p:cNvSpPr>
            <a:spLocks noGrp="1"/>
          </p:cNvSpPr>
          <p:nvPr>
            <p:ph type="title"/>
          </p:nvPr>
        </p:nvSpPr>
        <p:spPr>
          <a:xfrm>
            <a:off x="587828" y="386862"/>
            <a:ext cx="11005458" cy="754518"/>
          </a:xfrm>
        </p:spPr>
        <p:txBody>
          <a:bodyPr>
            <a:normAutofit fontScale="90000"/>
          </a:bodyPr>
          <a:lstStyle/>
          <a:p>
            <a:r>
              <a:rPr lang="en-US" sz="3600" dirty="0"/>
              <a:t>Training/Knowledge and Skill Development</a:t>
            </a:r>
            <a:br>
              <a:rPr lang="en-US" dirty="0"/>
            </a:br>
            <a:endParaRPr lang="en-US" dirty="0"/>
          </a:p>
        </p:txBody>
      </p:sp>
      <p:sp>
        <p:nvSpPr>
          <p:cNvPr id="3" name="Content Placeholder 2">
            <a:extLst>
              <a:ext uri="{FF2B5EF4-FFF2-40B4-BE49-F238E27FC236}">
                <a16:creationId xmlns:a16="http://schemas.microsoft.com/office/drawing/2014/main" id="{6616CC58-C368-4625-AC37-6E4F42C37B83}"/>
              </a:ext>
            </a:extLst>
          </p:cNvPr>
          <p:cNvSpPr>
            <a:spLocks noGrp="1"/>
          </p:cNvSpPr>
          <p:nvPr>
            <p:ph idx="1"/>
          </p:nvPr>
        </p:nvSpPr>
        <p:spPr>
          <a:xfrm>
            <a:off x="587829" y="1368358"/>
            <a:ext cx="11005457" cy="4731500"/>
          </a:xfrm>
        </p:spPr>
        <p:txBody>
          <a:bodyPr>
            <a:normAutofit fontScale="92500" lnSpcReduction="10000"/>
          </a:bodyPr>
          <a:lstStyle/>
          <a:p>
            <a:pPr lvl="1"/>
            <a:r>
              <a:rPr lang="en-US" sz="2400" dirty="0"/>
              <a:t>Understanding Leadership </a:t>
            </a:r>
          </a:p>
          <a:p>
            <a:pPr lvl="2"/>
            <a:r>
              <a:rPr lang="en-US" sz="2200" dirty="0"/>
              <a:t>For example: Defining and understanding family leadership; characteristics of family leaders; discovering your own leadership qualities, passions and interests</a:t>
            </a:r>
          </a:p>
          <a:p>
            <a:pPr lvl="1"/>
            <a:r>
              <a:rPr lang="en-US" sz="2400" dirty="0"/>
              <a:t>Advocacy Skills </a:t>
            </a:r>
          </a:p>
          <a:p>
            <a:pPr lvl="2"/>
            <a:r>
              <a:rPr lang="en-US" sz="2200" dirty="0"/>
              <a:t>For example: How to tell your story; public speaking strategies, writing skills for letters, newspaper stories, articles</a:t>
            </a:r>
          </a:p>
          <a:p>
            <a:pPr lvl="1"/>
            <a:r>
              <a:rPr lang="en-US" sz="2400" dirty="0"/>
              <a:t>Human relations strategies</a:t>
            </a:r>
          </a:p>
          <a:p>
            <a:pPr lvl="1"/>
            <a:r>
              <a:rPr lang="en-US" sz="2400" dirty="0"/>
              <a:t>Effective team functioning</a:t>
            </a:r>
          </a:p>
          <a:p>
            <a:pPr lvl="1"/>
            <a:r>
              <a:rPr lang="en-US" sz="2400" dirty="0"/>
              <a:t>Communication skills</a:t>
            </a:r>
          </a:p>
          <a:p>
            <a:pPr marL="0" indent="0" algn="r">
              <a:lnSpc>
                <a:spcPct val="110000"/>
              </a:lnSpc>
              <a:buNone/>
            </a:pPr>
            <a:r>
              <a:rPr lang="en-US" sz="1800" dirty="0"/>
              <a:t>Family Leadership Project</a:t>
            </a:r>
          </a:p>
          <a:p>
            <a:pPr marL="0" indent="0" algn="r">
              <a:lnSpc>
                <a:spcPct val="110000"/>
              </a:lnSpc>
              <a:buNone/>
            </a:pPr>
            <a:r>
              <a:rPr lang="en-US" sz="1800" dirty="0"/>
              <a:t>http://familieslead.org/index.php/what-family-leader/</a:t>
            </a:r>
          </a:p>
          <a:p>
            <a:pPr marL="457200" lvl="1" indent="0" algn="r">
              <a:buNone/>
            </a:pPr>
            <a:endParaRPr lang="en-US" sz="2400" dirty="0"/>
          </a:p>
          <a:p>
            <a:pPr marL="457200" lvl="1" indent="0" algn="r">
              <a:buNone/>
            </a:pPr>
            <a:endParaRPr lang="en-US" sz="2000" dirty="0"/>
          </a:p>
          <a:p>
            <a:pPr lvl="1"/>
            <a:endParaRPr lang="en-US" sz="2400" dirty="0"/>
          </a:p>
          <a:p>
            <a:pPr marL="457200" lvl="1" indent="0">
              <a:buNone/>
            </a:pPr>
            <a:endParaRPr lang="en-US" sz="2400" dirty="0"/>
          </a:p>
          <a:p>
            <a:pPr marL="457200" lvl="1" indent="0" algn="r">
              <a:buNone/>
            </a:pPr>
            <a:endParaRPr lang="en-US" sz="2400" dirty="0"/>
          </a:p>
          <a:p>
            <a:endParaRPr lang="en-US" dirty="0"/>
          </a:p>
        </p:txBody>
      </p:sp>
      <p:sp>
        <p:nvSpPr>
          <p:cNvPr id="4" name="Footer Placeholder 3">
            <a:extLst>
              <a:ext uri="{FF2B5EF4-FFF2-40B4-BE49-F238E27FC236}">
                <a16:creationId xmlns:a16="http://schemas.microsoft.com/office/drawing/2014/main" id="{22E8F2AF-C32A-4DC1-9CCC-CAD2BF400A97}"/>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0114C099-C4BF-449F-A42F-5CA2868D6C41}"/>
              </a:ext>
            </a:extLst>
          </p:cNvPr>
          <p:cNvSpPr>
            <a:spLocks noGrp="1"/>
          </p:cNvSpPr>
          <p:nvPr>
            <p:ph type="sldNum" sz="quarter" idx="4"/>
          </p:nvPr>
        </p:nvSpPr>
        <p:spPr/>
        <p:txBody>
          <a:bodyPr/>
          <a:lstStyle/>
          <a:p>
            <a:fld id="{8FF8BE51-C3B0-9B4F-9A06-4F809A9A7941}" type="slidenum">
              <a:rPr lang="en-US" smtClean="0"/>
              <a:pPr/>
              <a:t>31</a:t>
            </a:fld>
            <a:endParaRPr lang="en-US"/>
          </a:p>
        </p:txBody>
      </p:sp>
    </p:spTree>
    <p:extLst>
      <p:ext uri="{BB962C8B-B14F-4D97-AF65-F5344CB8AC3E}">
        <p14:creationId xmlns:p14="http://schemas.microsoft.com/office/powerpoint/2010/main" val="3746782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53E7-4221-415E-9A8D-98ED8C1A2B40}"/>
              </a:ext>
            </a:extLst>
          </p:cNvPr>
          <p:cNvSpPr>
            <a:spLocks noGrp="1"/>
          </p:cNvSpPr>
          <p:nvPr>
            <p:ph type="title"/>
          </p:nvPr>
        </p:nvSpPr>
        <p:spPr>
          <a:xfrm>
            <a:off x="587828" y="404446"/>
            <a:ext cx="11005457" cy="736934"/>
          </a:xfrm>
        </p:spPr>
        <p:txBody>
          <a:bodyPr/>
          <a:lstStyle/>
          <a:p>
            <a:r>
              <a:rPr lang="en-US"/>
              <a:t>Additional Training</a:t>
            </a:r>
            <a:endParaRPr lang="en-US" dirty="0"/>
          </a:p>
        </p:txBody>
      </p:sp>
      <p:sp>
        <p:nvSpPr>
          <p:cNvPr id="3" name="Content Placeholder 2">
            <a:extLst>
              <a:ext uri="{FF2B5EF4-FFF2-40B4-BE49-F238E27FC236}">
                <a16:creationId xmlns:a16="http://schemas.microsoft.com/office/drawing/2014/main" id="{80AD3372-9555-47E1-8AED-698884721AB3}"/>
              </a:ext>
            </a:extLst>
          </p:cNvPr>
          <p:cNvSpPr>
            <a:spLocks noGrp="1"/>
          </p:cNvSpPr>
          <p:nvPr>
            <p:ph idx="1"/>
          </p:nvPr>
        </p:nvSpPr>
        <p:spPr>
          <a:xfrm>
            <a:off x="123092" y="1222132"/>
            <a:ext cx="11975123" cy="4422530"/>
          </a:xfrm>
        </p:spPr>
        <p:txBody>
          <a:bodyPr>
            <a:noAutofit/>
          </a:bodyPr>
          <a:lstStyle/>
          <a:p>
            <a:pPr marL="0" indent="0">
              <a:buNone/>
            </a:pPr>
            <a:r>
              <a:rPr lang="en-US" sz="2400" dirty="0"/>
              <a:t>Families leaders may need training on such skills as:</a:t>
            </a:r>
          </a:p>
          <a:p>
            <a:pPr lvl="1"/>
            <a:r>
              <a:rPr lang="en-US" sz="2200" dirty="0"/>
              <a:t>Collaborating with professionals</a:t>
            </a:r>
          </a:p>
          <a:p>
            <a:pPr lvl="1"/>
            <a:r>
              <a:rPr lang="en-US" sz="2200" dirty="0"/>
              <a:t>Use of a variety of data</a:t>
            </a:r>
          </a:p>
          <a:p>
            <a:pPr lvl="1"/>
            <a:r>
              <a:rPr lang="en-US" sz="2200" dirty="0"/>
              <a:t>Goal setting, planning, and program evaluation</a:t>
            </a:r>
          </a:p>
          <a:p>
            <a:pPr lvl="1"/>
            <a:r>
              <a:rPr lang="en-US" sz="2200" dirty="0"/>
              <a:t>Developing an organizational constitution, bylaws, and procedures</a:t>
            </a:r>
          </a:p>
          <a:p>
            <a:pPr lvl="1"/>
            <a:r>
              <a:rPr lang="en-US" sz="2200" dirty="0"/>
              <a:t>Defining roles for parents and parent leaders</a:t>
            </a:r>
          </a:p>
          <a:p>
            <a:pPr lvl="1"/>
            <a:r>
              <a:rPr lang="en-US" sz="2200" dirty="0"/>
              <a:t>Understanding and working with people from different cultures and backgrounds</a:t>
            </a:r>
          </a:p>
          <a:p>
            <a:pPr marL="457200" lvl="1" indent="0" algn="r">
              <a:buNone/>
            </a:pPr>
            <a:endParaRPr lang="en-US" sz="2200" dirty="0"/>
          </a:p>
          <a:p>
            <a:pPr marL="457200" lvl="1" indent="0" algn="r">
              <a:buNone/>
            </a:pPr>
            <a:r>
              <a:rPr lang="en-US" dirty="0"/>
              <a:t>http://familieslead.org/index.php/what-family-leader</a:t>
            </a:r>
          </a:p>
          <a:p>
            <a:pPr marL="457200" lvl="1" indent="0" algn="r">
              <a:buNone/>
            </a:pPr>
            <a:endParaRPr lang="en-US" sz="2400" dirty="0"/>
          </a:p>
          <a:p>
            <a:pPr marL="0" indent="0" algn="r">
              <a:buNone/>
            </a:pPr>
            <a:endParaRPr lang="en-US" sz="2400" dirty="0"/>
          </a:p>
          <a:p>
            <a:pPr marL="0" indent="0" algn="r">
              <a:buNone/>
            </a:pPr>
            <a:endParaRPr lang="en-US" sz="2400" dirty="0"/>
          </a:p>
        </p:txBody>
      </p:sp>
      <p:sp>
        <p:nvSpPr>
          <p:cNvPr id="4" name="Footer Placeholder 3">
            <a:extLst>
              <a:ext uri="{FF2B5EF4-FFF2-40B4-BE49-F238E27FC236}">
                <a16:creationId xmlns:a16="http://schemas.microsoft.com/office/drawing/2014/main" id="{DD7DF40F-428D-41CA-BF5D-EA280835B3F8}"/>
              </a:ext>
            </a:extLst>
          </p:cNvPr>
          <p:cNvSpPr>
            <a:spLocks noGrp="1"/>
          </p:cNvSpPr>
          <p:nvPr>
            <p:ph type="ftr" sz="quarter" idx="3"/>
          </p:nvPr>
        </p:nvSpPr>
        <p:spPr>
          <a:xfrm>
            <a:off x="6096000" y="6349533"/>
            <a:ext cx="5105400" cy="496463"/>
          </a:xfrm>
        </p:spPr>
        <p:txBody>
          <a:bodyPr/>
          <a:lstStyle/>
          <a:p>
            <a:endParaRPr lang="en-US" dirty="0"/>
          </a:p>
        </p:txBody>
      </p:sp>
      <p:sp>
        <p:nvSpPr>
          <p:cNvPr id="5" name="Slide Number Placeholder 4">
            <a:extLst>
              <a:ext uri="{FF2B5EF4-FFF2-40B4-BE49-F238E27FC236}">
                <a16:creationId xmlns:a16="http://schemas.microsoft.com/office/drawing/2014/main" id="{A47A90A0-4ABA-4513-9990-5345BF34820A}"/>
              </a:ext>
            </a:extLst>
          </p:cNvPr>
          <p:cNvSpPr>
            <a:spLocks noGrp="1"/>
          </p:cNvSpPr>
          <p:nvPr>
            <p:ph type="sldNum" sz="quarter" idx="4"/>
          </p:nvPr>
        </p:nvSpPr>
        <p:spPr/>
        <p:txBody>
          <a:bodyPr/>
          <a:lstStyle/>
          <a:p>
            <a:fld id="{8FF8BE51-C3B0-9B4F-9A06-4F809A9A7941}" type="slidenum">
              <a:rPr lang="en-US" smtClean="0"/>
              <a:pPr/>
              <a:t>32</a:t>
            </a:fld>
            <a:endParaRPr lang="en-US" dirty="0"/>
          </a:p>
        </p:txBody>
      </p:sp>
    </p:spTree>
    <p:extLst>
      <p:ext uri="{BB962C8B-B14F-4D97-AF65-F5344CB8AC3E}">
        <p14:creationId xmlns:p14="http://schemas.microsoft.com/office/powerpoint/2010/main" val="3861150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Do Family Leaders Need?</a:t>
            </a:r>
          </a:p>
        </p:txBody>
      </p:sp>
      <p:sp>
        <p:nvSpPr>
          <p:cNvPr id="8" name="Content Placeholder 7"/>
          <p:cNvSpPr>
            <a:spLocks noGrp="1"/>
          </p:cNvSpPr>
          <p:nvPr>
            <p:ph sz="half" idx="2"/>
          </p:nvPr>
        </p:nvSpPr>
        <p:spPr>
          <a:xfrm>
            <a:off x="307731" y="1257301"/>
            <a:ext cx="11649807" cy="3938018"/>
          </a:xfrm>
        </p:spPr>
        <p:txBody>
          <a:bodyPr>
            <a:noAutofit/>
          </a:bodyPr>
          <a:lstStyle/>
          <a:p>
            <a:r>
              <a:rPr lang="en-US" sz="2800" dirty="0"/>
              <a:t>Encouragement</a:t>
            </a:r>
          </a:p>
          <a:p>
            <a:r>
              <a:rPr lang="en-US" sz="2800" dirty="0"/>
              <a:t>Coaching</a:t>
            </a:r>
          </a:p>
          <a:p>
            <a:r>
              <a:rPr lang="en-US" sz="2800" dirty="0"/>
              <a:t>Mentoring</a:t>
            </a:r>
          </a:p>
          <a:p>
            <a:r>
              <a:rPr lang="en-US" sz="2800" dirty="0"/>
              <a:t>Follow-Up Support</a:t>
            </a:r>
          </a:p>
        </p:txBody>
      </p:sp>
      <p:sp>
        <p:nvSpPr>
          <p:cNvPr id="5" name="TextBox 4"/>
          <p:cNvSpPr txBox="1"/>
          <p:nvPr/>
        </p:nvSpPr>
        <p:spPr>
          <a:xfrm>
            <a:off x="4855029" y="5109440"/>
            <a:ext cx="7336971" cy="923330"/>
          </a:xfrm>
          <a:prstGeom prst="rect">
            <a:avLst/>
          </a:prstGeom>
          <a:noFill/>
        </p:spPr>
        <p:txBody>
          <a:bodyPr wrap="square" rtlCol="0">
            <a:spAutoFit/>
          </a:bodyPr>
          <a:lstStyle/>
          <a:p>
            <a:pPr algn="r"/>
            <a:r>
              <a:rPr lang="en-US" dirty="0"/>
              <a:t>Sources: National Center for Deaf Blindness</a:t>
            </a:r>
          </a:p>
          <a:p>
            <a:pPr algn="r"/>
            <a:r>
              <a:rPr lang="en-US" dirty="0">
                <a:hlinkClick r:id="rId3"/>
              </a:rPr>
              <a:t>http://familieslead.org/</a:t>
            </a:r>
            <a:r>
              <a:rPr lang="en-US" dirty="0"/>
              <a:t> </a:t>
            </a:r>
          </a:p>
          <a:p>
            <a:pPr algn="r"/>
            <a:r>
              <a:rPr lang="en-US" dirty="0"/>
              <a:t> </a:t>
            </a:r>
            <a:r>
              <a:rPr lang="en-US" dirty="0">
                <a:hlinkClick r:id="rId4"/>
              </a:rPr>
              <a:t>https://nationaldb.org</a:t>
            </a:r>
            <a:r>
              <a:rPr lang="en-US" dirty="0"/>
              <a:t> </a:t>
            </a:r>
          </a:p>
        </p:txBody>
      </p:sp>
      <p:sp>
        <p:nvSpPr>
          <p:cNvPr id="6" name="Slide Number Placeholder 4"/>
          <p:cNvSpPr>
            <a:spLocks noGrp="1"/>
          </p:cNvSpPr>
          <p:nvPr>
            <p:ph type="sldNum" sz="quarter" idx="4"/>
          </p:nvPr>
        </p:nvSpPr>
        <p:spPr>
          <a:xfrm>
            <a:off x="10547323" y="6349534"/>
            <a:ext cx="1232776" cy="503578"/>
          </a:xfrm>
        </p:spPr>
        <p:txBody>
          <a:bodyPr/>
          <a:lstStyle/>
          <a:p>
            <a:r>
              <a:rPr lang="en-US" dirty="0"/>
              <a:t>11</a:t>
            </a:r>
          </a:p>
        </p:txBody>
      </p:sp>
      <p:pic>
        <p:nvPicPr>
          <p:cNvPr id="3" name="Picture 2">
            <a:extLst>
              <a:ext uri="{FF2B5EF4-FFF2-40B4-BE49-F238E27FC236}">
                <a16:creationId xmlns:a16="http://schemas.microsoft.com/office/drawing/2014/main" id="{5DB669DB-1A5E-4CEF-ACEF-EC2CA3275C39}"/>
              </a:ext>
            </a:extLst>
          </p:cNvPr>
          <p:cNvPicPr>
            <a:picLocks noChangeAspect="1"/>
          </p:cNvPicPr>
          <p:nvPr/>
        </p:nvPicPr>
        <p:blipFill>
          <a:blip r:embed="rId5"/>
          <a:stretch>
            <a:fillRect/>
          </a:stretch>
        </p:blipFill>
        <p:spPr>
          <a:xfrm>
            <a:off x="8412215" y="2096193"/>
            <a:ext cx="3181070" cy="2260234"/>
          </a:xfrm>
          <a:prstGeom prst="rect">
            <a:avLst/>
          </a:prstGeom>
        </p:spPr>
      </p:pic>
    </p:spTree>
    <p:extLst>
      <p:ext uri="{BB962C8B-B14F-4D97-AF65-F5344CB8AC3E}">
        <p14:creationId xmlns:p14="http://schemas.microsoft.com/office/powerpoint/2010/main" val="4193912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A72330-787E-4B99-AEBB-25CF1019D358}"/>
              </a:ext>
            </a:extLst>
          </p:cNvPr>
          <p:cNvSpPr>
            <a:spLocks noGrp="1"/>
          </p:cNvSpPr>
          <p:nvPr>
            <p:ph type="title"/>
          </p:nvPr>
        </p:nvSpPr>
        <p:spPr/>
        <p:txBody>
          <a:bodyPr/>
          <a:lstStyle/>
          <a:p>
            <a:r>
              <a:rPr lang="en-US" dirty="0"/>
              <a:t>Examples of Leadership Training</a:t>
            </a:r>
          </a:p>
        </p:txBody>
      </p:sp>
      <p:sp>
        <p:nvSpPr>
          <p:cNvPr id="8" name="Content Placeholder 7">
            <a:extLst>
              <a:ext uri="{FF2B5EF4-FFF2-40B4-BE49-F238E27FC236}">
                <a16:creationId xmlns:a16="http://schemas.microsoft.com/office/drawing/2014/main" id="{68E518D7-3296-4787-9CD1-DD2C8BEF8CFE}"/>
              </a:ext>
            </a:extLst>
          </p:cNvPr>
          <p:cNvSpPr>
            <a:spLocks noGrp="1"/>
          </p:cNvSpPr>
          <p:nvPr>
            <p:ph idx="1"/>
          </p:nvPr>
        </p:nvSpPr>
        <p:spPr>
          <a:xfrm>
            <a:off x="386863" y="1266092"/>
            <a:ext cx="11403518" cy="4779706"/>
          </a:xfrm>
        </p:spPr>
        <p:txBody>
          <a:bodyPr>
            <a:normAutofit fontScale="92500" lnSpcReduction="10000"/>
          </a:bodyPr>
          <a:lstStyle/>
          <a:p>
            <a:r>
              <a:rPr lang="en-US" dirty="0"/>
              <a:t>Massachusetts: </a:t>
            </a:r>
            <a:r>
              <a:rPr lang="en-US" dirty="0" err="1"/>
              <a:t>MASSPac</a:t>
            </a:r>
            <a:r>
              <a:rPr lang="en-US" dirty="0"/>
              <a:t> sponsored by the Federation for Children with Special Needs</a:t>
            </a:r>
          </a:p>
          <a:p>
            <a:pPr lvl="4"/>
            <a:r>
              <a:rPr lang="en-US" sz="2000" dirty="0"/>
              <a:t>Training for parents and professionals serving on Special Education Advisory Councils</a:t>
            </a:r>
          </a:p>
          <a:p>
            <a:r>
              <a:rPr lang="en-US" dirty="0"/>
              <a:t>Minnesota: PACER Center (Encouraging parents to serve on IEICs, SEACs and the SICC</a:t>
            </a:r>
          </a:p>
          <a:p>
            <a:pPr lvl="1"/>
            <a:r>
              <a:rPr lang="en-US" sz="2000" dirty="0"/>
              <a:t>Early Childhood Parent Leadership Summit</a:t>
            </a:r>
          </a:p>
          <a:p>
            <a:pPr lvl="1"/>
            <a:r>
              <a:rPr lang="en-US" sz="2000" dirty="0"/>
              <a:t>Early Childhood Parents as Stakeholders training</a:t>
            </a:r>
          </a:p>
          <a:p>
            <a:r>
              <a:rPr lang="en-US" dirty="0"/>
              <a:t>Colorado: PEAK</a:t>
            </a:r>
          </a:p>
          <a:p>
            <a:pPr lvl="1"/>
            <a:r>
              <a:rPr lang="en-US" sz="2000" dirty="0"/>
              <a:t>A parent leadership course for families of children with disabilities to heighten skills to become viable stakeholders and partner with others to improve outcomes and to change systems to become responsive to children’s individual needs </a:t>
            </a:r>
          </a:p>
          <a:p>
            <a:r>
              <a:rPr lang="en-US" sz="2200" dirty="0"/>
              <a:t>Connecticut: CPAC</a:t>
            </a:r>
          </a:p>
          <a:p>
            <a:pPr lvl="1"/>
            <a:r>
              <a:rPr lang="en-US" sz="2000" dirty="0"/>
              <a:t>Next STEPS Parent Leadership Training Series</a:t>
            </a:r>
          </a:p>
          <a:p>
            <a:pPr lvl="1"/>
            <a:endParaRPr lang="en-US" sz="2200" dirty="0"/>
          </a:p>
          <a:p>
            <a:pPr lvl="1"/>
            <a:endParaRPr lang="en-US" sz="2200" dirty="0"/>
          </a:p>
          <a:p>
            <a:pPr lvl="1"/>
            <a:endParaRPr lang="en-US" sz="2200" dirty="0"/>
          </a:p>
          <a:p>
            <a:pPr marL="457200" lvl="1" indent="0">
              <a:buNone/>
            </a:pPr>
            <a:endParaRPr lang="en-US" sz="2200" dirty="0"/>
          </a:p>
          <a:p>
            <a:pPr lvl="3"/>
            <a:endParaRPr lang="en-US" sz="1800" dirty="0"/>
          </a:p>
          <a:p>
            <a:pPr lvl="1"/>
            <a:endParaRPr lang="en-US" sz="2200" dirty="0"/>
          </a:p>
        </p:txBody>
      </p:sp>
      <p:sp>
        <p:nvSpPr>
          <p:cNvPr id="5" name="Footer Placeholder 4">
            <a:extLst>
              <a:ext uri="{FF2B5EF4-FFF2-40B4-BE49-F238E27FC236}">
                <a16:creationId xmlns:a16="http://schemas.microsoft.com/office/drawing/2014/main" id="{323844EE-E0B5-4D4A-9E94-C25E2B661AA3}"/>
              </a:ext>
            </a:extLst>
          </p:cNvPr>
          <p:cNvSpPr>
            <a:spLocks noGrp="1"/>
          </p:cNvSpPr>
          <p:nvPr>
            <p:ph type="ftr" sz="quarter" idx="3"/>
          </p:nvPr>
        </p:nvSpPr>
        <p:spPr/>
        <p:txBody>
          <a:bodyPr/>
          <a:lstStyle/>
          <a:p>
            <a:endParaRPr lang="en-US" dirty="0"/>
          </a:p>
        </p:txBody>
      </p:sp>
      <p:sp>
        <p:nvSpPr>
          <p:cNvPr id="6" name="Slide Number Placeholder 5">
            <a:extLst>
              <a:ext uri="{FF2B5EF4-FFF2-40B4-BE49-F238E27FC236}">
                <a16:creationId xmlns:a16="http://schemas.microsoft.com/office/drawing/2014/main" id="{C5D88F02-C041-4FB7-B9DC-578B06DAFEC2}"/>
              </a:ext>
            </a:extLst>
          </p:cNvPr>
          <p:cNvSpPr>
            <a:spLocks noGrp="1"/>
          </p:cNvSpPr>
          <p:nvPr>
            <p:ph type="sldNum" sz="quarter" idx="4"/>
          </p:nvPr>
        </p:nvSpPr>
        <p:spPr/>
        <p:txBody>
          <a:bodyPr/>
          <a:lstStyle/>
          <a:p>
            <a:fld id="{8FF8BE51-C3B0-9B4F-9A06-4F809A9A7941}" type="slidenum">
              <a:rPr lang="en-US" smtClean="0"/>
              <a:pPr/>
              <a:t>34</a:t>
            </a:fld>
            <a:endParaRPr lang="en-US"/>
          </a:p>
        </p:txBody>
      </p:sp>
    </p:spTree>
    <p:extLst>
      <p:ext uri="{BB962C8B-B14F-4D97-AF65-F5344CB8AC3E}">
        <p14:creationId xmlns:p14="http://schemas.microsoft.com/office/powerpoint/2010/main" val="1326512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650AEC-249B-40C1-9CBF-1A56E69B2571}"/>
              </a:ext>
            </a:extLst>
          </p:cNvPr>
          <p:cNvSpPr>
            <a:spLocks noGrp="1"/>
          </p:cNvSpPr>
          <p:nvPr>
            <p:ph type="title"/>
          </p:nvPr>
        </p:nvSpPr>
        <p:spPr/>
        <p:txBody>
          <a:bodyPr>
            <a:normAutofit/>
          </a:bodyPr>
          <a:lstStyle/>
          <a:p>
            <a:r>
              <a:rPr lang="en-US" dirty="0"/>
              <a:t>Supports to Help Parent Leaders be Effective</a:t>
            </a:r>
          </a:p>
        </p:txBody>
      </p:sp>
      <p:sp>
        <p:nvSpPr>
          <p:cNvPr id="8" name="Content Placeholder 7">
            <a:extLst>
              <a:ext uri="{FF2B5EF4-FFF2-40B4-BE49-F238E27FC236}">
                <a16:creationId xmlns:a16="http://schemas.microsoft.com/office/drawing/2014/main" id="{0224A94A-83B7-4FBA-BCD2-842821445AC3}"/>
              </a:ext>
            </a:extLst>
          </p:cNvPr>
          <p:cNvSpPr>
            <a:spLocks noGrp="1"/>
          </p:cNvSpPr>
          <p:nvPr>
            <p:ph idx="1"/>
          </p:nvPr>
        </p:nvSpPr>
        <p:spPr/>
        <p:txBody>
          <a:bodyPr>
            <a:noAutofit/>
          </a:bodyPr>
          <a:lstStyle/>
          <a:p>
            <a:r>
              <a:rPr lang="en-US" sz="2200" dirty="0"/>
              <a:t>A defined meaningful role</a:t>
            </a:r>
          </a:p>
          <a:p>
            <a:r>
              <a:rPr lang="en-US" sz="2200" dirty="0"/>
              <a:t>Access to training</a:t>
            </a:r>
          </a:p>
          <a:p>
            <a:r>
              <a:rPr lang="en-US" sz="2200" dirty="0"/>
              <a:t>Tangible supports such as assistance with child care and transportation and compensation for wages lost from work</a:t>
            </a:r>
          </a:p>
          <a:p>
            <a:r>
              <a:rPr lang="en-US" sz="2200" dirty="0"/>
              <a:t>Opportunities to work in partnership with staff and professionals in organizations that address key issues related to the Parent Leader’s area of interest and commitment.</a:t>
            </a:r>
          </a:p>
          <a:p>
            <a:r>
              <a:rPr lang="en-US" sz="2200" dirty="0"/>
              <a:t>Clear opportunities to contribute to program development, implementation, oversight and evaluation, policymaking, training and technical assistance, public awareness and outreach</a:t>
            </a:r>
          </a:p>
        </p:txBody>
      </p:sp>
      <p:sp>
        <p:nvSpPr>
          <p:cNvPr id="5" name="Footer Placeholder 4">
            <a:extLst>
              <a:ext uri="{FF2B5EF4-FFF2-40B4-BE49-F238E27FC236}">
                <a16:creationId xmlns:a16="http://schemas.microsoft.com/office/drawing/2014/main" id="{AD15CB69-035F-45BB-B0CE-5438D7BD3943}"/>
              </a:ext>
            </a:extLst>
          </p:cNvPr>
          <p:cNvSpPr>
            <a:spLocks noGrp="1"/>
          </p:cNvSpPr>
          <p:nvPr>
            <p:ph type="ftr" sz="quarter" idx="3"/>
          </p:nvPr>
        </p:nvSpPr>
        <p:spPr/>
        <p:txBody>
          <a:bodyPr/>
          <a:lstStyle/>
          <a:p>
            <a:endParaRPr lang="en-US" dirty="0"/>
          </a:p>
        </p:txBody>
      </p:sp>
      <p:sp>
        <p:nvSpPr>
          <p:cNvPr id="6" name="Slide Number Placeholder 5">
            <a:extLst>
              <a:ext uri="{FF2B5EF4-FFF2-40B4-BE49-F238E27FC236}">
                <a16:creationId xmlns:a16="http://schemas.microsoft.com/office/drawing/2014/main" id="{E5F9CCD6-FC5A-4E6B-A876-FA9AA9FA770E}"/>
              </a:ext>
            </a:extLst>
          </p:cNvPr>
          <p:cNvSpPr>
            <a:spLocks noGrp="1"/>
          </p:cNvSpPr>
          <p:nvPr>
            <p:ph type="sldNum" sz="quarter" idx="4"/>
          </p:nvPr>
        </p:nvSpPr>
        <p:spPr/>
        <p:txBody>
          <a:bodyPr/>
          <a:lstStyle/>
          <a:p>
            <a:fld id="{8FF8BE51-C3B0-9B4F-9A06-4F809A9A7941}" type="slidenum">
              <a:rPr lang="en-US" smtClean="0"/>
              <a:pPr/>
              <a:t>35</a:t>
            </a:fld>
            <a:endParaRPr lang="en-US"/>
          </a:p>
        </p:txBody>
      </p:sp>
    </p:spTree>
    <p:extLst>
      <p:ext uri="{BB962C8B-B14F-4D97-AF65-F5344CB8AC3E}">
        <p14:creationId xmlns:p14="http://schemas.microsoft.com/office/powerpoint/2010/main" val="2306970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77EF-C6DA-48F7-B76E-9B73E9FBA9CF}"/>
              </a:ext>
            </a:extLst>
          </p:cNvPr>
          <p:cNvSpPr>
            <a:spLocks noGrp="1"/>
          </p:cNvSpPr>
          <p:nvPr>
            <p:ph type="title"/>
          </p:nvPr>
        </p:nvSpPr>
        <p:spPr/>
        <p:txBody>
          <a:bodyPr/>
          <a:lstStyle/>
          <a:p>
            <a:r>
              <a:rPr lang="en-US" dirty="0"/>
              <a:t>Resource Tool for Parents</a:t>
            </a:r>
          </a:p>
        </p:txBody>
      </p:sp>
      <p:pic>
        <p:nvPicPr>
          <p:cNvPr id="27" name="Content Placeholder 26" descr="A screenshot of a cell phone&#10;&#10;Description generated with very high confidence">
            <a:extLst>
              <a:ext uri="{FF2B5EF4-FFF2-40B4-BE49-F238E27FC236}">
                <a16:creationId xmlns:a16="http://schemas.microsoft.com/office/drawing/2014/main" id="{5D4F7F45-3050-4C01-8406-3188BC05EC81}"/>
              </a:ext>
            </a:extLst>
          </p:cNvPr>
          <p:cNvPicPr>
            <a:picLocks noGrp="1" noChangeAspect="1"/>
          </p:cNvPicPr>
          <p:nvPr>
            <p:ph sz="half" idx="1"/>
          </p:nvPr>
        </p:nvPicPr>
        <p:blipFill>
          <a:blip r:embed="rId2"/>
          <a:stretch>
            <a:fillRect/>
          </a:stretch>
        </p:blipFill>
        <p:spPr>
          <a:xfrm>
            <a:off x="300943" y="1423703"/>
            <a:ext cx="5312780" cy="4178444"/>
          </a:xfrm>
        </p:spPr>
      </p:pic>
      <p:sp>
        <p:nvSpPr>
          <p:cNvPr id="28" name="Content Placeholder 27">
            <a:extLst>
              <a:ext uri="{FF2B5EF4-FFF2-40B4-BE49-F238E27FC236}">
                <a16:creationId xmlns:a16="http://schemas.microsoft.com/office/drawing/2014/main" id="{ACBE3629-B4B8-4056-8AB5-294C94056772}"/>
              </a:ext>
            </a:extLst>
          </p:cNvPr>
          <p:cNvSpPr>
            <a:spLocks noGrp="1"/>
          </p:cNvSpPr>
          <p:nvPr>
            <p:ph sz="half" idx="2"/>
          </p:nvPr>
        </p:nvSpPr>
        <p:spPr>
          <a:xfrm>
            <a:off x="5866019" y="1376140"/>
            <a:ext cx="6117637" cy="4082723"/>
          </a:xfrm>
        </p:spPr>
        <p:txBody>
          <a:bodyPr>
            <a:normAutofit/>
          </a:bodyPr>
          <a:lstStyle/>
          <a:p>
            <a:pPr marL="0" indent="0">
              <a:buNone/>
            </a:pPr>
            <a:r>
              <a:rPr lang="en-US" sz="2800" dirty="0"/>
              <a:t>A tool for making decisions about what type of group would be the best fit for you.</a:t>
            </a:r>
          </a:p>
          <a:p>
            <a:endParaRPr lang="en-US" sz="2400" dirty="0"/>
          </a:p>
          <a:p>
            <a:r>
              <a:rPr lang="en-US" sz="2800" dirty="0">
                <a:solidFill>
                  <a:schemeClr val="bg2">
                    <a:lumMod val="10000"/>
                  </a:schemeClr>
                </a:solidFill>
                <a:hlinkClick r:id="rId3"/>
              </a:rPr>
              <a:t>http://www.pacer.org/parent/php/PHP-c99.pdf</a:t>
            </a:r>
            <a:endParaRPr lang="en-US" sz="2800" dirty="0">
              <a:solidFill>
                <a:schemeClr val="bg2">
                  <a:lumMod val="10000"/>
                </a:schemeClr>
              </a:solidFill>
            </a:endParaRPr>
          </a:p>
        </p:txBody>
      </p:sp>
      <p:sp>
        <p:nvSpPr>
          <p:cNvPr id="4" name="Footer Placeholder 3">
            <a:extLst>
              <a:ext uri="{FF2B5EF4-FFF2-40B4-BE49-F238E27FC236}">
                <a16:creationId xmlns:a16="http://schemas.microsoft.com/office/drawing/2014/main" id="{5769D7F0-A05E-4161-8E5E-028B6F4FB3A5}"/>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AC64869D-D396-4550-B87D-AE807AD47576}"/>
              </a:ext>
            </a:extLst>
          </p:cNvPr>
          <p:cNvSpPr>
            <a:spLocks noGrp="1"/>
          </p:cNvSpPr>
          <p:nvPr>
            <p:ph type="sldNum" sz="quarter" idx="4"/>
          </p:nvPr>
        </p:nvSpPr>
        <p:spPr/>
        <p:txBody>
          <a:bodyPr/>
          <a:lstStyle/>
          <a:p>
            <a:fld id="{8FF8BE51-C3B0-9B4F-9A06-4F809A9A7941}" type="slidenum">
              <a:rPr lang="en-US" smtClean="0"/>
              <a:pPr/>
              <a:t>36</a:t>
            </a:fld>
            <a:endParaRPr lang="en-US"/>
          </a:p>
        </p:txBody>
      </p:sp>
    </p:spTree>
    <p:extLst>
      <p:ext uri="{BB962C8B-B14F-4D97-AF65-F5344CB8AC3E}">
        <p14:creationId xmlns:p14="http://schemas.microsoft.com/office/powerpoint/2010/main" val="2816575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2668CE-B4A0-4DDC-A20E-0DB52948FA4F}"/>
              </a:ext>
            </a:extLst>
          </p:cNvPr>
          <p:cNvSpPr>
            <a:spLocks noGrp="1"/>
          </p:cNvSpPr>
          <p:nvPr>
            <p:ph type="title"/>
          </p:nvPr>
        </p:nvSpPr>
        <p:spPr/>
        <p:txBody>
          <a:bodyPr/>
          <a:lstStyle/>
          <a:p>
            <a:r>
              <a:rPr lang="en-US" dirty="0"/>
              <a:t>Parent Leadership IEP</a:t>
            </a:r>
          </a:p>
        </p:txBody>
      </p:sp>
      <p:pic>
        <p:nvPicPr>
          <p:cNvPr id="10" name="Content Placeholder 9" descr="A screenshot of a cell phone&#10;&#10;Description generated with very high confidence">
            <a:extLst>
              <a:ext uri="{FF2B5EF4-FFF2-40B4-BE49-F238E27FC236}">
                <a16:creationId xmlns:a16="http://schemas.microsoft.com/office/drawing/2014/main" id="{08625019-815E-443C-9971-4989A016E395}"/>
              </a:ext>
            </a:extLst>
          </p:cNvPr>
          <p:cNvPicPr>
            <a:picLocks noGrp="1" noChangeAspect="1"/>
          </p:cNvPicPr>
          <p:nvPr>
            <p:ph sz="half" idx="1"/>
          </p:nvPr>
        </p:nvPicPr>
        <p:blipFill>
          <a:blip r:embed="rId2"/>
          <a:stretch>
            <a:fillRect/>
          </a:stretch>
        </p:blipFill>
        <p:spPr>
          <a:xfrm>
            <a:off x="405115" y="1368424"/>
            <a:ext cx="5632876" cy="4590989"/>
          </a:xfrm>
        </p:spPr>
      </p:pic>
      <p:sp>
        <p:nvSpPr>
          <p:cNvPr id="11" name="Content Placeholder 10">
            <a:extLst>
              <a:ext uri="{FF2B5EF4-FFF2-40B4-BE49-F238E27FC236}">
                <a16:creationId xmlns:a16="http://schemas.microsoft.com/office/drawing/2014/main" id="{C690875E-FA6D-456B-982C-01EA573DFE3D}"/>
              </a:ext>
            </a:extLst>
          </p:cNvPr>
          <p:cNvSpPr>
            <a:spLocks noGrp="1"/>
          </p:cNvSpPr>
          <p:nvPr>
            <p:ph sz="half" idx="2"/>
          </p:nvPr>
        </p:nvSpPr>
        <p:spPr/>
        <p:txBody>
          <a:bodyPr>
            <a:normAutofit/>
          </a:bodyPr>
          <a:lstStyle/>
          <a:p>
            <a:pPr marL="0" indent="0">
              <a:buNone/>
            </a:pPr>
            <a:r>
              <a:rPr lang="en-US" sz="2800" dirty="0"/>
              <a:t>Planning for Serving on an Advisory Council</a:t>
            </a:r>
          </a:p>
          <a:p>
            <a:pPr marL="0" indent="0">
              <a:buNone/>
            </a:pPr>
            <a:r>
              <a:rPr lang="en-US" sz="2800" dirty="0">
                <a:hlinkClick r:id="rId3" action="ppaction://hlinksldjump"/>
              </a:rPr>
              <a:t>http://www.mnseacinfo.org/leadership/handouts/PHP-c154IEPParent.pdf</a:t>
            </a:r>
            <a:endParaRPr lang="en-US" sz="2800" dirty="0"/>
          </a:p>
        </p:txBody>
      </p:sp>
      <p:sp>
        <p:nvSpPr>
          <p:cNvPr id="5" name="Footer Placeholder 4">
            <a:extLst>
              <a:ext uri="{FF2B5EF4-FFF2-40B4-BE49-F238E27FC236}">
                <a16:creationId xmlns:a16="http://schemas.microsoft.com/office/drawing/2014/main" id="{5FE6E671-AB83-476E-B4B1-305341AB5187}"/>
              </a:ext>
            </a:extLst>
          </p:cNvPr>
          <p:cNvSpPr>
            <a:spLocks noGrp="1"/>
          </p:cNvSpPr>
          <p:nvPr>
            <p:ph type="ftr" sz="quarter" idx="3"/>
          </p:nvPr>
        </p:nvSpPr>
        <p:spPr/>
        <p:txBody>
          <a:bodyPr/>
          <a:lstStyle/>
          <a:p>
            <a:endParaRPr lang="en-US" dirty="0"/>
          </a:p>
        </p:txBody>
      </p:sp>
      <p:sp>
        <p:nvSpPr>
          <p:cNvPr id="6" name="Slide Number Placeholder 5">
            <a:extLst>
              <a:ext uri="{FF2B5EF4-FFF2-40B4-BE49-F238E27FC236}">
                <a16:creationId xmlns:a16="http://schemas.microsoft.com/office/drawing/2014/main" id="{0AFD3B6C-5260-487E-A39A-CC0260390A46}"/>
              </a:ext>
            </a:extLst>
          </p:cNvPr>
          <p:cNvSpPr>
            <a:spLocks noGrp="1"/>
          </p:cNvSpPr>
          <p:nvPr>
            <p:ph type="sldNum" sz="quarter" idx="4"/>
          </p:nvPr>
        </p:nvSpPr>
        <p:spPr/>
        <p:txBody>
          <a:bodyPr/>
          <a:lstStyle/>
          <a:p>
            <a:fld id="{8FF8BE51-C3B0-9B4F-9A06-4F809A9A7941}" type="slidenum">
              <a:rPr lang="en-US" smtClean="0"/>
              <a:pPr/>
              <a:t>37</a:t>
            </a:fld>
            <a:endParaRPr lang="en-US"/>
          </a:p>
        </p:txBody>
      </p:sp>
    </p:spTree>
    <p:extLst>
      <p:ext uri="{BB962C8B-B14F-4D97-AF65-F5344CB8AC3E}">
        <p14:creationId xmlns:p14="http://schemas.microsoft.com/office/powerpoint/2010/main" val="2852506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337B-B751-4804-9660-0060572EF8F4}"/>
              </a:ext>
            </a:extLst>
          </p:cNvPr>
          <p:cNvSpPr>
            <a:spLocks noGrp="1"/>
          </p:cNvSpPr>
          <p:nvPr>
            <p:ph type="title"/>
          </p:nvPr>
        </p:nvSpPr>
        <p:spPr>
          <a:xfrm>
            <a:off x="587829" y="393539"/>
            <a:ext cx="10894257" cy="733133"/>
          </a:xfrm>
        </p:spPr>
        <p:txBody>
          <a:bodyPr/>
          <a:lstStyle/>
          <a:p>
            <a:r>
              <a:rPr lang="en-US" dirty="0"/>
              <a:t>Family Self Assessment Tool</a:t>
            </a:r>
          </a:p>
        </p:txBody>
      </p:sp>
      <p:pic>
        <p:nvPicPr>
          <p:cNvPr id="8" name="Content Placeholder 7" descr="A screenshot of text&#10;&#10;Description generated with very high confidence">
            <a:extLst>
              <a:ext uri="{FF2B5EF4-FFF2-40B4-BE49-F238E27FC236}">
                <a16:creationId xmlns:a16="http://schemas.microsoft.com/office/drawing/2014/main" id="{D3BB17C1-87BF-4516-AF96-1F9334295921}"/>
              </a:ext>
            </a:extLst>
          </p:cNvPr>
          <p:cNvPicPr>
            <a:picLocks noGrp="1" noChangeAspect="1"/>
          </p:cNvPicPr>
          <p:nvPr>
            <p:ph sz="half" idx="1"/>
          </p:nvPr>
        </p:nvPicPr>
        <p:blipFill>
          <a:blip r:embed="rId2"/>
          <a:stretch>
            <a:fillRect/>
          </a:stretch>
        </p:blipFill>
        <p:spPr>
          <a:xfrm>
            <a:off x="1642400" y="1368425"/>
            <a:ext cx="3279512" cy="4090988"/>
          </a:xfrm>
        </p:spPr>
      </p:pic>
      <p:sp>
        <p:nvSpPr>
          <p:cNvPr id="4" name="Content Placeholder 3">
            <a:extLst>
              <a:ext uri="{FF2B5EF4-FFF2-40B4-BE49-F238E27FC236}">
                <a16:creationId xmlns:a16="http://schemas.microsoft.com/office/drawing/2014/main" id="{384491A6-0BE7-42D6-B963-9D74DA81B1EC}"/>
              </a:ext>
            </a:extLst>
          </p:cNvPr>
          <p:cNvSpPr>
            <a:spLocks noGrp="1"/>
          </p:cNvSpPr>
          <p:nvPr>
            <p:ph sz="half" idx="2"/>
          </p:nvPr>
        </p:nvSpPr>
        <p:spPr/>
        <p:txBody>
          <a:bodyPr>
            <a:normAutofit/>
          </a:bodyPr>
          <a:lstStyle/>
          <a:p>
            <a:pPr marL="0" indent="0">
              <a:buNone/>
            </a:pPr>
            <a:r>
              <a:rPr lang="en-US" sz="2800" dirty="0"/>
              <a:t>Family Leadership Self-assessment Tool</a:t>
            </a:r>
          </a:p>
          <a:p>
            <a:pPr marL="0" indent="0">
              <a:buNone/>
            </a:pPr>
            <a:r>
              <a:rPr lang="en-US" sz="2800" dirty="0"/>
              <a:t>Taken from Parents as Collaborative Leaders: Improving Outcomes for Children with Disabilities</a:t>
            </a:r>
          </a:p>
          <a:p>
            <a:pPr marL="0" indent="0" algn="r">
              <a:buNone/>
            </a:pPr>
            <a:r>
              <a:rPr lang="en-US" sz="1600" dirty="0"/>
              <a:t>University of Vermont and PACER Center 2007</a:t>
            </a:r>
          </a:p>
        </p:txBody>
      </p:sp>
      <p:sp>
        <p:nvSpPr>
          <p:cNvPr id="5" name="Footer Placeholder 4">
            <a:extLst>
              <a:ext uri="{FF2B5EF4-FFF2-40B4-BE49-F238E27FC236}">
                <a16:creationId xmlns:a16="http://schemas.microsoft.com/office/drawing/2014/main" id="{D44AF8C0-1A59-4F14-BFF3-4294F0655EB2}"/>
              </a:ext>
            </a:extLst>
          </p:cNvPr>
          <p:cNvSpPr>
            <a:spLocks noGrp="1"/>
          </p:cNvSpPr>
          <p:nvPr>
            <p:ph type="ftr" sz="quarter" idx="3"/>
          </p:nvPr>
        </p:nvSpPr>
        <p:spPr/>
        <p:txBody>
          <a:bodyPr/>
          <a:lstStyle/>
          <a:p>
            <a:endParaRPr lang="en-US" dirty="0"/>
          </a:p>
        </p:txBody>
      </p:sp>
      <p:sp>
        <p:nvSpPr>
          <p:cNvPr id="6" name="Slide Number Placeholder 5">
            <a:extLst>
              <a:ext uri="{FF2B5EF4-FFF2-40B4-BE49-F238E27FC236}">
                <a16:creationId xmlns:a16="http://schemas.microsoft.com/office/drawing/2014/main" id="{848263B6-65BD-4BD5-A6FD-8F78AF11AD30}"/>
              </a:ext>
            </a:extLst>
          </p:cNvPr>
          <p:cNvSpPr>
            <a:spLocks noGrp="1"/>
          </p:cNvSpPr>
          <p:nvPr>
            <p:ph type="sldNum" sz="quarter" idx="4"/>
          </p:nvPr>
        </p:nvSpPr>
        <p:spPr/>
        <p:txBody>
          <a:bodyPr/>
          <a:lstStyle/>
          <a:p>
            <a:fld id="{8FF8BE51-C3B0-9B4F-9A06-4F809A9A7941}" type="slidenum">
              <a:rPr lang="en-US" smtClean="0"/>
              <a:pPr/>
              <a:t>38</a:t>
            </a:fld>
            <a:endParaRPr lang="en-US"/>
          </a:p>
        </p:txBody>
      </p:sp>
    </p:spTree>
    <p:extLst>
      <p:ext uri="{BB962C8B-B14F-4D97-AF65-F5344CB8AC3E}">
        <p14:creationId xmlns:p14="http://schemas.microsoft.com/office/powerpoint/2010/main" val="3651161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a:t>Takeaways</a:t>
            </a:r>
          </a:p>
        </p:txBody>
      </p:sp>
      <p:sp>
        <p:nvSpPr>
          <p:cNvPr id="7" name="Content Placeholder 6"/>
          <p:cNvSpPr>
            <a:spLocks noGrp="1"/>
          </p:cNvSpPr>
          <p:nvPr>
            <p:ph idx="1"/>
          </p:nvPr>
        </p:nvSpPr>
        <p:spPr>
          <a:xfrm>
            <a:off x="396241" y="1368358"/>
            <a:ext cx="11197046" cy="4097988"/>
          </a:xfrm>
        </p:spPr>
        <p:txBody>
          <a:bodyPr>
            <a:normAutofit/>
          </a:bodyPr>
          <a:lstStyle/>
          <a:p>
            <a:r>
              <a:rPr lang="en-US" sz="2400" dirty="0">
                <a:solidFill>
                  <a:srgbClr val="FF0000"/>
                </a:solidFill>
              </a:rPr>
              <a:t>Move toward authentic partnerships.</a:t>
            </a:r>
          </a:p>
          <a:p>
            <a:r>
              <a:rPr lang="en-US" sz="2400" dirty="0">
                <a:solidFill>
                  <a:srgbClr val="FF0000"/>
                </a:solidFill>
              </a:rPr>
              <a:t>Identify programmatic activities in which families can participate and articulate a clear, intentional clear purpose for their involvement.</a:t>
            </a:r>
          </a:p>
          <a:p>
            <a:r>
              <a:rPr lang="en-US" sz="2400" dirty="0">
                <a:solidFill>
                  <a:srgbClr val="FF0000"/>
                </a:solidFill>
              </a:rPr>
              <a:t>Use a variety of methods to Inform families of opportunities to become involved.</a:t>
            </a:r>
          </a:p>
          <a:p>
            <a:r>
              <a:rPr lang="en-US" sz="2400" dirty="0">
                <a:solidFill>
                  <a:srgbClr val="FF0000"/>
                </a:solidFill>
              </a:rPr>
              <a:t>Close the loop about decisions.</a:t>
            </a:r>
          </a:p>
        </p:txBody>
      </p:sp>
      <p:sp>
        <p:nvSpPr>
          <p:cNvPr id="5" name="Slide Number Placeholder 4"/>
          <p:cNvSpPr>
            <a:spLocks noGrp="1"/>
          </p:cNvSpPr>
          <p:nvPr>
            <p:ph type="sldNum" sz="quarter" idx="4"/>
          </p:nvPr>
        </p:nvSpPr>
        <p:spPr/>
        <p:txBody>
          <a:bodyPr/>
          <a:lstStyle/>
          <a:p>
            <a:fld id="{8FF8BE51-C3B0-9B4F-9A06-4F809A9A7941}" type="slidenum">
              <a:rPr lang="en-US" smtClean="0"/>
              <a:pPr/>
              <a:t>39</a:t>
            </a:fld>
            <a:endParaRPr lang="en-US"/>
          </a:p>
        </p:txBody>
      </p:sp>
    </p:spTree>
    <p:extLst>
      <p:ext uri="{BB962C8B-B14F-4D97-AF65-F5344CB8AC3E}">
        <p14:creationId xmlns:p14="http://schemas.microsoft.com/office/powerpoint/2010/main" val="2733778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Workshop Purpose</a:t>
            </a:r>
          </a:p>
        </p:txBody>
      </p:sp>
      <p:sp>
        <p:nvSpPr>
          <p:cNvPr id="5" name="Content Placeholder 4"/>
          <p:cNvSpPr>
            <a:spLocks noGrp="1"/>
          </p:cNvSpPr>
          <p:nvPr>
            <p:ph idx="1"/>
          </p:nvPr>
        </p:nvSpPr>
        <p:spPr>
          <a:xfrm>
            <a:off x="1514168" y="1368358"/>
            <a:ext cx="9104671" cy="4097988"/>
          </a:xfrm>
        </p:spPr>
        <p:txBody>
          <a:bodyPr>
            <a:normAutofit lnSpcReduction="10000"/>
          </a:bodyPr>
          <a:lstStyle/>
          <a:p>
            <a:pPr marL="0" indent="0" algn="ctr">
              <a:buNone/>
            </a:pPr>
            <a:r>
              <a:rPr lang="en-US" sz="3200" dirty="0"/>
              <a:t>Family leaders can be crucial in developing and implementing policies, procedures, and practices that meet the needs of the children and families served by EI and ECSE programs. It is important to provide appropriate supports so that family members feel prepared and confident to take on leadership roles. </a:t>
            </a:r>
          </a:p>
          <a:p>
            <a:pPr algn="ctr"/>
            <a:endParaRPr lang="en-US" sz="2400" dirty="0"/>
          </a:p>
        </p:txBody>
      </p:sp>
      <p:sp>
        <p:nvSpPr>
          <p:cNvPr id="6"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2</a:t>
            </a:r>
          </a:p>
        </p:txBody>
      </p:sp>
    </p:spTree>
    <p:extLst>
      <p:ext uri="{BB962C8B-B14F-4D97-AF65-F5344CB8AC3E}">
        <p14:creationId xmlns:p14="http://schemas.microsoft.com/office/powerpoint/2010/main" val="2300872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Continuous Improvement</a:t>
            </a:r>
          </a:p>
        </p:txBody>
      </p:sp>
      <p:pic>
        <p:nvPicPr>
          <p:cNvPr id="6" name="Content Placeholder 5"/>
          <p:cNvPicPr>
            <a:picLocks noGrp="1" noChangeAspect="1"/>
          </p:cNvPicPr>
          <p:nvPr>
            <p:ph idx="1"/>
          </p:nvPr>
        </p:nvPicPr>
        <p:blipFill>
          <a:blip r:embed="rId3"/>
          <a:stretch>
            <a:fillRect/>
          </a:stretch>
        </p:blipFill>
        <p:spPr>
          <a:xfrm>
            <a:off x="1838391" y="1294465"/>
            <a:ext cx="4067109" cy="457013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4"/>
          </p:nvPr>
        </p:nvSpPr>
        <p:spPr/>
        <p:txBody>
          <a:bodyPr/>
          <a:lstStyle/>
          <a:p>
            <a:fld id="{8FF8BE51-C3B0-9B4F-9A06-4F809A9A7941}" type="slidenum">
              <a:rPr lang="en-US" smtClean="0"/>
              <a:pPr/>
              <a:t>40</a:t>
            </a:fld>
            <a:endParaRPr lang="en-US"/>
          </a:p>
        </p:txBody>
      </p:sp>
      <p:sp>
        <p:nvSpPr>
          <p:cNvPr id="7" name="TextBox 6"/>
          <p:cNvSpPr txBox="1"/>
          <p:nvPr/>
        </p:nvSpPr>
        <p:spPr>
          <a:xfrm>
            <a:off x="6486524" y="2371725"/>
            <a:ext cx="3362326" cy="1815882"/>
          </a:xfrm>
          <a:prstGeom prst="rect">
            <a:avLst/>
          </a:prstGeom>
          <a:noFill/>
        </p:spPr>
        <p:txBody>
          <a:bodyPr wrap="square" rtlCol="0">
            <a:spAutoFit/>
          </a:bodyPr>
          <a:lstStyle/>
          <a:p>
            <a:pPr algn="ctr"/>
            <a:r>
              <a:rPr lang="en-US" sz="2800" dirty="0"/>
              <a:t>Self-Assessment to Measure Family/Stakeholder Engagement</a:t>
            </a:r>
          </a:p>
        </p:txBody>
      </p:sp>
    </p:spTree>
    <p:extLst>
      <p:ext uri="{BB962C8B-B14F-4D97-AF65-F5344CB8AC3E}">
        <p14:creationId xmlns:p14="http://schemas.microsoft.com/office/powerpoint/2010/main" val="3959178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Technical Assistance Resources</a:t>
            </a:r>
          </a:p>
        </p:txBody>
      </p:sp>
      <p:sp>
        <p:nvSpPr>
          <p:cNvPr id="5" name="Slide Number Placeholder 4"/>
          <p:cNvSpPr>
            <a:spLocks noGrp="1"/>
          </p:cNvSpPr>
          <p:nvPr>
            <p:ph type="sldNum" sz="quarter" idx="4"/>
          </p:nvPr>
        </p:nvSpPr>
        <p:spPr/>
        <p:txBody>
          <a:bodyPr/>
          <a:lstStyle/>
          <a:p>
            <a:fld id="{8FF8BE51-C3B0-9B4F-9A06-4F809A9A7941}" type="slidenum">
              <a:rPr lang="en-US" smtClean="0"/>
              <a:pPr/>
              <a:t>41</a:t>
            </a:fld>
            <a:endParaRPr lang="en-US"/>
          </a:p>
        </p:txBody>
      </p:sp>
    </p:spTree>
    <p:extLst>
      <p:ext uri="{BB962C8B-B14F-4D97-AF65-F5344CB8AC3E}">
        <p14:creationId xmlns:p14="http://schemas.microsoft.com/office/powerpoint/2010/main" val="4259045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137078"/>
            <a:ext cx="11704320" cy="988374"/>
          </a:xfrm>
        </p:spPr>
        <p:txBody>
          <a:bodyPr>
            <a:normAutofit fontScale="90000"/>
          </a:bodyPr>
          <a:lstStyle/>
          <a:p>
            <a:r>
              <a:rPr lang="en-US" dirty="0"/>
              <a:t>No one group can do it alone, so we leverage our resources to partner among national TA centers and organizations.</a:t>
            </a:r>
          </a:p>
        </p:txBody>
      </p:sp>
      <p:sp>
        <p:nvSpPr>
          <p:cNvPr id="5" name="Slide Number Placeholder 4"/>
          <p:cNvSpPr>
            <a:spLocks noGrp="1"/>
          </p:cNvSpPr>
          <p:nvPr>
            <p:ph type="sldNum" sz="quarter" idx="4"/>
          </p:nvPr>
        </p:nvSpPr>
        <p:spPr/>
        <p:txBody>
          <a:bodyPr/>
          <a:lstStyle/>
          <a:p>
            <a:fld id="{8FF8BE51-C3B0-9B4F-9A06-4F809A9A7941}" type="slidenum">
              <a:rPr lang="en-US" smtClean="0"/>
              <a:pPr/>
              <a:t>42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53" y="1413180"/>
            <a:ext cx="1206143" cy="1206143"/>
          </a:xfrm>
          <a:prstGeom prst="rect">
            <a:avLst/>
          </a:prstGeom>
        </p:spPr>
      </p:pic>
      <p:sp>
        <p:nvSpPr>
          <p:cNvPr id="7" name="Rectangle 6"/>
          <p:cNvSpPr/>
          <p:nvPr/>
        </p:nvSpPr>
        <p:spPr>
          <a:xfrm>
            <a:off x="414194" y="2619323"/>
            <a:ext cx="1670304" cy="553998"/>
          </a:xfrm>
          <a:prstGeom prst="rect">
            <a:avLst/>
          </a:prstGeom>
        </p:spPr>
        <p:txBody>
          <a:bodyPr wrap="square">
            <a:spAutoFit/>
          </a:bodyPr>
          <a:lstStyle/>
          <a:p>
            <a:r>
              <a:rPr lang="en-US" sz="1000" dirty="0"/>
              <a:t>The Association of University Centers on Disabilities (AUCD)</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350" y="1413180"/>
            <a:ext cx="1670305" cy="81617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433" y="2380485"/>
            <a:ext cx="1718279" cy="48111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2458" y="1498763"/>
            <a:ext cx="2074595" cy="94394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6099" y="3009736"/>
            <a:ext cx="1271877" cy="68957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3374" y="2002105"/>
            <a:ext cx="1630641" cy="505499"/>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22316" y="2197432"/>
            <a:ext cx="880685" cy="891832"/>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35145" y="3817212"/>
            <a:ext cx="2494978" cy="1467634"/>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63059" y="1300377"/>
            <a:ext cx="2657475" cy="676275"/>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17733" y="1342205"/>
            <a:ext cx="1133402" cy="789604"/>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81648" y="1961352"/>
            <a:ext cx="996715" cy="870494"/>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4024" y="3194023"/>
            <a:ext cx="1402451" cy="505499"/>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97687" y="2356165"/>
            <a:ext cx="1758422" cy="647152"/>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70938" y="1352790"/>
            <a:ext cx="2362200" cy="933450"/>
          </a:xfrm>
          <a:prstGeom prst="rect">
            <a:avLst/>
          </a:prstGeom>
        </p:spPr>
      </p:pic>
      <p:pic>
        <p:nvPicPr>
          <p:cNvPr id="8" name="Picture 7">
            <a:extLst>
              <a:ext uri="{FF2B5EF4-FFF2-40B4-BE49-F238E27FC236}">
                <a16:creationId xmlns:a16="http://schemas.microsoft.com/office/drawing/2014/main" id="{F31497B0-A266-4F6E-8F07-A43A316809C1}"/>
              </a:ext>
            </a:extLst>
          </p:cNvPr>
          <p:cNvPicPr>
            <a:picLocks noChangeAspect="1"/>
          </p:cNvPicPr>
          <p:nvPr/>
        </p:nvPicPr>
        <p:blipFill>
          <a:blip r:embed="rId17"/>
          <a:stretch>
            <a:fillRect/>
          </a:stretch>
        </p:blipFill>
        <p:spPr>
          <a:xfrm>
            <a:off x="418760" y="3938253"/>
            <a:ext cx="1718279" cy="1145519"/>
          </a:xfrm>
          <a:prstGeom prst="rect">
            <a:avLst/>
          </a:prstGeom>
        </p:spPr>
      </p:pic>
      <p:pic>
        <p:nvPicPr>
          <p:cNvPr id="23" name="Picture 22">
            <a:extLst>
              <a:ext uri="{FF2B5EF4-FFF2-40B4-BE49-F238E27FC236}">
                <a16:creationId xmlns:a16="http://schemas.microsoft.com/office/drawing/2014/main" id="{C8F7E48B-006F-4F60-897B-7152C31935C6}"/>
              </a:ext>
            </a:extLst>
          </p:cNvPr>
          <p:cNvPicPr>
            <a:picLocks noChangeAspect="1"/>
          </p:cNvPicPr>
          <p:nvPr/>
        </p:nvPicPr>
        <p:blipFill>
          <a:blip r:embed="rId18"/>
          <a:stretch>
            <a:fillRect/>
          </a:stretch>
        </p:blipFill>
        <p:spPr>
          <a:xfrm>
            <a:off x="349754" y="5082380"/>
            <a:ext cx="2628900" cy="596900"/>
          </a:xfrm>
          <a:prstGeom prst="rect">
            <a:avLst/>
          </a:prstGeom>
        </p:spPr>
      </p:pic>
      <p:pic>
        <p:nvPicPr>
          <p:cNvPr id="25" name="Picture 24">
            <a:extLst>
              <a:ext uri="{FF2B5EF4-FFF2-40B4-BE49-F238E27FC236}">
                <a16:creationId xmlns:a16="http://schemas.microsoft.com/office/drawing/2014/main" id="{5B07E206-97D5-4D9E-989C-87F70BAE26BF}"/>
              </a:ext>
            </a:extLst>
          </p:cNvPr>
          <p:cNvPicPr>
            <a:picLocks noChangeAspect="1"/>
          </p:cNvPicPr>
          <p:nvPr/>
        </p:nvPicPr>
        <p:blipFill>
          <a:blip r:embed="rId19"/>
          <a:stretch>
            <a:fillRect/>
          </a:stretch>
        </p:blipFill>
        <p:spPr>
          <a:xfrm>
            <a:off x="2268629" y="3904881"/>
            <a:ext cx="2748377" cy="632809"/>
          </a:xfrm>
          <a:prstGeom prst="rect">
            <a:avLst/>
          </a:prstGeom>
        </p:spPr>
      </p:pic>
      <p:pic>
        <p:nvPicPr>
          <p:cNvPr id="27" name="Picture 26">
            <a:extLst>
              <a:ext uri="{FF2B5EF4-FFF2-40B4-BE49-F238E27FC236}">
                <a16:creationId xmlns:a16="http://schemas.microsoft.com/office/drawing/2014/main" id="{102DB2FE-CB30-485B-8734-122194B47385}"/>
              </a:ext>
            </a:extLst>
          </p:cNvPr>
          <p:cNvPicPr>
            <a:picLocks noChangeAspect="1"/>
          </p:cNvPicPr>
          <p:nvPr/>
        </p:nvPicPr>
        <p:blipFill>
          <a:blip r:embed="rId20"/>
          <a:stretch>
            <a:fillRect/>
          </a:stretch>
        </p:blipFill>
        <p:spPr>
          <a:xfrm>
            <a:off x="3194861" y="4836936"/>
            <a:ext cx="1822145" cy="810928"/>
          </a:xfrm>
          <a:prstGeom prst="rect">
            <a:avLst/>
          </a:prstGeom>
        </p:spPr>
      </p:pic>
      <p:pic>
        <p:nvPicPr>
          <p:cNvPr id="31" name="Picture 30">
            <a:extLst>
              <a:ext uri="{FF2B5EF4-FFF2-40B4-BE49-F238E27FC236}">
                <a16:creationId xmlns:a16="http://schemas.microsoft.com/office/drawing/2014/main" id="{31B1FDB8-7AB7-4F21-99AE-1C00F542BA84}"/>
              </a:ext>
            </a:extLst>
          </p:cNvPr>
          <p:cNvPicPr>
            <a:picLocks noChangeAspect="1"/>
          </p:cNvPicPr>
          <p:nvPr/>
        </p:nvPicPr>
        <p:blipFill>
          <a:blip r:embed="rId21"/>
          <a:stretch>
            <a:fillRect/>
          </a:stretch>
        </p:blipFill>
        <p:spPr>
          <a:xfrm>
            <a:off x="7171697" y="3848222"/>
            <a:ext cx="2494978" cy="924609"/>
          </a:xfrm>
          <a:prstGeom prst="rect">
            <a:avLst/>
          </a:prstGeom>
        </p:spPr>
      </p:pic>
      <p:pic>
        <p:nvPicPr>
          <p:cNvPr id="33" name="Picture 32">
            <a:extLst>
              <a:ext uri="{FF2B5EF4-FFF2-40B4-BE49-F238E27FC236}">
                <a16:creationId xmlns:a16="http://schemas.microsoft.com/office/drawing/2014/main" id="{B94E23AD-9387-4082-993E-D4E24D039BB7}"/>
              </a:ext>
            </a:extLst>
          </p:cNvPr>
          <p:cNvPicPr>
            <a:picLocks noChangeAspect="1"/>
          </p:cNvPicPr>
          <p:nvPr/>
        </p:nvPicPr>
        <p:blipFill>
          <a:blip r:embed="rId22"/>
          <a:stretch>
            <a:fillRect/>
          </a:stretch>
        </p:blipFill>
        <p:spPr>
          <a:xfrm>
            <a:off x="2120654" y="2977338"/>
            <a:ext cx="900889" cy="505499"/>
          </a:xfrm>
          <a:prstGeom prst="rect">
            <a:avLst/>
          </a:prstGeom>
        </p:spPr>
      </p:pic>
      <p:pic>
        <p:nvPicPr>
          <p:cNvPr id="35" name="Picture 34">
            <a:extLst>
              <a:ext uri="{FF2B5EF4-FFF2-40B4-BE49-F238E27FC236}">
                <a16:creationId xmlns:a16="http://schemas.microsoft.com/office/drawing/2014/main" id="{C46B4D41-4834-48F7-998B-0C8D924D9EB4}"/>
              </a:ext>
            </a:extLst>
          </p:cNvPr>
          <p:cNvPicPr>
            <a:picLocks noChangeAspect="1"/>
          </p:cNvPicPr>
          <p:nvPr/>
        </p:nvPicPr>
        <p:blipFill>
          <a:blip r:embed="rId23"/>
          <a:stretch>
            <a:fillRect/>
          </a:stretch>
        </p:blipFill>
        <p:spPr>
          <a:xfrm>
            <a:off x="3163007" y="2888790"/>
            <a:ext cx="619585" cy="595755"/>
          </a:xfrm>
          <a:prstGeom prst="rect">
            <a:avLst/>
          </a:prstGeom>
        </p:spPr>
      </p:pic>
      <p:pic>
        <p:nvPicPr>
          <p:cNvPr id="37" name="Picture 36">
            <a:extLst>
              <a:ext uri="{FF2B5EF4-FFF2-40B4-BE49-F238E27FC236}">
                <a16:creationId xmlns:a16="http://schemas.microsoft.com/office/drawing/2014/main" id="{0CD3A1A0-7308-4656-8A18-BECD99D422AC}"/>
              </a:ext>
            </a:extLst>
          </p:cNvPr>
          <p:cNvPicPr>
            <a:picLocks noChangeAspect="1"/>
          </p:cNvPicPr>
          <p:nvPr/>
        </p:nvPicPr>
        <p:blipFill>
          <a:blip r:embed="rId24"/>
          <a:stretch>
            <a:fillRect/>
          </a:stretch>
        </p:blipFill>
        <p:spPr>
          <a:xfrm>
            <a:off x="8717733" y="3058379"/>
            <a:ext cx="1402451" cy="566080"/>
          </a:xfrm>
          <a:prstGeom prst="rect">
            <a:avLst/>
          </a:prstGeom>
        </p:spPr>
      </p:pic>
      <p:pic>
        <p:nvPicPr>
          <p:cNvPr id="39" name="Picture 38">
            <a:extLst>
              <a:ext uri="{FF2B5EF4-FFF2-40B4-BE49-F238E27FC236}">
                <a16:creationId xmlns:a16="http://schemas.microsoft.com/office/drawing/2014/main" id="{670B4D95-F6C0-49E6-A282-28607EF3467A}"/>
              </a:ext>
            </a:extLst>
          </p:cNvPr>
          <p:cNvPicPr>
            <a:picLocks noChangeAspect="1"/>
          </p:cNvPicPr>
          <p:nvPr/>
        </p:nvPicPr>
        <p:blipFill>
          <a:blip r:embed="rId25"/>
          <a:stretch>
            <a:fillRect/>
          </a:stretch>
        </p:blipFill>
        <p:spPr>
          <a:xfrm>
            <a:off x="5363059" y="2557046"/>
            <a:ext cx="2019300" cy="380688"/>
          </a:xfrm>
          <a:prstGeom prst="rect">
            <a:avLst/>
          </a:prstGeom>
        </p:spPr>
      </p:pic>
      <p:pic>
        <p:nvPicPr>
          <p:cNvPr id="41" name="Picture 40">
            <a:extLst>
              <a:ext uri="{FF2B5EF4-FFF2-40B4-BE49-F238E27FC236}">
                <a16:creationId xmlns:a16="http://schemas.microsoft.com/office/drawing/2014/main" id="{6A2B2D19-0AA6-4CBF-AA71-28CA057FD0C0}"/>
              </a:ext>
            </a:extLst>
          </p:cNvPr>
          <p:cNvPicPr>
            <a:picLocks noChangeAspect="1"/>
          </p:cNvPicPr>
          <p:nvPr/>
        </p:nvPicPr>
        <p:blipFill>
          <a:blip r:embed="rId26"/>
          <a:stretch>
            <a:fillRect/>
          </a:stretch>
        </p:blipFill>
        <p:spPr>
          <a:xfrm>
            <a:off x="3877278" y="2592957"/>
            <a:ext cx="1322637" cy="705406"/>
          </a:xfrm>
          <a:prstGeom prst="rect">
            <a:avLst/>
          </a:prstGeom>
        </p:spPr>
      </p:pic>
      <p:pic>
        <p:nvPicPr>
          <p:cNvPr id="43" name="Picture 42">
            <a:extLst>
              <a:ext uri="{FF2B5EF4-FFF2-40B4-BE49-F238E27FC236}">
                <a16:creationId xmlns:a16="http://schemas.microsoft.com/office/drawing/2014/main" id="{C07D3B2C-E851-4CE2-9140-51EB7FABAE57}"/>
              </a:ext>
            </a:extLst>
          </p:cNvPr>
          <p:cNvPicPr>
            <a:picLocks noChangeAspect="1"/>
          </p:cNvPicPr>
          <p:nvPr/>
        </p:nvPicPr>
        <p:blipFill>
          <a:blip r:embed="rId27"/>
          <a:stretch>
            <a:fillRect/>
          </a:stretch>
        </p:blipFill>
        <p:spPr>
          <a:xfrm>
            <a:off x="7092244" y="2917807"/>
            <a:ext cx="1190625" cy="566738"/>
          </a:xfrm>
          <a:prstGeom prst="rect">
            <a:avLst/>
          </a:prstGeom>
        </p:spPr>
      </p:pic>
      <p:pic>
        <p:nvPicPr>
          <p:cNvPr id="45" name="Picture 44">
            <a:extLst>
              <a:ext uri="{FF2B5EF4-FFF2-40B4-BE49-F238E27FC236}">
                <a16:creationId xmlns:a16="http://schemas.microsoft.com/office/drawing/2014/main" id="{A0A00A42-47A9-4D0D-BB13-17735781570A}"/>
              </a:ext>
            </a:extLst>
          </p:cNvPr>
          <p:cNvPicPr>
            <a:picLocks noChangeAspect="1"/>
          </p:cNvPicPr>
          <p:nvPr/>
        </p:nvPicPr>
        <p:blipFill>
          <a:blip r:embed="rId28"/>
          <a:stretch>
            <a:fillRect/>
          </a:stretch>
        </p:blipFill>
        <p:spPr>
          <a:xfrm>
            <a:off x="5309410" y="3052076"/>
            <a:ext cx="1573179" cy="467702"/>
          </a:xfrm>
          <a:prstGeom prst="rect">
            <a:avLst/>
          </a:prstGeom>
        </p:spPr>
      </p:pic>
      <p:pic>
        <p:nvPicPr>
          <p:cNvPr id="47" name="Picture 46">
            <a:extLst>
              <a:ext uri="{FF2B5EF4-FFF2-40B4-BE49-F238E27FC236}">
                <a16:creationId xmlns:a16="http://schemas.microsoft.com/office/drawing/2014/main" id="{E6EAF398-22CB-4962-AFDE-CDA99C15A5BA}"/>
              </a:ext>
            </a:extLst>
          </p:cNvPr>
          <p:cNvPicPr>
            <a:picLocks noChangeAspect="1"/>
          </p:cNvPicPr>
          <p:nvPr/>
        </p:nvPicPr>
        <p:blipFill>
          <a:blip r:embed="rId29"/>
          <a:stretch>
            <a:fillRect/>
          </a:stretch>
        </p:blipFill>
        <p:spPr>
          <a:xfrm>
            <a:off x="9122316" y="5380830"/>
            <a:ext cx="2078039" cy="389632"/>
          </a:xfrm>
          <a:prstGeom prst="rect">
            <a:avLst/>
          </a:prstGeom>
        </p:spPr>
      </p:pic>
      <p:pic>
        <p:nvPicPr>
          <p:cNvPr id="49" name="Picture 48">
            <a:extLst>
              <a:ext uri="{FF2B5EF4-FFF2-40B4-BE49-F238E27FC236}">
                <a16:creationId xmlns:a16="http://schemas.microsoft.com/office/drawing/2014/main" id="{9C23D03E-87AC-4C0C-A5C0-5C559ED4872C}"/>
              </a:ext>
            </a:extLst>
          </p:cNvPr>
          <p:cNvPicPr>
            <a:picLocks noChangeAspect="1"/>
          </p:cNvPicPr>
          <p:nvPr/>
        </p:nvPicPr>
        <p:blipFill>
          <a:blip r:embed="rId30"/>
          <a:stretch>
            <a:fillRect/>
          </a:stretch>
        </p:blipFill>
        <p:spPr>
          <a:xfrm>
            <a:off x="5152845" y="3886973"/>
            <a:ext cx="1693182" cy="1022727"/>
          </a:xfrm>
          <a:prstGeom prst="rect">
            <a:avLst/>
          </a:prstGeom>
        </p:spPr>
      </p:pic>
      <p:pic>
        <p:nvPicPr>
          <p:cNvPr id="4" name="Picture 3">
            <a:extLst>
              <a:ext uri="{FF2B5EF4-FFF2-40B4-BE49-F238E27FC236}">
                <a16:creationId xmlns:a16="http://schemas.microsoft.com/office/drawing/2014/main" id="{4C9552F5-4657-4B3F-BC38-496B8D395CF5}"/>
              </a:ext>
            </a:extLst>
          </p:cNvPr>
          <p:cNvPicPr>
            <a:picLocks noChangeAspect="1"/>
          </p:cNvPicPr>
          <p:nvPr/>
        </p:nvPicPr>
        <p:blipFill>
          <a:blip r:embed="rId31"/>
          <a:stretch>
            <a:fillRect/>
          </a:stretch>
        </p:blipFill>
        <p:spPr>
          <a:xfrm>
            <a:off x="5612645" y="5082380"/>
            <a:ext cx="3025433" cy="731733"/>
          </a:xfrm>
          <a:prstGeom prst="rect">
            <a:avLst/>
          </a:prstGeom>
        </p:spPr>
      </p:pic>
    </p:spTree>
    <p:extLst>
      <p:ext uri="{BB962C8B-B14F-4D97-AF65-F5344CB8AC3E}">
        <p14:creationId xmlns:p14="http://schemas.microsoft.com/office/powerpoint/2010/main" val="771470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Online Toolkit: </a:t>
            </a:r>
            <a:br>
              <a:rPr lang="en-US" dirty="0"/>
            </a:br>
            <a:r>
              <a:rPr lang="en-US" dirty="0"/>
              <a:t>Building Stakeholder Knowledge About Data</a:t>
            </a:r>
          </a:p>
        </p:txBody>
      </p:sp>
      <p:sp>
        <p:nvSpPr>
          <p:cNvPr id="3" name="Content Placeholder 2"/>
          <p:cNvSpPr>
            <a:spLocks noGrp="1"/>
          </p:cNvSpPr>
          <p:nvPr>
            <p:ph idx="1"/>
          </p:nvPr>
        </p:nvSpPr>
        <p:spPr>
          <a:xfrm>
            <a:off x="1465385" y="1469922"/>
            <a:ext cx="5087815" cy="4724400"/>
          </a:xfrm>
        </p:spPr>
        <p:txBody>
          <a:bodyPr>
            <a:normAutofit/>
          </a:bodyPr>
          <a:lstStyle/>
          <a:p>
            <a:pPr marL="0" indent="0">
              <a:buNone/>
            </a:pPr>
            <a:r>
              <a:rPr lang="en-US" sz="2400" dirty="0"/>
              <a:t>This toolkit provides stakeholders with an orientation to IDEA data and other data-related topics to help them meaningfully participate in conversations about important programmatic issues and decisions.</a:t>
            </a:r>
          </a:p>
        </p:txBody>
      </p:sp>
      <p:sp>
        <p:nvSpPr>
          <p:cNvPr id="4" name="Slide Number Placeholder 3"/>
          <p:cNvSpPr>
            <a:spLocks noGrp="1"/>
          </p:cNvSpPr>
          <p:nvPr>
            <p:ph type="sldNum" sz="quarter" idx="4294967295"/>
          </p:nvPr>
        </p:nvSpPr>
        <p:spPr/>
        <p:txBody>
          <a:bodyPr/>
          <a:lstStyle/>
          <a:p>
            <a:r>
              <a:rPr lang="en-US" dirty="0"/>
              <a:t>28</a:t>
            </a:r>
          </a:p>
        </p:txBody>
      </p:sp>
      <p:pic>
        <p:nvPicPr>
          <p:cNvPr id="5" name="Picture 4"/>
          <p:cNvPicPr>
            <a:picLocks noChangeAspect="1"/>
          </p:cNvPicPr>
          <p:nvPr/>
        </p:nvPicPr>
        <p:blipFill>
          <a:blip r:embed="rId3"/>
          <a:stretch>
            <a:fillRect/>
          </a:stretch>
        </p:blipFill>
        <p:spPr>
          <a:xfrm>
            <a:off x="6553200" y="1219200"/>
            <a:ext cx="4419600" cy="4264030"/>
          </a:xfrm>
          <a:prstGeom prst="rect">
            <a:avLst/>
          </a:prstGeom>
        </p:spPr>
      </p:pic>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0893" y="4685481"/>
            <a:ext cx="1441938" cy="1232078"/>
          </a:xfrm>
          <a:prstGeom prst="rect">
            <a:avLst/>
          </a:prstGeom>
        </p:spPr>
      </p:pic>
    </p:spTree>
    <p:extLst>
      <p:ext uri="{BB962C8B-B14F-4D97-AF65-F5344CB8AC3E}">
        <p14:creationId xmlns:p14="http://schemas.microsoft.com/office/powerpoint/2010/main" val="3430507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Serving on Groups—Online Module &amp; Book</a:t>
            </a:r>
          </a:p>
        </p:txBody>
      </p:sp>
      <p:sp>
        <p:nvSpPr>
          <p:cNvPr id="5" name="Slide Number Placeholder 4"/>
          <p:cNvSpPr>
            <a:spLocks noGrp="1"/>
          </p:cNvSpPr>
          <p:nvPr>
            <p:ph type="sldNum" sz="quarter" idx="4"/>
          </p:nvPr>
        </p:nvSpPr>
        <p:spPr/>
        <p:txBody>
          <a:bodyPr/>
          <a:lstStyle/>
          <a:p>
            <a:fld id="{8FF8BE51-C3B0-9B4F-9A06-4F809A9A7941}" type="slidenum">
              <a:rPr lang="en-US" smtClean="0"/>
              <a:pPr/>
              <a:t>44</a:t>
            </a:fld>
            <a:endParaRPr lang="en-US"/>
          </a:p>
        </p:txBody>
      </p:sp>
      <p:pic>
        <p:nvPicPr>
          <p:cNvPr id="6" name="Picture 5"/>
          <p:cNvPicPr>
            <a:picLocks noChangeAspect="1"/>
          </p:cNvPicPr>
          <p:nvPr/>
        </p:nvPicPr>
        <p:blipFill>
          <a:blip r:embed="rId3"/>
          <a:stretch>
            <a:fillRect/>
          </a:stretch>
        </p:blipFill>
        <p:spPr>
          <a:xfrm>
            <a:off x="587828" y="1278082"/>
            <a:ext cx="6061041" cy="3922354"/>
          </a:xfrm>
          <a:prstGeom prst="rect">
            <a:avLst/>
          </a:prstGeom>
        </p:spPr>
      </p:pic>
      <p:sp>
        <p:nvSpPr>
          <p:cNvPr id="7" name="Rectangle 6"/>
          <p:cNvSpPr/>
          <p:nvPr/>
        </p:nvSpPr>
        <p:spPr>
          <a:xfrm>
            <a:off x="646534" y="5388900"/>
            <a:ext cx="6167221" cy="461665"/>
          </a:xfrm>
          <a:prstGeom prst="rect">
            <a:avLst/>
          </a:prstGeom>
        </p:spPr>
        <p:txBody>
          <a:bodyPr wrap="square">
            <a:spAutoFit/>
          </a:bodyPr>
          <a:lstStyle/>
          <a:p>
            <a:r>
              <a:rPr lang="en-US" sz="2400" dirty="0">
                <a:hlinkClick r:id="rId4"/>
              </a:rPr>
              <a:t>http://www.servingongroups.org/guidebook</a:t>
            </a:r>
            <a:r>
              <a:rPr lang="en-US" sz="2400" dirty="0"/>
              <a:t> </a:t>
            </a:r>
          </a:p>
        </p:txBody>
      </p:sp>
      <p:pic>
        <p:nvPicPr>
          <p:cNvPr id="2050" name="Picture 2" descr="Image result for Wisconsin FACE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3755" y="2820268"/>
            <a:ext cx="5209356" cy="91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78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10 Great Things You Will Find on the “CPIR Hub” at parentcenterhub.org  </a:t>
            </a:r>
          </a:p>
        </p:txBody>
      </p:sp>
      <p:sp>
        <p:nvSpPr>
          <p:cNvPr id="3" name="Subtitle 2"/>
          <p:cNvSpPr>
            <a:spLocks noGrp="1"/>
          </p:cNvSpPr>
          <p:nvPr>
            <p:ph idx="1"/>
          </p:nvPr>
        </p:nvSpPr>
        <p:spPr>
          <a:xfrm>
            <a:off x="1477108" y="1432458"/>
            <a:ext cx="9803444" cy="4319414"/>
          </a:xfrm>
        </p:spPr>
        <p:txBody>
          <a:bodyPr>
            <a:normAutofit fontScale="70000" lnSpcReduction="20000"/>
          </a:bodyPr>
          <a:lstStyle/>
          <a:p>
            <a:pPr marL="514350" indent="-514350">
              <a:buAutoNum type="arabicParenR"/>
            </a:pPr>
            <a:r>
              <a:rPr lang="en-US" sz="2900" b="1" dirty="0">
                <a:solidFill>
                  <a:schemeClr val="tx2">
                    <a:lumMod val="60000"/>
                    <a:lumOff val="40000"/>
                  </a:schemeClr>
                </a:solidFill>
              </a:rPr>
              <a:t>Resources Galore </a:t>
            </a:r>
          </a:p>
          <a:p>
            <a:pPr marL="514350" indent="-514350">
              <a:buAutoNum type="arabicParenR"/>
            </a:pPr>
            <a:r>
              <a:rPr lang="en-US" sz="2900" b="1" dirty="0">
                <a:solidFill>
                  <a:schemeClr val="accent2">
                    <a:lumMod val="75000"/>
                  </a:schemeClr>
                </a:solidFill>
              </a:rPr>
              <a:t>Buzz from the Hub</a:t>
            </a:r>
          </a:p>
          <a:p>
            <a:pPr marL="514350" indent="-514350">
              <a:buAutoNum type="arabicParenR"/>
            </a:pPr>
            <a:r>
              <a:rPr lang="en-US" sz="2900" b="1" dirty="0">
                <a:solidFill>
                  <a:schemeClr val="accent3">
                    <a:lumMod val="75000"/>
                  </a:schemeClr>
                </a:solidFill>
              </a:rPr>
              <a:t>Daily Facebook and Twitter Posts </a:t>
            </a:r>
          </a:p>
          <a:p>
            <a:pPr marL="514350" indent="-514350">
              <a:buAutoNum type="arabicParenR"/>
            </a:pPr>
            <a:r>
              <a:rPr lang="en-US" sz="2900" b="1" dirty="0">
                <a:solidFill>
                  <a:schemeClr val="accent4">
                    <a:lumMod val="75000"/>
                  </a:schemeClr>
                </a:solidFill>
              </a:rPr>
              <a:t>Private Workspaces for Parent Centers</a:t>
            </a:r>
          </a:p>
          <a:p>
            <a:pPr marL="514350" indent="-514350">
              <a:buAutoNum type="arabicParenR"/>
            </a:pPr>
            <a:r>
              <a:rPr lang="en-US" sz="2900" b="1" dirty="0">
                <a:solidFill>
                  <a:schemeClr val="accent6">
                    <a:lumMod val="75000"/>
                  </a:schemeClr>
                </a:solidFill>
              </a:rPr>
              <a:t>Survey Item Bank</a:t>
            </a:r>
          </a:p>
          <a:p>
            <a:pPr marL="514350" indent="-514350">
              <a:buAutoNum type="arabicParenR"/>
            </a:pPr>
            <a:r>
              <a:rPr lang="en-US" sz="2900" b="1" dirty="0">
                <a:solidFill>
                  <a:schemeClr val="tx2">
                    <a:lumMod val="60000"/>
                    <a:lumOff val="40000"/>
                  </a:schemeClr>
                </a:solidFill>
              </a:rPr>
              <a:t>Materials from Other Parent Centers</a:t>
            </a:r>
          </a:p>
          <a:p>
            <a:pPr marL="514350" indent="-514350">
              <a:buAutoNum type="arabicParenR"/>
            </a:pPr>
            <a:r>
              <a:rPr lang="en-US" sz="2900" b="1" dirty="0">
                <a:solidFill>
                  <a:schemeClr val="accent2">
                    <a:lumMod val="75000"/>
                  </a:schemeClr>
                </a:solidFill>
              </a:rPr>
              <a:t>Buzz from the Hub</a:t>
            </a:r>
          </a:p>
          <a:p>
            <a:pPr marL="514350" indent="-514350">
              <a:buAutoNum type="arabicParenR"/>
            </a:pPr>
            <a:r>
              <a:rPr lang="en-US" sz="2900" b="1" dirty="0">
                <a:solidFill>
                  <a:schemeClr val="accent3">
                    <a:lumMod val="75000"/>
                  </a:schemeClr>
                </a:solidFill>
              </a:rPr>
              <a:t>Webinars &amp; Webpages on Priority Topics </a:t>
            </a:r>
          </a:p>
          <a:p>
            <a:pPr marL="514350" indent="-514350">
              <a:buAutoNum type="arabicParenR"/>
            </a:pPr>
            <a:r>
              <a:rPr lang="en-US" sz="2900" b="1" dirty="0">
                <a:solidFill>
                  <a:schemeClr val="accent4">
                    <a:lumMod val="75000"/>
                  </a:schemeClr>
                </a:solidFill>
              </a:rPr>
              <a:t>Central Event Calendars</a:t>
            </a:r>
          </a:p>
          <a:p>
            <a:pPr marL="514350" indent="-514350">
              <a:buAutoNum type="arabicParenR"/>
            </a:pPr>
            <a:r>
              <a:rPr lang="en-US" sz="2900" b="1" dirty="0">
                <a:solidFill>
                  <a:schemeClr val="accent6">
                    <a:lumMod val="75000"/>
                  </a:schemeClr>
                </a:solidFill>
              </a:rPr>
              <a:t>Who Knows What?</a:t>
            </a:r>
          </a:p>
          <a:p>
            <a:pPr marL="514350" indent="-514350">
              <a:buAutoNum type="arabicParenR"/>
            </a:pPr>
            <a:endParaRPr lang="en-US" sz="2400" b="1" dirty="0">
              <a:solidFill>
                <a:schemeClr val="accent6">
                  <a:lumMod val="75000"/>
                </a:schemeClr>
              </a:solidFill>
            </a:endParaRPr>
          </a:p>
          <a:p>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8707" y="2047055"/>
            <a:ext cx="3065417" cy="2619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40466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4"/>
          </p:nvPr>
        </p:nvSpPr>
        <p:spPr>
          <a:prstGeom prst="rect">
            <a:avLst/>
          </a:prstGeom>
        </p:spPr>
        <p:txBody>
          <a:bodyPr/>
          <a:lstStyle/>
          <a:p>
            <a:fld id="{8FF8BE51-C3B0-9B4F-9A06-4F809A9A7941}" type="slidenum">
              <a:rPr lang="en-US" smtClean="0"/>
              <a:t>46</a:t>
            </a:fld>
            <a:endParaRPr lang="en-US" dirty="0"/>
          </a:p>
        </p:txBody>
      </p:sp>
      <p:sp>
        <p:nvSpPr>
          <p:cNvPr id="8" name="Rectangle 7"/>
          <p:cNvSpPr/>
          <p:nvPr/>
        </p:nvSpPr>
        <p:spPr>
          <a:xfrm>
            <a:off x="4353042" y="321524"/>
            <a:ext cx="7110271" cy="6093976"/>
          </a:xfrm>
          <a:prstGeom prst="rect">
            <a:avLst/>
          </a:prstGeom>
        </p:spPr>
        <p:txBody>
          <a:bodyPr wrap="square">
            <a:spAutoFit/>
          </a:bodyPr>
          <a:lstStyle/>
          <a:p>
            <a:r>
              <a:rPr lang="en-US" sz="1600" dirty="0">
                <a:solidFill>
                  <a:schemeClr val="tx2">
                    <a:lumMod val="90000"/>
                    <a:lumOff val="10000"/>
                  </a:schemeClr>
                </a:solidFill>
              </a:rPr>
              <a:t>The ECTA Center is a program of the FPG Child Development Institute of the University of North Carolina at Chapel Hill, funded through cooperative agreement number </a:t>
            </a:r>
            <a:r>
              <a:rPr lang="is-IS" sz="1600" dirty="0">
                <a:solidFill>
                  <a:schemeClr val="tx2">
                    <a:lumMod val="90000"/>
                    <a:lumOff val="10000"/>
                  </a:schemeClr>
                </a:solidFill>
              </a:rPr>
              <a:t>H326P170001 </a:t>
            </a:r>
            <a:r>
              <a:rPr lang="en-US" sz="1600" dirty="0">
                <a:solidFill>
                  <a:schemeClr val="tx2">
                    <a:lumMod val="90000"/>
                    <a:lumOff val="10000"/>
                  </a:schemeClr>
                </a:solidFill>
              </a:rPr>
              <a:t>from the Office of Special Education Programs, U.S. Department of Education. Project Officer ,Julia Martin Eile.</a:t>
            </a:r>
          </a:p>
          <a:p>
            <a:endParaRPr lang="en-US" sz="1600" dirty="0">
              <a:solidFill>
                <a:schemeClr val="tx2">
                  <a:lumMod val="90000"/>
                  <a:lumOff val="10000"/>
                </a:schemeClr>
              </a:solidFill>
            </a:endParaRPr>
          </a:p>
          <a:p>
            <a:endParaRPr lang="en-US" sz="1600" dirty="0">
              <a:solidFill>
                <a:schemeClr val="tx2">
                  <a:lumMod val="90000"/>
                  <a:lumOff val="10000"/>
                </a:schemeClr>
              </a:solidFill>
            </a:endParaRPr>
          </a:p>
          <a:p>
            <a:r>
              <a:rPr lang="en-US" sz="1600" dirty="0">
                <a:solidFill>
                  <a:schemeClr val="tx2">
                    <a:lumMod val="90000"/>
                    <a:lumOff val="10000"/>
                  </a:schemeClr>
                </a:solidFill>
              </a:rPr>
              <a:t>The DaSy Center is a program of SRI International, funded through cooperative agreement number H373Z120002</a:t>
            </a:r>
            <a:r>
              <a:rPr lang="is-IS" sz="1600" dirty="0">
                <a:solidFill>
                  <a:schemeClr val="tx2">
                    <a:lumMod val="90000"/>
                    <a:lumOff val="10000"/>
                  </a:schemeClr>
                </a:solidFill>
              </a:rPr>
              <a:t> </a:t>
            </a:r>
            <a:r>
              <a:rPr lang="en-US" sz="1600" dirty="0">
                <a:solidFill>
                  <a:schemeClr val="tx2">
                    <a:lumMod val="90000"/>
                    <a:lumOff val="10000"/>
                  </a:schemeClr>
                </a:solidFill>
              </a:rPr>
              <a:t>from the Office of Special Education Programs, U.S. Department of Education. Project Officers, Meredith Miceli and Richelle Davis.</a:t>
            </a:r>
          </a:p>
          <a:p>
            <a:endParaRPr lang="en-US" sz="1600" dirty="0">
              <a:solidFill>
                <a:schemeClr val="tx2">
                  <a:lumMod val="90000"/>
                  <a:lumOff val="10000"/>
                </a:schemeClr>
              </a:solidFill>
            </a:endParaRPr>
          </a:p>
          <a:p>
            <a:endParaRPr lang="en-US" sz="1600" dirty="0">
              <a:solidFill>
                <a:schemeClr val="tx2">
                  <a:lumMod val="90000"/>
                  <a:lumOff val="10000"/>
                </a:schemeClr>
              </a:solidFill>
            </a:endParaRPr>
          </a:p>
          <a:p>
            <a:r>
              <a:rPr lang="en-US" sz="1600" dirty="0">
                <a:solidFill>
                  <a:schemeClr val="tx2">
                    <a:lumMod val="90000"/>
                    <a:lumOff val="10000"/>
                  </a:schemeClr>
                </a:solidFill>
              </a:rPr>
              <a:t>The Early Childhood Personnel Center is a project of the A.J. </a:t>
            </a:r>
            <a:r>
              <a:rPr lang="en-US" sz="1600" dirty="0" err="1">
                <a:solidFill>
                  <a:schemeClr val="tx2">
                    <a:lumMod val="90000"/>
                    <a:lumOff val="10000"/>
                  </a:schemeClr>
                </a:solidFill>
              </a:rPr>
              <a:t>Pappanikou</a:t>
            </a:r>
            <a:r>
              <a:rPr lang="en-US" sz="1600" dirty="0">
                <a:solidFill>
                  <a:schemeClr val="tx2">
                    <a:lumMod val="90000"/>
                    <a:lumOff val="10000"/>
                  </a:schemeClr>
                </a:solidFill>
              </a:rPr>
              <a:t> Center for Excellence in Developmental Disabilities at the University of Connecticut Health, funded through cooperative agreement number H325B120004 from the Office of Special Education Programs, U.S. Department of Education. Project Officer, Dawn Ellis</a:t>
            </a:r>
          </a:p>
          <a:p>
            <a:endParaRPr lang="en-US" sz="1600" dirty="0">
              <a:solidFill>
                <a:schemeClr val="tx2">
                  <a:lumMod val="90000"/>
                  <a:lumOff val="10000"/>
                </a:schemeClr>
              </a:solidFill>
            </a:endParaRPr>
          </a:p>
          <a:p>
            <a:endParaRPr lang="en-US" sz="1600" dirty="0">
              <a:solidFill>
                <a:schemeClr val="tx2">
                  <a:lumMod val="90000"/>
                  <a:lumOff val="10000"/>
                </a:schemeClr>
              </a:solidFill>
            </a:endParaRPr>
          </a:p>
          <a:p>
            <a:r>
              <a:rPr lang="en-US" sz="1600" dirty="0">
                <a:solidFill>
                  <a:schemeClr val="tx2">
                    <a:lumMod val="90000"/>
                    <a:lumOff val="10000"/>
                  </a:schemeClr>
                </a:solidFill>
              </a:rPr>
              <a:t>Parent to Parent of Georgia is the Region 3 Parent Technical Assistance Center funded through grant number H328R130008 from the Office of Special Education Programs, US Department of Education. Project Officer, David </a:t>
            </a:r>
            <a:r>
              <a:rPr lang="en-US" sz="1600" dirty="0" err="1">
                <a:solidFill>
                  <a:schemeClr val="tx2">
                    <a:lumMod val="90000"/>
                    <a:lumOff val="10000"/>
                  </a:schemeClr>
                </a:solidFill>
              </a:rPr>
              <a:t>Emenheiser</a:t>
            </a:r>
            <a:r>
              <a:rPr lang="en-US" sz="1600" dirty="0">
                <a:solidFill>
                  <a:schemeClr val="tx2">
                    <a:lumMod val="90000"/>
                    <a:lumOff val="10000"/>
                  </a:schemeClr>
                </a:solidFill>
              </a:rPr>
              <a:t>.</a:t>
            </a:r>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68" y="3255479"/>
            <a:ext cx="2587764" cy="1203428"/>
          </a:xfrm>
          <a:prstGeom prst="rect">
            <a:avLst/>
          </a:prstGeom>
        </p:spPr>
      </p:pic>
      <p:pic>
        <p:nvPicPr>
          <p:cNvPr id="12" name="Picture 2" descr="Parent to Parent of 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01" y="4577036"/>
            <a:ext cx="2609255" cy="14785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stretch>
            <a:fillRect/>
          </a:stretch>
        </p:blipFill>
        <p:spPr>
          <a:xfrm>
            <a:off x="3024610" y="3368512"/>
            <a:ext cx="1182554" cy="97736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889" y="1241059"/>
            <a:ext cx="2697724" cy="417712"/>
          </a:xfrm>
          <a:prstGeom prst="rect">
            <a:avLst/>
          </a:prstGeom>
        </p:spPr>
      </p:pic>
      <p:pic>
        <p:nvPicPr>
          <p:cNvPr id="16" name="Picture 15" title="Logo: ECTA Cente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675" y="207166"/>
            <a:ext cx="3670654" cy="931137"/>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675" y="1977058"/>
            <a:ext cx="1352076" cy="1155295"/>
          </a:xfrm>
          <a:prstGeom prst="rect">
            <a:avLst/>
          </a:prstGeom>
        </p:spPr>
      </p:pic>
      <p:pic>
        <p:nvPicPr>
          <p:cNvPr id="5" name="Picture 4"/>
          <p:cNvPicPr>
            <a:picLocks noChangeAspect="1"/>
          </p:cNvPicPr>
          <p:nvPr/>
        </p:nvPicPr>
        <p:blipFill>
          <a:blip r:embed="rId9"/>
          <a:stretch>
            <a:fillRect/>
          </a:stretch>
        </p:blipFill>
        <p:spPr>
          <a:xfrm>
            <a:off x="1894091" y="2101743"/>
            <a:ext cx="1369846" cy="967405"/>
          </a:xfrm>
          <a:prstGeom prst="rect">
            <a:avLst/>
          </a:prstGeom>
        </p:spPr>
      </p:pic>
    </p:spTree>
    <p:extLst>
      <p:ext uri="{BB962C8B-B14F-4D97-AF65-F5344CB8AC3E}">
        <p14:creationId xmlns:p14="http://schemas.microsoft.com/office/powerpoint/2010/main" val="1537928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24001" y="0"/>
            <a:ext cx="9144001" cy="6858000"/>
          </a:xfrm>
          <a:prstGeom prst="rect">
            <a:avLst/>
          </a:prstGeom>
        </p:spPr>
      </p:pic>
      <p:sp>
        <p:nvSpPr>
          <p:cNvPr id="3" name="Rectangle 2">
            <a:hlinkClick r:id="rId5"/>
          </p:cNvPr>
          <p:cNvSpPr/>
          <p:nvPr/>
        </p:nvSpPr>
        <p:spPr>
          <a:xfrm>
            <a:off x="4838701" y="4876800"/>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5" name="Rectangle 4">
            <a:hlinkClick r:id="rId6" action="ppaction://hlinkfile"/>
          </p:cNvPr>
          <p:cNvSpPr/>
          <p:nvPr/>
        </p:nvSpPr>
        <p:spPr>
          <a:xfrm>
            <a:off x="3263900" y="622301"/>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3973756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p:txBody>
          <a:bodyPr/>
          <a:lstStyle/>
          <a:p>
            <a:endParaRPr lang="en-US" dirty="0"/>
          </a:p>
        </p:txBody>
      </p:sp>
      <p:sp>
        <p:nvSpPr>
          <p:cNvPr id="2" name="Title 1" descr="&quot; &quot;"/>
          <p:cNvSpPr>
            <a:spLocks noGrp="1"/>
          </p:cNvSpPr>
          <p:nvPr>
            <p:ph type="title"/>
          </p:nvPr>
        </p:nvSpPr>
        <p:spPr/>
        <p:txBody>
          <a:bodyPr/>
          <a:lstStyle/>
          <a:p>
            <a:r>
              <a:rPr lang="en-US" dirty="0"/>
              <a:t>Find Us Online</a:t>
            </a:r>
          </a:p>
        </p:txBody>
      </p:sp>
      <p:sp>
        <p:nvSpPr>
          <p:cNvPr id="3" name="Content Placeholder 2"/>
          <p:cNvSpPr>
            <a:spLocks noGrp="1"/>
          </p:cNvSpPr>
          <p:nvPr>
            <p:ph idx="1"/>
          </p:nvPr>
        </p:nvSpPr>
        <p:spPr>
          <a:xfrm>
            <a:off x="400108" y="1499190"/>
            <a:ext cx="10925231" cy="4097988"/>
          </a:xfrm>
        </p:spPr>
        <p:txBody>
          <a:bodyPr>
            <a:normAutofit fontScale="92500" lnSpcReduction="10000"/>
          </a:bodyPr>
          <a:lstStyle/>
          <a:p>
            <a:pPr marL="0" indent="0">
              <a:buNone/>
            </a:pPr>
            <a:r>
              <a:rPr lang="en-US" sz="2800" b="1" dirty="0">
                <a:latin typeface="+mn-lt"/>
              </a:rPr>
              <a:t>ECTA Center: </a:t>
            </a:r>
            <a:r>
              <a:rPr lang="en-US" sz="2800" b="1" dirty="0">
                <a:latin typeface="+mn-lt"/>
                <a:hlinkClick r:id="rId3"/>
              </a:rPr>
              <a:t>http://ectacenter.org</a:t>
            </a:r>
            <a:r>
              <a:rPr lang="en-US" sz="2800" b="1" dirty="0">
                <a:latin typeface="+mn-lt"/>
              </a:rPr>
              <a:t> </a:t>
            </a:r>
          </a:p>
          <a:p>
            <a:pPr marL="0" indent="0">
              <a:buNone/>
            </a:pPr>
            <a:endParaRPr lang="en-US" sz="2800" dirty="0">
              <a:latin typeface="+mn-lt"/>
            </a:endParaRPr>
          </a:p>
          <a:p>
            <a:pPr marL="0" indent="0">
              <a:buNone/>
            </a:pPr>
            <a:r>
              <a:rPr lang="en-US" sz="2800" b="1" dirty="0">
                <a:latin typeface="+mn-lt"/>
              </a:rPr>
              <a:t>DaSy Center:</a:t>
            </a:r>
            <a:r>
              <a:rPr lang="en-US" sz="2800" dirty="0">
                <a:latin typeface="+mn-lt"/>
              </a:rPr>
              <a:t> </a:t>
            </a:r>
            <a:r>
              <a:rPr lang="en-US" sz="2800" b="1" dirty="0">
                <a:latin typeface="+mn-lt"/>
                <a:hlinkClick r:id="rId4" tooltip="DaSy Center website"/>
              </a:rPr>
              <a:t>http://dasycenter.org</a:t>
            </a:r>
          </a:p>
          <a:p>
            <a:pPr marL="0" indent="0">
              <a:buNone/>
            </a:pPr>
            <a:endParaRPr lang="en-US" sz="2800" b="1" dirty="0">
              <a:latin typeface="+mn-lt"/>
            </a:endParaRPr>
          </a:p>
          <a:p>
            <a:pPr marL="0" indent="0">
              <a:buNone/>
            </a:pPr>
            <a:r>
              <a:rPr lang="en-US" sz="2800" b="1" dirty="0">
                <a:latin typeface="+mn-lt"/>
              </a:rPr>
              <a:t>ECPC: </a:t>
            </a:r>
            <a:r>
              <a:rPr lang="en-US" sz="2800" b="1" dirty="0">
                <a:latin typeface="+mn-lt"/>
                <a:hlinkClick r:id="rId5"/>
              </a:rPr>
              <a:t>https://ecpcta.org/</a:t>
            </a:r>
            <a:r>
              <a:rPr lang="en-US" sz="2800" b="1" dirty="0">
                <a:latin typeface="+mn-lt"/>
              </a:rPr>
              <a:t> </a:t>
            </a:r>
          </a:p>
          <a:p>
            <a:pPr marL="0" indent="0">
              <a:buNone/>
            </a:pPr>
            <a:endParaRPr lang="en-US" sz="2800" b="1" dirty="0">
              <a:latin typeface="+mn-lt"/>
            </a:endParaRPr>
          </a:p>
          <a:p>
            <a:pPr marL="0" indent="0">
              <a:buNone/>
            </a:pPr>
            <a:r>
              <a:rPr lang="en-US" sz="2800" b="1" dirty="0">
                <a:latin typeface="+mn-lt"/>
              </a:rPr>
              <a:t>Parent to Parent of Georgia: </a:t>
            </a:r>
            <a:r>
              <a:rPr lang="en-US" sz="2800" b="1" dirty="0">
                <a:latin typeface="+mn-lt"/>
                <a:hlinkClick r:id="rId6"/>
              </a:rPr>
              <a:t>http://p2pga.org/</a:t>
            </a:r>
            <a:r>
              <a:rPr lang="en-US" sz="2800" b="1" dirty="0">
                <a:latin typeface="+mn-lt"/>
              </a:rPr>
              <a:t> </a:t>
            </a:r>
          </a:p>
          <a:p>
            <a:pPr marL="0" indent="0">
              <a:buNone/>
            </a:pPr>
            <a:endParaRPr lang="en-US" sz="1600" dirty="0"/>
          </a:p>
        </p:txBody>
      </p:sp>
      <p:sp>
        <p:nvSpPr>
          <p:cNvPr id="7" name="Slide Number Placeholder 16"/>
          <p:cNvSpPr>
            <a:spLocks noGrp="1"/>
          </p:cNvSpPr>
          <p:nvPr>
            <p:ph type="sldNum" sz="quarter" idx="4"/>
          </p:nvPr>
        </p:nvSpPr>
        <p:spPr>
          <a:xfrm>
            <a:off x="10360510" y="6349534"/>
            <a:ext cx="1232776" cy="503578"/>
          </a:xfrm>
          <a:prstGeom prst="rect">
            <a:avLst/>
          </a:prstGeom>
        </p:spPr>
        <p:txBody>
          <a:bodyPr/>
          <a:lstStyle/>
          <a:p>
            <a:r>
              <a:rPr lang="en-US" dirty="0"/>
              <a:t>33</a:t>
            </a:r>
          </a:p>
        </p:txBody>
      </p:sp>
    </p:spTree>
    <p:extLst>
      <p:ext uri="{BB962C8B-B14F-4D97-AF65-F5344CB8AC3E}">
        <p14:creationId xmlns:p14="http://schemas.microsoft.com/office/powerpoint/2010/main" val="2104958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24001" y="0"/>
            <a:ext cx="9144001" cy="6858000"/>
          </a:xfrm>
          <a:prstGeom prst="rect">
            <a:avLst/>
          </a:prstGeom>
        </p:spPr>
      </p:pic>
      <p:sp>
        <p:nvSpPr>
          <p:cNvPr id="3" name="Rectangle 2">
            <a:hlinkClick r:id="rId5"/>
          </p:cNvPr>
          <p:cNvSpPr/>
          <p:nvPr/>
        </p:nvSpPr>
        <p:spPr>
          <a:xfrm>
            <a:off x="4838701" y="4876800"/>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5" name="Rectangle 4">
            <a:hlinkClick r:id="rId6" action="ppaction://hlinkfile"/>
          </p:cNvPr>
          <p:cNvSpPr/>
          <p:nvPr/>
        </p:nvSpPr>
        <p:spPr>
          <a:xfrm>
            <a:off x="3263900" y="622301"/>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314365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Workshop Outcomes</a:t>
            </a:r>
          </a:p>
        </p:txBody>
      </p:sp>
      <p:sp>
        <p:nvSpPr>
          <p:cNvPr id="5" name="Content Placeholder 4"/>
          <p:cNvSpPr>
            <a:spLocks noGrp="1"/>
          </p:cNvSpPr>
          <p:nvPr>
            <p:ph idx="1"/>
          </p:nvPr>
        </p:nvSpPr>
        <p:spPr>
          <a:xfrm>
            <a:off x="1514168" y="1368358"/>
            <a:ext cx="9104671" cy="4097988"/>
          </a:xfrm>
        </p:spPr>
        <p:txBody>
          <a:bodyPr>
            <a:normAutofit/>
          </a:bodyPr>
          <a:lstStyle/>
          <a:p>
            <a:r>
              <a:rPr lang="en-US" sz="3200" dirty="0"/>
              <a:t>Presenters will support participants to: </a:t>
            </a:r>
          </a:p>
          <a:p>
            <a:pPr lvl="1"/>
            <a:r>
              <a:rPr lang="en-US" sz="3200" dirty="0"/>
              <a:t>Explore approaches for effectively supporting family leaders and; </a:t>
            </a:r>
          </a:p>
          <a:p>
            <a:pPr lvl="1"/>
            <a:r>
              <a:rPr lang="en-US" sz="3200" dirty="0"/>
              <a:t>Describe collaborative work they are doing to build family leadership development programs in States</a:t>
            </a:r>
          </a:p>
          <a:p>
            <a:pPr algn="ctr"/>
            <a:endParaRPr lang="en-US" sz="2400" dirty="0"/>
          </a:p>
        </p:txBody>
      </p:sp>
      <p:sp>
        <p:nvSpPr>
          <p:cNvPr id="6" name="Slide Number Placeholder 3"/>
          <p:cNvSpPr>
            <a:spLocks noGrp="1"/>
          </p:cNvSpPr>
          <p:nvPr>
            <p:ph type="sldNum" sz="quarter" idx="4294967295"/>
          </p:nvPr>
        </p:nvSpPr>
        <p:spPr>
          <a:xfrm>
            <a:off x="9829800" y="6327649"/>
            <a:ext cx="2133600" cy="365125"/>
          </a:xfrm>
          <a:prstGeom prst="rect">
            <a:avLst/>
          </a:prstGeom>
        </p:spPr>
        <p:txBody>
          <a:bodyPr/>
          <a:lstStyle/>
          <a:p>
            <a:r>
              <a:rPr lang="en-US" dirty="0">
                <a:latin typeface="Century Gothic" panose="020B0502020202020204" pitchFamily="34" charset="0"/>
              </a:rPr>
              <a:t>2</a:t>
            </a:r>
          </a:p>
        </p:txBody>
      </p:sp>
    </p:spTree>
    <p:extLst>
      <p:ext uri="{BB962C8B-B14F-4D97-AF65-F5344CB8AC3E}">
        <p14:creationId xmlns:p14="http://schemas.microsoft.com/office/powerpoint/2010/main" val="1043300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p:txBody>
          <a:bodyPr/>
          <a:lstStyle/>
          <a:p>
            <a:endParaRPr lang="en-US" dirty="0"/>
          </a:p>
        </p:txBody>
      </p:sp>
      <p:sp>
        <p:nvSpPr>
          <p:cNvPr id="3" name="Content Placeholder 2"/>
          <p:cNvSpPr>
            <a:spLocks noGrp="1"/>
          </p:cNvSpPr>
          <p:nvPr>
            <p:ph idx="1"/>
          </p:nvPr>
        </p:nvSpPr>
        <p:spPr>
          <a:xfrm>
            <a:off x="1848465" y="1420096"/>
            <a:ext cx="8229600" cy="4038600"/>
          </a:xfrm>
        </p:spPr>
        <p:txBody>
          <a:bodyPr/>
          <a:lstStyle/>
          <a:p>
            <a:pPr marL="0" indent="0">
              <a:buNone/>
            </a:pPr>
            <a:r>
              <a:rPr lang="en-US" sz="1800" dirty="0">
                <a:solidFill>
                  <a:schemeClr val="accent3">
                    <a:lumMod val="50000"/>
                  </a:schemeClr>
                </a:solidFill>
              </a:rPr>
              <a:t>The contents of this presentation were developed under grants from the U.S. Department of Education (#s</a:t>
            </a:r>
            <a:r>
              <a:rPr lang="is-IS" sz="1800" dirty="0">
                <a:solidFill>
                  <a:schemeClr val="accent3">
                    <a:lumMod val="50000"/>
                  </a:schemeClr>
                </a:solidFill>
              </a:rPr>
              <a:t> H326P170001,</a:t>
            </a:r>
            <a:r>
              <a:rPr lang="en-US" sz="1800" dirty="0">
                <a:solidFill>
                  <a:schemeClr val="accent3">
                    <a:lumMod val="50000"/>
                  </a:schemeClr>
                </a:solidFill>
              </a:rPr>
              <a:t> H373Z120002, H325B120004, H328R130008). However, those contents do not necessarily represent the policy of the U.S. Department of Education, and you should not assume endorsement by the Federal Government.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553" y="3276820"/>
            <a:ext cx="1713423" cy="1429134"/>
          </a:xfrm>
          <a:prstGeom prst="rect">
            <a:avLst/>
          </a:prstGeom>
        </p:spPr>
      </p:pic>
      <p:sp>
        <p:nvSpPr>
          <p:cNvPr id="7" name="Title 1" descr="&quot; &quot;"/>
          <p:cNvSpPr>
            <a:spLocks noGrp="1"/>
          </p:cNvSpPr>
          <p:nvPr>
            <p:ph type="title"/>
          </p:nvPr>
        </p:nvSpPr>
        <p:spPr>
          <a:xfrm>
            <a:off x="1981200" y="274638"/>
            <a:ext cx="8229600" cy="1143000"/>
          </a:xfrm>
        </p:spPr>
        <p:txBody>
          <a:bodyPr/>
          <a:lstStyle/>
          <a:p>
            <a:r>
              <a:rPr lang="en-US" dirty="0"/>
              <a:t>Thank You</a:t>
            </a:r>
          </a:p>
        </p:txBody>
      </p:sp>
      <p:sp>
        <p:nvSpPr>
          <p:cNvPr id="6" name="Slide Number Placeholder 16"/>
          <p:cNvSpPr>
            <a:spLocks noGrp="1"/>
          </p:cNvSpPr>
          <p:nvPr>
            <p:ph type="sldNum" sz="quarter" idx="4"/>
          </p:nvPr>
        </p:nvSpPr>
        <p:spPr>
          <a:xfrm>
            <a:off x="10360510" y="6349534"/>
            <a:ext cx="1232776" cy="503578"/>
          </a:xfrm>
          <a:prstGeom prst="rect">
            <a:avLst/>
          </a:prstGeom>
        </p:spPr>
        <p:txBody>
          <a:bodyPr/>
          <a:lstStyle/>
          <a:p>
            <a:r>
              <a:rPr lang="en-US" dirty="0"/>
              <a:t>34</a:t>
            </a:r>
          </a:p>
        </p:txBody>
      </p:sp>
    </p:spTree>
    <p:extLst>
      <p:ext uri="{BB962C8B-B14F-4D97-AF65-F5344CB8AC3E}">
        <p14:creationId xmlns:p14="http://schemas.microsoft.com/office/powerpoint/2010/main" val="211445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Rectangle 2">
            <a:hlinkClick r:id="rId5"/>
          </p:cNvPr>
          <p:cNvSpPr/>
          <p:nvPr/>
        </p:nvSpPr>
        <p:spPr>
          <a:xfrm>
            <a:off x="4838701" y="4876800"/>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5" name="Rectangle 4">
            <a:hlinkClick r:id="rId6" action="ppaction://hlinkfile"/>
          </p:cNvPr>
          <p:cNvSpPr/>
          <p:nvPr/>
        </p:nvSpPr>
        <p:spPr>
          <a:xfrm>
            <a:off x="3263900" y="622301"/>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42628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24001" y="0"/>
            <a:ext cx="9144001" cy="6858000"/>
          </a:xfrm>
          <a:prstGeom prst="rect">
            <a:avLst/>
          </a:prstGeom>
        </p:spPr>
      </p:pic>
      <p:sp>
        <p:nvSpPr>
          <p:cNvPr id="3" name="Rectangle 2">
            <a:hlinkClick r:id="rId5"/>
          </p:cNvPr>
          <p:cNvSpPr/>
          <p:nvPr/>
        </p:nvSpPr>
        <p:spPr>
          <a:xfrm>
            <a:off x="4838701" y="4876800"/>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5" name="Rectangle 4">
            <a:hlinkClick r:id="rId6" action="ppaction://hlinkfile"/>
          </p:cNvPr>
          <p:cNvSpPr/>
          <p:nvPr/>
        </p:nvSpPr>
        <p:spPr>
          <a:xfrm>
            <a:off x="3263900" y="622301"/>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132792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From Family Participation to Family Involvement to Family Engagement…What’s the Difference?</a:t>
            </a:r>
            <a:endParaRPr lang="en-US" sz="3600" dirty="0"/>
          </a:p>
        </p:txBody>
      </p:sp>
      <p:sp>
        <p:nvSpPr>
          <p:cNvPr id="3" name="Content Placeholder 2"/>
          <p:cNvSpPr>
            <a:spLocks noGrp="1"/>
          </p:cNvSpPr>
          <p:nvPr>
            <p:ph idx="1"/>
          </p:nvPr>
        </p:nvSpPr>
        <p:spPr>
          <a:xfrm>
            <a:off x="360947" y="1311442"/>
            <a:ext cx="11550315" cy="4644190"/>
          </a:xfrm>
        </p:spPr>
        <p:txBody>
          <a:bodyPr>
            <a:normAutofit fontScale="55000" lnSpcReduction="20000"/>
          </a:bodyPr>
          <a:lstStyle/>
          <a:p>
            <a:pPr marL="0" indent="0">
              <a:buNone/>
            </a:pPr>
            <a:endParaRPr lang="en-US" sz="2400" b="1" dirty="0"/>
          </a:p>
          <a:p>
            <a:pPr marL="0" indent="0">
              <a:buNone/>
            </a:pPr>
            <a:r>
              <a:rPr lang="en-US" sz="3600" b="1" dirty="0">
                <a:latin typeface="+mn-lt"/>
              </a:rPr>
              <a:t>In the 1990’s, we called it </a:t>
            </a:r>
            <a:r>
              <a:rPr lang="en-US" sz="3600" b="1" dirty="0">
                <a:solidFill>
                  <a:schemeClr val="accent1"/>
                </a:solidFill>
                <a:latin typeface="+mn-lt"/>
              </a:rPr>
              <a:t>family participation</a:t>
            </a:r>
            <a:r>
              <a:rPr lang="en-US" sz="3600" b="1" dirty="0">
                <a:latin typeface="+mn-lt"/>
              </a:rPr>
              <a:t>. </a:t>
            </a:r>
            <a:r>
              <a:rPr lang="en-US" sz="3600" dirty="0">
                <a:latin typeface="+mn-lt"/>
              </a:rPr>
              <a:t>Families participated as members of IFSP teams and served on program advisory councils/boards, e.g., State Interagency Coordinating Councils (SICCs).</a:t>
            </a:r>
          </a:p>
          <a:p>
            <a:pPr marL="0" indent="0">
              <a:lnSpc>
                <a:spcPct val="100000"/>
              </a:lnSpc>
              <a:spcBef>
                <a:spcPts val="0"/>
              </a:spcBef>
              <a:buNone/>
            </a:pPr>
            <a:endParaRPr lang="en-US" sz="3600" dirty="0">
              <a:latin typeface="+mn-lt"/>
            </a:endParaRPr>
          </a:p>
          <a:p>
            <a:pPr marL="0" indent="0">
              <a:lnSpc>
                <a:spcPct val="100000"/>
              </a:lnSpc>
              <a:spcBef>
                <a:spcPts val="0"/>
              </a:spcBef>
              <a:buNone/>
            </a:pPr>
            <a:endParaRPr lang="en-US" sz="3600" dirty="0">
              <a:latin typeface="+mn-lt"/>
            </a:endParaRPr>
          </a:p>
          <a:p>
            <a:pPr marL="0" indent="0">
              <a:lnSpc>
                <a:spcPct val="100000"/>
              </a:lnSpc>
              <a:spcBef>
                <a:spcPts val="0"/>
              </a:spcBef>
              <a:buNone/>
            </a:pPr>
            <a:r>
              <a:rPr lang="en-US" sz="3600" b="1" dirty="0">
                <a:latin typeface="+mn-lt"/>
              </a:rPr>
              <a:t>In the 2000’s, we called it </a:t>
            </a:r>
            <a:r>
              <a:rPr lang="en-US" sz="3600" b="1" dirty="0">
                <a:solidFill>
                  <a:schemeClr val="accent1"/>
                </a:solidFill>
                <a:latin typeface="+mn-lt"/>
              </a:rPr>
              <a:t>family involvement</a:t>
            </a:r>
            <a:r>
              <a:rPr lang="en-US" sz="3600" b="1" dirty="0">
                <a:latin typeface="+mn-lt"/>
              </a:rPr>
              <a:t>. </a:t>
            </a:r>
            <a:r>
              <a:rPr lang="en-US" sz="3600" dirty="0">
                <a:latin typeface="+mn-lt"/>
              </a:rPr>
              <a:t>“Principles of Family Involvement” was published by the Federal Interagency Coordinating Council (FICC).</a:t>
            </a:r>
          </a:p>
          <a:p>
            <a:pPr marL="0" indent="0">
              <a:buNone/>
            </a:pPr>
            <a:endParaRPr lang="en-US" sz="3600" dirty="0">
              <a:latin typeface="+mn-lt"/>
            </a:endParaRPr>
          </a:p>
          <a:p>
            <a:pPr marL="0" indent="0">
              <a:lnSpc>
                <a:spcPct val="110000"/>
              </a:lnSpc>
              <a:spcBef>
                <a:spcPts val="0"/>
              </a:spcBef>
              <a:buNone/>
            </a:pPr>
            <a:r>
              <a:rPr lang="en-US" sz="3600" b="1" dirty="0">
                <a:latin typeface="+mn-lt"/>
              </a:rPr>
              <a:t>In 2016, we started calling it </a:t>
            </a:r>
            <a:r>
              <a:rPr lang="en-US" sz="3600" b="1" dirty="0">
                <a:solidFill>
                  <a:schemeClr val="accent1"/>
                </a:solidFill>
                <a:latin typeface="+mn-lt"/>
              </a:rPr>
              <a:t>family engagement</a:t>
            </a:r>
            <a:r>
              <a:rPr lang="en-US" sz="3600" b="1" dirty="0">
                <a:latin typeface="+mn-lt"/>
              </a:rPr>
              <a:t>. </a:t>
            </a:r>
            <a:r>
              <a:rPr lang="en-US" sz="3600" dirty="0">
                <a:latin typeface="+mn-lt"/>
              </a:rPr>
              <a:t>The U.S. Department of Health &amp; Human Services &amp; U.S Department of Education published their joint “Policy Statement on Family Engagement from the Early years to the Early Grades.”</a:t>
            </a:r>
          </a:p>
          <a:p>
            <a:pPr marL="0" indent="0">
              <a:lnSpc>
                <a:spcPct val="110000"/>
              </a:lnSpc>
              <a:spcBef>
                <a:spcPts val="0"/>
              </a:spcBef>
              <a:buNone/>
            </a:pPr>
            <a:endParaRPr lang="en-US" dirty="0"/>
          </a:p>
          <a:p>
            <a:pPr marL="0" indent="0" algn="ctr">
              <a:buNone/>
            </a:pPr>
            <a:r>
              <a:rPr lang="en-US" sz="4200" b="1" dirty="0"/>
              <a:t>Moving from individual child/family advocacy to systems level advocacy.</a:t>
            </a:r>
            <a:endParaRPr lang="en-US" sz="4200" dirty="0"/>
          </a:p>
          <a:p>
            <a:pPr marL="0" indent="0">
              <a:buNone/>
            </a:pPr>
            <a:endParaRPr lang="en-US" dirty="0"/>
          </a:p>
          <a:p>
            <a:pPr marL="0" indent="0">
              <a:buNone/>
            </a:pPr>
            <a:endParaRPr lang="en-US" dirty="0"/>
          </a:p>
        </p:txBody>
      </p:sp>
      <p:sp>
        <p:nvSpPr>
          <p:cNvPr id="4" name="TextBox 3"/>
          <p:cNvSpPr txBox="1"/>
          <p:nvPr/>
        </p:nvSpPr>
        <p:spPr>
          <a:xfrm>
            <a:off x="6572410" y="5496254"/>
            <a:ext cx="5423647" cy="369332"/>
          </a:xfrm>
          <a:prstGeom prst="rect">
            <a:avLst/>
          </a:prstGeom>
          <a:noFill/>
        </p:spPr>
        <p:txBody>
          <a:bodyPr wrap="square" rtlCol="0">
            <a:spAutoFit/>
          </a:bodyPr>
          <a:lstStyle/>
          <a:p>
            <a:pPr algn="r"/>
            <a:endParaRPr lang="en-US" dirty="0"/>
          </a:p>
        </p:txBody>
      </p:sp>
      <p:sp>
        <p:nvSpPr>
          <p:cNvPr id="5" name="Slide Number Placeholder 4"/>
          <p:cNvSpPr>
            <a:spLocks noGrp="1"/>
          </p:cNvSpPr>
          <p:nvPr>
            <p:ph type="sldNum" sz="quarter" idx="4"/>
          </p:nvPr>
        </p:nvSpPr>
        <p:spPr>
          <a:xfrm>
            <a:off x="10763281" y="6294060"/>
            <a:ext cx="1232776" cy="503578"/>
          </a:xfrm>
        </p:spPr>
        <p:txBody>
          <a:bodyPr/>
          <a:lstStyle/>
          <a:p>
            <a:r>
              <a:rPr lang="en-US" dirty="0"/>
              <a:t>5</a:t>
            </a:r>
          </a:p>
        </p:txBody>
      </p:sp>
    </p:spTree>
    <p:extLst>
      <p:ext uri="{BB962C8B-B14F-4D97-AF65-F5344CB8AC3E}">
        <p14:creationId xmlns:p14="http://schemas.microsoft.com/office/powerpoint/2010/main" val="356304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4FF6-0B70-451E-9CA9-F4F9CBB90015}"/>
              </a:ext>
            </a:extLst>
          </p:cNvPr>
          <p:cNvSpPr>
            <a:spLocks noGrp="1"/>
          </p:cNvSpPr>
          <p:nvPr>
            <p:ph type="title"/>
          </p:nvPr>
        </p:nvSpPr>
        <p:spPr>
          <a:xfrm>
            <a:off x="587828" y="70468"/>
            <a:ext cx="11005457" cy="914400"/>
          </a:xfrm>
        </p:spPr>
        <p:txBody>
          <a:bodyPr>
            <a:normAutofit fontScale="90000"/>
          </a:bodyPr>
          <a:lstStyle/>
          <a:p>
            <a:pPr>
              <a:lnSpc>
                <a:spcPct val="110000"/>
              </a:lnSpc>
              <a:spcBef>
                <a:spcPts val="0"/>
              </a:spcBef>
            </a:pPr>
            <a:r>
              <a:rPr lang="en-US" sz="2200" dirty="0"/>
              <a:t>U.S. Department of Health and Human Services and U.S Department of Education (2016)</a:t>
            </a:r>
            <a:br>
              <a:rPr lang="en-US" sz="2000" dirty="0"/>
            </a:br>
            <a:r>
              <a:rPr lang="en-US" sz="2000" i="1" dirty="0"/>
              <a:t>Policy Statement on Family Engagement from the Early Years to the Early Grades</a:t>
            </a:r>
            <a:br>
              <a:rPr lang="en-US" sz="2000" i="1" dirty="0"/>
            </a:br>
            <a:r>
              <a:rPr lang="en-US" sz="1800" i="1" dirty="0"/>
              <a:t>Highlights from The Executive Summary: Research and Best Practice</a:t>
            </a:r>
            <a:br>
              <a:rPr lang="en-US" sz="1200" dirty="0"/>
            </a:br>
            <a:br>
              <a:rPr lang="en-US" dirty="0"/>
            </a:br>
            <a:endParaRPr lang="en-US" dirty="0"/>
          </a:p>
        </p:txBody>
      </p:sp>
      <p:sp>
        <p:nvSpPr>
          <p:cNvPr id="3" name="Content Placeholder 2">
            <a:extLst>
              <a:ext uri="{FF2B5EF4-FFF2-40B4-BE49-F238E27FC236}">
                <a16:creationId xmlns:a16="http://schemas.microsoft.com/office/drawing/2014/main" id="{517D72C6-E5FF-4B4D-B351-553F8448136A}"/>
              </a:ext>
            </a:extLst>
          </p:cNvPr>
          <p:cNvSpPr>
            <a:spLocks noGrp="1"/>
          </p:cNvSpPr>
          <p:nvPr>
            <p:ph idx="1"/>
          </p:nvPr>
        </p:nvSpPr>
        <p:spPr>
          <a:xfrm>
            <a:off x="216568" y="1263316"/>
            <a:ext cx="11802979" cy="4692316"/>
          </a:xfrm>
        </p:spPr>
        <p:txBody>
          <a:bodyPr>
            <a:normAutofit fontScale="92500" lnSpcReduction="10000"/>
          </a:bodyPr>
          <a:lstStyle/>
          <a:p>
            <a:r>
              <a:rPr lang="en-US" dirty="0"/>
              <a:t>Families have strong and sustained effects on children’s learning, development, and wellness. </a:t>
            </a:r>
          </a:p>
          <a:p>
            <a:r>
              <a:rPr lang="en-US" dirty="0"/>
              <a:t>Family activities such as reading and talking to young children lead to positive outcomes. </a:t>
            </a:r>
          </a:p>
          <a:p>
            <a:r>
              <a:rPr lang="en-US" dirty="0"/>
              <a:t>Promoting enriching learning activities in the classroom and in the home contributes to children’s learning and development. </a:t>
            </a:r>
          </a:p>
          <a:p>
            <a:r>
              <a:rPr lang="en-US" dirty="0"/>
              <a:t>Family well-being is a strong predictor of children’s school readiness, and promoting families’ strengths and resilience through comprehensive services and promising practices such as two- generation approaches support young children. </a:t>
            </a:r>
          </a:p>
          <a:p>
            <a:r>
              <a:rPr lang="en-US" dirty="0"/>
              <a:t>Strong, positive relationships between families and providers reinforce learning at home and in the community and are enabled by two-way communication and cultural and linguistic responsiveness. </a:t>
            </a:r>
          </a:p>
          <a:p>
            <a:r>
              <a:rPr lang="en-US" dirty="0"/>
              <a:t>Parents who have more supportive and extensive social networks create more stimulating home environments for their children, communicate better with their children, and feel more confident in their role as parents</a:t>
            </a:r>
          </a:p>
          <a:p>
            <a:endParaRPr lang="en-US" dirty="0"/>
          </a:p>
        </p:txBody>
      </p:sp>
      <p:sp>
        <p:nvSpPr>
          <p:cNvPr id="4" name="Footer Placeholder 3">
            <a:extLst>
              <a:ext uri="{FF2B5EF4-FFF2-40B4-BE49-F238E27FC236}">
                <a16:creationId xmlns:a16="http://schemas.microsoft.com/office/drawing/2014/main" id="{DF2E0AC9-1A8A-42DD-94DD-6DC89E037256}"/>
              </a:ext>
            </a:extLst>
          </p:cNvPr>
          <p:cNvSpPr>
            <a:spLocks noGrp="1"/>
          </p:cNvSpPr>
          <p:nvPr>
            <p:ph type="ftr" sz="quarter" idx="3"/>
          </p:nvPr>
        </p:nvSpPr>
        <p:spPr/>
        <p:txBody>
          <a:bodyPr/>
          <a:lstStyle/>
          <a:p>
            <a:r>
              <a:rPr lang="en-US" dirty="0"/>
              <a:t>https://www2.ed.gov/about/inits/ed/earlylearning/files/policy-statement-on-family-engagement-executive-summary.pdf</a:t>
            </a:r>
          </a:p>
        </p:txBody>
      </p:sp>
      <p:sp>
        <p:nvSpPr>
          <p:cNvPr id="5" name="Slide Number Placeholder 4">
            <a:extLst>
              <a:ext uri="{FF2B5EF4-FFF2-40B4-BE49-F238E27FC236}">
                <a16:creationId xmlns:a16="http://schemas.microsoft.com/office/drawing/2014/main" id="{895D631C-E338-4C95-9881-50FC7327F9B8}"/>
              </a:ext>
            </a:extLst>
          </p:cNvPr>
          <p:cNvSpPr>
            <a:spLocks noGrp="1"/>
          </p:cNvSpPr>
          <p:nvPr>
            <p:ph type="sldNum" sz="quarter" idx="4"/>
          </p:nvPr>
        </p:nvSpPr>
        <p:spPr>
          <a:xfrm>
            <a:off x="10655478" y="6234080"/>
            <a:ext cx="1232776" cy="503578"/>
          </a:xfrm>
        </p:spPr>
        <p:txBody>
          <a:bodyPr/>
          <a:lstStyle/>
          <a:p>
            <a:fld id="{8FF8BE51-C3B0-9B4F-9A06-4F809A9A7941}" type="slidenum">
              <a:rPr lang="en-US" smtClean="0"/>
              <a:pPr/>
              <a:t>9</a:t>
            </a:fld>
            <a:endParaRPr lang="en-US"/>
          </a:p>
        </p:txBody>
      </p:sp>
    </p:spTree>
    <p:extLst>
      <p:ext uri="{BB962C8B-B14F-4D97-AF65-F5344CB8AC3E}">
        <p14:creationId xmlns:p14="http://schemas.microsoft.com/office/powerpoint/2010/main" val="3224768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2.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3.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4.xml><?xml version="1.0" encoding="utf-8"?>
<p:tagLst xmlns:a="http://schemas.openxmlformats.org/drawingml/2006/main" xmlns:r="http://schemas.openxmlformats.org/officeDocument/2006/relationships" xmlns:p="http://schemas.openxmlformats.org/presentationml/2006/main">
  <p:tag name="__PE_POLL_EMBED_ID" val="true"/>
</p:tagLst>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ecta2-template-v1</Template>
  <TotalTime>0</TotalTime>
  <Words>2307</Words>
  <Application>Microsoft Office PowerPoint</Application>
  <PresentationFormat>Widescreen</PresentationFormat>
  <Paragraphs>332</Paragraphs>
  <Slides>50</Slides>
  <Notes>37</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ＭＳ Ｐゴシック</vt:lpstr>
      <vt:lpstr>Arial</vt:lpstr>
      <vt:lpstr>Calibri</vt:lpstr>
      <vt:lpstr>Century Gothic</vt:lpstr>
      <vt:lpstr>Helvetica Neue Light</vt:lpstr>
      <vt:lpstr>Microsoft Sans Serif</vt:lpstr>
      <vt:lpstr>Times New Roman</vt:lpstr>
      <vt:lpstr>Gallery</vt:lpstr>
      <vt:lpstr>Office Theme</vt:lpstr>
      <vt:lpstr>Supporting Emerging Family Leaders</vt:lpstr>
      <vt:lpstr>To log into Poll Everywhere</vt:lpstr>
      <vt:lpstr>Today’s Presenters/Facilitators</vt:lpstr>
      <vt:lpstr>Workshop Purpose</vt:lpstr>
      <vt:lpstr>Workshop Outcomes</vt:lpstr>
      <vt:lpstr>PowerPoint Presentation</vt:lpstr>
      <vt:lpstr>PowerPoint Presentation</vt:lpstr>
      <vt:lpstr>From Family Participation to Family Involvement to Family Engagement…What’s the Difference?</vt:lpstr>
      <vt:lpstr>U.S. Department of Health and Human Services and U.S Department of Education (2016) Policy Statement on Family Engagement from the Early Years to the Early Grades Highlights from The Executive Summary: Research and Best Practice  </vt:lpstr>
      <vt:lpstr>Family Engagement</vt:lpstr>
      <vt:lpstr>Families as Leaders &amp; Advocates</vt:lpstr>
      <vt:lpstr>Families as Leaders &amp; Advocates (cont.)</vt:lpstr>
      <vt:lpstr>Beliefs About Leadership</vt:lpstr>
      <vt:lpstr>Shared Decision-Making </vt:lpstr>
      <vt:lpstr>Benefits to Shared Decision-Making</vt:lpstr>
      <vt:lpstr>Policies and Frameworks</vt:lpstr>
      <vt:lpstr>Federal Laws that Emphasize the Importance of                    Family Engagement</vt:lpstr>
      <vt:lpstr>U.S. Department of Education’s Dual Capacity-Building Framework for Family-School Partnerships    Partnering with families in multiple roles: Supporters  Encouragers  Monitors  Advocates  Decision Makers  Collaborators</vt:lpstr>
      <vt:lpstr>U.S. Dept. of Health &amp; Human Services/Dept. of Education Policy Statement on Family Engagement in the Early Grades  Provides recommendations to early childhood systems and programs on family engagement. </vt:lpstr>
      <vt:lpstr>U.S. Office of Special Education Programs (OSEP)  Parent Training and Information Center Priorities</vt:lpstr>
      <vt:lpstr>Families and High-Quality IDEA Early Childhood Systems</vt:lpstr>
      <vt:lpstr>High-Quality IDEA Early Childhood Systems</vt:lpstr>
      <vt:lpstr>PowerPoint Presentation</vt:lpstr>
      <vt:lpstr>PowerPoint Presentation</vt:lpstr>
      <vt:lpstr>What Do Families Need to Serve in Leadership Roles</vt:lpstr>
      <vt:lpstr>DEC Recommended Practices: Family Practices</vt:lpstr>
      <vt:lpstr>Supporting Families as Leaders</vt:lpstr>
      <vt:lpstr>When do parents become parent leaders?</vt:lpstr>
      <vt:lpstr>Do You Support Parent Leaders?</vt:lpstr>
      <vt:lpstr>Providing Roles for Parent Leaders</vt:lpstr>
      <vt:lpstr>Training/Knowledge and Skill Development </vt:lpstr>
      <vt:lpstr>Additional Training</vt:lpstr>
      <vt:lpstr>What Do Family Leaders Need?</vt:lpstr>
      <vt:lpstr>Examples of Leadership Training</vt:lpstr>
      <vt:lpstr>Supports to Help Parent Leaders be Effective</vt:lpstr>
      <vt:lpstr>Resource Tool for Parents</vt:lpstr>
      <vt:lpstr>Parent Leadership IEP</vt:lpstr>
      <vt:lpstr>Family Self Assessment Tool</vt:lpstr>
      <vt:lpstr>Takeaways</vt:lpstr>
      <vt:lpstr>Continuous Improvement</vt:lpstr>
      <vt:lpstr>National Technical Assistance Resources</vt:lpstr>
      <vt:lpstr>No one group can do it alone, so we leverage our resources to partner among national TA centers and organizations.</vt:lpstr>
      <vt:lpstr>Online Toolkit:  Building Stakeholder Knowledge About Data</vt:lpstr>
      <vt:lpstr>Serving on Groups—Online Module &amp; Book</vt:lpstr>
      <vt:lpstr>10 Great Things You Will Find on the “CPIR Hub” at parentcenterhub.org  </vt:lpstr>
      <vt:lpstr>PowerPoint Presentation</vt:lpstr>
      <vt:lpstr>PowerPoint Presentation</vt:lpstr>
      <vt:lpstr>Find Us Online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2018-08-14T02:02:06Z</dcterms:created>
  <dcterms:modified xsi:type="dcterms:W3CDTF">2018-08-14T02:19:04Z</dcterms:modified>
</cp:coreProperties>
</file>