
<file path=[Content_Types].xml><?xml version="1.0" encoding="utf-8"?>
<Types xmlns="http://schemas.openxmlformats.org/package/2006/content-types">
  <Default Extension="png" ContentType="image/png"/>
  <Default Extension="png&amp;ehk=1ij" ContentType="image/png"/>
  <Default Extension="jpeg&amp;ehk=qpHiSlT3SDzs7FUIEg3aYw&amp;r=0&amp;pid=OfficeInsert"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amp;ehk=86UuhAW" ContentType="image/jpeg"/>
  <Default Extension="jpg&amp;ehk=DxiN2d9JYwvjaTKnaujZOg&amp;r=0&amp;pid=OfficeInsert" ContentType="image/jpeg"/>
  <Default Extension="jpg&amp;ehk=rSdmE5r2BOQb0LhlXYfS1Q&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75" r:id="rId3"/>
    <p:sldMasterId id="2147483687" r:id="rId4"/>
    <p:sldMasterId id="2147483704" r:id="rId5"/>
    <p:sldMasterId id="2147483707" r:id="rId6"/>
    <p:sldMasterId id="2147483719" r:id="rId7"/>
    <p:sldMasterId id="2147483731" r:id="rId8"/>
  </p:sldMasterIdLst>
  <p:notesMasterIdLst>
    <p:notesMasterId r:id="rId60"/>
  </p:notesMasterIdLst>
  <p:handoutMasterIdLst>
    <p:handoutMasterId r:id="rId61"/>
  </p:handoutMasterIdLst>
  <p:sldIdLst>
    <p:sldId id="270" r:id="rId9"/>
    <p:sldId id="257" r:id="rId10"/>
    <p:sldId id="272" r:id="rId11"/>
    <p:sldId id="274" r:id="rId12"/>
    <p:sldId id="275" r:id="rId13"/>
    <p:sldId id="276" r:id="rId14"/>
    <p:sldId id="277" r:id="rId15"/>
    <p:sldId id="278" r:id="rId16"/>
    <p:sldId id="279" r:id="rId17"/>
    <p:sldId id="280" r:id="rId18"/>
    <p:sldId id="281" r:id="rId19"/>
    <p:sldId id="271" r:id="rId20"/>
    <p:sldId id="501" r:id="rId21"/>
    <p:sldId id="487" r:id="rId22"/>
    <p:sldId id="493" r:id="rId23"/>
    <p:sldId id="494" r:id="rId24"/>
    <p:sldId id="490" r:id="rId25"/>
    <p:sldId id="482" r:id="rId26"/>
    <p:sldId id="464" r:id="rId27"/>
    <p:sldId id="499" r:id="rId28"/>
    <p:sldId id="500" r:id="rId29"/>
    <p:sldId id="495" r:id="rId30"/>
    <p:sldId id="497" r:id="rId31"/>
    <p:sldId id="496" r:id="rId32"/>
    <p:sldId id="486" r:id="rId33"/>
    <p:sldId id="503" r:id="rId34"/>
    <p:sldId id="331" r:id="rId35"/>
    <p:sldId id="332" r:id="rId36"/>
    <p:sldId id="316" r:id="rId37"/>
    <p:sldId id="504" r:id="rId38"/>
    <p:sldId id="337" r:id="rId39"/>
    <p:sldId id="505" r:id="rId40"/>
    <p:sldId id="370" r:id="rId41"/>
    <p:sldId id="336" r:id="rId42"/>
    <p:sldId id="335" r:id="rId43"/>
    <p:sldId id="291" r:id="rId44"/>
    <p:sldId id="371" r:id="rId45"/>
    <p:sldId id="369" r:id="rId46"/>
    <p:sldId id="256" r:id="rId47"/>
    <p:sldId id="258" r:id="rId48"/>
    <p:sldId id="259" r:id="rId49"/>
    <p:sldId id="260" r:id="rId50"/>
    <p:sldId id="318" r:id="rId51"/>
    <p:sldId id="321" r:id="rId52"/>
    <p:sldId id="319" r:id="rId53"/>
    <p:sldId id="320" r:id="rId54"/>
    <p:sldId id="264" r:id="rId55"/>
    <p:sldId id="502" r:id="rId56"/>
    <p:sldId id="506" r:id="rId57"/>
    <p:sldId id="267" r:id="rId58"/>
    <p:sldId id="269" r:id="rId59"/>
  </p:sldIdLst>
  <p:sldSz cx="9144000" cy="6858000" type="screen4x3"/>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BB"/>
    <a:srgbClr val="154578"/>
    <a:srgbClr val="7FBCE7"/>
    <a:srgbClr val="3CB45C"/>
    <a:srgbClr val="39B54A"/>
    <a:srgbClr val="D3E6F3"/>
    <a:srgbClr val="56A0D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8" autoAdjust="0"/>
    <p:restoredTop sz="84862" autoAdjust="0"/>
  </p:normalViewPr>
  <p:slideViewPr>
    <p:cSldViewPr>
      <p:cViewPr varScale="1">
        <p:scale>
          <a:sx n="95" d="100"/>
          <a:sy n="95" d="100"/>
        </p:scale>
        <p:origin x="236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9D33D-8421-46EB-BB11-B604D70787F2}"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AA583B0B-38D2-4DC9-90E7-B7217CB375C3}">
      <dgm:prSet phldrT="[Text]" custT="1"/>
      <dgm:spPr/>
      <dgm:t>
        <a:bodyPr/>
        <a:lstStyle/>
        <a:p>
          <a:r>
            <a:rPr lang="en-US" sz="1200" dirty="0"/>
            <a:t>Cohort 1 Support &amp; Coaching</a:t>
          </a:r>
        </a:p>
        <a:p>
          <a:r>
            <a:rPr lang="en-US" sz="1200" dirty="0"/>
            <a:t>Jan-Dec18</a:t>
          </a:r>
        </a:p>
      </dgm:t>
    </dgm:pt>
    <dgm:pt modelId="{B0C5382F-C3E9-4D5A-AFDD-DDED0FEF6370}" type="parTrans" cxnId="{18CDA088-C198-48FE-A9CE-B9EABCEF686E}">
      <dgm:prSet/>
      <dgm:spPr/>
      <dgm:t>
        <a:bodyPr/>
        <a:lstStyle/>
        <a:p>
          <a:endParaRPr lang="en-US"/>
        </a:p>
      </dgm:t>
    </dgm:pt>
    <dgm:pt modelId="{95477079-F561-4899-A3F7-B71B430D5F34}" type="sibTrans" cxnId="{18CDA088-C198-48FE-A9CE-B9EABCEF686E}">
      <dgm:prSet/>
      <dgm:spPr/>
      <dgm:t>
        <a:bodyPr/>
        <a:lstStyle/>
        <a:p>
          <a:endParaRPr lang="en-US"/>
        </a:p>
      </dgm:t>
    </dgm:pt>
    <dgm:pt modelId="{9C02FCD3-761D-412A-9717-75F0A01D0ECC}">
      <dgm:prSet phldrT="[Text]" custT="1"/>
      <dgm:spPr/>
      <dgm:t>
        <a:bodyPr/>
        <a:lstStyle/>
        <a:p>
          <a:pPr algn="ctr"/>
          <a:r>
            <a:rPr lang="en-US" sz="1200" dirty="0"/>
            <a:t>Recruit Cohort 2</a:t>
          </a:r>
        </a:p>
        <a:p>
          <a:pPr algn="ctr"/>
          <a:r>
            <a:rPr lang="en-US" sz="1200" dirty="0"/>
            <a:t>Summer 2018</a:t>
          </a:r>
        </a:p>
      </dgm:t>
    </dgm:pt>
    <dgm:pt modelId="{BAB01320-3AD0-4FEC-806F-E79E36237121}" type="parTrans" cxnId="{0BCFB0FD-E7D6-4ADF-9C36-2EC3E540CD66}">
      <dgm:prSet/>
      <dgm:spPr/>
      <dgm:t>
        <a:bodyPr/>
        <a:lstStyle/>
        <a:p>
          <a:endParaRPr lang="en-US"/>
        </a:p>
      </dgm:t>
    </dgm:pt>
    <dgm:pt modelId="{94F9316A-8210-4EF6-A4CF-1CBE67382A5F}" type="sibTrans" cxnId="{0BCFB0FD-E7D6-4ADF-9C36-2EC3E540CD66}">
      <dgm:prSet/>
      <dgm:spPr/>
      <dgm:t>
        <a:bodyPr/>
        <a:lstStyle/>
        <a:p>
          <a:endParaRPr lang="en-US"/>
        </a:p>
      </dgm:t>
    </dgm:pt>
    <dgm:pt modelId="{0E3DE12D-12F1-4344-AFE6-A7C76557556D}">
      <dgm:prSet phldrT="[Text]" custT="1"/>
      <dgm:spPr/>
      <dgm:t>
        <a:bodyPr/>
        <a:lstStyle/>
        <a:p>
          <a:r>
            <a:rPr lang="en-US" sz="1200" dirty="0"/>
            <a:t>Cohort 2 In-Person Meeting</a:t>
          </a:r>
        </a:p>
        <a:p>
          <a:r>
            <a:rPr lang="en-US" sz="1200" dirty="0"/>
            <a:t>Fall 2018</a:t>
          </a:r>
        </a:p>
      </dgm:t>
    </dgm:pt>
    <dgm:pt modelId="{0DF4D9DD-E1C2-4540-83F6-89C29FDA3203}" type="parTrans" cxnId="{1D9D35C3-E6C3-474B-8EFE-8A6255FC35C1}">
      <dgm:prSet/>
      <dgm:spPr/>
      <dgm:t>
        <a:bodyPr/>
        <a:lstStyle/>
        <a:p>
          <a:endParaRPr lang="en-US"/>
        </a:p>
      </dgm:t>
    </dgm:pt>
    <dgm:pt modelId="{8BF5E9C6-E95B-4D21-9FD9-271F7359C1E6}" type="sibTrans" cxnId="{1D9D35C3-E6C3-474B-8EFE-8A6255FC35C1}">
      <dgm:prSet/>
      <dgm:spPr/>
      <dgm:t>
        <a:bodyPr/>
        <a:lstStyle/>
        <a:p>
          <a:endParaRPr lang="en-US"/>
        </a:p>
      </dgm:t>
    </dgm:pt>
    <dgm:pt modelId="{B50756A0-B105-4C6B-839C-D5BA79936ED0}">
      <dgm:prSet phldrT="[Text]" custT="1"/>
      <dgm:spPr/>
      <dgm:t>
        <a:bodyPr/>
        <a:lstStyle/>
        <a:p>
          <a:r>
            <a:rPr lang="en-US" sz="1200" dirty="0"/>
            <a:t>Cohort 2 Support &amp; Coaching</a:t>
          </a:r>
        </a:p>
        <a:p>
          <a:r>
            <a:rPr lang="en-US" sz="1200" dirty="0"/>
            <a:t>Oct18-Sep 19</a:t>
          </a:r>
          <a:endParaRPr lang="en-US" sz="1000" dirty="0"/>
        </a:p>
      </dgm:t>
    </dgm:pt>
    <dgm:pt modelId="{D9D38C9A-8376-402D-9BE4-E1B844751631}" type="parTrans" cxnId="{2531D4C2-B306-4A32-9FD4-A9D048FEA113}">
      <dgm:prSet/>
      <dgm:spPr/>
      <dgm:t>
        <a:bodyPr/>
        <a:lstStyle/>
        <a:p>
          <a:endParaRPr lang="en-US"/>
        </a:p>
      </dgm:t>
    </dgm:pt>
    <dgm:pt modelId="{5D85F0C1-45BD-4E26-A84B-C8F4611B78BD}" type="sibTrans" cxnId="{2531D4C2-B306-4A32-9FD4-A9D048FEA113}">
      <dgm:prSet/>
      <dgm:spPr/>
      <dgm:t>
        <a:bodyPr/>
        <a:lstStyle/>
        <a:p>
          <a:endParaRPr lang="en-US"/>
        </a:p>
      </dgm:t>
    </dgm:pt>
    <dgm:pt modelId="{9655D1B9-7141-4504-8055-A94976035CC6}" type="pres">
      <dgm:prSet presAssocID="{7DC9D33D-8421-46EB-BB11-B604D70787F2}" presName="Name0" presStyleCnt="0">
        <dgm:presLayoutVars>
          <dgm:dir/>
          <dgm:resizeHandles val="exact"/>
        </dgm:presLayoutVars>
      </dgm:prSet>
      <dgm:spPr/>
    </dgm:pt>
    <dgm:pt modelId="{9E0598AB-2627-483D-A581-8B4C28F39764}" type="pres">
      <dgm:prSet presAssocID="{AA583B0B-38D2-4DC9-90E7-B7217CB375C3}" presName="composite" presStyleCnt="0"/>
      <dgm:spPr/>
    </dgm:pt>
    <dgm:pt modelId="{C4F75036-88B4-4075-8EAC-B93C697EB7FE}" type="pres">
      <dgm:prSet presAssocID="{AA583B0B-38D2-4DC9-90E7-B7217CB375C3}" presName="bgChev" presStyleLbl="node1" presStyleIdx="0" presStyleCnt="4" custScaleY="169490" custLinFactNeighborX="7480" custLinFactNeighborY="1140"/>
      <dgm:spPr>
        <a:solidFill>
          <a:schemeClr val="accent4"/>
        </a:solidFill>
      </dgm:spPr>
    </dgm:pt>
    <dgm:pt modelId="{D2FE4918-42DF-4167-AB77-A306E167752E}" type="pres">
      <dgm:prSet presAssocID="{AA583B0B-38D2-4DC9-90E7-B7217CB375C3}" presName="txNode" presStyleLbl="fgAcc1" presStyleIdx="0" presStyleCnt="4" custScaleX="132175" custScaleY="63174" custLinFactNeighborX="-11879" custLinFactNeighborY="-20707">
        <dgm:presLayoutVars>
          <dgm:bulletEnabled val="1"/>
        </dgm:presLayoutVars>
      </dgm:prSet>
      <dgm:spPr/>
    </dgm:pt>
    <dgm:pt modelId="{967338D8-E792-4B66-9F4E-85E6EE9A5F03}" type="pres">
      <dgm:prSet presAssocID="{95477079-F561-4899-A3F7-B71B430D5F34}" presName="compositeSpace" presStyleCnt="0"/>
      <dgm:spPr/>
    </dgm:pt>
    <dgm:pt modelId="{7521F422-D453-4702-9C8F-1DB3F326E4B5}" type="pres">
      <dgm:prSet presAssocID="{9C02FCD3-761D-412A-9717-75F0A01D0ECC}" presName="composite" presStyleCnt="0"/>
      <dgm:spPr/>
    </dgm:pt>
    <dgm:pt modelId="{A1A37585-9C64-48F4-A25A-3C4891411628}" type="pres">
      <dgm:prSet presAssocID="{9C02FCD3-761D-412A-9717-75F0A01D0ECC}" presName="bgChev" presStyleLbl="node1" presStyleIdx="1" presStyleCnt="4" custScaleX="100612" custScaleY="176951" custLinFactNeighborX="2217" custLinFactNeighborY="3236"/>
      <dgm:spPr>
        <a:solidFill>
          <a:schemeClr val="tx2">
            <a:lumMod val="60000"/>
            <a:lumOff val="40000"/>
          </a:schemeClr>
        </a:solidFill>
      </dgm:spPr>
    </dgm:pt>
    <dgm:pt modelId="{860297AF-73C7-41E6-B454-6FE398308581}" type="pres">
      <dgm:prSet presAssocID="{9C02FCD3-761D-412A-9717-75F0A01D0ECC}" presName="txNode" presStyleLbl="fgAcc1" presStyleIdx="1" presStyleCnt="4" custScaleX="113002" custScaleY="65635" custLinFactNeighborX="-14435" custLinFactNeighborY="-21839">
        <dgm:presLayoutVars>
          <dgm:bulletEnabled val="1"/>
        </dgm:presLayoutVars>
      </dgm:prSet>
      <dgm:spPr/>
    </dgm:pt>
    <dgm:pt modelId="{87675334-C185-4A3C-9D27-DBF82DD4DFA0}" type="pres">
      <dgm:prSet presAssocID="{94F9316A-8210-4EF6-A4CF-1CBE67382A5F}" presName="compositeSpace" presStyleCnt="0"/>
      <dgm:spPr/>
    </dgm:pt>
    <dgm:pt modelId="{1A8C7BE1-EF4D-4CED-8DCB-F33D9812F8F3}" type="pres">
      <dgm:prSet presAssocID="{0E3DE12D-12F1-4344-AFE6-A7C76557556D}" presName="composite" presStyleCnt="0"/>
      <dgm:spPr/>
    </dgm:pt>
    <dgm:pt modelId="{5554C4EC-D0F3-4130-B3E1-3FEE8B92AFBA}" type="pres">
      <dgm:prSet presAssocID="{0E3DE12D-12F1-4344-AFE6-A7C76557556D}" presName="bgChev" presStyleLbl="node1" presStyleIdx="2" presStyleCnt="4" custScaleX="98007" custScaleY="177743" custLinFactNeighborX="-863" custLinFactNeighborY="3654"/>
      <dgm:spPr>
        <a:solidFill>
          <a:schemeClr val="accent6">
            <a:lumMod val="75000"/>
          </a:schemeClr>
        </a:solidFill>
      </dgm:spPr>
    </dgm:pt>
    <dgm:pt modelId="{8960C34D-58D0-4C7C-BF81-8D0DD94CAC04}" type="pres">
      <dgm:prSet presAssocID="{0E3DE12D-12F1-4344-AFE6-A7C76557556D}" presName="txNode" presStyleLbl="fgAcc1" presStyleIdx="2" presStyleCnt="4" custScaleX="139467" custScaleY="68465" custLinFactNeighborX="-21412" custLinFactNeighborY="-22782">
        <dgm:presLayoutVars>
          <dgm:bulletEnabled val="1"/>
        </dgm:presLayoutVars>
      </dgm:prSet>
      <dgm:spPr/>
    </dgm:pt>
    <dgm:pt modelId="{D8B598AF-539F-4DA6-9F44-0285ED0CA1F0}" type="pres">
      <dgm:prSet presAssocID="{8BF5E9C6-E95B-4D21-9FD9-271F7359C1E6}" presName="compositeSpace" presStyleCnt="0"/>
      <dgm:spPr/>
    </dgm:pt>
    <dgm:pt modelId="{186482C6-4AF8-4F67-924D-C34A189B981F}" type="pres">
      <dgm:prSet presAssocID="{B50756A0-B105-4C6B-839C-D5BA79936ED0}" presName="composite" presStyleCnt="0"/>
      <dgm:spPr/>
    </dgm:pt>
    <dgm:pt modelId="{FF953096-CB39-478D-B85F-4CCDC8FAC8E5}" type="pres">
      <dgm:prSet presAssocID="{B50756A0-B105-4C6B-839C-D5BA79936ED0}" presName="bgChev" presStyleLbl="node1" presStyleIdx="3" presStyleCnt="4" custScaleX="88594" custScaleY="187089" custLinFactNeighborX="2641" custLinFactNeighborY="115"/>
      <dgm:spPr>
        <a:solidFill>
          <a:schemeClr val="accent3">
            <a:lumMod val="75000"/>
          </a:schemeClr>
        </a:solidFill>
      </dgm:spPr>
    </dgm:pt>
    <dgm:pt modelId="{1690BE9B-34FB-4D00-9DA7-284178E6348E}" type="pres">
      <dgm:prSet presAssocID="{B50756A0-B105-4C6B-839C-D5BA79936ED0}" presName="txNode" presStyleLbl="fgAcc1" presStyleIdx="3" presStyleCnt="4" custScaleX="145414" custScaleY="65106" custLinFactNeighborX="-21406" custLinFactNeighborY="-23162">
        <dgm:presLayoutVars>
          <dgm:bulletEnabled val="1"/>
        </dgm:presLayoutVars>
      </dgm:prSet>
      <dgm:spPr/>
    </dgm:pt>
  </dgm:ptLst>
  <dgm:cxnLst>
    <dgm:cxn modelId="{7B490528-2994-435E-BA53-A78AD4131187}" type="presOf" srcId="{B50756A0-B105-4C6B-839C-D5BA79936ED0}" destId="{1690BE9B-34FB-4D00-9DA7-284178E6348E}" srcOrd="0" destOrd="0" presId="urn:microsoft.com/office/officeart/2005/8/layout/chevronAccent+Icon"/>
    <dgm:cxn modelId="{F2035365-A620-4B9C-8566-34A596F44C18}" type="presOf" srcId="{7DC9D33D-8421-46EB-BB11-B604D70787F2}" destId="{9655D1B9-7141-4504-8055-A94976035CC6}" srcOrd="0" destOrd="0" presId="urn:microsoft.com/office/officeart/2005/8/layout/chevronAccent+Icon"/>
    <dgm:cxn modelId="{6D83DD76-AF3F-45D4-94D4-7039F518BE9E}" type="presOf" srcId="{AA583B0B-38D2-4DC9-90E7-B7217CB375C3}" destId="{D2FE4918-42DF-4167-AB77-A306E167752E}" srcOrd="0" destOrd="0" presId="urn:microsoft.com/office/officeart/2005/8/layout/chevronAccent+Icon"/>
    <dgm:cxn modelId="{72D72A84-F449-424F-B6E3-19D893A6C479}" type="presOf" srcId="{0E3DE12D-12F1-4344-AFE6-A7C76557556D}" destId="{8960C34D-58D0-4C7C-BF81-8D0DD94CAC04}" srcOrd="0" destOrd="0" presId="urn:microsoft.com/office/officeart/2005/8/layout/chevronAccent+Icon"/>
    <dgm:cxn modelId="{18CDA088-C198-48FE-A9CE-B9EABCEF686E}" srcId="{7DC9D33D-8421-46EB-BB11-B604D70787F2}" destId="{AA583B0B-38D2-4DC9-90E7-B7217CB375C3}" srcOrd="0" destOrd="0" parTransId="{B0C5382F-C3E9-4D5A-AFDD-DDED0FEF6370}" sibTransId="{95477079-F561-4899-A3F7-B71B430D5F34}"/>
    <dgm:cxn modelId="{E4ADFBAA-714C-47B8-977A-B44FD2ABAAF3}" type="presOf" srcId="{9C02FCD3-761D-412A-9717-75F0A01D0ECC}" destId="{860297AF-73C7-41E6-B454-6FE398308581}" srcOrd="0" destOrd="0" presId="urn:microsoft.com/office/officeart/2005/8/layout/chevronAccent+Icon"/>
    <dgm:cxn modelId="{2531D4C2-B306-4A32-9FD4-A9D048FEA113}" srcId="{7DC9D33D-8421-46EB-BB11-B604D70787F2}" destId="{B50756A0-B105-4C6B-839C-D5BA79936ED0}" srcOrd="3" destOrd="0" parTransId="{D9D38C9A-8376-402D-9BE4-E1B844751631}" sibTransId="{5D85F0C1-45BD-4E26-A84B-C8F4611B78BD}"/>
    <dgm:cxn modelId="{1D9D35C3-E6C3-474B-8EFE-8A6255FC35C1}" srcId="{7DC9D33D-8421-46EB-BB11-B604D70787F2}" destId="{0E3DE12D-12F1-4344-AFE6-A7C76557556D}" srcOrd="2" destOrd="0" parTransId="{0DF4D9DD-E1C2-4540-83F6-89C29FDA3203}" sibTransId="{8BF5E9C6-E95B-4D21-9FD9-271F7359C1E6}"/>
    <dgm:cxn modelId="{0BCFB0FD-E7D6-4ADF-9C36-2EC3E540CD66}" srcId="{7DC9D33D-8421-46EB-BB11-B604D70787F2}" destId="{9C02FCD3-761D-412A-9717-75F0A01D0ECC}" srcOrd="1" destOrd="0" parTransId="{BAB01320-3AD0-4FEC-806F-E79E36237121}" sibTransId="{94F9316A-8210-4EF6-A4CF-1CBE67382A5F}"/>
    <dgm:cxn modelId="{3F9E7B06-FF83-4682-9573-4C6115A93A89}" type="presParOf" srcId="{9655D1B9-7141-4504-8055-A94976035CC6}" destId="{9E0598AB-2627-483D-A581-8B4C28F39764}" srcOrd="0" destOrd="0" presId="urn:microsoft.com/office/officeart/2005/8/layout/chevronAccent+Icon"/>
    <dgm:cxn modelId="{A44D21B3-F105-4450-8AEC-FA0EBE4FFBA0}" type="presParOf" srcId="{9E0598AB-2627-483D-A581-8B4C28F39764}" destId="{C4F75036-88B4-4075-8EAC-B93C697EB7FE}" srcOrd="0" destOrd="0" presId="urn:microsoft.com/office/officeart/2005/8/layout/chevronAccent+Icon"/>
    <dgm:cxn modelId="{86737339-1892-45A7-851A-4DD8684176EA}" type="presParOf" srcId="{9E0598AB-2627-483D-A581-8B4C28F39764}" destId="{D2FE4918-42DF-4167-AB77-A306E167752E}" srcOrd="1" destOrd="0" presId="urn:microsoft.com/office/officeart/2005/8/layout/chevronAccent+Icon"/>
    <dgm:cxn modelId="{407AA513-372B-42E4-9EB0-13388BE57AC8}" type="presParOf" srcId="{9655D1B9-7141-4504-8055-A94976035CC6}" destId="{967338D8-E792-4B66-9F4E-85E6EE9A5F03}" srcOrd="1" destOrd="0" presId="urn:microsoft.com/office/officeart/2005/8/layout/chevronAccent+Icon"/>
    <dgm:cxn modelId="{FBC43A14-6C9C-4384-9AC2-D7438AC0FC98}" type="presParOf" srcId="{9655D1B9-7141-4504-8055-A94976035CC6}" destId="{7521F422-D453-4702-9C8F-1DB3F326E4B5}" srcOrd="2" destOrd="0" presId="urn:microsoft.com/office/officeart/2005/8/layout/chevronAccent+Icon"/>
    <dgm:cxn modelId="{74AC532B-6A9B-46D0-AB63-FD01265E5046}" type="presParOf" srcId="{7521F422-D453-4702-9C8F-1DB3F326E4B5}" destId="{A1A37585-9C64-48F4-A25A-3C4891411628}" srcOrd="0" destOrd="0" presId="urn:microsoft.com/office/officeart/2005/8/layout/chevronAccent+Icon"/>
    <dgm:cxn modelId="{34716791-94CE-4AAD-BC7A-0F0682D84F79}" type="presParOf" srcId="{7521F422-D453-4702-9C8F-1DB3F326E4B5}" destId="{860297AF-73C7-41E6-B454-6FE398308581}" srcOrd="1" destOrd="0" presId="urn:microsoft.com/office/officeart/2005/8/layout/chevronAccent+Icon"/>
    <dgm:cxn modelId="{2F0E3121-B0A4-4E0A-A765-D6DB6E9CFC9A}" type="presParOf" srcId="{9655D1B9-7141-4504-8055-A94976035CC6}" destId="{87675334-C185-4A3C-9D27-DBF82DD4DFA0}" srcOrd="3" destOrd="0" presId="urn:microsoft.com/office/officeart/2005/8/layout/chevronAccent+Icon"/>
    <dgm:cxn modelId="{E1F6F3F9-6B64-48F7-B8AC-F06D47796778}" type="presParOf" srcId="{9655D1B9-7141-4504-8055-A94976035CC6}" destId="{1A8C7BE1-EF4D-4CED-8DCB-F33D9812F8F3}" srcOrd="4" destOrd="0" presId="urn:microsoft.com/office/officeart/2005/8/layout/chevronAccent+Icon"/>
    <dgm:cxn modelId="{9DCE28FB-082D-4E67-822F-1223DC47A59E}" type="presParOf" srcId="{1A8C7BE1-EF4D-4CED-8DCB-F33D9812F8F3}" destId="{5554C4EC-D0F3-4130-B3E1-3FEE8B92AFBA}" srcOrd="0" destOrd="0" presId="urn:microsoft.com/office/officeart/2005/8/layout/chevronAccent+Icon"/>
    <dgm:cxn modelId="{7752347B-86B0-48FA-8166-A43FFD8CA911}" type="presParOf" srcId="{1A8C7BE1-EF4D-4CED-8DCB-F33D9812F8F3}" destId="{8960C34D-58D0-4C7C-BF81-8D0DD94CAC04}" srcOrd="1" destOrd="0" presId="urn:microsoft.com/office/officeart/2005/8/layout/chevronAccent+Icon"/>
    <dgm:cxn modelId="{B26F2BA7-D32F-4D7F-BED6-E7BB2C5E50D3}" type="presParOf" srcId="{9655D1B9-7141-4504-8055-A94976035CC6}" destId="{D8B598AF-539F-4DA6-9F44-0285ED0CA1F0}" srcOrd="5" destOrd="0" presId="urn:microsoft.com/office/officeart/2005/8/layout/chevronAccent+Icon"/>
    <dgm:cxn modelId="{43118288-8005-47A4-BAD3-90605DB30950}" type="presParOf" srcId="{9655D1B9-7141-4504-8055-A94976035CC6}" destId="{186482C6-4AF8-4F67-924D-C34A189B981F}" srcOrd="6" destOrd="0" presId="urn:microsoft.com/office/officeart/2005/8/layout/chevronAccent+Icon"/>
    <dgm:cxn modelId="{1AFD06CF-8572-45FA-8C17-7C40779BF155}" type="presParOf" srcId="{186482C6-4AF8-4F67-924D-C34A189B981F}" destId="{FF953096-CB39-478D-B85F-4CCDC8FAC8E5}" srcOrd="0" destOrd="0" presId="urn:microsoft.com/office/officeart/2005/8/layout/chevronAccent+Icon"/>
    <dgm:cxn modelId="{CC4822B3-FFB5-48A8-900D-5E75839A7DC1}" type="presParOf" srcId="{186482C6-4AF8-4F67-924D-C34A189B981F}" destId="{1690BE9B-34FB-4D00-9DA7-284178E6348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90B17-8F9B-4F52-9059-4B5AC41D2B5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DFD8B7E-2293-4323-9C5C-753E9B38B92E}">
      <dgm:prSet phldrT="[Text]" custT="1"/>
      <dgm:spPr/>
      <dgm:t>
        <a:bodyPr/>
        <a:lstStyle/>
        <a:p>
          <a:r>
            <a:rPr lang="en-US" sz="2400" b="1" dirty="0"/>
            <a:t>Data Quality</a:t>
          </a:r>
        </a:p>
      </dgm:t>
    </dgm:pt>
    <dgm:pt modelId="{D1776F6F-D423-45B5-942A-5B16E55BBA28}" type="parTrans" cxnId="{B65278BE-3A6A-401F-A04E-F9C6FC6A0D33}">
      <dgm:prSet/>
      <dgm:spPr/>
      <dgm:t>
        <a:bodyPr/>
        <a:lstStyle/>
        <a:p>
          <a:endParaRPr lang="en-US"/>
        </a:p>
      </dgm:t>
    </dgm:pt>
    <dgm:pt modelId="{7842276A-2A8C-469D-835F-3F8B16DE0A0C}" type="sibTrans" cxnId="{B65278BE-3A6A-401F-A04E-F9C6FC6A0D33}">
      <dgm:prSet/>
      <dgm:spPr/>
      <dgm:t>
        <a:bodyPr/>
        <a:lstStyle/>
        <a:p>
          <a:endParaRPr lang="en-US"/>
        </a:p>
      </dgm:t>
    </dgm:pt>
    <dgm:pt modelId="{BF4B367E-5120-4806-A1CD-F13E6BCA2577}">
      <dgm:prSet phldrT="[Text]" custT="1"/>
      <dgm:spPr/>
      <dgm:t>
        <a:bodyPr/>
        <a:lstStyle/>
        <a:p>
          <a:r>
            <a:rPr lang="en-US" sz="2400" b="1" dirty="0"/>
            <a:t>Accountability</a:t>
          </a:r>
        </a:p>
      </dgm:t>
    </dgm:pt>
    <dgm:pt modelId="{D06EABBC-D266-41FE-8354-85E58F64F4A6}" type="parTrans" cxnId="{4D4BE163-E38E-467D-8141-27EEFD2A0298}">
      <dgm:prSet/>
      <dgm:spPr/>
      <dgm:t>
        <a:bodyPr/>
        <a:lstStyle/>
        <a:p>
          <a:endParaRPr lang="en-US"/>
        </a:p>
      </dgm:t>
    </dgm:pt>
    <dgm:pt modelId="{31C11C8E-94C9-43AD-8428-C0DA530AA7A1}" type="sibTrans" cxnId="{4D4BE163-E38E-467D-8141-27EEFD2A0298}">
      <dgm:prSet/>
      <dgm:spPr/>
      <dgm:t>
        <a:bodyPr/>
        <a:lstStyle/>
        <a:p>
          <a:endParaRPr lang="en-US"/>
        </a:p>
      </dgm:t>
    </dgm:pt>
    <dgm:pt modelId="{9B7F8DC1-FABA-4087-A11D-35E91111E83A}">
      <dgm:prSet phldrT="[Text]" custT="1"/>
      <dgm:spPr/>
      <dgm:t>
        <a:bodyPr/>
        <a:lstStyle/>
        <a:p>
          <a:r>
            <a:rPr lang="en-US" sz="2400" b="1" dirty="0"/>
            <a:t>Professional Development</a:t>
          </a:r>
        </a:p>
      </dgm:t>
    </dgm:pt>
    <dgm:pt modelId="{6C66AF99-EC5E-4B83-9639-68B1D9903CCB}" type="parTrans" cxnId="{41842F66-1262-4471-9267-317A675181D5}">
      <dgm:prSet/>
      <dgm:spPr/>
      <dgm:t>
        <a:bodyPr/>
        <a:lstStyle/>
        <a:p>
          <a:endParaRPr lang="en-US"/>
        </a:p>
      </dgm:t>
    </dgm:pt>
    <dgm:pt modelId="{831F1D0D-0C17-418E-A073-D24A73E0A494}" type="sibTrans" cxnId="{41842F66-1262-4471-9267-317A675181D5}">
      <dgm:prSet/>
      <dgm:spPr/>
      <dgm:t>
        <a:bodyPr/>
        <a:lstStyle/>
        <a:p>
          <a:endParaRPr lang="en-US"/>
        </a:p>
      </dgm:t>
    </dgm:pt>
    <dgm:pt modelId="{042309F7-7D7E-40BF-A72D-84C8CE510779}">
      <dgm:prSet phldrT="[Text]" custT="1"/>
      <dgm:spPr/>
      <dgm:t>
        <a:bodyPr/>
        <a:lstStyle/>
        <a:p>
          <a:r>
            <a:rPr lang="en-US" sz="2400" b="1" dirty="0"/>
            <a:t>Recommended Practices</a:t>
          </a:r>
        </a:p>
      </dgm:t>
    </dgm:pt>
    <dgm:pt modelId="{42DAE026-AD16-458A-A457-F9AD39326D73}" type="parTrans" cxnId="{962B9875-0024-4FCA-9A37-EBA302FF4700}">
      <dgm:prSet/>
      <dgm:spPr/>
      <dgm:t>
        <a:bodyPr/>
        <a:lstStyle/>
        <a:p>
          <a:endParaRPr lang="en-US"/>
        </a:p>
      </dgm:t>
    </dgm:pt>
    <dgm:pt modelId="{25A241F0-F3EF-49A0-A10F-2AAAF38F5E7A}" type="sibTrans" cxnId="{962B9875-0024-4FCA-9A37-EBA302FF4700}">
      <dgm:prSet/>
      <dgm:spPr/>
      <dgm:t>
        <a:bodyPr/>
        <a:lstStyle/>
        <a:p>
          <a:endParaRPr lang="en-US"/>
        </a:p>
      </dgm:t>
    </dgm:pt>
    <dgm:pt modelId="{44289015-0825-443E-82CA-B9BC3A3D71D1}">
      <dgm:prSet phldrT="[Text]"/>
      <dgm:spPr/>
      <dgm:t>
        <a:bodyPr/>
        <a:lstStyle/>
        <a:p>
          <a:endParaRPr lang="en-US" dirty="0"/>
        </a:p>
      </dgm:t>
    </dgm:pt>
    <dgm:pt modelId="{61B6FD25-BEB0-4E9F-AF0B-3D410A225CF7}" type="parTrans" cxnId="{8F4F3771-F33A-4086-9FF2-448D273FDB56}">
      <dgm:prSet/>
      <dgm:spPr/>
      <dgm:t>
        <a:bodyPr/>
        <a:lstStyle/>
        <a:p>
          <a:endParaRPr lang="en-US"/>
        </a:p>
      </dgm:t>
    </dgm:pt>
    <dgm:pt modelId="{5F7861C4-02CB-4F29-93CA-78F52183E594}" type="sibTrans" cxnId="{8F4F3771-F33A-4086-9FF2-448D273FDB56}">
      <dgm:prSet/>
      <dgm:spPr/>
      <dgm:t>
        <a:bodyPr/>
        <a:lstStyle/>
        <a:p>
          <a:endParaRPr lang="en-US"/>
        </a:p>
      </dgm:t>
    </dgm:pt>
    <dgm:pt modelId="{16B7F8F7-7420-4656-97F1-DB15FCFB412C}" type="pres">
      <dgm:prSet presAssocID="{F0C90B17-8F9B-4F52-9059-4B5AC41D2B57}" presName="matrix" presStyleCnt="0">
        <dgm:presLayoutVars>
          <dgm:chMax val="1"/>
          <dgm:dir/>
          <dgm:resizeHandles val="exact"/>
        </dgm:presLayoutVars>
      </dgm:prSet>
      <dgm:spPr/>
    </dgm:pt>
    <dgm:pt modelId="{2823C2C4-D84B-4E44-8F89-65D58EE1D7EA}" type="pres">
      <dgm:prSet presAssocID="{F0C90B17-8F9B-4F52-9059-4B5AC41D2B57}" presName="diamond" presStyleLbl="bgShp" presStyleIdx="0" presStyleCnt="1"/>
      <dgm:spPr/>
    </dgm:pt>
    <dgm:pt modelId="{238B7CA5-465F-462B-B367-88469ACDD254}" type="pres">
      <dgm:prSet presAssocID="{F0C90B17-8F9B-4F52-9059-4B5AC41D2B57}" presName="quad1" presStyleLbl="node1" presStyleIdx="0" presStyleCnt="4" custScaleX="147395" custScaleY="98264" custLinFactNeighborX="-27392">
        <dgm:presLayoutVars>
          <dgm:chMax val="0"/>
          <dgm:chPref val="0"/>
          <dgm:bulletEnabled val="1"/>
        </dgm:presLayoutVars>
      </dgm:prSet>
      <dgm:spPr/>
    </dgm:pt>
    <dgm:pt modelId="{73198820-E4E3-45F8-8DB0-86DECD15F6A4}" type="pres">
      <dgm:prSet presAssocID="{F0C90B17-8F9B-4F52-9059-4B5AC41D2B57}" presName="quad2" presStyleLbl="node1" presStyleIdx="1" presStyleCnt="4" custScaleX="147395" custScaleY="98264" custLinFactNeighborX="30462" custLinFactNeighborY="1965">
        <dgm:presLayoutVars>
          <dgm:chMax val="0"/>
          <dgm:chPref val="0"/>
          <dgm:bulletEnabled val="1"/>
        </dgm:presLayoutVars>
      </dgm:prSet>
      <dgm:spPr/>
    </dgm:pt>
    <dgm:pt modelId="{9B05637C-8344-40A2-8109-7C04370068BF}" type="pres">
      <dgm:prSet presAssocID="{F0C90B17-8F9B-4F52-9059-4B5AC41D2B57}" presName="quad3" presStyleLbl="node1" presStyleIdx="2" presStyleCnt="4" custScaleX="157222" custScaleY="98264" custLinFactNeighborX="-19653">
        <dgm:presLayoutVars>
          <dgm:chMax val="0"/>
          <dgm:chPref val="0"/>
          <dgm:bulletEnabled val="1"/>
        </dgm:presLayoutVars>
      </dgm:prSet>
      <dgm:spPr/>
    </dgm:pt>
    <dgm:pt modelId="{D6B5EFCB-200E-4C35-8C42-55ED336C4CEA}" type="pres">
      <dgm:prSet presAssocID="{F0C90B17-8F9B-4F52-9059-4B5AC41D2B57}" presName="quad4" presStyleLbl="node1" presStyleIdx="3" presStyleCnt="4" custScaleX="147395" custScaleY="98264" custLinFactNeighborX="30462">
        <dgm:presLayoutVars>
          <dgm:chMax val="0"/>
          <dgm:chPref val="0"/>
          <dgm:bulletEnabled val="1"/>
        </dgm:presLayoutVars>
      </dgm:prSet>
      <dgm:spPr/>
    </dgm:pt>
  </dgm:ptLst>
  <dgm:cxnLst>
    <dgm:cxn modelId="{3EA03A28-E641-4768-8E38-E394E282A30D}" type="presOf" srcId="{042309F7-7D7E-40BF-A72D-84C8CE510779}" destId="{D6B5EFCB-200E-4C35-8C42-55ED336C4CEA}" srcOrd="0" destOrd="0" presId="urn:microsoft.com/office/officeart/2005/8/layout/matrix3"/>
    <dgm:cxn modelId="{4D4BE163-E38E-467D-8141-27EEFD2A0298}" srcId="{F0C90B17-8F9B-4F52-9059-4B5AC41D2B57}" destId="{BF4B367E-5120-4806-A1CD-F13E6BCA2577}" srcOrd="1" destOrd="0" parTransId="{D06EABBC-D266-41FE-8354-85E58F64F4A6}" sibTransId="{31C11C8E-94C9-43AD-8428-C0DA530AA7A1}"/>
    <dgm:cxn modelId="{41842F66-1262-4471-9267-317A675181D5}" srcId="{F0C90B17-8F9B-4F52-9059-4B5AC41D2B57}" destId="{9B7F8DC1-FABA-4087-A11D-35E91111E83A}" srcOrd="2" destOrd="0" parTransId="{6C66AF99-EC5E-4B83-9639-68B1D9903CCB}" sibTransId="{831F1D0D-0C17-418E-A073-D24A73E0A494}"/>
    <dgm:cxn modelId="{8F4F3771-F33A-4086-9FF2-448D273FDB56}" srcId="{F0C90B17-8F9B-4F52-9059-4B5AC41D2B57}" destId="{44289015-0825-443E-82CA-B9BC3A3D71D1}" srcOrd="4" destOrd="0" parTransId="{61B6FD25-BEB0-4E9F-AF0B-3D410A225CF7}" sibTransId="{5F7861C4-02CB-4F29-93CA-78F52183E594}"/>
    <dgm:cxn modelId="{C1116671-2CA5-4607-98D3-3C4C3B97C82D}" type="presOf" srcId="{9B7F8DC1-FABA-4087-A11D-35E91111E83A}" destId="{9B05637C-8344-40A2-8109-7C04370068BF}" srcOrd="0" destOrd="0" presId="urn:microsoft.com/office/officeart/2005/8/layout/matrix3"/>
    <dgm:cxn modelId="{962B9875-0024-4FCA-9A37-EBA302FF4700}" srcId="{F0C90B17-8F9B-4F52-9059-4B5AC41D2B57}" destId="{042309F7-7D7E-40BF-A72D-84C8CE510779}" srcOrd="3" destOrd="0" parTransId="{42DAE026-AD16-458A-A457-F9AD39326D73}" sibTransId="{25A241F0-F3EF-49A0-A10F-2AAAF38F5E7A}"/>
    <dgm:cxn modelId="{EBF0318E-B61F-4700-8DFA-C9FAB8367217}" type="presOf" srcId="{BF4B367E-5120-4806-A1CD-F13E6BCA2577}" destId="{73198820-E4E3-45F8-8DB0-86DECD15F6A4}" srcOrd="0" destOrd="0" presId="urn:microsoft.com/office/officeart/2005/8/layout/matrix3"/>
    <dgm:cxn modelId="{B65278BE-3A6A-401F-A04E-F9C6FC6A0D33}" srcId="{F0C90B17-8F9B-4F52-9059-4B5AC41D2B57}" destId="{7DFD8B7E-2293-4323-9C5C-753E9B38B92E}" srcOrd="0" destOrd="0" parTransId="{D1776F6F-D423-45B5-942A-5B16E55BBA28}" sibTransId="{7842276A-2A8C-469D-835F-3F8B16DE0A0C}"/>
    <dgm:cxn modelId="{7672A3EB-F8ED-4B87-9AA5-39BE329EBD72}" type="presOf" srcId="{7DFD8B7E-2293-4323-9C5C-753E9B38B92E}" destId="{238B7CA5-465F-462B-B367-88469ACDD254}" srcOrd="0" destOrd="0" presId="urn:microsoft.com/office/officeart/2005/8/layout/matrix3"/>
    <dgm:cxn modelId="{044E60F1-7DF8-498D-BFD7-9DA3064CE9EE}" type="presOf" srcId="{F0C90B17-8F9B-4F52-9059-4B5AC41D2B57}" destId="{16B7F8F7-7420-4656-97F1-DB15FCFB412C}" srcOrd="0" destOrd="0" presId="urn:microsoft.com/office/officeart/2005/8/layout/matrix3"/>
    <dgm:cxn modelId="{8B7EFA40-6408-4A23-8A75-F19A3F680C68}" type="presParOf" srcId="{16B7F8F7-7420-4656-97F1-DB15FCFB412C}" destId="{2823C2C4-D84B-4E44-8F89-65D58EE1D7EA}" srcOrd="0" destOrd="0" presId="urn:microsoft.com/office/officeart/2005/8/layout/matrix3"/>
    <dgm:cxn modelId="{EED1A6C6-CD76-4DCD-B19B-77C65447E7A0}" type="presParOf" srcId="{16B7F8F7-7420-4656-97F1-DB15FCFB412C}" destId="{238B7CA5-465F-462B-B367-88469ACDD254}" srcOrd="1" destOrd="0" presId="urn:microsoft.com/office/officeart/2005/8/layout/matrix3"/>
    <dgm:cxn modelId="{AF3A7C44-EBD6-4236-B709-8FF070B42F9E}" type="presParOf" srcId="{16B7F8F7-7420-4656-97F1-DB15FCFB412C}" destId="{73198820-E4E3-45F8-8DB0-86DECD15F6A4}" srcOrd="2" destOrd="0" presId="urn:microsoft.com/office/officeart/2005/8/layout/matrix3"/>
    <dgm:cxn modelId="{819AB3FF-E77E-4756-A7B9-E9AD145100F5}" type="presParOf" srcId="{16B7F8F7-7420-4656-97F1-DB15FCFB412C}" destId="{9B05637C-8344-40A2-8109-7C04370068BF}" srcOrd="3" destOrd="0" presId="urn:microsoft.com/office/officeart/2005/8/layout/matrix3"/>
    <dgm:cxn modelId="{51145E1E-BD0C-4852-A11C-D9A0FF266013}" type="presParOf" srcId="{16B7F8F7-7420-4656-97F1-DB15FCFB412C}" destId="{D6B5EFCB-200E-4C35-8C42-55ED336C4CE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75036-88B4-4075-8EAC-B93C697EB7FE}">
      <dsp:nvSpPr>
        <dsp:cNvPr id="0" name=""/>
        <dsp:cNvSpPr/>
      </dsp:nvSpPr>
      <dsp:spPr>
        <a:xfrm>
          <a:off x="136455" y="1114049"/>
          <a:ext cx="1820316" cy="1190908"/>
        </a:xfrm>
        <a:prstGeom prst="chevron">
          <a:avLst>
            <a:gd name="adj" fmla="val 4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E4918-42DF-4167-AB77-A306E167752E}">
      <dsp:nvSpPr>
        <dsp:cNvPr id="0" name=""/>
        <dsp:cNvSpPr/>
      </dsp:nvSpPr>
      <dsp:spPr>
        <a:xfrm>
          <a:off x="55824" y="1509714"/>
          <a:ext cx="2031736" cy="4438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Cohort 1 Support &amp; Coaching</a:t>
          </a:r>
        </a:p>
        <a:p>
          <a:pPr marL="0" lvl="0" indent="0" algn="ctr" defTabSz="533400">
            <a:lnSpc>
              <a:spcPct val="90000"/>
            </a:lnSpc>
            <a:spcBef>
              <a:spcPct val="0"/>
            </a:spcBef>
            <a:spcAft>
              <a:spcPct val="35000"/>
            </a:spcAft>
            <a:buNone/>
          </a:pPr>
          <a:r>
            <a:rPr lang="en-US" sz="1200" kern="1200" dirty="0"/>
            <a:t>Jan-Dec18</a:t>
          </a:r>
        </a:p>
      </dsp:txBody>
      <dsp:txXfrm>
        <a:off x="68825" y="1522715"/>
        <a:ext cx="2005734" cy="417885"/>
      </dsp:txXfrm>
    </dsp:sp>
    <dsp:sp modelId="{A1A37585-9C64-48F4-A25A-3C4891411628}">
      <dsp:nvSpPr>
        <dsp:cNvPr id="0" name=""/>
        <dsp:cNvSpPr/>
      </dsp:nvSpPr>
      <dsp:spPr>
        <a:xfrm>
          <a:off x="2367148" y="1102565"/>
          <a:ext cx="1831456" cy="1243332"/>
        </a:xfrm>
        <a:prstGeom prst="chevron">
          <a:avLst>
            <a:gd name="adj" fmla="val 4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297AF-73C7-41E6-B454-6FE398308581}">
      <dsp:nvSpPr>
        <dsp:cNvPr id="0" name=""/>
        <dsp:cNvSpPr/>
      </dsp:nvSpPr>
      <dsp:spPr>
        <a:xfrm>
          <a:off x="2495960" y="1493114"/>
          <a:ext cx="1737017" cy="461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Recruit Cohort 2</a:t>
          </a:r>
        </a:p>
        <a:p>
          <a:pPr marL="0" lvl="0" indent="0" algn="ctr" defTabSz="533400">
            <a:lnSpc>
              <a:spcPct val="90000"/>
            </a:lnSpc>
            <a:spcBef>
              <a:spcPct val="0"/>
            </a:spcBef>
            <a:spcAft>
              <a:spcPct val="35000"/>
            </a:spcAft>
            <a:buNone/>
          </a:pPr>
          <a:r>
            <a:rPr lang="en-US" sz="1200" kern="1200" dirty="0"/>
            <a:t>Summer 2018</a:t>
          </a:r>
        </a:p>
      </dsp:txBody>
      <dsp:txXfrm>
        <a:off x="2509467" y="1506621"/>
        <a:ext cx="1710003" cy="434165"/>
      </dsp:txXfrm>
    </dsp:sp>
    <dsp:sp modelId="{5554C4EC-D0F3-4130-B3E1-3FEE8B92AFBA}">
      <dsp:nvSpPr>
        <dsp:cNvPr id="0" name=""/>
        <dsp:cNvSpPr/>
      </dsp:nvSpPr>
      <dsp:spPr>
        <a:xfrm>
          <a:off x="4495789" y="1102719"/>
          <a:ext cx="1784037" cy="1248897"/>
        </a:xfrm>
        <a:prstGeom prst="chevron">
          <a:avLst>
            <a:gd name="adj" fmla="val 4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60C34D-58D0-4C7C-BF81-8D0DD94CAC04}">
      <dsp:nvSpPr>
        <dsp:cNvPr id="0" name=""/>
        <dsp:cNvSpPr/>
      </dsp:nvSpPr>
      <dsp:spPr>
        <a:xfrm>
          <a:off x="4346306" y="1476546"/>
          <a:ext cx="2143825" cy="4810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Cohort 2 In-Person Meeting</a:t>
          </a:r>
        </a:p>
        <a:p>
          <a:pPr marL="0" lvl="0" indent="0" algn="ctr" defTabSz="533400">
            <a:lnSpc>
              <a:spcPct val="90000"/>
            </a:lnSpc>
            <a:spcBef>
              <a:spcPct val="0"/>
            </a:spcBef>
            <a:spcAft>
              <a:spcPct val="35000"/>
            </a:spcAft>
            <a:buNone/>
          </a:pPr>
          <a:r>
            <a:rPr lang="en-US" sz="1200" kern="1200" dirty="0"/>
            <a:t>Fall 2018</a:t>
          </a:r>
        </a:p>
      </dsp:txBody>
      <dsp:txXfrm>
        <a:off x="4360396" y="1490636"/>
        <a:ext cx="2115645" cy="452883"/>
      </dsp:txXfrm>
    </dsp:sp>
    <dsp:sp modelId="{FF953096-CB39-478D-B85F-4CCDC8FAC8E5}">
      <dsp:nvSpPr>
        <dsp:cNvPr id="0" name=""/>
        <dsp:cNvSpPr/>
      </dsp:nvSpPr>
      <dsp:spPr>
        <a:xfrm>
          <a:off x="6923974" y="1045018"/>
          <a:ext cx="1612691" cy="1314566"/>
        </a:xfrm>
        <a:prstGeom prst="chevron">
          <a:avLst>
            <a:gd name="adj" fmla="val 4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0BE9B-34FB-4D00-9DA7-284178E6348E}">
      <dsp:nvSpPr>
        <dsp:cNvPr id="0" name=""/>
        <dsp:cNvSpPr/>
      </dsp:nvSpPr>
      <dsp:spPr>
        <a:xfrm>
          <a:off x="6579419" y="1485677"/>
          <a:ext cx="2235240" cy="457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Cohort 2 Support &amp; Coaching</a:t>
          </a:r>
        </a:p>
        <a:p>
          <a:pPr marL="0" lvl="0" indent="0" algn="ctr" defTabSz="533400">
            <a:lnSpc>
              <a:spcPct val="90000"/>
            </a:lnSpc>
            <a:spcBef>
              <a:spcPct val="0"/>
            </a:spcBef>
            <a:spcAft>
              <a:spcPct val="35000"/>
            </a:spcAft>
            <a:buNone/>
          </a:pPr>
          <a:r>
            <a:rPr lang="en-US" sz="1200" kern="1200" dirty="0"/>
            <a:t>Oct18-Sep 19</a:t>
          </a:r>
          <a:endParaRPr lang="en-US" sz="1000" kern="1200" dirty="0"/>
        </a:p>
      </dsp:txBody>
      <dsp:txXfrm>
        <a:off x="6592818" y="1499076"/>
        <a:ext cx="2208442" cy="430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3C2C4-D84B-4E44-8F89-65D58EE1D7EA}">
      <dsp:nvSpPr>
        <dsp:cNvPr id="0" name=""/>
        <dsp:cNvSpPr/>
      </dsp:nvSpPr>
      <dsp:spPr>
        <a:xfrm>
          <a:off x="1867703" y="0"/>
          <a:ext cx="3723333" cy="372333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B7CA5-465F-462B-B367-88469ACDD254}">
      <dsp:nvSpPr>
        <dsp:cNvPr id="0" name=""/>
        <dsp:cNvSpPr/>
      </dsp:nvSpPr>
      <dsp:spPr>
        <a:xfrm>
          <a:off x="1479549" y="353716"/>
          <a:ext cx="2140322" cy="142689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Data Quality</a:t>
          </a:r>
        </a:p>
      </dsp:txBody>
      <dsp:txXfrm>
        <a:off x="1549204" y="423371"/>
        <a:ext cx="2001012" cy="1287581"/>
      </dsp:txXfrm>
    </dsp:sp>
    <dsp:sp modelId="{73198820-E4E3-45F8-8DB0-86DECD15F6A4}">
      <dsp:nvSpPr>
        <dsp:cNvPr id="0" name=""/>
        <dsp:cNvSpPr/>
      </dsp:nvSpPr>
      <dsp:spPr>
        <a:xfrm>
          <a:off x="3883447" y="382250"/>
          <a:ext cx="2140322" cy="142689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Accountability</a:t>
          </a:r>
        </a:p>
      </dsp:txBody>
      <dsp:txXfrm>
        <a:off x="3953102" y="451905"/>
        <a:ext cx="2001012" cy="1287581"/>
      </dsp:txXfrm>
    </dsp:sp>
    <dsp:sp modelId="{9B05637C-8344-40A2-8109-7C04370068BF}">
      <dsp:nvSpPr>
        <dsp:cNvPr id="0" name=""/>
        <dsp:cNvSpPr/>
      </dsp:nvSpPr>
      <dsp:spPr>
        <a:xfrm>
          <a:off x="1520578" y="1917516"/>
          <a:ext cx="2283020" cy="142689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Professional Development</a:t>
          </a:r>
        </a:p>
      </dsp:txBody>
      <dsp:txXfrm>
        <a:off x="1590233" y="1987171"/>
        <a:ext cx="2143710" cy="1287581"/>
      </dsp:txXfrm>
    </dsp:sp>
    <dsp:sp modelId="{D6B5EFCB-200E-4C35-8C42-55ED336C4CEA}">
      <dsp:nvSpPr>
        <dsp:cNvPr id="0" name=""/>
        <dsp:cNvSpPr/>
      </dsp:nvSpPr>
      <dsp:spPr>
        <a:xfrm>
          <a:off x="3883447" y="1917516"/>
          <a:ext cx="2140322" cy="142689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Recommended Practices</a:t>
          </a:r>
        </a:p>
      </dsp:txBody>
      <dsp:txXfrm>
        <a:off x="3953102" y="1987171"/>
        <a:ext cx="2001012" cy="12875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8/10/18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8/10/18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413328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Successes, e.g., data on fidelity and results achieved for children and families</a:t>
            </a:r>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261369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67085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269039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3655261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81443" y="8831263"/>
            <a:ext cx="29749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62" tIns="46881" rIns="93762" bIns="46881" anchor="b"/>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919562F4-F62E-416D-B04F-ACFEDA69BAF1}" type="slidenum">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14</a:t>
            </a:fld>
            <a:endPar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171" name="Rectangle 2"/>
          <p:cNvSpPr>
            <a:spLocks noGrp="1" noRot="1" noChangeAspect="1" noChangeArrowheads="1" noTextEdit="1"/>
          </p:cNvSpPr>
          <p:nvPr>
            <p:ph type="sldImg"/>
          </p:nvPr>
        </p:nvSpPr>
        <p:spPr bwMode="auto">
          <a:xfrm>
            <a:off x="1112838" y="696913"/>
            <a:ext cx="4648200"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762" rIns="93762"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38349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276937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6C06A5-A6E9-4B47-817E-8365ED22702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25960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412875" y="1162050"/>
            <a:ext cx="4184650"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6940" indent="-291131">
              <a:spcBef>
                <a:spcPct val="30000"/>
              </a:spcBef>
              <a:defRPr sz="1200">
                <a:solidFill>
                  <a:schemeClr val="tx1"/>
                </a:solidFill>
                <a:latin typeface="Calibri" panose="020F0502020204030204" pitchFamily="34" charset="0"/>
              </a:defRPr>
            </a:lvl2pPr>
            <a:lvl3pPr marL="1164524" indent="-232905">
              <a:spcBef>
                <a:spcPct val="30000"/>
              </a:spcBef>
              <a:defRPr sz="1200">
                <a:solidFill>
                  <a:schemeClr val="tx1"/>
                </a:solidFill>
                <a:latin typeface="Calibri" panose="020F0502020204030204" pitchFamily="34" charset="0"/>
              </a:defRPr>
            </a:lvl3pPr>
            <a:lvl4pPr marL="1630334" indent="-232905">
              <a:spcBef>
                <a:spcPct val="30000"/>
              </a:spcBef>
              <a:defRPr sz="1200">
                <a:solidFill>
                  <a:schemeClr val="tx1"/>
                </a:solidFill>
                <a:latin typeface="Calibri" panose="020F0502020204030204" pitchFamily="34" charset="0"/>
              </a:defRPr>
            </a:lvl4pPr>
            <a:lvl5pPr marL="2096143" indent="-232905">
              <a:spcBef>
                <a:spcPct val="30000"/>
              </a:spcBef>
              <a:defRPr sz="1200">
                <a:solidFill>
                  <a:schemeClr val="tx1"/>
                </a:solidFill>
                <a:latin typeface="Calibri" panose="020F0502020204030204" pitchFamily="34" charset="0"/>
              </a:defRPr>
            </a:lvl5pPr>
            <a:lvl6pPr marL="2561953" indent="-232905" eaLnBrk="0" fontAlgn="base" hangingPunct="0">
              <a:spcBef>
                <a:spcPct val="30000"/>
              </a:spcBef>
              <a:spcAft>
                <a:spcPct val="0"/>
              </a:spcAft>
              <a:defRPr sz="1200">
                <a:solidFill>
                  <a:schemeClr val="tx1"/>
                </a:solidFill>
                <a:latin typeface="Calibri" panose="020F0502020204030204" pitchFamily="34" charset="0"/>
              </a:defRPr>
            </a:lvl6pPr>
            <a:lvl7pPr marL="3027762" indent="-232905" eaLnBrk="0" fontAlgn="base" hangingPunct="0">
              <a:spcBef>
                <a:spcPct val="30000"/>
              </a:spcBef>
              <a:spcAft>
                <a:spcPct val="0"/>
              </a:spcAft>
              <a:defRPr sz="1200">
                <a:solidFill>
                  <a:schemeClr val="tx1"/>
                </a:solidFill>
                <a:latin typeface="Calibri" panose="020F0502020204030204" pitchFamily="34" charset="0"/>
              </a:defRPr>
            </a:lvl7pPr>
            <a:lvl8pPr marL="3493572" indent="-232905" eaLnBrk="0" fontAlgn="base" hangingPunct="0">
              <a:spcBef>
                <a:spcPct val="30000"/>
              </a:spcBef>
              <a:spcAft>
                <a:spcPct val="0"/>
              </a:spcAft>
              <a:defRPr sz="1200">
                <a:solidFill>
                  <a:schemeClr val="tx1"/>
                </a:solidFill>
                <a:latin typeface="Calibri" panose="020F0502020204030204" pitchFamily="34" charset="0"/>
              </a:defRPr>
            </a:lvl8pPr>
            <a:lvl9pPr marL="3959381" indent="-23290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3B16EB-4CD4-431A-8BF2-2EC148BC625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935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13649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344577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389478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2030353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311586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2305842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1952430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48919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1951484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6530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3039738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291620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45" y="4474508"/>
            <a:ext cx="5607711" cy="3659842"/>
          </a:xfrm>
          <a:prstGeom prst="rect">
            <a:avLst/>
          </a:prstGeom>
        </p:spPr>
        <p:txBody>
          <a:bodyPr lIns="88139" tIns="44070" rIns="88139" bIns="44070"/>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C4D88-54EE-4DE8-A1D4-A2D818E716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16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2283039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45" y="4474508"/>
            <a:ext cx="5607711" cy="3659842"/>
          </a:xfrm>
          <a:prstGeom prst="rect">
            <a:avLst/>
          </a:prstGeom>
        </p:spPr>
        <p:txBody>
          <a:bodyPr lIns="88139" tIns="44070" rIns="88139" bIns="44070"/>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C4D88-54EE-4DE8-A1D4-A2D818E716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549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JENNA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4E118-A102-4F8A-AD23-A454F2AF3A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209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45" y="4474508"/>
            <a:ext cx="5607711" cy="3659842"/>
          </a:xfrm>
          <a:prstGeom prst="rect">
            <a:avLst/>
          </a:prstGeom>
        </p:spPr>
        <p:txBody>
          <a:bodyPr lIns="88139" tIns="44070" rIns="88139" bIns="44070"/>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C4D88-54EE-4DE8-A1D4-A2D818E716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2849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457347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JENNA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4E118-A102-4F8A-AD23-A454F2AF3A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2912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2292102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2</a:t>
            </a:r>
            <a:r>
              <a:rPr lang="en-US" baseline="30000" dirty="0"/>
              <a:t>nd</a:t>
            </a:r>
            <a:r>
              <a:rPr lang="en-US" dirty="0"/>
              <a:t> Cohort Dates: WIHD October 26</a:t>
            </a:r>
            <a:r>
              <a:rPr lang="en-US"/>
              <a:t>, Rochester </a:t>
            </a:r>
            <a:r>
              <a:rPr lang="en-US" dirty="0"/>
              <a:t>October 11, and NYC Oct 16 or 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C4D88-54EE-4DE8-A1D4-A2D818E716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670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761137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754360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ACF0B6-C51A-42A9-B021-727E85FCDC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17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885171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ACF0B6-C51A-42A9-B021-727E85FCDC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616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ACF0B6-C51A-42A9-B021-727E85FCDC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275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ACF0B6-C51A-42A9-B021-727E85FCDC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901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266150-FA26-45B5-BF0B-186B42A0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425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05991B-D7BD-40E7-8C3E-8696303941B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356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05991B-D7BD-40E7-8C3E-8696303941B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225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05991B-D7BD-40E7-8C3E-8696303941B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8386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ACF0B6-C51A-42A9-B021-727E85FCDC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509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a:p>
        </p:txBody>
      </p:sp>
    </p:spTree>
    <p:extLst>
      <p:ext uri="{BB962C8B-B14F-4D97-AF65-F5344CB8AC3E}">
        <p14:creationId xmlns:p14="http://schemas.microsoft.com/office/powerpoint/2010/main" val="42265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49</a:t>
            </a:fld>
            <a:endParaRPr lang="en-US"/>
          </a:p>
        </p:txBody>
      </p:sp>
    </p:spTree>
    <p:extLst>
      <p:ext uri="{BB962C8B-B14F-4D97-AF65-F5344CB8AC3E}">
        <p14:creationId xmlns:p14="http://schemas.microsoft.com/office/powerpoint/2010/main" val="411450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list will be presented towards end of presentation</a:t>
            </a:r>
          </a:p>
          <a:p>
            <a:r>
              <a:rPr lang="en-US" dirty="0"/>
              <a:t>Several schema for talking about implementation; we chose to highlight the stages presented by the National Implementation Research Network</a:t>
            </a:r>
          </a:p>
          <a:p>
            <a:r>
              <a:rPr lang="en-US" dirty="0"/>
              <a:t>They have 4 stages:</a:t>
            </a:r>
          </a:p>
          <a:p>
            <a:pPr marL="171450" indent="-171450">
              <a:buFontTx/>
              <a:buChar char="-"/>
            </a:pPr>
            <a:r>
              <a:rPr lang="en-US" dirty="0"/>
              <a:t>Exploration stage</a:t>
            </a:r>
          </a:p>
          <a:p>
            <a:pPr marL="171450" indent="-171450">
              <a:buFontTx/>
              <a:buChar char="-"/>
            </a:pPr>
            <a:r>
              <a:rPr lang="en-US" dirty="0"/>
              <a:t>Installation stage</a:t>
            </a:r>
          </a:p>
          <a:p>
            <a:pPr marL="171450" indent="-171450">
              <a:buFontTx/>
              <a:buChar char="-"/>
            </a:pPr>
            <a:r>
              <a:rPr lang="en-US" dirty="0"/>
              <a:t>Initial implementation</a:t>
            </a:r>
          </a:p>
          <a:p>
            <a:pPr marL="171450" indent="-171450">
              <a:buFontTx/>
              <a:buChar char="-"/>
            </a:pPr>
            <a:r>
              <a:rPr lang="en-US" dirty="0"/>
              <a:t>Full implementation</a:t>
            </a:r>
          </a:p>
          <a:p>
            <a:pPr marL="0" indent="0">
              <a:buFontTx/>
              <a:buNone/>
            </a:pPr>
            <a:r>
              <a:rPr lang="en-US" dirty="0"/>
              <a:t>In coming up with the recommendations for each stage, we pulled information from several sources including Child Trends and </a:t>
            </a:r>
            <a:r>
              <a:rPr lang="en-US" dirty="0" err="1"/>
              <a:t>Nectac</a:t>
            </a:r>
            <a:r>
              <a:rPr lang="en-US" dirty="0"/>
              <a:t> (national early childhood technical assistance center)</a:t>
            </a:r>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3008549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50</a:t>
            </a:fld>
            <a:endParaRPr lang="en-US"/>
          </a:p>
        </p:txBody>
      </p:sp>
    </p:spTree>
    <p:extLst>
      <p:ext uri="{BB962C8B-B14F-4D97-AF65-F5344CB8AC3E}">
        <p14:creationId xmlns:p14="http://schemas.microsoft.com/office/powerpoint/2010/main" val="24106643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51</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activities for the exploration stage</a:t>
            </a:r>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83965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2676312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3637359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2491578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71F63E-B7E3-407A-B5DD-E63553DBBD55}" type="datetime1">
              <a:rPr lang="en-US"/>
              <a:pPr>
                <a:defRPr/>
              </a:pPr>
              <a:t>8/10/18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DEF84D-BAB8-405D-A156-60FAF428EFB9}" type="slidenum">
              <a:rPr lang="en-US" altLang="en-US"/>
              <a:pPr>
                <a:defRPr/>
              </a:pPr>
              <a:t>‹#›</a:t>
            </a:fld>
            <a:endParaRPr lang="en-US" altLang="en-US"/>
          </a:p>
        </p:txBody>
      </p:sp>
    </p:spTree>
    <p:extLst>
      <p:ext uri="{BB962C8B-B14F-4D97-AF65-F5344CB8AC3E}">
        <p14:creationId xmlns:p14="http://schemas.microsoft.com/office/powerpoint/2010/main" val="2961842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00D0A5-A707-48CE-85CC-ED1C02DEDD6A}" type="datetime1">
              <a:rPr lang="en-US"/>
              <a:pPr>
                <a:defRPr/>
              </a:pPr>
              <a:t>8/10/18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0995B6-9B1B-46FF-A324-D24A8A38378A}" type="slidenum">
              <a:rPr lang="en-US" altLang="en-US"/>
              <a:pPr>
                <a:defRPr/>
              </a:pPr>
              <a:t>‹#›</a:t>
            </a:fld>
            <a:endParaRPr lang="en-US" altLang="en-US"/>
          </a:p>
        </p:txBody>
      </p:sp>
    </p:spTree>
    <p:extLst>
      <p:ext uri="{BB962C8B-B14F-4D97-AF65-F5344CB8AC3E}">
        <p14:creationId xmlns:p14="http://schemas.microsoft.com/office/powerpoint/2010/main" val="3508470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4D5E830-0655-460D-9E78-B8F6A458846A}" type="datetime1">
              <a:rPr lang="en-US"/>
              <a:pPr>
                <a:defRPr/>
              </a:pPr>
              <a:t>8/10/18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3C0749-6744-4032-A87E-BB9931E37FBC}" type="slidenum">
              <a:rPr lang="en-US" altLang="en-US"/>
              <a:pPr>
                <a:defRPr/>
              </a:pPr>
              <a:t>‹#›</a:t>
            </a:fld>
            <a:endParaRPr lang="en-US" altLang="en-US"/>
          </a:p>
        </p:txBody>
      </p:sp>
    </p:spTree>
    <p:extLst>
      <p:ext uri="{BB962C8B-B14F-4D97-AF65-F5344CB8AC3E}">
        <p14:creationId xmlns:p14="http://schemas.microsoft.com/office/powerpoint/2010/main" val="3942113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CB992B6-78FD-45B7-9F08-893B910BC4C1}" type="datetime1">
              <a:rPr lang="en-US"/>
              <a:pPr>
                <a:defRPr/>
              </a:pPr>
              <a:t>8/10/18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4F8193-403C-4681-93CC-25FEF2650AFF}" type="slidenum">
              <a:rPr lang="en-US" altLang="en-US"/>
              <a:pPr>
                <a:defRPr/>
              </a:pPr>
              <a:t>‹#›</a:t>
            </a:fld>
            <a:endParaRPr lang="en-US" altLang="en-US"/>
          </a:p>
        </p:txBody>
      </p:sp>
    </p:spTree>
    <p:extLst>
      <p:ext uri="{BB962C8B-B14F-4D97-AF65-F5344CB8AC3E}">
        <p14:creationId xmlns:p14="http://schemas.microsoft.com/office/powerpoint/2010/main" val="2398977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E3DBB4A-EFEE-4EA2-932C-60F94E955111}" type="datetime1">
              <a:rPr lang="en-US"/>
              <a:pPr>
                <a:defRPr/>
              </a:pPr>
              <a:t>8/10/18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0FE8CD-E795-46B1-A4DF-64306F9AA492}" type="slidenum">
              <a:rPr lang="en-US" altLang="en-US"/>
              <a:pPr>
                <a:defRPr/>
              </a:pPr>
              <a:t>‹#›</a:t>
            </a:fld>
            <a:endParaRPr lang="en-US" altLang="en-US"/>
          </a:p>
        </p:txBody>
      </p:sp>
    </p:spTree>
    <p:extLst>
      <p:ext uri="{BB962C8B-B14F-4D97-AF65-F5344CB8AC3E}">
        <p14:creationId xmlns:p14="http://schemas.microsoft.com/office/powerpoint/2010/main" val="213363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448B05F-91BE-4267-BACB-E2CA27DE823D}" type="datetime1">
              <a:rPr lang="en-US"/>
              <a:pPr>
                <a:defRPr/>
              </a:pPr>
              <a:t>8/10/18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1B0411-ABE9-46E0-B687-4D1FEDCF9FB6}" type="slidenum">
              <a:rPr lang="en-US" altLang="en-US"/>
              <a:pPr>
                <a:defRPr/>
              </a:pPr>
              <a:t>‹#›</a:t>
            </a:fld>
            <a:endParaRPr lang="en-US" altLang="en-US"/>
          </a:p>
        </p:txBody>
      </p:sp>
    </p:spTree>
    <p:extLst>
      <p:ext uri="{BB962C8B-B14F-4D97-AF65-F5344CB8AC3E}">
        <p14:creationId xmlns:p14="http://schemas.microsoft.com/office/powerpoint/2010/main" val="2344505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37311C-215F-4DAA-AF53-BB378F99E861}" type="datetime1">
              <a:rPr lang="en-US"/>
              <a:pPr>
                <a:defRPr/>
              </a:pPr>
              <a:t>8/10/18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C84FDC-C567-42B2-9D6F-89A5C87E44CC}" type="slidenum">
              <a:rPr lang="en-US" altLang="en-US"/>
              <a:pPr>
                <a:defRPr/>
              </a:pPr>
              <a:t>‹#›</a:t>
            </a:fld>
            <a:endParaRPr lang="en-US" altLang="en-US"/>
          </a:p>
        </p:txBody>
      </p:sp>
    </p:spTree>
    <p:extLst>
      <p:ext uri="{BB962C8B-B14F-4D97-AF65-F5344CB8AC3E}">
        <p14:creationId xmlns:p14="http://schemas.microsoft.com/office/powerpoint/2010/main" val="332520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A27586-615D-4902-80BF-75F125227405}" type="datetime1">
              <a:rPr lang="en-US"/>
              <a:pPr>
                <a:defRPr/>
              </a:pPr>
              <a:t>8/10/18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60243C-7526-4849-BEE6-7CC78EB1DCEE}" type="slidenum">
              <a:rPr lang="en-US" altLang="en-US"/>
              <a:pPr>
                <a:defRPr/>
              </a:pPr>
              <a:t>‹#›</a:t>
            </a:fld>
            <a:endParaRPr lang="en-US" altLang="en-US"/>
          </a:p>
        </p:txBody>
      </p:sp>
    </p:spTree>
    <p:extLst>
      <p:ext uri="{BB962C8B-B14F-4D97-AF65-F5344CB8AC3E}">
        <p14:creationId xmlns:p14="http://schemas.microsoft.com/office/powerpoint/2010/main" val="3565060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0373A6-5713-438E-B3CB-6969E8702BE6}" type="datetime1">
              <a:rPr lang="en-US"/>
              <a:pPr>
                <a:defRPr/>
              </a:pPr>
              <a:t>8/10/18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A4CD02-0821-4BA2-8D4A-D5ED15551427}" type="slidenum">
              <a:rPr lang="en-US" altLang="en-US"/>
              <a:pPr>
                <a:defRPr/>
              </a:pPr>
              <a:t>‹#›</a:t>
            </a:fld>
            <a:endParaRPr lang="en-US" altLang="en-US"/>
          </a:p>
        </p:txBody>
      </p:sp>
    </p:spTree>
    <p:extLst>
      <p:ext uri="{BB962C8B-B14F-4D97-AF65-F5344CB8AC3E}">
        <p14:creationId xmlns:p14="http://schemas.microsoft.com/office/powerpoint/2010/main" val="2227857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4E252EE-A07A-4769-A69D-52F07ED1F609}" type="datetime1">
              <a:rPr lang="en-US"/>
              <a:pPr>
                <a:defRPr/>
              </a:pPr>
              <a:t>8/10/18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1B66E6-3EA4-47F2-8087-2736DD40BA61}" type="slidenum">
              <a:rPr lang="en-US" altLang="en-US"/>
              <a:pPr>
                <a:defRPr/>
              </a:pPr>
              <a:t>‹#›</a:t>
            </a:fld>
            <a:endParaRPr lang="en-US" altLang="en-US"/>
          </a:p>
        </p:txBody>
      </p:sp>
    </p:spTree>
    <p:extLst>
      <p:ext uri="{BB962C8B-B14F-4D97-AF65-F5344CB8AC3E}">
        <p14:creationId xmlns:p14="http://schemas.microsoft.com/office/powerpoint/2010/main" val="742021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52199C-ABE8-4C7D-AF6A-3F375B15ECE6}" type="datetime1">
              <a:rPr lang="en-US"/>
              <a:pPr>
                <a:defRPr/>
              </a:pPr>
              <a:t>8/10/18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97D192-A608-4B6F-9E8F-6A9420E5AF57}" type="slidenum">
              <a:rPr lang="en-US" altLang="en-US"/>
              <a:pPr>
                <a:defRPr/>
              </a:pPr>
              <a:t>‹#›</a:t>
            </a:fld>
            <a:endParaRPr lang="en-US" altLang="en-US"/>
          </a:p>
        </p:txBody>
      </p:sp>
    </p:spTree>
    <p:extLst>
      <p:ext uri="{BB962C8B-B14F-4D97-AF65-F5344CB8AC3E}">
        <p14:creationId xmlns:p14="http://schemas.microsoft.com/office/powerpoint/2010/main" val="3395155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553BF7-7D90-4E88-967D-CA6BE3F55B7A}" type="datetimeFigureOut">
              <a:rPr lang="en-US" smtClean="0">
                <a:solidFill>
                  <a:prstClr val="black">
                    <a:tint val="75000"/>
                  </a:prstClr>
                </a:solidFill>
              </a:rPr>
              <a:pPr/>
              <a:t>8/10/18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346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53BF7-7D90-4E88-967D-CA6BE3F55B7A}" type="datetimeFigureOut">
              <a:rPr lang="en-US" smtClean="0">
                <a:solidFill>
                  <a:prstClr val="black">
                    <a:tint val="75000"/>
                  </a:prstClr>
                </a:solidFill>
              </a:rPr>
              <a:pPr/>
              <a:t>8/10/18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79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553BF7-7D90-4E88-967D-CA6BE3F55B7A}" type="datetimeFigureOut">
              <a:rPr lang="en-US" smtClean="0">
                <a:solidFill>
                  <a:prstClr val="black">
                    <a:tint val="75000"/>
                  </a:prstClr>
                </a:solidFill>
              </a:rPr>
              <a:pPr/>
              <a:t>8/10/18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575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553BF7-7D90-4E88-967D-CA6BE3F55B7A}" type="datetimeFigureOut">
              <a:rPr lang="en-US" smtClean="0">
                <a:solidFill>
                  <a:prstClr val="black">
                    <a:tint val="75000"/>
                  </a:prstClr>
                </a:solidFill>
              </a:rPr>
              <a:pPr/>
              <a:t>8/10/18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47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2886398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553BF7-7D90-4E88-967D-CA6BE3F55B7A}" type="datetimeFigureOut">
              <a:rPr lang="en-US" smtClean="0">
                <a:solidFill>
                  <a:prstClr val="black">
                    <a:tint val="75000"/>
                  </a:prstClr>
                </a:solidFill>
              </a:rPr>
              <a:pPr/>
              <a:t>8/10/18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938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553BF7-7D90-4E88-967D-CA6BE3F55B7A}" type="datetimeFigureOut">
              <a:rPr lang="en-US" smtClean="0">
                <a:solidFill>
                  <a:prstClr val="black">
                    <a:tint val="75000"/>
                  </a:prstClr>
                </a:solidFill>
              </a:rPr>
              <a:pPr/>
              <a:t>8/10/18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73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53BF7-7D90-4E88-967D-CA6BE3F55B7A}" type="datetimeFigureOut">
              <a:rPr lang="en-US" smtClean="0">
                <a:solidFill>
                  <a:prstClr val="black">
                    <a:tint val="75000"/>
                  </a:prstClr>
                </a:solidFill>
              </a:rPr>
              <a:pPr/>
              <a:t>8/10/18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641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553BF7-7D90-4E88-967D-CA6BE3F55B7A}" type="datetimeFigureOut">
              <a:rPr lang="en-US" smtClean="0">
                <a:solidFill>
                  <a:prstClr val="black">
                    <a:tint val="75000"/>
                  </a:prstClr>
                </a:solidFill>
              </a:rPr>
              <a:pPr/>
              <a:t>8/10/18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668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553BF7-7D90-4E88-967D-CA6BE3F55B7A}" type="datetimeFigureOut">
              <a:rPr lang="en-US" smtClean="0">
                <a:solidFill>
                  <a:prstClr val="black">
                    <a:tint val="75000"/>
                  </a:prstClr>
                </a:solidFill>
              </a:rPr>
              <a:pPr/>
              <a:t>8/10/18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499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53BF7-7D90-4E88-967D-CA6BE3F55B7A}" type="datetimeFigureOut">
              <a:rPr lang="en-US" smtClean="0">
                <a:solidFill>
                  <a:prstClr val="black">
                    <a:tint val="75000"/>
                  </a:prstClr>
                </a:solidFill>
              </a:rPr>
              <a:pPr/>
              <a:t>8/10/18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521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53BF7-7D90-4E88-967D-CA6BE3F55B7A}" type="datetimeFigureOut">
              <a:rPr lang="en-US" smtClean="0">
                <a:solidFill>
                  <a:prstClr val="black">
                    <a:tint val="75000"/>
                  </a:prstClr>
                </a:solidFill>
              </a:rPr>
              <a:pPr/>
              <a:t>8/10/18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94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32EB3E-558C-48AF-B0D4-37D466EFD05D}"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519411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2EB3E-558C-48AF-B0D4-37D466EFD05D}"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368506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32EB3E-558C-48AF-B0D4-37D466EFD05D}"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21179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429698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32EB3E-558C-48AF-B0D4-37D466EFD05D}" type="datetimeFigureOut">
              <a:rPr lang="en-US" smtClean="0"/>
              <a:t>8/10/18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726696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32EB3E-558C-48AF-B0D4-37D466EFD05D}" type="datetimeFigureOut">
              <a:rPr lang="en-US" smtClean="0"/>
              <a:t>8/10/18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770154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32EB3E-558C-48AF-B0D4-37D466EFD05D}" type="datetimeFigureOut">
              <a:rPr lang="en-US" smtClean="0"/>
              <a:t>8/10/18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2630816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2EB3E-558C-48AF-B0D4-37D466EFD05D}" type="datetimeFigureOut">
              <a:rPr lang="en-US" smtClean="0"/>
              <a:t>8/10/18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065538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B32EB3E-558C-48AF-B0D4-37D466EFD05D}" type="datetimeFigureOut">
              <a:rPr lang="en-US" smtClean="0"/>
              <a:t>8/10/18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348069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B32EB3E-558C-48AF-B0D4-37D466EFD05D}" type="datetimeFigureOut">
              <a:rPr lang="en-US" smtClean="0"/>
              <a:t>8/10/18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425540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32EB3E-558C-48AF-B0D4-37D466EFD05D}"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296322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32EB3E-558C-48AF-B0D4-37D466EFD05D}"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B4BD41F-5390-4FE6-89B7-A752762BE5A8}" type="slidenum">
              <a:rPr lang="en-US" smtClean="0"/>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7531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B32EB3E-558C-48AF-B0D4-37D466EFD05D}" type="datetimeFigureOut">
              <a:rPr lang="en-US" smtClean="0"/>
              <a:t>8/10/18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808306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B32EB3E-558C-48AF-B0D4-37D466EFD05D}" type="datetimeFigureOut">
              <a:rPr lang="en-US" smtClean="0"/>
              <a:t>8/10/18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B4BD41F-5390-4FE6-89B7-A752762BE5A8}" type="slidenum">
              <a:rPr lang="en-US" smtClean="0"/>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654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B32EB3E-558C-48AF-B0D4-37D466EFD05D}" type="datetimeFigureOut">
              <a:rPr lang="en-US" smtClean="0"/>
              <a:t>8/10/18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928915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2EB3E-558C-48AF-B0D4-37D466EFD05D}"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79989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2EB3E-558C-48AF-B0D4-37D466EFD05D}"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2687573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7856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5033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B5CE9B-9085-41CB-B6CC-527E8C82581E}" type="slidenum">
              <a:rPr lang="en-US"/>
              <a:pPr>
                <a:defRPr/>
              </a:pPr>
              <a:t>‹#›</a:t>
            </a:fld>
            <a:endParaRPr lang="en-US"/>
          </a:p>
        </p:txBody>
      </p:sp>
    </p:spTree>
    <p:extLst>
      <p:ext uri="{BB962C8B-B14F-4D97-AF65-F5344CB8AC3E}">
        <p14:creationId xmlns:p14="http://schemas.microsoft.com/office/powerpoint/2010/main" val="549292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477D42-9BAF-4FE3-9E56-F822BA5A35D2}" type="slidenum">
              <a:rPr lang="en-US"/>
              <a:pPr>
                <a:defRPr/>
              </a:pPr>
              <a:t>‹#›</a:t>
            </a:fld>
            <a:endParaRPr lang="en-US"/>
          </a:p>
        </p:txBody>
      </p:sp>
    </p:spTree>
    <p:extLst>
      <p:ext uri="{BB962C8B-B14F-4D97-AF65-F5344CB8AC3E}">
        <p14:creationId xmlns:p14="http://schemas.microsoft.com/office/powerpoint/2010/main" val="2798634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ADC80D-FA5C-4A4A-BA92-6BFB3FEBE945}" type="slidenum">
              <a:rPr lang="en-US"/>
              <a:pPr>
                <a:defRPr/>
              </a:pPr>
              <a:t>‹#›</a:t>
            </a:fld>
            <a:endParaRPr lang="en-US"/>
          </a:p>
        </p:txBody>
      </p:sp>
    </p:spTree>
    <p:extLst>
      <p:ext uri="{BB962C8B-B14F-4D97-AF65-F5344CB8AC3E}">
        <p14:creationId xmlns:p14="http://schemas.microsoft.com/office/powerpoint/2010/main" val="11006855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B30FE9-8C92-43A4-BD2D-85E8C17AA686}" type="slidenum">
              <a:rPr lang="en-US"/>
              <a:pPr>
                <a:defRPr/>
              </a:pPr>
              <a:t>‹#›</a:t>
            </a:fld>
            <a:endParaRPr lang="en-US"/>
          </a:p>
        </p:txBody>
      </p:sp>
    </p:spTree>
    <p:extLst>
      <p:ext uri="{BB962C8B-B14F-4D97-AF65-F5344CB8AC3E}">
        <p14:creationId xmlns:p14="http://schemas.microsoft.com/office/powerpoint/2010/main" val="3238944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7AB480-7EBA-4CC2-B19E-F6338039BD45}" type="slidenum">
              <a:rPr lang="en-US"/>
              <a:pPr>
                <a:defRPr/>
              </a:pPr>
              <a:t>‹#›</a:t>
            </a:fld>
            <a:endParaRPr lang="en-US"/>
          </a:p>
        </p:txBody>
      </p:sp>
    </p:spTree>
    <p:extLst>
      <p:ext uri="{BB962C8B-B14F-4D97-AF65-F5344CB8AC3E}">
        <p14:creationId xmlns:p14="http://schemas.microsoft.com/office/powerpoint/2010/main" val="199268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FB1523-0D3B-495C-8570-AB4F61B929CC}" type="slidenum">
              <a:rPr lang="en-US"/>
              <a:pPr>
                <a:defRPr/>
              </a:pPr>
              <a:t>‹#›</a:t>
            </a:fld>
            <a:endParaRPr lang="en-US"/>
          </a:p>
        </p:txBody>
      </p:sp>
    </p:spTree>
    <p:extLst>
      <p:ext uri="{BB962C8B-B14F-4D97-AF65-F5344CB8AC3E}">
        <p14:creationId xmlns:p14="http://schemas.microsoft.com/office/powerpoint/2010/main" val="8409275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656B53-832C-42D4-A82A-24ECC64D0157}" type="slidenum">
              <a:rPr lang="en-US"/>
              <a:pPr>
                <a:defRPr/>
              </a:pPr>
              <a:t>‹#›</a:t>
            </a:fld>
            <a:endParaRPr lang="en-US"/>
          </a:p>
        </p:txBody>
      </p:sp>
    </p:spTree>
    <p:extLst>
      <p:ext uri="{BB962C8B-B14F-4D97-AF65-F5344CB8AC3E}">
        <p14:creationId xmlns:p14="http://schemas.microsoft.com/office/powerpoint/2010/main" val="14052454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B60D6E-2CCC-418B-8AE0-71412BF0D065}" type="slidenum">
              <a:rPr lang="en-US"/>
              <a:pPr>
                <a:defRPr/>
              </a:pPr>
              <a:t>‹#›</a:t>
            </a:fld>
            <a:endParaRPr lang="en-US"/>
          </a:p>
        </p:txBody>
      </p:sp>
    </p:spTree>
    <p:extLst>
      <p:ext uri="{BB962C8B-B14F-4D97-AF65-F5344CB8AC3E}">
        <p14:creationId xmlns:p14="http://schemas.microsoft.com/office/powerpoint/2010/main" val="2332116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FB5E59-0D09-40B6-99FD-686737B5FFC2}" type="slidenum">
              <a:rPr lang="en-US"/>
              <a:pPr>
                <a:defRPr/>
              </a:pPr>
              <a:t>‹#›</a:t>
            </a:fld>
            <a:endParaRPr lang="en-US"/>
          </a:p>
        </p:txBody>
      </p:sp>
    </p:spTree>
    <p:extLst>
      <p:ext uri="{BB962C8B-B14F-4D97-AF65-F5344CB8AC3E}">
        <p14:creationId xmlns:p14="http://schemas.microsoft.com/office/powerpoint/2010/main" val="2516772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72E68C-D575-4DF6-9B7E-6D3538EF5979}" type="datetimeFigureOut">
              <a:rPr lang="en-US"/>
              <a:pPr>
                <a:defRPr/>
              </a:pPr>
              <a:t>8/10/18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F651D3-4AA0-4336-A174-A8347CE186CE}" type="slidenum">
              <a:rPr lang="en-US"/>
              <a:pPr>
                <a:defRPr/>
              </a:pPr>
              <a:t>‹#›</a:t>
            </a:fld>
            <a:endParaRPr lang="en-US"/>
          </a:p>
        </p:txBody>
      </p:sp>
    </p:spTree>
    <p:extLst>
      <p:ext uri="{BB962C8B-B14F-4D97-AF65-F5344CB8AC3E}">
        <p14:creationId xmlns:p14="http://schemas.microsoft.com/office/powerpoint/2010/main" val="3806394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F94143-EF26-4914-9C1E-28867851AEE9}" type="slidenum">
              <a:rPr lang="en-US"/>
              <a:pPr>
                <a:defRPr/>
              </a:pPr>
              <a:t>‹#›</a:t>
            </a:fld>
            <a:endParaRPr lang="en-US"/>
          </a:p>
        </p:txBody>
      </p:sp>
    </p:spTree>
    <p:extLst>
      <p:ext uri="{BB962C8B-B14F-4D97-AF65-F5344CB8AC3E}">
        <p14:creationId xmlns:p14="http://schemas.microsoft.com/office/powerpoint/2010/main" val="28372629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26584087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1719243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7674791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385955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41624167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29248361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30141078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40136305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8761979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28246107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3303612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4973229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27291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1169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550180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9956947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44658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8634074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976888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6585474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6239600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50929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1.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2.jpe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04AA393-40FB-41DF-9C3E-0D28DA6541E6}" type="datetime1">
              <a:rPr lang="en-US"/>
              <a:pPr>
                <a:defRPr/>
              </a:pPr>
              <a:t>8/10/18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3D31E07-21BF-4E98-8BA3-9CB71E64B46D}" type="slidenum">
              <a:rPr lang="en-US" altLang="en-US"/>
              <a:pPr>
                <a:defRPr/>
              </a:pPr>
              <a:t>‹#›</a:t>
            </a:fld>
            <a:endParaRPr lang="en-US" altLang="en-US"/>
          </a:p>
        </p:txBody>
      </p:sp>
    </p:spTree>
    <p:extLst>
      <p:ext uri="{BB962C8B-B14F-4D97-AF65-F5344CB8AC3E}">
        <p14:creationId xmlns:p14="http://schemas.microsoft.com/office/powerpoint/2010/main" val="18719886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4553BF7-7D90-4E88-967D-CA6BE3F55B7A}" type="datetimeFigureOut">
              <a:rPr lang="en-US" smtClean="0">
                <a:solidFill>
                  <a:prstClr val="black">
                    <a:tint val="75000"/>
                  </a:prstClr>
                </a:solidFill>
                <a:latin typeface="Calibri" panose="020F0502020204030204"/>
                <a:cs typeface="+mn-cs"/>
              </a:rPr>
              <a:pPr eaLnBrk="1" fontAlgn="auto" hangingPunct="1">
                <a:spcBef>
                  <a:spcPts val="0"/>
                </a:spcBef>
                <a:spcAft>
                  <a:spcPts val="0"/>
                </a:spcAft>
              </a:pPr>
              <a:t>8/10/18</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4DB8919-018C-49CF-A7CB-0200F4CE88D0}" type="slidenum">
              <a:rPr lang="en-US" smtClean="0">
                <a:solidFill>
                  <a:prstClr val="black">
                    <a:tint val="75000"/>
                  </a:prstClr>
                </a:solidFill>
                <a:latin typeface="Calibri" panose="020F0502020204030204"/>
                <a:cs typeface="+mn-cs"/>
              </a:rPr>
              <a:pPr eaLnBrk="1" fontAlgn="auto" hangingPunct="1">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718978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1B32EB3E-558C-48AF-B0D4-37D466EFD05D}" type="datetimeFigureOut">
              <a:rPr lang="en-US" smtClean="0"/>
              <a:t>8/10/18</a:t>
            </a:fld>
            <a:endParaRPr lang="en-US"/>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1B4BD41F-5390-4FE6-89B7-A752762BE5A8}" type="slidenum">
              <a:rPr lang="en-US" smtClean="0"/>
              <a:t>‹#›</a:t>
            </a:fld>
            <a:endParaRPr lang="en-US"/>
          </a:p>
        </p:txBody>
      </p:sp>
    </p:spTree>
    <p:extLst>
      <p:ext uri="{BB962C8B-B14F-4D97-AF65-F5344CB8AC3E}">
        <p14:creationId xmlns:p14="http://schemas.microsoft.com/office/powerpoint/2010/main" val="11444434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_DOH_rgb.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400" y="482600"/>
            <a:ext cx="3603190" cy="1081024"/>
          </a:xfrm>
          <a:prstGeom prst="rect">
            <a:avLst/>
          </a:prstGeom>
        </p:spPr>
      </p:pic>
      <p:sp>
        <p:nvSpPr>
          <p:cNvPr id="7" name="Rectangle 6"/>
          <p:cNvSpPr/>
          <p:nvPr userDrawn="1"/>
        </p:nvSpPr>
        <p:spPr>
          <a:xfrm>
            <a:off x="0" y="4953000"/>
            <a:ext cx="9144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aseline="0" dirty="0"/>
              <a:t> </a:t>
            </a:r>
            <a:endParaRPr lang="en-US" sz="1800" dirty="0"/>
          </a:p>
        </p:txBody>
      </p:sp>
      <p:sp>
        <p:nvSpPr>
          <p:cNvPr id="8" name="Rectangle 7"/>
          <p:cNvSpPr/>
          <p:nvPr userDrawn="1"/>
        </p:nvSpPr>
        <p:spPr>
          <a:xfrm>
            <a:off x="0" y="4953000"/>
            <a:ext cx="9144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1"/>
          <p:cNvSpPr txBox="1">
            <a:spLocks/>
          </p:cNvSpPr>
          <p:nvPr userDrawn="1"/>
        </p:nvSpPr>
        <p:spPr>
          <a:xfrm>
            <a:off x="457200" y="5257800"/>
            <a:ext cx="21336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spTree>
    <p:extLst>
      <p:ext uri="{BB962C8B-B14F-4D97-AF65-F5344CB8AC3E}">
        <p14:creationId xmlns:p14="http://schemas.microsoft.com/office/powerpoint/2010/main" val="524196922"/>
      </p:ext>
    </p:extLst>
  </p:cSld>
  <p:clrMap bg1="lt1" tx1="dk1" bg2="lt2" tx2="dk2" accent1="accent1" accent2="accent2" accent3="accent3" accent4="accent4" accent5="accent5" accent6="accent6" hlink="hlink" folHlink="folHlink"/>
  <p:sldLayoutIdLst>
    <p:sldLayoutId id="2147483705" r:id="rId1"/>
    <p:sldLayoutId id="2147483706" r:id="rId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2" descr="NYSOOH_DOH_rg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10414" y="6015567"/>
            <a:ext cx="1666875" cy="49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F17BB5D-F7E8-4F25-8758-C5486D83BC92}" type="slidenum">
              <a:rPr lang="en-US"/>
              <a:pPr>
                <a:defRPr/>
              </a:pPr>
              <a:t>‹#›</a:t>
            </a:fld>
            <a:endParaRPr lang="en-US"/>
          </a:p>
        </p:txBody>
      </p:sp>
      <p:sp>
        <p:nvSpPr>
          <p:cNvPr id="7" name="Rectangle 6"/>
          <p:cNvSpPr/>
          <p:nvPr userDrawn="1"/>
        </p:nvSpPr>
        <p:spPr>
          <a:xfrm>
            <a:off x="0" y="82552"/>
            <a:ext cx="9144000" cy="400049"/>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Date Placeholder 1"/>
          <p:cNvSpPr txBox="1">
            <a:spLocks/>
          </p:cNvSpPr>
          <p:nvPr userDrawn="1"/>
        </p:nvSpPr>
        <p:spPr>
          <a:xfrm>
            <a:off x="152400" y="116418"/>
            <a:ext cx="21336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200" dirty="0"/>
          </a:p>
        </p:txBody>
      </p:sp>
      <p:sp>
        <p:nvSpPr>
          <p:cNvPr id="9" name="Slide Number Placeholder 3"/>
          <p:cNvSpPr txBox="1">
            <a:spLocks/>
          </p:cNvSpPr>
          <p:nvPr userDrawn="1"/>
        </p:nvSpPr>
        <p:spPr>
          <a:xfrm>
            <a:off x="8305800" y="116418"/>
            <a:ext cx="6858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A7C8B2B-EF35-4246-A11E-281216B04FAD}" type="slidenum">
              <a:rPr lang="en-US" sz="1200" smtClean="0"/>
              <a:pPr fontAlgn="auto">
                <a:spcBef>
                  <a:spcPts val="0"/>
                </a:spcBef>
                <a:spcAft>
                  <a:spcPts val="0"/>
                </a:spcAft>
                <a:defRPr/>
              </a:pPr>
              <a:t>‹#›</a:t>
            </a:fld>
            <a:endParaRPr lang="en-US" sz="1200" dirty="0"/>
          </a:p>
        </p:txBody>
      </p:sp>
      <p:sp>
        <p:nvSpPr>
          <p:cNvPr id="10" name="Rectangle 9"/>
          <p:cNvSpPr/>
          <p:nvPr userDrawn="1"/>
        </p:nvSpPr>
        <p:spPr>
          <a:xfrm>
            <a:off x="0" y="-25400"/>
            <a:ext cx="9144000" cy="107951"/>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334590444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AAE744-BA69-4F26-8BE7-FDD204B21D56}" type="slidenum">
              <a:rPr lang="en-US" smtClean="0"/>
              <a:t>‹#›</a:t>
            </a:fld>
            <a:endParaRPr lang="en-US"/>
          </a:p>
        </p:txBody>
      </p:sp>
    </p:spTree>
    <p:extLst>
      <p:ext uri="{BB962C8B-B14F-4D97-AF65-F5344CB8AC3E}">
        <p14:creationId xmlns:p14="http://schemas.microsoft.com/office/powerpoint/2010/main" val="362680088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83126"/>
            <a:ext cx="9144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Slide Number Placeholder 3"/>
          <p:cNvSpPr txBox="1">
            <a:spLocks/>
          </p:cNvSpPr>
          <p:nvPr userDrawn="1"/>
        </p:nvSpPr>
        <p:spPr>
          <a:xfrm>
            <a:off x="8305800" y="117474"/>
            <a:ext cx="685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25400"/>
            <a:ext cx="9144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descr="NYSOO_DOH_rgb.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49454" y="6015223"/>
            <a:ext cx="1713547" cy="514096"/>
          </a:xfrm>
          <a:prstGeom prst="rect">
            <a:avLst/>
          </a:prstGeom>
        </p:spPr>
      </p:pic>
    </p:spTree>
    <p:extLst>
      <p:ext uri="{BB962C8B-B14F-4D97-AF65-F5344CB8AC3E}">
        <p14:creationId xmlns:p14="http://schemas.microsoft.com/office/powerpoint/2010/main" val="17400933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3" Type="http://schemas.openxmlformats.org/officeDocument/2006/relationships/hyperlink" Target="mailto:bei.ssip@health.ny.gov" TargetMode="External"/><Relationship Id="rId2" Type="http://schemas.openxmlformats.org/officeDocument/2006/relationships/notesSlide" Target="../notesSlides/notesSlide38.xml"/><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3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amp;ehk=qpHiSlT3SDzs7FUIEg3aYw&amp;r=0&amp;pid=OfficeInsert"/><Relationship Id="rId2" Type="http://schemas.openxmlformats.org/officeDocument/2006/relationships/notesSlide" Target="../notesSlides/notesSlide43.xml"/><Relationship Id="rId1" Type="http://schemas.openxmlformats.org/officeDocument/2006/relationships/slideLayout" Target="../slideLayouts/slideLayout43.xml"/><Relationship Id="rId4" Type="http://schemas.openxmlformats.org/officeDocument/2006/relationships/hyperlink" Target="https://ajem.infoservices.com.au/items/AJEM-29-01-07"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emf"/><Relationship Id="rId2" Type="http://schemas.openxmlformats.org/officeDocument/2006/relationships/notesSlide" Target="../notesSlides/notesSlide44.xml"/><Relationship Id="rId1" Type="http://schemas.openxmlformats.org/officeDocument/2006/relationships/slideLayout" Target="../slideLayouts/slideLayout45.xml"/><Relationship Id="rId6" Type="http://schemas.openxmlformats.org/officeDocument/2006/relationships/image" Target="../media/image34.png"/><Relationship Id="rId5" Type="http://schemas.microsoft.com/office/2007/relationships/hdphoto" Target="../media/hdphoto2.wdp"/><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8" Type="http://schemas.openxmlformats.org/officeDocument/2006/relationships/hyperlink" Target="http://empresayeconomia.republica.com/aplicaciones-para-empresas/bigbluebutton-una-gran-alternativa-para-presentaciones-y-exposiciones.html" TargetMode="External"/><Relationship Id="rId3" Type="http://schemas.openxmlformats.org/officeDocument/2006/relationships/image" Target="../media/image36.png&amp;ehk=1ij"/><Relationship Id="rId7" Type="http://schemas.openxmlformats.org/officeDocument/2006/relationships/image" Target="../media/image38.jpg&amp;ehk=DxiN2d9JYwvjaTKnaujZOg&amp;r=0&amp;pid=OfficeInsert"/><Relationship Id="rId2" Type="http://schemas.openxmlformats.org/officeDocument/2006/relationships/notesSlide" Target="../notesSlides/notesSlide45.xml"/><Relationship Id="rId1" Type="http://schemas.openxmlformats.org/officeDocument/2006/relationships/slideLayout" Target="../slideLayouts/slideLayout45.xml"/><Relationship Id="rId6" Type="http://schemas.openxmlformats.org/officeDocument/2006/relationships/hyperlink" Target="http://ictlanguagelearning.wordpress.com/2011/03/15/surveymonkey-your-online-surveys/" TargetMode="External"/><Relationship Id="rId5" Type="http://schemas.openxmlformats.org/officeDocument/2006/relationships/image" Target="../media/image37.jpg&amp;ehk=86UuhAW"/><Relationship Id="rId4" Type="http://schemas.openxmlformats.org/officeDocument/2006/relationships/hyperlink" Target="http://en.wikipedia.org/wiki/File:Schoology_logo_black.png" TargetMode="External"/><Relationship Id="rId9"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jpg&amp;ehk=rSdmE5r2BOQb0LhlXYfS1Q&amp;r=0&amp;pid=OfficeInsert"/><Relationship Id="rId2" Type="http://schemas.openxmlformats.org/officeDocument/2006/relationships/notesSlide" Target="../notesSlides/notesSlide46.xml"/><Relationship Id="rId1" Type="http://schemas.openxmlformats.org/officeDocument/2006/relationships/slideLayout" Target="../slideLayouts/slideLayout42.xml"/><Relationship Id="rId4" Type="http://schemas.openxmlformats.org/officeDocument/2006/relationships/hyperlink" Target="http://www.flickr.com/photos/familymwr/4901078926/in/photostream/"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nirn.fpg.unc.edu/"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ectacenter.org/~pdfs/pubs/effectiveservicedelivery-long.pdf" TargetMode="External"/><Relationship Id="rId5" Type="http://schemas.openxmlformats.org/officeDocument/2006/relationships/hyperlink" Target="https://www.childtrends.org/publications/how-to-scale-up-effective-programs-serving-children-youth-and-families-2" TargetMode="External"/><Relationship Id="rId4" Type="http://schemas.openxmlformats.org/officeDocument/2006/relationships/hyperlink" Target="http://ectacenter.org/sysfram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gif"/></Relationships>
</file>

<file path=ppt/slides/_rels/slide50.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algn="l"/>
            <a:r>
              <a:rPr lang="en-US" dirty="0"/>
              <a:t>August 15, 2018</a:t>
            </a:r>
          </a:p>
        </p:txBody>
      </p:sp>
      <p:sp>
        <p:nvSpPr>
          <p:cNvPr id="4" name="Title 3"/>
          <p:cNvSpPr>
            <a:spLocks noGrp="1"/>
          </p:cNvSpPr>
          <p:nvPr>
            <p:ph type="title"/>
          </p:nvPr>
        </p:nvSpPr>
        <p:spPr/>
        <p:txBody>
          <a:bodyPr>
            <a:normAutofit fontScale="90000"/>
          </a:bodyPr>
          <a:lstStyle/>
          <a:p>
            <a:r>
              <a:rPr lang="en-US" dirty="0"/>
              <a:t>Broadening Impact: Scaling Up and Sustaining SSIP Activities</a:t>
            </a:r>
          </a:p>
        </p:txBody>
      </p:sp>
    </p:spTree>
    <p:extLst>
      <p:ext uri="{BB962C8B-B14F-4D97-AF65-F5344CB8AC3E}">
        <p14:creationId xmlns:p14="http://schemas.microsoft.com/office/powerpoint/2010/main" val="100529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descr="&quot; &quot;"/>
          <p:cNvSpPr>
            <a:spLocks noGrp="1"/>
          </p:cNvSpPr>
          <p:nvPr>
            <p:ph type="title"/>
          </p:nvPr>
        </p:nvSpPr>
        <p:spPr/>
        <p:txBody>
          <a:bodyPr/>
          <a:lstStyle/>
          <a:p>
            <a:r>
              <a:rPr lang="en-US" dirty="0"/>
              <a:t>Sustainability </a:t>
            </a:r>
          </a:p>
        </p:txBody>
      </p:sp>
      <p:sp>
        <p:nvSpPr>
          <p:cNvPr id="2" name="Content Placeholder 1"/>
          <p:cNvSpPr>
            <a:spLocks noGrp="1"/>
          </p:cNvSpPr>
          <p:nvPr>
            <p:ph idx="1"/>
          </p:nvPr>
        </p:nvSpPr>
        <p:spPr>
          <a:xfrm>
            <a:off x="381000" y="1066800"/>
            <a:ext cx="8458200" cy="4038600"/>
          </a:xfrm>
        </p:spPr>
        <p:txBody>
          <a:bodyPr/>
          <a:lstStyle/>
          <a:p>
            <a:pPr lvl="0"/>
            <a:r>
              <a:rPr lang="en-US" dirty="0"/>
              <a:t>Consider sustainability early in process</a:t>
            </a:r>
          </a:p>
          <a:p>
            <a:pPr lvl="0"/>
            <a:r>
              <a:rPr lang="en-US" dirty="0"/>
              <a:t>Share successes</a:t>
            </a:r>
          </a:p>
          <a:p>
            <a:pPr lvl="0"/>
            <a:r>
              <a:rPr lang="en-US" dirty="0"/>
              <a:t>Keep stakeholders aware and involved</a:t>
            </a:r>
          </a:p>
          <a:p>
            <a:pPr lvl="0"/>
            <a:r>
              <a:rPr lang="en-US" dirty="0"/>
              <a:t>Identify and nurture new “champions”</a:t>
            </a:r>
          </a:p>
          <a:p>
            <a:pPr lvl="0"/>
            <a:r>
              <a:rPr lang="en-US" dirty="0"/>
              <a:t>Explore/expand fiscal resources</a:t>
            </a:r>
          </a:p>
          <a:p>
            <a:pPr lvl="0"/>
            <a:r>
              <a:rPr lang="en-US" dirty="0"/>
              <a:t>Provide training for new staff</a:t>
            </a:r>
          </a:p>
          <a:p>
            <a:pPr lvl="0"/>
            <a:r>
              <a:rPr lang="en-US" dirty="0"/>
              <a:t>Provide support for existing staff</a:t>
            </a:r>
          </a:p>
          <a:p>
            <a:pPr lvl="0"/>
            <a:r>
              <a:rPr lang="en-US" dirty="0"/>
              <a:t>Update documentation</a:t>
            </a:r>
          </a:p>
          <a:p>
            <a:pPr lvl="0"/>
            <a:r>
              <a:rPr lang="en-US" dirty="0"/>
              <a:t>Monitor fidelity</a:t>
            </a:r>
          </a:p>
          <a:p>
            <a:pPr lvl="0"/>
            <a:r>
              <a:rPr lang="en-US" dirty="0"/>
              <a:t>Continue to use data to inform decisions and planning</a:t>
            </a:r>
          </a:p>
        </p:txBody>
      </p:sp>
      <p:pic>
        <p:nvPicPr>
          <p:cNvPr id="5122" name="Picture 2" descr="See the source image">
            <a:extLst>
              <a:ext uri="{FF2B5EF4-FFF2-40B4-BE49-F238E27FC236}">
                <a16:creationId xmlns:a16="http://schemas.microsoft.com/office/drawing/2014/main" id="{B15AE418-750B-5549-8857-1F9D3DBAE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247651"/>
            <a:ext cx="27051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47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11</a:t>
            </a:fld>
            <a:endParaRPr lang="en-US" dirty="0"/>
          </a:p>
        </p:txBody>
      </p:sp>
      <p:sp>
        <p:nvSpPr>
          <p:cNvPr id="3" name="Title 2" descr="&quot; &quot;"/>
          <p:cNvSpPr>
            <a:spLocks noGrp="1"/>
          </p:cNvSpPr>
          <p:nvPr>
            <p:ph type="title"/>
          </p:nvPr>
        </p:nvSpPr>
        <p:spPr/>
        <p:txBody>
          <a:bodyPr/>
          <a:lstStyle/>
          <a:p>
            <a:r>
              <a:rPr lang="en-US" dirty="0"/>
              <a:t>Take </a:t>
            </a:r>
            <a:r>
              <a:rPr lang="en-US" dirty="0" err="1"/>
              <a:t>Aways</a:t>
            </a:r>
            <a:endParaRPr lang="en-US" dirty="0"/>
          </a:p>
        </p:txBody>
      </p:sp>
      <p:sp>
        <p:nvSpPr>
          <p:cNvPr id="2" name="Content Placeholder 1"/>
          <p:cNvSpPr>
            <a:spLocks noGrp="1"/>
          </p:cNvSpPr>
          <p:nvPr>
            <p:ph idx="1"/>
          </p:nvPr>
        </p:nvSpPr>
        <p:spPr/>
        <p:txBody>
          <a:bodyPr/>
          <a:lstStyle/>
          <a:p>
            <a:pPr lvl="0"/>
            <a:r>
              <a:rPr lang="en-US" dirty="0"/>
              <a:t>Scale up is difficult for many reasons:</a:t>
            </a:r>
          </a:p>
          <a:p>
            <a:pPr lvl="1"/>
            <a:r>
              <a:rPr lang="en-US" dirty="0"/>
              <a:t>Can’t just work with programs that are ready for change</a:t>
            </a:r>
          </a:p>
          <a:p>
            <a:pPr lvl="0"/>
            <a:r>
              <a:rPr lang="en-US" dirty="0"/>
              <a:t>Focus on scale up and sustainability as early in process as possible</a:t>
            </a:r>
          </a:p>
          <a:p>
            <a:pPr lvl="0"/>
            <a:r>
              <a:rPr lang="en-US" dirty="0"/>
              <a:t>Share successes; address barriers</a:t>
            </a:r>
          </a:p>
          <a:p>
            <a:pPr lvl="0"/>
            <a:r>
              <a:rPr lang="en-US" dirty="0"/>
              <a:t>Data data data – use data for planning and on an ongoing basis</a:t>
            </a:r>
          </a:p>
          <a:p>
            <a:pPr lvl="1"/>
            <a:r>
              <a:rPr lang="en-US" dirty="0"/>
              <a:t>Track progress</a:t>
            </a:r>
          </a:p>
          <a:p>
            <a:pPr lvl="1"/>
            <a:r>
              <a:rPr lang="en-US" dirty="0"/>
              <a:t>Identify issues</a:t>
            </a:r>
          </a:p>
        </p:txBody>
      </p:sp>
    </p:spTree>
    <p:extLst>
      <p:ext uri="{BB962C8B-B14F-4D97-AF65-F5344CB8AC3E}">
        <p14:creationId xmlns:p14="http://schemas.microsoft.com/office/powerpoint/2010/main" val="386035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12</a:t>
            </a:fld>
            <a:endParaRPr lang="en-US" dirty="0"/>
          </a:p>
        </p:txBody>
      </p:sp>
      <p:sp>
        <p:nvSpPr>
          <p:cNvPr id="3" name="Title 2" descr="&quot; &quot;"/>
          <p:cNvSpPr>
            <a:spLocks noGrp="1"/>
          </p:cNvSpPr>
          <p:nvPr>
            <p:ph type="title"/>
          </p:nvPr>
        </p:nvSpPr>
        <p:spPr/>
        <p:txBody>
          <a:bodyPr/>
          <a:lstStyle/>
          <a:p>
            <a:r>
              <a:rPr lang="en-US" dirty="0"/>
              <a:t>Take </a:t>
            </a:r>
            <a:r>
              <a:rPr lang="en-US" dirty="0" err="1"/>
              <a:t>Aways</a:t>
            </a:r>
            <a:r>
              <a:rPr lang="en-US" dirty="0"/>
              <a:t> (concluded) </a:t>
            </a:r>
          </a:p>
        </p:txBody>
      </p:sp>
      <p:sp>
        <p:nvSpPr>
          <p:cNvPr id="2" name="Content Placeholder 1"/>
          <p:cNvSpPr>
            <a:spLocks noGrp="1"/>
          </p:cNvSpPr>
          <p:nvPr>
            <p:ph idx="1"/>
          </p:nvPr>
        </p:nvSpPr>
        <p:spPr/>
        <p:txBody>
          <a:bodyPr/>
          <a:lstStyle/>
          <a:p>
            <a:pPr lvl="0"/>
            <a:r>
              <a:rPr lang="en-US" dirty="0"/>
              <a:t>Implementation takes time</a:t>
            </a:r>
          </a:p>
          <a:p>
            <a:r>
              <a:rPr lang="en-US" dirty="0"/>
              <a:t>Implementation stages aren’t linear – may need to go back to earlier phase</a:t>
            </a:r>
          </a:p>
          <a:p>
            <a:r>
              <a:rPr lang="en-US" dirty="0"/>
              <a:t>Grow support for implementation early</a:t>
            </a:r>
          </a:p>
          <a:p>
            <a:r>
              <a:rPr lang="en-US" dirty="0"/>
              <a:t>Planning is key</a:t>
            </a:r>
          </a:p>
        </p:txBody>
      </p:sp>
    </p:spTree>
    <p:extLst>
      <p:ext uri="{BB962C8B-B14F-4D97-AF65-F5344CB8AC3E}">
        <p14:creationId xmlns:p14="http://schemas.microsoft.com/office/powerpoint/2010/main" val="250982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13</a:t>
            </a:fld>
            <a:endParaRPr lang="en-US" dirty="0"/>
          </a:p>
        </p:txBody>
      </p:sp>
      <p:sp>
        <p:nvSpPr>
          <p:cNvPr id="3" name="Title 2" descr="&quot; &quot;"/>
          <p:cNvSpPr>
            <a:spLocks noGrp="1"/>
          </p:cNvSpPr>
          <p:nvPr>
            <p:ph type="title"/>
          </p:nvPr>
        </p:nvSpPr>
        <p:spPr/>
        <p:txBody>
          <a:bodyPr/>
          <a:lstStyle/>
          <a:p>
            <a:r>
              <a:rPr lang="en-US" dirty="0"/>
              <a:t>State Presentations</a:t>
            </a:r>
          </a:p>
        </p:txBody>
      </p:sp>
      <p:sp>
        <p:nvSpPr>
          <p:cNvPr id="2" name="Content Placeholder 1"/>
          <p:cNvSpPr>
            <a:spLocks noGrp="1"/>
          </p:cNvSpPr>
          <p:nvPr>
            <p:ph idx="1"/>
          </p:nvPr>
        </p:nvSpPr>
        <p:spPr/>
        <p:txBody>
          <a:bodyPr/>
          <a:lstStyle/>
          <a:p>
            <a:pPr lvl="0"/>
            <a:r>
              <a:rPr lang="en-US" dirty="0"/>
              <a:t>Three states will share information on their scale up/sustainability:</a:t>
            </a:r>
          </a:p>
          <a:p>
            <a:pPr lvl="1"/>
            <a:r>
              <a:rPr lang="en-US" dirty="0"/>
              <a:t>Massachusetts</a:t>
            </a:r>
          </a:p>
          <a:p>
            <a:pPr lvl="1"/>
            <a:r>
              <a:rPr lang="en-US" dirty="0"/>
              <a:t>New York</a:t>
            </a:r>
          </a:p>
          <a:p>
            <a:pPr lvl="1"/>
            <a:r>
              <a:rPr lang="en-US" dirty="0"/>
              <a:t>South Dakota</a:t>
            </a:r>
          </a:p>
        </p:txBody>
      </p:sp>
    </p:spTree>
    <p:extLst>
      <p:ext uri="{BB962C8B-B14F-4D97-AF65-F5344CB8AC3E}">
        <p14:creationId xmlns:p14="http://schemas.microsoft.com/office/powerpoint/2010/main" val="958086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hidden="1"/>
          <p:cNvSpPr>
            <a:spLocks noGrp="1" noChangeArrowheads="1"/>
          </p:cNvSpPr>
          <p:nvPr>
            <p:ph type="ctrTitle"/>
          </p:nvPr>
        </p:nvSpPr>
        <p:spPr/>
        <p:txBody>
          <a:bodyPr/>
          <a:lstStyle/>
          <a:p>
            <a:pPr eaLnBrk="1" hangingPunct="1"/>
            <a:r>
              <a:rPr lang="en-US" altLang="en-US"/>
              <a:t> </a:t>
            </a:r>
          </a:p>
        </p:txBody>
      </p:sp>
      <p:sp>
        <p:nvSpPr>
          <p:cNvPr id="15362" name="Title Two" hidden="1"/>
          <p:cNvSpPr txBox="1">
            <a:spLocks noChangeArrowheads="1"/>
          </p:cNvSpPr>
          <p:nvPr/>
        </p:nvSpPr>
        <p:spPr bwMode="auto">
          <a:xfrm>
            <a:off x="525463" y="831850"/>
            <a:ext cx="8818562" cy="304800"/>
          </a:xfrm>
          <a:prstGeom prst="rect">
            <a:avLst/>
          </a:prstGeom>
          <a:noFill/>
          <a:ln w="9525">
            <a:noFill/>
            <a:miter lim="800000"/>
            <a:headEnd/>
            <a:tailEnd/>
          </a:ln>
        </p:spPr>
        <p:txBody>
          <a:bodyPr lIns="0" tIns="0" rIns="0" bIns="0">
            <a:spAutoFit/>
          </a:bodyPr>
          <a:lstStyle/>
          <a:p>
            <a:pPr marL="0" marR="0" lvl="0" indent="0" algn="r" defTabSz="914400" rtl="0" eaLnBrk="1" fontAlgn="t"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itchFamily="34" charset="0"/>
                <a:ea typeface="+mn-ea"/>
                <a:cs typeface="Arial" panose="020B0604020202020204" pitchFamily="34" charset="0"/>
              </a:rPr>
              <a:t> </a:t>
            </a:r>
          </a:p>
        </p:txBody>
      </p:sp>
      <p:sp>
        <p:nvSpPr>
          <p:cNvPr id="15363" name="Notes" hidden="1"/>
          <p:cNvSpPr txBox="1">
            <a:spLocks noChangeArrowheads="1"/>
          </p:cNvSpPr>
          <p:nvPr/>
        </p:nvSpPr>
        <p:spPr bwMode="auto">
          <a:xfrm>
            <a:off x="525463" y="6921500"/>
            <a:ext cx="6350000" cy="152400"/>
          </a:xfrm>
          <a:prstGeom prst="rect">
            <a:avLst/>
          </a:prstGeom>
          <a:noFill/>
          <a:ln w="9525">
            <a:noFill/>
            <a:miter lim="800000"/>
            <a:headEnd/>
            <a:tailEnd/>
          </a:ln>
        </p:spPr>
        <p:txBody>
          <a:bodyPr lIns="0" tIns="0" rIns="0" bIns="0">
            <a:spAutoFit/>
          </a:bodyPr>
          <a:lstStyle/>
          <a:p>
            <a:pPr marL="190500" marR="0" lvl="0" indent="-190500" algn="l" defTabSz="914400" rtl="0" eaLnBrk="1" fontAlgn="t"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itchFamily="34" charset="0"/>
                <a:ea typeface="+mn-ea"/>
                <a:cs typeface="Arial" panose="020B0604020202020204" pitchFamily="34" charset="0"/>
              </a:rPr>
              <a:t> </a:t>
            </a:r>
          </a:p>
        </p:txBody>
      </p:sp>
      <p:sp>
        <p:nvSpPr>
          <p:cNvPr id="6149" name="Text Box 5"/>
          <p:cNvSpPr txBox="1">
            <a:spLocks noChangeArrowheads="1"/>
          </p:cNvSpPr>
          <p:nvPr/>
        </p:nvSpPr>
        <p:spPr bwMode="auto">
          <a:xfrm>
            <a:off x="1981200" y="2160520"/>
            <a:ext cx="6324600"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Massachusetts Part C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Scaling Up and Sustaining SSIP Activities</a:t>
            </a:r>
            <a:endPar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9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August, 2018</a:t>
            </a:r>
          </a:p>
        </p:txBody>
      </p:sp>
      <p:pic>
        <p:nvPicPr>
          <p:cNvPr id="6150" name="imagerId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254625"/>
            <a:ext cx="31988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dph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
            <a:ext cx="11160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74777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SYSTEM OVERVIEW</a:t>
            </a:r>
            <a:endParaRPr lang="en-US" dirty="0"/>
          </a:p>
        </p:txBody>
      </p:sp>
      <p:sp>
        <p:nvSpPr>
          <p:cNvPr id="3" name="Content Placeholder 2"/>
          <p:cNvSpPr>
            <a:spLocks noGrp="1"/>
          </p:cNvSpPr>
          <p:nvPr>
            <p:ph idx="1"/>
          </p:nvPr>
        </p:nvSpPr>
        <p:spPr/>
        <p:txBody>
          <a:bodyPr/>
          <a:lstStyle/>
          <a:p>
            <a:pPr lvl="0" eaLnBrk="1" hangingPunct="1">
              <a:buClr>
                <a:srgbClr val="003366"/>
              </a:buClr>
              <a:buSzPct val="75000"/>
              <a:buFont typeface="Wingdings" pitchFamily="2" charset="2"/>
              <a:buChar char="l"/>
              <a:defRPr/>
            </a:pPr>
            <a:r>
              <a:rPr lang="en-US" altLang="en-US" sz="2400" kern="0">
                <a:solidFill>
                  <a:srgbClr val="003366"/>
                </a:solidFill>
                <a:latin typeface="Arial"/>
              </a:rPr>
              <a:t>40,110 children served in FY’17</a:t>
            </a:r>
          </a:p>
          <a:p>
            <a:pPr marL="0" lvl="0" indent="0" eaLnBrk="1" hangingPunct="1">
              <a:buClr>
                <a:srgbClr val="003366"/>
              </a:buClr>
              <a:buSzPct val="75000"/>
              <a:buNone/>
              <a:defRPr/>
            </a:pPr>
            <a:endParaRPr lang="en-US" altLang="en-US" sz="2400" kern="0">
              <a:solidFill>
                <a:srgbClr val="003366"/>
              </a:solidFill>
              <a:latin typeface="Arial"/>
            </a:endParaRPr>
          </a:p>
          <a:p>
            <a:pPr lvl="0" eaLnBrk="1" hangingPunct="1">
              <a:buClr>
                <a:srgbClr val="003366"/>
              </a:buClr>
              <a:buSzPct val="60000"/>
              <a:buFont typeface="Wingdings" pitchFamily="2" charset="2"/>
              <a:buChar char="l"/>
              <a:defRPr/>
            </a:pPr>
            <a:r>
              <a:rPr lang="en-US" altLang="en-US" sz="2400" kern="0">
                <a:solidFill>
                  <a:srgbClr val="003366"/>
                </a:solidFill>
                <a:latin typeface="Arial"/>
              </a:rPr>
              <a:t>$200 Million Annual Budget </a:t>
            </a:r>
          </a:p>
          <a:p>
            <a:pPr lvl="1">
              <a:spcBef>
                <a:spcPct val="30000"/>
              </a:spcBef>
              <a:buFontTx/>
              <a:buChar char="–"/>
              <a:defRPr/>
            </a:pPr>
            <a:r>
              <a:rPr lang="en-US" altLang="en-US" sz="1400">
                <a:solidFill>
                  <a:srgbClr val="002060"/>
                </a:solidFill>
                <a:latin typeface="Arial"/>
              </a:rPr>
              <a:t>Allocation from State Legislature  </a:t>
            </a:r>
          </a:p>
          <a:p>
            <a:pPr lvl="1">
              <a:spcBef>
                <a:spcPct val="30000"/>
              </a:spcBef>
              <a:buFontTx/>
              <a:buChar char="–"/>
              <a:defRPr/>
            </a:pPr>
            <a:r>
              <a:rPr lang="en-US" altLang="en-US" sz="1400">
                <a:solidFill>
                  <a:srgbClr val="002060"/>
                </a:solidFill>
                <a:latin typeface="Arial"/>
              </a:rPr>
              <a:t>Federal Office of Special ED</a:t>
            </a:r>
          </a:p>
          <a:p>
            <a:pPr lvl="1">
              <a:spcBef>
                <a:spcPct val="30000"/>
              </a:spcBef>
              <a:buFontTx/>
              <a:buChar char="–"/>
              <a:defRPr/>
            </a:pPr>
            <a:r>
              <a:rPr lang="en-US" altLang="en-US" sz="1400">
                <a:solidFill>
                  <a:srgbClr val="002060"/>
                </a:solidFill>
                <a:latin typeface="Arial"/>
              </a:rPr>
              <a:t>Health Insurance companies</a:t>
            </a:r>
          </a:p>
          <a:p>
            <a:pPr marL="0" lvl="0" indent="0">
              <a:spcBef>
                <a:spcPct val="30000"/>
              </a:spcBef>
              <a:buNone/>
              <a:defRPr/>
            </a:pPr>
            <a:endParaRPr lang="en-US" altLang="en-US" sz="2800" kern="0">
              <a:solidFill>
                <a:srgbClr val="003366"/>
              </a:solidFill>
              <a:latin typeface="Arial"/>
            </a:endParaRPr>
          </a:p>
          <a:p>
            <a:pPr lvl="0" eaLnBrk="1" hangingPunct="1">
              <a:buClr>
                <a:srgbClr val="003366"/>
              </a:buClr>
              <a:buSzPct val="75000"/>
              <a:buFont typeface="Wingdings" pitchFamily="2" charset="2"/>
              <a:buChar char="l"/>
              <a:defRPr/>
            </a:pPr>
            <a:r>
              <a:rPr lang="en-US" altLang="en-US" sz="2400" kern="0">
                <a:solidFill>
                  <a:srgbClr val="003366"/>
                </a:solidFill>
                <a:latin typeface="Arial"/>
              </a:rPr>
              <a:t>Services are provided by 60 Certified EI Providers throughout the state </a:t>
            </a:r>
          </a:p>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0995B6-9B1B-46FF-A324-D24A8A38378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4698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Massachusetts Part C:  SIMR</a:t>
            </a:r>
          </a:p>
        </p:txBody>
      </p:sp>
      <p:sp>
        <p:nvSpPr>
          <p:cNvPr id="3" name="Content Placeholder 2"/>
          <p:cNvSpPr>
            <a:spLocks noGrp="1"/>
          </p:cNvSpPr>
          <p:nvPr>
            <p:ph idx="1"/>
          </p:nvPr>
        </p:nvSpPr>
        <p:spPr/>
        <p:txBody>
          <a:bodyPr>
            <a:normAutofit fontScale="92500" lnSpcReduction="10000"/>
          </a:bodyPr>
          <a:lstStyle/>
          <a:p>
            <a:r>
              <a:rPr lang="en-US" dirty="0"/>
              <a:t>Summary Statement 1: the statewide percentage of children showing positive growth in social-emotional skills (including social relationships).  </a:t>
            </a:r>
          </a:p>
          <a:p>
            <a:r>
              <a:rPr lang="en-US" dirty="0"/>
              <a:t>It is Massachusetts’s intent that </a:t>
            </a:r>
            <a:r>
              <a:rPr lang="en-US" i="1" dirty="0"/>
              <a:t>of those children who enter Early Intervention below age expectations in social-emotional skills, the percent who substantially increase their rate of growth by the time they exit the program</a:t>
            </a:r>
            <a:r>
              <a:rPr lang="en-US" dirty="0"/>
              <a:t> will be increased as a result of the state systemic improvement plan (SSIP)</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0995B6-9B1B-46FF-A324-D24A8A38378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81862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p:cNvSpPr txBox="1">
            <a:spLocks noChangeArrowheads="1"/>
          </p:cNvSpPr>
          <p:nvPr/>
        </p:nvSpPr>
        <p:spPr bwMode="auto">
          <a:xfrm>
            <a:off x="190035" y="26895"/>
            <a:ext cx="8725365" cy="795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What is the SSIP?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State Systemic Improvement Plan (SSIP) is a multi-year process to drive innovation in the use of evidence-based practices in the delivery of service to children with disabilities </a:t>
            </a:r>
            <a:r>
              <a:rPr kumimoji="0" lang="en-US" altLang="en-US" sz="1200" b="0" i="1"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and delays. </a:t>
            </a:r>
            <a:r>
              <a:rPr kumimoji="0" lang="en-US" altLang="en-US" sz="12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It is mandated by the US Department of Education to improve outcomes in the State-Identified Measurable Result which, for MA, is positive social-emotional outcomes.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alt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4" name="Straight Connector 3"/>
          <p:cNvCxnSpPr/>
          <p:nvPr/>
        </p:nvCxnSpPr>
        <p:spPr>
          <a:xfrm flipH="1">
            <a:off x="6553200" y="954557"/>
            <a:ext cx="0" cy="5394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23572" y="954557"/>
            <a:ext cx="0" cy="5394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79295" y="1169429"/>
            <a:ext cx="8732520"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3" name="TextBox 10"/>
          <p:cNvSpPr txBox="1">
            <a:spLocks noChangeArrowheads="1"/>
          </p:cNvSpPr>
          <p:nvPr/>
        </p:nvSpPr>
        <p:spPr bwMode="auto">
          <a:xfrm>
            <a:off x="71719" y="844647"/>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Major SSIP Activities</a:t>
            </a:r>
          </a:p>
        </p:txBody>
      </p:sp>
      <p:sp>
        <p:nvSpPr>
          <p:cNvPr id="14344" name="TextBox 14"/>
          <p:cNvSpPr txBox="1">
            <a:spLocks noChangeArrowheads="1"/>
          </p:cNvSpPr>
          <p:nvPr/>
        </p:nvSpPr>
        <p:spPr bwMode="auto">
          <a:xfrm>
            <a:off x="2537017" y="833532"/>
            <a:ext cx="401618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What to Expect</a:t>
            </a:r>
          </a:p>
        </p:txBody>
      </p:sp>
      <p:sp>
        <p:nvSpPr>
          <p:cNvPr id="14345" name="TextBox 15"/>
          <p:cNvSpPr txBox="1">
            <a:spLocks noChangeArrowheads="1"/>
          </p:cNvSpPr>
          <p:nvPr/>
        </p:nvSpPr>
        <p:spPr bwMode="auto">
          <a:xfrm>
            <a:off x="6553200" y="841470"/>
            <a:ext cx="243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Expected Outcome</a:t>
            </a:r>
          </a:p>
        </p:txBody>
      </p:sp>
      <p:sp>
        <p:nvSpPr>
          <p:cNvPr id="22" name="Pentagon 21"/>
          <p:cNvSpPr/>
          <p:nvPr/>
        </p:nvSpPr>
        <p:spPr>
          <a:xfrm>
            <a:off x="172572" y="1275791"/>
            <a:ext cx="2328773" cy="1176338"/>
          </a:xfrm>
          <a:prstGeom prst="homePlate">
            <a:avLst>
              <a:gd name="adj" fmla="val 30567"/>
            </a:avLst>
          </a:prstGeom>
          <a:solidFill>
            <a:srgbClr val="8064A2"/>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BDI-2 Administration</a:t>
            </a:r>
          </a:p>
        </p:txBody>
      </p:sp>
      <p:sp>
        <p:nvSpPr>
          <p:cNvPr id="23" name="Pentagon 22"/>
          <p:cNvSpPr/>
          <p:nvPr/>
        </p:nvSpPr>
        <p:spPr>
          <a:xfrm>
            <a:off x="190035" y="3830081"/>
            <a:ext cx="2328773" cy="1176337"/>
          </a:xfrm>
          <a:prstGeom prst="homePlate">
            <a:avLst>
              <a:gd name="adj" fmla="val 28281"/>
            </a:avLst>
          </a:prstGeom>
          <a:solidFill>
            <a:srgbClr val="9BBB59"/>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New IFSP Document &amp; Toolkit</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4" name="Pentagon 23"/>
          <p:cNvSpPr/>
          <p:nvPr/>
        </p:nvSpPr>
        <p:spPr>
          <a:xfrm>
            <a:off x="190035" y="5106431"/>
            <a:ext cx="2328773" cy="1176337"/>
          </a:xfrm>
          <a:prstGeom prst="homePlate">
            <a:avLst>
              <a:gd name="adj" fmla="val 27137"/>
            </a:avLst>
          </a:prstGeom>
          <a:solidFill>
            <a:srgbClr val="4F81BD"/>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Parents Interacting With Infants (PIWI)</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7" name="Pentagon 26"/>
          <p:cNvSpPr/>
          <p:nvPr/>
        </p:nvSpPr>
        <p:spPr>
          <a:xfrm>
            <a:off x="172572" y="2552141"/>
            <a:ext cx="2328773" cy="1176338"/>
          </a:xfrm>
          <a:prstGeom prst="homePlate">
            <a:avLst>
              <a:gd name="adj" fmla="val 31710"/>
            </a:avLst>
          </a:prstGeom>
          <a:solidFill>
            <a:srgbClr val="F79646"/>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Embedding the Key Principles Into the IFSP Process</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9" name="Pentagon 18"/>
          <p:cNvSpPr/>
          <p:nvPr/>
        </p:nvSpPr>
        <p:spPr>
          <a:xfrm>
            <a:off x="2650097" y="1275791"/>
            <a:ext cx="3858279" cy="333375"/>
          </a:xfrm>
          <a:prstGeom prst="homePlate">
            <a:avLst>
              <a:gd name="adj" fmla="val 30567"/>
            </a:avLst>
          </a:prstGeom>
          <a:solidFill>
            <a:srgbClr val="8064A2"/>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New training to support fidelity of administration </a:t>
            </a:r>
          </a:p>
        </p:txBody>
      </p:sp>
      <p:sp>
        <p:nvSpPr>
          <p:cNvPr id="20" name="Pentagon 19"/>
          <p:cNvSpPr/>
          <p:nvPr/>
        </p:nvSpPr>
        <p:spPr>
          <a:xfrm>
            <a:off x="2650097" y="1697272"/>
            <a:ext cx="3858279" cy="333375"/>
          </a:xfrm>
          <a:prstGeom prst="homePlate">
            <a:avLst>
              <a:gd name="adj" fmla="val 30567"/>
            </a:avLst>
          </a:prstGeom>
          <a:solidFill>
            <a:srgbClr val="8064A2"/>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Online module to support administering the Interview Procedure  (coming soon)</a:t>
            </a:r>
          </a:p>
        </p:txBody>
      </p:sp>
      <p:sp>
        <p:nvSpPr>
          <p:cNvPr id="21" name="Pentagon 20"/>
          <p:cNvSpPr/>
          <p:nvPr/>
        </p:nvSpPr>
        <p:spPr>
          <a:xfrm>
            <a:off x="2650096" y="2118753"/>
            <a:ext cx="3858279" cy="333375"/>
          </a:xfrm>
          <a:prstGeom prst="homePlate">
            <a:avLst>
              <a:gd name="adj" fmla="val 30567"/>
            </a:avLst>
          </a:prstGeom>
          <a:solidFill>
            <a:srgbClr val="8064A2"/>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BDI-2 fidelity checklist</a:t>
            </a:r>
          </a:p>
        </p:txBody>
      </p:sp>
      <p:sp>
        <p:nvSpPr>
          <p:cNvPr id="25" name="Pentagon 24"/>
          <p:cNvSpPr/>
          <p:nvPr/>
        </p:nvSpPr>
        <p:spPr>
          <a:xfrm>
            <a:off x="2650097" y="2552142"/>
            <a:ext cx="3858279" cy="333375"/>
          </a:xfrm>
          <a:prstGeom prst="homePlate">
            <a:avLst>
              <a:gd name="adj" fmla="val 30567"/>
            </a:avLst>
          </a:prstGeom>
          <a:solidFill>
            <a:srgbClr val="F79646"/>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Training completed at ALL programs</a:t>
            </a:r>
          </a:p>
        </p:txBody>
      </p:sp>
      <p:sp>
        <p:nvSpPr>
          <p:cNvPr id="29" name="Pentagon 28"/>
          <p:cNvSpPr/>
          <p:nvPr/>
        </p:nvSpPr>
        <p:spPr>
          <a:xfrm>
            <a:off x="2650097" y="2973623"/>
            <a:ext cx="3858279" cy="333375"/>
          </a:xfrm>
          <a:prstGeom prst="homePlate">
            <a:avLst>
              <a:gd name="adj" fmla="val 30567"/>
            </a:avLst>
          </a:prstGeom>
          <a:solidFill>
            <a:srgbClr val="F79646"/>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Training will become Day 1 of EI Orientation by EITC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(formerly BAC) </a:t>
            </a:r>
          </a:p>
        </p:txBody>
      </p:sp>
      <p:sp>
        <p:nvSpPr>
          <p:cNvPr id="30" name="Pentagon 29"/>
          <p:cNvSpPr/>
          <p:nvPr/>
        </p:nvSpPr>
        <p:spPr>
          <a:xfrm>
            <a:off x="2650096" y="3395104"/>
            <a:ext cx="3858279" cy="333375"/>
          </a:xfrm>
          <a:prstGeom prst="homePlate">
            <a:avLst>
              <a:gd name="adj" fmla="val 30567"/>
            </a:avLst>
          </a:prstGeom>
          <a:solidFill>
            <a:srgbClr val="F79646"/>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EI services based on evidence-based best practices</a:t>
            </a:r>
          </a:p>
        </p:txBody>
      </p:sp>
      <p:sp>
        <p:nvSpPr>
          <p:cNvPr id="31" name="Pentagon 30"/>
          <p:cNvSpPr/>
          <p:nvPr/>
        </p:nvSpPr>
        <p:spPr>
          <a:xfrm>
            <a:off x="2650097" y="3830081"/>
            <a:ext cx="3858279" cy="333375"/>
          </a:xfrm>
          <a:prstGeom prst="homePlate">
            <a:avLst>
              <a:gd name="adj" fmla="val 30567"/>
            </a:avLst>
          </a:prstGeom>
          <a:solidFill>
            <a:srgbClr val="9BBB59"/>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ICC IFSP task force developed an IFSP document to support the IFSP process</a:t>
            </a:r>
          </a:p>
        </p:txBody>
      </p:sp>
      <p:sp>
        <p:nvSpPr>
          <p:cNvPr id="32" name="Pentagon 31"/>
          <p:cNvSpPr/>
          <p:nvPr/>
        </p:nvSpPr>
        <p:spPr>
          <a:xfrm>
            <a:off x="2650097" y="4251562"/>
            <a:ext cx="3858279" cy="333375"/>
          </a:xfrm>
          <a:prstGeom prst="homePlate">
            <a:avLst>
              <a:gd name="adj" fmla="val 30567"/>
            </a:avLst>
          </a:prstGeom>
          <a:solidFill>
            <a:srgbClr val="9BBB59"/>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IFSP Document approved by ICC and recommended to DPH for use (currently under review at DPH)</a:t>
            </a:r>
          </a:p>
        </p:txBody>
      </p:sp>
      <p:sp>
        <p:nvSpPr>
          <p:cNvPr id="33" name="Pentagon 32"/>
          <p:cNvSpPr/>
          <p:nvPr/>
        </p:nvSpPr>
        <p:spPr>
          <a:xfrm>
            <a:off x="2650096" y="4673043"/>
            <a:ext cx="3858279" cy="333375"/>
          </a:xfrm>
          <a:prstGeom prst="homePlate">
            <a:avLst>
              <a:gd name="adj" fmla="val 30567"/>
            </a:avLst>
          </a:prstGeom>
          <a:solidFill>
            <a:srgbClr val="9BBB59"/>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Timeline has NOT be determined for implementation:  Potentially October 2016</a:t>
            </a:r>
          </a:p>
        </p:txBody>
      </p:sp>
      <p:sp>
        <p:nvSpPr>
          <p:cNvPr id="34" name="Pentagon 33"/>
          <p:cNvSpPr/>
          <p:nvPr/>
        </p:nvSpPr>
        <p:spPr>
          <a:xfrm>
            <a:off x="2650096" y="5106431"/>
            <a:ext cx="3858279" cy="333375"/>
          </a:xfrm>
          <a:prstGeom prst="homePlate">
            <a:avLst>
              <a:gd name="adj" fmla="val 30567"/>
            </a:avLst>
          </a:prstGeom>
          <a:solidFill>
            <a:srgbClr val="4F81BD"/>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PIWI is comprised of evidenced based practices and is a component of the Pyramid Model</a:t>
            </a:r>
          </a:p>
        </p:txBody>
      </p:sp>
      <p:sp>
        <p:nvSpPr>
          <p:cNvPr id="35" name="Pentagon 34"/>
          <p:cNvSpPr/>
          <p:nvPr/>
        </p:nvSpPr>
        <p:spPr>
          <a:xfrm>
            <a:off x="2650096" y="5527912"/>
            <a:ext cx="3858279" cy="333375"/>
          </a:xfrm>
          <a:prstGeom prst="homePlate">
            <a:avLst>
              <a:gd name="adj" fmla="val 30567"/>
            </a:avLst>
          </a:prstGeom>
          <a:solidFill>
            <a:srgbClr val="4F81BD"/>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Focuses on supporting the parent-child relationship (dyad)</a:t>
            </a:r>
          </a:p>
        </p:txBody>
      </p:sp>
      <p:sp>
        <p:nvSpPr>
          <p:cNvPr id="36" name="Pentagon 35"/>
          <p:cNvSpPr/>
          <p:nvPr/>
        </p:nvSpPr>
        <p:spPr>
          <a:xfrm>
            <a:off x="2650095" y="5949393"/>
            <a:ext cx="3858279" cy="333375"/>
          </a:xfrm>
          <a:prstGeom prst="homePlate">
            <a:avLst>
              <a:gd name="adj" fmla="val 30567"/>
            </a:avLst>
          </a:prstGeom>
          <a:solidFill>
            <a:srgbClr val="4F81BD"/>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Trainings will be completed in cohorts. 20 programs every 6 months from July 2016-December 2017</a:t>
            </a:r>
          </a:p>
        </p:txBody>
      </p:sp>
      <p:sp>
        <p:nvSpPr>
          <p:cNvPr id="28" name="Rectangle 27"/>
          <p:cNvSpPr/>
          <p:nvPr/>
        </p:nvSpPr>
        <p:spPr>
          <a:xfrm>
            <a:off x="672354" y="6379772"/>
            <a:ext cx="7732058" cy="3857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Expected High-Level Outcome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improved social-emotional skills (including social relationships) as measured by using BDI-2 raw scores and DQ’s for entry and exit evaluation/ assess for children receiving 6+ months of services.</a:t>
            </a:r>
          </a:p>
        </p:txBody>
      </p:sp>
      <p:sp>
        <p:nvSpPr>
          <p:cNvPr id="3" name="Rectangle 2"/>
          <p:cNvSpPr/>
          <p:nvPr/>
        </p:nvSpPr>
        <p:spPr>
          <a:xfrm>
            <a:off x="6634898" y="1275791"/>
            <a:ext cx="2276917" cy="117633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All EI specialists administer the BDI-2, accurately following the standardized procedures</a:t>
            </a:r>
          </a:p>
        </p:txBody>
      </p:sp>
      <p:sp>
        <p:nvSpPr>
          <p:cNvPr id="37" name="Rectangle 36"/>
          <p:cNvSpPr/>
          <p:nvPr/>
        </p:nvSpPr>
        <p:spPr>
          <a:xfrm>
            <a:off x="6633941" y="2549104"/>
            <a:ext cx="2276917" cy="11793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All EI specialists will complete functional assessment using clinical skills and develop high quality IFSP outcomes that engage families in EI services </a:t>
            </a:r>
          </a:p>
        </p:txBody>
      </p:sp>
      <p:sp>
        <p:nvSpPr>
          <p:cNvPr id="38" name="Rectangle 37"/>
          <p:cNvSpPr/>
          <p:nvPr/>
        </p:nvSpPr>
        <p:spPr>
          <a:xfrm>
            <a:off x="6633941" y="3829308"/>
            <a:ext cx="2276917" cy="11793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Relevant information from evaluation and assessment activities informs IFSP outcomes development and service delivery plan</a:t>
            </a:r>
          </a:p>
        </p:txBody>
      </p:sp>
      <p:sp>
        <p:nvSpPr>
          <p:cNvPr id="39" name="Rectangle 38"/>
          <p:cNvSpPr/>
          <p:nvPr/>
        </p:nvSpPr>
        <p:spPr>
          <a:xfrm>
            <a:off x="6633941" y="5099539"/>
            <a:ext cx="2276917" cy="11793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EI specialists will intentionally engage in PIWI strategies in home visits to support families in achieving their IFSP outcomes</a:t>
            </a:r>
          </a:p>
        </p:txBody>
      </p:sp>
    </p:spTree>
    <p:extLst>
      <p:ext uri="{BB962C8B-B14F-4D97-AF65-F5344CB8AC3E}">
        <p14:creationId xmlns:p14="http://schemas.microsoft.com/office/powerpoint/2010/main" val="266576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7772400" cy="1470025"/>
          </a:xfrm>
        </p:spPr>
        <p:txBody>
          <a:bodyPr/>
          <a:lstStyle/>
          <a:p>
            <a:r>
              <a:rPr lang="en-US" dirty="0"/>
              <a:t>MA EI SSIP FY18</a:t>
            </a:r>
          </a:p>
        </p:txBody>
      </p:sp>
      <p:sp>
        <p:nvSpPr>
          <p:cNvPr id="5" name="Striped Right Arrow 4"/>
          <p:cNvSpPr/>
          <p:nvPr/>
        </p:nvSpPr>
        <p:spPr>
          <a:xfrm>
            <a:off x="533400" y="3200400"/>
            <a:ext cx="8229600" cy="2895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Are we making progress towards our </a:t>
            </a:r>
            <a:r>
              <a:rPr kumimoji="0" lang="en-US" sz="2800" b="0" i="0" u="none" strike="noStrike" kern="1200" cap="none" spc="0" normalizeH="0" baseline="0" noProof="0" dirty="0" err="1">
                <a:ln>
                  <a:noFill/>
                </a:ln>
                <a:solidFill>
                  <a:prstClr val="white"/>
                </a:solidFill>
                <a:effectLst/>
                <a:uLnTx/>
                <a:uFillTx/>
                <a:latin typeface="Calibri"/>
                <a:ea typeface="+mn-ea"/>
                <a:cs typeface="+mn-cs"/>
              </a:rPr>
              <a:t>SiMR</a:t>
            </a:r>
            <a:r>
              <a:rPr kumimoji="0" lang="en-US" sz="2800"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3692809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C84FDC-C567-42B2-9D6F-89A5C87E44C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Slide Number Placeholder 4"/>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158732-2517-43A7-BE97-3708833A4D0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4" name="Rectangle 3"/>
          <p:cNvSpPr/>
          <p:nvPr/>
        </p:nvSpPr>
        <p:spPr>
          <a:xfrm>
            <a:off x="1066800" y="1133730"/>
            <a:ext cx="2567978" cy="918908"/>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BDI-2: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Evaluation </a:t>
            </a:r>
          </a:p>
        </p:txBody>
      </p:sp>
      <p:sp>
        <p:nvSpPr>
          <p:cNvPr id="5" name="Rectangle 4"/>
          <p:cNvSpPr/>
          <p:nvPr/>
        </p:nvSpPr>
        <p:spPr>
          <a:xfrm>
            <a:off x="5091805" y="1138237"/>
            <a:ext cx="1268691" cy="92291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IFSP: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Evaluation</a:t>
            </a:r>
          </a:p>
        </p:txBody>
      </p:sp>
      <p:sp>
        <p:nvSpPr>
          <p:cNvPr id="6" name="Rectangle 5"/>
          <p:cNvSpPr/>
          <p:nvPr/>
        </p:nvSpPr>
        <p:spPr>
          <a:xfrm>
            <a:off x="6496272" y="1138237"/>
            <a:ext cx="2495327" cy="919163"/>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PIWI: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Evaluation Cohorts</a:t>
            </a:r>
          </a:p>
        </p:txBody>
      </p:sp>
      <p:graphicFrame>
        <p:nvGraphicFramePr>
          <p:cNvPr id="7" name="Table 6"/>
          <p:cNvGraphicFramePr>
            <a:graphicFrameLocks noGrp="1"/>
          </p:cNvGraphicFramePr>
          <p:nvPr>
            <p:extLst/>
          </p:nvPr>
        </p:nvGraphicFramePr>
        <p:xfrm>
          <a:off x="1066800" y="2127249"/>
          <a:ext cx="7924800" cy="4623251"/>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54942441"/>
                    </a:ext>
                  </a:extLst>
                </a:gridCol>
                <a:gridCol w="2590800">
                  <a:extLst>
                    <a:ext uri="{9D8B030D-6E8A-4147-A177-3AD203B41FA5}">
                      <a16:colId xmlns:a16="http://schemas.microsoft.com/office/drawing/2014/main" val="20002"/>
                    </a:ext>
                  </a:extLst>
                </a:gridCol>
              </a:tblGrid>
              <a:tr h="1102888">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Programs to submit videos of BDI-2 administration for DPH review.</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 video per site</a:t>
                      </a:r>
                      <a:endParaRPr lang="en-US" sz="1200" b="0" dirty="0">
                        <a:solidFill>
                          <a:schemeClr val="tx1"/>
                        </a:solidFill>
                      </a:endParaRP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Randomly selected IFSP outcomes.</a:t>
                      </a: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 records (no more than 3 outcomes per IFSP) per site</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Program staff survey and focus groups. Optional parent survey</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 action plans, PIWI videos, and home visit observations</a:t>
                      </a:r>
                      <a:endParaRPr lang="en-US" sz="1200" b="1" dirty="0">
                        <a:solidFill>
                          <a:srgbClr val="FF0000"/>
                        </a:solidFill>
                      </a:endParaRPr>
                    </a:p>
                  </a:txBody>
                  <a:tcPr marL="18288" marR="18288" marT="45701" marB="45701" anchor="ctr"/>
                </a:tc>
                <a:extLst>
                  <a:ext uri="{0D108BD9-81ED-4DB2-BD59-A6C34878D82A}">
                    <a16:rowId xmlns:a16="http://schemas.microsoft.com/office/drawing/2014/main" val="10000"/>
                  </a:ext>
                </a:extLst>
              </a:tr>
              <a:tr h="1303420">
                <a:tc>
                  <a:txBody>
                    <a:bodyPr/>
                    <a:lstStyle/>
                    <a:p>
                      <a:pPr marL="0" marR="0" lvl="0" indent="0" algn="ctr"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Round 1 video submissions</a:t>
                      </a:r>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Baseline data will be collected from outcomes developed prior</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 Key Principles training</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Baseline data will be collected through online ‘pre-test’ survey in Pyramid Online Training</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And Initial PIWI observation data</a:t>
                      </a:r>
                    </a:p>
                  </a:txBody>
                  <a:tcPr marL="18288" marR="18288" marT="45701" marB="45701" anchor="ctr"/>
                </a:tc>
                <a:extLst>
                  <a:ext uri="{0D108BD9-81ED-4DB2-BD59-A6C34878D82A}">
                    <a16:rowId xmlns:a16="http://schemas.microsoft.com/office/drawing/2014/main" val="10001"/>
                  </a:ext>
                </a:extLst>
              </a:tr>
              <a:tr h="692199">
                <a:tc>
                  <a:txBody>
                    <a:bodyPr/>
                    <a:lstStyle/>
                    <a:p>
                      <a:pPr marL="0" marR="0" lvl="0" indent="0" algn="ctr"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All programs</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lang="en-US" sz="1200" dirty="0">
                          <a:solidFill>
                            <a:schemeClr val="tx1"/>
                          </a:solidFill>
                          <a:latin typeface="Arial" panose="020B0604020202020204" pitchFamily="34" charset="0"/>
                          <a:cs typeface="Arial" panose="020B0604020202020204" pitchFamily="34" charset="0"/>
                        </a:rPr>
                        <a:t>All programs</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lang="en-US" sz="1200" dirty="0">
                          <a:solidFill>
                            <a:schemeClr val="tx1"/>
                          </a:solidFill>
                          <a:latin typeface="Arial" panose="020B0604020202020204" pitchFamily="34" charset="0"/>
                          <a:cs typeface="Arial" panose="020B0604020202020204" pitchFamily="34" charset="0"/>
                        </a:rPr>
                        <a:t>EI Program Staff and Parents</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dirty="0">
                          <a:solidFill>
                            <a:schemeClr val="tx1"/>
                          </a:solidFill>
                          <a:latin typeface="Arial" panose="020B0604020202020204" pitchFamily="34" charset="0"/>
                          <a:cs typeface="Arial" panose="020B0604020202020204" pitchFamily="34" charset="0"/>
                        </a:rPr>
                        <a:t>3 Cohorts, All programs</a:t>
                      </a:r>
                    </a:p>
                  </a:txBody>
                  <a:tcPr marL="18288" marR="18288" marT="45701" marB="45701" anchor="ctr"/>
                </a:tc>
                <a:extLst>
                  <a:ext uri="{0D108BD9-81ED-4DB2-BD59-A6C34878D82A}">
                    <a16:rowId xmlns:a16="http://schemas.microsoft.com/office/drawing/2014/main" val="10002"/>
                  </a:ext>
                </a:extLst>
              </a:tr>
              <a:tr h="701822">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Present-May 31, 2018 (video submissions due)</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June-Sept 2018 (evaluation of videos)</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Baseline: July-August 2016</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Ongoing: Sep-Jun</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End pilot in March</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Evaluate in April</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Cohort 1-complete</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Cohort 2-17 submitted</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Cohort</a:t>
                      </a:r>
                      <a:r>
                        <a:rPr lang="en-US" sz="1200" b="0" baseline="0" dirty="0">
                          <a:solidFill>
                            <a:schemeClr val="tx1"/>
                          </a:solidFill>
                          <a:latin typeface="Arial" panose="020B0604020202020204" pitchFamily="34" charset="0"/>
                          <a:cs typeface="Arial" panose="020B0604020202020204" pitchFamily="34" charset="0"/>
                        </a:rPr>
                        <a:t> 3-due June 30, 2018</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baseline="0" dirty="0">
                          <a:solidFill>
                            <a:schemeClr val="tx1"/>
                          </a:solidFill>
                          <a:latin typeface="Arial" panose="020B0604020202020204" pitchFamily="34" charset="0"/>
                          <a:cs typeface="Arial" panose="020B0604020202020204" pitchFamily="34" charset="0"/>
                        </a:rPr>
                        <a:t>Additional programs-due Dec. 2018</a:t>
                      </a:r>
                      <a:endParaRPr lang="en-US" sz="1200" b="0" dirty="0">
                        <a:solidFill>
                          <a:schemeClr val="tx1"/>
                        </a:solidFill>
                        <a:latin typeface="Arial" panose="020B0604020202020204" pitchFamily="34" charset="0"/>
                        <a:cs typeface="Arial" panose="020B0604020202020204" pitchFamily="34" charset="0"/>
                      </a:endParaRPr>
                    </a:p>
                  </a:txBody>
                  <a:tcPr marL="18288" marR="18288" marT="45701" marB="45701" anchor="ctr"/>
                </a:tc>
                <a:extLst>
                  <a:ext uri="{0D108BD9-81ED-4DB2-BD59-A6C34878D82A}">
                    <a16:rowId xmlns:a16="http://schemas.microsoft.com/office/drawing/2014/main" val="10003"/>
                  </a:ext>
                </a:extLst>
              </a:tr>
              <a:tr h="701822">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DPH staff</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DPH staff</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DPH staff</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PIWI</a:t>
                      </a:r>
                      <a:r>
                        <a:rPr lang="en-US" sz="1200" b="0" baseline="0" dirty="0">
                          <a:solidFill>
                            <a:schemeClr val="tx1"/>
                          </a:solidFill>
                          <a:latin typeface="Arial" panose="020B0604020202020204" pitchFamily="34" charset="0"/>
                          <a:cs typeface="Arial" panose="020B0604020202020204" pitchFamily="34" charset="0"/>
                        </a:rPr>
                        <a:t> Champions</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endParaRPr lang="en-US" sz="1200" b="0" dirty="0">
                        <a:solidFill>
                          <a:schemeClr val="tx1"/>
                        </a:solidFill>
                        <a:latin typeface="Arial" panose="020B0604020202020204" pitchFamily="34" charset="0"/>
                        <a:cs typeface="Arial" panose="020B0604020202020204" pitchFamily="34" charset="0"/>
                      </a:endParaRPr>
                    </a:p>
                  </a:txBody>
                  <a:tcPr marL="18288" marR="18288" marT="45701" marB="45701" anchor="ctr">
                    <a:solidFill>
                      <a:schemeClr val="bg1"/>
                    </a:solidFill>
                  </a:tcPr>
                </a:tc>
                <a:extLst>
                  <a:ext uri="{0D108BD9-81ED-4DB2-BD59-A6C34878D82A}">
                    <a16:rowId xmlns:a16="http://schemas.microsoft.com/office/drawing/2014/main" val="10004"/>
                  </a:ext>
                </a:extLst>
              </a:tr>
            </a:tbl>
          </a:graphicData>
        </a:graphic>
      </p:graphicFrame>
      <p:sp>
        <p:nvSpPr>
          <p:cNvPr id="8" name="TextBox 30"/>
          <p:cNvSpPr txBox="1">
            <a:spLocks noChangeArrowheads="1"/>
          </p:cNvSpPr>
          <p:nvPr/>
        </p:nvSpPr>
        <p:spPr bwMode="auto">
          <a:xfrm>
            <a:off x="-4763" y="2343912"/>
            <a:ext cx="1260476"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Be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Collected:</a:t>
            </a:r>
          </a:p>
        </p:txBody>
      </p:sp>
      <p:sp>
        <p:nvSpPr>
          <p:cNvPr id="9" name="TextBox 33"/>
          <p:cNvSpPr txBox="1">
            <a:spLocks noChangeArrowheads="1"/>
          </p:cNvSpPr>
          <p:nvPr/>
        </p:nvSpPr>
        <p:spPr bwMode="auto">
          <a:xfrm>
            <a:off x="-4763" y="3621405"/>
            <a:ext cx="133985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a:t>
            </a:r>
          </a:p>
        </p:txBody>
      </p:sp>
      <p:sp>
        <p:nvSpPr>
          <p:cNvPr id="10" name="TextBox 33"/>
          <p:cNvSpPr txBox="1">
            <a:spLocks noChangeArrowheads="1"/>
          </p:cNvSpPr>
          <p:nvPr/>
        </p:nvSpPr>
        <p:spPr bwMode="auto">
          <a:xfrm>
            <a:off x="0" y="4612005"/>
            <a:ext cx="1339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Particip</a:t>
            </a: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ants:</a:t>
            </a:r>
          </a:p>
        </p:txBody>
      </p:sp>
      <p:sp>
        <p:nvSpPr>
          <p:cNvPr id="11" name="TextBox 33"/>
          <p:cNvSpPr txBox="1">
            <a:spLocks noChangeArrowheads="1"/>
          </p:cNvSpPr>
          <p:nvPr/>
        </p:nvSpPr>
        <p:spPr bwMode="auto">
          <a:xfrm>
            <a:off x="0" y="5416296"/>
            <a:ext cx="1339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Timing:</a:t>
            </a:r>
          </a:p>
        </p:txBody>
      </p:sp>
      <p:sp>
        <p:nvSpPr>
          <p:cNvPr id="12" name="TextBox 33"/>
          <p:cNvSpPr txBox="1">
            <a:spLocks noChangeArrowheads="1"/>
          </p:cNvSpPr>
          <p:nvPr/>
        </p:nvSpPr>
        <p:spPr bwMode="auto">
          <a:xfrm>
            <a:off x="12700" y="6141593"/>
            <a:ext cx="1339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a:t>
            </a:r>
          </a:p>
        </p:txBody>
      </p:sp>
      <p:sp>
        <p:nvSpPr>
          <p:cNvPr id="13" name="Text Box 2"/>
          <p:cNvSpPr txBox="1">
            <a:spLocks noChangeArrowheads="1"/>
          </p:cNvSpPr>
          <p:nvPr/>
        </p:nvSpPr>
        <p:spPr bwMode="auto">
          <a:xfrm>
            <a:off x="-7434" y="152400"/>
            <a:ext cx="9144000" cy="523875"/>
          </a:xfrm>
          <a:prstGeom prst="rect">
            <a:avLst/>
          </a:prstGeom>
          <a:solidFill>
            <a:schemeClr val="accent1">
              <a:lumMod val="50000"/>
            </a:schemeClr>
          </a:solid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marR="0" lvl="1"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Evaluation Plan Summary:  how will we know?</a:t>
            </a:r>
          </a:p>
        </p:txBody>
      </p:sp>
      <p:sp>
        <p:nvSpPr>
          <p:cNvPr id="14" name="Rectangle 13"/>
          <p:cNvSpPr/>
          <p:nvPr/>
        </p:nvSpPr>
        <p:spPr>
          <a:xfrm>
            <a:off x="3785838" y="1138237"/>
            <a:ext cx="1268691" cy="9210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EECE1"/>
                </a:solidFill>
                <a:effectLst/>
                <a:uLnTx/>
                <a:uFillTx/>
                <a:latin typeface="Arial" panose="020B0604020202020204" pitchFamily="34" charset="0"/>
                <a:ea typeface="+mn-ea"/>
                <a:cs typeface="Arial" panose="020B0604020202020204" pitchFamily="34" charset="0"/>
              </a:rPr>
              <a:t>IFSP Outcomes </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Evaluation</a:t>
            </a:r>
          </a:p>
        </p:txBody>
      </p:sp>
      <p:sp>
        <p:nvSpPr>
          <p:cNvPr id="17" name="Rectangle: Rounded Corners 16">
            <a:extLst>
              <a:ext uri="{FF2B5EF4-FFF2-40B4-BE49-F238E27FC236}">
                <a16:creationId xmlns:a16="http://schemas.microsoft.com/office/drawing/2014/main" id="{0C87DCC2-A726-41C8-A0E9-F01778073262}"/>
              </a:ext>
            </a:extLst>
          </p:cNvPr>
          <p:cNvSpPr/>
          <p:nvPr/>
        </p:nvSpPr>
        <p:spPr>
          <a:xfrm>
            <a:off x="3737686" y="762000"/>
            <a:ext cx="2655679" cy="59959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DBDF930A-6590-4B7D-83BA-9AB8F302316B}"/>
              </a:ext>
            </a:extLst>
          </p:cNvPr>
          <p:cNvSpPr txBox="1"/>
          <p:nvPr/>
        </p:nvSpPr>
        <p:spPr>
          <a:xfrm>
            <a:off x="3785837" y="797413"/>
            <a:ext cx="2607527"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combined into one</a:t>
            </a:r>
          </a:p>
        </p:txBody>
      </p:sp>
    </p:spTree>
    <p:extLst>
      <p:ext uri="{BB962C8B-B14F-4D97-AF65-F5344CB8AC3E}">
        <p14:creationId xmlns:p14="http://schemas.microsoft.com/office/powerpoint/2010/main" val="418777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a:t>Session Objectives</a:t>
            </a:r>
          </a:p>
        </p:txBody>
      </p:sp>
      <p:sp>
        <p:nvSpPr>
          <p:cNvPr id="2" name="Content Placeholder 1"/>
          <p:cNvSpPr>
            <a:spLocks noGrp="1"/>
          </p:cNvSpPr>
          <p:nvPr>
            <p:ph idx="1"/>
          </p:nvPr>
        </p:nvSpPr>
        <p:spPr/>
        <p:txBody>
          <a:bodyPr/>
          <a:lstStyle/>
          <a:p>
            <a:pPr lvl="0"/>
            <a:r>
              <a:rPr lang="en-US" dirty="0"/>
              <a:t>Learn background information about why it is important to focus on scaling up and sustaining SSIP</a:t>
            </a:r>
          </a:p>
          <a:p>
            <a:pPr lvl="0"/>
            <a:r>
              <a:rPr lang="en-US" dirty="0"/>
              <a:t>Learn about implementation science factors to consider when preparing for scale up </a:t>
            </a:r>
          </a:p>
          <a:p>
            <a:pPr lvl="0"/>
            <a:r>
              <a:rPr lang="en-US" dirty="0"/>
              <a:t>Hear from states that have started the process of scaling up and sustaining their SSIPs</a:t>
            </a:r>
          </a:p>
          <a:p>
            <a:pPr lvl="1"/>
            <a:endParaRPr lang="en-US" dirty="0"/>
          </a:p>
        </p:txBody>
      </p:sp>
    </p:spTree>
    <p:extLst>
      <p:ext uri="{BB962C8B-B14F-4D97-AF65-F5344CB8AC3E}">
        <p14:creationId xmlns:p14="http://schemas.microsoft.com/office/powerpoint/2010/main" val="203567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C84FDC-C567-42B2-9D6F-89A5C87E44C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Slide Number Placeholder 4"/>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158732-2517-43A7-BE97-3708833A4D0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4" name="Rectangle 3"/>
          <p:cNvSpPr/>
          <p:nvPr/>
        </p:nvSpPr>
        <p:spPr>
          <a:xfrm>
            <a:off x="1066800" y="1133730"/>
            <a:ext cx="2567978" cy="918908"/>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BDI-2: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5" name="Rectangle 4"/>
          <p:cNvSpPr/>
          <p:nvPr/>
        </p:nvSpPr>
        <p:spPr>
          <a:xfrm>
            <a:off x="5091805" y="1138237"/>
            <a:ext cx="1268691" cy="92291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IFSP:</a:t>
            </a:r>
          </a:p>
        </p:txBody>
      </p:sp>
      <p:sp>
        <p:nvSpPr>
          <p:cNvPr id="6" name="Rectangle 5"/>
          <p:cNvSpPr/>
          <p:nvPr/>
        </p:nvSpPr>
        <p:spPr>
          <a:xfrm>
            <a:off x="6496272" y="1138237"/>
            <a:ext cx="2495327" cy="919163"/>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PIWI:</a:t>
            </a:r>
          </a:p>
        </p:txBody>
      </p:sp>
      <p:graphicFrame>
        <p:nvGraphicFramePr>
          <p:cNvPr id="7" name="Table 6"/>
          <p:cNvGraphicFramePr>
            <a:graphicFrameLocks noGrp="1"/>
          </p:cNvGraphicFramePr>
          <p:nvPr>
            <p:extLst/>
          </p:nvPr>
        </p:nvGraphicFramePr>
        <p:xfrm>
          <a:off x="1066800" y="2127249"/>
          <a:ext cx="7924800" cy="4502151"/>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54942441"/>
                    </a:ext>
                  </a:extLst>
                </a:gridCol>
                <a:gridCol w="2590800">
                  <a:extLst>
                    <a:ext uri="{9D8B030D-6E8A-4147-A177-3AD203B41FA5}">
                      <a16:colId xmlns:a16="http://schemas.microsoft.com/office/drawing/2014/main" val="20002"/>
                    </a:ext>
                  </a:extLst>
                </a:gridCol>
              </a:tblGrid>
              <a:tr h="4502151">
                <a:tc>
                  <a:txBody>
                    <a:bodyPr/>
                    <a:lstStyle/>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800" b="0" baseline="0" dirty="0">
                          <a:solidFill>
                            <a:schemeClr val="tx1"/>
                          </a:solidFill>
                        </a:rPr>
                        <a:t>FY17 was year 1 (baseline data)</a:t>
                      </a:r>
                    </a:p>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endParaRPr lang="en-US" sz="1800" b="0" baseline="0" dirty="0">
                        <a:solidFill>
                          <a:schemeClr val="tx1"/>
                        </a:solidFill>
                      </a:endParaRPr>
                    </a:p>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800" b="0" baseline="0" dirty="0">
                          <a:solidFill>
                            <a:schemeClr val="tx1"/>
                          </a:solidFill>
                        </a:rPr>
                        <a:t>FY18 videos are due:  May 31, 2018</a:t>
                      </a:r>
                    </a:p>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endParaRPr lang="en-US" sz="1800" b="0" baseline="0" dirty="0">
                        <a:solidFill>
                          <a:schemeClr val="tx1"/>
                        </a:solidFill>
                      </a:endParaRPr>
                    </a:p>
                  </a:txBody>
                  <a:tcPr marL="18288" marR="18288" marT="45701" marB="45701" anchor="ctr"/>
                </a:tc>
                <a:tc>
                  <a:txBody>
                    <a:bodyPr/>
                    <a:lstStyle/>
                    <a:p>
                      <a:pPr marL="0" marR="0" lvl="0" indent="0" algn="l"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IFSP Outcome data was collected for FY18</a:t>
                      </a:r>
                    </a:p>
                    <a:p>
                      <a:pPr marL="0" marR="0" lvl="0" indent="0" algn="l"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8288" marR="18288" marT="45701" marB="45701" anchor="ctr"/>
                </a:tc>
                <a:tc>
                  <a:txBody>
                    <a:bodyPr/>
                    <a:lstStyle/>
                    <a:p>
                      <a:pPr marL="0" marR="0" lvl="0" indent="0" algn="l"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impact of the new Universal IFSP will be analyzed in FY19</a:t>
                      </a:r>
                    </a:p>
                  </a:txBody>
                  <a:tcPr marL="18288" marR="18288" marT="45701" marB="45701" anchor="ctr"/>
                </a:tc>
                <a:tc>
                  <a:txBody>
                    <a:bodyPr/>
                    <a:lstStyle/>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800" b="0" dirty="0">
                          <a:solidFill>
                            <a:schemeClr val="tx1"/>
                          </a:solidFill>
                        </a:rPr>
                        <a:t>Cohort 3 data is due</a:t>
                      </a:r>
                      <a:r>
                        <a:rPr lang="en-US" sz="1800" b="0" baseline="0" dirty="0">
                          <a:solidFill>
                            <a:schemeClr val="tx1"/>
                          </a:solidFill>
                        </a:rPr>
                        <a:t> June 30, 2018</a:t>
                      </a:r>
                    </a:p>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endParaRPr lang="en-US" sz="1800" b="0" baseline="0" dirty="0">
                        <a:solidFill>
                          <a:schemeClr val="tx1"/>
                        </a:solidFill>
                      </a:endParaRPr>
                    </a:p>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endParaRPr lang="en-US" sz="1800" b="0" dirty="0">
                        <a:solidFill>
                          <a:schemeClr val="tx1"/>
                        </a:solidFill>
                      </a:endParaRPr>
                    </a:p>
                  </a:txBody>
                  <a:tcPr marL="18288" marR="18288" marT="45701" marB="45701" anchor="ctr"/>
                </a:tc>
                <a:extLst>
                  <a:ext uri="{0D108BD9-81ED-4DB2-BD59-A6C34878D82A}">
                    <a16:rowId xmlns:a16="http://schemas.microsoft.com/office/drawing/2014/main" val="10000"/>
                  </a:ext>
                </a:extLst>
              </a:tr>
            </a:tbl>
          </a:graphicData>
        </a:graphic>
      </p:graphicFrame>
      <p:sp>
        <p:nvSpPr>
          <p:cNvPr id="13" name="Text Box 2"/>
          <p:cNvSpPr txBox="1">
            <a:spLocks noChangeArrowheads="1"/>
          </p:cNvSpPr>
          <p:nvPr/>
        </p:nvSpPr>
        <p:spPr bwMode="auto">
          <a:xfrm>
            <a:off x="-7434" y="152400"/>
            <a:ext cx="9144000" cy="523875"/>
          </a:xfrm>
          <a:prstGeom prst="rect">
            <a:avLst/>
          </a:prstGeom>
          <a:solidFill>
            <a:schemeClr val="accent1">
              <a:lumMod val="50000"/>
            </a:schemeClr>
          </a:solid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marR="0" lvl="1"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Where are we?</a:t>
            </a:r>
          </a:p>
        </p:txBody>
      </p:sp>
      <p:sp>
        <p:nvSpPr>
          <p:cNvPr id="14" name="Rectangle 13"/>
          <p:cNvSpPr/>
          <p:nvPr/>
        </p:nvSpPr>
        <p:spPr>
          <a:xfrm>
            <a:off x="3785838" y="1138237"/>
            <a:ext cx="1268691" cy="9210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EECE1"/>
                </a:solidFill>
                <a:effectLst/>
                <a:uLnTx/>
                <a:uFillTx/>
                <a:latin typeface="Arial" panose="020B0604020202020204" pitchFamily="34" charset="0"/>
                <a:ea typeface="+mn-ea"/>
                <a:cs typeface="Arial" panose="020B0604020202020204" pitchFamily="34" charset="0"/>
              </a:rPr>
              <a:t>IFSP Outcomes</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Rounded Corners 16">
            <a:extLst>
              <a:ext uri="{FF2B5EF4-FFF2-40B4-BE49-F238E27FC236}">
                <a16:creationId xmlns:a16="http://schemas.microsoft.com/office/drawing/2014/main" id="{0C87DCC2-A726-41C8-A0E9-F01778073262}"/>
              </a:ext>
            </a:extLst>
          </p:cNvPr>
          <p:cNvSpPr/>
          <p:nvPr/>
        </p:nvSpPr>
        <p:spPr>
          <a:xfrm>
            <a:off x="3737686" y="762000"/>
            <a:ext cx="2655679" cy="59959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DBDF930A-6590-4B7D-83BA-9AB8F302316B}"/>
              </a:ext>
            </a:extLst>
          </p:cNvPr>
          <p:cNvSpPr txBox="1"/>
          <p:nvPr/>
        </p:nvSpPr>
        <p:spPr>
          <a:xfrm>
            <a:off x="3785837" y="797413"/>
            <a:ext cx="2607527"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Combined to: IFSP Process</a:t>
            </a:r>
          </a:p>
        </p:txBody>
      </p:sp>
    </p:spTree>
    <p:extLst>
      <p:ext uri="{BB962C8B-B14F-4D97-AF65-F5344CB8AC3E}">
        <p14:creationId xmlns:p14="http://schemas.microsoft.com/office/powerpoint/2010/main" val="2924929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What’s next?</a:t>
            </a:r>
          </a:p>
        </p:txBody>
      </p:sp>
      <p:sp>
        <p:nvSpPr>
          <p:cNvPr id="4" name="Content Placeholder 3"/>
          <p:cNvSpPr>
            <a:spLocks noGrp="1"/>
          </p:cNvSpPr>
          <p:nvPr>
            <p:ph idx="1"/>
          </p:nvPr>
        </p:nvSpPr>
        <p:spPr/>
        <p:txBody>
          <a:bodyPr/>
          <a:lstStyle/>
          <a:p>
            <a:r>
              <a:rPr lang="en-US" dirty="0"/>
              <a:t>Use baseline data to determine supports needed in the system for continued implementation</a:t>
            </a:r>
          </a:p>
          <a:p>
            <a:r>
              <a:rPr lang="en-US" dirty="0"/>
              <a:t>Evaluate impact of supports/strategies on implementation </a:t>
            </a:r>
          </a:p>
          <a:p>
            <a:r>
              <a:rPr lang="en-US" dirty="0"/>
              <a:t>Allocate resources and determine General Supervision activities based on evaluation</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C84FDC-C567-42B2-9D6F-89A5C87E44C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52255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F8C9C4-1808-4B58-9D31-6D3F088882F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C84FDC-C567-42B2-9D6F-89A5C87E44C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grpSp>
        <p:nvGrpSpPr>
          <p:cNvPr id="3" name="Group 3">
            <a:extLst>
              <a:ext uri="{FF2B5EF4-FFF2-40B4-BE49-F238E27FC236}">
                <a16:creationId xmlns:a16="http://schemas.microsoft.com/office/drawing/2014/main" id="{4E1DB108-57B7-4789-97E4-C4FC365E9318}"/>
              </a:ext>
            </a:extLst>
          </p:cNvPr>
          <p:cNvGrpSpPr>
            <a:grpSpLocks/>
          </p:cNvGrpSpPr>
          <p:nvPr/>
        </p:nvGrpSpPr>
        <p:grpSpPr bwMode="auto">
          <a:xfrm>
            <a:off x="131772" y="780722"/>
            <a:ext cx="7107228" cy="5760415"/>
            <a:chOff x="1692" y="727"/>
            <a:chExt cx="1081" cy="1442"/>
          </a:xfrm>
        </p:grpSpPr>
        <p:sp>
          <p:nvSpPr>
            <p:cNvPr id="4" name="Freeform 4">
              <a:extLst>
                <a:ext uri="{FF2B5EF4-FFF2-40B4-BE49-F238E27FC236}">
                  <a16:creationId xmlns:a16="http://schemas.microsoft.com/office/drawing/2014/main" id="{C7F473DA-3520-40A2-8FB7-2F568FE8A601}"/>
                </a:ext>
              </a:extLst>
            </p:cNvPr>
            <p:cNvSpPr>
              <a:spLocks/>
            </p:cNvSpPr>
            <p:nvPr/>
          </p:nvSpPr>
          <p:spPr bwMode="gray">
            <a:xfrm>
              <a:off x="1692" y="1739"/>
              <a:ext cx="1081" cy="430"/>
            </a:xfrm>
            <a:custGeom>
              <a:avLst/>
              <a:gdLst>
                <a:gd name="T0" fmla="*/ 0 w 1633"/>
                <a:gd name="T1" fmla="*/ 429 h 429"/>
                <a:gd name="T2" fmla="*/ 1080 w 1633"/>
                <a:gd name="T3" fmla="*/ 429 h 429"/>
                <a:gd name="T4" fmla="*/ 917 w 1633"/>
                <a:gd name="T5" fmla="*/ 0 h 429"/>
                <a:gd name="T6" fmla="*/ 161 w 1633"/>
                <a:gd name="T7" fmla="*/ 0 h 429"/>
                <a:gd name="T8" fmla="*/ 0 w 1633"/>
                <a:gd name="T9" fmla="*/ 429 h 429"/>
                <a:gd name="T10" fmla="*/ 0 60000 65536"/>
                <a:gd name="T11" fmla="*/ 0 60000 65536"/>
                <a:gd name="T12" fmla="*/ 0 60000 65536"/>
                <a:gd name="T13" fmla="*/ 0 60000 65536"/>
                <a:gd name="T14" fmla="*/ 0 60000 65536"/>
                <a:gd name="T15" fmla="*/ 0 w 1633"/>
                <a:gd name="T16" fmla="*/ 0 h 429"/>
                <a:gd name="T17" fmla="*/ 1633 w 1633"/>
                <a:gd name="T18" fmla="*/ 429 h 429"/>
              </a:gdLst>
              <a:ahLst/>
              <a:cxnLst>
                <a:cxn ang="T10">
                  <a:pos x="T0" y="T1"/>
                </a:cxn>
                <a:cxn ang="T11">
                  <a:pos x="T2" y="T3"/>
                </a:cxn>
                <a:cxn ang="T12">
                  <a:pos x="T4" y="T5"/>
                </a:cxn>
                <a:cxn ang="T13">
                  <a:pos x="T6" y="T7"/>
                </a:cxn>
                <a:cxn ang="T14">
                  <a:pos x="T8" y="T9"/>
                </a:cxn>
              </a:cxnLst>
              <a:rect l="T15" t="T16" r="T17" b="T18"/>
              <a:pathLst>
                <a:path w="1633" h="429">
                  <a:moveTo>
                    <a:pt x="0" y="428"/>
                  </a:moveTo>
                  <a:lnTo>
                    <a:pt x="1632" y="428"/>
                  </a:lnTo>
                  <a:lnTo>
                    <a:pt x="1385" y="0"/>
                  </a:lnTo>
                  <a:lnTo>
                    <a:pt x="243" y="0"/>
                  </a:lnTo>
                  <a:lnTo>
                    <a:pt x="0" y="428"/>
                  </a:lnTo>
                </a:path>
              </a:pathLst>
            </a:custGeom>
            <a:solidFill>
              <a:schemeClr val="bg1">
                <a:lumMod val="85000"/>
              </a:schemeClr>
            </a:solidFill>
            <a:ln w="12700" cap="rnd">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Freeform 5">
              <a:extLst>
                <a:ext uri="{FF2B5EF4-FFF2-40B4-BE49-F238E27FC236}">
                  <a16:creationId xmlns:a16="http://schemas.microsoft.com/office/drawing/2014/main" id="{5EA10A41-CCAA-4DE4-A97A-B1F29B9FBF71}"/>
                </a:ext>
              </a:extLst>
            </p:cNvPr>
            <p:cNvSpPr>
              <a:spLocks/>
            </p:cNvSpPr>
            <p:nvPr/>
          </p:nvSpPr>
          <p:spPr bwMode="gray">
            <a:xfrm>
              <a:off x="1855" y="1233"/>
              <a:ext cx="755" cy="462"/>
            </a:xfrm>
            <a:custGeom>
              <a:avLst/>
              <a:gdLst>
                <a:gd name="T0" fmla="*/ 0 w 1062"/>
                <a:gd name="T1" fmla="*/ 445 h 438"/>
                <a:gd name="T2" fmla="*/ 39 w 1062"/>
                <a:gd name="T3" fmla="*/ 445 h 438"/>
                <a:gd name="T4" fmla="*/ 30 w 1062"/>
                <a:gd name="T5" fmla="*/ 0 h 438"/>
                <a:gd name="T6" fmla="*/ 9 w 1062"/>
                <a:gd name="T7" fmla="*/ 0 h 438"/>
                <a:gd name="T8" fmla="*/ 0 w 1062"/>
                <a:gd name="T9" fmla="*/ 445 h 438"/>
                <a:gd name="T10" fmla="*/ 0 60000 65536"/>
                <a:gd name="T11" fmla="*/ 0 60000 65536"/>
                <a:gd name="T12" fmla="*/ 0 60000 65536"/>
                <a:gd name="T13" fmla="*/ 0 60000 65536"/>
                <a:gd name="T14" fmla="*/ 0 60000 65536"/>
                <a:gd name="T15" fmla="*/ 0 w 1062"/>
                <a:gd name="T16" fmla="*/ 0 h 438"/>
                <a:gd name="T17" fmla="*/ 1062 w 1062"/>
                <a:gd name="T18" fmla="*/ 438 h 438"/>
              </a:gdLst>
              <a:ahLst/>
              <a:cxnLst>
                <a:cxn ang="T10">
                  <a:pos x="T0" y="T1"/>
                </a:cxn>
                <a:cxn ang="T11">
                  <a:pos x="T2" y="T3"/>
                </a:cxn>
                <a:cxn ang="T12">
                  <a:pos x="T4" y="T5"/>
                </a:cxn>
                <a:cxn ang="T13">
                  <a:pos x="T6" y="T7"/>
                </a:cxn>
                <a:cxn ang="T14">
                  <a:pos x="T8" y="T9"/>
                </a:cxn>
              </a:cxnLst>
              <a:rect l="T15" t="T16" r="T17" b="T18"/>
              <a:pathLst>
                <a:path w="1062" h="438">
                  <a:moveTo>
                    <a:pt x="0" y="437"/>
                  </a:moveTo>
                  <a:lnTo>
                    <a:pt x="1061" y="437"/>
                  </a:lnTo>
                  <a:lnTo>
                    <a:pt x="815" y="0"/>
                  </a:lnTo>
                  <a:lnTo>
                    <a:pt x="247" y="0"/>
                  </a:lnTo>
                  <a:lnTo>
                    <a:pt x="0" y="437"/>
                  </a:lnTo>
                </a:path>
              </a:pathLst>
            </a:custGeom>
            <a:solidFill>
              <a:schemeClr val="bg1">
                <a:lumMod val="50000"/>
              </a:schemeClr>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reeform 6">
              <a:extLst>
                <a:ext uri="{FF2B5EF4-FFF2-40B4-BE49-F238E27FC236}">
                  <a16:creationId xmlns:a16="http://schemas.microsoft.com/office/drawing/2014/main" id="{339D1286-AC22-42AA-9D1C-A58954963017}"/>
                </a:ext>
              </a:extLst>
            </p:cNvPr>
            <p:cNvSpPr>
              <a:spLocks/>
            </p:cNvSpPr>
            <p:nvPr/>
          </p:nvSpPr>
          <p:spPr bwMode="gray">
            <a:xfrm>
              <a:off x="2039" y="727"/>
              <a:ext cx="387" cy="462"/>
            </a:xfrm>
            <a:custGeom>
              <a:avLst/>
              <a:gdLst>
                <a:gd name="T0" fmla="*/ 0 w 494"/>
                <a:gd name="T1" fmla="*/ 442 h 435"/>
                <a:gd name="T2" fmla="*/ 19 w 494"/>
                <a:gd name="T3" fmla="*/ 442 h 435"/>
                <a:gd name="T4" fmla="*/ 9 w 494"/>
                <a:gd name="T5" fmla="*/ 0 h 435"/>
                <a:gd name="T6" fmla="*/ 0 w 494"/>
                <a:gd name="T7" fmla="*/ 442 h 435"/>
                <a:gd name="T8" fmla="*/ 0 60000 65536"/>
                <a:gd name="T9" fmla="*/ 0 60000 65536"/>
                <a:gd name="T10" fmla="*/ 0 60000 65536"/>
                <a:gd name="T11" fmla="*/ 0 60000 65536"/>
                <a:gd name="T12" fmla="*/ 0 w 494"/>
                <a:gd name="T13" fmla="*/ 0 h 435"/>
                <a:gd name="T14" fmla="*/ 494 w 494"/>
                <a:gd name="T15" fmla="*/ 435 h 435"/>
              </a:gdLst>
              <a:ahLst/>
              <a:cxnLst>
                <a:cxn ang="T8">
                  <a:pos x="T0" y="T1"/>
                </a:cxn>
                <a:cxn ang="T9">
                  <a:pos x="T2" y="T3"/>
                </a:cxn>
                <a:cxn ang="T10">
                  <a:pos x="T4" y="T5"/>
                </a:cxn>
                <a:cxn ang="T11">
                  <a:pos x="T6" y="T7"/>
                </a:cxn>
              </a:cxnLst>
              <a:rect l="T12" t="T13" r="T14" b="T15"/>
              <a:pathLst>
                <a:path w="494" h="435">
                  <a:moveTo>
                    <a:pt x="0" y="434"/>
                  </a:moveTo>
                  <a:lnTo>
                    <a:pt x="493" y="434"/>
                  </a:lnTo>
                  <a:lnTo>
                    <a:pt x="247" y="0"/>
                  </a:lnTo>
                  <a:lnTo>
                    <a:pt x="0" y="434"/>
                  </a:lnTo>
                </a:path>
              </a:pathLst>
            </a:custGeom>
            <a:solidFill>
              <a:schemeClr val="tx1">
                <a:lumMod val="75000"/>
                <a:lumOff val="25000"/>
              </a:schemeClr>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 name="Text Box 2">
            <a:extLst>
              <a:ext uri="{FF2B5EF4-FFF2-40B4-BE49-F238E27FC236}">
                <a16:creationId xmlns:a16="http://schemas.microsoft.com/office/drawing/2014/main" id="{FACDCB58-4C08-4BA6-8FEA-257ABD5B7D3F}"/>
              </a:ext>
            </a:extLst>
          </p:cNvPr>
          <p:cNvSpPr txBox="1">
            <a:spLocks noChangeArrowheads="1"/>
          </p:cNvSpPr>
          <p:nvPr/>
        </p:nvSpPr>
        <p:spPr bwMode="auto">
          <a:xfrm>
            <a:off x="0" y="152400"/>
            <a:ext cx="9144000" cy="523875"/>
          </a:xfrm>
          <a:prstGeom prst="rect">
            <a:avLst/>
          </a:prstGeom>
          <a:solidFill>
            <a:schemeClr val="accent1">
              <a:lumMod val="50000"/>
            </a:schemeClr>
          </a:solid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marR="0" lvl="1"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BLANK</a:t>
            </a:r>
          </a:p>
        </p:txBody>
      </p:sp>
      <p:sp>
        <p:nvSpPr>
          <p:cNvPr id="12" name="Rectangle 11">
            <a:extLst>
              <a:ext uri="{FF2B5EF4-FFF2-40B4-BE49-F238E27FC236}">
                <a16:creationId xmlns:a16="http://schemas.microsoft.com/office/drawing/2014/main" id="{671BDCFD-FBBA-4F90-BB47-F54DACC42A79}"/>
              </a:ext>
            </a:extLst>
          </p:cNvPr>
          <p:cNvSpPr/>
          <p:nvPr/>
        </p:nvSpPr>
        <p:spPr>
          <a:xfrm>
            <a:off x="393212" y="4953000"/>
            <a:ext cx="188167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 Resources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C9AD19C7-20AD-4A0D-84E5-85F9D84A7D50}"/>
              </a:ext>
            </a:extLst>
          </p:cNvPr>
          <p:cNvSpPr/>
          <p:nvPr/>
        </p:nvSpPr>
        <p:spPr>
          <a:xfrm>
            <a:off x="2746828" y="4953000"/>
            <a:ext cx="188167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Activities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A8C01423-DF8E-4B82-89B2-38E01FBBD4A7}"/>
              </a:ext>
            </a:extLst>
          </p:cNvPr>
          <p:cNvSpPr/>
          <p:nvPr/>
        </p:nvSpPr>
        <p:spPr>
          <a:xfrm>
            <a:off x="5100444" y="4953000"/>
            <a:ext cx="188167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 Dev. Resources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DB18D48D-E3DA-4324-A3AB-47B8E94EF0DE}"/>
              </a:ext>
            </a:extLst>
          </p:cNvPr>
          <p:cNvSpPr/>
          <p:nvPr/>
        </p:nvSpPr>
        <p:spPr>
          <a:xfrm>
            <a:off x="2362200" y="2963499"/>
            <a:ext cx="2595387"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Targeted Support Activities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4468320A-790E-4126-9EBA-30243C7E34F4}"/>
              </a:ext>
            </a:extLst>
          </p:cNvPr>
          <p:cNvSpPr/>
          <p:nvPr/>
        </p:nvSpPr>
        <p:spPr>
          <a:xfrm>
            <a:off x="2413729" y="1057373"/>
            <a:ext cx="2595387" cy="13843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Intensive Support Activities</a:t>
            </a:r>
          </a:p>
          <a:p>
            <a:pPr marL="171450" marR="0" lvl="0" indent="-1714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859B9FCF-CF51-4F40-BF86-5CCC3131A672}"/>
              </a:ext>
            </a:extLst>
          </p:cNvPr>
          <p:cNvSpPr txBox="1"/>
          <p:nvPr/>
        </p:nvSpPr>
        <p:spPr>
          <a:xfrm>
            <a:off x="6931764" y="1371600"/>
            <a:ext cx="1907436" cy="646331"/>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Action Items: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3179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F8C9C4-1808-4B58-9D31-6D3F088882F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C84FDC-C567-42B2-9D6F-89A5C87E44C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grpSp>
        <p:nvGrpSpPr>
          <p:cNvPr id="3" name="Group 3">
            <a:extLst>
              <a:ext uri="{FF2B5EF4-FFF2-40B4-BE49-F238E27FC236}">
                <a16:creationId xmlns:a16="http://schemas.microsoft.com/office/drawing/2014/main" id="{4E1DB108-57B7-4789-97E4-C4FC365E9318}"/>
              </a:ext>
            </a:extLst>
          </p:cNvPr>
          <p:cNvGrpSpPr>
            <a:grpSpLocks/>
          </p:cNvGrpSpPr>
          <p:nvPr/>
        </p:nvGrpSpPr>
        <p:grpSpPr bwMode="auto">
          <a:xfrm>
            <a:off x="131772" y="780722"/>
            <a:ext cx="4968672" cy="5760415"/>
            <a:chOff x="1692" y="727"/>
            <a:chExt cx="1081" cy="1442"/>
          </a:xfrm>
        </p:grpSpPr>
        <p:sp>
          <p:nvSpPr>
            <p:cNvPr id="4" name="Freeform 4">
              <a:extLst>
                <a:ext uri="{FF2B5EF4-FFF2-40B4-BE49-F238E27FC236}">
                  <a16:creationId xmlns:a16="http://schemas.microsoft.com/office/drawing/2014/main" id="{C7F473DA-3520-40A2-8FB7-2F568FE8A601}"/>
                </a:ext>
              </a:extLst>
            </p:cNvPr>
            <p:cNvSpPr>
              <a:spLocks/>
            </p:cNvSpPr>
            <p:nvPr/>
          </p:nvSpPr>
          <p:spPr bwMode="gray">
            <a:xfrm>
              <a:off x="1692" y="1739"/>
              <a:ext cx="1081" cy="430"/>
            </a:xfrm>
            <a:custGeom>
              <a:avLst/>
              <a:gdLst>
                <a:gd name="T0" fmla="*/ 0 w 1633"/>
                <a:gd name="T1" fmla="*/ 429 h 429"/>
                <a:gd name="T2" fmla="*/ 1080 w 1633"/>
                <a:gd name="T3" fmla="*/ 429 h 429"/>
                <a:gd name="T4" fmla="*/ 917 w 1633"/>
                <a:gd name="T5" fmla="*/ 0 h 429"/>
                <a:gd name="T6" fmla="*/ 161 w 1633"/>
                <a:gd name="T7" fmla="*/ 0 h 429"/>
                <a:gd name="T8" fmla="*/ 0 w 1633"/>
                <a:gd name="T9" fmla="*/ 429 h 429"/>
                <a:gd name="T10" fmla="*/ 0 60000 65536"/>
                <a:gd name="T11" fmla="*/ 0 60000 65536"/>
                <a:gd name="T12" fmla="*/ 0 60000 65536"/>
                <a:gd name="T13" fmla="*/ 0 60000 65536"/>
                <a:gd name="T14" fmla="*/ 0 60000 65536"/>
                <a:gd name="T15" fmla="*/ 0 w 1633"/>
                <a:gd name="T16" fmla="*/ 0 h 429"/>
                <a:gd name="T17" fmla="*/ 1633 w 1633"/>
                <a:gd name="T18" fmla="*/ 429 h 429"/>
              </a:gdLst>
              <a:ahLst/>
              <a:cxnLst>
                <a:cxn ang="T10">
                  <a:pos x="T0" y="T1"/>
                </a:cxn>
                <a:cxn ang="T11">
                  <a:pos x="T2" y="T3"/>
                </a:cxn>
                <a:cxn ang="T12">
                  <a:pos x="T4" y="T5"/>
                </a:cxn>
                <a:cxn ang="T13">
                  <a:pos x="T6" y="T7"/>
                </a:cxn>
                <a:cxn ang="T14">
                  <a:pos x="T8" y="T9"/>
                </a:cxn>
              </a:cxnLst>
              <a:rect l="T15" t="T16" r="T17" b="T18"/>
              <a:pathLst>
                <a:path w="1633" h="429">
                  <a:moveTo>
                    <a:pt x="0" y="428"/>
                  </a:moveTo>
                  <a:lnTo>
                    <a:pt x="1632" y="428"/>
                  </a:lnTo>
                  <a:lnTo>
                    <a:pt x="1385" y="0"/>
                  </a:lnTo>
                  <a:lnTo>
                    <a:pt x="243" y="0"/>
                  </a:lnTo>
                  <a:lnTo>
                    <a:pt x="0" y="428"/>
                  </a:lnTo>
                </a:path>
              </a:pathLst>
            </a:custGeom>
            <a:solidFill>
              <a:schemeClr val="bg1">
                <a:lumMod val="85000"/>
              </a:schemeClr>
            </a:solidFill>
            <a:ln w="12700" cap="rnd">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Freeform 5">
              <a:extLst>
                <a:ext uri="{FF2B5EF4-FFF2-40B4-BE49-F238E27FC236}">
                  <a16:creationId xmlns:a16="http://schemas.microsoft.com/office/drawing/2014/main" id="{5EA10A41-CCAA-4DE4-A97A-B1F29B9FBF71}"/>
                </a:ext>
              </a:extLst>
            </p:cNvPr>
            <p:cNvSpPr>
              <a:spLocks/>
            </p:cNvSpPr>
            <p:nvPr/>
          </p:nvSpPr>
          <p:spPr bwMode="gray">
            <a:xfrm>
              <a:off x="1855" y="1233"/>
              <a:ext cx="755" cy="462"/>
            </a:xfrm>
            <a:custGeom>
              <a:avLst/>
              <a:gdLst>
                <a:gd name="T0" fmla="*/ 0 w 1062"/>
                <a:gd name="T1" fmla="*/ 445 h 438"/>
                <a:gd name="T2" fmla="*/ 39 w 1062"/>
                <a:gd name="T3" fmla="*/ 445 h 438"/>
                <a:gd name="T4" fmla="*/ 30 w 1062"/>
                <a:gd name="T5" fmla="*/ 0 h 438"/>
                <a:gd name="T6" fmla="*/ 9 w 1062"/>
                <a:gd name="T7" fmla="*/ 0 h 438"/>
                <a:gd name="T8" fmla="*/ 0 w 1062"/>
                <a:gd name="T9" fmla="*/ 445 h 438"/>
                <a:gd name="T10" fmla="*/ 0 60000 65536"/>
                <a:gd name="T11" fmla="*/ 0 60000 65536"/>
                <a:gd name="T12" fmla="*/ 0 60000 65536"/>
                <a:gd name="T13" fmla="*/ 0 60000 65536"/>
                <a:gd name="T14" fmla="*/ 0 60000 65536"/>
                <a:gd name="T15" fmla="*/ 0 w 1062"/>
                <a:gd name="T16" fmla="*/ 0 h 438"/>
                <a:gd name="T17" fmla="*/ 1062 w 1062"/>
                <a:gd name="T18" fmla="*/ 438 h 438"/>
              </a:gdLst>
              <a:ahLst/>
              <a:cxnLst>
                <a:cxn ang="T10">
                  <a:pos x="T0" y="T1"/>
                </a:cxn>
                <a:cxn ang="T11">
                  <a:pos x="T2" y="T3"/>
                </a:cxn>
                <a:cxn ang="T12">
                  <a:pos x="T4" y="T5"/>
                </a:cxn>
                <a:cxn ang="T13">
                  <a:pos x="T6" y="T7"/>
                </a:cxn>
                <a:cxn ang="T14">
                  <a:pos x="T8" y="T9"/>
                </a:cxn>
              </a:cxnLst>
              <a:rect l="T15" t="T16" r="T17" b="T18"/>
              <a:pathLst>
                <a:path w="1062" h="438">
                  <a:moveTo>
                    <a:pt x="0" y="437"/>
                  </a:moveTo>
                  <a:lnTo>
                    <a:pt x="1061" y="437"/>
                  </a:lnTo>
                  <a:lnTo>
                    <a:pt x="815" y="0"/>
                  </a:lnTo>
                  <a:lnTo>
                    <a:pt x="247" y="0"/>
                  </a:lnTo>
                  <a:lnTo>
                    <a:pt x="0" y="437"/>
                  </a:lnTo>
                </a:path>
              </a:pathLst>
            </a:custGeom>
            <a:solidFill>
              <a:schemeClr val="bg1">
                <a:lumMod val="50000"/>
              </a:schemeClr>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reeform 6">
              <a:extLst>
                <a:ext uri="{FF2B5EF4-FFF2-40B4-BE49-F238E27FC236}">
                  <a16:creationId xmlns:a16="http://schemas.microsoft.com/office/drawing/2014/main" id="{339D1286-AC22-42AA-9D1C-A58954963017}"/>
                </a:ext>
              </a:extLst>
            </p:cNvPr>
            <p:cNvSpPr>
              <a:spLocks/>
            </p:cNvSpPr>
            <p:nvPr/>
          </p:nvSpPr>
          <p:spPr bwMode="gray">
            <a:xfrm>
              <a:off x="2039" y="727"/>
              <a:ext cx="387" cy="462"/>
            </a:xfrm>
            <a:custGeom>
              <a:avLst/>
              <a:gdLst>
                <a:gd name="T0" fmla="*/ 0 w 494"/>
                <a:gd name="T1" fmla="*/ 442 h 435"/>
                <a:gd name="T2" fmla="*/ 19 w 494"/>
                <a:gd name="T3" fmla="*/ 442 h 435"/>
                <a:gd name="T4" fmla="*/ 9 w 494"/>
                <a:gd name="T5" fmla="*/ 0 h 435"/>
                <a:gd name="T6" fmla="*/ 0 w 494"/>
                <a:gd name="T7" fmla="*/ 442 h 435"/>
                <a:gd name="T8" fmla="*/ 0 60000 65536"/>
                <a:gd name="T9" fmla="*/ 0 60000 65536"/>
                <a:gd name="T10" fmla="*/ 0 60000 65536"/>
                <a:gd name="T11" fmla="*/ 0 60000 65536"/>
                <a:gd name="T12" fmla="*/ 0 w 494"/>
                <a:gd name="T13" fmla="*/ 0 h 435"/>
                <a:gd name="T14" fmla="*/ 494 w 494"/>
                <a:gd name="T15" fmla="*/ 435 h 435"/>
              </a:gdLst>
              <a:ahLst/>
              <a:cxnLst>
                <a:cxn ang="T8">
                  <a:pos x="T0" y="T1"/>
                </a:cxn>
                <a:cxn ang="T9">
                  <a:pos x="T2" y="T3"/>
                </a:cxn>
                <a:cxn ang="T10">
                  <a:pos x="T4" y="T5"/>
                </a:cxn>
                <a:cxn ang="T11">
                  <a:pos x="T6" y="T7"/>
                </a:cxn>
              </a:cxnLst>
              <a:rect l="T12" t="T13" r="T14" b="T15"/>
              <a:pathLst>
                <a:path w="494" h="435">
                  <a:moveTo>
                    <a:pt x="0" y="434"/>
                  </a:moveTo>
                  <a:lnTo>
                    <a:pt x="493" y="434"/>
                  </a:lnTo>
                  <a:lnTo>
                    <a:pt x="247" y="0"/>
                  </a:lnTo>
                  <a:lnTo>
                    <a:pt x="0" y="434"/>
                  </a:lnTo>
                </a:path>
              </a:pathLst>
            </a:custGeom>
            <a:solidFill>
              <a:schemeClr val="tx1">
                <a:lumMod val="75000"/>
                <a:lumOff val="25000"/>
              </a:schemeClr>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 name="Text Box 2">
            <a:extLst>
              <a:ext uri="{FF2B5EF4-FFF2-40B4-BE49-F238E27FC236}">
                <a16:creationId xmlns:a16="http://schemas.microsoft.com/office/drawing/2014/main" id="{FACDCB58-4C08-4BA6-8FEA-257ABD5B7D3F}"/>
              </a:ext>
            </a:extLst>
          </p:cNvPr>
          <p:cNvSpPr txBox="1">
            <a:spLocks noChangeArrowheads="1"/>
          </p:cNvSpPr>
          <p:nvPr/>
        </p:nvSpPr>
        <p:spPr bwMode="auto">
          <a:xfrm>
            <a:off x="0" y="152400"/>
            <a:ext cx="9144000" cy="523875"/>
          </a:xfrm>
          <a:prstGeom prst="rect">
            <a:avLst/>
          </a:prstGeom>
          <a:solidFill>
            <a:schemeClr val="accent1">
              <a:lumMod val="50000"/>
            </a:schemeClr>
          </a:solid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marR="0" lvl="1"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SUPPORT TO PROGRAMS</a:t>
            </a:r>
          </a:p>
        </p:txBody>
      </p:sp>
      <p:sp>
        <p:nvSpPr>
          <p:cNvPr id="20" name="Rectangle 19">
            <a:extLst>
              <a:ext uri="{FF2B5EF4-FFF2-40B4-BE49-F238E27FC236}">
                <a16:creationId xmlns:a16="http://schemas.microsoft.com/office/drawing/2014/main" id="{A8C01423-DF8E-4B82-89B2-38E01FBBD4A7}"/>
              </a:ext>
            </a:extLst>
          </p:cNvPr>
          <p:cNvSpPr/>
          <p:nvPr/>
        </p:nvSpPr>
        <p:spPr>
          <a:xfrm>
            <a:off x="3533214" y="4953000"/>
            <a:ext cx="126738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 Dev. Resources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Face-to-face trainings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On-line modules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Communities of Practice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Grab and Go’s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DB18D48D-E3DA-4324-A3AB-47B8E94EF0DE}"/>
              </a:ext>
            </a:extLst>
          </p:cNvPr>
          <p:cNvSpPr/>
          <p:nvPr/>
        </p:nvSpPr>
        <p:spPr>
          <a:xfrm>
            <a:off x="1650413" y="2963499"/>
            <a:ext cx="1931387"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Targeted Support Activities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Discrete face-to-face support activities at the program site</a:t>
            </a:r>
          </a:p>
        </p:txBody>
      </p:sp>
      <p:sp>
        <p:nvSpPr>
          <p:cNvPr id="15" name="Rectangle 14">
            <a:extLst>
              <a:ext uri="{FF2B5EF4-FFF2-40B4-BE49-F238E27FC236}">
                <a16:creationId xmlns:a16="http://schemas.microsoft.com/office/drawing/2014/main" id="{A8C01423-DF8E-4B82-89B2-38E01FBBD4A7}"/>
              </a:ext>
            </a:extLst>
          </p:cNvPr>
          <p:cNvSpPr/>
          <p:nvPr/>
        </p:nvSpPr>
        <p:spPr>
          <a:xfrm>
            <a:off x="1982415" y="4920922"/>
            <a:ext cx="126738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Activities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Call or email DPH staff with questions/concerns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A8C01423-DF8E-4B82-89B2-38E01FBBD4A7}"/>
              </a:ext>
            </a:extLst>
          </p:cNvPr>
          <p:cNvSpPr/>
          <p:nvPr/>
        </p:nvSpPr>
        <p:spPr>
          <a:xfrm>
            <a:off x="459326" y="4920922"/>
            <a:ext cx="126738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 Resources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Dropbox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Update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Webinar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EIOS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SDR manual</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A8C01423-DF8E-4B82-89B2-38E01FBBD4A7}"/>
              </a:ext>
            </a:extLst>
          </p:cNvPr>
          <p:cNvSpPr/>
          <p:nvPr/>
        </p:nvSpPr>
        <p:spPr>
          <a:xfrm>
            <a:off x="1982413" y="988216"/>
            <a:ext cx="126738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Intensive Support Activities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Multi-step plans (QI, CAP, TA)</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On-site process </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5943600" y="2133600"/>
            <a:ext cx="2971800" cy="261610"/>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Issue related to program discovered</a:t>
            </a:r>
          </a:p>
        </p:txBody>
      </p:sp>
      <p:sp>
        <p:nvSpPr>
          <p:cNvPr id="30" name="TextBox 29"/>
          <p:cNvSpPr txBox="1"/>
          <p:nvPr/>
        </p:nvSpPr>
        <p:spPr>
          <a:xfrm>
            <a:off x="5943600" y="988216"/>
            <a:ext cx="2971800" cy="430887"/>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Recurrent requests for common training/technical assistance</a:t>
            </a:r>
          </a:p>
        </p:txBody>
      </p:sp>
      <p:sp>
        <p:nvSpPr>
          <p:cNvPr id="31" name="TextBox 30"/>
          <p:cNvSpPr txBox="1"/>
          <p:nvPr/>
        </p:nvSpPr>
        <p:spPr>
          <a:xfrm>
            <a:off x="5943600" y="2532612"/>
            <a:ext cx="2971800" cy="430887"/>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Pattern of concern found through data analysis</a:t>
            </a:r>
          </a:p>
        </p:txBody>
      </p:sp>
      <p:sp>
        <p:nvSpPr>
          <p:cNvPr id="32" name="TextBox 31"/>
          <p:cNvSpPr txBox="1"/>
          <p:nvPr/>
        </p:nvSpPr>
        <p:spPr>
          <a:xfrm>
            <a:off x="5943600" y="1534118"/>
            <a:ext cx="2971800" cy="430887"/>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Finding through general supervision activities</a:t>
            </a:r>
          </a:p>
        </p:txBody>
      </p:sp>
      <p:sp>
        <p:nvSpPr>
          <p:cNvPr id="33" name="TextBox 32"/>
          <p:cNvSpPr txBox="1"/>
          <p:nvPr/>
        </p:nvSpPr>
        <p:spPr>
          <a:xfrm>
            <a:off x="5943600" y="3124200"/>
            <a:ext cx="2971800" cy="430887"/>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Pattern of related questions/concerns raised by programs</a:t>
            </a:r>
          </a:p>
        </p:txBody>
      </p:sp>
      <p:cxnSp>
        <p:nvCxnSpPr>
          <p:cNvPr id="9" name="Straight Arrow Connector 8"/>
          <p:cNvCxnSpPr/>
          <p:nvPr/>
        </p:nvCxnSpPr>
        <p:spPr>
          <a:xfrm flipH="1">
            <a:off x="4572000" y="2876932"/>
            <a:ext cx="1143000" cy="194646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810000" y="1449480"/>
            <a:ext cx="1524000"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Need to engage in a higher level of support</a:t>
            </a:r>
          </a:p>
        </p:txBody>
      </p:sp>
      <p:cxnSp>
        <p:nvCxnSpPr>
          <p:cNvPr id="35" name="Straight Arrow Connector 34"/>
          <p:cNvCxnSpPr/>
          <p:nvPr/>
        </p:nvCxnSpPr>
        <p:spPr>
          <a:xfrm flipH="1">
            <a:off x="4166907" y="2414222"/>
            <a:ext cx="1333348" cy="925421"/>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3886200" y="2264405"/>
            <a:ext cx="1614055" cy="14981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961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Lessons Learned</a:t>
            </a:r>
          </a:p>
        </p:txBody>
      </p:sp>
      <p:sp>
        <p:nvSpPr>
          <p:cNvPr id="4" name="Content Placeholder 3"/>
          <p:cNvSpPr>
            <a:spLocks noGrp="1"/>
          </p:cNvSpPr>
          <p:nvPr>
            <p:ph idx="1"/>
          </p:nvPr>
        </p:nvSpPr>
        <p:spPr/>
        <p:txBody>
          <a:bodyPr/>
          <a:lstStyle/>
          <a:p>
            <a:r>
              <a:rPr lang="en-US" dirty="0"/>
              <a:t>Use Data to inform decision making!</a:t>
            </a:r>
          </a:p>
          <a:p>
            <a:r>
              <a:rPr lang="en-US" dirty="0"/>
              <a:t>Evaluate activities to determine impact on priority areas</a:t>
            </a:r>
          </a:p>
          <a:p>
            <a:r>
              <a:rPr lang="en-US" dirty="0"/>
              <a:t>Align all activities with priorities</a:t>
            </a:r>
          </a:p>
          <a:p>
            <a:r>
              <a:rPr lang="en-US" dirty="0"/>
              <a:t>Focus on developing supports that programs can access and use with their staff</a:t>
            </a:r>
          </a:p>
          <a:p>
            <a:pPr marL="0" indent="0">
              <a:buNone/>
            </a:pPr>
            <a:endParaRPr lang="en-US" dirty="0"/>
          </a:p>
          <a:p>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C84FDC-C567-42B2-9D6F-89A5C87E44C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7012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0995B6-9B1B-46FF-A324-D24A8A38378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pic>
        <p:nvPicPr>
          <p:cNvPr id="1026" name="Picture 2" descr="C:\Users\nfeldman\AppData\Local\Microsoft\Windows\Temporary Internet Files\Content.IE5\F3Q1QAV5\10582_bigstock-Questions-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63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 y="2514601"/>
            <a:ext cx="8534400" cy="1384995"/>
          </a:xfrm>
          <a:prstGeom prst="rect">
            <a:avLst/>
          </a:prstGeom>
          <a:noFill/>
          <a:ln>
            <a:noFill/>
          </a:ln>
        </p:spPr>
        <p:txBody>
          <a:bodyPr wrap="square" rtlCol="0">
            <a:spAutoFit/>
          </a:bodyPr>
          <a:lstStyle/>
          <a:p>
            <a:pPr algn="ctr"/>
            <a:r>
              <a:rPr lang="en-US" altLang="en-US" sz="2800" b="1" dirty="0">
                <a:solidFill>
                  <a:srgbClr val="4F81BD"/>
                </a:solidFill>
                <a:latin typeface="Arial" panose="020B0604020202020204" pitchFamily="34" charset="0"/>
                <a:cs typeface="Arial" panose="020B0604020202020204" pitchFamily="34" charset="0"/>
              </a:rPr>
              <a:t>New York State’s SSIP</a:t>
            </a:r>
          </a:p>
          <a:p>
            <a:pPr algn="ctr"/>
            <a:r>
              <a:rPr lang="en-US" altLang="en-US" sz="2800" b="1" u="sng" dirty="0">
                <a:solidFill>
                  <a:srgbClr val="4F81BD"/>
                </a:solidFill>
                <a:latin typeface="Arial" panose="020B0604020202020204" pitchFamily="34" charset="0"/>
                <a:cs typeface="Arial" panose="020B0604020202020204" pitchFamily="34" charset="0"/>
              </a:rPr>
              <a:t>I</a:t>
            </a:r>
            <a:r>
              <a:rPr lang="en-US" altLang="en-US" sz="2800" b="1" dirty="0">
                <a:solidFill>
                  <a:srgbClr val="4F81BD"/>
                </a:solidFill>
                <a:latin typeface="Arial" panose="020B0604020202020204" pitchFamily="34" charset="0"/>
                <a:cs typeface="Arial" panose="020B0604020202020204" pitchFamily="34" charset="0"/>
              </a:rPr>
              <a:t>mproving </a:t>
            </a:r>
            <a:r>
              <a:rPr lang="en-US" altLang="en-US" sz="2800" b="1" u="sng" dirty="0">
                <a:solidFill>
                  <a:srgbClr val="4F81BD"/>
                </a:solidFill>
                <a:latin typeface="Arial" panose="020B0604020202020204" pitchFamily="34" charset="0"/>
                <a:cs typeface="Arial" panose="020B0604020202020204" pitchFamily="34" charset="0"/>
              </a:rPr>
              <a:t>Fa</a:t>
            </a:r>
            <a:r>
              <a:rPr lang="en-US" altLang="en-US" sz="2800" b="1" dirty="0">
                <a:solidFill>
                  <a:srgbClr val="4F81BD"/>
                </a:solidFill>
                <a:latin typeface="Arial" panose="020B0604020202020204" pitchFamily="34" charset="0"/>
                <a:cs typeface="Arial" panose="020B0604020202020204" pitchFamily="34" charset="0"/>
              </a:rPr>
              <a:t>mily </a:t>
            </a:r>
            <a:r>
              <a:rPr lang="en-US" altLang="en-US" sz="2800" b="1" u="sng" dirty="0">
                <a:solidFill>
                  <a:srgbClr val="4F81BD"/>
                </a:solidFill>
                <a:latin typeface="Arial" panose="020B0604020202020204" pitchFamily="34" charset="0"/>
                <a:cs typeface="Arial" panose="020B0604020202020204" pitchFamily="34" charset="0"/>
              </a:rPr>
              <a:t>C</a:t>
            </a:r>
            <a:r>
              <a:rPr lang="en-US" altLang="en-US" sz="2800" b="1" dirty="0">
                <a:solidFill>
                  <a:srgbClr val="4F81BD"/>
                </a:solidFill>
                <a:latin typeface="Arial" panose="020B0604020202020204" pitchFamily="34" charset="0"/>
                <a:cs typeface="Arial" panose="020B0604020202020204" pitchFamily="34" charset="0"/>
              </a:rPr>
              <a:t>enteredness </a:t>
            </a:r>
            <a:r>
              <a:rPr lang="en-US" altLang="en-US" sz="2800" b="1" u="sng" dirty="0">
                <a:solidFill>
                  <a:srgbClr val="4F81BD"/>
                </a:solidFill>
                <a:latin typeface="Arial" panose="020B0604020202020204" pitchFamily="34" charset="0"/>
                <a:cs typeface="Arial" panose="020B0604020202020204" pitchFamily="34" charset="0"/>
              </a:rPr>
              <a:t>T</a:t>
            </a:r>
            <a:r>
              <a:rPr lang="en-US" altLang="en-US" sz="2800" b="1" dirty="0">
                <a:solidFill>
                  <a:srgbClr val="4F81BD"/>
                </a:solidFill>
                <a:latin typeface="Arial" panose="020B0604020202020204" pitchFamily="34" charset="0"/>
                <a:cs typeface="Arial" panose="020B0604020202020204" pitchFamily="34" charset="0"/>
              </a:rPr>
              <a:t>ogether (</a:t>
            </a:r>
            <a:r>
              <a:rPr lang="en-US" altLang="en-US" sz="2800" b="1" dirty="0" err="1">
                <a:solidFill>
                  <a:srgbClr val="4F81BD"/>
                </a:solidFill>
                <a:latin typeface="Arial" panose="020B0604020202020204" pitchFamily="34" charset="0"/>
                <a:cs typeface="Arial" panose="020B0604020202020204" pitchFamily="34" charset="0"/>
              </a:rPr>
              <a:t>IFaCT</a:t>
            </a:r>
            <a:r>
              <a:rPr lang="en-US" altLang="en-US" sz="2800" b="1" dirty="0">
                <a:solidFill>
                  <a:srgbClr val="4F81BD"/>
                </a:solidFill>
                <a:latin typeface="Arial" panose="020B0604020202020204" pitchFamily="34" charset="0"/>
                <a:cs typeface="Arial" panose="020B0604020202020204" pitchFamily="34" charset="0"/>
              </a:rPr>
              <a:t>)</a:t>
            </a:r>
          </a:p>
          <a:p>
            <a:endParaRPr lang="en-US" sz="2800" b="1" dirty="0">
              <a:solidFill>
                <a:srgbClr val="002D73"/>
              </a:solidFill>
              <a:latin typeface="Arial" panose="020B0604020202020204" pitchFamily="34" charset="0"/>
              <a:cs typeface="Arial" panose="020B0604020202020204" pitchFamily="34" charset="0"/>
            </a:endParaRPr>
          </a:p>
        </p:txBody>
      </p:sp>
      <p:sp>
        <p:nvSpPr>
          <p:cNvPr id="2" name="TextBox 1"/>
          <p:cNvSpPr txBox="1"/>
          <p:nvPr/>
        </p:nvSpPr>
        <p:spPr>
          <a:xfrm>
            <a:off x="152400" y="4953001"/>
            <a:ext cx="4267200" cy="646331"/>
          </a:xfrm>
          <a:prstGeom prst="rect">
            <a:avLst/>
          </a:prstGeom>
          <a:noFill/>
        </p:spPr>
        <p:txBody>
          <a:bodyPr wrap="square" rtlCol="0">
            <a:spAutoFit/>
          </a:bodyPr>
          <a:lstStyle/>
          <a:p>
            <a:r>
              <a:rPr lang="en-US" b="1" dirty="0">
                <a:solidFill>
                  <a:prstClr val="white"/>
                </a:solidFill>
                <a:latin typeface="Calibri"/>
              </a:rPr>
              <a:t>IDIO Conference</a:t>
            </a:r>
          </a:p>
          <a:p>
            <a:r>
              <a:rPr lang="en-US" b="1" dirty="0">
                <a:solidFill>
                  <a:prstClr val="white"/>
                </a:solidFill>
                <a:latin typeface="Calibri"/>
              </a:rPr>
              <a:t>August, 2018</a:t>
            </a:r>
          </a:p>
        </p:txBody>
      </p:sp>
    </p:spTree>
    <p:extLst>
      <p:ext uri="{BB962C8B-B14F-4D97-AF65-F5344CB8AC3E}">
        <p14:creationId xmlns:p14="http://schemas.microsoft.com/office/powerpoint/2010/main" val="3869590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2CFB-141A-4D53-8021-C132A4F1CE01}"/>
              </a:ext>
            </a:extLst>
          </p:cNvPr>
          <p:cNvSpPr>
            <a:spLocks noGrp="1"/>
          </p:cNvSpPr>
          <p:nvPr>
            <p:ph type="title"/>
          </p:nvPr>
        </p:nvSpPr>
        <p:spPr>
          <a:xfrm>
            <a:off x="457200" y="914400"/>
            <a:ext cx="8229600" cy="857250"/>
          </a:xfrm>
        </p:spPr>
        <p:txBody>
          <a:bodyPr/>
          <a:lstStyle/>
          <a:p>
            <a:r>
              <a:rPr lang="en-US" b="1" dirty="0"/>
              <a:t>a few things we all know…</a:t>
            </a:r>
            <a:endParaRPr lang="en-US" dirty="0"/>
          </a:p>
        </p:txBody>
      </p:sp>
      <p:sp>
        <p:nvSpPr>
          <p:cNvPr id="3" name="Content Placeholder 2">
            <a:extLst>
              <a:ext uri="{FF2B5EF4-FFF2-40B4-BE49-F238E27FC236}">
                <a16:creationId xmlns:a16="http://schemas.microsoft.com/office/drawing/2014/main" id="{6DB4A27E-C2F5-41BC-951C-8FEC8024FD8F}"/>
              </a:ext>
            </a:extLst>
          </p:cNvPr>
          <p:cNvSpPr>
            <a:spLocks noGrp="1"/>
          </p:cNvSpPr>
          <p:nvPr>
            <p:ph idx="1"/>
          </p:nvPr>
        </p:nvSpPr>
        <p:spPr>
          <a:xfrm>
            <a:off x="457200" y="2103967"/>
            <a:ext cx="8229600" cy="4525433"/>
          </a:xfrm>
        </p:spPr>
        <p:txBody>
          <a:bodyPr/>
          <a:lstStyle/>
          <a:p>
            <a:r>
              <a:rPr lang="en-US" sz="2400" dirty="0"/>
              <a:t>Developmental delays can have a long-term impact on the child’s development and the family unit</a:t>
            </a:r>
          </a:p>
          <a:p>
            <a:endParaRPr lang="en-US" sz="2400" dirty="0"/>
          </a:p>
          <a:p>
            <a:r>
              <a:rPr lang="en-US" sz="2400" dirty="0"/>
              <a:t>Part C supports the child and the family, and measures outcome for both</a:t>
            </a:r>
          </a:p>
          <a:p>
            <a:endParaRPr lang="en-US" sz="2400" dirty="0"/>
          </a:p>
          <a:p>
            <a:r>
              <a:rPr lang="en-US" sz="2400" dirty="0"/>
              <a:t>Across the lifespan, family engagement leads to improved child outcomes</a:t>
            </a:r>
          </a:p>
        </p:txBody>
      </p:sp>
    </p:spTree>
    <p:extLst>
      <p:ext uri="{BB962C8B-B14F-4D97-AF65-F5344CB8AC3E}">
        <p14:creationId xmlns:p14="http://schemas.microsoft.com/office/powerpoint/2010/main" val="3554054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0C29242-8235-4B58-96EF-8CE44249249A}"/>
              </a:ext>
            </a:extLst>
          </p:cNvPr>
          <p:cNvSpPr>
            <a:spLocks noGrp="1"/>
          </p:cNvSpPr>
          <p:nvPr>
            <p:ph type="title"/>
          </p:nvPr>
        </p:nvSpPr>
        <p:spPr>
          <a:xfrm>
            <a:off x="1524001" y="838200"/>
            <a:ext cx="5951483" cy="896114"/>
          </a:xfrm>
        </p:spPr>
        <p:txBody>
          <a:bodyPr>
            <a:normAutofit/>
          </a:bodyPr>
          <a:lstStyle/>
          <a:p>
            <a:r>
              <a:rPr lang="en-US" sz="3200" b="1" dirty="0"/>
              <a:t>How are we doing in NYS?</a:t>
            </a:r>
          </a:p>
        </p:txBody>
      </p:sp>
      <p:sp>
        <p:nvSpPr>
          <p:cNvPr id="5" name="Content Placeholder 2">
            <a:extLst>
              <a:ext uri="{FF2B5EF4-FFF2-40B4-BE49-F238E27FC236}">
                <a16:creationId xmlns:a16="http://schemas.microsoft.com/office/drawing/2014/main" id="{DFD57EC6-ECDC-43FD-9751-80212BFF2008}"/>
              </a:ext>
            </a:extLst>
          </p:cNvPr>
          <p:cNvSpPr>
            <a:spLocks noGrp="1"/>
          </p:cNvSpPr>
          <p:nvPr>
            <p:ph idx="1"/>
          </p:nvPr>
        </p:nvSpPr>
        <p:spPr>
          <a:xfrm>
            <a:off x="501212" y="2042484"/>
            <a:ext cx="7997059" cy="3111062"/>
          </a:xfrm>
        </p:spPr>
        <p:txBody>
          <a:bodyPr anchor="ctr">
            <a:normAutofit/>
          </a:bodyPr>
          <a:lstStyle/>
          <a:p>
            <a:pPr marL="0" indent="0" algn="ctr">
              <a:buNone/>
            </a:pPr>
            <a:r>
              <a:rPr lang="en-US" sz="1800" i="1" dirty="0"/>
              <a:t>Based on responses to a survey sent to families from 2008-2013, only 65% of families reported that they received enough help on family outcomes.*</a:t>
            </a:r>
          </a:p>
          <a:p>
            <a:pPr marL="0" indent="0" algn="ctr">
              <a:buNone/>
            </a:pPr>
            <a:endParaRPr lang="en-US" sz="1800" i="1" dirty="0"/>
          </a:p>
          <a:p>
            <a:pPr marL="0" indent="0" algn="ctr">
              <a:buNone/>
            </a:pPr>
            <a:endParaRPr lang="en-US" sz="1800" i="1" dirty="0"/>
          </a:p>
          <a:p>
            <a:pPr marL="0" indent="0" algn="ctr">
              <a:buNone/>
            </a:pPr>
            <a:endParaRPr lang="en-US" sz="1800" i="1" dirty="0"/>
          </a:p>
          <a:p>
            <a:pPr marL="0" indent="0" algn="ctr">
              <a:buNone/>
            </a:pPr>
            <a:endParaRPr lang="en-US" sz="1800" i="1" dirty="0"/>
          </a:p>
          <a:p>
            <a:pPr marL="0" indent="0" algn="ctr">
              <a:buNone/>
            </a:pPr>
            <a:endParaRPr lang="en-US" sz="1800" i="1" dirty="0"/>
          </a:p>
          <a:p>
            <a:pPr marL="0" indent="0" algn="ctr">
              <a:buNone/>
            </a:pPr>
            <a:endParaRPr lang="en-US" sz="1800" i="1" dirty="0"/>
          </a:p>
          <a:p>
            <a:pPr marL="0" indent="0" algn="ctr">
              <a:buNone/>
            </a:pPr>
            <a:r>
              <a:rPr lang="en-US" sz="1800" i="1" dirty="0"/>
              <a:t>We have room for improvement.</a:t>
            </a:r>
          </a:p>
        </p:txBody>
      </p:sp>
      <p:pic>
        <p:nvPicPr>
          <p:cNvPr id="6" name="Picture 5">
            <a:extLst>
              <a:ext uri="{FF2B5EF4-FFF2-40B4-BE49-F238E27FC236}">
                <a16:creationId xmlns:a16="http://schemas.microsoft.com/office/drawing/2014/main" id="{C6635613-E265-482B-A117-13C25C64D9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799" b="7588"/>
          <a:stretch/>
        </p:blipFill>
        <p:spPr>
          <a:xfrm>
            <a:off x="3429000" y="2823101"/>
            <a:ext cx="1804626" cy="1882115"/>
          </a:xfrm>
          <a:prstGeom prst="rect">
            <a:avLst/>
          </a:prstGeom>
        </p:spPr>
      </p:pic>
      <p:sp>
        <p:nvSpPr>
          <p:cNvPr id="2" name="TextBox 1">
            <a:extLst>
              <a:ext uri="{FF2B5EF4-FFF2-40B4-BE49-F238E27FC236}">
                <a16:creationId xmlns:a16="http://schemas.microsoft.com/office/drawing/2014/main" id="{DFED3EA1-C2C6-4583-85C7-880055C4AD9B}"/>
              </a:ext>
            </a:extLst>
          </p:cNvPr>
          <p:cNvSpPr txBox="1"/>
          <p:nvPr/>
        </p:nvSpPr>
        <p:spPr>
          <a:xfrm>
            <a:off x="351368" y="6172200"/>
            <a:ext cx="7132583" cy="369332"/>
          </a:xfrm>
          <a:prstGeom prst="rect">
            <a:avLst/>
          </a:prstGeom>
          <a:noFill/>
        </p:spPr>
        <p:txBody>
          <a:bodyPr wrap="square" rtlCol="0">
            <a:spAutoFit/>
          </a:bodyPr>
          <a:lstStyle/>
          <a:p>
            <a:r>
              <a:rPr lang="en-US" dirty="0">
                <a:solidFill>
                  <a:prstClr val="black"/>
                </a:solidFill>
                <a:latin typeface="Calibri"/>
              </a:rPr>
              <a:t>Note: NY uses the NCSEAM Impact on Family Scale with Rasch analysis</a:t>
            </a:r>
          </a:p>
        </p:txBody>
      </p:sp>
    </p:spTree>
    <p:extLst>
      <p:ext uri="{BB962C8B-B14F-4D97-AF65-F5344CB8AC3E}">
        <p14:creationId xmlns:p14="http://schemas.microsoft.com/office/powerpoint/2010/main" val="2281265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1512744" y="561443"/>
            <a:ext cx="8229600" cy="1143000"/>
          </a:xfrm>
          <a:prstGeom prst="rect">
            <a:avLst/>
          </a:prstGeom>
        </p:spPr>
        <p:txBody>
          <a:bodyPr rtlCol="0">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defTabSz="685800">
              <a:defRPr/>
            </a:pPr>
            <a:endParaRPr lang="en-US" b="1" spc="-75" dirty="0">
              <a:solidFill>
                <a:srgbClr val="A5A5A5">
                  <a:lumMod val="75000"/>
                </a:srgbClr>
              </a:solidFill>
              <a:effectLst>
                <a:outerShdw blurRad="38100" dist="38100" dir="2700000" algn="tl">
                  <a:srgbClr val="000000">
                    <a:alpha val="43137"/>
                  </a:srgbClr>
                </a:outerShdw>
              </a:effectLst>
              <a:latin typeface="Calibri Light" panose="020F0302020204030204"/>
            </a:endParaRPr>
          </a:p>
        </p:txBody>
      </p:sp>
      <p:sp>
        <p:nvSpPr>
          <p:cNvPr id="23" name="Content Placeholder 2"/>
          <p:cNvSpPr txBox="1">
            <a:spLocks/>
          </p:cNvSpPr>
          <p:nvPr/>
        </p:nvSpPr>
        <p:spPr>
          <a:xfrm>
            <a:off x="1218663" y="1886446"/>
            <a:ext cx="8296275" cy="4525963"/>
          </a:xfrm>
          <a:prstGeom prst="rect">
            <a:avLst/>
          </a:prstGeom>
        </p:spPr>
        <p:txBody>
          <a:bodyPr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57175" indent="-171450" defTabSz="685800">
              <a:buClr>
                <a:srgbClr val="5B9BD5"/>
              </a:buClr>
              <a:defRPr/>
            </a:pPr>
            <a:endParaRPr lang="en-US" dirty="0">
              <a:solidFill>
                <a:prstClr val="black"/>
              </a:solidFill>
              <a:latin typeface="Calibri" panose="020F0502020204030204"/>
            </a:endParaRPr>
          </a:p>
          <a:p>
            <a:pPr marL="257175" indent="-171450" defTabSz="685800">
              <a:buClr>
                <a:srgbClr val="5B9BD5"/>
              </a:buClr>
              <a:defRPr/>
            </a:pPr>
            <a:endParaRPr lang="en-US" dirty="0">
              <a:solidFill>
                <a:prstClr val="black"/>
              </a:solidFill>
              <a:latin typeface="Calibri" panose="020F0502020204030204"/>
            </a:endParaRPr>
          </a:p>
          <a:p>
            <a:pPr marL="0" indent="0" defTabSz="685800">
              <a:buClr>
                <a:srgbClr val="5B9BD5"/>
              </a:buClr>
              <a:buNone/>
              <a:defRPr/>
            </a:pPr>
            <a:endParaRPr lang="en-US" dirty="0">
              <a:solidFill>
                <a:prstClr val="black"/>
              </a:solidFill>
              <a:latin typeface="Calibri" panose="020F0502020204030204"/>
            </a:endParaRPr>
          </a:p>
          <a:p>
            <a:pPr marL="0" indent="0" defTabSz="685800">
              <a:buClr>
                <a:srgbClr val="5B9BD5"/>
              </a:buClr>
              <a:buNone/>
              <a:defRPr/>
            </a:pPr>
            <a:endParaRPr lang="en-US" dirty="0">
              <a:solidFill>
                <a:prstClr val="black"/>
              </a:solidFill>
              <a:latin typeface="Calibri" panose="020F0502020204030204"/>
            </a:endParaRPr>
          </a:p>
        </p:txBody>
      </p:sp>
      <p:sp>
        <p:nvSpPr>
          <p:cNvPr id="24" name="TextBox 23"/>
          <p:cNvSpPr txBox="1"/>
          <p:nvPr/>
        </p:nvSpPr>
        <p:spPr>
          <a:xfrm>
            <a:off x="98058" y="2814500"/>
            <a:ext cx="2157323" cy="1384995"/>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685800">
              <a:defRPr/>
            </a:pPr>
            <a:r>
              <a:rPr lang="en-US" sz="1200" kern="0" dirty="0">
                <a:solidFill>
                  <a:prstClr val="white"/>
                </a:solidFill>
                <a:latin typeface="Calibri" panose="020F0502020204030204" pitchFamily="34" charset="0"/>
              </a:rPr>
              <a:t>The quality of Early Intervention Program Services to families improves, by increasing family-centered practices as measured by the Family-Centered Services Scale (FCSS) ….</a:t>
            </a:r>
          </a:p>
        </p:txBody>
      </p:sp>
      <p:sp>
        <p:nvSpPr>
          <p:cNvPr id="25" name="TextBox 24"/>
          <p:cNvSpPr txBox="1"/>
          <p:nvPr/>
        </p:nvSpPr>
        <p:spPr>
          <a:xfrm>
            <a:off x="2804204" y="1215820"/>
            <a:ext cx="3344621" cy="4001095"/>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14313" indent="-214313" defTabSz="685800">
              <a:spcBef>
                <a:spcPts val="600"/>
              </a:spcBef>
              <a:spcAft>
                <a:spcPts val="600"/>
              </a:spcAft>
              <a:buFont typeface="Arial" panose="020B0604020202020204" pitchFamily="34" charset="0"/>
              <a:buChar char="•"/>
              <a:defRPr/>
            </a:pPr>
            <a:r>
              <a:rPr lang="en-US" sz="1200" kern="0" dirty="0">
                <a:solidFill>
                  <a:prstClr val="white"/>
                </a:solidFill>
                <a:latin typeface="Calibri" panose="020F0502020204030204" pitchFamily="34" charset="0"/>
              </a:rPr>
              <a:t>A State-level Quality Improvement Advisory Team is established to guide state implementation </a:t>
            </a:r>
          </a:p>
          <a:p>
            <a:pPr marL="285743" indent="-285743" defTabSz="685800">
              <a:spcBef>
                <a:spcPts val="600"/>
              </a:spcBef>
              <a:spcAft>
                <a:spcPts val="600"/>
              </a:spcAft>
              <a:buFont typeface="Arial" panose="020B0604020202020204" pitchFamily="34" charset="0"/>
              <a:buChar char="•"/>
              <a:defRPr/>
            </a:pPr>
            <a:r>
              <a:rPr lang="en-US" sz="1200" kern="0" dirty="0">
                <a:solidFill>
                  <a:prstClr val="white"/>
                </a:solidFill>
                <a:latin typeface="Calibri" panose="020F0502020204030204" pitchFamily="34" charset="0"/>
              </a:rPr>
              <a:t>Learning </a:t>
            </a:r>
            <a:r>
              <a:rPr lang="en-US" sz="1200" kern="0" dirty="0" err="1">
                <a:solidFill>
                  <a:prstClr val="white"/>
                </a:solidFill>
                <a:latin typeface="Calibri" panose="020F0502020204030204" pitchFamily="34" charset="0"/>
              </a:rPr>
              <a:t>collaboratives</a:t>
            </a:r>
            <a:r>
              <a:rPr lang="en-US" sz="1200" kern="0" dirty="0">
                <a:solidFill>
                  <a:prstClr val="white"/>
                </a:solidFill>
                <a:latin typeface="Calibri" panose="020F0502020204030204" pitchFamily="34" charset="0"/>
              </a:rPr>
              <a:t>/communities of practice are formed and use Plan-Do-Study-Act cycles to improve family-centered practices</a:t>
            </a:r>
          </a:p>
          <a:p>
            <a:pPr marL="285743" indent="-285743" defTabSz="685800">
              <a:spcBef>
                <a:spcPts val="600"/>
              </a:spcBef>
              <a:spcAft>
                <a:spcPts val="600"/>
              </a:spcAft>
              <a:buFont typeface="Arial" panose="020B0604020202020204" pitchFamily="34" charset="0"/>
              <a:buChar char="•"/>
              <a:defRPr/>
            </a:pPr>
            <a:r>
              <a:rPr lang="en-US" sz="1200" kern="0" dirty="0">
                <a:solidFill>
                  <a:prstClr val="white"/>
                </a:solidFill>
                <a:latin typeface="Calibri" panose="020F0502020204030204" pitchFamily="34" charset="0"/>
              </a:rPr>
              <a:t>A baseline-level of family-centered practices  is assessed in accordance with State standards and re-assessed periodically,</a:t>
            </a:r>
          </a:p>
          <a:p>
            <a:pPr marL="285743" indent="-285743" defTabSz="685800">
              <a:spcBef>
                <a:spcPts val="600"/>
              </a:spcBef>
              <a:spcAft>
                <a:spcPts val="600"/>
              </a:spcAft>
              <a:buFont typeface="Arial" panose="020B0604020202020204" pitchFamily="34" charset="0"/>
              <a:buChar char="•"/>
              <a:defRPr/>
            </a:pPr>
            <a:r>
              <a:rPr lang="en-US" sz="1200" kern="0" dirty="0">
                <a:solidFill>
                  <a:prstClr val="white"/>
                </a:solidFill>
                <a:latin typeface="Calibri" panose="020F0502020204030204" pitchFamily="34" charset="0"/>
              </a:rPr>
              <a:t>Evidence-based strategies to improve family-centered services are identified</a:t>
            </a:r>
          </a:p>
          <a:p>
            <a:pPr marL="285743" indent="-285743" defTabSz="685800">
              <a:spcBef>
                <a:spcPts val="600"/>
              </a:spcBef>
              <a:spcAft>
                <a:spcPts val="600"/>
              </a:spcAft>
              <a:buFont typeface="Arial" panose="020B0604020202020204" pitchFamily="34" charset="0"/>
              <a:buChar char="•"/>
              <a:defRPr/>
            </a:pPr>
            <a:r>
              <a:rPr lang="en-US" sz="1200" kern="0" dirty="0">
                <a:solidFill>
                  <a:prstClr val="white"/>
                </a:solidFill>
                <a:latin typeface="Calibri" panose="020F0502020204030204" pitchFamily="34" charset="0"/>
              </a:rPr>
              <a:t>Providers use family-centered practices in delivering EIP services</a:t>
            </a:r>
          </a:p>
          <a:p>
            <a:pPr marL="285743" indent="-285743" defTabSz="685800">
              <a:spcBef>
                <a:spcPts val="600"/>
              </a:spcBef>
              <a:spcAft>
                <a:spcPts val="600"/>
              </a:spcAft>
              <a:buFont typeface="Arial" panose="020B0604020202020204" pitchFamily="34" charset="0"/>
              <a:buChar char="•"/>
              <a:defRPr/>
            </a:pPr>
            <a:r>
              <a:rPr lang="en-US" sz="1200" kern="0" dirty="0">
                <a:solidFill>
                  <a:prstClr val="white"/>
                </a:solidFill>
                <a:latin typeface="Calibri" panose="020F0502020204030204" pitchFamily="34" charset="0"/>
              </a:rPr>
              <a:t>Families are engaged as partners and meaningfully involved in promoting their children’s development </a:t>
            </a:r>
          </a:p>
        </p:txBody>
      </p:sp>
      <p:sp>
        <p:nvSpPr>
          <p:cNvPr id="26" name="TextBox 25"/>
          <p:cNvSpPr txBox="1"/>
          <p:nvPr/>
        </p:nvSpPr>
        <p:spPr>
          <a:xfrm>
            <a:off x="6907350" y="2597460"/>
            <a:ext cx="2106323" cy="1569660"/>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685800">
              <a:defRPr/>
            </a:pPr>
            <a:r>
              <a:rPr lang="en-US" sz="1200" kern="0" dirty="0">
                <a:solidFill>
                  <a:prstClr val="white"/>
                </a:solidFill>
                <a:latin typeface="Calibri" panose="020F0502020204030204" pitchFamily="34" charset="0"/>
              </a:rPr>
              <a:t>The percent of families who achieve the State standards for achieving positive family outcomes, as measured by the New York State Impact on Family Scale, will increase and State improvement targets will be met.</a:t>
            </a:r>
          </a:p>
        </p:txBody>
      </p:sp>
      <p:sp>
        <p:nvSpPr>
          <p:cNvPr id="27" name="Right Arrow 26"/>
          <p:cNvSpPr/>
          <p:nvPr/>
        </p:nvSpPr>
        <p:spPr>
          <a:xfrm>
            <a:off x="2270802" y="3403845"/>
            <a:ext cx="533400"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kern="0">
              <a:solidFill>
                <a:sysClr val="windowText" lastClr="000000"/>
              </a:solidFill>
              <a:latin typeface="Calibri" panose="020F0502020204030204"/>
            </a:endParaRPr>
          </a:p>
        </p:txBody>
      </p:sp>
      <p:sp>
        <p:nvSpPr>
          <p:cNvPr id="28" name="Right Arrow 27"/>
          <p:cNvSpPr/>
          <p:nvPr/>
        </p:nvSpPr>
        <p:spPr>
          <a:xfrm>
            <a:off x="6373949" y="3370748"/>
            <a:ext cx="533400"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kern="0">
              <a:solidFill>
                <a:sysClr val="windowText" lastClr="000000"/>
              </a:solidFill>
              <a:latin typeface="Calibri" panose="020F0502020204030204"/>
            </a:endParaRPr>
          </a:p>
        </p:txBody>
      </p:sp>
      <p:sp>
        <p:nvSpPr>
          <p:cNvPr id="29" name="TextBox 7"/>
          <p:cNvSpPr txBox="1">
            <a:spLocks noChangeArrowheads="1"/>
          </p:cNvSpPr>
          <p:nvPr/>
        </p:nvSpPr>
        <p:spPr bwMode="auto">
          <a:xfrm>
            <a:off x="368365" y="2282599"/>
            <a:ext cx="1128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685800">
              <a:defRPr/>
            </a:pPr>
            <a:r>
              <a:rPr lang="en-US" altLang="en-US" sz="2000" kern="0" dirty="0">
                <a:solidFill>
                  <a:prstClr val="black"/>
                </a:solidFill>
              </a:rPr>
              <a:t>if</a:t>
            </a:r>
          </a:p>
        </p:txBody>
      </p:sp>
      <p:sp>
        <p:nvSpPr>
          <p:cNvPr id="30" name="TextBox 14"/>
          <p:cNvSpPr txBox="1">
            <a:spLocks noChangeArrowheads="1"/>
          </p:cNvSpPr>
          <p:nvPr/>
        </p:nvSpPr>
        <p:spPr bwMode="auto">
          <a:xfrm>
            <a:off x="7321065" y="2129384"/>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685800">
              <a:defRPr/>
            </a:pPr>
            <a:r>
              <a:rPr lang="en-US" altLang="en-US" sz="2000" kern="0" dirty="0">
                <a:solidFill>
                  <a:prstClr val="black"/>
                </a:solidFill>
              </a:rPr>
              <a:t>then</a:t>
            </a:r>
          </a:p>
        </p:txBody>
      </p:sp>
      <p:sp>
        <p:nvSpPr>
          <p:cNvPr id="31" name="Right Brace 30"/>
          <p:cNvSpPr/>
          <p:nvPr/>
        </p:nvSpPr>
        <p:spPr>
          <a:xfrm rot="5400000">
            <a:off x="4467825" y="1044102"/>
            <a:ext cx="450850" cy="8410575"/>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en-US" sz="1000" kern="0" dirty="0">
              <a:solidFill>
                <a:sysClr val="windowText" lastClr="000000"/>
              </a:solidFill>
              <a:latin typeface="Calibri" panose="020F0502020204030204"/>
            </a:endParaRPr>
          </a:p>
        </p:txBody>
      </p:sp>
      <p:sp>
        <p:nvSpPr>
          <p:cNvPr id="32" name="TextBox 17"/>
          <p:cNvSpPr txBox="1">
            <a:spLocks noChangeArrowheads="1"/>
          </p:cNvSpPr>
          <p:nvPr/>
        </p:nvSpPr>
        <p:spPr bwMode="auto">
          <a:xfrm>
            <a:off x="3758957" y="5538885"/>
            <a:ext cx="1914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685800">
              <a:defRPr/>
            </a:pPr>
            <a:r>
              <a:rPr lang="en-US" altLang="en-US" sz="2000" kern="0" dirty="0">
                <a:solidFill>
                  <a:prstClr val="black"/>
                </a:solidFill>
              </a:rPr>
              <a:t>Theory of Action</a:t>
            </a:r>
          </a:p>
        </p:txBody>
      </p:sp>
      <p:cxnSp>
        <p:nvCxnSpPr>
          <p:cNvPr id="33" name="Straight Arrow Connector 32"/>
          <p:cNvCxnSpPr/>
          <p:nvPr/>
        </p:nvCxnSpPr>
        <p:spPr>
          <a:xfrm>
            <a:off x="3181113" y="5540682"/>
            <a:ext cx="2590800" cy="174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itle 1"/>
          <p:cNvSpPr txBox="1">
            <a:spLocks noGrp="1"/>
          </p:cNvSpPr>
          <p:nvPr>
            <p:ph type="title"/>
          </p:nvPr>
        </p:nvSpPr>
        <p:spPr>
          <a:xfrm>
            <a:off x="165589" y="1143000"/>
            <a:ext cx="2503711" cy="857250"/>
          </a:xfrm>
          <a:prstGeom prst="rect">
            <a:avLst/>
          </a:prstGeom>
        </p:spPr>
        <p:txBody>
          <a:bodyPr rtlCol="0">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en-US" b="1" dirty="0">
                <a:solidFill>
                  <a:schemeClr val="accent3">
                    <a:lumMod val="75000"/>
                  </a:schemeClr>
                </a:solidFill>
                <a:effectLst>
                  <a:outerShdw blurRad="38100" dist="38100" dir="2700000" algn="tl">
                    <a:srgbClr val="000000">
                      <a:alpha val="43137"/>
                    </a:srgbClr>
                  </a:outerShdw>
                </a:effectLst>
              </a:rPr>
              <a:t>Family </a:t>
            </a:r>
            <a:br>
              <a:rPr lang="en-US" b="1" dirty="0">
                <a:solidFill>
                  <a:schemeClr val="accent3">
                    <a:lumMod val="75000"/>
                  </a:schemeClr>
                </a:solidFill>
                <a:effectLst>
                  <a:outerShdw blurRad="38100" dist="38100" dir="2700000" algn="tl">
                    <a:srgbClr val="000000">
                      <a:alpha val="43137"/>
                    </a:srgbClr>
                  </a:outerShdw>
                </a:effectLst>
              </a:rPr>
            </a:br>
            <a:r>
              <a:rPr lang="en-US" b="1" dirty="0">
                <a:solidFill>
                  <a:schemeClr val="accent3">
                    <a:lumMod val="75000"/>
                  </a:schemeClr>
                </a:solidFill>
                <a:effectLst>
                  <a:outerShdw blurRad="38100" dist="38100" dir="2700000" algn="tl">
                    <a:srgbClr val="000000">
                      <a:alpha val="43137"/>
                    </a:srgbClr>
                  </a:outerShdw>
                </a:effectLst>
              </a:rPr>
              <a:t>Outcomes</a:t>
            </a:r>
          </a:p>
        </p:txBody>
      </p:sp>
      <p:sp>
        <p:nvSpPr>
          <p:cNvPr id="2" name="TextBox 1"/>
          <p:cNvSpPr txBox="1"/>
          <p:nvPr/>
        </p:nvSpPr>
        <p:spPr>
          <a:xfrm>
            <a:off x="4243893" y="978274"/>
            <a:ext cx="709771" cy="300082"/>
          </a:xfrm>
          <a:prstGeom prst="rect">
            <a:avLst/>
          </a:prstGeom>
          <a:noFill/>
        </p:spPr>
        <p:txBody>
          <a:bodyPr wrap="square" rtlCol="0">
            <a:spAutoFit/>
          </a:bodyPr>
          <a:lstStyle/>
          <a:p>
            <a:pPr defTabSz="685800">
              <a:defRPr/>
            </a:pPr>
            <a:r>
              <a:rPr lang="en-US" sz="1350" kern="0" dirty="0">
                <a:solidFill>
                  <a:sysClr val="windowText" lastClr="000000"/>
                </a:solidFill>
                <a:latin typeface="Calibri" panose="020F0502020204030204" pitchFamily="34" charset="0"/>
              </a:rPr>
              <a:t>AND</a:t>
            </a:r>
          </a:p>
        </p:txBody>
      </p:sp>
    </p:spTree>
    <p:extLst>
      <p:ext uri="{BB962C8B-B14F-4D97-AF65-F5344CB8AC3E}">
        <p14:creationId xmlns:p14="http://schemas.microsoft.com/office/powerpoint/2010/main" val="2539342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p:txBody>
          <a:bodyPr/>
          <a:lstStyle/>
          <a:p>
            <a:r>
              <a:rPr lang="en-US" dirty="0"/>
              <a:t>Background</a:t>
            </a:r>
          </a:p>
        </p:txBody>
      </p:sp>
      <p:sp>
        <p:nvSpPr>
          <p:cNvPr id="2" name="Content Placeholder 1"/>
          <p:cNvSpPr>
            <a:spLocks noGrp="1"/>
          </p:cNvSpPr>
          <p:nvPr>
            <p:ph idx="1"/>
          </p:nvPr>
        </p:nvSpPr>
        <p:spPr>
          <a:xfrm>
            <a:off x="457200" y="1600201"/>
            <a:ext cx="6553200" cy="4038600"/>
          </a:xfrm>
        </p:spPr>
        <p:txBody>
          <a:bodyPr/>
          <a:lstStyle/>
          <a:p>
            <a:pPr lvl="0"/>
            <a:r>
              <a:rPr lang="en-US" dirty="0"/>
              <a:t>Definitions: </a:t>
            </a:r>
          </a:p>
          <a:p>
            <a:pPr lvl="1"/>
            <a:r>
              <a:rPr lang="en-US" dirty="0"/>
              <a:t>Scale up: A systematic effort to increase the number of communities and settings using the targeted practices with fidelity within the state so that more children and their families have ready access to effective interventions and supports. (ECTA website)</a:t>
            </a:r>
          </a:p>
          <a:p>
            <a:pPr lvl="1"/>
            <a:r>
              <a:rPr lang="en-US" dirty="0"/>
              <a:t>Sustainability: The capacity of an innovation, intervention, or program to continue to deliver its intended benefits over a long period of time.</a:t>
            </a:r>
          </a:p>
          <a:p>
            <a:pPr lvl="1"/>
            <a:endParaRPr lang="en-US" dirty="0"/>
          </a:p>
        </p:txBody>
      </p:sp>
      <p:pic>
        <p:nvPicPr>
          <p:cNvPr id="1028" name="Picture 4" descr="See the source image">
            <a:extLst>
              <a:ext uri="{FF2B5EF4-FFF2-40B4-BE49-F238E27FC236}">
                <a16:creationId xmlns:a16="http://schemas.microsoft.com/office/drawing/2014/main" id="{0F103A28-42A7-444E-86C3-0798074AB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66700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32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38200"/>
            <a:ext cx="8229600" cy="657225"/>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600" dirty="0">
                <a:solidFill>
                  <a:prstClr val="black"/>
                </a:solidFill>
              </a:rPr>
              <a:t>How will we improve?</a:t>
            </a:r>
          </a:p>
        </p:txBody>
      </p:sp>
      <p:sp>
        <p:nvSpPr>
          <p:cNvPr id="13315" name="Content Placeholder 2"/>
          <p:cNvSpPr txBox="1">
            <a:spLocks/>
          </p:cNvSpPr>
          <p:nvPr/>
        </p:nvSpPr>
        <p:spPr bwMode="auto">
          <a:xfrm>
            <a:off x="457200" y="1920876"/>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defRPr/>
            </a:pPr>
            <a:r>
              <a:rPr lang="en-US" altLang="en-US" sz="2800" dirty="0">
                <a:solidFill>
                  <a:prstClr val="black"/>
                </a:solidFill>
              </a:rPr>
              <a:t>Family-centered services lead to improved family outcomes</a:t>
            </a:r>
          </a:p>
          <a:p>
            <a:pPr fontAlgn="base">
              <a:spcAft>
                <a:spcPct val="0"/>
              </a:spcAft>
              <a:defRPr/>
            </a:pPr>
            <a:r>
              <a:rPr lang="en-US" altLang="en-US" sz="2800" dirty="0">
                <a:solidFill>
                  <a:prstClr val="black"/>
                </a:solidFill>
              </a:rPr>
              <a:t>Parents who report that their experience was family centered and of high quality are very likely to report positive outcomes</a:t>
            </a:r>
          </a:p>
          <a:p>
            <a:pPr fontAlgn="base">
              <a:spcAft>
                <a:spcPct val="0"/>
              </a:spcAft>
              <a:defRPr/>
            </a:pPr>
            <a:r>
              <a:rPr lang="en-US" altLang="en-US" sz="2800" dirty="0">
                <a:solidFill>
                  <a:prstClr val="black"/>
                </a:solidFill>
              </a:rPr>
              <a:t>Quality Improvement Science to effect and sustain positive change</a:t>
            </a:r>
          </a:p>
        </p:txBody>
      </p:sp>
    </p:spTree>
    <p:extLst>
      <p:ext uri="{BB962C8B-B14F-4D97-AF65-F5344CB8AC3E}">
        <p14:creationId xmlns:p14="http://schemas.microsoft.com/office/powerpoint/2010/main" val="2587044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28651" y="1143000"/>
            <a:ext cx="5375585" cy="685799"/>
          </a:xfrm>
        </p:spPr>
        <p:txBody>
          <a:bodyPr anchor="ctr">
            <a:noAutofit/>
          </a:bodyPr>
          <a:lstStyle/>
          <a:p>
            <a:r>
              <a:rPr lang="en-US" altLang="en-US" sz="3300" dirty="0"/>
              <a:t>PDSA Cycle</a:t>
            </a:r>
          </a:p>
        </p:txBody>
      </p:sp>
      <p:pic>
        <p:nvPicPr>
          <p:cNvPr id="307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7874" y="1788972"/>
            <a:ext cx="3931526" cy="4023006"/>
          </a:xfrm>
        </p:spPr>
      </p:pic>
      <p:sp>
        <p:nvSpPr>
          <p:cNvPr id="3076" name="Text Placeholder 1"/>
          <p:cNvSpPr>
            <a:spLocks noGrp="1"/>
          </p:cNvSpPr>
          <p:nvPr>
            <p:ph type="body" sz="half" idx="2"/>
          </p:nvPr>
        </p:nvSpPr>
        <p:spPr>
          <a:xfrm>
            <a:off x="4119401" y="1943100"/>
            <a:ext cx="4743449" cy="3714750"/>
          </a:xfrm>
        </p:spPr>
        <p:txBody>
          <a:bodyPr anchor="ctr">
            <a:normAutofit/>
          </a:bodyPr>
          <a:lstStyle/>
          <a:p>
            <a:pPr marL="85725" lvl="4">
              <a:defRPr/>
            </a:pPr>
            <a:r>
              <a:rPr lang="en-US" sz="1800" b="1" kern="0" dirty="0">
                <a:solidFill>
                  <a:schemeClr val="accent2"/>
                </a:solidFill>
              </a:rPr>
              <a:t>Abandon</a:t>
            </a:r>
            <a:r>
              <a:rPr lang="en-US" sz="1800" kern="0" dirty="0"/>
              <a:t>:  Discard initial idea and make a plan to test a different change</a:t>
            </a:r>
          </a:p>
          <a:p>
            <a:pPr marL="85725" lvl="4">
              <a:defRPr/>
            </a:pPr>
            <a:endParaRPr lang="en-US" sz="1800" kern="0" dirty="0"/>
          </a:p>
          <a:p>
            <a:pPr marL="85725" lvl="4">
              <a:defRPr/>
            </a:pPr>
            <a:r>
              <a:rPr lang="en-US" sz="1800" b="1" kern="0" dirty="0">
                <a:solidFill>
                  <a:schemeClr val="accent6"/>
                </a:solidFill>
              </a:rPr>
              <a:t>Adapt</a:t>
            </a:r>
            <a:r>
              <a:rPr lang="en-US" sz="1800" kern="0" dirty="0"/>
              <a:t>:  Improve the change and make plan to test with more families and/or in different contexts</a:t>
            </a:r>
          </a:p>
          <a:p>
            <a:pPr marL="85725" lvl="4">
              <a:defRPr/>
            </a:pPr>
            <a:endParaRPr lang="en-US" sz="1800" kern="0" dirty="0"/>
          </a:p>
          <a:p>
            <a:pPr marL="85725" lvl="4">
              <a:defRPr/>
            </a:pPr>
            <a:r>
              <a:rPr lang="en-US" sz="1800" b="1" kern="0" dirty="0">
                <a:solidFill>
                  <a:schemeClr val="accent3"/>
                </a:solidFill>
              </a:rPr>
              <a:t>Adopt</a:t>
            </a:r>
            <a:r>
              <a:rPr lang="en-US" sz="1800" kern="0" dirty="0"/>
              <a:t>:  Indicate changes for large-scale implementation and make a plan for sustainability of the change</a:t>
            </a:r>
          </a:p>
          <a:p>
            <a:pPr marL="514350" lvl="4" indent="-257175">
              <a:buFont typeface="Arial" panose="020B0604020202020204" pitchFamily="34" charset="0"/>
              <a:buChar char="•"/>
              <a:defRPr/>
            </a:pPr>
            <a:r>
              <a:rPr lang="en-US" sz="1500" kern="0" dirty="0"/>
              <a:t>Requires at least 6 months of action periods, testing different contexts</a:t>
            </a:r>
          </a:p>
        </p:txBody>
      </p:sp>
    </p:spTree>
    <p:extLst>
      <p:ext uri="{BB962C8B-B14F-4D97-AF65-F5344CB8AC3E}">
        <p14:creationId xmlns:p14="http://schemas.microsoft.com/office/powerpoint/2010/main" val="4106709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D3D28D-574C-3746-BAA0-D9D0800568B2}"/>
              </a:ext>
            </a:extLst>
          </p:cNvPr>
          <p:cNvSpPr txBox="1"/>
          <p:nvPr/>
        </p:nvSpPr>
        <p:spPr>
          <a:xfrm>
            <a:off x="6629400" y="5791200"/>
            <a:ext cx="2336800" cy="990600"/>
          </a:xfrm>
          <a:prstGeom prst="rect">
            <a:avLst/>
          </a:prstGeom>
          <a:solidFill>
            <a:schemeClr val="bg1"/>
          </a:solidFill>
        </p:spPr>
        <p:txBody>
          <a:bodyPr wrap="square" rtlCol="0">
            <a:spAutoFit/>
          </a:bodyPr>
          <a:lstStyle/>
          <a:p>
            <a:endParaRPr lang="en-US" dirty="0"/>
          </a:p>
        </p:txBody>
      </p:sp>
      <p:pic>
        <p:nvPicPr>
          <p:cNvPr id="21506" name="Picture 2"/>
          <p:cNvPicPr>
            <a:picLocks noChangeAspect="1"/>
          </p:cNvPicPr>
          <p:nvPr/>
        </p:nvPicPr>
        <p:blipFill>
          <a:blip r:embed="rId3">
            <a:extLst>
              <a:ext uri="{28A0092B-C50C-407E-A947-70E740481C1C}">
                <a14:useLocalDpi xmlns:a14="http://schemas.microsoft.com/office/drawing/2010/main" val="0"/>
              </a:ext>
            </a:extLst>
          </a:blip>
          <a:srcRect l="9460" t="26468" r="52707" b="13503"/>
          <a:stretch>
            <a:fillRect/>
          </a:stretch>
        </p:blipFill>
        <p:spPr bwMode="auto">
          <a:xfrm>
            <a:off x="101600" y="1143000"/>
            <a:ext cx="8966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353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A33E73F-DF39-4ECE-B11E-73787E4E8A76}"/>
              </a:ext>
            </a:extLst>
          </p:cNvPr>
          <p:cNvGrpSpPr/>
          <p:nvPr/>
        </p:nvGrpSpPr>
        <p:grpSpPr>
          <a:xfrm>
            <a:off x="1066800" y="890682"/>
            <a:ext cx="6711974" cy="5181600"/>
            <a:chOff x="1365226" y="568750"/>
            <a:chExt cx="6864374" cy="5359826"/>
          </a:xfrm>
        </p:grpSpPr>
        <p:pic>
          <p:nvPicPr>
            <p:cNvPr id="7" name="Picture 6">
              <a:extLst>
                <a:ext uri="{FF2B5EF4-FFF2-40B4-BE49-F238E27FC236}">
                  <a16:creationId xmlns:a16="http://schemas.microsoft.com/office/drawing/2014/main" id="{AE3A0508-5C61-4A5D-8223-B41FC05E1B1B}"/>
                </a:ext>
              </a:extLst>
            </p:cNvPr>
            <p:cNvPicPr>
              <a:picLocks noChangeAspect="1"/>
            </p:cNvPicPr>
            <p:nvPr/>
          </p:nvPicPr>
          <p:blipFill>
            <a:blip r:embed="rId3"/>
            <a:stretch>
              <a:fillRect/>
            </a:stretch>
          </p:blipFill>
          <p:spPr>
            <a:xfrm>
              <a:off x="1365226" y="929423"/>
              <a:ext cx="6413548" cy="4999153"/>
            </a:xfrm>
            <a:prstGeom prst="rect">
              <a:avLst/>
            </a:prstGeom>
          </p:spPr>
        </p:pic>
        <p:sp>
          <p:nvSpPr>
            <p:cNvPr id="8" name="Freeform 5">
              <a:extLst>
                <a:ext uri="{FF2B5EF4-FFF2-40B4-BE49-F238E27FC236}">
                  <a16:creationId xmlns:a16="http://schemas.microsoft.com/office/drawing/2014/main" id="{6F8ED091-3EE4-44D8-9E25-AA32A1E2F7B7}"/>
                </a:ext>
              </a:extLst>
            </p:cNvPr>
            <p:cNvSpPr/>
            <p:nvPr/>
          </p:nvSpPr>
          <p:spPr>
            <a:xfrm>
              <a:off x="4800600" y="4572000"/>
              <a:ext cx="3429000" cy="1238250"/>
            </a:xfrm>
            <a:custGeom>
              <a:avLst/>
              <a:gdLst>
                <a:gd name="connsiteX0" fmla="*/ 0 w 3429000"/>
                <a:gd name="connsiteY0" fmla="*/ 1238250 h 1238250"/>
                <a:gd name="connsiteX1" fmla="*/ 647700 w 3429000"/>
                <a:gd name="connsiteY1" fmla="*/ 609600 h 1238250"/>
                <a:gd name="connsiteX2" fmla="*/ 1276350 w 3429000"/>
                <a:gd name="connsiteY2" fmla="*/ 723900 h 1238250"/>
                <a:gd name="connsiteX3" fmla="*/ 1962150 w 3429000"/>
                <a:gd name="connsiteY3" fmla="*/ 371475 h 1238250"/>
                <a:gd name="connsiteX4" fmla="*/ 3429000 w 3429000"/>
                <a:gd name="connsiteY4" fmla="*/ 0 h 1238250"/>
                <a:gd name="connsiteX5" fmla="*/ 3429000 w 3429000"/>
                <a:gd name="connsiteY5"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00" h="1238250">
                  <a:moveTo>
                    <a:pt x="0" y="1238250"/>
                  </a:moveTo>
                  <a:cubicBezTo>
                    <a:pt x="217487" y="966787"/>
                    <a:pt x="434975" y="695325"/>
                    <a:pt x="647700" y="609600"/>
                  </a:cubicBezTo>
                  <a:cubicBezTo>
                    <a:pt x="860425" y="523875"/>
                    <a:pt x="1057275" y="763587"/>
                    <a:pt x="1276350" y="723900"/>
                  </a:cubicBezTo>
                  <a:cubicBezTo>
                    <a:pt x="1495425" y="684213"/>
                    <a:pt x="1603375" y="492125"/>
                    <a:pt x="1962150" y="371475"/>
                  </a:cubicBezTo>
                  <a:cubicBezTo>
                    <a:pt x="2320925" y="250825"/>
                    <a:pt x="3429000" y="0"/>
                    <a:pt x="3429000" y="0"/>
                  </a:cubicBezTo>
                  <a:lnTo>
                    <a:pt x="3429000" y="0"/>
                  </a:lnTo>
                </a:path>
              </a:pathLst>
            </a:custGeom>
            <a:noFill/>
            <a:ln w="12700" cap="flat" cmpd="sng" algn="ctr">
              <a:solidFill>
                <a:srgbClr val="4F81BD">
                  <a:shade val="5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kern="0">
                <a:solidFill>
                  <a:prstClr val="white"/>
                </a:solidFill>
                <a:latin typeface="Franklin Gothic Book" panose="020B0503020102020204"/>
              </a:endParaRPr>
            </a:p>
          </p:txBody>
        </p:sp>
        <p:sp>
          <p:nvSpPr>
            <p:cNvPr id="9" name="Freeform 6">
              <a:extLst>
                <a:ext uri="{FF2B5EF4-FFF2-40B4-BE49-F238E27FC236}">
                  <a16:creationId xmlns:a16="http://schemas.microsoft.com/office/drawing/2014/main" id="{D7978D84-2E50-47E1-86B9-BED0C4B26571}"/>
                </a:ext>
              </a:extLst>
            </p:cNvPr>
            <p:cNvSpPr/>
            <p:nvPr/>
          </p:nvSpPr>
          <p:spPr>
            <a:xfrm>
              <a:off x="4267200" y="568750"/>
              <a:ext cx="1216301" cy="3774650"/>
            </a:xfrm>
            <a:custGeom>
              <a:avLst/>
              <a:gdLst>
                <a:gd name="connsiteX0" fmla="*/ 3175 w 1216301"/>
                <a:gd name="connsiteY0" fmla="*/ 3781333 h 3781333"/>
                <a:gd name="connsiteX1" fmla="*/ 31750 w 1216301"/>
                <a:gd name="connsiteY1" fmla="*/ 3162208 h 3781333"/>
                <a:gd name="connsiteX2" fmla="*/ 231775 w 1216301"/>
                <a:gd name="connsiteY2" fmla="*/ 3162208 h 3781333"/>
                <a:gd name="connsiteX3" fmla="*/ 127000 w 1216301"/>
                <a:gd name="connsiteY3" fmla="*/ 2371633 h 3781333"/>
                <a:gd name="connsiteX4" fmla="*/ 584200 w 1216301"/>
                <a:gd name="connsiteY4" fmla="*/ 2695483 h 3781333"/>
                <a:gd name="connsiteX5" fmla="*/ 727075 w 1216301"/>
                <a:gd name="connsiteY5" fmla="*/ 2685958 h 3781333"/>
                <a:gd name="connsiteX6" fmla="*/ 698500 w 1216301"/>
                <a:gd name="connsiteY6" fmla="*/ 2495458 h 3781333"/>
                <a:gd name="connsiteX7" fmla="*/ 803275 w 1216301"/>
                <a:gd name="connsiteY7" fmla="*/ 2362108 h 3781333"/>
                <a:gd name="connsiteX8" fmla="*/ 784225 w 1216301"/>
                <a:gd name="connsiteY8" fmla="*/ 2238283 h 3781333"/>
                <a:gd name="connsiteX9" fmla="*/ 803275 w 1216301"/>
                <a:gd name="connsiteY9" fmla="*/ 2219233 h 3781333"/>
                <a:gd name="connsiteX10" fmla="*/ 746125 w 1216301"/>
                <a:gd name="connsiteY10" fmla="*/ 1409608 h 3781333"/>
                <a:gd name="connsiteX11" fmla="*/ 822325 w 1216301"/>
                <a:gd name="connsiteY11" fmla="*/ 1466758 h 3781333"/>
                <a:gd name="connsiteX12" fmla="*/ 1212850 w 1216301"/>
                <a:gd name="connsiteY12" fmla="*/ 1409608 h 3781333"/>
                <a:gd name="connsiteX13" fmla="*/ 1012825 w 1216301"/>
                <a:gd name="connsiteY13" fmla="*/ 123733 h 3781333"/>
                <a:gd name="connsiteX14" fmla="*/ 1003300 w 1216301"/>
                <a:gd name="connsiteY14" fmla="*/ 123733 h 3781333"/>
                <a:gd name="connsiteX0" fmla="*/ 3175 w 1216301"/>
                <a:gd name="connsiteY0" fmla="*/ 3774650 h 3774650"/>
                <a:gd name="connsiteX1" fmla="*/ 31750 w 1216301"/>
                <a:gd name="connsiteY1" fmla="*/ 3155525 h 3774650"/>
                <a:gd name="connsiteX2" fmla="*/ 231775 w 1216301"/>
                <a:gd name="connsiteY2" fmla="*/ 3155525 h 3774650"/>
                <a:gd name="connsiteX3" fmla="*/ 127000 w 1216301"/>
                <a:gd name="connsiteY3" fmla="*/ 2364950 h 3774650"/>
                <a:gd name="connsiteX4" fmla="*/ 584200 w 1216301"/>
                <a:gd name="connsiteY4" fmla="*/ 2688800 h 3774650"/>
                <a:gd name="connsiteX5" fmla="*/ 727075 w 1216301"/>
                <a:gd name="connsiteY5" fmla="*/ 2679275 h 3774650"/>
                <a:gd name="connsiteX6" fmla="*/ 698500 w 1216301"/>
                <a:gd name="connsiteY6" fmla="*/ 2488775 h 3774650"/>
                <a:gd name="connsiteX7" fmla="*/ 803275 w 1216301"/>
                <a:gd name="connsiteY7" fmla="*/ 2355425 h 3774650"/>
                <a:gd name="connsiteX8" fmla="*/ 784225 w 1216301"/>
                <a:gd name="connsiteY8" fmla="*/ 2231600 h 3774650"/>
                <a:gd name="connsiteX9" fmla="*/ 803275 w 1216301"/>
                <a:gd name="connsiteY9" fmla="*/ 2212550 h 3774650"/>
                <a:gd name="connsiteX10" fmla="*/ 746125 w 1216301"/>
                <a:gd name="connsiteY10" fmla="*/ 1402925 h 3774650"/>
                <a:gd name="connsiteX11" fmla="*/ 822325 w 1216301"/>
                <a:gd name="connsiteY11" fmla="*/ 1460075 h 3774650"/>
                <a:gd name="connsiteX12" fmla="*/ 1212850 w 1216301"/>
                <a:gd name="connsiteY12" fmla="*/ 1307675 h 3774650"/>
                <a:gd name="connsiteX13" fmla="*/ 1012825 w 1216301"/>
                <a:gd name="connsiteY13" fmla="*/ 117050 h 3774650"/>
                <a:gd name="connsiteX14" fmla="*/ 1003300 w 1216301"/>
                <a:gd name="connsiteY14" fmla="*/ 117050 h 37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6301" h="3774650">
                  <a:moveTo>
                    <a:pt x="3175" y="3774650"/>
                  </a:moveTo>
                  <a:cubicBezTo>
                    <a:pt x="-1588" y="3516681"/>
                    <a:pt x="-6350" y="3258712"/>
                    <a:pt x="31750" y="3155525"/>
                  </a:cubicBezTo>
                  <a:cubicBezTo>
                    <a:pt x="69850" y="3052337"/>
                    <a:pt x="215900" y="3287287"/>
                    <a:pt x="231775" y="3155525"/>
                  </a:cubicBezTo>
                  <a:cubicBezTo>
                    <a:pt x="247650" y="3023763"/>
                    <a:pt x="68263" y="2442737"/>
                    <a:pt x="127000" y="2364950"/>
                  </a:cubicBezTo>
                  <a:cubicBezTo>
                    <a:pt x="185738" y="2287162"/>
                    <a:pt x="484188" y="2636413"/>
                    <a:pt x="584200" y="2688800"/>
                  </a:cubicBezTo>
                  <a:cubicBezTo>
                    <a:pt x="684212" y="2741187"/>
                    <a:pt x="708025" y="2712612"/>
                    <a:pt x="727075" y="2679275"/>
                  </a:cubicBezTo>
                  <a:cubicBezTo>
                    <a:pt x="746125" y="2645937"/>
                    <a:pt x="685800" y="2542750"/>
                    <a:pt x="698500" y="2488775"/>
                  </a:cubicBezTo>
                  <a:cubicBezTo>
                    <a:pt x="711200" y="2434800"/>
                    <a:pt x="788988" y="2398287"/>
                    <a:pt x="803275" y="2355425"/>
                  </a:cubicBezTo>
                  <a:cubicBezTo>
                    <a:pt x="817562" y="2312563"/>
                    <a:pt x="784225" y="2255412"/>
                    <a:pt x="784225" y="2231600"/>
                  </a:cubicBezTo>
                  <a:cubicBezTo>
                    <a:pt x="784225" y="2207788"/>
                    <a:pt x="809625" y="2350662"/>
                    <a:pt x="803275" y="2212550"/>
                  </a:cubicBezTo>
                  <a:cubicBezTo>
                    <a:pt x="796925" y="2074437"/>
                    <a:pt x="742950" y="1528337"/>
                    <a:pt x="746125" y="1402925"/>
                  </a:cubicBezTo>
                  <a:cubicBezTo>
                    <a:pt x="749300" y="1277513"/>
                    <a:pt x="744538" y="1475950"/>
                    <a:pt x="822325" y="1460075"/>
                  </a:cubicBezTo>
                  <a:cubicBezTo>
                    <a:pt x="900112" y="1444200"/>
                    <a:pt x="1181100" y="1531512"/>
                    <a:pt x="1212850" y="1307675"/>
                  </a:cubicBezTo>
                  <a:cubicBezTo>
                    <a:pt x="1244600" y="1083837"/>
                    <a:pt x="1047750" y="315487"/>
                    <a:pt x="1012825" y="117050"/>
                  </a:cubicBezTo>
                  <a:cubicBezTo>
                    <a:pt x="977900" y="-81387"/>
                    <a:pt x="990600" y="9893"/>
                    <a:pt x="1003300" y="117050"/>
                  </a:cubicBezTo>
                </a:path>
              </a:pathLst>
            </a:custGeom>
            <a:noFill/>
            <a:ln w="12700" cap="flat" cmpd="sng" algn="ctr">
              <a:solidFill>
                <a:srgbClr val="4F81BD">
                  <a:shade val="5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kern="0">
                <a:solidFill>
                  <a:prstClr val="white"/>
                </a:solidFill>
                <a:latin typeface="Franklin Gothic Book" panose="020B0503020102020204"/>
              </a:endParaRPr>
            </a:p>
          </p:txBody>
        </p:sp>
      </p:grpSp>
      <p:sp>
        <p:nvSpPr>
          <p:cNvPr id="10" name="TextBox 9">
            <a:extLst>
              <a:ext uri="{FF2B5EF4-FFF2-40B4-BE49-F238E27FC236}">
                <a16:creationId xmlns:a16="http://schemas.microsoft.com/office/drawing/2014/main" id="{ECB3B596-BF8A-4975-B6EA-73A4C7156B25}"/>
              </a:ext>
            </a:extLst>
          </p:cNvPr>
          <p:cNvSpPr txBox="1"/>
          <p:nvPr/>
        </p:nvSpPr>
        <p:spPr>
          <a:xfrm>
            <a:off x="342901" y="2117169"/>
            <a:ext cx="3428999" cy="830997"/>
          </a:xfrm>
          <a:prstGeom prst="rect">
            <a:avLst/>
          </a:prstGeom>
          <a:noFill/>
        </p:spPr>
        <p:txBody>
          <a:bodyPr wrap="square" rtlCol="0">
            <a:spAutoFit/>
          </a:bodyPr>
          <a:lstStyle/>
          <a:p>
            <a:pPr algn="ctr"/>
            <a:r>
              <a:rPr lang="en-US" sz="1600" b="1" dirty="0">
                <a:solidFill>
                  <a:prstClr val="black"/>
                </a:solidFill>
                <a:latin typeface="Calibri"/>
              </a:rPr>
              <a:t>Strong Center for Developmental Disabilities</a:t>
            </a:r>
          </a:p>
          <a:p>
            <a:pPr algn="ctr"/>
            <a:r>
              <a:rPr lang="en-US" sz="1600" i="1" dirty="0">
                <a:solidFill>
                  <a:prstClr val="black"/>
                </a:solidFill>
                <a:latin typeface="Calibri"/>
              </a:rPr>
              <a:t>(Rochester, NY)</a:t>
            </a:r>
          </a:p>
        </p:txBody>
      </p:sp>
      <p:sp>
        <p:nvSpPr>
          <p:cNvPr id="11" name="TextBox 10">
            <a:extLst>
              <a:ext uri="{FF2B5EF4-FFF2-40B4-BE49-F238E27FC236}">
                <a16:creationId xmlns:a16="http://schemas.microsoft.com/office/drawing/2014/main" id="{218249C9-0B94-4F0D-AF61-D5FBFED21310}"/>
              </a:ext>
            </a:extLst>
          </p:cNvPr>
          <p:cNvSpPr txBox="1"/>
          <p:nvPr/>
        </p:nvSpPr>
        <p:spPr>
          <a:xfrm>
            <a:off x="6019802" y="3437490"/>
            <a:ext cx="3124199" cy="830997"/>
          </a:xfrm>
          <a:prstGeom prst="rect">
            <a:avLst/>
          </a:prstGeom>
          <a:noFill/>
        </p:spPr>
        <p:txBody>
          <a:bodyPr wrap="square" rtlCol="0">
            <a:spAutoFit/>
          </a:bodyPr>
          <a:lstStyle/>
          <a:p>
            <a:pPr algn="ctr"/>
            <a:r>
              <a:rPr lang="en-US" sz="1600" b="1" dirty="0">
                <a:solidFill>
                  <a:prstClr val="black"/>
                </a:solidFill>
                <a:latin typeface="Calibri"/>
              </a:rPr>
              <a:t>Westchester Institute for Human Development</a:t>
            </a:r>
          </a:p>
          <a:p>
            <a:pPr algn="ctr"/>
            <a:r>
              <a:rPr lang="en-US" sz="1600" i="1" dirty="0">
                <a:solidFill>
                  <a:prstClr val="black"/>
                </a:solidFill>
                <a:latin typeface="Calibri"/>
              </a:rPr>
              <a:t>(Valhalla, NY)</a:t>
            </a:r>
          </a:p>
        </p:txBody>
      </p:sp>
      <p:sp>
        <p:nvSpPr>
          <p:cNvPr id="12" name="TextBox 11">
            <a:extLst>
              <a:ext uri="{FF2B5EF4-FFF2-40B4-BE49-F238E27FC236}">
                <a16:creationId xmlns:a16="http://schemas.microsoft.com/office/drawing/2014/main" id="{427885D1-9573-4A37-BD2C-A2B84D02BACC}"/>
              </a:ext>
            </a:extLst>
          </p:cNvPr>
          <p:cNvSpPr txBox="1"/>
          <p:nvPr/>
        </p:nvSpPr>
        <p:spPr>
          <a:xfrm>
            <a:off x="2057401" y="5189425"/>
            <a:ext cx="2566639" cy="584775"/>
          </a:xfrm>
          <a:prstGeom prst="rect">
            <a:avLst/>
          </a:prstGeom>
          <a:noFill/>
        </p:spPr>
        <p:txBody>
          <a:bodyPr wrap="square" rtlCol="0">
            <a:spAutoFit/>
          </a:bodyPr>
          <a:lstStyle/>
          <a:p>
            <a:pPr algn="ctr"/>
            <a:r>
              <a:rPr lang="en-US" sz="1600" b="1" dirty="0">
                <a:solidFill>
                  <a:prstClr val="black"/>
                </a:solidFill>
                <a:latin typeface="Calibri"/>
              </a:rPr>
              <a:t>Rose F. Kennedy Center</a:t>
            </a:r>
          </a:p>
          <a:p>
            <a:pPr algn="ctr"/>
            <a:r>
              <a:rPr lang="en-US" sz="1600" i="1" dirty="0">
                <a:solidFill>
                  <a:prstClr val="black"/>
                </a:solidFill>
                <a:latin typeface="Calibri"/>
              </a:rPr>
              <a:t>(Bronx, NY)</a:t>
            </a:r>
          </a:p>
        </p:txBody>
      </p:sp>
      <p:sp>
        <p:nvSpPr>
          <p:cNvPr id="13" name="TextBox 12">
            <a:extLst>
              <a:ext uri="{FF2B5EF4-FFF2-40B4-BE49-F238E27FC236}">
                <a16:creationId xmlns:a16="http://schemas.microsoft.com/office/drawing/2014/main" id="{49638219-23E3-4B3F-9A5E-FD1340D1718A}"/>
              </a:ext>
            </a:extLst>
          </p:cNvPr>
          <p:cNvSpPr txBox="1"/>
          <p:nvPr/>
        </p:nvSpPr>
        <p:spPr>
          <a:xfrm>
            <a:off x="0" y="1298286"/>
            <a:ext cx="4724400" cy="584775"/>
          </a:xfrm>
          <a:prstGeom prst="rect">
            <a:avLst/>
          </a:prstGeom>
          <a:noFill/>
        </p:spPr>
        <p:txBody>
          <a:bodyPr wrap="square" rtlCol="0">
            <a:spAutoFit/>
          </a:bodyPr>
          <a:lstStyle/>
          <a:p>
            <a:pPr algn="ctr"/>
            <a:r>
              <a:rPr lang="en-US" sz="1600" b="1" dirty="0">
                <a:solidFill>
                  <a:prstClr val="black"/>
                </a:solidFill>
                <a:latin typeface="Calibri"/>
              </a:rPr>
              <a:t>University Centers of Excellence for Developmental Disabilities</a:t>
            </a:r>
          </a:p>
        </p:txBody>
      </p:sp>
    </p:spTree>
    <p:extLst>
      <p:ext uri="{BB962C8B-B14F-4D97-AF65-F5344CB8AC3E}">
        <p14:creationId xmlns:p14="http://schemas.microsoft.com/office/powerpoint/2010/main" val="491217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1737122"/>
            <a:ext cx="6141326" cy="4435078"/>
            <a:chOff x="152400" y="762000"/>
            <a:chExt cx="7772400" cy="5334000"/>
          </a:xfrm>
        </p:grpSpPr>
        <p:sp>
          <p:nvSpPr>
            <p:cNvPr id="6" name="Rounded Rectangle 5"/>
            <p:cNvSpPr/>
            <p:nvPr/>
          </p:nvSpPr>
          <p:spPr>
            <a:xfrm>
              <a:off x="1219200" y="762000"/>
              <a:ext cx="6705600" cy="990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fontAlgn="base" hangingPunct="0">
                <a:spcBef>
                  <a:spcPct val="0"/>
                </a:spcBef>
                <a:spcAft>
                  <a:spcPct val="0"/>
                </a:spcAft>
                <a:defRPr/>
              </a:pPr>
              <a:r>
                <a:rPr lang="en-US" sz="1600" dirty="0">
                  <a:solidFill>
                    <a:prstClr val="white"/>
                  </a:solidFill>
                  <a:latin typeface="Calibri"/>
                </a:rPr>
                <a:t>IN PERSON SESSION</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Learn about process</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Create initial PDSA plan</a:t>
              </a:r>
            </a:p>
          </p:txBody>
        </p:sp>
        <p:sp>
          <p:nvSpPr>
            <p:cNvPr id="7" name="Rounded Rectangle 6"/>
            <p:cNvSpPr/>
            <p:nvPr/>
          </p:nvSpPr>
          <p:spPr>
            <a:xfrm>
              <a:off x="1219200" y="2209800"/>
              <a:ext cx="6705600" cy="990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eaLnBrk="0" fontAlgn="base" hangingPunct="0">
                <a:spcBef>
                  <a:spcPct val="0"/>
                </a:spcBef>
                <a:spcAft>
                  <a:spcPct val="0"/>
                </a:spcAft>
                <a:defRPr/>
              </a:pPr>
              <a:r>
                <a:rPr lang="en-US" sz="1600" dirty="0">
                  <a:solidFill>
                    <a:prstClr val="white"/>
                  </a:solidFill>
                  <a:latin typeface="Calibri"/>
                </a:rPr>
                <a:t>PRIOR TO MONTHLY CALLS</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Submit data on progress to UCEDD</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Submit updated PDSA plan</a:t>
              </a:r>
            </a:p>
          </p:txBody>
        </p:sp>
        <p:sp>
          <p:nvSpPr>
            <p:cNvPr id="8" name="Rounded Rectangle 7"/>
            <p:cNvSpPr/>
            <p:nvPr/>
          </p:nvSpPr>
          <p:spPr>
            <a:xfrm>
              <a:off x="1219200" y="3657600"/>
              <a:ext cx="6705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600" dirty="0">
                  <a:solidFill>
                    <a:prstClr val="white"/>
                  </a:solidFill>
                  <a:latin typeface="Calibri"/>
                </a:rPr>
                <a:t>MONTHLY CALLS</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County teams report on progress</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Receive feedback and brainstorm next steps</a:t>
              </a:r>
            </a:p>
          </p:txBody>
        </p:sp>
        <p:sp>
          <p:nvSpPr>
            <p:cNvPr id="9" name="Rounded Rectangle 8"/>
            <p:cNvSpPr/>
            <p:nvPr/>
          </p:nvSpPr>
          <p:spPr>
            <a:xfrm>
              <a:off x="1219200" y="5105400"/>
              <a:ext cx="6705600" cy="990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0" fontAlgn="base" hangingPunct="0">
                <a:spcBef>
                  <a:spcPct val="0"/>
                </a:spcBef>
                <a:spcAft>
                  <a:spcPct val="0"/>
                </a:spcAft>
                <a:defRPr/>
              </a:pPr>
              <a:r>
                <a:rPr lang="en-US" sz="1600" dirty="0">
                  <a:solidFill>
                    <a:prstClr val="white"/>
                  </a:solidFill>
                  <a:latin typeface="Calibri"/>
                </a:rPr>
                <a:t>AFTER MONTHLY CALLS</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Modify PDSA plans</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Engage in another PDSA cycle</a:t>
              </a:r>
            </a:p>
          </p:txBody>
        </p:sp>
        <p:sp>
          <p:nvSpPr>
            <p:cNvPr id="10" name="Down Arrow 9"/>
            <p:cNvSpPr/>
            <p:nvPr/>
          </p:nvSpPr>
          <p:spPr>
            <a:xfrm>
              <a:off x="7162800" y="1600200"/>
              <a:ext cx="533400" cy="609600"/>
            </a:xfrm>
            <a:prstGeom prst="downArrow">
              <a:avLst/>
            </a:prstGeom>
            <a:solidFill>
              <a:schemeClr val="tx1">
                <a:lumMod val="50000"/>
                <a:lumOff val="50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defRPr/>
              </a:pPr>
              <a:endParaRPr lang="en-US" sz="1600">
                <a:solidFill>
                  <a:prstClr val="white"/>
                </a:solidFill>
                <a:latin typeface="Calibri"/>
              </a:endParaRPr>
            </a:p>
          </p:txBody>
        </p:sp>
        <p:sp>
          <p:nvSpPr>
            <p:cNvPr id="11" name="Down Arrow 10"/>
            <p:cNvSpPr/>
            <p:nvPr/>
          </p:nvSpPr>
          <p:spPr>
            <a:xfrm>
              <a:off x="7162800" y="3048000"/>
              <a:ext cx="533400" cy="609600"/>
            </a:xfrm>
            <a:prstGeom prst="downArrow">
              <a:avLst/>
            </a:prstGeom>
            <a:solidFill>
              <a:schemeClr val="tx1">
                <a:lumMod val="50000"/>
                <a:lumOff val="50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defRPr/>
              </a:pPr>
              <a:endParaRPr lang="en-US" sz="1600">
                <a:solidFill>
                  <a:prstClr val="white"/>
                </a:solidFill>
                <a:latin typeface="Calibri"/>
              </a:endParaRPr>
            </a:p>
          </p:txBody>
        </p:sp>
        <p:sp>
          <p:nvSpPr>
            <p:cNvPr id="12" name="Down Arrow 11"/>
            <p:cNvSpPr/>
            <p:nvPr/>
          </p:nvSpPr>
          <p:spPr>
            <a:xfrm>
              <a:off x="7162800" y="4495800"/>
              <a:ext cx="533400" cy="609600"/>
            </a:xfrm>
            <a:prstGeom prst="downArrow">
              <a:avLst/>
            </a:prstGeom>
            <a:solidFill>
              <a:schemeClr val="tx1">
                <a:lumMod val="50000"/>
                <a:lumOff val="50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defRPr/>
              </a:pPr>
              <a:endParaRPr lang="en-US" sz="1600">
                <a:solidFill>
                  <a:prstClr val="white"/>
                </a:solidFill>
                <a:latin typeface="Calibri"/>
              </a:endParaRPr>
            </a:p>
          </p:txBody>
        </p:sp>
        <p:sp>
          <p:nvSpPr>
            <p:cNvPr id="13" name="Curved Right Arrow 12"/>
            <p:cNvSpPr/>
            <p:nvPr/>
          </p:nvSpPr>
          <p:spPr>
            <a:xfrm flipV="1">
              <a:off x="152400" y="2514600"/>
              <a:ext cx="914401" cy="3276600"/>
            </a:xfrm>
            <a:prstGeom prst="curvedRightArrow">
              <a:avLst>
                <a:gd name="adj1" fmla="val 40054"/>
                <a:gd name="adj2" fmla="val 68667"/>
                <a:gd name="adj3" fmla="val 31481"/>
              </a:avLst>
            </a:prstGeom>
            <a:solidFill>
              <a:schemeClr val="tx1">
                <a:lumMod val="50000"/>
                <a:lumOff val="50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defRPr/>
              </a:pPr>
              <a:endParaRPr lang="en-US" sz="1600">
                <a:solidFill>
                  <a:prstClr val="black"/>
                </a:solidFill>
                <a:latin typeface="Calibri"/>
              </a:endParaRPr>
            </a:p>
          </p:txBody>
        </p:sp>
      </p:grpSp>
      <p:sp>
        <p:nvSpPr>
          <p:cNvPr id="14" name="Title 1">
            <a:extLst>
              <a:ext uri="{FF2B5EF4-FFF2-40B4-BE49-F238E27FC236}">
                <a16:creationId xmlns:a16="http://schemas.microsoft.com/office/drawing/2014/main" id="{BFF219CB-61A0-844F-B18F-14EF7D821C46}"/>
              </a:ext>
            </a:extLst>
          </p:cNvPr>
          <p:cNvSpPr>
            <a:spLocks noGrp="1"/>
          </p:cNvSpPr>
          <p:nvPr>
            <p:ph type="title"/>
          </p:nvPr>
        </p:nvSpPr>
        <p:spPr>
          <a:xfrm>
            <a:off x="1004887" y="762000"/>
            <a:ext cx="6843713" cy="697706"/>
          </a:xfrm>
        </p:spPr>
        <p:txBody>
          <a:bodyPr>
            <a:normAutofit fontScale="90000"/>
          </a:bodyPr>
          <a:lstStyle/>
          <a:p>
            <a:r>
              <a:rPr lang="en-US" b="1" dirty="0" err="1"/>
              <a:t>IFaCT</a:t>
            </a:r>
            <a:endParaRPr lang="en-US" b="1" dirty="0"/>
          </a:p>
        </p:txBody>
      </p:sp>
    </p:spTree>
    <p:extLst>
      <p:ext uri="{BB962C8B-B14F-4D97-AF65-F5344CB8AC3E}">
        <p14:creationId xmlns:p14="http://schemas.microsoft.com/office/powerpoint/2010/main" val="3483350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5A51F8-4106-489E-8D5D-60E19BCAA6BB}"/>
              </a:ext>
            </a:extLst>
          </p:cNvPr>
          <p:cNvSpPr>
            <a:spLocks noGrp="1"/>
          </p:cNvSpPr>
          <p:nvPr>
            <p:ph type="title"/>
          </p:nvPr>
        </p:nvSpPr>
        <p:spPr>
          <a:xfrm>
            <a:off x="0" y="762000"/>
            <a:ext cx="9144000" cy="1066910"/>
          </a:xfrm>
        </p:spPr>
        <p:txBody>
          <a:bodyPr>
            <a:normAutofit/>
          </a:bodyPr>
          <a:lstStyle/>
          <a:p>
            <a:r>
              <a:rPr lang="en-US" sz="4000" b="1" dirty="0" err="1"/>
              <a:t>IFaCT</a:t>
            </a:r>
            <a:r>
              <a:rPr lang="en-US" sz="4000" b="1" dirty="0"/>
              <a:t> Teams</a:t>
            </a:r>
          </a:p>
        </p:txBody>
      </p:sp>
      <p:sp>
        <p:nvSpPr>
          <p:cNvPr id="5" name="Content Placeholder 2">
            <a:extLst>
              <a:ext uri="{FF2B5EF4-FFF2-40B4-BE49-F238E27FC236}">
                <a16:creationId xmlns:a16="http://schemas.microsoft.com/office/drawing/2014/main" id="{1A3F0D25-5AF3-4E3C-AF6D-7AC58E569056}"/>
              </a:ext>
            </a:extLst>
          </p:cNvPr>
          <p:cNvSpPr>
            <a:spLocks noGrp="1"/>
          </p:cNvSpPr>
          <p:nvPr>
            <p:ph idx="1"/>
          </p:nvPr>
        </p:nvSpPr>
        <p:spPr>
          <a:xfrm>
            <a:off x="4064875" y="1746531"/>
            <a:ext cx="4700752" cy="3334407"/>
          </a:xfrm>
        </p:spPr>
        <p:txBody>
          <a:bodyPr anchor="ctr">
            <a:normAutofit/>
          </a:bodyPr>
          <a:lstStyle/>
          <a:p>
            <a:r>
              <a:rPr lang="en-US" sz="1800" dirty="0"/>
              <a:t>Each county will have one team to lead this effort consisting of up to 7 people</a:t>
            </a:r>
          </a:p>
          <a:p>
            <a:endParaRPr lang="en-US" sz="1800" dirty="0"/>
          </a:p>
          <a:p>
            <a:r>
              <a:rPr lang="en-US" sz="1800" dirty="0"/>
              <a:t>Team members will include:</a:t>
            </a:r>
          </a:p>
          <a:p>
            <a:pPr lvl="1"/>
            <a:r>
              <a:rPr lang="en-US" sz="1600" dirty="0"/>
              <a:t>EI providers</a:t>
            </a:r>
          </a:p>
          <a:p>
            <a:pPr lvl="1"/>
            <a:r>
              <a:rPr lang="en-US" sz="1600" dirty="0"/>
              <a:t>Family members</a:t>
            </a:r>
          </a:p>
          <a:p>
            <a:pPr lvl="1"/>
            <a:r>
              <a:rPr lang="en-US" sz="1600" dirty="0"/>
              <a:t>Quality assurance officers</a:t>
            </a:r>
          </a:p>
          <a:p>
            <a:pPr lvl="1"/>
            <a:r>
              <a:rPr lang="en-US" sz="1600" dirty="0"/>
              <a:t>EI officials/designees</a:t>
            </a:r>
          </a:p>
          <a:p>
            <a:pPr lvl="1"/>
            <a:r>
              <a:rPr lang="en-US" sz="1600" dirty="0"/>
              <a:t>Service coordinators</a:t>
            </a:r>
          </a:p>
        </p:txBody>
      </p:sp>
      <p:pic>
        <p:nvPicPr>
          <p:cNvPr id="6" name="Picture 5">
            <a:extLst>
              <a:ext uri="{FF2B5EF4-FFF2-40B4-BE49-F238E27FC236}">
                <a16:creationId xmlns:a16="http://schemas.microsoft.com/office/drawing/2014/main" id="{34BF8FE5-6B74-4F5B-ACE1-78828CBBD1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62" r="23767"/>
          <a:stretch/>
        </p:blipFill>
        <p:spPr>
          <a:xfrm>
            <a:off x="439104" y="2084333"/>
            <a:ext cx="3247399" cy="2367895"/>
          </a:xfrm>
          <a:prstGeom prst="rect">
            <a:avLst/>
          </a:prstGeom>
        </p:spPr>
      </p:pic>
      <p:sp>
        <p:nvSpPr>
          <p:cNvPr id="7" name="TextBox 6">
            <a:extLst>
              <a:ext uri="{FF2B5EF4-FFF2-40B4-BE49-F238E27FC236}">
                <a16:creationId xmlns:a16="http://schemas.microsoft.com/office/drawing/2014/main" id="{F527D1A1-B840-4D9B-9A5D-2F1313BC8C53}"/>
              </a:ext>
            </a:extLst>
          </p:cNvPr>
          <p:cNvSpPr txBox="1"/>
          <p:nvPr/>
        </p:nvSpPr>
        <p:spPr>
          <a:xfrm>
            <a:off x="581193" y="4896271"/>
            <a:ext cx="7981615" cy="369332"/>
          </a:xfrm>
          <a:prstGeom prst="rect">
            <a:avLst/>
          </a:prstGeom>
          <a:noFill/>
          <a:ln>
            <a:solidFill>
              <a:schemeClr val="tx1"/>
            </a:solidFill>
            <a:prstDash val="lgDash"/>
          </a:ln>
        </p:spPr>
        <p:txBody>
          <a:bodyPr wrap="square" rtlCol="0">
            <a:spAutoFit/>
          </a:bodyPr>
          <a:lstStyle/>
          <a:p>
            <a:pPr algn="ctr" eaLnBrk="0" fontAlgn="base" hangingPunct="0">
              <a:spcBef>
                <a:spcPct val="0"/>
              </a:spcBef>
              <a:spcAft>
                <a:spcPct val="0"/>
              </a:spcAft>
              <a:defRPr/>
            </a:pPr>
            <a:r>
              <a:rPr lang="en-US" b="1" i="1" dirty="0">
                <a:solidFill>
                  <a:srgbClr val="C0504D"/>
                </a:solidFill>
                <a:latin typeface="Calibri" panose="020F0502020204030204" pitchFamily="34" charset="0"/>
              </a:rPr>
              <a:t>** Each team requires at least one service provider/coordinator and one parent</a:t>
            </a:r>
          </a:p>
        </p:txBody>
      </p:sp>
    </p:spTree>
    <p:extLst>
      <p:ext uri="{BB962C8B-B14F-4D97-AF65-F5344CB8AC3E}">
        <p14:creationId xmlns:p14="http://schemas.microsoft.com/office/powerpoint/2010/main" val="1513524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199" y="1442542"/>
            <a:ext cx="8229600" cy="857250"/>
          </a:xfrm>
        </p:spPr>
        <p:txBody>
          <a:bodyPr/>
          <a:lstStyle/>
          <a:p>
            <a:pPr eaLnBrk="1" hangingPunct="1"/>
            <a:r>
              <a:rPr lang="en-US" altLang="en-US" sz="4000" dirty="0"/>
              <a:t>Next Steps</a:t>
            </a:r>
          </a:p>
        </p:txBody>
      </p:sp>
      <p:graphicFrame>
        <p:nvGraphicFramePr>
          <p:cNvPr id="6" name="Content Placeholder 3">
            <a:extLst>
              <a:ext uri="{FF2B5EF4-FFF2-40B4-BE49-F238E27FC236}">
                <a16:creationId xmlns:a16="http://schemas.microsoft.com/office/drawing/2014/main" id="{0A3DB116-92DD-4CBC-A142-6427FAFC99DB}"/>
              </a:ext>
            </a:extLst>
          </p:cNvPr>
          <p:cNvGraphicFramePr>
            <a:graphicFrameLocks noGrp="1"/>
          </p:cNvGraphicFramePr>
          <p:nvPr>
            <p:ph idx="1"/>
            <p:extLst/>
          </p:nvPr>
        </p:nvGraphicFramePr>
        <p:xfrm>
          <a:off x="1" y="2048488"/>
          <a:ext cx="9143999" cy="3402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a:extLst>
              <a:ext uri="{FF2B5EF4-FFF2-40B4-BE49-F238E27FC236}">
                <a16:creationId xmlns:a16="http://schemas.microsoft.com/office/drawing/2014/main" id="{DD6F1A6E-5904-4146-9C16-6A27EF431AEE}"/>
              </a:ext>
            </a:extLst>
          </p:cNvPr>
          <p:cNvCxnSpPr/>
          <p:nvPr/>
        </p:nvCxnSpPr>
        <p:spPr>
          <a:xfrm>
            <a:off x="712381" y="4727501"/>
            <a:ext cx="7389628"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FC73886-6E78-46E6-9E7E-FB19A86B6328}"/>
              </a:ext>
            </a:extLst>
          </p:cNvPr>
          <p:cNvSpPr txBox="1"/>
          <p:nvPr/>
        </p:nvSpPr>
        <p:spPr>
          <a:xfrm>
            <a:off x="3094075" y="4905159"/>
            <a:ext cx="3455581" cy="369332"/>
          </a:xfrm>
          <a:prstGeom prst="rect">
            <a:avLst/>
          </a:prstGeom>
          <a:noFill/>
        </p:spPr>
        <p:txBody>
          <a:bodyPr wrap="square" rtlCol="0">
            <a:spAutoFit/>
          </a:bodyPr>
          <a:lstStyle/>
          <a:p>
            <a:pPr eaLnBrk="0" fontAlgn="base" hangingPunct="0">
              <a:spcBef>
                <a:spcPct val="0"/>
              </a:spcBef>
              <a:spcAft>
                <a:spcPct val="0"/>
              </a:spcAft>
              <a:defRPr/>
            </a:pPr>
            <a:r>
              <a:rPr lang="en-US" dirty="0">
                <a:solidFill>
                  <a:prstClr val="black"/>
                </a:solidFill>
                <a:latin typeface="Calibri" panose="020F0502020204030204" pitchFamily="34" charset="0"/>
              </a:rPr>
              <a:t>Engage Stakeholders</a:t>
            </a:r>
          </a:p>
        </p:txBody>
      </p:sp>
      <p:sp>
        <p:nvSpPr>
          <p:cNvPr id="12" name="TextBox 11">
            <a:extLst>
              <a:ext uri="{FF2B5EF4-FFF2-40B4-BE49-F238E27FC236}">
                <a16:creationId xmlns:a16="http://schemas.microsoft.com/office/drawing/2014/main" id="{9321DB28-2BC7-43C6-82B7-C5B2987C1B2F}"/>
              </a:ext>
            </a:extLst>
          </p:cNvPr>
          <p:cNvSpPr txBox="1"/>
          <p:nvPr/>
        </p:nvSpPr>
        <p:spPr>
          <a:xfrm>
            <a:off x="2844209" y="5259465"/>
            <a:ext cx="3455581" cy="369332"/>
          </a:xfrm>
          <a:prstGeom prst="rect">
            <a:avLst/>
          </a:prstGeom>
          <a:noFill/>
        </p:spPr>
        <p:txBody>
          <a:bodyPr wrap="square" rtlCol="0">
            <a:spAutoFit/>
          </a:bodyPr>
          <a:lstStyle/>
          <a:p>
            <a:pPr eaLnBrk="0" fontAlgn="base" hangingPunct="0">
              <a:spcBef>
                <a:spcPct val="0"/>
              </a:spcBef>
              <a:spcAft>
                <a:spcPct val="0"/>
              </a:spcAft>
              <a:defRPr/>
            </a:pPr>
            <a:r>
              <a:rPr lang="en-US" dirty="0">
                <a:solidFill>
                  <a:prstClr val="black"/>
                </a:solidFill>
                <a:latin typeface="Calibri" panose="020F0502020204030204" pitchFamily="34" charset="0"/>
              </a:rPr>
              <a:t>Review Data and Adapt Plan</a:t>
            </a:r>
          </a:p>
        </p:txBody>
      </p:sp>
    </p:spTree>
    <p:extLst>
      <p:ext uri="{BB962C8B-B14F-4D97-AF65-F5344CB8AC3E}">
        <p14:creationId xmlns:p14="http://schemas.microsoft.com/office/powerpoint/2010/main" val="3107390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2394-64D9-45BF-B8C2-FE55F2F413E6}"/>
              </a:ext>
            </a:extLst>
          </p:cNvPr>
          <p:cNvSpPr>
            <a:spLocks noGrp="1"/>
          </p:cNvSpPr>
          <p:nvPr>
            <p:ph type="title"/>
          </p:nvPr>
        </p:nvSpPr>
        <p:spPr>
          <a:xfrm>
            <a:off x="457200" y="533400"/>
            <a:ext cx="8229600" cy="1143000"/>
          </a:xfrm>
        </p:spPr>
        <p:txBody>
          <a:bodyPr/>
          <a:lstStyle/>
          <a:p>
            <a:r>
              <a:rPr lang="en-US" sz="3600" dirty="0"/>
              <a:t>Sustainability</a:t>
            </a:r>
          </a:p>
        </p:txBody>
      </p:sp>
      <p:sp>
        <p:nvSpPr>
          <p:cNvPr id="3" name="Content Placeholder 2">
            <a:extLst>
              <a:ext uri="{FF2B5EF4-FFF2-40B4-BE49-F238E27FC236}">
                <a16:creationId xmlns:a16="http://schemas.microsoft.com/office/drawing/2014/main" id="{09E649AB-7A30-425E-BD82-B964DAE04B48}"/>
              </a:ext>
            </a:extLst>
          </p:cNvPr>
          <p:cNvSpPr>
            <a:spLocks noGrp="1"/>
          </p:cNvSpPr>
          <p:nvPr>
            <p:ph idx="1"/>
          </p:nvPr>
        </p:nvSpPr>
        <p:spPr>
          <a:xfrm>
            <a:off x="281587" y="1731963"/>
            <a:ext cx="8580826" cy="3394075"/>
          </a:xfrm>
        </p:spPr>
        <p:txBody>
          <a:bodyPr/>
          <a:lstStyle/>
          <a:p>
            <a:pPr marL="0" indent="0">
              <a:buNone/>
            </a:pPr>
            <a:r>
              <a:rPr lang="en-US" sz="2800" dirty="0"/>
              <a:t>Short-term Outcomes:</a:t>
            </a:r>
          </a:p>
          <a:p>
            <a:r>
              <a:rPr lang="en-US" sz="2400" dirty="0"/>
              <a:t>Capacity building</a:t>
            </a:r>
          </a:p>
          <a:p>
            <a:r>
              <a:rPr lang="en-US" sz="2400" dirty="0"/>
              <a:t>Locally identified solutions</a:t>
            </a:r>
          </a:p>
          <a:p>
            <a:r>
              <a:rPr lang="en-US" sz="2400" dirty="0"/>
              <a:t>Tested with evidence of improvement in family outcomes</a:t>
            </a:r>
          </a:p>
          <a:p>
            <a:pPr marL="0" indent="0">
              <a:buNone/>
            </a:pPr>
            <a:r>
              <a:rPr lang="en-US" sz="2800" dirty="0"/>
              <a:t>Long-term Outcomes:</a:t>
            </a:r>
          </a:p>
          <a:p>
            <a:r>
              <a:rPr lang="en-US" sz="2400" dirty="0"/>
              <a:t>Integrate best practices into professional development and training</a:t>
            </a:r>
          </a:p>
          <a:p>
            <a:r>
              <a:rPr lang="en-US" sz="2400" dirty="0"/>
              <a:t>Update policies and procedures to support family-centered practices across state system </a:t>
            </a:r>
          </a:p>
        </p:txBody>
      </p:sp>
    </p:spTree>
    <p:extLst>
      <p:ext uri="{BB962C8B-B14F-4D97-AF65-F5344CB8AC3E}">
        <p14:creationId xmlns:p14="http://schemas.microsoft.com/office/powerpoint/2010/main" val="2451854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FDE0-816F-4B1A-A223-53EABCA028EA}"/>
              </a:ext>
            </a:extLst>
          </p:cNvPr>
          <p:cNvSpPr>
            <a:spLocks noGrp="1"/>
          </p:cNvSpPr>
          <p:nvPr>
            <p:ph type="title"/>
          </p:nvPr>
        </p:nvSpPr>
        <p:spPr>
          <a:xfrm>
            <a:off x="457200" y="1143000"/>
            <a:ext cx="8229600" cy="857250"/>
          </a:xfrm>
        </p:spPr>
        <p:txBody>
          <a:bodyPr/>
          <a:lstStyle/>
          <a:p>
            <a:r>
              <a:rPr lang="en-US" dirty="0"/>
              <a:t>Thanks!</a:t>
            </a:r>
          </a:p>
        </p:txBody>
      </p:sp>
      <p:sp>
        <p:nvSpPr>
          <p:cNvPr id="3" name="Content Placeholder 2">
            <a:extLst>
              <a:ext uri="{FF2B5EF4-FFF2-40B4-BE49-F238E27FC236}">
                <a16:creationId xmlns:a16="http://schemas.microsoft.com/office/drawing/2014/main" id="{4844E167-FE1E-4252-9272-163A33DC2C4A}"/>
              </a:ext>
            </a:extLst>
          </p:cNvPr>
          <p:cNvSpPr>
            <a:spLocks noGrp="1"/>
          </p:cNvSpPr>
          <p:nvPr>
            <p:ph idx="1"/>
          </p:nvPr>
        </p:nvSpPr>
        <p:spPr>
          <a:xfrm>
            <a:off x="609600" y="2514601"/>
            <a:ext cx="8229600" cy="2784475"/>
          </a:xfrm>
        </p:spPr>
        <p:txBody>
          <a:bodyPr>
            <a:normAutofit/>
          </a:bodyPr>
          <a:lstStyle/>
          <a:p>
            <a:pPr marL="0" indent="0">
              <a:buNone/>
            </a:pPr>
            <a:r>
              <a:rPr lang="en-US" sz="2800" dirty="0"/>
              <a:t>Any Questions:</a:t>
            </a:r>
          </a:p>
          <a:p>
            <a:pPr marL="0" indent="0">
              <a:buNone/>
            </a:pPr>
            <a:endParaRPr lang="en-US" sz="2400" dirty="0"/>
          </a:p>
          <a:p>
            <a:pPr marL="0" indent="0">
              <a:buNone/>
            </a:pPr>
            <a:r>
              <a:rPr lang="en-US" sz="2400" dirty="0"/>
              <a:t>NYS Department of Health Bureau of Early Intervention</a:t>
            </a:r>
          </a:p>
          <a:p>
            <a:pPr marL="0" indent="0">
              <a:buNone/>
            </a:pPr>
            <a:r>
              <a:rPr lang="en-US" sz="2400" dirty="0"/>
              <a:t>Email: </a:t>
            </a:r>
            <a:r>
              <a:rPr lang="en-US" sz="2400" dirty="0">
                <a:hlinkClick r:id="rId3"/>
              </a:rPr>
              <a:t>bei.ssip@health.ny.gov</a:t>
            </a:r>
            <a:endParaRPr lang="en-US" sz="2400" dirty="0"/>
          </a:p>
          <a:p>
            <a:pPr marL="0" indent="0">
              <a:buNone/>
            </a:pPr>
            <a:r>
              <a:rPr lang="en-US" sz="2400" dirty="0"/>
              <a:t>Call: 518-473-7016</a:t>
            </a:r>
          </a:p>
        </p:txBody>
      </p:sp>
    </p:spTree>
    <p:extLst>
      <p:ext uri="{BB962C8B-B14F-4D97-AF65-F5344CB8AC3E}">
        <p14:creationId xmlns:p14="http://schemas.microsoft.com/office/powerpoint/2010/main" val="1049918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81570-96A6-4279-B532-67E2EC327884}"/>
              </a:ext>
            </a:extLst>
          </p:cNvPr>
          <p:cNvPicPr>
            <a:picLocks noChangeAspect="1"/>
          </p:cNvPicPr>
          <p:nvPr/>
        </p:nvPicPr>
        <p:blipFill>
          <a:blip r:embed="rId3"/>
          <a:stretch>
            <a:fillRect/>
          </a:stretch>
        </p:blipFill>
        <p:spPr>
          <a:xfrm>
            <a:off x="1277371" y="1516929"/>
            <a:ext cx="7382594" cy="4321396"/>
          </a:xfrm>
          <a:prstGeom prst="rect">
            <a:avLst/>
          </a:prstGeom>
        </p:spPr>
      </p:pic>
      <p:sp>
        <p:nvSpPr>
          <p:cNvPr id="7" name="Rectangle 6">
            <a:extLst>
              <a:ext uri="{FF2B5EF4-FFF2-40B4-BE49-F238E27FC236}">
                <a16:creationId xmlns:a16="http://schemas.microsoft.com/office/drawing/2014/main" id="{918E4EBF-0BF1-4B4A-9ACD-91738CEBA01C}"/>
              </a:ext>
            </a:extLst>
          </p:cNvPr>
          <p:cNvSpPr/>
          <p:nvPr/>
        </p:nvSpPr>
        <p:spPr>
          <a:xfrm>
            <a:off x="3550698" y="1886191"/>
            <a:ext cx="2111543" cy="667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50" dirty="0">
                <a:solidFill>
                  <a:prstClr val="white"/>
                </a:solidFill>
                <a:latin typeface="Century Gothic" panose="020B0502020202020204"/>
              </a:rPr>
              <a:t>SD Department of Education (LEA</a:t>
            </a:r>
            <a:r>
              <a:rPr lang="en-US" sz="1350" dirty="0">
                <a:solidFill>
                  <a:prstClr val="white"/>
                </a:solidFill>
                <a:latin typeface="Century Gothic" panose="020B0502020202020204"/>
              </a:rPr>
              <a:t>)</a:t>
            </a:r>
          </a:p>
        </p:txBody>
      </p:sp>
      <p:sp>
        <p:nvSpPr>
          <p:cNvPr id="10" name="Rectangle: Rounded Corners 9">
            <a:extLst>
              <a:ext uri="{FF2B5EF4-FFF2-40B4-BE49-F238E27FC236}">
                <a16:creationId xmlns:a16="http://schemas.microsoft.com/office/drawing/2014/main" id="{FE9FB8B9-395E-48B0-9484-136BE5B8E192}"/>
              </a:ext>
            </a:extLst>
          </p:cNvPr>
          <p:cNvSpPr/>
          <p:nvPr/>
        </p:nvSpPr>
        <p:spPr>
          <a:xfrm>
            <a:off x="4899686" y="4138620"/>
            <a:ext cx="2644219" cy="90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pPr>
            <a:r>
              <a:rPr lang="en-US" sz="1650" dirty="0">
                <a:solidFill>
                  <a:prstClr val="white"/>
                </a:solidFill>
                <a:latin typeface="Century Gothic" panose="020B0502020202020204"/>
              </a:rPr>
              <a:t>450+ </a:t>
            </a:r>
          </a:p>
          <a:p>
            <a:pPr algn="ctr" defTabSz="342900">
              <a:lnSpc>
                <a:spcPct val="150000"/>
              </a:lnSpc>
            </a:pPr>
            <a:r>
              <a:rPr lang="en-US" sz="1650" dirty="0">
                <a:solidFill>
                  <a:prstClr val="white"/>
                </a:solidFill>
                <a:latin typeface="Century Gothic" panose="020B0502020202020204"/>
              </a:rPr>
              <a:t>Direct Service Providers</a:t>
            </a:r>
          </a:p>
        </p:txBody>
      </p:sp>
      <p:sp>
        <p:nvSpPr>
          <p:cNvPr id="11" name="Rectangle: Rounded Corners 10">
            <a:extLst>
              <a:ext uri="{FF2B5EF4-FFF2-40B4-BE49-F238E27FC236}">
                <a16:creationId xmlns:a16="http://schemas.microsoft.com/office/drawing/2014/main" id="{681A6C1C-2945-467B-92BE-F5FBDFB335AB}"/>
              </a:ext>
            </a:extLst>
          </p:cNvPr>
          <p:cNvSpPr/>
          <p:nvPr/>
        </p:nvSpPr>
        <p:spPr>
          <a:xfrm>
            <a:off x="1758696" y="4138620"/>
            <a:ext cx="2559377" cy="90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50" dirty="0">
                <a:solidFill>
                  <a:prstClr val="white"/>
                </a:solidFill>
                <a:latin typeface="Century Gothic" panose="020B0502020202020204"/>
              </a:rPr>
              <a:t>7 Regional </a:t>
            </a:r>
          </a:p>
          <a:p>
            <a:pPr algn="ctr" defTabSz="342900"/>
            <a:r>
              <a:rPr lang="en-US" sz="1650" dirty="0">
                <a:solidFill>
                  <a:prstClr val="white"/>
                </a:solidFill>
                <a:latin typeface="Century Gothic" panose="020B0502020202020204"/>
              </a:rPr>
              <a:t>Service Coordination Contracts</a:t>
            </a:r>
          </a:p>
        </p:txBody>
      </p:sp>
      <p:pic>
        <p:nvPicPr>
          <p:cNvPr id="5" name="Picture 4" descr="A close up of a logo&#10;&#10;Description generated with very high confidence">
            <a:extLst>
              <a:ext uri="{FF2B5EF4-FFF2-40B4-BE49-F238E27FC236}">
                <a16:creationId xmlns:a16="http://schemas.microsoft.com/office/drawing/2014/main" id="{16BF0AF4-CBC4-40A4-962B-B36D1320A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270" y="3090510"/>
            <a:ext cx="2537460" cy="602960"/>
          </a:xfrm>
          <a:prstGeom prst="rect">
            <a:avLst/>
          </a:prstGeom>
        </p:spPr>
      </p:pic>
      <p:sp>
        <p:nvSpPr>
          <p:cNvPr id="6" name="Arrow: Left-Up 5">
            <a:extLst>
              <a:ext uri="{FF2B5EF4-FFF2-40B4-BE49-F238E27FC236}">
                <a16:creationId xmlns:a16="http://schemas.microsoft.com/office/drawing/2014/main" id="{1589D9C1-ED70-4900-9F72-09A76899AF31}"/>
              </a:ext>
            </a:extLst>
          </p:cNvPr>
          <p:cNvSpPr/>
          <p:nvPr/>
        </p:nvSpPr>
        <p:spPr>
          <a:xfrm rot="10800000">
            <a:off x="2901222" y="3493158"/>
            <a:ext cx="342900" cy="54864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7" name="Arrow: Left-Up 16">
            <a:extLst>
              <a:ext uri="{FF2B5EF4-FFF2-40B4-BE49-F238E27FC236}">
                <a16:creationId xmlns:a16="http://schemas.microsoft.com/office/drawing/2014/main" id="{1578CBC3-DABB-4F7C-87DC-708B930D1C97}"/>
              </a:ext>
            </a:extLst>
          </p:cNvPr>
          <p:cNvSpPr/>
          <p:nvPr/>
        </p:nvSpPr>
        <p:spPr>
          <a:xfrm rot="10800000" flipH="1">
            <a:off x="5899880" y="3476688"/>
            <a:ext cx="342900" cy="54864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9" name="Arrow: Left-Right 8">
            <a:extLst>
              <a:ext uri="{FF2B5EF4-FFF2-40B4-BE49-F238E27FC236}">
                <a16:creationId xmlns:a16="http://schemas.microsoft.com/office/drawing/2014/main" id="{D5FE0476-AA71-491B-8E1B-955458461238}"/>
              </a:ext>
            </a:extLst>
          </p:cNvPr>
          <p:cNvSpPr/>
          <p:nvPr/>
        </p:nvSpPr>
        <p:spPr>
          <a:xfrm>
            <a:off x="4400729" y="4407954"/>
            <a:ext cx="411480" cy="1714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2" name="Arrow: Up-Down 11">
            <a:extLst>
              <a:ext uri="{FF2B5EF4-FFF2-40B4-BE49-F238E27FC236}">
                <a16:creationId xmlns:a16="http://schemas.microsoft.com/office/drawing/2014/main" id="{0B9A5298-5937-4FBA-AB4C-A4D13B1E68E8}"/>
              </a:ext>
            </a:extLst>
          </p:cNvPr>
          <p:cNvSpPr/>
          <p:nvPr/>
        </p:nvSpPr>
        <p:spPr>
          <a:xfrm>
            <a:off x="4486275" y="2651767"/>
            <a:ext cx="171450" cy="4114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Tree>
    <p:extLst>
      <p:ext uri="{BB962C8B-B14F-4D97-AF65-F5344CB8AC3E}">
        <p14:creationId xmlns:p14="http://schemas.microsoft.com/office/powerpoint/2010/main" val="252776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p:txBody>
          <a:bodyPr/>
          <a:lstStyle/>
          <a:p>
            <a:r>
              <a:rPr lang="en-US" dirty="0"/>
              <a:t>Background (concluded)</a:t>
            </a:r>
          </a:p>
        </p:txBody>
      </p:sp>
      <p:sp>
        <p:nvSpPr>
          <p:cNvPr id="2" name="Content Placeholder 1"/>
          <p:cNvSpPr>
            <a:spLocks noGrp="1"/>
          </p:cNvSpPr>
          <p:nvPr>
            <p:ph idx="1"/>
          </p:nvPr>
        </p:nvSpPr>
        <p:spPr/>
        <p:txBody>
          <a:bodyPr/>
          <a:lstStyle/>
          <a:p>
            <a:pPr lvl="0"/>
            <a:r>
              <a:rPr lang="en-US" dirty="0"/>
              <a:t>For maximum impact on SiMR, need to scale up SSIP interventions</a:t>
            </a:r>
          </a:p>
          <a:p>
            <a:r>
              <a:rPr lang="en-US" dirty="0"/>
              <a:t>Critical to plan for scale up and sustainability early </a:t>
            </a:r>
          </a:p>
          <a:p>
            <a:pPr lvl="1"/>
            <a:endParaRPr lang="en-US" dirty="0"/>
          </a:p>
        </p:txBody>
      </p:sp>
      <p:pic>
        <p:nvPicPr>
          <p:cNvPr id="2050" name="Picture 2" descr="See the source image">
            <a:extLst>
              <a:ext uri="{FF2B5EF4-FFF2-40B4-BE49-F238E27FC236}">
                <a16:creationId xmlns:a16="http://schemas.microsoft.com/office/drawing/2014/main" id="{1B939522-5F20-BB4A-8C6F-DA6CA3FAC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487" y="3321758"/>
            <a:ext cx="2867025" cy="249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146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04DFA4-A4B9-4B5D-BC09-080B52B9CC4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5000"/>
                    </a14:imgEffect>
                    <a14:imgEffect>
                      <a14:brightnessContrast bright="1000" contrast="-39000"/>
                    </a14:imgEffect>
                  </a14:imgLayer>
                </a14:imgProps>
              </a:ext>
            </a:extLst>
          </a:blip>
          <a:stretch>
            <a:fillRect/>
          </a:stretch>
        </p:blipFill>
        <p:spPr>
          <a:xfrm>
            <a:off x="1944693" y="1995679"/>
            <a:ext cx="5884287" cy="3742310"/>
          </a:xfrm>
          <a:prstGeom prst="rect">
            <a:avLst/>
          </a:prstGeom>
        </p:spPr>
      </p:pic>
      <p:sp>
        <p:nvSpPr>
          <p:cNvPr id="3" name="Title 1">
            <a:extLst>
              <a:ext uri="{FF2B5EF4-FFF2-40B4-BE49-F238E27FC236}">
                <a16:creationId xmlns:a16="http://schemas.microsoft.com/office/drawing/2014/main" id="{A7CC0A90-797A-410D-B764-C34B1DEFA465}"/>
              </a:ext>
            </a:extLst>
          </p:cNvPr>
          <p:cNvSpPr>
            <a:spLocks noGrp="1"/>
          </p:cNvSpPr>
          <p:nvPr>
            <p:ph type="title"/>
          </p:nvPr>
        </p:nvSpPr>
        <p:spPr>
          <a:xfrm>
            <a:off x="1544955" y="1325332"/>
            <a:ext cx="6683765" cy="670346"/>
          </a:xfrm>
        </p:spPr>
        <p:txBody>
          <a:bodyPr/>
          <a:lstStyle/>
          <a:p>
            <a:pPr algn="ctr"/>
            <a:r>
              <a:rPr lang="en-US" b="1" dirty="0">
                <a:solidFill>
                  <a:schemeClr val="accent1">
                    <a:lumMod val="75000"/>
                  </a:schemeClr>
                </a:solidFill>
              </a:rPr>
              <a:t>Geographical Considerations</a:t>
            </a:r>
          </a:p>
        </p:txBody>
      </p:sp>
    </p:spTree>
    <p:extLst>
      <p:ext uri="{BB962C8B-B14F-4D97-AF65-F5344CB8AC3E}">
        <p14:creationId xmlns:p14="http://schemas.microsoft.com/office/powerpoint/2010/main" val="3317410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257D-5341-40B0-9C66-0D0BE6B57B6B}"/>
              </a:ext>
            </a:extLst>
          </p:cNvPr>
          <p:cNvSpPr>
            <a:spLocks noGrp="1"/>
          </p:cNvSpPr>
          <p:nvPr>
            <p:ph type="title"/>
          </p:nvPr>
        </p:nvSpPr>
        <p:spPr>
          <a:xfrm>
            <a:off x="1332386" y="1233746"/>
            <a:ext cx="6683765" cy="670346"/>
          </a:xfrm>
        </p:spPr>
        <p:txBody>
          <a:bodyPr/>
          <a:lstStyle/>
          <a:p>
            <a:pPr algn="ctr"/>
            <a:r>
              <a:rPr lang="en-US" b="1" dirty="0">
                <a:solidFill>
                  <a:schemeClr val="accent1">
                    <a:lumMod val="75000"/>
                  </a:schemeClr>
                </a:solidFill>
              </a:rPr>
              <a:t>SSIP Overview</a:t>
            </a:r>
          </a:p>
        </p:txBody>
      </p:sp>
      <p:sp>
        <p:nvSpPr>
          <p:cNvPr id="3" name="Content Placeholder 2">
            <a:extLst>
              <a:ext uri="{FF2B5EF4-FFF2-40B4-BE49-F238E27FC236}">
                <a16:creationId xmlns:a16="http://schemas.microsoft.com/office/drawing/2014/main" id="{F4446D66-9733-4D50-A101-B96BB923A2E4}"/>
              </a:ext>
            </a:extLst>
          </p:cNvPr>
          <p:cNvSpPr>
            <a:spLocks noGrp="1"/>
          </p:cNvSpPr>
          <p:nvPr>
            <p:ph idx="1"/>
          </p:nvPr>
        </p:nvSpPr>
        <p:spPr>
          <a:xfrm>
            <a:off x="1471203" y="2719303"/>
            <a:ext cx="7478347" cy="2904951"/>
          </a:xfrm>
        </p:spPr>
        <p:txBody>
          <a:bodyPr>
            <a:noAutofit/>
          </a:bodyPr>
          <a:lstStyle/>
          <a:p>
            <a:pPr marL="342900" indent="-342900"/>
            <a:r>
              <a:rPr lang="en-US" sz="1800" dirty="0">
                <a:latin typeface="Arial Nova" panose="020B0604020202020204" pitchFamily="34" charset="0"/>
                <a:cs typeface="Aldhabi" panose="020B0604020202020204" pitchFamily="2" charset="-78"/>
              </a:rPr>
              <a:t>Improve data quality by increasing evaluator reliability utilizing and reporting Battelle Developmental Inventory (BDI-2) data.</a:t>
            </a:r>
          </a:p>
          <a:p>
            <a:pPr marL="342900" indent="-342900"/>
            <a:r>
              <a:rPr lang="en-US" sz="1800" dirty="0">
                <a:latin typeface="Arial Nova" panose="020B0604020202020204" pitchFamily="34" charset="0"/>
                <a:cs typeface="Aldhabi" panose="020B0604020202020204" pitchFamily="2" charset="-78"/>
              </a:rPr>
              <a:t>Monitoring protocol of evidence-based practices designed to improve child outcomes.</a:t>
            </a:r>
          </a:p>
          <a:p>
            <a:pPr marL="342900" indent="-342900"/>
            <a:r>
              <a:rPr lang="en-US" sz="1800" dirty="0">
                <a:latin typeface="Arial Nova" panose="020B0604020202020204" pitchFamily="34" charset="0"/>
                <a:cs typeface="Aldhabi" panose="020B0604020202020204" pitchFamily="2" charset="-78"/>
              </a:rPr>
              <a:t>Training for all partners (i.e. service coordinators, providers, and families) to enhance understanding and commitment to quality early intervention.</a:t>
            </a:r>
          </a:p>
          <a:p>
            <a:pPr marL="342900" indent="-342900"/>
            <a:r>
              <a:rPr lang="en-US" sz="1800" dirty="0">
                <a:latin typeface="Arial Nova" panose="020B0604020202020204" pitchFamily="34" charset="0"/>
                <a:cs typeface="Aldhabi" panose="020B0604020202020204" pitchFamily="2" charset="-78"/>
              </a:rPr>
              <a:t>Implementation of an evidence-based service delivery model that emphasizes routines-based family and caregiver engagement.</a:t>
            </a:r>
          </a:p>
        </p:txBody>
      </p:sp>
      <p:sp>
        <p:nvSpPr>
          <p:cNvPr id="4" name="TextBox 3">
            <a:extLst>
              <a:ext uri="{FF2B5EF4-FFF2-40B4-BE49-F238E27FC236}">
                <a16:creationId xmlns:a16="http://schemas.microsoft.com/office/drawing/2014/main" id="{9547279B-11BB-4EA2-B389-FD4693D1BA86}"/>
              </a:ext>
            </a:extLst>
          </p:cNvPr>
          <p:cNvSpPr txBox="1"/>
          <p:nvPr/>
        </p:nvSpPr>
        <p:spPr>
          <a:xfrm>
            <a:off x="1400476" y="1995678"/>
            <a:ext cx="3273793" cy="461665"/>
          </a:xfrm>
          <a:prstGeom prst="rect">
            <a:avLst/>
          </a:prstGeom>
          <a:noFill/>
        </p:spPr>
        <p:txBody>
          <a:bodyPr wrap="square" rtlCol="0">
            <a:spAutoFit/>
          </a:bodyPr>
          <a:lstStyle/>
          <a:p>
            <a:pPr defTabSz="342900"/>
            <a:r>
              <a:rPr lang="en-US" sz="2400" u="sng" dirty="0">
                <a:solidFill>
                  <a:srgbClr val="A53010">
                    <a:lumMod val="75000"/>
                  </a:srgbClr>
                </a:solidFill>
                <a:latin typeface="Century Gothic" panose="020B0502020202020204"/>
              </a:rPr>
              <a:t>Identified Needs:</a:t>
            </a:r>
          </a:p>
        </p:txBody>
      </p:sp>
    </p:spTree>
    <p:extLst>
      <p:ext uri="{BB962C8B-B14F-4D97-AF65-F5344CB8AC3E}">
        <p14:creationId xmlns:p14="http://schemas.microsoft.com/office/powerpoint/2010/main" val="2370535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FD45-6918-4141-8ABF-A5EA21A3AD76}"/>
              </a:ext>
            </a:extLst>
          </p:cNvPr>
          <p:cNvSpPr>
            <a:spLocks noGrp="1"/>
          </p:cNvSpPr>
          <p:nvPr>
            <p:ph type="title"/>
          </p:nvPr>
        </p:nvSpPr>
        <p:spPr>
          <a:xfrm>
            <a:off x="1341190" y="1252735"/>
            <a:ext cx="6683765" cy="629198"/>
          </a:xfrm>
        </p:spPr>
        <p:txBody>
          <a:bodyPr/>
          <a:lstStyle/>
          <a:p>
            <a:pPr algn="ctr"/>
            <a:r>
              <a:rPr lang="en-US" b="1" dirty="0">
                <a:solidFill>
                  <a:schemeClr val="accent1">
                    <a:lumMod val="75000"/>
                  </a:schemeClr>
                </a:solidFill>
              </a:rPr>
              <a:t>Strands of Action</a:t>
            </a:r>
          </a:p>
        </p:txBody>
      </p:sp>
      <p:graphicFrame>
        <p:nvGraphicFramePr>
          <p:cNvPr id="4" name="Diagram 3">
            <a:extLst>
              <a:ext uri="{FF2B5EF4-FFF2-40B4-BE49-F238E27FC236}">
                <a16:creationId xmlns:a16="http://schemas.microsoft.com/office/drawing/2014/main" id="{D6FA07FE-3FAF-46C5-9F6D-4E8BE8A2F1FE}"/>
              </a:ext>
            </a:extLst>
          </p:cNvPr>
          <p:cNvGraphicFramePr/>
          <p:nvPr>
            <p:extLst/>
          </p:nvPr>
        </p:nvGraphicFramePr>
        <p:xfrm>
          <a:off x="1014984" y="1991660"/>
          <a:ext cx="7396997" cy="3723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141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1136" y="2122706"/>
            <a:ext cx="1645920" cy="960120"/>
            <a:chOff x="2925752" y="2270480"/>
            <a:chExt cx="2296131" cy="1171121"/>
          </a:xfrm>
          <a:solidFill>
            <a:schemeClr val="accent1">
              <a:lumMod val="75000"/>
            </a:schemeClr>
          </a:solidFill>
          <a:scene3d>
            <a:camera prst="orthographicFront"/>
            <a:lightRig rig="flat" dir="t"/>
          </a:scene3d>
        </p:grpSpPr>
        <p:sp>
          <p:nvSpPr>
            <p:cNvPr id="3" name="Rounded Rectangle 2"/>
            <p:cNvSpPr/>
            <p:nvPr/>
          </p:nvSpPr>
          <p:spPr>
            <a:xfrm>
              <a:off x="2925752" y="2270480"/>
              <a:ext cx="2296131" cy="1171121"/>
            </a:xfrm>
            <a:prstGeom prst="roundRect">
              <a:avLst>
                <a:gd name="adj" fmla="val 16670"/>
              </a:avLst>
            </a:prstGeom>
            <a:grpFill/>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 name="Rounded Rectangle 4"/>
            <p:cNvSpPr/>
            <p:nvPr/>
          </p:nvSpPr>
          <p:spPr>
            <a:xfrm>
              <a:off x="2982932" y="2327660"/>
              <a:ext cx="2181771" cy="10567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b="1" dirty="0">
                  <a:solidFill>
                    <a:prstClr val="white"/>
                  </a:solidFill>
                  <a:latin typeface="Century Gothic" panose="020B0502020202020204"/>
                </a:rPr>
                <a:t>Evaluation and Assessment</a:t>
              </a:r>
            </a:p>
          </p:txBody>
        </p:sp>
      </p:grpSp>
      <p:grpSp>
        <p:nvGrpSpPr>
          <p:cNvPr id="5" name="Group 4"/>
          <p:cNvGrpSpPr/>
          <p:nvPr/>
        </p:nvGrpSpPr>
        <p:grpSpPr>
          <a:xfrm>
            <a:off x="1611550" y="3443450"/>
            <a:ext cx="1645920" cy="960120"/>
            <a:chOff x="4257669" y="3618453"/>
            <a:chExt cx="1418188" cy="992685"/>
          </a:xfrm>
          <a:solidFill>
            <a:schemeClr val="accent1">
              <a:lumMod val="75000"/>
            </a:schemeClr>
          </a:solidFill>
          <a:scene3d>
            <a:camera prst="orthographicFront"/>
            <a:lightRig rig="flat" dir="t"/>
          </a:scene3d>
        </p:grpSpPr>
        <p:sp>
          <p:nvSpPr>
            <p:cNvPr id="6" name="Rounded Rectangle 5"/>
            <p:cNvSpPr/>
            <p:nvPr/>
          </p:nvSpPr>
          <p:spPr>
            <a:xfrm>
              <a:off x="4257669" y="3618453"/>
              <a:ext cx="1418188" cy="992685"/>
            </a:xfrm>
            <a:prstGeom prst="roundRect">
              <a:avLst>
                <a:gd name="adj" fmla="val 16670"/>
              </a:avLst>
            </a:prstGeom>
            <a:grpFill/>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 name="Rounded Rectangle 4"/>
            <p:cNvSpPr/>
            <p:nvPr/>
          </p:nvSpPr>
          <p:spPr>
            <a:xfrm>
              <a:off x="4306137" y="3666921"/>
              <a:ext cx="1321252" cy="89574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b="1" dirty="0">
                  <a:solidFill>
                    <a:prstClr val="white"/>
                  </a:solidFill>
                  <a:latin typeface="Century Gothic" panose="020B0502020202020204"/>
                </a:rPr>
                <a:t>IFSP</a:t>
              </a:r>
            </a:p>
          </p:txBody>
        </p:sp>
      </p:grpSp>
      <p:grpSp>
        <p:nvGrpSpPr>
          <p:cNvPr id="8" name="Group 7"/>
          <p:cNvGrpSpPr/>
          <p:nvPr/>
        </p:nvGrpSpPr>
        <p:grpSpPr>
          <a:xfrm>
            <a:off x="2603439" y="4818969"/>
            <a:ext cx="1645920" cy="960120"/>
            <a:chOff x="5464829" y="4676741"/>
            <a:chExt cx="1734756" cy="992685"/>
          </a:xfrm>
          <a:solidFill>
            <a:schemeClr val="accent1">
              <a:lumMod val="75000"/>
            </a:schemeClr>
          </a:solidFill>
          <a:scene3d>
            <a:camera prst="orthographicFront"/>
            <a:lightRig rig="flat" dir="t"/>
          </a:scene3d>
        </p:grpSpPr>
        <p:sp>
          <p:nvSpPr>
            <p:cNvPr id="9" name="Rounded Rectangle 8"/>
            <p:cNvSpPr/>
            <p:nvPr/>
          </p:nvSpPr>
          <p:spPr>
            <a:xfrm>
              <a:off x="5464829" y="4676741"/>
              <a:ext cx="1734756" cy="992685"/>
            </a:xfrm>
            <a:prstGeom prst="roundRect">
              <a:avLst>
                <a:gd name="adj" fmla="val 16670"/>
              </a:avLst>
            </a:prstGeom>
            <a:grpFill/>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0" name="Rounded Rectangle 4"/>
            <p:cNvSpPr/>
            <p:nvPr/>
          </p:nvSpPr>
          <p:spPr>
            <a:xfrm>
              <a:off x="5513297" y="4725209"/>
              <a:ext cx="1637820" cy="89574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b="1" dirty="0">
                  <a:solidFill>
                    <a:prstClr val="white"/>
                  </a:solidFill>
                  <a:latin typeface="Century Gothic" panose="020B0502020202020204"/>
                </a:rPr>
                <a:t>Service Delivery</a:t>
              </a:r>
            </a:p>
          </p:txBody>
        </p:sp>
      </p:grpSp>
      <p:sp>
        <p:nvSpPr>
          <p:cNvPr id="11" name="TextBox 10"/>
          <p:cNvSpPr txBox="1"/>
          <p:nvPr/>
        </p:nvSpPr>
        <p:spPr>
          <a:xfrm>
            <a:off x="2280798" y="2311243"/>
            <a:ext cx="2291202" cy="646331"/>
          </a:xfrm>
          <a:prstGeom prst="rect">
            <a:avLst/>
          </a:prstGeom>
          <a:noFill/>
        </p:spPr>
        <p:txBody>
          <a:bodyPr wrap="square" rtlCol="0">
            <a:spAutoFit/>
          </a:bodyPr>
          <a:lstStyle/>
          <a:p>
            <a:pPr algn="ctr" defTabSz="342900"/>
            <a:r>
              <a:rPr lang="en-US" b="1" dirty="0">
                <a:solidFill>
                  <a:srgbClr val="A53010">
                    <a:lumMod val="75000"/>
                  </a:srgbClr>
                </a:solidFill>
                <a:latin typeface="Century Gothic" panose="020B0502020202020204"/>
              </a:rPr>
              <a:t>Routines-Based Interview</a:t>
            </a:r>
          </a:p>
        </p:txBody>
      </p:sp>
      <p:sp>
        <p:nvSpPr>
          <p:cNvPr id="12" name="TextBox 11"/>
          <p:cNvSpPr txBox="1"/>
          <p:nvPr/>
        </p:nvSpPr>
        <p:spPr>
          <a:xfrm>
            <a:off x="3305113" y="3676399"/>
            <a:ext cx="1593662" cy="646331"/>
          </a:xfrm>
          <a:prstGeom prst="rect">
            <a:avLst/>
          </a:prstGeom>
          <a:noFill/>
        </p:spPr>
        <p:txBody>
          <a:bodyPr wrap="square" rtlCol="0">
            <a:spAutoFit/>
          </a:bodyPr>
          <a:lstStyle/>
          <a:p>
            <a:pPr algn="ctr" defTabSz="342900"/>
            <a:r>
              <a:rPr lang="en-US" b="1" dirty="0">
                <a:solidFill>
                  <a:srgbClr val="A53010">
                    <a:lumMod val="75000"/>
                  </a:srgbClr>
                </a:solidFill>
                <a:latin typeface="Century Gothic" panose="020B0502020202020204"/>
              </a:rPr>
              <a:t>Functional Outcomes</a:t>
            </a:r>
          </a:p>
        </p:txBody>
      </p:sp>
      <p:sp>
        <p:nvSpPr>
          <p:cNvPr id="13" name="TextBox 12"/>
          <p:cNvSpPr txBox="1"/>
          <p:nvPr/>
        </p:nvSpPr>
        <p:spPr>
          <a:xfrm>
            <a:off x="4381815" y="5022985"/>
            <a:ext cx="1862534" cy="923330"/>
          </a:xfrm>
          <a:prstGeom prst="rect">
            <a:avLst/>
          </a:prstGeom>
          <a:noFill/>
        </p:spPr>
        <p:txBody>
          <a:bodyPr wrap="square" rtlCol="0">
            <a:spAutoFit/>
          </a:bodyPr>
          <a:lstStyle/>
          <a:p>
            <a:pPr algn="ctr" defTabSz="342900"/>
            <a:r>
              <a:rPr lang="en-US" b="1" dirty="0">
                <a:solidFill>
                  <a:srgbClr val="A53010">
                    <a:lumMod val="75000"/>
                  </a:srgbClr>
                </a:solidFill>
                <a:latin typeface="Century Gothic" panose="020B0502020202020204"/>
              </a:rPr>
              <a:t>Routines-Based</a:t>
            </a:r>
            <a:r>
              <a:rPr lang="en-US" dirty="0">
                <a:solidFill>
                  <a:srgbClr val="766F54">
                    <a:lumMod val="25000"/>
                  </a:srgbClr>
                </a:solidFill>
                <a:latin typeface="Century Gothic" panose="020B0502020202020204"/>
              </a:rPr>
              <a:t> </a:t>
            </a:r>
            <a:r>
              <a:rPr lang="en-US" b="1" dirty="0">
                <a:solidFill>
                  <a:srgbClr val="A53010">
                    <a:lumMod val="75000"/>
                  </a:srgbClr>
                </a:solidFill>
                <a:latin typeface="Century Gothic" panose="020B0502020202020204"/>
              </a:rPr>
              <a:t>Home Visiting</a:t>
            </a:r>
          </a:p>
        </p:txBody>
      </p:sp>
      <p:pic>
        <p:nvPicPr>
          <p:cNvPr id="17" name="Picture 16" descr="A picture containing person, window, cake, table&#10;&#10;Description generated with very high confidence">
            <a:extLst>
              <a:ext uri="{FF2B5EF4-FFF2-40B4-BE49-F238E27FC236}">
                <a16:creationId xmlns:a16="http://schemas.microsoft.com/office/drawing/2014/main" id="{C27614B0-ECAD-40E6-B8AD-8A0710CFC67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860" r="16626" b="-2"/>
          <a:stretch/>
        </p:blipFill>
        <p:spPr>
          <a:xfrm>
            <a:off x="6419155" y="857250"/>
            <a:ext cx="2885531" cy="5143500"/>
          </a:xfrm>
          <a:prstGeom prst="rect">
            <a:avLst/>
          </a:prstGeom>
        </p:spPr>
      </p:pic>
      <p:sp>
        <p:nvSpPr>
          <p:cNvPr id="18" name="TextBox 17">
            <a:extLst>
              <a:ext uri="{FF2B5EF4-FFF2-40B4-BE49-F238E27FC236}">
                <a16:creationId xmlns:a16="http://schemas.microsoft.com/office/drawing/2014/main" id="{778F1704-C9DE-4F10-8EE4-A8696955D630}"/>
              </a:ext>
            </a:extLst>
          </p:cNvPr>
          <p:cNvSpPr txBox="1"/>
          <p:nvPr/>
        </p:nvSpPr>
        <p:spPr>
          <a:xfrm>
            <a:off x="1060461" y="1323837"/>
            <a:ext cx="5482138" cy="461665"/>
          </a:xfrm>
          <a:prstGeom prst="rect">
            <a:avLst/>
          </a:prstGeom>
          <a:noFill/>
        </p:spPr>
        <p:txBody>
          <a:bodyPr wrap="square" rtlCol="0">
            <a:spAutoFit/>
          </a:bodyPr>
          <a:lstStyle/>
          <a:p>
            <a:pPr algn="ctr" defTabSz="342900"/>
            <a:r>
              <a:rPr lang="en-US" sz="2400" b="1" dirty="0">
                <a:solidFill>
                  <a:srgbClr val="A53010">
                    <a:lumMod val="75000"/>
                  </a:srgbClr>
                </a:solidFill>
                <a:latin typeface="Century Gothic" panose="020B0502020202020204"/>
              </a:rPr>
              <a:t>Emphasis on Family Engagement</a:t>
            </a:r>
          </a:p>
        </p:txBody>
      </p:sp>
      <p:sp>
        <p:nvSpPr>
          <p:cNvPr id="20" name="Arrow: Bent 19">
            <a:extLst>
              <a:ext uri="{FF2B5EF4-FFF2-40B4-BE49-F238E27FC236}">
                <a16:creationId xmlns:a16="http://schemas.microsoft.com/office/drawing/2014/main" id="{FC17C8DA-339F-4AD0-8A25-EC60210E3DC0}"/>
              </a:ext>
            </a:extLst>
          </p:cNvPr>
          <p:cNvSpPr/>
          <p:nvPr/>
        </p:nvSpPr>
        <p:spPr>
          <a:xfrm flipV="1">
            <a:off x="937017" y="3111595"/>
            <a:ext cx="604029" cy="628397"/>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black"/>
              </a:solidFill>
              <a:latin typeface="Century Gothic" panose="020B0502020202020204"/>
            </a:endParaRPr>
          </a:p>
        </p:txBody>
      </p:sp>
      <p:sp>
        <p:nvSpPr>
          <p:cNvPr id="21" name="Arrow: Bent 20">
            <a:extLst>
              <a:ext uri="{FF2B5EF4-FFF2-40B4-BE49-F238E27FC236}">
                <a16:creationId xmlns:a16="http://schemas.microsoft.com/office/drawing/2014/main" id="{0369DCAF-5F9A-45BF-8AEB-7336B1B906D4}"/>
              </a:ext>
            </a:extLst>
          </p:cNvPr>
          <p:cNvSpPr/>
          <p:nvPr/>
        </p:nvSpPr>
        <p:spPr>
          <a:xfrm flipV="1">
            <a:off x="1866954" y="4421096"/>
            <a:ext cx="604029" cy="628397"/>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black"/>
              </a:solidFill>
              <a:latin typeface="Century Gothic" panose="020B0502020202020204"/>
            </a:endParaRPr>
          </a:p>
        </p:txBody>
      </p:sp>
    </p:spTree>
    <p:extLst>
      <p:ext uri="{BB962C8B-B14F-4D97-AF65-F5344CB8AC3E}">
        <p14:creationId xmlns:p14="http://schemas.microsoft.com/office/powerpoint/2010/main" val="353985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A3B4281C-F0B0-4F84-A36E-CFAE7F0FDC19}"/>
              </a:ext>
            </a:extLst>
          </p:cNvPr>
          <p:cNvSpPr txBox="1"/>
          <p:nvPr/>
        </p:nvSpPr>
        <p:spPr>
          <a:xfrm>
            <a:off x="6201508" y="2906288"/>
            <a:ext cx="2537460" cy="300082"/>
          </a:xfrm>
          <a:prstGeom prst="rect">
            <a:avLst/>
          </a:prstGeom>
          <a:solidFill>
            <a:srgbClr val="FFFFD9"/>
          </a:solidFill>
          <a:ln w="38100">
            <a:solidFill>
              <a:schemeClr val="accent1">
                <a:lumMod val="75000"/>
              </a:schemeClr>
            </a:solidFill>
          </a:ln>
        </p:spPr>
        <p:txBody>
          <a:bodyPr wrap="square" rtlCol="0">
            <a:spAutoFit/>
          </a:bodyPr>
          <a:lstStyle/>
          <a:p>
            <a:pPr defTabSz="342900"/>
            <a:endParaRPr lang="en-US" sz="1350" dirty="0">
              <a:solidFill>
                <a:prstClr val="black"/>
              </a:solidFill>
              <a:latin typeface="Century Gothic" panose="020B0502020202020204"/>
            </a:endParaRPr>
          </a:p>
        </p:txBody>
      </p:sp>
      <p:sp>
        <p:nvSpPr>
          <p:cNvPr id="2" name="Title 1">
            <a:extLst>
              <a:ext uri="{FF2B5EF4-FFF2-40B4-BE49-F238E27FC236}">
                <a16:creationId xmlns:a16="http://schemas.microsoft.com/office/drawing/2014/main" id="{0FCF379C-F482-421D-B396-1720095DA485}"/>
              </a:ext>
            </a:extLst>
          </p:cNvPr>
          <p:cNvSpPr>
            <a:spLocks noGrp="1"/>
          </p:cNvSpPr>
          <p:nvPr>
            <p:ph type="title"/>
          </p:nvPr>
        </p:nvSpPr>
        <p:spPr>
          <a:xfrm>
            <a:off x="1698782" y="1258275"/>
            <a:ext cx="6027822" cy="492745"/>
          </a:xfrm>
        </p:spPr>
        <p:txBody>
          <a:bodyPr>
            <a:normAutofit fontScale="90000"/>
          </a:bodyPr>
          <a:lstStyle/>
          <a:p>
            <a:pPr algn="ctr"/>
            <a:r>
              <a:rPr lang="en-US" sz="2700" b="1" i="1" dirty="0">
                <a:solidFill>
                  <a:schemeClr val="accent1">
                    <a:lumMod val="75000"/>
                  </a:schemeClr>
                </a:solidFill>
                <a:latin typeface="Cambria" panose="02040503050406030204" pitchFamily="18" charset="0"/>
              </a:rPr>
              <a:t>Evidence-Based Practices</a:t>
            </a:r>
          </a:p>
        </p:txBody>
      </p:sp>
      <p:sp>
        <p:nvSpPr>
          <p:cNvPr id="4" name="Text Placeholder 3">
            <a:extLst>
              <a:ext uri="{FF2B5EF4-FFF2-40B4-BE49-F238E27FC236}">
                <a16:creationId xmlns:a16="http://schemas.microsoft.com/office/drawing/2014/main" id="{92EB0C14-4838-4923-8736-85FA52073517}"/>
              </a:ext>
            </a:extLst>
          </p:cNvPr>
          <p:cNvSpPr>
            <a:spLocks noGrp="1"/>
          </p:cNvSpPr>
          <p:nvPr>
            <p:ph type="body" sz="half" idx="2"/>
          </p:nvPr>
        </p:nvSpPr>
        <p:spPr>
          <a:xfrm>
            <a:off x="1314450" y="2180535"/>
            <a:ext cx="2571750" cy="962715"/>
          </a:xfrm>
        </p:spPr>
        <p:txBody>
          <a:bodyPr>
            <a:normAutofit/>
          </a:bodyPr>
          <a:lstStyle/>
          <a:p>
            <a:pPr marL="342900" indent="-342900"/>
            <a:endParaRPr lang="en-US" sz="1725" dirty="0">
              <a:solidFill>
                <a:srgbClr val="002060"/>
              </a:solidFill>
              <a:latin typeface="Cambria" panose="02040503050406030204" pitchFamily="18" charset="0"/>
            </a:endParaRPr>
          </a:p>
          <a:p>
            <a:pPr marL="342900" indent="-342900"/>
            <a:endParaRPr lang="en-US" sz="1725" dirty="0">
              <a:solidFill>
                <a:srgbClr val="002060"/>
              </a:solidFill>
              <a:latin typeface="Cambria" panose="02040503050406030204" pitchFamily="18" charset="0"/>
            </a:endParaRPr>
          </a:p>
          <a:p>
            <a:pPr marL="342900" indent="-342900"/>
            <a:endParaRPr lang="en-US" dirty="0">
              <a:solidFill>
                <a:srgbClr val="002060"/>
              </a:solidFill>
              <a:latin typeface="Cambria" panose="02040503050406030204" pitchFamily="18" charset="0"/>
            </a:endParaRPr>
          </a:p>
          <a:p>
            <a:pPr marL="428625" indent="-428625">
              <a:buFont typeface="Wingdings" panose="05000000000000000000" pitchFamily="2" charset="2"/>
              <a:buChar char="v"/>
            </a:pPr>
            <a:endParaRPr lang="en-US" sz="2400" dirty="0">
              <a:latin typeface="Cambria" panose="02040503050406030204" pitchFamily="18" charset="0"/>
            </a:endParaRPr>
          </a:p>
          <a:p>
            <a:pPr marL="428625" indent="-428625">
              <a:buFont typeface="Wingdings" panose="05000000000000000000" pitchFamily="2" charset="2"/>
              <a:buChar char="v"/>
            </a:pPr>
            <a:endParaRPr lang="en-US" sz="2400" dirty="0">
              <a:latin typeface="Cambria" panose="02040503050406030204" pitchFamily="18" charset="0"/>
            </a:endParaRPr>
          </a:p>
        </p:txBody>
      </p:sp>
      <p:pic>
        <p:nvPicPr>
          <p:cNvPr id="14" name="Picture 13" descr="A picture containing indoor&#10;&#10;Description generated with high confidence">
            <a:extLst>
              <a:ext uri="{FF2B5EF4-FFF2-40B4-BE49-F238E27FC236}">
                <a16:creationId xmlns:a16="http://schemas.microsoft.com/office/drawing/2014/main" id="{AB1630C7-3BE6-4C62-9C48-74713A55B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882" y="3863432"/>
            <a:ext cx="1789600" cy="350016"/>
          </a:xfrm>
          <a:prstGeom prst="rect">
            <a:avLst/>
          </a:prstGeom>
        </p:spPr>
      </p:pic>
      <p:sp>
        <p:nvSpPr>
          <p:cNvPr id="7" name="TextBox 6">
            <a:extLst>
              <a:ext uri="{FF2B5EF4-FFF2-40B4-BE49-F238E27FC236}">
                <a16:creationId xmlns:a16="http://schemas.microsoft.com/office/drawing/2014/main" id="{9AD8EA62-14DE-48FC-8113-0609C1629D96}"/>
              </a:ext>
            </a:extLst>
          </p:cNvPr>
          <p:cNvSpPr txBox="1"/>
          <p:nvPr/>
        </p:nvSpPr>
        <p:spPr>
          <a:xfrm>
            <a:off x="3646655" y="2167026"/>
            <a:ext cx="2057400" cy="646331"/>
          </a:xfrm>
          <a:prstGeom prst="rect">
            <a:avLst/>
          </a:prstGeom>
          <a:solidFill>
            <a:schemeClr val="accent5">
              <a:lumMod val="40000"/>
              <a:lumOff val="60000"/>
            </a:schemeClr>
          </a:solidFill>
          <a:ln>
            <a:solidFill>
              <a:schemeClr val="accent1">
                <a:lumMod val="75000"/>
              </a:schemeClr>
            </a:solidFill>
          </a:ln>
        </p:spPr>
        <p:txBody>
          <a:bodyPr wrap="square" rtlCol="0">
            <a:spAutoFit/>
          </a:bodyPr>
          <a:lstStyle/>
          <a:p>
            <a:pPr algn="ctr" defTabSz="342900"/>
            <a:r>
              <a:rPr lang="en-US" b="1" dirty="0">
                <a:solidFill>
                  <a:srgbClr val="A53010">
                    <a:lumMod val="75000"/>
                  </a:srgbClr>
                </a:solidFill>
                <a:latin typeface="Century Gothic" panose="020B0502020202020204"/>
              </a:rPr>
              <a:t>Service Coordinators</a:t>
            </a:r>
          </a:p>
        </p:txBody>
      </p:sp>
      <p:sp>
        <p:nvSpPr>
          <p:cNvPr id="13" name="TextBox 12">
            <a:extLst>
              <a:ext uri="{FF2B5EF4-FFF2-40B4-BE49-F238E27FC236}">
                <a16:creationId xmlns:a16="http://schemas.microsoft.com/office/drawing/2014/main" id="{00C46784-FD85-45E3-A3E3-DC9B6C2C86AA}"/>
              </a:ext>
            </a:extLst>
          </p:cNvPr>
          <p:cNvSpPr txBox="1"/>
          <p:nvPr/>
        </p:nvSpPr>
        <p:spPr>
          <a:xfrm>
            <a:off x="6201508" y="2166899"/>
            <a:ext cx="2537460" cy="646331"/>
          </a:xfrm>
          <a:prstGeom prst="rect">
            <a:avLst/>
          </a:prstGeom>
          <a:solidFill>
            <a:schemeClr val="accent5">
              <a:lumMod val="40000"/>
              <a:lumOff val="60000"/>
            </a:schemeClr>
          </a:solidFill>
          <a:ln>
            <a:solidFill>
              <a:schemeClr val="accent1">
                <a:lumMod val="75000"/>
              </a:schemeClr>
            </a:solidFill>
          </a:ln>
        </p:spPr>
        <p:txBody>
          <a:bodyPr wrap="square" rtlCol="0">
            <a:spAutoFit/>
          </a:bodyPr>
          <a:lstStyle/>
          <a:p>
            <a:pPr algn="ctr" defTabSz="342900"/>
            <a:r>
              <a:rPr lang="en-US" b="1" dirty="0">
                <a:solidFill>
                  <a:srgbClr val="A53010">
                    <a:lumMod val="75000"/>
                  </a:srgbClr>
                </a:solidFill>
                <a:latin typeface="Century Gothic" panose="020B0502020202020204"/>
              </a:rPr>
              <a:t>Direct Service Providers</a:t>
            </a:r>
          </a:p>
        </p:txBody>
      </p:sp>
      <p:sp>
        <p:nvSpPr>
          <p:cNvPr id="15" name="TextBox 14">
            <a:extLst>
              <a:ext uri="{FF2B5EF4-FFF2-40B4-BE49-F238E27FC236}">
                <a16:creationId xmlns:a16="http://schemas.microsoft.com/office/drawing/2014/main" id="{3E19F241-BD3A-4227-A051-B73F5A874BC6}"/>
              </a:ext>
            </a:extLst>
          </p:cNvPr>
          <p:cNvSpPr txBox="1"/>
          <p:nvPr/>
        </p:nvSpPr>
        <p:spPr>
          <a:xfrm>
            <a:off x="3643474" y="2906288"/>
            <a:ext cx="2057400" cy="1511952"/>
          </a:xfrm>
          <a:prstGeom prst="rect">
            <a:avLst/>
          </a:prstGeom>
          <a:solidFill>
            <a:srgbClr val="FFFFD9"/>
          </a:solidFill>
          <a:ln w="38100">
            <a:solidFill>
              <a:schemeClr val="accent1">
                <a:lumMod val="75000"/>
              </a:schemeClr>
            </a:solidFill>
          </a:ln>
        </p:spPr>
        <p:txBody>
          <a:bodyPr wrap="square" rtlCol="0">
            <a:spAutoFit/>
          </a:bodyPr>
          <a:lstStyle/>
          <a:p>
            <a:pPr algn="ctr" defTabSz="342900"/>
            <a:endParaRPr lang="en-US" sz="1650" b="1" i="1" dirty="0">
              <a:solidFill>
                <a:srgbClr val="A53010">
                  <a:lumMod val="75000"/>
                </a:srgbClr>
              </a:solidFill>
              <a:latin typeface="Century Gothic" panose="020B0502020202020204"/>
            </a:endParaRPr>
          </a:p>
          <a:p>
            <a:pPr algn="ctr" defTabSz="342900"/>
            <a:r>
              <a:rPr lang="en-US" sz="1650" b="1" i="1" dirty="0">
                <a:solidFill>
                  <a:srgbClr val="A53010">
                    <a:lumMod val="75000"/>
                  </a:srgbClr>
                </a:solidFill>
                <a:latin typeface="Century Gothic" panose="020B0502020202020204"/>
              </a:rPr>
              <a:t>Routines-Based Interview</a:t>
            </a:r>
          </a:p>
          <a:p>
            <a:pPr algn="ctr" defTabSz="342900"/>
            <a:endParaRPr lang="en-US" sz="825" b="1" i="1" dirty="0">
              <a:solidFill>
                <a:srgbClr val="A53010">
                  <a:lumMod val="75000"/>
                </a:srgbClr>
              </a:solidFill>
              <a:latin typeface="Century Gothic" panose="020B0502020202020204"/>
            </a:endParaRPr>
          </a:p>
          <a:p>
            <a:pPr algn="ctr" defTabSz="342900"/>
            <a:r>
              <a:rPr lang="en-US" sz="1500" b="1" dirty="0">
                <a:solidFill>
                  <a:srgbClr val="A53010">
                    <a:lumMod val="75000"/>
                  </a:srgbClr>
                </a:solidFill>
                <a:latin typeface="Century Gothic" panose="020B0502020202020204"/>
              </a:rPr>
              <a:t>(Dr. R.A. McWilliam)</a:t>
            </a:r>
          </a:p>
          <a:p>
            <a:pPr algn="ctr" defTabSz="342900"/>
            <a:endParaRPr lang="en-US" sz="1950" b="1" dirty="0">
              <a:solidFill>
                <a:srgbClr val="A53010">
                  <a:lumMod val="75000"/>
                </a:srgbClr>
              </a:solidFill>
              <a:latin typeface="Century Gothic" panose="020B0502020202020204"/>
            </a:endParaRPr>
          </a:p>
        </p:txBody>
      </p:sp>
      <p:pic>
        <p:nvPicPr>
          <p:cNvPr id="19" name="Picture 18">
            <a:extLst>
              <a:ext uri="{FF2B5EF4-FFF2-40B4-BE49-F238E27FC236}">
                <a16:creationId xmlns:a16="http://schemas.microsoft.com/office/drawing/2014/main" id="{4AB6E70F-4DA9-4747-92C3-93E9494A9E4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81000"/>
                    </a14:imgEffect>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6956656" y="3113892"/>
            <a:ext cx="1162049" cy="705064"/>
          </a:xfrm>
          <a:prstGeom prst="rect">
            <a:avLst/>
          </a:prstGeom>
        </p:spPr>
      </p:pic>
      <p:sp>
        <p:nvSpPr>
          <p:cNvPr id="21" name="TextBox 20">
            <a:extLst>
              <a:ext uri="{FF2B5EF4-FFF2-40B4-BE49-F238E27FC236}">
                <a16:creationId xmlns:a16="http://schemas.microsoft.com/office/drawing/2014/main" id="{12455E31-2E4F-4FCF-B1C4-7AFA06A9815A}"/>
              </a:ext>
            </a:extLst>
          </p:cNvPr>
          <p:cNvSpPr txBox="1"/>
          <p:nvPr/>
        </p:nvSpPr>
        <p:spPr>
          <a:xfrm>
            <a:off x="1091804" y="2163648"/>
            <a:ext cx="2057400" cy="723981"/>
          </a:xfrm>
          <a:prstGeom prst="rect">
            <a:avLst/>
          </a:prstGeom>
          <a:solidFill>
            <a:schemeClr val="accent5">
              <a:lumMod val="40000"/>
              <a:lumOff val="60000"/>
            </a:schemeClr>
          </a:solidFill>
          <a:ln>
            <a:solidFill>
              <a:schemeClr val="accent1">
                <a:lumMod val="75000"/>
              </a:schemeClr>
            </a:solidFill>
          </a:ln>
        </p:spPr>
        <p:txBody>
          <a:bodyPr wrap="square" rtlCol="0">
            <a:spAutoFit/>
          </a:bodyPr>
          <a:lstStyle/>
          <a:p>
            <a:pPr algn="ctr" defTabSz="342900">
              <a:lnSpc>
                <a:spcPct val="200000"/>
              </a:lnSpc>
            </a:pPr>
            <a:r>
              <a:rPr lang="en-US" b="1" dirty="0">
                <a:solidFill>
                  <a:srgbClr val="A53010">
                    <a:lumMod val="75000"/>
                  </a:srgbClr>
                </a:solidFill>
                <a:latin typeface="Century Gothic" panose="020B0502020202020204"/>
              </a:rPr>
              <a:t>Evaluators</a:t>
            </a:r>
          </a:p>
          <a:p>
            <a:pPr algn="ctr" defTabSz="342900">
              <a:lnSpc>
                <a:spcPct val="200000"/>
              </a:lnSpc>
            </a:pPr>
            <a:endParaRPr lang="en-US" sz="300" b="1" dirty="0">
              <a:solidFill>
                <a:srgbClr val="A53010">
                  <a:lumMod val="75000"/>
                </a:srgbClr>
              </a:solidFill>
              <a:latin typeface="Century Gothic" panose="020B0502020202020204"/>
            </a:endParaRPr>
          </a:p>
        </p:txBody>
      </p:sp>
      <p:pic>
        <p:nvPicPr>
          <p:cNvPr id="18" name="Picture 17" descr="A close up of a sign&#10;&#10;Description generated with very high confidence">
            <a:extLst>
              <a:ext uri="{FF2B5EF4-FFF2-40B4-BE49-F238E27FC236}">
                <a16:creationId xmlns:a16="http://schemas.microsoft.com/office/drawing/2014/main" id="{D517F30C-337E-41FE-95F5-C6FED051D1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4323" y="5328885"/>
            <a:ext cx="2371829" cy="349942"/>
          </a:xfrm>
          <a:prstGeom prst="rect">
            <a:avLst/>
          </a:prstGeom>
        </p:spPr>
      </p:pic>
      <p:sp>
        <p:nvSpPr>
          <p:cNvPr id="20" name="TextBox 19">
            <a:extLst>
              <a:ext uri="{FF2B5EF4-FFF2-40B4-BE49-F238E27FC236}">
                <a16:creationId xmlns:a16="http://schemas.microsoft.com/office/drawing/2014/main" id="{3FC53E08-C260-4F6A-A9E3-FC6C80A57189}"/>
              </a:ext>
            </a:extLst>
          </p:cNvPr>
          <p:cNvSpPr txBox="1"/>
          <p:nvPr/>
        </p:nvSpPr>
        <p:spPr>
          <a:xfrm>
            <a:off x="6380893" y="4751804"/>
            <a:ext cx="2178689" cy="600164"/>
          </a:xfrm>
          <a:prstGeom prst="rect">
            <a:avLst/>
          </a:prstGeom>
          <a:noFill/>
        </p:spPr>
        <p:txBody>
          <a:bodyPr wrap="square" rtlCol="0">
            <a:spAutoFit/>
          </a:bodyPr>
          <a:lstStyle/>
          <a:p>
            <a:pPr algn="ctr" defTabSz="342900"/>
            <a:r>
              <a:rPr lang="en-US" sz="1650" b="1" dirty="0">
                <a:solidFill>
                  <a:srgbClr val="002060"/>
                </a:solidFill>
                <a:latin typeface="Century Gothic" panose="020B0502020202020204"/>
              </a:rPr>
              <a:t>Practice-Based Coaching</a:t>
            </a:r>
          </a:p>
        </p:txBody>
      </p:sp>
      <p:sp>
        <p:nvSpPr>
          <p:cNvPr id="23" name="TextBox 22">
            <a:extLst>
              <a:ext uri="{FF2B5EF4-FFF2-40B4-BE49-F238E27FC236}">
                <a16:creationId xmlns:a16="http://schemas.microsoft.com/office/drawing/2014/main" id="{59AB27D7-B149-44E3-8488-7D9BC3CB6C98}"/>
              </a:ext>
            </a:extLst>
          </p:cNvPr>
          <p:cNvSpPr txBox="1"/>
          <p:nvPr/>
        </p:nvSpPr>
        <p:spPr>
          <a:xfrm>
            <a:off x="7257640" y="4375049"/>
            <a:ext cx="425196" cy="346249"/>
          </a:xfrm>
          <a:prstGeom prst="rect">
            <a:avLst/>
          </a:prstGeom>
          <a:noFill/>
        </p:spPr>
        <p:txBody>
          <a:bodyPr wrap="square" rtlCol="0">
            <a:spAutoFit/>
          </a:bodyPr>
          <a:lstStyle/>
          <a:p>
            <a:pPr algn="ctr" defTabSz="342900"/>
            <a:r>
              <a:rPr lang="en-US" sz="1650" b="1" dirty="0">
                <a:solidFill>
                  <a:srgbClr val="C00000"/>
                </a:solidFill>
                <a:latin typeface="Century Gothic" panose="020B0502020202020204"/>
              </a:rPr>
              <a:t>&amp;</a:t>
            </a:r>
          </a:p>
        </p:txBody>
      </p:sp>
      <p:sp>
        <p:nvSpPr>
          <p:cNvPr id="24" name="TextBox 23">
            <a:extLst>
              <a:ext uri="{FF2B5EF4-FFF2-40B4-BE49-F238E27FC236}">
                <a16:creationId xmlns:a16="http://schemas.microsoft.com/office/drawing/2014/main" id="{205A7591-232B-41EC-86D1-0AFA83F55AC6}"/>
              </a:ext>
            </a:extLst>
          </p:cNvPr>
          <p:cNvSpPr txBox="1"/>
          <p:nvPr/>
        </p:nvSpPr>
        <p:spPr>
          <a:xfrm>
            <a:off x="1110660" y="2906289"/>
            <a:ext cx="2057400" cy="1546577"/>
          </a:xfrm>
          <a:prstGeom prst="rect">
            <a:avLst/>
          </a:prstGeom>
          <a:solidFill>
            <a:srgbClr val="FFFFD9"/>
          </a:solidFill>
          <a:ln w="38100">
            <a:solidFill>
              <a:schemeClr val="accent1">
                <a:lumMod val="75000"/>
              </a:schemeClr>
            </a:solidFill>
          </a:ln>
        </p:spPr>
        <p:txBody>
          <a:bodyPr wrap="square" rtlCol="0">
            <a:spAutoFit/>
          </a:bodyPr>
          <a:lstStyle/>
          <a:p>
            <a:pPr defTabSz="342900"/>
            <a:endParaRPr lang="en-US" sz="1350" dirty="0">
              <a:solidFill>
                <a:prstClr val="black"/>
              </a:solidFill>
              <a:latin typeface="Century Gothic" panose="020B0502020202020204"/>
            </a:endParaRPr>
          </a:p>
          <a:p>
            <a:pPr defTabSz="342900"/>
            <a:endParaRPr lang="en-US" sz="1350" dirty="0">
              <a:solidFill>
                <a:prstClr val="black"/>
              </a:solidFill>
              <a:latin typeface="Century Gothic" panose="020B0502020202020204"/>
            </a:endParaRPr>
          </a:p>
          <a:p>
            <a:pPr defTabSz="342900"/>
            <a:endParaRPr lang="en-US" sz="1350" dirty="0">
              <a:solidFill>
                <a:prstClr val="black"/>
              </a:solidFill>
              <a:latin typeface="Century Gothic" panose="020B0502020202020204"/>
            </a:endParaRPr>
          </a:p>
          <a:p>
            <a:pPr defTabSz="342900"/>
            <a:endParaRPr lang="en-US" sz="1350" dirty="0">
              <a:solidFill>
                <a:prstClr val="black"/>
              </a:solidFill>
              <a:latin typeface="Century Gothic" panose="020B0502020202020204"/>
            </a:endParaRPr>
          </a:p>
          <a:p>
            <a:pPr defTabSz="342900"/>
            <a:endParaRPr lang="en-US" sz="1350" dirty="0">
              <a:solidFill>
                <a:prstClr val="black"/>
              </a:solidFill>
              <a:latin typeface="Century Gothic" panose="020B0502020202020204"/>
            </a:endParaRPr>
          </a:p>
          <a:p>
            <a:pPr defTabSz="342900"/>
            <a:endParaRPr lang="en-US" sz="1350" dirty="0">
              <a:solidFill>
                <a:prstClr val="black"/>
              </a:solidFill>
              <a:latin typeface="Century Gothic" panose="020B0502020202020204"/>
            </a:endParaRPr>
          </a:p>
          <a:p>
            <a:pPr defTabSz="342900"/>
            <a:endParaRPr lang="en-US" sz="1350" dirty="0">
              <a:solidFill>
                <a:prstClr val="black"/>
              </a:solidFill>
              <a:latin typeface="Century Gothic" panose="020B0502020202020204"/>
            </a:endParaRPr>
          </a:p>
        </p:txBody>
      </p:sp>
      <p:pic>
        <p:nvPicPr>
          <p:cNvPr id="30" name="Picture 29">
            <a:extLst>
              <a:ext uri="{FF2B5EF4-FFF2-40B4-BE49-F238E27FC236}">
                <a16:creationId xmlns:a16="http://schemas.microsoft.com/office/drawing/2014/main" id="{5E1F0020-1048-42BE-8C7C-22B7E408133C}"/>
              </a:ext>
            </a:extLst>
          </p:cNvPr>
          <p:cNvPicPr>
            <a:picLocks noChangeAspect="1"/>
          </p:cNvPicPr>
          <p:nvPr/>
        </p:nvPicPr>
        <p:blipFill>
          <a:blip r:embed="rId7"/>
          <a:stretch>
            <a:fillRect/>
          </a:stretch>
        </p:blipFill>
        <p:spPr>
          <a:xfrm>
            <a:off x="1244595" y="3019969"/>
            <a:ext cx="1751818" cy="1178981"/>
          </a:xfrm>
          <a:prstGeom prst="rect">
            <a:avLst/>
          </a:prstGeom>
        </p:spPr>
      </p:pic>
    </p:spTree>
    <p:extLst>
      <p:ext uri="{BB962C8B-B14F-4D97-AF65-F5344CB8AC3E}">
        <p14:creationId xmlns:p14="http://schemas.microsoft.com/office/powerpoint/2010/main" val="3599944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F379C-F482-421D-B396-1720095DA485}"/>
              </a:ext>
            </a:extLst>
          </p:cNvPr>
          <p:cNvSpPr>
            <a:spLocks noGrp="1"/>
          </p:cNvSpPr>
          <p:nvPr>
            <p:ph type="title"/>
          </p:nvPr>
        </p:nvSpPr>
        <p:spPr>
          <a:xfrm>
            <a:off x="1397562" y="1241055"/>
            <a:ext cx="6271633" cy="492745"/>
          </a:xfrm>
        </p:spPr>
        <p:txBody>
          <a:bodyPr>
            <a:normAutofit fontScale="90000"/>
          </a:bodyPr>
          <a:lstStyle/>
          <a:p>
            <a:pPr algn="ctr"/>
            <a:r>
              <a:rPr lang="en-US" sz="2700" b="1" i="1" dirty="0">
                <a:solidFill>
                  <a:schemeClr val="accent1">
                    <a:lumMod val="75000"/>
                  </a:schemeClr>
                </a:solidFill>
                <a:latin typeface="Cambria" panose="02040503050406030204" pitchFamily="18" charset="0"/>
              </a:rPr>
              <a:t>Technology Resources</a:t>
            </a:r>
          </a:p>
        </p:txBody>
      </p:sp>
      <p:sp>
        <p:nvSpPr>
          <p:cNvPr id="4" name="Text Placeholder 3">
            <a:extLst>
              <a:ext uri="{FF2B5EF4-FFF2-40B4-BE49-F238E27FC236}">
                <a16:creationId xmlns:a16="http://schemas.microsoft.com/office/drawing/2014/main" id="{92EB0C14-4838-4923-8736-85FA52073517}"/>
              </a:ext>
            </a:extLst>
          </p:cNvPr>
          <p:cNvSpPr>
            <a:spLocks noGrp="1"/>
          </p:cNvSpPr>
          <p:nvPr>
            <p:ph type="body" sz="half" idx="2"/>
          </p:nvPr>
        </p:nvSpPr>
        <p:spPr>
          <a:xfrm>
            <a:off x="1314450" y="2180535"/>
            <a:ext cx="2571750" cy="962715"/>
          </a:xfrm>
        </p:spPr>
        <p:txBody>
          <a:bodyPr>
            <a:normAutofit/>
          </a:bodyPr>
          <a:lstStyle/>
          <a:p>
            <a:pPr marL="342900" indent="-342900"/>
            <a:endParaRPr lang="en-US" sz="1725" dirty="0">
              <a:solidFill>
                <a:srgbClr val="002060"/>
              </a:solidFill>
              <a:latin typeface="Cambria" panose="02040503050406030204" pitchFamily="18" charset="0"/>
            </a:endParaRPr>
          </a:p>
          <a:p>
            <a:pPr marL="342900" indent="-342900"/>
            <a:endParaRPr lang="en-US" sz="1725" dirty="0">
              <a:solidFill>
                <a:srgbClr val="002060"/>
              </a:solidFill>
              <a:latin typeface="Cambria" panose="02040503050406030204" pitchFamily="18" charset="0"/>
            </a:endParaRPr>
          </a:p>
          <a:p>
            <a:pPr marL="342900" indent="-342900"/>
            <a:endParaRPr lang="en-US" dirty="0">
              <a:solidFill>
                <a:srgbClr val="002060"/>
              </a:solidFill>
              <a:latin typeface="Cambria" panose="02040503050406030204" pitchFamily="18" charset="0"/>
            </a:endParaRPr>
          </a:p>
          <a:p>
            <a:pPr marL="428625" indent="-428625">
              <a:buFont typeface="Wingdings" panose="05000000000000000000" pitchFamily="2" charset="2"/>
              <a:buChar char="v"/>
            </a:pPr>
            <a:endParaRPr lang="en-US" sz="2400" dirty="0">
              <a:latin typeface="Cambria" panose="02040503050406030204" pitchFamily="18" charset="0"/>
            </a:endParaRPr>
          </a:p>
          <a:p>
            <a:pPr marL="428625" indent="-428625">
              <a:buFont typeface="Wingdings" panose="05000000000000000000" pitchFamily="2" charset="2"/>
              <a:buChar char="v"/>
            </a:pPr>
            <a:endParaRPr lang="en-US" sz="2400" dirty="0">
              <a:latin typeface="Cambria" panose="02040503050406030204" pitchFamily="18" charset="0"/>
            </a:endParaRPr>
          </a:p>
        </p:txBody>
      </p:sp>
      <p:pic>
        <p:nvPicPr>
          <p:cNvPr id="22" name="Picture 21" descr="A close up of a sign&#10;&#10;Description generated with high confidence">
            <a:extLst>
              <a:ext uri="{FF2B5EF4-FFF2-40B4-BE49-F238E27FC236}">
                <a16:creationId xmlns:a16="http://schemas.microsoft.com/office/drawing/2014/main" id="{74CF9D19-F17F-40C9-A819-91537320E6F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64640" y="2423625"/>
            <a:ext cx="2796001" cy="1212766"/>
          </a:xfrm>
          <a:prstGeom prst="rect">
            <a:avLst/>
          </a:prstGeom>
        </p:spPr>
      </p:pic>
      <p:pic>
        <p:nvPicPr>
          <p:cNvPr id="26" name="Picture 25">
            <a:extLst>
              <a:ext uri="{FF2B5EF4-FFF2-40B4-BE49-F238E27FC236}">
                <a16:creationId xmlns:a16="http://schemas.microsoft.com/office/drawing/2014/main" id="{E9E5F85B-9601-448B-8419-4884895DD84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40517" y="4326215"/>
            <a:ext cx="1203452" cy="1203452"/>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id="{965546F1-28DA-42CA-9C3C-051CDC664C5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783174" y="2454551"/>
            <a:ext cx="2320696" cy="1150914"/>
          </a:xfrm>
          <a:prstGeom prst="rect">
            <a:avLst/>
          </a:prstGeom>
        </p:spPr>
      </p:pic>
      <p:pic>
        <p:nvPicPr>
          <p:cNvPr id="6" name="Picture 5" descr="A picture containing object, clock&#10;&#10;Description generated with very high confidence">
            <a:extLst>
              <a:ext uri="{FF2B5EF4-FFF2-40B4-BE49-F238E27FC236}">
                <a16:creationId xmlns:a16="http://schemas.microsoft.com/office/drawing/2014/main" id="{CF78983E-B8C2-475D-B0C1-9FE751E0AB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5942" y="4660398"/>
            <a:ext cx="2694698" cy="492745"/>
          </a:xfrm>
          <a:prstGeom prst="rect">
            <a:avLst/>
          </a:prstGeom>
        </p:spPr>
      </p:pic>
    </p:spTree>
    <p:extLst>
      <p:ext uri="{BB962C8B-B14F-4D97-AF65-F5344CB8AC3E}">
        <p14:creationId xmlns:p14="http://schemas.microsoft.com/office/powerpoint/2010/main" val="591561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DA6A74-931F-4B31-B3D4-57CF5A617897}"/>
              </a:ext>
            </a:extLst>
          </p:cNvPr>
          <p:cNvSpPr txBox="1"/>
          <p:nvPr/>
        </p:nvSpPr>
        <p:spPr>
          <a:xfrm>
            <a:off x="2095120" y="2571751"/>
            <a:ext cx="3371849" cy="2190023"/>
          </a:xfrm>
          <a:prstGeom prst="rect">
            <a:avLst/>
          </a:prstGeom>
          <a:noFill/>
        </p:spPr>
        <p:txBody>
          <a:bodyPr wrap="square" rtlCol="0">
            <a:spAutoFit/>
          </a:bodyPr>
          <a:lstStyle/>
          <a:p>
            <a:pPr defTabSz="342900">
              <a:lnSpc>
                <a:spcPct val="200000"/>
              </a:lnSpc>
            </a:pPr>
            <a:r>
              <a:rPr lang="en-US" sz="2400" b="1" i="1" dirty="0">
                <a:solidFill>
                  <a:srgbClr val="A53010">
                    <a:lumMod val="75000"/>
                  </a:srgbClr>
                </a:solidFill>
                <a:latin typeface="Century Gothic" panose="020B0502020202020204"/>
              </a:rPr>
              <a:t>Promoting change       is a process, </a:t>
            </a:r>
          </a:p>
          <a:p>
            <a:pPr defTabSz="342900">
              <a:lnSpc>
                <a:spcPct val="200000"/>
              </a:lnSpc>
            </a:pPr>
            <a:r>
              <a:rPr lang="en-US" sz="2400" b="1" i="1" dirty="0">
                <a:solidFill>
                  <a:srgbClr val="A53010">
                    <a:lumMod val="75000"/>
                  </a:srgbClr>
                </a:solidFill>
                <a:latin typeface="Century Gothic" panose="020B0502020202020204"/>
              </a:rPr>
              <a:t>not an event.</a:t>
            </a:r>
          </a:p>
        </p:txBody>
      </p:sp>
      <p:pic>
        <p:nvPicPr>
          <p:cNvPr id="4" name="Picture 3" descr="A picture containing sky&#10;&#10;Description generated with very high confidence">
            <a:extLst>
              <a:ext uri="{FF2B5EF4-FFF2-40B4-BE49-F238E27FC236}">
                <a16:creationId xmlns:a16="http://schemas.microsoft.com/office/drawing/2014/main" id="{F0B38FCE-E720-48A6-9B4C-573C9E11379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37301" y="1335642"/>
            <a:ext cx="3014777" cy="4306824"/>
          </a:xfrm>
          <a:prstGeom prst="rect">
            <a:avLst/>
          </a:prstGeom>
          <a:solidFill>
            <a:srgbClr val="C00000"/>
          </a:solidFill>
        </p:spPr>
      </p:pic>
      <p:sp>
        <p:nvSpPr>
          <p:cNvPr id="5" name="Title 1">
            <a:extLst>
              <a:ext uri="{FF2B5EF4-FFF2-40B4-BE49-F238E27FC236}">
                <a16:creationId xmlns:a16="http://schemas.microsoft.com/office/drawing/2014/main" id="{B08BD36B-3139-4AC7-A72E-FE13F623B006}"/>
              </a:ext>
            </a:extLst>
          </p:cNvPr>
          <p:cNvSpPr>
            <a:spLocks noGrp="1"/>
          </p:cNvSpPr>
          <p:nvPr>
            <p:ph type="title"/>
          </p:nvPr>
        </p:nvSpPr>
        <p:spPr>
          <a:xfrm>
            <a:off x="1261872" y="1375956"/>
            <a:ext cx="4539197" cy="577740"/>
          </a:xfrm>
        </p:spPr>
        <p:txBody>
          <a:bodyPr/>
          <a:lstStyle/>
          <a:p>
            <a:pPr algn="ctr"/>
            <a:r>
              <a:rPr lang="en-US" b="1" dirty="0">
                <a:solidFill>
                  <a:schemeClr val="accent1">
                    <a:lumMod val="75000"/>
                  </a:schemeClr>
                </a:solidFill>
              </a:rPr>
              <a:t>Lessons Learned</a:t>
            </a:r>
          </a:p>
        </p:txBody>
      </p:sp>
    </p:spTree>
    <p:extLst>
      <p:ext uri="{BB962C8B-B14F-4D97-AF65-F5344CB8AC3E}">
        <p14:creationId xmlns:p14="http://schemas.microsoft.com/office/powerpoint/2010/main" val="1516534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53CE-E977-4185-8CC2-EB27BC8A70FF}"/>
              </a:ext>
            </a:extLst>
          </p:cNvPr>
          <p:cNvSpPr>
            <a:spLocks noGrp="1"/>
          </p:cNvSpPr>
          <p:nvPr>
            <p:ph type="title"/>
          </p:nvPr>
        </p:nvSpPr>
        <p:spPr>
          <a:xfrm>
            <a:off x="2446140" y="1297540"/>
            <a:ext cx="3867912" cy="579387"/>
          </a:xfrm>
        </p:spPr>
        <p:txBody>
          <a:bodyPr/>
          <a:lstStyle/>
          <a:p>
            <a:pPr algn="ctr"/>
            <a:r>
              <a:rPr lang="en-US" b="1" dirty="0">
                <a:solidFill>
                  <a:schemeClr val="accent1">
                    <a:lumMod val="75000"/>
                  </a:schemeClr>
                </a:solidFill>
              </a:rPr>
              <a:t>Recommendations</a:t>
            </a:r>
          </a:p>
        </p:txBody>
      </p:sp>
      <p:sp>
        <p:nvSpPr>
          <p:cNvPr id="3" name="Content Placeholder 2">
            <a:extLst>
              <a:ext uri="{FF2B5EF4-FFF2-40B4-BE49-F238E27FC236}">
                <a16:creationId xmlns:a16="http://schemas.microsoft.com/office/drawing/2014/main" id="{456320EB-BCFC-45B5-AD9F-1693F424050F}"/>
              </a:ext>
            </a:extLst>
          </p:cNvPr>
          <p:cNvSpPr>
            <a:spLocks noGrp="1"/>
          </p:cNvSpPr>
          <p:nvPr>
            <p:ph idx="1"/>
          </p:nvPr>
        </p:nvSpPr>
        <p:spPr>
          <a:xfrm>
            <a:off x="1708737" y="2402586"/>
            <a:ext cx="7198196" cy="2833217"/>
          </a:xfrm>
        </p:spPr>
        <p:txBody>
          <a:bodyPr>
            <a:normAutofit fontScale="85000" lnSpcReduction="10000"/>
          </a:bodyPr>
          <a:lstStyle/>
          <a:p>
            <a:pPr marL="384572" indent="-384572">
              <a:lnSpc>
                <a:spcPct val="150000"/>
              </a:lnSpc>
            </a:pPr>
            <a:r>
              <a:rPr lang="en-US" sz="1950" b="1" dirty="0">
                <a:latin typeface="Arial Nova" panose="020B0504020202020204" pitchFamily="34" charset="0"/>
              </a:rPr>
              <a:t>Planning</a:t>
            </a:r>
            <a:r>
              <a:rPr lang="en-US" sz="1950" b="1" dirty="0"/>
              <a:t> … </a:t>
            </a:r>
            <a:r>
              <a:rPr lang="en-US" sz="1950" b="1" dirty="0">
                <a:latin typeface="Arial Nova" panose="020B0504020202020204" pitchFamily="34" charset="0"/>
              </a:rPr>
              <a:t>start small and build a solid foundation.  </a:t>
            </a:r>
          </a:p>
          <a:p>
            <a:pPr marL="384572" indent="-384572">
              <a:lnSpc>
                <a:spcPct val="150000"/>
              </a:lnSpc>
            </a:pPr>
            <a:r>
              <a:rPr lang="en-US" sz="1950" b="1" dirty="0">
                <a:latin typeface="Arial Nova" panose="020B0504020202020204" pitchFamily="34" charset="0"/>
              </a:rPr>
              <a:t>Communication</a:t>
            </a:r>
            <a:r>
              <a:rPr lang="en-US" sz="1950" b="1" dirty="0"/>
              <a:t> … </a:t>
            </a:r>
            <a:r>
              <a:rPr lang="en-US" sz="1950" b="1" dirty="0">
                <a:latin typeface="Arial Nova" panose="020B0504020202020204" pitchFamily="34" charset="0"/>
              </a:rPr>
              <a:t>listen to the voices of practitioners.</a:t>
            </a:r>
          </a:p>
          <a:p>
            <a:pPr marL="384572" indent="-384572">
              <a:lnSpc>
                <a:spcPct val="150000"/>
              </a:lnSpc>
            </a:pPr>
            <a:r>
              <a:rPr lang="en-US" sz="1950" b="1" dirty="0">
                <a:latin typeface="Arial Nova" panose="020B0504020202020204" pitchFamily="34" charset="0"/>
              </a:rPr>
              <a:t>Collaboration</a:t>
            </a:r>
            <a:r>
              <a:rPr lang="en-US" sz="1950" b="1" dirty="0"/>
              <a:t> … </a:t>
            </a:r>
            <a:r>
              <a:rPr lang="en-US" sz="1950" b="1" dirty="0">
                <a:latin typeface="Arial Nova" panose="020B0504020202020204" pitchFamily="34" charset="0"/>
              </a:rPr>
              <a:t>utilize existing resources whenever possible.</a:t>
            </a:r>
          </a:p>
          <a:p>
            <a:pPr marL="384572" indent="-384572">
              <a:lnSpc>
                <a:spcPct val="150000"/>
              </a:lnSpc>
            </a:pPr>
            <a:r>
              <a:rPr lang="en-US" sz="1950" b="1" dirty="0">
                <a:latin typeface="Arial Nova" panose="020B0504020202020204" pitchFamily="34" charset="0"/>
              </a:rPr>
              <a:t>Coaching</a:t>
            </a:r>
            <a:r>
              <a:rPr lang="en-US" sz="1950" b="1" dirty="0"/>
              <a:t> … </a:t>
            </a:r>
            <a:r>
              <a:rPr lang="en-US" sz="1950" b="1" dirty="0">
                <a:latin typeface="Arial Nova" panose="020B0504020202020204" pitchFamily="34" charset="0"/>
              </a:rPr>
              <a:t>practitioners value peer-to-peer support. </a:t>
            </a:r>
          </a:p>
          <a:p>
            <a:pPr marL="384572" indent="-384572">
              <a:lnSpc>
                <a:spcPct val="150000"/>
              </a:lnSpc>
            </a:pPr>
            <a:r>
              <a:rPr lang="en-US" sz="1950" b="1">
                <a:latin typeface="Arial Nova" panose="020B0504020202020204" pitchFamily="34" charset="0"/>
              </a:rPr>
              <a:t>Data-driven decisions</a:t>
            </a:r>
            <a:r>
              <a:rPr lang="en-US" sz="1950" b="1"/>
              <a:t> … </a:t>
            </a:r>
            <a:r>
              <a:rPr lang="en-US" sz="1950" b="1">
                <a:latin typeface="Arial Nova" panose="020B0504020202020204" pitchFamily="34" charset="0"/>
              </a:rPr>
              <a:t>collect </a:t>
            </a:r>
            <a:r>
              <a:rPr lang="en-US" sz="1950" b="1" dirty="0">
                <a:latin typeface="Arial Nova" panose="020B0504020202020204" pitchFamily="34" charset="0"/>
              </a:rPr>
              <a:t>and monitor data along the way.</a:t>
            </a:r>
          </a:p>
          <a:p>
            <a:pPr marL="0" indent="0">
              <a:lnSpc>
                <a:spcPct val="150000"/>
              </a:lnSpc>
              <a:buNone/>
            </a:pPr>
            <a:endParaRPr lang="en-US" sz="1950" b="1" dirty="0">
              <a:latin typeface="Arial Nova" panose="020B0504020202020204" pitchFamily="34" charset="0"/>
            </a:endParaRPr>
          </a:p>
          <a:p>
            <a:endParaRPr lang="en-US" dirty="0"/>
          </a:p>
          <a:p>
            <a:endParaRPr lang="en-US" dirty="0"/>
          </a:p>
        </p:txBody>
      </p:sp>
    </p:spTree>
    <p:extLst>
      <p:ext uri="{BB962C8B-B14F-4D97-AF65-F5344CB8AC3E}">
        <p14:creationId xmlns:p14="http://schemas.microsoft.com/office/powerpoint/2010/main" val="452442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48</a:t>
            </a:fld>
            <a:endParaRPr lang="en-US" dirty="0"/>
          </a:p>
        </p:txBody>
      </p:sp>
      <p:sp>
        <p:nvSpPr>
          <p:cNvPr id="3" name="Title 2" descr="&quot; &quot;"/>
          <p:cNvSpPr>
            <a:spLocks noGrp="1"/>
          </p:cNvSpPr>
          <p:nvPr>
            <p:ph type="title"/>
          </p:nvPr>
        </p:nvSpPr>
        <p:spPr/>
        <p:txBody>
          <a:bodyPr/>
          <a:lstStyle/>
          <a:p>
            <a:r>
              <a:rPr lang="en-US" dirty="0"/>
              <a:t>Discussion </a:t>
            </a:r>
          </a:p>
        </p:txBody>
      </p:sp>
      <p:sp>
        <p:nvSpPr>
          <p:cNvPr id="2" name="Content Placeholder 1"/>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521118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49</a:t>
            </a:fld>
            <a:endParaRPr lang="en-US" dirty="0"/>
          </a:p>
        </p:txBody>
      </p:sp>
      <p:sp>
        <p:nvSpPr>
          <p:cNvPr id="3" name="Title 2" descr="&quot; &quot;"/>
          <p:cNvSpPr>
            <a:spLocks noGrp="1"/>
          </p:cNvSpPr>
          <p:nvPr>
            <p:ph type="title"/>
          </p:nvPr>
        </p:nvSpPr>
        <p:spPr/>
        <p:txBody>
          <a:bodyPr/>
          <a:lstStyle/>
          <a:p>
            <a:r>
              <a:rPr lang="en-US" dirty="0"/>
              <a:t>RESOURCES </a:t>
            </a:r>
          </a:p>
        </p:txBody>
      </p:sp>
      <p:sp>
        <p:nvSpPr>
          <p:cNvPr id="2" name="Content Placeholder 1"/>
          <p:cNvSpPr>
            <a:spLocks noGrp="1"/>
          </p:cNvSpPr>
          <p:nvPr>
            <p:ph idx="1"/>
          </p:nvPr>
        </p:nvSpPr>
        <p:spPr/>
        <p:txBody>
          <a:bodyPr/>
          <a:lstStyle/>
          <a:p>
            <a:r>
              <a:rPr lang="en-US" sz="2400" dirty="0"/>
              <a:t>National Implementation Research Network:</a:t>
            </a:r>
          </a:p>
          <a:p>
            <a:pPr lvl="1"/>
            <a:r>
              <a:rPr lang="en-US" sz="2000" dirty="0">
                <a:hlinkClick r:id="rId3"/>
              </a:rPr>
              <a:t>https://nirn.fpg.unc.edu/</a:t>
            </a:r>
            <a:r>
              <a:rPr lang="en-US" sz="2000" dirty="0"/>
              <a:t> </a:t>
            </a:r>
          </a:p>
          <a:p>
            <a:r>
              <a:rPr lang="en-US" sz="2400" dirty="0"/>
              <a:t>ECTA System Framework:</a:t>
            </a:r>
          </a:p>
          <a:p>
            <a:pPr lvl="1"/>
            <a:r>
              <a:rPr lang="en-US" sz="2000" dirty="0">
                <a:hlinkClick r:id="rId4"/>
              </a:rPr>
              <a:t>http://ectacenter.org/sysframe/</a:t>
            </a:r>
            <a:endParaRPr lang="en-US" sz="2000" dirty="0"/>
          </a:p>
          <a:p>
            <a:r>
              <a:rPr lang="en-US" sz="2400" dirty="0">
                <a:solidFill>
                  <a:schemeClr val="tx2">
                    <a:lumMod val="60000"/>
                    <a:lumOff val="40000"/>
                  </a:schemeClr>
                </a:solidFill>
              </a:rPr>
              <a:t>How to Scale Up Effective Programs Serving Children, Youth, and Families:</a:t>
            </a:r>
          </a:p>
          <a:p>
            <a:pPr lvl="1"/>
            <a:r>
              <a:rPr lang="en-US" sz="2000" dirty="0">
                <a:hlinkClick r:id="rId5"/>
              </a:rPr>
              <a:t>https://www.childtrends.org/publications/how-to-scale-up-effective-programs-serving-children-youth-and-families-2</a:t>
            </a:r>
            <a:endParaRPr lang="en-US" sz="2000" dirty="0"/>
          </a:p>
          <a:p>
            <a:r>
              <a:rPr lang="en-US" sz="2400" dirty="0"/>
              <a:t>Implementing and Sustaining an Effective Service Delivery Approach: Stages and Steps</a:t>
            </a:r>
          </a:p>
          <a:p>
            <a:pPr lvl="1"/>
            <a:r>
              <a:rPr lang="en-US" sz="2000" dirty="0">
                <a:hlinkClick r:id="rId6"/>
              </a:rPr>
              <a:t>http://ectacenter.org/~pdfs/pubs/effectiveservicedelivery-long.pdf</a:t>
            </a:r>
            <a:r>
              <a:rPr lang="en-US" sz="2000" dirty="0"/>
              <a:t>	</a:t>
            </a:r>
          </a:p>
          <a:p>
            <a:endParaRPr lang="en-US" dirty="0"/>
          </a:p>
          <a:p>
            <a:pPr marL="0" indent="0">
              <a:buNone/>
            </a:pPr>
            <a:endParaRPr lang="en-US" dirty="0"/>
          </a:p>
          <a:p>
            <a:endParaRPr lang="en-US" dirty="0"/>
          </a:p>
          <a:p>
            <a:pPr marL="0" indent="0">
              <a:buNone/>
            </a:pPr>
            <a:endParaRPr lang="en-US" dirty="0"/>
          </a:p>
          <a:p>
            <a:endParaRPr lang="en-US" dirty="0"/>
          </a:p>
          <a:p>
            <a:pPr marL="0" indent="0">
              <a:buNone/>
            </a:pPr>
            <a:r>
              <a:rPr lang="en-US" dirty="0"/>
              <a:t>]</a:t>
            </a:r>
          </a:p>
          <a:p>
            <a:pPr marL="0" indent="0">
              <a:buNone/>
            </a:pPr>
            <a:endParaRPr lang="en-US" dirty="0"/>
          </a:p>
        </p:txBody>
      </p:sp>
    </p:spTree>
    <p:extLst>
      <p:ext uri="{BB962C8B-B14F-4D97-AF65-F5344CB8AC3E}">
        <p14:creationId xmlns:p14="http://schemas.microsoft.com/office/powerpoint/2010/main" val="395416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descr="&quot; &quot;"/>
          <p:cNvSpPr>
            <a:spLocks noGrp="1"/>
          </p:cNvSpPr>
          <p:nvPr>
            <p:ph type="title"/>
          </p:nvPr>
        </p:nvSpPr>
        <p:spPr/>
        <p:txBody>
          <a:bodyPr>
            <a:normAutofit fontScale="90000"/>
          </a:bodyPr>
          <a:lstStyle/>
          <a:p>
            <a:r>
              <a:rPr lang="en-US" dirty="0"/>
              <a:t>What Can Implementation Science Tell Us About Scaling Up?</a:t>
            </a:r>
          </a:p>
        </p:txBody>
      </p:sp>
      <p:sp>
        <p:nvSpPr>
          <p:cNvPr id="2" name="Content Placeholder 1"/>
          <p:cNvSpPr>
            <a:spLocks noGrp="1"/>
          </p:cNvSpPr>
          <p:nvPr>
            <p:ph idx="1"/>
          </p:nvPr>
        </p:nvSpPr>
        <p:spPr/>
        <p:txBody>
          <a:bodyPr/>
          <a:lstStyle/>
          <a:p>
            <a:pPr lvl="0"/>
            <a:r>
              <a:rPr lang="en-US" dirty="0"/>
              <a:t>Lots of research (see resource list)</a:t>
            </a:r>
          </a:p>
          <a:p>
            <a:pPr lvl="0"/>
            <a:r>
              <a:rPr lang="en-US" dirty="0"/>
              <a:t>Implementation stages (NIRN)</a:t>
            </a:r>
          </a:p>
          <a:p>
            <a:pPr lvl="1"/>
            <a:r>
              <a:rPr lang="en-US" dirty="0"/>
              <a:t>Exploration stage</a:t>
            </a:r>
          </a:p>
          <a:p>
            <a:pPr lvl="1"/>
            <a:r>
              <a:rPr lang="en-US" dirty="0"/>
              <a:t>Installation stage</a:t>
            </a:r>
          </a:p>
          <a:p>
            <a:pPr lvl="1"/>
            <a:r>
              <a:rPr lang="en-US" dirty="0"/>
              <a:t>Initial implementation</a:t>
            </a:r>
          </a:p>
          <a:p>
            <a:pPr lvl="1"/>
            <a:r>
              <a:rPr lang="en-US" dirty="0"/>
              <a:t>Full implementation</a:t>
            </a:r>
          </a:p>
        </p:txBody>
      </p:sp>
      <p:pic>
        <p:nvPicPr>
          <p:cNvPr id="3074" name="Picture 2" descr="Image result for nirn logo">
            <a:extLst>
              <a:ext uri="{FF2B5EF4-FFF2-40B4-BE49-F238E27FC236}">
                <a16:creationId xmlns:a16="http://schemas.microsoft.com/office/drawing/2014/main" id="{AB4E831A-EC3C-B644-BDFB-CBF8F7163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000" y="4275559"/>
            <a:ext cx="36195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nectac logo">
            <a:extLst>
              <a:ext uri="{FF2B5EF4-FFF2-40B4-BE49-F238E27FC236}">
                <a16:creationId xmlns:a16="http://schemas.microsoft.com/office/drawing/2014/main" id="{1441FDF7-C877-B24D-985B-4769EB224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81701"/>
            <a:ext cx="2450500" cy="98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child trends logo">
            <a:extLst>
              <a:ext uri="{FF2B5EF4-FFF2-40B4-BE49-F238E27FC236}">
                <a16:creationId xmlns:a16="http://schemas.microsoft.com/office/drawing/2014/main" id="{6DC67A8A-BCD9-084B-836B-E83DD7885C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061489"/>
            <a:ext cx="3124200" cy="92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53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50</a:t>
            </a:fld>
            <a:endParaRPr lang="en-US" dirty="0"/>
          </a:p>
        </p:txBody>
      </p:sp>
      <p:sp>
        <p:nvSpPr>
          <p:cNvPr id="2" name="Title 1" descr="&quot; &quot;"/>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3" tooltip="The DaSy Center website"/>
              </a:rPr>
              <a:t>http://dasycenter.org/</a:t>
            </a:r>
            <a:endParaRPr lang="en-US" dirty="0"/>
          </a:p>
          <a:p>
            <a:r>
              <a:rPr lang="en-US" dirty="0"/>
              <a:t>Like us on Facebook: </a:t>
            </a:r>
            <a:br>
              <a:rPr lang="en-US" dirty="0"/>
            </a:br>
            <a:r>
              <a:rPr lang="en-US" u="sng" dirty="0">
                <a:hlinkClick r:id="rId4" tooltip="DaSy Center Facebook page"/>
              </a:rPr>
              <a:t>https://www.facebook.com/dasycenter</a:t>
            </a:r>
            <a:endParaRPr lang="en-US" dirty="0"/>
          </a:p>
          <a:p>
            <a:r>
              <a:rPr lang="en-US" dirty="0"/>
              <a:t>Follow us on Twitter:</a:t>
            </a:r>
            <a:br>
              <a:rPr lang="en-US" dirty="0"/>
            </a:br>
            <a:r>
              <a:rPr lang="en-US" u="sng" dirty="0">
                <a:hlinkClick r:id="rId5" tooltip="DaSy Center Twitter feed"/>
              </a:rPr>
              <a:t>@</a:t>
            </a:r>
            <a:r>
              <a:rPr lang="en-US" u="sng" dirty="0" err="1">
                <a:hlinkClick r:id="rId5" tooltip="DaSy Center Twitter feed"/>
              </a:rPr>
              <a:t>DaSyCenter</a:t>
            </a:r>
            <a:r>
              <a:rPr lang="en-US" dirty="0"/>
              <a:t>  </a:t>
            </a:r>
          </a:p>
        </p:txBody>
      </p:sp>
    </p:spTree>
    <p:extLst>
      <p:ext uri="{BB962C8B-B14F-4D97-AF65-F5344CB8AC3E}">
        <p14:creationId xmlns:p14="http://schemas.microsoft.com/office/powerpoint/2010/main" val="1373862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51</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#H326P120002 and #H326P170001. However, those contents do not necessarily represent the policy of the U.S. Department of Education, and you should not assume endorsement by the Federal Government. Project 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
        <p:nvSpPr>
          <p:cNvPr id="5" name="Title 1" descr="&quot; &quot;"/>
          <p:cNvSpPr>
            <a:spLocks noGrp="1"/>
          </p:cNvSpPr>
          <p:nvPr>
            <p:ph type="title"/>
          </p:nvPr>
        </p:nvSpPr>
        <p:spPr>
          <a:xfrm>
            <a:off x="457200" y="274638"/>
            <a:ext cx="8229600" cy="1143000"/>
          </a:xfrm>
        </p:spPr>
        <p:txBody>
          <a:bodyPr/>
          <a:lstStyle/>
          <a:p>
            <a:r>
              <a:rPr lang="en-US" dirty="0"/>
              <a:t>Thank you</a:t>
            </a:r>
          </a:p>
        </p:txBody>
      </p:sp>
    </p:spTree>
    <p:extLst>
      <p:ext uri="{BB962C8B-B14F-4D97-AF65-F5344CB8AC3E}">
        <p14:creationId xmlns:p14="http://schemas.microsoft.com/office/powerpoint/2010/main" val="262124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Title 2" descr="&quot; &quot;"/>
          <p:cNvSpPr>
            <a:spLocks noGrp="1"/>
          </p:cNvSpPr>
          <p:nvPr>
            <p:ph type="title"/>
          </p:nvPr>
        </p:nvSpPr>
        <p:spPr/>
        <p:txBody>
          <a:bodyPr/>
          <a:lstStyle/>
          <a:p>
            <a:r>
              <a:rPr lang="en-US" dirty="0"/>
              <a:t>Exploration Stage</a:t>
            </a:r>
          </a:p>
        </p:txBody>
      </p:sp>
      <p:sp>
        <p:nvSpPr>
          <p:cNvPr id="2" name="Content Placeholder 1"/>
          <p:cNvSpPr>
            <a:spLocks noGrp="1"/>
          </p:cNvSpPr>
          <p:nvPr>
            <p:ph idx="1"/>
          </p:nvPr>
        </p:nvSpPr>
        <p:spPr/>
        <p:txBody>
          <a:bodyPr/>
          <a:lstStyle/>
          <a:p>
            <a:pPr lvl="0"/>
            <a:r>
              <a:rPr lang="en-US" dirty="0"/>
              <a:t>Create implementation team</a:t>
            </a:r>
          </a:p>
          <a:p>
            <a:pPr lvl="0"/>
            <a:r>
              <a:rPr lang="en-US" dirty="0"/>
              <a:t>Identify and bring together stakeholders</a:t>
            </a:r>
          </a:p>
          <a:p>
            <a:pPr lvl="0"/>
            <a:r>
              <a:rPr lang="en-US" dirty="0"/>
              <a:t>Explore options </a:t>
            </a:r>
          </a:p>
          <a:p>
            <a:pPr lvl="0"/>
            <a:r>
              <a:rPr lang="en-US" dirty="0"/>
              <a:t>Decide on approach</a:t>
            </a:r>
          </a:p>
          <a:p>
            <a:pPr lvl="0"/>
            <a:r>
              <a:rPr lang="en-US" dirty="0"/>
              <a:t>Use data to inform decisions and planning</a:t>
            </a:r>
          </a:p>
          <a:p>
            <a:pPr lvl="0"/>
            <a:r>
              <a:rPr lang="en-US" dirty="0"/>
              <a:t>Determine what resources will </a:t>
            </a:r>
            <a:r>
              <a:rPr lang="en-US"/>
              <a:t>be needed</a:t>
            </a:r>
            <a:endParaRPr lang="en-US" dirty="0"/>
          </a:p>
          <a:p>
            <a:pPr lvl="0"/>
            <a:r>
              <a:rPr lang="en-US" dirty="0"/>
              <a:t>Document plan</a:t>
            </a:r>
          </a:p>
          <a:p>
            <a:pPr lvl="0"/>
            <a:r>
              <a:rPr lang="en-US" dirty="0"/>
              <a:t>Think about scale up and sustainability early!</a:t>
            </a:r>
          </a:p>
        </p:txBody>
      </p:sp>
      <p:pic>
        <p:nvPicPr>
          <p:cNvPr id="4098" name="Picture 2" descr="See the source image">
            <a:extLst>
              <a:ext uri="{FF2B5EF4-FFF2-40B4-BE49-F238E27FC236}">
                <a16:creationId xmlns:a16="http://schemas.microsoft.com/office/drawing/2014/main" id="{9BCE0D3B-173A-6A47-BADA-805A8ECF6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729" y="46513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1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descr="&quot; &quot;"/>
          <p:cNvSpPr>
            <a:spLocks noGrp="1"/>
          </p:cNvSpPr>
          <p:nvPr>
            <p:ph type="title"/>
          </p:nvPr>
        </p:nvSpPr>
        <p:spPr/>
        <p:txBody>
          <a:bodyPr/>
          <a:lstStyle/>
          <a:p>
            <a:r>
              <a:rPr lang="en-US" dirty="0"/>
              <a:t>Installation Stage </a:t>
            </a:r>
          </a:p>
        </p:txBody>
      </p:sp>
      <p:sp>
        <p:nvSpPr>
          <p:cNvPr id="2" name="Content Placeholder 1"/>
          <p:cNvSpPr>
            <a:spLocks noGrp="1"/>
          </p:cNvSpPr>
          <p:nvPr>
            <p:ph idx="1"/>
          </p:nvPr>
        </p:nvSpPr>
        <p:spPr>
          <a:xfrm>
            <a:off x="304800" y="1600201"/>
            <a:ext cx="8534400" cy="4038600"/>
          </a:xfrm>
        </p:spPr>
        <p:txBody>
          <a:bodyPr/>
          <a:lstStyle/>
          <a:p>
            <a:pPr lvl="0"/>
            <a:r>
              <a:rPr lang="en-US" dirty="0"/>
              <a:t>Acquire/create needed resources (e.g., training materials, fidelity tools, technology, dissemination)</a:t>
            </a:r>
          </a:p>
          <a:p>
            <a:pPr lvl="0"/>
            <a:r>
              <a:rPr lang="en-US" dirty="0"/>
              <a:t>Make infrastructure changes (e.g., policy changes, securing fiscal/human resources)</a:t>
            </a:r>
          </a:p>
          <a:p>
            <a:pPr lvl="0"/>
            <a:r>
              <a:rPr lang="en-US" dirty="0"/>
              <a:t>Prepare staff for change</a:t>
            </a:r>
          </a:p>
          <a:p>
            <a:pPr lvl="0"/>
            <a:r>
              <a:rPr lang="en-US" dirty="0"/>
              <a:t>Initiate training with staff</a:t>
            </a:r>
          </a:p>
          <a:p>
            <a:pPr lvl="0"/>
            <a:r>
              <a:rPr lang="en-US" dirty="0"/>
              <a:t>Use data to inform decisions and planning </a:t>
            </a:r>
          </a:p>
          <a:p>
            <a:pPr lvl="0"/>
            <a:r>
              <a:rPr lang="en-US" dirty="0"/>
              <a:t>Share information with/gather input from stakeholders</a:t>
            </a:r>
          </a:p>
          <a:p>
            <a:pPr lvl="0"/>
            <a:r>
              <a:rPr lang="en-US" dirty="0"/>
              <a:t>Update plan as needed</a:t>
            </a:r>
          </a:p>
        </p:txBody>
      </p:sp>
    </p:spTree>
    <p:extLst>
      <p:ext uri="{BB962C8B-B14F-4D97-AF65-F5344CB8AC3E}">
        <p14:creationId xmlns:p14="http://schemas.microsoft.com/office/powerpoint/2010/main" val="8623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8</a:t>
            </a:fld>
            <a:endParaRPr lang="en-US" dirty="0"/>
          </a:p>
        </p:txBody>
      </p:sp>
      <p:sp>
        <p:nvSpPr>
          <p:cNvPr id="3" name="Title 2" descr="&quot; &quot;"/>
          <p:cNvSpPr>
            <a:spLocks noGrp="1"/>
          </p:cNvSpPr>
          <p:nvPr>
            <p:ph type="title"/>
          </p:nvPr>
        </p:nvSpPr>
        <p:spPr/>
        <p:txBody>
          <a:bodyPr/>
          <a:lstStyle/>
          <a:p>
            <a:r>
              <a:rPr lang="en-US" dirty="0"/>
              <a:t>Initial Implementation</a:t>
            </a:r>
          </a:p>
        </p:txBody>
      </p:sp>
      <p:sp>
        <p:nvSpPr>
          <p:cNvPr id="2" name="Content Placeholder 1"/>
          <p:cNvSpPr>
            <a:spLocks noGrp="1"/>
          </p:cNvSpPr>
          <p:nvPr>
            <p:ph idx="1"/>
          </p:nvPr>
        </p:nvSpPr>
        <p:spPr>
          <a:xfrm>
            <a:off x="304800" y="1600201"/>
            <a:ext cx="8534400" cy="4038600"/>
          </a:xfrm>
        </p:spPr>
        <p:txBody>
          <a:bodyPr/>
          <a:lstStyle/>
          <a:p>
            <a:pPr lvl="0"/>
            <a:r>
              <a:rPr lang="en-US" dirty="0"/>
              <a:t>Provide support for staff as they begin to use new skills (e.g., coaching, training, time, managerial support)</a:t>
            </a:r>
          </a:p>
          <a:p>
            <a:pPr lvl="0"/>
            <a:r>
              <a:rPr lang="en-US" dirty="0"/>
              <a:t>Provide support for administrators/leaders</a:t>
            </a:r>
          </a:p>
          <a:p>
            <a:pPr lvl="0"/>
            <a:r>
              <a:rPr lang="en-US" dirty="0"/>
              <a:t>Evaluate progress</a:t>
            </a:r>
          </a:p>
          <a:p>
            <a:pPr lvl="0"/>
            <a:r>
              <a:rPr lang="en-US" dirty="0"/>
              <a:t>Assess fidelity</a:t>
            </a:r>
          </a:p>
          <a:p>
            <a:pPr lvl="0"/>
            <a:r>
              <a:rPr lang="en-US" dirty="0"/>
              <a:t>Continue to use data to inform decisions and planning</a:t>
            </a:r>
          </a:p>
          <a:p>
            <a:pPr lvl="0"/>
            <a:r>
              <a:rPr lang="en-US" dirty="0"/>
              <a:t>Continue to share information with/gather input from stakeholders</a:t>
            </a:r>
          </a:p>
          <a:p>
            <a:pPr lvl="0"/>
            <a:r>
              <a:rPr lang="en-US" dirty="0"/>
              <a:t>Continue to update plan as needed</a:t>
            </a:r>
          </a:p>
        </p:txBody>
      </p:sp>
    </p:spTree>
    <p:extLst>
      <p:ext uri="{BB962C8B-B14F-4D97-AF65-F5344CB8AC3E}">
        <p14:creationId xmlns:p14="http://schemas.microsoft.com/office/powerpoint/2010/main" val="348395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9</a:t>
            </a:fld>
            <a:endParaRPr lang="en-US" dirty="0"/>
          </a:p>
        </p:txBody>
      </p:sp>
      <p:sp>
        <p:nvSpPr>
          <p:cNvPr id="3" name="Title 2" descr="&quot; &quot;"/>
          <p:cNvSpPr>
            <a:spLocks noGrp="1"/>
          </p:cNvSpPr>
          <p:nvPr>
            <p:ph type="title"/>
          </p:nvPr>
        </p:nvSpPr>
        <p:spPr/>
        <p:txBody>
          <a:bodyPr/>
          <a:lstStyle/>
          <a:p>
            <a:r>
              <a:rPr lang="en-US" dirty="0"/>
              <a:t>Full Implementation</a:t>
            </a:r>
          </a:p>
        </p:txBody>
      </p:sp>
      <p:sp>
        <p:nvSpPr>
          <p:cNvPr id="2" name="Content Placeholder 1"/>
          <p:cNvSpPr>
            <a:spLocks noGrp="1"/>
          </p:cNvSpPr>
          <p:nvPr>
            <p:ph idx="1"/>
          </p:nvPr>
        </p:nvSpPr>
        <p:spPr>
          <a:xfrm>
            <a:off x="381000" y="1600201"/>
            <a:ext cx="8382000" cy="4038600"/>
          </a:xfrm>
        </p:spPr>
        <p:txBody>
          <a:bodyPr/>
          <a:lstStyle/>
          <a:p>
            <a:pPr lvl="0"/>
            <a:r>
              <a:rPr lang="en-US" dirty="0"/>
              <a:t>Train new staff, administrators, and leaders as turn over occurs</a:t>
            </a:r>
          </a:p>
          <a:p>
            <a:pPr lvl="0"/>
            <a:r>
              <a:rPr lang="en-US" dirty="0"/>
              <a:t>Ensure effective practices are maintained</a:t>
            </a:r>
          </a:p>
          <a:p>
            <a:pPr lvl="0"/>
            <a:r>
              <a:rPr lang="en-US" dirty="0"/>
              <a:t>Continue to evaluate progress </a:t>
            </a:r>
          </a:p>
          <a:p>
            <a:pPr lvl="0"/>
            <a:r>
              <a:rPr lang="en-US" dirty="0"/>
              <a:t>Continue to assess fidelity</a:t>
            </a:r>
          </a:p>
          <a:p>
            <a:pPr lvl="0"/>
            <a:r>
              <a:rPr lang="en-US" dirty="0"/>
              <a:t>Continue to use data to inform decisions and planning</a:t>
            </a:r>
          </a:p>
          <a:p>
            <a:pPr lvl="0"/>
            <a:r>
              <a:rPr lang="en-US" dirty="0"/>
              <a:t>Continue to share information with/gather input from stakeholders</a:t>
            </a:r>
          </a:p>
          <a:p>
            <a:pPr lvl="0"/>
            <a:r>
              <a:rPr lang="en-US" dirty="0"/>
              <a:t>Continue to update plan as needed </a:t>
            </a:r>
          </a:p>
          <a:p>
            <a:pPr lvl="0"/>
            <a:endParaRPr lang="en-US" dirty="0"/>
          </a:p>
        </p:txBody>
      </p:sp>
    </p:spTree>
    <p:extLst>
      <p:ext uri="{BB962C8B-B14F-4D97-AF65-F5344CB8AC3E}">
        <p14:creationId xmlns:p14="http://schemas.microsoft.com/office/powerpoint/2010/main" val="3984522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CREATEDBY" val="KMASlideWizar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SIP NYSACHO April 6 2017 Presentation.potx" id="{49DCD42D-34BC-48C3-A068-F8DAFF0C4DDD}" vid="{97214DD0-6B23-4038-96A8-9772BCD07CD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SIP NYSACHO April 6 2017 Presentation.potx" id="{49DCD42D-34BC-48C3-A068-F8DAFF0C4DDD}" vid="{6D5EAFF7-C520-4A99-9031-1A57EE44423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12881</TotalTime>
  <Words>2640</Words>
  <Application>Microsoft Macintosh PowerPoint</Application>
  <PresentationFormat>On-screen Show (4:3)</PresentationFormat>
  <Paragraphs>514</Paragraphs>
  <Slides>51</Slides>
  <Notes>51</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51</vt:i4>
      </vt:variant>
    </vt:vector>
  </HeadingPairs>
  <TitlesOfParts>
    <vt:vector size="72" baseType="lpstr">
      <vt:lpstr>Aldhabi</vt:lpstr>
      <vt:lpstr>Arial</vt:lpstr>
      <vt:lpstr>Arial Nova</vt:lpstr>
      <vt:lpstr>Calibri</vt:lpstr>
      <vt:lpstr>Calibri Light</vt:lpstr>
      <vt:lpstr>Cambria</vt:lpstr>
      <vt:lpstr>Century Gothic</vt:lpstr>
      <vt:lpstr>Century Schoolbook</vt:lpstr>
      <vt:lpstr>Franklin Gothic Book</vt:lpstr>
      <vt:lpstr>Helvetica Neue Light</vt:lpstr>
      <vt:lpstr>Microsoft Sans Serif</vt:lpstr>
      <vt:lpstr>Wingdings</vt:lpstr>
      <vt:lpstr>Wingdings 3</vt:lpstr>
      <vt:lpstr>Office Theme</vt:lpstr>
      <vt:lpstr>1_Office Theme</vt:lpstr>
      <vt:lpstr>3_Office Theme</vt:lpstr>
      <vt:lpstr>Wisp</vt:lpstr>
      <vt:lpstr>Cover Master</vt:lpstr>
      <vt:lpstr>3_Custom Design</vt:lpstr>
      <vt:lpstr>2_Office Theme</vt:lpstr>
      <vt:lpstr>2_Custom Design</vt:lpstr>
      <vt:lpstr>Broadening Impact: Scaling Up and Sustaining SSIP Activities</vt:lpstr>
      <vt:lpstr>Session Objectives</vt:lpstr>
      <vt:lpstr>Background</vt:lpstr>
      <vt:lpstr>Background (concluded)</vt:lpstr>
      <vt:lpstr>What Can Implementation Science Tell Us About Scaling Up?</vt:lpstr>
      <vt:lpstr>Exploration Stage</vt:lpstr>
      <vt:lpstr>Installation Stage </vt:lpstr>
      <vt:lpstr>Initial Implementation</vt:lpstr>
      <vt:lpstr>Full Implementation</vt:lpstr>
      <vt:lpstr>Sustainability </vt:lpstr>
      <vt:lpstr>Take Aways</vt:lpstr>
      <vt:lpstr>Take Aways (concluded) </vt:lpstr>
      <vt:lpstr>State Presentations</vt:lpstr>
      <vt:lpstr> </vt:lpstr>
      <vt:lpstr>SYSTEM OVERVIEW</vt:lpstr>
      <vt:lpstr>Massachusetts Part C:  SIMR</vt:lpstr>
      <vt:lpstr>PowerPoint Presentation</vt:lpstr>
      <vt:lpstr>MA EI SSIP FY18</vt:lpstr>
      <vt:lpstr>PowerPoint Presentation</vt:lpstr>
      <vt:lpstr>PowerPoint Presentation</vt:lpstr>
      <vt:lpstr>What’s next?</vt:lpstr>
      <vt:lpstr>PowerPoint Presentation</vt:lpstr>
      <vt:lpstr>PowerPoint Presentation</vt:lpstr>
      <vt:lpstr>Lessons Learned</vt:lpstr>
      <vt:lpstr>Questions?</vt:lpstr>
      <vt:lpstr>PowerPoint Presentation</vt:lpstr>
      <vt:lpstr>a few things we all know…</vt:lpstr>
      <vt:lpstr>How are we doing in NYS?</vt:lpstr>
      <vt:lpstr>Family  Outcomes</vt:lpstr>
      <vt:lpstr>PowerPoint Presentation</vt:lpstr>
      <vt:lpstr>PDSA Cycle</vt:lpstr>
      <vt:lpstr>PowerPoint Presentation</vt:lpstr>
      <vt:lpstr>PowerPoint Presentation</vt:lpstr>
      <vt:lpstr>IFaCT</vt:lpstr>
      <vt:lpstr>IFaCT Teams</vt:lpstr>
      <vt:lpstr>Next Steps</vt:lpstr>
      <vt:lpstr>Sustainability</vt:lpstr>
      <vt:lpstr>Thanks!</vt:lpstr>
      <vt:lpstr>PowerPoint Presentation</vt:lpstr>
      <vt:lpstr>Geographical Considerations</vt:lpstr>
      <vt:lpstr>SSIP Overview</vt:lpstr>
      <vt:lpstr>Strands of Action</vt:lpstr>
      <vt:lpstr>PowerPoint Presentation</vt:lpstr>
      <vt:lpstr>Evidence-Based Practices</vt:lpstr>
      <vt:lpstr>Technology Resources</vt:lpstr>
      <vt:lpstr>Lessons Learned</vt:lpstr>
      <vt:lpstr>Recommendations</vt:lpstr>
      <vt:lpstr>Discussion </vt:lpstr>
      <vt:lpstr>RESOURCES </vt:lpstr>
      <vt:lpstr>Thank you</vt:lpstr>
      <vt:lpstr>Thank you</vt:lpstr>
    </vt:vector>
  </TitlesOfParts>
  <Company>The DaSy Center and The ECTA Center</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Kathryn Morrison</cp:lastModifiedBy>
  <cp:revision>103</cp:revision>
  <cp:lastPrinted>2018-08-11T04:33:56Z</cp:lastPrinted>
  <dcterms:created xsi:type="dcterms:W3CDTF">2013-02-06T21:54:43Z</dcterms:created>
  <dcterms:modified xsi:type="dcterms:W3CDTF">2018-08-11T04:35:37Z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