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67" r:id="rId2"/>
    <p:sldId id="269" r:id="rId3"/>
    <p:sldId id="273" r:id="rId4"/>
    <p:sldId id="262" r:id="rId5"/>
    <p:sldId id="257" r:id="rId6"/>
    <p:sldId id="264" r:id="rId7"/>
    <p:sldId id="274" r:id="rId8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impson, Jennifer" initials="SJ" lastIdx="1" clrIdx="0"/>
  <p:cmAuthor id="1" name="Christine Pilgrim" initials="CP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16" autoAdjust="0"/>
    <p:restoredTop sz="62385" autoAdjust="0"/>
  </p:normalViewPr>
  <p:slideViewPr>
    <p:cSldViewPr>
      <p:cViewPr varScale="1">
        <p:scale>
          <a:sx n="68" d="100"/>
          <a:sy n="68" d="100"/>
        </p:scale>
        <p:origin x="287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6333" y="0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/>
          <a:lstStyle>
            <a:lvl1pPr algn="r">
              <a:defRPr sz="1200"/>
            </a:lvl1pPr>
          </a:lstStyle>
          <a:p>
            <a:fld id="{A6A07E2F-AC47-46C5-8012-5907B7DF7690}" type="datetimeFigureOut">
              <a:rPr lang="en-US" smtClean="0"/>
              <a:t>8/13/18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87" tIns="46644" rIns="93287" bIns="4664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993" y="4420315"/>
            <a:ext cx="5615940" cy="4187666"/>
          </a:xfrm>
          <a:prstGeom prst="rect">
            <a:avLst/>
          </a:prstGeom>
        </p:spPr>
        <p:txBody>
          <a:bodyPr vert="horz" lIns="93287" tIns="46644" rIns="93287" bIns="4664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6333" y="8839014"/>
            <a:ext cx="3041968" cy="465296"/>
          </a:xfrm>
          <a:prstGeom prst="rect">
            <a:avLst/>
          </a:prstGeom>
        </p:spPr>
        <p:txBody>
          <a:bodyPr vert="horz" lIns="93287" tIns="46644" rIns="93287" bIns="46644" rtlCol="0" anchor="b"/>
          <a:lstStyle>
            <a:lvl1pPr algn="r">
              <a:defRPr sz="1200"/>
            </a:lvl1pPr>
          </a:lstStyle>
          <a:p>
            <a:fld id="{3F8DC865-42FD-4647-9683-242F306E4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42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DC865-42FD-4647-9683-242F306E481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723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DC865-42FD-4647-9683-242F306E48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064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DC865-42FD-4647-9683-242F306E481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0896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DC865-42FD-4647-9683-242F306E481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4359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DC865-42FD-4647-9683-242F306E4816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8846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DC865-42FD-4647-9683-242F306E481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5311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8DC865-42FD-4647-9683-242F306E481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360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667000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mbria" panose="02040503050406030204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62200" y="4267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F879-4700-4E47-A7E3-74EF38E50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38619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38619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76200"/>
            <a:ext cx="9144000" cy="3861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221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8E89C7-9362-4786-84E7-EA5297A7E2C2}" type="datetimeFigureOut">
              <a:rPr lang="en-US" smtClean="0"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74324" y="62484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F879-4700-4E47-A7E3-74EF38E50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5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8E89C7-9362-4786-84E7-EA5297A7E2C2}" type="datetimeFigureOut">
              <a:rPr lang="en-US" smtClean="0"/>
              <a:t>8/13/18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F879-4700-4E47-A7E3-74EF38E50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5207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F879-4700-4E47-A7E3-74EF38E504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1676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Title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304800" y="1676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993053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F879-4700-4E47-A7E3-74EF38E50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450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F879-4700-4E47-A7E3-74EF38E5043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304800" y="1676400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Georgia" panose="02040502050405020303" pitchFamily="18" charset="0"/>
              </a:rPr>
              <a:t>Title</a:t>
            </a:r>
          </a:p>
        </p:txBody>
      </p:sp>
    </p:spTree>
    <p:extLst>
      <p:ext uri="{BB962C8B-B14F-4D97-AF65-F5344CB8AC3E}">
        <p14:creationId xmlns:p14="http://schemas.microsoft.com/office/powerpoint/2010/main" val="34993053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F879-4700-4E47-A7E3-74EF38E50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45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11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F879-4700-4E47-A7E3-74EF38E5043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305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F879-4700-4E47-A7E3-74EF38E50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724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95400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40386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F879-4700-4E47-A7E3-74EF38E50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449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F879-4700-4E47-A7E3-74EF38E50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45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76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F879-4700-4E47-A7E3-74EF38E50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503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6172200"/>
            <a:ext cx="609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 userDrawn="1"/>
        </p:nvSpPr>
        <p:spPr>
          <a:xfrm>
            <a:off x="8305800" y="6172200"/>
            <a:ext cx="8382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24" y="5689091"/>
            <a:ext cx="8980476" cy="94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34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2000" y="6400800"/>
            <a:ext cx="2133600" cy="365125"/>
          </a:xfrm>
          <a:prstGeom prst="rect">
            <a:avLst/>
          </a:prstGeom>
        </p:spPr>
        <p:txBody>
          <a:bodyPr/>
          <a:lstStyle/>
          <a:p>
            <a:fld id="{7E8E89C7-9362-4786-84E7-EA5297A7E2C2}" type="datetimeFigureOut">
              <a:rPr lang="en-US" smtClean="0"/>
              <a:t>8/13/18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3643" y="6318643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F879-4700-4E47-A7E3-74EF38E50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9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E8E89C7-9362-4786-84E7-EA5297A7E2C2}" type="datetimeFigureOut">
              <a:rPr lang="en-US" smtClean="0"/>
              <a:t>8/13/18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72200" y="64008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CF879-4700-4E47-A7E3-74EF38E50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334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514600"/>
            <a:ext cx="8229600" cy="3611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33800" y="64008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CF879-4700-4E47-A7E3-74EF38E5043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924"/>
            <a:ext cx="9144000" cy="147372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4" y="6324600"/>
            <a:ext cx="513094" cy="5130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540" y="6324600"/>
            <a:ext cx="797460" cy="533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924"/>
            <a:ext cx="9144000" cy="14737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64" y="6324600"/>
            <a:ext cx="513094" cy="51309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6540" y="6324600"/>
            <a:ext cx="79746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085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50" r:id="rId14"/>
    <p:sldLayoutId id="214748365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Cambria" panose="020405030504060302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611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Freely Associated States, Outlying Areas and BIE</a:t>
            </a:r>
          </a:p>
          <a:p>
            <a:pPr marL="0" indent="0" algn="ctr">
              <a:buNone/>
            </a:pPr>
            <a:r>
              <a:rPr lang="en-US" sz="3200" dirty="0"/>
              <a:t>August 16, 2018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OSEP</a:t>
            </a:r>
            <a:r>
              <a:rPr lang="en-US" dirty="0"/>
              <a:t> </a:t>
            </a:r>
            <a:r>
              <a:rPr lang="en-US" sz="4000" dirty="0"/>
              <a:t>Updates</a:t>
            </a:r>
          </a:p>
        </p:txBody>
      </p:sp>
    </p:spTree>
    <p:extLst>
      <p:ext uri="{BB962C8B-B14F-4D97-AF65-F5344CB8AC3E}">
        <p14:creationId xmlns:p14="http://schemas.microsoft.com/office/powerpoint/2010/main" val="4142344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16363"/>
          </a:xfrm>
        </p:spPr>
        <p:txBody>
          <a:bodyPr>
            <a:normAutofit/>
          </a:bodyPr>
          <a:lstStyle/>
          <a:p>
            <a:r>
              <a:rPr lang="en-US" sz="3200" dirty="0"/>
              <a:t>OSEP’s Differentiated System of Monitoring and Support</a:t>
            </a:r>
          </a:p>
          <a:p>
            <a:r>
              <a:rPr lang="en-US" sz="3200" dirty="0"/>
              <a:t>State Systemic Improvement Plan-Phase III, Year 3 and Beyond</a:t>
            </a:r>
          </a:p>
          <a:p>
            <a:r>
              <a:rPr lang="en-US" sz="3200" dirty="0"/>
              <a:t>The role of results in determinations </a:t>
            </a:r>
          </a:p>
          <a:p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Objectives</a:t>
            </a:r>
          </a:p>
        </p:txBody>
      </p:sp>
    </p:spTree>
    <p:extLst>
      <p:ext uri="{BB962C8B-B14F-4D97-AF65-F5344CB8AC3E}">
        <p14:creationId xmlns:p14="http://schemas.microsoft.com/office/powerpoint/2010/main" val="3092949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611563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Promotes the Purposes of IDEA</a:t>
            </a:r>
          </a:p>
          <a:p>
            <a:r>
              <a:rPr lang="en-US" dirty="0"/>
              <a:t>Equality of Opportunity</a:t>
            </a:r>
          </a:p>
          <a:p>
            <a:r>
              <a:rPr lang="en-US" dirty="0"/>
              <a:t>Educational Results and high expectations for </a:t>
            </a:r>
            <a:r>
              <a:rPr lang="en-US" i="1" dirty="0"/>
              <a:t>all </a:t>
            </a:r>
            <a:r>
              <a:rPr lang="en-US" dirty="0"/>
              <a:t>children</a:t>
            </a:r>
          </a:p>
          <a:p>
            <a:r>
              <a:rPr lang="en-US" dirty="0"/>
              <a:t>Full participation in the community</a:t>
            </a:r>
          </a:p>
          <a:p>
            <a:r>
              <a:rPr lang="en-US" dirty="0"/>
              <a:t>Independent living</a:t>
            </a:r>
          </a:p>
          <a:p>
            <a:r>
              <a:rPr lang="en-US" dirty="0"/>
              <a:t>Economic self-sufficiency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1447800"/>
            <a:ext cx="9067800" cy="609600"/>
          </a:xfrm>
        </p:spPr>
        <p:txBody>
          <a:bodyPr/>
          <a:lstStyle/>
          <a:p>
            <a:r>
              <a:rPr lang="en-US" sz="3600" dirty="0"/>
              <a:t>Overview: Rationale for Including Results</a:t>
            </a:r>
            <a:br>
              <a:rPr lang="en-US" sz="3200" dirty="0"/>
            </a:b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9706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>
            <a:normAutofit/>
          </a:bodyPr>
          <a:lstStyle/>
          <a:p>
            <a:r>
              <a:rPr lang="en-US" dirty="0"/>
              <a:t>% of  CWD participating in regular Statewide 	assessments across all available grade levels (3 	through 8);</a:t>
            </a:r>
          </a:p>
          <a:p>
            <a:r>
              <a:rPr lang="en-US" dirty="0"/>
              <a:t>% of CWD exiting school by </a:t>
            </a:r>
            <a:r>
              <a:rPr lang="en-US" u="sng" dirty="0"/>
              <a:t>dropping out</a:t>
            </a:r>
            <a:r>
              <a:rPr lang="en-US" dirty="0"/>
              <a:t>; and</a:t>
            </a:r>
          </a:p>
          <a:p>
            <a:r>
              <a:rPr lang="en-US" dirty="0"/>
              <a:t>% of CWD exiting school by </a:t>
            </a:r>
            <a:r>
              <a:rPr lang="en-US" u="sng" dirty="0"/>
              <a:t>graduating with a </a:t>
            </a:r>
            <a:r>
              <a:rPr lang="en-US" dirty="0"/>
              <a:t>	</a:t>
            </a:r>
            <a:r>
              <a:rPr lang="en-US" u="sng" dirty="0"/>
              <a:t>regular high school diploma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Overview: Results Data for FFY 2018 Determinations</a:t>
            </a:r>
          </a:p>
        </p:txBody>
      </p:sp>
    </p:spTree>
    <p:extLst>
      <p:ext uri="{BB962C8B-B14F-4D97-AF65-F5344CB8AC3E}">
        <p14:creationId xmlns:p14="http://schemas.microsoft.com/office/powerpoint/2010/main" val="30969298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2057400"/>
            <a:ext cx="86868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# CWD participating with and without accommodations in regular Statewide assessments in SY 2016-2017</a:t>
            </a:r>
          </a:p>
          <a:p>
            <a:pPr marL="0" indent="0">
              <a:buNone/>
            </a:pPr>
            <a:r>
              <a:rPr lang="en-US" sz="2000" dirty="0"/>
              <a:t># CWD participants and non-participants in regular and alternate Statewide assessments in SY 2016-2017, excluding medical emergencies</a:t>
            </a:r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endParaRPr lang="en-US" sz="2000" dirty="0"/>
          </a:p>
          <a:p>
            <a:pPr marL="0" indent="0" algn="ctr">
              <a:buNone/>
            </a:pPr>
            <a:r>
              <a:rPr lang="en-US" sz="2000" dirty="0"/>
              <a:t># CWD ages 14 through 21 reported in the exit reason </a:t>
            </a:r>
            <a:r>
              <a:rPr lang="en-US" sz="2000" u="sng" dirty="0"/>
              <a:t>dropped out</a:t>
            </a:r>
            <a:r>
              <a:rPr lang="en-US" sz="2000" dirty="0"/>
              <a:t> for SYs 2015-2016, 2014-2015, and 2013-2014 </a:t>
            </a:r>
          </a:p>
          <a:p>
            <a:pPr marL="0" indent="0">
              <a:buNone/>
            </a:pPr>
            <a:r>
              <a:rPr lang="en-US" sz="2000" dirty="0"/>
              <a:t># CWD ages 14 through 21in the five exit from special education and  school categories for SYs 2015-2016, 2014-2015, and 2013-2014</a:t>
            </a:r>
          </a:p>
          <a:p>
            <a:pPr marL="0" indent="0" algn="ctr">
              <a:buNone/>
            </a:pPr>
            <a:r>
              <a:rPr lang="en-US" sz="2000" dirty="0"/>
              <a:t>X 100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1524000"/>
            <a:ext cx="8915400" cy="381000"/>
          </a:xfrm>
        </p:spPr>
        <p:txBody>
          <a:bodyPr/>
          <a:lstStyle/>
          <a:p>
            <a:r>
              <a:rPr lang="en-US" sz="3200" dirty="0"/>
              <a:t>Overview: FFY 2018  Data Calculations</a:t>
            </a: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4636" y="3048000"/>
            <a:ext cx="8991600" cy="3810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34636" y="5105400"/>
            <a:ext cx="9144000" cy="19050"/>
          </a:xfrm>
          <a:prstGeom prst="line">
            <a:avLst/>
          </a:prstGeom>
          <a:ln w="2857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6859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15848"/>
              </p:ext>
            </p:extLst>
          </p:nvPr>
        </p:nvGraphicFramePr>
        <p:xfrm>
          <a:off x="152400" y="2209800"/>
          <a:ext cx="8763001" cy="3963108"/>
        </p:xfrm>
        <a:graphic>
          <a:graphicData uri="http://schemas.openxmlformats.org/drawingml/2006/table">
            <a:tbl>
              <a:tblPr firstRow="1" firstCol="1" bandRow="1"/>
              <a:tblGrid>
                <a:gridCol w="58953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58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55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558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1372">
                <a:tc>
                  <a:txBody>
                    <a:bodyPr/>
                    <a:lstStyle/>
                    <a:p>
                      <a:pPr marL="0" marR="0" indent="1143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Results Elements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27305" marB="18415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RDA Score=</a:t>
                      </a:r>
                      <a:br>
                        <a:rPr lang="en-US" sz="1400" b="1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400" b="1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0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27305" marB="1841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RDA Score= </a:t>
                      </a:r>
                      <a:br>
                        <a:rPr lang="en-US" sz="1400" b="1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400" b="1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27305" marB="1841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RDA Score= </a:t>
                      </a:r>
                      <a:br>
                        <a:rPr lang="en-US" sz="1400" b="1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400" b="1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en-US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27305" marB="1841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7586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Participation Rate of CWD on </a:t>
                      </a:r>
                      <a:br>
                        <a:rPr lang="en-US" sz="1600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600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Regular Statewide Assessments (reading and math, separately) based on an average of participation rates across all available grade levels (3 through 8) in which the assessment was administered.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27305" marB="18415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&lt;80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27305" marB="1841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80-89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27305" marB="1841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&gt;=90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27305" marB="1841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039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Percentage of CWD Exiting School by Graduating with a </a:t>
                      </a:r>
                      <a:br>
                        <a:rPr lang="en-US" sz="1600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</a:br>
                      <a:r>
                        <a:rPr lang="en-US" sz="1600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Regular High School Diploma based on the percentage of CWD exiting school by graduating with a regular high school diploma in SYs 2013-2014, 2014-2015 and 2015-2016.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27305" marB="18415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&lt;65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27305" marB="1841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65-75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27305" marB="1841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&gt;=76</a:t>
                      </a:r>
                      <a:endParaRPr lang="en-US" sz="16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27305" marB="1841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137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Percentage of CWD Exiting School by Dropping Out based on the percentage of CWD exiting school by dropping out in SYs 2013-2014, 2014-2015 and 2015-2016.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27305" marB="18415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&gt;22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27305" marB="1841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22-15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27305" marB="1841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rgbClr val="24406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&lt;=14</a:t>
                      </a:r>
                      <a:endParaRPr lang="en-US" sz="16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0" marR="0" marT="27305" marB="18415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533400"/>
          </a:xfrm>
        </p:spPr>
        <p:txBody>
          <a:bodyPr/>
          <a:lstStyle/>
          <a:p>
            <a:r>
              <a:rPr lang="en-US" sz="2800" dirty="0"/>
              <a:t>2018 Scores for Results Elements</a:t>
            </a:r>
          </a:p>
        </p:txBody>
      </p:sp>
    </p:spTree>
    <p:extLst>
      <p:ext uri="{BB962C8B-B14F-4D97-AF65-F5344CB8AC3E}">
        <p14:creationId xmlns:p14="http://schemas.microsoft.com/office/powerpoint/2010/main" val="13948025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0" y="1524000"/>
            <a:ext cx="8229600" cy="47545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/>
              <a:t>Questions?</a:t>
            </a:r>
          </a:p>
          <a:p>
            <a:pPr marL="0" indent="0" algn="ctr">
              <a:buNone/>
            </a:pPr>
            <a:r>
              <a:rPr lang="en-US" sz="3600" dirty="0" err="1"/>
              <a:t>Kuestion</a:t>
            </a:r>
            <a:r>
              <a:rPr lang="en-US" sz="3600" dirty="0"/>
              <a:t>-mu?</a:t>
            </a:r>
          </a:p>
          <a:p>
            <a:pPr marL="0" indent="0" algn="ctr">
              <a:buNone/>
            </a:pPr>
            <a:r>
              <a:rPr lang="en-US" sz="3600" dirty="0" err="1"/>
              <a:t>Kajjitok</a:t>
            </a:r>
            <a:r>
              <a:rPr lang="en-US" sz="3600" dirty="0"/>
              <a:t>?</a:t>
            </a:r>
          </a:p>
          <a:p>
            <a:pPr marL="0" indent="0" algn="ctr">
              <a:buNone/>
            </a:pPr>
            <a:r>
              <a:rPr lang="en-US" sz="3600" dirty="0" err="1"/>
              <a:t>Fesili</a:t>
            </a:r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7364110"/>
      </p:ext>
    </p:extLst>
  </p:cSld>
  <p:clrMapOvr>
    <a:masterClrMapping/>
  </p:clrMapOvr>
</p:sld>
</file>

<file path=ppt/theme/theme1.xml><?xml version="1.0" encoding="utf-8"?>
<a:theme xmlns:a="http://schemas.openxmlformats.org/drawingml/2006/main" name="OSEP Theme Fin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OSEP Theme Final</Template>
  <TotalTime>4366</TotalTime>
  <Words>255</Words>
  <Application>Microsoft Macintosh PowerPoint</Application>
  <PresentationFormat>On-screen Show (4:3)</PresentationFormat>
  <Paragraphs>58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Cambria</vt:lpstr>
      <vt:lpstr>Georgia</vt:lpstr>
      <vt:lpstr>Times New Roman</vt:lpstr>
      <vt:lpstr>OSEP Theme Final</vt:lpstr>
      <vt:lpstr>OSEP Updates</vt:lpstr>
      <vt:lpstr>Objectives</vt:lpstr>
      <vt:lpstr>Overview: Rationale for Including Results </vt:lpstr>
      <vt:lpstr>Overview: Results Data for FFY 2018 Determinations</vt:lpstr>
      <vt:lpstr>Overview: FFY 2018  Data Calculations</vt:lpstr>
      <vt:lpstr>2018 Scores for Results Elements</vt:lpstr>
      <vt:lpstr>PowerPoint Presentation</vt:lpstr>
    </vt:vector>
  </TitlesOfParts>
  <Company>U.S. Department of Education</Company>
  <LinksUpToDate>false</LinksUpToDate>
  <SharedDoc>false</SharedDoc>
  <HyperlinksChanged>false</HyperlinksChanged>
  <AppVersion>16.0014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Barrett-Zitkus, Jennifer</dc:creator>
  <cp:lastModifiedBy>Kathryn Morrison</cp:lastModifiedBy>
  <cp:revision>111</cp:revision>
  <cp:lastPrinted>2016-07-20T19:23:44Z</cp:lastPrinted>
  <dcterms:created xsi:type="dcterms:W3CDTF">2016-07-12T17:45:17Z</dcterms:created>
  <dcterms:modified xsi:type="dcterms:W3CDTF">2018-08-14T03:19:15Z</dcterms:modified>
</cp:coreProperties>
</file>