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91" r:id="rId2"/>
  </p:sldMasterIdLst>
  <p:notesMasterIdLst>
    <p:notesMasterId r:id="rId63"/>
  </p:notesMasterIdLst>
  <p:handoutMasterIdLst>
    <p:handoutMasterId r:id="rId64"/>
  </p:handoutMasterIdLst>
  <p:sldIdLst>
    <p:sldId id="280" r:id="rId3"/>
    <p:sldId id="285" r:id="rId4"/>
    <p:sldId id="319" r:id="rId5"/>
    <p:sldId id="357" r:id="rId6"/>
    <p:sldId id="336" r:id="rId7"/>
    <p:sldId id="353" r:id="rId8"/>
    <p:sldId id="366" r:id="rId9"/>
    <p:sldId id="347" r:id="rId10"/>
    <p:sldId id="346" r:id="rId11"/>
    <p:sldId id="994" r:id="rId12"/>
    <p:sldId id="1008" r:id="rId13"/>
    <p:sldId id="1009" r:id="rId14"/>
    <p:sldId id="349" r:id="rId15"/>
    <p:sldId id="352" r:id="rId16"/>
    <p:sldId id="992" r:id="rId17"/>
    <p:sldId id="350" r:id="rId18"/>
    <p:sldId id="1010" r:id="rId19"/>
    <p:sldId id="332" r:id="rId20"/>
    <p:sldId id="331" r:id="rId21"/>
    <p:sldId id="1013" r:id="rId22"/>
    <p:sldId id="999" r:id="rId23"/>
    <p:sldId id="1011" r:id="rId24"/>
    <p:sldId id="998" r:id="rId25"/>
    <p:sldId id="362" r:id="rId26"/>
    <p:sldId id="1001" r:id="rId27"/>
    <p:sldId id="1014" r:id="rId28"/>
    <p:sldId id="368" r:id="rId29"/>
    <p:sldId id="988" r:id="rId30"/>
    <p:sldId id="363" r:id="rId31"/>
    <p:sldId id="473" r:id="rId32"/>
    <p:sldId id="317" r:id="rId33"/>
    <p:sldId id="474" r:id="rId34"/>
    <p:sldId id="977" r:id="rId35"/>
    <p:sldId id="981" r:id="rId36"/>
    <p:sldId id="369" r:id="rId37"/>
    <p:sldId id="370" r:id="rId38"/>
    <p:sldId id="1012" r:id="rId39"/>
    <p:sldId id="989" r:id="rId40"/>
    <p:sldId id="364" r:id="rId41"/>
    <p:sldId id="443" r:id="rId42"/>
    <p:sldId id="525" r:id="rId43"/>
    <p:sldId id="529" r:id="rId44"/>
    <p:sldId id="531" r:id="rId45"/>
    <p:sldId id="530" r:id="rId46"/>
    <p:sldId id="979" r:id="rId47"/>
    <p:sldId id="371" r:id="rId48"/>
    <p:sldId id="1002" r:id="rId49"/>
    <p:sldId id="365" r:id="rId50"/>
    <p:sldId id="373" r:id="rId51"/>
    <p:sldId id="984" r:id="rId52"/>
    <p:sldId id="374" r:id="rId53"/>
    <p:sldId id="1004" r:id="rId54"/>
    <p:sldId id="465" r:id="rId55"/>
    <p:sldId id="990" r:id="rId56"/>
    <p:sldId id="987" r:id="rId57"/>
    <p:sldId id="1007" r:id="rId58"/>
    <p:sldId id="281" r:id="rId59"/>
    <p:sldId id="282" r:id="rId60"/>
    <p:sldId id="271" r:id="rId61"/>
    <p:sldId id="269" r:id="rId62"/>
  </p:sldIdLst>
  <p:sldSz cx="9144000" cy="6858000" type="screen4x3"/>
  <p:notesSz cx="6858000" cy="9144000"/>
  <p:custDataLst>
    <p:tags r:id="rId6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532"/>
    <a:srgbClr val="154578"/>
    <a:srgbClr val="6DB467"/>
    <a:srgbClr val="39B54A"/>
    <a:srgbClr val="8686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9" autoAdjust="0"/>
    <p:restoredTop sz="85933" autoAdjust="0"/>
  </p:normalViewPr>
  <p:slideViewPr>
    <p:cSldViewPr>
      <p:cViewPr varScale="1">
        <p:scale>
          <a:sx n="96" d="100"/>
          <a:sy n="96" d="100"/>
        </p:scale>
        <p:origin x="207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144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417034-6105-42D9-BFB8-113E4C52B829}" type="doc">
      <dgm:prSet loTypeId="urn:microsoft.com/office/officeart/2005/8/layout/cycle3" loCatId="cycle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36597440-A215-4C0B-859B-E714DC99B8CD}">
      <dgm:prSet phldrT="[Text]"/>
      <dgm:spPr/>
      <dgm:t>
        <a:bodyPr/>
        <a:lstStyle/>
        <a:p>
          <a:r>
            <a:rPr lang="en-US" dirty="0"/>
            <a:t>Purpose</a:t>
          </a:r>
        </a:p>
      </dgm:t>
    </dgm:pt>
    <dgm:pt modelId="{7834FFB9-ED80-4991-9EF6-1FE328A19976}" type="parTrans" cxnId="{AD1C6CEB-CCF2-4A8A-B0C9-840C2E371C33}">
      <dgm:prSet/>
      <dgm:spPr/>
      <dgm:t>
        <a:bodyPr/>
        <a:lstStyle/>
        <a:p>
          <a:endParaRPr lang="en-US"/>
        </a:p>
      </dgm:t>
    </dgm:pt>
    <dgm:pt modelId="{98D116CF-DB46-4B26-815B-AF2159B88E1B}" type="sibTrans" cxnId="{AD1C6CEB-CCF2-4A8A-B0C9-840C2E371C33}">
      <dgm:prSet/>
      <dgm:spPr/>
      <dgm:t>
        <a:bodyPr/>
        <a:lstStyle/>
        <a:p>
          <a:endParaRPr lang="en-US"/>
        </a:p>
      </dgm:t>
    </dgm:pt>
    <dgm:pt modelId="{34B99DD4-96AA-4205-86D2-18A5518E2516}">
      <dgm:prSet phldrT="[Text]"/>
      <dgm:spPr/>
      <dgm:t>
        <a:bodyPr/>
        <a:lstStyle/>
        <a:p>
          <a:r>
            <a:rPr lang="en-US" dirty="0"/>
            <a:t>Collect</a:t>
          </a:r>
        </a:p>
      </dgm:t>
    </dgm:pt>
    <dgm:pt modelId="{04F791ED-BF44-453A-855B-4353AC0F751F}" type="parTrans" cxnId="{130998B7-84A1-424C-892E-7714BD381381}">
      <dgm:prSet/>
      <dgm:spPr/>
      <dgm:t>
        <a:bodyPr/>
        <a:lstStyle/>
        <a:p>
          <a:endParaRPr lang="en-US"/>
        </a:p>
      </dgm:t>
    </dgm:pt>
    <dgm:pt modelId="{633A436D-D0B1-4FD4-A59F-E0329D79CCC6}" type="sibTrans" cxnId="{130998B7-84A1-424C-892E-7714BD381381}">
      <dgm:prSet/>
      <dgm:spPr/>
      <dgm:t>
        <a:bodyPr/>
        <a:lstStyle/>
        <a:p>
          <a:endParaRPr lang="en-US"/>
        </a:p>
      </dgm:t>
    </dgm:pt>
    <dgm:pt modelId="{F315E62A-540C-4B2B-933C-2A6C328EEE1F}">
      <dgm:prSet phldrT="[Text]"/>
      <dgm:spPr/>
      <dgm:t>
        <a:bodyPr/>
        <a:lstStyle/>
        <a:p>
          <a:r>
            <a:rPr lang="en-US" dirty="0"/>
            <a:t>Review</a:t>
          </a:r>
        </a:p>
      </dgm:t>
    </dgm:pt>
    <dgm:pt modelId="{6C4BBE01-3324-4EB6-AEC0-1BA3F0448D31}" type="parTrans" cxnId="{C914ED01-F95B-4B90-B91B-2EE9B9196FA1}">
      <dgm:prSet/>
      <dgm:spPr/>
      <dgm:t>
        <a:bodyPr/>
        <a:lstStyle/>
        <a:p>
          <a:endParaRPr lang="en-US"/>
        </a:p>
      </dgm:t>
    </dgm:pt>
    <dgm:pt modelId="{F8AE0253-A6C0-4CA7-ADC3-6CE0D8F1D6AF}" type="sibTrans" cxnId="{C914ED01-F95B-4B90-B91B-2EE9B9196FA1}">
      <dgm:prSet/>
      <dgm:spPr/>
      <dgm:t>
        <a:bodyPr/>
        <a:lstStyle/>
        <a:p>
          <a:endParaRPr lang="en-US"/>
        </a:p>
      </dgm:t>
    </dgm:pt>
    <dgm:pt modelId="{B15C7C85-F45B-49FE-9BEE-38B52AB36FE3}">
      <dgm:prSet phldrT="[Text]"/>
      <dgm:spPr/>
      <dgm:t>
        <a:bodyPr/>
        <a:lstStyle/>
        <a:p>
          <a:r>
            <a:rPr lang="en-US" dirty="0"/>
            <a:t>Act</a:t>
          </a:r>
        </a:p>
      </dgm:t>
    </dgm:pt>
    <dgm:pt modelId="{DB3DB855-05F9-4D8D-A919-77FBF6118162}" type="parTrans" cxnId="{DF281922-6263-4A3F-BEF6-A9A4D66C6517}">
      <dgm:prSet/>
      <dgm:spPr/>
      <dgm:t>
        <a:bodyPr/>
        <a:lstStyle/>
        <a:p>
          <a:endParaRPr lang="en-US"/>
        </a:p>
      </dgm:t>
    </dgm:pt>
    <dgm:pt modelId="{05BAC191-D518-42BE-A30F-F54045FDEBF5}" type="sibTrans" cxnId="{DF281922-6263-4A3F-BEF6-A9A4D66C6517}">
      <dgm:prSet/>
      <dgm:spPr/>
      <dgm:t>
        <a:bodyPr/>
        <a:lstStyle/>
        <a:p>
          <a:endParaRPr lang="en-US"/>
        </a:p>
      </dgm:t>
    </dgm:pt>
    <dgm:pt modelId="{CADE81EB-17DF-4341-8D77-1B3C07DA277B}" type="pres">
      <dgm:prSet presAssocID="{1E417034-6105-42D9-BFB8-113E4C52B829}" presName="Name0" presStyleCnt="0">
        <dgm:presLayoutVars>
          <dgm:dir/>
          <dgm:resizeHandles val="exact"/>
        </dgm:presLayoutVars>
      </dgm:prSet>
      <dgm:spPr/>
    </dgm:pt>
    <dgm:pt modelId="{4A4CCD89-C7C2-4726-8455-EF4D5D3DA8AE}" type="pres">
      <dgm:prSet presAssocID="{1E417034-6105-42D9-BFB8-113E4C52B829}" presName="cycle" presStyleCnt="0"/>
      <dgm:spPr/>
    </dgm:pt>
    <dgm:pt modelId="{16D285E4-599E-404A-9C16-E8FBB22C6AC1}" type="pres">
      <dgm:prSet presAssocID="{36597440-A215-4C0B-859B-E714DC99B8CD}" presName="nodeFirstNode" presStyleLbl="node1" presStyleIdx="0" presStyleCnt="4" custRadScaleRad="99255" custRadScaleInc="402">
        <dgm:presLayoutVars>
          <dgm:bulletEnabled val="1"/>
        </dgm:presLayoutVars>
      </dgm:prSet>
      <dgm:spPr/>
    </dgm:pt>
    <dgm:pt modelId="{7A79027B-2AF9-4B03-9BB4-86C40A2EF807}" type="pres">
      <dgm:prSet presAssocID="{98D116CF-DB46-4B26-815B-AF2159B88E1B}" presName="sibTransFirstNode" presStyleLbl="bgShp" presStyleIdx="0" presStyleCnt="1" custLinFactNeighborX="-801" custLinFactNeighborY="2043"/>
      <dgm:spPr/>
    </dgm:pt>
    <dgm:pt modelId="{37B589C6-2333-4D1E-90C8-927D6C14EAF9}" type="pres">
      <dgm:prSet presAssocID="{34B99DD4-96AA-4205-86D2-18A5518E2516}" presName="nodeFollowingNodes" presStyleLbl="node1" presStyleIdx="1" presStyleCnt="4">
        <dgm:presLayoutVars>
          <dgm:bulletEnabled val="1"/>
        </dgm:presLayoutVars>
      </dgm:prSet>
      <dgm:spPr/>
    </dgm:pt>
    <dgm:pt modelId="{6BD0DD62-8607-433D-AA4B-B66124923F69}" type="pres">
      <dgm:prSet presAssocID="{F315E62A-540C-4B2B-933C-2A6C328EEE1F}" presName="nodeFollowingNodes" presStyleLbl="node1" presStyleIdx="2" presStyleCnt="4">
        <dgm:presLayoutVars>
          <dgm:bulletEnabled val="1"/>
        </dgm:presLayoutVars>
      </dgm:prSet>
      <dgm:spPr/>
    </dgm:pt>
    <dgm:pt modelId="{97EAFD93-A40A-4729-A38B-9A27634C6050}" type="pres">
      <dgm:prSet presAssocID="{B15C7C85-F45B-49FE-9BEE-38B52AB36FE3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C914ED01-F95B-4B90-B91B-2EE9B9196FA1}" srcId="{1E417034-6105-42D9-BFB8-113E4C52B829}" destId="{F315E62A-540C-4B2B-933C-2A6C328EEE1F}" srcOrd="2" destOrd="0" parTransId="{6C4BBE01-3324-4EB6-AEC0-1BA3F0448D31}" sibTransId="{F8AE0253-A6C0-4CA7-ADC3-6CE0D8F1D6AF}"/>
    <dgm:cxn modelId="{DF281922-6263-4A3F-BEF6-A9A4D66C6517}" srcId="{1E417034-6105-42D9-BFB8-113E4C52B829}" destId="{B15C7C85-F45B-49FE-9BEE-38B52AB36FE3}" srcOrd="3" destOrd="0" parTransId="{DB3DB855-05F9-4D8D-A919-77FBF6118162}" sibTransId="{05BAC191-D518-42BE-A30F-F54045FDEBF5}"/>
    <dgm:cxn modelId="{9CB5EA7E-8E77-4C30-8052-98C068F887AB}" type="presOf" srcId="{98D116CF-DB46-4B26-815B-AF2159B88E1B}" destId="{7A79027B-2AF9-4B03-9BB4-86C40A2EF807}" srcOrd="0" destOrd="0" presId="urn:microsoft.com/office/officeart/2005/8/layout/cycle3"/>
    <dgm:cxn modelId="{DB873381-686D-4B0C-8C80-279AC7B621B0}" type="presOf" srcId="{36597440-A215-4C0B-859B-E714DC99B8CD}" destId="{16D285E4-599E-404A-9C16-E8FBB22C6AC1}" srcOrd="0" destOrd="0" presId="urn:microsoft.com/office/officeart/2005/8/layout/cycle3"/>
    <dgm:cxn modelId="{B9E0398F-74B2-4C58-8FC2-63194CA871DD}" type="presOf" srcId="{B15C7C85-F45B-49FE-9BEE-38B52AB36FE3}" destId="{97EAFD93-A40A-4729-A38B-9A27634C6050}" srcOrd="0" destOrd="0" presId="urn:microsoft.com/office/officeart/2005/8/layout/cycle3"/>
    <dgm:cxn modelId="{83BF0590-8060-418A-84EC-9FD4C24A2EF1}" type="presOf" srcId="{34B99DD4-96AA-4205-86D2-18A5518E2516}" destId="{37B589C6-2333-4D1E-90C8-927D6C14EAF9}" srcOrd="0" destOrd="0" presId="urn:microsoft.com/office/officeart/2005/8/layout/cycle3"/>
    <dgm:cxn modelId="{D63C79A8-8E22-47EB-95F4-52073CC1EF65}" type="presOf" srcId="{1E417034-6105-42D9-BFB8-113E4C52B829}" destId="{CADE81EB-17DF-4341-8D77-1B3C07DA277B}" srcOrd="0" destOrd="0" presId="urn:microsoft.com/office/officeart/2005/8/layout/cycle3"/>
    <dgm:cxn modelId="{59778FAC-3F51-44B8-A79D-BC7F4CBC331D}" type="presOf" srcId="{F315E62A-540C-4B2B-933C-2A6C328EEE1F}" destId="{6BD0DD62-8607-433D-AA4B-B66124923F69}" srcOrd="0" destOrd="0" presId="urn:microsoft.com/office/officeart/2005/8/layout/cycle3"/>
    <dgm:cxn modelId="{130998B7-84A1-424C-892E-7714BD381381}" srcId="{1E417034-6105-42D9-BFB8-113E4C52B829}" destId="{34B99DD4-96AA-4205-86D2-18A5518E2516}" srcOrd="1" destOrd="0" parTransId="{04F791ED-BF44-453A-855B-4353AC0F751F}" sibTransId="{633A436D-D0B1-4FD4-A59F-E0329D79CCC6}"/>
    <dgm:cxn modelId="{AD1C6CEB-CCF2-4A8A-B0C9-840C2E371C33}" srcId="{1E417034-6105-42D9-BFB8-113E4C52B829}" destId="{36597440-A215-4C0B-859B-E714DC99B8CD}" srcOrd="0" destOrd="0" parTransId="{7834FFB9-ED80-4991-9EF6-1FE328A19976}" sibTransId="{98D116CF-DB46-4B26-815B-AF2159B88E1B}"/>
    <dgm:cxn modelId="{2EDE7E47-A883-40D1-BA8E-6B2BBC90D6AA}" type="presParOf" srcId="{CADE81EB-17DF-4341-8D77-1B3C07DA277B}" destId="{4A4CCD89-C7C2-4726-8455-EF4D5D3DA8AE}" srcOrd="0" destOrd="0" presId="urn:microsoft.com/office/officeart/2005/8/layout/cycle3"/>
    <dgm:cxn modelId="{A6184674-6BB6-4401-8E90-B7B6F96ABFB6}" type="presParOf" srcId="{4A4CCD89-C7C2-4726-8455-EF4D5D3DA8AE}" destId="{16D285E4-599E-404A-9C16-E8FBB22C6AC1}" srcOrd="0" destOrd="0" presId="urn:microsoft.com/office/officeart/2005/8/layout/cycle3"/>
    <dgm:cxn modelId="{BAEC1307-12CD-4BAE-959B-A5DCBEB4F1EC}" type="presParOf" srcId="{4A4CCD89-C7C2-4726-8455-EF4D5D3DA8AE}" destId="{7A79027B-2AF9-4B03-9BB4-86C40A2EF807}" srcOrd="1" destOrd="0" presId="urn:microsoft.com/office/officeart/2005/8/layout/cycle3"/>
    <dgm:cxn modelId="{1D8DC039-5E3B-4165-841C-10E44187ED2E}" type="presParOf" srcId="{4A4CCD89-C7C2-4726-8455-EF4D5D3DA8AE}" destId="{37B589C6-2333-4D1E-90C8-927D6C14EAF9}" srcOrd="2" destOrd="0" presId="urn:microsoft.com/office/officeart/2005/8/layout/cycle3"/>
    <dgm:cxn modelId="{AA2FBBB9-E9A5-44F5-8AB9-3C3F124752BD}" type="presParOf" srcId="{4A4CCD89-C7C2-4726-8455-EF4D5D3DA8AE}" destId="{6BD0DD62-8607-433D-AA4B-B66124923F69}" srcOrd="3" destOrd="0" presId="urn:microsoft.com/office/officeart/2005/8/layout/cycle3"/>
    <dgm:cxn modelId="{9C3CA7BF-F091-424C-AEF3-BA1E722CA5DA}" type="presParOf" srcId="{4A4CCD89-C7C2-4726-8455-EF4D5D3DA8AE}" destId="{97EAFD93-A40A-4729-A38B-9A27634C6050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79027B-2AF9-4B03-9BB4-86C40A2EF807}">
      <dsp:nvSpPr>
        <dsp:cNvPr id="0" name=""/>
        <dsp:cNvSpPr/>
      </dsp:nvSpPr>
      <dsp:spPr>
        <a:xfrm>
          <a:off x="504228" y="602892"/>
          <a:ext cx="3207060" cy="3207060"/>
        </a:xfrm>
        <a:prstGeom prst="circularArrow">
          <a:avLst>
            <a:gd name="adj1" fmla="val 4668"/>
            <a:gd name="adj2" fmla="val 272909"/>
            <a:gd name="adj3" fmla="val 13161089"/>
            <a:gd name="adj4" fmla="val 17810337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285E4-599E-404A-9C16-E8FBB22C6AC1}">
      <dsp:nvSpPr>
        <dsp:cNvPr id="0" name=""/>
        <dsp:cNvSpPr/>
      </dsp:nvSpPr>
      <dsp:spPr>
        <a:xfrm>
          <a:off x="1157917" y="579080"/>
          <a:ext cx="1951059" cy="97552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Purpose</a:t>
          </a:r>
        </a:p>
      </dsp:txBody>
      <dsp:txXfrm>
        <a:off x="1205538" y="626701"/>
        <a:ext cx="1855817" cy="880287"/>
      </dsp:txXfrm>
    </dsp:sp>
    <dsp:sp modelId="{37B589C6-2333-4D1E-90C8-927D6C14EAF9}">
      <dsp:nvSpPr>
        <dsp:cNvPr id="0" name=""/>
        <dsp:cNvSpPr/>
      </dsp:nvSpPr>
      <dsp:spPr>
        <a:xfrm>
          <a:off x="2303691" y="1722035"/>
          <a:ext cx="1951059" cy="975529"/>
        </a:xfrm>
        <a:prstGeom prst="roundRect">
          <a:avLst/>
        </a:prstGeom>
        <a:solidFill>
          <a:schemeClr val="accent1">
            <a:shade val="80000"/>
            <a:hueOff val="150405"/>
            <a:satOff val="-11632"/>
            <a:lumOff val="10943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Collect</a:t>
          </a:r>
        </a:p>
      </dsp:txBody>
      <dsp:txXfrm>
        <a:off x="2351312" y="1769656"/>
        <a:ext cx="1855817" cy="880287"/>
      </dsp:txXfrm>
    </dsp:sp>
    <dsp:sp modelId="{6BD0DD62-8607-433D-AA4B-B66124923F69}">
      <dsp:nvSpPr>
        <dsp:cNvPr id="0" name=""/>
        <dsp:cNvSpPr/>
      </dsp:nvSpPr>
      <dsp:spPr>
        <a:xfrm>
          <a:off x="1152143" y="2873582"/>
          <a:ext cx="1951059" cy="975529"/>
        </a:xfrm>
        <a:prstGeom prst="roundRect">
          <a:avLst/>
        </a:prstGeom>
        <a:solidFill>
          <a:schemeClr val="accent1">
            <a:shade val="80000"/>
            <a:hueOff val="300809"/>
            <a:satOff val="-23264"/>
            <a:lumOff val="21887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Review</a:t>
          </a:r>
        </a:p>
      </dsp:txBody>
      <dsp:txXfrm>
        <a:off x="1199764" y="2921203"/>
        <a:ext cx="1855817" cy="880287"/>
      </dsp:txXfrm>
    </dsp:sp>
    <dsp:sp modelId="{97EAFD93-A40A-4729-A38B-9A27634C6050}">
      <dsp:nvSpPr>
        <dsp:cNvPr id="0" name=""/>
        <dsp:cNvSpPr/>
      </dsp:nvSpPr>
      <dsp:spPr>
        <a:xfrm>
          <a:off x="595" y="1722035"/>
          <a:ext cx="1951059" cy="975529"/>
        </a:xfrm>
        <a:prstGeom prst="roundRect">
          <a:avLst/>
        </a:prstGeom>
        <a:solidFill>
          <a:schemeClr val="accent1">
            <a:shade val="80000"/>
            <a:hueOff val="451214"/>
            <a:satOff val="-34896"/>
            <a:lumOff val="3283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Act</a:t>
          </a:r>
        </a:p>
      </dsp:txBody>
      <dsp:txXfrm>
        <a:off x="48216" y="1769656"/>
        <a:ext cx="1855817" cy="8802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6C913-017E-41CB-BD92-AB72C59CEF84}" type="datetimeFigureOut">
              <a:rPr lang="en-US" smtClean="0"/>
              <a:t>8/16/18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59A4A-947E-4EFF-8543-2566EB51F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19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AF370-FD3B-447A-B724-07A83C459553}" type="datetimeFigureOut">
              <a:rPr lang="en-US" smtClean="0"/>
              <a:t>8/16/18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9EC22-8000-4A01-AE86-242F2155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1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443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E20844C-564C-482A-8A85-3FB3AA366C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19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DEAC464-002A-4D7F-A09A-EA561D34A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9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A8254B2-DF67-4589-9DB3-B88E6A1157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27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B125095-CF75-4367-9568-B6C6B5D8FB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76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C8AFEB0-D0AB-47F2-9919-63BF68B23F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9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141A1FE-41FE-4E65-91A5-6BB0C39F2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16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23E2B-894E-4011-9E52-001F70321C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A7C7853-D2CC-4AE8-B2B3-56C99EBD87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28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89BC0-2B6B-4D0C-88AF-9339ED376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6159743-EAC6-46E7-AFCF-09902C5B66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19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03B07C4-D5E9-446B-8F6A-82D5A49EC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29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27892F2-A4EB-4603-824F-A69DB7838E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46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4571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67CE757-9B42-4CF2-A2D5-929EE77F98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50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24889CD-E605-4070-9411-39EF123872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781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76B9659-0C10-4A77-BB42-B614ADBF67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47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FC6D66B-A842-4EC6-8967-3862F0D326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198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BCB5B38-3630-4468-A176-BAC5B99716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418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3633192-0C42-4EBA-AAA8-01266CC0CC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874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4ECBAB7-9FE6-4517-AED3-812109F21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251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8FC17B2-7A71-447B-81D0-C1549B487A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810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508000"/>
            <a:ext cx="4184650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3147" y="3796030"/>
            <a:ext cx="5608320" cy="4333417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Shown here are some of  the DEC RPs under assessment practices – these are important when we think about the assessment information we need to complete the COS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Take note of A3 – We want to be certain that assessment methods are DAP which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ncludes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being individually appropriate, age-appropriate, and culturally sensitive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A6 – reminds us that a variety of methods should be used – we can’t gather all the information we need for COS from just one tool – AND specifically it references the 2 prongs of authentic assessment – observation and interview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A7 – reinforces too that information about a child’s functioning must include how he/she participates in daily activities, routines, and environments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included here, but A11 also reinforces that information collected should be shared in ways that are understandable and meaningful to the family and other team members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C6C89A-4A10-4E79-B307-B67642BFE2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2354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568325"/>
            <a:ext cx="4181475" cy="3136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165F4-379C-44F2-8E89-DB43904FE8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3307D76-A46A-422D-9F6F-2D42C3665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90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905E176-1561-4DF7-BC6D-75D9366E3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042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390525"/>
            <a:ext cx="4181475" cy="3136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FA7DC-DBC6-4C8C-B350-0AE08173E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B16B9AB-B74F-4714-BA8C-B725109063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674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725613" y="496888"/>
            <a:ext cx="3559175" cy="2668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71C2B1-9843-4828-9F60-F27264BF8F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165F4-379C-44F2-8E89-DB43904FE8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9B9AA9FC-737D-4247-A1E1-E599AB960A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552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785813"/>
            <a:ext cx="4184650" cy="31384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165F4-379C-44F2-8E89-DB43904FE8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8118293-AB39-45F2-896B-818B4E744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213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00DAD7D-84AB-4172-9130-259B70592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066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546E08A-11AB-4158-892A-FC5D2DEAD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368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7CF0A3F-31EF-450B-959B-A8DF71B5F2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535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46E47ED-B32A-4992-9FAE-E7AF0535E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344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6698D5D-61B6-47C3-90E7-CE410905F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163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539750"/>
            <a:ext cx="4181475" cy="3136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FA7DC-DBC6-4C8C-B350-0AE08173EC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A452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A4520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B2FC2AE-9ACB-4796-9489-FA9D18F1D7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431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52588" y="396875"/>
            <a:ext cx="3705225" cy="277971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FA7DC-DBC6-4C8C-B350-0AE08173E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86C317F-2F1C-4C10-BF56-CC7CE18EB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26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3CB98D1-1C3A-488A-82E6-7B1812ED25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297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3200" y="190500"/>
            <a:ext cx="4181475" cy="3136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FA7DC-DBC6-4C8C-B350-0AE08173E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66D6952-0BD9-4495-96DD-3464CFBEBF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199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431800"/>
            <a:ext cx="4184650" cy="313848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FA7DC-DBC6-4C8C-B350-0AE08173E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BEC3A7C-6E22-4112-9997-7B58BC20C7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63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FA7DC-DBC6-4C8C-B350-0AE08173E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53E2331-CF2C-4BD1-B75B-E2EE01EA1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593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525463"/>
            <a:ext cx="4184650" cy="31384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165F4-379C-44F2-8E89-DB43904FE8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3EA36C4-AF35-4AA3-A644-6C0C887BFA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393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E93EF80-B4AF-496A-BB90-1A7412120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061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4042463-A6A8-485E-B3C2-D3CCCD8923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840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F96DA03-6DB2-4B14-A974-EBA20FC817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332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25BBE3A-290E-4FB7-83FB-763D04F1A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021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D2CC0F3-23E5-49DF-BB89-C7225E564B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220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3E2D3D1-1E9F-414E-BBCD-2AB008975F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11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854CECE-3647-476F-BC7D-3AD5B834D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681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376A8BF-3832-4D7E-B962-6A59E24ED0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784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420688"/>
            <a:ext cx="4184650" cy="31384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165F4-379C-44F2-8E89-DB43904FE8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3F5DCAC-DD81-4536-B91C-3C1A73F8D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527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CC6F98E-FB00-4ED3-9FA6-6C7853D9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432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http://smartwomenbiz.com/2016/12/15/steps-to-leaving-a-legacy-from-a-transformational-leadership-expert/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5815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https://clipartxtras.com/categories/view/cce7a8eed6aaa8e0e3171a94a9d95f2dabaacf57/digital-literacy-clipart.html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0363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9EC22-8000-4A01-AE86-242F2155302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69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9863" y="466725"/>
            <a:ext cx="4130675" cy="309721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2C9AD02-CA05-4B0E-B9AC-41BE69264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36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00A51EC-C5FE-47B8-BFDD-7C78CF0D9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16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82187F1-5881-47C2-A391-C9F3B61FF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74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6CD33-4337-4529-948A-94F6960B2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C6C0B2E-3203-4906-A676-111E50629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24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987552" y="4727448"/>
            <a:ext cx="4270248" cy="12161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rgbClr val="15457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752600"/>
            <a:ext cx="6702552" cy="1676400"/>
          </a:xfrm>
        </p:spPr>
        <p:txBody>
          <a:bodyPr>
            <a:normAutofit/>
          </a:bodyPr>
          <a:lstStyle>
            <a:lvl1pPr>
              <a:defRPr sz="5400">
                <a:latin typeface="Century Gothic" panose="020B0502020202020204" pitchFamily="34" charset="0"/>
              </a:defRPr>
            </a:lvl1pPr>
            <a:lvl2pPr>
              <a:defRPr sz="5400" b="1">
                <a:solidFill>
                  <a:srgbClr val="154578"/>
                </a:solidFill>
                <a:latin typeface="Century Gothic" panose="020B0502020202020204" pitchFamily="34" charset="0"/>
              </a:defRPr>
            </a:lvl2pPr>
          </a:lstStyle>
          <a:p>
            <a:pPr lvl="1"/>
            <a:r>
              <a:rPr lang="en-US" dirty="0"/>
              <a:t>Click to edit Master title</a:t>
            </a: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838200" y="3886200"/>
            <a:ext cx="6705600" cy="12161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rgbClr val="ED3532"/>
              </a:buClr>
              <a:buFont typeface="Arial" pitchFamily="34" charset="0"/>
              <a:buNone/>
              <a:defRPr sz="3000" b="1" kern="1200">
                <a:solidFill>
                  <a:srgbClr val="154578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ED3532"/>
              </a:buClr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ED353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rgbClr val="ED353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rgbClr val="ED353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000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6735" y="11933344"/>
            <a:ext cx="1359748" cy="7175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86" b="26123"/>
          <a:stretch/>
        </p:blipFill>
        <p:spPr>
          <a:xfrm>
            <a:off x="10458959" y="11596347"/>
            <a:ext cx="988141" cy="5164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76294" y="17188142"/>
            <a:ext cx="1359748" cy="717564"/>
          </a:xfrm>
          <a:prstGeom prst="rect">
            <a:avLst/>
          </a:prstGeom>
        </p:spPr>
      </p:pic>
      <p:sp>
        <p:nvSpPr>
          <p:cNvPr id="25" name="Rectangle 24" descr="&quot; &quot;"/>
          <p:cNvSpPr/>
          <p:nvPr userDrawn="1"/>
        </p:nvSpPr>
        <p:spPr>
          <a:xfrm flipH="1">
            <a:off x="-2" y="2220"/>
            <a:ext cx="3505201" cy="576072"/>
          </a:xfrm>
          <a:prstGeom prst="rect">
            <a:avLst/>
          </a:prstGeom>
          <a:solidFill>
            <a:srgbClr val="56A0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07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kern="0">
              <a:solidFill>
                <a:schemeClr val="bg1"/>
              </a:solidFill>
              <a:latin typeface="Microsoft Sans Serif"/>
              <a:cs typeface="Microsoft Sans Serif"/>
              <a:sym typeface="Helvetica Neue Light"/>
            </a:endParaRPr>
          </a:p>
        </p:txBody>
      </p:sp>
      <p:sp>
        <p:nvSpPr>
          <p:cNvPr id="21" name="Rectangle 20"/>
          <p:cNvSpPr/>
          <p:nvPr userDrawn="1"/>
        </p:nvSpPr>
        <p:spPr>
          <a:xfrm rot="5400000" flipV="1">
            <a:off x="6000120" y="-2568900"/>
            <a:ext cx="572759" cy="5715000"/>
          </a:xfrm>
          <a:prstGeom prst="rect">
            <a:avLst/>
          </a:prstGeom>
          <a:solidFill>
            <a:srgbClr val="069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 rot="5400000" flipV="1">
            <a:off x="4511454" y="-4054254"/>
            <a:ext cx="121094" cy="9144001"/>
          </a:xfrm>
          <a:prstGeom prst="rect">
            <a:avLst/>
          </a:prstGeom>
          <a:solidFill>
            <a:srgbClr val="154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47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>
                <a:solidFill>
                  <a:srgbClr val="154578"/>
                </a:solidFill>
              </a:defRPr>
            </a:lvl1pPr>
            <a:lvl2pPr marL="742950" indent="-285750">
              <a:buFont typeface="Calibri" panose="020F0502020204030204" pitchFamily="34" charset="0"/>
              <a:buChar char="–"/>
              <a:defRPr sz="2800">
                <a:solidFill>
                  <a:srgbClr val="154578"/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 descr="&quot; &quot;"/>
          <p:cNvCxnSpPr/>
          <p:nvPr userDrawn="1"/>
        </p:nvCxnSpPr>
        <p:spPr>
          <a:xfrm>
            <a:off x="0" y="6121400"/>
            <a:ext cx="9144000" cy="0"/>
          </a:xfrm>
          <a:prstGeom prst="line">
            <a:avLst/>
          </a:prstGeom>
          <a:ln w="19050">
            <a:solidFill>
              <a:srgbClr val="39B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505200" y="6327648"/>
            <a:ext cx="2133600" cy="365125"/>
          </a:xfrm>
        </p:spPr>
        <p:txBody>
          <a:bodyPr/>
          <a:lstStyle>
            <a:lvl1pPr algn="ctr">
              <a:defRPr>
                <a:latin typeface="Century Gothic" pitchFamily="34" charset="0"/>
              </a:defRPr>
            </a:lvl1pPr>
          </a:lstStyle>
          <a:p>
            <a:fld id="{B2897048-00E0-47FB-B07B-F36BBE8AF57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2400" y="6186796"/>
            <a:ext cx="1179484" cy="622436"/>
          </a:xfrm>
          <a:prstGeom prst="rect">
            <a:avLst/>
          </a:prstGeom>
        </p:spPr>
      </p:pic>
      <p:pic>
        <p:nvPicPr>
          <p:cNvPr id="15" name="Picture 2" descr="Logo for the Center for IDEA Early Childhood Data Systems (The DaSy Center)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7" y="6172200"/>
            <a:ext cx="935683" cy="67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302253"/>
            <a:ext cx="1066800" cy="4127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82" b="29249"/>
          <a:stretch/>
        </p:blipFill>
        <p:spPr>
          <a:xfrm>
            <a:off x="5931906" y="6257184"/>
            <a:ext cx="1002294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 descr="&quot; &quot;"/>
          <p:cNvCxnSpPr/>
          <p:nvPr userDrawn="1"/>
        </p:nvCxnSpPr>
        <p:spPr>
          <a:xfrm>
            <a:off x="0" y="6121400"/>
            <a:ext cx="9144000" cy="0"/>
          </a:xfrm>
          <a:prstGeom prst="line">
            <a:avLst/>
          </a:prstGeom>
          <a:ln w="19050">
            <a:solidFill>
              <a:srgbClr val="39B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505200" y="6327648"/>
            <a:ext cx="2133600" cy="365125"/>
          </a:xfrm>
        </p:spPr>
        <p:txBody>
          <a:bodyPr/>
          <a:lstStyle>
            <a:lvl1pPr algn="ctr">
              <a:defRPr>
                <a:latin typeface="Century Gothic" pitchFamily="34" charset="0"/>
              </a:defRPr>
            </a:lvl1pPr>
          </a:lstStyle>
          <a:p>
            <a:fld id="{B2897048-00E0-47FB-B07B-F36BBE8AF57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2400" y="6186796"/>
            <a:ext cx="1179484" cy="622436"/>
          </a:xfrm>
          <a:prstGeom prst="rect">
            <a:avLst/>
          </a:prstGeom>
        </p:spPr>
      </p:pic>
      <p:pic>
        <p:nvPicPr>
          <p:cNvPr id="15" name="Picture 2" descr="Logo for the Center for IDEA Early Childhood Data Systems (The DaSy Center)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7" y="6172200"/>
            <a:ext cx="935683" cy="67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302253"/>
            <a:ext cx="1066800" cy="4127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82" b="29249"/>
          <a:stretch/>
        </p:blipFill>
        <p:spPr>
          <a:xfrm>
            <a:off x="5931906" y="6257184"/>
            <a:ext cx="1002294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70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038600"/>
          </a:xfrm>
          <a:prstGeom prst="rect">
            <a:avLst/>
          </a:prstGeom>
        </p:spPr>
        <p:txBody>
          <a:bodyPr vert="eaVert"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rgbClr val="154578"/>
                </a:solidFill>
              </a:defRPr>
            </a:lvl1pPr>
            <a:lvl2pPr marL="742950" indent="-285750">
              <a:buFont typeface="Calibri" panose="020F0502020204030204" pitchFamily="34" charset="0"/>
              <a:buChar char="–"/>
              <a:defRPr>
                <a:solidFill>
                  <a:srgbClr val="154578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5" name="Straight Connector 14" descr="&quot; &quot;"/>
          <p:cNvCxnSpPr/>
          <p:nvPr userDrawn="1"/>
        </p:nvCxnSpPr>
        <p:spPr>
          <a:xfrm>
            <a:off x="0" y="6121400"/>
            <a:ext cx="9144000" cy="0"/>
          </a:xfrm>
          <a:prstGeom prst="line">
            <a:avLst/>
          </a:prstGeom>
          <a:ln w="19050">
            <a:solidFill>
              <a:srgbClr val="39B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505200" y="6327648"/>
            <a:ext cx="2133600" cy="365125"/>
          </a:xfrm>
        </p:spPr>
        <p:txBody>
          <a:bodyPr/>
          <a:lstStyle>
            <a:lvl1pPr algn="ctr">
              <a:defRPr>
                <a:latin typeface="Century Gothic" pitchFamily="34" charset="0"/>
              </a:defRPr>
            </a:lvl1pPr>
          </a:lstStyle>
          <a:p>
            <a:fld id="{B2897048-00E0-47FB-B07B-F36BBE8AF57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2400" y="6186796"/>
            <a:ext cx="1179484" cy="622436"/>
          </a:xfrm>
          <a:prstGeom prst="rect">
            <a:avLst/>
          </a:prstGeom>
        </p:spPr>
      </p:pic>
      <p:pic>
        <p:nvPicPr>
          <p:cNvPr id="14" name="Picture 2" descr="Logo for the Center for IDEA Early Childhood Data Systems (The DaSy Center)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7" y="6172200"/>
            <a:ext cx="935683" cy="67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302253"/>
            <a:ext cx="1066800" cy="4127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82" b="29249"/>
          <a:stretch/>
        </p:blipFill>
        <p:spPr>
          <a:xfrm>
            <a:off x="5931906" y="6257184"/>
            <a:ext cx="1002294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39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rgbClr val="154578"/>
                </a:solidFill>
              </a:defRPr>
            </a:lvl1pPr>
            <a:lvl2pPr marL="742950" indent="-285750">
              <a:buFont typeface="Calibri" panose="020F0502020204030204" pitchFamily="34" charset="0"/>
              <a:buChar char="–"/>
              <a:defRPr>
                <a:solidFill>
                  <a:srgbClr val="154578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5" name="Straight Connector 14" descr="&quot; &quot;"/>
          <p:cNvCxnSpPr/>
          <p:nvPr userDrawn="1"/>
        </p:nvCxnSpPr>
        <p:spPr>
          <a:xfrm>
            <a:off x="0" y="6121400"/>
            <a:ext cx="9144000" cy="0"/>
          </a:xfrm>
          <a:prstGeom prst="line">
            <a:avLst/>
          </a:prstGeom>
          <a:ln w="19050">
            <a:solidFill>
              <a:srgbClr val="39B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505200" y="6327648"/>
            <a:ext cx="2133600" cy="365125"/>
          </a:xfrm>
        </p:spPr>
        <p:txBody>
          <a:bodyPr/>
          <a:lstStyle>
            <a:lvl1pPr algn="ctr">
              <a:defRPr>
                <a:latin typeface="Century Gothic" pitchFamily="34" charset="0"/>
              </a:defRPr>
            </a:lvl1pPr>
          </a:lstStyle>
          <a:p>
            <a:fld id="{B2897048-00E0-47FB-B07B-F36BBE8AF57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2400" y="6186796"/>
            <a:ext cx="1179484" cy="622436"/>
          </a:xfrm>
          <a:prstGeom prst="rect">
            <a:avLst/>
          </a:prstGeom>
        </p:spPr>
      </p:pic>
      <p:pic>
        <p:nvPicPr>
          <p:cNvPr id="14" name="Picture 2" descr="Logo for the Center for IDEA Early Childhood Data Systems (The DaSy Center)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7" y="6172200"/>
            <a:ext cx="935683" cy="67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302253"/>
            <a:ext cx="1066800" cy="4127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82" b="29249"/>
          <a:stretch/>
        </p:blipFill>
        <p:spPr>
          <a:xfrm>
            <a:off x="5931906" y="6257184"/>
            <a:ext cx="1002294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0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8/16/18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37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rPr kumimoji="0" lang="en-US" smtClean="0"/>
              <a:pPr/>
              <a:t>8/16/18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kumimoji="0" lang="en-US" smtClean="0"/>
              <a:pPr/>
              <a:t>‹#›</a:t>
            </a:fld>
            <a:endParaRPr kumimoji="0"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270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8/16/18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224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8/16/18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094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8/16/18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17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8/16/18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9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38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rgbClr val="154578"/>
                </a:solidFill>
              </a:defRPr>
            </a:lvl1pPr>
            <a:lvl2pPr marL="742950" indent="-285750">
              <a:buFont typeface="Calibri" panose="020F0502020204030204" pitchFamily="34" charset="0"/>
              <a:buChar char="–"/>
              <a:defRPr>
                <a:solidFill>
                  <a:srgbClr val="154578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5" descr="&quot; &quot;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 w="12700">
            <a:solidFill>
              <a:srgbClr val="39B54A"/>
            </a:solidFill>
          </a:ln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 descr="&quot; &quot;"/>
          <p:cNvCxnSpPr/>
          <p:nvPr userDrawn="1"/>
        </p:nvCxnSpPr>
        <p:spPr>
          <a:xfrm>
            <a:off x="0" y="6121400"/>
            <a:ext cx="9144000" cy="0"/>
          </a:xfrm>
          <a:prstGeom prst="line">
            <a:avLst/>
          </a:prstGeom>
          <a:ln w="19050">
            <a:solidFill>
              <a:srgbClr val="39B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2400" y="6186796"/>
            <a:ext cx="1179484" cy="622436"/>
          </a:xfrm>
          <a:prstGeom prst="rect">
            <a:avLst/>
          </a:prstGeom>
        </p:spPr>
      </p:pic>
      <p:pic>
        <p:nvPicPr>
          <p:cNvPr id="15" name="Picture 2" descr="Logo for the Center for IDEA Early Childhood Data Systems (The DaSy Center)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7" y="6172200"/>
            <a:ext cx="935683" cy="67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505200" y="6327648"/>
            <a:ext cx="2133600" cy="365125"/>
          </a:xfrm>
        </p:spPr>
        <p:txBody>
          <a:bodyPr/>
          <a:lstStyle>
            <a:lvl1pPr algn="ctr">
              <a:defRPr>
                <a:latin typeface="Century Gothic" pitchFamily="34" charset="0"/>
              </a:defRPr>
            </a:lvl1pPr>
          </a:lstStyle>
          <a:p>
            <a:fld id="{B2897048-00E0-47FB-B07B-F36BBE8AF57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302253"/>
            <a:ext cx="1066800" cy="4127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82" b="29249"/>
          <a:stretch/>
        </p:blipFill>
        <p:spPr>
          <a:xfrm>
            <a:off x="5931906" y="6257184"/>
            <a:ext cx="1002294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98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8/16/18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911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8/16/18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672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8/16/18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53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8/16/18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76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8/16/18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794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  <a:prstGeom prst="rect">
            <a:avLst/>
          </a:prstGeom>
        </p:spPr>
        <p:txBody>
          <a:bodyPr bIns="0" anchor="ctr" anchorCtr="0"/>
          <a:lstStyle>
            <a:lvl1pPr algn="r" eaLnBrk="1" latinLnBrk="0" hangingPunct="1">
              <a:defRPr kumimoji="0" lang="en-US" dirty="0"/>
            </a:lvl1pPr>
            <a:extLst/>
          </a:lstStyle>
          <a:p>
            <a:r>
              <a:rPr kumimoji="0" lang="en-US" dirty="0"/>
              <a:t>Click to add photo album title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date and other details</a:t>
            </a:r>
          </a:p>
        </p:txBody>
      </p:sp>
      <p:sp>
        <p:nvSpPr>
          <p:cNvPr id="27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8/16/18</a:t>
            </a:fld>
            <a:endParaRPr kumimoji="0" lang="en-US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8362636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28600"/>
            <a:ext cx="3505200" cy="685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8" descr="An empty placeholder to add an image. Click on the placeholder and select the image that you wish to add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582578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2895600"/>
            <a:ext cx="3505200" cy="3163427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8/16/18</a:t>
            </a:fld>
            <a:endParaRPr kumimoji="0"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4328647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en-US" i="0" dirty="0"/>
              <a:t>Click icon</a:t>
            </a:r>
            <a:r>
              <a:rPr kumimoji="0" lang="en-US" i="0" baseline="0" dirty="0"/>
              <a:t> to add </a:t>
            </a:r>
            <a:r>
              <a:rPr kumimoji="0" lang="en-US" i="0" dirty="0"/>
              <a:t>full page picture</a:t>
            </a:r>
            <a:endParaRPr kumimoji="0" lang="en-US" i="0" baseline="0" dirty="0"/>
          </a:p>
          <a:p>
            <a:pPr marL="0" marR="0" indent="0" algn="ctr">
              <a:buFontTx/>
              <a:buNone/>
            </a:pPr>
            <a:endParaRPr kumimoji="0" lang="en-US" i="0" dirty="0"/>
          </a:p>
          <a:p>
            <a:pPr algn="ctr">
              <a:buFontTx/>
              <a:buNone/>
            </a:pPr>
            <a:endParaRPr kumimoji="0" lang="en-US" i="0" dirty="0"/>
          </a:p>
          <a:p>
            <a:pPr algn="ctr">
              <a:buFontTx/>
              <a:buNone/>
            </a:pPr>
            <a:endParaRPr kumimoji="0" lang="en-US" i="0" dirty="0"/>
          </a:p>
        </p:txBody>
      </p:sp>
    </p:spTree>
    <p:extLst>
      <p:ext uri="{BB962C8B-B14F-4D97-AF65-F5344CB8AC3E}">
        <p14:creationId xmlns:p14="http://schemas.microsoft.com/office/powerpoint/2010/main" val="265391727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4572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181600"/>
            <a:ext cx="25146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33147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314700" y="5181600"/>
            <a:ext cx="25146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31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5181600"/>
            <a:ext cx="25146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8/16/18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3690961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962400"/>
            <a:ext cx="8382000" cy="1362075"/>
          </a:xfrm>
          <a:solidFill>
            <a:schemeClr val="tx2"/>
          </a:solidFill>
          <a:ln>
            <a:solidFill>
              <a:srgbClr val="00B050"/>
            </a:solidFill>
          </a:ln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  <a:latin typeface="Comic Sans MS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6318" y="6492875"/>
            <a:ext cx="2133600" cy="365125"/>
          </a:xfrm>
        </p:spPr>
        <p:txBody>
          <a:bodyPr/>
          <a:lstStyle/>
          <a:p>
            <a:fld id="{4B7C87F0-3B71-40DC-ABCF-3F3F8E9D96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762000" cy="6858000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82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12700">
            <a:solidFill>
              <a:srgbClr val="39B54A"/>
            </a:solidFill>
          </a:ln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 descr="&quot; &quot;"/>
          <p:cNvCxnSpPr/>
          <p:nvPr userDrawn="1"/>
        </p:nvCxnSpPr>
        <p:spPr>
          <a:xfrm>
            <a:off x="0" y="6121400"/>
            <a:ext cx="9144000" cy="0"/>
          </a:xfrm>
          <a:prstGeom prst="line">
            <a:avLst/>
          </a:prstGeom>
          <a:ln w="19050">
            <a:solidFill>
              <a:srgbClr val="39B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505200" y="6327648"/>
            <a:ext cx="2133600" cy="365125"/>
          </a:xfrm>
        </p:spPr>
        <p:txBody>
          <a:bodyPr/>
          <a:lstStyle>
            <a:lvl1pPr algn="ctr">
              <a:defRPr>
                <a:latin typeface="Century Gothic" pitchFamily="34" charset="0"/>
              </a:defRPr>
            </a:lvl1pPr>
          </a:lstStyle>
          <a:p>
            <a:fld id="{B2897048-00E0-47FB-B07B-F36BBE8AF57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2400" y="6186796"/>
            <a:ext cx="1179484" cy="622436"/>
          </a:xfrm>
          <a:prstGeom prst="rect">
            <a:avLst/>
          </a:prstGeom>
        </p:spPr>
      </p:pic>
      <p:pic>
        <p:nvPicPr>
          <p:cNvPr id="17" name="Picture 2" descr="Logo for the Center for IDEA Early Childhood Data Systems (The DaSy Center)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7" y="6172200"/>
            <a:ext cx="935683" cy="67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302253"/>
            <a:ext cx="1066800" cy="4127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82" b="29249"/>
          <a:stretch/>
        </p:blipFill>
        <p:spPr>
          <a:xfrm>
            <a:off x="5931906" y="6257184"/>
            <a:ext cx="1002294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98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38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rgbClr val="154578"/>
                </a:solidFill>
              </a:defRPr>
            </a:lvl1pPr>
            <a:lvl2pPr marL="742950" indent="-285750">
              <a:buFont typeface="Calibri" panose="020F0502020204030204" pitchFamily="34" charset="0"/>
              <a:buChar char="–"/>
              <a:defRPr>
                <a:solidFill>
                  <a:srgbClr val="154578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3" name="Straight Connector 12" descr="&quot; &quot;"/>
          <p:cNvCxnSpPr/>
          <p:nvPr userDrawn="1"/>
        </p:nvCxnSpPr>
        <p:spPr>
          <a:xfrm>
            <a:off x="0" y="6121400"/>
            <a:ext cx="9144000" cy="0"/>
          </a:xfrm>
          <a:prstGeom prst="line">
            <a:avLst/>
          </a:prstGeom>
          <a:ln w="19050">
            <a:solidFill>
              <a:srgbClr val="39B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505200" y="6327648"/>
            <a:ext cx="2133600" cy="365125"/>
          </a:xfrm>
        </p:spPr>
        <p:txBody>
          <a:bodyPr/>
          <a:lstStyle>
            <a:lvl1pPr algn="ctr">
              <a:defRPr>
                <a:latin typeface="Century Gothic" pitchFamily="34" charset="0"/>
              </a:defRPr>
            </a:lvl1pPr>
          </a:lstStyle>
          <a:p>
            <a:fld id="{B2897048-00E0-47FB-B07B-F36BBE8AF57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2400" y="6186796"/>
            <a:ext cx="1179484" cy="622436"/>
          </a:xfrm>
          <a:prstGeom prst="rect">
            <a:avLst/>
          </a:prstGeom>
        </p:spPr>
      </p:pic>
      <p:pic>
        <p:nvPicPr>
          <p:cNvPr id="18" name="Picture 2" descr="Logo for the Center for IDEA Early Childhood Data Systems (The DaSy Center)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7" y="6172200"/>
            <a:ext cx="935683" cy="67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302253"/>
            <a:ext cx="1066800" cy="4127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82" b="29249"/>
          <a:stretch/>
        </p:blipFill>
        <p:spPr>
          <a:xfrm>
            <a:off x="5931906" y="6257184"/>
            <a:ext cx="1002294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3923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7620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none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733800" y="2438400"/>
            <a:ext cx="4495800" cy="3354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cxnSp>
        <p:nvCxnSpPr>
          <p:cNvPr id="16" name="Straight Connector 15" descr="&quot; &quot;"/>
          <p:cNvCxnSpPr/>
          <p:nvPr userDrawn="1"/>
        </p:nvCxnSpPr>
        <p:spPr>
          <a:xfrm>
            <a:off x="0" y="6121400"/>
            <a:ext cx="9144000" cy="0"/>
          </a:xfrm>
          <a:prstGeom prst="line">
            <a:avLst/>
          </a:prstGeom>
          <a:ln w="19050">
            <a:solidFill>
              <a:srgbClr val="39B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505200" y="6327648"/>
            <a:ext cx="2133600" cy="365125"/>
          </a:xfrm>
        </p:spPr>
        <p:txBody>
          <a:bodyPr/>
          <a:lstStyle>
            <a:lvl1pPr algn="ctr">
              <a:defRPr>
                <a:latin typeface="Century Gothic" pitchFamily="34" charset="0"/>
              </a:defRPr>
            </a:lvl1pPr>
          </a:lstStyle>
          <a:p>
            <a:fld id="{B2897048-00E0-47FB-B07B-F36BBE8AF57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2400" y="6186796"/>
            <a:ext cx="1179484" cy="622436"/>
          </a:xfrm>
          <a:prstGeom prst="rect">
            <a:avLst/>
          </a:prstGeom>
        </p:spPr>
      </p:pic>
      <p:pic>
        <p:nvPicPr>
          <p:cNvPr id="15" name="Picture 2" descr="Logo for the Center for IDEA Early Childhood Data Systems (The DaSy Center)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7" y="6172200"/>
            <a:ext cx="935683" cy="67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302253"/>
            <a:ext cx="1066800" cy="4127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82" b="29249"/>
          <a:stretch/>
        </p:blipFill>
        <p:spPr>
          <a:xfrm>
            <a:off x="5931906" y="6257184"/>
            <a:ext cx="1002294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3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800">
                <a:solidFill>
                  <a:srgbClr val="154578"/>
                </a:solidFill>
              </a:defRPr>
            </a:lvl1pPr>
            <a:lvl2pPr marL="742950" indent="-285750">
              <a:buFont typeface="Calibri" panose="020F0502020204030204" pitchFamily="34" charset="0"/>
              <a:buChar char="–"/>
              <a:defRPr sz="2400">
                <a:solidFill>
                  <a:srgbClr val="154578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800">
                <a:solidFill>
                  <a:srgbClr val="154578"/>
                </a:solidFill>
              </a:defRPr>
            </a:lvl1pPr>
            <a:lvl2pPr marL="742950" indent="-285750">
              <a:buFont typeface="Calibri" panose="020F0502020204030204" pitchFamily="34" charset="0"/>
              <a:buChar char="–"/>
              <a:defRPr sz="2400">
                <a:solidFill>
                  <a:srgbClr val="154578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6" name="Straight Connector 15" descr="&quot; &quot;"/>
          <p:cNvCxnSpPr/>
          <p:nvPr userDrawn="1"/>
        </p:nvCxnSpPr>
        <p:spPr>
          <a:xfrm>
            <a:off x="0" y="6121400"/>
            <a:ext cx="9144000" cy="0"/>
          </a:xfrm>
          <a:prstGeom prst="line">
            <a:avLst/>
          </a:prstGeom>
          <a:ln w="19050">
            <a:solidFill>
              <a:srgbClr val="39B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505200" y="6327648"/>
            <a:ext cx="2133600" cy="365125"/>
          </a:xfrm>
        </p:spPr>
        <p:txBody>
          <a:bodyPr/>
          <a:lstStyle>
            <a:lvl1pPr algn="ctr">
              <a:defRPr>
                <a:latin typeface="Century Gothic" pitchFamily="34" charset="0"/>
              </a:defRPr>
            </a:lvl1pPr>
          </a:lstStyle>
          <a:p>
            <a:fld id="{B2897048-00E0-47FB-B07B-F36BBE8AF57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2400" y="6186796"/>
            <a:ext cx="1179484" cy="622436"/>
          </a:xfrm>
          <a:prstGeom prst="rect">
            <a:avLst/>
          </a:prstGeom>
        </p:spPr>
      </p:pic>
      <p:pic>
        <p:nvPicPr>
          <p:cNvPr id="15" name="Picture 2" descr="Logo for the Center for IDEA Early Childhood Data Systems (The DaSy Center)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7" y="6172200"/>
            <a:ext cx="935683" cy="67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302253"/>
            <a:ext cx="1066800" cy="4127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82" b="29249"/>
          <a:stretch/>
        </p:blipFill>
        <p:spPr>
          <a:xfrm>
            <a:off x="5931906" y="6257184"/>
            <a:ext cx="1002294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06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154578"/>
                </a:solidFill>
              </a:defRPr>
            </a:lvl1pPr>
            <a:lvl2pPr marL="742950" indent="-285750">
              <a:buFont typeface="Calibri" panose="020F0502020204030204" pitchFamily="34" charset="0"/>
              <a:buChar char="–"/>
              <a:defRPr sz="2000">
                <a:solidFill>
                  <a:srgbClr val="154578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154578"/>
                </a:solidFill>
              </a:defRPr>
            </a:lvl1pPr>
            <a:lvl2pPr marL="742950" indent="-285750">
              <a:buFont typeface="Calibri" panose="020F0502020204030204" pitchFamily="34" charset="0"/>
              <a:buChar char="–"/>
              <a:defRPr sz="2000">
                <a:solidFill>
                  <a:srgbClr val="154578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8" name="Straight Connector 17" descr="&quot; &quot;"/>
          <p:cNvCxnSpPr/>
          <p:nvPr userDrawn="1"/>
        </p:nvCxnSpPr>
        <p:spPr>
          <a:xfrm>
            <a:off x="0" y="6121400"/>
            <a:ext cx="9144000" cy="0"/>
          </a:xfrm>
          <a:prstGeom prst="line">
            <a:avLst/>
          </a:prstGeom>
          <a:ln w="19050">
            <a:solidFill>
              <a:srgbClr val="39B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505200" y="6327648"/>
            <a:ext cx="2133600" cy="365125"/>
          </a:xfrm>
        </p:spPr>
        <p:txBody>
          <a:bodyPr/>
          <a:lstStyle>
            <a:lvl1pPr algn="ctr">
              <a:defRPr>
                <a:latin typeface="Century Gothic" pitchFamily="34" charset="0"/>
              </a:defRPr>
            </a:lvl1pPr>
          </a:lstStyle>
          <a:p>
            <a:fld id="{B2897048-00E0-47FB-B07B-F36BBE8AF57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2400" y="6186796"/>
            <a:ext cx="1179484" cy="622436"/>
          </a:xfrm>
          <a:prstGeom prst="rect">
            <a:avLst/>
          </a:prstGeom>
        </p:spPr>
      </p:pic>
      <p:pic>
        <p:nvPicPr>
          <p:cNvPr id="17" name="Picture 2" descr="Logo for the Center for IDEA Early Childhood Data Systems (The DaSy Center)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7" y="6172200"/>
            <a:ext cx="935683" cy="67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302253"/>
            <a:ext cx="1066800" cy="4127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82" b="29249"/>
          <a:stretch/>
        </p:blipFill>
        <p:spPr>
          <a:xfrm>
            <a:off x="5931906" y="6257184"/>
            <a:ext cx="1002294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14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 descr="&quot; &quot;"/>
          <p:cNvCxnSpPr/>
          <p:nvPr userDrawn="1"/>
        </p:nvCxnSpPr>
        <p:spPr>
          <a:xfrm>
            <a:off x="0" y="6121400"/>
            <a:ext cx="9144000" cy="0"/>
          </a:xfrm>
          <a:prstGeom prst="line">
            <a:avLst/>
          </a:prstGeom>
          <a:ln w="19050">
            <a:solidFill>
              <a:srgbClr val="39B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505200" y="6327648"/>
            <a:ext cx="2133600" cy="365125"/>
          </a:xfrm>
        </p:spPr>
        <p:txBody>
          <a:bodyPr/>
          <a:lstStyle>
            <a:lvl1pPr algn="ctr">
              <a:defRPr>
                <a:latin typeface="Century Gothic" pitchFamily="34" charset="0"/>
              </a:defRPr>
            </a:lvl1pPr>
          </a:lstStyle>
          <a:p>
            <a:fld id="{B2897048-00E0-47FB-B07B-F36BBE8AF57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2400" y="6186796"/>
            <a:ext cx="1179484" cy="622436"/>
          </a:xfrm>
          <a:prstGeom prst="rect">
            <a:avLst/>
          </a:prstGeom>
        </p:spPr>
      </p:pic>
      <p:pic>
        <p:nvPicPr>
          <p:cNvPr id="13" name="Picture 2" descr="Logo for the Center for IDEA Early Childhood Data Systems (The DaSy Center)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7" y="6172200"/>
            <a:ext cx="935683" cy="67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302253"/>
            <a:ext cx="1066800" cy="4127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82" b="29249"/>
          <a:stretch/>
        </p:blipFill>
        <p:spPr>
          <a:xfrm>
            <a:off x="5931906" y="6257184"/>
            <a:ext cx="1002294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49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 descr="&quot; &quot;"/>
          <p:cNvCxnSpPr/>
          <p:nvPr userDrawn="1"/>
        </p:nvCxnSpPr>
        <p:spPr>
          <a:xfrm>
            <a:off x="0" y="6121400"/>
            <a:ext cx="9144000" cy="0"/>
          </a:xfrm>
          <a:prstGeom prst="line">
            <a:avLst/>
          </a:prstGeom>
          <a:ln w="19050">
            <a:solidFill>
              <a:srgbClr val="39B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505200" y="6327648"/>
            <a:ext cx="2133600" cy="365125"/>
          </a:xfrm>
        </p:spPr>
        <p:txBody>
          <a:bodyPr/>
          <a:lstStyle>
            <a:lvl1pPr algn="ctr">
              <a:defRPr>
                <a:latin typeface="Century Gothic" pitchFamily="34" charset="0"/>
              </a:defRPr>
            </a:lvl1pPr>
          </a:lstStyle>
          <a:p>
            <a:fld id="{B2897048-00E0-47FB-B07B-F36BBE8AF57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2400" y="6186796"/>
            <a:ext cx="1179484" cy="622436"/>
          </a:xfrm>
          <a:prstGeom prst="rect">
            <a:avLst/>
          </a:prstGeom>
        </p:spPr>
      </p:pic>
      <p:pic>
        <p:nvPicPr>
          <p:cNvPr id="12" name="Picture 2" descr="Logo for the Center for IDEA Early Childhood Data Systems (The DaSy Center)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7" y="6172200"/>
            <a:ext cx="935683" cy="67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302253"/>
            <a:ext cx="1066800" cy="4127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82" b="29249"/>
          <a:stretch/>
        </p:blipFill>
        <p:spPr>
          <a:xfrm>
            <a:off x="5931906" y="6257184"/>
            <a:ext cx="1002294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00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6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32764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fld id="{B2897048-00E0-47FB-B07B-F36BBE8AF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48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15457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ED3532"/>
        </a:buClr>
        <a:buFont typeface="Arial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ED3532"/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ED3532"/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ED3532"/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ED3532"/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8/16/18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5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ctacenter.org/~calls/2017/familyengagement.asp" TargetMode="External"/><Relationship Id="rId7" Type="http://schemas.openxmlformats.org/officeDocument/2006/relationships/hyperlink" Target="http://ectacenter.org/decrp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www.ed.gov/parent-and-family-engagement" TargetMode="External"/><Relationship Id="rId5" Type="http://schemas.openxmlformats.org/officeDocument/2006/relationships/hyperlink" Target="https://eclkc.ohs.acf.hhs.gov/family-engagement" TargetMode="External"/><Relationship Id="rId4" Type="http://schemas.openxmlformats.org/officeDocument/2006/relationships/hyperlink" Target="https://www.nafsce.org/page/Toolkit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dasycenter.org/child-outcomes-summary-cos-process-module-collecting-using-data-to-improve-programs/" TargetMode="Externa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openxmlformats.org/officeDocument/2006/relationships/hyperlink" Target="https://dasycenter.org/child-outcomes-summary-cos-process-module-collecting-using-data-to-improve-programs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://ectacenter.org/~pdfs/decrp/ASM-3_Authentic_Child_Assessment_2017.pdf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://ectacenter.org/~pdfs/decrp/PG_Asm_AuthenticChildAsm_prac_print_2017.pdf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marylandlearninglinks.org/plo-resource-authentic-assessment/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marylandlearninglinks.org/authentic-assessment-child-outcomes-connection-webinars/" TargetMode="External"/><Relationship Id="rId5" Type="http://schemas.openxmlformats.org/officeDocument/2006/relationships/hyperlink" Target="http://universalonlinepartceicurriculum.pbworks.com/w/page/123567288/Authentic%20Assessment%20in%20Early%20Intervention" TargetMode="External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5" Type="http://schemas.openxmlformats.org/officeDocument/2006/relationships/hyperlink" Target="http://ectacenter.org/~pdfs/eco/COS_Age_Anchoring_Guidance.pdf" TargetMode="Externa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1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://olms.cte.jhu.edu/olms2/COSTC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://ectacenter.org/eco/pages/costeam.asp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notesSlide" Target="../notesSlides/notesSlide5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fsce.org/page/definitio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97048-00E0-47FB-B07B-F36BBE8AF579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511F01-95B1-7C4F-B666-35DB9E072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65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60058D-910E-4C96-B8B8-1BBA09639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15270" y="2415269"/>
            <a:ext cx="6032177" cy="104923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In Professional Organizations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4008FE-D66E-4A69-A332-602DA0FAFC65}"/>
              </a:ext>
            </a:extLst>
          </p:cNvPr>
          <p:cNvSpPr/>
          <p:nvPr/>
        </p:nvSpPr>
        <p:spPr>
          <a:xfrm>
            <a:off x="76200" y="6190697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http://ectacenter.org/~pdfs/calls/2017/ECTA_Family_Eng_Webinar1_Ethical_Principles_Matrix_of_Professional_Organizations.pdf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9AF7EC-7BFF-4039-B4C9-4D69AB777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18" y="110271"/>
            <a:ext cx="8458200" cy="4123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02847F-0C8F-4C78-BBB1-0408AB24D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191000"/>
            <a:ext cx="8458200" cy="891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A50354-4C03-48F8-B72D-66C793D62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5105400"/>
            <a:ext cx="8458200" cy="8505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629DBC8-105C-440D-946C-8E5045707CC4}"/>
              </a:ext>
            </a:extLst>
          </p:cNvPr>
          <p:cNvSpPr/>
          <p:nvPr/>
        </p:nvSpPr>
        <p:spPr>
          <a:xfrm>
            <a:off x="1822992" y="2362200"/>
            <a:ext cx="1770163" cy="34816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DDB33C-7BE3-40CD-901C-4F50F87964B4}"/>
              </a:ext>
            </a:extLst>
          </p:cNvPr>
          <p:cNvSpPr/>
          <p:nvPr/>
        </p:nvSpPr>
        <p:spPr>
          <a:xfrm>
            <a:off x="5105400" y="5356604"/>
            <a:ext cx="1770163" cy="34816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51E0789-8B43-41A9-A1D5-7F312AB6DDEC}"/>
              </a:ext>
            </a:extLst>
          </p:cNvPr>
          <p:cNvSpPr/>
          <p:nvPr/>
        </p:nvSpPr>
        <p:spPr>
          <a:xfrm>
            <a:off x="1295400" y="4329853"/>
            <a:ext cx="3657600" cy="34816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E91540-DB5F-4C1B-9EF1-241EBEEF3F62}"/>
              </a:ext>
            </a:extLst>
          </p:cNvPr>
          <p:cNvSpPr/>
          <p:nvPr/>
        </p:nvSpPr>
        <p:spPr>
          <a:xfrm>
            <a:off x="3490610" y="3650417"/>
            <a:ext cx="4586590" cy="34816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1B0AA1A-5469-44A9-A52A-EDE761A39C95}"/>
              </a:ext>
            </a:extLst>
          </p:cNvPr>
          <p:cNvSpPr/>
          <p:nvPr/>
        </p:nvSpPr>
        <p:spPr>
          <a:xfrm>
            <a:off x="6999275" y="2383552"/>
            <a:ext cx="1770163" cy="34816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94BF244-BDE3-4E65-8F05-A9E6B063D74C}"/>
              </a:ext>
            </a:extLst>
          </p:cNvPr>
          <p:cNvSpPr/>
          <p:nvPr/>
        </p:nvSpPr>
        <p:spPr>
          <a:xfrm>
            <a:off x="4838700" y="2728700"/>
            <a:ext cx="1230819" cy="34816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92904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A70C1F3-D6B0-482B-A62C-60723600B52C}"/>
              </a:ext>
            </a:extLst>
          </p:cNvPr>
          <p:cNvSpPr txBox="1">
            <a:spLocks/>
          </p:cNvSpPr>
          <p:nvPr/>
        </p:nvSpPr>
        <p:spPr>
          <a:xfrm>
            <a:off x="-228600" y="0"/>
            <a:ext cx="9067800" cy="1752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Engagement Resources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478E">
                  <a:lumMod val="75000"/>
                </a:srgbClr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9E383-820F-4BB4-B0AA-2EB624BD7D63}"/>
              </a:ext>
            </a:extLst>
          </p:cNvPr>
          <p:cNvSpPr/>
          <p:nvPr/>
        </p:nvSpPr>
        <p:spPr>
          <a:xfrm>
            <a:off x="228600" y="1956137"/>
            <a:ext cx="8629228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ECTA Webinar Series - Engaging Families &amp; Creating Trusting Partnerships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3"/>
              </a:rPr>
              <a:t>http://ectacenter.org/~calls/2017/familyengagement.asp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B9C7A-DFD0-449E-BC1E-A17C31FC0F2B}"/>
              </a:ext>
            </a:extLst>
          </p:cNvPr>
          <p:cNvSpPr/>
          <p:nvPr/>
        </p:nvSpPr>
        <p:spPr>
          <a:xfrm>
            <a:off x="251857" y="3200400"/>
            <a:ext cx="8629228" cy="67710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National Association for Family, School, and Community Engagement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4"/>
              </a:rPr>
              <a:t>https://www.nafsce.org/page/Toolkits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DE7C03-5AD0-48FD-96A7-0AFFA7A72567}"/>
              </a:ext>
            </a:extLst>
          </p:cNvPr>
          <p:cNvSpPr/>
          <p:nvPr/>
        </p:nvSpPr>
        <p:spPr>
          <a:xfrm>
            <a:off x="228600" y="4089737"/>
            <a:ext cx="861568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Head Start – Early Childhood Learning &amp; Knowledge Center (ECLKC) –Family Engagement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5"/>
              </a:rPr>
              <a:t>https://eclkc.ohs.acf.hhs.gov/family-engagement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E2E59F-9D0A-4068-AD05-17C33A4488F0}"/>
              </a:ext>
            </a:extLst>
          </p:cNvPr>
          <p:cNvSpPr/>
          <p:nvPr/>
        </p:nvSpPr>
        <p:spPr>
          <a:xfrm>
            <a:off x="247228" y="5266492"/>
            <a:ext cx="8610600" cy="67710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US Dept of Education - Family and Community Engagement 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6"/>
              </a:rPr>
              <a:t>https://www.ed.gov/parent-and-family-engagement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727F1F-9C56-476C-9AB5-E6E868E80001}"/>
              </a:ext>
            </a:extLst>
          </p:cNvPr>
          <p:cNvSpPr/>
          <p:nvPr/>
        </p:nvSpPr>
        <p:spPr>
          <a:xfrm>
            <a:off x="237914" y="851549"/>
            <a:ext cx="86106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ECTA – DEC Recommended Practices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(Family,  Assessment,  Teaming &amp; Collaboration Practices)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7"/>
              </a:rPr>
              <a:t>http://ectacenter.org/decrp/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B27574-DD7A-419A-B709-E94585FC99ED}"/>
              </a:ext>
            </a:extLst>
          </p:cNvPr>
          <p:cNvSpPr txBox="1"/>
          <p:nvPr/>
        </p:nvSpPr>
        <p:spPr>
          <a:xfrm rot="21378055">
            <a:off x="6864040" y="1194491"/>
            <a:ext cx="188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Checklists &amp;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Practice Guides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A82F4-827F-43FE-856B-4FAB0F51C849}"/>
              </a:ext>
            </a:extLst>
          </p:cNvPr>
          <p:cNvSpPr txBox="1"/>
          <p:nvPr/>
        </p:nvSpPr>
        <p:spPr>
          <a:xfrm rot="20217192">
            <a:off x="7495287" y="2262435"/>
            <a:ext cx="111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Webinar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7853B4-5A96-45B9-A64F-DD897BA7819B}"/>
              </a:ext>
            </a:extLst>
          </p:cNvPr>
          <p:cNvSpPr txBox="1"/>
          <p:nvPr/>
        </p:nvSpPr>
        <p:spPr>
          <a:xfrm rot="21127282">
            <a:off x="7413616" y="3545343"/>
            <a:ext cx="1031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Toolkits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BDC2F9-1ED5-4E92-8715-67BCDDA4E8CB}"/>
              </a:ext>
            </a:extLst>
          </p:cNvPr>
          <p:cNvSpPr txBox="1"/>
          <p:nvPr/>
        </p:nvSpPr>
        <p:spPr>
          <a:xfrm rot="21185090">
            <a:off x="6817256" y="5562674"/>
            <a:ext cx="1895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Policy Guidance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8848FE-21F2-489E-A716-B8D29566DB82}"/>
              </a:ext>
            </a:extLst>
          </p:cNvPr>
          <p:cNvSpPr txBox="1"/>
          <p:nvPr/>
        </p:nvSpPr>
        <p:spPr>
          <a:xfrm rot="20708860">
            <a:off x="7048152" y="4584545"/>
            <a:ext cx="1433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Framework</a:t>
            </a:r>
          </a:p>
        </p:txBody>
      </p:sp>
    </p:spTree>
    <p:extLst>
      <p:ext uri="{BB962C8B-B14F-4D97-AF65-F5344CB8AC3E}">
        <p14:creationId xmlns:p14="http://schemas.microsoft.com/office/powerpoint/2010/main" val="330915443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353CF-6531-4F11-B9E9-4578B4E4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4907043"/>
            <a:ext cx="7924800" cy="1981200"/>
          </a:xfrm>
        </p:spPr>
        <p:txBody>
          <a:bodyPr>
            <a:normAutofit/>
          </a:bodyPr>
          <a:lstStyle/>
          <a:p>
            <a:pPr algn="ctr"/>
            <a:r>
              <a:rPr lang="en-US" sz="4400" b="1" cap="none" dirty="0">
                <a:solidFill>
                  <a:schemeClr val="accent2">
                    <a:lumMod val="75000"/>
                  </a:schemeClr>
                </a:solidFill>
              </a:rPr>
              <a:t>family engagement promotes </a:t>
            </a:r>
            <a:br>
              <a:rPr lang="en-US" sz="4400" b="1" cap="none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400" b="1" cap="none" dirty="0">
                <a:solidFill>
                  <a:schemeClr val="accent2">
                    <a:lumMod val="75000"/>
                  </a:schemeClr>
                </a:solidFill>
              </a:rPr>
              <a:t>child and family outcomes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0B8DB8-5926-44C8-B95A-D2310800F6F1}"/>
              </a:ext>
            </a:extLst>
          </p:cNvPr>
          <p:cNvSpPr txBox="1"/>
          <p:nvPr/>
        </p:nvSpPr>
        <p:spPr>
          <a:xfrm>
            <a:off x="1524000" y="76201"/>
            <a:ext cx="5638800" cy="1447800"/>
          </a:xfrm>
          <a:prstGeom prst="rect">
            <a:avLst/>
          </a:prstGeom>
          <a:noFill/>
        </p:spPr>
        <p:txBody>
          <a:bodyPr wrap="none" rtlCol="0">
            <a:prstTxWarp prst="textDeflate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all" spc="0" normalizeH="0" baseline="0" noProof="0" dirty="0">
                <a:ln>
                  <a:solidFill>
                    <a:srgbClr val="CC00CC"/>
                  </a:solidFill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The bottom 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3A8E7-9FD2-4706-AB9F-B5663371A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4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51000"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0263" y="1526089"/>
            <a:ext cx="5638800" cy="34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3450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CC2C0-90A6-4E79-AFCA-32AD8AB883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429000"/>
            <a:ext cx="9067800" cy="10493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cap="none" dirty="0">
                <a:solidFill>
                  <a:schemeClr val="accent2">
                    <a:lumMod val="75000"/>
                  </a:schemeClr>
                </a:solidFill>
              </a:rPr>
              <a:t>can </a:t>
            </a:r>
            <a:r>
              <a:rPr lang="en-US" sz="4900" b="1" i="1" cap="none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en-US" sz="4400" b="1" cap="none" dirty="0">
                <a:solidFill>
                  <a:schemeClr val="accent2">
                    <a:lumMod val="75000"/>
                  </a:schemeClr>
                </a:solidFill>
              </a:rPr>
              <a:t> promote </a:t>
            </a:r>
            <a:br>
              <a:rPr lang="en-US" sz="4400" b="1" cap="none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400" b="1" cap="none" dirty="0">
                <a:solidFill>
                  <a:schemeClr val="accent2">
                    <a:lumMod val="75000"/>
                  </a:schemeClr>
                </a:solidFill>
              </a:rPr>
              <a:t>family engagement </a:t>
            </a:r>
            <a:br>
              <a:rPr lang="en-US" sz="4400" b="1" cap="none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400" b="1" cap="none" dirty="0">
                <a:solidFill>
                  <a:schemeClr val="accent2">
                    <a:lumMod val="75000"/>
                  </a:schemeClr>
                </a:solidFill>
              </a:rPr>
              <a:t>in COS process?</a:t>
            </a:r>
          </a:p>
        </p:txBody>
      </p:sp>
      <p:pic>
        <p:nvPicPr>
          <p:cNvPr id="1026" name="Picture 2" descr="C:\Users\naomi\AppData\Local\Temp\SNAGHTML6c8c54.PNG">
            <a:extLst>
              <a:ext uri="{FF2B5EF4-FFF2-40B4-BE49-F238E27FC236}">
                <a16:creationId xmlns:a16="http://schemas.microsoft.com/office/drawing/2014/main" id="{566DA95C-4D11-473C-B5E1-0241A0EE7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2" y="-381000"/>
            <a:ext cx="665797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58711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may contain: 3 people">
            <a:extLst>
              <a:ext uri="{FF2B5EF4-FFF2-40B4-BE49-F238E27FC236}">
                <a16:creationId xmlns:a16="http://schemas.microsoft.com/office/drawing/2014/main" id="{F64970D2-66F1-4384-B6A0-C635705FD4EE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3094"/>
            <a:ext cx="8752791" cy="59929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55C4D-1BB1-4A21-BBA0-4C9211C72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4572000"/>
            <a:ext cx="8807824" cy="1743937"/>
          </a:xfrm>
        </p:spPr>
        <p:txBody>
          <a:bodyPr>
            <a:normAutofit/>
          </a:bodyPr>
          <a:lstStyle/>
          <a:p>
            <a:pPr algn="ctr"/>
            <a:r>
              <a:rPr lang="en-US" sz="3600" b="1" cap="none" dirty="0">
                <a:solidFill>
                  <a:srgbClr val="84E43C"/>
                </a:solidFill>
              </a:rPr>
              <a:t>Start With The Family </a:t>
            </a:r>
            <a:br>
              <a:rPr lang="en-US" sz="3600" b="1" cap="none" dirty="0">
                <a:solidFill>
                  <a:srgbClr val="84E43C"/>
                </a:solidFill>
              </a:rPr>
            </a:br>
            <a:r>
              <a:rPr lang="en-US" sz="3600" b="1" cap="none" dirty="0">
                <a:solidFill>
                  <a:srgbClr val="84E43C"/>
                </a:solidFill>
              </a:rPr>
              <a:t>And Move Forward Together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598AB-9014-4269-868D-52B296A522D7}"/>
              </a:ext>
            </a:extLst>
          </p:cNvPr>
          <p:cNvSpPr txBox="1"/>
          <p:nvPr/>
        </p:nvSpPr>
        <p:spPr>
          <a:xfrm>
            <a:off x="152400" y="6172200"/>
            <a:ext cx="853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Listen to family story &amp; share a bit about you too.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181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43E615-4A45-4421-974E-931495A2E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934"/>
            <a:ext cx="9144000" cy="6112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8A82A4-BBA0-4B66-BFC1-97EE177E9D56}"/>
              </a:ext>
            </a:extLst>
          </p:cNvPr>
          <p:cNvSpPr txBox="1"/>
          <p:nvPr/>
        </p:nvSpPr>
        <p:spPr>
          <a:xfrm>
            <a:off x="2362200" y="2625924"/>
            <a:ext cx="373380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You never have a second chance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to make a first impression.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111762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7DD61-3CAF-4117-9B63-5583B0F844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04863"/>
            <a:ext cx="7177088" cy="1049337"/>
          </a:xfrm>
        </p:spPr>
        <p:txBody>
          <a:bodyPr/>
          <a:lstStyle/>
          <a:p>
            <a:r>
              <a:rPr lang="en-US" dirty="0"/>
              <a:t>DEC 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07463-C36F-4379-9F9C-0361E0258F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03847" y="474662"/>
            <a:ext cx="4540153" cy="51466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DEC RP - F1:</a:t>
            </a:r>
          </a:p>
          <a:p>
            <a:pPr marL="0" indent="0">
              <a:buNone/>
            </a:pPr>
            <a:r>
              <a:rPr lang="en-US" sz="3000" dirty="0"/>
              <a:t>“Practitioners build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trusting &amp; respectful partnerships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dirty="0"/>
              <a:t>with the family through interactions that are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sensitive and responsive </a:t>
            </a:r>
            <a:r>
              <a:rPr lang="en-US" sz="3000" dirty="0"/>
              <a:t>to cultural, linguistic, and socioeconomic diversity.”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184EB2-7778-4A20-9ED3-80A357FE4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45" y="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6772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65C77BB-2393-492F-9BB0-1A504CE83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340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0208DB-E6BF-4B5C-A830-85DAD0E7765D}"/>
              </a:ext>
            </a:extLst>
          </p:cNvPr>
          <p:cNvSpPr/>
          <p:nvPr/>
        </p:nvSpPr>
        <p:spPr>
          <a:xfrm>
            <a:off x="76200" y="4038600"/>
            <a:ext cx="4953000" cy="27392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Engaging Diverse Families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DE478E">
                  <a:lumMod val="7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 more divergent your culture is from the family's culture,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 more intentional you need to be in your interactions.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PACER Center</a:t>
            </a:r>
          </a:p>
        </p:txBody>
      </p:sp>
    </p:spTree>
    <p:extLst>
      <p:ext uri="{BB962C8B-B14F-4D97-AF65-F5344CB8AC3E}">
        <p14:creationId xmlns:p14="http://schemas.microsoft.com/office/powerpoint/2010/main" val="422863306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mprod_item_label10038"/>
          <p:cNvSpPr txBox="1"/>
          <p:nvPr>
            <p:custDataLst>
              <p:tags r:id="rId2"/>
            </p:custDataLst>
          </p:nvPr>
        </p:nvSpPr>
        <p:spPr>
          <a:xfrm>
            <a:off x="2312924" y="2098516"/>
            <a:ext cx="4164076" cy="187484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88924" y="1524000"/>
            <a:ext cx="3048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Verdana" pitchFamily="34" charset="0"/>
                <a:cs typeface="Verdana" pitchFamily="34" charset="0"/>
              </a:rPr>
              <a:t>What is your expected age for these developmental milestones?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E478E">
                  <a:lumMod val="75000"/>
                </a:srgbClr>
              </a:solidFill>
              <a:effectLst/>
              <a:uLnTx/>
              <a:uFillTx/>
              <a:latin typeface="Gill Sans MT" panose="020B0502020104020203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648200" y="609600"/>
          <a:ext cx="3810000" cy="5029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29200">
                <a:tc>
                  <a:txBody>
                    <a:bodyPr/>
                    <a:lstStyle/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Eat Solid Food……….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Training Cup………….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Utensils……………….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Finger Food…………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Wean………………….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Sleep by Self……….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Sleep all Night………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Choose Clothes………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Dress Self………………..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2343150" algn="l"/>
                        </a:tabLst>
                        <a:defRPr/>
                      </a:pPr>
                      <a:r>
                        <a:rPr lang="en-US" sz="2000" dirty="0"/>
                        <a:t>Play Alone……………….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Toilet Trained-Day…….	</a:t>
                      </a:r>
                    </a:p>
                    <a:p>
                      <a:pPr marL="457200" indent="-457200" eaLnBrk="1" fontAlgn="auto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  <a:defRPr/>
                      </a:pPr>
                      <a:r>
                        <a:rPr lang="en-US" sz="2000" dirty="0"/>
                        <a:t>Toilet Trained-Night…..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36352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1143000" y="152400"/>
            <a:ext cx="6858000" cy="5791200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marL="0" lvl="1" indent="0" algn="ctr" eaLnBrk="1" fontAlgn="auto" hangingPunct="1">
              <a:spcAft>
                <a:spcPts val="0"/>
              </a:spcAft>
              <a:buFont typeface="Verdana"/>
              <a:buNone/>
              <a:defRPr/>
            </a:pPr>
            <a:r>
              <a:rPr lang="en-US" sz="3200" b="1" dirty="0"/>
              <a:t>Mean Age Expectation in Months for </a:t>
            </a:r>
          </a:p>
          <a:p>
            <a:pPr marL="0" lvl="1" indent="0" algn="ctr" eaLnBrk="1" fontAlgn="auto" hangingPunct="1">
              <a:spcAft>
                <a:spcPts val="0"/>
              </a:spcAft>
              <a:buFont typeface="Verdana"/>
              <a:buNone/>
              <a:defRPr/>
            </a:pPr>
            <a:r>
              <a:rPr lang="en-US" sz="3200" b="1" dirty="0"/>
              <a:t>Milestone Attainment</a:t>
            </a:r>
            <a:endParaRPr lang="en-US" sz="3200" dirty="0"/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en-US" sz="2100" b="1" dirty="0"/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				Caucasian	Puerto Rican	Filipino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1)   Eat Solid Food		8.2		10.1		6.7*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2)   Training Cup		12.0		17.1		21.9*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3)   Utensils			17.7		26.5		32.4*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4)   Finger Food		8.9		9.4		9.5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5)   Wean			16.8		18.2		36.2*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6)   Sleep by Self		13.8		14.6		38.8*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7)   Sleep all Night		11.4		14.5		32.4*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8)   Choose Clothes	31.1		44.2		33.1*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9)   Dress Self		38.2		44.2		39.2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10) Play Alone		25.0		24.8		12.3*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11) Toilet Trained-Day	31.6		29.0		20.4*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12) Toilet Trained-Night	33.2		31.8		34.2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100" b="1" dirty="0"/>
              <a:t>			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1600" b="1" dirty="0"/>
              <a:t>						</a:t>
            </a:r>
            <a:r>
              <a:rPr lang="en-US" sz="1600" b="1" i="1" dirty="0"/>
              <a:t>Carlson &amp; Harwood (2000)</a:t>
            </a:r>
            <a:endParaRPr lang="en-US" sz="1600" b="1" dirty="0"/>
          </a:p>
          <a:p>
            <a:pPr marL="548640" lvl="1" indent="-201168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en-US" dirty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72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Topics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97048-00E0-47FB-B07B-F36BBE8AF57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511F01-95B1-7C4F-B666-35DB9E072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Visualization</a:t>
            </a:r>
          </a:p>
          <a:p>
            <a:r>
              <a:rPr lang="en-US" dirty="0"/>
              <a:t>Engaging Families in Implementation of EBPs</a:t>
            </a:r>
          </a:p>
          <a:p>
            <a:r>
              <a:rPr lang="en-US" dirty="0"/>
              <a:t>OSEP Q&amp;A</a:t>
            </a:r>
          </a:p>
          <a:p>
            <a:r>
              <a:rPr lang="en-US" dirty="0"/>
              <a:t>SSIP Progress</a:t>
            </a:r>
          </a:p>
        </p:txBody>
      </p:sp>
    </p:spTree>
    <p:extLst>
      <p:ext uri="{BB962C8B-B14F-4D97-AF65-F5344CB8AC3E}">
        <p14:creationId xmlns:p14="http://schemas.microsoft.com/office/powerpoint/2010/main" val="69023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DCB4E0-0CDC-45CC-95F5-726F79236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94" y="667173"/>
            <a:ext cx="8628811" cy="4953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257258-710B-405D-AF24-8C72782662AC}"/>
              </a:ext>
            </a:extLst>
          </p:cNvPr>
          <p:cNvSpPr/>
          <p:nvPr/>
        </p:nvSpPr>
        <p:spPr>
          <a:xfrm>
            <a:off x="515189" y="6248400"/>
            <a:ext cx="8628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http://www.pthvp.org/wp-content/uploads/2016/10/Engaging-Diverse-Families.pdf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93CB95-7B28-4C37-AE86-A1101087051E}"/>
              </a:ext>
            </a:extLst>
          </p:cNvPr>
          <p:cNvSpPr/>
          <p:nvPr/>
        </p:nvSpPr>
        <p:spPr>
          <a:xfrm>
            <a:off x="5105400" y="56388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Shannon Moodie and Manica Ramos </a:t>
            </a:r>
          </a:p>
        </p:txBody>
      </p:sp>
    </p:spTree>
    <p:extLst>
      <p:ext uri="{BB962C8B-B14F-4D97-AF65-F5344CB8AC3E}">
        <p14:creationId xmlns:p14="http://schemas.microsoft.com/office/powerpoint/2010/main" val="44073463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D0BF8F-AC32-483F-8996-A2C5E509354E}"/>
              </a:ext>
            </a:extLst>
          </p:cNvPr>
          <p:cNvSpPr/>
          <p:nvPr/>
        </p:nvSpPr>
        <p:spPr>
          <a:xfrm>
            <a:off x="-1" y="228600"/>
            <a:ext cx="502919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Some Pointers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E478E">
                  <a:lumMod val="7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Start with the family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Share a bit about you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Tell about the program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Check understanding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Inquire about culture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Acknowledge &amp; respect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Take the time needed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78E">
                  <a:lumMod val="7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893B89BE-90BC-4ECE-A2F6-A192FBF094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917" b="2917"/>
          <a:stretch>
            <a:fillRect/>
          </a:stretch>
        </p:blipFill>
        <p:spPr>
          <a:xfrm flipH="1">
            <a:off x="5029199" y="65968"/>
            <a:ext cx="4114799" cy="6019800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3594067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B046879-6A55-433C-8525-2640FCB051AC}"/>
              </a:ext>
            </a:extLst>
          </p:cNvPr>
          <p:cNvGraphicFramePr/>
          <p:nvPr>
            <p:extLst/>
          </p:nvPr>
        </p:nvGraphicFramePr>
        <p:xfrm>
          <a:off x="4572000" y="838200"/>
          <a:ext cx="4255347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F27D511-DC12-496D-9B2E-F7A70799B2BC}"/>
              </a:ext>
            </a:extLst>
          </p:cNvPr>
          <p:cNvSpPr/>
          <p:nvPr/>
        </p:nvSpPr>
        <p:spPr>
          <a:xfrm>
            <a:off x="215053" y="838200"/>
            <a:ext cx="43569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Engaging families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all" spc="0" normalizeH="0" baseline="0" noProof="0" dirty="0">
              <a:ln>
                <a:noFill/>
              </a:ln>
              <a:solidFill>
                <a:srgbClr val="DE478E">
                  <a:lumMod val="7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 COS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all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b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a process Review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77A72-12FC-4AF7-B0C2-30C1C9EE5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042" y="2469416"/>
            <a:ext cx="3404970" cy="2634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74873412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aomi\AppData\Local\Temp\SNAGHTML97b3cfc.PNG">
            <a:extLst>
              <a:ext uri="{FF2B5EF4-FFF2-40B4-BE49-F238E27FC236}">
                <a16:creationId xmlns:a16="http://schemas.microsoft.com/office/drawing/2014/main" id="{6DABB5EA-B89B-4E16-ABA7-FDE7A155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8991600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44105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60E1CD4-9550-48E2-BB3A-6B1C516E14AC}"/>
              </a:ext>
            </a:extLst>
          </p:cNvPr>
          <p:cNvGrpSpPr/>
          <p:nvPr/>
        </p:nvGrpSpPr>
        <p:grpSpPr>
          <a:xfrm>
            <a:off x="2895600" y="1371600"/>
            <a:ext cx="2745134" cy="1372567"/>
            <a:chOff x="1865932" y="1242"/>
            <a:chExt cx="2745134" cy="13725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F1E7CD6-FD66-49CF-A69A-D204D3A130E8}"/>
                </a:ext>
              </a:extLst>
            </p:cNvPr>
            <p:cNvSpPr/>
            <p:nvPr/>
          </p:nvSpPr>
          <p:spPr>
            <a:xfrm>
              <a:off x="1865932" y="1242"/>
              <a:ext cx="2745134" cy="1372567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B5781E7-145B-4C5F-9C33-8191EFBA1C5E}"/>
                </a:ext>
              </a:extLst>
            </p:cNvPr>
            <p:cNvSpPr txBox="1"/>
            <p:nvPr/>
          </p:nvSpPr>
          <p:spPr>
            <a:xfrm>
              <a:off x="1932935" y="68245"/>
              <a:ext cx="2611128" cy="1238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160020" rIns="160020" bIns="160020" numCol="1" spcCol="1270" anchor="ctr" anchorCtr="0">
              <a:noAutofit/>
            </a:bodyPr>
            <a:lstStyle/>
            <a:p>
              <a:pPr marL="0" marR="0" lvl="0" indent="0" algn="ctr" defTabSz="1866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Purpose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17BAB34-2A92-4DC1-839A-C2E3A10FE0EE}"/>
              </a:ext>
            </a:extLst>
          </p:cNvPr>
          <p:cNvSpPr txBox="1">
            <a:spLocks/>
          </p:cNvSpPr>
          <p:nvPr/>
        </p:nvSpPr>
        <p:spPr>
          <a:xfrm>
            <a:off x="-152400" y="3124200"/>
            <a:ext cx="9067800" cy="2971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How do you share the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purpose of COS with families?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478E">
                  <a:lumMod val="75000"/>
                </a:srgbClr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pic>
        <p:nvPicPr>
          <p:cNvPr id="8194" name="Picture 2" descr="C:\Users\naomi\AppData\Local\Temp\SNAGHTML97d197c.PNG">
            <a:extLst>
              <a:ext uri="{FF2B5EF4-FFF2-40B4-BE49-F238E27FC236}">
                <a16:creationId xmlns:a16="http://schemas.microsoft.com/office/drawing/2014/main" id="{3E9F88AC-0480-4329-B704-8FF566D7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039" y="791387"/>
            <a:ext cx="108912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78807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omi\AppData\Local\Temp\SNAGHTML97e60e1.PNG">
            <a:extLst>
              <a:ext uri="{FF2B5EF4-FFF2-40B4-BE49-F238E27FC236}">
                <a16:creationId xmlns:a16="http://schemas.microsoft.com/office/drawing/2014/main" id="{15491E8E-B82E-4AC1-847B-78312B22A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041616"/>
            <a:ext cx="917048" cy="83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01B0AFA-8C54-4F40-B7D4-FC1BC680E00A}"/>
              </a:ext>
            </a:extLst>
          </p:cNvPr>
          <p:cNvCxnSpPr>
            <a:cxnSpLocks/>
          </p:cNvCxnSpPr>
          <p:nvPr/>
        </p:nvCxnSpPr>
        <p:spPr>
          <a:xfrm>
            <a:off x="1905000" y="2133600"/>
            <a:ext cx="6096000" cy="0"/>
          </a:xfrm>
          <a:prstGeom prst="straightConnector1">
            <a:avLst/>
          </a:prstGeom>
          <a:ln w="187325">
            <a:solidFill>
              <a:schemeClr val="accent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7CF697C-8315-46BE-BEAA-CD65AE438068}"/>
              </a:ext>
            </a:extLst>
          </p:cNvPr>
          <p:cNvSpPr txBox="1"/>
          <p:nvPr/>
        </p:nvSpPr>
        <p:spPr>
          <a:xfrm>
            <a:off x="433635" y="1718101"/>
            <a:ext cx="1440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 1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71BCD4-9D0B-48CA-B4AF-082C96EC4D8C}"/>
              </a:ext>
            </a:extLst>
          </p:cNvPr>
          <p:cNvCxnSpPr>
            <a:cxnSpLocks/>
          </p:cNvCxnSpPr>
          <p:nvPr/>
        </p:nvCxnSpPr>
        <p:spPr>
          <a:xfrm>
            <a:off x="1888299" y="3866419"/>
            <a:ext cx="6096000" cy="0"/>
          </a:xfrm>
          <a:prstGeom prst="straightConnector1">
            <a:avLst/>
          </a:prstGeom>
          <a:ln w="187325">
            <a:solidFill>
              <a:schemeClr val="accent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328FDB5-B0E6-4C06-A3D6-CFDD4BFAC9BD}"/>
              </a:ext>
            </a:extLst>
          </p:cNvPr>
          <p:cNvSpPr txBox="1"/>
          <p:nvPr/>
        </p:nvSpPr>
        <p:spPr>
          <a:xfrm>
            <a:off x="417978" y="3505200"/>
            <a:ext cx="1440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 2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BD06BC-E68E-4DEB-8721-FAEC7B6C4E27}"/>
              </a:ext>
            </a:extLst>
          </p:cNvPr>
          <p:cNvCxnSpPr>
            <a:cxnSpLocks/>
          </p:cNvCxnSpPr>
          <p:nvPr/>
        </p:nvCxnSpPr>
        <p:spPr>
          <a:xfrm>
            <a:off x="1855117" y="5680502"/>
            <a:ext cx="6096000" cy="0"/>
          </a:xfrm>
          <a:prstGeom prst="straightConnector1">
            <a:avLst/>
          </a:prstGeom>
          <a:ln w="187325">
            <a:solidFill>
              <a:schemeClr val="accent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3690215-080B-4E1F-98C5-5E1AF58E5C63}"/>
              </a:ext>
            </a:extLst>
          </p:cNvPr>
          <p:cNvSpPr txBox="1"/>
          <p:nvPr/>
        </p:nvSpPr>
        <p:spPr>
          <a:xfrm>
            <a:off x="448470" y="5265003"/>
            <a:ext cx="1440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 3</a:t>
            </a:r>
          </a:p>
        </p:txBody>
      </p:sp>
      <p:pic>
        <p:nvPicPr>
          <p:cNvPr id="1026" name="Picture 2" descr="C:\Users\naomi\AppData\Local\Temp\SNAGHTML583f32a.PNG">
            <a:extLst>
              <a:ext uri="{FF2B5EF4-FFF2-40B4-BE49-F238E27FC236}">
                <a16:creationId xmlns:a16="http://schemas.microsoft.com/office/drawing/2014/main" id="{98D211D4-9165-46FB-B21B-7503F4DF0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352845"/>
            <a:ext cx="1134145" cy="178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805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7556E-17 L 0.25 2.77556E-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027F8-1679-4532-96FC-E0E9C7DC0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3" y="457200"/>
            <a:ext cx="7848600" cy="5834690"/>
          </a:xfrm>
          <a:prstGeom prst="rect">
            <a:avLst/>
          </a:prstGeom>
        </p:spPr>
      </p:pic>
      <p:pic>
        <p:nvPicPr>
          <p:cNvPr id="4" name="Picture 2" descr="C:\Users\naomi\AppData\Local\Temp\SNAGHTML97e60e1.PNG">
            <a:extLst>
              <a:ext uri="{FF2B5EF4-FFF2-40B4-BE49-F238E27FC236}">
                <a16:creationId xmlns:a16="http://schemas.microsoft.com/office/drawing/2014/main" id="{0B0B2339-90F4-4F57-968E-B14BFFCAA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10275"/>
            <a:ext cx="935507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68728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omi\AppData\Local\Temp\SNAGHTML97e60e1.PNG">
            <a:extLst>
              <a:ext uri="{FF2B5EF4-FFF2-40B4-BE49-F238E27FC236}">
                <a16:creationId xmlns:a16="http://schemas.microsoft.com/office/drawing/2014/main" id="{03277EFE-4CD0-4870-98AA-EB7D8ED63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273"/>
            <a:ext cx="880912" cy="79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131290-89DF-41B4-B76A-9692E6BDB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219200"/>
            <a:ext cx="8412488" cy="35523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1E7A3BC-4A78-4CAC-987C-3B02BA74D3B6}"/>
              </a:ext>
            </a:extLst>
          </p:cNvPr>
          <p:cNvSpPr/>
          <p:nvPr/>
        </p:nvSpPr>
        <p:spPr>
          <a:xfrm>
            <a:off x="1752600" y="5139983"/>
            <a:ext cx="5918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5"/>
              </a:rPr>
              <a:t>https://dasycenter.org/child-outcomes-summary-cos-process-module-collecting-using-data-to-improve-programs/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AB0E69-09B5-4E6A-BE94-4BAA4B05F43F}"/>
              </a:ext>
            </a:extLst>
          </p:cNvPr>
          <p:cNvSpPr/>
          <p:nvPr/>
        </p:nvSpPr>
        <p:spPr>
          <a:xfrm>
            <a:off x="5181600" y="2667000"/>
            <a:ext cx="3352800" cy="5334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770605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6A5C69-10C5-4E80-9F79-D75000A7E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447"/>
            <a:ext cx="9144000" cy="6082553"/>
          </a:xfrm>
          <a:prstGeom prst="rect">
            <a:avLst/>
          </a:prstGeom>
        </p:spPr>
      </p:pic>
      <p:pic>
        <p:nvPicPr>
          <p:cNvPr id="7" name="Picture 2" descr="C:\Users\naomi\AppData\Local\Temp\SNAGHTML97f5785.PNG">
            <a:extLst>
              <a:ext uri="{FF2B5EF4-FFF2-40B4-BE49-F238E27FC236}">
                <a16:creationId xmlns:a16="http://schemas.microsoft.com/office/drawing/2014/main" id="{D80BEDB3-53D2-4FCF-8D9A-E6D469052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352800"/>
            <a:ext cx="237271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09B29F3-4E86-4B39-928E-D8518B54B6EE}"/>
              </a:ext>
            </a:extLst>
          </p:cNvPr>
          <p:cNvGrpSpPr/>
          <p:nvPr/>
        </p:nvGrpSpPr>
        <p:grpSpPr>
          <a:xfrm>
            <a:off x="228600" y="5181600"/>
            <a:ext cx="2745134" cy="1372567"/>
            <a:chOff x="1865932" y="1242"/>
            <a:chExt cx="2745134" cy="13725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26B1759-AFA3-4CF7-A0EA-544EFE578162}"/>
                </a:ext>
              </a:extLst>
            </p:cNvPr>
            <p:cNvSpPr/>
            <p:nvPr/>
          </p:nvSpPr>
          <p:spPr>
            <a:xfrm>
              <a:off x="1865932" y="1242"/>
              <a:ext cx="2745134" cy="1372567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CED9BC61-1257-4654-8741-E428F0DBDEFA}"/>
                </a:ext>
              </a:extLst>
            </p:cNvPr>
            <p:cNvSpPr txBox="1"/>
            <p:nvPr/>
          </p:nvSpPr>
          <p:spPr>
            <a:xfrm>
              <a:off x="1932935" y="68245"/>
              <a:ext cx="2611128" cy="1238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160020" rIns="160020" bIns="160020" numCol="1" spcCol="1270" anchor="ctr" anchorCtr="0">
              <a:noAutofit/>
            </a:bodyPr>
            <a:lstStyle/>
            <a:p>
              <a:pPr marL="0" marR="0" lvl="0" indent="0" algn="ctr" defTabSz="1866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Purpose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9654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F073D2E-997B-4CA7-9638-A8DC5B625B65}"/>
              </a:ext>
            </a:extLst>
          </p:cNvPr>
          <p:cNvGrpSpPr/>
          <p:nvPr/>
        </p:nvGrpSpPr>
        <p:grpSpPr>
          <a:xfrm>
            <a:off x="5257800" y="2362200"/>
            <a:ext cx="3086695" cy="1543347"/>
            <a:chOff x="1695152" y="86"/>
            <a:chExt cx="3086695" cy="15433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D6C6C55-E954-46B7-B78A-C81CEDD1C5B0}"/>
                </a:ext>
              </a:extLst>
            </p:cNvPr>
            <p:cNvSpPr/>
            <p:nvPr/>
          </p:nvSpPr>
          <p:spPr>
            <a:xfrm>
              <a:off x="1695152" y="86"/>
              <a:ext cx="3086695" cy="1543347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C6535BA0-E513-4717-BC2F-7EC07B83095F}"/>
                </a:ext>
              </a:extLst>
            </p:cNvPr>
            <p:cNvSpPr txBox="1"/>
            <p:nvPr/>
          </p:nvSpPr>
          <p:spPr>
            <a:xfrm>
              <a:off x="1770492" y="75426"/>
              <a:ext cx="2936015" cy="13926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070" tIns="179070" rIns="179070" bIns="179070" numCol="1" spcCol="1270" anchor="ctr" anchorCtr="0">
              <a:noAutofit/>
            </a:bodyPr>
            <a:lstStyle/>
            <a:p>
              <a:pPr marL="0" marR="0" lvl="0" indent="0" algn="ctr" defTabSz="2089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Collect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AB5663E7-70AB-4D95-81F2-EC88E0941F25}"/>
              </a:ext>
            </a:extLst>
          </p:cNvPr>
          <p:cNvSpPr txBox="1">
            <a:spLocks/>
          </p:cNvSpPr>
          <p:nvPr/>
        </p:nvSpPr>
        <p:spPr>
          <a:xfrm>
            <a:off x="533400" y="152400"/>
            <a:ext cx="4229100" cy="586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How do you engage families in the collection of assessment information needed for COS?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478E">
                  <a:lumMod val="75000"/>
                </a:srgbClr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D31A4C-7F87-48E2-A82A-4D949E89A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752600"/>
            <a:ext cx="117991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3018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822" y="5082988"/>
            <a:ext cx="8298485" cy="89198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Engaging Families in cos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599267" y="6090920"/>
            <a:ext cx="6386946" cy="632044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IDIO August 2018</a:t>
            </a:r>
          </a:p>
          <a:p>
            <a:r>
              <a:rPr lang="en-US" dirty="0">
                <a:solidFill>
                  <a:srgbClr val="92D050"/>
                </a:solidFill>
              </a:rPr>
              <a:t>Naomi Younggren, PhD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C29F9B-6C24-4DFC-80C8-6DFD57BEE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566107"/>
            <a:ext cx="5827059" cy="4510108"/>
          </a:xfrm>
          <a:prstGeom prst="rect">
            <a:avLst/>
          </a:prstGeom>
        </p:spPr>
      </p:pic>
      <p:pic>
        <p:nvPicPr>
          <p:cNvPr id="3" name="Sister Sledge - we are family">
            <a:hlinkClick r:id="" action="ppaction://media"/>
            <a:extLst>
              <a:ext uri="{FF2B5EF4-FFF2-40B4-BE49-F238E27FC236}">
                <a16:creationId xmlns:a16="http://schemas.microsoft.com/office/drawing/2014/main" id="{625F03B7-2897-4501-BB45-2AFE1F85FE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157787" y="6096000"/>
            <a:ext cx="748146" cy="70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490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490478-590B-43FF-BDCF-A1D1FACDC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25" y="468742"/>
            <a:ext cx="1635125" cy="9694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3EEFCB-FEAD-447F-A7CF-7F328D5E6B52}"/>
              </a:ext>
            </a:extLst>
          </p:cNvPr>
          <p:cNvSpPr/>
          <p:nvPr/>
        </p:nvSpPr>
        <p:spPr>
          <a:xfrm>
            <a:off x="215900" y="1463155"/>
            <a:ext cx="17635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4"/>
              </a:rPr>
              <a:t>https://dasycenter.org/child-outcomes-summary-cos-process-module-collecting-using-data-to-improve-programs/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37047A-26A5-41A7-9B52-CB7E165B7B96}"/>
              </a:ext>
            </a:extLst>
          </p:cNvPr>
          <p:cNvSpPr/>
          <p:nvPr/>
        </p:nvSpPr>
        <p:spPr>
          <a:xfrm>
            <a:off x="1989011" y="457200"/>
            <a:ext cx="6939089" cy="9925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Assessment is: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“The process of collecting information for the purpose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making decisions.”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8F4C2A-094D-47C5-B7D1-FD9E81529812}"/>
              </a:ext>
            </a:extLst>
          </p:cNvPr>
          <p:cNvSpPr/>
          <p:nvPr/>
        </p:nvSpPr>
        <p:spPr>
          <a:xfrm>
            <a:off x="1979488" y="1600200"/>
            <a:ext cx="6948612" cy="41549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A3.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 assessment materials and strategies that are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appropriate for the child’s age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level of development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accommodate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 child’s sensory, physical, communication, cultural, linguistic, social, and emotional characteristics.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A6.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variety of methods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including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observation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interviews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to gather assessment information from multiple sources, including the child’s family and other significant individuals in the child’s life.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A7.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obtain information about the child’s skills 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daily activities, routines, and environments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such as home, center, and community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2" descr="C:\Users\naomi\AppData\Local\Temp\SNAGHTML97e60e1.PNG">
            <a:extLst>
              <a:ext uri="{FF2B5EF4-FFF2-40B4-BE49-F238E27FC236}">
                <a16:creationId xmlns:a16="http://schemas.microsoft.com/office/drawing/2014/main" id="{B0DA0E92-C456-4B80-94E6-E75548857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15" y="6125228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257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age may contain: 3 people">
            <a:extLst>
              <a:ext uri="{FF2B5EF4-FFF2-40B4-BE49-F238E27FC236}">
                <a16:creationId xmlns:a16="http://schemas.microsoft.com/office/drawing/2014/main" id="{100CC64F-1DA4-4DA4-8CB9-48E64802FFD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61" y="0"/>
            <a:ext cx="8875478" cy="61252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1D5C0A99-5860-4235-87AE-870095522529}"/>
              </a:ext>
            </a:extLst>
          </p:cNvPr>
          <p:cNvSpPr>
            <a:spLocks/>
          </p:cNvSpPr>
          <p:nvPr/>
        </p:nvSpPr>
        <p:spPr bwMode="auto">
          <a:xfrm rot="200049" flipH="1" flipV="1">
            <a:off x="2708451" y="3987711"/>
            <a:ext cx="2148132" cy="165531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90 w 9983"/>
              <a:gd name="connsiteY0" fmla="*/ 2094 h 9972"/>
              <a:gd name="connsiteX1" fmla="*/ 4887 w 9983"/>
              <a:gd name="connsiteY1" fmla="*/ 9971 h 9972"/>
              <a:gd name="connsiteX2" fmla="*/ 8100 w 9983"/>
              <a:gd name="connsiteY2" fmla="*/ 1076 h 9972"/>
              <a:gd name="connsiteX3" fmla="*/ 790 w 9983"/>
              <a:gd name="connsiteY3" fmla="*/ 2094 h 9972"/>
              <a:gd name="connsiteX0" fmla="*/ 797 w 9999"/>
              <a:gd name="connsiteY0" fmla="*/ 2100 h 9943"/>
              <a:gd name="connsiteX1" fmla="*/ 4877 w 9999"/>
              <a:gd name="connsiteY1" fmla="*/ 9942 h 9943"/>
              <a:gd name="connsiteX2" fmla="*/ 8120 w 9999"/>
              <a:gd name="connsiteY2" fmla="*/ 1079 h 9943"/>
              <a:gd name="connsiteX3" fmla="*/ 797 w 9999"/>
              <a:gd name="connsiteY3" fmla="*/ 2100 h 9943"/>
              <a:gd name="connsiteX0" fmla="*/ 797 w 10025"/>
              <a:gd name="connsiteY0" fmla="*/ 2112 h 9999"/>
              <a:gd name="connsiteX1" fmla="*/ 4877 w 10025"/>
              <a:gd name="connsiteY1" fmla="*/ 9999 h 9999"/>
              <a:gd name="connsiteX2" fmla="*/ 8121 w 10025"/>
              <a:gd name="connsiteY2" fmla="*/ 1085 h 9999"/>
              <a:gd name="connsiteX3" fmla="*/ 797 w 10025"/>
              <a:gd name="connsiteY3" fmla="*/ 2112 h 9999"/>
              <a:gd name="connsiteX0" fmla="*/ 795 w 9953"/>
              <a:gd name="connsiteY0" fmla="*/ 2112 h 10000"/>
              <a:gd name="connsiteX1" fmla="*/ 4865 w 9953"/>
              <a:gd name="connsiteY1" fmla="*/ 10000 h 10000"/>
              <a:gd name="connsiteX2" fmla="*/ 8101 w 9953"/>
              <a:gd name="connsiteY2" fmla="*/ 1085 h 10000"/>
              <a:gd name="connsiteX3" fmla="*/ 795 w 9953"/>
              <a:gd name="connsiteY3" fmla="*/ 21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" h="10000">
                <a:moveTo>
                  <a:pt x="795" y="2112"/>
                </a:moveTo>
                <a:cubicBezTo>
                  <a:pt x="-284" y="4093"/>
                  <a:pt x="-1238" y="9832"/>
                  <a:pt x="4865" y="10000"/>
                </a:cubicBezTo>
                <a:cubicBezTo>
                  <a:pt x="9690" y="9821"/>
                  <a:pt x="11735" y="3737"/>
                  <a:pt x="8101" y="1085"/>
                </a:cubicBezTo>
                <a:cubicBezTo>
                  <a:pt x="5585" y="-766"/>
                  <a:pt x="2027" y="-132"/>
                  <a:pt x="795" y="2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Picture Placeholder 16" descr="An empty placeholder to add an image. Click on the placeholder and select the image that you wish to add.">
            <a:extLst>
              <a:ext uri="{FF2B5EF4-FFF2-40B4-BE49-F238E27FC236}">
                <a16:creationId xmlns:a16="http://schemas.microsoft.com/office/drawing/2014/main" id="{2B2EE4D7-EA7D-4845-B929-16607458E66F}"/>
              </a:ext>
            </a:extLst>
          </p:cNvPr>
          <p:cNvSpPr txBox="1">
            <a:spLocks/>
          </p:cNvSpPr>
          <p:nvPr/>
        </p:nvSpPr>
        <p:spPr>
          <a:xfrm>
            <a:off x="2996554" y="4330955"/>
            <a:ext cx="1822206" cy="901016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CD67E9A4-E8B2-44D2-A367-34BE2CE094FA}"/>
              </a:ext>
            </a:extLst>
          </p:cNvPr>
          <p:cNvSpPr>
            <a:spLocks/>
          </p:cNvSpPr>
          <p:nvPr/>
        </p:nvSpPr>
        <p:spPr bwMode="auto">
          <a:xfrm rot="200049" flipH="1" flipV="1">
            <a:off x="4992430" y="4075517"/>
            <a:ext cx="2124031" cy="165531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90 w 9983"/>
              <a:gd name="connsiteY0" fmla="*/ 2094 h 9972"/>
              <a:gd name="connsiteX1" fmla="*/ 4887 w 9983"/>
              <a:gd name="connsiteY1" fmla="*/ 9971 h 9972"/>
              <a:gd name="connsiteX2" fmla="*/ 8100 w 9983"/>
              <a:gd name="connsiteY2" fmla="*/ 1076 h 9972"/>
              <a:gd name="connsiteX3" fmla="*/ 790 w 9983"/>
              <a:gd name="connsiteY3" fmla="*/ 2094 h 9972"/>
              <a:gd name="connsiteX0" fmla="*/ 797 w 9999"/>
              <a:gd name="connsiteY0" fmla="*/ 2100 h 9943"/>
              <a:gd name="connsiteX1" fmla="*/ 4877 w 9999"/>
              <a:gd name="connsiteY1" fmla="*/ 9942 h 9943"/>
              <a:gd name="connsiteX2" fmla="*/ 8120 w 9999"/>
              <a:gd name="connsiteY2" fmla="*/ 1079 h 9943"/>
              <a:gd name="connsiteX3" fmla="*/ 797 w 9999"/>
              <a:gd name="connsiteY3" fmla="*/ 2100 h 9943"/>
              <a:gd name="connsiteX0" fmla="*/ 797 w 10025"/>
              <a:gd name="connsiteY0" fmla="*/ 2112 h 9999"/>
              <a:gd name="connsiteX1" fmla="*/ 4877 w 10025"/>
              <a:gd name="connsiteY1" fmla="*/ 9999 h 9999"/>
              <a:gd name="connsiteX2" fmla="*/ 8121 w 10025"/>
              <a:gd name="connsiteY2" fmla="*/ 1085 h 9999"/>
              <a:gd name="connsiteX3" fmla="*/ 797 w 10025"/>
              <a:gd name="connsiteY3" fmla="*/ 2112 h 9999"/>
              <a:gd name="connsiteX0" fmla="*/ 795 w 9953"/>
              <a:gd name="connsiteY0" fmla="*/ 2112 h 10000"/>
              <a:gd name="connsiteX1" fmla="*/ 4865 w 9953"/>
              <a:gd name="connsiteY1" fmla="*/ 10000 h 10000"/>
              <a:gd name="connsiteX2" fmla="*/ 8101 w 9953"/>
              <a:gd name="connsiteY2" fmla="*/ 1085 h 10000"/>
              <a:gd name="connsiteX3" fmla="*/ 795 w 9953"/>
              <a:gd name="connsiteY3" fmla="*/ 21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" h="10000">
                <a:moveTo>
                  <a:pt x="795" y="2112"/>
                </a:moveTo>
                <a:cubicBezTo>
                  <a:pt x="-284" y="4093"/>
                  <a:pt x="-1238" y="9832"/>
                  <a:pt x="4865" y="10000"/>
                </a:cubicBezTo>
                <a:cubicBezTo>
                  <a:pt x="9690" y="9821"/>
                  <a:pt x="11735" y="3737"/>
                  <a:pt x="8101" y="1085"/>
                </a:cubicBezTo>
                <a:cubicBezTo>
                  <a:pt x="5585" y="-766"/>
                  <a:pt x="2027" y="-132"/>
                  <a:pt x="795" y="2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Picture Placeholder 16" descr="An empty placeholder to add an image. Click on the placeholder and select the image that you wish to add.">
            <a:extLst>
              <a:ext uri="{FF2B5EF4-FFF2-40B4-BE49-F238E27FC236}">
                <a16:creationId xmlns:a16="http://schemas.microsoft.com/office/drawing/2014/main" id="{B3CDEA15-8174-4EB8-9809-D78AC3ACBB0B}"/>
              </a:ext>
            </a:extLst>
          </p:cNvPr>
          <p:cNvSpPr txBox="1">
            <a:spLocks/>
          </p:cNvSpPr>
          <p:nvPr/>
        </p:nvSpPr>
        <p:spPr>
          <a:xfrm>
            <a:off x="5141614" y="4330955"/>
            <a:ext cx="1822206" cy="901016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C332606-C653-4114-8A64-3369D0189A09}"/>
              </a:ext>
            </a:extLst>
          </p:cNvPr>
          <p:cNvSpPr/>
          <p:nvPr/>
        </p:nvSpPr>
        <p:spPr>
          <a:xfrm rot="18988708" flipH="1">
            <a:off x="2244660" y="3416363"/>
            <a:ext cx="814135" cy="1221023"/>
          </a:xfrm>
          <a:custGeom>
            <a:avLst/>
            <a:gdLst>
              <a:gd name="connsiteX0" fmla="*/ 1675447 w 1675447"/>
              <a:gd name="connsiteY0" fmla="*/ 2616819 h 2616819"/>
              <a:gd name="connsiteX1" fmla="*/ 1668013 w 1675447"/>
              <a:gd name="connsiteY1" fmla="*/ 2549912 h 2616819"/>
              <a:gd name="connsiteX2" fmla="*/ 1653145 w 1675447"/>
              <a:gd name="connsiteY2" fmla="*/ 2490439 h 2616819"/>
              <a:gd name="connsiteX3" fmla="*/ 1630842 w 1675447"/>
              <a:gd name="connsiteY3" fmla="*/ 2386361 h 2616819"/>
              <a:gd name="connsiteX4" fmla="*/ 1623408 w 1675447"/>
              <a:gd name="connsiteY4" fmla="*/ 2356624 h 2616819"/>
              <a:gd name="connsiteX5" fmla="*/ 1608540 w 1675447"/>
              <a:gd name="connsiteY5" fmla="*/ 2334322 h 2616819"/>
              <a:gd name="connsiteX6" fmla="*/ 1601106 w 1675447"/>
              <a:gd name="connsiteY6" fmla="*/ 2312019 h 2616819"/>
              <a:gd name="connsiteX7" fmla="*/ 1593671 w 1675447"/>
              <a:gd name="connsiteY7" fmla="*/ 2267415 h 2616819"/>
              <a:gd name="connsiteX8" fmla="*/ 1578803 w 1675447"/>
              <a:gd name="connsiteY8" fmla="*/ 2237678 h 2616819"/>
              <a:gd name="connsiteX9" fmla="*/ 1563935 w 1675447"/>
              <a:gd name="connsiteY9" fmla="*/ 2200507 h 2616819"/>
              <a:gd name="connsiteX10" fmla="*/ 1549067 w 1675447"/>
              <a:gd name="connsiteY10" fmla="*/ 2170771 h 2616819"/>
              <a:gd name="connsiteX11" fmla="*/ 1526764 w 1675447"/>
              <a:gd name="connsiteY11" fmla="*/ 2088995 h 2616819"/>
              <a:gd name="connsiteX12" fmla="*/ 1489593 w 1675447"/>
              <a:gd name="connsiteY12" fmla="*/ 1992351 h 2616819"/>
              <a:gd name="connsiteX13" fmla="*/ 1474725 w 1675447"/>
              <a:gd name="connsiteY13" fmla="*/ 1940312 h 2616819"/>
              <a:gd name="connsiteX14" fmla="*/ 1467291 w 1675447"/>
              <a:gd name="connsiteY14" fmla="*/ 1903141 h 2616819"/>
              <a:gd name="connsiteX15" fmla="*/ 1452423 w 1675447"/>
              <a:gd name="connsiteY15" fmla="*/ 1873405 h 2616819"/>
              <a:gd name="connsiteX16" fmla="*/ 1430120 w 1675447"/>
              <a:gd name="connsiteY16" fmla="*/ 1791629 h 2616819"/>
              <a:gd name="connsiteX17" fmla="*/ 1415252 w 1675447"/>
              <a:gd name="connsiteY17" fmla="*/ 1672683 h 2616819"/>
              <a:gd name="connsiteX18" fmla="*/ 1407818 w 1675447"/>
              <a:gd name="connsiteY18" fmla="*/ 1561171 h 2616819"/>
              <a:gd name="connsiteX19" fmla="*/ 1385515 w 1675447"/>
              <a:gd name="connsiteY19" fmla="*/ 1457093 h 2616819"/>
              <a:gd name="connsiteX20" fmla="*/ 1378081 w 1675447"/>
              <a:gd name="connsiteY20" fmla="*/ 1427356 h 2616819"/>
              <a:gd name="connsiteX21" fmla="*/ 1363213 w 1675447"/>
              <a:gd name="connsiteY21" fmla="*/ 1382751 h 2616819"/>
              <a:gd name="connsiteX22" fmla="*/ 1333476 w 1675447"/>
              <a:gd name="connsiteY22" fmla="*/ 1271239 h 2616819"/>
              <a:gd name="connsiteX23" fmla="*/ 1326042 w 1675447"/>
              <a:gd name="connsiteY23" fmla="*/ 1226634 h 2616819"/>
              <a:gd name="connsiteX24" fmla="*/ 1288871 w 1675447"/>
              <a:gd name="connsiteY24" fmla="*/ 1092819 h 2616819"/>
              <a:gd name="connsiteX25" fmla="*/ 1259135 w 1675447"/>
              <a:gd name="connsiteY25" fmla="*/ 981307 h 2616819"/>
              <a:gd name="connsiteX26" fmla="*/ 1244267 w 1675447"/>
              <a:gd name="connsiteY26" fmla="*/ 906966 h 2616819"/>
              <a:gd name="connsiteX27" fmla="*/ 1199662 w 1675447"/>
              <a:gd name="connsiteY27" fmla="*/ 780585 h 2616819"/>
              <a:gd name="connsiteX28" fmla="*/ 1192228 w 1675447"/>
              <a:gd name="connsiteY28" fmla="*/ 735980 h 2616819"/>
              <a:gd name="connsiteX29" fmla="*/ 1169925 w 1675447"/>
              <a:gd name="connsiteY29" fmla="*/ 683941 h 2616819"/>
              <a:gd name="connsiteX30" fmla="*/ 1147623 w 1675447"/>
              <a:gd name="connsiteY30" fmla="*/ 617034 h 2616819"/>
              <a:gd name="connsiteX31" fmla="*/ 1125320 w 1675447"/>
              <a:gd name="connsiteY31" fmla="*/ 542693 h 2616819"/>
              <a:gd name="connsiteX32" fmla="*/ 1110452 w 1675447"/>
              <a:gd name="connsiteY32" fmla="*/ 520390 h 2616819"/>
              <a:gd name="connsiteX33" fmla="*/ 1073281 w 1675447"/>
              <a:gd name="connsiteY33" fmla="*/ 446049 h 2616819"/>
              <a:gd name="connsiteX34" fmla="*/ 998940 w 1675447"/>
              <a:gd name="connsiteY34" fmla="*/ 319668 h 2616819"/>
              <a:gd name="connsiteX35" fmla="*/ 969203 w 1675447"/>
              <a:gd name="connsiteY35" fmla="*/ 282497 h 2616819"/>
              <a:gd name="connsiteX36" fmla="*/ 954335 w 1675447"/>
              <a:gd name="connsiteY36" fmla="*/ 237893 h 2616819"/>
              <a:gd name="connsiteX37" fmla="*/ 917164 w 1675447"/>
              <a:gd name="connsiteY37" fmla="*/ 200722 h 2616819"/>
              <a:gd name="connsiteX38" fmla="*/ 902296 w 1675447"/>
              <a:gd name="connsiteY38" fmla="*/ 178419 h 2616819"/>
              <a:gd name="connsiteX39" fmla="*/ 879993 w 1675447"/>
              <a:gd name="connsiteY39" fmla="*/ 170985 h 2616819"/>
              <a:gd name="connsiteX40" fmla="*/ 768481 w 1675447"/>
              <a:gd name="connsiteY40" fmla="*/ 96644 h 2616819"/>
              <a:gd name="connsiteX41" fmla="*/ 723876 w 1675447"/>
              <a:gd name="connsiteY41" fmla="*/ 81776 h 2616819"/>
              <a:gd name="connsiteX42" fmla="*/ 701574 w 1675447"/>
              <a:gd name="connsiteY42" fmla="*/ 74341 h 2616819"/>
              <a:gd name="connsiteX43" fmla="*/ 656969 w 1675447"/>
              <a:gd name="connsiteY43" fmla="*/ 52039 h 2616819"/>
              <a:gd name="connsiteX44" fmla="*/ 627232 w 1675447"/>
              <a:gd name="connsiteY44" fmla="*/ 37171 h 2616819"/>
              <a:gd name="connsiteX45" fmla="*/ 597496 w 1675447"/>
              <a:gd name="connsiteY45" fmla="*/ 29736 h 2616819"/>
              <a:gd name="connsiteX46" fmla="*/ 552891 w 1675447"/>
              <a:gd name="connsiteY46" fmla="*/ 14868 h 2616819"/>
              <a:gd name="connsiteX47" fmla="*/ 411642 w 1675447"/>
              <a:gd name="connsiteY47" fmla="*/ 0 h 2616819"/>
              <a:gd name="connsiteX48" fmla="*/ 314998 w 1675447"/>
              <a:gd name="connsiteY48" fmla="*/ 7434 h 2616819"/>
              <a:gd name="connsiteX49" fmla="*/ 277828 w 1675447"/>
              <a:gd name="connsiteY49" fmla="*/ 14868 h 2616819"/>
              <a:gd name="connsiteX50" fmla="*/ 262959 w 1675447"/>
              <a:gd name="connsiteY50" fmla="*/ 29736 h 2616819"/>
              <a:gd name="connsiteX51" fmla="*/ 240657 w 1675447"/>
              <a:gd name="connsiteY51" fmla="*/ 37171 h 2616819"/>
              <a:gd name="connsiteX52" fmla="*/ 225788 w 1675447"/>
              <a:gd name="connsiteY52" fmla="*/ 52039 h 2616819"/>
              <a:gd name="connsiteX53" fmla="*/ 203486 w 1675447"/>
              <a:gd name="connsiteY53" fmla="*/ 66907 h 2616819"/>
              <a:gd name="connsiteX54" fmla="*/ 188618 w 1675447"/>
              <a:gd name="connsiteY54" fmla="*/ 89210 h 2616819"/>
              <a:gd name="connsiteX55" fmla="*/ 151447 w 1675447"/>
              <a:gd name="connsiteY55" fmla="*/ 126380 h 2616819"/>
              <a:gd name="connsiteX56" fmla="*/ 114276 w 1675447"/>
              <a:gd name="connsiteY56" fmla="*/ 163551 h 2616819"/>
              <a:gd name="connsiteX57" fmla="*/ 99408 w 1675447"/>
              <a:gd name="connsiteY57" fmla="*/ 185854 h 2616819"/>
              <a:gd name="connsiteX58" fmla="*/ 77106 w 1675447"/>
              <a:gd name="connsiteY58" fmla="*/ 208156 h 2616819"/>
              <a:gd name="connsiteX59" fmla="*/ 54803 w 1675447"/>
              <a:gd name="connsiteY59" fmla="*/ 245327 h 2616819"/>
              <a:gd name="connsiteX60" fmla="*/ 25067 w 1675447"/>
              <a:gd name="connsiteY60" fmla="*/ 297366 h 2616819"/>
              <a:gd name="connsiteX61" fmla="*/ 10198 w 1675447"/>
              <a:gd name="connsiteY61" fmla="*/ 356839 h 2616819"/>
              <a:gd name="connsiteX62" fmla="*/ 10198 w 1675447"/>
              <a:gd name="connsiteY62" fmla="*/ 691376 h 2616819"/>
              <a:gd name="connsiteX63" fmla="*/ 39935 w 1675447"/>
              <a:gd name="connsiteY63" fmla="*/ 743415 h 2616819"/>
              <a:gd name="connsiteX64" fmla="*/ 39935 w 1675447"/>
              <a:gd name="connsiteY64" fmla="*/ 765717 h 261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75447" h="2616819">
                <a:moveTo>
                  <a:pt x="1675447" y="2616819"/>
                </a:moveTo>
                <a:cubicBezTo>
                  <a:pt x="1672969" y="2594517"/>
                  <a:pt x="1671913" y="2572010"/>
                  <a:pt x="1668013" y="2549912"/>
                </a:cubicBezTo>
                <a:cubicBezTo>
                  <a:pt x="1664462" y="2529788"/>
                  <a:pt x="1656505" y="2510595"/>
                  <a:pt x="1653145" y="2490439"/>
                </a:cubicBezTo>
                <a:cubicBezTo>
                  <a:pt x="1642350" y="2425677"/>
                  <a:pt x="1649366" y="2460459"/>
                  <a:pt x="1630842" y="2386361"/>
                </a:cubicBezTo>
                <a:cubicBezTo>
                  <a:pt x="1628364" y="2376449"/>
                  <a:pt x="1629076" y="2365125"/>
                  <a:pt x="1623408" y="2356624"/>
                </a:cubicBezTo>
                <a:lnTo>
                  <a:pt x="1608540" y="2334322"/>
                </a:lnTo>
                <a:cubicBezTo>
                  <a:pt x="1606062" y="2326888"/>
                  <a:pt x="1602806" y="2319669"/>
                  <a:pt x="1601106" y="2312019"/>
                </a:cubicBezTo>
                <a:cubicBezTo>
                  <a:pt x="1597836" y="2297305"/>
                  <a:pt x="1598002" y="2281852"/>
                  <a:pt x="1593671" y="2267415"/>
                </a:cubicBezTo>
                <a:cubicBezTo>
                  <a:pt x="1590486" y="2256800"/>
                  <a:pt x="1583304" y="2247805"/>
                  <a:pt x="1578803" y="2237678"/>
                </a:cubicBezTo>
                <a:cubicBezTo>
                  <a:pt x="1573383" y="2225483"/>
                  <a:pt x="1569355" y="2212702"/>
                  <a:pt x="1563935" y="2200507"/>
                </a:cubicBezTo>
                <a:cubicBezTo>
                  <a:pt x="1559434" y="2190380"/>
                  <a:pt x="1553432" y="2180957"/>
                  <a:pt x="1549067" y="2170771"/>
                </a:cubicBezTo>
                <a:cubicBezTo>
                  <a:pt x="1536139" y="2140606"/>
                  <a:pt x="1541005" y="2126021"/>
                  <a:pt x="1526764" y="2088995"/>
                </a:cubicBezTo>
                <a:cubicBezTo>
                  <a:pt x="1514374" y="2056780"/>
                  <a:pt x="1499075" y="2025538"/>
                  <a:pt x="1489593" y="1992351"/>
                </a:cubicBezTo>
                <a:cubicBezTo>
                  <a:pt x="1484637" y="1975005"/>
                  <a:pt x="1479100" y="1957814"/>
                  <a:pt x="1474725" y="1940312"/>
                </a:cubicBezTo>
                <a:cubicBezTo>
                  <a:pt x="1471660" y="1928054"/>
                  <a:pt x="1471287" y="1915128"/>
                  <a:pt x="1467291" y="1903141"/>
                </a:cubicBezTo>
                <a:cubicBezTo>
                  <a:pt x="1463787" y="1892628"/>
                  <a:pt x="1455927" y="1883918"/>
                  <a:pt x="1452423" y="1873405"/>
                </a:cubicBezTo>
                <a:cubicBezTo>
                  <a:pt x="1443488" y="1846601"/>
                  <a:pt x="1436591" y="1819132"/>
                  <a:pt x="1430120" y="1791629"/>
                </a:cubicBezTo>
                <a:cubicBezTo>
                  <a:pt x="1422676" y="1759992"/>
                  <a:pt x="1417438" y="1700011"/>
                  <a:pt x="1415252" y="1672683"/>
                </a:cubicBezTo>
                <a:cubicBezTo>
                  <a:pt x="1412281" y="1635548"/>
                  <a:pt x="1412908" y="1598075"/>
                  <a:pt x="1407818" y="1561171"/>
                </a:cubicBezTo>
                <a:cubicBezTo>
                  <a:pt x="1402970" y="1526023"/>
                  <a:pt x="1393212" y="1491728"/>
                  <a:pt x="1385515" y="1457093"/>
                </a:cubicBezTo>
                <a:cubicBezTo>
                  <a:pt x="1383299" y="1447119"/>
                  <a:pt x="1381017" y="1437142"/>
                  <a:pt x="1378081" y="1427356"/>
                </a:cubicBezTo>
                <a:cubicBezTo>
                  <a:pt x="1373578" y="1412344"/>
                  <a:pt x="1368169" y="1397619"/>
                  <a:pt x="1363213" y="1382751"/>
                </a:cubicBezTo>
                <a:cubicBezTo>
                  <a:pt x="1347178" y="1270502"/>
                  <a:pt x="1368707" y="1394545"/>
                  <a:pt x="1333476" y="1271239"/>
                </a:cubicBezTo>
                <a:cubicBezTo>
                  <a:pt x="1329335" y="1256746"/>
                  <a:pt x="1329698" y="1241257"/>
                  <a:pt x="1326042" y="1226634"/>
                </a:cubicBezTo>
                <a:cubicBezTo>
                  <a:pt x="1314814" y="1181722"/>
                  <a:pt x="1301052" y="1137482"/>
                  <a:pt x="1288871" y="1092819"/>
                </a:cubicBezTo>
                <a:cubicBezTo>
                  <a:pt x="1278749" y="1055705"/>
                  <a:pt x="1266679" y="1019030"/>
                  <a:pt x="1259135" y="981307"/>
                </a:cubicBezTo>
                <a:cubicBezTo>
                  <a:pt x="1254179" y="956527"/>
                  <a:pt x="1250698" y="931405"/>
                  <a:pt x="1244267" y="906966"/>
                </a:cubicBezTo>
                <a:cubicBezTo>
                  <a:pt x="1235740" y="874563"/>
                  <a:pt x="1211782" y="812906"/>
                  <a:pt x="1199662" y="780585"/>
                </a:cubicBezTo>
                <a:cubicBezTo>
                  <a:pt x="1197184" y="765717"/>
                  <a:pt x="1196661" y="750387"/>
                  <a:pt x="1192228" y="735980"/>
                </a:cubicBezTo>
                <a:cubicBezTo>
                  <a:pt x="1186678" y="717942"/>
                  <a:pt x="1176552" y="701612"/>
                  <a:pt x="1169925" y="683941"/>
                </a:cubicBezTo>
                <a:cubicBezTo>
                  <a:pt x="1161671" y="661929"/>
                  <a:pt x="1154537" y="639503"/>
                  <a:pt x="1147623" y="617034"/>
                </a:cubicBezTo>
                <a:cubicBezTo>
                  <a:pt x="1136813" y="581901"/>
                  <a:pt x="1142766" y="581946"/>
                  <a:pt x="1125320" y="542693"/>
                </a:cubicBezTo>
                <a:cubicBezTo>
                  <a:pt x="1121691" y="534528"/>
                  <a:pt x="1114688" y="528257"/>
                  <a:pt x="1110452" y="520390"/>
                </a:cubicBezTo>
                <a:cubicBezTo>
                  <a:pt x="1097317" y="495996"/>
                  <a:pt x="1086185" y="470566"/>
                  <a:pt x="1073281" y="446049"/>
                </a:cubicBezTo>
                <a:cubicBezTo>
                  <a:pt x="1054301" y="409987"/>
                  <a:pt x="1022561" y="353787"/>
                  <a:pt x="998940" y="319668"/>
                </a:cubicBezTo>
                <a:cubicBezTo>
                  <a:pt x="989908" y="306622"/>
                  <a:pt x="979115" y="294887"/>
                  <a:pt x="969203" y="282497"/>
                </a:cubicBezTo>
                <a:cubicBezTo>
                  <a:pt x="964247" y="267629"/>
                  <a:pt x="962749" y="251115"/>
                  <a:pt x="954335" y="237893"/>
                </a:cubicBezTo>
                <a:cubicBezTo>
                  <a:pt x="944928" y="223110"/>
                  <a:pt x="926883" y="215302"/>
                  <a:pt x="917164" y="200722"/>
                </a:cubicBezTo>
                <a:cubicBezTo>
                  <a:pt x="912208" y="193288"/>
                  <a:pt x="909273" y="184001"/>
                  <a:pt x="902296" y="178419"/>
                </a:cubicBezTo>
                <a:cubicBezTo>
                  <a:pt x="896177" y="173524"/>
                  <a:pt x="887427" y="173463"/>
                  <a:pt x="879993" y="170985"/>
                </a:cubicBezTo>
                <a:cubicBezTo>
                  <a:pt x="850131" y="148588"/>
                  <a:pt x="793635" y="105028"/>
                  <a:pt x="768481" y="96644"/>
                </a:cubicBezTo>
                <a:lnTo>
                  <a:pt x="723876" y="81776"/>
                </a:lnTo>
                <a:cubicBezTo>
                  <a:pt x="716442" y="79298"/>
                  <a:pt x="708094" y="78688"/>
                  <a:pt x="701574" y="74341"/>
                </a:cubicBezTo>
                <a:cubicBezTo>
                  <a:pt x="658713" y="45768"/>
                  <a:pt x="700059" y="70506"/>
                  <a:pt x="656969" y="52039"/>
                </a:cubicBezTo>
                <a:cubicBezTo>
                  <a:pt x="646783" y="47674"/>
                  <a:pt x="637609" y="41062"/>
                  <a:pt x="627232" y="37171"/>
                </a:cubicBezTo>
                <a:cubicBezTo>
                  <a:pt x="617665" y="33583"/>
                  <a:pt x="607282" y="32672"/>
                  <a:pt x="597496" y="29736"/>
                </a:cubicBezTo>
                <a:cubicBezTo>
                  <a:pt x="582484" y="25232"/>
                  <a:pt x="568406" y="17084"/>
                  <a:pt x="552891" y="14868"/>
                </a:cubicBezTo>
                <a:cubicBezTo>
                  <a:pt x="471312" y="3214"/>
                  <a:pt x="518314" y="8889"/>
                  <a:pt x="411642" y="0"/>
                </a:cubicBezTo>
                <a:cubicBezTo>
                  <a:pt x="379427" y="2478"/>
                  <a:pt x="347110" y="3866"/>
                  <a:pt x="314998" y="7434"/>
                </a:cubicBezTo>
                <a:cubicBezTo>
                  <a:pt x="302440" y="8829"/>
                  <a:pt x="289442" y="9891"/>
                  <a:pt x="277828" y="14868"/>
                </a:cubicBezTo>
                <a:cubicBezTo>
                  <a:pt x="271386" y="17629"/>
                  <a:pt x="268969" y="26130"/>
                  <a:pt x="262959" y="29736"/>
                </a:cubicBezTo>
                <a:cubicBezTo>
                  <a:pt x="256240" y="33768"/>
                  <a:pt x="248091" y="34693"/>
                  <a:pt x="240657" y="37171"/>
                </a:cubicBezTo>
                <a:cubicBezTo>
                  <a:pt x="235701" y="42127"/>
                  <a:pt x="231261" y="47661"/>
                  <a:pt x="225788" y="52039"/>
                </a:cubicBezTo>
                <a:cubicBezTo>
                  <a:pt x="218811" y="57620"/>
                  <a:pt x="209804" y="60589"/>
                  <a:pt x="203486" y="66907"/>
                </a:cubicBezTo>
                <a:cubicBezTo>
                  <a:pt x="197168" y="73225"/>
                  <a:pt x="194502" y="82486"/>
                  <a:pt x="188618" y="89210"/>
                </a:cubicBezTo>
                <a:cubicBezTo>
                  <a:pt x="177079" y="102397"/>
                  <a:pt x="161166" y="111800"/>
                  <a:pt x="151447" y="126380"/>
                </a:cubicBezTo>
                <a:cubicBezTo>
                  <a:pt x="131623" y="156117"/>
                  <a:pt x="144013" y="143727"/>
                  <a:pt x="114276" y="163551"/>
                </a:cubicBezTo>
                <a:cubicBezTo>
                  <a:pt x="109320" y="170985"/>
                  <a:pt x="105128" y="178990"/>
                  <a:pt x="99408" y="185854"/>
                </a:cubicBezTo>
                <a:cubicBezTo>
                  <a:pt x="92678" y="193931"/>
                  <a:pt x="82938" y="199409"/>
                  <a:pt x="77106" y="208156"/>
                </a:cubicBezTo>
                <a:cubicBezTo>
                  <a:pt x="38499" y="266064"/>
                  <a:pt x="101111" y="199016"/>
                  <a:pt x="54803" y="245327"/>
                </a:cubicBezTo>
                <a:cubicBezTo>
                  <a:pt x="37759" y="296458"/>
                  <a:pt x="61070" y="234362"/>
                  <a:pt x="25067" y="297366"/>
                </a:cubicBezTo>
                <a:cubicBezTo>
                  <a:pt x="18031" y="309679"/>
                  <a:pt x="12082" y="347420"/>
                  <a:pt x="10198" y="356839"/>
                </a:cubicBezTo>
                <a:cubicBezTo>
                  <a:pt x="-1447" y="496584"/>
                  <a:pt x="-5222" y="501206"/>
                  <a:pt x="10198" y="691376"/>
                </a:cubicBezTo>
                <a:cubicBezTo>
                  <a:pt x="12366" y="718108"/>
                  <a:pt x="32382" y="720756"/>
                  <a:pt x="39935" y="743415"/>
                </a:cubicBezTo>
                <a:cubicBezTo>
                  <a:pt x="42286" y="750468"/>
                  <a:pt x="39935" y="758283"/>
                  <a:pt x="39935" y="765717"/>
                </a:cubicBezTo>
              </a:path>
            </a:pathLst>
          </a:cu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F25189D-CD5E-41E1-9B15-B3200CB46F75}"/>
              </a:ext>
            </a:extLst>
          </p:cNvPr>
          <p:cNvSpPr/>
          <p:nvPr/>
        </p:nvSpPr>
        <p:spPr>
          <a:xfrm rot="2225609">
            <a:off x="6673487" y="3430923"/>
            <a:ext cx="839145" cy="1221023"/>
          </a:xfrm>
          <a:custGeom>
            <a:avLst/>
            <a:gdLst>
              <a:gd name="connsiteX0" fmla="*/ 1675447 w 1675447"/>
              <a:gd name="connsiteY0" fmla="*/ 2616819 h 2616819"/>
              <a:gd name="connsiteX1" fmla="*/ 1668013 w 1675447"/>
              <a:gd name="connsiteY1" fmla="*/ 2549912 h 2616819"/>
              <a:gd name="connsiteX2" fmla="*/ 1653145 w 1675447"/>
              <a:gd name="connsiteY2" fmla="*/ 2490439 h 2616819"/>
              <a:gd name="connsiteX3" fmla="*/ 1630842 w 1675447"/>
              <a:gd name="connsiteY3" fmla="*/ 2386361 h 2616819"/>
              <a:gd name="connsiteX4" fmla="*/ 1623408 w 1675447"/>
              <a:gd name="connsiteY4" fmla="*/ 2356624 h 2616819"/>
              <a:gd name="connsiteX5" fmla="*/ 1608540 w 1675447"/>
              <a:gd name="connsiteY5" fmla="*/ 2334322 h 2616819"/>
              <a:gd name="connsiteX6" fmla="*/ 1601106 w 1675447"/>
              <a:gd name="connsiteY6" fmla="*/ 2312019 h 2616819"/>
              <a:gd name="connsiteX7" fmla="*/ 1593671 w 1675447"/>
              <a:gd name="connsiteY7" fmla="*/ 2267415 h 2616819"/>
              <a:gd name="connsiteX8" fmla="*/ 1578803 w 1675447"/>
              <a:gd name="connsiteY8" fmla="*/ 2237678 h 2616819"/>
              <a:gd name="connsiteX9" fmla="*/ 1563935 w 1675447"/>
              <a:gd name="connsiteY9" fmla="*/ 2200507 h 2616819"/>
              <a:gd name="connsiteX10" fmla="*/ 1549067 w 1675447"/>
              <a:gd name="connsiteY10" fmla="*/ 2170771 h 2616819"/>
              <a:gd name="connsiteX11" fmla="*/ 1526764 w 1675447"/>
              <a:gd name="connsiteY11" fmla="*/ 2088995 h 2616819"/>
              <a:gd name="connsiteX12" fmla="*/ 1489593 w 1675447"/>
              <a:gd name="connsiteY12" fmla="*/ 1992351 h 2616819"/>
              <a:gd name="connsiteX13" fmla="*/ 1474725 w 1675447"/>
              <a:gd name="connsiteY13" fmla="*/ 1940312 h 2616819"/>
              <a:gd name="connsiteX14" fmla="*/ 1467291 w 1675447"/>
              <a:gd name="connsiteY14" fmla="*/ 1903141 h 2616819"/>
              <a:gd name="connsiteX15" fmla="*/ 1452423 w 1675447"/>
              <a:gd name="connsiteY15" fmla="*/ 1873405 h 2616819"/>
              <a:gd name="connsiteX16" fmla="*/ 1430120 w 1675447"/>
              <a:gd name="connsiteY16" fmla="*/ 1791629 h 2616819"/>
              <a:gd name="connsiteX17" fmla="*/ 1415252 w 1675447"/>
              <a:gd name="connsiteY17" fmla="*/ 1672683 h 2616819"/>
              <a:gd name="connsiteX18" fmla="*/ 1407818 w 1675447"/>
              <a:gd name="connsiteY18" fmla="*/ 1561171 h 2616819"/>
              <a:gd name="connsiteX19" fmla="*/ 1385515 w 1675447"/>
              <a:gd name="connsiteY19" fmla="*/ 1457093 h 2616819"/>
              <a:gd name="connsiteX20" fmla="*/ 1378081 w 1675447"/>
              <a:gd name="connsiteY20" fmla="*/ 1427356 h 2616819"/>
              <a:gd name="connsiteX21" fmla="*/ 1363213 w 1675447"/>
              <a:gd name="connsiteY21" fmla="*/ 1382751 h 2616819"/>
              <a:gd name="connsiteX22" fmla="*/ 1333476 w 1675447"/>
              <a:gd name="connsiteY22" fmla="*/ 1271239 h 2616819"/>
              <a:gd name="connsiteX23" fmla="*/ 1326042 w 1675447"/>
              <a:gd name="connsiteY23" fmla="*/ 1226634 h 2616819"/>
              <a:gd name="connsiteX24" fmla="*/ 1288871 w 1675447"/>
              <a:gd name="connsiteY24" fmla="*/ 1092819 h 2616819"/>
              <a:gd name="connsiteX25" fmla="*/ 1259135 w 1675447"/>
              <a:gd name="connsiteY25" fmla="*/ 981307 h 2616819"/>
              <a:gd name="connsiteX26" fmla="*/ 1244267 w 1675447"/>
              <a:gd name="connsiteY26" fmla="*/ 906966 h 2616819"/>
              <a:gd name="connsiteX27" fmla="*/ 1199662 w 1675447"/>
              <a:gd name="connsiteY27" fmla="*/ 780585 h 2616819"/>
              <a:gd name="connsiteX28" fmla="*/ 1192228 w 1675447"/>
              <a:gd name="connsiteY28" fmla="*/ 735980 h 2616819"/>
              <a:gd name="connsiteX29" fmla="*/ 1169925 w 1675447"/>
              <a:gd name="connsiteY29" fmla="*/ 683941 h 2616819"/>
              <a:gd name="connsiteX30" fmla="*/ 1147623 w 1675447"/>
              <a:gd name="connsiteY30" fmla="*/ 617034 h 2616819"/>
              <a:gd name="connsiteX31" fmla="*/ 1125320 w 1675447"/>
              <a:gd name="connsiteY31" fmla="*/ 542693 h 2616819"/>
              <a:gd name="connsiteX32" fmla="*/ 1110452 w 1675447"/>
              <a:gd name="connsiteY32" fmla="*/ 520390 h 2616819"/>
              <a:gd name="connsiteX33" fmla="*/ 1073281 w 1675447"/>
              <a:gd name="connsiteY33" fmla="*/ 446049 h 2616819"/>
              <a:gd name="connsiteX34" fmla="*/ 998940 w 1675447"/>
              <a:gd name="connsiteY34" fmla="*/ 319668 h 2616819"/>
              <a:gd name="connsiteX35" fmla="*/ 969203 w 1675447"/>
              <a:gd name="connsiteY35" fmla="*/ 282497 h 2616819"/>
              <a:gd name="connsiteX36" fmla="*/ 954335 w 1675447"/>
              <a:gd name="connsiteY36" fmla="*/ 237893 h 2616819"/>
              <a:gd name="connsiteX37" fmla="*/ 917164 w 1675447"/>
              <a:gd name="connsiteY37" fmla="*/ 200722 h 2616819"/>
              <a:gd name="connsiteX38" fmla="*/ 902296 w 1675447"/>
              <a:gd name="connsiteY38" fmla="*/ 178419 h 2616819"/>
              <a:gd name="connsiteX39" fmla="*/ 879993 w 1675447"/>
              <a:gd name="connsiteY39" fmla="*/ 170985 h 2616819"/>
              <a:gd name="connsiteX40" fmla="*/ 768481 w 1675447"/>
              <a:gd name="connsiteY40" fmla="*/ 96644 h 2616819"/>
              <a:gd name="connsiteX41" fmla="*/ 723876 w 1675447"/>
              <a:gd name="connsiteY41" fmla="*/ 81776 h 2616819"/>
              <a:gd name="connsiteX42" fmla="*/ 701574 w 1675447"/>
              <a:gd name="connsiteY42" fmla="*/ 74341 h 2616819"/>
              <a:gd name="connsiteX43" fmla="*/ 656969 w 1675447"/>
              <a:gd name="connsiteY43" fmla="*/ 52039 h 2616819"/>
              <a:gd name="connsiteX44" fmla="*/ 627232 w 1675447"/>
              <a:gd name="connsiteY44" fmla="*/ 37171 h 2616819"/>
              <a:gd name="connsiteX45" fmla="*/ 597496 w 1675447"/>
              <a:gd name="connsiteY45" fmla="*/ 29736 h 2616819"/>
              <a:gd name="connsiteX46" fmla="*/ 552891 w 1675447"/>
              <a:gd name="connsiteY46" fmla="*/ 14868 h 2616819"/>
              <a:gd name="connsiteX47" fmla="*/ 411642 w 1675447"/>
              <a:gd name="connsiteY47" fmla="*/ 0 h 2616819"/>
              <a:gd name="connsiteX48" fmla="*/ 314998 w 1675447"/>
              <a:gd name="connsiteY48" fmla="*/ 7434 h 2616819"/>
              <a:gd name="connsiteX49" fmla="*/ 277828 w 1675447"/>
              <a:gd name="connsiteY49" fmla="*/ 14868 h 2616819"/>
              <a:gd name="connsiteX50" fmla="*/ 262959 w 1675447"/>
              <a:gd name="connsiteY50" fmla="*/ 29736 h 2616819"/>
              <a:gd name="connsiteX51" fmla="*/ 240657 w 1675447"/>
              <a:gd name="connsiteY51" fmla="*/ 37171 h 2616819"/>
              <a:gd name="connsiteX52" fmla="*/ 225788 w 1675447"/>
              <a:gd name="connsiteY52" fmla="*/ 52039 h 2616819"/>
              <a:gd name="connsiteX53" fmla="*/ 203486 w 1675447"/>
              <a:gd name="connsiteY53" fmla="*/ 66907 h 2616819"/>
              <a:gd name="connsiteX54" fmla="*/ 188618 w 1675447"/>
              <a:gd name="connsiteY54" fmla="*/ 89210 h 2616819"/>
              <a:gd name="connsiteX55" fmla="*/ 151447 w 1675447"/>
              <a:gd name="connsiteY55" fmla="*/ 126380 h 2616819"/>
              <a:gd name="connsiteX56" fmla="*/ 114276 w 1675447"/>
              <a:gd name="connsiteY56" fmla="*/ 163551 h 2616819"/>
              <a:gd name="connsiteX57" fmla="*/ 99408 w 1675447"/>
              <a:gd name="connsiteY57" fmla="*/ 185854 h 2616819"/>
              <a:gd name="connsiteX58" fmla="*/ 77106 w 1675447"/>
              <a:gd name="connsiteY58" fmla="*/ 208156 h 2616819"/>
              <a:gd name="connsiteX59" fmla="*/ 54803 w 1675447"/>
              <a:gd name="connsiteY59" fmla="*/ 245327 h 2616819"/>
              <a:gd name="connsiteX60" fmla="*/ 25067 w 1675447"/>
              <a:gd name="connsiteY60" fmla="*/ 297366 h 2616819"/>
              <a:gd name="connsiteX61" fmla="*/ 10198 w 1675447"/>
              <a:gd name="connsiteY61" fmla="*/ 356839 h 2616819"/>
              <a:gd name="connsiteX62" fmla="*/ 10198 w 1675447"/>
              <a:gd name="connsiteY62" fmla="*/ 691376 h 2616819"/>
              <a:gd name="connsiteX63" fmla="*/ 39935 w 1675447"/>
              <a:gd name="connsiteY63" fmla="*/ 743415 h 2616819"/>
              <a:gd name="connsiteX64" fmla="*/ 39935 w 1675447"/>
              <a:gd name="connsiteY64" fmla="*/ 765717 h 261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75447" h="2616819">
                <a:moveTo>
                  <a:pt x="1675447" y="2616819"/>
                </a:moveTo>
                <a:cubicBezTo>
                  <a:pt x="1672969" y="2594517"/>
                  <a:pt x="1671913" y="2572010"/>
                  <a:pt x="1668013" y="2549912"/>
                </a:cubicBezTo>
                <a:cubicBezTo>
                  <a:pt x="1664462" y="2529788"/>
                  <a:pt x="1656505" y="2510595"/>
                  <a:pt x="1653145" y="2490439"/>
                </a:cubicBezTo>
                <a:cubicBezTo>
                  <a:pt x="1642350" y="2425677"/>
                  <a:pt x="1649366" y="2460459"/>
                  <a:pt x="1630842" y="2386361"/>
                </a:cubicBezTo>
                <a:cubicBezTo>
                  <a:pt x="1628364" y="2376449"/>
                  <a:pt x="1629076" y="2365125"/>
                  <a:pt x="1623408" y="2356624"/>
                </a:cubicBezTo>
                <a:lnTo>
                  <a:pt x="1608540" y="2334322"/>
                </a:lnTo>
                <a:cubicBezTo>
                  <a:pt x="1606062" y="2326888"/>
                  <a:pt x="1602806" y="2319669"/>
                  <a:pt x="1601106" y="2312019"/>
                </a:cubicBezTo>
                <a:cubicBezTo>
                  <a:pt x="1597836" y="2297305"/>
                  <a:pt x="1598002" y="2281852"/>
                  <a:pt x="1593671" y="2267415"/>
                </a:cubicBezTo>
                <a:cubicBezTo>
                  <a:pt x="1590486" y="2256800"/>
                  <a:pt x="1583304" y="2247805"/>
                  <a:pt x="1578803" y="2237678"/>
                </a:cubicBezTo>
                <a:cubicBezTo>
                  <a:pt x="1573383" y="2225483"/>
                  <a:pt x="1569355" y="2212702"/>
                  <a:pt x="1563935" y="2200507"/>
                </a:cubicBezTo>
                <a:cubicBezTo>
                  <a:pt x="1559434" y="2190380"/>
                  <a:pt x="1553432" y="2180957"/>
                  <a:pt x="1549067" y="2170771"/>
                </a:cubicBezTo>
                <a:cubicBezTo>
                  <a:pt x="1536139" y="2140606"/>
                  <a:pt x="1541005" y="2126021"/>
                  <a:pt x="1526764" y="2088995"/>
                </a:cubicBezTo>
                <a:cubicBezTo>
                  <a:pt x="1514374" y="2056780"/>
                  <a:pt x="1499075" y="2025538"/>
                  <a:pt x="1489593" y="1992351"/>
                </a:cubicBezTo>
                <a:cubicBezTo>
                  <a:pt x="1484637" y="1975005"/>
                  <a:pt x="1479100" y="1957814"/>
                  <a:pt x="1474725" y="1940312"/>
                </a:cubicBezTo>
                <a:cubicBezTo>
                  <a:pt x="1471660" y="1928054"/>
                  <a:pt x="1471287" y="1915128"/>
                  <a:pt x="1467291" y="1903141"/>
                </a:cubicBezTo>
                <a:cubicBezTo>
                  <a:pt x="1463787" y="1892628"/>
                  <a:pt x="1455927" y="1883918"/>
                  <a:pt x="1452423" y="1873405"/>
                </a:cubicBezTo>
                <a:cubicBezTo>
                  <a:pt x="1443488" y="1846601"/>
                  <a:pt x="1436591" y="1819132"/>
                  <a:pt x="1430120" y="1791629"/>
                </a:cubicBezTo>
                <a:cubicBezTo>
                  <a:pt x="1422676" y="1759992"/>
                  <a:pt x="1417438" y="1700011"/>
                  <a:pt x="1415252" y="1672683"/>
                </a:cubicBezTo>
                <a:cubicBezTo>
                  <a:pt x="1412281" y="1635548"/>
                  <a:pt x="1412908" y="1598075"/>
                  <a:pt x="1407818" y="1561171"/>
                </a:cubicBezTo>
                <a:cubicBezTo>
                  <a:pt x="1402970" y="1526023"/>
                  <a:pt x="1393212" y="1491728"/>
                  <a:pt x="1385515" y="1457093"/>
                </a:cubicBezTo>
                <a:cubicBezTo>
                  <a:pt x="1383299" y="1447119"/>
                  <a:pt x="1381017" y="1437142"/>
                  <a:pt x="1378081" y="1427356"/>
                </a:cubicBezTo>
                <a:cubicBezTo>
                  <a:pt x="1373578" y="1412344"/>
                  <a:pt x="1368169" y="1397619"/>
                  <a:pt x="1363213" y="1382751"/>
                </a:cubicBezTo>
                <a:cubicBezTo>
                  <a:pt x="1347178" y="1270502"/>
                  <a:pt x="1368707" y="1394545"/>
                  <a:pt x="1333476" y="1271239"/>
                </a:cubicBezTo>
                <a:cubicBezTo>
                  <a:pt x="1329335" y="1256746"/>
                  <a:pt x="1329698" y="1241257"/>
                  <a:pt x="1326042" y="1226634"/>
                </a:cubicBezTo>
                <a:cubicBezTo>
                  <a:pt x="1314814" y="1181722"/>
                  <a:pt x="1301052" y="1137482"/>
                  <a:pt x="1288871" y="1092819"/>
                </a:cubicBezTo>
                <a:cubicBezTo>
                  <a:pt x="1278749" y="1055705"/>
                  <a:pt x="1266679" y="1019030"/>
                  <a:pt x="1259135" y="981307"/>
                </a:cubicBezTo>
                <a:cubicBezTo>
                  <a:pt x="1254179" y="956527"/>
                  <a:pt x="1250698" y="931405"/>
                  <a:pt x="1244267" y="906966"/>
                </a:cubicBezTo>
                <a:cubicBezTo>
                  <a:pt x="1235740" y="874563"/>
                  <a:pt x="1211782" y="812906"/>
                  <a:pt x="1199662" y="780585"/>
                </a:cubicBezTo>
                <a:cubicBezTo>
                  <a:pt x="1197184" y="765717"/>
                  <a:pt x="1196661" y="750387"/>
                  <a:pt x="1192228" y="735980"/>
                </a:cubicBezTo>
                <a:cubicBezTo>
                  <a:pt x="1186678" y="717942"/>
                  <a:pt x="1176552" y="701612"/>
                  <a:pt x="1169925" y="683941"/>
                </a:cubicBezTo>
                <a:cubicBezTo>
                  <a:pt x="1161671" y="661929"/>
                  <a:pt x="1154537" y="639503"/>
                  <a:pt x="1147623" y="617034"/>
                </a:cubicBezTo>
                <a:cubicBezTo>
                  <a:pt x="1136813" y="581901"/>
                  <a:pt x="1142766" y="581946"/>
                  <a:pt x="1125320" y="542693"/>
                </a:cubicBezTo>
                <a:cubicBezTo>
                  <a:pt x="1121691" y="534528"/>
                  <a:pt x="1114688" y="528257"/>
                  <a:pt x="1110452" y="520390"/>
                </a:cubicBezTo>
                <a:cubicBezTo>
                  <a:pt x="1097317" y="495996"/>
                  <a:pt x="1086185" y="470566"/>
                  <a:pt x="1073281" y="446049"/>
                </a:cubicBezTo>
                <a:cubicBezTo>
                  <a:pt x="1054301" y="409987"/>
                  <a:pt x="1022561" y="353787"/>
                  <a:pt x="998940" y="319668"/>
                </a:cubicBezTo>
                <a:cubicBezTo>
                  <a:pt x="989908" y="306622"/>
                  <a:pt x="979115" y="294887"/>
                  <a:pt x="969203" y="282497"/>
                </a:cubicBezTo>
                <a:cubicBezTo>
                  <a:pt x="964247" y="267629"/>
                  <a:pt x="962749" y="251115"/>
                  <a:pt x="954335" y="237893"/>
                </a:cubicBezTo>
                <a:cubicBezTo>
                  <a:pt x="944928" y="223110"/>
                  <a:pt x="926883" y="215302"/>
                  <a:pt x="917164" y="200722"/>
                </a:cubicBezTo>
                <a:cubicBezTo>
                  <a:pt x="912208" y="193288"/>
                  <a:pt x="909273" y="184001"/>
                  <a:pt x="902296" y="178419"/>
                </a:cubicBezTo>
                <a:cubicBezTo>
                  <a:pt x="896177" y="173524"/>
                  <a:pt x="887427" y="173463"/>
                  <a:pt x="879993" y="170985"/>
                </a:cubicBezTo>
                <a:cubicBezTo>
                  <a:pt x="850131" y="148588"/>
                  <a:pt x="793635" y="105028"/>
                  <a:pt x="768481" y="96644"/>
                </a:cubicBezTo>
                <a:lnTo>
                  <a:pt x="723876" y="81776"/>
                </a:lnTo>
                <a:cubicBezTo>
                  <a:pt x="716442" y="79298"/>
                  <a:pt x="708094" y="78688"/>
                  <a:pt x="701574" y="74341"/>
                </a:cubicBezTo>
                <a:cubicBezTo>
                  <a:pt x="658713" y="45768"/>
                  <a:pt x="700059" y="70506"/>
                  <a:pt x="656969" y="52039"/>
                </a:cubicBezTo>
                <a:cubicBezTo>
                  <a:pt x="646783" y="47674"/>
                  <a:pt x="637609" y="41062"/>
                  <a:pt x="627232" y="37171"/>
                </a:cubicBezTo>
                <a:cubicBezTo>
                  <a:pt x="617665" y="33583"/>
                  <a:pt x="607282" y="32672"/>
                  <a:pt x="597496" y="29736"/>
                </a:cubicBezTo>
                <a:cubicBezTo>
                  <a:pt x="582484" y="25232"/>
                  <a:pt x="568406" y="17084"/>
                  <a:pt x="552891" y="14868"/>
                </a:cubicBezTo>
                <a:cubicBezTo>
                  <a:pt x="471312" y="3214"/>
                  <a:pt x="518314" y="8889"/>
                  <a:pt x="411642" y="0"/>
                </a:cubicBezTo>
                <a:cubicBezTo>
                  <a:pt x="379427" y="2478"/>
                  <a:pt x="347110" y="3866"/>
                  <a:pt x="314998" y="7434"/>
                </a:cubicBezTo>
                <a:cubicBezTo>
                  <a:pt x="302440" y="8829"/>
                  <a:pt x="289442" y="9891"/>
                  <a:pt x="277828" y="14868"/>
                </a:cubicBezTo>
                <a:cubicBezTo>
                  <a:pt x="271386" y="17629"/>
                  <a:pt x="268969" y="26130"/>
                  <a:pt x="262959" y="29736"/>
                </a:cubicBezTo>
                <a:cubicBezTo>
                  <a:pt x="256240" y="33768"/>
                  <a:pt x="248091" y="34693"/>
                  <a:pt x="240657" y="37171"/>
                </a:cubicBezTo>
                <a:cubicBezTo>
                  <a:pt x="235701" y="42127"/>
                  <a:pt x="231261" y="47661"/>
                  <a:pt x="225788" y="52039"/>
                </a:cubicBezTo>
                <a:cubicBezTo>
                  <a:pt x="218811" y="57620"/>
                  <a:pt x="209804" y="60589"/>
                  <a:pt x="203486" y="66907"/>
                </a:cubicBezTo>
                <a:cubicBezTo>
                  <a:pt x="197168" y="73225"/>
                  <a:pt x="194502" y="82486"/>
                  <a:pt x="188618" y="89210"/>
                </a:cubicBezTo>
                <a:cubicBezTo>
                  <a:pt x="177079" y="102397"/>
                  <a:pt x="161166" y="111800"/>
                  <a:pt x="151447" y="126380"/>
                </a:cubicBezTo>
                <a:cubicBezTo>
                  <a:pt x="131623" y="156117"/>
                  <a:pt x="144013" y="143727"/>
                  <a:pt x="114276" y="163551"/>
                </a:cubicBezTo>
                <a:cubicBezTo>
                  <a:pt x="109320" y="170985"/>
                  <a:pt x="105128" y="178990"/>
                  <a:pt x="99408" y="185854"/>
                </a:cubicBezTo>
                <a:cubicBezTo>
                  <a:pt x="92678" y="193931"/>
                  <a:pt x="82938" y="199409"/>
                  <a:pt x="77106" y="208156"/>
                </a:cubicBezTo>
                <a:cubicBezTo>
                  <a:pt x="38499" y="266064"/>
                  <a:pt x="101111" y="199016"/>
                  <a:pt x="54803" y="245327"/>
                </a:cubicBezTo>
                <a:cubicBezTo>
                  <a:pt x="37759" y="296458"/>
                  <a:pt x="61070" y="234362"/>
                  <a:pt x="25067" y="297366"/>
                </a:cubicBezTo>
                <a:cubicBezTo>
                  <a:pt x="18031" y="309679"/>
                  <a:pt x="12082" y="347420"/>
                  <a:pt x="10198" y="356839"/>
                </a:cubicBezTo>
                <a:cubicBezTo>
                  <a:pt x="-1447" y="496584"/>
                  <a:pt x="-5222" y="501206"/>
                  <a:pt x="10198" y="691376"/>
                </a:cubicBezTo>
                <a:cubicBezTo>
                  <a:pt x="12366" y="718108"/>
                  <a:pt x="32382" y="720756"/>
                  <a:pt x="39935" y="743415"/>
                </a:cubicBezTo>
                <a:cubicBezTo>
                  <a:pt x="42286" y="750468"/>
                  <a:pt x="39935" y="758283"/>
                  <a:pt x="39935" y="765717"/>
                </a:cubicBezTo>
              </a:path>
            </a:pathLst>
          </a:cu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182C5E9B-86EA-44AA-8E04-05CAC8117108}"/>
              </a:ext>
            </a:extLst>
          </p:cNvPr>
          <p:cNvSpPr/>
          <p:nvPr/>
        </p:nvSpPr>
        <p:spPr>
          <a:xfrm rot="11748748" flipV="1">
            <a:off x="4803048" y="4767093"/>
            <a:ext cx="590754" cy="272168"/>
          </a:xfrm>
          <a:prstGeom prst="arc">
            <a:avLst>
              <a:gd name="adj1" fmla="val 16200000"/>
              <a:gd name="adj2" fmla="val 117642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C759BA-222F-425A-934F-0D603174C4D9}"/>
              </a:ext>
            </a:extLst>
          </p:cNvPr>
          <p:cNvSpPr txBox="1"/>
          <p:nvPr/>
        </p:nvSpPr>
        <p:spPr>
          <a:xfrm>
            <a:off x="1522075" y="246712"/>
            <a:ext cx="575189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Authentic Assessment</a:t>
            </a:r>
          </a:p>
        </p:txBody>
      </p:sp>
      <p:pic>
        <p:nvPicPr>
          <p:cNvPr id="11" name="Picture 2" descr="C:\Users\naomi\AppData\Local\Temp\SNAGHTML97e60e1.PNG">
            <a:extLst>
              <a:ext uri="{FF2B5EF4-FFF2-40B4-BE49-F238E27FC236}">
                <a16:creationId xmlns:a16="http://schemas.microsoft.com/office/drawing/2014/main" id="{DFE4E11E-FBD6-43FA-9297-98FB76618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01" y="6152000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131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314B05-5CB7-42AF-BC27-C95634CC7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12" y="1092775"/>
            <a:ext cx="2890989" cy="447448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5B6AC2-6BC3-4701-9413-B5A424591DE1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123579" y="1283667"/>
            <a:ext cx="6082541" cy="459335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SzPct val="150000"/>
              <a:buNone/>
            </a:pPr>
            <a:r>
              <a:rPr lang="en-US" sz="19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_____Checking if a set of skills are or are not present </a:t>
            </a:r>
          </a:p>
          <a:p>
            <a:pPr marL="685800" indent="-685800">
              <a:lnSpc>
                <a:spcPct val="110000"/>
              </a:lnSpc>
              <a:buSzPct val="150000"/>
              <a:buNone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 _____Objective documentation of </a:t>
            </a:r>
            <a:r>
              <a:rPr lang="en-US" sz="1950" b="1" dirty="0">
                <a:latin typeface="Calibri" panose="020F0502020204030204" pitchFamily="34" charset="0"/>
                <a:cs typeface="Calibri" panose="020F0502020204030204" pitchFamily="34" charset="0"/>
              </a:rPr>
              <a:t>what is being seen </a:t>
            </a: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in the moment </a:t>
            </a:r>
          </a:p>
          <a:p>
            <a:pPr marL="685800" indent="-685800">
              <a:lnSpc>
                <a:spcPct val="110000"/>
              </a:lnSpc>
              <a:buSzPct val="150000"/>
              <a:buNone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_____Quantitative documentation of how often target behaviors occur </a:t>
            </a:r>
          </a:p>
          <a:p>
            <a:pPr marL="685800" indent="-685800">
              <a:lnSpc>
                <a:spcPct val="110000"/>
              </a:lnSpc>
              <a:buSzPct val="150000"/>
              <a:buNone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 _____Short story written about what </a:t>
            </a:r>
            <a:r>
              <a:rPr lang="en-US" sz="1950" b="1" dirty="0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 observed post observation </a:t>
            </a:r>
          </a:p>
          <a:p>
            <a:pPr marL="0" indent="0">
              <a:lnSpc>
                <a:spcPct val="110000"/>
              </a:lnSpc>
              <a:buSzPct val="150000"/>
              <a:buNone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 _____Talking with others </a:t>
            </a:r>
          </a:p>
          <a:p>
            <a:pPr marL="685800" indent="-685800">
              <a:lnSpc>
                <a:spcPct val="110000"/>
              </a:lnSpc>
              <a:buSzPct val="150000"/>
              <a:buNone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 _____Documentation of what happens before, during, and after </a:t>
            </a:r>
          </a:p>
          <a:p>
            <a:pPr marL="685800" indent="-685800">
              <a:lnSpc>
                <a:spcPct val="110000"/>
              </a:lnSpc>
              <a:buSzPct val="150000"/>
              <a:buNone/>
            </a:pPr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 _____Noting to what degree a set of skills are or are not present </a:t>
            </a:r>
          </a:p>
          <a:p>
            <a:pPr marL="0" indent="0">
              <a:buSzPct val="150000"/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AAF5E-F4F7-456C-B42A-E06A6A4B8DA9}"/>
              </a:ext>
            </a:extLst>
          </p:cNvPr>
          <p:cNvSpPr txBox="1"/>
          <p:nvPr/>
        </p:nvSpPr>
        <p:spPr>
          <a:xfrm>
            <a:off x="-32982" y="424100"/>
            <a:ext cx="7328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Authentic Assessment via Observation</a:t>
            </a:r>
          </a:p>
        </p:txBody>
      </p:sp>
      <p:pic>
        <p:nvPicPr>
          <p:cNvPr id="6" name="Picture 2" descr="C:\Users\naomi\AppData\Local\Temp\SNAGHTML97e60e1.PNG">
            <a:extLst>
              <a:ext uri="{FF2B5EF4-FFF2-40B4-BE49-F238E27FC236}">
                <a16:creationId xmlns:a16="http://schemas.microsoft.com/office/drawing/2014/main" id="{C70AEEDC-0CA2-4325-9C16-84D4F2C9C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15" y="6125228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7286D2-7C13-4072-852D-9643E17C2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3140">
            <a:off x="3279150" y="3138432"/>
            <a:ext cx="533095" cy="533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BC9F49-1FBA-4F9C-B93C-F73170CC8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4811" y="1628576"/>
            <a:ext cx="628743" cy="628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68F523-914D-4A1B-9575-4BAEB31431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0456" y="4324185"/>
            <a:ext cx="537452" cy="537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921787-A999-4563-8C5C-7B8D12E06A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1325" y="2367037"/>
            <a:ext cx="628743" cy="6287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004001-6B09-4E84-AE4B-9CAAAC7629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6672" y="5003127"/>
            <a:ext cx="537452" cy="5374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6705DF-A35B-49D4-88B4-A5916195C0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1029" y="1061628"/>
            <a:ext cx="596309" cy="5963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CD7F9C-3B45-445D-B028-44504E38DD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0371" y="3739148"/>
            <a:ext cx="537452" cy="5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3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omi\AppData\Local\Temp\SNAGHTMLf5ffe4.PNG">
            <a:extLst>
              <a:ext uri="{FF2B5EF4-FFF2-40B4-BE49-F238E27FC236}">
                <a16:creationId xmlns:a16="http://schemas.microsoft.com/office/drawing/2014/main" id="{14A7B8F8-8A89-4864-B0A0-279B028F3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58717"/>
            <a:ext cx="3733800" cy="484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95600" y="228600"/>
            <a:ext cx="5943600" cy="3124200"/>
          </a:xfrm>
          <a:prstGeom prst="cloudCallout">
            <a:avLst>
              <a:gd name="adj1" fmla="val -64570"/>
              <a:gd name="adj2" fmla="val -31564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8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defRPr/>
            </a:pPr>
            <a:r>
              <a:rPr lang="en-US" cap="none" dirty="0">
                <a:solidFill>
                  <a:schemeClr val="tx1"/>
                </a:solidFill>
                <a:latin typeface="Arial Rounded MT Bold" pitchFamily="34" charset="0"/>
              </a:rPr>
              <a:t>Are parents reliable reporters of their children’s abilities?</a:t>
            </a:r>
            <a:endParaRPr lang="en-US" sz="2800" cap="none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91438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65A07D8-71F5-43F3-95FC-AB82151AA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46482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E6D6C3-374A-48C0-9E39-AB4A276F5BE2}"/>
              </a:ext>
            </a:extLst>
          </p:cNvPr>
          <p:cNvSpPr/>
          <p:nvPr/>
        </p:nvSpPr>
        <p:spPr>
          <a:xfrm>
            <a:off x="239929" y="1547035"/>
            <a:ext cx="4097963" cy="384977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173831" marR="0" lvl="0" indent="0" algn="l" defTabSz="914400" rtl="0" eaLnBrk="1" fontAlgn="auto" latinLnBrk="0" hangingPunct="1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Professional observations are reliable snapshots of children’s behavior in certain settings, whereas parental perspectives are based on a full-length feature film.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0D09E8-8C19-41C8-9BA8-04CD038CADE7}"/>
              </a:ext>
            </a:extLst>
          </p:cNvPr>
          <p:cNvSpPr/>
          <p:nvPr/>
        </p:nvSpPr>
        <p:spPr>
          <a:xfrm>
            <a:off x="1488411" y="4895493"/>
            <a:ext cx="280326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Suen, Logan,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Neisworth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and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Bagnato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E70A67-0B5F-437D-99D0-7175FBC29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27" y="1018370"/>
            <a:ext cx="4165095" cy="528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A55A27-C306-496C-A841-C463BB584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98" y="5172492"/>
            <a:ext cx="4165095" cy="528665"/>
          </a:xfrm>
          <a:prstGeom prst="rect">
            <a:avLst/>
          </a:prstGeom>
        </p:spPr>
      </p:pic>
      <p:pic>
        <p:nvPicPr>
          <p:cNvPr id="8" name="Picture 2" descr="C:\Users\naomi\AppData\Local\Temp\SNAGHTML97e60e1.PNG">
            <a:extLst>
              <a:ext uri="{FF2B5EF4-FFF2-40B4-BE49-F238E27FC236}">
                <a16:creationId xmlns:a16="http://schemas.microsoft.com/office/drawing/2014/main" id="{F18E882D-EFA0-4065-8CEB-19AF6348D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15" y="6125228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787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546E8E-EDF7-469B-A774-388A32240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4" name="Picture 2" descr="C:\Users\naomi\AppData\Local\Temp\SNAGHTML97e60e1.PNG">
            <a:extLst>
              <a:ext uri="{FF2B5EF4-FFF2-40B4-BE49-F238E27FC236}">
                <a16:creationId xmlns:a16="http://schemas.microsoft.com/office/drawing/2014/main" id="{8EE20A6B-3F76-4157-AD09-439830093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15" y="6125228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807318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omi\AppData\Local\Temp\SNAGHTML97e60e1.PNG">
            <a:extLst>
              <a:ext uri="{FF2B5EF4-FFF2-40B4-BE49-F238E27FC236}">
                <a16:creationId xmlns:a16="http://schemas.microsoft.com/office/drawing/2014/main" id="{9D41814A-8673-4D86-9054-375F964CD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10" y="6163850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0802ED-87EE-4EA1-956F-8F43AB1E3A53}"/>
              </a:ext>
            </a:extLst>
          </p:cNvPr>
          <p:cNvSpPr/>
          <p:nvPr/>
        </p:nvSpPr>
        <p:spPr>
          <a:xfrm>
            <a:off x="230913" y="5446282"/>
            <a:ext cx="4195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4"/>
              </a:rPr>
              <a:t>http://ectacenter.org/~pdfs/decrp/PG_Asm_AuthenticChildAsm_prac_print_2017.pdf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386C31-DBDA-4F13-BC94-1217B20F4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66" y="152400"/>
            <a:ext cx="4096764" cy="5348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1AE917-CBD6-4EBA-A835-EF35CAC81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5963" y="152400"/>
            <a:ext cx="4034797" cy="53484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A54E8B-840C-439F-9215-FD58F274EFB9}"/>
              </a:ext>
            </a:extLst>
          </p:cNvPr>
          <p:cNvSpPr/>
          <p:nvPr/>
        </p:nvSpPr>
        <p:spPr>
          <a:xfrm>
            <a:off x="4648200" y="5449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7"/>
              </a:rPr>
              <a:t>http://ectacenter.org/~pdfs/decrp/ASM-3_Authentic_Child_Assessment_2017.pdf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92265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omi\AppData\Local\Temp\SNAGHTML97e60e1.PNG">
            <a:extLst>
              <a:ext uri="{FF2B5EF4-FFF2-40B4-BE49-F238E27FC236}">
                <a16:creationId xmlns:a16="http://schemas.microsoft.com/office/drawing/2014/main" id="{9D41814A-8673-4D86-9054-375F964CD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15" y="6125228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E9EB6C-03D8-44F4-9E39-FC7CBE3E9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56" y="333039"/>
            <a:ext cx="3651702" cy="196189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2AA9DA-F211-4F39-8B38-A81AF206EDF2}"/>
              </a:ext>
            </a:extLst>
          </p:cNvPr>
          <p:cNvSpPr/>
          <p:nvPr/>
        </p:nvSpPr>
        <p:spPr>
          <a:xfrm>
            <a:off x="4386197" y="955692"/>
            <a:ext cx="426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5"/>
              </a:rPr>
              <a:t>http://universalonlinepartceicurriculum.pbworks.com/w/page/123567288/Authentic%20Assessment%20in%20Early%20Intervention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B0A344-E08D-430B-9CF2-44047E8B41FE}"/>
              </a:ext>
            </a:extLst>
          </p:cNvPr>
          <p:cNvSpPr/>
          <p:nvPr/>
        </p:nvSpPr>
        <p:spPr>
          <a:xfrm>
            <a:off x="2133599" y="4579194"/>
            <a:ext cx="34683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6"/>
              </a:rPr>
              <a:t>https://marylandlearninglinks.org/authentic-assessment-child-outcomes-connection-webinars/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158020-C904-4899-A61E-0782426FCD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9685" y="4343400"/>
            <a:ext cx="3262000" cy="16420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42053E-AF9C-440E-AB6E-F0424E2A35E6}"/>
              </a:ext>
            </a:extLst>
          </p:cNvPr>
          <p:cNvSpPr/>
          <p:nvPr/>
        </p:nvSpPr>
        <p:spPr>
          <a:xfrm>
            <a:off x="6248400" y="2782669"/>
            <a:ext cx="27432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8"/>
              </a:rPr>
              <a:t>https://marylandlearninglinks.org/plo-resource-authentic-assessment/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0761DB-186B-451F-A472-0AF280F82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1878" y="2489715"/>
            <a:ext cx="3235444" cy="177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1304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56CEAB-4E82-47EF-8828-D88C3E604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107180"/>
          </a:xfrm>
          <a:prstGeom prst="rect">
            <a:avLst/>
          </a:prstGeom>
        </p:spPr>
      </p:pic>
      <p:pic>
        <p:nvPicPr>
          <p:cNvPr id="6" name="Picture 2" descr="C:\Users\naomi\AppData\Local\Temp\SNAGHTML97f5785.PNG">
            <a:extLst>
              <a:ext uri="{FF2B5EF4-FFF2-40B4-BE49-F238E27FC236}">
                <a16:creationId xmlns:a16="http://schemas.microsoft.com/office/drawing/2014/main" id="{02D1219B-75F6-45C9-A0F2-6A1BD2FE7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3581400" cy="241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38E1401-FA05-4680-AEF3-8325AC4308FB}"/>
              </a:ext>
            </a:extLst>
          </p:cNvPr>
          <p:cNvGrpSpPr/>
          <p:nvPr/>
        </p:nvGrpSpPr>
        <p:grpSpPr>
          <a:xfrm>
            <a:off x="152400" y="5105400"/>
            <a:ext cx="3086695" cy="1543347"/>
            <a:chOff x="1695152" y="86"/>
            <a:chExt cx="3086695" cy="154334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FCBAD1C-DC94-41E7-9312-9B74CE033C52}"/>
                </a:ext>
              </a:extLst>
            </p:cNvPr>
            <p:cNvSpPr/>
            <p:nvPr/>
          </p:nvSpPr>
          <p:spPr>
            <a:xfrm>
              <a:off x="1695152" y="86"/>
              <a:ext cx="3086695" cy="1543347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66A74B42-6E97-4529-B387-B9740A7FCF71}"/>
                </a:ext>
              </a:extLst>
            </p:cNvPr>
            <p:cNvSpPr txBox="1"/>
            <p:nvPr/>
          </p:nvSpPr>
          <p:spPr>
            <a:xfrm>
              <a:off x="1770492" y="75426"/>
              <a:ext cx="2936015" cy="13926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070" tIns="179070" rIns="179070" bIns="179070" numCol="1" spcCol="1270" anchor="ctr" anchorCtr="0">
              <a:noAutofit/>
            </a:bodyPr>
            <a:lstStyle/>
            <a:p>
              <a:pPr marL="0" marR="0" lvl="0" indent="0" algn="ctr" defTabSz="2089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Collect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8598150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4B48508-3B2E-4307-B821-67EA26DAB21C}"/>
              </a:ext>
            </a:extLst>
          </p:cNvPr>
          <p:cNvGrpSpPr/>
          <p:nvPr/>
        </p:nvGrpSpPr>
        <p:grpSpPr>
          <a:xfrm>
            <a:off x="3199433" y="4114800"/>
            <a:ext cx="2745134" cy="1372567"/>
            <a:chOff x="1865932" y="3071189"/>
            <a:chExt cx="2745134" cy="137256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D4181BC-4851-424D-B287-96CBEF441446}"/>
                </a:ext>
              </a:extLst>
            </p:cNvPr>
            <p:cNvSpPr/>
            <p:nvPr/>
          </p:nvSpPr>
          <p:spPr>
            <a:xfrm>
              <a:off x="1865932" y="3071189"/>
              <a:ext cx="2745134" cy="1372567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300809"/>
                <a:satOff val="-23264"/>
                <a:lumOff val="21887"/>
                <a:alphaOff val="0"/>
              </a:schemeClr>
            </a:fillRef>
            <a:effectRef idx="1">
              <a:schemeClr val="accent1">
                <a:shade val="80000"/>
                <a:hueOff val="300809"/>
                <a:satOff val="-23264"/>
                <a:lumOff val="2188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669C2362-707B-45A0-8668-DDD62E44C7FE}"/>
                </a:ext>
              </a:extLst>
            </p:cNvPr>
            <p:cNvSpPr txBox="1"/>
            <p:nvPr/>
          </p:nvSpPr>
          <p:spPr>
            <a:xfrm>
              <a:off x="1932935" y="3138192"/>
              <a:ext cx="2611128" cy="1238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160020" rIns="160020" bIns="160020" numCol="1" spcCol="1270" anchor="ctr" anchorCtr="0">
              <a:noAutofit/>
            </a:bodyPr>
            <a:lstStyle/>
            <a:p>
              <a:pPr marL="0" marR="0" lvl="0" indent="0" algn="ctr" defTabSz="1866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Review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7D049D1-3062-4EDE-A251-7F15BF2E5200}"/>
              </a:ext>
            </a:extLst>
          </p:cNvPr>
          <p:cNvSpPr/>
          <p:nvPr/>
        </p:nvSpPr>
        <p:spPr>
          <a:xfrm>
            <a:off x="228600" y="685800"/>
            <a:ext cx="85344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How do you share information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about the review and analysis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of assessment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information for COS?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0AE1B7-359B-4D89-B8BF-ED10B0348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255" y="3725717"/>
            <a:ext cx="1219200" cy="102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312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1C6D48-D3B7-4FD1-B221-EDA24D25A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387" y="1981200"/>
            <a:ext cx="7691438" cy="38100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Learn strategies for promoting family engagement </a:t>
            </a:r>
          </a:p>
          <a:p>
            <a:r>
              <a:rPr lang="en-US" sz="2800" dirty="0"/>
              <a:t>Explore family engagement in the COS process</a:t>
            </a:r>
          </a:p>
          <a:p>
            <a:pPr lvl="2"/>
            <a:r>
              <a:rPr lang="en-US" sz="2000" dirty="0"/>
              <a:t>Describing COS</a:t>
            </a:r>
          </a:p>
          <a:p>
            <a:pPr lvl="2"/>
            <a:r>
              <a:rPr lang="en-US" sz="2000" dirty="0"/>
              <a:t>Learning about children’s functional skills</a:t>
            </a:r>
          </a:p>
          <a:p>
            <a:pPr lvl="2"/>
            <a:r>
              <a:rPr lang="en-US" sz="2000" dirty="0"/>
              <a:t>Talking with families about COS &amp; typical child development</a:t>
            </a:r>
          </a:p>
          <a:p>
            <a:pPr lvl="2"/>
            <a:r>
              <a:rPr lang="en-US" sz="2000" dirty="0"/>
              <a:t>Generating COS ratings with families</a:t>
            </a:r>
          </a:p>
          <a:p>
            <a:r>
              <a:rPr lang="en-US" sz="2800" dirty="0"/>
              <a:t>Identify at least one resource you’ll explore further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098" name="Picture 2" descr="C:\Users\naomi\AppData\Local\Temp\SNAGHTML5fdc2b3.PNG">
            <a:extLst>
              <a:ext uri="{FF2B5EF4-FFF2-40B4-BE49-F238E27FC236}">
                <a16:creationId xmlns:a16="http://schemas.microsoft.com/office/drawing/2014/main" id="{23F8AF4B-9985-4BB8-B2EA-02FDC0056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0525"/>
            <a:ext cx="73342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273940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C:\Users\naomi\AppData\Local\Temp\SNAGHTML5fdf26.PNG">
            <a:extLst>
              <a:ext uri="{FF2B5EF4-FFF2-40B4-BE49-F238E27FC236}">
                <a16:creationId xmlns:a16="http://schemas.microsoft.com/office/drawing/2014/main" id="{77A84507-5900-497F-BB1A-6E9081FF3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685">
            <a:off x="4654035" y="1098406"/>
            <a:ext cx="3733667" cy="358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naomi\AppData\Local\Temp\SNAGHTML6a0cbe.PNG">
            <a:extLst>
              <a:ext uri="{FF2B5EF4-FFF2-40B4-BE49-F238E27FC236}">
                <a16:creationId xmlns:a16="http://schemas.microsoft.com/office/drawing/2014/main" id="{881BA3C1-166B-4F6D-A161-A79A382F4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8" y="1655769"/>
            <a:ext cx="3617111" cy="330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omi\AppData\Local\Temp\SNAGHTML97e60e1.PNG">
            <a:extLst>
              <a:ext uri="{FF2B5EF4-FFF2-40B4-BE49-F238E27FC236}">
                <a16:creationId xmlns:a16="http://schemas.microsoft.com/office/drawing/2014/main" id="{355C2ABA-9AF9-49A0-8B11-DB10E6ECF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6136710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3038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23F91F-206F-4FB9-839E-768FF2E56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540" y="0"/>
            <a:ext cx="6347460" cy="6096000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DCAC649C-C8D5-48C1-9814-449914B3DB40}"/>
              </a:ext>
            </a:extLst>
          </p:cNvPr>
          <p:cNvSpPr/>
          <p:nvPr/>
        </p:nvSpPr>
        <p:spPr>
          <a:xfrm>
            <a:off x="563174" y="3646259"/>
            <a:ext cx="3878221" cy="2354491"/>
          </a:xfrm>
          <a:prstGeom prst="homePlate">
            <a:avLst>
              <a:gd name="adj" fmla="val 17978"/>
            </a:avLst>
          </a:prstGeom>
          <a:solidFill>
            <a:schemeClr val="bg1"/>
          </a:solidFill>
          <a:ln w="13652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795FA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Kiki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walked to the bookshelf and independently picked up a book,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then she brought it to her daddy looking up at him as he picked her up to sit in his lap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BC72F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when he asked where’s the horse Kiki pointed to it.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6" name="Picture 2" descr="C:\Users\naomi\AppData\Local\Temp\SNAGHTML2a3791da.PNG">
            <a:extLst>
              <a:ext uri="{FF2B5EF4-FFF2-40B4-BE49-F238E27FC236}">
                <a16:creationId xmlns:a16="http://schemas.microsoft.com/office/drawing/2014/main" id="{B3771138-0E26-49B9-AC15-D6EA4B948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3733800" cy="336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omi\AppData\Local\Temp\SNAGHTML97e60e1.PNG">
            <a:extLst>
              <a:ext uri="{FF2B5EF4-FFF2-40B4-BE49-F238E27FC236}">
                <a16:creationId xmlns:a16="http://schemas.microsoft.com/office/drawing/2014/main" id="{918AE195-CE57-480A-9837-F41DEAD59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15" y="6125228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199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927230-D6BD-407D-A754-A4F21C36FFB1}"/>
              </a:ext>
            </a:extLst>
          </p:cNvPr>
          <p:cNvSpPr/>
          <p:nvPr/>
        </p:nvSpPr>
        <p:spPr>
          <a:xfrm>
            <a:off x="381000" y="533400"/>
            <a:ext cx="8420321" cy="51930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4D78BAC7-B68C-49FB-B7C6-ED3D01FBB35D}"/>
              </a:ext>
            </a:extLst>
          </p:cNvPr>
          <p:cNvSpPr/>
          <p:nvPr/>
        </p:nvSpPr>
        <p:spPr>
          <a:xfrm rot="346795">
            <a:off x="8940230" y="3981142"/>
            <a:ext cx="158648" cy="1253366"/>
          </a:xfrm>
          <a:prstGeom prst="rtTriangle">
            <a:avLst/>
          </a:prstGeom>
          <a:solidFill>
            <a:srgbClr val="E3DED1"/>
          </a:solidFill>
          <a:ln>
            <a:solidFill>
              <a:srgbClr val="E3DE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0BA2D54-E2D1-4770-AB71-7BFB73024290}"/>
              </a:ext>
            </a:extLst>
          </p:cNvPr>
          <p:cNvSpPr/>
          <p:nvPr/>
        </p:nvSpPr>
        <p:spPr>
          <a:xfrm>
            <a:off x="5407032" y="1131570"/>
            <a:ext cx="1719573" cy="3823335"/>
          </a:xfrm>
          <a:prstGeom prst="ellipse">
            <a:avLst/>
          </a:prstGeom>
          <a:noFill/>
          <a:ln w="76200">
            <a:solidFill>
              <a:srgbClr val="D12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3453431-9C74-463C-ADEC-1F18320DF2B7}"/>
              </a:ext>
            </a:extLst>
          </p:cNvPr>
          <p:cNvSpPr/>
          <p:nvPr/>
        </p:nvSpPr>
        <p:spPr>
          <a:xfrm rot="1083364">
            <a:off x="4240529" y="1130855"/>
            <a:ext cx="1788795" cy="1091565"/>
          </a:xfrm>
          <a:prstGeom prst="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5362" name="Picture 2" descr="C:\Users\naomi\AppData\Local\Temp\SNAGHTML35466c95.PNG">
            <a:extLst>
              <a:ext uri="{FF2B5EF4-FFF2-40B4-BE49-F238E27FC236}">
                <a16:creationId xmlns:a16="http://schemas.microsoft.com/office/drawing/2014/main" id="{D90CC3BD-C3D8-40D8-94EA-91B4E36D6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38" y="1905000"/>
            <a:ext cx="8010132" cy="333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omi\AppData\Local\Temp\SNAGHTML97e60e1.PNG">
            <a:extLst>
              <a:ext uri="{FF2B5EF4-FFF2-40B4-BE49-F238E27FC236}">
                <a16:creationId xmlns:a16="http://schemas.microsoft.com/office/drawing/2014/main" id="{5409C7CF-4AFD-44F1-9138-39C1CE855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15" y="6125228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751374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aomi\AppData\Local\Temp\SNAGHTML4705923d.PNG">
            <a:extLst>
              <a:ext uri="{FF2B5EF4-FFF2-40B4-BE49-F238E27FC236}">
                <a16:creationId xmlns:a16="http://schemas.microsoft.com/office/drawing/2014/main" id="{2BA1E9C3-BDD8-4917-B502-F481111EC9B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5791200"/>
          </a:xfrm>
          <a:prstGeom prst="rect">
            <a:avLst/>
          </a:prstGeom>
          <a:solidFill>
            <a:schemeClr val="bg1"/>
          </a:solidFill>
          <a:ln w="76200" cap="sq">
            <a:noFill/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 descr="C:\Users\naomi\AppData\Local\Temp\SNAGHTML97e60e1.PNG">
            <a:extLst>
              <a:ext uri="{FF2B5EF4-FFF2-40B4-BE49-F238E27FC236}">
                <a16:creationId xmlns:a16="http://schemas.microsoft.com/office/drawing/2014/main" id="{9F85101A-F042-42AB-BB10-C7F15A9D4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15" y="6125228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1263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aomi\AppData\Local\Temp\SNAGHTML47009850.PNG">
            <a:extLst>
              <a:ext uri="{FF2B5EF4-FFF2-40B4-BE49-F238E27FC236}">
                <a16:creationId xmlns:a16="http://schemas.microsoft.com/office/drawing/2014/main" id="{E327F219-F8D0-4536-8554-32F811BE09D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76200"/>
            <a:ext cx="7850386" cy="5858996"/>
          </a:xfrm>
          <a:prstGeom prst="rect">
            <a:avLst/>
          </a:prstGeom>
          <a:solidFill>
            <a:schemeClr val="bg1">
              <a:alpha val="94000"/>
            </a:schemeClr>
          </a:solidFill>
          <a:ln w="88900" cap="sq">
            <a:noFill/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 descr="http://2.bp.blogspot.com/-J0-NXQWfi7U/UfSaqQsPSlI/AAAAAAAAR4s/O1tbYym72zA/s1600/Water+Play+with+Balls+for+Summer+Fun+%2810%29.jpg">
            <a:extLst>
              <a:ext uri="{FF2B5EF4-FFF2-40B4-BE49-F238E27FC236}">
                <a16:creationId xmlns:a16="http://schemas.microsoft.com/office/drawing/2014/main" id="{A6CD6C87-D18D-40D6-BED1-5DA4BDD78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819400"/>
            <a:ext cx="3450180" cy="27470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</p:spPr>
      </p:pic>
      <p:pic>
        <p:nvPicPr>
          <p:cNvPr id="6" name="Picture 2" descr="C:\Users\naomi\AppData\Local\Temp\SNAGHTML97e60e1.PNG">
            <a:extLst>
              <a:ext uri="{FF2B5EF4-FFF2-40B4-BE49-F238E27FC236}">
                <a16:creationId xmlns:a16="http://schemas.microsoft.com/office/drawing/2014/main" id="{2818BC1A-AFAC-4F0D-9C15-9A4AEB0F7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136710"/>
            <a:ext cx="795980" cy="7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112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A910B6-84F0-4EFC-8AFA-7C4861A36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3" y="693067"/>
            <a:ext cx="2586270" cy="2151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897A66-31D3-483A-BF14-1ACE6448F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350" y="693067"/>
            <a:ext cx="6175178" cy="48066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53918F-507F-4EB1-9366-7AB5547E1116}"/>
              </a:ext>
            </a:extLst>
          </p:cNvPr>
          <p:cNvSpPr/>
          <p:nvPr/>
        </p:nvSpPr>
        <p:spPr>
          <a:xfrm>
            <a:off x="135823" y="3071209"/>
            <a:ext cx="2586270" cy="715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5"/>
              </a:rPr>
              <a:t>http://ectacenter.org/~pdfs/eco/COS_Age_Anchoring_Guidance.pdf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2" descr="C:\Users\naomi\AppData\Local\Temp\SNAGHTML97e60e1.PNG">
            <a:extLst>
              <a:ext uri="{FF2B5EF4-FFF2-40B4-BE49-F238E27FC236}">
                <a16:creationId xmlns:a16="http://schemas.microsoft.com/office/drawing/2014/main" id="{AC069C1A-5230-4DCE-AF92-A43C592A8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89" y="6014012"/>
            <a:ext cx="918711" cy="83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6605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C4E134-5ADE-45FC-80D9-ED8655C7F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B0DE45-8B8E-4E4E-AA83-859EAF153160}"/>
              </a:ext>
            </a:extLst>
          </p:cNvPr>
          <p:cNvSpPr/>
          <p:nvPr/>
        </p:nvSpPr>
        <p:spPr>
          <a:xfrm>
            <a:off x="990600" y="6248400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http://ectacenter.org/~pdfs/eco/COS_Age_Anchoring_Guidance.pdf</a:t>
            </a:r>
          </a:p>
        </p:txBody>
      </p:sp>
    </p:spTree>
    <p:extLst>
      <p:ext uri="{BB962C8B-B14F-4D97-AF65-F5344CB8AC3E}">
        <p14:creationId xmlns:p14="http://schemas.microsoft.com/office/powerpoint/2010/main" val="246003821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DF7E8-C2A6-4268-83DC-B4D42BF30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74048" y="2672484"/>
            <a:ext cx="6141299" cy="766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027FC9-04DF-4FB1-9F16-E1E218F32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1676400"/>
            <a:ext cx="3283119" cy="2032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578050-249F-4788-8DB4-1CA805038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4785"/>
            <a:ext cx="8382000" cy="6141299"/>
          </a:xfrm>
          <a:prstGeom prst="rect">
            <a:avLst/>
          </a:prstGeom>
        </p:spPr>
      </p:pic>
      <p:pic>
        <p:nvPicPr>
          <p:cNvPr id="9" name="Picture 2" descr="C:\Users\naomi\AppData\Local\Temp\SNAGHTML97f5785.PNG">
            <a:extLst>
              <a:ext uri="{FF2B5EF4-FFF2-40B4-BE49-F238E27FC236}">
                <a16:creationId xmlns:a16="http://schemas.microsoft.com/office/drawing/2014/main" id="{D1438FC4-5FED-4AEA-B8B3-67387912C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214" y="731486"/>
            <a:ext cx="3225864" cy="217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48481D6-2ACA-4982-9081-BFE79BFADE10}"/>
              </a:ext>
            </a:extLst>
          </p:cNvPr>
          <p:cNvGrpSpPr/>
          <p:nvPr/>
        </p:nvGrpSpPr>
        <p:grpSpPr>
          <a:xfrm>
            <a:off x="62958" y="5251268"/>
            <a:ext cx="2745134" cy="1372567"/>
            <a:chOff x="1865932" y="3071189"/>
            <a:chExt cx="2745134" cy="137256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53F73CD-CEEC-49B6-869E-E618EF685DBE}"/>
                </a:ext>
              </a:extLst>
            </p:cNvPr>
            <p:cNvSpPr/>
            <p:nvPr/>
          </p:nvSpPr>
          <p:spPr>
            <a:xfrm>
              <a:off x="1865932" y="3071189"/>
              <a:ext cx="2745134" cy="1372567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300809"/>
                <a:satOff val="-23264"/>
                <a:lumOff val="21887"/>
                <a:alphaOff val="0"/>
              </a:schemeClr>
            </a:fillRef>
            <a:effectRef idx="1">
              <a:schemeClr val="accent1">
                <a:shade val="80000"/>
                <a:hueOff val="300809"/>
                <a:satOff val="-23264"/>
                <a:lumOff val="2188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3EE4BBD1-4B7D-4CA6-BE4F-D9C49B660418}"/>
                </a:ext>
              </a:extLst>
            </p:cNvPr>
            <p:cNvSpPr txBox="1"/>
            <p:nvPr/>
          </p:nvSpPr>
          <p:spPr>
            <a:xfrm>
              <a:off x="1932935" y="3138192"/>
              <a:ext cx="2611128" cy="1238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160020" rIns="160020" bIns="160020" numCol="1" spcCol="1270" anchor="ctr" anchorCtr="0">
              <a:noAutofit/>
            </a:bodyPr>
            <a:lstStyle/>
            <a:p>
              <a:pPr marL="0" marR="0" lvl="0" indent="0" algn="ctr" defTabSz="1866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Review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9569521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82D5E8-8AAE-4469-BA02-71F13B2FF690}"/>
              </a:ext>
            </a:extLst>
          </p:cNvPr>
          <p:cNvGrpSpPr/>
          <p:nvPr/>
        </p:nvGrpSpPr>
        <p:grpSpPr>
          <a:xfrm>
            <a:off x="1295400" y="2362200"/>
            <a:ext cx="2745134" cy="1372567"/>
            <a:chOff x="330959" y="1536216"/>
            <a:chExt cx="2745134" cy="137256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48EBE92-2C8E-4225-A66F-9C77BAB32C63}"/>
                </a:ext>
              </a:extLst>
            </p:cNvPr>
            <p:cNvSpPr/>
            <p:nvPr/>
          </p:nvSpPr>
          <p:spPr>
            <a:xfrm>
              <a:off x="330959" y="1536216"/>
              <a:ext cx="2745134" cy="1372567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451214"/>
                <a:satOff val="-34896"/>
                <a:lumOff val="32830"/>
                <a:alphaOff val="0"/>
              </a:schemeClr>
            </a:fillRef>
            <a:effectRef idx="1">
              <a:schemeClr val="accent1">
                <a:shade val="80000"/>
                <a:hueOff val="451214"/>
                <a:satOff val="-34896"/>
                <a:lumOff val="328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32C6469C-F172-4DB3-88FD-AB2F951A7571}"/>
                </a:ext>
              </a:extLst>
            </p:cNvPr>
            <p:cNvSpPr txBox="1"/>
            <p:nvPr/>
          </p:nvSpPr>
          <p:spPr>
            <a:xfrm>
              <a:off x="397962" y="1603219"/>
              <a:ext cx="2611128" cy="1238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160020" rIns="160020" bIns="160020" numCol="1" spcCol="1270" anchor="ctr" anchorCtr="0">
              <a:noAutofit/>
            </a:bodyPr>
            <a:lstStyle/>
            <a:p>
              <a:pPr marL="0" marR="0" lvl="0" indent="0" algn="ctr" defTabSz="1866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Act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B93B76A-60E7-4753-A188-7D2CF5A7E684}"/>
              </a:ext>
            </a:extLst>
          </p:cNvPr>
          <p:cNvSpPr/>
          <p:nvPr/>
        </p:nvSpPr>
        <p:spPr>
          <a:xfrm>
            <a:off x="4343400" y="1894321"/>
            <a:ext cx="4495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How do you engage families in the COS rating determination?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E7AC93-779F-42EE-88B7-E8AA5A33F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42" y="1915898"/>
            <a:ext cx="1143000" cy="9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03615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D4C112-FCEA-42E5-AB5A-5B7F21E0F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511655"/>
            <a:ext cx="7848600" cy="5834690"/>
          </a:xfrm>
          <a:prstGeom prst="rect">
            <a:avLst/>
          </a:prstGeom>
        </p:spPr>
      </p:pic>
      <p:pic>
        <p:nvPicPr>
          <p:cNvPr id="3" name="Picture 2" descr="C:\Users\naomi\AppData\Local\Temp\SNAGHTML97e60e1.PNG">
            <a:extLst>
              <a:ext uri="{FF2B5EF4-FFF2-40B4-BE49-F238E27FC236}">
                <a16:creationId xmlns:a16="http://schemas.microsoft.com/office/drawing/2014/main" id="{3F6609B5-6C4D-405F-94D0-DA1626C04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047" y="6086032"/>
            <a:ext cx="851906" cy="77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3973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75652" y="1371600"/>
            <a:ext cx="3295227" cy="6858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Family Engagement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819B61-87C9-4C33-BBB3-10D7E2495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3080">
            <a:off x="3799125" y="565853"/>
            <a:ext cx="4668519" cy="42165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prst="angle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5A65EA-DE94-4DFE-AC48-36CF4772A520}"/>
              </a:ext>
            </a:extLst>
          </p:cNvPr>
          <p:cNvSpPr txBox="1"/>
          <p:nvPr/>
        </p:nvSpPr>
        <p:spPr>
          <a:xfrm rot="283080">
            <a:off x="3608486" y="4706452"/>
            <a:ext cx="4668519" cy="52154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5E6973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Okay maybe 2 or a few more</a:t>
            </a:r>
          </a:p>
        </p:txBody>
      </p:sp>
    </p:spTree>
    <p:extLst>
      <p:ext uri="{BB962C8B-B14F-4D97-AF65-F5344CB8AC3E}">
        <p14:creationId xmlns:p14="http://schemas.microsoft.com/office/powerpoint/2010/main" val="2603679530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9BE53A-842E-41E4-B63A-8AF73CDB3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286902"/>
            <a:ext cx="7848600" cy="5834690"/>
          </a:xfrm>
          <a:prstGeom prst="rect">
            <a:avLst/>
          </a:prstGeom>
        </p:spPr>
      </p:pic>
      <p:pic>
        <p:nvPicPr>
          <p:cNvPr id="3" name="Picture 2" descr="C:\Users\naomi\AppData\Local\Temp\SNAGHTML97e60e1.PNG">
            <a:extLst>
              <a:ext uri="{FF2B5EF4-FFF2-40B4-BE49-F238E27FC236}">
                <a16:creationId xmlns:a16="http://schemas.microsoft.com/office/drawing/2014/main" id="{29145FA6-4034-4FE5-A91B-B261889FA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047" y="6086032"/>
            <a:ext cx="851906" cy="77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643214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A70C1F3-D6B0-482B-A62C-60723600B52C}"/>
              </a:ext>
            </a:extLst>
          </p:cNvPr>
          <p:cNvSpPr txBox="1">
            <a:spLocks/>
          </p:cNvSpPr>
          <p:nvPr/>
        </p:nvSpPr>
        <p:spPr>
          <a:xfrm>
            <a:off x="956018" y="1297330"/>
            <a:ext cx="3009161" cy="9864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COS -TC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478E">
                  <a:lumMod val="75000"/>
                </a:srgbClr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pic>
        <p:nvPicPr>
          <p:cNvPr id="4" name="Picture 2" descr="C:\Users\naomi\AppData\Local\Temp\SNAGHTML97e60e1.PNG">
            <a:extLst>
              <a:ext uri="{FF2B5EF4-FFF2-40B4-BE49-F238E27FC236}">
                <a16:creationId xmlns:a16="http://schemas.microsoft.com/office/drawing/2014/main" id="{96A688F7-E7B6-4DE4-98FC-DB9331901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40903" cy="76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&quot; &quot;">
            <a:extLst>
              <a:ext uri="{FF2B5EF4-FFF2-40B4-BE49-F238E27FC236}">
                <a16:creationId xmlns:a16="http://schemas.microsoft.com/office/drawing/2014/main" id="{EDD77D56-6ADB-4247-8AC4-A04D82671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49" y="159978"/>
            <a:ext cx="4007144" cy="2338623"/>
          </a:xfrm>
          <a:prstGeom prst="rect">
            <a:avLst/>
          </a:prstGeom>
        </p:spPr>
      </p:pic>
      <p:pic>
        <p:nvPicPr>
          <p:cNvPr id="6" name="Picture 5" descr="I. Planning COS, II. Explaining COS, III. Discuss Child Functioning, IV. Identifying Ratings, V. Interactive Principles">
            <a:extLst>
              <a:ext uri="{FF2B5EF4-FFF2-40B4-BE49-F238E27FC236}">
                <a16:creationId xmlns:a16="http://schemas.microsoft.com/office/drawing/2014/main" id="{C690DB63-190F-479E-B1DE-108BC69E3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214" y="3009083"/>
            <a:ext cx="7289931" cy="27198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CCBEA7-E34D-439B-A8CB-1F5752E0DE14}"/>
              </a:ext>
            </a:extLst>
          </p:cNvPr>
          <p:cNvSpPr/>
          <p:nvPr/>
        </p:nvSpPr>
        <p:spPr>
          <a:xfrm>
            <a:off x="4551123" y="2527795"/>
            <a:ext cx="4257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6"/>
              </a:rPr>
              <a:t>http://ectacenter.org/eco/pages/costeam.asp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65FC0C-25EA-4C1F-8881-26D7843CA475}"/>
              </a:ext>
            </a:extLst>
          </p:cNvPr>
          <p:cNvSpPr/>
          <p:nvPr/>
        </p:nvSpPr>
        <p:spPr>
          <a:xfrm>
            <a:off x="2107234" y="5734062"/>
            <a:ext cx="3715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7"/>
              </a:rPr>
              <a:t>http://olms.cte.jhu.edu/olms2/COSTC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879737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B541FB-40B3-4FAC-A6AE-26DF980DF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45"/>
            <a:ext cx="9144000" cy="6096000"/>
          </a:xfrm>
          <a:prstGeom prst="rect">
            <a:avLst/>
          </a:prstGeom>
        </p:spPr>
      </p:pic>
      <p:pic>
        <p:nvPicPr>
          <p:cNvPr id="4" name="Picture 2" descr="C:\Users\naomi\AppData\Local\Temp\SNAGHTML97f5785.PNG">
            <a:extLst>
              <a:ext uri="{FF2B5EF4-FFF2-40B4-BE49-F238E27FC236}">
                <a16:creationId xmlns:a16="http://schemas.microsoft.com/office/drawing/2014/main" id="{B155ABEF-12AB-446D-AAA2-E82409A96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53417"/>
            <a:ext cx="3225864" cy="217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FD7E1A6-AC4D-415E-9A5A-6D2163102B20}"/>
              </a:ext>
            </a:extLst>
          </p:cNvPr>
          <p:cNvGrpSpPr/>
          <p:nvPr/>
        </p:nvGrpSpPr>
        <p:grpSpPr>
          <a:xfrm>
            <a:off x="228600" y="5181600"/>
            <a:ext cx="2745134" cy="1372567"/>
            <a:chOff x="330959" y="1536216"/>
            <a:chExt cx="2745134" cy="137256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C1CDBDD-0B07-4B67-B39B-015014AC2A26}"/>
                </a:ext>
              </a:extLst>
            </p:cNvPr>
            <p:cNvSpPr/>
            <p:nvPr/>
          </p:nvSpPr>
          <p:spPr>
            <a:xfrm>
              <a:off x="330959" y="1536216"/>
              <a:ext cx="2745134" cy="1372567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451214"/>
                <a:satOff val="-34896"/>
                <a:lumOff val="32830"/>
                <a:alphaOff val="0"/>
              </a:schemeClr>
            </a:fillRef>
            <a:effectRef idx="1">
              <a:schemeClr val="accent1">
                <a:shade val="80000"/>
                <a:hueOff val="451214"/>
                <a:satOff val="-34896"/>
                <a:lumOff val="328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A523077A-6D36-44A5-ABEE-E39EFA33B04E}"/>
                </a:ext>
              </a:extLst>
            </p:cNvPr>
            <p:cNvSpPr txBox="1"/>
            <p:nvPr/>
          </p:nvSpPr>
          <p:spPr>
            <a:xfrm>
              <a:off x="397962" y="1603219"/>
              <a:ext cx="2611128" cy="1238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160020" rIns="160020" bIns="160020" numCol="1" spcCol="1270" anchor="ctr" anchorCtr="0">
              <a:noAutofit/>
            </a:bodyPr>
            <a:lstStyle/>
            <a:p>
              <a:pPr marL="0" marR="0" lvl="0" indent="0" algn="ctr" defTabSz="1866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8793613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89F19B1-6C18-4751-9311-8F398E21E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0960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778A03-1CA1-492E-A9FB-B787914CECF6}"/>
              </a:ext>
            </a:extLst>
          </p:cNvPr>
          <p:cNvSpPr txBox="1"/>
          <p:nvPr/>
        </p:nvSpPr>
        <p:spPr>
          <a:xfrm rot="21373232">
            <a:off x="532950" y="1720482"/>
            <a:ext cx="3296366" cy="1618238"/>
          </a:xfrm>
          <a:prstGeom prst="roundRect">
            <a:avLst>
              <a:gd name="adj" fmla="val 44679"/>
            </a:avLst>
          </a:prstGeom>
          <a:solidFill>
            <a:srgbClr val="0070C0"/>
          </a:solidFill>
          <a:ln w="762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 strategy I like about engaging families in the COS process is to _________________.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F80313-50C3-4C50-B4C1-A519F4BBFC9F}"/>
              </a:ext>
            </a:extLst>
          </p:cNvPr>
          <p:cNvSpPr txBox="1"/>
          <p:nvPr/>
        </p:nvSpPr>
        <p:spPr>
          <a:xfrm rot="344168" flipH="1">
            <a:off x="5616835" y="2014960"/>
            <a:ext cx="3299982" cy="1754326"/>
          </a:xfrm>
          <a:prstGeom prst="homePlate">
            <a:avLst>
              <a:gd name="adj" fmla="val 41442"/>
            </a:avLst>
          </a:prstGeom>
          <a:solidFill>
            <a:srgbClr val="FFFF00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   Thinking about engaging families in the COS process, one thing I want to be sure to do when I get home is to ___________________.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0D2DB6-59CB-4FFD-8479-628F876AA58E}"/>
              </a:ext>
            </a:extLst>
          </p:cNvPr>
          <p:cNvCxnSpPr>
            <a:cxnSpLocks/>
          </p:cNvCxnSpPr>
          <p:nvPr/>
        </p:nvCxnSpPr>
        <p:spPr>
          <a:xfrm>
            <a:off x="7585681" y="3663270"/>
            <a:ext cx="1" cy="612509"/>
          </a:xfrm>
          <a:prstGeom prst="line">
            <a:avLst/>
          </a:prstGeom>
          <a:ln w="76200">
            <a:solidFill>
              <a:schemeClr val="tx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8746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C9329A-F191-4C85-92A4-D31176E4E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11018" cy="60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01880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D5F67-8072-4D18-B1FD-54C93D493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76200"/>
            <a:ext cx="8915400" cy="58518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9B8A03-9238-4C53-99FF-81519A639B52}"/>
              </a:ext>
            </a:extLst>
          </p:cNvPr>
          <p:cNvSpPr txBox="1"/>
          <p:nvPr/>
        </p:nvSpPr>
        <p:spPr>
          <a:xfrm>
            <a:off x="2438400" y="6172200"/>
            <a:ext cx="4374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Celebrate Success Along The Way</a:t>
            </a:r>
          </a:p>
        </p:txBody>
      </p:sp>
      <p:pic>
        <p:nvPicPr>
          <p:cNvPr id="4" name="Happy song">
            <a:hlinkClick r:id="" action="ppaction://media"/>
            <a:extLst>
              <a:ext uri="{FF2B5EF4-FFF2-40B4-BE49-F238E27FC236}">
                <a16:creationId xmlns:a16="http://schemas.microsoft.com/office/drawing/2014/main" id="{48E620E8-F3D9-4B4A-A584-9E3E98D719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120321"/>
            <a:ext cx="932183" cy="69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9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naomi\AppData\Local\Temp\SNAGHTML5f6133b.PNG">
            <a:extLst>
              <a:ext uri="{FF2B5EF4-FFF2-40B4-BE49-F238E27FC236}">
                <a16:creationId xmlns:a16="http://schemas.microsoft.com/office/drawing/2014/main" id="{35C59DAE-3BB0-4A5E-8193-1EC4B116C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6858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77ACBB-90C7-4893-98F1-D79442B3ECC5}"/>
              </a:ext>
            </a:extLst>
          </p:cNvPr>
          <p:cNvSpPr txBox="1"/>
          <p:nvPr/>
        </p:nvSpPr>
        <p:spPr>
          <a:xfrm>
            <a:off x="1447800" y="61722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4E43C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Thanks for participating!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4E43C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                                          Naomi.Younggren@gmail.com</a:t>
            </a:r>
          </a:p>
        </p:txBody>
      </p:sp>
    </p:spTree>
    <p:extLst>
      <p:ext uri="{BB962C8B-B14F-4D97-AF65-F5344CB8AC3E}">
        <p14:creationId xmlns:p14="http://schemas.microsoft.com/office/powerpoint/2010/main" val="3694729109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97048-00E0-47FB-B07B-F36BBE8AF579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511F01-95B1-7C4F-B666-35DB9E072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4550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Evaluations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97048-00E0-47FB-B07B-F36BBE8AF579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511F01-95B1-7C4F-B666-35DB9E072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Fill out paper form or online form… but not both!</a:t>
            </a:r>
          </a:p>
        </p:txBody>
      </p:sp>
    </p:spTree>
    <p:extLst>
      <p:ext uri="{BB962C8B-B14F-4D97-AF65-F5344CB8AC3E}">
        <p14:creationId xmlns:p14="http://schemas.microsoft.com/office/powerpoint/2010/main" val="16321150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and Safe Travels!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97048-00E0-47FB-B07B-F36BBE8AF579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560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197F7B-CCC5-419E-8841-0193AEBC3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511655"/>
            <a:ext cx="7848600" cy="583469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BCA545-752E-45E3-B2E5-8DCF025AB8E1}"/>
              </a:ext>
            </a:extLst>
          </p:cNvPr>
          <p:cNvSpPr txBox="1">
            <a:spLocks/>
          </p:cNvSpPr>
          <p:nvPr/>
        </p:nvSpPr>
        <p:spPr>
          <a:xfrm>
            <a:off x="381000" y="6287665"/>
            <a:ext cx="8229600" cy="5635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Transparency</a:t>
            </a:r>
          </a:p>
        </p:txBody>
      </p:sp>
    </p:spTree>
    <p:extLst>
      <p:ext uri="{BB962C8B-B14F-4D97-AF65-F5344CB8AC3E}">
        <p14:creationId xmlns:p14="http://schemas.microsoft.com/office/powerpoint/2010/main" val="3189550324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The contents of this presentation were developed under grants from the U.S. Department of Education, # H373Z120002, #H326P120002, H326R140006, and H373Y130002. However, those contents do not necessarily represent the policy of the U.S. Department of Education, and you should not assume endorsement by the Federal Government. Project Officers: Meredith Miceli, </a:t>
            </a:r>
            <a:r>
              <a:rPr lang="en-US" sz="1800" dirty="0" err="1"/>
              <a:t>Richelle</a:t>
            </a:r>
            <a:r>
              <a:rPr lang="en-US" sz="1800" dirty="0"/>
              <a:t> Davis, Julia Martin </a:t>
            </a:r>
            <a:r>
              <a:rPr lang="en-US" sz="1800" dirty="0" err="1"/>
              <a:t>Eile</a:t>
            </a:r>
            <a:r>
              <a:rPr lang="en-US" sz="1800" dirty="0"/>
              <a:t>, Perry Williams, and Shedeh </a:t>
            </a:r>
            <a:r>
              <a:rPr lang="en-US" sz="1800" dirty="0" err="1"/>
              <a:t>Hajghassemali</a:t>
            </a:r>
            <a:r>
              <a:rPr lang="en-US" sz="1800" dirty="0"/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97048-00E0-47FB-B07B-F36BBE8AF579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11" name="Picture 10" descr="IDEAs that Work. U.S. Office of Special Education Program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82" y="4296186"/>
            <a:ext cx="1062037" cy="885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21243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2E4B58-83B8-4B8C-82CD-F0516C81A825}"/>
              </a:ext>
            </a:extLst>
          </p:cNvPr>
          <p:cNvSpPr/>
          <p:nvPr/>
        </p:nvSpPr>
        <p:spPr>
          <a:xfrm>
            <a:off x="1447800" y="1143000"/>
            <a:ext cx="6248400" cy="36625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Family engagement is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shared responsibility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 which schools and other community agencies and organizations are committed to reaching out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to engage families in meaningful ways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and in which families are committed to actively supporting their children's learning and development.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National Association for Family, School, and Community Engagement (NAFSCE)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6A01B1-5508-4B21-BC7E-641ADE337998}"/>
              </a:ext>
            </a:extLst>
          </p:cNvPr>
          <p:cNvSpPr/>
          <p:nvPr/>
        </p:nvSpPr>
        <p:spPr>
          <a:xfrm>
            <a:off x="1828800" y="5562600"/>
            <a:ext cx="572310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3"/>
              </a:rPr>
              <a:t>https://www.nafsce.org/page/definition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685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9DF758-7E1B-47BB-9443-6A76FBDBE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44" y="137154"/>
            <a:ext cx="9047456" cy="12493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Strong arguments for 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Engaging Families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E97EB3-16B2-4034-93BD-CF9B352F5F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2472" y="1261263"/>
            <a:ext cx="2895600" cy="4072736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Supportive home learning environments</a:t>
            </a:r>
            <a:r>
              <a:rPr lang="en-US" sz="2000" b="1" dirty="0"/>
              <a:t> </a:t>
            </a:r>
            <a:r>
              <a:rPr lang="en-US" sz="2000" dirty="0"/>
              <a:t>contribute to better </a:t>
            </a:r>
            <a:r>
              <a:rPr lang="en-US" sz="2000" b="1" dirty="0"/>
              <a:t>social interactions</a:t>
            </a:r>
            <a:r>
              <a:rPr lang="en-US" sz="2000" dirty="0"/>
              <a:t>, </a:t>
            </a:r>
            <a:r>
              <a:rPr lang="en-US" sz="2000" b="1" dirty="0"/>
              <a:t>increased literacy </a:t>
            </a:r>
            <a:r>
              <a:rPr lang="en-US" sz="2000" dirty="0"/>
              <a:t>development, and </a:t>
            </a:r>
            <a:r>
              <a:rPr lang="en-US" sz="2000" b="1" dirty="0"/>
              <a:t>more motivation </a:t>
            </a:r>
            <a:r>
              <a:rPr lang="en-US" sz="2000" dirty="0"/>
              <a:t>and persistence. </a:t>
            </a:r>
          </a:p>
          <a:p>
            <a:pPr algn="ctr"/>
            <a:endParaRPr lang="en-US" sz="2000" dirty="0"/>
          </a:p>
          <a:p>
            <a:r>
              <a:rPr lang="en-US" sz="1400" dirty="0"/>
              <a:t>(</a:t>
            </a:r>
            <a:r>
              <a:rPr lang="en-US" sz="1400" dirty="0" err="1"/>
              <a:t>Fantuzzo</a:t>
            </a:r>
            <a:r>
              <a:rPr lang="en-US" sz="1400" dirty="0"/>
              <a:t>, </a:t>
            </a:r>
            <a:r>
              <a:rPr lang="en-US" sz="1400" dirty="0" err="1"/>
              <a:t>McWayne</a:t>
            </a:r>
            <a:r>
              <a:rPr lang="en-US" sz="1400" dirty="0"/>
              <a:t>, &amp; Perry, 2004; Weiss, </a:t>
            </a:r>
            <a:r>
              <a:rPr lang="en-US" sz="1400" dirty="0" err="1"/>
              <a:t>Caspe</a:t>
            </a:r>
            <a:r>
              <a:rPr lang="en-US" sz="1400" dirty="0"/>
              <a:t>, &amp; Lopez, 2006)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39E043-94F3-43AF-B868-0D2D946638A6}"/>
              </a:ext>
            </a:extLst>
          </p:cNvPr>
          <p:cNvSpPr/>
          <p:nvPr/>
        </p:nvSpPr>
        <p:spPr>
          <a:xfrm>
            <a:off x="354766" y="6074515"/>
            <a:ext cx="861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Head Start/Early Childhood Learning &amp; Knowledge Center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Harvard Developing Child Resources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4001866-A9CA-4671-8D20-E1A40290FCCB}"/>
              </a:ext>
            </a:extLst>
          </p:cNvPr>
          <p:cNvSpPr txBox="1">
            <a:spLocks/>
          </p:cNvSpPr>
          <p:nvPr/>
        </p:nvSpPr>
        <p:spPr>
          <a:xfrm>
            <a:off x="354766" y="1261264"/>
            <a:ext cx="2609427" cy="407273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0" marR="0" indent="0" algn="l" defTabSz="6858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Tx/>
              <a:buNone/>
              <a:defRPr kumimoji="0"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High family involvement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for low-income children offsets the risks of children growing up in low-income households and in households with low parent education. 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(Dearing, Kreider, Simpkins, &amp; Weiss, 2006; Barnard, 2004).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B9245EC-A4E2-4667-8BEF-D80EE5387BB6}"/>
              </a:ext>
            </a:extLst>
          </p:cNvPr>
          <p:cNvSpPr txBox="1">
            <a:spLocks/>
          </p:cNvSpPr>
          <p:nvPr/>
        </p:nvSpPr>
        <p:spPr>
          <a:xfrm>
            <a:off x="6289898" y="1264353"/>
            <a:ext cx="2572173" cy="406964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0" marR="0" indent="0" algn="l" defTabSz="6858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Tx/>
              <a:buNone/>
              <a:defRPr kumimoji="0"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Variation in children’s IQ and language abilities is relative to the amount parents speak to their children. Children’s early experiences can have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lasting impact on later success.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B71E42"/>
              </a:buClr>
              <a:buSzPct val="10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(Hart &amp; Risley,1995)</a:t>
            </a:r>
          </a:p>
        </p:txBody>
      </p:sp>
    </p:spTree>
    <p:extLst>
      <p:ext uri="{BB962C8B-B14F-4D97-AF65-F5344CB8AC3E}">
        <p14:creationId xmlns:p14="http://schemas.microsoft.com/office/powerpoint/2010/main" val="106170765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60058D-910E-4C96-B8B8-1BBA09639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37" y="85434"/>
            <a:ext cx="9144000" cy="104923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Family engagement is embedded in IDEA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9A5209-74E6-473C-9838-2693FA197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85800"/>
            <a:ext cx="7255074" cy="5151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4008FE-D66E-4A69-A332-602DA0FAFC65}"/>
              </a:ext>
            </a:extLst>
          </p:cNvPr>
          <p:cNvSpPr/>
          <p:nvPr/>
        </p:nvSpPr>
        <p:spPr>
          <a:xfrm>
            <a:off x="76200" y="6190697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http://ectacenter.org/~pdfs/calls/2017/ECTA_Family_Eng%20Webinar1_Analysis_of_IDEA_Requirements.pdf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8D2AD8-A6E8-4564-85A6-1D73B8621091}"/>
              </a:ext>
            </a:extLst>
          </p:cNvPr>
          <p:cNvSpPr/>
          <p:nvPr/>
        </p:nvSpPr>
        <p:spPr>
          <a:xfrm>
            <a:off x="1676400" y="1828800"/>
            <a:ext cx="6248400" cy="762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248368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1904&quot;&gt;&lt;object type=&quot;3&quot; unique_id=&quot;11905&quot;&gt;&lt;property id=&quot;20148&quot; value=&quot;5&quot;/&gt;&lt;property id=&quot;20300&quot; value=&quot;Slide 1&quot;/&gt;&lt;property id=&quot;20307&quot; value=&quot;258&quot;/&gt;&lt;/object&gt;&lt;object type=&quot;3&quot; unique_id=&quot;11906&quot;&gt;&lt;property id=&quot;20148&quot; value=&quot;5&quot;/&gt;&lt;property id=&quot;20300&quot; value=&quot;Slide 2 - &amp;quot;Title Here&amp;quot;&quot;/&gt;&lt;property id=&quot;20307&quot; value=&quot;257&quot;/&gt;&lt;/object&gt;&lt;object type=&quot;3&quot; unique_id=&quot;11915&quot;&gt;&lt;property id=&quot;20148&quot; value=&quot;5&quot;/&gt;&lt;property id=&quot;20300&quot; value=&quot;Slide 3 - &amp;quot;Title Here&amp;quot;&quot;/&gt;&lt;property id=&quot;20307&quot; value=&quot;259&quot;/&gt;&lt;/object&gt;&lt;object type=&quot;3&quot; unique_id=&quot;11916&quot;&gt;&lt;property id=&quot;20148&quot; value=&quot;5&quot;/&gt;&lt;property id=&quot;20300&quot; value=&quot;Slide 4 - &amp;quot;One color chart&amp;quot;&quot;/&gt;&lt;property id=&quot;20307&quot; value=&quot;261&quot;/&gt;&lt;/object&gt;&lt;object type=&quot;3&quot; unique_id=&quot;11917&quot;&gt;&lt;property id=&quot;20148&quot; value=&quot;5&quot;/&gt;&lt;property id=&quot;20300&quot; value=&quot;Slide 5 - &amp;quot;Two color chart&amp;quot;&quot;/&gt;&lt;property id=&quot;20307&quot; value=&quot;260&quot;/&gt;&lt;/object&gt;&lt;object type=&quot;3&quot; unique_id=&quot;11918&quot;&gt;&lt;property id=&quot;20148&quot; value=&quot;5&quot;/&gt;&lt;property id=&quot;20300&quot; value=&quot;Slide 6 - &amp;quot;Three color chart&amp;quot;&quot;/&gt;&lt;property id=&quot;20307&quot; value=&quot;263&quot;/&gt;&lt;/object&gt;&lt;object type=&quot;3&quot; unique_id=&quot;11919&quot;&gt;&lt;property id=&quot;20148&quot; value=&quot;5&quot;/&gt;&lt;property id=&quot;20300&quot; value=&quot;Slide 7 - &amp;quot;Four color chart&amp;quot;&quot;/&gt;&lt;property id=&quot;20307&quot; value=&quot;262&quot;/&gt;&lt;/object&gt;&lt;object type=&quot;3&quot; unique_id=&quot;11920&quot;&gt;&lt;property id=&quot;20148&quot; value=&quot;5&quot;/&gt;&lt;property id=&quot;20300&quot; value=&quot;Slide 8 - &amp;quot;Five color chart&amp;quot;&quot;/&gt;&lt;property id=&quot;20307&quot; value=&quot;264&quot;/&gt;&lt;/object&gt;&lt;object type=&quot;3&quot; unique_id=&quot;11921&quot;&gt;&lt;property id=&quot;20148&quot; value=&quot;5&quot;/&gt;&lt;property id=&quot;20300&quot; value=&quot;Slide 9 - &amp;quot;Pie chart&amp;quot;&quot;/&gt;&lt;property id=&quot;20307&quot; value=&quot;265&quot;/&gt;&lt;/object&gt;&lt;object type=&quot;3&quot; unique_id=&quot;11922&quot;&gt;&lt;property id=&quot;20148&quot; value=&quot;5&quot;/&gt;&lt;property id=&quot;20300&quot; value=&quot;Slide 10 - &amp;quot;Section Header Slide&amp;quot;&quot;/&gt;&lt;property id=&quot;20307&quot; value=&quot;266&quot;/&gt;&lt;/object&gt;&lt;object type=&quot;3&quot; unique_id=&quot;11923&quot;&gt;&lt;property id=&quot;20148&quot; value=&quot;5&quot;/&gt;&lt;property id=&quot;20300&quot; value=&quot;Slide 11 - &amp;quot;Slide with nothing at bottom for long lists or graphics&amp;quot;&quot;/&gt;&lt;property id=&quot;20307&quot; value=&quot;268&quot;/&gt;&lt;/object&gt;&lt;object type=&quot;3&quot; unique_id=&quot;11924&quot;&gt;&lt;property id=&quot;20148&quot; value=&quot;5&quot;/&gt;&lt;property id=&quot;20300&quot; value=&quot;Slide 12 - &amp;quot;Final presentation slide&amp;quot;&quot;/&gt;&lt;property id=&quot;20307&quot; value=&quot;267&quot;/&gt;&lt;/object&gt;&lt;object type=&quot;3&quot; unique_id=&quot;11925&quot;&gt;&lt;property id=&quot;20148&quot; value=&quot;5&quot;/&gt;&lt;property id=&quot;20300&quot; value=&quot;Slide 13&quot;/&gt;&lt;property id=&quot;20307&quot; value=&quot;269&quot;/&gt;&lt;/object&gt;&lt;/object&gt;&lt;object type=&quot;8&quot; unique_id=&quot;1191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1103]]&gt;&lt;/SlideID&gt;&lt;/ChangeData&gt;"/>
  <p:tag name="MMPROD_PASSDATA" val="&lt;object type=&quot;10050&quot; unique_id=&quot;10032&quot;&gt;&lt;property id=&quot;10020&quot; value=&quot;2&quot;/&gt;&lt;property id=&quot;10191&quot; value=&quot;-1&quot;/&gt;&lt;/object&gt;"/>
  <p:tag name="MMPROD_FAILDATA" val="&lt;object type=&quot;10051&quot; unique_id=&quot;10033&quot;&gt;&lt;property id=&quot;10020&quot; value=&quot;2&quot;/&gt;&lt;property id=&quot;10191&quot; value=&quot;-1&quot;/&gt;&lt;/object&gt;"/>
  <p:tag name="MMPROD_ID" val="10030"/>
  <p:tag name="MMPROD_TYPE" val="10016"/>
  <p:tag name="MMPROD_DATA" val="&lt;property id=&quot;10026&quot; value=&quot;10&quot;/&gt;&lt;property id=&quot;10027&quot; value=&quot;Interaction10030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1&quot;/&gt;&lt;property id=&quot;10207&quot; value=&quot;0&quot;/&gt;"/>
  <p:tag name="MMPROD_COLLECTIONCONTAINERID" val="10026"/>
  <p:tag name="MMPROD_PARENTID" val="10025"/>
  <p:tag name="MMPROD_PARENTQUESTIONGROUPID" val="-1"/>
  <p:tag name="QUIZCLIPSSOURCE" val="212822027,H:\delaware\A module 3\chapter1\Module 3chapter1_pptx\Media.ppcx"/>
  <p:tag name="PPSNARRATION" val="32,212822027,H:\delaware\A module 3\chapter1\Module 3 chapter1final_pptx\Media.ppcx"/>
  <p:tag name="MMPROD_ANSWERCOUNT" val="2"/>
  <p:tag name="MMPROD_ITEMCOUNT" val="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12"/>
  <p:tag name="MMPROD_LASTVALUES" val="&lt;ChangeData&gt;&lt;Text&gt;&lt;![CDATA[Allow families to make final decisions]]&gt;&lt;/Text&gt;&lt;FontSize&gt;&lt;![CDATA[12]]&gt;&lt;/FontSize&gt;&lt;Left&gt;&lt;![CDATA[54.72]]&gt;&lt;/Left&gt;&lt;Top&gt;&lt;![CDATA[246.0376]]&gt;&lt;/Top&gt;&lt;/ChangeDat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6832</TotalTime>
  <Words>1564</Words>
  <Application>Microsoft Macintosh PowerPoint</Application>
  <PresentationFormat>On-screen Show (4:3)</PresentationFormat>
  <Paragraphs>264</Paragraphs>
  <Slides>60</Slides>
  <Notes>55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5" baseType="lpstr">
      <vt:lpstr>AR CENA</vt:lpstr>
      <vt:lpstr>Arial</vt:lpstr>
      <vt:lpstr>Arial Rounded MT Bold</vt:lpstr>
      <vt:lpstr>Calibri</vt:lpstr>
      <vt:lpstr>Cambria</vt:lpstr>
      <vt:lpstr>Century Gothic</vt:lpstr>
      <vt:lpstr>Comic Sans MS</vt:lpstr>
      <vt:lpstr>Forte</vt:lpstr>
      <vt:lpstr>Gill Sans MT</vt:lpstr>
      <vt:lpstr>Helvetica Neue Light</vt:lpstr>
      <vt:lpstr>Microsoft Sans Serif</vt:lpstr>
      <vt:lpstr>Verdana</vt:lpstr>
      <vt:lpstr>Wingdings 2</vt:lpstr>
      <vt:lpstr>Office Theme</vt:lpstr>
      <vt:lpstr>Gallery</vt:lpstr>
      <vt:lpstr>Break</vt:lpstr>
      <vt:lpstr>Table Topics</vt:lpstr>
      <vt:lpstr>Engaging Families in cos</vt:lpstr>
      <vt:lpstr>PowerPoint Presentation</vt:lpstr>
      <vt:lpstr>Family Engagement</vt:lpstr>
      <vt:lpstr>PowerPoint Presentation</vt:lpstr>
      <vt:lpstr>PowerPoint Presentation</vt:lpstr>
      <vt:lpstr>Strong arguments for  Engaging Families</vt:lpstr>
      <vt:lpstr>Family engagement is embedded in IDEA </vt:lpstr>
      <vt:lpstr>In Professional Organizations</vt:lpstr>
      <vt:lpstr>PowerPoint Presentation</vt:lpstr>
      <vt:lpstr>family engagement promotes  child and family outcomes</vt:lpstr>
      <vt:lpstr>can we promote  family engagement  in COS process?</vt:lpstr>
      <vt:lpstr>Start With The Family  And Move Forward Together</vt:lpstr>
      <vt:lpstr>PowerPoint Presentation</vt:lpstr>
      <vt:lpstr>DEC RP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parents reliable reporters of their children’s abilities?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Steps…</vt:lpstr>
      <vt:lpstr>Meeting Evaluations</vt:lpstr>
      <vt:lpstr>Thank You and Safe Travels!</vt:lpstr>
      <vt:lpstr>Thank you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DaSy Center</dc:creator>
  <cp:lastModifiedBy>Kathryn Morrison</cp:lastModifiedBy>
  <cp:revision>220</cp:revision>
  <dcterms:created xsi:type="dcterms:W3CDTF">2013-02-06T21:54:43Z</dcterms:created>
  <dcterms:modified xsi:type="dcterms:W3CDTF">2018-08-16T12:47:49Z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</Properties>
</file>