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8" r:id="rId3"/>
  </p:sldMasterIdLst>
  <p:notesMasterIdLst>
    <p:notesMasterId r:id="rId48"/>
  </p:notesMasterIdLst>
  <p:handoutMasterIdLst>
    <p:handoutMasterId r:id="rId49"/>
  </p:handoutMasterIdLst>
  <p:sldIdLst>
    <p:sldId id="258" r:id="rId4"/>
    <p:sldId id="270" r:id="rId5"/>
    <p:sldId id="283" r:id="rId6"/>
    <p:sldId id="267" r:id="rId7"/>
    <p:sldId id="284" r:id="rId8"/>
    <p:sldId id="273" r:id="rId9"/>
    <p:sldId id="262" r:id="rId10"/>
    <p:sldId id="257" r:id="rId11"/>
    <p:sldId id="264" r:id="rId12"/>
    <p:sldId id="274" r:id="rId13"/>
    <p:sldId id="286" r:id="rId14"/>
    <p:sldId id="287" r:id="rId15"/>
    <p:sldId id="386" r:id="rId16"/>
    <p:sldId id="367" r:id="rId17"/>
    <p:sldId id="387" r:id="rId18"/>
    <p:sldId id="388" r:id="rId19"/>
    <p:sldId id="288" r:id="rId20"/>
    <p:sldId id="289" r:id="rId21"/>
    <p:sldId id="265" r:id="rId22"/>
    <p:sldId id="290" r:id="rId23"/>
    <p:sldId id="291" r:id="rId24"/>
    <p:sldId id="292" r:id="rId25"/>
    <p:sldId id="293" r:id="rId26"/>
    <p:sldId id="294" r:id="rId27"/>
    <p:sldId id="295"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296" r:id="rId42"/>
    <p:sldId id="437" r:id="rId43"/>
    <p:sldId id="303" r:id="rId44"/>
    <p:sldId id="438" r:id="rId45"/>
    <p:sldId id="278" r:id="rId46"/>
    <p:sldId id="280"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4578"/>
    <a:srgbClr val="6DB467"/>
    <a:srgbClr val="39B54A"/>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9" autoAdjust="0"/>
    <p:restoredTop sz="85933" autoAdjust="0"/>
  </p:normalViewPr>
  <p:slideViewPr>
    <p:cSldViewPr>
      <p:cViewPr varScale="1">
        <p:scale>
          <a:sx n="96" d="100"/>
          <a:sy n="96" d="100"/>
        </p:scale>
        <p:origin x="2072"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8/16/18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8/16/18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290108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Governance is the overarching collection of practices and processes which help to ensure the formal management of data assets within an organization </a:t>
            </a:r>
          </a:p>
          <a:p>
            <a:endParaRPr lang="en-US" dirty="0"/>
          </a:p>
          <a:p>
            <a:r>
              <a:rPr lang="en-US" dirty="0"/>
              <a:t>Business rules are lists of statements that tell you whether you may or may not do something, or give you the criteria and conditions for making a decision.  Typically they are built into an IT system to diminish the probability of error and align the system with external requirements</a:t>
            </a:r>
          </a:p>
          <a:p>
            <a:endParaRPr lang="en-US" dirty="0"/>
          </a:p>
          <a:p>
            <a:r>
              <a:rPr lang="en-US" dirty="0"/>
              <a:t>Data Processes are detailed steps undertaken to complete the cycle of collection, validation, analysis, and submission of data to meet required reporting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09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https://ideadata.org/sites/default/files/media/documents/2017-09/idc-hqd_source.pdf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Pull up the infographic. The definitions are on the infographic. Also placed below in case infographic does not pull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Timely – data are current per a specific 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Accurate -  data are reliable: they are consistent across time, methods, and locations. Data are valid – they represent what they intend to measure.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 data represent the expected population. For example, at the national, state, or local levels and subgroups (e.g., race/ethnicity)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Secure – agencies collect and store data with due consideration to maintaining confidentiality and with electronic and physical protections consistent with the sensitivity of the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Accessible – data are readily available in formats that are understandable, use friendly, and practical.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Usable – decisionmakers can use the data to support sound management, strong governance, and dedication to improving results for children and youth with disabilities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42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Source: </a:t>
            </a:r>
            <a:r>
              <a:rPr lang="en-US" b="1" dirty="0">
                <a:effectLst/>
              </a:rPr>
              <a:t>2018 Part B SPP/APR Memo and https://sites.ed.gov/idea/spp-apr/ and Part C Memo</a:t>
            </a:r>
          </a:p>
          <a:p>
            <a:r>
              <a:rPr lang="en-US" sz="1200" b="0" i="0" u="none" strike="noStrike" kern="1200" baseline="0" dirty="0">
                <a:solidFill>
                  <a:schemeClr val="tx1"/>
                </a:solidFill>
                <a:latin typeface="+mn-lt"/>
                <a:ea typeface="+mn-ea"/>
                <a:cs typeface="+mn-cs"/>
              </a:rPr>
              <a:t>In accordance with 20 U.S.C. 1416(b)(2)(C)(ii)(II) of the Individuals with Disabilities Education Act (IDEA or Part B), each State must report annually, through the Part B SPP/APR. SPP – each state must submit its SPP at least once every six years and submit amendments to the Secretary.</a:t>
            </a:r>
          </a:p>
          <a:p>
            <a:r>
              <a:rPr lang="en-US" sz="1200" b="0" i="0" u="none" strike="noStrike" kern="1200" baseline="0" dirty="0">
                <a:solidFill>
                  <a:schemeClr val="tx1"/>
                </a:solidFill>
                <a:latin typeface="+mn-lt"/>
                <a:ea typeface="+mn-ea"/>
                <a:cs typeface="+mn-cs"/>
              </a:rPr>
              <a:t>APR - State must also report annually to the public on the performance of each LEA located in the State on the targets in its Part B SPP/APR as soon as practicable, but no later than 120 days following the State’s submission of its Part B SPP/APR to the Secretary.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527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over the past several years, data have been needed and even required to go beyond reporting. There has been a shift at OSEP from monitoring to Results Driven Accountability (RDA). There is also the State Systemic Improvement Plan (SSIP) in which the states are to use data to evaluate their efforts to increase their </a:t>
            </a:r>
            <a:r>
              <a:rPr lang="en-US" baseline="0" dirty="0" err="1"/>
              <a:t>SiMRs</a:t>
            </a:r>
            <a:r>
              <a:rPr lang="en-US" baseline="0" dirty="0"/>
              <a:t>. Data are used to provide evidence for grants, funding from legislatures, and to inform policy and program decisions.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45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States and OSEP rely on data they collect to make decisions in an ever-changing environment. Changes in this environment mean changes in the internal processes for States and OSEP, which in turn puts more emphasis on the need for </a:t>
            </a:r>
            <a:r>
              <a:rPr lang="en-US" b="1" dirty="0"/>
              <a:t>high-quality data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4599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Timeliness = Indicators 1 and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Indicator 1 - </a:t>
            </a:r>
            <a:r>
              <a:rPr lang="en-US" sz="1200" b="0" i="0" u="none" strike="noStrike" kern="1200" baseline="0" dirty="0">
                <a:solidFill>
                  <a:schemeClr val="tx1"/>
                </a:solidFill>
                <a:latin typeface="+mn-lt"/>
                <a:ea typeface="+mn-ea"/>
                <a:cs typeface="+mn-cs"/>
              </a:rPr>
              <a:t>Percent of infants and toddlers with Individual Family Service Plans (IFSPs) who receive the early intervention services on their IFSPs in a timely manner.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Indicator 7 - Percent of eligible infants and toddlers with IFSPs for whom an initial evaluation and initial assessment and an initial IFSP meeting were conducted within Part C’s 45-day timeline.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5498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Within the context of RDA, states are using data to identify performance gaps, and then to assess the effectiveness of targeted, evidence based reforms that were implemented to address those gaps. For example, States may be asking these types of questions:</a:t>
            </a:r>
          </a:p>
          <a:p>
            <a:r>
              <a:rPr lang="en-US" sz="1200" kern="1200" dirty="0">
                <a:solidFill>
                  <a:schemeClr val="tx1"/>
                </a:solidFill>
                <a:effectLst/>
                <a:latin typeface="+mn-lt"/>
                <a:ea typeface="+mn-ea"/>
                <a:cs typeface="+mn-cs"/>
              </a:rPr>
              <a:t>Are Part B initiatives and policies around least restrictive environments increasing the number of students in an inclusive educational environment?  Are student outcomes improving when a student is in an inclusive environment? How might the SEA adjust fiscal incentives to support policies that have shown improvement in student outcomes?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High-quality data can help SEAs answer these questions.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8587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Redman.</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High-quality data can be a business asset by providing the organization an opportunity to turn data into information. It can serve as a reliable source by allowing an organization the opportunity to demonstrate need or evidence when applying for a grant or requesting funds from the legislature.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476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Redman.</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Poor data quality can: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Reduce customer satisfaction – for example, if a cabinet secretary, legislator, or the public requests to see trend data on the percent of students with IEPs dropping out of high school but does not feel comfortable because of large fluctuations in the data from year to year.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Breed organizational mistrust – for example, targets for graduation rates have been set too high because they were based on incomplete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Make it hard to start efforts that lead to improvement – where do you begin without evidence?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Inhibit good data-driven </a:t>
            </a:r>
            <a:r>
              <a:rPr lang="en-US" baseline="0" dirty="0" err="1"/>
              <a:t>decisionmaking</a:t>
            </a:r>
            <a:r>
              <a:rPr lang="en-US" baseline="0" dirty="0"/>
              <a:t> – when stakeholders make policy decisions on erroneous data, this can lead an organization or program down the wrong path.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743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 Redman.</a:t>
            </a:r>
          </a:p>
          <a:p>
            <a:r>
              <a:rPr lang="en-US" sz="1200" kern="1200" dirty="0">
                <a:solidFill>
                  <a:schemeClr val="tx1"/>
                </a:solidFill>
                <a:effectLst/>
                <a:latin typeface="+mn-lt"/>
                <a:ea typeface="+mn-ea"/>
                <a:cs typeface="+mn-cs"/>
              </a:rPr>
              <a:t>Preventing data from being entered incorrectly is the recommended time for quality assurance.</a:t>
            </a:r>
          </a:p>
          <a:p>
            <a:r>
              <a:rPr lang="en-US" sz="1200" kern="1200" dirty="0">
                <a:solidFill>
                  <a:schemeClr val="tx1"/>
                </a:solidFill>
                <a:effectLst/>
                <a:latin typeface="+mn-lt"/>
                <a:ea typeface="+mn-ea"/>
                <a:cs typeface="+mn-cs"/>
              </a:rPr>
              <a:t>An example of “Prevent” is when a data system has in-field and across-field edit checks that prevent erroneous data from being entered.</a:t>
            </a:r>
          </a:p>
          <a:p>
            <a:pPr lvl="0"/>
            <a:r>
              <a:rPr lang="en-US" sz="1200" kern="1200" dirty="0">
                <a:solidFill>
                  <a:schemeClr val="tx1"/>
                </a:solidFill>
                <a:effectLst/>
                <a:latin typeface="+mn-lt"/>
                <a:ea typeface="+mn-ea"/>
                <a:cs typeface="+mn-cs"/>
              </a:rPr>
              <a:t>Business rules</a:t>
            </a:r>
          </a:p>
          <a:p>
            <a:pPr lvl="1"/>
            <a:r>
              <a:rPr lang="en-US" sz="1200" kern="1200" dirty="0">
                <a:solidFill>
                  <a:schemeClr val="tx1"/>
                </a:solidFill>
                <a:effectLst/>
                <a:latin typeface="+mn-lt"/>
                <a:ea typeface="+mn-ea"/>
                <a:cs typeface="+mn-cs"/>
              </a:rPr>
              <a:t>Business rules are a proactive approach to improving data quality at the source (Redman, 2013).</a:t>
            </a:r>
          </a:p>
          <a:p>
            <a:pPr lvl="1"/>
            <a:r>
              <a:rPr lang="en-US" sz="1200" kern="1200" dirty="0">
                <a:solidFill>
                  <a:schemeClr val="tx1"/>
                </a:solidFill>
                <a:effectLst/>
                <a:latin typeface="+mn-lt"/>
                <a:ea typeface="+mn-ea"/>
                <a:cs typeface="+mn-cs"/>
              </a:rPr>
              <a:t>Edits that are programmed into data entry software restrict data entry to valid entries.</a:t>
            </a:r>
          </a:p>
          <a:p>
            <a:pPr lvl="1"/>
            <a:r>
              <a:rPr lang="en-US" sz="1200" kern="1200" dirty="0">
                <a:solidFill>
                  <a:schemeClr val="tx1"/>
                </a:solidFill>
                <a:effectLst/>
                <a:latin typeface="+mn-lt"/>
                <a:ea typeface="+mn-ea"/>
                <a:cs typeface="+mn-cs"/>
              </a:rPr>
              <a:t>Prevention is better than rework.</a:t>
            </a:r>
          </a:p>
          <a:p>
            <a:r>
              <a:rPr lang="en-US" sz="1200" kern="1200" dirty="0">
                <a:solidFill>
                  <a:schemeClr val="tx1"/>
                </a:solidFill>
                <a:effectLst/>
                <a:latin typeface="+mn-lt"/>
                <a:ea typeface="+mn-ea"/>
                <a:cs typeface="+mn-cs"/>
              </a:rPr>
              <a:t>Business rules are the “prevent” part of getting to high-quality data. Business rules help define the given set of requirements that are consistency checks that identify errors. Appropriate stakeholder engagement is required to accurately capture the business rules. This means that Part C should be at the table and contributing when edit checks are built into the data system.</a:t>
            </a:r>
          </a:p>
          <a:p>
            <a:r>
              <a:rPr lang="en-US" sz="1200" kern="1200" dirty="0">
                <a:solidFill>
                  <a:schemeClr val="tx1"/>
                </a:solidFill>
                <a:effectLst/>
                <a:latin typeface="+mn-lt"/>
                <a:ea typeface="+mn-ea"/>
                <a:cs typeface="+mn-cs"/>
              </a:rPr>
              <a:t>An example of “Detect and Repair” is when the data are in the data system, and checks are made before the data are ready for data consumers. When errors are found they must be corrected at the source data system.</a:t>
            </a:r>
          </a:p>
          <a:p>
            <a:r>
              <a:rPr lang="en-US" sz="1200" kern="1200" dirty="0">
                <a:solidFill>
                  <a:schemeClr val="tx1"/>
                </a:solidFill>
                <a:effectLst/>
                <a:latin typeface="+mn-lt"/>
                <a:ea typeface="+mn-ea"/>
                <a:cs typeface="+mn-cs"/>
              </a:rPr>
              <a:t>An example of “After the Fact” occurs when data are being used, and the data consumer notices errors. The data consumer may or may not report the error. And the error may or may not be fixed.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86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C865-42FD-4647-9683-242F306E48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0605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documented process should be in place that details the activities, timelines, and staff responsible. Business Rules should be documented as well.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406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documented process should be in place that details the activities, timelines, and staff responsible. Business Rules should be documented as well. </a:t>
            </a:r>
            <a:r>
              <a:rPr lang="en-US" dirty="0"/>
              <a:t>Someone who</a:t>
            </a:r>
            <a:r>
              <a:rPr lang="en-US" baseline="0" dirty="0"/>
              <a:t> is detail oriented and skilled in document control should be assigned to document. </a:t>
            </a:r>
            <a:r>
              <a:rPr lang="en-US" dirty="0"/>
              <a:t>Documentation serves</a:t>
            </a:r>
            <a:r>
              <a:rPr lang="en-US" baseline="0" dirty="0"/>
              <a:t> as a reference for new </a:t>
            </a:r>
            <a:r>
              <a:rPr lang="en-US" baseline="0" dirty="0">
                <a:solidFill>
                  <a:srgbClr val="FF0000"/>
                </a:solidFill>
              </a:rPr>
              <a:t>IDEA Part C and </a:t>
            </a:r>
            <a:r>
              <a:rPr lang="en-US" baseline="0" dirty="0"/>
              <a:t>Part B data managers due to staff turnover.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027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Quality Indicator, elements of quality, and guiding questions are from the IDC Part B Framework.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0074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7343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guiding questions are from the IDC Part B Framework.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1116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guiding questions are from the IDC Part B Framework.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042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guiding questions are from the IDC Part B Framework.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501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guiding questions are from the IDC Part B Framework. These questions are about </a:t>
            </a:r>
            <a:r>
              <a:rPr lang="en-US" sz="1200" kern="1200" dirty="0">
                <a:solidFill>
                  <a:schemeClr val="tx1"/>
                </a:solidFill>
                <a:effectLst/>
                <a:latin typeface="+mn-lt"/>
                <a:ea typeface="+mn-ea"/>
                <a:cs typeface="+mn-cs"/>
              </a:rPr>
              <a:t>State staff or authorized representatives communicating regularly to system users (e.g., local staff) about data quality procedures.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3750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guiding questions are from the IDC Part B Framework. These questions are about state staff or authorized representatives regularly monitoring the implementation of the quality procedures for Part C or Part B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941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listed guiding questions are from the IDC Part B Framework. These questions are about </a:t>
            </a:r>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state</a:t>
            </a:r>
            <a:r>
              <a:rPr lang="en-US" sz="1200" kern="1200" dirty="0">
                <a:solidFill>
                  <a:schemeClr val="tx1"/>
                </a:solidFill>
                <a:effectLst/>
                <a:latin typeface="+mn-lt"/>
                <a:ea typeface="+mn-ea"/>
                <a:cs typeface="+mn-cs"/>
              </a:rPr>
              <a:t> staff or authorized representatives have a data collection and quality orientation training for data managers at the state and local levels.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2956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C865-42FD-4647-9683-242F306E48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240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listed guiding questions are from the IDC Part B Framework. These questions are about </a:t>
            </a:r>
            <a:r>
              <a:rPr lang="en-US" sz="1200" kern="1200" dirty="0">
                <a:solidFill>
                  <a:schemeClr val="tx1"/>
                </a:solidFill>
                <a:effectLst/>
                <a:latin typeface="+mn-lt"/>
                <a:ea typeface="+mn-ea"/>
                <a:cs typeface="+mn-cs"/>
              </a:rPr>
              <a:t>state staff or authorized representatives create and maintain standardized training materials regarding policies, procedures, and responsibilities for Part C or Part B data collection and quality operations, and update training materials as needed.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4336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285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Q5. As part of the training, how does the state clearly define and communicate the roles regarding implementation of data quality procedures?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5090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78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 picture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7794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t>
            </a:r>
            <a:r>
              <a:rPr lang="en-US" baseline="0" dirty="0"/>
              <a:t>barriers to collecting high-quality data.</a:t>
            </a:r>
          </a:p>
          <a:p>
            <a:r>
              <a:rPr lang="en-US" baseline="0" dirty="0"/>
              <a:t>Data System – having in-field and across field edit checks.</a:t>
            </a:r>
          </a:p>
          <a:p>
            <a:r>
              <a:rPr lang="en-US" baseline="0" dirty="0"/>
              <a:t>Buy-in – what is the purpose for collecting all of this data?</a:t>
            </a:r>
          </a:p>
          <a:p>
            <a:r>
              <a:rPr lang="en-US" baseline="0" dirty="0"/>
              <a:t>Resources – money, time, expertise to establish a process that works and to build a new data system or enhance an existing system.</a:t>
            </a:r>
          </a:p>
          <a:p>
            <a:r>
              <a:rPr lang="en-US" baseline="0" dirty="0"/>
              <a:t>Content and Assessment Knowledge – knowing content is just as important as having a good data system and collection process. For example, understanding the definitions for Least Restrictive Environments to properly categorize where a student is receiving services or knowing how to assess a child, knowing what functional skills are, and knowing what age-anchoring is.</a:t>
            </a:r>
          </a:p>
          <a:p>
            <a:endParaRPr lang="en-US" baseline="0" dirty="0"/>
          </a:p>
          <a:p>
            <a:endParaRPr lang="en-US" baseline="0" dirty="0"/>
          </a:p>
          <a:p>
            <a:r>
              <a:rPr lang="en-US" baseline="0" dirty="0"/>
              <a:t>We’ve identified these barriers as cultural, technical, political, and financial. Does anyone have experience with these barriers?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7DE0D-962A-5642-9A67-2AC647AEDB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127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1579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044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C865-42FD-4647-9683-242F306E48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683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C865-42FD-4647-9683-242F306E48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04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C865-42FD-4647-9683-242F306E48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29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C865-42FD-4647-9683-242F306E48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427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C865-42FD-4647-9683-242F306E48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393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669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47274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17526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28" name="Picture 27"/>
          <p:cNvPicPr>
            <a:picLocks noChangeAspect="1"/>
          </p:cNvPicPr>
          <p:nvPr userDrawn="1"/>
        </p:nvPicPr>
        <p:blipFill>
          <a:blip r:embed="rId2"/>
          <a:stretch>
            <a:fillRect/>
          </a:stretch>
        </p:blipFill>
        <p:spPr>
          <a:xfrm>
            <a:off x="9246735" y="11933344"/>
            <a:ext cx="1359748" cy="717564"/>
          </a:xfrm>
          <a:prstGeom prst="rect">
            <a:avLst/>
          </a:prstGeom>
        </p:spPr>
      </p:pic>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r="60486" b="26123"/>
          <a:stretch/>
        </p:blipFill>
        <p:spPr>
          <a:xfrm>
            <a:off x="10458959" y="11596347"/>
            <a:ext cx="988141" cy="516451"/>
          </a:xfrm>
          <a:prstGeom prst="rect">
            <a:avLst/>
          </a:prstGeom>
        </p:spPr>
      </p:pic>
      <p:pic>
        <p:nvPicPr>
          <p:cNvPr id="31" name="Picture 30"/>
          <p:cNvPicPr>
            <a:picLocks noChangeAspect="1"/>
          </p:cNvPicPr>
          <p:nvPr userDrawn="1"/>
        </p:nvPicPr>
        <p:blipFill>
          <a:blip r:embed="rId2"/>
          <a:stretch>
            <a:fillRect/>
          </a:stretch>
        </p:blipFill>
        <p:spPr>
          <a:xfrm>
            <a:off x="13076294" y="17188142"/>
            <a:ext cx="1359748" cy="717564"/>
          </a:xfrm>
          <a:prstGeom prst="rect">
            <a:avLst/>
          </a:prstGeom>
        </p:spPr>
      </p:pic>
      <p:sp>
        <p:nvSpPr>
          <p:cNvPr id="25" name="Rectangle 24" descr="&quot; &quot;"/>
          <p:cNvSpPr/>
          <p:nvPr userDrawn="1"/>
        </p:nvSpPr>
        <p:spPr>
          <a:xfrm flipH="1">
            <a:off x="-2" y="2220"/>
            <a:ext cx="3505201" cy="576072"/>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21" name="Rectangle 20"/>
          <p:cNvSpPr/>
          <p:nvPr userDrawn="1"/>
        </p:nvSpPr>
        <p:spPr>
          <a:xfrm rot="5400000" flipV="1">
            <a:off x="6000120" y="-2568900"/>
            <a:ext cx="572759" cy="5715000"/>
          </a:xfrm>
          <a:prstGeom prst="rect">
            <a:avLst/>
          </a:prstGeom>
          <a:solidFill>
            <a:srgbClr val="0693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userDrawn="1"/>
        </p:nvSpPr>
        <p:spPr>
          <a:xfrm rot="5400000" flipV="1">
            <a:off x="4511454" y="-4054254"/>
            <a:ext cx="121094" cy="9144001"/>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 typeface="Arial" panose="020B0604020202020204" pitchFamily="34" charset="0"/>
              <a:buChar char="•"/>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69930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1033630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pPr/>
              <a:t>‹#›</a:t>
            </a:fld>
            <a:endParaRPr lang="en-US" dirty="0"/>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472467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2455402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754622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563084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84069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4" name="Picture 3"/>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886398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533443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fld id="{7E8E89C7-9362-4786-84E7-EA5297A7E2C2}" type="datetimeFigureOut">
              <a:rPr lang="en-US" smtClean="0"/>
              <a:t>8/16/18</a:t>
            </a:fld>
            <a:endParaRPr lang="en-US"/>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471675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8/16/18</a:t>
            </a:fld>
            <a:endParaRPr lang="en-US"/>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677193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8/16/18</a:t>
            </a:fld>
            <a:endParaRPr lang="en-US"/>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438932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smtClean="0"/>
              <a:t>8/16/18</a:t>
            </a:fld>
            <a:endParaRPr lang="en-US"/>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3155485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
        <p:nvSpPr>
          <p:cNvPr id="7" name="TextBox 6"/>
          <p:cNvSpPr txBox="1"/>
          <p:nvPr/>
        </p:nvSpPr>
        <p:spPr>
          <a:xfrm>
            <a:off x="304800" y="1676400"/>
            <a:ext cx="8534400" cy="646331"/>
          </a:xfrm>
          <a:prstGeom prst="rect">
            <a:avLst/>
          </a:prstGeom>
          <a:noFill/>
        </p:spPr>
        <p:txBody>
          <a:bodyPr wrap="square" rtlCol="0">
            <a:spAutoFit/>
          </a:bodyPr>
          <a:lstStyle/>
          <a:p>
            <a:pPr algn="ctr"/>
            <a:r>
              <a:rPr lang="en-US" sz="3600" dirty="0">
                <a:latin typeface="Georgia" panose="02040502050405020303" pitchFamily="18" charset="0"/>
              </a:rPr>
              <a:t>Title</a:t>
            </a: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a:r>
              <a:rPr lang="en-US" sz="3600" dirty="0">
                <a:latin typeface="Georgia" panose="02040502050405020303" pitchFamily="18" charset="0"/>
              </a:rPr>
              <a:t>Title</a:t>
            </a:r>
          </a:p>
        </p:txBody>
      </p:sp>
    </p:spTree>
    <p:extLst>
      <p:ext uri="{BB962C8B-B14F-4D97-AF65-F5344CB8AC3E}">
        <p14:creationId xmlns:p14="http://schemas.microsoft.com/office/powerpoint/2010/main" val="2377118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2132694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a:r>
              <a:rPr lang="en-US" sz="3600" dirty="0">
                <a:latin typeface="Georgia" panose="02040502050405020303" pitchFamily="18" charset="0"/>
              </a:rPr>
              <a:t>Title</a:t>
            </a:r>
          </a:p>
        </p:txBody>
      </p:sp>
    </p:spTree>
    <p:extLst>
      <p:ext uri="{BB962C8B-B14F-4D97-AF65-F5344CB8AC3E}">
        <p14:creationId xmlns:p14="http://schemas.microsoft.com/office/powerpoint/2010/main" val="3269241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a:p>
        </p:txBody>
      </p:sp>
    </p:spTree>
    <p:extLst>
      <p:ext uri="{BB962C8B-B14F-4D97-AF65-F5344CB8AC3E}">
        <p14:creationId xmlns:p14="http://schemas.microsoft.com/office/powerpoint/2010/main" val="1226494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chemeClr val="bg1">
                    <a:lumMod val="9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71D2619-1EF3-4140-80A0-AF2E58979B42}" type="datetime1">
              <a:rPr lang="en-US" smtClean="0"/>
              <a:t>8/16/18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Tree>
    <p:extLst>
      <p:ext uri="{BB962C8B-B14F-4D97-AF65-F5344CB8AC3E}">
        <p14:creationId xmlns:p14="http://schemas.microsoft.com/office/powerpoint/2010/main" val="120435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429698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chemeClr val="accent1"/>
              </a:buClr>
              <a:buFont typeface="Arial" panose="020B0604020202020204" pitchFamily="34" charset="0"/>
              <a:buChar char="•"/>
              <a:defRPr>
                <a:solidFill>
                  <a:srgbClr val="0D466E"/>
                </a:solidFill>
                <a:latin typeface="Corbel"/>
                <a:cs typeface="Corbel"/>
              </a:defRPr>
            </a:lvl2pPr>
            <a:lvl3pPr marL="860425" indent="-233363">
              <a:buClr>
                <a:schemeClr val="accent1"/>
              </a:buClr>
              <a:buFont typeface="Calibri" panose="020F0502020204030204" pitchFamily="34" charset="0"/>
              <a:buChar char="–"/>
              <a:defRPr>
                <a:solidFill>
                  <a:srgbClr val="0D466E"/>
                </a:solidFill>
                <a:latin typeface="Corbel"/>
                <a:cs typeface="Corbel"/>
              </a:defRPr>
            </a:lvl3pPr>
            <a:lvl4pPr marL="1600200" indent="-228600">
              <a:buClr>
                <a:schemeClr val="accent1"/>
              </a:buClr>
              <a:buFont typeface="Arial" panose="020B0604020202020204" pitchFamily="34" charset="0"/>
              <a:buChar char="»"/>
              <a:defRPr>
                <a:solidFill>
                  <a:srgbClr val="0D466E"/>
                </a:solidFill>
                <a:latin typeface="Corbel"/>
                <a:cs typeface="Corbel"/>
              </a:defRPr>
            </a:lvl4pPr>
            <a:lvl5pPr marL="2057400" indent="-228600">
              <a:buClr>
                <a:schemeClr val="accent1"/>
              </a:buClr>
              <a:buFont typeface="Courier New" panose="02070309020205020404" pitchFamily="49" charset="0"/>
              <a:buChar char="o"/>
              <a:defRPr>
                <a:solidFill>
                  <a:srgbClr val="0D466E"/>
                </a:solidFill>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662839C-6666-4ED8-B09E-014823DABD6D}" type="datetime1">
              <a:rPr lang="en-US" smtClean="0"/>
              <a:t>8/16/18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lvl1pPr>
          </a:lstStyle>
          <a:p>
            <a:fld id="{174E07D9-8248-4A0E-82EF-FE5AFD0363D2}" type="slidenum">
              <a:rPr lang="en-US" smtClean="0"/>
              <a:pPr/>
              <a:t>‹#›</a:t>
            </a:fld>
            <a:endParaRPr lang="en-US" dirty="0"/>
          </a:p>
        </p:txBody>
      </p:sp>
    </p:spTree>
    <p:extLst>
      <p:ext uri="{BB962C8B-B14F-4D97-AF65-F5344CB8AC3E}">
        <p14:creationId xmlns:p14="http://schemas.microsoft.com/office/powerpoint/2010/main" val="1763607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2A563-5A27-4C48-91E9-A87D2F4FFA3C}" type="datetime1">
              <a:rPr lang="en-US" smtClean="0"/>
              <a:t>8/16/18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888974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069BE-AD44-43AA-B2CE-B9847FF28D82}" type="datetime1">
              <a:rPr lang="en-US" smtClean="0"/>
              <a:t>8/16/18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60019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40B84B-B7EE-4019-8F44-C1BEB80AE7DD}" type="datetime1">
              <a:rPr lang="en-US" smtClean="0"/>
              <a:t>8/16/18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27811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7620FD-DA13-4C88-AEB4-6D5B79685179}" type="datetime1">
              <a:rPr lang="en-US" smtClean="0"/>
              <a:t>8/16/18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573701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DD961-31EF-4D44-9648-2E9E6E2806BC}" type="datetime1">
              <a:rPr lang="en-US" smtClean="0"/>
              <a:t>8/16/18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039332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EE147-062A-4B83-B709-3FF8103686F2}" type="datetime1">
              <a:rPr lang="en-US" smtClean="0"/>
              <a:t>8/16/18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5705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09720-D887-4F7E-82F8-2BAD21B5C60D}" type="datetime1">
              <a:rPr lang="en-US" smtClean="0"/>
              <a:t>8/16/18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897311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B3B4F-A3E7-4FBB-9953-61E6AD027091}" type="datetime1">
              <a:rPr lang="en-US" smtClean="0"/>
              <a:t>8/16/18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152695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4BD3E-9F6C-46AA-9C64-9B19FE830DD8}" type="datetime1">
              <a:rPr lang="en-US" smtClean="0"/>
              <a:t>8/16/18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7986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7" name="Picture 16"/>
          <p:cNvPicPr>
            <a:picLocks noChangeAspect="1"/>
          </p:cNvPicPr>
          <p:nvPr userDrawn="1"/>
        </p:nvPicPr>
        <p:blipFill>
          <a:blip r:embed="rId2"/>
          <a:stretch>
            <a:fillRect/>
          </a:stretch>
        </p:blipFill>
        <p:spPr>
          <a:xfrm>
            <a:off x="7772400"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144539232"/>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0A0B8-A241-478C-93B1-0393DAE4A014}" type="datetime1">
              <a:rPr lang="en-US" smtClean="0"/>
              <a:t>8/16/18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70713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1"/>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cxnSp>
        <p:nvCxnSpPr>
          <p:cNvPr id="18" name="Straight Connector 1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cxnSp>
        <p:nvCxnSpPr>
          <p:cNvPr id="14" name="Straight Connector 13"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3"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7772400" y="6186796"/>
            <a:ext cx="1179484" cy="622436"/>
          </a:xfrm>
          <a:prstGeom prst="rect">
            <a:avLst/>
          </a:prstGeom>
        </p:spPr>
      </p:pic>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6.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8.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2.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3"/>
          <p:cNvSpPr>
            <a:spLocks noGrp="1"/>
          </p:cNvSpPr>
          <p:nvPr>
            <p:ph type="sldNum" sz="quarter" idx="4"/>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pPr/>
              <a:t>‹#›</a:t>
            </a:fld>
            <a:endParaRPr lang="en-US" dirty="0"/>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23303066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999B9411-3A5E-4F05-B0DE-08962D8AE443}" type="datetime1">
              <a:rPr lang="en-US" smtClean="0"/>
              <a:t>8/16/18</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8763098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hyperlink" Target="https://ideadata.org/resources/resource/1593/idea-data-center-part-b-data-system-framework" TargetMode="External"/><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hyperlink" Target="mailto:tony.ruggiero@aemcorp.com" TargetMode="Externa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ideadata.org/" TargetMode="External"/><Relationship Id="rId7" Type="http://schemas.openxmlformats.org/officeDocument/2006/relationships/image" Target="../media/image23.emf"/><Relationship Id="rId2" Type="http://schemas.openxmlformats.org/officeDocument/2006/relationships/notesSlide" Target="../notesSlides/notesSlide36.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hyperlink" Target="http://www.linkedin.com/company/idea-data-center" TargetMode="External"/><Relationship Id="rId4" Type="http://schemas.openxmlformats.org/officeDocument/2006/relationships/hyperlink" Target="https://twitter.com/ideadatacenter"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30.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447800"/>
            <a:ext cx="6702552" cy="1676400"/>
          </a:xfrm>
          <a:prstGeom prst="rect">
            <a:avLst/>
          </a:prstGeom>
        </p:spPr>
        <p:txBody>
          <a:bodyPr vert="horz" lIns="91440" tIns="45720" rIns="91440" bIns="45720" rtlCol="0" anchor="ctr">
            <a:normAutofit fontScale="55000" lnSpcReduction="20000"/>
          </a:bodyPr>
          <a:lstStyle>
            <a:lvl1pPr algn="l" defTabSz="914400" rtl="0" eaLnBrk="1" latinLnBrk="0" hangingPunct="1">
              <a:spcBef>
                <a:spcPct val="0"/>
              </a:spcBef>
              <a:buNone/>
              <a:defRPr sz="5400" b="1" kern="1200">
                <a:solidFill>
                  <a:srgbClr val="154578"/>
                </a:solidFill>
                <a:latin typeface="Century Gothic" panose="020B0502020202020204" pitchFamily="34" charset="0"/>
                <a:ea typeface="+mj-ea"/>
                <a:cs typeface="+mj-cs"/>
              </a:defRPr>
            </a:lvl1pPr>
            <a:lvl2pPr>
              <a:defRPr sz="5400" b="1">
                <a:solidFill>
                  <a:srgbClr val="154578"/>
                </a:solidFill>
                <a:latin typeface="Century Gothic" panose="020B0502020202020204" pitchFamily="34" charset="0"/>
              </a:defRPr>
            </a:lvl2pPr>
          </a:lstStyle>
          <a:p>
            <a:pPr>
              <a:lnSpc>
                <a:spcPct val="120000"/>
              </a:lnSpc>
            </a:pPr>
            <a:r>
              <a:rPr lang="en-US" dirty="0"/>
              <a:t>Pacific Entity/Caribbean Island/Bureau of Indian Education Technical Assistance Meeting</a:t>
            </a:r>
          </a:p>
        </p:txBody>
      </p:sp>
      <p:sp>
        <p:nvSpPr>
          <p:cNvPr id="6" name="Subtitle 2"/>
          <p:cNvSpPr txBox="1">
            <a:spLocks/>
          </p:cNvSpPr>
          <p:nvPr/>
        </p:nvSpPr>
        <p:spPr>
          <a:xfrm>
            <a:off x="457200" y="5184648"/>
            <a:ext cx="4270248" cy="1216152"/>
          </a:xfrm>
          <a:prstGeom prst="rect">
            <a:avLst/>
          </a:prstGeom>
        </p:spPr>
        <p:txBody>
          <a:bodyPr anchor="b">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t>Arlington, VA</a:t>
            </a:r>
          </a:p>
          <a:p>
            <a:pPr algn="l"/>
            <a:r>
              <a:rPr lang="en-US" dirty="0"/>
              <a:t>August 16, 2018</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524000"/>
            <a:ext cx="8229600" cy="4754563"/>
          </a:xfrm>
        </p:spPr>
        <p:txBody>
          <a:bodyPr>
            <a:normAutofit/>
          </a:bodyPr>
          <a:lstStyle/>
          <a:p>
            <a:pPr marL="0" indent="0" algn="ctr">
              <a:buNone/>
            </a:pPr>
            <a:r>
              <a:rPr lang="en-US" sz="3600" dirty="0"/>
              <a:t>Questions?</a:t>
            </a:r>
          </a:p>
          <a:p>
            <a:pPr marL="0" indent="0" algn="ctr">
              <a:buNone/>
            </a:pPr>
            <a:r>
              <a:rPr lang="en-US" sz="3600" dirty="0" err="1"/>
              <a:t>Kuestion</a:t>
            </a:r>
            <a:r>
              <a:rPr lang="en-US" sz="3600" dirty="0"/>
              <a:t>-mu?</a:t>
            </a:r>
          </a:p>
          <a:p>
            <a:pPr marL="0" indent="0" algn="ctr">
              <a:buNone/>
            </a:pPr>
            <a:r>
              <a:rPr lang="en-US" sz="3600" dirty="0" err="1"/>
              <a:t>Kajjitok</a:t>
            </a:r>
            <a:r>
              <a:rPr lang="en-US" sz="3600" dirty="0"/>
              <a:t>?</a:t>
            </a:r>
          </a:p>
          <a:p>
            <a:pPr marL="0" indent="0" algn="ctr">
              <a:buNone/>
            </a:pPr>
            <a:r>
              <a:rPr lang="en-US" sz="3600" dirty="0" err="1"/>
              <a:t>Fesili</a:t>
            </a:r>
            <a:r>
              <a:rPr lang="en-US" sz="3600" dirty="0"/>
              <a:t>?</a:t>
            </a:r>
          </a:p>
        </p:txBody>
      </p:sp>
    </p:spTree>
    <p:extLst>
      <p:ext uri="{BB962C8B-B14F-4D97-AF65-F5344CB8AC3E}">
        <p14:creationId xmlns:p14="http://schemas.microsoft.com/office/powerpoint/2010/main" val="357240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Data Quality Counts!</a:t>
            </a:r>
          </a:p>
        </p:txBody>
      </p:sp>
      <p:sp>
        <p:nvSpPr>
          <p:cNvPr id="3" name="Subtitle 2"/>
          <p:cNvSpPr>
            <a:spLocks noGrp="1"/>
          </p:cNvSpPr>
          <p:nvPr>
            <p:ph type="subTitle" idx="1"/>
          </p:nvPr>
        </p:nvSpPr>
        <p:spPr/>
        <p:txBody>
          <a:bodyPr/>
          <a:lstStyle/>
          <a:p>
            <a:r>
              <a:rPr lang="en-US" sz="1600" b="1" dirty="0"/>
              <a:t>Pacific Island/Caribbean Island/Bureau of Indian Education </a:t>
            </a:r>
          </a:p>
          <a:p>
            <a:r>
              <a:rPr lang="en-US" sz="1600" b="1" dirty="0"/>
              <a:t>2018 Improving Data, Improving Outcomes Post-Conference Meeting</a:t>
            </a:r>
            <a:endParaRPr lang="en-US" sz="1600" dirty="0"/>
          </a:p>
        </p:txBody>
      </p:sp>
      <p:sp>
        <p:nvSpPr>
          <p:cNvPr id="6" name="Text Placeholder 5"/>
          <p:cNvSpPr>
            <a:spLocks noGrp="1"/>
          </p:cNvSpPr>
          <p:nvPr>
            <p:ph type="body" sz="quarter" idx="13"/>
          </p:nvPr>
        </p:nvSpPr>
        <p:spPr>
          <a:xfrm>
            <a:off x="457200" y="5266944"/>
            <a:ext cx="3200400" cy="916600"/>
          </a:xfrm>
        </p:spPr>
        <p:txBody>
          <a:bodyPr/>
          <a:lstStyle/>
          <a:p>
            <a:r>
              <a:rPr lang="en-US" dirty="0"/>
              <a:t>Arlington, VA</a:t>
            </a:r>
          </a:p>
          <a:p>
            <a:r>
              <a:rPr lang="en-US" dirty="0"/>
              <a:t>August 16, 2018</a:t>
            </a:r>
          </a:p>
        </p:txBody>
      </p:sp>
      <p:sp>
        <p:nvSpPr>
          <p:cNvPr id="9" name="Text Placeholder 8"/>
          <p:cNvSpPr>
            <a:spLocks noGrp="1"/>
          </p:cNvSpPr>
          <p:nvPr>
            <p:ph type="body" sz="quarter" idx="14"/>
          </p:nvPr>
        </p:nvSpPr>
        <p:spPr>
          <a:xfrm>
            <a:off x="6172200" y="5266944"/>
            <a:ext cx="2514600" cy="916600"/>
          </a:xfrm>
        </p:spPr>
        <p:txBody>
          <a:bodyPr/>
          <a:lstStyle/>
          <a:p>
            <a:pPr algn="r"/>
            <a:r>
              <a:rPr lang="en-US" dirty="0"/>
              <a:t>Tony Ruggiero, IDC</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Tree>
    <p:extLst>
      <p:ext uri="{BB962C8B-B14F-4D97-AF65-F5344CB8AC3E}">
        <p14:creationId xmlns:p14="http://schemas.microsoft.com/office/powerpoint/2010/main" val="140265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Outcomes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By the end of the session, meeting participants will</a:t>
            </a:r>
          </a:p>
          <a:p>
            <a:r>
              <a:rPr lang="en-US" dirty="0"/>
              <a:t>Understand the importance of high-quality data</a:t>
            </a:r>
          </a:p>
          <a:p>
            <a:r>
              <a:rPr lang="en-US" dirty="0"/>
              <a:t>Be familiar with the risks of poor data quality</a:t>
            </a:r>
          </a:p>
          <a:p>
            <a:r>
              <a:rPr lang="en-US" dirty="0"/>
              <a:t>Understand the importance of documenting the data collection and cleaning process to obtain high-quality data</a:t>
            </a:r>
          </a:p>
          <a:p>
            <a:r>
              <a:rPr lang="en-US" dirty="0"/>
              <a:t>Learn about other jurisdictions’ processes for monitoring data quality and the supports provided to both state and local agency staff</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11885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14" y="381868"/>
            <a:ext cx="8297971" cy="1163782"/>
          </a:xfrm>
        </p:spPr>
        <p:txBody>
          <a:bodyPr>
            <a:noAutofit/>
          </a:bodyPr>
          <a:lstStyle/>
          <a:p>
            <a:r>
              <a:rPr lang="en-US" dirty="0">
                <a:solidFill>
                  <a:srgbClr val="0C395A"/>
                </a:solidFill>
                <a:latin typeface="+mn-lt"/>
                <a:cs typeface="Arial" panose="020B0604020202020204" pitchFamily="34" charset="0"/>
              </a:rPr>
              <a:t>The Connection Between Data Governance and High-Quality Data</a:t>
            </a:r>
          </a:p>
        </p:txBody>
      </p:sp>
      <p:sp>
        <p:nvSpPr>
          <p:cNvPr id="3" name="Content Placeholder 2"/>
          <p:cNvSpPr>
            <a:spLocks noGrp="1"/>
          </p:cNvSpPr>
          <p:nvPr>
            <p:ph idx="1"/>
          </p:nvPr>
        </p:nvSpPr>
        <p:spPr>
          <a:xfrm>
            <a:off x="523874" y="2375778"/>
            <a:ext cx="7729352" cy="3150444"/>
          </a:xfrm>
        </p:spPr>
        <p:txBody>
          <a:bodyPr>
            <a:normAutofit/>
          </a:bodyPr>
          <a:lstStyle/>
          <a:p>
            <a:pPr marL="0" indent="0">
              <a:buClr>
                <a:srgbClr val="4A827A"/>
              </a:buClr>
              <a:buNone/>
            </a:pPr>
            <a:r>
              <a:rPr lang="en-US" sz="2800" dirty="0">
                <a:latin typeface="+mn-lt"/>
                <a:cs typeface="Arial" panose="020B0604020202020204" pitchFamily="34" charset="0"/>
              </a:rPr>
              <a:t>Data Governance is the overarching collection of practices and processes which help to ensure the formal management of data.</a:t>
            </a:r>
          </a:p>
          <a:p>
            <a:pPr>
              <a:buClr>
                <a:srgbClr val="4A827A"/>
              </a:buClr>
              <a:buFont typeface="Wingdings" panose="05000000000000000000" pitchFamily="2" charset="2"/>
              <a:buChar char="§"/>
            </a:pPr>
            <a:r>
              <a:rPr lang="en-US" sz="2800" dirty="0">
                <a:latin typeface="+mn-lt"/>
                <a:cs typeface="Arial" panose="020B0604020202020204" pitchFamily="34" charset="0"/>
              </a:rPr>
              <a:t>Processes</a:t>
            </a:r>
          </a:p>
          <a:p>
            <a:pPr>
              <a:buClr>
                <a:srgbClr val="4A827A"/>
              </a:buClr>
              <a:buFont typeface="Wingdings" panose="05000000000000000000" pitchFamily="2" charset="2"/>
              <a:buChar char="§"/>
            </a:pPr>
            <a:r>
              <a:rPr lang="en-US" sz="2800" dirty="0">
                <a:latin typeface="+mn-lt"/>
                <a:cs typeface="Arial" panose="020B0604020202020204" pitchFamily="34" charset="0"/>
              </a:rPr>
              <a:t>Business Rules</a:t>
            </a:r>
          </a:p>
          <a:p>
            <a:endParaRPr lang="en-US" dirty="0"/>
          </a:p>
          <a:p>
            <a:endParaRPr lang="en-US" dirty="0"/>
          </a:p>
        </p:txBody>
      </p:sp>
      <p:sp>
        <p:nvSpPr>
          <p:cNvPr id="4" name="Slide Number Placeholder 3"/>
          <p:cNvSpPr>
            <a:spLocks noGrp="1"/>
          </p:cNvSpPr>
          <p:nvPr>
            <p:ph type="sldNum" sz="quarter" idx="12"/>
          </p:nvPr>
        </p:nvSpPr>
        <p:spPr>
          <a:xfrm>
            <a:off x="69849" y="6356350"/>
            <a:ext cx="4540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30492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177638"/>
            <a:ext cx="8229600" cy="1523146"/>
          </a:xfrm>
        </p:spPr>
        <p:txBody>
          <a:bodyPr>
            <a:noAutofit/>
          </a:bodyPr>
          <a:lstStyle/>
          <a:p>
            <a:r>
              <a:rPr lang="en-US" dirty="0">
                <a:solidFill>
                  <a:srgbClr val="0C395A"/>
                </a:solidFill>
                <a:latin typeface="+mn-lt"/>
                <a:cs typeface="Arial" panose="020B0604020202020204" pitchFamily="34" charset="0"/>
              </a:rPr>
              <a:t>What Does This Have to Do With Data Quality?</a:t>
            </a:r>
          </a:p>
        </p:txBody>
      </p:sp>
      <p:sp>
        <p:nvSpPr>
          <p:cNvPr id="3" name="Content Placeholder 2"/>
          <p:cNvSpPr>
            <a:spLocks noGrp="1"/>
          </p:cNvSpPr>
          <p:nvPr>
            <p:ph idx="1"/>
          </p:nvPr>
        </p:nvSpPr>
        <p:spPr>
          <a:xfrm>
            <a:off x="481476" y="2269299"/>
            <a:ext cx="8229600" cy="2755855"/>
          </a:xfrm>
        </p:spPr>
        <p:txBody>
          <a:bodyPr/>
          <a:lstStyle/>
          <a:p>
            <a:pPr marL="0" indent="0">
              <a:lnSpc>
                <a:spcPct val="100000"/>
              </a:lnSpc>
              <a:buNone/>
            </a:pPr>
            <a:r>
              <a:rPr lang="en-US" dirty="0">
                <a:latin typeface="+mn-lt"/>
                <a:cs typeface="Arial" panose="020B0604020202020204" pitchFamily="34" charset="0"/>
              </a:rPr>
              <a:t>Poorly managed IDEA data collection, validation, analysis, and submission processes can lead to poor data quality.</a:t>
            </a:r>
          </a:p>
          <a:p>
            <a:pPr marL="0" indent="0">
              <a:buNone/>
            </a:pPr>
            <a:endParaRPr lang="en-US" dirty="0"/>
          </a:p>
        </p:txBody>
      </p:sp>
      <p:sp>
        <p:nvSpPr>
          <p:cNvPr id="4" name="Slide Number Placeholder 3"/>
          <p:cNvSpPr>
            <a:spLocks noGrp="1"/>
          </p:cNvSpPr>
          <p:nvPr>
            <p:ph type="sldNum" sz="quarter" idx="12"/>
          </p:nvPr>
        </p:nvSpPr>
        <p:spPr>
          <a:xfrm>
            <a:off x="69850" y="6356350"/>
            <a:ext cx="482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03283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
            <a:ext cx="8796528" cy="1152144"/>
          </a:xfrm>
        </p:spPr>
        <p:txBody>
          <a:bodyPr>
            <a:noAutofit/>
          </a:bodyPr>
          <a:lstStyle/>
          <a:p>
            <a:br>
              <a:rPr lang="en-US" dirty="0"/>
            </a:br>
            <a:br>
              <a:rPr lang="en-US" dirty="0"/>
            </a:br>
            <a:r>
              <a:rPr lang="en-US" dirty="0"/>
              <a:t>Working Principles of High-Quality IDEA Data</a:t>
            </a:r>
          </a:p>
        </p:txBody>
      </p:sp>
      <p:sp>
        <p:nvSpPr>
          <p:cNvPr id="3" name="Content Placeholder 2"/>
          <p:cNvSpPr>
            <a:spLocks noGrp="1"/>
          </p:cNvSpPr>
          <p:nvPr>
            <p:ph idx="1"/>
          </p:nvPr>
        </p:nvSpPr>
        <p:spPr>
          <a:xfrm>
            <a:off x="142875" y="1759351"/>
            <a:ext cx="8229600" cy="4333939"/>
          </a:xfrm>
        </p:spPr>
        <p:txBody>
          <a:bodyPr/>
          <a:lstStyle/>
          <a:p>
            <a:pPr lvl="1">
              <a:buFont typeface="Wingdings" panose="05000000000000000000" pitchFamily="2" charset="2"/>
              <a:buChar char="§"/>
            </a:pPr>
            <a:r>
              <a:rPr lang="en-US" dirty="0"/>
              <a:t>Timely</a:t>
            </a:r>
          </a:p>
          <a:p>
            <a:pPr lvl="1">
              <a:buFont typeface="Wingdings" panose="05000000000000000000" pitchFamily="2" charset="2"/>
              <a:buChar char="§"/>
            </a:pPr>
            <a:r>
              <a:rPr lang="en-US" dirty="0"/>
              <a:t>Accurate</a:t>
            </a:r>
          </a:p>
          <a:p>
            <a:pPr lvl="1">
              <a:buFont typeface="Wingdings" panose="05000000000000000000" pitchFamily="2" charset="2"/>
              <a:buChar char="§"/>
            </a:pPr>
            <a:r>
              <a:rPr lang="en-US" dirty="0"/>
              <a:t>Complete</a:t>
            </a:r>
          </a:p>
          <a:p>
            <a:pPr lvl="1">
              <a:buFont typeface="Wingdings" panose="05000000000000000000" pitchFamily="2" charset="2"/>
              <a:buChar char="§"/>
            </a:pPr>
            <a:r>
              <a:rPr lang="en-US" dirty="0"/>
              <a:t>Secure</a:t>
            </a:r>
          </a:p>
          <a:p>
            <a:pPr lvl="1">
              <a:buFont typeface="Wingdings" panose="05000000000000000000" pitchFamily="2" charset="2"/>
              <a:buChar char="§"/>
            </a:pPr>
            <a:r>
              <a:rPr lang="en-US" dirty="0"/>
              <a:t>Accessible</a:t>
            </a:r>
          </a:p>
          <a:p>
            <a:pPr lvl="1">
              <a:buFont typeface="Wingdings" panose="05000000000000000000" pitchFamily="2" charset="2"/>
              <a:buChar char="§"/>
            </a:pPr>
            <a:r>
              <a:rPr lang="en-US" dirty="0"/>
              <a:t>Usable</a:t>
            </a:r>
          </a:p>
          <a:p>
            <a:pPr marL="457200" lvl="1" indent="0">
              <a:buNone/>
            </a:pPr>
            <a:endParaRPr lang="en-US" dirty="0">
              <a:hlinkClick r:id="" action="ppaction://noaction"/>
            </a:endParaRPr>
          </a:p>
          <a:p>
            <a:pPr marL="342900" lvl="1" indent="0">
              <a:buNone/>
            </a:pPr>
            <a:r>
              <a:rPr lang="en-US" dirty="0">
                <a:hlinkClick r:id="" action="ppaction://noaction"/>
              </a:rPr>
              <a:t>https://ideadata.org/sites/default/files/media/documents/2017-09/idc-hqd_source.pdf</a:t>
            </a: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pic>
        <p:nvPicPr>
          <p:cNvPr id="5" name="Picture 4">
            <a:extLst>
              <a:ext uri="{FF2B5EF4-FFF2-40B4-BE49-F238E27FC236}">
                <a16:creationId xmlns:a16="http://schemas.microsoft.com/office/drawing/2014/main" id="{3179C4A8-896C-4D76-92AA-8645D34093EC}"/>
              </a:ext>
            </a:extLst>
          </p:cNvPr>
          <p:cNvPicPr>
            <a:picLocks noChangeAspect="1"/>
          </p:cNvPicPr>
          <p:nvPr/>
        </p:nvPicPr>
        <p:blipFill>
          <a:blip r:embed="rId3"/>
          <a:stretch>
            <a:fillRect/>
          </a:stretch>
        </p:blipFill>
        <p:spPr>
          <a:xfrm>
            <a:off x="3093157" y="1759351"/>
            <a:ext cx="5000976" cy="3157463"/>
          </a:xfrm>
          <a:prstGeom prst="rect">
            <a:avLst/>
          </a:prstGeom>
        </p:spPr>
      </p:pic>
    </p:spTree>
    <p:extLst>
      <p:ext uri="{BB962C8B-B14F-4D97-AF65-F5344CB8AC3E}">
        <p14:creationId xmlns:p14="http://schemas.microsoft.com/office/powerpoint/2010/main" val="113628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913"/>
            <a:ext cx="8229600" cy="877351"/>
          </a:xfrm>
        </p:spPr>
        <p:txBody>
          <a:bodyPr/>
          <a:lstStyle/>
          <a:p>
            <a:r>
              <a:rPr lang="en-US" dirty="0"/>
              <a:t>The Importance of High-Quality Data</a:t>
            </a:r>
          </a:p>
        </p:txBody>
      </p:sp>
      <p:sp>
        <p:nvSpPr>
          <p:cNvPr id="3" name="Content Placeholder 2"/>
          <p:cNvSpPr>
            <a:spLocks noGrp="1"/>
          </p:cNvSpPr>
          <p:nvPr>
            <p:ph idx="1"/>
          </p:nvPr>
        </p:nvSpPr>
        <p:spPr>
          <a:xfrm>
            <a:off x="390525" y="1046994"/>
            <a:ext cx="8833104" cy="5317230"/>
          </a:xfrm>
        </p:spPr>
        <p:txBody>
          <a:bodyPr>
            <a:normAutofit fontScale="92500" lnSpcReduction="10000"/>
          </a:bodyPr>
          <a:lstStyle/>
          <a:p>
            <a:pPr marL="0" indent="0">
              <a:lnSpc>
                <a:spcPct val="110000"/>
              </a:lnSpc>
              <a:spcBef>
                <a:spcPts val="0"/>
              </a:spcBef>
              <a:buNone/>
            </a:pPr>
            <a:r>
              <a:rPr lang="en-US" dirty="0"/>
              <a:t>High-quality data have become increasingly important to state agencies and  the Office of Special Education Programs (OSEP) for:</a:t>
            </a:r>
          </a:p>
          <a:p>
            <a:pPr>
              <a:spcBef>
                <a:spcPts val="600"/>
              </a:spcBef>
            </a:pPr>
            <a:r>
              <a:rPr lang="en-US" dirty="0"/>
              <a:t>Reporting</a:t>
            </a:r>
          </a:p>
          <a:p>
            <a:pPr marL="695325" lvl="1" indent="-238125">
              <a:spcBef>
                <a:spcPts val="600"/>
              </a:spcBef>
            </a:pPr>
            <a:r>
              <a:rPr lang="en-US" dirty="0"/>
              <a:t>State Performance Plan/Annual Performance Report (SPP/APR)</a:t>
            </a:r>
          </a:p>
          <a:p>
            <a:pPr marL="969963" lvl="2" indent="-274638">
              <a:spcBef>
                <a:spcPts val="600"/>
              </a:spcBef>
            </a:pPr>
            <a:r>
              <a:rPr lang="en-US" dirty="0"/>
              <a:t>Evaluates a state’s efforts to implement the requirements of IDEA</a:t>
            </a:r>
          </a:p>
          <a:p>
            <a:pPr marL="969963" lvl="2" indent="-274638">
              <a:spcBef>
                <a:spcPts val="600"/>
              </a:spcBef>
            </a:pPr>
            <a:r>
              <a:rPr lang="en-US" dirty="0"/>
              <a:t>Describes how the state will improve implementation</a:t>
            </a:r>
          </a:p>
          <a:p>
            <a:pPr marL="969963" lvl="2" indent="-274638">
              <a:spcBef>
                <a:spcPts val="600"/>
              </a:spcBef>
            </a:pPr>
            <a:r>
              <a:rPr lang="en-US" dirty="0"/>
              <a:t>Informs the public on the performance of each local education agency (LEA) or local early intervention service (EIS) program in the state on targets in the SPP/APR</a:t>
            </a:r>
          </a:p>
          <a:p>
            <a:pPr marL="969963" lvl="2" indent="-274638">
              <a:spcBef>
                <a:spcPts val="600"/>
              </a:spcBef>
            </a:pPr>
            <a:r>
              <a:rPr lang="en-US" dirty="0"/>
              <a:t>Informs the Secretary and the public on the performance of the state under the SPP/APR</a:t>
            </a:r>
          </a:p>
          <a:p>
            <a:pPr marL="1376363" lvl="2" indent="-227013">
              <a:spcBef>
                <a:spcPts val="600"/>
              </a:spcBef>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3021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430768" cy="1119673"/>
          </a:xfrm>
        </p:spPr>
        <p:txBody>
          <a:bodyPr>
            <a:noAutofit/>
          </a:bodyPr>
          <a:lstStyle/>
          <a:p>
            <a:r>
              <a:rPr lang="en-US" dirty="0"/>
              <a:t>The Importance of High-Quality Data (cont.)</a:t>
            </a:r>
          </a:p>
        </p:txBody>
      </p:sp>
      <p:sp>
        <p:nvSpPr>
          <p:cNvPr id="3" name="Content Placeholder 2"/>
          <p:cNvSpPr>
            <a:spLocks noGrp="1"/>
          </p:cNvSpPr>
          <p:nvPr>
            <p:ph idx="1"/>
          </p:nvPr>
        </p:nvSpPr>
        <p:spPr/>
        <p:txBody>
          <a:bodyPr/>
          <a:lstStyle/>
          <a:p>
            <a:pPr marL="0" indent="0">
              <a:buNone/>
            </a:pPr>
            <a:r>
              <a:rPr lang="en-US" sz="2800" dirty="0"/>
              <a:t>States need high-quality data to go beyond reporting.</a:t>
            </a:r>
          </a:p>
          <a:p>
            <a:r>
              <a:rPr lang="en-US" sz="2800" dirty="0"/>
              <a:t>Shift at OSEP from monitoring to Results Driven Accountability (RDA)</a:t>
            </a:r>
          </a:p>
          <a:p>
            <a:r>
              <a:rPr lang="en-US" sz="2800" dirty="0"/>
              <a:t>State Systemic Improvement Plan (SSIP)</a:t>
            </a:r>
          </a:p>
          <a:p>
            <a:r>
              <a:rPr lang="en-US" sz="2800" dirty="0"/>
              <a:t>Research and Evaluation</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66434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430768" cy="1119673"/>
          </a:xfrm>
        </p:spPr>
        <p:txBody>
          <a:bodyPr>
            <a:noAutofit/>
          </a:bodyPr>
          <a:lstStyle/>
          <a:p>
            <a:r>
              <a:rPr lang="en-US" dirty="0"/>
              <a:t>The Importance of High-Quality Data (cont.)</a:t>
            </a:r>
          </a:p>
        </p:txBody>
      </p:sp>
      <p:sp>
        <p:nvSpPr>
          <p:cNvPr id="3" name="Content Placeholder 2"/>
          <p:cNvSpPr>
            <a:spLocks noGrp="1"/>
          </p:cNvSpPr>
          <p:nvPr>
            <p:ph idx="1"/>
          </p:nvPr>
        </p:nvSpPr>
        <p:spPr>
          <a:xfrm>
            <a:off x="485775" y="1625958"/>
            <a:ext cx="8229600" cy="2502523"/>
          </a:xfrm>
        </p:spPr>
        <p:txBody>
          <a:bodyPr>
            <a:normAutofit/>
          </a:bodyPr>
          <a:lstStyle/>
          <a:p>
            <a:r>
              <a:rPr lang="en-US" sz="2800" dirty="0"/>
              <a:t>IDEA data reported to OSEP are critical for</a:t>
            </a:r>
          </a:p>
          <a:p>
            <a:pPr lvl="1"/>
            <a:r>
              <a:rPr lang="en-US" sz="2600" dirty="0"/>
              <a:t>Developing and improving policy</a:t>
            </a:r>
          </a:p>
          <a:p>
            <a:pPr lvl="1"/>
            <a:r>
              <a:rPr lang="en-US" sz="2600" dirty="0"/>
              <a:t>Improving programs</a:t>
            </a:r>
          </a:p>
          <a:p>
            <a:pPr lvl="1"/>
            <a:r>
              <a:rPr lang="en-US" sz="2600" dirty="0"/>
              <a:t>Increasing children’s achievement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63195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412480" cy="1119673"/>
          </a:xfrm>
        </p:spPr>
        <p:txBody>
          <a:bodyPr>
            <a:noAutofit/>
          </a:bodyPr>
          <a:lstStyle/>
          <a:p>
            <a:r>
              <a:rPr lang="en-US" dirty="0"/>
              <a:t>The Importance of High-Quality Data (cont.)</a:t>
            </a:r>
          </a:p>
        </p:txBody>
      </p:sp>
      <p:sp>
        <p:nvSpPr>
          <p:cNvPr id="3" name="Content Placeholder 2"/>
          <p:cNvSpPr>
            <a:spLocks noGrp="1"/>
          </p:cNvSpPr>
          <p:nvPr>
            <p:ph idx="1"/>
          </p:nvPr>
        </p:nvSpPr>
        <p:spPr/>
        <p:txBody>
          <a:bodyPr>
            <a:normAutofit fontScale="70000" lnSpcReduction="20000"/>
          </a:bodyPr>
          <a:lstStyle/>
          <a:p>
            <a:pPr marL="0" indent="0">
              <a:lnSpc>
                <a:spcPct val="110000"/>
              </a:lnSpc>
              <a:buNone/>
              <a:defRPr/>
            </a:pPr>
            <a:r>
              <a:rPr lang="en-US" sz="3400" b="1" u="sng" dirty="0"/>
              <a:t>Example</a:t>
            </a:r>
          </a:p>
          <a:p>
            <a:pPr marL="0" indent="0">
              <a:lnSpc>
                <a:spcPct val="120000"/>
              </a:lnSpc>
              <a:spcBef>
                <a:spcPts val="600"/>
              </a:spcBef>
              <a:buNone/>
              <a:defRPr/>
            </a:pPr>
            <a:r>
              <a:rPr lang="en-US" sz="3400" dirty="0"/>
              <a:t>IDEA</a:t>
            </a:r>
            <a:r>
              <a:rPr lang="en-US" sz="3400" dirty="0">
                <a:solidFill>
                  <a:srgbClr val="FF0000"/>
                </a:solidFill>
              </a:rPr>
              <a:t> </a:t>
            </a:r>
            <a:r>
              <a:rPr lang="en-US" sz="3400" dirty="0"/>
              <a:t>Part C coordinators and data managers can use Timeliness data to</a:t>
            </a:r>
          </a:p>
          <a:p>
            <a:pPr>
              <a:lnSpc>
                <a:spcPct val="120000"/>
              </a:lnSpc>
              <a:spcBef>
                <a:spcPts val="600"/>
              </a:spcBef>
              <a:defRPr/>
            </a:pPr>
            <a:r>
              <a:rPr lang="en-US" sz="3400" dirty="0"/>
              <a:t>Work on solutions to increase the number of children who receive services in a timely manner  </a:t>
            </a:r>
          </a:p>
          <a:p>
            <a:pPr>
              <a:lnSpc>
                <a:spcPct val="120000"/>
              </a:lnSpc>
              <a:spcBef>
                <a:spcPts val="600"/>
              </a:spcBef>
              <a:defRPr/>
            </a:pPr>
            <a:r>
              <a:rPr lang="en-US" sz="3400" dirty="0"/>
              <a:t>Investigate the relationship between receiving services in a timely manner and child outcomes</a:t>
            </a:r>
            <a:endParaRPr lang="en-US" sz="3400" strike="sngStrike" dirty="0">
              <a:solidFill>
                <a:srgbClr val="FF0000"/>
              </a:solidFill>
            </a:endParaRPr>
          </a:p>
          <a:p>
            <a:pPr>
              <a:lnSpc>
                <a:spcPct val="120000"/>
              </a:lnSpc>
              <a:spcBef>
                <a:spcPts val="600"/>
              </a:spcBef>
              <a:defRPr/>
            </a:pPr>
            <a:r>
              <a:rPr lang="en-US" sz="3400" dirty="0"/>
              <a:t>Identify professional development opportunities for staff to ensure infants and toddlers are receiving services in a timely manner</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95221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6" name="Content Placeholder 5">
            <a:extLst>
              <a:ext uri="{FF2B5EF4-FFF2-40B4-BE49-F238E27FC236}">
                <a16:creationId xmlns:a16="http://schemas.microsoft.com/office/drawing/2014/main" id="{8E511F01-95B1-7C4F-B666-35DB9E072A2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9387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540496" cy="1119673"/>
          </a:xfrm>
        </p:spPr>
        <p:txBody>
          <a:bodyPr>
            <a:noAutofit/>
          </a:bodyPr>
          <a:lstStyle/>
          <a:p>
            <a:r>
              <a:rPr lang="en-US" dirty="0"/>
              <a:t>The Importance of High-Quality Data (cont.)</a:t>
            </a:r>
          </a:p>
        </p:txBody>
      </p:sp>
      <p:sp>
        <p:nvSpPr>
          <p:cNvPr id="3" name="Content Placeholder 2"/>
          <p:cNvSpPr>
            <a:spLocks noGrp="1"/>
          </p:cNvSpPr>
          <p:nvPr>
            <p:ph idx="1"/>
          </p:nvPr>
        </p:nvSpPr>
        <p:spPr/>
        <p:txBody>
          <a:bodyPr>
            <a:normAutofit fontScale="92500" lnSpcReduction="10000"/>
          </a:bodyPr>
          <a:lstStyle/>
          <a:p>
            <a:pPr marL="0" indent="0">
              <a:lnSpc>
                <a:spcPct val="110000"/>
              </a:lnSpc>
              <a:buNone/>
              <a:defRPr/>
            </a:pPr>
            <a:r>
              <a:rPr lang="en-US" sz="2600" b="1" u="sng" dirty="0"/>
              <a:t>Example</a:t>
            </a:r>
          </a:p>
          <a:p>
            <a:pPr marL="0" indent="0">
              <a:lnSpc>
                <a:spcPct val="120000"/>
              </a:lnSpc>
              <a:spcBef>
                <a:spcPts val="600"/>
              </a:spcBef>
              <a:buNone/>
              <a:defRPr/>
            </a:pPr>
            <a:r>
              <a:rPr lang="en-US" sz="2600" dirty="0"/>
              <a:t>IDEA</a:t>
            </a:r>
            <a:r>
              <a:rPr lang="en-US" sz="2600" dirty="0">
                <a:solidFill>
                  <a:srgbClr val="FF0000"/>
                </a:solidFill>
              </a:rPr>
              <a:t> </a:t>
            </a:r>
            <a:r>
              <a:rPr lang="en-US" sz="2600" dirty="0"/>
              <a:t>Part B state program directors and data managers can use least restrictive environment (LRE) data to</a:t>
            </a:r>
          </a:p>
          <a:p>
            <a:pPr>
              <a:lnSpc>
                <a:spcPct val="120000"/>
              </a:lnSpc>
              <a:spcBef>
                <a:spcPts val="600"/>
              </a:spcBef>
              <a:defRPr/>
            </a:pPr>
            <a:r>
              <a:rPr lang="en-US" sz="2600" dirty="0"/>
              <a:t>Work on solutions to increase the number of students in more inclusive education settings </a:t>
            </a:r>
          </a:p>
          <a:p>
            <a:pPr>
              <a:lnSpc>
                <a:spcPct val="120000"/>
              </a:lnSpc>
              <a:spcBef>
                <a:spcPts val="600"/>
              </a:spcBef>
              <a:defRPr/>
            </a:pPr>
            <a:r>
              <a:rPr lang="en-US" sz="2600" dirty="0"/>
              <a:t>Investigate the relationship between education environments and student outcomes</a:t>
            </a:r>
            <a:endParaRPr lang="en-US" sz="2600" strike="sngStrike" dirty="0">
              <a:solidFill>
                <a:srgbClr val="FF0000"/>
              </a:solidFill>
            </a:endParaRPr>
          </a:p>
          <a:p>
            <a:pPr>
              <a:lnSpc>
                <a:spcPct val="120000"/>
              </a:lnSpc>
              <a:spcBef>
                <a:spcPts val="600"/>
              </a:spcBef>
              <a:defRPr/>
            </a:pPr>
            <a:r>
              <a:rPr lang="en-US" sz="2600" dirty="0"/>
              <a:t>Review and adjust funding models to reduce fiscal incentives that might reduce access to the LRE</a:t>
            </a:r>
          </a:p>
          <a:p>
            <a:endParaRPr lang="en-US" dirty="0"/>
          </a:p>
        </p:txBody>
      </p:sp>
      <p:sp>
        <p:nvSpPr>
          <p:cNvPr id="4" name="Slide Number Placeholder 3"/>
          <p:cNvSpPr>
            <a:spLocks noGrp="1"/>
          </p:cNvSpPr>
          <p:nvPr>
            <p:ph type="sldNum" sz="quarter" idx="12"/>
          </p:nvPr>
        </p:nvSpPr>
        <p:spPr>
          <a:xfrm>
            <a:off x="69850" y="6356350"/>
            <a:ext cx="52327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886936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As an Asset</a:t>
            </a:r>
          </a:p>
        </p:txBody>
      </p:sp>
      <p:sp>
        <p:nvSpPr>
          <p:cNvPr id="3" name="Content Placeholder 2"/>
          <p:cNvSpPr>
            <a:spLocks noGrp="1"/>
          </p:cNvSpPr>
          <p:nvPr>
            <p:ph idx="1"/>
          </p:nvPr>
        </p:nvSpPr>
        <p:spPr/>
        <p:txBody>
          <a:bodyPr/>
          <a:lstStyle/>
          <a:p>
            <a:pPr marL="0" indent="0">
              <a:buNone/>
            </a:pPr>
            <a:r>
              <a:rPr lang="en-US" dirty="0"/>
              <a:t>The need for high-quality data has been universally identified and can be:</a:t>
            </a:r>
          </a:p>
          <a:p>
            <a:pPr marL="342900" lvl="1" indent="-342900">
              <a:spcBef>
                <a:spcPts val="600"/>
              </a:spcBef>
              <a:spcAft>
                <a:spcPts val="600"/>
              </a:spcAft>
              <a:buFont typeface="Wingdings" panose="05000000000000000000" pitchFamily="2" charset="2"/>
              <a:buChar char="§"/>
            </a:pPr>
            <a:r>
              <a:rPr lang="en-US" dirty="0"/>
              <a:t>An organizational, program, or policy asset that</a:t>
            </a:r>
            <a:endParaRPr lang="en-US" dirty="0">
              <a:solidFill>
                <a:srgbClr val="FF0000"/>
              </a:solidFill>
            </a:endParaRPr>
          </a:p>
          <a:p>
            <a:pPr marL="685800" lvl="2" indent="-342900">
              <a:spcBef>
                <a:spcPts val="600"/>
              </a:spcBef>
              <a:spcAft>
                <a:spcPts val="600"/>
              </a:spcAft>
              <a:buFont typeface="Arial" panose="020B0604020202020204" pitchFamily="34" charset="0"/>
              <a:buChar char="•"/>
            </a:pPr>
            <a:r>
              <a:rPr lang="en-US" dirty="0"/>
              <a:t>Serves as a reliable source for data driven decision making</a:t>
            </a:r>
          </a:p>
          <a:p>
            <a:pPr marL="685800" lvl="2" indent="-342900">
              <a:spcBef>
                <a:spcPts val="600"/>
              </a:spcBef>
              <a:spcAft>
                <a:spcPts val="600"/>
              </a:spcAft>
              <a:buFont typeface="Arial" panose="020B0604020202020204" pitchFamily="34" charset="0"/>
              <a:buChar char="•"/>
            </a:pPr>
            <a:r>
              <a:rPr lang="en-US" dirty="0"/>
              <a:t>Serves as a reliable source that can help secure additional resources</a:t>
            </a:r>
          </a:p>
          <a:p>
            <a:endParaRPr lang="en-US" dirty="0"/>
          </a:p>
        </p:txBody>
      </p:sp>
      <p:sp>
        <p:nvSpPr>
          <p:cNvPr id="4" name="Slide Number Placeholder 3"/>
          <p:cNvSpPr>
            <a:spLocks noGrp="1"/>
          </p:cNvSpPr>
          <p:nvPr>
            <p:ph type="sldNum" sz="quarter" idx="12"/>
          </p:nvPr>
        </p:nvSpPr>
        <p:spPr>
          <a:xfrm>
            <a:off x="69850" y="6356350"/>
            <a:ext cx="5150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86422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Risks of Poor Data Quality</a:t>
            </a:r>
          </a:p>
        </p:txBody>
      </p:sp>
      <p:sp>
        <p:nvSpPr>
          <p:cNvPr id="3" name="Content Placeholder 2"/>
          <p:cNvSpPr>
            <a:spLocks noGrp="1"/>
          </p:cNvSpPr>
          <p:nvPr>
            <p:ph idx="1"/>
          </p:nvPr>
        </p:nvSpPr>
        <p:spPr/>
        <p:txBody>
          <a:bodyPr/>
          <a:lstStyle/>
          <a:p>
            <a:pPr marL="0" indent="0">
              <a:buNone/>
            </a:pPr>
            <a:r>
              <a:rPr lang="en-US" dirty="0"/>
              <a:t>Poor data quality can</a:t>
            </a:r>
          </a:p>
          <a:p>
            <a:pPr marL="342900" lvl="1" indent="-342900">
              <a:buFont typeface="Wingdings" panose="05000000000000000000" pitchFamily="2" charset="2"/>
              <a:buChar char="§"/>
            </a:pPr>
            <a:r>
              <a:rPr lang="en-US" dirty="0"/>
              <a:t>Reduce customer satisfaction</a:t>
            </a:r>
          </a:p>
          <a:p>
            <a:pPr marL="342900" lvl="1" indent="-342900">
              <a:buFont typeface="Wingdings" panose="05000000000000000000" pitchFamily="2" charset="2"/>
              <a:buChar char="§"/>
            </a:pPr>
            <a:r>
              <a:rPr lang="en-US" dirty="0"/>
              <a:t>Breed organizational mistrust</a:t>
            </a:r>
          </a:p>
          <a:p>
            <a:pPr marL="342900" lvl="1" indent="-342900">
              <a:buFont typeface="Wingdings" panose="05000000000000000000" pitchFamily="2" charset="2"/>
              <a:buChar char="§"/>
            </a:pPr>
            <a:r>
              <a:rPr lang="en-US" dirty="0"/>
              <a:t>Make it difficult to start efforts that lead to improvement</a:t>
            </a:r>
          </a:p>
          <a:p>
            <a:pPr marL="342900" lvl="1" indent="-342900">
              <a:buFont typeface="Wingdings" panose="05000000000000000000" pitchFamily="2" charset="2"/>
              <a:buChar char="§"/>
            </a:pPr>
            <a:r>
              <a:rPr lang="en-US" dirty="0"/>
              <a:t>Support bad decision making</a:t>
            </a:r>
          </a:p>
          <a:p>
            <a:pPr marL="342900" lvl="1" indent="-342900">
              <a:buFont typeface="Wingdings" panose="05000000000000000000" pitchFamily="2" charset="2"/>
              <a:buChar char="§"/>
            </a:pPr>
            <a:r>
              <a:rPr lang="en-US" dirty="0"/>
              <a:t>Inhibit good data-driven decisionmaking (e.g., allow stakeholders to make policy decisions based on erroneous data)</a:t>
            </a:r>
          </a:p>
          <a:p>
            <a:pPr marL="457200" indent="-457200"/>
            <a:endParaRPr lang="en-US" dirty="0"/>
          </a:p>
        </p:txBody>
      </p:sp>
      <p:sp>
        <p:nvSpPr>
          <p:cNvPr id="4" name="Slide Number Placeholder 3"/>
          <p:cNvSpPr>
            <a:spLocks noGrp="1"/>
          </p:cNvSpPr>
          <p:nvPr>
            <p:ph type="sldNum" sz="quarter" idx="12"/>
          </p:nvPr>
        </p:nvSpPr>
        <p:spPr>
          <a:xfrm>
            <a:off x="69850" y="6356350"/>
            <a:ext cx="52327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18901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Getting to High-Quality Data</a:t>
            </a:r>
          </a:p>
        </p:txBody>
      </p:sp>
      <p:sp>
        <p:nvSpPr>
          <p:cNvPr id="3" name="Content Placeholder 2"/>
          <p:cNvSpPr>
            <a:spLocks noGrp="1"/>
          </p:cNvSpPr>
          <p:nvPr>
            <p:ph idx="1"/>
          </p:nvPr>
        </p:nvSpPr>
        <p:spPr/>
        <p:txBody>
          <a:bodyPr>
            <a:normAutofit lnSpcReduction="10000"/>
          </a:bodyPr>
          <a:lstStyle/>
          <a:p>
            <a:pPr marL="0" indent="0">
              <a:buNone/>
            </a:pPr>
            <a:r>
              <a:rPr lang="en-US" dirty="0"/>
              <a:t>There are points in the data collection and use process to increase the probability of getting to high-quality data.</a:t>
            </a:r>
          </a:p>
          <a:p>
            <a:pPr marL="1371600" lvl="2" indent="-457200">
              <a:spcBef>
                <a:spcPts val="1200"/>
              </a:spcBef>
              <a:buFont typeface="+mj-lt"/>
              <a:buAutoNum type="arabicPeriod"/>
            </a:pPr>
            <a:r>
              <a:rPr lang="en-US" dirty="0"/>
              <a:t>Prevent</a:t>
            </a:r>
          </a:p>
          <a:p>
            <a:pPr marL="1371600" lvl="2" indent="-457200">
              <a:buFont typeface="+mj-lt"/>
              <a:buAutoNum type="arabicPeriod"/>
            </a:pPr>
            <a:endParaRPr lang="en-US" dirty="0"/>
          </a:p>
          <a:p>
            <a:pPr marL="1371600" lvl="2" indent="-457200">
              <a:buFont typeface="+mj-lt"/>
              <a:buAutoNum type="arabicPeriod"/>
            </a:pPr>
            <a:endParaRPr lang="en-US" dirty="0"/>
          </a:p>
          <a:p>
            <a:pPr marL="1371600" lvl="2" indent="-457200">
              <a:buFont typeface="+mj-lt"/>
              <a:buAutoNum type="arabicPeriod"/>
            </a:pPr>
            <a:r>
              <a:rPr lang="en-US" dirty="0"/>
              <a:t>Detect and Repair</a:t>
            </a:r>
          </a:p>
          <a:p>
            <a:pPr marL="1371600" lvl="2" indent="-457200">
              <a:buFont typeface="+mj-lt"/>
              <a:buAutoNum type="arabicPeriod"/>
            </a:pPr>
            <a:endParaRPr lang="en-US" dirty="0"/>
          </a:p>
          <a:p>
            <a:pPr marL="1371600" lvl="2" indent="-457200">
              <a:buFont typeface="+mj-lt"/>
              <a:buAutoNum type="arabicPeriod"/>
            </a:pPr>
            <a:endParaRPr lang="en-US" dirty="0"/>
          </a:p>
          <a:p>
            <a:pPr marL="1371600" lvl="2" indent="-457200">
              <a:buFont typeface="+mj-lt"/>
              <a:buAutoNum type="arabicPeriod"/>
            </a:pPr>
            <a:r>
              <a:rPr lang="en-US" dirty="0"/>
              <a:t>After the Fact</a:t>
            </a:r>
            <a:endParaRPr lang="en-US" sz="2400" dirty="0"/>
          </a:p>
          <a:p>
            <a:endParaRPr lang="en-US" dirty="0"/>
          </a:p>
        </p:txBody>
      </p:sp>
      <p:sp>
        <p:nvSpPr>
          <p:cNvPr id="4" name="Slide Number Placeholder 3"/>
          <p:cNvSpPr>
            <a:spLocks noGrp="1"/>
          </p:cNvSpPr>
          <p:nvPr>
            <p:ph type="sldNum" sz="quarter" idx="12"/>
          </p:nvPr>
        </p:nvSpPr>
        <p:spPr>
          <a:xfrm>
            <a:off x="69849" y="6356350"/>
            <a:ext cx="5067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pic>
        <p:nvPicPr>
          <p:cNvPr id="11" name="Picture 10">
            <a:extLst>
              <a:ext uri="{FF2B5EF4-FFF2-40B4-BE49-F238E27FC236}">
                <a16:creationId xmlns:a16="http://schemas.microsoft.com/office/drawing/2014/main" id="{C7D3904F-531B-4285-9D02-B71C7148DE5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1679" y="2523496"/>
            <a:ext cx="1485930" cy="1108983"/>
          </a:xfrm>
          <a:prstGeom prst="rect">
            <a:avLst/>
          </a:prstGeom>
        </p:spPr>
      </p:pic>
      <p:pic>
        <p:nvPicPr>
          <p:cNvPr id="12" name="Picture 11">
            <a:extLst>
              <a:ext uri="{FF2B5EF4-FFF2-40B4-BE49-F238E27FC236}">
                <a16:creationId xmlns:a16="http://schemas.microsoft.com/office/drawing/2014/main" id="{DD10790C-926C-43E3-9FDE-52AD3365003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50171" y="4880536"/>
            <a:ext cx="1588946" cy="1311115"/>
          </a:xfrm>
          <a:prstGeom prst="rect">
            <a:avLst/>
          </a:prstGeom>
        </p:spPr>
      </p:pic>
      <p:pic>
        <p:nvPicPr>
          <p:cNvPr id="13" name="Picture 12">
            <a:extLst>
              <a:ext uri="{FF2B5EF4-FFF2-40B4-BE49-F238E27FC236}">
                <a16:creationId xmlns:a16="http://schemas.microsoft.com/office/drawing/2014/main" id="{C347FB90-354D-4CAF-B50D-5D57C946ABE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70568" y="3669671"/>
            <a:ext cx="1748153" cy="1270542"/>
          </a:xfrm>
          <a:prstGeom prst="rect">
            <a:avLst/>
          </a:prstGeom>
        </p:spPr>
      </p:pic>
    </p:spTree>
    <p:extLst>
      <p:ext uri="{BB962C8B-B14F-4D97-AF65-F5344CB8AC3E}">
        <p14:creationId xmlns:p14="http://schemas.microsoft.com/office/powerpoint/2010/main" val="970527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Collection Process</a:t>
            </a:r>
          </a:p>
        </p:txBody>
      </p:sp>
      <p:sp>
        <p:nvSpPr>
          <p:cNvPr id="4" name="Slide Number Placeholder 3"/>
          <p:cNvSpPr>
            <a:spLocks noGrp="1"/>
          </p:cNvSpPr>
          <p:nvPr>
            <p:ph type="sldNum" sz="quarter" idx="12"/>
          </p:nvPr>
        </p:nvSpPr>
        <p:spPr>
          <a:xfrm>
            <a:off x="69850" y="6356350"/>
            <a:ext cx="4491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pic>
        <p:nvPicPr>
          <p:cNvPr id="6" name="Content Placeholder 5">
            <a:extLst>
              <a:ext uri="{FF2B5EF4-FFF2-40B4-BE49-F238E27FC236}">
                <a16:creationId xmlns:a16="http://schemas.microsoft.com/office/drawing/2014/main" id="{BDA0DB76-7738-4287-AA3C-DBF4CB9FB401}"/>
              </a:ext>
            </a:extLst>
          </p:cNvPr>
          <p:cNvPicPr>
            <a:picLocks noGrp="1" noChangeAspect="1"/>
          </p:cNvPicPr>
          <p:nvPr>
            <p:ph idx="1"/>
          </p:nvPr>
        </p:nvPicPr>
        <p:blipFill>
          <a:blip r:embed="rId3"/>
          <a:stretch>
            <a:fillRect/>
          </a:stretch>
        </p:blipFill>
        <p:spPr>
          <a:xfrm>
            <a:off x="2292341" y="1536700"/>
            <a:ext cx="4559318" cy="4589463"/>
          </a:xfrm>
          <a:prstGeom prst="rect">
            <a:avLst/>
          </a:prstGeom>
        </p:spPr>
      </p:pic>
    </p:spTree>
    <p:extLst>
      <p:ext uri="{BB962C8B-B14F-4D97-AF65-F5344CB8AC3E}">
        <p14:creationId xmlns:p14="http://schemas.microsoft.com/office/powerpoint/2010/main" val="4158661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F567-1C97-4C60-9717-2942A2853228}"/>
              </a:ext>
            </a:extLst>
          </p:cNvPr>
          <p:cNvSpPr>
            <a:spLocks noGrp="1"/>
          </p:cNvSpPr>
          <p:nvPr>
            <p:ph type="title"/>
          </p:nvPr>
        </p:nvSpPr>
        <p:spPr/>
        <p:txBody>
          <a:bodyPr>
            <a:normAutofit/>
          </a:bodyPr>
          <a:lstStyle/>
          <a:p>
            <a:r>
              <a:rPr lang="en-US" dirty="0"/>
              <a:t>Data Collection Process (cont.)</a:t>
            </a:r>
          </a:p>
        </p:txBody>
      </p:sp>
      <p:sp>
        <p:nvSpPr>
          <p:cNvPr id="3" name="Content Placeholder 2">
            <a:extLst>
              <a:ext uri="{FF2B5EF4-FFF2-40B4-BE49-F238E27FC236}">
                <a16:creationId xmlns:a16="http://schemas.microsoft.com/office/drawing/2014/main" id="{382E6127-EB32-459D-9B56-4453A430D3A0}"/>
              </a:ext>
            </a:extLst>
          </p:cNvPr>
          <p:cNvSpPr>
            <a:spLocks noGrp="1"/>
          </p:cNvSpPr>
          <p:nvPr>
            <p:ph idx="1"/>
          </p:nvPr>
        </p:nvSpPr>
        <p:spPr/>
        <p:txBody>
          <a:bodyPr>
            <a:normAutofit/>
          </a:bodyPr>
          <a:lstStyle/>
          <a:p>
            <a:pPr marL="0" indent="0">
              <a:buNone/>
            </a:pPr>
            <a:r>
              <a:rPr lang="en-US" dirty="0"/>
              <a:t>Collaboration is key.</a:t>
            </a:r>
          </a:p>
          <a:p>
            <a:pPr lvl="1"/>
            <a:r>
              <a:rPr lang="en-US" dirty="0"/>
              <a:t>How does the state support LEA or local EIS programs</a:t>
            </a:r>
          </a:p>
          <a:p>
            <a:pPr lvl="1"/>
            <a:r>
              <a:rPr lang="en-US" dirty="0"/>
              <a:t>What supports are in place</a:t>
            </a:r>
          </a:p>
          <a:p>
            <a:pPr lvl="1"/>
            <a:r>
              <a:rPr lang="en-US" dirty="0"/>
              <a:t>How does the state deliver supports</a:t>
            </a:r>
          </a:p>
          <a:p>
            <a:pPr marL="342900" lvl="1" indent="0">
              <a:buNone/>
            </a:pPr>
            <a:endParaRPr lang="en-US" dirty="0"/>
          </a:p>
          <a:p>
            <a:r>
              <a:rPr lang="en-US" dirty="0"/>
              <a:t>Collaboration is important because it feeds into data use for both state and LEA or local programs – benefits for both</a:t>
            </a:r>
          </a:p>
        </p:txBody>
      </p:sp>
      <p:sp>
        <p:nvSpPr>
          <p:cNvPr id="4" name="Slide Number Placeholder 3">
            <a:extLst>
              <a:ext uri="{FF2B5EF4-FFF2-40B4-BE49-F238E27FC236}">
                <a16:creationId xmlns:a16="http://schemas.microsoft.com/office/drawing/2014/main" id="{EBD61176-3DAC-427A-8CAF-EAE65FFF90C6}"/>
              </a:ext>
            </a:extLst>
          </p:cNvPr>
          <p:cNvSpPr>
            <a:spLocks noGrp="1"/>
          </p:cNvSpPr>
          <p:nvPr>
            <p:ph type="sldNum" sz="quarter" idx="12"/>
          </p:nvPr>
        </p:nvSpPr>
        <p:spPr>
          <a:xfrm>
            <a:off x="69849" y="6356350"/>
            <a:ext cx="49856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037010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lstStyle/>
          <a:p>
            <a:pPr marL="0" indent="0">
              <a:buNone/>
            </a:pPr>
            <a:r>
              <a:rPr lang="en-US" i="1" dirty="0">
                <a:hlinkClick r:id="rId3"/>
              </a:rPr>
              <a:t>IDEA Data Center Part B Data System Framework</a:t>
            </a:r>
            <a:r>
              <a:rPr lang="en-US" dirty="0"/>
              <a:t>— Quality Indicator DG5:</a:t>
            </a:r>
          </a:p>
          <a:p>
            <a:pPr marL="0" indent="0">
              <a:buNone/>
            </a:pPr>
            <a:endParaRPr lang="en-US" dirty="0"/>
          </a:p>
          <a:p>
            <a:pPr marL="0" indent="0">
              <a:buNone/>
            </a:pPr>
            <a:r>
              <a:rPr lang="en-US" dirty="0"/>
              <a:t>State staff or authorized representatives implement monitoring procedures and technical assistance to ensure consistent application of data quality and integrity policies.</a:t>
            </a:r>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150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891836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fontScale="77500" lnSpcReduction="20000"/>
          </a:bodyPr>
          <a:lstStyle/>
          <a:p>
            <a:pPr marL="0" indent="0">
              <a:buNone/>
            </a:pPr>
            <a:r>
              <a:rPr lang="en-US" sz="3400" dirty="0"/>
              <a:t>Elements of Quality</a:t>
            </a:r>
          </a:p>
          <a:p>
            <a:pPr marL="457200" indent="-457200">
              <a:buFont typeface="+mj-lt"/>
              <a:buAutoNum type="alphaLcPeriod"/>
            </a:pPr>
            <a:r>
              <a:rPr lang="en-US" sz="3100" dirty="0"/>
              <a:t>State staff or authorized representatives communicate regularly to system users (e.g., local staff) about data quality procedures. </a:t>
            </a:r>
          </a:p>
          <a:p>
            <a:pPr marL="457200" indent="-457200">
              <a:buFont typeface="+mj-lt"/>
              <a:buAutoNum type="alphaLcPeriod"/>
            </a:pPr>
            <a:r>
              <a:rPr lang="en-US" sz="3100" dirty="0"/>
              <a:t>State staff or authorized representatives regularly monitor the implementation of the quality procedures for data. </a:t>
            </a:r>
          </a:p>
          <a:p>
            <a:pPr marL="457200" indent="-457200">
              <a:buFont typeface="+mj-lt"/>
              <a:buAutoNum type="alphaLcPeriod"/>
            </a:pPr>
            <a:r>
              <a:rPr lang="en-US" sz="3100" dirty="0"/>
              <a:t>State staff or authorized representatives have a data collection and quality orientation training for data managers at the state and local levels.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4128097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a:xfrm>
            <a:off x="457200" y="91914"/>
            <a:ext cx="8229600" cy="889486"/>
          </a:xfrm>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a:xfrm>
            <a:off x="457199" y="981400"/>
            <a:ext cx="8436077" cy="5144763"/>
          </a:xfrm>
        </p:spPr>
        <p:txBody>
          <a:bodyPr>
            <a:normAutofit fontScale="25000" lnSpcReduction="20000"/>
          </a:bodyPr>
          <a:lstStyle/>
          <a:p>
            <a:pPr marL="0" indent="0">
              <a:buNone/>
            </a:pPr>
            <a:r>
              <a:rPr lang="en-US" sz="9600" dirty="0"/>
              <a:t>Elements of Quality (cont.)</a:t>
            </a:r>
          </a:p>
          <a:p>
            <a:pPr marL="457200" indent="-457200">
              <a:buFont typeface="+mj-lt"/>
              <a:buAutoNum type="alphaLcPeriod" startAt="4"/>
            </a:pPr>
            <a:r>
              <a:rPr lang="en-US" sz="8800" dirty="0"/>
              <a:t>State staff or authorized representatives create and maintain standardized training materials regarding policies, procedures, and responsibilities for data collection and quality operations, and update training materials as needed. </a:t>
            </a:r>
          </a:p>
          <a:p>
            <a:pPr marL="457200" indent="-457200">
              <a:buFont typeface="+mj-lt"/>
              <a:buAutoNum type="alphaLcPeriod" startAt="4"/>
            </a:pPr>
            <a:r>
              <a:rPr lang="en-US" sz="8800" dirty="0"/>
              <a:t>State staff or authorized representatives ensure adherence to data quality procedures when data are exchanged or transferred. </a:t>
            </a:r>
          </a:p>
          <a:p>
            <a:pPr marL="457200" indent="-457200">
              <a:buFont typeface="+mj-lt"/>
              <a:buAutoNum type="alphaLcPeriod" startAt="4"/>
            </a:pPr>
            <a:r>
              <a:rPr lang="en-US" sz="8800" dirty="0"/>
              <a:t>The data collection and quality procedures for the state’s data system are reviewed and revised periodically as new management needs arise. </a:t>
            </a:r>
            <a:r>
              <a:rPr lang="en-US" sz="5500" dirty="0"/>
              <a:t>	</a:t>
            </a:r>
          </a:p>
          <a:p>
            <a:pPr marL="0" indent="0">
              <a:buNone/>
            </a:pPr>
            <a:endParaRPr lang="en-US" sz="3800"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915996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a:xfrm>
            <a:off x="457200" y="1537462"/>
            <a:ext cx="8229600" cy="4549013"/>
          </a:xfrm>
        </p:spPr>
        <p:txBody>
          <a:bodyPr>
            <a:normAutofit/>
          </a:bodyPr>
          <a:lstStyle/>
          <a:p>
            <a:pPr marL="0" indent="0">
              <a:buNone/>
            </a:pPr>
            <a:r>
              <a:rPr lang="en-US" sz="2600" dirty="0"/>
              <a:t>Elements of Quality (cont.)</a:t>
            </a:r>
          </a:p>
          <a:p>
            <a:pPr marL="457200" indent="-457200">
              <a:spcBef>
                <a:spcPts val="600"/>
              </a:spcBef>
              <a:buFont typeface="+mj-lt"/>
              <a:buAutoNum type="alphaLcPeriod" startAt="7"/>
            </a:pPr>
            <a:r>
              <a:rPr lang="en-US" sz="2400" dirty="0"/>
              <a:t>State staff or representatives support state/local programs and agencies to implement policies and procedures in a manner consistent with state policies and procedures, while allowing for local variation in context. </a:t>
            </a:r>
          </a:p>
          <a:p>
            <a:pPr marL="457200" indent="-457200">
              <a:spcBef>
                <a:spcPts val="600"/>
              </a:spcBef>
              <a:buFont typeface="+mj-lt"/>
              <a:buAutoNum type="alphaLcPeriod" startAt="7"/>
            </a:pPr>
            <a:r>
              <a:rPr lang="en-US" sz="2400" dirty="0"/>
              <a:t>State staff have a system or method for ensuring data proficiency for the state data manager. </a:t>
            </a:r>
          </a:p>
          <a:p>
            <a:pPr marL="457200" indent="-457200">
              <a:spcBef>
                <a:spcPts val="600"/>
              </a:spcBef>
              <a:buFont typeface="+mj-lt"/>
              <a:buAutoNum type="alphaLcPeriod" startAt="7"/>
            </a:pPr>
            <a:r>
              <a:rPr lang="en-US" sz="2400" dirty="0"/>
              <a:t>State staff have a system or method for supporting data proficiency for local data managers. </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51245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graphicFrame>
        <p:nvGraphicFramePr>
          <p:cNvPr id="2" name="Content Placeholder 1">
            <a:extLst>
              <a:ext uri="{FF2B5EF4-FFF2-40B4-BE49-F238E27FC236}">
                <a16:creationId xmlns:a16="http://schemas.microsoft.com/office/drawing/2014/main" id="{F078E87F-C14F-7843-9A6E-19F2CA826726}"/>
              </a:ext>
            </a:extLst>
          </p:cNvPr>
          <p:cNvGraphicFramePr>
            <a:graphicFrameLocks noGrp="1"/>
          </p:cNvGraphicFramePr>
          <p:nvPr>
            <p:ph idx="1"/>
            <p:extLst>
              <p:ext uri="{D42A27DB-BD31-4B8C-83A1-F6EECF244321}">
                <p14:modId xmlns:p14="http://schemas.microsoft.com/office/powerpoint/2010/main" val="3373452751"/>
              </p:ext>
            </p:extLst>
          </p:nvPr>
        </p:nvGraphicFramePr>
        <p:xfrm>
          <a:off x="483704" y="1676400"/>
          <a:ext cx="8203096" cy="4114799"/>
        </p:xfrm>
        <a:graphic>
          <a:graphicData uri="http://schemas.openxmlformats.org/drawingml/2006/table">
            <a:tbl>
              <a:tblPr firstRow="1" firstCol="1" bandRow="1">
                <a:tableStyleId>{5C22544A-7EE6-4342-B048-85BDC9FD1C3A}</a:tableStyleId>
              </a:tblPr>
              <a:tblGrid>
                <a:gridCol w="1621119">
                  <a:extLst>
                    <a:ext uri="{9D8B030D-6E8A-4147-A177-3AD203B41FA5}">
                      <a16:colId xmlns:a16="http://schemas.microsoft.com/office/drawing/2014/main" val="2822878787"/>
                    </a:ext>
                  </a:extLst>
                </a:gridCol>
                <a:gridCol w="6581977">
                  <a:extLst>
                    <a:ext uri="{9D8B030D-6E8A-4147-A177-3AD203B41FA5}">
                      <a16:colId xmlns:a16="http://schemas.microsoft.com/office/drawing/2014/main" val="3085265890"/>
                    </a:ext>
                  </a:extLst>
                </a:gridCol>
              </a:tblGrid>
              <a:tr h="316523">
                <a:tc gridSpan="2">
                  <a:txBody>
                    <a:bodyPr/>
                    <a:lstStyle/>
                    <a:p>
                      <a:pPr marL="0" marR="0" algn="ctr">
                        <a:spcBef>
                          <a:spcPts val="0"/>
                        </a:spcBef>
                        <a:spcAft>
                          <a:spcPts val="0"/>
                        </a:spcAft>
                      </a:pPr>
                      <a:r>
                        <a:rPr lang="en-US" sz="1800" dirty="0">
                          <a:effectLst/>
                        </a:rPr>
                        <a:t>Thursday August 16</a:t>
                      </a:r>
                      <a:r>
                        <a:rPr lang="en-US" sz="1800" baseline="30000" dirty="0">
                          <a:effectLst/>
                        </a:rPr>
                        <a:t>th</a:t>
                      </a:r>
                      <a:r>
                        <a:rPr lang="en-US" sz="1800" dirty="0">
                          <a:effectLst/>
                        </a:rPr>
                        <a:t> (12:30 pm-5:00 pm)</a:t>
                      </a:r>
                      <a:endParaRPr lang="en-US" sz="1800" b="1" dirty="0">
                        <a:solidFill>
                          <a:srgbClr val="FFFFFF"/>
                        </a:solidFill>
                        <a:effectLst/>
                        <a:latin typeface="Calibri" panose="020F0502020204030204" pitchFamily="34" charset="0"/>
                        <a:ea typeface="Yu Gothic Light" panose="020B0300000000000000" pitchFamily="34" charset="-128"/>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767070648"/>
                  </a:ext>
                </a:extLst>
              </a:tr>
              <a:tr h="316523">
                <a:tc>
                  <a:txBody>
                    <a:bodyPr/>
                    <a:lstStyle/>
                    <a:p>
                      <a:pPr marL="0" marR="0" algn="l">
                        <a:lnSpc>
                          <a:spcPct val="107000"/>
                        </a:lnSpc>
                        <a:spcBef>
                          <a:spcPts val="0"/>
                        </a:spcBef>
                        <a:spcAft>
                          <a:spcPts val="0"/>
                        </a:spcAft>
                      </a:pPr>
                      <a:r>
                        <a:rPr lang="en-US" sz="1800" dirty="0">
                          <a:effectLst/>
                        </a:rPr>
                        <a:t>12:30-1:00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rPr>
                        <a:t>Welcome, Introductions, and Review of Agenda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8770614"/>
                  </a:ext>
                </a:extLst>
              </a:tr>
              <a:tr h="316523">
                <a:tc>
                  <a:txBody>
                    <a:bodyPr/>
                    <a:lstStyle/>
                    <a:p>
                      <a:pPr marL="0" marR="0" algn="l">
                        <a:lnSpc>
                          <a:spcPct val="107000"/>
                        </a:lnSpc>
                        <a:spcBef>
                          <a:spcPts val="0"/>
                        </a:spcBef>
                        <a:spcAft>
                          <a:spcPts val="0"/>
                        </a:spcAft>
                      </a:pPr>
                      <a:r>
                        <a:rPr lang="en-US" sz="1800" dirty="0">
                          <a:effectLst/>
                        </a:rPr>
                        <a:t>1:00-1:45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rPr>
                        <a:t>OSEP Updates/Working Lunch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7683401"/>
                  </a:ext>
                </a:extLst>
              </a:tr>
              <a:tr h="316523">
                <a:tc>
                  <a:txBody>
                    <a:bodyPr/>
                    <a:lstStyle/>
                    <a:p>
                      <a:pPr marL="0" marR="0" algn="l">
                        <a:lnSpc>
                          <a:spcPct val="107000"/>
                        </a:lnSpc>
                        <a:spcBef>
                          <a:spcPts val="0"/>
                        </a:spcBef>
                        <a:spcAft>
                          <a:spcPts val="0"/>
                        </a:spcAft>
                      </a:pPr>
                      <a:r>
                        <a:rPr lang="en-US" sz="1800">
                          <a:effectLst/>
                        </a:rPr>
                        <a:t>1:45-2:45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rPr>
                        <a:t>Data Quality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4321968"/>
                  </a:ext>
                </a:extLst>
              </a:tr>
              <a:tr h="316523">
                <a:tc>
                  <a:txBody>
                    <a:bodyPr/>
                    <a:lstStyle/>
                    <a:p>
                      <a:pPr marL="0" marR="0" algn="l">
                        <a:lnSpc>
                          <a:spcPct val="107000"/>
                        </a:lnSpc>
                        <a:spcBef>
                          <a:spcPts val="0"/>
                        </a:spcBef>
                        <a:spcAft>
                          <a:spcPts val="0"/>
                        </a:spcAft>
                      </a:pPr>
                      <a:r>
                        <a:rPr lang="en-US" sz="1800">
                          <a:effectLst/>
                        </a:rPr>
                        <a:t>2:45-3:00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rPr>
                        <a:t>Break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6863656"/>
                  </a:ext>
                </a:extLst>
              </a:tr>
              <a:tr h="316523">
                <a:tc>
                  <a:txBody>
                    <a:bodyPr/>
                    <a:lstStyle/>
                    <a:p>
                      <a:pPr marL="0" marR="0" algn="l">
                        <a:lnSpc>
                          <a:spcPct val="107000"/>
                        </a:lnSpc>
                        <a:spcBef>
                          <a:spcPts val="0"/>
                        </a:spcBef>
                        <a:spcAft>
                          <a:spcPts val="0"/>
                        </a:spcAft>
                      </a:pPr>
                      <a:r>
                        <a:rPr lang="en-US" sz="1800">
                          <a:effectLst/>
                        </a:rPr>
                        <a:t>3:00-3:45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rPr>
                        <a:t>Table Topics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5758539"/>
                  </a:ext>
                </a:extLst>
              </a:tr>
              <a:tr h="316523">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gn="l">
                        <a:lnSpc>
                          <a:spcPct val="115000"/>
                        </a:lnSpc>
                        <a:spcBef>
                          <a:spcPts val="0"/>
                        </a:spcBef>
                        <a:spcAft>
                          <a:spcPts val="0"/>
                        </a:spcAft>
                        <a:buFont typeface="Symbol" pitchFamily="2" charset="2"/>
                        <a:buChar char=""/>
                      </a:pPr>
                      <a:r>
                        <a:rPr lang="en-US" sz="1800" dirty="0">
                          <a:effectLst/>
                        </a:rPr>
                        <a:t>Data Visualization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0866877"/>
                  </a:ext>
                </a:extLst>
              </a:tr>
              <a:tr h="316523">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gn="l">
                        <a:lnSpc>
                          <a:spcPct val="115000"/>
                        </a:lnSpc>
                        <a:spcBef>
                          <a:spcPts val="0"/>
                        </a:spcBef>
                        <a:spcAft>
                          <a:spcPts val="0"/>
                        </a:spcAft>
                        <a:buFont typeface="Symbol" pitchFamily="2" charset="2"/>
                        <a:buChar char=""/>
                      </a:pPr>
                      <a:r>
                        <a:rPr lang="en-US" sz="1800" dirty="0">
                          <a:effectLst/>
                        </a:rPr>
                        <a:t>Engaging Families in Implementation of EBPs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4425572"/>
                  </a:ext>
                </a:extLst>
              </a:tr>
              <a:tr h="316523">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gn="l">
                        <a:lnSpc>
                          <a:spcPct val="115000"/>
                        </a:lnSpc>
                        <a:spcBef>
                          <a:spcPts val="0"/>
                        </a:spcBef>
                        <a:spcAft>
                          <a:spcPts val="0"/>
                        </a:spcAft>
                        <a:buFont typeface="Symbol" pitchFamily="2" charset="2"/>
                        <a:buChar char=""/>
                      </a:pPr>
                      <a:r>
                        <a:rPr lang="en-US" sz="1800" dirty="0">
                          <a:effectLst/>
                        </a:rPr>
                        <a:t>OSEP Q&amp;A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8693860"/>
                  </a:ext>
                </a:extLst>
              </a:tr>
              <a:tr h="316523">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gn="l">
                        <a:lnSpc>
                          <a:spcPct val="115000"/>
                        </a:lnSpc>
                        <a:spcBef>
                          <a:spcPts val="0"/>
                        </a:spcBef>
                        <a:spcAft>
                          <a:spcPts val="0"/>
                        </a:spcAft>
                        <a:buFont typeface="Symbol" pitchFamily="2" charset="2"/>
                        <a:buChar char=""/>
                      </a:pPr>
                      <a:r>
                        <a:rPr lang="en-US" sz="1800" dirty="0">
                          <a:effectLst/>
                        </a:rPr>
                        <a:t>SSIP Progress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1398533"/>
                  </a:ext>
                </a:extLst>
              </a:tr>
              <a:tr h="316523">
                <a:tc>
                  <a:txBody>
                    <a:bodyPr/>
                    <a:lstStyle/>
                    <a:p>
                      <a:pPr marL="0" marR="0" algn="l">
                        <a:lnSpc>
                          <a:spcPct val="107000"/>
                        </a:lnSpc>
                        <a:spcBef>
                          <a:spcPts val="0"/>
                        </a:spcBef>
                        <a:spcAft>
                          <a:spcPts val="0"/>
                        </a:spcAft>
                      </a:pPr>
                      <a:r>
                        <a:rPr lang="en-US" sz="1800" dirty="0">
                          <a:effectLst/>
                        </a:rPr>
                        <a:t>3:45-4:45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rPr>
                        <a:t>Child/Family Outcomes Data Quality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6362544"/>
                  </a:ext>
                </a:extLst>
              </a:tr>
              <a:tr h="316523">
                <a:tc>
                  <a:txBody>
                    <a:bodyPr/>
                    <a:lstStyle/>
                    <a:p>
                      <a:pPr marL="0" marR="0" algn="l">
                        <a:lnSpc>
                          <a:spcPct val="107000"/>
                        </a:lnSpc>
                        <a:spcBef>
                          <a:spcPts val="0"/>
                        </a:spcBef>
                        <a:spcAft>
                          <a:spcPts val="0"/>
                        </a:spcAft>
                      </a:pPr>
                      <a:r>
                        <a:rPr lang="en-US" sz="1800" dirty="0">
                          <a:effectLst/>
                        </a:rPr>
                        <a:t>4:45-5:00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rPr>
                        <a:t>Next Steps, Meeting Evaluations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3065441"/>
                  </a:ext>
                </a:extLst>
              </a:tr>
              <a:tr h="316523">
                <a:tc>
                  <a:txBody>
                    <a:bodyPr/>
                    <a:lstStyle/>
                    <a:p>
                      <a:pPr marL="0" marR="0" algn="l">
                        <a:lnSpc>
                          <a:spcPct val="107000"/>
                        </a:lnSpc>
                        <a:spcBef>
                          <a:spcPts val="0"/>
                        </a:spcBef>
                        <a:spcAft>
                          <a:spcPts val="0"/>
                        </a:spcAft>
                      </a:pPr>
                      <a:r>
                        <a:rPr lang="en-US" sz="1800" dirty="0">
                          <a:effectLst/>
                        </a:rPr>
                        <a:t>5:00 pm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rPr>
                        <a:t>Meeting Adjourned and Safe Travels!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2413134"/>
                  </a:ext>
                </a:extLst>
              </a:tr>
            </a:tbl>
          </a:graphicData>
        </a:graphic>
      </p:graphicFrame>
    </p:spTree>
    <p:extLst>
      <p:ext uri="{BB962C8B-B14F-4D97-AF65-F5344CB8AC3E}">
        <p14:creationId xmlns:p14="http://schemas.microsoft.com/office/powerpoint/2010/main" val="26213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a:xfrm>
            <a:off x="457199" y="1451488"/>
            <a:ext cx="8495071" cy="4636576"/>
          </a:xfrm>
        </p:spPr>
        <p:txBody>
          <a:bodyPr>
            <a:noAutofit/>
          </a:bodyPr>
          <a:lstStyle/>
          <a:p>
            <a:pPr marL="0" indent="0">
              <a:buNone/>
            </a:pPr>
            <a:r>
              <a:rPr lang="en-US" sz="2400" dirty="0"/>
              <a:t>Elements of Quality (cont.)</a:t>
            </a:r>
          </a:p>
          <a:p>
            <a:pPr marL="457200" indent="-457200">
              <a:buFont typeface="+mj-lt"/>
              <a:buAutoNum type="alphaLcPeriod" startAt="10"/>
            </a:pPr>
            <a:r>
              <a:rPr lang="en-US" sz="2100" dirty="0"/>
              <a:t>State staff or authorized representatives provide multiple resources (e.g., procedural guides, webinars, help desk) to facilitate and support local staff with implementation of data collection and quality procedures. </a:t>
            </a:r>
          </a:p>
          <a:p>
            <a:pPr marL="457200" indent="-457200">
              <a:buFont typeface="+mj-lt"/>
              <a:buAutoNum type="alphaLcPeriod" startAt="10"/>
            </a:pPr>
            <a:r>
              <a:rPr lang="en-US" sz="2100" dirty="0"/>
              <a:t>State staff or authorized representatives provide guidance and support for the assessment of state and local capacity to implement quality procedures. </a:t>
            </a:r>
          </a:p>
          <a:p>
            <a:pPr marL="457200" indent="-457200">
              <a:buFont typeface="+mj-lt"/>
              <a:buAutoNum type="alphaLcPeriod" startAt="10"/>
            </a:pPr>
            <a:r>
              <a:rPr lang="en-US" sz="2100" dirty="0"/>
              <a:t>State staff or authorized representatives provide guidance and support in response to staff capacity needs at the state and local levels.</a:t>
            </a:r>
          </a:p>
          <a:p>
            <a:pPr marL="0" indent="0">
              <a:buNone/>
            </a:pPr>
            <a:endParaRPr lang="en-US" sz="2100" dirty="0"/>
          </a:p>
          <a:p>
            <a:pPr marL="0" indent="0">
              <a:buNone/>
            </a:pPr>
            <a:endParaRPr lang="en-US" sz="2100"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888764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fontScale="70000" lnSpcReduction="20000"/>
          </a:bodyPr>
          <a:lstStyle/>
          <a:p>
            <a:pPr marL="0" indent="0">
              <a:buNone/>
            </a:pPr>
            <a:r>
              <a:rPr lang="en-US" sz="3400" dirty="0"/>
              <a:t>Guiding Questions</a:t>
            </a:r>
          </a:p>
          <a:p>
            <a:r>
              <a:rPr lang="en-US" dirty="0"/>
              <a:t>What guidance (e.g., Q and A, knowledge base, guidance documents, data tips, etc.) does the state publish on data quality procedures?</a:t>
            </a:r>
          </a:p>
          <a:p>
            <a:r>
              <a:rPr lang="en-US" dirty="0"/>
              <a:t>How does the state communicate data quality procedures to system users (e.g., website, distribute to LEAs, schools, local programs or providers)?</a:t>
            </a:r>
          </a:p>
          <a:p>
            <a:r>
              <a:rPr lang="en-US" dirty="0"/>
              <a:t>What is the process for LEAs, schools, local programs, or providers to report and resolve known data quality issues?</a:t>
            </a:r>
          </a:p>
          <a:p>
            <a:pPr lvl="1"/>
            <a:r>
              <a:rPr lang="en-US" sz="3000" dirty="0"/>
              <a:t>Is this process included in written data quality procedures?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241745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a:bodyPr>
          <a:lstStyle/>
          <a:p>
            <a:pPr marL="0" indent="0">
              <a:buNone/>
            </a:pPr>
            <a:r>
              <a:rPr lang="en-US" sz="2800" dirty="0"/>
              <a:t>Guiding Questions (cont.)</a:t>
            </a:r>
          </a:p>
          <a:p>
            <a:r>
              <a:rPr lang="en-US" sz="2400" dirty="0"/>
              <a:t>What is the established data quality review period for Part C and Part B data collections?</a:t>
            </a:r>
          </a:p>
          <a:p>
            <a:r>
              <a:rPr lang="en-US" sz="2400" dirty="0"/>
              <a:t>How does the state confirm that the data validations are working as intended?</a:t>
            </a:r>
          </a:p>
          <a:p>
            <a:r>
              <a:rPr lang="en-US" sz="2400" dirty="0"/>
              <a:t>How does the state run data quality analysis on final data to determine potential data quality issues?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779672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a:bodyPr>
          <a:lstStyle/>
          <a:p>
            <a:pPr marL="0" indent="0">
              <a:buNone/>
            </a:pPr>
            <a:r>
              <a:rPr lang="en-US" sz="2800" dirty="0"/>
              <a:t>Guiding Questions (cont.)</a:t>
            </a:r>
          </a:p>
          <a:p>
            <a:r>
              <a:rPr lang="en-US" sz="2400" dirty="0"/>
              <a:t>Does the state provide any training on data quality for LEA or local program staff?</a:t>
            </a:r>
          </a:p>
          <a:p>
            <a:pPr lvl="1"/>
            <a:r>
              <a:rPr lang="en-US" sz="2200" dirty="0"/>
              <a:t>What kind of training is provide</a:t>
            </a:r>
            <a:r>
              <a:rPr lang="en-US" sz="2200" strike="sngStrike" dirty="0"/>
              <a:t>d</a:t>
            </a:r>
            <a:r>
              <a:rPr lang="en-US" sz="2200" dirty="0"/>
              <a:t>?</a:t>
            </a:r>
          </a:p>
          <a:p>
            <a:pPr lvl="1"/>
            <a:r>
              <a:rPr lang="en-US" sz="2200" dirty="0"/>
              <a:t>How often?</a:t>
            </a:r>
          </a:p>
          <a:p>
            <a:r>
              <a:rPr lang="en-US" sz="2400" dirty="0"/>
              <a:t>Who (role) at the LEA or local program participates in data collection and quality orientation training?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497924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a:xfrm>
            <a:off x="457200" y="1537462"/>
            <a:ext cx="8229600" cy="4653788"/>
          </a:xfrm>
        </p:spPr>
        <p:txBody>
          <a:bodyPr>
            <a:normAutofit fontScale="70000" lnSpcReduction="20000"/>
          </a:bodyPr>
          <a:lstStyle/>
          <a:p>
            <a:pPr marL="0" indent="0">
              <a:buNone/>
            </a:pPr>
            <a:r>
              <a:rPr lang="en-US" sz="3400" dirty="0"/>
              <a:t>Guiding Questions (cont.)</a:t>
            </a:r>
          </a:p>
          <a:p>
            <a:pPr>
              <a:lnSpc>
                <a:spcPct val="120000"/>
              </a:lnSpc>
            </a:pPr>
            <a:r>
              <a:rPr lang="en-US" sz="3400" dirty="0"/>
              <a:t>What do the standard training materials include? Where are they located?</a:t>
            </a:r>
          </a:p>
          <a:p>
            <a:pPr lvl="1">
              <a:lnSpc>
                <a:spcPct val="120000"/>
              </a:lnSpc>
            </a:pPr>
            <a:r>
              <a:rPr lang="en-US" sz="3100" dirty="0"/>
              <a:t>Who (role) has access to the training materials?</a:t>
            </a:r>
          </a:p>
          <a:p>
            <a:pPr lvl="1">
              <a:lnSpc>
                <a:spcPct val="120000"/>
              </a:lnSpc>
            </a:pPr>
            <a:r>
              <a:rPr lang="en-US" sz="3100" dirty="0"/>
              <a:t>How often are they updated?</a:t>
            </a:r>
          </a:p>
          <a:p>
            <a:pPr lvl="1">
              <a:lnSpc>
                <a:spcPct val="120000"/>
              </a:lnSpc>
            </a:pPr>
            <a:r>
              <a:rPr lang="en-US" sz="3100" dirty="0"/>
              <a:t>Who (role) is responsible for updating the training materials?</a:t>
            </a:r>
          </a:p>
          <a:p>
            <a:pPr>
              <a:lnSpc>
                <a:spcPct val="120000"/>
              </a:lnSpc>
            </a:pPr>
            <a:r>
              <a:rPr lang="en-US" sz="3400" dirty="0"/>
              <a:t>Who (role) is involved in the development and review of content?</a:t>
            </a:r>
          </a:p>
          <a:p>
            <a:pPr lvl="1">
              <a:lnSpc>
                <a:spcPct val="120000"/>
              </a:lnSpc>
            </a:pPr>
            <a:r>
              <a:rPr lang="en-US" sz="3100" dirty="0"/>
              <a:t>How are Part C or Part B State staff involved?</a:t>
            </a:r>
          </a:p>
          <a:p>
            <a:pPr lvl="1">
              <a:lnSpc>
                <a:spcPct val="120000"/>
              </a:lnSpc>
            </a:pPr>
            <a:r>
              <a:rPr lang="en-US" sz="3100" dirty="0"/>
              <a:t>How is internal and external stakeholder and participant feedback used to improve the materials?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032881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fontScale="85000" lnSpcReduction="10000"/>
          </a:bodyPr>
          <a:lstStyle/>
          <a:p>
            <a:pPr marL="0" indent="0">
              <a:buNone/>
            </a:pPr>
            <a:r>
              <a:rPr lang="en-US" sz="3400" dirty="0"/>
              <a:t>Discussion Questions</a:t>
            </a:r>
          </a:p>
          <a:p>
            <a:pPr marL="457200" indent="-457200">
              <a:lnSpc>
                <a:spcPct val="120000"/>
              </a:lnSpc>
              <a:buFont typeface="+mj-lt"/>
              <a:buAutoNum type="arabicPeriod"/>
            </a:pPr>
            <a:r>
              <a:rPr lang="en-US" dirty="0"/>
              <a:t>What data quality training is provided to new state data managers?</a:t>
            </a:r>
          </a:p>
          <a:p>
            <a:pPr marL="914400" lvl="1" indent="-457200">
              <a:lnSpc>
                <a:spcPct val="120000"/>
              </a:lnSpc>
              <a:buFont typeface="+mj-lt"/>
              <a:buAutoNum type="alphaLcPeriod"/>
            </a:pPr>
            <a:r>
              <a:rPr lang="en-US" dirty="0"/>
              <a:t>What is included in the training?</a:t>
            </a:r>
          </a:p>
          <a:p>
            <a:pPr marL="914400" lvl="1" indent="-457200">
              <a:lnSpc>
                <a:spcPct val="120000"/>
              </a:lnSpc>
              <a:buFont typeface="+mj-lt"/>
              <a:buAutoNum type="alphaLcPeriod"/>
            </a:pPr>
            <a:r>
              <a:rPr lang="en-US" dirty="0"/>
              <a:t>How is it delivered?</a:t>
            </a:r>
          </a:p>
          <a:p>
            <a:pPr marL="914400" lvl="1" indent="-457200">
              <a:lnSpc>
                <a:spcPct val="120000"/>
              </a:lnSpc>
              <a:buFont typeface="+mj-lt"/>
              <a:buAutoNum type="alphaLcPeriod"/>
            </a:pPr>
            <a:r>
              <a:rPr lang="en-US" dirty="0"/>
              <a:t>How often?</a:t>
            </a:r>
          </a:p>
          <a:p>
            <a:pPr marL="457200" indent="-457200">
              <a:lnSpc>
                <a:spcPct val="120000"/>
              </a:lnSpc>
              <a:buFont typeface="+mj-lt"/>
              <a:buAutoNum type="arabicPeriod"/>
            </a:pPr>
            <a:r>
              <a:rPr lang="en-US" dirty="0"/>
              <a:t>What follow-up coaching occurs?</a:t>
            </a:r>
          </a:p>
          <a:p>
            <a:pPr marL="457200" indent="-457200">
              <a:lnSpc>
                <a:spcPct val="120000"/>
              </a:lnSpc>
              <a:buFont typeface="+mj-lt"/>
              <a:buAutoNum type="arabicPeriod"/>
            </a:pPr>
            <a:r>
              <a:rPr lang="en-US" dirty="0"/>
              <a:t>How does the state address any existing capacity issues to meet the demand for training and coaching?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096167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a:bodyPr>
          <a:lstStyle/>
          <a:p>
            <a:pPr marL="0" indent="0">
              <a:buNone/>
            </a:pPr>
            <a:r>
              <a:rPr lang="en-US" sz="2900" dirty="0"/>
              <a:t>Discussion Questions (cont.)</a:t>
            </a:r>
          </a:p>
          <a:p>
            <a:pPr marL="457200" indent="-457200">
              <a:buFont typeface="+mj-lt"/>
              <a:buAutoNum type="arabicPeriod" startAt="4"/>
            </a:pPr>
            <a:r>
              <a:rPr lang="en-US" sz="2600" dirty="0"/>
              <a:t>How does the state provide training to LEAs, schools, local programs, or providers to address data quality issues?</a:t>
            </a:r>
          </a:p>
          <a:p>
            <a:pPr marL="457200" indent="-457200">
              <a:buFont typeface="+mj-lt"/>
              <a:buAutoNum type="arabicPeriod" startAt="4"/>
            </a:pPr>
            <a:r>
              <a:rPr lang="en-US" sz="2600" dirty="0"/>
              <a:t>As part of the training, how are the roles and responsibilities clearly defined and communicated regarding implementation of data quality procedures?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094285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a:bodyPr>
          <a:lstStyle/>
          <a:p>
            <a:pPr marL="0" indent="0">
              <a:buNone/>
            </a:pPr>
            <a:r>
              <a:rPr lang="en-US" sz="3400" dirty="0"/>
              <a:t>Discussion Questions (cont.)</a:t>
            </a:r>
          </a:p>
          <a:p>
            <a:pPr marL="457200" indent="-457200">
              <a:buFont typeface="+mj-lt"/>
              <a:buAutoNum type="arabicPeriod" startAt="6"/>
            </a:pPr>
            <a:r>
              <a:rPr lang="en-US" sz="2600" dirty="0"/>
              <a:t>What is the process for monitoring the data quality of LEAs, schools, local programs, or providers’ data?</a:t>
            </a:r>
          </a:p>
          <a:p>
            <a:pPr marL="914400" lvl="1" indent="-457200">
              <a:buFont typeface="+mj-lt"/>
              <a:buAutoNum type="alphaLcPeriod"/>
            </a:pPr>
            <a:r>
              <a:rPr lang="en-US" sz="2400" dirty="0"/>
              <a:t>How often does the LEAs, schools, local programs, or providers monitoring occur?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759394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785E-AD3F-4F76-9A97-ECC51947ACB2}"/>
              </a:ext>
            </a:extLst>
          </p:cNvPr>
          <p:cNvSpPr>
            <a:spLocks noGrp="1"/>
          </p:cNvSpPr>
          <p:nvPr>
            <p:ph type="title"/>
          </p:nvPr>
        </p:nvSpPr>
        <p:spPr/>
        <p:txBody>
          <a:bodyPr/>
          <a:lstStyle/>
          <a:p>
            <a:r>
              <a:rPr lang="en-US" dirty="0"/>
              <a:t>Barriers to Collecting High-Quality Data</a:t>
            </a:r>
          </a:p>
        </p:txBody>
      </p:sp>
      <p:sp>
        <p:nvSpPr>
          <p:cNvPr id="4" name="Slide Number Placeholder 3">
            <a:extLst>
              <a:ext uri="{FF2B5EF4-FFF2-40B4-BE49-F238E27FC236}">
                <a16:creationId xmlns:a16="http://schemas.microsoft.com/office/drawing/2014/main" id="{AF5AEAC5-001F-4808-B095-5A7B35D30BA2}"/>
              </a:ext>
            </a:extLst>
          </p:cNvPr>
          <p:cNvSpPr>
            <a:spLocks noGrp="1"/>
          </p:cNvSpPr>
          <p:nvPr>
            <p:ph type="sldNum" sz="quarter" idx="12"/>
          </p:nvPr>
        </p:nvSpPr>
        <p:spPr>
          <a:xfrm>
            <a:off x="69849" y="6356350"/>
            <a:ext cx="49032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pic>
        <p:nvPicPr>
          <p:cNvPr id="7" name="Content Placeholder 6">
            <a:extLst>
              <a:ext uri="{FF2B5EF4-FFF2-40B4-BE49-F238E27FC236}">
                <a16:creationId xmlns:a16="http://schemas.microsoft.com/office/drawing/2014/main" id="{89E60323-B57D-4151-9CD7-837680097761}"/>
              </a:ext>
            </a:extLst>
          </p:cNvPr>
          <p:cNvPicPr>
            <a:picLocks noGrp="1" noChangeAspect="1"/>
          </p:cNvPicPr>
          <p:nvPr>
            <p:ph idx="1"/>
          </p:nvPr>
        </p:nvPicPr>
        <p:blipFill>
          <a:blip r:embed="rId3"/>
          <a:stretch>
            <a:fillRect/>
          </a:stretch>
        </p:blipFill>
        <p:spPr>
          <a:xfrm>
            <a:off x="974756" y="1536700"/>
            <a:ext cx="7194488" cy="4589463"/>
          </a:xfrm>
          <a:prstGeom prst="rect">
            <a:avLst/>
          </a:prstGeom>
        </p:spPr>
      </p:pic>
    </p:spTree>
    <p:extLst>
      <p:ext uri="{BB962C8B-B14F-4D97-AF65-F5344CB8AC3E}">
        <p14:creationId xmlns:p14="http://schemas.microsoft.com/office/powerpoint/2010/main" val="4284949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CD54-C067-43FB-A548-FCB3F337454C}"/>
              </a:ext>
            </a:extLst>
          </p:cNvPr>
          <p:cNvSpPr>
            <a:spLocks noGrp="1"/>
          </p:cNvSpPr>
          <p:nvPr>
            <p:ph type="title"/>
          </p:nvPr>
        </p:nvSpPr>
        <p:spPr/>
        <p:txBody>
          <a:bodyPr>
            <a:normAutofit fontScale="90000"/>
          </a:bodyPr>
          <a:lstStyle/>
          <a:p>
            <a:r>
              <a:rPr lang="en-US" dirty="0"/>
              <a:t>Barriers to Collecting High-Quality Data (cont.)</a:t>
            </a:r>
          </a:p>
        </p:txBody>
      </p:sp>
      <p:sp>
        <p:nvSpPr>
          <p:cNvPr id="3" name="Content Placeholder 2">
            <a:extLst>
              <a:ext uri="{FF2B5EF4-FFF2-40B4-BE49-F238E27FC236}">
                <a16:creationId xmlns:a16="http://schemas.microsoft.com/office/drawing/2014/main" id="{BB1B2A77-8428-46C7-80B4-26B494FD0D6A}"/>
              </a:ext>
            </a:extLst>
          </p:cNvPr>
          <p:cNvSpPr>
            <a:spLocks noGrp="1"/>
          </p:cNvSpPr>
          <p:nvPr>
            <p:ph idx="1"/>
          </p:nvPr>
        </p:nvSpPr>
        <p:spPr/>
        <p:txBody>
          <a:bodyPr/>
          <a:lstStyle/>
          <a:p>
            <a:pPr marL="0" indent="0">
              <a:buNone/>
            </a:pPr>
            <a:r>
              <a:rPr lang="en-US" dirty="0"/>
              <a:t>There are several potential barriers to collecting high-quality data</a:t>
            </a:r>
          </a:p>
          <a:p>
            <a:pPr marL="457200" indent="-457200"/>
            <a:r>
              <a:rPr lang="en-US" dirty="0"/>
              <a:t>Data System</a:t>
            </a:r>
          </a:p>
          <a:p>
            <a:pPr marL="457200" indent="-457200"/>
            <a:r>
              <a:rPr lang="en-US" dirty="0"/>
              <a:t>Buy-in</a:t>
            </a:r>
          </a:p>
          <a:p>
            <a:pPr marL="457200" indent="-457200"/>
            <a:r>
              <a:rPr lang="en-US" dirty="0"/>
              <a:t>Resources</a:t>
            </a:r>
          </a:p>
          <a:p>
            <a:pPr marL="457200" indent="-457200"/>
            <a:r>
              <a:rPr lang="en-US" dirty="0"/>
              <a:t>Content and Assessment Knowledge</a:t>
            </a:r>
          </a:p>
          <a:p>
            <a:pPr marL="0" indent="0">
              <a:buNone/>
            </a:pPr>
            <a:endParaRPr lang="en-US" dirty="0"/>
          </a:p>
        </p:txBody>
      </p:sp>
      <p:sp>
        <p:nvSpPr>
          <p:cNvPr id="4" name="Slide Number Placeholder 3">
            <a:extLst>
              <a:ext uri="{FF2B5EF4-FFF2-40B4-BE49-F238E27FC236}">
                <a16:creationId xmlns:a16="http://schemas.microsoft.com/office/drawing/2014/main" id="{FF81FF63-9A94-4D3F-BB9D-F24048D14E29}"/>
              </a:ext>
            </a:extLst>
          </p:cNvPr>
          <p:cNvSpPr>
            <a:spLocks noGrp="1"/>
          </p:cNvSpPr>
          <p:nvPr>
            <p:ph type="sldNum" sz="quarter" idx="12"/>
          </p:nvPr>
        </p:nvSpPr>
        <p:spPr>
          <a:xfrm>
            <a:off x="82549" y="6356350"/>
            <a:ext cx="46114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64806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362200"/>
            <a:ext cx="8229600" cy="3611563"/>
          </a:xfrm>
        </p:spPr>
        <p:txBody>
          <a:bodyPr>
            <a:normAutofit/>
          </a:bodyPr>
          <a:lstStyle/>
          <a:p>
            <a:pPr marL="0" indent="0" algn="ctr">
              <a:buNone/>
            </a:pPr>
            <a:r>
              <a:rPr lang="en-US" sz="3600" dirty="0"/>
              <a:t>Freely Associated States, Outlying Areas and BIE</a:t>
            </a:r>
          </a:p>
          <a:p>
            <a:pPr marL="0" indent="0" algn="ctr">
              <a:buNone/>
            </a:pPr>
            <a:r>
              <a:rPr lang="en-US" sz="3200" dirty="0"/>
              <a:t>August 16, 2018</a:t>
            </a:r>
          </a:p>
        </p:txBody>
      </p:sp>
      <p:sp>
        <p:nvSpPr>
          <p:cNvPr id="4" name="Title 3"/>
          <p:cNvSpPr>
            <a:spLocks noGrp="1"/>
          </p:cNvSpPr>
          <p:nvPr>
            <p:ph type="title"/>
          </p:nvPr>
        </p:nvSpPr>
        <p:spPr/>
        <p:txBody>
          <a:bodyPr/>
          <a:lstStyle/>
          <a:p>
            <a:r>
              <a:rPr lang="en-US" sz="4000" dirty="0"/>
              <a:t>OSEP</a:t>
            </a:r>
            <a:r>
              <a:rPr lang="en-US" dirty="0"/>
              <a:t> </a:t>
            </a:r>
            <a:r>
              <a:rPr lang="en-US" sz="4000" dirty="0"/>
              <a:t>Updates</a:t>
            </a:r>
          </a:p>
        </p:txBody>
      </p:sp>
    </p:spTree>
    <p:extLst>
      <p:ext uri="{BB962C8B-B14F-4D97-AF65-F5344CB8AC3E}">
        <p14:creationId xmlns:p14="http://schemas.microsoft.com/office/powerpoint/2010/main" val="3366267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a:t>
            </a:r>
          </a:p>
        </p:txBody>
      </p:sp>
      <p:sp>
        <p:nvSpPr>
          <p:cNvPr id="3" name="Content Placeholder 2"/>
          <p:cNvSpPr>
            <a:spLocks noGrp="1"/>
          </p:cNvSpPr>
          <p:nvPr>
            <p:ph idx="1"/>
          </p:nvPr>
        </p:nvSpPr>
        <p:spPr/>
        <p:txBody>
          <a:bodyPr>
            <a:normAutofit/>
          </a:bodyPr>
          <a:lstStyle/>
          <a:p>
            <a:pPr marL="457200" indent="-457200"/>
            <a:r>
              <a:rPr lang="en-US" dirty="0"/>
              <a:t>Understand the importance of high-quality data</a:t>
            </a:r>
          </a:p>
          <a:p>
            <a:pPr marL="457200" indent="-457200"/>
            <a:r>
              <a:rPr lang="en-US" dirty="0"/>
              <a:t>Be familiar with the risks of poor data quality</a:t>
            </a:r>
          </a:p>
          <a:p>
            <a:pPr marL="457200" indent="-457200"/>
            <a:r>
              <a:rPr lang="en-US" dirty="0"/>
              <a:t>Understand the importance of documenting the data collection and cleaning process to obtain high-quality data</a:t>
            </a:r>
          </a:p>
          <a:p>
            <a:pPr marL="457200" indent="-457200"/>
            <a:r>
              <a:rPr lang="en-US" dirty="0"/>
              <a:t>Learn about other jurisdictions’ processes for monitoring data quality and the supports provided to both state and local agency staff</a:t>
            </a:r>
          </a:p>
          <a:p>
            <a:endParaRPr lang="en-US" dirty="0"/>
          </a:p>
        </p:txBody>
      </p:sp>
      <p:sp>
        <p:nvSpPr>
          <p:cNvPr id="4" name="Slide Number Placeholder 3"/>
          <p:cNvSpPr>
            <a:spLocks noGrp="1"/>
          </p:cNvSpPr>
          <p:nvPr>
            <p:ph type="sldNum" sz="quarter" idx="12"/>
          </p:nvPr>
        </p:nvSpPr>
        <p:spPr>
          <a:xfrm>
            <a:off x="69850" y="6356350"/>
            <a:ext cx="4808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170565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normAutofit/>
          </a:bodyPr>
          <a:lstStyle/>
          <a:p>
            <a:pPr marL="0" indent="0">
              <a:buNone/>
            </a:pPr>
            <a:r>
              <a:rPr lang="en-US" dirty="0"/>
              <a:t>Tony Ruggiero</a:t>
            </a:r>
          </a:p>
          <a:p>
            <a:pPr marL="0" indent="0">
              <a:buNone/>
            </a:pPr>
            <a:r>
              <a:rPr lang="en-US" dirty="0">
                <a:hlinkClick r:id="rId2"/>
              </a:rPr>
              <a:t>tony.ruggiero@aemcorp.com</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69849" y="6356350"/>
            <a:ext cx="49856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15D21-2259-E848-AAEB-71D618E8C340}"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782183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a:t>
            </a:r>
            <a:r>
              <a:rPr lang="en-US" dirty="0">
                <a:solidFill>
                  <a:srgbClr val="0C395A"/>
                </a:solidFill>
              </a:rPr>
              <a:t>nfo</a:t>
            </a:r>
            <a:r>
              <a:rPr lang="en-US" dirty="0"/>
              <a:t>rmation</a:t>
            </a:r>
          </a:p>
        </p:txBody>
      </p:sp>
      <p:sp>
        <p:nvSpPr>
          <p:cNvPr id="4" name="Content Placeholder 13"/>
          <p:cNvSpPr txBox="1">
            <a:spLocks/>
          </p:cNvSpPr>
          <p:nvPr/>
        </p:nvSpPr>
        <p:spPr>
          <a:xfrm>
            <a:off x="1524000" y="1285875"/>
            <a:ext cx="6477000" cy="46291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66E"/>
                </a:solidFill>
                <a:effectLst/>
                <a:uLnTx/>
                <a:uFillTx/>
                <a:latin typeface="Corbel"/>
                <a:ea typeface="+mn-ea"/>
                <a:cs typeface="Corbel"/>
              </a:rPr>
              <a:t>Visit the IDC website </a:t>
            </a:r>
            <a:br>
              <a:rPr kumimoji="0" lang="en-US" sz="3000" b="0" i="0" u="none" strike="noStrike" kern="1200" cap="none" spc="0" normalizeH="0" baseline="0" noProof="0" dirty="0">
                <a:ln>
                  <a:noFill/>
                </a:ln>
                <a:solidFill>
                  <a:srgbClr val="0D466E"/>
                </a:solidFill>
                <a:effectLst/>
                <a:uLnTx/>
                <a:uFillTx/>
                <a:latin typeface="Corbel"/>
                <a:ea typeface="+mn-ea"/>
                <a:cs typeface="Corbel"/>
              </a:rPr>
            </a:br>
            <a:r>
              <a:rPr kumimoji="0" lang="en-US" sz="3000" b="0" i="0" u="none" strike="noStrike" kern="1200" cap="none" spc="0" normalizeH="0" baseline="0" noProof="0" dirty="0">
                <a:ln>
                  <a:noFill/>
                </a:ln>
                <a:solidFill>
                  <a:srgbClr val="0D466E"/>
                </a:solidFill>
                <a:effectLst/>
                <a:uLnTx/>
                <a:uFillTx/>
                <a:latin typeface="Corbel"/>
                <a:ea typeface="+mn-ea"/>
                <a:cs typeface="Corbel"/>
                <a:hlinkClick r:id="rId3" tooltip="IDEA data center"/>
              </a:rPr>
              <a:t>http://ideadata.org/</a:t>
            </a:r>
            <a:endParaRPr kumimoji="0" lang="en-US" sz="3000" b="0" i="0" u="none" strike="noStrike" kern="1200" cap="none" spc="0" normalizeH="0" baseline="0" noProof="0" dirty="0">
              <a:ln>
                <a:noFill/>
              </a:ln>
              <a:solidFill>
                <a:srgbClr val="0D466E"/>
              </a:solidFill>
              <a:effectLst/>
              <a:uLnTx/>
              <a:uFillTx/>
              <a:latin typeface="Corbel"/>
              <a:ea typeface="+mn-ea"/>
              <a:cs typeface="Corbel"/>
            </a:endParaRPr>
          </a:p>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US" sz="3000" b="1" i="0" u="none" strike="noStrike" kern="1200" cap="none" spc="0" normalizeH="0" baseline="0" noProof="0" dirty="0">
                <a:ln>
                  <a:noFill/>
                </a:ln>
                <a:solidFill>
                  <a:srgbClr val="0D466E"/>
                </a:solidFill>
                <a:effectLst/>
                <a:uLnTx/>
                <a:uFillTx/>
                <a:latin typeface="Corbel"/>
                <a:ea typeface="+mn-ea"/>
                <a:cs typeface="Corbel"/>
              </a:rPr>
              <a:t>Follow us on Twitter</a:t>
            </a:r>
            <a:br>
              <a:rPr kumimoji="0" lang="en-US" sz="3000" b="0" i="0" u="none" strike="noStrike" kern="1200" cap="none" spc="0" normalizeH="0" baseline="0" noProof="0" dirty="0">
                <a:ln>
                  <a:noFill/>
                </a:ln>
                <a:solidFill>
                  <a:srgbClr val="0D466E"/>
                </a:solidFill>
                <a:effectLst/>
                <a:uLnTx/>
                <a:uFillTx/>
                <a:latin typeface="Corbel"/>
                <a:ea typeface="+mn-ea"/>
                <a:cs typeface="Corbel"/>
              </a:rPr>
            </a:br>
            <a:r>
              <a:rPr kumimoji="0" lang="en-US" sz="3000" b="0" i="0" u="none" strike="noStrike" kern="1200" cap="none" spc="0" normalizeH="0" baseline="0" noProof="0" dirty="0">
                <a:ln>
                  <a:noFill/>
                </a:ln>
                <a:solidFill>
                  <a:srgbClr val="0D466E"/>
                </a:solidFill>
                <a:effectLst/>
                <a:uLnTx/>
                <a:uFillTx/>
                <a:latin typeface="Corbel"/>
                <a:ea typeface="+mn-ea"/>
                <a:cs typeface="Corbel"/>
                <a:hlinkClick r:id="rId4" tooltip="https://twitter.com/ideadatacenter"/>
              </a:rPr>
              <a:t>https://twitter.com/ideadatacenter</a:t>
            </a:r>
            <a:endParaRPr kumimoji="0" lang="en-US" sz="3000" b="0" i="0" u="none" strike="noStrike" kern="1200" cap="none" spc="0" normalizeH="0" baseline="0" noProof="0" dirty="0">
              <a:ln>
                <a:noFill/>
              </a:ln>
              <a:solidFill>
                <a:srgbClr val="0D466E"/>
              </a:solidFill>
              <a:effectLst/>
              <a:uLnTx/>
              <a:uFillTx/>
              <a:latin typeface="Corbel"/>
              <a:ea typeface="+mn-ea"/>
              <a:cs typeface="Corbel"/>
            </a:endParaRPr>
          </a:p>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US" sz="3000" b="1" i="0" u="none" strike="noStrike" kern="1200" cap="none" spc="0" normalizeH="0" baseline="0" noProof="0" dirty="0">
                <a:ln>
                  <a:noFill/>
                </a:ln>
                <a:solidFill>
                  <a:srgbClr val="0D466E"/>
                </a:solidFill>
                <a:effectLst/>
                <a:uLnTx/>
                <a:uFillTx/>
                <a:latin typeface="Corbel"/>
                <a:ea typeface="+mn-ea"/>
                <a:cs typeface="Corbel"/>
              </a:rPr>
              <a:t>Follow us on LinkedIn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sng" strike="noStrike" kern="1200" cap="none" spc="0" normalizeH="0" baseline="0" noProof="0" dirty="0">
                <a:ln>
                  <a:noFill/>
                </a:ln>
                <a:solidFill>
                  <a:srgbClr val="0D466E"/>
                </a:solidFill>
                <a:effectLst/>
                <a:uLnTx/>
                <a:uFillTx/>
                <a:latin typeface="Corbel"/>
                <a:ea typeface="+mn-ea"/>
                <a:cs typeface="+mn-cs"/>
                <a:hlinkClick r:id="rId5"/>
              </a:rPr>
              <a:t>http://www.linkedin.com/company/idea-data-center</a:t>
            </a:r>
            <a:r>
              <a:rPr kumimoji="0" lang="en-US" sz="3000" b="0" i="0" u="sng" strike="noStrike" kern="1200" cap="none" spc="0" normalizeH="0" baseline="0" noProof="0" dirty="0">
                <a:ln>
                  <a:noFill/>
                </a:ln>
                <a:solidFill>
                  <a:srgbClr val="0D466E"/>
                </a:solidFill>
                <a:effectLst/>
                <a:uLnTx/>
                <a:uFillTx/>
                <a:latin typeface="Corbel"/>
                <a:ea typeface="+mn-ea"/>
                <a:cs typeface="+mn-cs"/>
              </a:rPr>
              <a:t> </a:t>
            </a:r>
            <a:endParaRPr kumimoji="0" lang="en-US" sz="3000" b="0" i="0" u="none" strike="noStrike" kern="1200" cap="none" spc="0" normalizeH="0" baseline="0" noProof="0" dirty="0">
              <a:ln>
                <a:noFill/>
              </a:ln>
              <a:solidFill>
                <a:srgbClr val="0D466E"/>
              </a:solidFill>
              <a:effectLst/>
              <a:uLnTx/>
              <a:uFillTx/>
              <a:latin typeface="Corbel"/>
              <a:ea typeface="+mn-ea"/>
              <a:cs typeface="Corbel"/>
            </a:endParaRPr>
          </a:p>
        </p:txBody>
      </p:sp>
      <p:pic>
        <p:nvPicPr>
          <p:cNvPr id="5" name="Picture 4" descr="Twitter logo."/>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7848" y="3073636"/>
            <a:ext cx="390242" cy="317264"/>
          </a:xfrm>
          <a:prstGeom prst="rect">
            <a:avLst/>
          </a:prstGeom>
        </p:spPr>
      </p:pic>
      <p:pic>
        <p:nvPicPr>
          <p:cNvPr id="6" name="Picture 5" descr="IDC logo."/>
          <p:cNvPicPr>
            <a:picLocks noChangeAspect="1"/>
          </p:cNvPicPr>
          <p:nvPr/>
        </p:nvPicPr>
        <p:blipFill>
          <a:blip r:embed="rId7"/>
          <a:stretch>
            <a:fillRect/>
          </a:stretch>
        </p:blipFill>
        <p:spPr>
          <a:xfrm>
            <a:off x="827848" y="1759186"/>
            <a:ext cx="534770" cy="257101"/>
          </a:xfrm>
          <a:prstGeom prst="rect">
            <a:avLst/>
          </a:prstGeom>
        </p:spPr>
      </p:pic>
      <p:pic>
        <p:nvPicPr>
          <p:cNvPr id="9" name="Picture 8" descr="LinkedIn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966" y="4362449"/>
            <a:ext cx="411480" cy="311390"/>
          </a:xfrm>
          <a:prstGeom prst="rect">
            <a:avLst/>
          </a:prstGeom>
        </p:spPr>
      </p:pic>
      <p:sp>
        <p:nvSpPr>
          <p:cNvPr id="3" name="Slide Number Placeholder 2"/>
          <p:cNvSpPr>
            <a:spLocks noGrp="1"/>
          </p:cNvSpPr>
          <p:nvPr>
            <p:ph type="sldNum" sz="quarter" idx="12"/>
          </p:nvPr>
        </p:nvSpPr>
        <p:spPr>
          <a:xfrm>
            <a:off x="69849" y="6356350"/>
            <a:ext cx="49032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170860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6" name="Content Placeholder 5"/>
          <p:cNvSpPr>
            <a:spLocks noGrp="1"/>
          </p:cNvSpPr>
          <p:nvPr>
            <p:ph idx="1"/>
          </p:nvPr>
        </p:nvSpPr>
        <p:spPr>
          <a:xfrm>
            <a:off x="457200" y="981076"/>
            <a:ext cx="8229600" cy="5145088"/>
          </a:xfrm>
        </p:spPr>
        <p:txBody>
          <a:bodyPr/>
          <a:lstStyle/>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The contents of this presentation were developed under a grant </a:t>
            </a:r>
            <a:br>
              <a:rPr lang="en-US" sz="2200" dirty="0">
                <a:solidFill>
                  <a:schemeClr val="bg1"/>
                </a:solidFill>
                <a:latin typeface="+mn-lt"/>
                <a:cs typeface="Arial" panose="020B0604020202020204" pitchFamily="34" charset="0"/>
              </a:rPr>
            </a:br>
            <a:r>
              <a:rPr lang="en-US" sz="2200" dirty="0">
                <a:solidFill>
                  <a:schemeClr val="bg1"/>
                </a:solidFill>
                <a:latin typeface="+mn-lt"/>
                <a:cs typeface="Arial" panose="020B0604020202020204" pitchFamily="34" charset="0"/>
              </a:rPr>
              <a:t>from the U.S. Department of Education, #H373Y130002. However, the contents do not necessarily represent the policy of the U.S. Department of Education, and you should not assume endorsement by the federal government. </a:t>
            </a:r>
            <a:br>
              <a:rPr lang="en-US" sz="2000" dirty="0">
                <a:solidFill>
                  <a:schemeClr val="bg1"/>
                </a:solidFill>
                <a:latin typeface="+mn-lt"/>
                <a:cs typeface="Arial" panose="020B0604020202020204" pitchFamily="34" charset="0"/>
              </a:rPr>
            </a:br>
            <a:endParaRPr lang="en-US" sz="2000" dirty="0">
              <a:solidFill>
                <a:schemeClr val="bg1"/>
              </a:solidFill>
              <a:latin typeface="+mn-lt"/>
              <a:cs typeface="Arial" panose="020B0604020202020204" pitchFamily="34" charset="0"/>
            </a:endParaRPr>
          </a:p>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Project Officers: Richelle Davis and Meredith Miceli</a:t>
            </a:r>
            <a:endParaRPr lang="en-US" sz="2200" dirty="0">
              <a:latin typeface="+mn-lt"/>
              <a:cs typeface="Arial" panose="020B0604020202020204" pitchFamily="34" charset="0"/>
            </a:endParaRPr>
          </a:p>
        </p:txBody>
      </p:sp>
      <p:grpSp>
        <p:nvGrpSpPr>
          <p:cNvPr id="8" name="Group 7" descr="logos for the U.S. Office of Special Education Programs, U.S. department of Education, and the TA&amp;D network."/>
          <p:cNvGrpSpPr/>
          <p:nvPr/>
        </p:nvGrpSpPr>
        <p:grpSpPr>
          <a:xfrm>
            <a:off x="2247900" y="4785793"/>
            <a:ext cx="4648200" cy="990600"/>
            <a:chOff x="2362200" y="4196084"/>
            <a:chExt cx="4648200" cy="990600"/>
          </a:xfrm>
        </p:grpSpPr>
        <p:pic>
          <p:nvPicPr>
            <p:cNvPr id="11" name="Picture 10" descr="Logo of the U.S. Office of Special Education Program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
        <p:nvSpPr>
          <p:cNvPr id="3" name="Slide Number Placeholder 2"/>
          <p:cNvSpPr>
            <a:spLocks noGrp="1"/>
          </p:cNvSpPr>
          <p:nvPr>
            <p:ph type="sldNum" sz="quarter" idx="12"/>
          </p:nvPr>
        </p:nvSpPr>
        <p:spPr>
          <a:xfrm>
            <a:off x="69849" y="6356350"/>
            <a:ext cx="49856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E07D9-8248-4A0E-82EF-FE5AFD0363D2}" type="slidenum">
              <a:rPr kumimoji="0" lang="en-US" sz="1800" b="1" i="0" u="none" strike="noStrike" kern="1200" cap="none" spc="0" normalizeH="0" baseline="0" noProof="0" smtClean="0">
                <a:ln>
                  <a:noFill/>
                </a:ln>
                <a:solidFill>
                  <a:prstClr val="white"/>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1"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3406788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Break</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44</a:t>
            </a:fld>
            <a:endParaRPr lang="en-US" dirty="0"/>
          </a:p>
        </p:txBody>
      </p:sp>
      <p:sp>
        <p:nvSpPr>
          <p:cNvPr id="6" name="Content Placeholder 5">
            <a:extLst>
              <a:ext uri="{FF2B5EF4-FFF2-40B4-BE49-F238E27FC236}">
                <a16:creationId xmlns:a16="http://schemas.microsoft.com/office/drawing/2014/main" id="{8E511F01-95B1-7C4F-B666-35DB9E072A2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4956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916363"/>
          </a:xfrm>
        </p:spPr>
        <p:txBody>
          <a:bodyPr>
            <a:normAutofit/>
          </a:bodyPr>
          <a:lstStyle/>
          <a:p>
            <a:r>
              <a:rPr lang="en-US" sz="3200" dirty="0"/>
              <a:t>OSEP’s Differentiated System of Monitoring and Support</a:t>
            </a:r>
          </a:p>
          <a:p>
            <a:r>
              <a:rPr lang="en-US" sz="3200" dirty="0"/>
              <a:t>State Systemic Improvement Plan-Phase III, Year 3 and Beyond</a:t>
            </a:r>
          </a:p>
          <a:p>
            <a:r>
              <a:rPr lang="en-US" sz="3200" dirty="0"/>
              <a:t>The role of results in determinations </a:t>
            </a:r>
          </a:p>
          <a:p>
            <a:endParaRPr lang="en-US" sz="3200" dirty="0"/>
          </a:p>
        </p:txBody>
      </p:sp>
      <p:sp>
        <p:nvSpPr>
          <p:cNvPr id="3" name="Title 2"/>
          <p:cNvSpPr>
            <a:spLocks noGrp="1"/>
          </p:cNvSpPr>
          <p:nvPr>
            <p:ph type="title"/>
          </p:nvPr>
        </p:nvSpPr>
        <p:spPr/>
        <p:txBody>
          <a:bodyPr/>
          <a:lstStyle/>
          <a:p>
            <a:r>
              <a:rPr lang="en-US" sz="3600" dirty="0"/>
              <a:t>Objectives</a:t>
            </a:r>
          </a:p>
        </p:txBody>
      </p:sp>
    </p:spTree>
    <p:extLst>
      <p:ext uri="{BB962C8B-B14F-4D97-AF65-F5344CB8AC3E}">
        <p14:creationId xmlns:p14="http://schemas.microsoft.com/office/powerpoint/2010/main" val="2824751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611563"/>
          </a:xfrm>
        </p:spPr>
        <p:txBody>
          <a:bodyPr/>
          <a:lstStyle/>
          <a:p>
            <a:pPr marL="0" indent="0">
              <a:buNone/>
            </a:pPr>
            <a:r>
              <a:rPr lang="en-US" sz="3200" dirty="0"/>
              <a:t>Promotes the Purposes of IDEA</a:t>
            </a:r>
          </a:p>
          <a:p>
            <a:r>
              <a:rPr lang="en-US" dirty="0"/>
              <a:t>Equality of Opportunity</a:t>
            </a:r>
          </a:p>
          <a:p>
            <a:r>
              <a:rPr lang="en-US" dirty="0"/>
              <a:t>Educational Results and high expectations for </a:t>
            </a:r>
            <a:r>
              <a:rPr lang="en-US" i="1" dirty="0"/>
              <a:t>all </a:t>
            </a:r>
            <a:r>
              <a:rPr lang="en-US" dirty="0"/>
              <a:t>children</a:t>
            </a:r>
          </a:p>
          <a:p>
            <a:r>
              <a:rPr lang="en-US" dirty="0"/>
              <a:t>Full participation in the community</a:t>
            </a:r>
          </a:p>
          <a:p>
            <a:r>
              <a:rPr lang="en-US" dirty="0"/>
              <a:t>Independent living</a:t>
            </a:r>
          </a:p>
          <a:p>
            <a:r>
              <a:rPr lang="en-US" dirty="0"/>
              <a:t>Economic self-sufficiency</a:t>
            </a:r>
          </a:p>
          <a:p>
            <a:endParaRPr lang="en-US" dirty="0"/>
          </a:p>
          <a:p>
            <a:endParaRPr lang="en-US" dirty="0"/>
          </a:p>
        </p:txBody>
      </p:sp>
      <p:sp>
        <p:nvSpPr>
          <p:cNvPr id="3" name="Title 2"/>
          <p:cNvSpPr>
            <a:spLocks noGrp="1"/>
          </p:cNvSpPr>
          <p:nvPr>
            <p:ph type="title"/>
          </p:nvPr>
        </p:nvSpPr>
        <p:spPr>
          <a:xfrm>
            <a:off x="76200" y="1447800"/>
            <a:ext cx="9067800" cy="609600"/>
          </a:xfrm>
        </p:spPr>
        <p:txBody>
          <a:bodyPr/>
          <a:lstStyle/>
          <a:p>
            <a:r>
              <a:rPr lang="en-US" sz="3600" dirty="0"/>
              <a:t>Overview: Rationale for Including Results</a:t>
            </a:r>
            <a:br>
              <a:rPr lang="en-US" sz="3200" dirty="0"/>
            </a:br>
            <a:endParaRPr lang="en-US" sz="2400" dirty="0"/>
          </a:p>
        </p:txBody>
      </p:sp>
    </p:spTree>
    <p:extLst>
      <p:ext uri="{BB962C8B-B14F-4D97-AF65-F5344CB8AC3E}">
        <p14:creationId xmlns:p14="http://schemas.microsoft.com/office/powerpoint/2010/main" val="113408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3611563"/>
          </a:xfrm>
        </p:spPr>
        <p:txBody>
          <a:bodyPr>
            <a:normAutofit/>
          </a:bodyPr>
          <a:lstStyle/>
          <a:p>
            <a:r>
              <a:rPr lang="en-US" dirty="0"/>
              <a:t>% of  CWD participating in regular Statewide 	assessments across all available grade levels (3 	through 8);</a:t>
            </a:r>
          </a:p>
          <a:p>
            <a:r>
              <a:rPr lang="en-US" dirty="0"/>
              <a:t>% of CWD exiting school by </a:t>
            </a:r>
            <a:r>
              <a:rPr lang="en-US" u="sng" dirty="0"/>
              <a:t>dropping out</a:t>
            </a:r>
            <a:r>
              <a:rPr lang="en-US" dirty="0"/>
              <a:t>; and</a:t>
            </a:r>
          </a:p>
          <a:p>
            <a:r>
              <a:rPr lang="en-US" dirty="0"/>
              <a:t>% of CWD exiting school by </a:t>
            </a:r>
            <a:r>
              <a:rPr lang="en-US" u="sng" dirty="0"/>
              <a:t>graduating with a </a:t>
            </a:r>
            <a:r>
              <a:rPr lang="en-US" dirty="0"/>
              <a:t>	</a:t>
            </a:r>
            <a:r>
              <a:rPr lang="en-US" u="sng" dirty="0"/>
              <a:t>regular high school diploma</a:t>
            </a:r>
            <a:r>
              <a:rPr lang="en-US" dirty="0"/>
              <a:t>. </a:t>
            </a:r>
          </a:p>
          <a:p>
            <a:endParaRPr lang="en-US" dirty="0"/>
          </a:p>
        </p:txBody>
      </p:sp>
      <p:sp>
        <p:nvSpPr>
          <p:cNvPr id="3" name="Title 2"/>
          <p:cNvSpPr>
            <a:spLocks noGrp="1"/>
          </p:cNvSpPr>
          <p:nvPr>
            <p:ph type="title"/>
          </p:nvPr>
        </p:nvSpPr>
        <p:spPr/>
        <p:txBody>
          <a:bodyPr/>
          <a:lstStyle/>
          <a:p>
            <a:r>
              <a:rPr lang="en-US" sz="3200" dirty="0"/>
              <a:t>Overview: Results Data for FFY 2018 Determinations</a:t>
            </a:r>
          </a:p>
        </p:txBody>
      </p:sp>
    </p:spTree>
    <p:extLst>
      <p:ext uri="{BB962C8B-B14F-4D97-AF65-F5344CB8AC3E}">
        <p14:creationId xmlns:p14="http://schemas.microsoft.com/office/powerpoint/2010/main" val="279263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686800" cy="4648200"/>
          </a:xfrm>
        </p:spPr>
        <p:txBody>
          <a:bodyPr>
            <a:normAutofit/>
          </a:bodyPr>
          <a:lstStyle/>
          <a:p>
            <a:pPr marL="0" indent="0" algn="ctr">
              <a:buNone/>
            </a:pPr>
            <a:endParaRPr lang="en-US" sz="2000" dirty="0"/>
          </a:p>
          <a:p>
            <a:pPr marL="0" indent="0" algn="ctr">
              <a:buNone/>
            </a:pPr>
            <a:r>
              <a:rPr lang="en-US" sz="2000" dirty="0"/>
              <a:t># CWD participating with and without accommodations in regular Statewide assessments in SY 2016-2017</a:t>
            </a:r>
          </a:p>
          <a:p>
            <a:pPr marL="0" indent="0">
              <a:buNone/>
            </a:pPr>
            <a:r>
              <a:rPr lang="en-US" sz="2000" dirty="0"/>
              <a:t># CWD participants and non-participants in regular and alternate Statewide assessments in SY 2016-2017, excluding medical emergencies</a:t>
            </a:r>
          </a:p>
          <a:p>
            <a:pPr marL="0" indent="0" algn="ctr">
              <a:buNone/>
            </a:pPr>
            <a:endParaRPr lang="en-US" sz="2000" dirty="0"/>
          </a:p>
          <a:p>
            <a:pPr marL="0" indent="0" algn="ctr">
              <a:buNone/>
            </a:pPr>
            <a:endParaRPr lang="en-US" sz="2000" dirty="0"/>
          </a:p>
          <a:p>
            <a:pPr marL="0" indent="0" algn="ctr">
              <a:buNone/>
            </a:pPr>
            <a:r>
              <a:rPr lang="en-US" sz="2000" dirty="0"/>
              <a:t># CWD ages 14 through 21 reported in the exit reason </a:t>
            </a:r>
            <a:r>
              <a:rPr lang="en-US" sz="2000" u="sng" dirty="0"/>
              <a:t>dropped out</a:t>
            </a:r>
            <a:r>
              <a:rPr lang="en-US" sz="2000" dirty="0"/>
              <a:t> for SYs 2015-2016, 2014-2015, and 2013-2014 </a:t>
            </a:r>
          </a:p>
          <a:p>
            <a:pPr marL="0" indent="0">
              <a:buNone/>
            </a:pPr>
            <a:r>
              <a:rPr lang="en-US" sz="2000" dirty="0"/>
              <a:t># CWD ages 14 through 21in the five exit from special education and  school categories for SYs 2015-2016, 2014-2015, and 2013-2014</a:t>
            </a:r>
          </a:p>
          <a:p>
            <a:pPr marL="0" indent="0" algn="ctr">
              <a:buNone/>
            </a:pPr>
            <a:r>
              <a:rPr lang="en-US" sz="2000" dirty="0"/>
              <a:t>X 100</a:t>
            </a:r>
          </a:p>
        </p:txBody>
      </p:sp>
      <p:sp>
        <p:nvSpPr>
          <p:cNvPr id="3" name="Title 2"/>
          <p:cNvSpPr>
            <a:spLocks noGrp="1"/>
          </p:cNvSpPr>
          <p:nvPr>
            <p:ph type="title"/>
          </p:nvPr>
        </p:nvSpPr>
        <p:spPr>
          <a:xfrm>
            <a:off x="76200" y="1524000"/>
            <a:ext cx="8915400" cy="381000"/>
          </a:xfrm>
        </p:spPr>
        <p:txBody>
          <a:bodyPr/>
          <a:lstStyle/>
          <a:p>
            <a:r>
              <a:rPr lang="en-US" sz="3200" dirty="0"/>
              <a:t>Overview: FFY 2018  Data Calculations</a:t>
            </a:r>
          </a:p>
        </p:txBody>
      </p:sp>
      <p:cxnSp>
        <p:nvCxnSpPr>
          <p:cNvPr id="5" name="Straight Connector 4"/>
          <p:cNvCxnSpPr/>
          <p:nvPr/>
        </p:nvCxnSpPr>
        <p:spPr>
          <a:xfrm flipV="1">
            <a:off x="34636" y="3048000"/>
            <a:ext cx="8991600" cy="381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4636" y="5105400"/>
            <a:ext cx="9144000" cy="1905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39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2209800"/>
          <a:ext cx="8763001" cy="3913770"/>
        </p:xfrm>
        <a:graphic>
          <a:graphicData uri="http://schemas.openxmlformats.org/drawingml/2006/table">
            <a:tbl>
              <a:tblPr firstRow="1" firstCol="1" bandRow="1"/>
              <a:tblGrid>
                <a:gridCol w="5895364">
                  <a:extLst>
                    <a:ext uri="{9D8B030D-6E8A-4147-A177-3AD203B41FA5}">
                      <a16:colId xmlns:a16="http://schemas.microsoft.com/office/drawing/2014/main" val="20000"/>
                    </a:ext>
                  </a:extLst>
                </a:gridCol>
                <a:gridCol w="955879">
                  <a:extLst>
                    <a:ext uri="{9D8B030D-6E8A-4147-A177-3AD203B41FA5}">
                      <a16:colId xmlns:a16="http://schemas.microsoft.com/office/drawing/2014/main" val="20001"/>
                    </a:ext>
                  </a:extLst>
                </a:gridCol>
                <a:gridCol w="955879">
                  <a:extLst>
                    <a:ext uri="{9D8B030D-6E8A-4147-A177-3AD203B41FA5}">
                      <a16:colId xmlns:a16="http://schemas.microsoft.com/office/drawing/2014/main" val="20002"/>
                    </a:ext>
                  </a:extLst>
                </a:gridCol>
                <a:gridCol w="955879">
                  <a:extLst>
                    <a:ext uri="{9D8B030D-6E8A-4147-A177-3AD203B41FA5}">
                      <a16:colId xmlns:a16="http://schemas.microsoft.com/office/drawing/2014/main" val="20003"/>
                    </a:ext>
                  </a:extLst>
                </a:gridCol>
              </a:tblGrid>
              <a:tr h="741372">
                <a:tc>
                  <a:txBody>
                    <a:bodyPr/>
                    <a:lstStyle/>
                    <a:p>
                      <a:pPr marL="0" marR="0" indent="114300">
                        <a:lnSpc>
                          <a:spcPct val="115000"/>
                        </a:lnSpc>
                        <a:spcBef>
                          <a:spcPts val="0"/>
                        </a:spcBef>
                        <a:spcAft>
                          <a:spcPts val="0"/>
                        </a:spcAft>
                      </a:pPr>
                      <a:r>
                        <a:rPr lang="en-US" sz="1400" b="1" kern="100" dirty="0">
                          <a:solidFill>
                            <a:srgbClr val="244061"/>
                          </a:solidFill>
                          <a:effectLst/>
                          <a:latin typeface="Calibri"/>
                          <a:ea typeface="Times New Roman"/>
                          <a:cs typeface="Times New Roman"/>
                        </a:rPr>
                        <a:t>Results Elements</a:t>
                      </a:r>
                      <a:endParaRPr lang="en-US" sz="1400" dirty="0">
                        <a:effectLst/>
                        <a:latin typeface="Calibri"/>
                        <a:ea typeface="Times New Roman"/>
                        <a:cs typeface="Times New Roman"/>
                      </a:endParaRPr>
                    </a:p>
                  </a:txBody>
                  <a:tcPr marL="0" marR="0" marT="27305" marB="1841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b="1" kern="100" dirty="0">
                          <a:solidFill>
                            <a:srgbClr val="244061"/>
                          </a:solidFill>
                          <a:effectLst/>
                          <a:latin typeface="Calibri"/>
                          <a:ea typeface="Times New Roman"/>
                          <a:cs typeface="Times New Roman"/>
                        </a:rPr>
                        <a:t>RDA Score=</a:t>
                      </a:r>
                      <a:br>
                        <a:rPr lang="en-US" sz="1400" b="1" kern="100" dirty="0">
                          <a:solidFill>
                            <a:srgbClr val="244061"/>
                          </a:solidFill>
                          <a:effectLst/>
                          <a:latin typeface="Calibri"/>
                          <a:ea typeface="Times New Roman"/>
                          <a:cs typeface="Times New Roman"/>
                        </a:rPr>
                      </a:br>
                      <a:r>
                        <a:rPr lang="en-US" sz="1400" b="1" kern="100" dirty="0">
                          <a:solidFill>
                            <a:srgbClr val="244061"/>
                          </a:solidFill>
                          <a:effectLst/>
                          <a:latin typeface="Calibri"/>
                          <a:ea typeface="Times New Roman"/>
                          <a:cs typeface="Times New Roman"/>
                        </a:rPr>
                        <a:t>0</a:t>
                      </a:r>
                      <a:endParaRPr lang="en-US" sz="1400" dirty="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b="1" kern="100" dirty="0">
                          <a:solidFill>
                            <a:srgbClr val="244061"/>
                          </a:solidFill>
                          <a:effectLst/>
                          <a:latin typeface="Calibri"/>
                          <a:ea typeface="Times New Roman"/>
                          <a:cs typeface="Times New Roman"/>
                        </a:rPr>
                        <a:t>RDA Score= </a:t>
                      </a:r>
                      <a:br>
                        <a:rPr lang="en-US" sz="1400" b="1" kern="100" dirty="0">
                          <a:solidFill>
                            <a:srgbClr val="244061"/>
                          </a:solidFill>
                          <a:effectLst/>
                          <a:latin typeface="Calibri"/>
                          <a:ea typeface="Times New Roman"/>
                          <a:cs typeface="Times New Roman"/>
                        </a:rPr>
                      </a:br>
                      <a:r>
                        <a:rPr lang="en-US" sz="1400" b="1" kern="100" dirty="0">
                          <a:solidFill>
                            <a:srgbClr val="244061"/>
                          </a:solidFill>
                          <a:effectLst/>
                          <a:latin typeface="Calibri"/>
                          <a:ea typeface="Times New Roman"/>
                          <a:cs typeface="Times New Roman"/>
                        </a:rPr>
                        <a:t>1</a:t>
                      </a:r>
                      <a:endParaRPr lang="en-US" sz="1400" dirty="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b="1" kern="100" dirty="0">
                          <a:solidFill>
                            <a:srgbClr val="244061"/>
                          </a:solidFill>
                          <a:effectLst/>
                          <a:latin typeface="Calibri"/>
                          <a:ea typeface="Times New Roman"/>
                          <a:cs typeface="Times New Roman"/>
                        </a:rPr>
                        <a:t>RDA Score= </a:t>
                      </a:r>
                      <a:br>
                        <a:rPr lang="en-US" sz="1400" b="1" kern="100" dirty="0">
                          <a:solidFill>
                            <a:srgbClr val="244061"/>
                          </a:solidFill>
                          <a:effectLst/>
                          <a:latin typeface="Calibri"/>
                          <a:ea typeface="Times New Roman"/>
                          <a:cs typeface="Times New Roman"/>
                        </a:rPr>
                      </a:br>
                      <a:r>
                        <a:rPr lang="en-US" sz="1400" b="1" kern="100" dirty="0">
                          <a:solidFill>
                            <a:srgbClr val="244061"/>
                          </a:solidFill>
                          <a:effectLst/>
                          <a:latin typeface="Calibri"/>
                          <a:ea typeface="Times New Roman"/>
                          <a:cs typeface="Times New Roman"/>
                        </a:rPr>
                        <a:t>2</a:t>
                      </a:r>
                      <a:endParaRPr lang="en-US" sz="1400" dirty="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975865">
                <a:tc>
                  <a:txBody>
                    <a:bodyPr/>
                    <a:lstStyle/>
                    <a:p>
                      <a:pPr marL="0" marR="0">
                        <a:lnSpc>
                          <a:spcPct val="115000"/>
                        </a:lnSpc>
                        <a:spcBef>
                          <a:spcPts val="0"/>
                        </a:spcBef>
                        <a:spcAft>
                          <a:spcPts val="0"/>
                        </a:spcAft>
                      </a:pPr>
                      <a:r>
                        <a:rPr lang="en-US" sz="1600" kern="100" dirty="0">
                          <a:solidFill>
                            <a:srgbClr val="244061"/>
                          </a:solidFill>
                          <a:effectLst/>
                          <a:latin typeface="Calibri"/>
                          <a:ea typeface="Times New Roman"/>
                          <a:cs typeface="Times New Roman"/>
                        </a:rPr>
                        <a:t>Participation Rate of CWD on </a:t>
                      </a:r>
                      <a:br>
                        <a:rPr lang="en-US" sz="1600" kern="100" dirty="0">
                          <a:solidFill>
                            <a:srgbClr val="244061"/>
                          </a:solidFill>
                          <a:effectLst/>
                          <a:latin typeface="Calibri"/>
                          <a:ea typeface="Times New Roman"/>
                          <a:cs typeface="Times New Roman"/>
                        </a:rPr>
                      </a:br>
                      <a:r>
                        <a:rPr lang="en-US" sz="1600" kern="100" dirty="0">
                          <a:solidFill>
                            <a:srgbClr val="244061"/>
                          </a:solidFill>
                          <a:effectLst/>
                          <a:latin typeface="Calibri"/>
                          <a:ea typeface="Times New Roman"/>
                          <a:cs typeface="Times New Roman"/>
                        </a:rPr>
                        <a:t>Regular Statewide Assessments (reading and math, separately) based on an average of participation rates across all available grade levels (3 through 8) in which the assessment was administered.</a:t>
                      </a:r>
                      <a:endParaRPr lang="en-US" sz="1600" dirty="0">
                        <a:effectLst/>
                        <a:latin typeface="Calibri"/>
                        <a:ea typeface="Times New Roman"/>
                        <a:cs typeface="Times New Roman"/>
                      </a:endParaRPr>
                    </a:p>
                  </a:txBody>
                  <a:tcPr marL="0" marR="0" marT="27305" marB="1841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00">
                          <a:solidFill>
                            <a:srgbClr val="244061"/>
                          </a:solidFill>
                          <a:effectLst/>
                          <a:latin typeface="Calibri"/>
                          <a:ea typeface="Times New Roman"/>
                          <a:cs typeface="Times New Roman"/>
                        </a:rPr>
                        <a:t>&lt;80</a:t>
                      </a:r>
                      <a:endParaRPr lang="en-US" sz="160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00">
                          <a:solidFill>
                            <a:srgbClr val="244061"/>
                          </a:solidFill>
                          <a:effectLst/>
                          <a:latin typeface="Calibri"/>
                          <a:ea typeface="Times New Roman"/>
                          <a:cs typeface="Times New Roman"/>
                        </a:rPr>
                        <a:t>80-89</a:t>
                      </a:r>
                      <a:endParaRPr lang="en-US" sz="160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00">
                          <a:solidFill>
                            <a:srgbClr val="244061"/>
                          </a:solidFill>
                          <a:effectLst/>
                          <a:latin typeface="Calibri"/>
                          <a:ea typeface="Times New Roman"/>
                          <a:cs typeface="Times New Roman"/>
                        </a:rPr>
                        <a:t>&gt;=90</a:t>
                      </a:r>
                      <a:endParaRPr lang="en-US" sz="160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0392">
                <a:tc>
                  <a:txBody>
                    <a:bodyPr/>
                    <a:lstStyle/>
                    <a:p>
                      <a:pPr marL="0" marR="0">
                        <a:lnSpc>
                          <a:spcPct val="115000"/>
                        </a:lnSpc>
                        <a:spcBef>
                          <a:spcPts val="0"/>
                        </a:spcBef>
                        <a:spcAft>
                          <a:spcPts val="0"/>
                        </a:spcAft>
                      </a:pPr>
                      <a:r>
                        <a:rPr lang="en-US" sz="1600" kern="100" dirty="0">
                          <a:solidFill>
                            <a:srgbClr val="244061"/>
                          </a:solidFill>
                          <a:effectLst/>
                          <a:latin typeface="Calibri"/>
                          <a:ea typeface="Times New Roman"/>
                          <a:cs typeface="Times New Roman"/>
                        </a:rPr>
                        <a:t>Percentage of CWD Exiting School by Graduating with a </a:t>
                      </a:r>
                      <a:br>
                        <a:rPr lang="en-US" sz="1600" kern="100" dirty="0">
                          <a:solidFill>
                            <a:srgbClr val="244061"/>
                          </a:solidFill>
                          <a:effectLst/>
                          <a:latin typeface="Calibri"/>
                          <a:ea typeface="Times New Roman"/>
                          <a:cs typeface="Times New Roman"/>
                        </a:rPr>
                      </a:br>
                      <a:r>
                        <a:rPr lang="en-US" sz="1600" kern="100" dirty="0">
                          <a:solidFill>
                            <a:srgbClr val="244061"/>
                          </a:solidFill>
                          <a:effectLst/>
                          <a:latin typeface="Calibri"/>
                          <a:ea typeface="Times New Roman"/>
                          <a:cs typeface="Times New Roman"/>
                        </a:rPr>
                        <a:t>Regular High School Diploma based on the percentage of CWD exiting school by graduating with a regular high school diploma in SYs 2013-2014, 2014-2015 and 2015-2016.</a:t>
                      </a:r>
                      <a:endParaRPr lang="en-US" sz="1600" dirty="0">
                        <a:effectLst/>
                        <a:latin typeface="Calibri"/>
                        <a:ea typeface="Times New Roman"/>
                        <a:cs typeface="Times New Roman"/>
                      </a:endParaRPr>
                    </a:p>
                  </a:txBody>
                  <a:tcPr marL="0" marR="0" marT="27305" marB="1841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00">
                          <a:solidFill>
                            <a:srgbClr val="244061"/>
                          </a:solidFill>
                          <a:effectLst/>
                          <a:latin typeface="Calibri"/>
                          <a:ea typeface="Times New Roman"/>
                          <a:cs typeface="Times New Roman"/>
                        </a:rPr>
                        <a:t>&lt;65</a:t>
                      </a:r>
                      <a:endParaRPr lang="en-US" sz="160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00">
                          <a:solidFill>
                            <a:srgbClr val="244061"/>
                          </a:solidFill>
                          <a:effectLst/>
                          <a:latin typeface="Calibri"/>
                          <a:ea typeface="Times New Roman"/>
                          <a:cs typeface="Times New Roman"/>
                        </a:rPr>
                        <a:t>65-75</a:t>
                      </a:r>
                      <a:endParaRPr lang="en-US" sz="160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00">
                          <a:solidFill>
                            <a:srgbClr val="244061"/>
                          </a:solidFill>
                          <a:effectLst/>
                          <a:latin typeface="Calibri"/>
                          <a:ea typeface="Times New Roman"/>
                          <a:cs typeface="Times New Roman"/>
                        </a:rPr>
                        <a:t>&gt;=76</a:t>
                      </a:r>
                      <a:endParaRPr lang="en-US" sz="160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1372">
                <a:tc>
                  <a:txBody>
                    <a:bodyPr/>
                    <a:lstStyle/>
                    <a:p>
                      <a:pPr marL="0" marR="0">
                        <a:lnSpc>
                          <a:spcPct val="115000"/>
                        </a:lnSpc>
                        <a:spcBef>
                          <a:spcPts val="0"/>
                        </a:spcBef>
                        <a:spcAft>
                          <a:spcPts val="0"/>
                        </a:spcAft>
                      </a:pPr>
                      <a:r>
                        <a:rPr lang="en-US" sz="1600" kern="100" dirty="0">
                          <a:solidFill>
                            <a:srgbClr val="244061"/>
                          </a:solidFill>
                          <a:effectLst/>
                          <a:latin typeface="Calibri"/>
                          <a:ea typeface="Times New Roman"/>
                          <a:cs typeface="Times New Roman"/>
                        </a:rPr>
                        <a:t>Percentage of CWD Exiting School by Dropping Out based on the percentage of CWD exiting school by dropping out in SYs 2013-2014, 2014-2015 and 2015-2016.</a:t>
                      </a:r>
                      <a:endParaRPr lang="en-US" sz="1600" dirty="0">
                        <a:effectLst/>
                        <a:latin typeface="Calibri"/>
                        <a:ea typeface="Times New Roman"/>
                        <a:cs typeface="Times New Roman"/>
                      </a:endParaRPr>
                    </a:p>
                  </a:txBody>
                  <a:tcPr marL="0" marR="0" marT="27305" marB="1841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00" dirty="0">
                          <a:solidFill>
                            <a:srgbClr val="244061"/>
                          </a:solidFill>
                          <a:effectLst/>
                          <a:latin typeface="Calibri"/>
                          <a:ea typeface="Times New Roman"/>
                          <a:cs typeface="Times New Roman"/>
                        </a:rPr>
                        <a:t>&gt;22</a:t>
                      </a:r>
                      <a:endParaRPr lang="en-US" sz="1600" dirty="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00" dirty="0">
                          <a:solidFill>
                            <a:srgbClr val="244061"/>
                          </a:solidFill>
                          <a:effectLst/>
                          <a:latin typeface="Calibri"/>
                          <a:ea typeface="Times New Roman"/>
                          <a:cs typeface="Times New Roman"/>
                        </a:rPr>
                        <a:t>22-15</a:t>
                      </a:r>
                      <a:endParaRPr lang="en-US" sz="1600" dirty="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00" dirty="0">
                          <a:solidFill>
                            <a:srgbClr val="244061"/>
                          </a:solidFill>
                          <a:effectLst/>
                          <a:latin typeface="Calibri"/>
                          <a:ea typeface="Times New Roman"/>
                          <a:cs typeface="Times New Roman"/>
                        </a:rPr>
                        <a:t>&lt;=14</a:t>
                      </a:r>
                      <a:endParaRPr lang="en-US" sz="1600" dirty="0">
                        <a:effectLst/>
                        <a:latin typeface="Calibri"/>
                        <a:ea typeface="Times New Roman"/>
                        <a:cs typeface="Times New Roman"/>
                      </a:endParaRPr>
                    </a:p>
                  </a:txBody>
                  <a:tcPr marL="0" marR="0" marT="27305" marB="1841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457200" y="1600200"/>
            <a:ext cx="8229600" cy="533400"/>
          </a:xfrm>
        </p:spPr>
        <p:txBody>
          <a:bodyPr/>
          <a:lstStyle/>
          <a:p>
            <a:r>
              <a:rPr lang="en-US" sz="2800" dirty="0"/>
              <a:t>2018 Scores for Results Elements</a:t>
            </a:r>
          </a:p>
        </p:txBody>
      </p:sp>
    </p:spTree>
    <p:extLst>
      <p:ext uri="{BB962C8B-B14F-4D97-AF65-F5344CB8AC3E}">
        <p14:creationId xmlns:p14="http://schemas.microsoft.com/office/powerpoint/2010/main" val="816354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DC_Template_7-2015">
  <a:themeElements>
    <a:clrScheme name="Custom 4">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88325"/>
      </a:hlink>
      <a:folHlink>
        <a:srgbClr val="7030A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6832</TotalTime>
  <Words>3691</Words>
  <Application>Microsoft Macintosh PowerPoint</Application>
  <PresentationFormat>On-screen Show (4:3)</PresentationFormat>
  <Paragraphs>422</Paragraphs>
  <Slides>44</Slides>
  <Notes>37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44</vt:i4>
      </vt:variant>
    </vt:vector>
  </HeadingPairs>
  <TitlesOfParts>
    <vt:vector size="60" baseType="lpstr">
      <vt:lpstr>Yu Gothic Light</vt:lpstr>
      <vt:lpstr>Arial</vt:lpstr>
      <vt:lpstr>Calibri</vt:lpstr>
      <vt:lpstr>Cambria</vt:lpstr>
      <vt:lpstr>Century Gothic</vt:lpstr>
      <vt:lpstr>Corbel</vt:lpstr>
      <vt:lpstr>Courier New</vt:lpstr>
      <vt:lpstr>Georgia</vt:lpstr>
      <vt:lpstr>Helvetica Neue Light</vt:lpstr>
      <vt:lpstr>Microsoft Sans Serif</vt:lpstr>
      <vt:lpstr>Symbol</vt:lpstr>
      <vt:lpstr>Times New Roman</vt:lpstr>
      <vt:lpstr>Wingdings</vt:lpstr>
      <vt:lpstr>Office Theme</vt:lpstr>
      <vt:lpstr>OSEP Theme Final</vt:lpstr>
      <vt:lpstr>IDC_Template_7-2015</vt:lpstr>
      <vt:lpstr>PowerPoint Presentation</vt:lpstr>
      <vt:lpstr>Welcome!</vt:lpstr>
      <vt:lpstr>Agenda</vt:lpstr>
      <vt:lpstr>OSEP Updates</vt:lpstr>
      <vt:lpstr>Objectives</vt:lpstr>
      <vt:lpstr>Overview: Rationale for Including Results </vt:lpstr>
      <vt:lpstr>Overview: Results Data for FFY 2018 Determinations</vt:lpstr>
      <vt:lpstr>Overview: FFY 2018  Data Calculations</vt:lpstr>
      <vt:lpstr>2018 Scores for Results Elements</vt:lpstr>
      <vt:lpstr>PowerPoint Presentation</vt:lpstr>
      <vt:lpstr>Data Quality Counts!</vt:lpstr>
      <vt:lpstr>Participant Outcomes</vt:lpstr>
      <vt:lpstr>The Connection Between Data Governance and High-Quality Data</vt:lpstr>
      <vt:lpstr>What Does This Have to Do With Data Quality?</vt:lpstr>
      <vt:lpstr>  Working Principles of High-Quality IDEA Data</vt:lpstr>
      <vt:lpstr>The Importance of High-Quality Data</vt:lpstr>
      <vt:lpstr>The Importance of High-Quality Data (cont.)</vt:lpstr>
      <vt:lpstr>The Importance of High-Quality Data (cont.)</vt:lpstr>
      <vt:lpstr>The Importance of High-Quality Data (cont.)</vt:lpstr>
      <vt:lpstr>The Importance of High-Quality Data (cont.)</vt:lpstr>
      <vt:lpstr>Data As an Asset</vt:lpstr>
      <vt:lpstr>The Risks of Poor Data Quality</vt:lpstr>
      <vt:lpstr>Getting to High-Quality Data</vt:lpstr>
      <vt:lpstr>Data Collection Process</vt:lpstr>
      <vt:lpstr>Data Collection Process (cont.)</vt:lpstr>
      <vt:lpstr>Data Quality and Integrity</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Barriers to Collecting High-Quality Data</vt:lpstr>
      <vt:lpstr>Barriers to Collecting High-Quality Data (cont.)</vt:lpstr>
      <vt:lpstr>Let’s Review</vt:lpstr>
      <vt:lpstr>Contact Us</vt:lpstr>
      <vt:lpstr>For More Information</vt:lpstr>
      <vt:lpstr>PowerPoint Presentation</vt:lpstr>
      <vt:lpstr>Break</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DaSy Center</dc:creator>
  <cp:lastModifiedBy>Kathryn Morrison</cp:lastModifiedBy>
  <cp:revision>220</cp:revision>
  <dcterms:created xsi:type="dcterms:W3CDTF">2013-02-06T21:54:43Z</dcterms:created>
  <dcterms:modified xsi:type="dcterms:W3CDTF">2018-08-16T12:46:39Z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