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7" r:id="rId5"/>
    <p:sldMasterId id="2147483694" r:id="rId6"/>
    <p:sldMasterId id="2147483703" r:id="rId7"/>
    <p:sldMasterId id="2147483708" r:id="rId8"/>
    <p:sldMasterId id="2147483720" r:id="rId9"/>
    <p:sldMasterId id="2147483735" r:id="rId10"/>
    <p:sldMasterId id="2147483747" r:id="rId11"/>
  </p:sldMasterIdLst>
  <p:notesMasterIdLst>
    <p:notesMasterId r:id="rId53"/>
  </p:notesMasterIdLst>
  <p:sldIdLst>
    <p:sldId id="464" r:id="rId12"/>
    <p:sldId id="465" r:id="rId13"/>
    <p:sldId id="466" r:id="rId14"/>
    <p:sldId id="467" r:id="rId15"/>
    <p:sldId id="468" r:id="rId16"/>
    <p:sldId id="501" r:id="rId17"/>
    <p:sldId id="482" r:id="rId18"/>
    <p:sldId id="483" r:id="rId19"/>
    <p:sldId id="484" r:id="rId20"/>
    <p:sldId id="485" r:id="rId21"/>
    <p:sldId id="486" r:id="rId22"/>
    <p:sldId id="487" r:id="rId23"/>
    <p:sldId id="488" r:id="rId24"/>
    <p:sldId id="489" r:id="rId25"/>
    <p:sldId id="490" r:id="rId26"/>
    <p:sldId id="491" r:id="rId27"/>
    <p:sldId id="500" r:id="rId28"/>
    <p:sldId id="257" r:id="rId29"/>
    <p:sldId id="263" r:id="rId30"/>
    <p:sldId id="463" r:id="rId31"/>
    <p:sldId id="264" r:id="rId32"/>
    <p:sldId id="499" r:id="rId33"/>
    <p:sldId id="469" r:id="rId34"/>
    <p:sldId id="470" r:id="rId35"/>
    <p:sldId id="471" r:id="rId36"/>
    <p:sldId id="472" r:id="rId37"/>
    <p:sldId id="473" r:id="rId38"/>
    <p:sldId id="474" r:id="rId39"/>
    <p:sldId id="475" r:id="rId40"/>
    <p:sldId id="478" r:id="rId41"/>
    <p:sldId id="479" r:id="rId42"/>
    <p:sldId id="480" r:id="rId43"/>
    <p:sldId id="481" r:id="rId44"/>
    <p:sldId id="498" r:id="rId45"/>
    <p:sldId id="492" r:id="rId46"/>
    <p:sldId id="493" r:id="rId47"/>
    <p:sldId id="494" r:id="rId48"/>
    <p:sldId id="495" r:id="rId49"/>
    <p:sldId id="496" r:id="rId50"/>
    <p:sldId id="497" r:id="rId51"/>
    <p:sldId id="5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3BF9E7-F8E2-4929-841D-4A976A260881}">
          <p14:sldIdLst>
            <p14:sldId id="464"/>
            <p14:sldId id="465"/>
            <p14:sldId id="466"/>
            <p14:sldId id="467"/>
            <p14:sldId id="468"/>
            <p14:sldId id="501"/>
            <p14:sldId id="482"/>
            <p14:sldId id="483"/>
            <p14:sldId id="484"/>
            <p14:sldId id="485"/>
            <p14:sldId id="486"/>
            <p14:sldId id="487"/>
            <p14:sldId id="488"/>
            <p14:sldId id="489"/>
            <p14:sldId id="490"/>
            <p14:sldId id="491"/>
            <p14:sldId id="500"/>
            <p14:sldId id="257"/>
            <p14:sldId id="263"/>
            <p14:sldId id="463"/>
            <p14:sldId id="264"/>
            <p14:sldId id="499"/>
            <p14:sldId id="469"/>
            <p14:sldId id="470"/>
            <p14:sldId id="471"/>
            <p14:sldId id="472"/>
            <p14:sldId id="473"/>
            <p14:sldId id="474"/>
            <p14:sldId id="475"/>
            <p14:sldId id="478"/>
            <p14:sldId id="479"/>
            <p14:sldId id="480"/>
            <p14:sldId id="481"/>
            <p14:sldId id="498"/>
            <p14:sldId id="492"/>
            <p14:sldId id="493"/>
            <p14:sldId id="494"/>
            <p14:sldId id="495"/>
            <p14:sldId id="496"/>
            <p14:sldId id="497"/>
            <p14:sldId id="5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1BB1A-690D-4326-9FE3-1100C418C0D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CAC7B3AA-FE7C-4BB9-9EED-EDF87173D74C}">
      <dgm:prSet phldrT="[Text]" custT="1"/>
      <dgm:spPr/>
      <dgm:t>
        <a:bodyPr anchor="t"/>
        <a:lstStyle/>
        <a:p>
          <a:pPr algn="ctr"/>
          <a:r>
            <a:rPr lang="en-US" sz="2000" dirty="0" smtClean="0">
              <a:latin typeface="Arial" panose="020B0604020202020204" pitchFamily="34" charset="0"/>
              <a:cs typeface="Arial" panose="020B0604020202020204" pitchFamily="34" charset="0"/>
            </a:rPr>
            <a:t>Coach</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Coach is one part of a diagram of a circle"/>
        </a:ext>
      </dgm:extLst>
    </dgm:pt>
    <dgm:pt modelId="{65763BDE-3776-4C32-AF4D-7E4B2980365F}" type="parTrans" cxnId="{632ED989-BAA7-49B3-8F26-AD1F2488F83E}">
      <dgm:prSet/>
      <dgm:spPr/>
      <dgm:t>
        <a:bodyPr/>
        <a:lstStyle/>
        <a:p>
          <a:endParaRPr lang="en-US"/>
        </a:p>
      </dgm:t>
    </dgm:pt>
    <dgm:pt modelId="{52770E4E-8D04-4A49-B93D-40F3C612A3CC}" type="sibTrans" cxnId="{632ED989-BAA7-49B3-8F26-AD1F2488F83E}">
      <dgm:prSet/>
      <dgm:spPr/>
      <dgm:t>
        <a:bodyPr/>
        <a:lstStyle/>
        <a:p>
          <a:endParaRPr lang="en-US"/>
        </a:p>
      </dgm:t>
    </dgm:pt>
    <dgm:pt modelId="{6B34D72B-45C8-4476-A62E-58FD49E9B203}">
      <dgm:prSet phldrT="[Text]" custT="1"/>
      <dgm:spPr>
        <a:solidFill>
          <a:schemeClr val="accent3">
            <a:lumMod val="75000"/>
          </a:schemeClr>
        </a:solidFill>
      </dgm:spPr>
      <dgm:t>
        <a:bodyPr anchor="t"/>
        <a:lstStyle/>
        <a:p>
          <a:pPr algn="ctr"/>
          <a:r>
            <a:rPr lang="en-US" sz="2000" dirty="0" smtClean="0">
              <a:latin typeface="Arial" panose="020B0604020202020204" pitchFamily="34" charset="0"/>
              <a:cs typeface="Arial" panose="020B0604020202020204" pitchFamily="34" charset="0"/>
            </a:rPr>
            <a:t>Team Leader</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Team Leader is one role in the cirlcle"/>
        </a:ext>
      </dgm:extLst>
    </dgm:pt>
    <dgm:pt modelId="{BC7926E0-D196-4970-86A5-E1E6E9056A19}" type="parTrans" cxnId="{1FD97ED8-DC46-4EE7-B6A2-4240358DB966}">
      <dgm:prSet/>
      <dgm:spPr/>
      <dgm:t>
        <a:bodyPr/>
        <a:lstStyle/>
        <a:p>
          <a:endParaRPr lang="en-US"/>
        </a:p>
      </dgm:t>
    </dgm:pt>
    <dgm:pt modelId="{F1F2A081-B689-4D91-B884-070334187773}" type="sibTrans" cxnId="{1FD97ED8-DC46-4EE7-B6A2-4240358DB966}">
      <dgm:prSet/>
      <dgm:spPr/>
      <dgm:t>
        <a:bodyPr/>
        <a:lstStyle/>
        <a:p>
          <a:endParaRPr lang="en-US"/>
        </a:p>
      </dgm:t>
    </dgm:pt>
    <dgm:pt modelId="{5F123F0D-9879-48DF-9857-5D4AAB39D13D}">
      <dgm:prSet phldrT="[Text]" custT="1"/>
      <dgm:spPr>
        <a:solidFill>
          <a:schemeClr val="accent4">
            <a:lumMod val="75000"/>
          </a:schemeClr>
        </a:solidFill>
      </dgm:spPr>
      <dgm:t>
        <a:bodyPr anchor="b"/>
        <a:lstStyle/>
        <a:p>
          <a:pPr algn="ctr"/>
          <a:r>
            <a:rPr lang="en-US" sz="2000" dirty="0" smtClean="0">
              <a:latin typeface="Arial" panose="020B0604020202020204" pitchFamily="34" charset="0"/>
              <a:cs typeface="Arial" panose="020B0604020202020204" pitchFamily="34" charset="0"/>
            </a:rPr>
            <a:t>Family</a:t>
          </a:r>
        </a:p>
        <a:p>
          <a:pPr algn="ctr"/>
          <a:r>
            <a:rPr lang="en-US" sz="1900" dirty="0" smtClean="0">
              <a:latin typeface="Arial" panose="020B0604020202020204" pitchFamily="34" charset="0"/>
              <a:cs typeface="Arial" panose="020B0604020202020204" pitchFamily="34" charset="0"/>
            </a:rPr>
            <a:t>Members</a:t>
          </a:r>
          <a:endParaRPr lang="en-US" sz="19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fAMILY mEMEMBERS ARE ONE ROLE IN THE cOMMUNITY tRANSITION tEAMS"/>
        </a:ext>
      </dgm:extLst>
    </dgm:pt>
    <dgm:pt modelId="{E11FD577-9E88-4995-BECF-B865D502495F}" type="parTrans" cxnId="{026166F3-070E-4E9C-8218-CA5A205CAE96}">
      <dgm:prSet/>
      <dgm:spPr/>
      <dgm:t>
        <a:bodyPr/>
        <a:lstStyle/>
        <a:p>
          <a:endParaRPr lang="en-US"/>
        </a:p>
      </dgm:t>
    </dgm:pt>
    <dgm:pt modelId="{3E657F62-AF7B-4EEF-B0DA-E0573F098534}" type="sibTrans" cxnId="{026166F3-070E-4E9C-8218-CA5A205CAE96}">
      <dgm:prSet/>
      <dgm:spPr/>
      <dgm:t>
        <a:bodyPr/>
        <a:lstStyle/>
        <a:p>
          <a:endParaRPr lang="en-US"/>
        </a:p>
      </dgm:t>
    </dgm:pt>
    <dgm:pt modelId="{D848F355-900F-4A40-AD8A-02A290F37CAA}">
      <dgm:prSet phldrT="[Text]" custT="1"/>
      <dgm:spPr/>
      <dgm:t>
        <a:bodyPr anchor="b"/>
        <a:lstStyle/>
        <a:p>
          <a:pPr algn="ctr"/>
          <a:r>
            <a:rPr lang="en-US" sz="2000" dirty="0" smtClean="0">
              <a:latin typeface="Arial" panose="020B0604020202020204" pitchFamily="34" charset="0"/>
              <a:cs typeface="Arial" panose="020B0604020202020204" pitchFamily="34" charset="0"/>
            </a:rPr>
            <a:t>Agency Reps</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Agency RepresentaTIVES ARE ANOTHER ROLE IN THE CIRCLE"/>
        </a:ext>
      </dgm:extLst>
    </dgm:pt>
    <dgm:pt modelId="{D2836863-4EEA-410C-989B-A1FDFE7C93F0}" type="parTrans" cxnId="{1C845342-AFD5-439C-945E-3666F831E455}">
      <dgm:prSet/>
      <dgm:spPr/>
      <dgm:t>
        <a:bodyPr/>
        <a:lstStyle/>
        <a:p>
          <a:endParaRPr lang="en-US"/>
        </a:p>
      </dgm:t>
    </dgm:pt>
    <dgm:pt modelId="{75C3E050-CEA6-4193-B02E-BD70A7F81A46}" type="sibTrans" cxnId="{1C845342-AFD5-439C-945E-3666F831E455}">
      <dgm:prSet/>
      <dgm:spPr/>
      <dgm:t>
        <a:bodyPr/>
        <a:lstStyle/>
        <a:p>
          <a:endParaRPr lang="en-US"/>
        </a:p>
      </dgm:t>
    </dgm:pt>
    <dgm:pt modelId="{F3D8739D-17BA-46A5-A057-B85D5E12B0B3}" type="pres">
      <dgm:prSet presAssocID="{2DC1BB1A-690D-4326-9FE3-1100C418C0DA}" presName="cycleMatrixDiagram" presStyleCnt="0">
        <dgm:presLayoutVars>
          <dgm:chMax val="1"/>
          <dgm:dir/>
          <dgm:animLvl val="lvl"/>
          <dgm:resizeHandles val="exact"/>
        </dgm:presLayoutVars>
      </dgm:prSet>
      <dgm:spPr/>
      <dgm:t>
        <a:bodyPr/>
        <a:lstStyle/>
        <a:p>
          <a:endParaRPr lang="en-US"/>
        </a:p>
      </dgm:t>
    </dgm:pt>
    <dgm:pt modelId="{12B144BD-9F4D-4C35-B4EE-236D1F8B976B}" type="pres">
      <dgm:prSet presAssocID="{2DC1BB1A-690D-4326-9FE3-1100C418C0DA}" presName="children" presStyleCnt="0"/>
      <dgm:spPr/>
    </dgm:pt>
    <dgm:pt modelId="{870BF294-0AB3-4FC6-ACBE-BD43E0128263}" type="pres">
      <dgm:prSet presAssocID="{2DC1BB1A-690D-4326-9FE3-1100C418C0DA}" presName="childPlaceholder" presStyleCnt="0"/>
      <dgm:spPr/>
    </dgm:pt>
    <dgm:pt modelId="{9AB8FC88-E332-481B-8383-E7E9AA27106C}" type="pres">
      <dgm:prSet presAssocID="{2DC1BB1A-690D-4326-9FE3-1100C418C0DA}" presName="circle" presStyleCnt="0"/>
      <dgm:spPr/>
    </dgm:pt>
    <dgm:pt modelId="{DD74297D-FF0C-4F4A-A610-6BCCF4D8D083}" type="pres">
      <dgm:prSet presAssocID="{2DC1BB1A-690D-4326-9FE3-1100C418C0DA}" presName="quadrant1" presStyleLbl="node1" presStyleIdx="0" presStyleCnt="4">
        <dgm:presLayoutVars>
          <dgm:chMax val="1"/>
          <dgm:bulletEnabled val="1"/>
        </dgm:presLayoutVars>
      </dgm:prSet>
      <dgm:spPr/>
      <dgm:t>
        <a:bodyPr/>
        <a:lstStyle/>
        <a:p>
          <a:endParaRPr lang="en-US"/>
        </a:p>
      </dgm:t>
    </dgm:pt>
    <dgm:pt modelId="{2AB93E11-A3D6-4193-8A05-AA412DE6295F}" type="pres">
      <dgm:prSet presAssocID="{2DC1BB1A-690D-4326-9FE3-1100C418C0DA}" presName="quadrant2" presStyleLbl="node1" presStyleIdx="1" presStyleCnt="4">
        <dgm:presLayoutVars>
          <dgm:chMax val="1"/>
          <dgm:bulletEnabled val="1"/>
        </dgm:presLayoutVars>
      </dgm:prSet>
      <dgm:spPr/>
      <dgm:t>
        <a:bodyPr/>
        <a:lstStyle/>
        <a:p>
          <a:endParaRPr lang="en-US"/>
        </a:p>
      </dgm:t>
    </dgm:pt>
    <dgm:pt modelId="{66E61AC5-2B93-4A9B-A250-A0D19AF26E0B}" type="pres">
      <dgm:prSet presAssocID="{2DC1BB1A-690D-4326-9FE3-1100C418C0DA}" presName="quadrant3" presStyleLbl="node1" presStyleIdx="2" presStyleCnt="4" custScaleX="97210">
        <dgm:presLayoutVars>
          <dgm:chMax val="1"/>
          <dgm:bulletEnabled val="1"/>
        </dgm:presLayoutVars>
      </dgm:prSet>
      <dgm:spPr/>
      <dgm:t>
        <a:bodyPr/>
        <a:lstStyle/>
        <a:p>
          <a:endParaRPr lang="en-US"/>
        </a:p>
      </dgm:t>
    </dgm:pt>
    <dgm:pt modelId="{A0BC7FA4-CBDD-447A-819F-5166053B30AF}" type="pres">
      <dgm:prSet presAssocID="{2DC1BB1A-690D-4326-9FE3-1100C418C0DA}" presName="quadrant4" presStyleLbl="node1" presStyleIdx="3" presStyleCnt="4">
        <dgm:presLayoutVars>
          <dgm:chMax val="1"/>
          <dgm:bulletEnabled val="1"/>
        </dgm:presLayoutVars>
      </dgm:prSet>
      <dgm:spPr/>
      <dgm:t>
        <a:bodyPr/>
        <a:lstStyle/>
        <a:p>
          <a:endParaRPr lang="en-US"/>
        </a:p>
      </dgm:t>
    </dgm:pt>
    <dgm:pt modelId="{05EC3D70-D54D-46F6-AFEF-F8D01F8CDEF9}" type="pres">
      <dgm:prSet presAssocID="{2DC1BB1A-690D-4326-9FE3-1100C418C0DA}" presName="quadrantPlaceholder" presStyleCnt="0"/>
      <dgm:spPr/>
    </dgm:pt>
    <dgm:pt modelId="{F84729AE-1E45-4B9E-AA59-E955EF6F323C}" type="pres">
      <dgm:prSet presAssocID="{2DC1BB1A-690D-4326-9FE3-1100C418C0DA}" presName="center1" presStyleLbl="fgShp" presStyleIdx="0" presStyleCnt="2"/>
      <dgm:spPr/>
    </dgm:pt>
    <dgm:pt modelId="{26231403-D135-4295-9CD8-8C45966833A6}" type="pres">
      <dgm:prSet presAssocID="{2DC1BB1A-690D-4326-9FE3-1100C418C0DA}" presName="center2" presStyleLbl="fgShp" presStyleIdx="1" presStyleCnt="2"/>
      <dgm:spPr/>
    </dgm:pt>
  </dgm:ptLst>
  <dgm:cxnLst>
    <dgm:cxn modelId="{B1E6BFA1-185B-48C5-B553-01B9218E41D6}" type="presOf" srcId="{CAC7B3AA-FE7C-4BB9-9EED-EDF87173D74C}" destId="{DD74297D-FF0C-4F4A-A610-6BCCF4D8D083}" srcOrd="0" destOrd="0" presId="urn:microsoft.com/office/officeart/2005/8/layout/cycle4"/>
    <dgm:cxn modelId="{25B06B2A-C60E-440A-98FC-D2C2E62295AC}" type="presOf" srcId="{2DC1BB1A-690D-4326-9FE3-1100C418C0DA}" destId="{F3D8739D-17BA-46A5-A057-B85D5E12B0B3}" srcOrd="0" destOrd="0" presId="urn:microsoft.com/office/officeart/2005/8/layout/cycle4"/>
    <dgm:cxn modelId="{AB3A0E18-AD1A-4438-9A1B-CF6E94F4D3CF}" type="presOf" srcId="{D848F355-900F-4A40-AD8A-02A290F37CAA}" destId="{A0BC7FA4-CBDD-447A-819F-5166053B30AF}" srcOrd="0" destOrd="0" presId="urn:microsoft.com/office/officeart/2005/8/layout/cycle4"/>
    <dgm:cxn modelId="{026166F3-070E-4E9C-8218-CA5A205CAE96}" srcId="{2DC1BB1A-690D-4326-9FE3-1100C418C0DA}" destId="{5F123F0D-9879-48DF-9857-5D4AAB39D13D}" srcOrd="2" destOrd="0" parTransId="{E11FD577-9E88-4995-BECF-B865D502495F}" sibTransId="{3E657F62-AF7B-4EEF-B0DA-E0573F098534}"/>
    <dgm:cxn modelId="{459FEB6D-3D5C-4C33-8400-5386EDF7E67D}" type="presOf" srcId="{5F123F0D-9879-48DF-9857-5D4AAB39D13D}" destId="{66E61AC5-2B93-4A9B-A250-A0D19AF26E0B}" srcOrd="0" destOrd="0" presId="urn:microsoft.com/office/officeart/2005/8/layout/cycle4"/>
    <dgm:cxn modelId="{1FD97ED8-DC46-4EE7-B6A2-4240358DB966}" srcId="{2DC1BB1A-690D-4326-9FE3-1100C418C0DA}" destId="{6B34D72B-45C8-4476-A62E-58FD49E9B203}" srcOrd="1" destOrd="0" parTransId="{BC7926E0-D196-4970-86A5-E1E6E9056A19}" sibTransId="{F1F2A081-B689-4D91-B884-070334187773}"/>
    <dgm:cxn modelId="{3B48C2D6-FB3F-426C-80D7-C90AFDE7CF03}" type="presOf" srcId="{6B34D72B-45C8-4476-A62E-58FD49E9B203}" destId="{2AB93E11-A3D6-4193-8A05-AA412DE6295F}" srcOrd="0" destOrd="0" presId="urn:microsoft.com/office/officeart/2005/8/layout/cycle4"/>
    <dgm:cxn modelId="{1C845342-AFD5-439C-945E-3666F831E455}" srcId="{2DC1BB1A-690D-4326-9FE3-1100C418C0DA}" destId="{D848F355-900F-4A40-AD8A-02A290F37CAA}" srcOrd="3" destOrd="0" parTransId="{D2836863-4EEA-410C-989B-A1FDFE7C93F0}" sibTransId="{75C3E050-CEA6-4193-B02E-BD70A7F81A46}"/>
    <dgm:cxn modelId="{632ED989-BAA7-49B3-8F26-AD1F2488F83E}" srcId="{2DC1BB1A-690D-4326-9FE3-1100C418C0DA}" destId="{CAC7B3AA-FE7C-4BB9-9EED-EDF87173D74C}" srcOrd="0" destOrd="0" parTransId="{65763BDE-3776-4C32-AF4D-7E4B2980365F}" sibTransId="{52770E4E-8D04-4A49-B93D-40F3C612A3CC}"/>
    <dgm:cxn modelId="{778F7AB5-E06C-46AB-8A88-AAB8F0F664D2}" type="presParOf" srcId="{F3D8739D-17BA-46A5-A057-B85D5E12B0B3}" destId="{12B144BD-9F4D-4C35-B4EE-236D1F8B976B}" srcOrd="0" destOrd="0" presId="urn:microsoft.com/office/officeart/2005/8/layout/cycle4"/>
    <dgm:cxn modelId="{DA484107-24DA-495B-A15E-60C3CE04F061}" type="presParOf" srcId="{12B144BD-9F4D-4C35-B4EE-236D1F8B976B}" destId="{870BF294-0AB3-4FC6-ACBE-BD43E0128263}" srcOrd="0" destOrd="0" presId="urn:microsoft.com/office/officeart/2005/8/layout/cycle4"/>
    <dgm:cxn modelId="{28D99443-0E4A-4406-8A93-7B747BAD3421}" type="presParOf" srcId="{F3D8739D-17BA-46A5-A057-B85D5E12B0B3}" destId="{9AB8FC88-E332-481B-8383-E7E9AA27106C}" srcOrd="1" destOrd="0" presId="urn:microsoft.com/office/officeart/2005/8/layout/cycle4"/>
    <dgm:cxn modelId="{0BF29AAB-B522-4761-93DC-7A5AB284F824}" type="presParOf" srcId="{9AB8FC88-E332-481B-8383-E7E9AA27106C}" destId="{DD74297D-FF0C-4F4A-A610-6BCCF4D8D083}" srcOrd="0" destOrd="0" presId="urn:microsoft.com/office/officeart/2005/8/layout/cycle4"/>
    <dgm:cxn modelId="{778C6E0F-64FD-4CF7-9487-3B90D690C466}" type="presParOf" srcId="{9AB8FC88-E332-481B-8383-E7E9AA27106C}" destId="{2AB93E11-A3D6-4193-8A05-AA412DE6295F}" srcOrd="1" destOrd="0" presId="urn:microsoft.com/office/officeart/2005/8/layout/cycle4"/>
    <dgm:cxn modelId="{A159F459-3E6F-421C-AE46-F42205574B73}" type="presParOf" srcId="{9AB8FC88-E332-481B-8383-E7E9AA27106C}" destId="{66E61AC5-2B93-4A9B-A250-A0D19AF26E0B}" srcOrd="2" destOrd="0" presId="urn:microsoft.com/office/officeart/2005/8/layout/cycle4"/>
    <dgm:cxn modelId="{BD45C3A1-5C15-46C1-88B8-C3F3C0068383}" type="presParOf" srcId="{9AB8FC88-E332-481B-8383-E7E9AA27106C}" destId="{A0BC7FA4-CBDD-447A-819F-5166053B30AF}" srcOrd="3" destOrd="0" presId="urn:microsoft.com/office/officeart/2005/8/layout/cycle4"/>
    <dgm:cxn modelId="{1B314006-7799-493D-BEC6-8339DFD1A0F8}" type="presParOf" srcId="{9AB8FC88-E332-481B-8383-E7E9AA27106C}" destId="{05EC3D70-D54D-46F6-AFEF-F8D01F8CDEF9}" srcOrd="4" destOrd="0" presId="urn:microsoft.com/office/officeart/2005/8/layout/cycle4"/>
    <dgm:cxn modelId="{B48D9819-3DC2-4EAF-AEFE-F72CA9C47EFA}" type="presParOf" srcId="{F3D8739D-17BA-46A5-A057-B85D5E12B0B3}" destId="{F84729AE-1E45-4B9E-AA59-E955EF6F323C}" srcOrd="2" destOrd="0" presId="urn:microsoft.com/office/officeart/2005/8/layout/cycle4"/>
    <dgm:cxn modelId="{F359FAE3-0A92-4B86-A32E-57456CB3996B}" type="presParOf" srcId="{F3D8739D-17BA-46A5-A057-B85D5E12B0B3}" destId="{26231403-D135-4295-9CD8-8C45966833A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49EEF-AB14-4705-B7F4-47E05051E73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5A8DE24-5CC8-44FB-B614-FF8B4D028751}">
      <dgm:prSet phldrT="[Tex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Improve transition from Part C to Part B</a:t>
          </a:r>
          <a:endParaRPr lang="en-US" sz="2000" dirty="0">
            <a:latin typeface="Arial" panose="020B0604020202020204" pitchFamily="34" charset="0"/>
            <a:cs typeface="Arial" panose="020B0604020202020204" pitchFamily="34" charset="0"/>
          </a:endParaRPr>
        </a:p>
      </dgm:t>
    </dgm:pt>
    <dgm:pt modelId="{E1B9D4AF-7A31-4C80-8CF2-C702578CE2D1}" type="parTrans" cxnId="{562F59E8-50E7-40F8-9107-EFF1B6799DED}">
      <dgm:prSet/>
      <dgm:spPr/>
      <dgm:t>
        <a:bodyPr/>
        <a:lstStyle/>
        <a:p>
          <a:endParaRPr lang="en-US" sz="2800"/>
        </a:p>
      </dgm:t>
    </dgm:pt>
    <dgm:pt modelId="{78608DAA-B128-41A7-A956-13957F84101F}" type="sibTrans" cxnId="{562F59E8-50E7-40F8-9107-EFF1B6799DED}">
      <dgm:prSet/>
      <dgm:spPr>
        <a:ln>
          <a:solidFill>
            <a:schemeClr val="accent1"/>
          </a:solidFill>
        </a:ln>
      </dgm:spPr>
      <dgm:t>
        <a:bodyPr/>
        <a:lstStyle/>
        <a:p>
          <a:endParaRPr lang="en-US" sz="2800"/>
        </a:p>
      </dgm:t>
    </dgm:pt>
    <dgm:pt modelId="{B306CA37-9FB0-4799-BA6F-60745F6EC249}">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Develop MOU</a:t>
          </a:r>
          <a:endParaRPr lang="en-US" sz="2000" dirty="0">
            <a:latin typeface="Arial" panose="020B0604020202020204" pitchFamily="34" charset="0"/>
            <a:cs typeface="Arial" panose="020B0604020202020204" pitchFamily="34" charset="0"/>
          </a:endParaRPr>
        </a:p>
      </dgm:t>
    </dgm:pt>
    <dgm:pt modelId="{49C1AD4E-79AB-4699-83A1-D8FFC1076C33}" type="parTrans" cxnId="{E4537E6F-D2D4-408F-8139-FD587E78380F}">
      <dgm:prSet/>
      <dgm:spPr/>
      <dgm:t>
        <a:bodyPr/>
        <a:lstStyle/>
        <a:p>
          <a:endParaRPr lang="en-US" sz="2800"/>
        </a:p>
      </dgm:t>
    </dgm:pt>
    <dgm:pt modelId="{0F0BEE96-3E8C-4FB4-B672-88CC860DC498}" type="sibTrans" cxnId="{E4537E6F-D2D4-408F-8139-FD587E78380F}">
      <dgm:prSet/>
      <dgm:spPr/>
      <dgm:t>
        <a:bodyPr/>
        <a:lstStyle/>
        <a:p>
          <a:endParaRPr lang="en-US" sz="2800"/>
        </a:p>
      </dgm:t>
    </dgm:pt>
    <dgm:pt modelId="{FA7D8268-9745-40D3-9480-7C86E3CDA3A6}">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Ongoing meetings</a:t>
          </a:r>
          <a:endParaRPr lang="en-US" sz="2000" dirty="0">
            <a:latin typeface="Arial" panose="020B0604020202020204" pitchFamily="34" charset="0"/>
            <a:cs typeface="Arial" panose="020B0604020202020204" pitchFamily="34" charset="0"/>
          </a:endParaRPr>
        </a:p>
      </dgm:t>
    </dgm:pt>
    <dgm:pt modelId="{EF2E0953-0542-477B-82F1-932A7A1701FB}" type="parTrans" cxnId="{FED31039-A9DA-4C2A-BA7A-A85868D046A9}">
      <dgm:prSet/>
      <dgm:spPr/>
      <dgm:t>
        <a:bodyPr/>
        <a:lstStyle/>
        <a:p>
          <a:endParaRPr lang="en-US" sz="2800"/>
        </a:p>
      </dgm:t>
    </dgm:pt>
    <dgm:pt modelId="{E5E401EF-B730-455C-A6B3-62BEDCE5D907}" type="sibTrans" cxnId="{FED31039-A9DA-4C2A-BA7A-A85868D046A9}">
      <dgm:prSet/>
      <dgm:spPr/>
      <dgm:t>
        <a:bodyPr/>
        <a:lstStyle/>
        <a:p>
          <a:endParaRPr lang="en-US" sz="2800"/>
        </a:p>
      </dgm:t>
    </dgm:pt>
    <dgm:pt modelId="{7B1E8F59-7F18-4437-89B4-77717FE0FCBE}">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Coach, parent &amp; other partner involvement</a:t>
          </a:r>
          <a:endParaRPr lang="en-US" sz="2000" dirty="0">
            <a:latin typeface="Arial" panose="020B0604020202020204" pitchFamily="34" charset="0"/>
            <a:cs typeface="Arial" panose="020B0604020202020204" pitchFamily="34" charset="0"/>
          </a:endParaRPr>
        </a:p>
      </dgm:t>
    </dgm:pt>
    <dgm:pt modelId="{BD821F7F-BF08-4BE1-BCEF-B922184D63BD}" type="parTrans" cxnId="{FDBAEC3E-D52D-42AF-BF61-3E69CF73E6D8}">
      <dgm:prSet/>
      <dgm:spPr/>
      <dgm:t>
        <a:bodyPr/>
        <a:lstStyle/>
        <a:p>
          <a:endParaRPr lang="en-US" sz="2800"/>
        </a:p>
      </dgm:t>
    </dgm:pt>
    <dgm:pt modelId="{BD2F8ED8-5D9B-49B3-97B0-17C0806876FC}" type="sibTrans" cxnId="{FDBAEC3E-D52D-42AF-BF61-3E69CF73E6D8}">
      <dgm:prSet/>
      <dgm:spPr/>
      <dgm:t>
        <a:bodyPr/>
        <a:lstStyle/>
        <a:p>
          <a:endParaRPr lang="en-US" sz="2800"/>
        </a:p>
      </dgm:t>
    </dgm:pt>
    <dgm:pt modelId="{F865D376-FAF9-4E4C-9A98-EAACF5C68C33}">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Early Intervention agencies, Part C</a:t>
          </a:r>
          <a:endParaRPr lang="en-US" sz="2000" dirty="0">
            <a:latin typeface="Arial" panose="020B0604020202020204" pitchFamily="34" charset="0"/>
            <a:cs typeface="Arial" panose="020B0604020202020204" pitchFamily="34" charset="0"/>
          </a:endParaRPr>
        </a:p>
      </dgm:t>
    </dgm:pt>
    <dgm:pt modelId="{4A63A916-4CB1-4A3D-9265-CDD8BE31CBE4}" type="sibTrans" cxnId="{93D23B8C-FEF0-43BC-BC69-0E4BB6ACEFDE}">
      <dgm:prSet/>
      <dgm:spPr/>
      <dgm:t>
        <a:bodyPr/>
        <a:lstStyle/>
        <a:p>
          <a:endParaRPr lang="en-US" sz="2800"/>
        </a:p>
      </dgm:t>
    </dgm:pt>
    <dgm:pt modelId="{8E8A9BD1-3563-48EF-B197-0D87615EA821}" type="parTrans" cxnId="{93D23B8C-FEF0-43BC-BC69-0E4BB6ACEFDE}">
      <dgm:prSet/>
      <dgm:spPr/>
      <dgm:t>
        <a:bodyPr/>
        <a:lstStyle/>
        <a:p>
          <a:endParaRPr lang="en-US" sz="2800"/>
        </a:p>
      </dgm:t>
    </dgm:pt>
    <dgm:pt modelId="{8F4EDF65-82DF-4C81-9957-8D33970CF06A}">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School Districts, Part B</a:t>
          </a:r>
          <a:endParaRPr lang="en-US" sz="2000" dirty="0">
            <a:latin typeface="Arial" panose="020B0604020202020204" pitchFamily="34" charset="0"/>
            <a:cs typeface="Arial" panose="020B0604020202020204" pitchFamily="34" charset="0"/>
          </a:endParaRPr>
        </a:p>
      </dgm:t>
    </dgm:pt>
    <dgm:pt modelId="{06B87EFE-6D61-455C-A67B-A811C1EC44BE}" type="parTrans" cxnId="{D065DD73-5650-4B35-9A62-3A5BD3D6F5E9}">
      <dgm:prSet/>
      <dgm:spPr/>
      <dgm:t>
        <a:bodyPr/>
        <a:lstStyle/>
        <a:p>
          <a:endParaRPr lang="en-US"/>
        </a:p>
      </dgm:t>
    </dgm:pt>
    <dgm:pt modelId="{4C90774F-4A96-446C-923E-8C8694943EEB}" type="sibTrans" cxnId="{D065DD73-5650-4B35-9A62-3A5BD3D6F5E9}">
      <dgm:prSet/>
      <dgm:spPr/>
      <dgm:t>
        <a:bodyPr/>
        <a:lstStyle/>
        <a:p>
          <a:endParaRPr lang="en-US"/>
        </a:p>
      </dgm:t>
    </dgm:pt>
    <dgm:pt modelId="{10F132AD-B580-493D-8763-D77A77E39125}" type="pres">
      <dgm:prSet presAssocID="{77349EEF-AB14-4705-B7F4-47E05051E730}" presName="Name0" presStyleCnt="0">
        <dgm:presLayoutVars>
          <dgm:chMax val="7"/>
          <dgm:chPref val="7"/>
          <dgm:dir/>
        </dgm:presLayoutVars>
      </dgm:prSet>
      <dgm:spPr/>
      <dgm:t>
        <a:bodyPr/>
        <a:lstStyle/>
        <a:p>
          <a:endParaRPr lang="en-US"/>
        </a:p>
      </dgm:t>
    </dgm:pt>
    <dgm:pt modelId="{7D03AE8A-6F0C-4FC0-A9D4-2BD9BB069505}" type="pres">
      <dgm:prSet presAssocID="{77349EEF-AB14-4705-B7F4-47E05051E730}" presName="Name1" presStyleCnt="0"/>
      <dgm:spPr/>
    </dgm:pt>
    <dgm:pt modelId="{D0DD66FF-2E11-4431-82B6-B7FF2CAFA322}" type="pres">
      <dgm:prSet presAssocID="{77349EEF-AB14-4705-B7F4-47E05051E730}" presName="cycle" presStyleCnt="0"/>
      <dgm:spPr/>
    </dgm:pt>
    <dgm:pt modelId="{5E76750E-317C-4C70-A9B1-CB323C1C5C5E}" type="pres">
      <dgm:prSet presAssocID="{77349EEF-AB14-4705-B7F4-47E05051E730}" presName="srcNode" presStyleLbl="node1" presStyleIdx="0" presStyleCnt="6"/>
      <dgm:spPr/>
    </dgm:pt>
    <dgm:pt modelId="{99072AC9-9D05-4BB8-98CB-F6BD0D9C9B0A}" type="pres">
      <dgm:prSet presAssocID="{77349EEF-AB14-4705-B7F4-47E05051E730}" presName="conn" presStyleLbl="parChTrans1D2" presStyleIdx="0" presStyleCnt="1"/>
      <dgm:spPr/>
      <dgm:t>
        <a:bodyPr/>
        <a:lstStyle/>
        <a:p>
          <a:endParaRPr lang="en-US"/>
        </a:p>
      </dgm:t>
    </dgm:pt>
    <dgm:pt modelId="{603C0830-FB06-4C67-AE10-5204B4777714}" type="pres">
      <dgm:prSet presAssocID="{77349EEF-AB14-4705-B7F4-47E05051E730}" presName="extraNode" presStyleLbl="node1" presStyleIdx="0" presStyleCnt="6"/>
      <dgm:spPr/>
    </dgm:pt>
    <dgm:pt modelId="{A5C48F01-8F0E-458D-A8A9-D716885B9C8D}" type="pres">
      <dgm:prSet presAssocID="{77349EEF-AB14-4705-B7F4-47E05051E730}" presName="dstNode" presStyleLbl="node1" presStyleIdx="0" presStyleCnt="6"/>
      <dgm:spPr/>
    </dgm:pt>
    <dgm:pt modelId="{518355AC-6266-4CDF-9502-40C2C533E82D}" type="pres">
      <dgm:prSet presAssocID="{B5A8DE24-5CC8-44FB-B614-FF8B4D028751}" presName="text_1" presStyleLbl="node1" presStyleIdx="0" presStyleCnt="6">
        <dgm:presLayoutVars>
          <dgm:bulletEnabled val="1"/>
        </dgm:presLayoutVars>
      </dgm:prSet>
      <dgm:spPr/>
      <dgm:t>
        <a:bodyPr/>
        <a:lstStyle/>
        <a:p>
          <a:endParaRPr lang="en-US"/>
        </a:p>
      </dgm:t>
    </dgm:pt>
    <dgm:pt modelId="{B33006C0-5F81-470A-BD23-EBE4B9888E4D}" type="pres">
      <dgm:prSet presAssocID="{B5A8DE24-5CC8-44FB-B614-FF8B4D028751}" presName="accent_1" presStyleCnt="0"/>
      <dgm:spPr/>
    </dgm:pt>
    <dgm:pt modelId="{DDBEF3D8-6706-4E24-85CC-1EBDC147D544}" type="pres">
      <dgm:prSet presAssocID="{B5A8DE24-5CC8-44FB-B614-FF8B4D028751}" presName="accentRepeatNode" presStyleLbl="solidFgAcc1" presStyleIdx="0" presStyleCnt="6"/>
      <dgm:spPr>
        <a:solidFill>
          <a:schemeClr val="accent1"/>
        </a:solidFill>
      </dgm:spPr>
    </dgm:pt>
    <dgm:pt modelId="{645E88B4-6255-48D3-981B-D08DAE2F9238}" type="pres">
      <dgm:prSet presAssocID="{B306CA37-9FB0-4799-BA6F-60745F6EC249}" presName="text_2" presStyleLbl="node1" presStyleIdx="1" presStyleCnt="6">
        <dgm:presLayoutVars>
          <dgm:bulletEnabled val="1"/>
        </dgm:presLayoutVars>
      </dgm:prSet>
      <dgm:spPr/>
      <dgm:t>
        <a:bodyPr/>
        <a:lstStyle/>
        <a:p>
          <a:endParaRPr lang="en-US"/>
        </a:p>
      </dgm:t>
    </dgm:pt>
    <dgm:pt modelId="{421C1E10-82B8-4C55-B690-AC1A791A7F69}" type="pres">
      <dgm:prSet presAssocID="{B306CA37-9FB0-4799-BA6F-60745F6EC249}" presName="accent_2" presStyleCnt="0"/>
      <dgm:spPr/>
    </dgm:pt>
    <dgm:pt modelId="{CACB66B9-5463-4FA8-8786-44AFAF54E630}" type="pres">
      <dgm:prSet presAssocID="{B306CA37-9FB0-4799-BA6F-60745F6EC249}" presName="accentRepeatNode" presStyleLbl="solidFgAcc1" presStyleIdx="1" presStyleCnt="6"/>
      <dgm:spPr>
        <a:solidFill>
          <a:schemeClr val="accent1"/>
        </a:solidFill>
      </dgm:spPr>
    </dgm:pt>
    <dgm:pt modelId="{C7CAC995-C7B9-4942-BACE-F06857D5078D}" type="pres">
      <dgm:prSet presAssocID="{FA7D8268-9745-40D3-9480-7C86E3CDA3A6}" presName="text_3" presStyleLbl="node1" presStyleIdx="2" presStyleCnt="6">
        <dgm:presLayoutVars>
          <dgm:bulletEnabled val="1"/>
        </dgm:presLayoutVars>
      </dgm:prSet>
      <dgm:spPr/>
      <dgm:t>
        <a:bodyPr/>
        <a:lstStyle/>
        <a:p>
          <a:endParaRPr lang="en-US"/>
        </a:p>
      </dgm:t>
    </dgm:pt>
    <dgm:pt modelId="{F2DDCF78-DC2B-4717-8D2A-DECB79D07D98}" type="pres">
      <dgm:prSet presAssocID="{FA7D8268-9745-40D3-9480-7C86E3CDA3A6}" presName="accent_3" presStyleCnt="0"/>
      <dgm:spPr/>
    </dgm:pt>
    <dgm:pt modelId="{5071E6B7-6974-4686-B138-3ED3980B3367}" type="pres">
      <dgm:prSet presAssocID="{FA7D8268-9745-40D3-9480-7C86E3CDA3A6}" presName="accentRepeatNode" presStyleLbl="solidFgAcc1" presStyleIdx="2" presStyleCnt="6"/>
      <dgm:spPr>
        <a:solidFill>
          <a:schemeClr val="accent1"/>
        </a:solidFill>
      </dgm:spPr>
    </dgm:pt>
    <dgm:pt modelId="{399709DB-99BD-45C8-9AE0-FE970FC334F4}" type="pres">
      <dgm:prSet presAssocID="{7B1E8F59-7F18-4437-89B4-77717FE0FCBE}" presName="text_4" presStyleLbl="node1" presStyleIdx="3" presStyleCnt="6" custScaleY="127042">
        <dgm:presLayoutVars>
          <dgm:bulletEnabled val="1"/>
        </dgm:presLayoutVars>
      </dgm:prSet>
      <dgm:spPr/>
      <dgm:t>
        <a:bodyPr/>
        <a:lstStyle/>
        <a:p>
          <a:endParaRPr lang="en-US"/>
        </a:p>
      </dgm:t>
    </dgm:pt>
    <dgm:pt modelId="{56D5B1B6-65A1-4CB4-B5C8-6DEA0079C15F}" type="pres">
      <dgm:prSet presAssocID="{7B1E8F59-7F18-4437-89B4-77717FE0FCBE}" presName="accent_4" presStyleCnt="0"/>
      <dgm:spPr/>
    </dgm:pt>
    <dgm:pt modelId="{04DD430C-7DDA-4DAE-B525-10863AA78EBA}" type="pres">
      <dgm:prSet presAssocID="{7B1E8F59-7F18-4437-89B4-77717FE0FCBE}" presName="accentRepeatNode" presStyleLbl="solidFgAcc1" presStyleIdx="3" presStyleCnt="6"/>
      <dgm:spPr>
        <a:solidFill>
          <a:schemeClr val="accent1"/>
        </a:solidFill>
      </dgm:spPr>
    </dgm:pt>
    <dgm:pt modelId="{B762DF1B-C24C-4A01-A63C-4A8BAEF9C76D}" type="pres">
      <dgm:prSet presAssocID="{F865D376-FAF9-4E4C-9A98-EAACF5C68C33}" presName="text_5" presStyleLbl="node1" presStyleIdx="4" presStyleCnt="6" custScaleY="117795">
        <dgm:presLayoutVars>
          <dgm:bulletEnabled val="1"/>
        </dgm:presLayoutVars>
      </dgm:prSet>
      <dgm:spPr/>
      <dgm:t>
        <a:bodyPr/>
        <a:lstStyle/>
        <a:p>
          <a:endParaRPr lang="en-US"/>
        </a:p>
      </dgm:t>
    </dgm:pt>
    <dgm:pt modelId="{DD7E987E-756A-4B51-8B19-F4323698D080}" type="pres">
      <dgm:prSet presAssocID="{F865D376-FAF9-4E4C-9A98-EAACF5C68C33}" presName="accent_5" presStyleCnt="0"/>
      <dgm:spPr/>
    </dgm:pt>
    <dgm:pt modelId="{96B6F95B-7F72-4774-97C7-0640416F7CF2}" type="pres">
      <dgm:prSet presAssocID="{F865D376-FAF9-4E4C-9A98-EAACF5C68C33}" presName="accentRepeatNode" presStyleLbl="solidFgAcc1" presStyleIdx="4" presStyleCnt="6"/>
      <dgm:spPr>
        <a:solidFill>
          <a:schemeClr val="accent1"/>
        </a:solidFill>
      </dgm:spPr>
    </dgm:pt>
    <dgm:pt modelId="{D0DFE8EF-E700-4BBA-929B-74579622E60E}" type="pres">
      <dgm:prSet presAssocID="{8F4EDF65-82DF-4C81-9957-8D33970CF06A}" presName="text_6" presStyleLbl="node1" presStyleIdx="5" presStyleCnt="6">
        <dgm:presLayoutVars>
          <dgm:bulletEnabled val="1"/>
        </dgm:presLayoutVars>
      </dgm:prSet>
      <dgm:spPr/>
      <dgm:t>
        <a:bodyPr/>
        <a:lstStyle/>
        <a:p>
          <a:endParaRPr lang="en-US"/>
        </a:p>
      </dgm:t>
    </dgm:pt>
    <dgm:pt modelId="{9C868F72-0719-45CF-87CF-2DE6821DC7D8}" type="pres">
      <dgm:prSet presAssocID="{8F4EDF65-82DF-4C81-9957-8D33970CF06A}" presName="accent_6" presStyleCnt="0"/>
      <dgm:spPr/>
    </dgm:pt>
    <dgm:pt modelId="{EE2B45A5-E811-47F6-A228-85DCFEE883B7}" type="pres">
      <dgm:prSet presAssocID="{8F4EDF65-82DF-4C81-9957-8D33970CF06A}" presName="accentRepeatNode" presStyleLbl="solidFgAcc1" presStyleIdx="5" presStyleCnt="6"/>
      <dgm:spPr>
        <a:solidFill>
          <a:schemeClr val="accent1"/>
        </a:solidFill>
      </dgm:spPr>
      <dgm:t>
        <a:bodyPr/>
        <a:lstStyle/>
        <a:p>
          <a:endParaRPr lang="en-US"/>
        </a:p>
      </dgm:t>
    </dgm:pt>
  </dgm:ptLst>
  <dgm:cxnLst>
    <dgm:cxn modelId="{137294D7-284C-45BC-A57F-F56E0D1C6333}" type="presOf" srcId="{8F4EDF65-82DF-4C81-9957-8D33970CF06A}" destId="{D0DFE8EF-E700-4BBA-929B-74579622E60E}" srcOrd="0" destOrd="0" presId="urn:microsoft.com/office/officeart/2008/layout/VerticalCurvedList"/>
    <dgm:cxn modelId="{85A31159-F43D-4555-9D34-A59E6920881E}" type="presOf" srcId="{FA7D8268-9745-40D3-9480-7C86E3CDA3A6}" destId="{C7CAC995-C7B9-4942-BACE-F06857D5078D}" srcOrd="0" destOrd="0" presId="urn:microsoft.com/office/officeart/2008/layout/VerticalCurvedList"/>
    <dgm:cxn modelId="{08171C7D-3DEE-42E6-A6AC-A8B5ED4A0E85}" type="presOf" srcId="{B306CA37-9FB0-4799-BA6F-60745F6EC249}" destId="{645E88B4-6255-48D3-981B-D08DAE2F9238}" srcOrd="0" destOrd="0" presId="urn:microsoft.com/office/officeart/2008/layout/VerticalCurvedList"/>
    <dgm:cxn modelId="{FDBAEC3E-D52D-42AF-BF61-3E69CF73E6D8}" srcId="{77349EEF-AB14-4705-B7F4-47E05051E730}" destId="{7B1E8F59-7F18-4437-89B4-77717FE0FCBE}" srcOrd="3" destOrd="0" parTransId="{BD821F7F-BF08-4BE1-BCEF-B922184D63BD}" sibTransId="{BD2F8ED8-5D9B-49B3-97B0-17C0806876FC}"/>
    <dgm:cxn modelId="{0FE87212-F79C-409C-AAA0-8D0858F1FC7B}" type="presOf" srcId="{77349EEF-AB14-4705-B7F4-47E05051E730}" destId="{10F132AD-B580-493D-8763-D77A77E39125}" srcOrd="0" destOrd="0" presId="urn:microsoft.com/office/officeart/2008/layout/VerticalCurvedList"/>
    <dgm:cxn modelId="{562F59E8-50E7-40F8-9107-EFF1B6799DED}" srcId="{77349EEF-AB14-4705-B7F4-47E05051E730}" destId="{B5A8DE24-5CC8-44FB-B614-FF8B4D028751}" srcOrd="0" destOrd="0" parTransId="{E1B9D4AF-7A31-4C80-8CF2-C702578CE2D1}" sibTransId="{78608DAA-B128-41A7-A956-13957F84101F}"/>
    <dgm:cxn modelId="{848FC3FE-3BFF-488B-8436-F1E5FE27104D}" type="presOf" srcId="{78608DAA-B128-41A7-A956-13957F84101F}" destId="{99072AC9-9D05-4BB8-98CB-F6BD0D9C9B0A}" srcOrd="0" destOrd="0" presId="urn:microsoft.com/office/officeart/2008/layout/VerticalCurvedList"/>
    <dgm:cxn modelId="{E4537E6F-D2D4-408F-8139-FD587E78380F}" srcId="{77349EEF-AB14-4705-B7F4-47E05051E730}" destId="{B306CA37-9FB0-4799-BA6F-60745F6EC249}" srcOrd="1" destOrd="0" parTransId="{49C1AD4E-79AB-4699-83A1-D8FFC1076C33}" sibTransId="{0F0BEE96-3E8C-4FB4-B672-88CC860DC498}"/>
    <dgm:cxn modelId="{D065DD73-5650-4B35-9A62-3A5BD3D6F5E9}" srcId="{77349EEF-AB14-4705-B7F4-47E05051E730}" destId="{8F4EDF65-82DF-4C81-9957-8D33970CF06A}" srcOrd="5" destOrd="0" parTransId="{06B87EFE-6D61-455C-A67B-A811C1EC44BE}" sibTransId="{4C90774F-4A96-446C-923E-8C8694943EEB}"/>
    <dgm:cxn modelId="{93D23B8C-FEF0-43BC-BC69-0E4BB6ACEFDE}" srcId="{77349EEF-AB14-4705-B7F4-47E05051E730}" destId="{F865D376-FAF9-4E4C-9A98-EAACF5C68C33}" srcOrd="4" destOrd="0" parTransId="{8E8A9BD1-3563-48EF-B197-0D87615EA821}" sibTransId="{4A63A916-4CB1-4A3D-9265-CDD8BE31CBE4}"/>
    <dgm:cxn modelId="{FA561054-794C-4554-8E35-B943650378C6}" type="presOf" srcId="{7B1E8F59-7F18-4437-89B4-77717FE0FCBE}" destId="{399709DB-99BD-45C8-9AE0-FE970FC334F4}" srcOrd="0" destOrd="0" presId="urn:microsoft.com/office/officeart/2008/layout/VerticalCurvedList"/>
    <dgm:cxn modelId="{2757B103-8D3D-4209-9160-47109C72C12E}" type="presOf" srcId="{B5A8DE24-5CC8-44FB-B614-FF8B4D028751}" destId="{518355AC-6266-4CDF-9502-40C2C533E82D}" srcOrd="0" destOrd="0" presId="urn:microsoft.com/office/officeart/2008/layout/VerticalCurvedList"/>
    <dgm:cxn modelId="{FED31039-A9DA-4C2A-BA7A-A85868D046A9}" srcId="{77349EEF-AB14-4705-B7F4-47E05051E730}" destId="{FA7D8268-9745-40D3-9480-7C86E3CDA3A6}" srcOrd="2" destOrd="0" parTransId="{EF2E0953-0542-477B-82F1-932A7A1701FB}" sibTransId="{E5E401EF-B730-455C-A6B3-62BEDCE5D907}"/>
    <dgm:cxn modelId="{03A6E8D6-7274-4A1C-8D3A-001D6DE6F78D}" type="presOf" srcId="{F865D376-FAF9-4E4C-9A98-EAACF5C68C33}" destId="{B762DF1B-C24C-4A01-A63C-4A8BAEF9C76D}" srcOrd="0" destOrd="0" presId="urn:microsoft.com/office/officeart/2008/layout/VerticalCurvedList"/>
    <dgm:cxn modelId="{21A3F390-C466-429E-88C0-CA9D26B0BE0F}" type="presParOf" srcId="{10F132AD-B580-493D-8763-D77A77E39125}" destId="{7D03AE8A-6F0C-4FC0-A9D4-2BD9BB069505}" srcOrd="0" destOrd="0" presId="urn:microsoft.com/office/officeart/2008/layout/VerticalCurvedList"/>
    <dgm:cxn modelId="{230B5028-F395-47E4-B41D-CC3576FAF676}" type="presParOf" srcId="{7D03AE8A-6F0C-4FC0-A9D4-2BD9BB069505}" destId="{D0DD66FF-2E11-4431-82B6-B7FF2CAFA322}" srcOrd="0" destOrd="0" presId="urn:microsoft.com/office/officeart/2008/layout/VerticalCurvedList"/>
    <dgm:cxn modelId="{D4788451-29AF-4409-8A90-966BAF06DCA9}" type="presParOf" srcId="{D0DD66FF-2E11-4431-82B6-B7FF2CAFA322}" destId="{5E76750E-317C-4C70-A9B1-CB323C1C5C5E}" srcOrd="0" destOrd="0" presId="urn:microsoft.com/office/officeart/2008/layout/VerticalCurvedList"/>
    <dgm:cxn modelId="{B44D3868-63B3-453D-B787-01E47CA8E8AF}" type="presParOf" srcId="{D0DD66FF-2E11-4431-82B6-B7FF2CAFA322}" destId="{99072AC9-9D05-4BB8-98CB-F6BD0D9C9B0A}" srcOrd="1" destOrd="0" presId="urn:microsoft.com/office/officeart/2008/layout/VerticalCurvedList"/>
    <dgm:cxn modelId="{8CBCDAE5-0970-48AA-81DE-FEE1A7FA18D5}" type="presParOf" srcId="{D0DD66FF-2E11-4431-82B6-B7FF2CAFA322}" destId="{603C0830-FB06-4C67-AE10-5204B4777714}" srcOrd="2" destOrd="0" presId="urn:microsoft.com/office/officeart/2008/layout/VerticalCurvedList"/>
    <dgm:cxn modelId="{D10B32EF-52AF-4772-92B4-A4DC6983675A}" type="presParOf" srcId="{D0DD66FF-2E11-4431-82B6-B7FF2CAFA322}" destId="{A5C48F01-8F0E-458D-A8A9-D716885B9C8D}" srcOrd="3" destOrd="0" presId="urn:microsoft.com/office/officeart/2008/layout/VerticalCurvedList"/>
    <dgm:cxn modelId="{435D59C7-F9B0-41CB-9B53-0DA77096F418}" type="presParOf" srcId="{7D03AE8A-6F0C-4FC0-A9D4-2BD9BB069505}" destId="{518355AC-6266-4CDF-9502-40C2C533E82D}" srcOrd="1" destOrd="0" presId="urn:microsoft.com/office/officeart/2008/layout/VerticalCurvedList"/>
    <dgm:cxn modelId="{444C1C3E-8EAD-47AA-968C-5AFA34CD201D}" type="presParOf" srcId="{7D03AE8A-6F0C-4FC0-A9D4-2BD9BB069505}" destId="{B33006C0-5F81-470A-BD23-EBE4B9888E4D}" srcOrd="2" destOrd="0" presId="urn:microsoft.com/office/officeart/2008/layout/VerticalCurvedList"/>
    <dgm:cxn modelId="{60AB7DEB-03EB-47B5-80BD-897A3FDBB0BC}" type="presParOf" srcId="{B33006C0-5F81-470A-BD23-EBE4B9888E4D}" destId="{DDBEF3D8-6706-4E24-85CC-1EBDC147D544}" srcOrd="0" destOrd="0" presId="urn:microsoft.com/office/officeart/2008/layout/VerticalCurvedList"/>
    <dgm:cxn modelId="{9EC03A66-5B38-4879-8EC4-2B8D7E90A263}" type="presParOf" srcId="{7D03AE8A-6F0C-4FC0-A9D4-2BD9BB069505}" destId="{645E88B4-6255-48D3-981B-D08DAE2F9238}" srcOrd="3" destOrd="0" presId="urn:microsoft.com/office/officeart/2008/layout/VerticalCurvedList"/>
    <dgm:cxn modelId="{A2076C74-FC52-46B6-A940-689520610D9F}" type="presParOf" srcId="{7D03AE8A-6F0C-4FC0-A9D4-2BD9BB069505}" destId="{421C1E10-82B8-4C55-B690-AC1A791A7F69}" srcOrd="4" destOrd="0" presId="urn:microsoft.com/office/officeart/2008/layout/VerticalCurvedList"/>
    <dgm:cxn modelId="{204995E6-B2D5-4369-9270-279F404895E2}" type="presParOf" srcId="{421C1E10-82B8-4C55-B690-AC1A791A7F69}" destId="{CACB66B9-5463-4FA8-8786-44AFAF54E630}" srcOrd="0" destOrd="0" presId="urn:microsoft.com/office/officeart/2008/layout/VerticalCurvedList"/>
    <dgm:cxn modelId="{24241F59-69FD-4541-A558-A12DFB955150}" type="presParOf" srcId="{7D03AE8A-6F0C-4FC0-A9D4-2BD9BB069505}" destId="{C7CAC995-C7B9-4942-BACE-F06857D5078D}" srcOrd="5" destOrd="0" presId="urn:microsoft.com/office/officeart/2008/layout/VerticalCurvedList"/>
    <dgm:cxn modelId="{5F36B15D-33C8-4064-8E89-F5A04F1FC7A5}" type="presParOf" srcId="{7D03AE8A-6F0C-4FC0-A9D4-2BD9BB069505}" destId="{F2DDCF78-DC2B-4717-8D2A-DECB79D07D98}" srcOrd="6" destOrd="0" presId="urn:microsoft.com/office/officeart/2008/layout/VerticalCurvedList"/>
    <dgm:cxn modelId="{A5CD8318-6F4E-4FA6-B765-ACE64AE47D7E}" type="presParOf" srcId="{F2DDCF78-DC2B-4717-8D2A-DECB79D07D98}" destId="{5071E6B7-6974-4686-B138-3ED3980B3367}" srcOrd="0" destOrd="0" presId="urn:microsoft.com/office/officeart/2008/layout/VerticalCurvedList"/>
    <dgm:cxn modelId="{DA916F99-E4BA-4D5B-9815-DA547ECE2998}" type="presParOf" srcId="{7D03AE8A-6F0C-4FC0-A9D4-2BD9BB069505}" destId="{399709DB-99BD-45C8-9AE0-FE970FC334F4}" srcOrd="7" destOrd="0" presId="urn:microsoft.com/office/officeart/2008/layout/VerticalCurvedList"/>
    <dgm:cxn modelId="{BCEC067A-771F-4265-89DD-663660C4FAB2}" type="presParOf" srcId="{7D03AE8A-6F0C-4FC0-A9D4-2BD9BB069505}" destId="{56D5B1B6-65A1-4CB4-B5C8-6DEA0079C15F}" srcOrd="8" destOrd="0" presId="urn:microsoft.com/office/officeart/2008/layout/VerticalCurvedList"/>
    <dgm:cxn modelId="{B103FA79-9F39-45A1-9F2C-4B2AEBA08600}" type="presParOf" srcId="{56D5B1B6-65A1-4CB4-B5C8-6DEA0079C15F}" destId="{04DD430C-7DDA-4DAE-B525-10863AA78EBA}" srcOrd="0" destOrd="0" presId="urn:microsoft.com/office/officeart/2008/layout/VerticalCurvedList"/>
    <dgm:cxn modelId="{83931D4B-CC40-4DC3-B2D4-27D949D2845F}" type="presParOf" srcId="{7D03AE8A-6F0C-4FC0-A9D4-2BD9BB069505}" destId="{B762DF1B-C24C-4A01-A63C-4A8BAEF9C76D}" srcOrd="9" destOrd="0" presId="urn:microsoft.com/office/officeart/2008/layout/VerticalCurvedList"/>
    <dgm:cxn modelId="{66E67976-FF78-41E6-8D7B-3A1AF0678ED6}" type="presParOf" srcId="{7D03AE8A-6F0C-4FC0-A9D4-2BD9BB069505}" destId="{DD7E987E-756A-4B51-8B19-F4323698D080}" srcOrd="10" destOrd="0" presId="urn:microsoft.com/office/officeart/2008/layout/VerticalCurvedList"/>
    <dgm:cxn modelId="{E8D6A52B-B28C-45C2-9196-7374D7D5EDBE}" type="presParOf" srcId="{DD7E987E-756A-4B51-8B19-F4323698D080}" destId="{96B6F95B-7F72-4774-97C7-0640416F7CF2}" srcOrd="0" destOrd="0" presId="urn:microsoft.com/office/officeart/2008/layout/VerticalCurvedList"/>
    <dgm:cxn modelId="{31D88258-F5E4-4F70-A838-751CA0DCC119}" type="presParOf" srcId="{7D03AE8A-6F0C-4FC0-A9D4-2BD9BB069505}" destId="{D0DFE8EF-E700-4BBA-929B-74579622E60E}" srcOrd="11" destOrd="0" presId="urn:microsoft.com/office/officeart/2008/layout/VerticalCurvedList"/>
    <dgm:cxn modelId="{81BDE1A5-4A06-4DDF-8E62-AB13B6A66FBF}" type="presParOf" srcId="{7D03AE8A-6F0C-4FC0-A9D4-2BD9BB069505}" destId="{9C868F72-0719-45CF-87CF-2DE6821DC7D8}" srcOrd="12" destOrd="0" presId="urn:microsoft.com/office/officeart/2008/layout/VerticalCurvedList"/>
    <dgm:cxn modelId="{3A6B01A6-03B8-4639-85BE-E7FC0703B9E2}" type="presParOf" srcId="{9C868F72-0719-45CF-87CF-2DE6821DC7D8}" destId="{EE2B45A5-E811-47F6-A228-85DCFEE883B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4297D-FF0C-4F4A-A610-6BCCF4D8D083}">
      <dsp:nvSpPr>
        <dsp:cNvPr id="0" name=""/>
        <dsp:cNvSpPr/>
      </dsp:nvSpPr>
      <dsp:spPr>
        <a:xfrm>
          <a:off x="1364538" y="249626"/>
          <a:ext cx="1896284" cy="1896284"/>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Coach</a:t>
          </a:r>
          <a:endParaRPr lang="en-US" sz="2000" kern="1200" dirty="0">
            <a:latin typeface="Arial" panose="020B0604020202020204" pitchFamily="34" charset="0"/>
            <a:cs typeface="Arial" panose="020B0604020202020204" pitchFamily="34" charset="0"/>
          </a:endParaRPr>
        </a:p>
      </dsp:txBody>
      <dsp:txXfrm>
        <a:off x="1919947" y="805035"/>
        <a:ext cx="1340875" cy="1340875"/>
      </dsp:txXfrm>
    </dsp:sp>
    <dsp:sp modelId="{2AB93E11-A3D6-4193-8A05-AA412DE6295F}">
      <dsp:nvSpPr>
        <dsp:cNvPr id="0" name=""/>
        <dsp:cNvSpPr/>
      </dsp:nvSpPr>
      <dsp:spPr>
        <a:xfrm rot="5400000">
          <a:off x="3348412" y="249626"/>
          <a:ext cx="1896284" cy="1896284"/>
        </a:xfrm>
        <a:prstGeom prst="pieWedg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Team Leader</a:t>
          </a:r>
          <a:endParaRPr lang="en-US" sz="2000" kern="1200" dirty="0">
            <a:latin typeface="Arial" panose="020B0604020202020204" pitchFamily="34" charset="0"/>
            <a:cs typeface="Arial" panose="020B0604020202020204" pitchFamily="34" charset="0"/>
          </a:endParaRPr>
        </a:p>
      </dsp:txBody>
      <dsp:txXfrm rot="-5400000">
        <a:off x="3348412" y="805035"/>
        <a:ext cx="1340875" cy="1340875"/>
      </dsp:txXfrm>
    </dsp:sp>
    <dsp:sp modelId="{66E61AC5-2B93-4A9B-A250-A0D19AF26E0B}">
      <dsp:nvSpPr>
        <dsp:cNvPr id="0" name=""/>
        <dsp:cNvSpPr/>
      </dsp:nvSpPr>
      <dsp:spPr>
        <a:xfrm rot="10800000">
          <a:off x="3374865" y="2233499"/>
          <a:ext cx="1843378" cy="1896284"/>
        </a:xfrm>
        <a:prstGeom prst="pieWedg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Family</a:t>
          </a:r>
        </a:p>
        <a:p>
          <a:pPr lvl="0" algn="ctr" defTabSz="88900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Members</a:t>
          </a:r>
          <a:endParaRPr lang="en-US" sz="1900" kern="1200" dirty="0">
            <a:latin typeface="Arial" panose="020B0604020202020204" pitchFamily="34" charset="0"/>
            <a:cs typeface="Arial" panose="020B0604020202020204" pitchFamily="34" charset="0"/>
          </a:endParaRPr>
        </a:p>
      </dsp:txBody>
      <dsp:txXfrm rot="10800000">
        <a:off x="3374865" y="2233499"/>
        <a:ext cx="1303465" cy="1340875"/>
      </dsp:txXfrm>
    </dsp:sp>
    <dsp:sp modelId="{A0BC7FA4-CBDD-447A-819F-5166053B30AF}">
      <dsp:nvSpPr>
        <dsp:cNvPr id="0" name=""/>
        <dsp:cNvSpPr/>
      </dsp:nvSpPr>
      <dsp:spPr>
        <a:xfrm rot="16200000">
          <a:off x="1364538" y="2233499"/>
          <a:ext cx="1896284" cy="1896284"/>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Agency Reps</a:t>
          </a:r>
          <a:endParaRPr lang="en-US" sz="2000" kern="1200" dirty="0">
            <a:latin typeface="Arial" panose="020B0604020202020204" pitchFamily="34" charset="0"/>
            <a:cs typeface="Arial" panose="020B0604020202020204" pitchFamily="34" charset="0"/>
          </a:endParaRPr>
        </a:p>
      </dsp:txBody>
      <dsp:txXfrm rot="5400000">
        <a:off x="1919947" y="2233499"/>
        <a:ext cx="1340875" cy="1340875"/>
      </dsp:txXfrm>
    </dsp:sp>
    <dsp:sp modelId="{F84729AE-1E45-4B9E-AA59-E955EF6F323C}">
      <dsp:nvSpPr>
        <dsp:cNvPr id="0" name=""/>
        <dsp:cNvSpPr/>
      </dsp:nvSpPr>
      <dsp:spPr>
        <a:xfrm>
          <a:off x="2977257" y="1795558"/>
          <a:ext cx="654721" cy="56932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31403-D135-4295-9CD8-8C45966833A6}">
      <dsp:nvSpPr>
        <dsp:cNvPr id="0" name=""/>
        <dsp:cNvSpPr/>
      </dsp:nvSpPr>
      <dsp:spPr>
        <a:xfrm rot="10800000">
          <a:off x="2977257" y="2014529"/>
          <a:ext cx="654721" cy="56932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72AC9-9D05-4BB8-98CB-F6BD0D9C9B0A}">
      <dsp:nvSpPr>
        <dsp:cNvPr id="0" name=""/>
        <dsp:cNvSpPr/>
      </dsp:nvSpPr>
      <dsp:spPr>
        <a:xfrm>
          <a:off x="-4637298" y="-710939"/>
          <a:ext cx="5523853" cy="5523853"/>
        </a:xfrm>
        <a:prstGeom prst="blockArc">
          <a:avLst>
            <a:gd name="adj1" fmla="val 18900000"/>
            <a:gd name="adj2" fmla="val 2700000"/>
            <a:gd name="adj3" fmla="val 391"/>
          </a:avLst>
        </a:pr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518355AC-6266-4CDF-9502-40C2C533E82D}">
      <dsp:nvSpPr>
        <dsp:cNvPr id="0" name=""/>
        <dsp:cNvSpPr/>
      </dsp:nvSpPr>
      <dsp:spPr>
        <a:xfrm>
          <a:off x="331029" y="216009"/>
          <a:ext cx="4947183"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Improve transition from Part C to Part B</a:t>
          </a:r>
          <a:endParaRPr lang="en-US" sz="2000" kern="1200" dirty="0">
            <a:latin typeface="Arial" panose="020B0604020202020204" pitchFamily="34" charset="0"/>
            <a:cs typeface="Arial" panose="020B0604020202020204" pitchFamily="34" charset="0"/>
          </a:endParaRPr>
        </a:p>
      </dsp:txBody>
      <dsp:txXfrm>
        <a:off x="331029" y="216009"/>
        <a:ext cx="4947183" cy="431855"/>
      </dsp:txXfrm>
    </dsp:sp>
    <dsp:sp modelId="{DDBEF3D8-6706-4E24-85CC-1EBDC147D544}">
      <dsp:nvSpPr>
        <dsp:cNvPr id="0" name=""/>
        <dsp:cNvSpPr/>
      </dsp:nvSpPr>
      <dsp:spPr>
        <a:xfrm>
          <a:off x="61119" y="162027"/>
          <a:ext cx="539819" cy="539819"/>
        </a:xfrm>
        <a:prstGeom prst="ellipse">
          <a:avLst/>
        </a:prstGeom>
        <a:solidFill>
          <a:schemeClr val="accent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E88B4-6255-48D3-981B-D08DAE2F9238}">
      <dsp:nvSpPr>
        <dsp:cNvPr id="0" name=""/>
        <dsp:cNvSpPr/>
      </dsp:nvSpPr>
      <dsp:spPr>
        <a:xfrm>
          <a:off x="686260" y="863711"/>
          <a:ext cx="4591952"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Develop MOU</a:t>
          </a:r>
          <a:endParaRPr lang="en-US" sz="2000" kern="1200" dirty="0">
            <a:latin typeface="Arial" panose="020B0604020202020204" pitchFamily="34" charset="0"/>
            <a:cs typeface="Arial" panose="020B0604020202020204" pitchFamily="34" charset="0"/>
          </a:endParaRPr>
        </a:p>
      </dsp:txBody>
      <dsp:txXfrm>
        <a:off x="686260" y="863711"/>
        <a:ext cx="4591952" cy="431855"/>
      </dsp:txXfrm>
    </dsp:sp>
    <dsp:sp modelId="{CACB66B9-5463-4FA8-8786-44AFAF54E630}">
      <dsp:nvSpPr>
        <dsp:cNvPr id="0" name=""/>
        <dsp:cNvSpPr/>
      </dsp:nvSpPr>
      <dsp:spPr>
        <a:xfrm>
          <a:off x="416350" y="809729"/>
          <a:ext cx="539819" cy="539819"/>
        </a:xfrm>
        <a:prstGeom prst="ellipse">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AC995-C7B9-4942-BACE-F06857D5078D}">
      <dsp:nvSpPr>
        <dsp:cNvPr id="0" name=""/>
        <dsp:cNvSpPr/>
      </dsp:nvSpPr>
      <dsp:spPr>
        <a:xfrm>
          <a:off x="848698" y="1511413"/>
          <a:ext cx="4429514"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Ongoing meetings</a:t>
          </a:r>
          <a:endParaRPr lang="en-US" sz="2000" kern="1200" dirty="0">
            <a:latin typeface="Arial" panose="020B0604020202020204" pitchFamily="34" charset="0"/>
            <a:cs typeface="Arial" panose="020B0604020202020204" pitchFamily="34" charset="0"/>
          </a:endParaRPr>
        </a:p>
      </dsp:txBody>
      <dsp:txXfrm>
        <a:off x="848698" y="1511413"/>
        <a:ext cx="4429514" cy="431855"/>
      </dsp:txXfrm>
    </dsp:sp>
    <dsp:sp modelId="{5071E6B7-6974-4686-B138-3ED3980B3367}">
      <dsp:nvSpPr>
        <dsp:cNvPr id="0" name=""/>
        <dsp:cNvSpPr/>
      </dsp:nvSpPr>
      <dsp:spPr>
        <a:xfrm>
          <a:off x="578789" y="1457431"/>
          <a:ext cx="539819" cy="539819"/>
        </a:xfrm>
        <a:prstGeom prst="ellipse">
          <a:avLst/>
        </a:prstGeom>
        <a:solidFill>
          <a:schemeClr val="accent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709DB-99BD-45C8-9AE0-FE970FC334F4}">
      <dsp:nvSpPr>
        <dsp:cNvPr id="0" name=""/>
        <dsp:cNvSpPr/>
      </dsp:nvSpPr>
      <dsp:spPr>
        <a:xfrm>
          <a:off x="848698" y="2100313"/>
          <a:ext cx="4429514" cy="5486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Coach, parent &amp; other partner involvement</a:t>
          </a:r>
          <a:endParaRPr lang="en-US" sz="2000" kern="1200" dirty="0">
            <a:latin typeface="Arial" panose="020B0604020202020204" pitchFamily="34" charset="0"/>
            <a:cs typeface="Arial" panose="020B0604020202020204" pitchFamily="34" charset="0"/>
          </a:endParaRPr>
        </a:p>
      </dsp:txBody>
      <dsp:txXfrm>
        <a:off x="848698" y="2100313"/>
        <a:ext cx="4429514" cy="548638"/>
      </dsp:txXfrm>
    </dsp:sp>
    <dsp:sp modelId="{04DD430C-7DDA-4DAE-B525-10863AA78EBA}">
      <dsp:nvSpPr>
        <dsp:cNvPr id="0" name=""/>
        <dsp:cNvSpPr/>
      </dsp:nvSpPr>
      <dsp:spPr>
        <a:xfrm>
          <a:off x="578789" y="2104722"/>
          <a:ext cx="539819" cy="539819"/>
        </a:xfrm>
        <a:prstGeom prst="ellipse">
          <a:avLst/>
        </a:prstGeom>
        <a:solidFill>
          <a:schemeClr val="accent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62DF1B-C24C-4A01-A63C-4A8BAEF9C76D}">
      <dsp:nvSpPr>
        <dsp:cNvPr id="0" name=""/>
        <dsp:cNvSpPr/>
      </dsp:nvSpPr>
      <dsp:spPr>
        <a:xfrm>
          <a:off x="686260" y="2767982"/>
          <a:ext cx="4591952" cy="50870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Early Intervention agencies, Part C</a:t>
          </a:r>
          <a:endParaRPr lang="en-US" sz="2000" kern="1200" dirty="0">
            <a:latin typeface="Arial" panose="020B0604020202020204" pitchFamily="34" charset="0"/>
            <a:cs typeface="Arial" panose="020B0604020202020204" pitchFamily="34" charset="0"/>
          </a:endParaRPr>
        </a:p>
      </dsp:txBody>
      <dsp:txXfrm>
        <a:off x="686260" y="2767982"/>
        <a:ext cx="4591952" cy="508704"/>
      </dsp:txXfrm>
    </dsp:sp>
    <dsp:sp modelId="{96B6F95B-7F72-4774-97C7-0640416F7CF2}">
      <dsp:nvSpPr>
        <dsp:cNvPr id="0" name=""/>
        <dsp:cNvSpPr/>
      </dsp:nvSpPr>
      <dsp:spPr>
        <a:xfrm>
          <a:off x="416350" y="2752424"/>
          <a:ext cx="539819" cy="539819"/>
        </a:xfrm>
        <a:prstGeom prst="ellipse">
          <a:avLst/>
        </a:prstGeom>
        <a:solidFill>
          <a:schemeClr val="accent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FE8EF-E700-4BBA-929B-74579622E60E}">
      <dsp:nvSpPr>
        <dsp:cNvPr id="0" name=""/>
        <dsp:cNvSpPr/>
      </dsp:nvSpPr>
      <dsp:spPr>
        <a:xfrm>
          <a:off x="331029" y="3454108"/>
          <a:ext cx="4947183"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School Districts, Part B</a:t>
          </a:r>
          <a:endParaRPr lang="en-US" sz="2000" kern="1200" dirty="0">
            <a:latin typeface="Arial" panose="020B0604020202020204" pitchFamily="34" charset="0"/>
            <a:cs typeface="Arial" panose="020B0604020202020204" pitchFamily="34" charset="0"/>
          </a:endParaRPr>
        </a:p>
      </dsp:txBody>
      <dsp:txXfrm>
        <a:off x="331029" y="3454108"/>
        <a:ext cx="4947183" cy="431855"/>
      </dsp:txXfrm>
    </dsp:sp>
    <dsp:sp modelId="{EE2B45A5-E811-47F6-A228-85DCFEE883B7}">
      <dsp:nvSpPr>
        <dsp:cNvPr id="0" name=""/>
        <dsp:cNvSpPr/>
      </dsp:nvSpPr>
      <dsp:spPr>
        <a:xfrm>
          <a:off x="61119" y="3400126"/>
          <a:ext cx="539819" cy="539819"/>
        </a:xfrm>
        <a:prstGeom prst="ellipse">
          <a:avLst/>
        </a:prstGeom>
        <a:solidFill>
          <a:schemeClr val="accent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B9F41-2E64-4CFB-B94C-514B3C90C0CD}" type="datetimeFigureOut">
              <a:rPr lang="en-US" smtClean="0"/>
              <a:t>8/7/2018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BFFB6-FC5C-4F01-B984-F436D3202CED}" type="slidenum">
              <a:rPr lang="en-US" smtClean="0"/>
              <a:t>‹#›</a:t>
            </a:fld>
            <a:endParaRPr lang="en-US"/>
          </a:p>
        </p:txBody>
      </p:sp>
    </p:spTree>
    <p:extLst>
      <p:ext uri="{BB962C8B-B14F-4D97-AF65-F5344CB8AC3E}">
        <p14:creationId xmlns:p14="http://schemas.microsoft.com/office/powerpoint/2010/main" val="204586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sdrangmeister@salud.unm.ed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71C80-B430-4452-A710-5D3868B2BD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341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54550" cy="3490913"/>
          </a:xfrm>
        </p:spPr>
      </p:sp>
      <p:sp>
        <p:nvSpPr>
          <p:cNvPr id="3" name="Notes Placeholder 2"/>
          <p:cNvSpPr>
            <a:spLocks noGrp="1"/>
          </p:cNvSpPr>
          <p:nvPr>
            <p:ph type="body" idx="1"/>
          </p:nvPr>
        </p:nvSpPr>
        <p:spPr/>
        <p:txBody>
          <a:bodyPr>
            <a:normAutofit/>
          </a:bodyPr>
          <a:lstStyle/>
          <a:p>
            <a:endParaRPr lang="en-US" sz="16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E0825-DC3F-7F45-9779-418ADA903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57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54550" cy="3490913"/>
          </a:xfrm>
        </p:spPr>
      </p:sp>
      <p:sp>
        <p:nvSpPr>
          <p:cNvPr id="3" name="Notes Placeholder 2"/>
          <p:cNvSpPr>
            <a:spLocks noGrp="1"/>
          </p:cNvSpPr>
          <p:nvPr>
            <p:ph type="body" idx="1"/>
          </p:nvPr>
        </p:nvSpPr>
        <p:spPr/>
        <p:txBody>
          <a:bodyPr>
            <a:normAutofit/>
          </a:bodyPr>
          <a:lstStyle/>
          <a:p>
            <a:endParaRPr lang="en-US" sz="1600" b="1" dirty="0">
              <a:latin typeface="Calibri"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E0825-DC3F-7F45-9779-418ADA903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5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Maryland Birth to Kindergarten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87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3,459</a:t>
            </a:r>
            <a:r>
              <a:rPr lang="en-US" baseline="0" dirty="0"/>
              <a:t> children with STB, but 1,814 eligible at </a:t>
            </a:r>
            <a:r>
              <a:rPr lang="en-US" baseline="0"/>
              <a:t>the time</a:t>
            </a:r>
            <a:endParaRPr lang="en-US" dirty="0"/>
          </a:p>
        </p:txBody>
      </p:sp>
      <p:sp>
        <p:nvSpPr>
          <p:cNvPr id="4" name="Slide Number Placeholder 3"/>
          <p:cNvSpPr>
            <a:spLocks noGrp="1"/>
          </p:cNvSpPr>
          <p:nvPr>
            <p:ph type="sldNum" sz="quarter" idx="10"/>
          </p:nvPr>
        </p:nvSpPr>
        <p:spPr/>
        <p:txBody>
          <a:bodyPr/>
          <a:lstStyle/>
          <a:p>
            <a:fld id="{A8D0220C-27CD-416D-937D-28CF996F20C8}" type="slidenum">
              <a:rPr lang="en-US" smtClean="0"/>
              <a:t>21</a:t>
            </a:fld>
            <a:endParaRPr lang="en-US"/>
          </a:p>
        </p:txBody>
      </p:sp>
    </p:spTree>
    <p:extLst>
      <p:ext uri="{BB962C8B-B14F-4D97-AF65-F5344CB8AC3E}">
        <p14:creationId xmlns:p14="http://schemas.microsoft.com/office/powerpoint/2010/main" val="12895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C4D753-5AE5-43FE-9F4B-02B383786E4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
        <p:nvSpPr>
          <p:cNvPr id="15363" name="Rectangle 2" descr="Logoss are for the NM Center for Development and disability," title="Logos and  Picture of Two toddlers"/>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buFontTx/>
              <a:buNone/>
            </a:pPr>
            <a:endParaRPr lang="en-US" altLang="en-US" dirty="0" smtClean="0"/>
          </a:p>
        </p:txBody>
      </p:sp>
    </p:spTree>
    <p:extLst>
      <p:ext uri="{BB962C8B-B14F-4D97-AF65-F5344CB8AC3E}">
        <p14:creationId xmlns:p14="http://schemas.microsoft.com/office/powerpoint/2010/main" val="224700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rPr>
              <a:t>The transition process requires collaboration of all parties involved in </a:t>
            </a:r>
            <a:r>
              <a:rPr lang="en-US" sz="1400" dirty="0" smtClean="0"/>
              <a:t>a child’s</a:t>
            </a:r>
            <a:r>
              <a:rPr lang="en-US" sz="1400" kern="1200" dirty="0" smtClean="0">
                <a:solidFill>
                  <a:schemeClr val="tx1"/>
                </a:solidFill>
                <a:effectLst/>
              </a:rPr>
              <a:t> transition. NM has found that bringing communit</a:t>
            </a:r>
            <a:r>
              <a:rPr lang="en-US" sz="1400" dirty="0" smtClean="0"/>
              <a:t>y partners together in collaboration around transition has</a:t>
            </a:r>
            <a:r>
              <a:rPr lang="en-US" sz="1400" kern="1200" dirty="0" smtClean="0">
                <a:solidFill>
                  <a:schemeClr val="tx1"/>
                </a:solidFill>
                <a:effectLst/>
              </a:rPr>
              <a:t> helped ensure that families are fully informed of the process </a:t>
            </a:r>
            <a:r>
              <a:rPr lang="en-US" sz="1400" kern="1200" baseline="0" dirty="0" smtClean="0">
                <a:solidFill>
                  <a:schemeClr val="tx1"/>
                </a:solidFill>
                <a:effectLst/>
              </a:rPr>
              <a:t>and that Part</a:t>
            </a:r>
            <a:r>
              <a:rPr lang="en-US" sz="1400" kern="1200" dirty="0" smtClean="0">
                <a:solidFill>
                  <a:schemeClr val="tx1"/>
                </a:solidFill>
                <a:effectLst/>
              </a:rPr>
              <a:t> B and Part C are better able to meet thei</a:t>
            </a:r>
            <a:r>
              <a:rPr lang="en-US" sz="1400" dirty="0" smtClean="0"/>
              <a:t>r timelines and indicators related to transition as a result of this collaboration</a:t>
            </a:r>
            <a:r>
              <a:rPr lang="en-US" sz="1400" kern="1200" dirty="0" smtClean="0">
                <a:solidFill>
                  <a:schemeClr val="tx1"/>
                </a:solidFill>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11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Since </a:t>
            </a:r>
            <a:r>
              <a:rPr lang="en-US" sz="1400" dirty="0"/>
              <a:t>1999 the NM Early Childhood Transition Initiative has worked to improve systems </a:t>
            </a:r>
            <a:r>
              <a:rPr lang="en-US" sz="1400" dirty="0" smtClean="0"/>
              <a:t>across </a:t>
            </a:r>
            <a:r>
              <a:rPr lang="en-US" sz="1400" dirty="0"/>
              <a:t>NM in order to foster smooth, effective transitions for children and families as they exit IDEA Part C, Early Intervention services and move into other services and supports. </a:t>
            </a:r>
          </a:p>
          <a:p>
            <a:endParaRPr lang="en-US" sz="1400" dirty="0"/>
          </a:p>
          <a:p>
            <a:r>
              <a:rPr lang="en-US" sz="1400" dirty="0" smtClean="0"/>
              <a:t>NM’s Transition </a:t>
            </a:r>
            <a:r>
              <a:rPr lang="en-US" sz="1400" dirty="0"/>
              <a:t>Initiative supported the formation of statewide transition teams </a:t>
            </a:r>
            <a:r>
              <a:rPr lang="en-US" sz="1400" dirty="0" smtClean="0"/>
              <a:t>and 31 teams </a:t>
            </a:r>
            <a:r>
              <a:rPr lang="en-US" sz="1400" dirty="0"/>
              <a:t>continue to meet </a:t>
            </a:r>
            <a:r>
              <a:rPr lang="en-US" sz="1400" dirty="0" smtClean="0"/>
              <a:t>in regions </a:t>
            </a:r>
            <a:r>
              <a:rPr lang="en-US" sz="1400" dirty="0"/>
              <a:t>of the state. Here is a diagram of </a:t>
            </a:r>
            <a:r>
              <a:rPr lang="en-US" sz="1400" dirty="0" smtClean="0"/>
              <a:t>the NM </a:t>
            </a:r>
            <a:r>
              <a:rPr lang="en-US" sz="1400" dirty="0"/>
              <a:t>Transition Initiative</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91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425"/>
            <a:ext cx="6400800" cy="4727575"/>
          </a:xfrm>
        </p:spPr>
        <p:txBody>
          <a:bodyPr/>
          <a:lstStyle/>
          <a:p>
            <a:r>
              <a:rPr lang="en-US" sz="1400" dirty="0" smtClean="0"/>
              <a:t>Each teams’ members vary based on the local partners in that region. School districts &amp; EI agencies are </a:t>
            </a:r>
            <a:r>
              <a:rPr lang="en-US" sz="1400" dirty="0"/>
              <a:t>part of a </a:t>
            </a:r>
            <a:r>
              <a:rPr lang="en-US" sz="1400" dirty="0" smtClean="0"/>
              <a:t>transition </a:t>
            </a:r>
            <a:r>
              <a:rPr lang="en-US" sz="1400" dirty="0"/>
              <a:t>team </a:t>
            </a:r>
            <a:r>
              <a:rPr lang="en-US" sz="1400" dirty="0" smtClean="0"/>
              <a:t>as well as other partners with </a:t>
            </a:r>
            <a:r>
              <a:rPr lang="en-US" sz="1400" dirty="0"/>
              <a:t>whom they share </a:t>
            </a:r>
            <a:r>
              <a:rPr lang="en-US" sz="1400" dirty="0" smtClean="0"/>
              <a:t>responsibilities in the transitioning of children</a:t>
            </a:r>
            <a:r>
              <a:rPr lang="en-US" sz="1400" dirty="0"/>
              <a:t>. Some EI agencies, State supported </a:t>
            </a:r>
            <a:r>
              <a:rPr lang="en-US" sz="1400" dirty="0" smtClean="0"/>
              <a:t>schools (NM School for the Blind and Visually Impaired and NM School for the Deaf, </a:t>
            </a:r>
            <a:r>
              <a:rPr lang="en-US" sz="1400" dirty="0"/>
              <a:t>home visiting programs and other partners may be part of more than one team but most </a:t>
            </a:r>
            <a:r>
              <a:rPr lang="en-US" sz="1400" dirty="0" smtClean="0"/>
              <a:t>schools </a:t>
            </a:r>
            <a:r>
              <a:rPr lang="en-US" sz="1400" dirty="0"/>
              <a:t>only participate in one</a:t>
            </a:r>
            <a:r>
              <a:rPr lang="en-US" sz="1400" dirty="0" smtClean="0"/>
              <a:t>.</a:t>
            </a:r>
            <a:endParaRPr lang="en-US" sz="1400" dirty="0"/>
          </a:p>
          <a:p>
            <a:r>
              <a:rPr lang="en-US" sz="1400" dirty="0"/>
              <a:t>The purpose of the team is to provide a place for members to </a:t>
            </a:r>
            <a:r>
              <a:rPr lang="en-US" sz="1400" dirty="0" smtClean="0"/>
              <a:t>address transition </a:t>
            </a:r>
            <a:r>
              <a:rPr lang="en-US" sz="1400" dirty="0"/>
              <a:t>procedures at the local </a:t>
            </a:r>
            <a:r>
              <a:rPr lang="en-US" sz="1400" dirty="0" smtClean="0"/>
              <a:t>level because each community agency may </a:t>
            </a:r>
            <a:r>
              <a:rPr lang="en-US" sz="1400" dirty="0"/>
              <a:t>have internal procedures that are unique to them. </a:t>
            </a:r>
          </a:p>
          <a:p>
            <a:r>
              <a:rPr lang="en-US" altLang="en-US" sz="1400" dirty="0" smtClean="0"/>
              <a:t>Each </a:t>
            </a:r>
            <a:r>
              <a:rPr lang="en-US" altLang="en-US" sz="1400" dirty="0"/>
              <a:t>team meets based on an agreed upon schedule outlined in their </a:t>
            </a:r>
            <a:r>
              <a:rPr lang="en-US" altLang="en-US" sz="1400" dirty="0" smtClean="0"/>
              <a:t>MOU. In some cases this is monthly and in others it is 2 times a year. </a:t>
            </a:r>
            <a:r>
              <a:rPr lang="en-US" altLang="en-US" sz="1400" dirty="0"/>
              <a:t> </a:t>
            </a:r>
            <a:r>
              <a:rPr lang="en-US" altLang="en-US" sz="1400" dirty="0" smtClean="0"/>
              <a:t>However, it</a:t>
            </a:r>
            <a:r>
              <a:rPr lang="en-US" sz="1400" b="1" dirty="0" smtClean="0"/>
              <a:t> </a:t>
            </a:r>
            <a:r>
              <a:rPr lang="en-US" sz="1400" b="1" dirty="0"/>
              <a:t>is the RESPONSIBILITY of the members of EACH team to attend! </a:t>
            </a:r>
          </a:p>
          <a:p>
            <a:pPr marL="0" indent="0">
              <a:buFont typeface="Arial" panose="020B0604020202020204" pitchFamily="34" charset="0"/>
              <a:buNone/>
            </a:pPr>
            <a:r>
              <a:rPr lang="en-US" altLang="en-US" sz="1400" dirty="0" smtClean="0"/>
              <a:t>Teams </a:t>
            </a:r>
            <a:r>
              <a:rPr lang="en-US" altLang="en-US" sz="1400" dirty="0"/>
              <a:t>support parent involvement at team meetings </a:t>
            </a:r>
            <a:r>
              <a:rPr lang="en-US" altLang="en-US" sz="1400" dirty="0" smtClean="0"/>
              <a:t>which is helpful for all to hear a </a:t>
            </a:r>
            <a:r>
              <a:rPr lang="en-US" altLang="en-US" sz="1400" dirty="0"/>
              <a:t>parent perspective on </a:t>
            </a:r>
            <a:r>
              <a:rPr lang="en-US" altLang="en-US" sz="1400" dirty="0" smtClean="0"/>
              <a:t>their experience in the </a:t>
            </a:r>
            <a:r>
              <a:rPr lang="en-US" altLang="en-US" sz="1400" dirty="0"/>
              <a:t>transition process. </a:t>
            </a:r>
          </a:p>
          <a:p>
            <a:pPr marL="0" indent="0">
              <a:buFont typeface="Arial" panose="020B0604020202020204" pitchFamily="34" charset="0"/>
              <a:buNone/>
            </a:pPr>
            <a:r>
              <a:rPr lang="en-US" altLang="en-US" sz="1400" dirty="0"/>
              <a:t>Each team develops a community MOU and reviews the MOU, at a minimum annually, and refers regularly to the MOU to clarify transition roles and processes</a:t>
            </a:r>
            <a:r>
              <a:rPr lang="en-US" altLang="en-US" sz="140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47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5"/>
            <a:ext cx="5927725" cy="4727575"/>
          </a:xfrm>
        </p:spPr>
        <p:txBody>
          <a:bodyPr/>
          <a:lstStyle/>
          <a:p>
            <a:pPr marL="0" indent="0">
              <a:buFont typeface="Arial" panose="020B0604020202020204" pitchFamily="34" charset="0"/>
              <a:buNone/>
            </a:pPr>
            <a:r>
              <a:rPr lang="en-US" sz="1400" dirty="0" smtClean="0"/>
              <a:t>Coaches for transition teams are assigned </a:t>
            </a:r>
            <a:r>
              <a:rPr lang="en-US" sz="1400" dirty="0"/>
              <a:t>by the state Transition Coordinator and based on availability of funding </a:t>
            </a:r>
            <a:r>
              <a:rPr lang="en-US" sz="1400" dirty="0" smtClean="0"/>
              <a:t>from the Department of Health Family Infant Toddler Program and the Public Education – Special Education Bureau. Over the years our funding has decreased and to support coaching coverage, we reached out to the Regional Education Cooperative in NM and they have stepped up and support 6 transition teams around the state. </a:t>
            </a:r>
            <a:r>
              <a:rPr lang="en-US" altLang="en-US" sz="1400" dirty="0"/>
              <a:t>	</a:t>
            </a:r>
            <a:endParaRPr lang="en-US" altLang="en-US" sz="1400" dirty="0" smtClean="0"/>
          </a:p>
          <a:p>
            <a:pPr marL="0" indent="0">
              <a:buFont typeface="Arial" panose="020B0604020202020204" pitchFamily="34" charset="0"/>
              <a:buNone/>
            </a:pPr>
            <a:r>
              <a:rPr lang="en-US" altLang="en-US" sz="1400" dirty="0" smtClean="0"/>
              <a:t>Through ECLN we have Training and Development Consultants who support the EI agencies and school districts and they are also Transition coaches in the region of the state where they provide TA and support.   ECN</a:t>
            </a:r>
            <a:r>
              <a:rPr lang="en-US" altLang="en-US" sz="1400" dirty="0"/>
              <a:t>, PSN, RECs</a:t>
            </a:r>
          </a:p>
          <a:p>
            <a:endParaRPr lang="en-US" dirty="0" smtClean="0"/>
          </a:p>
          <a:p>
            <a:r>
              <a:rPr lang="en-US" sz="1400" dirty="0" smtClean="0"/>
              <a:t>The coaches come together three times a year to share transition team celebrations as well as concerns. Utilizing the experiences of other coaches and the transition coordinator, they work to problem solve and discuss strategies that might be working in other areas of the state that they can use with their teams.  </a:t>
            </a:r>
          </a:p>
          <a:p>
            <a:r>
              <a:rPr lang="en-US" sz="1400" dirty="0" smtClean="0"/>
              <a:t>The Transition Coordinator works closely with the </a:t>
            </a:r>
            <a:r>
              <a:rPr lang="en-US" sz="1400" dirty="0" err="1" smtClean="0"/>
              <a:t>DoH</a:t>
            </a:r>
            <a:r>
              <a:rPr lang="en-US" sz="1400" dirty="0" smtClean="0"/>
              <a:t> FIT Lead and PED-SEB lead to provide additional support to teams &amp; coaches facing challenges with transition processes. These concerns are shared with the Steering Committee who determines if guidance needs to be revised.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433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98975"/>
          </a:xfrm>
        </p:spPr>
        <p:txBody>
          <a:bodyPr/>
          <a:lstStyle/>
          <a:p>
            <a:pPr lvl="0"/>
            <a:r>
              <a:rPr lang="en-US" dirty="0" smtClean="0"/>
              <a:t>The coaches’ role is to support the team in achieving smooth </a:t>
            </a:r>
            <a:r>
              <a:rPr lang="en-US" dirty="0"/>
              <a:t>and effective transitions for children and </a:t>
            </a:r>
            <a:r>
              <a:rPr lang="en-US" dirty="0" smtClean="0"/>
              <a:t>families in their region. </a:t>
            </a:r>
            <a:endParaRPr lang="en-US" dirty="0"/>
          </a:p>
          <a:p>
            <a:pPr lvl="0"/>
            <a:r>
              <a:rPr lang="en-US" dirty="0"/>
              <a:t>Ensure team members understand the Vision &amp; Mission of the NM Early Childhood Transition Initiative and facilitate an understanding of the transition process among and between systems</a:t>
            </a:r>
          </a:p>
          <a:p>
            <a:pPr lvl="0"/>
            <a:r>
              <a:rPr lang="en-US" dirty="0"/>
              <a:t>Foster collaboration and relationship building</a:t>
            </a:r>
          </a:p>
          <a:p>
            <a:pPr lvl="0"/>
            <a:r>
              <a:rPr lang="en-US" dirty="0"/>
              <a:t>Facilitate the interagency process and partnership and assist teams in working through barriers</a:t>
            </a:r>
          </a:p>
          <a:p>
            <a:pPr lvl="0"/>
            <a:r>
              <a:rPr lang="en-US" dirty="0"/>
              <a:t>Address technical assistance needs; secure appropriate resource(s). </a:t>
            </a:r>
          </a:p>
          <a:p>
            <a:pPr lvl="0"/>
            <a:r>
              <a:rPr lang="en-US" dirty="0"/>
              <a:t>Encourage parent involvement and foster a family focus</a:t>
            </a:r>
          </a:p>
          <a:p>
            <a:pPr lvl="0"/>
            <a:r>
              <a:rPr lang="en-US" dirty="0"/>
              <a:t>Serve as a resource in the development of interagency agreements</a:t>
            </a:r>
          </a:p>
          <a:p>
            <a:pPr lvl="0"/>
            <a:r>
              <a:rPr lang="en-US" dirty="0"/>
              <a:t>Assist teams in recognizing and celebrating accomplishments </a:t>
            </a:r>
          </a:p>
          <a:p>
            <a:pPr lvl="0"/>
            <a:r>
              <a:rPr lang="en-US" dirty="0"/>
              <a:t>Foster sustainability</a:t>
            </a:r>
          </a:p>
          <a:p>
            <a:pPr lvl="0"/>
            <a:r>
              <a:rPr lang="en-US" dirty="0"/>
              <a:t>Identify issues relevant to the system and keep the NM Early Childhood Transition Coordinator informed</a:t>
            </a:r>
          </a:p>
          <a:p>
            <a:pPr lvl="0"/>
            <a:r>
              <a:rPr lang="en-US" dirty="0"/>
              <a:t>Promote continuous </a:t>
            </a:r>
            <a:r>
              <a:rPr lang="en-US" dirty="0" smtClean="0"/>
              <a:t>improvement</a:t>
            </a:r>
          </a:p>
          <a:p>
            <a:r>
              <a:rPr lang="en-US" dirty="0"/>
              <a:t>The coach acts as a resource person for the team and may also play the role of facilitator when problem solving </a:t>
            </a:r>
            <a:r>
              <a:rPr lang="en-US" dirty="0" smtClean="0"/>
              <a:t>or </a:t>
            </a:r>
            <a:r>
              <a:rPr lang="en-US" dirty="0"/>
              <a:t>disruptive issues occur between agencies. The coach may also be a person to call upon when </a:t>
            </a:r>
            <a:r>
              <a:rPr lang="en-US" dirty="0" smtClean="0"/>
              <a:t>there are </a:t>
            </a:r>
            <a:r>
              <a:rPr lang="en-US" dirty="0"/>
              <a:t>questions outside of </a:t>
            </a:r>
            <a:r>
              <a:rPr lang="en-US" dirty="0" smtClean="0"/>
              <a:t> </a:t>
            </a:r>
            <a:r>
              <a:rPr lang="en-US" dirty="0"/>
              <a:t>meetings.</a:t>
            </a:r>
            <a:endParaRPr lang="en-US" alt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39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71C80-B430-4452-A710-5D3868B2BD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94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5"/>
            <a:ext cx="6324600" cy="4651375"/>
          </a:xfrm>
        </p:spPr>
        <p:txBody>
          <a:bodyPr/>
          <a:lstStyle/>
          <a:p>
            <a:r>
              <a:rPr lang="en-US" sz="1400" dirty="0"/>
              <a:t>Each Transition Team develops a </a:t>
            </a:r>
            <a:r>
              <a:rPr lang="en-US" sz="1400" b="1" dirty="0"/>
              <a:t>Memorandum of Understanding (MOU)</a:t>
            </a:r>
            <a:r>
              <a:rPr lang="en-US" sz="1400" dirty="0"/>
              <a:t>. It is a shared responsibility to create it and to get signatures from agency and district personnel who have the role of signing such documents. </a:t>
            </a:r>
          </a:p>
          <a:p>
            <a:pPr marL="176679" indent="-176679">
              <a:buFont typeface="Arial" panose="020B0604020202020204" pitchFamily="34" charset="0"/>
              <a:buChar char="•"/>
            </a:pPr>
            <a:r>
              <a:rPr lang="en-US" sz="1400" dirty="0"/>
              <a:t>Once it is signed, it is a legally binding document. </a:t>
            </a:r>
          </a:p>
          <a:p>
            <a:pPr marL="176679" indent="-176679">
              <a:buFont typeface="Arial" panose="020B0604020202020204" pitchFamily="34" charset="0"/>
              <a:buChar char="•"/>
            </a:pPr>
            <a:r>
              <a:rPr lang="en-US" sz="1400" dirty="0"/>
              <a:t>Mandatory signees include all EI agencies, school districts and state supported schools, NMSD and NMSBVI. Partners such as Head Start, Early Care, Home Visiting, etc. are not required signees but are encouraged to sign. </a:t>
            </a:r>
          </a:p>
          <a:p>
            <a:pPr marL="176679" indent="-176679">
              <a:buFont typeface="Arial" panose="020B0604020202020204" pitchFamily="34" charset="0"/>
              <a:buChar char="•"/>
            </a:pPr>
            <a:r>
              <a:rPr lang="en-US" sz="1400" dirty="0"/>
              <a:t>The MOU outlines procedures for promoting a smooth and effective transition for children and their families. It is reviewed annually in most teams (this is recommended and revised (as needed, required by the state usually because of regulation/policy changes or every 4 years</a:t>
            </a:r>
            <a:r>
              <a:rPr lang="en-US" sz="1400" dirty="0" smtClean="0"/>
              <a:t>.)</a:t>
            </a:r>
            <a:endParaRPr lang="en-US" sz="1400" dirty="0"/>
          </a:p>
          <a:p>
            <a:r>
              <a:rPr lang="en-US" sz="1400" dirty="0"/>
              <a:t>Along with the timeline for transition, the MOU is a document that </a:t>
            </a:r>
            <a:r>
              <a:rPr lang="en-US" sz="1400" dirty="0" smtClean="0"/>
              <a:t>is made available </a:t>
            </a:r>
            <a:r>
              <a:rPr lang="en-US" sz="1400" dirty="0"/>
              <a:t>for each staff member participating in the process. </a:t>
            </a:r>
            <a:r>
              <a:rPr lang="en-US" sz="1400" dirty="0" smtClean="0"/>
              <a:t>This, </a:t>
            </a:r>
            <a:r>
              <a:rPr lang="en-US" sz="1400" dirty="0"/>
              <a:t>as well as the guidance document, are to be referred to regularly to make sure everyone is following regulations (both state and federal) and the procedures agreed to by all partners</a:t>
            </a:r>
            <a:r>
              <a:rPr lang="en-US" sz="1400" dirty="0" smtClean="0"/>
              <a:t>.</a:t>
            </a:r>
            <a:endParaRPr lang="en-US" sz="1400" dirty="0"/>
          </a:p>
          <a:p>
            <a:pPr marL="176679" indent="-176679">
              <a:buFont typeface="Arial" panose="020B0604020202020204" pitchFamily="34" charset="0"/>
              <a:buChar char="•"/>
            </a:pPr>
            <a:r>
              <a:rPr lang="en-US" sz="1400" dirty="0"/>
              <a:t>Districts must attach a copy of the signed MOU with their applications for IDEA Part B funding in the spring  and are submitted to the Special Education Bureau, Public Education Department.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find a copy of each Transition Team’s MOU,  visit the NM Early Childhood Transition </a:t>
            </a:r>
            <a:r>
              <a:rPr lang="en-US" sz="1400" dirty="0" smtClean="0"/>
              <a:t>MOU Library website.</a:t>
            </a:r>
          </a:p>
          <a:p>
            <a:endParaRPr lang="en-US" sz="1400" dirty="0"/>
          </a:p>
          <a:p>
            <a:r>
              <a:rPr lang="en-US" sz="1400" dirty="0" smtClean="0"/>
              <a:t>The Statewide Transition Coordinator keeps a repository of al the MOUs, both in PDF and Word so that if school and EI personnel move away, we always have a working document that each team can work from as they review their MOU annually. </a:t>
            </a:r>
            <a:endParaRPr lang="en-US" sz="14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2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 is a screenshot of the NM Early Childhood Transition website. This illustrates the calendar of meetings for the 31 regional transition team’s.</a:t>
            </a:r>
          </a:p>
          <a:p>
            <a:endParaRPr lang="en-US" sz="1400" dirty="0"/>
          </a:p>
          <a:p>
            <a:r>
              <a:rPr lang="en-US" sz="1400" dirty="0" smtClean="0"/>
              <a:t>We created this calendar to support districts in having a central location for finding information about upcoming meetings.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660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Support for new staff and team members has been an ongoing concern and so we developed a team toolkit that is utilized by the coach and team lead to support new team members in understanding early childhood transition and their role on the team. </a:t>
            </a:r>
          </a:p>
          <a:p>
            <a:endParaRPr lang="en-US" sz="1400" dirty="0"/>
          </a:p>
          <a:p>
            <a:r>
              <a:rPr lang="en-US" sz="1400" dirty="0" smtClean="0"/>
              <a:t>We also have tip sheets that support common questions like how long is our MOU good for…whose signatures are required on the MOU, who is responsible for facilitating the Transition Conference, etc.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If you have any questions, or would like to know more about NM Early Childhood Transition Teams or processes, please contact me at </a:t>
            </a:r>
            <a:r>
              <a:rPr lang="en-US" sz="1400" dirty="0" smtClean="0">
                <a:hlinkClick r:id="rId3"/>
              </a:rPr>
              <a:t>sdrangmeister@salud.unm.edu</a:t>
            </a:r>
            <a:r>
              <a:rPr lang="en-US" sz="1400" dirty="0" smtClean="0"/>
              <a:t> or 505-917-6044. </a:t>
            </a:r>
          </a:p>
          <a:p>
            <a:endParaRPr lang="en-US" sz="1400" dirty="0"/>
          </a:p>
          <a:p>
            <a:r>
              <a:rPr lang="en-US" sz="1400" dirty="0" smtClean="0"/>
              <a:t>Thank you.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30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706C7-F2C3-48B6-8A22-C484D800B5D4}"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853355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Part C and Part B have different lead agencies</a:t>
            </a:r>
          </a:p>
          <a:p>
            <a:pPr marL="171450" indent="-171450">
              <a:buFont typeface="Arial" panose="020B0604020202020204" pitchFamily="34" charset="0"/>
              <a:buChar char="•"/>
            </a:pPr>
            <a:r>
              <a:rPr lang="en-US" dirty="0"/>
              <a:t>32 local Part C programs and ### LEAs</a:t>
            </a:r>
          </a:p>
          <a:p>
            <a:pPr marL="171450" indent="-171450">
              <a:buFont typeface="Arial" panose="020B0604020202020204" pitchFamily="34" charset="0"/>
              <a:buChar char="•"/>
            </a:pPr>
            <a:r>
              <a:rPr lang="en-US" dirty="0"/>
              <a:t>CBER</a:t>
            </a:r>
          </a:p>
          <a:p>
            <a:pPr marL="171450" indent="-171450">
              <a:buFont typeface="Arial" panose="020B0604020202020204" pitchFamily="34" charset="0"/>
              <a:buChar char="•"/>
            </a:pPr>
            <a:r>
              <a:rPr lang="en-US" dirty="0"/>
              <a:t>FAQ and MOU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706C7-F2C3-48B6-8A22-C484D800B5D4}"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683436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latin typeface="Arial" panose="020B0604020202020204" pitchFamily="34" charset="0"/>
                <a:cs typeface="Arial" panose="020B0604020202020204" pitchFamily="34" charset="0"/>
              </a:rPr>
              <a:t>The C to B electronic referral system was developed to create an easy, efficient method for locating and reconciling discrepancies found in child records during the Part C to Part B transition process. The purpose of this system is to prevent multiple State IDs (KIDS IDs) from being assigned to the same child, and to ensure that the information being transferred is accurate.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706C7-F2C3-48B6-8A22-C484D800B5D4}"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4104926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latin typeface="Arial" panose="020B0604020202020204" pitchFamily="34" charset="0"/>
                <a:cs typeface="Arial" panose="020B0604020202020204" pitchFamily="34" charset="0"/>
              </a:rPr>
              <a:t>The C to B electronic referral system was developed to create an easy, efficient method for locating and reconciling discrepancies found in child records during the Part C to Part B transition process. The purpose of this system is to prevent multiple State IDs (KIDS IDs) from being assigned to the same child, and to ensure that the information being transferred is accurate.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706C7-F2C3-48B6-8A22-C484D800B5D4}"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194487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BFFB6-FC5C-4F01-B984-F436D3202CED}" type="slidenum">
              <a:rPr lang="en-US" smtClean="0"/>
              <a:t>40</a:t>
            </a:fld>
            <a:endParaRPr lang="en-US"/>
          </a:p>
        </p:txBody>
      </p:sp>
    </p:spTree>
    <p:extLst>
      <p:ext uri="{BB962C8B-B14F-4D97-AF65-F5344CB8AC3E}">
        <p14:creationId xmlns:p14="http://schemas.microsoft.com/office/powerpoint/2010/main" val="22711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03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04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8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51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326" y="4652936"/>
            <a:ext cx="6366497" cy="4351364"/>
          </a:xfrm>
        </p:spPr>
        <p:txBody>
          <a:bodyPr/>
          <a:lstStyle/>
          <a:p>
            <a:endParaRPr lang="en-US" sz="16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E0825-DC3F-7F45-9779-418ADA903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29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79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AC514-4157-0949-B6B0-7570CD89B0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60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a:prstGeom prst="rect">
            <a:avLst/>
          </a:prstGeom>
        </p:spPr>
        <p:txBody>
          <a:bodyPr/>
          <a:lstStyle>
            <a:lvl1pPr>
              <a:defRPr>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3622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9144000" cy="3861995"/>
          </a:xfrm>
          <a:prstGeom prst="rect">
            <a:avLst/>
          </a:prstGeom>
        </p:spPr>
      </p:pic>
    </p:spTree>
    <p:extLst>
      <p:ext uri="{BB962C8B-B14F-4D97-AF65-F5344CB8AC3E}">
        <p14:creationId xmlns:p14="http://schemas.microsoft.com/office/powerpoint/2010/main" val="259330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a:solidFill>
                  <a:prstClr val="black"/>
                </a:solidFill>
              </a:rPr>
              <a:pPr/>
              <a:t>8/7/2018</a:t>
            </a:fld>
            <a:endParaRPr lang="en-US">
              <a:solidFill>
                <a:prstClr val="black"/>
              </a:solidFill>
            </a:endParaRPr>
          </a:p>
        </p:txBody>
      </p:sp>
      <p:sp>
        <p:nvSpPr>
          <p:cNvPr id="5" name="Footer Placeholder 4"/>
          <p:cNvSpPr>
            <a:spLocks noGrp="1"/>
          </p:cNvSpPr>
          <p:nvPr>
            <p:ph type="ftr" sz="quarter" idx="11"/>
          </p:nvPr>
        </p:nvSpPr>
        <p:spPr>
          <a:xfrm>
            <a:off x="6274324" y="624840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2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a:solidFill>
                  <a:prstClr val="black"/>
                </a:solidFill>
              </a:rPr>
              <a:pPr/>
              <a:t>8/7/2018</a:t>
            </a:fld>
            <a:endParaRPr lang="en-US">
              <a:solidFill>
                <a:prstClr val="black"/>
              </a:solidFill>
            </a:endParaRPr>
          </a:p>
        </p:txBody>
      </p:sp>
      <p:sp>
        <p:nvSpPr>
          <p:cNvPr id="5" name="Footer Placeholder 4"/>
          <p:cNvSpPr>
            <a:spLocks noGrp="1"/>
          </p:cNvSpPr>
          <p:nvPr>
            <p:ph type="ftr" sz="quarter" idx="11"/>
          </p:nvPr>
        </p:nvSpPr>
        <p:spPr>
          <a:xfrm>
            <a:off x="5791200" y="632460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62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91303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64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304800" y="1676400"/>
            <a:ext cx="85344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266864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337564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326604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2858925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CAE8D7-F08B-4B39-ADC2-3E06F4C6A82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269664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457200" y="14478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3534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CAE8D7-F08B-4B39-ADC2-3E06F4C6A82B}"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3870964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AE8D7-F08B-4B39-ADC2-3E06F4C6A82B}"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55832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AE8D7-F08B-4B39-ADC2-3E06F4C6A82B}"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406227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8CAE8D7-F08B-4B39-ADC2-3E06F4C6A82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3459894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CAE8D7-F08B-4B39-ADC2-3E06F4C6A82B}"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1919995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638359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040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779722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670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17956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96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362274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AE8D7-F08B-4B39-ADC2-3E06F4C6A82B}"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7872F-1040-4D14-B43D-CD9A8E4FCD87}" type="slidenum">
              <a:rPr lang="en-US" smtClean="0"/>
              <a:t>‹#›</a:t>
            </a:fld>
            <a:endParaRPr lang="en-US"/>
          </a:p>
        </p:txBody>
      </p:sp>
    </p:spTree>
    <p:extLst>
      <p:ext uri="{BB962C8B-B14F-4D97-AF65-F5344CB8AC3E}">
        <p14:creationId xmlns:p14="http://schemas.microsoft.com/office/powerpoint/2010/main" val="925439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B30C82B0-8156-4BC6-BE64-E3A306E9493A}"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7789" y="76200"/>
            <a:ext cx="2266573" cy="763112"/>
          </a:xfrm>
          <a:prstGeom prst="rect">
            <a:avLst/>
          </a:prstGeom>
        </p:spPr>
      </p:pic>
      <p:pic>
        <p:nvPicPr>
          <p:cNvPr id="1026"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287" y="199788"/>
            <a:ext cx="14954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p:cNvPicPr>
            <a:picLocks noChangeAspect="1"/>
          </p:cNvPicPr>
          <p:nvPr userDrawn="1"/>
        </p:nvPicPr>
        <p:blipFill>
          <a:blip r:embed="rId5"/>
          <a:stretch>
            <a:fillRect/>
          </a:stretch>
        </p:blipFill>
        <p:spPr>
          <a:xfrm>
            <a:off x="2133600" y="196071"/>
            <a:ext cx="842172" cy="520700"/>
          </a:xfrm>
          <a:prstGeom prst="rect">
            <a:avLst/>
          </a:prstGeom>
        </p:spPr>
      </p:pic>
    </p:spTree>
    <p:custDataLst>
      <p:tags r:id="rId1"/>
    </p:custDataLst>
    <p:extLst>
      <p:ext uri="{BB962C8B-B14F-4D97-AF65-F5344CB8AC3E}">
        <p14:creationId xmlns:p14="http://schemas.microsoft.com/office/powerpoint/2010/main" val="32104433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03954"/>
            <a:ext cx="7886700" cy="1037378"/>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371600"/>
            <a:ext cx="7886700" cy="4572000"/>
          </a:xfrm>
          <a:solidFill>
            <a:srgbClr val="017C89"/>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C3317CA4-C85D-456B-B3D0-AE0C954BCEB3}"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6"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30126367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037378"/>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265978"/>
            <a:ext cx="7886700" cy="4830022"/>
          </a:xfrm>
          <a:solidFill>
            <a:schemeClr val="tx1">
              <a:lumMod val="50000"/>
              <a:lumOff val="50000"/>
            </a:schemeClr>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F7450772-7904-4810-8A90-3780B00A00BD}"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298178357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732578"/>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884978"/>
            <a:ext cx="7886700" cy="5058622"/>
          </a:xfrm>
          <a:solidFill>
            <a:schemeClr val="bg1">
              <a:lumMod val="75000"/>
            </a:schemeClr>
          </a:solidFill>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351DAD21-F1B3-49D7-BD64-5CB20A7DE75C}"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41967244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795763"/>
            <a:ext cx="9144000" cy="5376437"/>
          </a:xfrm>
          <a:solidFill>
            <a:srgbClr val="017C89"/>
          </a:solidFill>
        </p:spPr>
        <p:txBody>
          <a:bodyPr/>
          <a:lstStyle>
            <a:lvl1pPr marL="349250" indent="-171450">
              <a:tabLst>
                <a:tab pos="228600" algn="l"/>
              </a:tabLst>
              <a:defRPr>
                <a:solidFill>
                  <a:srgbClr val="FFFFFF"/>
                </a:solidFill>
              </a:defRPr>
            </a:lvl1pPr>
            <a:lvl2pPr>
              <a:tabLst>
                <a:tab pos="228600" algn="l"/>
              </a:tabLst>
              <a:defRPr>
                <a:solidFill>
                  <a:srgbClr val="FFFFFF"/>
                </a:solidFill>
              </a:defRPr>
            </a:lvl2pPr>
            <a:lvl3pPr>
              <a:tabLst>
                <a:tab pos="228600" algn="l"/>
              </a:tabLst>
              <a:defRPr>
                <a:solidFill>
                  <a:srgbClr val="FFFFFF"/>
                </a:solidFill>
              </a:defRPr>
            </a:lvl3pPr>
            <a:lvl4pPr>
              <a:tabLst>
                <a:tab pos="228600" algn="l"/>
              </a:tabLst>
              <a:defRPr>
                <a:solidFill>
                  <a:srgbClr val="FFFFFF"/>
                </a:solidFill>
              </a:defRPr>
            </a:lvl4pPr>
            <a:lvl5pPr>
              <a:tabLst>
                <a:tab pos="228600" algn="l"/>
              </a:tabLst>
              <a:defRPr>
                <a:solidFill>
                  <a:srgbClr val="FFFFFF"/>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219502"/>
            <a:ext cx="9144000" cy="576261"/>
          </a:xfrm>
        </p:spPr>
        <p:txBody>
          <a:bodyPr anchor="b"/>
          <a:lstStyle>
            <a:lvl1pPr>
              <a:defRPr sz="4000">
                <a:solidFill>
                  <a:schemeClr val="tx1">
                    <a:lumMod val="65000"/>
                    <a:lumOff val="35000"/>
                  </a:schemeClr>
                </a:solidFill>
              </a:defRPr>
            </a:lvl1pPr>
          </a:lstStyle>
          <a:p>
            <a:r>
              <a:rPr lang="en-US" dirty="0" smtClean="0"/>
              <a:t>Click to edit Master title style</a:t>
            </a:r>
            <a:endParaRPr lang="en-US" dirty="0"/>
          </a:p>
        </p:txBody>
      </p:sp>
      <p:sp>
        <p:nvSpPr>
          <p:cNvPr id="5" name="Slide Number Placeholder 2"/>
          <p:cNvSpPr>
            <a:spLocks noGrp="1"/>
          </p:cNvSpPr>
          <p:nvPr>
            <p:ph type="sldNum" sz="quarter" idx="10"/>
          </p:nvPr>
        </p:nvSpPr>
        <p:spPr/>
        <p:txBody>
          <a:bodyPr/>
          <a:lstStyle>
            <a:lvl1pPr algn="ctr">
              <a:defRPr sz="1800">
                <a:solidFill>
                  <a:schemeClr val="bg1">
                    <a:lumMod val="50000"/>
                  </a:schemeClr>
                </a:solidFill>
                <a:latin typeface="Perpetua" panose="02020502060401020303" pitchFamily="18" charset="0"/>
              </a:defRPr>
            </a:lvl1pPr>
          </a:lstStyle>
          <a:p>
            <a:pPr>
              <a:defRPr/>
            </a:pPr>
            <a:fld id="{E786B636-7454-413B-81A4-4CF59F84D08A}" type="slidenum">
              <a:rPr lang="en-US"/>
              <a:pPr>
                <a:defRPr/>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10"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296585972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681412" y="228600"/>
            <a:ext cx="7886700" cy="665255"/>
          </a:xfrm>
        </p:spPr>
        <p:txBody>
          <a:bodyPr>
            <a:normAutofit/>
          </a:bodyPr>
          <a:lstStyle>
            <a:lvl1pPr>
              <a:defRPr sz="2800">
                <a:solidFill>
                  <a:schemeClr val="tx1">
                    <a:lumMod val="65000"/>
                    <a:lumOff val="35000"/>
                  </a:schemeClr>
                </a:solidFill>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4777162" y="970055"/>
            <a:ext cx="3790950" cy="4973545"/>
          </a:xfrm>
        </p:spPr>
        <p:txBody>
          <a:bodyPr/>
          <a:lstStyle>
            <a:lvl1pPr marL="0" indent="0">
              <a:buNone/>
              <a:defRPr/>
            </a:lvl1pPr>
          </a:lstStyle>
          <a:p>
            <a:pPr lvl="0"/>
            <a:endParaRPr lang="en-US" dirty="0"/>
          </a:p>
        </p:txBody>
      </p:sp>
      <p:sp>
        <p:nvSpPr>
          <p:cNvPr id="11" name="Text Placeholder 10"/>
          <p:cNvSpPr>
            <a:spLocks noGrp="1"/>
          </p:cNvSpPr>
          <p:nvPr>
            <p:ph type="body" sz="quarter" idx="14"/>
          </p:nvPr>
        </p:nvSpPr>
        <p:spPr>
          <a:xfrm>
            <a:off x="681412" y="970055"/>
            <a:ext cx="3943350" cy="4973545"/>
          </a:xfrm>
          <a:solidFill>
            <a:schemeClr val="tx1">
              <a:lumMod val="65000"/>
              <a:lumOff val="35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5"/>
          </p:nvPr>
        </p:nvSpPr>
        <p:spPr>
          <a:ln/>
        </p:spPr>
        <p:txBody>
          <a:bodyPr/>
          <a:lstStyle>
            <a:lvl1pPr>
              <a:defRPr/>
            </a:lvl1pPr>
          </a:lstStyle>
          <a:p>
            <a:pPr>
              <a:defRPr/>
            </a:pPr>
            <a:fld id="{5122CEE4-0C94-4C2E-BBB9-B05B1A8F4706}" type="slidenum">
              <a:rPr lang="en-US"/>
              <a:pPr>
                <a:defRPr/>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38634961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ght 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653338" y="304800"/>
            <a:ext cx="7886700" cy="665255"/>
          </a:xfrm>
        </p:spPr>
        <p:txBody>
          <a:bodyPr>
            <a:normAutofit/>
          </a:bodyPr>
          <a:lstStyle>
            <a:lvl1pPr>
              <a:defRPr sz="2800">
                <a:solidFill>
                  <a:schemeClr val="tx1">
                    <a:lumMod val="75000"/>
                    <a:lumOff val="25000"/>
                  </a:schemeClr>
                </a:solidFill>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653338" y="1046255"/>
            <a:ext cx="3790950" cy="4897345"/>
          </a:xfrm>
        </p:spPr>
        <p:txBody>
          <a:bodyPr/>
          <a:lstStyle>
            <a:lvl1pPr marL="0" indent="0">
              <a:buNone/>
              <a:defRPr/>
            </a:lvl1pPr>
          </a:lstStyle>
          <a:p>
            <a:pPr lvl="0"/>
            <a:endParaRPr lang="en-US" dirty="0"/>
          </a:p>
        </p:txBody>
      </p:sp>
      <p:sp>
        <p:nvSpPr>
          <p:cNvPr id="11" name="Text Placeholder 10"/>
          <p:cNvSpPr>
            <a:spLocks noGrp="1"/>
          </p:cNvSpPr>
          <p:nvPr>
            <p:ph type="body" sz="quarter" idx="14"/>
          </p:nvPr>
        </p:nvSpPr>
        <p:spPr>
          <a:xfrm>
            <a:off x="4589290" y="1046255"/>
            <a:ext cx="3943350" cy="4897345"/>
          </a:xfrm>
          <a:solidFill>
            <a:schemeClr val="tx1">
              <a:lumMod val="65000"/>
              <a:lumOff val="35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5"/>
          </p:nvPr>
        </p:nvSpPr>
        <p:spPr>
          <a:ln/>
        </p:spPr>
        <p:txBody>
          <a:bodyPr/>
          <a:lstStyle>
            <a:lvl1pPr>
              <a:defRPr/>
            </a:lvl1pPr>
          </a:lstStyle>
          <a:p>
            <a:pPr>
              <a:defRPr/>
            </a:pPr>
            <a:fld id="{9116098F-DE60-42DA-BD74-40124E14C655}" type="slidenum">
              <a:rPr lang="en-US"/>
              <a:pPr>
                <a:defRPr/>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14217645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1295400"/>
            <a:ext cx="9144000" cy="48768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181099" y="381000"/>
            <a:ext cx="4324351" cy="511510"/>
          </a:xfrm>
          <a:solidFill>
            <a:srgbClr val="007A86"/>
          </a:solidFill>
          <a:ln w="57150">
            <a:solidFill>
              <a:srgbClr val="007A86"/>
            </a:solidFill>
          </a:ln>
        </p:spPr>
        <p:txBody>
          <a:bodyPr anchor="b">
            <a:noAutofit/>
          </a:bodyPr>
          <a:lstStyle>
            <a:lvl1pPr marL="0" indent="0" algn="ctr">
              <a:buNone/>
              <a:defRPr sz="28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6" name="Content Placeholder 5"/>
          <p:cNvSpPr>
            <a:spLocks noGrp="1"/>
          </p:cNvSpPr>
          <p:nvPr>
            <p:ph sz="quarter" idx="4"/>
          </p:nvPr>
        </p:nvSpPr>
        <p:spPr>
          <a:xfrm>
            <a:off x="4692597" y="914400"/>
            <a:ext cx="4327702" cy="4876800"/>
          </a:xfrm>
          <a:solidFill>
            <a:schemeClr val="tx2">
              <a:lumMod val="25000"/>
              <a:lumOff val="75000"/>
            </a:schemeClr>
          </a:solidFill>
          <a:ln w="57150">
            <a:solidFill>
              <a:srgbClr val="007A86"/>
            </a:solidFill>
          </a:ln>
        </p:spPr>
        <p:txBody>
          <a:bodyPr/>
          <a:lstStyle>
            <a:lvl1pPr>
              <a:defRPr sz="28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3"/>
          </p:nvPr>
        </p:nvSpPr>
        <p:spPr>
          <a:xfrm>
            <a:off x="181100" y="914400"/>
            <a:ext cx="4324350" cy="4876800"/>
          </a:xfrm>
          <a:solidFill>
            <a:schemeClr val="tx2">
              <a:lumMod val="25000"/>
              <a:lumOff val="75000"/>
            </a:schemeClr>
          </a:solidFill>
          <a:ln w="57150">
            <a:solidFill>
              <a:srgbClr val="007A86"/>
            </a:solidFill>
          </a:ln>
        </p:spPr>
        <p:txBody>
          <a:bodyPr/>
          <a:lstStyle>
            <a:lvl1pPr>
              <a:defRPr sz="28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4"/>
          </p:nvPr>
        </p:nvSpPr>
        <p:spPr>
          <a:xfrm>
            <a:off x="4692597" y="381000"/>
            <a:ext cx="4327701" cy="511510"/>
          </a:xfrm>
          <a:solidFill>
            <a:srgbClr val="007A86"/>
          </a:solidFill>
          <a:ln w="57150">
            <a:solidFill>
              <a:srgbClr val="007A86"/>
            </a:solidFill>
          </a:ln>
        </p:spPr>
        <p:txBody>
          <a:bodyPr anchor="b">
            <a:noAutofit/>
          </a:bodyPr>
          <a:lstStyle>
            <a:lvl1pPr marL="0" indent="0" algn="ctr">
              <a:buNone/>
              <a:defRPr sz="28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8" name="Slide Number Placeholder 2"/>
          <p:cNvSpPr>
            <a:spLocks noGrp="1"/>
          </p:cNvSpPr>
          <p:nvPr>
            <p:ph type="sldNum" sz="quarter" idx="15"/>
          </p:nvPr>
        </p:nvSpPr>
        <p:spPr/>
        <p:txBody>
          <a:bodyPr/>
          <a:lstStyle>
            <a:lvl1pPr algn="ctr">
              <a:defRPr sz="1800">
                <a:solidFill>
                  <a:schemeClr val="bg1">
                    <a:lumMod val="50000"/>
                  </a:schemeClr>
                </a:solidFill>
                <a:latin typeface="Perpetua" panose="02020502060401020303" pitchFamily="18" charset="0"/>
              </a:defRPr>
            </a:lvl1pPr>
          </a:lstStyle>
          <a:p>
            <a:pPr>
              <a:defRPr/>
            </a:pPr>
            <a:fld id="{21D59182-EDB0-455D-8AB2-9A12EE7938F7}" type="slidenum">
              <a:rPr lang="en-US"/>
              <a:pPr>
                <a:defRPr/>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6" y="6226268"/>
            <a:ext cx="1810347" cy="609507"/>
          </a:xfrm>
          <a:prstGeom prst="rect">
            <a:avLst/>
          </a:prstGeom>
        </p:spPr>
      </p:pic>
      <p:pic>
        <p:nvPicPr>
          <p:cNvPr id="14"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34200" y="6311082"/>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14"/>
          <p:cNvPicPr>
            <a:picLocks noChangeAspect="1"/>
          </p:cNvPicPr>
          <p:nvPr userDrawn="1"/>
        </p:nvPicPr>
        <p:blipFill rotWithShape="1">
          <a:blip r:embed="rId5"/>
          <a:srcRect l="5999" t="20000" r="6001" b="20000"/>
          <a:stretch/>
        </p:blipFill>
        <p:spPr>
          <a:xfrm>
            <a:off x="6117844" y="6313581"/>
            <a:ext cx="667517" cy="455125"/>
          </a:xfrm>
          <a:prstGeom prst="rect">
            <a:avLst/>
          </a:prstGeom>
        </p:spPr>
      </p:pic>
    </p:spTree>
    <p:custDataLst>
      <p:tags r:id="rId1"/>
    </p:custDataLst>
    <p:extLst>
      <p:ext uri="{BB962C8B-B14F-4D97-AF65-F5344CB8AC3E}">
        <p14:creationId xmlns:p14="http://schemas.microsoft.com/office/powerpoint/2010/main" val="38543669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a:prstGeom prst="rect">
            <a:avLst/>
          </a:prstGeom>
        </p:spPr>
        <p:txBody>
          <a:bodyPr/>
          <a:lstStyle>
            <a:lvl1pPr>
              <a:defRPr>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980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Title and Vertical Text Grey">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539163" y="6323013"/>
            <a:ext cx="490537"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dirty="0" smtClean="0">
              <a:solidFill>
                <a:schemeClr val="bg2">
                  <a:lumMod val="50000"/>
                </a:schemeClr>
              </a:solidFill>
            </a:endParaRPr>
          </a:p>
        </p:txBody>
      </p:sp>
      <p:sp>
        <p:nvSpPr>
          <p:cNvPr id="14" name="Content Placeholder 13"/>
          <p:cNvSpPr>
            <a:spLocks noGrp="1"/>
          </p:cNvSpPr>
          <p:nvPr>
            <p:ph sz="quarter" idx="13"/>
          </p:nvPr>
        </p:nvSpPr>
        <p:spPr>
          <a:xfrm>
            <a:off x="450452" y="304800"/>
            <a:ext cx="6248400" cy="6093991"/>
          </a:xfrm>
          <a:prstGeom prst="rect">
            <a:avLst/>
          </a:prstGeom>
        </p:spPr>
        <p:txBody>
          <a:bodyPr/>
          <a:lstStyle>
            <a:lvl1pPr>
              <a:defRPr sz="3600">
                <a:solidFill>
                  <a:schemeClr val="tx1">
                    <a:lumMod val="75000"/>
                    <a:lumOff val="25000"/>
                  </a:schemeClr>
                </a:solidFill>
                <a:latin typeface="Arial" panose="020B0604020202020204" pitchFamily="34" charset="0"/>
                <a:cs typeface="Arial" panose="020B0604020202020204" pitchFamily="34" charset="0"/>
              </a:defRPr>
            </a:lvl1pPr>
            <a:lvl2pPr>
              <a:defRPr sz="3600">
                <a:solidFill>
                  <a:schemeClr val="tx1">
                    <a:lumMod val="75000"/>
                    <a:lumOff val="25000"/>
                  </a:schemeClr>
                </a:solidFill>
                <a:latin typeface="Arial" panose="020B0604020202020204" pitchFamily="34" charset="0"/>
                <a:cs typeface="Arial" panose="020B0604020202020204" pitchFamily="34" charset="0"/>
              </a:defRPr>
            </a:lvl2pPr>
            <a:lvl3pPr>
              <a:defRPr sz="3600">
                <a:solidFill>
                  <a:schemeClr val="tx1">
                    <a:lumMod val="75000"/>
                    <a:lumOff val="25000"/>
                  </a:schemeClr>
                </a:solidFill>
                <a:latin typeface="Arial" panose="020B0604020202020204" pitchFamily="34" charset="0"/>
                <a:cs typeface="Arial" panose="020B0604020202020204" pitchFamily="34" charset="0"/>
              </a:defRPr>
            </a:lvl3pPr>
            <a:lvl4pPr>
              <a:defRPr sz="3600">
                <a:solidFill>
                  <a:schemeClr val="tx1">
                    <a:lumMod val="75000"/>
                    <a:lumOff val="25000"/>
                  </a:schemeClr>
                </a:solidFill>
                <a:latin typeface="Arial" panose="020B0604020202020204" pitchFamily="34" charset="0"/>
                <a:cs typeface="Arial" panose="020B0604020202020204" pitchFamily="34" charset="0"/>
              </a:defRPr>
            </a:lvl4pPr>
            <a:lvl5pPr>
              <a:defRPr sz="3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4778678" y="3114096"/>
            <a:ext cx="5675896" cy="755253"/>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8534400" y="6285957"/>
            <a:ext cx="47625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6"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6712" y="6227219"/>
            <a:ext cx="14954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a:blip r:embed="rId4"/>
          <a:stretch>
            <a:fillRect/>
          </a:stretch>
        </p:blipFill>
        <p:spPr>
          <a:xfrm>
            <a:off x="1911386" y="6258969"/>
            <a:ext cx="739468" cy="457200"/>
          </a:xfrm>
          <a:prstGeom prst="rect">
            <a:avLst/>
          </a:prstGeom>
        </p:spPr>
      </p:pic>
    </p:spTree>
    <p:custDataLst>
      <p:tags r:id="rId1"/>
    </p:custDataLst>
    <p:extLst>
      <p:ext uri="{BB962C8B-B14F-4D97-AF65-F5344CB8AC3E}">
        <p14:creationId xmlns:p14="http://schemas.microsoft.com/office/powerpoint/2010/main" val="3377883662"/>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ght  Title and Vertical Text Grey">
    <p:spTree>
      <p:nvGrpSpPr>
        <p:cNvPr id="1" name=""/>
        <p:cNvGrpSpPr/>
        <p:nvPr/>
      </p:nvGrpSpPr>
      <p:grpSpPr>
        <a:xfrm>
          <a:off x="0" y="0"/>
          <a:ext cx="0" cy="0"/>
          <a:chOff x="0" y="0"/>
          <a:chExt cx="0" cy="0"/>
        </a:xfrm>
      </p:grpSpPr>
      <p:sp>
        <p:nvSpPr>
          <p:cNvPr id="9" name="Rectangle 8"/>
          <p:cNvSpPr/>
          <p:nvPr userDrawn="1"/>
        </p:nvSpPr>
        <p:spPr>
          <a:xfrm>
            <a:off x="-76200" y="0"/>
            <a:ext cx="7108794" cy="6858000"/>
          </a:xfrm>
          <a:prstGeom prst="rect">
            <a:avLst/>
          </a:prstGeom>
          <a:solidFill>
            <a:srgbClr val="017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5"/>
          <p:cNvSpPr txBox="1">
            <a:spLocks/>
          </p:cNvSpPr>
          <p:nvPr userDrawn="1"/>
        </p:nvSpPr>
        <p:spPr bwMode="auto">
          <a:xfrm>
            <a:off x="8539163" y="6323013"/>
            <a:ext cx="490537"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dirty="0" smtClean="0">
              <a:solidFill>
                <a:schemeClr val="bg2">
                  <a:lumMod val="50000"/>
                </a:schemeClr>
              </a:solidFill>
            </a:endParaRPr>
          </a:p>
        </p:txBody>
      </p:sp>
      <p:sp>
        <p:nvSpPr>
          <p:cNvPr id="14" name="Content Placeholder 13"/>
          <p:cNvSpPr>
            <a:spLocks noGrp="1"/>
          </p:cNvSpPr>
          <p:nvPr>
            <p:ph sz="quarter" idx="13"/>
          </p:nvPr>
        </p:nvSpPr>
        <p:spPr>
          <a:xfrm>
            <a:off x="450452" y="304800"/>
            <a:ext cx="6248400" cy="6093991"/>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4778678" y="3114096"/>
            <a:ext cx="5675896" cy="755253"/>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8534400" y="6285957"/>
            <a:ext cx="47625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12"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3282" y="6249710"/>
            <a:ext cx="1303525"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12"/>
          <p:cNvPicPr>
            <a:picLocks noChangeAspect="1"/>
          </p:cNvPicPr>
          <p:nvPr userDrawn="1"/>
        </p:nvPicPr>
        <p:blipFill rotWithShape="1">
          <a:blip r:embed="rId4"/>
          <a:srcRect l="5999" t="20000" r="6001" b="20000"/>
          <a:stretch/>
        </p:blipFill>
        <p:spPr>
          <a:xfrm>
            <a:off x="236926" y="6252209"/>
            <a:ext cx="667517" cy="455125"/>
          </a:xfrm>
          <a:prstGeom prst="rect">
            <a:avLst/>
          </a:prstGeom>
        </p:spPr>
      </p:pic>
    </p:spTree>
    <p:custDataLst>
      <p:tags r:id="rId1"/>
    </p:custDataLst>
    <p:extLst>
      <p:ext uri="{BB962C8B-B14F-4D97-AF65-F5344CB8AC3E}">
        <p14:creationId xmlns:p14="http://schemas.microsoft.com/office/powerpoint/2010/main" val="1061199486"/>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ght Title and Vertical Text Lt Grey">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539163" y="6323013"/>
            <a:ext cx="490537"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dirty="0" smtClean="0">
              <a:solidFill>
                <a:schemeClr val="bg2">
                  <a:lumMod val="50000"/>
                </a:schemeClr>
              </a:solidFill>
            </a:endParaRPr>
          </a:p>
        </p:txBody>
      </p:sp>
      <p:sp>
        <p:nvSpPr>
          <p:cNvPr id="10" name="Rectangle 9"/>
          <p:cNvSpPr/>
          <p:nvPr userDrawn="1"/>
        </p:nvSpPr>
        <p:spPr>
          <a:xfrm>
            <a:off x="0" y="0"/>
            <a:ext cx="7030375"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Content Placeholder 13"/>
          <p:cNvSpPr>
            <a:spLocks noGrp="1"/>
          </p:cNvSpPr>
          <p:nvPr>
            <p:ph sz="quarter" idx="13"/>
          </p:nvPr>
        </p:nvSpPr>
        <p:spPr>
          <a:xfrm>
            <a:off x="450452" y="304800"/>
            <a:ext cx="6248400" cy="6093991"/>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4778678" y="3114096"/>
            <a:ext cx="5675896" cy="755253"/>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8534400" y="6285957"/>
            <a:ext cx="47625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11"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6712" y="6227219"/>
            <a:ext cx="14954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a:blip r:embed="rId4"/>
          <a:stretch>
            <a:fillRect/>
          </a:stretch>
        </p:blipFill>
        <p:spPr>
          <a:xfrm>
            <a:off x="1911386" y="6258969"/>
            <a:ext cx="739468" cy="457200"/>
          </a:xfrm>
          <a:prstGeom prst="rect">
            <a:avLst/>
          </a:prstGeom>
        </p:spPr>
      </p:pic>
    </p:spTree>
    <p:custDataLst>
      <p:tags r:id="rId1"/>
    </p:custDataLst>
    <p:extLst>
      <p:ext uri="{BB962C8B-B14F-4D97-AF65-F5344CB8AC3E}">
        <p14:creationId xmlns:p14="http://schemas.microsoft.com/office/powerpoint/2010/main" val="1216993961"/>
      </p:ext>
    </p:extLst>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ight Title and Vertical Text Grey Box">
    <p:spTree>
      <p:nvGrpSpPr>
        <p:cNvPr id="1" name=""/>
        <p:cNvGrpSpPr/>
        <p:nvPr/>
      </p:nvGrpSpPr>
      <p:grpSpPr>
        <a:xfrm>
          <a:off x="0" y="0"/>
          <a:ext cx="0" cy="0"/>
          <a:chOff x="0" y="0"/>
          <a:chExt cx="0" cy="0"/>
        </a:xfrm>
      </p:grpSpPr>
      <p:sp>
        <p:nvSpPr>
          <p:cNvPr id="9" name="Rectangle 8"/>
          <p:cNvSpPr/>
          <p:nvPr userDrawn="1"/>
        </p:nvSpPr>
        <p:spPr>
          <a:xfrm>
            <a:off x="-76200" y="0"/>
            <a:ext cx="7108794" cy="6858000"/>
          </a:xfrm>
          <a:prstGeom prst="rect">
            <a:avLst/>
          </a:prstGeom>
          <a:solidFill>
            <a:srgbClr val="017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5"/>
          <p:cNvSpPr txBox="1">
            <a:spLocks/>
          </p:cNvSpPr>
          <p:nvPr userDrawn="1"/>
        </p:nvSpPr>
        <p:spPr bwMode="auto">
          <a:xfrm>
            <a:off x="8539163" y="6323013"/>
            <a:ext cx="490537"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dirty="0" smtClean="0">
              <a:solidFill>
                <a:schemeClr val="bg2">
                  <a:lumMod val="50000"/>
                </a:schemeClr>
              </a:solidFill>
            </a:endParaRPr>
          </a:p>
        </p:txBody>
      </p:sp>
      <p:sp>
        <p:nvSpPr>
          <p:cNvPr id="14" name="Content Placeholder 13"/>
          <p:cNvSpPr>
            <a:spLocks noGrp="1"/>
          </p:cNvSpPr>
          <p:nvPr>
            <p:ph sz="quarter" idx="13"/>
          </p:nvPr>
        </p:nvSpPr>
        <p:spPr>
          <a:xfrm>
            <a:off x="450452" y="304800"/>
            <a:ext cx="6248400" cy="6093991"/>
          </a:xfrm>
          <a:prstGeom prst="rect">
            <a:avLst/>
          </a:prstGeom>
          <a:solidFill>
            <a:srgbClr val="6A6B6D"/>
          </a:solidFill>
        </p:spPr>
        <p:txBody>
          <a:bodyPr/>
          <a:lstStyle>
            <a:lvl1pPr>
              <a:defRPr sz="3600">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4778678" y="3114096"/>
            <a:ext cx="5675896" cy="755253"/>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8534400" y="6285957"/>
            <a:ext cx="47625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10"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6712" y="6227219"/>
            <a:ext cx="14954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p:cNvPicPr>
          <p:nvPr userDrawn="1"/>
        </p:nvPicPr>
        <p:blipFill>
          <a:blip r:embed="rId4"/>
          <a:stretch>
            <a:fillRect/>
          </a:stretch>
        </p:blipFill>
        <p:spPr>
          <a:xfrm>
            <a:off x="1911386" y="6258969"/>
            <a:ext cx="739468" cy="457200"/>
          </a:xfrm>
          <a:prstGeom prst="rect">
            <a:avLst/>
          </a:prstGeom>
        </p:spPr>
      </p:pic>
    </p:spTree>
    <p:custDataLst>
      <p:tags r:id="rId1"/>
    </p:custDataLst>
    <p:extLst>
      <p:ext uri="{BB962C8B-B14F-4D97-AF65-F5344CB8AC3E}">
        <p14:creationId xmlns:p14="http://schemas.microsoft.com/office/powerpoint/2010/main" val="50923395"/>
      </p:ext>
    </p:extLst>
  </p:cSld>
  <p:clrMapOvr>
    <a:overrideClrMapping bg1="lt1" tx1="dk1" bg2="lt2" tx2="dk2" accent1="accent1" accent2="accent2" accent3="accent3" accent4="accent4" accent5="accent5" accent6="accent6" hlink="hlink" folHlink="folHlink"/>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76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70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628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307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42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84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61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29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807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399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1ADA-FF77-4D45-8008-F34EE4CCD793}" type="datetimeFigureOut">
              <a:rPr lang="en-US" smtClean="0">
                <a:solidFill>
                  <a:prstClr val="black">
                    <a:tint val="75000"/>
                  </a:prstClr>
                </a:solidFill>
              </a:rPr>
              <a:pPr/>
              <a:t>8/7/2018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26E54-0918-1440-BDF9-9BC5320B0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514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71050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3572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8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60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5725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2357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2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9008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1130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13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4150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6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8941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99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Blank - Gre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7604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5250"/>
            <a:ext cx="8474556" cy="781050"/>
          </a:xfrm>
          <a:prstGeom prst="rect">
            <a:avLst/>
          </a:prstGeom>
        </p:spPr>
        <p:txBody>
          <a:bodyPr lIns="0" tIns="0" rIns="0"/>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0"/>
          </p:nvPr>
        </p:nvSpPr>
        <p:spPr>
          <a:xfrm>
            <a:off x="304871" y="876300"/>
            <a:ext cx="8474075" cy="469900"/>
          </a:xfrm>
        </p:spPr>
        <p:txBody>
          <a:bodyPr lIns="0" rIns="0" anchor="t">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178791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itle 10"/>
          <p:cNvSpPr>
            <a:spLocks noGrp="1"/>
          </p:cNvSpPr>
          <p:nvPr>
            <p:ph type="title"/>
          </p:nvPr>
        </p:nvSpPr>
        <p:spPr>
          <a:xfrm>
            <a:off x="243488" y="228600"/>
            <a:ext cx="8646583" cy="914400"/>
          </a:xfrm>
          <a:prstGeom prst="rect">
            <a:avLst/>
          </a:prstGeo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160529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836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9141620"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10" name="Rectangle 9"/>
          <p:cNvSpPr/>
          <p:nvPr/>
        </p:nvSpPr>
        <p:spPr>
          <a:xfrm>
            <a:off x="-2" y="1795132"/>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11" name="Rectangle 10"/>
          <p:cNvSpPr/>
          <p:nvPr/>
        </p:nvSpPr>
        <p:spPr>
          <a:xfrm>
            <a:off x="-2" y="5142116"/>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2" name="Title 1"/>
          <p:cNvSpPr>
            <a:spLocks noGrp="1"/>
          </p:cNvSpPr>
          <p:nvPr>
            <p:ph type="ctrTitle"/>
          </p:nvPr>
        </p:nvSpPr>
        <p:spPr>
          <a:xfrm>
            <a:off x="971550" y="2079812"/>
            <a:ext cx="7200900" cy="1724092"/>
          </a:xfrm>
        </p:spPr>
        <p:txBody>
          <a:bodyPr anchor="b"/>
          <a:lstStyle>
            <a:lvl1pPr algn="ctr">
              <a:defRPr sz="4050"/>
            </a:lvl1pPr>
          </a:lstStyle>
          <a:p>
            <a:r>
              <a:rPr lang="en-US"/>
              <a:t>Click to edit Master title style</a:t>
            </a:r>
            <a:endParaRPr/>
          </a:p>
        </p:txBody>
      </p:sp>
      <p:sp>
        <p:nvSpPr>
          <p:cNvPr id="3" name="Subtitle 2"/>
          <p:cNvSpPr>
            <a:spLocks noGrp="1"/>
          </p:cNvSpPr>
          <p:nvPr>
            <p:ph type="subTitle" idx="1"/>
          </p:nvPr>
        </p:nvSpPr>
        <p:spPr>
          <a:xfrm>
            <a:off x="971550" y="3959352"/>
            <a:ext cx="7200900" cy="914400"/>
          </a:xfrm>
        </p:spPr>
        <p:txBody>
          <a:bodyPr>
            <a:normAutofit/>
          </a:bodyPr>
          <a:lstStyle>
            <a:lvl1pPr marL="0" indent="0" algn="ctr">
              <a:spcBef>
                <a:spcPts val="0"/>
              </a:spcBef>
              <a:buNone/>
              <a:defRPr sz="15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257660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24" y="5689091"/>
            <a:ext cx="8980476" cy="940309"/>
          </a:xfrm>
          <a:prstGeom prst="rect">
            <a:avLst/>
          </a:prstGeom>
        </p:spPr>
      </p:pic>
    </p:spTree>
    <p:extLst>
      <p:ext uri="{BB962C8B-B14F-4D97-AF65-F5344CB8AC3E}">
        <p14:creationId xmlns:p14="http://schemas.microsoft.com/office/powerpoint/2010/main" val="15832568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8/7/2018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88432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0" y="2130552"/>
            <a:ext cx="7200900" cy="2359152"/>
          </a:xfrm>
        </p:spPr>
        <p:txBody>
          <a:bodyPr anchor="b">
            <a:normAutofit/>
          </a:bodyPr>
          <a:lstStyle>
            <a:lvl1pPr algn="ctr">
              <a:defRPr sz="4050" b="1"/>
            </a:lvl1pPr>
          </a:lstStyle>
          <a:p>
            <a:r>
              <a:rPr lang="en-US"/>
              <a:t>Click to edit Master title style</a:t>
            </a:r>
            <a:endParaRPr/>
          </a:p>
        </p:txBody>
      </p:sp>
      <p:sp>
        <p:nvSpPr>
          <p:cNvPr id="3" name="Text Placeholder 2"/>
          <p:cNvSpPr>
            <a:spLocks noGrp="1"/>
          </p:cNvSpPr>
          <p:nvPr>
            <p:ph type="body" idx="1"/>
          </p:nvPr>
        </p:nvSpPr>
        <p:spPr>
          <a:xfrm>
            <a:off x="971550" y="4572000"/>
            <a:ext cx="7200900" cy="841248"/>
          </a:xfrm>
        </p:spPr>
        <p:txBody>
          <a:bodyPr anchor="t"/>
          <a:lstStyle>
            <a:lvl1pPr marL="0" indent="0" algn="ctr">
              <a:spcBef>
                <a:spcPts val="0"/>
              </a:spcBef>
              <a:buNone/>
              <a:defRPr sz="150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8/7/2018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746749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8/7/2018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3324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8/7/2018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84562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8/7/2018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9961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189" y="0"/>
            <a:ext cx="9141620"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grpSp>
      <p:sp>
        <p:nvSpPr>
          <p:cNvPr id="2" name="Date Placeholder 1"/>
          <p:cNvSpPr>
            <a:spLocks noGrp="1"/>
          </p:cNvSpPr>
          <p:nvPr>
            <p:ph type="dt" sz="half" idx="10"/>
          </p:nvPr>
        </p:nvSpPr>
        <p:spPr/>
        <p:txBody>
          <a:bodyPr/>
          <a:lstStyle/>
          <a:p>
            <a:fld id="{0B277187-C200-495F-A386-621319EADA8F}" type="datetimeFigureOut">
              <a:rPr lang="en-US"/>
              <a:t>8/7/2018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49658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Content Placeholder 2"/>
          <p:cNvSpPr>
            <a:spLocks noGrp="1"/>
          </p:cNvSpPr>
          <p:nvPr>
            <p:ph idx="1"/>
          </p:nvPr>
        </p:nvSpPr>
        <p:spPr>
          <a:xfrm>
            <a:off x="342900" y="758952"/>
            <a:ext cx="4972050" cy="533095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8/7/2018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9236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8/7/2018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7739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8/7/2018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28738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8/7/2018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695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400800"/>
            <a:ext cx="2133600" cy="365125"/>
          </a:xfrm>
          <a:prstGeom prst="rect">
            <a:avLst/>
          </a:prstGeom>
        </p:spPr>
        <p:txBody>
          <a:bodyPr/>
          <a:lstStyle/>
          <a:p>
            <a:fld id="{7E8E89C7-9362-4786-84E7-EA5297A7E2C2}" type="datetimeFigureOut">
              <a:rPr lang="en-US">
                <a:solidFill>
                  <a:prstClr val="black"/>
                </a:solidFill>
              </a:rPr>
              <a:pPr/>
              <a:t>8/7/2018</a:t>
            </a:fld>
            <a:endParaRPr lang="en-US">
              <a:solidFill>
                <a:prstClr val="black"/>
              </a:solidFill>
            </a:endParaRPr>
          </a:p>
        </p:txBody>
      </p:sp>
      <p:sp>
        <p:nvSpPr>
          <p:cNvPr id="6" name="Footer Placeholder 5"/>
          <p:cNvSpPr>
            <a:spLocks noGrp="1"/>
          </p:cNvSpPr>
          <p:nvPr>
            <p:ph type="ftr" sz="quarter" idx="11"/>
          </p:nvPr>
        </p:nvSpPr>
        <p:spPr>
          <a:xfrm>
            <a:off x="6093643" y="6318643"/>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079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13" name="Straight Connector 12"/>
          <p:cNvCxnSpPr/>
          <p:nvPr userDrawn="1"/>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21851362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4251" y="5250567"/>
            <a:ext cx="1491115"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3642186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29905601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3632933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527" y="2273883"/>
            <a:ext cx="1794611"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1809026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24133329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930940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0286792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075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25684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8E89C7-9362-4786-84E7-EA5297A7E2C2}" type="datetimeFigureOut">
              <a:rPr lang="en-US">
                <a:solidFill>
                  <a:prstClr val="black"/>
                </a:solidFill>
              </a:rPr>
              <a:pPr/>
              <a:t>8/7/2018</a:t>
            </a:fld>
            <a:endParaRPr lang="en-US">
              <a:solidFill>
                <a:prstClr val="black"/>
              </a:solidFill>
            </a:endParaRPr>
          </a:p>
        </p:txBody>
      </p:sp>
      <p:sp>
        <p:nvSpPr>
          <p:cNvPr id="6" name="Footer Placeholder 5"/>
          <p:cNvSpPr>
            <a:spLocks noGrp="1"/>
          </p:cNvSpPr>
          <p:nvPr>
            <p:ph type="ftr" sz="quarter" idx="11"/>
          </p:nvPr>
        </p:nvSpPr>
        <p:spPr>
          <a:xfrm>
            <a:off x="6172200" y="640080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05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9470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1666361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41315173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460684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34370165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9389" y="5058531"/>
            <a:ext cx="283464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0252" y="4750570"/>
            <a:ext cx="1400708" cy="1099570"/>
          </a:xfrm>
          <a:prstGeom prst="rect">
            <a:avLst/>
          </a:prstGeom>
        </p:spPr>
      </p:pic>
      <p:cxnSp>
        <p:nvCxnSpPr>
          <p:cNvPr id="15" name="Straight Connector 14"/>
          <p:cNvCxnSpPr/>
          <p:nvPr userDrawn="1"/>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385762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6.png"/><Relationship Id="rId5" Type="http://schemas.openxmlformats.org/officeDocument/2006/relationships/slideLayout" Target="../slideLayouts/slideLayout36.xml"/><Relationship Id="rId10" Type="http://schemas.openxmlformats.org/officeDocument/2006/relationships/tags" Target="../tags/tag1.xml"/><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2.xml"/><Relationship Id="rId7" Type="http://schemas.openxmlformats.org/officeDocument/2006/relationships/image" Target="../media/image1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ags" Target="../tags/tag10.xml"/><Relationship Id="rId5" Type="http://schemas.openxmlformats.org/officeDocument/2006/relationships/theme" Target="../theme/theme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6.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14.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33800" y="64008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9144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64" y="6324600"/>
            <a:ext cx="513094"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46540" y="6324600"/>
            <a:ext cx="797460" cy="533400"/>
          </a:xfrm>
          <a:prstGeom prst="rect">
            <a:avLst/>
          </a:prstGeom>
        </p:spPr>
      </p:pic>
    </p:spTree>
    <p:extLst>
      <p:ext uri="{BB962C8B-B14F-4D97-AF65-F5344CB8AC3E}">
        <p14:creationId xmlns:p14="http://schemas.microsoft.com/office/powerpoint/2010/main" val="27795765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CAE8D7-F08B-4B39-ADC2-3E06F4C6A82B}" type="datetimeFigureOut">
              <a:rPr lang="en-US" smtClean="0"/>
              <a:t>8/7/2018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DF7872F-1040-4D14-B43D-CD9A8E4FCD87}" type="slidenum">
              <a:rPr lang="en-US" smtClean="0"/>
              <a:t>‹#›</a:t>
            </a:fld>
            <a:endParaRPr lang="en-US"/>
          </a:p>
        </p:txBody>
      </p:sp>
    </p:spTree>
    <p:extLst>
      <p:ext uri="{BB962C8B-B14F-4D97-AF65-F5344CB8AC3E}">
        <p14:creationId xmlns:p14="http://schemas.microsoft.com/office/powerpoint/2010/main" val="39494127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28650" y="1468438"/>
            <a:ext cx="78867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628650" y="2133601"/>
            <a:ext cx="7886700" cy="39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0" name="Picture 13"/>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343025" y="6513513"/>
            <a:ext cx="6486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1" y="6226268"/>
            <a:ext cx="9143999" cy="631732"/>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 y="6160270"/>
            <a:ext cx="9144000" cy="65998"/>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4"/>
          </p:nvPr>
        </p:nvSpPr>
        <p:spPr>
          <a:xfrm>
            <a:off x="8515350" y="6303001"/>
            <a:ext cx="476250" cy="461962"/>
          </a:xfrm>
          <a:prstGeom prst="ellipse">
            <a:avLst/>
          </a:prstGeom>
          <a:solidFill>
            <a:schemeClr val="bg1"/>
          </a:solidFill>
          <a:ln w="44450">
            <a:solidFill>
              <a:srgbClr val="65686C"/>
            </a:solidFill>
          </a:ln>
        </p:spPr>
        <p:txBody>
          <a:bodyPr vert="horz" lIns="0" tIns="0" rIns="0" bIns="0" rtlCol="0" anchor="ctr"/>
          <a:lstStyle>
            <a:lvl1pPr algn="ctr">
              <a:defRPr sz="1800">
                <a:solidFill>
                  <a:schemeClr val="bg1">
                    <a:lumMod val="50000"/>
                  </a:schemeClr>
                </a:solidFill>
                <a:latin typeface="Perpetua" panose="02020502060401020303" pitchFamily="18" charset="0"/>
              </a:defRPr>
            </a:lvl1pPr>
          </a:lstStyle>
          <a:p>
            <a:pPr>
              <a:defRPr/>
            </a:pPr>
            <a:fld id="{750FDF55-1BF6-4C45-8E8C-9B221377EAC8}" type="slidenum">
              <a:rPr lang="en-US"/>
              <a:pPr>
                <a:defRPr/>
              </a:pPr>
              <a:t>‹#›</a:t>
            </a:fld>
            <a:endParaRPr lang="en-US" dirty="0"/>
          </a:p>
        </p:txBody>
      </p:sp>
    </p:spTree>
    <p:custDataLst>
      <p:tags r:id="rId10"/>
    </p:custDataLst>
    <p:extLst>
      <p:ext uri="{BB962C8B-B14F-4D97-AF65-F5344CB8AC3E}">
        <p14:creationId xmlns:p14="http://schemas.microsoft.com/office/powerpoint/2010/main" val="280192100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ransition/>
  <p:timing>
    <p:tnLst>
      <p:par>
        <p:cTn id="1" dur="indefinite" restart="never" nodeType="tmRoot"/>
      </p:par>
    </p:tnLst>
  </p:timing>
  <p:hf hdr="0" ftr="0" dt="0"/>
  <p:txStyles>
    <p:titleStyle>
      <a:lvl1pPr algn="ctr" defTabSz="685800" rtl="0" eaLnBrk="0" fontAlgn="base" hangingPunct="0">
        <a:lnSpc>
          <a:spcPct val="90000"/>
        </a:lnSpc>
        <a:spcBef>
          <a:spcPct val="0"/>
        </a:spcBef>
        <a:spcAft>
          <a:spcPct val="0"/>
        </a:spcAft>
        <a:defRPr sz="4000" b="1" kern="1200">
          <a:solidFill>
            <a:schemeClr val="tx1"/>
          </a:solidFill>
          <a:latin typeface="Arial" panose="020B0604020202020204" pitchFamily="34" charset="0"/>
          <a:ea typeface="+mj-ea"/>
          <a:cs typeface="Arial" panose="020B0604020202020204" pitchFamily="34" charset="0"/>
        </a:defRPr>
      </a:lvl1pPr>
      <a:lvl2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2pPr>
      <a:lvl3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3pPr>
      <a:lvl4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4pPr>
      <a:lvl5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5pPr>
      <a:lvl6pPr marL="4572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6pPr>
      <a:lvl7pPr marL="9144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7pPr>
      <a:lvl8pPr marL="13716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8pPr>
      <a:lvl9pPr marL="18288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Content Placeholder 13"/>
          <p:cNvSpPr txBox="1">
            <a:spLocks/>
          </p:cNvSpPr>
          <p:nvPr userDrawn="1"/>
        </p:nvSpPr>
        <p:spPr>
          <a:xfrm>
            <a:off x="1930400" y="152400"/>
            <a:ext cx="6908800" cy="6092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3200" dirty="0" smtClean="0">
                <a:latin typeface="Perpetua" panose="02020502060401020303" pitchFamily="18" charset="0"/>
              </a:rPr>
              <a:t>Edit Master text styles</a:t>
            </a:r>
          </a:p>
          <a:p>
            <a:pPr lvl="1" fontAlgn="auto">
              <a:spcAft>
                <a:spcPts val="0"/>
              </a:spcAft>
              <a:defRPr/>
            </a:pPr>
            <a:r>
              <a:rPr lang="en-US" sz="3200" dirty="0" smtClean="0">
                <a:latin typeface="Perpetua" panose="02020502060401020303" pitchFamily="18" charset="0"/>
              </a:rPr>
              <a:t>Second level</a:t>
            </a:r>
          </a:p>
          <a:p>
            <a:pPr lvl="2" fontAlgn="auto">
              <a:spcAft>
                <a:spcPts val="0"/>
              </a:spcAft>
              <a:defRPr/>
            </a:pPr>
            <a:r>
              <a:rPr lang="en-US" sz="3200" dirty="0" smtClean="0">
                <a:latin typeface="Perpetua" panose="02020502060401020303" pitchFamily="18" charset="0"/>
              </a:rPr>
              <a:t>Third level</a:t>
            </a:r>
          </a:p>
          <a:p>
            <a:pPr lvl="3" fontAlgn="auto">
              <a:spcAft>
                <a:spcPts val="0"/>
              </a:spcAft>
              <a:defRPr/>
            </a:pPr>
            <a:r>
              <a:rPr lang="en-US" sz="3200" dirty="0" smtClean="0">
                <a:latin typeface="Perpetua" panose="02020502060401020303" pitchFamily="18" charset="0"/>
              </a:rPr>
              <a:t>Fourth level</a:t>
            </a:r>
          </a:p>
          <a:p>
            <a:pPr lvl="4" fontAlgn="auto">
              <a:spcAft>
                <a:spcPts val="0"/>
              </a:spcAft>
              <a:defRPr/>
            </a:pPr>
            <a:r>
              <a:rPr lang="en-US" sz="3200" dirty="0" smtClean="0">
                <a:latin typeface="Perpetua" panose="02020502060401020303" pitchFamily="18" charset="0"/>
              </a:rPr>
              <a:t>Fifth level</a:t>
            </a:r>
          </a:p>
        </p:txBody>
      </p:sp>
      <p:sp>
        <p:nvSpPr>
          <p:cNvPr id="6" name="Rectangle 5"/>
          <p:cNvSpPr/>
          <p:nvPr userDrawn="1"/>
        </p:nvSpPr>
        <p:spPr bwMode="ltGray">
          <a:xfrm rot="5400000">
            <a:off x="4991334" y="2720809"/>
            <a:ext cx="6236099" cy="2057400"/>
          </a:xfrm>
          <a:prstGeom prst="rect">
            <a:avLst/>
          </a:prstGeom>
          <a:blipFill dpi="0" rotWithShape="1">
            <a:blip r:embed="rId7"/>
            <a:srcRect/>
            <a:stretch>
              <a:fillRect l="-4888" t="-58334" r="-41742" b="1"/>
            </a:stretch>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77917" y="-3698"/>
            <a:ext cx="2040002" cy="686830"/>
          </a:xfrm>
          <a:prstGeom prst="rect">
            <a:avLst/>
          </a:prstGeom>
        </p:spPr>
      </p:pic>
      <p:sp>
        <p:nvSpPr>
          <p:cNvPr id="8" name="Rectangle 7"/>
          <p:cNvSpPr/>
          <p:nvPr userDrawn="1"/>
        </p:nvSpPr>
        <p:spPr>
          <a:xfrm rot="16200000">
            <a:off x="3618794" y="3407242"/>
            <a:ext cx="6877916" cy="56036"/>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2"/>
          <p:cNvSpPr>
            <a:spLocks noGrp="1"/>
          </p:cNvSpPr>
          <p:nvPr>
            <p:ph type="sldNum" sz="quarter" idx="4"/>
          </p:nvPr>
        </p:nvSpPr>
        <p:spPr>
          <a:xfrm>
            <a:off x="8515350" y="6303001"/>
            <a:ext cx="476250" cy="461962"/>
          </a:xfrm>
          <a:prstGeom prst="ellipse">
            <a:avLst/>
          </a:prstGeom>
          <a:solidFill>
            <a:schemeClr val="bg1"/>
          </a:solidFill>
          <a:ln w="44450">
            <a:solidFill>
              <a:srgbClr val="65686C"/>
            </a:solidFill>
          </a:ln>
        </p:spPr>
        <p:txBody>
          <a:bodyPr vert="horz" lIns="0" tIns="0" rIns="0" bIns="0" rtlCol="0" anchor="ctr"/>
          <a:lstStyle>
            <a:lvl1pPr algn="ctr">
              <a:defRPr sz="1800">
                <a:solidFill>
                  <a:schemeClr val="bg1">
                    <a:lumMod val="50000"/>
                  </a:schemeClr>
                </a:solidFill>
                <a:latin typeface="Perpetua" panose="02020502060401020303" pitchFamily="18" charset="0"/>
              </a:defRPr>
            </a:lvl1pPr>
          </a:lstStyle>
          <a:p>
            <a:pPr>
              <a:defRPr/>
            </a:pPr>
            <a:fld id="{750FDF55-1BF6-4C45-8E8C-9B221377EAC8}" type="slidenum">
              <a:rPr lang="en-US"/>
              <a:pPr>
                <a:defRPr/>
              </a:pPr>
              <a:t>‹#›</a:t>
            </a:fld>
            <a:endParaRPr lang="en-US" dirty="0"/>
          </a:p>
        </p:txBody>
      </p:sp>
    </p:spTree>
    <p:custDataLst>
      <p:tags r:id="rId6"/>
    </p:custDataLst>
    <p:extLst>
      <p:ext uri="{BB962C8B-B14F-4D97-AF65-F5344CB8AC3E}">
        <p14:creationId xmlns:p14="http://schemas.microsoft.com/office/powerpoint/2010/main" val="31334421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A0F1ADA-FF77-4D45-8008-F34EE4CCD793}" type="datetimeFigureOut">
              <a:rPr lang="en-US" smtClean="0">
                <a:solidFill>
                  <a:prstClr val="black">
                    <a:tint val="75000"/>
                  </a:prstClr>
                </a:solidFill>
              </a:rPr>
              <a:pPr defTabSz="457200"/>
              <a:t>8/7/2018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9426E54-0918-1440-BDF9-9BC5320B006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58912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83404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0" y="6480048"/>
            <a:ext cx="9141620"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350"/>
            </a:p>
          </p:txBody>
        </p:sp>
      </p:gr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75">
                <a:solidFill>
                  <a:schemeClr val="tx1"/>
                </a:solidFill>
              </a:defRPr>
            </a:lvl1pPr>
          </a:lstStyle>
          <a:p>
            <a:fld id="{0B277187-C200-495F-A386-621319EADA8F}" type="datetimeFigureOut">
              <a:rPr lang="en-US"/>
              <a:pPr/>
              <a:t>8/7/2018</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75">
                <a:solidFill>
                  <a:schemeClr val="tx1"/>
                </a:solidFill>
              </a:defRPr>
            </a:lvl1pPr>
          </a:lstStyle>
          <a:p>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75">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2840273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205740" indent="-171450" algn="l" defTabSz="685800" rtl="0" eaLnBrk="1" latinLnBrk="0" hangingPunct="1">
        <a:lnSpc>
          <a:spcPct val="90000"/>
        </a:lnSpc>
        <a:spcBef>
          <a:spcPts val="1350"/>
        </a:spcBef>
        <a:buSzPct val="100000"/>
        <a:buFont typeface="Arial" pitchFamily="34" charset="0"/>
        <a:buChar char="▪"/>
        <a:defRPr sz="1500" kern="1200">
          <a:solidFill>
            <a:schemeClr val="tx1">
              <a:lumMod val="90000"/>
              <a:lumOff val="10000"/>
            </a:schemeClr>
          </a:solidFill>
          <a:latin typeface="+mn-lt"/>
          <a:ea typeface="+mn-ea"/>
          <a:cs typeface="+mn-cs"/>
        </a:defRPr>
      </a:lvl1pPr>
      <a:lvl2pPr marL="445770" indent="-171450" algn="l" defTabSz="685800" rtl="0" eaLnBrk="1" latinLnBrk="0" hangingPunct="1">
        <a:lnSpc>
          <a:spcPct val="90000"/>
        </a:lnSpc>
        <a:spcBef>
          <a:spcPts val="750"/>
        </a:spcBef>
        <a:buSzPct val="100000"/>
        <a:buFont typeface="Arial" pitchFamily="34" charset="0"/>
        <a:buChar char="▪"/>
        <a:defRPr sz="1350" kern="1200">
          <a:solidFill>
            <a:schemeClr val="tx1">
              <a:lumMod val="90000"/>
              <a:lumOff val="10000"/>
            </a:schemeClr>
          </a:solidFill>
          <a:latin typeface="+mn-lt"/>
          <a:ea typeface="+mn-ea"/>
          <a:cs typeface="+mn-cs"/>
        </a:defRPr>
      </a:lvl2pPr>
      <a:lvl3pPr marL="685800" indent="-171450" algn="l" defTabSz="685800" rtl="0" eaLnBrk="1" latinLnBrk="0" hangingPunct="1">
        <a:lnSpc>
          <a:spcPct val="90000"/>
        </a:lnSpc>
        <a:spcBef>
          <a:spcPts val="600"/>
        </a:spcBef>
        <a:buSzPct val="100000"/>
        <a:buFont typeface="Arial" pitchFamily="34" charset="0"/>
        <a:buChar char="▪"/>
        <a:defRPr sz="1200" kern="1200">
          <a:solidFill>
            <a:schemeClr val="tx1">
              <a:lumMod val="90000"/>
              <a:lumOff val="10000"/>
            </a:schemeClr>
          </a:solidFill>
          <a:latin typeface="+mn-lt"/>
          <a:ea typeface="+mn-ea"/>
          <a:cs typeface="+mn-cs"/>
        </a:defRPr>
      </a:lvl3pPr>
      <a:lvl4pPr marL="92583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4pPr>
      <a:lvl5pPr marL="116586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5pPr>
      <a:lvl6pPr marL="140589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11618129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hf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5.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hyperlink" Target="http://www.marylandpublicschools.org/programs/Documents/Special-Ed/MITP/Flowchart%20C%20Transition%20By%20Age%203.pdf" TargetMode="External"/><Relationship Id="rId3" Type="http://schemas.openxmlformats.org/officeDocument/2006/relationships/hyperlink" Target="http://olms.cte.jhu.edu/data/ck/sites/4055/files/A%20Look%20At%20My%20Child%E2%80%99s%20Development.pdf" TargetMode="External"/><Relationship Id="rId7" Type="http://schemas.openxmlformats.org/officeDocument/2006/relationships/hyperlink" Target="http://www.marylandpublicschools.org/programs/Documents/Special-Ed/MITP/Flowchart%20B%20Transition%20After%20Age%203.pdf" TargetMode="External"/><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hyperlink" Target="http://www.marylandpublicschools.org/programs/Documents/Special-Ed/MITP/Flowchart%20A%20Transition%20At%20Beginning%20of%20SY%20following%204th%20birthday.pdf" TargetMode="External"/><Relationship Id="rId5" Type="http://schemas.openxmlformats.org/officeDocument/2006/relationships/hyperlink" Target="http://www.marylandpublicschools.org/programs/Documents/Special-Ed/TAB/MDTABulletinEffectiveTransitionPracticesAge3.pdf" TargetMode="External"/><Relationship Id="rId10" Type="http://schemas.openxmlformats.org/officeDocument/2006/relationships/image" Target="../media/image27.png"/><Relationship Id="rId4" Type="http://schemas.openxmlformats.org/officeDocument/2006/relationships/hyperlink" Target="http://archives.marylandpublicschools.org/MSDE/divisions/earlyinterv/infant_toddlers/doc/NextStepsGuide/NextStepsBooklet_English.pdf" TargetMode="External"/><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2.xml"/><Relationship Id="rId1" Type="http://schemas.openxmlformats.org/officeDocument/2006/relationships/tags" Target="../tags/tag15.xml"/><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3.xml"/><Relationship Id="rId1" Type="http://schemas.openxmlformats.org/officeDocument/2006/relationships/tags" Target="../tags/tag16.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tags" Target="../tags/tag1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35.xml"/><Relationship Id="rId1" Type="http://schemas.openxmlformats.org/officeDocument/2006/relationships/tags" Target="../tags/tag1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tags" Target="../tags/tag2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6.xml"/><Relationship Id="rId1" Type="http://schemas.openxmlformats.org/officeDocument/2006/relationships/tags" Target="../tags/tag22.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7.xml"/><Relationship Id="rId1" Type="http://schemas.openxmlformats.org/officeDocument/2006/relationships/tags" Target="../tags/tag23.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7.xml"/><Relationship Id="rId1" Type="http://schemas.openxmlformats.org/officeDocument/2006/relationships/tags" Target="../tags/tag24.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3.xml"/><Relationship Id="rId1" Type="http://schemas.openxmlformats.org/officeDocument/2006/relationships/tags" Target="../tags/tag25.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Opportunities for Providing Seamless Birth to Five services</a:t>
            </a:r>
            <a:endParaRPr lang="en-US" dirty="0"/>
          </a:p>
        </p:txBody>
      </p:sp>
      <p:sp>
        <p:nvSpPr>
          <p:cNvPr id="5" name="Subtitle 4"/>
          <p:cNvSpPr>
            <a:spLocks noGrp="1"/>
          </p:cNvSpPr>
          <p:nvPr>
            <p:ph type="subTitle" idx="1"/>
          </p:nvPr>
        </p:nvSpPr>
        <p:spPr>
          <a:xfrm>
            <a:off x="304800" y="4267200"/>
            <a:ext cx="8763000" cy="1752600"/>
          </a:xfrm>
        </p:spPr>
        <p:txBody>
          <a:bodyPr/>
          <a:lstStyle/>
          <a:p>
            <a:r>
              <a:rPr lang="en-US" dirty="0" smtClean="0"/>
              <a:t>2018 Improving </a:t>
            </a:r>
            <a:r>
              <a:rPr lang="en-US" dirty="0"/>
              <a:t>Data, Improving Outcomes </a:t>
            </a:r>
            <a:r>
              <a:rPr lang="en-US" dirty="0" smtClean="0"/>
              <a:t>Conference</a:t>
            </a:r>
          </a:p>
          <a:p>
            <a:r>
              <a:rPr lang="en-US" dirty="0" smtClean="0"/>
              <a:t>August 15, 2018</a:t>
            </a:r>
            <a:endParaRPr lang="en-US" dirty="0"/>
          </a:p>
        </p:txBody>
      </p:sp>
    </p:spTree>
    <p:extLst>
      <p:ext uri="{BB962C8B-B14F-4D97-AF65-F5344CB8AC3E}">
        <p14:creationId xmlns:p14="http://schemas.microsoft.com/office/powerpoint/2010/main" val="9459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amily Choice at age 3 chart shows percentage of families who chose an extended IFSP (64%) versus an IEP (36%)" title="Chart-Family Choice at age 3: IFSP vs IEP"/>
          <p:cNvPicPr>
            <a:picLocks noGrp="1" noChangeAspect="1"/>
          </p:cNvPicPr>
          <p:nvPr>
            <p:ph idx="1"/>
          </p:nvPr>
        </p:nvPicPr>
        <p:blipFill rotWithShape="1">
          <a:blip r:embed="rId3"/>
          <a:srcRect l="-2571" t="-174" r="-1637" b="-1161"/>
          <a:stretch/>
        </p:blipFill>
        <p:spPr>
          <a:xfrm>
            <a:off x="835269" y="1089329"/>
            <a:ext cx="7545406" cy="5373017"/>
          </a:xfrm>
          <a:prstGeom prst="rect">
            <a:avLst/>
          </a:prstGeom>
          <a:solidFill>
            <a:schemeClr val="tx1"/>
          </a:solidFill>
        </p:spPr>
      </p:pic>
      <p:sp>
        <p:nvSpPr>
          <p:cNvPr id="4" name="Title 3">
            <a:extLst>
              <a:ext uri="{FF2B5EF4-FFF2-40B4-BE49-F238E27FC236}">
                <a16:creationId xmlns:a16="http://schemas.microsoft.com/office/drawing/2014/main" id="{079BDBEF-B840-6842-A8E3-0EF086F8F4C6}"/>
              </a:ext>
            </a:extLst>
          </p:cNvPr>
          <p:cNvSpPr>
            <a:spLocks noGrp="1"/>
          </p:cNvSpPr>
          <p:nvPr>
            <p:ph type="title"/>
          </p:nvPr>
        </p:nvSpPr>
        <p:spPr>
          <a:xfrm>
            <a:off x="838200" y="365129"/>
            <a:ext cx="7543800" cy="1325563"/>
          </a:xfrm>
        </p:spPr>
        <p:txBody>
          <a:bodyPr anchor="t">
            <a:normAutofit/>
          </a:bodyPr>
          <a:lstStyle/>
          <a:p>
            <a:pPr algn="ctr"/>
            <a:r>
              <a:rPr lang="en-US" sz="4000" b="1" dirty="0">
                <a:latin typeface="+mn-lt"/>
              </a:rPr>
              <a:t>Family Choice at Age 3: </a:t>
            </a:r>
            <a:r>
              <a:rPr lang="en-US" sz="4000" b="1" dirty="0">
                <a:solidFill>
                  <a:srgbClr val="FFC000"/>
                </a:solidFill>
                <a:latin typeface="+mn-lt"/>
              </a:rPr>
              <a:t>IFSP vs IEP</a:t>
            </a:r>
          </a:p>
        </p:txBody>
      </p:sp>
      <p:cxnSp>
        <p:nvCxnSpPr>
          <p:cNvPr id="8" name="Straight Connector 7">
            <a:extLst>
              <a:ext uri="{FF2B5EF4-FFF2-40B4-BE49-F238E27FC236}">
                <a16:creationId xmlns:a16="http://schemas.microsoft.com/office/drawing/2014/main" id="{742DA251-5F31-A14F-801A-D253858575FA}"/>
              </a:ext>
            </a:extLst>
          </p:cNvPr>
          <p:cNvCxnSpPr>
            <a:cxnSpLocks/>
          </p:cNvCxnSpPr>
          <p:nvPr/>
        </p:nvCxnSpPr>
        <p:spPr>
          <a:xfrm>
            <a:off x="838200" y="1066801"/>
            <a:ext cx="7543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38562E-36FD-6647-83B8-2014E5553AF0}"/>
              </a:ext>
            </a:extLst>
          </p:cNvPr>
          <p:cNvSpPr txBox="1"/>
          <p:nvPr/>
        </p:nvSpPr>
        <p:spPr>
          <a:xfrm>
            <a:off x="1371600" y="5334000"/>
            <a:ext cx="1676400" cy="838200"/>
          </a:xfrm>
          <a:prstGeom prst="rect">
            <a:avLst/>
          </a:prstGeom>
          <a:solidFill>
            <a:schemeClr val="tx1"/>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MD Online IFSP </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October </a:t>
            </a:r>
            <a:r>
              <a:rPr kumimoji="0" lang="en-US" sz="1100" b="0" i="0" u="none" strike="noStrike" kern="1200" cap="none" spc="0" normalizeH="0" baseline="0" noProof="0" dirty="0">
                <a:ln>
                  <a:noFill/>
                </a:ln>
                <a:solidFill>
                  <a:prstClr val="black"/>
                </a:solidFill>
                <a:effectLst/>
                <a:uLnTx/>
                <a:uFillTx/>
                <a:latin typeface="Calibri"/>
                <a:ea typeface="+mn-ea"/>
                <a:cs typeface="+mn-cs"/>
              </a:rPr>
              <a:t>1, 2017</a:t>
            </a:r>
          </a:p>
        </p:txBody>
      </p:sp>
      <p:pic>
        <p:nvPicPr>
          <p:cNvPr id="7" name="Picture 6" descr="Logo spells out Maryland State Department of Education and the tagline of Equiy and Excellence" title="MSDE Logo">
            <a:extLst>
              <a:ext uri="{FF2B5EF4-FFF2-40B4-BE49-F238E27FC236}">
                <a16:creationId xmlns:a16="http://schemas.microsoft.com/office/drawing/2014/main" id="{882FA677-516C-6049-BEAD-7323F6535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43600"/>
            <a:ext cx="1066800" cy="523917"/>
          </a:xfrm>
          <a:prstGeom prst="rect">
            <a:avLst/>
          </a:prstGeom>
        </p:spPr>
      </p:pic>
      <p:sp>
        <p:nvSpPr>
          <p:cNvPr id="9"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125323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pells out Maryland State Department of Education and the tagline of Equiy and Excellence" title="MSDE Logo">
            <a:extLst>
              <a:ext uri="{FF2B5EF4-FFF2-40B4-BE49-F238E27FC236}">
                <a16:creationId xmlns:a16="http://schemas.microsoft.com/office/drawing/2014/main" id="{98AA066D-3EF5-9743-8A3E-BEA301FDA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1066800" cy="523917"/>
          </a:xfrm>
          <a:prstGeom prst="rect">
            <a:avLst/>
          </a:prstGeom>
        </p:spPr>
      </p:pic>
      <p:sp>
        <p:nvSpPr>
          <p:cNvPr id="8" name="Title 3" descr="Maryland Infants and Toddlers Program Services in the Natural Environment slide includes two visuals: percentages services provided in early intervention service delivery settings and in extended option service delivery settings" title="MITP Services in the Natural Environment">
            <a:extLst>
              <a:ext uri="{FF2B5EF4-FFF2-40B4-BE49-F238E27FC236}">
                <a16:creationId xmlns:a16="http://schemas.microsoft.com/office/drawing/2014/main" id="{69C1DBCD-7B3B-4E40-B779-0B0C20AFB9BE}"/>
              </a:ext>
            </a:extLst>
          </p:cNvPr>
          <p:cNvSpPr>
            <a:spLocks noGrp="1"/>
          </p:cNvSpPr>
          <p:nvPr>
            <p:ph type="title"/>
          </p:nvPr>
        </p:nvSpPr>
        <p:spPr>
          <a:xfrm>
            <a:off x="628650" y="365129"/>
            <a:ext cx="7886700" cy="1325563"/>
          </a:xfrm>
        </p:spPr>
        <p:txBody>
          <a:bodyPr anchor="t">
            <a:noAutofit/>
          </a:bodyPr>
          <a:lstStyle/>
          <a:p>
            <a:pPr algn="ctr">
              <a:lnSpc>
                <a:spcPts val="3400"/>
              </a:lnSpc>
            </a:pPr>
            <a:r>
              <a:rPr lang="en-US" sz="3600" b="1" dirty="0">
                <a:solidFill>
                  <a:schemeClr val="bg1"/>
                </a:solidFill>
                <a:latin typeface="+mn-lt"/>
              </a:rPr>
              <a:t>Maryland Infants and Toddlers Program</a:t>
            </a:r>
            <a:br>
              <a:rPr lang="en-US" sz="3600" b="1" dirty="0">
                <a:solidFill>
                  <a:schemeClr val="bg1"/>
                </a:solidFill>
                <a:latin typeface="+mn-lt"/>
              </a:rPr>
            </a:br>
            <a:r>
              <a:rPr lang="en-US" sz="3600" b="1" dirty="0">
                <a:solidFill>
                  <a:srgbClr val="FFC000"/>
                </a:solidFill>
                <a:latin typeface="+mn-lt"/>
              </a:rPr>
              <a:t>Services in the Natural Environment</a:t>
            </a:r>
          </a:p>
        </p:txBody>
      </p:sp>
      <p:grpSp>
        <p:nvGrpSpPr>
          <p:cNvPr id="3" name="Group 2" descr="MD Early Intervention Service Delivery Settings graphic showing percentages of children receiving services in early intervention service delivery settings." title="MD Early Intervention Service Delivery Settings graphic">
            <a:extLst>
              <a:ext uri="{FF2B5EF4-FFF2-40B4-BE49-F238E27FC236}">
                <a16:creationId xmlns:a16="http://schemas.microsoft.com/office/drawing/2014/main" id="{E6233946-15CB-0648-AB25-D274E9F4DB25}"/>
              </a:ext>
            </a:extLst>
          </p:cNvPr>
          <p:cNvGrpSpPr/>
          <p:nvPr/>
        </p:nvGrpSpPr>
        <p:grpSpPr>
          <a:xfrm>
            <a:off x="838200" y="1371600"/>
            <a:ext cx="5579967" cy="2590800"/>
            <a:chOff x="838200" y="1371600"/>
            <a:chExt cx="5579967" cy="259080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0" t="3113" r="1" b="4843"/>
            <a:stretch/>
          </p:blipFill>
          <p:spPr>
            <a:xfrm>
              <a:off x="838200" y="1371600"/>
              <a:ext cx="5579967" cy="2590800"/>
            </a:xfrm>
            <a:prstGeom prst="rect">
              <a:avLst/>
            </a:prstGeom>
            <a:ln>
              <a:noFill/>
            </a:ln>
          </p:spPr>
        </p:pic>
        <p:sp>
          <p:nvSpPr>
            <p:cNvPr id="10" name="TextBox 9">
              <a:extLst>
                <a:ext uri="{FF2B5EF4-FFF2-40B4-BE49-F238E27FC236}">
                  <a16:creationId xmlns:a16="http://schemas.microsoft.com/office/drawing/2014/main" id="{61889ABF-9A86-6C46-A9A1-7509B844FCC4}"/>
                </a:ext>
              </a:extLst>
            </p:cNvPr>
            <p:cNvSpPr txBox="1"/>
            <p:nvPr/>
          </p:nvSpPr>
          <p:spPr>
            <a:xfrm>
              <a:off x="838200" y="3810000"/>
              <a:ext cx="2453054" cy="152400"/>
            </a:xfrm>
            <a:prstGeom prst="rect">
              <a:avLst/>
            </a:prstGeom>
            <a:noFill/>
          </p:spPr>
          <p:txBody>
            <a:bodyPr wrap="none" t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a:ea typeface="+mn-ea"/>
                  <a:cs typeface="+mn-cs"/>
                </a:rPr>
                <a:t>Source: MD Online IFSP data October 1, </a:t>
              </a:r>
              <a:r>
                <a:rPr kumimoji="0" lang="en-US" sz="700" b="1" i="0" u="none" strike="noStrike" kern="1200" cap="none" spc="0" normalizeH="0" baseline="0" noProof="0" dirty="0" smtClean="0">
                  <a:ln>
                    <a:noFill/>
                  </a:ln>
                  <a:solidFill>
                    <a:prstClr val="black"/>
                  </a:solidFill>
                  <a:effectLst/>
                  <a:uLnTx/>
                  <a:uFillTx/>
                  <a:latin typeface="Calibri"/>
                  <a:ea typeface="+mn-ea"/>
                  <a:cs typeface="+mn-cs"/>
                </a:rPr>
                <a:t>2017</a:t>
              </a:r>
              <a:endParaRPr kumimoji="0" lang="en-US" sz="700" b="1"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6" name="Picture 5" descr="MD Extended Option Service Delivery Settings graphic showing percentages of children receiving services in extended option service delivery settings." title="MD Extended Option Service Delivery Settings graphic"/>
          <p:cNvPicPr>
            <a:picLocks noChangeAspect="1"/>
          </p:cNvPicPr>
          <p:nvPr/>
        </p:nvPicPr>
        <p:blipFill rotWithShape="1">
          <a:blip r:embed="rId5">
            <a:extLst>
              <a:ext uri="{28A0092B-C50C-407E-A947-70E740481C1C}">
                <a14:useLocalDpi xmlns:a14="http://schemas.microsoft.com/office/drawing/2010/main" val="0"/>
              </a:ext>
            </a:extLst>
          </a:blip>
          <a:srcRect t="-305" b="4208"/>
          <a:stretch/>
        </p:blipFill>
        <p:spPr>
          <a:xfrm>
            <a:off x="2819400" y="3810000"/>
            <a:ext cx="5562600" cy="2809917"/>
          </a:xfrm>
          <a:prstGeom prst="rect">
            <a:avLst/>
          </a:prstGeom>
          <a:ln>
            <a:noFill/>
          </a:ln>
        </p:spPr>
      </p:pic>
      <p:cxnSp>
        <p:nvCxnSpPr>
          <p:cNvPr id="9" name="Straight Connector 8">
            <a:extLst>
              <a:ext uri="{FF2B5EF4-FFF2-40B4-BE49-F238E27FC236}">
                <a16:creationId xmlns:a16="http://schemas.microsoft.com/office/drawing/2014/main" id="{C11102D4-61C5-1B46-934F-C1C6BDE9311D}"/>
              </a:ext>
            </a:extLst>
          </p:cNvPr>
          <p:cNvCxnSpPr>
            <a:cxnSpLocks/>
          </p:cNvCxnSpPr>
          <p:nvPr/>
        </p:nvCxnSpPr>
        <p:spPr>
          <a:xfrm>
            <a:off x="838200" y="1371600"/>
            <a:ext cx="7543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
        <p:nvSpPr>
          <p:cNvPr id="14" name="TextBox 13">
            <a:extLst>
              <a:ext uri="{FF2B5EF4-FFF2-40B4-BE49-F238E27FC236}">
                <a16:creationId xmlns:a16="http://schemas.microsoft.com/office/drawing/2014/main" id="{61889ABF-9A86-6C46-A9A1-7509B844FCC4}"/>
              </a:ext>
            </a:extLst>
          </p:cNvPr>
          <p:cNvSpPr txBox="1"/>
          <p:nvPr/>
        </p:nvSpPr>
        <p:spPr>
          <a:xfrm>
            <a:off x="6166338" y="6490430"/>
            <a:ext cx="2209800" cy="116059"/>
          </a:xfrm>
          <a:prstGeom prst="rect">
            <a:avLst/>
          </a:prstGeom>
          <a:solidFill>
            <a:srgbClr val="5FB259"/>
          </a:solidFill>
        </p:spPr>
        <p:txBody>
          <a:bodyPr wrap="none" t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Calibri"/>
                <a:ea typeface="+mn-ea"/>
                <a:cs typeface="+mn-cs"/>
              </a:rPr>
              <a:t>Source: MD Online IFSP data October 1, </a:t>
            </a:r>
            <a:r>
              <a:rPr kumimoji="0" lang="en-US" sz="700" b="1" i="0" u="none" strike="noStrike" kern="1200" cap="none" spc="0" normalizeH="0" baseline="0" noProof="0" dirty="0" smtClean="0">
                <a:ln>
                  <a:noFill/>
                </a:ln>
                <a:solidFill>
                  <a:prstClr val="black"/>
                </a:solidFill>
                <a:effectLst/>
                <a:uLnTx/>
                <a:uFillTx/>
                <a:latin typeface="Calibri"/>
                <a:ea typeface="+mn-ea"/>
                <a:cs typeface="+mn-cs"/>
              </a:rPr>
              <a:t>2017</a:t>
            </a:r>
            <a:endParaRPr kumimoji="0" lang="en-US" sz="7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1658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orful visual of the MSDE Division of Education/Early Intervention Services poster on the Foundations/Key Principles of Early Intervention and Preschool Special Education" title="MSDE Birth to K Poster visual"/>
          <p:cNvPicPr>
            <a:picLocks noGrp="1" noChangeAspect="1"/>
          </p:cNvPicPr>
          <p:nvPr>
            <p:ph idx="1"/>
          </p:nvPr>
        </p:nvPicPr>
        <p:blipFill>
          <a:blip r:embed="rId3"/>
          <a:stretch>
            <a:fillRect/>
          </a:stretch>
        </p:blipFill>
        <p:spPr>
          <a:xfrm>
            <a:off x="914400" y="1447800"/>
            <a:ext cx="7543800" cy="5105400"/>
          </a:xfrm>
          <a:prstGeom prst="rect">
            <a:avLst/>
          </a:prstGeom>
        </p:spPr>
      </p:pic>
      <p:cxnSp>
        <p:nvCxnSpPr>
          <p:cNvPr id="6" name="Straight Connector 5">
            <a:extLst>
              <a:ext uri="{FF2B5EF4-FFF2-40B4-BE49-F238E27FC236}">
                <a16:creationId xmlns:a16="http://schemas.microsoft.com/office/drawing/2014/main" id="{68505A37-CD96-A843-BFEA-7FD4F3BC2806}"/>
              </a:ext>
            </a:extLst>
          </p:cNvPr>
          <p:cNvCxnSpPr>
            <a:cxnSpLocks/>
          </p:cNvCxnSpPr>
          <p:nvPr/>
        </p:nvCxnSpPr>
        <p:spPr>
          <a:xfrm>
            <a:off x="914400" y="1447800"/>
            <a:ext cx="7543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descr="Birth to Kindergarten System of ServicesKey Principles Side-By-Side (IFSP/IEP) shows the foundations of early intervention and preschool special education" title="Birth to Kindergarten System of ServicesKey Principles Side-By-Side (IFSP/IEP)">
            <a:extLst>
              <a:ext uri="{FF2B5EF4-FFF2-40B4-BE49-F238E27FC236}">
                <a16:creationId xmlns:a16="http://schemas.microsoft.com/office/drawing/2014/main" id="{DE227FA7-F4B6-444A-B060-FCF5E7485006}"/>
              </a:ext>
            </a:extLst>
          </p:cNvPr>
          <p:cNvSpPr>
            <a:spLocks noGrp="1"/>
          </p:cNvSpPr>
          <p:nvPr>
            <p:ph type="title"/>
          </p:nvPr>
        </p:nvSpPr>
        <p:spPr>
          <a:xfrm>
            <a:off x="914400" y="365129"/>
            <a:ext cx="7543800" cy="1325563"/>
          </a:xfrm>
        </p:spPr>
        <p:txBody>
          <a:bodyPr anchor="t">
            <a:noAutofit/>
          </a:bodyPr>
          <a:lstStyle/>
          <a:p>
            <a:pPr algn="ctr"/>
            <a:r>
              <a:rPr lang="en-US" sz="3400" b="1" dirty="0">
                <a:latin typeface="+mn-lt"/>
              </a:rPr>
              <a:t>Birth to Kindergarten System of Services</a:t>
            </a:r>
            <a:br>
              <a:rPr lang="en-US" sz="3400" b="1" dirty="0">
                <a:latin typeface="+mn-lt"/>
              </a:rPr>
            </a:br>
            <a:r>
              <a:rPr lang="en-US" sz="3600" b="1" dirty="0">
                <a:solidFill>
                  <a:srgbClr val="FFC000"/>
                </a:solidFill>
                <a:latin typeface="+mn-lt"/>
              </a:rPr>
              <a:t>Key Principles Side-By-Side (IFSP/IEP)</a:t>
            </a:r>
            <a:endParaRPr lang="en-US" sz="3600" dirty="0">
              <a:latin typeface="+mn-lt"/>
            </a:endParaRPr>
          </a:p>
        </p:txBody>
      </p:sp>
      <p:pic>
        <p:nvPicPr>
          <p:cNvPr id="8" name="Picture 7" descr="Logo spells out Maryland State Department of Education and the tagline of Equiy and Excellence" title="MSDE Logo">
            <a:extLst>
              <a:ext uri="{FF2B5EF4-FFF2-40B4-BE49-F238E27FC236}">
                <a16:creationId xmlns:a16="http://schemas.microsoft.com/office/drawing/2014/main" id="{9A186DB5-FEDE-FF4C-B2BB-8F7F7B1E8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524000"/>
            <a:ext cx="1241268" cy="609600"/>
          </a:xfrm>
          <a:prstGeom prst="rect">
            <a:avLst/>
          </a:prstGeom>
        </p:spPr>
      </p:pic>
      <p:sp>
        <p:nvSpPr>
          <p:cNvPr id="9"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152669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lorful visual showing the integration of the three early childhood outcomes/child outcomes summary (COS) into the IFSP/IEP process. " title="MSDE Early Childhood Outcomes visual"/>
          <p:cNvPicPr>
            <a:picLocks noGrp="1" noChangeAspect="1"/>
          </p:cNvPicPr>
          <p:nvPr>
            <p:ph idx="1"/>
          </p:nvPr>
        </p:nvPicPr>
        <p:blipFill rotWithShape="1">
          <a:blip r:embed="rId3">
            <a:extLst>
              <a:ext uri="{28A0092B-C50C-407E-A947-70E740481C1C}">
                <a14:useLocalDpi xmlns:a14="http://schemas.microsoft.com/office/drawing/2010/main" val="0"/>
              </a:ext>
            </a:extLst>
          </a:blip>
          <a:srcRect l="-7257" t="1373" r="-13658" b="1703"/>
          <a:stretch/>
        </p:blipFill>
        <p:spPr>
          <a:xfrm>
            <a:off x="838200" y="1292468"/>
            <a:ext cx="7538049" cy="5169877"/>
          </a:xfrm>
          <a:solidFill>
            <a:schemeClr val="tx1"/>
          </a:solidFill>
          <a:ln>
            <a:noFill/>
          </a:ln>
        </p:spPr>
      </p:pic>
      <p:cxnSp>
        <p:nvCxnSpPr>
          <p:cNvPr id="8" name="Straight Connector 7">
            <a:extLst>
              <a:ext uri="{FF2B5EF4-FFF2-40B4-BE49-F238E27FC236}">
                <a16:creationId xmlns:a16="http://schemas.microsoft.com/office/drawing/2014/main" id="{2B17A20F-D960-9A42-83FC-425B33815965}"/>
              </a:ext>
            </a:extLst>
          </p:cNvPr>
          <p:cNvCxnSpPr>
            <a:cxnSpLocks/>
          </p:cNvCxnSpPr>
          <p:nvPr/>
        </p:nvCxnSpPr>
        <p:spPr>
          <a:xfrm>
            <a:off x="838200" y="1295400"/>
            <a:ext cx="7543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Logo spells out Maryland State Department of Education and the tagline of Equiy and Excellence" title="MSDE Logo">
            <a:extLst>
              <a:ext uri="{FF2B5EF4-FFF2-40B4-BE49-F238E27FC236}">
                <a16:creationId xmlns:a16="http://schemas.microsoft.com/office/drawing/2014/main" id="{07F718B7-B2B8-4843-8605-2437D53FA1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943600"/>
            <a:ext cx="1066800" cy="523917"/>
          </a:xfrm>
          <a:prstGeom prst="rect">
            <a:avLst/>
          </a:prstGeom>
        </p:spPr>
      </p:pic>
      <p:sp>
        <p:nvSpPr>
          <p:cNvPr id="2" name="Title 1" descr="Birth to Kindergarten System of Services Early Childhood Outcomes" title="Birth to Kindergarten System of Services Early Childhood Outcomes"/>
          <p:cNvSpPr>
            <a:spLocks noGrp="1"/>
          </p:cNvSpPr>
          <p:nvPr>
            <p:ph type="title"/>
          </p:nvPr>
        </p:nvSpPr>
        <p:spPr>
          <a:xfrm>
            <a:off x="838200" y="152400"/>
            <a:ext cx="7543800" cy="1219200"/>
          </a:xfrm>
        </p:spPr>
        <p:txBody>
          <a:bodyPr>
            <a:normAutofit/>
          </a:bodyPr>
          <a:lstStyle/>
          <a:p>
            <a:pPr algn="ctr"/>
            <a:r>
              <a:rPr lang="en-US" sz="3400" b="1" dirty="0">
                <a:latin typeface="+mn-lt"/>
              </a:rPr>
              <a:t>Birth to Kindergarten System of Services </a:t>
            </a:r>
            <a:br>
              <a:rPr lang="en-US" sz="3400" b="1" dirty="0">
                <a:latin typeface="+mn-lt"/>
              </a:rPr>
            </a:br>
            <a:r>
              <a:rPr lang="en-US" sz="3600" b="1" dirty="0">
                <a:solidFill>
                  <a:srgbClr val="FFC000"/>
                </a:solidFill>
                <a:latin typeface="+mn-lt"/>
              </a:rPr>
              <a:t>Early Childhood Outcomes</a:t>
            </a:r>
          </a:p>
        </p:txBody>
      </p:sp>
      <p:sp>
        <p:nvSpPr>
          <p:cNvPr id="6"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3818543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Shape 894"/>
          <p:cNvSpPr/>
          <p:nvPr/>
        </p:nvSpPr>
        <p:spPr>
          <a:xfrm>
            <a:off x="38" y="152401"/>
            <a:ext cx="9144001" cy="6553199"/>
          </a:xfrm>
          <a:prstGeom prst="rect">
            <a:avLst/>
          </a:prstGeom>
          <a:solidFill>
            <a:schemeClr val="accent1"/>
          </a:solidFill>
          <a:ln w="3175">
            <a:miter lim="400000"/>
          </a:ln>
        </p:spPr>
        <p:txBody>
          <a:bodyPr lIns="19023" tIns="19023" rIns="19023" bIns="19023" anchor="ctr"/>
          <a:lstStyle/>
          <a:p>
            <a:pPr marL="0" marR="0" lvl="0" indent="0" algn="l" defTabSz="914400" rtl="0" eaLnBrk="1" fontAlgn="auto" latinLnBrk="0" hangingPunct="1">
              <a:lnSpc>
                <a:spcPct val="100000"/>
              </a:lnSpc>
              <a:spcBef>
                <a:spcPts val="0"/>
              </a:spcBef>
              <a:spcAft>
                <a:spcPts val="0"/>
              </a:spcAft>
              <a:buClrTx/>
              <a:buSzTx/>
              <a:buFontTx/>
              <a:buNone/>
              <a:tabLst/>
              <a:defRPr sz="2200">
                <a:solidFill>
                  <a:srgbClr val="D9235F"/>
                </a:solidFill>
              </a:defRPr>
            </a:pPr>
            <a:endParaRPr kumimoji="0" sz="2200" b="0" i="0" u="none" strike="noStrike" kern="1200" cap="none" spc="0" normalizeH="0" baseline="0" noProof="0">
              <a:ln>
                <a:noFill/>
              </a:ln>
              <a:solidFill>
                <a:srgbClr val="D9235F"/>
              </a:solidFill>
              <a:effectLst/>
              <a:uLnTx/>
              <a:uFillTx/>
              <a:latin typeface="Calibri"/>
              <a:ea typeface="+mn-ea"/>
              <a:cs typeface="+mn-cs"/>
            </a:endParaRPr>
          </a:p>
        </p:txBody>
      </p:sp>
      <p:sp>
        <p:nvSpPr>
          <p:cNvPr id="896" name="Shape 896"/>
          <p:cNvSpPr/>
          <p:nvPr/>
        </p:nvSpPr>
        <p:spPr>
          <a:xfrm>
            <a:off x="0" y="3175950"/>
            <a:ext cx="9144000" cy="961747"/>
          </a:xfrm>
          <a:prstGeom prst="rect">
            <a:avLst/>
          </a:prstGeom>
          <a:ln w="3175">
            <a:miter lim="400000"/>
          </a:ln>
          <a:effectLst>
            <a:outerShdw blurRad="63500" dist="25400" dir="2633999" rotWithShape="0">
              <a:srgbClr val="000000">
                <a:alpha val="14125"/>
              </a:srgbClr>
            </a:outerShdw>
          </a:effectLst>
          <a:extLst>
            <a:ext uri="{C572A759-6A51-4108-AA02-DFA0A04FC94B}">
              <ma14:wrappingTextBoxFlag xmlns:ma14="http://schemas.microsoft.com/office/mac/drawingml/2011/main" xmlns="" val="1"/>
            </a:ext>
          </a:extLst>
        </p:spPr>
        <p:txBody>
          <a:bodyPr wrap="square" lIns="19023" tIns="19023" rIns="19023" bIns="19023" anchor="ctr">
            <a:spAutoFit/>
          </a:bodyPr>
          <a:lstStyle>
            <a:lvl1pPr>
              <a:defRPr sz="9200" b="1">
                <a:solidFill>
                  <a:srgbClr val="FFFFFF"/>
                </a:solidFill>
                <a:latin typeface="Gotham"/>
                <a:ea typeface="Gotham"/>
                <a:cs typeface="Gotham"/>
                <a:sym typeface="Gotha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6000" b="1" i="0" u="none" strike="noStrike" kern="1200" cap="none" spc="0" normalizeH="0" baseline="0" noProof="0" dirty="0">
                <a:ln>
                  <a:noFill/>
                </a:ln>
                <a:solidFill>
                  <a:prstClr val="white"/>
                </a:solidFill>
                <a:effectLst/>
                <a:uLnTx/>
                <a:uFillTx/>
                <a:latin typeface="Gotham"/>
                <a:sym typeface="Gotham"/>
              </a:rPr>
              <a:t>6</a:t>
            </a:r>
            <a:r>
              <a:rPr kumimoji="0" lang="en-US" sz="6000" b="1" i="0" u="none" strike="noStrike" kern="1200" cap="none" spc="0" normalizeH="0" baseline="0" noProof="0" dirty="0">
                <a:ln>
                  <a:noFill/>
                </a:ln>
                <a:solidFill>
                  <a:prstClr val="white"/>
                </a:solidFill>
                <a:effectLst/>
                <a:uLnTx/>
                <a:uFillTx/>
                <a:latin typeface="Gotham"/>
                <a:sym typeface="Gotham"/>
              </a:rPr>
              <a:t>8</a:t>
            </a:r>
            <a:r>
              <a:rPr kumimoji="0" sz="6000" b="1" i="0" u="none" strike="noStrike" kern="1200" cap="none" spc="0" normalizeH="0" baseline="0" noProof="0" dirty="0">
                <a:ln>
                  <a:noFill/>
                </a:ln>
                <a:solidFill>
                  <a:prstClr val="white"/>
                </a:solidFill>
                <a:effectLst/>
                <a:uLnTx/>
                <a:uFillTx/>
                <a:latin typeface="Gotham"/>
                <a:sym typeface="Gotham"/>
              </a:rPr>
              <a:t>%</a:t>
            </a:r>
          </a:p>
        </p:txBody>
      </p:sp>
      <p:sp>
        <p:nvSpPr>
          <p:cNvPr id="898" name="Shape 898"/>
          <p:cNvSpPr/>
          <p:nvPr/>
        </p:nvSpPr>
        <p:spPr>
          <a:xfrm>
            <a:off x="0" y="4788739"/>
            <a:ext cx="9144000" cy="1612061"/>
          </a:xfrm>
          <a:prstGeom prst="rect">
            <a:avLst/>
          </a:prstGeom>
          <a:ln w="3175">
            <a:miter lim="400000"/>
          </a:ln>
          <a:extLst>
            <a:ext uri="{C572A759-6A51-4108-AA02-DFA0A04FC94B}">
              <ma14:wrappingTextBoxFlag xmlns:ma14="http://schemas.microsoft.com/office/mac/drawingml/2011/main" xmlns="" val="1"/>
            </a:ext>
          </a:extLst>
        </p:spPr>
        <p:txBody>
          <a:bodyPr wrap="square" lIns="635000" tIns="19023" rIns="635000" bIns="19023" anchor="ctr">
            <a:noAutofit/>
          </a:bodyPr>
          <a:lstStyle>
            <a:lvl1pPr>
              <a:defRPr sz="4200">
                <a:solidFill>
                  <a:srgbClr val="FFFFFF"/>
                </a:solidFill>
                <a:latin typeface="Gotham"/>
                <a:ea typeface="Gotham"/>
                <a:cs typeface="Gotham"/>
                <a:sym typeface="Gotha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otham"/>
              </a:rPr>
              <a:t>Students who received early intervention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otha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otham"/>
              </a:rPr>
              <a:t>returned to general education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otham"/>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otham"/>
              </a:rPr>
              <a:t>by 2017</a:t>
            </a:r>
            <a:endParaRPr kumimoji="0"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otham"/>
            </a:endParaRPr>
          </a:p>
        </p:txBody>
      </p:sp>
      <p:pic>
        <p:nvPicPr>
          <p:cNvPr id="899" name="pasted-image.pdf"/>
          <p:cNvPicPr>
            <a:picLocks noChangeAspect="1"/>
          </p:cNvPicPr>
          <p:nvPr/>
        </p:nvPicPr>
        <p:blipFill>
          <a:blip r:embed="rId3" cstate="print">
            <a:biLevel thresh="75000"/>
            <a:extLst/>
          </a:blip>
          <a:stretch>
            <a:fillRect/>
          </a:stretch>
        </p:blipFill>
        <p:spPr>
          <a:xfrm>
            <a:off x="3810000" y="2362200"/>
            <a:ext cx="1363456" cy="917161"/>
          </a:xfrm>
          <a:prstGeom prst="rect">
            <a:avLst/>
          </a:prstGeom>
          <a:ln w="3175">
            <a:miter lim="400000"/>
          </a:ln>
          <a:effectLst>
            <a:outerShdw blurRad="76200" dist="50800" dir="3932006" rotWithShape="0">
              <a:srgbClr val="000000">
                <a:alpha val="25000"/>
              </a:srgbClr>
            </a:outerShdw>
          </a:effectLst>
        </p:spPr>
      </p:pic>
      <p:sp>
        <p:nvSpPr>
          <p:cNvPr id="9" name="Shape 904"/>
          <p:cNvSpPr/>
          <p:nvPr/>
        </p:nvSpPr>
        <p:spPr>
          <a:xfrm flipH="1" flipV="1">
            <a:off x="1981200" y="4724398"/>
            <a:ext cx="5120451" cy="1"/>
          </a:xfrm>
          <a:prstGeom prst="line">
            <a:avLst/>
          </a:prstGeom>
          <a:ln w="25400" cap="rnd">
            <a:solidFill>
              <a:schemeClr val="tx1"/>
            </a:solidFill>
            <a:custDash>
              <a:ds d="100000" sp="200000"/>
            </a:custDash>
          </a:ln>
        </p:spPr>
        <p:txBody>
          <a:bodyPr lIns="19023" tIns="19023" rIns="19023" bIns="19023" anchor="ctr"/>
          <a:lstStyle/>
          <a:p>
            <a:pPr marL="0" marR="0" lvl="0" indent="0" algn="l" defTabSz="914400" rtl="0" eaLnBrk="1" fontAlgn="auto" latinLnBrk="0" hangingPunct="1">
              <a:lnSpc>
                <a:spcPct val="100000"/>
              </a:lnSpc>
              <a:spcBef>
                <a:spcPts val="0"/>
              </a:spcBef>
              <a:spcAft>
                <a:spcPts val="0"/>
              </a:spcAft>
              <a:buClrTx/>
              <a:buSzTx/>
              <a:buFontTx/>
              <a:buNone/>
              <a:tabLst/>
              <a:defRPr sz="2200"/>
            </a:pPr>
            <a:endParaRPr kumimoji="0" sz="2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0" y="6459379"/>
            <a:ext cx="9144000" cy="24622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Data Sources: Maryland Special Education Census Data; Maryland Online IFSP</a:t>
            </a:r>
          </a:p>
        </p:txBody>
      </p:sp>
      <p:sp>
        <p:nvSpPr>
          <p:cNvPr id="12" name="TextBox 11"/>
          <p:cNvSpPr txBox="1"/>
          <p:nvPr/>
        </p:nvSpPr>
        <p:spPr>
          <a:xfrm>
            <a:off x="0" y="4038601"/>
            <a:ext cx="9144000" cy="653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336" tIns="21336" rIns="21336" bIns="21336" numCol="1" spcCol="16002" rtlCol="0" anchor="ctr">
            <a:noAutofit/>
          </a:bodyPr>
          <a:lstStyle/>
          <a:p>
            <a:pPr marL="0" marR="0" lvl="0" indent="0" algn="ctr" defTabSz="346694"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Helvetica Light"/>
                <a:cs typeface="Calibri" panose="020F0502020204030204" pitchFamily="34" charset="0"/>
                <a:sym typeface="Helvetica Light"/>
              </a:rPr>
              <a:t>Students in Grade 3 through Grade 6</a:t>
            </a:r>
          </a:p>
        </p:txBody>
      </p:sp>
      <p:sp>
        <p:nvSpPr>
          <p:cNvPr id="15" name="Shape 885"/>
          <p:cNvSpPr/>
          <p:nvPr/>
        </p:nvSpPr>
        <p:spPr>
          <a:xfrm>
            <a:off x="0" y="4077735"/>
            <a:ext cx="9144000" cy="777081"/>
          </a:xfrm>
          <a:prstGeom prst="rect">
            <a:avLst/>
          </a:prstGeom>
          <a:noFill/>
          <a:ln w="3175">
            <a:miter lim="400000"/>
          </a:ln>
          <a:effectLst>
            <a:outerShdw blurRad="63500" dist="25400" dir="2633999" rotWithShape="0">
              <a:srgbClr val="000000">
                <a:alpha val="14125"/>
              </a:srgbClr>
            </a:outerShdw>
          </a:effectLst>
          <a:extLst>
            <a:ext uri="{C572A759-6A51-4108-AA02-DFA0A04FC94B}">
              <ma14:wrappingTextBoxFlag xmlns:ma14="http://schemas.microsoft.com/office/mac/drawingml/2011/main" xmlns="" val="1"/>
            </a:ext>
          </a:extLst>
        </p:spPr>
        <p:txBody>
          <a:bodyPr wrap="square" lIns="19023" tIns="19023" rIns="19023" bIns="19023" anchor="ctr">
            <a:spAutoFit/>
          </a:bodyPr>
          <a:lstStyle>
            <a:lvl1pPr>
              <a:defRPr sz="9200" b="1">
                <a:solidFill>
                  <a:srgbClr val="FFFFFF"/>
                </a:solidFill>
                <a:latin typeface="Gotham"/>
                <a:ea typeface="Gotham"/>
                <a:cs typeface="Gotham"/>
                <a:sym typeface="Gotha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otham"/>
                <a:sym typeface="Gotham"/>
              </a:rPr>
              <a:t> </a:t>
            </a:r>
            <a:r>
              <a:rPr kumimoji="0" lang="en-US" sz="4800" b="1" i="0" u="none" strike="noStrike" kern="1200" cap="none" spc="0" normalizeH="0" baseline="0" noProof="0" dirty="0">
                <a:ln>
                  <a:noFill/>
                </a:ln>
                <a:solidFill>
                  <a:prstClr val="black"/>
                </a:solidFill>
                <a:effectLst/>
                <a:uLnTx/>
                <a:uFillTx/>
                <a:latin typeface="Gotham"/>
                <a:sym typeface="Gotham"/>
              </a:rPr>
              <a:t> </a:t>
            </a:r>
            <a:endParaRPr kumimoji="0" sz="2000" b="1" i="0" u="none" strike="noStrike" kern="1200" cap="none" spc="0" normalizeH="0" baseline="0" noProof="0" dirty="0">
              <a:ln>
                <a:noFill/>
              </a:ln>
              <a:solidFill>
                <a:srgbClr val="FFFFFF"/>
              </a:solidFill>
              <a:effectLst/>
              <a:uLnTx/>
              <a:uFillTx/>
              <a:latin typeface="Gotham"/>
              <a:sym typeface="Gotham"/>
            </a:endParaRPr>
          </a:p>
        </p:txBody>
      </p:sp>
      <p:pic>
        <p:nvPicPr>
          <p:cNvPr id="11" name="Picture 10" descr="Logo spells out Maryland State Department of Education and the tagline of Equiy and Excellence" title="MSDE Logo">
            <a:extLst>
              <a:ext uri="{FF2B5EF4-FFF2-40B4-BE49-F238E27FC236}">
                <a16:creationId xmlns:a16="http://schemas.microsoft.com/office/drawing/2014/main" id="{AD8F721D-981A-7540-8D27-3A117B344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0"/>
            <a:ext cx="1066800" cy="523917"/>
          </a:xfrm>
          <a:prstGeom prst="rect">
            <a:avLst/>
          </a:prstGeom>
        </p:spPr>
      </p:pic>
      <p:sp>
        <p:nvSpPr>
          <p:cNvPr id="16" name="Title 3" descr="MITP Impact Data Slide showing percentage of students in grades 3 throough 6 who received early intervention and returned to general education by 2017" title="MITP Impact Data Slide Return to General Ed">
            <a:extLst>
              <a:ext uri="{FF2B5EF4-FFF2-40B4-BE49-F238E27FC236}">
                <a16:creationId xmlns:a16="http://schemas.microsoft.com/office/drawing/2014/main" id="{F39B28F7-A344-CC48-81E6-EB6D04A529DB}"/>
              </a:ext>
            </a:extLst>
          </p:cNvPr>
          <p:cNvSpPr txBox="1">
            <a:spLocks/>
          </p:cNvSpPr>
          <p:nvPr/>
        </p:nvSpPr>
        <p:spPr>
          <a:xfrm>
            <a:off x="685800" y="441329"/>
            <a:ext cx="7772400" cy="1844671"/>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Maryland Infants and Toddlers Program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IMPACT DATA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Return to General Education</a:t>
            </a:r>
          </a:p>
        </p:txBody>
      </p:sp>
    </p:spTree>
    <p:extLst>
      <p:ext uri="{BB962C8B-B14F-4D97-AF65-F5344CB8AC3E}">
        <p14:creationId xmlns:p14="http://schemas.microsoft.com/office/powerpoint/2010/main" val="1245592127"/>
      </p:ext>
    </p:extLst>
  </p:cSld>
  <p:clrMapOvr>
    <a:masterClrMapping/>
  </p:clrMapOvr>
  <mc:AlternateContent xmlns:mc="http://schemas.openxmlformats.org/markup-compatibility/2006" xmlns:p14="http://schemas.microsoft.com/office/powerpoint/2010/main">
    <mc:Choice Requires="p14">
      <p:transition spd="slow" p14:dur="800">
        <p:dissolv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894">
            <a:extLst>
              <a:ext uri="{FF2B5EF4-FFF2-40B4-BE49-F238E27FC236}">
                <a16:creationId xmlns:a16="http://schemas.microsoft.com/office/drawing/2014/main" id="{2C5B527B-5F05-E34F-A395-12154175B5DE}"/>
              </a:ext>
            </a:extLst>
          </p:cNvPr>
          <p:cNvSpPr/>
          <p:nvPr/>
        </p:nvSpPr>
        <p:spPr>
          <a:xfrm>
            <a:off x="38" y="152401"/>
            <a:ext cx="9144001" cy="6553200"/>
          </a:xfrm>
          <a:prstGeom prst="rect">
            <a:avLst/>
          </a:prstGeom>
          <a:solidFill>
            <a:srgbClr val="0070C0"/>
          </a:solidFill>
          <a:ln w="3175">
            <a:miter lim="400000"/>
          </a:ln>
        </p:spPr>
        <p:txBody>
          <a:bodyPr lIns="19023" tIns="19023" rIns="19023" bIns="19023" anchor="ctr"/>
          <a:lstStyle/>
          <a:p>
            <a:pPr marL="0" marR="0" lvl="0" indent="0" algn="l" defTabSz="914400" rtl="0" eaLnBrk="1" fontAlgn="auto" latinLnBrk="0" hangingPunct="1">
              <a:lnSpc>
                <a:spcPct val="100000"/>
              </a:lnSpc>
              <a:spcBef>
                <a:spcPts val="0"/>
              </a:spcBef>
              <a:spcAft>
                <a:spcPts val="0"/>
              </a:spcAft>
              <a:buClrTx/>
              <a:buSzTx/>
              <a:buFontTx/>
              <a:buNone/>
              <a:tabLst/>
              <a:defRPr sz="2200">
                <a:solidFill>
                  <a:srgbClr val="D9235F"/>
                </a:solidFill>
              </a:defRPr>
            </a:pPr>
            <a:endParaRPr kumimoji="0" sz="2200" b="0" i="0" u="none" strike="noStrike" kern="1200" cap="none" spc="0" normalizeH="0" baseline="0" noProof="0">
              <a:ln>
                <a:noFill/>
              </a:ln>
              <a:solidFill>
                <a:srgbClr val="D9235F"/>
              </a:solidFill>
              <a:effectLst/>
              <a:uLnTx/>
              <a:uFillTx/>
              <a:latin typeface="Calibri"/>
              <a:ea typeface="+mn-ea"/>
              <a:cs typeface="+mn-cs"/>
            </a:endParaRPr>
          </a:p>
        </p:txBody>
      </p:sp>
      <p:sp>
        <p:nvSpPr>
          <p:cNvPr id="875" name="Shape 875"/>
          <p:cNvSpPr/>
          <p:nvPr/>
        </p:nvSpPr>
        <p:spPr>
          <a:xfrm>
            <a:off x="0" y="3073876"/>
            <a:ext cx="9143999" cy="1269524"/>
          </a:xfrm>
          <a:prstGeom prst="rect">
            <a:avLst/>
          </a:prstGeom>
          <a:noFill/>
          <a:ln w="3175">
            <a:miter lim="400000"/>
          </a:ln>
          <a:effectLst>
            <a:outerShdw blurRad="63500" dist="25400" dir="2633999" rotWithShape="0">
              <a:srgbClr val="000000">
                <a:alpha val="14125"/>
              </a:srgbClr>
            </a:outerShdw>
          </a:effectLst>
          <a:extLst>
            <a:ext uri="{C572A759-6A51-4108-AA02-DFA0A04FC94B}">
              <ma14:wrappingTextBoxFlag xmlns:ma14="http://schemas.microsoft.com/office/mac/drawingml/2011/main" xmlns="" val="1"/>
            </a:ext>
          </a:extLst>
        </p:spPr>
        <p:txBody>
          <a:bodyPr wrap="square" lIns="19023" tIns="19023" rIns="19023" bIns="19023" anchor="ctr">
            <a:spAutoFit/>
          </a:bodyPr>
          <a:lstStyle>
            <a:lvl1pPr>
              <a:defRPr sz="9200" b="1">
                <a:solidFill>
                  <a:srgbClr val="FFFFFF"/>
                </a:solidFill>
                <a:latin typeface="Gotham"/>
                <a:ea typeface="Gotham"/>
                <a:cs typeface="Gotham"/>
                <a:sym typeface="Gotham"/>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8000" b="1" i="0" u="none" strike="noStrike" kern="1200" cap="none" spc="0" normalizeH="0" baseline="0" noProof="0" dirty="0">
                <a:ln>
                  <a:noFill/>
                </a:ln>
                <a:solidFill>
                  <a:srgbClr val="FFFFFF"/>
                </a:solidFill>
                <a:effectLst/>
                <a:uLnTx/>
                <a:uFillTx/>
                <a:latin typeface="Gotham"/>
                <a:sym typeface="Gotham"/>
              </a:rPr>
              <a:t>9</a:t>
            </a:r>
            <a:r>
              <a:rPr kumimoji="0" lang="en-US" sz="8000" b="1" i="0" u="none" strike="noStrike" kern="1200" cap="none" spc="0" normalizeH="0" baseline="0" noProof="0" dirty="0">
                <a:ln>
                  <a:noFill/>
                </a:ln>
                <a:solidFill>
                  <a:srgbClr val="FFFFFF"/>
                </a:solidFill>
                <a:effectLst/>
                <a:uLnTx/>
                <a:uFillTx/>
                <a:latin typeface="Gotham"/>
                <a:sym typeface="Gotham"/>
              </a:rPr>
              <a:t>8</a:t>
            </a:r>
            <a:r>
              <a:rPr kumimoji="0" sz="8000" b="1" i="0" u="none" strike="noStrike" kern="1200" cap="none" spc="0" normalizeH="0" baseline="0" noProof="0" dirty="0">
                <a:ln>
                  <a:noFill/>
                </a:ln>
                <a:solidFill>
                  <a:srgbClr val="FFFFFF"/>
                </a:solidFill>
                <a:effectLst/>
                <a:uLnTx/>
                <a:uFillTx/>
                <a:latin typeface="Gotham"/>
                <a:sym typeface="Gotham"/>
              </a:rPr>
              <a:t>%</a:t>
            </a:r>
          </a:p>
        </p:txBody>
      </p:sp>
      <p:sp>
        <p:nvSpPr>
          <p:cNvPr id="876" name="Shape 876"/>
          <p:cNvSpPr/>
          <p:nvPr/>
        </p:nvSpPr>
        <p:spPr>
          <a:xfrm>
            <a:off x="-1" y="4624354"/>
            <a:ext cx="9144001" cy="961747"/>
          </a:xfrm>
          <a:prstGeom prst="rect">
            <a:avLst/>
          </a:prstGeom>
          <a:ln w="3175">
            <a:miter lim="400000"/>
          </a:ln>
          <a:extLst>
            <a:ext uri="{C572A759-6A51-4108-AA02-DFA0A04FC94B}">
              <ma14:wrappingTextBoxFlag xmlns:ma14="http://schemas.microsoft.com/office/mac/drawingml/2011/main" xmlns="" val="1"/>
            </a:ext>
          </a:extLst>
        </p:spPr>
        <p:txBody>
          <a:bodyPr wrap="square" lIns="635000" tIns="19023" rIns="635000" bIns="19023">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6000">
                <a:solidFill>
                  <a:srgbClr val="FFFFFF"/>
                </a:solidFill>
                <a:latin typeface="Helvetica"/>
                <a:ea typeface="Helvetica"/>
                <a:cs typeface="Helvetica"/>
                <a:sym typeface="Helvetica"/>
              </a:defRPr>
            </a:pPr>
            <a:r>
              <a:rPr kumimoji="0" lang="en-US" sz="3000" b="1" i="0" u="none" strike="noStrike" kern="1200" cap="none" spc="0" normalizeH="0" baseline="0" noProof="0" dirty="0">
                <a:ln>
                  <a:noFill/>
                </a:ln>
                <a:solidFill>
                  <a:srgbClr val="FFFFFF"/>
                </a:solidFill>
                <a:effectLst/>
                <a:uLnTx/>
                <a:uFillTx/>
                <a:latin typeface="Gotham Light"/>
                <a:ea typeface="Helvetica"/>
                <a:cs typeface="Gotham Light"/>
                <a:sym typeface="Helvetica"/>
              </a:rPr>
              <a:t>Maryland Infants and Toddlers Program 2017</a:t>
            </a:r>
          </a:p>
        </p:txBody>
      </p:sp>
      <p:pic>
        <p:nvPicPr>
          <p:cNvPr id="878" name="pasted-image.pdf"/>
          <p:cNvPicPr>
            <a:picLocks noChangeAspect="1"/>
          </p:cNvPicPr>
          <p:nvPr/>
        </p:nvPicPr>
        <p:blipFill>
          <a:blip r:embed="rId3" cstate="print">
            <a:extLst/>
          </a:blip>
          <a:stretch>
            <a:fillRect/>
          </a:stretch>
        </p:blipFill>
        <p:spPr>
          <a:xfrm>
            <a:off x="3048000" y="2438400"/>
            <a:ext cx="2994324" cy="609600"/>
          </a:xfrm>
          <a:prstGeom prst="rect">
            <a:avLst/>
          </a:prstGeom>
          <a:ln w="3175">
            <a:miter lim="400000"/>
          </a:ln>
          <a:effectLst>
            <a:outerShdw blurRad="76200" dist="50800" dir="3932006" rotWithShape="0">
              <a:srgbClr val="000000">
                <a:alpha val="25000"/>
              </a:srgbClr>
            </a:outerShdw>
          </a:effectLst>
        </p:spPr>
      </p:pic>
      <p:sp>
        <p:nvSpPr>
          <p:cNvPr id="2" name="TextBox 1"/>
          <p:cNvSpPr txBox="1"/>
          <p:nvPr/>
        </p:nvSpPr>
        <p:spPr>
          <a:xfrm>
            <a:off x="0" y="6378364"/>
            <a:ext cx="9144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Source: MITP Family Survey Report, December 2017</a:t>
            </a:r>
          </a:p>
        </p:txBody>
      </p:sp>
      <p:sp>
        <p:nvSpPr>
          <p:cNvPr id="9" name="Shape 904"/>
          <p:cNvSpPr/>
          <p:nvPr/>
        </p:nvSpPr>
        <p:spPr>
          <a:xfrm flipH="1" flipV="1">
            <a:off x="2182518" y="4414047"/>
            <a:ext cx="4891851" cy="1"/>
          </a:xfrm>
          <a:prstGeom prst="line">
            <a:avLst/>
          </a:prstGeom>
          <a:ln w="25400" cap="rnd">
            <a:solidFill>
              <a:srgbClr val="BFBFBF"/>
            </a:solidFill>
            <a:custDash>
              <a:ds d="100000" sp="200000"/>
            </a:custDash>
          </a:ln>
        </p:spPr>
        <p:txBody>
          <a:bodyPr lIns="19023" tIns="19023" rIns="19023" bIns="19023" anchor="ctr"/>
          <a:lstStyle/>
          <a:p>
            <a:pPr marL="0" marR="0" lvl="0" indent="0" algn="l" defTabSz="914400" rtl="0" eaLnBrk="1" fontAlgn="auto" latinLnBrk="0" hangingPunct="1">
              <a:lnSpc>
                <a:spcPct val="100000"/>
              </a:lnSpc>
              <a:spcBef>
                <a:spcPts val="0"/>
              </a:spcBef>
              <a:spcAft>
                <a:spcPts val="0"/>
              </a:spcAft>
              <a:buClrTx/>
              <a:buSzTx/>
              <a:buFontTx/>
              <a:buNone/>
              <a:tabLst/>
              <a:defRPr sz="2200"/>
            </a:pPr>
            <a:endParaRPr kumimoji="0" sz="2200" b="0" i="0" u="none" strike="noStrike" kern="1200" cap="none" spc="0" normalizeH="0" baseline="0" noProof="0">
              <a:ln>
                <a:noFill/>
              </a:ln>
              <a:solidFill>
                <a:prstClr val="white"/>
              </a:solidFill>
              <a:effectLst/>
              <a:uLnTx/>
              <a:uFillTx/>
              <a:latin typeface="Calibri"/>
              <a:ea typeface="+mn-ea"/>
              <a:cs typeface="+mn-cs"/>
            </a:endParaRPr>
          </a:p>
        </p:txBody>
      </p:sp>
      <p:sp>
        <p:nvSpPr>
          <p:cNvPr id="10" name="Shape 876"/>
          <p:cNvSpPr/>
          <p:nvPr/>
        </p:nvSpPr>
        <p:spPr>
          <a:xfrm>
            <a:off x="56444" y="4629201"/>
            <a:ext cx="9144000" cy="653971"/>
          </a:xfrm>
          <a:prstGeom prst="rect">
            <a:avLst/>
          </a:prstGeom>
          <a:ln w="3175">
            <a:miter lim="400000"/>
          </a:ln>
          <a:extLst>
            <a:ext uri="{C572A759-6A51-4108-AA02-DFA0A04FC94B}">
              <ma14:wrappingTextBoxFlag xmlns:ma14="http://schemas.microsoft.com/office/mac/drawingml/2011/main" xmlns="" val="1"/>
            </a:ext>
          </a:extLst>
        </p:spPr>
        <p:txBody>
          <a:bodyPr wrap="square" lIns="635000" tIns="19023" rIns="635000" bIns="1902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6000">
                <a:solidFill>
                  <a:srgbClr val="FFFFFF"/>
                </a:solidFill>
                <a:latin typeface="Helvetica"/>
                <a:ea typeface="Helvetica"/>
                <a:cs typeface="Helvetica"/>
                <a:sym typeface="Helvetica"/>
              </a:defRPr>
            </a:pPr>
            <a:endParaRPr kumimoji="0" lang="en-US" sz="4000" b="1" i="0" u="none" strike="noStrike" kern="1200" cap="none" spc="0" normalizeH="0" baseline="0" noProof="0" dirty="0">
              <a:ln>
                <a:noFill/>
              </a:ln>
              <a:solidFill>
                <a:prstClr val="black"/>
              </a:solidFill>
              <a:effectLst/>
              <a:uLnTx/>
              <a:uFillTx/>
              <a:latin typeface="Gotham Light"/>
              <a:ea typeface="Helvetica"/>
              <a:cs typeface="Gotham Light"/>
              <a:sym typeface="Helvetica"/>
            </a:endParaRPr>
          </a:p>
        </p:txBody>
      </p:sp>
      <p:sp>
        <p:nvSpPr>
          <p:cNvPr id="12" name="Title 3" descr="MITP Impact Data Slide showing 2016 results - percentage of families reporting that early intervention services have helped their family to know their rights, to communicate effectively about their child’s needs, and to help their child develop and learn." title="MITP Impact Data Slide: Family Outcomes">
            <a:extLst>
              <a:ext uri="{FF2B5EF4-FFF2-40B4-BE49-F238E27FC236}">
                <a16:creationId xmlns:a16="http://schemas.microsoft.com/office/drawing/2014/main" id="{942C6673-4C00-724E-A52F-EDBB5823AD5E}"/>
              </a:ext>
            </a:extLst>
          </p:cNvPr>
          <p:cNvSpPr txBox="1">
            <a:spLocks/>
          </p:cNvSpPr>
          <p:nvPr/>
        </p:nvSpPr>
        <p:spPr>
          <a:xfrm>
            <a:off x="685800" y="441329"/>
            <a:ext cx="7772400" cy="184467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Maryland Infants and Toddlers Program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IMPACT DATA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Family Outcomes</a:t>
            </a:r>
          </a:p>
        </p:txBody>
      </p:sp>
      <p:pic>
        <p:nvPicPr>
          <p:cNvPr id="13" name="Picture 12" descr="Logo spells out Maryland State Department of Education and the tagline of Equiy and Excellence" title="MSDE Logo">
            <a:extLst>
              <a:ext uri="{FF2B5EF4-FFF2-40B4-BE49-F238E27FC236}">
                <a16:creationId xmlns:a16="http://schemas.microsoft.com/office/drawing/2014/main" id="{92D7AB3E-DCF5-B24E-9C26-600BB73ED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0"/>
            <a:ext cx="1066800" cy="523917"/>
          </a:xfrm>
          <a:prstGeom prst="rect">
            <a:avLst/>
          </a:prstGeom>
        </p:spPr>
      </p:pic>
    </p:spTree>
    <p:extLst>
      <p:ext uri="{BB962C8B-B14F-4D97-AF65-F5344CB8AC3E}">
        <p14:creationId xmlns:p14="http://schemas.microsoft.com/office/powerpoint/2010/main" val="2099595681"/>
      </p:ext>
    </p:extLst>
  </p:cSld>
  <p:clrMapOvr>
    <a:masterClrMapping/>
  </p:clrMapOvr>
  <mc:AlternateContent xmlns:mc="http://schemas.openxmlformats.org/markup-compatibility/2006" xmlns:p14="http://schemas.microsoft.com/office/powerpoint/2010/main">
    <mc:Choice Requires="p14">
      <p:transition spd="med" p14:dur="699">
        <p:dissolv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143000"/>
            <a:ext cx="6934199" cy="5075237"/>
          </a:xfrm>
          <a:solidFill>
            <a:schemeClr val="bg1"/>
          </a:solidFill>
        </p:spPr>
        <p:txBody>
          <a:bodyPr>
            <a:noAutofit/>
          </a:bodyPr>
          <a:lstStyle/>
          <a:p>
            <a:r>
              <a:rPr lang="en-US" sz="2400" dirty="0">
                <a:hlinkClick r:id="rId3"/>
              </a:rPr>
              <a:t>A Look At My Child’s Development</a:t>
            </a:r>
            <a:endParaRPr lang="en-US" sz="2400" dirty="0"/>
          </a:p>
          <a:p>
            <a:r>
              <a:rPr lang="en-US" sz="2400" dirty="0">
                <a:hlinkClick r:id="rId4"/>
              </a:rPr>
              <a:t>A Family Guide to Next Steps:  When Your Child in Early Intervention Turns Three</a:t>
            </a:r>
            <a:endParaRPr lang="en-US" sz="2400" dirty="0"/>
          </a:p>
          <a:p>
            <a:r>
              <a:rPr lang="en-US" sz="2400" dirty="0">
                <a:hlinkClick r:id="rId4"/>
              </a:rPr>
              <a:t>Maryland’s Birth to K System of Services for Young Children with Disabilities and Their Families – Legislative Booklet</a:t>
            </a:r>
            <a:endParaRPr lang="en-US" sz="2400" dirty="0"/>
          </a:p>
          <a:p>
            <a:pPr marL="0" indent="0">
              <a:buNone/>
            </a:pPr>
            <a:r>
              <a:rPr lang="en-US" sz="2400" b="1" dirty="0">
                <a:solidFill>
                  <a:srgbClr val="FFC000"/>
                </a:solidFill>
              </a:rPr>
              <a:t>Technical Assistance Bulletins</a:t>
            </a:r>
          </a:p>
          <a:p>
            <a:pPr marL="1033463" lvl="1" indent="-280988"/>
            <a:r>
              <a:rPr lang="en-US" dirty="0">
                <a:hlinkClick r:id="rId5"/>
              </a:rPr>
              <a:t>Effective Transition Practices:  Supporting Family Choice  At Age 3</a:t>
            </a:r>
            <a:endParaRPr lang="en-US" dirty="0"/>
          </a:p>
          <a:p>
            <a:pPr marL="1033463" lvl="1" indent="-280988"/>
            <a:r>
              <a:rPr lang="en-US" dirty="0">
                <a:hlinkClick r:id="rId6"/>
              </a:rPr>
              <a:t>Flowchart A – Transition at the Beginning of the School Year Following the 4</a:t>
            </a:r>
            <a:r>
              <a:rPr lang="en-US" baseline="30000" dirty="0">
                <a:hlinkClick r:id="rId6"/>
              </a:rPr>
              <a:t>th</a:t>
            </a:r>
            <a:r>
              <a:rPr lang="en-US" dirty="0">
                <a:hlinkClick r:id="rId6"/>
              </a:rPr>
              <a:t> Birthday</a:t>
            </a:r>
            <a:endParaRPr lang="en-US" dirty="0"/>
          </a:p>
          <a:p>
            <a:pPr marL="1033463" lvl="1" indent="-280988"/>
            <a:r>
              <a:rPr lang="en-US" dirty="0">
                <a:hlinkClick r:id="rId7"/>
              </a:rPr>
              <a:t>Flowchart B – Transition After Age 3</a:t>
            </a:r>
            <a:endParaRPr lang="en-US" dirty="0"/>
          </a:p>
          <a:p>
            <a:pPr marL="1033463" lvl="1" indent="-280988"/>
            <a:r>
              <a:rPr lang="en-US" dirty="0">
                <a:hlinkClick r:id="rId8"/>
              </a:rPr>
              <a:t>Flowchart C – Transition By Age 3</a:t>
            </a:r>
            <a:endParaRPr lang="en-US" dirty="0"/>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00" y="5791200"/>
            <a:ext cx="1270273" cy="623845"/>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7600" y="1066800"/>
            <a:ext cx="901261" cy="1330055"/>
          </a:xfrm>
          <a:prstGeom prst="rect">
            <a:avLst/>
          </a:prstGeom>
          <a:solidFill>
            <a:schemeClr val="tx1"/>
          </a:solidFill>
        </p:spPr>
      </p:pic>
      <p:sp>
        <p:nvSpPr>
          <p:cNvPr id="6" name="Title 5" descr="URLs for a Maryland Birth to Kindergarten resources available online at Maryland Learning Links" title="Maryland Birth to Kindergarten Resources">
            <a:extLst>
              <a:ext uri="{FF2B5EF4-FFF2-40B4-BE49-F238E27FC236}">
                <a16:creationId xmlns:a16="http://schemas.microsoft.com/office/drawing/2014/main" id="{5F64BE5C-E97D-DC47-8210-DBD82B730516}"/>
              </a:ext>
            </a:extLst>
          </p:cNvPr>
          <p:cNvSpPr>
            <a:spLocks noGrp="1"/>
          </p:cNvSpPr>
          <p:nvPr>
            <p:ph type="title"/>
          </p:nvPr>
        </p:nvSpPr>
        <p:spPr/>
        <p:txBody>
          <a:bodyPr anchor="t">
            <a:noAutofit/>
          </a:bodyPr>
          <a:lstStyle/>
          <a:p>
            <a:pPr algn="ctr"/>
            <a:r>
              <a:rPr lang="en-US" sz="3400" b="1" dirty="0">
                <a:latin typeface="+mn-lt"/>
              </a:rPr>
              <a:t>Maryland Birth to Kindergarten Resources</a:t>
            </a:r>
          </a:p>
        </p:txBody>
      </p:sp>
      <p:cxnSp>
        <p:nvCxnSpPr>
          <p:cNvPr id="8" name="Straight Connector 7">
            <a:extLst>
              <a:ext uri="{FF2B5EF4-FFF2-40B4-BE49-F238E27FC236}">
                <a16:creationId xmlns:a16="http://schemas.microsoft.com/office/drawing/2014/main" id="{3D3C1AAC-D6AE-F84F-AD75-5EF85D17A511}"/>
              </a:ext>
            </a:extLst>
          </p:cNvPr>
          <p:cNvCxnSpPr>
            <a:cxnSpLocks/>
          </p:cNvCxnSpPr>
          <p:nvPr/>
        </p:nvCxnSpPr>
        <p:spPr>
          <a:xfrm>
            <a:off x="838200" y="990600"/>
            <a:ext cx="7543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2169729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Questions</a:t>
            </a:r>
          </a:p>
        </p:txBody>
      </p:sp>
      <p:pic>
        <p:nvPicPr>
          <p:cNvPr id="7" name="Content Placeholder 6" descr="time for questions" title="Man leaning against large question mar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331" y="1883569"/>
            <a:ext cx="3073004" cy="3073004"/>
          </a:xfrm>
        </p:spPr>
      </p:pic>
    </p:spTree>
    <p:extLst>
      <p:ext uri="{BB962C8B-B14F-4D97-AF65-F5344CB8AC3E}">
        <p14:creationId xmlns:p14="http://schemas.microsoft.com/office/powerpoint/2010/main" val="37418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dirty="0"/>
              <a:t>Missouri</a:t>
            </a:r>
          </a:p>
        </p:txBody>
      </p:sp>
      <p:sp>
        <p:nvSpPr>
          <p:cNvPr id="3" name="Content Placeholder 2"/>
          <p:cNvSpPr>
            <a:spLocks noGrp="1"/>
          </p:cNvSpPr>
          <p:nvPr>
            <p:ph idx="1"/>
          </p:nvPr>
        </p:nvSpPr>
        <p:spPr>
          <a:xfrm>
            <a:off x="628650" y="1371600"/>
            <a:ext cx="7886700" cy="5105400"/>
          </a:xfrm>
        </p:spPr>
        <p:txBody>
          <a:bodyPr>
            <a:noAutofit/>
          </a:bodyPr>
          <a:lstStyle/>
          <a:p>
            <a:r>
              <a:rPr lang="en-US" sz="2800" b="1" dirty="0"/>
              <a:t>Eligibility Criteria:  </a:t>
            </a:r>
            <a:r>
              <a:rPr lang="en-US" sz="2800" dirty="0"/>
              <a:t>Part C is half-age delay, and Part B/619 is two standard deviations in one area, or 1.5 in two areas. </a:t>
            </a:r>
          </a:p>
          <a:p>
            <a:r>
              <a:rPr lang="en-US" sz="2800" b="1" dirty="0" smtClean="0"/>
              <a:t>Data</a:t>
            </a:r>
            <a:r>
              <a:rPr lang="en-US" sz="2800" b="1" dirty="0"/>
              <a:t>:  </a:t>
            </a:r>
            <a:r>
              <a:rPr lang="en-US" sz="2800" dirty="0"/>
              <a:t>Approximately 70% of three-year-olds in Part C are eligible for Part B/619.</a:t>
            </a:r>
          </a:p>
          <a:p>
            <a:r>
              <a:rPr lang="en-US" sz="2800" b="1" dirty="0" smtClean="0"/>
              <a:t>Policy</a:t>
            </a:r>
            <a:r>
              <a:rPr lang="en-US" sz="2800" b="1" dirty="0"/>
              <a:t>:  </a:t>
            </a:r>
            <a:r>
              <a:rPr lang="en-US" sz="2800" dirty="0"/>
              <a:t>Extend the Part C program for children with summer third birthdays.</a:t>
            </a:r>
          </a:p>
          <a:p>
            <a:r>
              <a:rPr lang="en-US" sz="2800" b="1" dirty="0" smtClean="0"/>
              <a:t>Purpose</a:t>
            </a:r>
            <a:r>
              <a:rPr lang="en-US" sz="2800" b="1" dirty="0"/>
              <a:t>:  </a:t>
            </a:r>
            <a:r>
              <a:rPr lang="en-US" sz="2800" dirty="0"/>
              <a:t>Prevent a gap in services and promote a seamless transition from Part C to Part B/619 for children with summer birthdays.</a:t>
            </a:r>
          </a:p>
          <a:p>
            <a:pPr marL="0" indent="0">
              <a:buNone/>
            </a:pPr>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56050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696200" cy="762000"/>
          </a:xfrm>
        </p:spPr>
        <p:txBody>
          <a:bodyPr>
            <a:normAutofit/>
          </a:bodyPr>
          <a:lstStyle/>
          <a:p>
            <a:r>
              <a:rPr lang="en-US" sz="3200" dirty="0"/>
              <a:t>Missouri – Part C Extension Program</a:t>
            </a:r>
          </a:p>
        </p:txBody>
      </p:sp>
      <p:sp>
        <p:nvSpPr>
          <p:cNvPr id="3" name="Content Placeholder 2"/>
          <p:cNvSpPr>
            <a:spLocks noGrp="1"/>
          </p:cNvSpPr>
          <p:nvPr>
            <p:ph idx="1"/>
          </p:nvPr>
        </p:nvSpPr>
        <p:spPr>
          <a:xfrm>
            <a:off x="609598" y="1371600"/>
            <a:ext cx="7010401" cy="5181600"/>
          </a:xfrm>
        </p:spPr>
        <p:txBody>
          <a:bodyPr>
            <a:normAutofit fontScale="92500" lnSpcReduction="20000"/>
          </a:bodyPr>
          <a:lstStyle/>
          <a:p>
            <a:r>
              <a:rPr lang="en-US" sz="2800" b="1" dirty="0"/>
              <a:t>Definition:  </a:t>
            </a:r>
            <a:r>
              <a:rPr lang="en-US" sz="2800" dirty="0"/>
              <a:t>A summer birthday is April 1 through August 15.</a:t>
            </a:r>
          </a:p>
          <a:p>
            <a:endParaRPr lang="en-US" sz="2800" dirty="0"/>
          </a:p>
          <a:p>
            <a:r>
              <a:rPr lang="en-US" sz="2800" b="1" dirty="0"/>
              <a:t>Options:  </a:t>
            </a:r>
            <a:r>
              <a:rPr lang="en-US" sz="2800" dirty="0"/>
              <a:t>Parents of children with summer third birthdays may choose to continue in Part C over the summer months, or transition to Part B/619 on the child’s third birthday. </a:t>
            </a:r>
          </a:p>
          <a:p>
            <a:endParaRPr lang="en-US" sz="2800" dirty="0"/>
          </a:p>
          <a:p>
            <a:r>
              <a:rPr lang="en-US" sz="2800" b="1" dirty="0"/>
              <a:t>Opt-out:  </a:t>
            </a:r>
            <a:r>
              <a:rPr lang="en-US" sz="2800" dirty="0"/>
              <a:t>Missouri has an opt-out policy. If </a:t>
            </a:r>
            <a:r>
              <a:rPr lang="en-US" sz="2800" dirty="0">
                <a:solidFill>
                  <a:srgbClr val="000000"/>
                </a:solidFill>
              </a:rPr>
              <a:t>the parent opts out of sending directory information to Part B/619, then the Part C extension program is not available. </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97241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81200"/>
            <a:ext cx="8229600" cy="4572000"/>
          </a:xfrm>
        </p:spPr>
        <p:txBody>
          <a:bodyPr>
            <a:normAutofit lnSpcReduction="10000"/>
          </a:bodyPr>
          <a:lstStyle/>
          <a:p>
            <a:r>
              <a:rPr lang="en-US" dirty="0" smtClean="0"/>
              <a:t>Kathleen Heck, OSEP</a:t>
            </a:r>
          </a:p>
          <a:p>
            <a:r>
              <a:rPr lang="en-US" dirty="0" smtClean="0"/>
              <a:t>Kathy Whaley, ECTA Center</a:t>
            </a:r>
          </a:p>
          <a:p>
            <a:r>
              <a:rPr lang="en-US" dirty="0"/>
              <a:t>Marcella </a:t>
            </a:r>
            <a:r>
              <a:rPr lang="en-US" dirty="0" smtClean="0"/>
              <a:t>Franczkowski –Maryland State Department of Education</a:t>
            </a:r>
          </a:p>
          <a:p>
            <a:r>
              <a:rPr lang="en-US" dirty="0" smtClean="0"/>
              <a:t>Pam </a:t>
            </a:r>
            <a:r>
              <a:rPr lang="en-US" dirty="0"/>
              <a:t>Thomas, </a:t>
            </a:r>
            <a:r>
              <a:rPr lang="en-US" dirty="0" smtClean="0"/>
              <a:t>Missouri Department </a:t>
            </a:r>
            <a:r>
              <a:rPr lang="en-US" dirty="0"/>
              <a:t>of Elementary and Secondary Education</a:t>
            </a:r>
            <a:endParaRPr lang="en-US" dirty="0" smtClean="0"/>
          </a:p>
          <a:p>
            <a:r>
              <a:rPr lang="en-US" dirty="0"/>
              <a:t>Sandy </a:t>
            </a:r>
            <a:r>
              <a:rPr lang="en-US" dirty="0" err="1" smtClean="0"/>
              <a:t>Drangmeister</a:t>
            </a:r>
            <a:r>
              <a:rPr lang="en-US" dirty="0" smtClean="0"/>
              <a:t>, University </a:t>
            </a:r>
            <a:r>
              <a:rPr lang="en-US" dirty="0"/>
              <a:t>of New Mexico </a:t>
            </a:r>
          </a:p>
          <a:p>
            <a:pPr marL="0" indent="0">
              <a:buNone/>
            </a:pPr>
            <a:r>
              <a:rPr lang="en-US" dirty="0" smtClean="0"/>
              <a:t>    Center </a:t>
            </a:r>
            <a:r>
              <a:rPr lang="en-US" dirty="0"/>
              <a:t>for Development &amp; Disability </a:t>
            </a:r>
            <a:endParaRPr lang="en-US" dirty="0" smtClean="0"/>
          </a:p>
          <a:p>
            <a:r>
              <a:rPr lang="en-US" dirty="0" smtClean="0"/>
              <a:t>Heather </a:t>
            </a:r>
            <a:r>
              <a:rPr lang="en-US" dirty="0" err="1" smtClean="0"/>
              <a:t>Staab</a:t>
            </a:r>
            <a:r>
              <a:rPr lang="en-US" dirty="0" smtClean="0"/>
              <a:t>, </a:t>
            </a:r>
            <a:r>
              <a:rPr lang="en-US" dirty="0"/>
              <a:t>Kansas </a:t>
            </a:r>
            <a:r>
              <a:rPr lang="en-US" dirty="0" err="1"/>
              <a:t>Kansas</a:t>
            </a:r>
            <a:r>
              <a:rPr lang="en-US"/>
              <a:t> Department of Health and Environment</a:t>
            </a:r>
            <a:endParaRPr lang="en-US" dirty="0" smtClean="0"/>
          </a:p>
          <a:p>
            <a:pPr marL="0" indent="0">
              <a:buNone/>
            </a:pPr>
            <a:endParaRPr lang="en-US" dirty="0"/>
          </a:p>
          <a:p>
            <a:endParaRPr lang="en-US" dirty="0"/>
          </a:p>
        </p:txBody>
      </p:sp>
      <p:sp>
        <p:nvSpPr>
          <p:cNvPr id="5" name="Title 4"/>
          <p:cNvSpPr>
            <a:spLocks noGrp="1"/>
          </p:cNvSpPr>
          <p:nvPr>
            <p:ph type="title"/>
          </p:nvPr>
        </p:nvSpPr>
        <p:spPr>
          <a:xfrm>
            <a:off x="457200" y="1447800"/>
            <a:ext cx="8229600" cy="685800"/>
          </a:xfrm>
        </p:spPr>
        <p:txBody>
          <a:bodyPr/>
          <a:lstStyle/>
          <a:p>
            <a:r>
              <a:rPr lang="en-US" sz="3200" dirty="0" smtClean="0"/>
              <a:t>Presenters</a:t>
            </a:r>
            <a:endParaRPr lang="en-US" sz="3200" dirty="0"/>
          </a:p>
        </p:txBody>
      </p:sp>
    </p:spTree>
    <p:extLst>
      <p:ext uri="{BB962C8B-B14F-4D97-AF65-F5344CB8AC3E}">
        <p14:creationId xmlns:p14="http://schemas.microsoft.com/office/powerpoint/2010/main" val="1619365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000999" cy="685800"/>
          </a:xfrm>
        </p:spPr>
        <p:txBody>
          <a:bodyPr>
            <a:normAutofit/>
          </a:bodyPr>
          <a:lstStyle/>
          <a:p>
            <a:r>
              <a:rPr lang="en-US" dirty="0"/>
              <a:t>Missouri – Part C Extension Options </a:t>
            </a:r>
          </a:p>
        </p:txBody>
      </p:sp>
      <p:sp>
        <p:nvSpPr>
          <p:cNvPr id="3" name="Content Placeholder 2"/>
          <p:cNvSpPr>
            <a:spLocks noGrp="1"/>
          </p:cNvSpPr>
          <p:nvPr>
            <p:ph idx="1"/>
          </p:nvPr>
        </p:nvSpPr>
        <p:spPr>
          <a:xfrm>
            <a:off x="628650" y="1295400"/>
            <a:ext cx="7886700" cy="5181600"/>
          </a:xfrm>
        </p:spPr>
        <p:txBody>
          <a:bodyPr>
            <a:noAutofit/>
          </a:bodyPr>
          <a:lstStyle/>
          <a:p>
            <a:pPr marL="0" indent="0">
              <a:buNone/>
            </a:pPr>
            <a:r>
              <a:rPr lang="en-US" sz="2800" dirty="0"/>
              <a:t>To continue in Part C after age three, the child must meet the following additional criteria: </a:t>
            </a:r>
          </a:p>
          <a:p>
            <a:pPr lvl="1"/>
            <a:r>
              <a:rPr lang="en-US" sz="2700" dirty="0" smtClean="0"/>
              <a:t>The </a:t>
            </a:r>
            <a:r>
              <a:rPr lang="en-US" sz="2700" dirty="0"/>
              <a:t>child is determined eligible for Part B/619 before age three, or</a:t>
            </a:r>
          </a:p>
          <a:p>
            <a:pPr lvl="1"/>
            <a:r>
              <a:rPr lang="en-US" sz="2700" dirty="0" smtClean="0"/>
              <a:t>The </a:t>
            </a:r>
            <a:r>
              <a:rPr lang="en-US" sz="2700" dirty="0"/>
              <a:t>child’s eligibility determination is in process before age three (i.e., the Part C service coordinator confirmed the school district received the referral).</a:t>
            </a:r>
          </a:p>
          <a:p>
            <a:pPr marL="0" indent="0">
              <a:buNone/>
            </a:pPr>
            <a:r>
              <a:rPr lang="en-US" sz="2800" dirty="0" smtClean="0"/>
              <a:t>In </a:t>
            </a:r>
            <a:r>
              <a:rPr lang="en-US" sz="2800" dirty="0"/>
              <a:t>the Part C extension program, the child continues in Part C until the day before school begins in the fall following the child’s third birthday. </a:t>
            </a:r>
          </a:p>
          <a:p>
            <a:pPr marL="0" indent="0">
              <a:buNone/>
            </a:pPr>
            <a:endParaRPr lang="en-US" sz="2800" dirty="0"/>
          </a:p>
          <a:p>
            <a:pPr marL="342900" lvl="1" indent="0">
              <a:buNone/>
            </a:pPr>
            <a:endParaRPr lang="en-US" sz="2800" dirty="0"/>
          </a:p>
          <a:p>
            <a:pPr marL="342900" lvl="1" indent="0">
              <a:buNone/>
            </a:pPr>
            <a:endParaRPr lang="en-US" sz="2800" dirty="0"/>
          </a:p>
        </p:txBody>
      </p:sp>
    </p:spTree>
    <p:extLst>
      <p:ext uri="{BB962C8B-B14F-4D97-AF65-F5344CB8AC3E}">
        <p14:creationId xmlns:p14="http://schemas.microsoft.com/office/powerpoint/2010/main" val="376569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010401" cy="762000"/>
          </a:xfrm>
        </p:spPr>
        <p:txBody>
          <a:bodyPr/>
          <a:lstStyle/>
          <a:p>
            <a:r>
              <a:rPr lang="en-US" dirty="0"/>
              <a:t>Missouri – Part C Extension Data</a:t>
            </a:r>
          </a:p>
        </p:txBody>
      </p:sp>
      <p:sp>
        <p:nvSpPr>
          <p:cNvPr id="3" name="Content Placeholder 2"/>
          <p:cNvSpPr>
            <a:spLocks noGrp="1"/>
          </p:cNvSpPr>
          <p:nvPr>
            <p:ph idx="1"/>
          </p:nvPr>
        </p:nvSpPr>
        <p:spPr>
          <a:xfrm>
            <a:off x="228600" y="1447800"/>
            <a:ext cx="8286750" cy="5181600"/>
          </a:xfrm>
        </p:spPr>
        <p:txBody>
          <a:bodyPr>
            <a:normAutofit fontScale="77500" lnSpcReduction="20000"/>
          </a:bodyPr>
          <a:lstStyle/>
          <a:p>
            <a:pPr marL="0" indent="0">
              <a:buNone/>
            </a:pPr>
            <a:r>
              <a:rPr lang="en-US" sz="2800" b="1" dirty="0"/>
              <a:t>Calendar Year 2017 </a:t>
            </a:r>
          </a:p>
          <a:p>
            <a:r>
              <a:rPr lang="en-US" sz="2800" dirty="0"/>
              <a:t>Children with IFSPs:  </a:t>
            </a:r>
            <a:r>
              <a:rPr lang="en-US" sz="2800" i="1" dirty="0"/>
              <a:t>10,861</a:t>
            </a:r>
          </a:p>
          <a:p>
            <a:pPr lvl="1"/>
            <a:r>
              <a:rPr lang="en-US" sz="2800" dirty="0"/>
              <a:t>Children with IFSPs with Third Birthdays between 4/1/17 – 8/15/17:  </a:t>
            </a:r>
            <a:r>
              <a:rPr lang="en-US" sz="2800" i="1" dirty="0"/>
              <a:t>1,814  </a:t>
            </a:r>
          </a:p>
          <a:p>
            <a:pPr lvl="1"/>
            <a:r>
              <a:rPr lang="en-US" sz="2800" dirty="0"/>
              <a:t>Children utilizing Part C Extension:  </a:t>
            </a:r>
            <a:r>
              <a:rPr lang="en-US" sz="2800" i="1" dirty="0"/>
              <a:t>857 (approx. 50%  of eligible children)</a:t>
            </a:r>
            <a:endParaRPr lang="en-US" sz="2800" i="1" dirty="0">
              <a:solidFill>
                <a:srgbClr val="00B050"/>
              </a:solidFill>
            </a:endParaRPr>
          </a:p>
          <a:p>
            <a:endParaRPr lang="en-US" sz="2800" dirty="0"/>
          </a:p>
          <a:p>
            <a:r>
              <a:rPr lang="en-US" sz="3000" dirty="0"/>
              <a:t>Total Program Annual Costs:  </a:t>
            </a:r>
            <a:r>
              <a:rPr lang="en-US" sz="3000" i="1" dirty="0"/>
              <a:t>$45.9 million </a:t>
            </a:r>
          </a:p>
          <a:p>
            <a:pPr lvl="1"/>
            <a:r>
              <a:rPr lang="en-US" sz="3000" dirty="0"/>
              <a:t>Total Costs Per Child Per Year:  </a:t>
            </a:r>
            <a:r>
              <a:rPr lang="en-US" sz="3000" i="1" dirty="0"/>
              <a:t>$3,114*</a:t>
            </a:r>
          </a:p>
          <a:p>
            <a:pPr lvl="1"/>
            <a:r>
              <a:rPr lang="en-US" sz="3000" dirty="0"/>
              <a:t>Services Costs Per Child Per Year</a:t>
            </a:r>
            <a:r>
              <a:rPr lang="en-US" sz="3000" i="1" dirty="0"/>
              <a:t>:  $2,305</a:t>
            </a:r>
          </a:p>
          <a:p>
            <a:pPr marL="342900" lvl="1" indent="0">
              <a:buNone/>
            </a:pPr>
            <a:endParaRPr lang="en-US" sz="3000" dirty="0"/>
          </a:p>
          <a:p>
            <a:pPr marL="342900" lvl="1" indent="0">
              <a:buNone/>
            </a:pPr>
            <a:endParaRPr lang="en-US" sz="2400" dirty="0"/>
          </a:p>
          <a:p>
            <a:pPr marL="342900" lvl="1" indent="-342900">
              <a:buNone/>
            </a:pPr>
            <a:r>
              <a:rPr lang="en-US" sz="2400" i="1" dirty="0"/>
              <a:t>*includes administration, direct services, testing/protocols, training, etc. </a:t>
            </a:r>
          </a:p>
        </p:txBody>
      </p:sp>
    </p:spTree>
    <p:extLst>
      <p:ext uri="{BB962C8B-B14F-4D97-AF65-F5344CB8AC3E}">
        <p14:creationId xmlns:p14="http://schemas.microsoft.com/office/powerpoint/2010/main" val="260902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Questions</a:t>
            </a:r>
          </a:p>
        </p:txBody>
      </p:sp>
      <p:pic>
        <p:nvPicPr>
          <p:cNvPr id="7" name="Content Placeholder 6" descr="time for questions" title="Man leaning against big question mar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331" y="1883569"/>
            <a:ext cx="3073004" cy="3073004"/>
          </a:xfrm>
        </p:spPr>
      </p:pic>
    </p:spTree>
    <p:extLst>
      <p:ext uri="{BB962C8B-B14F-4D97-AF65-F5344CB8AC3E}">
        <p14:creationId xmlns:p14="http://schemas.microsoft.com/office/powerpoint/2010/main" val="348119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524000"/>
            <a:ext cx="7772400" cy="1470025"/>
          </a:xfrm>
        </p:spPr>
        <p:txBody>
          <a:bodyPr anchor="ctr"/>
          <a:lstStyle/>
          <a:p>
            <a:pPr eaLnBrk="1" hangingPunct="1"/>
            <a:r>
              <a:rPr lang="en-US" altLang="en-US" sz="4000" dirty="0" smtClean="0"/>
              <a:t>New Mexico</a:t>
            </a:r>
            <a:br>
              <a:rPr lang="en-US" altLang="en-US" sz="4000" dirty="0" smtClean="0"/>
            </a:br>
            <a:r>
              <a:rPr lang="en-US" altLang="en-US" sz="4000" dirty="0" smtClean="0"/>
              <a:t>Early Childhood Transition </a:t>
            </a:r>
          </a:p>
        </p:txBody>
      </p:sp>
      <p:sp>
        <p:nvSpPr>
          <p:cNvPr id="2" name="Slide Number Placeholder 1"/>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3BEDFA1-5AD9-4B5C-ADBC-E3A8D3AC41C3}" type="slidenum">
              <a:rPr kumimoji="0" lang="en-US" sz="1800" b="0" i="0" u="none" strike="noStrike" kern="1200" cap="none" spc="0" normalizeH="0" baseline="0" noProof="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6" name="Picture 5" descr="The logos are for the Family, Infant and Toddler Program at the Nm Department of Health and the NM Center for Development and Disability" title="Nm Logos and picture of two toddlers sharing a toy"/>
          <p:cNvPicPr>
            <a:picLocks noChangeAspect="1"/>
          </p:cNvPicPr>
          <p:nvPr/>
        </p:nvPicPr>
        <p:blipFill rotWithShape="1">
          <a:blip r:embed="rId4">
            <a:extLst>
              <a:ext uri="{28A0092B-C50C-407E-A947-70E740481C1C}">
                <a14:useLocalDpi xmlns:a14="http://schemas.microsoft.com/office/drawing/2010/main" val="0"/>
              </a:ext>
            </a:extLst>
          </a:blip>
          <a:srcRect l="1619"/>
          <a:stretch/>
        </p:blipFill>
        <p:spPr>
          <a:xfrm>
            <a:off x="2133600" y="3048000"/>
            <a:ext cx="4764505" cy="2724150"/>
          </a:xfrm>
          <a:prstGeom prst="rect">
            <a:avLst/>
          </a:prstGeom>
        </p:spPr>
      </p:pic>
    </p:spTree>
    <p:custDataLst>
      <p:tags r:id="rId1"/>
    </p:custDataLst>
    <p:extLst>
      <p:ext uri="{BB962C8B-B14F-4D97-AF65-F5344CB8AC3E}">
        <p14:creationId xmlns:p14="http://schemas.microsoft.com/office/powerpoint/2010/main" val="12603076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152400" y="1354255"/>
            <a:ext cx="3505200" cy="4572000"/>
          </a:xfrm>
          <a:prstGeom prst="rect">
            <a:avLst/>
          </a:prstGeom>
          <a:solidFill>
            <a:srgbClr val="017C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altLang="en-US" dirty="0" smtClean="0"/>
              <a:t>Vision</a:t>
            </a:r>
            <a:endParaRPr lang="en-US" dirty="0"/>
          </a:p>
        </p:txBody>
      </p:sp>
      <p:sp>
        <p:nvSpPr>
          <p:cNvPr id="3" name="Content Placeholder 2"/>
          <p:cNvSpPr>
            <a:spLocks noGrp="1"/>
          </p:cNvSpPr>
          <p:nvPr>
            <p:ph idx="1"/>
          </p:nvPr>
        </p:nvSpPr>
        <p:spPr>
          <a:xfrm>
            <a:off x="3657600" y="1354255"/>
            <a:ext cx="4629150" cy="4572000"/>
          </a:xfrm>
        </p:spPr>
        <p:txBody>
          <a:bodyPr/>
          <a:lstStyle/>
          <a:p>
            <a:pPr marL="0" indent="0" algn="ctr" eaLnBrk="1" fontAlgn="auto" hangingPunct="1">
              <a:spcAft>
                <a:spcPts val="0"/>
              </a:spcAft>
              <a:buNone/>
              <a:defRPr/>
            </a:pPr>
            <a:endParaRPr lang="en-US" altLang="en-US" sz="1600" dirty="0" smtClean="0"/>
          </a:p>
          <a:p>
            <a:pPr marL="0" indent="0" algn="ctr" eaLnBrk="1" fontAlgn="auto" hangingPunct="1">
              <a:spcAft>
                <a:spcPts val="0"/>
              </a:spcAft>
              <a:buNone/>
              <a:defRPr/>
            </a:pPr>
            <a:r>
              <a:rPr lang="en-US" altLang="en-US" dirty="0" smtClean="0"/>
              <a:t>All </a:t>
            </a:r>
            <a:r>
              <a:rPr lang="en-US" altLang="en-US" dirty="0"/>
              <a:t>children </a:t>
            </a:r>
            <a:r>
              <a:rPr lang="en-US" altLang="en-US" dirty="0" smtClean="0"/>
              <a:t>and    </a:t>
            </a:r>
            <a:r>
              <a:rPr lang="en-US" altLang="en-US" dirty="0"/>
              <a:t>families will experience a </a:t>
            </a:r>
            <a:r>
              <a:rPr lang="en-US" altLang="en-US" dirty="0" smtClean="0"/>
              <a:t> smooth and </a:t>
            </a:r>
            <a:endParaRPr lang="en-US" altLang="en-US" dirty="0"/>
          </a:p>
          <a:p>
            <a:pPr marL="0" indent="0" algn="ctr" eaLnBrk="1" fontAlgn="auto" hangingPunct="1">
              <a:spcAft>
                <a:spcPts val="0"/>
              </a:spcAft>
              <a:buNone/>
              <a:defRPr/>
            </a:pPr>
            <a:r>
              <a:rPr lang="en-US" altLang="en-US" dirty="0"/>
              <a:t>effective transition </a:t>
            </a:r>
            <a:r>
              <a:rPr lang="en-US" altLang="en-US" dirty="0" smtClean="0"/>
              <a:t>       as </a:t>
            </a:r>
            <a:r>
              <a:rPr lang="en-US" altLang="en-US" dirty="0"/>
              <a:t>a </a:t>
            </a:r>
            <a:r>
              <a:rPr lang="en-US" altLang="en-US" dirty="0" smtClean="0"/>
              <a:t>result</a:t>
            </a:r>
          </a:p>
          <a:p>
            <a:pPr marL="0" indent="0" algn="ctr" eaLnBrk="1" fontAlgn="auto" hangingPunct="1">
              <a:spcAft>
                <a:spcPts val="0"/>
              </a:spcAft>
              <a:buNone/>
              <a:defRPr/>
            </a:pPr>
            <a:r>
              <a:rPr lang="en-US" altLang="en-US" dirty="0" smtClean="0"/>
              <a:t> of collaborative intentional community planning.</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3317CA4-C85D-456B-B3D0-AE0C954BCEB3}"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6" name="91BAF7C5-13B1-46CD-8C74-AD53BAE93E70" title="Picture of a Mother and Child Hug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9318" y="2022534"/>
            <a:ext cx="4338394" cy="323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64899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635435" y="2644295"/>
            <a:ext cx="6134100" cy="845510"/>
          </a:xfrm>
        </p:spPr>
        <p:txBody>
          <a:bodyPr/>
          <a:lstStyle/>
          <a:p>
            <a:r>
              <a:rPr lang="en-US" dirty="0" smtClean="0"/>
              <a:t>NM Transition Initiative </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3317CA4-C85D-456B-B3D0-AE0C954BCEB3}"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5" name="Content Placeholder 3" descr="Agencies lead to MOU to fund the Transition initiative, The Transition Coordinator, Steering Committee and the coaches implemebnting local MOUs" title="Flow chart of NM  Agencies and the the Transition Coordinators"/>
          <p:cNvPicPr>
            <a:picLocks noGrp="1" noChangeAspect="1"/>
          </p:cNvPicPr>
          <p:nvPr>
            <p:ph idx="1"/>
          </p:nvPr>
        </p:nvPicPr>
        <p:blipFill rotWithShape="1">
          <a:blip r:embed="rId4"/>
          <a:srcRect t="9831" b="1116"/>
          <a:stretch/>
        </p:blipFill>
        <p:spPr>
          <a:xfrm>
            <a:off x="4038600" y="128121"/>
            <a:ext cx="5105400" cy="6005980"/>
          </a:xfrm>
          <a:prstGeom prst="rect">
            <a:avLst/>
          </a:prstGeom>
        </p:spPr>
      </p:pic>
      <p:sp>
        <p:nvSpPr>
          <p:cNvPr id="6" name="Pentagon 5"/>
          <p:cNvSpPr/>
          <p:nvPr/>
        </p:nvSpPr>
        <p:spPr>
          <a:xfrm rot="1261485">
            <a:off x="1021836" y="3622310"/>
            <a:ext cx="4754798" cy="973766"/>
          </a:xfrm>
          <a:prstGeom prst="homePlate">
            <a:avLst/>
          </a:prstGeom>
          <a:gradFill>
            <a:gsLst>
              <a:gs pos="0">
                <a:schemeClr val="accent2">
                  <a:lumMod val="75000"/>
                </a:schemeClr>
              </a:gs>
              <a:gs pos="50000">
                <a:schemeClr val="accent2"/>
              </a:gs>
              <a:gs pos="100000">
                <a:schemeClr val="accent2">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TextBox 6"/>
          <p:cNvSpPr txBox="1"/>
          <p:nvPr/>
        </p:nvSpPr>
        <p:spPr>
          <a:xfrm rot="1273517">
            <a:off x="1046511" y="3742884"/>
            <a:ext cx="4753955" cy="8617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strength of the team is each individual member. The strength of each member is the team”</a:t>
            </a:r>
            <a:r>
              <a:rPr kumimoji="0" lang="en-US" sz="18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Phil Jackson </a:t>
            </a:r>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1458960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Community Transition Teams</a:t>
            </a:r>
            <a:endParaRPr lang="en-US" dirty="0"/>
          </a:p>
        </p:txBody>
      </p:sp>
      <p:sp>
        <p:nvSpPr>
          <p:cNvPr id="6" name="Content Placeholder 5"/>
          <p:cNvSpPr>
            <a:spLocks noGrp="1"/>
          </p:cNvSpPr>
          <p:nvPr>
            <p:ph idx="1"/>
          </p:nvPr>
        </p:nvSpPr>
        <p:spPr>
          <a:xfrm>
            <a:off x="0" y="990600"/>
            <a:ext cx="9144000" cy="5867400"/>
          </a:xfrm>
          <a:solidFill>
            <a:srgbClr val="017C89"/>
          </a:solidFill>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3317CA4-C85D-456B-B3D0-AE0C954BCEB3}"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26</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grpSp>
        <p:nvGrpSpPr>
          <p:cNvPr id="7" name="Group 6"/>
          <p:cNvGrpSpPr/>
          <p:nvPr/>
        </p:nvGrpSpPr>
        <p:grpSpPr>
          <a:xfrm>
            <a:off x="-1219200" y="1640389"/>
            <a:ext cx="6609236" cy="4379411"/>
            <a:chOff x="-6400800" y="949902"/>
            <a:chExt cx="6096000" cy="4064000"/>
          </a:xfrm>
        </p:grpSpPr>
        <p:graphicFrame>
          <p:nvGraphicFramePr>
            <p:cNvPr id="8" name="Diagram 7"/>
            <p:cNvGraphicFramePr/>
            <p:nvPr>
              <p:extLst/>
            </p:nvPr>
          </p:nvGraphicFramePr>
          <p:xfrm>
            <a:off x="-6400800" y="94990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4011187" y="2499115"/>
              <a:ext cx="1158326" cy="855095"/>
              <a:chOff x="2846813" y="2687555"/>
              <a:chExt cx="1158326" cy="855095"/>
            </a:xfrm>
          </p:grpSpPr>
          <p:sp>
            <p:nvSpPr>
              <p:cNvPr id="10" name="Oval 9"/>
              <p:cNvSpPr/>
              <p:nvPr/>
            </p:nvSpPr>
            <p:spPr>
              <a:xfrm>
                <a:off x="2846813" y="2687555"/>
                <a:ext cx="1158326" cy="85509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txBox="1"/>
              <p:nvPr/>
            </p:nvSpPr>
            <p:spPr>
              <a:xfrm>
                <a:off x="2948639" y="2742110"/>
                <a:ext cx="999877" cy="800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1600200" rtl="0" eaLnBrk="0" fontAlgn="base" latinLnBrk="0" hangingPunct="0">
                  <a:lnSpc>
                    <a:spcPct val="90000"/>
                  </a:lnSpc>
                  <a:spcBef>
                    <a:spcPct val="0"/>
                  </a:spcBef>
                  <a:spcAft>
                    <a:spcPct val="35000"/>
                  </a:spcAft>
                  <a:buClrTx/>
                  <a:buSzTx/>
                  <a:buFontTx/>
                  <a:buNone/>
                  <a:tabLst/>
                  <a:defRPr/>
                </a:pPr>
                <a:r>
                  <a:rPr kumimoji="0" lang="en-US" sz="35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MOU</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aphicFrame>
        <p:nvGraphicFramePr>
          <p:cNvPr id="12" name="Diagram 11"/>
          <p:cNvGraphicFramePr/>
          <p:nvPr>
            <p:extLst/>
          </p:nvPr>
        </p:nvGraphicFramePr>
        <p:xfrm>
          <a:off x="3657489" y="1805722"/>
          <a:ext cx="5334000" cy="41019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7930337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Coaches </a:t>
            </a:r>
            <a:endParaRPr lang="en-US" dirty="0"/>
          </a:p>
        </p:txBody>
      </p:sp>
      <p:sp>
        <p:nvSpPr>
          <p:cNvPr id="3" name="Content Placeholder 2"/>
          <p:cNvSpPr>
            <a:spLocks noGrp="1"/>
          </p:cNvSpPr>
          <p:nvPr>
            <p:ph idx="1"/>
          </p:nvPr>
        </p:nvSpPr>
        <p:spPr>
          <a:xfrm>
            <a:off x="628650" y="990600"/>
            <a:ext cx="7886700" cy="4953000"/>
          </a:xfrm>
          <a:solidFill>
            <a:schemeClr val="tx1">
              <a:lumMod val="65000"/>
              <a:lumOff val="35000"/>
            </a:schemeClr>
          </a:solidFill>
        </p:spPr>
        <p:txBody>
          <a:bodyPr/>
          <a:lstStyle/>
          <a:p>
            <a:pPr marL="0" indent="0">
              <a:buNone/>
            </a:pPr>
            <a:endParaRPr lang="en-US" sz="2000" dirty="0" smtClean="0">
              <a:solidFill>
                <a:schemeClr val="bg1"/>
              </a:solidFill>
            </a:endParaRPr>
          </a:p>
          <a:p>
            <a:pPr marL="0" indent="0">
              <a:buNone/>
            </a:pPr>
            <a:r>
              <a:rPr lang="en-US" dirty="0" smtClean="0">
                <a:solidFill>
                  <a:schemeClr val="bg1"/>
                </a:solidFill>
              </a:rPr>
              <a:t>UNM CDD ECLN Contracts</a:t>
            </a:r>
          </a:p>
          <a:p>
            <a:pPr marL="0" indent="0">
              <a:buNone/>
            </a:pPr>
            <a:endParaRPr lang="en-US" sz="800" dirty="0" smtClean="0">
              <a:solidFill>
                <a:schemeClr val="bg1"/>
              </a:solidFill>
            </a:endParaRPr>
          </a:p>
          <a:p>
            <a:pPr lvl="1"/>
            <a:r>
              <a:rPr lang="en-US" dirty="0" smtClean="0">
                <a:solidFill>
                  <a:schemeClr val="bg1"/>
                </a:solidFill>
              </a:rPr>
              <a:t>  DOH FIT Program </a:t>
            </a:r>
            <a:endParaRPr lang="en-US" dirty="0">
              <a:solidFill>
                <a:schemeClr val="bg1"/>
              </a:solidFill>
            </a:endParaRPr>
          </a:p>
          <a:p>
            <a:pPr lvl="3"/>
            <a:r>
              <a:rPr lang="en-US" dirty="0">
                <a:solidFill>
                  <a:schemeClr val="bg1"/>
                </a:solidFill>
              </a:rPr>
              <a:t>  14 Transition </a:t>
            </a:r>
            <a:r>
              <a:rPr lang="en-US" dirty="0" smtClean="0">
                <a:solidFill>
                  <a:schemeClr val="bg1"/>
                </a:solidFill>
              </a:rPr>
              <a:t>Teams</a:t>
            </a:r>
          </a:p>
          <a:p>
            <a:pPr lvl="3"/>
            <a:endParaRPr lang="en-US" sz="2000" dirty="0">
              <a:solidFill>
                <a:schemeClr val="bg1"/>
              </a:solidFill>
            </a:endParaRPr>
          </a:p>
          <a:p>
            <a:pPr lvl="1"/>
            <a:r>
              <a:rPr lang="en-US" dirty="0" smtClean="0">
                <a:solidFill>
                  <a:schemeClr val="bg1"/>
                </a:solidFill>
              </a:rPr>
              <a:t>NM PED – SEB</a:t>
            </a:r>
            <a:r>
              <a:rPr lang="en-US" dirty="0">
                <a:solidFill>
                  <a:schemeClr val="bg1"/>
                </a:solidFill>
              </a:rPr>
              <a:t> </a:t>
            </a:r>
          </a:p>
          <a:p>
            <a:pPr lvl="3"/>
            <a:r>
              <a:rPr lang="en-US" dirty="0" smtClean="0">
                <a:solidFill>
                  <a:schemeClr val="bg1"/>
                </a:solidFill>
              </a:rPr>
              <a:t>  7 Transition Teams</a:t>
            </a:r>
          </a:p>
          <a:p>
            <a:pPr lvl="3"/>
            <a:endParaRPr lang="en-US" sz="2000" dirty="0" smtClean="0">
              <a:solidFill>
                <a:schemeClr val="bg1"/>
              </a:solidFill>
            </a:endParaRPr>
          </a:p>
          <a:p>
            <a:pPr lvl="1"/>
            <a:r>
              <a:rPr lang="en-US" dirty="0" smtClean="0">
                <a:solidFill>
                  <a:schemeClr val="bg1"/>
                </a:solidFill>
              </a:rPr>
              <a:t>NM Regional Education Cooperatives</a:t>
            </a:r>
          </a:p>
          <a:p>
            <a:pPr lvl="3"/>
            <a:r>
              <a:rPr lang="en-US" dirty="0" smtClean="0">
                <a:solidFill>
                  <a:schemeClr val="bg1"/>
                </a:solidFill>
              </a:rPr>
              <a:t>  6 Transition Teams </a:t>
            </a:r>
          </a:p>
          <a:p>
            <a:pPr lvl="1"/>
            <a:endParaRPr lang="en-US" dirty="0"/>
          </a:p>
          <a:p>
            <a:pPr marL="342900" lvl="1"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51DAD21-F1B3-49D7-BD64-5CB20A7DE75C}"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spTree>
    <p:custDataLst>
      <p:tags r:id="rId1"/>
    </p:custDataLst>
    <p:extLst>
      <p:ext uri="{BB962C8B-B14F-4D97-AF65-F5344CB8AC3E}">
        <p14:creationId xmlns:p14="http://schemas.microsoft.com/office/powerpoint/2010/main" val="30751519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7800" lvl="0" indent="0">
              <a:buNone/>
            </a:pPr>
            <a:endParaRPr lang="en-US" sz="1000" dirty="0" smtClean="0"/>
          </a:p>
          <a:p>
            <a:pPr lvl="0"/>
            <a:r>
              <a:rPr lang="en-US" dirty="0" smtClean="0"/>
              <a:t>   Foster </a:t>
            </a:r>
            <a:r>
              <a:rPr lang="en-US" dirty="0"/>
              <a:t>collaboration </a:t>
            </a:r>
            <a:endParaRPr lang="en-US" dirty="0" smtClean="0"/>
          </a:p>
          <a:p>
            <a:pPr lvl="0"/>
            <a:r>
              <a:rPr lang="en-US" dirty="0"/>
              <a:t> </a:t>
            </a:r>
            <a:r>
              <a:rPr lang="en-US" dirty="0" smtClean="0"/>
              <a:t>  Assist in </a:t>
            </a:r>
            <a:r>
              <a:rPr lang="en-US" dirty="0"/>
              <a:t>working through barriers</a:t>
            </a:r>
          </a:p>
          <a:p>
            <a:pPr lvl="0"/>
            <a:r>
              <a:rPr lang="en-US" dirty="0" smtClean="0"/>
              <a:t>   Address </a:t>
            </a:r>
            <a:r>
              <a:rPr lang="en-US" dirty="0"/>
              <a:t>technical assistance </a:t>
            </a:r>
            <a:r>
              <a:rPr lang="en-US" dirty="0" smtClean="0"/>
              <a:t>needs</a:t>
            </a:r>
          </a:p>
          <a:p>
            <a:pPr lvl="0"/>
            <a:r>
              <a:rPr lang="en-US" dirty="0" smtClean="0"/>
              <a:t>   Encourage </a:t>
            </a:r>
            <a:r>
              <a:rPr lang="en-US" dirty="0"/>
              <a:t>parent </a:t>
            </a:r>
            <a:r>
              <a:rPr lang="en-US" dirty="0" smtClean="0"/>
              <a:t>involvement</a:t>
            </a:r>
          </a:p>
          <a:p>
            <a:pPr lvl="0"/>
            <a:r>
              <a:rPr lang="en-US" dirty="0"/>
              <a:t> </a:t>
            </a:r>
            <a:r>
              <a:rPr lang="en-US" dirty="0" smtClean="0"/>
              <a:t>  Serve </a:t>
            </a:r>
            <a:r>
              <a:rPr lang="en-US" dirty="0"/>
              <a:t>as a resource </a:t>
            </a:r>
            <a:endParaRPr lang="en-US" dirty="0" smtClean="0"/>
          </a:p>
          <a:p>
            <a:pPr lvl="0"/>
            <a:r>
              <a:rPr lang="en-US" dirty="0" smtClean="0"/>
              <a:t>   Foster </a:t>
            </a:r>
            <a:r>
              <a:rPr lang="en-US" dirty="0"/>
              <a:t>sustainability</a:t>
            </a:r>
          </a:p>
          <a:p>
            <a:pPr lvl="0"/>
            <a:r>
              <a:rPr lang="en-US" dirty="0" smtClean="0"/>
              <a:t>   Identify </a:t>
            </a:r>
            <a:r>
              <a:rPr lang="en-US" dirty="0"/>
              <a:t>issues </a:t>
            </a:r>
            <a:r>
              <a:rPr lang="en-US" dirty="0" smtClean="0"/>
              <a:t>and </a:t>
            </a:r>
            <a:r>
              <a:rPr lang="en-US" dirty="0"/>
              <a:t>keep </a:t>
            </a:r>
            <a:r>
              <a:rPr lang="en-US" dirty="0" smtClean="0"/>
              <a:t>NM </a:t>
            </a:r>
            <a:r>
              <a:rPr lang="en-US" dirty="0"/>
              <a:t>Early </a:t>
            </a:r>
            <a:r>
              <a:rPr lang="en-US" dirty="0" smtClean="0"/>
              <a:t>	Childhood </a:t>
            </a:r>
            <a:r>
              <a:rPr lang="en-US" dirty="0"/>
              <a:t>Transition Coordinator informed</a:t>
            </a:r>
          </a:p>
          <a:p>
            <a:pPr lvl="0"/>
            <a:r>
              <a:rPr lang="en-US" dirty="0" smtClean="0"/>
              <a:t>   Promote </a:t>
            </a:r>
            <a:r>
              <a:rPr lang="en-US" dirty="0"/>
              <a:t>continuous improvement</a:t>
            </a:r>
          </a:p>
          <a:p>
            <a:endParaRPr lang="en-US" dirty="0"/>
          </a:p>
        </p:txBody>
      </p:sp>
      <p:sp>
        <p:nvSpPr>
          <p:cNvPr id="3" name="Title 2"/>
          <p:cNvSpPr>
            <a:spLocks noGrp="1"/>
          </p:cNvSpPr>
          <p:nvPr>
            <p:ph type="title"/>
          </p:nvPr>
        </p:nvSpPr>
        <p:spPr/>
        <p:txBody>
          <a:bodyPr/>
          <a:lstStyle/>
          <a:p>
            <a:r>
              <a:rPr lang="en-US" dirty="0" smtClean="0"/>
              <a:t>Transition Coach Role  </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786B636-7454-413B-81A4-4CF59F84D08A}"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spTree>
    <p:custDataLst>
      <p:tags r:id="rId1"/>
    </p:custDataLst>
    <p:extLst>
      <p:ext uri="{BB962C8B-B14F-4D97-AF65-F5344CB8AC3E}">
        <p14:creationId xmlns:p14="http://schemas.microsoft.com/office/powerpoint/2010/main" val="22337358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9460"/>
            <a:ext cx="9144000" cy="576261"/>
          </a:xfrm>
        </p:spPr>
        <p:txBody>
          <a:bodyPr/>
          <a:lstStyle/>
          <a:p>
            <a:r>
              <a:rPr lang="en-US" altLang="en-US" dirty="0" smtClean="0"/>
              <a:t>Memorandum of Understanding MOU</a:t>
            </a:r>
            <a:endParaRPr lang="en-US" dirty="0"/>
          </a:p>
        </p:txBody>
      </p:sp>
      <p:sp>
        <p:nvSpPr>
          <p:cNvPr id="6" name="Text Placeholder 5"/>
          <p:cNvSpPr>
            <a:spLocks noGrp="1"/>
          </p:cNvSpPr>
          <p:nvPr>
            <p:ph type="body" idx="4294967295"/>
          </p:nvPr>
        </p:nvSpPr>
        <p:spPr>
          <a:xfrm>
            <a:off x="609600" y="1575720"/>
            <a:ext cx="3576527" cy="4581295"/>
          </a:xfrm>
          <a:solidFill>
            <a:schemeClr val="tx1">
              <a:lumMod val="65000"/>
              <a:lumOff val="35000"/>
            </a:schemeClr>
          </a:solidFill>
        </p:spPr>
        <p:txBody>
          <a:bodyPr/>
          <a:lstStyle/>
          <a:p>
            <a:pPr>
              <a:spcAft>
                <a:spcPts val="600"/>
              </a:spcAft>
            </a:pPr>
            <a:r>
              <a:rPr lang="en-US" sz="2800" dirty="0" smtClean="0">
                <a:solidFill>
                  <a:schemeClr val="bg1"/>
                </a:solidFill>
              </a:rPr>
              <a:t>Promote </a:t>
            </a:r>
            <a:r>
              <a:rPr lang="en-US" sz="2800" dirty="0">
                <a:solidFill>
                  <a:schemeClr val="bg1"/>
                </a:solidFill>
              </a:rPr>
              <a:t>smooth transitions for young children</a:t>
            </a:r>
          </a:p>
          <a:p>
            <a:pPr>
              <a:spcAft>
                <a:spcPts val="600"/>
              </a:spcAft>
            </a:pPr>
            <a:r>
              <a:rPr lang="en-US" sz="2800" dirty="0">
                <a:solidFill>
                  <a:schemeClr val="bg1"/>
                </a:solidFill>
              </a:rPr>
              <a:t>Tied to funding at the LEA level</a:t>
            </a:r>
          </a:p>
          <a:p>
            <a:pPr>
              <a:spcAft>
                <a:spcPts val="600"/>
              </a:spcAft>
            </a:pPr>
            <a:r>
              <a:rPr lang="en-US" sz="2800" dirty="0">
                <a:solidFill>
                  <a:schemeClr val="bg1"/>
                </a:solidFill>
              </a:rPr>
              <a:t>Agreed upon transition processes</a:t>
            </a:r>
          </a:p>
          <a:p>
            <a:pPr>
              <a:spcAft>
                <a:spcPts val="600"/>
              </a:spcAft>
            </a:pPr>
            <a:r>
              <a:rPr lang="en-US" sz="2800" dirty="0">
                <a:solidFill>
                  <a:schemeClr val="bg1"/>
                </a:solidFill>
              </a:rPr>
              <a:t>Clarification of roles </a:t>
            </a:r>
          </a:p>
          <a:p>
            <a:pPr>
              <a:spcAft>
                <a:spcPts val="600"/>
              </a:spcAft>
            </a:pPr>
            <a:r>
              <a:rPr lang="en-US" sz="2800" dirty="0">
                <a:solidFill>
                  <a:schemeClr val="bg1"/>
                </a:solidFill>
              </a:rPr>
              <a:t>Defined timelines</a:t>
            </a:r>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3317CA4-C85D-456B-B3D0-AE0C954BCEB3}"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7" name="Content Placeholder 5" title="Picture of a Transition Team meeting as they develop an MOU"/>
          <p:cNvPicPr>
            <a:picLocks noGrp="1" noChangeAspect="1"/>
          </p:cNvPicPr>
          <p:nvPr>
            <p:ph idx="1"/>
          </p:nvPr>
        </p:nvPicPr>
        <p:blipFill rotWithShape="1">
          <a:blip r:embed="rId4"/>
          <a:srcRect l="16694" t="7953"/>
          <a:stretch/>
        </p:blipFill>
        <p:spPr>
          <a:xfrm>
            <a:off x="4343400" y="2133600"/>
            <a:ext cx="4565217" cy="2849562"/>
          </a:xfrm>
          <a:prstGeom prst="rect">
            <a:avLst/>
          </a:prstGeom>
        </p:spPr>
      </p:pic>
    </p:spTree>
    <p:custDataLst>
      <p:tags r:id="rId1"/>
    </p:custDataLst>
    <p:extLst>
      <p:ext uri="{BB962C8B-B14F-4D97-AF65-F5344CB8AC3E}">
        <p14:creationId xmlns:p14="http://schemas.microsoft.com/office/powerpoint/2010/main" val="19072922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219200"/>
          </a:xfrm>
        </p:spPr>
        <p:txBody>
          <a:bodyPr>
            <a:normAutofit/>
          </a:bodyPr>
          <a:lstStyle/>
          <a:p>
            <a:r>
              <a:rPr lang="en-US" sz="3600" dirty="0" smtClean="0"/>
              <a:t>IDEA- Part C Extended Option: </a:t>
            </a:r>
            <a:br>
              <a:rPr lang="en-US" sz="3600" dirty="0" smtClean="0"/>
            </a:br>
            <a:r>
              <a:rPr lang="en-US" sz="3600" dirty="0" smtClean="0"/>
              <a:t>Age 3 to Kindergarten Age</a:t>
            </a:r>
            <a:endParaRPr lang="en-US" sz="3600" dirty="0"/>
          </a:p>
        </p:txBody>
      </p:sp>
      <p:sp>
        <p:nvSpPr>
          <p:cNvPr id="3" name="Content Placeholder 2"/>
          <p:cNvSpPr>
            <a:spLocks noGrp="1"/>
          </p:cNvSpPr>
          <p:nvPr>
            <p:ph idx="1"/>
          </p:nvPr>
        </p:nvSpPr>
        <p:spPr>
          <a:xfrm>
            <a:off x="457200" y="2514600"/>
            <a:ext cx="8229600" cy="4191000"/>
          </a:xfrm>
        </p:spPr>
        <p:txBody>
          <a:bodyPr>
            <a:normAutofit lnSpcReduction="10000"/>
          </a:bodyPr>
          <a:lstStyle/>
          <a:p>
            <a:pPr>
              <a:buFont typeface="Wingdings" panose="05000000000000000000" pitchFamily="2" charset="2"/>
              <a:buChar char="Ø"/>
            </a:pPr>
            <a:r>
              <a:rPr lang="en-US" sz="2600" dirty="0" smtClean="0"/>
              <a:t>Allows flexibility to make Part C services available to children from age 3 until eligible to enter kindergarten or elementary school [635 (c)(1)]</a:t>
            </a:r>
            <a:endParaRPr lang="en-US" sz="2600" dirty="0"/>
          </a:p>
          <a:p>
            <a:pPr>
              <a:buFont typeface="Wingdings" panose="05000000000000000000" pitchFamily="2" charset="2"/>
              <a:buChar char="Ø"/>
            </a:pPr>
            <a:r>
              <a:rPr lang="en-US" sz="2600" dirty="0" smtClean="0"/>
              <a:t>Adds requirements in implementing this option [635 (c)(1)]</a:t>
            </a:r>
          </a:p>
          <a:p>
            <a:pPr>
              <a:buFont typeface="Wingdings" panose="05000000000000000000" pitchFamily="2" charset="2"/>
              <a:buChar char="Ø"/>
            </a:pPr>
            <a:r>
              <a:rPr lang="en-US" sz="2600" dirty="0" smtClean="0"/>
              <a:t>Adds a reporting requirement [637(b)(4)(A)</a:t>
            </a:r>
          </a:p>
          <a:p>
            <a:pPr>
              <a:buFont typeface="Wingdings" panose="05000000000000000000" pitchFamily="2" charset="2"/>
              <a:buChar char="Ø"/>
            </a:pPr>
            <a:r>
              <a:rPr lang="en-US" sz="2600" dirty="0" smtClean="0"/>
              <a:t>Requires identification of funding sources in the state’s policy</a:t>
            </a:r>
          </a:p>
          <a:p>
            <a:pPr marL="0" indent="0">
              <a:buNone/>
            </a:pPr>
            <a:r>
              <a:rPr lang="en-US" sz="2600" dirty="0"/>
              <a:t> </a:t>
            </a:r>
            <a:r>
              <a:rPr lang="en-US" sz="2600" dirty="0" smtClean="0"/>
              <a:t>     [635(c)(4)</a:t>
            </a:r>
          </a:p>
          <a:p>
            <a:pPr>
              <a:buFont typeface="Wingdings" panose="05000000000000000000" pitchFamily="2" charset="2"/>
              <a:buChar char="Ø"/>
            </a:pPr>
            <a:r>
              <a:rPr lang="en-US" sz="2600" dirty="0" smtClean="0"/>
              <a:t>Allows the use of funds for the Part C option [638(4)]</a:t>
            </a:r>
          </a:p>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smtClean="0"/>
          </a:p>
          <a:p>
            <a:pPr marL="0" indent="0">
              <a:buNone/>
            </a:pP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4737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Transition MOU Library  </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786B636-7454-413B-81A4-4CF59F84D08A}"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5" name="Content Placeholder 4"/>
          <p:cNvPicPr>
            <a:picLocks noGrp="1" noChangeAspect="1"/>
          </p:cNvPicPr>
          <p:nvPr>
            <p:ph idx="1"/>
          </p:nvPr>
        </p:nvPicPr>
        <p:blipFill>
          <a:blip r:embed="rId4"/>
          <a:stretch>
            <a:fillRect/>
          </a:stretch>
        </p:blipFill>
        <p:spPr>
          <a:xfrm>
            <a:off x="4640742" y="914400"/>
            <a:ext cx="4301288" cy="5029199"/>
          </a:xfrm>
          <a:prstGeom prst="rect">
            <a:avLst/>
          </a:prstGeom>
        </p:spPr>
      </p:pic>
      <p:sp>
        <p:nvSpPr>
          <p:cNvPr id="2" name="Rectangle 1"/>
          <p:cNvSpPr/>
          <p:nvPr/>
        </p:nvSpPr>
        <p:spPr>
          <a:xfrm>
            <a:off x="0" y="4484174"/>
            <a:ext cx="4800600" cy="33855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http://www.cdd.unm.edu/ecln/Transition/index.html </a:t>
            </a:r>
          </a:p>
        </p:txBody>
      </p:sp>
      <p:pic>
        <p:nvPicPr>
          <p:cNvPr id="7" name="Picture 6" title="Picture of a team meeting"/>
          <p:cNvPicPr>
            <a:picLocks noChangeAspect="1"/>
          </p:cNvPicPr>
          <p:nvPr/>
        </p:nvPicPr>
        <p:blipFill rotWithShape="1">
          <a:blip r:embed="rId5"/>
          <a:srcRect r="1577"/>
          <a:stretch/>
        </p:blipFill>
        <p:spPr>
          <a:xfrm>
            <a:off x="228600" y="2514600"/>
            <a:ext cx="4203158"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8695157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descr="Shows the transition team meeting schedules" title="Picture of the NM Early Childhood transition Web site"/>
          <p:cNvSpPr>
            <a:spLocks noGrp="1"/>
          </p:cNvSpPr>
          <p:nvPr>
            <p:ph type="body" sz="quarter" idx="14"/>
          </p:nvPr>
        </p:nvSpPr>
        <p:spPr>
          <a:xfrm>
            <a:off x="0" y="1290430"/>
            <a:ext cx="9144000" cy="4891366"/>
          </a:xfrm>
        </p:spPr>
        <p:txBody>
          <a:bodyPr/>
          <a:lstStyle/>
          <a:p>
            <a:pPr marL="0" indent="0">
              <a:buNone/>
            </a:pPr>
            <a:endParaRPr lang="en-US" dirty="0"/>
          </a:p>
        </p:txBody>
      </p:sp>
      <p:sp>
        <p:nvSpPr>
          <p:cNvPr id="5" name="Title 4"/>
          <p:cNvSpPr>
            <a:spLocks noGrp="1"/>
          </p:cNvSpPr>
          <p:nvPr>
            <p:ph type="title"/>
          </p:nvPr>
        </p:nvSpPr>
        <p:spPr>
          <a:xfrm>
            <a:off x="609600" y="381000"/>
            <a:ext cx="7886700" cy="665255"/>
          </a:xfrm>
        </p:spPr>
        <p:txBody>
          <a:bodyPr>
            <a:noAutofit/>
          </a:bodyPr>
          <a:lstStyle/>
          <a:p>
            <a:r>
              <a:rPr lang="en-US" sz="4000" dirty="0" smtClean="0"/>
              <a:t>NM Early Childhood Transition Website </a:t>
            </a:r>
            <a:endParaRPr lang="en-US" sz="4000" dirty="0"/>
          </a:p>
        </p:txBody>
      </p:sp>
      <p:sp>
        <p:nvSpPr>
          <p:cNvPr id="4" name="Slide Number Placeholder 3"/>
          <p:cNvSpPr>
            <a:spLocks noGrp="1"/>
          </p:cNvSpPr>
          <p:nvPr>
            <p:ph type="sldNum" sz="quarter" idx="4294967295"/>
          </p:nvPr>
        </p:nvSpPr>
        <p:spPr>
          <a:xfrm>
            <a:off x="8667750" y="6342063"/>
            <a:ext cx="476250" cy="461962"/>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3317CA4-C85D-456B-B3D0-AE0C954BCEB3}"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31</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8" name="Picture 7"/>
          <p:cNvPicPr>
            <a:picLocks noChangeAspect="1"/>
          </p:cNvPicPr>
          <p:nvPr/>
        </p:nvPicPr>
        <p:blipFill>
          <a:blip r:embed="rId4"/>
          <a:stretch>
            <a:fillRect/>
          </a:stretch>
        </p:blipFill>
        <p:spPr>
          <a:xfrm>
            <a:off x="1273074" y="1447800"/>
            <a:ext cx="6336766" cy="4371112"/>
          </a:xfrm>
          <a:prstGeom prst="rect">
            <a:avLst/>
          </a:prstGeom>
        </p:spPr>
      </p:pic>
      <p:sp>
        <p:nvSpPr>
          <p:cNvPr id="2" name="TextBox 1"/>
          <p:cNvSpPr txBox="1"/>
          <p:nvPr/>
        </p:nvSpPr>
        <p:spPr>
          <a:xfrm>
            <a:off x="1471239" y="5764267"/>
            <a:ext cx="71965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http://cdd.unm.edu/ecln/Transition/index.html</a:t>
            </a:r>
          </a:p>
        </p:txBody>
      </p:sp>
    </p:spTree>
    <p:custDataLst>
      <p:tags r:id="rId1"/>
    </p:custDataLst>
    <p:extLst>
      <p:ext uri="{BB962C8B-B14F-4D97-AF65-F5344CB8AC3E}">
        <p14:creationId xmlns:p14="http://schemas.microsoft.com/office/powerpoint/2010/main" val="3228463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7788" cy="665255"/>
          </a:xfrm>
        </p:spPr>
        <p:txBody>
          <a:bodyPr>
            <a:noAutofit/>
          </a:bodyPr>
          <a:lstStyle/>
          <a:p>
            <a:r>
              <a:rPr lang="en-US" sz="4000" dirty="0" smtClean="0"/>
              <a:t>Transition Resources </a:t>
            </a:r>
            <a:endParaRPr lang="en-US" sz="4000" dirty="0"/>
          </a:p>
        </p:txBody>
      </p:sp>
      <p:pic>
        <p:nvPicPr>
          <p:cNvPr id="6" name="Picture 5"/>
          <p:cNvPicPr>
            <a:picLocks noChangeAspect="1"/>
          </p:cNvPicPr>
          <p:nvPr/>
        </p:nvPicPr>
        <p:blipFill>
          <a:blip r:embed="rId4"/>
          <a:stretch>
            <a:fillRect/>
          </a:stretch>
        </p:blipFill>
        <p:spPr>
          <a:xfrm>
            <a:off x="5173866" y="1219201"/>
            <a:ext cx="3474795" cy="4724399"/>
          </a:xfrm>
          <a:prstGeom prst="rect">
            <a:avLst/>
          </a:prstGeom>
        </p:spPr>
      </p:pic>
      <p:sp>
        <p:nvSpPr>
          <p:cNvPr id="4" name="Text Placeholder 3"/>
          <p:cNvSpPr>
            <a:spLocks noGrp="1"/>
          </p:cNvSpPr>
          <p:nvPr>
            <p:ph type="body" sz="quarter" idx="14"/>
          </p:nvPr>
        </p:nvSpPr>
        <p:spPr>
          <a:xfrm>
            <a:off x="452155" y="1219201"/>
            <a:ext cx="4424645" cy="4724399"/>
          </a:xfrm>
        </p:spPr>
        <p:txBody>
          <a:bodyPr/>
          <a:lstStyle/>
          <a:p>
            <a:pPr marL="0" indent="0">
              <a:buNone/>
            </a:pPr>
            <a:endParaRPr lang="en-US" sz="1000" dirty="0" smtClean="0"/>
          </a:p>
          <a:p>
            <a:r>
              <a:rPr lang="en-US" dirty="0" smtClean="0"/>
              <a:t>   Team Toolkit</a:t>
            </a:r>
          </a:p>
          <a:p>
            <a:pPr marL="0" indent="0">
              <a:buNone/>
            </a:pPr>
            <a:endParaRPr lang="en-US" sz="1000" dirty="0" smtClean="0"/>
          </a:p>
          <a:p>
            <a:r>
              <a:rPr lang="en-US" dirty="0" smtClean="0"/>
              <a:t>   Team Workbook</a:t>
            </a:r>
          </a:p>
          <a:p>
            <a:pPr marL="0" indent="0">
              <a:buNone/>
            </a:pPr>
            <a:endParaRPr lang="en-US" sz="1000" dirty="0" smtClean="0"/>
          </a:p>
          <a:p>
            <a:r>
              <a:rPr lang="en-US" dirty="0" smtClean="0"/>
              <a:t>   Tip Sheets</a:t>
            </a:r>
          </a:p>
          <a:p>
            <a:pPr marL="0" indent="0">
              <a:buNone/>
            </a:pPr>
            <a:endParaRPr lang="en-US" sz="1000" dirty="0" smtClean="0"/>
          </a:p>
          <a:p>
            <a:r>
              <a:rPr lang="en-US" dirty="0" smtClean="0"/>
              <a:t>   Tribal Protocol</a:t>
            </a:r>
          </a:p>
          <a:p>
            <a:pPr marL="0" indent="0">
              <a:buNone/>
            </a:pPr>
            <a:endParaRPr lang="en-US" sz="1000" dirty="0" smtClean="0"/>
          </a:p>
          <a:p>
            <a:r>
              <a:rPr lang="en-US" dirty="0" smtClean="0"/>
              <a:t>   Video </a:t>
            </a:r>
          </a:p>
          <a:p>
            <a:pPr marL="0" indent="0">
              <a:buNone/>
            </a:pPr>
            <a:endParaRPr lang="en-US" dirty="0" smtClean="0"/>
          </a:p>
          <a:p>
            <a:pPr marL="0" indent="0">
              <a:buNone/>
            </a:pPr>
            <a:r>
              <a:rPr lang="en-US" sz="1250" dirty="0"/>
              <a:t>http://cdd.unm.edu/ecln/Transition/transitionResources.html</a:t>
            </a:r>
          </a:p>
        </p:txBody>
      </p:sp>
      <p:sp>
        <p:nvSpPr>
          <p:cNvPr id="5" name="Slide Number Placeholder 4"/>
          <p:cNvSpPr>
            <a:spLocks noGrp="1"/>
          </p:cNvSpPr>
          <p:nvPr>
            <p:ph type="sldNum" sz="quarter" idx="15"/>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122CEE4-0C94-4C2E-BBB9-B05B1A8F4706}"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32</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spTree>
    <p:custDataLst>
      <p:tags r:id="rId1"/>
    </p:custDataLst>
    <p:extLst>
      <p:ext uri="{BB962C8B-B14F-4D97-AF65-F5344CB8AC3E}">
        <p14:creationId xmlns:p14="http://schemas.microsoft.com/office/powerpoint/2010/main" val="15380903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523999"/>
            <a:ext cx="7010400" cy="4572001"/>
          </a:xfrm>
        </p:spPr>
        <p:txBody>
          <a:bodyPr/>
          <a:lstStyle/>
          <a:p>
            <a:pPr marL="0" indent="0" algn="ctr">
              <a:buNone/>
            </a:pPr>
            <a:endParaRPr lang="en-US" sz="2400" dirty="0" smtClean="0"/>
          </a:p>
          <a:p>
            <a:pPr marL="0" indent="0" algn="ctr">
              <a:buNone/>
            </a:pPr>
            <a:r>
              <a:rPr lang="en-US" sz="2400" dirty="0" smtClean="0"/>
              <a:t>NM </a:t>
            </a:r>
            <a:r>
              <a:rPr lang="en-US" sz="2400" dirty="0"/>
              <a:t>Early Childhood Initiative Transition Website</a:t>
            </a:r>
          </a:p>
          <a:p>
            <a:pPr marL="0" indent="0" algn="ctr">
              <a:buNone/>
            </a:pPr>
            <a:r>
              <a:rPr lang="en-US" sz="2400" i="1" dirty="0"/>
              <a:t>http://www.cdd.unm.edu/ecln/Transition/index.html </a:t>
            </a:r>
          </a:p>
          <a:p>
            <a:pPr marL="0" indent="0" algn="ctr">
              <a:buNone/>
            </a:pPr>
            <a:endParaRPr lang="en-US" sz="2400" dirty="0"/>
          </a:p>
          <a:p>
            <a:pPr marL="0" indent="0" algn="ctr">
              <a:buNone/>
            </a:pPr>
            <a:r>
              <a:rPr lang="en-US" sz="2400" dirty="0"/>
              <a:t>NM DOH FIT Website </a:t>
            </a:r>
          </a:p>
          <a:p>
            <a:pPr marL="0" indent="0" algn="ctr">
              <a:buNone/>
            </a:pPr>
            <a:r>
              <a:rPr lang="en-US" sz="2400" i="1" dirty="0"/>
              <a:t>https://nmhealth.org/about/ddsd/pgsv/fit/</a:t>
            </a:r>
          </a:p>
          <a:p>
            <a:pPr marL="0" indent="0" algn="ctr">
              <a:buNone/>
            </a:pPr>
            <a:endParaRPr lang="en-US" sz="2400" dirty="0"/>
          </a:p>
          <a:p>
            <a:pPr marL="0" indent="0" algn="ctr">
              <a:buNone/>
            </a:pPr>
            <a:r>
              <a:rPr lang="en-US" sz="2400" dirty="0"/>
              <a:t>NM PED SEB Website  </a:t>
            </a:r>
          </a:p>
          <a:p>
            <a:pPr marL="0" indent="0" algn="ctr">
              <a:buNone/>
            </a:pPr>
            <a:r>
              <a:rPr lang="en-US" sz="2400" i="1" dirty="0"/>
              <a:t>https://webnew.ped.state.nm.us/bureaus/special-education</a:t>
            </a:r>
            <a:endParaRPr lang="en-US" sz="2400" dirty="0"/>
          </a:p>
        </p:txBody>
      </p:sp>
      <p:sp>
        <p:nvSpPr>
          <p:cNvPr id="5" name="Text Placeholder 7"/>
          <p:cNvSpPr>
            <a:spLocks noGrp="1"/>
          </p:cNvSpPr>
          <p:nvPr>
            <p:ph type="body" sz="quarter" idx="14"/>
          </p:nvPr>
        </p:nvSpPr>
        <p:spPr>
          <a:prstGeom prst="rect">
            <a:avLst/>
          </a:prstGeom>
        </p:spPr>
        <p:txBody>
          <a:bodyPr/>
          <a:lstStyle/>
          <a:p>
            <a:pPr marL="0" indent="0">
              <a:buNone/>
            </a:pPr>
            <a:r>
              <a:rPr lang="en-US" altLang="en-US" sz="4000" b="1" dirty="0" smtClean="0">
                <a:solidFill>
                  <a:schemeClr val="bg1"/>
                </a:solidFill>
                <a:latin typeface="Arial" panose="020B0604020202020204" pitchFamily="34" charset="0"/>
                <a:ea typeface="+mj-ea"/>
                <a:cs typeface="Arial" panose="020B0604020202020204" pitchFamily="34" charset="0"/>
              </a:rPr>
              <a:t>Resources</a:t>
            </a:r>
            <a:endParaRPr lang="en-US" dirty="0">
              <a:solidFill>
                <a:schemeClr val="bg1"/>
              </a:solidFill>
            </a:endParaRPr>
          </a:p>
        </p:txBody>
      </p:sp>
      <p:sp>
        <p:nvSpPr>
          <p:cNvPr id="6" name="Slide Number Placeholder 5"/>
          <p:cNvSpPr>
            <a:spLocks noGrp="1"/>
          </p:cNvSpPr>
          <p:nvPr>
            <p:ph type="sldNum" sz="quarter" idx="15"/>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21D59182-EDB0-455D-8AB2-9A12EE7938F7}" type="slidenum">
              <a:rPr kumimoji="0" lang="en-US" sz="1800" b="0" i="0" u="none" strike="noStrike" kern="1200" cap="none" spc="0" normalizeH="0" baseline="0" noProof="0" smtClean="0">
                <a:ln>
                  <a:noFill/>
                </a:ln>
                <a:solidFill>
                  <a:prstClr val="white">
                    <a:lumMod val="50000"/>
                  </a:prstClr>
                </a:solidFill>
                <a:effectLst/>
                <a:uLnTx/>
                <a:uFillTx/>
                <a:latin typeface="Perpetua" panose="02020502060401020303"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33</a:t>
            </a:fld>
            <a:endParaRPr kumimoji="0" lang="en-US" sz="1800" b="0" i="0" u="none" strike="noStrike" kern="1200" cap="none" spc="0" normalizeH="0" baseline="0" noProof="0" dirty="0">
              <a:ln>
                <a:noFill/>
              </a:ln>
              <a:solidFill>
                <a:prstClr val="white">
                  <a:lumMod val="50000"/>
                </a:prstClr>
              </a:solidFill>
              <a:effectLst/>
              <a:uLnTx/>
              <a:uFillTx/>
              <a:latin typeface="Perpetua" panose="02020502060401020303" pitchFamily="18" charset="0"/>
              <a:ea typeface="+mn-ea"/>
              <a:cs typeface="+mn-cs"/>
            </a:endParaRPr>
          </a:p>
        </p:txBody>
      </p:sp>
      <p:pic>
        <p:nvPicPr>
          <p:cNvPr id="7" name="Picture 6" title="Picture of a mother and child smiling"/>
          <p:cNvPicPr>
            <a:picLocks noChangeAspect="1"/>
          </p:cNvPicPr>
          <p:nvPr/>
        </p:nvPicPr>
        <p:blipFill>
          <a:blip r:embed="rId4"/>
          <a:stretch>
            <a:fillRect/>
          </a:stretch>
        </p:blipFill>
        <p:spPr>
          <a:xfrm>
            <a:off x="76201" y="76201"/>
            <a:ext cx="1615156" cy="2133600"/>
          </a:xfrm>
          <a:prstGeom prst="rect">
            <a:avLst/>
          </a:prstGeom>
        </p:spPr>
      </p:pic>
    </p:spTree>
    <p:custDataLst>
      <p:tags r:id="rId1"/>
    </p:custDataLst>
    <p:extLst>
      <p:ext uri="{BB962C8B-B14F-4D97-AF65-F5344CB8AC3E}">
        <p14:creationId xmlns:p14="http://schemas.microsoft.com/office/powerpoint/2010/main" val="76473304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Questions</a:t>
            </a:r>
            <a:endParaRPr lang="en-US" sz="3200" dirty="0"/>
          </a:p>
        </p:txBody>
      </p:sp>
      <p:pic>
        <p:nvPicPr>
          <p:cNvPr id="7" name="Content Placeholder 6" descr="time for question" title="Question Mark with figure of m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331" y="1883569"/>
            <a:ext cx="3073004" cy="3073004"/>
          </a:xfrm>
        </p:spPr>
      </p:pic>
    </p:spTree>
    <p:extLst>
      <p:ext uri="{BB962C8B-B14F-4D97-AF65-F5344CB8AC3E}">
        <p14:creationId xmlns:p14="http://schemas.microsoft.com/office/powerpoint/2010/main" val="1496101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550" y="2417109"/>
            <a:ext cx="7200900" cy="2357514"/>
          </a:xfrm>
        </p:spPr>
        <p:txBody>
          <a:bodyPr>
            <a:normAutofit fontScale="90000"/>
          </a:bodyPr>
          <a:lstStyle/>
          <a:p>
            <a:r>
              <a:rPr lang="en-US" dirty="0">
                <a:solidFill>
                  <a:schemeClr val="accent5">
                    <a:lumMod val="50000"/>
                  </a:schemeClr>
                </a:solidFill>
              </a:rPr>
              <a:t/>
            </a:r>
            <a:br>
              <a:rPr lang="en-US" dirty="0">
                <a:solidFill>
                  <a:schemeClr val="accent5">
                    <a:lumMod val="50000"/>
                  </a:schemeClr>
                </a:solidFill>
              </a:rPr>
            </a:br>
            <a:r>
              <a:rPr lang="en-US" dirty="0">
                <a:solidFill>
                  <a:schemeClr val="accent5">
                    <a:lumMod val="50000"/>
                  </a:schemeClr>
                </a:solidFill>
              </a:rPr>
              <a:t/>
            </a:r>
            <a:br>
              <a:rPr lang="en-US" dirty="0">
                <a:solidFill>
                  <a:schemeClr val="accent5">
                    <a:lumMod val="50000"/>
                  </a:schemeClr>
                </a:solidFill>
              </a:rPr>
            </a:br>
            <a:r>
              <a:rPr lang="en-US" dirty="0">
                <a:solidFill>
                  <a:schemeClr val="accent5">
                    <a:lumMod val="50000"/>
                  </a:schemeClr>
                </a:solidFill>
                <a:latin typeface="Arial" panose="020B0604020202020204" pitchFamily="34" charset="0"/>
                <a:cs typeface="Arial" panose="020B0604020202020204" pitchFamily="34" charset="0"/>
              </a:rPr>
              <a:t>Kansas</a:t>
            </a:r>
            <a:br>
              <a:rPr lang="en-US" dirty="0">
                <a:solidFill>
                  <a:schemeClr val="accent5">
                    <a:lumMod val="50000"/>
                  </a:schemeClr>
                </a:solidFill>
                <a:latin typeface="Arial" panose="020B0604020202020204" pitchFamily="34" charset="0"/>
                <a:cs typeface="Arial" panose="020B0604020202020204" pitchFamily="34" charset="0"/>
              </a:rPr>
            </a:br>
            <a:r>
              <a:rPr lang="en-US" dirty="0">
                <a:solidFill>
                  <a:schemeClr val="accent5">
                    <a:lumMod val="50000"/>
                  </a:schemeClr>
                </a:solidFill>
                <a:latin typeface="Arial" panose="020B0604020202020204" pitchFamily="34" charset="0"/>
                <a:cs typeface="Arial" panose="020B0604020202020204" pitchFamily="34" charset="0"/>
              </a:rPr>
              <a:t>Birth to 5 Services</a:t>
            </a:r>
            <a:br>
              <a:rPr lang="en-US" dirty="0">
                <a:solidFill>
                  <a:schemeClr val="accent5">
                    <a:lumMod val="50000"/>
                  </a:schemeClr>
                </a:solidFill>
                <a:latin typeface="Arial" panose="020B0604020202020204" pitchFamily="34" charset="0"/>
                <a:cs typeface="Arial" panose="020B0604020202020204" pitchFamily="34" charset="0"/>
              </a:rPr>
            </a:br>
            <a:endParaRPr lang="en-US" dirty="0">
              <a:solidFill>
                <a:schemeClr val="accent5">
                  <a:lumMod val="50000"/>
                </a:schemeClr>
              </a:solidFill>
              <a:latin typeface="Arial" panose="020B0604020202020204" pitchFamily="34" charset="0"/>
              <a:cs typeface="Arial" panose="020B0604020202020204" pitchFamily="34" charset="0"/>
            </a:endParaRPr>
          </a:p>
        </p:txBody>
      </p:sp>
      <p:pic>
        <p:nvPicPr>
          <p:cNvPr id="2" name="Picture 1" title="Picture of preschool children smi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627" y="1074487"/>
            <a:ext cx="5368747" cy="1887035"/>
          </a:xfrm>
          <a:prstGeom prst="rect">
            <a:avLst/>
          </a:prstGeom>
        </p:spPr>
      </p:pic>
      <p:pic>
        <p:nvPicPr>
          <p:cNvPr id="8" name="Picture 7" title="KS department of Health  and Environmen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61" y="4304143"/>
            <a:ext cx="2321908" cy="1512107"/>
          </a:xfrm>
          <a:prstGeom prst="rect">
            <a:avLst/>
          </a:prstGeom>
        </p:spPr>
      </p:pic>
    </p:spTree>
    <p:extLst>
      <p:ext uri="{BB962C8B-B14F-4D97-AF65-F5344CB8AC3E}">
        <p14:creationId xmlns:p14="http://schemas.microsoft.com/office/powerpoint/2010/main" val="40633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3E45-E518-45FD-8B23-E75DB980ED99}"/>
              </a:ext>
            </a:extLst>
          </p:cNvPr>
          <p:cNvSpPr>
            <a:spLocks noGrp="1"/>
          </p:cNvSpPr>
          <p:nvPr>
            <p:ph type="title"/>
          </p:nvPr>
        </p:nvSpPr>
        <p:spPr/>
        <p:txBody>
          <a:bodyPr>
            <a:normAutofit/>
          </a:bodyPr>
          <a:lstStyle/>
          <a:p>
            <a:r>
              <a:rPr lang="en-US" sz="2700" dirty="0">
                <a:solidFill>
                  <a:schemeClr val="accent5">
                    <a:lumMod val="50000"/>
                  </a:schemeClr>
                </a:solidFill>
                <a:latin typeface="Arial" panose="020B0604020202020204" pitchFamily="34" charset="0"/>
                <a:cs typeface="Arial" panose="020B0604020202020204" pitchFamily="34" charset="0"/>
              </a:rPr>
              <a:t>Kansas</a:t>
            </a:r>
          </a:p>
        </p:txBody>
      </p:sp>
      <p:sp>
        <p:nvSpPr>
          <p:cNvPr id="3" name="Content Placeholder 2">
            <a:extLst>
              <a:ext uri="{FF2B5EF4-FFF2-40B4-BE49-F238E27FC236}">
                <a16:creationId xmlns:a16="http://schemas.microsoft.com/office/drawing/2014/main" id="{7FE6761D-0958-444F-959D-8B39CC5FB821}"/>
              </a:ext>
            </a:extLst>
          </p:cNvPr>
          <p:cNvSpPr>
            <a:spLocks noGrp="1"/>
          </p:cNvSpPr>
          <p:nvPr>
            <p:ph idx="1"/>
          </p:nvPr>
        </p:nvSpPr>
        <p:spPr>
          <a:xfrm>
            <a:off x="1005840" y="2283715"/>
            <a:ext cx="7132320" cy="3095720"/>
          </a:xfrm>
        </p:spPr>
        <p:txBody>
          <a:bodyPr>
            <a:normAutofit/>
          </a:bodyPr>
          <a:lstStyle/>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Memorandum of Agreement (MOA) – KDHE &amp; KSDE</a:t>
            </a:r>
          </a:p>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FAQ – KDHE &amp; KSDE</a:t>
            </a:r>
          </a:p>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Conferences and Regional Trainings</a:t>
            </a:r>
          </a:p>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Database</a:t>
            </a:r>
          </a:p>
          <a:p>
            <a:pPr lvl="1">
              <a:buFont typeface="Arial" panose="020B0604020202020204" pitchFamily="34" charset="0"/>
              <a:buChar char="•"/>
            </a:pPr>
            <a:r>
              <a:rPr lang="en-US" sz="2250" dirty="0">
                <a:solidFill>
                  <a:schemeClr val="accent5">
                    <a:lumMod val="50000"/>
                  </a:schemeClr>
                </a:solidFill>
                <a:latin typeface="Arial" panose="020B0604020202020204" pitchFamily="34" charset="0"/>
                <a:cs typeface="Arial" panose="020B0604020202020204" pitchFamily="34" charset="0"/>
              </a:rPr>
              <a:t>C to B Electronic Referral (CBER)</a:t>
            </a:r>
          </a:p>
        </p:txBody>
      </p:sp>
    </p:spTree>
    <p:extLst>
      <p:ext uri="{BB962C8B-B14F-4D97-AF65-F5344CB8AC3E}">
        <p14:creationId xmlns:p14="http://schemas.microsoft.com/office/powerpoint/2010/main" val="274764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207770"/>
            <a:ext cx="7132320" cy="566213"/>
          </a:xfrm>
        </p:spPr>
        <p:txBody>
          <a:bodyPr>
            <a:normAutofit/>
          </a:bodyPr>
          <a:lstStyle/>
          <a:p>
            <a:r>
              <a:rPr lang="en-US" sz="2700" dirty="0">
                <a:solidFill>
                  <a:schemeClr val="accent5">
                    <a:lumMod val="50000"/>
                  </a:schemeClr>
                </a:solidFill>
                <a:latin typeface="Arial" panose="020B0604020202020204" pitchFamily="34" charset="0"/>
                <a:cs typeface="Arial" panose="020B0604020202020204" pitchFamily="34" charset="0"/>
              </a:rPr>
              <a:t>C to B Electronic Referral System - CBER</a:t>
            </a:r>
          </a:p>
        </p:txBody>
      </p:sp>
      <p:sp>
        <p:nvSpPr>
          <p:cNvPr id="3" name="Content Placeholder 2"/>
          <p:cNvSpPr>
            <a:spLocks noGrp="1"/>
          </p:cNvSpPr>
          <p:nvPr>
            <p:ph idx="1"/>
          </p:nvPr>
        </p:nvSpPr>
        <p:spPr>
          <a:xfrm>
            <a:off x="1005839" y="2150473"/>
            <a:ext cx="7132320" cy="3228962"/>
          </a:xfrm>
        </p:spPr>
        <p:txBody>
          <a:bodyPr>
            <a:normAutofit/>
          </a:bodyPr>
          <a:lstStyle/>
          <a:p>
            <a:pPr marL="34290" indent="0">
              <a:buNone/>
            </a:pPr>
            <a:r>
              <a:rPr lang="en-US" sz="2400" dirty="0">
                <a:solidFill>
                  <a:schemeClr val="accent5">
                    <a:lumMod val="50000"/>
                  </a:schemeClr>
                </a:solidFill>
                <a:latin typeface="Arial" panose="020B0604020202020204" pitchFamily="34" charset="0"/>
                <a:cs typeface="Arial" panose="020B0604020202020204" pitchFamily="34" charset="0"/>
              </a:rPr>
              <a:t>CBER Purpose</a:t>
            </a:r>
          </a:p>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Prevent multiple State IDs from being assigned to the same child, and to ensure that the information being transferred is accurate.  </a:t>
            </a:r>
          </a:p>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Create an easy, efficient method for locating and reconciling discrepancies found in child records during the Part C to Part B transition process.   </a:t>
            </a:r>
          </a:p>
        </p:txBody>
      </p:sp>
    </p:spTree>
    <p:extLst>
      <p:ext uri="{BB962C8B-B14F-4D97-AF65-F5344CB8AC3E}">
        <p14:creationId xmlns:p14="http://schemas.microsoft.com/office/powerpoint/2010/main" val="41693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30170"/>
            <a:ext cx="7132320" cy="682301"/>
          </a:xfrm>
        </p:spPr>
        <p:txBody>
          <a:bodyPr>
            <a:normAutofit/>
          </a:bodyPr>
          <a:lstStyle/>
          <a:p>
            <a:r>
              <a:rPr lang="en-US" sz="2850" dirty="0">
                <a:solidFill>
                  <a:schemeClr val="accent5">
                    <a:lumMod val="50000"/>
                  </a:schemeClr>
                </a:solidFill>
                <a:latin typeface="Arial" panose="020B0604020202020204" pitchFamily="34" charset="0"/>
                <a:cs typeface="Arial" panose="020B0604020202020204" pitchFamily="34" charset="0"/>
              </a:rPr>
              <a:t>C to B Electronic Referral - CBER</a:t>
            </a:r>
          </a:p>
        </p:txBody>
      </p:sp>
      <p:sp>
        <p:nvSpPr>
          <p:cNvPr id="3" name="Content Placeholder 2"/>
          <p:cNvSpPr>
            <a:spLocks noGrp="1"/>
          </p:cNvSpPr>
          <p:nvPr>
            <p:ph idx="1"/>
          </p:nvPr>
        </p:nvSpPr>
        <p:spPr>
          <a:xfrm>
            <a:off x="1005841" y="2095889"/>
            <a:ext cx="7132319" cy="3631941"/>
          </a:xfrm>
        </p:spPr>
        <p:txBody>
          <a:bodyPr>
            <a:normAutofit/>
          </a:bodyPr>
          <a:lstStyle/>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KDHE maintains the web-based referral system and provides user instructions and reports for authorized users.</a:t>
            </a:r>
          </a:p>
          <a:p>
            <a:pPr>
              <a:buFont typeface="Arial" panose="020B0604020202020204" pitchFamily="34" charset="0"/>
              <a:buChar char="•"/>
            </a:pPr>
            <a:r>
              <a:rPr lang="en-US" sz="2400" dirty="0">
                <a:solidFill>
                  <a:schemeClr val="accent5">
                    <a:lumMod val="50000"/>
                  </a:schemeClr>
                </a:solidFill>
                <a:latin typeface="Arial" panose="020B0604020202020204" pitchFamily="34" charset="0"/>
                <a:cs typeface="Arial" panose="020B0604020202020204" pitchFamily="34" charset="0"/>
              </a:rPr>
              <a:t>Referrals – local Part C programs contact the LEA (phone call, email, or letter), </a:t>
            </a:r>
            <a:r>
              <a:rPr lang="en-US" sz="2400" b="1" dirty="0">
                <a:solidFill>
                  <a:schemeClr val="accent5">
                    <a:lumMod val="50000"/>
                  </a:schemeClr>
                </a:solidFill>
                <a:latin typeface="Arial" panose="020B0604020202020204" pitchFamily="34" charset="0"/>
                <a:cs typeface="Arial" panose="020B0604020202020204" pitchFamily="34" charset="0"/>
              </a:rPr>
              <a:t>AND</a:t>
            </a:r>
            <a:r>
              <a:rPr lang="en-US" sz="2400" dirty="0">
                <a:solidFill>
                  <a:schemeClr val="accent5">
                    <a:lumMod val="50000"/>
                  </a:schemeClr>
                </a:solidFill>
                <a:latin typeface="Arial" panose="020B0604020202020204" pitchFamily="34" charset="0"/>
                <a:cs typeface="Arial" panose="020B0604020202020204" pitchFamily="34" charset="0"/>
              </a:rPr>
              <a:t> use the electronic process to enter referral information.</a:t>
            </a:r>
          </a:p>
          <a:p>
            <a:pPr marL="34290" indent="0">
              <a:buNone/>
            </a:pPr>
            <a:endParaRPr lang="en-US" sz="2100" i="1" dirty="0">
              <a:solidFill>
                <a:schemeClr val="accent5">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6613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title="Picture of the Part C to Part B Electronic Referral Data system Screen">
            <a:extLst>
              <a:ext uri="{FF2B5EF4-FFF2-40B4-BE49-F238E27FC236}">
                <a16:creationId xmlns:a16="http://schemas.microsoft.com/office/drawing/2014/main" id="{53F5AEEC-9199-40CB-AF8B-8EDFF7B5D169}"/>
              </a:ext>
            </a:extLst>
          </p:cNvPr>
          <p:cNvPicPr>
            <a:picLocks noGrp="1" noChangeAspect="1"/>
          </p:cNvPicPr>
          <p:nvPr>
            <p:ph idx="1"/>
          </p:nvPr>
        </p:nvPicPr>
        <p:blipFill>
          <a:blip r:embed="rId2"/>
          <a:stretch>
            <a:fillRect/>
          </a:stretch>
        </p:blipFill>
        <p:spPr>
          <a:xfrm>
            <a:off x="899646" y="1085248"/>
            <a:ext cx="7344709" cy="4626089"/>
          </a:xfrm>
          <a:prstGeom prst="rect">
            <a:avLst/>
          </a:prstGeom>
        </p:spPr>
      </p:pic>
    </p:spTree>
    <p:extLst>
      <p:ext uri="{BB962C8B-B14F-4D97-AF65-F5344CB8AC3E}">
        <p14:creationId xmlns:p14="http://schemas.microsoft.com/office/powerpoint/2010/main" val="41522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IDEA- Part C Extended Option: </a:t>
            </a:r>
            <a:br>
              <a:rPr lang="en-US" sz="3600" dirty="0" smtClean="0"/>
            </a:br>
            <a:r>
              <a:rPr lang="en-US" sz="3600" dirty="0" smtClean="0"/>
              <a:t>Age 3 to Kindergarten Age</a:t>
            </a:r>
            <a:endParaRPr lang="en-US" sz="3600" dirty="0"/>
          </a:p>
        </p:txBody>
      </p:sp>
      <p:sp>
        <p:nvSpPr>
          <p:cNvPr id="3" name="Content Placeholder 2"/>
          <p:cNvSpPr>
            <a:spLocks noGrp="1"/>
          </p:cNvSpPr>
          <p:nvPr>
            <p:ph idx="1"/>
          </p:nvPr>
        </p:nvSpPr>
        <p:spPr>
          <a:xfrm>
            <a:off x="457200" y="2514600"/>
            <a:ext cx="8229600" cy="4267200"/>
          </a:xfrm>
        </p:spPr>
        <p:txBody>
          <a:bodyPr>
            <a:noAutofit/>
          </a:bodyPr>
          <a:lstStyle/>
          <a:p>
            <a:pPr>
              <a:buFont typeface="Wingdings" panose="05000000000000000000" pitchFamily="2" charset="2"/>
              <a:buChar char="Ø"/>
            </a:pPr>
            <a:r>
              <a:rPr lang="en-US" sz="2200" dirty="0" smtClean="0"/>
              <a:t> 34 CFR §303.211 allows each State to develop and implement a policy under which parents of children who are receiving early intervention services and who are eligible to receive services under section 619 of Part B of the Act can choose for these children to continue receiving early intervention services under Part C of the Act</a:t>
            </a:r>
          </a:p>
          <a:p>
            <a:pPr>
              <a:buFont typeface="Wingdings" panose="05000000000000000000" pitchFamily="2" charset="2"/>
              <a:buChar char="Ø"/>
            </a:pPr>
            <a:r>
              <a:rPr lang="en-US" sz="2200" dirty="0" smtClean="0"/>
              <a:t>Children whose parents elect to continue to receive Part C services beyond age three must have an individualized family service plan developed that includes an educational component that promotes school readiness and incorporates pre-literacy, language, and numeracy skills consistent with the requirements in 34 CFR §303.344(d)(4). 34 CFR 303.211(b)(2)</a:t>
            </a:r>
            <a:endParaRPr lang="en-US" sz="2200" dirty="0"/>
          </a:p>
        </p:txBody>
      </p:sp>
    </p:spTree>
    <p:extLst>
      <p:ext uri="{BB962C8B-B14F-4D97-AF65-F5344CB8AC3E}">
        <p14:creationId xmlns:p14="http://schemas.microsoft.com/office/powerpoint/2010/main" val="4258170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ailable at https://dasycenter.sri.com/downloads/DaSy_papers/DUY305_TransitionSpotlight_FINAL_20160420_Acc.pdf&#10;&#10;Features KS and WI approaches" title="Picture of DaSy Spotlight on Data Linkages Between Part C and Part B"/>
          <p:cNvPicPr>
            <a:picLocks noChangeAspect="1"/>
          </p:cNvPicPr>
          <p:nvPr/>
        </p:nvPicPr>
        <p:blipFill>
          <a:blip r:embed="rId3"/>
          <a:stretch>
            <a:fillRect/>
          </a:stretch>
        </p:blipFill>
        <p:spPr>
          <a:xfrm>
            <a:off x="533400" y="457200"/>
            <a:ext cx="8115336" cy="5434013"/>
          </a:xfrm>
          <a:prstGeom prst="rect">
            <a:avLst/>
          </a:prstGeom>
        </p:spPr>
      </p:pic>
      <p:sp>
        <p:nvSpPr>
          <p:cNvPr id="5" name="TextBox 4"/>
          <p:cNvSpPr txBox="1"/>
          <p:nvPr/>
        </p:nvSpPr>
        <p:spPr>
          <a:xfrm flipH="1">
            <a:off x="76200" y="5943600"/>
            <a:ext cx="8991600" cy="646331"/>
          </a:xfrm>
          <a:prstGeom prst="rect">
            <a:avLst/>
          </a:prstGeom>
          <a:noFill/>
        </p:spPr>
        <p:txBody>
          <a:bodyPr wrap="square" rtlCol="0">
            <a:spAutoFit/>
          </a:bodyPr>
          <a:lstStyle/>
          <a:p>
            <a:r>
              <a:rPr lang="en-US" dirty="0"/>
              <a:t>https://dasycenter.sri.com/downloads/DaSy_papers/DUY305_TransitionSpotlight_FINAL_20160420_Acc.pdf</a:t>
            </a:r>
          </a:p>
        </p:txBody>
      </p:sp>
    </p:spTree>
    <p:extLst>
      <p:ext uri="{BB962C8B-B14F-4D97-AF65-F5344CB8AC3E}">
        <p14:creationId xmlns:p14="http://schemas.microsoft.com/office/powerpoint/2010/main" val="34511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Questions</a:t>
            </a:r>
          </a:p>
        </p:txBody>
      </p:sp>
      <p:pic>
        <p:nvPicPr>
          <p:cNvPr id="7" name="Content Placeholder 6" descr="time for quesstion" title="Little Man leaning on question mar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331" y="1883569"/>
            <a:ext cx="3073004" cy="3073004"/>
          </a:xfrm>
        </p:spPr>
      </p:pic>
    </p:spTree>
    <p:extLst>
      <p:ext uri="{BB962C8B-B14F-4D97-AF65-F5344CB8AC3E}">
        <p14:creationId xmlns:p14="http://schemas.microsoft.com/office/powerpoint/2010/main" val="417732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Seamless System of Birth to </a:t>
            </a:r>
            <a:r>
              <a:rPr lang="en-US" dirty="0"/>
              <a:t>F</a:t>
            </a:r>
            <a:r>
              <a:rPr lang="en-US" dirty="0" smtClean="0"/>
              <a:t>ive Services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400" dirty="0" smtClean="0"/>
              <a:t>Innovative state approaches</a:t>
            </a:r>
          </a:p>
          <a:p>
            <a:pPr>
              <a:buFont typeface="Wingdings" panose="05000000000000000000" pitchFamily="2" charset="2"/>
              <a:buChar char="Ø"/>
            </a:pPr>
            <a:r>
              <a:rPr lang="en-US" sz="4400" dirty="0" smtClean="0"/>
              <a:t>Flexibility of options available</a:t>
            </a:r>
          </a:p>
          <a:p>
            <a:pPr>
              <a:buFont typeface="Wingdings" panose="05000000000000000000" pitchFamily="2" charset="2"/>
              <a:buChar char="Ø"/>
            </a:pPr>
            <a:r>
              <a:rPr lang="en-US" sz="4400" dirty="0" smtClean="0">
                <a:solidFill>
                  <a:srgbClr val="002060"/>
                </a:solidFill>
              </a:rPr>
              <a:t>Maryland, Missouri, </a:t>
            </a:r>
          </a:p>
          <a:p>
            <a:pPr marL="0" indent="0">
              <a:buNone/>
            </a:pPr>
            <a:r>
              <a:rPr lang="en-US" sz="4400" dirty="0" smtClean="0">
                <a:solidFill>
                  <a:srgbClr val="002060"/>
                </a:solidFill>
              </a:rPr>
              <a:t>    New Mexico &amp; Kansas</a:t>
            </a:r>
          </a:p>
          <a:p>
            <a:endParaRPr lang="en-US" sz="4400" dirty="0"/>
          </a:p>
        </p:txBody>
      </p:sp>
    </p:spTree>
    <p:extLst>
      <p:ext uri="{BB962C8B-B14F-4D97-AF65-F5344CB8AC3E}">
        <p14:creationId xmlns:p14="http://schemas.microsoft.com/office/powerpoint/2010/main" val="139479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Questions</a:t>
            </a:r>
          </a:p>
        </p:txBody>
      </p:sp>
      <p:pic>
        <p:nvPicPr>
          <p:cNvPr id="7" name="Content Placeholder 6" descr="time for questions" title="Man leaning against question mar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331" y="1883569"/>
            <a:ext cx="3073004" cy="3073004"/>
          </a:xfrm>
        </p:spPr>
      </p:pic>
    </p:spTree>
    <p:extLst>
      <p:ext uri="{BB962C8B-B14F-4D97-AF65-F5344CB8AC3E}">
        <p14:creationId xmlns:p14="http://schemas.microsoft.com/office/powerpoint/2010/main" val="41306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3650579"/>
            <a:ext cx="7772400" cy="1470025"/>
          </a:xfrm>
        </p:spPr>
        <p:txBody>
          <a:bodyPr>
            <a:normAutofit/>
          </a:bodyPr>
          <a:lstStyle/>
          <a:p>
            <a:r>
              <a:rPr lang="en-US" sz="2400" dirty="0" smtClean="0">
                <a:solidFill>
                  <a:schemeClr val="bg1"/>
                </a:solidFill>
              </a:rPr>
              <a:t>Marcella </a:t>
            </a:r>
            <a:r>
              <a:rPr lang="en-US" sz="2400" dirty="0" err="1" smtClean="0">
                <a:solidFill>
                  <a:schemeClr val="bg1"/>
                </a:solidFill>
              </a:rPr>
              <a:t>Franczkowski</a:t>
            </a:r>
            <a:r>
              <a:rPr lang="en-US" sz="2400" dirty="0" smtClean="0">
                <a:solidFill>
                  <a:schemeClr val="bg1"/>
                </a:solidFill>
              </a:rPr>
              <a:t>, Assistant State Superintendent</a:t>
            </a:r>
            <a:r>
              <a:rPr lang="en-US" sz="2000" dirty="0" smtClean="0">
                <a:solidFill>
                  <a:schemeClr val="bg1"/>
                </a:solidFill>
              </a:rPr>
              <a:t/>
            </a:r>
            <a:br>
              <a:rPr lang="en-US" sz="2000" dirty="0" smtClean="0">
                <a:solidFill>
                  <a:schemeClr val="bg1"/>
                </a:solidFill>
              </a:rPr>
            </a:br>
            <a:r>
              <a:rPr lang="en-US" sz="2000" dirty="0" smtClean="0">
                <a:solidFill>
                  <a:schemeClr val="bg1"/>
                </a:solidFill>
              </a:rPr>
              <a:t>Maryland State Department of Education</a:t>
            </a:r>
            <a:br>
              <a:rPr lang="en-US" sz="2000" dirty="0" smtClean="0">
                <a:solidFill>
                  <a:schemeClr val="bg1"/>
                </a:solidFill>
              </a:rPr>
            </a:br>
            <a:r>
              <a:rPr lang="en-US" sz="2000" dirty="0" smtClean="0">
                <a:solidFill>
                  <a:schemeClr val="bg1"/>
                </a:solidFill>
              </a:rPr>
              <a:t>Division of Special Education/Early Intervention Services</a:t>
            </a:r>
            <a:br>
              <a:rPr lang="en-US" sz="2000" dirty="0" smtClean="0">
                <a:solidFill>
                  <a:schemeClr val="bg1"/>
                </a:solidFill>
              </a:rPr>
            </a:br>
            <a:r>
              <a:rPr lang="en-US" sz="2000" dirty="0" smtClean="0">
                <a:solidFill>
                  <a:schemeClr val="bg1"/>
                </a:solidFill>
              </a:rPr>
              <a:t>August 15, 2018</a:t>
            </a:r>
            <a:endParaRPr lang="en-US" sz="2000" dirty="0">
              <a:solidFill>
                <a:schemeClr val="bg1"/>
              </a:solidFill>
            </a:endParaRPr>
          </a:p>
        </p:txBody>
      </p:sp>
      <p:sp>
        <p:nvSpPr>
          <p:cNvPr id="3" name="Subtitle 2"/>
          <p:cNvSpPr>
            <a:spLocks noGrp="1"/>
          </p:cNvSpPr>
          <p:nvPr>
            <p:ph type="subTitle" idx="1"/>
          </p:nvPr>
        </p:nvSpPr>
        <p:spPr>
          <a:xfrm>
            <a:off x="1" y="266306"/>
            <a:ext cx="9144000" cy="990600"/>
          </a:xfrm>
        </p:spPr>
        <p:txBody>
          <a:bodyPr>
            <a:normAutofit/>
          </a:bodyPr>
          <a:lstStyle/>
          <a:p>
            <a:r>
              <a:rPr lang="en-US" b="1" dirty="0" smtClean="0">
                <a:solidFill>
                  <a:schemeClr val="bg1"/>
                </a:solidFill>
              </a:rPr>
              <a:t>Opportunities for Providing Seamless B-5 Services</a:t>
            </a:r>
            <a:endParaRPr lang="en-US" b="1" dirty="0">
              <a:solidFill>
                <a:schemeClr val="bg1"/>
              </a:solidFill>
            </a:endParaRPr>
          </a:p>
        </p:txBody>
      </p:sp>
      <p:pic>
        <p:nvPicPr>
          <p:cNvPr id="4" name="Picture 3" descr="State of Maryland" title="Opportunities for Providing Seamless B-5 Servic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56906"/>
            <a:ext cx="4600575" cy="218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482" y="5975997"/>
            <a:ext cx="12001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5486400"/>
            <a:ext cx="11140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1" y="5327968"/>
            <a:ext cx="838200" cy="1236991"/>
          </a:xfrm>
          <a:prstGeom prst="rect">
            <a:avLst/>
          </a:prstGeom>
          <a:solidFill>
            <a:sysClr val="window" lastClr="FFFFFF"/>
          </a:solidFill>
        </p:spPr>
      </p:pic>
      <p:sp>
        <p:nvSpPr>
          <p:cNvPr id="13"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3855475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oints of Transition in Maryland's Birth to Kindergarten System of Services" title="Points of Transition in Maryland's Birth to Kindergarten System of Services"/>
          <p:cNvSpPr>
            <a:spLocks noGrp="1"/>
          </p:cNvSpPr>
          <p:nvPr>
            <p:ph type="title"/>
          </p:nvPr>
        </p:nvSpPr>
        <p:spPr>
          <a:xfrm>
            <a:off x="457200" y="365129"/>
            <a:ext cx="8229600" cy="1325563"/>
          </a:xfrm>
        </p:spPr>
        <p:txBody>
          <a:bodyPr anchor="t">
            <a:normAutofit/>
          </a:bodyPr>
          <a:lstStyle/>
          <a:p>
            <a:pPr algn="ctr"/>
            <a:r>
              <a:rPr lang="en-US" sz="3600" b="1" dirty="0">
                <a:latin typeface="+mn-lt"/>
              </a:rPr>
              <a:t>Birth to Kindergarten System of Services</a:t>
            </a:r>
            <a:br>
              <a:rPr lang="en-US" sz="3600" b="1" dirty="0">
                <a:latin typeface="+mn-lt"/>
              </a:rPr>
            </a:br>
            <a:r>
              <a:rPr lang="en-US" sz="3600" b="1" dirty="0">
                <a:solidFill>
                  <a:srgbClr val="FFC000"/>
                </a:solidFill>
                <a:latin typeface="+mn-lt"/>
              </a:rPr>
              <a:t>Points of Transition</a:t>
            </a:r>
          </a:p>
        </p:txBody>
      </p:sp>
      <p:pic>
        <p:nvPicPr>
          <p:cNvPr id="5" name="Picture 4" descr="Colorful visual showing the points of transition in Maryland's Birth to Kindergarten system of services, including transition at age 3, which involves families choosing continued services through an extended IFP or services through an IEP, transition to community programs, transition after age 4, and transition from preschool to kindergarten." title="Birth-K Points of Transition visual">
            <a:extLst>
              <a:ext uri="{FF2B5EF4-FFF2-40B4-BE49-F238E27FC236}">
                <a16:creationId xmlns:a16="http://schemas.microsoft.com/office/drawing/2014/main" id="{E18F1AD2-1421-3F4C-A140-EC97E1A4C8D8}"/>
              </a:ext>
            </a:extLst>
          </p:cNvPr>
          <p:cNvPicPr>
            <a:picLocks noChangeAspect="1"/>
          </p:cNvPicPr>
          <p:nvPr/>
        </p:nvPicPr>
        <p:blipFill rotWithShape="1">
          <a:blip r:embed="rId3">
            <a:extLst>
              <a:ext uri="{28A0092B-C50C-407E-A947-70E740481C1C}">
                <a14:useLocalDpi xmlns:a14="http://schemas.microsoft.com/office/drawing/2010/main" val="0"/>
              </a:ext>
            </a:extLst>
          </a:blip>
          <a:srcRect l="1841" t="2933" r="1217" b="-262"/>
          <a:stretch/>
        </p:blipFill>
        <p:spPr>
          <a:xfrm>
            <a:off x="457201" y="1447800"/>
            <a:ext cx="8229600" cy="5022011"/>
          </a:xfrm>
          <a:prstGeom prst="rect">
            <a:avLst/>
          </a:prstGeom>
          <a:solidFill>
            <a:schemeClr val="tx1"/>
          </a:solidFill>
        </p:spPr>
      </p:pic>
      <p:pic>
        <p:nvPicPr>
          <p:cNvPr id="11" name="Picture 10" descr="Logo spells out Maryland State Department of Education and the tagline of Equiy and Excellence" title="MSDE Logo">
            <a:extLst>
              <a:ext uri="{FF2B5EF4-FFF2-40B4-BE49-F238E27FC236}">
                <a16:creationId xmlns:a16="http://schemas.microsoft.com/office/drawing/2014/main" id="{3C425243-7CB3-D540-A70D-EE4020DB9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43600"/>
            <a:ext cx="1066800" cy="523917"/>
          </a:xfrm>
          <a:prstGeom prst="rect">
            <a:avLst/>
          </a:prstGeom>
        </p:spPr>
      </p:pic>
      <p:cxnSp>
        <p:nvCxnSpPr>
          <p:cNvPr id="12" name="Straight Connector 11">
            <a:extLst>
              <a:ext uri="{FF2B5EF4-FFF2-40B4-BE49-F238E27FC236}">
                <a16:creationId xmlns:a16="http://schemas.microsoft.com/office/drawing/2014/main" id="{BEE3228F-0A61-2A48-8A14-56690E516F46}"/>
              </a:ext>
            </a:extLst>
          </p:cNvPr>
          <p:cNvCxnSpPr>
            <a:cxnSpLocks/>
          </p:cNvCxnSpPr>
          <p:nvPr/>
        </p:nvCxnSpPr>
        <p:spPr>
          <a:xfrm>
            <a:off x="457199" y="1447800"/>
            <a:ext cx="8229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426166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 chart which shows preparing for next steps in early childhood intervention and education. " title="Transition at Age 3:  Extended IFSP"/>
          <p:cNvPicPr>
            <a:picLocks noGrp="1" noChangeAspect="1"/>
          </p:cNvPicPr>
          <p:nvPr>
            <p:ph idx="1"/>
          </p:nvPr>
        </p:nvPicPr>
        <p:blipFill rotWithShape="1">
          <a:blip r:embed="rId3"/>
          <a:srcRect l="1922" r="1720"/>
          <a:stretch/>
        </p:blipFill>
        <p:spPr>
          <a:xfrm>
            <a:off x="836762" y="1523999"/>
            <a:ext cx="7539487" cy="4937185"/>
          </a:xfrm>
          <a:prstGeom prst="rect">
            <a:avLst/>
          </a:prstGeom>
        </p:spPr>
      </p:pic>
      <p:sp>
        <p:nvSpPr>
          <p:cNvPr id="5" name="Title 4" descr="Transition at Age 3 Family Choice Flow Chart showing families how to prepare for next steps in Maryland's early childhood intervention and education system of services. " title="Transition at Age 3 Family Choice Flow Chart">
            <a:extLst>
              <a:ext uri="{FF2B5EF4-FFF2-40B4-BE49-F238E27FC236}">
                <a16:creationId xmlns:a16="http://schemas.microsoft.com/office/drawing/2014/main" id="{E9F8FE60-F2E5-F745-BCC9-84FE3560974A}"/>
              </a:ext>
            </a:extLst>
          </p:cNvPr>
          <p:cNvSpPr>
            <a:spLocks noGrp="1"/>
          </p:cNvSpPr>
          <p:nvPr>
            <p:ph type="title"/>
          </p:nvPr>
        </p:nvSpPr>
        <p:spPr/>
        <p:txBody>
          <a:bodyPr anchor="t">
            <a:normAutofit/>
          </a:bodyPr>
          <a:lstStyle/>
          <a:p>
            <a:pPr algn="ctr"/>
            <a:r>
              <a:rPr lang="en-US" sz="3800" b="1" dirty="0">
                <a:latin typeface="+mn-lt"/>
              </a:rPr>
              <a:t>Transition at Age 3:</a:t>
            </a:r>
            <a:br>
              <a:rPr lang="en-US" sz="3800" b="1" dirty="0">
                <a:latin typeface="+mn-lt"/>
              </a:rPr>
            </a:br>
            <a:r>
              <a:rPr lang="en-US" sz="3800" b="1" dirty="0" smtClean="0">
                <a:solidFill>
                  <a:srgbClr val="FFC000"/>
                </a:solidFill>
                <a:latin typeface="+mn-lt"/>
              </a:rPr>
              <a:t>Extended IFSP</a:t>
            </a:r>
            <a:endParaRPr lang="en-US" sz="3800" b="1" dirty="0">
              <a:solidFill>
                <a:srgbClr val="FFC000"/>
              </a:solidFill>
              <a:latin typeface="+mn-lt"/>
            </a:endParaRPr>
          </a:p>
        </p:txBody>
      </p:sp>
      <p:cxnSp>
        <p:nvCxnSpPr>
          <p:cNvPr id="7" name="Straight Connector 6">
            <a:extLst>
              <a:ext uri="{FF2B5EF4-FFF2-40B4-BE49-F238E27FC236}">
                <a16:creationId xmlns:a16="http://schemas.microsoft.com/office/drawing/2014/main" id="{AE7D2DA3-D2F7-E147-9200-FBFBA67E058A}"/>
              </a:ext>
            </a:extLst>
          </p:cNvPr>
          <p:cNvCxnSpPr>
            <a:cxnSpLocks/>
          </p:cNvCxnSpPr>
          <p:nvPr/>
        </p:nvCxnSpPr>
        <p:spPr>
          <a:xfrm>
            <a:off x="838200" y="1524000"/>
            <a:ext cx="7543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descr="Logo spells out Maryland State Department of Education and the tagline of Equiy and Excellence" title="MSDE Logo">
            <a:extLst>
              <a:ext uri="{FF2B5EF4-FFF2-40B4-BE49-F238E27FC236}">
                <a16:creationId xmlns:a16="http://schemas.microsoft.com/office/drawing/2014/main" id="{3FBDB1E1-9492-3941-82F2-31687BF5A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943600"/>
            <a:ext cx="1066800" cy="523917"/>
          </a:xfrm>
          <a:prstGeom prst="rect">
            <a:avLst/>
          </a:prstGeom>
        </p:spPr>
      </p:pic>
      <p:sp>
        <p:nvSpPr>
          <p:cNvPr id="6" name="Date Placeholder 4">
            <a:extLst>
              <a:ext uri="{FF2B5EF4-FFF2-40B4-BE49-F238E27FC236}">
                <a16:creationId xmlns:a16="http://schemas.microsoft.com/office/drawing/2014/main" id="{1D64941A-23EF-6B4F-9DF3-E8F0AC1F1D6A}"/>
              </a:ext>
            </a:extLst>
          </p:cNvPr>
          <p:cNvSpPr>
            <a:spLocks noGrp="1"/>
          </p:cNvSpPr>
          <p:nvPr/>
        </p:nvSpPr>
        <p:spPr>
          <a:xfrm>
            <a:off x="0" y="6629401"/>
            <a:ext cx="9144000" cy="228600"/>
          </a:xfrm>
          <a:prstGeom prst="rect">
            <a:avLst/>
          </a:prstGeom>
        </p:spPr>
        <p:txBody>
          <a:bodyPr wrap="none" lIns="68580" tIns="0" bIns="0" anchor="ctr" anchorCtr="0"/>
          <a:lstStyle>
            <a:defPPr>
              <a:defRPr lang="en-US"/>
            </a:defPPr>
            <a:lvl1pPr algn="ctr" rtl="0" fontAlgn="base">
              <a:spcBef>
                <a:spcPct val="0"/>
              </a:spcBef>
              <a:spcAft>
                <a:spcPct val="0"/>
              </a:spcAft>
              <a:defRPr sz="700" kern="1200" baseline="0">
                <a:solidFill>
                  <a:srgbClr val="FF8000"/>
                </a:solidFill>
                <a:latin typeface="Cambria" charset="0"/>
                <a:ea typeface="Cambria" charset="0"/>
                <a:cs typeface="Cambria"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Maryland State Department of Education DIVISION OF SPECIAL EDUCATION/EARLY INTERVENTION SERVICES | Marcella E. Franczkowski, Assistant State Superintendent | </a:t>
            </a:r>
            <a:r>
              <a:rPr kumimoji="0" lang="en-US" sz="700" b="1" i="0" u="none" strike="noStrike" kern="1200" cap="none" spc="0" normalizeH="0" baseline="0" noProof="0" dirty="0" smtClean="0">
                <a:ln>
                  <a:noFill/>
                </a:ln>
                <a:solidFill>
                  <a:prstClr val="white"/>
                </a:solidFill>
                <a:effectLst/>
                <a:uLnTx/>
                <a:uFillTx/>
                <a:latin typeface="Calibri"/>
                <a:ea typeface="Tahoma" charset="0"/>
                <a:cs typeface="Tahoma" charset="0"/>
              </a:rPr>
              <a:t>IDIO CONFERENCE| AUGUST </a:t>
            </a:r>
            <a:r>
              <a:rPr kumimoji="0" lang="en-US" sz="700" b="1" i="0" u="none" strike="noStrike" kern="1200" cap="none" spc="0" normalizeH="0" baseline="0" noProof="0" dirty="0">
                <a:ln>
                  <a:noFill/>
                </a:ln>
                <a:solidFill>
                  <a:prstClr val="white"/>
                </a:solidFill>
                <a:effectLst/>
                <a:uLnTx/>
                <a:uFillTx/>
                <a:latin typeface="Calibri"/>
                <a:ea typeface="Tahoma" charset="0"/>
                <a:cs typeface="Tahoma" charset="0"/>
              </a:rPr>
              <a:t>2018</a:t>
            </a:r>
          </a:p>
        </p:txBody>
      </p:sp>
    </p:spTree>
    <p:extLst>
      <p:ext uri="{BB962C8B-B14F-4D97-AF65-F5344CB8AC3E}">
        <p14:creationId xmlns:p14="http://schemas.microsoft.com/office/powerpoint/2010/main" val="40685295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CDD">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68278"/>
      </a:hlink>
      <a:folHlink>
        <a:srgbClr val="3957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ight Title and Vertical Text Blank">
  <a:themeElements>
    <a:clrScheme name="Custom 26">
      <a:dk1>
        <a:sysClr val="windowText" lastClr="000000"/>
      </a:dk1>
      <a:lt1>
        <a:sysClr val="window" lastClr="FFFFFF"/>
      </a:lt1>
      <a:dk2>
        <a:srgbClr val="775F55"/>
      </a:dk2>
      <a:lt2>
        <a:srgbClr val="9B9B9B"/>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Custom 19">
      <a:dk1>
        <a:sysClr val="windowText" lastClr="000000"/>
      </a:dk1>
      <a:lt1>
        <a:sysClr val="window" lastClr="FFFFFF"/>
      </a:lt1>
      <a:dk2>
        <a:srgbClr val="283138"/>
      </a:dk2>
      <a:lt2>
        <a:srgbClr val="FF8600"/>
      </a:lt2>
      <a:accent1>
        <a:srgbClr val="FF8000"/>
      </a:accent1>
      <a:accent2>
        <a:srgbClr val="0080FF"/>
      </a:accent2>
      <a:accent3>
        <a:srgbClr val="008000"/>
      </a:accent3>
      <a:accent4>
        <a:srgbClr val="FF0080"/>
      </a:accent4>
      <a:accent5>
        <a:srgbClr val="5D5AD2"/>
      </a:accent5>
      <a:accent6>
        <a:srgbClr val="6F6C7D"/>
      </a:accent6>
      <a:hlink>
        <a:srgbClr val="6187E3"/>
      </a:hlink>
      <a:folHlink>
        <a:srgbClr val="7B8EB8"/>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23527665c4881009776841d41925f1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78fb487966089ac74dea43093cf910c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0DD94-FA9A-4EAF-84CC-B4B883BC1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C5B82A-9786-487A-B719-677D11A28A7C}">
  <ds:schemaRefs>
    <ds:schemaRef ds:uri="http://schemas.microsoft.com/sharepoint/v3/contenttype/forms"/>
  </ds:schemaRefs>
</ds:datastoreItem>
</file>

<file path=customXml/itemProps3.xml><?xml version="1.0" encoding="utf-8"?>
<ds:datastoreItem xmlns:ds="http://schemas.openxmlformats.org/officeDocument/2006/customXml" ds:itemID="{D5553403-B9A3-4BC5-8A36-8D5F4D324A3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9c8a845-e7a6-41fb-9590-158bae58e4d1"/>
    <ds:schemaRef ds:uri="8d8b1221-cb47-43e5-997b-7d0bdebf637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115</TotalTime>
  <Words>2741</Words>
  <Application>Microsoft Office PowerPoint</Application>
  <PresentationFormat>On-screen Show (4:3)</PresentationFormat>
  <Paragraphs>294</Paragraphs>
  <Slides>41</Slides>
  <Notes>29</Notes>
  <HiddenSlides>0</HiddenSlides>
  <MMClips>0</MMClips>
  <ScaleCrop>false</ScaleCrop>
  <HeadingPairs>
    <vt:vector size="6" baseType="variant">
      <vt:variant>
        <vt:lpstr>Fonts Used</vt:lpstr>
      </vt:variant>
      <vt:variant>
        <vt:i4>18</vt:i4>
      </vt:variant>
      <vt:variant>
        <vt:lpstr>Theme</vt:lpstr>
      </vt:variant>
      <vt:variant>
        <vt:i4>8</vt:i4>
      </vt:variant>
      <vt:variant>
        <vt:lpstr>Slide Titles</vt:lpstr>
      </vt:variant>
      <vt:variant>
        <vt:i4>41</vt:i4>
      </vt:variant>
    </vt:vector>
  </HeadingPairs>
  <TitlesOfParts>
    <vt:vector size="67" baseType="lpstr">
      <vt:lpstr>Arial</vt:lpstr>
      <vt:lpstr>Book Antiqua</vt:lpstr>
      <vt:lpstr>Calibri</vt:lpstr>
      <vt:lpstr>Calibri Light</vt:lpstr>
      <vt:lpstr>Cambria</vt:lpstr>
      <vt:lpstr>Franklin Gothic Book</vt:lpstr>
      <vt:lpstr>Franklin Gothic Medium</vt:lpstr>
      <vt:lpstr>Georgia</vt:lpstr>
      <vt:lpstr>Gotham</vt:lpstr>
      <vt:lpstr>Gotham Light</vt:lpstr>
      <vt:lpstr>Helvetica</vt:lpstr>
      <vt:lpstr>Helvetica Light</vt:lpstr>
      <vt:lpstr>Perpetua</vt:lpstr>
      <vt:lpstr>Perpetua Titling MT</vt:lpstr>
      <vt:lpstr>Tahoma</vt:lpstr>
      <vt:lpstr>Trebuchet MS</vt:lpstr>
      <vt:lpstr>Wingdings</vt:lpstr>
      <vt:lpstr>Wingdings 3</vt:lpstr>
      <vt:lpstr>OSEP Theme Final</vt:lpstr>
      <vt:lpstr>Facet</vt:lpstr>
      <vt:lpstr>1_Office Theme</vt:lpstr>
      <vt:lpstr>Right Title and Vertical Text Blank</vt:lpstr>
      <vt:lpstr>7_Office Theme</vt:lpstr>
      <vt:lpstr>8_Office Theme</vt:lpstr>
      <vt:lpstr>Banded Design Yellow 16x9</vt:lpstr>
      <vt:lpstr>Gallery</vt:lpstr>
      <vt:lpstr>Opportunities for Providing Seamless Birth to Five services</vt:lpstr>
      <vt:lpstr>Presenters</vt:lpstr>
      <vt:lpstr>IDEA- Part C Extended Option:  Age 3 to Kindergarten Age</vt:lpstr>
      <vt:lpstr>IDEA- Part C Extended Option:  Age 3 to Kindergarten Age</vt:lpstr>
      <vt:lpstr>The Seamless System of Birth to Five Services </vt:lpstr>
      <vt:lpstr>Questions</vt:lpstr>
      <vt:lpstr>Marcella Franczkowski, Assistant State Superintendent Maryland State Department of Education Division of Special Education/Early Intervention Services August 15, 2018</vt:lpstr>
      <vt:lpstr>Birth to Kindergarten System of Services Points of Transition</vt:lpstr>
      <vt:lpstr>Transition at Age 3: Extended IFSP</vt:lpstr>
      <vt:lpstr>Family Choice at Age 3: IFSP vs IEP</vt:lpstr>
      <vt:lpstr>Maryland Infants and Toddlers Program Services in the Natural Environment</vt:lpstr>
      <vt:lpstr>Birth to Kindergarten System of Services Key Principles Side-By-Side (IFSP/IEP)</vt:lpstr>
      <vt:lpstr>Birth to Kindergarten System of Services  Early Childhood Outcomes</vt:lpstr>
      <vt:lpstr>PowerPoint Presentation</vt:lpstr>
      <vt:lpstr>PowerPoint Presentation</vt:lpstr>
      <vt:lpstr>Maryland Birth to Kindergarten Resources</vt:lpstr>
      <vt:lpstr>Questions</vt:lpstr>
      <vt:lpstr>Missouri</vt:lpstr>
      <vt:lpstr>Missouri – Part C Extension Program</vt:lpstr>
      <vt:lpstr>Missouri – Part C Extension Options </vt:lpstr>
      <vt:lpstr>Missouri – Part C Extension Data</vt:lpstr>
      <vt:lpstr>Questions</vt:lpstr>
      <vt:lpstr>New Mexico Early Childhood Transition </vt:lpstr>
      <vt:lpstr>Vision</vt:lpstr>
      <vt:lpstr>NM Transition Initiative </vt:lpstr>
      <vt:lpstr>Community Transition Teams</vt:lpstr>
      <vt:lpstr>Transition Coaches </vt:lpstr>
      <vt:lpstr>Transition Coach Role  </vt:lpstr>
      <vt:lpstr>Memorandum of Understanding MOU</vt:lpstr>
      <vt:lpstr>Transition MOU Library  </vt:lpstr>
      <vt:lpstr>NM Early Childhood Transition Website </vt:lpstr>
      <vt:lpstr>Transition Resources </vt:lpstr>
      <vt:lpstr>PowerPoint Presentation</vt:lpstr>
      <vt:lpstr>Questions</vt:lpstr>
      <vt:lpstr>  Kansas Birth to 5 Services </vt:lpstr>
      <vt:lpstr>Kansas</vt:lpstr>
      <vt:lpstr>C to B Electronic Referral System - CBER</vt:lpstr>
      <vt:lpstr>C to B Electronic Referral - CBER</vt:lpstr>
      <vt:lpstr>PowerPoint Presentation</vt:lpstr>
      <vt:lpstr>PowerPoint Presentation</vt:lpstr>
      <vt:lpstr>Questions</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Heck, Kathleen</dc:creator>
  <cp:lastModifiedBy>Whaley, Kathy Thompson</cp:lastModifiedBy>
  <cp:revision>20</cp:revision>
  <dcterms:created xsi:type="dcterms:W3CDTF">2018-07-24T05:13:03Z</dcterms:created>
  <dcterms:modified xsi:type="dcterms:W3CDTF">2018-08-07T15:06:12Z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