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3"/>
  </p:notesMasterIdLst>
  <p:handoutMasterIdLst>
    <p:handoutMasterId r:id="rId54"/>
  </p:handoutMasterIdLst>
  <p:sldIdLst>
    <p:sldId id="261" r:id="rId5"/>
    <p:sldId id="268" r:id="rId6"/>
    <p:sldId id="266" r:id="rId7"/>
    <p:sldId id="269" r:id="rId8"/>
    <p:sldId id="267" r:id="rId9"/>
    <p:sldId id="305" r:id="rId10"/>
    <p:sldId id="284" r:id="rId11"/>
    <p:sldId id="285" r:id="rId12"/>
    <p:sldId id="274" r:id="rId13"/>
    <p:sldId id="270" r:id="rId14"/>
    <p:sldId id="271" r:id="rId15"/>
    <p:sldId id="272" r:id="rId16"/>
    <p:sldId id="273" r:id="rId17"/>
    <p:sldId id="304" r:id="rId18"/>
    <p:sldId id="277" r:id="rId19"/>
    <p:sldId id="278" r:id="rId20"/>
    <p:sldId id="276" r:id="rId21"/>
    <p:sldId id="281" r:id="rId22"/>
    <p:sldId id="282" r:id="rId23"/>
    <p:sldId id="257" r:id="rId24"/>
    <p:sldId id="290" r:id="rId25"/>
    <p:sldId id="288" r:id="rId26"/>
    <p:sldId id="291" r:id="rId27"/>
    <p:sldId id="297" r:id="rId28"/>
    <p:sldId id="298" r:id="rId29"/>
    <p:sldId id="287" r:id="rId30"/>
    <p:sldId id="292" r:id="rId31"/>
    <p:sldId id="299" r:id="rId32"/>
    <p:sldId id="302" r:id="rId33"/>
    <p:sldId id="295" r:id="rId34"/>
    <p:sldId id="303" r:id="rId35"/>
    <p:sldId id="300" r:id="rId36"/>
    <p:sldId id="307" r:id="rId37"/>
    <p:sldId id="306" r:id="rId38"/>
    <p:sldId id="313" r:id="rId39"/>
    <p:sldId id="309" r:id="rId40"/>
    <p:sldId id="324" r:id="rId41"/>
    <p:sldId id="326" r:id="rId42"/>
    <p:sldId id="325" r:id="rId43"/>
    <p:sldId id="311" r:id="rId44"/>
    <p:sldId id="317" r:id="rId45"/>
    <p:sldId id="327" r:id="rId46"/>
    <p:sldId id="312" r:id="rId47"/>
    <p:sldId id="319" r:id="rId48"/>
    <p:sldId id="320" r:id="rId49"/>
    <p:sldId id="321" r:id="rId50"/>
    <p:sldId id="322" r:id="rId51"/>
    <p:sldId id="323" r:id="rId5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4457" autoAdjust="0"/>
  </p:normalViewPr>
  <p:slideViewPr>
    <p:cSldViewPr snapToGrid="0">
      <p:cViewPr varScale="1">
        <p:scale>
          <a:sx n="95" d="100"/>
          <a:sy n="95" d="100"/>
        </p:scale>
        <p:origin x="552" y="66"/>
      </p:cViewPr>
      <p:guideLst>
        <p:guide orient="horz" pos="2160"/>
        <p:guide pos="3840"/>
      </p:guideLst>
    </p:cSldViewPr>
  </p:slideViewPr>
  <p:notesTextViewPr>
    <p:cViewPr>
      <p:scale>
        <a:sx n="1" d="1"/>
        <a:sy n="1" d="1"/>
      </p:scale>
      <p:origin x="0" y="0"/>
    </p:cViewPr>
  </p:notesTextViewPr>
  <p:sorterViewPr>
    <p:cViewPr>
      <p:scale>
        <a:sx n="100" d="100"/>
        <a:sy n="100" d="100"/>
      </p:scale>
      <p:origin x="0" y="-6564"/>
    </p:cViewPr>
  </p:sorterViewPr>
  <p:notesViewPr>
    <p:cSldViewPr snapToGrid="0">
      <p:cViewPr>
        <p:scale>
          <a:sx n="1" d="2"/>
          <a:sy n="1" d="2"/>
        </p:scale>
        <p:origin x="3672" y="6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aley, Kathy Thompson" userId="10033FFF90003F41@LIVE.COM" providerId="AD" clId="Web-{1FD30D21-DF20-47A5-B910-9B6217FF768E}"/>
    <pc:docChg chg="modSld">
      <pc:chgData name="Whaley, Kathy Thompson" userId="10033FFF90003F41@LIVE.COM" providerId="AD" clId="Web-{1FD30D21-DF20-47A5-B910-9B6217FF768E}" dt="2018-02-05T19:57:31.719" v="0"/>
      <pc:docMkLst>
        <pc:docMk/>
      </pc:docMkLst>
      <pc:sldChg chg="modSp mod modClrScheme chgLayout">
        <pc:chgData name="Whaley, Kathy Thompson" userId="10033FFF90003F41@LIVE.COM" providerId="AD" clId="Web-{1FD30D21-DF20-47A5-B910-9B6217FF768E}" dt="2018-02-05T19:57:31.719" v="0"/>
        <pc:sldMkLst>
          <pc:docMk/>
          <pc:sldMk cId="844130776" sldId="262"/>
        </pc:sldMkLst>
        <pc:spChg chg="mod ord">
          <ac:chgData name="Whaley, Kathy Thompson" userId="10033FFF90003F41@LIVE.COM" providerId="AD" clId="Web-{1FD30D21-DF20-47A5-B910-9B6217FF768E}" dt="2018-02-05T19:57:31.719" v="0"/>
          <ac:spMkLst>
            <pc:docMk/>
            <pc:sldMk cId="844130776" sldId="262"/>
            <ac:spMk id="2" creationId="{00000000-0000-0000-0000-000000000000}"/>
          </ac:spMkLst>
        </pc:spChg>
        <pc:spChg chg="mod ord">
          <ac:chgData name="Whaley, Kathy Thompson" userId="10033FFF90003F41@LIVE.COM" providerId="AD" clId="Web-{1FD30D21-DF20-47A5-B910-9B6217FF768E}" dt="2018-02-05T19:57:31.719" v="0"/>
          <ac:spMkLst>
            <pc:docMk/>
            <pc:sldMk cId="844130776" sldId="262"/>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dirty="0" smtClean="0">
                <a:solidFill>
                  <a:schemeClr val="tx1">
                    <a:lumMod val="75000"/>
                    <a:lumOff val="25000"/>
                  </a:schemeClr>
                </a:solidFill>
              </a:rPr>
              <a:t>2016-17 </a:t>
            </a:r>
            <a:r>
              <a:rPr lang="en-US" sz="2800" b="1" dirty="0">
                <a:solidFill>
                  <a:schemeClr val="tx1">
                    <a:lumMod val="75000"/>
                    <a:lumOff val="25000"/>
                  </a:schemeClr>
                </a:solidFill>
              </a:rPr>
              <a:t>Indicator</a:t>
            </a:r>
            <a:r>
              <a:rPr lang="en-US" sz="2800" b="1" baseline="0" dirty="0">
                <a:solidFill>
                  <a:schemeClr val="tx1">
                    <a:lumMod val="75000"/>
                    <a:lumOff val="25000"/>
                  </a:schemeClr>
                </a:solidFill>
              </a:rPr>
              <a:t> </a:t>
            </a:r>
            <a:r>
              <a:rPr lang="en-US" sz="2800" b="1" dirty="0" smtClean="0">
                <a:solidFill>
                  <a:schemeClr val="tx1">
                    <a:lumMod val="75000"/>
                    <a:lumOff val="25000"/>
                  </a:schemeClr>
                </a:solidFill>
              </a:rPr>
              <a:t>6A </a:t>
            </a:r>
            <a:r>
              <a:rPr lang="en-US" sz="2800" b="1" dirty="0">
                <a:solidFill>
                  <a:schemeClr val="tx1">
                    <a:lumMod val="75000"/>
                    <a:lumOff val="25000"/>
                  </a:schemeClr>
                </a:solidFill>
              </a:rPr>
              <a:t>by State: Percent of Children Attending and Receiving the Majority of Special Education</a:t>
            </a:r>
            <a:r>
              <a:rPr lang="en-US" sz="2800" b="1" baseline="0" dirty="0">
                <a:solidFill>
                  <a:schemeClr val="tx1">
                    <a:lumMod val="75000"/>
                    <a:lumOff val="25000"/>
                  </a:schemeClr>
                </a:solidFill>
              </a:rPr>
              <a:t> Services in the </a:t>
            </a:r>
            <a:r>
              <a:rPr lang="en-US" sz="2800" b="1" baseline="0" dirty="0" smtClean="0">
                <a:solidFill>
                  <a:schemeClr val="tx1">
                    <a:lumMod val="75000"/>
                    <a:lumOff val="25000"/>
                  </a:schemeClr>
                </a:solidFill>
              </a:rPr>
              <a:t>RECP</a:t>
            </a:r>
            <a:endParaRPr lang="en-US" sz="2800" b="1" dirty="0">
              <a:solidFill>
                <a:schemeClr val="tx1">
                  <a:lumMod val="75000"/>
                  <a:lumOff val="25000"/>
                </a:schemeClr>
              </a:solidFill>
            </a:endParaRPr>
          </a:p>
        </c:rich>
      </c:tx>
      <c:layout>
        <c:manualLayout>
          <c:xMode val="edge"/>
          <c:yMode val="edge"/>
          <c:x val="0.19794809616189279"/>
          <c:y val="3.2238689182226707E-2"/>
        </c:manualLayout>
      </c:layout>
      <c:overlay val="0"/>
      <c:spPr>
        <a:noFill/>
        <a:ln>
          <a:noFill/>
        </a:ln>
        <a:effectLst/>
      </c:spPr>
    </c:title>
    <c:autoTitleDeleted val="0"/>
    <c:plotArea>
      <c:layout>
        <c:manualLayout>
          <c:layoutTarget val="inner"/>
          <c:xMode val="edge"/>
          <c:yMode val="edge"/>
          <c:x val="2.8180354267310788E-3"/>
          <c:y val="0.29127626352856345"/>
          <c:w val="0.97342995169082125"/>
          <c:h val="0.66623449260679279"/>
        </c:manualLayout>
      </c:layout>
      <c:barChart>
        <c:barDir val="col"/>
        <c:grouping val="clustered"/>
        <c:varyColors val="0"/>
        <c:ser>
          <c:idx val="0"/>
          <c:order val="0"/>
          <c:spPr>
            <a:solidFill>
              <a:schemeClr val="tx2">
                <a:lumMod val="50000"/>
              </a:schemeClr>
            </a:solidFill>
            <a:ln>
              <a:noFill/>
            </a:ln>
            <a:effectLst/>
          </c:spPr>
          <c:invertIfNegative val="0"/>
          <c:val>
            <c:numRef>
              <c:f>'Highfliers A and B'!$B$9:$B$69</c:f>
              <c:numCache>
                <c:formatCode>General</c:formatCode>
                <c:ptCount val="61"/>
                <c:pt idx="0">
                  <c:v>100</c:v>
                </c:pt>
                <c:pt idx="1">
                  <c:v>100</c:v>
                </c:pt>
                <c:pt idx="2">
                  <c:v>100</c:v>
                </c:pt>
                <c:pt idx="3">
                  <c:v>99</c:v>
                </c:pt>
                <c:pt idx="4">
                  <c:v>96</c:v>
                </c:pt>
                <c:pt idx="5">
                  <c:v>87</c:v>
                </c:pt>
                <c:pt idx="6">
                  <c:v>84</c:v>
                </c:pt>
                <c:pt idx="7">
                  <c:v>84</c:v>
                </c:pt>
                <c:pt idx="8">
                  <c:v>79</c:v>
                </c:pt>
                <c:pt idx="9">
                  <c:v>78</c:v>
                </c:pt>
                <c:pt idx="10">
                  <c:v>75</c:v>
                </c:pt>
                <c:pt idx="11">
                  <c:v>73</c:v>
                </c:pt>
                <c:pt idx="12">
                  <c:v>68</c:v>
                </c:pt>
                <c:pt idx="13">
                  <c:v>67</c:v>
                </c:pt>
                <c:pt idx="14">
                  <c:v>67</c:v>
                </c:pt>
                <c:pt idx="15">
                  <c:v>65</c:v>
                </c:pt>
                <c:pt idx="16">
                  <c:v>64</c:v>
                </c:pt>
                <c:pt idx="17">
                  <c:v>62</c:v>
                </c:pt>
                <c:pt idx="18">
                  <c:v>60</c:v>
                </c:pt>
                <c:pt idx="19">
                  <c:v>58</c:v>
                </c:pt>
                <c:pt idx="20">
                  <c:v>57</c:v>
                </c:pt>
                <c:pt idx="21">
                  <c:v>55</c:v>
                </c:pt>
                <c:pt idx="22">
                  <c:v>53</c:v>
                </c:pt>
                <c:pt idx="23">
                  <c:v>52</c:v>
                </c:pt>
                <c:pt idx="24">
                  <c:v>51</c:v>
                </c:pt>
                <c:pt idx="25">
                  <c:v>50</c:v>
                </c:pt>
                <c:pt idx="26">
                  <c:v>49</c:v>
                </c:pt>
                <c:pt idx="27">
                  <c:v>47</c:v>
                </c:pt>
                <c:pt idx="28">
                  <c:v>45</c:v>
                </c:pt>
                <c:pt idx="29">
                  <c:v>44</c:v>
                </c:pt>
                <c:pt idx="30">
                  <c:v>44</c:v>
                </c:pt>
                <c:pt idx="31">
                  <c:v>44</c:v>
                </c:pt>
                <c:pt idx="32">
                  <c:v>44</c:v>
                </c:pt>
                <c:pt idx="33">
                  <c:v>44</c:v>
                </c:pt>
                <c:pt idx="34">
                  <c:v>44</c:v>
                </c:pt>
                <c:pt idx="35">
                  <c:v>43</c:v>
                </c:pt>
                <c:pt idx="36">
                  <c:v>43</c:v>
                </c:pt>
                <c:pt idx="37">
                  <c:v>40</c:v>
                </c:pt>
                <c:pt idx="38">
                  <c:v>39</c:v>
                </c:pt>
                <c:pt idx="39">
                  <c:v>38</c:v>
                </c:pt>
                <c:pt idx="40">
                  <c:v>37</c:v>
                </c:pt>
                <c:pt idx="41">
                  <c:v>37</c:v>
                </c:pt>
                <c:pt idx="42">
                  <c:v>36</c:v>
                </c:pt>
                <c:pt idx="43">
                  <c:v>36</c:v>
                </c:pt>
                <c:pt idx="44">
                  <c:v>35</c:v>
                </c:pt>
                <c:pt idx="45">
                  <c:v>34</c:v>
                </c:pt>
                <c:pt idx="46">
                  <c:v>32</c:v>
                </c:pt>
                <c:pt idx="47">
                  <c:v>30</c:v>
                </c:pt>
                <c:pt idx="48">
                  <c:v>30</c:v>
                </c:pt>
                <c:pt idx="49">
                  <c:v>30</c:v>
                </c:pt>
                <c:pt idx="50">
                  <c:v>29</c:v>
                </c:pt>
                <c:pt idx="51">
                  <c:v>29</c:v>
                </c:pt>
                <c:pt idx="52">
                  <c:v>28</c:v>
                </c:pt>
                <c:pt idx="53">
                  <c:v>28</c:v>
                </c:pt>
                <c:pt idx="54">
                  <c:v>27</c:v>
                </c:pt>
                <c:pt idx="55">
                  <c:v>26</c:v>
                </c:pt>
                <c:pt idx="56">
                  <c:v>25</c:v>
                </c:pt>
                <c:pt idx="57">
                  <c:v>25</c:v>
                </c:pt>
                <c:pt idx="58">
                  <c:v>24</c:v>
                </c:pt>
                <c:pt idx="59">
                  <c:v>24</c:v>
                </c:pt>
                <c:pt idx="60">
                  <c:v>22</c:v>
                </c:pt>
              </c:numCache>
            </c:numRef>
          </c:val>
          <c:extLst>
            <c:ext xmlns:c16="http://schemas.microsoft.com/office/drawing/2014/chart" uri="{C3380CC4-5D6E-409C-BE32-E72D297353CC}">
              <c16:uniqueId val="{00000000-2188-45DF-97FD-E1F65C9A8096}"/>
            </c:ext>
          </c:extLst>
        </c:ser>
        <c:dLbls>
          <c:showLegendKey val="0"/>
          <c:showVal val="0"/>
          <c:showCatName val="0"/>
          <c:showSerName val="0"/>
          <c:showPercent val="0"/>
          <c:showBubbleSize val="0"/>
        </c:dLbls>
        <c:gapWidth val="219"/>
        <c:overlap val="-27"/>
        <c:axId val="145976320"/>
        <c:axId val="129548864"/>
      </c:barChart>
      <c:catAx>
        <c:axId val="145976320"/>
        <c:scaling>
          <c:orientation val="minMax"/>
        </c:scaling>
        <c:delete val="1"/>
        <c:axPos val="b"/>
        <c:majorTickMark val="none"/>
        <c:minorTickMark val="none"/>
        <c:tickLblPos val="nextTo"/>
        <c:crossAx val="129548864"/>
        <c:crosses val="autoZero"/>
        <c:auto val="1"/>
        <c:lblAlgn val="ctr"/>
        <c:lblOffset val="100"/>
        <c:noMultiLvlLbl val="0"/>
      </c:catAx>
      <c:valAx>
        <c:axId val="129548864"/>
        <c:scaling>
          <c:orientation val="minMax"/>
          <c:max val="100"/>
        </c:scaling>
        <c:delete val="1"/>
        <c:axPos val="l"/>
        <c:numFmt formatCode="General" sourceLinked="1"/>
        <c:majorTickMark val="none"/>
        <c:minorTickMark val="none"/>
        <c:tickLblPos val="nextTo"/>
        <c:crossAx val="145976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D466C-8ED7-4F29-B46B-78890605AD76}" type="doc">
      <dgm:prSet loTypeId="urn:microsoft.com/office/officeart/2005/8/layout/radial6" loCatId="cycle" qsTypeId="urn:microsoft.com/office/officeart/2005/8/quickstyle/simple1#2" qsCatId="simple" csTypeId="urn:microsoft.com/office/officeart/2005/8/colors/accent1_2#2" csCatId="accent1" phldr="1"/>
      <dgm:spPr/>
      <dgm:t>
        <a:bodyPr/>
        <a:lstStyle/>
        <a:p>
          <a:endParaRPr lang="en-US"/>
        </a:p>
      </dgm:t>
    </dgm:pt>
    <dgm:pt modelId="{D2831F70-3874-4B4D-A7FC-1A537BF48149}">
      <dgm:prSet phldrT="[Text]"/>
      <dgm:spPr/>
      <dgm:t>
        <a:bodyPr/>
        <a:lstStyle/>
        <a:p>
          <a:r>
            <a:rPr lang="en-US" b="1" dirty="0" smtClean="0">
              <a:solidFill>
                <a:schemeClr val="tx1"/>
              </a:solidFill>
            </a:rPr>
            <a:t>Broad</a:t>
          </a:r>
        </a:p>
        <a:p>
          <a:r>
            <a:rPr lang="en-US" b="1" dirty="0" smtClean="0">
              <a:solidFill>
                <a:schemeClr val="tx1"/>
              </a:solidFill>
            </a:rPr>
            <a:t>Infrastructure Analysis</a:t>
          </a:r>
        </a:p>
        <a:p>
          <a:endParaRPr lang="en-US" dirty="0"/>
        </a:p>
      </dgm:t>
    </dgm:pt>
    <dgm:pt modelId="{722168E3-C3E0-4BC5-8842-F9DF4BA8A2D5}" type="parTrans" cxnId="{1C2B1888-DFBD-410A-82C0-97DB084E6514}">
      <dgm:prSet/>
      <dgm:spPr/>
      <dgm:t>
        <a:bodyPr/>
        <a:lstStyle/>
        <a:p>
          <a:endParaRPr lang="en-US"/>
        </a:p>
      </dgm:t>
    </dgm:pt>
    <dgm:pt modelId="{DD750B7F-E701-4EBE-8A00-05D2AEE9FF44}" type="sibTrans" cxnId="{1C2B1888-DFBD-410A-82C0-97DB084E6514}">
      <dgm:prSet/>
      <dgm:spPr/>
      <dgm:t>
        <a:bodyPr/>
        <a:lstStyle/>
        <a:p>
          <a:endParaRPr lang="en-US"/>
        </a:p>
      </dgm:t>
    </dgm:pt>
    <dgm:pt modelId="{8FBD0BBE-0257-4461-84AA-525084E72C64}">
      <dgm:prSet phldrT="[Text]"/>
      <dgm:spPr>
        <a:solidFill>
          <a:schemeClr val="accent1"/>
        </a:solidFill>
      </dgm:spPr>
      <dgm:t>
        <a:bodyPr/>
        <a:lstStyle/>
        <a:p>
          <a:r>
            <a:rPr lang="en-US" altLang="en-US" b="1" dirty="0" smtClean="0">
              <a:solidFill>
                <a:schemeClr val="tx1"/>
              </a:solidFill>
            </a:rPr>
            <a:t>Governance</a:t>
          </a:r>
          <a:endParaRPr lang="en-US" b="1" dirty="0">
            <a:solidFill>
              <a:schemeClr val="tx1"/>
            </a:solidFill>
          </a:endParaRPr>
        </a:p>
      </dgm:t>
    </dgm:pt>
    <dgm:pt modelId="{C31EBF73-247D-4113-BB70-715C8553FAD2}" type="parTrans" cxnId="{449E4DC6-76B5-41C0-A896-7A9FEC0164BA}">
      <dgm:prSet/>
      <dgm:spPr/>
      <dgm:t>
        <a:bodyPr/>
        <a:lstStyle/>
        <a:p>
          <a:endParaRPr lang="en-US"/>
        </a:p>
      </dgm:t>
    </dgm:pt>
    <dgm:pt modelId="{7CD703F2-7773-4AE3-835F-64C1F7F76AF2}" type="sibTrans" cxnId="{449E4DC6-76B5-41C0-A896-7A9FEC0164BA}">
      <dgm:prSet/>
      <dgm:spPr/>
      <dgm:t>
        <a:bodyPr/>
        <a:lstStyle/>
        <a:p>
          <a:endParaRPr lang="en-US"/>
        </a:p>
      </dgm:t>
    </dgm:pt>
    <dgm:pt modelId="{E1E48AED-EBAB-477C-B1D2-34A20D8EBE0F}">
      <dgm:prSet phldrT="[Text]"/>
      <dgm:spPr>
        <a:solidFill>
          <a:schemeClr val="accent2"/>
        </a:solidFill>
      </dgm:spPr>
      <dgm:t>
        <a:bodyPr/>
        <a:lstStyle/>
        <a:p>
          <a:r>
            <a:rPr lang="en-US" altLang="en-US" b="1" dirty="0" smtClean="0">
              <a:solidFill>
                <a:schemeClr val="tx1"/>
              </a:solidFill>
            </a:rPr>
            <a:t>Fiscal</a:t>
          </a:r>
          <a:endParaRPr lang="en-US" b="1" dirty="0">
            <a:solidFill>
              <a:schemeClr val="tx1"/>
            </a:solidFill>
          </a:endParaRPr>
        </a:p>
      </dgm:t>
    </dgm:pt>
    <dgm:pt modelId="{666A33FA-DDB8-4121-9EBB-ADB923B910A9}" type="parTrans" cxnId="{B7592D05-2611-4C51-B29F-424DC07BD7F8}">
      <dgm:prSet/>
      <dgm:spPr/>
      <dgm:t>
        <a:bodyPr/>
        <a:lstStyle/>
        <a:p>
          <a:endParaRPr lang="en-US"/>
        </a:p>
      </dgm:t>
    </dgm:pt>
    <dgm:pt modelId="{CC06ED86-E066-4269-953D-20BE0D92E0D5}" type="sibTrans" cxnId="{B7592D05-2611-4C51-B29F-424DC07BD7F8}">
      <dgm:prSet/>
      <dgm:spPr/>
      <dgm:t>
        <a:bodyPr/>
        <a:lstStyle/>
        <a:p>
          <a:endParaRPr lang="en-US"/>
        </a:p>
      </dgm:t>
    </dgm:pt>
    <dgm:pt modelId="{2791D962-E9FC-4EBC-A3DA-FF5F5252D9B4}">
      <dgm:prSet phldrT="[Text]"/>
      <dgm:spPr>
        <a:solidFill>
          <a:schemeClr val="accent3"/>
        </a:solidFill>
      </dgm:spPr>
      <dgm:t>
        <a:bodyPr/>
        <a:lstStyle/>
        <a:p>
          <a:r>
            <a:rPr lang="en-US" altLang="en-US" b="1" dirty="0" smtClean="0">
              <a:solidFill>
                <a:schemeClr val="tx1"/>
              </a:solidFill>
            </a:rPr>
            <a:t>Quality Standards</a:t>
          </a:r>
          <a:endParaRPr lang="en-US" b="1" dirty="0">
            <a:solidFill>
              <a:schemeClr val="tx1"/>
            </a:solidFill>
          </a:endParaRPr>
        </a:p>
      </dgm:t>
    </dgm:pt>
    <dgm:pt modelId="{07CAEE2A-BE91-4462-AA5B-325B82FA18E1}" type="parTrans" cxnId="{F54A23BC-06E6-4214-805B-5090BE4676B8}">
      <dgm:prSet/>
      <dgm:spPr/>
      <dgm:t>
        <a:bodyPr/>
        <a:lstStyle/>
        <a:p>
          <a:endParaRPr lang="en-US"/>
        </a:p>
      </dgm:t>
    </dgm:pt>
    <dgm:pt modelId="{6561EAAE-EEFE-44C4-BA18-E8BC8E386827}" type="sibTrans" cxnId="{F54A23BC-06E6-4214-805B-5090BE4676B8}">
      <dgm:prSet/>
      <dgm:spPr/>
      <dgm:t>
        <a:bodyPr/>
        <a:lstStyle/>
        <a:p>
          <a:endParaRPr lang="en-US"/>
        </a:p>
      </dgm:t>
    </dgm:pt>
    <dgm:pt modelId="{19B76AED-3F2A-48AB-B12C-F862250B20B1}">
      <dgm:prSet phldrT="[Text]"/>
      <dgm:spPr>
        <a:solidFill>
          <a:schemeClr val="accent4"/>
        </a:solidFill>
      </dgm:spPr>
      <dgm:t>
        <a:bodyPr/>
        <a:lstStyle/>
        <a:p>
          <a:r>
            <a:rPr lang="en-US" altLang="en-US" b="1" dirty="0" smtClean="0">
              <a:solidFill>
                <a:schemeClr val="tx1"/>
              </a:solidFill>
            </a:rPr>
            <a:t>Professional Development</a:t>
          </a:r>
          <a:endParaRPr lang="en-US" b="1" dirty="0">
            <a:solidFill>
              <a:schemeClr val="tx1"/>
            </a:solidFill>
          </a:endParaRPr>
        </a:p>
      </dgm:t>
    </dgm:pt>
    <dgm:pt modelId="{881D5A77-B9CE-4519-8B19-EC87C7C6674A}" type="parTrans" cxnId="{49DA3280-C984-4923-B5A6-E33C8D179754}">
      <dgm:prSet/>
      <dgm:spPr/>
      <dgm:t>
        <a:bodyPr/>
        <a:lstStyle/>
        <a:p>
          <a:endParaRPr lang="en-US"/>
        </a:p>
      </dgm:t>
    </dgm:pt>
    <dgm:pt modelId="{8431E515-3C98-457E-A2A9-4E1F099CBAA1}" type="sibTrans" cxnId="{49DA3280-C984-4923-B5A6-E33C8D179754}">
      <dgm:prSet/>
      <dgm:spPr/>
      <dgm:t>
        <a:bodyPr/>
        <a:lstStyle/>
        <a:p>
          <a:endParaRPr lang="en-US"/>
        </a:p>
      </dgm:t>
    </dgm:pt>
    <dgm:pt modelId="{3F85EBE7-6B7E-41A7-8CD9-31F629884BC3}">
      <dgm:prSet/>
      <dgm:spPr>
        <a:solidFill>
          <a:schemeClr val="accent6"/>
        </a:solidFill>
      </dgm:spPr>
      <dgm:t>
        <a:bodyPr/>
        <a:lstStyle/>
        <a:p>
          <a:r>
            <a:rPr lang="en-US" b="1" dirty="0" smtClean="0">
              <a:solidFill>
                <a:schemeClr val="tx1"/>
              </a:solidFill>
            </a:rPr>
            <a:t>Data</a:t>
          </a:r>
          <a:endParaRPr lang="en-US" b="1" dirty="0">
            <a:solidFill>
              <a:schemeClr val="tx1"/>
            </a:solidFill>
          </a:endParaRPr>
        </a:p>
      </dgm:t>
    </dgm:pt>
    <dgm:pt modelId="{DEAF15F1-37E1-430D-B530-DAC15917CA26}" type="parTrans" cxnId="{CBC88291-F455-40BA-8BDB-D54A27339207}">
      <dgm:prSet/>
      <dgm:spPr/>
      <dgm:t>
        <a:bodyPr/>
        <a:lstStyle/>
        <a:p>
          <a:endParaRPr lang="en-US"/>
        </a:p>
      </dgm:t>
    </dgm:pt>
    <dgm:pt modelId="{EAD1B10B-D35F-412B-BFF2-26A8848E3BAD}" type="sibTrans" cxnId="{CBC88291-F455-40BA-8BDB-D54A27339207}">
      <dgm:prSet/>
      <dgm:spPr/>
      <dgm:t>
        <a:bodyPr/>
        <a:lstStyle/>
        <a:p>
          <a:endParaRPr lang="en-US"/>
        </a:p>
      </dgm:t>
    </dgm:pt>
    <dgm:pt modelId="{E55ED97F-153C-4927-BCCD-53D9977B208B}">
      <dgm:prSet/>
      <dgm:spPr>
        <a:solidFill>
          <a:schemeClr val="bg2">
            <a:lumMod val="50000"/>
          </a:schemeClr>
        </a:solidFill>
      </dgm:spPr>
      <dgm:t>
        <a:bodyPr/>
        <a:lstStyle/>
        <a:p>
          <a:r>
            <a:rPr lang="en-US" b="1" dirty="0" smtClean="0">
              <a:solidFill>
                <a:schemeClr val="tx1"/>
              </a:solidFill>
            </a:rPr>
            <a:t>Technical Assistance</a:t>
          </a:r>
          <a:endParaRPr lang="en-US" b="1" dirty="0">
            <a:solidFill>
              <a:schemeClr val="tx1"/>
            </a:solidFill>
          </a:endParaRPr>
        </a:p>
      </dgm:t>
    </dgm:pt>
    <dgm:pt modelId="{4634500C-65F7-481F-A82B-908A65815DE5}" type="parTrans" cxnId="{26A11E70-9FEE-4FA4-BCB2-D5795B015D62}">
      <dgm:prSet/>
      <dgm:spPr/>
      <dgm:t>
        <a:bodyPr/>
        <a:lstStyle/>
        <a:p>
          <a:endParaRPr lang="en-US"/>
        </a:p>
      </dgm:t>
    </dgm:pt>
    <dgm:pt modelId="{5BD826C0-740B-4FAE-841E-0F849A85359F}" type="sibTrans" cxnId="{26A11E70-9FEE-4FA4-BCB2-D5795B015D62}">
      <dgm:prSet/>
      <dgm:spPr/>
      <dgm:t>
        <a:bodyPr/>
        <a:lstStyle/>
        <a:p>
          <a:endParaRPr lang="en-US"/>
        </a:p>
      </dgm:t>
    </dgm:pt>
    <dgm:pt modelId="{B98911AA-BF82-4A99-96BE-E82FDF61B5D5}">
      <dgm:prSet/>
      <dgm:spPr>
        <a:solidFill>
          <a:srgbClr val="CFCC40"/>
        </a:solidFill>
      </dgm:spPr>
      <dgm:t>
        <a:bodyPr/>
        <a:lstStyle/>
        <a:p>
          <a:r>
            <a:rPr lang="en-US" altLang="en-US" b="1" dirty="0" smtClean="0">
              <a:solidFill>
                <a:schemeClr val="tx1"/>
              </a:solidFill>
            </a:rPr>
            <a:t>Monitoring and Accountability</a:t>
          </a:r>
          <a:endParaRPr lang="en-US" b="1" dirty="0">
            <a:solidFill>
              <a:schemeClr val="tx1"/>
            </a:solidFill>
          </a:endParaRPr>
        </a:p>
      </dgm:t>
    </dgm:pt>
    <dgm:pt modelId="{EA5E1B39-4A2A-4E33-B4B8-6AEEAD3B5EC0}" type="parTrans" cxnId="{63548498-EE62-424D-9A29-62DA57FC53A3}">
      <dgm:prSet/>
      <dgm:spPr/>
      <dgm:t>
        <a:bodyPr/>
        <a:lstStyle/>
        <a:p>
          <a:endParaRPr lang="en-US"/>
        </a:p>
      </dgm:t>
    </dgm:pt>
    <dgm:pt modelId="{68935D6C-3E24-4C16-A24F-EFDA44D31C35}" type="sibTrans" cxnId="{63548498-EE62-424D-9A29-62DA57FC53A3}">
      <dgm:prSet/>
      <dgm:spPr/>
      <dgm:t>
        <a:bodyPr/>
        <a:lstStyle/>
        <a:p>
          <a:endParaRPr lang="en-US"/>
        </a:p>
      </dgm:t>
    </dgm:pt>
    <dgm:pt modelId="{E9FB84A7-BFF5-4A43-BF30-8F89213902FE}" type="pres">
      <dgm:prSet presAssocID="{C6DD466C-8ED7-4F29-B46B-78890605AD76}" presName="Name0" presStyleCnt="0">
        <dgm:presLayoutVars>
          <dgm:chMax val="1"/>
          <dgm:dir/>
          <dgm:animLvl val="ctr"/>
          <dgm:resizeHandles val="exact"/>
        </dgm:presLayoutVars>
      </dgm:prSet>
      <dgm:spPr/>
      <dgm:t>
        <a:bodyPr/>
        <a:lstStyle/>
        <a:p>
          <a:endParaRPr lang="en-US"/>
        </a:p>
      </dgm:t>
    </dgm:pt>
    <dgm:pt modelId="{826155D1-CA21-42E4-A0F5-3EA1E5A4900A}" type="pres">
      <dgm:prSet presAssocID="{D2831F70-3874-4B4D-A7FC-1A537BF48149}" presName="centerShape" presStyleLbl="node0" presStyleIdx="0" presStyleCnt="1" custLinFactNeighborX="1321" custLinFactNeighborY="-387"/>
      <dgm:spPr/>
      <dgm:t>
        <a:bodyPr/>
        <a:lstStyle/>
        <a:p>
          <a:endParaRPr lang="en-US"/>
        </a:p>
      </dgm:t>
    </dgm:pt>
    <dgm:pt modelId="{C5A6DE21-1480-4B7F-944F-ADB5445274F9}" type="pres">
      <dgm:prSet presAssocID="{8FBD0BBE-0257-4461-84AA-525084E72C64}" presName="node" presStyleLbl="node1" presStyleIdx="0" presStyleCnt="7">
        <dgm:presLayoutVars>
          <dgm:bulletEnabled val="1"/>
        </dgm:presLayoutVars>
      </dgm:prSet>
      <dgm:spPr/>
      <dgm:t>
        <a:bodyPr/>
        <a:lstStyle/>
        <a:p>
          <a:endParaRPr lang="en-US"/>
        </a:p>
      </dgm:t>
    </dgm:pt>
    <dgm:pt modelId="{E7F79853-3BE2-4CF2-AC58-6424CA24BB89}" type="pres">
      <dgm:prSet presAssocID="{8FBD0BBE-0257-4461-84AA-525084E72C64}" presName="dummy" presStyleCnt="0"/>
      <dgm:spPr/>
    </dgm:pt>
    <dgm:pt modelId="{BE34F612-7052-4BB9-B8A2-095A8309A287}" type="pres">
      <dgm:prSet presAssocID="{7CD703F2-7773-4AE3-835F-64C1F7F76AF2}" presName="sibTrans" presStyleLbl="sibTrans2D1" presStyleIdx="0" presStyleCnt="7"/>
      <dgm:spPr/>
      <dgm:t>
        <a:bodyPr/>
        <a:lstStyle/>
        <a:p>
          <a:endParaRPr lang="en-US"/>
        </a:p>
      </dgm:t>
    </dgm:pt>
    <dgm:pt modelId="{C152C542-2CC1-463B-9B31-F21DDB9ED954}" type="pres">
      <dgm:prSet presAssocID="{E1E48AED-EBAB-477C-B1D2-34A20D8EBE0F}" presName="node" presStyleLbl="node1" presStyleIdx="1" presStyleCnt="7">
        <dgm:presLayoutVars>
          <dgm:bulletEnabled val="1"/>
        </dgm:presLayoutVars>
      </dgm:prSet>
      <dgm:spPr/>
      <dgm:t>
        <a:bodyPr/>
        <a:lstStyle/>
        <a:p>
          <a:endParaRPr lang="en-US"/>
        </a:p>
      </dgm:t>
    </dgm:pt>
    <dgm:pt modelId="{F40B0E69-99CC-4E95-8D23-F716487DE23A}" type="pres">
      <dgm:prSet presAssocID="{E1E48AED-EBAB-477C-B1D2-34A20D8EBE0F}" presName="dummy" presStyleCnt="0"/>
      <dgm:spPr/>
    </dgm:pt>
    <dgm:pt modelId="{5F420C1D-A4CA-41B1-B894-9780667E5C1B}" type="pres">
      <dgm:prSet presAssocID="{CC06ED86-E066-4269-953D-20BE0D92E0D5}" presName="sibTrans" presStyleLbl="sibTrans2D1" presStyleIdx="1" presStyleCnt="7"/>
      <dgm:spPr/>
      <dgm:t>
        <a:bodyPr/>
        <a:lstStyle/>
        <a:p>
          <a:endParaRPr lang="en-US"/>
        </a:p>
      </dgm:t>
    </dgm:pt>
    <dgm:pt modelId="{0C05100D-0CA8-447B-A5AC-CD8CDC4FB2B8}" type="pres">
      <dgm:prSet presAssocID="{2791D962-E9FC-4EBC-A3DA-FF5F5252D9B4}" presName="node" presStyleLbl="node1" presStyleIdx="2" presStyleCnt="7">
        <dgm:presLayoutVars>
          <dgm:bulletEnabled val="1"/>
        </dgm:presLayoutVars>
      </dgm:prSet>
      <dgm:spPr/>
      <dgm:t>
        <a:bodyPr/>
        <a:lstStyle/>
        <a:p>
          <a:endParaRPr lang="en-US"/>
        </a:p>
      </dgm:t>
    </dgm:pt>
    <dgm:pt modelId="{C0F1A2DE-0DFD-43CD-8CE4-96DE9A106535}" type="pres">
      <dgm:prSet presAssocID="{2791D962-E9FC-4EBC-A3DA-FF5F5252D9B4}" presName="dummy" presStyleCnt="0"/>
      <dgm:spPr/>
    </dgm:pt>
    <dgm:pt modelId="{6D9268DD-831C-4D09-AF43-A44B774772EF}" type="pres">
      <dgm:prSet presAssocID="{6561EAAE-EEFE-44C4-BA18-E8BC8E386827}" presName="sibTrans" presStyleLbl="sibTrans2D1" presStyleIdx="2" presStyleCnt="7"/>
      <dgm:spPr/>
      <dgm:t>
        <a:bodyPr/>
        <a:lstStyle/>
        <a:p>
          <a:endParaRPr lang="en-US"/>
        </a:p>
      </dgm:t>
    </dgm:pt>
    <dgm:pt modelId="{A19FF355-BF15-4866-9D65-8A8422864E32}" type="pres">
      <dgm:prSet presAssocID="{19B76AED-3F2A-48AB-B12C-F862250B20B1}" presName="node" presStyleLbl="node1" presStyleIdx="3" presStyleCnt="7">
        <dgm:presLayoutVars>
          <dgm:bulletEnabled val="1"/>
        </dgm:presLayoutVars>
      </dgm:prSet>
      <dgm:spPr/>
      <dgm:t>
        <a:bodyPr/>
        <a:lstStyle/>
        <a:p>
          <a:endParaRPr lang="en-US"/>
        </a:p>
      </dgm:t>
    </dgm:pt>
    <dgm:pt modelId="{56735C22-C9C9-4891-9F71-31150AA21815}" type="pres">
      <dgm:prSet presAssocID="{19B76AED-3F2A-48AB-B12C-F862250B20B1}" presName="dummy" presStyleCnt="0"/>
      <dgm:spPr/>
    </dgm:pt>
    <dgm:pt modelId="{3A2AA096-6D3C-4B9C-9A77-F8035BE06481}" type="pres">
      <dgm:prSet presAssocID="{8431E515-3C98-457E-A2A9-4E1F099CBAA1}" presName="sibTrans" presStyleLbl="sibTrans2D1" presStyleIdx="3" presStyleCnt="7"/>
      <dgm:spPr/>
      <dgm:t>
        <a:bodyPr/>
        <a:lstStyle/>
        <a:p>
          <a:endParaRPr lang="en-US"/>
        </a:p>
      </dgm:t>
    </dgm:pt>
    <dgm:pt modelId="{50131263-CC4D-41A3-888E-F2E30138C431}" type="pres">
      <dgm:prSet presAssocID="{3F85EBE7-6B7E-41A7-8CD9-31F629884BC3}" presName="node" presStyleLbl="node1" presStyleIdx="4" presStyleCnt="7">
        <dgm:presLayoutVars>
          <dgm:bulletEnabled val="1"/>
        </dgm:presLayoutVars>
      </dgm:prSet>
      <dgm:spPr/>
      <dgm:t>
        <a:bodyPr/>
        <a:lstStyle/>
        <a:p>
          <a:endParaRPr lang="en-US"/>
        </a:p>
      </dgm:t>
    </dgm:pt>
    <dgm:pt modelId="{339506BE-C6C8-44BC-A6DE-DD60D9776D2A}" type="pres">
      <dgm:prSet presAssocID="{3F85EBE7-6B7E-41A7-8CD9-31F629884BC3}" presName="dummy" presStyleCnt="0"/>
      <dgm:spPr/>
    </dgm:pt>
    <dgm:pt modelId="{DB00A56B-B8FD-4F3A-A8BB-BC243DD4EE3A}" type="pres">
      <dgm:prSet presAssocID="{EAD1B10B-D35F-412B-BFF2-26A8848E3BAD}" presName="sibTrans" presStyleLbl="sibTrans2D1" presStyleIdx="4" presStyleCnt="7"/>
      <dgm:spPr/>
      <dgm:t>
        <a:bodyPr/>
        <a:lstStyle/>
        <a:p>
          <a:endParaRPr lang="en-US"/>
        </a:p>
      </dgm:t>
    </dgm:pt>
    <dgm:pt modelId="{F22E5143-C34D-40EE-AB9F-3235DE7523F1}" type="pres">
      <dgm:prSet presAssocID="{E55ED97F-153C-4927-BCCD-53D9977B208B}" presName="node" presStyleLbl="node1" presStyleIdx="5" presStyleCnt="7">
        <dgm:presLayoutVars>
          <dgm:bulletEnabled val="1"/>
        </dgm:presLayoutVars>
      </dgm:prSet>
      <dgm:spPr/>
      <dgm:t>
        <a:bodyPr/>
        <a:lstStyle/>
        <a:p>
          <a:endParaRPr lang="en-US"/>
        </a:p>
      </dgm:t>
    </dgm:pt>
    <dgm:pt modelId="{778AF51F-4862-4ECF-B664-56A7F26100E1}" type="pres">
      <dgm:prSet presAssocID="{E55ED97F-153C-4927-BCCD-53D9977B208B}" presName="dummy" presStyleCnt="0"/>
      <dgm:spPr/>
    </dgm:pt>
    <dgm:pt modelId="{450545BB-5949-4898-BF90-495286448942}" type="pres">
      <dgm:prSet presAssocID="{5BD826C0-740B-4FAE-841E-0F849A85359F}" presName="sibTrans" presStyleLbl="sibTrans2D1" presStyleIdx="5" presStyleCnt="7"/>
      <dgm:spPr/>
      <dgm:t>
        <a:bodyPr/>
        <a:lstStyle/>
        <a:p>
          <a:endParaRPr lang="en-US"/>
        </a:p>
      </dgm:t>
    </dgm:pt>
    <dgm:pt modelId="{399F26F2-20AB-4503-BC70-7588AE5C84F1}" type="pres">
      <dgm:prSet presAssocID="{B98911AA-BF82-4A99-96BE-E82FDF61B5D5}" presName="node" presStyleLbl="node1" presStyleIdx="6" presStyleCnt="7" custRadScaleRad="99023" custRadScaleInc="-7484">
        <dgm:presLayoutVars>
          <dgm:bulletEnabled val="1"/>
        </dgm:presLayoutVars>
      </dgm:prSet>
      <dgm:spPr/>
      <dgm:t>
        <a:bodyPr/>
        <a:lstStyle/>
        <a:p>
          <a:endParaRPr lang="en-US"/>
        </a:p>
      </dgm:t>
    </dgm:pt>
    <dgm:pt modelId="{B5DEB144-23EF-4B03-B331-0B1FE316C1C6}" type="pres">
      <dgm:prSet presAssocID="{B98911AA-BF82-4A99-96BE-E82FDF61B5D5}" presName="dummy" presStyleCnt="0"/>
      <dgm:spPr/>
    </dgm:pt>
    <dgm:pt modelId="{C110FD41-9C27-4D05-BDD0-0EA0CA349F40}" type="pres">
      <dgm:prSet presAssocID="{68935D6C-3E24-4C16-A24F-EFDA44D31C35}" presName="sibTrans" presStyleLbl="sibTrans2D1" presStyleIdx="6" presStyleCnt="7"/>
      <dgm:spPr/>
      <dgm:t>
        <a:bodyPr/>
        <a:lstStyle/>
        <a:p>
          <a:endParaRPr lang="en-US"/>
        </a:p>
      </dgm:t>
    </dgm:pt>
  </dgm:ptLst>
  <dgm:cxnLst>
    <dgm:cxn modelId="{CBC88291-F455-40BA-8BDB-D54A27339207}" srcId="{D2831F70-3874-4B4D-A7FC-1A537BF48149}" destId="{3F85EBE7-6B7E-41A7-8CD9-31F629884BC3}" srcOrd="4" destOrd="0" parTransId="{DEAF15F1-37E1-430D-B530-DAC15917CA26}" sibTransId="{EAD1B10B-D35F-412B-BFF2-26A8848E3BAD}"/>
    <dgm:cxn modelId="{33A5F8E6-B5C4-4051-9DEA-6EC642D9DA1B}" type="presOf" srcId="{5BD826C0-740B-4FAE-841E-0F849A85359F}" destId="{450545BB-5949-4898-BF90-495286448942}" srcOrd="0" destOrd="0" presId="urn:microsoft.com/office/officeart/2005/8/layout/radial6"/>
    <dgm:cxn modelId="{4847F278-B9BA-47EB-AAF3-562C8E79B29C}" type="presOf" srcId="{68935D6C-3E24-4C16-A24F-EFDA44D31C35}" destId="{C110FD41-9C27-4D05-BDD0-0EA0CA349F40}" srcOrd="0" destOrd="0" presId="urn:microsoft.com/office/officeart/2005/8/layout/radial6"/>
    <dgm:cxn modelId="{F54A23BC-06E6-4214-805B-5090BE4676B8}" srcId="{D2831F70-3874-4B4D-A7FC-1A537BF48149}" destId="{2791D962-E9FC-4EBC-A3DA-FF5F5252D9B4}" srcOrd="2" destOrd="0" parTransId="{07CAEE2A-BE91-4462-AA5B-325B82FA18E1}" sibTransId="{6561EAAE-EEFE-44C4-BA18-E8BC8E386827}"/>
    <dgm:cxn modelId="{BB709F5F-4734-42BD-8DAD-708811C1E67D}" type="presOf" srcId="{E55ED97F-153C-4927-BCCD-53D9977B208B}" destId="{F22E5143-C34D-40EE-AB9F-3235DE7523F1}" srcOrd="0" destOrd="0" presId="urn:microsoft.com/office/officeart/2005/8/layout/radial6"/>
    <dgm:cxn modelId="{1C2B1888-DFBD-410A-82C0-97DB084E6514}" srcId="{C6DD466C-8ED7-4F29-B46B-78890605AD76}" destId="{D2831F70-3874-4B4D-A7FC-1A537BF48149}" srcOrd="0" destOrd="0" parTransId="{722168E3-C3E0-4BC5-8842-F9DF4BA8A2D5}" sibTransId="{DD750B7F-E701-4EBE-8A00-05D2AEE9FF44}"/>
    <dgm:cxn modelId="{382CACF0-367D-4C52-BFA9-B0662B650590}" type="presOf" srcId="{3F85EBE7-6B7E-41A7-8CD9-31F629884BC3}" destId="{50131263-CC4D-41A3-888E-F2E30138C431}" srcOrd="0" destOrd="0" presId="urn:microsoft.com/office/officeart/2005/8/layout/radial6"/>
    <dgm:cxn modelId="{27C5DEFB-3E33-4473-8DE7-D65FFDB8527A}" type="presOf" srcId="{B98911AA-BF82-4A99-96BE-E82FDF61B5D5}" destId="{399F26F2-20AB-4503-BC70-7588AE5C84F1}" srcOrd="0" destOrd="0" presId="urn:microsoft.com/office/officeart/2005/8/layout/radial6"/>
    <dgm:cxn modelId="{569E6D5C-61D2-485B-B359-1B73DCD91A5A}" type="presOf" srcId="{CC06ED86-E066-4269-953D-20BE0D92E0D5}" destId="{5F420C1D-A4CA-41B1-B894-9780667E5C1B}" srcOrd="0" destOrd="0" presId="urn:microsoft.com/office/officeart/2005/8/layout/radial6"/>
    <dgm:cxn modelId="{FB87B397-6E62-48BF-A895-C700C7AFE224}" type="presOf" srcId="{2791D962-E9FC-4EBC-A3DA-FF5F5252D9B4}" destId="{0C05100D-0CA8-447B-A5AC-CD8CDC4FB2B8}" srcOrd="0" destOrd="0" presId="urn:microsoft.com/office/officeart/2005/8/layout/radial6"/>
    <dgm:cxn modelId="{CADB101B-F57E-4BDC-A559-7A7D30B9F4C9}" type="presOf" srcId="{19B76AED-3F2A-48AB-B12C-F862250B20B1}" destId="{A19FF355-BF15-4866-9D65-8A8422864E32}" srcOrd="0" destOrd="0" presId="urn:microsoft.com/office/officeart/2005/8/layout/radial6"/>
    <dgm:cxn modelId="{C2C28DEB-C1A5-4ECA-BC2A-EFBFB8AB09AB}" type="presOf" srcId="{8FBD0BBE-0257-4461-84AA-525084E72C64}" destId="{C5A6DE21-1480-4B7F-944F-ADB5445274F9}" srcOrd="0" destOrd="0" presId="urn:microsoft.com/office/officeart/2005/8/layout/radial6"/>
    <dgm:cxn modelId="{9AC6B381-BDBD-4E63-BD61-A408994ED7F4}" type="presOf" srcId="{D2831F70-3874-4B4D-A7FC-1A537BF48149}" destId="{826155D1-CA21-42E4-A0F5-3EA1E5A4900A}" srcOrd="0" destOrd="0" presId="urn:microsoft.com/office/officeart/2005/8/layout/radial6"/>
    <dgm:cxn modelId="{55812B23-6008-4245-96EB-D541761B9EC2}" type="presOf" srcId="{E1E48AED-EBAB-477C-B1D2-34A20D8EBE0F}" destId="{C152C542-2CC1-463B-9B31-F21DDB9ED954}" srcOrd="0" destOrd="0" presId="urn:microsoft.com/office/officeart/2005/8/layout/radial6"/>
    <dgm:cxn modelId="{63548498-EE62-424D-9A29-62DA57FC53A3}" srcId="{D2831F70-3874-4B4D-A7FC-1A537BF48149}" destId="{B98911AA-BF82-4A99-96BE-E82FDF61B5D5}" srcOrd="6" destOrd="0" parTransId="{EA5E1B39-4A2A-4E33-B4B8-6AEEAD3B5EC0}" sibTransId="{68935D6C-3E24-4C16-A24F-EFDA44D31C35}"/>
    <dgm:cxn modelId="{B7592D05-2611-4C51-B29F-424DC07BD7F8}" srcId="{D2831F70-3874-4B4D-A7FC-1A537BF48149}" destId="{E1E48AED-EBAB-477C-B1D2-34A20D8EBE0F}" srcOrd="1" destOrd="0" parTransId="{666A33FA-DDB8-4121-9EBB-ADB923B910A9}" sibTransId="{CC06ED86-E066-4269-953D-20BE0D92E0D5}"/>
    <dgm:cxn modelId="{26A11E70-9FEE-4FA4-BCB2-D5795B015D62}" srcId="{D2831F70-3874-4B4D-A7FC-1A537BF48149}" destId="{E55ED97F-153C-4927-BCCD-53D9977B208B}" srcOrd="5" destOrd="0" parTransId="{4634500C-65F7-481F-A82B-908A65815DE5}" sibTransId="{5BD826C0-740B-4FAE-841E-0F849A85359F}"/>
    <dgm:cxn modelId="{1DCFC2BE-D16B-4B39-B819-6283A9C86ED5}" type="presOf" srcId="{EAD1B10B-D35F-412B-BFF2-26A8848E3BAD}" destId="{DB00A56B-B8FD-4F3A-A8BB-BC243DD4EE3A}" srcOrd="0" destOrd="0" presId="urn:microsoft.com/office/officeart/2005/8/layout/radial6"/>
    <dgm:cxn modelId="{449E4DC6-76B5-41C0-A896-7A9FEC0164BA}" srcId="{D2831F70-3874-4B4D-A7FC-1A537BF48149}" destId="{8FBD0BBE-0257-4461-84AA-525084E72C64}" srcOrd="0" destOrd="0" parTransId="{C31EBF73-247D-4113-BB70-715C8553FAD2}" sibTransId="{7CD703F2-7773-4AE3-835F-64C1F7F76AF2}"/>
    <dgm:cxn modelId="{DF8DEC73-1BE9-4BC6-8858-DE20242CCA31}" type="presOf" srcId="{8431E515-3C98-457E-A2A9-4E1F099CBAA1}" destId="{3A2AA096-6D3C-4B9C-9A77-F8035BE06481}" srcOrd="0" destOrd="0" presId="urn:microsoft.com/office/officeart/2005/8/layout/radial6"/>
    <dgm:cxn modelId="{414C320D-69DC-4CE7-9D58-8C35A366B1B7}" type="presOf" srcId="{6561EAAE-EEFE-44C4-BA18-E8BC8E386827}" destId="{6D9268DD-831C-4D09-AF43-A44B774772EF}" srcOrd="0" destOrd="0" presId="urn:microsoft.com/office/officeart/2005/8/layout/radial6"/>
    <dgm:cxn modelId="{373156C1-9932-4535-A1E0-4DCE7B46E558}" type="presOf" srcId="{C6DD466C-8ED7-4F29-B46B-78890605AD76}" destId="{E9FB84A7-BFF5-4A43-BF30-8F89213902FE}" srcOrd="0" destOrd="0" presId="urn:microsoft.com/office/officeart/2005/8/layout/radial6"/>
    <dgm:cxn modelId="{49DA3280-C984-4923-B5A6-E33C8D179754}" srcId="{D2831F70-3874-4B4D-A7FC-1A537BF48149}" destId="{19B76AED-3F2A-48AB-B12C-F862250B20B1}" srcOrd="3" destOrd="0" parTransId="{881D5A77-B9CE-4519-8B19-EC87C7C6674A}" sibTransId="{8431E515-3C98-457E-A2A9-4E1F099CBAA1}"/>
    <dgm:cxn modelId="{3892FE9F-212F-4A27-B579-C919657AAE74}" type="presOf" srcId="{7CD703F2-7773-4AE3-835F-64C1F7F76AF2}" destId="{BE34F612-7052-4BB9-B8A2-095A8309A287}" srcOrd="0" destOrd="0" presId="urn:microsoft.com/office/officeart/2005/8/layout/radial6"/>
    <dgm:cxn modelId="{AD3FF95A-44A5-4059-990C-90742A4E780D}" type="presParOf" srcId="{E9FB84A7-BFF5-4A43-BF30-8F89213902FE}" destId="{826155D1-CA21-42E4-A0F5-3EA1E5A4900A}" srcOrd="0" destOrd="0" presId="urn:microsoft.com/office/officeart/2005/8/layout/radial6"/>
    <dgm:cxn modelId="{3C17643B-842D-4F04-AD89-E0583EC1573D}" type="presParOf" srcId="{E9FB84A7-BFF5-4A43-BF30-8F89213902FE}" destId="{C5A6DE21-1480-4B7F-944F-ADB5445274F9}" srcOrd="1" destOrd="0" presId="urn:microsoft.com/office/officeart/2005/8/layout/radial6"/>
    <dgm:cxn modelId="{4720D08F-48DF-480E-AE68-66F7216E518C}" type="presParOf" srcId="{E9FB84A7-BFF5-4A43-BF30-8F89213902FE}" destId="{E7F79853-3BE2-4CF2-AC58-6424CA24BB89}" srcOrd="2" destOrd="0" presId="urn:microsoft.com/office/officeart/2005/8/layout/radial6"/>
    <dgm:cxn modelId="{2D62A31B-C4C9-4220-BC59-C4B6AAFFAFA3}" type="presParOf" srcId="{E9FB84A7-BFF5-4A43-BF30-8F89213902FE}" destId="{BE34F612-7052-4BB9-B8A2-095A8309A287}" srcOrd="3" destOrd="0" presId="urn:microsoft.com/office/officeart/2005/8/layout/radial6"/>
    <dgm:cxn modelId="{9BE9E34A-51AE-4820-B8DD-6E91510910F0}" type="presParOf" srcId="{E9FB84A7-BFF5-4A43-BF30-8F89213902FE}" destId="{C152C542-2CC1-463B-9B31-F21DDB9ED954}" srcOrd="4" destOrd="0" presId="urn:microsoft.com/office/officeart/2005/8/layout/radial6"/>
    <dgm:cxn modelId="{A5BDA115-F6E1-4754-BE41-EFCD3268F5D7}" type="presParOf" srcId="{E9FB84A7-BFF5-4A43-BF30-8F89213902FE}" destId="{F40B0E69-99CC-4E95-8D23-F716487DE23A}" srcOrd="5" destOrd="0" presId="urn:microsoft.com/office/officeart/2005/8/layout/radial6"/>
    <dgm:cxn modelId="{E700E2BD-F67A-48C4-BD87-FE8ADC227821}" type="presParOf" srcId="{E9FB84A7-BFF5-4A43-BF30-8F89213902FE}" destId="{5F420C1D-A4CA-41B1-B894-9780667E5C1B}" srcOrd="6" destOrd="0" presId="urn:microsoft.com/office/officeart/2005/8/layout/radial6"/>
    <dgm:cxn modelId="{2516E9D3-CA50-405F-83D4-0F730ED72EA8}" type="presParOf" srcId="{E9FB84A7-BFF5-4A43-BF30-8F89213902FE}" destId="{0C05100D-0CA8-447B-A5AC-CD8CDC4FB2B8}" srcOrd="7" destOrd="0" presId="urn:microsoft.com/office/officeart/2005/8/layout/radial6"/>
    <dgm:cxn modelId="{2F9BEDF5-6598-4371-82B7-05458452B381}" type="presParOf" srcId="{E9FB84A7-BFF5-4A43-BF30-8F89213902FE}" destId="{C0F1A2DE-0DFD-43CD-8CE4-96DE9A106535}" srcOrd="8" destOrd="0" presId="urn:microsoft.com/office/officeart/2005/8/layout/radial6"/>
    <dgm:cxn modelId="{6B028B75-B731-4D8D-8031-603CCE02C9A9}" type="presParOf" srcId="{E9FB84A7-BFF5-4A43-BF30-8F89213902FE}" destId="{6D9268DD-831C-4D09-AF43-A44B774772EF}" srcOrd="9" destOrd="0" presId="urn:microsoft.com/office/officeart/2005/8/layout/radial6"/>
    <dgm:cxn modelId="{E97B29D7-7197-48A4-B800-A188D99CDEC7}" type="presParOf" srcId="{E9FB84A7-BFF5-4A43-BF30-8F89213902FE}" destId="{A19FF355-BF15-4866-9D65-8A8422864E32}" srcOrd="10" destOrd="0" presId="urn:microsoft.com/office/officeart/2005/8/layout/radial6"/>
    <dgm:cxn modelId="{24E8FC02-6C9C-479F-94B8-1A61DF6CDEDF}" type="presParOf" srcId="{E9FB84A7-BFF5-4A43-BF30-8F89213902FE}" destId="{56735C22-C9C9-4891-9F71-31150AA21815}" srcOrd="11" destOrd="0" presId="urn:microsoft.com/office/officeart/2005/8/layout/radial6"/>
    <dgm:cxn modelId="{9024B8B3-128F-44B8-AC64-28963A090187}" type="presParOf" srcId="{E9FB84A7-BFF5-4A43-BF30-8F89213902FE}" destId="{3A2AA096-6D3C-4B9C-9A77-F8035BE06481}" srcOrd="12" destOrd="0" presId="urn:microsoft.com/office/officeart/2005/8/layout/radial6"/>
    <dgm:cxn modelId="{5C212AC6-2570-45D9-B52C-A18145CA9DBD}" type="presParOf" srcId="{E9FB84A7-BFF5-4A43-BF30-8F89213902FE}" destId="{50131263-CC4D-41A3-888E-F2E30138C431}" srcOrd="13" destOrd="0" presId="urn:microsoft.com/office/officeart/2005/8/layout/radial6"/>
    <dgm:cxn modelId="{615790BB-058B-4118-AEDB-C2D47F612973}" type="presParOf" srcId="{E9FB84A7-BFF5-4A43-BF30-8F89213902FE}" destId="{339506BE-C6C8-44BC-A6DE-DD60D9776D2A}" srcOrd="14" destOrd="0" presId="urn:microsoft.com/office/officeart/2005/8/layout/radial6"/>
    <dgm:cxn modelId="{59D293EA-6517-4DA2-BF3B-D2800B7EC683}" type="presParOf" srcId="{E9FB84A7-BFF5-4A43-BF30-8F89213902FE}" destId="{DB00A56B-B8FD-4F3A-A8BB-BC243DD4EE3A}" srcOrd="15" destOrd="0" presId="urn:microsoft.com/office/officeart/2005/8/layout/radial6"/>
    <dgm:cxn modelId="{F152DE74-2658-41A8-8032-098B1D900C58}" type="presParOf" srcId="{E9FB84A7-BFF5-4A43-BF30-8F89213902FE}" destId="{F22E5143-C34D-40EE-AB9F-3235DE7523F1}" srcOrd="16" destOrd="0" presId="urn:microsoft.com/office/officeart/2005/8/layout/radial6"/>
    <dgm:cxn modelId="{29BB9284-8FA5-4995-9A5E-2FA775B23B6A}" type="presParOf" srcId="{E9FB84A7-BFF5-4A43-BF30-8F89213902FE}" destId="{778AF51F-4862-4ECF-B664-56A7F26100E1}" srcOrd="17" destOrd="0" presId="urn:microsoft.com/office/officeart/2005/8/layout/radial6"/>
    <dgm:cxn modelId="{EDE32137-D6E4-48CC-BAAA-8C6C0C44FCA4}" type="presParOf" srcId="{E9FB84A7-BFF5-4A43-BF30-8F89213902FE}" destId="{450545BB-5949-4898-BF90-495286448942}" srcOrd="18" destOrd="0" presId="urn:microsoft.com/office/officeart/2005/8/layout/radial6"/>
    <dgm:cxn modelId="{06B58CF4-CDD5-4079-AA37-3B5FE5024A2C}" type="presParOf" srcId="{E9FB84A7-BFF5-4A43-BF30-8F89213902FE}" destId="{399F26F2-20AB-4503-BC70-7588AE5C84F1}" srcOrd="19" destOrd="0" presId="urn:microsoft.com/office/officeart/2005/8/layout/radial6"/>
    <dgm:cxn modelId="{4FC7111A-6CB6-444B-ABD2-C8F29F6D38B6}" type="presParOf" srcId="{E9FB84A7-BFF5-4A43-BF30-8F89213902FE}" destId="{B5DEB144-23EF-4B03-B331-0B1FE316C1C6}" srcOrd="20" destOrd="0" presId="urn:microsoft.com/office/officeart/2005/8/layout/radial6"/>
    <dgm:cxn modelId="{274D1020-DC01-4D13-BE8D-9693A4BE5623}" type="presParOf" srcId="{E9FB84A7-BFF5-4A43-BF30-8F89213902FE}" destId="{C110FD41-9C27-4D05-BDD0-0EA0CA349F40}" srcOrd="21"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0FD41-9C27-4D05-BDD0-0EA0CA349F40}">
      <dsp:nvSpPr>
        <dsp:cNvPr id="0" name=""/>
        <dsp:cNvSpPr/>
      </dsp:nvSpPr>
      <dsp:spPr>
        <a:xfrm>
          <a:off x="1025095" y="479950"/>
          <a:ext cx="3819280" cy="3819280"/>
        </a:xfrm>
        <a:prstGeom prst="blockArc">
          <a:avLst>
            <a:gd name="adj1" fmla="val 13011478"/>
            <a:gd name="adj2" fmla="val 16157707"/>
            <a:gd name="adj3" fmla="val 389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0545BB-5949-4898-BF90-495286448942}">
      <dsp:nvSpPr>
        <dsp:cNvPr id="0" name=""/>
        <dsp:cNvSpPr/>
      </dsp:nvSpPr>
      <dsp:spPr>
        <a:xfrm>
          <a:off x="1007224" y="503401"/>
          <a:ext cx="3819280" cy="3819280"/>
        </a:xfrm>
        <a:prstGeom prst="blockArc">
          <a:avLst>
            <a:gd name="adj1" fmla="val 10072405"/>
            <a:gd name="adj2" fmla="val 13065612"/>
            <a:gd name="adj3" fmla="val 389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00A56B-B8FD-4F3A-A8BB-BC243DD4EE3A}">
      <dsp:nvSpPr>
        <dsp:cNvPr id="0" name=""/>
        <dsp:cNvSpPr/>
      </dsp:nvSpPr>
      <dsp:spPr>
        <a:xfrm>
          <a:off x="1002060" y="480092"/>
          <a:ext cx="3819280" cy="3819280"/>
        </a:xfrm>
        <a:prstGeom prst="blockArc">
          <a:avLst>
            <a:gd name="adj1" fmla="val 6942857"/>
            <a:gd name="adj2" fmla="val 10028571"/>
            <a:gd name="adj3" fmla="val 389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2AA096-6D3C-4B9C-9A77-F8035BE06481}">
      <dsp:nvSpPr>
        <dsp:cNvPr id="0" name=""/>
        <dsp:cNvSpPr/>
      </dsp:nvSpPr>
      <dsp:spPr>
        <a:xfrm>
          <a:off x="1002060" y="480092"/>
          <a:ext cx="3819280" cy="3819280"/>
        </a:xfrm>
        <a:prstGeom prst="blockArc">
          <a:avLst>
            <a:gd name="adj1" fmla="val 3857143"/>
            <a:gd name="adj2" fmla="val 6942857"/>
            <a:gd name="adj3" fmla="val 389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9268DD-831C-4D09-AF43-A44B774772EF}">
      <dsp:nvSpPr>
        <dsp:cNvPr id="0" name=""/>
        <dsp:cNvSpPr/>
      </dsp:nvSpPr>
      <dsp:spPr>
        <a:xfrm>
          <a:off x="1002060" y="480092"/>
          <a:ext cx="3819280" cy="3819280"/>
        </a:xfrm>
        <a:prstGeom prst="blockArc">
          <a:avLst>
            <a:gd name="adj1" fmla="val 771429"/>
            <a:gd name="adj2" fmla="val 3857143"/>
            <a:gd name="adj3" fmla="val 389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420C1D-A4CA-41B1-B894-9780667E5C1B}">
      <dsp:nvSpPr>
        <dsp:cNvPr id="0" name=""/>
        <dsp:cNvSpPr/>
      </dsp:nvSpPr>
      <dsp:spPr>
        <a:xfrm>
          <a:off x="1002060" y="480092"/>
          <a:ext cx="3819280" cy="3819280"/>
        </a:xfrm>
        <a:prstGeom prst="blockArc">
          <a:avLst>
            <a:gd name="adj1" fmla="val 19285714"/>
            <a:gd name="adj2" fmla="val 771429"/>
            <a:gd name="adj3" fmla="val 389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34F612-7052-4BB9-B8A2-095A8309A287}">
      <dsp:nvSpPr>
        <dsp:cNvPr id="0" name=""/>
        <dsp:cNvSpPr/>
      </dsp:nvSpPr>
      <dsp:spPr>
        <a:xfrm>
          <a:off x="1002060" y="480092"/>
          <a:ext cx="3819280" cy="3819280"/>
        </a:xfrm>
        <a:prstGeom prst="blockArc">
          <a:avLst>
            <a:gd name="adj1" fmla="val 16200000"/>
            <a:gd name="adj2" fmla="val 19285714"/>
            <a:gd name="adj3" fmla="val 389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6155D1-CA21-42E4-A0F5-3EA1E5A4900A}">
      <dsp:nvSpPr>
        <dsp:cNvPr id="0" name=""/>
        <dsp:cNvSpPr/>
      </dsp:nvSpPr>
      <dsp:spPr>
        <a:xfrm>
          <a:off x="2223293" y="1637362"/>
          <a:ext cx="1475754" cy="14757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Broad</a:t>
          </a:r>
        </a:p>
        <a:p>
          <a:pPr lvl="0" algn="ctr" defTabSz="533400">
            <a:lnSpc>
              <a:spcPct val="90000"/>
            </a:lnSpc>
            <a:spcBef>
              <a:spcPct val="0"/>
            </a:spcBef>
            <a:spcAft>
              <a:spcPct val="35000"/>
            </a:spcAft>
          </a:pPr>
          <a:r>
            <a:rPr lang="en-US" sz="1200" b="1" kern="1200" dirty="0" smtClean="0">
              <a:solidFill>
                <a:schemeClr val="tx1"/>
              </a:solidFill>
            </a:rPr>
            <a:t>Infrastructure Analysis</a:t>
          </a:r>
        </a:p>
        <a:p>
          <a:pPr lvl="0" algn="ctr" defTabSz="533400">
            <a:lnSpc>
              <a:spcPct val="90000"/>
            </a:lnSpc>
            <a:spcBef>
              <a:spcPct val="0"/>
            </a:spcBef>
            <a:spcAft>
              <a:spcPct val="35000"/>
            </a:spcAft>
          </a:pPr>
          <a:endParaRPr lang="en-US" sz="1200" kern="1200" dirty="0"/>
        </a:p>
      </dsp:txBody>
      <dsp:txXfrm>
        <a:off x="2439412" y="1853481"/>
        <a:ext cx="1043516" cy="1043516"/>
      </dsp:txXfrm>
    </dsp:sp>
    <dsp:sp modelId="{C5A6DE21-1480-4B7F-944F-ADB5445274F9}">
      <dsp:nvSpPr>
        <dsp:cNvPr id="0" name=""/>
        <dsp:cNvSpPr/>
      </dsp:nvSpPr>
      <dsp:spPr>
        <a:xfrm>
          <a:off x="2395186" y="766"/>
          <a:ext cx="1033028" cy="1033028"/>
        </a:xfrm>
        <a:prstGeom prst="ellips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altLang="en-US" sz="800" b="1" kern="1200" dirty="0" smtClean="0">
              <a:solidFill>
                <a:schemeClr val="tx1"/>
              </a:solidFill>
            </a:rPr>
            <a:t>Governance</a:t>
          </a:r>
          <a:endParaRPr lang="en-US" sz="800" b="1" kern="1200" dirty="0">
            <a:solidFill>
              <a:schemeClr val="tx1"/>
            </a:solidFill>
          </a:endParaRPr>
        </a:p>
      </dsp:txBody>
      <dsp:txXfrm>
        <a:off x="2546469" y="152049"/>
        <a:ext cx="730462" cy="730462"/>
      </dsp:txXfrm>
    </dsp:sp>
    <dsp:sp modelId="{C152C542-2CC1-463B-9B31-F21DDB9ED954}">
      <dsp:nvSpPr>
        <dsp:cNvPr id="0" name=""/>
        <dsp:cNvSpPr/>
      </dsp:nvSpPr>
      <dsp:spPr>
        <a:xfrm>
          <a:off x="3859128" y="705763"/>
          <a:ext cx="1033028" cy="1033028"/>
        </a:xfrm>
        <a:prstGeom prst="ellipse">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altLang="en-US" sz="800" b="1" kern="1200" dirty="0" smtClean="0">
              <a:solidFill>
                <a:schemeClr val="tx1"/>
              </a:solidFill>
            </a:rPr>
            <a:t>Fiscal</a:t>
          </a:r>
          <a:endParaRPr lang="en-US" sz="800" b="1" kern="1200" dirty="0">
            <a:solidFill>
              <a:schemeClr val="tx1"/>
            </a:solidFill>
          </a:endParaRPr>
        </a:p>
      </dsp:txBody>
      <dsp:txXfrm>
        <a:off x="4010411" y="857046"/>
        <a:ext cx="730462" cy="730462"/>
      </dsp:txXfrm>
    </dsp:sp>
    <dsp:sp modelId="{0C05100D-0CA8-447B-A5AC-CD8CDC4FB2B8}">
      <dsp:nvSpPr>
        <dsp:cNvPr id="0" name=""/>
        <dsp:cNvSpPr/>
      </dsp:nvSpPr>
      <dsp:spPr>
        <a:xfrm>
          <a:off x="4220692" y="2289877"/>
          <a:ext cx="1033028" cy="1033028"/>
        </a:xfrm>
        <a:prstGeom prst="ellipse">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altLang="en-US" sz="800" b="1" kern="1200" dirty="0" smtClean="0">
              <a:solidFill>
                <a:schemeClr val="tx1"/>
              </a:solidFill>
            </a:rPr>
            <a:t>Quality Standards</a:t>
          </a:r>
          <a:endParaRPr lang="en-US" sz="800" b="1" kern="1200" dirty="0">
            <a:solidFill>
              <a:schemeClr val="tx1"/>
            </a:solidFill>
          </a:endParaRPr>
        </a:p>
      </dsp:txBody>
      <dsp:txXfrm>
        <a:off x="4371975" y="2441160"/>
        <a:ext cx="730462" cy="730462"/>
      </dsp:txXfrm>
    </dsp:sp>
    <dsp:sp modelId="{A19FF355-BF15-4866-9D65-8A8422864E32}">
      <dsp:nvSpPr>
        <dsp:cNvPr id="0" name=""/>
        <dsp:cNvSpPr/>
      </dsp:nvSpPr>
      <dsp:spPr>
        <a:xfrm>
          <a:off x="3207613" y="3560238"/>
          <a:ext cx="1033028" cy="1033028"/>
        </a:xfrm>
        <a:prstGeom prst="ellipse">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altLang="en-US" sz="800" b="1" kern="1200" dirty="0" smtClean="0">
              <a:solidFill>
                <a:schemeClr val="tx1"/>
              </a:solidFill>
            </a:rPr>
            <a:t>Professional Development</a:t>
          </a:r>
          <a:endParaRPr lang="en-US" sz="800" b="1" kern="1200" dirty="0">
            <a:solidFill>
              <a:schemeClr val="tx1"/>
            </a:solidFill>
          </a:endParaRPr>
        </a:p>
      </dsp:txBody>
      <dsp:txXfrm>
        <a:off x="3358896" y="3711521"/>
        <a:ext cx="730462" cy="730462"/>
      </dsp:txXfrm>
    </dsp:sp>
    <dsp:sp modelId="{50131263-CC4D-41A3-888E-F2E30138C431}">
      <dsp:nvSpPr>
        <dsp:cNvPr id="0" name=""/>
        <dsp:cNvSpPr/>
      </dsp:nvSpPr>
      <dsp:spPr>
        <a:xfrm>
          <a:off x="1582760" y="3560238"/>
          <a:ext cx="1033028" cy="1033028"/>
        </a:xfrm>
        <a:prstGeom prst="ellipse">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Data</a:t>
          </a:r>
          <a:endParaRPr lang="en-US" sz="800" b="1" kern="1200" dirty="0">
            <a:solidFill>
              <a:schemeClr val="tx1"/>
            </a:solidFill>
          </a:endParaRPr>
        </a:p>
      </dsp:txBody>
      <dsp:txXfrm>
        <a:off x="1734043" y="3711521"/>
        <a:ext cx="730462" cy="730462"/>
      </dsp:txXfrm>
    </dsp:sp>
    <dsp:sp modelId="{F22E5143-C34D-40EE-AB9F-3235DE7523F1}">
      <dsp:nvSpPr>
        <dsp:cNvPr id="0" name=""/>
        <dsp:cNvSpPr/>
      </dsp:nvSpPr>
      <dsp:spPr>
        <a:xfrm>
          <a:off x="569681" y="2289877"/>
          <a:ext cx="1033028" cy="1033028"/>
        </a:xfrm>
        <a:prstGeom prst="ellipse">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Technical Assistance</a:t>
          </a:r>
          <a:endParaRPr lang="en-US" sz="800" b="1" kern="1200" dirty="0">
            <a:solidFill>
              <a:schemeClr val="tx1"/>
            </a:solidFill>
          </a:endParaRPr>
        </a:p>
      </dsp:txBody>
      <dsp:txXfrm>
        <a:off x="720964" y="2441160"/>
        <a:ext cx="730462" cy="730462"/>
      </dsp:txXfrm>
    </dsp:sp>
    <dsp:sp modelId="{399F26F2-20AB-4503-BC70-7588AE5C84F1}">
      <dsp:nvSpPr>
        <dsp:cNvPr id="0" name=""/>
        <dsp:cNvSpPr/>
      </dsp:nvSpPr>
      <dsp:spPr>
        <a:xfrm>
          <a:off x="920027" y="749917"/>
          <a:ext cx="1033028" cy="1033028"/>
        </a:xfrm>
        <a:prstGeom prst="ellipse">
          <a:avLst/>
        </a:prstGeom>
        <a:solidFill>
          <a:srgbClr val="CFCC4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altLang="en-US" sz="800" b="1" kern="1200" dirty="0" smtClean="0">
              <a:solidFill>
                <a:schemeClr val="tx1"/>
              </a:solidFill>
            </a:rPr>
            <a:t>Monitoring and Accountability</a:t>
          </a:r>
          <a:endParaRPr lang="en-US" sz="800" b="1" kern="1200" dirty="0">
            <a:solidFill>
              <a:schemeClr val="tx1"/>
            </a:solidFill>
          </a:endParaRPr>
        </a:p>
      </dsp:txBody>
      <dsp:txXfrm>
        <a:off x="1071310" y="901200"/>
        <a:ext cx="730462" cy="73046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0.16629</cdr:y>
    </cdr:from>
    <cdr:to>
      <cdr:x>0.08696</cdr:x>
      <cdr:y>0.26424</cdr:y>
    </cdr:to>
    <cdr:sp macro="" textlink="">
      <cdr:nvSpPr>
        <cdr:cNvPr id="2" name="TextBox 1"/>
        <cdr:cNvSpPr txBox="1"/>
      </cdr:nvSpPr>
      <cdr:spPr>
        <a:xfrm xmlns:a="http://schemas.openxmlformats.org/drawingml/2006/main">
          <a:off x="0" y="844952"/>
          <a:ext cx="914400" cy="4977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t>100</a:t>
          </a:r>
          <a:r>
            <a:rPr lang="en-US" sz="2400" dirty="0"/>
            <a:t>%</a:t>
          </a:r>
        </a:p>
      </cdr:txBody>
    </cdr:sp>
  </cdr:relSizeAnchor>
  <cdr:relSizeAnchor xmlns:cdr="http://schemas.openxmlformats.org/drawingml/2006/chartDrawing">
    <cdr:from>
      <cdr:x>0.91304</cdr:x>
      <cdr:y>0.69476</cdr:y>
    </cdr:from>
    <cdr:to>
      <cdr:x>1</cdr:x>
      <cdr:y>0.87472</cdr:y>
    </cdr:to>
    <cdr:sp macro="" textlink="">
      <cdr:nvSpPr>
        <cdr:cNvPr id="3" name="TextBox 2"/>
        <cdr:cNvSpPr txBox="1"/>
      </cdr:nvSpPr>
      <cdr:spPr>
        <a:xfrm xmlns:a="http://schemas.openxmlformats.org/drawingml/2006/main">
          <a:off x="9601200" y="353027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a:t>22%</a:t>
          </a:r>
          <a:endParaRPr lang="en-US" sz="2400" b="1" dirty="0"/>
        </a:p>
      </cdr:txBody>
    </cdr:sp>
  </cdr:relSizeAnchor>
  <cdr:relSizeAnchor xmlns:cdr="http://schemas.openxmlformats.org/drawingml/2006/chartDrawing">
    <cdr:from>
      <cdr:x>0.38809</cdr:x>
      <cdr:y>0.5</cdr:y>
    </cdr:from>
    <cdr:to>
      <cdr:x>0.80967</cdr:x>
      <cdr:y>0.67995</cdr:y>
    </cdr:to>
    <cdr:sp macro="" textlink="">
      <cdr:nvSpPr>
        <cdr:cNvPr id="4" name="TextBox 3"/>
        <cdr:cNvSpPr txBox="1"/>
      </cdr:nvSpPr>
      <cdr:spPr>
        <a:xfrm xmlns:a="http://schemas.openxmlformats.org/drawingml/2006/main">
          <a:off x="4081040" y="2540643"/>
          <a:ext cx="4433104"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0.38149</cdr:x>
      <cdr:y>0.53986</cdr:y>
    </cdr:from>
    <cdr:to>
      <cdr:x>0.46845</cdr:x>
      <cdr:y>0.71982</cdr:y>
    </cdr:to>
    <cdr:sp macro="" textlink="">
      <cdr:nvSpPr>
        <cdr:cNvPr id="5" name="TextBox 4"/>
        <cdr:cNvSpPr txBox="1"/>
      </cdr:nvSpPr>
      <cdr:spPr>
        <a:xfrm xmlns:a="http://schemas.openxmlformats.org/drawingml/2006/main">
          <a:off x="4011593" y="2743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t>National Average 45%</a:t>
          </a:r>
        </a:p>
      </cdr:txBody>
    </cdr:sp>
  </cdr:relSizeAnchor>
  <cdr:relSizeAnchor xmlns:cdr="http://schemas.openxmlformats.org/drawingml/2006/chartDrawing">
    <cdr:from>
      <cdr:x>0.72445</cdr:x>
      <cdr:y>0.69818</cdr:y>
    </cdr:from>
    <cdr:to>
      <cdr:x>1</cdr:x>
      <cdr:y>0.78815</cdr:y>
    </cdr:to>
    <cdr:sp macro="" textlink="">
      <cdr:nvSpPr>
        <cdr:cNvPr id="6" name="TextBox 5">
          <a:extLst xmlns:a="http://schemas.openxmlformats.org/drawingml/2006/main">
            <a:ext uri="{FF2B5EF4-FFF2-40B4-BE49-F238E27FC236}">
              <a16:creationId xmlns:a16="http://schemas.microsoft.com/office/drawing/2014/main" id="{4CB6B9AF-B085-4E9B-B9FE-E40B6E2E218E}"/>
            </a:ext>
          </a:extLst>
        </cdr:cNvPr>
        <cdr:cNvSpPr txBox="1"/>
      </cdr:nvSpPr>
      <cdr:spPr>
        <a:xfrm xmlns:a="http://schemas.openxmlformats.org/drawingml/2006/main">
          <a:off x="7618071" y="3547640"/>
          <a:ext cx="2897529"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CE98058-8D94-324A-88BA-6357AD2FDE55}" type="datetimeFigureOut">
              <a:rPr lang="en-US" smtClean="0"/>
              <a:t>8/9/2018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A523FA6-E043-9F4E-99C7-7E8AF99961B7}" type="datetimeFigureOut">
              <a:rPr lang="en-US" smtClean="0"/>
              <a:t>8/9/2018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1</a:t>
            </a:fld>
            <a:endParaRPr lang="en-US"/>
          </a:p>
        </p:txBody>
      </p:sp>
    </p:spTree>
    <p:extLst>
      <p:ext uri="{BB962C8B-B14F-4D97-AF65-F5344CB8AC3E}">
        <p14:creationId xmlns:p14="http://schemas.microsoft.com/office/powerpoint/2010/main" val="14451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joint HHS and Ed Policy Statement on the Inclusion of Children with Disabilities in Early Childhood</a:t>
            </a:r>
            <a:r>
              <a:rPr lang="en-US" baseline="0" dirty="0" smtClean="0"/>
              <a:t> Programs provides nine recommendations for categories of state  infrastructure practices. The policy statement offer recommendations for local action as well. It is available online at https://ed.gov/policy/speced/guid/earlylearning/joint-statement-full-text.pdf</a:t>
            </a:r>
          </a:p>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10</a:t>
            </a:fld>
            <a:endParaRPr lang="en-US"/>
          </a:p>
        </p:txBody>
      </p:sp>
    </p:spTree>
    <p:extLst>
      <p:ext uri="{BB962C8B-B14F-4D97-AF65-F5344CB8AC3E}">
        <p14:creationId xmlns:p14="http://schemas.microsoft.com/office/powerpoint/2010/main" val="4048342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11</a:t>
            </a:fld>
            <a:endParaRPr lang="en-US"/>
          </a:p>
        </p:txBody>
      </p:sp>
    </p:spTree>
    <p:extLst>
      <p:ext uri="{BB962C8B-B14F-4D97-AF65-F5344CB8AC3E}">
        <p14:creationId xmlns:p14="http://schemas.microsoft.com/office/powerpoint/2010/main" val="1935200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12</a:t>
            </a:fld>
            <a:endParaRPr lang="en-US"/>
          </a:p>
        </p:txBody>
      </p:sp>
    </p:spTree>
    <p:extLst>
      <p:ext uri="{BB962C8B-B14F-4D97-AF65-F5344CB8AC3E}">
        <p14:creationId xmlns:p14="http://schemas.microsoft.com/office/powerpoint/2010/main" val="3387688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13</a:t>
            </a:fld>
            <a:endParaRPr lang="en-US"/>
          </a:p>
        </p:txBody>
      </p:sp>
    </p:spTree>
    <p:extLst>
      <p:ext uri="{BB962C8B-B14F-4D97-AF65-F5344CB8AC3E}">
        <p14:creationId xmlns:p14="http://schemas.microsoft.com/office/powerpoint/2010/main" val="437892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14</a:t>
            </a:fld>
            <a:endParaRPr lang="en-US"/>
          </a:p>
        </p:txBody>
      </p:sp>
    </p:spTree>
    <p:extLst>
      <p:ext uri="{BB962C8B-B14F-4D97-AF65-F5344CB8AC3E}">
        <p14:creationId xmlns:p14="http://schemas.microsoft.com/office/powerpoint/2010/main" val="461703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leadership advocates for and leverages fiscal and human resources to meet the needs for implementation and oversight of the statewide system and services.</a:t>
            </a:r>
          </a:p>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15</a:t>
            </a:fld>
            <a:endParaRPr lang="en-US"/>
          </a:p>
        </p:txBody>
      </p:sp>
    </p:spTree>
    <p:extLst>
      <p:ext uri="{BB962C8B-B14F-4D97-AF65-F5344CB8AC3E}">
        <p14:creationId xmlns:p14="http://schemas.microsoft.com/office/powerpoint/2010/main" val="133371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16</a:t>
            </a:fld>
            <a:endParaRPr lang="en-US"/>
          </a:p>
        </p:txBody>
      </p:sp>
    </p:spTree>
    <p:extLst>
      <p:ext uri="{BB962C8B-B14F-4D97-AF65-F5344CB8AC3E}">
        <p14:creationId xmlns:p14="http://schemas.microsoft.com/office/powerpoint/2010/main" val="1291977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17</a:t>
            </a:fld>
            <a:endParaRPr lang="en-US"/>
          </a:p>
        </p:txBody>
      </p:sp>
    </p:spTree>
    <p:extLst>
      <p:ext uri="{BB962C8B-B14F-4D97-AF65-F5344CB8AC3E}">
        <p14:creationId xmlns:p14="http://schemas.microsoft.com/office/powerpoint/2010/main" val="3593015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18</a:t>
            </a:fld>
            <a:endParaRPr lang="en-US"/>
          </a:p>
        </p:txBody>
      </p:sp>
    </p:spTree>
    <p:extLst>
      <p:ext uri="{BB962C8B-B14F-4D97-AF65-F5344CB8AC3E}">
        <p14:creationId xmlns:p14="http://schemas.microsoft.com/office/powerpoint/2010/main" val="1147154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19</a:t>
            </a:fld>
            <a:endParaRPr lang="en-US"/>
          </a:p>
        </p:txBody>
      </p:sp>
    </p:spTree>
    <p:extLst>
      <p:ext uri="{BB962C8B-B14F-4D97-AF65-F5344CB8AC3E}">
        <p14:creationId xmlns:p14="http://schemas.microsoft.com/office/powerpoint/2010/main" val="423984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2</a:t>
            </a:fld>
            <a:endParaRPr lang="en-US"/>
          </a:p>
        </p:txBody>
      </p:sp>
    </p:spTree>
    <p:extLst>
      <p:ext uri="{BB962C8B-B14F-4D97-AF65-F5344CB8AC3E}">
        <p14:creationId xmlns:p14="http://schemas.microsoft.com/office/powerpoint/2010/main" val="71682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20</a:t>
            </a:fld>
            <a:endParaRPr lang="en-US"/>
          </a:p>
        </p:txBody>
      </p:sp>
    </p:spTree>
    <p:extLst>
      <p:ext uri="{BB962C8B-B14F-4D97-AF65-F5344CB8AC3E}">
        <p14:creationId xmlns:p14="http://schemas.microsoft.com/office/powerpoint/2010/main" val="4052011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21</a:t>
            </a:fld>
            <a:endParaRPr lang="en-US"/>
          </a:p>
        </p:txBody>
      </p:sp>
    </p:spTree>
    <p:extLst>
      <p:ext uri="{BB962C8B-B14F-4D97-AF65-F5344CB8AC3E}">
        <p14:creationId xmlns:p14="http://schemas.microsoft.com/office/powerpoint/2010/main" val="307956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22</a:t>
            </a:fld>
            <a:endParaRPr lang="en-US"/>
          </a:p>
        </p:txBody>
      </p:sp>
    </p:spTree>
    <p:extLst>
      <p:ext uri="{BB962C8B-B14F-4D97-AF65-F5344CB8AC3E}">
        <p14:creationId xmlns:p14="http://schemas.microsoft.com/office/powerpoint/2010/main" val="731749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23</a:t>
            </a:fld>
            <a:endParaRPr lang="en-US"/>
          </a:p>
        </p:txBody>
      </p:sp>
    </p:spTree>
    <p:extLst>
      <p:ext uri="{BB962C8B-B14F-4D97-AF65-F5344CB8AC3E}">
        <p14:creationId xmlns:p14="http://schemas.microsoft.com/office/powerpoint/2010/main" val="3980331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Website purpose and walk through</a:t>
            </a:r>
          </a:p>
          <a:p>
            <a:pPr lvl="0"/>
            <a:r>
              <a:rPr lang="en-US" dirty="0" smtClean="0"/>
              <a:t>Purpose of the website </a:t>
            </a:r>
          </a:p>
          <a:p>
            <a:pPr lvl="0"/>
            <a:r>
              <a:rPr lang="en-US" dirty="0" smtClean="0"/>
              <a:t>ECSE Network</a:t>
            </a:r>
          </a:p>
          <a:p>
            <a:pPr lvl="0"/>
            <a:r>
              <a:rPr lang="en-US" dirty="0" smtClean="0"/>
              <a:t>Data</a:t>
            </a:r>
          </a:p>
          <a:p>
            <a:pPr lvl="0"/>
            <a:r>
              <a:rPr lang="en-US" dirty="0" smtClean="0"/>
              <a:t>Resources</a:t>
            </a:r>
          </a:p>
          <a:p>
            <a:r>
              <a:rPr lang="en-US" dirty="0" smtClean="0"/>
              <a:t>IPOP </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24</a:t>
            </a:fld>
            <a:endParaRPr lang="en-US" dirty="0"/>
          </a:p>
        </p:txBody>
      </p:sp>
    </p:spTree>
    <p:extLst>
      <p:ext uri="{BB962C8B-B14F-4D97-AF65-F5344CB8AC3E}">
        <p14:creationId xmlns:p14="http://schemas.microsoft.com/office/powerpoint/2010/main" val="2139586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25</a:t>
            </a:fld>
            <a:endParaRPr lang="en-US"/>
          </a:p>
        </p:txBody>
      </p:sp>
    </p:spTree>
    <p:extLst>
      <p:ext uri="{BB962C8B-B14F-4D97-AF65-F5344CB8AC3E}">
        <p14:creationId xmlns:p14="http://schemas.microsoft.com/office/powerpoint/2010/main" val="1095988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26</a:t>
            </a:fld>
            <a:endParaRPr lang="en-US"/>
          </a:p>
        </p:txBody>
      </p:sp>
    </p:spTree>
    <p:extLst>
      <p:ext uri="{BB962C8B-B14F-4D97-AF65-F5344CB8AC3E}">
        <p14:creationId xmlns:p14="http://schemas.microsoft.com/office/powerpoint/2010/main" val="1584546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27</a:t>
            </a:fld>
            <a:endParaRPr lang="en-US"/>
          </a:p>
        </p:txBody>
      </p:sp>
    </p:spTree>
    <p:extLst>
      <p:ext uri="{BB962C8B-B14F-4D97-AF65-F5344CB8AC3E}">
        <p14:creationId xmlns:p14="http://schemas.microsoft.com/office/powerpoint/2010/main" val="2363582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E00857-9330-476B-B1A4-F66CCE716A2D}" type="slidenum">
              <a:rPr lang="en-US" smtClean="0"/>
              <a:pPr>
                <a:defRPr/>
              </a:pPr>
              <a:t>28</a:t>
            </a:fld>
            <a:endParaRPr lang="en-US"/>
          </a:p>
        </p:txBody>
      </p:sp>
    </p:spTree>
    <p:extLst>
      <p:ext uri="{BB962C8B-B14F-4D97-AF65-F5344CB8AC3E}">
        <p14:creationId xmlns:p14="http://schemas.microsoft.com/office/powerpoint/2010/main" val="4235039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29</a:t>
            </a:fld>
            <a:endParaRPr lang="en-US"/>
          </a:p>
        </p:txBody>
      </p:sp>
    </p:spTree>
    <p:extLst>
      <p:ext uri="{BB962C8B-B14F-4D97-AF65-F5344CB8AC3E}">
        <p14:creationId xmlns:p14="http://schemas.microsoft.com/office/powerpoint/2010/main" val="386779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a:t>
            </a:fld>
            <a:endParaRPr lang="en-US"/>
          </a:p>
        </p:txBody>
      </p:sp>
    </p:spTree>
    <p:extLst>
      <p:ext uri="{BB962C8B-B14F-4D97-AF65-F5344CB8AC3E}">
        <p14:creationId xmlns:p14="http://schemas.microsoft.com/office/powerpoint/2010/main" val="3157276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30</a:t>
            </a:fld>
            <a:endParaRPr lang="en-US"/>
          </a:p>
        </p:txBody>
      </p:sp>
    </p:spTree>
    <p:extLst>
      <p:ext uri="{BB962C8B-B14F-4D97-AF65-F5344CB8AC3E}">
        <p14:creationId xmlns:p14="http://schemas.microsoft.com/office/powerpoint/2010/main" val="3269222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31</a:t>
            </a:fld>
            <a:endParaRPr lang="en-US"/>
          </a:p>
        </p:txBody>
      </p:sp>
    </p:spTree>
    <p:extLst>
      <p:ext uri="{BB962C8B-B14F-4D97-AF65-F5344CB8AC3E}">
        <p14:creationId xmlns:p14="http://schemas.microsoft.com/office/powerpoint/2010/main" val="2535771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graph comparing Virginia 2016-17 Indicator 6A</a:t>
            </a:r>
            <a:r>
              <a:rPr lang="en-US" baseline="0" dirty="0" smtClean="0"/>
              <a:t> data: Percent of  children attending and receiving the majority of special education services in the regular early childhood program to past performance and the national average. The national average is 45% and VA’s data is at 32% an increase from 22% in the past </a:t>
            </a:r>
            <a:r>
              <a:rPr lang="en-US" baseline="0" smtClean="0"/>
              <a:t>reporting period.</a:t>
            </a:r>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32</a:t>
            </a:fld>
            <a:endParaRPr lang="en-US"/>
          </a:p>
        </p:txBody>
      </p:sp>
    </p:spTree>
    <p:extLst>
      <p:ext uri="{BB962C8B-B14F-4D97-AF65-F5344CB8AC3E}">
        <p14:creationId xmlns:p14="http://schemas.microsoft.com/office/powerpoint/2010/main" val="1360211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RTT</a:t>
            </a:r>
          </a:p>
          <a:p>
            <a:r>
              <a:rPr lang="en-US" sz="1200" dirty="0" smtClean="0"/>
              <a:t>Legislation of the </a:t>
            </a:r>
            <a:r>
              <a:rPr lang="en-US" sz="1200" dirty="0" err="1" smtClean="0"/>
              <a:t>PreK</a:t>
            </a:r>
            <a:r>
              <a:rPr lang="en-US" sz="1200" dirty="0" smtClean="0"/>
              <a:t> Act 2005</a:t>
            </a:r>
          </a:p>
          <a:p>
            <a:r>
              <a:rPr lang="en-US" sz="1200" dirty="0" smtClean="0"/>
              <a:t>Cross Sector: Development of Criteria 2012</a:t>
            </a:r>
          </a:p>
          <a:p>
            <a:r>
              <a:rPr lang="en-US" sz="1200" dirty="0" smtClean="0"/>
              <a:t>Early Learning Guidelines (validated)</a:t>
            </a:r>
          </a:p>
          <a:p>
            <a:r>
              <a:rPr lang="en-US" sz="1200" dirty="0" smtClean="0"/>
              <a:t>Consultants</a:t>
            </a:r>
          </a:p>
          <a:p>
            <a:r>
              <a:rPr lang="en-US" sz="1200" dirty="0" smtClean="0"/>
              <a:t>Special Education</a:t>
            </a:r>
          </a:p>
          <a:p>
            <a:r>
              <a:rPr lang="en-US" dirty="0" smtClean="0"/>
              <a:t>Full Participation Institute 2015</a:t>
            </a:r>
          </a:p>
          <a:p>
            <a:endParaRPr lang="en-US" dirty="0" smtClean="0"/>
          </a:p>
          <a:p>
            <a:r>
              <a:rPr lang="en-US" b="1" dirty="0" smtClean="0"/>
              <a:t>Post RTT</a:t>
            </a:r>
          </a:p>
          <a:p>
            <a:r>
              <a:rPr lang="en-US" dirty="0" smtClean="0"/>
              <a:t>Special Education Director</a:t>
            </a:r>
          </a:p>
          <a:p>
            <a:r>
              <a:rPr lang="en-US" dirty="0" smtClean="0"/>
              <a:t>Title 1</a:t>
            </a:r>
          </a:p>
          <a:p>
            <a:r>
              <a:rPr lang="en-US" dirty="0" err="1" smtClean="0"/>
              <a:t>NMPreK</a:t>
            </a:r>
            <a:endParaRPr lang="en-US" dirty="0" smtClean="0"/>
          </a:p>
          <a:p>
            <a:r>
              <a:rPr lang="en-US" dirty="0" smtClean="0"/>
              <a:t>Coaches with Practice-Based Coaching</a:t>
            </a:r>
          </a:p>
          <a:p>
            <a:r>
              <a:rPr lang="en-US" dirty="0" smtClean="0"/>
              <a:t>Distance Coaching</a:t>
            </a:r>
          </a:p>
          <a:p>
            <a:r>
              <a:rPr lang="en-US" dirty="0" smtClean="0"/>
              <a:t>Resources</a:t>
            </a:r>
          </a:p>
          <a:p>
            <a:r>
              <a:rPr lang="en-US" dirty="0" smtClean="0"/>
              <a:t>Validation Self-Study of 5</a:t>
            </a:r>
            <a:r>
              <a:rPr lang="en-US" baseline="30000" dirty="0" smtClean="0">
                <a:solidFill>
                  <a:schemeClr val="accent5"/>
                </a:solidFill>
                <a:sym typeface="Wingdings 2"/>
              </a:rPr>
              <a:t></a:t>
            </a:r>
            <a:r>
              <a:rPr lang="en-US" dirty="0" smtClean="0">
                <a:solidFill>
                  <a:schemeClr val="accent5"/>
                </a:solidFill>
                <a:sym typeface="Wingdings 2"/>
              </a:rPr>
              <a:t> </a:t>
            </a:r>
            <a:r>
              <a:rPr lang="en-US" dirty="0" smtClean="0">
                <a:sym typeface="Wingdings 2"/>
              </a:rPr>
              <a:t>Programs</a:t>
            </a:r>
          </a:p>
          <a:p>
            <a:r>
              <a:rPr lang="en-US" dirty="0" smtClean="0">
                <a:sym typeface="Wingdings 2"/>
              </a:rPr>
              <a:t>Validation Confirmation Process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33</a:t>
            </a:fld>
            <a:endParaRPr lang="en-US"/>
          </a:p>
        </p:txBody>
      </p:sp>
    </p:spTree>
    <p:extLst>
      <p:ext uri="{BB962C8B-B14F-4D97-AF65-F5344CB8AC3E}">
        <p14:creationId xmlns:p14="http://schemas.microsoft.com/office/powerpoint/2010/main" val="1232433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Alignment with Early Childhood Outcomes and state assessment</a:t>
            </a:r>
          </a:p>
          <a:p>
            <a:endParaRPr lang="en-US" sz="2000" dirty="0" smtClean="0"/>
          </a:p>
        </p:txBody>
      </p:sp>
      <p:sp>
        <p:nvSpPr>
          <p:cNvPr id="4" name="Slide Number Placeholder 3"/>
          <p:cNvSpPr>
            <a:spLocks noGrp="1"/>
          </p:cNvSpPr>
          <p:nvPr>
            <p:ph type="sldNum" sz="quarter" idx="10"/>
          </p:nvPr>
        </p:nvSpPr>
        <p:spPr/>
        <p:txBody>
          <a:bodyPr/>
          <a:lstStyle/>
          <a:p>
            <a:fld id="{44BAE9E6-FC52-7F4E-B22E-76509B4751CB}" type="slidenum">
              <a:rPr lang="en-US" smtClean="0"/>
              <a:t>34</a:t>
            </a:fld>
            <a:endParaRPr lang="en-US"/>
          </a:p>
        </p:txBody>
      </p:sp>
    </p:spTree>
    <p:extLst>
      <p:ext uri="{BB962C8B-B14F-4D97-AF65-F5344CB8AC3E}">
        <p14:creationId xmlns:p14="http://schemas.microsoft.com/office/powerpoint/2010/main" val="731749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35</a:t>
            </a:fld>
            <a:endParaRPr lang="en-US"/>
          </a:p>
        </p:txBody>
      </p:sp>
    </p:spTree>
    <p:extLst>
      <p:ext uri="{BB962C8B-B14F-4D97-AF65-F5344CB8AC3E}">
        <p14:creationId xmlns:p14="http://schemas.microsoft.com/office/powerpoint/2010/main" val="3386704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https://prek.ped.state.nm.us/FocusSite</a:t>
            </a:r>
          </a:p>
          <a:p>
            <a:endParaRPr lang="en-US" dirty="0" smtClean="0"/>
          </a:p>
          <a:p>
            <a:r>
              <a:rPr lang="en-US" dirty="0" smtClean="0"/>
              <a:t>https://prek.ped.state.nm.us/PreKHome </a:t>
            </a:r>
            <a:r>
              <a:rPr lang="en-US" baseline="0" dirty="0" smtClean="0"/>
              <a:t>  Resource Library</a:t>
            </a:r>
          </a:p>
          <a:p>
            <a:endParaRPr lang="en-US" baseline="0"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New Mexico Early Childhood Guide for Inclusion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Birth-5 </a:t>
            </a:r>
            <a:r>
              <a:rPr lang="en-US" dirty="0" smtClean="0"/>
              <a:t>https://prek.ped.state.nm.us/Docs/InclusionResourcesLib/Inclusion%20Guide%20April%201.pdf  </a:t>
            </a:r>
          </a:p>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36</a:t>
            </a:fld>
            <a:endParaRPr lang="en-US"/>
          </a:p>
        </p:txBody>
      </p:sp>
    </p:spTree>
    <p:extLst>
      <p:ext uri="{BB962C8B-B14F-4D97-AF65-F5344CB8AC3E}">
        <p14:creationId xmlns:p14="http://schemas.microsoft.com/office/powerpoint/2010/main" val="2900705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Verification Phase I</a:t>
            </a:r>
            <a:r>
              <a:rPr lang="en-US" baseline="0" dirty="0" smtClean="0"/>
              <a:t> and Phase II</a:t>
            </a:r>
            <a:endParaRPr lang="en-US" dirty="0" smtClean="0"/>
          </a:p>
        </p:txBody>
      </p:sp>
      <p:sp>
        <p:nvSpPr>
          <p:cNvPr id="4" name="Slide Number Placeholder 3"/>
          <p:cNvSpPr>
            <a:spLocks noGrp="1"/>
          </p:cNvSpPr>
          <p:nvPr>
            <p:ph type="sldNum" sz="quarter" idx="10"/>
          </p:nvPr>
        </p:nvSpPr>
        <p:spPr/>
        <p:txBody>
          <a:bodyPr/>
          <a:lstStyle/>
          <a:p>
            <a:fld id="{44BAE9E6-FC52-7F4E-B22E-76509B4751CB}" type="slidenum">
              <a:rPr lang="en-US" smtClean="0"/>
              <a:t>39</a:t>
            </a:fld>
            <a:endParaRPr lang="en-US"/>
          </a:p>
        </p:txBody>
      </p:sp>
    </p:spTree>
    <p:extLst>
      <p:ext uri="{BB962C8B-B14F-4D97-AF65-F5344CB8AC3E}">
        <p14:creationId xmlns:p14="http://schemas.microsoft.com/office/powerpoint/2010/main" val="2585194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40</a:t>
            </a:fld>
            <a:endParaRPr lang="en-US"/>
          </a:p>
        </p:txBody>
      </p:sp>
    </p:spTree>
    <p:extLst>
      <p:ext uri="{BB962C8B-B14F-4D97-AF65-F5344CB8AC3E}">
        <p14:creationId xmlns:p14="http://schemas.microsoft.com/office/powerpoint/2010/main" val="4155282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Latest initiative:</a:t>
            </a:r>
            <a:r>
              <a:rPr lang="en-US" baseline="0" dirty="0" smtClean="0"/>
              <a:t>  Self Assessment, state target, FOCUS</a:t>
            </a:r>
          </a:p>
          <a:p>
            <a:r>
              <a:rPr lang="en-US" baseline="0" dirty="0" smtClean="0"/>
              <a:t>Current Reality 44% for 2018</a:t>
            </a:r>
          </a:p>
          <a:p>
            <a:endParaRPr lang="en-US" baseline="0" dirty="0" smtClean="0"/>
          </a:p>
          <a:p>
            <a:r>
              <a:rPr lang="en-US" baseline="0" dirty="0" smtClean="0"/>
              <a:t>11 New Districts Funded </a:t>
            </a:r>
          </a:p>
          <a:p>
            <a:r>
              <a:rPr lang="en-US" baseline="0" dirty="0" smtClean="0"/>
              <a:t>?  Expansions</a:t>
            </a:r>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41</a:t>
            </a:fld>
            <a:endParaRPr lang="en-US"/>
          </a:p>
        </p:txBody>
      </p:sp>
    </p:spTree>
    <p:extLst>
      <p:ext uri="{BB962C8B-B14F-4D97-AF65-F5344CB8AC3E}">
        <p14:creationId xmlns:p14="http://schemas.microsoft.com/office/powerpoint/2010/main" val="191820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4</a:t>
            </a:fld>
            <a:endParaRPr lang="en-US"/>
          </a:p>
        </p:txBody>
      </p:sp>
    </p:spTree>
    <p:extLst>
      <p:ext uri="{BB962C8B-B14F-4D97-AF65-F5344CB8AC3E}">
        <p14:creationId xmlns:p14="http://schemas.microsoft.com/office/powerpoint/2010/main" val="3454948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Located  at http://ectacenter.org/~pdfs/topics/inclusion/local-inclusion-self-assessment.pdf</a:t>
            </a:r>
          </a:p>
          <a:p>
            <a:endParaRPr lang="en-US" smtClean="0"/>
          </a:p>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42</a:t>
            </a:fld>
            <a:endParaRPr lang="en-US"/>
          </a:p>
        </p:txBody>
      </p:sp>
    </p:spTree>
    <p:extLst>
      <p:ext uri="{BB962C8B-B14F-4D97-AF65-F5344CB8AC3E}">
        <p14:creationId xmlns:p14="http://schemas.microsoft.com/office/powerpoint/2010/main" val="2927713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43</a:t>
            </a:fld>
            <a:endParaRPr lang="en-US"/>
          </a:p>
        </p:txBody>
      </p:sp>
    </p:spTree>
    <p:extLst>
      <p:ext uri="{BB962C8B-B14F-4D97-AF65-F5344CB8AC3E}">
        <p14:creationId xmlns:p14="http://schemas.microsoft.com/office/powerpoint/2010/main" val="19672348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44</a:t>
            </a:fld>
            <a:endParaRPr lang="en-US"/>
          </a:p>
        </p:txBody>
      </p:sp>
    </p:spTree>
    <p:extLst>
      <p:ext uri="{BB962C8B-B14F-4D97-AF65-F5344CB8AC3E}">
        <p14:creationId xmlns:p14="http://schemas.microsoft.com/office/powerpoint/2010/main" val="8951027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45</a:t>
            </a:fld>
            <a:endParaRPr lang="en-US"/>
          </a:p>
        </p:txBody>
      </p:sp>
    </p:spTree>
    <p:extLst>
      <p:ext uri="{BB962C8B-B14F-4D97-AF65-F5344CB8AC3E}">
        <p14:creationId xmlns:p14="http://schemas.microsoft.com/office/powerpoint/2010/main" val="992113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46</a:t>
            </a:fld>
            <a:endParaRPr lang="en-US"/>
          </a:p>
        </p:txBody>
      </p:sp>
    </p:spTree>
    <p:extLst>
      <p:ext uri="{BB962C8B-B14F-4D97-AF65-F5344CB8AC3E}">
        <p14:creationId xmlns:p14="http://schemas.microsoft.com/office/powerpoint/2010/main" val="2664912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47</a:t>
            </a:fld>
            <a:endParaRPr lang="en-US"/>
          </a:p>
        </p:txBody>
      </p:sp>
    </p:spTree>
    <p:extLst>
      <p:ext uri="{BB962C8B-B14F-4D97-AF65-F5344CB8AC3E}">
        <p14:creationId xmlns:p14="http://schemas.microsoft.com/office/powerpoint/2010/main" val="1263156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48</a:t>
            </a:fld>
            <a:endParaRPr lang="en-US"/>
          </a:p>
        </p:txBody>
      </p:sp>
    </p:spTree>
    <p:extLst>
      <p:ext uri="{BB962C8B-B14F-4D97-AF65-F5344CB8AC3E}">
        <p14:creationId xmlns:p14="http://schemas.microsoft.com/office/powerpoint/2010/main" val="104436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5</a:t>
            </a:fld>
            <a:endParaRPr lang="en-US"/>
          </a:p>
        </p:txBody>
      </p:sp>
    </p:spTree>
    <p:extLst>
      <p:ext uri="{BB962C8B-B14F-4D97-AF65-F5344CB8AC3E}">
        <p14:creationId xmlns:p14="http://schemas.microsoft.com/office/powerpoint/2010/main" val="252600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6</a:t>
            </a:fld>
            <a:endParaRPr lang="en-US"/>
          </a:p>
        </p:txBody>
      </p:sp>
    </p:spTree>
    <p:extLst>
      <p:ext uri="{BB962C8B-B14F-4D97-AF65-F5344CB8AC3E}">
        <p14:creationId xmlns:p14="http://schemas.microsoft.com/office/powerpoint/2010/main" val="402845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As part of Phase I of the SSIP, the infrastructure analysis is meant to provide information about states’ capacity to support improvement at the local level. Through a detailed data and infrastructure analysis, States must assess the capacity of their current systems and their ability to enhance these to increase the capacity of Local Education Agencies (LEAs) and Early Intervention Service (EIS) programs to implement, scale up, and sustain, evidence-based practices that will result in improved outcomes for infants, toddlers and preschoolers with disabilities.</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fontAlgn="base">
              <a:spcBef>
                <a:spcPct val="0"/>
              </a:spcBef>
              <a:spcAft>
                <a:spcPct val="0"/>
              </a:spcAft>
              <a:defRPr>
                <a:solidFill>
                  <a:schemeClr val="tx1"/>
                </a:solidFill>
                <a:latin typeface="Calibri" panose="020F0502020204030204" pitchFamily="34" charset="0"/>
              </a:defRPr>
            </a:lvl6pPr>
            <a:lvl7pPr marL="3033019" indent="-233309" fontAlgn="base">
              <a:spcBef>
                <a:spcPct val="0"/>
              </a:spcBef>
              <a:spcAft>
                <a:spcPct val="0"/>
              </a:spcAft>
              <a:defRPr>
                <a:solidFill>
                  <a:schemeClr val="tx1"/>
                </a:solidFill>
                <a:latin typeface="Calibri" panose="020F0502020204030204" pitchFamily="34" charset="0"/>
              </a:defRPr>
            </a:lvl7pPr>
            <a:lvl8pPr marL="3499637" indent="-233309" fontAlgn="base">
              <a:spcBef>
                <a:spcPct val="0"/>
              </a:spcBef>
              <a:spcAft>
                <a:spcPct val="0"/>
              </a:spcAft>
              <a:defRPr>
                <a:solidFill>
                  <a:schemeClr val="tx1"/>
                </a:solidFill>
                <a:latin typeface="Calibri" panose="020F0502020204030204" pitchFamily="34" charset="0"/>
              </a:defRPr>
            </a:lvl8pPr>
            <a:lvl9pPr marL="3966256" indent="-233309" fontAlgn="base">
              <a:spcBef>
                <a:spcPct val="0"/>
              </a:spcBef>
              <a:spcAft>
                <a:spcPct val="0"/>
              </a:spcAft>
              <a:defRPr>
                <a:solidFill>
                  <a:schemeClr val="tx1"/>
                </a:solidFill>
                <a:latin typeface="Calibri" panose="020F0502020204030204" pitchFamily="34" charset="0"/>
              </a:defRPr>
            </a:lvl9pPr>
          </a:lstStyle>
          <a:p>
            <a:fld id="{8AE4E372-99C0-499A-A357-3C305D495270}" type="slidenum">
              <a:rPr lang="en-US" altLang="en-US"/>
              <a:pPr/>
              <a:t>7</a:t>
            </a:fld>
            <a:endParaRPr lang="en-US" altLang="en-US"/>
          </a:p>
        </p:txBody>
      </p:sp>
    </p:spTree>
    <p:extLst>
      <p:ext uri="{BB962C8B-B14F-4D97-AF65-F5344CB8AC3E}">
        <p14:creationId xmlns:p14="http://schemas.microsoft.com/office/powerpoint/2010/main" val="9647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Specifically, this analysis should include an assessment of certain state system components.  These include:  governance, fiscal, quality standards, professional development, data, technical assistance, and accountability.  States must not only provide information about these specific components of their systems, but the coordination, connections, and alignment of these components with one another.  As you begin your infrastructure analysis, you might consider where you have descriptions of these components already developed. For example, in policies and procedures, and other documentation.  From there, you can begin to assess those areas to determine where you might need more alignment or where you need to enhance specific components.</a:t>
            </a:r>
          </a:p>
          <a:p>
            <a:pPr>
              <a:spcBef>
                <a:spcPct val="0"/>
              </a:spcBef>
            </a:pPr>
            <a:endParaRPr lang="en-US" altLang="en-US" dirty="0"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fontAlgn="base">
              <a:spcBef>
                <a:spcPct val="0"/>
              </a:spcBef>
              <a:spcAft>
                <a:spcPct val="0"/>
              </a:spcAft>
              <a:defRPr>
                <a:solidFill>
                  <a:schemeClr val="tx1"/>
                </a:solidFill>
                <a:latin typeface="Calibri" panose="020F0502020204030204" pitchFamily="34" charset="0"/>
              </a:defRPr>
            </a:lvl6pPr>
            <a:lvl7pPr marL="3033019" indent="-233309" fontAlgn="base">
              <a:spcBef>
                <a:spcPct val="0"/>
              </a:spcBef>
              <a:spcAft>
                <a:spcPct val="0"/>
              </a:spcAft>
              <a:defRPr>
                <a:solidFill>
                  <a:schemeClr val="tx1"/>
                </a:solidFill>
                <a:latin typeface="Calibri" panose="020F0502020204030204" pitchFamily="34" charset="0"/>
              </a:defRPr>
            </a:lvl7pPr>
            <a:lvl8pPr marL="3499637" indent="-233309" fontAlgn="base">
              <a:spcBef>
                <a:spcPct val="0"/>
              </a:spcBef>
              <a:spcAft>
                <a:spcPct val="0"/>
              </a:spcAft>
              <a:defRPr>
                <a:solidFill>
                  <a:schemeClr val="tx1"/>
                </a:solidFill>
                <a:latin typeface="Calibri" panose="020F0502020204030204" pitchFamily="34" charset="0"/>
              </a:defRPr>
            </a:lvl8pPr>
            <a:lvl9pPr marL="3966256" indent="-233309" fontAlgn="base">
              <a:spcBef>
                <a:spcPct val="0"/>
              </a:spcBef>
              <a:spcAft>
                <a:spcPct val="0"/>
              </a:spcAft>
              <a:defRPr>
                <a:solidFill>
                  <a:schemeClr val="tx1"/>
                </a:solidFill>
                <a:latin typeface="Calibri" panose="020F0502020204030204" pitchFamily="34" charset="0"/>
              </a:defRPr>
            </a:lvl9pPr>
          </a:lstStyle>
          <a:p>
            <a:fld id="{4A796891-6798-4A8A-8306-0FD7233140AB}" type="slidenum">
              <a:rPr lang="en-US" altLang="en-US"/>
              <a:pPr/>
              <a:t>8</a:t>
            </a:fld>
            <a:endParaRPr lang="en-US" altLang="en-US"/>
          </a:p>
        </p:txBody>
      </p:sp>
    </p:spTree>
    <p:extLst>
      <p:ext uri="{BB962C8B-B14F-4D97-AF65-F5344CB8AC3E}">
        <p14:creationId xmlns:p14="http://schemas.microsoft.com/office/powerpoint/2010/main" val="3928461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resource for examining infrastructure is the ECTA Framework for Section 619 and Part C state systems.</a:t>
            </a:r>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9</a:t>
            </a:fld>
            <a:endParaRPr lang="en-US"/>
          </a:p>
        </p:txBody>
      </p:sp>
    </p:spTree>
    <p:extLst>
      <p:ext uri="{BB962C8B-B14F-4D97-AF65-F5344CB8AC3E}">
        <p14:creationId xmlns:p14="http://schemas.microsoft.com/office/powerpoint/2010/main" val="2419515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905852" y="3846280"/>
            <a:ext cx="8327075" cy="1012929"/>
          </a:xfrm>
        </p:spPr>
        <p:txBody>
          <a:bodyPr>
            <a:noAutofit/>
          </a:bodyPr>
          <a:lstStyle>
            <a:lvl1pPr>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a:t>
            </a:r>
            <a:r>
              <a:rPr lang="en-US" sz="1200" err="1"/>
              <a:t>Eile</a:t>
            </a:r>
            <a:endParaRPr lang="en-US" sz="120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0" y="833545"/>
            <a:ext cx="7382443" cy="108921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44718" y="5954714"/>
            <a:ext cx="13081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a:stretch>
            <a:fillRect/>
          </a:stretch>
        </p:blipFill>
        <p:spPr>
          <a:xfrm>
            <a:off x="298451" y="6240464"/>
            <a:ext cx="1327149" cy="420687"/>
          </a:xfrm>
          <a:prstGeom prst="rect">
            <a:avLst/>
          </a:prstGeom>
          <a:ln>
            <a:noFill/>
          </a:ln>
          <a:effectLst>
            <a:outerShdw blurRad="63500" sx="102000" sy="102000" algn="ctr" rotWithShape="0">
              <a:prstClr val="black">
                <a:alpha val="40000"/>
              </a:prstClr>
            </a:outerShdw>
          </a:effectLst>
        </p:spPr>
      </p:pic>
      <p:cxnSp>
        <p:nvCxnSpPr>
          <p:cNvPr id="4" name="Straight Connector 3"/>
          <p:cNvCxnSpPr/>
          <p:nvPr userDrawn="1"/>
        </p:nvCxnSpPr>
        <p:spPr>
          <a:xfrm flipV="1">
            <a:off x="0" y="849313"/>
            <a:ext cx="12192000" cy="65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869950"/>
            <a:ext cx="12192000" cy="12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0"/>
          </p:nvPr>
        </p:nvSpPr>
        <p:spPr>
          <a:xfrm>
            <a:off x="11684000" y="6207126"/>
            <a:ext cx="508000" cy="365125"/>
          </a:xfrm>
        </p:spPr>
        <p:txBody>
          <a:bodyPr/>
          <a:lstStyle>
            <a:lvl1pPr>
              <a:defRPr/>
            </a:lvl1pPr>
          </a:lstStyle>
          <a:p>
            <a:fld id="{004527A5-B8A1-43A8-ABF0-AED8ED8004F0}" type="slidenum">
              <a:rPr lang="en-US" altLang="en-US"/>
              <a:pPr/>
              <a:t>‹#›</a:t>
            </a:fld>
            <a:endParaRPr lang="en-US" altLang="en-US"/>
          </a:p>
        </p:txBody>
      </p:sp>
    </p:spTree>
    <p:extLst>
      <p:ext uri="{BB962C8B-B14F-4D97-AF65-F5344CB8AC3E}">
        <p14:creationId xmlns:p14="http://schemas.microsoft.com/office/powerpoint/2010/main" val="2901465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2219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7" name="Picture 6"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 id="2147483679" r:id="rId17"/>
    <p:sldLayoutId id="2147483680" r:id="rId18"/>
  </p:sldLayoutIdLst>
  <p:hf hdr="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4367" y="1949987"/>
            <a:ext cx="6588086" cy="1608462"/>
          </a:xfrm>
        </p:spPr>
        <p:txBody>
          <a:bodyPr>
            <a:normAutofit/>
          </a:bodyPr>
          <a:lstStyle/>
          <a:p>
            <a:pPr algn="ctr"/>
            <a:r>
              <a:rPr lang="en-US" sz="3200" dirty="0" smtClean="0"/>
              <a:t>State Strategies</a:t>
            </a:r>
            <a:br>
              <a:rPr lang="en-US" sz="3200" dirty="0" smtClean="0"/>
            </a:br>
            <a:r>
              <a:rPr lang="en-US" sz="3200" dirty="0" smtClean="0"/>
              <a:t> for Improving Inclusion: </a:t>
            </a:r>
            <a:br>
              <a:rPr lang="en-US" sz="3200" dirty="0" smtClean="0"/>
            </a:br>
            <a:r>
              <a:rPr lang="en-US" sz="3200" dirty="0" smtClean="0"/>
              <a:t>From Infrastructure to Practice</a:t>
            </a:r>
            <a:endParaRPr lang="en-US" sz="3200" dirty="0"/>
          </a:p>
        </p:txBody>
      </p:sp>
      <p:sp>
        <p:nvSpPr>
          <p:cNvPr id="3" name="Subtitle 2"/>
          <p:cNvSpPr>
            <a:spLocks noGrp="1"/>
          </p:cNvSpPr>
          <p:nvPr>
            <p:ph type="subTitle" idx="1"/>
          </p:nvPr>
        </p:nvSpPr>
        <p:spPr>
          <a:xfrm>
            <a:off x="5370653" y="4010140"/>
            <a:ext cx="6470247" cy="2963537"/>
          </a:xfrm>
        </p:spPr>
        <p:txBody>
          <a:bodyPr>
            <a:noAutofit/>
          </a:bodyPr>
          <a:lstStyle/>
          <a:p>
            <a:pPr algn="ctr">
              <a:spcBef>
                <a:spcPts val="600"/>
              </a:spcBef>
              <a:spcAft>
                <a:spcPts val="600"/>
              </a:spcAft>
            </a:pPr>
            <a:r>
              <a:rPr lang="en-US" sz="2800" b="1" dirty="0">
                <a:latin typeface="Times New Roman" panose="02020603050405020304" pitchFamily="18" charset="0"/>
                <a:ea typeface="Calibri" panose="020F0502020204030204" pitchFamily="34" charset="0"/>
              </a:rPr>
              <a:t>2018 Improving Data, Improving Outcomes Conference</a:t>
            </a:r>
            <a:endParaRPr lang="en-US" sz="2800" dirty="0">
              <a:latin typeface="Times New Roman" panose="02020603050405020304" pitchFamily="18" charset="0"/>
              <a:ea typeface="Calibri" panose="020F0502020204030204" pitchFamily="34" charset="0"/>
            </a:endParaRPr>
          </a:p>
          <a:p>
            <a:pPr algn="ctr">
              <a:spcBef>
                <a:spcPts val="600"/>
              </a:spcBef>
              <a:spcAft>
                <a:spcPts val="600"/>
              </a:spcAft>
            </a:pPr>
            <a:r>
              <a:rPr lang="en-US" sz="2800" b="1" dirty="0">
                <a:latin typeface="Times New Roman" panose="02020603050405020304" pitchFamily="18" charset="0"/>
                <a:ea typeface="Calibri" panose="020F0502020204030204" pitchFamily="34" charset="0"/>
              </a:rPr>
              <a:t>Arlington, VA</a:t>
            </a:r>
            <a:endParaRPr lang="en-US" sz="2800" dirty="0">
              <a:latin typeface="Times New Roman" panose="02020603050405020304" pitchFamily="18" charset="0"/>
              <a:ea typeface="Calibri" panose="020F0502020204030204" pitchFamily="34" charset="0"/>
            </a:endParaRPr>
          </a:p>
          <a:p>
            <a:pPr algn="ctr">
              <a:spcBef>
                <a:spcPts val="600"/>
              </a:spcBef>
              <a:spcAft>
                <a:spcPts val="1200"/>
              </a:spcAft>
            </a:pPr>
            <a:r>
              <a:rPr lang="en-US" sz="2800" b="1" dirty="0">
                <a:latin typeface="Times New Roman" panose="02020603050405020304" pitchFamily="18" charset="0"/>
                <a:ea typeface="Calibri" panose="020F0502020204030204" pitchFamily="34" charset="0"/>
              </a:rPr>
              <a:t>August 2018</a:t>
            </a:r>
            <a:endParaRPr lang="en-US" sz="2800" dirty="0">
              <a:latin typeface="Times New Roman" panose="02020603050405020304" pitchFamily="18" charset="0"/>
              <a:ea typeface="Calibri" panose="020F0502020204030204" pitchFamily="34" charset="0"/>
            </a:endParaRPr>
          </a:p>
          <a:p>
            <a:endParaRPr lang="en-US" sz="2600" dirty="0" smtClean="0"/>
          </a:p>
        </p:txBody>
      </p:sp>
    </p:spTree>
    <p:extLst>
      <p:ext uri="{BB962C8B-B14F-4D97-AF65-F5344CB8AC3E}">
        <p14:creationId xmlns:p14="http://schemas.microsoft.com/office/powerpoint/2010/main" val="54755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Policy Statement</a:t>
            </a:r>
            <a:endParaRPr lang="en-US" dirty="0"/>
          </a:p>
        </p:txBody>
      </p:sp>
      <p:sp>
        <p:nvSpPr>
          <p:cNvPr id="2" name="Slide Number Placeholder 1"/>
          <p:cNvSpPr>
            <a:spLocks noGrp="1"/>
          </p:cNvSpPr>
          <p:nvPr>
            <p:ph type="sldNum" sz="quarter" idx="4294967295"/>
          </p:nvPr>
        </p:nvSpPr>
        <p:spPr/>
        <p:txBody>
          <a:bodyPr/>
          <a:lstStyle/>
          <a:p>
            <a:fld id="{1CBF37B6-674E-D547-83D9-265D13403A95}" type="slidenum">
              <a:rPr lang="en-US" smtClean="0"/>
              <a:pPr/>
              <a:t>10</a:t>
            </a:fld>
            <a:endParaRPr lang="en-US"/>
          </a:p>
        </p:txBody>
      </p:sp>
      <p:pic>
        <p:nvPicPr>
          <p:cNvPr id="1026" name="Picture 2" descr="us department of health and human services and us department of education policy statement on inclusion of chuldren with disabilities in early childhood programs" title="screenshot of  federal inclusion policy statemen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304801"/>
            <a:ext cx="8839200"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909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Focusing on Inclusion</a:t>
            </a:r>
          </a:p>
        </p:txBody>
      </p:sp>
      <p:sp>
        <p:nvSpPr>
          <p:cNvPr id="3" name="Content Placeholder 2"/>
          <p:cNvSpPr>
            <a:spLocks noGrp="1"/>
          </p:cNvSpPr>
          <p:nvPr>
            <p:ph idx="1"/>
          </p:nvPr>
        </p:nvSpPr>
        <p:spPr/>
        <p:txBody>
          <a:bodyPr>
            <a:noAutofit/>
          </a:bodyPr>
          <a:lstStyle/>
          <a:p>
            <a:pPr lvl="0"/>
            <a:r>
              <a:rPr lang="en-US" sz="2800" dirty="0"/>
              <a:t>Explicitly states a position that  all young children with disabilities should have access to inclusive high quality early childhood programs</a:t>
            </a:r>
          </a:p>
          <a:p>
            <a:pPr lvl="0"/>
            <a:r>
              <a:rPr lang="en-US" sz="2800" dirty="0"/>
              <a:t>Organized by legal foundations, research,  acknowledgement of challenges, and recommendations/resources</a:t>
            </a:r>
          </a:p>
          <a:p>
            <a:pPr lvl="0"/>
            <a:r>
              <a:rPr lang="en-US" sz="2800" dirty="0"/>
              <a:t>Legal foundations apply to all early childhood programs</a:t>
            </a:r>
          </a:p>
          <a:p>
            <a:pPr lvl="0"/>
            <a:r>
              <a:rPr lang="en-US" sz="2800" dirty="0"/>
              <a:t>State and Local recommendations</a:t>
            </a:r>
          </a:p>
          <a:p>
            <a:endParaRPr lang="en-US" sz="3200" dirty="0"/>
          </a:p>
        </p:txBody>
      </p:sp>
    </p:spTree>
    <p:extLst>
      <p:ext uri="{BB962C8B-B14F-4D97-AF65-F5344CB8AC3E}">
        <p14:creationId xmlns:p14="http://schemas.microsoft.com/office/powerpoint/2010/main" val="253033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State Level Recommendations</a:t>
            </a:r>
          </a:p>
        </p:txBody>
      </p:sp>
      <p:sp>
        <p:nvSpPr>
          <p:cNvPr id="3" name="Content Placeholder 2"/>
          <p:cNvSpPr>
            <a:spLocks noGrp="1"/>
          </p:cNvSpPr>
          <p:nvPr>
            <p:ph idx="1"/>
          </p:nvPr>
        </p:nvSpPr>
        <p:spPr/>
        <p:txBody>
          <a:bodyPr>
            <a:normAutofit lnSpcReduction="10000"/>
          </a:bodyPr>
          <a:lstStyle/>
          <a:p>
            <a:pPr lvl="0"/>
            <a:r>
              <a:rPr lang="en-US" sz="3200" dirty="0"/>
              <a:t>Create a </a:t>
            </a:r>
            <a:r>
              <a:rPr lang="en-US" sz="3200" dirty="0" smtClean="0"/>
              <a:t>cross-sector state-level </a:t>
            </a:r>
            <a:r>
              <a:rPr lang="en-US" sz="3200" dirty="0"/>
              <a:t>interagency taskforce and plan for inclusion</a:t>
            </a:r>
          </a:p>
          <a:p>
            <a:pPr lvl="0"/>
            <a:r>
              <a:rPr lang="en-US" sz="3200" dirty="0"/>
              <a:t>Ensure state policies support high-quality inclusion</a:t>
            </a:r>
          </a:p>
          <a:p>
            <a:pPr lvl="0"/>
            <a:r>
              <a:rPr lang="en-US" sz="3200" dirty="0"/>
              <a:t>Set goals and track data</a:t>
            </a:r>
          </a:p>
          <a:p>
            <a:pPr lvl="0"/>
            <a:r>
              <a:rPr lang="en-US" sz="3200" dirty="0"/>
              <a:t>Review and modify resource allocations</a:t>
            </a:r>
          </a:p>
          <a:p>
            <a:pPr lvl="0"/>
            <a:r>
              <a:rPr lang="en-US" sz="3200" dirty="0"/>
              <a:t>Ensure Quality Rating frameworks are inclusive</a:t>
            </a:r>
          </a:p>
          <a:p>
            <a:endParaRPr lang="en-US" sz="3200" dirty="0"/>
          </a:p>
        </p:txBody>
      </p:sp>
    </p:spTree>
    <p:extLst>
      <p:ext uri="{BB962C8B-B14F-4D97-AF65-F5344CB8AC3E}">
        <p14:creationId xmlns:p14="http://schemas.microsoft.com/office/powerpoint/2010/main" val="205769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State Level Recommendations</a:t>
            </a:r>
          </a:p>
        </p:txBody>
      </p:sp>
      <p:sp>
        <p:nvSpPr>
          <p:cNvPr id="3" name="Content Placeholder 2"/>
          <p:cNvSpPr>
            <a:spLocks noGrp="1"/>
          </p:cNvSpPr>
          <p:nvPr>
            <p:ph idx="1"/>
          </p:nvPr>
        </p:nvSpPr>
        <p:spPr/>
        <p:txBody>
          <a:bodyPr/>
          <a:lstStyle/>
          <a:p>
            <a:pPr lvl="0"/>
            <a:r>
              <a:rPr lang="en-US" sz="3200" dirty="0"/>
              <a:t>Strengthen accountability and build incentive structures</a:t>
            </a:r>
          </a:p>
          <a:p>
            <a:pPr lvl="0"/>
            <a:r>
              <a:rPr lang="en-US" sz="3200" dirty="0"/>
              <a:t>Build a coordinated early childhood professional development system</a:t>
            </a:r>
          </a:p>
          <a:p>
            <a:pPr lvl="0"/>
            <a:r>
              <a:rPr lang="en-US" sz="3200" dirty="0"/>
              <a:t>Implement statewide supports for children’s social-emotional and behavioral health</a:t>
            </a:r>
          </a:p>
          <a:p>
            <a:pPr lvl="0"/>
            <a:r>
              <a:rPr lang="en-US" sz="3200" dirty="0"/>
              <a:t>Raise public awareness</a:t>
            </a:r>
          </a:p>
          <a:p>
            <a:pPr lvl="0"/>
            <a:endParaRPr lang="en-US" sz="3200" dirty="0"/>
          </a:p>
          <a:p>
            <a:endParaRPr lang="en-US" dirty="0"/>
          </a:p>
        </p:txBody>
      </p:sp>
    </p:spTree>
    <p:extLst>
      <p:ext uri="{BB962C8B-B14F-4D97-AF65-F5344CB8AC3E}">
        <p14:creationId xmlns:p14="http://schemas.microsoft.com/office/powerpoint/2010/main" val="313220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Strategies </a:t>
            </a:r>
            <a:endParaRPr lang="en-US" dirty="0"/>
          </a:p>
        </p:txBody>
      </p:sp>
      <p:sp>
        <p:nvSpPr>
          <p:cNvPr id="3" name="Content Placeholder 2"/>
          <p:cNvSpPr>
            <a:spLocks noGrp="1"/>
          </p:cNvSpPr>
          <p:nvPr>
            <p:ph idx="1"/>
          </p:nvPr>
        </p:nvSpPr>
        <p:spPr/>
        <p:txBody>
          <a:bodyPr>
            <a:normAutofit/>
          </a:bodyPr>
          <a:lstStyle/>
          <a:p>
            <a:r>
              <a:rPr lang="en-US" sz="3200" dirty="0" smtClean="0"/>
              <a:t>All infrastructure resources have similar components</a:t>
            </a:r>
          </a:p>
          <a:p>
            <a:r>
              <a:rPr lang="en-US" sz="3200" dirty="0" smtClean="0"/>
              <a:t>Some are focused broadly on early childhood, ECSE or EI components</a:t>
            </a:r>
          </a:p>
          <a:p>
            <a:r>
              <a:rPr lang="en-US" sz="3200" dirty="0" smtClean="0"/>
              <a:t>Some focus on inclusion specifically</a:t>
            </a:r>
          </a:p>
          <a:p>
            <a:r>
              <a:rPr lang="en-US" sz="3200" dirty="0" smtClean="0"/>
              <a:t>Others can be aligned and used to look at inclusion even if not designed to do so</a:t>
            </a:r>
            <a:endParaRPr lang="en-US" sz="3200" dirty="0"/>
          </a:p>
        </p:txBody>
      </p:sp>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14</a:t>
            </a:fld>
            <a:endParaRPr lang="en-US"/>
          </a:p>
        </p:txBody>
      </p:sp>
    </p:spTree>
    <p:extLst>
      <p:ext uri="{BB962C8B-B14F-4D97-AF65-F5344CB8AC3E}">
        <p14:creationId xmlns:p14="http://schemas.microsoft.com/office/powerpoint/2010/main" val="1292311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Alignment Makes Sense: Examples</a:t>
            </a:r>
            <a:endParaRPr lang="en-US" sz="3600" dirty="0"/>
          </a:p>
        </p:txBody>
      </p:sp>
      <p:sp>
        <p:nvSpPr>
          <p:cNvPr id="9" name="Content Placeholder 8"/>
          <p:cNvSpPr>
            <a:spLocks noGrp="1"/>
          </p:cNvSpPr>
          <p:nvPr>
            <p:ph idx="1"/>
          </p:nvPr>
        </p:nvSpPr>
        <p:spPr/>
        <p:txBody>
          <a:bodyPr>
            <a:normAutofit fontScale="25000" lnSpcReduction="20000"/>
          </a:bodyPr>
          <a:lstStyle/>
          <a:p>
            <a:pPr marL="0" indent="0">
              <a:buNone/>
            </a:pPr>
            <a:r>
              <a:rPr lang="en-US" sz="13600" dirty="0" smtClean="0"/>
              <a:t>Review </a:t>
            </a:r>
            <a:r>
              <a:rPr lang="en-US" sz="13600" dirty="0"/>
              <a:t>and Modify </a:t>
            </a:r>
            <a:r>
              <a:rPr lang="en-US" sz="13600" dirty="0" smtClean="0"/>
              <a:t>Resource Allocations</a:t>
            </a:r>
          </a:p>
          <a:p>
            <a:pPr marL="0" indent="0">
              <a:buNone/>
            </a:pPr>
            <a:r>
              <a:rPr lang="en-US" sz="8600" dirty="0" smtClean="0"/>
              <a:t>(HHS &amp; ED Inclusion Policy Statement)</a:t>
            </a:r>
            <a:endParaRPr lang="en-US" sz="8600" dirty="0"/>
          </a:p>
          <a:p>
            <a:pPr lvl="1">
              <a:buFont typeface="Wingdings" panose="05000000000000000000" pitchFamily="2" charset="2"/>
              <a:buChar char="ü"/>
            </a:pPr>
            <a:r>
              <a:rPr lang="en-US" sz="12000" b="1" dirty="0" smtClean="0">
                <a:solidFill>
                  <a:srgbClr val="00B050"/>
                </a:solidFill>
              </a:rPr>
              <a:t>Governance</a:t>
            </a:r>
            <a:r>
              <a:rPr lang="en-US" sz="12000" b="1" dirty="0">
                <a:solidFill>
                  <a:srgbClr val="00B050"/>
                </a:solidFill>
              </a:rPr>
              <a:t>: </a:t>
            </a:r>
            <a:r>
              <a:rPr lang="en-US" sz="12000" dirty="0"/>
              <a:t>Subcomponent </a:t>
            </a:r>
            <a:r>
              <a:rPr lang="en-US" sz="12000" dirty="0" smtClean="0"/>
              <a:t>4: Leadership </a:t>
            </a:r>
            <a:r>
              <a:rPr lang="en-US" sz="12000" dirty="0"/>
              <a:t>&amp; Performance </a:t>
            </a:r>
            <a:r>
              <a:rPr lang="en-US" sz="12000" dirty="0" smtClean="0"/>
              <a:t>	Management</a:t>
            </a:r>
          </a:p>
          <a:p>
            <a:pPr lvl="1">
              <a:buFont typeface="Wingdings" panose="05000000000000000000" pitchFamily="2" charset="2"/>
              <a:buChar char="ü"/>
            </a:pPr>
            <a:r>
              <a:rPr lang="en-US" sz="12000" b="1" dirty="0" smtClean="0">
                <a:solidFill>
                  <a:srgbClr val="00B050"/>
                </a:solidFill>
              </a:rPr>
              <a:t>Finance</a:t>
            </a:r>
          </a:p>
          <a:p>
            <a:pPr lvl="1">
              <a:buFont typeface="Wingdings" panose="05000000000000000000" pitchFamily="2" charset="2"/>
              <a:buChar char="ü"/>
            </a:pPr>
            <a:r>
              <a:rPr lang="en-US" sz="12000" b="1" dirty="0" smtClean="0">
                <a:solidFill>
                  <a:srgbClr val="00B050"/>
                </a:solidFill>
              </a:rPr>
              <a:t>Accountability and Quality Improvement</a:t>
            </a:r>
          </a:p>
          <a:p>
            <a:pPr lvl="1">
              <a:buFont typeface="Wingdings" panose="05000000000000000000" pitchFamily="2" charset="2"/>
              <a:buChar char="ü"/>
            </a:pPr>
            <a:endParaRPr lang="en-US" sz="12000" b="1" dirty="0">
              <a:solidFill>
                <a:srgbClr val="00B050"/>
              </a:solidFill>
            </a:endParaRPr>
          </a:p>
          <a:p>
            <a:pPr marL="0" indent="0">
              <a:buNone/>
            </a:pPr>
            <a:r>
              <a:rPr lang="en-US" sz="12000"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endParaRPr lang="en-US" sz="2600"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fld id="{63C29B83-81A2-4F63-982C-E242A85BE345}" type="slidenum">
              <a:rPr lang="en-US">
                <a:latin typeface="Arial" charset="0"/>
                <a:ea typeface="ＭＳ Ｐゴシック" charset="0"/>
              </a:rPr>
              <a:pPr fontAlgn="base">
                <a:spcBef>
                  <a:spcPct val="0"/>
                </a:spcBef>
                <a:spcAft>
                  <a:spcPct val="0"/>
                </a:spcAft>
                <a:defRPr/>
              </a:pPr>
              <a:t>15</a:t>
            </a:fld>
            <a:endParaRPr lang="en-US">
              <a:latin typeface="Arial" charset="0"/>
              <a:ea typeface="ＭＳ Ｐゴシック" charset="0"/>
            </a:endParaRPr>
          </a:p>
        </p:txBody>
      </p:sp>
    </p:spTree>
    <p:extLst>
      <p:ext uri="{BB962C8B-B14F-4D97-AF65-F5344CB8AC3E}">
        <p14:creationId xmlns:p14="http://schemas.microsoft.com/office/powerpoint/2010/main" val="1359660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a:t>Examples of Alignment</a:t>
            </a:r>
          </a:p>
        </p:txBody>
      </p:sp>
      <p:sp>
        <p:nvSpPr>
          <p:cNvPr id="9" name="Content Placeholder 8"/>
          <p:cNvSpPr>
            <a:spLocks noGrp="1"/>
          </p:cNvSpPr>
          <p:nvPr>
            <p:ph idx="1"/>
          </p:nvPr>
        </p:nvSpPr>
        <p:spPr>
          <a:xfrm>
            <a:off x="0" y="684179"/>
            <a:ext cx="12192000" cy="5196115"/>
          </a:xfrm>
        </p:spPr>
        <p:txBody>
          <a:bodyPr>
            <a:normAutofit/>
          </a:bodyPr>
          <a:lstStyle/>
          <a:p>
            <a:pPr marL="0" indent="0">
              <a:buNone/>
            </a:pPr>
            <a:endParaRPr lang="en-US" sz="2600" dirty="0"/>
          </a:p>
          <a:p>
            <a:pPr marL="0" indent="0">
              <a:buNone/>
            </a:pPr>
            <a:r>
              <a:rPr lang="en-US" sz="3400" dirty="0" smtClean="0"/>
              <a:t>Build </a:t>
            </a:r>
            <a:r>
              <a:rPr lang="en-US" sz="3400" dirty="0"/>
              <a:t>a Coordinated </a:t>
            </a:r>
            <a:r>
              <a:rPr lang="en-US" sz="3400" dirty="0" smtClean="0"/>
              <a:t>Early </a:t>
            </a:r>
            <a:r>
              <a:rPr lang="en-US" sz="3400" dirty="0"/>
              <a:t>Childhood </a:t>
            </a:r>
            <a:r>
              <a:rPr lang="en-US" sz="3400" dirty="0" smtClean="0"/>
              <a:t>Professional Development System </a:t>
            </a:r>
            <a:r>
              <a:rPr lang="en-US" sz="2800" dirty="0" smtClean="0"/>
              <a:t>(HHS &amp; ED Inclusion Policy Statement)</a:t>
            </a:r>
            <a:endParaRPr lang="en-US" sz="2800" dirty="0"/>
          </a:p>
          <a:p>
            <a:pPr marL="400050" lvl="1" indent="0">
              <a:buClr>
                <a:srgbClr val="24B953"/>
              </a:buClr>
              <a:buNone/>
            </a:pPr>
            <a:r>
              <a:rPr lang="en-US" sz="2800" dirty="0" smtClean="0">
                <a:solidFill>
                  <a:srgbClr val="000000"/>
                </a:solidFill>
              </a:rPr>
              <a:t>All </a:t>
            </a:r>
            <a:r>
              <a:rPr lang="en-US" sz="3300" b="1" dirty="0" smtClean="0">
                <a:solidFill>
                  <a:srgbClr val="00B050"/>
                </a:solidFill>
              </a:rPr>
              <a:t>Personnel Subcomponents </a:t>
            </a:r>
            <a:r>
              <a:rPr lang="en-US" sz="2800" dirty="0">
                <a:solidFill>
                  <a:srgbClr val="000000"/>
                </a:solidFill>
              </a:rPr>
              <a:t>but specifically:</a:t>
            </a:r>
          </a:p>
          <a:p>
            <a:pPr marL="857250" lvl="1" indent="-457200">
              <a:spcBef>
                <a:spcPts val="0"/>
              </a:spcBef>
              <a:buClr>
                <a:srgbClr val="24B953"/>
              </a:buClr>
              <a:buFont typeface="Wingdings" panose="05000000000000000000" pitchFamily="2" charset="2"/>
              <a:buChar char="ü"/>
            </a:pPr>
            <a:r>
              <a:rPr lang="en-US" sz="2800" dirty="0" smtClean="0">
                <a:solidFill>
                  <a:srgbClr val="000000"/>
                </a:solidFill>
              </a:rPr>
              <a:t>Leadership</a:t>
            </a:r>
            <a:r>
              <a:rPr lang="en-US" sz="2800" dirty="0">
                <a:solidFill>
                  <a:srgbClr val="000000"/>
                </a:solidFill>
              </a:rPr>
              <a:t>, Coordination </a:t>
            </a:r>
            <a:r>
              <a:rPr lang="en-US" sz="2800" dirty="0" smtClean="0">
                <a:solidFill>
                  <a:srgbClr val="000000"/>
                </a:solidFill>
              </a:rPr>
              <a:t>and Sustainability</a:t>
            </a:r>
            <a:endParaRPr lang="en-US" sz="2800" dirty="0">
              <a:solidFill>
                <a:srgbClr val="000000"/>
              </a:solidFill>
            </a:endParaRPr>
          </a:p>
          <a:p>
            <a:pPr marL="857250" lvl="1" indent="-457200">
              <a:spcBef>
                <a:spcPts val="0"/>
              </a:spcBef>
              <a:buClr>
                <a:srgbClr val="24B953"/>
              </a:buClr>
              <a:buFont typeface="Wingdings" panose="05000000000000000000" pitchFamily="2" charset="2"/>
              <a:buChar char="ü"/>
            </a:pPr>
            <a:r>
              <a:rPr lang="en-US" sz="2800" dirty="0" smtClean="0">
                <a:solidFill>
                  <a:srgbClr val="000000"/>
                </a:solidFill>
              </a:rPr>
              <a:t>Personnel </a:t>
            </a:r>
            <a:r>
              <a:rPr lang="en-US" sz="2800" dirty="0">
                <a:solidFill>
                  <a:srgbClr val="000000"/>
                </a:solidFill>
              </a:rPr>
              <a:t>Standards</a:t>
            </a:r>
          </a:p>
          <a:p>
            <a:pPr marL="857250" lvl="1" indent="-457200">
              <a:spcBef>
                <a:spcPts val="0"/>
              </a:spcBef>
              <a:buClr>
                <a:srgbClr val="24B953"/>
              </a:buClr>
              <a:buFont typeface="Wingdings" panose="05000000000000000000" pitchFamily="2" charset="2"/>
              <a:buChar char="ü"/>
            </a:pPr>
            <a:r>
              <a:rPr lang="en-US" sz="2800" dirty="0" err="1" smtClean="0">
                <a:solidFill>
                  <a:srgbClr val="000000"/>
                </a:solidFill>
              </a:rPr>
              <a:t>Inservice</a:t>
            </a:r>
            <a:r>
              <a:rPr lang="en-US" sz="2800" dirty="0" smtClean="0">
                <a:solidFill>
                  <a:srgbClr val="000000"/>
                </a:solidFill>
              </a:rPr>
              <a:t> </a:t>
            </a:r>
            <a:r>
              <a:rPr lang="en-US" sz="2800" dirty="0">
                <a:solidFill>
                  <a:srgbClr val="000000"/>
                </a:solidFill>
              </a:rPr>
              <a:t>Personnel </a:t>
            </a:r>
            <a:r>
              <a:rPr lang="en-US" sz="2800" dirty="0" smtClean="0">
                <a:solidFill>
                  <a:srgbClr val="000000"/>
                </a:solidFill>
              </a:rPr>
              <a:t>Development</a:t>
            </a:r>
            <a:endParaRPr lang="en-US" sz="2800" dirty="0">
              <a:solidFill>
                <a:srgbClr val="000000"/>
              </a:solidFill>
            </a:endParaRPr>
          </a:p>
          <a:p>
            <a:pPr marL="857250" lvl="1" indent="-457200">
              <a:spcBef>
                <a:spcPts val="0"/>
              </a:spcBef>
              <a:buClr>
                <a:srgbClr val="24B953"/>
              </a:buClr>
              <a:buFont typeface="Wingdings" panose="05000000000000000000" pitchFamily="2" charset="2"/>
              <a:buChar char="ü"/>
            </a:pPr>
            <a:r>
              <a:rPr lang="en-US" sz="2800" dirty="0" smtClean="0">
                <a:solidFill>
                  <a:srgbClr val="000000"/>
                </a:solidFill>
              </a:rPr>
              <a:t>Preservice </a:t>
            </a:r>
            <a:r>
              <a:rPr lang="en-US" sz="2800" dirty="0">
                <a:solidFill>
                  <a:srgbClr val="000000"/>
                </a:solidFill>
              </a:rPr>
              <a:t>Personnel </a:t>
            </a:r>
            <a:r>
              <a:rPr lang="en-US" sz="2800" dirty="0" smtClean="0">
                <a:solidFill>
                  <a:srgbClr val="000000"/>
                </a:solidFill>
              </a:rPr>
              <a:t>Development</a:t>
            </a:r>
            <a:endParaRPr lang="en-US" sz="2800" dirty="0">
              <a:solidFill>
                <a:srgbClr val="000000"/>
              </a:solidFill>
            </a:endParaRPr>
          </a:p>
          <a:p>
            <a:pPr marL="0" indent="0">
              <a:buNone/>
            </a:pPr>
            <a:endParaRPr lang="en-US" sz="2500" dirty="0"/>
          </a:p>
          <a:p>
            <a:pPr marL="0" indent="0">
              <a:buNone/>
            </a:pPr>
            <a:endParaRPr lang="en-US" sz="2500" dirty="0"/>
          </a:p>
          <a:p>
            <a:pPr marL="0" indent="0">
              <a:buNone/>
            </a:pPr>
            <a:endParaRPr lang="en-US" sz="2500" dirty="0"/>
          </a:p>
        </p:txBody>
      </p:sp>
      <p:sp>
        <p:nvSpPr>
          <p:cNvPr id="4" name="Slide Number Placeholder 3"/>
          <p:cNvSpPr>
            <a:spLocks noGrp="1"/>
          </p:cNvSpPr>
          <p:nvPr>
            <p:ph type="sldNum" sz="quarter" idx="4294967295"/>
          </p:nvPr>
        </p:nvSpPr>
        <p:spPr>
          <a:xfrm>
            <a:off x="0" y="6400800"/>
            <a:ext cx="2133600" cy="365125"/>
          </a:xfrm>
        </p:spPr>
        <p:txBody>
          <a:bodyPr/>
          <a:lstStyle/>
          <a:p>
            <a:pPr>
              <a:defRPr/>
            </a:pPr>
            <a:fld id="{63C29B83-81A2-4F63-982C-E242A85BE345}" type="slidenum">
              <a:rPr lang="en-US" smtClean="0"/>
              <a:pPr>
                <a:defRPr/>
              </a:pPr>
              <a:t>16</a:t>
            </a:fld>
            <a:endParaRPr lang="en-US"/>
          </a:p>
        </p:txBody>
      </p:sp>
    </p:spTree>
    <p:extLst>
      <p:ext uri="{BB962C8B-B14F-4D97-AF65-F5344CB8AC3E}">
        <p14:creationId xmlns:p14="http://schemas.microsoft.com/office/powerpoint/2010/main" val="351294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a:t>Examples of Alignment</a:t>
            </a:r>
          </a:p>
        </p:txBody>
      </p:sp>
      <p:sp>
        <p:nvSpPr>
          <p:cNvPr id="9" name="Content Placeholder 8"/>
          <p:cNvSpPr>
            <a:spLocks noGrp="1"/>
          </p:cNvSpPr>
          <p:nvPr>
            <p:ph idx="1"/>
          </p:nvPr>
        </p:nvSpPr>
        <p:spPr/>
        <p:txBody>
          <a:bodyPr/>
          <a:lstStyle/>
          <a:p>
            <a:pPr marL="514350" indent="-514350">
              <a:buAutoNum type="arabicPeriod"/>
            </a:pPr>
            <a:endParaRPr lang="en-US" sz="2600" dirty="0"/>
          </a:p>
          <a:p>
            <a:pPr marL="0" indent="0">
              <a:lnSpc>
                <a:spcPct val="100000"/>
              </a:lnSpc>
              <a:spcBef>
                <a:spcPts val="0"/>
              </a:spcBef>
              <a:buNone/>
            </a:pPr>
            <a:r>
              <a:rPr lang="en-US" sz="3400" dirty="0" smtClean="0"/>
              <a:t>Ensure </a:t>
            </a:r>
            <a:r>
              <a:rPr lang="en-US" sz="3400" dirty="0"/>
              <a:t>Quality </a:t>
            </a:r>
            <a:r>
              <a:rPr lang="en-US" sz="3400" dirty="0" smtClean="0"/>
              <a:t>Frameworks </a:t>
            </a:r>
            <a:r>
              <a:rPr lang="en-US" sz="3400" dirty="0"/>
              <a:t>are </a:t>
            </a:r>
            <a:r>
              <a:rPr lang="en-US" sz="3400" dirty="0" smtClean="0"/>
              <a:t>Inclusive</a:t>
            </a:r>
          </a:p>
          <a:p>
            <a:pPr marL="0" indent="0">
              <a:lnSpc>
                <a:spcPct val="100000"/>
              </a:lnSpc>
              <a:spcBef>
                <a:spcPts val="0"/>
              </a:spcBef>
              <a:buNone/>
            </a:pPr>
            <a:r>
              <a:rPr lang="en-US" sz="2800" dirty="0" smtClean="0"/>
              <a:t>(HHS &amp; ED Inclusion Policy Statement)</a:t>
            </a:r>
          </a:p>
          <a:p>
            <a:pPr marL="0" indent="0">
              <a:lnSpc>
                <a:spcPct val="100000"/>
              </a:lnSpc>
              <a:spcBef>
                <a:spcPts val="0"/>
              </a:spcBef>
              <a:buNone/>
            </a:pPr>
            <a:endParaRPr lang="en-US" sz="2800" dirty="0" smtClean="0"/>
          </a:p>
          <a:p>
            <a:pPr marL="457200" lvl="1" indent="0">
              <a:lnSpc>
                <a:spcPct val="100000"/>
              </a:lnSpc>
              <a:spcBef>
                <a:spcPts val="0"/>
              </a:spcBef>
              <a:buNone/>
            </a:pPr>
            <a:r>
              <a:rPr lang="en-US" sz="3000" dirty="0" smtClean="0"/>
              <a:t>Quality Standards</a:t>
            </a:r>
            <a:endParaRPr lang="en-US" sz="3000" dirty="0"/>
          </a:p>
          <a:p>
            <a:pPr lvl="2">
              <a:lnSpc>
                <a:spcPct val="100000"/>
              </a:lnSpc>
              <a:spcBef>
                <a:spcPts val="0"/>
              </a:spcBef>
              <a:buFont typeface="Wingdings" panose="05000000000000000000" pitchFamily="2" charset="2"/>
              <a:buChar char="ü"/>
            </a:pPr>
            <a:r>
              <a:rPr lang="en-US" sz="2400" dirty="0"/>
              <a:t> </a:t>
            </a:r>
            <a:r>
              <a:rPr lang="en-US" sz="3200" b="1" dirty="0" smtClean="0">
                <a:solidFill>
                  <a:srgbClr val="00B050"/>
                </a:solidFill>
              </a:rPr>
              <a:t>Child Level Standards</a:t>
            </a:r>
          </a:p>
          <a:p>
            <a:pPr lvl="2">
              <a:lnSpc>
                <a:spcPct val="100000"/>
              </a:lnSpc>
              <a:spcBef>
                <a:spcPts val="0"/>
              </a:spcBef>
              <a:buFont typeface="Wingdings" panose="05000000000000000000" pitchFamily="2" charset="2"/>
              <a:buChar char="ü"/>
            </a:pPr>
            <a:r>
              <a:rPr lang="en-US" sz="3200" b="1" dirty="0" smtClean="0">
                <a:solidFill>
                  <a:srgbClr val="00B050"/>
                </a:solidFill>
              </a:rPr>
              <a:t> Program Level </a:t>
            </a:r>
            <a:r>
              <a:rPr lang="en-US" sz="3200" b="1" dirty="0">
                <a:solidFill>
                  <a:srgbClr val="00B050"/>
                </a:solidFill>
              </a:rPr>
              <a:t>S</a:t>
            </a:r>
            <a:r>
              <a:rPr lang="en-US" sz="3200" b="1" dirty="0" smtClean="0">
                <a:solidFill>
                  <a:srgbClr val="00B050"/>
                </a:solidFill>
              </a:rPr>
              <a:t>tandards</a:t>
            </a:r>
          </a:p>
          <a:p>
            <a:pPr marL="0" indent="0">
              <a:lnSpc>
                <a:spcPct val="100000"/>
              </a:lnSpc>
              <a:spcBef>
                <a:spcPts val="0"/>
              </a:spcBef>
              <a:buNone/>
            </a:pPr>
            <a:endParaRPr lang="en-US" sz="2800" dirty="0"/>
          </a:p>
          <a:p>
            <a:pPr>
              <a:lnSpc>
                <a:spcPct val="100000"/>
              </a:lnSpc>
              <a:spcBef>
                <a:spcPts val="0"/>
              </a:spcBef>
              <a:buFont typeface="Wingdings" panose="05000000000000000000" pitchFamily="2" charset="2"/>
              <a:buChar char="ü"/>
            </a:pPr>
            <a:endParaRPr lang="en-US" sz="2800" dirty="0"/>
          </a:p>
        </p:txBody>
      </p:sp>
      <p:sp>
        <p:nvSpPr>
          <p:cNvPr id="4" name="Slide Number Placeholder 3"/>
          <p:cNvSpPr>
            <a:spLocks noGrp="1"/>
          </p:cNvSpPr>
          <p:nvPr>
            <p:ph type="sldNum" sz="quarter" idx="4294967295"/>
          </p:nvPr>
        </p:nvSpPr>
        <p:spPr>
          <a:xfrm>
            <a:off x="0" y="6400800"/>
            <a:ext cx="2133600" cy="365125"/>
          </a:xfrm>
          <a:prstGeom prst="rect">
            <a:avLst/>
          </a:prstGeom>
        </p:spPr>
        <p:txBody>
          <a:bodyPr/>
          <a:lstStyle/>
          <a:p>
            <a:pPr>
              <a:defRPr/>
            </a:pPr>
            <a:fld id="{63C29B83-81A2-4F63-982C-E242A85BE345}" type="slidenum">
              <a:rPr lang="en-US" smtClean="0"/>
              <a:pPr>
                <a:defRPr/>
              </a:pPr>
              <a:t>17</a:t>
            </a:fld>
            <a:endParaRPr lang="en-US"/>
          </a:p>
        </p:txBody>
      </p:sp>
    </p:spTree>
    <p:extLst>
      <p:ext uri="{BB962C8B-B14F-4D97-AF65-F5344CB8AC3E}">
        <p14:creationId xmlns:p14="http://schemas.microsoft.com/office/powerpoint/2010/main" val="1099607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7828" y="226980"/>
            <a:ext cx="11005457" cy="549277"/>
          </a:xfrm>
        </p:spPr>
        <p:txBody>
          <a:bodyPr/>
          <a:lstStyle/>
          <a:p>
            <a:r>
              <a:rPr lang="en-US" dirty="0" smtClean="0"/>
              <a:t>Infrastructure Tools</a:t>
            </a:r>
            <a:endParaRPr lang="en-US" dirty="0"/>
          </a:p>
        </p:txBody>
      </p:sp>
      <p:pic>
        <p:nvPicPr>
          <p:cNvPr id="7" name="Content Placeholder 6" descr="State level inclusion Resources developed by the ECTA Center Inclusion Team" title="Home page of ECTA Center Inclusion Resources"/>
          <p:cNvPicPr>
            <a:picLocks noGrp="1" noChangeAspect="1"/>
          </p:cNvPicPr>
          <p:nvPr>
            <p:ph idx="1"/>
          </p:nvPr>
        </p:nvPicPr>
        <p:blipFill>
          <a:blip r:embed="rId3"/>
          <a:stretch>
            <a:fillRect/>
          </a:stretch>
        </p:blipFill>
        <p:spPr>
          <a:xfrm>
            <a:off x="1277958" y="776257"/>
            <a:ext cx="9849080" cy="5448273"/>
          </a:xfrm>
          <a:prstGeom prst="rect">
            <a:avLst/>
          </a:prstGeom>
        </p:spPr>
      </p:pic>
      <p:sp>
        <p:nvSpPr>
          <p:cNvPr id="4" name="Slide Number Placeholder 3"/>
          <p:cNvSpPr>
            <a:spLocks noGrp="1"/>
          </p:cNvSpPr>
          <p:nvPr>
            <p:ph type="sldNum" sz="quarter" idx="4294967295"/>
          </p:nvPr>
        </p:nvSpPr>
        <p:spPr>
          <a:xfrm>
            <a:off x="0" y="6400800"/>
            <a:ext cx="2133600" cy="365125"/>
          </a:xfrm>
        </p:spPr>
        <p:txBody>
          <a:bodyPr/>
          <a:lstStyle/>
          <a:p>
            <a:pPr>
              <a:defRPr/>
            </a:pPr>
            <a:fld id="{AB268D0E-8075-9746-99AF-58F28B56088B}" type="slidenum">
              <a:rPr lang="en-US" smtClean="0"/>
              <a:pPr>
                <a:defRPr/>
              </a:pPr>
              <a:t>18</a:t>
            </a:fld>
            <a:endParaRPr lang="en-US"/>
          </a:p>
        </p:txBody>
      </p:sp>
      <p:sp>
        <p:nvSpPr>
          <p:cNvPr id="9" name="TextBox 8"/>
          <p:cNvSpPr txBox="1"/>
          <p:nvPr/>
        </p:nvSpPr>
        <p:spPr>
          <a:xfrm>
            <a:off x="2776252" y="6321841"/>
            <a:ext cx="8382000" cy="369332"/>
          </a:xfrm>
          <a:prstGeom prst="rect">
            <a:avLst/>
          </a:prstGeom>
          <a:noFill/>
        </p:spPr>
        <p:txBody>
          <a:bodyPr wrap="square" rtlCol="0">
            <a:spAutoFit/>
          </a:bodyPr>
          <a:lstStyle/>
          <a:p>
            <a:pPr algn="ctr"/>
            <a:r>
              <a:rPr lang="en-US" b="1"/>
              <a:t>http://ectacenter.org/topics/inclusion/default.asp</a:t>
            </a:r>
          </a:p>
        </p:txBody>
      </p:sp>
    </p:spTree>
    <p:extLst>
      <p:ext uri="{BB962C8B-B14F-4D97-AF65-F5344CB8AC3E}">
        <p14:creationId xmlns:p14="http://schemas.microsoft.com/office/powerpoint/2010/main" val="3588780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152515" y="6160565"/>
            <a:ext cx="10428748" cy="496463"/>
          </a:xfrm>
        </p:spPr>
        <p:txBody>
          <a:bodyPr/>
          <a:lstStyle/>
          <a:p>
            <a:r>
              <a:rPr lang="en-US" sz="2000" dirty="0"/>
              <a:t>http://ectacenter.org/~pdfs/topics/inclusion/state-inclusion-self-assessment.pdf</a:t>
            </a:r>
          </a:p>
        </p:txBody>
      </p:sp>
      <p:sp>
        <p:nvSpPr>
          <p:cNvPr id="5" name="Slide Number Placeholder 4"/>
          <p:cNvSpPr>
            <a:spLocks noGrp="1"/>
          </p:cNvSpPr>
          <p:nvPr>
            <p:ph type="sldNum" sz="quarter" idx="4"/>
          </p:nvPr>
        </p:nvSpPr>
        <p:spPr/>
        <p:txBody>
          <a:bodyPr/>
          <a:lstStyle/>
          <a:p>
            <a:fld id="{8FF8BE51-C3B0-9B4F-9A06-4F809A9A7941}" type="slidenum">
              <a:rPr lang="en-US" smtClean="0"/>
              <a:pPr/>
              <a:t>19</a:t>
            </a:fld>
            <a:endParaRPr lang="en-US"/>
          </a:p>
        </p:txBody>
      </p:sp>
      <p:pic>
        <p:nvPicPr>
          <p:cNvPr id="7" name="Picture 6" descr="This is the first page of a self assessment on inclusion developed by ECTA Center" title="Picture of State inclusion self-assessemt"/>
          <p:cNvPicPr>
            <a:picLocks noChangeAspect="1"/>
          </p:cNvPicPr>
          <p:nvPr/>
        </p:nvPicPr>
        <p:blipFill>
          <a:blip r:embed="rId3"/>
          <a:stretch>
            <a:fillRect/>
          </a:stretch>
        </p:blipFill>
        <p:spPr>
          <a:xfrm>
            <a:off x="1576387" y="115673"/>
            <a:ext cx="9039225" cy="5943600"/>
          </a:xfrm>
          <a:prstGeom prst="rect">
            <a:avLst/>
          </a:prstGeom>
        </p:spPr>
      </p:pic>
    </p:spTree>
    <p:extLst>
      <p:ext uri="{BB962C8B-B14F-4D97-AF65-F5344CB8AC3E}">
        <p14:creationId xmlns:p14="http://schemas.microsoft.com/office/powerpoint/2010/main" val="256472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smtClean="0"/>
              <a:t>Welcome and Introductions</a:t>
            </a:r>
            <a:endParaRPr lang="en-US" sz="3600" dirty="0"/>
          </a:p>
        </p:txBody>
      </p:sp>
      <p:sp>
        <p:nvSpPr>
          <p:cNvPr id="7" name="Content Placeholder 6"/>
          <p:cNvSpPr>
            <a:spLocks noGrp="1"/>
          </p:cNvSpPr>
          <p:nvPr>
            <p:ph idx="1"/>
          </p:nvPr>
        </p:nvSpPr>
        <p:spPr/>
        <p:txBody>
          <a:bodyPr>
            <a:normAutofit/>
          </a:bodyPr>
          <a:lstStyle/>
          <a:p>
            <a:pPr lvl="0">
              <a:lnSpc>
                <a:spcPct val="100000"/>
              </a:lnSpc>
              <a:spcBef>
                <a:spcPts val="0"/>
              </a:spcBef>
              <a:buClr>
                <a:srgbClr val="24B953"/>
              </a:buClr>
              <a:buFont typeface="Wingdings" panose="05000000000000000000" pitchFamily="2" charset="2"/>
              <a:buChar char="§"/>
            </a:pPr>
            <a:r>
              <a:rPr lang="en-US" sz="3200" dirty="0">
                <a:solidFill>
                  <a:srgbClr val="000000"/>
                </a:solidFill>
              </a:rPr>
              <a:t>Kathy Thompson Whaley, ECTA </a:t>
            </a:r>
            <a:r>
              <a:rPr lang="en-US" sz="3200" dirty="0" smtClean="0">
                <a:solidFill>
                  <a:srgbClr val="000000"/>
                </a:solidFill>
              </a:rPr>
              <a:t>Center</a:t>
            </a:r>
          </a:p>
          <a:p>
            <a:pPr marL="0" lvl="0" indent="0">
              <a:lnSpc>
                <a:spcPct val="100000"/>
              </a:lnSpc>
              <a:spcBef>
                <a:spcPts val="0"/>
              </a:spcBef>
              <a:buClr>
                <a:srgbClr val="24B953"/>
              </a:buClr>
              <a:buNone/>
            </a:pPr>
            <a:endParaRPr lang="en-US" sz="3200" dirty="0" smtClean="0">
              <a:solidFill>
                <a:srgbClr val="000000"/>
              </a:solidFill>
            </a:endParaRPr>
          </a:p>
          <a:p>
            <a:pPr>
              <a:lnSpc>
                <a:spcPct val="100000"/>
              </a:lnSpc>
              <a:spcBef>
                <a:spcPts val="0"/>
              </a:spcBef>
              <a:buClr>
                <a:srgbClr val="24B953"/>
              </a:buClr>
              <a:buFont typeface="Wingdings" panose="05000000000000000000" pitchFamily="2" charset="2"/>
              <a:buChar char="§"/>
            </a:pPr>
            <a:r>
              <a:rPr lang="en-US" sz="3200" dirty="0" smtClean="0">
                <a:solidFill>
                  <a:srgbClr val="000000"/>
                </a:solidFill>
              </a:rPr>
              <a:t>Dawn </a:t>
            </a:r>
            <a:r>
              <a:rPr lang="en-US" sz="3200" dirty="0">
                <a:solidFill>
                  <a:srgbClr val="000000"/>
                </a:solidFill>
              </a:rPr>
              <a:t>Hendricks</a:t>
            </a:r>
          </a:p>
          <a:p>
            <a:pPr marL="0" lvl="0" indent="0">
              <a:lnSpc>
                <a:spcPct val="100000"/>
              </a:lnSpc>
              <a:spcBef>
                <a:spcPts val="0"/>
              </a:spcBef>
              <a:buClr>
                <a:srgbClr val="24B953"/>
              </a:buClr>
              <a:buNone/>
            </a:pPr>
            <a:r>
              <a:rPr lang="en-US" sz="3200" dirty="0" smtClean="0">
                <a:solidFill>
                  <a:srgbClr val="000000"/>
                </a:solidFill>
              </a:rPr>
              <a:t>	Virginia </a:t>
            </a:r>
            <a:r>
              <a:rPr lang="en-US" sz="3200" dirty="0">
                <a:solidFill>
                  <a:srgbClr val="000000"/>
                </a:solidFill>
              </a:rPr>
              <a:t>Department of </a:t>
            </a:r>
            <a:r>
              <a:rPr lang="en-US" sz="3200" dirty="0" smtClean="0">
                <a:solidFill>
                  <a:srgbClr val="000000"/>
                </a:solidFill>
              </a:rPr>
              <a:t>Education</a:t>
            </a:r>
          </a:p>
          <a:p>
            <a:pPr marL="0" lvl="0" indent="0">
              <a:lnSpc>
                <a:spcPct val="100000"/>
              </a:lnSpc>
              <a:spcBef>
                <a:spcPts val="0"/>
              </a:spcBef>
              <a:buClr>
                <a:srgbClr val="24B953"/>
              </a:buClr>
              <a:buNone/>
            </a:pPr>
            <a:endParaRPr lang="en-US" sz="3200" dirty="0">
              <a:solidFill>
                <a:srgbClr val="000000"/>
              </a:solidFill>
            </a:endParaRPr>
          </a:p>
          <a:p>
            <a:pPr lvl="0">
              <a:lnSpc>
                <a:spcPct val="100000"/>
              </a:lnSpc>
              <a:spcBef>
                <a:spcPts val="0"/>
              </a:spcBef>
              <a:buClr>
                <a:srgbClr val="24B953"/>
              </a:buClr>
              <a:buFont typeface="Wingdings" panose="05000000000000000000" pitchFamily="2" charset="2"/>
              <a:buChar char="§"/>
            </a:pPr>
            <a:r>
              <a:rPr lang="en-US" sz="3200" dirty="0">
                <a:solidFill>
                  <a:srgbClr val="000000"/>
                </a:solidFill>
              </a:rPr>
              <a:t>Catherine Quick</a:t>
            </a:r>
          </a:p>
          <a:p>
            <a:pPr marL="0" lvl="0" indent="0">
              <a:lnSpc>
                <a:spcPct val="100000"/>
              </a:lnSpc>
              <a:spcBef>
                <a:spcPts val="0"/>
              </a:spcBef>
              <a:buClr>
                <a:srgbClr val="24B953"/>
              </a:buClr>
              <a:buNone/>
            </a:pPr>
            <a:r>
              <a:rPr lang="en-US" sz="3200" dirty="0" smtClean="0">
                <a:solidFill>
                  <a:srgbClr val="000000"/>
                </a:solidFill>
              </a:rPr>
              <a:t>	New </a:t>
            </a:r>
            <a:r>
              <a:rPr lang="en-US" sz="3200" dirty="0">
                <a:solidFill>
                  <a:srgbClr val="000000"/>
                </a:solidFill>
              </a:rPr>
              <a:t>Mexico Public Education Department</a:t>
            </a:r>
          </a:p>
        </p:txBody>
      </p:sp>
    </p:spTree>
    <p:extLst>
      <p:ext uri="{BB962C8B-B14F-4D97-AF65-F5344CB8AC3E}">
        <p14:creationId xmlns:p14="http://schemas.microsoft.com/office/powerpoint/2010/main" val="489765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4"/>
          </p:nvPr>
        </p:nvSpPr>
        <p:spPr>
          <a:prstGeom prst="rect">
            <a:avLst/>
          </a:prstGeom>
        </p:spPr>
        <p:txBody>
          <a:bodyPr/>
          <a:lstStyle/>
          <a:p>
            <a:fld id="{8FF8BE51-C3B0-9B4F-9A06-4F809A9A7941}" type="slidenum">
              <a:rPr lang="en-US" smtClean="0"/>
              <a:t>20</a:t>
            </a:fld>
            <a:endParaRPr lang="en-US"/>
          </a:p>
        </p:txBody>
      </p:sp>
      <p:sp>
        <p:nvSpPr>
          <p:cNvPr id="2" name="Title 1"/>
          <p:cNvSpPr>
            <a:spLocks noGrp="1"/>
          </p:cNvSpPr>
          <p:nvPr>
            <p:ph type="title"/>
          </p:nvPr>
        </p:nvSpPr>
        <p:spPr/>
        <p:txBody>
          <a:bodyPr anchor="ctr" anchorCtr="0"/>
          <a:lstStyle/>
          <a:p>
            <a:r>
              <a:rPr lang="en-US" b="0"/>
              <a:t>Find out more at</a:t>
            </a:r>
            <a:r>
              <a:rPr lang="en-US"/>
              <a:t> </a:t>
            </a:r>
            <a:r>
              <a:rPr lang="en-US" err="1"/>
              <a:t>ectacenter.org</a:t>
            </a:r>
            <a:endParaRPr lang="en-US"/>
          </a:p>
        </p:txBody>
      </p:sp>
      <p:sp>
        <p:nvSpPr>
          <p:cNvPr id="3" name="Text Placeholder 2"/>
          <p:cNvSpPr>
            <a:spLocks noGrp="1"/>
          </p:cNvSpPr>
          <p:nvPr>
            <p:ph type="body" idx="1"/>
          </p:nvPr>
        </p:nvSpPr>
        <p:spPr/>
        <p:txBody>
          <a:bodyPr>
            <a:noAutofit/>
          </a:body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a:t>
            </a:r>
          </a:p>
        </p:txBody>
      </p:sp>
      <p:sp>
        <p:nvSpPr>
          <p:cNvPr id="16" name="Footer Placeholder 15"/>
          <p:cNvSpPr>
            <a:spLocks noGrp="1"/>
          </p:cNvSpPr>
          <p:nvPr>
            <p:ph type="ftr" sz="quarter" idx="4294967295"/>
          </p:nvPr>
        </p:nvSpPr>
        <p:spPr>
          <a:xfrm>
            <a:off x="2232659" y="6350000"/>
            <a:ext cx="9959341" cy="495300"/>
          </a:xfrm>
          <a:prstGeom prst="rect">
            <a:avLst/>
          </a:prstGeom>
        </p:spPr>
        <p:txBody>
          <a:bodyPr/>
          <a:lstStyle/>
          <a:p>
            <a:r>
              <a:rPr lang="en-US"/>
              <a:t>2018 Logo and </a:t>
            </a:r>
            <a:r>
              <a:rPr lang="en-US" err="1"/>
              <a:t>Powerpoint</a:t>
            </a:r>
            <a:r>
              <a:rPr lang="en-US"/>
              <a:t> Template</a:t>
            </a:r>
          </a:p>
        </p:txBody>
      </p:sp>
      <p:cxnSp>
        <p:nvCxnSpPr>
          <p:cNvPr id="6" name="Straight Connector 5"/>
          <p:cNvCxnSpPr/>
          <p:nvPr/>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928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icture  says Virginia is for lovers of all children"/>
          <p:cNvPicPr>
            <a:picLocks noChangeAspect="1"/>
          </p:cNvPicPr>
          <p:nvPr/>
        </p:nvPicPr>
        <p:blipFill>
          <a:blip r:embed="rId3"/>
          <a:stretch>
            <a:fillRect/>
          </a:stretch>
        </p:blipFill>
        <p:spPr>
          <a:xfrm>
            <a:off x="1765481" y="1811769"/>
            <a:ext cx="5281925" cy="3150622"/>
          </a:xfrm>
          <a:prstGeom prst="rect">
            <a:avLst/>
          </a:prstGeom>
        </p:spPr>
      </p:pic>
      <p:sp>
        <p:nvSpPr>
          <p:cNvPr id="3" name="TextBox 2"/>
          <p:cNvSpPr txBox="1"/>
          <p:nvPr/>
        </p:nvSpPr>
        <p:spPr>
          <a:xfrm rot="20329048">
            <a:off x="6441015" y="2982297"/>
            <a:ext cx="3956828" cy="1615827"/>
          </a:xfrm>
          <a:prstGeom prst="rect">
            <a:avLst/>
          </a:prstGeom>
          <a:noFill/>
        </p:spPr>
        <p:txBody>
          <a:bodyPr wrap="square" rtlCol="0">
            <a:spAutoFit/>
          </a:bodyPr>
          <a:lstStyle/>
          <a:p>
            <a:r>
              <a:rPr lang="en-US" sz="4950" dirty="0">
                <a:solidFill>
                  <a:srgbClr val="FF0000"/>
                </a:solidFill>
                <a:latin typeface="Lucida Handwriting" panose="03010101010101010101" pitchFamily="66" charset="0"/>
              </a:rPr>
              <a:t>of </a:t>
            </a:r>
            <a:r>
              <a:rPr lang="en-US" sz="4950" b="1" dirty="0">
                <a:solidFill>
                  <a:srgbClr val="FF0000"/>
                </a:solidFill>
                <a:latin typeface="Lucida Handwriting" panose="03010101010101010101" pitchFamily="66" charset="0"/>
              </a:rPr>
              <a:t>ALL</a:t>
            </a:r>
          </a:p>
          <a:p>
            <a:r>
              <a:rPr lang="en-US" sz="4950" dirty="0">
                <a:solidFill>
                  <a:srgbClr val="FF0000"/>
                </a:solidFill>
                <a:latin typeface="Lucida Handwriting" panose="03010101010101010101" pitchFamily="66" charset="0"/>
              </a:rPr>
              <a:t> Children!</a:t>
            </a:r>
          </a:p>
        </p:txBody>
      </p:sp>
    </p:spTree>
    <p:extLst>
      <p:ext uri="{BB962C8B-B14F-4D97-AF65-F5344CB8AC3E}">
        <p14:creationId xmlns:p14="http://schemas.microsoft.com/office/powerpoint/2010/main" val="4184650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State Level Recommendations</a:t>
            </a:r>
          </a:p>
        </p:txBody>
      </p:sp>
      <p:sp>
        <p:nvSpPr>
          <p:cNvPr id="3" name="Content Placeholder 2"/>
          <p:cNvSpPr>
            <a:spLocks noGrp="1"/>
          </p:cNvSpPr>
          <p:nvPr>
            <p:ph idx="1"/>
          </p:nvPr>
        </p:nvSpPr>
        <p:spPr/>
        <p:txBody>
          <a:bodyPr>
            <a:normAutofit/>
          </a:bodyPr>
          <a:lstStyle/>
          <a:p>
            <a:pPr lvl="0"/>
            <a:r>
              <a:rPr lang="en-US" sz="3200" dirty="0"/>
              <a:t>Create a state-level interagency taskforce and plan for inclusion</a:t>
            </a:r>
          </a:p>
          <a:p>
            <a:pPr lvl="0"/>
            <a:r>
              <a:rPr lang="en-US" sz="3200" dirty="0"/>
              <a:t>Ensure state policies support high-quality inclusion</a:t>
            </a:r>
          </a:p>
          <a:p>
            <a:pPr lvl="0"/>
            <a:r>
              <a:rPr lang="en-US" sz="3200" dirty="0"/>
              <a:t>Set goals and track data</a:t>
            </a:r>
          </a:p>
          <a:p>
            <a:pPr lvl="0"/>
            <a:r>
              <a:rPr lang="en-US" sz="3200" dirty="0"/>
              <a:t>Build a coordinated early childhood professional development </a:t>
            </a:r>
            <a:r>
              <a:rPr lang="en-US" sz="3200" dirty="0" smtClean="0"/>
              <a:t>system</a:t>
            </a:r>
          </a:p>
          <a:p>
            <a:pPr lvl="0"/>
            <a:endParaRPr lang="en-US" sz="3200" dirty="0"/>
          </a:p>
          <a:p>
            <a:endParaRPr lang="en-US" sz="3200" dirty="0"/>
          </a:p>
        </p:txBody>
      </p:sp>
    </p:spTree>
    <p:extLst>
      <p:ext uri="{BB962C8B-B14F-4D97-AF65-F5344CB8AC3E}">
        <p14:creationId xmlns:p14="http://schemas.microsoft.com/office/powerpoint/2010/main" val="122634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979"/>
            <a:ext cx="11804073" cy="899693"/>
          </a:xfrm>
        </p:spPr>
        <p:txBody>
          <a:bodyPr>
            <a:normAutofit fontScale="90000"/>
          </a:bodyPr>
          <a:lstStyle/>
          <a:p>
            <a:r>
              <a:rPr lang="en-US" sz="3600" dirty="0" smtClean="0"/>
              <a:t>State-Level Interagency Work</a:t>
            </a:r>
            <a:r>
              <a:rPr lang="en-US" dirty="0"/>
              <a:t/>
            </a:r>
            <a:br>
              <a:rPr lang="en-US" dirty="0"/>
            </a:br>
            <a:endParaRPr lang="en-US" dirty="0"/>
          </a:p>
        </p:txBody>
      </p:sp>
      <p:sp>
        <p:nvSpPr>
          <p:cNvPr id="3" name="Content Placeholder 2"/>
          <p:cNvSpPr>
            <a:spLocks noGrp="1"/>
          </p:cNvSpPr>
          <p:nvPr>
            <p:ph sz="half" idx="1"/>
          </p:nvPr>
        </p:nvSpPr>
        <p:spPr>
          <a:xfrm>
            <a:off x="393866" y="1037770"/>
            <a:ext cx="5782294" cy="4091116"/>
          </a:xfrm>
        </p:spPr>
        <p:txBody>
          <a:bodyPr>
            <a:noAutofit/>
          </a:bodyPr>
          <a:lstStyle/>
          <a:p>
            <a:pPr marL="0" indent="0">
              <a:buNone/>
            </a:pPr>
            <a:endParaRPr lang="en-US" sz="2800" b="1" dirty="0" smtClean="0"/>
          </a:p>
          <a:p>
            <a:r>
              <a:rPr lang="en-US" sz="2800" b="1" dirty="0" smtClean="0"/>
              <a:t>Department of Education</a:t>
            </a:r>
          </a:p>
          <a:p>
            <a:r>
              <a:rPr lang="en-US" sz="2800" b="1" dirty="0" smtClean="0"/>
              <a:t>Early Intervention</a:t>
            </a:r>
          </a:p>
          <a:p>
            <a:r>
              <a:rPr lang="en-US" sz="2800" b="1" dirty="0" smtClean="0"/>
              <a:t>Head Start</a:t>
            </a:r>
          </a:p>
          <a:p>
            <a:r>
              <a:rPr lang="en-US" sz="2800" b="1" dirty="0" smtClean="0"/>
              <a:t>Department of Social Services</a:t>
            </a:r>
          </a:p>
          <a:p>
            <a:r>
              <a:rPr lang="en-US" sz="2800" b="1" dirty="0" smtClean="0"/>
              <a:t>Higher Education (2 and 4)</a:t>
            </a:r>
          </a:p>
        </p:txBody>
      </p:sp>
      <p:sp>
        <p:nvSpPr>
          <p:cNvPr id="6" name="Content Placeholder 5"/>
          <p:cNvSpPr>
            <a:spLocks noGrp="1"/>
          </p:cNvSpPr>
          <p:nvPr>
            <p:ph sz="half" idx="2"/>
          </p:nvPr>
        </p:nvSpPr>
        <p:spPr>
          <a:xfrm>
            <a:off x="6598723" y="1497694"/>
            <a:ext cx="4994563" cy="4082723"/>
          </a:xfrm>
        </p:spPr>
        <p:txBody>
          <a:bodyPr>
            <a:normAutofit/>
          </a:bodyPr>
          <a:lstStyle/>
          <a:p>
            <a:r>
              <a:rPr lang="en-US" sz="2800" b="1" dirty="0"/>
              <a:t>Local Education Agencies</a:t>
            </a:r>
          </a:p>
          <a:p>
            <a:r>
              <a:rPr lang="en-US" sz="2800" b="1" dirty="0"/>
              <a:t>Training and Technical Assistance Centers (TTACs)</a:t>
            </a:r>
          </a:p>
          <a:p>
            <a:r>
              <a:rPr lang="en-US" sz="2800" b="1" dirty="0"/>
              <a:t>Department of Health</a:t>
            </a:r>
          </a:p>
          <a:p>
            <a:r>
              <a:rPr lang="en-US" sz="2800" b="1" dirty="0" smtClean="0"/>
              <a:t>VA </a:t>
            </a:r>
            <a:r>
              <a:rPr lang="en-US" sz="2800" b="1" dirty="0"/>
              <a:t>Quality</a:t>
            </a:r>
          </a:p>
          <a:p>
            <a:pPr marL="0" indent="0">
              <a:buNone/>
            </a:pPr>
            <a:endParaRPr lang="en-US" sz="2800" b="1" dirty="0"/>
          </a:p>
        </p:txBody>
      </p:sp>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23</a:t>
            </a:fld>
            <a:endParaRPr lang="en-US"/>
          </a:p>
        </p:txBody>
      </p:sp>
    </p:spTree>
    <p:extLst>
      <p:ext uri="{BB962C8B-B14F-4D97-AF65-F5344CB8AC3E}">
        <p14:creationId xmlns:p14="http://schemas.microsoft.com/office/powerpoint/2010/main" val="1587598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Virginia initiative called LEADS ehich stands for Leadership in Effective and Developmentally appropriate Services in eCSE" title="Logo and Name LEAD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762000"/>
            <a:ext cx="7976390" cy="1600200"/>
          </a:xfrm>
        </p:spPr>
      </p:pic>
      <p:sp>
        <p:nvSpPr>
          <p:cNvPr id="4" name="Slide Number Placeholder 3"/>
          <p:cNvSpPr>
            <a:spLocks noGrp="1"/>
          </p:cNvSpPr>
          <p:nvPr>
            <p:ph type="sldNum" sz="quarter" idx="12"/>
          </p:nvPr>
        </p:nvSpPr>
        <p:spPr/>
        <p:txBody>
          <a:bodyPr/>
          <a:lstStyle/>
          <a:p>
            <a:fld id="{A88B48FB-E956-2048-9E74-C69E7CAA26CC}" type="slidenum">
              <a:rPr lang="en-US" smtClean="0"/>
              <a:t>24</a:t>
            </a:fld>
            <a:endParaRPr lang="en-US" dirty="0"/>
          </a:p>
        </p:txBody>
      </p:sp>
      <p:sp>
        <p:nvSpPr>
          <p:cNvPr id="2" name="TextBox 1"/>
          <p:cNvSpPr txBox="1"/>
          <p:nvPr/>
        </p:nvSpPr>
        <p:spPr>
          <a:xfrm>
            <a:off x="1981200" y="2743201"/>
            <a:ext cx="7162800" cy="4031873"/>
          </a:xfrm>
          <a:prstGeom prst="rect">
            <a:avLst/>
          </a:prstGeom>
          <a:noFill/>
        </p:spPr>
        <p:txBody>
          <a:bodyPr wrap="square" rtlCol="0">
            <a:spAutoFit/>
          </a:bodyPr>
          <a:lstStyle/>
          <a:p>
            <a:pPr lvl="0" algn="ctr"/>
            <a:r>
              <a:rPr lang="en-US" sz="2800" dirty="0"/>
              <a:t>Connect, support, and empower local leaders to build capacity and provide high-quality programs and services throughout the Commonwealth for young children, ages 2-5 years, with Individualized Education Programs </a:t>
            </a:r>
          </a:p>
          <a:p>
            <a:pPr lvl="0" algn="ctr"/>
            <a:endParaRPr lang="en-US" sz="2800" b="1" dirty="0">
              <a:solidFill>
                <a:schemeClr val="tx1">
                  <a:lumMod val="65000"/>
                  <a:lumOff val="35000"/>
                </a:schemeClr>
              </a:solidFill>
              <a:latin typeface="Baskerville Old Face" panose="02020602080505020303" pitchFamily="18" charset="0"/>
            </a:endParaRPr>
          </a:p>
          <a:p>
            <a:pPr lvl="0" algn="ctr"/>
            <a:endParaRPr lang="en-US" sz="2800" b="1" dirty="0">
              <a:solidFill>
                <a:schemeClr val="tx1">
                  <a:lumMod val="65000"/>
                  <a:lumOff val="35000"/>
                </a:schemeClr>
              </a:solidFill>
              <a:latin typeface="Baskerville Old Face" panose="02020602080505020303" pitchFamily="18" charset="0"/>
            </a:endParaRPr>
          </a:p>
          <a:p>
            <a:pPr lvl="0" algn="ctr"/>
            <a:r>
              <a:rPr lang="en-US" sz="3200" b="1" dirty="0">
                <a:solidFill>
                  <a:schemeClr val="tx1">
                    <a:lumMod val="65000"/>
                    <a:lumOff val="35000"/>
                  </a:schemeClr>
                </a:solidFill>
                <a:latin typeface="Baskerville Old Face" panose="02020602080505020303" pitchFamily="18" charset="0"/>
              </a:rPr>
              <a:t>http://va-leads-ecse.org/</a:t>
            </a:r>
            <a:r>
              <a:rPr lang="en-US" dirty="0"/>
              <a:t> </a:t>
            </a:r>
          </a:p>
        </p:txBody>
      </p:sp>
    </p:spTree>
    <p:extLst>
      <p:ext uri="{BB962C8B-B14F-4D97-AF65-F5344CB8AC3E}">
        <p14:creationId xmlns:p14="http://schemas.microsoft.com/office/powerpoint/2010/main" val="3605197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0E35F3BA-FE8B-4E36-87EF-206F94BD42EB}" type="slidenum">
              <a:rPr lang="en-US" smtClean="0"/>
              <a:pPr/>
              <a:t>25</a:t>
            </a:fld>
            <a:endParaRPr lang="en-US" dirty="0"/>
          </a:p>
        </p:txBody>
      </p:sp>
      <p:sp>
        <p:nvSpPr>
          <p:cNvPr id="5" name="Content Placeholder 4" title="Component of Data Story"/>
          <p:cNvSpPr>
            <a:spLocks noGrp="1"/>
          </p:cNvSpPr>
          <p:nvPr>
            <p:ph idx="1"/>
          </p:nvPr>
        </p:nvSpPr>
        <p:spPr>
          <a:xfrm>
            <a:off x="1676400" y="1447800"/>
            <a:ext cx="30480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normAutofit/>
          </a:bodyPr>
          <a:lstStyle/>
          <a:p>
            <a:pPr marL="0" indent="0" algn="ctr">
              <a:buNone/>
            </a:pPr>
            <a:r>
              <a:rPr lang="en-US" dirty="0" smtClean="0"/>
              <a:t>Data Story</a:t>
            </a:r>
            <a:endParaRPr lang="en-US" dirty="0"/>
          </a:p>
        </p:txBody>
      </p:sp>
      <p:sp>
        <p:nvSpPr>
          <p:cNvPr id="6" name="Content Placeholder 4" title="component of Data for Program Improvement"/>
          <p:cNvSpPr txBox="1">
            <a:spLocks/>
          </p:cNvSpPr>
          <p:nvPr/>
        </p:nvSpPr>
        <p:spPr>
          <a:xfrm>
            <a:off x="2667000" y="2590800"/>
            <a:ext cx="3048000" cy="1371600"/>
          </a:xfrm>
          <a:prstGeom prst="ellipse">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600" b="1" kern="1200">
                <a:solidFill>
                  <a:schemeClr val="dk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3200" kern="1200">
                <a:solidFill>
                  <a:schemeClr val="dk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800" kern="1200">
                <a:solidFill>
                  <a:schemeClr val="dk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400" kern="1200">
                <a:solidFill>
                  <a:schemeClr val="dk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sz="2000" dirty="0"/>
              <a:t>Data for Program Improvement </a:t>
            </a:r>
          </a:p>
        </p:txBody>
      </p:sp>
      <p:sp>
        <p:nvSpPr>
          <p:cNvPr id="7" name="Content Placeholder 4" title="Resources"/>
          <p:cNvSpPr txBox="1">
            <a:spLocks/>
          </p:cNvSpPr>
          <p:nvPr/>
        </p:nvSpPr>
        <p:spPr>
          <a:xfrm>
            <a:off x="5867895" y="3276600"/>
            <a:ext cx="3048000" cy="1371600"/>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600" b="1" kern="1200">
                <a:solidFill>
                  <a:schemeClr val="dk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3200" kern="1200">
                <a:solidFill>
                  <a:schemeClr val="dk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800" kern="1200">
                <a:solidFill>
                  <a:schemeClr val="dk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400" kern="1200">
                <a:solidFill>
                  <a:schemeClr val="dk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sz="2400" dirty="0"/>
              <a:t>Resources </a:t>
            </a:r>
          </a:p>
        </p:txBody>
      </p:sp>
      <p:sp>
        <p:nvSpPr>
          <p:cNvPr id="9" name="Content Placeholder 4" title="Networking"/>
          <p:cNvSpPr txBox="1">
            <a:spLocks/>
          </p:cNvSpPr>
          <p:nvPr/>
        </p:nvSpPr>
        <p:spPr>
          <a:xfrm>
            <a:off x="1828800" y="4419600"/>
            <a:ext cx="3048000" cy="1371600"/>
          </a:xfrm>
          <a:prstGeom prst="ellipse">
            <a:avLst/>
          </a:prstGeom>
          <a:solidFill>
            <a:schemeClr val="accent3">
              <a:lumMod val="75000"/>
            </a:schemeClr>
          </a:solidFill>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600" b="1" kern="1200">
                <a:solidFill>
                  <a:schemeClr val="dk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3200" kern="1200">
                <a:solidFill>
                  <a:schemeClr val="dk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800" kern="1200">
                <a:solidFill>
                  <a:schemeClr val="dk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400" kern="1200">
                <a:solidFill>
                  <a:schemeClr val="dk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sz="2400" dirty="0"/>
              <a:t>Networking</a:t>
            </a:r>
          </a:p>
        </p:txBody>
      </p:sp>
      <p:sp>
        <p:nvSpPr>
          <p:cNvPr id="10" name="Content Placeholder 4" title="Professional development"/>
          <p:cNvSpPr txBox="1">
            <a:spLocks/>
          </p:cNvSpPr>
          <p:nvPr/>
        </p:nvSpPr>
        <p:spPr>
          <a:xfrm>
            <a:off x="6858000" y="4419600"/>
            <a:ext cx="3048000" cy="1371600"/>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600" b="1" kern="1200">
                <a:solidFill>
                  <a:schemeClr val="dk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3200" kern="1200">
                <a:solidFill>
                  <a:schemeClr val="dk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800" kern="1200">
                <a:solidFill>
                  <a:schemeClr val="dk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400" kern="1200">
                <a:solidFill>
                  <a:schemeClr val="dk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sz="2400" dirty="0"/>
              <a:t>Professional Development</a:t>
            </a:r>
          </a:p>
        </p:txBody>
      </p:sp>
      <p:sp>
        <p:nvSpPr>
          <p:cNvPr id="8" name="Content Placeholder 4"/>
          <p:cNvSpPr txBox="1">
            <a:spLocks/>
          </p:cNvSpPr>
          <p:nvPr/>
        </p:nvSpPr>
        <p:spPr>
          <a:xfrm>
            <a:off x="3878284" y="5314208"/>
            <a:ext cx="3048000" cy="1371600"/>
          </a:xfrm>
          <a:prstGeom prst="ellipse">
            <a:avLst/>
          </a:prstGeom>
          <a:gradFill>
            <a:gsLst>
              <a:gs pos="0">
                <a:srgbClr val="DDEBCF"/>
              </a:gs>
              <a:gs pos="50000">
                <a:srgbClr val="9CB86E"/>
              </a:gs>
              <a:gs pos="100000">
                <a:srgbClr val="156B13"/>
              </a:gs>
            </a:gsLst>
            <a:lin ang="16200000" scaled="0"/>
          </a:gradFill>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600" b="1" kern="1200">
                <a:solidFill>
                  <a:schemeClr val="dk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3200" kern="1200">
                <a:solidFill>
                  <a:schemeClr val="dk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800" kern="1200">
                <a:solidFill>
                  <a:schemeClr val="dk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400" kern="1200">
                <a:solidFill>
                  <a:schemeClr val="dk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sz="2000" dirty="0"/>
              <a:t>Group/ Problem Solving</a:t>
            </a:r>
          </a:p>
        </p:txBody>
      </p:sp>
      <p:sp>
        <p:nvSpPr>
          <p:cNvPr id="11" name="Content Placeholder 4" title="Component of guidance, Standards and Consistency"/>
          <p:cNvSpPr txBox="1">
            <a:spLocks/>
          </p:cNvSpPr>
          <p:nvPr/>
        </p:nvSpPr>
        <p:spPr>
          <a:xfrm>
            <a:off x="5897583" y="717770"/>
            <a:ext cx="3413166" cy="17526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600" b="1" kern="1200">
                <a:solidFill>
                  <a:schemeClr val="dk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3200" kern="1200">
                <a:solidFill>
                  <a:schemeClr val="dk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800" kern="1200">
                <a:solidFill>
                  <a:schemeClr val="dk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400" kern="1200">
                <a:solidFill>
                  <a:schemeClr val="dk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sz="2400" dirty="0"/>
              <a:t>Guidance/ Standards/ Consistency</a:t>
            </a:r>
          </a:p>
        </p:txBody>
      </p:sp>
      <p:pic>
        <p:nvPicPr>
          <p:cNvPr id="12" name="Content Placeholder 4" title="Virignia LEAD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364580"/>
            <a:ext cx="3521034" cy="706380"/>
          </a:xfrm>
          <a:prstGeom prst="rect">
            <a:avLst/>
          </a:prstGeom>
        </p:spPr>
      </p:pic>
    </p:spTree>
    <p:extLst>
      <p:ext uri="{BB962C8B-B14F-4D97-AF65-F5344CB8AC3E}">
        <p14:creationId xmlns:p14="http://schemas.microsoft.com/office/powerpoint/2010/main" val="33115737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Policies</a:t>
            </a:r>
            <a:r>
              <a:rPr lang="en-US" dirty="0"/>
              <a:t/>
            </a:r>
            <a:br>
              <a:rPr lang="en-US" dirty="0"/>
            </a:br>
            <a:endParaRPr lang="en-US" dirty="0"/>
          </a:p>
        </p:txBody>
      </p:sp>
      <p:pic>
        <p:nvPicPr>
          <p:cNvPr id="6" name="Content Placeholder 5" title="Cover of Virginia gidelines for early childhood inclusion"/>
          <p:cNvPicPr>
            <a:picLocks noGrp="1" noChangeAspect="1"/>
          </p:cNvPicPr>
          <p:nvPr>
            <p:ph idx="1"/>
          </p:nvPr>
        </p:nvPicPr>
        <p:blipFill rotWithShape="1">
          <a:blip r:embed="rId3"/>
          <a:srcRect l="32206" t="12251" r="32244" b="3043"/>
          <a:stretch/>
        </p:blipFill>
        <p:spPr>
          <a:xfrm>
            <a:off x="4029740" y="702371"/>
            <a:ext cx="3925669" cy="5258935"/>
          </a:xfrm>
          <a:prstGeom prst="rect">
            <a:avLst/>
          </a:prstGeom>
        </p:spPr>
      </p:pic>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26</a:t>
            </a:fld>
            <a:endParaRPr lang="en-US"/>
          </a:p>
        </p:txBody>
      </p:sp>
    </p:spTree>
    <p:extLst>
      <p:ext uri="{BB962C8B-B14F-4D97-AF65-F5344CB8AC3E}">
        <p14:creationId xmlns:p14="http://schemas.microsoft.com/office/powerpoint/2010/main" val="2498794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Professional Development</a:t>
            </a:r>
            <a:endParaRPr lang="en-US" dirty="0"/>
          </a:p>
        </p:txBody>
      </p:sp>
      <p:pic>
        <p:nvPicPr>
          <p:cNvPr id="6" name="Content Placeholder 5" descr="LEADS is an initiative to coordinate professional development" title="Picture of LEADS Web site"/>
          <p:cNvPicPr>
            <a:picLocks noGrp="1" noChangeAspect="1"/>
          </p:cNvPicPr>
          <p:nvPr>
            <p:ph idx="1"/>
          </p:nvPr>
        </p:nvPicPr>
        <p:blipFill rotWithShape="1">
          <a:blip r:embed="rId3"/>
          <a:srcRect l="6549" t="15873" r="7232"/>
          <a:stretch/>
        </p:blipFill>
        <p:spPr>
          <a:xfrm>
            <a:off x="2031174" y="1141380"/>
            <a:ext cx="8118763" cy="4453857"/>
          </a:xfrm>
          <a:prstGeom prst="rect">
            <a:avLst/>
          </a:prstGeom>
        </p:spPr>
      </p:pic>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27</a:t>
            </a:fld>
            <a:endParaRPr lang="en-US"/>
          </a:p>
        </p:txBody>
      </p:sp>
    </p:spTree>
    <p:extLst>
      <p:ext uri="{BB962C8B-B14F-4D97-AF65-F5344CB8AC3E}">
        <p14:creationId xmlns:p14="http://schemas.microsoft.com/office/powerpoint/2010/main" val="456857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2060"/>
                </a:solidFill>
              </a:rPr>
              <a:t>Training and Technical Assistance Centers</a:t>
            </a:r>
            <a:r>
              <a:rPr lang="en-US" dirty="0">
                <a:solidFill>
                  <a:srgbClr val="002060"/>
                </a:solidFill>
              </a:rPr>
              <a:t/>
            </a:r>
            <a:br>
              <a:rPr lang="en-US" dirty="0">
                <a:solidFill>
                  <a:srgbClr val="002060"/>
                </a:solidFill>
              </a:rPr>
            </a:br>
            <a:endParaRPr lang="en-US" dirty="0"/>
          </a:p>
        </p:txBody>
      </p:sp>
      <p:sp>
        <p:nvSpPr>
          <p:cNvPr id="5" name="Content Placeholder 4"/>
          <p:cNvSpPr>
            <a:spLocks noGrp="1"/>
          </p:cNvSpPr>
          <p:nvPr>
            <p:ph idx="1"/>
          </p:nvPr>
        </p:nvSpPr>
        <p:spPr/>
        <p:txBody>
          <a:bodyPr>
            <a:noAutofit/>
          </a:bodyPr>
          <a:lstStyle/>
          <a:p>
            <a:pPr lvl="1"/>
            <a:r>
              <a:rPr lang="en-US" sz="2800" dirty="0" smtClean="0">
                <a:solidFill>
                  <a:srgbClr val="002060"/>
                </a:solidFill>
              </a:rPr>
              <a:t>Provides </a:t>
            </a:r>
            <a:r>
              <a:rPr lang="en-US" sz="2800" dirty="0">
                <a:solidFill>
                  <a:srgbClr val="002060"/>
                </a:solidFill>
              </a:rPr>
              <a:t>professional development resources to support the development of young children with disabilities and families; </a:t>
            </a:r>
          </a:p>
          <a:p>
            <a:pPr lvl="1"/>
            <a:r>
              <a:rPr lang="en-US" sz="2800" dirty="0">
                <a:solidFill>
                  <a:srgbClr val="002060"/>
                </a:solidFill>
              </a:rPr>
              <a:t>Fosters collaboration with EC interventionists, service providers, agencies, and school and community programs;</a:t>
            </a:r>
          </a:p>
          <a:p>
            <a:pPr lvl="1"/>
            <a:r>
              <a:rPr lang="en-US" sz="2800" dirty="0">
                <a:solidFill>
                  <a:srgbClr val="002060"/>
                </a:solidFill>
              </a:rPr>
              <a:t>Promotes state priorities, federal guidance, and EBPs, supporting implementation and;</a:t>
            </a:r>
          </a:p>
          <a:p>
            <a:pPr lvl="1"/>
            <a:r>
              <a:rPr lang="en-US" sz="2800" dirty="0">
                <a:solidFill>
                  <a:srgbClr val="002060"/>
                </a:solidFill>
              </a:rPr>
              <a:t>Build the capacity of early childhood systems and programs</a:t>
            </a:r>
          </a:p>
          <a:p>
            <a:pPr marL="365760" lvl="1" indent="0">
              <a:buNone/>
            </a:pPr>
            <a:endParaRPr lang="en-US" sz="2000" dirty="0"/>
          </a:p>
        </p:txBody>
      </p:sp>
    </p:spTree>
    <p:extLst>
      <p:ext uri="{BB962C8B-B14F-4D97-AF65-F5344CB8AC3E}">
        <p14:creationId xmlns:p14="http://schemas.microsoft.com/office/powerpoint/2010/main" val="28213817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1927" y="424974"/>
            <a:ext cx="7543800" cy="4525963"/>
          </a:xfrm>
        </p:spPr>
        <p:txBody>
          <a:bodyPr/>
          <a:lstStyle/>
          <a:p>
            <a:pPr marL="0" indent="0" algn="ctr">
              <a:buNone/>
            </a:pPr>
            <a:r>
              <a:rPr lang="en-US" sz="2400" b="1" i="1" dirty="0"/>
              <a:t>Early Childhood Education </a:t>
            </a:r>
            <a:r>
              <a:rPr lang="en-US" sz="2400" b="1" i="1" dirty="0" smtClean="0"/>
              <a:t>Leaders Community </a:t>
            </a:r>
            <a:r>
              <a:rPr lang="en-US" sz="2400" b="1" i="1" dirty="0"/>
              <a:t>of Learning for Inclusive Programs</a:t>
            </a:r>
            <a:endParaRPr lang="en-US" sz="2400" b="1" dirty="0"/>
          </a:p>
          <a:p>
            <a:endParaRPr lang="en-US" dirty="0"/>
          </a:p>
        </p:txBody>
      </p:sp>
      <p:sp>
        <p:nvSpPr>
          <p:cNvPr id="4" name="Slide Number Placeholder 3"/>
          <p:cNvSpPr>
            <a:spLocks noGrp="1"/>
          </p:cNvSpPr>
          <p:nvPr>
            <p:ph type="sldNum" sz="quarter" idx="4294967295"/>
          </p:nvPr>
        </p:nvSpPr>
        <p:spPr/>
        <p:txBody>
          <a:bodyPr/>
          <a:lstStyle/>
          <a:p>
            <a:fld id="{0E35F3BA-FE8B-4E36-87EF-206F94BD42EB}" type="slidenum">
              <a:rPr lang="en-US" smtClean="0"/>
              <a:pPr/>
              <a:t>29</a:t>
            </a:fld>
            <a:endParaRPr lang="en-US" dirty="0"/>
          </a:p>
        </p:txBody>
      </p:sp>
      <p:pic>
        <p:nvPicPr>
          <p:cNvPr id="5" name="Picture 4" title="Book cover of the The Preschoo Inclusion Tool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510" y="1856683"/>
            <a:ext cx="2973265" cy="3865245"/>
          </a:xfrm>
          <a:prstGeom prst="rect">
            <a:avLst/>
          </a:prstGeom>
        </p:spPr>
      </p:pic>
    </p:spTree>
    <p:extLst>
      <p:ext uri="{BB962C8B-B14F-4D97-AF65-F5344CB8AC3E}">
        <p14:creationId xmlns:p14="http://schemas.microsoft.com/office/powerpoint/2010/main" val="3811550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the inclusion web page with a picture of children and resources listed&#10;" title="ECTA Center Inclusion Web page"/>
          <p:cNvPicPr>
            <a:picLocks noChangeAspect="1"/>
          </p:cNvPicPr>
          <p:nvPr/>
        </p:nvPicPr>
        <p:blipFill>
          <a:blip r:embed="rId3"/>
          <a:stretch>
            <a:fillRect/>
          </a:stretch>
        </p:blipFill>
        <p:spPr>
          <a:xfrm>
            <a:off x="189479" y="746687"/>
            <a:ext cx="11859772" cy="4139815"/>
          </a:xfrm>
          <a:prstGeom prst="rect">
            <a:avLst/>
          </a:prstGeom>
        </p:spPr>
      </p:pic>
      <p:sp>
        <p:nvSpPr>
          <p:cNvPr id="5" name="Rectangle 4"/>
          <p:cNvSpPr/>
          <p:nvPr/>
        </p:nvSpPr>
        <p:spPr>
          <a:xfrm>
            <a:off x="2569580" y="5397224"/>
            <a:ext cx="7592992" cy="830997"/>
          </a:xfrm>
          <a:prstGeom prst="rect">
            <a:avLst/>
          </a:prstGeom>
        </p:spPr>
        <p:txBody>
          <a:bodyPr wrap="square">
            <a:spAutoFit/>
          </a:bodyPr>
          <a:lstStyle/>
          <a:p>
            <a:pPr algn="ctr"/>
            <a:r>
              <a:rPr lang="en-US" sz="2400" dirty="0"/>
              <a:t>http://</a:t>
            </a:r>
            <a:r>
              <a:rPr lang="en-US" sz="2400" dirty="0" smtClean="0"/>
              <a:t>ectacenter.org/topics/inclusion/default.asp</a:t>
            </a:r>
          </a:p>
          <a:p>
            <a:pPr algn="ctr"/>
            <a:endParaRPr lang="en-US" sz="2400" dirty="0"/>
          </a:p>
        </p:txBody>
      </p:sp>
    </p:spTree>
    <p:extLst>
      <p:ext uri="{BB962C8B-B14F-4D97-AF65-F5344CB8AC3E}">
        <p14:creationId xmlns:p14="http://schemas.microsoft.com/office/powerpoint/2010/main" val="1548662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Placement Opportunities for Preschoolers</a:t>
            </a:r>
            <a:endParaRPr lang="en-US" dirty="0"/>
          </a:p>
        </p:txBody>
      </p:sp>
      <p:pic>
        <p:nvPicPr>
          <p:cNvPr id="6" name="Content Placeholder 5" descr="IPOP is training for the Inclusive Placement Opportunities for Preschoolers resource" title="Logo for IPO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32909" y="1591930"/>
            <a:ext cx="4739493" cy="3502711"/>
          </a:xfrm>
        </p:spPr>
      </p:pic>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30</a:t>
            </a:fld>
            <a:endParaRPr lang="en-US"/>
          </a:p>
        </p:txBody>
      </p:sp>
    </p:spTree>
    <p:extLst>
      <p:ext uri="{BB962C8B-B14F-4D97-AF65-F5344CB8AC3E}">
        <p14:creationId xmlns:p14="http://schemas.microsoft.com/office/powerpoint/2010/main" val="1831907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Goals and Track Data</a:t>
            </a:r>
          </a:p>
        </p:txBody>
      </p:sp>
      <p:pic>
        <p:nvPicPr>
          <p:cNvPr id="5" name="Content Placeholder 4" descr="The cartoon shows a man making a presentation with a bar graph. The cartoon says: &quot;So things are good. Stuff is OK and I reiterate y request for more specific dara&quot;" title="Cartoon Making fun of collecting and Interpreting Dat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3826" y="908704"/>
            <a:ext cx="6772415" cy="5079311"/>
          </a:xfrm>
        </p:spPr>
      </p:pic>
      <p:sp>
        <p:nvSpPr>
          <p:cNvPr id="4" name="Slide Number Placeholder 3"/>
          <p:cNvSpPr>
            <a:spLocks noGrp="1"/>
          </p:cNvSpPr>
          <p:nvPr>
            <p:ph type="sldNum" sz="quarter" idx="4"/>
          </p:nvPr>
        </p:nvSpPr>
        <p:spPr/>
        <p:txBody>
          <a:bodyPr/>
          <a:lstStyle/>
          <a:p>
            <a:fld id="{0E35F3BA-FE8B-4E36-87EF-206F94BD42EB}" type="slidenum">
              <a:rPr lang="en-US" smtClean="0"/>
              <a:pPr/>
              <a:t>31</a:t>
            </a:fld>
            <a:endParaRPr lang="en-US" dirty="0"/>
          </a:p>
        </p:txBody>
      </p:sp>
    </p:spTree>
    <p:extLst>
      <p:ext uri="{BB962C8B-B14F-4D97-AF65-F5344CB8AC3E}">
        <p14:creationId xmlns:p14="http://schemas.microsoft.com/office/powerpoint/2010/main" val="20888550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E8EA958-E8DB-4DBC-8CEB-04EA5E5B4829}"/>
              </a:ext>
            </a:extLst>
          </p:cNvPr>
          <p:cNvGraphicFramePr>
            <a:graphicFrameLocks noGrp="1"/>
          </p:cNvGraphicFramePr>
          <p:nvPr>
            <p:ph idx="1"/>
            <p:extLst/>
          </p:nvPr>
        </p:nvGraphicFramePr>
        <p:xfrm>
          <a:off x="2039797" y="567160"/>
          <a:ext cx="7886700" cy="508128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461552" y="5648446"/>
            <a:ext cx="4390946" cy="369332"/>
          </a:xfrm>
          <a:prstGeom prst="rect">
            <a:avLst/>
          </a:prstGeom>
          <a:noFill/>
        </p:spPr>
        <p:txBody>
          <a:bodyPr wrap="none" rtlCol="0">
            <a:spAutoFit/>
          </a:bodyPr>
          <a:lstStyle/>
          <a:p>
            <a:r>
              <a:rPr lang="en-US" dirty="0"/>
              <a:t>Each bar represents one state or territory</a:t>
            </a:r>
          </a:p>
        </p:txBody>
      </p:sp>
      <p:sp>
        <p:nvSpPr>
          <p:cNvPr id="2" name="TextBox 1">
            <a:extLst>
              <a:ext uri="{FF2B5EF4-FFF2-40B4-BE49-F238E27FC236}">
                <a16:creationId xmlns:a16="http://schemas.microsoft.com/office/drawing/2014/main" id="{B4EE9F96-46A0-43E3-B533-776DCCF215ED}"/>
              </a:ext>
            </a:extLst>
          </p:cNvPr>
          <p:cNvSpPr txBox="1"/>
          <p:nvPr/>
        </p:nvSpPr>
        <p:spPr>
          <a:xfrm>
            <a:off x="7467600" y="3805536"/>
            <a:ext cx="2000250" cy="461665"/>
          </a:xfrm>
          <a:prstGeom prst="rect">
            <a:avLst/>
          </a:prstGeom>
          <a:noFill/>
        </p:spPr>
        <p:txBody>
          <a:bodyPr wrap="square" rtlCol="0">
            <a:spAutoFit/>
          </a:bodyPr>
          <a:lstStyle/>
          <a:p>
            <a:r>
              <a:rPr lang="en-US" sz="2400" b="1" dirty="0">
                <a:solidFill>
                  <a:srgbClr val="C00000"/>
                </a:solidFill>
              </a:rPr>
              <a:t>Virginia 32%</a:t>
            </a:r>
          </a:p>
        </p:txBody>
      </p:sp>
    </p:spTree>
    <p:extLst>
      <p:ext uri="{BB962C8B-B14F-4D97-AF65-F5344CB8AC3E}">
        <p14:creationId xmlns:p14="http://schemas.microsoft.com/office/powerpoint/2010/main" val="34633393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Focus_logo"/>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27567" y="203730"/>
            <a:ext cx="8686800" cy="2886604"/>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34" y="3213570"/>
            <a:ext cx="4487333" cy="2721484"/>
          </a:xfrm>
          <a:prstGeom prst="rect">
            <a:avLst/>
          </a:prstGeom>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7813" y="3090334"/>
            <a:ext cx="3590120"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3463" y="4811183"/>
            <a:ext cx="305435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020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State Level Recommendations</a:t>
            </a:r>
          </a:p>
        </p:txBody>
      </p:sp>
      <p:sp>
        <p:nvSpPr>
          <p:cNvPr id="3" name="Content Placeholder 2"/>
          <p:cNvSpPr>
            <a:spLocks noGrp="1"/>
          </p:cNvSpPr>
          <p:nvPr>
            <p:ph idx="1"/>
          </p:nvPr>
        </p:nvSpPr>
        <p:spPr>
          <a:xfrm>
            <a:off x="587829" y="1134534"/>
            <a:ext cx="11005457" cy="4783666"/>
          </a:xfrm>
        </p:spPr>
        <p:txBody>
          <a:bodyPr>
            <a:normAutofit fontScale="77500" lnSpcReduction="20000"/>
          </a:bodyPr>
          <a:lstStyle/>
          <a:p>
            <a:pPr lvl="0"/>
            <a:r>
              <a:rPr lang="en-US" sz="3200" dirty="0" smtClean="0"/>
              <a:t>Hired Early Childhood Special Education Coordinator to begin accelerating inclusion 2015</a:t>
            </a:r>
          </a:p>
          <a:p>
            <a:pPr lvl="0"/>
            <a:r>
              <a:rPr lang="en-US" sz="3200" dirty="0" smtClean="0"/>
              <a:t>OSEPs Policy Guidance Letters, Dear Colleague Letter</a:t>
            </a:r>
          </a:p>
          <a:p>
            <a:pPr lvl="0"/>
            <a:r>
              <a:rPr lang="en-US" sz="3200" dirty="0" smtClean="0"/>
              <a:t>High Quality Preschools: What’s the Evidence and What Gets in the Way – Regional discussions: struggles, lack of progress, ratios, gains, how, </a:t>
            </a:r>
          </a:p>
          <a:p>
            <a:pPr lvl="0"/>
            <a:r>
              <a:rPr lang="en-US" sz="3200" dirty="0" smtClean="0"/>
              <a:t>Secretary’s Memo for the support FOCUS Criteria covers all state preschool programs</a:t>
            </a:r>
            <a:endParaRPr lang="en-US" sz="3200" dirty="0"/>
          </a:p>
          <a:p>
            <a:pPr lvl="0"/>
            <a:r>
              <a:rPr lang="en-US" sz="3200" dirty="0"/>
              <a:t>Ensure state policies support high-quality inclusion</a:t>
            </a:r>
          </a:p>
          <a:p>
            <a:pPr lvl="0"/>
            <a:r>
              <a:rPr lang="en-US" sz="3200" dirty="0" smtClean="0"/>
              <a:t>Tie Special Education policy/law to the general education settings and law</a:t>
            </a:r>
            <a:endParaRPr lang="en-US" sz="3200" dirty="0"/>
          </a:p>
          <a:p>
            <a:pPr lvl="0"/>
            <a:r>
              <a:rPr lang="en-US" sz="3200" dirty="0"/>
              <a:t>Build a coordinated early childhood professional development </a:t>
            </a:r>
            <a:r>
              <a:rPr lang="en-US" sz="3200" dirty="0" smtClean="0"/>
              <a:t>system</a:t>
            </a:r>
          </a:p>
          <a:p>
            <a:pPr lvl="0"/>
            <a:endParaRPr lang="en-US" sz="3200" dirty="0"/>
          </a:p>
          <a:p>
            <a:endParaRPr lang="en-US" sz="3200" dirty="0"/>
          </a:p>
        </p:txBody>
      </p:sp>
    </p:spTree>
    <p:extLst>
      <p:ext uri="{BB962C8B-B14F-4D97-AF65-F5344CB8AC3E}">
        <p14:creationId xmlns:p14="http://schemas.microsoft.com/office/powerpoint/2010/main" val="127507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35</a:t>
            </a:fld>
            <a:endParaRPr lang="en-US"/>
          </a:p>
        </p:txBody>
      </p:sp>
      <p:sp>
        <p:nvSpPr>
          <p:cNvPr id="3" name="Content Placeholder 2"/>
          <p:cNvSpPr>
            <a:spLocks noGrp="1"/>
          </p:cNvSpPr>
          <p:nvPr>
            <p:ph idx="1"/>
          </p:nvPr>
        </p:nvSpPr>
        <p:spPr>
          <a:xfrm>
            <a:off x="587829" y="1368357"/>
            <a:ext cx="11005457" cy="4596508"/>
          </a:xfrm>
        </p:spPr>
        <p:txBody>
          <a:bodyPr>
            <a:normAutofit/>
          </a:bodyPr>
          <a:lstStyle/>
          <a:p>
            <a:endParaRPr lang="en-US" sz="3200" dirty="0" smtClean="0"/>
          </a:p>
          <a:p>
            <a:endParaRPr lang="en-US" sz="3200" dirty="0"/>
          </a:p>
          <a:p>
            <a:endParaRPr lang="en-US" sz="3200" dirty="0" smtClean="0"/>
          </a:p>
          <a:p>
            <a:endParaRPr lang="en-US" sz="3200" dirty="0" smtClean="0"/>
          </a:p>
          <a:p>
            <a:endParaRPr lang="en-US" sz="3200" dirty="0"/>
          </a:p>
          <a:p>
            <a:endParaRPr lang="en-US" sz="3200" dirty="0" smtClean="0"/>
          </a:p>
        </p:txBody>
      </p:sp>
      <p:pic>
        <p:nvPicPr>
          <p:cNvPr id="1028" name="Picture 4" title="Picture of a flow chart for the NM Early learning Programs organized by 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 y="318976"/>
            <a:ext cx="11974750" cy="518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389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36</a:t>
            </a:fld>
            <a:endParaRPr lang="en-US"/>
          </a:p>
        </p:txBody>
      </p:sp>
      <p:pic>
        <p:nvPicPr>
          <p:cNvPr id="1026" name="Picture 2" title="Pictuire of NM Pre K Initiaitive Web 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117" y="137259"/>
            <a:ext cx="8452883" cy="6023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1601254"/>
            <a:ext cx="3718460" cy="1569660"/>
          </a:xfrm>
          <a:prstGeom prst="rect">
            <a:avLst/>
          </a:prstGeom>
        </p:spPr>
        <p:txBody>
          <a:bodyPr wrap="square">
            <a:spAutoFit/>
          </a:bodyPr>
          <a:lstStyle/>
          <a:p>
            <a:pPr algn="ctr"/>
            <a:r>
              <a:rPr lang="en-US" sz="3200" b="1" dirty="0"/>
              <a:t>The State of </a:t>
            </a:r>
            <a:endParaRPr lang="en-US" sz="3200" b="1" dirty="0" smtClean="0"/>
          </a:p>
          <a:p>
            <a:pPr algn="ctr"/>
            <a:r>
              <a:rPr lang="en-US" sz="3200" b="1" dirty="0" smtClean="0"/>
              <a:t>New Mexico</a:t>
            </a:r>
          </a:p>
          <a:p>
            <a:pPr algn="ctr"/>
            <a:r>
              <a:rPr lang="en-US" sz="3200" b="1" dirty="0" smtClean="0"/>
              <a:t> </a:t>
            </a:r>
            <a:r>
              <a:rPr lang="en-US" sz="3200" b="1" dirty="0" err="1"/>
              <a:t>PreK</a:t>
            </a:r>
            <a:r>
              <a:rPr lang="en-US" sz="3200" b="1" dirty="0"/>
              <a:t> Initiative</a:t>
            </a:r>
            <a:endParaRPr lang="en-US" sz="3200" dirty="0"/>
          </a:p>
        </p:txBody>
      </p:sp>
    </p:spTree>
    <p:extLst>
      <p:ext uri="{BB962C8B-B14F-4D97-AF65-F5344CB8AC3E}">
        <p14:creationId xmlns:p14="http://schemas.microsoft.com/office/powerpoint/2010/main" val="1511544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Preschool Program Participation Requirements</a:t>
            </a:r>
          </a:p>
        </p:txBody>
      </p:sp>
      <p:sp>
        <p:nvSpPr>
          <p:cNvPr id="3" name="Content Placeholder 2"/>
          <p:cNvSpPr>
            <a:spLocks noGrp="1"/>
          </p:cNvSpPr>
          <p:nvPr>
            <p:ph idx="1"/>
          </p:nvPr>
        </p:nvSpPr>
        <p:spPr>
          <a:xfrm>
            <a:off x="566564" y="1208870"/>
            <a:ext cx="11129250" cy="4692200"/>
          </a:xfrm>
        </p:spPr>
        <p:txBody>
          <a:bodyPr>
            <a:normAutofit lnSpcReduction="10000"/>
          </a:bodyPr>
          <a:lstStyle/>
          <a:p>
            <a:r>
              <a:rPr lang="en-US" sz="3200" dirty="0" smtClean="0"/>
              <a:t>Essential Element I:   FOUNDATIONS OF QUALITY</a:t>
            </a:r>
          </a:p>
          <a:p>
            <a:r>
              <a:rPr lang="en-US" sz="3200" dirty="0" smtClean="0"/>
              <a:t>A</a:t>
            </a:r>
            <a:r>
              <a:rPr lang="en-US" sz="3200" dirty="0"/>
              <a:t>. Full Participation of Each Child</a:t>
            </a:r>
          </a:p>
          <a:p>
            <a:r>
              <a:rPr lang="en-US" sz="3200" dirty="0" smtClean="0"/>
              <a:t>1</a:t>
            </a:r>
            <a:r>
              <a:rPr lang="en-US" sz="3200" dirty="0"/>
              <a:t>. Family </a:t>
            </a:r>
            <a:r>
              <a:rPr lang="en-US" sz="3200" dirty="0" smtClean="0"/>
              <a:t>Engagement</a:t>
            </a:r>
            <a:endParaRPr lang="en-US" sz="3200" dirty="0"/>
          </a:p>
          <a:p>
            <a:r>
              <a:rPr lang="en-US" sz="3200" dirty="0"/>
              <a:t>2. Inclusive Practices for Children with Diverse </a:t>
            </a:r>
            <a:r>
              <a:rPr lang="en-US" sz="3200" dirty="0" smtClean="0"/>
              <a:t>Abilities</a:t>
            </a:r>
            <a:endParaRPr lang="en-US" sz="3200" dirty="0"/>
          </a:p>
          <a:p>
            <a:r>
              <a:rPr lang="en-US" sz="3200" dirty="0"/>
              <a:t>3. Culture and Language, Including the Support of Dual Language </a:t>
            </a:r>
            <a:r>
              <a:rPr lang="en-US" sz="3200" dirty="0" smtClean="0"/>
              <a:t>Learners </a:t>
            </a:r>
            <a:endParaRPr lang="en-US" sz="3200" dirty="0"/>
          </a:p>
          <a:p>
            <a:r>
              <a:rPr lang="en-US" sz="3200" dirty="0"/>
              <a:t>4. Promoting Social </a:t>
            </a:r>
            <a:r>
              <a:rPr lang="en-US" sz="3200" dirty="0" smtClean="0"/>
              <a:t>Relationships</a:t>
            </a:r>
            <a:endParaRPr lang="en-US" sz="3200" dirty="0"/>
          </a:p>
          <a:p>
            <a:endParaRPr lang="en-US" dirty="0"/>
          </a:p>
        </p:txBody>
      </p:sp>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37</a:t>
            </a:fld>
            <a:endParaRPr lang="en-US"/>
          </a:p>
        </p:txBody>
      </p:sp>
    </p:spTree>
    <p:extLst>
      <p:ext uri="{BB962C8B-B14F-4D97-AF65-F5344CB8AC3E}">
        <p14:creationId xmlns:p14="http://schemas.microsoft.com/office/powerpoint/2010/main" val="1483687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Preschool Program Participation Requirements</a:t>
            </a:r>
            <a:br>
              <a:rPr lang="en-US" dirty="0"/>
            </a:br>
            <a:endParaRPr lang="en-US" dirty="0"/>
          </a:p>
        </p:txBody>
      </p:sp>
      <p:sp>
        <p:nvSpPr>
          <p:cNvPr id="3" name="Content Placeholder 2"/>
          <p:cNvSpPr>
            <a:spLocks noGrp="1"/>
          </p:cNvSpPr>
          <p:nvPr>
            <p:ph idx="1"/>
          </p:nvPr>
        </p:nvSpPr>
        <p:spPr>
          <a:xfrm>
            <a:off x="587829" y="1368358"/>
            <a:ext cx="11076087" cy="4415754"/>
          </a:xfrm>
        </p:spPr>
        <p:txBody>
          <a:bodyPr>
            <a:noAutofit/>
          </a:bodyPr>
          <a:lstStyle/>
          <a:p>
            <a:r>
              <a:rPr lang="en-US" sz="3200" dirty="0"/>
              <a:t>B. Health, Safety, Nutrition, and Developmental </a:t>
            </a:r>
            <a:r>
              <a:rPr lang="en-US" sz="3200" dirty="0" smtClean="0"/>
              <a:t>Screenings</a:t>
            </a:r>
          </a:p>
          <a:p>
            <a:r>
              <a:rPr lang="en-US" sz="3200" dirty="0" smtClean="0"/>
              <a:t>C</a:t>
            </a:r>
            <a:r>
              <a:rPr lang="en-US" sz="3200" dirty="0"/>
              <a:t>. Ratios and Group </a:t>
            </a:r>
            <a:r>
              <a:rPr lang="en-US" sz="3200" dirty="0" smtClean="0"/>
              <a:t>Size</a:t>
            </a:r>
            <a:endParaRPr lang="en-US" sz="3200" dirty="0"/>
          </a:p>
          <a:p>
            <a:r>
              <a:rPr lang="en-US" sz="3200" dirty="0" smtClean="0"/>
              <a:t>Professional </a:t>
            </a:r>
            <a:r>
              <a:rPr lang="en-US" sz="3200" dirty="0"/>
              <a:t>Qualifications </a:t>
            </a:r>
          </a:p>
          <a:p>
            <a:r>
              <a:rPr lang="en-US" sz="3200" dirty="0"/>
              <a:t>1. Preschool Administrator/Internal </a:t>
            </a:r>
            <a:r>
              <a:rPr lang="en-US" sz="3200" dirty="0" smtClean="0"/>
              <a:t>Coaches</a:t>
            </a:r>
            <a:endParaRPr lang="en-US" sz="3200" dirty="0"/>
          </a:p>
          <a:p>
            <a:r>
              <a:rPr lang="en-US" sz="3200" dirty="0"/>
              <a:t>2. Teachers and Educational </a:t>
            </a:r>
            <a:r>
              <a:rPr lang="en-US" sz="3200" dirty="0" smtClean="0"/>
              <a:t>Assistants</a:t>
            </a:r>
            <a:endParaRPr lang="en-US" sz="3200" dirty="0"/>
          </a:p>
        </p:txBody>
      </p:sp>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38</a:t>
            </a:fld>
            <a:endParaRPr lang="en-US"/>
          </a:p>
        </p:txBody>
      </p:sp>
    </p:spTree>
    <p:extLst>
      <p:ext uri="{BB962C8B-B14F-4D97-AF65-F5344CB8AC3E}">
        <p14:creationId xmlns:p14="http://schemas.microsoft.com/office/powerpoint/2010/main" val="690974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Preschool Program Participation Requirements</a:t>
            </a:r>
            <a:br>
              <a:rPr lang="en-US" dirty="0"/>
            </a:br>
            <a:endParaRPr lang="en-US" dirty="0"/>
          </a:p>
        </p:txBody>
      </p:sp>
      <p:sp>
        <p:nvSpPr>
          <p:cNvPr id="3" name="Content Placeholder 2"/>
          <p:cNvSpPr>
            <a:spLocks noGrp="1"/>
          </p:cNvSpPr>
          <p:nvPr>
            <p:ph idx="1"/>
          </p:nvPr>
        </p:nvSpPr>
        <p:spPr>
          <a:xfrm>
            <a:off x="566564" y="1041990"/>
            <a:ext cx="11005457" cy="4859079"/>
          </a:xfrm>
        </p:spPr>
        <p:txBody>
          <a:bodyPr>
            <a:normAutofit/>
          </a:bodyPr>
          <a:lstStyle/>
          <a:p>
            <a:r>
              <a:rPr lang="pt-BR" sz="2400" b="1" u="sng" dirty="0"/>
              <a:t>Essential Element II:</a:t>
            </a:r>
            <a:r>
              <a:rPr lang="pt-BR" sz="2400" b="1" dirty="0"/>
              <a:t> </a:t>
            </a:r>
            <a:r>
              <a:rPr lang="pt-BR" sz="2400" b="1" dirty="0" smtClean="0"/>
              <a:t>  </a:t>
            </a:r>
            <a:r>
              <a:rPr lang="en-US" sz="2400" b="1" dirty="0" smtClean="0"/>
              <a:t>QUALITY </a:t>
            </a:r>
            <a:r>
              <a:rPr lang="en-US" sz="2400" b="1" dirty="0"/>
              <a:t>PRACTICES THAT SUPPORT CHILDREN’S GROWTH DEVELOPMENT AND </a:t>
            </a:r>
            <a:r>
              <a:rPr lang="en-US" sz="2400" b="1" dirty="0" smtClean="0"/>
              <a:t>LEARNING</a:t>
            </a:r>
            <a:endParaRPr lang="en-US" sz="2400" dirty="0"/>
          </a:p>
          <a:p>
            <a:r>
              <a:rPr lang="en-US" sz="2800" b="1" dirty="0"/>
              <a:t>A. Intentional </a:t>
            </a:r>
            <a:r>
              <a:rPr lang="en-US" sz="2800" b="1" dirty="0" smtClean="0"/>
              <a:t>Teaching</a:t>
            </a:r>
            <a:r>
              <a:rPr lang="en-US" sz="2800" dirty="0" smtClean="0"/>
              <a:t> </a:t>
            </a:r>
            <a:endParaRPr lang="en-US" sz="2800" dirty="0"/>
          </a:p>
          <a:p>
            <a:r>
              <a:rPr lang="en-US" sz="2800" dirty="0"/>
              <a:t>1. </a:t>
            </a:r>
            <a:r>
              <a:rPr lang="en-US" sz="2800" dirty="0" smtClean="0"/>
              <a:t>ERS </a:t>
            </a:r>
            <a:endParaRPr lang="en-US" sz="2800" dirty="0"/>
          </a:p>
          <a:p>
            <a:r>
              <a:rPr lang="en-US" sz="2800" dirty="0"/>
              <a:t>2. Effective Early Literacy </a:t>
            </a:r>
            <a:r>
              <a:rPr lang="en-US" sz="2800" dirty="0" smtClean="0"/>
              <a:t>Instruction </a:t>
            </a:r>
            <a:endParaRPr lang="en-US" sz="2800" dirty="0"/>
          </a:p>
          <a:p>
            <a:r>
              <a:rPr lang="en-US" sz="2800" dirty="0"/>
              <a:t>3. Lesson </a:t>
            </a:r>
            <a:r>
              <a:rPr lang="en-US" sz="2800" dirty="0" smtClean="0"/>
              <a:t>Plans</a:t>
            </a:r>
            <a:endParaRPr lang="en-US" sz="2800" dirty="0"/>
          </a:p>
          <a:p>
            <a:r>
              <a:rPr lang="en-US" sz="2800" dirty="0"/>
              <a:t>4. Assessment </a:t>
            </a:r>
            <a:r>
              <a:rPr lang="en-US" sz="2800" dirty="0" smtClean="0"/>
              <a:t> </a:t>
            </a:r>
            <a:endParaRPr lang="en-US" sz="2800" dirty="0"/>
          </a:p>
          <a:p>
            <a:r>
              <a:rPr lang="en-US" sz="2800" b="1" dirty="0"/>
              <a:t>B. Continuous Quality Improvement </a:t>
            </a:r>
            <a:r>
              <a:rPr lang="en-US" sz="2800" b="1" dirty="0" smtClean="0"/>
              <a:t>Process</a:t>
            </a:r>
            <a:endParaRPr lang="en-US" sz="2800" dirty="0"/>
          </a:p>
          <a:p>
            <a:endParaRPr lang="en-US" dirty="0"/>
          </a:p>
        </p:txBody>
      </p:sp>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39</a:t>
            </a:fld>
            <a:endParaRPr lang="en-US"/>
          </a:p>
        </p:txBody>
      </p:sp>
    </p:spTree>
    <p:extLst>
      <p:ext uri="{BB962C8B-B14F-4D97-AF65-F5344CB8AC3E}">
        <p14:creationId xmlns:p14="http://schemas.microsoft.com/office/powerpoint/2010/main" val="487864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Session Overview</a:t>
            </a:r>
            <a:endParaRPr lang="en-US" sz="3600" dirty="0"/>
          </a:p>
        </p:txBody>
      </p:sp>
      <p:sp>
        <p:nvSpPr>
          <p:cNvPr id="5" name="Content Placeholder 4"/>
          <p:cNvSpPr>
            <a:spLocks noGrp="1"/>
          </p:cNvSpPr>
          <p:nvPr>
            <p:ph idx="1"/>
          </p:nvPr>
        </p:nvSpPr>
        <p:spPr/>
        <p:txBody>
          <a:bodyPr>
            <a:normAutofit/>
          </a:bodyPr>
          <a:lstStyle/>
          <a:p>
            <a:r>
              <a:rPr lang="en-US" sz="3200" dirty="0"/>
              <a:t>Provide an </a:t>
            </a:r>
            <a:r>
              <a:rPr lang="en-US" sz="3200" dirty="0" smtClean="0"/>
              <a:t>overview </a:t>
            </a:r>
            <a:r>
              <a:rPr lang="en-US" sz="3200" dirty="0"/>
              <a:t>of h</a:t>
            </a:r>
            <a:r>
              <a:rPr lang="en-US" sz="3200" dirty="0" smtClean="0"/>
              <a:t>ow an infrastructure </a:t>
            </a:r>
            <a:r>
              <a:rPr lang="en-US" sz="3200" dirty="0"/>
              <a:t>a</a:t>
            </a:r>
            <a:r>
              <a:rPr lang="en-US" sz="3200" dirty="0" smtClean="0"/>
              <a:t>pproach </a:t>
            </a:r>
            <a:r>
              <a:rPr lang="en-US" sz="3200" dirty="0"/>
              <a:t>c</a:t>
            </a:r>
            <a:r>
              <a:rPr lang="en-US" sz="3200" dirty="0" smtClean="0"/>
              <a:t>an be used </a:t>
            </a:r>
            <a:r>
              <a:rPr lang="en-US" sz="3200" dirty="0"/>
              <a:t>to </a:t>
            </a:r>
            <a:r>
              <a:rPr lang="en-US" sz="3200" dirty="0" smtClean="0"/>
              <a:t>examine and improve inclusion</a:t>
            </a:r>
            <a:endParaRPr lang="en-US" sz="3200" dirty="0"/>
          </a:p>
          <a:p>
            <a:r>
              <a:rPr lang="en-US" sz="3200" dirty="0"/>
              <a:t>Describe </a:t>
            </a:r>
            <a:r>
              <a:rPr lang="en-US" sz="3200" dirty="0" smtClean="0"/>
              <a:t>components of and resources for infrastructure analysis and alignment</a:t>
            </a:r>
            <a:endParaRPr lang="en-US" sz="3200" dirty="0"/>
          </a:p>
          <a:p>
            <a:r>
              <a:rPr lang="en-US" sz="3200" dirty="0"/>
              <a:t>Highlight </a:t>
            </a:r>
            <a:r>
              <a:rPr lang="en-US" sz="3200" dirty="0" smtClean="0"/>
              <a:t>New Mexico and Virginia strategies to improve  inclusive practices</a:t>
            </a:r>
            <a:endParaRPr lang="en-US" sz="3200" dirty="0"/>
          </a:p>
        </p:txBody>
      </p:sp>
      <p:sp>
        <p:nvSpPr>
          <p:cNvPr id="2" name="Footer Placeholder 1"/>
          <p:cNvSpPr>
            <a:spLocks noGrp="1"/>
          </p:cNvSpPr>
          <p:nvPr>
            <p:ph type="ftr" sz="quarter" idx="3"/>
          </p:nvPr>
        </p:nvSpPr>
        <p:spPr/>
        <p:txBody>
          <a:bodyPr/>
          <a:lstStyle/>
          <a:p>
            <a:endParaRPr lang="en-US"/>
          </a:p>
        </p:txBody>
      </p:sp>
      <p:sp>
        <p:nvSpPr>
          <p:cNvPr id="3" name="Slide Number Placeholder 2"/>
          <p:cNvSpPr>
            <a:spLocks noGrp="1"/>
          </p:cNvSpPr>
          <p:nvPr>
            <p:ph type="sldNum" sz="quarter" idx="4"/>
          </p:nvPr>
        </p:nvSpPr>
        <p:spPr/>
        <p:txBody>
          <a:bodyPr/>
          <a:lstStyle/>
          <a:p>
            <a:fld id="{8FF8BE51-C3B0-9B4F-9A06-4F809A9A7941}" type="slidenum">
              <a:rPr lang="en-US" smtClean="0"/>
              <a:pPr/>
              <a:t>4</a:t>
            </a:fld>
            <a:endParaRPr lang="en-US"/>
          </a:p>
        </p:txBody>
      </p:sp>
    </p:spTree>
    <p:extLst>
      <p:ext uri="{BB962C8B-B14F-4D97-AF65-F5344CB8AC3E}">
        <p14:creationId xmlns:p14="http://schemas.microsoft.com/office/powerpoint/2010/main" val="1263152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0243" y="946297"/>
            <a:ext cx="3317358" cy="1871332"/>
          </a:xfrm>
        </p:spPr>
        <p:txBody>
          <a:bodyPr>
            <a:normAutofit/>
          </a:bodyPr>
          <a:lstStyle/>
          <a:p>
            <a:r>
              <a:rPr lang="en-US" sz="3600" dirty="0" smtClean="0"/>
              <a:t>FOCUS </a:t>
            </a:r>
            <a:br>
              <a:rPr lang="en-US" sz="3600" dirty="0" smtClean="0"/>
            </a:br>
            <a:r>
              <a:rPr lang="en-US" sz="3600" dirty="0" smtClean="0"/>
              <a:t>CRITERIA </a:t>
            </a:r>
            <a:br>
              <a:rPr lang="en-US" sz="3600" dirty="0" smtClean="0"/>
            </a:br>
            <a:r>
              <a:rPr lang="en-US" sz="3600" dirty="0" smtClean="0"/>
              <a:t>RESOURCES</a:t>
            </a:r>
            <a:endParaRPr lang="en-US" sz="3600" dirty="0"/>
          </a:p>
        </p:txBody>
      </p:sp>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40</a:t>
            </a:fld>
            <a:endParaRPr lang="en-US"/>
          </a:p>
        </p:txBody>
      </p:sp>
      <p:pic>
        <p:nvPicPr>
          <p:cNvPr id="2050" name="Picture 2" title="Picture of list of TQRIS FOCUS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965" y="-1290"/>
            <a:ext cx="6308984" cy="6925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804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980"/>
            <a:ext cx="818707" cy="5876108"/>
          </a:xfrm>
        </p:spPr>
        <p:txBody>
          <a:bodyPr>
            <a:normAutofit/>
          </a:bodyPr>
          <a:lstStyle/>
          <a:p>
            <a:r>
              <a:rPr lang="en-US" dirty="0" smtClean="0"/>
              <a:t>I</a:t>
            </a:r>
            <a:br>
              <a:rPr lang="en-US" dirty="0" smtClean="0"/>
            </a:br>
            <a:r>
              <a:rPr lang="en-US" dirty="0" smtClean="0"/>
              <a:t>N</a:t>
            </a:r>
            <a:br>
              <a:rPr lang="en-US" dirty="0" smtClean="0"/>
            </a:br>
            <a:r>
              <a:rPr lang="en-US" dirty="0" smtClean="0"/>
              <a:t>D</a:t>
            </a:r>
            <a:br>
              <a:rPr lang="en-US" dirty="0" smtClean="0"/>
            </a:br>
            <a:r>
              <a:rPr lang="en-US" dirty="0" smtClean="0"/>
              <a:t>I</a:t>
            </a:r>
            <a:br>
              <a:rPr lang="en-US" dirty="0" smtClean="0"/>
            </a:br>
            <a:r>
              <a:rPr lang="en-US" dirty="0" smtClean="0"/>
              <a:t>C</a:t>
            </a:r>
            <a:br>
              <a:rPr lang="en-US" dirty="0" smtClean="0"/>
            </a:br>
            <a:r>
              <a:rPr lang="en-US" dirty="0" smtClean="0"/>
              <a:t>A</a:t>
            </a:r>
            <a:br>
              <a:rPr lang="en-US" dirty="0" smtClean="0"/>
            </a:br>
            <a:r>
              <a:rPr lang="en-US" dirty="0" smtClean="0"/>
              <a:t>T</a:t>
            </a:r>
            <a:br>
              <a:rPr lang="en-US" dirty="0" smtClean="0"/>
            </a:br>
            <a:r>
              <a:rPr lang="en-US" dirty="0" smtClean="0"/>
              <a:t>O</a:t>
            </a:r>
            <a:br>
              <a:rPr lang="en-US" dirty="0" smtClean="0"/>
            </a:br>
            <a:r>
              <a:rPr lang="en-US" dirty="0" smtClean="0"/>
              <a:t>R</a:t>
            </a:r>
            <a:br>
              <a:rPr lang="en-US" dirty="0" smtClean="0"/>
            </a:br>
            <a:r>
              <a:rPr lang="en-US" dirty="0"/>
              <a:t/>
            </a:r>
            <a:br>
              <a:rPr lang="en-US" dirty="0"/>
            </a:br>
            <a:r>
              <a:rPr lang="en-US" dirty="0" smtClean="0"/>
              <a:t>6</a:t>
            </a:r>
            <a:endParaRPr lang="en-US" dirty="0"/>
          </a:p>
        </p:txBody>
      </p:sp>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41</a:t>
            </a:fld>
            <a:endParaRPr lang="en-US"/>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5674" y="0"/>
            <a:ext cx="11536326" cy="6822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515599" y="4603896"/>
            <a:ext cx="1446028" cy="1015663"/>
          </a:xfrm>
          <a:prstGeom prst="rect">
            <a:avLst/>
          </a:prstGeom>
          <a:noFill/>
        </p:spPr>
        <p:txBody>
          <a:bodyPr wrap="square" rtlCol="0">
            <a:spAutoFit/>
          </a:bodyPr>
          <a:lstStyle/>
          <a:p>
            <a:pPr algn="ctr"/>
            <a:r>
              <a:rPr lang="en-US" sz="2000" b="1" u="sng" dirty="0" smtClean="0">
                <a:solidFill>
                  <a:srgbClr val="FF0000"/>
                </a:solidFill>
              </a:rPr>
              <a:t>2018</a:t>
            </a:r>
          </a:p>
          <a:p>
            <a:pPr algn="ctr"/>
            <a:r>
              <a:rPr lang="en-US" sz="2000" dirty="0" smtClean="0">
                <a:solidFill>
                  <a:srgbClr val="FF0000"/>
                </a:solidFill>
              </a:rPr>
              <a:t>60%</a:t>
            </a:r>
          </a:p>
          <a:p>
            <a:pPr algn="ctr"/>
            <a:r>
              <a:rPr lang="en-US" sz="2000" dirty="0" smtClean="0">
                <a:solidFill>
                  <a:srgbClr val="FF0000"/>
                </a:solidFill>
              </a:rPr>
              <a:t>25%</a:t>
            </a:r>
            <a:endParaRPr lang="en-US" sz="2000" dirty="0">
              <a:solidFill>
                <a:srgbClr val="FF0000"/>
              </a:solidFill>
            </a:endParaRPr>
          </a:p>
        </p:txBody>
      </p:sp>
    </p:spTree>
    <p:extLst>
      <p:ext uri="{BB962C8B-B14F-4D97-AF65-F5344CB8AC3E}">
        <p14:creationId xmlns:p14="http://schemas.microsoft.com/office/powerpoint/2010/main" val="31450333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42</a:t>
            </a:fld>
            <a:endParaRPr lang="en-US"/>
          </a:p>
        </p:txBody>
      </p:sp>
      <p:pic>
        <p:nvPicPr>
          <p:cNvPr id="6" name="Picture 5"/>
          <p:cNvPicPr>
            <a:picLocks noChangeAspect="1"/>
          </p:cNvPicPr>
          <p:nvPr/>
        </p:nvPicPr>
        <p:blipFill>
          <a:blip r:embed="rId3"/>
          <a:stretch>
            <a:fillRect/>
          </a:stretch>
        </p:blipFill>
        <p:spPr>
          <a:xfrm>
            <a:off x="1566862" y="-4763"/>
            <a:ext cx="9058275" cy="6867525"/>
          </a:xfrm>
          <a:prstGeom prst="rect">
            <a:avLst/>
          </a:prstGeom>
        </p:spPr>
      </p:pic>
    </p:spTree>
    <p:extLst>
      <p:ext uri="{BB962C8B-B14F-4D97-AF65-F5344CB8AC3E}">
        <p14:creationId xmlns:p14="http://schemas.microsoft.com/office/powerpoint/2010/main" val="2672436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69296" y="578840"/>
            <a:ext cx="4233333" cy="3782145"/>
          </a:xfrm>
        </p:spPr>
        <p:txBody>
          <a:bodyPr>
            <a:normAutofit fontScale="90000"/>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600" dirty="0" smtClean="0"/>
              <a:t>Professional Development</a:t>
            </a:r>
            <a:br>
              <a:rPr lang="en-US" sz="3600" dirty="0" smtClean="0"/>
            </a:br>
            <a:r>
              <a:rPr lang="en-US" sz="3600" dirty="0" smtClean="0"/>
              <a:t>Infrastructure Strategies</a:t>
            </a:r>
            <a:r>
              <a:rPr lang="en-US" dirty="0" smtClean="0"/>
              <a:t/>
            </a:r>
            <a:br>
              <a:rPr lang="en-US" dirty="0" smtClean="0"/>
            </a:br>
            <a:r>
              <a:rPr lang="en-US" dirty="0"/>
              <a:t/>
            </a:r>
            <a:br>
              <a:rPr lang="en-US" dirty="0"/>
            </a:br>
            <a:endParaRPr lang="en-US" dirty="0"/>
          </a:p>
        </p:txBody>
      </p:sp>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43</a:t>
            </a:fld>
            <a:endParaRPr lang="en-US"/>
          </a:p>
        </p:txBody>
      </p:sp>
      <p:sp>
        <p:nvSpPr>
          <p:cNvPr id="10" name="Content Placeholder 9"/>
          <p:cNvSpPr>
            <a:spLocks noGrp="1"/>
          </p:cNvSpPr>
          <p:nvPr>
            <p:ph idx="1"/>
          </p:nvPr>
        </p:nvSpPr>
        <p:spPr>
          <a:xfrm>
            <a:off x="4976037" y="223284"/>
            <a:ext cx="6608782" cy="6007394"/>
          </a:xfrm>
        </p:spPr>
        <p:txBody>
          <a:bodyPr>
            <a:normAutofit/>
          </a:bodyPr>
          <a:lstStyle/>
          <a:p>
            <a:r>
              <a:rPr lang="en-US" sz="2600" dirty="0" smtClean="0"/>
              <a:t>Full Participation Institute December 2015</a:t>
            </a:r>
          </a:p>
          <a:p>
            <a:r>
              <a:rPr lang="en-US" sz="2600" dirty="0" smtClean="0"/>
              <a:t>System of Coaches</a:t>
            </a:r>
          </a:p>
          <a:p>
            <a:r>
              <a:rPr lang="en-US" sz="2600" dirty="0" smtClean="0"/>
              <a:t>Early Childhood Observation Tool</a:t>
            </a:r>
          </a:p>
          <a:p>
            <a:r>
              <a:rPr lang="en-US" sz="2600" dirty="0" smtClean="0"/>
              <a:t>ECERS-3</a:t>
            </a:r>
          </a:p>
          <a:p>
            <a:r>
              <a:rPr lang="en-US" sz="2600" dirty="0" smtClean="0"/>
              <a:t>*The Full Participation of Each Child</a:t>
            </a:r>
          </a:p>
          <a:p>
            <a:r>
              <a:rPr lang="en-US" sz="2600" dirty="0"/>
              <a:t>*New Mexico Pyramid Framework</a:t>
            </a:r>
          </a:p>
          <a:p>
            <a:r>
              <a:rPr lang="en-US" sz="2600" dirty="0"/>
              <a:t>*Intentional </a:t>
            </a:r>
            <a:r>
              <a:rPr lang="en-US" sz="2600" dirty="0" smtClean="0"/>
              <a:t>Teaching</a:t>
            </a:r>
          </a:p>
          <a:p>
            <a:r>
              <a:rPr lang="en-US" sz="2600" dirty="0" smtClean="0"/>
              <a:t>Special Education Guidance</a:t>
            </a:r>
          </a:p>
          <a:p>
            <a:r>
              <a:rPr lang="en-US" sz="2600" dirty="0" smtClean="0"/>
              <a:t>Validation Modules for all </a:t>
            </a:r>
            <a:r>
              <a:rPr lang="en-US" sz="2600" dirty="0" err="1" smtClean="0"/>
              <a:t>Prek</a:t>
            </a:r>
            <a:r>
              <a:rPr lang="en-US" sz="2600" dirty="0" smtClean="0"/>
              <a:t> Programs</a:t>
            </a:r>
          </a:p>
          <a:p>
            <a:endParaRPr lang="en-US" dirty="0"/>
          </a:p>
        </p:txBody>
      </p:sp>
    </p:spTree>
    <p:extLst>
      <p:ext uri="{BB962C8B-B14F-4D97-AF65-F5344CB8AC3E}">
        <p14:creationId xmlns:p14="http://schemas.microsoft.com/office/powerpoint/2010/main" val="14761148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409813" y="1534785"/>
            <a:ext cx="2417387" cy="2212322"/>
          </a:xfrm>
        </p:spPr>
        <p:txBody>
          <a:bodyPr>
            <a:normAutofit/>
          </a:bodyPr>
          <a:lstStyle/>
          <a:p>
            <a:r>
              <a:rPr lang="en-US" dirty="0" smtClean="0"/>
              <a:t>Phase 3</a:t>
            </a:r>
            <a:br>
              <a:rPr lang="en-US" dirty="0" smtClean="0"/>
            </a:br>
            <a:r>
              <a:rPr lang="en-US" dirty="0" smtClean="0"/>
              <a:t>Alignment</a:t>
            </a:r>
            <a:br>
              <a:rPr lang="en-US" dirty="0" smtClean="0"/>
            </a:br>
            <a:r>
              <a:rPr lang="en-US" dirty="0" smtClean="0"/>
              <a:t>Database</a:t>
            </a:r>
            <a:endParaRPr lang="en-US" dirty="0"/>
          </a:p>
        </p:txBody>
      </p:sp>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44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79" y="0"/>
            <a:ext cx="8948627" cy="625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5384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8FF8BE51-C3B0-9B4F-9A06-4F809A9A7941}" type="slidenum">
              <a:rPr lang="en-US" smtClean="0"/>
              <a:pPr/>
              <a:t>45</a:t>
            </a:fld>
            <a:endParaRPr lang="en-US"/>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7733"/>
            <a:ext cx="9762067" cy="621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rot="2321033">
            <a:off x="5291666" y="2811711"/>
            <a:ext cx="7010400" cy="584775"/>
          </a:xfrm>
          <a:prstGeom prst="rect">
            <a:avLst/>
          </a:prstGeom>
          <a:noFill/>
        </p:spPr>
        <p:txBody>
          <a:bodyPr wrap="square" rtlCol="0">
            <a:spAutoFit/>
          </a:bodyPr>
          <a:lstStyle/>
          <a:p>
            <a:pPr algn="ctr"/>
            <a:r>
              <a:rPr lang="en-US" sz="3200" dirty="0" smtClean="0"/>
              <a:t>FOCUS Verification Process Phase I</a:t>
            </a:r>
            <a:endParaRPr lang="en-US" sz="3200" dirty="0"/>
          </a:p>
        </p:txBody>
      </p:sp>
    </p:spTree>
    <p:extLst>
      <p:ext uri="{BB962C8B-B14F-4D97-AF65-F5344CB8AC3E}">
        <p14:creationId xmlns:p14="http://schemas.microsoft.com/office/powerpoint/2010/main" val="15181785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endParaRPr lang="en-US"/>
          </a:p>
        </p:txBody>
      </p:sp>
      <p:sp>
        <p:nvSpPr>
          <p:cNvPr id="3" name="Slide Number Placeholder 2"/>
          <p:cNvSpPr>
            <a:spLocks noGrp="1"/>
          </p:cNvSpPr>
          <p:nvPr>
            <p:ph type="sldNum" sz="quarter" idx="4"/>
          </p:nvPr>
        </p:nvSpPr>
        <p:spPr/>
        <p:txBody>
          <a:bodyPr/>
          <a:lstStyle/>
          <a:p>
            <a:fld id="{8FF8BE51-C3B0-9B4F-9A06-4F809A9A7941}" type="slidenum">
              <a:rPr lang="en-US" smtClean="0"/>
              <a:pPr/>
              <a:t>46</a:t>
            </a:fld>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8991600" cy="597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80047">
            <a:off x="5494867" y="2470150"/>
            <a:ext cx="746760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8919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endParaRPr lang="en-US"/>
          </a:p>
        </p:txBody>
      </p:sp>
      <p:sp>
        <p:nvSpPr>
          <p:cNvPr id="3" name="Slide Number Placeholder 2"/>
          <p:cNvSpPr>
            <a:spLocks noGrp="1"/>
          </p:cNvSpPr>
          <p:nvPr>
            <p:ph type="sldNum" sz="quarter" idx="4"/>
          </p:nvPr>
        </p:nvSpPr>
        <p:spPr/>
        <p:txBody>
          <a:bodyPr/>
          <a:lstStyle/>
          <a:p>
            <a:fld id="{8FF8BE51-C3B0-9B4F-9A06-4F809A9A7941}" type="slidenum">
              <a:rPr lang="en-US" smtClean="0"/>
              <a:pPr/>
              <a:t>47</a:t>
            </a:fld>
            <a:endParaRPr lang="en-US"/>
          </a:p>
        </p:txBody>
      </p:sp>
      <p:pic>
        <p:nvPicPr>
          <p:cNvPr id="14338" name="Picture 2" descr="includes variables ofr inclusion practices" title="Picture of Support site Visit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8" y="94191"/>
            <a:ext cx="7517515" cy="5881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85314" y="391888"/>
            <a:ext cx="4408715" cy="3108543"/>
          </a:xfrm>
          <a:prstGeom prst="rect">
            <a:avLst/>
          </a:prstGeom>
          <a:noFill/>
        </p:spPr>
        <p:txBody>
          <a:bodyPr wrap="square" rtlCol="0">
            <a:spAutoFit/>
          </a:bodyPr>
          <a:lstStyle/>
          <a:p>
            <a:r>
              <a:rPr lang="en-US" sz="2800" dirty="0" smtClean="0"/>
              <a:t>Public Education Department </a:t>
            </a:r>
          </a:p>
          <a:p>
            <a:r>
              <a:rPr lang="en-US" sz="2800" dirty="0" smtClean="0"/>
              <a:t>Site Visit Form </a:t>
            </a:r>
          </a:p>
          <a:p>
            <a:r>
              <a:rPr lang="en-US" sz="2800" dirty="0" smtClean="0"/>
              <a:t>Aligned across</a:t>
            </a:r>
          </a:p>
          <a:p>
            <a:r>
              <a:rPr lang="en-US" sz="2800" dirty="0" smtClean="0"/>
              <a:t>Title1, </a:t>
            </a:r>
          </a:p>
          <a:p>
            <a:r>
              <a:rPr lang="en-US" sz="2800" dirty="0" smtClean="0"/>
              <a:t>Special Education, and NM </a:t>
            </a:r>
            <a:r>
              <a:rPr lang="en-US" sz="2800" dirty="0" err="1" smtClean="0"/>
              <a:t>PreK</a:t>
            </a:r>
            <a:endParaRPr lang="en-US" sz="2800" dirty="0"/>
          </a:p>
        </p:txBody>
      </p:sp>
    </p:spTree>
    <p:extLst>
      <p:ext uri="{BB962C8B-B14F-4D97-AF65-F5344CB8AC3E}">
        <p14:creationId xmlns:p14="http://schemas.microsoft.com/office/powerpoint/2010/main" val="910609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endParaRPr lang="en-US"/>
          </a:p>
        </p:txBody>
      </p:sp>
      <p:sp>
        <p:nvSpPr>
          <p:cNvPr id="3" name="Slide Number Placeholder 2"/>
          <p:cNvSpPr>
            <a:spLocks noGrp="1"/>
          </p:cNvSpPr>
          <p:nvPr>
            <p:ph type="sldNum" sz="quarter" idx="4"/>
          </p:nvPr>
        </p:nvSpPr>
        <p:spPr/>
        <p:txBody>
          <a:bodyPr/>
          <a:lstStyle/>
          <a:p>
            <a:fld id="{8FF8BE51-C3B0-9B4F-9A06-4F809A9A7941}" type="slidenum">
              <a:rPr lang="en-US" smtClean="0"/>
              <a:pPr/>
              <a:t>48</a:t>
            </a:fld>
            <a:endParaRPr lang="en-US"/>
          </a:p>
        </p:txBody>
      </p:sp>
      <p:sp>
        <p:nvSpPr>
          <p:cNvPr id="5" name="Rectangle 4"/>
          <p:cNvSpPr/>
          <p:nvPr/>
        </p:nvSpPr>
        <p:spPr>
          <a:xfrm>
            <a:off x="355599" y="1955799"/>
            <a:ext cx="10938933" cy="3826689"/>
          </a:xfrm>
          <a:prstGeom prst="rect">
            <a:avLst/>
          </a:prstGeom>
        </p:spPr>
        <p:txBody>
          <a:bodyPr wrap="square">
            <a:spAutoFit/>
          </a:bodyPr>
          <a:lstStyle/>
          <a:p>
            <a:pPr marL="285750" indent="-285750">
              <a:spcAft>
                <a:spcPts val="1600"/>
              </a:spcAft>
            </a:pPr>
            <a:r>
              <a:rPr lang="en-US" sz="2400" dirty="0"/>
              <a:t>Federal—ECTA/OSEP in helping to increase inclusion;  CCSSO and CEELO in reaching high quality standards through CQI; AIR in standards and assessment validation studies</a:t>
            </a:r>
          </a:p>
          <a:p>
            <a:pPr marL="285750" indent="-285750">
              <a:spcAft>
                <a:spcPts val="1600"/>
              </a:spcAft>
            </a:pPr>
            <a:r>
              <a:rPr lang="en-US" sz="2400" dirty="0"/>
              <a:t>State—CYFD, DOH, Early Childhood Governance Team, Governor’s Early Learning Advisory Council, Early Childhood Higher Education Task Force, UNM Center for Development and Disability</a:t>
            </a:r>
          </a:p>
          <a:p>
            <a:pPr marL="285750" indent="-285750">
              <a:spcAft>
                <a:spcPts val="1600"/>
              </a:spcAft>
            </a:pPr>
            <a:r>
              <a:rPr lang="en-US" sz="2400" dirty="0"/>
              <a:t>Interdepartmental—Language and Culture Bureau, Indian Education Bureau, Information Technology Bureau, Priority Schools Bureau, and Regional Educational Cooperatives</a:t>
            </a:r>
          </a:p>
        </p:txBody>
      </p:sp>
      <p:sp>
        <p:nvSpPr>
          <p:cNvPr id="6" name="TextBox 5"/>
          <p:cNvSpPr txBox="1"/>
          <p:nvPr/>
        </p:nvSpPr>
        <p:spPr>
          <a:xfrm>
            <a:off x="1007533" y="545812"/>
            <a:ext cx="9982605" cy="1323439"/>
          </a:xfrm>
          <a:prstGeom prst="rect">
            <a:avLst/>
          </a:prstGeom>
          <a:noFill/>
        </p:spPr>
        <p:txBody>
          <a:bodyPr wrap="none" rtlCol="0">
            <a:spAutoFit/>
          </a:bodyPr>
          <a:lstStyle/>
          <a:p>
            <a:r>
              <a:rPr lang="en-US" sz="4000" dirty="0" smtClean="0"/>
              <a:t>Collaboration with our VALUABLE Partners</a:t>
            </a:r>
          </a:p>
          <a:p>
            <a:pPr algn="ctr"/>
            <a:r>
              <a:rPr lang="en-US" sz="4000" dirty="0" smtClean="0">
                <a:solidFill>
                  <a:schemeClr val="accent5"/>
                </a:solidFill>
              </a:rPr>
              <a:t>This work does not happen in isolation!</a:t>
            </a:r>
            <a:endParaRPr lang="en-US" sz="4000" dirty="0">
              <a:solidFill>
                <a:schemeClr val="accent5"/>
              </a:solidFill>
            </a:endParaRPr>
          </a:p>
        </p:txBody>
      </p:sp>
    </p:spTree>
    <p:extLst>
      <p:ext uri="{BB962C8B-B14F-4D97-AF65-F5344CB8AC3E}">
        <p14:creationId xmlns:p14="http://schemas.microsoft.com/office/powerpoint/2010/main" val="686749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US" dirty="0" smtClean="0"/>
              <a:t>What do we mean by infrastructure?</a:t>
            </a:r>
            <a:endParaRPr lang="en-US" dirty="0"/>
          </a:p>
        </p:txBody>
      </p:sp>
      <p:sp>
        <p:nvSpPr>
          <p:cNvPr id="9" name="Content Placeholder 8"/>
          <p:cNvSpPr>
            <a:spLocks noGrp="1"/>
          </p:cNvSpPr>
          <p:nvPr>
            <p:ph idx="1"/>
          </p:nvPr>
        </p:nvSpPr>
        <p:spPr/>
        <p:txBody>
          <a:bodyPr/>
          <a:lstStyle/>
          <a:p>
            <a:r>
              <a:rPr lang="en-US" sz="3200" dirty="0"/>
              <a:t>the basic, underlying framework or features of a system or organization.</a:t>
            </a:r>
          </a:p>
          <a:p>
            <a:r>
              <a:rPr lang="en-US" sz="3200" dirty="0"/>
              <a:t>the fundamental facilities and systems serving a country, city, or area, as transportation and communication systems, power plants, and schools</a:t>
            </a:r>
            <a:r>
              <a:rPr lang="en-US" sz="3200" dirty="0" smtClean="0"/>
              <a:t>.(Dictionary.com)</a:t>
            </a:r>
            <a:endParaRPr lang="en-US" sz="3200" dirty="0"/>
          </a:p>
        </p:txBody>
      </p:sp>
      <p:sp>
        <p:nvSpPr>
          <p:cNvPr id="2" name="Footer Placeholder 1"/>
          <p:cNvSpPr>
            <a:spLocks noGrp="1"/>
          </p:cNvSpPr>
          <p:nvPr>
            <p:ph type="ftr" sz="quarter" idx="3"/>
          </p:nvPr>
        </p:nvSpPr>
        <p:spPr/>
        <p:txBody>
          <a:bodyPr/>
          <a:lstStyle/>
          <a:p>
            <a:endParaRPr lang="en-US"/>
          </a:p>
        </p:txBody>
      </p:sp>
      <p:sp>
        <p:nvSpPr>
          <p:cNvPr id="3" name="Slide Number Placeholder 2"/>
          <p:cNvSpPr>
            <a:spLocks noGrp="1"/>
          </p:cNvSpPr>
          <p:nvPr>
            <p:ph type="sldNum" sz="quarter" idx="4"/>
          </p:nvPr>
        </p:nvSpPr>
        <p:spPr/>
        <p:txBody>
          <a:bodyPr/>
          <a:lstStyle/>
          <a:p>
            <a:fld id="{8FF8BE51-C3B0-9B4F-9A06-4F809A9A7941}" type="slidenum">
              <a:rPr lang="en-US" smtClean="0"/>
              <a:pPr/>
              <a:t>5</a:t>
            </a:fld>
            <a:endParaRPr lang="en-US"/>
          </a:p>
        </p:txBody>
      </p:sp>
    </p:spTree>
    <p:extLst>
      <p:ext uri="{BB962C8B-B14F-4D97-AF65-F5344CB8AC3E}">
        <p14:creationId xmlns:p14="http://schemas.microsoft.com/office/powerpoint/2010/main" val="327509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Strategies </a:t>
            </a:r>
            <a:endParaRPr lang="en-US" dirty="0"/>
          </a:p>
        </p:txBody>
      </p:sp>
      <p:sp>
        <p:nvSpPr>
          <p:cNvPr id="3" name="Content Placeholder 2"/>
          <p:cNvSpPr>
            <a:spLocks noGrp="1"/>
          </p:cNvSpPr>
          <p:nvPr>
            <p:ph idx="1"/>
          </p:nvPr>
        </p:nvSpPr>
        <p:spPr/>
        <p:txBody>
          <a:bodyPr>
            <a:normAutofit/>
          </a:bodyPr>
          <a:lstStyle/>
          <a:p>
            <a:r>
              <a:rPr lang="en-US" sz="3200" dirty="0" smtClean="0"/>
              <a:t>All infrastructure resources have similar components</a:t>
            </a:r>
          </a:p>
          <a:p>
            <a:r>
              <a:rPr lang="en-US" sz="3200" dirty="0" smtClean="0"/>
              <a:t>Some are focused broadly on early childhood, ECSE or EI components</a:t>
            </a:r>
          </a:p>
          <a:p>
            <a:r>
              <a:rPr lang="en-US" sz="3200" dirty="0" smtClean="0"/>
              <a:t>Some focus on inclusion specifically</a:t>
            </a:r>
          </a:p>
          <a:p>
            <a:r>
              <a:rPr lang="en-US" sz="3200" dirty="0" smtClean="0"/>
              <a:t>Others can be aligned and used to look at inclusion even if not designed to do so</a:t>
            </a:r>
            <a:endParaRPr lang="en-US" sz="3200" dirty="0"/>
          </a:p>
        </p:txBody>
      </p:sp>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6</a:t>
            </a:fld>
            <a:endParaRPr lang="en-US"/>
          </a:p>
        </p:txBody>
      </p:sp>
    </p:spTree>
    <p:extLst>
      <p:ext uri="{BB962C8B-B14F-4D97-AF65-F5344CB8AC3E}">
        <p14:creationId xmlns:p14="http://schemas.microsoft.com/office/powerpoint/2010/main" val="63837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 y="226980"/>
            <a:ext cx="11604172" cy="914400"/>
          </a:xfrm>
        </p:spPr>
        <p:txBody>
          <a:bodyPr>
            <a:normAutofit/>
          </a:bodyPr>
          <a:lstStyle/>
          <a:p>
            <a:r>
              <a:rPr lang="en-US" sz="3600" dirty="0" smtClean="0"/>
              <a:t>Phase I SSIP – Infrastructure Analysis</a:t>
            </a:r>
            <a:endParaRPr lang="en-US" sz="3600" dirty="0"/>
          </a:p>
        </p:txBody>
      </p:sp>
      <p:sp>
        <p:nvSpPr>
          <p:cNvPr id="3" name="Content Placeholder 2"/>
          <p:cNvSpPr>
            <a:spLocks noGrp="1"/>
          </p:cNvSpPr>
          <p:nvPr>
            <p:ph idx="1"/>
          </p:nvPr>
        </p:nvSpPr>
        <p:spPr/>
        <p:txBody>
          <a:bodyPr rtlCol="0">
            <a:normAutofit lnSpcReduction="10000"/>
          </a:bodyPr>
          <a:lstStyle/>
          <a:p>
            <a:pPr>
              <a:defRPr/>
            </a:pPr>
            <a:endParaRPr lang="en-US" b="1" dirty="0" smtClean="0">
              <a:solidFill>
                <a:schemeClr val="tx2">
                  <a:lumMod val="50000"/>
                </a:schemeClr>
              </a:solidFill>
            </a:endParaRPr>
          </a:p>
          <a:p>
            <a:pPr marL="0" indent="0">
              <a:buNone/>
              <a:defRPr/>
            </a:pPr>
            <a:r>
              <a:rPr lang="en-US" sz="3200" b="1" dirty="0" smtClean="0"/>
              <a:t>Purpose of the Infrastructure Analysis</a:t>
            </a:r>
          </a:p>
          <a:p>
            <a:pPr marL="457200" lvl="1" indent="0">
              <a:buNone/>
              <a:defRPr/>
            </a:pPr>
            <a:r>
              <a:rPr lang="en-US" sz="3200" dirty="0" smtClean="0"/>
              <a:t>Determine the capacity of the current state system to support improvement and build capacity in LEA/EIS’s  to implement,  scale up, and sustain evidence-based practices to improve results for children and youth with disabilities </a:t>
            </a:r>
            <a:endParaRPr lang="en-US" sz="3200" dirty="0"/>
          </a:p>
        </p:txBody>
      </p:sp>
      <p:sp>
        <p:nvSpPr>
          <p:cNvPr id="4" name="Slide Number Placeholder 3"/>
          <p:cNvSpPr>
            <a:spLocks noGrp="1"/>
          </p:cNvSpPr>
          <p:nvPr>
            <p:ph type="sldNum" sz="quarter" idx="4294967295"/>
          </p:nvPr>
        </p:nvSpPr>
        <p:spPr>
          <a:xfrm>
            <a:off x="11684000" y="6207125"/>
            <a:ext cx="5080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0343E44-1574-4C30-9C0F-F31E2BEB1BBF}" type="slidenum">
              <a:rPr lang="en-US" altLang="en-US">
                <a:solidFill>
                  <a:srgbClr val="898989"/>
                </a:solidFill>
              </a:rPr>
              <a:pPr/>
              <a:t>7</a:t>
            </a:fld>
            <a:endParaRPr lang="en-US" altLang="en-US">
              <a:solidFill>
                <a:srgbClr val="898989"/>
              </a:solidFill>
            </a:endParaRPr>
          </a:p>
        </p:txBody>
      </p:sp>
      <p:sp>
        <p:nvSpPr>
          <p:cNvPr id="5" name="Title 1"/>
          <p:cNvSpPr txBox="1">
            <a:spLocks/>
          </p:cNvSpPr>
          <p:nvPr/>
        </p:nvSpPr>
        <p:spPr>
          <a:xfrm>
            <a:off x="1981200" y="3810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b="1" dirty="0">
              <a:solidFill>
                <a:schemeClr val="accent6">
                  <a:lumMod val="75000"/>
                </a:schemeClr>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844630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4495800" cy="4525963"/>
          </a:xfrm>
        </p:spPr>
        <p:txBody>
          <a:bodyPr rtlCol="0">
            <a:normAutofit/>
          </a:bodyPr>
          <a:lstStyle/>
          <a:p>
            <a:pPr marL="0" indent="0">
              <a:buNone/>
              <a:defRPr/>
            </a:pPr>
            <a:r>
              <a:rPr lang="en-US" altLang="en-US" dirty="0" smtClean="0"/>
              <a:t>Address State </a:t>
            </a:r>
            <a:r>
              <a:rPr lang="en-US" altLang="en-US" dirty="0"/>
              <a:t>system components </a:t>
            </a:r>
            <a:r>
              <a:rPr lang="en-US" altLang="en-US" dirty="0" smtClean="0"/>
              <a:t>including:</a:t>
            </a:r>
          </a:p>
          <a:p>
            <a:pPr lvl="1">
              <a:buFont typeface="Wingdings" charset="2"/>
              <a:buChar char="§"/>
              <a:defRPr/>
            </a:pPr>
            <a:r>
              <a:rPr lang="en-US" altLang="en-US" dirty="0" smtClean="0"/>
              <a:t>Governance</a:t>
            </a:r>
          </a:p>
          <a:p>
            <a:pPr lvl="1">
              <a:buFont typeface="Wingdings" charset="2"/>
              <a:buChar char="§"/>
              <a:defRPr/>
            </a:pPr>
            <a:r>
              <a:rPr lang="en-US" altLang="en-US" dirty="0" smtClean="0"/>
              <a:t>Fiscal</a:t>
            </a:r>
          </a:p>
          <a:p>
            <a:pPr lvl="1">
              <a:buFont typeface="Wingdings" charset="2"/>
              <a:buChar char="§"/>
              <a:defRPr/>
            </a:pPr>
            <a:r>
              <a:rPr lang="en-US" altLang="en-US" dirty="0" smtClean="0"/>
              <a:t>Quality standards</a:t>
            </a:r>
          </a:p>
          <a:p>
            <a:pPr lvl="1">
              <a:buFont typeface="Wingdings" charset="2"/>
              <a:buChar char="§"/>
              <a:defRPr/>
            </a:pPr>
            <a:r>
              <a:rPr lang="en-US" altLang="en-US" dirty="0" smtClean="0"/>
              <a:t>Professional development</a:t>
            </a:r>
          </a:p>
          <a:p>
            <a:pPr lvl="1">
              <a:buFont typeface="Wingdings" charset="2"/>
              <a:buChar char="§"/>
              <a:defRPr/>
            </a:pPr>
            <a:r>
              <a:rPr lang="en-US" altLang="en-US" dirty="0" smtClean="0"/>
              <a:t>Data</a:t>
            </a:r>
          </a:p>
          <a:p>
            <a:pPr lvl="1">
              <a:buFont typeface="Wingdings" charset="2"/>
              <a:buChar char="§"/>
              <a:defRPr/>
            </a:pPr>
            <a:r>
              <a:rPr lang="en-US" altLang="en-US" dirty="0" smtClean="0"/>
              <a:t>Technical assistance, and</a:t>
            </a:r>
          </a:p>
          <a:p>
            <a:pPr lvl="1">
              <a:buFont typeface="Wingdings" charset="2"/>
              <a:buChar char="§"/>
              <a:defRPr/>
            </a:pPr>
            <a:r>
              <a:rPr lang="en-US" altLang="en-US" dirty="0" smtClean="0"/>
              <a:t>Accountability</a:t>
            </a:r>
            <a:endParaRPr lang="en-US" dirty="0"/>
          </a:p>
        </p:txBody>
      </p:sp>
      <p:sp>
        <p:nvSpPr>
          <p:cNvPr id="4" name="Slide Number Placeholder 3"/>
          <p:cNvSpPr>
            <a:spLocks noGrp="1"/>
          </p:cNvSpPr>
          <p:nvPr>
            <p:ph type="sldNum" sz="quarter" idx="429496729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139879C-35B7-4301-A513-C5A9089F6C07}" type="slidenum">
              <a:rPr lang="en-US" altLang="en-US">
                <a:solidFill>
                  <a:srgbClr val="898989"/>
                </a:solidFill>
              </a:rPr>
              <a:pPr/>
              <a:t>8</a:t>
            </a:fld>
            <a:endParaRPr lang="en-US" altLang="en-US">
              <a:solidFill>
                <a:srgbClr val="898989"/>
              </a:solidFill>
            </a:endParaRPr>
          </a:p>
        </p:txBody>
      </p:sp>
      <p:graphicFrame>
        <p:nvGraphicFramePr>
          <p:cNvPr id="7" name="Diagram 6" descr="A Wheel listing components of Infrastructure Analysis"/>
          <p:cNvGraphicFramePr/>
          <p:nvPr>
            <p:extLst>
              <p:ext uri="{D42A27DB-BD31-4B8C-83A1-F6EECF244321}">
                <p14:modId xmlns:p14="http://schemas.microsoft.com/office/powerpoint/2010/main" val="509670535"/>
              </p:ext>
            </p:extLst>
          </p:nvPr>
        </p:nvGraphicFramePr>
        <p:xfrm>
          <a:off x="6184984" y="1322025"/>
          <a:ext cx="5823402" cy="4594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itle 1"/>
          <p:cNvSpPr txBox="1">
            <a:spLocks/>
          </p:cNvSpPr>
          <p:nvPr/>
        </p:nvSpPr>
        <p:spPr>
          <a:xfrm>
            <a:off x="1981200" y="3810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solidFill>
                  <a:schemeClr val="accent6">
                    <a:lumMod val="75000"/>
                  </a:schemeClr>
                </a:solidFill>
                <a:effectLst>
                  <a:outerShdw blurRad="38100" dist="38100" dir="2700000" algn="tl">
                    <a:srgbClr val="000000">
                      <a:alpha val="43137"/>
                    </a:srgbClr>
                  </a:outerShdw>
                </a:effectLst>
              </a:rPr>
              <a:t>Infrastructure Analysis</a:t>
            </a:r>
          </a:p>
        </p:txBody>
      </p:sp>
    </p:spTree>
    <p:custDataLst>
      <p:tags r:id="rId1"/>
    </p:custDataLst>
    <p:extLst>
      <p:ext uri="{BB962C8B-B14F-4D97-AF65-F5344CB8AC3E}">
        <p14:creationId xmlns:p14="http://schemas.microsoft.com/office/powerpoint/2010/main" val="897144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14400"/>
            <a:ext cx="8763000" cy="685800"/>
          </a:xfrm>
        </p:spPr>
        <p:txBody>
          <a:bodyPr/>
          <a:lstStyle/>
          <a:p>
            <a:r>
              <a:rPr lang="en-US" dirty="0" smtClean="0"/>
              <a:t>ECTA System Framework</a:t>
            </a:r>
            <a:endParaRPr lang="en-US" dirty="0"/>
          </a:p>
        </p:txBody>
      </p:sp>
      <p:sp>
        <p:nvSpPr>
          <p:cNvPr id="15363"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9</a:t>
            </a:fld>
            <a:endParaRPr lang="en-US" sz="1200">
              <a:solidFill>
                <a:srgbClr val="898989"/>
              </a:solidFill>
            </a:endParaRPr>
          </a:p>
        </p:txBody>
      </p:sp>
      <p:sp>
        <p:nvSpPr>
          <p:cNvPr id="9" name="Rounded Rectangle 8" descr="What does a state need to put into place in order to encourage, support, require loccal implementation of effective practices?" title="text box"/>
          <p:cNvSpPr/>
          <p:nvPr/>
        </p:nvSpPr>
        <p:spPr>
          <a:xfrm>
            <a:off x="2040173" y="1447800"/>
            <a:ext cx="2514600" cy="4267200"/>
          </a:xfrm>
          <a:prstGeom prst="roundRect">
            <a:avLst/>
          </a:prstGeom>
          <a:solidFill>
            <a:schemeClr val="bg2"/>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192573" y="1700749"/>
            <a:ext cx="2286000" cy="2031325"/>
          </a:xfrm>
          <a:prstGeom prst="rect">
            <a:avLst/>
          </a:prstGeom>
          <a:noFill/>
        </p:spPr>
        <p:txBody>
          <a:bodyPr wrap="square" rtlCol="0">
            <a:spAutoFit/>
          </a:bodyPr>
          <a:lstStyle/>
          <a:p>
            <a:r>
              <a:rPr lang="en-US" i="1" dirty="0">
                <a:solidFill>
                  <a:srgbClr val="1B416C"/>
                </a:solidFill>
                <a:ea typeface="ＭＳ Ｐゴシック" pitchFamily="34" charset="-128"/>
                <a:cs typeface="Arial" charset="0"/>
              </a:rPr>
              <a:t>What does a state need to put into place in order to encourage, support, require local implementation of effective practices?</a:t>
            </a:r>
          </a:p>
        </p:txBody>
      </p:sp>
      <p:pic>
        <p:nvPicPr>
          <p:cNvPr id="7" name="Picture 6" descr="A circle with 'Building High Quality Systems' set in the center. Arrayed evenly around the circle are six items in tabs: Governance, Finance, Personnel/Workforce, Data Systems, Accountability &amp; Quality Improvement, Quality Standards" title="ECTA System Framework Figur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53001" y="1447800"/>
            <a:ext cx="4970227" cy="4267201"/>
          </a:xfrm>
          <a:prstGeom prst="rect">
            <a:avLst/>
          </a:prstGeom>
        </p:spPr>
      </p:pic>
      <p:sp>
        <p:nvSpPr>
          <p:cNvPr id="12" name="TextBox 11"/>
          <p:cNvSpPr txBox="1"/>
          <p:nvPr/>
        </p:nvSpPr>
        <p:spPr>
          <a:xfrm>
            <a:off x="8382000" y="5392580"/>
            <a:ext cx="1600200" cy="246221"/>
          </a:xfrm>
          <a:prstGeom prst="rect">
            <a:avLst/>
          </a:prstGeom>
          <a:noFill/>
        </p:spPr>
        <p:txBody>
          <a:bodyPr wrap="square" rtlCol="0">
            <a:spAutoFit/>
          </a:bodyPr>
          <a:lstStyle/>
          <a:p>
            <a:pPr algn="r"/>
            <a:r>
              <a:rPr lang="en-US" sz="1000" dirty="0" err="1">
                <a:solidFill>
                  <a:srgbClr val="1B416C"/>
                </a:solidFill>
                <a:ea typeface="ＭＳ Ｐゴシック" pitchFamily="34" charset="-128"/>
                <a:cs typeface="Arial" charset="0"/>
              </a:rPr>
              <a:t>ectacenter.org</a:t>
            </a:r>
            <a:r>
              <a:rPr lang="en-US" sz="1000" dirty="0">
                <a:solidFill>
                  <a:srgbClr val="1B416C"/>
                </a:solidFill>
                <a:ea typeface="ＭＳ Ｐゴシック" pitchFamily="34" charset="-128"/>
                <a:cs typeface="Arial" charset="0"/>
              </a:rPr>
              <a:t>/</a:t>
            </a:r>
            <a:r>
              <a:rPr lang="en-US" sz="1000" dirty="0" err="1">
                <a:solidFill>
                  <a:srgbClr val="1B416C"/>
                </a:solidFill>
                <a:ea typeface="ＭＳ Ｐゴシック" pitchFamily="34" charset="-128"/>
                <a:cs typeface="Arial" charset="0"/>
              </a:rPr>
              <a:t>sysframe</a:t>
            </a:r>
            <a:endParaRPr lang="en-US" sz="1000" dirty="0">
              <a:solidFill>
                <a:srgbClr val="1B416C"/>
              </a:solidFill>
              <a:ea typeface="ＭＳ Ｐゴシック" pitchFamily="34" charset="-128"/>
              <a:cs typeface="Arial" charset="0"/>
            </a:endParaRPr>
          </a:p>
        </p:txBody>
      </p:sp>
    </p:spTree>
    <p:extLst>
      <p:ext uri="{BB962C8B-B14F-4D97-AF65-F5344CB8AC3E}">
        <p14:creationId xmlns:p14="http://schemas.microsoft.com/office/powerpoint/2010/main" val="35821127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n:\ECTA Center\Presentations\2014 - SSIP-3\audio\05.mp3"/>
  <p:tag name="PPSNARRATION" val="8,-607147793,N:\ECTA Center\Presentations\2014 - SSIP-3\SSIP-3-Infrastructure_Analysis.ppc"/>
</p:tagLst>
</file>

<file path=ppt/tags/tag2.xml><?xml version="1.0" encoding="utf-8"?>
<p:tagLst xmlns:a="http://schemas.openxmlformats.org/drawingml/2006/main" xmlns:r="http://schemas.openxmlformats.org/officeDocument/2006/relationships" xmlns:p="http://schemas.openxmlformats.org/presentationml/2006/main">
  <p:tag name="PPSNARRATION" val="5,-607147793,N:\ECTA Center\Presentations\2014 - SSIP-3\SSIP-3-Infrastructure_Analysis.ppc"/>
  <p:tag name="PPSNARRATIONPROPS" val="n:\ECTA Center\Presentations\2014 - SSIP-3\audio\06.mp3"/>
</p:tagLst>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7" ma:contentTypeDescription="Create a new document." ma:contentTypeScope="" ma:versionID="23527665c4881009776841d41925f159">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78fb487966089ac74dea43093cf910ca"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8D4DB5-A46D-4F61-8328-04D39CB945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CF6B7A-E5E0-4877-B6CF-8A79427AF98C}">
  <ds:schemaRefs>
    <ds:schemaRef ds:uri="http://schemas.microsoft.com/sharepoint/v3/contenttype/forms"/>
  </ds:schemaRefs>
</ds:datastoreItem>
</file>

<file path=customXml/itemProps3.xml><?xml version="1.0" encoding="utf-8"?>
<ds:datastoreItem xmlns:ds="http://schemas.openxmlformats.org/officeDocument/2006/customXml" ds:itemID="{83DED297-0F05-48E1-B0A1-BC6FF0CA07F2}">
  <ds:schemaRefs>
    <ds:schemaRef ds:uri="09c8a845-e7a6-41fb-9590-158bae58e4d1"/>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8d8b1221-cb47-43e5-997b-7d0bdebf637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1389</TotalTime>
  <Words>1737</Words>
  <Application>Microsoft Office PowerPoint</Application>
  <PresentationFormat>Widescreen</PresentationFormat>
  <Paragraphs>345</Paragraphs>
  <Slides>48</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ＭＳ Ｐゴシック</vt:lpstr>
      <vt:lpstr>Arial</vt:lpstr>
      <vt:lpstr>Baskerville Old Face</vt:lpstr>
      <vt:lpstr>Calibri</vt:lpstr>
      <vt:lpstr>Lucida Handwriting</vt:lpstr>
      <vt:lpstr>Times New Roman</vt:lpstr>
      <vt:lpstr>Wingdings</vt:lpstr>
      <vt:lpstr>Wingdings 2</vt:lpstr>
      <vt:lpstr>Gallery</vt:lpstr>
      <vt:lpstr>State Strategies  for Improving Inclusion:  From Infrastructure to Practice</vt:lpstr>
      <vt:lpstr>Welcome and Introductions</vt:lpstr>
      <vt:lpstr>PowerPoint Presentation</vt:lpstr>
      <vt:lpstr>Session Overview</vt:lpstr>
      <vt:lpstr>What do we mean by infrastructure?</vt:lpstr>
      <vt:lpstr>Alignment Strategies </vt:lpstr>
      <vt:lpstr>Phase I SSIP – Infrastructure Analysis</vt:lpstr>
      <vt:lpstr>PowerPoint Presentation</vt:lpstr>
      <vt:lpstr>ECTA System Framework</vt:lpstr>
      <vt:lpstr>Policy Statement</vt:lpstr>
      <vt:lpstr>Focusing on Inclusion</vt:lpstr>
      <vt:lpstr>State Level Recommendations</vt:lpstr>
      <vt:lpstr>State Level Recommendations</vt:lpstr>
      <vt:lpstr>Alignment Strategies </vt:lpstr>
      <vt:lpstr>Alignment Makes Sense: Examples</vt:lpstr>
      <vt:lpstr>Examples of Alignment</vt:lpstr>
      <vt:lpstr>Examples of Alignment</vt:lpstr>
      <vt:lpstr>Infrastructure Tools</vt:lpstr>
      <vt:lpstr>PowerPoint Presentation</vt:lpstr>
      <vt:lpstr>Find out more at ectacenter.org</vt:lpstr>
      <vt:lpstr>PowerPoint Presentation</vt:lpstr>
      <vt:lpstr>State Level Recommendations</vt:lpstr>
      <vt:lpstr>State-Level Interagency Work </vt:lpstr>
      <vt:lpstr>PowerPoint Presentation</vt:lpstr>
      <vt:lpstr>PowerPoint Presentation</vt:lpstr>
      <vt:lpstr>State Policies </vt:lpstr>
      <vt:lpstr>Coordinated Professional Development</vt:lpstr>
      <vt:lpstr>Training and Technical Assistance Centers </vt:lpstr>
      <vt:lpstr>PowerPoint Presentation</vt:lpstr>
      <vt:lpstr>Inclusive Placement Opportunities for Preschoolers</vt:lpstr>
      <vt:lpstr>Set Goals and Track Data</vt:lpstr>
      <vt:lpstr>PowerPoint Presentation</vt:lpstr>
      <vt:lpstr>PowerPoint Presentation</vt:lpstr>
      <vt:lpstr>State Level Recommendations</vt:lpstr>
      <vt:lpstr>PowerPoint Presentation</vt:lpstr>
      <vt:lpstr>Resources</vt:lpstr>
      <vt:lpstr>Preschool Program Participation Requirements</vt:lpstr>
      <vt:lpstr>Preschool Program Participation Requirements </vt:lpstr>
      <vt:lpstr>Preschool Program Participation Requirements </vt:lpstr>
      <vt:lpstr>FOCUS  CRITERIA  RESOURCES</vt:lpstr>
      <vt:lpstr>I N D I C A T O R  6</vt:lpstr>
      <vt:lpstr>PowerPoint Presentation</vt:lpstr>
      <vt:lpstr>   Professional Development Infrastructure Strategies  </vt:lpstr>
      <vt:lpstr>Phase 3 Alignment Database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Design</dc:title>
  <dc:creator>Whaley, Kathy Thompson</dc:creator>
  <cp:lastModifiedBy>Whaley, Kathy Thompson</cp:lastModifiedBy>
  <cp:revision>82</cp:revision>
  <dcterms:modified xsi:type="dcterms:W3CDTF">2018-08-09T21:44:51Z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