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89" r:id="rId6"/>
  </p:sldMasterIdLst>
  <p:notesMasterIdLst>
    <p:notesMasterId r:id="rId60"/>
  </p:notesMasterIdLst>
  <p:sldIdLst>
    <p:sldId id="313" r:id="rId7"/>
    <p:sldId id="286" r:id="rId8"/>
    <p:sldId id="304" r:id="rId9"/>
    <p:sldId id="288" r:id="rId10"/>
    <p:sldId id="289" r:id="rId11"/>
    <p:sldId id="290" r:id="rId12"/>
    <p:sldId id="291" r:id="rId13"/>
    <p:sldId id="292" r:id="rId14"/>
    <p:sldId id="293" r:id="rId15"/>
    <p:sldId id="294" r:id="rId16"/>
    <p:sldId id="295" r:id="rId17"/>
    <p:sldId id="296" r:id="rId18"/>
    <p:sldId id="297" r:id="rId19"/>
    <p:sldId id="308" r:id="rId20"/>
    <p:sldId id="310" r:id="rId21"/>
    <p:sldId id="311" r:id="rId22"/>
    <p:sldId id="312" r:id="rId23"/>
    <p:sldId id="307" r:id="rId24"/>
    <p:sldId id="257" r:id="rId25"/>
    <p:sldId id="258" r:id="rId26"/>
    <p:sldId id="299" r:id="rId27"/>
    <p:sldId id="300" r:id="rId28"/>
    <p:sldId id="301" r:id="rId29"/>
    <p:sldId id="309" r:id="rId30"/>
    <p:sldId id="302"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314" r:id="rId58"/>
    <p:sldId id="28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0862" autoAdjust="0"/>
  </p:normalViewPr>
  <p:slideViewPr>
    <p:cSldViewPr snapToGrid="0">
      <p:cViewPr varScale="1">
        <p:scale>
          <a:sx n="102" d="100"/>
          <a:sy n="102" d="100"/>
        </p:scale>
        <p:origin x="192" y="108"/>
      </p:cViewPr>
      <p:guideLst/>
    </p:cSldViewPr>
  </p:slideViewPr>
  <p:notesTextViewPr>
    <p:cViewPr>
      <p:scale>
        <a:sx n="1" d="1"/>
        <a:sy n="1" d="1"/>
      </p:scale>
      <p:origin x="0" y="0"/>
    </p:cViewPr>
  </p:notesTextViewPr>
  <p:sorterViewPr>
    <p:cViewPr>
      <p:scale>
        <a:sx n="100" d="100"/>
        <a:sy n="100" d="100"/>
      </p:scale>
      <p:origin x="0" y="-20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4076304187466694E-2"/>
          <c:y val="6.6512313197221604E-2"/>
          <c:w val="0.82680939392379904"/>
          <c:h val="0.59593753159301699"/>
        </c:manualLayout>
      </c:layout>
      <c:lineChart>
        <c:grouping val="standard"/>
        <c:varyColors val="0"/>
        <c:ser>
          <c:idx val="0"/>
          <c:order val="0"/>
          <c:tx>
            <c:strRef>
              <c:f>Sheet1!$B$1</c:f>
              <c:strCache>
                <c:ptCount val="1"/>
                <c:pt idx="0">
                  <c:v>State Actual</c:v>
                </c:pt>
              </c:strCache>
            </c:strRef>
          </c:tx>
          <c:marker>
            <c:symbol val="none"/>
          </c:marker>
          <c:dLbls>
            <c:dLbl>
              <c:idx val="0"/>
              <c:layout>
                <c:manualLayout>
                  <c:x val="-7.4101900456887304E-2"/>
                  <c:y val="5.6681859750068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09-8846-9EC1-E3EC79BF12F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Sheet1!$B$2:$B$8</c:f>
              <c:numCache>
                <c:formatCode>General</c:formatCode>
                <c:ptCount val="7"/>
                <c:pt idx="0">
                  <c:v>30.73</c:v>
                </c:pt>
                <c:pt idx="1">
                  <c:v>32.24</c:v>
                </c:pt>
                <c:pt idx="2">
                  <c:v>32.81</c:v>
                </c:pt>
                <c:pt idx="3">
                  <c:v>33.93</c:v>
                </c:pt>
                <c:pt idx="4">
                  <c:v>35.409999999999997</c:v>
                </c:pt>
                <c:pt idx="5">
                  <c:v>37.979999999999997</c:v>
                </c:pt>
                <c:pt idx="6">
                  <c:v>40</c:v>
                </c:pt>
              </c:numCache>
            </c:numRef>
          </c:val>
          <c:smooth val="0"/>
          <c:extLst>
            <c:ext xmlns:c16="http://schemas.microsoft.com/office/drawing/2014/chart" uri="{C3380CC4-5D6E-409C-BE32-E72D297353CC}">
              <c16:uniqueId val="{00000001-9109-8846-9EC1-E3EC79BF12FF}"/>
            </c:ext>
          </c:extLst>
        </c:ser>
        <c:ser>
          <c:idx val="1"/>
          <c:order val="1"/>
          <c:tx>
            <c:strRef>
              <c:f>Sheet1!$C$1</c:f>
              <c:strCache>
                <c:ptCount val="1"/>
                <c:pt idx="0">
                  <c:v>State Target</c:v>
                </c:pt>
              </c:strCache>
            </c:strRef>
          </c:tx>
          <c:marker>
            <c:symbol val="none"/>
          </c:marker>
          <c:dLbls>
            <c:dLbl>
              <c:idx val="0"/>
              <c:layout>
                <c:manualLayout>
                  <c:x val="-7.1692184310294504E-2"/>
                  <c:y val="7.856891450504570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09-8846-9EC1-E3EC79BF12FF}"/>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Sheet1!$C$2:$C$8</c:f>
              <c:numCache>
                <c:formatCode>General</c:formatCode>
                <c:ptCount val="7"/>
                <c:pt idx="0">
                  <c:v>32.200000000000003</c:v>
                </c:pt>
                <c:pt idx="1">
                  <c:v>32.200000000000003</c:v>
                </c:pt>
                <c:pt idx="2">
                  <c:v>32.299999999999997</c:v>
                </c:pt>
                <c:pt idx="3">
                  <c:v>32.4</c:v>
                </c:pt>
                <c:pt idx="4">
                  <c:v>32.5</c:v>
                </c:pt>
                <c:pt idx="5">
                  <c:v>32.6</c:v>
                </c:pt>
                <c:pt idx="6">
                  <c:v>32.700000000000003</c:v>
                </c:pt>
              </c:numCache>
            </c:numRef>
          </c:val>
          <c:smooth val="0"/>
          <c:extLst>
            <c:ext xmlns:c16="http://schemas.microsoft.com/office/drawing/2014/chart" uri="{C3380CC4-5D6E-409C-BE32-E72D297353CC}">
              <c16:uniqueId val="{00000003-9109-8846-9EC1-E3EC79BF12FF}"/>
            </c:ext>
          </c:extLst>
        </c:ser>
        <c:ser>
          <c:idx val="2"/>
          <c:order val="2"/>
          <c:tx>
            <c:strRef>
              <c:f>Sheet1!$D$1</c:f>
              <c:strCache>
                <c:ptCount val="1"/>
                <c:pt idx="0">
                  <c:v>National Actual</c:v>
                </c:pt>
              </c:strCache>
            </c:strRef>
          </c:tx>
          <c:marker>
            <c:symbol val="none"/>
          </c:marker>
          <c:dLbls>
            <c:dLbl>
              <c:idx val="0"/>
              <c:layout>
                <c:manualLayout>
                  <c:x val="-1.9607843137254902E-2"/>
                  <c:y val="-6.3144601136602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09-8846-9EC1-E3EC79BF12FF}"/>
                </c:ext>
              </c:extLst>
            </c:dLbl>
            <c:dLbl>
              <c:idx val="1"/>
              <c:layout>
                <c:manualLayout>
                  <c:x val="-1.30718954248366E-2"/>
                  <c:y val="-3.7886760681961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09-8846-9EC1-E3EC79BF12FF}"/>
                </c:ext>
              </c:extLst>
            </c:dLbl>
            <c:dLbl>
              <c:idx val="2"/>
              <c:layout>
                <c:manualLayout>
                  <c:x val="-3.0501089324618699E-2"/>
                  <c:y val="-4.20964007577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09-8846-9EC1-E3EC79BF12FF}"/>
                </c:ext>
              </c:extLst>
            </c:dLbl>
            <c:dLbl>
              <c:idx val="3"/>
              <c:layout>
                <c:manualLayout>
                  <c:x val="-5.0108932461873701E-2"/>
                  <c:y val="-3.7886760681961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09-8846-9EC1-E3EC79BF12FF}"/>
                </c:ext>
              </c:extLst>
            </c:dLbl>
            <c:dLbl>
              <c:idx val="4"/>
              <c:layout>
                <c:manualLayout>
                  <c:x val="-3.0501089324618799E-2"/>
                  <c:y val="-3.7886760681961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09-8846-9EC1-E3EC79BF12F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Sheet1!$D$2:$D$8</c:f>
              <c:numCache>
                <c:formatCode>General</c:formatCode>
                <c:ptCount val="7"/>
                <c:pt idx="0">
                  <c:v>41.6</c:v>
                </c:pt>
                <c:pt idx="1">
                  <c:v>42.5</c:v>
                </c:pt>
                <c:pt idx="2">
                  <c:v>43.5</c:v>
                </c:pt>
                <c:pt idx="3">
                  <c:v>43.6</c:v>
                </c:pt>
              </c:numCache>
            </c:numRef>
          </c:val>
          <c:smooth val="0"/>
          <c:extLst>
            <c:ext xmlns:c16="http://schemas.microsoft.com/office/drawing/2014/chart" uri="{C3380CC4-5D6E-409C-BE32-E72D297353CC}">
              <c16:uniqueId val="{00000009-9109-8846-9EC1-E3EC79BF12FF}"/>
            </c:ext>
          </c:extLst>
        </c:ser>
        <c:dLbls>
          <c:showLegendKey val="0"/>
          <c:showVal val="0"/>
          <c:showCatName val="0"/>
          <c:showSerName val="0"/>
          <c:showPercent val="0"/>
          <c:showBubbleSize val="0"/>
        </c:dLbls>
        <c:smooth val="0"/>
        <c:axId val="2128149144"/>
        <c:axId val="-2137401448"/>
      </c:lineChart>
      <c:catAx>
        <c:axId val="2128149144"/>
        <c:scaling>
          <c:orientation val="minMax"/>
        </c:scaling>
        <c:delete val="0"/>
        <c:axPos val="b"/>
        <c:numFmt formatCode="General" sourceLinked="0"/>
        <c:majorTickMark val="out"/>
        <c:minorTickMark val="none"/>
        <c:tickLblPos val="nextTo"/>
        <c:crossAx val="-2137401448"/>
        <c:crosses val="autoZero"/>
        <c:auto val="1"/>
        <c:lblAlgn val="ctr"/>
        <c:lblOffset val="100"/>
        <c:noMultiLvlLbl val="0"/>
      </c:catAx>
      <c:valAx>
        <c:axId val="-2137401448"/>
        <c:scaling>
          <c:orientation val="minMax"/>
          <c:max val="45"/>
          <c:min val="25"/>
        </c:scaling>
        <c:delete val="0"/>
        <c:axPos val="l"/>
        <c:majorGridlines/>
        <c:numFmt formatCode="General" sourceLinked="1"/>
        <c:majorTickMark val="out"/>
        <c:minorTickMark val="none"/>
        <c:tickLblPos val="nextTo"/>
        <c:crossAx val="2128149144"/>
        <c:crosses val="autoZero"/>
        <c:crossBetween val="between"/>
      </c:valAx>
    </c:plotArea>
    <c:legend>
      <c:legendPos val="r"/>
      <c:layout>
        <c:manualLayout>
          <c:xMode val="edge"/>
          <c:yMode val="edge"/>
          <c:x val="0.14469919201276299"/>
          <c:y val="0.78628486004604103"/>
          <c:w val="0.70200487194002703"/>
          <c:h val="0.18424765942354401"/>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2040682414698201E-2"/>
          <c:y val="5.4725320985055802E-2"/>
          <c:w val="0.86497557596967001"/>
          <c:h val="0.70532519469585298"/>
        </c:manualLayout>
      </c:layout>
      <c:lineChart>
        <c:grouping val="standard"/>
        <c:varyColors val="0"/>
        <c:ser>
          <c:idx val="0"/>
          <c:order val="0"/>
          <c:tx>
            <c:strRef>
              <c:f>Sheet1!$B$1</c:f>
              <c:strCache>
                <c:ptCount val="1"/>
                <c:pt idx="0">
                  <c:v>State Actual</c:v>
                </c:pt>
              </c:strCache>
            </c:strRef>
          </c:tx>
          <c:marker>
            <c:symbol val="none"/>
          </c:marker>
          <c:dLbls>
            <c:dLbl>
              <c:idx val="0"/>
              <c:layout>
                <c:manualLayout>
                  <c:x val="-9.2648245358219097E-2"/>
                  <c:y val="-2.8060326608944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EC-FC46-BB39-762889F43EC0}"/>
                </c:ext>
              </c:extLst>
            </c:dLbl>
            <c:dLbl>
              <c:idx val="1"/>
              <c:layout>
                <c:manualLayout>
                  <c:x val="-6.4098862642169699E-2"/>
                  <c:y val="0.1150567555607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EC-FC46-BB39-762889F43EC0}"/>
                </c:ext>
              </c:extLst>
            </c:dLbl>
            <c:dLbl>
              <c:idx val="2"/>
              <c:layout>
                <c:manualLayout>
                  <c:x val="-9.41914552347623E-2"/>
                  <c:y val="1.9642228626261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EC-FC46-BB39-762889F43EC0}"/>
                </c:ext>
              </c:extLst>
            </c:dLbl>
            <c:dLbl>
              <c:idx val="3"/>
              <c:layout>
                <c:manualLayout>
                  <c:x val="-9.2648245358219097E-2"/>
                  <c:y val="1.12241306435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EC-FC46-BB39-762889F43EC0}"/>
                </c:ext>
              </c:extLst>
            </c:dLbl>
            <c:dLbl>
              <c:idx val="4"/>
              <c:layout>
                <c:manualLayout>
                  <c:x val="-9.7277874987848706E-2"/>
                  <c:y val="1.9642228626261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EC-FC46-BB39-762889F43EC0}"/>
                </c:ext>
              </c:extLst>
            </c:dLbl>
            <c:dLbl>
              <c:idx val="5"/>
              <c:layout>
                <c:manualLayout>
                  <c:x val="-9.2648245358219194E-2"/>
                  <c:y val="1.96422286262614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EC-FC46-BB39-762889F43EC0}"/>
                </c:ext>
              </c:extLst>
            </c:dLbl>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Sheet1!$B$2:$B$8</c:f>
              <c:numCache>
                <c:formatCode>General</c:formatCode>
                <c:ptCount val="7"/>
                <c:pt idx="0">
                  <c:v>32.85</c:v>
                </c:pt>
                <c:pt idx="1">
                  <c:v>31.25</c:v>
                </c:pt>
                <c:pt idx="2">
                  <c:v>30.04</c:v>
                </c:pt>
                <c:pt idx="3">
                  <c:v>29.55</c:v>
                </c:pt>
                <c:pt idx="4">
                  <c:v>29.15</c:v>
                </c:pt>
                <c:pt idx="5">
                  <c:v>28.21</c:v>
                </c:pt>
                <c:pt idx="6">
                  <c:v>26.76</c:v>
                </c:pt>
              </c:numCache>
            </c:numRef>
          </c:val>
          <c:smooth val="0"/>
          <c:extLst>
            <c:ext xmlns:c16="http://schemas.microsoft.com/office/drawing/2014/chart" uri="{C3380CC4-5D6E-409C-BE32-E72D297353CC}">
              <c16:uniqueId val="{00000006-7AEC-FC46-BB39-762889F43EC0}"/>
            </c:ext>
          </c:extLst>
        </c:ser>
        <c:ser>
          <c:idx val="1"/>
          <c:order val="1"/>
          <c:tx>
            <c:strRef>
              <c:f>Sheet1!$C$1</c:f>
              <c:strCache>
                <c:ptCount val="1"/>
                <c:pt idx="0">
                  <c:v>State Target</c:v>
                </c:pt>
              </c:strCache>
            </c:strRef>
          </c:tx>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7AEC-FC46-BB39-762889F43EC0}"/>
                </c:ext>
              </c:extLst>
            </c:dLbl>
            <c:dLbl>
              <c:idx val="2"/>
              <c:layout>
                <c:manualLayout>
                  <c:x val="-1.55036089238845E-2"/>
                  <c:y val="-5.90718572302226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EC-FC46-BB39-762889F43EC0}"/>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Sheet1!$C$2:$C$8</c:f>
              <c:numCache>
                <c:formatCode>General</c:formatCode>
                <c:ptCount val="7"/>
                <c:pt idx="0">
                  <c:v>31.2</c:v>
                </c:pt>
                <c:pt idx="1">
                  <c:v>31.2</c:v>
                </c:pt>
                <c:pt idx="2">
                  <c:v>31.1</c:v>
                </c:pt>
                <c:pt idx="3">
                  <c:v>31</c:v>
                </c:pt>
                <c:pt idx="4">
                  <c:v>30.9</c:v>
                </c:pt>
                <c:pt idx="5">
                  <c:v>30.8</c:v>
                </c:pt>
                <c:pt idx="6">
                  <c:v>30.7</c:v>
                </c:pt>
              </c:numCache>
            </c:numRef>
          </c:val>
          <c:smooth val="0"/>
          <c:extLst>
            <c:ext xmlns:c16="http://schemas.microsoft.com/office/drawing/2014/chart" uri="{C3380CC4-5D6E-409C-BE32-E72D297353CC}">
              <c16:uniqueId val="{00000009-7AEC-FC46-BB39-762889F43EC0}"/>
            </c:ext>
          </c:extLst>
        </c:ser>
        <c:ser>
          <c:idx val="2"/>
          <c:order val="2"/>
          <c:tx>
            <c:strRef>
              <c:f>Sheet1!$D$1</c:f>
              <c:strCache>
                <c:ptCount val="1"/>
                <c:pt idx="0">
                  <c:v>National Actual</c:v>
                </c:pt>
              </c:strCache>
            </c:strRef>
          </c:tx>
          <c:marker>
            <c:symbol val="none"/>
          </c:marker>
          <c:dLbls>
            <c:dLbl>
              <c:idx val="0"/>
              <c:layout>
                <c:manualLayout>
                  <c:x val="-4.1666666666666699E-2"/>
                  <c:y val="5.051568090928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EC-FC46-BB39-762889F43EC0}"/>
                </c:ext>
              </c:extLst>
            </c:dLbl>
            <c:dLbl>
              <c:idx val="1"/>
              <c:layout>
                <c:manualLayout>
                  <c:x val="5.0925925925925798E-2"/>
                  <c:y val="4.6306040833508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EC-FC46-BB39-762889F43EC0}"/>
                </c:ext>
              </c:extLst>
            </c:dLbl>
            <c:dLbl>
              <c:idx val="2"/>
              <c:layout>
                <c:manualLayout>
                  <c:x val="-6.9444444444444397E-3"/>
                  <c:y val="4.6306040833508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EC-FC46-BB39-762889F43EC0}"/>
                </c:ext>
              </c:extLst>
            </c:dLbl>
            <c:dLbl>
              <c:idx val="3"/>
              <c:layout>
                <c:manualLayout>
                  <c:x val="-8.3333333333333301E-2"/>
                  <c:y val="4.20964007577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EC-FC46-BB39-762889F43EC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2010-11</c:v>
                </c:pt>
                <c:pt idx="1">
                  <c:v>2011-12</c:v>
                </c:pt>
                <c:pt idx="2">
                  <c:v>2012-13</c:v>
                </c:pt>
                <c:pt idx="3">
                  <c:v>2013-14</c:v>
                </c:pt>
                <c:pt idx="4">
                  <c:v>2014-15</c:v>
                </c:pt>
                <c:pt idx="5">
                  <c:v>2015-16</c:v>
                </c:pt>
                <c:pt idx="6">
                  <c:v>2016-17</c:v>
                </c:pt>
              </c:strCache>
            </c:strRef>
          </c:cat>
          <c:val>
            <c:numRef>
              <c:f>Sheet1!$D$2:$D$8</c:f>
              <c:numCache>
                <c:formatCode>General</c:formatCode>
                <c:ptCount val="7"/>
                <c:pt idx="0">
                  <c:v>26.7</c:v>
                </c:pt>
                <c:pt idx="1">
                  <c:v>26.3</c:v>
                </c:pt>
                <c:pt idx="2">
                  <c:v>26</c:v>
                </c:pt>
                <c:pt idx="3">
                  <c:v>25.6</c:v>
                </c:pt>
              </c:numCache>
            </c:numRef>
          </c:val>
          <c:smooth val="0"/>
          <c:extLst>
            <c:ext xmlns:c16="http://schemas.microsoft.com/office/drawing/2014/chart" uri="{C3380CC4-5D6E-409C-BE32-E72D297353CC}">
              <c16:uniqueId val="{0000000E-7AEC-FC46-BB39-762889F43EC0}"/>
            </c:ext>
          </c:extLst>
        </c:ser>
        <c:dLbls>
          <c:showLegendKey val="0"/>
          <c:showVal val="0"/>
          <c:showCatName val="0"/>
          <c:showSerName val="0"/>
          <c:showPercent val="0"/>
          <c:showBubbleSize val="0"/>
        </c:dLbls>
        <c:smooth val="0"/>
        <c:axId val="2129493288"/>
        <c:axId val="2129496344"/>
      </c:lineChart>
      <c:catAx>
        <c:axId val="2129493288"/>
        <c:scaling>
          <c:orientation val="minMax"/>
        </c:scaling>
        <c:delete val="0"/>
        <c:axPos val="b"/>
        <c:numFmt formatCode="General" sourceLinked="1"/>
        <c:majorTickMark val="out"/>
        <c:minorTickMark val="none"/>
        <c:tickLblPos val="nextTo"/>
        <c:crossAx val="2129496344"/>
        <c:crosses val="autoZero"/>
        <c:auto val="1"/>
        <c:lblAlgn val="ctr"/>
        <c:lblOffset val="100"/>
        <c:noMultiLvlLbl val="0"/>
      </c:catAx>
      <c:valAx>
        <c:axId val="2129496344"/>
        <c:scaling>
          <c:orientation val="minMax"/>
          <c:max val="50"/>
        </c:scaling>
        <c:delete val="0"/>
        <c:axPos val="l"/>
        <c:majorGridlines/>
        <c:numFmt formatCode="General" sourceLinked="1"/>
        <c:majorTickMark val="out"/>
        <c:minorTickMark val="none"/>
        <c:tickLblPos val="nextTo"/>
        <c:crossAx val="2129493288"/>
        <c:crosses val="autoZero"/>
        <c:crossBetween val="between"/>
        <c:majorUnit val="10"/>
      </c:valAx>
    </c:plotArea>
    <c:legend>
      <c:legendPos val="r"/>
      <c:layout>
        <c:manualLayout>
          <c:xMode val="edge"/>
          <c:yMode val="edge"/>
          <c:x val="0.124516258384369"/>
          <c:y val="0.85813778118821205"/>
          <c:w val="0.74033610382035497"/>
          <c:h val="0.12502365850869401"/>
        </c:manualLayout>
      </c:layout>
      <c:overlay val="0"/>
    </c:legend>
    <c:plotVisOnly val="1"/>
    <c:dispBlanksAs val="gap"/>
    <c:showDLblsOverMax val="0"/>
  </c:chart>
  <c:txPr>
    <a:bodyPr/>
    <a:lstStyle/>
    <a:p>
      <a:pPr>
        <a:defRPr sz="12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D466C-8ED7-4F29-B46B-78890605AD76}" type="doc">
      <dgm:prSet loTypeId="urn:microsoft.com/office/officeart/2005/8/layout/radial6" loCatId="cycle" qsTypeId="urn:microsoft.com/office/officeart/2005/8/quickstyle/simple1#2" qsCatId="simple" csTypeId="urn:microsoft.com/office/officeart/2005/8/colors/accent1_2#2" csCatId="accent1" phldr="1"/>
      <dgm:spPr/>
      <dgm:t>
        <a:bodyPr/>
        <a:lstStyle/>
        <a:p>
          <a:endParaRPr lang="en-US"/>
        </a:p>
      </dgm:t>
    </dgm:pt>
    <dgm:pt modelId="{D2831F70-3874-4B4D-A7FC-1A537BF48149}">
      <dgm:prSet phldrT="[Text]"/>
      <dgm:spPr/>
      <dgm:t>
        <a:bodyPr/>
        <a:lstStyle/>
        <a:p>
          <a:r>
            <a:rPr lang="en-US" b="1" dirty="0">
              <a:solidFill>
                <a:schemeClr val="tx1"/>
              </a:solidFill>
            </a:rPr>
            <a:t>Broad</a:t>
          </a:r>
        </a:p>
        <a:p>
          <a:r>
            <a:rPr lang="en-US" b="1" dirty="0">
              <a:solidFill>
                <a:schemeClr val="tx1"/>
              </a:solidFill>
            </a:rPr>
            <a:t>Infrastructure Analysis</a:t>
          </a:r>
        </a:p>
        <a:p>
          <a:endParaRPr lang="en-US" dirty="0"/>
        </a:p>
      </dgm:t>
    </dgm:pt>
    <dgm:pt modelId="{722168E3-C3E0-4BC5-8842-F9DF4BA8A2D5}" type="parTrans" cxnId="{1C2B1888-DFBD-410A-82C0-97DB084E6514}">
      <dgm:prSet/>
      <dgm:spPr/>
      <dgm:t>
        <a:bodyPr/>
        <a:lstStyle/>
        <a:p>
          <a:endParaRPr lang="en-US"/>
        </a:p>
      </dgm:t>
    </dgm:pt>
    <dgm:pt modelId="{DD750B7F-E701-4EBE-8A00-05D2AEE9FF44}" type="sibTrans" cxnId="{1C2B1888-DFBD-410A-82C0-97DB084E6514}">
      <dgm:prSet/>
      <dgm:spPr/>
      <dgm:t>
        <a:bodyPr/>
        <a:lstStyle/>
        <a:p>
          <a:endParaRPr lang="en-US"/>
        </a:p>
      </dgm:t>
    </dgm:pt>
    <dgm:pt modelId="{8FBD0BBE-0257-4461-84AA-525084E72C64}">
      <dgm:prSet phldrT="[Text]"/>
      <dgm:spPr>
        <a:solidFill>
          <a:schemeClr val="accent1"/>
        </a:solidFill>
      </dgm:spPr>
      <dgm:t>
        <a:bodyPr/>
        <a:lstStyle/>
        <a:p>
          <a:r>
            <a:rPr lang="en-US" altLang="en-US" b="1" dirty="0">
              <a:solidFill>
                <a:schemeClr val="tx1"/>
              </a:solidFill>
            </a:rPr>
            <a:t>Governance</a:t>
          </a:r>
          <a:endParaRPr lang="en-US" b="1" dirty="0">
            <a:solidFill>
              <a:schemeClr val="tx1"/>
            </a:solidFill>
          </a:endParaRPr>
        </a:p>
      </dgm:t>
    </dgm:pt>
    <dgm:pt modelId="{C31EBF73-247D-4113-BB70-715C8553FAD2}" type="parTrans" cxnId="{449E4DC6-76B5-41C0-A896-7A9FEC0164BA}">
      <dgm:prSet/>
      <dgm:spPr/>
      <dgm:t>
        <a:bodyPr/>
        <a:lstStyle/>
        <a:p>
          <a:endParaRPr lang="en-US"/>
        </a:p>
      </dgm:t>
    </dgm:pt>
    <dgm:pt modelId="{7CD703F2-7773-4AE3-835F-64C1F7F76AF2}" type="sibTrans" cxnId="{449E4DC6-76B5-41C0-A896-7A9FEC0164BA}">
      <dgm:prSet/>
      <dgm:spPr/>
      <dgm:t>
        <a:bodyPr/>
        <a:lstStyle/>
        <a:p>
          <a:endParaRPr lang="en-US"/>
        </a:p>
      </dgm:t>
    </dgm:pt>
    <dgm:pt modelId="{E1E48AED-EBAB-477C-B1D2-34A20D8EBE0F}">
      <dgm:prSet phldrT="[Text]"/>
      <dgm:spPr>
        <a:solidFill>
          <a:schemeClr val="accent2"/>
        </a:solidFill>
      </dgm:spPr>
      <dgm:t>
        <a:bodyPr/>
        <a:lstStyle/>
        <a:p>
          <a:r>
            <a:rPr lang="en-US" altLang="en-US" b="1" dirty="0">
              <a:solidFill>
                <a:schemeClr val="tx1"/>
              </a:solidFill>
            </a:rPr>
            <a:t>Fiscal</a:t>
          </a:r>
          <a:endParaRPr lang="en-US" b="1" dirty="0">
            <a:solidFill>
              <a:schemeClr val="tx1"/>
            </a:solidFill>
          </a:endParaRPr>
        </a:p>
      </dgm:t>
    </dgm:pt>
    <dgm:pt modelId="{666A33FA-DDB8-4121-9EBB-ADB923B910A9}" type="parTrans" cxnId="{B7592D05-2611-4C51-B29F-424DC07BD7F8}">
      <dgm:prSet/>
      <dgm:spPr/>
      <dgm:t>
        <a:bodyPr/>
        <a:lstStyle/>
        <a:p>
          <a:endParaRPr lang="en-US"/>
        </a:p>
      </dgm:t>
    </dgm:pt>
    <dgm:pt modelId="{CC06ED86-E066-4269-953D-20BE0D92E0D5}" type="sibTrans" cxnId="{B7592D05-2611-4C51-B29F-424DC07BD7F8}">
      <dgm:prSet/>
      <dgm:spPr/>
      <dgm:t>
        <a:bodyPr/>
        <a:lstStyle/>
        <a:p>
          <a:endParaRPr lang="en-US"/>
        </a:p>
      </dgm:t>
    </dgm:pt>
    <dgm:pt modelId="{2791D962-E9FC-4EBC-A3DA-FF5F5252D9B4}">
      <dgm:prSet phldrT="[Text]"/>
      <dgm:spPr>
        <a:solidFill>
          <a:schemeClr val="accent3"/>
        </a:solidFill>
      </dgm:spPr>
      <dgm:t>
        <a:bodyPr/>
        <a:lstStyle/>
        <a:p>
          <a:r>
            <a:rPr lang="en-US" altLang="en-US" b="1" dirty="0">
              <a:solidFill>
                <a:schemeClr val="tx1"/>
              </a:solidFill>
            </a:rPr>
            <a:t>Quality Standards</a:t>
          </a:r>
          <a:endParaRPr lang="en-US" b="1" dirty="0">
            <a:solidFill>
              <a:schemeClr val="tx1"/>
            </a:solidFill>
          </a:endParaRPr>
        </a:p>
      </dgm:t>
    </dgm:pt>
    <dgm:pt modelId="{07CAEE2A-BE91-4462-AA5B-325B82FA18E1}" type="parTrans" cxnId="{F54A23BC-06E6-4214-805B-5090BE4676B8}">
      <dgm:prSet/>
      <dgm:spPr/>
      <dgm:t>
        <a:bodyPr/>
        <a:lstStyle/>
        <a:p>
          <a:endParaRPr lang="en-US"/>
        </a:p>
      </dgm:t>
    </dgm:pt>
    <dgm:pt modelId="{6561EAAE-EEFE-44C4-BA18-E8BC8E386827}" type="sibTrans" cxnId="{F54A23BC-06E6-4214-805B-5090BE4676B8}">
      <dgm:prSet/>
      <dgm:spPr/>
      <dgm:t>
        <a:bodyPr/>
        <a:lstStyle/>
        <a:p>
          <a:endParaRPr lang="en-US"/>
        </a:p>
      </dgm:t>
    </dgm:pt>
    <dgm:pt modelId="{19B76AED-3F2A-48AB-B12C-F862250B20B1}">
      <dgm:prSet phldrT="[Text]"/>
      <dgm:spPr>
        <a:solidFill>
          <a:schemeClr val="accent4"/>
        </a:solidFill>
      </dgm:spPr>
      <dgm:t>
        <a:bodyPr/>
        <a:lstStyle/>
        <a:p>
          <a:r>
            <a:rPr lang="en-US" altLang="en-US" b="1" dirty="0">
              <a:solidFill>
                <a:schemeClr val="tx1"/>
              </a:solidFill>
            </a:rPr>
            <a:t>Professional Development</a:t>
          </a:r>
          <a:endParaRPr lang="en-US" b="1" dirty="0">
            <a:solidFill>
              <a:schemeClr val="tx1"/>
            </a:solidFill>
          </a:endParaRPr>
        </a:p>
      </dgm:t>
    </dgm:pt>
    <dgm:pt modelId="{881D5A77-B9CE-4519-8B19-EC87C7C6674A}" type="parTrans" cxnId="{49DA3280-C984-4923-B5A6-E33C8D179754}">
      <dgm:prSet/>
      <dgm:spPr/>
      <dgm:t>
        <a:bodyPr/>
        <a:lstStyle/>
        <a:p>
          <a:endParaRPr lang="en-US"/>
        </a:p>
      </dgm:t>
    </dgm:pt>
    <dgm:pt modelId="{8431E515-3C98-457E-A2A9-4E1F099CBAA1}" type="sibTrans" cxnId="{49DA3280-C984-4923-B5A6-E33C8D179754}">
      <dgm:prSet/>
      <dgm:spPr/>
      <dgm:t>
        <a:bodyPr/>
        <a:lstStyle/>
        <a:p>
          <a:endParaRPr lang="en-US"/>
        </a:p>
      </dgm:t>
    </dgm:pt>
    <dgm:pt modelId="{3F85EBE7-6B7E-41A7-8CD9-31F629884BC3}">
      <dgm:prSet/>
      <dgm:spPr>
        <a:solidFill>
          <a:schemeClr val="accent6"/>
        </a:solidFill>
      </dgm:spPr>
      <dgm:t>
        <a:bodyPr/>
        <a:lstStyle/>
        <a:p>
          <a:r>
            <a:rPr lang="en-US" b="1" dirty="0">
              <a:solidFill>
                <a:schemeClr val="tx1"/>
              </a:solidFill>
            </a:rPr>
            <a:t>Data</a:t>
          </a:r>
        </a:p>
      </dgm:t>
    </dgm:pt>
    <dgm:pt modelId="{DEAF15F1-37E1-430D-B530-DAC15917CA26}" type="parTrans" cxnId="{CBC88291-F455-40BA-8BDB-D54A27339207}">
      <dgm:prSet/>
      <dgm:spPr/>
      <dgm:t>
        <a:bodyPr/>
        <a:lstStyle/>
        <a:p>
          <a:endParaRPr lang="en-US"/>
        </a:p>
      </dgm:t>
    </dgm:pt>
    <dgm:pt modelId="{EAD1B10B-D35F-412B-BFF2-26A8848E3BAD}" type="sibTrans" cxnId="{CBC88291-F455-40BA-8BDB-D54A27339207}">
      <dgm:prSet/>
      <dgm:spPr/>
      <dgm:t>
        <a:bodyPr/>
        <a:lstStyle/>
        <a:p>
          <a:endParaRPr lang="en-US"/>
        </a:p>
      </dgm:t>
    </dgm:pt>
    <dgm:pt modelId="{E55ED97F-153C-4927-BCCD-53D9977B208B}">
      <dgm:prSet/>
      <dgm:spPr>
        <a:solidFill>
          <a:schemeClr val="bg2">
            <a:lumMod val="50000"/>
          </a:schemeClr>
        </a:solidFill>
      </dgm:spPr>
      <dgm:t>
        <a:bodyPr/>
        <a:lstStyle/>
        <a:p>
          <a:r>
            <a:rPr lang="en-US" b="1" dirty="0">
              <a:solidFill>
                <a:schemeClr val="tx1"/>
              </a:solidFill>
            </a:rPr>
            <a:t>Technical Assistance</a:t>
          </a:r>
        </a:p>
      </dgm:t>
    </dgm:pt>
    <dgm:pt modelId="{4634500C-65F7-481F-A82B-908A65815DE5}" type="parTrans" cxnId="{26A11E70-9FEE-4FA4-BCB2-D5795B015D62}">
      <dgm:prSet/>
      <dgm:spPr/>
      <dgm:t>
        <a:bodyPr/>
        <a:lstStyle/>
        <a:p>
          <a:endParaRPr lang="en-US"/>
        </a:p>
      </dgm:t>
    </dgm:pt>
    <dgm:pt modelId="{5BD826C0-740B-4FAE-841E-0F849A85359F}" type="sibTrans" cxnId="{26A11E70-9FEE-4FA4-BCB2-D5795B015D62}">
      <dgm:prSet/>
      <dgm:spPr/>
      <dgm:t>
        <a:bodyPr/>
        <a:lstStyle/>
        <a:p>
          <a:endParaRPr lang="en-US"/>
        </a:p>
      </dgm:t>
    </dgm:pt>
    <dgm:pt modelId="{B98911AA-BF82-4A99-96BE-E82FDF61B5D5}">
      <dgm:prSet/>
      <dgm:spPr>
        <a:solidFill>
          <a:srgbClr val="CFCC40"/>
        </a:solidFill>
      </dgm:spPr>
      <dgm:t>
        <a:bodyPr/>
        <a:lstStyle/>
        <a:p>
          <a:r>
            <a:rPr lang="en-US" altLang="en-US" b="1" dirty="0">
              <a:solidFill>
                <a:schemeClr val="tx1"/>
              </a:solidFill>
            </a:rPr>
            <a:t>Monitoring and Accountability</a:t>
          </a:r>
          <a:endParaRPr lang="en-US" b="1" dirty="0">
            <a:solidFill>
              <a:schemeClr val="tx1"/>
            </a:solidFill>
          </a:endParaRPr>
        </a:p>
      </dgm:t>
    </dgm:pt>
    <dgm:pt modelId="{EA5E1B39-4A2A-4E33-B4B8-6AEEAD3B5EC0}" type="parTrans" cxnId="{63548498-EE62-424D-9A29-62DA57FC53A3}">
      <dgm:prSet/>
      <dgm:spPr/>
      <dgm:t>
        <a:bodyPr/>
        <a:lstStyle/>
        <a:p>
          <a:endParaRPr lang="en-US"/>
        </a:p>
      </dgm:t>
    </dgm:pt>
    <dgm:pt modelId="{68935D6C-3E24-4C16-A24F-EFDA44D31C35}" type="sibTrans" cxnId="{63548498-EE62-424D-9A29-62DA57FC53A3}">
      <dgm:prSet/>
      <dgm:spPr/>
      <dgm:t>
        <a:bodyPr/>
        <a:lstStyle/>
        <a:p>
          <a:endParaRPr lang="en-US"/>
        </a:p>
      </dgm:t>
    </dgm:pt>
    <dgm:pt modelId="{E9FB84A7-BFF5-4A43-BF30-8F89213902FE}" type="pres">
      <dgm:prSet presAssocID="{C6DD466C-8ED7-4F29-B46B-78890605AD76}" presName="Name0" presStyleCnt="0">
        <dgm:presLayoutVars>
          <dgm:chMax val="1"/>
          <dgm:dir/>
          <dgm:animLvl val="ctr"/>
          <dgm:resizeHandles val="exact"/>
        </dgm:presLayoutVars>
      </dgm:prSet>
      <dgm:spPr/>
      <dgm:t>
        <a:bodyPr/>
        <a:lstStyle/>
        <a:p>
          <a:endParaRPr lang="en-US"/>
        </a:p>
      </dgm:t>
    </dgm:pt>
    <dgm:pt modelId="{826155D1-CA21-42E4-A0F5-3EA1E5A4900A}" type="pres">
      <dgm:prSet presAssocID="{D2831F70-3874-4B4D-A7FC-1A537BF48149}" presName="centerShape" presStyleLbl="node0" presStyleIdx="0" presStyleCnt="1" custLinFactNeighborX="1321" custLinFactNeighborY="-387"/>
      <dgm:spPr/>
      <dgm:t>
        <a:bodyPr/>
        <a:lstStyle/>
        <a:p>
          <a:endParaRPr lang="en-US"/>
        </a:p>
      </dgm:t>
    </dgm:pt>
    <dgm:pt modelId="{C5A6DE21-1480-4B7F-944F-ADB5445274F9}" type="pres">
      <dgm:prSet presAssocID="{8FBD0BBE-0257-4461-84AA-525084E72C64}" presName="node" presStyleLbl="node1" presStyleIdx="0" presStyleCnt="7">
        <dgm:presLayoutVars>
          <dgm:bulletEnabled val="1"/>
        </dgm:presLayoutVars>
      </dgm:prSet>
      <dgm:spPr/>
      <dgm:t>
        <a:bodyPr/>
        <a:lstStyle/>
        <a:p>
          <a:endParaRPr lang="en-US"/>
        </a:p>
      </dgm:t>
    </dgm:pt>
    <dgm:pt modelId="{E7F79853-3BE2-4CF2-AC58-6424CA24BB89}" type="pres">
      <dgm:prSet presAssocID="{8FBD0BBE-0257-4461-84AA-525084E72C64}" presName="dummy" presStyleCnt="0"/>
      <dgm:spPr/>
    </dgm:pt>
    <dgm:pt modelId="{BE34F612-7052-4BB9-B8A2-095A8309A287}" type="pres">
      <dgm:prSet presAssocID="{7CD703F2-7773-4AE3-835F-64C1F7F76AF2}" presName="sibTrans" presStyleLbl="sibTrans2D1" presStyleIdx="0" presStyleCnt="7"/>
      <dgm:spPr/>
      <dgm:t>
        <a:bodyPr/>
        <a:lstStyle/>
        <a:p>
          <a:endParaRPr lang="en-US"/>
        </a:p>
      </dgm:t>
    </dgm:pt>
    <dgm:pt modelId="{C152C542-2CC1-463B-9B31-F21DDB9ED954}" type="pres">
      <dgm:prSet presAssocID="{E1E48AED-EBAB-477C-B1D2-34A20D8EBE0F}" presName="node" presStyleLbl="node1" presStyleIdx="1" presStyleCnt="7">
        <dgm:presLayoutVars>
          <dgm:bulletEnabled val="1"/>
        </dgm:presLayoutVars>
      </dgm:prSet>
      <dgm:spPr/>
      <dgm:t>
        <a:bodyPr/>
        <a:lstStyle/>
        <a:p>
          <a:endParaRPr lang="en-US"/>
        </a:p>
      </dgm:t>
    </dgm:pt>
    <dgm:pt modelId="{F40B0E69-99CC-4E95-8D23-F716487DE23A}" type="pres">
      <dgm:prSet presAssocID="{E1E48AED-EBAB-477C-B1D2-34A20D8EBE0F}" presName="dummy" presStyleCnt="0"/>
      <dgm:spPr/>
    </dgm:pt>
    <dgm:pt modelId="{5F420C1D-A4CA-41B1-B894-9780667E5C1B}" type="pres">
      <dgm:prSet presAssocID="{CC06ED86-E066-4269-953D-20BE0D92E0D5}" presName="sibTrans" presStyleLbl="sibTrans2D1" presStyleIdx="1" presStyleCnt="7"/>
      <dgm:spPr/>
      <dgm:t>
        <a:bodyPr/>
        <a:lstStyle/>
        <a:p>
          <a:endParaRPr lang="en-US"/>
        </a:p>
      </dgm:t>
    </dgm:pt>
    <dgm:pt modelId="{0C05100D-0CA8-447B-A5AC-CD8CDC4FB2B8}" type="pres">
      <dgm:prSet presAssocID="{2791D962-E9FC-4EBC-A3DA-FF5F5252D9B4}" presName="node" presStyleLbl="node1" presStyleIdx="2" presStyleCnt="7">
        <dgm:presLayoutVars>
          <dgm:bulletEnabled val="1"/>
        </dgm:presLayoutVars>
      </dgm:prSet>
      <dgm:spPr/>
      <dgm:t>
        <a:bodyPr/>
        <a:lstStyle/>
        <a:p>
          <a:endParaRPr lang="en-US"/>
        </a:p>
      </dgm:t>
    </dgm:pt>
    <dgm:pt modelId="{C0F1A2DE-0DFD-43CD-8CE4-96DE9A106535}" type="pres">
      <dgm:prSet presAssocID="{2791D962-E9FC-4EBC-A3DA-FF5F5252D9B4}" presName="dummy" presStyleCnt="0"/>
      <dgm:spPr/>
    </dgm:pt>
    <dgm:pt modelId="{6D9268DD-831C-4D09-AF43-A44B774772EF}" type="pres">
      <dgm:prSet presAssocID="{6561EAAE-EEFE-44C4-BA18-E8BC8E386827}" presName="sibTrans" presStyleLbl="sibTrans2D1" presStyleIdx="2" presStyleCnt="7"/>
      <dgm:spPr/>
      <dgm:t>
        <a:bodyPr/>
        <a:lstStyle/>
        <a:p>
          <a:endParaRPr lang="en-US"/>
        </a:p>
      </dgm:t>
    </dgm:pt>
    <dgm:pt modelId="{A19FF355-BF15-4866-9D65-8A8422864E32}" type="pres">
      <dgm:prSet presAssocID="{19B76AED-3F2A-48AB-B12C-F862250B20B1}" presName="node" presStyleLbl="node1" presStyleIdx="3" presStyleCnt="7">
        <dgm:presLayoutVars>
          <dgm:bulletEnabled val="1"/>
        </dgm:presLayoutVars>
      </dgm:prSet>
      <dgm:spPr/>
      <dgm:t>
        <a:bodyPr/>
        <a:lstStyle/>
        <a:p>
          <a:endParaRPr lang="en-US"/>
        </a:p>
      </dgm:t>
    </dgm:pt>
    <dgm:pt modelId="{56735C22-C9C9-4891-9F71-31150AA21815}" type="pres">
      <dgm:prSet presAssocID="{19B76AED-3F2A-48AB-B12C-F862250B20B1}" presName="dummy" presStyleCnt="0"/>
      <dgm:spPr/>
    </dgm:pt>
    <dgm:pt modelId="{3A2AA096-6D3C-4B9C-9A77-F8035BE06481}" type="pres">
      <dgm:prSet presAssocID="{8431E515-3C98-457E-A2A9-4E1F099CBAA1}" presName="sibTrans" presStyleLbl="sibTrans2D1" presStyleIdx="3" presStyleCnt="7"/>
      <dgm:spPr/>
      <dgm:t>
        <a:bodyPr/>
        <a:lstStyle/>
        <a:p>
          <a:endParaRPr lang="en-US"/>
        </a:p>
      </dgm:t>
    </dgm:pt>
    <dgm:pt modelId="{50131263-CC4D-41A3-888E-F2E30138C431}" type="pres">
      <dgm:prSet presAssocID="{3F85EBE7-6B7E-41A7-8CD9-31F629884BC3}" presName="node" presStyleLbl="node1" presStyleIdx="4" presStyleCnt="7">
        <dgm:presLayoutVars>
          <dgm:bulletEnabled val="1"/>
        </dgm:presLayoutVars>
      </dgm:prSet>
      <dgm:spPr/>
      <dgm:t>
        <a:bodyPr/>
        <a:lstStyle/>
        <a:p>
          <a:endParaRPr lang="en-US"/>
        </a:p>
      </dgm:t>
    </dgm:pt>
    <dgm:pt modelId="{339506BE-C6C8-44BC-A6DE-DD60D9776D2A}" type="pres">
      <dgm:prSet presAssocID="{3F85EBE7-6B7E-41A7-8CD9-31F629884BC3}" presName="dummy" presStyleCnt="0"/>
      <dgm:spPr/>
    </dgm:pt>
    <dgm:pt modelId="{DB00A56B-B8FD-4F3A-A8BB-BC243DD4EE3A}" type="pres">
      <dgm:prSet presAssocID="{EAD1B10B-D35F-412B-BFF2-26A8848E3BAD}" presName="sibTrans" presStyleLbl="sibTrans2D1" presStyleIdx="4" presStyleCnt="7"/>
      <dgm:spPr/>
      <dgm:t>
        <a:bodyPr/>
        <a:lstStyle/>
        <a:p>
          <a:endParaRPr lang="en-US"/>
        </a:p>
      </dgm:t>
    </dgm:pt>
    <dgm:pt modelId="{F22E5143-C34D-40EE-AB9F-3235DE7523F1}" type="pres">
      <dgm:prSet presAssocID="{E55ED97F-153C-4927-BCCD-53D9977B208B}" presName="node" presStyleLbl="node1" presStyleIdx="5" presStyleCnt="7">
        <dgm:presLayoutVars>
          <dgm:bulletEnabled val="1"/>
        </dgm:presLayoutVars>
      </dgm:prSet>
      <dgm:spPr/>
      <dgm:t>
        <a:bodyPr/>
        <a:lstStyle/>
        <a:p>
          <a:endParaRPr lang="en-US"/>
        </a:p>
      </dgm:t>
    </dgm:pt>
    <dgm:pt modelId="{778AF51F-4862-4ECF-B664-56A7F26100E1}" type="pres">
      <dgm:prSet presAssocID="{E55ED97F-153C-4927-BCCD-53D9977B208B}" presName="dummy" presStyleCnt="0"/>
      <dgm:spPr/>
    </dgm:pt>
    <dgm:pt modelId="{450545BB-5949-4898-BF90-495286448942}" type="pres">
      <dgm:prSet presAssocID="{5BD826C0-740B-4FAE-841E-0F849A85359F}" presName="sibTrans" presStyleLbl="sibTrans2D1" presStyleIdx="5" presStyleCnt="7"/>
      <dgm:spPr/>
      <dgm:t>
        <a:bodyPr/>
        <a:lstStyle/>
        <a:p>
          <a:endParaRPr lang="en-US"/>
        </a:p>
      </dgm:t>
    </dgm:pt>
    <dgm:pt modelId="{399F26F2-20AB-4503-BC70-7588AE5C84F1}" type="pres">
      <dgm:prSet presAssocID="{B98911AA-BF82-4A99-96BE-E82FDF61B5D5}" presName="node" presStyleLbl="node1" presStyleIdx="6" presStyleCnt="7" custRadScaleRad="99023" custRadScaleInc="-7484">
        <dgm:presLayoutVars>
          <dgm:bulletEnabled val="1"/>
        </dgm:presLayoutVars>
      </dgm:prSet>
      <dgm:spPr/>
      <dgm:t>
        <a:bodyPr/>
        <a:lstStyle/>
        <a:p>
          <a:endParaRPr lang="en-US"/>
        </a:p>
      </dgm:t>
    </dgm:pt>
    <dgm:pt modelId="{B5DEB144-23EF-4B03-B331-0B1FE316C1C6}" type="pres">
      <dgm:prSet presAssocID="{B98911AA-BF82-4A99-96BE-E82FDF61B5D5}" presName="dummy" presStyleCnt="0"/>
      <dgm:spPr/>
    </dgm:pt>
    <dgm:pt modelId="{C110FD41-9C27-4D05-BDD0-0EA0CA349F40}" type="pres">
      <dgm:prSet presAssocID="{68935D6C-3E24-4C16-A24F-EFDA44D31C35}" presName="sibTrans" presStyleLbl="sibTrans2D1" presStyleIdx="6" presStyleCnt="7"/>
      <dgm:spPr/>
      <dgm:t>
        <a:bodyPr/>
        <a:lstStyle/>
        <a:p>
          <a:endParaRPr lang="en-US"/>
        </a:p>
      </dgm:t>
    </dgm:pt>
  </dgm:ptLst>
  <dgm:cxnLst>
    <dgm:cxn modelId="{CBC88291-F455-40BA-8BDB-D54A27339207}" srcId="{D2831F70-3874-4B4D-A7FC-1A537BF48149}" destId="{3F85EBE7-6B7E-41A7-8CD9-31F629884BC3}" srcOrd="4" destOrd="0" parTransId="{DEAF15F1-37E1-430D-B530-DAC15917CA26}" sibTransId="{EAD1B10B-D35F-412B-BFF2-26A8848E3BAD}"/>
    <dgm:cxn modelId="{33A5F8E6-B5C4-4051-9DEA-6EC642D9DA1B}" type="presOf" srcId="{5BD826C0-740B-4FAE-841E-0F849A85359F}" destId="{450545BB-5949-4898-BF90-495286448942}" srcOrd="0" destOrd="0" presId="urn:microsoft.com/office/officeart/2005/8/layout/radial6"/>
    <dgm:cxn modelId="{4847F278-B9BA-47EB-AAF3-562C8E79B29C}" type="presOf" srcId="{68935D6C-3E24-4C16-A24F-EFDA44D31C35}" destId="{C110FD41-9C27-4D05-BDD0-0EA0CA349F40}" srcOrd="0" destOrd="0" presId="urn:microsoft.com/office/officeart/2005/8/layout/radial6"/>
    <dgm:cxn modelId="{F54A23BC-06E6-4214-805B-5090BE4676B8}" srcId="{D2831F70-3874-4B4D-A7FC-1A537BF48149}" destId="{2791D962-E9FC-4EBC-A3DA-FF5F5252D9B4}" srcOrd="2" destOrd="0" parTransId="{07CAEE2A-BE91-4462-AA5B-325B82FA18E1}" sibTransId="{6561EAAE-EEFE-44C4-BA18-E8BC8E386827}"/>
    <dgm:cxn modelId="{BB709F5F-4734-42BD-8DAD-708811C1E67D}" type="presOf" srcId="{E55ED97F-153C-4927-BCCD-53D9977B208B}" destId="{F22E5143-C34D-40EE-AB9F-3235DE7523F1}" srcOrd="0" destOrd="0" presId="urn:microsoft.com/office/officeart/2005/8/layout/radial6"/>
    <dgm:cxn modelId="{1C2B1888-DFBD-410A-82C0-97DB084E6514}" srcId="{C6DD466C-8ED7-4F29-B46B-78890605AD76}" destId="{D2831F70-3874-4B4D-A7FC-1A537BF48149}" srcOrd="0" destOrd="0" parTransId="{722168E3-C3E0-4BC5-8842-F9DF4BA8A2D5}" sibTransId="{DD750B7F-E701-4EBE-8A00-05D2AEE9FF44}"/>
    <dgm:cxn modelId="{382CACF0-367D-4C52-BFA9-B0662B650590}" type="presOf" srcId="{3F85EBE7-6B7E-41A7-8CD9-31F629884BC3}" destId="{50131263-CC4D-41A3-888E-F2E30138C431}" srcOrd="0" destOrd="0" presId="urn:microsoft.com/office/officeart/2005/8/layout/radial6"/>
    <dgm:cxn modelId="{27C5DEFB-3E33-4473-8DE7-D65FFDB8527A}" type="presOf" srcId="{B98911AA-BF82-4A99-96BE-E82FDF61B5D5}" destId="{399F26F2-20AB-4503-BC70-7588AE5C84F1}" srcOrd="0" destOrd="0" presId="urn:microsoft.com/office/officeart/2005/8/layout/radial6"/>
    <dgm:cxn modelId="{569E6D5C-61D2-485B-B359-1B73DCD91A5A}" type="presOf" srcId="{CC06ED86-E066-4269-953D-20BE0D92E0D5}" destId="{5F420C1D-A4CA-41B1-B894-9780667E5C1B}" srcOrd="0" destOrd="0" presId="urn:microsoft.com/office/officeart/2005/8/layout/radial6"/>
    <dgm:cxn modelId="{FB87B397-6E62-48BF-A895-C700C7AFE224}" type="presOf" srcId="{2791D962-E9FC-4EBC-A3DA-FF5F5252D9B4}" destId="{0C05100D-0CA8-447B-A5AC-CD8CDC4FB2B8}" srcOrd="0" destOrd="0" presId="urn:microsoft.com/office/officeart/2005/8/layout/radial6"/>
    <dgm:cxn modelId="{CADB101B-F57E-4BDC-A559-7A7D30B9F4C9}" type="presOf" srcId="{19B76AED-3F2A-48AB-B12C-F862250B20B1}" destId="{A19FF355-BF15-4866-9D65-8A8422864E32}" srcOrd="0" destOrd="0" presId="urn:microsoft.com/office/officeart/2005/8/layout/radial6"/>
    <dgm:cxn modelId="{C2C28DEB-C1A5-4ECA-BC2A-EFBFB8AB09AB}" type="presOf" srcId="{8FBD0BBE-0257-4461-84AA-525084E72C64}" destId="{C5A6DE21-1480-4B7F-944F-ADB5445274F9}" srcOrd="0" destOrd="0" presId="urn:microsoft.com/office/officeart/2005/8/layout/radial6"/>
    <dgm:cxn modelId="{9AC6B381-BDBD-4E63-BD61-A408994ED7F4}" type="presOf" srcId="{D2831F70-3874-4B4D-A7FC-1A537BF48149}" destId="{826155D1-CA21-42E4-A0F5-3EA1E5A4900A}" srcOrd="0" destOrd="0" presId="urn:microsoft.com/office/officeart/2005/8/layout/radial6"/>
    <dgm:cxn modelId="{55812B23-6008-4245-96EB-D541761B9EC2}" type="presOf" srcId="{E1E48AED-EBAB-477C-B1D2-34A20D8EBE0F}" destId="{C152C542-2CC1-463B-9B31-F21DDB9ED954}" srcOrd="0" destOrd="0" presId="urn:microsoft.com/office/officeart/2005/8/layout/radial6"/>
    <dgm:cxn modelId="{63548498-EE62-424D-9A29-62DA57FC53A3}" srcId="{D2831F70-3874-4B4D-A7FC-1A537BF48149}" destId="{B98911AA-BF82-4A99-96BE-E82FDF61B5D5}" srcOrd="6" destOrd="0" parTransId="{EA5E1B39-4A2A-4E33-B4B8-6AEEAD3B5EC0}" sibTransId="{68935D6C-3E24-4C16-A24F-EFDA44D31C35}"/>
    <dgm:cxn modelId="{B7592D05-2611-4C51-B29F-424DC07BD7F8}" srcId="{D2831F70-3874-4B4D-A7FC-1A537BF48149}" destId="{E1E48AED-EBAB-477C-B1D2-34A20D8EBE0F}" srcOrd="1" destOrd="0" parTransId="{666A33FA-DDB8-4121-9EBB-ADB923B910A9}" sibTransId="{CC06ED86-E066-4269-953D-20BE0D92E0D5}"/>
    <dgm:cxn modelId="{26A11E70-9FEE-4FA4-BCB2-D5795B015D62}" srcId="{D2831F70-3874-4B4D-A7FC-1A537BF48149}" destId="{E55ED97F-153C-4927-BCCD-53D9977B208B}" srcOrd="5" destOrd="0" parTransId="{4634500C-65F7-481F-A82B-908A65815DE5}" sibTransId="{5BD826C0-740B-4FAE-841E-0F849A85359F}"/>
    <dgm:cxn modelId="{1DCFC2BE-D16B-4B39-B819-6283A9C86ED5}" type="presOf" srcId="{EAD1B10B-D35F-412B-BFF2-26A8848E3BAD}" destId="{DB00A56B-B8FD-4F3A-A8BB-BC243DD4EE3A}" srcOrd="0" destOrd="0" presId="urn:microsoft.com/office/officeart/2005/8/layout/radial6"/>
    <dgm:cxn modelId="{449E4DC6-76B5-41C0-A896-7A9FEC0164BA}" srcId="{D2831F70-3874-4B4D-A7FC-1A537BF48149}" destId="{8FBD0BBE-0257-4461-84AA-525084E72C64}" srcOrd="0" destOrd="0" parTransId="{C31EBF73-247D-4113-BB70-715C8553FAD2}" sibTransId="{7CD703F2-7773-4AE3-835F-64C1F7F76AF2}"/>
    <dgm:cxn modelId="{DF8DEC73-1BE9-4BC6-8858-DE20242CCA31}" type="presOf" srcId="{8431E515-3C98-457E-A2A9-4E1F099CBAA1}" destId="{3A2AA096-6D3C-4B9C-9A77-F8035BE06481}" srcOrd="0" destOrd="0" presId="urn:microsoft.com/office/officeart/2005/8/layout/radial6"/>
    <dgm:cxn modelId="{414C320D-69DC-4CE7-9D58-8C35A366B1B7}" type="presOf" srcId="{6561EAAE-EEFE-44C4-BA18-E8BC8E386827}" destId="{6D9268DD-831C-4D09-AF43-A44B774772EF}" srcOrd="0" destOrd="0" presId="urn:microsoft.com/office/officeart/2005/8/layout/radial6"/>
    <dgm:cxn modelId="{373156C1-9932-4535-A1E0-4DCE7B46E558}" type="presOf" srcId="{C6DD466C-8ED7-4F29-B46B-78890605AD76}" destId="{E9FB84A7-BFF5-4A43-BF30-8F89213902FE}" srcOrd="0" destOrd="0" presId="urn:microsoft.com/office/officeart/2005/8/layout/radial6"/>
    <dgm:cxn modelId="{49DA3280-C984-4923-B5A6-E33C8D179754}" srcId="{D2831F70-3874-4B4D-A7FC-1A537BF48149}" destId="{19B76AED-3F2A-48AB-B12C-F862250B20B1}" srcOrd="3" destOrd="0" parTransId="{881D5A77-B9CE-4519-8B19-EC87C7C6674A}" sibTransId="{8431E515-3C98-457E-A2A9-4E1F099CBAA1}"/>
    <dgm:cxn modelId="{3892FE9F-212F-4A27-B579-C919657AAE74}" type="presOf" srcId="{7CD703F2-7773-4AE3-835F-64C1F7F76AF2}" destId="{BE34F612-7052-4BB9-B8A2-095A8309A287}" srcOrd="0" destOrd="0" presId="urn:microsoft.com/office/officeart/2005/8/layout/radial6"/>
    <dgm:cxn modelId="{AD3FF95A-44A5-4059-990C-90742A4E780D}" type="presParOf" srcId="{E9FB84A7-BFF5-4A43-BF30-8F89213902FE}" destId="{826155D1-CA21-42E4-A0F5-3EA1E5A4900A}" srcOrd="0" destOrd="0" presId="urn:microsoft.com/office/officeart/2005/8/layout/radial6"/>
    <dgm:cxn modelId="{3C17643B-842D-4F04-AD89-E0583EC1573D}" type="presParOf" srcId="{E9FB84A7-BFF5-4A43-BF30-8F89213902FE}" destId="{C5A6DE21-1480-4B7F-944F-ADB5445274F9}" srcOrd="1" destOrd="0" presId="urn:microsoft.com/office/officeart/2005/8/layout/radial6"/>
    <dgm:cxn modelId="{4720D08F-48DF-480E-AE68-66F7216E518C}" type="presParOf" srcId="{E9FB84A7-BFF5-4A43-BF30-8F89213902FE}" destId="{E7F79853-3BE2-4CF2-AC58-6424CA24BB89}" srcOrd="2" destOrd="0" presId="urn:microsoft.com/office/officeart/2005/8/layout/radial6"/>
    <dgm:cxn modelId="{2D62A31B-C4C9-4220-BC59-C4B6AAFFAFA3}" type="presParOf" srcId="{E9FB84A7-BFF5-4A43-BF30-8F89213902FE}" destId="{BE34F612-7052-4BB9-B8A2-095A8309A287}" srcOrd="3" destOrd="0" presId="urn:microsoft.com/office/officeart/2005/8/layout/radial6"/>
    <dgm:cxn modelId="{9BE9E34A-51AE-4820-B8DD-6E91510910F0}" type="presParOf" srcId="{E9FB84A7-BFF5-4A43-BF30-8F89213902FE}" destId="{C152C542-2CC1-463B-9B31-F21DDB9ED954}" srcOrd="4" destOrd="0" presId="urn:microsoft.com/office/officeart/2005/8/layout/radial6"/>
    <dgm:cxn modelId="{A5BDA115-F6E1-4754-BE41-EFCD3268F5D7}" type="presParOf" srcId="{E9FB84A7-BFF5-4A43-BF30-8F89213902FE}" destId="{F40B0E69-99CC-4E95-8D23-F716487DE23A}" srcOrd="5" destOrd="0" presId="urn:microsoft.com/office/officeart/2005/8/layout/radial6"/>
    <dgm:cxn modelId="{E700E2BD-F67A-48C4-BD87-FE8ADC227821}" type="presParOf" srcId="{E9FB84A7-BFF5-4A43-BF30-8F89213902FE}" destId="{5F420C1D-A4CA-41B1-B894-9780667E5C1B}" srcOrd="6" destOrd="0" presId="urn:microsoft.com/office/officeart/2005/8/layout/radial6"/>
    <dgm:cxn modelId="{2516E9D3-CA50-405F-83D4-0F730ED72EA8}" type="presParOf" srcId="{E9FB84A7-BFF5-4A43-BF30-8F89213902FE}" destId="{0C05100D-0CA8-447B-A5AC-CD8CDC4FB2B8}" srcOrd="7" destOrd="0" presId="urn:microsoft.com/office/officeart/2005/8/layout/radial6"/>
    <dgm:cxn modelId="{2F9BEDF5-6598-4371-82B7-05458452B381}" type="presParOf" srcId="{E9FB84A7-BFF5-4A43-BF30-8F89213902FE}" destId="{C0F1A2DE-0DFD-43CD-8CE4-96DE9A106535}" srcOrd="8" destOrd="0" presId="urn:microsoft.com/office/officeart/2005/8/layout/radial6"/>
    <dgm:cxn modelId="{6B028B75-B731-4D8D-8031-603CCE02C9A9}" type="presParOf" srcId="{E9FB84A7-BFF5-4A43-BF30-8F89213902FE}" destId="{6D9268DD-831C-4D09-AF43-A44B774772EF}" srcOrd="9" destOrd="0" presId="urn:microsoft.com/office/officeart/2005/8/layout/radial6"/>
    <dgm:cxn modelId="{E97B29D7-7197-48A4-B800-A188D99CDEC7}" type="presParOf" srcId="{E9FB84A7-BFF5-4A43-BF30-8F89213902FE}" destId="{A19FF355-BF15-4866-9D65-8A8422864E32}" srcOrd="10" destOrd="0" presId="urn:microsoft.com/office/officeart/2005/8/layout/radial6"/>
    <dgm:cxn modelId="{24E8FC02-6C9C-479F-94B8-1A61DF6CDEDF}" type="presParOf" srcId="{E9FB84A7-BFF5-4A43-BF30-8F89213902FE}" destId="{56735C22-C9C9-4891-9F71-31150AA21815}" srcOrd="11" destOrd="0" presId="urn:microsoft.com/office/officeart/2005/8/layout/radial6"/>
    <dgm:cxn modelId="{9024B8B3-128F-44B8-AC64-28963A090187}" type="presParOf" srcId="{E9FB84A7-BFF5-4A43-BF30-8F89213902FE}" destId="{3A2AA096-6D3C-4B9C-9A77-F8035BE06481}" srcOrd="12" destOrd="0" presId="urn:microsoft.com/office/officeart/2005/8/layout/radial6"/>
    <dgm:cxn modelId="{5C212AC6-2570-45D9-B52C-A18145CA9DBD}" type="presParOf" srcId="{E9FB84A7-BFF5-4A43-BF30-8F89213902FE}" destId="{50131263-CC4D-41A3-888E-F2E30138C431}" srcOrd="13" destOrd="0" presId="urn:microsoft.com/office/officeart/2005/8/layout/radial6"/>
    <dgm:cxn modelId="{615790BB-058B-4118-AEDB-C2D47F612973}" type="presParOf" srcId="{E9FB84A7-BFF5-4A43-BF30-8F89213902FE}" destId="{339506BE-C6C8-44BC-A6DE-DD60D9776D2A}" srcOrd="14" destOrd="0" presId="urn:microsoft.com/office/officeart/2005/8/layout/radial6"/>
    <dgm:cxn modelId="{59D293EA-6517-4DA2-BF3B-D2800B7EC683}" type="presParOf" srcId="{E9FB84A7-BFF5-4A43-BF30-8F89213902FE}" destId="{DB00A56B-B8FD-4F3A-A8BB-BC243DD4EE3A}" srcOrd="15" destOrd="0" presId="urn:microsoft.com/office/officeart/2005/8/layout/radial6"/>
    <dgm:cxn modelId="{F152DE74-2658-41A8-8032-098B1D900C58}" type="presParOf" srcId="{E9FB84A7-BFF5-4A43-BF30-8F89213902FE}" destId="{F22E5143-C34D-40EE-AB9F-3235DE7523F1}" srcOrd="16" destOrd="0" presId="urn:microsoft.com/office/officeart/2005/8/layout/radial6"/>
    <dgm:cxn modelId="{29BB9284-8FA5-4995-9A5E-2FA775B23B6A}" type="presParOf" srcId="{E9FB84A7-BFF5-4A43-BF30-8F89213902FE}" destId="{778AF51F-4862-4ECF-B664-56A7F26100E1}" srcOrd="17" destOrd="0" presId="urn:microsoft.com/office/officeart/2005/8/layout/radial6"/>
    <dgm:cxn modelId="{EDE32137-D6E4-48CC-BAAA-8C6C0C44FCA4}" type="presParOf" srcId="{E9FB84A7-BFF5-4A43-BF30-8F89213902FE}" destId="{450545BB-5949-4898-BF90-495286448942}" srcOrd="18" destOrd="0" presId="urn:microsoft.com/office/officeart/2005/8/layout/radial6"/>
    <dgm:cxn modelId="{06B58CF4-CDD5-4079-AA37-3B5FE5024A2C}" type="presParOf" srcId="{E9FB84A7-BFF5-4A43-BF30-8F89213902FE}" destId="{399F26F2-20AB-4503-BC70-7588AE5C84F1}" srcOrd="19" destOrd="0" presId="urn:microsoft.com/office/officeart/2005/8/layout/radial6"/>
    <dgm:cxn modelId="{4FC7111A-6CB6-444B-ABD2-C8F29F6D38B6}" type="presParOf" srcId="{E9FB84A7-BFF5-4A43-BF30-8F89213902FE}" destId="{B5DEB144-23EF-4B03-B331-0B1FE316C1C6}" srcOrd="20" destOrd="0" presId="urn:microsoft.com/office/officeart/2005/8/layout/radial6"/>
    <dgm:cxn modelId="{274D1020-DC01-4D13-BE8D-9693A4BE5623}" type="presParOf" srcId="{E9FB84A7-BFF5-4A43-BF30-8F89213902FE}" destId="{C110FD41-9C27-4D05-BDD0-0EA0CA349F40}"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10B11-887F-F842-A086-05EC27885770}" type="doc">
      <dgm:prSet loTypeId="urn:microsoft.com/office/officeart/2005/8/layout/cycle2" loCatId="" qsTypeId="urn:microsoft.com/office/officeart/2005/8/quickstyle/simple4" qsCatId="simple" csTypeId="urn:microsoft.com/office/officeart/2005/8/colors/accent3_2" csCatId="accent3" phldr="1"/>
      <dgm:spPr/>
      <dgm:t>
        <a:bodyPr/>
        <a:lstStyle/>
        <a:p>
          <a:endParaRPr lang="en-US"/>
        </a:p>
      </dgm:t>
    </dgm:pt>
    <dgm:pt modelId="{7B8E192A-EEAE-9044-8C41-725D2EB20458}">
      <dgm:prSet phldrT="[Text]" custT="1"/>
      <dgm:spPr>
        <a:solidFill>
          <a:schemeClr val="accent4"/>
        </a:solidFill>
      </dgm:spPr>
      <dgm:t>
        <a:bodyPr/>
        <a:lstStyle/>
        <a:p>
          <a:r>
            <a:rPr lang="en-US" sz="1800" b="0" dirty="0"/>
            <a:t>1. Analyze Data</a:t>
          </a:r>
        </a:p>
      </dgm:t>
    </dgm:pt>
    <dgm:pt modelId="{F7B8E42B-867A-0F48-BEA2-707DF198D657}" type="parTrans" cxnId="{CF689BBA-D9DF-114D-AA11-575BF09C2CA5}">
      <dgm:prSet/>
      <dgm:spPr/>
      <dgm:t>
        <a:bodyPr/>
        <a:lstStyle/>
        <a:p>
          <a:endParaRPr lang="en-US"/>
        </a:p>
      </dgm:t>
    </dgm:pt>
    <dgm:pt modelId="{304B155C-5262-2648-984D-73F811BC59C4}" type="sibTrans" cxnId="{CF689BBA-D9DF-114D-AA11-575BF09C2CA5}">
      <dgm:prSet/>
      <dgm:spPr/>
      <dgm:t>
        <a:bodyPr/>
        <a:lstStyle/>
        <a:p>
          <a:endParaRPr lang="en-US"/>
        </a:p>
      </dgm:t>
    </dgm:pt>
    <dgm:pt modelId="{F9C77E9A-E122-C449-B5BB-96038E71C741}">
      <dgm:prSet phldrT="[Text]"/>
      <dgm:spPr>
        <a:solidFill>
          <a:schemeClr val="accent4"/>
        </a:solidFill>
      </dgm:spPr>
      <dgm:t>
        <a:bodyPr/>
        <a:lstStyle/>
        <a:p>
          <a:r>
            <a:rPr lang="en-US" dirty="0"/>
            <a:t>2. Identify Key Issues and Questions</a:t>
          </a:r>
        </a:p>
      </dgm:t>
    </dgm:pt>
    <dgm:pt modelId="{765560BB-1C5C-064C-A9E7-E1EC28A60AD1}" type="parTrans" cxnId="{2B63A3EF-D7AC-D043-8297-04F849AAD548}">
      <dgm:prSet/>
      <dgm:spPr/>
      <dgm:t>
        <a:bodyPr/>
        <a:lstStyle/>
        <a:p>
          <a:endParaRPr lang="en-US"/>
        </a:p>
      </dgm:t>
    </dgm:pt>
    <dgm:pt modelId="{F8EE93FA-10C4-AB40-8416-43AC8C3EF315}" type="sibTrans" cxnId="{2B63A3EF-D7AC-D043-8297-04F849AAD548}">
      <dgm:prSet/>
      <dgm:spPr/>
      <dgm:t>
        <a:bodyPr/>
        <a:lstStyle/>
        <a:p>
          <a:endParaRPr lang="en-US"/>
        </a:p>
      </dgm:t>
    </dgm:pt>
    <dgm:pt modelId="{DBF6DF53-3911-014A-94EB-98FAA96141A0}">
      <dgm:prSet phldrT="[Text]"/>
      <dgm:spPr>
        <a:solidFill>
          <a:schemeClr val="accent4"/>
        </a:solidFill>
      </dgm:spPr>
      <dgm:t>
        <a:bodyPr/>
        <a:lstStyle/>
        <a:p>
          <a:r>
            <a:rPr lang="en-US" dirty="0"/>
            <a:t>3. Set Learning and Improvement Goals</a:t>
          </a:r>
        </a:p>
      </dgm:t>
    </dgm:pt>
    <dgm:pt modelId="{47D1F071-9D49-C54D-828C-76B057195CB9}" type="parTrans" cxnId="{F1E2FD3F-7C8C-264D-9FE1-C5349D58AF80}">
      <dgm:prSet/>
      <dgm:spPr/>
      <dgm:t>
        <a:bodyPr/>
        <a:lstStyle/>
        <a:p>
          <a:endParaRPr lang="en-US"/>
        </a:p>
      </dgm:t>
    </dgm:pt>
    <dgm:pt modelId="{332D1AD8-6D73-1F4D-9A0D-8AE6C4A12411}" type="sibTrans" cxnId="{F1E2FD3F-7C8C-264D-9FE1-C5349D58AF80}">
      <dgm:prSet/>
      <dgm:spPr/>
      <dgm:t>
        <a:bodyPr/>
        <a:lstStyle/>
        <a:p>
          <a:endParaRPr lang="en-US"/>
        </a:p>
      </dgm:t>
    </dgm:pt>
    <dgm:pt modelId="{903F2BC8-D062-8244-BBFB-4C78E448FDB2}">
      <dgm:prSet phldrT="[Text]"/>
      <dgm:spPr>
        <a:solidFill>
          <a:schemeClr val="accent4"/>
        </a:solidFill>
      </dgm:spPr>
      <dgm:t>
        <a:bodyPr/>
        <a:lstStyle/>
        <a:p>
          <a:r>
            <a:rPr lang="en-US" dirty="0"/>
            <a:t>4. Investigate Resources</a:t>
          </a:r>
        </a:p>
      </dgm:t>
    </dgm:pt>
    <dgm:pt modelId="{6DE0B2A9-4F49-B649-9F31-B5E8B0B9E6C0}" type="parTrans" cxnId="{3ED2A94D-5344-5842-B61D-F42242A23F66}">
      <dgm:prSet/>
      <dgm:spPr/>
      <dgm:t>
        <a:bodyPr/>
        <a:lstStyle/>
        <a:p>
          <a:endParaRPr lang="en-US"/>
        </a:p>
      </dgm:t>
    </dgm:pt>
    <dgm:pt modelId="{2E3DEE61-2BA6-BC4F-9D78-892A1DCFB501}" type="sibTrans" cxnId="{3ED2A94D-5344-5842-B61D-F42242A23F66}">
      <dgm:prSet/>
      <dgm:spPr/>
      <dgm:t>
        <a:bodyPr/>
        <a:lstStyle/>
        <a:p>
          <a:endParaRPr lang="en-US"/>
        </a:p>
      </dgm:t>
    </dgm:pt>
    <dgm:pt modelId="{E7D6EACA-A26E-7740-B354-2FAC837185DC}">
      <dgm:prSet phldrT="[Text]"/>
      <dgm:spPr>
        <a:solidFill>
          <a:schemeClr val="accent4"/>
        </a:solidFill>
      </dgm:spPr>
      <dgm:t>
        <a:bodyPr/>
        <a:lstStyle/>
        <a:p>
          <a:r>
            <a:rPr lang="en-US" dirty="0"/>
            <a:t>5. Develop and Tune Action Plan</a:t>
          </a:r>
        </a:p>
      </dgm:t>
    </dgm:pt>
    <dgm:pt modelId="{745BF819-E6D4-5B42-922B-629AE4BD6AC4}" type="parTrans" cxnId="{1D656E93-3649-154E-931E-17A4E2A7A73F}">
      <dgm:prSet/>
      <dgm:spPr/>
      <dgm:t>
        <a:bodyPr/>
        <a:lstStyle/>
        <a:p>
          <a:endParaRPr lang="en-US"/>
        </a:p>
      </dgm:t>
    </dgm:pt>
    <dgm:pt modelId="{79E21424-6DE1-8F48-A175-92E5D803A932}" type="sibTrans" cxnId="{1D656E93-3649-154E-931E-17A4E2A7A73F}">
      <dgm:prSet/>
      <dgm:spPr/>
      <dgm:t>
        <a:bodyPr/>
        <a:lstStyle/>
        <a:p>
          <a:endParaRPr lang="en-US"/>
        </a:p>
      </dgm:t>
    </dgm:pt>
    <dgm:pt modelId="{F39A1B5A-81B4-0F42-9286-187CA1F724B6}">
      <dgm:prSet/>
      <dgm:spPr>
        <a:solidFill>
          <a:schemeClr val="accent4"/>
        </a:solidFill>
      </dgm:spPr>
      <dgm:t>
        <a:bodyPr/>
        <a:lstStyle/>
        <a:p>
          <a:r>
            <a:rPr lang="en-US" dirty="0"/>
            <a:t>6. Implement Plan and Collect Data</a:t>
          </a:r>
        </a:p>
      </dgm:t>
    </dgm:pt>
    <dgm:pt modelId="{A463C6C0-92CC-944B-A3C1-10008C2EE12B}" type="parTrans" cxnId="{B4B90671-B3E0-3C48-9756-5E4A632CE1B8}">
      <dgm:prSet/>
      <dgm:spPr/>
      <dgm:t>
        <a:bodyPr/>
        <a:lstStyle/>
        <a:p>
          <a:endParaRPr lang="en-US"/>
        </a:p>
      </dgm:t>
    </dgm:pt>
    <dgm:pt modelId="{072DFCC6-3866-0D4D-A649-7C007BCE67B7}" type="sibTrans" cxnId="{B4B90671-B3E0-3C48-9756-5E4A632CE1B8}">
      <dgm:prSet/>
      <dgm:spPr/>
      <dgm:t>
        <a:bodyPr/>
        <a:lstStyle/>
        <a:p>
          <a:endParaRPr lang="en-US"/>
        </a:p>
      </dgm:t>
    </dgm:pt>
    <dgm:pt modelId="{6E069EBF-8DFB-8146-A351-0598C8C026B7}" type="pres">
      <dgm:prSet presAssocID="{9DB10B11-887F-F842-A086-05EC27885770}" presName="cycle" presStyleCnt="0">
        <dgm:presLayoutVars>
          <dgm:dir/>
          <dgm:resizeHandles val="exact"/>
        </dgm:presLayoutVars>
      </dgm:prSet>
      <dgm:spPr/>
      <dgm:t>
        <a:bodyPr/>
        <a:lstStyle/>
        <a:p>
          <a:endParaRPr lang="en-US"/>
        </a:p>
      </dgm:t>
    </dgm:pt>
    <dgm:pt modelId="{181F5B91-2C31-514D-AA76-1F7753AE9903}" type="pres">
      <dgm:prSet presAssocID="{7B8E192A-EEAE-9044-8C41-725D2EB20458}" presName="node" presStyleLbl="node1" presStyleIdx="0" presStyleCnt="6" custScaleX="150888" custScaleY="113829">
        <dgm:presLayoutVars>
          <dgm:bulletEnabled val="1"/>
        </dgm:presLayoutVars>
      </dgm:prSet>
      <dgm:spPr/>
      <dgm:t>
        <a:bodyPr/>
        <a:lstStyle/>
        <a:p>
          <a:endParaRPr lang="en-US"/>
        </a:p>
      </dgm:t>
    </dgm:pt>
    <dgm:pt modelId="{13549CFC-C9F1-8B4A-9931-651F11BF2D07}" type="pres">
      <dgm:prSet presAssocID="{304B155C-5262-2648-984D-73F811BC59C4}" presName="sibTrans" presStyleLbl="sibTrans2D1" presStyleIdx="0" presStyleCnt="6"/>
      <dgm:spPr/>
      <dgm:t>
        <a:bodyPr/>
        <a:lstStyle/>
        <a:p>
          <a:endParaRPr lang="en-US"/>
        </a:p>
      </dgm:t>
    </dgm:pt>
    <dgm:pt modelId="{AF63BA9E-4D77-0240-A929-236D8EB9EACB}" type="pres">
      <dgm:prSet presAssocID="{304B155C-5262-2648-984D-73F811BC59C4}" presName="connectorText" presStyleLbl="sibTrans2D1" presStyleIdx="0" presStyleCnt="6"/>
      <dgm:spPr/>
      <dgm:t>
        <a:bodyPr/>
        <a:lstStyle/>
        <a:p>
          <a:endParaRPr lang="en-US"/>
        </a:p>
      </dgm:t>
    </dgm:pt>
    <dgm:pt modelId="{76F15E0E-FFD3-C54B-BED2-4FEA4634660E}" type="pres">
      <dgm:prSet presAssocID="{F9C77E9A-E122-C449-B5BB-96038E71C741}" presName="node" presStyleLbl="node1" presStyleIdx="1" presStyleCnt="6" custScaleX="149756" custScaleY="116590">
        <dgm:presLayoutVars>
          <dgm:bulletEnabled val="1"/>
        </dgm:presLayoutVars>
      </dgm:prSet>
      <dgm:spPr/>
      <dgm:t>
        <a:bodyPr/>
        <a:lstStyle/>
        <a:p>
          <a:endParaRPr lang="en-US"/>
        </a:p>
      </dgm:t>
    </dgm:pt>
    <dgm:pt modelId="{751594FA-7537-F540-A6AC-7FF8B0D9B49E}" type="pres">
      <dgm:prSet presAssocID="{F8EE93FA-10C4-AB40-8416-43AC8C3EF315}" presName="sibTrans" presStyleLbl="sibTrans2D1" presStyleIdx="1" presStyleCnt="6"/>
      <dgm:spPr/>
      <dgm:t>
        <a:bodyPr/>
        <a:lstStyle/>
        <a:p>
          <a:endParaRPr lang="en-US"/>
        </a:p>
      </dgm:t>
    </dgm:pt>
    <dgm:pt modelId="{FD960105-C47B-5A45-9870-6F318580CA58}" type="pres">
      <dgm:prSet presAssocID="{F8EE93FA-10C4-AB40-8416-43AC8C3EF315}" presName="connectorText" presStyleLbl="sibTrans2D1" presStyleIdx="1" presStyleCnt="6"/>
      <dgm:spPr/>
      <dgm:t>
        <a:bodyPr/>
        <a:lstStyle/>
        <a:p>
          <a:endParaRPr lang="en-US"/>
        </a:p>
      </dgm:t>
    </dgm:pt>
    <dgm:pt modelId="{5E9F5EA2-F79D-1749-ABC5-07CE02354188}" type="pres">
      <dgm:prSet presAssocID="{DBF6DF53-3911-014A-94EB-98FAA96141A0}" presName="node" presStyleLbl="node1" presStyleIdx="2" presStyleCnt="6" custScaleX="149756" custScaleY="116590">
        <dgm:presLayoutVars>
          <dgm:bulletEnabled val="1"/>
        </dgm:presLayoutVars>
      </dgm:prSet>
      <dgm:spPr/>
      <dgm:t>
        <a:bodyPr/>
        <a:lstStyle/>
        <a:p>
          <a:endParaRPr lang="en-US"/>
        </a:p>
      </dgm:t>
    </dgm:pt>
    <dgm:pt modelId="{E795CF8A-B005-2E4D-A1F9-D3304DCF492D}" type="pres">
      <dgm:prSet presAssocID="{332D1AD8-6D73-1F4D-9A0D-8AE6C4A12411}" presName="sibTrans" presStyleLbl="sibTrans2D1" presStyleIdx="2" presStyleCnt="6"/>
      <dgm:spPr/>
      <dgm:t>
        <a:bodyPr/>
        <a:lstStyle/>
        <a:p>
          <a:endParaRPr lang="en-US"/>
        </a:p>
      </dgm:t>
    </dgm:pt>
    <dgm:pt modelId="{82C90318-D47B-D648-9080-F807DDF5EB39}" type="pres">
      <dgm:prSet presAssocID="{332D1AD8-6D73-1F4D-9A0D-8AE6C4A12411}" presName="connectorText" presStyleLbl="sibTrans2D1" presStyleIdx="2" presStyleCnt="6"/>
      <dgm:spPr/>
      <dgm:t>
        <a:bodyPr/>
        <a:lstStyle/>
        <a:p>
          <a:endParaRPr lang="en-US"/>
        </a:p>
      </dgm:t>
    </dgm:pt>
    <dgm:pt modelId="{D7EEA226-C83F-7F45-8026-85B98D235C33}" type="pres">
      <dgm:prSet presAssocID="{903F2BC8-D062-8244-BBFB-4C78E448FDB2}" presName="node" presStyleLbl="node1" presStyleIdx="3" presStyleCnt="6" custScaleX="149756" custScaleY="116590">
        <dgm:presLayoutVars>
          <dgm:bulletEnabled val="1"/>
        </dgm:presLayoutVars>
      </dgm:prSet>
      <dgm:spPr/>
      <dgm:t>
        <a:bodyPr/>
        <a:lstStyle/>
        <a:p>
          <a:endParaRPr lang="en-US"/>
        </a:p>
      </dgm:t>
    </dgm:pt>
    <dgm:pt modelId="{25F4C7F4-C66D-1B4B-AF01-BD72613B9410}" type="pres">
      <dgm:prSet presAssocID="{2E3DEE61-2BA6-BC4F-9D78-892A1DCFB501}" presName="sibTrans" presStyleLbl="sibTrans2D1" presStyleIdx="3" presStyleCnt="6"/>
      <dgm:spPr/>
      <dgm:t>
        <a:bodyPr/>
        <a:lstStyle/>
        <a:p>
          <a:endParaRPr lang="en-US"/>
        </a:p>
      </dgm:t>
    </dgm:pt>
    <dgm:pt modelId="{24D71A94-2DFD-A549-92C2-AD99BF70136A}" type="pres">
      <dgm:prSet presAssocID="{2E3DEE61-2BA6-BC4F-9D78-892A1DCFB501}" presName="connectorText" presStyleLbl="sibTrans2D1" presStyleIdx="3" presStyleCnt="6"/>
      <dgm:spPr/>
      <dgm:t>
        <a:bodyPr/>
        <a:lstStyle/>
        <a:p>
          <a:endParaRPr lang="en-US"/>
        </a:p>
      </dgm:t>
    </dgm:pt>
    <dgm:pt modelId="{4B4D7272-E12B-E447-B910-B54AD1B04A4E}" type="pres">
      <dgm:prSet presAssocID="{E7D6EACA-A26E-7740-B354-2FAC837185DC}" presName="node" presStyleLbl="node1" presStyleIdx="4" presStyleCnt="6" custScaleX="149756" custScaleY="116590">
        <dgm:presLayoutVars>
          <dgm:bulletEnabled val="1"/>
        </dgm:presLayoutVars>
      </dgm:prSet>
      <dgm:spPr/>
      <dgm:t>
        <a:bodyPr/>
        <a:lstStyle/>
        <a:p>
          <a:endParaRPr lang="en-US"/>
        </a:p>
      </dgm:t>
    </dgm:pt>
    <dgm:pt modelId="{5672E2AC-9966-3448-A933-DA3C95967D64}" type="pres">
      <dgm:prSet presAssocID="{79E21424-6DE1-8F48-A175-92E5D803A932}" presName="sibTrans" presStyleLbl="sibTrans2D1" presStyleIdx="4" presStyleCnt="6"/>
      <dgm:spPr/>
      <dgm:t>
        <a:bodyPr/>
        <a:lstStyle/>
        <a:p>
          <a:endParaRPr lang="en-US"/>
        </a:p>
      </dgm:t>
    </dgm:pt>
    <dgm:pt modelId="{D612B4FE-E874-0B4C-B2A8-76384F503BE7}" type="pres">
      <dgm:prSet presAssocID="{79E21424-6DE1-8F48-A175-92E5D803A932}" presName="connectorText" presStyleLbl="sibTrans2D1" presStyleIdx="4" presStyleCnt="6"/>
      <dgm:spPr/>
      <dgm:t>
        <a:bodyPr/>
        <a:lstStyle/>
        <a:p>
          <a:endParaRPr lang="en-US"/>
        </a:p>
      </dgm:t>
    </dgm:pt>
    <dgm:pt modelId="{66BF7C2A-E54E-3648-B000-68FE9842E71B}" type="pres">
      <dgm:prSet presAssocID="{F39A1B5A-81B4-0F42-9286-187CA1F724B6}" presName="node" presStyleLbl="node1" presStyleIdx="5" presStyleCnt="6" custScaleX="149756" custScaleY="116590">
        <dgm:presLayoutVars>
          <dgm:bulletEnabled val="1"/>
        </dgm:presLayoutVars>
      </dgm:prSet>
      <dgm:spPr/>
      <dgm:t>
        <a:bodyPr/>
        <a:lstStyle/>
        <a:p>
          <a:endParaRPr lang="en-US"/>
        </a:p>
      </dgm:t>
    </dgm:pt>
    <dgm:pt modelId="{8DC29665-438C-2E41-9E70-9C8782C111FF}" type="pres">
      <dgm:prSet presAssocID="{072DFCC6-3866-0D4D-A649-7C007BCE67B7}" presName="sibTrans" presStyleLbl="sibTrans2D1" presStyleIdx="5" presStyleCnt="6"/>
      <dgm:spPr/>
      <dgm:t>
        <a:bodyPr/>
        <a:lstStyle/>
        <a:p>
          <a:endParaRPr lang="en-US"/>
        </a:p>
      </dgm:t>
    </dgm:pt>
    <dgm:pt modelId="{DAE3FB68-FA43-6340-89AF-C9939400B9D4}" type="pres">
      <dgm:prSet presAssocID="{072DFCC6-3866-0D4D-A649-7C007BCE67B7}" presName="connectorText" presStyleLbl="sibTrans2D1" presStyleIdx="5" presStyleCnt="6"/>
      <dgm:spPr/>
      <dgm:t>
        <a:bodyPr/>
        <a:lstStyle/>
        <a:p>
          <a:endParaRPr lang="en-US"/>
        </a:p>
      </dgm:t>
    </dgm:pt>
  </dgm:ptLst>
  <dgm:cxnLst>
    <dgm:cxn modelId="{61BD6023-A607-6640-9260-0613B770AB0A}" type="presOf" srcId="{F9C77E9A-E122-C449-B5BB-96038E71C741}" destId="{76F15E0E-FFD3-C54B-BED2-4FEA4634660E}" srcOrd="0" destOrd="0" presId="urn:microsoft.com/office/officeart/2005/8/layout/cycle2"/>
    <dgm:cxn modelId="{2B63A3EF-D7AC-D043-8297-04F849AAD548}" srcId="{9DB10B11-887F-F842-A086-05EC27885770}" destId="{F9C77E9A-E122-C449-B5BB-96038E71C741}" srcOrd="1" destOrd="0" parTransId="{765560BB-1C5C-064C-A9E7-E1EC28A60AD1}" sibTransId="{F8EE93FA-10C4-AB40-8416-43AC8C3EF315}"/>
    <dgm:cxn modelId="{6D3DEBA5-9EEE-4A4E-B243-A1F87504A715}" type="presOf" srcId="{903F2BC8-D062-8244-BBFB-4C78E448FDB2}" destId="{D7EEA226-C83F-7F45-8026-85B98D235C33}" srcOrd="0" destOrd="0" presId="urn:microsoft.com/office/officeart/2005/8/layout/cycle2"/>
    <dgm:cxn modelId="{C3504A13-CAA0-0E4D-A41B-6971A41378A1}" type="presOf" srcId="{79E21424-6DE1-8F48-A175-92E5D803A932}" destId="{D612B4FE-E874-0B4C-B2A8-76384F503BE7}" srcOrd="1" destOrd="0" presId="urn:microsoft.com/office/officeart/2005/8/layout/cycle2"/>
    <dgm:cxn modelId="{BDB5F7A2-95F0-DE4C-A58C-F59E25BE8D3F}" type="presOf" srcId="{304B155C-5262-2648-984D-73F811BC59C4}" destId="{13549CFC-C9F1-8B4A-9931-651F11BF2D07}" srcOrd="0" destOrd="0" presId="urn:microsoft.com/office/officeart/2005/8/layout/cycle2"/>
    <dgm:cxn modelId="{56FA42F1-1085-A84B-A03E-CA23204E54C2}" type="presOf" srcId="{332D1AD8-6D73-1F4D-9A0D-8AE6C4A12411}" destId="{82C90318-D47B-D648-9080-F807DDF5EB39}" srcOrd="1" destOrd="0" presId="urn:microsoft.com/office/officeart/2005/8/layout/cycle2"/>
    <dgm:cxn modelId="{CF689BBA-D9DF-114D-AA11-575BF09C2CA5}" srcId="{9DB10B11-887F-F842-A086-05EC27885770}" destId="{7B8E192A-EEAE-9044-8C41-725D2EB20458}" srcOrd="0" destOrd="0" parTransId="{F7B8E42B-867A-0F48-BEA2-707DF198D657}" sibTransId="{304B155C-5262-2648-984D-73F811BC59C4}"/>
    <dgm:cxn modelId="{3ED2A94D-5344-5842-B61D-F42242A23F66}" srcId="{9DB10B11-887F-F842-A086-05EC27885770}" destId="{903F2BC8-D062-8244-BBFB-4C78E448FDB2}" srcOrd="3" destOrd="0" parTransId="{6DE0B2A9-4F49-B649-9F31-B5E8B0B9E6C0}" sibTransId="{2E3DEE61-2BA6-BC4F-9D78-892A1DCFB501}"/>
    <dgm:cxn modelId="{CA612A3A-6CAD-C241-BEE2-02666E5F8AA3}" type="presOf" srcId="{332D1AD8-6D73-1F4D-9A0D-8AE6C4A12411}" destId="{E795CF8A-B005-2E4D-A1F9-D3304DCF492D}" srcOrd="0" destOrd="0" presId="urn:microsoft.com/office/officeart/2005/8/layout/cycle2"/>
    <dgm:cxn modelId="{040A1E59-DAE3-354B-8244-C7F1356805A5}" type="presOf" srcId="{F8EE93FA-10C4-AB40-8416-43AC8C3EF315}" destId="{751594FA-7537-F540-A6AC-7FF8B0D9B49E}" srcOrd="0" destOrd="0" presId="urn:microsoft.com/office/officeart/2005/8/layout/cycle2"/>
    <dgm:cxn modelId="{CC3B4A07-21A6-E74E-8596-A5FA70DE8351}" type="presOf" srcId="{2E3DEE61-2BA6-BC4F-9D78-892A1DCFB501}" destId="{24D71A94-2DFD-A549-92C2-AD99BF70136A}" srcOrd="1" destOrd="0" presId="urn:microsoft.com/office/officeart/2005/8/layout/cycle2"/>
    <dgm:cxn modelId="{41C98EFE-3667-4441-97E6-E2A568A8787F}" type="presOf" srcId="{304B155C-5262-2648-984D-73F811BC59C4}" destId="{AF63BA9E-4D77-0240-A929-236D8EB9EACB}" srcOrd="1" destOrd="0" presId="urn:microsoft.com/office/officeart/2005/8/layout/cycle2"/>
    <dgm:cxn modelId="{AF3FE971-95EB-5947-88FA-B1F4B0771ACD}" type="presOf" srcId="{072DFCC6-3866-0D4D-A649-7C007BCE67B7}" destId="{DAE3FB68-FA43-6340-89AF-C9939400B9D4}" srcOrd="1" destOrd="0" presId="urn:microsoft.com/office/officeart/2005/8/layout/cycle2"/>
    <dgm:cxn modelId="{B4B90671-B3E0-3C48-9756-5E4A632CE1B8}" srcId="{9DB10B11-887F-F842-A086-05EC27885770}" destId="{F39A1B5A-81B4-0F42-9286-187CA1F724B6}" srcOrd="5" destOrd="0" parTransId="{A463C6C0-92CC-944B-A3C1-10008C2EE12B}" sibTransId="{072DFCC6-3866-0D4D-A649-7C007BCE67B7}"/>
    <dgm:cxn modelId="{7A3C6BAD-C3DF-A148-8B26-BEA21FC6FAAF}" type="presOf" srcId="{9DB10B11-887F-F842-A086-05EC27885770}" destId="{6E069EBF-8DFB-8146-A351-0598C8C026B7}" srcOrd="0" destOrd="0" presId="urn:microsoft.com/office/officeart/2005/8/layout/cycle2"/>
    <dgm:cxn modelId="{961E2A53-3D17-0C48-AE8E-8F2EDAEB6D07}" type="presOf" srcId="{F39A1B5A-81B4-0F42-9286-187CA1F724B6}" destId="{66BF7C2A-E54E-3648-B000-68FE9842E71B}" srcOrd="0" destOrd="0" presId="urn:microsoft.com/office/officeart/2005/8/layout/cycle2"/>
    <dgm:cxn modelId="{F1E2FD3F-7C8C-264D-9FE1-C5349D58AF80}" srcId="{9DB10B11-887F-F842-A086-05EC27885770}" destId="{DBF6DF53-3911-014A-94EB-98FAA96141A0}" srcOrd="2" destOrd="0" parTransId="{47D1F071-9D49-C54D-828C-76B057195CB9}" sibTransId="{332D1AD8-6D73-1F4D-9A0D-8AE6C4A12411}"/>
    <dgm:cxn modelId="{11E1528E-0DD2-5147-BEF8-A105664FBD7D}" type="presOf" srcId="{072DFCC6-3866-0D4D-A649-7C007BCE67B7}" destId="{8DC29665-438C-2E41-9E70-9C8782C111FF}" srcOrd="0" destOrd="0" presId="urn:microsoft.com/office/officeart/2005/8/layout/cycle2"/>
    <dgm:cxn modelId="{F034331B-781B-5D4E-AE60-C4CBD4136039}" type="presOf" srcId="{DBF6DF53-3911-014A-94EB-98FAA96141A0}" destId="{5E9F5EA2-F79D-1749-ABC5-07CE02354188}" srcOrd="0" destOrd="0" presId="urn:microsoft.com/office/officeart/2005/8/layout/cycle2"/>
    <dgm:cxn modelId="{1D656E93-3649-154E-931E-17A4E2A7A73F}" srcId="{9DB10B11-887F-F842-A086-05EC27885770}" destId="{E7D6EACA-A26E-7740-B354-2FAC837185DC}" srcOrd="4" destOrd="0" parTransId="{745BF819-E6D4-5B42-922B-629AE4BD6AC4}" sibTransId="{79E21424-6DE1-8F48-A175-92E5D803A932}"/>
    <dgm:cxn modelId="{D6C86B9C-18F2-2449-A86A-E7A579637327}" type="presOf" srcId="{79E21424-6DE1-8F48-A175-92E5D803A932}" destId="{5672E2AC-9966-3448-A933-DA3C95967D64}" srcOrd="0" destOrd="0" presId="urn:microsoft.com/office/officeart/2005/8/layout/cycle2"/>
    <dgm:cxn modelId="{1C62E9E3-C58F-FD4C-AE46-94F936AEC05D}" type="presOf" srcId="{7B8E192A-EEAE-9044-8C41-725D2EB20458}" destId="{181F5B91-2C31-514D-AA76-1F7753AE9903}" srcOrd="0" destOrd="0" presId="urn:microsoft.com/office/officeart/2005/8/layout/cycle2"/>
    <dgm:cxn modelId="{69D31960-CB64-A543-A0B7-E431F3E92E2D}" type="presOf" srcId="{F8EE93FA-10C4-AB40-8416-43AC8C3EF315}" destId="{FD960105-C47B-5A45-9870-6F318580CA58}" srcOrd="1" destOrd="0" presId="urn:microsoft.com/office/officeart/2005/8/layout/cycle2"/>
    <dgm:cxn modelId="{8579029D-AC7D-AD44-9034-C845251CED47}" type="presOf" srcId="{E7D6EACA-A26E-7740-B354-2FAC837185DC}" destId="{4B4D7272-E12B-E447-B910-B54AD1B04A4E}" srcOrd="0" destOrd="0" presId="urn:microsoft.com/office/officeart/2005/8/layout/cycle2"/>
    <dgm:cxn modelId="{4A839BF9-BFA8-B240-8DAB-35BB25CE37D2}" type="presOf" srcId="{2E3DEE61-2BA6-BC4F-9D78-892A1DCFB501}" destId="{25F4C7F4-C66D-1B4B-AF01-BD72613B9410}" srcOrd="0" destOrd="0" presId="urn:microsoft.com/office/officeart/2005/8/layout/cycle2"/>
    <dgm:cxn modelId="{DD41B262-22C7-584D-BEDC-B7DBCC6B4504}" type="presParOf" srcId="{6E069EBF-8DFB-8146-A351-0598C8C026B7}" destId="{181F5B91-2C31-514D-AA76-1F7753AE9903}" srcOrd="0" destOrd="0" presId="urn:microsoft.com/office/officeart/2005/8/layout/cycle2"/>
    <dgm:cxn modelId="{8C22DFBF-2B61-9E48-9A41-62EFEC3F1206}" type="presParOf" srcId="{6E069EBF-8DFB-8146-A351-0598C8C026B7}" destId="{13549CFC-C9F1-8B4A-9931-651F11BF2D07}" srcOrd="1" destOrd="0" presId="urn:microsoft.com/office/officeart/2005/8/layout/cycle2"/>
    <dgm:cxn modelId="{83136FE7-A347-C441-B51C-61217C52B808}" type="presParOf" srcId="{13549CFC-C9F1-8B4A-9931-651F11BF2D07}" destId="{AF63BA9E-4D77-0240-A929-236D8EB9EACB}" srcOrd="0" destOrd="0" presId="urn:microsoft.com/office/officeart/2005/8/layout/cycle2"/>
    <dgm:cxn modelId="{8DE8AF93-6DDC-3649-8D21-E47CD7D1685A}" type="presParOf" srcId="{6E069EBF-8DFB-8146-A351-0598C8C026B7}" destId="{76F15E0E-FFD3-C54B-BED2-4FEA4634660E}" srcOrd="2" destOrd="0" presId="urn:microsoft.com/office/officeart/2005/8/layout/cycle2"/>
    <dgm:cxn modelId="{607B20B2-6EF4-BD45-B3B6-0287C74696C2}" type="presParOf" srcId="{6E069EBF-8DFB-8146-A351-0598C8C026B7}" destId="{751594FA-7537-F540-A6AC-7FF8B0D9B49E}" srcOrd="3" destOrd="0" presId="urn:microsoft.com/office/officeart/2005/8/layout/cycle2"/>
    <dgm:cxn modelId="{FBCDD5FF-2F8D-0549-B2A0-2139E489F628}" type="presParOf" srcId="{751594FA-7537-F540-A6AC-7FF8B0D9B49E}" destId="{FD960105-C47B-5A45-9870-6F318580CA58}" srcOrd="0" destOrd="0" presId="urn:microsoft.com/office/officeart/2005/8/layout/cycle2"/>
    <dgm:cxn modelId="{E7AB89C5-7D06-E442-8EBC-35054B367196}" type="presParOf" srcId="{6E069EBF-8DFB-8146-A351-0598C8C026B7}" destId="{5E9F5EA2-F79D-1749-ABC5-07CE02354188}" srcOrd="4" destOrd="0" presId="urn:microsoft.com/office/officeart/2005/8/layout/cycle2"/>
    <dgm:cxn modelId="{86AF7118-D432-934F-B69D-CBFD10A778C6}" type="presParOf" srcId="{6E069EBF-8DFB-8146-A351-0598C8C026B7}" destId="{E795CF8A-B005-2E4D-A1F9-D3304DCF492D}" srcOrd="5" destOrd="0" presId="urn:microsoft.com/office/officeart/2005/8/layout/cycle2"/>
    <dgm:cxn modelId="{A7999019-1053-0E4F-AEEF-AFF11CC5BCCC}" type="presParOf" srcId="{E795CF8A-B005-2E4D-A1F9-D3304DCF492D}" destId="{82C90318-D47B-D648-9080-F807DDF5EB39}" srcOrd="0" destOrd="0" presId="urn:microsoft.com/office/officeart/2005/8/layout/cycle2"/>
    <dgm:cxn modelId="{6C7A91D8-6662-1C41-810B-55EB8D777DCD}" type="presParOf" srcId="{6E069EBF-8DFB-8146-A351-0598C8C026B7}" destId="{D7EEA226-C83F-7F45-8026-85B98D235C33}" srcOrd="6" destOrd="0" presId="urn:microsoft.com/office/officeart/2005/8/layout/cycle2"/>
    <dgm:cxn modelId="{21E33A5F-D2E2-9D4A-BA64-DE8A2137327C}" type="presParOf" srcId="{6E069EBF-8DFB-8146-A351-0598C8C026B7}" destId="{25F4C7F4-C66D-1B4B-AF01-BD72613B9410}" srcOrd="7" destOrd="0" presId="urn:microsoft.com/office/officeart/2005/8/layout/cycle2"/>
    <dgm:cxn modelId="{AD8598DB-3655-1146-BE26-DA2C4B9055D8}" type="presParOf" srcId="{25F4C7F4-C66D-1B4B-AF01-BD72613B9410}" destId="{24D71A94-2DFD-A549-92C2-AD99BF70136A}" srcOrd="0" destOrd="0" presId="urn:microsoft.com/office/officeart/2005/8/layout/cycle2"/>
    <dgm:cxn modelId="{9A8ADBB5-AE6B-9B4B-9DF4-91EFE49D3981}" type="presParOf" srcId="{6E069EBF-8DFB-8146-A351-0598C8C026B7}" destId="{4B4D7272-E12B-E447-B910-B54AD1B04A4E}" srcOrd="8" destOrd="0" presId="urn:microsoft.com/office/officeart/2005/8/layout/cycle2"/>
    <dgm:cxn modelId="{6BC8406E-56F8-854B-97C4-E374F66C7947}" type="presParOf" srcId="{6E069EBF-8DFB-8146-A351-0598C8C026B7}" destId="{5672E2AC-9966-3448-A933-DA3C95967D64}" srcOrd="9" destOrd="0" presId="urn:microsoft.com/office/officeart/2005/8/layout/cycle2"/>
    <dgm:cxn modelId="{E98C01D1-A3BF-1D48-ACEF-B4F2ECA8967E}" type="presParOf" srcId="{5672E2AC-9966-3448-A933-DA3C95967D64}" destId="{D612B4FE-E874-0B4C-B2A8-76384F503BE7}" srcOrd="0" destOrd="0" presId="urn:microsoft.com/office/officeart/2005/8/layout/cycle2"/>
    <dgm:cxn modelId="{26A82AF8-34FD-E044-8234-B36407D6F4DB}" type="presParOf" srcId="{6E069EBF-8DFB-8146-A351-0598C8C026B7}" destId="{66BF7C2A-E54E-3648-B000-68FE9842E71B}" srcOrd="10" destOrd="0" presId="urn:microsoft.com/office/officeart/2005/8/layout/cycle2"/>
    <dgm:cxn modelId="{3C47F698-6707-DA4A-9CF6-90D50E62CBDE}" type="presParOf" srcId="{6E069EBF-8DFB-8146-A351-0598C8C026B7}" destId="{8DC29665-438C-2E41-9E70-9C8782C111FF}" srcOrd="11" destOrd="0" presId="urn:microsoft.com/office/officeart/2005/8/layout/cycle2"/>
    <dgm:cxn modelId="{DA172FE0-5C67-2248-AEE8-0A9A982ABEE9}" type="presParOf" srcId="{8DC29665-438C-2E41-9E70-9C8782C111FF}" destId="{DAE3FB68-FA43-6340-89AF-C9939400B9D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0FD41-9C27-4D05-BDD0-0EA0CA349F40}">
      <dsp:nvSpPr>
        <dsp:cNvPr id="0" name=""/>
        <dsp:cNvSpPr/>
      </dsp:nvSpPr>
      <dsp:spPr>
        <a:xfrm>
          <a:off x="1025095" y="479950"/>
          <a:ext cx="3819280" cy="3819280"/>
        </a:xfrm>
        <a:prstGeom prst="blockArc">
          <a:avLst>
            <a:gd name="adj1" fmla="val 13011478"/>
            <a:gd name="adj2" fmla="val 16157707"/>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0545BB-5949-4898-BF90-495286448942}">
      <dsp:nvSpPr>
        <dsp:cNvPr id="0" name=""/>
        <dsp:cNvSpPr/>
      </dsp:nvSpPr>
      <dsp:spPr>
        <a:xfrm>
          <a:off x="1007224" y="503401"/>
          <a:ext cx="3819280" cy="3819280"/>
        </a:xfrm>
        <a:prstGeom prst="blockArc">
          <a:avLst>
            <a:gd name="adj1" fmla="val 10072405"/>
            <a:gd name="adj2" fmla="val 13065612"/>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00A56B-B8FD-4F3A-A8BB-BC243DD4EE3A}">
      <dsp:nvSpPr>
        <dsp:cNvPr id="0" name=""/>
        <dsp:cNvSpPr/>
      </dsp:nvSpPr>
      <dsp:spPr>
        <a:xfrm>
          <a:off x="1002060" y="480092"/>
          <a:ext cx="3819280" cy="3819280"/>
        </a:xfrm>
        <a:prstGeom prst="blockArc">
          <a:avLst>
            <a:gd name="adj1" fmla="val 6942857"/>
            <a:gd name="adj2" fmla="val 10028571"/>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2AA096-6D3C-4B9C-9A77-F8035BE06481}">
      <dsp:nvSpPr>
        <dsp:cNvPr id="0" name=""/>
        <dsp:cNvSpPr/>
      </dsp:nvSpPr>
      <dsp:spPr>
        <a:xfrm>
          <a:off x="1002060" y="480092"/>
          <a:ext cx="3819280" cy="3819280"/>
        </a:xfrm>
        <a:prstGeom prst="blockArc">
          <a:avLst>
            <a:gd name="adj1" fmla="val 3857143"/>
            <a:gd name="adj2" fmla="val 6942857"/>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9268DD-831C-4D09-AF43-A44B774772EF}">
      <dsp:nvSpPr>
        <dsp:cNvPr id="0" name=""/>
        <dsp:cNvSpPr/>
      </dsp:nvSpPr>
      <dsp:spPr>
        <a:xfrm>
          <a:off x="1002060" y="480092"/>
          <a:ext cx="3819280" cy="3819280"/>
        </a:xfrm>
        <a:prstGeom prst="blockArc">
          <a:avLst>
            <a:gd name="adj1" fmla="val 771429"/>
            <a:gd name="adj2" fmla="val 3857143"/>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420C1D-A4CA-41B1-B894-9780667E5C1B}">
      <dsp:nvSpPr>
        <dsp:cNvPr id="0" name=""/>
        <dsp:cNvSpPr/>
      </dsp:nvSpPr>
      <dsp:spPr>
        <a:xfrm>
          <a:off x="1002060" y="480092"/>
          <a:ext cx="3819280" cy="3819280"/>
        </a:xfrm>
        <a:prstGeom prst="blockArc">
          <a:avLst>
            <a:gd name="adj1" fmla="val 19285714"/>
            <a:gd name="adj2" fmla="val 771429"/>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34F612-7052-4BB9-B8A2-095A8309A287}">
      <dsp:nvSpPr>
        <dsp:cNvPr id="0" name=""/>
        <dsp:cNvSpPr/>
      </dsp:nvSpPr>
      <dsp:spPr>
        <a:xfrm>
          <a:off x="1002060" y="480092"/>
          <a:ext cx="3819280" cy="3819280"/>
        </a:xfrm>
        <a:prstGeom prst="blockArc">
          <a:avLst>
            <a:gd name="adj1" fmla="val 16200000"/>
            <a:gd name="adj2" fmla="val 19285714"/>
            <a:gd name="adj3" fmla="val 38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6155D1-CA21-42E4-A0F5-3EA1E5A4900A}">
      <dsp:nvSpPr>
        <dsp:cNvPr id="0" name=""/>
        <dsp:cNvSpPr/>
      </dsp:nvSpPr>
      <dsp:spPr>
        <a:xfrm>
          <a:off x="2223293" y="1637362"/>
          <a:ext cx="1475754" cy="147575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Broad</a:t>
          </a:r>
        </a:p>
        <a:p>
          <a:pPr lvl="0" algn="ctr" defTabSz="533400">
            <a:lnSpc>
              <a:spcPct val="90000"/>
            </a:lnSpc>
            <a:spcBef>
              <a:spcPct val="0"/>
            </a:spcBef>
            <a:spcAft>
              <a:spcPct val="35000"/>
            </a:spcAft>
          </a:pPr>
          <a:r>
            <a:rPr lang="en-US" sz="1200" b="1" kern="1200" dirty="0">
              <a:solidFill>
                <a:schemeClr val="tx1"/>
              </a:solidFill>
            </a:rPr>
            <a:t>Infrastructure Analysis</a:t>
          </a:r>
        </a:p>
        <a:p>
          <a:pPr lvl="0" algn="ctr" defTabSz="533400">
            <a:lnSpc>
              <a:spcPct val="90000"/>
            </a:lnSpc>
            <a:spcBef>
              <a:spcPct val="0"/>
            </a:spcBef>
            <a:spcAft>
              <a:spcPct val="35000"/>
            </a:spcAft>
          </a:pPr>
          <a:endParaRPr lang="en-US" sz="1200" kern="1200" dirty="0"/>
        </a:p>
      </dsp:txBody>
      <dsp:txXfrm>
        <a:off x="2439412" y="1853481"/>
        <a:ext cx="1043516" cy="1043516"/>
      </dsp:txXfrm>
    </dsp:sp>
    <dsp:sp modelId="{C5A6DE21-1480-4B7F-944F-ADB5445274F9}">
      <dsp:nvSpPr>
        <dsp:cNvPr id="0" name=""/>
        <dsp:cNvSpPr/>
      </dsp:nvSpPr>
      <dsp:spPr>
        <a:xfrm>
          <a:off x="2395186" y="766"/>
          <a:ext cx="1033028" cy="1033028"/>
        </a:xfrm>
        <a:prstGeom prst="ellips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altLang="en-US" sz="800" b="1" kern="1200" dirty="0">
              <a:solidFill>
                <a:schemeClr val="tx1"/>
              </a:solidFill>
            </a:rPr>
            <a:t>Governance</a:t>
          </a:r>
          <a:endParaRPr lang="en-US" sz="800" b="1" kern="1200" dirty="0">
            <a:solidFill>
              <a:schemeClr val="tx1"/>
            </a:solidFill>
          </a:endParaRPr>
        </a:p>
      </dsp:txBody>
      <dsp:txXfrm>
        <a:off x="2546469" y="152049"/>
        <a:ext cx="730462" cy="730462"/>
      </dsp:txXfrm>
    </dsp:sp>
    <dsp:sp modelId="{C152C542-2CC1-463B-9B31-F21DDB9ED954}">
      <dsp:nvSpPr>
        <dsp:cNvPr id="0" name=""/>
        <dsp:cNvSpPr/>
      </dsp:nvSpPr>
      <dsp:spPr>
        <a:xfrm>
          <a:off x="3859128" y="705763"/>
          <a:ext cx="1033028" cy="1033028"/>
        </a:xfrm>
        <a:prstGeom prst="ellips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altLang="en-US" sz="800" b="1" kern="1200" dirty="0">
              <a:solidFill>
                <a:schemeClr val="tx1"/>
              </a:solidFill>
            </a:rPr>
            <a:t>Fiscal</a:t>
          </a:r>
          <a:endParaRPr lang="en-US" sz="800" b="1" kern="1200" dirty="0">
            <a:solidFill>
              <a:schemeClr val="tx1"/>
            </a:solidFill>
          </a:endParaRPr>
        </a:p>
      </dsp:txBody>
      <dsp:txXfrm>
        <a:off x="4010411" y="857046"/>
        <a:ext cx="730462" cy="730462"/>
      </dsp:txXfrm>
    </dsp:sp>
    <dsp:sp modelId="{0C05100D-0CA8-447B-A5AC-CD8CDC4FB2B8}">
      <dsp:nvSpPr>
        <dsp:cNvPr id="0" name=""/>
        <dsp:cNvSpPr/>
      </dsp:nvSpPr>
      <dsp:spPr>
        <a:xfrm>
          <a:off x="4220692" y="2289877"/>
          <a:ext cx="1033028" cy="1033028"/>
        </a:xfrm>
        <a:prstGeom prst="ellips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altLang="en-US" sz="800" b="1" kern="1200" dirty="0">
              <a:solidFill>
                <a:schemeClr val="tx1"/>
              </a:solidFill>
            </a:rPr>
            <a:t>Quality Standards</a:t>
          </a:r>
          <a:endParaRPr lang="en-US" sz="800" b="1" kern="1200" dirty="0">
            <a:solidFill>
              <a:schemeClr val="tx1"/>
            </a:solidFill>
          </a:endParaRPr>
        </a:p>
      </dsp:txBody>
      <dsp:txXfrm>
        <a:off x="4371975" y="2441160"/>
        <a:ext cx="730462" cy="730462"/>
      </dsp:txXfrm>
    </dsp:sp>
    <dsp:sp modelId="{A19FF355-BF15-4866-9D65-8A8422864E32}">
      <dsp:nvSpPr>
        <dsp:cNvPr id="0" name=""/>
        <dsp:cNvSpPr/>
      </dsp:nvSpPr>
      <dsp:spPr>
        <a:xfrm>
          <a:off x="3207613" y="3560238"/>
          <a:ext cx="1033028" cy="1033028"/>
        </a:xfrm>
        <a:prstGeom prst="ellips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altLang="en-US" sz="800" b="1" kern="1200" dirty="0">
              <a:solidFill>
                <a:schemeClr val="tx1"/>
              </a:solidFill>
            </a:rPr>
            <a:t>Professional Development</a:t>
          </a:r>
          <a:endParaRPr lang="en-US" sz="800" b="1" kern="1200" dirty="0">
            <a:solidFill>
              <a:schemeClr val="tx1"/>
            </a:solidFill>
          </a:endParaRPr>
        </a:p>
      </dsp:txBody>
      <dsp:txXfrm>
        <a:off x="3358896" y="3711521"/>
        <a:ext cx="730462" cy="730462"/>
      </dsp:txXfrm>
    </dsp:sp>
    <dsp:sp modelId="{50131263-CC4D-41A3-888E-F2E30138C431}">
      <dsp:nvSpPr>
        <dsp:cNvPr id="0" name=""/>
        <dsp:cNvSpPr/>
      </dsp:nvSpPr>
      <dsp:spPr>
        <a:xfrm>
          <a:off x="1582760" y="3560238"/>
          <a:ext cx="1033028" cy="1033028"/>
        </a:xfrm>
        <a:prstGeom prst="ellipse">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solidFill>
                <a:schemeClr val="tx1"/>
              </a:solidFill>
            </a:rPr>
            <a:t>Data</a:t>
          </a:r>
        </a:p>
      </dsp:txBody>
      <dsp:txXfrm>
        <a:off x="1734043" y="3711521"/>
        <a:ext cx="730462" cy="730462"/>
      </dsp:txXfrm>
    </dsp:sp>
    <dsp:sp modelId="{F22E5143-C34D-40EE-AB9F-3235DE7523F1}">
      <dsp:nvSpPr>
        <dsp:cNvPr id="0" name=""/>
        <dsp:cNvSpPr/>
      </dsp:nvSpPr>
      <dsp:spPr>
        <a:xfrm>
          <a:off x="569681" y="2289877"/>
          <a:ext cx="1033028" cy="1033028"/>
        </a:xfrm>
        <a:prstGeom prst="ellipse">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a:solidFill>
                <a:schemeClr val="tx1"/>
              </a:solidFill>
            </a:rPr>
            <a:t>Technical Assistance</a:t>
          </a:r>
        </a:p>
      </dsp:txBody>
      <dsp:txXfrm>
        <a:off x="720964" y="2441160"/>
        <a:ext cx="730462" cy="730462"/>
      </dsp:txXfrm>
    </dsp:sp>
    <dsp:sp modelId="{399F26F2-20AB-4503-BC70-7588AE5C84F1}">
      <dsp:nvSpPr>
        <dsp:cNvPr id="0" name=""/>
        <dsp:cNvSpPr/>
      </dsp:nvSpPr>
      <dsp:spPr>
        <a:xfrm>
          <a:off x="920027" y="749917"/>
          <a:ext cx="1033028" cy="1033028"/>
        </a:xfrm>
        <a:prstGeom prst="ellipse">
          <a:avLst/>
        </a:prstGeom>
        <a:solidFill>
          <a:srgbClr val="CFCC4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altLang="en-US" sz="800" b="1" kern="1200" dirty="0">
              <a:solidFill>
                <a:schemeClr val="tx1"/>
              </a:solidFill>
            </a:rPr>
            <a:t>Monitoring and Accountability</a:t>
          </a:r>
          <a:endParaRPr lang="en-US" sz="800" b="1" kern="1200" dirty="0">
            <a:solidFill>
              <a:schemeClr val="tx1"/>
            </a:solidFill>
          </a:endParaRPr>
        </a:p>
      </dsp:txBody>
      <dsp:txXfrm>
        <a:off x="1071310" y="901200"/>
        <a:ext cx="730462" cy="730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F5B91-2C31-514D-AA76-1F7753AE9903}">
      <dsp:nvSpPr>
        <dsp:cNvPr id="0" name=""/>
        <dsp:cNvSpPr/>
      </dsp:nvSpPr>
      <dsp:spPr>
        <a:xfrm>
          <a:off x="2821803" y="-87779"/>
          <a:ext cx="1773193" cy="1337686"/>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t>1. Analyze Data</a:t>
          </a:r>
        </a:p>
      </dsp:txBody>
      <dsp:txXfrm>
        <a:off x="3081481" y="108121"/>
        <a:ext cx="1253837" cy="945886"/>
      </dsp:txXfrm>
    </dsp:sp>
    <dsp:sp modelId="{13549CFC-C9F1-8B4A-9931-651F11BF2D07}">
      <dsp:nvSpPr>
        <dsp:cNvPr id="0" name=""/>
        <dsp:cNvSpPr/>
      </dsp:nvSpPr>
      <dsp:spPr>
        <a:xfrm rot="1800000">
          <a:off x="4433442" y="822058"/>
          <a:ext cx="71711"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434883" y="896004"/>
        <a:ext cx="50198" cy="237972"/>
      </dsp:txXfrm>
    </dsp:sp>
    <dsp:sp modelId="{76F15E0E-FFD3-C54B-BED2-4FEA4634660E}">
      <dsp:nvSpPr>
        <dsp:cNvPr id="0" name=""/>
        <dsp:cNvSpPr/>
      </dsp:nvSpPr>
      <dsp:spPr>
        <a:xfrm>
          <a:off x="4356500" y="778214"/>
          <a:ext cx="1759890" cy="1370132"/>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2. Identify Key Issues and Questions</a:t>
          </a:r>
        </a:p>
      </dsp:txBody>
      <dsp:txXfrm>
        <a:off x="4614230" y="978865"/>
        <a:ext cx="1244430" cy="968830"/>
      </dsp:txXfrm>
    </dsp:sp>
    <dsp:sp modelId="{751594FA-7537-F540-A6AC-7FF8B0D9B49E}">
      <dsp:nvSpPr>
        <dsp:cNvPr id="0" name=""/>
        <dsp:cNvSpPr/>
      </dsp:nvSpPr>
      <dsp:spPr>
        <a:xfrm rot="5400000">
          <a:off x="5131955" y="2141273"/>
          <a:ext cx="208980"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163302" y="2189250"/>
        <a:ext cx="146286" cy="237972"/>
      </dsp:txXfrm>
    </dsp:sp>
    <dsp:sp modelId="{5E9F5EA2-F79D-1749-ABC5-07CE02354188}">
      <dsp:nvSpPr>
        <dsp:cNvPr id="0" name=""/>
        <dsp:cNvSpPr/>
      </dsp:nvSpPr>
      <dsp:spPr>
        <a:xfrm>
          <a:off x="4356500" y="2542648"/>
          <a:ext cx="1759890" cy="1370132"/>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3. Set Learning and Improvement Goals</a:t>
          </a:r>
        </a:p>
      </dsp:txBody>
      <dsp:txXfrm>
        <a:off x="4614230" y="2743299"/>
        <a:ext cx="1244430" cy="968830"/>
      </dsp:txXfrm>
    </dsp:sp>
    <dsp:sp modelId="{E795CF8A-B005-2E4D-A1F9-D3304DCF492D}">
      <dsp:nvSpPr>
        <dsp:cNvPr id="0" name=""/>
        <dsp:cNvSpPr/>
      </dsp:nvSpPr>
      <dsp:spPr>
        <a:xfrm rot="9000000">
          <a:off x="4439119" y="3469522"/>
          <a:ext cx="70039"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458723" y="3543593"/>
        <a:ext cx="49027" cy="237972"/>
      </dsp:txXfrm>
    </dsp:sp>
    <dsp:sp modelId="{D7EEA226-C83F-7F45-8026-85B98D235C33}">
      <dsp:nvSpPr>
        <dsp:cNvPr id="0" name=""/>
        <dsp:cNvSpPr/>
      </dsp:nvSpPr>
      <dsp:spPr>
        <a:xfrm>
          <a:off x="2828454" y="3424866"/>
          <a:ext cx="1759890" cy="1370132"/>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4. Investigate Resources</a:t>
          </a:r>
        </a:p>
      </dsp:txBody>
      <dsp:txXfrm>
        <a:off x="3086184" y="3625517"/>
        <a:ext cx="1244430" cy="968830"/>
      </dsp:txXfrm>
    </dsp:sp>
    <dsp:sp modelId="{25F4C7F4-C66D-1B4B-AF01-BD72613B9410}">
      <dsp:nvSpPr>
        <dsp:cNvPr id="0" name=""/>
        <dsp:cNvSpPr/>
      </dsp:nvSpPr>
      <dsp:spPr>
        <a:xfrm rot="12600000">
          <a:off x="2911074" y="3471504"/>
          <a:ext cx="70039"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930678" y="3556081"/>
        <a:ext cx="49027" cy="237972"/>
      </dsp:txXfrm>
    </dsp:sp>
    <dsp:sp modelId="{4B4D7272-E12B-E447-B910-B54AD1B04A4E}">
      <dsp:nvSpPr>
        <dsp:cNvPr id="0" name=""/>
        <dsp:cNvSpPr/>
      </dsp:nvSpPr>
      <dsp:spPr>
        <a:xfrm>
          <a:off x="1300409" y="2542648"/>
          <a:ext cx="1759890" cy="1370132"/>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5. Develop and Tune Action Plan</a:t>
          </a:r>
        </a:p>
      </dsp:txBody>
      <dsp:txXfrm>
        <a:off x="1558139" y="2743299"/>
        <a:ext cx="1244430" cy="968830"/>
      </dsp:txXfrm>
    </dsp:sp>
    <dsp:sp modelId="{5672E2AC-9966-3448-A933-DA3C95967D64}">
      <dsp:nvSpPr>
        <dsp:cNvPr id="0" name=""/>
        <dsp:cNvSpPr/>
      </dsp:nvSpPr>
      <dsp:spPr>
        <a:xfrm rot="16200000">
          <a:off x="2075864" y="2153102"/>
          <a:ext cx="208980"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107211" y="2263773"/>
        <a:ext cx="146286" cy="237972"/>
      </dsp:txXfrm>
    </dsp:sp>
    <dsp:sp modelId="{66BF7C2A-E54E-3648-B000-68FE9842E71B}">
      <dsp:nvSpPr>
        <dsp:cNvPr id="0" name=""/>
        <dsp:cNvSpPr/>
      </dsp:nvSpPr>
      <dsp:spPr>
        <a:xfrm>
          <a:off x="1300409" y="778214"/>
          <a:ext cx="1759890" cy="1370132"/>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6. Implement Plan and Collect Data</a:t>
          </a:r>
        </a:p>
      </dsp:txBody>
      <dsp:txXfrm>
        <a:off x="1558139" y="978865"/>
        <a:ext cx="1244430" cy="968830"/>
      </dsp:txXfrm>
    </dsp:sp>
    <dsp:sp modelId="{8DC29665-438C-2E41-9E70-9C8782C111FF}">
      <dsp:nvSpPr>
        <dsp:cNvPr id="0" name=""/>
        <dsp:cNvSpPr/>
      </dsp:nvSpPr>
      <dsp:spPr>
        <a:xfrm rot="19800000">
          <a:off x="2908129" y="824087"/>
          <a:ext cx="71711" cy="396620"/>
        </a:xfrm>
        <a:prstGeom prst="rightArrow">
          <a:avLst>
            <a:gd name="adj1" fmla="val 60000"/>
            <a:gd name="adj2" fmla="val 50000"/>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909570" y="908789"/>
        <a:ext cx="50198" cy="23797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3AE42-AC9E-4F0B-B4B0-AC02765C17DE}" type="datetimeFigureOut">
              <a:rPr lang="en-US" smtClean="0"/>
              <a:t>8/10/2018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9D85D-848E-445C-B86C-2E5EADC27FEB}" type="slidenum">
              <a:rPr lang="en-US" smtClean="0"/>
              <a:t>‹#›</a:t>
            </a:fld>
            <a:endParaRPr lang="en-US"/>
          </a:p>
        </p:txBody>
      </p:sp>
    </p:spTree>
    <p:extLst>
      <p:ext uri="{BB962C8B-B14F-4D97-AF65-F5344CB8AC3E}">
        <p14:creationId xmlns:p14="http://schemas.microsoft.com/office/powerpoint/2010/main" val="232004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lre.org/media/118580/inclusion-reflection-guide-master.pdf"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eclre.org/media/118583/inclusion-resource-guide-master.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llinois.gov/icdd/Pages/default.aspx"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eclre.org/media/96022/joint-statement-executive-summary.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0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2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899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154769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leadership advocates for and leverages fiscal and human resources to meet the needs for implementation and oversight of the statewide system and services.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723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64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28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6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BEDFCF-4ACD-4863-86E7-258F8732EB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55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BEDFCF-4ACD-4863-86E7-258F8732EB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96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tables represent where we are in Illinois regarding inclusive education for students.</a:t>
            </a:r>
            <a:r>
              <a:rPr lang="en-US" baseline="0" dirty="0"/>
              <a:t> In our most recent data we have available, Illinois has improved to 40.0% of students being served in a regular early childhood program. This is 7.30% above our goal for our SPP. </a:t>
            </a:r>
          </a:p>
          <a:p>
            <a:endParaRPr lang="en-US" baseline="0" dirty="0"/>
          </a:p>
          <a:p>
            <a:r>
              <a:rPr lang="en-US" baseline="0" dirty="0"/>
              <a:t>26.76% of students continue to be educated in a separate setting. This is 3.94% ahead of our goal. We are moving in the right direction!</a:t>
            </a:r>
          </a:p>
          <a:p>
            <a:endParaRPr lang="en-US" baseline="0" dirty="0"/>
          </a:p>
          <a:p>
            <a:r>
              <a:rPr lang="en-US" baseline="0" dirty="0"/>
              <a:t>It is also important to share that Illinois has 852 school districts throughout the state. Not all of these serve early childhood students, as some are high school only districts, but still a large number of districts.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C5CD7-4E7C-BE48-8CBE-E402FF08B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40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our Indicator 6A data throughout the years. The blue line represents our data, the red line is our goal, and the green</a:t>
            </a:r>
            <a:r>
              <a:rPr lang="en-US" baseline="0" dirty="0"/>
              <a:t> line is the national average. </a:t>
            </a:r>
            <a:r>
              <a:rPr lang="en-US" dirty="0"/>
              <a:t>You can</a:t>
            </a:r>
            <a:r>
              <a:rPr lang="en-US" baseline="0" dirty="0"/>
              <a:t> see we have had a steady increase in students served in a regular education environment.  The 2013-2014 data is where you start to see a larger increase in our data. This is when our concentrated efforts began on targeted LEA TA, which I will share with you during this time today.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173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our trend for Indicator 6B</a:t>
            </a:r>
            <a:r>
              <a:rPr lang="en-US" baseline="0" dirty="0"/>
              <a:t> data. Again, the blue line represents our data, the red is our target and the, and the green is the national average. We have steadily been decreasing the number of students served in a separate setting.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0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Illinois,</a:t>
            </a:r>
            <a:r>
              <a:rPr lang="en-US" baseline="0" dirty="0"/>
              <a:t> we are lucky to have a couple of wonderful professional development and technical assistance projects supported through preschool discretionary funds. </a:t>
            </a:r>
          </a:p>
          <a:p>
            <a:endParaRPr lang="en-US" baseline="0" dirty="0"/>
          </a:p>
          <a:p>
            <a:r>
              <a:rPr lang="en-US" baseline="0" dirty="0"/>
              <a:t>Early CHOICES is our preschool LRE initiative. They are small, but mighty and serve the whole state through workshops TA and collaborating with the districts to support change. They have been an integral part of the activities we have completed to work on our LRE data.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6CF24-6FC2-6B47-9496-FAD43C2EC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086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 NET is</a:t>
            </a:r>
            <a:r>
              <a:rPr lang="en-US" baseline="0" dirty="0"/>
              <a:t> our other discretionary project and they work closely with Early CHOICES. They are divided in to 6 regions throughout the state. Early CHOICES works with STAR NET to provide more ongoing support to programs. STAR NET expands beyond focusing on inclusive practices. They provide professional development and technical assistance with a focus on early childhood special education best practices. </a:t>
            </a:r>
          </a:p>
          <a:p>
            <a:endParaRPr lang="en-US" baseline="0" dirty="0"/>
          </a:p>
          <a:p>
            <a:r>
              <a:rPr lang="en-US" baseline="0" dirty="0"/>
              <a:t>Without these two systems, our LRE efforts would be much more difficult.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4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Illinois was lucky enough</a:t>
            </a:r>
            <a:r>
              <a:rPr lang="en-US" baseline="0" dirty="0"/>
              <a:t> to have the opportunity to take part in the Inclusion Cohort the ECTA Center put on beginning in May of 2016 and lasted for just over a year. Through this cohort, we had the support of TA providers, which has actually continued on past the close of the cohort. We had monthly Cohort team calls with our TA providers and got to have cross state meetings two times to hear about the work of our fellow states participating in the cohort.  We used the different self-assessment tools ECTA provided in order to set our goals and get to work. Several of the items we will talk about today were a result of this cohort.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06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support for inclusion we have is the Early</a:t>
            </a:r>
            <a:r>
              <a:rPr lang="en-US" baseline="0" dirty="0"/>
              <a:t> Childhood LRE Stakeholders Consortium. This includes representation from state level staff (education, child care, head start, and Early Intervention), TA providers, LEAs and parents. This group meets quarterly. We used the Policy Statement to discuss our strengths and weaknesses as a state and developed three priority groups from this discussion.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6CF24-6FC2-6B47-9496-FAD43C2EC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171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our most effective activity</a:t>
            </a:r>
            <a:r>
              <a:rPr lang="en-US" baseline="0" dirty="0"/>
              <a:t> that has worked towards improving LRE data is our LRE Roundtables. </a:t>
            </a:r>
          </a:p>
          <a:p>
            <a:endParaRPr lang="en-US" baseline="0" dirty="0"/>
          </a:p>
          <a:p>
            <a:r>
              <a:rPr lang="en-US" baseline="0" dirty="0"/>
              <a:t>Different programs are targeted in two year cycles. Programs are invited to participate because of their data. The training session consists of information about accurate data, hearing from programs who have successful inclusive programs, breakout sessions to discuss different barriers to inclusion more in depth, and an Inclusive Inquiry Cycle. Programs were then required to submit an improvement plan. Early CHOICES and STAR NET then followed up with programs to give support throughout the year. </a:t>
            </a:r>
          </a:p>
          <a:p>
            <a:endParaRPr lang="en-US" baseline="0" dirty="0"/>
          </a:p>
          <a:p>
            <a:r>
              <a:rPr lang="en-US" baseline="0" dirty="0"/>
              <a:t>This year we will be targeting a new group of programs.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C5CD7-4E7C-BE48-8CBE-E402FF08B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672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Illinois is an Expansion</a:t>
            </a:r>
            <a:r>
              <a:rPr lang="en-US" baseline="0" dirty="0"/>
              <a:t> Model state. When this was first awarded, a “Lead, Learn, Excel” program was developed to provide professional development to leaders to then bring back to their programs. One of the topics was using an inquiry cycle for program improvement. We worked with The Ounce, the developers of Lead Learn Excel, to adjust the inquiry cycle to focus on inclusive practices specifically. This cycle is used in our roundtable. The steps are used for check in points. Programs receive a survey 4 times a year, which includes questions from the step of the cycle they are currently on. This is to keep programs accountable to the work and not forget about their plan.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CD010-F329-9A45-B282-F06A2206B1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550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Last spring ISBE issued this clarification</a:t>
            </a:r>
            <a:r>
              <a:rPr lang="en-US" baseline="0" dirty="0">
                <a:latin typeface="Calibri" charset="0"/>
              </a:rPr>
              <a:t> on the administrative rule regarding including children with disabilities in programs in Preschool for All programs, our state funded competitive grant based preschool program. The rule you see on the screen is what guides the PFA programs. When we looked at this, we decided that it is very general, so we issued a clarification document. The clarification document discusses a recommendation that PFA classes contain at least 10% of students with special needs, that students with IEPs should be active members of the classroom, mission statements should reference all students, an inclusion model document and professional development support. </a:t>
            </a:r>
          </a:p>
          <a:p>
            <a:endParaRPr lang="en-US" baseline="0" dirty="0">
              <a:latin typeface="Calibri" charset="0"/>
            </a:endParaRPr>
          </a:p>
          <a:p>
            <a:r>
              <a:rPr lang="en-US" baseline="0" dirty="0">
                <a:latin typeface="Calibri" charset="0"/>
              </a:rPr>
              <a:t>Programs competed for the PFA program over the past year for 2019 school year funding. The information from this clarification document was embedded in the Exemplary column of the PFA RFP, so if programs committed to these high quality inclusive practices, they essentially cored higher on the application process.  </a:t>
            </a:r>
            <a:endParaRPr lang="en-US" dirty="0">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2F4D0D-D33E-014D-8F8B-DE7683A6C4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27707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600" dirty="0">
                <a:latin typeface="Rockwell"/>
                <a:ea typeface="Rockwell"/>
                <a:cs typeface="Rockwell"/>
              </a:rPr>
              <a:t>Our friends at</a:t>
            </a:r>
            <a:r>
              <a:rPr lang="en-US" sz="1600" baseline="0" dirty="0">
                <a:latin typeface="Rockwell"/>
                <a:ea typeface="Rockwell"/>
                <a:cs typeface="Rockwell"/>
              </a:rPr>
              <a:t> Early CHOICES love the Inclusive Classroom Profile. If you are not familiar with it, it is an observational tool to look at classroom environment and interactions through the lens of a student with special needs in order to encourage high quality inclusive practices. Early CHOICES uses this in giving TA to programs. Programs are also encouraged to use it for self reflection, and items from this have also become the basis for developed PD on inclusive practices.  </a:t>
            </a:r>
            <a:endParaRPr lang="en-US" sz="1600" dirty="0">
              <a:latin typeface="Rockwell"/>
              <a:ea typeface="Rockwell"/>
              <a:cs typeface="Rockwell"/>
            </a:endParaRPr>
          </a:p>
        </p:txBody>
      </p:sp>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89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972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C5CD7-4E7C-BE48-8CBE-E402FF08B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731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module developed by Early CHOICES reviews the Federal Policy Statement on Inclusion of Children with Disabilities in Early Childhood Programs that was issued by the U.S. Department of Health and Human Services U.S. Department of Education on September 14, 2015.  </a:t>
            </a:r>
          </a:p>
          <a:p>
            <a:r>
              <a:rPr lang="en-US" sz="1200" b="0" i="0" kern="1200" dirty="0">
                <a:solidFill>
                  <a:schemeClr val="tx1"/>
                </a:solidFill>
                <a:effectLst/>
                <a:latin typeface="+mn-lt"/>
                <a:ea typeface="+mn-ea"/>
                <a:cs typeface="+mn-cs"/>
              </a:rPr>
              <a:t>The module is in three sections and a summary:</a:t>
            </a:r>
          </a:p>
          <a:p>
            <a:r>
              <a:rPr lang="en-US" sz="1200" b="0" i="0" kern="1200" dirty="0">
                <a:solidFill>
                  <a:schemeClr val="tx1"/>
                </a:solidFill>
                <a:effectLst/>
                <a:latin typeface="+mn-lt"/>
                <a:ea typeface="+mn-ea"/>
                <a:cs typeface="+mn-cs"/>
              </a:rPr>
              <a:t>Introduction to the policy statement: overview of what inclusion is and why it is important.</a:t>
            </a:r>
          </a:p>
          <a:p>
            <a:r>
              <a:rPr lang="en-US" sz="1200" b="0" i="0" kern="1200" dirty="0">
                <a:solidFill>
                  <a:schemeClr val="tx1"/>
                </a:solidFill>
                <a:effectLst/>
                <a:latin typeface="+mn-lt"/>
                <a:ea typeface="+mn-ea"/>
                <a:cs typeface="+mn-cs"/>
              </a:rPr>
              <a:t>Strategies to overcome challenges to inclusion within early childhood program</a:t>
            </a:r>
          </a:p>
          <a:p>
            <a:r>
              <a:rPr lang="en-US" sz="1200" b="0" i="0" kern="1200" dirty="0">
                <a:solidFill>
                  <a:schemeClr val="tx1"/>
                </a:solidFill>
                <a:effectLst/>
                <a:latin typeface="+mn-lt"/>
                <a:ea typeface="+mn-ea"/>
                <a:cs typeface="+mn-cs"/>
              </a:rPr>
              <a:t>Partnerships to build a culture of inclusion</a:t>
            </a:r>
          </a:p>
          <a:p>
            <a:r>
              <a:rPr lang="en-US" sz="1200" b="0" i="0" kern="1200" dirty="0">
                <a:solidFill>
                  <a:schemeClr val="tx1"/>
                </a:solidFill>
                <a:effectLst/>
                <a:latin typeface="+mn-lt"/>
                <a:ea typeface="+mn-ea"/>
                <a:cs typeface="+mn-cs"/>
              </a:rPr>
              <a:t>Summary of the module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section includes activities and additional resources to consider as you reflect on the ways that inclusion impacts your practices.  A </a:t>
            </a:r>
            <a:r>
              <a:rPr lang="en-US" sz="1200" b="0" i="0" u="none" strike="noStrike" kern="1200" dirty="0">
                <a:solidFill>
                  <a:schemeClr val="tx1"/>
                </a:solidFill>
                <a:effectLst/>
                <a:latin typeface="+mn-lt"/>
                <a:ea typeface="+mn-ea"/>
                <a:cs typeface="+mn-cs"/>
                <a:hlinkClick r:id="rId3"/>
              </a:rPr>
              <a:t>Reflection Guide</a:t>
            </a:r>
            <a:r>
              <a:rPr lang="en-US" sz="1200" b="0" i="0" kern="1200" dirty="0">
                <a:solidFill>
                  <a:schemeClr val="tx1"/>
                </a:solidFill>
                <a:effectLst/>
                <a:latin typeface="+mn-lt"/>
                <a:ea typeface="+mn-ea"/>
                <a:cs typeface="+mn-cs"/>
              </a:rPr>
              <a:t>  can be downloaded to manage your reflections and any resources you’d like to further explore. Also, available is a  </a:t>
            </a:r>
            <a:r>
              <a:rPr lang="en-US" sz="1200" b="0" i="0" u="none" strike="noStrike" kern="1200" dirty="0">
                <a:solidFill>
                  <a:schemeClr val="tx1"/>
                </a:solidFill>
                <a:effectLst/>
                <a:latin typeface="+mn-lt"/>
                <a:ea typeface="+mn-ea"/>
                <a:cs typeface="+mn-cs"/>
                <a:hlinkClick r:id="rId4"/>
              </a:rPr>
              <a:t>Resource Guide</a:t>
            </a:r>
            <a:r>
              <a:rPr lang="en-US" sz="1200" b="0" i="0" kern="1200" dirty="0">
                <a:solidFill>
                  <a:schemeClr val="tx1"/>
                </a:solidFill>
                <a:effectLst/>
                <a:latin typeface="+mn-lt"/>
                <a:ea typeface="+mn-ea"/>
                <a:cs typeface="+mn-cs"/>
              </a:rPr>
              <a:t> with all of the documents and links used in the modules.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88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tooltip="ICDD"/>
              </a:rPr>
              <a:t>Illinois Council on Developmental Disabilities</a:t>
            </a:r>
            <a:r>
              <a:rPr lang="en-US" sz="1200" b="0" i="0" kern="1200" dirty="0">
                <a:solidFill>
                  <a:schemeClr val="tx1"/>
                </a:solidFill>
                <a:effectLst/>
                <a:latin typeface="+mn-lt"/>
                <a:ea typeface="+mn-ea"/>
                <a:cs typeface="+mn-cs"/>
              </a:rPr>
              <a:t> (ICDD) funded Early CHOICES to convene an Illinois Early Childhood Inclusion Summit.  The Summit provided a unique and critical opportunity for leaders across all Illinois early childhood systems to advance the priorities in the United States Departments of Education (ED) and Health and Human Services (HHS) jointly released </a:t>
            </a:r>
            <a:r>
              <a:rPr lang="en-US" sz="1200" b="0" i="1" u="none" strike="noStrike" kern="1200" dirty="0">
                <a:solidFill>
                  <a:schemeClr val="tx1"/>
                </a:solidFill>
                <a:effectLst/>
                <a:latin typeface="+mn-lt"/>
                <a:ea typeface="+mn-ea"/>
                <a:cs typeface="+mn-cs"/>
                <a:hlinkClick r:id="rId4"/>
              </a:rPr>
              <a:t>Policy Statement on Inclusion in Early Childhood Programs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The purposes of the Summit were to:</a:t>
            </a:r>
          </a:p>
          <a:p>
            <a:r>
              <a:rPr lang="en-US" sz="1200" b="0" i="0" kern="1200" dirty="0">
                <a:solidFill>
                  <a:schemeClr val="tx1"/>
                </a:solidFill>
                <a:effectLst/>
                <a:latin typeface="+mn-lt"/>
                <a:ea typeface="+mn-ea"/>
                <a:cs typeface="+mn-cs"/>
              </a:rPr>
              <a:t>Create a shared awareness of the state of early childhood inclusion policy in Illinois</a:t>
            </a:r>
          </a:p>
          <a:p>
            <a:r>
              <a:rPr lang="en-US" sz="1200" b="0" i="0" kern="1200" dirty="0">
                <a:solidFill>
                  <a:schemeClr val="tx1"/>
                </a:solidFill>
                <a:effectLst/>
                <a:latin typeface="+mn-lt"/>
                <a:ea typeface="+mn-ea"/>
                <a:cs typeface="+mn-cs"/>
              </a:rPr>
              <a:t>Develop priorities for improving policy to support inclusion of young children across all agencies and stakeholders in Illinois</a:t>
            </a:r>
          </a:p>
          <a:p>
            <a:r>
              <a:rPr lang="en-US" sz="1200" b="0" i="0" kern="1200" dirty="0">
                <a:solidFill>
                  <a:schemeClr val="tx1"/>
                </a:solidFill>
                <a:effectLst/>
                <a:latin typeface="+mn-lt"/>
                <a:ea typeface="+mn-ea"/>
                <a:cs typeface="+mn-cs"/>
              </a:rPr>
              <a:t>Facilitate a true working meeting among leaders in early childhood systems in Illinois</a:t>
            </a:r>
          </a:p>
          <a:p>
            <a:endParaRPr lang="en-US" dirty="0"/>
          </a:p>
          <a:p>
            <a:r>
              <a:rPr lang="en-US" dirty="0"/>
              <a:t>This</a:t>
            </a:r>
            <a:r>
              <a:rPr lang="en-US" baseline="0" dirty="0"/>
              <a:t> event was a success and a follow up was held this spring in order to continue the conversation. Updates were provided by each of the state agencies participating and more in depth discussion was held on these three areas. Work groups were developed to further advance this work.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763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forward, we have done quite a bit to advance</a:t>
            </a:r>
            <a:r>
              <a:rPr lang="en-US" baseline="0" dirty="0"/>
              <a:t> inclusion, but we have more to go.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7E55C-A733-421E-9123-C8AF82461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24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38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98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As part of Phase I of the SSIP, the infrastructure analysis is meant to provide information about states’ capacity to support improvement at the local level. Through a detailed data and infrastructure analysis, States must assess the capacity of their current systems and their ability to enhance these to increase the capacity of Local Education Agencies (LEAs) and Early Intervention Service (EIS) programs to implement, scale up, and sustain, evidence-based practices that will result in improved outcomes for infants, toddlers and preschoolers with disabilities.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fontAlgn="base">
              <a:spcBef>
                <a:spcPct val="0"/>
              </a:spcBef>
              <a:spcAft>
                <a:spcPct val="0"/>
              </a:spcAft>
              <a:defRPr>
                <a:solidFill>
                  <a:schemeClr val="tx1"/>
                </a:solidFill>
                <a:latin typeface="Calibri" panose="020F0502020204030204" pitchFamily="34" charset="0"/>
              </a:defRPr>
            </a:lvl6pPr>
            <a:lvl7pPr marL="3033019" indent="-233309" fontAlgn="base">
              <a:spcBef>
                <a:spcPct val="0"/>
              </a:spcBef>
              <a:spcAft>
                <a:spcPct val="0"/>
              </a:spcAft>
              <a:defRPr>
                <a:solidFill>
                  <a:schemeClr val="tx1"/>
                </a:solidFill>
                <a:latin typeface="Calibri" panose="020F0502020204030204" pitchFamily="34" charset="0"/>
              </a:defRPr>
            </a:lvl7pPr>
            <a:lvl8pPr marL="3499637" indent="-233309" fontAlgn="base">
              <a:spcBef>
                <a:spcPct val="0"/>
              </a:spcBef>
              <a:spcAft>
                <a:spcPct val="0"/>
              </a:spcAft>
              <a:defRPr>
                <a:solidFill>
                  <a:schemeClr val="tx1"/>
                </a:solidFill>
                <a:latin typeface="Calibri" panose="020F0502020204030204" pitchFamily="34" charset="0"/>
              </a:defRPr>
            </a:lvl8pPr>
            <a:lvl9pPr marL="3966256" indent="-233309"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E4E372-99C0-499A-A357-3C305D49527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5399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Specifically, this analysis should include an assessment of certain state system components.  These include:  governance, fiscal, quality standards, professional development, data, technical assistance, and accountability.  States must not only provide information about these specific components of their systems, but the coordination, connections, and alignment of these components with one another.  As you begin your infrastructure analysis, you might consider where you have descriptions of these components already developed. For example, in policies and procedures, and other documentation.  From there, you can begin to assess those areas to determine where you might need more alignment or where you need to enhance specific components.</a:t>
            </a:r>
          </a:p>
          <a:p>
            <a:pPr>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fontAlgn="base">
              <a:spcBef>
                <a:spcPct val="0"/>
              </a:spcBef>
              <a:spcAft>
                <a:spcPct val="0"/>
              </a:spcAft>
              <a:defRPr>
                <a:solidFill>
                  <a:schemeClr val="tx1"/>
                </a:solidFill>
                <a:latin typeface="Calibri" panose="020F0502020204030204" pitchFamily="34" charset="0"/>
              </a:defRPr>
            </a:lvl6pPr>
            <a:lvl7pPr marL="3033019" indent="-233309" fontAlgn="base">
              <a:spcBef>
                <a:spcPct val="0"/>
              </a:spcBef>
              <a:spcAft>
                <a:spcPct val="0"/>
              </a:spcAft>
              <a:defRPr>
                <a:solidFill>
                  <a:schemeClr val="tx1"/>
                </a:solidFill>
                <a:latin typeface="Calibri" panose="020F0502020204030204" pitchFamily="34" charset="0"/>
              </a:defRPr>
            </a:lvl7pPr>
            <a:lvl8pPr marL="3499637" indent="-233309" fontAlgn="base">
              <a:spcBef>
                <a:spcPct val="0"/>
              </a:spcBef>
              <a:spcAft>
                <a:spcPct val="0"/>
              </a:spcAft>
              <a:defRPr>
                <a:solidFill>
                  <a:schemeClr val="tx1"/>
                </a:solidFill>
                <a:latin typeface="Calibri" panose="020F0502020204030204" pitchFamily="34" charset="0"/>
              </a:defRPr>
            </a:lvl8pPr>
            <a:lvl9pPr marL="3966256" indent="-233309"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796891-6798-4A8A-8306-0FD7233140A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8811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resource for examining infrastructure is the ECTA Framework for Section 619 and Part C state systems.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9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joint HHS and Ed Policy Statement on the Inclusion of Children with Disabilities in Early Childhood</a:t>
            </a:r>
            <a:r>
              <a:rPr lang="en-US" baseline="0" dirty="0"/>
              <a:t> Programs provides nine recommendations for categories of state  infrastructure practices. The policy statement offer recommendations for local action as well. It is available online at https://ed.gov/policy/speced/guid/earlylearning/joint-statement-full-text.pdf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89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7133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47855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22275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311242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96170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339625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52023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367798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0ABF9FC-4520-42F6-A4F9-7CE0E13F0CCF}" type="datetimeFigureOut">
              <a:rPr lang="en-US" smtClean="0"/>
              <a:t>8/10/2018</a:t>
            </a:fld>
            <a:endParaRPr lang="en-US"/>
          </a:p>
        </p:txBody>
      </p:sp>
      <p:sp>
        <p:nvSpPr>
          <p:cNvPr id="7"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1603956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622563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06841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246479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251861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12260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473021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75483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63824"/>
            <a:ext cx="4011084" cy="10649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62001"/>
            <a:ext cx="6815667"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826977"/>
            <a:ext cx="4011084" cy="4299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477850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802954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2080458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8201"/>
            <a:ext cx="27432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838201"/>
            <a:ext cx="80264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82400" y="6477001"/>
            <a:ext cx="6096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D734BA-EFFF-47E9-B4A0-42A9EEEAB748}" type="slidenum">
              <a:rPr lang="en-US" sz="1600" smtClean="0"/>
              <a:pPr/>
              <a:t>‹#›</a:t>
            </a:fld>
            <a:endParaRPr lang="en-US" sz="1800" dirty="0"/>
          </a:p>
        </p:txBody>
      </p:sp>
    </p:spTree>
    <p:extLst>
      <p:ext uri="{BB962C8B-B14F-4D97-AF65-F5344CB8AC3E}">
        <p14:creationId xmlns:p14="http://schemas.microsoft.com/office/powerpoint/2010/main" val="3863460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ubtitle 2"/>
          <p:cNvSpPr txBox="1">
            <a:spLocks/>
          </p:cNvSpPr>
          <p:nvPr userDrawn="1"/>
        </p:nvSpPr>
        <p:spPr>
          <a:xfrm>
            <a:off x="495300" y="2410119"/>
            <a:ext cx="3451860" cy="3729116"/>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en-US" dirty="0">
              <a:solidFill>
                <a:schemeClr val="bg1"/>
              </a:solidFill>
            </a:endParaRP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extLst>
      <p:ext uri="{BB962C8B-B14F-4D97-AF65-F5344CB8AC3E}">
        <p14:creationId xmlns:p14="http://schemas.microsoft.com/office/powerpoint/2010/main" val="94589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extLst>
      <p:ext uri="{BB962C8B-B14F-4D97-AF65-F5344CB8AC3E}">
        <p14:creationId xmlns:p14="http://schemas.microsoft.com/office/powerpoint/2010/main" val="56297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54C86A-F425-47F5-AD6F-40BD99556C14}" type="datetimeFigureOut">
              <a:rPr lang="en-US" smtClean="0"/>
              <a:t>8/10/2018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3396080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extLst>
      <p:ext uri="{BB962C8B-B14F-4D97-AF65-F5344CB8AC3E}">
        <p14:creationId xmlns:p14="http://schemas.microsoft.com/office/powerpoint/2010/main" val="3233432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extLst>
      <p:ext uri="{BB962C8B-B14F-4D97-AF65-F5344CB8AC3E}">
        <p14:creationId xmlns:p14="http://schemas.microsoft.com/office/powerpoint/2010/main" val="3832674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2939104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extLst>
      <p:ext uri="{BB962C8B-B14F-4D97-AF65-F5344CB8AC3E}">
        <p14:creationId xmlns:p14="http://schemas.microsoft.com/office/powerpoint/2010/main" val="2312546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585153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1586578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7" name="Picture 6"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108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2809362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748731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168087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54C86A-F425-47F5-AD6F-40BD99556C14}"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75077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78786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3073135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extLst>
      <p:ext uri="{BB962C8B-B14F-4D97-AF65-F5344CB8AC3E}">
        <p14:creationId xmlns:p14="http://schemas.microsoft.com/office/powerpoint/2010/main" val="1916854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extLst>
      <p:ext uri="{BB962C8B-B14F-4D97-AF65-F5344CB8AC3E}">
        <p14:creationId xmlns:p14="http://schemas.microsoft.com/office/powerpoint/2010/main" val="518300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44718" y="5954714"/>
            <a:ext cx="13081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stretch>
            <a:fillRect/>
          </a:stretch>
        </p:blipFill>
        <p:spPr>
          <a:xfrm>
            <a:off x="298451" y="6240464"/>
            <a:ext cx="1327149" cy="420687"/>
          </a:xfrm>
          <a:prstGeom prst="rect">
            <a:avLst/>
          </a:prstGeom>
          <a:ln>
            <a:noFill/>
          </a:ln>
          <a:effectLst>
            <a:outerShdw blurRad="63500" sx="102000" sy="102000" algn="ctr" rotWithShape="0">
              <a:prstClr val="black">
                <a:alpha val="40000"/>
              </a:prstClr>
            </a:outerShdw>
          </a:effectLst>
        </p:spPr>
      </p:pic>
      <p:cxnSp>
        <p:nvCxnSpPr>
          <p:cNvPr id="4" name="Straight Connector 3"/>
          <p:cNvCxnSpPr/>
          <p:nvPr userDrawn="1"/>
        </p:nvCxnSpPr>
        <p:spPr>
          <a:xfrm flipV="1">
            <a:off x="0" y="849313"/>
            <a:ext cx="12192000" cy="65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0" y="869950"/>
            <a:ext cx="12192000"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a:xfrm>
            <a:off x="11684000" y="6207126"/>
            <a:ext cx="508000" cy="365125"/>
          </a:xfrm>
        </p:spPr>
        <p:txBody>
          <a:bodyPr/>
          <a:lstStyle>
            <a:lvl1pPr>
              <a:defRPr/>
            </a:lvl1pPr>
          </a:lstStyle>
          <a:p>
            <a:fld id="{004527A5-B8A1-43A8-ABF0-AED8ED8004F0}" type="slidenum">
              <a:rPr lang="en-US" altLang="en-US"/>
              <a:pPr/>
              <a:t>‹#›</a:t>
            </a:fld>
            <a:endParaRPr lang="en-US" altLang="en-US"/>
          </a:p>
        </p:txBody>
      </p:sp>
    </p:spTree>
    <p:extLst>
      <p:ext uri="{BB962C8B-B14F-4D97-AF65-F5344CB8AC3E}">
        <p14:creationId xmlns:p14="http://schemas.microsoft.com/office/powerpoint/2010/main" val="1460985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276935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54C86A-F425-47F5-AD6F-40BD99556C14}" type="datetimeFigureOut">
              <a:rPr lang="en-US" smtClean="0"/>
              <a:t>8/10/2018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5387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54C86A-F425-47F5-AD6F-40BD99556C14}" type="datetimeFigureOut">
              <a:rPr lang="en-US" smtClean="0"/>
              <a:t>8/10/2018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82221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4C86A-F425-47F5-AD6F-40BD99556C14}" type="datetimeFigureOut">
              <a:rPr lang="en-US" smtClean="0"/>
              <a:t>8/10/2018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32428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54C86A-F425-47F5-AD6F-40BD99556C14}"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43530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354C86A-F425-47F5-AD6F-40BD99556C14}" type="datetimeFigureOut">
              <a:rPr lang="en-US" smtClean="0"/>
              <a:t>8/10/2018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521D7F-A62F-436D-8468-98D0D951629A}" type="slidenum">
              <a:rPr lang="en-US" smtClean="0"/>
              <a:t>‹#›</a:t>
            </a:fld>
            <a:endParaRPr lang="en-US"/>
          </a:p>
        </p:txBody>
      </p:sp>
    </p:spTree>
    <p:extLst>
      <p:ext uri="{BB962C8B-B14F-4D97-AF65-F5344CB8AC3E}">
        <p14:creationId xmlns:p14="http://schemas.microsoft.com/office/powerpoint/2010/main" val="126390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54C86A-F425-47F5-AD6F-40BD99556C14}" type="datetimeFigureOut">
              <a:rPr lang="en-US" smtClean="0"/>
              <a:t>8/10/2018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7521D7F-A62F-436D-8468-98D0D951629A}" type="slidenum">
              <a:rPr lang="en-US" smtClean="0"/>
              <a:t>‹#›</a:t>
            </a:fld>
            <a:endParaRPr lang="en-US"/>
          </a:p>
        </p:txBody>
      </p:sp>
    </p:spTree>
    <p:extLst>
      <p:ext uri="{BB962C8B-B14F-4D97-AF65-F5344CB8AC3E}">
        <p14:creationId xmlns:p14="http://schemas.microsoft.com/office/powerpoint/2010/main" val="816019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77000"/>
            <a:ext cx="12192000" cy="304800"/>
          </a:xfrm>
          <a:prstGeom prst="rect">
            <a:avLst/>
          </a:prstGeom>
          <a:solidFill>
            <a:srgbClr val="043E5A"/>
          </a:solidFill>
          <a:ln>
            <a:solidFill>
              <a:srgbClr val="003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Whole Child   ●   Whole School   ●   Whole Community</a:t>
            </a:r>
          </a:p>
        </p:txBody>
      </p:sp>
      <p:sp>
        <p:nvSpPr>
          <p:cNvPr id="2" name="Title Placeholder 1"/>
          <p:cNvSpPr>
            <a:spLocks noGrp="1"/>
          </p:cNvSpPr>
          <p:nvPr>
            <p:ph type="title"/>
          </p:nvPr>
        </p:nvSpPr>
        <p:spPr>
          <a:xfrm>
            <a:off x="609600" y="533400"/>
            <a:ext cx="10972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0"/>
            <a:ext cx="10972800" cy="5105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58881"/>
            <a:ext cx="12192000" cy="398320"/>
          </a:xfrm>
          <a:prstGeom prst="rect">
            <a:avLst/>
          </a:prstGeom>
          <a:solidFill>
            <a:srgbClr val="003E5A"/>
          </a:solidFill>
          <a:ln>
            <a:solidFill>
              <a:srgbClr val="003E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9" name="Rectangle 8"/>
          <p:cNvSpPr/>
          <p:nvPr userDrawn="1"/>
        </p:nvSpPr>
        <p:spPr>
          <a:xfrm>
            <a:off x="0" y="549435"/>
            <a:ext cx="12192000" cy="63071"/>
          </a:xfrm>
          <a:prstGeom prst="rect">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0595"/>
            <a:ext cx="6164417" cy="789346"/>
          </a:xfrm>
          <a:prstGeom prst="rect">
            <a:avLst/>
          </a:prstGeom>
        </p:spPr>
      </p:pic>
    </p:spTree>
    <p:extLst>
      <p:ext uri="{BB962C8B-B14F-4D97-AF65-F5344CB8AC3E}">
        <p14:creationId xmlns:p14="http://schemas.microsoft.com/office/powerpoint/2010/main" val="11756791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38078611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hyperlink" Target="http://www.azed.gov/ece/inclusion/"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www.eclre.org/ec-lre-consortium.aspx"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hyperlink" Target="http://www.eclre.org/good-to-know/inclusion-policy-statement-module.aspx"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hyperlink" Target="http://www.eclre.org/good-to-know/illinois-early-childhood-inclusion-policy-summit.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hyperlink" Target="mailto:kdoan@isbe.net" TargetMode="Externa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07C5-E77A-4C0E-B4D5-A24DDD2B8D1E}"/>
              </a:ext>
            </a:extLst>
          </p:cNvPr>
          <p:cNvSpPr>
            <a:spLocks noGrp="1"/>
          </p:cNvSpPr>
          <p:nvPr>
            <p:ph type="ctrTitle"/>
          </p:nvPr>
        </p:nvSpPr>
        <p:spPr/>
        <p:txBody>
          <a:bodyPr>
            <a:noAutofit/>
          </a:bodyPr>
          <a:lstStyle/>
          <a:p>
            <a:r>
              <a:rPr lang="en-US" sz="3600" dirty="0"/>
              <a:t>Building Inclusive Practices: Strategic Use of State Infrastructure Analysis and Data</a:t>
            </a:r>
          </a:p>
        </p:txBody>
      </p:sp>
      <p:sp>
        <p:nvSpPr>
          <p:cNvPr id="3" name="Subtitle 2">
            <a:extLst>
              <a:ext uri="{FF2B5EF4-FFF2-40B4-BE49-F238E27FC236}">
                <a16:creationId xmlns:a16="http://schemas.microsoft.com/office/drawing/2014/main" id="{FD0DF40C-1B49-4025-B263-021EE56CF97E}"/>
              </a:ext>
            </a:extLst>
          </p:cNvPr>
          <p:cNvSpPr>
            <a:spLocks noGrp="1"/>
          </p:cNvSpPr>
          <p:nvPr>
            <p:ph type="subTitle" idx="1"/>
          </p:nvPr>
        </p:nvSpPr>
        <p:spPr/>
        <p:txBody>
          <a:bodyPr/>
          <a:lstStyle/>
          <a:p>
            <a:r>
              <a:rPr lang="en-US" dirty="0"/>
              <a:t>2018 Improving Outcomes, Improving Data Conference</a:t>
            </a:r>
          </a:p>
        </p:txBody>
      </p:sp>
    </p:spTree>
    <p:extLst>
      <p:ext uri="{BB962C8B-B14F-4D97-AF65-F5344CB8AC3E}">
        <p14:creationId xmlns:p14="http://schemas.microsoft.com/office/powerpoint/2010/main" val="71829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Policy Statement</a:t>
            </a:r>
          </a:p>
        </p:txBody>
      </p:sp>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37B6-674E-D547-83D9-265D13403A95}"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descr="us department of health and human services and us department of education policy statement on inclusion of chuldren with disabilities in early childhood programs" title="screenshot of  federal inclusion policy stateme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6898" y="304802"/>
            <a:ext cx="8398701" cy="545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48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Focusing on Inclusion</a:t>
            </a:r>
          </a:p>
        </p:txBody>
      </p:sp>
      <p:sp>
        <p:nvSpPr>
          <p:cNvPr id="3" name="Content Placeholder 2"/>
          <p:cNvSpPr>
            <a:spLocks noGrp="1"/>
          </p:cNvSpPr>
          <p:nvPr>
            <p:ph idx="1"/>
          </p:nvPr>
        </p:nvSpPr>
        <p:spPr/>
        <p:txBody>
          <a:bodyPr>
            <a:noAutofit/>
          </a:bodyPr>
          <a:lstStyle/>
          <a:p>
            <a:pPr lvl="0"/>
            <a:r>
              <a:rPr lang="en-US" sz="2800" dirty="0"/>
              <a:t>Explicitly states a position that  all young children with disabilities should have access to inclusive high quality early childhood programs</a:t>
            </a:r>
          </a:p>
          <a:p>
            <a:pPr lvl="0"/>
            <a:r>
              <a:rPr lang="en-US" sz="2800" dirty="0"/>
              <a:t>Organized by legal foundations, research,  acknowledgement of challenges, and recommendations/resources</a:t>
            </a:r>
          </a:p>
          <a:p>
            <a:pPr lvl="0"/>
            <a:r>
              <a:rPr lang="en-US" sz="2800" dirty="0"/>
              <a:t>Legal foundations apply to all early childhood programs</a:t>
            </a:r>
          </a:p>
          <a:p>
            <a:pPr lvl="0"/>
            <a:r>
              <a:rPr lang="en-US" sz="2800" dirty="0"/>
              <a:t>State and Local recommendations</a:t>
            </a:r>
          </a:p>
          <a:p>
            <a:endParaRPr lang="en-US" sz="3200" dirty="0"/>
          </a:p>
        </p:txBody>
      </p:sp>
    </p:spTree>
    <p:extLst>
      <p:ext uri="{BB962C8B-B14F-4D97-AF65-F5344CB8AC3E}">
        <p14:creationId xmlns:p14="http://schemas.microsoft.com/office/powerpoint/2010/main" val="334215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State Level Recommendations</a:t>
            </a:r>
          </a:p>
        </p:txBody>
      </p:sp>
      <p:sp>
        <p:nvSpPr>
          <p:cNvPr id="3" name="Content Placeholder 2"/>
          <p:cNvSpPr>
            <a:spLocks noGrp="1"/>
          </p:cNvSpPr>
          <p:nvPr>
            <p:ph idx="1"/>
          </p:nvPr>
        </p:nvSpPr>
        <p:spPr/>
        <p:txBody>
          <a:bodyPr>
            <a:normAutofit lnSpcReduction="10000"/>
          </a:bodyPr>
          <a:lstStyle/>
          <a:p>
            <a:pPr lvl="0"/>
            <a:r>
              <a:rPr lang="en-US" sz="3200" dirty="0"/>
              <a:t>Create a cross-sector state-level interagency taskforce and plan for inclusion</a:t>
            </a:r>
          </a:p>
          <a:p>
            <a:pPr lvl="0"/>
            <a:r>
              <a:rPr lang="en-US" sz="3200" dirty="0"/>
              <a:t>Ensure state policies support high-quality inclusion</a:t>
            </a:r>
          </a:p>
          <a:p>
            <a:pPr lvl="0"/>
            <a:r>
              <a:rPr lang="en-US" sz="3200" dirty="0"/>
              <a:t>Set goals and track data</a:t>
            </a:r>
          </a:p>
          <a:p>
            <a:pPr lvl="0"/>
            <a:r>
              <a:rPr lang="en-US" sz="3200" dirty="0"/>
              <a:t>Review and modify resource allocations</a:t>
            </a:r>
          </a:p>
          <a:p>
            <a:pPr lvl="0"/>
            <a:r>
              <a:rPr lang="en-US" sz="3200" dirty="0"/>
              <a:t>Ensure Quality Rating frameworks are inclusive</a:t>
            </a:r>
          </a:p>
          <a:p>
            <a:endParaRPr lang="en-US" sz="3200" dirty="0"/>
          </a:p>
        </p:txBody>
      </p:sp>
    </p:spTree>
    <p:extLst>
      <p:ext uri="{BB962C8B-B14F-4D97-AF65-F5344CB8AC3E}">
        <p14:creationId xmlns:p14="http://schemas.microsoft.com/office/powerpoint/2010/main" val="89703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State Level Recommendations</a:t>
            </a:r>
          </a:p>
        </p:txBody>
      </p:sp>
      <p:sp>
        <p:nvSpPr>
          <p:cNvPr id="3" name="Content Placeholder 2"/>
          <p:cNvSpPr>
            <a:spLocks noGrp="1"/>
          </p:cNvSpPr>
          <p:nvPr>
            <p:ph idx="1"/>
          </p:nvPr>
        </p:nvSpPr>
        <p:spPr/>
        <p:txBody>
          <a:bodyPr/>
          <a:lstStyle/>
          <a:p>
            <a:pPr lvl="0"/>
            <a:r>
              <a:rPr lang="en-US" sz="3200" dirty="0"/>
              <a:t>Strengthen accountability and build incentive structures</a:t>
            </a:r>
          </a:p>
          <a:p>
            <a:pPr lvl="0"/>
            <a:r>
              <a:rPr lang="en-US" sz="3200" dirty="0"/>
              <a:t>Build a coordinated early childhood professional development system</a:t>
            </a:r>
          </a:p>
          <a:p>
            <a:pPr lvl="0"/>
            <a:r>
              <a:rPr lang="en-US" sz="3200" dirty="0"/>
              <a:t>Implement statewide supports for children’s social-emotional and behavioral health</a:t>
            </a:r>
          </a:p>
          <a:p>
            <a:pPr lvl="0"/>
            <a:r>
              <a:rPr lang="en-US" sz="3200" dirty="0"/>
              <a:t>Raise public awareness</a:t>
            </a:r>
          </a:p>
          <a:p>
            <a:pPr lvl="0"/>
            <a:endParaRPr lang="en-US" sz="3200" dirty="0"/>
          </a:p>
          <a:p>
            <a:endParaRPr lang="en-US" dirty="0"/>
          </a:p>
        </p:txBody>
      </p:sp>
    </p:spTree>
    <p:extLst>
      <p:ext uri="{BB962C8B-B14F-4D97-AF65-F5344CB8AC3E}">
        <p14:creationId xmlns:p14="http://schemas.microsoft.com/office/powerpoint/2010/main" val="242724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Indicators of High Quality Inclusion</a:t>
            </a:r>
          </a:p>
        </p:txBody>
      </p:sp>
      <p:sp>
        <p:nvSpPr>
          <p:cNvPr id="3" name="Content Placeholder 2"/>
          <p:cNvSpPr>
            <a:spLocks noGrp="1"/>
          </p:cNvSpPr>
          <p:nvPr>
            <p:ph idx="1"/>
          </p:nvPr>
        </p:nvSpPr>
        <p:spPr>
          <a:xfrm>
            <a:off x="587829" y="914399"/>
            <a:ext cx="11174111" cy="5110619"/>
          </a:xfrm>
        </p:spPr>
        <p:txBody>
          <a:bodyPr>
            <a:normAutofit fontScale="92500" lnSpcReduction="10000"/>
          </a:bodyPr>
          <a:lstStyle/>
          <a:p>
            <a:pPr marL="457200" lvl="0" indent="-457200">
              <a:buFont typeface="+mj-lt"/>
              <a:buAutoNum type="arabicPeriod"/>
            </a:pPr>
            <a:r>
              <a:rPr lang="en-US" b="1" dirty="0"/>
              <a:t>Cross Sector Leadership Team.</a:t>
            </a:r>
            <a:r>
              <a:rPr lang="en-US" dirty="0"/>
              <a:t> The state has a cross-sector leadership team with the authority to plan and make decisions related to statewide inclusion.</a:t>
            </a:r>
          </a:p>
          <a:p>
            <a:pPr marL="457200" lvl="0" indent="-457200">
              <a:buFont typeface="+mj-lt"/>
              <a:buAutoNum type="arabicPeriod"/>
            </a:pPr>
            <a:r>
              <a:rPr lang="en-US" b="1" dirty="0"/>
              <a:t>Mission and Vision.</a:t>
            </a:r>
            <a:r>
              <a:rPr lang="en-US" dirty="0"/>
              <a:t> The state has a mission and vision related to high-quality inclusion for all young children that guides all planning and improvement activities.</a:t>
            </a:r>
          </a:p>
          <a:p>
            <a:pPr marL="457200" lvl="0" indent="-457200">
              <a:buFont typeface="+mj-lt"/>
              <a:buAutoNum type="arabicPeriod"/>
            </a:pPr>
            <a:r>
              <a:rPr lang="en-US" b="1" dirty="0"/>
              <a:t>Policy/Guidance.</a:t>
            </a:r>
            <a:r>
              <a:rPr lang="en-US" dirty="0"/>
              <a:t> State early childhood agencies/programs have policies that promote high quality inclusion in all early care and education environments,  and are aligned with one another.</a:t>
            </a:r>
          </a:p>
          <a:p>
            <a:pPr marL="457200" lvl="0" indent="-457200">
              <a:buFont typeface="+mj-lt"/>
              <a:buAutoNum type="arabicPeriod"/>
            </a:pPr>
            <a:r>
              <a:rPr lang="en-US" b="1" dirty="0"/>
              <a:t>Family Engagement.</a:t>
            </a:r>
            <a:r>
              <a:rPr lang="en-US" dirty="0"/>
              <a:t> State policies and activities related to increasing high-quality inclusion promote, support and evaluate family engagement at both the state and local level.</a:t>
            </a:r>
          </a:p>
          <a:p>
            <a:pPr marL="457200" lvl="0" indent="-457200">
              <a:buFont typeface="+mj-lt"/>
              <a:buAutoNum type="arabicPeriod"/>
            </a:pPr>
            <a:r>
              <a:rPr lang="en-US" b="1" dirty="0"/>
              <a:t>Incentives</a:t>
            </a:r>
            <a:r>
              <a:rPr lang="en-US" dirty="0"/>
              <a:t>. All state early childhood agencies/programs provide incentives (e.g., grants, QRIS rating) for providing access to and participation within high-quality inclusive environments.</a:t>
            </a:r>
          </a:p>
          <a:p>
            <a:pPr marL="457200" lvl="0" indent="-457200">
              <a:buFont typeface="+mj-lt"/>
              <a:buAutoNum type="arabicPeriod"/>
            </a:pPr>
            <a:r>
              <a:rPr lang="en-US" b="1" dirty="0"/>
              <a:t>Accountability and Continuous Quality Assurance Systems </a:t>
            </a:r>
            <a:r>
              <a:rPr lang="en-US" dirty="0"/>
              <a:t>. All state agencies hold programs accountable (e.g., sanctions, corrective action plans, QRIS rating) for providing access to and participation within high-quality inclusive environments.  </a:t>
            </a:r>
          </a:p>
          <a:p>
            <a:endParaRPr lang="en-US" dirty="0"/>
          </a:p>
        </p:txBody>
      </p:sp>
      <p:sp>
        <p:nvSpPr>
          <p:cNvPr id="4" name="Footer Placeholder 3"/>
          <p:cNvSpPr>
            <a:spLocks noGrp="1"/>
          </p:cNvSpPr>
          <p:nvPr>
            <p:ph type="ftr" sz="quarter" idx="3"/>
          </p:nvPr>
        </p:nvSpPr>
        <p:spPr/>
        <p:txBody>
          <a:bodyPr/>
          <a:lstStyle/>
          <a:p>
            <a:endParaRPr lang="en-US"/>
          </a:p>
        </p:txBody>
      </p:sp>
      <p:sp>
        <p:nvSpPr>
          <p:cNvPr id="5" name="Slide Number Placeholder 4"/>
          <p:cNvSpPr>
            <a:spLocks noGrp="1"/>
          </p:cNvSpPr>
          <p:nvPr>
            <p:ph type="sldNum" sz="quarter" idx="4"/>
          </p:nvPr>
        </p:nvSpPr>
        <p:spPr/>
        <p:txBody>
          <a:bodyPr/>
          <a:lstStyle/>
          <a:p>
            <a:fld id="{8FF8BE51-C3B0-9B4F-9A06-4F809A9A7941}" type="slidenum">
              <a:rPr lang="en-US" smtClean="0"/>
              <a:pPr/>
              <a:t>14</a:t>
            </a:fld>
            <a:endParaRPr lang="en-US"/>
          </a:p>
        </p:txBody>
      </p:sp>
    </p:spTree>
    <p:extLst>
      <p:ext uri="{BB962C8B-B14F-4D97-AF65-F5344CB8AC3E}">
        <p14:creationId xmlns:p14="http://schemas.microsoft.com/office/powerpoint/2010/main" val="318866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Indicators of High Quality Inclusion</a:t>
            </a:r>
          </a:p>
        </p:txBody>
      </p:sp>
      <p:sp>
        <p:nvSpPr>
          <p:cNvPr id="3" name="Content Placeholder 2"/>
          <p:cNvSpPr>
            <a:spLocks noGrp="1"/>
          </p:cNvSpPr>
          <p:nvPr>
            <p:ph idx="1"/>
          </p:nvPr>
        </p:nvSpPr>
        <p:spPr>
          <a:xfrm>
            <a:off x="587829" y="914399"/>
            <a:ext cx="11174111" cy="5110619"/>
          </a:xfrm>
        </p:spPr>
        <p:txBody>
          <a:bodyPr>
            <a:normAutofit fontScale="92500" lnSpcReduction="10000"/>
          </a:bodyPr>
          <a:lstStyle/>
          <a:p>
            <a:pPr marL="457200" lvl="0" indent="-457200">
              <a:buFont typeface="+mj-lt"/>
              <a:buAutoNum type="arabicPeriod" startAt="7"/>
            </a:pPr>
            <a:r>
              <a:rPr lang="en-US" b="1" dirty="0"/>
              <a:t>Collaborative Funding Strategies</a:t>
            </a:r>
            <a:r>
              <a:rPr lang="en-US" dirty="0"/>
              <a:t>. All state early childhood agencies/programs allow and actively support cross-sector  collaborative funding to leverage and ensure high-quality inclusion is adequately funded (e.g., accountable funding mechanisms or braided funding, and interagency agreements).</a:t>
            </a:r>
          </a:p>
          <a:p>
            <a:pPr marL="457200" lvl="0" indent="-457200">
              <a:buFont typeface="+mj-lt"/>
              <a:buAutoNum type="arabicPeriod" startAt="7"/>
            </a:pPr>
            <a:r>
              <a:rPr lang="en-US" b="1" dirty="0"/>
              <a:t>Data on Access and Participation.</a:t>
            </a:r>
            <a:r>
              <a:rPr lang="en-US" dirty="0"/>
              <a:t> Federal and state early childhood agencies require the collection and use of data to improve their understanding of how well children are accessing and participating in early childhood programs (e.g., LRE data; suspension/expulsion data, observation data; equity data). </a:t>
            </a:r>
          </a:p>
          <a:p>
            <a:pPr marL="457200" lvl="0" indent="-457200">
              <a:buFont typeface="+mj-lt"/>
              <a:buAutoNum type="arabicPeriod" startAt="7"/>
            </a:pPr>
            <a:r>
              <a:rPr lang="en-US" b="1" dirty="0"/>
              <a:t>Quality Rating and Improvement Systems (QRIS).</a:t>
            </a:r>
            <a:r>
              <a:rPr lang="en-US" dirty="0"/>
              <a:t> QRIS quality ratings, program standards and indicators address procedures and practices for providing high quality care for children with diverse abilities</a:t>
            </a:r>
          </a:p>
          <a:p>
            <a:pPr marL="457200" lvl="0" indent="-457200">
              <a:buFont typeface="+mj-lt"/>
              <a:buAutoNum type="arabicPeriod" startAt="7"/>
            </a:pPr>
            <a:r>
              <a:rPr lang="en-US" b="1" dirty="0"/>
              <a:t>Early Learning Standards/Guidelines.</a:t>
            </a:r>
            <a:r>
              <a:rPr lang="en-US" dirty="0"/>
              <a:t> Early Learning Standards or Learning Guidelines provide specific strategies and adaptations to support children with special needs and inform the development of personnel standards.</a:t>
            </a:r>
          </a:p>
          <a:p>
            <a:endParaRPr lang="en-US" dirty="0"/>
          </a:p>
        </p:txBody>
      </p:sp>
      <p:sp>
        <p:nvSpPr>
          <p:cNvPr id="4" name="Footer Placeholder 3"/>
          <p:cNvSpPr>
            <a:spLocks noGrp="1"/>
          </p:cNvSpPr>
          <p:nvPr>
            <p:ph type="ftr" sz="quarter" idx="3"/>
          </p:nvPr>
        </p:nvSpPr>
        <p:spPr/>
        <p:txBody>
          <a:bodyPr/>
          <a:lstStyle/>
          <a:p>
            <a:endParaRPr lang="en-US"/>
          </a:p>
        </p:txBody>
      </p:sp>
      <p:sp>
        <p:nvSpPr>
          <p:cNvPr id="5" name="Slide Number Placeholder 4"/>
          <p:cNvSpPr>
            <a:spLocks noGrp="1"/>
          </p:cNvSpPr>
          <p:nvPr>
            <p:ph type="sldNum" sz="quarter" idx="4"/>
          </p:nvPr>
        </p:nvSpPr>
        <p:spPr/>
        <p:txBody>
          <a:bodyPr/>
          <a:lstStyle/>
          <a:p>
            <a:fld id="{8FF8BE51-C3B0-9B4F-9A06-4F809A9A7941}" type="slidenum">
              <a:rPr lang="en-US" smtClean="0"/>
              <a:pPr/>
              <a:t>15</a:t>
            </a:fld>
            <a:endParaRPr lang="en-US"/>
          </a:p>
        </p:txBody>
      </p:sp>
    </p:spTree>
    <p:extLst>
      <p:ext uri="{BB962C8B-B14F-4D97-AF65-F5344CB8AC3E}">
        <p14:creationId xmlns:p14="http://schemas.microsoft.com/office/powerpoint/2010/main" val="160777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Indicators of High Quality Inclusion</a:t>
            </a:r>
          </a:p>
        </p:txBody>
      </p:sp>
      <p:sp>
        <p:nvSpPr>
          <p:cNvPr id="3" name="Content Placeholder 2"/>
          <p:cNvSpPr>
            <a:spLocks noGrp="1"/>
          </p:cNvSpPr>
          <p:nvPr>
            <p:ph idx="1"/>
          </p:nvPr>
        </p:nvSpPr>
        <p:spPr>
          <a:xfrm>
            <a:off x="587829" y="914399"/>
            <a:ext cx="11174111" cy="5110619"/>
          </a:xfrm>
        </p:spPr>
        <p:txBody>
          <a:bodyPr>
            <a:normAutofit/>
          </a:bodyPr>
          <a:lstStyle/>
          <a:p>
            <a:pPr marL="457200" lvl="0" indent="-457200">
              <a:buFont typeface="+mj-lt"/>
              <a:buAutoNum type="arabicPeriod" startAt="11"/>
            </a:pPr>
            <a:r>
              <a:rPr lang="en-US" b="1" dirty="0"/>
              <a:t>Allocate Professional Development Resources. </a:t>
            </a:r>
            <a:r>
              <a:rPr lang="en-US" dirty="0"/>
              <a:t>State early childhood agencies/programs allocate professional development resources (e.g., coaching, itinerant teachers, professional development providers, Infant Mental Health consultants) to ensure all administrators and practitioners have the supports needed to effectively include all children and ensure that they are actively engaged in all daily routines and activities. </a:t>
            </a:r>
          </a:p>
          <a:p>
            <a:pPr marL="457200" lvl="0" indent="-457200">
              <a:buFont typeface="+mj-lt"/>
              <a:buAutoNum type="arabicPeriod" startAt="11"/>
            </a:pPr>
            <a:r>
              <a:rPr lang="en-US" b="1" dirty="0"/>
              <a:t>Effective Cross-Sector PD system Focusing on Inclusion.</a:t>
            </a:r>
            <a:r>
              <a:rPr lang="en-US" dirty="0"/>
              <a:t> The state employs a cross-sector approach that coordinates professional development efforts strategically using program data and evidence-based adult learning strategies to support the capacity of program staff to provide high quality inclusive services, including those children with significant needs.</a:t>
            </a:r>
          </a:p>
          <a:p>
            <a:pPr marL="457200" lvl="0" indent="-457200">
              <a:buFont typeface="+mj-lt"/>
              <a:buAutoNum type="arabicPeriod" startAt="11"/>
            </a:pPr>
            <a:r>
              <a:rPr lang="en-US" b="1" dirty="0"/>
              <a:t>EC Personnel Standards, Certification, Licensure Requirements. </a:t>
            </a:r>
            <a:r>
              <a:rPr lang="en-US" dirty="0"/>
              <a:t>Early childhood personnel standards, certifications, licensure requirements include competencies for supporting children with disabilities and their families (e.g., evidence-based practices aimed at reducing challenging behaviors) and are aligned with the state early learning standards.</a:t>
            </a:r>
          </a:p>
          <a:p>
            <a:endParaRPr lang="en-US" dirty="0"/>
          </a:p>
        </p:txBody>
      </p:sp>
      <p:sp>
        <p:nvSpPr>
          <p:cNvPr id="5" name="Slide Number Placeholder 4"/>
          <p:cNvSpPr>
            <a:spLocks noGrp="1"/>
          </p:cNvSpPr>
          <p:nvPr>
            <p:ph type="sldNum" sz="quarter" idx="4"/>
          </p:nvPr>
        </p:nvSpPr>
        <p:spPr/>
        <p:txBody>
          <a:bodyPr/>
          <a:lstStyle/>
          <a:p>
            <a:fld id="{8FF8BE51-C3B0-9B4F-9A06-4F809A9A7941}" type="slidenum">
              <a:rPr lang="en-US" smtClean="0"/>
              <a:pPr/>
              <a:t>16</a:t>
            </a:fld>
            <a:endParaRPr lang="en-US"/>
          </a:p>
        </p:txBody>
      </p:sp>
    </p:spTree>
    <p:extLst>
      <p:ext uri="{BB962C8B-B14F-4D97-AF65-F5344CB8AC3E}">
        <p14:creationId xmlns:p14="http://schemas.microsoft.com/office/powerpoint/2010/main" val="1736474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Indicators of High Quality Inclusion</a:t>
            </a:r>
          </a:p>
        </p:txBody>
      </p:sp>
      <p:sp>
        <p:nvSpPr>
          <p:cNvPr id="3" name="Content Placeholder 2"/>
          <p:cNvSpPr>
            <a:spLocks noGrp="1"/>
          </p:cNvSpPr>
          <p:nvPr>
            <p:ph idx="1"/>
          </p:nvPr>
        </p:nvSpPr>
        <p:spPr>
          <a:xfrm>
            <a:off x="587829" y="914399"/>
            <a:ext cx="11174111" cy="5110619"/>
          </a:xfrm>
        </p:spPr>
        <p:txBody>
          <a:bodyPr>
            <a:normAutofit/>
          </a:bodyPr>
          <a:lstStyle/>
          <a:p>
            <a:pPr marL="457200" lvl="0" indent="-457200">
              <a:buFont typeface="+mj-lt"/>
              <a:buAutoNum type="arabicPeriod" startAt="14"/>
            </a:pPr>
            <a:r>
              <a:rPr lang="en-US" b="1" dirty="0"/>
              <a:t>Institutes of Higher Education. </a:t>
            </a:r>
            <a:r>
              <a:rPr lang="en-US" dirty="0"/>
              <a:t>Institutes of higher education include specific courses and practicum experiences to prepare practitioners to effectively support children with disabilities (including those with the most significant needs) and their families, and to partner with practitioners across sectors.</a:t>
            </a:r>
          </a:p>
          <a:p>
            <a:pPr marL="457200" lvl="0" indent="-457200">
              <a:buFont typeface="+mj-lt"/>
              <a:buAutoNum type="arabicPeriod" startAt="14"/>
            </a:pPr>
            <a:r>
              <a:rPr lang="en-US" b="1" dirty="0"/>
              <a:t>Public Awareness.</a:t>
            </a:r>
            <a:r>
              <a:rPr lang="en-US" dirty="0"/>
              <a:t> States implement an ongoing public awareness campaign to inform the early childhood field and community-at-large of the importance of inclusion and to elicit advocacy for high-quality inclusion.</a:t>
            </a:r>
          </a:p>
          <a:p>
            <a:endParaRPr lang="en-US" dirty="0"/>
          </a:p>
        </p:txBody>
      </p:sp>
      <p:sp>
        <p:nvSpPr>
          <p:cNvPr id="5" name="Slide Number Placeholder 4"/>
          <p:cNvSpPr>
            <a:spLocks noGrp="1"/>
          </p:cNvSpPr>
          <p:nvPr>
            <p:ph type="sldNum" sz="quarter" idx="4"/>
          </p:nvPr>
        </p:nvSpPr>
        <p:spPr/>
        <p:txBody>
          <a:bodyPr/>
          <a:lstStyle/>
          <a:p>
            <a:fld id="{8FF8BE51-C3B0-9B4F-9A06-4F809A9A7941}" type="slidenum">
              <a:rPr lang="en-US" smtClean="0"/>
              <a:pPr/>
              <a:t>17</a:t>
            </a:fld>
            <a:endParaRPr lang="en-US"/>
          </a:p>
        </p:txBody>
      </p:sp>
    </p:spTree>
    <p:extLst>
      <p:ext uri="{BB962C8B-B14F-4D97-AF65-F5344CB8AC3E}">
        <p14:creationId xmlns:p14="http://schemas.microsoft.com/office/powerpoint/2010/main" val="191172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2152515" y="6160565"/>
            <a:ext cx="10428748" cy="496463"/>
          </a:xfrm>
        </p:spPr>
        <p:txBody>
          <a:bodyPr/>
          <a:lstStyle/>
          <a:p>
            <a:r>
              <a:rPr lang="en-US" sz="2000" dirty="0"/>
              <a:t>http://ectacenter.org/~pdfs/topics/inclusion/state-inclusion-self-assessment.pdf</a:t>
            </a:r>
          </a:p>
        </p:txBody>
      </p:sp>
      <p:sp>
        <p:nvSpPr>
          <p:cNvPr id="5" name="Slide Number Placeholder 4"/>
          <p:cNvSpPr>
            <a:spLocks noGrp="1"/>
          </p:cNvSpPr>
          <p:nvPr>
            <p:ph type="sldNum" sz="quarter" idx="4"/>
          </p:nvPr>
        </p:nvSpPr>
        <p:spPr/>
        <p:txBody>
          <a:bodyPr/>
          <a:lstStyle/>
          <a:p>
            <a:fld id="{8FF8BE51-C3B0-9B4F-9A06-4F809A9A7941}" type="slidenum">
              <a:rPr lang="en-US" smtClean="0"/>
              <a:pPr/>
              <a:t>18</a:t>
            </a:fld>
            <a:endParaRPr lang="en-US"/>
          </a:p>
        </p:txBody>
      </p:sp>
      <p:pic>
        <p:nvPicPr>
          <p:cNvPr id="7" name="Picture 6" descr="This is the first page of a self assessment on inclusion developed by ECTA Center" title="Picture of State inclusion self-assessemt"/>
          <p:cNvPicPr>
            <a:picLocks noChangeAspect="1"/>
          </p:cNvPicPr>
          <p:nvPr/>
        </p:nvPicPr>
        <p:blipFill>
          <a:blip r:embed="rId3"/>
          <a:stretch>
            <a:fillRect/>
          </a:stretch>
        </p:blipFill>
        <p:spPr>
          <a:xfrm>
            <a:off x="2152515" y="115673"/>
            <a:ext cx="8463097" cy="5564776"/>
          </a:xfrm>
          <a:prstGeom prst="rect">
            <a:avLst/>
          </a:prstGeom>
        </p:spPr>
      </p:pic>
    </p:spTree>
    <p:extLst>
      <p:ext uri="{BB962C8B-B14F-4D97-AF65-F5344CB8AC3E}">
        <p14:creationId xmlns:p14="http://schemas.microsoft.com/office/powerpoint/2010/main" val="215238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1952372" y="0"/>
            <a:ext cx="8408138" cy="5791320"/>
          </a:xfrm>
          <a:prstGeom prst="rect">
            <a:avLst/>
          </a:prstGeom>
        </p:spPr>
      </p:pic>
    </p:spTree>
    <p:extLst>
      <p:ext uri="{BB962C8B-B14F-4D97-AF65-F5344CB8AC3E}">
        <p14:creationId xmlns:p14="http://schemas.microsoft.com/office/powerpoint/2010/main" val="368418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Welcome and Introductions</a:t>
            </a:r>
          </a:p>
        </p:txBody>
      </p:sp>
      <p:sp>
        <p:nvSpPr>
          <p:cNvPr id="7" name="Content Placeholder 6"/>
          <p:cNvSpPr>
            <a:spLocks noGrp="1"/>
          </p:cNvSpPr>
          <p:nvPr>
            <p:ph idx="1"/>
          </p:nvPr>
        </p:nvSpPr>
        <p:spPr>
          <a:xfrm>
            <a:off x="587829" y="1368357"/>
            <a:ext cx="11005457" cy="4677879"/>
          </a:xfrm>
        </p:spPr>
        <p:txBody>
          <a:bodyPr>
            <a:normAutofit lnSpcReduction="10000"/>
          </a:bodyPr>
          <a:lstStyle/>
          <a:p>
            <a:pPr lvl="0">
              <a:lnSpc>
                <a:spcPct val="100000"/>
              </a:lnSpc>
              <a:spcBef>
                <a:spcPts val="0"/>
              </a:spcBef>
              <a:buClr>
                <a:srgbClr val="24B953"/>
              </a:buClr>
              <a:buFont typeface="Wingdings" panose="05000000000000000000" pitchFamily="2" charset="2"/>
              <a:buChar char="§"/>
            </a:pPr>
            <a:r>
              <a:rPr lang="en-US" sz="3200" dirty="0">
                <a:solidFill>
                  <a:srgbClr val="000000"/>
                </a:solidFill>
              </a:rPr>
              <a:t>Megan Vinh &amp; Kathy Thompson Whaley, ECTA Center</a:t>
            </a:r>
          </a:p>
          <a:p>
            <a:pPr marL="0" lvl="0" indent="0">
              <a:lnSpc>
                <a:spcPct val="100000"/>
              </a:lnSpc>
              <a:spcBef>
                <a:spcPts val="0"/>
              </a:spcBef>
              <a:buClr>
                <a:srgbClr val="24B953"/>
              </a:buClr>
              <a:buNone/>
            </a:pPr>
            <a:endParaRPr lang="en-US" sz="3200" dirty="0">
              <a:solidFill>
                <a:srgbClr val="000000"/>
              </a:solidFill>
            </a:endParaRPr>
          </a:p>
          <a:p>
            <a:pPr>
              <a:lnSpc>
                <a:spcPct val="100000"/>
              </a:lnSpc>
              <a:spcBef>
                <a:spcPts val="0"/>
              </a:spcBef>
              <a:buClr>
                <a:srgbClr val="24B953"/>
              </a:buClr>
              <a:buFont typeface="Wingdings" panose="05000000000000000000" pitchFamily="2" charset="2"/>
              <a:buChar char="§"/>
            </a:pPr>
            <a:r>
              <a:rPr lang="en-US" sz="3200" dirty="0">
                <a:solidFill>
                  <a:srgbClr val="000000"/>
                </a:solidFill>
              </a:rPr>
              <a:t>Suzanne Perry</a:t>
            </a:r>
          </a:p>
          <a:p>
            <a:pPr marL="0" lvl="0" indent="0">
              <a:lnSpc>
                <a:spcPct val="100000"/>
              </a:lnSpc>
              <a:spcBef>
                <a:spcPts val="0"/>
              </a:spcBef>
              <a:buClr>
                <a:srgbClr val="24B953"/>
              </a:buClr>
              <a:buNone/>
            </a:pPr>
            <a:r>
              <a:rPr lang="en-US" sz="3200" dirty="0">
                <a:solidFill>
                  <a:srgbClr val="000000"/>
                </a:solidFill>
              </a:rPr>
              <a:t>	Early Childhood Special Education Director,</a:t>
            </a:r>
          </a:p>
          <a:p>
            <a:pPr marL="457200" lvl="1" indent="0">
              <a:lnSpc>
                <a:spcPct val="100000"/>
              </a:lnSpc>
              <a:spcBef>
                <a:spcPts val="0"/>
              </a:spcBef>
              <a:buClr>
                <a:srgbClr val="24B953"/>
              </a:buClr>
              <a:buNone/>
            </a:pPr>
            <a:r>
              <a:rPr lang="en-US" sz="3000" dirty="0">
                <a:solidFill>
                  <a:srgbClr val="000000"/>
                </a:solidFill>
              </a:rPr>
              <a:t>    Arizona Department of Education</a:t>
            </a:r>
          </a:p>
          <a:p>
            <a:pPr marL="0" lvl="0" indent="0">
              <a:lnSpc>
                <a:spcPct val="100000"/>
              </a:lnSpc>
              <a:spcBef>
                <a:spcPts val="0"/>
              </a:spcBef>
              <a:buClr>
                <a:srgbClr val="24B953"/>
              </a:buClr>
              <a:buNone/>
            </a:pPr>
            <a:endParaRPr lang="en-US" sz="3200" dirty="0">
              <a:solidFill>
                <a:srgbClr val="000000"/>
              </a:solidFill>
            </a:endParaRPr>
          </a:p>
          <a:p>
            <a:pPr lvl="0">
              <a:lnSpc>
                <a:spcPct val="100000"/>
              </a:lnSpc>
              <a:spcBef>
                <a:spcPts val="0"/>
              </a:spcBef>
              <a:buClr>
                <a:srgbClr val="24B953"/>
              </a:buClr>
              <a:buFont typeface="Wingdings" panose="05000000000000000000" pitchFamily="2" charset="2"/>
              <a:buChar char="§"/>
            </a:pPr>
            <a:r>
              <a:rPr lang="en-US" sz="3200" dirty="0">
                <a:solidFill>
                  <a:srgbClr val="000000"/>
                </a:solidFill>
              </a:rPr>
              <a:t>Kristy Doan</a:t>
            </a:r>
          </a:p>
          <a:p>
            <a:pPr marL="0" lvl="0" indent="0">
              <a:lnSpc>
                <a:spcPct val="100000"/>
              </a:lnSpc>
              <a:spcBef>
                <a:spcPts val="0"/>
              </a:spcBef>
              <a:buClr>
                <a:srgbClr val="24B953"/>
              </a:buClr>
              <a:buNone/>
            </a:pPr>
            <a:r>
              <a:rPr lang="en-US" sz="3200" dirty="0">
                <a:solidFill>
                  <a:srgbClr val="000000"/>
                </a:solidFill>
              </a:rPr>
              <a:t>	</a:t>
            </a:r>
            <a:r>
              <a:rPr lang="en-US" sz="3200" dirty="0"/>
              <a:t>Principal Consultant, Early Childhood</a:t>
            </a:r>
          </a:p>
          <a:p>
            <a:pPr marL="0" lvl="0" indent="0">
              <a:lnSpc>
                <a:spcPct val="100000"/>
              </a:lnSpc>
              <a:spcBef>
                <a:spcPts val="0"/>
              </a:spcBef>
              <a:buClr>
                <a:srgbClr val="24B953"/>
              </a:buClr>
              <a:buNone/>
            </a:pPr>
            <a:r>
              <a:rPr lang="en-US" sz="3200" dirty="0">
                <a:solidFill>
                  <a:srgbClr val="000000"/>
                </a:solidFill>
              </a:rPr>
              <a:t>	Illinois State Board </a:t>
            </a:r>
            <a:r>
              <a:rPr lang="en-US" sz="3200">
                <a:solidFill>
                  <a:srgbClr val="000000"/>
                </a:solidFill>
              </a:rPr>
              <a:t>of Education</a:t>
            </a:r>
            <a:endParaRPr lang="en-US" sz="3200" dirty="0">
              <a:solidFill>
                <a:srgbClr val="000000"/>
              </a:solidFill>
            </a:endParaRPr>
          </a:p>
          <a:p>
            <a:pPr marL="0" lvl="0" indent="0">
              <a:lnSpc>
                <a:spcPct val="100000"/>
              </a:lnSpc>
              <a:spcBef>
                <a:spcPts val="0"/>
              </a:spcBef>
              <a:buClr>
                <a:srgbClr val="24B953"/>
              </a:buClr>
              <a:buNone/>
            </a:pPr>
            <a:r>
              <a:rPr lang="en-US" sz="3200" dirty="0">
                <a:solidFill>
                  <a:srgbClr val="000000"/>
                </a:solidFill>
              </a:rPr>
              <a:t>	</a:t>
            </a:r>
          </a:p>
        </p:txBody>
      </p:sp>
    </p:spTree>
    <p:extLst>
      <p:ext uri="{BB962C8B-B14F-4D97-AF65-F5344CB8AC3E}">
        <p14:creationId xmlns:p14="http://schemas.microsoft.com/office/powerpoint/2010/main" val="134083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1394445" y="104"/>
            <a:ext cx="9513044" cy="6136674"/>
          </a:xfrm>
          <a:prstGeom prst="rect">
            <a:avLst/>
          </a:prstGeom>
        </p:spPr>
      </p:pic>
    </p:spTree>
    <p:extLst>
      <p:ext uri="{BB962C8B-B14F-4D97-AF65-F5344CB8AC3E}">
        <p14:creationId xmlns:p14="http://schemas.microsoft.com/office/powerpoint/2010/main" val="4780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t>Alignment Makes Sense: Examples</a:t>
            </a:r>
          </a:p>
        </p:txBody>
      </p:sp>
      <p:sp>
        <p:nvSpPr>
          <p:cNvPr id="9" name="Content Placeholder 8"/>
          <p:cNvSpPr>
            <a:spLocks noGrp="1"/>
          </p:cNvSpPr>
          <p:nvPr>
            <p:ph idx="1"/>
          </p:nvPr>
        </p:nvSpPr>
        <p:spPr/>
        <p:txBody>
          <a:bodyPr>
            <a:normAutofit fontScale="25000" lnSpcReduction="20000"/>
          </a:bodyPr>
          <a:lstStyle/>
          <a:p>
            <a:pPr marL="0" indent="0">
              <a:buNone/>
            </a:pPr>
            <a:r>
              <a:rPr lang="en-US" sz="13600" dirty="0"/>
              <a:t>Review and Modify Resource Allocations</a:t>
            </a:r>
          </a:p>
          <a:p>
            <a:pPr marL="0" indent="0">
              <a:buNone/>
            </a:pPr>
            <a:r>
              <a:rPr lang="en-US" sz="8600" dirty="0"/>
              <a:t>(HHS &amp; ED Inclusion Policy Statement)</a:t>
            </a:r>
          </a:p>
          <a:p>
            <a:pPr lvl="1">
              <a:buFont typeface="Wingdings" panose="05000000000000000000" pitchFamily="2" charset="2"/>
              <a:buChar char="ü"/>
            </a:pPr>
            <a:r>
              <a:rPr lang="en-US" sz="12000" b="1" dirty="0">
                <a:solidFill>
                  <a:srgbClr val="00B050"/>
                </a:solidFill>
              </a:rPr>
              <a:t>Governance: </a:t>
            </a:r>
            <a:r>
              <a:rPr lang="en-US" sz="12000" dirty="0"/>
              <a:t>Subcomponent 4: Leadership &amp; Performance 	Management</a:t>
            </a:r>
          </a:p>
          <a:p>
            <a:pPr lvl="1">
              <a:buFont typeface="Wingdings" panose="05000000000000000000" pitchFamily="2" charset="2"/>
              <a:buChar char="ü"/>
            </a:pPr>
            <a:r>
              <a:rPr lang="en-US" sz="12000" b="1" dirty="0">
                <a:solidFill>
                  <a:srgbClr val="00B050"/>
                </a:solidFill>
              </a:rPr>
              <a:t>Finance</a:t>
            </a:r>
          </a:p>
          <a:p>
            <a:pPr lvl="1">
              <a:buFont typeface="Wingdings" panose="05000000000000000000" pitchFamily="2" charset="2"/>
              <a:buChar char="ü"/>
            </a:pPr>
            <a:r>
              <a:rPr lang="en-US" sz="12000" b="1" dirty="0">
                <a:solidFill>
                  <a:srgbClr val="00B050"/>
                </a:solidFill>
              </a:rPr>
              <a:t>Accountability and Quality Improvement</a:t>
            </a:r>
          </a:p>
          <a:p>
            <a:pPr lvl="1">
              <a:buFont typeface="Wingdings" panose="05000000000000000000" pitchFamily="2" charset="2"/>
              <a:buChar char="ü"/>
            </a:pPr>
            <a:endParaRPr lang="en-US" sz="12000" b="1" dirty="0">
              <a:solidFill>
                <a:srgbClr val="00B050"/>
              </a:solidFill>
            </a:endParaRPr>
          </a:p>
          <a:p>
            <a:pPr marL="0" indent="0">
              <a:buNone/>
            </a:pPr>
            <a:r>
              <a:rPr lang="en-US" sz="12000"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US" sz="2600"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C29B83-81A2-4F63-982C-E242A85BE345}" type="slidenum">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5441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t>Examples of Alignment</a:t>
            </a:r>
          </a:p>
        </p:txBody>
      </p:sp>
      <p:sp>
        <p:nvSpPr>
          <p:cNvPr id="9" name="Content Placeholder 8"/>
          <p:cNvSpPr>
            <a:spLocks noGrp="1"/>
          </p:cNvSpPr>
          <p:nvPr>
            <p:ph idx="1"/>
          </p:nvPr>
        </p:nvSpPr>
        <p:spPr>
          <a:xfrm>
            <a:off x="0" y="684179"/>
            <a:ext cx="12192000" cy="5196115"/>
          </a:xfrm>
        </p:spPr>
        <p:txBody>
          <a:bodyPr>
            <a:normAutofit/>
          </a:bodyPr>
          <a:lstStyle/>
          <a:p>
            <a:pPr marL="0" indent="0">
              <a:buNone/>
            </a:pPr>
            <a:endParaRPr lang="en-US" sz="2600" dirty="0"/>
          </a:p>
          <a:p>
            <a:pPr marL="0" indent="0">
              <a:buNone/>
            </a:pPr>
            <a:r>
              <a:rPr lang="en-US" sz="3400" dirty="0"/>
              <a:t>Build a Coordinated Early Childhood Professional Development System </a:t>
            </a:r>
            <a:r>
              <a:rPr lang="en-US" sz="2800" dirty="0"/>
              <a:t>(HHS &amp; ED Inclusion Policy Statement)</a:t>
            </a:r>
          </a:p>
          <a:p>
            <a:pPr marL="400050" lvl="1" indent="0">
              <a:buClr>
                <a:srgbClr val="24B953"/>
              </a:buClr>
              <a:buNone/>
            </a:pPr>
            <a:r>
              <a:rPr lang="en-US" sz="2800" dirty="0">
                <a:solidFill>
                  <a:srgbClr val="000000"/>
                </a:solidFill>
              </a:rPr>
              <a:t>All </a:t>
            </a:r>
            <a:r>
              <a:rPr lang="en-US" sz="3300" b="1" dirty="0">
                <a:solidFill>
                  <a:srgbClr val="00B050"/>
                </a:solidFill>
              </a:rPr>
              <a:t>Personnel Subcomponents </a:t>
            </a:r>
            <a:r>
              <a:rPr lang="en-US" sz="2800" dirty="0">
                <a:solidFill>
                  <a:srgbClr val="000000"/>
                </a:solidFill>
              </a:rPr>
              <a:t>but specifically:</a:t>
            </a:r>
          </a:p>
          <a:p>
            <a:pPr marL="857250" lvl="1" indent="-457200">
              <a:spcBef>
                <a:spcPts val="0"/>
              </a:spcBef>
              <a:buClr>
                <a:srgbClr val="24B953"/>
              </a:buClr>
              <a:buFont typeface="Wingdings" panose="05000000000000000000" pitchFamily="2" charset="2"/>
              <a:buChar char="ü"/>
            </a:pPr>
            <a:r>
              <a:rPr lang="en-US" sz="2800" dirty="0">
                <a:solidFill>
                  <a:srgbClr val="000000"/>
                </a:solidFill>
              </a:rPr>
              <a:t>Leadership, Coordination and Sustainability</a:t>
            </a:r>
          </a:p>
          <a:p>
            <a:pPr marL="857250" lvl="1" indent="-457200">
              <a:spcBef>
                <a:spcPts val="0"/>
              </a:spcBef>
              <a:buClr>
                <a:srgbClr val="24B953"/>
              </a:buClr>
              <a:buFont typeface="Wingdings" panose="05000000000000000000" pitchFamily="2" charset="2"/>
              <a:buChar char="ü"/>
            </a:pPr>
            <a:r>
              <a:rPr lang="en-US" sz="2800" dirty="0">
                <a:solidFill>
                  <a:srgbClr val="000000"/>
                </a:solidFill>
              </a:rPr>
              <a:t>Personnel Standards</a:t>
            </a:r>
          </a:p>
          <a:p>
            <a:pPr marL="857250" lvl="1" indent="-457200">
              <a:spcBef>
                <a:spcPts val="0"/>
              </a:spcBef>
              <a:buClr>
                <a:srgbClr val="24B953"/>
              </a:buClr>
              <a:buFont typeface="Wingdings" panose="05000000000000000000" pitchFamily="2" charset="2"/>
              <a:buChar char="ü"/>
            </a:pPr>
            <a:r>
              <a:rPr lang="en-US" sz="2800" dirty="0" err="1">
                <a:solidFill>
                  <a:srgbClr val="000000"/>
                </a:solidFill>
              </a:rPr>
              <a:t>Inservice</a:t>
            </a:r>
            <a:r>
              <a:rPr lang="en-US" sz="2800" dirty="0">
                <a:solidFill>
                  <a:srgbClr val="000000"/>
                </a:solidFill>
              </a:rPr>
              <a:t> Personnel Development</a:t>
            </a:r>
          </a:p>
          <a:p>
            <a:pPr marL="857250" lvl="1" indent="-457200">
              <a:spcBef>
                <a:spcPts val="0"/>
              </a:spcBef>
              <a:buClr>
                <a:srgbClr val="24B953"/>
              </a:buClr>
              <a:buFont typeface="Wingdings" panose="05000000000000000000" pitchFamily="2" charset="2"/>
              <a:buChar char="ü"/>
            </a:pPr>
            <a:r>
              <a:rPr lang="en-US" sz="2800" dirty="0">
                <a:solidFill>
                  <a:srgbClr val="000000"/>
                </a:solidFill>
              </a:rPr>
              <a:t>Preservice Personnel Development</a:t>
            </a:r>
          </a:p>
          <a:p>
            <a:pPr marL="0" indent="0">
              <a:buNone/>
            </a:pPr>
            <a:endParaRPr lang="en-US" sz="2500" dirty="0"/>
          </a:p>
          <a:p>
            <a:pPr marL="0" indent="0">
              <a:buNone/>
            </a:pPr>
            <a:endParaRPr lang="en-US" sz="2500" dirty="0"/>
          </a:p>
          <a:p>
            <a:pPr marL="0" indent="0">
              <a:buNone/>
            </a:pPr>
            <a:endParaRPr lang="en-US" sz="2500" dirty="0"/>
          </a:p>
        </p:txBody>
      </p:sp>
      <p:sp>
        <p:nvSpPr>
          <p:cNvPr id="4" name="Slide Number Placeholder 3"/>
          <p:cNvSpPr>
            <a:spLocks noGrp="1"/>
          </p:cNvSpPr>
          <p:nvPr>
            <p:ph type="sldNum" sz="quarter" idx="4294967295"/>
          </p:nvPr>
        </p:nvSpPr>
        <p:spPr>
          <a:xfrm>
            <a:off x="0" y="640080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9B83-81A2-4F63-982C-E242A85BE345}"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7106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t>Examples of Alignment</a:t>
            </a:r>
          </a:p>
        </p:txBody>
      </p:sp>
      <p:sp>
        <p:nvSpPr>
          <p:cNvPr id="9" name="Content Placeholder 8"/>
          <p:cNvSpPr>
            <a:spLocks noGrp="1"/>
          </p:cNvSpPr>
          <p:nvPr>
            <p:ph idx="1"/>
          </p:nvPr>
        </p:nvSpPr>
        <p:spPr/>
        <p:txBody>
          <a:bodyPr/>
          <a:lstStyle/>
          <a:p>
            <a:pPr marL="514350" indent="-514350">
              <a:buAutoNum type="arabicPeriod"/>
            </a:pPr>
            <a:endParaRPr lang="en-US" sz="2600" dirty="0"/>
          </a:p>
          <a:p>
            <a:pPr marL="0" indent="0">
              <a:lnSpc>
                <a:spcPct val="100000"/>
              </a:lnSpc>
              <a:spcBef>
                <a:spcPts val="0"/>
              </a:spcBef>
              <a:buNone/>
            </a:pPr>
            <a:r>
              <a:rPr lang="en-US" sz="3400" dirty="0"/>
              <a:t>Ensure Quality Frameworks are Inclusive</a:t>
            </a:r>
          </a:p>
          <a:p>
            <a:pPr marL="0" indent="0">
              <a:lnSpc>
                <a:spcPct val="100000"/>
              </a:lnSpc>
              <a:spcBef>
                <a:spcPts val="0"/>
              </a:spcBef>
              <a:buNone/>
            </a:pPr>
            <a:r>
              <a:rPr lang="en-US" sz="2800" dirty="0"/>
              <a:t>(HHS &amp; ED Inclusion Policy Statement)</a:t>
            </a:r>
          </a:p>
          <a:p>
            <a:pPr marL="0" indent="0">
              <a:lnSpc>
                <a:spcPct val="100000"/>
              </a:lnSpc>
              <a:spcBef>
                <a:spcPts val="0"/>
              </a:spcBef>
              <a:buNone/>
            </a:pPr>
            <a:endParaRPr lang="en-US" sz="2800" dirty="0"/>
          </a:p>
          <a:p>
            <a:pPr marL="457200" lvl="1" indent="0">
              <a:lnSpc>
                <a:spcPct val="100000"/>
              </a:lnSpc>
              <a:spcBef>
                <a:spcPts val="0"/>
              </a:spcBef>
              <a:buNone/>
            </a:pPr>
            <a:r>
              <a:rPr lang="en-US" sz="3000" dirty="0"/>
              <a:t>Quality Standards</a:t>
            </a:r>
          </a:p>
          <a:p>
            <a:pPr lvl="2">
              <a:lnSpc>
                <a:spcPct val="100000"/>
              </a:lnSpc>
              <a:spcBef>
                <a:spcPts val="0"/>
              </a:spcBef>
              <a:buFont typeface="Wingdings" panose="05000000000000000000" pitchFamily="2" charset="2"/>
              <a:buChar char="ü"/>
            </a:pPr>
            <a:r>
              <a:rPr lang="en-US" sz="2400" dirty="0"/>
              <a:t> </a:t>
            </a:r>
            <a:r>
              <a:rPr lang="en-US" sz="3200" b="1" dirty="0">
                <a:solidFill>
                  <a:srgbClr val="00B050"/>
                </a:solidFill>
              </a:rPr>
              <a:t>Child Level Standards</a:t>
            </a:r>
          </a:p>
          <a:p>
            <a:pPr lvl="2">
              <a:lnSpc>
                <a:spcPct val="100000"/>
              </a:lnSpc>
              <a:spcBef>
                <a:spcPts val="0"/>
              </a:spcBef>
              <a:buFont typeface="Wingdings" panose="05000000000000000000" pitchFamily="2" charset="2"/>
              <a:buChar char="ü"/>
            </a:pPr>
            <a:r>
              <a:rPr lang="en-US" sz="3200" b="1" dirty="0">
                <a:solidFill>
                  <a:srgbClr val="00B050"/>
                </a:solidFill>
              </a:rPr>
              <a:t> Program Level Standards</a:t>
            </a:r>
          </a:p>
          <a:p>
            <a:pPr marL="0" indent="0">
              <a:lnSpc>
                <a:spcPct val="100000"/>
              </a:lnSpc>
              <a:spcBef>
                <a:spcPts val="0"/>
              </a:spcBef>
              <a:buNone/>
            </a:pPr>
            <a:endParaRPr lang="en-US" sz="2800" dirty="0"/>
          </a:p>
          <a:p>
            <a:pPr>
              <a:lnSpc>
                <a:spcPct val="100000"/>
              </a:lnSpc>
              <a:spcBef>
                <a:spcPts val="0"/>
              </a:spcBef>
              <a:buFont typeface="Wingdings" panose="05000000000000000000" pitchFamily="2" charset="2"/>
              <a:buChar char="ü"/>
            </a:pPr>
            <a:endParaRPr lang="en-US" sz="2800" dirty="0"/>
          </a:p>
        </p:txBody>
      </p:sp>
      <p:sp>
        <p:nvSpPr>
          <p:cNvPr id="4" name="Slide Number Placeholder 3"/>
          <p:cNvSpPr>
            <a:spLocks noGrp="1"/>
          </p:cNvSpPr>
          <p:nvPr>
            <p:ph type="sldNum" sz="quarter" idx="4294967295"/>
          </p:nvPr>
        </p:nvSpPr>
        <p:spPr>
          <a:xfrm>
            <a:off x="0" y="640080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9B83-81A2-4F63-982C-E242A85BE345}"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133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30" y="2529307"/>
            <a:ext cx="11005456" cy="899693"/>
          </a:xfrm>
        </p:spPr>
        <p:txBody>
          <a:bodyPr>
            <a:normAutofit fontScale="90000"/>
          </a:bodyPr>
          <a:lstStyle/>
          <a:p>
            <a:r>
              <a:rPr lang="en-US" sz="4200" dirty="0"/>
              <a:t>Activity </a:t>
            </a:r>
            <a:r>
              <a:rPr lang="en-US" dirty="0"/>
              <a:t/>
            </a:r>
            <a:br>
              <a:rPr lang="en-US" dirty="0"/>
            </a:br>
            <a:endParaRPr lang="en-US" dirty="0"/>
          </a:p>
        </p:txBody>
      </p:sp>
      <p:sp>
        <p:nvSpPr>
          <p:cNvPr id="5" name="Slide Number Placeholder 4"/>
          <p:cNvSpPr>
            <a:spLocks noGrp="1"/>
          </p:cNvSpPr>
          <p:nvPr>
            <p:ph type="sldNum" sz="quarter" idx="4"/>
          </p:nvPr>
        </p:nvSpPr>
        <p:spPr/>
        <p:txBody>
          <a:bodyPr/>
          <a:lstStyle/>
          <a:p>
            <a:fld id="{8FF8BE51-C3B0-9B4F-9A06-4F809A9A7941}" type="slidenum">
              <a:rPr lang="en-US" smtClean="0"/>
              <a:pPr/>
              <a:t>24</a:t>
            </a:fld>
            <a:endParaRPr lang="en-US"/>
          </a:p>
        </p:txBody>
      </p:sp>
    </p:spTree>
    <p:extLst>
      <p:ext uri="{BB962C8B-B14F-4D97-AF65-F5344CB8AC3E}">
        <p14:creationId xmlns:p14="http://schemas.microsoft.com/office/powerpoint/2010/main" val="346138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7828" y="226980"/>
            <a:ext cx="11005457" cy="549277"/>
          </a:xfrm>
        </p:spPr>
        <p:txBody>
          <a:bodyPr/>
          <a:lstStyle/>
          <a:p>
            <a:r>
              <a:rPr lang="en-US" dirty="0"/>
              <a:t>Additional Infrastructure Tools</a:t>
            </a:r>
          </a:p>
        </p:txBody>
      </p:sp>
      <p:pic>
        <p:nvPicPr>
          <p:cNvPr id="7" name="Content Placeholder 6" descr="State level inclusion Resources developed by the ECTA Center Inclusion Team" title="Home page of ECTA Center Inclusion Resources"/>
          <p:cNvPicPr>
            <a:picLocks noGrp="1" noChangeAspect="1"/>
          </p:cNvPicPr>
          <p:nvPr>
            <p:ph idx="1"/>
          </p:nvPr>
        </p:nvPicPr>
        <p:blipFill>
          <a:blip r:embed="rId3"/>
          <a:stretch>
            <a:fillRect/>
          </a:stretch>
        </p:blipFill>
        <p:spPr>
          <a:xfrm>
            <a:off x="2009134" y="901517"/>
            <a:ext cx="8378868" cy="4634987"/>
          </a:xfrm>
          <a:prstGeom prst="rect">
            <a:avLst/>
          </a:prstGeom>
        </p:spPr>
      </p:pic>
      <p:sp>
        <p:nvSpPr>
          <p:cNvPr id="4" name="Slide Number Placeholder 3"/>
          <p:cNvSpPr>
            <a:spLocks noGrp="1"/>
          </p:cNvSpPr>
          <p:nvPr>
            <p:ph type="sldNum" sz="quarter" idx="4294967295"/>
          </p:nvPr>
        </p:nvSpPr>
        <p:spPr>
          <a:xfrm>
            <a:off x="0" y="640080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68D0E-8075-9746-99AF-58F28B56088B}"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p:cNvSpPr txBox="1"/>
          <p:nvPr/>
        </p:nvSpPr>
        <p:spPr>
          <a:xfrm>
            <a:off x="2776252" y="6321841"/>
            <a:ext cx="838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http://ectacenter.org/topics/inclusion/default.asp</a:t>
            </a:r>
          </a:p>
        </p:txBody>
      </p:sp>
    </p:spTree>
    <p:extLst>
      <p:ext uri="{BB962C8B-B14F-4D97-AF65-F5344CB8AC3E}">
        <p14:creationId xmlns:p14="http://schemas.microsoft.com/office/powerpoint/2010/main" val="27460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3F80-7D5B-4B89-8269-D30E4AE69622}"/>
              </a:ext>
            </a:extLst>
          </p:cNvPr>
          <p:cNvSpPr>
            <a:spLocks noGrp="1"/>
          </p:cNvSpPr>
          <p:nvPr>
            <p:ph type="ctrTitle"/>
          </p:nvPr>
        </p:nvSpPr>
        <p:spPr>
          <a:xfrm>
            <a:off x="3525054" y="4506603"/>
            <a:ext cx="7766936" cy="1646302"/>
          </a:xfrm>
        </p:spPr>
        <p:txBody>
          <a:bodyPr/>
          <a:lstStyle/>
          <a:p>
            <a:r>
              <a:rPr lang="en-US" dirty="0">
                <a:solidFill>
                  <a:schemeClr val="accent6">
                    <a:lumMod val="50000"/>
                  </a:schemeClr>
                </a:solidFill>
              </a:rPr>
              <a:t>Arizona’s Inclusion Task Force</a:t>
            </a:r>
          </a:p>
        </p:txBody>
      </p:sp>
      <p:sp>
        <p:nvSpPr>
          <p:cNvPr id="3" name="Subtitle 2">
            <a:extLst>
              <a:ext uri="{FF2B5EF4-FFF2-40B4-BE49-F238E27FC236}">
                <a16:creationId xmlns:a16="http://schemas.microsoft.com/office/drawing/2014/main" id="{3552F0A3-6A76-476C-A216-8FC7E4377921}"/>
              </a:ext>
            </a:extLst>
          </p:cNvPr>
          <p:cNvSpPr>
            <a:spLocks noGrp="1"/>
          </p:cNvSpPr>
          <p:nvPr>
            <p:ph type="subTitle" idx="1"/>
          </p:nvPr>
        </p:nvSpPr>
        <p:spPr>
          <a:xfrm>
            <a:off x="10078719" y="6062513"/>
            <a:ext cx="1105363" cy="602447"/>
          </a:xfrm>
        </p:spPr>
        <p:txBody>
          <a:bodyPr>
            <a:normAutofit/>
          </a:bodyPr>
          <a:lstStyle/>
          <a:p>
            <a:r>
              <a:rPr lang="en-US" sz="3200" dirty="0">
                <a:solidFill>
                  <a:schemeClr val="accent6">
                    <a:lumMod val="50000"/>
                  </a:schemeClr>
                </a:solidFill>
              </a:rPr>
              <a:t>2018</a:t>
            </a:r>
          </a:p>
        </p:txBody>
      </p:sp>
    </p:spTree>
    <p:extLst>
      <p:ext uri="{BB962C8B-B14F-4D97-AF65-F5344CB8AC3E}">
        <p14:creationId xmlns:p14="http://schemas.microsoft.com/office/powerpoint/2010/main" val="818435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 name="Picture 6" descr="This chart shows the data for each school year for each category of placement. Regular Ed (RECP) , Sep School, Resid Facility, Home, Service Provider Loc. Within each of these categories data shows for the 2017-18 school year 31% of children are in a RECP, 65% of children are in a Separate Setting, and 4% get services in Serv Provider Location. Data for each year is represented on the chart and shows an increase in inclusion and a decrease in separate settings year by year with an initial stall the first year." title="Inclusion Rates SY 2014-18">
            <a:extLst>
              <a:ext uri="{FF2B5EF4-FFF2-40B4-BE49-F238E27FC236}">
                <a16:creationId xmlns:a16="http://schemas.microsoft.com/office/drawing/2014/main" id="{71AEC802-88E5-4209-A8D6-6CFD4DA101E2}"/>
              </a:ext>
            </a:extLst>
          </p:cNvPr>
          <p:cNvPicPr>
            <a:picLocks noChangeAspect="1"/>
          </p:cNvPicPr>
          <p:nvPr/>
        </p:nvPicPr>
        <p:blipFill>
          <a:blip r:embed="rId2"/>
          <a:stretch>
            <a:fillRect/>
          </a:stretch>
        </p:blipFill>
        <p:spPr>
          <a:xfrm>
            <a:off x="792021" y="806600"/>
            <a:ext cx="10100098" cy="5769826"/>
          </a:xfrm>
          <a:prstGeom prst="rect">
            <a:avLst/>
          </a:prstGeom>
        </p:spPr>
      </p:pic>
      <p:sp>
        <p:nvSpPr>
          <p:cNvPr id="8" name="Title 7">
            <a:extLst>
              <a:ext uri="{FF2B5EF4-FFF2-40B4-BE49-F238E27FC236}">
                <a16:creationId xmlns:a16="http://schemas.microsoft.com/office/drawing/2014/main" id="{45AF4284-07CD-4616-8001-119D9ADA6AB4}"/>
              </a:ext>
            </a:extLst>
          </p:cNvPr>
          <p:cNvSpPr>
            <a:spLocks noGrp="1"/>
          </p:cNvSpPr>
          <p:nvPr>
            <p:ph type="title"/>
          </p:nvPr>
        </p:nvSpPr>
        <p:spPr>
          <a:xfrm>
            <a:off x="3026560" y="167640"/>
            <a:ext cx="6138881" cy="726440"/>
          </a:xfrm>
        </p:spPr>
        <p:txBody>
          <a:bodyPr>
            <a:noAutofit/>
          </a:bodyPr>
          <a:lstStyle/>
          <a:p>
            <a:r>
              <a:rPr lang="en-US" dirty="0">
                <a:solidFill>
                  <a:schemeClr val="accent6">
                    <a:lumMod val="50000"/>
                  </a:schemeClr>
                </a:solidFill>
              </a:rPr>
              <a:t>Inclusion Rates SY 2014-18</a:t>
            </a:r>
          </a:p>
        </p:txBody>
      </p:sp>
    </p:spTree>
    <p:extLst>
      <p:ext uri="{BB962C8B-B14F-4D97-AF65-F5344CB8AC3E}">
        <p14:creationId xmlns:p14="http://schemas.microsoft.com/office/powerpoint/2010/main" val="1018559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08DD2-A5D7-4BE2-ACC0-9550F68E2292}"/>
              </a:ext>
            </a:extLst>
          </p:cNvPr>
          <p:cNvSpPr>
            <a:spLocks noGrp="1"/>
          </p:cNvSpPr>
          <p:nvPr>
            <p:ph type="title"/>
          </p:nvPr>
        </p:nvSpPr>
        <p:spPr>
          <a:xfrm>
            <a:off x="838200" y="180390"/>
            <a:ext cx="10515600" cy="683746"/>
          </a:xfrm>
        </p:spPr>
        <p:txBody>
          <a:bodyPr vert="horz" lIns="91440" tIns="45720" rIns="91440" bIns="45720" rtlCol="0" anchor="t">
            <a:normAutofit/>
          </a:bodyPr>
          <a:lstStyle/>
          <a:p>
            <a:r>
              <a:rPr lang="en-US" dirty="0">
                <a:solidFill>
                  <a:schemeClr val="accent6">
                    <a:lumMod val="50000"/>
                  </a:schemeClr>
                </a:solidFill>
              </a:rPr>
              <a:t>Percent of Children by Eligibility Type and Setting</a:t>
            </a:r>
          </a:p>
        </p:txBody>
      </p:sp>
      <p:pic>
        <p:nvPicPr>
          <p:cNvPr id="5" name="Picture 4" descr="This bar chart separates children in special education into the five Arizona eligibility areas. Children are further categorized by the type of setting they are in (inclusive, self-contained, home/clinic). Most children with Developmental Disabilties are in self-contained settings, most children with hearing impairments are in inclusive settings, and most children iwth severe delays are in self contained settings and most children with SLI are in self-contained settings and most children with visual impairments are in inclusive settings. " title="% of Preschool aged children in special education by disability and setting 2016">
            <a:extLst>
              <a:ext uri="{FF2B5EF4-FFF2-40B4-BE49-F238E27FC236}">
                <a16:creationId xmlns:a16="http://schemas.microsoft.com/office/drawing/2014/main" id="{FCD06060-FA54-4930-A9C2-A3552CEB1A74}"/>
              </a:ext>
            </a:extLst>
          </p:cNvPr>
          <p:cNvPicPr>
            <a:picLocks noChangeAspect="1"/>
          </p:cNvPicPr>
          <p:nvPr/>
        </p:nvPicPr>
        <p:blipFill rotWithShape="1">
          <a:blip r:embed="rId2"/>
          <a:srcRect t="13194"/>
          <a:stretch/>
        </p:blipFill>
        <p:spPr>
          <a:xfrm>
            <a:off x="607359" y="1075765"/>
            <a:ext cx="10977282" cy="5268804"/>
          </a:xfrm>
          <a:prstGeom prst="rect">
            <a:avLst/>
          </a:prstGeom>
        </p:spPr>
      </p:pic>
    </p:spTree>
    <p:extLst>
      <p:ext uri="{BB962C8B-B14F-4D97-AF65-F5344CB8AC3E}">
        <p14:creationId xmlns:p14="http://schemas.microsoft.com/office/powerpoint/2010/main" val="1414358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descr="This bar chart shows all 200+ districts along the bottom axis and the bars represent the % of children placed in self-contained settings for each district. The districts are sorted by % of children in separate settigns so that those with more separation (e.g. 50-80%) are on the right and those with full inclusion (0-2% separation) are on the left side. The image appears to look like a large blue mountain of districts that do not offer inclusive settings for preschoolers with disabilities. " title="Percent of Children in Separate Settings by School District">
            <a:extLst>
              <a:ext uri="{FF2B5EF4-FFF2-40B4-BE49-F238E27FC236}">
                <a16:creationId xmlns:a16="http://schemas.microsoft.com/office/drawing/2014/main" id="{E032A6BF-7E9B-46A6-975A-249EF39413D0}"/>
              </a:ext>
            </a:extLst>
          </p:cNvPr>
          <p:cNvPicPr>
            <a:picLocks noChangeAspect="1"/>
          </p:cNvPicPr>
          <p:nvPr/>
        </p:nvPicPr>
        <p:blipFill>
          <a:blip r:embed="rId3"/>
          <a:stretch>
            <a:fillRect/>
          </a:stretch>
        </p:blipFill>
        <p:spPr>
          <a:xfrm>
            <a:off x="245599" y="1981829"/>
            <a:ext cx="11700800" cy="3647378"/>
          </a:xfrm>
          <a:prstGeom prst="rect">
            <a:avLst/>
          </a:prstGeom>
          <a:ln>
            <a:solidFill>
              <a:schemeClr val="accent2"/>
            </a:solidFill>
          </a:ln>
        </p:spPr>
      </p:pic>
      <p:sp>
        <p:nvSpPr>
          <p:cNvPr id="4" name="Title 3">
            <a:extLst>
              <a:ext uri="{FF2B5EF4-FFF2-40B4-BE49-F238E27FC236}">
                <a16:creationId xmlns:a16="http://schemas.microsoft.com/office/drawing/2014/main" id="{73351B4B-573C-4756-A933-01B76FCADC34}"/>
              </a:ext>
            </a:extLst>
          </p:cNvPr>
          <p:cNvSpPr>
            <a:spLocks noGrp="1"/>
          </p:cNvSpPr>
          <p:nvPr>
            <p:ph type="title"/>
          </p:nvPr>
        </p:nvSpPr>
        <p:spPr>
          <a:xfrm>
            <a:off x="392051" y="215616"/>
            <a:ext cx="11554348" cy="900953"/>
          </a:xfrm>
        </p:spPr>
        <p:txBody>
          <a:bodyPr vert="horz" lIns="91440" tIns="45720" rIns="91440" bIns="45720" rtlCol="0" anchor="t">
            <a:noAutofit/>
          </a:bodyPr>
          <a:lstStyle/>
          <a:p>
            <a:pPr algn="ctr"/>
            <a:r>
              <a:rPr lang="en-US" dirty="0">
                <a:solidFill>
                  <a:schemeClr val="accent6">
                    <a:lumMod val="50000"/>
                  </a:schemeClr>
                </a:solidFill>
              </a:rPr>
              <a:t>Percent of Children in Separate Settings by School District</a:t>
            </a:r>
          </a:p>
        </p:txBody>
      </p:sp>
    </p:spTree>
    <p:extLst>
      <p:ext uri="{BB962C8B-B14F-4D97-AF65-F5344CB8AC3E}">
        <p14:creationId xmlns:p14="http://schemas.microsoft.com/office/powerpoint/2010/main" val="364262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Workshop Outcomes</a:t>
            </a:r>
          </a:p>
        </p:txBody>
      </p:sp>
      <p:sp>
        <p:nvSpPr>
          <p:cNvPr id="7" name="Content Placeholder 6"/>
          <p:cNvSpPr>
            <a:spLocks noGrp="1"/>
          </p:cNvSpPr>
          <p:nvPr>
            <p:ph idx="1"/>
          </p:nvPr>
        </p:nvSpPr>
        <p:spPr/>
        <p:txBody>
          <a:bodyPr>
            <a:noAutofit/>
          </a:bodyPr>
          <a:lstStyle/>
          <a:p>
            <a:pPr marL="342900" marR="0" lvl="0" indent="-342900">
              <a:spcBef>
                <a:spcPts val="0"/>
              </a:spcBef>
              <a:spcAft>
                <a:spcPts val="0"/>
              </a:spcAft>
              <a:buFont typeface="Symbol" panose="05050102010706020507" pitchFamily="18" charset="2"/>
              <a:buChar char=""/>
            </a:pPr>
            <a:r>
              <a:rPr lang="en-US" sz="3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Participants will gain an understanding of infrastructure components in a system that relate to inclusion</a:t>
            </a:r>
            <a:endParaRPr lang="en-US" sz="32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Participants will gain information about state approaches to modify or improve aspects of their infrastructure to improve inclusion</a:t>
            </a:r>
            <a:endParaRPr lang="en-US" sz="32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200" dirty="0">
                <a:solidFill>
                  <a:srgbClr val="1F497D"/>
                </a:solidFill>
                <a:latin typeface="Calibri" panose="020F0502020204030204" pitchFamily="34" charset="0"/>
                <a:ea typeface="Calibri" panose="020F0502020204030204" pitchFamily="34" charset="0"/>
                <a:cs typeface="Times New Roman" panose="02020603050405020304" pitchFamily="18" charset="0"/>
              </a:rPr>
              <a:t>Participants will become aware of resources and tools to support infrastructure self-assessment</a:t>
            </a:r>
            <a:endParaRPr lang="en-US" sz="3200" dirty="0">
              <a:latin typeface="Calibri" panose="020F0502020204030204" pitchFamily="34" charset="0"/>
              <a:ea typeface="Calibri" panose="020F0502020204030204" pitchFamily="34" charset="0"/>
            </a:endParaRPr>
          </a:p>
        </p:txBody>
      </p:sp>
      <p:sp>
        <p:nvSpPr>
          <p:cNvPr id="4" name="Footer Placeholder 3"/>
          <p:cNvSpPr>
            <a:spLocks noGrp="1"/>
          </p:cNvSpPr>
          <p:nvPr>
            <p:ph type="ftr" sz="quarter" idx="3"/>
          </p:nvPr>
        </p:nvSpPr>
        <p:spPr/>
        <p:txBody>
          <a:bodyPr/>
          <a:lstStyle/>
          <a:p>
            <a:endParaRPr lang="en-US"/>
          </a:p>
        </p:txBody>
      </p:sp>
      <p:sp>
        <p:nvSpPr>
          <p:cNvPr id="5" name="Slide Number Placeholder 4"/>
          <p:cNvSpPr>
            <a:spLocks noGrp="1"/>
          </p:cNvSpPr>
          <p:nvPr>
            <p:ph type="sldNum" sz="quarter" idx="4"/>
          </p:nvPr>
        </p:nvSpPr>
        <p:spPr/>
        <p:txBody>
          <a:bodyPr/>
          <a:lstStyle/>
          <a:p>
            <a:fld id="{8FF8BE51-C3B0-9B4F-9A06-4F809A9A7941}" type="slidenum">
              <a:rPr lang="en-US" smtClean="0"/>
              <a:pPr/>
              <a:t>3</a:t>
            </a:fld>
            <a:endParaRPr lang="en-US"/>
          </a:p>
        </p:txBody>
      </p:sp>
    </p:spTree>
    <p:extLst>
      <p:ext uri="{BB962C8B-B14F-4D97-AF65-F5344CB8AC3E}">
        <p14:creationId xmlns:p14="http://schemas.microsoft.com/office/powerpoint/2010/main" val="4266085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9" name="Picture 8" descr="This graphic presents five separate strategies in columns with images above each strategy. The following slides will present in detail what each of the strategies are." title="Theory of Change Strategies">
            <a:extLst>
              <a:ext uri="{FF2B5EF4-FFF2-40B4-BE49-F238E27FC236}">
                <a16:creationId xmlns:a16="http://schemas.microsoft.com/office/drawing/2014/main" id="{95FC79DF-1625-40AF-BA9D-0962DD7E7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12" y="1080460"/>
            <a:ext cx="8864576" cy="5212080"/>
          </a:xfrm>
          <a:prstGeom prst="rect">
            <a:avLst/>
          </a:prstGeom>
        </p:spPr>
      </p:pic>
      <p:sp>
        <p:nvSpPr>
          <p:cNvPr id="11" name="Title 10">
            <a:extLst>
              <a:ext uri="{FF2B5EF4-FFF2-40B4-BE49-F238E27FC236}">
                <a16:creationId xmlns:a16="http://schemas.microsoft.com/office/drawing/2014/main" id="{26B78E94-F05C-40D2-BB83-7190BE79A60B}"/>
              </a:ext>
            </a:extLst>
          </p:cNvPr>
          <p:cNvSpPr>
            <a:spLocks noGrp="1"/>
          </p:cNvSpPr>
          <p:nvPr>
            <p:ph type="title"/>
          </p:nvPr>
        </p:nvSpPr>
        <p:spPr>
          <a:xfrm>
            <a:off x="838200" y="185270"/>
            <a:ext cx="10515600" cy="742578"/>
          </a:xfrm>
        </p:spPr>
        <p:txBody>
          <a:bodyPr vert="horz" lIns="91440" tIns="45720" rIns="91440" bIns="45720" rtlCol="0" anchor="t">
            <a:normAutofit/>
          </a:bodyPr>
          <a:lstStyle/>
          <a:p>
            <a:pPr algn="ctr"/>
            <a:r>
              <a:rPr lang="en-US" dirty="0">
                <a:solidFill>
                  <a:schemeClr val="accent1">
                    <a:lumMod val="20000"/>
                    <a:lumOff val="80000"/>
                  </a:schemeClr>
                </a:solidFill>
              </a:rPr>
              <a:t>Inclusion Task Force Theory of Change</a:t>
            </a:r>
          </a:p>
        </p:txBody>
      </p:sp>
      <p:sp>
        <p:nvSpPr>
          <p:cNvPr id="12" name="Rectangle 11">
            <a:extLst>
              <a:ext uri="{FF2B5EF4-FFF2-40B4-BE49-F238E27FC236}">
                <a16:creationId xmlns:a16="http://schemas.microsoft.com/office/drawing/2014/main" id="{D9744DB3-55F2-4CD0-9645-C94EF47A8905}"/>
              </a:ext>
            </a:extLst>
          </p:cNvPr>
          <p:cNvSpPr/>
          <p:nvPr/>
        </p:nvSpPr>
        <p:spPr>
          <a:xfrm>
            <a:off x="561166" y="6445152"/>
            <a:ext cx="409080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rPr>
              <a:t>http://www.azed.gov/ece/inclusion/</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913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7728"/>
        </a:solidFill>
        <a:effectLst/>
      </p:bgPr>
    </p:bg>
    <p:spTree>
      <p:nvGrpSpPr>
        <p:cNvPr id="1" name=""/>
        <p:cNvGrpSpPr/>
        <p:nvPr/>
      </p:nvGrpSpPr>
      <p:grpSpPr>
        <a:xfrm>
          <a:off x="0" y="0"/>
          <a:ext cx="0" cy="0"/>
          <a:chOff x="0" y="0"/>
          <a:chExt cx="0" cy="0"/>
        </a:xfrm>
      </p:grpSpPr>
      <p:pic>
        <p:nvPicPr>
          <p:cNvPr id="8" name="Picture 7" descr="This document was created by the Arizona Inclusion Task Force to represent one strategy that the team believes is an integral component of ensuring access to inclusive preschool programs. The IEP meeting is a pivotal moment and having a partnership with families will ensure all team members have equal footing. The Practice profile identifies 5 core components along the left side of the table with 4 additional columns for the contribution of the component and what it looks like in in best practice, general practice and unacceptable practice." title="Parent Partnership Practice Profile">
            <a:extLst>
              <a:ext uri="{FF2B5EF4-FFF2-40B4-BE49-F238E27FC236}">
                <a16:creationId xmlns:a16="http://schemas.microsoft.com/office/drawing/2014/main" id="{471D1D77-A6A5-482A-9F04-A48C3EC6FC2A}"/>
              </a:ext>
            </a:extLst>
          </p:cNvPr>
          <p:cNvPicPr>
            <a:picLocks noChangeAspect="1"/>
          </p:cNvPicPr>
          <p:nvPr/>
        </p:nvPicPr>
        <p:blipFill>
          <a:blip r:embed="rId2"/>
          <a:stretch>
            <a:fillRect/>
          </a:stretch>
        </p:blipFill>
        <p:spPr>
          <a:xfrm>
            <a:off x="2029514" y="950759"/>
            <a:ext cx="8132972" cy="5711416"/>
          </a:xfrm>
          <a:prstGeom prst="rect">
            <a:avLst/>
          </a:prstGeom>
        </p:spPr>
      </p:pic>
      <p:sp>
        <p:nvSpPr>
          <p:cNvPr id="11" name="Title 10">
            <a:extLst>
              <a:ext uri="{FF2B5EF4-FFF2-40B4-BE49-F238E27FC236}">
                <a16:creationId xmlns:a16="http://schemas.microsoft.com/office/drawing/2014/main" id="{5C455344-0C84-460D-BF28-3167E0EFF2ED}"/>
              </a:ext>
            </a:extLst>
          </p:cNvPr>
          <p:cNvSpPr>
            <a:spLocks noGrp="1"/>
          </p:cNvSpPr>
          <p:nvPr>
            <p:ph type="title"/>
          </p:nvPr>
        </p:nvSpPr>
        <p:spPr>
          <a:xfrm>
            <a:off x="172571" y="147918"/>
            <a:ext cx="11846859" cy="699248"/>
          </a:xfrm>
        </p:spPr>
        <p:txBody>
          <a:bodyPr vert="horz" lIns="91440" tIns="45720" rIns="91440" bIns="45720" rtlCol="0" anchor="t">
            <a:normAutofit/>
          </a:bodyPr>
          <a:lstStyle/>
          <a:p>
            <a:pPr algn="ctr"/>
            <a:r>
              <a:rPr lang="en-US" dirty="0">
                <a:solidFill>
                  <a:schemeClr val="accent6">
                    <a:lumMod val="50000"/>
                  </a:schemeClr>
                </a:solidFill>
              </a:rPr>
              <a:t>Strategy 1: Support School and Family Partnerships</a:t>
            </a:r>
          </a:p>
        </p:txBody>
      </p:sp>
    </p:spTree>
    <p:extLst>
      <p:ext uri="{BB962C8B-B14F-4D97-AF65-F5344CB8AC3E}">
        <p14:creationId xmlns:p14="http://schemas.microsoft.com/office/powerpoint/2010/main" val="381165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descr="The ECTA developed a guidance document for states to support the use of braiding of the various funding streams for preschool programs. This supports inclusion of many groups of children. The title of the document is Dollars and Cents: Collaborative Funding in EC Program and Inclusion." title="Cover page of the ECTA Guidance on Funding">
            <a:extLst>
              <a:ext uri="{FF2B5EF4-FFF2-40B4-BE49-F238E27FC236}">
                <a16:creationId xmlns:a16="http://schemas.microsoft.com/office/drawing/2014/main" id="{26E80DAC-2110-492F-9D2D-01EF8C6A8E42}"/>
              </a:ext>
            </a:extLst>
          </p:cNvPr>
          <p:cNvPicPr>
            <a:picLocks noChangeAspect="1"/>
          </p:cNvPicPr>
          <p:nvPr/>
        </p:nvPicPr>
        <p:blipFill>
          <a:blip r:embed="rId2"/>
          <a:stretch>
            <a:fillRect/>
          </a:stretch>
        </p:blipFill>
        <p:spPr>
          <a:xfrm>
            <a:off x="2237677" y="1278565"/>
            <a:ext cx="7716646" cy="4588599"/>
          </a:xfrm>
          <a:prstGeom prst="rect">
            <a:avLst/>
          </a:prstGeom>
        </p:spPr>
      </p:pic>
      <p:sp>
        <p:nvSpPr>
          <p:cNvPr id="8" name="Title 7">
            <a:extLst>
              <a:ext uri="{FF2B5EF4-FFF2-40B4-BE49-F238E27FC236}">
                <a16:creationId xmlns:a16="http://schemas.microsoft.com/office/drawing/2014/main" id="{E1B0A8C6-DE15-4EAD-8614-9A20D7DDC723}"/>
              </a:ext>
            </a:extLst>
          </p:cNvPr>
          <p:cNvSpPr>
            <a:spLocks noGrp="1"/>
          </p:cNvSpPr>
          <p:nvPr>
            <p:ph type="title"/>
          </p:nvPr>
        </p:nvSpPr>
        <p:spPr>
          <a:xfrm>
            <a:off x="249844" y="134470"/>
            <a:ext cx="11692313" cy="995082"/>
          </a:xfrm>
        </p:spPr>
        <p:txBody>
          <a:bodyPr vert="horz" lIns="91440" tIns="45720" rIns="91440" bIns="45720" rtlCol="0" anchor="t">
            <a:normAutofit/>
          </a:bodyPr>
          <a:lstStyle/>
          <a:p>
            <a:pPr algn="ctr"/>
            <a:r>
              <a:rPr lang="en-US" dirty="0">
                <a:solidFill>
                  <a:schemeClr val="accent6">
                    <a:lumMod val="50000"/>
                  </a:schemeClr>
                </a:solidFill>
              </a:rPr>
              <a:t>Strategy 2:Braid Funding Streams</a:t>
            </a:r>
          </a:p>
        </p:txBody>
      </p:sp>
    </p:spTree>
    <p:extLst>
      <p:ext uri="{BB962C8B-B14F-4D97-AF65-F5344CB8AC3E}">
        <p14:creationId xmlns:p14="http://schemas.microsoft.com/office/powerpoint/2010/main" val="1068935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4F4F"/>
        </a:solidFill>
        <a:effectLst/>
      </p:bgPr>
    </p:bg>
    <p:spTree>
      <p:nvGrpSpPr>
        <p:cNvPr id="1" name=""/>
        <p:cNvGrpSpPr/>
        <p:nvPr/>
      </p:nvGrpSpPr>
      <p:grpSpPr>
        <a:xfrm>
          <a:off x="0" y="0"/>
          <a:ext cx="0" cy="0"/>
          <a:chOff x="0" y="0"/>
          <a:chExt cx="0" cy="0"/>
        </a:xfrm>
      </p:grpSpPr>
      <p:pic>
        <p:nvPicPr>
          <p:cNvPr id="5" name="Picture 4" descr="The following groups' logos are represented on the slide: Mesa Public Schools, Raising Special Kids, Peoria Unified School Distirct United Way of Tucson, Yuma School District One, Southwest Human Development, Pinal Gila Community Child Services, Tucson Unified School District, Maricopa County Head Start, First Things First, Arizona Department of Health Services, Arizona Department of Education" title="Logos of the Members of the Arizona Inclusion Task Force">
            <a:extLst>
              <a:ext uri="{FF2B5EF4-FFF2-40B4-BE49-F238E27FC236}">
                <a16:creationId xmlns:a16="http://schemas.microsoft.com/office/drawing/2014/main" id="{E3078BEF-EDCA-4C75-AA84-8458D40CA1C7}"/>
              </a:ext>
            </a:extLst>
          </p:cNvPr>
          <p:cNvPicPr>
            <a:picLocks noChangeAspect="1"/>
          </p:cNvPicPr>
          <p:nvPr/>
        </p:nvPicPr>
        <p:blipFill>
          <a:blip r:embed="rId2"/>
          <a:stretch>
            <a:fillRect/>
          </a:stretch>
        </p:blipFill>
        <p:spPr>
          <a:xfrm>
            <a:off x="1895453" y="985722"/>
            <a:ext cx="8110395" cy="5068939"/>
          </a:xfrm>
          <a:prstGeom prst="rect">
            <a:avLst/>
          </a:prstGeom>
        </p:spPr>
      </p:pic>
      <p:sp>
        <p:nvSpPr>
          <p:cNvPr id="6" name="Title 5">
            <a:extLst>
              <a:ext uri="{FF2B5EF4-FFF2-40B4-BE49-F238E27FC236}">
                <a16:creationId xmlns:a16="http://schemas.microsoft.com/office/drawing/2014/main" id="{1D3764E8-D8FD-44F9-8A7D-D68348166618}"/>
              </a:ext>
            </a:extLst>
          </p:cNvPr>
          <p:cNvSpPr>
            <a:spLocks noGrp="1"/>
          </p:cNvSpPr>
          <p:nvPr>
            <p:ph type="title"/>
          </p:nvPr>
        </p:nvSpPr>
        <p:spPr>
          <a:xfrm>
            <a:off x="325703" y="121024"/>
            <a:ext cx="11540595" cy="753035"/>
          </a:xfrm>
        </p:spPr>
        <p:txBody>
          <a:bodyPr vert="horz" lIns="91440" tIns="45720" rIns="91440" bIns="45720" rtlCol="0" anchor="t">
            <a:normAutofit/>
          </a:bodyPr>
          <a:lstStyle/>
          <a:p>
            <a:pPr algn="ctr"/>
            <a:r>
              <a:rPr lang="en-US" dirty="0">
                <a:solidFill>
                  <a:schemeClr val="accent6">
                    <a:lumMod val="50000"/>
                  </a:schemeClr>
                </a:solidFill>
              </a:rPr>
              <a:t>Strategy 3: Build Awareness through Partnerships</a:t>
            </a:r>
          </a:p>
        </p:txBody>
      </p:sp>
    </p:spTree>
    <p:extLst>
      <p:ext uri="{BB962C8B-B14F-4D97-AF65-F5344CB8AC3E}">
        <p14:creationId xmlns:p14="http://schemas.microsoft.com/office/powerpoint/2010/main" val="471856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4" descr="Screen shot of the text: tinerant early childhood special education services by Dr. Laurie Dinnebeil and William McInerny" title="Itinerant Early Childhood Special Education Services">
            <a:extLst>
              <a:ext uri="{FF2B5EF4-FFF2-40B4-BE49-F238E27FC236}">
                <a16:creationId xmlns:a16="http://schemas.microsoft.com/office/drawing/2014/main" id="{619F932B-172C-4724-B7F8-9EE7015812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16" t="692" r="15088" b="1"/>
          <a:stretch/>
        </p:blipFill>
        <p:spPr bwMode="auto">
          <a:xfrm>
            <a:off x="2763644" y="1755587"/>
            <a:ext cx="3005368" cy="4313151"/>
          </a:xfrm>
          <a:prstGeom prst="rect">
            <a:avLst/>
          </a:prstGeom>
          <a:solidFill>
            <a:srgbClr val="FFC50D"/>
          </a:solidFill>
          <a:ln>
            <a:solidFill>
              <a:schemeClr val="accent4">
                <a:lumMod val="60000"/>
                <a:lumOff val="40000"/>
              </a:schemeClr>
            </a:solidFill>
          </a:ln>
          <a:extLst/>
        </p:spPr>
      </p:pic>
      <p:pic>
        <p:nvPicPr>
          <p:cNvPr id="5" name="Picture 6" descr="This is a screen shot of the cover of the Inclusive Classroom Profile" title="Inclusive Classroom Profile">
            <a:extLst>
              <a:ext uri="{FF2B5EF4-FFF2-40B4-BE49-F238E27FC236}">
                <a16:creationId xmlns:a16="http://schemas.microsoft.com/office/drawing/2014/main" id="{DEB00F4F-0035-4952-A376-90C92C262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97" y="1699852"/>
            <a:ext cx="3040745" cy="4424622"/>
          </a:xfrm>
          <a:prstGeom prst="rect">
            <a:avLst/>
          </a:prstGeom>
          <a:solidFill>
            <a:srgbClr val="FFC50D"/>
          </a:solidFill>
          <a:extLst/>
        </p:spPr>
      </p:pic>
      <p:sp>
        <p:nvSpPr>
          <p:cNvPr id="8" name="Title 7">
            <a:extLst>
              <a:ext uri="{FF2B5EF4-FFF2-40B4-BE49-F238E27FC236}">
                <a16:creationId xmlns:a16="http://schemas.microsoft.com/office/drawing/2014/main" id="{D11E2160-8F26-49A2-AB55-85509F133848}"/>
              </a:ext>
            </a:extLst>
          </p:cNvPr>
          <p:cNvSpPr>
            <a:spLocks noGrp="1"/>
          </p:cNvSpPr>
          <p:nvPr>
            <p:ph type="title"/>
          </p:nvPr>
        </p:nvSpPr>
        <p:spPr>
          <a:xfrm>
            <a:off x="342122" y="182137"/>
            <a:ext cx="11518183" cy="1325563"/>
          </a:xfrm>
        </p:spPr>
        <p:txBody>
          <a:bodyPr vert="horz" lIns="91440" tIns="45720" rIns="91440" bIns="45720" rtlCol="0" anchor="t">
            <a:normAutofit/>
          </a:bodyPr>
          <a:lstStyle/>
          <a:p>
            <a:pPr algn="ctr"/>
            <a:r>
              <a:rPr lang="en-US" dirty="0">
                <a:solidFill>
                  <a:schemeClr val="accent1">
                    <a:lumMod val="60000"/>
                    <a:lumOff val="40000"/>
                  </a:schemeClr>
                </a:solidFill>
              </a:rPr>
              <a:t>Strategy 4: Offer Professional Development on SDI</a:t>
            </a:r>
          </a:p>
        </p:txBody>
      </p:sp>
    </p:spTree>
    <p:extLst>
      <p:ext uri="{BB962C8B-B14F-4D97-AF65-F5344CB8AC3E}">
        <p14:creationId xmlns:p14="http://schemas.microsoft.com/office/powerpoint/2010/main" val="4233190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Illinois</a:t>
            </a:r>
          </a:p>
        </p:txBody>
      </p:sp>
      <p:sp>
        <p:nvSpPr>
          <p:cNvPr id="5" name="Subtitle 4"/>
          <p:cNvSpPr>
            <a:spLocks noGrp="1"/>
          </p:cNvSpPr>
          <p:nvPr>
            <p:ph type="subTitle" idx="1"/>
          </p:nvPr>
        </p:nvSpPr>
        <p:spPr>
          <a:xfrm>
            <a:off x="2895600" y="3505200"/>
            <a:ext cx="6400800" cy="1752600"/>
          </a:xfrm>
        </p:spPr>
        <p:txBody>
          <a:bodyPr>
            <a:normAutofit fontScale="85000" lnSpcReduction="20000"/>
          </a:bodyPr>
          <a:lstStyle/>
          <a:p>
            <a:r>
              <a:rPr lang="en-US" dirty="0"/>
              <a:t>Kristy Doan</a:t>
            </a:r>
          </a:p>
          <a:p>
            <a:r>
              <a:rPr lang="en-US" dirty="0"/>
              <a:t>619 Coordinator</a:t>
            </a:r>
          </a:p>
          <a:p>
            <a:r>
              <a:rPr lang="en-US" dirty="0"/>
              <a:t>Principal Consultant</a:t>
            </a:r>
          </a:p>
          <a:p>
            <a:r>
              <a:rPr lang="en-US" dirty="0"/>
              <a:t>Illinois State Board of Education </a:t>
            </a:r>
          </a:p>
        </p:txBody>
      </p:sp>
    </p:spTree>
    <p:extLst>
      <p:ext uri="{BB962C8B-B14F-4D97-AF65-F5344CB8AC3E}">
        <p14:creationId xmlns:p14="http://schemas.microsoft.com/office/powerpoint/2010/main" val="933136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717134"/>
            <a:ext cx="8229600" cy="762000"/>
          </a:xfrm>
        </p:spPr>
        <p:txBody>
          <a:bodyPr>
            <a:normAutofit fontScale="90000"/>
          </a:bodyPr>
          <a:lstStyle/>
          <a:p>
            <a:r>
              <a:rPr lang="en-US" dirty="0"/>
              <a:t>Preschool Environments </a:t>
            </a:r>
            <a:br>
              <a:rPr lang="en-US" dirty="0"/>
            </a:br>
            <a:r>
              <a:rPr lang="en-US" dirty="0"/>
              <a:t>SPP Indicator 6</a:t>
            </a:r>
          </a:p>
        </p:txBody>
      </p:sp>
      <p:sp>
        <p:nvSpPr>
          <p:cNvPr id="5" name="Rectangle 4"/>
          <p:cNvSpPr/>
          <p:nvPr/>
        </p:nvSpPr>
        <p:spPr>
          <a:xfrm>
            <a:off x="2169391" y="1676400"/>
            <a:ext cx="7797800" cy="4801314"/>
          </a:xfrm>
          <a:prstGeom prst="rect">
            <a:avLst/>
          </a:prstGeom>
        </p:spPr>
        <p:txBody>
          <a:bodyPr wrap="square">
            <a:spAutoFit/>
          </a:bodyPr>
          <a:lstStyle/>
          <a:p>
            <a:r>
              <a:rPr lang="en-US" b="1" dirty="0">
                <a:solidFill>
                  <a:prstClr val="black"/>
                </a:solidFill>
                <a:latin typeface="Calibri"/>
              </a:rPr>
              <a:t>Percent of children aged 3 through 5 with IEPs attending a: </a:t>
            </a:r>
          </a:p>
          <a:p>
            <a:endParaRPr lang="en-US" dirty="0">
              <a:solidFill>
                <a:prstClr val="black"/>
              </a:solidFill>
              <a:latin typeface="Calibri"/>
            </a:endParaRPr>
          </a:p>
          <a:p>
            <a:r>
              <a:rPr lang="en-US" b="1" dirty="0">
                <a:solidFill>
                  <a:prstClr val="black"/>
                </a:solidFill>
                <a:latin typeface="Calibri"/>
              </a:rPr>
              <a:t>6A: Regular early childhood program and receiving the majority of special education and related services in the regular early childhood program; </a:t>
            </a:r>
          </a:p>
          <a:p>
            <a:endParaRPr lang="en-US" dirty="0">
              <a:solidFill>
                <a:srgbClr val="9BBB59"/>
              </a:solidFill>
              <a:latin typeface="Calibri"/>
            </a:endParaRPr>
          </a:p>
          <a:p>
            <a:endParaRPr lang="en-US" b="1" i="1" dirty="0">
              <a:solidFill>
                <a:srgbClr val="9BBB59"/>
              </a:solidFill>
              <a:latin typeface="Calibri"/>
            </a:endParaRPr>
          </a:p>
          <a:p>
            <a:endParaRPr lang="en-US" b="1" i="1" dirty="0">
              <a:solidFill>
                <a:srgbClr val="9BBB59"/>
              </a:solidFill>
              <a:latin typeface="Calibri"/>
            </a:endParaRPr>
          </a:p>
          <a:p>
            <a:endParaRPr lang="en-US" b="1" i="1" dirty="0">
              <a:solidFill>
                <a:srgbClr val="9BBB59"/>
              </a:solidFill>
              <a:latin typeface="Calibri"/>
            </a:endParaRPr>
          </a:p>
          <a:p>
            <a:endParaRPr lang="en-US" b="1" i="1" dirty="0">
              <a:solidFill>
                <a:srgbClr val="9BBB59"/>
              </a:solidFill>
              <a:latin typeface="Calibri"/>
            </a:endParaRPr>
          </a:p>
          <a:p>
            <a:endParaRPr lang="en-US" b="1" i="1" dirty="0">
              <a:solidFill>
                <a:srgbClr val="9BBB59"/>
              </a:solidFill>
              <a:latin typeface="Calibri"/>
            </a:endParaRPr>
          </a:p>
          <a:p>
            <a:r>
              <a:rPr lang="en-US" b="1" dirty="0">
                <a:solidFill>
                  <a:prstClr val="black"/>
                </a:solidFill>
                <a:latin typeface="Calibri"/>
              </a:rPr>
              <a:t>6B: Separate special education class, separate school or residential facility.</a:t>
            </a:r>
          </a:p>
          <a:p>
            <a:endParaRPr lang="en-US" b="1" dirty="0">
              <a:solidFill>
                <a:prstClr val="black"/>
              </a:solidFill>
              <a:latin typeface="Calibri"/>
            </a:endParaRPr>
          </a:p>
          <a:p>
            <a:endParaRPr lang="en-US" b="1" dirty="0">
              <a:solidFill>
                <a:prstClr val="black"/>
              </a:solidFill>
              <a:latin typeface="Calibri"/>
            </a:endParaRPr>
          </a:p>
          <a:p>
            <a:endParaRPr lang="en-US" b="1" dirty="0">
              <a:solidFill>
                <a:prstClr val="black"/>
              </a:solidFill>
              <a:latin typeface="Calibri"/>
            </a:endParaRPr>
          </a:p>
          <a:p>
            <a:endParaRPr lang="en-US" b="1" dirty="0">
              <a:solidFill>
                <a:prstClr val="black"/>
              </a:solidFill>
              <a:latin typeface="Calibri"/>
            </a:endParaRPr>
          </a:p>
          <a:p>
            <a:endParaRPr lang="en-US" b="1" dirty="0">
              <a:solidFill>
                <a:prstClr val="black"/>
              </a:solidFill>
              <a:latin typeface="Calibri"/>
            </a:endParaRPr>
          </a:p>
          <a:p>
            <a:r>
              <a:rPr lang="en-US" b="1" dirty="0">
                <a:solidFill>
                  <a:prstClr val="black"/>
                </a:solidFill>
                <a:latin typeface="Calibri"/>
              </a:rPr>
              <a:t>852 school districts in Illinois</a:t>
            </a:r>
            <a:endParaRPr lang="en-US" dirty="0">
              <a:solidFill>
                <a:prstClr val="black"/>
              </a:solidFill>
              <a:latin typeface="Calibri"/>
            </a:endParaRPr>
          </a:p>
        </p:txBody>
      </p:sp>
      <p:graphicFrame>
        <p:nvGraphicFramePr>
          <p:cNvPr id="6" name="Table 5"/>
          <p:cNvGraphicFramePr>
            <a:graphicFrameLocks noGrp="1"/>
          </p:cNvGraphicFramePr>
          <p:nvPr>
            <p:extLst/>
          </p:nvPr>
        </p:nvGraphicFramePr>
        <p:xfrm>
          <a:off x="3124200" y="3061981"/>
          <a:ext cx="6096000" cy="10109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Indicator</a:t>
                      </a:r>
                      <a:r>
                        <a:rPr lang="en-US" baseline="0" dirty="0"/>
                        <a:t> 6A Actual 16-17</a:t>
                      </a:r>
                      <a:endParaRPr lang="en-US" dirty="0"/>
                    </a:p>
                  </a:txBody>
                  <a:tcPr/>
                </a:tc>
                <a:tc>
                  <a:txBody>
                    <a:bodyPr/>
                    <a:lstStyle/>
                    <a:p>
                      <a:r>
                        <a:rPr lang="en-US" dirty="0"/>
                        <a:t>Indicator</a:t>
                      </a:r>
                      <a:r>
                        <a:rPr lang="en-US" baseline="0" dirty="0"/>
                        <a:t> 6A Target 16-17</a:t>
                      </a:r>
                      <a:endParaRPr lang="en-US" dirty="0"/>
                    </a:p>
                  </a:txBody>
                  <a:tcPr/>
                </a:tc>
                <a:tc>
                  <a:txBody>
                    <a:bodyPr/>
                    <a:lstStyle/>
                    <a:p>
                      <a:r>
                        <a:rPr lang="en-US" dirty="0"/>
                        <a:t>Difference</a:t>
                      </a:r>
                    </a:p>
                  </a:txBody>
                  <a:tcPr/>
                </a:tc>
                <a:extLst>
                  <a:ext uri="{0D108BD9-81ED-4DB2-BD59-A6C34878D82A}">
                    <a16:rowId xmlns:a16="http://schemas.microsoft.com/office/drawing/2014/main" val="10000"/>
                  </a:ext>
                </a:extLst>
              </a:tr>
              <a:tr h="370840">
                <a:tc>
                  <a:txBody>
                    <a:bodyPr/>
                    <a:lstStyle/>
                    <a:p>
                      <a:r>
                        <a:rPr lang="en-US" dirty="0"/>
                        <a:t>40.00</a:t>
                      </a:r>
                    </a:p>
                  </a:txBody>
                  <a:tcPr/>
                </a:tc>
                <a:tc>
                  <a:txBody>
                    <a:bodyPr/>
                    <a:lstStyle/>
                    <a:p>
                      <a:r>
                        <a:rPr lang="en-US" dirty="0"/>
                        <a:t>32.70</a:t>
                      </a:r>
                    </a:p>
                  </a:txBody>
                  <a:tcPr/>
                </a:tc>
                <a:tc>
                  <a:txBody>
                    <a:bodyPr/>
                    <a:lstStyle/>
                    <a:p>
                      <a:r>
                        <a:rPr lang="en-US" dirty="0">
                          <a:solidFill>
                            <a:srgbClr val="008000"/>
                          </a:solidFill>
                        </a:rPr>
                        <a:t>7.30</a:t>
                      </a:r>
                    </a:p>
                  </a:txBody>
                  <a:tcPr>
                    <a:no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3020291" y="4876800"/>
          <a:ext cx="6096000" cy="10109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Indicator</a:t>
                      </a:r>
                      <a:r>
                        <a:rPr lang="en-US" baseline="0" dirty="0"/>
                        <a:t> 6B Actual 16-17</a:t>
                      </a:r>
                      <a:endParaRPr lang="en-US" dirty="0"/>
                    </a:p>
                  </a:txBody>
                  <a:tcPr/>
                </a:tc>
                <a:tc>
                  <a:txBody>
                    <a:bodyPr/>
                    <a:lstStyle/>
                    <a:p>
                      <a:r>
                        <a:rPr lang="en-US" dirty="0"/>
                        <a:t>Indicator</a:t>
                      </a:r>
                      <a:r>
                        <a:rPr lang="en-US" baseline="0" dirty="0"/>
                        <a:t> 6B Target 16-17</a:t>
                      </a:r>
                      <a:endParaRPr lang="en-US" dirty="0"/>
                    </a:p>
                  </a:txBody>
                  <a:tcPr/>
                </a:tc>
                <a:tc>
                  <a:txBody>
                    <a:bodyPr/>
                    <a:lstStyle/>
                    <a:p>
                      <a:r>
                        <a:rPr lang="en-US" dirty="0"/>
                        <a:t>Difference</a:t>
                      </a:r>
                    </a:p>
                  </a:txBody>
                  <a:tcPr/>
                </a:tc>
                <a:extLst>
                  <a:ext uri="{0D108BD9-81ED-4DB2-BD59-A6C34878D82A}">
                    <a16:rowId xmlns:a16="http://schemas.microsoft.com/office/drawing/2014/main" val="10000"/>
                  </a:ext>
                </a:extLst>
              </a:tr>
              <a:tr h="370840">
                <a:tc>
                  <a:txBody>
                    <a:bodyPr/>
                    <a:lstStyle/>
                    <a:p>
                      <a:r>
                        <a:rPr lang="en-US" dirty="0"/>
                        <a:t>26.76</a:t>
                      </a:r>
                    </a:p>
                  </a:txBody>
                  <a:tcPr/>
                </a:tc>
                <a:tc>
                  <a:txBody>
                    <a:bodyPr/>
                    <a:lstStyle/>
                    <a:p>
                      <a:r>
                        <a:rPr lang="en-US" dirty="0"/>
                        <a:t>30.70</a:t>
                      </a:r>
                    </a:p>
                  </a:txBody>
                  <a:tcPr/>
                </a:tc>
                <a:tc>
                  <a:txBody>
                    <a:bodyPr/>
                    <a:lstStyle/>
                    <a:p>
                      <a:r>
                        <a:rPr lang="en-US" dirty="0">
                          <a:solidFill>
                            <a:srgbClr val="008000"/>
                          </a:solidFill>
                        </a:rPr>
                        <a:t>3.94</a:t>
                      </a:r>
                    </a:p>
                  </a:txBody>
                  <a:tcP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63388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807" y="762001"/>
            <a:ext cx="8229600" cy="1617389"/>
          </a:xfrm>
        </p:spPr>
        <p:txBody>
          <a:bodyPr>
            <a:normAutofit/>
          </a:bodyPr>
          <a:lstStyle/>
          <a:p>
            <a:pPr algn="l"/>
            <a:r>
              <a:rPr lang="en-US" sz="2400" dirty="0"/>
              <a:t>SPP 6A: ISBE Early Childhood Students Ages 3-5 in Regular Early Childhood Programs and Receiving the Majority of Special Education Related Services in that Location </a:t>
            </a:r>
            <a:br>
              <a:rPr lang="en-US" sz="2400" dirty="0"/>
            </a:br>
            <a:endParaRPr lang="en-US" sz="2400" dirty="0"/>
          </a:p>
        </p:txBody>
      </p:sp>
      <p:graphicFrame>
        <p:nvGraphicFramePr>
          <p:cNvPr id="4" name="Content Placeholder 3"/>
          <p:cNvGraphicFramePr>
            <a:graphicFrameLocks noGrp="1"/>
          </p:cNvGraphicFramePr>
          <p:nvPr>
            <p:ph idx="1"/>
            <p:extLst/>
          </p:nvPr>
        </p:nvGraphicFramePr>
        <p:xfrm>
          <a:off x="1694374" y="1796789"/>
          <a:ext cx="8766469" cy="48560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4984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631" y="990600"/>
            <a:ext cx="8229600" cy="762000"/>
          </a:xfrm>
        </p:spPr>
        <p:txBody>
          <a:bodyPr>
            <a:noAutofit/>
          </a:bodyPr>
          <a:lstStyle/>
          <a:p>
            <a:pPr algn="l"/>
            <a:r>
              <a:rPr lang="en-US" sz="2800" dirty="0"/>
              <a:t>SPP 6B: Percent of ISBE Early Childhood Students Ages 3-5 in a Separate Special Education </a:t>
            </a:r>
            <a:br>
              <a:rPr lang="en-US" sz="2800" dirty="0"/>
            </a:br>
            <a:endParaRPr lang="en-US" sz="2800" dirty="0"/>
          </a:p>
        </p:txBody>
      </p:sp>
      <p:graphicFrame>
        <p:nvGraphicFramePr>
          <p:cNvPr id="4" name="Content Placeholder 3"/>
          <p:cNvGraphicFramePr>
            <a:graphicFrameLocks noGrp="1"/>
          </p:cNvGraphicFramePr>
          <p:nvPr>
            <p:ph idx="1"/>
            <p:extLst/>
          </p:nvPr>
        </p:nvGraphicFramePr>
        <p:xfrm>
          <a:off x="1863100" y="1600200"/>
          <a:ext cx="8448665" cy="4936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6466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2664" y="1657349"/>
            <a:ext cx="8488136" cy="5200651"/>
          </a:xfrm>
        </p:spPr>
        <p:txBody>
          <a:bodyPr/>
          <a:lstStyle/>
          <a:p>
            <a:pPr marL="0" indent="0">
              <a:buNone/>
            </a:pPr>
            <a:endParaRPr lang="en-US" dirty="0"/>
          </a:p>
          <a:p>
            <a:pPr marL="0" indent="0">
              <a:buNone/>
            </a:pPr>
            <a:endParaRPr lang="en-US" dirty="0"/>
          </a:p>
        </p:txBody>
      </p:sp>
      <p:pic>
        <p:nvPicPr>
          <p:cNvPr id="5" name="Picture 4" descr="Screen Shot 2016-04-22 at 9.24.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2665" y="2457450"/>
            <a:ext cx="7903149" cy="4400549"/>
          </a:xfrm>
          <a:prstGeom prst="rect">
            <a:avLst/>
          </a:prstGeom>
        </p:spPr>
      </p:pic>
      <p:pic>
        <p:nvPicPr>
          <p:cNvPr id="6" name="Picture 5" descr="Early Choices Logo final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33305" y="643499"/>
            <a:ext cx="4866855" cy="1801480"/>
          </a:xfrm>
          <a:prstGeom prst="rect">
            <a:avLst/>
          </a:prstGeom>
        </p:spPr>
      </p:pic>
    </p:spTree>
    <p:extLst>
      <p:ext uri="{BB962C8B-B14F-4D97-AF65-F5344CB8AC3E}">
        <p14:creationId xmlns:p14="http://schemas.microsoft.com/office/powerpoint/2010/main" val="39972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Session Overview</a:t>
            </a:r>
          </a:p>
        </p:txBody>
      </p:sp>
      <p:sp>
        <p:nvSpPr>
          <p:cNvPr id="5" name="Content Placeholder 4"/>
          <p:cNvSpPr>
            <a:spLocks noGrp="1"/>
          </p:cNvSpPr>
          <p:nvPr>
            <p:ph idx="1"/>
          </p:nvPr>
        </p:nvSpPr>
        <p:spPr/>
        <p:txBody>
          <a:bodyPr>
            <a:normAutofit/>
          </a:bodyPr>
          <a:lstStyle/>
          <a:p>
            <a:r>
              <a:rPr lang="en-US" sz="3200" dirty="0"/>
              <a:t>Provide an overview of how an infrastructure approach can be used to examine and improve inclusion</a:t>
            </a:r>
          </a:p>
          <a:p>
            <a:r>
              <a:rPr lang="en-US" sz="3200" dirty="0"/>
              <a:t>Describe components of and resources for infrastructure analysis and alignment</a:t>
            </a:r>
          </a:p>
          <a:p>
            <a:r>
              <a:rPr lang="en-US" sz="3200" dirty="0"/>
              <a:t>Highlight Arizona and Illinois strategies to improve  inclusive practices</a:t>
            </a:r>
          </a:p>
        </p:txBody>
      </p:sp>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190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133600"/>
            <a:ext cx="8229600" cy="5079076"/>
          </a:xfrm>
        </p:spPr>
        <p:txBody>
          <a:bodyPr/>
          <a:lstStyle/>
          <a:p>
            <a:pPr marL="0" indent="0">
              <a:buNone/>
            </a:pPr>
            <a:r>
              <a:rPr lang="en-US" dirty="0"/>
              <a:t>Our Mission</a:t>
            </a:r>
          </a:p>
          <a:p>
            <a:r>
              <a:rPr lang="en-US" sz="2800" dirty="0"/>
              <a:t>Illinois </a:t>
            </a:r>
            <a:r>
              <a:rPr lang="en-US" sz="2800" dirty="0" err="1"/>
              <a:t>STARnet</a:t>
            </a:r>
            <a:r>
              <a:rPr lang="en-US" sz="2800" dirty="0"/>
              <a:t> provides a variety of opportunities for personal and professional growth for those who touch the lives of young children, ages birth through eight, with an emphasis on children with special needs. </a:t>
            </a:r>
            <a:r>
              <a:rPr lang="en-US" sz="2800" dirty="0" err="1"/>
              <a:t>STARnet</a:t>
            </a:r>
            <a:r>
              <a:rPr lang="en-US" sz="2800" dirty="0"/>
              <a:t> supports family-centered, researched and effective practices in early childhood education and care.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09601"/>
            <a:ext cx="3613150" cy="19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44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Cohort</a:t>
            </a:r>
          </a:p>
        </p:txBody>
      </p:sp>
      <p:sp>
        <p:nvSpPr>
          <p:cNvPr id="3" name="Content Placeholder 2"/>
          <p:cNvSpPr>
            <a:spLocks noGrp="1"/>
          </p:cNvSpPr>
          <p:nvPr>
            <p:ph idx="1"/>
          </p:nvPr>
        </p:nvSpPr>
        <p:spPr/>
        <p:txBody>
          <a:bodyPr/>
          <a:lstStyle/>
          <a:p>
            <a:r>
              <a:rPr lang="en-US" dirty="0"/>
              <a:t>Monthly Phone Meetings</a:t>
            </a:r>
          </a:p>
          <a:p>
            <a:r>
              <a:rPr lang="en-US" dirty="0"/>
              <a:t>In person Meetings</a:t>
            </a:r>
          </a:p>
          <a:p>
            <a:r>
              <a:rPr lang="en-US" dirty="0"/>
              <a:t>Self Assessment using Policy Statement</a:t>
            </a:r>
          </a:p>
          <a:p>
            <a:r>
              <a:rPr lang="en-US" dirty="0" err="1"/>
              <a:t>DaSy</a:t>
            </a:r>
            <a:r>
              <a:rPr lang="en-US" dirty="0"/>
              <a:t> Systems Framework-Accountability</a:t>
            </a:r>
          </a:p>
          <a:p>
            <a:r>
              <a:rPr lang="en-US" dirty="0"/>
              <a:t>Set Goals</a:t>
            </a:r>
          </a:p>
        </p:txBody>
      </p:sp>
    </p:spTree>
    <p:extLst>
      <p:ext uri="{BB962C8B-B14F-4D97-AF65-F5344CB8AC3E}">
        <p14:creationId xmlns:p14="http://schemas.microsoft.com/office/powerpoint/2010/main" val="967575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EC LRE Stakeholders</a:t>
            </a:r>
            <a:endParaRPr lang="en-US" dirty="0"/>
          </a:p>
        </p:txBody>
      </p:sp>
      <p:sp>
        <p:nvSpPr>
          <p:cNvPr id="7" name="Content Placeholder 6"/>
          <p:cNvSpPr>
            <a:spLocks noGrp="1"/>
          </p:cNvSpPr>
          <p:nvPr>
            <p:ph sz="half" idx="1"/>
          </p:nvPr>
        </p:nvSpPr>
        <p:spPr/>
        <p:txBody>
          <a:bodyPr>
            <a:normAutofit/>
          </a:bodyPr>
          <a:lstStyle/>
          <a:p>
            <a:r>
              <a:rPr lang="en-US" dirty="0"/>
              <a:t>Accountability Priority Group</a:t>
            </a:r>
          </a:p>
          <a:p>
            <a:r>
              <a:rPr lang="en-US" dirty="0"/>
              <a:t>Statewide Supports for Children’s Social Emotional and Behavioral Health</a:t>
            </a:r>
          </a:p>
          <a:p>
            <a:r>
              <a:rPr lang="en-US" dirty="0"/>
              <a:t>Policy Advisory Workgroup</a:t>
            </a:r>
          </a:p>
          <a:p>
            <a:r>
              <a:rPr lang="en-US" dirty="0">
                <a:hlinkClick r:id="rId3"/>
              </a:rPr>
              <a:t>http://www.eclre.org/ec-lre-consortium.aspx</a:t>
            </a:r>
            <a:r>
              <a:rPr lang="en-US" dirty="0"/>
              <a:t> </a:t>
            </a:r>
          </a:p>
        </p:txBody>
      </p:sp>
      <p:sp>
        <p:nvSpPr>
          <p:cNvPr id="8" name="Content Placeholder 7"/>
          <p:cNvSpPr>
            <a:spLocks noGrp="1"/>
          </p:cNvSpPr>
          <p:nvPr>
            <p:ph sz="half" idx="2"/>
          </p:nvPr>
        </p:nvSpPr>
        <p:spPr/>
        <p:txBody>
          <a:bodyPr>
            <a:normAutofit/>
          </a:bodyPr>
          <a:lstStyle/>
          <a:p>
            <a:endParaRPr lang="en-US"/>
          </a:p>
        </p:txBody>
      </p:sp>
      <p:pic>
        <p:nvPicPr>
          <p:cNvPr id="4" name="Picture 3" descr="master-2016-inclusion-brochure-427-16print_Page_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42397">
            <a:off x="6655453" y="1464163"/>
            <a:ext cx="3485398" cy="4510514"/>
          </a:xfrm>
          <a:prstGeom prst="rect">
            <a:avLst/>
          </a:prstGeom>
        </p:spPr>
      </p:pic>
    </p:spTree>
    <p:extLst>
      <p:ext uri="{BB962C8B-B14F-4D97-AF65-F5344CB8AC3E}">
        <p14:creationId xmlns:p14="http://schemas.microsoft.com/office/powerpoint/2010/main" val="3263914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 Roundtables</a:t>
            </a:r>
          </a:p>
        </p:txBody>
      </p:sp>
      <p:sp>
        <p:nvSpPr>
          <p:cNvPr id="3" name="Content Placeholder 2"/>
          <p:cNvSpPr>
            <a:spLocks noGrp="1"/>
          </p:cNvSpPr>
          <p:nvPr>
            <p:ph idx="1"/>
          </p:nvPr>
        </p:nvSpPr>
        <p:spPr/>
        <p:txBody>
          <a:bodyPr>
            <a:normAutofit/>
          </a:bodyPr>
          <a:lstStyle/>
          <a:p>
            <a:r>
              <a:rPr lang="en-US" dirty="0"/>
              <a:t>121 LEAs Invited in 16-17, continued in 17-18</a:t>
            </a:r>
          </a:p>
          <a:p>
            <a:pPr lvl="1"/>
            <a:r>
              <a:rPr lang="en-US" dirty="0"/>
              <a:t>43 already have improved data </a:t>
            </a:r>
          </a:p>
          <a:p>
            <a:pPr lvl="1"/>
            <a:r>
              <a:rPr lang="en-US" dirty="0"/>
              <a:t>77 still working towards improved data</a:t>
            </a:r>
          </a:p>
          <a:p>
            <a:r>
              <a:rPr lang="en-US" dirty="0"/>
              <a:t>145 LEAs will be invited in 18-19</a:t>
            </a:r>
          </a:p>
          <a:p>
            <a:pPr lvl="1"/>
            <a:r>
              <a:rPr lang="en-US" dirty="0"/>
              <a:t>Less 10% of children with IEPs served in a regular early childhood program with majority of supports in the regular in program</a:t>
            </a:r>
          </a:p>
          <a:p>
            <a:pPr lvl="1"/>
            <a:r>
              <a:rPr lang="en-US" dirty="0"/>
              <a:t>More than 50% of the children with IEPs ages 3-5 served in separate placements with no access to regular early childhood program</a:t>
            </a:r>
          </a:p>
        </p:txBody>
      </p:sp>
    </p:spTree>
    <p:extLst>
      <p:ext uri="{BB962C8B-B14F-4D97-AF65-F5344CB8AC3E}">
        <p14:creationId xmlns:p14="http://schemas.microsoft.com/office/powerpoint/2010/main" val="3724399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Inquiry Cycle</a:t>
            </a:r>
          </a:p>
        </p:txBody>
      </p:sp>
      <p:graphicFrame>
        <p:nvGraphicFramePr>
          <p:cNvPr id="6" name="Diagram 5"/>
          <p:cNvGraphicFramePr/>
          <p:nvPr>
            <p:extLst/>
          </p:nvPr>
        </p:nvGraphicFramePr>
        <p:xfrm>
          <a:off x="2387600" y="1524001"/>
          <a:ext cx="7416800" cy="4707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689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764"/>
            <a:ext cx="8229600" cy="973137"/>
          </a:xfrm>
        </p:spPr>
        <p:txBody>
          <a:bodyPr>
            <a:normAutofit/>
          </a:bodyPr>
          <a:lstStyle/>
          <a:p>
            <a:pPr>
              <a:defRPr/>
            </a:pPr>
            <a:r>
              <a:rPr lang="en-US" sz="3600" dirty="0"/>
              <a:t>Inclusion Clarification/RFP</a:t>
            </a:r>
          </a:p>
        </p:txBody>
      </p:sp>
      <p:sp>
        <p:nvSpPr>
          <p:cNvPr id="3" name="Content Placeholder 2"/>
          <p:cNvSpPr>
            <a:spLocks noGrp="1"/>
          </p:cNvSpPr>
          <p:nvPr>
            <p:ph idx="1"/>
          </p:nvPr>
        </p:nvSpPr>
        <p:spPr>
          <a:xfrm>
            <a:off x="1793876" y="1328738"/>
            <a:ext cx="4328584" cy="5160962"/>
          </a:xfrm>
        </p:spPr>
        <p:txBody>
          <a:bodyPr wrap="square" numCol="1" anchor="t" anchorCtr="0" compatLnSpc="1">
            <a:prstTxWarp prst="textNoShape">
              <a:avLst/>
            </a:prstTxWarp>
          </a:bodyPr>
          <a:lstStyle/>
          <a:p>
            <a:pPr>
              <a:lnSpc>
                <a:spcPct val="80000"/>
              </a:lnSpc>
            </a:pPr>
            <a:endParaRPr lang="en-US" sz="2700" dirty="0">
              <a:latin typeface="Franklin Gothic Medium" charset="0"/>
            </a:endParaRPr>
          </a:p>
          <a:p>
            <a:pPr>
              <a:lnSpc>
                <a:spcPct val="80000"/>
              </a:lnSpc>
              <a:buFont typeface="Wingdings 2" charset="0"/>
              <a:buNone/>
            </a:pPr>
            <a:r>
              <a:rPr lang="en-US" sz="2700" dirty="0">
                <a:latin typeface="Franklin Gothic Medium" charset="0"/>
              </a:rPr>
              <a:t>Clarify best practice regarding administrative rule 235.30 (6) </a:t>
            </a:r>
            <a:r>
              <a:rPr lang="en-US" sz="2700" i="1" dirty="0">
                <a:latin typeface="Franklin Gothic Medium" charset="0"/>
              </a:rPr>
              <a:t>”applicants must provide a description of the provisions to be made to allow for the participation of children with disabilities in the program” </a:t>
            </a:r>
            <a:r>
              <a:rPr lang="en-US" sz="2700" dirty="0">
                <a:latin typeface="Franklin Gothic Medium" charset="0"/>
              </a:rPr>
              <a:t>for purposes of correct implementation. </a:t>
            </a:r>
          </a:p>
        </p:txBody>
      </p:sp>
      <p:pic>
        <p:nvPicPr>
          <p:cNvPr id="4" name="Picture 3" descr="Inclusion for RF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61743">
            <a:off x="6220506" y="1139058"/>
            <a:ext cx="3725464" cy="4821187"/>
          </a:xfrm>
          <a:prstGeom prst="rect">
            <a:avLst/>
          </a:prstGeom>
        </p:spPr>
      </p:pic>
      <p:sp>
        <p:nvSpPr>
          <p:cNvPr id="5" name="TextBox 4"/>
          <p:cNvSpPr txBox="1"/>
          <p:nvPr/>
        </p:nvSpPr>
        <p:spPr>
          <a:xfrm>
            <a:off x="1524001" y="5867400"/>
            <a:ext cx="6391145" cy="369332"/>
          </a:xfrm>
          <a:prstGeom prst="rect">
            <a:avLst/>
          </a:prstGeom>
          <a:noFill/>
        </p:spPr>
        <p:txBody>
          <a:bodyPr wrap="square" rtlCol="0">
            <a:spAutoFit/>
          </a:bodyPr>
          <a:lstStyle/>
          <a:p>
            <a:r>
              <a:rPr lang="en-US" dirty="0">
                <a:solidFill>
                  <a:prstClr val="black"/>
                </a:solidFill>
                <a:latin typeface="Calibri"/>
              </a:rPr>
              <a:t>https://</a:t>
            </a:r>
            <a:r>
              <a:rPr lang="en-US" dirty="0" err="1">
                <a:solidFill>
                  <a:prstClr val="black"/>
                </a:solidFill>
                <a:latin typeface="Calibri"/>
              </a:rPr>
              <a:t>www.isbe.net</a:t>
            </a:r>
            <a:r>
              <a:rPr lang="en-US" dirty="0">
                <a:solidFill>
                  <a:prstClr val="black"/>
                </a:solidFill>
                <a:latin typeface="Calibri"/>
              </a:rPr>
              <a:t>/Documents/</a:t>
            </a:r>
            <a:r>
              <a:rPr lang="en-US" dirty="0" err="1">
                <a:solidFill>
                  <a:prstClr val="black"/>
                </a:solidFill>
                <a:latin typeface="Calibri"/>
              </a:rPr>
              <a:t>Inclusion_for_RFP.pdf</a:t>
            </a:r>
            <a:endParaRPr lang="en-US" dirty="0">
              <a:solidFill>
                <a:prstClr val="black"/>
              </a:solidFill>
              <a:latin typeface="Calibri"/>
            </a:endParaRPr>
          </a:p>
        </p:txBody>
      </p:sp>
    </p:spTree>
    <p:extLst>
      <p:ext uri="{BB962C8B-B14F-4D97-AF65-F5344CB8AC3E}">
        <p14:creationId xmlns:p14="http://schemas.microsoft.com/office/powerpoint/2010/main" val="1981021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2346960" y="640080"/>
            <a:ext cx="7520940" cy="548640"/>
          </a:xfrm>
          <a:prstGeom prst="rect">
            <a:avLst/>
          </a:prstGeom>
          <a:noFill/>
          <a:ln>
            <a:noFill/>
          </a:ln>
        </p:spPr>
        <p:txBody>
          <a:bodyPr vert="horz" lIns="91425" tIns="45700" rIns="91425" bIns="45700" rtlCol="0" anchor="b" anchorCtr="0">
            <a:noAutofit/>
          </a:bodyPr>
          <a:lstStyle/>
          <a:p>
            <a:pPr algn="l">
              <a:spcBef>
                <a:spcPts val="0"/>
              </a:spcBef>
              <a:buClr>
                <a:schemeClr val="accent1"/>
              </a:buClr>
              <a:buSzPct val="25000"/>
            </a:pPr>
            <a:r>
              <a:rPr lang="en-US" sz="3600" dirty="0">
                <a:ea typeface="Nunito"/>
                <a:cs typeface="Helvetica"/>
                <a:sym typeface="Nunito"/>
              </a:rPr>
              <a:t>The Inclusive Classroom Profile (ICP) </a:t>
            </a:r>
          </a:p>
        </p:txBody>
      </p:sp>
      <p:pic>
        <p:nvPicPr>
          <p:cNvPr id="2" name="Picture 1" descr="Cover.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7441625" y="3454978"/>
            <a:ext cx="2414155" cy="3124200"/>
          </a:xfrm>
          <a:prstGeom prst="rect">
            <a:avLst/>
          </a:prstGeom>
        </p:spPr>
      </p:pic>
      <p:sp>
        <p:nvSpPr>
          <p:cNvPr id="3" name="Content Placeholder 2"/>
          <p:cNvSpPr>
            <a:spLocks noGrp="1"/>
          </p:cNvSpPr>
          <p:nvPr>
            <p:ph idx="1"/>
          </p:nvPr>
        </p:nvSpPr>
        <p:spPr>
          <a:xfrm>
            <a:off x="1981200" y="1377108"/>
            <a:ext cx="7886700" cy="4525963"/>
          </a:xfrm>
        </p:spPr>
        <p:txBody>
          <a:bodyPr/>
          <a:lstStyle/>
          <a:p>
            <a:pPr indent="-277368">
              <a:spcBef>
                <a:spcPts val="0"/>
              </a:spcBef>
              <a:buClr>
                <a:schemeClr val="accent1"/>
              </a:buClr>
              <a:buSzPct val="100000"/>
              <a:buFont typeface="Noto Sans Symbols"/>
              <a:buChar char="○"/>
            </a:pPr>
            <a:r>
              <a:rPr lang="en-US" dirty="0">
                <a:solidFill>
                  <a:srgbClr val="2F2B20"/>
                </a:solidFill>
                <a:latin typeface="Helvetica"/>
                <a:ea typeface="Questrial"/>
                <a:cs typeface="Helvetica"/>
                <a:sym typeface="Questrial"/>
              </a:rPr>
              <a:t>Research based, rooted in best practices</a:t>
            </a:r>
          </a:p>
          <a:p>
            <a:pPr indent="-277368">
              <a:spcBef>
                <a:spcPts val="0"/>
              </a:spcBef>
              <a:buClr>
                <a:schemeClr val="accent1"/>
              </a:buClr>
              <a:buSzPct val="100000"/>
              <a:buFont typeface="Noto Sans Symbols"/>
              <a:buChar char="○"/>
            </a:pPr>
            <a:r>
              <a:rPr lang="en-US" dirty="0">
                <a:solidFill>
                  <a:srgbClr val="2F2B20"/>
                </a:solidFill>
                <a:latin typeface="Helvetica"/>
                <a:ea typeface="Questrial"/>
                <a:cs typeface="Helvetica"/>
                <a:sym typeface="Questrial"/>
              </a:rPr>
              <a:t>Professional Learning</a:t>
            </a:r>
          </a:p>
          <a:p>
            <a:pPr indent="-277368">
              <a:spcBef>
                <a:spcPts val="0"/>
              </a:spcBef>
              <a:buClr>
                <a:schemeClr val="accent1"/>
              </a:buClr>
              <a:buSzPct val="100000"/>
              <a:buFont typeface="Noto Sans Symbols"/>
              <a:buChar char="○"/>
            </a:pPr>
            <a:r>
              <a:rPr lang="en-US" dirty="0">
                <a:solidFill>
                  <a:srgbClr val="2F2B20"/>
                </a:solidFill>
                <a:latin typeface="Helvetica"/>
                <a:ea typeface="Questrial"/>
                <a:cs typeface="Helvetica"/>
                <a:sym typeface="Questrial"/>
              </a:rPr>
              <a:t>Self reflection</a:t>
            </a:r>
          </a:p>
          <a:p>
            <a:pPr indent="-277368">
              <a:spcBef>
                <a:spcPts val="0"/>
              </a:spcBef>
              <a:buClr>
                <a:schemeClr val="accent1"/>
              </a:buClr>
              <a:buSzPct val="100000"/>
              <a:buFont typeface="Noto Sans Symbols"/>
              <a:buChar char="○"/>
            </a:pPr>
            <a:r>
              <a:rPr lang="en-US" dirty="0">
                <a:solidFill>
                  <a:srgbClr val="2F2B20"/>
                </a:solidFill>
                <a:latin typeface="Helvetica"/>
                <a:ea typeface="Questrial"/>
                <a:cs typeface="Helvetica"/>
                <a:sym typeface="Questrial"/>
              </a:rPr>
              <a:t>Outstanding Practices in Inclusion</a:t>
            </a:r>
          </a:p>
          <a:p>
            <a:pPr marL="65532">
              <a:spcBef>
                <a:spcPts val="0"/>
              </a:spcBef>
              <a:buClr>
                <a:schemeClr val="accent1"/>
              </a:buClr>
              <a:buSzPct val="100000"/>
            </a:pPr>
            <a:endParaRPr lang="en-US" dirty="0">
              <a:solidFill>
                <a:srgbClr val="2F2B20"/>
              </a:solidFill>
              <a:latin typeface="Helvetica"/>
              <a:ea typeface="Questrial"/>
              <a:cs typeface="Helvetica"/>
              <a:sym typeface="Questrial"/>
            </a:endParaRPr>
          </a:p>
          <a:p>
            <a:endParaRPr lang="en-US" dirty="0"/>
          </a:p>
        </p:txBody>
      </p:sp>
    </p:spTree>
    <p:extLst>
      <p:ext uri="{BB962C8B-B14F-4D97-AF65-F5344CB8AC3E}">
        <p14:creationId xmlns:p14="http://schemas.microsoft.com/office/powerpoint/2010/main" val="1718564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179" y="856210"/>
            <a:ext cx="8229600" cy="762000"/>
          </a:xfrm>
        </p:spPr>
        <p:txBody>
          <a:bodyPr>
            <a:normAutofit fontScale="90000"/>
          </a:bodyPr>
          <a:lstStyle/>
          <a:p>
            <a:r>
              <a:rPr lang="en-US" dirty="0"/>
              <a:t>Outstanding Practices in Inclusion</a:t>
            </a:r>
            <a:br>
              <a:rPr lang="en-US" dirty="0"/>
            </a:br>
            <a:r>
              <a:rPr lang="en-US" sz="2700" dirty="0"/>
              <a:t>http://</a:t>
            </a:r>
            <a:r>
              <a:rPr lang="en-US" sz="2700" dirty="0" err="1"/>
              <a:t>www.eclre.org</a:t>
            </a:r>
            <a:r>
              <a:rPr lang="en-US" sz="2700" dirty="0"/>
              <a:t>/good-to-know/outstanding-practices-in-</a:t>
            </a:r>
            <a:r>
              <a:rPr lang="en-US" sz="2700" dirty="0" err="1"/>
              <a:t>inclusion.aspx</a:t>
            </a:r>
            <a:endParaRPr lang="en-US" sz="2700" dirty="0"/>
          </a:p>
        </p:txBody>
      </p:sp>
      <p:sp>
        <p:nvSpPr>
          <p:cNvPr id="3" name="Content Placeholder 2"/>
          <p:cNvSpPr>
            <a:spLocks noGrp="1"/>
          </p:cNvSpPr>
          <p:nvPr>
            <p:ph sz="half" idx="1"/>
          </p:nvPr>
        </p:nvSpPr>
        <p:spPr>
          <a:xfrm>
            <a:off x="1729966" y="1600200"/>
            <a:ext cx="4289835" cy="4989658"/>
          </a:xfrm>
        </p:spPr>
        <p:txBody>
          <a:bodyPr>
            <a:normAutofit/>
          </a:bodyPr>
          <a:lstStyle/>
          <a:p>
            <a:pPr marL="0" indent="0">
              <a:buNone/>
            </a:pPr>
            <a:r>
              <a:rPr lang="en-US" b="1" dirty="0"/>
              <a:t> </a:t>
            </a:r>
            <a:endParaRPr lang="en-US" sz="3200" dirty="0"/>
          </a:p>
        </p:txBody>
      </p:sp>
      <p:sp>
        <p:nvSpPr>
          <p:cNvPr id="4" name="Content Placeholder 3"/>
          <p:cNvSpPr>
            <a:spLocks noGrp="1"/>
          </p:cNvSpPr>
          <p:nvPr>
            <p:ph sz="half" idx="2"/>
          </p:nvPr>
        </p:nvSpPr>
        <p:spPr>
          <a:xfrm>
            <a:off x="1981201" y="1600201"/>
            <a:ext cx="8054546" cy="4989658"/>
          </a:xfrm>
        </p:spPr>
        <p:txBody>
          <a:bodyPr>
            <a:noAutofit/>
          </a:bodyPr>
          <a:lstStyle/>
          <a:p>
            <a:pPr marL="0" indent="0">
              <a:buNone/>
            </a:pPr>
            <a:endParaRPr lang="en-US" sz="2000" b="1" dirty="0"/>
          </a:p>
          <a:p>
            <a:r>
              <a:rPr lang="en-US" sz="2400" dirty="0"/>
              <a:t>High Quality programs with a philosophy and practice of inclusion</a:t>
            </a:r>
          </a:p>
          <a:p>
            <a:endParaRPr lang="en-US" sz="2400" dirty="0"/>
          </a:p>
          <a:p>
            <a:pPr lvl="0"/>
            <a:r>
              <a:rPr lang="en-US" sz="2400" dirty="0"/>
              <a:t>Gather and present information to  that highlights program and classroom practices using the </a:t>
            </a:r>
            <a:r>
              <a:rPr lang="en-US" sz="2400" i="1" dirty="0"/>
              <a:t>Illinois Inclusion Guidelines. </a:t>
            </a:r>
            <a:r>
              <a:rPr lang="en-US" sz="2400" dirty="0"/>
              <a:t>Presentation reviewed to meet the </a:t>
            </a:r>
            <a:r>
              <a:rPr lang="en-US" sz="2400" i="1" dirty="0"/>
              <a:t>Illinois Inclusion Guidelines </a:t>
            </a:r>
            <a:r>
              <a:rPr lang="en-US" sz="2400" dirty="0"/>
              <a:t>at least 80% </a:t>
            </a:r>
          </a:p>
          <a:p>
            <a:pPr marL="0" indent="0">
              <a:buNone/>
            </a:pPr>
            <a:endParaRPr lang="en-US" sz="2400" dirty="0"/>
          </a:p>
          <a:p>
            <a:pPr lvl="0"/>
            <a:r>
              <a:rPr lang="en-US" sz="2400" dirty="0"/>
              <a:t>Verify with a qualified assessor to  complete the </a:t>
            </a:r>
            <a:r>
              <a:rPr lang="en-US" sz="2400" i="1" dirty="0"/>
              <a:t>Inclusive Classroom Profile</a:t>
            </a:r>
            <a:r>
              <a:rPr lang="en-US" sz="2400" dirty="0"/>
              <a:t> with average score of 5 or higher on a 7 point scale across 12 practices. </a:t>
            </a:r>
          </a:p>
        </p:txBody>
      </p:sp>
    </p:spTree>
    <p:extLst>
      <p:ext uri="{BB962C8B-B14F-4D97-AF65-F5344CB8AC3E}">
        <p14:creationId xmlns:p14="http://schemas.microsoft.com/office/powerpoint/2010/main" val="2206885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Federal Policy Statement Module</a:t>
            </a:r>
          </a:p>
        </p:txBody>
      </p:sp>
      <p:sp>
        <p:nvSpPr>
          <p:cNvPr id="5" name="Content Placeholder 4"/>
          <p:cNvSpPr>
            <a:spLocks noGrp="1"/>
          </p:cNvSpPr>
          <p:nvPr>
            <p:ph idx="1"/>
          </p:nvPr>
        </p:nvSpPr>
        <p:spPr/>
        <p:txBody>
          <a:bodyPr>
            <a:normAutofit fontScale="92500" lnSpcReduction="10000"/>
          </a:bodyPr>
          <a:lstStyle/>
          <a:p>
            <a:r>
              <a:rPr lang="en-US" dirty="0"/>
              <a:t>Developed by Early CHOICES</a:t>
            </a:r>
          </a:p>
          <a:p>
            <a:r>
              <a:rPr lang="en-US" dirty="0"/>
              <a:t>Reviews the Federal Policy Statement on Inclusion of Children with Disabilities</a:t>
            </a:r>
          </a:p>
          <a:p>
            <a:r>
              <a:rPr lang="en-US" dirty="0"/>
              <a:t>Three sections and summary:</a:t>
            </a:r>
          </a:p>
          <a:p>
            <a:pPr lvl="1"/>
            <a:r>
              <a:rPr lang="en-US" dirty="0"/>
              <a:t>Introduction to the policy statement</a:t>
            </a:r>
          </a:p>
          <a:p>
            <a:pPr lvl="1"/>
            <a:r>
              <a:rPr lang="en-US" dirty="0"/>
              <a:t>Strategies to overcome challenges</a:t>
            </a:r>
          </a:p>
          <a:p>
            <a:pPr lvl="1"/>
            <a:r>
              <a:rPr lang="en-US" dirty="0"/>
              <a:t>Partnerships to build a culture of inclusion</a:t>
            </a:r>
          </a:p>
          <a:p>
            <a:pPr lvl="1"/>
            <a:r>
              <a:rPr lang="en-US" dirty="0"/>
              <a:t>Summary of the module</a:t>
            </a:r>
          </a:p>
          <a:p>
            <a:r>
              <a:rPr lang="en-US" dirty="0"/>
              <a:t>Reflection Guide and Resource Guide</a:t>
            </a:r>
          </a:p>
          <a:p>
            <a:r>
              <a:rPr lang="en-US" dirty="0">
                <a:hlinkClick r:id="rId3"/>
              </a:rPr>
              <a:t>http://www.eclre.org/good-to-know/inclusion-policy-statement-module.aspx</a:t>
            </a:r>
            <a:r>
              <a:rPr lang="en-US" dirty="0"/>
              <a:t> </a:t>
            </a:r>
          </a:p>
        </p:txBody>
      </p:sp>
    </p:spTree>
    <p:extLst>
      <p:ext uri="{BB962C8B-B14F-4D97-AF65-F5344CB8AC3E}">
        <p14:creationId xmlns:p14="http://schemas.microsoft.com/office/powerpoint/2010/main" val="1602508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127" y="663496"/>
            <a:ext cx="8229600" cy="762000"/>
          </a:xfrm>
        </p:spPr>
        <p:txBody>
          <a:bodyPr/>
          <a:lstStyle/>
          <a:p>
            <a:r>
              <a:rPr lang="en-US" dirty="0"/>
              <a:t>Illinois Inclusion Summit</a:t>
            </a:r>
          </a:p>
        </p:txBody>
      </p:sp>
      <p:sp>
        <p:nvSpPr>
          <p:cNvPr id="7" name="Content Placeholder 6"/>
          <p:cNvSpPr>
            <a:spLocks noGrp="1"/>
          </p:cNvSpPr>
          <p:nvPr>
            <p:ph sz="half" idx="2"/>
          </p:nvPr>
        </p:nvSpPr>
        <p:spPr/>
        <p:txBody>
          <a:bodyPr>
            <a:normAutofit/>
          </a:bodyPr>
          <a:lstStyle/>
          <a:p>
            <a:r>
              <a:rPr lang="en-US" dirty="0"/>
              <a:t>Funded through Illinois Council on Developmental Disabilities</a:t>
            </a:r>
          </a:p>
          <a:p>
            <a:r>
              <a:rPr lang="en-US" dirty="0"/>
              <a:t>Leaders across all Illinois early childhood systems</a:t>
            </a:r>
          </a:p>
          <a:p>
            <a:r>
              <a:rPr lang="en-US" dirty="0"/>
              <a:t>Create shared awareness of the state of early childhood inclusion </a:t>
            </a:r>
          </a:p>
          <a:p>
            <a:r>
              <a:rPr lang="en-US" dirty="0"/>
              <a:t>Follow-Up</a:t>
            </a:r>
          </a:p>
        </p:txBody>
      </p:sp>
      <p:pic>
        <p:nvPicPr>
          <p:cNvPr id="1026" name="Picture 2" descr="Inclusion Logo Summi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81200" y="2448838"/>
            <a:ext cx="4038600" cy="14808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57400" y="4724400"/>
            <a:ext cx="3886200" cy="923330"/>
          </a:xfrm>
          <a:prstGeom prst="rect">
            <a:avLst/>
          </a:prstGeom>
          <a:noFill/>
        </p:spPr>
        <p:txBody>
          <a:bodyPr wrap="square" rtlCol="0">
            <a:spAutoFit/>
          </a:bodyPr>
          <a:lstStyle/>
          <a:p>
            <a:r>
              <a:rPr lang="en-US" dirty="0">
                <a:solidFill>
                  <a:prstClr val="black"/>
                </a:solidFill>
                <a:latin typeface="Calibri"/>
                <a:hlinkClick r:id="rId4"/>
              </a:rPr>
              <a:t>http://www.eclre.org/good-to-know/illinois-early-childhood-inclusion-policy-summit.aspx</a:t>
            </a:r>
            <a:r>
              <a:rPr lang="en-US" dirty="0">
                <a:solidFill>
                  <a:prstClr val="black"/>
                </a:solidFill>
                <a:latin typeface="Calibri"/>
              </a:rPr>
              <a:t> </a:t>
            </a:r>
          </a:p>
        </p:txBody>
      </p:sp>
    </p:spTree>
    <p:extLst>
      <p:ext uri="{BB962C8B-B14F-4D97-AF65-F5344CB8AC3E}">
        <p14:creationId xmlns:p14="http://schemas.microsoft.com/office/powerpoint/2010/main" val="385831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a:t>What do we mean by infrastructure?</a:t>
            </a:r>
          </a:p>
        </p:txBody>
      </p:sp>
      <p:sp>
        <p:nvSpPr>
          <p:cNvPr id="9" name="Content Placeholder 8"/>
          <p:cNvSpPr>
            <a:spLocks noGrp="1"/>
          </p:cNvSpPr>
          <p:nvPr>
            <p:ph idx="1"/>
          </p:nvPr>
        </p:nvSpPr>
        <p:spPr/>
        <p:txBody>
          <a:bodyPr/>
          <a:lstStyle/>
          <a:p>
            <a:r>
              <a:rPr lang="en-US" sz="3200" dirty="0"/>
              <a:t>the basic, underlying framework or features of a system or organization.</a:t>
            </a:r>
          </a:p>
          <a:p>
            <a:r>
              <a:rPr lang="en-US" sz="3200" dirty="0"/>
              <a:t>the fundamental facilities and systems serving a country, city, or area, as transportation and communication systems, power plants, and schools.(Dictionary.com)</a:t>
            </a:r>
          </a:p>
        </p:txBody>
      </p:sp>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4519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Forward</a:t>
            </a:r>
          </a:p>
        </p:txBody>
      </p:sp>
      <p:sp>
        <p:nvSpPr>
          <p:cNvPr id="5" name="Content Placeholder 4"/>
          <p:cNvSpPr>
            <a:spLocks noGrp="1"/>
          </p:cNvSpPr>
          <p:nvPr>
            <p:ph idx="1"/>
          </p:nvPr>
        </p:nvSpPr>
        <p:spPr/>
        <p:txBody>
          <a:bodyPr/>
          <a:lstStyle/>
          <a:p>
            <a:r>
              <a:rPr lang="en-US" dirty="0"/>
              <a:t>Formalized monitoring </a:t>
            </a:r>
          </a:p>
          <a:p>
            <a:r>
              <a:rPr lang="en-US" dirty="0"/>
              <a:t>Inclusion Policy Statement</a:t>
            </a:r>
          </a:p>
          <a:p>
            <a:r>
              <a:rPr lang="en-US" dirty="0"/>
              <a:t>Community Based Programs</a:t>
            </a:r>
          </a:p>
          <a:p>
            <a:r>
              <a:rPr lang="en-US" dirty="0"/>
              <a:t>Improve data to the national average and beyond</a:t>
            </a:r>
          </a:p>
        </p:txBody>
      </p:sp>
    </p:spTree>
    <p:extLst>
      <p:ext uri="{BB962C8B-B14F-4D97-AF65-F5344CB8AC3E}">
        <p14:creationId xmlns:p14="http://schemas.microsoft.com/office/powerpoint/2010/main" val="3040030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362200"/>
            <a:ext cx="7772400" cy="2000250"/>
          </a:xfrm>
        </p:spPr>
        <p:txBody>
          <a:bodyPr>
            <a:normAutofit fontScale="90000"/>
          </a:bodyPr>
          <a:lstStyle/>
          <a:p>
            <a:r>
              <a:rPr lang="en-US" dirty="0"/>
              <a:t>Kristy Doan</a:t>
            </a:r>
            <a:br>
              <a:rPr lang="en-US" dirty="0"/>
            </a:br>
            <a:r>
              <a:rPr lang="en-US" dirty="0">
                <a:hlinkClick r:id="rId2"/>
              </a:rPr>
              <a:t>kdoan@isbe.net</a:t>
            </a:r>
            <a:r>
              <a:rPr lang="en-US" dirty="0"/>
              <a:t/>
            </a:r>
            <a:br>
              <a:rPr lang="en-US" dirty="0"/>
            </a:br>
            <a:r>
              <a:rPr lang="en-US" dirty="0"/>
              <a:t>217-524-4835</a:t>
            </a:r>
          </a:p>
        </p:txBody>
      </p:sp>
    </p:spTree>
    <p:extLst>
      <p:ext uri="{BB962C8B-B14F-4D97-AF65-F5344CB8AC3E}">
        <p14:creationId xmlns:p14="http://schemas.microsoft.com/office/powerpoint/2010/main" val="3996247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30" y="2529307"/>
            <a:ext cx="11005456" cy="899693"/>
          </a:xfrm>
        </p:spPr>
        <p:txBody>
          <a:bodyPr>
            <a:normAutofit fontScale="90000"/>
          </a:bodyPr>
          <a:lstStyle/>
          <a:p>
            <a:r>
              <a:rPr lang="en-US" sz="4200" dirty="0"/>
              <a:t>Activity </a:t>
            </a:r>
            <a:r>
              <a:rPr lang="en-US" dirty="0"/>
              <a:t/>
            </a:r>
            <a:br>
              <a:rPr lang="en-US" dirty="0"/>
            </a:br>
            <a:endParaRPr lang="en-US"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7780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the inclusion web page with a picture of children and resources listed&#10;" title="ECTA Center Inclusion Web page"/>
          <p:cNvPicPr>
            <a:picLocks noChangeAspect="1"/>
          </p:cNvPicPr>
          <p:nvPr/>
        </p:nvPicPr>
        <p:blipFill>
          <a:blip r:embed="rId3"/>
          <a:stretch>
            <a:fillRect/>
          </a:stretch>
        </p:blipFill>
        <p:spPr>
          <a:xfrm>
            <a:off x="189479" y="746687"/>
            <a:ext cx="11859772" cy="4139815"/>
          </a:xfrm>
          <a:prstGeom prst="rect">
            <a:avLst/>
          </a:prstGeom>
        </p:spPr>
      </p:pic>
      <p:sp>
        <p:nvSpPr>
          <p:cNvPr id="5" name="Rectangle 4"/>
          <p:cNvSpPr/>
          <p:nvPr/>
        </p:nvSpPr>
        <p:spPr>
          <a:xfrm>
            <a:off x="2569580" y="5397224"/>
            <a:ext cx="759299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http://ectacenter.org/topics/inclusion/default.asp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78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Strategies </a:t>
            </a:r>
          </a:p>
        </p:txBody>
      </p:sp>
      <p:sp>
        <p:nvSpPr>
          <p:cNvPr id="3" name="Content Placeholder 2"/>
          <p:cNvSpPr>
            <a:spLocks noGrp="1"/>
          </p:cNvSpPr>
          <p:nvPr>
            <p:ph idx="1"/>
          </p:nvPr>
        </p:nvSpPr>
        <p:spPr/>
        <p:txBody>
          <a:bodyPr>
            <a:normAutofit/>
          </a:bodyPr>
          <a:lstStyle/>
          <a:p>
            <a:r>
              <a:rPr lang="en-US" sz="3200" dirty="0"/>
              <a:t>All infrastructure resources have similar components</a:t>
            </a:r>
          </a:p>
          <a:p>
            <a:r>
              <a:rPr lang="en-US" sz="3200" dirty="0"/>
              <a:t>Some are focused broadly on early childhood, ECSE or EI components</a:t>
            </a:r>
          </a:p>
          <a:p>
            <a:r>
              <a:rPr lang="en-US" sz="3200" dirty="0"/>
              <a:t>Some focus on inclusion specifically</a:t>
            </a:r>
          </a:p>
          <a:p>
            <a:r>
              <a:rPr lang="en-US" sz="3200" dirty="0"/>
              <a:t>Others can be aligned and used to look at inclusion even if not designed to do so</a:t>
            </a:r>
          </a:p>
        </p:txBody>
      </p:sp>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34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226980"/>
            <a:ext cx="11604172" cy="914400"/>
          </a:xfrm>
        </p:spPr>
        <p:txBody>
          <a:bodyPr>
            <a:normAutofit/>
          </a:bodyPr>
          <a:lstStyle/>
          <a:p>
            <a:r>
              <a:rPr lang="en-US" sz="3600" dirty="0"/>
              <a:t>Infrastructure Analysis </a:t>
            </a:r>
          </a:p>
        </p:txBody>
      </p:sp>
      <p:sp>
        <p:nvSpPr>
          <p:cNvPr id="3" name="Content Placeholder 2"/>
          <p:cNvSpPr>
            <a:spLocks noGrp="1"/>
          </p:cNvSpPr>
          <p:nvPr>
            <p:ph idx="1"/>
          </p:nvPr>
        </p:nvSpPr>
        <p:spPr/>
        <p:txBody>
          <a:bodyPr rtlCol="0">
            <a:normAutofit lnSpcReduction="10000"/>
          </a:bodyPr>
          <a:lstStyle/>
          <a:p>
            <a:pPr>
              <a:defRPr/>
            </a:pPr>
            <a:endParaRPr lang="en-US" b="1" dirty="0">
              <a:solidFill>
                <a:schemeClr val="tx2">
                  <a:lumMod val="50000"/>
                </a:schemeClr>
              </a:solidFill>
            </a:endParaRPr>
          </a:p>
          <a:p>
            <a:pPr marL="0" indent="0">
              <a:buNone/>
              <a:defRPr/>
            </a:pPr>
            <a:r>
              <a:rPr lang="en-US" sz="3200" b="1" dirty="0"/>
              <a:t>Purpose of the Infrastructure Analysis</a:t>
            </a:r>
          </a:p>
          <a:p>
            <a:pPr marL="457200" lvl="1" indent="0">
              <a:buNone/>
              <a:defRPr/>
            </a:pPr>
            <a:r>
              <a:rPr lang="en-US" sz="3200" dirty="0"/>
              <a:t>Determine the capacity of the current state system to support improvement and build capacity in LEA/EIS’s  to implement,  scale up, and sustain evidence-based practices to improve results for children and youth with disabilities </a:t>
            </a:r>
          </a:p>
        </p:txBody>
      </p:sp>
      <p:sp>
        <p:nvSpPr>
          <p:cNvPr id="4" name="Slide Number Placeholder 3"/>
          <p:cNvSpPr>
            <a:spLocks noGrp="1"/>
          </p:cNvSpPr>
          <p:nvPr>
            <p:ph type="sldNum" sz="quarter" idx="4294967295"/>
          </p:nvPr>
        </p:nvSpPr>
        <p:spPr>
          <a:xfrm>
            <a:off x="11684000" y="6207125"/>
            <a:ext cx="508000"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343E44-1574-4C30-9C0F-F31E2BEB1BBF}" type="slidenum">
              <a:rPr kumimoji="0" lang="en-US" altLang="en-US" sz="2000" b="1"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2000" b="1"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Title 1"/>
          <p:cNvSpPr txBox="1">
            <a:spLocks/>
          </p:cNvSpPr>
          <p:nvPr/>
        </p:nvSpPr>
        <p:spPr>
          <a:xfrm>
            <a:off x="1981200" y="3810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7931D">
                  <a:lumMod val="75000"/>
                </a:srgbClr>
              </a:solidFill>
              <a:effectLst>
                <a:outerShdw blurRad="38100" dist="38100" dir="2700000" algn="tl">
                  <a:srgbClr val="000000">
                    <a:alpha val="43137"/>
                  </a:srgbClr>
                </a:outerShdw>
              </a:effectLst>
              <a:uLnTx/>
              <a:uFillTx/>
              <a:latin typeface="Arial" panose="020B0604020202020204"/>
              <a:ea typeface="+mj-ea"/>
              <a:cs typeface="+mj-cs"/>
            </a:endParaRPr>
          </a:p>
        </p:txBody>
      </p:sp>
    </p:spTree>
    <p:custDataLst>
      <p:tags r:id="rId1"/>
    </p:custDataLst>
    <p:extLst>
      <p:ext uri="{BB962C8B-B14F-4D97-AF65-F5344CB8AC3E}">
        <p14:creationId xmlns:p14="http://schemas.microsoft.com/office/powerpoint/2010/main" val="340118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581" y="1138335"/>
            <a:ext cx="6178420" cy="4987829"/>
          </a:xfrm>
        </p:spPr>
        <p:txBody>
          <a:bodyPr rtlCol="0">
            <a:noAutofit/>
          </a:bodyPr>
          <a:lstStyle/>
          <a:p>
            <a:pPr>
              <a:buFont typeface="Wingdings" panose="05000000000000000000" pitchFamily="2" charset="2"/>
              <a:buChar char="§"/>
              <a:defRPr/>
            </a:pPr>
            <a:r>
              <a:rPr lang="en-US" altLang="en-US" sz="2800" dirty="0"/>
              <a:t>Addressed in analysis: </a:t>
            </a:r>
          </a:p>
          <a:p>
            <a:pPr lvl="1">
              <a:buFont typeface="Wingdings" panose="05000000000000000000" pitchFamily="2" charset="2"/>
              <a:buChar char="§"/>
              <a:defRPr/>
            </a:pPr>
            <a:r>
              <a:rPr lang="en-US" altLang="en-US" sz="2600" dirty="0"/>
              <a:t>Governance</a:t>
            </a:r>
          </a:p>
          <a:p>
            <a:pPr lvl="1">
              <a:buFont typeface="Wingdings" charset="2"/>
              <a:buChar char="§"/>
              <a:defRPr/>
            </a:pPr>
            <a:r>
              <a:rPr lang="en-US" altLang="en-US" sz="2800" dirty="0"/>
              <a:t>Fiscal</a:t>
            </a:r>
          </a:p>
          <a:p>
            <a:pPr lvl="1">
              <a:buFont typeface="Wingdings" charset="2"/>
              <a:buChar char="§"/>
              <a:defRPr/>
            </a:pPr>
            <a:r>
              <a:rPr lang="en-US" altLang="en-US" sz="2800" dirty="0"/>
              <a:t>Quality standards</a:t>
            </a:r>
          </a:p>
          <a:p>
            <a:pPr lvl="1">
              <a:buFont typeface="Wingdings" charset="2"/>
              <a:buChar char="§"/>
              <a:defRPr/>
            </a:pPr>
            <a:r>
              <a:rPr lang="en-US" altLang="en-US" sz="2800" dirty="0"/>
              <a:t>Professional development</a:t>
            </a:r>
          </a:p>
          <a:p>
            <a:pPr lvl="1">
              <a:buFont typeface="Wingdings" charset="2"/>
              <a:buChar char="§"/>
              <a:defRPr/>
            </a:pPr>
            <a:r>
              <a:rPr lang="en-US" altLang="en-US" sz="2800" dirty="0"/>
              <a:t>Data</a:t>
            </a:r>
          </a:p>
          <a:p>
            <a:pPr lvl="1">
              <a:buFont typeface="Wingdings" charset="2"/>
              <a:buChar char="§"/>
              <a:defRPr/>
            </a:pPr>
            <a:r>
              <a:rPr lang="en-US" altLang="en-US" sz="2800" dirty="0"/>
              <a:t>Technical assistance, and</a:t>
            </a:r>
          </a:p>
          <a:p>
            <a:pPr lvl="1">
              <a:buFont typeface="Wingdings" charset="2"/>
              <a:buChar char="§"/>
              <a:defRPr/>
            </a:pPr>
            <a:r>
              <a:rPr lang="en-US" altLang="en-US" sz="2800" dirty="0"/>
              <a:t>Accountability</a:t>
            </a:r>
            <a:endParaRPr lang="en-US" sz="2800" dirty="0"/>
          </a:p>
        </p:txBody>
      </p:sp>
      <p:sp>
        <p:nvSpPr>
          <p:cNvPr id="4" name="Slide Number Placeholder 3"/>
          <p:cNvSpPr>
            <a:spLocks noGrp="1"/>
          </p:cNvSpPr>
          <p:nvPr>
            <p:ph type="sldNum" sz="quarter" idx="429496729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39879C-35B7-4301-A513-C5A9089F6C07}" type="slidenum">
              <a:rPr kumimoji="0" lang="en-US" altLang="en-US" sz="2000" b="1"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2000" b="1"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graphicFrame>
        <p:nvGraphicFramePr>
          <p:cNvPr id="7" name="Diagram 6" descr="A Wheel listing components of Infrastructure Analysis"/>
          <p:cNvGraphicFramePr/>
          <p:nvPr>
            <p:extLst/>
          </p:nvPr>
        </p:nvGraphicFramePr>
        <p:xfrm>
          <a:off x="6184984" y="1322025"/>
          <a:ext cx="5823402" cy="4594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a:xfrm>
            <a:off x="1" y="381000"/>
            <a:ext cx="11719248"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7931D">
                    <a:lumMod val="75000"/>
                  </a:srgbClr>
                </a:solidFill>
                <a:effectLst>
                  <a:outerShdw blurRad="38100" dist="38100" dir="2700000" algn="tl">
                    <a:srgbClr val="000000">
                      <a:alpha val="43137"/>
                    </a:srgbClr>
                  </a:outerShdw>
                </a:effectLst>
                <a:uLnTx/>
                <a:uFillTx/>
                <a:latin typeface="Arial" panose="020B0604020202020204"/>
                <a:ea typeface="+mj-ea"/>
                <a:cs typeface="+mj-cs"/>
              </a:rPr>
              <a:t>Infrastructure Analysis Components</a:t>
            </a:r>
          </a:p>
        </p:txBody>
      </p:sp>
    </p:spTree>
    <p:custDataLst>
      <p:tags r:id="rId1"/>
    </p:custDataLst>
    <p:extLst>
      <p:ext uri="{BB962C8B-B14F-4D97-AF65-F5344CB8AC3E}">
        <p14:creationId xmlns:p14="http://schemas.microsoft.com/office/powerpoint/2010/main" val="398650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33264"/>
            <a:ext cx="8763000" cy="685800"/>
          </a:xfrm>
        </p:spPr>
        <p:txBody>
          <a:bodyPr/>
          <a:lstStyle/>
          <a:p>
            <a:r>
              <a:rPr lang="en-US" dirty="0"/>
              <a:t>ECTA System Framework</a:t>
            </a:r>
          </a:p>
        </p:txBody>
      </p:sp>
      <p:sp>
        <p:nvSpPr>
          <p:cNvPr id="1536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F4CF04-1069-6C4B-A42B-8B416FCB80E6}" type="slidenum">
              <a:rPr kumimoji="0" lang="en-US" sz="1200" b="1" i="0" u="none" strike="noStrike" kern="1200" cap="none" spc="0" normalizeH="0" baseline="0" noProof="0">
                <a:ln>
                  <a:noFill/>
                </a:ln>
                <a:solidFill>
                  <a:srgbClr val="898989"/>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898989"/>
              </a:solidFill>
              <a:effectLst/>
              <a:uLnTx/>
              <a:uFillTx/>
              <a:latin typeface="Arial" charset="0"/>
              <a:ea typeface="ＭＳ Ｐゴシック" charset="0"/>
            </a:endParaRPr>
          </a:p>
        </p:txBody>
      </p:sp>
      <p:sp>
        <p:nvSpPr>
          <p:cNvPr id="9" name="Rounded Rectangle 8" descr="What does a state need to put into place in order to encourage, support, require loccal implementation of effective practices?" title="text box"/>
          <p:cNvSpPr/>
          <p:nvPr/>
        </p:nvSpPr>
        <p:spPr>
          <a:xfrm>
            <a:off x="2040173" y="1447800"/>
            <a:ext cx="2514600" cy="4267200"/>
          </a:xfrm>
          <a:prstGeom prst="roundRect">
            <a:avLst/>
          </a:prstGeom>
          <a:solidFill>
            <a:schemeClr val="bg2"/>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p:cNvSpPr txBox="1"/>
          <p:nvPr/>
        </p:nvSpPr>
        <p:spPr>
          <a:xfrm>
            <a:off x="2192573" y="1700749"/>
            <a:ext cx="22860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B416C"/>
                </a:solidFill>
                <a:effectLst/>
                <a:uLnTx/>
                <a:uFillTx/>
                <a:latin typeface="Arial" panose="020B0604020202020204"/>
                <a:ea typeface="ＭＳ Ｐゴシック" pitchFamily="34" charset="-128"/>
                <a:cs typeface="Arial" charset="0"/>
              </a:rPr>
              <a:t>What does a state need to put into place in order to encourage, support, require local implementation of effective practices?</a:t>
            </a:r>
          </a:p>
        </p:txBody>
      </p:sp>
      <p:pic>
        <p:nvPicPr>
          <p:cNvPr id="7" name="Picture 6" descr="A circle with 'Building High Quality Systems' set in the center. Arrayed evenly around the circle are six items in tabs: Governance, Finance, Personnel/Workforce, Data Systems, Accountability &amp; Quality Improvement, Quality Standards" title="ECTA System Framework Figure"/>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1" y="1447800"/>
            <a:ext cx="4970227" cy="4267201"/>
          </a:xfrm>
          <a:prstGeom prst="rect">
            <a:avLst/>
          </a:prstGeom>
        </p:spPr>
      </p:pic>
      <p:sp>
        <p:nvSpPr>
          <p:cNvPr id="12" name="TextBox 11"/>
          <p:cNvSpPr txBox="1"/>
          <p:nvPr/>
        </p:nvSpPr>
        <p:spPr>
          <a:xfrm>
            <a:off x="8382000" y="5392580"/>
            <a:ext cx="16002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1B416C"/>
                </a:solidFill>
                <a:effectLst/>
                <a:uLnTx/>
                <a:uFillTx/>
                <a:latin typeface="Arial" panose="020B0604020202020204"/>
                <a:ea typeface="ＭＳ Ｐゴシック" pitchFamily="34" charset="-128"/>
                <a:cs typeface="Arial" charset="0"/>
              </a:rPr>
              <a:t>ectacenter.org</a:t>
            </a:r>
            <a:r>
              <a:rPr kumimoji="0" lang="en-US" sz="1000" b="0" i="0" u="none" strike="noStrike" kern="1200" cap="none" spc="0" normalizeH="0" baseline="0" noProof="0" dirty="0">
                <a:ln>
                  <a:noFill/>
                </a:ln>
                <a:solidFill>
                  <a:srgbClr val="1B416C"/>
                </a:solidFill>
                <a:effectLst/>
                <a:uLnTx/>
                <a:uFillTx/>
                <a:latin typeface="Arial" panose="020B0604020202020204"/>
                <a:ea typeface="ＭＳ Ｐゴシック" pitchFamily="34" charset="-128"/>
                <a:cs typeface="Arial" charset="0"/>
              </a:rPr>
              <a:t>/</a:t>
            </a:r>
            <a:r>
              <a:rPr kumimoji="0" lang="en-US" sz="1000" b="0" i="0" u="none" strike="noStrike" kern="1200" cap="none" spc="0" normalizeH="0" baseline="0" noProof="0" dirty="0" err="1">
                <a:ln>
                  <a:noFill/>
                </a:ln>
                <a:solidFill>
                  <a:srgbClr val="1B416C"/>
                </a:solidFill>
                <a:effectLst/>
                <a:uLnTx/>
                <a:uFillTx/>
                <a:latin typeface="Arial" panose="020B0604020202020204"/>
                <a:ea typeface="ＭＳ Ｐゴシック" pitchFamily="34" charset="-128"/>
                <a:cs typeface="Arial" charset="0"/>
              </a:rPr>
              <a:t>sysframe</a:t>
            </a:r>
            <a:endParaRPr kumimoji="0" lang="en-US" sz="1000" b="0" i="0" u="none" strike="noStrike" kern="1200" cap="none" spc="0" normalizeH="0" baseline="0" noProof="0" dirty="0">
              <a:ln>
                <a:noFill/>
              </a:ln>
              <a:solidFill>
                <a:srgbClr val="1B416C"/>
              </a:solidFill>
              <a:effectLst/>
              <a:uLnTx/>
              <a:uFillTx/>
              <a:latin typeface="Arial" panose="020B0604020202020204"/>
              <a:ea typeface="ＭＳ Ｐゴシック" pitchFamily="34" charset="-128"/>
              <a:cs typeface="Arial" charset="0"/>
            </a:endParaRPr>
          </a:p>
        </p:txBody>
      </p:sp>
    </p:spTree>
    <p:extLst>
      <p:ext uri="{BB962C8B-B14F-4D97-AF65-F5344CB8AC3E}">
        <p14:creationId xmlns:p14="http://schemas.microsoft.com/office/powerpoint/2010/main" val="33339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PROPS" val="n:\ECTA Center\Presentations\2014 - SSIP-3\audio\05.mp3"/>
  <p:tag name="PPSNARRATION" val="8,-607147793,N:\ECTA Center\Presentations\2014 - SSIP-3\SSIP-3-Infrastructure_Analysis.ppc"/>
</p:tagLst>
</file>

<file path=ppt/tags/tag2.xml><?xml version="1.0" encoding="utf-8"?>
<p:tagLst xmlns:a="http://schemas.openxmlformats.org/drawingml/2006/main" xmlns:r="http://schemas.openxmlformats.org/officeDocument/2006/relationships" xmlns:p="http://schemas.openxmlformats.org/presentationml/2006/main">
  <p:tag name="PPSNARRATION" val="5,-607147793,N:\ECTA Center\Presentations\2014 - SSIP-3\SSIP-3-Infrastructure_Analysis.ppc"/>
  <p:tag name="PPSNARRATIONPROPS" val="n:\ECTA Center\Presentations\2014 - SSIP-3\audio\06.mp3"/>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7" ma:contentTypeDescription="Create a new document." ma:contentTypeScope="" ma:versionID="23527665c4881009776841d41925f159">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78fb487966089ac74dea43093cf910ca"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81EA32-C862-4E6D-9569-30219B30B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722AED-9A2C-4E49-8D5E-AA32ED19D2F8}">
  <ds:schemaRefs>
    <ds:schemaRef ds:uri="http://schemas.microsoft.com/sharepoint/v3/contenttype/forms"/>
  </ds:schemaRefs>
</ds:datastoreItem>
</file>

<file path=customXml/itemProps3.xml><?xml version="1.0" encoding="utf-8"?>
<ds:datastoreItem xmlns:ds="http://schemas.openxmlformats.org/officeDocument/2006/customXml" ds:itemID="{CD9D2C91-FC65-4B95-B063-20A3CC309BC3}">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09c8a845-e7a6-41fb-9590-158bae58e4d1"/>
    <ds:schemaRef ds:uri="8d8b1221-cb47-43e5-997b-7d0bdebf637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160</TotalTime>
  <Words>3246</Words>
  <Application>Microsoft Office PowerPoint</Application>
  <PresentationFormat>Widescreen</PresentationFormat>
  <Paragraphs>339</Paragraphs>
  <Slides>53</Slides>
  <Notes>34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53</vt:i4>
      </vt:variant>
    </vt:vector>
  </HeadingPairs>
  <TitlesOfParts>
    <vt:vector size="71" baseType="lpstr">
      <vt:lpstr>ＭＳ Ｐゴシック</vt:lpstr>
      <vt:lpstr>Arial</vt:lpstr>
      <vt:lpstr>Calibri</vt:lpstr>
      <vt:lpstr>Franklin Gothic Medium</vt:lpstr>
      <vt:lpstr>Helvetica</vt:lpstr>
      <vt:lpstr>Noto Sans Symbols</vt:lpstr>
      <vt:lpstr>Nunito</vt:lpstr>
      <vt:lpstr>Questrial</vt:lpstr>
      <vt:lpstr>Rockwell</vt:lpstr>
      <vt:lpstr>Symbol</vt:lpstr>
      <vt:lpstr>Times New Roman</vt:lpstr>
      <vt:lpstr>Trebuchet MS</vt:lpstr>
      <vt:lpstr>Wingdings</vt:lpstr>
      <vt:lpstr>Wingdings 2</vt:lpstr>
      <vt:lpstr>Wingdings 3</vt:lpstr>
      <vt:lpstr>Facet</vt:lpstr>
      <vt:lpstr>1_Office Theme</vt:lpstr>
      <vt:lpstr>Gallery</vt:lpstr>
      <vt:lpstr>Building Inclusive Practices: Strategic Use of State Infrastructure Analysis and Data</vt:lpstr>
      <vt:lpstr>Welcome and Introductions</vt:lpstr>
      <vt:lpstr>Workshop Outcomes</vt:lpstr>
      <vt:lpstr>Session Overview</vt:lpstr>
      <vt:lpstr>What do we mean by infrastructure?</vt:lpstr>
      <vt:lpstr>Alignment Strategies </vt:lpstr>
      <vt:lpstr>Infrastructure Analysis </vt:lpstr>
      <vt:lpstr>PowerPoint Presentation</vt:lpstr>
      <vt:lpstr>ECTA System Framework</vt:lpstr>
      <vt:lpstr>Policy Statement</vt:lpstr>
      <vt:lpstr>Focusing on Inclusion</vt:lpstr>
      <vt:lpstr>State Level Recommendations</vt:lpstr>
      <vt:lpstr>State Level Recommendations</vt:lpstr>
      <vt:lpstr>State Indicators of High Quality Inclusion</vt:lpstr>
      <vt:lpstr>State Indicators of High Quality Inclusion</vt:lpstr>
      <vt:lpstr>State Indicators of High Quality Inclusion</vt:lpstr>
      <vt:lpstr>State Indicators of High Quality Inclusion</vt:lpstr>
      <vt:lpstr>PowerPoint Presentation</vt:lpstr>
      <vt:lpstr>PowerPoint Presentation</vt:lpstr>
      <vt:lpstr>PowerPoint Presentation</vt:lpstr>
      <vt:lpstr>Alignment Makes Sense: Examples</vt:lpstr>
      <vt:lpstr>Examples of Alignment</vt:lpstr>
      <vt:lpstr>Examples of Alignment</vt:lpstr>
      <vt:lpstr>Activity  </vt:lpstr>
      <vt:lpstr>Additional Infrastructure Tools</vt:lpstr>
      <vt:lpstr>Arizona’s Inclusion Task Force</vt:lpstr>
      <vt:lpstr>Inclusion Rates SY 2014-18</vt:lpstr>
      <vt:lpstr>Percent of Children by Eligibility Type and Setting</vt:lpstr>
      <vt:lpstr>Percent of Children in Separate Settings by School District</vt:lpstr>
      <vt:lpstr>Inclusion Task Force Theory of Change</vt:lpstr>
      <vt:lpstr>Strategy 1: Support School and Family Partnerships</vt:lpstr>
      <vt:lpstr>Strategy 2:Braid Funding Streams</vt:lpstr>
      <vt:lpstr>Strategy 3: Build Awareness through Partnerships</vt:lpstr>
      <vt:lpstr>Strategy 4: Offer Professional Development on SDI</vt:lpstr>
      <vt:lpstr>Illinois</vt:lpstr>
      <vt:lpstr>Preschool Environments  SPP Indicator 6</vt:lpstr>
      <vt:lpstr>SPP 6A: ISBE Early Childhood Students Ages 3-5 in Regular Early Childhood Programs and Receiving the Majority of Special Education Related Services in that Location  </vt:lpstr>
      <vt:lpstr>SPP 6B: Percent of ISBE Early Childhood Students Ages 3-5 in a Separate Special Education  </vt:lpstr>
      <vt:lpstr>PowerPoint Presentation</vt:lpstr>
      <vt:lpstr>PowerPoint Presentation</vt:lpstr>
      <vt:lpstr>Inclusion Cohort</vt:lpstr>
      <vt:lpstr>EC LRE Stakeholders</vt:lpstr>
      <vt:lpstr>LEA Roundtables</vt:lpstr>
      <vt:lpstr>Inclusive Inquiry Cycle</vt:lpstr>
      <vt:lpstr>Inclusion Clarification/RFP</vt:lpstr>
      <vt:lpstr>The Inclusive Classroom Profile (ICP) </vt:lpstr>
      <vt:lpstr>Outstanding Practices in Inclusion http://www.eclre.org/good-to-know/outstanding-practices-in-inclusion.aspx</vt:lpstr>
      <vt:lpstr>Federal Policy Statement Module</vt:lpstr>
      <vt:lpstr>Illinois Inclusion Summit</vt:lpstr>
      <vt:lpstr>Going Forward</vt:lpstr>
      <vt:lpstr>Kristy Doan kdoan@isbe.net 217-524-4835</vt:lpstr>
      <vt:lpstr>Activity  </vt:lpstr>
      <vt:lpstr>PowerPoint Presentation</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Whaley, Kathy Thompson</dc:creator>
  <cp:lastModifiedBy>Whaley, Kathy Thompson</cp:lastModifiedBy>
  <cp:revision>18</cp:revision>
  <dcterms:created xsi:type="dcterms:W3CDTF">2018-07-20T18:58:57Z</dcterms:created>
  <dcterms:modified xsi:type="dcterms:W3CDTF">2018-08-10T20:46:34Z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ies>
</file>