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handoutMasterIdLst>
    <p:handoutMasterId r:id="rId61"/>
  </p:handoutMasterIdLst>
  <p:sldIdLst>
    <p:sldId id="398" r:id="rId2"/>
    <p:sldId id="348" r:id="rId3"/>
    <p:sldId id="315" r:id="rId4"/>
    <p:sldId id="395" r:id="rId5"/>
    <p:sldId id="287" r:id="rId6"/>
    <p:sldId id="377" r:id="rId7"/>
    <p:sldId id="278" r:id="rId8"/>
    <p:sldId id="399" r:id="rId9"/>
    <p:sldId id="279" r:id="rId10"/>
    <p:sldId id="262" r:id="rId11"/>
    <p:sldId id="346" r:id="rId12"/>
    <p:sldId id="361" r:id="rId13"/>
    <p:sldId id="362" r:id="rId14"/>
    <p:sldId id="337" r:id="rId15"/>
    <p:sldId id="257" r:id="rId16"/>
    <p:sldId id="397" r:id="rId17"/>
    <p:sldId id="390" r:id="rId18"/>
    <p:sldId id="285" r:id="rId19"/>
    <p:sldId id="375" r:id="rId20"/>
    <p:sldId id="326" r:id="rId21"/>
    <p:sldId id="394" r:id="rId22"/>
    <p:sldId id="379" r:id="rId23"/>
    <p:sldId id="340" r:id="rId24"/>
    <p:sldId id="370" r:id="rId25"/>
    <p:sldId id="366" r:id="rId26"/>
    <p:sldId id="391" r:id="rId27"/>
    <p:sldId id="344" r:id="rId28"/>
    <p:sldId id="396" r:id="rId29"/>
    <p:sldId id="371" r:id="rId30"/>
    <p:sldId id="313" r:id="rId31"/>
    <p:sldId id="308" r:id="rId32"/>
    <p:sldId id="280" r:id="rId33"/>
    <p:sldId id="382" r:id="rId34"/>
    <p:sldId id="367" r:id="rId35"/>
    <p:sldId id="299" r:id="rId36"/>
    <p:sldId id="385" r:id="rId37"/>
    <p:sldId id="400" r:id="rId38"/>
    <p:sldId id="401" r:id="rId39"/>
    <p:sldId id="300" r:id="rId40"/>
    <p:sldId id="271" r:id="rId41"/>
    <p:sldId id="332" r:id="rId42"/>
    <p:sldId id="387" r:id="rId43"/>
    <p:sldId id="402" r:id="rId44"/>
    <p:sldId id="263" r:id="rId45"/>
    <p:sldId id="264" r:id="rId46"/>
    <p:sldId id="378" r:id="rId47"/>
    <p:sldId id="389" r:id="rId48"/>
    <p:sldId id="347" r:id="rId49"/>
    <p:sldId id="360" r:id="rId50"/>
    <p:sldId id="368" r:id="rId51"/>
    <p:sldId id="349" r:id="rId52"/>
    <p:sldId id="333" r:id="rId53"/>
    <p:sldId id="383" r:id="rId54"/>
    <p:sldId id="292" r:id="rId55"/>
    <p:sldId id="307" r:id="rId56"/>
    <p:sldId id="267" r:id="rId57"/>
    <p:sldId id="306" r:id="rId58"/>
    <p:sldId id="269" r:id="rId59"/>
  </p:sldIdLst>
  <p:sldSz cx="9144000" cy="6858000" type="screen4x3"/>
  <p:notesSz cx="7010400" cy="9296400"/>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sy Davies-Mercier" initials="BD [4]" lastIdx="1" clrIdx="0"/>
  <p:cmAuthor id="2" name="Donna Spiker" initials="DS" lastIdx="13" clrIdx="1">
    <p:extLst>
      <p:ext uri="{19B8F6BF-5375-455C-9EA6-DF929625EA0E}">
        <p15:presenceInfo xmlns:p15="http://schemas.microsoft.com/office/powerpoint/2012/main" userId="S-1-5-21-2932978993-3585310298-3799243833-4892" providerId="AD"/>
      </p:ext>
    </p:extLst>
  </p:cmAuthor>
  <p:cmAuthor id="3" name="Katie Roberts" initials="KR" lastIdx="5" clrIdx="2">
    <p:extLst>
      <p:ext uri="{19B8F6BF-5375-455C-9EA6-DF929625EA0E}">
        <p15:presenceInfo xmlns:p15="http://schemas.microsoft.com/office/powerpoint/2012/main" userId="S-1-5-21-2932978993-3585310298-3799243833-30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BB"/>
    <a:srgbClr val="154578"/>
    <a:srgbClr val="7FBCE7"/>
    <a:srgbClr val="3CB45C"/>
    <a:srgbClr val="39B54A"/>
    <a:srgbClr val="D3E6F3"/>
    <a:srgbClr val="56A0D3"/>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42" autoAdjust="0"/>
    <p:restoredTop sz="96242" autoAdjust="0"/>
  </p:normalViewPr>
  <p:slideViewPr>
    <p:cSldViewPr>
      <p:cViewPr varScale="1">
        <p:scale>
          <a:sx n="87" d="100"/>
          <a:sy n="87" d="100"/>
        </p:scale>
        <p:origin x="1234" y="77"/>
      </p:cViewPr>
      <p:guideLst>
        <p:guide orient="horz" pos="2160"/>
        <p:guide pos="2880"/>
      </p:guideLst>
    </p:cSldViewPr>
  </p:slideViewPr>
  <p:outlineViewPr>
    <p:cViewPr>
      <p:scale>
        <a:sx n="33" d="100"/>
        <a:sy n="33" d="100"/>
      </p:scale>
      <p:origin x="0" y="-36024"/>
    </p:cViewPr>
  </p:outlineViewPr>
  <p:notesTextViewPr>
    <p:cViewPr>
      <p:scale>
        <a:sx n="3" d="2"/>
        <a:sy n="3" d="2"/>
      </p:scale>
      <p:origin x="0" y="0"/>
    </p:cViewPr>
  </p:notesTextViewPr>
  <p:sorterViewPr>
    <p:cViewPr>
      <p:scale>
        <a:sx n="100" d="100"/>
        <a:sy n="100" d="100"/>
      </p:scale>
      <p:origin x="0" y="-3216"/>
    </p:cViewPr>
  </p:sorterViewPr>
  <p:notesViewPr>
    <p:cSldViewPr>
      <p:cViewPr varScale="1">
        <p:scale>
          <a:sx n="65" d="100"/>
          <a:sy n="65" d="100"/>
        </p:scale>
        <p:origin x="3125" y="3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396F4A-41F5-49DC-A0FA-69C64A44D83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3C68FB5B-BE06-45AD-AE29-EE386538427E}">
      <dgm:prSet phldrT="[Text]" custT="1"/>
      <dgm:spPr/>
      <dgm:t>
        <a:bodyPr/>
        <a:lstStyle/>
        <a:p>
          <a:pPr>
            <a:buFont typeface="Wingdings" charset="2"/>
            <a:buChar char="§"/>
          </a:pPr>
          <a:r>
            <a:rPr lang="en-US" sz="2200" dirty="0">
              <a:latin typeface="+mj-lt"/>
            </a:rPr>
            <a:t>Little to nothing, I’m here to learn!</a:t>
          </a:r>
        </a:p>
      </dgm:t>
    </dgm:pt>
    <dgm:pt modelId="{B1084227-0427-4623-A392-EC4E978A6BFD}" type="parTrans" cxnId="{D6377E53-A14B-47C8-BF25-C0FF2AEBE572}">
      <dgm:prSet/>
      <dgm:spPr/>
      <dgm:t>
        <a:bodyPr/>
        <a:lstStyle/>
        <a:p>
          <a:endParaRPr lang="en-US" sz="2200">
            <a:latin typeface="+mj-lt"/>
          </a:endParaRPr>
        </a:p>
      </dgm:t>
    </dgm:pt>
    <dgm:pt modelId="{970D8CE3-069E-4ED3-B4CB-CC3466C99314}" type="sibTrans" cxnId="{D6377E53-A14B-47C8-BF25-C0FF2AEBE572}">
      <dgm:prSet/>
      <dgm:spPr/>
      <dgm:t>
        <a:bodyPr/>
        <a:lstStyle/>
        <a:p>
          <a:endParaRPr lang="en-US" sz="2200">
            <a:latin typeface="+mj-lt"/>
          </a:endParaRPr>
        </a:p>
      </dgm:t>
    </dgm:pt>
    <dgm:pt modelId="{5E578D2E-900B-4E3B-BAD0-ABAE29BA626A}">
      <dgm:prSet phldrT="[Text]" custT="1"/>
      <dgm:spPr/>
      <dgm:t>
        <a:bodyPr/>
        <a:lstStyle/>
        <a:p>
          <a:pPr>
            <a:buFont typeface="Wingdings" charset="2"/>
            <a:buChar char="§"/>
          </a:pPr>
          <a:r>
            <a:rPr lang="en-US" sz="2200" dirty="0">
              <a:latin typeface="+mj-lt"/>
            </a:rPr>
            <a:t>Somewhat familiar</a:t>
          </a:r>
        </a:p>
      </dgm:t>
    </dgm:pt>
    <dgm:pt modelId="{90F68C67-1982-431D-B1F6-B5A758203CFF}" type="parTrans" cxnId="{50F56ED3-67E8-4E11-9A46-36B719A59B9E}">
      <dgm:prSet/>
      <dgm:spPr/>
      <dgm:t>
        <a:bodyPr/>
        <a:lstStyle/>
        <a:p>
          <a:endParaRPr lang="en-US" sz="2200">
            <a:latin typeface="+mj-lt"/>
          </a:endParaRPr>
        </a:p>
      </dgm:t>
    </dgm:pt>
    <dgm:pt modelId="{2F77BFF6-B48D-4775-ABF8-57608C569776}" type="sibTrans" cxnId="{50F56ED3-67E8-4E11-9A46-36B719A59B9E}">
      <dgm:prSet/>
      <dgm:spPr/>
      <dgm:t>
        <a:bodyPr/>
        <a:lstStyle/>
        <a:p>
          <a:endParaRPr lang="en-US" sz="2200">
            <a:latin typeface="+mj-lt"/>
          </a:endParaRPr>
        </a:p>
      </dgm:t>
    </dgm:pt>
    <dgm:pt modelId="{FC44DCCC-1B52-4E7C-882F-2695DC490740}">
      <dgm:prSet phldrT="[Text]" custT="1"/>
      <dgm:spPr/>
      <dgm:t>
        <a:bodyPr/>
        <a:lstStyle/>
        <a:p>
          <a:pPr>
            <a:buFont typeface="Wingdings" charset="2"/>
            <a:buChar char="§"/>
          </a:pPr>
          <a:r>
            <a:rPr lang="en-US" sz="2200" dirty="0">
              <a:latin typeface="+mj-lt"/>
            </a:rPr>
            <a:t>Very familiar</a:t>
          </a:r>
        </a:p>
      </dgm:t>
    </dgm:pt>
    <dgm:pt modelId="{CE091452-73C1-42FF-A136-CDD63EC8DEB9}" type="parTrans" cxnId="{F9744EC5-ECD6-4187-AF65-B29BDCE6F50B}">
      <dgm:prSet/>
      <dgm:spPr/>
      <dgm:t>
        <a:bodyPr/>
        <a:lstStyle/>
        <a:p>
          <a:endParaRPr lang="en-US" sz="2200">
            <a:latin typeface="+mj-lt"/>
          </a:endParaRPr>
        </a:p>
      </dgm:t>
    </dgm:pt>
    <dgm:pt modelId="{6BBC3F32-FA30-41D1-ADE7-DD7CC5EDB194}" type="sibTrans" cxnId="{F9744EC5-ECD6-4187-AF65-B29BDCE6F50B}">
      <dgm:prSet/>
      <dgm:spPr/>
      <dgm:t>
        <a:bodyPr/>
        <a:lstStyle/>
        <a:p>
          <a:endParaRPr lang="en-US" sz="2200">
            <a:latin typeface="+mj-lt"/>
          </a:endParaRPr>
        </a:p>
      </dgm:t>
    </dgm:pt>
    <dgm:pt modelId="{873B9234-7F56-4C3C-AB0B-D87A74429F09}">
      <dgm:prSet custT="1"/>
      <dgm:spPr/>
      <dgm:t>
        <a:bodyPr/>
        <a:lstStyle/>
        <a:p>
          <a:pPr>
            <a:buFont typeface="Wingdings" charset="2"/>
            <a:buChar char="§"/>
          </a:pPr>
          <a:r>
            <a:rPr lang="en-US" sz="2200" dirty="0">
              <a:latin typeface="+mj-lt"/>
            </a:rPr>
            <a:t>Involved in a PFS project</a:t>
          </a:r>
        </a:p>
      </dgm:t>
    </dgm:pt>
    <dgm:pt modelId="{91315F00-329E-4859-B0C6-6E9080337F0A}" type="parTrans" cxnId="{283FA7CF-D357-4F77-8A1B-FAE465B80F1F}">
      <dgm:prSet/>
      <dgm:spPr/>
      <dgm:t>
        <a:bodyPr/>
        <a:lstStyle/>
        <a:p>
          <a:endParaRPr lang="en-US" sz="2200">
            <a:latin typeface="+mj-lt"/>
          </a:endParaRPr>
        </a:p>
      </dgm:t>
    </dgm:pt>
    <dgm:pt modelId="{4E32BB3D-3B7C-442B-A5B5-2FB8D5F910BC}" type="sibTrans" cxnId="{283FA7CF-D357-4F77-8A1B-FAE465B80F1F}">
      <dgm:prSet/>
      <dgm:spPr/>
      <dgm:t>
        <a:bodyPr/>
        <a:lstStyle/>
        <a:p>
          <a:endParaRPr lang="en-US" sz="2200">
            <a:latin typeface="+mj-lt"/>
          </a:endParaRPr>
        </a:p>
      </dgm:t>
    </dgm:pt>
    <dgm:pt modelId="{5DF6F9BC-7291-4CFA-846D-AEBC2331277A}" type="pres">
      <dgm:prSet presAssocID="{5C396F4A-41F5-49DC-A0FA-69C64A44D83C}" presName="Name0" presStyleCnt="0">
        <dgm:presLayoutVars>
          <dgm:dir/>
          <dgm:resizeHandles val="exact"/>
        </dgm:presLayoutVars>
      </dgm:prSet>
      <dgm:spPr/>
    </dgm:pt>
    <dgm:pt modelId="{A70C92AB-8802-45DF-A9C4-AB510BB8C186}" type="pres">
      <dgm:prSet presAssocID="{5C396F4A-41F5-49DC-A0FA-69C64A44D83C}" presName="arrow" presStyleLbl="bgShp" presStyleIdx="0" presStyleCnt="1"/>
      <dgm:spPr/>
    </dgm:pt>
    <dgm:pt modelId="{1F3FDD80-F75F-4B09-83FF-288BB0FA4BCB}" type="pres">
      <dgm:prSet presAssocID="{5C396F4A-41F5-49DC-A0FA-69C64A44D83C}" presName="points" presStyleCnt="0"/>
      <dgm:spPr/>
    </dgm:pt>
    <dgm:pt modelId="{80A8A489-8371-4613-B582-C1730B4651A2}" type="pres">
      <dgm:prSet presAssocID="{3C68FB5B-BE06-45AD-AE29-EE386538427E}" presName="compositeA" presStyleCnt="0"/>
      <dgm:spPr/>
    </dgm:pt>
    <dgm:pt modelId="{D38C7937-9667-4A9A-B81D-7CCD0E3AAC8F}" type="pres">
      <dgm:prSet presAssocID="{3C68FB5B-BE06-45AD-AE29-EE386538427E}" presName="textA" presStyleLbl="revTx" presStyleIdx="0" presStyleCnt="4" custScaleX="153008">
        <dgm:presLayoutVars>
          <dgm:bulletEnabled val="1"/>
        </dgm:presLayoutVars>
      </dgm:prSet>
      <dgm:spPr/>
    </dgm:pt>
    <dgm:pt modelId="{2D7D637B-69DD-4BBA-9692-C674E01B12B5}" type="pres">
      <dgm:prSet presAssocID="{3C68FB5B-BE06-45AD-AE29-EE386538427E}" presName="circleA" presStyleLbl="node1" presStyleIdx="0" presStyleCnt="4"/>
      <dgm:spPr/>
    </dgm:pt>
    <dgm:pt modelId="{B0FABA1E-A155-43F8-8E5C-45E3FB6C692E}" type="pres">
      <dgm:prSet presAssocID="{3C68FB5B-BE06-45AD-AE29-EE386538427E}" presName="spaceA" presStyleCnt="0"/>
      <dgm:spPr/>
    </dgm:pt>
    <dgm:pt modelId="{AC00B36B-EB7B-4D1B-9D29-8E72FE46004D}" type="pres">
      <dgm:prSet presAssocID="{970D8CE3-069E-4ED3-B4CB-CC3466C99314}" presName="space" presStyleCnt="0"/>
      <dgm:spPr/>
    </dgm:pt>
    <dgm:pt modelId="{101B835B-8E04-4865-8321-5D9E931F09C2}" type="pres">
      <dgm:prSet presAssocID="{5E578D2E-900B-4E3B-BAD0-ABAE29BA626A}" presName="compositeB" presStyleCnt="0"/>
      <dgm:spPr/>
    </dgm:pt>
    <dgm:pt modelId="{20FAB281-7472-4D78-A321-6A08EEFDBEE7}" type="pres">
      <dgm:prSet presAssocID="{5E578D2E-900B-4E3B-BAD0-ABAE29BA626A}" presName="textB" presStyleLbl="revTx" presStyleIdx="1" presStyleCnt="4" custScaleX="147843">
        <dgm:presLayoutVars>
          <dgm:bulletEnabled val="1"/>
        </dgm:presLayoutVars>
      </dgm:prSet>
      <dgm:spPr/>
    </dgm:pt>
    <dgm:pt modelId="{B285EF23-B6B3-470B-AD8A-66CD89BA6F2B}" type="pres">
      <dgm:prSet presAssocID="{5E578D2E-900B-4E3B-BAD0-ABAE29BA626A}" presName="circleB" presStyleLbl="node1" presStyleIdx="1" presStyleCnt="4"/>
      <dgm:spPr/>
    </dgm:pt>
    <dgm:pt modelId="{634C1E36-E2C9-4C0A-B697-C8E207874334}" type="pres">
      <dgm:prSet presAssocID="{5E578D2E-900B-4E3B-BAD0-ABAE29BA626A}" presName="spaceB" presStyleCnt="0"/>
      <dgm:spPr/>
    </dgm:pt>
    <dgm:pt modelId="{C0788423-01ED-4F5F-9702-0F10FEF44D28}" type="pres">
      <dgm:prSet presAssocID="{2F77BFF6-B48D-4775-ABF8-57608C569776}" presName="space" presStyleCnt="0"/>
      <dgm:spPr/>
    </dgm:pt>
    <dgm:pt modelId="{F5C5AF3A-BB2E-44D1-AEAF-B4E1105E5CFF}" type="pres">
      <dgm:prSet presAssocID="{FC44DCCC-1B52-4E7C-882F-2695DC490740}" presName="compositeA" presStyleCnt="0"/>
      <dgm:spPr/>
    </dgm:pt>
    <dgm:pt modelId="{731B0280-0806-450D-89F3-B1FC8B274913}" type="pres">
      <dgm:prSet presAssocID="{FC44DCCC-1B52-4E7C-882F-2695DC490740}" presName="textA" presStyleLbl="revTx" presStyleIdx="2" presStyleCnt="4">
        <dgm:presLayoutVars>
          <dgm:bulletEnabled val="1"/>
        </dgm:presLayoutVars>
      </dgm:prSet>
      <dgm:spPr/>
    </dgm:pt>
    <dgm:pt modelId="{3973044A-0C8E-4F76-9E34-4C104DEB281A}" type="pres">
      <dgm:prSet presAssocID="{FC44DCCC-1B52-4E7C-882F-2695DC490740}" presName="circleA" presStyleLbl="node1" presStyleIdx="2" presStyleCnt="4"/>
      <dgm:spPr/>
    </dgm:pt>
    <dgm:pt modelId="{331D4F0D-7817-41C2-9826-7837ED4DC087}" type="pres">
      <dgm:prSet presAssocID="{FC44DCCC-1B52-4E7C-882F-2695DC490740}" presName="spaceA" presStyleCnt="0"/>
      <dgm:spPr/>
    </dgm:pt>
    <dgm:pt modelId="{C1059A2D-DCCD-4566-B82C-184E82CBD4C8}" type="pres">
      <dgm:prSet presAssocID="{6BBC3F32-FA30-41D1-ADE7-DD7CC5EDB194}" presName="space" presStyleCnt="0"/>
      <dgm:spPr/>
    </dgm:pt>
    <dgm:pt modelId="{037C0027-396B-4CC7-9AB3-2DD4ACEBDB75}" type="pres">
      <dgm:prSet presAssocID="{873B9234-7F56-4C3C-AB0B-D87A74429F09}" presName="compositeB" presStyleCnt="0"/>
      <dgm:spPr/>
    </dgm:pt>
    <dgm:pt modelId="{C3BD7A91-D566-4382-9CE9-05CFB5ACB55A}" type="pres">
      <dgm:prSet presAssocID="{873B9234-7F56-4C3C-AB0B-D87A74429F09}" presName="textB" presStyleLbl="revTx" presStyleIdx="3" presStyleCnt="4" custScaleX="118770">
        <dgm:presLayoutVars>
          <dgm:bulletEnabled val="1"/>
        </dgm:presLayoutVars>
      </dgm:prSet>
      <dgm:spPr/>
    </dgm:pt>
    <dgm:pt modelId="{FDBD0B05-87EE-4BA4-8E1B-1E52D3E17529}" type="pres">
      <dgm:prSet presAssocID="{873B9234-7F56-4C3C-AB0B-D87A74429F09}" presName="circleB" presStyleLbl="node1" presStyleIdx="3" presStyleCnt="4"/>
      <dgm:spPr/>
    </dgm:pt>
    <dgm:pt modelId="{0E328A06-3A2A-401A-9CFD-DFE5E1B87E33}" type="pres">
      <dgm:prSet presAssocID="{873B9234-7F56-4C3C-AB0B-D87A74429F09}" presName="spaceB" presStyleCnt="0"/>
      <dgm:spPr/>
    </dgm:pt>
  </dgm:ptLst>
  <dgm:cxnLst>
    <dgm:cxn modelId="{776F7A15-ACCB-4404-A7A0-AFE775C7786E}" type="presOf" srcId="{5C396F4A-41F5-49DC-A0FA-69C64A44D83C}" destId="{5DF6F9BC-7291-4CFA-846D-AEBC2331277A}" srcOrd="0" destOrd="0" presId="urn:microsoft.com/office/officeart/2005/8/layout/hProcess11"/>
    <dgm:cxn modelId="{A23E6366-20B4-450B-8A77-17012ECC588C}" type="presOf" srcId="{3C68FB5B-BE06-45AD-AE29-EE386538427E}" destId="{D38C7937-9667-4A9A-B81D-7CCD0E3AAC8F}" srcOrd="0" destOrd="0" presId="urn:microsoft.com/office/officeart/2005/8/layout/hProcess11"/>
    <dgm:cxn modelId="{D6377E53-A14B-47C8-BF25-C0FF2AEBE572}" srcId="{5C396F4A-41F5-49DC-A0FA-69C64A44D83C}" destId="{3C68FB5B-BE06-45AD-AE29-EE386538427E}" srcOrd="0" destOrd="0" parTransId="{B1084227-0427-4623-A392-EC4E978A6BFD}" sibTransId="{970D8CE3-069E-4ED3-B4CB-CC3466C99314}"/>
    <dgm:cxn modelId="{D0F57883-6E42-4C86-8DCE-8DAB319C0D61}" type="presOf" srcId="{FC44DCCC-1B52-4E7C-882F-2695DC490740}" destId="{731B0280-0806-450D-89F3-B1FC8B274913}" srcOrd="0" destOrd="0" presId="urn:microsoft.com/office/officeart/2005/8/layout/hProcess11"/>
    <dgm:cxn modelId="{3D1BA68B-A506-4617-8775-B58DB28F8107}" type="presOf" srcId="{873B9234-7F56-4C3C-AB0B-D87A74429F09}" destId="{C3BD7A91-D566-4382-9CE9-05CFB5ACB55A}" srcOrd="0" destOrd="0" presId="urn:microsoft.com/office/officeart/2005/8/layout/hProcess11"/>
    <dgm:cxn modelId="{F9744EC5-ECD6-4187-AF65-B29BDCE6F50B}" srcId="{5C396F4A-41F5-49DC-A0FA-69C64A44D83C}" destId="{FC44DCCC-1B52-4E7C-882F-2695DC490740}" srcOrd="2" destOrd="0" parTransId="{CE091452-73C1-42FF-A136-CDD63EC8DEB9}" sibTransId="{6BBC3F32-FA30-41D1-ADE7-DD7CC5EDB194}"/>
    <dgm:cxn modelId="{283FA7CF-D357-4F77-8A1B-FAE465B80F1F}" srcId="{5C396F4A-41F5-49DC-A0FA-69C64A44D83C}" destId="{873B9234-7F56-4C3C-AB0B-D87A74429F09}" srcOrd="3" destOrd="0" parTransId="{91315F00-329E-4859-B0C6-6E9080337F0A}" sibTransId="{4E32BB3D-3B7C-442B-A5B5-2FB8D5F910BC}"/>
    <dgm:cxn modelId="{50F56ED3-67E8-4E11-9A46-36B719A59B9E}" srcId="{5C396F4A-41F5-49DC-A0FA-69C64A44D83C}" destId="{5E578D2E-900B-4E3B-BAD0-ABAE29BA626A}" srcOrd="1" destOrd="0" parTransId="{90F68C67-1982-431D-B1F6-B5A758203CFF}" sibTransId="{2F77BFF6-B48D-4775-ABF8-57608C569776}"/>
    <dgm:cxn modelId="{CF9224DA-002D-4FC7-BD99-031C95C3CE60}" type="presOf" srcId="{5E578D2E-900B-4E3B-BAD0-ABAE29BA626A}" destId="{20FAB281-7472-4D78-A321-6A08EEFDBEE7}" srcOrd="0" destOrd="0" presId="urn:microsoft.com/office/officeart/2005/8/layout/hProcess11"/>
    <dgm:cxn modelId="{4E73D3D5-21F9-467E-A766-E50E59990B23}" type="presParOf" srcId="{5DF6F9BC-7291-4CFA-846D-AEBC2331277A}" destId="{A70C92AB-8802-45DF-A9C4-AB510BB8C186}" srcOrd="0" destOrd="0" presId="urn:microsoft.com/office/officeart/2005/8/layout/hProcess11"/>
    <dgm:cxn modelId="{2ED7CE82-E936-4F0C-A7CD-E1D613358E8E}" type="presParOf" srcId="{5DF6F9BC-7291-4CFA-846D-AEBC2331277A}" destId="{1F3FDD80-F75F-4B09-83FF-288BB0FA4BCB}" srcOrd="1" destOrd="0" presId="urn:microsoft.com/office/officeart/2005/8/layout/hProcess11"/>
    <dgm:cxn modelId="{AE08817A-21D3-476C-80A0-AACE67598BDF}" type="presParOf" srcId="{1F3FDD80-F75F-4B09-83FF-288BB0FA4BCB}" destId="{80A8A489-8371-4613-B582-C1730B4651A2}" srcOrd="0" destOrd="0" presId="urn:microsoft.com/office/officeart/2005/8/layout/hProcess11"/>
    <dgm:cxn modelId="{F959AFF8-A327-44F2-8D2C-525FF7A5EA4B}" type="presParOf" srcId="{80A8A489-8371-4613-B582-C1730B4651A2}" destId="{D38C7937-9667-4A9A-B81D-7CCD0E3AAC8F}" srcOrd="0" destOrd="0" presId="urn:microsoft.com/office/officeart/2005/8/layout/hProcess11"/>
    <dgm:cxn modelId="{2D29AFD5-CC2A-42BB-A620-E06324710E38}" type="presParOf" srcId="{80A8A489-8371-4613-B582-C1730B4651A2}" destId="{2D7D637B-69DD-4BBA-9692-C674E01B12B5}" srcOrd="1" destOrd="0" presId="urn:microsoft.com/office/officeart/2005/8/layout/hProcess11"/>
    <dgm:cxn modelId="{D7AB28FE-CE76-4666-AB5C-B2C2670BC609}" type="presParOf" srcId="{80A8A489-8371-4613-B582-C1730B4651A2}" destId="{B0FABA1E-A155-43F8-8E5C-45E3FB6C692E}" srcOrd="2" destOrd="0" presId="urn:microsoft.com/office/officeart/2005/8/layout/hProcess11"/>
    <dgm:cxn modelId="{36B68AD4-8F3D-4357-8D6D-826BBE961ACF}" type="presParOf" srcId="{1F3FDD80-F75F-4B09-83FF-288BB0FA4BCB}" destId="{AC00B36B-EB7B-4D1B-9D29-8E72FE46004D}" srcOrd="1" destOrd="0" presId="urn:microsoft.com/office/officeart/2005/8/layout/hProcess11"/>
    <dgm:cxn modelId="{02FEE490-9BD1-4F84-9E93-92D5E52F9A58}" type="presParOf" srcId="{1F3FDD80-F75F-4B09-83FF-288BB0FA4BCB}" destId="{101B835B-8E04-4865-8321-5D9E931F09C2}" srcOrd="2" destOrd="0" presId="urn:microsoft.com/office/officeart/2005/8/layout/hProcess11"/>
    <dgm:cxn modelId="{6ECF9391-4F9A-4D4A-B1DE-016B786832EA}" type="presParOf" srcId="{101B835B-8E04-4865-8321-5D9E931F09C2}" destId="{20FAB281-7472-4D78-A321-6A08EEFDBEE7}" srcOrd="0" destOrd="0" presId="urn:microsoft.com/office/officeart/2005/8/layout/hProcess11"/>
    <dgm:cxn modelId="{DB86906E-8035-465A-9184-5438E109C055}" type="presParOf" srcId="{101B835B-8E04-4865-8321-5D9E931F09C2}" destId="{B285EF23-B6B3-470B-AD8A-66CD89BA6F2B}" srcOrd="1" destOrd="0" presId="urn:microsoft.com/office/officeart/2005/8/layout/hProcess11"/>
    <dgm:cxn modelId="{BFA7B0B2-3ADD-4767-829F-465BA8514B01}" type="presParOf" srcId="{101B835B-8E04-4865-8321-5D9E931F09C2}" destId="{634C1E36-E2C9-4C0A-B697-C8E207874334}" srcOrd="2" destOrd="0" presId="urn:microsoft.com/office/officeart/2005/8/layout/hProcess11"/>
    <dgm:cxn modelId="{49451639-1CC2-4D6C-ACF8-4939A9D00063}" type="presParOf" srcId="{1F3FDD80-F75F-4B09-83FF-288BB0FA4BCB}" destId="{C0788423-01ED-4F5F-9702-0F10FEF44D28}" srcOrd="3" destOrd="0" presId="urn:microsoft.com/office/officeart/2005/8/layout/hProcess11"/>
    <dgm:cxn modelId="{16F3242C-BBA8-498D-A005-7986EBFF6E9A}" type="presParOf" srcId="{1F3FDD80-F75F-4B09-83FF-288BB0FA4BCB}" destId="{F5C5AF3A-BB2E-44D1-AEAF-B4E1105E5CFF}" srcOrd="4" destOrd="0" presId="urn:microsoft.com/office/officeart/2005/8/layout/hProcess11"/>
    <dgm:cxn modelId="{64784E88-2E99-4723-B23A-3D3C6CBA9E52}" type="presParOf" srcId="{F5C5AF3A-BB2E-44D1-AEAF-B4E1105E5CFF}" destId="{731B0280-0806-450D-89F3-B1FC8B274913}" srcOrd="0" destOrd="0" presId="urn:microsoft.com/office/officeart/2005/8/layout/hProcess11"/>
    <dgm:cxn modelId="{E21F4D0B-97FF-4B95-9BCB-60683A63E129}" type="presParOf" srcId="{F5C5AF3A-BB2E-44D1-AEAF-B4E1105E5CFF}" destId="{3973044A-0C8E-4F76-9E34-4C104DEB281A}" srcOrd="1" destOrd="0" presId="urn:microsoft.com/office/officeart/2005/8/layout/hProcess11"/>
    <dgm:cxn modelId="{A0A462B0-7DC3-4F20-A40D-954D0069BEA2}" type="presParOf" srcId="{F5C5AF3A-BB2E-44D1-AEAF-B4E1105E5CFF}" destId="{331D4F0D-7817-41C2-9826-7837ED4DC087}" srcOrd="2" destOrd="0" presId="urn:microsoft.com/office/officeart/2005/8/layout/hProcess11"/>
    <dgm:cxn modelId="{7538DA24-A800-4ADC-B23B-26D5FAE6A583}" type="presParOf" srcId="{1F3FDD80-F75F-4B09-83FF-288BB0FA4BCB}" destId="{C1059A2D-DCCD-4566-B82C-184E82CBD4C8}" srcOrd="5" destOrd="0" presId="urn:microsoft.com/office/officeart/2005/8/layout/hProcess11"/>
    <dgm:cxn modelId="{24FA875A-2069-40F5-BCCB-402ED60C39DE}" type="presParOf" srcId="{1F3FDD80-F75F-4B09-83FF-288BB0FA4BCB}" destId="{037C0027-396B-4CC7-9AB3-2DD4ACEBDB75}" srcOrd="6" destOrd="0" presId="urn:microsoft.com/office/officeart/2005/8/layout/hProcess11"/>
    <dgm:cxn modelId="{ACD99252-2574-4CA9-B5D7-A07AAAFDCE5D}" type="presParOf" srcId="{037C0027-396B-4CC7-9AB3-2DD4ACEBDB75}" destId="{C3BD7A91-D566-4382-9CE9-05CFB5ACB55A}" srcOrd="0" destOrd="0" presId="urn:microsoft.com/office/officeart/2005/8/layout/hProcess11"/>
    <dgm:cxn modelId="{6A1C3C05-D554-4E14-8F1C-54E7B6FF1565}" type="presParOf" srcId="{037C0027-396B-4CC7-9AB3-2DD4ACEBDB75}" destId="{FDBD0B05-87EE-4BA4-8E1B-1E52D3E17529}" srcOrd="1" destOrd="0" presId="urn:microsoft.com/office/officeart/2005/8/layout/hProcess11"/>
    <dgm:cxn modelId="{E9182BD6-2E58-4D51-8D93-2B9BCFAF1027}" type="presParOf" srcId="{037C0027-396B-4CC7-9AB3-2DD4ACEBDB75}" destId="{0E328A06-3A2A-401A-9CFD-DFE5E1B87E33}"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3CAFED-A5C9-4F59-A8EB-5505AF6CD4C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9FD2C5F-0338-4698-BBA7-FE8F4CC3FB62}">
      <dgm:prSet phldrT="[Text]" custT="1"/>
      <dgm:spPr/>
      <dgm:t>
        <a:bodyPr/>
        <a:lstStyle/>
        <a:p>
          <a:r>
            <a:rPr lang="en-US" sz="2400" dirty="0">
              <a:latin typeface="+mj-lt"/>
            </a:rPr>
            <a:t>Significant unmet need: at-risk families &amp; children experience adverse academic and life outcomes</a:t>
          </a:r>
        </a:p>
      </dgm:t>
    </dgm:pt>
    <dgm:pt modelId="{9E8F121D-A705-4BB6-AC23-4FC0F0CA73AC}" type="parTrans" cxnId="{A575E0E4-F719-453B-9440-14FB9670330B}">
      <dgm:prSet/>
      <dgm:spPr/>
      <dgm:t>
        <a:bodyPr/>
        <a:lstStyle/>
        <a:p>
          <a:endParaRPr lang="en-US" sz="2400">
            <a:latin typeface="+mj-lt"/>
          </a:endParaRPr>
        </a:p>
      </dgm:t>
    </dgm:pt>
    <dgm:pt modelId="{6FDB2450-8B65-43B0-AD76-3C836840277C}" type="sibTrans" cxnId="{A575E0E4-F719-453B-9440-14FB9670330B}">
      <dgm:prSet/>
      <dgm:spPr/>
      <dgm:t>
        <a:bodyPr/>
        <a:lstStyle/>
        <a:p>
          <a:endParaRPr lang="en-US" sz="2400">
            <a:latin typeface="+mj-lt"/>
          </a:endParaRPr>
        </a:p>
      </dgm:t>
    </dgm:pt>
    <dgm:pt modelId="{2EEE6D10-5C48-4B87-83D4-C92F086D9619}">
      <dgm:prSet phldrT="[Text]" custT="1"/>
      <dgm:spPr/>
      <dgm:t>
        <a:bodyPr/>
        <a:lstStyle/>
        <a:p>
          <a:r>
            <a:rPr lang="en-US" sz="2400" dirty="0">
              <a:latin typeface="+mj-lt"/>
            </a:rPr>
            <a:t>Evidence-based or innovative interventions</a:t>
          </a:r>
        </a:p>
      </dgm:t>
    </dgm:pt>
    <dgm:pt modelId="{411C0AF4-584D-427D-8811-2A91B9DDED35}" type="parTrans" cxnId="{36268E48-C29A-4303-9153-DEB482F4C3CE}">
      <dgm:prSet/>
      <dgm:spPr/>
      <dgm:t>
        <a:bodyPr/>
        <a:lstStyle/>
        <a:p>
          <a:endParaRPr lang="en-US" sz="2400">
            <a:latin typeface="+mj-lt"/>
          </a:endParaRPr>
        </a:p>
      </dgm:t>
    </dgm:pt>
    <dgm:pt modelId="{E541F43F-B1D6-4493-8EDE-A8D5B0EFA38B}" type="sibTrans" cxnId="{36268E48-C29A-4303-9153-DEB482F4C3CE}">
      <dgm:prSet/>
      <dgm:spPr/>
      <dgm:t>
        <a:bodyPr/>
        <a:lstStyle/>
        <a:p>
          <a:endParaRPr lang="en-US" sz="2400">
            <a:latin typeface="+mj-lt"/>
          </a:endParaRPr>
        </a:p>
      </dgm:t>
    </dgm:pt>
    <dgm:pt modelId="{F34FE7F2-6B41-4E3B-87BD-0F261D65471A}">
      <dgm:prSet phldrT="[Text]" custT="1"/>
      <dgm:spPr/>
      <dgm:t>
        <a:bodyPr/>
        <a:lstStyle/>
        <a:p>
          <a:r>
            <a:rPr lang="en-US" sz="2400" dirty="0">
              <a:latin typeface="+mj-lt"/>
            </a:rPr>
            <a:t>Economic model or other analysis demonstrating public value to government</a:t>
          </a:r>
        </a:p>
      </dgm:t>
    </dgm:pt>
    <dgm:pt modelId="{C6EECAFA-8C20-4CD5-9AAA-6741D76AEF9D}" type="parTrans" cxnId="{9CEF3D9C-73FE-4DC3-AC75-DCF658271023}">
      <dgm:prSet/>
      <dgm:spPr/>
      <dgm:t>
        <a:bodyPr/>
        <a:lstStyle/>
        <a:p>
          <a:endParaRPr lang="en-US" sz="2400">
            <a:latin typeface="+mj-lt"/>
          </a:endParaRPr>
        </a:p>
      </dgm:t>
    </dgm:pt>
    <dgm:pt modelId="{BA360304-5E95-4B54-8C20-65E4A0613FBC}" type="sibTrans" cxnId="{9CEF3D9C-73FE-4DC3-AC75-DCF658271023}">
      <dgm:prSet/>
      <dgm:spPr/>
      <dgm:t>
        <a:bodyPr/>
        <a:lstStyle/>
        <a:p>
          <a:endParaRPr lang="en-US" sz="2400">
            <a:latin typeface="+mj-lt"/>
          </a:endParaRPr>
        </a:p>
      </dgm:t>
    </dgm:pt>
    <dgm:pt modelId="{C9033B83-21AB-45CF-B194-DE2495DCA42D}" type="pres">
      <dgm:prSet presAssocID="{8B3CAFED-A5C9-4F59-A8EB-5505AF6CD4C8}" presName="Name0" presStyleCnt="0">
        <dgm:presLayoutVars>
          <dgm:chMax val="7"/>
          <dgm:chPref val="7"/>
          <dgm:dir/>
        </dgm:presLayoutVars>
      </dgm:prSet>
      <dgm:spPr/>
    </dgm:pt>
    <dgm:pt modelId="{2F0AB446-AD6B-408A-8DED-095971248F7E}" type="pres">
      <dgm:prSet presAssocID="{8B3CAFED-A5C9-4F59-A8EB-5505AF6CD4C8}" presName="Name1" presStyleCnt="0"/>
      <dgm:spPr/>
    </dgm:pt>
    <dgm:pt modelId="{863221CF-9F58-4F44-8704-93058E1A87C1}" type="pres">
      <dgm:prSet presAssocID="{8B3CAFED-A5C9-4F59-A8EB-5505AF6CD4C8}" presName="cycle" presStyleCnt="0"/>
      <dgm:spPr/>
    </dgm:pt>
    <dgm:pt modelId="{29EE965A-2005-477C-A402-7BF6B50EA7E4}" type="pres">
      <dgm:prSet presAssocID="{8B3CAFED-A5C9-4F59-A8EB-5505AF6CD4C8}" presName="srcNode" presStyleLbl="node1" presStyleIdx="0" presStyleCnt="3"/>
      <dgm:spPr/>
    </dgm:pt>
    <dgm:pt modelId="{1867CBDC-3A84-4B51-B4A1-CDD71611E69A}" type="pres">
      <dgm:prSet presAssocID="{8B3CAFED-A5C9-4F59-A8EB-5505AF6CD4C8}" presName="conn" presStyleLbl="parChTrans1D2" presStyleIdx="0" presStyleCnt="1"/>
      <dgm:spPr/>
    </dgm:pt>
    <dgm:pt modelId="{85F32D16-DD3F-466E-9556-74F6836C1B7C}" type="pres">
      <dgm:prSet presAssocID="{8B3CAFED-A5C9-4F59-A8EB-5505AF6CD4C8}" presName="extraNode" presStyleLbl="node1" presStyleIdx="0" presStyleCnt="3"/>
      <dgm:spPr/>
    </dgm:pt>
    <dgm:pt modelId="{47953D3B-AC2C-497A-A0AD-B590E22775DF}" type="pres">
      <dgm:prSet presAssocID="{8B3CAFED-A5C9-4F59-A8EB-5505AF6CD4C8}" presName="dstNode" presStyleLbl="node1" presStyleIdx="0" presStyleCnt="3"/>
      <dgm:spPr/>
    </dgm:pt>
    <dgm:pt modelId="{1FF9E8A7-D34B-4BF4-A10E-3514CE6DBEDC}" type="pres">
      <dgm:prSet presAssocID="{F9FD2C5F-0338-4698-BBA7-FE8F4CC3FB62}" presName="text_1" presStyleLbl="node1" presStyleIdx="0" presStyleCnt="3" custScaleY="123529">
        <dgm:presLayoutVars>
          <dgm:bulletEnabled val="1"/>
        </dgm:presLayoutVars>
      </dgm:prSet>
      <dgm:spPr/>
    </dgm:pt>
    <dgm:pt modelId="{FA45D9C2-61A0-4DC3-9D60-423844533EA5}" type="pres">
      <dgm:prSet presAssocID="{F9FD2C5F-0338-4698-BBA7-FE8F4CC3FB62}" presName="accent_1" presStyleCnt="0"/>
      <dgm:spPr/>
    </dgm:pt>
    <dgm:pt modelId="{C95EEB81-E79B-4222-8922-D807D74A6A5D}" type="pres">
      <dgm:prSet presAssocID="{F9FD2C5F-0338-4698-BBA7-FE8F4CC3FB62}" presName="accentRepeatNode" presStyleLbl="solidFgAcc1" presStyleIdx="0" presStyleCnt="3"/>
      <dgm:spPr/>
    </dgm:pt>
    <dgm:pt modelId="{85152B45-7196-47B3-B438-2A6265CB9F56}" type="pres">
      <dgm:prSet presAssocID="{2EEE6D10-5C48-4B87-83D4-C92F086D9619}" presName="text_2" presStyleLbl="node1" presStyleIdx="1" presStyleCnt="3">
        <dgm:presLayoutVars>
          <dgm:bulletEnabled val="1"/>
        </dgm:presLayoutVars>
      </dgm:prSet>
      <dgm:spPr/>
    </dgm:pt>
    <dgm:pt modelId="{EC2948AA-2557-4144-B909-69F77DD3B470}" type="pres">
      <dgm:prSet presAssocID="{2EEE6D10-5C48-4B87-83D4-C92F086D9619}" presName="accent_2" presStyleCnt="0"/>
      <dgm:spPr/>
    </dgm:pt>
    <dgm:pt modelId="{A3FC6114-E4D1-4FF2-99D8-DA01338D8972}" type="pres">
      <dgm:prSet presAssocID="{2EEE6D10-5C48-4B87-83D4-C92F086D9619}" presName="accentRepeatNode" presStyleLbl="solidFgAcc1" presStyleIdx="1" presStyleCnt="3"/>
      <dgm:spPr/>
    </dgm:pt>
    <dgm:pt modelId="{2131A848-C8E5-41CE-B9F4-E18CC68FFAD4}" type="pres">
      <dgm:prSet presAssocID="{F34FE7F2-6B41-4E3B-87BD-0F261D65471A}" presName="text_3" presStyleLbl="node1" presStyleIdx="2" presStyleCnt="3">
        <dgm:presLayoutVars>
          <dgm:bulletEnabled val="1"/>
        </dgm:presLayoutVars>
      </dgm:prSet>
      <dgm:spPr/>
    </dgm:pt>
    <dgm:pt modelId="{1F77C908-8FC8-4370-8BBF-532143DEA073}" type="pres">
      <dgm:prSet presAssocID="{F34FE7F2-6B41-4E3B-87BD-0F261D65471A}" presName="accent_3" presStyleCnt="0"/>
      <dgm:spPr/>
    </dgm:pt>
    <dgm:pt modelId="{4CD27355-35AB-4F64-9AAD-3831FE6488F3}" type="pres">
      <dgm:prSet presAssocID="{F34FE7F2-6B41-4E3B-87BD-0F261D65471A}" presName="accentRepeatNode" presStyleLbl="solidFgAcc1" presStyleIdx="2" presStyleCnt="3"/>
      <dgm:spPr/>
    </dgm:pt>
  </dgm:ptLst>
  <dgm:cxnLst>
    <dgm:cxn modelId="{A52D4622-52EC-4924-A20F-8A2BEA3781A7}" type="presOf" srcId="{F34FE7F2-6B41-4E3B-87BD-0F261D65471A}" destId="{2131A848-C8E5-41CE-B9F4-E18CC68FFAD4}" srcOrd="0" destOrd="0" presId="urn:microsoft.com/office/officeart/2008/layout/VerticalCurvedList"/>
    <dgm:cxn modelId="{8A407726-36ED-41D5-A939-64BF0A78B30C}" type="presOf" srcId="{6FDB2450-8B65-43B0-AD76-3C836840277C}" destId="{1867CBDC-3A84-4B51-B4A1-CDD71611E69A}" srcOrd="0" destOrd="0" presId="urn:microsoft.com/office/officeart/2008/layout/VerticalCurvedList"/>
    <dgm:cxn modelId="{B1E67030-291E-48DD-AF3B-D5595EC156A2}" type="presOf" srcId="{8B3CAFED-A5C9-4F59-A8EB-5505AF6CD4C8}" destId="{C9033B83-21AB-45CF-B194-DE2495DCA42D}" srcOrd="0" destOrd="0" presId="urn:microsoft.com/office/officeart/2008/layout/VerticalCurvedList"/>
    <dgm:cxn modelId="{48236F65-72D9-4F5F-B045-758C15DC4306}" type="presOf" srcId="{2EEE6D10-5C48-4B87-83D4-C92F086D9619}" destId="{85152B45-7196-47B3-B438-2A6265CB9F56}" srcOrd="0" destOrd="0" presId="urn:microsoft.com/office/officeart/2008/layout/VerticalCurvedList"/>
    <dgm:cxn modelId="{36268E48-C29A-4303-9153-DEB482F4C3CE}" srcId="{8B3CAFED-A5C9-4F59-A8EB-5505AF6CD4C8}" destId="{2EEE6D10-5C48-4B87-83D4-C92F086D9619}" srcOrd="1" destOrd="0" parTransId="{411C0AF4-584D-427D-8811-2A91B9DDED35}" sibTransId="{E541F43F-B1D6-4493-8EDE-A8D5B0EFA38B}"/>
    <dgm:cxn modelId="{020F3874-8884-40C7-8B47-7393478621AC}" type="presOf" srcId="{F9FD2C5F-0338-4698-BBA7-FE8F4CC3FB62}" destId="{1FF9E8A7-D34B-4BF4-A10E-3514CE6DBEDC}" srcOrd="0" destOrd="0" presId="urn:microsoft.com/office/officeart/2008/layout/VerticalCurvedList"/>
    <dgm:cxn modelId="{9CEF3D9C-73FE-4DC3-AC75-DCF658271023}" srcId="{8B3CAFED-A5C9-4F59-A8EB-5505AF6CD4C8}" destId="{F34FE7F2-6B41-4E3B-87BD-0F261D65471A}" srcOrd="2" destOrd="0" parTransId="{C6EECAFA-8C20-4CD5-9AAA-6741D76AEF9D}" sibTransId="{BA360304-5E95-4B54-8C20-65E4A0613FBC}"/>
    <dgm:cxn modelId="{A575E0E4-F719-453B-9440-14FB9670330B}" srcId="{8B3CAFED-A5C9-4F59-A8EB-5505AF6CD4C8}" destId="{F9FD2C5F-0338-4698-BBA7-FE8F4CC3FB62}" srcOrd="0" destOrd="0" parTransId="{9E8F121D-A705-4BB6-AC23-4FC0F0CA73AC}" sibTransId="{6FDB2450-8B65-43B0-AD76-3C836840277C}"/>
    <dgm:cxn modelId="{E826BBFF-56AE-404B-B618-D17523CFA0EC}" type="presParOf" srcId="{C9033B83-21AB-45CF-B194-DE2495DCA42D}" destId="{2F0AB446-AD6B-408A-8DED-095971248F7E}" srcOrd="0" destOrd="0" presId="urn:microsoft.com/office/officeart/2008/layout/VerticalCurvedList"/>
    <dgm:cxn modelId="{816E0BFC-2FDD-4198-BC82-F9B5F26C049D}" type="presParOf" srcId="{2F0AB446-AD6B-408A-8DED-095971248F7E}" destId="{863221CF-9F58-4F44-8704-93058E1A87C1}" srcOrd="0" destOrd="0" presId="urn:microsoft.com/office/officeart/2008/layout/VerticalCurvedList"/>
    <dgm:cxn modelId="{5C8E9D8C-DC07-4732-B53C-945D183471D2}" type="presParOf" srcId="{863221CF-9F58-4F44-8704-93058E1A87C1}" destId="{29EE965A-2005-477C-A402-7BF6B50EA7E4}" srcOrd="0" destOrd="0" presId="urn:microsoft.com/office/officeart/2008/layout/VerticalCurvedList"/>
    <dgm:cxn modelId="{EE3C6195-46C3-419A-BA15-A35F3955DE48}" type="presParOf" srcId="{863221CF-9F58-4F44-8704-93058E1A87C1}" destId="{1867CBDC-3A84-4B51-B4A1-CDD71611E69A}" srcOrd="1" destOrd="0" presId="urn:microsoft.com/office/officeart/2008/layout/VerticalCurvedList"/>
    <dgm:cxn modelId="{A8E22C85-F12E-42E0-BF6C-BCFF23D93161}" type="presParOf" srcId="{863221CF-9F58-4F44-8704-93058E1A87C1}" destId="{85F32D16-DD3F-466E-9556-74F6836C1B7C}" srcOrd="2" destOrd="0" presId="urn:microsoft.com/office/officeart/2008/layout/VerticalCurvedList"/>
    <dgm:cxn modelId="{983FBE23-9EEC-40CA-98F9-4B97AEC458AE}" type="presParOf" srcId="{863221CF-9F58-4F44-8704-93058E1A87C1}" destId="{47953D3B-AC2C-497A-A0AD-B590E22775DF}" srcOrd="3" destOrd="0" presId="urn:microsoft.com/office/officeart/2008/layout/VerticalCurvedList"/>
    <dgm:cxn modelId="{9746E446-C0E8-41C2-B066-323699DC5F58}" type="presParOf" srcId="{2F0AB446-AD6B-408A-8DED-095971248F7E}" destId="{1FF9E8A7-D34B-4BF4-A10E-3514CE6DBEDC}" srcOrd="1" destOrd="0" presId="urn:microsoft.com/office/officeart/2008/layout/VerticalCurvedList"/>
    <dgm:cxn modelId="{F617D480-1F4E-4FB7-B5EF-9B974EB81FA7}" type="presParOf" srcId="{2F0AB446-AD6B-408A-8DED-095971248F7E}" destId="{FA45D9C2-61A0-4DC3-9D60-423844533EA5}" srcOrd="2" destOrd="0" presId="urn:microsoft.com/office/officeart/2008/layout/VerticalCurvedList"/>
    <dgm:cxn modelId="{3FD528BE-2BFF-4E18-B75A-689793CDA293}" type="presParOf" srcId="{FA45D9C2-61A0-4DC3-9D60-423844533EA5}" destId="{C95EEB81-E79B-4222-8922-D807D74A6A5D}" srcOrd="0" destOrd="0" presId="urn:microsoft.com/office/officeart/2008/layout/VerticalCurvedList"/>
    <dgm:cxn modelId="{D554916A-26A5-41D9-9ECC-298B7A60BC3C}" type="presParOf" srcId="{2F0AB446-AD6B-408A-8DED-095971248F7E}" destId="{85152B45-7196-47B3-B438-2A6265CB9F56}" srcOrd="3" destOrd="0" presId="urn:microsoft.com/office/officeart/2008/layout/VerticalCurvedList"/>
    <dgm:cxn modelId="{2C7BA682-8F7E-4053-83B8-41D54A9AFB7F}" type="presParOf" srcId="{2F0AB446-AD6B-408A-8DED-095971248F7E}" destId="{EC2948AA-2557-4144-B909-69F77DD3B470}" srcOrd="4" destOrd="0" presId="urn:microsoft.com/office/officeart/2008/layout/VerticalCurvedList"/>
    <dgm:cxn modelId="{6E73F938-8B46-4349-B5A8-B25BF71AA948}" type="presParOf" srcId="{EC2948AA-2557-4144-B909-69F77DD3B470}" destId="{A3FC6114-E4D1-4FF2-99D8-DA01338D8972}" srcOrd="0" destOrd="0" presId="urn:microsoft.com/office/officeart/2008/layout/VerticalCurvedList"/>
    <dgm:cxn modelId="{76CB465A-C06D-4F09-8973-A1484B6ECA6F}" type="presParOf" srcId="{2F0AB446-AD6B-408A-8DED-095971248F7E}" destId="{2131A848-C8E5-41CE-B9F4-E18CC68FFAD4}" srcOrd="5" destOrd="0" presId="urn:microsoft.com/office/officeart/2008/layout/VerticalCurvedList"/>
    <dgm:cxn modelId="{06B7FEB9-AF62-42D6-A960-E9528BD7AE21}" type="presParOf" srcId="{2F0AB446-AD6B-408A-8DED-095971248F7E}" destId="{1F77C908-8FC8-4370-8BBF-532143DEA073}" srcOrd="6" destOrd="0" presId="urn:microsoft.com/office/officeart/2008/layout/VerticalCurvedList"/>
    <dgm:cxn modelId="{15F41BF4-FFA4-4B0D-9B75-A03F8C33EEE9}" type="presParOf" srcId="{1F77C908-8FC8-4370-8BBF-532143DEA073}" destId="{4CD27355-35AB-4F64-9AAD-3831FE6488F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69261C-A73B-47EB-B8DD-61002695792E}" type="doc">
      <dgm:prSet loTypeId="urn:microsoft.com/office/officeart/2005/8/layout/process1" loCatId="process" qsTypeId="urn:microsoft.com/office/officeart/2005/8/quickstyle/simple1" qsCatId="simple" csTypeId="urn:microsoft.com/office/officeart/2005/8/colors/accent1_2" csCatId="accent1" phldr="1"/>
      <dgm:spPr/>
    </dgm:pt>
    <dgm:pt modelId="{19D82F39-77C6-4F69-AE5F-8C8BD31BBE14}">
      <dgm:prSet phldrT="[Text]" custT="1"/>
      <dgm:spPr/>
      <dgm:t>
        <a:bodyPr/>
        <a:lstStyle/>
        <a:p>
          <a:r>
            <a:rPr lang="en-US" sz="2800" dirty="0"/>
            <a:t>Remediation</a:t>
          </a:r>
        </a:p>
      </dgm:t>
    </dgm:pt>
    <dgm:pt modelId="{F522D964-4F4C-4F69-81F7-49893368E39D}" type="parTrans" cxnId="{467426CE-0578-467F-A66E-B4C73B01E7AC}">
      <dgm:prSet/>
      <dgm:spPr/>
      <dgm:t>
        <a:bodyPr/>
        <a:lstStyle/>
        <a:p>
          <a:endParaRPr lang="en-US"/>
        </a:p>
      </dgm:t>
    </dgm:pt>
    <dgm:pt modelId="{E6F3DE12-D524-434F-8C10-1EAE5D0F1003}" type="sibTrans" cxnId="{467426CE-0578-467F-A66E-B4C73B01E7AC}">
      <dgm:prSet/>
      <dgm:spPr/>
      <dgm:t>
        <a:bodyPr/>
        <a:lstStyle/>
        <a:p>
          <a:endParaRPr lang="en-US"/>
        </a:p>
      </dgm:t>
    </dgm:pt>
    <dgm:pt modelId="{BD695892-EAD3-49CD-AB47-522E209D9221}">
      <dgm:prSet phldrT="[Text]" custT="1"/>
      <dgm:spPr/>
      <dgm:t>
        <a:bodyPr/>
        <a:lstStyle/>
        <a:p>
          <a:r>
            <a:rPr lang="en-US" sz="2800" dirty="0"/>
            <a:t>Prevention</a:t>
          </a:r>
        </a:p>
      </dgm:t>
    </dgm:pt>
    <dgm:pt modelId="{584ACCB1-A621-4427-A560-F6250DF92B50}" type="parTrans" cxnId="{670EA392-87BC-4237-9C72-F3D1CD2378F1}">
      <dgm:prSet/>
      <dgm:spPr/>
      <dgm:t>
        <a:bodyPr/>
        <a:lstStyle/>
        <a:p>
          <a:endParaRPr lang="en-US"/>
        </a:p>
      </dgm:t>
    </dgm:pt>
    <dgm:pt modelId="{C5DC61F7-B407-457C-8244-178E6BCDFDA1}" type="sibTrans" cxnId="{670EA392-87BC-4237-9C72-F3D1CD2378F1}">
      <dgm:prSet/>
      <dgm:spPr/>
      <dgm:t>
        <a:bodyPr/>
        <a:lstStyle/>
        <a:p>
          <a:endParaRPr lang="en-US"/>
        </a:p>
      </dgm:t>
    </dgm:pt>
    <dgm:pt modelId="{E4F71513-06B2-48F7-867F-4D3516B352AB}" type="pres">
      <dgm:prSet presAssocID="{7769261C-A73B-47EB-B8DD-61002695792E}" presName="Name0" presStyleCnt="0">
        <dgm:presLayoutVars>
          <dgm:dir/>
          <dgm:resizeHandles val="exact"/>
        </dgm:presLayoutVars>
      </dgm:prSet>
      <dgm:spPr/>
    </dgm:pt>
    <dgm:pt modelId="{1FDA0830-934A-4042-B388-3C104FF6F702}" type="pres">
      <dgm:prSet presAssocID="{19D82F39-77C6-4F69-AE5F-8C8BD31BBE14}" presName="node" presStyleLbl="node1" presStyleIdx="0" presStyleCnt="2">
        <dgm:presLayoutVars>
          <dgm:bulletEnabled val="1"/>
        </dgm:presLayoutVars>
      </dgm:prSet>
      <dgm:spPr/>
    </dgm:pt>
    <dgm:pt modelId="{C2B153F5-C094-44D6-B704-78BD432B492C}" type="pres">
      <dgm:prSet presAssocID="{E6F3DE12-D524-434F-8C10-1EAE5D0F1003}" presName="sibTrans" presStyleLbl="sibTrans2D1" presStyleIdx="0" presStyleCnt="1"/>
      <dgm:spPr/>
    </dgm:pt>
    <dgm:pt modelId="{AED8C1AF-2DDC-45A7-90ED-03F7BC8B4133}" type="pres">
      <dgm:prSet presAssocID="{E6F3DE12-D524-434F-8C10-1EAE5D0F1003}" presName="connectorText" presStyleLbl="sibTrans2D1" presStyleIdx="0" presStyleCnt="1"/>
      <dgm:spPr/>
    </dgm:pt>
    <dgm:pt modelId="{4C701718-957D-493B-9211-CF807DE09ED2}" type="pres">
      <dgm:prSet presAssocID="{BD695892-EAD3-49CD-AB47-522E209D9221}" presName="node" presStyleLbl="node1" presStyleIdx="1" presStyleCnt="2">
        <dgm:presLayoutVars>
          <dgm:bulletEnabled val="1"/>
        </dgm:presLayoutVars>
      </dgm:prSet>
      <dgm:spPr/>
    </dgm:pt>
  </dgm:ptLst>
  <dgm:cxnLst>
    <dgm:cxn modelId="{264F8222-3C13-43F5-BBEA-DF6B4E4A1BB5}" type="presOf" srcId="{BD695892-EAD3-49CD-AB47-522E209D9221}" destId="{4C701718-957D-493B-9211-CF807DE09ED2}" srcOrd="0" destOrd="0" presId="urn:microsoft.com/office/officeart/2005/8/layout/process1"/>
    <dgm:cxn modelId="{FD67C75C-98A8-4DE4-8C13-BEC762FB0496}" type="presOf" srcId="{E6F3DE12-D524-434F-8C10-1EAE5D0F1003}" destId="{AED8C1AF-2DDC-45A7-90ED-03F7BC8B4133}" srcOrd="1" destOrd="0" presId="urn:microsoft.com/office/officeart/2005/8/layout/process1"/>
    <dgm:cxn modelId="{B0AB9A5F-ABFA-420A-A969-9CFBF98AAF13}" type="presOf" srcId="{19D82F39-77C6-4F69-AE5F-8C8BD31BBE14}" destId="{1FDA0830-934A-4042-B388-3C104FF6F702}" srcOrd="0" destOrd="0" presId="urn:microsoft.com/office/officeart/2005/8/layout/process1"/>
    <dgm:cxn modelId="{F6FF6661-DB5A-488E-BAA1-A0946A44D718}" type="presOf" srcId="{E6F3DE12-D524-434F-8C10-1EAE5D0F1003}" destId="{C2B153F5-C094-44D6-B704-78BD432B492C}" srcOrd="0" destOrd="0" presId="urn:microsoft.com/office/officeart/2005/8/layout/process1"/>
    <dgm:cxn modelId="{1CBB2265-39CB-450E-B304-EA9AD8C6CEA4}" type="presOf" srcId="{7769261C-A73B-47EB-B8DD-61002695792E}" destId="{E4F71513-06B2-48F7-867F-4D3516B352AB}" srcOrd="0" destOrd="0" presId="urn:microsoft.com/office/officeart/2005/8/layout/process1"/>
    <dgm:cxn modelId="{670EA392-87BC-4237-9C72-F3D1CD2378F1}" srcId="{7769261C-A73B-47EB-B8DD-61002695792E}" destId="{BD695892-EAD3-49CD-AB47-522E209D9221}" srcOrd="1" destOrd="0" parTransId="{584ACCB1-A621-4427-A560-F6250DF92B50}" sibTransId="{C5DC61F7-B407-457C-8244-178E6BCDFDA1}"/>
    <dgm:cxn modelId="{467426CE-0578-467F-A66E-B4C73B01E7AC}" srcId="{7769261C-A73B-47EB-B8DD-61002695792E}" destId="{19D82F39-77C6-4F69-AE5F-8C8BD31BBE14}" srcOrd="0" destOrd="0" parTransId="{F522D964-4F4C-4F69-81F7-49893368E39D}" sibTransId="{E6F3DE12-D524-434F-8C10-1EAE5D0F1003}"/>
    <dgm:cxn modelId="{385AF5D3-B993-41C8-AADD-8A94892696E2}" type="presParOf" srcId="{E4F71513-06B2-48F7-867F-4D3516B352AB}" destId="{1FDA0830-934A-4042-B388-3C104FF6F702}" srcOrd="0" destOrd="0" presId="urn:microsoft.com/office/officeart/2005/8/layout/process1"/>
    <dgm:cxn modelId="{BF3967CC-50F3-413D-A812-17B5420048BD}" type="presParOf" srcId="{E4F71513-06B2-48F7-867F-4D3516B352AB}" destId="{C2B153F5-C094-44D6-B704-78BD432B492C}" srcOrd="1" destOrd="0" presId="urn:microsoft.com/office/officeart/2005/8/layout/process1"/>
    <dgm:cxn modelId="{1CCCCB13-191F-43D1-A76C-00FDDAF375DF}" type="presParOf" srcId="{C2B153F5-C094-44D6-B704-78BD432B492C}" destId="{AED8C1AF-2DDC-45A7-90ED-03F7BC8B4133}" srcOrd="0" destOrd="0" presId="urn:microsoft.com/office/officeart/2005/8/layout/process1"/>
    <dgm:cxn modelId="{783CDCBE-1E5C-454D-83D9-EE61C1D4AE51}" type="presParOf" srcId="{E4F71513-06B2-48F7-867F-4D3516B352AB}" destId="{4C701718-957D-493B-9211-CF807DE09ED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5F359B-0D88-EA4B-BFB2-3D149043F464}"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en-US"/>
        </a:p>
      </dgm:t>
    </dgm:pt>
    <dgm:pt modelId="{B7E5E304-1017-A149-8332-DEDC9DEFBBBD}">
      <dgm:prSet phldrT="[Text]" custT="1"/>
      <dgm:spPr/>
      <dgm:t>
        <a:bodyPr/>
        <a:lstStyle/>
        <a:p>
          <a:r>
            <a:rPr lang="en-US" sz="2800" dirty="0"/>
            <a:t>Kindergarten readiness</a:t>
          </a:r>
        </a:p>
      </dgm:t>
    </dgm:pt>
    <dgm:pt modelId="{838DCF5C-9966-7E41-B9C2-31479A14B27C}" type="parTrans" cxnId="{6DA4DBE7-BCCD-8747-8DB1-77600C2CD091}">
      <dgm:prSet/>
      <dgm:spPr/>
      <dgm:t>
        <a:bodyPr/>
        <a:lstStyle/>
        <a:p>
          <a:endParaRPr lang="en-US" sz="2800"/>
        </a:p>
      </dgm:t>
    </dgm:pt>
    <dgm:pt modelId="{054D63A9-D355-8F40-81BD-23E1BEE01FC3}" type="sibTrans" cxnId="{6DA4DBE7-BCCD-8747-8DB1-77600C2CD091}">
      <dgm:prSet/>
      <dgm:spPr/>
      <dgm:t>
        <a:bodyPr/>
        <a:lstStyle/>
        <a:p>
          <a:endParaRPr lang="en-US" sz="2800"/>
        </a:p>
      </dgm:t>
    </dgm:pt>
    <dgm:pt modelId="{3A88E07B-734C-C347-95DC-34FF88FDEA40}">
      <dgm:prSet phldrT="[Text]" custT="1"/>
      <dgm:spPr/>
      <dgm:t>
        <a:bodyPr/>
        <a:lstStyle/>
        <a:p>
          <a:r>
            <a:rPr lang="en-US" sz="2800" dirty="0"/>
            <a:t>$2,900 </a:t>
          </a:r>
          <a:r>
            <a:rPr lang="en-US" sz="2000" dirty="0"/>
            <a:t>per student</a:t>
          </a:r>
        </a:p>
      </dgm:t>
    </dgm:pt>
    <dgm:pt modelId="{05A17510-F9EB-0A42-A176-4D661F49C1C1}" type="parTrans" cxnId="{58F4E464-F1CC-8E4D-8FF8-FCD4B2E7B3BF}">
      <dgm:prSet/>
      <dgm:spPr/>
      <dgm:t>
        <a:bodyPr/>
        <a:lstStyle/>
        <a:p>
          <a:endParaRPr lang="en-US" sz="2800"/>
        </a:p>
      </dgm:t>
    </dgm:pt>
    <dgm:pt modelId="{A03C3474-3DCE-EF47-ADA3-1C379A54A54D}" type="sibTrans" cxnId="{58F4E464-F1CC-8E4D-8FF8-FCD4B2E7B3BF}">
      <dgm:prSet/>
      <dgm:spPr/>
      <dgm:t>
        <a:bodyPr/>
        <a:lstStyle/>
        <a:p>
          <a:endParaRPr lang="en-US" sz="2800"/>
        </a:p>
      </dgm:t>
    </dgm:pt>
    <dgm:pt modelId="{8C491C7F-5763-F443-84DB-0FE993CF5D5C}">
      <dgm:prSet phldrT="[Text]" custT="1"/>
      <dgm:spPr/>
      <dgm:t>
        <a:bodyPr/>
        <a:lstStyle/>
        <a:p>
          <a:r>
            <a:rPr lang="en-US" sz="2800" dirty="0"/>
            <a:t>3</a:t>
          </a:r>
          <a:r>
            <a:rPr lang="en-US" sz="2800" baseline="0" dirty="0"/>
            <a:t>rd</a:t>
          </a:r>
          <a:r>
            <a:rPr lang="en-US" sz="2800" dirty="0"/>
            <a:t> grade literacy</a:t>
          </a:r>
        </a:p>
      </dgm:t>
    </dgm:pt>
    <dgm:pt modelId="{06C8CD0E-873B-7542-90FA-58EA9B048020}" type="parTrans" cxnId="{0E2F0CDA-3C81-9B41-974B-69D63F575DBD}">
      <dgm:prSet/>
      <dgm:spPr/>
      <dgm:t>
        <a:bodyPr/>
        <a:lstStyle/>
        <a:p>
          <a:endParaRPr lang="en-US" sz="2800"/>
        </a:p>
      </dgm:t>
    </dgm:pt>
    <dgm:pt modelId="{F4E372CC-D30C-FF47-ADF8-316AE2276DF5}" type="sibTrans" cxnId="{0E2F0CDA-3C81-9B41-974B-69D63F575DBD}">
      <dgm:prSet/>
      <dgm:spPr/>
      <dgm:t>
        <a:bodyPr/>
        <a:lstStyle/>
        <a:p>
          <a:endParaRPr lang="en-US" sz="2800"/>
        </a:p>
      </dgm:t>
    </dgm:pt>
    <dgm:pt modelId="{F3DAC01F-CB30-A244-9102-55722D69DD46}">
      <dgm:prSet phldrT="[Text]" custT="1"/>
      <dgm:spPr/>
      <dgm:t>
        <a:bodyPr/>
        <a:lstStyle/>
        <a:p>
          <a:r>
            <a:rPr lang="en-US" sz="2800" dirty="0"/>
            <a:t>Special education</a:t>
          </a:r>
        </a:p>
      </dgm:t>
    </dgm:pt>
    <dgm:pt modelId="{F934F2AD-9ABA-EE4A-B1F5-8136D52746B0}" type="parTrans" cxnId="{22E7A73B-2460-A341-8B73-D00E2D66C93F}">
      <dgm:prSet/>
      <dgm:spPr/>
      <dgm:t>
        <a:bodyPr/>
        <a:lstStyle/>
        <a:p>
          <a:endParaRPr lang="en-US" sz="2800"/>
        </a:p>
      </dgm:t>
    </dgm:pt>
    <dgm:pt modelId="{835F2980-FBE4-DA43-91BD-967883A83B69}" type="sibTrans" cxnId="{22E7A73B-2460-A341-8B73-D00E2D66C93F}">
      <dgm:prSet/>
      <dgm:spPr/>
      <dgm:t>
        <a:bodyPr/>
        <a:lstStyle/>
        <a:p>
          <a:endParaRPr lang="en-US" sz="2800"/>
        </a:p>
      </dgm:t>
    </dgm:pt>
    <dgm:pt modelId="{C54E2BB7-D682-CC45-B590-EBA6F8D0DF9D}">
      <dgm:prSet phldrT="[Text]" custT="1"/>
      <dgm:spPr/>
      <dgm:t>
        <a:bodyPr/>
        <a:lstStyle/>
        <a:p>
          <a:r>
            <a:rPr lang="en-US" sz="2800" dirty="0"/>
            <a:t>$9,100 </a:t>
          </a:r>
          <a:br>
            <a:rPr lang="en-US" sz="2800" dirty="0"/>
          </a:br>
          <a:r>
            <a:rPr lang="en-US" sz="2000" dirty="0"/>
            <a:t>per student per year</a:t>
          </a:r>
        </a:p>
      </dgm:t>
    </dgm:pt>
    <dgm:pt modelId="{85C57EC0-BBA1-E74B-9FCD-322624D5C7AA}" type="parTrans" cxnId="{EED3BA6B-F871-D044-89CD-734D62F41AFE}">
      <dgm:prSet/>
      <dgm:spPr/>
      <dgm:t>
        <a:bodyPr/>
        <a:lstStyle/>
        <a:p>
          <a:endParaRPr lang="en-US" sz="2800"/>
        </a:p>
      </dgm:t>
    </dgm:pt>
    <dgm:pt modelId="{5CB58BF1-65A6-4B43-92AE-CA1DDD39FC60}" type="sibTrans" cxnId="{EED3BA6B-F871-D044-89CD-734D62F41AFE}">
      <dgm:prSet/>
      <dgm:spPr/>
      <dgm:t>
        <a:bodyPr/>
        <a:lstStyle/>
        <a:p>
          <a:endParaRPr lang="en-US" sz="2800"/>
        </a:p>
      </dgm:t>
    </dgm:pt>
    <dgm:pt modelId="{D16EED0B-C756-BB48-81DD-009AB90EB214}">
      <dgm:prSet phldrT="[Text]" custT="1"/>
      <dgm:spPr/>
      <dgm:t>
        <a:bodyPr/>
        <a:lstStyle/>
        <a:p>
          <a:r>
            <a:rPr lang="en-US" sz="2800" dirty="0"/>
            <a:t>$750 </a:t>
          </a:r>
          <a:br>
            <a:rPr lang="en-US" sz="2800" dirty="0"/>
          </a:br>
          <a:r>
            <a:rPr lang="en-US" sz="2000" dirty="0"/>
            <a:t>per student</a:t>
          </a:r>
        </a:p>
      </dgm:t>
    </dgm:pt>
    <dgm:pt modelId="{D8B47D30-694E-F747-AFDC-F66DA019C0AB}" type="parTrans" cxnId="{AA0CDC0F-3B5C-DF41-9CA4-44F9A5EA54D7}">
      <dgm:prSet/>
      <dgm:spPr/>
      <dgm:t>
        <a:bodyPr/>
        <a:lstStyle/>
        <a:p>
          <a:endParaRPr lang="en-US" sz="2800"/>
        </a:p>
      </dgm:t>
    </dgm:pt>
    <dgm:pt modelId="{246FAE95-DA8B-B348-9211-D5F4ED6E2724}" type="sibTrans" cxnId="{AA0CDC0F-3B5C-DF41-9CA4-44F9A5EA54D7}">
      <dgm:prSet/>
      <dgm:spPr/>
      <dgm:t>
        <a:bodyPr/>
        <a:lstStyle/>
        <a:p>
          <a:endParaRPr lang="en-US" sz="2800"/>
        </a:p>
      </dgm:t>
    </dgm:pt>
    <dgm:pt modelId="{066525EB-331E-1344-91A4-95EEAA96F1EC}" type="pres">
      <dgm:prSet presAssocID="{E55F359B-0D88-EA4B-BFB2-3D149043F464}" presName="Name0" presStyleCnt="0">
        <dgm:presLayoutVars>
          <dgm:chPref val="3"/>
          <dgm:dir/>
          <dgm:animLvl val="lvl"/>
          <dgm:resizeHandles/>
        </dgm:presLayoutVars>
      </dgm:prSet>
      <dgm:spPr/>
    </dgm:pt>
    <dgm:pt modelId="{58CB9004-6523-FB48-BE5D-7D35F87D0C65}" type="pres">
      <dgm:prSet presAssocID="{B7E5E304-1017-A149-8332-DEDC9DEFBBBD}" presName="horFlow" presStyleCnt="0"/>
      <dgm:spPr/>
    </dgm:pt>
    <dgm:pt modelId="{D81BE43D-88A0-594E-8FD5-F2F2A166EA95}" type="pres">
      <dgm:prSet presAssocID="{B7E5E304-1017-A149-8332-DEDC9DEFBBBD}" presName="bigChev" presStyleLbl="node1" presStyleIdx="0" presStyleCnt="3" custScaleX="138874" custLinFactNeighborX="-55018" custLinFactNeighborY="3701"/>
      <dgm:spPr/>
    </dgm:pt>
    <dgm:pt modelId="{75DCC959-C441-0444-A470-87C679321C65}" type="pres">
      <dgm:prSet presAssocID="{05A17510-F9EB-0A42-A176-4D661F49C1C1}" presName="parTrans" presStyleCnt="0"/>
      <dgm:spPr/>
    </dgm:pt>
    <dgm:pt modelId="{A7EB416B-E75C-E54F-B560-6E6A42CE1D08}" type="pres">
      <dgm:prSet presAssocID="{3A88E07B-734C-C347-95DC-34FF88FDEA40}" presName="node" presStyleLbl="alignAccFollowNode1" presStyleIdx="0" presStyleCnt="3" custScaleX="123927" custScaleY="126204" custLinFactNeighborX="-32763" custLinFactNeighborY="1599">
        <dgm:presLayoutVars>
          <dgm:bulletEnabled val="1"/>
        </dgm:presLayoutVars>
      </dgm:prSet>
      <dgm:spPr/>
    </dgm:pt>
    <dgm:pt modelId="{EBAB4565-96AE-D649-999F-4798CAF6566E}" type="pres">
      <dgm:prSet presAssocID="{B7E5E304-1017-A149-8332-DEDC9DEFBBBD}" presName="vSp" presStyleCnt="0"/>
      <dgm:spPr/>
    </dgm:pt>
    <dgm:pt modelId="{81FCEBC7-966F-7F41-9FF0-18B8527FD444}" type="pres">
      <dgm:prSet presAssocID="{8C491C7F-5763-F443-84DB-0FE993CF5D5C}" presName="horFlow" presStyleCnt="0"/>
      <dgm:spPr/>
    </dgm:pt>
    <dgm:pt modelId="{74A59C1F-0314-1743-B6CC-E39A821BF791}" type="pres">
      <dgm:prSet presAssocID="{8C491C7F-5763-F443-84DB-0FE993CF5D5C}" presName="bigChev" presStyleLbl="node1" presStyleIdx="1" presStyleCnt="3" custScaleX="137544"/>
      <dgm:spPr/>
    </dgm:pt>
    <dgm:pt modelId="{44C3ABF2-6909-BA49-9C13-8CC526D1E7FB}" type="pres">
      <dgm:prSet presAssocID="{D8B47D30-694E-F747-AFDC-F66DA019C0AB}" presName="parTrans" presStyleCnt="0"/>
      <dgm:spPr/>
    </dgm:pt>
    <dgm:pt modelId="{043CFCE3-AC64-BC49-ACEF-75D94210D01B}" type="pres">
      <dgm:prSet presAssocID="{D16EED0B-C756-BB48-81DD-009AB90EB214}" presName="node" presStyleLbl="alignAccFollowNode1" presStyleIdx="1" presStyleCnt="3" custScaleX="124483" custScaleY="121305">
        <dgm:presLayoutVars>
          <dgm:bulletEnabled val="1"/>
        </dgm:presLayoutVars>
      </dgm:prSet>
      <dgm:spPr/>
    </dgm:pt>
    <dgm:pt modelId="{D731D968-7A08-344C-A35B-9FDC81D5A9F7}" type="pres">
      <dgm:prSet presAssocID="{8C491C7F-5763-F443-84DB-0FE993CF5D5C}" presName="vSp" presStyleCnt="0"/>
      <dgm:spPr/>
    </dgm:pt>
    <dgm:pt modelId="{1C39AA80-E932-2945-B4FD-0741BFEA5A63}" type="pres">
      <dgm:prSet presAssocID="{F3DAC01F-CB30-A244-9102-55722D69DD46}" presName="horFlow" presStyleCnt="0"/>
      <dgm:spPr/>
    </dgm:pt>
    <dgm:pt modelId="{CF058E6C-894D-3544-AC35-F0AB57930FE8}" type="pres">
      <dgm:prSet presAssocID="{F3DAC01F-CB30-A244-9102-55722D69DD46}" presName="bigChev" presStyleLbl="node1" presStyleIdx="2" presStyleCnt="3" custScaleX="127883"/>
      <dgm:spPr/>
    </dgm:pt>
    <dgm:pt modelId="{1B25D406-977C-B543-8569-04E75B605375}" type="pres">
      <dgm:prSet presAssocID="{85C57EC0-BBA1-E74B-9FCD-322624D5C7AA}" presName="parTrans" presStyleCnt="0"/>
      <dgm:spPr/>
    </dgm:pt>
    <dgm:pt modelId="{F56950F5-F6CA-5D4A-B7B6-66989B3E7494}" type="pres">
      <dgm:prSet presAssocID="{C54E2BB7-D682-CC45-B590-EBA6F8D0DF9D}" presName="node" presStyleLbl="alignAccFollowNode1" presStyleIdx="2" presStyleCnt="3" custScaleX="130798" custScaleY="119449">
        <dgm:presLayoutVars>
          <dgm:bulletEnabled val="1"/>
        </dgm:presLayoutVars>
      </dgm:prSet>
      <dgm:spPr/>
    </dgm:pt>
  </dgm:ptLst>
  <dgm:cxnLst>
    <dgm:cxn modelId="{28395F03-2ECE-46D0-ABA1-CD55B27DA90C}" type="presOf" srcId="{F3DAC01F-CB30-A244-9102-55722D69DD46}" destId="{CF058E6C-894D-3544-AC35-F0AB57930FE8}" srcOrd="0" destOrd="0" presId="urn:microsoft.com/office/officeart/2005/8/layout/lProcess3"/>
    <dgm:cxn modelId="{AA0CDC0F-3B5C-DF41-9CA4-44F9A5EA54D7}" srcId="{8C491C7F-5763-F443-84DB-0FE993CF5D5C}" destId="{D16EED0B-C756-BB48-81DD-009AB90EB214}" srcOrd="0" destOrd="0" parTransId="{D8B47D30-694E-F747-AFDC-F66DA019C0AB}" sibTransId="{246FAE95-DA8B-B348-9211-D5F4ED6E2724}"/>
    <dgm:cxn modelId="{701A5210-BDC5-4776-BF9E-177B30322D06}" type="presOf" srcId="{B7E5E304-1017-A149-8332-DEDC9DEFBBBD}" destId="{D81BE43D-88A0-594E-8FD5-F2F2A166EA95}" srcOrd="0" destOrd="0" presId="urn:microsoft.com/office/officeart/2005/8/layout/lProcess3"/>
    <dgm:cxn modelId="{5C664F23-7A11-4688-9FFE-13791621E64D}" type="presOf" srcId="{E55F359B-0D88-EA4B-BFB2-3D149043F464}" destId="{066525EB-331E-1344-91A4-95EEAA96F1EC}" srcOrd="0" destOrd="0" presId="urn:microsoft.com/office/officeart/2005/8/layout/lProcess3"/>
    <dgm:cxn modelId="{A922B934-C17B-43F5-8722-3FBDDEDB9FF9}" type="presOf" srcId="{D16EED0B-C756-BB48-81DD-009AB90EB214}" destId="{043CFCE3-AC64-BC49-ACEF-75D94210D01B}" srcOrd="0" destOrd="0" presId="urn:microsoft.com/office/officeart/2005/8/layout/lProcess3"/>
    <dgm:cxn modelId="{22E7A73B-2460-A341-8B73-D00E2D66C93F}" srcId="{E55F359B-0D88-EA4B-BFB2-3D149043F464}" destId="{F3DAC01F-CB30-A244-9102-55722D69DD46}" srcOrd="2" destOrd="0" parTransId="{F934F2AD-9ABA-EE4A-B1F5-8136D52746B0}" sibTransId="{835F2980-FBE4-DA43-91BD-967883A83B69}"/>
    <dgm:cxn modelId="{58F4E464-F1CC-8E4D-8FF8-FCD4B2E7B3BF}" srcId="{B7E5E304-1017-A149-8332-DEDC9DEFBBBD}" destId="{3A88E07B-734C-C347-95DC-34FF88FDEA40}" srcOrd="0" destOrd="0" parTransId="{05A17510-F9EB-0A42-A176-4D661F49C1C1}" sibTransId="{A03C3474-3DCE-EF47-ADA3-1C379A54A54D}"/>
    <dgm:cxn modelId="{EED3BA6B-F871-D044-89CD-734D62F41AFE}" srcId="{F3DAC01F-CB30-A244-9102-55722D69DD46}" destId="{C54E2BB7-D682-CC45-B590-EBA6F8D0DF9D}" srcOrd="0" destOrd="0" parTransId="{85C57EC0-BBA1-E74B-9FCD-322624D5C7AA}" sibTransId="{5CB58BF1-65A6-4B43-92AE-CA1DDD39FC60}"/>
    <dgm:cxn modelId="{E44BB956-B631-4919-9C81-D9D4C04ED4B0}" type="presOf" srcId="{8C491C7F-5763-F443-84DB-0FE993CF5D5C}" destId="{74A59C1F-0314-1743-B6CC-E39A821BF791}" srcOrd="0" destOrd="0" presId="urn:microsoft.com/office/officeart/2005/8/layout/lProcess3"/>
    <dgm:cxn modelId="{0E2F0CDA-3C81-9B41-974B-69D63F575DBD}" srcId="{E55F359B-0D88-EA4B-BFB2-3D149043F464}" destId="{8C491C7F-5763-F443-84DB-0FE993CF5D5C}" srcOrd="1" destOrd="0" parTransId="{06C8CD0E-873B-7542-90FA-58EA9B048020}" sibTransId="{F4E372CC-D30C-FF47-ADF8-316AE2276DF5}"/>
    <dgm:cxn modelId="{28C85BE5-69C0-44E2-9C45-D3DE2694AE0C}" type="presOf" srcId="{C54E2BB7-D682-CC45-B590-EBA6F8D0DF9D}" destId="{F56950F5-F6CA-5D4A-B7B6-66989B3E7494}" srcOrd="0" destOrd="0" presId="urn:microsoft.com/office/officeart/2005/8/layout/lProcess3"/>
    <dgm:cxn modelId="{6DA4DBE7-BCCD-8747-8DB1-77600C2CD091}" srcId="{E55F359B-0D88-EA4B-BFB2-3D149043F464}" destId="{B7E5E304-1017-A149-8332-DEDC9DEFBBBD}" srcOrd="0" destOrd="0" parTransId="{838DCF5C-9966-7E41-B9C2-31479A14B27C}" sibTransId="{054D63A9-D355-8F40-81BD-23E1BEE01FC3}"/>
    <dgm:cxn modelId="{75C9C6E8-A065-4CB7-A33A-3009B6A72157}" type="presOf" srcId="{3A88E07B-734C-C347-95DC-34FF88FDEA40}" destId="{A7EB416B-E75C-E54F-B560-6E6A42CE1D08}" srcOrd="0" destOrd="0" presId="urn:microsoft.com/office/officeart/2005/8/layout/lProcess3"/>
    <dgm:cxn modelId="{353BD1D0-00C4-4242-8DF4-0299F46420E2}" type="presParOf" srcId="{066525EB-331E-1344-91A4-95EEAA96F1EC}" destId="{58CB9004-6523-FB48-BE5D-7D35F87D0C65}" srcOrd="0" destOrd="0" presId="urn:microsoft.com/office/officeart/2005/8/layout/lProcess3"/>
    <dgm:cxn modelId="{4287316E-3DD4-4818-8F45-8D2CBD16AAEB}" type="presParOf" srcId="{58CB9004-6523-FB48-BE5D-7D35F87D0C65}" destId="{D81BE43D-88A0-594E-8FD5-F2F2A166EA95}" srcOrd="0" destOrd="0" presId="urn:microsoft.com/office/officeart/2005/8/layout/lProcess3"/>
    <dgm:cxn modelId="{694323A6-8FD7-4D52-BD5C-091BE3C97AD4}" type="presParOf" srcId="{58CB9004-6523-FB48-BE5D-7D35F87D0C65}" destId="{75DCC959-C441-0444-A470-87C679321C65}" srcOrd="1" destOrd="0" presId="urn:microsoft.com/office/officeart/2005/8/layout/lProcess3"/>
    <dgm:cxn modelId="{C8539876-53B7-422D-A29C-6C5372AC40DE}" type="presParOf" srcId="{58CB9004-6523-FB48-BE5D-7D35F87D0C65}" destId="{A7EB416B-E75C-E54F-B560-6E6A42CE1D08}" srcOrd="2" destOrd="0" presId="urn:microsoft.com/office/officeart/2005/8/layout/lProcess3"/>
    <dgm:cxn modelId="{5803C671-6509-4C56-A744-91D73094695C}" type="presParOf" srcId="{066525EB-331E-1344-91A4-95EEAA96F1EC}" destId="{EBAB4565-96AE-D649-999F-4798CAF6566E}" srcOrd="1" destOrd="0" presId="urn:microsoft.com/office/officeart/2005/8/layout/lProcess3"/>
    <dgm:cxn modelId="{F6DD779D-12F8-416C-8EA3-3043F3897955}" type="presParOf" srcId="{066525EB-331E-1344-91A4-95EEAA96F1EC}" destId="{81FCEBC7-966F-7F41-9FF0-18B8527FD444}" srcOrd="2" destOrd="0" presId="urn:microsoft.com/office/officeart/2005/8/layout/lProcess3"/>
    <dgm:cxn modelId="{D89FC93A-12AB-4B28-9CE8-2030691BDF5F}" type="presParOf" srcId="{81FCEBC7-966F-7F41-9FF0-18B8527FD444}" destId="{74A59C1F-0314-1743-B6CC-E39A821BF791}" srcOrd="0" destOrd="0" presId="urn:microsoft.com/office/officeart/2005/8/layout/lProcess3"/>
    <dgm:cxn modelId="{F01F9BDC-8DFC-46F5-B837-37836EF87903}" type="presParOf" srcId="{81FCEBC7-966F-7F41-9FF0-18B8527FD444}" destId="{44C3ABF2-6909-BA49-9C13-8CC526D1E7FB}" srcOrd="1" destOrd="0" presId="urn:microsoft.com/office/officeart/2005/8/layout/lProcess3"/>
    <dgm:cxn modelId="{B63D04F9-C1C1-4BE5-97D2-E306818287BC}" type="presParOf" srcId="{81FCEBC7-966F-7F41-9FF0-18B8527FD444}" destId="{043CFCE3-AC64-BC49-ACEF-75D94210D01B}" srcOrd="2" destOrd="0" presId="urn:microsoft.com/office/officeart/2005/8/layout/lProcess3"/>
    <dgm:cxn modelId="{97F1E0EA-DCD0-4363-AB42-EC01FAC839E0}" type="presParOf" srcId="{066525EB-331E-1344-91A4-95EEAA96F1EC}" destId="{D731D968-7A08-344C-A35B-9FDC81D5A9F7}" srcOrd="3" destOrd="0" presId="urn:microsoft.com/office/officeart/2005/8/layout/lProcess3"/>
    <dgm:cxn modelId="{783F569F-E186-4906-8214-92E64EC16573}" type="presParOf" srcId="{066525EB-331E-1344-91A4-95EEAA96F1EC}" destId="{1C39AA80-E932-2945-B4FD-0741BFEA5A63}" srcOrd="4" destOrd="0" presId="urn:microsoft.com/office/officeart/2005/8/layout/lProcess3"/>
    <dgm:cxn modelId="{B0CDCC70-39C9-4D02-8CED-88768446734D}" type="presParOf" srcId="{1C39AA80-E932-2945-B4FD-0741BFEA5A63}" destId="{CF058E6C-894D-3544-AC35-F0AB57930FE8}" srcOrd="0" destOrd="0" presId="urn:microsoft.com/office/officeart/2005/8/layout/lProcess3"/>
    <dgm:cxn modelId="{F115F5E7-DFD8-4975-9272-0EAD9AA1E9B2}" type="presParOf" srcId="{1C39AA80-E932-2945-B4FD-0741BFEA5A63}" destId="{1B25D406-977C-B543-8569-04E75B605375}" srcOrd="1" destOrd="0" presId="urn:microsoft.com/office/officeart/2005/8/layout/lProcess3"/>
    <dgm:cxn modelId="{9B6B45E7-3CD6-4FF6-A5B3-6D5395FF8A1C}" type="presParOf" srcId="{1C39AA80-E932-2945-B4FD-0741BFEA5A63}" destId="{F56950F5-F6CA-5D4A-B7B6-66989B3E7494}"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C92AB-8802-45DF-A9C4-AB510BB8C186}">
      <dsp:nvSpPr>
        <dsp:cNvPr id="0" name=""/>
        <dsp:cNvSpPr/>
      </dsp:nvSpPr>
      <dsp:spPr>
        <a:xfrm>
          <a:off x="0" y="979050"/>
          <a:ext cx="8490284" cy="130540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8C7937-9667-4A9A-B81D-7CCD0E3AAC8F}">
      <dsp:nvSpPr>
        <dsp:cNvPr id="0" name=""/>
        <dsp:cNvSpPr/>
      </dsp:nvSpPr>
      <dsp:spPr>
        <a:xfrm>
          <a:off x="749" y="0"/>
          <a:ext cx="2186490"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Little to nothing, I’m here to learn!</a:t>
          </a:r>
        </a:p>
      </dsp:txBody>
      <dsp:txXfrm>
        <a:off x="749" y="0"/>
        <a:ext cx="2186490" cy="1305401"/>
      </dsp:txXfrm>
    </dsp:sp>
    <dsp:sp modelId="{2D7D637B-69DD-4BBA-9692-C674E01B12B5}">
      <dsp:nvSpPr>
        <dsp:cNvPr id="0" name=""/>
        <dsp:cNvSpPr/>
      </dsp:nvSpPr>
      <dsp:spPr>
        <a:xfrm>
          <a:off x="930819"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FAB281-7472-4D78-A321-6A08EEFDBEE7}">
      <dsp:nvSpPr>
        <dsp:cNvPr id="0" name=""/>
        <dsp:cNvSpPr/>
      </dsp:nvSpPr>
      <dsp:spPr>
        <a:xfrm>
          <a:off x="2258690" y="1958101"/>
          <a:ext cx="2112682"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Somewhat familiar</a:t>
          </a:r>
        </a:p>
      </dsp:txBody>
      <dsp:txXfrm>
        <a:off x="2258690" y="1958101"/>
        <a:ext cx="2112682" cy="1305401"/>
      </dsp:txXfrm>
    </dsp:sp>
    <dsp:sp modelId="{B285EF23-B6B3-470B-AD8A-66CD89BA6F2B}">
      <dsp:nvSpPr>
        <dsp:cNvPr id="0" name=""/>
        <dsp:cNvSpPr/>
      </dsp:nvSpPr>
      <dsp:spPr>
        <a:xfrm>
          <a:off x="3151856"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B0280-0806-450D-89F3-B1FC8B274913}">
      <dsp:nvSpPr>
        <dsp:cNvPr id="0" name=""/>
        <dsp:cNvSpPr/>
      </dsp:nvSpPr>
      <dsp:spPr>
        <a:xfrm>
          <a:off x="4442823" y="0"/>
          <a:ext cx="1429004"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Very familiar</a:t>
          </a:r>
        </a:p>
      </dsp:txBody>
      <dsp:txXfrm>
        <a:off x="4442823" y="0"/>
        <a:ext cx="1429004" cy="1305401"/>
      </dsp:txXfrm>
    </dsp:sp>
    <dsp:sp modelId="{3973044A-0C8E-4F76-9E34-4C104DEB281A}">
      <dsp:nvSpPr>
        <dsp:cNvPr id="0" name=""/>
        <dsp:cNvSpPr/>
      </dsp:nvSpPr>
      <dsp:spPr>
        <a:xfrm>
          <a:off x="4994150"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BD7A91-D566-4382-9CE9-05CFB5ACB55A}">
      <dsp:nvSpPr>
        <dsp:cNvPr id="0" name=""/>
        <dsp:cNvSpPr/>
      </dsp:nvSpPr>
      <dsp:spPr>
        <a:xfrm>
          <a:off x="5943277" y="1958101"/>
          <a:ext cx="1697228"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Involved in a PFS project</a:t>
          </a:r>
        </a:p>
      </dsp:txBody>
      <dsp:txXfrm>
        <a:off x="5943277" y="1958101"/>
        <a:ext cx="1697228" cy="1305401"/>
      </dsp:txXfrm>
    </dsp:sp>
    <dsp:sp modelId="{FDBD0B05-87EE-4BA4-8E1B-1E52D3E17529}">
      <dsp:nvSpPr>
        <dsp:cNvPr id="0" name=""/>
        <dsp:cNvSpPr/>
      </dsp:nvSpPr>
      <dsp:spPr>
        <a:xfrm>
          <a:off x="6628717"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7CBDC-3A84-4B51-B4A1-CDD71611E69A}">
      <dsp:nvSpPr>
        <dsp:cNvPr id="0" name=""/>
        <dsp:cNvSpPr/>
      </dsp:nvSpPr>
      <dsp:spPr>
        <a:xfrm>
          <a:off x="-4565598" y="-700039"/>
          <a:ext cx="5438678" cy="5438678"/>
        </a:xfrm>
        <a:prstGeom prst="blockArc">
          <a:avLst>
            <a:gd name="adj1" fmla="val 18900000"/>
            <a:gd name="adj2" fmla="val 2700000"/>
            <a:gd name="adj3" fmla="val 3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F9E8A7-D34B-4BF4-A10E-3514CE6DBEDC}">
      <dsp:nvSpPr>
        <dsp:cNvPr id="0" name=""/>
        <dsp:cNvSpPr/>
      </dsp:nvSpPr>
      <dsp:spPr>
        <a:xfrm>
          <a:off x="561504" y="308835"/>
          <a:ext cx="7613309" cy="9977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Significant unmet need: at-risk families &amp; children experience adverse academic and life outcomes</a:t>
          </a:r>
        </a:p>
      </dsp:txBody>
      <dsp:txXfrm>
        <a:off x="561504" y="308835"/>
        <a:ext cx="7613309" cy="997768"/>
      </dsp:txXfrm>
    </dsp:sp>
    <dsp:sp modelId="{C95EEB81-E79B-4222-8922-D807D74A6A5D}">
      <dsp:nvSpPr>
        <dsp:cNvPr id="0" name=""/>
        <dsp:cNvSpPr/>
      </dsp:nvSpPr>
      <dsp:spPr>
        <a:xfrm>
          <a:off x="56679" y="30289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152B45-7196-47B3-B438-2A6265CB9F56}">
      <dsp:nvSpPr>
        <dsp:cNvPr id="0" name=""/>
        <dsp:cNvSpPr/>
      </dsp:nvSpPr>
      <dsp:spPr>
        <a:xfrm>
          <a:off x="855111" y="1615440"/>
          <a:ext cx="7319703" cy="807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Evidence-based or innovative interventions</a:t>
          </a:r>
        </a:p>
      </dsp:txBody>
      <dsp:txXfrm>
        <a:off x="855111" y="1615440"/>
        <a:ext cx="7319703" cy="807720"/>
      </dsp:txXfrm>
    </dsp:sp>
    <dsp:sp modelId="{A3FC6114-E4D1-4FF2-99D8-DA01338D8972}">
      <dsp:nvSpPr>
        <dsp:cNvPr id="0" name=""/>
        <dsp:cNvSpPr/>
      </dsp:nvSpPr>
      <dsp:spPr>
        <a:xfrm>
          <a:off x="350286" y="151447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31A848-C8E5-41CE-B9F4-E18CC68FFAD4}">
      <dsp:nvSpPr>
        <dsp:cNvPr id="0" name=""/>
        <dsp:cNvSpPr/>
      </dsp:nvSpPr>
      <dsp:spPr>
        <a:xfrm>
          <a:off x="561504" y="2827020"/>
          <a:ext cx="7613309" cy="807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Economic model or other analysis demonstrating public value to government</a:t>
          </a:r>
        </a:p>
      </dsp:txBody>
      <dsp:txXfrm>
        <a:off x="561504" y="2827020"/>
        <a:ext cx="7613309" cy="807720"/>
      </dsp:txXfrm>
    </dsp:sp>
    <dsp:sp modelId="{4CD27355-35AB-4F64-9AAD-3831FE6488F3}">
      <dsp:nvSpPr>
        <dsp:cNvPr id="0" name=""/>
        <dsp:cNvSpPr/>
      </dsp:nvSpPr>
      <dsp:spPr>
        <a:xfrm>
          <a:off x="56679" y="272605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A0830-934A-4042-B388-3C104FF6F702}">
      <dsp:nvSpPr>
        <dsp:cNvPr id="0" name=""/>
        <dsp:cNvSpPr/>
      </dsp:nvSpPr>
      <dsp:spPr>
        <a:xfrm>
          <a:off x="1160" y="519928"/>
          <a:ext cx="2475532" cy="1485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Remediation</a:t>
          </a:r>
        </a:p>
      </dsp:txBody>
      <dsp:txXfrm>
        <a:off x="44664" y="563432"/>
        <a:ext cx="2388524" cy="1398311"/>
      </dsp:txXfrm>
    </dsp:sp>
    <dsp:sp modelId="{C2B153F5-C094-44D6-B704-78BD432B492C}">
      <dsp:nvSpPr>
        <dsp:cNvPr id="0" name=""/>
        <dsp:cNvSpPr/>
      </dsp:nvSpPr>
      <dsp:spPr>
        <a:xfrm>
          <a:off x="2724246" y="955622"/>
          <a:ext cx="524812" cy="6139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2724246" y="1078408"/>
        <a:ext cx="367368" cy="368360"/>
      </dsp:txXfrm>
    </dsp:sp>
    <dsp:sp modelId="{4C701718-957D-493B-9211-CF807DE09ED2}">
      <dsp:nvSpPr>
        <dsp:cNvPr id="0" name=""/>
        <dsp:cNvSpPr/>
      </dsp:nvSpPr>
      <dsp:spPr>
        <a:xfrm>
          <a:off x="3466906" y="519928"/>
          <a:ext cx="2475532" cy="1485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Prevention</a:t>
          </a:r>
        </a:p>
      </dsp:txBody>
      <dsp:txXfrm>
        <a:off x="3510410" y="563432"/>
        <a:ext cx="2388524" cy="13983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BE43D-88A0-594E-8FD5-F2F2A166EA95}">
      <dsp:nvSpPr>
        <dsp:cNvPr id="0" name=""/>
        <dsp:cNvSpPr/>
      </dsp:nvSpPr>
      <dsp:spPr>
        <a:xfrm>
          <a:off x="1214726" y="53115"/>
          <a:ext cx="2917800"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Kindergarten readiness</a:t>
          </a:r>
        </a:p>
      </dsp:txBody>
      <dsp:txXfrm>
        <a:off x="1634934" y="53115"/>
        <a:ext cx="2077384" cy="840416"/>
      </dsp:txXfrm>
    </dsp:sp>
    <dsp:sp modelId="{A7EB416B-E75C-E54F-B560-6E6A42CE1D08}">
      <dsp:nvSpPr>
        <dsp:cNvPr id="0" name=""/>
        <dsp:cNvSpPr/>
      </dsp:nvSpPr>
      <dsp:spPr>
        <a:xfrm>
          <a:off x="3920178" y="13208"/>
          <a:ext cx="2161119" cy="88033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$2,900 </a:t>
          </a:r>
          <a:r>
            <a:rPr lang="en-US" sz="2000" kern="1200" dirty="0"/>
            <a:t>per student</a:t>
          </a:r>
        </a:p>
      </dsp:txBody>
      <dsp:txXfrm>
        <a:off x="4360343" y="13208"/>
        <a:ext cx="1280789" cy="880330"/>
      </dsp:txXfrm>
    </dsp:sp>
    <dsp:sp modelId="{74A59C1F-0314-1743-B6CC-E39A821BF791}">
      <dsp:nvSpPr>
        <dsp:cNvPr id="0" name=""/>
        <dsp:cNvSpPr/>
      </dsp:nvSpPr>
      <dsp:spPr>
        <a:xfrm>
          <a:off x="1365000" y="1002914"/>
          <a:ext cx="2889857"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3</a:t>
          </a:r>
          <a:r>
            <a:rPr lang="en-US" sz="2800" kern="1200" baseline="0" dirty="0"/>
            <a:t>rd</a:t>
          </a:r>
          <a:r>
            <a:rPr lang="en-US" sz="2800" kern="1200" dirty="0"/>
            <a:t> grade literacy</a:t>
          </a:r>
        </a:p>
      </dsp:txBody>
      <dsp:txXfrm>
        <a:off x="1785208" y="1002914"/>
        <a:ext cx="2049441" cy="840416"/>
      </dsp:txXfrm>
    </dsp:sp>
    <dsp:sp modelId="{043CFCE3-AC64-BC49-ACEF-75D94210D01B}">
      <dsp:nvSpPr>
        <dsp:cNvPr id="0" name=""/>
        <dsp:cNvSpPr/>
      </dsp:nvSpPr>
      <dsp:spPr>
        <a:xfrm>
          <a:off x="3981722" y="1000044"/>
          <a:ext cx="2170815" cy="84615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$750 </a:t>
          </a:r>
          <a:br>
            <a:rPr lang="en-US" sz="2800" kern="1200" dirty="0"/>
          </a:br>
          <a:r>
            <a:rPr lang="en-US" sz="2000" kern="1200" dirty="0"/>
            <a:t>per student</a:t>
          </a:r>
        </a:p>
      </dsp:txBody>
      <dsp:txXfrm>
        <a:off x="4404801" y="1000044"/>
        <a:ext cx="1324657" cy="846158"/>
      </dsp:txXfrm>
    </dsp:sp>
    <dsp:sp modelId="{CF058E6C-894D-3544-AC35-F0AB57930FE8}">
      <dsp:nvSpPr>
        <dsp:cNvPr id="0" name=""/>
        <dsp:cNvSpPr/>
      </dsp:nvSpPr>
      <dsp:spPr>
        <a:xfrm>
          <a:off x="1365000" y="1963860"/>
          <a:ext cx="2686875"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Special education</a:t>
          </a:r>
        </a:p>
      </dsp:txBody>
      <dsp:txXfrm>
        <a:off x="1785208" y="1963860"/>
        <a:ext cx="1846459" cy="840416"/>
      </dsp:txXfrm>
    </dsp:sp>
    <dsp:sp modelId="{F56950F5-F6CA-5D4A-B7B6-66989B3E7494}">
      <dsp:nvSpPr>
        <dsp:cNvPr id="0" name=""/>
        <dsp:cNvSpPr/>
      </dsp:nvSpPr>
      <dsp:spPr>
        <a:xfrm>
          <a:off x="3778740" y="1967462"/>
          <a:ext cx="2280940" cy="83321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$9,100 </a:t>
          </a:r>
          <a:br>
            <a:rPr lang="en-US" sz="2800" kern="1200" dirty="0"/>
          </a:br>
          <a:r>
            <a:rPr lang="en-US" sz="2000" kern="1200" dirty="0"/>
            <a:t>per student per year</a:t>
          </a:r>
        </a:p>
      </dsp:txBody>
      <dsp:txXfrm>
        <a:off x="4195346" y="1967462"/>
        <a:ext cx="1447729" cy="83321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C46C913-017E-41CB-BD92-AB72C59CEF84}" type="datetimeFigureOut">
              <a:rPr lang="en-US" smtClean="0"/>
              <a:t>8/14/2018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BEAF370-FD3B-447A-B724-07A83C459553}" type="datetimeFigureOut">
              <a:rPr lang="en-US" smtClean="0"/>
              <a:t>8/14/2018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oldmansachs.com/what-we-do/investing-and-lending/impact-investing/social-impact-bonds/gs-social-impact-fund-fact-sheet.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B67680-2234-4313-9507-537C2D6B9A7B}" type="slidenum">
              <a:rPr lang="en-US" smtClean="0"/>
              <a:t>2</a:t>
            </a:fld>
            <a:endParaRPr lang="en-US"/>
          </a:p>
        </p:txBody>
      </p:sp>
    </p:spTree>
    <p:extLst>
      <p:ext uri="{BB962C8B-B14F-4D97-AF65-F5344CB8AC3E}">
        <p14:creationId xmlns:p14="http://schemas.microsoft.com/office/powerpoint/2010/main" val="36934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dirty="0"/>
          </a:p>
        </p:txBody>
      </p:sp>
    </p:spTree>
    <p:extLst>
      <p:ext uri="{BB962C8B-B14F-4D97-AF65-F5344CB8AC3E}">
        <p14:creationId xmlns:p14="http://schemas.microsoft.com/office/powerpoint/2010/main" val="2367325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685" indent="-17468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30766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685" indent="-17468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800174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Education</a:t>
            </a:r>
            <a:r>
              <a:rPr lang="en-US" dirty="0"/>
              <a:t>: Analyze the issue</a:t>
            </a:r>
          </a:p>
          <a:p>
            <a:r>
              <a:rPr lang="en-US" u="sng" dirty="0"/>
              <a:t>Feasibility study</a:t>
            </a:r>
            <a:r>
              <a:rPr lang="en-US" dirty="0"/>
              <a:t>: Assess if a PFS project is feasible</a:t>
            </a:r>
          </a:p>
          <a:p>
            <a:pPr lvl="1"/>
            <a:r>
              <a:rPr lang="en-US" dirty="0"/>
              <a:t>Includes multiple activities to design the PFS project</a:t>
            </a:r>
          </a:p>
          <a:p>
            <a:r>
              <a:rPr lang="en-US" u="sng" dirty="0"/>
              <a:t>Transaction structuring</a:t>
            </a:r>
            <a:r>
              <a:rPr lang="en-US" dirty="0"/>
              <a:t>: Raise capital and determine how payments will work </a:t>
            </a:r>
          </a:p>
          <a:p>
            <a:r>
              <a:rPr lang="en-US" u="sng" dirty="0"/>
              <a:t>Implementation</a:t>
            </a:r>
            <a:r>
              <a:rPr lang="en-US" dirty="0"/>
              <a:t>:  Deliver services, evaluate the project, make outcomes payments </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a:p>
        </p:txBody>
      </p:sp>
    </p:spTree>
    <p:extLst>
      <p:ext uri="{BB962C8B-B14F-4D97-AF65-F5344CB8AC3E}">
        <p14:creationId xmlns:p14="http://schemas.microsoft.com/office/powerpoint/2010/main" val="2510684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a:p>
        </p:txBody>
      </p:sp>
    </p:spTree>
    <p:extLst>
      <p:ext uri="{BB962C8B-B14F-4D97-AF65-F5344CB8AC3E}">
        <p14:creationId xmlns:p14="http://schemas.microsoft.com/office/powerpoint/2010/main" val="1501004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way to conceptualize all of these data uses is to consider four types of data:</a:t>
            </a:r>
          </a:p>
          <a:p>
            <a:endParaRPr lang="en-US" baseline="0" dirty="0"/>
          </a:p>
          <a:p>
            <a:r>
              <a:rPr lang="en-US" baseline="0" dirty="0"/>
              <a:t>We’ll be talking about data that you It’s important to understand that some data collection happens before you implement your project - </a:t>
            </a:r>
          </a:p>
          <a:p>
            <a:endParaRPr lang="en-US" baseline="0" dirty="0"/>
          </a:p>
          <a:p>
            <a:r>
              <a:rPr lang="en-US" dirty="0"/>
              <a:t>Need = could be around service</a:t>
            </a:r>
            <a:r>
              <a:rPr lang="en-US" baseline="0" dirty="0"/>
              <a:t> gaps or specific populations</a:t>
            </a:r>
          </a:p>
          <a:p>
            <a:endParaRPr lang="en-US" baseline="0" dirty="0"/>
          </a:p>
          <a:p>
            <a:r>
              <a:rPr lang="en-US" baseline="0" dirty="0"/>
              <a:t>Outcomes are typically administrative data that are already collected regularly</a:t>
            </a:r>
            <a:endParaRPr lang="en-US" dirty="0"/>
          </a:p>
          <a:p>
            <a:endParaRPr lang="en-US" dirty="0"/>
          </a:p>
          <a:p>
            <a:pPr marL="0" lvl="3" defTabSz="942023">
              <a:defRPr/>
            </a:pPr>
            <a:r>
              <a:rPr lang="en-US" dirty="0"/>
              <a:t>Cost</a:t>
            </a:r>
            <a:r>
              <a:rPr lang="en-US" baseline="0" dirty="0"/>
              <a:t> savings data can be used to make the case for an intervention </a:t>
            </a:r>
            <a:r>
              <a:rPr lang="mr-IN" baseline="0" dirty="0"/>
              <a:t>–</a:t>
            </a:r>
            <a:r>
              <a:rPr lang="en-US" baseline="0" dirty="0"/>
              <a:t> </a:t>
            </a:r>
            <a:r>
              <a:rPr lang="en-US" dirty="0"/>
              <a:t>If you spend money now, will you save money later?</a:t>
            </a:r>
          </a:p>
          <a:p>
            <a:r>
              <a:rPr lang="en-US" baseline="0" dirty="0"/>
              <a:t>--  Donna will give an example a little later</a:t>
            </a:r>
          </a:p>
          <a:p>
            <a:endParaRPr lang="en-US" dirty="0"/>
          </a:p>
          <a:p>
            <a:r>
              <a:rPr lang="en-US" dirty="0"/>
              <a:t>What are some key considerations about data when considering a PFS project</a:t>
            </a:r>
            <a:r>
              <a:rPr lang="en-US" baseline="0" dirty="0"/>
              <a:t>.</a:t>
            </a:r>
          </a:p>
          <a:p>
            <a:r>
              <a:rPr lang="en-US" dirty="0"/>
              <a:t>Availability of data sources</a:t>
            </a:r>
          </a:p>
          <a:p>
            <a:r>
              <a:rPr lang="en-US" dirty="0"/>
              <a:t>Quality and completeness of available data</a:t>
            </a:r>
          </a:p>
          <a:p>
            <a:r>
              <a:rPr lang="en-US" dirty="0"/>
              <a:t>Flexibility to change data sources or collection</a:t>
            </a:r>
          </a:p>
          <a:p>
            <a:r>
              <a:rPr lang="en-US" dirty="0"/>
              <a:t>Stakeholder input into data collection and outcomes</a:t>
            </a:r>
          </a:p>
          <a:p>
            <a:r>
              <a:rPr lang="en-US" dirty="0"/>
              <a:t>Availability of strong data demonstrating effectiveness of the intervention to achieve the intended outcomes</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22</a:t>
            </a:fld>
            <a:endParaRPr lang="en-US"/>
          </a:p>
        </p:txBody>
      </p:sp>
    </p:spTree>
    <p:extLst>
      <p:ext uri="{BB962C8B-B14F-4D97-AF65-F5344CB8AC3E}">
        <p14:creationId xmlns:p14="http://schemas.microsoft.com/office/powerpoint/2010/main" val="2023798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23</a:t>
            </a:fld>
            <a:endParaRPr lang="en-US" dirty="0"/>
          </a:p>
        </p:txBody>
      </p:sp>
    </p:spTree>
    <p:extLst>
      <p:ext uri="{BB962C8B-B14F-4D97-AF65-F5344CB8AC3E}">
        <p14:creationId xmlns:p14="http://schemas.microsoft.com/office/powerpoint/2010/main" val="2413025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overview of the history; </a:t>
            </a:r>
          </a:p>
        </p:txBody>
      </p:sp>
      <p:sp>
        <p:nvSpPr>
          <p:cNvPr id="4" name="Slide Number Placeholder 3"/>
          <p:cNvSpPr>
            <a:spLocks noGrp="1"/>
          </p:cNvSpPr>
          <p:nvPr>
            <p:ph type="sldNum" sz="quarter" idx="10"/>
          </p:nvPr>
        </p:nvSpPr>
        <p:spPr/>
        <p:txBody>
          <a:bodyPr/>
          <a:lstStyle/>
          <a:p>
            <a:fld id="{5E69EC22-8000-4A01-AE86-242F21553022}" type="slidenum">
              <a:rPr lang="en-US" smtClean="0"/>
              <a:t>25</a:t>
            </a:fld>
            <a:endParaRPr lang="en-US"/>
          </a:p>
        </p:txBody>
      </p:sp>
    </p:spTree>
    <p:extLst>
      <p:ext uri="{BB962C8B-B14F-4D97-AF65-F5344CB8AC3E}">
        <p14:creationId xmlns:p14="http://schemas.microsoft.com/office/powerpoint/2010/main" val="3916472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b="1" dirty="0"/>
              <a:t>Investor</a:t>
            </a:r>
            <a:endParaRPr lang="en-US" dirty="0"/>
          </a:p>
          <a:p>
            <a:pPr rtl="0" eaLnBrk="1" fontAlgn="t" latinLnBrk="0" hangingPunct="1"/>
            <a:r>
              <a:rPr lang="en-US" b="1" dirty="0"/>
              <a:t>Seniority</a:t>
            </a:r>
            <a:endParaRPr lang="en-US" dirty="0"/>
          </a:p>
          <a:p>
            <a:pPr rtl="0" eaLnBrk="1" fontAlgn="t" latinLnBrk="0" hangingPunct="1"/>
            <a:r>
              <a:rPr lang="en-US" b="1" dirty="0"/>
              <a:t>Amount</a:t>
            </a:r>
            <a:endParaRPr lang="en-US" dirty="0"/>
          </a:p>
          <a:p>
            <a:pPr rtl="0" eaLnBrk="1" fontAlgn="t" latinLnBrk="0" hangingPunct="1"/>
            <a:r>
              <a:rPr lang="en-US" dirty="0"/>
              <a:t>Goldman Sachs Social Impact Fund</a:t>
            </a:r>
          </a:p>
          <a:p>
            <a:pPr rtl="0" eaLnBrk="1" fontAlgn="t" latinLnBrk="0" hangingPunct="1"/>
            <a:r>
              <a:rPr lang="en-US" dirty="0"/>
              <a:t>Senior</a:t>
            </a:r>
          </a:p>
          <a:p>
            <a:pPr rtl="0" eaLnBrk="1" fontAlgn="t" latinLnBrk="0" hangingPunct="1"/>
            <a:r>
              <a:rPr lang="en-US" dirty="0"/>
              <a:t>7.5 million</a:t>
            </a:r>
          </a:p>
          <a:p>
            <a:pPr rtl="0" eaLnBrk="1" fontAlgn="t" latinLnBrk="0" hangingPunct="1"/>
            <a:r>
              <a:rPr lang="en-US" dirty="0"/>
              <a:t>Northern Trust</a:t>
            </a:r>
          </a:p>
          <a:p>
            <a:pPr rtl="0" eaLnBrk="1" fontAlgn="t" latinLnBrk="0" hangingPunct="1"/>
            <a:r>
              <a:rPr lang="en-US" dirty="0"/>
              <a:t>Senior</a:t>
            </a:r>
          </a:p>
          <a:p>
            <a:pPr rtl="0" eaLnBrk="1" fontAlgn="t" latinLnBrk="0" hangingPunct="1"/>
            <a:r>
              <a:rPr lang="en-US" dirty="0"/>
              <a:t>5.5 million</a:t>
            </a:r>
          </a:p>
          <a:p>
            <a:pPr rtl="0" eaLnBrk="1" fontAlgn="t" latinLnBrk="0" hangingPunct="1"/>
            <a:r>
              <a:rPr lang="en-US" dirty="0"/>
              <a:t>Pritzker</a:t>
            </a:r>
          </a:p>
          <a:p>
            <a:pPr rtl="0" eaLnBrk="1" fontAlgn="t" latinLnBrk="0" hangingPunct="1"/>
            <a:r>
              <a:rPr lang="en-US" dirty="0"/>
              <a:t>Subordinate</a:t>
            </a:r>
          </a:p>
          <a:p>
            <a:pPr rtl="0" eaLnBrk="1" fontAlgn="t" latinLnBrk="0" hangingPunct="1"/>
            <a:r>
              <a:rPr lang="en-US" dirty="0"/>
              <a:t>3.9 million</a:t>
            </a:r>
          </a:p>
          <a:p>
            <a:pPr rtl="0" eaLnBrk="1" fontAlgn="t" latinLnBrk="0" hangingPunct="1"/>
            <a:r>
              <a:rPr lang="en-US" dirty="0"/>
              <a:t>16.9 million</a:t>
            </a:r>
          </a:p>
          <a:p>
            <a:endParaRPr lang="en-US" dirty="0"/>
          </a:p>
        </p:txBody>
      </p:sp>
      <p:sp>
        <p:nvSpPr>
          <p:cNvPr id="4" name="Slide Number Placeholder 3"/>
          <p:cNvSpPr>
            <a:spLocks noGrp="1"/>
          </p:cNvSpPr>
          <p:nvPr>
            <p:ph type="sldNum" sz="quarter" idx="10"/>
          </p:nvPr>
        </p:nvSpPr>
        <p:spPr/>
        <p:txBody>
          <a:bodyPr/>
          <a:lstStyle/>
          <a:p>
            <a:fld id="{7D96AFE7-B557-414F-B963-9713807D81AA}" type="slidenum">
              <a:rPr lang="en-US" smtClean="0"/>
              <a:pPr/>
              <a:t>27</a:t>
            </a:fld>
            <a:endParaRPr lang="en-US"/>
          </a:p>
        </p:txBody>
      </p:sp>
    </p:spTree>
    <p:extLst>
      <p:ext uri="{BB962C8B-B14F-4D97-AF65-F5344CB8AC3E}">
        <p14:creationId xmlns:p14="http://schemas.microsoft.com/office/powerpoint/2010/main" val="1803925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a:t>
            </a:r>
            <a:r>
              <a:rPr lang="en-US" b="1" dirty="0"/>
              <a:t>Community Reinvestment Act</a:t>
            </a:r>
            <a:r>
              <a:rPr lang="en-US" dirty="0"/>
              <a:t> (CRA) is federal legislation enacted in 1977 with the intent of encouraging depository institutions to help meet the credit needs of surrounding communities (particularly low and moderate income neighborhoods).</a:t>
            </a:r>
          </a:p>
          <a:p>
            <a:endParaRPr lang="en-US" dirty="0"/>
          </a:p>
          <a:p>
            <a:r>
              <a:rPr lang="en-US" dirty="0">
                <a:hlinkClick r:id="rId3"/>
              </a:rPr>
              <a:t>https://www.goldmansachs.com/what-we-do/investing-and-lending/impact-investing/social-impact-bonds/gs-social-impact-fund-fact-sheet.pdf</a:t>
            </a:r>
            <a:r>
              <a:rPr lang="en-US" dirty="0"/>
              <a:t> </a:t>
            </a:r>
          </a:p>
        </p:txBody>
      </p:sp>
      <p:sp>
        <p:nvSpPr>
          <p:cNvPr id="4" name="Slide Number Placeholder 3"/>
          <p:cNvSpPr>
            <a:spLocks noGrp="1"/>
          </p:cNvSpPr>
          <p:nvPr>
            <p:ph type="sldNum" sz="quarter" idx="10"/>
          </p:nvPr>
        </p:nvSpPr>
        <p:spPr/>
        <p:txBody>
          <a:bodyPr/>
          <a:lstStyle/>
          <a:p>
            <a:fld id="{5E69EC22-8000-4A01-AE86-242F21553022}" type="slidenum">
              <a:rPr lang="en-US" smtClean="0"/>
              <a:t>31</a:t>
            </a:fld>
            <a:endParaRPr lang="en-US"/>
          </a:p>
        </p:txBody>
      </p:sp>
    </p:spTree>
    <p:extLst>
      <p:ext uri="{BB962C8B-B14F-4D97-AF65-F5344CB8AC3E}">
        <p14:creationId xmlns:p14="http://schemas.microsoft.com/office/powerpoint/2010/main" val="3522739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 – explain OSEP’s interest and What is PFS?</a:t>
            </a:r>
          </a:p>
        </p:txBody>
      </p:sp>
      <p:sp>
        <p:nvSpPr>
          <p:cNvPr id="4" name="Slide Number Placeholder 3"/>
          <p:cNvSpPr>
            <a:spLocks noGrp="1"/>
          </p:cNvSpPr>
          <p:nvPr>
            <p:ph type="sldNum" sz="quarter" idx="10"/>
          </p:nvPr>
        </p:nvSpPr>
        <p:spPr/>
        <p:txBody>
          <a:bodyPr/>
          <a:lstStyle/>
          <a:p>
            <a:fld id="{5E69EC22-8000-4A01-AE86-242F21553022}" type="slidenum">
              <a:rPr lang="en-US" smtClean="0"/>
              <a:t>3</a:t>
            </a:fld>
            <a:endParaRPr lang="en-US"/>
          </a:p>
        </p:txBody>
      </p:sp>
    </p:spTree>
    <p:extLst>
      <p:ext uri="{BB962C8B-B14F-4D97-AF65-F5344CB8AC3E}">
        <p14:creationId xmlns:p14="http://schemas.microsoft.com/office/powerpoint/2010/main" val="369252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32</a:t>
            </a:fld>
            <a:endParaRPr lang="en-US"/>
          </a:p>
        </p:txBody>
      </p:sp>
    </p:spTree>
    <p:extLst>
      <p:ext uri="{BB962C8B-B14F-4D97-AF65-F5344CB8AC3E}">
        <p14:creationId xmlns:p14="http://schemas.microsoft.com/office/powerpoint/2010/main" val="2269782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37</a:t>
            </a:fld>
            <a:endParaRPr lang="en-US"/>
          </a:p>
        </p:txBody>
      </p:sp>
    </p:spTree>
    <p:extLst>
      <p:ext uri="{BB962C8B-B14F-4D97-AF65-F5344CB8AC3E}">
        <p14:creationId xmlns:p14="http://schemas.microsoft.com/office/powerpoint/2010/main" val="4156678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38</a:t>
            </a:fld>
            <a:endParaRPr lang="en-US"/>
          </a:p>
        </p:txBody>
      </p:sp>
    </p:spTree>
    <p:extLst>
      <p:ext uri="{BB962C8B-B14F-4D97-AF65-F5344CB8AC3E}">
        <p14:creationId xmlns:p14="http://schemas.microsoft.com/office/powerpoint/2010/main" val="3292879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39</a:t>
            </a:fld>
            <a:endParaRPr lang="en-US"/>
          </a:p>
        </p:txBody>
      </p:sp>
    </p:spTree>
    <p:extLst>
      <p:ext uri="{BB962C8B-B14F-4D97-AF65-F5344CB8AC3E}">
        <p14:creationId xmlns:p14="http://schemas.microsoft.com/office/powerpoint/2010/main" val="165104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67680-2234-4313-9507-537C2D6B9A7B}" type="slidenum">
              <a:rPr lang="en-US" smtClean="0"/>
              <a:t>48</a:t>
            </a:fld>
            <a:endParaRPr lang="en-US"/>
          </a:p>
        </p:txBody>
      </p:sp>
    </p:spTree>
    <p:extLst>
      <p:ext uri="{BB962C8B-B14F-4D97-AF65-F5344CB8AC3E}">
        <p14:creationId xmlns:p14="http://schemas.microsoft.com/office/powerpoint/2010/main" val="2731315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49</a:t>
            </a:fld>
            <a:endParaRPr lang="en-US" dirty="0"/>
          </a:p>
        </p:txBody>
      </p:sp>
    </p:spTree>
    <p:extLst>
      <p:ext uri="{BB962C8B-B14F-4D97-AF65-F5344CB8AC3E}">
        <p14:creationId xmlns:p14="http://schemas.microsoft.com/office/powerpoint/2010/main" val="406824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defTabSz="931774">
              <a:defRPr/>
            </a:pPr>
            <a:fld id="{5E69EC22-8000-4A01-AE86-242F21553022}" type="slidenum">
              <a:rPr lang="en-US">
                <a:solidFill>
                  <a:prstClr val="black"/>
                </a:solidFill>
                <a:latin typeface="Calibri"/>
              </a:rPr>
              <a:pPr defTabSz="931774">
                <a:defRPr/>
              </a:pPr>
              <a:t>50</a:t>
            </a:fld>
            <a:endParaRPr lang="en-US">
              <a:solidFill>
                <a:prstClr val="black"/>
              </a:solidFill>
              <a:latin typeface="Calibri"/>
            </a:endParaRPr>
          </a:p>
        </p:txBody>
      </p:sp>
    </p:spTree>
    <p:extLst>
      <p:ext uri="{BB962C8B-B14F-4D97-AF65-F5344CB8AC3E}">
        <p14:creationId xmlns:p14="http://schemas.microsoft.com/office/powerpoint/2010/main" val="3018624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Can look at short term outcomes/ harder to get data on long term outcomes.</a:t>
            </a:r>
          </a:p>
        </p:txBody>
      </p:sp>
      <p:sp>
        <p:nvSpPr>
          <p:cNvPr id="4" name="Slide Number Placeholder 3"/>
          <p:cNvSpPr>
            <a:spLocks noGrp="1"/>
          </p:cNvSpPr>
          <p:nvPr>
            <p:ph type="sldNum" sz="quarter" idx="10"/>
          </p:nvPr>
        </p:nvSpPr>
        <p:spPr/>
        <p:txBody>
          <a:bodyPr/>
          <a:lstStyle/>
          <a:p>
            <a:pPr defTabSz="931774">
              <a:defRPr/>
            </a:pPr>
            <a:fld id="{5E69EC22-8000-4A01-AE86-242F21553022}" type="slidenum">
              <a:rPr lang="en-US">
                <a:solidFill>
                  <a:prstClr val="black"/>
                </a:solidFill>
                <a:latin typeface="Calibri"/>
              </a:rPr>
              <a:pPr defTabSz="931774">
                <a:defRPr/>
              </a:pPr>
              <a:t>51</a:t>
            </a:fld>
            <a:endParaRPr lang="en-US">
              <a:solidFill>
                <a:prstClr val="black"/>
              </a:solidFill>
              <a:latin typeface="Calibri"/>
            </a:endParaRPr>
          </a:p>
        </p:txBody>
      </p:sp>
    </p:spTree>
    <p:extLst>
      <p:ext uri="{BB962C8B-B14F-4D97-AF65-F5344CB8AC3E}">
        <p14:creationId xmlns:p14="http://schemas.microsoft.com/office/powerpoint/2010/main" val="2572118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buFont typeface="Wingdings" charset="2"/>
              <a:buNone/>
            </a:pPr>
            <a:endParaRPr lang="en-US" sz="2600" dirty="0"/>
          </a:p>
          <a:p>
            <a:pPr marL="178027" indent="-178027">
              <a:buFont typeface="Arial" panose="020B0604020202020204" pitchFamily="34" charset="0"/>
              <a:buChar char="•"/>
            </a:pPr>
            <a:endParaRPr lang="en-US" baseline="0" dirty="0"/>
          </a:p>
          <a:p>
            <a:pPr marL="178027" indent="-17802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t>54</a:t>
            </a:fld>
            <a:endParaRPr lang="en-US" dirty="0"/>
          </a:p>
        </p:txBody>
      </p:sp>
    </p:spTree>
    <p:extLst>
      <p:ext uri="{BB962C8B-B14F-4D97-AF65-F5344CB8AC3E}">
        <p14:creationId xmlns:p14="http://schemas.microsoft.com/office/powerpoint/2010/main" val="3230766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buFont typeface="Wingdings" charset="2"/>
              <a:buNone/>
            </a:pPr>
            <a:endParaRPr lang="en-US" sz="2600" dirty="0"/>
          </a:p>
          <a:p>
            <a:pPr marL="178027" indent="-178027">
              <a:buFont typeface="Arial" panose="020B0604020202020204" pitchFamily="34" charset="0"/>
              <a:buChar char="•"/>
            </a:pPr>
            <a:endParaRPr lang="en-US" baseline="0" dirty="0"/>
          </a:p>
          <a:p>
            <a:pPr marL="178027" indent="-17802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t>55</a:t>
            </a:fld>
            <a:endParaRPr lang="en-US" dirty="0"/>
          </a:p>
        </p:txBody>
      </p:sp>
    </p:spTree>
    <p:extLst>
      <p:ext uri="{BB962C8B-B14F-4D97-AF65-F5344CB8AC3E}">
        <p14:creationId xmlns:p14="http://schemas.microsoft.com/office/powerpoint/2010/main" val="3230766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These two slides describe</a:t>
            </a:r>
            <a:r>
              <a:rPr lang="en-US" baseline="0" dirty="0"/>
              <a:t> basic elements of a PFS project </a:t>
            </a: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a:p>
        </p:txBody>
      </p:sp>
    </p:spTree>
    <p:extLst>
      <p:ext uri="{BB962C8B-B14F-4D97-AF65-F5344CB8AC3E}">
        <p14:creationId xmlns:p14="http://schemas.microsoft.com/office/powerpoint/2010/main" val="3090209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presenters: This slide is to be included as the last slide in your deck but you are not expected to show it to the audience. Please be sure to delete these instructions from this slide’s notes page in your </a:t>
            </a:r>
            <a:r>
              <a:rPr lang="en-US"/>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58</a:t>
            </a:fld>
            <a:endParaRPr lang="en-US"/>
          </a:p>
        </p:txBody>
      </p:sp>
    </p:spTree>
    <p:extLst>
      <p:ext uri="{BB962C8B-B14F-4D97-AF65-F5344CB8AC3E}">
        <p14:creationId xmlns:p14="http://schemas.microsoft.com/office/powerpoint/2010/main" val="409576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These two slides describe</a:t>
            </a:r>
            <a:r>
              <a:rPr lang="en-US" baseline="0" dirty="0"/>
              <a:t> basic elements of a PFS project </a:t>
            </a: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5</a:t>
            </a:fld>
            <a:endParaRPr lang="en-US"/>
          </a:p>
        </p:txBody>
      </p:sp>
    </p:spTree>
    <p:extLst>
      <p:ext uri="{BB962C8B-B14F-4D97-AF65-F5344CB8AC3E}">
        <p14:creationId xmlns:p14="http://schemas.microsoft.com/office/powerpoint/2010/main" val="413655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43AD813F-16E7-D04B-B2C4-57562F7CC88B}" type="slidenum">
              <a:rPr lang="en-US" smtClean="0"/>
              <a:t>7</a:t>
            </a:fld>
            <a:endParaRPr lang="en-US" dirty="0"/>
          </a:p>
        </p:txBody>
      </p:sp>
    </p:spTree>
    <p:extLst>
      <p:ext uri="{BB962C8B-B14F-4D97-AF65-F5344CB8AC3E}">
        <p14:creationId xmlns:p14="http://schemas.microsoft.com/office/powerpoint/2010/main" val="164440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Investors</a:t>
            </a:r>
            <a:r>
              <a:rPr lang="en-US" dirty="0"/>
              <a:t> provide up-front capital to launch or scale the program on the promise of a return if the program meets agreed-upon goals;</a:t>
            </a:r>
          </a:p>
          <a:p>
            <a:endParaRPr lang="en-US" dirty="0"/>
          </a:p>
          <a:p>
            <a:r>
              <a:rPr lang="en-US" b="1" dirty="0"/>
              <a:t>intermediaries</a:t>
            </a:r>
            <a:r>
              <a:rPr lang="en-US" dirty="0"/>
              <a:t> structure the financial deal and solicit investors to provide the up-front capital; this depends on the financial structure you use, typical for SIB; monitor implementation; make payments</a:t>
            </a:r>
          </a:p>
          <a:p>
            <a:r>
              <a:rPr lang="en-US" dirty="0"/>
              <a:t> </a:t>
            </a:r>
          </a:p>
          <a:p>
            <a:pPr lvl="0"/>
            <a:r>
              <a:rPr lang="en-US" b="1" dirty="0"/>
              <a:t>Governments</a:t>
            </a:r>
            <a:r>
              <a:rPr lang="en-US" dirty="0"/>
              <a:t> identify problems to target with the pay for success project and pay for the successful attainment of project goals;</a:t>
            </a:r>
          </a:p>
          <a:p>
            <a:pPr lvl="0"/>
            <a:endParaRPr lang="en-US" dirty="0"/>
          </a:p>
          <a:p>
            <a:pPr lvl="0"/>
            <a:r>
              <a:rPr lang="en-US" b="1" dirty="0"/>
              <a:t>Independent evaluators</a:t>
            </a:r>
            <a:r>
              <a:rPr lang="en-US" dirty="0"/>
              <a:t> determine if the results of the social program meets its targets; and </a:t>
            </a:r>
          </a:p>
          <a:p>
            <a:pPr lvl="0"/>
            <a:endParaRPr lang="en-US" dirty="0"/>
          </a:p>
          <a:p>
            <a:pPr lvl="0"/>
            <a:r>
              <a:rPr lang="en-US" b="1" dirty="0"/>
              <a:t>Service providers</a:t>
            </a:r>
            <a:r>
              <a:rPr lang="en-US" dirty="0"/>
              <a:t> provide the evidence-based social program for the project.</a:t>
            </a:r>
          </a:p>
          <a:p>
            <a:pPr lvl="0"/>
            <a:endParaRPr lang="en-US" dirty="0"/>
          </a:p>
          <a:p>
            <a:pPr lvl="0"/>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a:p>
        </p:txBody>
      </p:sp>
    </p:spTree>
    <p:extLst>
      <p:ext uri="{BB962C8B-B14F-4D97-AF65-F5344CB8AC3E}">
        <p14:creationId xmlns:p14="http://schemas.microsoft.com/office/powerpoint/2010/main" val="2067719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 </a:t>
            </a:r>
          </a:p>
        </p:txBody>
      </p:sp>
      <p:sp>
        <p:nvSpPr>
          <p:cNvPr id="4" name="Slide Number Placeholder 3"/>
          <p:cNvSpPr>
            <a:spLocks noGrp="1"/>
          </p:cNvSpPr>
          <p:nvPr>
            <p:ph type="sldNum" sz="quarter" idx="10"/>
          </p:nvPr>
        </p:nvSpPr>
        <p:spPr/>
        <p:txBody>
          <a:bodyPr/>
          <a:lstStyle/>
          <a:p>
            <a:fld id="{5E69EC22-8000-4A01-AE86-242F21553022}" type="slidenum">
              <a:rPr lang="en-US" smtClean="0"/>
              <a:t>9</a:t>
            </a:fld>
            <a:endParaRPr lang="en-US"/>
          </a:p>
        </p:txBody>
      </p:sp>
    </p:spTree>
    <p:extLst>
      <p:ext uri="{BB962C8B-B14F-4D97-AF65-F5344CB8AC3E}">
        <p14:creationId xmlns:p14="http://schemas.microsoft.com/office/powerpoint/2010/main" val="2260995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a:p>
        </p:txBody>
      </p:sp>
    </p:spTree>
    <p:extLst>
      <p:ext uri="{BB962C8B-B14F-4D97-AF65-F5344CB8AC3E}">
        <p14:creationId xmlns:p14="http://schemas.microsoft.com/office/powerpoint/2010/main" val="114575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dirty="0"/>
          </a:p>
        </p:txBody>
      </p:sp>
    </p:spTree>
    <p:extLst>
      <p:ext uri="{BB962C8B-B14F-4D97-AF65-F5344CB8AC3E}">
        <p14:creationId xmlns:p14="http://schemas.microsoft.com/office/powerpoint/2010/main" val="975388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pic>
        <p:nvPicPr>
          <p:cNvPr id="5" name="Picture 4" descr="Early Childhood Technical Assistance Center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3" name="Group 12">
            <a:extLst>
              <a:ext uri="{FF2B5EF4-FFF2-40B4-BE49-F238E27FC236}">
                <a16:creationId xmlns:a16="http://schemas.microsoft.com/office/drawing/2014/main" id="{1D28B46C-382D-41B3-BA72-FA9B41BCC54C}"/>
              </a:ext>
            </a:extLst>
          </p:cNvPr>
          <p:cNvGrpSpPr/>
          <p:nvPr userDrawn="1"/>
        </p:nvGrpSpPr>
        <p:grpSpPr>
          <a:xfrm>
            <a:off x="0" y="6121400"/>
            <a:ext cx="9144000" cy="736600"/>
            <a:chOff x="0" y="6121400"/>
            <a:chExt cx="9144000" cy="736600"/>
          </a:xfrm>
        </p:grpSpPr>
        <p:pic>
          <p:nvPicPr>
            <p:cNvPr id="14" name="Picture 2" descr="Logo for the Center for IDEA Early Childhood Data Systems (The DaSy Center)">
              <a:extLst>
                <a:ext uri="{FF2B5EF4-FFF2-40B4-BE49-F238E27FC236}">
                  <a16:creationId xmlns:a16="http://schemas.microsoft.com/office/drawing/2014/main" id="{83E801B1-5491-436F-BEEB-C3684F5836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a:extLst>
                <a:ext uri="{FF2B5EF4-FFF2-40B4-BE49-F238E27FC236}">
                  <a16:creationId xmlns:a16="http://schemas.microsoft.com/office/drawing/2014/main" id="{26D5B3C5-84CF-40C5-AB00-DEC32AD8DC72}"/>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6" name="Picture 15" descr="Early Childhood Technical Assistance Center logo">
              <a:extLst>
                <a:ext uri="{FF2B5EF4-FFF2-40B4-BE49-F238E27FC236}">
                  <a16:creationId xmlns:a16="http://schemas.microsoft.com/office/drawing/2014/main" id="{96A2EAFC-958B-4BF8-9164-C4D95C458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a:extLst>
              <a:ext uri="{FF2B5EF4-FFF2-40B4-BE49-F238E27FC236}">
                <a16:creationId xmlns:a16="http://schemas.microsoft.com/office/drawing/2014/main" id="{79D60143-32B1-4160-9D3A-FAC4B9699BE8}"/>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a:extLst>
                <a:ext uri="{FF2B5EF4-FFF2-40B4-BE49-F238E27FC236}">
                  <a16:creationId xmlns:a16="http://schemas.microsoft.com/office/drawing/2014/main" id="{EB3513EE-8CAE-42E3-B512-959340FF94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a:extLst>
                <a:ext uri="{FF2B5EF4-FFF2-40B4-BE49-F238E27FC236}">
                  <a16:creationId xmlns:a16="http://schemas.microsoft.com/office/drawing/2014/main" id="{C55E99CC-41EA-45CF-B621-60F2F203AFC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5" name="Picture 14" descr="Early Childhood Technical Assistance Center logo">
              <a:extLst>
                <a:ext uri="{FF2B5EF4-FFF2-40B4-BE49-F238E27FC236}">
                  <a16:creationId xmlns:a16="http://schemas.microsoft.com/office/drawing/2014/main" id="{56864AEF-C8E7-49BF-8F05-EB515F5180D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297ABB"/>
              </a:buClr>
              <a:buFont typeface="Arial" panose="020B0604020202020204" pitchFamily="34" charset="0"/>
              <a:buChar char="•"/>
              <a:defRPr sz="3200">
                <a:solidFill>
                  <a:srgbClr val="297ABB"/>
                </a:solidFill>
              </a:defRPr>
            </a:lvl1pPr>
            <a:lvl2pPr marL="742950" indent="-285750">
              <a:buClr>
                <a:srgbClr val="7FBCE7"/>
              </a:buClr>
              <a:buFont typeface="Calibri" panose="020F0502020204030204" pitchFamily="34" charset="0"/>
              <a:buChar char="–"/>
              <a:defRPr sz="2800">
                <a:solidFill>
                  <a:srgbClr val="297ABB"/>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ACA02710-B2A3-4E03-99D9-F69F0BFA780E}"/>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9AB22202-D9EB-43B0-86D7-B6BCAA1233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897F00C7-1FBB-4213-AD24-5842ABA3892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B59EDC4C-63D1-4C84-8EF0-706C5B6A18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D83A6239-E334-4090-B280-31DFDC6B42EF}"/>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6D0AC07A-B1BB-4E33-9B4F-4D9AC3CF189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CAD6726F-D8EF-480C-B0F8-39A9A9D970B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FDCF5C02-4ECB-4DC2-BBC3-50288C813E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6C24277E-20CA-40A0-AE84-24619DC7E6C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D4B41B63-A5EE-4EB2-A01D-BBA809F7DB9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9D88B25D-302D-4F02-B925-B6C1D0ACB91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6FE5A321-1A08-48C9-B03D-3C50CA4EC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BB234D34-5526-4606-B358-561C2F3D0E7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98BD3CDF-F0C7-4C22-9267-5AB80385F34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F373E06F-29FA-45C7-BDCB-16BF9AF1F4C6}"/>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253651CD-4ED6-4876-83F8-4D87F3A32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8/14/2018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01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pic>
        <p:nvPicPr>
          <p:cNvPr id="13" name="Picture 12" descr="Early Childhood Technical Assistance Center logo">
            <a:extLst>
              <a:ext uri="{FF2B5EF4-FFF2-40B4-BE49-F238E27FC236}">
                <a16:creationId xmlns:a16="http://schemas.microsoft.com/office/drawing/2014/main" id="{866538A0-1F55-4457-89E5-E1FB1A264C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17" name="Picture 16">
            <a:extLst>
              <a:ext uri="{FF2B5EF4-FFF2-40B4-BE49-F238E27FC236}">
                <a16:creationId xmlns:a16="http://schemas.microsoft.com/office/drawing/2014/main" id="{287EE517-1A4F-43CD-9FE2-0C92BE13E0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vl3pPr>
              <a:buClr>
                <a:srgbClr val="7FBCE7"/>
              </a:buClr>
              <a:defRPr/>
            </a:lvl3pPr>
            <a:lvl4pPr>
              <a:buClr>
                <a:srgbClr val="7FBCE7"/>
              </a:buClr>
              <a:defRPr/>
            </a:lvl4pPr>
            <a:lvl5pPr>
              <a:buClr>
                <a:srgbClr val="7FBCE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2" name="Group 1">
            <a:extLst>
              <a:ext uri="{FF2B5EF4-FFF2-40B4-BE49-F238E27FC236}">
                <a16:creationId xmlns:a16="http://schemas.microsoft.com/office/drawing/2014/main" id="{935780A4-FE81-409E-B5F8-CE94DA2725A2}"/>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5" name="Picture 4" descr="Early Childhood Technical Assistance Cent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10" name="Rectangle 9"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6" name="Rectangle 5"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9" name="Rectangle 8"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15" name="Group 14">
            <a:extLst>
              <a:ext uri="{FF2B5EF4-FFF2-40B4-BE49-F238E27FC236}">
                <a16:creationId xmlns:a16="http://schemas.microsoft.com/office/drawing/2014/main" id="{40BE6BEC-8036-4808-9266-3C5131D1CB71}"/>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7AE55471-771A-4C58-88F9-2D835FBB84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0DF4E5C0-810C-4162-ACEF-81B557AFE0C0}"/>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C59CFCEC-6BB9-40DE-9654-E64A163F79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9" name="Rectangle 8" descr="&quot; &quot;">
            <a:extLst>
              <a:ext uri="{FF2B5EF4-FFF2-40B4-BE49-F238E27FC236}">
                <a16:creationId xmlns:a16="http://schemas.microsoft.com/office/drawing/2014/main" id="{7D49DBCD-308A-4379-94BC-F4155EB74BD8}"/>
              </a:ext>
            </a:extLst>
          </p:cNvPr>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2" name="Rectangle 11" descr="&quot; &quot;">
            <a:extLst>
              <a:ext uri="{FF2B5EF4-FFF2-40B4-BE49-F238E27FC236}">
                <a16:creationId xmlns:a16="http://schemas.microsoft.com/office/drawing/2014/main" id="{1C29B461-351E-454B-830D-A95F5FD796D7}"/>
              </a:ext>
            </a:extLst>
          </p:cNvPr>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7963"/>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9" name="Rectangle 8" descr="&quot; &quot;">
            <a:extLst>
              <a:ext uri="{FF2B5EF4-FFF2-40B4-BE49-F238E27FC236}">
                <a16:creationId xmlns:a16="http://schemas.microsoft.com/office/drawing/2014/main" id="{7D49DBCD-308A-4379-94BC-F4155EB74BD8}"/>
              </a:ext>
            </a:extLst>
          </p:cNvPr>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2" name="Rectangle 11" descr="&quot; &quot;">
            <a:extLst>
              <a:ext uri="{FF2B5EF4-FFF2-40B4-BE49-F238E27FC236}">
                <a16:creationId xmlns:a16="http://schemas.microsoft.com/office/drawing/2014/main" id="{1C29B461-351E-454B-830D-A95F5FD796D7}"/>
              </a:ext>
            </a:extLst>
          </p:cNvPr>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13750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38F2AF28-429A-4A18-8FDF-A5D920595071}"/>
              </a:ext>
            </a:extLst>
          </p:cNvPr>
          <p:cNvGrpSpPr/>
          <p:nvPr userDrawn="1"/>
        </p:nvGrpSpPr>
        <p:grpSpPr>
          <a:xfrm>
            <a:off x="0" y="61722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CF88A5E9-3742-4504-810F-5B9F74561D2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36D1A548-50EF-4FED-ACB1-E401DDA53391}"/>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CD24F2A-69AD-4BAA-A7FA-69CAF68D2B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7" name="Group 16">
            <a:extLst>
              <a:ext uri="{FF2B5EF4-FFF2-40B4-BE49-F238E27FC236}">
                <a16:creationId xmlns:a16="http://schemas.microsoft.com/office/drawing/2014/main" id="{E9D20085-C902-45D5-9AF6-5107986BBFAC}"/>
              </a:ext>
            </a:extLst>
          </p:cNvPr>
          <p:cNvGrpSpPr/>
          <p:nvPr userDrawn="1"/>
        </p:nvGrpSpPr>
        <p:grpSpPr>
          <a:xfrm>
            <a:off x="0" y="6121400"/>
            <a:ext cx="9144000" cy="736600"/>
            <a:chOff x="0" y="6121400"/>
            <a:chExt cx="9144000" cy="736600"/>
          </a:xfrm>
        </p:grpSpPr>
        <p:pic>
          <p:nvPicPr>
            <p:cNvPr id="18" name="Picture 2" descr="Logo for the Center for IDEA Early Childhood Data Systems (The DaSy Center)">
              <a:extLst>
                <a:ext uri="{FF2B5EF4-FFF2-40B4-BE49-F238E27FC236}">
                  <a16:creationId xmlns:a16="http://schemas.microsoft.com/office/drawing/2014/main" id="{FF9054EC-3877-4073-82E0-7D6E72051C6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descr="&quot; &quot;">
              <a:extLst>
                <a:ext uri="{FF2B5EF4-FFF2-40B4-BE49-F238E27FC236}">
                  <a16:creationId xmlns:a16="http://schemas.microsoft.com/office/drawing/2014/main" id="{596C844F-22F5-4F82-B744-092136848C3B}"/>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20" name="Picture 19" descr="Early Childhood Technical Assistance Center logo">
              <a:extLst>
                <a:ext uri="{FF2B5EF4-FFF2-40B4-BE49-F238E27FC236}">
                  <a16:creationId xmlns:a16="http://schemas.microsoft.com/office/drawing/2014/main" id="{DF7D0D09-C6FB-4370-8937-37475D626B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76"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3" r:id="rId16"/>
  </p:sldLayoutIdLst>
  <p:hf hdr="0" ftr="0" dt="0"/>
  <p:txStyles>
    <p:titleStyle>
      <a:lvl1pPr algn="l" defTabSz="914400" rtl="0" eaLnBrk="1" latinLnBrk="0" hangingPunct="1">
        <a:spcBef>
          <a:spcPct val="0"/>
        </a:spcBef>
        <a:buNone/>
        <a:defRPr sz="3600" b="1" kern="1200">
          <a:solidFill>
            <a:srgbClr val="297ABB"/>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s://www2.ed.gov/about/inits/ed/pay-for-success/index.html" TargetMode="External"/><Relationship Id="rId2" Type="http://schemas.openxmlformats.org/officeDocument/2006/relationships/hyperlink" Target="http://dasycenter.org/"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0">
            <a:extLst>
              <a:ext uri="{FF2B5EF4-FFF2-40B4-BE49-F238E27FC236}">
                <a16:creationId xmlns:a16="http://schemas.microsoft.com/office/drawing/2014/main" id="{03FF6BF2-C41B-4A4E-8E9F-E9ABC104EE43}"/>
              </a:ext>
            </a:extLst>
          </p:cNvPr>
          <p:cNvSpPr txBox="1">
            <a:spLocks/>
          </p:cNvSpPr>
          <p:nvPr/>
        </p:nvSpPr>
        <p:spPr>
          <a:xfrm>
            <a:off x="838200" y="2743200"/>
            <a:ext cx="6705600" cy="14478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solidFill>
                  <a:srgbClr val="297ABB"/>
                </a:solidFill>
              </a:rPr>
              <a:t>Donna Spiker  -DaSy</a:t>
            </a:r>
          </a:p>
          <a:p>
            <a:r>
              <a:rPr lang="en-US" sz="2400" dirty="0">
                <a:solidFill>
                  <a:srgbClr val="297ABB"/>
                </a:solidFill>
              </a:rPr>
              <a:t>Grace Kelley - DaSy</a:t>
            </a:r>
          </a:p>
          <a:p>
            <a:r>
              <a:rPr lang="en-US" sz="2400" dirty="0">
                <a:solidFill>
                  <a:srgbClr val="297ABB"/>
                </a:solidFill>
              </a:rPr>
              <a:t>Toni Ledet – Early Steps, Louisiana</a:t>
            </a:r>
          </a:p>
          <a:p>
            <a:r>
              <a:rPr lang="en-US" sz="2400" dirty="0">
                <a:solidFill>
                  <a:srgbClr val="297ABB"/>
                </a:solidFill>
              </a:rPr>
              <a:t>Betsy Davies-Mercier - DaSy</a:t>
            </a:r>
          </a:p>
          <a:p>
            <a:r>
              <a:rPr lang="en-US" sz="2400" dirty="0">
                <a:solidFill>
                  <a:srgbClr val="297ABB"/>
                </a:solidFill>
              </a:rPr>
              <a:t>Jennifer </a:t>
            </a:r>
            <a:r>
              <a:rPr lang="en-US" sz="2400" dirty="0" err="1">
                <a:solidFill>
                  <a:srgbClr val="297ABB"/>
                </a:solidFill>
              </a:rPr>
              <a:t>Tschantz</a:t>
            </a:r>
            <a:r>
              <a:rPr lang="en-US" sz="2400" dirty="0">
                <a:solidFill>
                  <a:srgbClr val="297ABB"/>
                </a:solidFill>
              </a:rPr>
              <a:t> - OSEP</a:t>
            </a:r>
          </a:p>
        </p:txBody>
      </p:sp>
      <p:sp>
        <p:nvSpPr>
          <p:cNvPr id="12" name="Subtitle 11">
            <a:extLst>
              <a:ext uri="{FF2B5EF4-FFF2-40B4-BE49-F238E27FC236}">
                <a16:creationId xmlns:a16="http://schemas.microsoft.com/office/drawing/2014/main" id="{B0517362-48D0-4EBD-A5E9-2C499B477C0D}"/>
              </a:ext>
            </a:extLst>
          </p:cNvPr>
          <p:cNvSpPr>
            <a:spLocks noGrp="1"/>
          </p:cNvSpPr>
          <p:nvPr>
            <p:ph type="subTitle" idx="1"/>
          </p:nvPr>
        </p:nvSpPr>
        <p:spPr>
          <a:xfrm>
            <a:off x="838200" y="5184648"/>
            <a:ext cx="5410200" cy="1063752"/>
          </a:xfrm>
        </p:spPr>
        <p:txBody>
          <a:bodyPr anchor="b">
            <a:normAutofit/>
          </a:bodyPr>
          <a:lstStyle/>
          <a:p>
            <a:pPr algn="l"/>
            <a:r>
              <a:rPr lang="en-US" sz="1800" dirty="0"/>
              <a:t>Improving Data, Improving Outcomes Conference </a:t>
            </a:r>
          </a:p>
          <a:p>
            <a:pPr algn="l"/>
            <a:r>
              <a:rPr lang="en-US" sz="1800" dirty="0"/>
              <a:t>August 2018</a:t>
            </a:r>
          </a:p>
        </p:txBody>
      </p:sp>
      <p:sp>
        <p:nvSpPr>
          <p:cNvPr id="11" name="Title 10">
            <a:extLst>
              <a:ext uri="{FF2B5EF4-FFF2-40B4-BE49-F238E27FC236}">
                <a16:creationId xmlns:a16="http://schemas.microsoft.com/office/drawing/2014/main" id="{165D0740-F7C5-4369-A8E6-ABDCFC9FC9E2}"/>
              </a:ext>
            </a:extLst>
          </p:cNvPr>
          <p:cNvSpPr>
            <a:spLocks noGrp="1"/>
          </p:cNvSpPr>
          <p:nvPr>
            <p:ph type="title"/>
          </p:nvPr>
        </p:nvSpPr>
        <p:spPr>
          <a:xfrm>
            <a:off x="838200" y="1295400"/>
            <a:ext cx="6702552" cy="1219200"/>
          </a:xfrm>
        </p:spPr>
        <p:txBody>
          <a:bodyPr anchor="ctr"/>
          <a:lstStyle/>
          <a:p>
            <a:r>
              <a:rPr lang="en-US" dirty="0"/>
              <a:t>Pay For Success</a:t>
            </a:r>
          </a:p>
        </p:txBody>
      </p:sp>
    </p:spTree>
    <p:extLst>
      <p:ext uri="{BB962C8B-B14F-4D97-AF65-F5344CB8AC3E}">
        <p14:creationId xmlns:p14="http://schemas.microsoft.com/office/powerpoint/2010/main" val="208962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7E6733-9538-4DCE-B055-ADC1879B6A86}"/>
              </a:ext>
            </a:extLst>
          </p:cNvPr>
          <p:cNvSpPr>
            <a:spLocks noGrp="1"/>
          </p:cNvSpPr>
          <p:nvPr>
            <p:ph type="title"/>
          </p:nvPr>
        </p:nvSpPr>
        <p:spPr/>
        <p:txBody>
          <a:bodyPr/>
          <a:lstStyle/>
          <a:p>
            <a:r>
              <a:rPr lang="en-US"/>
              <a:t>Benefits of Pay for Success</a:t>
            </a:r>
            <a:endParaRPr lang="en-US" dirty="0"/>
          </a:p>
        </p:txBody>
      </p:sp>
      <p:sp>
        <p:nvSpPr>
          <p:cNvPr id="4" name="Slide Number Placeholder 3">
            <a:extLst>
              <a:ext uri="{FF2B5EF4-FFF2-40B4-BE49-F238E27FC236}">
                <a16:creationId xmlns:a16="http://schemas.microsoft.com/office/drawing/2014/main" id="{716D495D-0B9C-4378-AED8-DC8629626D62}"/>
              </a:ext>
            </a:extLst>
          </p:cNvPr>
          <p:cNvSpPr>
            <a:spLocks noGrp="1"/>
          </p:cNvSpPr>
          <p:nvPr>
            <p:ph type="sldNum" sz="quarter" idx="10"/>
          </p:nvPr>
        </p:nvSpPr>
        <p:spPr/>
        <p:txBody>
          <a:bodyPr/>
          <a:lstStyle/>
          <a:p>
            <a:fld id="{B2897048-00E0-47FB-B07B-F36BBE8AF579}" type="slidenum">
              <a:rPr lang="en-US" smtClean="0"/>
              <a:pPr/>
              <a:t>10</a:t>
            </a:fld>
            <a:endParaRPr lang="en-US" dirty="0"/>
          </a:p>
        </p:txBody>
      </p:sp>
      <p:graphicFrame>
        <p:nvGraphicFramePr>
          <p:cNvPr id="6" name="Diagram 5" descr="Shifts funds from remediation to prevention in the context of finite resources&#10;">
            <a:extLst>
              <a:ext uri="{FF2B5EF4-FFF2-40B4-BE49-F238E27FC236}">
                <a16:creationId xmlns:a16="http://schemas.microsoft.com/office/drawing/2014/main" id="{530728EE-7BEC-4BD7-853F-41F47FEB26D7}"/>
              </a:ext>
            </a:extLst>
          </p:cNvPr>
          <p:cNvGraphicFramePr/>
          <p:nvPr>
            <p:extLst/>
          </p:nvPr>
        </p:nvGraphicFramePr>
        <p:xfrm>
          <a:off x="1600200" y="1044058"/>
          <a:ext cx="5943600" cy="25251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descr="Shifts focus from activities to measuring and improving outcomes &#10;">
            <a:extLst>
              <a:ext uri="{FF2B5EF4-FFF2-40B4-BE49-F238E27FC236}">
                <a16:creationId xmlns:a16="http://schemas.microsoft.com/office/drawing/2014/main" id="{2BE7C513-E2A5-4CF8-B15B-1C0E825B65C1}"/>
              </a:ext>
            </a:extLst>
          </p:cNvPr>
          <p:cNvGrpSpPr/>
          <p:nvPr/>
        </p:nvGrpSpPr>
        <p:grpSpPr>
          <a:xfrm>
            <a:off x="1601360" y="2812813"/>
            <a:ext cx="5941278" cy="1485319"/>
            <a:chOff x="1601360" y="2812813"/>
            <a:chExt cx="5941278" cy="1485319"/>
          </a:xfrm>
        </p:grpSpPr>
        <p:sp>
          <p:nvSpPr>
            <p:cNvPr id="13" name="Freeform: Shape 12">
              <a:extLst>
                <a:ext uri="{FF2B5EF4-FFF2-40B4-BE49-F238E27FC236}">
                  <a16:creationId xmlns:a16="http://schemas.microsoft.com/office/drawing/2014/main" id="{5507510D-1459-4EDE-84D0-23D4476F79B8}"/>
                </a:ext>
              </a:extLst>
            </p:cNvPr>
            <p:cNvSpPr/>
            <p:nvPr/>
          </p:nvSpPr>
          <p:spPr>
            <a:xfrm>
              <a:off x="1601360" y="2812813"/>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Measuring activities</a:t>
              </a:r>
            </a:p>
          </p:txBody>
        </p:sp>
        <p:sp>
          <p:nvSpPr>
            <p:cNvPr id="14" name="Freeform: Shape 13">
              <a:extLst>
                <a:ext uri="{FF2B5EF4-FFF2-40B4-BE49-F238E27FC236}">
                  <a16:creationId xmlns:a16="http://schemas.microsoft.com/office/drawing/2014/main" id="{31561C8A-6FEB-4FF3-8465-FB1C5DAE4E14}"/>
                </a:ext>
              </a:extLst>
            </p:cNvPr>
            <p:cNvSpPr/>
            <p:nvPr/>
          </p:nvSpPr>
          <p:spPr>
            <a:xfrm>
              <a:off x="4324446" y="3248507"/>
              <a:ext cx="524812" cy="613932"/>
            </a:xfrm>
            <a:custGeom>
              <a:avLst/>
              <a:gdLst>
                <a:gd name="connsiteX0" fmla="*/ 0 w 524812"/>
                <a:gd name="connsiteY0" fmla="*/ 122786 h 613932"/>
                <a:gd name="connsiteX1" fmla="*/ 262406 w 524812"/>
                <a:gd name="connsiteY1" fmla="*/ 122786 h 613932"/>
                <a:gd name="connsiteX2" fmla="*/ 262406 w 524812"/>
                <a:gd name="connsiteY2" fmla="*/ 0 h 613932"/>
                <a:gd name="connsiteX3" fmla="*/ 524812 w 524812"/>
                <a:gd name="connsiteY3" fmla="*/ 306966 h 613932"/>
                <a:gd name="connsiteX4" fmla="*/ 262406 w 524812"/>
                <a:gd name="connsiteY4" fmla="*/ 613932 h 613932"/>
                <a:gd name="connsiteX5" fmla="*/ 262406 w 524812"/>
                <a:gd name="connsiteY5" fmla="*/ 491146 h 613932"/>
                <a:gd name="connsiteX6" fmla="*/ 0 w 524812"/>
                <a:gd name="connsiteY6" fmla="*/ 491146 h 613932"/>
                <a:gd name="connsiteX7" fmla="*/ 0 w 524812"/>
                <a:gd name="connsiteY7" fmla="*/ 122786 h 61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2" h="613932">
                  <a:moveTo>
                    <a:pt x="0" y="122786"/>
                  </a:moveTo>
                  <a:lnTo>
                    <a:pt x="262406" y="122786"/>
                  </a:lnTo>
                  <a:lnTo>
                    <a:pt x="262406" y="0"/>
                  </a:lnTo>
                  <a:lnTo>
                    <a:pt x="524812" y="306966"/>
                  </a:lnTo>
                  <a:lnTo>
                    <a:pt x="262406" y="613932"/>
                  </a:lnTo>
                  <a:lnTo>
                    <a:pt x="262406" y="491146"/>
                  </a:lnTo>
                  <a:lnTo>
                    <a:pt x="0" y="491146"/>
                  </a:lnTo>
                  <a:lnTo>
                    <a:pt x="0" y="12278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2786" rIns="157444" bIns="122786" numCol="1" spcCol="1270" anchor="ctr" anchorCtr="0">
              <a:noAutofit/>
            </a:bodyPr>
            <a:lstStyle/>
            <a:p>
              <a:pPr marL="0" lvl="0" indent="0" algn="ctr" defTabSz="1244600">
                <a:lnSpc>
                  <a:spcPct val="90000"/>
                </a:lnSpc>
                <a:spcBef>
                  <a:spcPct val="0"/>
                </a:spcBef>
                <a:spcAft>
                  <a:spcPct val="35000"/>
                </a:spcAft>
                <a:buNone/>
              </a:pPr>
              <a:endParaRPr lang="en-US" sz="2800" kern="1200"/>
            </a:p>
          </p:txBody>
        </p:sp>
        <p:sp>
          <p:nvSpPr>
            <p:cNvPr id="15" name="Freeform: Shape 14">
              <a:extLst>
                <a:ext uri="{FF2B5EF4-FFF2-40B4-BE49-F238E27FC236}">
                  <a16:creationId xmlns:a16="http://schemas.microsoft.com/office/drawing/2014/main" id="{DE934990-634A-497F-84D8-C23141CFAEE9}"/>
                </a:ext>
              </a:extLst>
            </p:cNvPr>
            <p:cNvSpPr/>
            <p:nvPr/>
          </p:nvSpPr>
          <p:spPr>
            <a:xfrm>
              <a:off x="5067106" y="2812813"/>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Measuring outcomes</a:t>
              </a:r>
            </a:p>
          </p:txBody>
        </p:sp>
      </p:grpSp>
      <p:grpSp>
        <p:nvGrpSpPr>
          <p:cNvPr id="2" name="Group 1" descr="Increases funding for what works - Brings private funders to education/social services sector that might not have previously participated at scale&#10;">
            <a:extLst>
              <a:ext uri="{FF2B5EF4-FFF2-40B4-BE49-F238E27FC236}">
                <a16:creationId xmlns:a16="http://schemas.microsoft.com/office/drawing/2014/main" id="{A4596862-C689-4A97-9324-00C06EF38086}"/>
              </a:ext>
            </a:extLst>
          </p:cNvPr>
          <p:cNvGrpSpPr/>
          <p:nvPr/>
        </p:nvGrpSpPr>
        <p:grpSpPr>
          <a:xfrm>
            <a:off x="1601360" y="4128057"/>
            <a:ext cx="5941278" cy="1485319"/>
            <a:chOff x="1601360" y="4128057"/>
            <a:chExt cx="5941278" cy="1485319"/>
          </a:xfrm>
        </p:grpSpPr>
        <p:sp>
          <p:nvSpPr>
            <p:cNvPr id="5" name="Freeform: Shape 4">
              <a:extLst>
                <a:ext uri="{FF2B5EF4-FFF2-40B4-BE49-F238E27FC236}">
                  <a16:creationId xmlns:a16="http://schemas.microsoft.com/office/drawing/2014/main" id="{A98BDF58-EDF3-4866-8429-F035A734A1A6}"/>
                </a:ext>
              </a:extLst>
            </p:cNvPr>
            <p:cNvSpPr/>
            <p:nvPr/>
          </p:nvSpPr>
          <p:spPr>
            <a:xfrm>
              <a:off x="1601360" y="4128057"/>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Effective pilots</a:t>
              </a:r>
            </a:p>
          </p:txBody>
        </p:sp>
        <p:sp>
          <p:nvSpPr>
            <p:cNvPr id="10" name="Freeform: Shape 9">
              <a:extLst>
                <a:ext uri="{FF2B5EF4-FFF2-40B4-BE49-F238E27FC236}">
                  <a16:creationId xmlns:a16="http://schemas.microsoft.com/office/drawing/2014/main" id="{9C83BE60-414C-45C8-A154-AC6A0E40A2C6}"/>
                </a:ext>
              </a:extLst>
            </p:cNvPr>
            <p:cNvSpPr/>
            <p:nvPr/>
          </p:nvSpPr>
          <p:spPr>
            <a:xfrm>
              <a:off x="4324446" y="4563751"/>
              <a:ext cx="524812" cy="613932"/>
            </a:xfrm>
            <a:custGeom>
              <a:avLst/>
              <a:gdLst>
                <a:gd name="connsiteX0" fmla="*/ 0 w 524812"/>
                <a:gd name="connsiteY0" fmla="*/ 122786 h 613932"/>
                <a:gd name="connsiteX1" fmla="*/ 262406 w 524812"/>
                <a:gd name="connsiteY1" fmla="*/ 122786 h 613932"/>
                <a:gd name="connsiteX2" fmla="*/ 262406 w 524812"/>
                <a:gd name="connsiteY2" fmla="*/ 0 h 613932"/>
                <a:gd name="connsiteX3" fmla="*/ 524812 w 524812"/>
                <a:gd name="connsiteY3" fmla="*/ 306966 h 613932"/>
                <a:gd name="connsiteX4" fmla="*/ 262406 w 524812"/>
                <a:gd name="connsiteY4" fmla="*/ 613932 h 613932"/>
                <a:gd name="connsiteX5" fmla="*/ 262406 w 524812"/>
                <a:gd name="connsiteY5" fmla="*/ 491146 h 613932"/>
                <a:gd name="connsiteX6" fmla="*/ 0 w 524812"/>
                <a:gd name="connsiteY6" fmla="*/ 491146 h 613932"/>
                <a:gd name="connsiteX7" fmla="*/ 0 w 524812"/>
                <a:gd name="connsiteY7" fmla="*/ 122786 h 61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2" h="613932">
                  <a:moveTo>
                    <a:pt x="0" y="122786"/>
                  </a:moveTo>
                  <a:lnTo>
                    <a:pt x="262406" y="122786"/>
                  </a:lnTo>
                  <a:lnTo>
                    <a:pt x="262406" y="0"/>
                  </a:lnTo>
                  <a:lnTo>
                    <a:pt x="524812" y="306966"/>
                  </a:lnTo>
                  <a:lnTo>
                    <a:pt x="262406" y="613932"/>
                  </a:lnTo>
                  <a:lnTo>
                    <a:pt x="262406" y="491146"/>
                  </a:lnTo>
                  <a:lnTo>
                    <a:pt x="0" y="491146"/>
                  </a:lnTo>
                  <a:lnTo>
                    <a:pt x="0" y="12278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2786" rIns="157444" bIns="122786" numCol="1" spcCol="1270" anchor="ctr" anchorCtr="0">
              <a:noAutofit/>
            </a:bodyPr>
            <a:lstStyle/>
            <a:p>
              <a:pPr marL="0" lvl="0" indent="0" algn="ctr" defTabSz="1244600">
                <a:lnSpc>
                  <a:spcPct val="90000"/>
                </a:lnSpc>
                <a:spcBef>
                  <a:spcPct val="0"/>
                </a:spcBef>
                <a:spcAft>
                  <a:spcPct val="35000"/>
                </a:spcAft>
                <a:buNone/>
              </a:pPr>
              <a:endParaRPr lang="en-US" sz="2800" kern="1200"/>
            </a:p>
          </p:txBody>
        </p:sp>
        <p:sp>
          <p:nvSpPr>
            <p:cNvPr id="11" name="Freeform: Shape 10">
              <a:extLst>
                <a:ext uri="{FF2B5EF4-FFF2-40B4-BE49-F238E27FC236}">
                  <a16:creationId xmlns:a16="http://schemas.microsoft.com/office/drawing/2014/main" id="{1C8E7B11-C2A3-40CA-A6B9-6460F78F11D5}"/>
                </a:ext>
              </a:extLst>
            </p:cNvPr>
            <p:cNvSpPr/>
            <p:nvPr/>
          </p:nvSpPr>
          <p:spPr>
            <a:xfrm>
              <a:off x="5067106" y="4128057"/>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Funding what works, at scale</a:t>
              </a:r>
            </a:p>
          </p:txBody>
        </p:sp>
      </p:grpSp>
    </p:spTree>
    <p:extLst>
      <p:ext uri="{BB962C8B-B14F-4D97-AF65-F5344CB8AC3E}">
        <p14:creationId xmlns:p14="http://schemas.microsoft.com/office/powerpoint/2010/main" val="3077951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DBEE44-8615-4F8D-A99F-11E65F58C256}"/>
              </a:ext>
            </a:extLst>
          </p:cNvPr>
          <p:cNvSpPr>
            <a:spLocks noGrp="1"/>
          </p:cNvSpPr>
          <p:nvPr>
            <p:ph type="subTitle" idx="1"/>
          </p:nvPr>
        </p:nvSpPr>
        <p:spPr>
          <a:xfrm>
            <a:off x="987552" y="4495800"/>
            <a:ext cx="5337048" cy="1295400"/>
          </a:xfrm>
        </p:spPr>
        <p:txBody>
          <a:bodyPr>
            <a:normAutofit fontScale="70000" lnSpcReduction="20000"/>
          </a:bodyPr>
          <a:lstStyle/>
          <a:p>
            <a:pPr algn="l"/>
            <a:r>
              <a:rPr lang="en-US" dirty="0"/>
              <a:t>Jennifer </a:t>
            </a:r>
            <a:r>
              <a:rPr lang="en-US" dirty="0" err="1"/>
              <a:t>Tschantz</a:t>
            </a:r>
            <a:r>
              <a:rPr lang="en-US" dirty="0"/>
              <a:t> </a:t>
            </a:r>
          </a:p>
          <a:p>
            <a:pPr algn="l"/>
            <a:r>
              <a:rPr lang="en-US" dirty="0"/>
              <a:t>Office of Special Education Programs </a:t>
            </a:r>
          </a:p>
          <a:p>
            <a:pPr algn="l"/>
            <a:r>
              <a:rPr lang="en-US" dirty="0"/>
              <a:t>U.S. Department of Education</a:t>
            </a:r>
          </a:p>
        </p:txBody>
      </p:sp>
      <p:sp>
        <p:nvSpPr>
          <p:cNvPr id="7" name="Title 6">
            <a:extLst>
              <a:ext uri="{FF2B5EF4-FFF2-40B4-BE49-F238E27FC236}">
                <a16:creationId xmlns:a16="http://schemas.microsoft.com/office/drawing/2014/main" id="{26037AFF-F075-4EDA-850F-5A1370FF5706}"/>
              </a:ext>
            </a:extLst>
          </p:cNvPr>
          <p:cNvSpPr>
            <a:spLocks noGrp="1"/>
          </p:cNvSpPr>
          <p:nvPr>
            <p:ph type="title"/>
          </p:nvPr>
        </p:nvSpPr>
        <p:spPr/>
        <p:txBody>
          <a:bodyPr>
            <a:normAutofit fontScale="90000"/>
          </a:bodyPr>
          <a:lstStyle/>
          <a:p>
            <a:r>
              <a:rPr lang="en-US" dirty="0"/>
              <a:t>Special Education and PFS</a:t>
            </a:r>
          </a:p>
        </p:txBody>
      </p:sp>
      <p:sp>
        <p:nvSpPr>
          <p:cNvPr id="9" name="Slide Number Placeholder 3">
            <a:extLst>
              <a:ext uri="{FF2B5EF4-FFF2-40B4-BE49-F238E27FC236}">
                <a16:creationId xmlns:a16="http://schemas.microsoft.com/office/drawing/2014/main" id="{A20D98C3-5847-4A9E-9784-278F5D58AFEA}"/>
              </a:ext>
            </a:extLst>
          </p:cNvPr>
          <p:cNvSpPr txBox="1">
            <a:spLocks/>
          </p:cNvSpPr>
          <p:nvPr/>
        </p:nvSpPr>
        <p:spPr>
          <a:xfrm>
            <a:off x="457200" y="6327648"/>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11</a:t>
            </a:fld>
            <a:endParaRPr lang="en-US" dirty="0"/>
          </a:p>
        </p:txBody>
      </p:sp>
    </p:spTree>
    <p:extLst>
      <p:ext uri="{BB962C8B-B14F-4D97-AF65-F5344CB8AC3E}">
        <p14:creationId xmlns:p14="http://schemas.microsoft.com/office/powerpoint/2010/main" val="191034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noAutofit/>
          </a:bodyPr>
          <a:lstStyle/>
          <a:p>
            <a:pPr marL="0" indent="0">
              <a:buNone/>
            </a:pPr>
            <a:r>
              <a:rPr lang="en-US" sz="2600" dirty="0">
                <a:solidFill>
                  <a:schemeClr val="tx2">
                    <a:lumMod val="60000"/>
                    <a:lumOff val="40000"/>
                  </a:schemeClr>
                </a:solidFill>
              </a:rPr>
              <a:t>The Department of Education:</a:t>
            </a:r>
          </a:p>
          <a:p>
            <a:pPr marL="577850"/>
            <a:r>
              <a:rPr lang="en-US" sz="2600" dirty="0">
                <a:solidFill>
                  <a:schemeClr val="tx2">
                    <a:lumMod val="60000"/>
                    <a:lumOff val="40000"/>
                  </a:schemeClr>
                </a:solidFill>
              </a:rPr>
              <a:t>Engaged the disability community.</a:t>
            </a:r>
          </a:p>
          <a:p>
            <a:pPr marL="577850"/>
            <a:r>
              <a:rPr lang="en-US" sz="2600" dirty="0">
                <a:solidFill>
                  <a:schemeClr val="tx2">
                    <a:lumMod val="60000"/>
                    <a:lumOff val="40000"/>
                  </a:schemeClr>
                </a:solidFill>
              </a:rPr>
              <a:t>Required safeguards and innovation around this outcome for the Preschool PFS Feasibility Studies.  </a:t>
            </a:r>
          </a:p>
          <a:p>
            <a:pPr marL="577850"/>
            <a:r>
              <a:rPr lang="en-US" sz="2600" dirty="0">
                <a:solidFill>
                  <a:schemeClr val="tx2">
                    <a:lumMod val="60000"/>
                    <a:lumOff val="40000"/>
                  </a:schemeClr>
                </a:solidFill>
              </a:rPr>
              <a:t>Established a PFS State Learning Community to explore ideas about improving/expanding services for young children with or at-risk for disability (</a:t>
            </a:r>
            <a:r>
              <a:rPr lang="it-IT" sz="2600" dirty="0">
                <a:solidFill>
                  <a:schemeClr val="tx2">
                    <a:lumMod val="60000"/>
                    <a:lumOff val="40000"/>
                  </a:schemeClr>
                </a:solidFill>
              </a:rPr>
              <a:t>CT, LA, ID, IA).</a:t>
            </a:r>
            <a:endParaRPr lang="en-US" sz="2600" dirty="0">
              <a:solidFill>
                <a:schemeClr val="tx2">
                  <a:lumMod val="60000"/>
                  <a:lumOff val="40000"/>
                </a:schemeClr>
              </a:solidFill>
            </a:endParaRPr>
          </a:p>
          <a:p>
            <a:pPr marL="577850"/>
            <a:r>
              <a:rPr lang="en-US" sz="2600" dirty="0">
                <a:solidFill>
                  <a:schemeClr val="tx2">
                    <a:lumMod val="60000"/>
                    <a:lumOff val="40000"/>
                  </a:schemeClr>
                </a:solidFill>
              </a:rPr>
              <a:t>Explored other areas where children and youth with disabilities could benefit from PFS projects.</a:t>
            </a:r>
            <a:endParaRPr lang="en-US" sz="2600" dirty="0">
              <a:solidFill>
                <a:schemeClr val="tx1">
                  <a:lumMod val="65000"/>
                  <a:lumOff val="35000"/>
                </a:schemeClr>
              </a:solidFill>
            </a:endParaRPr>
          </a:p>
        </p:txBody>
      </p:sp>
      <p:sp>
        <p:nvSpPr>
          <p:cNvPr id="7" name="Title 6">
            <a:extLst>
              <a:ext uri="{FF2B5EF4-FFF2-40B4-BE49-F238E27FC236}">
                <a16:creationId xmlns:a16="http://schemas.microsoft.com/office/drawing/2014/main" id="{5E5BECB5-EA95-42C6-A77D-2F1FB764054B}"/>
              </a:ext>
            </a:extLst>
          </p:cNvPr>
          <p:cNvSpPr>
            <a:spLocks noGrp="1"/>
          </p:cNvSpPr>
          <p:nvPr>
            <p:ph type="title"/>
          </p:nvPr>
        </p:nvSpPr>
        <p:spPr/>
        <p:txBody>
          <a:bodyPr>
            <a:normAutofit/>
          </a:bodyPr>
          <a:lstStyle/>
          <a:p>
            <a:r>
              <a:rPr lang="en-US" dirty="0"/>
              <a:t>PFS and Children with Disabilities</a:t>
            </a:r>
          </a:p>
        </p:txBody>
      </p:sp>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12</a:t>
            </a:fld>
            <a:endParaRPr lang="en-US" dirty="0"/>
          </a:p>
        </p:txBody>
      </p:sp>
    </p:spTree>
    <p:extLst>
      <p:ext uri="{BB962C8B-B14F-4D97-AF65-F5344CB8AC3E}">
        <p14:creationId xmlns:p14="http://schemas.microsoft.com/office/powerpoint/2010/main" val="3568500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lstStyle/>
          <a:p>
            <a:r>
              <a:rPr lang="en-US" sz="2000" dirty="0"/>
              <a:t>What can *you* do within your PFS project?</a:t>
            </a:r>
          </a:p>
          <a:p>
            <a:r>
              <a:rPr lang="en-US" sz="2000" dirty="0"/>
              <a:t>Build in safeguards to protect student rights. </a:t>
            </a:r>
          </a:p>
          <a:p>
            <a:pPr lvl="1"/>
            <a:r>
              <a:rPr lang="en-US" sz="1800" dirty="0"/>
              <a:t>Ensure elementary school personnel are blind to child PFS status.</a:t>
            </a:r>
          </a:p>
          <a:p>
            <a:r>
              <a:rPr lang="en-US" sz="2000" dirty="0"/>
              <a:t>Review similar PFS efforts that look at outcomes in early elementary school – WHY?</a:t>
            </a:r>
          </a:p>
          <a:p>
            <a:r>
              <a:rPr lang="en-US" sz="2000" dirty="0"/>
              <a:t>Ensure projects are aware of or strengthen connections to early intervention services/programs: The disability community is a key stakeholder group that needs to be meaningfully engaged early.</a:t>
            </a:r>
          </a:p>
          <a:p>
            <a:r>
              <a:rPr lang="en-US" sz="2000" dirty="0"/>
              <a:t>Think about PFS projects as building EC systems, opportunities to break down silos to better address the needs of most vulnerable young children and their families.</a:t>
            </a:r>
          </a:p>
        </p:txBody>
      </p:sp>
      <p:sp>
        <p:nvSpPr>
          <p:cNvPr id="3" name="Title 2">
            <a:extLst>
              <a:ext uri="{FF2B5EF4-FFF2-40B4-BE49-F238E27FC236}">
                <a16:creationId xmlns:a16="http://schemas.microsoft.com/office/drawing/2014/main" id="{DF3ECD4F-B1AF-4A82-BD92-E73EA4A84198}"/>
              </a:ext>
            </a:extLst>
          </p:cNvPr>
          <p:cNvSpPr>
            <a:spLocks noGrp="1"/>
          </p:cNvSpPr>
          <p:nvPr>
            <p:ph type="title"/>
          </p:nvPr>
        </p:nvSpPr>
        <p:spPr/>
        <p:txBody>
          <a:bodyPr/>
          <a:lstStyle/>
          <a:p>
            <a:r>
              <a:rPr lang="en-US"/>
              <a:t>PFS and Children with Disabilities</a:t>
            </a:r>
            <a:endParaRPr lang="en-US" dirty="0"/>
          </a:p>
        </p:txBody>
      </p:sp>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13</a:t>
            </a:fld>
            <a:endParaRPr lang="en-US" dirty="0"/>
          </a:p>
        </p:txBody>
      </p:sp>
    </p:spTree>
    <p:extLst>
      <p:ext uri="{BB962C8B-B14F-4D97-AF65-F5344CB8AC3E}">
        <p14:creationId xmlns:p14="http://schemas.microsoft.com/office/powerpoint/2010/main" val="1644186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Not</a:t>
            </a:r>
            <a:r>
              <a:rPr lang="en-US" dirty="0"/>
              <a:t> a source of funds for EI or ECSE services being provided (services to which the child is already entitled by law). </a:t>
            </a:r>
          </a:p>
        </p:txBody>
      </p:sp>
      <p:sp>
        <p:nvSpPr>
          <p:cNvPr id="2" name="Title 1"/>
          <p:cNvSpPr>
            <a:spLocks noGrp="1"/>
          </p:cNvSpPr>
          <p:nvPr>
            <p:ph type="title"/>
          </p:nvPr>
        </p:nvSpPr>
        <p:spPr/>
        <p:txBody>
          <a:bodyPr/>
          <a:lstStyle/>
          <a:p>
            <a:r>
              <a:rPr lang="en-US"/>
              <a:t>Possible PFS applications</a:t>
            </a:r>
            <a:endParaRPr lang="en-US" dirty="0"/>
          </a:p>
        </p:txBody>
      </p:sp>
      <p:sp>
        <p:nvSpPr>
          <p:cNvPr id="7" name="Slide Number Placeholder 3">
            <a:extLst>
              <a:ext uri="{FF2B5EF4-FFF2-40B4-BE49-F238E27FC236}">
                <a16:creationId xmlns:a16="http://schemas.microsoft.com/office/drawing/2014/main" id="{9C4F8528-BD23-45AB-865F-F2ED86E7E332}"/>
              </a:ext>
            </a:extLst>
          </p:cNvPr>
          <p:cNvSpPr>
            <a:spLocks noGrp="1"/>
          </p:cNvSpPr>
          <p:nvPr>
            <p:ph type="sldNum" sz="quarter" idx="10"/>
          </p:nvPr>
        </p:nvSpPr>
        <p:spPr/>
        <p:txBody>
          <a:bodyPr/>
          <a:lstStyle/>
          <a:p>
            <a:fld id="{B2897048-00E0-47FB-B07B-F36BBE8AF579}" type="slidenum">
              <a:rPr lang="en-US" smtClean="0"/>
              <a:pPr/>
              <a:t>14</a:t>
            </a:fld>
            <a:endParaRPr lang="en-US" dirty="0"/>
          </a:p>
        </p:txBody>
      </p:sp>
    </p:spTree>
    <p:extLst>
      <p:ext uri="{BB962C8B-B14F-4D97-AF65-F5344CB8AC3E}">
        <p14:creationId xmlns:p14="http://schemas.microsoft.com/office/powerpoint/2010/main" val="278581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spcBef>
                <a:spcPts val="600"/>
              </a:spcBef>
              <a:buNone/>
            </a:pPr>
            <a:r>
              <a:rPr lang="en-US" sz="2000" b="1" dirty="0"/>
              <a:t>To date, investments have focused on feasibility because of state of the field and our funding authorities.</a:t>
            </a:r>
          </a:p>
          <a:p>
            <a:pPr>
              <a:spcBef>
                <a:spcPts val="600"/>
              </a:spcBef>
            </a:pPr>
            <a:r>
              <a:rPr lang="en-US" sz="2000" b="1" dirty="0"/>
              <a:t>ED PFS Feasibility Tool Kit</a:t>
            </a:r>
            <a:r>
              <a:rPr lang="en-US" sz="2000" dirty="0"/>
              <a:t>: This is an introductory guide for state and local governments and other stakeholders interested in exploring the possibility of a PFS project for education or related societal issues. </a:t>
            </a:r>
          </a:p>
          <a:p>
            <a:pPr>
              <a:spcBef>
                <a:spcPts val="600"/>
              </a:spcBef>
            </a:pPr>
            <a:r>
              <a:rPr lang="en-US" sz="2000" b="1" dirty="0"/>
              <a:t>Preschool Feasibility Studies: </a:t>
            </a:r>
            <a:r>
              <a:rPr lang="en-US" sz="2000" dirty="0"/>
              <a:t>Funded studies to look at feasibility of using PFS to expand and improve preschool.</a:t>
            </a:r>
            <a:endParaRPr lang="en-US" sz="2000" dirty="0">
              <a:solidFill>
                <a:srgbClr val="FF0000"/>
              </a:solidFill>
            </a:endParaRPr>
          </a:p>
          <a:p>
            <a:pPr>
              <a:spcBef>
                <a:spcPts val="600"/>
              </a:spcBef>
            </a:pPr>
            <a:r>
              <a:rPr lang="en-US" sz="2000" b="1" dirty="0"/>
              <a:t>Office of Special Education Programs Capacity Building: </a:t>
            </a:r>
            <a:r>
              <a:rPr lang="en-US" sz="2000" dirty="0"/>
              <a:t>Technical assistance to educate and build capacity among states to explore using  PFS to expand or improve services and programs for young children with disabilities. </a:t>
            </a:r>
          </a:p>
        </p:txBody>
      </p:sp>
      <p:sp>
        <p:nvSpPr>
          <p:cNvPr id="4" name="Title 3">
            <a:extLst>
              <a:ext uri="{FF2B5EF4-FFF2-40B4-BE49-F238E27FC236}">
                <a16:creationId xmlns:a16="http://schemas.microsoft.com/office/drawing/2014/main" id="{1D05ED64-5478-4AB0-8C67-5BBDEBF2A4CD}"/>
              </a:ext>
            </a:extLst>
          </p:cNvPr>
          <p:cNvSpPr>
            <a:spLocks noGrp="1"/>
          </p:cNvSpPr>
          <p:nvPr>
            <p:ph type="title"/>
          </p:nvPr>
        </p:nvSpPr>
        <p:spPr/>
        <p:txBody>
          <a:bodyPr>
            <a:normAutofit/>
          </a:bodyPr>
          <a:lstStyle/>
          <a:p>
            <a:r>
              <a:rPr lang="en-US" dirty="0"/>
              <a:t>ED investments in PFS</a:t>
            </a:r>
          </a:p>
        </p:txBody>
      </p:sp>
      <p:sp>
        <p:nvSpPr>
          <p:cNvPr id="5" name="Slide Number Placeholder 3">
            <a:extLst>
              <a:ext uri="{FF2B5EF4-FFF2-40B4-BE49-F238E27FC236}">
                <a16:creationId xmlns:a16="http://schemas.microsoft.com/office/drawing/2014/main" id="{A654AB42-997F-40FF-B139-3702C8B5E34C}"/>
              </a:ext>
            </a:extLst>
          </p:cNvPr>
          <p:cNvSpPr>
            <a:spLocks noGrp="1"/>
          </p:cNvSpPr>
          <p:nvPr>
            <p:ph type="sldNum" sz="quarter" idx="10"/>
          </p:nvPr>
        </p:nvSpPr>
        <p:spPr>
          <a:xfrm>
            <a:off x="457200" y="6327648"/>
            <a:ext cx="2133600" cy="365125"/>
          </a:xfrm>
        </p:spPr>
        <p:txBody>
          <a:bodyPr/>
          <a:lstStyle/>
          <a:p>
            <a:fld id="{B2897048-00E0-47FB-B07B-F36BBE8AF579}" type="slidenum">
              <a:rPr lang="en-US" smtClean="0"/>
              <a:pPr/>
              <a:t>15</a:t>
            </a:fld>
            <a:endParaRPr lang="en-US" dirty="0"/>
          </a:p>
        </p:txBody>
      </p:sp>
    </p:spTree>
    <p:extLst>
      <p:ext uri="{BB962C8B-B14F-4D97-AF65-F5344CB8AC3E}">
        <p14:creationId xmlns:p14="http://schemas.microsoft.com/office/powerpoint/2010/main" val="142599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b="1" dirty="0"/>
              <a:t>To date, investments have focused on feasibility because of state of the field and our funding authorities.</a:t>
            </a:r>
          </a:p>
          <a:p>
            <a:r>
              <a:rPr lang="en-US" sz="2400" b="1" dirty="0"/>
              <a:t>Early Learning Dual Language Programs: </a:t>
            </a:r>
            <a:r>
              <a:rPr lang="en-US" sz="2400" dirty="0"/>
              <a:t>Feasibility of using PFS to scale up evidence-based interventions for early learning dual language models. </a:t>
            </a:r>
          </a:p>
          <a:p>
            <a:r>
              <a:rPr lang="en-US" sz="2400" b="1" dirty="0"/>
              <a:t>Career and Technical Education: </a:t>
            </a:r>
            <a:r>
              <a:rPr lang="en-US" sz="2400" dirty="0"/>
              <a:t>Feasibility and transaction structuring phases of a PFS financing model to support the development to implement new or scale up existing high-quality CTE opportunities.</a:t>
            </a:r>
          </a:p>
        </p:txBody>
      </p:sp>
      <p:sp>
        <p:nvSpPr>
          <p:cNvPr id="10" name="Title 9">
            <a:extLst>
              <a:ext uri="{FF2B5EF4-FFF2-40B4-BE49-F238E27FC236}">
                <a16:creationId xmlns:a16="http://schemas.microsoft.com/office/drawing/2014/main" id="{BA29AE36-F3EF-40ED-A5E5-2901F0CB46F2}"/>
              </a:ext>
            </a:extLst>
          </p:cNvPr>
          <p:cNvSpPr>
            <a:spLocks noGrp="1"/>
          </p:cNvSpPr>
          <p:nvPr>
            <p:ph type="title"/>
          </p:nvPr>
        </p:nvSpPr>
        <p:spPr/>
        <p:txBody>
          <a:bodyPr>
            <a:normAutofit/>
          </a:bodyPr>
          <a:lstStyle/>
          <a:p>
            <a:r>
              <a:rPr lang="en-US" dirty="0"/>
              <a:t>ED investments in PFS (</a:t>
            </a:r>
            <a:r>
              <a:rPr lang="en-US" dirty="0" err="1"/>
              <a:t>cont</a:t>
            </a:r>
            <a:r>
              <a:rPr lang="en-US" dirty="0"/>
              <a:t>)</a:t>
            </a:r>
          </a:p>
        </p:txBody>
      </p:sp>
      <p:sp>
        <p:nvSpPr>
          <p:cNvPr id="5" name="Slide Number Placeholder 3">
            <a:extLst>
              <a:ext uri="{FF2B5EF4-FFF2-40B4-BE49-F238E27FC236}">
                <a16:creationId xmlns:a16="http://schemas.microsoft.com/office/drawing/2014/main" id="{E7FA7067-082C-445B-8180-419D406BF9AE}"/>
              </a:ext>
            </a:extLst>
          </p:cNvPr>
          <p:cNvSpPr>
            <a:spLocks noGrp="1"/>
          </p:cNvSpPr>
          <p:nvPr>
            <p:ph type="sldNum" sz="quarter" idx="10"/>
          </p:nvPr>
        </p:nvSpPr>
        <p:spPr>
          <a:xfrm>
            <a:off x="457200" y="6327648"/>
            <a:ext cx="2133600" cy="365125"/>
          </a:xfrm>
        </p:spPr>
        <p:txBody>
          <a:bodyPr/>
          <a:lstStyle/>
          <a:p>
            <a:fld id="{B2897048-00E0-47FB-B07B-F36BBE8AF579}" type="slidenum">
              <a:rPr lang="en-US" smtClean="0"/>
              <a:pPr/>
              <a:t>16</a:t>
            </a:fld>
            <a:endParaRPr lang="en-US" dirty="0"/>
          </a:p>
        </p:txBody>
      </p:sp>
    </p:spTree>
    <p:extLst>
      <p:ext uri="{BB962C8B-B14F-4D97-AF65-F5344CB8AC3E}">
        <p14:creationId xmlns:p14="http://schemas.microsoft.com/office/powerpoint/2010/main" val="295844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FA23-0368-498E-8BCB-C74C9FD64E18}"/>
              </a:ext>
            </a:extLst>
          </p:cNvPr>
          <p:cNvSpPr>
            <a:spLocks noGrp="1"/>
          </p:cNvSpPr>
          <p:nvPr>
            <p:ph type="title"/>
          </p:nvPr>
        </p:nvSpPr>
        <p:spPr/>
        <p:txBody>
          <a:bodyPr/>
          <a:lstStyle/>
          <a:p>
            <a:r>
              <a:rPr lang="en-US"/>
              <a:t>What are the steps in a PFS project?</a:t>
            </a:r>
            <a:endParaRPr lang="en-US" dirty="0"/>
          </a:p>
        </p:txBody>
      </p:sp>
      <p:pic>
        <p:nvPicPr>
          <p:cNvPr id="5" name="Content Placeholder 4">
            <a:extLst>
              <a:ext uri="{FF2B5EF4-FFF2-40B4-BE49-F238E27FC236}">
                <a16:creationId xmlns:a16="http://schemas.microsoft.com/office/drawing/2014/main" id="{CB9AD8D7-1B43-4262-BDF7-4D7F64E9105E}"/>
              </a:ext>
            </a:extLst>
          </p:cNvPr>
          <p:cNvPicPr>
            <a:picLocks noGrp="1" noChangeAspect="1"/>
          </p:cNvPicPr>
          <p:nvPr>
            <p:ph idx="1"/>
          </p:nvPr>
        </p:nvPicPr>
        <p:blipFill>
          <a:blip r:embed="rId3"/>
          <a:stretch>
            <a:fillRect/>
          </a:stretch>
        </p:blipFill>
        <p:spPr>
          <a:xfrm>
            <a:off x="457200" y="2310865"/>
            <a:ext cx="8229600" cy="2617269"/>
          </a:xfrm>
        </p:spPr>
      </p:pic>
      <p:sp>
        <p:nvSpPr>
          <p:cNvPr id="4" name="Slide Number Placeholder 3">
            <a:extLst>
              <a:ext uri="{FF2B5EF4-FFF2-40B4-BE49-F238E27FC236}">
                <a16:creationId xmlns:a16="http://schemas.microsoft.com/office/drawing/2014/main" id="{3F785372-7C6D-40AC-8B2A-5A9E2A30FB1C}"/>
              </a:ext>
            </a:extLst>
          </p:cNvPr>
          <p:cNvSpPr>
            <a:spLocks noGrp="1"/>
          </p:cNvSpPr>
          <p:nvPr>
            <p:ph type="sldNum" sz="quarter" idx="10"/>
          </p:nvPr>
        </p:nvSpPr>
        <p:spPr/>
        <p:txBody>
          <a:bodyPr/>
          <a:lstStyle/>
          <a:p>
            <a:fld id="{B2897048-00E0-47FB-B07B-F36BBE8AF579}" type="slidenum">
              <a:rPr lang="en-US" smtClean="0"/>
              <a:pPr/>
              <a:t>17</a:t>
            </a:fld>
            <a:endParaRPr lang="en-US" dirty="0"/>
          </a:p>
        </p:txBody>
      </p:sp>
    </p:spTree>
    <p:extLst>
      <p:ext uri="{BB962C8B-B14F-4D97-AF65-F5344CB8AC3E}">
        <p14:creationId xmlns:p14="http://schemas.microsoft.com/office/powerpoint/2010/main" val="3932519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669419-A11A-4AD1-8CEC-22DDF31CCC1F}"/>
              </a:ext>
            </a:extLst>
          </p:cNvPr>
          <p:cNvSpPr>
            <a:spLocks noGrp="1"/>
          </p:cNvSpPr>
          <p:nvPr>
            <p:ph idx="1"/>
          </p:nvPr>
        </p:nvSpPr>
        <p:spPr/>
        <p:txBody>
          <a:bodyPr/>
          <a:lstStyle/>
          <a:p>
            <a:r>
              <a:rPr lang="en-US" dirty="0"/>
              <a:t>Prior to beginning PFS, a strategic planning process includes a</a:t>
            </a:r>
          </a:p>
          <a:p>
            <a:pPr lvl="1"/>
            <a:r>
              <a:rPr lang="en-US" dirty="0"/>
              <a:t> rigorous assessment of the unmet needs of the population to be served,</a:t>
            </a:r>
          </a:p>
          <a:p>
            <a:pPr lvl="1"/>
            <a:r>
              <a:rPr lang="en-US" dirty="0"/>
              <a:t> identification of service gaps, development of evidence-based solutions, and</a:t>
            </a:r>
          </a:p>
          <a:p>
            <a:pPr lvl="1"/>
            <a:r>
              <a:rPr lang="en-US" dirty="0"/>
              <a:t> a determination of the suitability of PFS funding</a:t>
            </a:r>
          </a:p>
          <a:p>
            <a:pPr marL="400050" lvl="1" indent="0">
              <a:buNone/>
            </a:pPr>
            <a:r>
              <a:rPr lang="en-US" sz="1400" dirty="0"/>
              <a:t>( Roman et. al, 2014)</a:t>
            </a:r>
            <a:endParaRPr lang="en-US" dirty="0"/>
          </a:p>
        </p:txBody>
      </p:sp>
      <p:sp>
        <p:nvSpPr>
          <p:cNvPr id="3" name="Title 2">
            <a:extLst>
              <a:ext uri="{FF2B5EF4-FFF2-40B4-BE49-F238E27FC236}">
                <a16:creationId xmlns:a16="http://schemas.microsoft.com/office/drawing/2014/main" id="{2BE7A990-39D0-473F-A207-CA93B696FF94}"/>
              </a:ext>
            </a:extLst>
          </p:cNvPr>
          <p:cNvSpPr>
            <a:spLocks noGrp="1"/>
          </p:cNvSpPr>
          <p:nvPr>
            <p:ph type="title"/>
          </p:nvPr>
        </p:nvSpPr>
        <p:spPr/>
        <p:txBody>
          <a:bodyPr/>
          <a:lstStyle/>
          <a:p>
            <a:r>
              <a:rPr lang="en-US"/>
              <a:t>Education </a:t>
            </a:r>
            <a:endParaRPr lang="en-US" dirty="0"/>
          </a:p>
        </p:txBody>
      </p:sp>
      <p:sp>
        <p:nvSpPr>
          <p:cNvPr id="4" name="Slide Number Placeholder 3">
            <a:extLst>
              <a:ext uri="{FF2B5EF4-FFF2-40B4-BE49-F238E27FC236}">
                <a16:creationId xmlns:a16="http://schemas.microsoft.com/office/drawing/2014/main" id="{D16E7ECC-54FF-4CD6-944C-2BE843B3C8E5}"/>
              </a:ext>
            </a:extLst>
          </p:cNvPr>
          <p:cNvSpPr>
            <a:spLocks noGrp="1"/>
          </p:cNvSpPr>
          <p:nvPr>
            <p:ph type="sldNum" sz="quarter" idx="10"/>
          </p:nvPr>
        </p:nvSpPr>
        <p:spPr/>
        <p:txBody>
          <a:bodyPr/>
          <a:lstStyle/>
          <a:p>
            <a:fld id="{B2897048-00E0-47FB-B07B-F36BBE8AF579}" type="slidenum">
              <a:rPr lang="en-US" smtClean="0"/>
              <a:pPr/>
              <a:t>18</a:t>
            </a:fld>
            <a:endParaRPr lang="en-US" dirty="0"/>
          </a:p>
        </p:txBody>
      </p:sp>
    </p:spTree>
    <p:extLst>
      <p:ext uri="{BB962C8B-B14F-4D97-AF65-F5344CB8AC3E}">
        <p14:creationId xmlns:p14="http://schemas.microsoft.com/office/powerpoint/2010/main" val="1989384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the need, unmet need</a:t>
            </a:r>
          </a:p>
          <a:p>
            <a:r>
              <a:rPr lang="en-US" dirty="0"/>
              <a:t>Characteristics of population in need </a:t>
            </a:r>
          </a:p>
          <a:p>
            <a:r>
              <a:rPr lang="en-US" dirty="0"/>
              <a:t>Identify evidence-based intervention or program</a:t>
            </a:r>
          </a:p>
          <a:p>
            <a:r>
              <a:rPr lang="en-US" dirty="0"/>
              <a:t>Explore data available and data needed</a:t>
            </a:r>
          </a:p>
          <a:p>
            <a:r>
              <a:rPr lang="en-US" dirty="0"/>
              <a:t>Conduct cost benefit analysis to show cost savings</a:t>
            </a:r>
          </a:p>
          <a:p>
            <a:r>
              <a:rPr lang="en-US" dirty="0"/>
              <a:t>Define outcomes that trigger payment</a:t>
            </a:r>
          </a:p>
          <a:p>
            <a:r>
              <a:rPr lang="en-US" dirty="0"/>
              <a:t>Prepare the program for implementation</a:t>
            </a:r>
          </a:p>
        </p:txBody>
      </p:sp>
      <p:sp>
        <p:nvSpPr>
          <p:cNvPr id="3" name="Title 2"/>
          <p:cNvSpPr>
            <a:spLocks noGrp="1"/>
          </p:cNvSpPr>
          <p:nvPr>
            <p:ph type="title"/>
          </p:nvPr>
        </p:nvSpPr>
        <p:spPr/>
        <p:txBody>
          <a:bodyPr/>
          <a:lstStyle/>
          <a:p>
            <a:r>
              <a:rPr lang="en-US"/>
              <a:t>Feasibility study</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spTree>
    <p:extLst>
      <p:ext uri="{BB962C8B-B14F-4D97-AF65-F5344CB8AC3E}">
        <p14:creationId xmlns:p14="http://schemas.microsoft.com/office/powerpoint/2010/main" val="1749386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E7E1280-FB07-455D-AB7C-762E07DC0B3F}"/>
              </a:ext>
            </a:extLst>
          </p:cNvPr>
          <p:cNvSpPr>
            <a:spLocks noGrp="1"/>
          </p:cNvSpPr>
          <p:nvPr>
            <p:ph type="title"/>
          </p:nvPr>
        </p:nvSpPr>
        <p:spPr/>
        <p:txBody>
          <a:bodyPr/>
          <a:lstStyle/>
          <a:p>
            <a:r>
              <a:rPr lang="en-US"/>
              <a:t>How much do you know about PFS?</a:t>
            </a:r>
            <a:endParaRPr lang="en-US" dirty="0"/>
          </a:p>
        </p:txBody>
      </p:sp>
      <p:sp>
        <p:nvSpPr>
          <p:cNvPr id="4" name="Slide Number Placeholder 3">
            <a:extLst>
              <a:ext uri="{FF2B5EF4-FFF2-40B4-BE49-F238E27FC236}">
                <a16:creationId xmlns:a16="http://schemas.microsoft.com/office/drawing/2014/main" id="{7EADE10F-92A0-4C3E-90A2-4EEA5456D843}"/>
              </a:ext>
            </a:extLst>
          </p:cNvPr>
          <p:cNvSpPr>
            <a:spLocks noGrp="1"/>
          </p:cNvSpPr>
          <p:nvPr>
            <p:ph type="sldNum" sz="quarter" idx="10"/>
          </p:nvPr>
        </p:nvSpPr>
        <p:spPr/>
        <p:txBody>
          <a:bodyPr/>
          <a:lstStyle/>
          <a:p>
            <a:fld id="{B2897048-00E0-47FB-B07B-F36BBE8AF579}" type="slidenum">
              <a:rPr lang="en-US" smtClean="0"/>
              <a:pPr/>
              <a:t>2</a:t>
            </a:fld>
            <a:endParaRPr lang="en-US" dirty="0"/>
          </a:p>
        </p:txBody>
      </p:sp>
      <p:graphicFrame>
        <p:nvGraphicFramePr>
          <p:cNvPr id="5" name="Content Placeholder 9" descr="The presenters would like to know how much the audience knows about pay for success. Little to nothing, I’m here to learn! Somewhat familiar, Very familiar, or Am involved in a PFS project&#10;">
            <a:extLst>
              <a:ext uri="{FF2B5EF4-FFF2-40B4-BE49-F238E27FC236}">
                <a16:creationId xmlns:a16="http://schemas.microsoft.com/office/drawing/2014/main" id="{D27E1CFE-E5FF-441A-BFBD-7C2105FF7F73}"/>
              </a:ext>
            </a:extLst>
          </p:cNvPr>
          <p:cNvGraphicFramePr>
            <a:graphicFrameLocks/>
          </p:cNvGraphicFramePr>
          <p:nvPr>
            <p:extLst>
              <p:ext uri="{D42A27DB-BD31-4B8C-83A1-F6EECF244321}">
                <p14:modId xmlns:p14="http://schemas.microsoft.com/office/powerpoint/2010/main" val="4103845360"/>
              </p:ext>
            </p:extLst>
          </p:nvPr>
        </p:nvGraphicFramePr>
        <p:xfrm>
          <a:off x="326858" y="1797248"/>
          <a:ext cx="8490284" cy="3263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760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Develop evaluation plan early in process.</a:t>
            </a:r>
          </a:p>
          <a:p>
            <a:pPr lvl="1"/>
            <a:r>
              <a:rPr lang="en-US" dirty="0"/>
              <a:t>Includes specifying a comparison group, if needed</a:t>
            </a:r>
          </a:p>
          <a:p>
            <a:pPr lvl="1"/>
            <a:r>
              <a:rPr lang="en-US" dirty="0"/>
              <a:t>Includes defining expected outcomes</a:t>
            </a:r>
          </a:p>
          <a:p>
            <a:r>
              <a:rPr lang="en-US" dirty="0"/>
              <a:t>Examine data on program enrollment, attrition, attendance.</a:t>
            </a:r>
          </a:p>
          <a:p>
            <a:r>
              <a:rPr lang="en-US" dirty="0"/>
              <a:t>Align the project and the evaluation design.</a:t>
            </a:r>
          </a:p>
          <a:p>
            <a:r>
              <a:rPr lang="en-US" dirty="0"/>
              <a:t>Track the impact of achieving the outcome measures in terms of cost savings and cost avoidance</a:t>
            </a:r>
          </a:p>
        </p:txBody>
      </p:sp>
      <p:sp>
        <p:nvSpPr>
          <p:cNvPr id="3" name="Title 2"/>
          <p:cNvSpPr>
            <a:spLocks noGrp="1"/>
          </p:cNvSpPr>
          <p:nvPr>
            <p:ph type="title"/>
          </p:nvPr>
        </p:nvSpPr>
        <p:spPr/>
        <p:txBody>
          <a:bodyPr/>
          <a:lstStyle/>
          <a:p>
            <a:r>
              <a:rPr lang="en-US"/>
              <a:t>Transaction structuring </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Tree>
    <p:extLst>
      <p:ext uri="{BB962C8B-B14F-4D97-AF65-F5344CB8AC3E}">
        <p14:creationId xmlns:p14="http://schemas.microsoft.com/office/powerpoint/2010/main" val="230573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403867-B11F-49A1-90E5-2E86DEF004F3}"/>
              </a:ext>
            </a:extLst>
          </p:cNvPr>
          <p:cNvSpPr>
            <a:spLocks noGrp="1"/>
          </p:cNvSpPr>
          <p:nvPr>
            <p:ph idx="1"/>
          </p:nvPr>
        </p:nvSpPr>
        <p:spPr/>
        <p:txBody>
          <a:bodyPr/>
          <a:lstStyle/>
          <a:p>
            <a:r>
              <a:rPr lang="en-US"/>
              <a:t>Deliver the intervention</a:t>
            </a:r>
          </a:p>
          <a:p>
            <a:r>
              <a:rPr lang="en-US"/>
              <a:t>Conduct the independent evaluation to determine whether outcomes have been achieved.  </a:t>
            </a:r>
          </a:p>
          <a:p>
            <a:r>
              <a:rPr lang="en-US"/>
              <a:t>Make payments to the investors if outcomes are achieved; do not make payments if outcomes are not achieved. </a:t>
            </a:r>
          </a:p>
          <a:p>
            <a:r>
              <a:rPr lang="en-US"/>
              <a:t> Prepare a final report on the lessons learned, whether or not the project is successful. </a:t>
            </a:r>
            <a:endParaRPr lang="en-US" dirty="0"/>
          </a:p>
        </p:txBody>
      </p:sp>
      <p:sp>
        <p:nvSpPr>
          <p:cNvPr id="3" name="Title 2">
            <a:extLst>
              <a:ext uri="{FF2B5EF4-FFF2-40B4-BE49-F238E27FC236}">
                <a16:creationId xmlns:a16="http://schemas.microsoft.com/office/drawing/2014/main" id="{2FB0A99D-3CBC-46BC-A7C2-9850522743C3}"/>
              </a:ext>
            </a:extLst>
          </p:cNvPr>
          <p:cNvSpPr>
            <a:spLocks noGrp="1"/>
          </p:cNvSpPr>
          <p:nvPr>
            <p:ph type="title"/>
          </p:nvPr>
        </p:nvSpPr>
        <p:spPr/>
        <p:txBody>
          <a:bodyPr/>
          <a:lstStyle/>
          <a:p>
            <a:r>
              <a:rPr lang="en-US"/>
              <a:t>Implementation</a:t>
            </a:r>
            <a:endParaRPr lang="en-US" dirty="0"/>
          </a:p>
        </p:txBody>
      </p:sp>
      <p:sp>
        <p:nvSpPr>
          <p:cNvPr id="4" name="Slide Number Placeholder 3">
            <a:extLst>
              <a:ext uri="{FF2B5EF4-FFF2-40B4-BE49-F238E27FC236}">
                <a16:creationId xmlns:a16="http://schemas.microsoft.com/office/drawing/2014/main" id="{9A11F1C8-8E0F-4115-8AE5-F2478F6A8D28}"/>
              </a:ext>
            </a:extLst>
          </p:cNvPr>
          <p:cNvSpPr>
            <a:spLocks noGrp="1"/>
          </p:cNvSpPr>
          <p:nvPr>
            <p:ph type="sldNum" sz="quarter" idx="10"/>
          </p:nvPr>
        </p:nvSpPr>
        <p:spPr/>
        <p:txBody>
          <a:bodyPr/>
          <a:lstStyle/>
          <a:p>
            <a:fld id="{B2897048-00E0-47FB-B07B-F36BBE8AF579}" type="slidenum">
              <a:rPr lang="en-US" smtClean="0"/>
              <a:pPr/>
              <a:t>21</a:t>
            </a:fld>
            <a:endParaRPr lang="en-US" dirty="0"/>
          </a:p>
        </p:txBody>
      </p:sp>
    </p:spTree>
    <p:extLst>
      <p:ext uri="{BB962C8B-B14F-4D97-AF65-F5344CB8AC3E}">
        <p14:creationId xmlns:p14="http://schemas.microsoft.com/office/powerpoint/2010/main" val="2225721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t>Data about a </a:t>
            </a:r>
            <a:r>
              <a:rPr lang="en-US" b="1" dirty="0"/>
              <a:t>need</a:t>
            </a:r>
            <a:r>
              <a:rPr lang="en-US" dirty="0"/>
              <a:t> and a </a:t>
            </a:r>
            <a:r>
              <a:rPr lang="en-US" b="1" dirty="0"/>
              <a:t>population</a:t>
            </a:r>
          </a:p>
          <a:p>
            <a:pPr marL="514350" indent="-514350">
              <a:buFont typeface="+mj-lt"/>
              <a:buAutoNum type="arabicPeriod"/>
            </a:pPr>
            <a:r>
              <a:rPr lang="en-US" dirty="0"/>
              <a:t>Data about an </a:t>
            </a:r>
            <a:r>
              <a:rPr lang="en-US" b="1" dirty="0"/>
              <a:t>evidence-based intervention </a:t>
            </a:r>
            <a:r>
              <a:rPr lang="en-US" dirty="0"/>
              <a:t>and evidence of its </a:t>
            </a:r>
            <a:r>
              <a:rPr lang="en-US" b="1" dirty="0"/>
              <a:t>impact</a:t>
            </a:r>
          </a:p>
          <a:p>
            <a:pPr marL="514350" indent="-514350">
              <a:buFont typeface="+mj-lt"/>
              <a:buAutoNum type="arabicPeriod"/>
            </a:pPr>
            <a:r>
              <a:rPr lang="en-US" dirty="0"/>
              <a:t>Data about the </a:t>
            </a:r>
            <a:r>
              <a:rPr lang="en-US" b="1" dirty="0"/>
              <a:t>outcomes</a:t>
            </a:r>
            <a:r>
              <a:rPr lang="en-US" dirty="0"/>
              <a:t> of an intervention</a:t>
            </a:r>
          </a:p>
          <a:p>
            <a:pPr marL="514350" indent="-514350">
              <a:buFont typeface="+mj-lt"/>
              <a:buAutoNum type="arabicPeriod"/>
            </a:pPr>
            <a:r>
              <a:rPr lang="en-US" dirty="0"/>
              <a:t>Data about the </a:t>
            </a:r>
            <a:r>
              <a:rPr lang="en-US" b="1" dirty="0"/>
              <a:t>cost savings </a:t>
            </a:r>
            <a:r>
              <a:rPr lang="en-US" dirty="0"/>
              <a:t>of an intervention</a:t>
            </a:r>
          </a:p>
        </p:txBody>
      </p:sp>
      <p:sp>
        <p:nvSpPr>
          <p:cNvPr id="3" name="Title 2"/>
          <p:cNvSpPr>
            <a:spLocks noGrp="1"/>
          </p:cNvSpPr>
          <p:nvPr>
            <p:ph type="title"/>
          </p:nvPr>
        </p:nvSpPr>
        <p:spPr/>
        <p:txBody>
          <a:bodyPr>
            <a:normAutofit fontScale="90000"/>
          </a:bodyPr>
          <a:lstStyle/>
          <a:p>
            <a:r>
              <a:rPr lang="en-US"/>
              <a:t>Why are data so important in PFS projects?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spTree>
    <p:extLst>
      <p:ext uri="{BB962C8B-B14F-4D97-AF65-F5344CB8AC3E}">
        <p14:creationId xmlns:p14="http://schemas.microsoft.com/office/powerpoint/2010/main" val="7074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D8E867-C1C8-4B1A-8CFE-401077DDA7E6}"/>
              </a:ext>
            </a:extLst>
          </p:cNvPr>
          <p:cNvSpPr>
            <a:spLocks noGrp="1"/>
          </p:cNvSpPr>
          <p:nvPr>
            <p:ph type="title"/>
          </p:nvPr>
        </p:nvSpPr>
        <p:spPr/>
        <p:txBody>
          <a:bodyPr>
            <a:normAutofit fontScale="90000"/>
          </a:bodyPr>
          <a:lstStyle/>
          <a:p>
            <a:r>
              <a:rPr lang="en-US" dirty="0"/>
              <a:t>An example of a PFS project: </a:t>
            </a:r>
            <a:br>
              <a:rPr lang="en-US" dirty="0"/>
            </a:br>
            <a:r>
              <a:rPr lang="en-US" dirty="0"/>
              <a:t>Chicago Child-Parent Center (CPC)</a:t>
            </a:r>
          </a:p>
        </p:txBody>
      </p:sp>
      <p:sp>
        <p:nvSpPr>
          <p:cNvPr id="4" name="Slide Number Placeholder 3">
            <a:extLst>
              <a:ext uri="{FF2B5EF4-FFF2-40B4-BE49-F238E27FC236}">
                <a16:creationId xmlns:a16="http://schemas.microsoft.com/office/drawing/2014/main" id="{84F58B5B-3886-47E9-AC76-BD003470B407}"/>
              </a:ext>
            </a:extLst>
          </p:cNvPr>
          <p:cNvSpPr>
            <a:spLocks noGrp="1"/>
          </p:cNvSpPr>
          <p:nvPr>
            <p:ph type="sldNum" sz="quarter" idx="10"/>
          </p:nvPr>
        </p:nvSpPr>
        <p:spPr/>
        <p:txBody>
          <a:bodyPr/>
          <a:lstStyle/>
          <a:p>
            <a:fld id="{B2897048-00E0-47FB-B07B-F36BBE8AF579}" type="slidenum">
              <a:rPr lang="en-US" smtClean="0"/>
              <a:pPr/>
              <a:t>23</a:t>
            </a:fld>
            <a:endParaRPr lang="en-US" dirty="0"/>
          </a:p>
        </p:txBody>
      </p:sp>
      <p:pic>
        <p:nvPicPr>
          <p:cNvPr id="5" name="Picture 2" descr="C:\Users\dspiker\AppData\Local\Microsoft\Windows\Temporary Internet Files\Content.IE5\KZ3SEV6J\3711762488_0c5009c6d0_z[1].jpg">
            <a:extLst>
              <a:ext uri="{FF2B5EF4-FFF2-40B4-BE49-F238E27FC236}">
                <a16:creationId xmlns:a16="http://schemas.microsoft.com/office/drawing/2014/main" id="{A3606A9E-6F4A-479C-9D5B-D264AA569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2133600"/>
            <a:ext cx="4495800" cy="29784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80977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221163"/>
          </a:xfrm>
        </p:spPr>
        <p:txBody>
          <a:bodyPr/>
          <a:lstStyle/>
          <a:p>
            <a:r>
              <a:rPr lang="en-US" sz="2400" dirty="0"/>
              <a:t>The CPC model has a strong evidence-base showing better academic achievement, higher graduation rates, and lower special education rates (Reynolds, 1995; Reynolds, et al., 2002). </a:t>
            </a:r>
          </a:p>
          <a:p>
            <a:r>
              <a:rPr lang="en-US" sz="2400" dirty="0"/>
              <a:t>The CPC model was developed in response to three issues affecting children from Chicago’s poorest neighborhoods.</a:t>
            </a:r>
          </a:p>
          <a:p>
            <a:pPr lvl="1"/>
            <a:r>
              <a:rPr lang="en-US" dirty="0"/>
              <a:t>poor attendance </a:t>
            </a:r>
          </a:p>
          <a:p>
            <a:pPr lvl="1"/>
            <a:r>
              <a:rPr lang="en-US" dirty="0"/>
              <a:t>low achievement</a:t>
            </a:r>
          </a:p>
          <a:p>
            <a:pPr lvl="1"/>
            <a:r>
              <a:rPr lang="en-US" dirty="0"/>
              <a:t>and parent disengagement with schools.</a:t>
            </a:r>
          </a:p>
          <a:p>
            <a:endParaRPr lang="en-US" sz="2400" dirty="0"/>
          </a:p>
        </p:txBody>
      </p:sp>
      <p:sp>
        <p:nvSpPr>
          <p:cNvPr id="3" name="Title 2"/>
          <p:cNvSpPr>
            <a:spLocks noGrp="1"/>
          </p:cNvSpPr>
          <p:nvPr>
            <p:ph type="title"/>
          </p:nvPr>
        </p:nvSpPr>
        <p:spPr/>
        <p:txBody>
          <a:bodyPr/>
          <a:lstStyle/>
          <a:p>
            <a:r>
              <a:rPr lang="en-US"/>
              <a:t>Education phase</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Tree>
    <p:extLst>
      <p:ext uri="{BB962C8B-B14F-4D97-AF65-F5344CB8AC3E}">
        <p14:creationId xmlns:p14="http://schemas.microsoft.com/office/powerpoint/2010/main" val="345407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17638"/>
            <a:ext cx="8229600" cy="4373561"/>
          </a:xfrm>
        </p:spPr>
        <p:txBody>
          <a:bodyPr/>
          <a:lstStyle/>
          <a:p>
            <a:r>
              <a:rPr lang="en-US" dirty="0"/>
              <a:t>In Chicago, the Child-Parent Center (CPC) preschool program model was being used in some schools.</a:t>
            </a:r>
          </a:p>
          <a:p>
            <a:r>
              <a:rPr lang="en-US" u="sng" dirty="0"/>
              <a:t>But</a:t>
            </a:r>
            <a:r>
              <a:rPr lang="en-US" dirty="0"/>
              <a:t> there were many more eligible children from low-income families who were not getting the CPC preschool.</a:t>
            </a:r>
          </a:p>
          <a:p>
            <a:r>
              <a:rPr lang="en-US" u="sng" dirty="0"/>
              <a:t>And</a:t>
            </a:r>
            <a:r>
              <a:rPr lang="en-US" dirty="0"/>
              <a:t> these children had the kinds of poor school outcomes that the CPC model could impact.</a:t>
            </a:r>
          </a:p>
          <a:p>
            <a:pPr lvl="1"/>
            <a:r>
              <a:rPr lang="en-US" dirty="0"/>
              <a:t>Academic achievement</a:t>
            </a:r>
          </a:p>
          <a:p>
            <a:pPr lvl="1"/>
            <a:r>
              <a:rPr lang="en-US" dirty="0"/>
              <a:t>Special education placement</a:t>
            </a:r>
          </a:p>
          <a:p>
            <a:endParaRPr lang="en-US" dirty="0"/>
          </a:p>
        </p:txBody>
      </p:sp>
      <p:sp>
        <p:nvSpPr>
          <p:cNvPr id="4" name="Title 3"/>
          <p:cNvSpPr>
            <a:spLocks noGrp="1"/>
          </p:cNvSpPr>
          <p:nvPr>
            <p:ph type="title"/>
          </p:nvPr>
        </p:nvSpPr>
        <p:spPr/>
        <p:txBody>
          <a:bodyPr/>
          <a:lstStyle/>
          <a:p>
            <a:r>
              <a:rPr lang="en-US" dirty="0"/>
              <a:t>Education phase (</a:t>
            </a:r>
            <a:r>
              <a:rPr lang="en-US" dirty="0" err="1"/>
              <a:t>cont</a:t>
            </a:r>
            <a:r>
              <a:rPr lang="en-US" dirty="0"/>
              <a:t>)</a:t>
            </a:r>
          </a:p>
        </p:txBody>
      </p:sp>
    </p:spTree>
    <p:extLst>
      <p:ext uri="{BB962C8B-B14F-4D97-AF65-F5344CB8AC3E}">
        <p14:creationId xmlns:p14="http://schemas.microsoft.com/office/powerpoint/2010/main" val="2693547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97551-7438-4751-AC95-835B23AC9CD3}"/>
              </a:ext>
            </a:extLst>
          </p:cNvPr>
          <p:cNvSpPr>
            <a:spLocks noGrp="1"/>
          </p:cNvSpPr>
          <p:nvPr>
            <p:ph idx="1"/>
          </p:nvPr>
        </p:nvSpPr>
        <p:spPr/>
        <p:txBody>
          <a:bodyPr/>
          <a:lstStyle/>
          <a:p>
            <a:r>
              <a:rPr lang="en-US" dirty="0"/>
              <a:t>CPC was an evidenced-based high-quality preschool model.</a:t>
            </a:r>
          </a:p>
          <a:p>
            <a:r>
              <a:rPr lang="en-US" dirty="0"/>
              <a:t>Previous evaluation data demonstrated positive outcomes for participants (low-income preschoolers).</a:t>
            </a:r>
          </a:p>
          <a:p>
            <a:r>
              <a:rPr lang="en-US" dirty="0"/>
              <a:t>There was an unmet need (not enough CPCs).</a:t>
            </a:r>
          </a:p>
          <a:p>
            <a:r>
              <a:rPr lang="en-US" dirty="0"/>
              <a:t>Strong cost benefit data to show cost savings for the CPC model. </a:t>
            </a:r>
          </a:p>
        </p:txBody>
      </p:sp>
      <p:sp>
        <p:nvSpPr>
          <p:cNvPr id="3" name="Title 2">
            <a:extLst>
              <a:ext uri="{FF2B5EF4-FFF2-40B4-BE49-F238E27FC236}">
                <a16:creationId xmlns:a16="http://schemas.microsoft.com/office/drawing/2014/main" id="{BCCA9ACE-33EF-403C-82E7-714A57DBE126}"/>
              </a:ext>
            </a:extLst>
          </p:cNvPr>
          <p:cNvSpPr>
            <a:spLocks noGrp="1"/>
          </p:cNvSpPr>
          <p:nvPr>
            <p:ph type="title"/>
          </p:nvPr>
        </p:nvSpPr>
        <p:spPr/>
        <p:txBody>
          <a:bodyPr/>
          <a:lstStyle/>
          <a:p>
            <a:r>
              <a:rPr lang="en-US" dirty="0"/>
              <a:t>Feasibility phase</a:t>
            </a:r>
          </a:p>
        </p:txBody>
      </p:sp>
      <p:sp>
        <p:nvSpPr>
          <p:cNvPr id="4" name="Slide Number Placeholder 3">
            <a:extLst>
              <a:ext uri="{FF2B5EF4-FFF2-40B4-BE49-F238E27FC236}">
                <a16:creationId xmlns:a16="http://schemas.microsoft.com/office/drawing/2014/main" id="{A3D2830A-CE36-412C-959D-AC7AB25CC255}"/>
              </a:ext>
            </a:extLst>
          </p:cNvPr>
          <p:cNvSpPr>
            <a:spLocks noGrp="1"/>
          </p:cNvSpPr>
          <p:nvPr>
            <p:ph type="sldNum" sz="quarter" idx="10"/>
          </p:nvPr>
        </p:nvSpPr>
        <p:spPr/>
        <p:txBody>
          <a:bodyPr/>
          <a:lstStyle/>
          <a:p>
            <a:fld id="{B2897048-00E0-47FB-B07B-F36BBE8AF579}" type="slidenum">
              <a:rPr lang="en-US" smtClean="0"/>
              <a:pPr/>
              <a:t>26</a:t>
            </a:fld>
            <a:endParaRPr lang="en-US" dirty="0"/>
          </a:p>
        </p:txBody>
      </p:sp>
    </p:spTree>
    <p:extLst>
      <p:ext uri="{BB962C8B-B14F-4D97-AF65-F5344CB8AC3E}">
        <p14:creationId xmlns:p14="http://schemas.microsoft.com/office/powerpoint/2010/main" val="217697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C6CAAEC5-C30B-41E2-BE23-3DA58EA21F22}"/>
              </a:ext>
            </a:extLst>
          </p:cNvPr>
          <p:cNvSpPr>
            <a:spLocks noGrp="1"/>
          </p:cNvSpPr>
          <p:nvPr>
            <p:ph idx="1"/>
          </p:nvPr>
        </p:nvSpPr>
        <p:spPr>
          <a:xfrm>
            <a:off x="457200" y="4724399"/>
            <a:ext cx="8229600" cy="1219201"/>
          </a:xfrm>
        </p:spPr>
        <p:txBody>
          <a:bodyPr/>
          <a:lstStyle/>
          <a:p>
            <a:pPr marL="0" indent="0">
              <a:buNone/>
            </a:pPr>
            <a:r>
              <a:rPr lang="en-US" sz="2400" b="1" dirty="0"/>
              <a:t>Payors</a:t>
            </a:r>
            <a:r>
              <a:rPr lang="en-US" sz="2400" dirty="0"/>
              <a:t>: City of Chicago, Chicago Public Schools</a:t>
            </a:r>
          </a:p>
          <a:p>
            <a:pPr marL="0" indent="0">
              <a:buNone/>
            </a:pPr>
            <a:r>
              <a:rPr lang="en-US" sz="2400" b="1" dirty="0"/>
              <a:t>Investors</a:t>
            </a:r>
            <a:r>
              <a:rPr lang="en-US" sz="2400" dirty="0"/>
              <a:t>: Goldman-Sachs Social Impact Fund, Northern Trust, Pritzker Family Foundation</a:t>
            </a:r>
          </a:p>
        </p:txBody>
      </p:sp>
      <p:sp>
        <p:nvSpPr>
          <p:cNvPr id="2" name="Title 1"/>
          <p:cNvSpPr>
            <a:spLocks noGrp="1"/>
          </p:cNvSpPr>
          <p:nvPr>
            <p:ph type="title"/>
          </p:nvPr>
        </p:nvSpPr>
        <p:spPr/>
        <p:txBody>
          <a:bodyPr/>
          <a:lstStyle/>
          <a:p>
            <a:r>
              <a:rPr lang="en-US"/>
              <a:t>Transaction structuring phase</a:t>
            </a:r>
            <a:endParaRPr lang="en-US" dirty="0"/>
          </a:p>
        </p:txBody>
      </p:sp>
      <p:sp>
        <p:nvSpPr>
          <p:cNvPr id="9" name="Slide Number Placeholder 3">
            <a:extLst>
              <a:ext uri="{FF2B5EF4-FFF2-40B4-BE49-F238E27FC236}">
                <a16:creationId xmlns:a16="http://schemas.microsoft.com/office/drawing/2014/main" id="{A200FCEC-D073-41ED-8620-9C000D07CFB5}"/>
              </a:ext>
            </a:extLst>
          </p:cNvPr>
          <p:cNvSpPr>
            <a:spLocks noGrp="1"/>
          </p:cNvSpPr>
          <p:nvPr>
            <p:ph type="sldNum" sz="quarter" idx="10"/>
          </p:nvPr>
        </p:nvSpPr>
        <p:spPr/>
        <p:txBody>
          <a:bodyPr/>
          <a:lstStyle/>
          <a:p>
            <a:fld id="{B2897048-00E0-47FB-B07B-F36BBE8AF579}" type="slidenum">
              <a:rPr lang="en-US" smtClean="0"/>
              <a:pPr/>
              <a:t>27</a:t>
            </a:fld>
            <a:endParaRPr lang="en-US" dirty="0"/>
          </a:p>
        </p:txBody>
      </p:sp>
      <p:graphicFrame>
        <p:nvGraphicFramePr>
          <p:cNvPr id="8" name="Diagram 7"/>
          <p:cNvGraphicFramePr/>
          <p:nvPr>
            <p:extLst>
              <p:ext uri="{D42A27DB-BD31-4B8C-83A1-F6EECF244321}">
                <p14:modId xmlns:p14="http://schemas.microsoft.com/office/powerpoint/2010/main" val="1176884834"/>
              </p:ext>
            </p:extLst>
          </p:nvPr>
        </p:nvGraphicFramePr>
        <p:xfrm>
          <a:off x="914400" y="1600200"/>
          <a:ext cx="7535786" cy="2806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1899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973F49-C268-44AB-A9A3-F706AF254524}"/>
              </a:ext>
            </a:extLst>
          </p:cNvPr>
          <p:cNvSpPr>
            <a:spLocks noGrp="1"/>
          </p:cNvSpPr>
          <p:nvPr>
            <p:ph idx="1"/>
          </p:nvPr>
        </p:nvSpPr>
        <p:spPr>
          <a:xfrm>
            <a:off x="457200" y="1219200"/>
            <a:ext cx="8229600" cy="4724399"/>
          </a:xfrm>
        </p:spPr>
        <p:txBody>
          <a:bodyPr/>
          <a:lstStyle/>
          <a:p>
            <a:r>
              <a:rPr lang="en-US" dirty="0"/>
              <a:t>Beginning in 2014-15, began enrolling children.</a:t>
            </a:r>
          </a:p>
          <a:p>
            <a:r>
              <a:rPr lang="en-US" dirty="0"/>
              <a:t>Expect to enroll almost 3,000 children over 4 years.</a:t>
            </a:r>
          </a:p>
          <a:p>
            <a:r>
              <a:rPr lang="en-US" dirty="0"/>
              <a:t>Found positive results for kindergarten readiness, at or above national norms on multiple domains: </a:t>
            </a:r>
          </a:p>
          <a:p>
            <a:pPr lvl="1"/>
            <a:r>
              <a:rPr lang="en-US" dirty="0"/>
              <a:t>For cohort 1 in year 1, 59% </a:t>
            </a:r>
          </a:p>
          <a:p>
            <a:pPr lvl="1"/>
            <a:r>
              <a:rPr lang="en-US" dirty="0"/>
              <a:t>For cohort 2 in year 2, 42% </a:t>
            </a:r>
          </a:p>
          <a:p>
            <a:r>
              <a:rPr lang="en-US" dirty="0"/>
              <a:t>Cohort 1 end of kindergarten special education rates:</a:t>
            </a:r>
          </a:p>
          <a:p>
            <a:pPr lvl="1"/>
            <a:r>
              <a:rPr lang="en-US" dirty="0">
                <a:solidFill>
                  <a:srgbClr val="297ABB"/>
                </a:solidFill>
              </a:rPr>
              <a:t>4.38% in CPC group</a:t>
            </a:r>
          </a:p>
          <a:p>
            <a:pPr lvl="1"/>
            <a:r>
              <a:rPr lang="en-US" dirty="0">
                <a:solidFill>
                  <a:srgbClr val="297ABB"/>
                </a:solidFill>
              </a:rPr>
              <a:t>4.94% in matched comparison group</a:t>
            </a:r>
          </a:p>
          <a:p>
            <a:r>
              <a:rPr lang="en-US" dirty="0"/>
              <a:t>Currently in the 3</a:t>
            </a:r>
            <a:r>
              <a:rPr lang="en-US" baseline="30000" dirty="0"/>
              <a:t>rd</a:t>
            </a:r>
            <a:r>
              <a:rPr lang="en-US" dirty="0"/>
              <a:t> year of the project.</a:t>
            </a:r>
          </a:p>
          <a:p>
            <a:endParaRPr lang="en-US" dirty="0"/>
          </a:p>
        </p:txBody>
      </p:sp>
      <p:sp>
        <p:nvSpPr>
          <p:cNvPr id="3" name="Title 2">
            <a:extLst>
              <a:ext uri="{FF2B5EF4-FFF2-40B4-BE49-F238E27FC236}">
                <a16:creationId xmlns:a16="http://schemas.microsoft.com/office/drawing/2014/main" id="{2912EE0E-FFE6-4421-9FC4-053B33F0A16C}"/>
              </a:ext>
            </a:extLst>
          </p:cNvPr>
          <p:cNvSpPr>
            <a:spLocks noGrp="1"/>
          </p:cNvSpPr>
          <p:nvPr>
            <p:ph type="title"/>
          </p:nvPr>
        </p:nvSpPr>
        <p:spPr/>
        <p:txBody>
          <a:bodyPr/>
          <a:lstStyle/>
          <a:p>
            <a:r>
              <a:rPr lang="en-US" dirty="0"/>
              <a:t>Implementation</a:t>
            </a:r>
          </a:p>
        </p:txBody>
      </p:sp>
      <p:sp>
        <p:nvSpPr>
          <p:cNvPr id="4" name="Slide Number Placeholder 3">
            <a:extLst>
              <a:ext uri="{FF2B5EF4-FFF2-40B4-BE49-F238E27FC236}">
                <a16:creationId xmlns:a16="http://schemas.microsoft.com/office/drawing/2014/main" id="{A14201D4-1082-4D1C-97BB-0993BD229C74}"/>
              </a:ext>
            </a:extLst>
          </p:cNvPr>
          <p:cNvSpPr>
            <a:spLocks noGrp="1"/>
          </p:cNvSpPr>
          <p:nvPr>
            <p:ph type="sldNum" sz="quarter" idx="10"/>
          </p:nvPr>
        </p:nvSpPr>
        <p:spPr/>
        <p:txBody>
          <a:bodyPr/>
          <a:lstStyle/>
          <a:p>
            <a:fld id="{B2897048-00E0-47FB-B07B-F36BBE8AF579}" type="slidenum">
              <a:rPr lang="en-US" smtClean="0"/>
              <a:pPr/>
              <a:t>28</a:t>
            </a:fld>
            <a:endParaRPr lang="en-US" dirty="0"/>
          </a:p>
        </p:txBody>
      </p:sp>
    </p:spTree>
    <p:extLst>
      <p:ext uri="{BB962C8B-B14F-4D97-AF65-F5344CB8AC3E}">
        <p14:creationId xmlns:p14="http://schemas.microsoft.com/office/powerpoint/2010/main" val="256712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Why are investors interested in PFS?</a:t>
            </a:r>
          </a:p>
        </p:txBody>
      </p:sp>
      <p:sp>
        <p:nvSpPr>
          <p:cNvPr id="6" name="Content Placeholder 5"/>
          <p:cNvSpPr>
            <a:spLocks noGrp="1"/>
          </p:cNvSpPr>
          <p:nvPr>
            <p:ph idx="1"/>
          </p:nvPr>
        </p:nvSpPr>
        <p:spPr>
          <a:xfrm>
            <a:off x="457200" y="1600200"/>
            <a:ext cx="8229600" cy="4267200"/>
          </a:xfrm>
        </p:spPr>
        <p:txBody>
          <a:bodyPr/>
          <a:lstStyle/>
          <a:p>
            <a:r>
              <a:rPr lang="en-US" dirty="0"/>
              <a:t>Expand successful programs: “Invest in What Works.”</a:t>
            </a:r>
          </a:p>
          <a:p>
            <a:r>
              <a:rPr lang="en-US" dirty="0"/>
              <a:t>Learning agenda</a:t>
            </a:r>
          </a:p>
          <a:p>
            <a:r>
              <a:rPr lang="en-US" dirty="0"/>
              <a:t>Interventions that serve and improve outcomes for vulnerable populations.</a:t>
            </a:r>
          </a:p>
          <a:p>
            <a:pPr lvl="1"/>
            <a:r>
              <a:rPr lang="en-US" dirty="0"/>
              <a:t>Different investors have different preference.</a:t>
            </a:r>
          </a:p>
          <a:p>
            <a:pPr lvl="2">
              <a:buClr>
                <a:srgbClr val="7FBCE7"/>
              </a:buClr>
            </a:pPr>
            <a:r>
              <a:rPr lang="en-US" dirty="0">
                <a:solidFill>
                  <a:srgbClr val="297ABB"/>
                </a:solidFill>
              </a:rPr>
              <a:t>Early childhood</a:t>
            </a:r>
          </a:p>
          <a:p>
            <a:pPr lvl="2">
              <a:buClr>
                <a:srgbClr val="7FBCE7"/>
              </a:buClr>
            </a:pPr>
            <a:r>
              <a:rPr lang="en-US" dirty="0">
                <a:solidFill>
                  <a:srgbClr val="297ABB"/>
                </a:solidFill>
              </a:rPr>
              <a:t>Housing </a:t>
            </a:r>
          </a:p>
          <a:p>
            <a:pPr lvl="2">
              <a:buClr>
                <a:srgbClr val="7FBCE7"/>
              </a:buClr>
            </a:pPr>
            <a:r>
              <a:rPr lang="en-US" dirty="0">
                <a:solidFill>
                  <a:srgbClr val="297ABB"/>
                </a:solidFill>
              </a:rPr>
              <a:t>Criminal justice</a:t>
            </a:r>
          </a:p>
          <a:p>
            <a:pPr lvl="2">
              <a:buClr>
                <a:srgbClr val="7FBCE7"/>
              </a:buClr>
            </a:pPr>
            <a:r>
              <a:rPr lang="en-US" dirty="0">
                <a:solidFill>
                  <a:srgbClr val="297ABB"/>
                </a:solidFill>
              </a:rPr>
              <a:t>Child welfare</a:t>
            </a:r>
          </a:p>
          <a:p>
            <a:pPr lvl="2">
              <a:buClr>
                <a:srgbClr val="7FBCE7"/>
              </a:buClr>
            </a:pPr>
            <a:r>
              <a:rPr lang="en-US" dirty="0">
                <a:solidFill>
                  <a:srgbClr val="297ABB"/>
                </a:solidFill>
              </a:rPr>
              <a:t>Family stability</a:t>
            </a:r>
          </a:p>
        </p:txBody>
      </p:sp>
      <p:sp>
        <p:nvSpPr>
          <p:cNvPr id="4" name="Slide Number Placeholder 3"/>
          <p:cNvSpPr>
            <a:spLocks noGrp="1"/>
          </p:cNvSpPr>
          <p:nvPr>
            <p:ph type="sldNum" sz="quarter" idx="10"/>
          </p:nvPr>
        </p:nvSpPr>
        <p:spPr/>
        <p:txBody>
          <a:bodyPr/>
          <a:lstStyle/>
          <a:p>
            <a:fld id="{B2897048-00E0-47FB-B07B-F36BBE8AF579}" type="slidenum">
              <a:rPr lang="en-US" smtClean="0"/>
              <a:pPr/>
              <a:t>29</a:t>
            </a:fld>
            <a:endParaRPr lang="en-US" dirty="0"/>
          </a:p>
        </p:txBody>
      </p:sp>
    </p:spTree>
    <p:extLst>
      <p:ext uri="{BB962C8B-B14F-4D97-AF65-F5344CB8AC3E}">
        <p14:creationId xmlns:p14="http://schemas.microsoft.com/office/powerpoint/2010/main" val="169573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Pay for Success (PFS) is:</a:t>
            </a:r>
          </a:p>
          <a:p>
            <a:pPr lvl="1"/>
            <a:r>
              <a:rPr lang="en-US"/>
              <a:t>an innovative contracting model that</a:t>
            </a:r>
            <a:r>
              <a:rPr lang="is-IS"/>
              <a:t>…</a:t>
            </a:r>
            <a:r>
              <a:rPr lang="en-US"/>
              <a:t> </a:t>
            </a:r>
          </a:p>
          <a:p>
            <a:pPr lvl="1"/>
            <a:r>
              <a:rPr lang="en-US"/>
              <a:t>can leverage philanthropic and other private dollars to</a:t>
            </a:r>
            <a:r>
              <a:rPr lang="is-IS"/>
              <a:t>…</a:t>
            </a:r>
            <a:r>
              <a:rPr lang="en-US"/>
              <a:t> </a:t>
            </a:r>
          </a:p>
          <a:p>
            <a:pPr lvl="1"/>
            <a:r>
              <a:rPr lang="en-US"/>
              <a:t>finance services for a target population that</a:t>
            </a:r>
            <a:r>
              <a:rPr lang="is-IS"/>
              <a:t>…</a:t>
            </a:r>
            <a:r>
              <a:rPr lang="en-US"/>
              <a:t> </a:t>
            </a:r>
          </a:p>
          <a:p>
            <a:pPr lvl="1"/>
            <a:r>
              <a:rPr lang="en-US"/>
              <a:t>measurably improve the outcomes for the individuals and communities and, where</a:t>
            </a:r>
            <a:r>
              <a:rPr lang="is-IS"/>
              <a:t>…</a:t>
            </a:r>
            <a:r>
              <a:rPr lang="en-US"/>
              <a:t> </a:t>
            </a:r>
          </a:p>
          <a:p>
            <a:pPr lvl="1"/>
            <a:r>
              <a:rPr lang="en-US"/>
              <a:t>government can act as the payor (spends taxpayer dollars wisely)</a:t>
            </a:r>
            <a:endParaRPr lang="en-US" dirty="0"/>
          </a:p>
        </p:txBody>
      </p:sp>
      <p:sp>
        <p:nvSpPr>
          <p:cNvPr id="6" name="Title 5"/>
          <p:cNvSpPr>
            <a:spLocks noGrp="1"/>
          </p:cNvSpPr>
          <p:nvPr>
            <p:ph type="title"/>
          </p:nvPr>
        </p:nvSpPr>
        <p:spPr/>
        <p:txBody>
          <a:bodyPr/>
          <a:lstStyle/>
          <a:p>
            <a:r>
              <a:rPr lang="en-US"/>
              <a:t>What is Pay for Success?</a:t>
            </a:r>
            <a:endParaRPr lang="en-US" dirty="0"/>
          </a:p>
        </p:txBody>
      </p:sp>
      <p:sp>
        <p:nvSpPr>
          <p:cNvPr id="9" name="Slide Number Placeholder 8"/>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411754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Investors want data……..</a:t>
            </a:r>
            <a:endParaRPr lang="en-US" dirty="0"/>
          </a:p>
        </p:txBody>
      </p:sp>
      <p:sp>
        <p:nvSpPr>
          <p:cNvPr id="6" name="Content Placeholder 5"/>
          <p:cNvSpPr>
            <a:spLocks noGrp="1"/>
          </p:cNvSpPr>
          <p:nvPr>
            <p:ph idx="1"/>
          </p:nvPr>
        </p:nvSpPr>
        <p:spPr>
          <a:xfrm>
            <a:off x="457200" y="1417638"/>
            <a:ext cx="5486400" cy="4221162"/>
          </a:xfrm>
        </p:spPr>
        <p:txBody>
          <a:bodyPr/>
          <a:lstStyle/>
          <a:p>
            <a:r>
              <a:rPr lang="en-US" dirty="0"/>
              <a:t>Different investors require different levels of information and data.</a:t>
            </a:r>
          </a:p>
          <a:p>
            <a:pPr lvl="1"/>
            <a:r>
              <a:rPr lang="en-US" dirty="0"/>
              <a:t>Programmatic data about need for the intervention with the identified population</a:t>
            </a:r>
          </a:p>
          <a:p>
            <a:pPr lvl="1"/>
            <a:r>
              <a:rPr lang="en-US" dirty="0"/>
              <a:t>Historical evidence about the impact of the intervention </a:t>
            </a:r>
          </a:p>
          <a:p>
            <a:pPr lvl="1"/>
            <a:r>
              <a:rPr lang="en-US" dirty="0"/>
              <a:t>Economic and financial model showing a probability of receiving investment back</a:t>
            </a:r>
          </a:p>
        </p:txBody>
      </p:sp>
      <p:sp>
        <p:nvSpPr>
          <p:cNvPr id="4" name="Slide Number Placeholder 3"/>
          <p:cNvSpPr>
            <a:spLocks noGrp="1"/>
          </p:cNvSpPr>
          <p:nvPr>
            <p:ph type="sldNum" sz="quarter" idx="10"/>
          </p:nvPr>
        </p:nvSpPr>
        <p:spPr/>
        <p:txBody>
          <a:bodyPr/>
          <a:lstStyle/>
          <a:p>
            <a:fld id="{B2897048-00E0-47FB-B07B-F36BBE8AF579}" type="slidenum">
              <a:rPr lang="en-US" smtClean="0"/>
              <a:pPr/>
              <a:t>30</a:t>
            </a:fld>
            <a:endParaRPr lang="en-US" dirty="0"/>
          </a:p>
        </p:txBody>
      </p:sp>
      <p:pic>
        <p:nvPicPr>
          <p:cNvPr id="3" name="Picture 2">
            <a:extLst>
              <a:ext uri="{FF2B5EF4-FFF2-40B4-BE49-F238E27FC236}">
                <a16:creationId xmlns:a16="http://schemas.microsoft.com/office/drawing/2014/main" id="{4DD824E6-1103-413C-8F93-76BC048879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800" y="2209800"/>
            <a:ext cx="2960006" cy="1969851"/>
          </a:xfrm>
          <a:prstGeom prst="rect">
            <a:avLst/>
          </a:prstGeom>
        </p:spPr>
      </p:pic>
    </p:spTree>
    <p:extLst>
      <p:ext uri="{BB962C8B-B14F-4D97-AF65-F5344CB8AC3E}">
        <p14:creationId xmlns:p14="http://schemas.microsoft.com/office/powerpoint/2010/main" val="1234679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a:t>Who are the investors in PFS projects?</a:t>
            </a:r>
            <a:endParaRPr lang="en-US" dirty="0"/>
          </a:p>
        </p:txBody>
      </p:sp>
      <p:sp>
        <p:nvSpPr>
          <p:cNvPr id="6" name="Content Placeholder 5"/>
          <p:cNvSpPr>
            <a:spLocks noGrp="1"/>
          </p:cNvSpPr>
          <p:nvPr>
            <p:ph idx="1"/>
          </p:nvPr>
        </p:nvSpPr>
        <p:spPr/>
        <p:txBody>
          <a:bodyPr/>
          <a:lstStyle/>
          <a:p>
            <a:r>
              <a:rPr lang="en-US"/>
              <a:t>All investors in the PFS market currently are “double bottom line” investors.</a:t>
            </a:r>
          </a:p>
          <a:p>
            <a:pPr lvl="1"/>
            <a:r>
              <a:rPr lang="en-US"/>
              <a:t>Impact funds (e.g., Goldman Sachs Social Impact Fund; Northern Trust)</a:t>
            </a:r>
          </a:p>
          <a:p>
            <a:pPr lvl="1"/>
            <a:r>
              <a:rPr lang="en-US"/>
              <a:t>Commercial investors (CRA banks)</a:t>
            </a:r>
          </a:p>
          <a:p>
            <a:pPr lvl="1"/>
            <a:r>
              <a:rPr lang="en-US"/>
              <a:t>Community Development Financial Institutions</a:t>
            </a:r>
          </a:p>
          <a:p>
            <a:pPr lvl="1"/>
            <a:r>
              <a:rPr lang="en-US"/>
              <a:t>Foundations (e.g., Laura and John Arnold Foundation; Pritzker Family Foundation</a:t>
            </a:r>
          </a:p>
          <a:p>
            <a:pPr lvl="1"/>
            <a:r>
              <a:rPr lang="en-US"/>
              <a:t>Impact investors/High new wealth individuals (e.g., Merrill Lynch)</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31</a:t>
            </a:fld>
            <a:endParaRPr lang="en-US" dirty="0"/>
          </a:p>
        </p:txBody>
      </p:sp>
    </p:spTree>
    <p:extLst>
      <p:ext uri="{BB962C8B-B14F-4D97-AF65-F5344CB8AC3E}">
        <p14:creationId xmlns:p14="http://schemas.microsoft.com/office/powerpoint/2010/main" val="2123611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F94700-1933-4B19-AF25-3CFDAC91A97A}"/>
              </a:ext>
            </a:extLst>
          </p:cNvPr>
          <p:cNvSpPr>
            <a:spLocks noGrp="1"/>
          </p:cNvSpPr>
          <p:nvPr>
            <p:ph idx="1"/>
          </p:nvPr>
        </p:nvSpPr>
        <p:spPr>
          <a:xfrm>
            <a:off x="457200" y="1676399"/>
            <a:ext cx="8229600" cy="3962401"/>
          </a:xfrm>
        </p:spPr>
        <p:txBody>
          <a:bodyPr/>
          <a:lstStyle/>
          <a:p>
            <a:r>
              <a:rPr lang="en-US" dirty="0"/>
              <a:t>Pay for Success/Social impact bonds</a:t>
            </a:r>
          </a:p>
          <a:p>
            <a:r>
              <a:rPr lang="en-US" dirty="0"/>
              <a:t>Rate cards</a:t>
            </a:r>
          </a:p>
          <a:p>
            <a:r>
              <a:rPr lang="en-US" dirty="0"/>
              <a:t>Performance-based contracting/Results-based contracting</a:t>
            </a:r>
          </a:p>
          <a:p>
            <a:r>
              <a:rPr lang="en-US" dirty="0"/>
              <a:t>“Evergreen” option</a:t>
            </a:r>
          </a:p>
        </p:txBody>
      </p:sp>
      <p:sp>
        <p:nvSpPr>
          <p:cNvPr id="3" name="Title 2">
            <a:extLst>
              <a:ext uri="{FF2B5EF4-FFF2-40B4-BE49-F238E27FC236}">
                <a16:creationId xmlns:a16="http://schemas.microsoft.com/office/drawing/2014/main" id="{5C9B9C26-8952-4FC6-963A-77A4CD8CFB91}"/>
              </a:ext>
            </a:extLst>
          </p:cNvPr>
          <p:cNvSpPr>
            <a:spLocks noGrp="1"/>
          </p:cNvSpPr>
          <p:nvPr>
            <p:ph type="title"/>
          </p:nvPr>
        </p:nvSpPr>
        <p:spPr/>
        <p:txBody>
          <a:bodyPr>
            <a:normAutofit fontScale="90000"/>
          </a:bodyPr>
          <a:lstStyle/>
          <a:p>
            <a:r>
              <a:rPr lang="en-US" dirty="0"/>
              <a:t>There are different types of financing approaches in PFS, including……</a:t>
            </a:r>
          </a:p>
        </p:txBody>
      </p:sp>
      <p:sp>
        <p:nvSpPr>
          <p:cNvPr id="4" name="Slide Number Placeholder 3">
            <a:extLst>
              <a:ext uri="{FF2B5EF4-FFF2-40B4-BE49-F238E27FC236}">
                <a16:creationId xmlns:a16="http://schemas.microsoft.com/office/drawing/2014/main" id="{A65144C4-8F7B-48E6-988C-932693CCDF31}"/>
              </a:ext>
            </a:extLst>
          </p:cNvPr>
          <p:cNvSpPr>
            <a:spLocks noGrp="1"/>
          </p:cNvSpPr>
          <p:nvPr>
            <p:ph type="sldNum" sz="quarter" idx="10"/>
          </p:nvPr>
        </p:nvSpPr>
        <p:spPr/>
        <p:txBody>
          <a:bodyPr/>
          <a:lstStyle/>
          <a:p>
            <a:fld id="{B2897048-00E0-47FB-B07B-F36BBE8AF579}" type="slidenum">
              <a:rPr lang="en-US" smtClean="0"/>
              <a:pPr/>
              <a:t>32</a:t>
            </a:fld>
            <a:endParaRPr lang="en-US" dirty="0"/>
          </a:p>
        </p:txBody>
      </p:sp>
    </p:spTree>
    <p:extLst>
      <p:ext uri="{BB962C8B-B14F-4D97-AF65-F5344CB8AC3E}">
        <p14:creationId xmlns:p14="http://schemas.microsoft.com/office/powerpoint/2010/main" val="4097450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A21F-28A8-408E-86B4-3AD189CC90F4}"/>
              </a:ext>
            </a:extLst>
          </p:cNvPr>
          <p:cNvSpPr>
            <a:spLocks noGrp="1"/>
          </p:cNvSpPr>
          <p:nvPr>
            <p:ph type="title"/>
          </p:nvPr>
        </p:nvSpPr>
        <p:spPr/>
        <p:txBody>
          <a:bodyPr/>
          <a:lstStyle/>
          <a:p>
            <a:r>
              <a:rPr lang="en-US"/>
              <a:t>PFS Community of Learning </a:t>
            </a:r>
            <a:endParaRPr lang="en-US" dirty="0"/>
          </a:p>
        </p:txBody>
      </p:sp>
      <p:sp>
        <p:nvSpPr>
          <p:cNvPr id="3" name="Content Placeholder 2">
            <a:extLst>
              <a:ext uri="{FF2B5EF4-FFF2-40B4-BE49-F238E27FC236}">
                <a16:creationId xmlns:a16="http://schemas.microsoft.com/office/drawing/2014/main" id="{EE9A4620-8F04-493F-9651-CF3629F0CE88}"/>
              </a:ext>
            </a:extLst>
          </p:cNvPr>
          <p:cNvSpPr>
            <a:spLocks noGrp="1"/>
          </p:cNvSpPr>
          <p:nvPr>
            <p:ph idx="1"/>
          </p:nvPr>
        </p:nvSpPr>
        <p:spPr/>
        <p:txBody>
          <a:bodyPr/>
          <a:lstStyle/>
          <a:p>
            <a:r>
              <a:rPr lang="en-US"/>
              <a:t>Tell me about the Community of Learning </a:t>
            </a:r>
            <a:endParaRPr lang="en-US" dirty="0"/>
          </a:p>
        </p:txBody>
      </p:sp>
      <p:sp>
        <p:nvSpPr>
          <p:cNvPr id="4" name="Slide Number Placeholder 3">
            <a:extLst>
              <a:ext uri="{FF2B5EF4-FFF2-40B4-BE49-F238E27FC236}">
                <a16:creationId xmlns:a16="http://schemas.microsoft.com/office/drawing/2014/main" id="{36BFE7C1-7617-4CB2-A841-6FFA9ED6907E}"/>
              </a:ext>
            </a:extLst>
          </p:cNvPr>
          <p:cNvSpPr>
            <a:spLocks noGrp="1"/>
          </p:cNvSpPr>
          <p:nvPr>
            <p:ph type="sldNum" sz="quarter" idx="10"/>
          </p:nvPr>
        </p:nvSpPr>
        <p:spPr/>
        <p:txBody>
          <a:bodyPr/>
          <a:lstStyle/>
          <a:p>
            <a:fld id="{B2897048-00E0-47FB-B07B-F36BBE8AF579}" type="slidenum">
              <a:rPr lang="en-US" smtClean="0"/>
              <a:pPr/>
              <a:t>33</a:t>
            </a:fld>
            <a:endParaRPr lang="en-US" dirty="0"/>
          </a:p>
        </p:txBody>
      </p:sp>
    </p:spTree>
    <p:extLst>
      <p:ext uri="{BB962C8B-B14F-4D97-AF65-F5344CB8AC3E}">
        <p14:creationId xmlns:p14="http://schemas.microsoft.com/office/powerpoint/2010/main" val="3119910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474B-3982-410B-9DD4-B7F7B09EEC30}"/>
              </a:ext>
            </a:extLst>
          </p:cNvPr>
          <p:cNvSpPr>
            <a:spLocks noGrp="1"/>
          </p:cNvSpPr>
          <p:nvPr>
            <p:ph type="title"/>
          </p:nvPr>
        </p:nvSpPr>
        <p:spPr/>
        <p:txBody>
          <a:bodyPr/>
          <a:lstStyle/>
          <a:p>
            <a:r>
              <a:rPr lang="en-US"/>
              <a:t>PFS learning community purpose</a:t>
            </a:r>
            <a:endParaRPr lang="en-US" dirty="0"/>
          </a:p>
        </p:txBody>
      </p:sp>
      <p:sp>
        <p:nvSpPr>
          <p:cNvPr id="3" name="Content Placeholder 2">
            <a:extLst>
              <a:ext uri="{FF2B5EF4-FFF2-40B4-BE49-F238E27FC236}">
                <a16:creationId xmlns:a16="http://schemas.microsoft.com/office/drawing/2014/main" id="{5E69DF41-66AD-416E-BB1F-81553E4E69B9}"/>
              </a:ext>
            </a:extLst>
          </p:cNvPr>
          <p:cNvSpPr>
            <a:spLocks noGrp="1"/>
          </p:cNvSpPr>
          <p:nvPr>
            <p:ph idx="1"/>
          </p:nvPr>
        </p:nvSpPr>
        <p:spPr/>
        <p:txBody>
          <a:bodyPr/>
          <a:lstStyle/>
          <a:p>
            <a:pPr lvl="0"/>
            <a:r>
              <a:rPr lang="en-US" dirty="0"/>
              <a:t>Provide cross-state and individual formats to learn more about PFS and for discussing PFS opportunities </a:t>
            </a:r>
          </a:p>
          <a:p>
            <a:pPr lvl="0"/>
            <a:r>
              <a:rPr lang="en-US" dirty="0"/>
              <a:t>Build state capacity to engage in PFS opportunities  for young children with disabilities and their families </a:t>
            </a:r>
          </a:p>
          <a:p>
            <a:pPr lvl="0"/>
            <a:r>
              <a:rPr lang="en-US" dirty="0"/>
              <a:t>Support states in pursuing a PFS strategy in their state</a:t>
            </a:r>
          </a:p>
        </p:txBody>
      </p:sp>
      <p:sp>
        <p:nvSpPr>
          <p:cNvPr id="4" name="Slide Number Placeholder 3">
            <a:extLst>
              <a:ext uri="{FF2B5EF4-FFF2-40B4-BE49-F238E27FC236}">
                <a16:creationId xmlns:a16="http://schemas.microsoft.com/office/drawing/2014/main" id="{9E05D3C2-E5CC-473D-818C-AFB37C1F1278}"/>
              </a:ext>
            </a:extLst>
          </p:cNvPr>
          <p:cNvSpPr>
            <a:spLocks noGrp="1"/>
          </p:cNvSpPr>
          <p:nvPr>
            <p:ph type="sldNum" sz="quarter" idx="10"/>
          </p:nvPr>
        </p:nvSpPr>
        <p:spPr/>
        <p:txBody>
          <a:bodyPr/>
          <a:lstStyle/>
          <a:p>
            <a:pPr lvl="0"/>
            <a:fld id="{B2897048-00E0-47FB-B07B-F36BBE8AF579}" type="slidenum">
              <a:rPr lang="en-US" noProof="0" smtClean="0"/>
              <a:pPr lvl="0"/>
              <a:t>34</a:t>
            </a:fld>
            <a:endParaRPr lang="en-US" noProof="0" dirty="0"/>
          </a:p>
        </p:txBody>
      </p:sp>
    </p:spTree>
    <p:extLst>
      <p:ext uri="{BB962C8B-B14F-4D97-AF65-F5344CB8AC3E}">
        <p14:creationId xmlns:p14="http://schemas.microsoft.com/office/powerpoint/2010/main" val="1976101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Developed for IDEA Early Childhood Staff</a:t>
            </a:r>
          </a:p>
          <a:p>
            <a:pPr lvl="1"/>
            <a:r>
              <a:rPr lang="en-US" sz="2000" dirty="0"/>
              <a:t>Part C Early Intervention</a:t>
            </a:r>
          </a:p>
          <a:p>
            <a:pPr lvl="1"/>
            <a:r>
              <a:rPr lang="en-US" sz="2000" dirty="0"/>
              <a:t>Part B Section 619 Preschool Special Education</a:t>
            </a:r>
          </a:p>
          <a:p>
            <a:r>
              <a:rPr lang="en-US" sz="2400" dirty="0"/>
              <a:t>Level of Engagement</a:t>
            </a:r>
          </a:p>
          <a:p>
            <a:pPr lvl="1"/>
            <a:r>
              <a:rPr lang="en-US" sz="2000" dirty="0"/>
              <a:t>Participate in a </a:t>
            </a:r>
            <a:r>
              <a:rPr lang="en-US" sz="2000" b="1" dirty="0"/>
              <a:t>learning community </a:t>
            </a:r>
            <a:r>
              <a:rPr lang="en-US" sz="2000" dirty="0"/>
              <a:t>that will work intensively to pursue PFS as a possible strategy in the state  (4 states) </a:t>
            </a:r>
          </a:p>
          <a:p>
            <a:pPr lvl="1"/>
            <a:r>
              <a:rPr lang="en-US" sz="2000" dirty="0"/>
              <a:t>Participate in an </a:t>
            </a:r>
            <a:r>
              <a:rPr lang="en-US" sz="2000" b="1" dirty="0"/>
              <a:t>interest group </a:t>
            </a:r>
            <a:r>
              <a:rPr lang="en-US" sz="2000" dirty="0"/>
              <a:t>to learn more and discuss PFS with TA providers and other states to help decide if PFS could be used in your state (3 states) </a:t>
            </a:r>
          </a:p>
          <a:p>
            <a:pPr lvl="1"/>
            <a:r>
              <a:rPr lang="en-US" sz="2000" dirty="0"/>
              <a:t>Receive </a:t>
            </a:r>
            <a:r>
              <a:rPr lang="en-US" sz="2000" b="1" dirty="0"/>
              <a:t>periodic information </a:t>
            </a:r>
            <a:r>
              <a:rPr lang="en-US" sz="2000" dirty="0"/>
              <a:t>about new developments in PFS (open) </a:t>
            </a:r>
          </a:p>
        </p:txBody>
      </p:sp>
      <p:sp>
        <p:nvSpPr>
          <p:cNvPr id="5" name="Title 4"/>
          <p:cNvSpPr>
            <a:spLocks noGrp="1"/>
          </p:cNvSpPr>
          <p:nvPr>
            <p:ph type="title"/>
          </p:nvPr>
        </p:nvSpPr>
        <p:spPr/>
        <p:txBody>
          <a:bodyPr>
            <a:normAutofit fontScale="90000"/>
          </a:bodyPr>
          <a:lstStyle/>
          <a:p>
            <a:r>
              <a:rPr lang="en-US" dirty="0"/>
              <a:t>State participation in PFS opportunities</a:t>
            </a:r>
          </a:p>
        </p:txBody>
      </p:sp>
      <p:sp>
        <p:nvSpPr>
          <p:cNvPr id="8" name="Slide Number Placeholder 7"/>
          <p:cNvSpPr>
            <a:spLocks noGrp="1"/>
          </p:cNvSpPr>
          <p:nvPr>
            <p:ph type="sldNum" sz="quarter" idx="10"/>
          </p:nvPr>
        </p:nvSpPr>
        <p:spPr/>
        <p:txBody>
          <a:bodyPr/>
          <a:lstStyle/>
          <a:p>
            <a:pPr lvl="0"/>
            <a:fld id="{B2897048-00E0-47FB-B07B-F36BBE8AF579}" type="slidenum">
              <a:rPr lang="en-US" noProof="0" smtClean="0"/>
              <a:pPr lvl="0"/>
              <a:t>35</a:t>
            </a:fld>
            <a:endParaRPr lang="en-US" noProof="0" dirty="0"/>
          </a:p>
        </p:txBody>
      </p:sp>
    </p:spTree>
    <p:extLst>
      <p:ext uri="{BB962C8B-B14F-4D97-AF65-F5344CB8AC3E}">
        <p14:creationId xmlns:p14="http://schemas.microsoft.com/office/powerpoint/2010/main" val="3540610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8CBE60-FDE6-470D-AA84-BAE2812BC64A}"/>
              </a:ext>
            </a:extLst>
          </p:cNvPr>
          <p:cNvSpPr>
            <a:spLocks noGrp="1"/>
          </p:cNvSpPr>
          <p:nvPr>
            <p:ph idx="1"/>
          </p:nvPr>
        </p:nvSpPr>
        <p:spPr/>
        <p:txBody>
          <a:bodyPr/>
          <a:lstStyle/>
          <a:p>
            <a:r>
              <a:rPr lang="en-US"/>
              <a:t>What is the population to be served?</a:t>
            </a:r>
          </a:p>
          <a:p>
            <a:r>
              <a:rPr lang="en-US"/>
              <a:t>What is the intervention?</a:t>
            </a:r>
          </a:p>
          <a:p>
            <a:r>
              <a:rPr lang="en-US"/>
              <a:t>What data support this?</a:t>
            </a:r>
          </a:p>
          <a:p>
            <a:r>
              <a:rPr lang="en-US"/>
              <a:t>What are potential funders?</a:t>
            </a:r>
          </a:p>
          <a:p>
            <a:r>
              <a:rPr lang="en-US"/>
              <a:t>What have you learned from PFS Learning Community</a:t>
            </a:r>
            <a:endParaRPr lang="en-US" dirty="0"/>
          </a:p>
        </p:txBody>
      </p:sp>
      <p:sp>
        <p:nvSpPr>
          <p:cNvPr id="3" name="Title 2">
            <a:extLst>
              <a:ext uri="{FF2B5EF4-FFF2-40B4-BE49-F238E27FC236}">
                <a16:creationId xmlns:a16="http://schemas.microsoft.com/office/drawing/2014/main" id="{0FF69292-0DB0-4D71-A107-F9F9799125BC}"/>
              </a:ext>
            </a:extLst>
          </p:cNvPr>
          <p:cNvSpPr>
            <a:spLocks noGrp="1"/>
          </p:cNvSpPr>
          <p:nvPr>
            <p:ph type="title"/>
          </p:nvPr>
        </p:nvSpPr>
        <p:spPr/>
        <p:txBody>
          <a:bodyPr/>
          <a:lstStyle/>
          <a:p>
            <a:r>
              <a:rPr lang="en-US"/>
              <a:t>Louisiana</a:t>
            </a:r>
            <a:endParaRPr lang="en-US" dirty="0"/>
          </a:p>
        </p:txBody>
      </p:sp>
      <p:sp>
        <p:nvSpPr>
          <p:cNvPr id="4" name="Slide Number Placeholder 3">
            <a:extLst>
              <a:ext uri="{FF2B5EF4-FFF2-40B4-BE49-F238E27FC236}">
                <a16:creationId xmlns:a16="http://schemas.microsoft.com/office/drawing/2014/main" id="{0578E317-302A-4D7C-A8CA-58BF47889BB7}"/>
              </a:ext>
            </a:extLst>
          </p:cNvPr>
          <p:cNvSpPr>
            <a:spLocks noGrp="1"/>
          </p:cNvSpPr>
          <p:nvPr>
            <p:ph type="sldNum" sz="quarter" idx="10"/>
          </p:nvPr>
        </p:nvSpPr>
        <p:spPr/>
        <p:txBody>
          <a:bodyPr/>
          <a:lstStyle/>
          <a:p>
            <a:fld id="{B2897048-00E0-47FB-B07B-F36BBE8AF579}" type="slidenum">
              <a:rPr lang="en-US" smtClean="0"/>
              <a:pPr/>
              <a:t>36</a:t>
            </a:fld>
            <a:endParaRPr lang="en-US" dirty="0"/>
          </a:p>
        </p:txBody>
      </p:sp>
    </p:spTree>
    <p:extLst>
      <p:ext uri="{BB962C8B-B14F-4D97-AF65-F5344CB8AC3E}">
        <p14:creationId xmlns:p14="http://schemas.microsoft.com/office/powerpoint/2010/main" val="1333688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457200" y="1371600"/>
            <a:ext cx="8229600" cy="4800600"/>
          </a:xfrm>
        </p:spPr>
        <p:txBody>
          <a:bodyPr/>
          <a:lstStyle/>
          <a:p>
            <a:endParaRPr lang="en-US" u="sng" dirty="0"/>
          </a:p>
          <a:p>
            <a:r>
              <a:rPr lang="en-US" dirty="0"/>
              <a:t>Population: Eligible infants and toddlers with disabilities and their family’s in one Louisiana Region</a:t>
            </a:r>
          </a:p>
          <a:p>
            <a:endParaRPr lang="en-US" dirty="0"/>
          </a:p>
          <a:p>
            <a:r>
              <a:rPr lang="en-US" dirty="0"/>
              <a:t>Intervention: The use of the Primary Service Provider (PSP) Model/Approach to teaming</a:t>
            </a:r>
          </a:p>
          <a:p>
            <a:endParaRPr lang="en-US" dirty="0"/>
          </a:p>
        </p:txBody>
      </p:sp>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76200" y="274638"/>
            <a:ext cx="9220200" cy="1143000"/>
          </a:xfrm>
        </p:spPr>
        <p:txBody>
          <a:bodyPr>
            <a:normAutofit fontScale="90000"/>
          </a:bodyPr>
          <a:lstStyle/>
          <a:p>
            <a:pPr algn="ctr"/>
            <a:r>
              <a:rPr lang="en-US" dirty="0"/>
              <a:t>What is your population and/or intervention?</a:t>
            </a:r>
          </a:p>
        </p:txBody>
      </p:sp>
    </p:spTree>
    <p:extLst>
      <p:ext uri="{BB962C8B-B14F-4D97-AF65-F5344CB8AC3E}">
        <p14:creationId xmlns:p14="http://schemas.microsoft.com/office/powerpoint/2010/main" val="1803953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152400" y="838200"/>
            <a:ext cx="8839200" cy="6172200"/>
          </a:xfrm>
        </p:spPr>
        <p:txBody>
          <a:bodyPr/>
          <a:lstStyle/>
          <a:p>
            <a:r>
              <a:rPr lang="en-US" sz="2400" dirty="0"/>
              <a:t>Sheldon and Rush – A Pilot Study of the Use of </a:t>
            </a:r>
            <a:r>
              <a:rPr lang="en-US" sz="2400" dirty="0" err="1"/>
              <a:t>Georgraphically</a:t>
            </a:r>
            <a:r>
              <a:rPr lang="en-US" sz="2400" dirty="0"/>
              <a:t> Based Early Intervention Teams Using a Primary Service Provider Approach to Teaming</a:t>
            </a:r>
          </a:p>
          <a:p>
            <a:endParaRPr lang="en-US" sz="1000" dirty="0"/>
          </a:p>
          <a:p>
            <a:r>
              <a:rPr lang="en-US" sz="2400" dirty="0"/>
              <a:t>Purpose of this study was to collect pilot data on the effectiveness of using a PSP approach to teaming </a:t>
            </a:r>
          </a:p>
          <a:p>
            <a:endParaRPr lang="en-US" sz="1000" dirty="0"/>
          </a:p>
          <a:p>
            <a:r>
              <a:rPr lang="en-US" sz="2400" dirty="0"/>
              <a:t>More specifically it was to examine whether children with disabilities served by a geographically based EI team using PSP, coaching interaction style, and strategies to promote parent-mediated child learning</a:t>
            </a:r>
          </a:p>
          <a:p>
            <a:pPr marL="0" indent="0">
              <a:buNone/>
            </a:pPr>
            <a:r>
              <a:rPr lang="en-US" sz="2400" dirty="0"/>
              <a:t>     </a:t>
            </a:r>
            <a:r>
              <a:rPr lang="en-US" sz="2000" dirty="0"/>
              <a:t>1) Met IFSP outcomes more rapidly</a:t>
            </a:r>
          </a:p>
          <a:p>
            <a:pPr marL="0" indent="0">
              <a:buNone/>
            </a:pPr>
            <a:r>
              <a:rPr lang="en-US" sz="2000" dirty="0"/>
              <a:t>      2) Achieved higher rating on developmental evaluation and</a:t>
            </a:r>
          </a:p>
          <a:p>
            <a:pPr marL="0" indent="0">
              <a:buNone/>
            </a:pPr>
            <a:r>
              <a:rPr lang="en-US" sz="2000" dirty="0"/>
              <a:t>      3) Received services at an overall lower cost than those services provided to         	children with disabilities in other service delivery models</a:t>
            </a:r>
          </a:p>
        </p:txBody>
      </p:sp>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381000" y="0"/>
            <a:ext cx="8229600" cy="838200"/>
          </a:xfrm>
        </p:spPr>
        <p:txBody>
          <a:bodyPr>
            <a:normAutofit/>
          </a:bodyPr>
          <a:lstStyle/>
          <a:p>
            <a:pPr algn="ctr"/>
            <a:r>
              <a:rPr lang="en-US" dirty="0"/>
              <a:t>Supportive Data</a:t>
            </a:r>
          </a:p>
        </p:txBody>
      </p:sp>
    </p:spTree>
    <p:extLst>
      <p:ext uri="{BB962C8B-B14F-4D97-AF65-F5344CB8AC3E}">
        <p14:creationId xmlns:p14="http://schemas.microsoft.com/office/powerpoint/2010/main" val="1531569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381000" y="990600"/>
            <a:ext cx="8839200" cy="6172200"/>
          </a:xfrm>
        </p:spPr>
        <p:txBody>
          <a:bodyPr/>
          <a:lstStyle/>
          <a:p>
            <a:r>
              <a:rPr lang="en-US" dirty="0"/>
              <a:t>One local agency sought to replicate as much as possible the Sheldon and Rush Pilot Study to provide the state with potential data to use the PSP approach (</a:t>
            </a:r>
            <a:r>
              <a:rPr lang="en-US" u="sng" dirty="0"/>
              <a:t>Evidence Based Practice</a:t>
            </a:r>
            <a:r>
              <a:rPr lang="en-US" dirty="0"/>
              <a:t>) to enhance </a:t>
            </a:r>
            <a:r>
              <a:rPr lang="en-US" dirty="0" err="1"/>
              <a:t>EarlySteps</a:t>
            </a:r>
            <a:r>
              <a:rPr lang="en-US" dirty="0"/>
              <a:t> teaming in the state (</a:t>
            </a:r>
            <a:r>
              <a:rPr lang="en-US" u="sng" dirty="0"/>
              <a:t>LA’s – Unmet Need</a:t>
            </a:r>
            <a:r>
              <a:rPr lang="en-US" dirty="0"/>
              <a:t>)</a:t>
            </a:r>
          </a:p>
          <a:p>
            <a:endParaRPr lang="en-US" sz="1400" dirty="0"/>
          </a:p>
          <a:p>
            <a:r>
              <a:rPr lang="en-US" dirty="0"/>
              <a:t>Early intervention provider data from one provider agency</a:t>
            </a:r>
          </a:p>
          <a:p>
            <a:pPr lvl="1"/>
            <a:r>
              <a:rPr lang="en-US" dirty="0"/>
              <a:t>Demographic data   – ED/Training data	     </a:t>
            </a:r>
          </a:p>
          <a:p>
            <a:pPr lvl="1"/>
            <a:r>
              <a:rPr lang="en-US" dirty="0"/>
              <a:t>Fidelity data 	       – Team Meeting Data</a:t>
            </a:r>
          </a:p>
          <a:p>
            <a:endParaRPr lang="en-US" sz="1400" dirty="0"/>
          </a:p>
          <a:p>
            <a:r>
              <a:rPr lang="en-US" dirty="0"/>
              <a:t>Information about the children and families served</a:t>
            </a:r>
          </a:p>
          <a:p>
            <a:pPr lvl="1"/>
            <a:r>
              <a:rPr lang="en-US" dirty="0"/>
              <a:t>Demographic data  	 –  # EI Visits	</a:t>
            </a:r>
          </a:p>
          <a:p>
            <a:pPr lvl="1"/>
            <a:r>
              <a:rPr lang="en-US" dirty="0"/>
              <a:t>IFSP Outcomes    	 – BDI-2 Scores</a:t>
            </a:r>
          </a:p>
        </p:txBody>
      </p:sp>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457200" y="274638"/>
            <a:ext cx="8229600" cy="563562"/>
          </a:xfrm>
        </p:spPr>
        <p:txBody>
          <a:bodyPr>
            <a:normAutofit fontScale="90000"/>
          </a:bodyPr>
          <a:lstStyle/>
          <a:p>
            <a:pPr algn="ctr"/>
            <a:r>
              <a:rPr lang="en-US" dirty="0"/>
              <a:t>Local Louisiana Data</a:t>
            </a:r>
          </a:p>
        </p:txBody>
      </p:sp>
    </p:spTree>
    <p:extLst>
      <p:ext uri="{BB962C8B-B14F-4D97-AF65-F5344CB8AC3E}">
        <p14:creationId xmlns:p14="http://schemas.microsoft.com/office/powerpoint/2010/main" val="325570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DDAD17-7065-48AB-8A74-89529828C3D6}"/>
              </a:ext>
            </a:extLst>
          </p:cNvPr>
          <p:cNvSpPr>
            <a:spLocks noGrp="1"/>
          </p:cNvSpPr>
          <p:nvPr>
            <p:ph idx="1"/>
          </p:nvPr>
        </p:nvSpPr>
        <p:spPr/>
        <p:txBody>
          <a:bodyPr/>
          <a:lstStyle/>
          <a:p>
            <a:pPr marL="0" indent="0">
              <a:buNone/>
            </a:pPr>
            <a:r>
              <a:rPr lang="en-US" dirty="0"/>
              <a:t>The five basic elements of PFS:</a:t>
            </a:r>
          </a:p>
          <a:p>
            <a:pPr marL="517525" indent="-517525">
              <a:buNone/>
            </a:pPr>
            <a:r>
              <a:rPr lang="en-US" dirty="0"/>
              <a:t>1.	Government contracts for education and social service programs to address a need. </a:t>
            </a:r>
          </a:p>
          <a:p>
            <a:pPr marL="517525" indent="-517525">
              <a:buNone/>
            </a:pPr>
            <a:r>
              <a:rPr lang="en-US" dirty="0"/>
              <a:t>2.	Private investors and philanthropic funders provide the financial resources to pay for the program. </a:t>
            </a:r>
          </a:p>
          <a:p>
            <a:pPr marL="517525" indent="-517525">
              <a:buNone/>
            </a:pPr>
            <a:r>
              <a:rPr lang="en-US" dirty="0"/>
              <a:t>3.	Government, service providers, and philanthropic funders agree upon targeted outcomes.</a:t>
            </a:r>
          </a:p>
        </p:txBody>
      </p:sp>
      <p:sp>
        <p:nvSpPr>
          <p:cNvPr id="3" name="Title 2">
            <a:extLst>
              <a:ext uri="{FF2B5EF4-FFF2-40B4-BE49-F238E27FC236}">
                <a16:creationId xmlns:a16="http://schemas.microsoft.com/office/drawing/2014/main" id="{9A81547D-377D-435B-A430-434B5787EC61}"/>
              </a:ext>
            </a:extLst>
          </p:cNvPr>
          <p:cNvSpPr>
            <a:spLocks noGrp="1"/>
          </p:cNvSpPr>
          <p:nvPr>
            <p:ph type="title"/>
          </p:nvPr>
        </p:nvSpPr>
        <p:spPr/>
        <p:txBody>
          <a:bodyPr/>
          <a:lstStyle/>
          <a:p>
            <a:r>
              <a:rPr lang="en-US"/>
              <a:t>Five basic elements of PFS</a:t>
            </a:r>
            <a:endParaRPr lang="en-US" dirty="0"/>
          </a:p>
        </p:txBody>
      </p:sp>
      <p:sp>
        <p:nvSpPr>
          <p:cNvPr id="4" name="Slide Number Placeholder 3">
            <a:extLst>
              <a:ext uri="{FF2B5EF4-FFF2-40B4-BE49-F238E27FC236}">
                <a16:creationId xmlns:a16="http://schemas.microsoft.com/office/drawing/2014/main" id="{55E5B0BF-28C5-4BAD-A1F0-559036BE6D87}"/>
              </a:ext>
            </a:extLst>
          </p:cNvPr>
          <p:cNvSpPr>
            <a:spLocks noGrp="1"/>
          </p:cNvSpPr>
          <p:nvPr>
            <p:ph type="sldNum" sz="quarter" idx="10"/>
          </p:nvPr>
        </p:nvSpPr>
        <p:spPr/>
        <p:txBody>
          <a:bodyPr/>
          <a:lstStyle/>
          <a:p>
            <a:fld id="{B2897048-00E0-47FB-B07B-F36BBE8AF579}" type="slidenum">
              <a:rPr lang="en-US" smtClean="0"/>
              <a:pPr/>
              <a:t>4</a:t>
            </a:fld>
            <a:endParaRPr lang="en-US" dirty="0"/>
          </a:p>
        </p:txBody>
      </p:sp>
    </p:spTree>
    <p:extLst>
      <p:ext uri="{BB962C8B-B14F-4D97-AF65-F5344CB8AC3E}">
        <p14:creationId xmlns:p14="http://schemas.microsoft.com/office/powerpoint/2010/main" val="2953091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3109FF-F7BE-4980-A13C-4F322E503A80}"/>
              </a:ext>
            </a:extLst>
          </p:cNvPr>
          <p:cNvSpPr>
            <a:spLocks noGrp="1"/>
          </p:cNvSpPr>
          <p:nvPr>
            <p:ph idx="1"/>
          </p:nvPr>
        </p:nvSpPr>
        <p:spPr/>
        <p:txBody>
          <a:bodyPr/>
          <a:lstStyle/>
          <a:p>
            <a:r>
              <a:rPr lang="en-US" dirty="0"/>
              <a:t>What are the possible applications of PFS for serving young children with disabilities and their families?</a:t>
            </a:r>
          </a:p>
          <a:p>
            <a:endParaRPr lang="en-US" dirty="0"/>
          </a:p>
          <a:p>
            <a:r>
              <a:rPr lang="en-US" dirty="0"/>
              <a:t>Small Group Exercise and Discussion</a:t>
            </a:r>
          </a:p>
        </p:txBody>
      </p:sp>
      <p:sp>
        <p:nvSpPr>
          <p:cNvPr id="3" name="Title 2">
            <a:extLst>
              <a:ext uri="{FF2B5EF4-FFF2-40B4-BE49-F238E27FC236}">
                <a16:creationId xmlns:a16="http://schemas.microsoft.com/office/drawing/2014/main" id="{B9BD1A4A-7706-40DE-840F-6B2EADB7F50A}"/>
              </a:ext>
            </a:extLst>
          </p:cNvPr>
          <p:cNvSpPr>
            <a:spLocks noGrp="1"/>
          </p:cNvSpPr>
          <p:nvPr>
            <p:ph type="title"/>
          </p:nvPr>
        </p:nvSpPr>
        <p:spPr/>
        <p:txBody>
          <a:bodyPr/>
          <a:lstStyle/>
          <a:p>
            <a:r>
              <a:rPr lang="en-US"/>
              <a:t>PFS Applications </a:t>
            </a:r>
            <a:endParaRPr lang="en-US" dirty="0"/>
          </a:p>
        </p:txBody>
      </p:sp>
      <p:sp>
        <p:nvSpPr>
          <p:cNvPr id="4" name="Slide Number Placeholder 3">
            <a:extLst>
              <a:ext uri="{FF2B5EF4-FFF2-40B4-BE49-F238E27FC236}">
                <a16:creationId xmlns:a16="http://schemas.microsoft.com/office/drawing/2014/main" id="{365D6654-2549-41BE-BAD4-0208DABACB59}"/>
              </a:ext>
            </a:extLst>
          </p:cNvPr>
          <p:cNvSpPr>
            <a:spLocks noGrp="1"/>
          </p:cNvSpPr>
          <p:nvPr>
            <p:ph type="sldNum" sz="quarter" idx="10"/>
          </p:nvPr>
        </p:nvSpPr>
        <p:spPr/>
        <p:txBody>
          <a:bodyPr/>
          <a:lstStyle/>
          <a:p>
            <a:fld id="{B2897048-00E0-47FB-B07B-F36BBE8AF579}" type="slidenum">
              <a:rPr lang="en-US" smtClean="0"/>
              <a:pPr/>
              <a:t>40</a:t>
            </a:fld>
            <a:endParaRPr lang="en-US" dirty="0"/>
          </a:p>
        </p:txBody>
      </p:sp>
    </p:spTree>
    <p:extLst>
      <p:ext uri="{BB962C8B-B14F-4D97-AF65-F5344CB8AC3E}">
        <p14:creationId xmlns:p14="http://schemas.microsoft.com/office/powerpoint/2010/main" val="4133093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100A3C-91A5-4E97-A8FB-017BE01B00B3}"/>
              </a:ext>
            </a:extLst>
          </p:cNvPr>
          <p:cNvSpPr>
            <a:spLocks noGrp="1"/>
          </p:cNvSpPr>
          <p:nvPr>
            <p:ph type="title"/>
          </p:nvPr>
        </p:nvSpPr>
        <p:spPr/>
        <p:txBody>
          <a:bodyPr/>
          <a:lstStyle/>
          <a:p>
            <a:r>
              <a:rPr lang="en-US"/>
              <a:t>Potential Applications</a:t>
            </a:r>
            <a:endParaRPr lang="en-US" dirty="0"/>
          </a:p>
        </p:txBody>
      </p:sp>
      <p:sp>
        <p:nvSpPr>
          <p:cNvPr id="6" name="Content Placeholder 5">
            <a:extLst>
              <a:ext uri="{FF2B5EF4-FFF2-40B4-BE49-F238E27FC236}">
                <a16:creationId xmlns:a16="http://schemas.microsoft.com/office/drawing/2014/main" id="{4732D580-58CA-4E88-B06E-4971D2B6BCF3}"/>
              </a:ext>
            </a:extLst>
          </p:cNvPr>
          <p:cNvSpPr>
            <a:spLocks noGrp="1"/>
          </p:cNvSpPr>
          <p:nvPr>
            <p:ph idx="1"/>
          </p:nvPr>
        </p:nvSpPr>
        <p:spPr/>
        <p:txBody>
          <a:bodyPr/>
          <a:lstStyle/>
          <a:p>
            <a:r>
              <a:rPr lang="en-US" dirty="0"/>
              <a:t>Addressing maternal depression with screening and referral to evidence-based services</a:t>
            </a:r>
          </a:p>
          <a:p>
            <a:r>
              <a:rPr lang="en-US" dirty="0"/>
              <a:t>Enhancing existing programs by adding evidence- based models of interventions </a:t>
            </a:r>
          </a:p>
          <a:p>
            <a:r>
              <a:rPr lang="en-US" dirty="0"/>
              <a:t>Serving children at risk of developmental delay</a:t>
            </a:r>
          </a:p>
          <a:p>
            <a:r>
              <a:rPr lang="en-US" dirty="0"/>
              <a:t>Providing enhanced case management for high-risk families</a:t>
            </a:r>
          </a:p>
        </p:txBody>
      </p:sp>
      <p:sp>
        <p:nvSpPr>
          <p:cNvPr id="4" name="Slide Number Placeholder 3">
            <a:extLst>
              <a:ext uri="{FF2B5EF4-FFF2-40B4-BE49-F238E27FC236}">
                <a16:creationId xmlns:a16="http://schemas.microsoft.com/office/drawing/2014/main" id="{7A7863E9-7860-42B1-B6CD-463B5C08C72C}"/>
              </a:ext>
            </a:extLst>
          </p:cNvPr>
          <p:cNvSpPr>
            <a:spLocks noGrp="1"/>
          </p:cNvSpPr>
          <p:nvPr>
            <p:ph type="sldNum" sz="quarter" idx="10"/>
          </p:nvPr>
        </p:nvSpPr>
        <p:spPr/>
        <p:txBody>
          <a:bodyPr/>
          <a:lstStyle/>
          <a:p>
            <a:pPr lvl="0"/>
            <a:fld id="{B2897048-00E0-47FB-B07B-F36BBE8AF579}" type="slidenum">
              <a:rPr lang="en-US" noProof="0" smtClean="0"/>
              <a:pPr lvl="0"/>
              <a:t>41</a:t>
            </a:fld>
            <a:endParaRPr lang="en-US" noProof="0" dirty="0"/>
          </a:p>
        </p:txBody>
      </p:sp>
    </p:spTree>
    <p:extLst>
      <p:ext uri="{BB962C8B-B14F-4D97-AF65-F5344CB8AC3E}">
        <p14:creationId xmlns:p14="http://schemas.microsoft.com/office/powerpoint/2010/main" val="2004182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A584C-E711-4533-AEB3-0040BDA5310C}"/>
              </a:ext>
            </a:extLst>
          </p:cNvPr>
          <p:cNvSpPr>
            <a:spLocks noGrp="1"/>
          </p:cNvSpPr>
          <p:nvPr>
            <p:ph idx="1"/>
          </p:nvPr>
        </p:nvSpPr>
        <p:spPr>
          <a:xfrm>
            <a:off x="228600" y="1143000"/>
            <a:ext cx="8839200" cy="5943600"/>
          </a:xfrm>
        </p:spPr>
        <p:txBody>
          <a:bodyPr/>
          <a:lstStyle/>
          <a:p>
            <a:r>
              <a:rPr lang="en-US" dirty="0"/>
              <a:t>Louisiana hopes to use PFS as a means for supporting and enhancing more effective teaming in </a:t>
            </a:r>
            <a:r>
              <a:rPr lang="en-US" dirty="0" err="1"/>
              <a:t>EarlySteps</a:t>
            </a:r>
            <a:r>
              <a:rPr lang="en-US" dirty="0"/>
              <a:t>          (also identified as need in our SIPP work)</a:t>
            </a:r>
          </a:p>
          <a:p>
            <a:endParaRPr lang="en-US" dirty="0"/>
          </a:p>
          <a:p>
            <a:r>
              <a:rPr lang="en-US" dirty="0"/>
              <a:t>Based on the local Louisiana data collected we hope to utilize the PFS model/approach, an evidenced based practice to leverage funding to implement the PSP model/approach to teaming in one region of the state </a:t>
            </a:r>
          </a:p>
          <a:p>
            <a:endParaRPr lang="en-US" dirty="0"/>
          </a:p>
          <a:p>
            <a:r>
              <a:rPr lang="en-US" dirty="0"/>
              <a:t>To then examine outcomes that would lead </a:t>
            </a:r>
            <a:r>
              <a:rPr lang="en-US"/>
              <a:t>the state to </a:t>
            </a:r>
            <a:r>
              <a:rPr lang="en-US" dirty="0"/>
              <a:t>scale up the use of the PSP approach across the state</a:t>
            </a:r>
          </a:p>
          <a:p>
            <a:endParaRPr lang="en-US" dirty="0"/>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672D0188-4D8A-4DD4-B71B-1BBAF7852F03}"/>
              </a:ext>
            </a:extLst>
          </p:cNvPr>
          <p:cNvSpPr>
            <a:spLocks noGrp="1"/>
          </p:cNvSpPr>
          <p:nvPr>
            <p:ph type="title"/>
          </p:nvPr>
        </p:nvSpPr>
        <p:spPr>
          <a:xfrm>
            <a:off x="457200" y="274638"/>
            <a:ext cx="8229600" cy="792162"/>
          </a:xfrm>
        </p:spPr>
        <p:txBody>
          <a:bodyPr/>
          <a:lstStyle/>
          <a:p>
            <a:pPr algn="ctr"/>
            <a:r>
              <a:rPr lang="en-US" dirty="0"/>
              <a:t>Louisiana’s PFS Proposal</a:t>
            </a:r>
          </a:p>
        </p:txBody>
      </p:sp>
      <p:sp>
        <p:nvSpPr>
          <p:cNvPr id="4" name="Slide Number Placeholder 3">
            <a:extLst>
              <a:ext uri="{FF2B5EF4-FFF2-40B4-BE49-F238E27FC236}">
                <a16:creationId xmlns:a16="http://schemas.microsoft.com/office/drawing/2014/main" id="{1FCB1ADC-FAC2-4474-96CE-3340BEFD02E6}"/>
              </a:ext>
            </a:extLst>
          </p:cNvPr>
          <p:cNvSpPr>
            <a:spLocks noGrp="1"/>
          </p:cNvSpPr>
          <p:nvPr>
            <p:ph type="sldNum" sz="quarter" idx="10"/>
          </p:nvPr>
        </p:nvSpPr>
        <p:spPr/>
        <p:txBody>
          <a:bodyPr/>
          <a:lstStyle/>
          <a:p>
            <a:fld id="{B2897048-00E0-47FB-B07B-F36BBE8AF579}" type="slidenum">
              <a:rPr lang="en-US" smtClean="0"/>
              <a:pPr/>
              <a:t>42</a:t>
            </a:fld>
            <a:endParaRPr lang="en-US" dirty="0"/>
          </a:p>
        </p:txBody>
      </p:sp>
    </p:spTree>
    <p:extLst>
      <p:ext uri="{BB962C8B-B14F-4D97-AF65-F5344CB8AC3E}">
        <p14:creationId xmlns:p14="http://schemas.microsoft.com/office/powerpoint/2010/main" val="3310522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78C331-DF6B-4498-80D6-C00B34ADA3DB}"/>
              </a:ext>
            </a:extLst>
          </p:cNvPr>
          <p:cNvSpPr>
            <a:spLocks noGrp="1"/>
          </p:cNvSpPr>
          <p:nvPr>
            <p:ph idx="1"/>
          </p:nvPr>
        </p:nvSpPr>
        <p:spPr>
          <a:xfrm>
            <a:off x="76200" y="1380257"/>
            <a:ext cx="9220200" cy="5562599"/>
          </a:xfrm>
        </p:spPr>
        <p:txBody>
          <a:bodyPr/>
          <a:lstStyle/>
          <a:p>
            <a:pPr marL="171450" indent="-171450"/>
            <a:r>
              <a:rPr lang="en-US" b="1" dirty="0"/>
              <a:t>Potential Funders</a:t>
            </a:r>
            <a:r>
              <a:rPr lang="en-US" dirty="0"/>
              <a:t>: </a:t>
            </a:r>
            <a:r>
              <a:rPr lang="en-US" sz="2400" dirty="0"/>
              <a:t>Several local foundation which supported the Arc Baton Rouge PSP Project, United Way, Developmental Disabilities Council, also looking for more private investors </a:t>
            </a:r>
          </a:p>
          <a:p>
            <a:pPr marL="171450" indent="-171450"/>
            <a:endParaRPr lang="en-US" sz="1200" dirty="0"/>
          </a:p>
          <a:p>
            <a:pPr marL="171450" indent="-171450"/>
            <a:r>
              <a:rPr lang="en-US" b="1" dirty="0"/>
              <a:t>Lesson’s Learned from the PFS Learning Community:</a:t>
            </a:r>
          </a:p>
          <a:p>
            <a:pPr marL="571500" lvl="1" indent="-171450"/>
            <a:r>
              <a:rPr lang="en-US" sz="2000" dirty="0"/>
              <a:t> What PFS is and what it is not</a:t>
            </a:r>
          </a:p>
          <a:p>
            <a:pPr marL="571500" lvl="1" indent="-171450"/>
            <a:r>
              <a:rPr lang="en-US" sz="2000" dirty="0"/>
              <a:t> Steps in the process very similar to SSIP</a:t>
            </a:r>
          </a:p>
          <a:p>
            <a:pPr marL="571500" lvl="1" indent="-171450"/>
            <a:r>
              <a:rPr lang="en-US" sz="2000" dirty="0"/>
              <a:t> Stakeholders needed in the project</a:t>
            </a:r>
          </a:p>
          <a:p>
            <a:pPr marL="571500" lvl="1" indent="-171450"/>
            <a:r>
              <a:rPr lang="en-US" sz="2000" dirty="0"/>
              <a:t>Different terminology such as the “Evergreen Option” which LA hopes for</a:t>
            </a:r>
          </a:p>
          <a:p>
            <a:pPr marL="571500" lvl="1" indent="-171450"/>
            <a:r>
              <a:rPr lang="en-US" sz="2000" dirty="0"/>
              <a:t>Potential benefits: funding what works, funding to bring to scale evidenced base practices what LA hopes will happen for its state</a:t>
            </a:r>
          </a:p>
          <a:p>
            <a:pPr marL="571500" lvl="1" indent="-171450"/>
            <a:r>
              <a:rPr lang="en-US" sz="2000" dirty="0"/>
              <a:t>Hearing from other states and how they are thinking of using PFS</a:t>
            </a:r>
          </a:p>
          <a:p>
            <a:pPr marL="571500" lvl="1" indent="-171450"/>
            <a:endParaRPr lang="en-US" dirty="0"/>
          </a:p>
        </p:txBody>
      </p:sp>
      <p:sp>
        <p:nvSpPr>
          <p:cNvPr id="3" name="Title 2">
            <a:extLst>
              <a:ext uri="{FF2B5EF4-FFF2-40B4-BE49-F238E27FC236}">
                <a16:creationId xmlns:a16="http://schemas.microsoft.com/office/drawing/2014/main" id="{D30C913A-118C-4C60-AF20-3A214EA02D4B}"/>
              </a:ext>
            </a:extLst>
          </p:cNvPr>
          <p:cNvSpPr>
            <a:spLocks noGrp="1"/>
          </p:cNvSpPr>
          <p:nvPr>
            <p:ph type="title"/>
          </p:nvPr>
        </p:nvSpPr>
        <p:spPr/>
        <p:txBody>
          <a:bodyPr/>
          <a:lstStyle/>
          <a:p>
            <a:pPr algn="ctr"/>
            <a:r>
              <a:rPr lang="en-US" dirty="0"/>
              <a:t>Funders and Lessons Learned</a:t>
            </a:r>
          </a:p>
        </p:txBody>
      </p:sp>
      <p:sp>
        <p:nvSpPr>
          <p:cNvPr id="4" name="Slide Number Placeholder 3">
            <a:extLst>
              <a:ext uri="{FF2B5EF4-FFF2-40B4-BE49-F238E27FC236}">
                <a16:creationId xmlns:a16="http://schemas.microsoft.com/office/drawing/2014/main" id="{CAF30AED-A3D3-426C-820D-2635D8E834FF}"/>
              </a:ext>
            </a:extLst>
          </p:cNvPr>
          <p:cNvSpPr>
            <a:spLocks noGrp="1"/>
          </p:cNvSpPr>
          <p:nvPr>
            <p:ph type="sldNum" sz="quarter" idx="10"/>
          </p:nvPr>
        </p:nvSpPr>
        <p:spPr/>
        <p:txBody>
          <a:bodyPr/>
          <a:lstStyle/>
          <a:p>
            <a:fld id="{B2897048-00E0-47FB-B07B-F36BBE8AF579}" type="slidenum">
              <a:rPr lang="en-US" smtClean="0"/>
              <a:pPr/>
              <a:t>43</a:t>
            </a:fld>
            <a:endParaRPr lang="en-US" dirty="0"/>
          </a:p>
        </p:txBody>
      </p:sp>
    </p:spTree>
    <p:extLst>
      <p:ext uri="{BB962C8B-B14F-4D97-AF65-F5344CB8AC3E}">
        <p14:creationId xmlns:p14="http://schemas.microsoft.com/office/powerpoint/2010/main" val="3029001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Services to new (at risk) populations:  Children who are “nearly eligible.”</a:t>
            </a:r>
          </a:p>
          <a:p>
            <a:pPr lvl="1"/>
            <a:r>
              <a:rPr lang="en-US"/>
              <a:t>PFS Case:  Savings because these children have a high likelihood of benefitting from services.</a:t>
            </a:r>
          </a:p>
          <a:p>
            <a:r>
              <a:rPr lang="en-US"/>
              <a:t>Implementation of a new model /evidence based practice</a:t>
            </a:r>
          </a:p>
          <a:p>
            <a:pPr lvl="1"/>
            <a:r>
              <a:rPr lang="en-US"/>
              <a:t>PFS Case:  Savings because children will make greater gains with an evidence based model. </a:t>
            </a:r>
            <a:endParaRPr lang="en-US" dirty="0"/>
          </a:p>
        </p:txBody>
      </p:sp>
      <p:sp>
        <p:nvSpPr>
          <p:cNvPr id="2" name="Title 1"/>
          <p:cNvSpPr>
            <a:spLocks noGrp="1"/>
          </p:cNvSpPr>
          <p:nvPr>
            <p:ph type="title"/>
          </p:nvPr>
        </p:nvSpPr>
        <p:spPr/>
        <p:txBody>
          <a:bodyPr>
            <a:normAutofit fontScale="90000"/>
          </a:bodyPr>
          <a:lstStyle/>
          <a:p>
            <a:r>
              <a:rPr lang="en-US" dirty="0"/>
              <a:t>Potential PFS Applications: Expansions</a:t>
            </a:r>
          </a:p>
        </p:txBody>
      </p:sp>
      <p:sp>
        <p:nvSpPr>
          <p:cNvPr id="10" name="Slide Number Placeholder 3">
            <a:extLst>
              <a:ext uri="{FF2B5EF4-FFF2-40B4-BE49-F238E27FC236}">
                <a16:creationId xmlns:a16="http://schemas.microsoft.com/office/drawing/2014/main" id="{AC74822F-4BCE-4B65-8840-D4F495B7244D}"/>
              </a:ext>
            </a:extLst>
          </p:cNvPr>
          <p:cNvSpPr>
            <a:spLocks noGrp="1"/>
          </p:cNvSpPr>
          <p:nvPr>
            <p:ph type="sldNum" sz="quarter" idx="10"/>
          </p:nvPr>
        </p:nvSpPr>
        <p:spPr/>
        <p:txBody>
          <a:bodyPr/>
          <a:lstStyle/>
          <a:p>
            <a:pPr lvl="0"/>
            <a:fld id="{B2897048-00E0-47FB-B07B-F36BBE8AF579}" type="slidenum">
              <a:rPr lang="en-US" noProof="0" smtClean="0"/>
              <a:pPr lvl="0"/>
              <a:t>44</a:t>
            </a:fld>
            <a:endParaRPr lang="en-US" noProof="0" dirty="0"/>
          </a:p>
        </p:txBody>
      </p:sp>
    </p:spTree>
    <p:extLst>
      <p:ext uri="{BB962C8B-B14F-4D97-AF65-F5344CB8AC3E}">
        <p14:creationId xmlns:p14="http://schemas.microsoft.com/office/powerpoint/2010/main" val="200502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Improved quality of community-based settings to increase inclusive opportunities</a:t>
            </a:r>
          </a:p>
          <a:p>
            <a:pPr lvl="1"/>
            <a:r>
              <a:rPr lang="en-US"/>
              <a:t>PFS Case:  Savings because all children including children with disabilities make greater gains in higher quality programs. </a:t>
            </a:r>
          </a:p>
          <a:p>
            <a:r>
              <a:rPr lang="en-US"/>
              <a:t>Additional services for high need families of young children with disabilities</a:t>
            </a:r>
          </a:p>
          <a:p>
            <a:pPr lvl="1"/>
            <a:r>
              <a:rPr lang="en-US"/>
              <a:t>PFS Case :  EI and ECSE cannot address the full spectrum of family needs.  Children show improved outcomes when their families are healthy and have economic security.</a:t>
            </a:r>
            <a:endParaRPr lang="en-US" dirty="0"/>
          </a:p>
        </p:txBody>
      </p:sp>
      <p:sp>
        <p:nvSpPr>
          <p:cNvPr id="2" name="Title 1"/>
          <p:cNvSpPr>
            <a:spLocks noGrp="1"/>
          </p:cNvSpPr>
          <p:nvPr>
            <p:ph type="title"/>
          </p:nvPr>
        </p:nvSpPr>
        <p:spPr/>
        <p:txBody>
          <a:bodyPr>
            <a:normAutofit fontScale="90000"/>
          </a:bodyPr>
          <a:lstStyle/>
          <a:p>
            <a:r>
              <a:rPr lang="en-US" dirty="0"/>
              <a:t>Potential PFS Applications: Expansions</a:t>
            </a:r>
          </a:p>
        </p:txBody>
      </p:sp>
      <p:sp>
        <p:nvSpPr>
          <p:cNvPr id="13" name="Slide Number Placeholder 3">
            <a:extLst>
              <a:ext uri="{FF2B5EF4-FFF2-40B4-BE49-F238E27FC236}">
                <a16:creationId xmlns:a16="http://schemas.microsoft.com/office/drawing/2014/main" id="{79CB7D28-6629-4D7D-B807-3715DE33F76F}"/>
              </a:ext>
            </a:extLst>
          </p:cNvPr>
          <p:cNvSpPr>
            <a:spLocks noGrp="1"/>
          </p:cNvSpPr>
          <p:nvPr>
            <p:ph type="sldNum" sz="quarter" idx="10"/>
          </p:nvPr>
        </p:nvSpPr>
        <p:spPr>
          <a:xfrm>
            <a:off x="457200" y="6327648"/>
            <a:ext cx="2133600" cy="365125"/>
          </a:xfrm>
        </p:spPr>
        <p:txBody>
          <a:bodyPr/>
          <a:lstStyle/>
          <a:p>
            <a:pPr lvl="0"/>
            <a:fld id="{B2897048-00E0-47FB-B07B-F36BBE8AF579}" type="slidenum">
              <a:rPr lang="en-US" noProof="0" smtClean="0"/>
              <a:pPr lvl="0"/>
              <a:t>45</a:t>
            </a:fld>
            <a:endParaRPr lang="en-US" noProof="0" dirty="0"/>
          </a:p>
        </p:txBody>
      </p:sp>
    </p:spTree>
    <p:extLst>
      <p:ext uri="{BB962C8B-B14F-4D97-AF65-F5344CB8AC3E}">
        <p14:creationId xmlns:p14="http://schemas.microsoft.com/office/powerpoint/2010/main" val="1998030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939B55-5FE0-43E2-BEF0-A2E0B75DE66D}"/>
              </a:ext>
            </a:extLst>
          </p:cNvPr>
          <p:cNvSpPr>
            <a:spLocks noGrp="1"/>
          </p:cNvSpPr>
          <p:nvPr>
            <p:ph idx="1"/>
          </p:nvPr>
        </p:nvSpPr>
        <p:spPr/>
        <p:txBody>
          <a:bodyPr/>
          <a:lstStyle/>
          <a:p>
            <a:r>
              <a:rPr lang="en-US"/>
              <a:t>Address maternal depression</a:t>
            </a:r>
          </a:p>
          <a:p>
            <a:pPr lvl="1"/>
            <a:r>
              <a:rPr lang="en-US"/>
              <a:t>PFS Case: Maternal depression has an impact on the health of the mother, the physical and social development of a child and the well being of the family. Screening and identification of at risk mothers through Part C reduces long term costs across generations. </a:t>
            </a:r>
            <a:endParaRPr lang="en-US" dirty="0"/>
          </a:p>
        </p:txBody>
      </p:sp>
      <p:sp>
        <p:nvSpPr>
          <p:cNvPr id="3" name="Title 2">
            <a:extLst>
              <a:ext uri="{FF2B5EF4-FFF2-40B4-BE49-F238E27FC236}">
                <a16:creationId xmlns:a16="http://schemas.microsoft.com/office/drawing/2014/main" id="{9C051F6E-AC87-46C9-8189-376AAB54D96C}"/>
              </a:ext>
            </a:extLst>
          </p:cNvPr>
          <p:cNvSpPr>
            <a:spLocks noGrp="1"/>
          </p:cNvSpPr>
          <p:nvPr>
            <p:ph type="title"/>
          </p:nvPr>
        </p:nvSpPr>
        <p:spPr/>
        <p:txBody>
          <a:bodyPr>
            <a:normAutofit fontScale="90000"/>
          </a:bodyPr>
          <a:lstStyle/>
          <a:p>
            <a:r>
              <a:rPr lang="en-US"/>
              <a:t>Potential PFS Applications: Expansion</a:t>
            </a:r>
            <a:endParaRPr lang="en-US" dirty="0"/>
          </a:p>
        </p:txBody>
      </p:sp>
      <p:sp>
        <p:nvSpPr>
          <p:cNvPr id="5" name="Slide Number Placeholder 3">
            <a:extLst>
              <a:ext uri="{FF2B5EF4-FFF2-40B4-BE49-F238E27FC236}">
                <a16:creationId xmlns:a16="http://schemas.microsoft.com/office/drawing/2014/main" id="{4A906462-98E4-4850-B697-F86B2B25D8A4}"/>
              </a:ext>
            </a:extLst>
          </p:cNvPr>
          <p:cNvSpPr>
            <a:spLocks noGrp="1"/>
          </p:cNvSpPr>
          <p:nvPr>
            <p:ph type="sldNum" sz="quarter" idx="10"/>
          </p:nvPr>
        </p:nvSpPr>
        <p:spPr/>
        <p:txBody>
          <a:bodyPr/>
          <a:lstStyle/>
          <a:p>
            <a:pPr lvl="0"/>
            <a:fld id="{B2897048-00E0-47FB-B07B-F36BBE8AF579}" type="slidenum">
              <a:rPr lang="en-US" noProof="0" smtClean="0"/>
              <a:pPr lvl="0"/>
              <a:t>46</a:t>
            </a:fld>
            <a:endParaRPr lang="en-US" noProof="0" dirty="0"/>
          </a:p>
        </p:txBody>
      </p:sp>
    </p:spTree>
    <p:extLst>
      <p:ext uri="{BB962C8B-B14F-4D97-AF65-F5344CB8AC3E}">
        <p14:creationId xmlns:p14="http://schemas.microsoft.com/office/powerpoint/2010/main" val="2592892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664D27-D89B-3849-A1E0-83F7530977C7}"/>
              </a:ext>
            </a:extLst>
          </p:cNvPr>
          <p:cNvSpPr>
            <a:spLocks noGrp="1"/>
          </p:cNvSpPr>
          <p:nvPr>
            <p:ph idx="1"/>
          </p:nvPr>
        </p:nvSpPr>
        <p:spPr/>
        <p:txBody>
          <a:bodyPr/>
          <a:lstStyle/>
          <a:p>
            <a:r>
              <a:rPr lang="en-US" dirty="0"/>
              <a:t>What are the needs of this population?</a:t>
            </a:r>
          </a:p>
          <a:p>
            <a:r>
              <a:rPr lang="en-US" dirty="0"/>
              <a:t>What outcomes might you have for this population?</a:t>
            </a:r>
          </a:p>
          <a:p>
            <a:r>
              <a:rPr lang="en-US" dirty="0"/>
              <a:t>What data do you need/have for this population?</a:t>
            </a:r>
          </a:p>
          <a:p>
            <a:r>
              <a:rPr lang="en-US" dirty="0"/>
              <a:t>What resources exist to support this population?</a:t>
            </a:r>
          </a:p>
          <a:p>
            <a:r>
              <a:rPr lang="en-US" dirty="0"/>
              <a:t>What intervention would achieve the outcomes?</a:t>
            </a:r>
          </a:p>
          <a:p>
            <a:r>
              <a:rPr lang="en-US" dirty="0"/>
              <a:t>Who are the key stakeholders? Providers, Funders</a:t>
            </a:r>
          </a:p>
        </p:txBody>
      </p:sp>
      <p:sp>
        <p:nvSpPr>
          <p:cNvPr id="3" name="Title 2">
            <a:extLst>
              <a:ext uri="{FF2B5EF4-FFF2-40B4-BE49-F238E27FC236}">
                <a16:creationId xmlns:a16="http://schemas.microsoft.com/office/drawing/2014/main" id="{1FA0B912-2F0F-E04A-8F06-7D6EF578A5B3}"/>
              </a:ext>
            </a:extLst>
          </p:cNvPr>
          <p:cNvSpPr>
            <a:spLocks noGrp="1"/>
          </p:cNvSpPr>
          <p:nvPr>
            <p:ph type="title"/>
          </p:nvPr>
        </p:nvSpPr>
        <p:spPr/>
        <p:txBody>
          <a:bodyPr/>
          <a:lstStyle/>
          <a:p>
            <a:r>
              <a:rPr lang="en-US"/>
              <a:t>Small Group Discussion Questions</a:t>
            </a:r>
            <a:endParaRPr lang="en-US" dirty="0"/>
          </a:p>
        </p:txBody>
      </p:sp>
      <p:sp>
        <p:nvSpPr>
          <p:cNvPr id="4" name="Slide Number Placeholder 3">
            <a:extLst>
              <a:ext uri="{FF2B5EF4-FFF2-40B4-BE49-F238E27FC236}">
                <a16:creationId xmlns:a16="http://schemas.microsoft.com/office/drawing/2014/main" id="{41353237-286F-F44E-B722-6E764EB9612A}"/>
              </a:ext>
            </a:extLst>
          </p:cNvPr>
          <p:cNvSpPr>
            <a:spLocks noGrp="1"/>
          </p:cNvSpPr>
          <p:nvPr>
            <p:ph type="sldNum" sz="quarter" idx="10"/>
          </p:nvPr>
        </p:nvSpPr>
        <p:spPr/>
        <p:txBody>
          <a:bodyPr/>
          <a:lstStyle/>
          <a:p>
            <a:fld id="{B2897048-00E0-47FB-B07B-F36BBE8AF579}" type="slidenum">
              <a:rPr lang="en-US" smtClean="0"/>
              <a:pPr/>
              <a:t>47</a:t>
            </a:fld>
            <a:endParaRPr lang="en-US" dirty="0"/>
          </a:p>
        </p:txBody>
      </p:sp>
    </p:spTree>
    <p:extLst>
      <p:ext uri="{BB962C8B-B14F-4D97-AF65-F5344CB8AC3E}">
        <p14:creationId xmlns:p14="http://schemas.microsoft.com/office/powerpoint/2010/main" val="678620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592D13-03D8-461D-A3AA-76AC1859DB22}"/>
              </a:ext>
            </a:extLst>
          </p:cNvPr>
          <p:cNvSpPr>
            <a:spLocks noGrp="1"/>
          </p:cNvSpPr>
          <p:nvPr>
            <p:ph idx="1"/>
          </p:nvPr>
        </p:nvSpPr>
        <p:spPr/>
        <p:txBody>
          <a:bodyPr/>
          <a:lstStyle/>
          <a:p>
            <a:r>
              <a:rPr lang="en-US" dirty="0"/>
              <a:t>What types of outcomes do we hope for?</a:t>
            </a:r>
          </a:p>
          <a:p>
            <a:r>
              <a:rPr lang="en-US" dirty="0"/>
              <a:t>What are the challenges and opportunities for PFS in EI and ECSE? </a:t>
            </a:r>
          </a:p>
        </p:txBody>
      </p:sp>
      <p:sp>
        <p:nvSpPr>
          <p:cNvPr id="7" name="Title 6">
            <a:extLst>
              <a:ext uri="{FF2B5EF4-FFF2-40B4-BE49-F238E27FC236}">
                <a16:creationId xmlns:a16="http://schemas.microsoft.com/office/drawing/2014/main" id="{4672C6E3-DCE1-4455-B258-4D3848933B6C}"/>
              </a:ext>
            </a:extLst>
          </p:cNvPr>
          <p:cNvSpPr>
            <a:spLocks noGrp="1"/>
          </p:cNvSpPr>
          <p:nvPr>
            <p:ph type="title"/>
          </p:nvPr>
        </p:nvSpPr>
        <p:spPr/>
        <p:txBody>
          <a:bodyPr/>
          <a:lstStyle/>
          <a:p>
            <a:r>
              <a:rPr lang="en-US" dirty="0"/>
              <a:t>Considering Outcomes</a:t>
            </a:r>
          </a:p>
        </p:txBody>
      </p:sp>
      <p:sp>
        <p:nvSpPr>
          <p:cNvPr id="6" name="Slide Number Placeholder 5">
            <a:extLst>
              <a:ext uri="{FF2B5EF4-FFF2-40B4-BE49-F238E27FC236}">
                <a16:creationId xmlns:a16="http://schemas.microsoft.com/office/drawing/2014/main" id="{1733AB4E-FE23-4387-AD09-752F5E01ADDB}"/>
              </a:ext>
            </a:extLst>
          </p:cNvPr>
          <p:cNvSpPr>
            <a:spLocks noGrp="1"/>
          </p:cNvSpPr>
          <p:nvPr>
            <p:ph type="sldNum" sz="quarter" idx="10"/>
          </p:nvPr>
        </p:nvSpPr>
        <p:spPr/>
        <p:txBody>
          <a:bodyPr/>
          <a:lstStyle/>
          <a:p>
            <a:fld id="{BA9B540C-44DA-4F69-89C9-7C84606640D3}" type="slidenum">
              <a:rPr lang="en-US" smtClean="0"/>
              <a:pPr/>
              <a:t>48</a:t>
            </a:fld>
            <a:endParaRPr lang="en-US"/>
          </a:p>
        </p:txBody>
      </p:sp>
    </p:spTree>
    <p:extLst>
      <p:ext uri="{BB962C8B-B14F-4D97-AF65-F5344CB8AC3E}">
        <p14:creationId xmlns:p14="http://schemas.microsoft.com/office/powerpoint/2010/main" val="2411655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lstStyle/>
          <a:p>
            <a:pPr marL="0" indent="0">
              <a:buNone/>
            </a:pPr>
            <a:r>
              <a:rPr lang="en-US" dirty="0"/>
              <a:t>Many early childhood PFS projects focus on a population that may include children with or at-risk for disabilities and developmental delays.</a:t>
            </a:r>
          </a:p>
          <a:p>
            <a:pPr marL="0" indent="0">
              <a:buNone/>
            </a:pPr>
            <a:r>
              <a:rPr lang="en-US" b="1" dirty="0"/>
              <a:t>Problem</a:t>
            </a:r>
            <a:r>
              <a:rPr lang="en-US" dirty="0"/>
              <a:t>: If reduction in need for special ed is used as a long term outcome, it might build in a disincentive to identify and serve children</a:t>
            </a:r>
          </a:p>
        </p:txBody>
      </p:sp>
      <p:sp>
        <p:nvSpPr>
          <p:cNvPr id="3" name="Title 2">
            <a:extLst>
              <a:ext uri="{FF2B5EF4-FFF2-40B4-BE49-F238E27FC236}">
                <a16:creationId xmlns:a16="http://schemas.microsoft.com/office/drawing/2014/main" id="{BA16EB17-65CE-4879-8F11-8F41EF42DE79}"/>
              </a:ext>
            </a:extLst>
          </p:cNvPr>
          <p:cNvSpPr>
            <a:spLocks noGrp="1"/>
          </p:cNvSpPr>
          <p:nvPr>
            <p:ph type="title"/>
          </p:nvPr>
        </p:nvSpPr>
        <p:spPr/>
        <p:txBody>
          <a:bodyPr/>
          <a:lstStyle/>
          <a:p>
            <a:r>
              <a:rPr lang="en-US"/>
              <a:t>PFS and Children with Disabilities</a:t>
            </a:r>
            <a:endParaRPr lang="en-US" dirty="0"/>
          </a:p>
        </p:txBody>
      </p:sp>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49</a:t>
            </a:fld>
            <a:endParaRPr lang="en-US" dirty="0"/>
          </a:p>
        </p:txBody>
      </p:sp>
    </p:spTree>
    <p:extLst>
      <p:ext uri="{BB962C8B-B14F-4D97-AF65-F5344CB8AC3E}">
        <p14:creationId xmlns:p14="http://schemas.microsoft.com/office/powerpoint/2010/main" val="393565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9E2CC8-3490-4811-AAE7-4025D530A810}"/>
              </a:ext>
            </a:extLst>
          </p:cNvPr>
          <p:cNvSpPr>
            <a:spLocks noGrp="1"/>
          </p:cNvSpPr>
          <p:nvPr>
            <p:ph idx="1"/>
          </p:nvPr>
        </p:nvSpPr>
        <p:spPr/>
        <p:txBody>
          <a:bodyPr/>
          <a:lstStyle/>
          <a:p>
            <a:pPr marL="457200" indent="-457200">
              <a:buNone/>
            </a:pPr>
            <a:r>
              <a:rPr lang="en-US" dirty="0"/>
              <a:t>4.	Independent evaluators monitor program performance and achievement of the agreed upon outcomes.</a:t>
            </a:r>
          </a:p>
          <a:p>
            <a:pPr marL="514350" indent="-514350">
              <a:buAutoNum type="arabicPeriod" startAt="5"/>
            </a:pPr>
            <a:r>
              <a:rPr lang="en-US" dirty="0"/>
              <a:t>If the program achieves the agreed outcomes, the government will be able to reimburse the initial funders for their “invested capital”. If outcomes are not achieved, the investors do not get paid back.</a:t>
            </a:r>
          </a:p>
          <a:p>
            <a:pPr marL="514350" indent="-514350">
              <a:buAutoNum type="arabicPeriod" startAt="5"/>
            </a:pPr>
            <a:endParaRPr lang="en-US" dirty="0"/>
          </a:p>
          <a:p>
            <a:pPr marL="0" indent="0">
              <a:buNone/>
            </a:pPr>
            <a:r>
              <a:rPr lang="en-US" sz="2000" dirty="0"/>
              <a:t>Adapted from Third Sector</a:t>
            </a:r>
          </a:p>
        </p:txBody>
      </p:sp>
      <p:sp>
        <p:nvSpPr>
          <p:cNvPr id="3" name="Title 2">
            <a:extLst>
              <a:ext uri="{FF2B5EF4-FFF2-40B4-BE49-F238E27FC236}">
                <a16:creationId xmlns:a16="http://schemas.microsoft.com/office/drawing/2014/main" id="{F86AD895-3556-4BC4-B2CE-A6F219DBA23E}"/>
              </a:ext>
            </a:extLst>
          </p:cNvPr>
          <p:cNvSpPr>
            <a:spLocks noGrp="1"/>
          </p:cNvSpPr>
          <p:nvPr>
            <p:ph type="title"/>
          </p:nvPr>
        </p:nvSpPr>
        <p:spPr/>
        <p:txBody>
          <a:bodyPr/>
          <a:lstStyle/>
          <a:p>
            <a:r>
              <a:rPr lang="en-US"/>
              <a:t>Five basic elements of PFS (cont’d)</a:t>
            </a:r>
            <a:endParaRPr lang="en-US" dirty="0"/>
          </a:p>
        </p:txBody>
      </p:sp>
      <p:sp>
        <p:nvSpPr>
          <p:cNvPr id="4" name="Slide Number Placeholder 3">
            <a:extLst>
              <a:ext uri="{FF2B5EF4-FFF2-40B4-BE49-F238E27FC236}">
                <a16:creationId xmlns:a16="http://schemas.microsoft.com/office/drawing/2014/main" id="{2FA151AD-0D8F-4631-B105-15A711114A09}"/>
              </a:ext>
            </a:extLst>
          </p:cNvPr>
          <p:cNvSpPr>
            <a:spLocks noGrp="1"/>
          </p:cNvSpPr>
          <p:nvPr>
            <p:ph type="sldNum" sz="quarter" idx="10"/>
          </p:nvPr>
        </p:nvSpPr>
        <p:spPr/>
        <p:txBody>
          <a:bodyPr/>
          <a:lstStyle/>
          <a:p>
            <a:fld id="{B2897048-00E0-47FB-B07B-F36BBE8AF579}" type="slidenum">
              <a:rPr lang="en-US" smtClean="0"/>
              <a:pPr/>
              <a:t>5</a:t>
            </a:fld>
            <a:endParaRPr lang="en-US" dirty="0"/>
          </a:p>
        </p:txBody>
      </p:sp>
    </p:spTree>
    <p:extLst>
      <p:ext uri="{BB962C8B-B14F-4D97-AF65-F5344CB8AC3E}">
        <p14:creationId xmlns:p14="http://schemas.microsoft.com/office/powerpoint/2010/main" val="576629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1701-4E62-4162-866B-6E04048B0B69}"/>
              </a:ext>
            </a:extLst>
          </p:cNvPr>
          <p:cNvSpPr>
            <a:spLocks noGrp="1"/>
          </p:cNvSpPr>
          <p:nvPr>
            <p:ph type="title"/>
          </p:nvPr>
        </p:nvSpPr>
        <p:spPr/>
        <p:txBody>
          <a:bodyPr/>
          <a:lstStyle/>
          <a:p>
            <a:r>
              <a:rPr lang="en-US"/>
              <a:t>Challenges and Opportunities</a:t>
            </a:r>
            <a:endParaRPr lang="en-US" dirty="0"/>
          </a:p>
        </p:txBody>
      </p:sp>
      <p:sp>
        <p:nvSpPr>
          <p:cNvPr id="3" name="Content Placeholder 2">
            <a:extLst>
              <a:ext uri="{FF2B5EF4-FFF2-40B4-BE49-F238E27FC236}">
                <a16:creationId xmlns:a16="http://schemas.microsoft.com/office/drawing/2014/main" id="{000E4351-FED6-4EEC-B83B-AB4FFF024808}"/>
              </a:ext>
            </a:extLst>
          </p:cNvPr>
          <p:cNvSpPr>
            <a:spLocks noGrp="1"/>
          </p:cNvSpPr>
          <p:nvPr>
            <p:ph idx="1"/>
          </p:nvPr>
        </p:nvSpPr>
        <p:spPr/>
        <p:txBody>
          <a:bodyPr/>
          <a:lstStyle/>
          <a:p>
            <a:pPr marL="0" indent="0">
              <a:buNone/>
            </a:pPr>
            <a:r>
              <a:rPr lang="en-US" dirty="0"/>
              <a:t>EI and ECSE</a:t>
            </a:r>
          </a:p>
          <a:p>
            <a:r>
              <a:rPr lang="en-US" dirty="0"/>
              <a:t>are mandated for the provision of services based on Federal legislation.</a:t>
            </a:r>
          </a:p>
          <a:p>
            <a:r>
              <a:rPr lang="en-US" dirty="0"/>
              <a:t>are individualized services based on child and family needs and priorities.</a:t>
            </a:r>
          </a:p>
          <a:p>
            <a:r>
              <a:rPr lang="en-US" dirty="0"/>
              <a:t>serve a population with a wide range of disabilities and severity of impairments and needs with a diverse population of families. </a:t>
            </a:r>
          </a:p>
        </p:txBody>
      </p:sp>
      <p:sp>
        <p:nvSpPr>
          <p:cNvPr id="4" name="Slide Number Placeholder 3">
            <a:extLst>
              <a:ext uri="{FF2B5EF4-FFF2-40B4-BE49-F238E27FC236}">
                <a16:creationId xmlns:a16="http://schemas.microsoft.com/office/drawing/2014/main" id="{1C2FEA4A-E86B-4FD3-9626-ABD520244F02}"/>
              </a:ext>
            </a:extLst>
          </p:cNvPr>
          <p:cNvSpPr>
            <a:spLocks noGrp="1"/>
          </p:cNvSpPr>
          <p:nvPr>
            <p:ph type="sldNum" sz="quarter" idx="10"/>
          </p:nvPr>
        </p:nvSpPr>
        <p:spPr/>
        <p:txBody>
          <a:bodyPr/>
          <a:lstStyle/>
          <a:p>
            <a:pPr lvl="0"/>
            <a:fld id="{B2897048-00E0-47FB-B07B-F36BBE8AF579}" type="slidenum">
              <a:rPr lang="en-US" noProof="0" smtClean="0"/>
              <a:pPr lvl="0"/>
              <a:t>50</a:t>
            </a:fld>
            <a:endParaRPr lang="en-US" noProof="0" dirty="0"/>
          </a:p>
        </p:txBody>
      </p:sp>
    </p:spTree>
    <p:extLst>
      <p:ext uri="{BB962C8B-B14F-4D97-AF65-F5344CB8AC3E}">
        <p14:creationId xmlns:p14="http://schemas.microsoft.com/office/powerpoint/2010/main" val="1000969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1701-4E62-4162-866B-6E04048B0B69}"/>
              </a:ext>
            </a:extLst>
          </p:cNvPr>
          <p:cNvSpPr>
            <a:spLocks noGrp="1"/>
          </p:cNvSpPr>
          <p:nvPr>
            <p:ph type="title"/>
          </p:nvPr>
        </p:nvSpPr>
        <p:spPr/>
        <p:txBody>
          <a:bodyPr>
            <a:normAutofit fontScale="90000"/>
          </a:bodyPr>
          <a:lstStyle/>
          <a:p>
            <a:r>
              <a:rPr lang="en-US"/>
              <a:t>Challenges and Opportunities (cont)</a:t>
            </a:r>
            <a:endParaRPr lang="en-US" dirty="0"/>
          </a:p>
        </p:txBody>
      </p:sp>
      <p:sp>
        <p:nvSpPr>
          <p:cNvPr id="3" name="Content Placeholder 2">
            <a:extLst>
              <a:ext uri="{FF2B5EF4-FFF2-40B4-BE49-F238E27FC236}">
                <a16:creationId xmlns:a16="http://schemas.microsoft.com/office/drawing/2014/main" id="{000E4351-FED6-4EEC-B83B-AB4FFF024808}"/>
              </a:ext>
            </a:extLst>
          </p:cNvPr>
          <p:cNvSpPr>
            <a:spLocks noGrp="1"/>
          </p:cNvSpPr>
          <p:nvPr>
            <p:ph idx="1"/>
          </p:nvPr>
        </p:nvSpPr>
        <p:spPr/>
        <p:txBody>
          <a:bodyPr/>
          <a:lstStyle/>
          <a:p>
            <a:pPr marL="0" indent="0">
              <a:buNone/>
            </a:pPr>
            <a:r>
              <a:rPr lang="en-US" dirty="0"/>
              <a:t>EI and ECSE </a:t>
            </a:r>
          </a:p>
          <a:p>
            <a:r>
              <a:rPr lang="en-US" dirty="0"/>
              <a:t>have required data reporting on child outcomes. </a:t>
            </a:r>
          </a:p>
          <a:p>
            <a:r>
              <a:rPr lang="en-US" dirty="0"/>
              <a:t>as with other early childhood programs, linking data to track children’s outcomes over time is challenging. </a:t>
            </a:r>
          </a:p>
          <a:p>
            <a:r>
              <a:rPr lang="en-US" dirty="0"/>
              <a:t>could use PFS to build on practices or innovations that are already in place. </a:t>
            </a:r>
          </a:p>
          <a:p>
            <a:r>
              <a:rPr lang="en-US" dirty="0"/>
              <a:t>PFS could be used enhance the quality of existing services.</a:t>
            </a:r>
          </a:p>
        </p:txBody>
      </p:sp>
      <p:sp>
        <p:nvSpPr>
          <p:cNvPr id="4" name="Slide Number Placeholder 3">
            <a:extLst>
              <a:ext uri="{FF2B5EF4-FFF2-40B4-BE49-F238E27FC236}">
                <a16:creationId xmlns:a16="http://schemas.microsoft.com/office/drawing/2014/main" id="{1C2FEA4A-E86B-4FD3-9626-ABD520244F02}"/>
              </a:ext>
            </a:extLst>
          </p:cNvPr>
          <p:cNvSpPr>
            <a:spLocks noGrp="1"/>
          </p:cNvSpPr>
          <p:nvPr>
            <p:ph type="sldNum" sz="quarter" idx="10"/>
          </p:nvPr>
        </p:nvSpPr>
        <p:spPr/>
        <p:txBody>
          <a:bodyPr/>
          <a:lstStyle/>
          <a:p>
            <a:pPr lvl="0"/>
            <a:fld id="{B2897048-00E0-47FB-B07B-F36BBE8AF579}" type="slidenum">
              <a:rPr lang="en-US" noProof="0" smtClean="0"/>
              <a:pPr lvl="0"/>
              <a:t>51</a:t>
            </a:fld>
            <a:endParaRPr lang="en-US" noProof="0" dirty="0"/>
          </a:p>
        </p:txBody>
      </p:sp>
    </p:spTree>
    <p:extLst>
      <p:ext uri="{BB962C8B-B14F-4D97-AF65-F5344CB8AC3E}">
        <p14:creationId xmlns:p14="http://schemas.microsoft.com/office/powerpoint/2010/main" val="406011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38AB9-16AE-4E5E-8105-409EBD4E3A37}"/>
              </a:ext>
            </a:extLst>
          </p:cNvPr>
          <p:cNvSpPr>
            <a:spLocks noGrp="1"/>
          </p:cNvSpPr>
          <p:nvPr>
            <p:ph type="title"/>
          </p:nvPr>
        </p:nvSpPr>
        <p:spPr/>
        <p:txBody>
          <a:bodyPr/>
          <a:lstStyle/>
          <a:p>
            <a:r>
              <a:rPr lang="en-US"/>
              <a:t>Discussion</a:t>
            </a:r>
            <a:endParaRPr lang="en-US" dirty="0"/>
          </a:p>
        </p:txBody>
      </p:sp>
      <p:sp>
        <p:nvSpPr>
          <p:cNvPr id="3" name="Content Placeholder 2">
            <a:extLst>
              <a:ext uri="{FF2B5EF4-FFF2-40B4-BE49-F238E27FC236}">
                <a16:creationId xmlns:a16="http://schemas.microsoft.com/office/drawing/2014/main" id="{393C31EB-0A1F-4C95-815E-4B4D1BE05E41}"/>
              </a:ext>
            </a:extLst>
          </p:cNvPr>
          <p:cNvSpPr>
            <a:spLocks noGrp="1"/>
          </p:cNvSpPr>
          <p:nvPr>
            <p:ph idx="1"/>
          </p:nvPr>
        </p:nvSpPr>
        <p:spPr/>
        <p:txBody>
          <a:bodyPr/>
          <a:lstStyle/>
          <a:p>
            <a:r>
              <a:rPr lang="en-US"/>
              <a:t>What kinds of outcomes would garner strong public and investor support?</a:t>
            </a:r>
          </a:p>
          <a:p>
            <a:r>
              <a:rPr lang="en-US"/>
              <a:t> What are some of the issues that need to be addressed in serving this population? </a:t>
            </a:r>
          </a:p>
          <a:p>
            <a:r>
              <a:rPr lang="en-US"/>
              <a:t>How could PFS be applied to services for young children with disabilities and their families? </a:t>
            </a:r>
            <a:endParaRPr lang="en-US" dirty="0"/>
          </a:p>
        </p:txBody>
      </p:sp>
      <p:sp>
        <p:nvSpPr>
          <p:cNvPr id="4" name="Slide Number Placeholder 3">
            <a:extLst>
              <a:ext uri="{FF2B5EF4-FFF2-40B4-BE49-F238E27FC236}">
                <a16:creationId xmlns:a16="http://schemas.microsoft.com/office/drawing/2014/main" id="{CEB0B0E8-61A5-4EB5-9F13-4E725BD01FD9}"/>
              </a:ext>
            </a:extLst>
          </p:cNvPr>
          <p:cNvSpPr>
            <a:spLocks noGrp="1"/>
          </p:cNvSpPr>
          <p:nvPr>
            <p:ph type="sldNum" sz="quarter" idx="10"/>
          </p:nvPr>
        </p:nvSpPr>
        <p:spPr/>
        <p:txBody>
          <a:bodyPr/>
          <a:lstStyle/>
          <a:p>
            <a:pPr lvl="0"/>
            <a:fld id="{B2897048-00E0-47FB-B07B-F36BBE8AF579}" type="slidenum">
              <a:rPr lang="en-US" noProof="0" smtClean="0"/>
              <a:pPr lvl="0"/>
              <a:t>52</a:t>
            </a:fld>
            <a:endParaRPr lang="en-US" noProof="0" dirty="0"/>
          </a:p>
        </p:txBody>
      </p:sp>
    </p:spTree>
    <p:extLst>
      <p:ext uri="{BB962C8B-B14F-4D97-AF65-F5344CB8AC3E}">
        <p14:creationId xmlns:p14="http://schemas.microsoft.com/office/powerpoint/2010/main" val="1968560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D4E637-5D66-4C06-A14B-C49BA5787C92}"/>
              </a:ext>
            </a:extLst>
          </p:cNvPr>
          <p:cNvSpPr>
            <a:spLocks noGrp="1"/>
          </p:cNvSpPr>
          <p:nvPr>
            <p:ph idx="1"/>
          </p:nvPr>
        </p:nvSpPr>
        <p:spPr/>
        <p:txBody>
          <a:bodyPr/>
          <a:lstStyle/>
          <a:p>
            <a:r>
              <a:rPr lang="en-US"/>
              <a:t>Are there any PFS projects in your state? </a:t>
            </a:r>
          </a:p>
          <a:p>
            <a:r>
              <a:rPr lang="en-US"/>
              <a:t>Would you consider a PFS project in your state?</a:t>
            </a:r>
          </a:p>
          <a:p>
            <a:r>
              <a:rPr lang="en-US"/>
              <a:t>How might PFS be used to benefit Part C or 619 programs and/or children with or at-risk for developmental delays or disabilities? </a:t>
            </a:r>
            <a:endParaRPr lang="en-US" dirty="0"/>
          </a:p>
        </p:txBody>
      </p:sp>
      <p:sp>
        <p:nvSpPr>
          <p:cNvPr id="3" name="Title 2">
            <a:extLst>
              <a:ext uri="{FF2B5EF4-FFF2-40B4-BE49-F238E27FC236}">
                <a16:creationId xmlns:a16="http://schemas.microsoft.com/office/drawing/2014/main" id="{8E42DF07-BF9C-4F05-86AC-018CAE36D712}"/>
              </a:ext>
            </a:extLst>
          </p:cNvPr>
          <p:cNvSpPr>
            <a:spLocks noGrp="1"/>
          </p:cNvSpPr>
          <p:nvPr>
            <p:ph type="title"/>
          </p:nvPr>
        </p:nvSpPr>
        <p:spPr/>
        <p:txBody>
          <a:bodyPr/>
          <a:lstStyle/>
          <a:p>
            <a:r>
              <a:rPr lang="en-US"/>
              <a:t>Next Steps</a:t>
            </a:r>
            <a:endParaRPr lang="en-US" dirty="0"/>
          </a:p>
        </p:txBody>
      </p:sp>
      <p:sp>
        <p:nvSpPr>
          <p:cNvPr id="4" name="Slide Number Placeholder 3">
            <a:extLst>
              <a:ext uri="{FF2B5EF4-FFF2-40B4-BE49-F238E27FC236}">
                <a16:creationId xmlns:a16="http://schemas.microsoft.com/office/drawing/2014/main" id="{67BCA541-6C54-4734-B09C-DC8DD855CA9F}"/>
              </a:ext>
            </a:extLst>
          </p:cNvPr>
          <p:cNvSpPr>
            <a:spLocks noGrp="1"/>
          </p:cNvSpPr>
          <p:nvPr>
            <p:ph type="sldNum" sz="quarter" idx="10"/>
          </p:nvPr>
        </p:nvSpPr>
        <p:spPr/>
        <p:txBody>
          <a:bodyPr/>
          <a:lstStyle/>
          <a:p>
            <a:fld id="{B2897048-00E0-47FB-B07B-F36BBE8AF579}" type="slidenum">
              <a:rPr lang="en-US" smtClean="0"/>
              <a:pPr/>
              <a:t>53</a:t>
            </a:fld>
            <a:endParaRPr lang="en-US" dirty="0"/>
          </a:p>
        </p:txBody>
      </p:sp>
    </p:spTree>
    <p:extLst>
      <p:ext uri="{BB962C8B-B14F-4D97-AF65-F5344CB8AC3E}">
        <p14:creationId xmlns:p14="http://schemas.microsoft.com/office/powerpoint/2010/main" val="1975115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Is Pay For Success an intervention?</a:t>
            </a:r>
          </a:p>
          <a:p>
            <a:pPr lvl="1"/>
            <a:r>
              <a:rPr lang="en-US"/>
              <a:t>No, it is an innovative contracting tool.</a:t>
            </a:r>
          </a:p>
          <a:p>
            <a:r>
              <a:rPr lang="en-US"/>
              <a:t>Is Pay For Success best at scaling proven programs or innovative, promising programs?</a:t>
            </a:r>
          </a:p>
          <a:p>
            <a:pPr lvl="1"/>
            <a:r>
              <a:rPr lang="en-US"/>
              <a:t>Both. Innovative, promising programs are more risky for investors but can provide government an opportunity to innovate and only pay if it works. </a:t>
            </a:r>
            <a:endParaRPr lang="en-US" dirty="0"/>
          </a:p>
        </p:txBody>
      </p:sp>
      <p:sp>
        <p:nvSpPr>
          <p:cNvPr id="8" name="Title 7"/>
          <p:cNvSpPr>
            <a:spLocks noGrp="1"/>
          </p:cNvSpPr>
          <p:nvPr>
            <p:ph type="title"/>
          </p:nvPr>
        </p:nvSpPr>
        <p:spPr/>
        <p:txBody>
          <a:bodyPr/>
          <a:lstStyle/>
          <a:p>
            <a:r>
              <a:rPr lang="en-US"/>
              <a:t>Frequently Asked Questions</a:t>
            </a:r>
            <a:endParaRPr lang="en-US" dirty="0"/>
          </a:p>
        </p:txBody>
      </p:sp>
      <p:sp>
        <p:nvSpPr>
          <p:cNvPr id="12" name="Slide Number Placeholder 11"/>
          <p:cNvSpPr>
            <a:spLocks noGrp="1"/>
          </p:cNvSpPr>
          <p:nvPr>
            <p:ph type="sldNum" sz="quarter" idx="10"/>
          </p:nvPr>
        </p:nvSpPr>
        <p:spPr/>
        <p:txBody>
          <a:bodyPr/>
          <a:lstStyle/>
          <a:p>
            <a:fld id="{B2897048-00E0-47FB-B07B-F36BBE8AF579}" type="slidenum">
              <a:rPr lang="en-US" smtClean="0"/>
              <a:pPr/>
              <a:t>54</a:t>
            </a:fld>
            <a:endParaRPr lang="en-US" dirty="0"/>
          </a:p>
        </p:txBody>
      </p:sp>
      <p:pic>
        <p:nvPicPr>
          <p:cNvPr id="11"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191000"/>
            <a:ext cx="2945296" cy="1803994"/>
          </a:xfrm>
          <a:prstGeom prst="rect">
            <a:avLst/>
          </a:prstGeom>
          <a:noFill/>
        </p:spPr>
      </p:pic>
    </p:spTree>
    <p:extLst>
      <p:ext uri="{BB962C8B-B14F-4D97-AF65-F5344CB8AC3E}">
        <p14:creationId xmlns:p14="http://schemas.microsoft.com/office/powerpoint/2010/main" val="3831307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Who determines the outcomes in a PFS project?</a:t>
            </a:r>
          </a:p>
          <a:p>
            <a:pPr lvl="1"/>
            <a:r>
              <a:rPr lang="en-US"/>
              <a:t>Typically the government (outcomes payor) brings the outcomes of interest to the PFS partnership.  All partners discuss and agree to the outcomes.  </a:t>
            </a:r>
          </a:p>
          <a:p>
            <a:r>
              <a:rPr lang="en-US"/>
              <a:t>Is this privatization?</a:t>
            </a:r>
          </a:p>
          <a:p>
            <a:pPr lvl="1"/>
            <a:r>
              <a:rPr lang="en-US"/>
              <a:t>No, most services are provided by non-profit service providers and public schools.  And, government will pay for it if it works.</a:t>
            </a:r>
            <a:endParaRPr lang="en-US" dirty="0"/>
          </a:p>
        </p:txBody>
      </p:sp>
      <p:sp>
        <p:nvSpPr>
          <p:cNvPr id="4" name="Title 3"/>
          <p:cNvSpPr>
            <a:spLocks noGrp="1"/>
          </p:cNvSpPr>
          <p:nvPr>
            <p:ph type="title"/>
          </p:nvPr>
        </p:nvSpPr>
        <p:spPr/>
        <p:txBody>
          <a:bodyPr/>
          <a:lstStyle/>
          <a:p>
            <a:r>
              <a:rPr lang="en-US"/>
              <a:t>Frequently Asked Questions</a:t>
            </a:r>
            <a:endParaRPr lang="en-US" dirty="0"/>
          </a:p>
        </p:txBody>
      </p:sp>
      <p:sp>
        <p:nvSpPr>
          <p:cNvPr id="9" name="Slide Number Placeholder 8"/>
          <p:cNvSpPr>
            <a:spLocks noGrp="1"/>
          </p:cNvSpPr>
          <p:nvPr>
            <p:ph type="sldNum" sz="quarter" idx="10"/>
          </p:nvPr>
        </p:nvSpPr>
        <p:spPr/>
        <p:txBody>
          <a:bodyPr/>
          <a:lstStyle/>
          <a:p>
            <a:fld id="{B2897048-00E0-47FB-B07B-F36BBE8AF579}" type="slidenum">
              <a:rPr lang="en-US" smtClean="0"/>
              <a:pPr/>
              <a:t>55</a:t>
            </a:fld>
            <a:endParaRPr lang="en-US" dirty="0"/>
          </a:p>
        </p:txBody>
      </p:sp>
      <p:pic>
        <p:nvPicPr>
          <p:cNvPr id="8"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4572000"/>
            <a:ext cx="2362200" cy="1446848"/>
          </a:xfrm>
          <a:prstGeom prst="rect">
            <a:avLst/>
          </a:prstGeom>
          <a:noFill/>
        </p:spPr>
      </p:pic>
    </p:spTree>
    <p:extLst>
      <p:ext uri="{BB962C8B-B14F-4D97-AF65-F5344CB8AC3E}">
        <p14:creationId xmlns:p14="http://schemas.microsoft.com/office/powerpoint/2010/main" val="1753154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22F4736B-0F06-4F4D-8CBA-39D9F88B5CC4}"/>
              </a:ext>
            </a:extLst>
          </p:cNvPr>
          <p:cNvSpPr>
            <a:spLocks noGrp="1"/>
          </p:cNvSpPr>
          <p:nvPr>
            <p:ph idx="1"/>
          </p:nvPr>
        </p:nvSpPr>
        <p:spPr/>
        <p:txBody>
          <a:bodyPr/>
          <a:lstStyle/>
          <a:p>
            <a:r>
              <a:rPr lang="en-US" dirty="0"/>
              <a:t>Visit the DaSy website at:</a:t>
            </a:r>
          </a:p>
          <a:p>
            <a:pPr lvl="1"/>
            <a:r>
              <a:rPr lang="en-US" dirty="0">
                <a:hlinkClick r:id="rId2" tooltip="The DaSy Center website"/>
              </a:rPr>
              <a:t>http://dasycenter.org/</a:t>
            </a:r>
            <a:endParaRPr lang="en-US" dirty="0"/>
          </a:p>
          <a:p>
            <a:r>
              <a:rPr lang="en-US" dirty="0"/>
              <a:t>USDOE PFS Website</a:t>
            </a:r>
          </a:p>
          <a:p>
            <a:pPr lvl="1"/>
            <a:r>
              <a:rPr lang="en-US" dirty="0">
                <a:hlinkClick r:id="rId3"/>
              </a:rPr>
              <a:t>https://www2.ed.gov/about/inits/ed/pay-for-success/index.html</a:t>
            </a:r>
            <a:endParaRPr lang="en-US" dirty="0"/>
          </a:p>
        </p:txBody>
      </p:sp>
      <p:sp>
        <p:nvSpPr>
          <p:cNvPr id="2" name="Title 1" descr="&quot; &quot;"/>
          <p:cNvSpPr>
            <a:spLocks noGrp="1"/>
          </p:cNvSpPr>
          <p:nvPr>
            <p:ph type="title"/>
          </p:nvPr>
        </p:nvSpPr>
        <p:spPr/>
        <p:txBody>
          <a:bodyPr/>
          <a:lstStyle/>
          <a:p>
            <a:r>
              <a:rPr lang="en-US"/>
              <a:t>Get more information about PFS……</a:t>
            </a: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56</a:t>
            </a:fld>
            <a:endParaRPr lang="en-US" dirty="0"/>
          </a:p>
        </p:txBody>
      </p:sp>
    </p:spTree>
    <p:extLst>
      <p:ext uri="{BB962C8B-B14F-4D97-AF65-F5344CB8AC3E}">
        <p14:creationId xmlns:p14="http://schemas.microsoft.com/office/powerpoint/2010/main" val="13738629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Please remember to fill out your evaluation forms</a:t>
            </a:r>
          </a:p>
        </p:txBody>
      </p:sp>
      <p:sp>
        <p:nvSpPr>
          <p:cNvPr id="2" name="Slide Number Placeholder 1"/>
          <p:cNvSpPr>
            <a:spLocks noGrp="1"/>
          </p:cNvSpPr>
          <p:nvPr>
            <p:ph type="sldNum" sz="quarter" idx="10"/>
          </p:nvPr>
        </p:nvSpPr>
        <p:spPr/>
        <p:txBody>
          <a:bodyPr/>
          <a:lstStyle/>
          <a:p>
            <a:fld id="{70A34493-74B1-AA4B-80AB-3044038568F8}" type="slidenum">
              <a:rPr lang="en-US" smtClean="0"/>
              <a:pPr/>
              <a:t>57</a:t>
            </a:fld>
            <a:endParaRPr lang="en-US" dirty="0"/>
          </a:p>
        </p:txBody>
      </p:sp>
    </p:spTree>
    <p:extLst>
      <p:ext uri="{BB962C8B-B14F-4D97-AF65-F5344CB8AC3E}">
        <p14:creationId xmlns:p14="http://schemas.microsoft.com/office/powerpoint/2010/main" val="4269781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58</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tool and guidance were developed under grants from the U.S. Department of Education, #H326P120002 and #H326P170001. However, those contents do not necessarily represent the policy of the U.S. Department of Education, and you should not assume endorsement by the Federal Government. Project Officers: Meredith Miceli, Richelle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
        <p:nvSpPr>
          <p:cNvPr id="5" name="Title 1" descr="&quot; &quot;"/>
          <p:cNvSpPr>
            <a:spLocks noGrp="1"/>
          </p:cNvSpPr>
          <p:nvPr>
            <p:ph type="title"/>
          </p:nvPr>
        </p:nvSpPr>
        <p:spPr>
          <a:xfrm>
            <a:off x="457200" y="274638"/>
            <a:ext cx="8229600" cy="1143000"/>
          </a:xfrm>
        </p:spPr>
        <p:txBody>
          <a:bodyPr/>
          <a:lstStyle/>
          <a:p>
            <a:r>
              <a:rPr lang="en-US" dirty="0"/>
              <a:t>Thank you</a:t>
            </a:r>
          </a:p>
        </p:txBody>
      </p:sp>
    </p:spTree>
    <p:extLst>
      <p:ext uri="{BB962C8B-B14F-4D97-AF65-F5344CB8AC3E}">
        <p14:creationId xmlns:p14="http://schemas.microsoft.com/office/powerpoint/2010/main" val="262124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funding strategy allows the government to partner with and leverage the resources of philanthropic and other private investors to help drive evidence-based innovation and invest in what works. </a:t>
            </a:r>
          </a:p>
          <a:p>
            <a:r>
              <a:rPr lang="en-US" dirty="0"/>
              <a:t>PFS can also be used to test innovative, promising interventions.</a:t>
            </a:r>
          </a:p>
        </p:txBody>
      </p:sp>
      <p:sp>
        <p:nvSpPr>
          <p:cNvPr id="5" name="Title 4"/>
          <p:cNvSpPr>
            <a:spLocks noGrp="1"/>
          </p:cNvSpPr>
          <p:nvPr>
            <p:ph type="title"/>
          </p:nvPr>
        </p:nvSpPr>
        <p:spPr/>
        <p:txBody>
          <a:bodyPr/>
          <a:lstStyle/>
          <a:p>
            <a:r>
              <a:rPr lang="en-US" dirty="0"/>
              <a:t>What is Pay for Success?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6</a:t>
            </a:fld>
            <a:endParaRPr lang="en-US" dirty="0"/>
          </a:p>
        </p:txBody>
      </p:sp>
    </p:spTree>
    <p:extLst>
      <p:ext uri="{BB962C8B-B14F-4D97-AF65-F5344CB8AC3E}">
        <p14:creationId xmlns:p14="http://schemas.microsoft.com/office/powerpoint/2010/main" val="120678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Reeason for using pay for success"/>
          <p:cNvGraphicFramePr>
            <a:graphicFrameLocks noGrp="1"/>
          </p:cNvGraphicFramePr>
          <p:nvPr>
            <p:ph idx="1"/>
            <p:extLst>
              <p:ext uri="{D42A27DB-BD31-4B8C-83A1-F6EECF244321}">
                <p14:modId xmlns:p14="http://schemas.microsoft.com/office/powerpoint/2010/main" val="3508590549"/>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a:t>When does PFS make sense?</a:t>
            </a:r>
          </a:p>
        </p:txBody>
      </p:sp>
      <p:sp>
        <p:nvSpPr>
          <p:cNvPr id="3" name="Slide Number Placeholder 2"/>
          <p:cNvSpPr>
            <a:spLocks noGrp="1"/>
          </p:cNvSpPr>
          <p:nvPr>
            <p:ph type="sldNum" sz="quarter" idx="10"/>
          </p:nvPr>
        </p:nvSpPr>
        <p:spPr/>
        <p:txBody>
          <a:bodyPr/>
          <a:lstStyle/>
          <a:p>
            <a:fld id="{B2897048-00E0-47FB-B07B-F36BBE8AF579}" type="slidenum">
              <a:rPr lang="en-US" smtClean="0"/>
              <a:pPr/>
              <a:t>7</a:t>
            </a:fld>
            <a:endParaRPr lang="en-US" dirty="0"/>
          </a:p>
        </p:txBody>
      </p:sp>
    </p:spTree>
    <p:extLst>
      <p:ext uri="{BB962C8B-B14F-4D97-AF65-F5344CB8AC3E}">
        <p14:creationId xmlns:p14="http://schemas.microsoft.com/office/powerpoint/2010/main" val="125737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B0FE1E-B390-4685-9432-EAB62DE072B5}"/>
              </a:ext>
            </a:extLst>
          </p:cNvPr>
          <p:cNvSpPr>
            <a:spLocks noGrp="1"/>
          </p:cNvSpPr>
          <p:nvPr>
            <p:ph idx="1"/>
          </p:nvPr>
        </p:nvSpPr>
        <p:spPr>
          <a:xfrm>
            <a:off x="2895600" y="1600201"/>
            <a:ext cx="3352800" cy="4038600"/>
          </a:xfrm>
        </p:spPr>
        <p:txBody>
          <a:bodyPr/>
          <a:lstStyle/>
          <a:p>
            <a:pPr marL="514350" indent="-514350">
              <a:spcAft>
                <a:spcPts val="2000"/>
              </a:spcAft>
              <a:buFont typeface="+mj-lt"/>
              <a:buAutoNum type="arabicPeriod"/>
            </a:pPr>
            <a:r>
              <a:rPr lang="en-US" sz="2600" dirty="0"/>
              <a:t>Investors</a:t>
            </a:r>
          </a:p>
          <a:p>
            <a:pPr marL="514350" indent="-514350">
              <a:spcAft>
                <a:spcPts val="2000"/>
              </a:spcAft>
              <a:buFont typeface="+mj-lt"/>
              <a:buAutoNum type="arabicPeriod"/>
            </a:pPr>
            <a:r>
              <a:rPr lang="en-US" sz="2600" dirty="0"/>
              <a:t>Intermediary</a:t>
            </a:r>
          </a:p>
          <a:p>
            <a:pPr marL="514350" indent="-514350">
              <a:spcAft>
                <a:spcPts val="2000"/>
              </a:spcAft>
              <a:buFont typeface="+mj-lt"/>
              <a:buAutoNum type="arabicPeriod"/>
            </a:pPr>
            <a:r>
              <a:rPr lang="en-US" sz="2600" dirty="0"/>
              <a:t>Government</a:t>
            </a:r>
          </a:p>
          <a:p>
            <a:pPr marL="514350" indent="-514350">
              <a:spcAft>
                <a:spcPts val="2000"/>
              </a:spcAft>
              <a:buFont typeface="+mj-lt"/>
              <a:buAutoNum type="arabicPeriod"/>
            </a:pPr>
            <a:r>
              <a:rPr lang="en-US" sz="2600" dirty="0"/>
              <a:t>Evaluator</a:t>
            </a:r>
          </a:p>
          <a:p>
            <a:pPr marL="514350" indent="-514350">
              <a:spcAft>
                <a:spcPts val="2000"/>
              </a:spcAft>
              <a:buFont typeface="+mj-lt"/>
              <a:buAutoNum type="arabicPeriod"/>
            </a:pPr>
            <a:r>
              <a:rPr lang="en-US" sz="2600" dirty="0"/>
              <a:t>Service providers</a:t>
            </a:r>
          </a:p>
          <a:p>
            <a:pPr marL="514350" indent="-514350">
              <a:spcAft>
                <a:spcPts val="2000"/>
              </a:spcAft>
              <a:buFont typeface="+mj-lt"/>
              <a:buAutoNum type="arabicPeriod"/>
            </a:pPr>
            <a:r>
              <a:rPr lang="en-US" sz="2600" dirty="0"/>
              <a:t>Target population</a:t>
            </a:r>
          </a:p>
        </p:txBody>
      </p:sp>
      <p:sp>
        <p:nvSpPr>
          <p:cNvPr id="3" name="Title 2">
            <a:extLst>
              <a:ext uri="{FF2B5EF4-FFF2-40B4-BE49-F238E27FC236}">
                <a16:creationId xmlns:a16="http://schemas.microsoft.com/office/drawing/2014/main" id="{C2CEC32E-7338-4658-BD08-225CE6A6BC1D}"/>
              </a:ext>
            </a:extLst>
          </p:cNvPr>
          <p:cNvSpPr>
            <a:spLocks noGrp="1"/>
          </p:cNvSpPr>
          <p:nvPr>
            <p:ph type="title"/>
          </p:nvPr>
        </p:nvSpPr>
        <p:spPr/>
        <p:txBody>
          <a:bodyPr>
            <a:normAutofit fontScale="90000"/>
          </a:bodyPr>
          <a:lstStyle/>
          <a:p>
            <a:r>
              <a:rPr lang="en-US" dirty="0"/>
              <a:t>PFS projects have multiple stakeholders</a:t>
            </a:r>
          </a:p>
        </p:txBody>
      </p:sp>
      <p:sp>
        <p:nvSpPr>
          <p:cNvPr id="4" name="Slide Number Placeholder 3">
            <a:extLst>
              <a:ext uri="{FF2B5EF4-FFF2-40B4-BE49-F238E27FC236}">
                <a16:creationId xmlns:a16="http://schemas.microsoft.com/office/drawing/2014/main" id="{AA6FF2C0-8AB6-4978-A016-8C2B4DB6FDE5}"/>
              </a:ext>
            </a:extLst>
          </p:cNvPr>
          <p:cNvSpPr>
            <a:spLocks noGrp="1"/>
          </p:cNvSpPr>
          <p:nvPr>
            <p:ph type="sldNum" sz="quarter" idx="10"/>
          </p:nvPr>
        </p:nvSpPr>
        <p:spPr/>
        <p:txBody>
          <a:bodyPr/>
          <a:lstStyle/>
          <a:p>
            <a:fld id="{B2897048-00E0-47FB-B07B-F36BBE8AF579}" type="slidenum">
              <a:rPr lang="en-US" smtClean="0"/>
              <a:pPr/>
              <a:t>8</a:t>
            </a:fld>
            <a:endParaRPr lang="en-US" dirty="0"/>
          </a:p>
        </p:txBody>
      </p:sp>
      <p:grpSp>
        <p:nvGrpSpPr>
          <p:cNvPr id="9" name="Group 8">
            <a:extLst>
              <a:ext uri="{FF2B5EF4-FFF2-40B4-BE49-F238E27FC236}">
                <a16:creationId xmlns:a16="http://schemas.microsoft.com/office/drawing/2014/main" id="{8C4598F9-0D13-4E23-A9BC-E61732326F69}"/>
              </a:ext>
            </a:extLst>
          </p:cNvPr>
          <p:cNvGrpSpPr/>
          <p:nvPr/>
        </p:nvGrpSpPr>
        <p:grpSpPr>
          <a:xfrm>
            <a:off x="2219410" y="1609800"/>
            <a:ext cx="676190" cy="4190848"/>
            <a:chOff x="257257" y="1609800"/>
            <a:chExt cx="676190" cy="4190848"/>
          </a:xfrm>
        </p:grpSpPr>
        <p:pic>
          <p:nvPicPr>
            <p:cNvPr id="6" name="Picture 5">
              <a:extLst>
                <a:ext uri="{FF2B5EF4-FFF2-40B4-BE49-F238E27FC236}">
                  <a16:creationId xmlns:a16="http://schemas.microsoft.com/office/drawing/2014/main" id="{00D16210-0C41-4F25-9698-ABCA96706B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067" y="3760500"/>
              <a:ext cx="628571" cy="609524"/>
            </a:xfrm>
            <a:prstGeom prst="rect">
              <a:avLst/>
            </a:prstGeom>
          </p:spPr>
        </p:pic>
        <p:pic>
          <p:nvPicPr>
            <p:cNvPr id="8" name="Picture 7">
              <a:extLst>
                <a:ext uri="{FF2B5EF4-FFF2-40B4-BE49-F238E27FC236}">
                  <a16:creationId xmlns:a16="http://schemas.microsoft.com/office/drawing/2014/main" id="{847CC328-2C71-48B1-98B8-3D0D507A9E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257" y="3030902"/>
              <a:ext cx="676190" cy="628571"/>
            </a:xfrm>
            <a:prstGeom prst="rect">
              <a:avLst/>
            </a:prstGeom>
          </p:spPr>
        </p:pic>
        <p:pic>
          <p:nvPicPr>
            <p:cNvPr id="10" name="Picture 9">
              <a:extLst>
                <a:ext uri="{FF2B5EF4-FFF2-40B4-BE49-F238E27FC236}">
                  <a16:creationId xmlns:a16="http://schemas.microsoft.com/office/drawing/2014/main" id="{28CEB913-70D1-4ADF-A565-0F4813D400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81" y="2310827"/>
              <a:ext cx="657143" cy="619048"/>
            </a:xfrm>
            <a:prstGeom prst="rect">
              <a:avLst/>
            </a:prstGeom>
          </p:spPr>
        </p:pic>
        <p:pic>
          <p:nvPicPr>
            <p:cNvPr id="12" name="Picture 11">
              <a:extLst>
                <a:ext uri="{FF2B5EF4-FFF2-40B4-BE49-F238E27FC236}">
                  <a16:creationId xmlns:a16="http://schemas.microsoft.com/office/drawing/2014/main" id="{45BE0922-67B3-4D9C-9EA4-C1A7EC5612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257" y="1609800"/>
              <a:ext cx="676190" cy="600000"/>
            </a:xfrm>
            <a:prstGeom prst="rect">
              <a:avLst/>
            </a:prstGeom>
          </p:spPr>
        </p:pic>
        <p:pic>
          <p:nvPicPr>
            <p:cNvPr id="14" name="Picture 13">
              <a:extLst>
                <a:ext uri="{FF2B5EF4-FFF2-40B4-BE49-F238E27FC236}">
                  <a16:creationId xmlns:a16="http://schemas.microsoft.com/office/drawing/2014/main" id="{62A4DB28-97DA-459E-A46B-8250145C0A6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6781" y="4471051"/>
              <a:ext cx="657143" cy="609524"/>
            </a:xfrm>
            <a:prstGeom prst="rect">
              <a:avLst/>
            </a:prstGeom>
          </p:spPr>
        </p:pic>
        <p:pic>
          <p:nvPicPr>
            <p:cNvPr id="16" name="Picture 15">
              <a:extLst>
                <a:ext uri="{FF2B5EF4-FFF2-40B4-BE49-F238E27FC236}">
                  <a16:creationId xmlns:a16="http://schemas.microsoft.com/office/drawing/2014/main" id="{5126FBD9-0E97-48E1-878B-F2A1633362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781" y="5181600"/>
              <a:ext cx="657143" cy="619048"/>
            </a:xfrm>
            <a:prstGeom prst="rect">
              <a:avLst/>
            </a:prstGeom>
          </p:spPr>
        </p:pic>
      </p:grpSp>
    </p:spTree>
    <p:extLst>
      <p:ext uri="{BB962C8B-B14F-4D97-AF65-F5344CB8AC3E}">
        <p14:creationId xmlns:p14="http://schemas.microsoft.com/office/powerpoint/2010/main" val="131725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PFS is in the early stages of development</a:t>
            </a:r>
          </a:p>
          <a:p>
            <a:r>
              <a:rPr lang="en-US"/>
              <a:t>Not every area is suitable for PFS</a:t>
            </a:r>
          </a:p>
          <a:p>
            <a:r>
              <a:rPr lang="en-US"/>
              <a:t>PFS is NOT a silver bullet!  It is one tool in the toolbox.</a:t>
            </a:r>
            <a:endParaRPr lang="en-US" dirty="0"/>
          </a:p>
        </p:txBody>
      </p:sp>
      <p:sp>
        <p:nvSpPr>
          <p:cNvPr id="5" name="Title 4"/>
          <p:cNvSpPr>
            <a:spLocks noGrp="1"/>
          </p:cNvSpPr>
          <p:nvPr>
            <p:ph type="title"/>
          </p:nvPr>
        </p:nvSpPr>
        <p:spPr/>
        <p:txBody>
          <a:bodyPr/>
          <a:lstStyle/>
          <a:p>
            <a:r>
              <a:rPr lang="en-US"/>
              <a:t>When does PFS make sense?</a:t>
            </a:r>
            <a:endParaRPr lang="en-US" dirty="0"/>
          </a:p>
        </p:txBody>
      </p:sp>
      <p:sp>
        <p:nvSpPr>
          <p:cNvPr id="9" name="Slide Number Placeholder 8"/>
          <p:cNvSpPr>
            <a:spLocks noGrp="1"/>
          </p:cNvSpPr>
          <p:nvPr>
            <p:ph type="sldNum" sz="quarter" idx="10"/>
          </p:nvPr>
        </p:nvSpPr>
        <p:spPr/>
        <p:txBody>
          <a:bodyPr/>
          <a:lstStyle/>
          <a:p>
            <a:fld id="{B2897048-00E0-47FB-B07B-F36BBE8AF579}" type="slidenum">
              <a:rPr lang="en-US" smtClean="0"/>
              <a:pPr/>
              <a:t>9</a:t>
            </a:fld>
            <a:endParaRPr lang="en-US" dirty="0"/>
          </a:p>
        </p:txBody>
      </p:sp>
      <p:pic>
        <p:nvPicPr>
          <p:cNvPr id="2" name="Picture 1" descr="&quot; &quot;"/>
          <p:cNvPicPr>
            <a:picLocks noChangeAspect="1"/>
          </p:cNvPicPr>
          <p:nvPr/>
        </p:nvPicPr>
        <p:blipFill rotWithShape="1">
          <a:blip r:embed="rId3">
            <a:extLst>
              <a:ext uri="{28A0092B-C50C-407E-A947-70E740481C1C}">
                <a14:useLocalDpi xmlns:a14="http://schemas.microsoft.com/office/drawing/2010/main" val="0"/>
              </a:ext>
            </a:extLst>
          </a:blip>
          <a:srcRect b="8305"/>
          <a:stretch/>
        </p:blipFill>
        <p:spPr>
          <a:xfrm>
            <a:off x="3215640" y="3810000"/>
            <a:ext cx="2712720" cy="2072857"/>
          </a:xfrm>
          <a:prstGeom prst="rect">
            <a:avLst/>
          </a:prstGeom>
        </p:spPr>
      </p:pic>
    </p:spTree>
    <p:extLst>
      <p:ext uri="{BB962C8B-B14F-4D97-AF65-F5344CB8AC3E}">
        <p14:creationId xmlns:p14="http://schemas.microsoft.com/office/powerpoint/2010/main" val="2145779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6014</TotalTime>
  <Words>3345</Words>
  <Application>Microsoft Office PowerPoint</Application>
  <PresentationFormat>On-screen Show (4:3)</PresentationFormat>
  <Paragraphs>457</Paragraphs>
  <Slides>58</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Arial</vt:lpstr>
      <vt:lpstr>Calibri</vt:lpstr>
      <vt:lpstr>Century Gothic</vt:lpstr>
      <vt:lpstr>Century Schoolbook</vt:lpstr>
      <vt:lpstr>Helvetica Neue Light</vt:lpstr>
      <vt:lpstr>Mangal</vt:lpstr>
      <vt:lpstr>Microsoft Sans Serif</vt:lpstr>
      <vt:lpstr>Wingdings</vt:lpstr>
      <vt:lpstr>Office Theme</vt:lpstr>
      <vt:lpstr>Pay For Success</vt:lpstr>
      <vt:lpstr>How much do you know about PFS?</vt:lpstr>
      <vt:lpstr>What is Pay for Success?</vt:lpstr>
      <vt:lpstr>Five basic elements of PFS</vt:lpstr>
      <vt:lpstr>Five basic elements of PFS (cont’d)</vt:lpstr>
      <vt:lpstr>What is Pay for Success?</vt:lpstr>
      <vt:lpstr>When does PFS make sense?</vt:lpstr>
      <vt:lpstr>PFS projects have multiple stakeholders</vt:lpstr>
      <vt:lpstr>When does PFS make sense?</vt:lpstr>
      <vt:lpstr>Benefits of Pay for Success</vt:lpstr>
      <vt:lpstr>Special Education and PFS</vt:lpstr>
      <vt:lpstr>PFS and Children with Disabilities</vt:lpstr>
      <vt:lpstr>PFS and Children with Disabilities</vt:lpstr>
      <vt:lpstr>Possible PFS applications</vt:lpstr>
      <vt:lpstr>ED investments in PFS</vt:lpstr>
      <vt:lpstr>ED investments in PFS (cont)</vt:lpstr>
      <vt:lpstr>What are the steps in a PFS project?</vt:lpstr>
      <vt:lpstr>Education </vt:lpstr>
      <vt:lpstr>Feasibility study</vt:lpstr>
      <vt:lpstr>Transaction structuring </vt:lpstr>
      <vt:lpstr>Implementation</vt:lpstr>
      <vt:lpstr>Why are data so important in PFS projects?</vt:lpstr>
      <vt:lpstr>An example of a PFS project:  Chicago Child-Parent Center (CPC)</vt:lpstr>
      <vt:lpstr>Education phase</vt:lpstr>
      <vt:lpstr>Education phase (cont)</vt:lpstr>
      <vt:lpstr>Feasibility phase</vt:lpstr>
      <vt:lpstr>Transaction structuring phase</vt:lpstr>
      <vt:lpstr>Implementation</vt:lpstr>
      <vt:lpstr>Why are investors interested in PFS?</vt:lpstr>
      <vt:lpstr>Investors want data……..</vt:lpstr>
      <vt:lpstr>Who are the investors in PFS projects?</vt:lpstr>
      <vt:lpstr>There are different types of financing approaches in PFS, including……</vt:lpstr>
      <vt:lpstr>PFS Community of Learning </vt:lpstr>
      <vt:lpstr>PFS learning community purpose</vt:lpstr>
      <vt:lpstr>State participation in PFS opportunities</vt:lpstr>
      <vt:lpstr>Louisiana</vt:lpstr>
      <vt:lpstr>What is your population and/or intervention?</vt:lpstr>
      <vt:lpstr>Supportive Data</vt:lpstr>
      <vt:lpstr>Local Louisiana Data</vt:lpstr>
      <vt:lpstr>PFS Applications </vt:lpstr>
      <vt:lpstr>Potential Applications</vt:lpstr>
      <vt:lpstr>Louisiana’s PFS Proposal</vt:lpstr>
      <vt:lpstr>Funders and Lessons Learned</vt:lpstr>
      <vt:lpstr>Potential PFS Applications: Expansions</vt:lpstr>
      <vt:lpstr>Potential PFS Applications: Expansions</vt:lpstr>
      <vt:lpstr>Potential PFS Applications: Expansion</vt:lpstr>
      <vt:lpstr>Small Group Discussion Questions</vt:lpstr>
      <vt:lpstr>Considering Outcomes</vt:lpstr>
      <vt:lpstr>PFS and Children with Disabilities</vt:lpstr>
      <vt:lpstr>Challenges and Opportunities</vt:lpstr>
      <vt:lpstr>Challenges and Opportunities (cont)</vt:lpstr>
      <vt:lpstr>Discussion</vt:lpstr>
      <vt:lpstr>Next Steps</vt:lpstr>
      <vt:lpstr>Frequently Asked Questions</vt:lpstr>
      <vt:lpstr>Frequently Asked Questions</vt:lpstr>
      <vt:lpstr>Get more information about PFS……</vt:lpstr>
      <vt:lpstr>Please remember to fill out your evaluation forms</vt:lpstr>
      <vt:lpstr>Thank you</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Grace Kelley</cp:lastModifiedBy>
  <cp:revision>202</cp:revision>
  <cp:lastPrinted>2018-08-09T18:50:56Z</cp:lastPrinted>
  <dcterms:created xsi:type="dcterms:W3CDTF">2013-02-06T21:54:43Z</dcterms:created>
  <dcterms:modified xsi:type="dcterms:W3CDTF">2018-08-14T17:15:11Z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