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61" r:id="rId2"/>
    <p:sldId id="482" r:id="rId3"/>
    <p:sldId id="478" r:id="rId4"/>
    <p:sldId id="465" r:id="rId5"/>
    <p:sldId id="257" r:id="rId6"/>
    <p:sldId id="483" r:id="rId7"/>
    <p:sldId id="484" r:id="rId8"/>
    <p:sldId id="476" r:id="rId9"/>
    <p:sldId id="492" r:id="rId10"/>
    <p:sldId id="321" r:id="rId11"/>
    <p:sldId id="318" r:id="rId12"/>
    <p:sldId id="496" r:id="rId13"/>
    <p:sldId id="269" r:id="rId14"/>
    <p:sldId id="498" r:id="rId15"/>
    <p:sldId id="497" r:id="rId16"/>
    <p:sldId id="308" r:id="rId17"/>
    <p:sldId id="304" r:id="rId18"/>
    <p:sldId id="312" r:id="rId19"/>
    <p:sldId id="505" r:id="rId20"/>
    <p:sldId id="487" r:id="rId21"/>
    <p:sldId id="489" r:id="rId22"/>
    <p:sldId id="504" r:id="rId23"/>
    <p:sldId id="258" r:id="rId24"/>
    <p:sldId id="503" r:id="rId25"/>
    <p:sldId id="500" r:id="rId26"/>
    <p:sldId id="501" r:id="rId27"/>
    <p:sldId id="502" r:id="rId28"/>
    <p:sldId id="486" r:id="rId29"/>
    <p:sldId id="4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DC5"/>
    <a:srgbClr val="267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344"/>
    <p:restoredTop sz="91667" autoAdjust="0"/>
  </p:normalViewPr>
  <p:slideViewPr>
    <p:cSldViewPr snapToGrid="0" snapToObjects="1">
      <p:cViewPr varScale="1">
        <p:scale>
          <a:sx n="79" d="100"/>
          <a:sy n="79" d="100"/>
        </p:scale>
        <p:origin x="232" y="784"/>
      </p:cViewPr>
      <p:guideLst/>
    </p:cSldViewPr>
  </p:slideViewPr>
  <p:notesTextViewPr>
    <p:cViewPr>
      <p:scale>
        <a:sx n="1" d="1"/>
        <a:sy n="1" d="1"/>
      </p:scale>
      <p:origin x="0" y="0"/>
    </p:cViewPr>
  </p:notesTextViewPr>
  <p:sorterViewPr>
    <p:cViewPr varScale="1">
      <p:scale>
        <a:sx n="100" d="100"/>
        <a:sy n="100" d="100"/>
      </p:scale>
      <p:origin x="0" y="-4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fs4500\CFS\ECPC%202017\Final%20ECPC%20Data%20for%20Mary%20Beth\Action%20Plan%20Analysis\AGP_ECPC%20State%20Action%20Plan%20Analysis_2017.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'Theme Graphs'!$C$10</c:f>
              <c:strCache>
                <c:ptCount val="1"/>
                <c:pt idx="0">
                  <c:v>Percent</c:v>
                </c:pt>
              </c:strCache>
            </c:strRef>
          </c:tx>
          <c:spPr>
            <a:solidFill>
              <a:schemeClr val="bg2"/>
            </a:solidFill>
            <a:ln>
              <a:solidFill>
                <a:schemeClr val="bg2">
                  <a:lumMod val="25000"/>
                </a:schemeClr>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'Theme Graphs'!$A$11:$A$16</c:f>
              <c:strCache>
                <c:ptCount val="6"/>
                <c:pt idx="0">
                  <c:v>Developing Inclusive Early Childhood Leadership Team with a Shared Vision</c:v>
                </c:pt>
                <c:pt idx="1">
                  <c:v>Creating and Disseminating Policy and Practice Documents to Support Inclusion</c:v>
                </c:pt>
                <c:pt idx="2">
                  <c:v>Implementing Needs Assessments, Data Collection, and Analysis</c:v>
                </c:pt>
                <c:pt idx="3">
                  <c:v>Aligning of Early Childhood Personnel Standards (including pre-service, inservice, discipline, and licensure requirements)</c:v>
                </c:pt>
                <c:pt idx="4">
                  <c:v>Creating and Funding Inclusive Early Childhood Professional Development Opportunities</c:v>
                </c:pt>
                <c:pt idx="5">
                  <c:v>Developing a CSPD in Intensive TA with ECPC</c:v>
                </c:pt>
              </c:strCache>
            </c:strRef>
          </c:cat>
          <c:val>
            <c:numRef>
              <c:f>'Theme Graphs'!$C$11:$C$16</c:f>
              <c:numCache>
                <c:formatCode>0.00%</c:formatCode>
                <c:ptCount val="6"/>
                <c:pt idx="0">
                  <c:v>0.352112676056338</c:v>
                </c:pt>
                <c:pt idx="1">
                  <c:v>0.19718309859154928</c:v>
                </c:pt>
                <c:pt idx="2">
                  <c:v>0.14084507042253522</c:v>
                </c:pt>
                <c:pt idx="3">
                  <c:v>0.11267605633802817</c:v>
                </c:pt>
                <c:pt idx="4">
                  <c:v>0.11267605633802817</c:v>
                </c:pt>
                <c:pt idx="5">
                  <c:v>8.4507042253521125E-2</c:v>
                </c:pt>
              </c:numCache>
            </c:numRef>
          </c:val>
          <c:extLst>
            <c:ext xmlns:c16="http://schemas.microsoft.com/office/drawing/2014/chart" uri="{C3380CC4-5D6E-409C-BE32-E72D297353CC}">
              <c16:uniqueId val="{00000000-D3BB-4865-9573-89E673BA89B3}"/>
            </c:ext>
          </c:extLst>
        </c:ser>
        <c:dLbls>
          <c:showLegendKey val="0"/>
          <c:showVal val="0"/>
          <c:showCatName val="0"/>
          <c:showSerName val="0"/>
          <c:showPercent val="0"/>
          <c:showBubbleSize val="0"/>
        </c:dLbls>
        <c:gapWidth val="150"/>
        <c:axId val="49754880"/>
        <c:axId val="49780224"/>
      </c:barChart>
      <c:catAx>
        <c:axId val="49754880"/>
        <c:scaling>
          <c:orientation val="minMax"/>
        </c:scaling>
        <c:delete val="0"/>
        <c:axPos val="b"/>
        <c:numFmt formatCode="General" sourceLinked="0"/>
        <c:majorTickMark val="out"/>
        <c:minorTickMark val="none"/>
        <c:tickLblPos val="nextTo"/>
        <c:crossAx val="49780224"/>
        <c:crosses val="autoZero"/>
        <c:auto val="1"/>
        <c:lblAlgn val="ctr"/>
        <c:lblOffset val="100"/>
        <c:noMultiLvlLbl val="0"/>
      </c:catAx>
      <c:valAx>
        <c:axId val="49780224"/>
        <c:scaling>
          <c:orientation val="minMax"/>
        </c:scaling>
        <c:delete val="0"/>
        <c:axPos val="l"/>
        <c:majorGridlines/>
        <c:numFmt formatCode="0.00%" sourceLinked="1"/>
        <c:majorTickMark val="out"/>
        <c:minorTickMark val="none"/>
        <c:tickLblPos val="nextTo"/>
        <c:crossAx val="49754880"/>
        <c:crosses val="autoZero"/>
        <c:crossBetween val="between"/>
      </c:valAx>
      <c:spPr>
        <a:noFill/>
        <a:ln>
          <a:solidFill>
            <a:schemeClr val="bg2">
              <a:lumMod val="25000"/>
            </a:schemeClr>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10330297348565"/>
          <c:y val="0.15426930839421246"/>
          <c:w val="0.54433598506372272"/>
          <c:h val="0.7080835354991406"/>
        </c:manualLayout>
      </c:layout>
      <c:barChart>
        <c:barDir val="bar"/>
        <c:grouping val="clustered"/>
        <c:varyColors val="0"/>
        <c:ser>
          <c:idx val="0"/>
          <c:order val="0"/>
          <c:spPr>
            <a:solidFill>
              <a:srgbClr val="072543">
                <a:lumMod val="75000"/>
                <a:lumOff val="25000"/>
              </a:srgbClr>
            </a:solidFill>
          </c:spPr>
          <c:invertIfNegative val="0"/>
          <c:cat>
            <c:strRef>
              <c:f>Sheet1!$A$3:$A$13</c:f>
              <c:strCache>
                <c:ptCount val="11"/>
                <c:pt idx="0">
                  <c:v>Performance Rewards</c:v>
                </c:pt>
                <c:pt idx="1">
                  <c:v>Encouraging Employee Input</c:v>
                </c:pt>
                <c:pt idx="2">
                  <c:v>Modeling Desired Behavior</c:v>
                </c:pt>
                <c:pt idx="3">
                  <c:v>Performance Expectations</c:v>
                </c:pt>
                <c:pt idx="4">
                  <c:v>Relationship-Building Practices</c:v>
                </c:pt>
                <c:pt idx="5">
                  <c:v>Shared Decision Making</c:v>
                </c:pt>
                <c:pt idx="6">
                  <c:v>Soliciting Creative Solutions</c:v>
                </c:pt>
                <c:pt idx="7">
                  <c:v>Organizational Visioning</c:v>
                </c:pt>
                <c:pt idx="8">
                  <c:v>Coaching Practices</c:v>
                </c:pt>
                <c:pt idx="9">
                  <c:v>Motivational Communication</c:v>
                </c:pt>
                <c:pt idx="10">
                  <c:v>Confidence-Building Practices</c:v>
                </c:pt>
              </c:strCache>
            </c:strRef>
          </c:cat>
          <c:val>
            <c:numRef>
              <c:f>Sheet1!$B$3:$B$13</c:f>
              <c:numCache>
                <c:formatCode>General</c:formatCode>
                <c:ptCount val="11"/>
                <c:pt idx="0">
                  <c:v>0.33000000000000096</c:v>
                </c:pt>
                <c:pt idx="1">
                  <c:v>0.36000000000000032</c:v>
                </c:pt>
                <c:pt idx="2">
                  <c:v>0.36000000000000032</c:v>
                </c:pt>
                <c:pt idx="3">
                  <c:v>0.37000000000000038</c:v>
                </c:pt>
                <c:pt idx="4">
                  <c:v>0.37000000000000038</c:v>
                </c:pt>
                <c:pt idx="5">
                  <c:v>0.37000000000000038</c:v>
                </c:pt>
                <c:pt idx="6">
                  <c:v>0.4</c:v>
                </c:pt>
                <c:pt idx="7">
                  <c:v>0.44</c:v>
                </c:pt>
                <c:pt idx="8">
                  <c:v>0.45</c:v>
                </c:pt>
                <c:pt idx="9">
                  <c:v>0.45</c:v>
                </c:pt>
                <c:pt idx="10">
                  <c:v>0.46</c:v>
                </c:pt>
              </c:numCache>
            </c:numRef>
          </c:val>
          <c:extLst>
            <c:ext xmlns:c16="http://schemas.microsoft.com/office/drawing/2014/chart" uri="{C3380CC4-5D6E-409C-BE32-E72D297353CC}">
              <c16:uniqueId val="{00000000-9CC2-474D-92F0-7AA15EC804D4}"/>
            </c:ext>
          </c:extLst>
        </c:ser>
        <c:dLbls>
          <c:showLegendKey val="0"/>
          <c:showVal val="0"/>
          <c:showCatName val="0"/>
          <c:showSerName val="0"/>
          <c:showPercent val="0"/>
          <c:showBubbleSize val="0"/>
        </c:dLbls>
        <c:gapWidth val="150"/>
        <c:axId val="318733720"/>
        <c:axId val="318732936"/>
      </c:barChart>
      <c:catAx>
        <c:axId val="318733720"/>
        <c:scaling>
          <c:orientation val="minMax"/>
        </c:scaling>
        <c:delete val="0"/>
        <c:axPos val="l"/>
        <c:title>
          <c:tx>
            <c:rich>
              <a:bodyPr rot="-5400000" vert="horz"/>
              <a:lstStyle/>
              <a:p>
                <a:pPr>
                  <a:defRPr sz="3600">
                    <a:solidFill>
                      <a:schemeClr val="bg1">
                        <a:lumMod val="65000"/>
                      </a:schemeClr>
                    </a:solidFill>
                    <a:latin typeface="Century Gothic" panose="020B0502020202020204" pitchFamily="34" charset="0"/>
                  </a:defRPr>
                </a:pPr>
                <a:r>
                  <a:rPr lang="en-US" sz="3600" baseline="0" dirty="0">
                    <a:solidFill>
                      <a:schemeClr val="bg1">
                        <a:lumMod val="65000"/>
                      </a:schemeClr>
                    </a:solidFill>
                    <a:latin typeface="Century Gothic" panose="020B0502020202020204" pitchFamily="34" charset="0"/>
                  </a:rPr>
                  <a:t>LEADERSHIP PRACTICES</a:t>
                </a:r>
              </a:p>
            </c:rich>
          </c:tx>
          <c:layout>
            <c:manualLayout>
              <c:xMode val="edge"/>
              <c:yMode val="edge"/>
              <c:x val="5.2730745417034042E-2"/>
              <c:y val="0.30949260060609191"/>
            </c:manualLayout>
          </c:layout>
          <c:overlay val="0"/>
        </c:title>
        <c:numFmt formatCode="General" sourceLinked="0"/>
        <c:majorTickMark val="out"/>
        <c:minorTickMark val="none"/>
        <c:tickLblPos val="nextTo"/>
        <c:spPr>
          <a:ln>
            <a:solidFill>
              <a:srgbClr val="072543">
                <a:lumMod val="75000"/>
                <a:lumOff val="25000"/>
              </a:srgbClr>
            </a:solidFill>
          </a:ln>
        </c:spPr>
        <c:txPr>
          <a:bodyPr/>
          <a:lstStyle/>
          <a:p>
            <a:pPr>
              <a:defRPr sz="1100" b="1" i="0"/>
            </a:pPr>
            <a:endParaRPr lang="en-US"/>
          </a:p>
        </c:txPr>
        <c:crossAx val="318732936"/>
        <c:crosses val="autoZero"/>
        <c:auto val="1"/>
        <c:lblAlgn val="ctr"/>
        <c:lblOffset val="100"/>
        <c:noMultiLvlLbl val="0"/>
      </c:catAx>
      <c:valAx>
        <c:axId val="318732936"/>
        <c:scaling>
          <c:orientation val="minMax"/>
        </c:scaling>
        <c:delete val="0"/>
        <c:axPos val="b"/>
        <c:title>
          <c:tx>
            <c:rich>
              <a:bodyPr/>
              <a:lstStyle/>
              <a:p>
                <a:pPr>
                  <a:defRPr sz="1200"/>
                </a:pPr>
                <a:r>
                  <a:rPr lang="en-US" sz="1400" baseline="0" dirty="0"/>
                  <a:t>MEAN EFFECT SIZE</a:t>
                </a:r>
              </a:p>
            </c:rich>
          </c:tx>
          <c:layout>
            <c:manualLayout>
              <c:xMode val="edge"/>
              <c:yMode val="edge"/>
              <c:x val="0.58706307330140428"/>
              <c:y val="0.93444507932083698"/>
            </c:manualLayout>
          </c:layout>
          <c:overlay val="0"/>
        </c:title>
        <c:numFmt formatCode=".00" sourceLinked="0"/>
        <c:majorTickMark val="out"/>
        <c:minorTickMark val="none"/>
        <c:tickLblPos val="nextTo"/>
        <c:spPr>
          <a:ln>
            <a:solidFill>
              <a:srgbClr val="072543">
                <a:lumMod val="75000"/>
                <a:lumOff val="25000"/>
              </a:srgbClr>
            </a:solidFill>
          </a:ln>
        </c:spPr>
        <c:txPr>
          <a:bodyPr/>
          <a:lstStyle/>
          <a:p>
            <a:pPr>
              <a:defRPr sz="1100" b="1"/>
            </a:pPr>
            <a:endParaRPr lang="en-US"/>
          </a:p>
        </c:txPr>
        <c:crossAx val="318733720"/>
        <c:crosses val="autoZero"/>
        <c:crossBetween val="between"/>
      </c:valAx>
      <c:spPr>
        <a:ln w="19050">
          <a:solidFill>
            <a:srgbClr val="072543">
              <a:lumMod val="75000"/>
              <a:lumOff val="25000"/>
            </a:srgbClr>
          </a:solidFill>
        </a:ln>
      </c:spPr>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304B3-1A35-AF43-8E78-4FC5C890F41E}"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5792A224-3B96-B943-A251-638EFF701130}">
      <dgm:prSet phldrT="[Text]" custT="1"/>
      <dgm:spPr/>
      <dgm:t>
        <a:bodyPr/>
        <a:lstStyle/>
        <a:p>
          <a:r>
            <a:rPr lang="en-US" sz="1400" dirty="0"/>
            <a:t>Personnel Standards</a:t>
          </a:r>
        </a:p>
        <a:p>
          <a:r>
            <a:rPr lang="en-US" sz="1000" dirty="0"/>
            <a:t>State and/or national certification or licensure requirements for all personnel who provide early childhood intervention</a:t>
          </a:r>
        </a:p>
      </dgm:t>
    </dgm:pt>
    <dgm:pt modelId="{92098A46-BF53-6D45-8B37-583A2D1CCE91}" type="parTrans" cxnId="{130E16CF-711A-E84E-8823-DB80D8E39EA5}">
      <dgm:prSet/>
      <dgm:spPr/>
      <dgm:t>
        <a:bodyPr/>
        <a:lstStyle/>
        <a:p>
          <a:endParaRPr lang="en-US"/>
        </a:p>
      </dgm:t>
    </dgm:pt>
    <dgm:pt modelId="{1871C93C-202C-0547-A4A9-6BF0ED1B3B22}" type="sibTrans" cxnId="{130E16CF-711A-E84E-8823-DB80D8E39EA5}">
      <dgm:prSet/>
      <dgm:spPr/>
      <dgm:t>
        <a:bodyPr/>
        <a:lstStyle/>
        <a:p>
          <a:endParaRPr lang="en-US"/>
        </a:p>
      </dgm:t>
    </dgm:pt>
    <dgm:pt modelId="{BBDFD4C8-3384-B04F-9834-39685565A5B4}">
      <dgm:prSet phldrT="[Text]" custT="1"/>
      <dgm:spPr/>
      <dgm:t>
        <a:bodyPr/>
        <a:lstStyle/>
        <a:p>
          <a:r>
            <a:rPr lang="en-US" sz="1400" dirty="0"/>
            <a:t>Recruitment and Retention</a:t>
          </a:r>
        </a:p>
        <a:p>
          <a:r>
            <a:rPr lang="en-US" sz="1000" dirty="0"/>
            <a:t>Strategies to attract and maintain a quality workforce in early childhood intervention</a:t>
          </a:r>
        </a:p>
      </dgm:t>
    </dgm:pt>
    <dgm:pt modelId="{4D16A24E-36BD-3845-B2D3-B08206FB5D04}" type="parTrans" cxnId="{C5D2A704-9485-0141-9CB4-37B589743608}">
      <dgm:prSet/>
      <dgm:spPr/>
      <dgm:t>
        <a:bodyPr/>
        <a:lstStyle/>
        <a:p>
          <a:endParaRPr lang="en-US"/>
        </a:p>
      </dgm:t>
    </dgm:pt>
    <dgm:pt modelId="{D682CB8A-FAF7-FE46-B0A8-D9CA6C9AAFD4}" type="sibTrans" cxnId="{C5D2A704-9485-0141-9CB4-37B589743608}">
      <dgm:prSet/>
      <dgm:spPr/>
      <dgm:t>
        <a:bodyPr/>
        <a:lstStyle/>
        <a:p>
          <a:endParaRPr lang="en-US"/>
        </a:p>
      </dgm:t>
    </dgm:pt>
    <dgm:pt modelId="{68F43962-30F9-43A7-BE81-5F191CFDE798}">
      <dgm:prSet phldrT="[Text]" custT="1"/>
      <dgm:spPr/>
      <dgm:t>
        <a:bodyPr/>
        <a:lstStyle/>
        <a:p>
          <a:r>
            <a:rPr lang="en-US" sz="1400" dirty="0"/>
            <a:t>Leadership, Coordination &amp; Sustainability</a:t>
          </a:r>
        </a:p>
        <a:p>
          <a:r>
            <a:rPr lang="en-US" sz="1000" dirty="0"/>
            <a:t>Mechanisms </a:t>
          </a:r>
          <a:r>
            <a:rPr lang="en-US" sz="1000"/>
            <a:t>to insure a CSPD </a:t>
          </a:r>
          <a:r>
            <a:rPr lang="en-US" sz="1000" dirty="0"/>
            <a:t>maintains itself over time</a:t>
          </a:r>
        </a:p>
      </dgm:t>
    </dgm:pt>
    <dgm:pt modelId="{D3A2D3ED-D1EE-4920-95C8-24AA35E4EEDD}" type="parTrans" cxnId="{8C296A17-432A-4EBD-8419-31C36D1101CD}">
      <dgm:prSet/>
      <dgm:spPr/>
      <dgm:t>
        <a:bodyPr/>
        <a:lstStyle/>
        <a:p>
          <a:endParaRPr lang="en-US"/>
        </a:p>
      </dgm:t>
    </dgm:pt>
    <dgm:pt modelId="{68A59851-7F43-46AC-BBA4-5164D0E6C0C1}" type="sibTrans" cxnId="{8C296A17-432A-4EBD-8419-31C36D1101CD}">
      <dgm:prSet/>
      <dgm:spPr/>
      <dgm:t>
        <a:bodyPr/>
        <a:lstStyle/>
        <a:p>
          <a:endParaRPr lang="en-US"/>
        </a:p>
      </dgm:t>
    </dgm:pt>
    <dgm:pt modelId="{DC9BA85E-8AE3-4250-B5EC-5F1323F6AD3A}">
      <dgm:prSet phldrT="[Text]" custT="1"/>
      <dgm:spPr/>
      <dgm:t>
        <a:bodyPr/>
        <a:lstStyle/>
        <a:p>
          <a:r>
            <a:rPr lang="en-US" sz="1400" dirty="0"/>
            <a:t>Preservice Training</a:t>
          </a:r>
        </a:p>
        <a:p>
          <a:r>
            <a:rPr lang="en-US" sz="1000" dirty="0"/>
            <a:t>Learning experiences provided to early childhood intervention personnel as part of  a degree or certificate program</a:t>
          </a:r>
        </a:p>
      </dgm:t>
    </dgm:pt>
    <dgm:pt modelId="{98DEBAA6-EAAF-4630-8995-A60F9BB773D9}" type="parTrans" cxnId="{C53F4C54-9500-46C4-B112-CB5A0DCCCAC6}">
      <dgm:prSet/>
      <dgm:spPr/>
      <dgm:t>
        <a:bodyPr/>
        <a:lstStyle/>
        <a:p>
          <a:endParaRPr lang="en-US"/>
        </a:p>
      </dgm:t>
    </dgm:pt>
    <dgm:pt modelId="{095D0DDD-A26A-4F95-B796-0ED3A6164F81}" type="sibTrans" cxnId="{C53F4C54-9500-46C4-B112-CB5A0DCCCAC6}">
      <dgm:prSet/>
      <dgm:spPr/>
      <dgm:t>
        <a:bodyPr/>
        <a:lstStyle/>
        <a:p>
          <a:endParaRPr lang="en-US"/>
        </a:p>
      </dgm:t>
    </dgm:pt>
    <dgm:pt modelId="{8A640842-A007-44C6-85E2-695C15788E13}">
      <dgm:prSet phldrT="[Text]" custT="1"/>
      <dgm:spPr/>
      <dgm:t>
        <a:bodyPr/>
        <a:lstStyle/>
        <a:p>
          <a:r>
            <a:rPr lang="en-US" sz="1400" dirty="0" err="1"/>
            <a:t>Inservice</a:t>
          </a:r>
          <a:r>
            <a:rPr lang="en-US" sz="1400" dirty="0"/>
            <a:t> Training</a:t>
          </a:r>
        </a:p>
        <a:p>
          <a:r>
            <a:rPr lang="en-US" sz="1000" dirty="0"/>
            <a:t>Ongoing job-related learning for personnel who provide early childhood intervention</a:t>
          </a:r>
        </a:p>
      </dgm:t>
    </dgm:pt>
    <dgm:pt modelId="{27564AC3-9B1E-4A8B-B73B-6EDD7731EC47}" type="parTrans" cxnId="{57395677-7513-4938-8D73-BD7327CA3CF9}">
      <dgm:prSet/>
      <dgm:spPr/>
      <dgm:t>
        <a:bodyPr/>
        <a:lstStyle/>
        <a:p>
          <a:endParaRPr lang="en-US"/>
        </a:p>
      </dgm:t>
    </dgm:pt>
    <dgm:pt modelId="{7743401E-F7C8-4800-909A-5ABA041EA8EA}" type="sibTrans" cxnId="{57395677-7513-4938-8D73-BD7327CA3CF9}">
      <dgm:prSet/>
      <dgm:spPr/>
      <dgm:t>
        <a:bodyPr/>
        <a:lstStyle/>
        <a:p>
          <a:endParaRPr lang="en-US"/>
        </a:p>
      </dgm:t>
    </dgm:pt>
    <dgm:pt modelId="{2D8B9212-D329-284A-80FF-3B5F43F98142}" type="pres">
      <dgm:prSet presAssocID="{071304B3-1A35-AF43-8E78-4FC5C890F41E}" presName="cycle" presStyleCnt="0">
        <dgm:presLayoutVars>
          <dgm:dir/>
          <dgm:resizeHandles val="exact"/>
        </dgm:presLayoutVars>
      </dgm:prSet>
      <dgm:spPr/>
    </dgm:pt>
    <dgm:pt modelId="{ACB6B3F0-89B6-4FAC-B476-AF89FF586D64}" type="pres">
      <dgm:prSet presAssocID="{68F43962-30F9-43A7-BE81-5F191CFDE798}" presName="node" presStyleLbl="node1" presStyleIdx="0" presStyleCnt="5" custScaleX="112524" custScaleY="149388">
        <dgm:presLayoutVars>
          <dgm:bulletEnabled val="1"/>
        </dgm:presLayoutVars>
      </dgm:prSet>
      <dgm:spPr/>
    </dgm:pt>
    <dgm:pt modelId="{03249657-3C41-413F-ACB6-539C6B1A91AB}" type="pres">
      <dgm:prSet presAssocID="{68F43962-30F9-43A7-BE81-5F191CFDE798}" presName="spNode" presStyleCnt="0"/>
      <dgm:spPr/>
    </dgm:pt>
    <dgm:pt modelId="{C24572E0-C6B1-4F65-BA60-BA650320E192}" type="pres">
      <dgm:prSet presAssocID="{68A59851-7F43-46AC-BBA4-5164D0E6C0C1}" presName="sibTrans" presStyleLbl="sibTrans1D1" presStyleIdx="0" presStyleCnt="5"/>
      <dgm:spPr/>
    </dgm:pt>
    <dgm:pt modelId="{60A99B84-DE4C-664C-B9B9-AB6410E90583}" type="pres">
      <dgm:prSet presAssocID="{5792A224-3B96-B943-A251-638EFF701130}" presName="node" presStyleLbl="node1" presStyleIdx="1" presStyleCnt="5" custScaleX="112475" custScaleY="149388">
        <dgm:presLayoutVars>
          <dgm:bulletEnabled val="1"/>
        </dgm:presLayoutVars>
      </dgm:prSet>
      <dgm:spPr/>
    </dgm:pt>
    <dgm:pt modelId="{4BDCC003-71EA-4449-AEB0-4F4F0849C7B1}" type="pres">
      <dgm:prSet presAssocID="{5792A224-3B96-B943-A251-638EFF701130}" presName="spNode" presStyleCnt="0"/>
      <dgm:spPr/>
    </dgm:pt>
    <dgm:pt modelId="{57BD7CB0-14EB-8549-B45B-ECADEDC42B47}" type="pres">
      <dgm:prSet presAssocID="{1871C93C-202C-0547-A4A9-6BF0ED1B3B22}" presName="sibTrans" presStyleLbl="sibTrans1D1" presStyleIdx="1" presStyleCnt="5"/>
      <dgm:spPr/>
    </dgm:pt>
    <dgm:pt modelId="{8A7A944D-8B6E-49C6-B8E7-9A135D63BC5B}" type="pres">
      <dgm:prSet presAssocID="{DC9BA85E-8AE3-4250-B5EC-5F1323F6AD3A}" presName="node" presStyleLbl="node1" presStyleIdx="2" presStyleCnt="5" custScaleX="112524" custScaleY="149388">
        <dgm:presLayoutVars>
          <dgm:bulletEnabled val="1"/>
        </dgm:presLayoutVars>
      </dgm:prSet>
      <dgm:spPr/>
    </dgm:pt>
    <dgm:pt modelId="{75B8A95A-25B3-4592-8237-0D8D130C7827}" type="pres">
      <dgm:prSet presAssocID="{DC9BA85E-8AE3-4250-B5EC-5F1323F6AD3A}" presName="spNode" presStyleCnt="0"/>
      <dgm:spPr/>
    </dgm:pt>
    <dgm:pt modelId="{6F5ECDCF-92F0-4CF2-97CC-9EF5A5DEAD52}" type="pres">
      <dgm:prSet presAssocID="{095D0DDD-A26A-4F95-B796-0ED3A6164F81}" presName="sibTrans" presStyleLbl="sibTrans1D1" presStyleIdx="2" presStyleCnt="5"/>
      <dgm:spPr/>
    </dgm:pt>
    <dgm:pt modelId="{7E42901C-B717-439A-953E-57742E7AED8E}" type="pres">
      <dgm:prSet presAssocID="{8A640842-A007-44C6-85E2-695C15788E13}" presName="node" presStyleLbl="node1" presStyleIdx="3" presStyleCnt="5" custScaleX="112524" custScaleY="149388">
        <dgm:presLayoutVars>
          <dgm:bulletEnabled val="1"/>
        </dgm:presLayoutVars>
      </dgm:prSet>
      <dgm:spPr/>
    </dgm:pt>
    <dgm:pt modelId="{B66B32AF-30BE-4F89-80CD-194547A95E06}" type="pres">
      <dgm:prSet presAssocID="{8A640842-A007-44C6-85E2-695C15788E13}" presName="spNode" presStyleCnt="0"/>
      <dgm:spPr/>
    </dgm:pt>
    <dgm:pt modelId="{F025B3F9-D480-41AF-989A-A539DAF14B57}" type="pres">
      <dgm:prSet presAssocID="{7743401E-F7C8-4800-909A-5ABA041EA8EA}" presName="sibTrans" presStyleLbl="sibTrans1D1" presStyleIdx="3" presStyleCnt="5"/>
      <dgm:spPr/>
    </dgm:pt>
    <dgm:pt modelId="{5B75FD07-32D6-EE49-A0C9-72B5B5E82310}" type="pres">
      <dgm:prSet presAssocID="{BBDFD4C8-3384-B04F-9834-39685565A5B4}" presName="node" presStyleLbl="node1" presStyleIdx="4" presStyleCnt="5" custScaleX="112524" custScaleY="149388">
        <dgm:presLayoutVars>
          <dgm:bulletEnabled val="1"/>
        </dgm:presLayoutVars>
      </dgm:prSet>
      <dgm:spPr/>
    </dgm:pt>
    <dgm:pt modelId="{2E95DBC9-67C3-754F-9B1B-F01E79BCF239}" type="pres">
      <dgm:prSet presAssocID="{BBDFD4C8-3384-B04F-9834-39685565A5B4}" presName="spNode" presStyleCnt="0"/>
      <dgm:spPr/>
    </dgm:pt>
    <dgm:pt modelId="{E9A279D0-0878-F94F-AC26-567CCCE76D74}" type="pres">
      <dgm:prSet presAssocID="{D682CB8A-FAF7-FE46-B0A8-D9CA6C9AAFD4}" presName="sibTrans" presStyleLbl="sibTrans1D1" presStyleIdx="4" presStyleCnt="5"/>
      <dgm:spPr/>
    </dgm:pt>
  </dgm:ptLst>
  <dgm:cxnLst>
    <dgm:cxn modelId="{4A5E7003-9E8E-4A28-B58B-11A73C9E12F4}" type="presOf" srcId="{1871C93C-202C-0547-A4A9-6BF0ED1B3B22}" destId="{57BD7CB0-14EB-8549-B45B-ECADEDC42B47}" srcOrd="0" destOrd="0" presId="urn:microsoft.com/office/officeart/2005/8/layout/cycle5"/>
    <dgm:cxn modelId="{C5D2A704-9485-0141-9CB4-37B589743608}" srcId="{071304B3-1A35-AF43-8E78-4FC5C890F41E}" destId="{BBDFD4C8-3384-B04F-9834-39685565A5B4}" srcOrd="4" destOrd="0" parTransId="{4D16A24E-36BD-3845-B2D3-B08206FB5D04}" sibTransId="{D682CB8A-FAF7-FE46-B0A8-D9CA6C9AAFD4}"/>
    <dgm:cxn modelId="{1ECF0906-251C-4506-B90D-908219CCADBD}" type="presOf" srcId="{D682CB8A-FAF7-FE46-B0A8-D9CA6C9AAFD4}" destId="{E9A279D0-0878-F94F-AC26-567CCCE76D74}" srcOrd="0" destOrd="0" presId="urn:microsoft.com/office/officeart/2005/8/layout/cycle5"/>
    <dgm:cxn modelId="{2E59BA07-891D-45A3-8BB0-B5D3640470CA}" type="presOf" srcId="{68A59851-7F43-46AC-BBA4-5164D0E6C0C1}" destId="{C24572E0-C6B1-4F65-BA60-BA650320E192}" srcOrd="0" destOrd="0" presId="urn:microsoft.com/office/officeart/2005/8/layout/cycle5"/>
    <dgm:cxn modelId="{8C296A17-432A-4EBD-8419-31C36D1101CD}" srcId="{071304B3-1A35-AF43-8E78-4FC5C890F41E}" destId="{68F43962-30F9-43A7-BE81-5F191CFDE798}" srcOrd="0" destOrd="0" parTransId="{D3A2D3ED-D1EE-4920-95C8-24AA35E4EEDD}" sibTransId="{68A59851-7F43-46AC-BBA4-5164D0E6C0C1}"/>
    <dgm:cxn modelId="{499C3734-8418-4883-8E21-E6C74A880D4A}" type="presOf" srcId="{BBDFD4C8-3384-B04F-9834-39685565A5B4}" destId="{5B75FD07-32D6-EE49-A0C9-72B5B5E82310}" srcOrd="0" destOrd="0" presId="urn:microsoft.com/office/officeart/2005/8/layout/cycle5"/>
    <dgm:cxn modelId="{E34DCE38-DC6E-46A6-B1E3-D15D5235E442}" type="presOf" srcId="{DC9BA85E-8AE3-4250-B5EC-5F1323F6AD3A}" destId="{8A7A944D-8B6E-49C6-B8E7-9A135D63BC5B}" srcOrd="0" destOrd="0" presId="urn:microsoft.com/office/officeart/2005/8/layout/cycle5"/>
    <dgm:cxn modelId="{2F54CE43-A7F0-4D21-9929-00C549C116B3}" type="presOf" srcId="{5792A224-3B96-B943-A251-638EFF701130}" destId="{60A99B84-DE4C-664C-B9B9-AB6410E90583}" srcOrd="0" destOrd="0" presId="urn:microsoft.com/office/officeart/2005/8/layout/cycle5"/>
    <dgm:cxn modelId="{C53F4C54-9500-46C4-B112-CB5A0DCCCAC6}" srcId="{071304B3-1A35-AF43-8E78-4FC5C890F41E}" destId="{DC9BA85E-8AE3-4250-B5EC-5F1323F6AD3A}" srcOrd="2" destOrd="0" parTransId="{98DEBAA6-EAAF-4630-8995-A60F9BB773D9}" sibTransId="{095D0DDD-A26A-4F95-B796-0ED3A6164F81}"/>
    <dgm:cxn modelId="{20981264-AF0C-472A-B381-E50026FE45C4}" type="presOf" srcId="{68F43962-30F9-43A7-BE81-5F191CFDE798}" destId="{ACB6B3F0-89B6-4FAC-B476-AF89FF586D64}" srcOrd="0" destOrd="0" presId="urn:microsoft.com/office/officeart/2005/8/layout/cycle5"/>
    <dgm:cxn modelId="{16339F6F-CFD8-49E7-B07B-63B8CB4C48F3}" type="presOf" srcId="{7743401E-F7C8-4800-909A-5ABA041EA8EA}" destId="{F025B3F9-D480-41AF-989A-A539DAF14B57}" srcOrd="0" destOrd="0" presId="urn:microsoft.com/office/officeart/2005/8/layout/cycle5"/>
    <dgm:cxn modelId="{57395677-7513-4938-8D73-BD7327CA3CF9}" srcId="{071304B3-1A35-AF43-8E78-4FC5C890F41E}" destId="{8A640842-A007-44C6-85E2-695C15788E13}" srcOrd="3" destOrd="0" parTransId="{27564AC3-9B1E-4A8B-B73B-6EDD7731EC47}" sibTransId="{7743401E-F7C8-4800-909A-5ABA041EA8EA}"/>
    <dgm:cxn modelId="{EB3D648F-9B3F-45BF-B5F6-D75CA471F0A8}" type="presOf" srcId="{095D0DDD-A26A-4F95-B796-0ED3A6164F81}" destId="{6F5ECDCF-92F0-4CF2-97CC-9EF5A5DEAD52}" srcOrd="0" destOrd="0" presId="urn:microsoft.com/office/officeart/2005/8/layout/cycle5"/>
    <dgm:cxn modelId="{130E16CF-711A-E84E-8823-DB80D8E39EA5}" srcId="{071304B3-1A35-AF43-8E78-4FC5C890F41E}" destId="{5792A224-3B96-B943-A251-638EFF701130}" srcOrd="1" destOrd="0" parTransId="{92098A46-BF53-6D45-8B37-583A2D1CCE91}" sibTransId="{1871C93C-202C-0547-A4A9-6BF0ED1B3B22}"/>
    <dgm:cxn modelId="{F64166E7-0C3E-4AD2-BAE1-29F92EEF92D4}" type="presOf" srcId="{071304B3-1A35-AF43-8E78-4FC5C890F41E}" destId="{2D8B9212-D329-284A-80FF-3B5F43F98142}" srcOrd="0" destOrd="0" presId="urn:microsoft.com/office/officeart/2005/8/layout/cycle5"/>
    <dgm:cxn modelId="{E8FE39EC-A047-4118-93FE-A3B7967613C3}" type="presOf" srcId="{8A640842-A007-44C6-85E2-695C15788E13}" destId="{7E42901C-B717-439A-953E-57742E7AED8E}" srcOrd="0" destOrd="0" presId="urn:microsoft.com/office/officeart/2005/8/layout/cycle5"/>
    <dgm:cxn modelId="{49401099-46B0-4DEA-AF0D-C2690102FC9C}" type="presParOf" srcId="{2D8B9212-D329-284A-80FF-3B5F43F98142}" destId="{ACB6B3F0-89B6-4FAC-B476-AF89FF586D64}" srcOrd="0" destOrd="0" presId="urn:microsoft.com/office/officeart/2005/8/layout/cycle5"/>
    <dgm:cxn modelId="{DACA9E87-EB20-437F-B881-80FB31E45F6D}" type="presParOf" srcId="{2D8B9212-D329-284A-80FF-3B5F43F98142}" destId="{03249657-3C41-413F-ACB6-539C6B1A91AB}" srcOrd="1" destOrd="0" presId="urn:microsoft.com/office/officeart/2005/8/layout/cycle5"/>
    <dgm:cxn modelId="{79301CF9-E5C1-4AFA-A4B6-AA8B05FFBDF3}" type="presParOf" srcId="{2D8B9212-D329-284A-80FF-3B5F43F98142}" destId="{C24572E0-C6B1-4F65-BA60-BA650320E192}" srcOrd="2" destOrd="0" presId="urn:microsoft.com/office/officeart/2005/8/layout/cycle5"/>
    <dgm:cxn modelId="{21848C6B-7C09-433E-801E-E9A38581EA2B}" type="presParOf" srcId="{2D8B9212-D329-284A-80FF-3B5F43F98142}" destId="{60A99B84-DE4C-664C-B9B9-AB6410E90583}" srcOrd="3" destOrd="0" presId="urn:microsoft.com/office/officeart/2005/8/layout/cycle5"/>
    <dgm:cxn modelId="{9656A420-3E57-44D6-841B-55064C6C251A}" type="presParOf" srcId="{2D8B9212-D329-284A-80FF-3B5F43F98142}" destId="{4BDCC003-71EA-4449-AEB0-4F4F0849C7B1}" srcOrd="4" destOrd="0" presId="urn:microsoft.com/office/officeart/2005/8/layout/cycle5"/>
    <dgm:cxn modelId="{9517B0D7-8869-48F9-9F55-851A7F5CB6C7}" type="presParOf" srcId="{2D8B9212-D329-284A-80FF-3B5F43F98142}" destId="{57BD7CB0-14EB-8549-B45B-ECADEDC42B47}" srcOrd="5" destOrd="0" presId="urn:microsoft.com/office/officeart/2005/8/layout/cycle5"/>
    <dgm:cxn modelId="{99E8B0C7-96B1-4E24-A439-A08B58C3711E}" type="presParOf" srcId="{2D8B9212-D329-284A-80FF-3B5F43F98142}" destId="{8A7A944D-8B6E-49C6-B8E7-9A135D63BC5B}" srcOrd="6" destOrd="0" presId="urn:microsoft.com/office/officeart/2005/8/layout/cycle5"/>
    <dgm:cxn modelId="{EDCBEA7C-0EFD-4183-9EEE-34410D2E8589}" type="presParOf" srcId="{2D8B9212-D329-284A-80FF-3B5F43F98142}" destId="{75B8A95A-25B3-4592-8237-0D8D130C7827}" srcOrd="7" destOrd="0" presId="urn:microsoft.com/office/officeart/2005/8/layout/cycle5"/>
    <dgm:cxn modelId="{07674FBB-4D6A-4410-A951-46145D885B1A}" type="presParOf" srcId="{2D8B9212-D329-284A-80FF-3B5F43F98142}" destId="{6F5ECDCF-92F0-4CF2-97CC-9EF5A5DEAD52}" srcOrd="8" destOrd="0" presId="urn:microsoft.com/office/officeart/2005/8/layout/cycle5"/>
    <dgm:cxn modelId="{BC798763-9FF0-45EF-A02E-D1C46B35D7D3}" type="presParOf" srcId="{2D8B9212-D329-284A-80FF-3B5F43F98142}" destId="{7E42901C-B717-439A-953E-57742E7AED8E}" srcOrd="9" destOrd="0" presId="urn:microsoft.com/office/officeart/2005/8/layout/cycle5"/>
    <dgm:cxn modelId="{DBC9BCC7-A7A5-44BB-ACC9-862EF9C8A3CF}" type="presParOf" srcId="{2D8B9212-D329-284A-80FF-3B5F43F98142}" destId="{B66B32AF-30BE-4F89-80CD-194547A95E06}" srcOrd="10" destOrd="0" presId="urn:microsoft.com/office/officeart/2005/8/layout/cycle5"/>
    <dgm:cxn modelId="{7AA7F573-D2B1-4230-B417-04ED9BC48F24}" type="presParOf" srcId="{2D8B9212-D329-284A-80FF-3B5F43F98142}" destId="{F025B3F9-D480-41AF-989A-A539DAF14B57}" srcOrd="11" destOrd="0" presId="urn:microsoft.com/office/officeart/2005/8/layout/cycle5"/>
    <dgm:cxn modelId="{72F62976-74B5-4D24-A1A3-3CCF5918A60A}" type="presParOf" srcId="{2D8B9212-D329-284A-80FF-3B5F43F98142}" destId="{5B75FD07-32D6-EE49-A0C9-72B5B5E82310}" srcOrd="12" destOrd="0" presId="urn:microsoft.com/office/officeart/2005/8/layout/cycle5"/>
    <dgm:cxn modelId="{FF495F56-8315-433B-9C2B-28D147892170}" type="presParOf" srcId="{2D8B9212-D329-284A-80FF-3B5F43F98142}" destId="{2E95DBC9-67C3-754F-9B1B-F01E79BCF239}" srcOrd="13" destOrd="0" presId="urn:microsoft.com/office/officeart/2005/8/layout/cycle5"/>
    <dgm:cxn modelId="{9CDCB288-7E77-4C32-A411-C04ABD880763}" type="presParOf" srcId="{2D8B9212-D329-284A-80FF-3B5F43F98142}" destId="{E9A279D0-0878-F94F-AC26-567CCCE76D74}" srcOrd="14" destOrd="0" presId="urn:microsoft.com/office/officeart/2005/8/layout/cycle5"/>
  </dgm:cxnLst>
  <dgm:bg>
    <a:solidFill>
      <a:schemeClr val="bg2">
        <a:lumMod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FF4B2D-F866-4FB6-8B22-986D1507A357}" type="doc">
      <dgm:prSet loTypeId="urn:microsoft.com/office/officeart/2005/8/layout/pyramid2" loCatId="pyramid" qsTypeId="urn:microsoft.com/office/officeart/2005/8/quickstyle/simple4" qsCatId="simple" csTypeId="urn:microsoft.com/office/officeart/2005/8/colors/accent0_3" csCatId="mainScheme" phldr="1"/>
      <dgm:spPr/>
    </dgm:pt>
    <dgm:pt modelId="{590158BE-D7EF-4B5D-8830-0CB309AAD3AC}">
      <dgm:prSet phldrT="[Text]"/>
      <dgm:spPr/>
      <dgm:t>
        <a:bodyPr/>
        <a:lstStyle/>
        <a:p>
          <a:r>
            <a:rPr lang="en-US" dirty="0"/>
            <a:t>Leadership Beyond Role/</a:t>
          </a:r>
          <a:r>
            <a:rPr lang="en-US" dirty="0" err="1"/>
            <a:t>Agency:EC</a:t>
          </a:r>
          <a:r>
            <a:rPr lang="en-US" dirty="0"/>
            <a:t> Systems</a:t>
          </a:r>
        </a:p>
      </dgm:t>
    </dgm:pt>
    <dgm:pt modelId="{27AF1A81-9386-44C1-8721-8EE53206D510}" type="parTrans" cxnId="{51718C52-EFAD-4378-907A-C2AAB7A18741}">
      <dgm:prSet/>
      <dgm:spPr/>
      <dgm:t>
        <a:bodyPr/>
        <a:lstStyle/>
        <a:p>
          <a:endParaRPr lang="en-US"/>
        </a:p>
      </dgm:t>
    </dgm:pt>
    <dgm:pt modelId="{139FA076-A5BE-4C78-8F07-863639391A37}" type="sibTrans" cxnId="{51718C52-EFAD-4378-907A-C2AAB7A18741}">
      <dgm:prSet/>
      <dgm:spPr/>
      <dgm:t>
        <a:bodyPr/>
        <a:lstStyle/>
        <a:p>
          <a:endParaRPr lang="en-US"/>
        </a:p>
      </dgm:t>
    </dgm:pt>
    <dgm:pt modelId="{8A14DEED-2AF8-41A4-8662-49266A23526E}">
      <dgm:prSet phldrT="[Text]"/>
      <dgm:spPr/>
      <dgm:t>
        <a:bodyPr/>
        <a:lstStyle/>
        <a:p>
          <a:r>
            <a:rPr lang="en-US"/>
            <a:t>Leadership within the Role/Agency: IDEA Programs</a:t>
          </a:r>
        </a:p>
      </dgm:t>
    </dgm:pt>
    <dgm:pt modelId="{4DF483FC-42F7-472E-B1C2-5C283376DB64}" type="parTrans" cxnId="{B62E33E9-98E6-4E6A-A06E-E977C777398F}">
      <dgm:prSet/>
      <dgm:spPr/>
      <dgm:t>
        <a:bodyPr/>
        <a:lstStyle/>
        <a:p>
          <a:endParaRPr lang="en-US"/>
        </a:p>
      </dgm:t>
    </dgm:pt>
    <dgm:pt modelId="{5E4D87E7-69CA-4B13-A7CB-6521F28E471F}" type="sibTrans" cxnId="{B62E33E9-98E6-4E6A-A06E-E977C777398F}">
      <dgm:prSet/>
      <dgm:spPr/>
      <dgm:t>
        <a:bodyPr/>
        <a:lstStyle/>
        <a:p>
          <a:endParaRPr lang="en-US"/>
        </a:p>
      </dgm:t>
    </dgm:pt>
    <dgm:pt modelId="{4CC33787-433E-4F12-8FB2-B362AA6D4A94}">
      <dgm:prSet phldrT="[Text]"/>
      <dgm:spPr/>
      <dgm:t>
        <a:bodyPr/>
        <a:lstStyle/>
        <a:p>
          <a:r>
            <a:rPr lang="en-US"/>
            <a:t>Coordinators Orientation and More</a:t>
          </a:r>
        </a:p>
      </dgm:t>
    </dgm:pt>
    <dgm:pt modelId="{AABC4C80-DFF8-41FC-A43E-C8D30C960B1B}" type="parTrans" cxnId="{8A79115B-A0BE-4EBA-AB54-1250ECA0827A}">
      <dgm:prSet/>
      <dgm:spPr/>
      <dgm:t>
        <a:bodyPr/>
        <a:lstStyle/>
        <a:p>
          <a:endParaRPr lang="en-US"/>
        </a:p>
      </dgm:t>
    </dgm:pt>
    <dgm:pt modelId="{7C5EF9A2-7B05-4659-ACB4-EA965395B120}" type="sibTrans" cxnId="{8A79115B-A0BE-4EBA-AB54-1250ECA0827A}">
      <dgm:prSet/>
      <dgm:spPr/>
      <dgm:t>
        <a:bodyPr/>
        <a:lstStyle/>
        <a:p>
          <a:endParaRPr lang="en-US"/>
        </a:p>
      </dgm:t>
    </dgm:pt>
    <dgm:pt modelId="{A506254B-9939-4EFA-9CFF-0CE7D22D2647}" type="pres">
      <dgm:prSet presAssocID="{64FF4B2D-F866-4FB6-8B22-986D1507A357}" presName="compositeShape" presStyleCnt="0">
        <dgm:presLayoutVars>
          <dgm:dir/>
          <dgm:resizeHandles/>
        </dgm:presLayoutVars>
      </dgm:prSet>
      <dgm:spPr/>
    </dgm:pt>
    <dgm:pt modelId="{A6346D69-2F6E-4F64-9560-3D74DCEA984B}" type="pres">
      <dgm:prSet presAssocID="{64FF4B2D-F866-4FB6-8B22-986D1507A357}" presName="pyramid" presStyleLbl="node1" presStyleIdx="0" presStyleCnt="1"/>
      <dgm:spPr/>
    </dgm:pt>
    <dgm:pt modelId="{6778EF97-2ED6-47EA-A13A-EAC9F39ADB8E}" type="pres">
      <dgm:prSet presAssocID="{64FF4B2D-F866-4FB6-8B22-986D1507A357}" presName="theList" presStyleCnt="0"/>
      <dgm:spPr/>
    </dgm:pt>
    <dgm:pt modelId="{D203FB4C-7CAC-4F7B-82FB-CDE5EBDE6054}" type="pres">
      <dgm:prSet presAssocID="{590158BE-D7EF-4B5D-8830-0CB309AAD3AC}" presName="aNode" presStyleLbl="fgAcc1" presStyleIdx="0" presStyleCnt="3">
        <dgm:presLayoutVars>
          <dgm:bulletEnabled val="1"/>
        </dgm:presLayoutVars>
      </dgm:prSet>
      <dgm:spPr/>
    </dgm:pt>
    <dgm:pt modelId="{F8757799-8671-4A40-AB6A-6D12B2B71D8E}" type="pres">
      <dgm:prSet presAssocID="{590158BE-D7EF-4B5D-8830-0CB309AAD3AC}" presName="aSpace" presStyleCnt="0"/>
      <dgm:spPr/>
    </dgm:pt>
    <dgm:pt modelId="{B34E21B8-632F-48E1-9B54-2999535277F9}" type="pres">
      <dgm:prSet presAssocID="{8A14DEED-2AF8-41A4-8662-49266A23526E}" presName="aNode" presStyleLbl="fgAcc1" presStyleIdx="1" presStyleCnt="3">
        <dgm:presLayoutVars>
          <dgm:bulletEnabled val="1"/>
        </dgm:presLayoutVars>
      </dgm:prSet>
      <dgm:spPr/>
    </dgm:pt>
    <dgm:pt modelId="{319A7150-F9D8-4085-B3F1-7C1E7E167F1C}" type="pres">
      <dgm:prSet presAssocID="{8A14DEED-2AF8-41A4-8662-49266A23526E}" presName="aSpace" presStyleCnt="0"/>
      <dgm:spPr/>
    </dgm:pt>
    <dgm:pt modelId="{9903EBD8-B175-4CC3-B2C6-ED8944A6475A}" type="pres">
      <dgm:prSet presAssocID="{4CC33787-433E-4F12-8FB2-B362AA6D4A94}" presName="aNode" presStyleLbl="fgAcc1" presStyleIdx="2" presStyleCnt="3">
        <dgm:presLayoutVars>
          <dgm:bulletEnabled val="1"/>
        </dgm:presLayoutVars>
      </dgm:prSet>
      <dgm:spPr/>
    </dgm:pt>
    <dgm:pt modelId="{1790195C-D49C-4DB2-9BAE-37034836F815}" type="pres">
      <dgm:prSet presAssocID="{4CC33787-433E-4F12-8FB2-B362AA6D4A94}" presName="aSpace" presStyleCnt="0"/>
      <dgm:spPr/>
    </dgm:pt>
  </dgm:ptLst>
  <dgm:cxnLst>
    <dgm:cxn modelId="{51718C52-EFAD-4378-907A-C2AAB7A18741}" srcId="{64FF4B2D-F866-4FB6-8B22-986D1507A357}" destId="{590158BE-D7EF-4B5D-8830-0CB309AAD3AC}" srcOrd="0" destOrd="0" parTransId="{27AF1A81-9386-44C1-8721-8EE53206D510}" sibTransId="{139FA076-A5BE-4C78-8F07-863639391A37}"/>
    <dgm:cxn modelId="{8A79115B-A0BE-4EBA-AB54-1250ECA0827A}" srcId="{64FF4B2D-F866-4FB6-8B22-986D1507A357}" destId="{4CC33787-433E-4F12-8FB2-B362AA6D4A94}" srcOrd="2" destOrd="0" parTransId="{AABC4C80-DFF8-41FC-A43E-C8D30C960B1B}" sibTransId="{7C5EF9A2-7B05-4659-ACB4-EA965395B120}"/>
    <dgm:cxn modelId="{8508586C-D630-4ABD-ABAB-26FB7EB81D4B}" type="presOf" srcId="{4CC33787-433E-4F12-8FB2-B362AA6D4A94}" destId="{9903EBD8-B175-4CC3-B2C6-ED8944A6475A}" srcOrd="0" destOrd="0" presId="urn:microsoft.com/office/officeart/2005/8/layout/pyramid2"/>
    <dgm:cxn modelId="{C043D2AE-0675-4F0D-B53C-D024288DB75C}" type="presOf" srcId="{64FF4B2D-F866-4FB6-8B22-986D1507A357}" destId="{A506254B-9939-4EFA-9CFF-0CE7D22D2647}" srcOrd="0" destOrd="0" presId="urn:microsoft.com/office/officeart/2005/8/layout/pyramid2"/>
    <dgm:cxn modelId="{8FEC58B8-3223-43CC-9918-56D55BB35D38}" type="presOf" srcId="{590158BE-D7EF-4B5D-8830-0CB309AAD3AC}" destId="{D203FB4C-7CAC-4F7B-82FB-CDE5EBDE6054}" srcOrd="0" destOrd="0" presId="urn:microsoft.com/office/officeart/2005/8/layout/pyramid2"/>
    <dgm:cxn modelId="{BABEEAC4-DC6D-479A-AF3B-185CD3F34354}" type="presOf" srcId="{8A14DEED-2AF8-41A4-8662-49266A23526E}" destId="{B34E21B8-632F-48E1-9B54-2999535277F9}" srcOrd="0" destOrd="0" presId="urn:microsoft.com/office/officeart/2005/8/layout/pyramid2"/>
    <dgm:cxn modelId="{B62E33E9-98E6-4E6A-A06E-E977C777398F}" srcId="{64FF4B2D-F866-4FB6-8B22-986D1507A357}" destId="{8A14DEED-2AF8-41A4-8662-49266A23526E}" srcOrd="1" destOrd="0" parTransId="{4DF483FC-42F7-472E-B1C2-5C283376DB64}" sibTransId="{5E4D87E7-69CA-4B13-A7CB-6521F28E471F}"/>
    <dgm:cxn modelId="{B72131B3-2F99-4EDC-AC98-E4619B5E2C7E}" type="presParOf" srcId="{A506254B-9939-4EFA-9CFF-0CE7D22D2647}" destId="{A6346D69-2F6E-4F64-9560-3D74DCEA984B}" srcOrd="0" destOrd="0" presId="urn:microsoft.com/office/officeart/2005/8/layout/pyramid2"/>
    <dgm:cxn modelId="{2543E3F4-DEF3-45FF-838C-07C7DC715731}" type="presParOf" srcId="{A506254B-9939-4EFA-9CFF-0CE7D22D2647}" destId="{6778EF97-2ED6-47EA-A13A-EAC9F39ADB8E}" srcOrd="1" destOrd="0" presId="urn:microsoft.com/office/officeart/2005/8/layout/pyramid2"/>
    <dgm:cxn modelId="{05CE9E76-E841-43B6-822D-2EBB8112231A}" type="presParOf" srcId="{6778EF97-2ED6-47EA-A13A-EAC9F39ADB8E}" destId="{D203FB4C-7CAC-4F7B-82FB-CDE5EBDE6054}" srcOrd="0" destOrd="0" presId="urn:microsoft.com/office/officeart/2005/8/layout/pyramid2"/>
    <dgm:cxn modelId="{BE88E355-5031-4709-B639-8D5FE83A1E61}" type="presParOf" srcId="{6778EF97-2ED6-47EA-A13A-EAC9F39ADB8E}" destId="{F8757799-8671-4A40-AB6A-6D12B2B71D8E}" srcOrd="1" destOrd="0" presId="urn:microsoft.com/office/officeart/2005/8/layout/pyramid2"/>
    <dgm:cxn modelId="{E4D6D0E3-467F-44D8-B265-62B36D897120}" type="presParOf" srcId="{6778EF97-2ED6-47EA-A13A-EAC9F39ADB8E}" destId="{B34E21B8-632F-48E1-9B54-2999535277F9}" srcOrd="2" destOrd="0" presId="urn:microsoft.com/office/officeart/2005/8/layout/pyramid2"/>
    <dgm:cxn modelId="{4ADD7E17-6A91-401A-9574-DC4DB5292A16}" type="presParOf" srcId="{6778EF97-2ED6-47EA-A13A-EAC9F39ADB8E}" destId="{319A7150-F9D8-4085-B3F1-7C1E7E167F1C}" srcOrd="3" destOrd="0" presId="urn:microsoft.com/office/officeart/2005/8/layout/pyramid2"/>
    <dgm:cxn modelId="{DCC25601-035C-482D-AEDD-9D9B5C79CDCC}" type="presParOf" srcId="{6778EF97-2ED6-47EA-A13A-EAC9F39ADB8E}" destId="{9903EBD8-B175-4CC3-B2C6-ED8944A6475A}" srcOrd="4" destOrd="0" presId="urn:microsoft.com/office/officeart/2005/8/layout/pyramid2"/>
    <dgm:cxn modelId="{536C7131-65CE-4C0D-916F-A2FFBD520478}" type="presParOf" srcId="{6778EF97-2ED6-47EA-A13A-EAC9F39ADB8E}" destId="{1790195C-D49C-4DB2-9BAE-37034836F815}" srcOrd="5" destOrd="0" presId="urn:microsoft.com/office/officeart/2005/8/layout/pyramid2"/>
  </dgm:cxnLst>
  <dgm:bg/>
  <dgm:whole>
    <a:ln>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6B3F0-89B6-4FAC-B476-AF89FF586D64}">
      <dsp:nvSpPr>
        <dsp:cNvPr id="0" name=""/>
        <dsp:cNvSpPr/>
      </dsp:nvSpPr>
      <dsp:spPr>
        <a:xfrm>
          <a:off x="2739060" y="-219706"/>
          <a:ext cx="1801836" cy="155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Coordination &amp; Sustainability</a:t>
          </a:r>
        </a:p>
        <a:p>
          <a:pPr marL="0" lvl="0" indent="0" algn="ctr" defTabSz="622300">
            <a:lnSpc>
              <a:spcPct val="90000"/>
            </a:lnSpc>
            <a:spcBef>
              <a:spcPct val="0"/>
            </a:spcBef>
            <a:spcAft>
              <a:spcPct val="35000"/>
            </a:spcAft>
            <a:buNone/>
          </a:pPr>
          <a:r>
            <a:rPr lang="en-US" sz="1000" kern="1200" dirty="0"/>
            <a:t>Mechanisms </a:t>
          </a:r>
          <a:r>
            <a:rPr lang="en-US" sz="1000" kern="1200"/>
            <a:t>to insure a CSPD </a:t>
          </a:r>
          <a:r>
            <a:rPr lang="en-US" sz="1000" kern="1200" dirty="0"/>
            <a:t>maintains itself over time</a:t>
          </a:r>
        </a:p>
      </dsp:txBody>
      <dsp:txXfrm>
        <a:off x="2814963" y="-143803"/>
        <a:ext cx="1650030" cy="1403082"/>
      </dsp:txXfrm>
    </dsp:sp>
    <dsp:sp modelId="{C24572E0-C6B1-4F65-BA60-BA650320E192}">
      <dsp:nvSpPr>
        <dsp:cNvPr id="0" name=""/>
        <dsp:cNvSpPr/>
      </dsp:nvSpPr>
      <dsp:spPr>
        <a:xfrm>
          <a:off x="1560769" y="557737"/>
          <a:ext cx="4158417" cy="4158417"/>
        </a:xfrm>
        <a:custGeom>
          <a:avLst/>
          <a:gdLst/>
          <a:ahLst/>
          <a:cxnLst/>
          <a:rect l="0" t="0" r="0" b="0"/>
          <a:pathLst>
            <a:path>
              <a:moveTo>
                <a:pt x="3115755" y="276798"/>
              </a:moveTo>
              <a:arcTo wR="2079208" hR="2079208" stAng="17994164" swAng="767912"/>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A99B84-DE4C-664C-B9B9-AB6410E90583}">
      <dsp:nvSpPr>
        <dsp:cNvPr id="0" name=""/>
        <dsp:cNvSpPr/>
      </dsp:nvSpPr>
      <dsp:spPr>
        <a:xfrm>
          <a:off x="4716897" y="1216991"/>
          <a:ext cx="1801052" cy="155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Personnel Standards</a:t>
          </a:r>
        </a:p>
        <a:p>
          <a:pPr marL="0" lvl="0" indent="0" algn="ctr" defTabSz="622300">
            <a:lnSpc>
              <a:spcPct val="90000"/>
            </a:lnSpc>
            <a:spcBef>
              <a:spcPct val="0"/>
            </a:spcBef>
            <a:spcAft>
              <a:spcPct val="35000"/>
            </a:spcAft>
            <a:buNone/>
          </a:pPr>
          <a:r>
            <a:rPr lang="en-US" sz="1000" kern="1200" dirty="0"/>
            <a:t>State and/or national certification or licensure requirements for all personnel who provide early childhood intervention</a:t>
          </a:r>
        </a:p>
      </dsp:txBody>
      <dsp:txXfrm>
        <a:off x="4792800" y="1292894"/>
        <a:ext cx="1649246" cy="1403082"/>
      </dsp:txXfrm>
    </dsp:sp>
    <dsp:sp modelId="{57BD7CB0-14EB-8549-B45B-ECADEDC42B47}">
      <dsp:nvSpPr>
        <dsp:cNvPr id="0" name=""/>
        <dsp:cNvSpPr/>
      </dsp:nvSpPr>
      <dsp:spPr>
        <a:xfrm>
          <a:off x="1560769" y="557737"/>
          <a:ext cx="4158417" cy="4158417"/>
        </a:xfrm>
        <a:custGeom>
          <a:avLst/>
          <a:gdLst/>
          <a:ahLst/>
          <a:cxnLst/>
          <a:rect l="0" t="0" r="0" b="0"/>
          <a:pathLst>
            <a:path>
              <a:moveTo>
                <a:pt x="4137634" y="2372454"/>
              </a:moveTo>
              <a:arcTo wR="2079208" hR="2079208" stAng="486472" swAng="797824"/>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7A944D-8B6E-49C6-B8E7-9A135D63BC5B}">
      <dsp:nvSpPr>
        <dsp:cNvPr id="0" name=""/>
        <dsp:cNvSpPr/>
      </dsp:nvSpPr>
      <dsp:spPr>
        <a:xfrm>
          <a:off x="3961188" y="3541617"/>
          <a:ext cx="1801836" cy="155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Preservice Training</a:t>
          </a:r>
        </a:p>
        <a:p>
          <a:pPr marL="0" lvl="0" indent="0" algn="ctr" defTabSz="622300">
            <a:lnSpc>
              <a:spcPct val="90000"/>
            </a:lnSpc>
            <a:spcBef>
              <a:spcPct val="0"/>
            </a:spcBef>
            <a:spcAft>
              <a:spcPct val="35000"/>
            </a:spcAft>
            <a:buNone/>
          </a:pPr>
          <a:r>
            <a:rPr lang="en-US" sz="1000" kern="1200" dirty="0"/>
            <a:t>Learning experiences provided to early childhood intervention personnel as part of  a degree or certificate program</a:t>
          </a:r>
        </a:p>
      </dsp:txBody>
      <dsp:txXfrm>
        <a:off x="4037091" y="3617520"/>
        <a:ext cx="1650030" cy="1403082"/>
      </dsp:txXfrm>
    </dsp:sp>
    <dsp:sp modelId="{6F5ECDCF-92F0-4CF2-97CC-9EF5A5DEAD52}">
      <dsp:nvSpPr>
        <dsp:cNvPr id="0" name=""/>
        <dsp:cNvSpPr/>
      </dsp:nvSpPr>
      <dsp:spPr>
        <a:xfrm>
          <a:off x="1560769" y="557737"/>
          <a:ext cx="4158417" cy="4158417"/>
        </a:xfrm>
        <a:custGeom>
          <a:avLst/>
          <a:gdLst/>
          <a:ahLst/>
          <a:cxnLst/>
          <a:rect l="0" t="0" r="0" b="0"/>
          <a:pathLst>
            <a:path>
              <a:moveTo>
                <a:pt x="2272945" y="4149372"/>
              </a:moveTo>
              <a:arcTo wR="2079208" hR="2079208" stAng="5079213" swAng="641574"/>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42901C-B717-439A-953E-57742E7AED8E}">
      <dsp:nvSpPr>
        <dsp:cNvPr id="0" name=""/>
        <dsp:cNvSpPr/>
      </dsp:nvSpPr>
      <dsp:spPr>
        <a:xfrm>
          <a:off x="1516931" y="3541617"/>
          <a:ext cx="1801836" cy="155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Inservice</a:t>
          </a:r>
          <a:r>
            <a:rPr lang="en-US" sz="1400" kern="1200" dirty="0"/>
            <a:t> Training</a:t>
          </a:r>
        </a:p>
        <a:p>
          <a:pPr marL="0" lvl="0" indent="0" algn="ctr" defTabSz="622300">
            <a:lnSpc>
              <a:spcPct val="90000"/>
            </a:lnSpc>
            <a:spcBef>
              <a:spcPct val="0"/>
            </a:spcBef>
            <a:spcAft>
              <a:spcPct val="35000"/>
            </a:spcAft>
            <a:buNone/>
          </a:pPr>
          <a:r>
            <a:rPr lang="en-US" sz="1000" kern="1200" dirty="0"/>
            <a:t>Ongoing job-related learning for personnel who provide early childhood intervention</a:t>
          </a:r>
        </a:p>
      </dsp:txBody>
      <dsp:txXfrm>
        <a:off x="1592834" y="3617520"/>
        <a:ext cx="1650030" cy="1403082"/>
      </dsp:txXfrm>
    </dsp:sp>
    <dsp:sp modelId="{F025B3F9-D480-41AF-989A-A539DAF14B57}">
      <dsp:nvSpPr>
        <dsp:cNvPr id="0" name=""/>
        <dsp:cNvSpPr/>
      </dsp:nvSpPr>
      <dsp:spPr>
        <a:xfrm>
          <a:off x="1560769" y="557737"/>
          <a:ext cx="4158417" cy="4158417"/>
        </a:xfrm>
        <a:custGeom>
          <a:avLst/>
          <a:gdLst/>
          <a:ahLst/>
          <a:cxnLst/>
          <a:rect l="0" t="0" r="0" b="0"/>
          <a:pathLst>
            <a:path>
              <a:moveTo>
                <a:pt x="143414" y="2838030"/>
              </a:moveTo>
              <a:arcTo wR="2079208" hR="2079208" stAng="9515705" swAng="797824"/>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75FD07-32D6-EE49-A0C9-72B5B5E82310}">
      <dsp:nvSpPr>
        <dsp:cNvPr id="0" name=""/>
        <dsp:cNvSpPr/>
      </dsp:nvSpPr>
      <dsp:spPr>
        <a:xfrm>
          <a:off x="761615" y="1216991"/>
          <a:ext cx="1801836" cy="155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Recruitment and Retention</a:t>
          </a:r>
        </a:p>
        <a:p>
          <a:pPr marL="0" lvl="0" indent="0" algn="ctr" defTabSz="622300">
            <a:lnSpc>
              <a:spcPct val="90000"/>
            </a:lnSpc>
            <a:spcBef>
              <a:spcPct val="0"/>
            </a:spcBef>
            <a:spcAft>
              <a:spcPct val="35000"/>
            </a:spcAft>
            <a:buNone/>
          </a:pPr>
          <a:r>
            <a:rPr lang="en-US" sz="1000" kern="1200" dirty="0"/>
            <a:t>Strategies to attract and maintain a quality workforce in early childhood intervention</a:t>
          </a:r>
        </a:p>
      </dsp:txBody>
      <dsp:txXfrm>
        <a:off x="837518" y="1292894"/>
        <a:ext cx="1650030" cy="1403082"/>
      </dsp:txXfrm>
    </dsp:sp>
    <dsp:sp modelId="{E9A279D0-0878-F94F-AC26-567CCCE76D74}">
      <dsp:nvSpPr>
        <dsp:cNvPr id="0" name=""/>
        <dsp:cNvSpPr/>
      </dsp:nvSpPr>
      <dsp:spPr>
        <a:xfrm>
          <a:off x="1560769" y="557737"/>
          <a:ext cx="4158417" cy="4158417"/>
        </a:xfrm>
        <a:custGeom>
          <a:avLst/>
          <a:gdLst/>
          <a:ahLst/>
          <a:cxnLst/>
          <a:rect l="0" t="0" r="0" b="0"/>
          <a:pathLst>
            <a:path>
              <a:moveTo>
                <a:pt x="669139" y="551199"/>
              </a:moveTo>
              <a:arcTo wR="2079208" hR="2079208" stAng="13637924" swAng="767912"/>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6D69-2F6E-4F64-9560-3D74DCEA984B}">
      <dsp:nvSpPr>
        <dsp:cNvPr id="0" name=""/>
        <dsp:cNvSpPr/>
      </dsp:nvSpPr>
      <dsp:spPr>
        <a:xfrm>
          <a:off x="0" y="0"/>
          <a:ext cx="4770782" cy="5029199"/>
        </a:xfrm>
        <a:prstGeom prst="triangl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203FB4C-7CAC-4F7B-82FB-CDE5EBDE6054}">
      <dsp:nvSpPr>
        <dsp:cNvPr id="0" name=""/>
        <dsp:cNvSpPr/>
      </dsp:nvSpPr>
      <dsp:spPr>
        <a:xfrm>
          <a:off x="2385391" y="505621"/>
          <a:ext cx="3101008" cy="1190505"/>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Leadership Beyond Role/</a:t>
          </a:r>
          <a:r>
            <a:rPr lang="en-US" sz="2100" kern="1200" dirty="0" err="1"/>
            <a:t>Agency:EC</a:t>
          </a:r>
          <a:r>
            <a:rPr lang="en-US" sz="2100" kern="1200" dirty="0"/>
            <a:t> Systems</a:t>
          </a:r>
        </a:p>
      </dsp:txBody>
      <dsp:txXfrm>
        <a:off x="2443507" y="563737"/>
        <a:ext cx="2984776" cy="1074273"/>
      </dsp:txXfrm>
    </dsp:sp>
    <dsp:sp modelId="{B34E21B8-632F-48E1-9B54-2999535277F9}">
      <dsp:nvSpPr>
        <dsp:cNvPr id="0" name=""/>
        <dsp:cNvSpPr/>
      </dsp:nvSpPr>
      <dsp:spPr>
        <a:xfrm>
          <a:off x="2385391" y="1844940"/>
          <a:ext cx="3101008" cy="1190505"/>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Leadership within the Role/Agency: IDEA Programs</a:t>
          </a:r>
        </a:p>
      </dsp:txBody>
      <dsp:txXfrm>
        <a:off x="2443507" y="1903056"/>
        <a:ext cx="2984776" cy="1074273"/>
      </dsp:txXfrm>
    </dsp:sp>
    <dsp:sp modelId="{9903EBD8-B175-4CC3-B2C6-ED8944A6475A}">
      <dsp:nvSpPr>
        <dsp:cNvPr id="0" name=""/>
        <dsp:cNvSpPr/>
      </dsp:nvSpPr>
      <dsp:spPr>
        <a:xfrm>
          <a:off x="2385391" y="3184258"/>
          <a:ext cx="3101008" cy="1190505"/>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Coordinators Orientation and More</a:t>
          </a:r>
        </a:p>
      </dsp:txBody>
      <dsp:txXfrm>
        <a:off x="2443507" y="3242374"/>
        <a:ext cx="2984776" cy="107427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B50408-DAAD-D143-99BC-4D2F1608A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C1F28A-0518-6A46-A901-0E600A375B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824525-9B74-E441-ADD1-B0B4B164A038}" type="datetimeFigureOut">
              <a:rPr lang="en-US" smtClean="0"/>
              <a:t>8/16/18</a:t>
            </a:fld>
            <a:endParaRPr lang="en-US"/>
          </a:p>
        </p:txBody>
      </p:sp>
      <p:sp>
        <p:nvSpPr>
          <p:cNvPr id="4" name="Footer Placeholder 3">
            <a:extLst>
              <a:ext uri="{FF2B5EF4-FFF2-40B4-BE49-F238E27FC236}">
                <a16:creationId xmlns:a16="http://schemas.microsoft.com/office/drawing/2014/main" id="{0B69D597-DB8C-C843-9BC7-7901468789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5F55F9-3EFA-1A46-AD9D-89490F5296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20C016-7DD3-514A-8854-BCE725459BD8}" type="slidenum">
              <a:rPr lang="en-US" smtClean="0"/>
              <a:t>‹#›</a:t>
            </a:fld>
            <a:endParaRPr lang="en-US"/>
          </a:p>
        </p:txBody>
      </p:sp>
    </p:spTree>
    <p:extLst>
      <p:ext uri="{BB962C8B-B14F-4D97-AF65-F5344CB8AC3E}">
        <p14:creationId xmlns:p14="http://schemas.microsoft.com/office/powerpoint/2010/main" val="1074362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19FE1-F9D4-AC4E-B061-5535084E1EA9}" type="datetimeFigureOut">
              <a:rPr lang="en-US" smtClean="0"/>
              <a:t>8/16/18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29C66-9C2C-7D46-994F-03F831755958}" type="slidenum">
              <a:rPr lang="en-US" smtClean="0"/>
              <a:t>‹#›</a:t>
            </a:fld>
            <a:endParaRPr lang="en-US"/>
          </a:p>
        </p:txBody>
      </p:sp>
    </p:spTree>
    <p:extLst>
      <p:ext uri="{BB962C8B-B14F-4D97-AF65-F5344CB8AC3E}">
        <p14:creationId xmlns:p14="http://schemas.microsoft.com/office/powerpoint/2010/main" val="72105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 Lori</a:t>
            </a:r>
          </a:p>
        </p:txBody>
      </p:sp>
      <p:sp>
        <p:nvSpPr>
          <p:cNvPr id="4" name="Slide Number Placeholder 3"/>
          <p:cNvSpPr>
            <a:spLocks noGrp="1"/>
          </p:cNvSpPr>
          <p:nvPr>
            <p:ph type="sldNum" sz="quarter" idx="10"/>
          </p:nvPr>
        </p:nvSpPr>
        <p:spPr/>
        <p:txBody>
          <a:bodyPr/>
          <a:lstStyle/>
          <a:p>
            <a:fld id="{B5B29C66-9C2C-7D46-994F-03F831755958}" type="slidenum">
              <a:rPr lang="en-US" smtClean="0"/>
              <a:t>1</a:t>
            </a:fld>
            <a:endParaRPr lang="en-US"/>
          </a:p>
        </p:txBody>
      </p:sp>
    </p:spTree>
    <p:extLst>
      <p:ext uri="{BB962C8B-B14F-4D97-AF65-F5344CB8AC3E}">
        <p14:creationId xmlns:p14="http://schemas.microsoft.com/office/powerpoint/2010/main" val="81431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10"/>
          </p:nvPr>
        </p:nvSpPr>
        <p:spPr/>
        <p:txBody>
          <a:bodyPr/>
          <a:lstStyle/>
          <a:p>
            <a:fld id="{B5B29C66-9C2C-7D46-994F-03F831755958}" type="slidenum">
              <a:rPr lang="en-US" smtClean="0"/>
              <a:t>21</a:t>
            </a:fld>
            <a:endParaRPr lang="en-US"/>
          </a:p>
        </p:txBody>
      </p:sp>
    </p:spTree>
    <p:extLst>
      <p:ext uri="{BB962C8B-B14F-4D97-AF65-F5344CB8AC3E}">
        <p14:creationId xmlns:p14="http://schemas.microsoft.com/office/powerpoint/2010/main" val="297784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B5B29C66-9C2C-7D46-994F-03F831755958}" type="slidenum">
              <a:rPr lang="en-US" smtClean="0"/>
              <a:t>22</a:t>
            </a:fld>
            <a:endParaRPr lang="en-US"/>
          </a:p>
        </p:txBody>
      </p:sp>
    </p:spTree>
    <p:extLst>
      <p:ext uri="{BB962C8B-B14F-4D97-AF65-F5344CB8AC3E}">
        <p14:creationId xmlns:p14="http://schemas.microsoft.com/office/powerpoint/2010/main" val="615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 – Lori </a:t>
            </a:r>
          </a:p>
          <a:p>
            <a:endParaRPr lang="en-US" dirty="0"/>
          </a:p>
          <a:p>
            <a:r>
              <a:rPr lang="en-US" dirty="0"/>
              <a:t>Practicing the Art of Leadership to Navigate our Complex System</a:t>
            </a:r>
          </a:p>
          <a:p>
            <a:endParaRPr lang="en-US" dirty="0"/>
          </a:p>
          <a:p>
            <a:r>
              <a:rPr lang="en-US" dirty="0"/>
              <a:t>3 Leadership Table Exercises</a:t>
            </a:r>
          </a:p>
          <a:p>
            <a:endParaRPr lang="en-US" dirty="0"/>
          </a:p>
          <a:p>
            <a:pPr marL="228600" indent="-228600">
              <a:buAutoNum type="arabicParenR"/>
            </a:pPr>
            <a:r>
              <a:rPr lang="en-US" dirty="0"/>
              <a:t>B/ART and </a:t>
            </a:r>
          </a:p>
          <a:p>
            <a:pPr marL="228600" indent="-228600">
              <a:buAutoNum type="arabicParenR"/>
            </a:pPr>
            <a:r>
              <a:rPr lang="en-US" dirty="0"/>
              <a:t>Person/Role/System</a:t>
            </a:r>
          </a:p>
          <a:p>
            <a:pPr marL="228600" indent="-228600">
              <a:buAutoNum type="arabicParenR"/>
            </a:pPr>
            <a:r>
              <a:rPr lang="en-US" dirty="0"/>
              <a:t>Adaptive - Leadership - Exercise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29C66-9C2C-7D46-994F-03F8317559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7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Lori</a:t>
            </a:r>
          </a:p>
          <a:p>
            <a:endParaRPr lang="en-US" dirty="0"/>
          </a:p>
          <a:p>
            <a:pPr lvl="0"/>
            <a:r>
              <a:rPr lang="en-US" sz="1200" kern="1200" dirty="0">
                <a:solidFill>
                  <a:schemeClr val="tx1"/>
                </a:solidFill>
                <a:effectLst/>
                <a:latin typeface="+mn-lt"/>
                <a:ea typeface="+mn-ea"/>
                <a:cs typeface="+mn-cs"/>
              </a:rPr>
              <a:t>Discuss purpose and intended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Understanding of skills and capacity needed to be an effective leader in EC, EI/ECSE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Awareness of existing (and coming) tools and resources related to leadership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Leadership challenges identified by ECPC through TA to-date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Characteristics of effective leaders as identified through ECPC work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Motivate people around the topic of leadership development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5B29C66-9C2C-7D46-994F-03F831755958}" type="slidenum">
              <a:rPr lang="en-US" smtClean="0"/>
              <a:t>2</a:t>
            </a:fld>
            <a:endParaRPr lang="en-US"/>
          </a:p>
        </p:txBody>
      </p:sp>
    </p:spTree>
    <p:extLst>
      <p:ext uri="{BB962C8B-B14F-4D97-AF65-F5344CB8AC3E}">
        <p14:creationId xmlns:p14="http://schemas.microsoft.com/office/powerpoint/2010/main" val="417514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 - Very short intros by each of us and Jana to Facilitate and find out who is in the room as participants - </a:t>
            </a:r>
          </a:p>
        </p:txBody>
      </p:sp>
      <p:sp>
        <p:nvSpPr>
          <p:cNvPr id="4" name="Slide Number Placeholder 3"/>
          <p:cNvSpPr>
            <a:spLocks noGrp="1"/>
          </p:cNvSpPr>
          <p:nvPr>
            <p:ph type="sldNum" sz="quarter" idx="10"/>
          </p:nvPr>
        </p:nvSpPr>
        <p:spPr/>
        <p:txBody>
          <a:bodyPr/>
          <a:lstStyle/>
          <a:p>
            <a:fld id="{B5B29C66-9C2C-7D46-994F-03F831755958}" type="slidenum">
              <a:rPr lang="en-US" smtClean="0"/>
              <a:t>3</a:t>
            </a:fld>
            <a:endParaRPr lang="en-US"/>
          </a:p>
        </p:txBody>
      </p:sp>
    </p:spTree>
    <p:extLst>
      <p:ext uri="{BB962C8B-B14F-4D97-AF65-F5344CB8AC3E}">
        <p14:creationId xmlns:p14="http://schemas.microsoft.com/office/powerpoint/2010/main" val="426062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Beth run through intro slides on systems and leadership</a:t>
            </a:r>
          </a:p>
        </p:txBody>
      </p:sp>
      <p:sp>
        <p:nvSpPr>
          <p:cNvPr id="4" name="Slide Number Placeholder 3"/>
          <p:cNvSpPr>
            <a:spLocks noGrp="1"/>
          </p:cNvSpPr>
          <p:nvPr>
            <p:ph type="sldNum" sz="quarter" idx="10"/>
          </p:nvPr>
        </p:nvSpPr>
        <p:spPr/>
        <p:txBody>
          <a:bodyPr/>
          <a:lstStyle/>
          <a:p>
            <a:fld id="{B5B29C66-9C2C-7D46-994F-03F831755958}" type="slidenum">
              <a:rPr lang="en-US" smtClean="0"/>
              <a:t>4</a:t>
            </a:fld>
            <a:endParaRPr lang="en-US"/>
          </a:p>
        </p:txBody>
      </p:sp>
    </p:spTree>
    <p:extLst>
      <p:ext uri="{BB962C8B-B14F-4D97-AF65-F5344CB8AC3E}">
        <p14:creationId xmlns:p14="http://schemas.microsoft.com/office/powerpoint/2010/main" val="237911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a:t>
            </a:r>
          </a:p>
        </p:txBody>
      </p:sp>
      <p:sp>
        <p:nvSpPr>
          <p:cNvPr id="4" name="Slide Number Placeholder 3"/>
          <p:cNvSpPr>
            <a:spLocks noGrp="1"/>
          </p:cNvSpPr>
          <p:nvPr>
            <p:ph type="sldNum" sz="quarter" idx="10"/>
          </p:nvPr>
        </p:nvSpPr>
        <p:spPr/>
        <p:txBody>
          <a:bodyPr/>
          <a:lstStyle/>
          <a:p>
            <a:fld id="{B5B29C66-9C2C-7D46-994F-03F831755958}" type="slidenum">
              <a:rPr lang="en-US" smtClean="0"/>
              <a:t>5</a:t>
            </a:fld>
            <a:endParaRPr lang="en-US"/>
          </a:p>
        </p:txBody>
      </p:sp>
    </p:spTree>
    <p:extLst>
      <p:ext uri="{BB962C8B-B14F-4D97-AF65-F5344CB8AC3E}">
        <p14:creationId xmlns:p14="http://schemas.microsoft.com/office/powerpoint/2010/main" val="94728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Beth</a:t>
            </a:r>
          </a:p>
        </p:txBody>
      </p:sp>
      <p:sp>
        <p:nvSpPr>
          <p:cNvPr id="4" name="Slide Number Placeholder 3"/>
          <p:cNvSpPr>
            <a:spLocks noGrp="1"/>
          </p:cNvSpPr>
          <p:nvPr>
            <p:ph type="sldNum" sz="quarter" idx="10"/>
          </p:nvPr>
        </p:nvSpPr>
        <p:spPr/>
        <p:txBody>
          <a:bodyPr/>
          <a:lstStyle/>
          <a:p>
            <a:fld id="{B5B29C66-9C2C-7D46-994F-03F831755958}" type="slidenum">
              <a:rPr lang="en-US" smtClean="0"/>
              <a:t>6</a:t>
            </a:fld>
            <a:endParaRPr lang="en-US"/>
          </a:p>
        </p:txBody>
      </p:sp>
    </p:spTree>
    <p:extLst>
      <p:ext uri="{BB962C8B-B14F-4D97-AF65-F5344CB8AC3E}">
        <p14:creationId xmlns:p14="http://schemas.microsoft.com/office/powerpoint/2010/main" val="333338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Beth</a:t>
            </a:r>
          </a:p>
        </p:txBody>
      </p:sp>
      <p:sp>
        <p:nvSpPr>
          <p:cNvPr id="4" name="Slide Number Placeholder 3"/>
          <p:cNvSpPr>
            <a:spLocks noGrp="1"/>
          </p:cNvSpPr>
          <p:nvPr>
            <p:ph type="sldNum" sz="quarter" idx="10"/>
          </p:nvPr>
        </p:nvSpPr>
        <p:spPr/>
        <p:txBody>
          <a:bodyPr/>
          <a:lstStyle/>
          <a:p>
            <a:fld id="{B5B29C66-9C2C-7D46-994F-03F831755958}" type="slidenum">
              <a:rPr lang="en-US" smtClean="0"/>
              <a:t>7</a:t>
            </a:fld>
            <a:endParaRPr lang="en-US"/>
          </a:p>
        </p:txBody>
      </p:sp>
    </p:spTree>
    <p:extLst>
      <p:ext uri="{BB962C8B-B14F-4D97-AF65-F5344CB8AC3E}">
        <p14:creationId xmlns:p14="http://schemas.microsoft.com/office/powerpoint/2010/main" val="338415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Mary Beth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sz="1200" kern="1200" dirty="0">
                <a:solidFill>
                  <a:schemeClr val="tx1"/>
                </a:solidFill>
                <a:effectLst/>
                <a:latin typeface="+mn-lt"/>
                <a:ea typeface="+mn-ea"/>
                <a:cs typeface="+mn-cs"/>
              </a:rPr>
              <a:t>Project work: ECPC (10)</a:t>
            </a:r>
          </a:p>
          <a:p>
            <a:pPr lvl="1"/>
            <a:r>
              <a:rPr lang="en-US" sz="1200" kern="1200" dirty="0">
                <a:solidFill>
                  <a:schemeClr val="tx1"/>
                </a:solidFill>
                <a:effectLst/>
                <a:latin typeface="+mn-lt"/>
                <a:ea typeface="+mn-ea"/>
                <a:cs typeface="+mn-cs"/>
              </a:rPr>
              <a:t>Project work; needs around leadership; supports provided </a:t>
            </a:r>
          </a:p>
          <a:p>
            <a:pPr lvl="1"/>
            <a:r>
              <a:rPr lang="en-US" sz="1200" kern="1200" dirty="0">
                <a:solidFill>
                  <a:schemeClr val="tx1"/>
                </a:solidFill>
                <a:effectLst/>
                <a:latin typeface="+mn-lt"/>
                <a:ea typeface="+mn-ea"/>
                <a:cs typeface="+mn-cs"/>
              </a:rPr>
              <a:t>Summary of literature review from Carl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B29C66-9C2C-7D46-994F-03F831755958}" type="slidenum">
              <a:rPr lang="en-US" smtClean="0"/>
              <a:t>8</a:t>
            </a:fld>
            <a:endParaRPr lang="en-US"/>
          </a:p>
        </p:txBody>
      </p:sp>
    </p:spTree>
    <p:extLst>
      <p:ext uri="{BB962C8B-B14F-4D97-AF65-F5344CB8AC3E}">
        <p14:creationId xmlns:p14="http://schemas.microsoft.com/office/powerpoint/2010/main" val="280730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 &amp; Lori</a:t>
            </a:r>
          </a:p>
          <a:p>
            <a:pPr lvl="0"/>
            <a:r>
              <a:rPr lang="en-US" sz="1200" kern="1200" dirty="0">
                <a:solidFill>
                  <a:schemeClr val="tx1"/>
                </a:solidFill>
                <a:effectLst/>
                <a:latin typeface="+mn-lt"/>
                <a:ea typeface="+mn-ea"/>
                <a:cs typeface="+mn-cs"/>
              </a:rPr>
              <a:t>Project work: CEELO (15)</a:t>
            </a:r>
          </a:p>
          <a:p>
            <a:pPr lvl="1"/>
            <a:r>
              <a:rPr lang="en-US" sz="1200" kern="1200" dirty="0">
                <a:solidFill>
                  <a:schemeClr val="tx1"/>
                </a:solidFill>
                <a:effectLst/>
                <a:latin typeface="+mn-lt"/>
                <a:ea typeface="+mn-ea"/>
                <a:cs typeface="+mn-cs"/>
              </a:rPr>
              <a:t>Project work; needs around leadership; supports provided </a:t>
            </a:r>
          </a:p>
          <a:p>
            <a:pPr lvl="1"/>
            <a:r>
              <a:rPr lang="en-US" sz="1200" kern="1200" dirty="0">
                <a:solidFill>
                  <a:schemeClr val="tx1"/>
                </a:solidFill>
                <a:effectLst/>
                <a:latin typeface="+mn-lt"/>
                <a:ea typeface="+mn-ea"/>
                <a:cs typeface="+mn-cs"/>
              </a:rPr>
              <a:t>Summary of some of CEELO’s work related to characteristics of a good leader</a:t>
            </a:r>
          </a:p>
          <a:p>
            <a:endParaRPr lang="en-US" dirty="0"/>
          </a:p>
        </p:txBody>
      </p:sp>
      <p:sp>
        <p:nvSpPr>
          <p:cNvPr id="4" name="Slide Number Placeholder 3"/>
          <p:cNvSpPr>
            <a:spLocks noGrp="1"/>
          </p:cNvSpPr>
          <p:nvPr>
            <p:ph type="sldNum" sz="quarter" idx="10"/>
          </p:nvPr>
        </p:nvSpPr>
        <p:spPr/>
        <p:txBody>
          <a:bodyPr/>
          <a:lstStyle/>
          <a:p>
            <a:fld id="{B5B29C66-9C2C-7D46-994F-03F831755958}" type="slidenum">
              <a:rPr lang="en-US" smtClean="0"/>
              <a:t>20</a:t>
            </a:fld>
            <a:endParaRPr lang="en-US"/>
          </a:p>
        </p:txBody>
      </p:sp>
    </p:spTree>
    <p:extLst>
      <p:ext uri="{BB962C8B-B14F-4D97-AF65-F5344CB8AC3E}">
        <p14:creationId xmlns:p14="http://schemas.microsoft.com/office/powerpoint/2010/main" val="184646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2671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bg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8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FC83BE1F-3637-7C4E-97AD-55F33F5620C9}" type="datetimeFigureOut">
              <a:rPr lang="en-US" smtClean="0"/>
              <a:t>8/16/18</a:t>
            </a:fld>
            <a:endParaRPr lang="en-US"/>
          </a:p>
        </p:txBody>
      </p:sp>
      <p:sp>
        <p:nvSpPr>
          <p:cNvPr id="5" name="Footer Placeholder 4"/>
          <p:cNvSpPr>
            <a:spLocks noGrp="1"/>
          </p:cNvSpPr>
          <p:nvPr>
            <p:ph type="ftr" sz="quarter" idx="11"/>
          </p:nvPr>
        </p:nvSpPr>
        <p:spPr>
          <a:xfrm>
            <a:off x="1097280" y="6367696"/>
            <a:ext cx="10058400" cy="491081"/>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AA57984D-039F-3E4E-ACA4-7D690660CC4F}" type="slidenum">
              <a:rPr lang="en-US" smtClean="0"/>
              <a:t>‹#›</a:t>
            </a:fld>
            <a:endParaRPr lang="en-US"/>
          </a:p>
        </p:txBody>
      </p:sp>
      <p:sp>
        <p:nvSpPr>
          <p:cNvPr id="10" name="Rectangle 9"/>
          <p:cNvSpPr/>
          <p:nvPr userDrawn="1"/>
        </p:nvSpPr>
        <p:spPr>
          <a:xfrm>
            <a:off x="0" y="6334316"/>
            <a:ext cx="12192001" cy="65998"/>
          </a:xfrm>
          <a:prstGeom prst="rect">
            <a:avLst/>
          </a:prstGeom>
          <a:solidFill>
            <a:srgbClr val="2671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6383867"/>
            <a:ext cx="12192000" cy="457200"/>
          </a:xfrm>
          <a:prstGeom prst="rect">
            <a:avLst/>
          </a:prstGeom>
          <a:solidFill>
            <a:srgbClr val="578DC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Tree>
    <p:extLst>
      <p:ext uri="{BB962C8B-B14F-4D97-AF65-F5344CB8AC3E}">
        <p14:creationId xmlns:p14="http://schemas.microsoft.com/office/powerpoint/2010/main" val="27569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891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2517" y="210403"/>
            <a:ext cx="9136627"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2987040" y="1862424"/>
            <a:ext cx="8812104" cy="43802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85076" y="3904604"/>
            <a:ext cx="2468881" cy="2246588"/>
          </a:xfrm>
          <a:prstGeom prst="rect">
            <a:avLst/>
          </a:prstGeom>
          <a:noFill/>
          <a:ln w="79375">
            <a:solidFill>
              <a:srgbClr val="578DC5"/>
            </a:solidFill>
          </a:ln>
        </p:spPr>
        <p:txBody>
          <a:bodyPr wrap="square" rtlCol="0">
            <a:spAutoFit/>
          </a:bodyPr>
          <a:lstStyle/>
          <a:p>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723809"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0267" y="1845734"/>
            <a:ext cx="5594772"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19" y="1845735"/>
            <a:ext cx="5564289"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51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706881"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2533" y="1846052"/>
            <a:ext cx="5662507"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2533" y="2582334"/>
            <a:ext cx="5662507"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551688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551688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152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7109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6716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rgbClr val="578D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33277" y="765386"/>
            <a:ext cx="7386189"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457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A52C20AF-CCA9-41E5-971E-817863A826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244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ctacenter.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ecpcta.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dasycenter.org/" TargetMode="External"/><Relationship Id="rId5" Type="http://schemas.openxmlformats.org/officeDocument/2006/relationships/slideLayout" Target="../slideLayouts/slideLayout5.xml"/><Relationship Id="rId10" Type="http://schemas.openxmlformats.org/officeDocument/2006/relationships/hyperlink" Target="http://www.ceelo.org/" TargetMode="Externa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97156"/>
            <a:ext cx="12192001" cy="797761"/>
          </a:xfrm>
          <a:prstGeom prst="rect">
            <a:avLst/>
          </a:prstGeom>
          <a:solidFill>
            <a:srgbClr val="578DC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en-US" sz="3200" b="1" dirty="0"/>
          </a:p>
        </p:txBody>
      </p:sp>
      <p:sp>
        <p:nvSpPr>
          <p:cNvPr id="9" name="Rectangle 8"/>
          <p:cNvSpPr/>
          <p:nvPr/>
        </p:nvSpPr>
        <p:spPr>
          <a:xfrm>
            <a:off x="0" y="6197156"/>
            <a:ext cx="12192001" cy="65998"/>
          </a:xfrm>
          <a:prstGeom prst="rect">
            <a:avLst/>
          </a:prstGeom>
          <a:solidFill>
            <a:srgbClr val="2671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58905" y="-397434"/>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82694" y="1205654"/>
            <a:ext cx="11426611" cy="439689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58905" y="1053323"/>
            <a:ext cx="9540239" cy="0"/>
          </a:xfrm>
          <a:prstGeom prst="line">
            <a:avLst/>
          </a:prstGeom>
          <a:ln w="66675" cap="rnd">
            <a:solidFill>
              <a:srgbClr val="578DC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682F0B-5CA0-F446-AAD6-089A5BF62732}"/>
              </a:ext>
            </a:extLst>
          </p:cNvPr>
          <p:cNvSpPr txBox="1"/>
          <p:nvPr userDrawn="1"/>
        </p:nvSpPr>
        <p:spPr>
          <a:xfrm>
            <a:off x="17583" y="6330460"/>
            <a:ext cx="12045462" cy="523220"/>
          </a:xfrm>
          <a:prstGeom prst="rect">
            <a:avLst/>
          </a:prstGeom>
          <a:noFill/>
        </p:spPr>
        <p:txBody>
          <a:bodyPr wrap="square" rtlCol="0">
            <a:spAutoFit/>
          </a:bodyPr>
          <a:lstStyle/>
          <a:p>
            <a:pPr algn="ctr"/>
            <a:r>
              <a:rPr lang="en-US" sz="2800" b="1" u="sng" kern="1200" dirty="0">
                <a:solidFill>
                  <a:schemeClr val="bg1"/>
                </a:solidFill>
                <a:effectLst/>
                <a:latin typeface="+mn-lt"/>
                <a:ea typeface="+mn-ea"/>
                <a:cs typeface="+mn-cs"/>
                <a:hlinkClick r:id="rId10">
                  <a:extLst>
                    <a:ext uri="{A12FA001-AC4F-418D-AE19-62706E023703}">
                      <ahyp:hlinkClr xmlns:ahyp="http://schemas.microsoft.com/office/drawing/2018/hyperlinkcolor" val="tx"/>
                    </a:ext>
                  </a:extLst>
                </a:hlinkClick>
              </a:rPr>
              <a:t>www.ceelo.org</a:t>
            </a:r>
            <a:r>
              <a:rPr lang="en-US" sz="2800" b="1" kern="1200" dirty="0">
                <a:solidFill>
                  <a:schemeClr val="bg1"/>
                </a:solidFill>
                <a:effectLst/>
                <a:latin typeface="+mn-lt"/>
                <a:ea typeface="+mn-ea"/>
                <a:cs typeface="+mn-cs"/>
              </a:rPr>
              <a:t>   </a:t>
            </a:r>
            <a:r>
              <a:rPr lang="en-US" sz="2800" b="1" u="sng" kern="1200" dirty="0">
                <a:solidFill>
                  <a:schemeClr val="bg1"/>
                </a:solidFill>
                <a:effectLst/>
                <a:latin typeface="+mn-lt"/>
                <a:ea typeface="+mn-ea"/>
                <a:cs typeface="+mn-cs"/>
                <a:hlinkClick r:id="rId11">
                  <a:extLst>
                    <a:ext uri="{A12FA001-AC4F-418D-AE19-62706E023703}">
                      <ahyp:hlinkClr xmlns:ahyp="http://schemas.microsoft.com/office/drawing/2018/hyperlinkcolor" val="tx"/>
                    </a:ext>
                  </a:extLst>
                </a:hlinkClick>
              </a:rPr>
              <a:t>www.dasycenter.org</a:t>
            </a:r>
            <a:r>
              <a:rPr lang="en-US" sz="2800" b="1" kern="1200" dirty="0">
                <a:solidFill>
                  <a:schemeClr val="bg1"/>
                </a:solidFill>
                <a:effectLst/>
                <a:latin typeface="+mn-lt"/>
                <a:ea typeface="+mn-ea"/>
                <a:cs typeface="+mn-cs"/>
              </a:rPr>
              <a:t>    </a:t>
            </a:r>
            <a:r>
              <a:rPr lang="en-US" sz="2800" b="1" u="sng" kern="1200" dirty="0">
                <a:solidFill>
                  <a:schemeClr val="bg1"/>
                </a:solidFill>
                <a:effectLst/>
                <a:latin typeface="+mn-lt"/>
                <a:ea typeface="+mn-ea"/>
                <a:cs typeface="+mn-cs"/>
                <a:hlinkClick r:id="rId12">
                  <a:extLst>
                    <a:ext uri="{A12FA001-AC4F-418D-AE19-62706E023703}">
                      <ahyp:hlinkClr xmlns:ahyp="http://schemas.microsoft.com/office/drawing/2018/hyperlinkcolor" val="tx"/>
                    </a:ext>
                  </a:extLst>
                </a:hlinkClick>
              </a:rPr>
              <a:t>http://ecpcta.org/</a:t>
            </a:r>
            <a:r>
              <a:rPr lang="en-US" sz="2800" b="1" kern="1200" dirty="0">
                <a:solidFill>
                  <a:schemeClr val="bg1"/>
                </a:solidFill>
                <a:effectLst/>
                <a:latin typeface="+mn-lt"/>
                <a:ea typeface="+mn-ea"/>
                <a:cs typeface="+mn-cs"/>
              </a:rPr>
              <a:t>   </a:t>
            </a:r>
            <a:r>
              <a:rPr lang="en-US" sz="2800" b="1" u="sng" kern="1200" dirty="0">
                <a:solidFill>
                  <a:schemeClr val="bg1"/>
                </a:solidFill>
                <a:effectLst/>
                <a:latin typeface="+mn-lt"/>
                <a:ea typeface="+mn-ea"/>
                <a:cs typeface="+mn-cs"/>
                <a:hlinkClick r:id="rId13">
                  <a:extLst>
                    <a:ext uri="{A12FA001-AC4F-418D-AE19-62706E023703}">
                      <ahyp:hlinkClr xmlns:ahyp="http://schemas.microsoft.com/office/drawing/2018/hyperlinkcolor" val="tx"/>
                    </a:ext>
                  </a:extLst>
                </a:hlinkClick>
              </a:rPr>
              <a:t>www.ectacenter.org</a:t>
            </a:r>
            <a:r>
              <a:rPr lang="en-US" sz="2800" b="1" kern="1200" dirty="0">
                <a:solidFill>
                  <a:schemeClr val="bg1"/>
                </a:solidFill>
                <a:effectLst/>
                <a:latin typeface="+mn-lt"/>
                <a:ea typeface="+mn-ea"/>
                <a:cs typeface="+mn-cs"/>
              </a:rPr>
              <a:t> </a:t>
            </a:r>
            <a:endParaRPr lang="en-US" sz="2800" kern="1200" dirty="0">
              <a:solidFill>
                <a:schemeClr val="bg1"/>
              </a:solidFill>
              <a:effectLst/>
              <a:latin typeface="+mn-lt"/>
              <a:ea typeface="+mn-ea"/>
              <a:cs typeface="+mn-cs"/>
            </a:endParaRPr>
          </a:p>
        </p:txBody>
      </p:sp>
      <p:pic>
        <p:nvPicPr>
          <p:cNvPr id="5" name="Picture 4">
            <a:extLst>
              <a:ext uri="{FF2B5EF4-FFF2-40B4-BE49-F238E27FC236}">
                <a16:creationId xmlns:a16="http://schemas.microsoft.com/office/drawing/2014/main" id="{B6E5757E-B327-AF4D-B8CA-EF83215EBB18}"/>
              </a:ext>
            </a:extLst>
          </p:cNvPr>
          <p:cNvPicPr>
            <a:picLocks noChangeAspect="1"/>
          </p:cNvPicPr>
          <p:nvPr userDrawn="1"/>
        </p:nvPicPr>
        <p:blipFill>
          <a:blip r:embed="rId14"/>
          <a:stretch>
            <a:fillRect/>
          </a:stretch>
        </p:blipFill>
        <p:spPr>
          <a:xfrm>
            <a:off x="522514" y="0"/>
            <a:ext cx="1400783" cy="1371600"/>
          </a:xfrm>
          <a:prstGeom prst="rect">
            <a:avLst/>
          </a:prstGeom>
        </p:spPr>
      </p:pic>
    </p:spTree>
    <p:extLst>
      <p:ext uri="{BB962C8B-B14F-4D97-AF65-F5344CB8AC3E}">
        <p14:creationId xmlns:p14="http://schemas.microsoft.com/office/powerpoint/2010/main" val="1833689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4" r:id="rId4"/>
    <p:sldLayoutId id="2147483665" r:id="rId5"/>
    <p:sldLayoutId id="2147483666" r:id="rId6"/>
    <p:sldLayoutId id="2147483668" r:id="rId7"/>
    <p:sldLayoutId id="2147483670" r:id="rId8"/>
  </p:sldLayoutIdLst>
  <p:txStyles>
    <p:titleStyle>
      <a:lvl1pPr algn="l" defTabSz="914400" rtl="0" eaLnBrk="1" latinLnBrk="0" hangingPunct="1">
        <a:lnSpc>
          <a:spcPct val="85000"/>
        </a:lnSpc>
        <a:spcBef>
          <a:spcPct val="0"/>
        </a:spcBef>
        <a:buNone/>
        <a:defRPr sz="5400" kern="1200" spc="-50" baseline="0">
          <a:solidFill>
            <a:schemeClr val="bg1">
              <a:lumMod val="50000"/>
            </a:schemeClr>
          </a:solidFill>
          <a:latin typeface="Century Gothic" charset="0"/>
          <a:ea typeface="Century Gothic" charset="0"/>
          <a:cs typeface="Century Gothic"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bg1">
              <a:lumMod val="50000"/>
            </a:schemeClr>
          </a:solidFill>
          <a:latin typeface="Century Gothic" charset="0"/>
          <a:ea typeface="Century Gothic" charset="0"/>
          <a:cs typeface="Century Gothic" charset="0"/>
        </a:defRPr>
      </a:lvl1pPr>
      <a:lvl2pPr marL="384048" indent="-182880" algn="l" defTabSz="914400" rtl="0" eaLnBrk="1" latinLnBrk="0" hangingPunct="1">
        <a:lnSpc>
          <a:spcPct val="90000"/>
        </a:lnSpc>
        <a:spcBef>
          <a:spcPts val="200"/>
        </a:spcBef>
        <a:spcAft>
          <a:spcPts val="400"/>
        </a:spcAft>
        <a:buClr>
          <a:srgbClr val="64ACB4"/>
        </a:buClr>
        <a:buSzPct val="100000"/>
        <a:buFont typeface="Wingdings" charset="2"/>
        <a:buChar char="§"/>
        <a:defRPr sz="3200" kern="1200">
          <a:solidFill>
            <a:schemeClr val="bg1">
              <a:lumMod val="50000"/>
            </a:schemeClr>
          </a:solidFill>
          <a:latin typeface="Century Gothic" charset="0"/>
          <a:ea typeface="Century Gothic" charset="0"/>
          <a:cs typeface="Century Gothic" charset="0"/>
        </a:defRPr>
      </a:lvl2pPr>
      <a:lvl3pPr marL="566928" indent="-182880" algn="l" defTabSz="914400" rtl="0" eaLnBrk="1" latinLnBrk="0" hangingPunct="1">
        <a:lnSpc>
          <a:spcPct val="90000"/>
        </a:lnSpc>
        <a:spcBef>
          <a:spcPts val="200"/>
        </a:spcBef>
        <a:spcAft>
          <a:spcPts val="400"/>
        </a:spcAft>
        <a:buClr>
          <a:srgbClr val="64ACB4"/>
        </a:buClr>
        <a:buSzPct val="50000"/>
        <a:buFont typeface="Wingdings" charset="2"/>
        <a:buChar char="q"/>
        <a:defRPr sz="2800" kern="1200">
          <a:solidFill>
            <a:schemeClr val="bg1">
              <a:lumMod val="50000"/>
            </a:schemeClr>
          </a:solidFill>
          <a:latin typeface="Century Gothic" charset="0"/>
          <a:ea typeface="Century Gothic" charset="0"/>
          <a:cs typeface="Century Gothic" charset="0"/>
        </a:defRPr>
      </a:lvl3pPr>
      <a:lvl4pPr marL="749808" indent="-182880" algn="l" defTabSz="914400" rtl="0" eaLnBrk="1" latinLnBrk="0" hangingPunct="1">
        <a:lnSpc>
          <a:spcPct val="90000"/>
        </a:lnSpc>
        <a:spcBef>
          <a:spcPts val="200"/>
        </a:spcBef>
        <a:spcAft>
          <a:spcPts val="400"/>
        </a:spcAft>
        <a:buClr>
          <a:srgbClr val="64ACB4"/>
        </a:buClr>
        <a:buFont typeface="Arial" charset="0"/>
        <a:buChar char="•"/>
        <a:defRPr sz="2400" kern="1200">
          <a:solidFill>
            <a:schemeClr val="bg1">
              <a:lumMod val="50000"/>
            </a:schemeClr>
          </a:solidFill>
          <a:latin typeface="Century Gothic" charset="0"/>
          <a:ea typeface="Century Gothic" charset="0"/>
          <a:cs typeface="Century Gothic" charset="0"/>
        </a:defRPr>
      </a:lvl4pPr>
      <a:lvl5pPr marL="932688" indent="-182880" algn="l" defTabSz="914400" rtl="0" eaLnBrk="1" latinLnBrk="0" hangingPunct="1">
        <a:lnSpc>
          <a:spcPct val="90000"/>
        </a:lnSpc>
        <a:spcBef>
          <a:spcPts val="200"/>
        </a:spcBef>
        <a:spcAft>
          <a:spcPts val="400"/>
        </a:spcAft>
        <a:buClr>
          <a:srgbClr val="64ACB4"/>
        </a:buClr>
        <a:buFont typeface="Calibri" pitchFamily="34" charset="0"/>
        <a:buChar char="◦"/>
        <a:defRPr sz="1800" kern="1200">
          <a:solidFill>
            <a:schemeClr val="bg1">
              <a:lumMod val="50000"/>
            </a:schemeClr>
          </a:solidFill>
          <a:latin typeface="Century Gothic" charset="0"/>
          <a:ea typeface="Century Gothic" charset="0"/>
          <a:cs typeface="Century 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cpcta.org/leadership/" TargetMode="External"/><Relationship Id="rId2" Type="http://schemas.openxmlformats.org/officeDocument/2006/relationships/hyperlink" Target="https://ecpcta.org/what-is-leadership-collaboration/" TargetMode="External"/><Relationship Id="rId1" Type="http://schemas.openxmlformats.org/officeDocument/2006/relationships/slideLayout" Target="../slideLayouts/slideLayout2.xml"/><Relationship Id="rId6" Type="http://schemas.openxmlformats.org/officeDocument/2006/relationships/hyperlink" Target="http://ceelo.org/leadership-academy/" TargetMode="External"/><Relationship Id="rId5" Type="http://schemas.openxmlformats.org/officeDocument/2006/relationships/hyperlink" Target="http://ceelo.org/highly-effective-soel/" TargetMode="External"/><Relationship Id="rId4" Type="http://schemas.openxmlformats.org/officeDocument/2006/relationships/hyperlink" Target="http://ceelo.org/leadership-self-assessme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ltadros@nieer.org" TargetMode="External"/><Relationship Id="rId2" Type="http://schemas.openxmlformats.org/officeDocument/2006/relationships/hyperlink" Target="mailto:bruder@uchc.edu" TargetMode="External"/><Relationship Id="rId1" Type="http://schemas.openxmlformats.org/officeDocument/2006/relationships/slideLayout" Target="../slideLayouts/slideLayout4.xml"/><Relationship Id="rId6" Type="http://schemas.openxmlformats.org/officeDocument/2006/relationships/hyperlink" Target="mailto:WasaczL@michigan.gov" TargetMode="External"/><Relationship Id="rId5" Type="http://schemas.openxmlformats.org/officeDocument/2006/relationships/hyperlink" Target="mailto:jmartella@edc.org" TargetMode="External"/><Relationship Id="rId4" Type="http://schemas.openxmlformats.org/officeDocument/2006/relationships/hyperlink" Target="mailto:Stacy.Kong@doh.hawai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0E23-CD9C-F548-9D57-21E39796637D}"/>
              </a:ext>
            </a:extLst>
          </p:cNvPr>
          <p:cNvSpPr>
            <a:spLocks noGrp="1"/>
          </p:cNvSpPr>
          <p:nvPr>
            <p:ph type="ctrTitle"/>
          </p:nvPr>
        </p:nvSpPr>
        <p:spPr>
          <a:xfrm>
            <a:off x="1100051" y="1520972"/>
            <a:ext cx="10644100" cy="3566160"/>
          </a:xfrm>
        </p:spPr>
        <p:txBody>
          <a:bodyPr>
            <a:normAutofit/>
          </a:bodyPr>
          <a:lstStyle/>
          <a:p>
            <a:r>
              <a:rPr lang="en-US" sz="6600" dirty="0"/>
              <a:t>Taking leadership to a new level</a:t>
            </a:r>
          </a:p>
        </p:txBody>
      </p:sp>
      <p:sp>
        <p:nvSpPr>
          <p:cNvPr id="3" name="Subtitle 2">
            <a:extLst>
              <a:ext uri="{FF2B5EF4-FFF2-40B4-BE49-F238E27FC236}">
                <a16:creationId xmlns:a16="http://schemas.microsoft.com/office/drawing/2014/main" id="{E194098F-73BA-2743-91B4-E8C51CB156EF}"/>
              </a:ext>
            </a:extLst>
          </p:cNvPr>
          <p:cNvSpPr>
            <a:spLocks noGrp="1"/>
          </p:cNvSpPr>
          <p:nvPr>
            <p:ph type="subTitle" idx="1"/>
          </p:nvPr>
        </p:nvSpPr>
        <p:spPr>
          <a:xfrm>
            <a:off x="1100051" y="5087132"/>
            <a:ext cx="10058400" cy="1143000"/>
          </a:xfrm>
        </p:spPr>
        <p:txBody>
          <a:bodyPr>
            <a:normAutofit lnSpcReduction="10000"/>
          </a:bodyPr>
          <a:lstStyle/>
          <a:p>
            <a:r>
              <a:rPr lang="en-US" dirty="0"/>
              <a:t>Helping early intervention leaders adapt to change and move programs and policies to success for young children</a:t>
            </a:r>
          </a:p>
        </p:txBody>
      </p:sp>
      <p:pic>
        <p:nvPicPr>
          <p:cNvPr id="6" name="Picture 5">
            <a:extLst>
              <a:ext uri="{FF2B5EF4-FFF2-40B4-BE49-F238E27FC236}">
                <a16:creationId xmlns:a16="http://schemas.microsoft.com/office/drawing/2014/main" id="{D1558854-860F-494E-BDE0-97D4FC947F93}"/>
              </a:ext>
            </a:extLst>
          </p:cNvPr>
          <p:cNvPicPr>
            <a:picLocks noChangeAspect="1"/>
          </p:cNvPicPr>
          <p:nvPr/>
        </p:nvPicPr>
        <p:blipFill>
          <a:blip r:embed="rId3"/>
          <a:stretch>
            <a:fillRect/>
          </a:stretch>
        </p:blipFill>
        <p:spPr>
          <a:xfrm>
            <a:off x="9298417" y="1126204"/>
            <a:ext cx="2832882" cy="1286322"/>
          </a:xfrm>
          <a:prstGeom prst="rect">
            <a:avLst/>
          </a:prstGeom>
        </p:spPr>
      </p:pic>
      <p:pic>
        <p:nvPicPr>
          <p:cNvPr id="7" name="Picture 6">
            <a:extLst>
              <a:ext uri="{FF2B5EF4-FFF2-40B4-BE49-F238E27FC236}">
                <a16:creationId xmlns:a16="http://schemas.microsoft.com/office/drawing/2014/main" id="{12D694B9-5CBB-C04E-8B2A-71767FA9DA60}"/>
              </a:ext>
            </a:extLst>
          </p:cNvPr>
          <p:cNvPicPr>
            <a:picLocks noChangeAspect="1"/>
          </p:cNvPicPr>
          <p:nvPr/>
        </p:nvPicPr>
        <p:blipFill>
          <a:blip r:embed="rId4"/>
          <a:stretch>
            <a:fillRect/>
          </a:stretch>
        </p:blipFill>
        <p:spPr>
          <a:xfrm>
            <a:off x="3499757" y="957583"/>
            <a:ext cx="2355643" cy="1718024"/>
          </a:xfrm>
          <a:prstGeom prst="rect">
            <a:avLst/>
          </a:prstGeom>
        </p:spPr>
      </p:pic>
      <p:pic>
        <p:nvPicPr>
          <p:cNvPr id="8" name="Picture 7">
            <a:extLst>
              <a:ext uri="{FF2B5EF4-FFF2-40B4-BE49-F238E27FC236}">
                <a16:creationId xmlns:a16="http://schemas.microsoft.com/office/drawing/2014/main" id="{CA4D2891-32CC-9C41-A1F5-EACBCA69672E}"/>
              </a:ext>
            </a:extLst>
          </p:cNvPr>
          <p:cNvPicPr>
            <a:picLocks noChangeAspect="1"/>
          </p:cNvPicPr>
          <p:nvPr/>
        </p:nvPicPr>
        <p:blipFill>
          <a:blip r:embed="rId5"/>
          <a:stretch>
            <a:fillRect/>
          </a:stretch>
        </p:blipFill>
        <p:spPr>
          <a:xfrm>
            <a:off x="5788400" y="1288641"/>
            <a:ext cx="3526349" cy="1245048"/>
          </a:xfrm>
          <a:prstGeom prst="rect">
            <a:avLst/>
          </a:prstGeom>
        </p:spPr>
      </p:pic>
      <p:pic>
        <p:nvPicPr>
          <p:cNvPr id="14" name="Picture 13">
            <a:extLst>
              <a:ext uri="{FF2B5EF4-FFF2-40B4-BE49-F238E27FC236}">
                <a16:creationId xmlns:a16="http://schemas.microsoft.com/office/drawing/2014/main" id="{A83A56A5-34BB-D744-87B3-82498F2C156D}"/>
              </a:ext>
            </a:extLst>
          </p:cNvPr>
          <p:cNvPicPr>
            <a:picLocks noChangeAspect="1"/>
          </p:cNvPicPr>
          <p:nvPr/>
        </p:nvPicPr>
        <p:blipFill rotWithShape="1">
          <a:blip r:embed="rId6"/>
          <a:srcRect t="18461" b="25000"/>
          <a:stretch/>
        </p:blipFill>
        <p:spPr>
          <a:xfrm>
            <a:off x="263768" y="1126204"/>
            <a:ext cx="3077725" cy="1740117"/>
          </a:xfrm>
          <a:prstGeom prst="rect">
            <a:avLst/>
          </a:prstGeom>
        </p:spPr>
      </p:pic>
      <p:sp>
        <p:nvSpPr>
          <p:cNvPr id="15" name="TextBox 14">
            <a:extLst>
              <a:ext uri="{FF2B5EF4-FFF2-40B4-BE49-F238E27FC236}">
                <a16:creationId xmlns:a16="http://schemas.microsoft.com/office/drawing/2014/main" id="{D3F4037E-ACA6-A942-AAAE-41FBB0D5CE9E}"/>
              </a:ext>
            </a:extLst>
          </p:cNvPr>
          <p:cNvSpPr txBox="1"/>
          <p:nvPr/>
        </p:nvSpPr>
        <p:spPr>
          <a:xfrm>
            <a:off x="184843" y="2047351"/>
            <a:ext cx="1617785" cy="502474"/>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827223AC-F29E-E140-ADC3-7681BC3D7F24}"/>
              </a:ext>
            </a:extLst>
          </p:cNvPr>
          <p:cNvSpPr txBox="1"/>
          <p:nvPr/>
        </p:nvSpPr>
        <p:spPr>
          <a:xfrm>
            <a:off x="1776043" y="2233248"/>
            <a:ext cx="29893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48527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6BC6-7DEF-43BA-923A-85782614B6C0}"/>
              </a:ext>
            </a:extLst>
          </p:cNvPr>
          <p:cNvSpPr>
            <a:spLocks noGrp="1"/>
          </p:cNvSpPr>
          <p:nvPr>
            <p:ph type="title"/>
          </p:nvPr>
        </p:nvSpPr>
        <p:spPr>
          <a:xfrm>
            <a:off x="3184071" y="274638"/>
            <a:ext cx="6270172" cy="639762"/>
          </a:xfrm>
        </p:spPr>
        <p:txBody>
          <a:bodyPr>
            <a:normAutofit fontScale="90000"/>
          </a:bodyPr>
          <a:lstStyle/>
          <a:p>
            <a:pPr algn="ctr"/>
            <a:br>
              <a:rPr lang="en-US" sz="2800" b="1" dirty="0"/>
            </a:br>
            <a:br>
              <a:rPr lang="en-US" sz="2800" b="1" dirty="0"/>
            </a:br>
            <a:r>
              <a:rPr lang="en-US" sz="2800" b="1" dirty="0"/>
              <a:t>						*</a:t>
            </a:r>
            <a:br>
              <a:rPr lang="en-US" sz="2800" dirty="0"/>
            </a:br>
            <a:r>
              <a:rPr lang="en-US" sz="2800" b="1" dirty="0"/>
              <a:t> </a:t>
            </a:r>
            <a:r>
              <a:rPr lang="en-US" sz="4900" b="1" dirty="0">
                <a:latin typeface="+mj-lt"/>
              </a:rPr>
              <a:t>Leadership Institute</a:t>
            </a:r>
          </a:p>
        </p:txBody>
      </p:sp>
      <p:sp>
        <p:nvSpPr>
          <p:cNvPr id="3" name="Content Placeholder 2">
            <a:extLst>
              <a:ext uri="{FF2B5EF4-FFF2-40B4-BE49-F238E27FC236}">
                <a16:creationId xmlns:a16="http://schemas.microsoft.com/office/drawing/2014/main" id="{429FCF43-E1E5-4561-B757-2FFC33CCF95F}"/>
              </a:ext>
            </a:extLst>
          </p:cNvPr>
          <p:cNvSpPr>
            <a:spLocks noGrp="1"/>
          </p:cNvSpPr>
          <p:nvPr>
            <p:ph sz="half" idx="1"/>
          </p:nvPr>
        </p:nvSpPr>
        <p:spPr>
          <a:xfrm>
            <a:off x="1981200" y="1143000"/>
            <a:ext cx="4038600" cy="5061857"/>
          </a:xfrm>
        </p:spPr>
        <p:txBody>
          <a:bodyPr>
            <a:normAutofit fontScale="25000" lnSpcReduction="20000"/>
          </a:bodyPr>
          <a:lstStyle/>
          <a:p>
            <a:pPr marL="0" indent="0">
              <a:buNone/>
            </a:pPr>
            <a:r>
              <a:rPr lang="en-US" sz="3300" dirty="0"/>
              <a:t> </a:t>
            </a:r>
            <a:r>
              <a:rPr lang="en-US" sz="4800" b="1" dirty="0"/>
              <a:t>Cohort 1: </a:t>
            </a:r>
            <a:endParaRPr lang="en-US" sz="4800" dirty="0"/>
          </a:p>
          <a:p>
            <a:r>
              <a:rPr lang="en-US" sz="4800" dirty="0"/>
              <a:t>Arizona* </a:t>
            </a:r>
          </a:p>
          <a:p>
            <a:r>
              <a:rPr lang="en-US" sz="4800" dirty="0"/>
              <a:t>Colorado </a:t>
            </a:r>
          </a:p>
          <a:p>
            <a:r>
              <a:rPr lang="en-US" sz="4800" dirty="0"/>
              <a:t>Connecticut </a:t>
            </a:r>
          </a:p>
          <a:p>
            <a:r>
              <a:rPr lang="en-US" sz="4800" dirty="0"/>
              <a:t>Delaware* </a:t>
            </a:r>
          </a:p>
          <a:p>
            <a:r>
              <a:rPr lang="en-US" sz="4800" dirty="0"/>
              <a:t>Idaho </a:t>
            </a:r>
          </a:p>
          <a:p>
            <a:r>
              <a:rPr lang="en-US" sz="4800" dirty="0"/>
              <a:t>Rhode Island </a:t>
            </a:r>
          </a:p>
          <a:p>
            <a:r>
              <a:rPr lang="en-US" sz="4800" dirty="0"/>
              <a:t>South Carolina* </a:t>
            </a:r>
          </a:p>
          <a:p>
            <a:pPr marL="0" indent="0">
              <a:buNone/>
            </a:pPr>
            <a:r>
              <a:rPr lang="en-US" sz="4800" b="1" dirty="0"/>
              <a:t>Cohort 2: </a:t>
            </a:r>
            <a:endParaRPr lang="en-US" sz="4800" dirty="0"/>
          </a:p>
          <a:p>
            <a:r>
              <a:rPr lang="en-US" sz="4800" dirty="0"/>
              <a:t>Alaska </a:t>
            </a:r>
          </a:p>
          <a:p>
            <a:r>
              <a:rPr lang="en-US" sz="4800" dirty="0"/>
              <a:t>Massachusetts </a:t>
            </a:r>
          </a:p>
          <a:p>
            <a:r>
              <a:rPr lang="en-US" sz="4800" dirty="0"/>
              <a:t>Minnesota* </a:t>
            </a:r>
          </a:p>
          <a:p>
            <a:r>
              <a:rPr lang="en-US" sz="4800" dirty="0"/>
              <a:t>Nevada* </a:t>
            </a:r>
          </a:p>
          <a:p>
            <a:r>
              <a:rPr lang="en-US" sz="4800" dirty="0"/>
              <a:t>Tennessee </a:t>
            </a:r>
          </a:p>
          <a:p>
            <a:r>
              <a:rPr lang="en-US" sz="4800" dirty="0"/>
              <a:t>Texas </a:t>
            </a:r>
          </a:p>
          <a:p>
            <a:r>
              <a:rPr lang="en-US" sz="4800" dirty="0"/>
              <a:t>Virginia </a:t>
            </a:r>
          </a:p>
          <a:p>
            <a:r>
              <a:rPr lang="en-US" sz="4800" dirty="0"/>
              <a:t>Washington D.C.</a:t>
            </a:r>
            <a:r>
              <a:rPr lang="en-US" sz="3800" dirty="0"/>
              <a:t> </a:t>
            </a:r>
          </a:p>
          <a:p>
            <a:endParaRPr lang="en-US" dirty="0"/>
          </a:p>
        </p:txBody>
      </p:sp>
      <p:sp>
        <p:nvSpPr>
          <p:cNvPr id="4" name="Content Placeholder 3">
            <a:extLst>
              <a:ext uri="{FF2B5EF4-FFF2-40B4-BE49-F238E27FC236}">
                <a16:creationId xmlns:a16="http://schemas.microsoft.com/office/drawing/2014/main" id="{9763E7DE-B969-4F79-9B78-09DDC7C92D4E}"/>
              </a:ext>
            </a:extLst>
          </p:cNvPr>
          <p:cNvSpPr>
            <a:spLocks noGrp="1"/>
          </p:cNvSpPr>
          <p:nvPr>
            <p:ph sz="half" idx="2"/>
          </p:nvPr>
        </p:nvSpPr>
        <p:spPr>
          <a:xfrm>
            <a:off x="7266214" y="1143000"/>
            <a:ext cx="3401786" cy="5061857"/>
          </a:xfrm>
        </p:spPr>
        <p:txBody>
          <a:bodyPr>
            <a:normAutofit fontScale="25000" lnSpcReduction="20000"/>
          </a:bodyPr>
          <a:lstStyle/>
          <a:p>
            <a:pPr marL="0" indent="0">
              <a:buNone/>
            </a:pPr>
            <a:r>
              <a:rPr lang="en-US" sz="4800" b="1" dirty="0"/>
              <a:t>Cohort 3: </a:t>
            </a:r>
          </a:p>
          <a:p>
            <a:r>
              <a:rPr lang="en-US" sz="4800" dirty="0"/>
              <a:t>Hawaii </a:t>
            </a:r>
          </a:p>
          <a:p>
            <a:r>
              <a:rPr lang="en-US" sz="4800" dirty="0"/>
              <a:t>Michigan* </a:t>
            </a:r>
          </a:p>
          <a:p>
            <a:r>
              <a:rPr lang="en-US" sz="4800" dirty="0"/>
              <a:t>New York </a:t>
            </a:r>
          </a:p>
          <a:p>
            <a:r>
              <a:rPr lang="en-US" sz="4800" dirty="0"/>
              <a:t>Ohio </a:t>
            </a:r>
          </a:p>
          <a:p>
            <a:r>
              <a:rPr lang="en-US" sz="4800" dirty="0"/>
              <a:t>Puerto Rico* </a:t>
            </a:r>
          </a:p>
          <a:p>
            <a:pPr marL="0" indent="0">
              <a:buNone/>
            </a:pPr>
            <a:r>
              <a:rPr lang="en-US" sz="4800" b="1" dirty="0"/>
              <a:t>Cohort 4: </a:t>
            </a:r>
            <a:endParaRPr lang="en-US" sz="4800" dirty="0"/>
          </a:p>
          <a:p>
            <a:r>
              <a:rPr lang="en-US" sz="4800" dirty="0"/>
              <a:t>Illinois </a:t>
            </a:r>
          </a:p>
          <a:p>
            <a:r>
              <a:rPr lang="en-US" sz="4800" dirty="0"/>
              <a:t>Mississippi </a:t>
            </a:r>
          </a:p>
          <a:p>
            <a:r>
              <a:rPr lang="en-US" sz="4800" dirty="0"/>
              <a:t>New Mexico </a:t>
            </a:r>
          </a:p>
          <a:p>
            <a:r>
              <a:rPr lang="en-US" sz="4800" dirty="0"/>
              <a:t>Vermont </a:t>
            </a:r>
          </a:p>
          <a:p>
            <a:r>
              <a:rPr lang="en-US" sz="4800" dirty="0"/>
              <a:t>Washington</a:t>
            </a:r>
          </a:p>
          <a:p>
            <a:pPr marL="0" indent="0">
              <a:buNone/>
            </a:pPr>
            <a:r>
              <a:rPr lang="en-US" sz="4800" b="1" dirty="0"/>
              <a:t>Cohort 5:</a:t>
            </a:r>
          </a:p>
          <a:p>
            <a:r>
              <a:rPr lang="en-US" sz="4800" dirty="0"/>
              <a:t>Connecticut</a:t>
            </a:r>
          </a:p>
          <a:p>
            <a:r>
              <a:rPr lang="en-US" sz="4800" dirty="0"/>
              <a:t>Florida</a:t>
            </a:r>
          </a:p>
          <a:p>
            <a:r>
              <a:rPr lang="en-US" sz="4800" dirty="0"/>
              <a:t>Illinois</a:t>
            </a:r>
          </a:p>
          <a:p>
            <a:r>
              <a:rPr lang="en-US" sz="4800" dirty="0"/>
              <a:t>Indiana </a:t>
            </a:r>
          </a:p>
          <a:p>
            <a:endParaRPr lang="en-US" dirty="0"/>
          </a:p>
        </p:txBody>
      </p:sp>
    </p:spTree>
    <p:extLst>
      <p:ext uri="{BB962C8B-B14F-4D97-AF65-F5344CB8AC3E}">
        <p14:creationId xmlns:p14="http://schemas.microsoft.com/office/powerpoint/2010/main" val="338174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46650"/>
            <a:ext cx="7886700" cy="698740"/>
          </a:xfrm>
        </p:spPr>
        <p:txBody>
          <a:bodyPr>
            <a:normAutofit/>
          </a:bodyPr>
          <a:lstStyle/>
          <a:p>
            <a:pPr algn="ctr"/>
            <a:r>
              <a:rPr lang="en-US" sz="3200" dirty="0"/>
              <a:t>Strategic Plan Work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278261"/>
              </p:ext>
            </p:extLst>
          </p:nvPr>
        </p:nvGraphicFramePr>
        <p:xfrm>
          <a:off x="767443" y="1436913"/>
          <a:ext cx="10744202" cy="4718955"/>
        </p:xfrm>
        <a:graphic>
          <a:graphicData uri="http://schemas.openxmlformats.org/drawingml/2006/table">
            <a:tbl>
              <a:tblPr firstRow="1" bandRow="1">
                <a:tableStyleId>{69012ECD-51FC-41F1-AA8D-1B2483CD663E}</a:tableStyleId>
              </a:tblPr>
              <a:tblGrid>
                <a:gridCol w="3890143">
                  <a:extLst>
                    <a:ext uri="{9D8B030D-6E8A-4147-A177-3AD203B41FA5}">
                      <a16:colId xmlns:a16="http://schemas.microsoft.com/office/drawing/2014/main" val="20000"/>
                    </a:ext>
                  </a:extLst>
                </a:gridCol>
                <a:gridCol w="1204091">
                  <a:extLst>
                    <a:ext uri="{9D8B030D-6E8A-4147-A177-3AD203B41FA5}">
                      <a16:colId xmlns:a16="http://schemas.microsoft.com/office/drawing/2014/main" val="20001"/>
                    </a:ext>
                  </a:extLst>
                </a:gridCol>
                <a:gridCol w="1574581">
                  <a:extLst>
                    <a:ext uri="{9D8B030D-6E8A-4147-A177-3AD203B41FA5}">
                      <a16:colId xmlns:a16="http://schemas.microsoft.com/office/drawing/2014/main" val="20002"/>
                    </a:ext>
                  </a:extLst>
                </a:gridCol>
                <a:gridCol w="1222944">
                  <a:extLst>
                    <a:ext uri="{9D8B030D-6E8A-4147-A177-3AD203B41FA5}">
                      <a16:colId xmlns:a16="http://schemas.microsoft.com/office/drawing/2014/main" val="20003"/>
                    </a:ext>
                  </a:extLst>
                </a:gridCol>
                <a:gridCol w="1459677">
                  <a:extLst>
                    <a:ext uri="{9D8B030D-6E8A-4147-A177-3AD203B41FA5}">
                      <a16:colId xmlns:a16="http://schemas.microsoft.com/office/drawing/2014/main" val="20004"/>
                    </a:ext>
                  </a:extLst>
                </a:gridCol>
                <a:gridCol w="1392766">
                  <a:extLst>
                    <a:ext uri="{9D8B030D-6E8A-4147-A177-3AD203B41FA5}">
                      <a16:colId xmlns:a16="http://schemas.microsoft.com/office/drawing/2014/main" val="20005"/>
                    </a:ext>
                  </a:extLst>
                </a:gridCol>
              </a:tblGrid>
              <a:tr h="616311">
                <a:tc>
                  <a:txBody>
                    <a:bodyPr/>
                    <a:lstStyle/>
                    <a:p>
                      <a:pPr algn="ctr"/>
                      <a:r>
                        <a:rPr lang="en-US" sz="1600" dirty="0">
                          <a:latin typeface="Times New Roman" panose="02020603050405020304" pitchFamily="18" charset="0"/>
                          <a:cs typeface="Times New Roman" panose="02020603050405020304" pitchFamily="18" charset="0"/>
                        </a:rPr>
                        <a:t>Goals/Objectives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Persons 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Timeline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Completion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41887">
                <a:tc>
                  <a:txBody>
                    <a:bodyPr/>
                    <a:lstStyle/>
                    <a:p>
                      <a:r>
                        <a:rPr lang="en-US" sz="1400" b="1" dirty="0">
                          <a:latin typeface="Times New Roman" panose="02020603050405020304" pitchFamily="18" charset="0"/>
                          <a:cs typeface="Times New Roman" panose="02020603050405020304" pitchFamily="18" charset="0"/>
                        </a:rPr>
                        <a:t>GOAL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a:t>
                      </a:r>
                      <a:r>
                        <a:rPr lang="en-US" sz="1200" baseline="0" dirty="0">
                          <a:latin typeface="Times New Roman" panose="02020603050405020304" pitchFamily="18" charset="0"/>
                          <a:cs typeface="Times New Roman" panose="02020603050405020304" pitchFamily="18" charset="0"/>
                        </a:rPr>
                        <a:t> 2.</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1887">
                <a:tc>
                  <a:txBody>
                    <a:bodyPr/>
                    <a:lstStyle/>
                    <a:p>
                      <a:r>
                        <a:rPr lang="en-US" sz="1400" b="1" dirty="0">
                          <a:latin typeface="Times New Roman" panose="02020603050405020304" pitchFamily="18" charset="0"/>
                          <a:cs typeface="Times New Roman" panose="02020603050405020304" pitchFamily="18" charset="0"/>
                        </a:rPr>
                        <a:t>GOAL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a:t>
                      </a:r>
                      <a:r>
                        <a:rPr lang="en-US" sz="1200" baseline="0" dirty="0">
                          <a:latin typeface="Times New Roman" panose="02020603050405020304" pitchFamily="18" charset="0"/>
                          <a:cs typeface="Times New Roman" panose="02020603050405020304" pitchFamily="18" charset="0"/>
                        </a:rPr>
                        <a:t> 2.</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1887">
                <a:tc>
                  <a:txBody>
                    <a:bodyPr/>
                    <a:lstStyle/>
                    <a:p>
                      <a:r>
                        <a:rPr lang="en-US" sz="1400" b="1" dirty="0">
                          <a:latin typeface="Times New Roman" panose="02020603050405020304" pitchFamily="18" charset="0"/>
                          <a:cs typeface="Times New Roman" panose="02020603050405020304" pitchFamily="18" charset="0"/>
                        </a:rPr>
                        <a:t>GOAL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a:t>
                      </a:r>
                      <a:r>
                        <a:rPr lang="en-US" sz="1200" baseline="0" dirty="0">
                          <a:latin typeface="Times New Roman" panose="02020603050405020304" pitchFamily="18" charset="0"/>
                          <a:cs typeface="Times New Roman" panose="02020603050405020304" pitchFamily="18" charset="0"/>
                        </a:rPr>
                        <a:t> 2.</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41887">
                <a:tc>
                  <a:txBody>
                    <a:bodyPr/>
                    <a:lstStyle/>
                    <a:p>
                      <a:pPr marL="233363" indent="0"/>
                      <a:r>
                        <a:rPr lang="en-US" sz="1200" dirty="0">
                          <a:latin typeface="Times New Roman" panose="02020603050405020304" pitchFamily="18" charset="0"/>
                          <a:cs typeface="Times New Roman" panose="02020603050405020304" pitchFamily="18" charset="0"/>
                        </a:rPr>
                        <a:t>Objective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3399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5406627"/>
              </p:ext>
            </p:extLst>
          </p:nvPr>
        </p:nvGraphicFramePr>
        <p:xfrm>
          <a:off x="800101" y="1191987"/>
          <a:ext cx="10809514" cy="493417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3200" dirty="0">
                <a:latin typeface="+mj-lt"/>
              </a:rPr>
              <a:t>Percent of Themes Across All Action Plan Goals</a:t>
            </a:r>
          </a:p>
        </p:txBody>
      </p:sp>
    </p:spTree>
    <p:extLst>
      <p:ext uri="{BB962C8B-B14F-4D97-AF65-F5344CB8AC3E}">
        <p14:creationId xmlns:p14="http://schemas.microsoft.com/office/powerpoint/2010/main" val="144309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0"/>
            <a:ext cx="9554936" cy="767443"/>
          </a:xfrm>
        </p:spPr>
        <p:txBody>
          <a:bodyPr>
            <a:normAutofit/>
          </a:bodyPr>
          <a:lstStyle/>
          <a:p>
            <a:pPr algn="ctr">
              <a:buClr>
                <a:srgbClr val="578DC5"/>
              </a:buClr>
            </a:pPr>
            <a:r>
              <a:rPr lang="en-US" sz="3200" b="1"/>
              <a:t>Objectives of the Leadership Research Synthesis</a:t>
            </a:r>
            <a:endParaRPr lang="en-US" sz="3200" b="1" dirty="0"/>
          </a:p>
        </p:txBody>
      </p:sp>
      <p:sp>
        <p:nvSpPr>
          <p:cNvPr id="3" name="Content Placeholder 2"/>
          <p:cNvSpPr>
            <a:spLocks noGrp="1"/>
          </p:cNvSpPr>
          <p:nvPr>
            <p:ph idx="1"/>
          </p:nvPr>
        </p:nvSpPr>
        <p:spPr>
          <a:xfrm>
            <a:off x="1828800" y="1094014"/>
            <a:ext cx="9715500" cy="5306787"/>
          </a:xfrm>
        </p:spPr>
        <p:txBody>
          <a:bodyPr>
            <a:normAutofit/>
          </a:bodyPr>
          <a:lstStyle/>
          <a:p>
            <a:pPr marL="457200" indent="-457200">
              <a:buClr>
                <a:srgbClr val="578DC5"/>
              </a:buClr>
              <a:buFont typeface="+mj-lt"/>
              <a:buAutoNum type="arabicPeriod"/>
            </a:pPr>
            <a:r>
              <a:rPr lang="en-US" sz="2400" dirty="0">
                <a:latin typeface="+mn-lt"/>
              </a:rPr>
              <a:t>Identify the relationships between different types of leadership practices and seven different study outcomes</a:t>
            </a:r>
          </a:p>
          <a:p>
            <a:pPr marL="457200" indent="-457200">
              <a:buClr>
                <a:srgbClr val="578DC5"/>
              </a:buClr>
              <a:buFont typeface="+mj-lt"/>
              <a:buAutoNum type="arabicPeriod"/>
            </a:pPr>
            <a:r>
              <a:rPr lang="en-US" sz="2400" dirty="0">
                <a:latin typeface="+mn-lt"/>
              </a:rPr>
              <a:t>Determine if different leadership practices are differentially related to the study outcomes</a:t>
            </a:r>
          </a:p>
          <a:p>
            <a:pPr marL="457200" indent="-457200">
              <a:buClr>
                <a:srgbClr val="578DC5"/>
              </a:buClr>
              <a:buFont typeface="+mj-lt"/>
              <a:buAutoNum type="arabicPeriod"/>
            </a:pPr>
            <a:r>
              <a:rPr lang="en-US" sz="2400" dirty="0">
                <a:latin typeface="+mn-lt"/>
              </a:rPr>
              <a:t>Evaluate the extent to which </a:t>
            </a:r>
            <a:r>
              <a:rPr lang="en-AU" altLang="en-US" sz="2400" dirty="0">
                <a:latin typeface="+mn-lt"/>
              </a:rPr>
              <a:t>relationships between the leadership practices and study outcomes to </a:t>
            </a:r>
            <a:r>
              <a:rPr lang="en-AU" altLang="en-US" sz="2400" b="1" i="1" dirty="0">
                <a:latin typeface="+mn-lt"/>
              </a:rPr>
              <a:t>inform adoption of particular types of leadership practices</a:t>
            </a:r>
            <a:r>
              <a:rPr lang="en-AU" altLang="en-US" sz="2400" dirty="0">
                <a:latin typeface="+mn-lt"/>
              </a:rPr>
              <a:t> to have outcomes of interest</a:t>
            </a:r>
          </a:p>
          <a:p>
            <a:pPr marL="457200" indent="-457200">
              <a:buClr>
                <a:srgbClr val="578DC5"/>
              </a:buClr>
              <a:buFont typeface="+mj-lt"/>
              <a:buAutoNum type="arabicPeriod"/>
            </a:pPr>
            <a:r>
              <a:rPr lang="en-AU" altLang="en-US" sz="2400" dirty="0">
                <a:latin typeface="+mn-lt"/>
              </a:rPr>
              <a:t>Determine if the relationships between the leadership practices and study outcomes are the </a:t>
            </a:r>
            <a:r>
              <a:rPr lang="en-AU" altLang="en-US" sz="2400" b="1" i="1" dirty="0">
                <a:latin typeface="+mn-lt"/>
              </a:rPr>
              <a:t>same or different as a function of other factors</a:t>
            </a:r>
            <a:r>
              <a:rPr lang="en-AU" altLang="en-US" sz="2400" dirty="0">
                <a:latin typeface="+mn-lt"/>
              </a:rPr>
              <a:t> (e.g., type of program or organization)</a:t>
            </a:r>
          </a:p>
          <a:p>
            <a:pPr marL="457200" indent="-457200">
              <a:buClr>
                <a:srgbClr val="578DC5"/>
              </a:buClr>
              <a:buFont typeface="+mj-lt"/>
              <a:buAutoNum type="arabicPeriod"/>
            </a:pPr>
            <a:r>
              <a:rPr lang="en-US" sz="2400" b="1" dirty="0">
                <a:latin typeface="+mn-lt"/>
              </a:rPr>
              <a:t>Use the findings from different sets of analyses to prepare </a:t>
            </a:r>
            <a:r>
              <a:rPr lang="en-US" sz="2400" b="1" i="1" dirty="0">
                <a:latin typeface="+mn-lt"/>
              </a:rPr>
              <a:t>R2P</a:t>
            </a:r>
            <a:r>
              <a:rPr lang="en-US" sz="2400" b="1" dirty="0">
                <a:latin typeface="+mn-lt"/>
              </a:rPr>
              <a:t> (Research to Practice) </a:t>
            </a:r>
            <a:r>
              <a:rPr lang="en-US" sz="2400" b="1" i="1" dirty="0">
                <a:latin typeface="+mn-lt"/>
              </a:rPr>
              <a:t>Leadership Briefs</a:t>
            </a:r>
            <a:r>
              <a:rPr lang="en-US" sz="2400" b="1" dirty="0">
                <a:latin typeface="+mn-lt"/>
              </a:rPr>
              <a:t> to inform adoption of evidence-informed leadership practices</a:t>
            </a:r>
          </a:p>
          <a:p>
            <a:pPr marL="0" indent="0">
              <a:buClr>
                <a:srgbClr val="578DC5"/>
              </a:buClr>
              <a:buNone/>
            </a:pPr>
            <a:endParaRPr lang="en-AU" altLang="en-US" sz="2400" dirty="0"/>
          </a:p>
          <a:p>
            <a:pPr marL="0" indent="0">
              <a:buClr>
                <a:srgbClr val="578DC5"/>
              </a:buClr>
              <a:buNone/>
            </a:pPr>
            <a:endParaRPr lang="en-US" sz="2400" dirty="0"/>
          </a:p>
          <a:p>
            <a:pPr>
              <a:buClr>
                <a:srgbClr val="578DC5"/>
              </a:buClr>
            </a:pPr>
            <a:endParaRPr lang="en-US" dirty="0"/>
          </a:p>
        </p:txBody>
      </p:sp>
    </p:spTree>
    <p:extLst>
      <p:ext uri="{BB962C8B-B14F-4D97-AF65-F5344CB8AC3E}">
        <p14:creationId xmlns:p14="http://schemas.microsoft.com/office/powerpoint/2010/main" val="426226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C340-1563-4B60-97FA-E93CBF0CD2E9}"/>
              </a:ext>
            </a:extLst>
          </p:cNvPr>
          <p:cNvSpPr>
            <a:spLocks noGrp="1"/>
          </p:cNvSpPr>
          <p:nvPr>
            <p:ph type="title"/>
          </p:nvPr>
        </p:nvSpPr>
        <p:spPr>
          <a:xfrm>
            <a:off x="2258905" y="130629"/>
            <a:ext cx="9579309" cy="800100"/>
          </a:xfrm>
        </p:spPr>
        <p:txBody>
          <a:bodyPr>
            <a:normAutofit/>
          </a:bodyPr>
          <a:lstStyle/>
          <a:p>
            <a:pPr algn="ctr"/>
            <a:r>
              <a:rPr lang="en-US" altLang="en-US" sz="4000" b="1" dirty="0">
                <a:latin typeface="+mj-lt"/>
              </a:rPr>
              <a:t>Overview of the Studies in the Synthesis</a:t>
            </a:r>
            <a:endParaRPr lang="en-US" sz="4000" dirty="0">
              <a:latin typeface="+mj-lt"/>
            </a:endParaRPr>
          </a:p>
        </p:txBody>
      </p:sp>
      <p:sp>
        <p:nvSpPr>
          <p:cNvPr id="4" name="Content Placeholder 2">
            <a:extLst>
              <a:ext uri="{FF2B5EF4-FFF2-40B4-BE49-F238E27FC236}">
                <a16:creationId xmlns:a16="http://schemas.microsoft.com/office/drawing/2014/main" id="{4F2E8CF5-6D67-42B9-B210-EF0464838A47}"/>
              </a:ext>
            </a:extLst>
          </p:cNvPr>
          <p:cNvSpPr>
            <a:spLocks noGrp="1"/>
          </p:cNvSpPr>
          <p:nvPr>
            <p:ph idx="1"/>
          </p:nvPr>
        </p:nvSpPr>
        <p:spPr>
          <a:xfrm>
            <a:off x="496957" y="1779815"/>
            <a:ext cx="10933044" cy="4865915"/>
          </a:xfrm>
        </p:spPr>
        <p:txBody>
          <a:bodyPr>
            <a:noAutofit/>
          </a:bodyPr>
          <a:lstStyle/>
          <a:p>
            <a:pPr lvl="1"/>
            <a:r>
              <a:rPr lang="en-US" altLang="en-US" dirty="0"/>
              <a:t>112 studies of leadership practices-outcome measure relationships</a:t>
            </a:r>
          </a:p>
          <a:p>
            <a:pPr lvl="1"/>
            <a:r>
              <a:rPr lang="en-US" altLang="en-US" dirty="0"/>
              <a:t>The studies included 39,433 participants</a:t>
            </a:r>
          </a:p>
          <a:p>
            <a:pPr lvl="1"/>
            <a:r>
              <a:rPr lang="en-US" altLang="en-US" dirty="0"/>
              <a:t>Approximately half of the participants were male and half were female</a:t>
            </a:r>
          </a:p>
          <a:p>
            <a:pPr lvl="1"/>
            <a:r>
              <a:rPr lang="en-US" altLang="en-US" dirty="0"/>
              <a:t>Studies were conducted in 31 different countries</a:t>
            </a:r>
          </a:p>
          <a:p>
            <a:pPr lvl="1"/>
            <a:r>
              <a:rPr lang="en-US" altLang="en-US" dirty="0"/>
              <a:t>Studies were conducted in for-profit and not-for-profit organizations, programs, businesses, etc. </a:t>
            </a:r>
          </a:p>
        </p:txBody>
      </p:sp>
    </p:spTree>
    <p:extLst>
      <p:ext uri="{BB962C8B-B14F-4D97-AF65-F5344CB8AC3E}">
        <p14:creationId xmlns:p14="http://schemas.microsoft.com/office/powerpoint/2010/main" val="420774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B4-2F37-4D3A-96B9-FEAAFA24531F}"/>
              </a:ext>
            </a:extLst>
          </p:cNvPr>
          <p:cNvSpPr>
            <a:spLocks noGrp="1"/>
          </p:cNvSpPr>
          <p:nvPr>
            <p:ph type="title"/>
          </p:nvPr>
        </p:nvSpPr>
        <p:spPr>
          <a:xfrm>
            <a:off x="1928192" y="-19878"/>
            <a:ext cx="10184295" cy="1053323"/>
          </a:xfrm>
        </p:spPr>
        <p:txBody>
          <a:bodyPr>
            <a:normAutofit fontScale="90000"/>
          </a:bodyPr>
          <a:lstStyle/>
          <a:p>
            <a:pPr algn="r">
              <a:defRPr sz="1800" b="1" i="0" u="none" strike="noStrike" kern="1200" baseline="0">
                <a:solidFill>
                  <a:srgbClr val="000000"/>
                </a:solidFill>
                <a:latin typeface="+mn-lt"/>
                <a:ea typeface="+mn-ea"/>
                <a:cs typeface="+mn-cs"/>
              </a:defRPr>
            </a:pPr>
            <a:br>
              <a:rPr lang="en-US" dirty="0">
                <a:solidFill>
                  <a:schemeClr val="bg1">
                    <a:lumMod val="65000"/>
                  </a:schemeClr>
                </a:solidFill>
                <a:latin typeface="Century Gothic" panose="020B0502020202020204" pitchFamily="34" charset="0"/>
              </a:rPr>
            </a:br>
            <a:r>
              <a:rPr lang="en-US" sz="3600" dirty="0">
                <a:solidFill>
                  <a:schemeClr val="bg1">
                    <a:lumMod val="65000"/>
                  </a:schemeClr>
                </a:solidFill>
                <a:latin typeface="Century Gothic" panose="020B0502020202020204" pitchFamily="34" charset="0"/>
              </a:rPr>
              <a:t>Relationships Between the Leadership Practices </a:t>
            </a:r>
            <a:br>
              <a:rPr lang="en-US" sz="3600" dirty="0">
                <a:solidFill>
                  <a:schemeClr val="bg1">
                    <a:lumMod val="65000"/>
                  </a:schemeClr>
                </a:solidFill>
                <a:latin typeface="Century Gothic" panose="020B0502020202020204" pitchFamily="34" charset="0"/>
              </a:rPr>
            </a:br>
            <a:r>
              <a:rPr lang="en-US" sz="3600" dirty="0">
                <a:solidFill>
                  <a:schemeClr val="bg1">
                    <a:lumMod val="65000"/>
                  </a:schemeClr>
                </a:solidFill>
                <a:latin typeface="Century Gothic" panose="020B0502020202020204" pitchFamily="34" charset="0"/>
              </a:rPr>
              <a:t>and the Combined Study Outcomes</a:t>
            </a:r>
          </a:p>
        </p:txBody>
      </p:sp>
      <p:graphicFrame>
        <p:nvGraphicFramePr>
          <p:cNvPr id="4" name="Content Placeholder 3">
            <a:extLst>
              <a:ext uri="{FF2B5EF4-FFF2-40B4-BE49-F238E27FC236}">
                <a16:creationId xmlns:a16="http://schemas.microsoft.com/office/drawing/2014/main" id="{E50DF948-3DD8-44BC-A2CE-EC28853854E0}"/>
              </a:ext>
            </a:extLst>
          </p:cNvPr>
          <p:cNvGraphicFramePr>
            <a:graphicFrameLocks noGrp="1"/>
          </p:cNvGraphicFramePr>
          <p:nvPr>
            <p:ph idx="1"/>
            <p:extLst>
              <p:ext uri="{D42A27DB-BD31-4B8C-83A1-F6EECF244321}">
                <p14:modId xmlns:p14="http://schemas.microsoft.com/office/powerpoint/2010/main" val="2149605624"/>
              </p:ext>
            </p:extLst>
          </p:nvPr>
        </p:nvGraphicFramePr>
        <p:xfrm>
          <a:off x="382588" y="914401"/>
          <a:ext cx="11426825" cy="5306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04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09800" y="1"/>
            <a:ext cx="9497786" cy="838187"/>
          </a:xfrm>
        </p:spPr>
        <p:txBody>
          <a:bodyPr>
            <a:normAutofit/>
          </a:bodyPr>
          <a:lstStyle/>
          <a:p>
            <a:pPr algn="ctr"/>
            <a:r>
              <a:rPr lang="en-US" altLang="en-US" sz="3200" b="1" dirty="0">
                <a:latin typeface="+mj-lt"/>
              </a:rPr>
              <a:t>Leadership Practices Constituting the Focus of Investigation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7059973"/>
              </p:ext>
            </p:extLst>
          </p:nvPr>
        </p:nvGraphicFramePr>
        <p:xfrm>
          <a:off x="1331843" y="1492764"/>
          <a:ext cx="10375743" cy="4386933"/>
        </p:xfrm>
        <a:graphic>
          <a:graphicData uri="http://schemas.openxmlformats.org/drawingml/2006/table">
            <a:tbl>
              <a:tblPr firstRow="1" bandRow="1">
                <a:tableStyleId>{5C22544A-7EE6-4342-B048-85BDC9FD1C3A}</a:tableStyleId>
              </a:tblPr>
              <a:tblGrid>
                <a:gridCol w="4682858">
                  <a:extLst>
                    <a:ext uri="{9D8B030D-6E8A-4147-A177-3AD203B41FA5}">
                      <a16:colId xmlns:a16="http://schemas.microsoft.com/office/drawing/2014/main" val="20000"/>
                    </a:ext>
                  </a:extLst>
                </a:gridCol>
                <a:gridCol w="5692885">
                  <a:extLst>
                    <a:ext uri="{9D8B030D-6E8A-4147-A177-3AD203B41FA5}">
                      <a16:colId xmlns:a16="http://schemas.microsoft.com/office/drawing/2014/main" val="20001"/>
                    </a:ext>
                  </a:extLst>
                </a:gridCol>
              </a:tblGrid>
              <a:tr h="487437">
                <a:tc>
                  <a:txBody>
                    <a:bodyPr/>
                    <a:lstStyle/>
                    <a:p>
                      <a:pPr algn="l"/>
                      <a:r>
                        <a:rPr lang="en-US" sz="2000" i="1" u="none" baseline="0" dirty="0">
                          <a:solidFill>
                            <a:schemeClr val="bg1">
                              <a:lumMod val="50000"/>
                            </a:schemeClr>
                          </a:solidFill>
                          <a:latin typeface="Century Gothic" panose="020B0502020202020204" pitchFamily="34" charset="0"/>
                        </a:rPr>
                        <a:t>Leader-Centered Practices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i="1" u="none" baseline="0" dirty="0">
                          <a:solidFill>
                            <a:schemeClr val="bg1">
                              <a:lumMod val="50000"/>
                            </a:schemeClr>
                          </a:solidFill>
                          <a:latin typeface="Century Gothic" panose="020B0502020202020204" pitchFamily="34" charset="0"/>
                        </a:rPr>
                        <a:t>Shared Responsibility Practices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437">
                <a:tc>
                  <a:txBody>
                    <a:bodyPr/>
                    <a:lstStyle/>
                    <a:p>
                      <a:r>
                        <a:rPr lang="en-US" sz="2000" b="1" i="1" u="sng" dirty="0">
                          <a:solidFill>
                            <a:schemeClr val="bg1">
                              <a:lumMod val="50000"/>
                            </a:schemeClr>
                          </a:solidFill>
                          <a:latin typeface="Century Gothic" panose="020B0502020202020204" pitchFamily="34" charset="0"/>
                        </a:rPr>
                        <a:t>Organizational Visioning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lumMod val="50000"/>
                            </a:schemeClr>
                          </a:solidFill>
                          <a:latin typeface="Century Gothic" panose="020B0502020202020204" pitchFamily="34" charset="0"/>
                        </a:rPr>
                        <a:t>Encouraging Employee Input &amp; Feedback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7437">
                <a:tc>
                  <a:txBody>
                    <a:bodyPr/>
                    <a:lstStyle/>
                    <a:p>
                      <a:r>
                        <a:rPr lang="en-US" sz="2000" b="1" i="1" u="sng" dirty="0">
                          <a:solidFill>
                            <a:schemeClr val="bg1">
                              <a:lumMod val="50000"/>
                            </a:schemeClr>
                          </a:solidFill>
                          <a:latin typeface="Century Gothic" panose="020B0502020202020204" pitchFamily="34" charset="0"/>
                        </a:rPr>
                        <a:t>Motivational Communication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i="1" u="sng" dirty="0">
                          <a:solidFill>
                            <a:schemeClr val="bg1">
                              <a:lumMod val="50000"/>
                            </a:schemeClr>
                          </a:solidFill>
                          <a:latin typeface="Century Gothic" panose="020B0502020202020204" pitchFamily="34" charset="0"/>
                        </a:rPr>
                        <a:t>Soliciting Creative Employee Solutions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7437">
                <a:tc>
                  <a:txBody>
                    <a:bodyPr/>
                    <a:lstStyle/>
                    <a:p>
                      <a:r>
                        <a:rPr lang="en-US" sz="2000" dirty="0">
                          <a:solidFill>
                            <a:schemeClr val="bg1">
                              <a:lumMod val="50000"/>
                            </a:schemeClr>
                          </a:solidFill>
                          <a:latin typeface="Century Gothic" panose="020B0502020202020204" pitchFamily="34" charset="0"/>
                        </a:rPr>
                        <a:t>Modeling Desired Behavior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lumMod val="50000"/>
                            </a:schemeClr>
                          </a:solidFill>
                          <a:latin typeface="Century Gothic" panose="020B0502020202020204" pitchFamily="34" charset="0"/>
                        </a:rPr>
                        <a:t>Shared Decision-Making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7437">
                <a:tc>
                  <a:txBody>
                    <a:bodyPr/>
                    <a:lstStyle/>
                    <a:p>
                      <a:endParaRPr lang="en-US" sz="2000" dirty="0">
                        <a:solidFill>
                          <a:schemeClr val="bg1">
                            <a:lumMod val="50000"/>
                          </a:schemeClr>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dirty="0">
                        <a:solidFill>
                          <a:schemeClr val="bg1">
                            <a:lumMod val="50000"/>
                          </a:schemeClr>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7437">
                <a:tc>
                  <a:txBody>
                    <a:bodyPr/>
                    <a:lstStyle/>
                    <a:p>
                      <a:pPr algn="l"/>
                      <a:r>
                        <a:rPr lang="en-US" sz="2000" b="1" i="1" u="none" baseline="0" dirty="0">
                          <a:solidFill>
                            <a:schemeClr val="bg1">
                              <a:lumMod val="50000"/>
                            </a:schemeClr>
                          </a:solidFill>
                          <a:latin typeface="Century Gothic" panose="020B0502020202020204" pitchFamily="34" charset="0"/>
                        </a:rPr>
                        <a:t>Capacity-Building Practices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000" b="1" i="1" u="none" baseline="0" dirty="0">
                          <a:solidFill>
                            <a:schemeClr val="bg1">
                              <a:lumMod val="50000"/>
                            </a:schemeClr>
                          </a:solidFill>
                          <a:latin typeface="Century Gothic" panose="020B0502020202020204" pitchFamily="34" charset="0"/>
                        </a:rPr>
                        <a:t>Behavioral Practices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7437">
                <a:tc>
                  <a:txBody>
                    <a:bodyPr/>
                    <a:lstStyle/>
                    <a:p>
                      <a:r>
                        <a:rPr lang="en-US" sz="2000" dirty="0">
                          <a:solidFill>
                            <a:schemeClr val="bg1">
                              <a:lumMod val="50000"/>
                            </a:schemeClr>
                          </a:solidFill>
                          <a:latin typeface="Century Gothic" panose="020B0502020202020204" pitchFamily="34" charset="0"/>
                        </a:rPr>
                        <a:t>Relationship-Building Practices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lumMod val="50000"/>
                            </a:schemeClr>
                          </a:solidFill>
                          <a:latin typeface="Century Gothic" panose="020B0502020202020204" pitchFamily="34" charset="0"/>
                        </a:rPr>
                        <a:t>Performance Expectations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7437">
                <a:tc>
                  <a:txBody>
                    <a:bodyPr/>
                    <a:lstStyle/>
                    <a:p>
                      <a:r>
                        <a:rPr lang="en-US" sz="2000" b="1" i="1" u="sng" dirty="0">
                          <a:solidFill>
                            <a:schemeClr val="bg1">
                              <a:lumMod val="50000"/>
                            </a:schemeClr>
                          </a:solidFill>
                          <a:latin typeface="Century Gothic" panose="020B0502020202020204" pitchFamily="34" charset="0"/>
                        </a:rPr>
                        <a:t>Confidence-Building Practices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lumMod val="50000"/>
                            </a:schemeClr>
                          </a:solidFill>
                          <a:latin typeface="Century Gothic" panose="020B0502020202020204" pitchFamily="34" charset="0"/>
                        </a:rPr>
                        <a:t>Performance Rewards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7437">
                <a:tc>
                  <a:txBody>
                    <a:bodyPr/>
                    <a:lstStyle/>
                    <a:p>
                      <a:r>
                        <a:rPr lang="en-US" sz="2000" b="1" i="1" u="sng" dirty="0">
                          <a:solidFill>
                            <a:schemeClr val="bg1">
                              <a:lumMod val="50000"/>
                            </a:schemeClr>
                          </a:solidFill>
                          <a:latin typeface="Century Gothic" panose="020B0502020202020204" pitchFamily="34" charset="0"/>
                        </a:rPr>
                        <a:t>Coaching Practices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dirty="0">
                        <a:solidFill>
                          <a:schemeClr val="bg1">
                            <a:lumMod val="50000"/>
                          </a:schemeClr>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cxnSp>
        <p:nvCxnSpPr>
          <p:cNvPr id="7" name="Straight Connector 6"/>
          <p:cNvCxnSpPr/>
          <p:nvPr/>
        </p:nvCxnSpPr>
        <p:spPr>
          <a:xfrm>
            <a:off x="2209800" y="1828800"/>
            <a:ext cx="29718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7400" y="1828800"/>
            <a:ext cx="35052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67400" y="4191000"/>
            <a:ext cx="22860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09800" y="4191000"/>
            <a:ext cx="30480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6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707" y="-397434"/>
            <a:ext cx="9381636" cy="1450757"/>
          </a:xfrm>
        </p:spPr>
        <p:txBody>
          <a:bodyPr>
            <a:normAutofit/>
          </a:bodyPr>
          <a:lstStyle/>
          <a:p>
            <a:pPr algn="ctr"/>
            <a:r>
              <a:rPr lang="en-US" sz="3600" b="1" dirty="0">
                <a:latin typeface="+mj-lt"/>
              </a:rPr>
              <a:t>Leadership Training Content and Methods and Measurable Competencies</a:t>
            </a:r>
          </a:p>
        </p:txBody>
      </p:sp>
      <p:sp>
        <p:nvSpPr>
          <p:cNvPr id="3" name="Content Placeholder 2"/>
          <p:cNvSpPr>
            <a:spLocks noGrp="1"/>
          </p:cNvSpPr>
          <p:nvPr>
            <p:ph idx="1"/>
          </p:nvPr>
        </p:nvSpPr>
        <p:spPr>
          <a:xfrm>
            <a:off x="1518558" y="1053323"/>
            <a:ext cx="10140042" cy="5123640"/>
          </a:xfrm>
        </p:spPr>
        <p:txBody>
          <a:bodyPr>
            <a:normAutofit/>
          </a:bodyPr>
          <a:lstStyle/>
          <a:p>
            <a:pPr marL="0" indent="0" algn="ctr">
              <a:buNone/>
            </a:pPr>
            <a:endParaRPr lang="en-US" sz="3200" dirty="0">
              <a:latin typeface="+mn-lt"/>
            </a:endParaRPr>
          </a:p>
          <a:p>
            <a:pPr marL="0" indent="0" algn="ctr">
              <a:buNone/>
            </a:pPr>
            <a:r>
              <a:rPr lang="en-US" sz="4800" b="1" dirty="0">
                <a:latin typeface="+mn-lt"/>
              </a:rPr>
              <a:t>A Multi-Tiered Curriculum </a:t>
            </a:r>
            <a:r>
              <a:rPr lang="en-US" sz="4800" dirty="0">
                <a:latin typeface="+mn-lt"/>
              </a:rPr>
              <a:t>for Those </a:t>
            </a:r>
          </a:p>
          <a:p>
            <a:pPr marL="0" indent="0" algn="ctr">
              <a:buNone/>
            </a:pPr>
            <a:r>
              <a:rPr lang="en-US" sz="4800" dirty="0">
                <a:latin typeface="+mn-lt"/>
              </a:rPr>
              <a:t>Preparing or Supporting </a:t>
            </a:r>
          </a:p>
          <a:p>
            <a:pPr marL="0" indent="0" algn="ctr">
              <a:buNone/>
            </a:pPr>
            <a:r>
              <a:rPr lang="en-US" sz="4800" dirty="0">
                <a:latin typeface="+mn-lt"/>
              </a:rPr>
              <a:t>Part C and Part B (619)</a:t>
            </a:r>
          </a:p>
          <a:p>
            <a:pPr marL="0" indent="0" algn="ctr">
              <a:buNone/>
            </a:pPr>
            <a:r>
              <a:rPr lang="en-US" sz="4800" dirty="0">
                <a:latin typeface="+mn-lt"/>
              </a:rPr>
              <a:t>Administrators, Practitioners and Families </a:t>
            </a:r>
          </a:p>
          <a:p>
            <a:pPr marL="0" indent="0" algn="ctr">
              <a:buNone/>
            </a:pPr>
            <a:endParaRPr lang="en-US" dirty="0">
              <a:latin typeface="+mn-lt"/>
            </a:endParaRPr>
          </a:p>
        </p:txBody>
      </p:sp>
    </p:spTree>
    <p:extLst>
      <p:ext uri="{BB962C8B-B14F-4D97-AF65-F5344CB8AC3E}">
        <p14:creationId xmlns:p14="http://schemas.microsoft.com/office/powerpoint/2010/main" val="202711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6510426"/>
              </p:ext>
            </p:extLst>
          </p:nvPr>
        </p:nvGraphicFramePr>
        <p:xfrm>
          <a:off x="3352800" y="1094014"/>
          <a:ext cx="54864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38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C0B3-F784-4847-9EA8-4BB83B0C4496}"/>
              </a:ext>
            </a:extLst>
          </p:cNvPr>
          <p:cNvSpPr>
            <a:spLocks noGrp="1"/>
          </p:cNvSpPr>
          <p:nvPr>
            <p:ph type="ctrTitle"/>
          </p:nvPr>
        </p:nvSpPr>
        <p:spPr>
          <a:xfrm>
            <a:off x="1097280" y="497688"/>
            <a:ext cx="10058400" cy="3566160"/>
          </a:xfrm>
        </p:spPr>
        <p:txBody>
          <a:bodyPr/>
          <a:lstStyle/>
          <a:p>
            <a:r>
              <a:rPr lang="en-US" dirty="0"/>
              <a:t>LESSONS IN LEADERSHIP FROM HAWAII</a:t>
            </a:r>
          </a:p>
        </p:txBody>
      </p:sp>
      <p:pic>
        <p:nvPicPr>
          <p:cNvPr id="1028" name="Picture 4" descr="Image result for hawaii map">
            <a:extLst>
              <a:ext uri="{FF2B5EF4-FFF2-40B4-BE49-F238E27FC236}">
                <a16:creationId xmlns:a16="http://schemas.microsoft.com/office/drawing/2014/main" id="{C48A375E-EBAE-4447-8064-A92E91C065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40" t="17207" r="6619" b="16608"/>
          <a:stretch/>
        </p:blipFill>
        <p:spPr bwMode="auto">
          <a:xfrm>
            <a:off x="6508376" y="3003866"/>
            <a:ext cx="4276165" cy="328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3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B7E2-6B0D-3045-A01D-9BCC2D752AF8}"/>
              </a:ext>
            </a:extLst>
          </p:cNvPr>
          <p:cNvSpPr>
            <a:spLocks noGrp="1"/>
          </p:cNvSpPr>
          <p:nvPr>
            <p:ph type="title"/>
          </p:nvPr>
        </p:nvSpPr>
        <p:spPr>
          <a:xfrm>
            <a:off x="4149699" y="-397434"/>
            <a:ext cx="10058400" cy="1450757"/>
          </a:xfrm>
        </p:spPr>
        <p:txBody>
          <a:bodyPr/>
          <a:lstStyle/>
          <a:p>
            <a:r>
              <a:rPr lang="en-US" dirty="0"/>
              <a:t> Our Session</a:t>
            </a:r>
          </a:p>
        </p:txBody>
      </p:sp>
      <p:sp>
        <p:nvSpPr>
          <p:cNvPr id="3" name="Content Placeholder 2">
            <a:extLst>
              <a:ext uri="{FF2B5EF4-FFF2-40B4-BE49-F238E27FC236}">
                <a16:creationId xmlns:a16="http://schemas.microsoft.com/office/drawing/2014/main" id="{51E98619-3ED4-2C4F-A265-F5AA8AB3F8F7}"/>
              </a:ext>
            </a:extLst>
          </p:cNvPr>
          <p:cNvSpPr>
            <a:spLocks noGrp="1"/>
          </p:cNvSpPr>
          <p:nvPr>
            <p:ph idx="1"/>
          </p:nvPr>
        </p:nvSpPr>
        <p:spPr>
          <a:xfrm>
            <a:off x="294467" y="1608610"/>
            <a:ext cx="11855798" cy="4396898"/>
          </a:xfrm>
        </p:spPr>
        <p:txBody>
          <a:bodyPr>
            <a:noAutofit/>
          </a:bodyPr>
          <a:lstStyle/>
          <a:p>
            <a:r>
              <a:rPr lang="en-US" sz="3200" dirty="0"/>
              <a:t>Leadership development is an on-going process and it involves complex skills and abilities related to establishing vision and direction, providing motivation and guidance, and promoting collaboration within and across agencies and programs. This session will help participants better understand the characteristics of a good leader and reflect on your own leadership skills.  State experiences and resources will be shared that support knowledge and skill development in individual leaders.</a:t>
            </a:r>
          </a:p>
          <a:p>
            <a:endParaRPr lang="en-US" sz="3200" dirty="0"/>
          </a:p>
        </p:txBody>
      </p:sp>
    </p:spTree>
    <p:extLst>
      <p:ext uri="{BB962C8B-B14F-4D97-AF65-F5344CB8AC3E}">
        <p14:creationId xmlns:p14="http://schemas.microsoft.com/office/powerpoint/2010/main" val="365380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504" y="-337216"/>
            <a:ext cx="11618814" cy="1450757"/>
          </a:xfrm>
        </p:spPr>
        <p:txBody>
          <a:bodyPr>
            <a:noAutofit/>
          </a:bodyPr>
          <a:lstStyle/>
          <a:p>
            <a:r>
              <a:rPr lang="en-US" sz="4000" dirty="0"/>
              <a:t>Key Concepts and Competencies</a:t>
            </a:r>
            <a:br>
              <a:rPr lang="en-US" sz="4000" dirty="0"/>
            </a:br>
            <a:r>
              <a:rPr lang="en-US" sz="4000" dirty="0"/>
              <a:t> of the CEELO Leadership Academy</a:t>
            </a:r>
          </a:p>
        </p:txBody>
      </p:sp>
      <p:sp>
        <p:nvSpPr>
          <p:cNvPr id="3" name="Content Placeholder 2"/>
          <p:cNvSpPr>
            <a:spLocks noGrp="1"/>
          </p:cNvSpPr>
          <p:nvPr>
            <p:ph idx="1"/>
          </p:nvPr>
        </p:nvSpPr>
        <p:spPr>
          <a:xfrm>
            <a:off x="382694" y="1902992"/>
            <a:ext cx="11426611" cy="4396898"/>
          </a:xfrm>
        </p:spPr>
        <p:txBody>
          <a:bodyPr>
            <a:noAutofit/>
          </a:bodyPr>
          <a:lstStyle/>
          <a:p>
            <a:pPr lvl="1"/>
            <a:r>
              <a:rPr lang="en-US" sz="3600" dirty="0"/>
              <a:t> Become </a:t>
            </a:r>
            <a:r>
              <a:rPr lang="en-US" sz="3600" b="1" dirty="0"/>
              <a:t>systems thinkers</a:t>
            </a:r>
          </a:p>
          <a:p>
            <a:pPr lvl="1"/>
            <a:r>
              <a:rPr lang="en-US" sz="3600" dirty="0"/>
              <a:t> Master the skills of “</a:t>
            </a:r>
            <a:r>
              <a:rPr lang="en-US" sz="3600" b="1" dirty="0"/>
              <a:t>adaptive leadership”</a:t>
            </a:r>
          </a:p>
          <a:p>
            <a:pPr lvl="1"/>
            <a:r>
              <a:rPr lang="en-US" sz="3600" dirty="0"/>
              <a:t> Identify the </a:t>
            </a:r>
            <a:r>
              <a:rPr lang="en-US" sz="3600" b="1" dirty="0"/>
              <a:t>self</a:t>
            </a:r>
            <a:r>
              <a:rPr lang="en-US" sz="3600" dirty="0"/>
              <a:t> as an instrument of change</a:t>
            </a:r>
          </a:p>
          <a:p>
            <a:pPr lvl="1"/>
            <a:r>
              <a:rPr lang="en-US" sz="3600" dirty="0"/>
              <a:t> Be </a:t>
            </a:r>
            <a:r>
              <a:rPr lang="en-US" sz="3600" b="1" dirty="0"/>
              <a:t>results-based</a:t>
            </a:r>
            <a:r>
              <a:rPr lang="en-US" sz="3600" dirty="0"/>
              <a:t> and </a:t>
            </a:r>
            <a:r>
              <a:rPr lang="en-US" sz="3600" b="1" dirty="0"/>
              <a:t>data-driven</a:t>
            </a:r>
          </a:p>
          <a:p>
            <a:pPr lvl="1"/>
            <a:r>
              <a:rPr lang="en-US" sz="3600" b="1" dirty="0"/>
              <a:t> Collaborate</a:t>
            </a:r>
            <a:r>
              <a:rPr lang="en-US" sz="3600" dirty="0"/>
              <a:t> with powerful </a:t>
            </a:r>
            <a:r>
              <a:rPr lang="en-US" sz="3600" b="1" dirty="0"/>
              <a:t>Communication</a:t>
            </a:r>
          </a:p>
          <a:p>
            <a:pPr lvl="1"/>
            <a:r>
              <a:rPr lang="en-US" sz="3600" dirty="0"/>
              <a:t> Bring attention to and </a:t>
            </a:r>
            <a:r>
              <a:rPr lang="en-US" sz="3600" b="1" dirty="0"/>
              <a:t>act on disparities</a:t>
            </a:r>
            <a:endParaRPr lang="en-US" sz="3600" dirty="0"/>
          </a:p>
        </p:txBody>
      </p:sp>
    </p:spTree>
    <p:extLst>
      <p:ext uri="{BB962C8B-B14F-4D97-AF65-F5344CB8AC3E}">
        <p14:creationId xmlns:p14="http://schemas.microsoft.com/office/powerpoint/2010/main" val="4799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372" y="-337216"/>
            <a:ext cx="9668448" cy="1450757"/>
          </a:xfrm>
        </p:spPr>
        <p:txBody>
          <a:bodyPr>
            <a:noAutofit/>
          </a:bodyPr>
          <a:lstStyle/>
          <a:p>
            <a:r>
              <a:rPr lang="en-US" sz="4000" dirty="0"/>
              <a:t>LEADERSHIP SKILLS GAINED - MICHIGAN</a:t>
            </a:r>
          </a:p>
        </p:txBody>
      </p:sp>
      <p:sp>
        <p:nvSpPr>
          <p:cNvPr id="3" name="Content Placeholder 2"/>
          <p:cNvSpPr>
            <a:spLocks noGrp="1"/>
          </p:cNvSpPr>
          <p:nvPr>
            <p:ph idx="1"/>
          </p:nvPr>
        </p:nvSpPr>
        <p:spPr>
          <a:xfrm>
            <a:off x="261256" y="1618462"/>
            <a:ext cx="12192000" cy="4396898"/>
          </a:xfrm>
        </p:spPr>
        <p:txBody>
          <a:bodyPr>
            <a:noAutofit/>
          </a:bodyPr>
          <a:lstStyle/>
          <a:p>
            <a:pPr marL="201168" lvl="1" indent="0">
              <a:buNone/>
            </a:pPr>
            <a:r>
              <a:rPr lang="en-US" b="1" dirty="0"/>
              <a:t>Development and honing of Five Core Competencies specifically focusing on:</a:t>
            </a:r>
          </a:p>
          <a:p>
            <a:pPr lvl="1"/>
            <a:r>
              <a:rPr lang="en-US" dirty="0"/>
              <a:t>Use one self as an instrument of change to move a result</a:t>
            </a:r>
          </a:p>
          <a:p>
            <a:pPr lvl="1"/>
            <a:r>
              <a:rPr lang="en-US" dirty="0"/>
              <a:t>Results based and data-driven</a:t>
            </a:r>
          </a:p>
          <a:p>
            <a:pPr lvl="1"/>
            <a:r>
              <a:rPr lang="en-US" dirty="0"/>
              <a:t>Development around the four core skills on Results Based Accountability specifically focusing on:</a:t>
            </a:r>
          </a:p>
          <a:p>
            <a:pPr lvl="1"/>
            <a:r>
              <a:rPr lang="en-US" dirty="0"/>
              <a:t>Whole Population vs. Program Population</a:t>
            </a:r>
          </a:p>
          <a:p>
            <a:pPr lvl="1"/>
            <a:r>
              <a:rPr lang="en-US" dirty="0"/>
              <a:t>Using Factor Analysis to inform the development of strategies</a:t>
            </a:r>
          </a:p>
        </p:txBody>
      </p:sp>
    </p:spTree>
    <p:extLst>
      <p:ext uri="{BB962C8B-B14F-4D97-AF65-F5344CB8AC3E}">
        <p14:creationId xmlns:p14="http://schemas.microsoft.com/office/powerpoint/2010/main" val="215441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6E9F-1169-F841-894C-1D84BA6BE195}"/>
              </a:ext>
            </a:extLst>
          </p:cNvPr>
          <p:cNvSpPr>
            <a:spLocks noGrp="1"/>
          </p:cNvSpPr>
          <p:nvPr>
            <p:ph type="title"/>
          </p:nvPr>
        </p:nvSpPr>
        <p:spPr/>
        <p:txBody>
          <a:bodyPr/>
          <a:lstStyle/>
          <a:p>
            <a:r>
              <a:rPr lang="en-US" dirty="0"/>
              <a:t>MICHIGAN Accomplishments</a:t>
            </a:r>
          </a:p>
        </p:txBody>
      </p:sp>
      <p:sp>
        <p:nvSpPr>
          <p:cNvPr id="3" name="Content Placeholder 2">
            <a:extLst>
              <a:ext uri="{FF2B5EF4-FFF2-40B4-BE49-F238E27FC236}">
                <a16:creationId xmlns:a16="http://schemas.microsoft.com/office/drawing/2014/main" id="{91DC24AF-FBEF-7049-A1B8-92C2147685BB}"/>
              </a:ext>
            </a:extLst>
          </p:cNvPr>
          <p:cNvSpPr>
            <a:spLocks noGrp="1"/>
          </p:cNvSpPr>
          <p:nvPr>
            <p:ph idx="1"/>
          </p:nvPr>
        </p:nvSpPr>
        <p:spPr>
          <a:xfrm>
            <a:off x="594971" y="1844599"/>
            <a:ext cx="11426611" cy="4396898"/>
          </a:xfrm>
        </p:spPr>
        <p:txBody>
          <a:bodyPr>
            <a:normAutofit lnSpcReduction="10000"/>
          </a:bodyPr>
          <a:lstStyle/>
          <a:p>
            <a:pPr lvl="1"/>
            <a:r>
              <a:rPr lang="en-US" dirty="0"/>
              <a:t>Convened cross department stakeholder group for inclusion</a:t>
            </a:r>
          </a:p>
          <a:p>
            <a:pPr lvl="1"/>
            <a:r>
              <a:rPr lang="en-US" dirty="0"/>
              <a:t>Review and discussion of disparities around inclusion</a:t>
            </a:r>
          </a:p>
          <a:p>
            <a:pPr lvl="1"/>
            <a:r>
              <a:rPr lang="en-US" dirty="0"/>
              <a:t>Identified top six barriers to inclusion in Michigan</a:t>
            </a:r>
          </a:p>
          <a:p>
            <a:pPr lvl="1"/>
            <a:r>
              <a:rPr lang="en-US" dirty="0"/>
              <a:t>Discussed strategies to overcome barriers</a:t>
            </a:r>
          </a:p>
          <a:p>
            <a:pPr lvl="1"/>
            <a:r>
              <a:rPr lang="en-US" dirty="0"/>
              <a:t>Identified “needs” to move forward</a:t>
            </a:r>
          </a:p>
          <a:p>
            <a:pPr lvl="1"/>
            <a:r>
              <a:rPr lang="en-US" dirty="0"/>
              <a:t>Personal agreements to be involved in the stakeholder group</a:t>
            </a:r>
          </a:p>
          <a:p>
            <a:pPr lvl="1"/>
            <a:r>
              <a:rPr lang="en-US" dirty="0"/>
              <a:t>Future meetings dates/space set and secured</a:t>
            </a:r>
          </a:p>
          <a:p>
            <a:endParaRPr lang="en-US" dirty="0"/>
          </a:p>
        </p:txBody>
      </p:sp>
    </p:spTree>
    <p:extLst>
      <p:ext uri="{BB962C8B-B14F-4D97-AF65-F5344CB8AC3E}">
        <p14:creationId xmlns:p14="http://schemas.microsoft.com/office/powerpoint/2010/main" val="92682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819" y="38418"/>
            <a:ext cx="10167545" cy="6958095"/>
          </a:xfrm>
          <a:prstGeom prst="rect">
            <a:avLst/>
          </a:prstGeom>
        </p:spPr>
      </p:pic>
      <p:sp>
        <p:nvSpPr>
          <p:cNvPr id="3" name="TextBox 2">
            <a:extLst>
              <a:ext uri="{FF2B5EF4-FFF2-40B4-BE49-F238E27FC236}">
                <a16:creationId xmlns:a16="http://schemas.microsoft.com/office/drawing/2014/main" id="{654FB443-B186-BC42-B07A-D79A6E70E348}"/>
              </a:ext>
            </a:extLst>
          </p:cNvPr>
          <p:cNvSpPr txBox="1"/>
          <p:nvPr/>
        </p:nvSpPr>
        <p:spPr>
          <a:xfrm>
            <a:off x="-110359" y="5833241"/>
            <a:ext cx="2412125" cy="1592318"/>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D48AE334-438A-B449-968B-C4AAD39E0ED4}"/>
              </a:ext>
            </a:extLst>
          </p:cNvPr>
          <p:cNvSpPr txBox="1"/>
          <p:nvPr/>
        </p:nvSpPr>
        <p:spPr>
          <a:xfrm>
            <a:off x="321967" y="1638301"/>
            <a:ext cx="2400657" cy="5078187"/>
          </a:xfrm>
          <a:prstGeom prst="rect">
            <a:avLst/>
          </a:prstGeom>
          <a:noFill/>
        </p:spPr>
        <p:txBody>
          <a:bodyPr vert="vert270" wrap="square" rtlCol="0">
            <a:spAutoFit/>
          </a:bodyPr>
          <a:lstStyle/>
          <a:p>
            <a:r>
              <a:rPr lang="en-US" sz="3600" dirty="0">
                <a:solidFill>
                  <a:schemeClr val="bg1">
                    <a:lumMod val="50000"/>
                  </a:schemeClr>
                </a:solidFill>
                <a:latin typeface="Century Gothic" panose="020B0502020202020204" pitchFamily="34" charset="0"/>
              </a:rPr>
              <a:t>WHAT THE SYSTEM ACTUALLY  LOOKS LIKE</a:t>
            </a:r>
          </a:p>
          <a:p>
            <a:r>
              <a:rPr lang="en-US" sz="3600" dirty="0">
                <a:solidFill>
                  <a:schemeClr val="bg1">
                    <a:lumMod val="50000"/>
                  </a:schemeClr>
                </a:solidFill>
                <a:latin typeface="Century Gothic" panose="020B0502020202020204" pitchFamily="34" charset="0"/>
              </a:rPr>
              <a:t>PRACTICING THE ART OF LEADERTHIP</a:t>
            </a:r>
          </a:p>
        </p:txBody>
      </p:sp>
    </p:spTree>
    <p:extLst>
      <p:ext uri="{BB962C8B-B14F-4D97-AF65-F5344CB8AC3E}">
        <p14:creationId xmlns:p14="http://schemas.microsoft.com/office/powerpoint/2010/main" val="402653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9AB4-45F9-4AA8-B296-AC497D57ACB8}"/>
              </a:ext>
            </a:extLst>
          </p:cNvPr>
          <p:cNvSpPr>
            <a:spLocks noGrp="1"/>
          </p:cNvSpPr>
          <p:nvPr>
            <p:ph type="title"/>
          </p:nvPr>
        </p:nvSpPr>
        <p:spPr>
          <a:xfrm>
            <a:off x="2258905" y="-397434"/>
            <a:ext cx="9550400" cy="1450757"/>
          </a:xfrm>
        </p:spPr>
        <p:txBody>
          <a:bodyPr/>
          <a:lstStyle/>
          <a:p>
            <a:pPr algn="ctr"/>
            <a:r>
              <a:rPr lang="en-US" dirty="0"/>
              <a:t>ECPC Exercise</a:t>
            </a:r>
          </a:p>
        </p:txBody>
      </p:sp>
      <p:sp>
        <p:nvSpPr>
          <p:cNvPr id="3" name="Content Placeholder 2">
            <a:extLst>
              <a:ext uri="{FF2B5EF4-FFF2-40B4-BE49-F238E27FC236}">
                <a16:creationId xmlns:a16="http://schemas.microsoft.com/office/drawing/2014/main" id="{A5FB04F5-36B8-462D-B3F5-193B2D436457}"/>
              </a:ext>
            </a:extLst>
          </p:cNvPr>
          <p:cNvSpPr>
            <a:spLocks noGrp="1"/>
          </p:cNvSpPr>
          <p:nvPr>
            <p:ph idx="1"/>
          </p:nvPr>
        </p:nvSpPr>
        <p:spPr>
          <a:xfrm>
            <a:off x="382694" y="1205654"/>
            <a:ext cx="11426611" cy="4905586"/>
          </a:xfrm>
        </p:spPr>
        <p:txBody>
          <a:bodyPr>
            <a:normAutofit fontScale="92500" lnSpcReduction="20000"/>
          </a:bodyPr>
          <a:lstStyle/>
          <a:p>
            <a:pPr algn="ctr"/>
            <a:endParaRPr lang="en-US" sz="4800" b="1" dirty="0">
              <a:latin typeface="+mn-lt"/>
            </a:endParaRPr>
          </a:p>
          <a:p>
            <a:pPr algn="ctr"/>
            <a:r>
              <a:rPr lang="en-US" sz="4800" b="1" dirty="0">
                <a:latin typeface="+mn-lt"/>
              </a:rPr>
              <a:t>System Self Assessment </a:t>
            </a:r>
          </a:p>
          <a:p>
            <a:r>
              <a:rPr lang="en-US" sz="4800" dirty="0">
                <a:latin typeface="+mn-lt"/>
              </a:rPr>
              <a:t> </a:t>
            </a:r>
          </a:p>
          <a:p>
            <a:r>
              <a:rPr lang="en-US" sz="4800" dirty="0">
                <a:latin typeface="+mn-lt"/>
              </a:rPr>
              <a:t>Leadership Sub Component</a:t>
            </a:r>
          </a:p>
          <a:p>
            <a:pPr marL="201168" lvl="1" indent="0">
              <a:buNone/>
            </a:pPr>
            <a:r>
              <a:rPr lang="en-US" sz="4400" dirty="0">
                <a:latin typeface="+mn-lt"/>
              </a:rPr>
              <a:t>	</a:t>
            </a:r>
          </a:p>
          <a:p>
            <a:pPr marL="201168" lvl="1" indent="0">
              <a:buNone/>
            </a:pPr>
            <a:r>
              <a:rPr lang="en-US" sz="4400" dirty="0">
                <a:latin typeface="+mn-lt"/>
              </a:rPr>
              <a:t>	Quality Indicators</a:t>
            </a:r>
          </a:p>
          <a:p>
            <a:pPr marL="201168" lvl="1" indent="0">
              <a:buNone/>
            </a:pPr>
            <a:r>
              <a:rPr lang="en-US" sz="4400" dirty="0">
                <a:latin typeface="+mn-lt"/>
              </a:rPr>
              <a:t>		</a:t>
            </a:r>
          </a:p>
          <a:p>
            <a:pPr marL="201168" lvl="1" indent="0">
              <a:buNone/>
            </a:pPr>
            <a:r>
              <a:rPr lang="en-US" sz="4400" dirty="0">
                <a:latin typeface="+mn-lt"/>
              </a:rPr>
              <a:t>		Elements of Quality</a:t>
            </a:r>
          </a:p>
        </p:txBody>
      </p:sp>
    </p:spTree>
    <p:extLst>
      <p:ext uri="{BB962C8B-B14F-4D97-AF65-F5344CB8AC3E}">
        <p14:creationId xmlns:p14="http://schemas.microsoft.com/office/powerpoint/2010/main" val="401626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BFBD098-9256-4E56-92E7-8A7F5C0DDA51}"/>
              </a:ext>
            </a:extLst>
          </p:cNvPr>
          <p:cNvGraphicFramePr>
            <a:graphicFrameLocks noGrp="1"/>
          </p:cNvGraphicFramePr>
          <p:nvPr>
            <p:extLst>
              <p:ext uri="{D42A27DB-BD31-4B8C-83A1-F6EECF244321}">
                <p14:modId xmlns:p14="http://schemas.microsoft.com/office/powerpoint/2010/main" val="616662845"/>
              </p:ext>
            </p:extLst>
          </p:nvPr>
        </p:nvGraphicFramePr>
        <p:xfrm>
          <a:off x="1257300" y="1648608"/>
          <a:ext cx="9995169" cy="3560783"/>
        </p:xfrm>
        <a:graphic>
          <a:graphicData uri="http://schemas.openxmlformats.org/drawingml/2006/table">
            <a:tbl>
              <a:tblPr firstRow="1" firstCol="1" bandRow="1">
                <a:tableStyleId>{2D5ABB26-0587-4C30-8999-92F81FD0307C}</a:tableStyleId>
              </a:tblPr>
              <a:tblGrid>
                <a:gridCol w="2432957">
                  <a:extLst>
                    <a:ext uri="{9D8B030D-6E8A-4147-A177-3AD203B41FA5}">
                      <a16:colId xmlns:a16="http://schemas.microsoft.com/office/drawing/2014/main" val="450374074"/>
                    </a:ext>
                  </a:extLst>
                </a:gridCol>
                <a:gridCol w="7562212">
                  <a:extLst>
                    <a:ext uri="{9D8B030D-6E8A-4147-A177-3AD203B41FA5}">
                      <a16:colId xmlns:a16="http://schemas.microsoft.com/office/drawing/2014/main" val="192936877"/>
                    </a:ext>
                  </a:extLst>
                </a:gridCol>
              </a:tblGrid>
              <a:tr h="3560783">
                <a:tc>
                  <a:txBody>
                    <a:bodyPr/>
                    <a:lstStyle/>
                    <a:p>
                      <a:pPr marL="0" marR="0" algn="ctr">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Leadership, Coordination, &amp; Sustainability</a:t>
                      </a:r>
                      <a:endParaRPr lang="en-US" sz="28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2870" marR="0">
                        <a:spcBef>
                          <a:spcPts val="0"/>
                        </a:spcBef>
                        <a:spcAft>
                          <a:spcPts val="0"/>
                        </a:spcAft>
                      </a:pPr>
                      <a:endParaRPr lang="en-US" sz="300" dirty="0">
                        <a:effectLst/>
                        <a:latin typeface="Times New Roman" panose="02020603050405020304" pitchFamily="18" charset="0"/>
                        <a:cs typeface="Times New Roman" panose="02020603050405020304" pitchFamily="18" charset="0"/>
                      </a:endParaRPr>
                    </a:p>
                    <a:p>
                      <a:pPr marL="341313" marR="0" indent="-239713">
                        <a:spcBef>
                          <a:spcPts val="0"/>
                        </a:spcBef>
                        <a:spcAft>
                          <a:spcPts val="0"/>
                        </a:spcAft>
                      </a:pPr>
                      <a:r>
                        <a:rPr lang="en-US" sz="2800" b="1" dirty="0">
                          <a:solidFill>
                            <a:schemeClr val="bg2">
                              <a:lumMod val="50000"/>
                            </a:schemeClr>
                          </a:solidFill>
                          <a:effectLst/>
                          <a:latin typeface="Times New Roman" panose="02020603050405020304" pitchFamily="18" charset="0"/>
                          <a:cs typeface="Times New Roman" panose="02020603050405020304" pitchFamily="18" charset="0"/>
                        </a:rPr>
                        <a:t>Quality Indicator 1: </a:t>
                      </a:r>
                      <a:r>
                        <a:rPr lang="en-US" sz="2800" dirty="0">
                          <a:effectLst/>
                          <a:latin typeface="Times New Roman" panose="02020603050405020304" pitchFamily="18" charset="0"/>
                          <a:cs typeface="Times New Roman" panose="02020603050405020304" pitchFamily="18" charset="0"/>
                        </a:rPr>
                        <a:t>A cross sector leadership </a:t>
                      </a:r>
                      <a:r>
                        <a:rPr lang="en-US" sz="2800" dirty="0">
                          <a:solidFill>
                            <a:schemeClr val="bg2">
                              <a:lumMod val="25000"/>
                            </a:schemeClr>
                          </a:solidFill>
                          <a:effectLst/>
                          <a:latin typeface="Times New Roman" panose="02020603050405020304" pitchFamily="18" charset="0"/>
                          <a:cs typeface="Times New Roman" panose="02020603050405020304" pitchFamily="18" charset="0"/>
                        </a:rPr>
                        <a:t>team</a:t>
                      </a:r>
                      <a:r>
                        <a:rPr lang="en-US" sz="2800" dirty="0">
                          <a:effectLst/>
                          <a:latin typeface="Times New Roman" panose="02020603050405020304" pitchFamily="18" charset="0"/>
                          <a:cs typeface="Times New Roman" panose="02020603050405020304" pitchFamily="18" charset="0"/>
                        </a:rPr>
                        <a:t> is in place that can set priorities and make policy, governance, and financial decisions.</a:t>
                      </a:r>
                    </a:p>
                    <a:p>
                      <a:pPr marL="341313" marR="0" indent="-239713">
                        <a:spcBef>
                          <a:spcPts val="0"/>
                        </a:spcBef>
                        <a:spcAft>
                          <a:spcPts val="0"/>
                        </a:spcAft>
                      </a:pPr>
                      <a:endParaRPr lang="en-US" sz="2800" b="1" dirty="0">
                        <a:solidFill>
                          <a:schemeClr val="accent1"/>
                        </a:solidFill>
                        <a:effectLst/>
                        <a:latin typeface="Times New Roman" panose="02020603050405020304" pitchFamily="18" charset="0"/>
                        <a:cs typeface="Times New Roman" panose="02020603050405020304" pitchFamily="18" charset="0"/>
                      </a:endParaRPr>
                    </a:p>
                    <a:p>
                      <a:pPr marL="341313" marR="0" indent="-239713">
                        <a:spcBef>
                          <a:spcPts val="0"/>
                        </a:spcBef>
                        <a:spcAft>
                          <a:spcPts val="0"/>
                        </a:spcAft>
                      </a:pPr>
                      <a:r>
                        <a:rPr lang="en-US" sz="2800" b="1" dirty="0">
                          <a:solidFill>
                            <a:schemeClr val="bg2">
                              <a:lumMod val="50000"/>
                            </a:schemeClr>
                          </a:solidFill>
                          <a:effectLst/>
                          <a:latin typeface="Times New Roman" panose="02020603050405020304" pitchFamily="18" charset="0"/>
                          <a:cs typeface="Times New Roman" panose="02020603050405020304" pitchFamily="18" charset="0"/>
                        </a:rPr>
                        <a:t>Quality Indicator 2: </a:t>
                      </a:r>
                      <a:r>
                        <a:rPr lang="en-US" sz="2800" dirty="0">
                          <a:effectLst/>
                          <a:latin typeface="Times New Roman" panose="02020603050405020304" pitchFamily="18" charset="0"/>
                          <a:cs typeface="Times New Roman" panose="02020603050405020304" pitchFamily="18" charset="0"/>
                        </a:rPr>
                        <a:t>There is a written multi-year plan in place to address all sub-components of the CSPD.  </a:t>
                      </a:r>
                      <a:endParaRPr lang="en-US" sz="2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347929"/>
                  </a:ext>
                </a:extLst>
              </a:tr>
            </a:tbl>
          </a:graphicData>
        </a:graphic>
      </p:graphicFrame>
    </p:spTree>
    <p:extLst>
      <p:ext uri="{BB962C8B-B14F-4D97-AF65-F5344CB8AC3E}">
        <p14:creationId xmlns:p14="http://schemas.microsoft.com/office/powerpoint/2010/main" val="97473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E95E-70D3-4174-9FCD-CB8D0A974F10}"/>
              </a:ext>
            </a:extLst>
          </p:cNvPr>
          <p:cNvSpPr>
            <a:spLocks noGrp="1"/>
          </p:cNvSpPr>
          <p:nvPr>
            <p:ph type="title"/>
          </p:nvPr>
        </p:nvSpPr>
        <p:spPr>
          <a:xfrm>
            <a:off x="1905000" y="0"/>
            <a:ext cx="10149839" cy="1222499"/>
          </a:xfrm>
        </p:spPr>
        <p:txBody>
          <a:bodyPr>
            <a:normAutofit/>
          </a:bodyPr>
          <a:lstStyle/>
          <a:p>
            <a:pPr algn="ctr"/>
            <a:r>
              <a:rPr lang="en-US" sz="2400" dirty="0">
                <a:latin typeface="+mj-lt"/>
              </a:rPr>
              <a:t>A cross sector leadership team is in place that can set priorities and make policy, governance, and financial decisions related to the personnel system.</a:t>
            </a:r>
            <a:br>
              <a:rPr lang="en-US" sz="2400" dirty="0">
                <a:latin typeface="+mj-lt"/>
              </a:rPr>
            </a:br>
            <a:endParaRPr lang="en-US" sz="2400" dirty="0">
              <a:latin typeface="+mj-lt"/>
            </a:endParaRPr>
          </a:p>
        </p:txBody>
      </p:sp>
      <p:graphicFrame>
        <p:nvGraphicFramePr>
          <p:cNvPr id="7" name="Content Placeholder 6">
            <a:extLst>
              <a:ext uri="{FF2B5EF4-FFF2-40B4-BE49-F238E27FC236}">
                <a16:creationId xmlns:a16="http://schemas.microsoft.com/office/drawing/2014/main" id="{77AB4EF7-919F-4D65-A64C-2BAE2F6A4586}"/>
              </a:ext>
            </a:extLst>
          </p:cNvPr>
          <p:cNvGraphicFramePr>
            <a:graphicFrameLocks noGrp="1"/>
          </p:cNvGraphicFramePr>
          <p:nvPr>
            <p:ph idx="1"/>
            <p:extLst>
              <p:ext uri="{D42A27DB-BD31-4B8C-83A1-F6EECF244321}">
                <p14:modId xmlns:p14="http://schemas.microsoft.com/office/powerpoint/2010/main" val="1349040444"/>
              </p:ext>
            </p:extLst>
          </p:nvPr>
        </p:nvGraphicFramePr>
        <p:xfrm>
          <a:off x="0" y="1192019"/>
          <a:ext cx="12191999" cy="4974011"/>
        </p:xfrm>
        <a:graphic>
          <a:graphicData uri="http://schemas.openxmlformats.org/drawingml/2006/table">
            <a:tbl>
              <a:tblPr firstRow="1" firstCol="1" bandRow="1" bandCol="1">
                <a:tableStyleId>{5C22544A-7EE6-4342-B048-85BDC9FD1C3A}</a:tableStyleId>
              </a:tblPr>
              <a:tblGrid>
                <a:gridCol w="12191999">
                  <a:extLst>
                    <a:ext uri="{9D8B030D-6E8A-4147-A177-3AD203B41FA5}">
                      <a16:colId xmlns:a16="http://schemas.microsoft.com/office/drawing/2014/main" val="695268006"/>
                    </a:ext>
                  </a:extLst>
                </a:gridCol>
              </a:tblGrid>
              <a:tr h="652021">
                <a:tc>
                  <a:txBody>
                    <a:bodyPr/>
                    <a:lstStyle/>
                    <a:p>
                      <a:pPr marL="342900" marR="0" lvl="0" indent="-342900" algn="l">
                        <a:lnSpc>
                          <a:spcPct val="100000"/>
                        </a:lnSpc>
                        <a:spcBef>
                          <a:spcPts val="600"/>
                        </a:spcBef>
                        <a:spcAft>
                          <a:spcPts val="600"/>
                        </a:spcAft>
                        <a:buFont typeface="+mj-lt"/>
                        <a:buAutoNum type="alphaLcPeriod"/>
                      </a:pPr>
                      <a:r>
                        <a:rPr lang="en-US" sz="1800" dirty="0">
                          <a:effectLst/>
                        </a:rPr>
                        <a:t>The composition of the leadership team represents key partners from cross-sector early childhood systems, technical assistance programs, institutions of higher education, parent organizations and other across disciplines.</a:t>
                      </a:r>
                    </a:p>
                  </a:txBody>
                  <a:tcPr marL="57431" marR="57431" marT="0" marB="0">
                    <a:solidFill>
                      <a:schemeClr val="bg2">
                        <a:lumMod val="50000"/>
                      </a:schemeClr>
                    </a:solidFill>
                  </a:tcPr>
                </a:tc>
                <a:extLst>
                  <a:ext uri="{0D108BD9-81ED-4DB2-BD59-A6C34878D82A}">
                    <a16:rowId xmlns:a16="http://schemas.microsoft.com/office/drawing/2014/main" val="1996734300"/>
                  </a:ext>
                </a:extLst>
              </a:tr>
              <a:tr h="602005">
                <a:tc>
                  <a:txBody>
                    <a:bodyPr/>
                    <a:lstStyle/>
                    <a:p>
                      <a:pPr marL="342900" marR="0" lvl="0" indent="-342900" algn="l">
                        <a:lnSpc>
                          <a:spcPct val="107000"/>
                        </a:lnSpc>
                        <a:spcBef>
                          <a:spcPts val="600"/>
                        </a:spcBef>
                        <a:spcAft>
                          <a:spcPts val="600"/>
                        </a:spcAft>
                        <a:buFont typeface="+mj-lt"/>
                        <a:buAutoNum type="alphaLcPeriod"/>
                      </a:pPr>
                      <a:r>
                        <a:rPr lang="en-US" sz="1800" dirty="0">
                          <a:effectLst/>
                        </a:rPr>
                        <a:t>Additional stakeholder input, including from families, is actively solicited and considered by the leadership team in setting priorities and determining governance decisions.</a:t>
                      </a:r>
                    </a:p>
                  </a:txBody>
                  <a:tcPr marL="57431" marR="57431" marT="0" marB="0">
                    <a:solidFill>
                      <a:schemeClr val="bg2">
                        <a:lumMod val="50000"/>
                      </a:schemeClr>
                    </a:solidFill>
                  </a:tcPr>
                </a:tc>
                <a:extLst>
                  <a:ext uri="{0D108BD9-81ED-4DB2-BD59-A6C34878D82A}">
                    <a16:rowId xmlns:a16="http://schemas.microsoft.com/office/drawing/2014/main" val="3756840092"/>
                  </a:ext>
                </a:extLst>
              </a:tr>
              <a:tr h="602005">
                <a:tc>
                  <a:txBody>
                    <a:bodyPr/>
                    <a:lstStyle/>
                    <a:p>
                      <a:pPr marL="342900" marR="0" lvl="0" indent="-342900" algn="l">
                        <a:lnSpc>
                          <a:spcPct val="107000"/>
                        </a:lnSpc>
                        <a:spcBef>
                          <a:spcPts val="600"/>
                        </a:spcBef>
                        <a:spcAft>
                          <a:spcPts val="600"/>
                        </a:spcAft>
                        <a:buFont typeface="+mj-lt"/>
                        <a:buAutoNum type="alphaLcPeriod"/>
                      </a:pPr>
                      <a:r>
                        <a:rPr lang="en-US" sz="1800" dirty="0">
                          <a:effectLst/>
                        </a:rPr>
                        <a:t>The leadership team members are aware of other related early childhood and school-age personnel development systems and align efforts when appropriate.</a:t>
                      </a:r>
                    </a:p>
                  </a:txBody>
                  <a:tcPr marL="57431" marR="57431" marT="0" marB="0">
                    <a:solidFill>
                      <a:schemeClr val="bg2">
                        <a:lumMod val="50000"/>
                      </a:schemeClr>
                    </a:solidFill>
                  </a:tcPr>
                </a:tc>
                <a:extLst>
                  <a:ext uri="{0D108BD9-81ED-4DB2-BD59-A6C34878D82A}">
                    <a16:rowId xmlns:a16="http://schemas.microsoft.com/office/drawing/2014/main" val="4072472335"/>
                  </a:ext>
                </a:extLst>
              </a:tr>
              <a:tr h="613387">
                <a:tc>
                  <a:txBody>
                    <a:bodyPr/>
                    <a:lstStyle/>
                    <a:p>
                      <a:pPr marL="342900" marR="0" lvl="0" indent="-342900" algn="l">
                        <a:lnSpc>
                          <a:spcPct val="107000"/>
                        </a:lnSpc>
                        <a:spcBef>
                          <a:spcPts val="600"/>
                        </a:spcBef>
                        <a:spcAft>
                          <a:spcPts val="600"/>
                        </a:spcAft>
                        <a:buFont typeface="+mj-lt"/>
                        <a:buAutoNum type="alphaLcPeriod"/>
                      </a:pPr>
                      <a:r>
                        <a:rPr lang="en-US" sz="1800" dirty="0">
                          <a:effectLst/>
                        </a:rPr>
                        <a:t>The leadership team develops an overall vision, mission, and purpose for the CSPD and makes decisions and implements processes that reflect these.</a:t>
                      </a:r>
                    </a:p>
                  </a:txBody>
                  <a:tcPr marL="57431" marR="57431" marT="0" marB="0">
                    <a:solidFill>
                      <a:schemeClr val="bg2">
                        <a:lumMod val="50000"/>
                      </a:schemeClr>
                    </a:solidFill>
                  </a:tcPr>
                </a:tc>
                <a:extLst>
                  <a:ext uri="{0D108BD9-81ED-4DB2-BD59-A6C34878D82A}">
                    <a16:rowId xmlns:a16="http://schemas.microsoft.com/office/drawing/2014/main" val="2352312841"/>
                  </a:ext>
                </a:extLst>
              </a:tr>
              <a:tr h="602005">
                <a:tc>
                  <a:txBody>
                    <a:bodyPr/>
                    <a:lstStyle/>
                    <a:p>
                      <a:pPr marL="342900" marR="0" lvl="0" indent="-342900" algn="l">
                        <a:lnSpc>
                          <a:spcPct val="107000"/>
                        </a:lnSpc>
                        <a:spcBef>
                          <a:spcPts val="600"/>
                        </a:spcBef>
                        <a:spcAft>
                          <a:spcPts val="600"/>
                        </a:spcAft>
                        <a:buFont typeface="+mj-lt"/>
                        <a:buAutoNum type="alphaLcPeriod"/>
                      </a:pPr>
                      <a:r>
                        <a:rPr lang="en-US" sz="1800" dirty="0">
                          <a:effectLst/>
                        </a:rPr>
                        <a:t>The CSPD vision, mission and purpose are aligned with the overall early intervention and preschool special education systems.</a:t>
                      </a:r>
                    </a:p>
                  </a:txBody>
                  <a:tcPr marL="57431" marR="57431" marT="0" marB="0">
                    <a:solidFill>
                      <a:schemeClr val="bg2">
                        <a:lumMod val="50000"/>
                      </a:schemeClr>
                    </a:solidFill>
                  </a:tcPr>
                </a:tc>
                <a:extLst>
                  <a:ext uri="{0D108BD9-81ED-4DB2-BD59-A6C34878D82A}">
                    <a16:rowId xmlns:a16="http://schemas.microsoft.com/office/drawing/2014/main" val="2415270474"/>
                  </a:ext>
                </a:extLst>
              </a:tr>
              <a:tr h="837414">
                <a:tc>
                  <a:txBody>
                    <a:bodyPr/>
                    <a:lstStyle/>
                    <a:p>
                      <a:pPr marL="342900" marR="0" lvl="0" indent="-342900" algn="l">
                        <a:lnSpc>
                          <a:spcPct val="107000"/>
                        </a:lnSpc>
                        <a:spcBef>
                          <a:spcPts val="600"/>
                        </a:spcBef>
                        <a:spcAft>
                          <a:spcPts val="600"/>
                        </a:spcAft>
                        <a:buFont typeface="+mj-lt"/>
                        <a:buAutoNum type="alphaLcPeriod"/>
                      </a:pPr>
                      <a:r>
                        <a:rPr lang="en-US" sz="1800" dirty="0">
                          <a:effectLst/>
                        </a:rPr>
                        <a:t>The leadership team examines current policies and state initiatives (e.g. quality rating and improvement systems, educator effectiveness frameworks) to identify opportunities for collaboration and the coordination of resources, including ongoing and sustained funding across cross-sector early childhood systems.</a:t>
                      </a:r>
                    </a:p>
                  </a:txBody>
                  <a:tcPr marL="57431" marR="57431" marT="0" marB="0">
                    <a:solidFill>
                      <a:schemeClr val="bg2">
                        <a:lumMod val="50000"/>
                      </a:schemeClr>
                    </a:solidFill>
                  </a:tcPr>
                </a:tc>
                <a:extLst>
                  <a:ext uri="{0D108BD9-81ED-4DB2-BD59-A6C34878D82A}">
                    <a16:rowId xmlns:a16="http://schemas.microsoft.com/office/drawing/2014/main" val="689822192"/>
                  </a:ext>
                </a:extLst>
              </a:tr>
              <a:tr h="572681">
                <a:tc>
                  <a:txBody>
                    <a:bodyPr/>
                    <a:lstStyle/>
                    <a:p>
                      <a:pPr marL="342900" marR="0" lvl="0" indent="-342900" algn="l">
                        <a:lnSpc>
                          <a:spcPct val="107000"/>
                        </a:lnSpc>
                        <a:spcBef>
                          <a:spcPts val="600"/>
                        </a:spcBef>
                        <a:spcAft>
                          <a:spcPts val="600"/>
                        </a:spcAft>
                        <a:buFont typeface="+mj-lt"/>
                        <a:buAutoNum type="alphaLcPeriod"/>
                      </a:pPr>
                      <a:r>
                        <a:rPr lang="en-US" sz="1800" dirty="0">
                          <a:effectLst/>
                        </a:rPr>
                        <a:t>The leadership team advocates for and identifies resources for cross-sector priorities and activities.</a:t>
                      </a:r>
                    </a:p>
                  </a:txBody>
                  <a:tcPr marL="57431" marR="57431" marT="0" marB="0">
                    <a:solidFill>
                      <a:schemeClr val="bg2">
                        <a:lumMod val="50000"/>
                      </a:schemeClr>
                    </a:solidFill>
                  </a:tcPr>
                </a:tc>
                <a:extLst>
                  <a:ext uri="{0D108BD9-81ED-4DB2-BD59-A6C34878D82A}">
                    <a16:rowId xmlns:a16="http://schemas.microsoft.com/office/drawing/2014/main" val="3319322578"/>
                  </a:ext>
                </a:extLst>
              </a:tr>
              <a:tr h="462433">
                <a:tc>
                  <a:txBody>
                    <a:bodyPr/>
                    <a:lstStyle/>
                    <a:p>
                      <a:pPr marL="342900" marR="0" lvl="0" indent="-342900" algn="l">
                        <a:lnSpc>
                          <a:spcPct val="107000"/>
                        </a:lnSpc>
                        <a:spcBef>
                          <a:spcPts val="600"/>
                        </a:spcBef>
                        <a:spcAft>
                          <a:spcPts val="600"/>
                        </a:spcAft>
                        <a:buFont typeface="+mj-lt"/>
                        <a:buAutoNum type="alphaLcPeriod"/>
                      </a:pPr>
                      <a:r>
                        <a:rPr lang="en-US" sz="1800" dirty="0">
                          <a:effectLst/>
                        </a:rPr>
                        <a:t>The leadership team disseminates information on the CSPD plan to relevant public and private audiences.</a:t>
                      </a:r>
                    </a:p>
                  </a:txBody>
                  <a:tcPr marL="57431" marR="57431" marT="0" marB="0">
                    <a:solidFill>
                      <a:schemeClr val="bg2">
                        <a:lumMod val="50000"/>
                      </a:schemeClr>
                    </a:solidFill>
                  </a:tcPr>
                </a:tc>
                <a:extLst>
                  <a:ext uri="{0D108BD9-81ED-4DB2-BD59-A6C34878D82A}">
                    <a16:rowId xmlns:a16="http://schemas.microsoft.com/office/drawing/2014/main" val="2065087307"/>
                  </a:ext>
                </a:extLst>
              </a:tr>
            </a:tbl>
          </a:graphicData>
        </a:graphic>
      </p:graphicFrame>
    </p:spTree>
    <p:extLst>
      <p:ext uri="{BB962C8B-B14F-4D97-AF65-F5344CB8AC3E}">
        <p14:creationId xmlns:p14="http://schemas.microsoft.com/office/powerpoint/2010/main" val="285336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DAA5-AD58-4253-8868-8E6D5F2DBF1D}"/>
              </a:ext>
            </a:extLst>
          </p:cNvPr>
          <p:cNvSpPr>
            <a:spLocks noGrp="1"/>
          </p:cNvSpPr>
          <p:nvPr>
            <p:ph type="title"/>
          </p:nvPr>
        </p:nvSpPr>
        <p:spPr>
          <a:xfrm>
            <a:off x="2258905" y="-397434"/>
            <a:ext cx="9550400" cy="1875714"/>
          </a:xfrm>
        </p:spPr>
        <p:txBody>
          <a:bodyPr>
            <a:noAutofit/>
          </a:bodyPr>
          <a:lstStyle/>
          <a:p>
            <a:pPr algn="ctr"/>
            <a:r>
              <a:rPr lang="en-US" sz="3600" dirty="0">
                <a:latin typeface="+mj-lt"/>
              </a:rPr>
              <a:t>There is a written multi-year plan in place to address all sub-components of the CSPD.</a:t>
            </a:r>
            <a:br>
              <a:rPr lang="en-US" sz="3600" dirty="0">
                <a:latin typeface="+mj-lt"/>
              </a:rPr>
            </a:br>
            <a:endParaRPr lang="en-US" sz="3600" dirty="0">
              <a:latin typeface="+mj-lt"/>
            </a:endParaRPr>
          </a:p>
        </p:txBody>
      </p:sp>
      <p:graphicFrame>
        <p:nvGraphicFramePr>
          <p:cNvPr id="4" name="Content Placeholder 3">
            <a:extLst>
              <a:ext uri="{FF2B5EF4-FFF2-40B4-BE49-F238E27FC236}">
                <a16:creationId xmlns:a16="http://schemas.microsoft.com/office/drawing/2014/main" id="{8BC8FFF0-55E7-4EC5-98ED-1D1E27594149}"/>
              </a:ext>
            </a:extLst>
          </p:cNvPr>
          <p:cNvGraphicFramePr>
            <a:graphicFrameLocks noGrp="1"/>
          </p:cNvGraphicFramePr>
          <p:nvPr>
            <p:ph idx="1"/>
            <p:extLst>
              <p:ext uri="{D42A27DB-BD31-4B8C-83A1-F6EECF244321}">
                <p14:modId xmlns:p14="http://schemas.microsoft.com/office/powerpoint/2010/main" val="114723291"/>
              </p:ext>
            </p:extLst>
          </p:nvPr>
        </p:nvGraphicFramePr>
        <p:xfrm>
          <a:off x="0" y="1112519"/>
          <a:ext cx="12191999" cy="5069283"/>
        </p:xfrm>
        <a:graphic>
          <a:graphicData uri="http://schemas.openxmlformats.org/drawingml/2006/table">
            <a:tbl>
              <a:tblPr firstRow="1" firstCol="1" bandRow="1" bandCol="1">
                <a:tableStyleId>{5C22544A-7EE6-4342-B048-85BDC9FD1C3A}</a:tableStyleId>
              </a:tblPr>
              <a:tblGrid>
                <a:gridCol w="12191999">
                  <a:extLst>
                    <a:ext uri="{9D8B030D-6E8A-4147-A177-3AD203B41FA5}">
                      <a16:colId xmlns:a16="http://schemas.microsoft.com/office/drawing/2014/main" val="1875573796"/>
                    </a:ext>
                  </a:extLst>
                </a:gridCol>
              </a:tblGrid>
              <a:tr h="732538">
                <a:tc>
                  <a:txBody>
                    <a:bodyPr/>
                    <a:lstStyle/>
                    <a:p>
                      <a:pPr marL="342900" marR="0" lvl="0" indent="-342900">
                        <a:lnSpc>
                          <a:spcPct val="107000"/>
                        </a:lnSpc>
                        <a:spcBef>
                          <a:spcPts val="600"/>
                        </a:spcBef>
                        <a:spcAft>
                          <a:spcPts val="600"/>
                        </a:spcAft>
                        <a:buFont typeface="+mj-lt"/>
                        <a:buAutoNum type="alphaLcPeriod"/>
                      </a:pPr>
                      <a:r>
                        <a:rPr lang="en-US" sz="1800" dirty="0">
                          <a:effectLst/>
                        </a:rPr>
                        <a:t>The development and implementation of the CSPD plan is based on the specific vision, mission, and purpose for a CSPD.</a:t>
                      </a:r>
                    </a:p>
                    <a:p>
                      <a:pPr marL="457200" marR="0">
                        <a:lnSpc>
                          <a:spcPct val="107000"/>
                        </a:lnSpc>
                        <a:spcBef>
                          <a:spcPts val="600"/>
                        </a:spcBef>
                        <a:spcAft>
                          <a:spcPts val="12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extLst>
                  <a:ext uri="{0D108BD9-81ED-4DB2-BD59-A6C34878D82A}">
                    <a16:rowId xmlns:a16="http://schemas.microsoft.com/office/drawing/2014/main" val="4109209399"/>
                  </a:ext>
                </a:extLst>
              </a:tr>
              <a:tr h="968581">
                <a:tc>
                  <a:txBody>
                    <a:bodyPr/>
                    <a:lstStyle/>
                    <a:p>
                      <a:pPr marL="342900" marR="0" lvl="0" indent="-342900">
                        <a:lnSpc>
                          <a:spcPct val="107000"/>
                        </a:lnSpc>
                        <a:spcBef>
                          <a:spcPts val="600"/>
                        </a:spcBef>
                        <a:spcAft>
                          <a:spcPts val="600"/>
                        </a:spcAft>
                        <a:buFont typeface="+mj-lt"/>
                        <a:buAutoNum type="alphaLcPeriod"/>
                      </a:pPr>
                      <a:r>
                        <a:rPr lang="en-US" sz="1800" dirty="0">
                          <a:effectLst/>
                        </a:rPr>
                        <a:t>The CSPD plan is aligned with and informed by stakeholder input, national professional organization personnel standards, state requirements, and the vision, mission, and purpose of the cross-sector early childhood systems involved in the CSPD.</a:t>
                      </a:r>
                    </a:p>
                    <a:p>
                      <a:pPr marL="457200" marR="0">
                        <a:lnSpc>
                          <a:spcPct val="107000"/>
                        </a:lnSpc>
                        <a:spcBef>
                          <a:spcPts val="600"/>
                        </a:spcBef>
                        <a:spcAft>
                          <a:spcPts val="6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extLst>
                  <a:ext uri="{0D108BD9-81ED-4DB2-BD59-A6C34878D82A}">
                    <a16:rowId xmlns:a16="http://schemas.microsoft.com/office/drawing/2014/main" val="829798488"/>
                  </a:ext>
                </a:extLst>
              </a:tr>
              <a:tr h="732538">
                <a:tc>
                  <a:txBody>
                    <a:bodyPr/>
                    <a:lstStyle/>
                    <a:p>
                      <a:pPr marL="342900" marR="0" lvl="0" indent="-342900">
                        <a:lnSpc>
                          <a:spcPct val="107000"/>
                        </a:lnSpc>
                        <a:spcBef>
                          <a:spcPts val="600"/>
                        </a:spcBef>
                        <a:spcAft>
                          <a:spcPts val="600"/>
                        </a:spcAft>
                        <a:buFont typeface="+mj-lt"/>
                        <a:buAutoNum type="alphaLcPeriod"/>
                      </a:pPr>
                      <a:r>
                        <a:rPr lang="en-US" sz="1800" dirty="0">
                          <a:effectLst/>
                        </a:rPr>
                        <a:t>The CSPD plan articulates a process for two way communication between stakeholders and the leadership team for soliciting input and sharing information on the implementation of activities.</a:t>
                      </a:r>
                    </a:p>
                    <a:p>
                      <a:pPr marL="457200" marR="0">
                        <a:lnSpc>
                          <a:spcPct val="107000"/>
                        </a:lnSpc>
                        <a:spcBef>
                          <a:spcPts val="600"/>
                        </a:spcBef>
                        <a:spcAft>
                          <a:spcPts val="6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extLst>
                  <a:ext uri="{0D108BD9-81ED-4DB2-BD59-A6C34878D82A}">
                    <a16:rowId xmlns:a16="http://schemas.microsoft.com/office/drawing/2014/main" val="2231921475"/>
                  </a:ext>
                </a:extLst>
              </a:tr>
              <a:tr h="820225">
                <a:tc>
                  <a:txBody>
                    <a:bodyPr/>
                    <a:lstStyle/>
                    <a:p>
                      <a:pPr marL="342900" marR="0" lvl="0" indent="-342900">
                        <a:lnSpc>
                          <a:spcPct val="107000"/>
                        </a:lnSpc>
                        <a:spcBef>
                          <a:spcPts val="600"/>
                        </a:spcBef>
                        <a:spcAft>
                          <a:spcPts val="600"/>
                        </a:spcAft>
                        <a:buFont typeface="+mj-lt"/>
                        <a:buAutoNum type="alphaLcPeriod"/>
                      </a:pPr>
                      <a:r>
                        <a:rPr lang="en-US" sz="1800" dirty="0">
                          <a:effectLst/>
                        </a:rPr>
                        <a:t>The CSPD plan includes strategies for engaging in ongoing formative and summative evaluation of the activities.</a:t>
                      </a:r>
                    </a:p>
                    <a:p>
                      <a:pPr marL="457200" marR="0">
                        <a:lnSpc>
                          <a:spcPct val="107000"/>
                        </a:lnSpc>
                        <a:spcBef>
                          <a:spcPts val="600"/>
                        </a:spcBef>
                        <a:spcAft>
                          <a:spcPts val="6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extLst>
                  <a:ext uri="{0D108BD9-81ED-4DB2-BD59-A6C34878D82A}">
                    <a16:rowId xmlns:a16="http://schemas.microsoft.com/office/drawing/2014/main" val="1278469752"/>
                  </a:ext>
                </a:extLst>
              </a:tr>
              <a:tr h="496496">
                <a:tc>
                  <a:txBody>
                    <a:bodyPr/>
                    <a:lstStyle/>
                    <a:p>
                      <a:pPr marL="342900" marR="0" lvl="0" indent="-342900">
                        <a:lnSpc>
                          <a:spcPct val="107000"/>
                        </a:lnSpc>
                        <a:spcBef>
                          <a:spcPts val="600"/>
                        </a:spcBef>
                        <a:spcAft>
                          <a:spcPts val="600"/>
                        </a:spcAft>
                        <a:buFont typeface="+mj-lt"/>
                        <a:buAutoNum type="alphaLcPeriod"/>
                      </a:pPr>
                      <a:r>
                        <a:rPr lang="en-US" sz="1800" dirty="0">
                          <a:effectLst/>
                        </a:rPr>
                        <a:t>The leadership team monitors both the implementation and effectiveness of the activities of the CSPD plan.</a:t>
                      </a:r>
                    </a:p>
                    <a:p>
                      <a:pPr marL="457200" marR="0">
                        <a:lnSpc>
                          <a:spcPct val="107000"/>
                        </a:lnSpc>
                        <a:spcBef>
                          <a:spcPts val="600"/>
                        </a:spcBef>
                        <a:spcAft>
                          <a:spcPts val="6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extLst>
                  <a:ext uri="{0D108BD9-81ED-4DB2-BD59-A6C34878D82A}">
                    <a16:rowId xmlns:a16="http://schemas.microsoft.com/office/drawing/2014/main" val="400392057"/>
                  </a:ext>
                </a:extLst>
              </a:tr>
              <a:tr h="820225">
                <a:tc>
                  <a:txBody>
                    <a:bodyPr/>
                    <a:lstStyle/>
                    <a:p>
                      <a:pPr marL="342900" marR="0" lvl="0" indent="-342900">
                        <a:lnSpc>
                          <a:spcPct val="107000"/>
                        </a:lnSpc>
                        <a:spcBef>
                          <a:spcPts val="600"/>
                        </a:spcBef>
                        <a:spcAft>
                          <a:spcPts val="600"/>
                        </a:spcAft>
                        <a:buFont typeface="+mj-lt"/>
                        <a:buAutoNum type="alphaLcPeriod"/>
                      </a:pPr>
                      <a:r>
                        <a:rPr lang="en-US" sz="1800" dirty="0">
                          <a:effectLst/>
                        </a:rPr>
                        <a:t>The leadership team plans for and ensures that funding and resources are available to sustain the implementation of the CSPD plan.</a:t>
                      </a:r>
                    </a:p>
                    <a:p>
                      <a:pPr marL="457200" marR="0">
                        <a:lnSpc>
                          <a:spcPct val="107000"/>
                        </a:lnSpc>
                        <a:spcBef>
                          <a:spcPts val="600"/>
                        </a:spcBef>
                        <a:spcAft>
                          <a:spcPts val="6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extLst>
                  <a:ext uri="{0D108BD9-81ED-4DB2-BD59-A6C34878D82A}">
                    <a16:rowId xmlns:a16="http://schemas.microsoft.com/office/drawing/2014/main" val="2070469735"/>
                  </a:ext>
                </a:extLst>
              </a:tr>
            </a:tbl>
          </a:graphicData>
        </a:graphic>
      </p:graphicFrame>
    </p:spTree>
    <p:extLst>
      <p:ext uri="{BB962C8B-B14F-4D97-AF65-F5344CB8AC3E}">
        <p14:creationId xmlns:p14="http://schemas.microsoft.com/office/powerpoint/2010/main" val="411615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0666-AB77-3441-A1C7-3E0BF02B2E9B}"/>
              </a:ext>
            </a:extLst>
          </p:cNvPr>
          <p:cNvSpPr>
            <a:spLocks noGrp="1"/>
          </p:cNvSpPr>
          <p:nvPr>
            <p:ph type="title"/>
          </p:nvPr>
        </p:nvSpPr>
        <p:spPr>
          <a:xfrm>
            <a:off x="4342533" y="-397434"/>
            <a:ext cx="10058400" cy="1450757"/>
          </a:xfrm>
        </p:spPr>
        <p:txBody>
          <a:bodyPr/>
          <a:lstStyle/>
          <a:p>
            <a:r>
              <a:rPr lang="en-US" dirty="0"/>
              <a:t>Resources</a:t>
            </a:r>
          </a:p>
        </p:txBody>
      </p:sp>
      <p:sp>
        <p:nvSpPr>
          <p:cNvPr id="3" name="Content Placeholder 2">
            <a:extLst>
              <a:ext uri="{FF2B5EF4-FFF2-40B4-BE49-F238E27FC236}">
                <a16:creationId xmlns:a16="http://schemas.microsoft.com/office/drawing/2014/main" id="{0C964375-D003-C843-8F9D-4552A91A441B}"/>
              </a:ext>
            </a:extLst>
          </p:cNvPr>
          <p:cNvSpPr>
            <a:spLocks noGrp="1"/>
          </p:cNvSpPr>
          <p:nvPr>
            <p:ph idx="1"/>
          </p:nvPr>
        </p:nvSpPr>
        <p:spPr>
          <a:xfrm>
            <a:off x="382694" y="1597540"/>
            <a:ext cx="11426611" cy="4396898"/>
          </a:xfrm>
        </p:spPr>
        <p:txBody>
          <a:bodyPr>
            <a:normAutofit/>
          </a:bodyPr>
          <a:lstStyle/>
          <a:p>
            <a:pPr marL="201168" lvl="1" indent="0">
              <a:buNone/>
            </a:pPr>
            <a:r>
              <a:rPr lang="en-US" dirty="0"/>
              <a:t>ECPC Leadership Resources</a:t>
            </a:r>
          </a:p>
          <a:p>
            <a:pPr lvl="2"/>
            <a:r>
              <a:rPr lang="en-US" dirty="0">
                <a:hlinkClick r:id="rId2"/>
              </a:rPr>
              <a:t>https://ecpcta.org/what-is-leadership-collaboration/</a:t>
            </a:r>
            <a:endParaRPr lang="en-US" dirty="0"/>
          </a:p>
          <a:p>
            <a:pPr lvl="2"/>
            <a:r>
              <a:rPr lang="en-US" dirty="0">
                <a:hlinkClick r:id="rId3"/>
              </a:rPr>
              <a:t>https://ecpcta.org/leadership/</a:t>
            </a:r>
            <a:endParaRPr lang="en-US" dirty="0"/>
          </a:p>
          <a:p>
            <a:pPr marL="201168" lvl="1" indent="0">
              <a:buNone/>
            </a:pPr>
            <a:endParaRPr lang="en-US" dirty="0"/>
          </a:p>
          <a:p>
            <a:pPr marL="201168" lvl="1" indent="0">
              <a:buNone/>
            </a:pPr>
            <a:r>
              <a:rPr lang="en-US" dirty="0"/>
              <a:t>CEELO RESOURCES</a:t>
            </a:r>
          </a:p>
          <a:p>
            <a:pPr lvl="2"/>
            <a:r>
              <a:rPr lang="en-US" dirty="0">
                <a:hlinkClick r:id="rId4"/>
              </a:rPr>
              <a:t>http://ceelo.org/leadership-self-assessment/</a:t>
            </a:r>
            <a:r>
              <a:rPr lang="en-US" dirty="0"/>
              <a:t> </a:t>
            </a:r>
          </a:p>
          <a:p>
            <a:pPr lvl="2"/>
            <a:r>
              <a:rPr lang="en-US" dirty="0">
                <a:hlinkClick r:id="rId5"/>
              </a:rPr>
              <a:t>http://ceelo.org/highly-effective-soel/</a:t>
            </a:r>
            <a:endParaRPr lang="en-US" dirty="0"/>
          </a:p>
          <a:p>
            <a:pPr lvl="2"/>
            <a:r>
              <a:rPr lang="en-US" dirty="0">
                <a:hlinkClick r:id="rId6"/>
              </a:rPr>
              <a:t>http://ceelo.org/leadership-academy/</a:t>
            </a:r>
            <a:endParaRPr lang="en-US" dirty="0"/>
          </a:p>
          <a:p>
            <a:endParaRPr lang="en-US" dirty="0"/>
          </a:p>
          <a:p>
            <a:endParaRPr lang="en-US" dirty="0"/>
          </a:p>
        </p:txBody>
      </p:sp>
    </p:spTree>
    <p:extLst>
      <p:ext uri="{BB962C8B-B14F-4D97-AF65-F5344CB8AC3E}">
        <p14:creationId xmlns:p14="http://schemas.microsoft.com/office/powerpoint/2010/main" val="338074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35F2-D7DC-8446-B117-6290F037C6FA}"/>
              </a:ext>
            </a:extLst>
          </p:cNvPr>
          <p:cNvSpPr>
            <a:spLocks noGrp="1"/>
          </p:cNvSpPr>
          <p:nvPr>
            <p:ph type="title"/>
          </p:nvPr>
        </p:nvSpPr>
        <p:spPr>
          <a:xfrm>
            <a:off x="3970863" y="-532547"/>
            <a:ext cx="10058400" cy="1450757"/>
          </a:xfrm>
        </p:spPr>
        <p:txBody>
          <a:bodyPr/>
          <a:lstStyle/>
          <a:p>
            <a:r>
              <a:rPr lang="en-US" dirty="0"/>
              <a:t>Contact Us</a:t>
            </a:r>
          </a:p>
        </p:txBody>
      </p:sp>
      <p:sp>
        <p:nvSpPr>
          <p:cNvPr id="3" name="Content Placeholder 2">
            <a:extLst>
              <a:ext uri="{FF2B5EF4-FFF2-40B4-BE49-F238E27FC236}">
                <a16:creationId xmlns:a16="http://schemas.microsoft.com/office/drawing/2014/main" id="{814D70B9-1E31-BF46-8185-C87A10D8E012}"/>
              </a:ext>
            </a:extLst>
          </p:cNvPr>
          <p:cNvSpPr>
            <a:spLocks noGrp="1"/>
          </p:cNvSpPr>
          <p:nvPr>
            <p:ph sz="half" idx="1"/>
          </p:nvPr>
        </p:nvSpPr>
        <p:spPr>
          <a:xfrm>
            <a:off x="194872" y="1560924"/>
            <a:ext cx="11871941" cy="4023360"/>
          </a:xfrm>
        </p:spPr>
        <p:txBody>
          <a:bodyPr>
            <a:noAutofit/>
          </a:bodyPr>
          <a:lstStyle/>
          <a:p>
            <a:r>
              <a:rPr lang="en-US" sz="4000" dirty="0"/>
              <a:t>Mary Beth </a:t>
            </a:r>
            <a:r>
              <a:rPr lang="en-US" sz="4000" dirty="0" err="1"/>
              <a:t>Bruder</a:t>
            </a:r>
            <a:r>
              <a:rPr lang="en-US" sz="4000" dirty="0"/>
              <a:t> - </a:t>
            </a:r>
            <a:r>
              <a:rPr lang="en-US" sz="4000" dirty="0">
                <a:hlinkClick r:id="rId2"/>
              </a:rPr>
              <a:t>bruder@uchc.edu</a:t>
            </a:r>
            <a:r>
              <a:rPr lang="en-US" sz="4000" dirty="0"/>
              <a:t> </a:t>
            </a:r>
          </a:p>
          <a:p>
            <a:r>
              <a:rPr lang="en-US" sz="4000" dirty="0"/>
              <a:t>Lori Connors-Tadros - </a:t>
            </a:r>
            <a:r>
              <a:rPr lang="en-US" sz="4000" dirty="0">
                <a:hlinkClick r:id="rId3"/>
              </a:rPr>
              <a:t>ltadros@nieer.org</a:t>
            </a:r>
            <a:r>
              <a:rPr lang="en-US" sz="4000" dirty="0"/>
              <a:t> </a:t>
            </a:r>
          </a:p>
          <a:p>
            <a:r>
              <a:rPr lang="en-US" sz="4000" dirty="0"/>
              <a:t>Stacy Kong – </a:t>
            </a:r>
            <a:r>
              <a:rPr lang="en-US" sz="4000" dirty="0">
                <a:hlinkClick r:id="rId4"/>
              </a:rPr>
              <a:t>Stacy.Kong@doh.hawaii.gov</a:t>
            </a:r>
            <a:r>
              <a:rPr lang="en-US" sz="4000" dirty="0"/>
              <a:t> </a:t>
            </a:r>
          </a:p>
          <a:p>
            <a:r>
              <a:rPr lang="en-US" sz="4000" dirty="0"/>
              <a:t>Jana Martella - </a:t>
            </a:r>
            <a:r>
              <a:rPr lang="en-US" sz="4000" dirty="0">
                <a:hlinkClick r:id="rId5"/>
              </a:rPr>
              <a:t>jmartella@edc.org</a:t>
            </a:r>
            <a:r>
              <a:rPr lang="en-US" sz="4000" dirty="0"/>
              <a:t> </a:t>
            </a:r>
          </a:p>
          <a:p>
            <a:r>
              <a:rPr lang="en-US" sz="4000" dirty="0"/>
              <a:t>Lisa </a:t>
            </a:r>
            <a:r>
              <a:rPr lang="en-US" sz="4000" dirty="0" err="1"/>
              <a:t>Wasacz</a:t>
            </a:r>
            <a:r>
              <a:rPr lang="en-US" sz="4000" dirty="0"/>
              <a:t> - </a:t>
            </a:r>
            <a:r>
              <a:rPr lang="en-US" sz="4000" dirty="0">
                <a:hlinkClick r:id="rId6"/>
              </a:rPr>
              <a:t>WasaczL@michigan.gov</a:t>
            </a:r>
            <a:r>
              <a:rPr lang="en-US" sz="4000" dirty="0"/>
              <a:t> </a:t>
            </a:r>
          </a:p>
          <a:p>
            <a:endParaRPr lang="en-US" sz="4000" dirty="0"/>
          </a:p>
          <a:p>
            <a:endParaRPr lang="en-US" sz="4000" dirty="0"/>
          </a:p>
          <a:p>
            <a:r>
              <a:rPr lang="en-US" sz="4000" dirty="0"/>
              <a:t> </a:t>
            </a:r>
          </a:p>
        </p:txBody>
      </p:sp>
    </p:spTree>
    <p:extLst>
      <p:ext uri="{BB962C8B-B14F-4D97-AF65-F5344CB8AC3E}">
        <p14:creationId xmlns:p14="http://schemas.microsoft.com/office/powerpoint/2010/main" val="323986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EA74-7CF1-9744-990C-6CE3226515CE}"/>
              </a:ext>
            </a:extLst>
          </p:cNvPr>
          <p:cNvSpPr>
            <a:spLocks noGrp="1"/>
          </p:cNvSpPr>
          <p:nvPr>
            <p:ph type="title"/>
          </p:nvPr>
        </p:nvSpPr>
        <p:spPr>
          <a:xfrm>
            <a:off x="3478105" y="135966"/>
            <a:ext cx="10058400" cy="1450757"/>
          </a:xfrm>
        </p:spPr>
        <p:txBody>
          <a:bodyPr>
            <a:noAutofit/>
          </a:bodyPr>
          <a:lstStyle/>
          <a:p>
            <a:r>
              <a:rPr lang="en-US" dirty="0"/>
              <a:t>Who is in the room?</a:t>
            </a:r>
            <a:br>
              <a:rPr lang="en-US" dirty="0"/>
            </a:br>
            <a:endParaRPr lang="en-US" dirty="0"/>
          </a:p>
        </p:txBody>
      </p:sp>
      <p:sp>
        <p:nvSpPr>
          <p:cNvPr id="3" name="Content Placeholder 2">
            <a:extLst>
              <a:ext uri="{FF2B5EF4-FFF2-40B4-BE49-F238E27FC236}">
                <a16:creationId xmlns:a16="http://schemas.microsoft.com/office/drawing/2014/main" id="{7D977E90-5625-5449-B67A-819F95843D19}"/>
              </a:ext>
            </a:extLst>
          </p:cNvPr>
          <p:cNvSpPr>
            <a:spLocks noGrp="1"/>
          </p:cNvSpPr>
          <p:nvPr>
            <p:ph idx="1"/>
          </p:nvPr>
        </p:nvSpPr>
        <p:spPr>
          <a:xfrm>
            <a:off x="365761" y="1481806"/>
            <a:ext cx="11482100" cy="4082903"/>
          </a:xfrm>
        </p:spPr>
        <p:txBody>
          <a:bodyPr>
            <a:noAutofit/>
          </a:bodyPr>
          <a:lstStyle/>
          <a:p>
            <a:pPr marL="201168" lvl="1" indent="0">
              <a:buNone/>
            </a:pPr>
            <a:r>
              <a:rPr lang="en-US" sz="6000" dirty="0"/>
              <a:t>Presenters</a:t>
            </a:r>
          </a:p>
          <a:p>
            <a:pPr lvl="1"/>
            <a:r>
              <a:rPr lang="en-US" dirty="0"/>
              <a:t>Mary Beth </a:t>
            </a:r>
            <a:r>
              <a:rPr lang="en-US" dirty="0" err="1"/>
              <a:t>Bruder</a:t>
            </a:r>
            <a:r>
              <a:rPr lang="en-US" dirty="0"/>
              <a:t>, ECPC</a:t>
            </a:r>
          </a:p>
          <a:p>
            <a:pPr lvl="1"/>
            <a:r>
              <a:rPr lang="en-US" dirty="0"/>
              <a:t>Lori Connors-Tadros, CEELO</a:t>
            </a:r>
          </a:p>
          <a:p>
            <a:pPr lvl="1"/>
            <a:r>
              <a:rPr lang="en-US" dirty="0"/>
              <a:t>Jana Martella, CEELO</a:t>
            </a:r>
          </a:p>
          <a:p>
            <a:pPr lvl="1"/>
            <a:r>
              <a:rPr lang="en-US" dirty="0"/>
              <a:t>Stacy Kong, Part C Hawaii</a:t>
            </a:r>
          </a:p>
          <a:p>
            <a:pPr lvl="1"/>
            <a:r>
              <a:rPr lang="en-US" dirty="0"/>
              <a:t>Lisa </a:t>
            </a:r>
            <a:r>
              <a:rPr lang="en-US" dirty="0" err="1"/>
              <a:t>Wasacz</a:t>
            </a:r>
            <a:r>
              <a:rPr lang="en-US" dirty="0"/>
              <a:t>, 619 Michigan</a:t>
            </a:r>
          </a:p>
          <a:p>
            <a:pPr marL="201168" lvl="1" indent="0">
              <a:buNone/>
            </a:pPr>
            <a:r>
              <a:rPr lang="en-US" sz="6000" dirty="0"/>
              <a:t>Participants</a:t>
            </a:r>
          </a:p>
        </p:txBody>
      </p:sp>
    </p:spTree>
    <p:extLst>
      <p:ext uri="{BB962C8B-B14F-4D97-AF65-F5344CB8AC3E}">
        <p14:creationId xmlns:p14="http://schemas.microsoft.com/office/powerpoint/2010/main" val="333666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7315D-226D-DC48-8868-4EB332FB572F}"/>
              </a:ext>
            </a:extLst>
          </p:cNvPr>
          <p:cNvSpPr>
            <a:spLocks noGrp="1"/>
          </p:cNvSpPr>
          <p:nvPr>
            <p:ph type="sldNum" sz="quarter" idx="12"/>
          </p:nvPr>
        </p:nvSpPr>
        <p:spPr/>
        <p:txBody>
          <a:bodyPr/>
          <a:lstStyle/>
          <a:p>
            <a:fld id="{571079B8-C374-9F4A-8F1E-F74F6087E6BB}" type="slidenum">
              <a:rPr lang="en-US" smtClean="0"/>
              <a:t>4</a:t>
            </a:fld>
            <a:endParaRPr lang="en-US" dirty="0"/>
          </a:p>
        </p:txBody>
      </p:sp>
      <p:pic>
        <p:nvPicPr>
          <p:cNvPr id="4" name="Picture 3">
            <a:extLst>
              <a:ext uri="{FF2B5EF4-FFF2-40B4-BE49-F238E27FC236}">
                <a16:creationId xmlns:a16="http://schemas.microsoft.com/office/drawing/2014/main" id="{973D9793-98CC-3745-8BCF-388ECD619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2" y="1331475"/>
            <a:ext cx="12852424" cy="4544089"/>
          </a:xfrm>
          <a:prstGeom prst="rect">
            <a:avLst/>
          </a:prstGeom>
        </p:spPr>
      </p:pic>
    </p:spTree>
    <p:extLst>
      <p:ext uri="{BB962C8B-B14F-4D97-AF65-F5344CB8AC3E}">
        <p14:creationId xmlns:p14="http://schemas.microsoft.com/office/powerpoint/2010/main" val="156665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124504"/>
            <a:ext cx="8044026" cy="597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A9E11FC-B889-6A4C-8040-9A308075B3AB}"/>
              </a:ext>
            </a:extLst>
          </p:cNvPr>
          <p:cNvSpPr txBox="1"/>
          <p:nvPr/>
        </p:nvSpPr>
        <p:spPr>
          <a:xfrm>
            <a:off x="1077687" y="1338944"/>
            <a:ext cx="1292662" cy="4441372"/>
          </a:xfrm>
          <a:prstGeom prst="rect">
            <a:avLst/>
          </a:prstGeom>
          <a:noFill/>
        </p:spPr>
        <p:txBody>
          <a:bodyPr vert="vert270" wrap="square" rtlCol="0">
            <a:spAutoFit/>
          </a:bodyPr>
          <a:lstStyle/>
          <a:p>
            <a:r>
              <a:rPr lang="en-US" sz="3600" dirty="0">
                <a:solidFill>
                  <a:schemeClr val="bg1">
                    <a:lumMod val="50000"/>
                  </a:schemeClr>
                </a:solidFill>
                <a:latin typeface="Century Gothic" panose="020B0502020202020204" pitchFamily="34" charset="0"/>
              </a:rPr>
              <a:t>WHAT WE THINK THE SYSTEM LOOKS LIKE </a:t>
            </a:r>
          </a:p>
        </p:txBody>
      </p:sp>
    </p:spTree>
    <p:extLst>
      <p:ext uri="{BB962C8B-B14F-4D97-AF65-F5344CB8AC3E}">
        <p14:creationId xmlns:p14="http://schemas.microsoft.com/office/powerpoint/2010/main" val="318887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514E45-AD7E-A74C-A64A-D67F79DB96C5}"/>
              </a:ext>
            </a:extLst>
          </p:cNvPr>
          <p:cNvPicPr>
            <a:picLocks noChangeAspect="1"/>
          </p:cNvPicPr>
          <p:nvPr/>
        </p:nvPicPr>
        <p:blipFill>
          <a:blip r:embed="rId3"/>
          <a:stretch>
            <a:fillRect/>
          </a:stretch>
        </p:blipFill>
        <p:spPr>
          <a:xfrm>
            <a:off x="4281548" y="141890"/>
            <a:ext cx="7180799" cy="5990897"/>
          </a:xfrm>
          <a:prstGeom prst="rect">
            <a:avLst/>
          </a:prstGeom>
        </p:spPr>
      </p:pic>
      <p:sp>
        <p:nvSpPr>
          <p:cNvPr id="3" name="TextBox 2">
            <a:extLst>
              <a:ext uri="{FF2B5EF4-FFF2-40B4-BE49-F238E27FC236}">
                <a16:creationId xmlns:a16="http://schemas.microsoft.com/office/drawing/2014/main" id="{56D51E1A-447C-7A44-AB38-77F2C43AE6B1}"/>
              </a:ext>
            </a:extLst>
          </p:cNvPr>
          <p:cNvSpPr txBox="1"/>
          <p:nvPr/>
        </p:nvSpPr>
        <p:spPr>
          <a:xfrm>
            <a:off x="1077687" y="1338944"/>
            <a:ext cx="1292662" cy="4441372"/>
          </a:xfrm>
          <a:prstGeom prst="rect">
            <a:avLst/>
          </a:prstGeom>
          <a:noFill/>
        </p:spPr>
        <p:txBody>
          <a:bodyPr vert="vert270" wrap="square" rtlCol="0">
            <a:spAutoFit/>
          </a:bodyPr>
          <a:lstStyle/>
          <a:p>
            <a:r>
              <a:rPr lang="en-US" sz="3600" dirty="0">
                <a:solidFill>
                  <a:schemeClr val="bg1">
                    <a:lumMod val="50000"/>
                  </a:schemeClr>
                </a:solidFill>
                <a:latin typeface="Century Gothic" panose="020B0502020202020204" pitchFamily="34" charset="0"/>
              </a:rPr>
              <a:t>WHAT WE THINK THE SYSTEM LOOKS LIKE</a:t>
            </a:r>
          </a:p>
        </p:txBody>
      </p:sp>
    </p:spTree>
    <p:extLst>
      <p:ext uri="{BB962C8B-B14F-4D97-AF65-F5344CB8AC3E}">
        <p14:creationId xmlns:p14="http://schemas.microsoft.com/office/powerpoint/2010/main" val="301718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265F8D-A7EE-664C-85E5-93796BB2ED35}"/>
              </a:ext>
            </a:extLst>
          </p:cNvPr>
          <p:cNvSpPr txBox="1"/>
          <p:nvPr/>
        </p:nvSpPr>
        <p:spPr>
          <a:xfrm>
            <a:off x="2057400" y="814388"/>
            <a:ext cx="1814513" cy="642937"/>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3DCB71FC-9D73-7E48-B953-BF30B363A08D}"/>
              </a:ext>
            </a:extLst>
          </p:cNvPr>
          <p:cNvSpPr txBox="1"/>
          <p:nvPr/>
        </p:nvSpPr>
        <p:spPr>
          <a:xfrm>
            <a:off x="1077687" y="1338944"/>
            <a:ext cx="1292662" cy="4441372"/>
          </a:xfrm>
          <a:prstGeom prst="rect">
            <a:avLst/>
          </a:prstGeom>
          <a:noFill/>
        </p:spPr>
        <p:txBody>
          <a:bodyPr vert="vert270" wrap="square" rtlCol="0">
            <a:spAutoFit/>
          </a:bodyPr>
          <a:lstStyle/>
          <a:p>
            <a:r>
              <a:rPr lang="en-US" sz="3600" dirty="0">
                <a:solidFill>
                  <a:schemeClr val="bg1">
                    <a:lumMod val="50000"/>
                  </a:schemeClr>
                </a:solidFill>
                <a:latin typeface="Century Gothic" panose="020B0502020202020204" pitchFamily="34" charset="0"/>
              </a:rPr>
              <a:t>WHAT WE THINK THE SYSTEM LOOKS LIKE</a:t>
            </a:r>
          </a:p>
        </p:txBody>
      </p:sp>
      <p:grpSp>
        <p:nvGrpSpPr>
          <p:cNvPr id="6" name="Group 5">
            <a:extLst>
              <a:ext uri="{FF2B5EF4-FFF2-40B4-BE49-F238E27FC236}">
                <a16:creationId xmlns:a16="http://schemas.microsoft.com/office/drawing/2014/main" id="{8CF96271-4360-493D-8ECD-D3624770329B}"/>
              </a:ext>
            </a:extLst>
          </p:cNvPr>
          <p:cNvGrpSpPr/>
          <p:nvPr/>
        </p:nvGrpSpPr>
        <p:grpSpPr>
          <a:xfrm>
            <a:off x="3007653" y="903516"/>
            <a:ext cx="7279565" cy="4876800"/>
            <a:chOff x="457200" y="1600200"/>
            <a:chExt cx="7050309" cy="4876800"/>
          </a:xfrm>
        </p:grpSpPr>
        <p:graphicFrame>
          <p:nvGraphicFramePr>
            <p:cNvPr id="7" name="Diagram 6">
              <a:extLst>
                <a:ext uri="{FF2B5EF4-FFF2-40B4-BE49-F238E27FC236}">
                  <a16:creationId xmlns:a16="http://schemas.microsoft.com/office/drawing/2014/main" id="{0E520199-1C64-4227-8920-F6611E35C80C}"/>
                </a:ext>
              </a:extLst>
            </p:cNvPr>
            <p:cNvGraphicFramePr/>
            <p:nvPr>
              <p:extLst>
                <p:ext uri="{D42A27DB-BD31-4B8C-83A1-F6EECF244321}">
                  <p14:modId xmlns:p14="http://schemas.microsoft.com/office/powerpoint/2010/main" val="371167723"/>
                </p:ext>
              </p:extLst>
            </p:nvPr>
          </p:nvGraphicFramePr>
          <p:xfrm>
            <a:off x="457200" y="1600200"/>
            <a:ext cx="7050309"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D847F04B-C765-4858-9765-65610B576200}"/>
                </a:ext>
              </a:extLst>
            </p:cNvPr>
            <p:cNvSpPr>
              <a:spLocks noChangeArrowheads="1"/>
            </p:cNvSpPr>
            <p:nvPr/>
          </p:nvSpPr>
          <p:spPr bwMode="auto">
            <a:xfrm>
              <a:off x="3144289" y="3261360"/>
              <a:ext cx="1801368" cy="1554480"/>
            </a:xfrm>
            <a:prstGeom prst="roundRect">
              <a:avLst>
                <a:gd name="adj" fmla="val 16667"/>
              </a:avLst>
            </a:prstGeom>
            <a:gradFill rotWithShape="1">
              <a:gsLst>
                <a:gs pos="0">
                  <a:srgbClr val="D59F48"/>
                </a:gs>
                <a:gs pos="20000">
                  <a:srgbClr val="D19D4A"/>
                </a:gs>
                <a:gs pos="100000">
                  <a:srgbClr val="A07837"/>
                </a:gs>
              </a:gsLst>
              <a:lin ang="5400000"/>
            </a:gradFill>
            <a:ln w="9525">
              <a:solidFill>
                <a:srgbClr val="C69C58"/>
              </a:solidFill>
              <a:round/>
              <a:headEnd/>
              <a:tailEnd/>
            </a:ln>
            <a:effectLst>
              <a:outerShdw dist="23000" dir="5400000" rotWithShape="0">
                <a:srgbClr val="808080">
                  <a:alpha val="34999"/>
                </a:srgbClr>
              </a:outerShdw>
            </a:effectLst>
          </p:spPr>
          <p:txBody>
            <a:bodyPr anchor="ctr"/>
            <a:lstStyle/>
            <a:p>
              <a:pPr algn="ctr">
                <a:defRPr/>
              </a:pPr>
              <a:r>
                <a:rPr lang="en-US" sz="1400" dirty="0">
                  <a:solidFill>
                    <a:schemeClr val="lt1"/>
                  </a:solidFill>
                  <a:latin typeface="+mn-lt"/>
                  <a:ea typeface="+mn-ea"/>
                </a:rPr>
                <a:t>Evaluation</a:t>
              </a:r>
            </a:p>
            <a:p>
              <a:pPr algn="ctr">
                <a:defRPr/>
              </a:pPr>
              <a:r>
                <a:rPr lang="en-US" sz="1000" dirty="0">
                  <a:solidFill>
                    <a:schemeClr val="lt1"/>
                  </a:solidFill>
                </a:rPr>
                <a:t>Progress monitoring of all CSPD activities</a:t>
              </a:r>
            </a:p>
          </p:txBody>
        </p:sp>
      </p:grpSp>
    </p:spTree>
    <p:extLst>
      <p:ext uri="{BB962C8B-B14F-4D97-AF65-F5344CB8AC3E}">
        <p14:creationId xmlns:p14="http://schemas.microsoft.com/office/powerpoint/2010/main" val="256689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014" y="-337216"/>
            <a:ext cx="9586805" cy="1312619"/>
          </a:xfrm>
        </p:spPr>
        <p:txBody>
          <a:bodyPr>
            <a:noAutofit/>
          </a:bodyPr>
          <a:lstStyle/>
          <a:p>
            <a:r>
              <a:rPr lang="en-US" sz="4400" dirty="0">
                <a:latin typeface="+mj-lt"/>
              </a:rPr>
              <a:t>Purpose of the ECPC Leadership Program</a:t>
            </a:r>
          </a:p>
        </p:txBody>
      </p:sp>
      <p:sp>
        <p:nvSpPr>
          <p:cNvPr id="3" name="Content Placeholder 2"/>
          <p:cNvSpPr>
            <a:spLocks noGrp="1"/>
          </p:cNvSpPr>
          <p:nvPr>
            <p:ph idx="1"/>
          </p:nvPr>
        </p:nvSpPr>
        <p:spPr>
          <a:xfrm>
            <a:off x="397208" y="1485698"/>
            <a:ext cx="11426611" cy="4621187"/>
          </a:xfrm>
        </p:spPr>
        <p:txBody>
          <a:bodyPr>
            <a:noAutofit/>
          </a:bodyPr>
          <a:lstStyle/>
          <a:p>
            <a:pPr algn="ctr"/>
            <a:r>
              <a:rPr lang="en-US" sz="3600" dirty="0"/>
              <a:t> </a:t>
            </a:r>
            <a:r>
              <a:rPr lang="en-US" sz="5400" dirty="0">
                <a:solidFill>
                  <a:schemeClr val="tx1"/>
                </a:solidFill>
                <a:latin typeface="+mn-lt"/>
              </a:rPr>
              <a:t>To </a:t>
            </a:r>
            <a:r>
              <a:rPr lang="en-US" sz="5400" b="1" dirty="0">
                <a:solidFill>
                  <a:schemeClr val="tx1"/>
                </a:solidFill>
                <a:latin typeface="+mn-lt"/>
              </a:rPr>
              <a:t>Integrate </a:t>
            </a:r>
          </a:p>
          <a:p>
            <a:pPr marL="0" indent="0" algn="ctr">
              <a:buNone/>
            </a:pPr>
            <a:r>
              <a:rPr lang="en-US" sz="5400" dirty="0">
                <a:solidFill>
                  <a:schemeClr val="tx1"/>
                </a:solidFill>
                <a:latin typeface="+mn-lt"/>
              </a:rPr>
              <a:t>Part C/Part B 619 Systems</a:t>
            </a:r>
          </a:p>
          <a:p>
            <a:pPr algn="ctr"/>
            <a:r>
              <a:rPr lang="en-US" sz="5400" dirty="0">
                <a:solidFill>
                  <a:schemeClr val="tx1"/>
                </a:solidFill>
                <a:latin typeface="+mn-lt"/>
              </a:rPr>
              <a:t>into State Early Childhood Systems: </a:t>
            </a:r>
          </a:p>
          <a:p>
            <a:pPr marL="0" indent="0" algn="ctr">
              <a:buNone/>
            </a:pPr>
            <a:r>
              <a:rPr lang="en-US" sz="5400" b="1" dirty="0">
                <a:solidFill>
                  <a:schemeClr val="tx1"/>
                </a:solidFill>
                <a:latin typeface="+mn-lt"/>
              </a:rPr>
              <a:t>Policies, Practices, Programs, and  </a:t>
            </a:r>
          </a:p>
          <a:p>
            <a:pPr algn="ctr"/>
            <a:r>
              <a:rPr lang="en-US" sz="5400" b="1" dirty="0">
                <a:solidFill>
                  <a:schemeClr val="tx1"/>
                </a:solidFill>
                <a:latin typeface="+mn-lt"/>
              </a:rPr>
              <a:t>Personnel Development Activities </a:t>
            </a:r>
          </a:p>
          <a:p>
            <a:pPr lvl="1"/>
            <a:endParaRPr lang="en-US" sz="3600" dirty="0"/>
          </a:p>
        </p:txBody>
      </p:sp>
    </p:spTree>
    <p:extLst>
      <p:ext uri="{BB962C8B-B14F-4D97-AF65-F5344CB8AC3E}">
        <p14:creationId xmlns:p14="http://schemas.microsoft.com/office/powerpoint/2010/main" val="206745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0878-B3A5-438D-83E4-5B58AFBA7050}"/>
              </a:ext>
            </a:extLst>
          </p:cNvPr>
          <p:cNvSpPr>
            <a:spLocks noGrp="1"/>
          </p:cNvSpPr>
          <p:nvPr>
            <p:ph type="title"/>
          </p:nvPr>
        </p:nvSpPr>
        <p:spPr>
          <a:xfrm>
            <a:off x="2258905" y="-397433"/>
            <a:ext cx="8485295" cy="1377148"/>
          </a:xfrm>
        </p:spPr>
        <p:txBody>
          <a:bodyPr/>
          <a:lstStyle/>
          <a:p>
            <a:pPr algn="ctr"/>
            <a:r>
              <a:rPr lang="en-US" dirty="0">
                <a:latin typeface="+mj-lt"/>
              </a:rPr>
              <a:t>Leadership Teams</a:t>
            </a:r>
          </a:p>
        </p:txBody>
      </p:sp>
      <p:sp>
        <p:nvSpPr>
          <p:cNvPr id="3" name="Content Placeholder 2">
            <a:extLst>
              <a:ext uri="{FF2B5EF4-FFF2-40B4-BE49-F238E27FC236}">
                <a16:creationId xmlns:a16="http://schemas.microsoft.com/office/drawing/2014/main" id="{F4985A08-2407-4387-B2E4-77CD38B5124C}"/>
              </a:ext>
            </a:extLst>
          </p:cNvPr>
          <p:cNvSpPr>
            <a:spLocks noGrp="1"/>
          </p:cNvSpPr>
          <p:nvPr>
            <p:ph idx="1"/>
          </p:nvPr>
        </p:nvSpPr>
        <p:spPr>
          <a:xfrm>
            <a:off x="2824843" y="1230551"/>
            <a:ext cx="8327571" cy="4396898"/>
          </a:xfrm>
        </p:spPr>
        <p:txBody>
          <a:bodyPr/>
          <a:lstStyle/>
          <a:p>
            <a:endParaRPr lang="en-US" dirty="0"/>
          </a:p>
          <a:p>
            <a:r>
              <a:rPr lang="en-US" dirty="0"/>
              <a:t>Part C Coordinator</a:t>
            </a:r>
          </a:p>
          <a:p>
            <a:r>
              <a:rPr lang="en-US" dirty="0"/>
              <a:t>Part B 619 Coordinator</a:t>
            </a:r>
          </a:p>
          <a:p>
            <a:r>
              <a:rPr lang="en-US" dirty="0"/>
              <a:t>State Early Childhood Coordinator</a:t>
            </a:r>
          </a:p>
          <a:p>
            <a:r>
              <a:rPr lang="en-US" dirty="0"/>
              <a:t>IHE Faculty</a:t>
            </a:r>
          </a:p>
          <a:p>
            <a:r>
              <a:rPr lang="en-US" dirty="0"/>
              <a:t>Family Member</a:t>
            </a:r>
          </a:p>
        </p:txBody>
      </p:sp>
    </p:spTree>
    <p:extLst>
      <p:ext uri="{BB962C8B-B14F-4D97-AF65-F5344CB8AC3E}">
        <p14:creationId xmlns:p14="http://schemas.microsoft.com/office/powerpoint/2010/main" val="27151615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1171</TotalTime>
  <Words>1596</Words>
  <Application>Microsoft Macintosh PowerPoint</Application>
  <PresentationFormat>Widescreen</PresentationFormat>
  <Paragraphs>263</Paragraphs>
  <Slides>29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Century Gothic</vt:lpstr>
      <vt:lpstr>Times New Roman</vt:lpstr>
      <vt:lpstr>Wingdings</vt:lpstr>
      <vt:lpstr>Retrospect</vt:lpstr>
      <vt:lpstr>Taking leadership to a new level</vt:lpstr>
      <vt:lpstr> Our Session</vt:lpstr>
      <vt:lpstr>Who is in the room? </vt:lpstr>
      <vt:lpstr>PowerPoint Presentation</vt:lpstr>
      <vt:lpstr>PowerPoint Presentation</vt:lpstr>
      <vt:lpstr>PowerPoint Presentation</vt:lpstr>
      <vt:lpstr>PowerPoint Presentation</vt:lpstr>
      <vt:lpstr>Purpose of the ECPC Leadership Program</vt:lpstr>
      <vt:lpstr>Leadership Teams</vt:lpstr>
      <vt:lpstr>        *  Leadership Institute</vt:lpstr>
      <vt:lpstr>Strategic Plan Work Plan</vt:lpstr>
      <vt:lpstr>Percent of Themes Across All Action Plan Goals</vt:lpstr>
      <vt:lpstr>Objectives of the Leadership Research Synthesis</vt:lpstr>
      <vt:lpstr>Overview of the Studies in the Synthesis</vt:lpstr>
      <vt:lpstr> Relationships Between the Leadership Practices  and the Combined Study Outcomes</vt:lpstr>
      <vt:lpstr>Leadership Practices Constituting the Focus of Investigation</vt:lpstr>
      <vt:lpstr>Leadership Training Content and Methods and Measurable Competencies</vt:lpstr>
      <vt:lpstr>PowerPoint Presentation</vt:lpstr>
      <vt:lpstr>LESSONS IN LEADERSHIP FROM HAWAII</vt:lpstr>
      <vt:lpstr>Key Concepts and Competencies  of the CEELO Leadership Academy</vt:lpstr>
      <vt:lpstr>LEADERSHIP SKILLS GAINED - MICHIGAN</vt:lpstr>
      <vt:lpstr>MICHIGAN Accomplishments</vt:lpstr>
      <vt:lpstr>PowerPoint Presentation</vt:lpstr>
      <vt:lpstr>ECPC Exercise</vt:lpstr>
      <vt:lpstr>PowerPoint Presentation</vt:lpstr>
      <vt:lpstr>A cross sector leadership team is in place that can set priorities and make policy, governance, and financial decisions related to the personnel system. </vt:lpstr>
      <vt:lpstr>There is a written multi-year plan in place to address all sub-components of the CSPD. </vt:lpstr>
      <vt:lpstr>Resources</vt:lpstr>
      <vt:lpstr>Contact 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Martella, Jana</dc:creator>
  <cp:lastModifiedBy>Martella, Jana</cp:lastModifiedBy>
  <cp:revision>106</cp:revision>
  <cp:lastPrinted>2018-06-14T16:25:35Z</cp:lastPrinted>
  <dcterms:created xsi:type="dcterms:W3CDTF">2016-10-02T18:43:48Z</dcterms:created>
  <dcterms:modified xsi:type="dcterms:W3CDTF">2018-08-16T10:14:09Z</dcterms:modified>
</cp:coreProperties>
</file>