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3" r:id="rId3"/>
  </p:sldMasterIdLst>
  <p:notesMasterIdLst>
    <p:notesMasterId r:id="rId28"/>
  </p:notesMasterIdLst>
  <p:handoutMasterIdLst>
    <p:handoutMasterId r:id="rId29"/>
  </p:handoutMasterIdLst>
  <p:sldIdLst>
    <p:sldId id="351" r:id="rId4"/>
    <p:sldId id="289" r:id="rId5"/>
    <p:sldId id="359" r:id="rId6"/>
    <p:sldId id="288" r:id="rId7"/>
    <p:sldId id="338" r:id="rId8"/>
    <p:sldId id="348" r:id="rId9"/>
    <p:sldId id="262" r:id="rId10"/>
    <p:sldId id="272" r:id="rId11"/>
    <p:sldId id="347" r:id="rId12"/>
    <p:sldId id="256" r:id="rId13"/>
    <p:sldId id="257" r:id="rId14"/>
    <p:sldId id="258" r:id="rId15"/>
    <p:sldId id="259" r:id="rId16"/>
    <p:sldId id="260" r:id="rId17"/>
    <p:sldId id="361" r:id="rId18"/>
    <p:sldId id="349" r:id="rId19"/>
    <p:sldId id="300" r:id="rId20"/>
    <p:sldId id="352" r:id="rId21"/>
    <p:sldId id="354" r:id="rId22"/>
    <p:sldId id="355" r:id="rId23"/>
    <p:sldId id="356" r:id="rId24"/>
    <p:sldId id="362" r:id="rId25"/>
    <p:sldId id="363" r:id="rId26"/>
    <p:sldId id="358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082B0F-CBB4-4CCD-BE14-8F886865E58F}" v="10" dt="2018-07-12T18:44:13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77729" autoAdjust="0"/>
  </p:normalViewPr>
  <p:slideViewPr>
    <p:cSldViewPr snapToGrid="0" snapToObjects="1"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6"/>
    </p:cViewPr>
  </p:sorterViewPr>
  <p:notesViewPr>
    <p:cSldViewPr snapToGrid="0" snapToObjects="1"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35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OneDrive%20-%20Emerald%20Consulting%20LLC\ITCA\2018%20Finance%20Survey\2018%20ITCA%20Finance%20Survey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235034547864665E-2"/>
          <c:y val="0.1507472384665367"/>
          <c:w val="0.96067917230361366"/>
          <c:h val="0.763205476508418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09-405D-BE7F-EBA42115C3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 Funding'!$A$57:$A$63</c:f>
              <c:strCache>
                <c:ptCount val="7"/>
                <c:pt idx="0">
                  <c:v>County Tax Levy</c:v>
                </c:pt>
                <c:pt idx="1">
                  <c:v>State Special Education</c:v>
                </c:pt>
                <c:pt idx="2">
                  <c:v>All Other Funds (20)</c:v>
                </c:pt>
                <c:pt idx="3">
                  <c:v>Federal Part C</c:v>
                </c:pt>
                <c:pt idx="4">
                  <c:v>State General Funds</c:v>
                </c:pt>
                <c:pt idx="5">
                  <c:v>Medicaid</c:v>
                </c:pt>
                <c:pt idx="6">
                  <c:v>State Part C</c:v>
                </c:pt>
              </c:strCache>
            </c:strRef>
          </c:cat>
          <c:val>
            <c:numRef>
              <c:f>'Total Funding'!$B$57:$B$63</c:f>
              <c:numCache>
                <c:formatCode>"$"#,##0</c:formatCode>
                <c:ptCount val="7"/>
                <c:pt idx="0">
                  <c:v>125585979</c:v>
                </c:pt>
                <c:pt idx="1">
                  <c:v>141698102</c:v>
                </c:pt>
                <c:pt idx="2">
                  <c:v>369437311</c:v>
                </c:pt>
                <c:pt idx="3">
                  <c:v>486498228</c:v>
                </c:pt>
                <c:pt idx="4">
                  <c:v>850455532</c:v>
                </c:pt>
                <c:pt idx="5">
                  <c:v>879140409</c:v>
                </c:pt>
                <c:pt idx="6">
                  <c:v>1103559544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9-405D-BE7F-EBA42115C3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5800000"/>
        <c:axId val="375799672"/>
      </c:barChart>
      <c:catAx>
        <c:axId val="37580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799672"/>
        <c:crosses val="autoZero"/>
        <c:auto val="1"/>
        <c:lblAlgn val="ctr"/>
        <c:lblOffset val="100"/>
        <c:noMultiLvlLbl val="0"/>
      </c:catAx>
      <c:valAx>
        <c:axId val="375799672"/>
        <c:scaling>
          <c:orientation val="minMax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37580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17A15C-40B7-4BC1-83F7-C2B6F45E17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3BA62-C570-4967-8B7E-75BCBABB20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7052EA9D-670A-4AB7-B147-1EBBA545CC6B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30725-C491-451A-87BB-363CBACE48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0BA40-CE21-42D3-AC7B-E0FA7D0359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8A28D-8941-4356-A5A8-BD5E4D7FE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2213B9-F5AC-4F0A-B725-C6C9764F4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3206B-5B25-440F-90FC-7834370E33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443757-FD8D-4E14-B8F1-F3C2DCAEF54D}" type="datetimeFigureOut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D219AA-75F9-4D3E-BAFD-7DD83117BE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F24EB8-6A1F-4B9F-BF3C-05A06FF5F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BD4D4-8876-4606-B067-F9579CB4A3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A35DE-452A-4363-9A77-383A4C362B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1A7C0D-164A-45A6-B964-0C7FD8755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A2E20E6-F7AE-4266-AE58-8936EFD06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D78A735-1B40-4F24-B749-5C2D35A53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Kim</a:t>
            </a:r>
          </a:p>
          <a:p>
            <a:endParaRPr lang="en-US" altLang="en-US"/>
          </a:p>
          <a:p>
            <a:r>
              <a:rPr lang="en-US" altLang="en-US"/>
              <a:t>Ask panelists to introduce themselves. 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C9A1284-E47E-4CCF-99A7-71640075A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B7A9B8-26BA-481A-B582-EE8E685A92B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7E43909B-6443-494D-9B99-F9BBBBC4EE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5B7F296C-EA92-4AEF-8A95-BA1B7D897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States are mainly using general (red) or EPSDT (green).</a:t>
            </a:r>
          </a:p>
          <a:p>
            <a:endParaRPr lang="en-US" altLang="en-US"/>
          </a:p>
          <a:p>
            <a:r>
              <a:rPr lang="en-US" altLang="en-US"/>
              <a:t>This data is not validated. 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071AF54-9D61-4EA7-9C4D-48E41922D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307BD2-C481-43C2-BC5D-17D1CC3CC4B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98E5A187-3B00-446D-B832-483B55559C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FEBC8A3-850C-4B07-8A17-D97DF49C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BB29DC5B-22A0-4571-81EC-A24339935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A142F9-1DB9-459B-9262-C614D3AB487E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DA61A4CD-657F-4C61-8FF6-0BC3F0109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4916FBE6-2667-4D5D-9A04-A8EDAEBA1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007BE3A7-5600-46C8-A554-346D7F89F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7B5DDB-B210-45FD-8316-4360250E7F9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7A4AC08-E066-444A-A5E7-2D39643A6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4E647DCE-C507-412B-8B9E-0C8382120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Medicaid includes GR match.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595A7B4F-A85B-40D1-BFF7-57BAB031B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3EC728-E5D3-4EB3-9D65-5020357755AD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8865B6F1-5284-4507-8301-51125E9D00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2B5F7098-CE49-4247-9AE1-BAC4564340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900"/>
              <a:t>Resources:</a:t>
            </a:r>
          </a:p>
          <a:p>
            <a:pPr eaLnBrk="1" hangingPunct="1">
              <a:spcBef>
                <a:spcPct val="0"/>
              </a:spcBef>
            </a:pPr>
            <a:endParaRPr lang="en-US" altLang="en-US" sz="900"/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Glossary of Medicaid Terms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SPAs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Rules and Regulations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Protocols and Agreements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Idaho Task Plan</a:t>
            </a:r>
          </a:p>
          <a:p>
            <a:pPr eaLnBrk="1" hangingPunct="1">
              <a:spcBef>
                <a:spcPct val="0"/>
              </a:spcBef>
            </a:pPr>
            <a:endParaRPr lang="en-US" altLang="en-US" sz="900"/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ITCA Finance Survey 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EE5ADFA-7972-4703-B245-B6C2C7283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272FA-57B2-4AFA-9122-F6F2A5F878A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5108A994-0B37-49D1-A2B9-313ADB9EF1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64E99436-EC01-4AD5-BAFE-1C2EC2D0FA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EF70B79A-2927-45F3-A205-38FBEFE59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D267F5-1503-4433-B440-367E4FF7ECB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B82A4033-D398-48E1-8744-6A7CC3BFD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50BB1669-1732-4436-9D0E-D3894E15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1371BC0-D745-46FB-89B1-2A5C50399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4DD280-5B5F-47AE-BC3B-CBEA23F22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236FB233-2456-447F-AA63-E3B1A3B60C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FAC2F4F6-D836-423D-876E-5A6EC3607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538169A1-714E-4287-88AD-131D9F1C06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DA478C-052C-4C00-AD0A-B3BB99263D13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CA4B9D3-7088-40EC-8BDD-46DE64E275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766B6E2C-7971-46B9-93BC-8E4CE1BFA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1E7D16C-4A2E-4D87-BB79-6E190971C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6A5C64-D8D4-4097-9B26-AC3CD8369A8C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B7BF5E6C-D60D-4D31-B17F-4E3F7DE8B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FCFEB12D-3B72-43B3-9FCA-5667D6430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Intra-agency Agreement between Medicaid and Family and Community Services (not a live link yet as we are still waiting for final signatures.  Hope to have it before the conference)</a:t>
            </a:r>
          </a:p>
          <a:p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9F128C42-A9A5-42B9-8480-8538681D0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771D83-28BA-4A15-AD00-5113C2F2C5E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BA3BFCF-D55E-4A5E-82E6-10CE4210EA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D0D758-6A74-46FD-8F53-27D4F1F72B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4182044-072A-41FC-B8E7-CF39B4C80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C34B5A-6EAA-482A-B3DB-7A9B363D677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FFB4C052-2FFE-4B62-AA73-0D8460FE3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18494C7-91E2-4FBB-BA7F-AF158D521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5C14AC3-9D42-47AB-877B-276A5D8EA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4F2376-AFEB-40B5-8D03-94AD71542C88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7A199A5-F5DC-42B5-96BD-FA846287A2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1158152B-F4F5-4E95-B3D7-2D2CC532F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How many of you have . . . 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31EA8EE-6322-467D-A039-A2F7EFF97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1243DD-D687-471B-8732-C4806EBC575E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4735A7C-A640-4A44-A4A4-FA48608F02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A32FCC80-7F35-42CC-AD4D-2255F7B13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The objectives for this session – will be your objectives.   We would like to collect your hopes, questions, areas of interest.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 session will prioritize issues with broad interest.  If you identify a topic specific to your state we would like to make sure we address it but we may do that in another forum.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Collect and Vote – Katy to chart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0E2E0841-2567-4A1E-99CE-361B35B5F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F3DE05-5541-4F88-B3DB-E18D3B449F1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387AB58-0AB1-44EB-A4A8-D4C08A4AA9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FB7BA85-E1BE-4ECE-B9C1-F87F51B16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900"/>
              <a:t>May hold this until audiences priorities are shared.  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5EF7FB4-3D15-45AE-89A9-B70714DC7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DA3AF0-64F9-4ECD-BD3A-1B54BD41F8F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5208263-3B5F-4C66-9546-A370A54BFB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B4D7E42-6E63-418D-900D-76A20EEA5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AF54628-67C0-4324-BCE4-54DAFD614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955FBF-C312-4C98-938E-A8AD2F5E9FF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245957D-C333-46DF-ADCB-544C23839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C1E1461-A4B7-40BC-8D0E-56BA7D9476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Noting  States have the option of including therapies as a benefit – but services within EPSDT are mandatory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987F2B58-3016-41C4-8CA8-7BCC709EC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75FCC2-C31F-46EB-ABAF-A777AD5D63C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B73025FF-0B4F-4816-92A2-8677C1116A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5D7B9F3-8118-46EA-A36F-6BE6A4E2F2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Noting  within EPSDT necessary health care are mandatory </a:t>
            </a:r>
            <a:r>
              <a:rPr lang="en-US" altLang="en-US" u="sng">
                <a:latin typeface="Arial" panose="020B0604020202020204" pitchFamily="34" charset="0"/>
                <a:cs typeface="Arial" panose="020B0604020202020204" pitchFamily="34" charset="0"/>
              </a:rPr>
              <a:t>whether or not such services are covered under the state medical assistance plan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 broad requirement has been affirmed in litigation 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B11A4DC-A718-460E-999A-633A39521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16EA12-B543-4CA8-A337-F8DAF308BF4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B84AB36-3F51-493D-A61C-BB45E292F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E609F70-E1B9-4755-A1AD-A5B794311A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900"/>
              <a:t>Large and complex but are charge with addressing emerging needs.</a:t>
            </a:r>
          </a:p>
          <a:p>
            <a:pPr eaLnBrk="1" hangingPunct="1">
              <a:spcBef>
                <a:spcPct val="0"/>
              </a:spcBef>
            </a:pPr>
            <a:endParaRPr lang="en-US" altLang="en-US" sz="900"/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Rapid changes in care coordination including Managed Care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Benefits including services for children with autism and managing opioid prescribing practices, addiction, and neo natal abstinence syndrome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Large part of Federal and State budgets so focus on program integrity – provider enrollments, audits, and other cost containment strategies  </a:t>
            </a:r>
          </a:p>
          <a:p>
            <a:pPr eaLnBrk="1" hangingPunct="1">
              <a:spcBef>
                <a:spcPct val="0"/>
              </a:spcBef>
            </a:pPr>
            <a:endParaRPr lang="en-US" altLang="en-US" sz="900"/>
          </a:p>
          <a:p>
            <a:pPr eaLnBrk="1" hangingPunct="1">
              <a:spcBef>
                <a:spcPct val="0"/>
              </a:spcBef>
            </a:pPr>
            <a:r>
              <a:rPr lang="en-US" altLang="en-US" sz="900"/>
              <a:t>Dining patters of use – and its potential value  (getting your state in a prime position  to maximize drawdown) should states have to manage Medicaid  differently (move to block granting).  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DAC6A82-1124-4F21-A509-60D048CAF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D59BC2-8F5E-44C7-9DD4-2E744D60470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18936D-534A-4675-ABA1-939E5BC94283}"/>
              </a:ext>
            </a:extLst>
          </p:cNvPr>
          <p:cNvSpPr/>
          <p:nvPr/>
        </p:nvSpPr>
        <p:spPr>
          <a:xfrm>
            <a:off x="447675" y="3086100"/>
            <a:ext cx="8240713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0202FC-4A55-46EE-915C-B0407BA5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CEDDCE-24AB-46A2-9975-7912BEACAC0D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000165-6D00-446A-9C3F-4083264F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Public Insurance Webinar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2DAD6E-EE61-4F33-8266-FDC26E8C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27942A7-B8FD-4725-961C-8BD3F29223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60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084C4F-8E4A-4D40-8FF0-6FFAF661E656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F9809C-E3A1-4ED2-BC67-A2D12501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EC9E-0095-4C7D-AABC-C217324D99BD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A1A241-7804-41FA-BF8B-2C4F199E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732D0E-03EE-4938-8667-8E6A766F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0018B-DF44-4E26-BEE4-5915E7D2E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68180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48E92B-08EB-47C6-92E9-12EFD5211228}"/>
              </a:ext>
            </a:extLst>
          </p:cNvPr>
          <p:cNvSpPr>
            <a:spLocks noChangeAspect="1"/>
          </p:cNvSpPr>
          <p:nvPr/>
        </p:nvSpPr>
        <p:spPr>
          <a:xfrm>
            <a:off x="6629400" y="600075"/>
            <a:ext cx="2057400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565091-2F2C-4402-AC90-FAD35FEF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5288" y="5956300"/>
            <a:ext cx="947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F7B1CC4-5F88-478D-B3C5-3DB89EA94E2B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2706B8-94C7-496E-9F53-EAC27857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5922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E958EC-5843-45EA-BC85-868FE2F4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389D74C-1492-4DB9-BECF-02EF636AF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18925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3381FE-CC75-416D-9950-BB3DBDDFA6D8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B7D70A-6876-490C-AA41-1823F4D2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EC12-E9A5-41D3-9E92-95AA73CCA1E3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5575F1-B5E5-4F4F-A800-B2E8FFB8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BA8CEE-9042-45C7-B9C7-7199135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292A-E5BE-4800-9FD6-6528DA495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9072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7D0C3-B46B-492B-B08A-A7FA0FEFCBC8}"/>
              </a:ext>
            </a:extLst>
          </p:cNvPr>
          <p:cNvSpPr>
            <a:spLocks noChangeAspect="1"/>
          </p:cNvSpPr>
          <p:nvPr/>
        </p:nvSpPr>
        <p:spPr>
          <a:xfrm>
            <a:off x="452438" y="5141913"/>
            <a:ext cx="8239125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EEE5BA-F808-494D-8658-6E3BF630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32045C6-51DF-4F3B-A6DA-9625DD224480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701FFB-EC13-41BE-820F-EF8ECB5A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AE1AAF-0A94-44E3-9248-33427C26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BEC880C-97D0-48DC-A16A-3222DA03B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53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A75DFC-1BC3-4009-B717-286FF75A77D1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C05E9F3-C190-404B-9613-8E7E2F14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5888-DFEA-438C-909B-DB2F3335118D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977CB43-CDC1-44FC-AE81-17F6BB95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00A7FA9-4D45-45FE-95D2-3D7A05F6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9387B-F25A-45FA-B395-2AB062EC8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34219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75400F-65B2-4EDC-BC48-7C62E3ACE5EC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4E29BA8-919A-4C23-95C6-B611E5DE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BB83-8D1E-4668-A4FD-B346934EF851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7C863F1-D999-4300-A85E-5518031C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B47BA562-6B23-4520-AA73-E25A58F8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13AC5-4B8B-47A3-B219-EED468E08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987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E17255-A8C8-478D-9158-A34C5B7197A5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DFE040B-3283-47CD-9950-3DE3CE3A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4A23-C562-43CF-93CA-6129AF1A9660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E4ACB1D-1184-46F2-B10F-008D29C4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7F0779D-E208-4EE9-B1B9-765B06E8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E5EE-149A-4772-BE3B-B232A4457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2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FE4073-55A2-4F09-BC5D-76996016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243E-AEFB-44B9-A675-CF28B6B7392B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75342C-FAFA-4DA4-BA7B-114E5F60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B3587B-A755-4872-ABDC-7F6FBC9B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F59A-4ACC-4960-B1B6-D33879B67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69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659FFA-3B66-49A0-883F-11A633ECA645}"/>
              </a:ext>
            </a:extLst>
          </p:cNvPr>
          <p:cNvSpPr>
            <a:spLocks noChangeAspect="1"/>
          </p:cNvSpPr>
          <p:nvPr/>
        </p:nvSpPr>
        <p:spPr>
          <a:xfrm>
            <a:off x="452438" y="5141913"/>
            <a:ext cx="8239125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DD6E1D7-669A-4799-B694-2008C8A6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4554E10-EE33-43E1-A9AF-C64D2E2FC3D8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1E95160-E874-4763-A068-A37C4FF2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2E5436C-AE5C-47DD-966F-9F7C753D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8A9BDB3-57A3-4166-98A1-703DC5096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69474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E4B0FB-AAA0-4740-8748-EF010DEC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9223-0C67-4A4B-8E8E-1ABF1E48E857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24E0D-AE8F-4B77-A842-00FF7B51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E9FFCE-15EE-469D-BD2A-D17DB7BF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A524-56B1-4FAB-A4DD-B03AE098F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18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79C85-6913-437A-B6F0-E9AFD633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87388"/>
            <a:ext cx="7989888" cy="108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7F4A07-4087-453C-87A2-874F6BD51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2227263"/>
            <a:ext cx="79898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9EFC-8309-4714-B3E6-E2F8B837D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425" y="59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C944BA2-DD6D-4A08-8730-CE477C23A107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8241B-CADB-46A6-AA85-DB8600BFC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487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Public Insurance Webinar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B9A37-31EC-4D3D-8141-B00461A5D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975" y="5956300"/>
            <a:ext cx="7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7A3B526-D84F-451E-B1F8-37BCD589E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10DA06-7460-4916-8512-4A9FA907AF4E}"/>
              </a:ext>
            </a:extLst>
          </p:cNvPr>
          <p:cNvSpPr/>
          <p:nvPr/>
        </p:nvSpPr>
        <p:spPr>
          <a:xfrm>
            <a:off x="447675" y="441325"/>
            <a:ext cx="2720975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FE7B79-4B2C-435B-8232-E6A25D355A6A}"/>
              </a:ext>
            </a:extLst>
          </p:cNvPr>
          <p:cNvSpPr/>
          <p:nvPr/>
        </p:nvSpPr>
        <p:spPr>
          <a:xfrm>
            <a:off x="5975350" y="441325"/>
            <a:ext cx="2711450" cy="1079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1D83F8-3DC8-43F6-B24B-92129B88DC1F}"/>
              </a:ext>
            </a:extLst>
          </p:cNvPr>
          <p:cNvSpPr/>
          <p:nvPr/>
        </p:nvSpPr>
        <p:spPr>
          <a:xfrm>
            <a:off x="3216275" y="441325"/>
            <a:ext cx="2711450" cy="107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14" r:id="rId7"/>
    <p:sldLayoutId id="2147484122" r:id="rId8"/>
    <p:sldLayoutId id="2147484115" r:id="rId9"/>
    <p:sldLayoutId id="2147484123" r:id="rId10"/>
    <p:sldLayoutId id="214748412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rth23.org/providers/provider-resources/dssb23pag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ct.gov/-/media/Departments-and-Agencies/DSS/Health-and-Home-Care/Birth-to-Three/CMS-Approved-SPA-17_0019EIS-Pursuant-to-EPSDT.pdf?la=en" TargetMode="External"/><Relationship Id="rId5" Type="http://schemas.openxmlformats.org/officeDocument/2006/relationships/hyperlink" Target="http://portal.ct.gov/DSS/Health-And-Home-Care/Birth-to-Three/Related-Resources" TargetMode="External"/><Relationship Id="rId4" Type="http://schemas.openxmlformats.org/officeDocument/2006/relationships/hyperlink" Target="http://portal.ct.gov/DSS/Health-And-Home-Care/Birth-to-Thre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regulations.ct.gov/eRegsPortal/Search/getDocument?guid=%7b90B20763-0000-C4C8-A0A9-E6394A1564F9%7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l.ct.gov/-/media/Departments-and-Agencies/DSS/Health-and-Home-Care/Birth-to-Three/BirthtoThree_Services_Chart_Proc-Codes_Limits_Rates_REVISED_12_5_17.pdf?la=en" TargetMode="External"/><Relationship Id="rId4" Type="http://schemas.openxmlformats.org/officeDocument/2006/relationships/hyperlink" Target="http://www.birth23.org/providers/provider-resources/b23rates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rth23.org/wp-content/uploads/procedures/Audit-protocol-ProcedureReferencesMay2018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rules.idaho.gov/rules/current/16/160309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anttoddler.idaho.gov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awedel@austin.rr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d.Cardwell@dhw.idaho.gov" TargetMode="External"/><Relationship Id="rId5" Type="http://schemas.openxmlformats.org/officeDocument/2006/relationships/hyperlink" Target="mailto:Christy.Cronheim@dhw.idaho.gov" TargetMode="External"/><Relationship Id="rId4" Type="http://schemas.openxmlformats.org/officeDocument/2006/relationships/hyperlink" Target="mailto:Alice.Ridgway@ct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>
            <a:extLst>
              <a:ext uri="{FF2B5EF4-FFF2-40B4-BE49-F238E27FC236}">
                <a16:creationId xmlns:a16="http://schemas.microsoft.com/office/drawing/2014/main" id="{46ADBC3E-E250-49A0-AF13-D62F09A2F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011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Leveraging Medicaid to Support Part C: State Processes and Lessons Learned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0D256D9-978B-40E5-9FE4-190FCC4E8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92735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Kim Wedel (ITCA)</a:t>
            </a:r>
          </a:p>
          <a:p>
            <a:pPr eaLnBrk="1" fontAlgn="auto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Alice Ridgway (CT)</a:t>
            </a:r>
          </a:p>
          <a:p>
            <a:pPr eaLnBrk="1" fontAlgn="auto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Christy Cronheim (ID)  </a:t>
            </a:r>
          </a:p>
          <a:p>
            <a:pPr eaLnBrk="1" fontAlgn="auto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Chad Cardwell (ID)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A05603BB-6AAD-459B-9BCA-AC1068D15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76D02A-B1BB-460C-A74D-22DC1DC9EAAB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B15F8D-A90A-4DE4-BE53-38625E742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8875"/>
            <a:ext cx="7886700" cy="622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Medicaid Utilization for Infrastructure</a:t>
            </a:r>
          </a:p>
        </p:txBody>
      </p:sp>
      <p:graphicFrame>
        <p:nvGraphicFramePr>
          <p:cNvPr id="31747" name="Content Placeholder 7">
            <a:extLst>
              <a:ext uri="{FF2B5EF4-FFF2-40B4-BE49-F238E27FC236}">
                <a16:creationId xmlns:a16="http://schemas.microsoft.com/office/drawing/2014/main" id="{186DD797-1145-4F2E-8F73-FC6B83E930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5375" y="1928813"/>
          <a:ext cx="7140575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7998645" imgH="5468586" progId="Excel.Chart.8">
                  <p:embed/>
                </p:oleObj>
              </mc:Choice>
              <mc:Fallback>
                <p:oleObj name="Chart" r:id="rId3" imgW="7998645" imgH="5468586" progId="Excel.Chart.8">
                  <p:embed/>
                  <p:pic>
                    <p:nvPicPr>
                      <p:cNvPr id="31747" name="Content Placeholder 7">
                        <a:extLst>
                          <a:ext uri="{FF2B5EF4-FFF2-40B4-BE49-F238E27FC236}">
                            <a16:creationId xmlns:a16="http://schemas.microsoft.com/office/drawing/2014/main" id="{186DD797-1145-4F2E-8F73-FC6B83E9307B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1928813"/>
                        <a:ext cx="7140575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Box 8">
            <a:extLst>
              <a:ext uri="{FF2B5EF4-FFF2-40B4-BE49-F238E27FC236}">
                <a16:creationId xmlns:a16="http://schemas.microsoft.com/office/drawing/2014/main" id="{F7286E55-01F0-4390-9326-1991481E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6321425"/>
            <a:ext cx="3062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F7DDB21-A6D0-41EC-83BF-88A74622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13" y="1030288"/>
            <a:ext cx="7886700" cy="695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800" dirty="0"/>
              <a:t>Medicaid Utilization for </a:t>
            </a:r>
            <a:br>
              <a:rPr lang="en-US" altLang="en-US" sz="3800" dirty="0"/>
            </a:br>
            <a:r>
              <a:rPr lang="en-US" altLang="en-US" sz="3800" dirty="0"/>
              <a:t>Direct Services</a:t>
            </a:r>
          </a:p>
        </p:txBody>
      </p:sp>
      <p:graphicFrame>
        <p:nvGraphicFramePr>
          <p:cNvPr id="32771" name="Content Placeholder 5">
            <a:extLst>
              <a:ext uri="{FF2B5EF4-FFF2-40B4-BE49-F238E27FC236}">
                <a16:creationId xmlns:a16="http://schemas.microsoft.com/office/drawing/2014/main" id="{5DD8E4B8-C4A3-41F2-A4D4-32EF45C018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4025" y="1949450"/>
          <a:ext cx="8378825" cy="436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8394920" imgH="5188146" progId="Excel.Chart.8">
                  <p:embed/>
                </p:oleObj>
              </mc:Choice>
              <mc:Fallback>
                <p:oleObj name="Chart" r:id="rId4" imgW="8394920" imgH="5188146" progId="Excel.Chart.8">
                  <p:embed/>
                  <p:pic>
                    <p:nvPicPr>
                      <p:cNvPr id="32771" name="Content Placeholder 5">
                        <a:extLst>
                          <a:ext uri="{FF2B5EF4-FFF2-40B4-BE49-F238E27FC236}">
                            <a16:creationId xmlns:a16="http://schemas.microsoft.com/office/drawing/2014/main" id="{5DD8E4B8-C4A3-41F2-A4D4-32EF45C0186D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49450"/>
                        <a:ext cx="8378825" cy="436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Box 6">
            <a:extLst>
              <a:ext uri="{FF2B5EF4-FFF2-40B4-BE49-F238E27FC236}">
                <a16:creationId xmlns:a16="http://schemas.microsoft.com/office/drawing/2014/main" id="{23A8DB0D-2AAB-4194-BA30-E7B691DF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6316663"/>
            <a:ext cx="306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5">
            <a:extLst>
              <a:ext uri="{FF2B5EF4-FFF2-40B4-BE49-F238E27FC236}">
                <a16:creationId xmlns:a16="http://schemas.microsoft.com/office/drawing/2014/main" id="{BE70AD49-BD9E-43E6-B628-23716DE53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2288" y="736600"/>
            <a:ext cx="3868737" cy="823913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Medicaid Administration</a:t>
            </a:r>
          </a:p>
        </p:txBody>
      </p:sp>
      <p:graphicFrame>
        <p:nvGraphicFramePr>
          <p:cNvPr id="34819" name="Content Placeholder 11">
            <a:extLst>
              <a:ext uri="{FF2B5EF4-FFF2-40B4-BE49-F238E27FC236}">
                <a16:creationId xmlns:a16="http://schemas.microsoft.com/office/drawing/2014/main" id="{DD366DD2-D10A-4A1B-9F85-F15B84FF116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22288" y="2024063"/>
          <a:ext cx="3970337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3" imgW="3981033" imgH="4291956" progId="Excel.Chart.8">
                  <p:embed/>
                </p:oleObj>
              </mc:Choice>
              <mc:Fallback>
                <p:oleObj name="Chart" r:id="rId3" imgW="3981033" imgH="4291956" progId="Excel.Chart.8">
                  <p:embed/>
                  <p:pic>
                    <p:nvPicPr>
                      <p:cNvPr id="34819" name="Content Placeholder 11">
                        <a:extLst>
                          <a:ext uri="{FF2B5EF4-FFF2-40B4-BE49-F238E27FC236}">
                            <a16:creationId xmlns:a16="http://schemas.microsoft.com/office/drawing/2014/main" id="{DD366DD2-D10A-4A1B-9F85-F15B84FF1169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024063"/>
                        <a:ext cx="3970337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Placeholder 7">
            <a:extLst>
              <a:ext uri="{FF2B5EF4-FFF2-40B4-BE49-F238E27FC236}">
                <a16:creationId xmlns:a16="http://schemas.microsoft.com/office/drawing/2014/main" id="{D00E05D8-BE5F-45BD-9385-8812116D24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733925" y="785813"/>
            <a:ext cx="3887788" cy="823912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Autism Waiver</a:t>
            </a:r>
          </a:p>
        </p:txBody>
      </p:sp>
      <p:graphicFrame>
        <p:nvGraphicFramePr>
          <p:cNvPr id="34821" name="Content Placeholder 14">
            <a:extLst>
              <a:ext uri="{FF2B5EF4-FFF2-40B4-BE49-F238E27FC236}">
                <a16:creationId xmlns:a16="http://schemas.microsoft.com/office/drawing/2014/main" id="{5C8F1CA1-E119-45BD-8814-AA3D47539B2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813300" y="2024063"/>
          <a:ext cx="3989388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5" imgW="3999323" imgH="4389500" progId="Excel.Chart.8">
                  <p:embed/>
                </p:oleObj>
              </mc:Choice>
              <mc:Fallback>
                <p:oleObj name="Chart" r:id="rId5" imgW="3999323" imgH="4389500" progId="Excel.Chart.8">
                  <p:embed/>
                  <p:pic>
                    <p:nvPicPr>
                      <p:cNvPr id="34821" name="Content Placeholder 14">
                        <a:extLst>
                          <a:ext uri="{FF2B5EF4-FFF2-40B4-BE49-F238E27FC236}">
                            <a16:creationId xmlns:a16="http://schemas.microsoft.com/office/drawing/2014/main" id="{5C8F1CA1-E119-45BD-8814-AA3D47539B20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2024063"/>
                        <a:ext cx="3989388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Box 15">
            <a:extLst>
              <a:ext uri="{FF2B5EF4-FFF2-40B4-BE49-F238E27FC236}">
                <a16:creationId xmlns:a16="http://schemas.microsoft.com/office/drawing/2014/main" id="{B72A8242-691F-4AF6-90DB-9523BE86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6316663"/>
            <a:ext cx="306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2">
            <a:extLst>
              <a:ext uri="{FF2B5EF4-FFF2-40B4-BE49-F238E27FC236}">
                <a16:creationId xmlns:a16="http://schemas.microsoft.com/office/drawing/2014/main" id="{D205DFF8-D2F5-4041-AEF3-FA4C79F87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238" y="762000"/>
            <a:ext cx="3868737" cy="82391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IFSP as Authorizing Document for Medical Necessity</a:t>
            </a:r>
          </a:p>
        </p:txBody>
      </p:sp>
      <p:graphicFrame>
        <p:nvGraphicFramePr>
          <p:cNvPr id="35843" name="Content Placeholder 8">
            <a:extLst>
              <a:ext uri="{FF2B5EF4-FFF2-40B4-BE49-F238E27FC236}">
                <a16:creationId xmlns:a16="http://schemas.microsoft.com/office/drawing/2014/main" id="{19DFE6DE-5C8F-4365-BB22-D2A8D488EF3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87413" y="1952625"/>
          <a:ext cx="3659187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3974936" imgH="4700423" progId="Excel.Chart.8">
                  <p:embed/>
                </p:oleObj>
              </mc:Choice>
              <mc:Fallback>
                <p:oleObj name="Chart" r:id="rId4" imgW="3974936" imgH="4700423" progId="Excel.Chart.8">
                  <p:embed/>
                  <p:pic>
                    <p:nvPicPr>
                      <p:cNvPr id="35843" name="Content Placeholder 8">
                        <a:extLst>
                          <a:ext uri="{FF2B5EF4-FFF2-40B4-BE49-F238E27FC236}">
                            <a16:creationId xmlns:a16="http://schemas.microsoft.com/office/drawing/2014/main" id="{19DFE6DE-5C8F-4365-BB22-D2A8D488EF35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1952625"/>
                        <a:ext cx="3659187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Placeholder 4">
            <a:extLst>
              <a:ext uri="{FF2B5EF4-FFF2-40B4-BE49-F238E27FC236}">
                <a16:creationId xmlns:a16="http://schemas.microsoft.com/office/drawing/2014/main" id="{DE726908-D749-43A4-9948-832937DB5F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5002213" y="617538"/>
            <a:ext cx="3887787" cy="82391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Physician Signature Required </a:t>
            </a:r>
          </a:p>
        </p:txBody>
      </p:sp>
      <p:graphicFrame>
        <p:nvGraphicFramePr>
          <p:cNvPr id="35845" name="Content Placeholder 11">
            <a:extLst>
              <a:ext uri="{FF2B5EF4-FFF2-40B4-BE49-F238E27FC236}">
                <a16:creationId xmlns:a16="http://schemas.microsoft.com/office/drawing/2014/main" id="{9551D2CC-3276-4D65-A11D-2793A2E7C54C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908550" y="1952625"/>
          <a:ext cx="3659188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3993226" imgH="4858933" progId="Excel.Chart.8">
                  <p:embed/>
                </p:oleObj>
              </mc:Choice>
              <mc:Fallback>
                <p:oleObj name="Chart" r:id="rId6" imgW="3993226" imgH="4858933" progId="Excel.Chart.8">
                  <p:embed/>
                  <p:pic>
                    <p:nvPicPr>
                      <p:cNvPr id="35845" name="Content Placeholder 11">
                        <a:extLst>
                          <a:ext uri="{FF2B5EF4-FFF2-40B4-BE49-F238E27FC236}">
                            <a16:creationId xmlns:a16="http://schemas.microsoft.com/office/drawing/2014/main" id="{9551D2CC-3276-4D65-A11D-2793A2E7C54C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1952625"/>
                        <a:ext cx="3659188" cy="436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TextBox 12">
            <a:extLst>
              <a:ext uri="{FF2B5EF4-FFF2-40B4-BE49-F238E27FC236}">
                <a16:creationId xmlns:a16="http://schemas.microsoft.com/office/drawing/2014/main" id="{8F695AB0-8D34-4DBB-8983-F7EF29E8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6316663"/>
            <a:ext cx="306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BB794-D21B-4185-A50C-ABB500D3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619125"/>
            <a:ext cx="3868737" cy="9953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defRPr/>
            </a:pPr>
            <a:r>
              <a:rPr lang="en-US" dirty="0">
                <a:solidFill>
                  <a:schemeClr val="bg1"/>
                </a:solidFill>
              </a:rPr>
              <a:t>Require Use of Private Insurance prior to Accessing Medicaid</a:t>
            </a:r>
          </a:p>
        </p:txBody>
      </p:sp>
      <p:graphicFrame>
        <p:nvGraphicFramePr>
          <p:cNvPr id="37891" name="Content Placeholder 8">
            <a:extLst>
              <a:ext uri="{FF2B5EF4-FFF2-40B4-BE49-F238E27FC236}">
                <a16:creationId xmlns:a16="http://schemas.microsoft.com/office/drawing/2014/main" id="{86AB9D2E-6A2D-4C48-B95C-B76BBC1E0D3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79438" y="1982788"/>
          <a:ext cx="3970337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4" imgW="3974936" imgH="4810161" progId="Excel.Chart.8">
                  <p:embed/>
                </p:oleObj>
              </mc:Choice>
              <mc:Fallback>
                <p:oleObj name="Chart" r:id="rId4" imgW="3974936" imgH="4810161" progId="Excel.Chart.8">
                  <p:embed/>
                  <p:pic>
                    <p:nvPicPr>
                      <p:cNvPr id="37891" name="Content Placeholder 8">
                        <a:extLst>
                          <a:ext uri="{FF2B5EF4-FFF2-40B4-BE49-F238E27FC236}">
                            <a16:creationId xmlns:a16="http://schemas.microsoft.com/office/drawing/2014/main" id="{86AB9D2E-6A2D-4C48-B95C-B76BBC1E0D30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982788"/>
                        <a:ext cx="3970337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CEC3B-6DF4-453E-99AE-F4B7C2983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5863" y="663575"/>
            <a:ext cx="3886200" cy="9048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defRPr/>
            </a:pPr>
            <a:r>
              <a:rPr lang="en-US" dirty="0">
                <a:solidFill>
                  <a:schemeClr val="bg1"/>
                </a:solidFill>
              </a:rPr>
              <a:t>Decline in Medicaid Revenue due to Parent Denial for Access</a:t>
            </a:r>
          </a:p>
        </p:txBody>
      </p:sp>
      <p:graphicFrame>
        <p:nvGraphicFramePr>
          <p:cNvPr id="37893" name="Content Placeholder 11">
            <a:extLst>
              <a:ext uri="{FF2B5EF4-FFF2-40B4-BE49-F238E27FC236}">
                <a16:creationId xmlns:a16="http://schemas.microsoft.com/office/drawing/2014/main" id="{7B292F93-39ED-4461-839B-A1627B26B328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008188"/>
          <a:ext cx="3989388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6" imgW="3993226" imgH="4852837" progId="Excel.Chart.8">
                  <p:embed/>
                </p:oleObj>
              </mc:Choice>
              <mc:Fallback>
                <p:oleObj name="Chart" r:id="rId6" imgW="3993226" imgH="4852837" progId="Excel.Chart.8">
                  <p:embed/>
                  <p:pic>
                    <p:nvPicPr>
                      <p:cNvPr id="37893" name="Content Placeholder 11">
                        <a:extLst>
                          <a:ext uri="{FF2B5EF4-FFF2-40B4-BE49-F238E27FC236}">
                            <a16:creationId xmlns:a16="http://schemas.microsoft.com/office/drawing/2014/main" id="{7B292F93-39ED-4461-839B-A1627B26B328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008188"/>
                        <a:ext cx="3989388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Box 12">
            <a:extLst>
              <a:ext uri="{FF2B5EF4-FFF2-40B4-BE49-F238E27FC236}">
                <a16:creationId xmlns:a16="http://schemas.microsoft.com/office/drawing/2014/main" id="{75D4A6A8-A458-45A9-B745-BD892863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6316663"/>
            <a:ext cx="306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D347111-3A5F-4A95-B425-9E833682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Ratio of Medicaid Revenue to All Fund Sources</a:t>
            </a:r>
          </a:p>
        </p:txBody>
      </p:sp>
      <p:sp>
        <p:nvSpPr>
          <p:cNvPr id="39939" name="TextBox 4">
            <a:extLst>
              <a:ext uri="{FF2B5EF4-FFF2-40B4-BE49-F238E27FC236}">
                <a16:creationId xmlns:a16="http://schemas.microsoft.com/office/drawing/2014/main" id="{865078F6-68A0-4719-87F0-A5E1D7CD9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6470650"/>
            <a:ext cx="363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</a:rPr>
              <a:t>Data from 2018 ITCA Finance Survey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6081F2-10CF-48E9-A28C-9C2E263EDAE0}"/>
              </a:ext>
            </a:extLst>
          </p:cNvPr>
          <p:cNvGraphicFramePr>
            <a:graphicFrameLocks/>
          </p:cNvGraphicFramePr>
          <p:nvPr/>
        </p:nvGraphicFramePr>
        <p:xfrm>
          <a:off x="1084522" y="1913860"/>
          <a:ext cx="7316528" cy="459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B351695E-47B6-42A1-B932-EDDBF0B5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3" y="269875"/>
            <a:ext cx="8523287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State Experiences: Connecticut &amp;  Idaho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925FB46C-0594-4CFB-956C-5587890F5F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8475" y="2081213"/>
            <a:ext cx="7556500" cy="3930650"/>
          </a:xfrm>
        </p:spPr>
        <p:txBody>
          <a:bodyPr/>
          <a:lstStyle/>
          <a:p>
            <a:pPr eaLnBrk="1" hangingPunct="1"/>
            <a:r>
              <a:rPr lang="en-US" altLang="en-US" sz="4000">
                <a:cs typeface="Arial" panose="020B0604020202020204" pitchFamily="34" charset="0"/>
              </a:rPr>
              <a:t>Sharing hot off the press experiences responding to your requests</a:t>
            </a:r>
          </a:p>
          <a:p>
            <a:pPr eaLnBrk="1" hangingPunct="1"/>
            <a:endParaRPr lang="en-US" altLang="en-US" sz="40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4000"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2DC97B9-6A38-4E33-95AA-A17499F6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8D339-A11C-4CC5-A580-6D3C28350614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EDE1778-7556-4E8A-A614-BF990CED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42888"/>
            <a:ext cx="7394575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D2C1D5F1-67D5-4C7C-87B6-61F2CC1B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003425"/>
            <a:ext cx="7997825" cy="4419600"/>
          </a:xfrm>
        </p:spPr>
        <p:txBody>
          <a:bodyPr rtlCol="0">
            <a:normAutofit fontScale="92500"/>
          </a:bodyPr>
          <a:lstStyle/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Timing and persistence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Multiple efforts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Sense of humor and detaching from specific outcomes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Relationships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Stakeholder involvement at each step 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Importance of Data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Administrative support</a:t>
            </a:r>
          </a:p>
          <a:p>
            <a:pPr marL="306000" indent="-306000" eaLnBrk="1" fontAlgn="auto" hangingPunct="1"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Not a quick fix </a:t>
            </a:r>
          </a:p>
        </p:txBody>
      </p:sp>
      <p:sp>
        <p:nvSpPr>
          <p:cNvPr id="44036" name="Slide Number Placeholder 4">
            <a:extLst>
              <a:ext uri="{FF2B5EF4-FFF2-40B4-BE49-F238E27FC236}">
                <a16:creationId xmlns:a16="http://schemas.microsoft.com/office/drawing/2014/main" id="{7D6B6120-F5EB-45C1-ADC7-70FCB3F4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CC187-180F-4501-9BDF-ED76E30002B5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0222A521-554D-45EF-AD63-03144893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Connecticut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95FF9-870D-444C-A89E-B8628BDE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2044700"/>
            <a:ext cx="8229600" cy="41259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700" u="sng" dirty="0"/>
              <a:t>5) EI Treatment Services: </a:t>
            </a:r>
            <a:endParaRPr lang="en-US" sz="2700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700" dirty="0"/>
              <a:t>a) Description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700" dirty="0"/>
              <a:t>“</a:t>
            </a:r>
            <a:r>
              <a:rPr lang="en-US" sz="2700" b="1" i="1" dirty="0"/>
              <a:t>For the benefit of the child</a:t>
            </a:r>
            <a:r>
              <a:rPr lang="en-US" sz="2700" dirty="0"/>
              <a:t>, in accordance with and </a:t>
            </a:r>
            <a:r>
              <a:rPr lang="en-US" sz="2700" b="1" i="1" dirty="0"/>
              <a:t>subject to Connecticut Office of Early Childhood procedures</a:t>
            </a:r>
            <a:r>
              <a:rPr lang="en-US" sz="2700" dirty="0"/>
              <a:t>, early intervention treatment services are provided in accordance with the IFSP and </a:t>
            </a:r>
            <a:r>
              <a:rPr lang="en-US" sz="2700" b="1" i="1" dirty="0"/>
              <a:t>includes assisting caregivers with enhancing the functional development of the child</a:t>
            </a:r>
            <a:r>
              <a:rPr lang="en-US" sz="2700" dirty="0"/>
              <a:t> with an emphasis on specific developmental areas appropriately tailored to each child’s needs, including, but not limited to, cognitive processes, communication, motor, behavior and social interaction.”</a:t>
            </a:r>
          </a:p>
          <a:p>
            <a:pPr marL="306000" indent="-306000" eaLnBrk="1" fontAlgn="auto" hangingPunct="1">
              <a:defRPr/>
            </a:pPr>
            <a:endParaRPr lang="en-US" dirty="0"/>
          </a:p>
        </p:txBody>
      </p:sp>
      <p:sp>
        <p:nvSpPr>
          <p:cNvPr id="46084" name="Slide Number Placeholder 4">
            <a:extLst>
              <a:ext uri="{FF2B5EF4-FFF2-40B4-BE49-F238E27FC236}">
                <a16:creationId xmlns:a16="http://schemas.microsoft.com/office/drawing/2014/main" id="{4A4E94C3-6D47-43A2-A243-AFC4216EE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7DDCA1-478D-44E9-A430-132640590AD1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2638699-159B-4C64-BC58-F264DFFD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Connecticut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331A-2D27-4425-8E6C-1897C36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1717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600" b="1" dirty="0"/>
              <a:t>State Plan Amendment</a:t>
            </a:r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3"/>
              </a:rPr>
              <a:t>http://www.birth23.org/providers/provider-resources/dssb23page/</a:t>
            </a:r>
            <a:endParaRPr lang="en-US" sz="2800" dirty="0"/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4"/>
              </a:rPr>
              <a:t>http://portal.ct.gov/DSS/Health-And-Home-Care/Birth-to-Three/</a:t>
            </a:r>
            <a:r>
              <a:rPr lang="en-US" sz="2800" dirty="0"/>
              <a:t> </a:t>
            </a:r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5"/>
              </a:rPr>
              <a:t>http://portal.ct.gov/DSS/Health-And-Home-Care/Birth-to-Three/Related-Resources</a:t>
            </a:r>
            <a:endParaRPr lang="en-US" sz="2800" dirty="0"/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6"/>
              </a:rPr>
              <a:t>http://portal.ct.gov/-/media/Departments-and-Agencies/DSS/Health-and-Home-Care/Birth-to-Three/CMS-Approved-SPA-17_0019EIS-Pursuant-to-EPSDT.pdf?la=en</a:t>
            </a:r>
            <a:endParaRPr lang="en-US" sz="2800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8132" name="Slide Number Placeholder 4">
            <a:extLst>
              <a:ext uri="{FF2B5EF4-FFF2-40B4-BE49-F238E27FC236}">
                <a16:creationId xmlns:a16="http://schemas.microsoft.com/office/drawing/2014/main" id="{CA664057-9018-42D3-82C3-CDEBFAB31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175F20-A333-4FE3-BB77-1E8B7566A6D1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BAE20BE-56E9-451F-B793-372E6CF0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563563"/>
            <a:ext cx="7326312" cy="9350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AB85755-53B0-488C-BAB1-6209D534F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8475" y="2151063"/>
            <a:ext cx="8551863" cy="3987800"/>
          </a:xfrm>
        </p:spPr>
        <p:txBody>
          <a:bodyPr/>
          <a:lstStyle/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Introductions</a:t>
            </a:r>
          </a:p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Session Objectives</a:t>
            </a:r>
          </a:p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Brief points on Medicaid for Part C</a:t>
            </a:r>
          </a:p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State Experiences Connecticut &amp; Idaho</a:t>
            </a:r>
          </a:p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Key Takeaways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01DCD68E-E043-4BA0-9DC3-67132B74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E4358E-CCD7-4B22-BBB5-AA3AC3836307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1EA7959-1123-4D18-B392-306BBCA3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Connecticut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B75F1-823E-4F01-9FE1-DA8FA9ED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2214563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800" b="1" dirty="0"/>
              <a:t>Regulations</a:t>
            </a:r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3"/>
              </a:rPr>
              <a:t>https://eregulations.ct.gov/eRegsPortal/Search/getDocument?guid={90B20763-0000-C4C8-A0A9-E6394A1564F9}</a:t>
            </a:r>
            <a:r>
              <a:rPr lang="en-US" sz="2800" dirty="0"/>
              <a:t>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sz="1000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800" b="1" dirty="0"/>
              <a:t>Rates</a:t>
            </a:r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4"/>
              </a:rPr>
              <a:t>http://www.birth23.org/providers/provider-resources/b23rates/</a:t>
            </a:r>
            <a:endParaRPr lang="en-US" sz="2800" dirty="0"/>
          </a:p>
          <a:p>
            <a:pPr marL="306000" indent="-306000" eaLnBrk="1" fontAlgn="auto" hangingPunct="1">
              <a:defRPr/>
            </a:pPr>
            <a:r>
              <a:rPr lang="en-US" sz="2800" u="sng" dirty="0">
                <a:hlinkClick r:id="rId5"/>
              </a:rPr>
              <a:t>http://portal.ct.gov/-/media/Departments-and-Agencies/DSS/Health-and-Home-Care/Birth-to-Three/BirthtoThree_Services_Chart_Proc-Codes_Limits_Rates_REVISED_12_5_17.pdf?la=en</a:t>
            </a:r>
            <a:endParaRPr lang="en-US" sz="2800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sz="2800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0180" name="Slide Number Placeholder 4">
            <a:extLst>
              <a:ext uri="{FF2B5EF4-FFF2-40B4-BE49-F238E27FC236}">
                <a16:creationId xmlns:a16="http://schemas.microsoft.com/office/drawing/2014/main" id="{45A95233-322A-4934-B76A-90FA41E306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6BE8A-5315-46FC-A2A5-3A0D6033BF2A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35B7330-4C63-4D5B-A5F2-E4934384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Connecticut Resources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8F16394D-6434-4084-AC10-518E15DFA7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dirty="0"/>
              <a:t>Audit Protocol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2400" u="sng" dirty="0">
                <a:hlinkClick r:id="rId2"/>
              </a:rPr>
              <a:t>http://www.birth23.org/wp-content/uploads/procedures/Audit-protocol-ProcedureReferencesMay2018.docx</a:t>
            </a: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2BA565C7-573F-4AA5-BFA0-CBB41AF71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793C3D-0326-4A26-8082-5C8540C52642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186C-9E66-4751-A50B-F55F1B74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Idaho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EE46-1CAF-4C3F-AD2B-3B8C86D2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27263"/>
            <a:ext cx="8095142" cy="36322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400" dirty="0"/>
              <a:t>Idaho’s new Early Intervention Services rules:</a:t>
            </a:r>
          </a:p>
          <a:p>
            <a:pPr>
              <a:defRPr/>
            </a:pPr>
            <a:r>
              <a:rPr lang="en-US" sz="2400" u="sng" dirty="0">
                <a:hlinkClick r:id="rId2"/>
              </a:rPr>
              <a:t>https://adminrules.idaho.gov/rules/current/16/160309.pdf</a:t>
            </a:r>
            <a:endParaRPr lang="en-US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400" dirty="0"/>
              <a:t>16.03.09.585-587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DD2E4-4EE1-4006-AF3F-F6837B93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C2FB3-7853-49B6-BAB5-02E5227156A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186C-9E66-4751-A50B-F55F1B74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Idaho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EE46-1CAF-4C3F-AD2B-3B8C86D2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27262"/>
            <a:ext cx="7989888" cy="420543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400" dirty="0"/>
              <a:t>You can also find the following information on our Infant Toddler Program Website under the Partners tab: </a:t>
            </a:r>
            <a:r>
              <a:rPr lang="en-US" sz="2400" u="sng" dirty="0">
                <a:hlinkClick r:id="rId3"/>
              </a:rPr>
              <a:t>www.infanttoddler.idaho.gov</a:t>
            </a:r>
            <a:r>
              <a:rPr lang="en-US" sz="2400" u="sng" dirty="0"/>
              <a:t>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Idaho Medicaid Early Intervention Services Brochure</a:t>
            </a:r>
          </a:p>
          <a:p>
            <a:pPr>
              <a:defRPr/>
            </a:pPr>
            <a:r>
              <a:rPr lang="en-US" sz="2400" dirty="0"/>
              <a:t>Early Intervention Services Fee Schedule</a:t>
            </a:r>
          </a:p>
          <a:p>
            <a:pPr>
              <a:defRPr/>
            </a:pPr>
            <a:r>
              <a:rPr lang="en-US" sz="2400" dirty="0"/>
              <a:t>Intra-agency Agreement between Medicaid and Family and Community Services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DD2E4-4EE1-4006-AF3F-F6837B93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B104C-4B32-4E32-A45F-80AB1B6FA4C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9BB9DC76-22D5-42A4-8F7A-218013BD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64BCD-A841-44D8-92BB-1EF53B80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63" y="1903413"/>
            <a:ext cx="7329487" cy="5416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/>
              <a:t>Kim Wedel (ITCA) 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3"/>
              </a:rPr>
              <a:t>kawedel@austin.rr.com</a:t>
            </a:r>
            <a:r>
              <a:rPr lang="en-US" sz="28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/>
              <a:t>Alice Ridgway (CT) 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4"/>
              </a:rPr>
              <a:t>Alice.Ridgway@ct.gov</a:t>
            </a:r>
            <a:r>
              <a:rPr lang="en-US" sz="28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/>
              <a:t>Christy </a:t>
            </a:r>
            <a:r>
              <a:rPr lang="en-US" sz="2800" b="1" dirty="0" err="1"/>
              <a:t>Cronheim</a:t>
            </a:r>
            <a:r>
              <a:rPr lang="en-US" sz="2800" b="1" dirty="0"/>
              <a:t> (ID) 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5"/>
              </a:rPr>
              <a:t>Christy.Cronheim@dhw.idaho.gov</a:t>
            </a:r>
            <a:r>
              <a:rPr lang="en-US" sz="28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/>
              <a:t>Chad Cardwell (ID)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6"/>
              </a:rPr>
              <a:t>Chad.Cardwell@dhw.idaho.gov</a:t>
            </a:r>
            <a:endParaRPr lang="en-US" sz="2800" dirty="0"/>
          </a:p>
          <a:p>
            <a:pPr marL="306000" indent="-306000" eaLnBrk="1" fontAlgn="auto" hangingPunct="1">
              <a:defRPr/>
            </a:pPr>
            <a:endParaRPr lang="en-US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77112F1E-AF49-4C45-88D9-C596BB14D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74940-08A5-4959-93B3-2F06C086687E}" type="slidenum">
              <a:rPr lang="en-US" altLang="en-US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E427-5DF0-4769-831F-DD20E78F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87388"/>
            <a:ext cx="7989888" cy="6969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Quick Show of Hands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CBAEAA0-3A67-46C4-9F80-BB18C30564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Local lead agencies/districts vs. centralized system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Access Medicaid reimbursement 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Centralized plan for accessing Medicaid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Up to localities/practitioners to bill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State mandated private insurance legislation to cover services, birth-three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A841B-0519-48D1-A1AB-D5E9EE19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B337DEEF-D1FB-4BB9-AEC7-8965743D1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F585E0-0FD1-4561-9F9E-557354037C07}" type="slidenum">
              <a:rPr lang="en-US" altLang="en-US" smtClean="0">
                <a:solidFill>
                  <a:schemeClr val="accent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CAA508B-85B1-4E7A-B95A-49D07570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242888"/>
            <a:ext cx="7313612" cy="1087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1263478-3F28-42F3-92DD-915F22EBA4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8475" y="2730500"/>
            <a:ext cx="7556500" cy="2930525"/>
          </a:xfrm>
        </p:spPr>
        <p:txBody>
          <a:bodyPr/>
          <a:lstStyle/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What do you hope to learn in the session?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>
                <a:cs typeface="Arial" panose="020B0604020202020204" pitchFamily="34" charset="0"/>
              </a:rPr>
              <a:t>Prioritization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230393FE-8118-4F07-AF4B-E36E9F39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1E3093-F356-4C84-829D-CC1E2AC19741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9944270-19E9-435B-B805-CF7DEE1E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7394575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Menu of Possible Topics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FDA9E171-8DAD-4C51-8123-2C71377D43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3750" y="1843088"/>
            <a:ext cx="7556500" cy="4491037"/>
          </a:xfrm>
        </p:spPr>
        <p:txBody>
          <a:bodyPr/>
          <a:lstStyle/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Services (descriptions, State Plan)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Delivery structures (FFS /Managed Care, prior authorizations decisions) 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Funding (sources, Agency roles) 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Operations (rates, payments and data)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Agreements for oversight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Impact on MOE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BA1684E-4D43-4478-99D2-CCEF5ED3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A2D83C-DF18-4896-8057-5E613F159136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122D0FC-1ECF-4AFE-8267-1ADA3E34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242888"/>
            <a:ext cx="7326312" cy="104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Brief Orientation to Medicaid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FF0BAD5-EE21-4C53-8C8E-B2D723C687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363" y="1751013"/>
            <a:ext cx="7821612" cy="3910012"/>
          </a:xfrm>
        </p:spPr>
        <p:txBody>
          <a:bodyPr/>
          <a:lstStyle/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cs typeface="Arial" panose="020B0604020202020204" pitchFamily="34" charset="0"/>
              </a:rPr>
              <a:t>Benefits and State Plan sections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cs typeface="Arial" panose="020B0604020202020204" pitchFamily="34" charset="0"/>
              </a:rPr>
              <a:t>Early Periodic Screening Diagnosis Treatment (EPSDT)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cs typeface="Arial" panose="020B0604020202020204" pitchFamily="34" charset="0"/>
              </a:rPr>
              <a:t>Operations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cs typeface="Arial" panose="020B0604020202020204" pitchFamily="34" charset="0"/>
              </a:rPr>
              <a:t>Evolving State Directions and Context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BADD222-7F51-4B56-84D1-0FFF2E89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21A963-808E-4695-8869-0D89E812704E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AD60EF5C-A60E-4CD4-B3E7-EF4C9649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868363"/>
            <a:ext cx="6564313" cy="671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Medicaid Benefits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FEF2ACEF-0295-43E6-A18F-23D86240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38" y="1974850"/>
            <a:ext cx="8207375" cy="5256213"/>
          </a:xfrm>
        </p:spPr>
        <p:txBody>
          <a:bodyPr rtlCol="0">
            <a:normAutofit/>
          </a:bodyPr>
          <a:lstStyle/>
          <a:p>
            <a:pPr marL="306000" indent="-3060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dirty="0">
                <a:cs typeface="Arial" pitchFamily="34" charset="0"/>
              </a:rPr>
              <a:t>Typically Accessed by Part C:</a:t>
            </a:r>
          </a:p>
          <a:p>
            <a:pPr marL="306000" indent="-3060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2000" b="1" dirty="0">
              <a:cs typeface="Arial" pitchFamily="34" charset="0"/>
            </a:endParaRPr>
          </a:p>
          <a:p>
            <a:pPr marL="306000" indent="-3060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b="1" u="sng" dirty="0">
                <a:cs typeface="Arial" pitchFamily="34" charset="0"/>
              </a:rPr>
              <a:t>Mandatory Benefits</a:t>
            </a:r>
            <a:endParaRPr lang="en-US" altLang="en-US" sz="2000" dirty="0">
              <a:cs typeface="Arial" pitchFamily="34" charset="0"/>
            </a:endParaRPr>
          </a:p>
          <a:p>
            <a:pPr marL="630000" lvl="1" indent="-306000" eaLnBrk="1" fontAlgn="auto" hangingPunct="1">
              <a:spcAft>
                <a:spcPts val="0"/>
              </a:spcAft>
              <a:defRPr/>
            </a:pPr>
            <a:r>
              <a:rPr lang="en-US" altLang="en-US" sz="2000" b="1" dirty="0">
                <a:cs typeface="Arial" pitchFamily="34" charset="0"/>
              </a:rPr>
              <a:t>E</a:t>
            </a:r>
            <a:r>
              <a:rPr lang="en-US" altLang="en-US" sz="2000" dirty="0">
                <a:cs typeface="Arial" pitchFamily="34" charset="0"/>
              </a:rPr>
              <a:t>arly </a:t>
            </a:r>
            <a:r>
              <a:rPr lang="en-US" altLang="en-US" sz="2000" b="1" dirty="0">
                <a:cs typeface="Arial" pitchFamily="34" charset="0"/>
              </a:rPr>
              <a:t>P</a:t>
            </a:r>
            <a:r>
              <a:rPr lang="en-US" altLang="en-US" sz="2000" dirty="0">
                <a:cs typeface="Arial" pitchFamily="34" charset="0"/>
              </a:rPr>
              <a:t>eriodic </a:t>
            </a:r>
            <a:r>
              <a:rPr lang="en-US" altLang="en-US" sz="2000" b="1" dirty="0">
                <a:cs typeface="Arial" pitchFamily="34" charset="0"/>
              </a:rPr>
              <a:t>S</a:t>
            </a:r>
            <a:r>
              <a:rPr lang="en-US" altLang="en-US" sz="2000" dirty="0">
                <a:cs typeface="Arial" pitchFamily="34" charset="0"/>
              </a:rPr>
              <a:t>creening, </a:t>
            </a:r>
            <a:r>
              <a:rPr lang="en-US" altLang="en-US" sz="2000" b="1" dirty="0">
                <a:cs typeface="Arial" pitchFamily="34" charset="0"/>
              </a:rPr>
              <a:t>D</a:t>
            </a:r>
            <a:r>
              <a:rPr lang="en-US" altLang="en-US" sz="2000" dirty="0">
                <a:cs typeface="Arial" pitchFamily="34" charset="0"/>
              </a:rPr>
              <a:t>iagnosis and </a:t>
            </a:r>
            <a:r>
              <a:rPr lang="en-US" altLang="en-US" sz="2000" b="1" dirty="0">
                <a:cs typeface="Arial" pitchFamily="34" charset="0"/>
              </a:rPr>
              <a:t>T</a:t>
            </a:r>
            <a:r>
              <a:rPr lang="en-US" altLang="en-US" sz="2000" dirty="0">
                <a:cs typeface="Arial" pitchFamily="34" charset="0"/>
              </a:rPr>
              <a:t>reatment (EPSDT)</a:t>
            </a:r>
          </a:p>
          <a:p>
            <a:pPr marL="630000" lvl="1" indent="-30600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cs typeface="Arial" pitchFamily="34" charset="0"/>
              </a:rPr>
              <a:t> Non-emergency transportation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2000" dirty="0">
              <a:cs typeface="Arial" pitchFamily="34" charset="0"/>
            </a:endParaRPr>
          </a:p>
          <a:p>
            <a:pPr marL="457200" lvl="1" indent="-3937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u="sng" dirty="0">
                <a:cs typeface="Arial" pitchFamily="34" charset="0"/>
              </a:rPr>
              <a:t>Optional Benefits</a:t>
            </a:r>
            <a:endParaRPr lang="en-US" altLang="en-US" sz="2000" dirty="0">
              <a:cs typeface="Arial" pitchFamily="34" charset="0"/>
            </a:endParaRP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000" b="1" dirty="0">
                <a:cs typeface="Arial" charset="0"/>
              </a:rPr>
              <a:t>OT,  PT and Speech Therapy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000" dirty="0">
                <a:cs typeface="Arial" charset="0"/>
              </a:rPr>
              <a:t>Targeted Case Management (TCM)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000" dirty="0">
                <a:cs typeface="Arial" charset="0"/>
              </a:rPr>
              <a:t>Rehabilitative Services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000" dirty="0">
                <a:cs typeface="Arial" charset="0"/>
              </a:rPr>
              <a:t>Medical and Remedial Care from other licensed providers (e.g. Psychologists)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marL="630000" lvl="1" indent="-306000"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marL="630000" lvl="1" indent="-306000"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BF3C631-D787-44C0-80B8-CC0814D5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F86C9-7D5E-455F-A839-1880EE547D3B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80F0E4A-DC27-49CC-921E-45EBBA57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Early Periodic Screening Diagnosis Treatment (EPSDT)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538D78E-235E-4068-BFB0-A01E5AB778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8813" y="1689100"/>
            <a:ext cx="7526337" cy="4953000"/>
          </a:xfrm>
        </p:spPr>
        <p:txBody>
          <a:bodyPr/>
          <a:lstStyle/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Benefits for children are </a:t>
            </a:r>
            <a:r>
              <a:rPr lang="en-US" altLang="en-US" sz="2800" u="sng">
                <a:cs typeface="Arial" panose="020B0604020202020204" pitchFamily="34" charset="0"/>
              </a:rPr>
              <a:t>guaranteed</a:t>
            </a:r>
            <a:r>
              <a:rPr lang="en-US" altLang="en-US" sz="2800">
                <a:cs typeface="Arial" panose="020B0604020202020204" pitchFamily="34" charset="0"/>
              </a:rPr>
              <a:t> and are required to prevent and treat conditions.  </a:t>
            </a:r>
          </a:p>
          <a:p>
            <a:pPr eaLnBrk="1" hangingPunct="1"/>
            <a:endParaRPr lang="en-US" altLang="en-US" sz="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Treatment is defined as:</a:t>
            </a:r>
          </a:p>
          <a:p>
            <a:pPr marL="4572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000" b="1">
                <a:cs typeface="Arial" panose="020B0604020202020204" pitchFamily="34" charset="0"/>
              </a:rPr>
              <a:t>Necessary health care diagnosis services, treatment, and other measures classified as medical assistance</a:t>
            </a:r>
            <a:r>
              <a:rPr lang="en-US" altLang="en-US" sz="2000">
                <a:cs typeface="Arial" panose="020B0604020202020204" pitchFamily="34" charset="0"/>
              </a:rPr>
              <a:t> to correct or ameliorate defects and physical and mental health conditions discovered by screening services, </a:t>
            </a:r>
            <a:r>
              <a:rPr lang="en-US" altLang="en-US" sz="2000" u="sng">
                <a:cs typeface="Arial" panose="020B0604020202020204" pitchFamily="34" charset="0"/>
              </a:rPr>
              <a:t>whether or not such services are covered under the state medical assistance plan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2702BBFA-52BF-43C7-A338-353A06A4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5892C9-D2E3-4773-B2D8-6F04EF43C2CA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C8E3865-97D5-43F6-827C-38B4A872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42888"/>
            <a:ext cx="7394575" cy="1357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Evolving Systems 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9F54817-B274-4FCE-898D-729790AD6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163763"/>
            <a:ext cx="7556500" cy="4491037"/>
          </a:xfrm>
        </p:spPr>
        <p:txBody>
          <a:bodyPr rtlCol="0">
            <a:normAutofit lnSpcReduction="10000"/>
          </a:bodyPr>
          <a:lstStyle/>
          <a:p>
            <a:pPr marL="306000" indent="-306000" eaLnBrk="1" fontAlgn="auto" hangingPunct="1">
              <a:buFont typeface="Arial" charset="0"/>
              <a:buChar char="•"/>
              <a:defRPr/>
            </a:pPr>
            <a:r>
              <a:rPr lang="en-US" altLang="en-US" sz="2800" dirty="0">
                <a:cs typeface="Arial" charset="0"/>
              </a:rPr>
              <a:t>Medicaid systems are large and complex </a:t>
            </a:r>
          </a:p>
          <a:p>
            <a:pPr marL="306000" indent="-306000" eaLnBrk="1" fontAlgn="auto" hangingPunct="1">
              <a:buFont typeface="Arial" charset="0"/>
              <a:buChar char="•"/>
              <a:defRPr/>
            </a:pPr>
            <a:endParaRPr lang="en-US" altLang="en-US" sz="1000" dirty="0">
              <a:cs typeface="Arial" charset="0"/>
            </a:endParaRPr>
          </a:p>
          <a:p>
            <a:pPr marL="306000" indent="-306000" eaLnBrk="1" fontAlgn="auto" hangingPunct="1">
              <a:buFont typeface="Arial" charset="0"/>
              <a:buChar char="•"/>
              <a:defRPr/>
            </a:pPr>
            <a:r>
              <a:rPr lang="en-US" altLang="en-US" sz="2800" dirty="0">
                <a:cs typeface="Arial" charset="0"/>
              </a:rPr>
              <a:t>State and Federal requirements continually evolve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400" dirty="0">
                <a:cs typeface="Arial" charset="0"/>
              </a:rPr>
              <a:t>Structures for care coordination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400" dirty="0">
                <a:cs typeface="Arial" charset="0"/>
              </a:rPr>
              <a:t>Benefits 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r>
              <a:rPr lang="en-US" altLang="en-US" sz="2400" dirty="0">
                <a:cs typeface="Arial" charset="0"/>
              </a:rPr>
              <a:t>Program Integrity and other cost containment </a:t>
            </a:r>
          </a:p>
          <a:p>
            <a:pPr marL="630000" lvl="1" indent="-306000" eaLnBrk="1" fontAlgn="auto" hangingPunct="1">
              <a:buFont typeface="Arial" charset="0"/>
              <a:buChar char="–"/>
              <a:defRPr/>
            </a:pPr>
            <a:endParaRPr lang="en-US" altLang="en-US" sz="1000" dirty="0">
              <a:cs typeface="Arial" charset="0"/>
            </a:endParaRPr>
          </a:p>
          <a:p>
            <a:pPr marL="342900" lvl="1" indent="-342900" eaLnBrk="1" fontAlgn="auto" hangingPunct="1">
              <a:buFont typeface="Arial" charset="0"/>
              <a:buChar char="•"/>
              <a:defRPr/>
            </a:pPr>
            <a:r>
              <a:rPr lang="en-US" altLang="en-US" sz="2800" dirty="0">
                <a:cs typeface="Arial" charset="0"/>
              </a:rPr>
              <a:t>Importance of maximizing use and establishing patterns of use </a:t>
            </a:r>
          </a:p>
          <a:p>
            <a:pPr marL="306000" indent="-306000" eaLnBrk="1" fontAlgn="auto" hangingPunct="1">
              <a:buFont typeface="Arial" charset="0"/>
              <a:buChar char="•"/>
              <a:defRPr/>
            </a:pPr>
            <a:endParaRPr lang="en-US" altLang="en-US" sz="2800" dirty="0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D6974857-4290-4DEE-8757-D0A84E7D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A978D9-E495-4D5E-B458-42B36C00439D}" type="slidenum">
              <a:rPr lang="en-US" altLang="en-US" sz="1200" smtClean="0">
                <a:solidFill>
                  <a:schemeClr val="bg1"/>
                </a:solidFill>
                <a:latin typeface="Rockwell" panose="020606030202050204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2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cHJlbG9hZGVyPjxzZXRJbnQgbmFtZT0iYXVkaW9CdWZmZXJUaW1lIiB2YWx1ZT0iMCIvPjwvcHJlbG9hZGVyPj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="/>
  <p:tag name="MMPROD_UIDATA" val="&lt;database version=&quot;6.0&quot;&gt;&lt;object type=&quot;1&quot; unique_id=&quot;10001&quot;&gt;&lt;property id=&quot;20141&quot; value=&quot;Session 2: Public Insurance&quot;/&gt;&lt;property id=&quot;20144&quot; value=&quot;1&quot;/&gt;&lt;property id=&quot;20146&quot; value=&quot;0&quot;/&gt;&lt;property id=&quot;20147&quot; value=&quot;0&quot;/&gt;&lt;property id=&quot;20148&quot; value=&quot;5&quot;/&gt;&lt;property id=&quot;20224&quot; value=&quot;n:\ECTA Center\My Adobe Presentations\financepartc2-public_insurance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rch 5, 2014&amp;quot;&quot;/&gt;&lt;property id=&quot;20303&quot; value=&quot;-1&quot;/&gt;&lt;property id=&quot;20307&quot; value=&quot;256&quot;/&gt;&lt;property id=&quot;20309&quot; value=&quot;-1&quot;/&gt;&lt;/object&gt;&lt;object type=&quot;3&quot; unique_id=&quot;10005&quot;&gt;&lt;property id=&quot;20148&quot; value=&quot;5&quot;/&gt;&lt;property id=&quot;20300&quot; value=&quot;Slide 2 - &amp;quot;Objectives&amp;quot;&quot;/&gt;&lt;property id=&quot;20303&quot; value=&quot;-1&quot;/&gt;&lt;property id=&quot;20307&quot; value=&quot;288&quot;/&gt;&lt;property id=&quot;20309&quot; value=&quot;-1&quot;/&gt;&lt;/object&gt;&lt;object type=&quot;3&quot; unique_id=&quot;10006&quot;&gt;&lt;property id=&quot;20148&quot; value=&quot;5&quot;/&gt;&lt;property id=&quot;20300&quot; value=&quot;Slide 3 - &amp;quot;Overview&amp;quot;&quot;/&gt;&lt;property id=&quot;20303&quot; value=&quot;-1&quot;/&gt;&lt;property id=&quot;20307&quot; value=&quot;289&quot;/&gt;&lt;property id=&quot;20309&quot; value=&quot;-1&quot;/&gt;&lt;/object&gt;&lt;object type=&quot;3&quot; unique_id=&quot;10007&quot;&gt;&lt;property id=&quot;20148&quot; value=&quot;5&quot;/&gt;&lt;property id=&quot;20300&quot; value=&quot;Slide 4 - &amp;quot;Medicaid Background&amp;quot;&quot;/&gt;&lt;property id=&quot;20303&quot; value=&quot;-1&quot;/&gt;&lt;property id=&quot;20307&quot; value=&quot;258&quot;/&gt;&lt;property id=&quot;20309&quot; value=&quot;-1&quot;/&gt;&lt;/object&gt;&lt;object type=&quot;3&quot; unique_id=&quot;10008&quot;&gt;&lt;property id=&quot;20148&quot; value=&quot;5&quot;/&gt;&lt;property id=&quot;20300&quot; value=&quot;Slide 5 - &amp;quot;Medicaid Background (continued)&amp;quot;&quot;/&gt;&lt;property id=&quot;20303&quot; value=&quot;-1&quot;/&gt;&lt;property id=&quot;20307&quot; value=&quot;259&quot;/&gt;&lt;property id=&quot;20309&quot; value=&quot;-1&quot;/&gt;&lt;/object&gt;&lt;object type=&quot;3&quot; unique_id=&quot;10009&quot;&gt;&lt;property id=&quot;20148&quot; value=&quot;5&quot;/&gt;&lt;property id=&quot;20300&quot; value=&quot;Slide 6 - &amp;quot;Medicaid Background (continued)&amp;quot;&quot;/&gt;&lt;property id=&quot;20303&quot; value=&quot;-1&quot;/&gt;&lt;property id=&quot;20307&quot; value=&quot;304&quot;/&gt;&lt;property id=&quot;20309&quot; value=&quot;-1&quot;/&gt;&lt;/object&gt;&lt;object type=&quot;3&quot; unique_id=&quot;10010&quot;&gt;&lt;property id=&quot;20148&quot; value=&quot;5&quot;/&gt;&lt;property id=&quot;20300&quot; value=&quot;Slide 7 - &amp;quot;Medicaid Eligibility &amp;quot;&quot;/&gt;&lt;property id=&quot;20303&quot; value=&quot;-1&quot;/&gt;&lt;property id=&quot;20307&quot; value=&quot;306&quot;/&gt;&lt;property id=&quot;20309&quot; value=&quot;-1&quot;/&gt;&lt;/object&gt;&lt;object type=&quot;3&quot; unique_id=&quot;10011&quot;&gt;&lt;property id=&quot;20148&quot; value=&quot;5&quot;/&gt;&lt;property id=&quot;20300&quot; value=&quot;Slide 8 - &amp;quot;Medicaid Background &amp;#x0D;&amp;#x0A;Eligibility and FMAP Under ACA&amp;quot;&quot;/&gt;&lt;property id=&quot;20303&quot; value=&quot;-1&quot;/&gt;&lt;property id=&quot;20307&quot; value=&quot;302&quot;/&gt;&lt;property id=&quot;20309&quot; value=&quot;-1&quot;/&gt;&lt;/object&gt;&lt;object type=&quot;3&quot; unique_id=&quot;10012&quot;&gt;&lt;property id=&quot;20148&quot; value=&quot;5&quot;/&gt;&lt;property id=&quot;20300&quot; value=&quot;Slide 9 - &amp;quot;Medicaid Eligibility (continued)&amp;quot;&quot;/&gt;&lt;property id=&quot;20303&quot; value=&quot;-1&quot;/&gt;&lt;property id=&quot;20307&quot; value=&quot;261&quot;/&gt;&lt;property id=&quot;20309&quot; value=&quot;-1&quot;/&gt;&lt;/object&gt;&lt;object type=&quot;3&quot; unique_id=&quot;10013&quot;&gt;&lt;property id=&quot;20148&quot; value=&quot;5&quot;/&gt;&lt;property id=&quot;20300&quot; value=&quot;Slide 10 - &amp;quot;Medicaid  Benefits&amp;quot;&quot;/&gt;&lt;property id=&quot;20303&quot; value=&quot;-1&quot;/&gt;&lt;property id=&quot;20307&quot; value=&quot;262&quot;/&gt;&lt;property id=&quot;20309&quot; value=&quot;-1&quot;/&gt;&lt;/object&gt;&lt;object type=&quot;3&quot; unique_id=&quot;10014&quot;&gt;&lt;property id=&quot;20148&quot; value=&quot;5&quot;/&gt;&lt;property id=&quot;20300&quot; value=&quot;Slide 11 - &amp;quot;Medicaid  Benefits (continued)&amp;quot;&quot;/&gt;&lt;property id=&quot;20303&quot; value=&quot;-1&quot;/&gt;&lt;property id=&quot;20307&quot; value=&quot;263&quot;/&gt;&lt;property id=&quot;20309&quot; value=&quot;-1&quot;/&gt;&lt;/object&gt;&lt;object type=&quot;3&quot; unique_id=&quot;10015&quot;&gt;&lt;property id=&quot;20148&quot; value=&quot;5&quot;/&gt;&lt;property id=&quot;20300&quot; value=&quot;Slide 12 - &amp;quot;Medicaid Cost Participation&amp;quot;&quot;/&gt;&lt;property id=&quot;20303&quot; value=&quot;-1&quot;/&gt;&lt;property id=&quot;20307&quot; value=&quot;264&quot;/&gt;&lt;property id=&quot;20309&quot; value=&quot;-1&quot;/&gt;&lt;/object&gt;&lt;object type=&quot;3&quot; unique_id=&quot;10016&quot;&gt;&lt;property id=&quot;20148&quot; value=&quot;5&quot;/&gt;&lt;property id=&quot;20300&quot; value=&quot;Slide 13 - &amp;quot;Medicaid Waivers&amp;quot;&quot;/&gt;&lt;property id=&quot;20303&quot; value=&quot;-1&quot;/&gt;&lt;property id=&quot;20307&quot; value=&quot;265&quot;/&gt;&lt;property id=&quot;20309&quot; value=&quot;-1&quot;/&gt;&lt;/object&gt;&lt;object type=&quot;3&quot; unique_id=&quot;10017&quot;&gt;&lt;property id=&quot;20148&quot; value=&quot;5&quot;/&gt;&lt;property id=&quot;20300&quot; value=&quot;Slide 14 - &amp;quot;Medicaid Waivers&amp;quot;&quot;/&gt;&lt;property id=&quot;20303&quot; value=&quot;-1&quot;/&gt;&lt;property id=&quot;20307&quot; value=&quot;266&quot;/&gt;&lt;property id=&quot;20309&quot; value=&quot;-1&quot;/&gt;&lt;/object&gt;&lt;object type=&quot;3&quot; unique_id=&quot;10018&quot;&gt;&lt;property id=&quot;20148&quot; value=&quot;5&quot;/&gt;&lt;property id=&quot;20300&quot; value=&quot;Slide 15 - &amp;quot;EPSDT&amp;quot;&quot;/&gt;&lt;property id=&quot;20303&quot; value=&quot;-1&quot;/&gt;&lt;property id=&quot;20307&quot; value=&quot;271&quot;/&gt;&lt;property id=&quot;20309&quot; value=&quot;-1&quot;/&gt;&lt;/object&gt;&lt;object type=&quot;3&quot; unique_id=&quot;10019&quot;&gt;&lt;property id=&quot;20148&quot; value=&quot;5&quot;/&gt;&lt;property id=&quot;20300&quot; value=&quot;Slide 16 - &amp;quot;EPSDT (continued)&amp;quot;&quot;/&gt;&lt;property id=&quot;20303&quot; value=&quot;-1&quot;/&gt;&lt;property id=&quot;20307&quot; value=&quot;272&quot;/&gt;&lt;property id=&quot;20309&quot; value=&quot;-1&quot;/&gt;&lt;/object&gt;&lt;object type=&quot;3&quot; unique_id=&quot;10020&quot;&gt;&lt;property id=&quot;20148&quot; value=&quot;5&quot;/&gt;&lt;property id=&quot;20300&quot; value=&quot;Slide 17 - &amp;quot;EPSDT (continued)&amp;quot;&quot;/&gt;&lt;property id=&quot;20303&quot; value=&quot;-1&quot;/&gt;&lt;property id=&quot;20307&quot; value=&quot;273&quot;/&gt;&lt;property id=&quot;20309&quot; value=&quot;-1&quot;/&gt;&lt;/object&gt;&lt;object type=&quot;3&quot; unique_id=&quot;10021&quot;&gt;&lt;property id=&quot;20148&quot; value=&quot;5&quot;/&gt;&lt;property id=&quot;20300&quot; value=&quot;Slide 18 - &amp;quot;Early Periodic Screening Diagnosis Treatment (EPSDT) Benefits&amp;quot;&quot;/&gt;&lt;property id=&quot;20303&quot; value=&quot;-1&quot;/&gt;&lt;property id=&quot;20307&quot; value=&quot;274&quot;/&gt;&lt;property id=&quot;20309&quot; value=&quot;-1&quot;/&gt;&lt;/object&gt;&lt;object type=&quot;3&quot; unique_id=&quot;10022&quot;&gt;&lt;property id=&quot;20148&quot; value=&quot;5&quot;/&gt;&lt;property id=&quot;20300&quot; value=&quot;Slide 19 - &amp;quot;Children’s Health Insurance &amp;#x0D;&amp;#x0A;Program (CHIP)&amp;quot;&quot;/&gt;&lt;property id=&quot;20303&quot; value=&quot;-1&quot;/&gt;&lt;property id=&quot;20307&quot; value=&quot;267&quot;/&gt;&lt;property id=&quot;20309&quot; value=&quot;-1&quot;/&gt;&lt;/object&gt;&lt;object type=&quot;3&quot; unique_id=&quot;10023&quot;&gt;&lt;property id=&quot;20148&quot; value=&quot;5&quot;/&gt;&lt;property id=&quot;20300&quot; value=&quot;Slide 20 - &amp;quot;Medicaid/ CHIP Income Eligibility Limits &amp;#x0D;&amp;#x0A;Children Birth to 5, Effective January 1, 2014  &amp;#x0D;&amp;#x0A;&amp;quot;&quot;/&gt;&lt;property id=&quot;20303&quot; value=&quot;-1&quot;/&gt;&lt;property id=&quot;20307&quot; value=&quot;297&quot;/&gt;&lt;property id=&quot;20309&quot; value=&quot;-1&quot;/&gt;&lt;/object&gt;&lt;object type=&quot;3&quot; unique_id=&quot;10024&quot;&gt;&lt;property id=&quot;20148&quot; value=&quot;5&quot;/&gt;&lt;property id=&quot;20300&quot; value=&quot;Slide 21 - &amp;quot;CHIP (continued)&amp;quot;&quot;/&gt;&lt;property id=&quot;20303&quot; value=&quot;-1&quot;/&gt;&lt;property id=&quot;20307&quot; value=&quot;268&quot;/&gt;&lt;property id=&quot;20309&quot; value=&quot;-1&quot;/&gt;&lt;/object&gt;&lt;object type=&quot;3&quot; unique_id=&quot;10025&quot;&gt;&lt;property id=&quot;20148&quot; value=&quot;5&quot;/&gt;&lt;property id=&quot;20300&quot; value=&quot;Slide 22 - &amp;quot;CHIP Benefits&amp;#x0D;&amp;#x0A;&amp;quot;&quot;/&gt;&lt;property id=&quot;20303&quot; value=&quot;-1&quot;/&gt;&lt;property id=&quot;20307&quot; value=&quot;269&quot;/&gt;&lt;property id=&quot;20309&quot; value=&quot;-1&quot;/&gt;&lt;/object&gt;&lt;object type=&quot;3&quot; unique_id=&quot;10026&quot;&gt;&lt;property id=&quot;20148&quot; value=&quot;5&quot;/&gt;&lt;property id=&quot;20300&quot; value=&quot;Slide 23 - &amp;quot;How Are Public Insurance Services Delivered?&amp;quot;&quot;/&gt;&lt;property id=&quot;20303&quot; value=&quot;-1&quot;/&gt;&lt;property id=&quot;20307&quot; value=&quot;270&quot;/&gt;&lt;property id=&quot;20309&quot; value=&quot;-1&quot;/&gt;&lt;/object&gt;&lt;object type=&quot;3&quot; unique_id=&quot;10027&quot;&gt;&lt;property id=&quot;20148&quot; value=&quot;5&quot;/&gt;&lt;property id=&quot;20300&quot; value=&quot;Slide 24 - &amp;quot;How do States fund their share of Medicaid ?&amp;quot;&quot;/&gt;&lt;property id=&quot;20303&quot; value=&quot;-1&quot;/&gt;&lt;property id=&quot;20307&quot; value=&quot;298&quot;/&gt;&lt;property id=&quot;20309&quot; value=&quot;-1&quot;/&gt;&lt;/object&gt;&lt;object type=&quot;3&quot; unique_id=&quot;10028&quot;&gt;&lt;property id=&quot;20148&quot; value=&quot;5&quot;/&gt;&lt;property id=&quot;20300&quot; value=&quot;Slide 25 - &amp;quot;How do States fund their share of Medicaid ?&amp;quot;&quot;/&gt;&lt;property id=&quot;20303&quot; value=&quot;-1&quot;/&gt;&lt;property id=&quot;20307&quot; value=&quot;303&quot;/&gt;&lt;property id=&quot;20309&quot; value=&quot;-1&quot;/&gt;&lt;/object&gt;&lt;object type=&quot;3&quot; unique_id=&quot;10029&quot;&gt;&lt;property id=&quot;20148&quot; value=&quot;5&quot;/&gt;&lt;property id=&quot;20300&quot; value=&quot;Slide 26 - &amp;quot;Part C &amp;#x0D;&amp;#x0A;Use of Public Insurance &amp;quot;&quot;/&gt;&lt;property id=&quot;20303&quot; value=&quot;-1&quot;/&gt;&lt;property id=&quot;20307&quot; value=&quot;275&quot;/&gt;&lt;property id=&quot;20309&quot; value=&quot;-1&quot;/&gt;&lt;/object&gt;&lt;object type=&quot;3&quot; unique_id=&quot;10030&quot;&gt;&lt;property id=&quot;20148&quot; value=&quot;5&quot;/&gt;&lt;property id=&quot;20300&quot; value=&quot;Slide 27 - &amp;quot;Public Insurance in Part C Systems&amp;quot;&quot;/&gt;&lt;property id=&quot;20303&quot; value=&quot;-1&quot;/&gt;&lt;property id=&quot;20307&quot; value=&quot;292&quot;/&gt;&lt;property id=&quot;20309&quot; value=&quot;-1&quot;/&gt;&lt;/object&gt;&lt;object type=&quot;3&quot; unique_id=&quot;10031&quot;&gt;&lt;property id=&quot;20148&quot; value=&quot;5&quot;/&gt;&lt;property id=&quot;20300&quot; value=&quot;Slide 28 - &amp;quot;National Part C System Funding&amp;quot;&quot;/&gt;&lt;property id=&quot;20303&quot; value=&quot;-1&quot;/&gt;&lt;property id=&quot;20307&quot; value=&quot;293&quot;/&gt;&lt;property id=&quot;20309&quot; value=&quot;-1&quot;/&gt;&lt;/object&gt;&lt;object type=&quot;3&quot; unique_id=&quot;10032&quot;&gt;&lt;property id=&quot;20148&quot; value=&quot;5&quot;/&gt;&lt;property id=&quot;20300&quot; value=&quot;Slide 29 - &amp;quot;Assessing Factors Influencing Funding from Public Insurance&amp;quot;&quot;/&gt;&lt;property id=&quot;20303&quot; value=&quot;-1&quot;/&gt;&lt;property id=&quot;20307&quot; value=&quot;301&quot;/&gt;&lt;property id=&quot;20309&quot; value=&quot;-1&quot;/&gt;&lt;/object&gt;&lt;object type=&quot;3&quot; unique_id=&quot;10033&quot;&gt;&lt;property id=&quot;20148&quot; value=&quot;5&quot;/&gt;&lt;property id=&quot;20300&quot; value=&quot;Slide 30 - &amp;quot;Part C System Funding&amp;#x0D;&amp;#x0A;States by Medicaid % of State Part C System Funding&amp;quot;&quot;/&gt;&lt;property id=&quot;20303&quot; value=&quot;-1&quot;/&gt;&lt;property id=&quot;20307&quot; value=&quot;291&quot;/&gt;&lt;property id=&quot;20309&quot; value=&quot;-1&quot;/&gt;&lt;/object&gt;&lt;object type=&quot;3&quot; unique_id=&quot;10034&quot;&gt;&lt;property id=&quot;20148&quot; value=&quot;5&quot;/&gt;&lt;property id=&quot;20300&quot; value=&quot;Slide 31 - &amp;quot;Part C System Funding&amp;quot;&quot;/&gt;&lt;property id=&quot;20303&quot; value=&quot;-1&quot;/&gt;&lt;property id=&quot;20307&quot; value=&quot;299&quot;/&gt;&lt;property id=&quot;20309&quot; value=&quot;-1&quot;/&gt;&lt;/object&gt;&lt;object type=&quot;3&quot; unique_id=&quot;10035&quot;&gt;&lt;property id=&quot;20148&quot; value=&quot;5&quot;/&gt;&lt;property id=&quot;20300&quot; value=&quot;Slide 32 - &amp;quot;Infrastructure &amp;#x0D;&amp;#x0A;Number of States Funding Function with Medicaid /CHIP by Type&amp;quot;&quot;/&gt;&lt;property id=&quot;20303&quot; value=&quot;-1&quot;/&gt;&lt;property id=&quot;20307&quot; value=&quot;276&quot;/&gt;&lt;property id=&quot;20309&quot; value=&quot;-1&quot;/&gt;&lt;/object&gt;&lt;object type=&quot;3&quot; unique_id=&quot;10036&quot;&gt;&lt;property id=&quot;20148&quot; value=&quot;5&quot;/&gt;&lt;property id=&quot;20300&quot; value=&quot;Slide 33 - &amp;quot;Direct Services&amp;#x0D;&amp;#x0A;Number of States Funding Service with Medicaid/ CHIP by Type&amp;quot;&quot;/&gt;&lt;property id=&quot;20303&quot; value=&quot;-1&quot;/&gt;&lt;property id=&quot;20307&quot; value=&quot;277&quot;/&gt;&lt;property id=&quot;20309&quot; value=&quot;-1&quot;/&gt;&lt;/object&gt;&lt;object type=&quot;3&quot; unique_id=&quot;10037&quot;&gt;&lt;property id=&quot;20148&quot; value=&quot;5&quot;/&gt;&lt;property id=&quot;20300&quot; value=&quot;Slide 34 - &amp;quot;Developments and Directions in Public Insurance &amp;quot;&quot;/&gt;&lt;property id=&quot;20303&quot; value=&quot;-1&quot;/&gt;&lt;property id=&quot;20307&quot; value=&quot;290&quot;/&gt;&lt;property id=&quot;20309&quot; value=&quot;-1&quot;/&gt;&lt;/object&gt;&lt;object type=&quot;3&quot; unique_id=&quot;10038&quot;&gt;&lt;property id=&quot;20148&quot; value=&quot;5&quot;/&gt;&lt;property id=&quot;20300&quot; value=&quot;Slide 35 - &amp;quot;Developments and Directions&amp;quot;&quot;/&gt;&lt;property id=&quot;20303&quot; value=&quot;-1&quot;/&gt;&lt;property id=&quot;20307&quot; value=&quot;278&quot;/&gt;&lt;property id=&quot;20309&quot; value=&quot;-1&quot;/&gt;&lt;/object&gt;&lt;object type=&quot;3&quot; unique_id=&quot;10039&quot;&gt;&lt;property id=&quot;20148&quot; value=&quot;5&quot;/&gt;&lt;property id=&quot;20300&quot; value=&quot;Slide 36 - &amp;quot;Directions:  Managed Care&amp;quot;&quot;/&gt;&lt;property id=&quot;20303&quot; value=&quot;-1&quot;/&gt;&lt;property id=&quot;20307&quot; value=&quot;280&quot;/&gt;&lt;property id=&quot;20309&quot; value=&quot;-1&quot;/&gt;&lt;/object&gt;&lt;object type=&quot;3&quot; unique_id=&quot;10040&quot;&gt;&lt;property id=&quot;20148&quot; value=&quot;5&quot;/&gt;&lt;property id=&quot;20300&quot; value=&quot;Slide 37 - &amp;quot;Directions:  Care Coordination&amp;quot;&quot;/&gt;&lt;property id=&quot;20303&quot; value=&quot;-1&quot;/&gt;&lt;property id=&quot;20307&quot; value=&quot;282&quot;/&gt;&lt;property id=&quot;20309&quot; value=&quot;-1&quot;/&gt;&lt;/object&gt;&lt;object type=&quot;3&quot; unique_id=&quot;10041&quot;&gt;&lt;property id=&quot;20148&quot; value=&quot;5&quot;/&gt;&lt;property id=&quot;20300&quot; value=&quot;Slide 38 - &amp;quot;Directions:  Program Integrity&amp;quot;&quot;/&gt;&lt;property id=&quot;20303&quot; value=&quot;-1&quot;/&gt;&lt;property id=&quot;20307&quot; value=&quot;284&quot;/&gt;&lt;property id=&quot;20309&quot; value=&quot;-1&quot;/&gt;&lt;/object&gt;&lt;object type=&quot;3&quot; unique_id=&quot;10042&quot;&gt;&lt;property id=&quot;20148&quot; value=&quot;5&quot;/&gt;&lt;property id=&quot;20300&quot; value=&quot;Slide 39 - &amp;quot;Medicaid Directors  Top Issues and Challenges for FY 2014 and Beyond&amp;quot;&quot;/&gt;&lt;property id=&quot;20303&quot; value=&quot;-1&quot;/&gt;&lt;property id=&quot;20307&quot; value=&quot;287&quot;/&gt;&lt;property id=&quot;20309&quot; value=&quot;-1&quot;/&gt;&lt;/object&gt;&lt;object type=&quot;3&quot; unique_id=&quot;10043&quot;&gt;&lt;property id=&quot;20148&quot; value=&quot;5&quot;/&gt;&lt;property id=&quot;20300&quot; value=&quot;Slide 40 - &amp;quot;Opportunities for Part C in changing public insurance systems&amp;quot;&quot;/&gt;&lt;property id=&quot;20303&quot; value=&quot;-1&quot;/&gt;&lt;property id=&quot;20307&quot; value=&quot;300&quot;/&gt;&lt;property id=&quot;20309&quot; value=&quot;-1&quot;/&gt;&lt;/object&gt;&lt;object type=&quot;3&quot; unique_id=&quot;10044&quot;&gt;&lt;property id=&quot;20148&quot; value=&quot;5&quot;/&gt;&lt;property id=&quot;20300&quot; value=&quot;Slide 41 - &amp;quot;Thank you for your attention!&amp;quot;&quot;/&gt;&lt;property id=&quot;20303&quot; value=&quot;-1&quot;/&gt;&lt;property id=&quot;20307&quot; value=&quot;307&quot;/&gt;&lt;property id=&quot;20309&quot; value=&quot;-1&quot;/&gt;&lt;/object&gt;&lt;/object&gt;&lt;object type=&quot;4&quot; unique_id=&quot;10604&quot;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40.mp3"/>
  <p:tag name="PPSNARRATION" val="41,-317903944,N:\ECTA Center\Presentations\2014 - partcfinance\financepartc2-public_insurance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03.mp3"/>
  <p:tag name="PPSNARRATION" val="4,-317903944,N:\ECTA Center\Presentations\2014 - partcfinance\financepartc2-public_insurance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02.mp3"/>
  <p:tag name="PPSNARRATION" val="3,-317903944,N:\ECTA Center\Presentations\2014 - partcfinance\financepartc2-public_insurance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23.mp3"/>
  <p:tag name="PPSNARRATION" val="24,-317903944,N:\ECTA Center\Presentations\2014 - partcfinance\financepartc2-public_insurance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03.mp3"/>
  <p:tag name="PPSNARRATION" val="4,-317903944,N:\ECTA Center\Presentations\2014 - partcfinance\financepartc2-public_insurance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10.mp3"/>
  <p:tag name="PPSNARRATION" val="11,-317903944,N:\ECTA Center\Presentations\2014 - partcfinance\financepartc2-public_insurance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16.mp3"/>
  <p:tag name="PPSNARRATION" val="17,-317903944,N:\ECTA Center\Presentations\2014 - partcfinance\financepartc2-public_insurance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23.mp3"/>
  <p:tag name="PPSNARRATION" val="24,-317903944,N:\ECTA Center\Presentations\2014 - partcfinance\financepartc2-public_insurance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n:\ECTA Center\Presentations\2014 - partcfinance\session 2 - audio\23.mp3"/>
  <p:tag name="PPSNARRATION" val="24,-317903944,N:\ECTA Center\Presentations\2014 - partcfinance\financepartc2-public_insurance.ppc"/>
</p:tagLst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9FC4C8E81C74EA077FD4A6A616E7F" ma:contentTypeVersion="7" ma:contentTypeDescription="Create a new document." ma:contentTypeScope="" ma:versionID="23527665c4881009776841d41925f159">
  <xsd:schema xmlns:xsd="http://www.w3.org/2001/XMLSchema" xmlns:xs="http://www.w3.org/2001/XMLSchema" xmlns:p="http://schemas.microsoft.com/office/2006/metadata/properties" xmlns:ns2="8d8b1221-cb47-43e5-997b-7d0bdebf637a" xmlns:ns3="09c8a845-e7a6-41fb-9590-158bae58e4d1" targetNamespace="http://schemas.microsoft.com/office/2006/metadata/properties" ma:root="true" ma:fieldsID="78fb487966089ac74dea43093cf910ca" ns2:_="" ns3:_="">
    <xsd:import namespace="8d8b1221-cb47-43e5-997b-7d0bdebf637a"/>
    <xsd:import namespace="09c8a845-e7a6-41fb-9590-158bae58e4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b1221-cb47-43e5-997b-7d0bdebf63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8a845-e7a6-41fb-9590-158bae58e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A313C7-55FE-44CD-B968-044396F0D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b1221-cb47-43e5-997b-7d0bdebf637a"/>
    <ds:schemaRef ds:uri="09c8a845-e7a6-41fb-9590-158bae58e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45BAF2-AF95-4084-9640-6E36C262B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4688</TotalTime>
  <Words>1142</Words>
  <Application>Microsoft Office PowerPoint</Application>
  <PresentationFormat>On-screen Show (4:3)</PresentationFormat>
  <Paragraphs>209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Gill Sans MT</vt:lpstr>
      <vt:lpstr>Rockwell</vt:lpstr>
      <vt:lpstr>Wingdings</vt:lpstr>
      <vt:lpstr>Wingdings 2</vt:lpstr>
      <vt:lpstr>Dividend</vt:lpstr>
      <vt:lpstr>Chart</vt:lpstr>
      <vt:lpstr>Leveraging Medicaid to Support Part C: State Processes and Lessons Learned</vt:lpstr>
      <vt:lpstr>Overview</vt:lpstr>
      <vt:lpstr>Quick Show of Hands</vt:lpstr>
      <vt:lpstr>Objectives</vt:lpstr>
      <vt:lpstr>Menu of Possible Topics</vt:lpstr>
      <vt:lpstr>Brief Orientation to Medicaid </vt:lpstr>
      <vt:lpstr>Medicaid Benefits</vt:lpstr>
      <vt:lpstr>Early Periodic Screening Diagnosis Treatment (EPSDT) </vt:lpstr>
      <vt:lpstr>Evolving Systems </vt:lpstr>
      <vt:lpstr>Medicaid Utilization for Infrastructure</vt:lpstr>
      <vt:lpstr>Medicaid Utilization for  Direct Services</vt:lpstr>
      <vt:lpstr>PowerPoint Presentation</vt:lpstr>
      <vt:lpstr>PowerPoint Presentation</vt:lpstr>
      <vt:lpstr>PowerPoint Presentation</vt:lpstr>
      <vt:lpstr>Ratio of Medicaid Revenue to All Fund Sources</vt:lpstr>
      <vt:lpstr>State Experiences: Connecticut &amp;  Idaho</vt:lpstr>
      <vt:lpstr>Takeaways</vt:lpstr>
      <vt:lpstr>Connecticut Resources</vt:lpstr>
      <vt:lpstr>Connecticut Resources</vt:lpstr>
      <vt:lpstr>Connecticut Resources</vt:lpstr>
      <vt:lpstr>Connecticut Resources</vt:lpstr>
      <vt:lpstr>Idaho Resources</vt:lpstr>
      <vt:lpstr>Idaho Resources</vt:lpstr>
      <vt:lpstr>Thank You!</vt:lpstr>
    </vt:vector>
  </TitlesOfParts>
  <Company>Emerald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Template</dc:title>
  <dc:creator>MAUREEN GREER</dc:creator>
  <cp:lastModifiedBy>McCullough, Katy</cp:lastModifiedBy>
  <cp:revision>391</cp:revision>
  <dcterms:created xsi:type="dcterms:W3CDTF">2013-08-10T13:32:07Z</dcterms:created>
  <dcterms:modified xsi:type="dcterms:W3CDTF">2018-07-12T18:44:14Z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0x010100C2C9FC4C8E81C74EA077FD4A6A616E7F</vt:lpwstr>
  </property>
</Properties>
</file>