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9" r:id="rId5"/>
    <p:sldMasterId id="2147483691" r:id="rId6"/>
    <p:sldMasterId id="2147483703" r:id="rId7"/>
  </p:sldMasterIdLst>
  <p:notesMasterIdLst>
    <p:notesMasterId r:id="rId51"/>
  </p:notesMasterIdLst>
  <p:handoutMasterIdLst>
    <p:handoutMasterId r:id="rId52"/>
  </p:handoutMasterIdLst>
  <p:sldIdLst>
    <p:sldId id="320" r:id="rId8"/>
    <p:sldId id="281" r:id="rId9"/>
    <p:sldId id="321" r:id="rId10"/>
    <p:sldId id="283" r:id="rId11"/>
    <p:sldId id="257" r:id="rId12"/>
    <p:sldId id="285" r:id="rId13"/>
    <p:sldId id="291" r:id="rId14"/>
    <p:sldId id="292" r:id="rId15"/>
    <p:sldId id="293" r:id="rId16"/>
    <p:sldId id="258" r:id="rId17"/>
    <p:sldId id="294" r:id="rId18"/>
    <p:sldId id="295" r:id="rId19"/>
    <p:sldId id="296" r:id="rId20"/>
    <p:sldId id="297" r:id="rId21"/>
    <p:sldId id="298" r:id="rId22"/>
    <p:sldId id="299" r:id="rId23"/>
    <p:sldId id="286" r:id="rId24"/>
    <p:sldId id="301" r:id="rId25"/>
    <p:sldId id="302" r:id="rId26"/>
    <p:sldId id="303" r:id="rId27"/>
    <p:sldId id="304" r:id="rId28"/>
    <p:sldId id="305" r:id="rId29"/>
    <p:sldId id="306" r:id="rId30"/>
    <p:sldId id="307" r:id="rId31"/>
    <p:sldId id="308" r:id="rId32"/>
    <p:sldId id="309" r:id="rId33"/>
    <p:sldId id="310" r:id="rId34"/>
    <p:sldId id="311" r:id="rId35"/>
    <p:sldId id="287" r:id="rId36"/>
    <p:sldId id="312" r:id="rId37"/>
    <p:sldId id="313" r:id="rId38"/>
    <p:sldId id="314" r:id="rId39"/>
    <p:sldId id="315" r:id="rId40"/>
    <p:sldId id="316" r:id="rId41"/>
    <p:sldId id="317" r:id="rId42"/>
    <p:sldId id="318" r:id="rId43"/>
    <p:sldId id="319" r:id="rId44"/>
    <p:sldId id="325" r:id="rId45"/>
    <p:sldId id="323" r:id="rId46"/>
    <p:sldId id="324" r:id="rId47"/>
    <p:sldId id="289" r:id="rId48"/>
    <p:sldId id="300" r:id="rId49"/>
    <p:sldId id="29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77889" autoAdjust="0"/>
  </p:normalViewPr>
  <p:slideViewPr>
    <p:cSldViewPr snapToGrid="0">
      <p:cViewPr varScale="1">
        <p:scale>
          <a:sx n="52" d="100"/>
          <a:sy n="52" d="100"/>
        </p:scale>
        <p:origin x="149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686957399555824"/>
          <c:y val="0"/>
        </c:manualLayout>
      </c:layout>
      <c:overlay val="0"/>
    </c:title>
    <c:autoTitleDeleted val="0"/>
    <c:plotArea>
      <c:layout>
        <c:manualLayout>
          <c:layoutTarget val="inner"/>
          <c:xMode val="edge"/>
          <c:yMode val="edge"/>
          <c:x val="8.8363954505686793E-2"/>
          <c:y val="0.12702980877390327"/>
          <c:w val="0.89116820923700324"/>
          <c:h val="0.78272815898012749"/>
        </c:manualLayout>
      </c:layout>
      <c:barChart>
        <c:barDir val="col"/>
        <c:grouping val="clustered"/>
        <c:varyColors val="0"/>
        <c:ser>
          <c:idx val="0"/>
          <c:order val="0"/>
          <c:tx>
            <c:strRef>
              <c:f>Sheet1!$B$1</c:f>
              <c:strCache>
                <c:ptCount val="1"/>
                <c:pt idx="0">
                  <c:v>Compliance</c:v>
                </c:pt>
              </c:strCache>
            </c:strRef>
          </c:tx>
          <c:invertIfNegative val="0"/>
          <c:cat>
            <c:strRef>
              <c:f>Sheet1!$A$2</c:f>
              <c:strCache>
                <c:ptCount val="1"/>
                <c:pt idx="0">
                  <c:v>FFY 2005</c:v>
                </c:pt>
              </c:strCache>
            </c:strRef>
          </c:cat>
          <c:val>
            <c:numRef>
              <c:f>Sheet1!$B$2</c:f>
              <c:numCache>
                <c:formatCode>0%</c:formatCode>
                <c:ptCount val="1"/>
                <c:pt idx="0">
                  <c:v>0.72</c:v>
                </c:pt>
              </c:numCache>
            </c:numRef>
          </c:val>
          <c:extLst>
            <c:ext xmlns:c16="http://schemas.microsoft.com/office/drawing/2014/chart" uri="{C3380CC4-5D6E-409C-BE32-E72D297353CC}">
              <c16:uniqueId val="{00000000-C967-49BE-997F-5D95C64DAA27}"/>
            </c:ext>
          </c:extLst>
        </c:ser>
        <c:dLbls>
          <c:showLegendKey val="0"/>
          <c:showVal val="0"/>
          <c:showCatName val="0"/>
          <c:showSerName val="0"/>
          <c:showPercent val="0"/>
          <c:showBubbleSize val="0"/>
        </c:dLbls>
        <c:gapWidth val="150"/>
        <c:axId val="342773800"/>
        <c:axId val="342774192"/>
      </c:barChart>
      <c:catAx>
        <c:axId val="342773800"/>
        <c:scaling>
          <c:orientation val="minMax"/>
        </c:scaling>
        <c:delete val="0"/>
        <c:axPos val="b"/>
        <c:numFmt formatCode="General" sourceLinked="0"/>
        <c:majorTickMark val="out"/>
        <c:minorTickMark val="none"/>
        <c:tickLblPos val="nextTo"/>
        <c:crossAx val="342774192"/>
        <c:crosses val="autoZero"/>
        <c:auto val="1"/>
        <c:lblAlgn val="ctr"/>
        <c:lblOffset val="100"/>
        <c:noMultiLvlLbl val="0"/>
      </c:catAx>
      <c:valAx>
        <c:axId val="342774192"/>
        <c:scaling>
          <c:orientation val="minMax"/>
          <c:max val="1"/>
        </c:scaling>
        <c:delete val="0"/>
        <c:axPos val="l"/>
        <c:majorGridlines/>
        <c:numFmt formatCode="0%" sourceLinked="1"/>
        <c:majorTickMark val="out"/>
        <c:minorTickMark val="none"/>
        <c:tickLblPos val="nextTo"/>
        <c:crossAx val="342773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686957399555824"/>
          <c:y val="0"/>
        </c:manualLayout>
      </c:layout>
      <c:overlay val="0"/>
    </c:title>
    <c:autoTitleDeleted val="0"/>
    <c:plotArea>
      <c:layout>
        <c:manualLayout>
          <c:layoutTarget val="inner"/>
          <c:xMode val="edge"/>
          <c:yMode val="edge"/>
          <c:x val="8.8363954505686793E-2"/>
          <c:y val="0.12702980877390327"/>
          <c:w val="0.89116820923700324"/>
          <c:h val="0.78272815898012749"/>
        </c:manualLayout>
      </c:layout>
      <c:barChart>
        <c:barDir val="col"/>
        <c:grouping val="clustered"/>
        <c:varyColors val="0"/>
        <c:ser>
          <c:idx val="0"/>
          <c:order val="0"/>
          <c:tx>
            <c:strRef>
              <c:f>Sheet1!$B$1</c:f>
              <c:strCache>
                <c:ptCount val="1"/>
                <c:pt idx="0">
                  <c:v>Compliance</c:v>
                </c:pt>
              </c:strCache>
            </c:strRef>
          </c:tx>
          <c:invertIfNegative val="0"/>
          <c:cat>
            <c:strRef>
              <c:f>Sheet1!$A$2:$A$3</c:f>
              <c:strCache>
                <c:ptCount val="2"/>
                <c:pt idx="0">
                  <c:v>FFY 2005</c:v>
                </c:pt>
                <c:pt idx="1">
                  <c:v>FFY 2006</c:v>
                </c:pt>
              </c:strCache>
            </c:strRef>
          </c:cat>
          <c:val>
            <c:numRef>
              <c:f>Sheet1!$B$2:$B$3</c:f>
              <c:numCache>
                <c:formatCode>0%</c:formatCode>
                <c:ptCount val="2"/>
                <c:pt idx="0">
                  <c:v>0.72</c:v>
                </c:pt>
                <c:pt idx="1">
                  <c:v>0.81</c:v>
                </c:pt>
              </c:numCache>
            </c:numRef>
          </c:val>
          <c:extLst>
            <c:ext xmlns:c16="http://schemas.microsoft.com/office/drawing/2014/chart" uri="{C3380CC4-5D6E-409C-BE32-E72D297353CC}">
              <c16:uniqueId val="{00000000-DD0B-4E62-8A8C-95BA339D7503}"/>
            </c:ext>
          </c:extLst>
        </c:ser>
        <c:dLbls>
          <c:showLegendKey val="0"/>
          <c:showVal val="0"/>
          <c:showCatName val="0"/>
          <c:showSerName val="0"/>
          <c:showPercent val="0"/>
          <c:showBubbleSize val="0"/>
        </c:dLbls>
        <c:gapWidth val="150"/>
        <c:axId val="342774976"/>
        <c:axId val="342771360"/>
      </c:barChart>
      <c:catAx>
        <c:axId val="342774976"/>
        <c:scaling>
          <c:orientation val="minMax"/>
        </c:scaling>
        <c:delete val="0"/>
        <c:axPos val="b"/>
        <c:numFmt formatCode="General" sourceLinked="0"/>
        <c:majorTickMark val="out"/>
        <c:minorTickMark val="none"/>
        <c:tickLblPos val="nextTo"/>
        <c:crossAx val="342771360"/>
        <c:crosses val="autoZero"/>
        <c:auto val="1"/>
        <c:lblAlgn val="ctr"/>
        <c:lblOffset val="100"/>
        <c:noMultiLvlLbl val="0"/>
      </c:catAx>
      <c:valAx>
        <c:axId val="342771360"/>
        <c:scaling>
          <c:orientation val="minMax"/>
          <c:max val="1"/>
        </c:scaling>
        <c:delete val="0"/>
        <c:axPos val="l"/>
        <c:majorGridlines/>
        <c:numFmt formatCode="0%" sourceLinked="1"/>
        <c:majorTickMark val="out"/>
        <c:minorTickMark val="none"/>
        <c:tickLblPos val="nextTo"/>
        <c:crossAx val="342774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686957399555824"/>
          <c:y val="0"/>
        </c:manualLayout>
      </c:layout>
      <c:overlay val="0"/>
    </c:title>
    <c:autoTitleDeleted val="0"/>
    <c:plotArea>
      <c:layout>
        <c:manualLayout>
          <c:layoutTarget val="inner"/>
          <c:xMode val="edge"/>
          <c:yMode val="edge"/>
          <c:x val="8.8363954505686793E-2"/>
          <c:y val="0.12702980877390327"/>
          <c:w val="0.89116820923700324"/>
          <c:h val="0.78272815898012749"/>
        </c:manualLayout>
      </c:layout>
      <c:barChart>
        <c:barDir val="col"/>
        <c:grouping val="clustered"/>
        <c:varyColors val="0"/>
        <c:ser>
          <c:idx val="0"/>
          <c:order val="0"/>
          <c:tx>
            <c:strRef>
              <c:f>Sheet1!$B$1</c:f>
              <c:strCache>
                <c:ptCount val="1"/>
                <c:pt idx="0">
                  <c:v>Compliance</c:v>
                </c:pt>
              </c:strCache>
            </c:strRef>
          </c:tx>
          <c:invertIfNegative val="0"/>
          <c:cat>
            <c:strRef>
              <c:f>Sheet1!$A$2:$A$4</c:f>
              <c:strCache>
                <c:ptCount val="3"/>
                <c:pt idx="0">
                  <c:v>FFY 2005</c:v>
                </c:pt>
                <c:pt idx="1">
                  <c:v>FFY 2006</c:v>
                </c:pt>
                <c:pt idx="2">
                  <c:v>FFY 2007</c:v>
                </c:pt>
              </c:strCache>
            </c:strRef>
          </c:cat>
          <c:val>
            <c:numRef>
              <c:f>Sheet1!$B$2:$B$4</c:f>
              <c:numCache>
                <c:formatCode>0%</c:formatCode>
                <c:ptCount val="3"/>
                <c:pt idx="0">
                  <c:v>0.72</c:v>
                </c:pt>
                <c:pt idx="1">
                  <c:v>0.81</c:v>
                </c:pt>
                <c:pt idx="2">
                  <c:v>0.89</c:v>
                </c:pt>
              </c:numCache>
            </c:numRef>
          </c:val>
          <c:extLst>
            <c:ext xmlns:c16="http://schemas.microsoft.com/office/drawing/2014/chart" uri="{C3380CC4-5D6E-409C-BE32-E72D297353CC}">
              <c16:uniqueId val="{00000000-93B4-403E-9AAD-20DB17EC09F7}"/>
            </c:ext>
          </c:extLst>
        </c:ser>
        <c:dLbls>
          <c:showLegendKey val="0"/>
          <c:showVal val="0"/>
          <c:showCatName val="0"/>
          <c:showSerName val="0"/>
          <c:showPercent val="0"/>
          <c:showBubbleSize val="0"/>
        </c:dLbls>
        <c:gapWidth val="150"/>
        <c:axId val="342772144"/>
        <c:axId val="342772536"/>
      </c:barChart>
      <c:catAx>
        <c:axId val="342772144"/>
        <c:scaling>
          <c:orientation val="minMax"/>
        </c:scaling>
        <c:delete val="0"/>
        <c:axPos val="b"/>
        <c:numFmt formatCode="General" sourceLinked="0"/>
        <c:majorTickMark val="out"/>
        <c:minorTickMark val="none"/>
        <c:tickLblPos val="nextTo"/>
        <c:crossAx val="342772536"/>
        <c:crosses val="autoZero"/>
        <c:auto val="1"/>
        <c:lblAlgn val="ctr"/>
        <c:lblOffset val="100"/>
        <c:noMultiLvlLbl val="0"/>
      </c:catAx>
      <c:valAx>
        <c:axId val="342772536"/>
        <c:scaling>
          <c:orientation val="minMax"/>
          <c:max val="1"/>
        </c:scaling>
        <c:delete val="0"/>
        <c:axPos val="l"/>
        <c:majorGridlines/>
        <c:numFmt formatCode="0%" sourceLinked="1"/>
        <c:majorTickMark val="out"/>
        <c:minorTickMark val="none"/>
        <c:tickLblPos val="nextTo"/>
        <c:crossAx val="342772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686957399555824"/>
          <c:y val="0"/>
        </c:manualLayout>
      </c:layout>
      <c:overlay val="0"/>
    </c:title>
    <c:autoTitleDeleted val="0"/>
    <c:plotArea>
      <c:layout>
        <c:manualLayout>
          <c:layoutTarget val="inner"/>
          <c:xMode val="edge"/>
          <c:yMode val="edge"/>
          <c:x val="8.8363954505686793E-2"/>
          <c:y val="0.12702980877390327"/>
          <c:w val="0.89116820923700324"/>
          <c:h val="0.78272815898012749"/>
        </c:manualLayout>
      </c:layout>
      <c:barChart>
        <c:barDir val="col"/>
        <c:grouping val="clustered"/>
        <c:varyColors val="0"/>
        <c:ser>
          <c:idx val="0"/>
          <c:order val="0"/>
          <c:tx>
            <c:strRef>
              <c:f>Sheet1!$B$1</c:f>
              <c:strCache>
                <c:ptCount val="1"/>
                <c:pt idx="0">
                  <c:v>Compliance</c:v>
                </c:pt>
              </c:strCache>
            </c:strRef>
          </c:tx>
          <c:invertIfNegative val="0"/>
          <c:cat>
            <c:strRef>
              <c:f>Sheet1!$A$2:$A$13</c:f>
              <c:strCache>
                <c:ptCount val="12"/>
                <c:pt idx="0">
                  <c:v>FFY 05</c:v>
                </c:pt>
                <c:pt idx="1">
                  <c:v>FFY 06</c:v>
                </c:pt>
                <c:pt idx="2">
                  <c:v>FFY 07</c:v>
                </c:pt>
                <c:pt idx="3">
                  <c:v>FFY 08</c:v>
                </c:pt>
                <c:pt idx="4">
                  <c:v>FFY 09</c:v>
                </c:pt>
                <c:pt idx="5">
                  <c:v>FFY 10</c:v>
                </c:pt>
                <c:pt idx="6">
                  <c:v>FFY 11</c:v>
                </c:pt>
                <c:pt idx="7">
                  <c:v>FFY 12</c:v>
                </c:pt>
                <c:pt idx="8">
                  <c:v>FFY 13</c:v>
                </c:pt>
                <c:pt idx="9">
                  <c:v>FFY 14</c:v>
                </c:pt>
                <c:pt idx="10">
                  <c:v>FFY 15</c:v>
                </c:pt>
                <c:pt idx="11">
                  <c:v>FFY 16</c:v>
                </c:pt>
              </c:strCache>
            </c:strRef>
          </c:cat>
          <c:val>
            <c:numRef>
              <c:f>Sheet1!$B$2:$B$13</c:f>
              <c:numCache>
                <c:formatCode>0%</c:formatCode>
                <c:ptCount val="12"/>
                <c:pt idx="0">
                  <c:v>0.72</c:v>
                </c:pt>
                <c:pt idx="1">
                  <c:v>0.81</c:v>
                </c:pt>
                <c:pt idx="2">
                  <c:v>0.89</c:v>
                </c:pt>
                <c:pt idx="3">
                  <c:v>0.94</c:v>
                </c:pt>
                <c:pt idx="4">
                  <c:v>0.94</c:v>
                </c:pt>
                <c:pt idx="5">
                  <c:v>0.94</c:v>
                </c:pt>
                <c:pt idx="6">
                  <c:v>0.95</c:v>
                </c:pt>
                <c:pt idx="7">
                  <c:v>0.98</c:v>
                </c:pt>
                <c:pt idx="8">
                  <c:v>0.98</c:v>
                </c:pt>
                <c:pt idx="9">
                  <c:v>0.96</c:v>
                </c:pt>
                <c:pt idx="10">
                  <c:v>0.99</c:v>
                </c:pt>
                <c:pt idx="11">
                  <c:v>0.97</c:v>
                </c:pt>
              </c:numCache>
            </c:numRef>
          </c:val>
          <c:extLst>
            <c:ext xmlns:c16="http://schemas.microsoft.com/office/drawing/2014/chart" uri="{C3380CC4-5D6E-409C-BE32-E72D297353CC}">
              <c16:uniqueId val="{00000000-2FD0-4DF5-9878-EDEA5F9CF239}"/>
            </c:ext>
          </c:extLst>
        </c:ser>
        <c:dLbls>
          <c:showLegendKey val="0"/>
          <c:showVal val="0"/>
          <c:showCatName val="0"/>
          <c:showSerName val="0"/>
          <c:showPercent val="0"/>
          <c:showBubbleSize val="0"/>
        </c:dLbls>
        <c:gapWidth val="150"/>
        <c:axId val="219291776"/>
        <c:axId val="219292168"/>
      </c:barChart>
      <c:catAx>
        <c:axId val="219291776"/>
        <c:scaling>
          <c:orientation val="minMax"/>
        </c:scaling>
        <c:delete val="0"/>
        <c:axPos val="b"/>
        <c:numFmt formatCode="General" sourceLinked="0"/>
        <c:majorTickMark val="out"/>
        <c:minorTickMark val="none"/>
        <c:tickLblPos val="nextTo"/>
        <c:crossAx val="219292168"/>
        <c:crosses val="autoZero"/>
        <c:auto val="1"/>
        <c:lblAlgn val="ctr"/>
        <c:lblOffset val="100"/>
        <c:noMultiLvlLbl val="0"/>
      </c:catAx>
      <c:valAx>
        <c:axId val="219292168"/>
        <c:scaling>
          <c:orientation val="minMax"/>
          <c:max val="1"/>
        </c:scaling>
        <c:delete val="0"/>
        <c:axPos val="l"/>
        <c:majorGridlines/>
        <c:numFmt formatCode="0%" sourceLinked="1"/>
        <c:majorTickMark val="out"/>
        <c:minorTickMark val="none"/>
        <c:tickLblPos val="nextTo"/>
        <c:crossAx val="219291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Timely Service Compliance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axId val="346013024"/>
        <c:axId val="346013416"/>
      </c:barChart>
      <c:catAx>
        <c:axId val="346013024"/>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346013416"/>
        <c:crossesAt val="0"/>
        <c:auto val="1"/>
        <c:lblAlgn val="ctr"/>
        <c:lblOffset val="100"/>
        <c:noMultiLvlLbl val="0"/>
      </c:catAx>
      <c:valAx>
        <c:axId val="346013416"/>
        <c:scaling>
          <c:orientation val="minMax"/>
          <c:max val="1"/>
        </c:scaling>
        <c:delete val="0"/>
        <c:axPos val="l"/>
        <c:majorGridlines>
          <c:spPr>
            <a:ln w="9525" cap="flat" cmpd="sng" algn="ctr">
              <a:solidFill>
                <a:schemeClr val="accent1"/>
              </a:solidFill>
              <a:round/>
            </a:ln>
            <a:effectLst/>
          </c:spPr>
        </c:majorGridlines>
        <c:numFmt formatCode="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346013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olidFill>
      <a:round/>
    </a:ln>
    <a:effectLst/>
  </c:spPr>
  <c:txPr>
    <a:bodyPr/>
    <a:lstStyle/>
    <a:p>
      <a:pPr>
        <a:defRPr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dirty="0"/>
              <a:t>Timely Service Compliance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Sheet1!$A$7:$A$8</c:f>
              <c:strCache>
                <c:ptCount val="2"/>
                <c:pt idx="0">
                  <c:v>FFY 04</c:v>
                </c:pt>
                <c:pt idx="1">
                  <c:v>FFY 05</c:v>
                </c:pt>
              </c:strCache>
            </c:strRef>
          </c:cat>
          <c:val>
            <c:numRef>
              <c:f>Sheet1!$B$7:$B$8</c:f>
              <c:numCache>
                <c:formatCode>0%</c:formatCode>
                <c:ptCount val="2"/>
                <c:pt idx="0">
                  <c:v>0.8</c:v>
                </c:pt>
                <c:pt idx="1">
                  <c:v>0.73</c:v>
                </c:pt>
              </c:numCache>
            </c:numRef>
          </c:val>
          <c:extLst>
            <c:ext xmlns:c16="http://schemas.microsoft.com/office/drawing/2014/chart" uri="{C3380CC4-5D6E-409C-BE32-E72D297353CC}">
              <c16:uniqueId val="{00000000-11FF-4BA3-80FE-874822DF077A}"/>
            </c:ext>
          </c:extLst>
        </c:ser>
        <c:dLbls>
          <c:showLegendKey val="0"/>
          <c:showVal val="1"/>
          <c:showCatName val="0"/>
          <c:showSerName val="0"/>
          <c:showPercent val="0"/>
          <c:showBubbleSize val="0"/>
        </c:dLbls>
        <c:gapWidth val="150"/>
        <c:overlap val="-25"/>
        <c:axId val="346707896"/>
        <c:axId val="346708288"/>
      </c:barChart>
      <c:catAx>
        <c:axId val="34670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46708288"/>
        <c:crosses val="autoZero"/>
        <c:auto val="1"/>
        <c:lblAlgn val="ctr"/>
        <c:lblOffset val="100"/>
        <c:noMultiLvlLbl val="0"/>
      </c:catAx>
      <c:valAx>
        <c:axId val="3467082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6707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dirty="0"/>
              <a:t>Timely Service Compliance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Sheet1!$A$7:$A$17</c:f>
              <c:strCache>
                <c:ptCount val="11"/>
                <c:pt idx="0">
                  <c:v>FFY 04</c:v>
                </c:pt>
                <c:pt idx="1">
                  <c:v>FFY 05</c:v>
                </c:pt>
                <c:pt idx="2">
                  <c:v>FFY 06</c:v>
                </c:pt>
                <c:pt idx="3">
                  <c:v>FFY 07</c:v>
                </c:pt>
                <c:pt idx="4">
                  <c:v>FFY 08</c:v>
                </c:pt>
                <c:pt idx="5">
                  <c:v>FFY 09</c:v>
                </c:pt>
                <c:pt idx="6">
                  <c:v>FFY 10</c:v>
                </c:pt>
                <c:pt idx="7">
                  <c:v>FFY 11</c:v>
                </c:pt>
                <c:pt idx="8">
                  <c:v>FFY 12</c:v>
                </c:pt>
                <c:pt idx="9">
                  <c:v>FFY 13</c:v>
                </c:pt>
                <c:pt idx="10">
                  <c:v>FFY 14</c:v>
                </c:pt>
              </c:strCache>
            </c:strRef>
          </c:cat>
          <c:val>
            <c:numRef>
              <c:f>Sheet1!$B$7:$B$17</c:f>
              <c:numCache>
                <c:formatCode>0%</c:formatCode>
                <c:ptCount val="11"/>
                <c:pt idx="0">
                  <c:v>0.8</c:v>
                </c:pt>
                <c:pt idx="1">
                  <c:v>0.73</c:v>
                </c:pt>
                <c:pt idx="2" formatCode="0.0%">
                  <c:v>0.92</c:v>
                </c:pt>
                <c:pt idx="3" formatCode="0.0%">
                  <c:v>0.93</c:v>
                </c:pt>
                <c:pt idx="4" formatCode="0.00%">
                  <c:v>0.97209999999999996</c:v>
                </c:pt>
                <c:pt idx="5" formatCode="0.00%">
                  <c:v>0.95979999999999999</c:v>
                </c:pt>
                <c:pt idx="6" formatCode="0.00%">
                  <c:v>0.98680000000000001</c:v>
                </c:pt>
                <c:pt idx="7" formatCode="0.00%">
                  <c:v>0.97850000000000004</c:v>
                </c:pt>
                <c:pt idx="8" formatCode="0.00%">
                  <c:v>0.9829</c:v>
                </c:pt>
                <c:pt idx="9" formatCode="0.00%">
                  <c:v>0.983134223471539</c:v>
                </c:pt>
                <c:pt idx="10" formatCode="0.00%">
                  <c:v>0.98114319387153803</c:v>
                </c:pt>
              </c:numCache>
            </c:numRef>
          </c:val>
          <c:extLst>
            <c:ext xmlns:c16="http://schemas.microsoft.com/office/drawing/2014/chart" uri="{C3380CC4-5D6E-409C-BE32-E72D297353CC}">
              <c16:uniqueId val="{00000000-BE50-4D86-9137-C8309E5495D3}"/>
            </c:ext>
          </c:extLst>
        </c:ser>
        <c:dLbls>
          <c:showLegendKey val="0"/>
          <c:showVal val="1"/>
          <c:showCatName val="0"/>
          <c:showSerName val="0"/>
          <c:showPercent val="0"/>
          <c:showBubbleSize val="0"/>
        </c:dLbls>
        <c:gapWidth val="150"/>
        <c:overlap val="-25"/>
        <c:axId val="349130424"/>
        <c:axId val="349130816"/>
      </c:barChart>
      <c:catAx>
        <c:axId val="34913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49130816"/>
        <c:crosses val="autoZero"/>
        <c:auto val="1"/>
        <c:lblAlgn val="ctr"/>
        <c:lblOffset val="100"/>
        <c:noMultiLvlLbl val="0"/>
      </c:catAx>
      <c:valAx>
        <c:axId val="3491308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9130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9E43E-EA48-4139-BA68-0986B8A6AD50}"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EA6FD9E6-516B-4E96-B3F7-9E865311E82A}">
      <dgm:prSet/>
      <dgm:spPr/>
      <dgm:t>
        <a:bodyPr/>
        <a:lstStyle/>
        <a:p>
          <a:r>
            <a:rPr lang="en-US" b="1" i="0" dirty="0"/>
            <a:t>Redesigned Service System</a:t>
          </a:r>
          <a:endParaRPr lang="en-US" dirty="0"/>
        </a:p>
      </dgm:t>
    </dgm:pt>
    <dgm:pt modelId="{A77EAC6C-A9CD-4F1A-8915-80BBDA089C2F}" type="parTrans" cxnId="{9101D545-CBF0-48B9-857D-EA8A803832F5}">
      <dgm:prSet/>
      <dgm:spPr/>
      <dgm:t>
        <a:bodyPr/>
        <a:lstStyle/>
        <a:p>
          <a:endParaRPr lang="en-US"/>
        </a:p>
      </dgm:t>
    </dgm:pt>
    <dgm:pt modelId="{1A9909E3-E50F-421E-BC62-D6D37978EF95}" type="sibTrans" cxnId="{9101D545-CBF0-48B9-857D-EA8A803832F5}">
      <dgm:prSet/>
      <dgm:spPr/>
      <dgm:t>
        <a:bodyPr/>
        <a:lstStyle/>
        <a:p>
          <a:endParaRPr lang="en-US"/>
        </a:p>
      </dgm:t>
    </dgm:pt>
    <dgm:pt modelId="{8BFCB967-1A9D-4EE4-991B-552DC111528F}">
      <dgm:prSet/>
      <dgm:spPr/>
      <dgm:t>
        <a:bodyPr/>
        <a:lstStyle/>
        <a:p>
          <a:r>
            <a:rPr lang="en-US" b="1" dirty="0"/>
            <a:t>Substantial increase in Referrals</a:t>
          </a:r>
        </a:p>
      </dgm:t>
    </dgm:pt>
    <dgm:pt modelId="{8B898C49-FC52-4E66-840B-339F21F476F9}" type="parTrans" cxnId="{CCEFAE80-5E37-4B03-A602-B551604B8C56}">
      <dgm:prSet/>
      <dgm:spPr/>
      <dgm:t>
        <a:bodyPr/>
        <a:lstStyle/>
        <a:p>
          <a:endParaRPr lang="en-US"/>
        </a:p>
      </dgm:t>
    </dgm:pt>
    <dgm:pt modelId="{7EDA429B-F21F-4221-8678-689D06CA73BD}" type="sibTrans" cxnId="{CCEFAE80-5E37-4B03-A602-B551604B8C56}">
      <dgm:prSet/>
      <dgm:spPr/>
      <dgm:t>
        <a:bodyPr/>
        <a:lstStyle/>
        <a:p>
          <a:endParaRPr lang="en-US"/>
        </a:p>
      </dgm:t>
    </dgm:pt>
    <dgm:pt modelId="{198372FA-1BB2-4865-B16C-4F8C63654ED9}">
      <dgm:prSet/>
      <dgm:spPr/>
      <dgm:t>
        <a:bodyPr/>
        <a:lstStyle/>
        <a:p>
          <a:r>
            <a:rPr lang="en-US" b="1" i="0" dirty="0"/>
            <a:t>Inadequate resources</a:t>
          </a:r>
          <a:endParaRPr lang="en-US" dirty="0"/>
        </a:p>
      </dgm:t>
    </dgm:pt>
    <dgm:pt modelId="{F23F8095-86F1-402B-BA20-4BE3B9A87CC9}" type="parTrans" cxnId="{2C7EB082-5A70-4A0C-9428-383AD1386920}">
      <dgm:prSet/>
      <dgm:spPr/>
      <dgm:t>
        <a:bodyPr/>
        <a:lstStyle/>
        <a:p>
          <a:endParaRPr lang="en-US"/>
        </a:p>
      </dgm:t>
    </dgm:pt>
    <dgm:pt modelId="{F1EE4781-4672-48F0-9D2B-3A5FD3904ACC}" type="sibTrans" cxnId="{2C7EB082-5A70-4A0C-9428-383AD1386920}">
      <dgm:prSet/>
      <dgm:spPr/>
      <dgm:t>
        <a:bodyPr/>
        <a:lstStyle/>
        <a:p>
          <a:endParaRPr lang="en-US"/>
        </a:p>
      </dgm:t>
    </dgm:pt>
    <dgm:pt modelId="{28621411-759E-4BB5-A33E-1621C2452F75}">
      <dgm:prSet/>
      <dgm:spPr/>
      <dgm:t>
        <a:bodyPr/>
        <a:lstStyle/>
        <a:p>
          <a:r>
            <a:rPr lang="en-US" b="1" i="0"/>
            <a:t>CDSA Staff</a:t>
          </a:r>
          <a:endParaRPr lang="en-US"/>
        </a:p>
      </dgm:t>
    </dgm:pt>
    <dgm:pt modelId="{079349FD-403F-4AFB-884A-54CECD52E294}" type="parTrans" cxnId="{5AC36A84-F7CE-446D-9237-174F655D50D6}">
      <dgm:prSet/>
      <dgm:spPr/>
      <dgm:t>
        <a:bodyPr/>
        <a:lstStyle/>
        <a:p>
          <a:endParaRPr lang="en-US"/>
        </a:p>
      </dgm:t>
    </dgm:pt>
    <dgm:pt modelId="{7A10E692-3CF5-4924-8FFF-86FC9D42FD0F}" type="sibTrans" cxnId="{5AC36A84-F7CE-446D-9237-174F655D50D6}">
      <dgm:prSet/>
      <dgm:spPr/>
      <dgm:t>
        <a:bodyPr/>
        <a:lstStyle/>
        <a:p>
          <a:endParaRPr lang="en-US"/>
        </a:p>
      </dgm:t>
    </dgm:pt>
    <dgm:pt modelId="{D8FA746F-1CE2-4F15-AEB6-3F4BDC3C5124}">
      <dgm:prSet/>
      <dgm:spPr/>
      <dgm:t>
        <a:bodyPr/>
        <a:lstStyle/>
        <a:p>
          <a:r>
            <a:rPr lang="en-US" b="1" i="0" dirty="0"/>
            <a:t>Provider Reimbursement </a:t>
          </a:r>
          <a:endParaRPr lang="en-US" dirty="0"/>
        </a:p>
      </dgm:t>
    </dgm:pt>
    <dgm:pt modelId="{44499A64-4E49-42C3-BF15-1B4E1458DBE5}" type="parTrans" cxnId="{CDB7F0D0-DD14-4DF6-A0BD-664609F5720A}">
      <dgm:prSet/>
      <dgm:spPr/>
      <dgm:t>
        <a:bodyPr/>
        <a:lstStyle/>
        <a:p>
          <a:endParaRPr lang="en-US"/>
        </a:p>
      </dgm:t>
    </dgm:pt>
    <dgm:pt modelId="{CC692A99-03D8-4DC2-AEA7-A235442A5217}" type="sibTrans" cxnId="{CDB7F0D0-DD14-4DF6-A0BD-664609F5720A}">
      <dgm:prSet/>
      <dgm:spPr/>
      <dgm:t>
        <a:bodyPr/>
        <a:lstStyle/>
        <a:p>
          <a:endParaRPr lang="en-US"/>
        </a:p>
      </dgm:t>
    </dgm:pt>
    <dgm:pt modelId="{14F7BEE3-6B0A-494C-9901-25E469989E4D}" type="pres">
      <dgm:prSet presAssocID="{FFE9E43E-EA48-4139-BA68-0986B8A6AD50}" presName="linearFlow" presStyleCnt="0">
        <dgm:presLayoutVars>
          <dgm:dir/>
          <dgm:resizeHandles val="exact"/>
        </dgm:presLayoutVars>
      </dgm:prSet>
      <dgm:spPr/>
    </dgm:pt>
    <dgm:pt modelId="{9FABA6BC-9489-4FF3-B803-686A84959840}" type="pres">
      <dgm:prSet presAssocID="{EA6FD9E6-516B-4E96-B3F7-9E865311E82A}" presName="node" presStyleLbl="node1" presStyleIdx="0" presStyleCnt="3">
        <dgm:presLayoutVars>
          <dgm:bulletEnabled val="1"/>
        </dgm:presLayoutVars>
      </dgm:prSet>
      <dgm:spPr/>
    </dgm:pt>
    <dgm:pt modelId="{7CA56A44-F78B-4341-B222-C14CCE3CB785}" type="pres">
      <dgm:prSet presAssocID="{1A9909E3-E50F-421E-BC62-D6D37978EF95}" presName="spacerL" presStyleCnt="0"/>
      <dgm:spPr/>
    </dgm:pt>
    <dgm:pt modelId="{470681D1-09D9-4F69-9BDC-8068431ADEB2}" type="pres">
      <dgm:prSet presAssocID="{1A9909E3-E50F-421E-BC62-D6D37978EF95}" presName="sibTrans" presStyleLbl="sibTrans2D1" presStyleIdx="0" presStyleCnt="2"/>
      <dgm:spPr/>
    </dgm:pt>
    <dgm:pt modelId="{B37D2719-AA5F-40B6-870B-6F87B8CD23D3}" type="pres">
      <dgm:prSet presAssocID="{1A9909E3-E50F-421E-BC62-D6D37978EF95}" presName="spacerR" presStyleCnt="0"/>
      <dgm:spPr/>
    </dgm:pt>
    <dgm:pt modelId="{4FE65472-C67C-4D2D-84E7-24E873E4B09E}" type="pres">
      <dgm:prSet presAssocID="{8BFCB967-1A9D-4EE4-991B-552DC111528F}" presName="node" presStyleLbl="node1" presStyleIdx="1" presStyleCnt="3">
        <dgm:presLayoutVars>
          <dgm:bulletEnabled val="1"/>
        </dgm:presLayoutVars>
      </dgm:prSet>
      <dgm:spPr/>
    </dgm:pt>
    <dgm:pt modelId="{8E84F372-1796-46AD-B5DE-833FF200925C}" type="pres">
      <dgm:prSet presAssocID="{7EDA429B-F21F-4221-8678-689D06CA73BD}" presName="spacerL" presStyleCnt="0"/>
      <dgm:spPr/>
    </dgm:pt>
    <dgm:pt modelId="{E855BC98-23C1-4939-AAC4-4C67B9A0608D}" type="pres">
      <dgm:prSet presAssocID="{7EDA429B-F21F-4221-8678-689D06CA73BD}" presName="sibTrans" presStyleLbl="sibTrans2D1" presStyleIdx="1" presStyleCnt="2"/>
      <dgm:spPr/>
    </dgm:pt>
    <dgm:pt modelId="{E700DB33-4E75-4977-8A99-2BE212DD2BC1}" type="pres">
      <dgm:prSet presAssocID="{7EDA429B-F21F-4221-8678-689D06CA73BD}" presName="spacerR" presStyleCnt="0"/>
      <dgm:spPr/>
    </dgm:pt>
    <dgm:pt modelId="{6E2BAD06-1AD7-42AB-A366-626C0AA93AD2}" type="pres">
      <dgm:prSet presAssocID="{198372FA-1BB2-4865-B16C-4F8C63654ED9}" presName="node" presStyleLbl="node1" presStyleIdx="2" presStyleCnt="3">
        <dgm:presLayoutVars>
          <dgm:bulletEnabled val="1"/>
        </dgm:presLayoutVars>
      </dgm:prSet>
      <dgm:spPr/>
    </dgm:pt>
  </dgm:ptLst>
  <dgm:cxnLst>
    <dgm:cxn modelId="{D03FBC38-A78C-4F65-9C09-01725D0B9754}" type="presOf" srcId="{28621411-759E-4BB5-A33E-1621C2452F75}" destId="{6E2BAD06-1AD7-42AB-A366-626C0AA93AD2}" srcOrd="0" destOrd="1" presId="urn:microsoft.com/office/officeart/2005/8/layout/equation1"/>
    <dgm:cxn modelId="{ECD7E464-E23A-43D1-92FA-37E6E5B77812}" type="presOf" srcId="{7EDA429B-F21F-4221-8678-689D06CA73BD}" destId="{E855BC98-23C1-4939-AAC4-4C67B9A0608D}" srcOrd="0" destOrd="0" presId="urn:microsoft.com/office/officeart/2005/8/layout/equation1"/>
    <dgm:cxn modelId="{9101D545-CBF0-48B9-857D-EA8A803832F5}" srcId="{FFE9E43E-EA48-4139-BA68-0986B8A6AD50}" destId="{EA6FD9E6-516B-4E96-B3F7-9E865311E82A}" srcOrd="0" destOrd="0" parTransId="{A77EAC6C-A9CD-4F1A-8915-80BBDA089C2F}" sibTransId="{1A9909E3-E50F-421E-BC62-D6D37978EF95}"/>
    <dgm:cxn modelId="{0389616A-0EB4-40EF-AF81-B2C50FF95851}" type="presOf" srcId="{FFE9E43E-EA48-4139-BA68-0986B8A6AD50}" destId="{14F7BEE3-6B0A-494C-9901-25E469989E4D}" srcOrd="0" destOrd="0" presId="urn:microsoft.com/office/officeart/2005/8/layout/equation1"/>
    <dgm:cxn modelId="{7C898A54-2E2C-4355-8B59-7915BA979A9D}" type="presOf" srcId="{8BFCB967-1A9D-4EE4-991B-552DC111528F}" destId="{4FE65472-C67C-4D2D-84E7-24E873E4B09E}" srcOrd="0" destOrd="0" presId="urn:microsoft.com/office/officeart/2005/8/layout/equation1"/>
    <dgm:cxn modelId="{2E6F6C80-E472-4B31-934D-BB2C671E8C3C}" type="presOf" srcId="{EA6FD9E6-516B-4E96-B3F7-9E865311E82A}" destId="{9FABA6BC-9489-4FF3-B803-686A84959840}" srcOrd="0" destOrd="0" presId="urn:microsoft.com/office/officeart/2005/8/layout/equation1"/>
    <dgm:cxn modelId="{CCEFAE80-5E37-4B03-A602-B551604B8C56}" srcId="{FFE9E43E-EA48-4139-BA68-0986B8A6AD50}" destId="{8BFCB967-1A9D-4EE4-991B-552DC111528F}" srcOrd="1" destOrd="0" parTransId="{8B898C49-FC52-4E66-840B-339F21F476F9}" sibTransId="{7EDA429B-F21F-4221-8678-689D06CA73BD}"/>
    <dgm:cxn modelId="{667F9682-7CE5-4115-93CD-428BD4E04AE4}" type="presOf" srcId="{1A9909E3-E50F-421E-BC62-D6D37978EF95}" destId="{470681D1-09D9-4F69-9BDC-8068431ADEB2}" srcOrd="0" destOrd="0" presId="urn:microsoft.com/office/officeart/2005/8/layout/equation1"/>
    <dgm:cxn modelId="{2C7EB082-5A70-4A0C-9428-383AD1386920}" srcId="{FFE9E43E-EA48-4139-BA68-0986B8A6AD50}" destId="{198372FA-1BB2-4865-B16C-4F8C63654ED9}" srcOrd="2" destOrd="0" parTransId="{F23F8095-86F1-402B-BA20-4BE3B9A87CC9}" sibTransId="{F1EE4781-4672-48F0-9D2B-3A5FD3904ACC}"/>
    <dgm:cxn modelId="{5AC36A84-F7CE-446D-9237-174F655D50D6}" srcId="{198372FA-1BB2-4865-B16C-4F8C63654ED9}" destId="{28621411-759E-4BB5-A33E-1621C2452F75}" srcOrd="0" destOrd="0" parTransId="{079349FD-403F-4AFB-884A-54CECD52E294}" sibTransId="{7A10E692-3CF5-4924-8FFF-86FC9D42FD0F}"/>
    <dgm:cxn modelId="{CDB7F0D0-DD14-4DF6-A0BD-664609F5720A}" srcId="{198372FA-1BB2-4865-B16C-4F8C63654ED9}" destId="{D8FA746F-1CE2-4F15-AEB6-3F4BDC3C5124}" srcOrd="1" destOrd="0" parTransId="{44499A64-4E49-42C3-BF15-1B4E1458DBE5}" sibTransId="{CC692A99-03D8-4DC2-AEA7-A235442A5217}"/>
    <dgm:cxn modelId="{831075EE-3425-4219-AEB5-524F873D32BE}" type="presOf" srcId="{D8FA746F-1CE2-4F15-AEB6-3F4BDC3C5124}" destId="{6E2BAD06-1AD7-42AB-A366-626C0AA93AD2}" srcOrd="0" destOrd="2" presId="urn:microsoft.com/office/officeart/2005/8/layout/equation1"/>
    <dgm:cxn modelId="{7D2567F0-6F58-4CEA-A3F2-12D4CC8E1A3C}" type="presOf" srcId="{198372FA-1BB2-4865-B16C-4F8C63654ED9}" destId="{6E2BAD06-1AD7-42AB-A366-626C0AA93AD2}" srcOrd="0" destOrd="0" presId="urn:microsoft.com/office/officeart/2005/8/layout/equation1"/>
    <dgm:cxn modelId="{7FF3536F-C1A6-44D1-ABE4-A1572F80ACF7}" type="presParOf" srcId="{14F7BEE3-6B0A-494C-9901-25E469989E4D}" destId="{9FABA6BC-9489-4FF3-B803-686A84959840}" srcOrd="0" destOrd="0" presId="urn:microsoft.com/office/officeart/2005/8/layout/equation1"/>
    <dgm:cxn modelId="{5E857696-2604-4BA6-AB38-4E4018BF7D6F}" type="presParOf" srcId="{14F7BEE3-6B0A-494C-9901-25E469989E4D}" destId="{7CA56A44-F78B-4341-B222-C14CCE3CB785}" srcOrd="1" destOrd="0" presId="urn:microsoft.com/office/officeart/2005/8/layout/equation1"/>
    <dgm:cxn modelId="{B4C95DC3-B971-40FB-93AD-1028A2578935}" type="presParOf" srcId="{14F7BEE3-6B0A-494C-9901-25E469989E4D}" destId="{470681D1-09D9-4F69-9BDC-8068431ADEB2}" srcOrd="2" destOrd="0" presId="urn:microsoft.com/office/officeart/2005/8/layout/equation1"/>
    <dgm:cxn modelId="{88935CC6-7776-4182-95B7-24BB43EDB0FB}" type="presParOf" srcId="{14F7BEE3-6B0A-494C-9901-25E469989E4D}" destId="{B37D2719-AA5F-40B6-870B-6F87B8CD23D3}" srcOrd="3" destOrd="0" presId="urn:microsoft.com/office/officeart/2005/8/layout/equation1"/>
    <dgm:cxn modelId="{241BAAB1-E191-42A0-83EB-1C66A6EC4EBF}" type="presParOf" srcId="{14F7BEE3-6B0A-494C-9901-25E469989E4D}" destId="{4FE65472-C67C-4D2D-84E7-24E873E4B09E}" srcOrd="4" destOrd="0" presId="urn:microsoft.com/office/officeart/2005/8/layout/equation1"/>
    <dgm:cxn modelId="{57BC179E-A6EB-4DE6-B6D6-EE005B7A7F78}" type="presParOf" srcId="{14F7BEE3-6B0A-494C-9901-25E469989E4D}" destId="{8E84F372-1796-46AD-B5DE-833FF200925C}" srcOrd="5" destOrd="0" presId="urn:microsoft.com/office/officeart/2005/8/layout/equation1"/>
    <dgm:cxn modelId="{E369C0CD-2A32-422B-BEBB-F561C5EBCBA7}" type="presParOf" srcId="{14F7BEE3-6B0A-494C-9901-25E469989E4D}" destId="{E855BC98-23C1-4939-AAC4-4C67B9A0608D}" srcOrd="6" destOrd="0" presId="urn:microsoft.com/office/officeart/2005/8/layout/equation1"/>
    <dgm:cxn modelId="{E1A4390D-EB81-42A7-A471-2F03B382B944}" type="presParOf" srcId="{14F7BEE3-6B0A-494C-9901-25E469989E4D}" destId="{E700DB33-4E75-4977-8A99-2BE212DD2BC1}" srcOrd="7" destOrd="0" presId="urn:microsoft.com/office/officeart/2005/8/layout/equation1"/>
    <dgm:cxn modelId="{6C5B3441-4F6D-4E97-9643-420F09A4C905}" type="presParOf" srcId="{14F7BEE3-6B0A-494C-9901-25E469989E4D}" destId="{6E2BAD06-1AD7-42AB-A366-626C0AA93AD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927BA3-C7E4-4530-92E5-1E568AA965C2}"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16AFBD6F-3D40-41ED-BC60-395D0965BE6C}">
      <dgm:prSet/>
      <dgm:spPr/>
      <dgm:t>
        <a:bodyPr/>
        <a:lstStyle/>
        <a:p>
          <a:r>
            <a:rPr lang="en-US" b="1" i="0" dirty="0"/>
            <a:t>Received additional State Funding:</a:t>
          </a:r>
          <a:endParaRPr lang="en-US" dirty="0"/>
        </a:p>
      </dgm:t>
    </dgm:pt>
    <dgm:pt modelId="{29BE57AF-A7E6-487F-A0B2-863C507F2F4A}" type="parTrans" cxnId="{825932BD-937F-4986-AECC-AF7AEDA03A03}">
      <dgm:prSet/>
      <dgm:spPr/>
      <dgm:t>
        <a:bodyPr/>
        <a:lstStyle/>
        <a:p>
          <a:endParaRPr lang="en-US"/>
        </a:p>
      </dgm:t>
    </dgm:pt>
    <dgm:pt modelId="{D70DCE1B-BE40-466E-912E-8BA2DA1548E8}" type="sibTrans" cxnId="{825932BD-937F-4986-AECC-AF7AEDA03A03}">
      <dgm:prSet/>
      <dgm:spPr/>
      <dgm:t>
        <a:bodyPr/>
        <a:lstStyle/>
        <a:p>
          <a:endParaRPr lang="en-US"/>
        </a:p>
      </dgm:t>
    </dgm:pt>
    <dgm:pt modelId="{2017BDA9-2C63-4407-A2B0-B68A0F4D8AF5}">
      <dgm:prSet/>
      <dgm:spPr/>
      <dgm:t>
        <a:bodyPr/>
        <a:lstStyle/>
        <a:p>
          <a:r>
            <a:rPr lang="en-US" b="1" i="0" baseline="0" dirty="0"/>
            <a:t>EI Service Reimbursement</a:t>
          </a:r>
          <a:endParaRPr lang="en-US" dirty="0"/>
        </a:p>
      </dgm:t>
    </dgm:pt>
    <dgm:pt modelId="{D26E1112-71E2-4BC7-B517-52E2B43AC29C}" type="parTrans" cxnId="{A7280443-D1DD-431F-8964-D368BF7746C7}">
      <dgm:prSet/>
      <dgm:spPr/>
      <dgm:t>
        <a:bodyPr/>
        <a:lstStyle/>
        <a:p>
          <a:endParaRPr lang="en-US"/>
        </a:p>
      </dgm:t>
    </dgm:pt>
    <dgm:pt modelId="{17AB4ADD-C20C-48B6-95BF-5FFFAE38A91C}" type="sibTrans" cxnId="{A7280443-D1DD-431F-8964-D368BF7746C7}">
      <dgm:prSet/>
      <dgm:spPr/>
      <dgm:t>
        <a:bodyPr/>
        <a:lstStyle/>
        <a:p>
          <a:endParaRPr lang="en-US"/>
        </a:p>
      </dgm:t>
    </dgm:pt>
    <dgm:pt modelId="{7EDAE991-670B-4F06-9E40-63CEBA24FA8C}">
      <dgm:prSet/>
      <dgm:spPr/>
      <dgm:t>
        <a:bodyPr/>
        <a:lstStyle/>
        <a:p>
          <a:r>
            <a:rPr lang="en-US" b="1" i="0" baseline="0"/>
            <a:t>CDSA Positions</a:t>
          </a:r>
          <a:endParaRPr lang="en-US"/>
        </a:p>
      </dgm:t>
    </dgm:pt>
    <dgm:pt modelId="{757E351F-3972-4B81-9672-CF845C829879}" type="parTrans" cxnId="{81B80D44-5EC3-49A8-8340-9B59F6B93DE9}">
      <dgm:prSet/>
      <dgm:spPr/>
      <dgm:t>
        <a:bodyPr/>
        <a:lstStyle/>
        <a:p>
          <a:endParaRPr lang="en-US"/>
        </a:p>
      </dgm:t>
    </dgm:pt>
    <dgm:pt modelId="{0BD01846-46A4-4257-B523-D7982BFFCB68}" type="sibTrans" cxnId="{81B80D44-5EC3-49A8-8340-9B59F6B93DE9}">
      <dgm:prSet/>
      <dgm:spPr/>
      <dgm:t>
        <a:bodyPr/>
        <a:lstStyle/>
        <a:p>
          <a:endParaRPr lang="en-US"/>
        </a:p>
      </dgm:t>
    </dgm:pt>
    <dgm:pt modelId="{4559ED08-E3BA-4A20-98C9-0C77BE349D4B}">
      <dgm:prSet/>
      <dgm:spPr/>
      <dgm:t>
        <a:bodyPr/>
        <a:lstStyle/>
        <a:p>
          <a:r>
            <a:rPr lang="en-US" b="1" i="0" dirty="0"/>
            <a:t>Revised eligibility definition:</a:t>
          </a:r>
          <a:endParaRPr lang="en-US" dirty="0"/>
        </a:p>
      </dgm:t>
    </dgm:pt>
    <dgm:pt modelId="{161B3F6E-3D5A-491F-BBB6-51C1D8939408}" type="parTrans" cxnId="{1807DB5B-6A3D-4418-A571-20586F5CA92F}">
      <dgm:prSet/>
      <dgm:spPr/>
      <dgm:t>
        <a:bodyPr/>
        <a:lstStyle/>
        <a:p>
          <a:endParaRPr lang="en-US"/>
        </a:p>
      </dgm:t>
    </dgm:pt>
    <dgm:pt modelId="{FCEA91F8-6189-4F8B-B799-B7D9029171AE}" type="sibTrans" cxnId="{1807DB5B-6A3D-4418-A571-20586F5CA92F}">
      <dgm:prSet/>
      <dgm:spPr/>
      <dgm:t>
        <a:bodyPr/>
        <a:lstStyle/>
        <a:p>
          <a:endParaRPr lang="en-US"/>
        </a:p>
      </dgm:t>
    </dgm:pt>
    <dgm:pt modelId="{4669B75D-7C76-45B5-ABA9-AC8DB3E5ACCF}">
      <dgm:prSet/>
      <dgm:spPr/>
      <dgm:t>
        <a:bodyPr/>
        <a:lstStyle/>
        <a:p>
          <a:r>
            <a:rPr lang="en-US" b="1" i="0" baseline="0" dirty="0"/>
            <a:t>4 categories to 2 </a:t>
          </a:r>
          <a:endParaRPr lang="en-US" dirty="0"/>
        </a:p>
      </dgm:t>
    </dgm:pt>
    <dgm:pt modelId="{8DFE7AF2-9211-4385-A09E-9FBD048160CF}" type="parTrans" cxnId="{67254C30-A2EC-4C01-81CF-CE6D9910388C}">
      <dgm:prSet/>
      <dgm:spPr/>
      <dgm:t>
        <a:bodyPr/>
        <a:lstStyle/>
        <a:p>
          <a:endParaRPr lang="en-US"/>
        </a:p>
      </dgm:t>
    </dgm:pt>
    <dgm:pt modelId="{9CC285D4-FCB2-4D67-B775-6D1A605CA0F7}" type="sibTrans" cxnId="{67254C30-A2EC-4C01-81CF-CE6D9910388C}">
      <dgm:prSet/>
      <dgm:spPr/>
      <dgm:t>
        <a:bodyPr/>
        <a:lstStyle/>
        <a:p>
          <a:endParaRPr lang="en-US"/>
        </a:p>
      </dgm:t>
    </dgm:pt>
    <dgm:pt modelId="{A3D35B3E-AE14-4DAE-8E20-919889CEDD21}">
      <dgm:prSet/>
      <dgm:spPr/>
      <dgm:t>
        <a:bodyPr/>
        <a:lstStyle/>
        <a:p>
          <a:r>
            <a:rPr lang="en-US" b="1" i="0" baseline="0" dirty="0"/>
            <a:t>Increased the specific level of delay</a:t>
          </a:r>
          <a:endParaRPr lang="en-US" dirty="0"/>
        </a:p>
      </dgm:t>
    </dgm:pt>
    <dgm:pt modelId="{4781C080-D005-432E-841E-BE9903115614}" type="parTrans" cxnId="{650F3576-5557-4204-B899-31A92C49781C}">
      <dgm:prSet/>
      <dgm:spPr/>
      <dgm:t>
        <a:bodyPr/>
        <a:lstStyle/>
        <a:p>
          <a:endParaRPr lang="en-US"/>
        </a:p>
      </dgm:t>
    </dgm:pt>
    <dgm:pt modelId="{FDDBB462-DE54-4CA0-B4AC-0DC631BE5EDD}" type="sibTrans" cxnId="{650F3576-5557-4204-B899-31A92C49781C}">
      <dgm:prSet/>
      <dgm:spPr/>
      <dgm:t>
        <a:bodyPr/>
        <a:lstStyle/>
        <a:p>
          <a:endParaRPr lang="en-US"/>
        </a:p>
      </dgm:t>
    </dgm:pt>
    <dgm:pt modelId="{86D8EDE1-9B0C-42B9-83E4-9C904A59AFE8}" type="pres">
      <dgm:prSet presAssocID="{1F927BA3-C7E4-4530-92E5-1E568AA965C2}" presName="diagram" presStyleCnt="0">
        <dgm:presLayoutVars>
          <dgm:chPref val="1"/>
          <dgm:dir/>
          <dgm:animOne val="branch"/>
          <dgm:animLvl val="lvl"/>
          <dgm:resizeHandles/>
        </dgm:presLayoutVars>
      </dgm:prSet>
      <dgm:spPr/>
    </dgm:pt>
    <dgm:pt modelId="{1C67BC56-27DA-4AAA-9904-B6DFE733B2D1}" type="pres">
      <dgm:prSet presAssocID="{16AFBD6F-3D40-41ED-BC60-395D0965BE6C}" presName="root" presStyleCnt="0"/>
      <dgm:spPr/>
    </dgm:pt>
    <dgm:pt modelId="{B469139E-317D-4864-A489-228E9E6CC23D}" type="pres">
      <dgm:prSet presAssocID="{16AFBD6F-3D40-41ED-BC60-395D0965BE6C}" presName="rootComposite" presStyleCnt="0"/>
      <dgm:spPr/>
    </dgm:pt>
    <dgm:pt modelId="{524A115D-0E12-4A68-9693-0BC415C457E1}" type="pres">
      <dgm:prSet presAssocID="{16AFBD6F-3D40-41ED-BC60-395D0965BE6C}" presName="rootText" presStyleLbl="node1" presStyleIdx="0" presStyleCnt="2"/>
      <dgm:spPr/>
    </dgm:pt>
    <dgm:pt modelId="{2D04B799-2296-40F6-B89A-B78F6C5D5536}" type="pres">
      <dgm:prSet presAssocID="{16AFBD6F-3D40-41ED-BC60-395D0965BE6C}" presName="rootConnector" presStyleLbl="node1" presStyleIdx="0" presStyleCnt="2"/>
      <dgm:spPr/>
    </dgm:pt>
    <dgm:pt modelId="{97B6CB78-5475-40BC-9374-D44A97180654}" type="pres">
      <dgm:prSet presAssocID="{16AFBD6F-3D40-41ED-BC60-395D0965BE6C}" presName="childShape" presStyleCnt="0"/>
      <dgm:spPr/>
    </dgm:pt>
    <dgm:pt modelId="{E477DF2E-EB43-4EE9-BCDC-3A59ADDC28EB}" type="pres">
      <dgm:prSet presAssocID="{D26E1112-71E2-4BC7-B517-52E2B43AC29C}" presName="Name13" presStyleLbl="parChTrans1D2" presStyleIdx="0" presStyleCnt="4"/>
      <dgm:spPr/>
    </dgm:pt>
    <dgm:pt modelId="{346A884B-EC3B-43B3-BB2D-89D24233D799}" type="pres">
      <dgm:prSet presAssocID="{2017BDA9-2C63-4407-A2B0-B68A0F4D8AF5}" presName="childText" presStyleLbl="bgAcc1" presStyleIdx="0" presStyleCnt="4">
        <dgm:presLayoutVars>
          <dgm:bulletEnabled val="1"/>
        </dgm:presLayoutVars>
      </dgm:prSet>
      <dgm:spPr/>
    </dgm:pt>
    <dgm:pt modelId="{6DDAE05A-7D56-48F4-8FDE-F379ABEDC80B}" type="pres">
      <dgm:prSet presAssocID="{757E351F-3972-4B81-9672-CF845C829879}" presName="Name13" presStyleLbl="parChTrans1D2" presStyleIdx="1" presStyleCnt="4"/>
      <dgm:spPr/>
    </dgm:pt>
    <dgm:pt modelId="{10884BD1-DB74-4640-B667-F88A4D5DFB11}" type="pres">
      <dgm:prSet presAssocID="{7EDAE991-670B-4F06-9E40-63CEBA24FA8C}" presName="childText" presStyleLbl="bgAcc1" presStyleIdx="1" presStyleCnt="4">
        <dgm:presLayoutVars>
          <dgm:bulletEnabled val="1"/>
        </dgm:presLayoutVars>
      </dgm:prSet>
      <dgm:spPr/>
    </dgm:pt>
    <dgm:pt modelId="{2E5C56F2-DF2C-478F-8B72-1C2CD938E011}" type="pres">
      <dgm:prSet presAssocID="{4559ED08-E3BA-4A20-98C9-0C77BE349D4B}" presName="root" presStyleCnt="0"/>
      <dgm:spPr/>
    </dgm:pt>
    <dgm:pt modelId="{2152D7C5-206E-4BEE-BF75-3C650B298663}" type="pres">
      <dgm:prSet presAssocID="{4559ED08-E3BA-4A20-98C9-0C77BE349D4B}" presName="rootComposite" presStyleCnt="0"/>
      <dgm:spPr/>
    </dgm:pt>
    <dgm:pt modelId="{A5552CBB-D7CE-429A-8A69-9920256D8C08}" type="pres">
      <dgm:prSet presAssocID="{4559ED08-E3BA-4A20-98C9-0C77BE349D4B}" presName="rootText" presStyleLbl="node1" presStyleIdx="1" presStyleCnt="2"/>
      <dgm:spPr/>
    </dgm:pt>
    <dgm:pt modelId="{D6DBF962-83A9-4546-9189-9BDD62AE4A4A}" type="pres">
      <dgm:prSet presAssocID="{4559ED08-E3BA-4A20-98C9-0C77BE349D4B}" presName="rootConnector" presStyleLbl="node1" presStyleIdx="1" presStyleCnt="2"/>
      <dgm:spPr/>
    </dgm:pt>
    <dgm:pt modelId="{473ABE88-A3C1-4059-A9C2-5FA46E8CC240}" type="pres">
      <dgm:prSet presAssocID="{4559ED08-E3BA-4A20-98C9-0C77BE349D4B}" presName="childShape" presStyleCnt="0"/>
      <dgm:spPr/>
    </dgm:pt>
    <dgm:pt modelId="{74AC47BC-D4C7-49A2-831B-F81C9559739E}" type="pres">
      <dgm:prSet presAssocID="{8DFE7AF2-9211-4385-A09E-9FBD048160CF}" presName="Name13" presStyleLbl="parChTrans1D2" presStyleIdx="2" presStyleCnt="4"/>
      <dgm:spPr/>
    </dgm:pt>
    <dgm:pt modelId="{F8D197F9-65DC-41C6-AA7E-C073949339FF}" type="pres">
      <dgm:prSet presAssocID="{4669B75D-7C76-45B5-ABA9-AC8DB3E5ACCF}" presName="childText" presStyleLbl="bgAcc1" presStyleIdx="2" presStyleCnt="4">
        <dgm:presLayoutVars>
          <dgm:bulletEnabled val="1"/>
        </dgm:presLayoutVars>
      </dgm:prSet>
      <dgm:spPr/>
    </dgm:pt>
    <dgm:pt modelId="{76E2C6EB-5791-408F-80A2-CD33529CF2A8}" type="pres">
      <dgm:prSet presAssocID="{4781C080-D005-432E-841E-BE9903115614}" presName="Name13" presStyleLbl="parChTrans1D2" presStyleIdx="3" presStyleCnt="4"/>
      <dgm:spPr/>
    </dgm:pt>
    <dgm:pt modelId="{41214E71-EF9F-45D7-A059-7BE2CDEE0836}" type="pres">
      <dgm:prSet presAssocID="{A3D35B3E-AE14-4DAE-8E20-919889CEDD21}" presName="childText" presStyleLbl="bgAcc1" presStyleIdx="3" presStyleCnt="4">
        <dgm:presLayoutVars>
          <dgm:bulletEnabled val="1"/>
        </dgm:presLayoutVars>
      </dgm:prSet>
      <dgm:spPr/>
    </dgm:pt>
  </dgm:ptLst>
  <dgm:cxnLst>
    <dgm:cxn modelId="{9AD0F704-4E84-4A84-AAAC-872FC5734C3E}" type="presOf" srcId="{4781C080-D005-432E-841E-BE9903115614}" destId="{76E2C6EB-5791-408F-80A2-CD33529CF2A8}" srcOrd="0" destOrd="0" presId="urn:microsoft.com/office/officeart/2005/8/layout/hierarchy3"/>
    <dgm:cxn modelId="{6105C313-9926-40EF-AA73-336411DF96CE}" type="presOf" srcId="{2017BDA9-2C63-4407-A2B0-B68A0F4D8AF5}" destId="{346A884B-EC3B-43B3-BB2D-89D24233D799}" srcOrd="0" destOrd="0" presId="urn:microsoft.com/office/officeart/2005/8/layout/hierarchy3"/>
    <dgm:cxn modelId="{6CC85521-F254-4272-967D-DAD9BE4D154F}" type="presOf" srcId="{4559ED08-E3BA-4A20-98C9-0C77BE349D4B}" destId="{A5552CBB-D7CE-429A-8A69-9920256D8C08}" srcOrd="0" destOrd="0" presId="urn:microsoft.com/office/officeart/2005/8/layout/hierarchy3"/>
    <dgm:cxn modelId="{A05D9E2C-F11A-4FC9-84C6-D44B9782722E}" type="presOf" srcId="{7EDAE991-670B-4F06-9E40-63CEBA24FA8C}" destId="{10884BD1-DB74-4640-B667-F88A4D5DFB11}" srcOrd="0" destOrd="0" presId="urn:microsoft.com/office/officeart/2005/8/layout/hierarchy3"/>
    <dgm:cxn modelId="{67254C30-A2EC-4C01-81CF-CE6D9910388C}" srcId="{4559ED08-E3BA-4A20-98C9-0C77BE349D4B}" destId="{4669B75D-7C76-45B5-ABA9-AC8DB3E5ACCF}" srcOrd="0" destOrd="0" parTransId="{8DFE7AF2-9211-4385-A09E-9FBD048160CF}" sibTransId="{9CC285D4-FCB2-4D67-B775-6D1A605CA0F7}"/>
    <dgm:cxn modelId="{F7B35537-B4D1-480B-B8C6-C43A2D12CE38}" type="presOf" srcId="{A3D35B3E-AE14-4DAE-8E20-919889CEDD21}" destId="{41214E71-EF9F-45D7-A059-7BE2CDEE0836}" srcOrd="0" destOrd="0" presId="urn:microsoft.com/office/officeart/2005/8/layout/hierarchy3"/>
    <dgm:cxn modelId="{FB5C955B-E7C3-441A-8AAE-E65496C967EA}" type="presOf" srcId="{757E351F-3972-4B81-9672-CF845C829879}" destId="{6DDAE05A-7D56-48F4-8FDE-F379ABEDC80B}" srcOrd="0" destOrd="0" presId="urn:microsoft.com/office/officeart/2005/8/layout/hierarchy3"/>
    <dgm:cxn modelId="{1807DB5B-6A3D-4418-A571-20586F5CA92F}" srcId="{1F927BA3-C7E4-4530-92E5-1E568AA965C2}" destId="{4559ED08-E3BA-4A20-98C9-0C77BE349D4B}" srcOrd="1" destOrd="0" parTransId="{161B3F6E-3D5A-491F-BBB6-51C1D8939408}" sibTransId="{FCEA91F8-6189-4F8B-B799-B7D9029171AE}"/>
    <dgm:cxn modelId="{A7280443-D1DD-431F-8964-D368BF7746C7}" srcId="{16AFBD6F-3D40-41ED-BC60-395D0965BE6C}" destId="{2017BDA9-2C63-4407-A2B0-B68A0F4D8AF5}" srcOrd="0" destOrd="0" parTransId="{D26E1112-71E2-4BC7-B517-52E2B43AC29C}" sibTransId="{17AB4ADD-C20C-48B6-95BF-5FFFAE38A91C}"/>
    <dgm:cxn modelId="{81B80D44-5EC3-49A8-8340-9B59F6B93DE9}" srcId="{16AFBD6F-3D40-41ED-BC60-395D0965BE6C}" destId="{7EDAE991-670B-4F06-9E40-63CEBA24FA8C}" srcOrd="1" destOrd="0" parTransId="{757E351F-3972-4B81-9672-CF845C829879}" sibTransId="{0BD01846-46A4-4257-B523-D7982BFFCB68}"/>
    <dgm:cxn modelId="{3F1C5F46-59BC-4DD0-8B00-0EAB0A01A560}" type="presOf" srcId="{16AFBD6F-3D40-41ED-BC60-395D0965BE6C}" destId="{2D04B799-2296-40F6-B89A-B78F6C5D5536}" srcOrd="1" destOrd="0" presId="urn:microsoft.com/office/officeart/2005/8/layout/hierarchy3"/>
    <dgm:cxn modelId="{3993654C-5CDA-4E87-AF9B-7E3C9FAF9B9A}" type="presOf" srcId="{4669B75D-7C76-45B5-ABA9-AC8DB3E5ACCF}" destId="{F8D197F9-65DC-41C6-AA7E-C073949339FF}" srcOrd="0" destOrd="0" presId="urn:microsoft.com/office/officeart/2005/8/layout/hierarchy3"/>
    <dgm:cxn modelId="{23B0E455-4006-4380-BC40-18EE84FF0DAA}" type="presOf" srcId="{1F927BA3-C7E4-4530-92E5-1E568AA965C2}" destId="{86D8EDE1-9B0C-42B9-83E4-9C904A59AFE8}" srcOrd="0" destOrd="0" presId="urn:microsoft.com/office/officeart/2005/8/layout/hierarchy3"/>
    <dgm:cxn modelId="{650F3576-5557-4204-B899-31A92C49781C}" srcId="{4559ED08-E3BA-4A20-98C9-0C77BE349D4B}" destId="{A3D35B3E-AE14-4DAE-8E20-919889CEDD21}" srcOrd="1" destOrd="0" parTransId="{4781C080-D005-432E-841E-BE9903115614}" sibTransId="{FDDBB462-DE54-4CA0-B4AC-0DC631BE5EDD}"/>
    <dgm:cxn modelId="{82D55381-4DF7-4142-9DDE-CF192553A693}" type="presOf" srcId="{D26E1112-71E2-4BC7-B517-52E2B43AC29C}" destId="{E477DF2E-EB43-4EE9-BCDC-3A59ADDC28EB}" srcOrd="0" destOrd="0" presId="urn:microsoft.com/office/officeart/2005/8/layout/hierarchy3"/>
    <dgm:cxn modelId="{912E6FB7-9885-4340-A421-874948D74D25}" type="presOf" srcId="{4559ED08-E3BA-4A20-98C9-0C77BE349D4B}" destId="{D6DBF962-83A9-4546-9189-9BDD62AE4A4A}" srcOrd="1" destOrd="0" presId="urn:microsoft.com/office/officeart/2005/8/layout/hierarchy3"/>
    <dgm:cxn modelId="{825932BD-937F-4986-AECC-AF7AEDA03A03}" srcId="{1F927BA3-C7E4-4530-92E5-1E568AA965C2}" destId="{16AFBD6F-3D40-41ED-BC60-395D0965BE6C}" srcOrd="0" destOrd="0" parTransId="{29BE57AF-A7E6-487F-A0B2-863C507F2F4A}" sibTransId="{D70DCE1B-BE40-466E-912E-8BA2DA1548E8}"/>
    <dgm:cxn modelId="{962870CE-C9ED-4D15-A15E-DDB0085129E8}" type="presOf" srcId="{16AFBD6F-3D40-41ED-BC60-395D0965BE6C}" destId="{524A115D-0E12-4A68-9693-0BC415C457E1}" srcOrd="0" destOrd="0" presId="urn:microsoft.com/office/officeart/2005/8/layout/hierarchy3"/>
    <dgm:cxn modelId="{3E71EDD7-008A-4202-B005-FC3EB3FA1AE5}" type="presOf" srcId="{8DFE7AF2-9211-4385-A09E-9FBD048160CF}" destId="{74AC47BC-D4C7-49A2-831B-F81C9559739E}" srcOrd="0" destOrd="0" presId="urn:microsoft.com/office/officeart/2005/8/layout/hierarchy3"/>
    <dgm:cxn modelId="{0C4527C6-1E70-4BB8-A6E6-FDAD7A0B5DC0}" type="presParOf" srcId="{86D8EDE1-9B0C-42B9-83E4-9C904A59AFE8}" destId="{1C67BC56-27DA-4AAA-9904-B6DFE733B2D1}" srcOrd="0" destOrd="0" presId="urn:microsoft.com/office/officeart/2005/8/layout/hierarchy3"/>
    <dgm:cxn modelId="{9C90BA50-EAAA-42D7-8283-70996FA869FF}" type="presParOf" srcId="{1C67BC56-27DA-4AAA-9904-B6DFE733B2D1}" destId="{B469139E-317D-4864-A489-228E9E6CC23D}" srcOrd="0" destOrd="0" presId="urn:microsoft.com/office/officeart/2005/8/layout/hierarchy3"/>
    <dgm:cxn modelId="{0542CD87-5450-48D3-9653-F1BFB7BFEEBC}" type="presParOf" srcId="{B469139E-317D-4864-A489-228E9E6CC23D}" destId="{524A115D-0E12-4A68-9693-0BC415C457E1}" srcOrd="0" destOrd="0" presId="urn:microsoft.com/office/officeart/2005/8/layout/hierarchy3"/>
    <dgm:cxn modelId="{6161F0FE-51EF-4DF9-8329-124D6D7BB70F}" type="presParOf" srcId="{B469139E-317D-4864-A489-228E9E6CC23D}" destId="{2D04B799-2296-40F6-B89A-B78F6C5D5536}" srcOrd="1" destOrd="0" presId="urn:microsoft.com/office/officeart/2005/8/layout/hierarchy3"/>
    <dgm:cxn modelId="{97545759-A811-46B5-907B-08DA2E3BA4BF}" type="presParOf" srcId="{1C67BC56-27DA-4AAA-9904-B6DFE733B2D1}" destId="{97B6CB78-5475-40BC-9374-D44A97180654}" srcOrd="1" destOrd="0" presId="urn:microsoft.com/office/officeart/2005/8/layout/hierarchy3"/>
    <dgm:cxn modelId="{3E54E7B3-347E-456E-888A-EDDC980AADF7}" type="presParOf" srcId="{97B6CB78-5475-40BC-9374-D44A97180654}" destId="{E477DF2E-EB43-4EE9-BCDC-3A59ADDC28EB}" srcOrd="0" destOrd="0" presId="urn:microsoft.com/office/officeart/2005/8/layout/hierarchy3"/>
    <dgm:cxn modelId="{2280CEDB-CAF0-4047-B179-B493A790BAA4}" type="presParOf" srcId="{97B6CB78-5475-40BC-9374-D44A97180654}" destId="{346A884B-EC3B-43B3-BB2D-89D24233D799}" srcOrd="1" destOrd="0" presId="urn:microsoft.com/office/officeart/2005/8/layout/hierarchy3"/>
    <dgm:cxn modelId="{2198EC2F-758A-4028-B4F2-090188116FB0}" type="presParOf" srcId="{97B6CB78-5475-40BC-9374-D44A97180654}" destId="{6DDAE05A-7D56-48F4-8FDE-F379ABEDC80B}" srcOrd="2" destOrd="0" presId="urn:microsoft.com/office/officeart/2005/8/layout/hierarchy3"/>
    <dgm:cxn modelId="{65E04CCF-309E-499B-A8C5-189848A968C5}" type="presParOf" srcId="{97B6CB78-5475-40BC-9374-D44A97180654}" destId="{10884BD1-DB74-4640-B667-F88A4D5DFB11}" srcOrd="3" destOrd="0" presId="urn:microsoft.com/office/officeart/2005/8/layout/hierarchy3"/>
    <dgm:cxn modelId="{91B82D0D-435C-4D7A-A421-343781384853}" type="presParOf" srcId="{86D8EDE1-9B0C-42B9-83E4-9C904A59AFE8}" destId="{2E5C56F2-DF2C-478F-8B72-1C2CD938E011}" srcOrd="1" destOrd="0" presId="urn:microsoft.com/office/officeart/2005/8/layout/hierarchy3"/>
    <dgm:cxn modelId="{87667E2F-E87D-4A59-A49F-A48F506AEDF0}" type="presParOf" srcId="{2E5C56F2-DF2C-478F-8B72-1C2CD938E011}" destId="{2152D7C5-206E-4BEE-BF75-3C650B298663}" srcOrd="0" destOrd="0" presId="urn:microsoft.com/office/officeart/2005/8/layout/hierarchy3"/>
    <dgm:cxn modelId="{9BF5A941-221D-49D8-A953-BA61DF3B9279}" type="presParOf" srcId="{2152D7C5-206E-4BEE-BF75-3C650B298663}" destId="{A5552CBB-D7CE-429A-8A69-9920256D8C08}" srcOrd="0" destOrd="0" presId="urn:microsoft.com/office/officeart/2005/8/layout/hierarchy3"/>
    <dgm:cxn modelId="{BFBDFCC0-994C-4509-AA3D-503F82C3F849}" type="presParOf" srcId="{2152D7C5-206E-4BEE-BF75-3C650B298663}" destId="{D6DBF962-83A9-4546-9189-9BDD62AE4A4A}" srcOrd="1" destOrd="0" presId="urn:microsoft.com/office/officeart/2005/8/layout/hierarchy3"/>
    <dgm:cxn modelId="{BE35BF7E-6440-457A-A83F-B6ABFB47F341}" type="presParOf" srcId="{2E5C56F2-DF2C-478F-8B72-1C2CD938E011}" destId="{473ABE88-A3C1-4059-A9C2-5FA46E8CC240}" srcOrd="1" destOrd="0" presId="urn:microsoft.com/office/officeart/2005/8/layout/hierarchy3"/>
    <dgm:cxn modelId="{86EB63FA-E271-4E61-ACB1-D4C954756652}" type="presParOf" srcId="{473ABE88-A3C1-4059-A9C2-5FA46E8CC240}" destId="{74AC47BC-D4C7-49A2-831B-F81C9559739E}" srcOrd="0" destOrd="0" presId="urn:microsoft.com/office/officeart/2005/8/layout/hierarchy3"/>
    <dgm:cxn modelId="{8839C67A-6A32-453E-B16A-7A5C233ABBF4}" type="presParOf" srcId="{473ABE88-A3C1-4059-A9C2-5FA46E8CC240}" destId="{F8D197F9-65DC-41C6-AA7E-C073949339FF}" srcOrd="1" destOrd="0" presId="urn:microsoft.com/office/officeart/2005/8/layout/hierarchy3"/>
    <dgm:cxn modelId="{A1855C15-DB4C-411A-9052-6896B1E72EB8}" type="presParOf" srcId="{473ABE88-A3C1-4059-A9C2-5FA46E8CC240}" destId="{76E2C6EB-5791-408F-80A2-CD33529CF2A8}" srcOrd="2" destOrd="0" presId="urn:microsoft.com/office/officeart/2005/8/layout/hierarchy3"/>
    <dgm:cxn modelId="{EAA689B1-AC0F-40DB-AA05-BC0A09C1194F}" type="presParOf" srcId="{473ABE88-A3C1-4059-A9C2-5FA46E8CC240}" destId="{41214E71-EF9F-45D7-A059-7BE2CDEE083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E9E43E-EA48-4139-BA68-0986B8A6AD50}"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EA6FD9E6-516B-4E96-B3F7-9E865311E82A}">
      <dgm:prSet/>
      <dgm:spPr/>
      <dgm:t>
        <a:bodyPr/>
        <a:lstStyle/>
        <a:p>
          <a:r>
            <a:rPr lang="en-US" b="1" dirty="0"/>
            <a:t>Inadequate documentation</a:t>
          </a:r>
        </a:p>
        <a:p>
          <a:endParaRPr lang="en-US" dirty="0"/>
        </a:p>
      </dgm:t>
    </dgm:pt>
    <dgm:pt modelId="{A77EAC6C-A9CD-4F1A-8915-80BBDA089C2F}" type="parTrans" cxnId="{9101D545-CBF0-48B9-857D-EA8A803832F5}">
      <dgm:prSet/>
      <dgm:spPr/>
      <dgm:t>
        <a:bodyPr/>
        <a:lstStyle/>
        <a:p>
          <a:endParaRPr lang="en-US"/>
        </a:p>
      </dgm:t>
    </dgm:pt>
    <dgm:pt modelId="{1A9909E3-E50F-421E-BC62-D6D37978EF95}" type="sibTrans" cxnId="{9101D545-CBF0-48B9-857D-EA8A803832F5}">
      <dgm:prSet/>
      <dgm:spPr/>
      <dgm:t>
        <a:bodyPr/>
        <a:lstStyle/>
        <a:p>
          <a:endParaRPr lang="en-US"/>
        </a:p>
      </dgm:t>
    </dgm:pt>
    <dgm:pt modelId="{198372FA-1BB2-4865-B16C-4F8C63654ED9}">
      <dgm:prSet/>
      <dgm:spPr/>
      <dgm:t>
        <a:bodyPr/>
        <a:lstStyle/>
        <a:p>
          <a:r>
            <a:rPr lang="en-US" b="1" dirty="0"/>
            <a:t>Service initiation delays</a:t>
          </a:r>
        </a:p>
      </dgm:t>
    </dgm:pt>
    <dgm:pt modelId="{F23F8095-86F1-402B-BA20-4BE3B9A87CC9}" type="parTrans" cxnId="{2C7EB082-5A70-4A0C-9428-383AD1386920}">
      <dgm:prSet/>
      <dgm:spPr/>
      <dgm:t>
        <a:bodyPr/>
        <a:lstStyle/>
        <a:p>
          <a:endParaRPr lang="en-US"/>
        </a:p>
      </dgm:t>
    </dgm:pt>
    <dgm:pt modelId="{F1EE4781-4672-48F0-9D2B-3A5FD3904ACC}" type="sibTrans" cxnId="{2C7EB082-5A70-4A0C-9428-383AD1386920}">
      <dgm:prSet/>
      <dgm:spPr/>
      <dgm:t>
        <a:bodyPr/>
        <a:lstStyle/>
        <a:p>
          <a:endParaRPr lang="en-US"/>
        </a:p>
      </dgm:t>
    </dgm:pt>
    <dgm:pt modelId="{DDF151BF-A36C-4BB9-BDCD-E954F00BC1BC}">
      <dgm:prSet/>
      <dgm:spPr/>
      <dgm:t>
        <a:bodyPr/>
        <a:lstStyle/>
        <a:p>
          <a:r>
            <a:rPr lang="en-US" b="1" dirty="0"/>
            <a:t>Lack of enrolled service providers</a:t>
          </a:r>
        </a:p>
        <a:p>
          <a:endParaRPr lang="en-US" dirty="0"/>
        </a:p>
      </dgm:t>
    </dgm:pt>
    <dgm:pt modelId="{DCEE133F-F99D-468F-8AE3-3A3ACA2D2A36}" type="parTrans" cxnId="{1B4E871C-F73B-4A41-B4F0-03DF4ABDAC89}">
      <dgm:prSet/>
      <dgm:spPr/>
      <dgm:t>
        <a:bodyPr/>
        <a:lstStyle/>
        <a:p>
          <a:endParaRPr lang="en-US"/>
        </a:p>
      </dgm:t>
    </dgm:pt>
    <dgm:pt modelId="{5137E837-5CE7-47E7-B567-713AC82C5B9E}" type="sibTrans" cxnId="{1B4E871C-F73B-4A41-B4F0-03DF4ABDAC89}">
      <dgm:prSet/>
      <dgm:spPr/>
      <dgm:t>
        <a:bodyPr/>
        <a:lstStyle/>
        <a:p>
          <a:endParaRPr lang="en-US"/>
        </a:p>
      </dgm:t>
    </dgm:pt>
    <dgm:pt modelId="{387D0EBC-EE63-4ADE-ACE8-401300F4C498}" type="pres">
      <dgm:prSet presAssocID="{FFE9E43E-EA48-4139-BA68-0986B8A6AD50}" presName="Name0" presStyleCnt="0">
        <dgm:presLayoutVars>
          <dgm:chPref val="1"/>
          <dgm:dir/>
          <dgm:animOne val="branch"/>
          <dgm:animLvl val="lvl"/>
          <dgm:resizeHandles/>
        </dgm:presLayoutVars>
      </dgm:prSet>
      <dgm:spPr/>
    </dgm:pt>
    <dgm:pt modelId="{99C027A9-D71D-4E6D-A1C7-13789DEA3C22}" type="pres">
      <dgm:prSet presAssocID="{EA6FD9E6-516B-4E96-B3F7-9E865311E82A}" presName="vertOne" presStyleCnt="0"/>
      <dgm:spPr/>
    </dgm:pt>
    <dgm:pt modelId="{21BB8F13-9B68-4BDC-BB48-519E5175ACD7}" type="pres">
      <dgm:prSet presAssocID="{EA6FD9E6-516B-4E96-B3F7-9E865311E82A}" presName="txOne" presStyleLbl="node0" presStyleIdx="0" presStyleCnt="3">
        <dgm:presLayoutVars>
          <dgm:chPref val="3"/>
        </dgm:presLayoutVars>
      </dgm:prSet>
      <dgm:spPr/>
    </dgm:pt>
    <dgm:pt modelId="{58D749D7-A9FE-4475-AC73-04CA392B1487}" type="pres">
      <dgm:prSet presAssocID="{EA6FD9E6-516B-4E96-B3F7-9E865311E82A}" presName="horzOne" presStyleCnt="0"/>
      <dgm:spPr/>
    </dgm:pt>
    <dgm:pt modelId="{52BE5B8D-D111-4C6B-B70F-7BDDDAC3D9D3}" type="pres">
      <dgm:prSet presAssocID="{1A9909E3-E50F-421E-BC62-D6D37978EF95}" presName="sibSpaceOne" presStyleCnt="0"/>
      <dgm:spPr/>
    </dgm:pt>
    <dgm:pt modelId="{61311552-3F65-41EE-9EDC-215E4D77EB01}" type="pres">
      <dgm:prSet presAssocID="{198372FA-1BB2-4865-B16C-4F8C63654ED9}" presName="vertOne" presStyleCnt="0"/>
      <dgm:spPr/>
    </dgm:pt>
    <dgm:pt modelId="{4535312A-739E-4C55-8500-3A4570F383CB}" type="pres">
      <dgm:prSet presAssocID="{198372FA-1BB2-4865-B16C-4F8C63654ED9}" presName="txOne" presStyleLbl="node0" presStyleIdx="1" presStyleCnt="3">
        <dgm:presLayoutVars>
          <dgm:chPref val="3"/>
        </dgm:presLayoutVars>
      </dgm:prSet>
      <dgm:spPr/>
    </dgm:pt>
    <dgm:pt modelId="{F1C59382-604E-4C16-AB73-906AFC9F4A60}" type="pres">
      <dgm:prSet presAssocID="{198372FA-1BB2-4865-B16C-4F8C63654ED9}" presName="horzOne" presStyleCnt="0"/>
      <dgm:spPr/>
    </dgm:pt>
    <dgm:pt modelId="{3A56A8E7-6D6A-4186-A16F-31E4FD63277E}" type="pres">
      <dgm:prSet presAssocID="{F1EE4781-4672-48F0-9D2B-3A5FD3904ACC}" presName="sibSpaceOne" presStyleCnt="0"/>
      <dgm:spPr/>
    </dgm:pt>
    <dgm:pt modelId="{8D2700FB-A8C7-4A11-9329-9C7D86FE414C}" type="pres">
      <dgm:prSet presAssocID="{DDF151BF-A36C-4BB9-BDCD-E954F00BC1BC}" presName="vertOne" presStyleCnt="0"/>
      <dgm:spPr/>
    </dgm:pt>
    <dgm:pt modelId="{26E5AB0A-687D-4469-A565-96C8E0379BE7}" type="pres">
      <dgm:prSet presAssocID="{DDF151BF-A36C-4BB9-BDCD-E954F00BC1BC}" presName="txOne" presStyleLbl="node0" presStyleIdx="2" presStyleCnt="3">
        <dgm:presLayoutVars>
          <dgm:chPref val="3"/>
        </dgm:presLayoutVars>
      </dgm:prSet>
      <dgm:spPr/>
    </dgm:pt>
    <dgm:pt modelId="{02CAF2A5-508F-4A60-AABB-7E22D578AA9C}" type="pres">
      <dgm:prSet presAssocID="{DDF151BF-A36C-4BB9-BDCD-E954F00BC1BC}" presName="horzOne" presStyleCnt="0"/>
      <dgm:spPr/>
    </dgm:pt>
  </dgm:ptLst>
  <dgm:cxnLst>
    <dgm:cxn modelId="{1B4E871C-F73B-4A41-B4F0-03DF4ABDAC89}" srcId="{FFE9E43E-EA48-4139-BA68-0986B8A6AD50}" destId="{DDF151BF-A36C-4BB9-BDCD-E954F00BC1BC}" srcOrd="2" destOrd="0" parTransId="{DCEE133F-F99D-468F-8AE3-3A3ACA2D2A36}" sibTransId="{5137E837-5CE7-47E7-B567-713AC82C5B9E}"/>
    <dgm:cxn modelId="{FD5C2C5B-687C-428D-86CD-999CED3634F1}" type="presOf" srcId="{198372FA-1BB2-4865-B16C-4F8C63654ED9}" destId="{4535312A-739E-4C55-8500-3A4570F383CB}" srcOrd="0" destOrd="0" presId="urn:microsoft.com/office/officeart/2005/8/layout/architecture"/>
    <dgm:cxn modelId="{9101D545-CBF0-48B9-857D-EA8A803832F5}" srcId="{FFE9E43E-EA48-4139-BA68-0986B8A6AD50}" destId="{EA6FD9E6-516B-4E96-B3F7-9E865311E82A}" srcOrd="0" destOrd="0" parTransId="{A77EAC6C-A9CD-4F1A-8915-80BBDA089C2F}" sibTransId="{1A9909E3-E50F-421E-BC62-D6D37978EF95}"/>
    <dgm:cxn modelId="{D14BB87B-7CE7-4896-A33D-EB28A81B1C43}" type="presOf" srcId="{DDF151BF-A36C-4BB9-BDCD-E954F00BC1BC}" destId="{26E5AB0A-687D-4469-A565-96C8E0379BE7}" srcOrd="0" destOrd="0" presId="urn:microsoft.com/office/officeart/2005/8/layout/architecture"/>
    <dgm:cxn modelId="{2C7EB082-5A70-4A0C-9428-383AD1386920}" srcId="{FFE9E43E-EA48-4139-BA68-0986B8A6AD50}" destId="{198372FA-1BB2-4865-B16C-4F8C63654ED9}" srcOrd="1" destOrd="0" parTransId="{F23F8095-86F1-402B-BA20-4BE3B9A87CC9}" sibTransId="{F1EE4781-4672-48F0-9D2B-3A5FD3904ACC}"/>
    <dgm:cxn modelId="{71C9D386-4DE9-4278-AF04-18379FAD9A71}" type="presOf" srcId="{FFE9E43E-EA48-4139-BA68-0986B8A6AD50}" destId="{387D0EBC-EE63-4ADE-ACE8-401300F4C498}" srcOrd="0" destOrd="0" presId="urn:microsoft.com/office/officeart/2005/8/layout/architecture"/>
    <dgm:cxn modelId="{D9E7939E-C299-41FC-A21F-BABE1699FB74}" type="presOf" srcId="{EA6FD9E6-516B-4E96-B3F7-9E865311E82A}" destId="{21BB8F13-9B68-4BDC-BB48-519E5175ACD7}" srcOrd="0" destOrd="0" presId="urn:microsoft.com/office/officeart/2005/8/layout/architecture"/>
    <dgm:cxn modelId="{C7458AF8-8FC6-4445-9DE3-78E1F0E9881C}" type="presParOf" srcId="{387D0EBC-EE63-4ADE-ACE8-401300F4C498}" destId="{99C027A9-D71D-4E6D-A1C7-13789DEA3C22}" srcOrd="0" destOrd="0" presId="urn:microsoft.com/office/officeart/2005/8/layout/architecture"/>
    <dgm:cxn modelId="{34B31A76-3E72-439F-BAD3-68D7996B8CED}" type="presParOf" srcId="{99C027A9-D71D-4E6D-A1C7-13789DEA3C22}" destId="{21BB8F13-9B68-4BDC-BB48-519E5175ACD7}" srcOrd="0" destOrd="0" presId="urn:microsoft.com/office/officeart/2005/8/layout/architecture"/>
    <dgm:cxn modelId="{5A41D3EF-FE52-4342-A75C-61A12BE9F80A}" type="presParOf" srcId="{99C027A9-D71D-4E6D-A1C7-13789DEA3C22}" destId="{58D749D7-A9FE-4475-AC73-04CA392B1487}" srcOrd="1" destOrd="0" presId="urn:microsoft.com/office/officeart/2005/8/layout/architecture"/>
    <dgm:cxn modelId="{DFE103EA-BEFC-4CEF-B977-14E381E12EAF}" type="presParOf" srcId="{387D0EBC-EE63-4ADE-ACE8-401300F4C498}" destId="{52BE5B8D-D111-4C6B-B70F-7BDDDAC3D9D3}" srcOrd="1" destOrd="0" presId="urn:microsoft.com/office/officeart/2005/8/layout/architecture"/>
    <dgm:cxn modelId="{03B28CE0-2A6B-46EB-8FEB-57960570BC51}" type="presParOf" srcId="{387D0EBC-EE63-4ADE-ACE8-401300F4C498}" destId="{61311552-3F65-41EE-9EDC-215E4D77EB01}" srcOrd="2" destOrd="0" presId="urn:microsoft.com/office/officeart/2005/8/layout/architecture"/>
    <dgm:cxn modelId="{D1AB185C-ECCF-4C75-ABFD-AD6E3B13DA22}" type="presParOf" srcId="{61311552-3F65-41EE-9EDC-215E4D77EB01}" destId="{4535312A-739E-4C55-8500-3A4570F383CB}" srcOrd="0" destOrd="0" presId="urn:microsoft.com/office/officeart/2005/8/layout/architecture"/>
    <dgm:cxn modelId="{D9469EB9-E084-4578-BCFA-F074F2443441}" type="presParOf" srcId="{61311552-3F65-41EE-9EDC-215E4D77EB01}" destId="{F1C59382-604E-4C16-AB73-906AFC9F4A60}" srcOrd="1" destOrd="0" presId="urn:microsoft.com/office/officeart/2005/8/layout/architecture"/>
    <dgm:cxn modelId="{91DF6426-38CC-4831-8D9F-5DAF495BE6FA}" type="presParOf" srcId="{387D0EBC-EE63-4ADE-ACE8-401300F4C498}" destId="{3A56A8E7-6D6A-4186-A16F-31E4FD63277E}" srcOrd="3" destOrd="0" presId="urn:microsoft.com/office/officeart/2005/8/layout/architecture"/>
    <dgm:cxn modelId="{56270539-3F74-45BC-BBE9-1D2297B41616}" type="presParOf" srcId="{387D0EBC-EE63-4ADE-ACE8-401300F4C498}" destId="{8D2700FB-A8C7-4A11-9329-9C7D86FE414C}" srcOrd="4" destOrd="0" presId="urn:microsoft.com/office/officeart/2005/8/layout/architecture"/>
    <dgm:cxn modelId="{5DE1DC7F-D0F1-49F3-9ECE-B624ED39E8DC}" type="presParOf" srcId="{8D2700FB-A8C7-4A11-9329-9C7D86FE414C}" destId="{26E5AB0A-687D-4469-A565-96C8E0379BE7}" srcOrd="0" destOrd="0" presId="urn:microsoft.com/office/officeart/2005/8/layout/architecture"/>
    <dgm:cxn modelId="{770D39AF-0291-43A0-A405-6ACAC1D37491}" type="presParOf" srcId="{8D2700FB-A8C7-4A11-9329-9C7D86FE414C}" destId="{02CAF2A5-508F-4A60-AABB-7E22D578AA9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927BA3-C7E4-4530-92E5-1E568AA965C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AB88CFC8-BD35-4FC6-8BEA-E6DE99198A29}">
      <dgm:prSet custT="1"/>
      <dgm:spPr/>
      <dgm:t>
        <a:bodyPr/>
        <a:lstStyle/>
        <a:p>
          <a:r>
            <a:rPr lang="en-US" sz="1200" b="1" dirty="0"/>
            <a:t>Expectations</a:t>
          </a:r>
        </a:p>
      </dgm:t>
    </dgm:pt>
    <dgm:pt modelId="{3E405E47-4B2C-4E0F-ADC1-0ECC59E52CC3}" type="parTrans" cxnId="{5500E3C0-84E4-4750-9030-F697AA79C457}">
      <dgm:prSet/>
      <dgm:spPr/>
      <dgm:t>
        <a:bodyPr/>
        <a:lstStyle/>
        <a:p>
          <a:endParaRPr lang="en-US" sz="1100" b="1"/>
        </a:p>
      </dgm:t>
    </dgm:pt>
    <dgm:pt modelId="{CA0CD440-EC3A-4834-B311-C70662E44EE5}" type="sibTrans" cxnId="{5500E3C0-84E4-4750-9030-F697AA79C457}">
      <dgm:prSet/>
      <dgm:spPr/>
      <dgm:t>
        <a:bodyPr/>
        <a:lstStyle/>
        <a:p>
          <a:endParaRPr lang="en-US" sz="1100" b="1"/>
        </a:p>
      </dgm:t>
    </dgm:pt>
    <dgm:pt modelId="{A34B0409-7F1E-4621-8E69-DAFAFB2CADD3}">
      <dgm:prSet custT="1"/>
      <dgm:spPr/>
      <dgm:t>
        <a:bodyPr/>
        <a:lstStyle/>
        <a:p>
          <a:r>
            <a:rPr lang="en-US" sz="1200" b="1" dirty="0"/>
            <a:t>Documentation</a:t>
          </a:r>
        </a:p>
      </dgm:t>
    </dgm:pt>
    <dgm:pt modelId="{F7A75EFA-DACE-4BCC-8E79-752FFEC86C48}" type="parTrans" cxnId="{E5FC3277-2A31-44A9-9CBE-C886063F401B}">
      <dgm:prSet/>
      <dgm:spPr/>
      <dgm:t>
        <a:bodyPr/>
        <a:lstStyle/>
        <a:p>
          <a:endParaRPr lang="en-US" sz="1100" b="1"/>
        </a:p>
      </dgm:t>
    </dgm:pt>
    <dgm:pt modelId="{651FB035-EEEA-4E5F-9F41-76CFDD6AAA2F}" type="sibTrans" cxnId="{E5FC3277-2A31-44A9-9CBE-C886063F401B}">
      <dgm:prSet/>
      <dgm:spPr/>
      <dgm:t>
        <a:bodyPr/>
        <a:lstStyle/>
        <a:p>
          <a:endParaRPr lang="en-US" sz="1100" b="1"/>
        </a:p>
      </dgm:t>
    </dgm:pt>
    <dgm:pt modelId="{BB3AF5FE-B798-453E-9E7C-59D70DD67B1B}">
      <dgm:prSet custT="1"/>
      <dgm:spPr/>
      <dgm:t>
        <a:bodyPr/>
        <a:lstStyle/>
        <a:p>
          <a:r>
            <a:rPr lang="en-US" sz="1200" b="1" dirty="0"/>
            <a:t>QA/QI Committees established in the CDSAs:</a:t>
          </a:r>
        </a:p>
      </dgm:t>
    </dgm:pt>
    <dgm:pt modelId="{B9811C2A-B9B6-4E6F-A770-CA1920AD727C}" type="parTrans" cxnId="{5CA4E5B6-68EE-45D7-91C7-B40E40045D9D}">
      <dgm:prSet/>
      <dgm:spPr/>
      <dgm:t>
        <a:bodyPr/>
        <a:lstStyle/>
        <a:p>
          <a:endParaRPr lang="en-US" sz="1100" b="1"/>
        </a:p>
      </dgm:t>
    </dgm:pt>
    <dgm:pt modelId="{8BC5F424-F62D-4F1C-90E1-D68D688C6431}" type="sibTrans" cxnId="{5CA4E5B6-68EE-45D7-91C7-B40E40045D9D}">
      <dgm:prSet/>
      <dgm:spPr/>
      <dgm:t>
        <a:bodyPr/>
        <a:lstStyle/>
        <a:p>
          <a:endParaRPr lang="en-US" sz="1100" b="1"/>
        </a:p>
      </dgm:t>
    </dgm:pt>
    <dgm:pt modelId="{8817B21A-E422-4E13-A717-BF22174EF094}">
      <dgm:prSet custT="1"/>
      <dgm:spPr/>
      <dgm:t>
        <a:bodyPr/>
        <a:lstStyle/>
        <a:p>
          <a:r>
            <a:rPr lang="en-US" sz="1200" b="1" dirty="0"/>
            <a:t>Quarterly Statewide QA/QI Meetings</a:t>
          </a:r>
        </a:p>
      </dgm:t>
    </dgm:pt>
    <dgm:pt modelId="{A435F4BE-A93D-40AA-9702-31A961674121}" type="parTrans" cxnId="{E7F1E92E-AEFE-4530-9868-A7B19FA92E14}">
      <dgm:prSet/>
      <dgm:spPr/>
      <dgm:t>
        <a:bodyPr/>
        <a:lstStyle/>
        <a:p>
          <a:endParaRPr lang="en-US" sz="1100" b="1"/>
        </a:p>
      </dgm:t>
    </dgm:pt>
    <dgm:pt modelId="{2B238A7D-ACDD-447D-9551-21FA99ECEF5D}" type="sibTrans" cxnId="{E7F1E92E-AEFE-4530-9868-A7B19FA92E14}">
      <dgm:prSet/>
      <dgm:spPr/>
      <dgm:t>
        <a:bodyPr/>
        <a:lstStyle/>
        <a:p>
          <a:endParaRPr lang="en-US" sz="1100" b="1"/>
        </a:p>
      </dgm:t>
    </dgm:pt>
    <dgm:pt modelId="{F713CBC2-DC4A-4DD6-8F73-7874D0CD4154}">
      <dgm:prSet custT="1"/>
      <dgm:spPr/>
      <dgm:t>
        <a:bodyPr/>
        <a:lstStyle/>
        <a:p>
          <a:r>
            <a:rPr lang="en-US" sz="1200" b="1" dirty="0"/>
            <a:t>Revised IFSP</a:t>
          </a:r>
        </a:p>
      </dgm:t>
    </dgm:pt>
    <dgm:pt modelId="{12604F84-4222-4B14-9750-EC9B49D8C5A9}" type="parTrans" cxnId="{58FD95E8-803F-418C-AE5F-4284B01450F9}">
      <dgm:prSet/>
      <dgm:spPr/>
      <dgm:t>
        <a:bodyPr/>
        <a:lstStyle/>
        <a:p>
          <a:endParaRPr lang="en-US" sz="1100" b="1"/>
        </a:p>
      </dgm:t>
    </dgm:pt>
    <dgm:pt modelId="{A6455002-4695-480D-8153-672D3B1FC28A}" type="sibTrans" cxnId="{58FD95E8-803F-418C-AE5F-4284B01450F9}">
      <dgm:prSet/>
      <dgm:spPr/>
      <dgm:t>
        <a:bodyPr/>
        <a:lstStyle/>
        <a:p>
          <a:endParaRPr lang="en-US" sz="1100" b="1"/>
        </a:p>
      </dgm:t>
    </dgm:pt>
    <dgm:pt modelId="{EC1DD810-F189-4A86-B0D7-9202D27431E2}">
      <dgm:prSet custT="1"/>
      <dgm:spPr/>
      <dgm:t>
        <a:bodyPr/>
        <a:lstStyle/>
        <a:p>
          <a:r>
            <a:rPr lang="en-US" sz="1200" b="1" dirty="0"/>
            <a:t>Streamline Local Processes </a:t>
          </a:r>
        </a:p>
      </dgm:t>
    </dgm:pt>
    <dgm:pt modelId="{C31B105D-89C8-41AB-916F-01B262D19260}" type="parTrans" cxnId="{0897886C-7C62-46D9-8A9D-8C9F5DE58953}">
      <dgm:prSet/>
      <dgm:spPr/>
      <dgm:t>
        <a:bodyPr/>
        <a:lstStyle/>
        <a:p>
          <a:endParaRPr lang="en-US" sz="1100" b="1"/>
        </a:p>
      </dgm:t>
    </dgm:pt>
    <dgm:pt modelId="{9E2F707A-9FCF-4DDB-9496-7E54E3DB4C5C}" type="sibTrans" cxnId="{0897886C-7C62-46D9-8A9D-8C9F5DE58953}">
      <dgm:prSet/>
      <dgm:spPr/>
      <dgm:t>
        <a:bodyPr/>
        <a:lstStyle/>
        <a:p>
          <a:endParaRPr lang="en-US" sz="1100" b="1"/>
        </a:p>
      </dgm:t>
    </dgm:pt>
    <dgm:pt modelId="{177727C0-6FEE-461F-A9C5-F78817E5DE7A}">
      <dgm:prSet custT="1"/>
      <dgm:spPr/>
      <dgm:t>
        <a:bodyPr/>
        <a:lstStyle/>
        <a:p>
          <a:r>
            <a:rPr lang="en-US" sz="1200" b="1" dirty="0"/>
            <a:t>Corrective Action Plans</a:t>
          </a:r>
        </a:p>
      </dgm:t>
    </dgm:pt>
    <dgm:pt modelId="{399C6F0C-AF5F-4D42-8CA2-B8AA5F26D9C2}" type="parTrans" cxnId="{2DFE7615-C390-41AA-BFF0-60543A8A8E81}">
      <dgm:prSet/>
      <dgm:spPr/>
      <dgm:t>
        <a:bodyPr/>
        <a:lstStyle/>
        <a:p>
          <a:endParaRPr lang="en-US" sz="1100" b="1"/>
        </a:p>
      </dgm:t>
    </dgm:pt>
    <dgm:pt modelId="{7119A2D8-7C42-4AAD-AF36-B9ED1333E8A6}" type="sibTrans" cxnId="{2DFE7615-C390-41AA-BFF0-60543A8A8E81}">
      <dgm:prSet/>
      <dgm:spPr/>
      <dgm:t>
        <a:bodyPr/>
        <a:lstStyle/>
        <a:p>
          <a:endParaRPr lang="en-US" sz="1100" b="1"/>
        </a:p>
      </dgm:t>
    </dgm:pt>
    <dgm:pt modelId="{2D43BD62-B518-4326-B72C-6218C5217BF5}">
      <dgm:prSet custT="1"/>
      <dgm:spPr/>
      <dgm:t>
        <a:bodyPr/>
        <a:lstStyle/>
        <a:p>
          <a:r>
            <a:rPr lang="en-US" sz="1200" b="1" dirty="0"/>
            <a:t>Root Cause Analyses</a:t>
          </a:r>
        </a:p>
      </dgm:t>
    </dgm:pt>
    <dgm:pt modelId="{15650EAA-20B6-43FB-9DDE-C131516D7D7C}" type="parTrans" cxnId="{21EA3179-F713-4B5A-89A1-10E16B2B1355}">
      <dgm:prSet/>
      <dgm:spPr/>
      <dgm:t>
        <a:bodyPr/>
        <a:lstStyle/>
        <a:p>
          <a:endParaRPr lang="en-US" sz="1100" b="1"/>
        </a:p>
      </dgm:t>
    </dgm:pt>
    <dgm:pt modelId="{F67F7DBD-A801-4A1F-967D-D588AA4854ED}" type="sibTrans" cxnId="{21EA3179-F713-4B5A-89A1-10E16B2B1355}">
      <dgm:prSet/>
      <dgm:spPr/>
      <dgm:t>
        <a:bodyPr/>
        <a:lstStyle/>
        <a:p>
          <a:endParaRPr lang="en-US" sz="1100" b="1"/>
        </a:p>
      </dgm:t>
    </dgm:pt>
    <dgm:pt modelId="{8CB9807F-6904-4349-85E6-4AE5CDF8A825}">
      <dgm:prSet custT="1"/>
      <dgm:spPr/>
      <dgm:t>
        <a:bodyPr/>
        <a:lstStyle/>
        <a:p>
          <a:r>
            <a:rPr lang="en-US" sz="1200" b="1" dirty="0"/>
            <a:t>Strategies, Benchmarks, and Timelines</a:t>
          </a:r>
        </a:p>
      </dgm:t>
    </dgm:pt>
    <dgm:pt modelId="{2752B97B-82D1-405D-9539-8DD3D84CDEB8}" type="parTrans" cxnId="{09089F03-704F-4AD0-9951-1A79783562DB}">
      <dgm:prSet/>
      <dgm:spPr/>
      <dgm:t>
        <a:bodyPr/>
        <a:lstStyle/>
        <a:p>
          <a:endParaRPr lang="en-US" sz="1100" b="1"/>
        </a:p>
      </dgm:t>
    </dgm:pt>
    <dgm:pt modelId="{D48A7F97-2CAF-4543-8F93-87FAA92CA8B9}" type="sibTrans" cxnId="{09089F03-704F-4AD0-9951-1A79783562DB}">
      <dgm:prSet/>
      <dgm:spPr/>
      <dgm:t>
        <a:bodyPr/>
        <a:lstStyle/>
        <a:p>
          <a:endParaRPr lang="en-US" sz="1100" b="1"/>
        </a:p>
      </dgm:t>
    </dgm:pt>
    <dgm:pt modelId="{CB991A42-85A8-4EC2-8680-A2B8375C7A53}">
      <dgm:prSet custT="1"/>
      <dgm:spPr/>
      <dgm:t>
        <a:bodyPr/>
        <a:lstStyle/>
        <a:p>
          <a:r>
            <a:rPr lang="en-US" sz="1200" b="1" dirty="0"/>
            <a:t>Evidence of Correction</a:t>
          </a:r>
        </a:p>
      </dgm:t>
    </dgm:pt>
    <dgm:pt modelId="{4C02D5CF-1D29-4CE9-B583-67DD89212FB2}" type="parTrans" cxnId="{4D2FC80C-FFE6-49FC-AA63-1BF90DCA94D2}">
      <dgm:prSet/>
      <dgm:spPr/>
      <dgm:t>
        <a:bodyPr/>
        <a:lstStyle/>
        <a:p>
          <a:endParaRPr lang="en-US" sz="1100" b="1"/>
        </a:p>
      </dgm:t>
    </dgm:pt>
    <dgm:pt modelId="{7E7E13C0-CD02-4BA7-9E24-2FB116DF0F09}" type="sibTrans" cxnId="{4D2FC80C-FFE6-49FC-AA63-1BF90DCA94D2}">
      <dgm:prSet/>
      <dgm:spPr/>
      <dgm:t>
        <a:bodyPr/>
        <a:lstStyle/>
        <a:p>
          <a:endParaRPr lang="en-US" sz="1100" b="1"/>
        </a:p>
      </dgm:t>
    </dgm:pt>
    <dgm:pt modelId="{0FEA354F-6F6A-458B-A441-B887EA926196}">
      <dgm:prSet custT="1"/>
      <dgm:spPr/>
      <dgm:t>
        <a:bodyPr/>
        <a:lstStyle/>
        <a:p>
          <a:r>
            <a:rPr lang="en-US" sz="1200" b="1" dirty="0"/>
            <a:t>Focused Technical Assistance and Training</a:t>
          </a:r>
        </a:p>
      </dgm:t>
    </dgm:pt>
    <dgm:pt modelId="{8E09EF8B-4DBA-4B85-B3BF-21DB0CB30F60}" type="parTrans" cxnId="{88F063A8-93EE-4C00-8076-5213CB22B534}">
      <dgm:prSet/>
      <dgm:spPr/>
      <dgm:t>
        <a:bodyPr/>
        <a:lstStyle/>
        <a:p>
          <a:endParaRPr lang="en-US" sz="1100" b="1"/>
        </a:p>
      </dgm:t>
    </dgm:pt>
    <dgm:pt modelId="{B9FB2162-1C68-420F-A701-A89B872A1660}" type="sibTrans" cxnId="{88F063A8-93EE-4C00-8076-5213CB22B534}">
      <dgm:prSet/>
      <dgm:spPr/>
      <dgm:t>
        <a:bodyPr/>
        <a:lstStyle/>
        <a:p>
          <a:endParaRPr lang="en-US" sz="1100" b="1"/>
        </a:p>
      </dgm:t>
    </dgm:pt>
    <dgm:pt modelId="{1DE13B90-786B-4115-B0C8-F42BEB46A371}">
      <dgm:prSet custT="1"/>
      <dgm:spPr/>
      <dgm:t>
        <a:bodyPr/>
        <a:lstStyle/>
        <a:p>
          <a:r>
            <a:rPr lang="en-US" sz="1200" b="1" dirty="0"/>
            <a:t>Progress Reporting</a:t>
          </a:r>
        </a:p>
      </dgm:t>
    </dgm:pt>
    <dgm:pt modelId="{B06AB5CF-08AB-4AB4-9AC6-190641A37936}" type="parTrans" cxnId="{1A5B2133-5D8D-4D0C-99ED-5086825ABB68}">
      <dgm:prSet/>
      <dgm:spPr/>
      <dgm:t>
        <a:bodyPr/>
        <a:lstStyle/>
        <a:p>
          <a:endParaRPr lang="en-US" sz="1100" b="1"/>
        </a:p>
      </dgm:t>
    </dgm:pt>
    <dgm:pt modelId="{FBFD6218-D672-4355-B135-3A32FA3BC086}" type="sibTrans" cxnId="{1A5B2133-5D8D-4D0C-99ED-5086825ABB68}">
      <dgm:prSet/>
      <dgm:spPr/>
      <dgm:t>
        <a:bodyPr/>
        <a:lstStyle/>
        <a:p>
          <a:endParaRPr lang="en-US" sz="1100" b="1"/>
        </a:p>
      </dgm:t>
    </dgm:pt>
    <dgm:pt modelId="{6C628328-D709-4C7C-8916-820C7F4743D7}">
      <dgm:prSet custT="1"/>
      <dgm:spPr/>
      <dgm:t>
        <a:bodyPr/>
        <a:lstStyle/>
        <a:p>
          <a:r>
            <a:rPr lang="en-US" sz="1200" b="1" dirty="0"/>
            <a:t> To efficiently document and track the timeliness of services.</a:t>
          </a:r>
        </a:p>
      </dgm:t>
    </dgm:pt>
    <dgm:pt modelId="{9F2FDA84-8E34-4C33-A2A4-AB7C612392C4}" type="parTrans" cxnId="{212E540F-7C0D-404C-A1D4-407580F366F3}">
      <dgm:prSet/>
      <dgm:spPr/>
      <dgm:t>
        <a:bodyPr/>
        <a:lstStyle/>
        <a:p>
          <a:endParaRPr lang="en-US" sz="1100" b="1"/>
        </a:p>
      </dgm:t>
    </dgm:pt>
    <dgm:pt modelId="{884CB694-98FC-41EC-BC63-FF6994F724EB}" type="sibTrans" cxnId="{212E540F-7C0D-404C-A1D4-407580F366F3}">
      <dgm:prSet/>
      <dgm:spPr/>
      <dgm:t>
        <a:bodyPr/>
        <a:lstStyle/>
        <a:p>
          <a:endParaRPr lang="en-US" sz="1100" b="1"/>
        </a:p>
      </dgm:t>
    </dgm:pt>
    <dgm:pt modelId="{026A031F-6FBB-4F08-882E-D9B63D2C8BE5}">
      <dgm:prSet custT="1"/>
      <dgm:spPr/>
      <dgm:t>
        <a:bodyPr/>
        <a:lstStyle/>
        <a:p>
          <a:r>
            <a:rPr lang="en-US" sz="1200" b="1" dirty="0"/>
            <a:t>Additional State Funds</a:t>
          </a:r>
        </a:p>
      </dgm:t>
    </dgm:pt>
    <dgm:pt modelId="{CE543180-E04E-47B5-AE24-D946BBD3E2FC}" type="parTrans" cxnId="{6A76ABCF-1298-49A8-97F6-1BC9C5F8D152}">
      <dgm:prSet/>
      <dgm:spPr/>
      <dgm:t>
        <a:bodyPr/>
        <a:lstStyle/>
        <a:p>
          <a:endParaRPr lang="en-US" sz="1100" b="1"/>
        </a:p>
      </dgm:t>
    </dgm:pt>
    <dgm:pt modelId="{32AFB707-C637-4DC7-8FF5-3414DFA54B11}" type="sibTrans" cxnId="{6A76ABCF-1298-49A8-97F6-1BC9C5F8D152}">
      <dgm:prSet/>
      <dgm:spPr/>
      <dgm:t>
        <a:bodyPr/>
        <a:lstStyle/>
        <a:p>
          <a:endParaRPr lang="en-US" sz="1100" b="1"/>
        </a:p>
      </dgm:t>
    </dgm:pt>
    <dgm:pt modelId="{DF31C17D-9FCA-4706-BF97-80AFB701EE4C}">
      <dgm:prSet custT="1"/>
      <dgm:spPr/>
      <dgm:t>
        <a:bodyPr/>
        <a:lstStyle/>
        <a:p>
          <a:r>
            <a:rPr lang="en-US" sz="1200" b="1" dirty="0"/>
            <a:t>To provide services when a community based provider is unavailable</a:t>
          </a:r>
        </a:p>
        <a:p>
          <a:r>
            <a:rPr lang="en-US" sz="1200" b="1" dirty="0"/>
            <a:t>	</a:t>
          </a:r>
        </a:p>
      </dgm:t>
    </dgm:pt>
    <dgm:pt modelId="{24D0A176-1B6C-44F8-BB4F-AEC50FD6F968}" type="parTrans" cxnId="{7DE199FA-254D-4658-B948-84512E8FC7D3}">
      <dgm:prSet/>
      <dgm:spPr/>
      <dgm:t>
        <a:bodyPr/>
        <a:lstStyle/>
        <a:p>
          <a:endParaRPr lang="en-US"/>
        </a:p>
      </dgm:t>
    </dgm:pt>
    <dgm:pt modelId="{9BFDF7E8-9CF1-413C-A4F4-F31E515970C6}" type="sibTrans" cxnId="{7DE199FA-254D-4658-B948-84512E8FC7D3}">
      <dgm:prSet/>
      <dgm:spPr/>
      <dgm:t>
        <a:bodyPr/>
        <a:lstStyle/>
        <a:p>
          <a:endParaRPr lang="en-US"/>
        </a:p>
      </dgm:t>
    </dgm:pt>
    <dgm:pt modelId="{ACB5C5BE-6394-43F7-9C8D-BB24E1C70475}">
      <dgm:prSet custT="1"/>
      <dgm:spPr/>
      <dgm:t>
        <a:bodyPr/>
        <a:lstStyle/>
        <a:p>
          <a:r>
            <a:rPr lang="en-US" sz="1200" b="1" dirty="0"/>
            <a:t>Quarterly Self-Assessment Reviews</a:t>
          </a:r>
        </a:p>
      </dgm:t>
    </dgm:pt>
    <dgm:pt modelId="{84E4266D-5680-4FA1-B53C-E67C90923E9B}" type="parTrans" cxnId="{B554410F-B64A-4402-90B9-73863890F47A}">
      <dgm:prSet/>
      <dgm:spPr/>
      <dgm:t>
        <a:bodyPr/>
        <a:lstStyle/>
        <a:p>
          <a:endParaRPr lang="en-US"/>
        </a:p>
      </dgm:t>
    </dgm:pt>
    <dgm:pt modelId="{F8D0CDB8-E488-4626-9149-16E3F45976AE}" type="sibTrans" cxnId="{B554410F-B64A-4402-90B9-73863890F47A}">
      <dgm:prSet/>
      <dgm:spPr/>
      <dgm:t>
        <a:bodyPr/>
        <a:lstStyle/>
        <a:p>
          <a:endParaRPr lang="en-US"/>
        </a:p>
      </dgm:t>
    </dgm:pt>
    <dgm:pt modelId="{A885144F-7F00-4D17-BAB1-B36054398E4B}">
      <dgm:prSet custT="1"/>
      <dgm:spPr/>
      <dgm:t>
        <a:bodyPr/>
        <a:lstStyle/>
        <a:p>
          <a:r>
            <a:rPr lang="en-US" sz="1200" b="1" dirty="0"/>
            <a:t>To monitor local programs progress</a:t>
          </a:r>
        </a:p>
      </dgm:t>
    </dgm:pt>
    <dgm:pt modelId="{A119A862-4129-41C7-81A3-ECF56D5B6302}" type="parTrans" cxnId="{9155C6F5-8255-4199-9774-3687EF81F028}">
      <dgm:prSet/>
      <dgm:spPr/>
      <dgm:t>
        <a:bodyPr/>
        <a:lstStyle/>
        <a:p>
          <a:endParaRPr lang="en-US"/>
        </a:p>
      </dgm:t>
    </dgm:pt>
    <dgm:pt modelId="{01DE5047-7E57-47C1-A791-EEC2B61DBBC6}" type="sibTrans" cxnId="{9155C6F5-8255-4199-9774-3687EF81F028}">
      <dgm:prSet/>
      <dgm:spPr/>
      <dgm:t>
        <a:bodyPr/>
        <a:lstStyle/>
        <a:p>
          <a:endParaRPr lang="en-US"/>
        </a:p>
      </dgm:t>
    </dgm:pt>
    <dgm:pt modelId="{7EEAAC31-5ABC-44D8-A712-2B3A53B46693}" type="pres">
      <dgm:prSet presAssocID="{1F927BA3-C7E4-4530-92E5-1E568AA965C2}" presName="Name0" presStyleCnt="0">
        <dgm:presLayoutVars>
          <dgm:dir/>
          <dgm:animLvl val="lvl"/>
          <dgm:resizeHandles val="exact"/>
        </dgm:presLayoutVars>
      </dgm:prSet>
      <dgm:spPr/>
    </dgm:pt>
    <dgm:pt modelId="{287F1242-750D-482E-875F-BBD485C17CAE}" type="pres">
      <dgm:prSet presAssocID="{0FEA354F-6F6A-458B-A441-B887EA926196}" presName="linNode" presStyleCnt="0"/>
      <dgm:spPr/>
    </dgm:pt>
    <dgm:pt modelId="{8E555B79-0FAF-4ED3-81F7-4500F556781C}" type="pres">
      <dgm:prSet presAssocID="{0FEA354F-6F6A-458B-A441-B887EA926196}" presName="parTx" presStyleLbl="revTx" presStyleIdx="0" presStyleCnt="6">
        <dgm:presLayoutVars>
          <dgm:chMax val="1"/>
          <dgm:bulletEnabled val="1"/>
        </dgm:presLayoutVars>
      </dgm:prSet>
      <dgm:spPr/>
    </dgm:pt>
    <dgm:pt modelId="{5CBB24D6-3579-4767-BABC-BEBAD7DEB0C3}" type="pres">
      <dgm:prSet presAssocID="{0FEA354F-6F6A-458B-A441-B887EA926196}" presName="bracket" presStyleLbl="parChTrans1D1" presStyleIdx="0" presStyleCnt="6"/>
      <dgm:spPr/>
    </dgm:pt>
    <dgm:pt modelId="{C8A8F90E-B3B2-4C5D-AC88-38E2185D0AA4}" type="pres">
      <dgm:prSet presAssocID="{0FEA354F-6F6A-458B-A441-B887EA926196}" presName="spH" presStyleCnt="0"/>
      <dgm:spPr/>
    </dgm:pt>
    <dgm:pt modelId="{436875E0-F0CD-4B29-A6B5-DBD6CC96E227}" type="pres">
      <dgm:prSet presAssocID="{0FEA354F-6F6A-458B-A441-B887EA926196}" presName="desTx" presStyleLbl="node1" presStyleIdx="0" presStyleCnt="6">
        <dgm:presLayoutVars>
          <dgm:bulletEnabled val="1"/>
        </dgm:presLayoutVars>
      </dgm:prSet>
      <dgm:spPr/>
    </dgm:pt>
    <dgm:pt modelId="{68B93DC7-CB6F-4746-8478-B9F4E8AF1295}" type="pres">
      <dgm:prSet presAssocID="{B9FB2162-1C68-420F-A701-A89B872A1660}" presName="spV" presStyleCnt="0"/>
      <dgm:spPr/>
    </dgm:pt>
    <dgm:pt modelId="{E3631136-021A-499A-9F12-9A280C6E1773}" type="pres">
      <dgm:prSet presAssocID="{177727C0-6FEE-461F-A9C5-F78817E5DE7A}" presName="linNode" presStyleCnt="0"/>
      <dgm:spPr/>
    </dgm:pt>
    <dgm:pt modelId="{6BE59998-795B-4D9A-8C50-3721DB255C3B}" type="pres">
      <dgm:prSet presAssocID="{177727C0-6FEE-461F-A9C5-F78817E5DE7A}" presName="parTx" presStyleLbl="revTx" presStyleIdx="1" presStyleCnt="6">
        <dgm:presLayoutVars>
          <dgm:chMax val="1"/>
          <dgm:bulletEnabled val="1"/>
        </dgm:presLayoutVars>
      </dgm:prSet>
      <dgm:spPr/>
    </dgm:pt>
    <dgm:pt modelId="{95BE3909-2048-4974-83B3-F54E322EF51F}" type="pres">
      <dgm:prSet presAssocID="{177727C0-6FEE-461F-A9C5-F78817E5DE7A}" presName="bracket" presStyleLbl="parChTrans1D1" presStyleIdx="1" presStyleCnt="6"/>
      <dgm:spPr/>
    </dgm:pt>
    <dgm:pt modelId="{6CCC3483-F69E-4066-BF5B-3277744BAE58}" type="pres">
      <dgm:prSet presAssocID="{177727C0-6FEE-461F-A9C5-F78817E5DE7A}" presName="spH" presStyleCnt="0"/>
      <dgm:spPr/>
    </dgm:pt>
    <dgm:pt modelId="{EB2600FC-7B11-4ADC-A8F1-C46086D42B9E}" type="pres">
      <dgm:prSet presAssocID="{177727C0-6FEE-461F-A9C5-F78817E5DE7A}" presName="desTx" presStyleLbl="node1" presStyleIdx="1" presStyleCnt="6">
        <dgm:presLayoutVars>
          <dgm:bulletEnabled val="1"/>
        </dgm:presLayoutVars>
      </dgm:prSet>
      <dgm:spPr/>
    </dgm:pt>
    <dgm:pt modelId="{52742918-3C32-4EB4-B642-3620FA5EFAFE}" type="pres">
      <dgm:prSet presAssocID="{7119A2D8-7C42-4AAD-AF36-B9ED1333E8A6}" presName="spV" presStyleCnt="0"/>
      <dgm:spPr/>
    </dgm:pt>
    <dgm:pt modelId="{0C238D4D-03FB-458D-A1B0-C1788FE6FC6E}" type="pres">
      <dgm:prSet presAssocID="{ACB5C5BE-6394-43F7-9C8D-BB24E1C70475}" presName="linNode" presStyleCnt="0"/>
      <dgm:spPr/>
    </dgm:pt>
    <dgm:pt modelId="{F41662C6-F071-419A-8B28-345ED7E4A469}" type="pres">
      <dgm:prSet presAssocID="{ACB5C5BE-6394-43F7-9C8D-BB24E1C70475}" presName="parTx" presStyleLbl="revTx" presStyleIdx="2" presStyleCnt="6">
        <dgm:presLayoutVars>
          <dgm:chMax val="1"/>
          <dgm:bulletEnabled val="1"/>
        </dgm:presLayoutVars>
      </dgm:prSet>
      <dgm:spPr/>
    </dgm:pt>
    <dgm:pt modelId="{7EAFDF19-6DE8-4DC0-A983-BB03206EB636}" type="pres">
      <dgm:prSet presAssocID="{ACB5C5BE-6394-43F7-9C8D-BB24E1C70475}" presName="bracket" presStyleLbl="parChTrans1D1" presStyleIdx="2" presStyleCnt="6"/>
      <dgm:spPr/>
    </dgm:pt>
    <dgm:pt modelId="{5FB58522-0F62-46B0-9FD6-BFFC288F590E}" type="pres">
      <dgm:prSet presAssocID="{ACB5C5BE-6394-43F7-9C8D-BB24E1C70475}" presName="spH" presStyleCnt="0"/>
      <dgm:spPr/>
    </dgm:pt>
    <dgm:pt modelId="{4475714C-22AB-45C1-BF1A-CBB1D2657CF7}" type="pres">
      <dgm:prSet presAssocID="{ACB5C5BE-6394-43F7-9C8D-BB24E1C70475}" presName="desTx" presStyleLbl="node1" presStyleIdx="2" presStyleCnt="6">
        <dgm:presLayoutVars>
          <dgm:bulletEnabled val="1"/>
        </dgm:presLayoutVars>
      </dgm:prSet>
      <dgm:spPr/>
    </dgm:pt>
    <dgm:pt modelId="{46DFEF4A-4060-46B0-AF84-7BF94D2C2DD6}" type="pres">
      <dgm:prSet presAssocID="{F8D0CDB8-E488-4626-9149-16E3F45976AE}" presName="spV" presStyleCnt="0"/>
      <dgm:spPr/>
    </dgm:pt>
    <dgm:pt modelId="{8FB674A3-32B6-4211-9958-31332956A682}" type="pres">
      <dgm:prSet presAssocID="{BB3AF5FE-B798-453E-9E7C-59D70DD67B1B}" presName="linNode" presStyleCnt="0"/>
      <dgm:spPr/>
    </dgm:pt>
    <dgm:pt modelId="{AEEB9946-521C-4C28-B00B-1A8ED154F3D9}" type="pres">
      <dgm:prSet presAssocID="{BB3AF5FE-B798-453E-9E7C-59D70DD67B1B}" presName="parTx" presStyleLbl="revTx" presStyleIdx="3" presStyleCnt="6">
        <dgm:presLayoutVars>
          <dgm:chMax val="1"/>
          <dgm:bulletEnabled val="1"/>
        </dgm:presLayoutVars>
      </dgm:prSet>
      <dgm:spPr/>
    </dgm:pt>
    <dgm:pt modelId="{779A9D2C-F2D8-4A41-838A-7FEFAF99713C}" type="pres">
      <dgm:prSet presAssocID="{BB3AF5FE-B798-453E-9E7C-59D70DD67B1B}" presName="bracket" presStyleLbl="parChTrans1D1" presStyleIdx="3" presStyleCnt="6"/>
      <dgm:spPr/>
    </dgm:pt>
    <dgm:pt modelId="{FC27E6CC-7EFC-4DC5-96C7-996D9BBCDC5E}" type="pres">
      <dgm:prSet presAssocID="{BB3AF5FE-B798-453E-9E7C-59D70DD67B1B}" presName="spH" presStyleCnt="0"/>
      <dgm:spPr/>
    </dgm:pt>
    <dgm:pt modelId="{04032D26-39BB-4A9C-A394-E507912A401C}" type="pres">
      <dgm:prSet presAssocID="{BB3AF5FE-B798-453E-9E7C-59D70DD67B1B}" presName="desTx" presStyleLbl="node1" presStyleIdx="3" presStyleCnt="6">
        <dgm:presLayoutVars>
          <dgm:bulletEnabled val="1"/>
        </dgm:presLayoutVars>
      </dgm:prSet>
      <dgm:spPr/>
    </dgm:pt>
    <dgm:pt modelId="{22F3F584-48E4-43FA-A674-903B0E2FF29E}" type="pres">
      <dgm:prSet presAssocID="{8BC5F424-F62D-4F1C-90E1-D68D688C6431}" presName="spV" presStyleCnt="0"/>
      <dgm:spPr/>
    </dgm:pt>
    <dgm:pt modelId="{EBEB085B-03F0-4A3C-8DF9-209B5BBE0A97}" type="pres">
      <dgm:prSet presAssocID="{F713CBC2-DC4A-4DD6-8F73-7874D0CD4154}" presName="linNode" presStyleCnt="0"/>
      <dgm:spPr/>
    </dgm:pt>
    <dgm:pt modelId="{0E7C6769-8F5F-4A4A-B409-221D6EA3CE6F}" type="pres">
      <dgm:prSet presAssocID="{F713CBC2-DC4A-4DD6-8F73-7874D0CD4154}" presName="parTx" presStyleLbl="revTx" presStyleIdx="4" presStyleCnt="6">
        <dgm:presLayoutVars>
          <dgm:chMax val="1"/>
          <dgm:bulletEnabled val="1"/>
        </dgm:presLayoutVars>
      </dgm:prSet>
      <dgm:spPr/>
    </dgm:pt>
    <dgm:pt modelId="{735C0FE5-21A7-46AD-858B-0556863F50EF}" type="pres">
      <dgm:prSet presAssocID="{F713CBC2-DC4A-4DD6-8F73-7874D0CD4154}" presName="bracket" presStyleLbl="parChTrans1D1" presStyleIdx="4" presStyleCnt="6"/>
      <dgm:spPr/>
    </dgm:pt>
    <dgm:pt modelId="{A86CF97E-ABE9-4546-A309-B059D566C767}" type="pres">
      <dgm:prSet presAssocID="{F713CBC2-DC4A-4DD6-8F73-7874D0CD4154}" presName="spH" presStyleCnt="0"/>
      <dgm:spPr/>
    </dgm:pt>
    <dgm:pt modelId="{7C332A75-11A1-4A8D-8D02-261CEC71DDEC}" type="pres">
      <dgm:prSet presAssocID="{F713CBC2-DC4A-4DD6-8F73-7874D0CD4154}" presName="desTx" presStyleLbl="node1" presStyleIdx="4" presStyleCnt="6">
        <dgm:presLayoutVars>
          <dgm:bulletEnabled val="1"/>
        </dgm:presLayoutVars>
      </dgm:prSet>
      <dgm:spPr/>
    </dgm:pt>
    <dgm:pt modelId="{47E454A2-6517-444E-AC36-33D0BD5D94B4}" type="pres">
      <dgm:prSet presAssocID="{A6455002-4695-480D-8153-672D3B1FC28A}" presName="spV" presStyleCnt="0"/>
      <dgm:spPr/>
    </dgm:pt>
    <dgm:pt modelId="{4832E396-EDB1-4652-A325-2DCFB1D892D6}" type="pres">
      <dgm:prSet presAssocID="{026A031F-6FBB-4F08-882E-D9B63D2C8BE5}" presName="linNode" presStyleCnt="0"/>
      <dgm:spPr/>
    </dgm:pt>
    <dgm:pt modelId="{FA9E37A1-AFAA-42C1-8A14-14051011C14A}" type="pres">
      <dgm:prSet presAssocID="{026A031F-6FBB-4F08-882E-D9B63D2C8BE5}" presName="parTx" presStyleLbl="revTx" presStyleIdx="5" presStyleCnt="6">
        <dgm:presLayoutVars>
          <dgm:chMax val="1"/>
          <dgm:bulletEnabled val="1"/>
        </dgm:presLayoutVars>
      </dgm:prSet>
      <dgm:spPr/>
    </dgm:pt>
    <dgm:pt modelId="{1F151BA5-1E4E-4D75-8AF9-8C98828EA318}" type="pres">
      <dgm:prSet presAssocID="{026A031F-6FBB-4F08-882E-D9B63D2C8BE5}" presName="bracket" presStyleLbl="parChTrans1D1" presStyleIdx="5" presStyleCnt="6"/>
      <dgm:spPr/>
    </dgm:pt>
    <dgm:pt modelId="{B9C72D30-3A4C-42C3-B73D-B42DE857E1DB}" type="pres">
      <dgm:prSet presAssocID="{026A031F-6FBB-4F08-882E-D9B63D2C8BE5}" presName="spH" presStyleCnt="0"/>
      <dgm:spPr/>
    </dgm:pt>
    <dgm:pt modelId="{D047E6AD-F75D-45EA-8021-302044E9D980}" type="pres">
      <dgm:prSet presAssocID="{026A031F-6FBB-4F08-882E-D9B63D2C8BE5}" presName="desTx" presStyleLbl="node1" presStyleIdx="5" presStyleCnt="6">
        <dgm:presLayoutVars>
          <dgm:bulletEnabled val="1"/>
        </dgm:presLayoutVars>
      </dgm:prSet>
      <dgm:spPr/>
    </dgm:pt>
  </dgm:ptLst>
  <dgm:cxnLst>
    <dgm:cxn modelId="{09089F03-704F-4AD0-9951-1A79783562DB}" srcId="{177727C0-6FEE-461F-A9C5-F78817E5DE7A}" destId="{8CB9807F-6904-4349-85E6-4AE5CDF8A825}" srcOrd="1" destOrd="0" parTransId="{2752B97B-82D1-405D-9539-8DD3D84CDEB8}" sibTransId="{D48A7F97-2CAF-4543-8F93-87FAA92CA8B9}"/>
    <dgm:cxn modelId="{4D2FC80C-FFE6-49FC-AA63-1BF90DCA94D2}" srcId="{177727C0-6FEE-461F-A9C5-F78817E5DE7A}" destId="{CB991A42-85A8-4EC2-8680-A2B8375C7A53}" srcOrd="2" destOrd="0" parTransId="{4C02D5CF-1D29-4CE9-B583-67DD89212FB2}" sibTransId="{7E7E13C0-CD02-4BA7-9E24-2FB116DF0F09}"/>
    <dgm:cxn modelId="{B554410F-B64A-4402-90B9-73863890F47A}" srcId="{1F927BA3-C7E4-4530-92E5-1E568AA965C2}" destId="{ACB5C5BE-6394-43F7-9C8D-BB24E1C70475}" srcOrd="2" destOrd="0" parTransId="{84E4266D-5680-4FA1-B53C-E67C90923E9B}" sibTransId="{F8D0CDB8-E488-4626-9149-16E3F45976AE}"/>
    <dgm:cxn modelId="{212E540F-7C0D-404C-A1D4-407580F366F3}" srcId="{F713CBC2-DC4A-4DD6-8F73-7874D0CD4154}" destId="{6C628328-D709-4C7C-8916-820C7F4743D7}" srcOrd="0" destOrd="0" parTransId="{9F2FDA84-8E34-4C33-A2A4-AB7C612392C4}" sibTransId="{884CB694-98FC-41EC-BC63-FF6994F724EB}"/>
    <dgm:cxn modelId="{2DFE7615-C390-41AA-BFF0-60543A8A8E81}" srcId="{1F927BA3-C7E4-4530-92E5-1E568AA965C2}" destId="{177727C0-6FEE-461F-A9C5-F78817E5DE7A}" srcOrd="1" destOrd="0" parTransId="{399C6F0C-AF5F-4D42-8CA2-B8AA5F26D9C2}" sibTransId="{7119A2D8-7C42-4AAD-AF36-B9ED1333E8A6}"/>
    <dgm:cxn modelId="{BB492716-3699-4C78-A2C7-A61AF69FE86F}" type="presOf" srcId="{CB991A42-85A8-4EC2-8680-A2B8375C7A53}" destId="{EB2600FC-7B11-4ADC-A8F1-C46086D42B9E}" srcOrd="0" destOrd="2" presId="urn:diagrams.loki3.com/BracketList"/>
    <dgm:cxn modelId="{A6078D21-BEC7-47DE-ABA2-2615A06B6AD8}" type="presOf" srcId="{A34B0409-7F1E-4621-8E69-DAFAFB2CADD3}" destId="{436875E0-F0CD-4B29-A6B5-DBD6CC96E227}" srcOrd="0" destOrd="2" presId="urn:diagrams.loki3.com/BracketList"/>
    <dgm:cxn modelId="{80B2C624-AC22-40F7-A0CB-D387D839F840}" type="presOf" srcId="{F713CBC2-DC4A-4DD6-8F73-7874D0CD4154}" destId="{0E7C6769-8F5F-4A4A-B409-221D6EA3CE6F}" srcOrd="0" destOrd="0" presId="urn:diagrams.loki3.com/BracketList"/>
    <dgm:cxn modelId="{E7F1E92E-AEFE-4530-9868-A7B19FA92E14}" srcId="{BB3AF5FE-B798-453E-9E7C-59D70DD67B1B}" destId="{8817B21A-E422-4E13-A717-BF22174EF094}" srcOrd="0" destOrd="0" parTransId="{A435F4BE-A93D-40AA-9702-31A961674121}" sibTransId="{2B238A7D-ACDD-447D-9551-21FA99ECEF5D}"/>
    <dgm:cxn modelId="{97B1A231-23D0-4B66-AE60-EC2B48C118FF}" type="presOf" srcId="{177727C0-6FEE-461F-A9C5-F78817E5DE7A}" destId="{6BE59998-795B-4D9A-8C50-3721DB255C3B}" srcOrd="0" destOrd="0" presId="urn:diagrams.loki3.com/BracketList"/>
    <dgm:cxn modelId="{1A5B2133-5D8D-4D0C-99ED-5086825ABB68}" srcId="{177727C0-6FEE-461F-A9C5-F78817E5DE7A}" destId="{1DE13B90-786B-4115-B0C8-F42BEB46A371}" srcOrd="3" destOrd="0" parTransId="{B06AB5CF-08AB-4AB4-9AC6-190641A37936}" sibTransId="{FBFD6218-D672-4355-B135-3A32FA3BC086}"/>
    <dgm:cxn modelId="{83D60E35-9059-434F-866C-4D15421FC943}" type="presOf" srcId="{8817B21A-E422-4E13-A717-BF22174EF094}" destId="{04032D26-39BB-4A9C-A394-E507912A401C}" srcOrd="0" destOrd="0" presId="urn:diagrams.loki3.com/BracketList"/>
    <dgm:cxn modelId="{29C3FB65-BD1E-4C1C-905A-5F6213BD75D8}" type="presOf" srcId="{EC1DD810-F189-4A86-B0D7-9202D27431E2}" destId="{436875E0-F0CD-4B29-A6B5-DBD6CC96E227}" srcOrd="0" destOrd="1" presId="urn:diagrams.loki3.com/BracketList"/>
    <dgm:cxn modelId="{DAEEE667-B6B4-4B4C-8A59-2B6F44B46058}" type="presOf" srcId="{026A031F-6FBB-4F08-882E-D9B63D2C8BE5}" destId="{FA9E37A1-AFAA-42C1-8A14-14051011C14A}" srcOrd="0" destOrd="0" presId="urn:diagrams.loki3.com/BracketList"/>
    <dgm:cxn modelId="{0897886C-7C62-46D9-8A9D-8C9F5DE58953}" srcId="{0FEA354F-6F6A-458B-A441-B887EA926196}" destId="{EC1DD810-F189-4A86-B0D7-9202D27431E2}" srcOrd="1" destOrd="0" parTransId="{C31B105D-89C8-41AB-916F-01B262D19260}" sibTransId="{9E2F707A-9FCF-4DDB-9496-7E54E3DB4C5C}"/>
    <dgm:cxn modelId="{E5FC3277-2A31-44A9-9CBE-C886063F401B}" srcId="{0FEA354F-6F6A-458B-A441-B887EA926196}" destId="{A34B0409-7F1E-4621-8E69-DAFAFB2CADD3}" srcOrd="2" destOrd="0" parTransId="{F7A75EFA-DACE-4BCC-8E79-752FFEC86C48}" sibTransId="{651FB035-EEEA-4E5F-9F41-76CFDD6AAA2F}"/>
    <dgm:cxn modelId="{21EA3179-F713-4B5A-89A1-10E16B2B1355}" srcId="{177727C0-6FEE-461F-A9C5-F78817E5DE7A}" destId="{2D43BD62-B518-4326-B72C-6218C5217BF5}" srcOrd="0" destOrd="0" parTransId="{15650EAA-20B6-43FB-9DDE-C131516D7D7C}" sibTransId="{F67F7DBD-A801-4A1F-967D-D588AA4854ED}"/>
    <dgm:cxn modelId="{093E5A82-C89C-4755-8EBD-717E58BF69B5}" type="presOf" srcId="{2D43BD62-B518-4326-B72C-6218C5217BF5}" destId="{EB2600FC-7B11-4ADC-A8F1-C46086D42B9E}" srcOrd="0" destOrd="0" presId="urn:diagrams.loki3.com/BracketList"/>
    <dgm:cxn modelId="{D2403786-DAB4-4EB3-9442-742126475839}" type="presOf" srcId="{A885144F-7F00-4D17-BAB1-B36054398E4B}" destId="{4475714C-22AB-45C1-BF1A-CBB1D2657CF7}" srcOrd="0" destOrd="0" presId="urn:diagrams.loki3.com/BracketList"/>
    <dgm:cxn modelId="{55140489-51C2-4957-9467-6065DB584B5D}" type="presOf" srcId="{8CB9807F-6904-4349-85E6-4AE5CDF8A825}" destId="{EB2600FC-7B11-4ADC-A8F1-C46086D42B9E}" srcOrd="0" destOrd="1" presId="urn:diagrams.loki3.com/BracketList"/>
    <dgm:cxn modelId="{C8E5EA89-74CF-4EBF-9DC3-92D6F75BA6EE}" type="presOf" srcId="{DF31C17D-9FCA-4706-BF97-80AFB701EE4C}" destId="{D047E6AD-F75D-45EA-8021-302044E9D980}" srcOrd="0" destOrd="0" presId="urn:diagrams.loki3.com/BracketList"/>
    <dgm:cxn modelId="{A140B494-D70E-4C3B-A07C-B2B256E34F11}" type="presOf" srcId="{6C628328-D709-4C7C-8916-820C7F4743D7}" destId="{7C332A75-11A1-4A8D-8D02-261CEC71DDEC}" srcOrd="0" destOrd="0" presId="urn:diagrams.loki3.com/BracketList"/>
    <dgm:cxn modelId="{7C18DD9A-4E1E-4518-8AAE-CB30DCD480FF}" type="presOf" srcId="{1DE13B90-786B-4115-B0C8-F42BEB46A371}" destId="{EB2600FC-7B11-4ADC-A8F1-C46086D42B9E}" srcOrd="0" destOrd="3" presId="urn:diagrams.loki3.com/BracketList"/>
    <dgm:cxn modelId="{88F063A8-93EE-4C00-8076-5213CB22B534}" srcId="{1F927BA3-C7E4-4530-92E5-1E568AA965C2}" destId="{0FEA354F-6F6A-458B-A441-B887EA926196}" srcOrd="0" destOrd="0" parTransId="{8E09EF8B-4DBA-4B85-B3BF-21DB0CB30F60}" sibTransId="{B9FB2162-1C68-420F-A701-A89B872A1660}"/>
    <dgm:cxn modelId="{FBDA76B3-60E1-4844-99AD-59F6F07CDE35}" type="presOf" srcId="{ACB5C5BE-6394-43F7-9C8D-BB24E1C70475}" destId="{F41662C6-F071-419A-8B28-345ED7E4A469}" srcOrd="0" destOrd="0" presId="urn:diagrams.loki3.com/BracketList"/>
    <dgm:cxn modelId="{5CA4E5B6-68EE-45D7-91C7-B40E40045D9D}" srcId="{1F927BA3-C7E4-4530-92E5-1E568AA965C2}" destId="{BB3AF5FE-B798-453E-9E7C-59D70DD67B1B}" srcOrd="3" destOrd="0" parTransId="{B9811C2A-B9B6-4E6F-A770-CA1920AD727C}" sibTransId="{8BC5F424-F62D-4F1C-90E1-D68D688C6431}"/>
    <dgm:cxn modelId="{2C4B4EBA-E76C-451A-B287-D5AD860782CD}" type="presOf" srcId="{1F927BA3-C7E4-4530-92E5-1E568AA965C2}" destId="{7EEAAC31-5ABC-44D8-A712-2B3A53B46693}" srcOrd="0" destOrd="0" presId="urn:diagrams.loki3.com/BracketList"/>
    <dgm:cxn modelId="{5500E3C0-84E4-4750-9030-F697AA79C457}" srcId="{0FEA354F-6F6A-458B-A441-B887EA926196}" destId="{AB88CFC8-BD35-4FC6-8BEA-E6DE99198A29}" srcOrd="0" destOrd="0" parTransId="{3E405E47-4B2C-4E0F-ADC1-0ECC59E52CC3}" sibTransId="{CA0CD440-EC3A-4834-B311-C70662E44EE5}"/>
    <dgm:cxn modelId="{6A76ABCF-1298-49A8-97F6-1BC9C5F8D152}" srcId="{1F927BA3-C7E4-4530-92E5-1E568AA965C2}" destId="{026A031F-6FBB-4F08-882E-D9B63D2C8BE5}" srcOrd="5" destOrd="0" parTransId="{CE543180-E04E-47B5-AE24-D946BBD3E2FC}" sibTransId="{32AFB707-C637-4DC7-8FF5-3414DFA54B11}"/>
    <dgm:cxn modelId="{E0EDD2D0-98D6-4D2D-B8A3-85D595A684DA}" type="presOf" srcId="{BB3AF5FE-B798-453E-9E7C-59D70DD67B1B}" destId="{AEEB9946-521C-4C28-B00B-1A8ED154F3D9}" srcOrd="0" destOrd="0" presId="urn:diagrams.loki3.com/BracketList"/>
    <dgm:cxn modelId="{FDC844D4-FCC3-4AAE-9762-71F752302089}" type="presOf" srcId="{AB88CFC8-BD35-4FC6-8BEA-E6DE99198A29}" destId="{436875E0-F0CD-4B29-A6B5-DBD6CC96E227}" srcOrd="0" destOrd="0" presId="urn:diagrams.loki3.com/BracketList"/>
    <dgm:cxn modelId="{8C71BFD7-5188-4BA5-9E3E-9B371B6F619A}" type="presOf" srcId="{0FEA354F-6F6A-458B-A441-B887EA926196}" destId="{8E555B79-0FAF-4ED3-81F7-4500F556781C}" srcOrd="0" destOrd="0" presId="urn:diagrams.loki3.com/BracketList"/>
    <dgm:cxn modelId="{58FD95E8-803F-418C-AE5F-4284B01450F9}" srcId="{1F927BA3-C7E4-4530-92E5-1E568AA965C2}" destId="{F713CBC2-DC4A-4DD6-8F73-7874D0CD4154}" srcOrd="4" destOrd="0" parTransId="{12604F84-4222-4B14-9750-EC9B49D8C5A9}" sibTransId="{A6455002-4695-480D-8153-672D3B1FC28A}"/>
    <dgm:cxn modelId="{9155C6F5-8255-4199-9774-3687EF81F028}" srcId="{ACB5C5BE-6394-43F7-9C8D-BB24E1C70475}" destId="{A885144F-7F00-4D17-BAB1-B36054398E4B}" srcOrd="0" destOrd="0" parTransId="{A119A862-4129-41C7-81A3-ECF56D5B6302}" sibTransId="{01DE5047-7E57-47C1-A791-EEC2B61DBBC6}"/>
    <dgm:cxn modelId="{7DE199FA-254D-4658-B948-84512E8FC7D3}" srcId="{026A031F-6FBB-4F08-882E-D9B63D2C8BE5}" destId="{DF31C17D-9FCA-4706-BF97-80AFB701EE4C}" srcOrd="0" destOrd="0" parTransId="{24D0A176-1B6C-44F8-BB4F-AEC50FD6F968}" sibTransId="{9BFDF7E8-9CF1-413C-A4F4-F31E515970C6}"/>
    <dgm:cxn modelId="{A6962F9F-4C9F-48C6-9B98-828C8A45677F}" type="presParOf" srcId="{7EEAAC31-5ABC-44D8-A712-2B3A53B46693}" destId="{287F1242-750D-482E-875F-BBD485C17CAE}" srcOrd="0" destOrd="0" presId="urn:diagrams.loki3.com/BracketList"/>
    <dgm:cxn modelId="{72A782A9-D86B-4EBA-8990-519F1948371C}" type="presParOf" srcId="{287F1242-750D-482E-875F-BBD485C17CAE}" destId="{8E555B79-0FAF-4ED3-81F7-4500F556781C}" srcOrd="0" destOrd="0" presId="urn:diagrams.loki3.com/BracketList"/>
    <dgm:cxn modelId="{18D06537-5096-4C5C-A5B8-2829F6C46AAD}" type="presParOf" srcId="{287F1242-750D-482E-875F-BBD485C17CAE}" destId="{5CBB24D6-3579-4767-BABC-BEBAD7DEB0C3}" srcOrd="1" destOrd="0" presId="urn:diagrams.loki3.com/BracketList"/>
    <dgm:cxn modelId="{7513F9AC-B0AE-4C2B-9EB1-A7B99DC98232}" type="presParOf" srcId="{287F1242-750D-482E-875F-BBD485C17CAE}" destId="{C8A8F90E-B3B2-4C5D-AC88-38E2185D0AA4}" srcOrd="2" destOrd="0" presId="urn:diagrams.loki3.com/BracketList"/>
    <dgm:cxn modelId="{9737316D-7AB0-4605-BEB6-F16FA1A39733}" type="presParOf" srcId="{287F1242-750D-482E-875F-BBD485C17CAE}" destId="{436875E0-F0CD-4B29-A6B5-DBD6CC96E227}" srcOrd="3" destOrd="0" presId="urn:diagrams.loki3.com/BracketList"/>
    <dgm:cxn modelId="{CEB63369-BB7E-4D03-A04C-8ABD1EF709E5}" type="presParOf" srcId="{7EEAAC31-5ABC-44D8-A712-2B3A53B46693}" destId="{68B93DC7-CB6F-4746-8478-B9F4E8AF1295}" srcOrd="1" destOrd="0" presId="urn:diagrams.loki3.com/BracketList"/>
    <dgm:cxn modelId="{62ECDFD7-AF51-463E-84D9-976DC8292F4B}" type="presParOf" srcId="{7EEAAC31-5ABC-44D8-A712-2B3A53B46693}" destId="{E3631136-021A-499A-9F12-9A280C6E1773}" srcOrd="2" destOrd="0" presId="urn:diagrams.loki3.com/BracketList"/>
    <dgm:cxn modelId="{0A003122-A78F-4FB6-82DC-1C173B70DEC6}" type="presParOf" srcId="{E3631136-021A-499A-9F12-9A280C6E1773}" destId="{6BE59998-795B-4D9A-8C50-3721DB255C3B}" srcOrd="0" destOrd="0" presId="urn:diagrams.loki3.com/BracketList"/>
    <dgm:cxn modelId="{46F8D9F1-AF9B-4D95-A484-D0818825EE59}" type="presParOf" srcId="{E3631136-021A-499A-9F12-9A280C6E1773}" destId="{95BE3909-2048-4974-83B3-F54E322EF51F}" srcOrd="1" destOrd="0" presId="urn:diagrams.loki3.com/BracketList"/>
    <dgm:cxn modelId="{78FE4C34-B375-4B79-ADD7-950A461B9A16}" type="presParOf" srcId="{E3631136-021A-499A-9F12-9A280C6E1773}" destId="{6CCC3483-F69E-4066-BF5B-3277744BAE58}" srcOrd="2" destOrd="0" presId="urn:diagrams.loki3.com/BracketList"/>
    <dgm:cxn modelId="{BA706181-A496-486F-B56B-012F83080EDB}" type="presParOf" srcId="{E3631136-021A-499A-9F12-9A280C6E1773}" destId="{EB2600FC-7B11-4ADC-A8F1-C46086D42B9E}" srcOrd="3" destOrd="0" presId="urn:diagrams.loki3.com/BracketList"/>
    <dgm:cxn modelId="{FFEF0E90-0474-4FAB-8D14-C5AB69D99D24}" type="presParOf" srcId="{7EEAAC31-5ABC-44D8-A712-2B3A53B46693}" destId="{52742918-3C32-4EB4-B642-3620FA5EFAFE}" srcOrd="3" destOrd="0" presId="urn:diagrams.loki3.com/BracketList"/>
    <dgm:cxn modelId="{57694578-3170-447D-B5EE-2D4D4FA21C08}" type="presParOf" srcId="{7EEAAC31-5ABC-44D8-A712-2B3A53B46693}" destId="{0C238D4D-03FB-458D-A1B0-C1788FE6FC6E}" srcOrd="4" destOrd="0" presId="urn:diagrams.loki3.com/BracketList"/>
    <dgm:cxn modelId="{5F87AEC1-1673-479F-9061-01D0A86B60BE}" type="presParOf" srcId="{0C238D4D-03FB-458D-A1B0-C1788FE6FC6E}" destId="{F41662C6-F071-419A-8B28-345ED7E4A469}" srcOrd="0" destOrd="0" presId="urn:diagrams.loki3.com/BracketList"/>
    <dgm:cxn modelId="{006FBDC6-A0B9-4549-8BBD-BFEC2D665110}" type="presParOf" srcId="{0C238D4D-03FB-458D-A1B0-C1788FE6FC6E}" destId="{7EAFDF19-6DE8-4DC0-A983-BB03206EB636}" srcOrd="1" destOrd="0" presId="urn:diagrams.loki3.com/BracketList"/>
    <dgm:cxn modelId="{40B41B88-8B6F-4660-9531-886DA5F768EB}" type="presParOf" srcId="{0C238D4D-03FB-458D-A1B0-C1788FE6FC6E}" destId="{5FB58522-0F62-46B0-9FD6-BFFC288F590E}" srcOrd="2" destOrd="0" presId="urn:diagrams.loki3.com/BracketList"/>
    <dgm:cxn modelId="{0ED3283C-6B38-430E-9E71-892889C91858}" type="presParOf" srcId="{0C238D4D-03FB-458D-A1B0-C1788FE6FC6E}" destId="{4475714C-22AB-45C1-BF1A-CBB1D2657CF7}" srcOrd="3" destOrd="0" presId="urn:diagrams.loki3.com/BracketList"/>
    <dgm:cxn modelId="{C2055FB1-A70D-475A-94B9-B86BE357A525}" type="presParOf" srcId="{7EEAAC31-5ABC-44D8-A712-2B3A53B46693}" destId="{46DFEF4A-4060-46B0-AF84-7BF94D2C2DD6}" srcOrd="5" destOrd="0" presId="urn:diagrams.loki3.com/BracketList"/>
    <dgm:cxn modelId="{028FA2F6-0873-47E0-A48F-5C52A9FAAA68}" type="presParOf" srcId="{7EEAAC31-5ABC-44D8-A712-2B3A53B46693}" destId="{8FB674A3-32B6-4211-9958-31332956A682}" srcOrd="6" destOrd="0" presId="urn:diagrams.loki3.com/BracketList"/>
    <dgm:cxn modelId="{0DC3ECA7-85F2-48D5-BDC5-2C0717021D62}" type="presParOf" srcId="{8FB674A3-32B6-4211-9958-31332956A682}" destId="{AEEB9946-521C-4C28-B00B-1A8ED154F3D9}" srcOrd="0" destOrd="0" presId="urn:diagrams.loki3.com/BracketList"/>
    <dgm:cxn modelId="{B5EF6391-6EAC-482B-87A8-9797A1ADBF21}" type="presParOf" srcId="{8FB674A3-32B6-4211-9958-31332956A682}" destId="{779A9D2C-F2D8-4A41-838A-7FEFAF99713C}" srcOrd="1" destOrd="0" presId="urn:diagrams.loki3.com/BracketList"/>
    <dgm:cxn modelId="{707C2856-72D3-4E42-94C6-234682A26D69}" type="presParOf" srcId="{8FB674A3-32B6-4211-9958-31332956A682}" destId="{FC27E6CC-7EFC-4DC5-96C7-996D9BBCDC5E}" srcOrd="2" destOrd="0" presId="urn:diagrams.loki3.com/BracketList"/>
    <dgm:cxn modelId="{3CB82B9C-F6A1-4AD7-8B96-B0BDB7ABD204}" type="presParOf" srcId="{8FB674A3-32B6-4211-9958-31332956A682}" destId="{04032D26-39BB-4A9C-A394-E507912A401C}" srcOrd="3" destOrd="0" presId="urn:diagrams.loki3.com/BracketList"/>
    <dgm:cxn modelId="{CF3B1B77-B24F-437A-B68C-2ED836CFE9D0}" type="presParOf" srcId="{7EEAAC31-5ABC-44D8-A712-2B3A53B46693}" destId="{22F3F584-48E4-43FA-A674-903B0E2FF29E}" srcOrd="7" destOrd="0" presId="urn:diagrams.loki3.com/BracketList"/>
    <dgm:cxn modelId="{39B1425C-D761-4206-A17D-9E4FDBADD22B}" type="presParOf" srcId="{7EEAAC31-5ABC-44D8-A712-2B3A53B46693}" destId="{EBEB085B-03F0-4A3C-8DF9-209B5BBE0A97}" srcOrd="8" destOrd="0" presId="urn:diagrams.loki3.com/BracketList"/>
    <dgm:cxn modelId="{92F76631-9810-4026-92B6-9805B86683B2}" type="presParOf" srcId="{EBEB085B-03F0-4A3C-8DF9-209B5BBE0A97}" destId="{0E7C6769-8F5F-4A4A-B409-221D6EA3CE6F}" srcOrd="0" destOrd="0" presId="urn:diagrams.loki3.com/BracketList"/>
    <dgm:cxn modelId="{FF0F3CB6-D5F5-46CE-A4FE-4E590DD27810}" type="presParOf" srcId="{EBEB085B-03F0-4A3C-8DF9-209B5BBE0A97}" destId="{735C0FE5-21A7-46AD-858B-0556863F50EF}" srcOrd="1" destOrd="0" presId="urn:diagrams.loki3.com/BracketList"/>
    <dgm:cxn modelId="{FE16A3E1-1FAC-4226-80C6-B08506F96F0D}" type="presParOf" srcId="{EBEB085B-03F0-4A3C-8DF9-209B5BBE0A97}" destId="{A86CF97E-ABE9-4546-A309-B059D566C767}" srcOrd="2" destOrd="0" presId="urn:diagrams.loki3.com/BracketList"/>
    <dgm:cxn modelId="{39ADE4E8-98AB-418B-810F-1C40D055232C}" type="presParOf" srcId="{EBEB085B-03F0-4A3C-8DF9-209B5BBE0A97}" destId="{7C332A75-11A1-4A8D-8D02-261CEC71DDEC}" srcOrd="3" destOrd="0" presId="urn:diagrams.loki3.com/BracketList"/>
    <dgm:cxn modelId="{25F1B61F-28DA-468F-8511-72DE1A7F5C49}" type="presParOf" srcId="{7EEAAC31-5ABC-44D8-A712-2B3A53B46693}" destId="{47E454A2-6517-444E-AC36-33D0BD5D94B4}" srcOrd="9" destOrd="0" presId="urn:diagrams.loki3.com/BracketList"/>
    <dgm:cxn modelId="{5C20DDE1-1D38-4520-B7B1-A956EE095892}" type="presParOf" srcId="{7EEAAC31-5ABC-44D8-A712-2B3A53B46693}" destId="{4832E396-EDB1-4652-A325-2DCFB1D892D6}" srcOrd="10" destOrd="0" presId="urn:diagrams.loki3.com/BracketList"/>
    <dgm:cxn modelId="{C7A9B2A2-836E-455F-8437-25E0476100D0}" type="presParOf" srcId="{4832E396-EDB1-4652-A325-2DCFB1D892D6}" destId="{FA9E37A1-AFAA-42C1-8A14-14051011C14A}" srcOrd="0" destOrd="0" presId="urn:diagrams.loki3.com/BracketList"/>
    <dgm:cxn modelId="{D23FC577-FD54-4310-BB6B-D34CF19A8EB5}" type="presParOf" srcId="{4832E396-EDB1-4652-A325-2DCFB1D892D6}" destId="{1F151BA5-1E4E-4D75-8AF9-8C98828EA318}" srcOrd="1" destOrd="0" presId="urn:diagrams.loki3.com/BracketList"/>
    <dgm:cxn modelId="{855A6F92-1180-4A44-ABD6-38EB82E670D7}" type="presParOf" srcId="{4832E396-EDB1-4652-A325-2DCFB1D892D6}" destId="{B9C72D30-3A4C-42C3-B73D-B42DE857E1DB}" srcOrd="2" destOrd="0" presId="urn:diagrams.loki3.com/BracketList"/>
    <dgm:cxn modelId="{4186B6F2-DC25-43F0-8DF9-5AC167ADFDCB}" type="presParOf" srcId="{4832E396-EDB1-4652-A325-2DCFB1D892D6}" destId="{D047E6AD-F75D-45EA-8021-302044E9D980}"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4F1EE6-7D34-42A1-B09E-636B5552E8E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6A720495-A506-4D9A-836B-4CADBEAE8E14}">
      <dgm:prSet/>
      <dgm:spPr/>
      <dgm:t>
        <a:bodyPr/>
        <a:lstStyle/>
        <a:p>
          <a:r>
            <a:rPr lang="en-US" b="1" dirty="0"/>
            <a:t>Balance of responsibility for compliance was shifted for both State and Local Levels</a:t>
          </a:r>
          <a:endParaRPr lang="en-US" dirty="0"/>
        </a:p>
      </dgm:t>
    </dgm:pt>
    <dgm:pt modelId="{B210D808-46CA-47B2-952D-53A749272EF4}" type="parTrans" cxnId="{EC6E67A8-46B7-4A4A-B971-290F5DF413A1}">
      <dgm:prSet/>
      <dgm:spPr/>
      <dgm:t>
        <a:bodyPr/>
        <a:lstStyle/>
        <a:p>
          <a:endParaRPr lang="en-US"/>
        </a:p>
      </dgm:t>
    </dgm:pt>
    <dgm:pt modelId="{CC6B7C2B-218E-43CB-936F-29DFA0639610}" type="sibTrans" cxnId="{EC6E67A8-46B7-4A4A-B971-290F5DF413A1}">
      <dgm:prSet/>
      <dgm:spPr/>
      <dgm:t>
        <a:bodyPr/>
        <a:lstStyle/>
        <a:p>
          <a:endParaRPr lang="en-US"/>
        </a:p>
      </dgm:t>
    </dgm:pt>
    <dgm:pt modelId="{3F0C4C02-98D8-46A3-BEA6-C72B158F1F16}">
      <dgm:prSet/>
      <dgm:spPr/>
      <dgm:t>
        <a:bodyPr/>
        <a:lstStyle/>
        <a:p>
          <a:r>
            <a:rPr lang="en-US" b="1" dirty="0"/>
            <a:t>Ongoing Technical Assistance and Training</a:t>
          </a:r>
          <a:endParaRPr lang="en-US" dirty="0"/>
        </a:p>
      </dgm:t>
    </dgm:pt>
    <dgm:pt modelId="{705421DC-6440-4A39-8F27-1F4C7F450C33}" type="parTrans" cxnId="{EAC919E5-B457-4727-B9BF-83000E096026}">
      <dgm:prSet/>
      <dgm:spPr/>
      <dgm:t>
        <a:bodyPr/>
        <a:lstStyle/>
        <a:p>
          <a:endParaRPr lang="en-US"/>
        </a:p>
      </dgm:t>
    </dgm:pt>
    <dgm:pt modelId="{080CEB0D-B392-4C99-9EB9-8C3308B9DD35}" type="sibTrans" cxnId="{EAC919E5-B457-4727-B9BF-83000E096026}">
      <dgm:prSet/>
      <dgm:spPr/>
      <dgm:t>
        <a:bodyPr/>
        <a:lstStyle/>
        <a:p>
          <a:endParaRPr lang="en-US"/>
        </a:p>
      </dgm:t>
    </dgm:pt>
    <dgm:pt modelId="{F6A51B37-0EF9-440A-AAFF-0103D24520C3}">
      <dgm:prSet/>
      <dgm:spPr/>
      <dgm:t>
        <a:bodyPr/>
        <a:lstStyle/>
        <a:p>
          <a:r>
            <a:rPr lang="en-US" b="1" dirty="0"/>
            <a:t>Increasing the use of our Statewide database for Ongoing Monitoring</a:t>
          </a:r>
          <a:endParaRPr lang="en-US" dirty="0"/>
        </a:p>
      </dgm:t>
    </dgm:pt>
    <dgm:pt modelId="{2338E2B2-6935-462B-94B9-E44117284B79}" type="sibTrans" cxnId="{61622D5A-016A-4106-AACA-ED662B18732F}">
      <dgm:prSet/>
      <dgm:spPr/>
      <dgm:t>
        <a:bodyPr/>
        <a:lstStyle/>
        <a:p>
          <a:endParaRPr lang="en-US"/>
        </a:p>
      </dgm:t>
    </dgm:pt>
    <dgm:pt modelId="{C9D7C8F2-8B6E-4DF1-9BA7-6CF967DF363B}" type="parTrans" cxnId="{61622D5A-016A-4106-AACA-ED662B18732F}">
      <dgm:prSet/>
      <dgm:spPr/>
      <dgm:t>
        <a:bodyPr/>
        <a:lstStyle/>
        <a:p>
          <a:endParaRPr lang="en-US"/>
        </a:p>
      </dgm:t>
    </dgm:pt>
    <dgm:pt modelId="{6AB0C9A8-A410-41F1-AA8D-0C4431BCE127}">
      <dgm:prSet/>
      <dgm:spPr/>
      <dgm:t>
        <a:bodyPr/>
        <a:lstStyle/>
        <a:p>
          <a:pPr algn="ctr"/>
          <a:r>
            <a:rPr lang="en-US" b="1" dirty="0"/>
            <a:t>Identifying and Addressing noncompliance and its root causes</a:t>
          </a:r>
          <a:endParaRPr lang="en-US" dirty="0"/>
        </a:p>
      </dgm:t>
    </dgm:pt>
    <dgm:pt modelId="{AA4D6D97-2409-4DB7-9797-46BB682C6460}" type="parTrans" cxnId="{E312C16A-DCE1-495C-BA12-5E6B45C51190}">
      <dgm:prSet/>
      <dgm:spPr/>
      <dgm:t>
        <a:bodyPr/>
        <a:lstStyle/>
        <a:p>
          <a:endParaRPr lang="en-US"/>
        </a:p>
      </dgm:t>
    </dgm:pt>
    <dgm:pt modelId="{1A0FCD37-7B10-485B-835B-7357988921DA}" type="sibTrans" cxnId="{E312C16A-DCE1-495C-BA12-5E6B45C51190}">
      <dgm:prSet/>
      <dgm:spPr/>
      <dgm:t>
        <a:bodyPr/>
        <a:lstStyle/>
        <a:p>
          <a:endParaRPr lang="en-US"/>
        </a:p>
      </dgm:t>
    </dgm:pt>
    <dgm:pt modelId="{A9082A1D-23F7-47FA-A0B2-EE435D3F6135}" type="pres">
      <dgm:prSet presAssocID="{D74F1EE6-7D34-42A1-B09E-636B5552E8E3}" presName="compositeShape" presStyleCnt="0">
        <dgm:presLayoutVars>
          <dgm:chMax val="7"/>
          <dgm:dir/>
          <dgm:resizeHandles val="exact"/>
        </dgm:presLayoutVars>
      </dgm:prSet>
      <dgm:spPr/>
    </dgm:pt>
    <dgm:pt modelId="{45F4F87E-1A1B-459B-B710-03D3B6BF2E28}" type="pres">
      <dgm:prSet presAssocID="{6A720495-A506-4D9A-836B-4CADBEAE8E14}" presName="circ1" presStyleLbl="vennNode1" presStyleIdx="0" presStyleCnt="4" custScaleX="103989" custScaleY="102422"/>
      <dgm:spPr/>
    </dgm:pt>
    <dgm:pt modelId="{8C7D0D1A-247E-43A3-9A5D-1C2BBE9C565A}" type="pres">
      <dgm:prSet presAssocID="{6A720495-A506-4D9A-836B-4CADBEAE8E14}" presName="circ1Tx" presStyleLbl="revTx" presStyleIdx="0" presStyleCnt="0">
        <dgm:presLayoutVars>
          <dgm:chMax val="0"/>
          <dgm:chPref val="0"/>
          <dgm:bulletEnabled val="1"/>
        </dgm:presLayoutVars>
      </dgm:prSet>
      <dgm:spPr/>
    </dgm:pt>
    <dgm:pt modelId="{4A388FEA-93F9-42A4-A918-FA2692A8FD1D}" type="pres">
      <dgm:prSet presAssocID="{3F0C4C02-98D8-46A3-BEA6-C72B158F1F16}" presName="circ2" presStyleLbl="vennNode1" presStyleIdx="1" presStyleCnt="4"/>
      <dgm:spPr/>
    </dgm:pt>
    <dgm:pt modelId="{758C2157-2FAB-4F64-BC16-ED2C19BAFA96}" type="pres">
      <dgm:prSet presAssocID="{3F0C4C02-98D8-46A3-BEA6-C72B158F1F16}" presName="circ2Tx" presStyleLbl="revTx" presStyleIdx="0" presStyleCnt="0">
        <dgm:presLayoutVars>
          <dgm:chMax val="0"/>
          <dgm:chPref val="0"/>
          <dgm:bulletEnabled val="1"/>
        </dgm:presLayoutVars>
      </dgm:prSet>
      <dgm:spPr/>
    </dgm:pt>
    <dgm:pt modelId="{18AD8A21-FDB3-4BB9-8E16-4D12FD27196A}" type="pres">
      <dgm:prSet presAssocID="{F6A51B37-0EF9-440A-AAFF-0103D24520C3}" presName="circ3" presStyleLbl="vennNode1" presStyleIdx="2" presStyleCnt="4"/>
      <dgm:spPr/>
    </dgm:pt>
    <dgm:pt modelId="{98FA4439-83CA-4A0E-9BEF-AFE33AEC4003}" type="pres">
      <dgm:prSet presAssocID="{F6A51B37-0EF9-440A-AAFF-0103D24520C3}" presName="circ3Tx" presStyleLbl="revTx" presStyleIdx="0" presStyleCnt="0">
        <dgm:presLayoutVars>
          <dgm:chMax val="0"/>
          <dgm:chPref val="0"/>
          <dgm:bulletEnabled val="1"/>
        </dgm:presLayoutVars>
      </dgm:prSet>
      <dgm:spPr/>
    </dgm:pt>
    <dgm:pt modelId="{BB3B99D4-D46A-4C04-8E4B-67B53EE136A5}" type="pres">
      <dgm:prSet presAssocID="{6AB0C9A8-A410-41F1-AA8D-0C4431BCE127}" presName="circ4" presStyleLbl="vennNode1" presStyleIdx="3" presStyleCnt="4"/>
      <dgm:spPr/>
    </dgm:pt>
    <dgm:pt modelId="{DC50BC35-4D4D-49B9-B04C-EF23D79C5A51}" type="pres">
      <dgm:prSet presAssocID="{6AB0C9A8-A410-41F1-AA8D-0C4431BCE127}" presName="circ4Tx" presStyleLbl="revTx" presStyleIdx="0" presStyleCnt="0">
        <dgm:presLayoutVars>
          <dgm:chMax val="0"/>
          <dgm:chPref val="0"/>
          <dgm:bulletEnabled val="1"/>
        </dgm:presLayoutVars>
      </dgm:prSet>
      <dgm:spPr/>
    </dgm:pt>
  </dgm:ptLst>
  <dgm:cxnLst>
    <dgm:cxn modelId="{5A62D00F-99BA-4718-B060-3E5995F0157A}" type="presOf" srcId="{3F0C4C02-98D8-46A3-BEA6-C72B158F1F16}" destId="{758C2157-2FAB-4F64-BC16-ED2C19BAFA96}" srcOrd="1" destOrd="0" presId="urn:microsoft.com/office/officeart/2005/8/layout/venn1"/>
    <dgm:cxn modelId="{70FBC520-2E4B-471E-8FC5-D7996C539701}" type="presOf" srcId="{F6A51B37-0EF9-440A-AAFF-0103D24520C3}" destId="{18AD8A21-FDB3-4BB9-8E16-4D12FD27196A}" srcOrd="0" destOrd="0" presId="urn:microsoft.com/office/officeart/2005/8/layout/venn1"/>
    <dgm:cxn modelId="{A77CDD23-2762-44B0-9E0B-4AFD4F5B8195}" type="presOf" srcId="{6AB0C9A8-A410-41F1-AA8D-0C4431BCE127}" destId="{DC50BC35-4D4D-49B9-B04C-EF23D79C5A51}" srcOrd="1" destOrd="0" presId="urn:microsoft.com/office/officeart/2005/8/layout/venn1"/>
    <dgm:cxn modelId="{D42B073D-1733-4801-B694-0996543B58DC}" type="presOf" srcId="{3F0C4C02-98D8-46A3-BEA6-C72B158F1F16}" destId="{4A388FEA-93F9-42A4-A918-FA2692A8FD1D}" srcOrd="0" destOrd="0" presId="urn:microsoft.com/office/officeart/2005/8/layout/venn1"/>
    <dgm:cxn modelId="{E312C16A-DCE1-495C-BA12-5E6B45C51190}" srcId="{D74F1EE6-7D34-42A1-B09E-636B5552E8E3}" destId="{6AB0C9A8-A410-41F1-AA8D-0C4431BCE127}" srcOrd="3" destOrd="0" parTransId="{AA4D6D97-2409-4DB7-9797-46BB682C6460}" sibTransId="{1A0FCD37-7B10-485B-835B-7357988921DA}"/>
    <dgm:cxn modelId="{1F86E474-7B80-412C-8E0A-E41CFED660C9}" type="presOf" srcId="{F6A51B37-0EF9-440A-AAFF-0103D24520C3}" destId="{98FA4439-83CA-4A0E-9BEF-AFE33AEC4003}" srcOrd="1" destOrd="0" presId="urn:microsoft.com/office/officeart/2005/8/layout/venn1"/>
    <dgm:cxn modelId="{01D5BD56-3A4D-4FBD-80D8-D75626273AE3}" type="presOf" srcId="{D74F1EE6-7D34-42A1-B09E-636B5552E8E3}" destId="{A9082A1D-23F7-47FA-A0B2-EE435D3F6135}" srcOrd="0" destOrd="0" presId="urn:microsoft.com/office/officeart/2005/8/layout/venn1"/>
    <dgm:cxn modelId="{61622D5A-016A-4106-AACA-ED662B18732F}" srcId="{D74F1EE6-7D34-42A1-B09E-636B5552E8E3}" destId="{F6A51B37-0EF9-440A-AAFF-0103D24520C3}" srcOrd="2" destOrd="0" parTransId="{C9D7C8F2-8B6E-4DF1-9BA7-6CF967DF363B}" sibTransId="{2338E2B2-6935-462B-94B9-E44117284B79}"/>
    <dgm:cxn modelId="{9B8FC393-8A4D-41AC-A9F6-DF7DB4715960}" type="presOf" srcId="{6AB0C9A8-A410-41F1-AA8D-0C4431BCE127}" destId="{BB3B99D4-D46A-4C04-8E4B-67B53EE136A5}" srcOrd="0" destOrd="0" presId="urn:microsoft.com/office/officeart/2005/8/layout/venn1"/>
    <dgm:cxn modelId="{6A72E2A7-EE1B-4683-B32C-8E5C261CAFE2}" type="presOf" srcId="{6A720495-A506-4D9A-836B-4CADBEAE8E14}" destId="{45F4F87E-1A1B-459B-B710-03D3B6BF2E28}" srcOrd="0" destOrd="0" presId="urn:microsoft.com/office/officeart/2005/8/layout/venn1"/>
    <dgm:cxn modelId="{EC6E67A8-46B7-4A4A-B971-290F5DF413A1}" srcId="{D74F1EE6-7D34-42A1-B09E-636B5552E8E3}" destId="{6A720495-A506-4D9A-836B-4CADBEAE8E14}" srcOrd="0" destOrd="0" parTransId="{B210D808-46CA-47B2-952D-53A749272EF4}" sibTransId="{CC6B7C2B-218E-43CB-936F-29DFA0639610}"/>
    <dgm:cxn modelId="{CB6A2EC3-4127-4A10-83CB-8671141AC24E}" type="presOf" srcId="{6A720495-A506-4D9A-836B-4CADBEAE8E14}" destId="{8C7D0D1A-247E-43A3-9A5D-1C2BBE9C565A}" srcOrd="1" destOrd="0" presId="urn:microsoft.com/office/officeart/2005/8/layout/venn1"/>
    <dgm:cxn modelId="{EAC919E5-B457-4727-B9BF-83000E096026}" srcId="{D74F1EE6-7D34-42A1-B09E-636B5552E8E3}" destId="{3F0C4C02-98D8-46A3-BEA6-C72B158F1F16}" srcOrd="1" destOrd="0" parTransId="{705421DC-6440-4A39-8F27-1F4C7F450C33}" sibTransId="{080CEB0D-B392-4C99-9EB9-8C3308B9DD35}"/>
    <dgm:cxn modelId="{C380A2A0-9311-405E-8FAA-A25B60ACEDA6}" type="presParOf" srcId="{A9082A1D-23F7-47FA-A0B2-EE435D3F6135}" destId="{45F4F87E-1A1B-459B-B710-03D3B6BF2E28}" srcOrd="0" destOrd="0" presId="urn:microsoft.com/office/officeart/2005/8/layout/venn1"/>
    <dgm:cxn modelId="{76571136-6057-457B-B35F-4DDB0E1744F6}" type="presParOf" srcId="{A9082A1D-23F7-47FA-A0B2-EE435D3F6135}" destId="{8C7D0D1A-247E-43A3-9A5D-1C2BBE9C565A}" srcOrd="1" destOrd="0" presId="urn:microsoft.com/office/officeart/2005/8/layout/venn1"/>
    <dgm:cxn modelId="{5EF67B6C-9513-41DB-BE1B-7A69E26617B6}" type="presParOf" srcId="{A9082A1D-23F7-47FA-A0B2-EE435D3F6135}" destId="{4A388FEA-93F9-42A4-A918-FA2692A8FD1D}" srcOrd="2" destOrd="0" presId="urn:microsoft.com/office/officeart/2005/8/layout/venn1"/>
    <dgm:cxn modelId="{78581B90-1D39-4B0D-8A29-60BCD775EEFC}" type="presParOf" srcId="{A9082A1D-23F7-47FA-A0B2-EE435D3F6135}" destId="{758C2157-2FAB-4F64-BC16-ED2C19BAFA96}" srcOrd="3" destOrd="0" presId="urn:microsoft.com/office/officeart/2005/8/layout/venn1"/>
    <dgm:cxn modelId="{8C0151C0-A5E3-4660-9F6F-A4A28F06638C}" type="presParOf" srcId="{A9082A1D-23F7-47FA-A0B2-EE435D3F6135}" destId="{18AD8A21-FDB3-4BB9-8E16-4D12FD27196A}" srcOrd="4" destOrd="0" presId="urn:microsoft.com/office/officeart/2005/8/layout/venn1"/>
    <dgm:cxn modelId="{AEBBAE18-A358-423D-BA68-034F51682C76}" type="presParOf" srcId="{A9082A1D-23F7-47FA-A0B2-EE435D3F6135}" destId="{98FA4439-83CA-4A0E-9BEF-AFE33AEC4003}" srcOrd="5" destOrd="0" presId="urn:microsoft.com/office/officeart/2005/8/layout/venn1"/>
    <dgm:cxn modelId="{757DECC3-8B23-4121-93A5-E503FD5749E7}" type="presParOf" srcId="{A9082A1D-23F7-47FA-A0B2-EE435D3F6135}" destId="{BB3B99D4-D46A-4C04-8E4B-67B53EE136A5}" srcOrd="6" destOrd="0" presId="urn:microsoft.com/office/officeart/2005/8/layout/venn1"/>
    <dgm:cxn modelId="{04D29663-BE60-49C3-869F-23F71D2A81E6}" type="presParOf" srcId="{A9082A1D-23F7-47FA-A0B2-EE435D3F6135}" destId="{DC50BC35-4D4D-49B9-B04C-EF23D79C5A51}"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BA6BC-9489-4FF3-B803-686A84959840}">
      <dsp:nvSpPr>
        <dsp:cNvPr id="0" name=""/>
        <dsp:cNvSpPr/>
      </dsp:nvSpPr>
      <dsp:spPr>
        <a:xfrm>
          <a:off x="1330" y="1319263"/>
          <a:ext cx="1763610" cy="1763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t>Redesigned Service System</a:t>
          </a:r>
          <a:endParaRPr lang="en-US" sz="1400" kern="1200" dirty="0"/>
        </a:p>
      </dsp:txBody>
      <dsp:txXfrm>
        <a:off x="259605" y="1577538"/>
        <a:ext cx="1247060" cy="1247060"/>
      </dsp:txXfrm>
    </dsp:sp>
    <dsp:sp modelId="{470681D1-09D9-4F69-9BDC-8068431ADEB2}">
      <dsp:nvSpPr>
        <dsp:cNvPr id="0" name=""/>
        <dsp:cNvSpPr/>
      </dsp:nvSpPr>
      <dsp:spPr>
        <a:xfrm>
          <a:off x="1908145" y="1689621"/>
          <a:ext cx="1022893" cy="102289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43729" y="2080775"/>
        <a:ext cx="751725" cy="240585"/>
      </dsp:txXfrm>
    </dsp:sp>
    <dsp:sp modelId="{4FE65472-C67C-4D2D-84E7-24E873E4B09E}">
      <dsp:nvSpPr>
        <dsp:cNvPr id="0" name=""/>
        <dsp:cNvSpPr/>
      </dsp:nvSpPr>
      <dsp:spPr>
        <a:xfrm>
          <a:off x="3074244" y="1319263"/>
          <a:ext cx="1763610" cy="1763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Substantial increase in Referrals</a:t>
          </a:r>
        </a:p>
      </dsp:txBody>
      <dsp:txXfrm>
        <a:off x="3332519" y="1577538"/>
        <a:ext cx="1247060" cy="1247060"/>
      </dsp:txXfrm>
    </dsp:sp>
    <dsp:sp modelId="{E855BC98-23C1-4939-AAC4-4C67B9A0608D}">
      <dsp:nvSpPr>
        <dsp:cNvPr id="0" name=""/>
        <dsp:cNvSpPr/>
      </dsp:nvSpPr>
      <dsp:spPr>
        <a:xfrm>
          <a:off x="4981060" y="1689621"/>
          <a:ext cx="1022893" cy="102289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116644" y="1900337"/>
        <a:ext cx="751725" cy="601461"/>
      </dsp:txXfrm>
    </dsp:sp>
    <dsp:sp modelId="{6E2BAD06-1AD7-42AB-A366-626C0AA93AD2}">
      <dsp:nvSpPr>
        <dsp:cNvPr id="0" name=""/>
        <dsp:cNvSpPr/>
      </dsp:nvSpPr>
      <dsp:spPr>
        <a:xfrm>
          <a:off x="6147159" y="1319263"/>
          <a:ext cx="1763610" cy="17636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b="1" i="0" kern="1200" dirty="0"/>
            <a:t>Inadequate resources</a:t>
          </a:r>
          <a:endParaRPr lang="en-US" sz="1400" kern="1200" dirty="0"/>
        </a:p>
        <a:p>
          <a:pPr marL="57150" lvl="1" indent="-57150" algn="l" defTabSz="488950">
            <a:lnSpc>
              <a:spcPct val="90000"/>
            </a:lnSpc>
            <a:spcBef>
              <a:spcPct val="0"/>
            </a:spcBef>
            <a:spcAft>
              <a:spcPct val="15000"/>
            </a:spcAft>
            <a:buChar char="•"/>
          </a:pPr>
          <a:r>
            <a:rPr lang="en-US" sz="1100" b="1" i="0" kern="1200"/>
            <a:t>CDSA Staff</a:t>
          </a:r>
          <a:endParaRPr lang="en-US" sz="1100" kern="1200"/>
        </a:p>
        <a:p>
          <a:pPr marL="57150" lvl="1" indent="-57150" algn="l" defTabSz="488950">
            <a:lnSpc>
              <a:spcPct val="90000"/>
            </a:lnSpc>
            <a:spcBef>
              <a:spcPct val="0"/>
            </a:spcBef>
            <a:spcAft>
              <a:spcPct val="15000"/>
            </a:spcAft>
            <a:buChar char="•"/>
          </a:pPr>
          <a:r>
            <a:rPr lang="en-US" sz="1100" b="1" i="0" kern="1200" dirty="0"/>
            <a:t>Provider Reimbursement </a:t>
          </a:r>
          <a:endParaRPr lang="en-US" sz="1100" kern="1200" dirty="0"/>
        </a:p>
      </dsp:txBody>
      <dsp:txXfrm>
        <a:off x="6405434" y="1577538"/>
        <a:ext cx="1247060" cy="1247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A115D-0E12-4A68-9693-0BC415C457E1}">
      <dsp:nvSpPr>
        <dsp:cNvPr id="0" name=""/>
        <dsp:cNvSpPr/>
      </dsp:nvSpPr>
      <dsp:spPr>
        <a:xfrm>
          <a:off x="798190" y="1683"/>
          <a:ext cx="2796073" cy="13980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b="1" i="0" kern="1200" dirty="0"/>
            <a:t>Received additional State Funding:</a:t>
          </a:r>
          <a:endParaRPr lang="en-US" sz="2900" kern="1200" dirty="0"/>
        </a:p>
      </dsp:txBody>
      <dsp:txXfrm>
        <a:off x="839137" y="42630"/>
        <a:ext cx="2714179" cy="1316142"/>
      </dsp:txXfrm>
    </dsp:sp>
    <dsp:sp modelId="{E477DF2E-EB43-4EE9-BCDC-3A59ADDC28EB}">
      <dsp:nvSpPr>
        <dsp:cNvPr id="0" name=""/>
        <dsp:cNvSpPr/>
      </dsp:nvSpPr>
      <dsp:spPr>
        <a:xfrm>
          <a:off x="1077797" y="1399720"/>
          <a:ext cx="279607" cy="1048527"/>
        </a:xfrm>
        <a:custGeom>
          <a:avLst/>
          <a:gdLst/>
          <a:ahLst/>
          <a:cxnLst/>
          <a:rect l="0" t="0" r="0" b="0"/>
          <a:pathLst>
            <a:path>
              <a:moveTo>
                <a:pt x="0" y="0"/>
              </a:moveTo>
              <a:lnTo>
                <a:pt x="0" y="1048527"/>
              </a:lnTo>
              <a:lnTo>
                <a:pt x="279607" y="10485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6A884B-EC3B-43B3-BB2D-89D24233D799}">
      <dsp:nvSpPr>
        <dsp:cNvPr id="0" name=""/>
        <dsp:cNvSpPr/>
      </dsp:nvSpPr>
      <dsp:spPr>
        <a:xfrm>
          <a:off x="1357405" y="1749229"/>
          <a:ext cx="2236858" cy="13980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i="0" kern="1200" baseline="0" dirty="0"/>
            <a:t>EI Service Reimbursement</a:t>
          </a:r>
          <a:endParaRPr lang="en-US" sz="2100" kern="1200" dirty="0"/>
        </a:p>
      </dsp:txBody>
      <dsp:txXfrm>
        <a:off x="1398352" y="1790176"/>
        <a:ext cx="2154964" cy="1316142"/>
      </dsp:txXfrm>
    </dsp:sp>
    <dsp:sp modelId="{6DDAE05A-7D56-48F4-8FDE-F379ABEDC80B}">
      <dsp:nvSpPr>
        <dsp:cNvPr id="0" name=""/>
        <dsp:cNvSpPr/>
      </dsp:nvSpPr>
      <dsp:spPr>
        <a:xfrm>
          <a:off x="1077797" y="1399720"/>
          <a:ext cx="279607" cy="2796073"/>
        </a:xfrm>
        <a:custGeom>
          <a:avLst/>
          <a:gdLst/>
          <a:ahLst/>
          <a:cxnLst/>
          <a:rect l="0" t="0" r="0" b="0"/>
          <a:pathLst>
            <a:path>
              <a:moveTo>
                <a:pt x="0" y="0"/>
              </a:moveTo>
              <a:lnTo>
                <a:pt x="0" y="2796073"/>
              </a:lnTo>
              <a:lnTo>
                <a:pt x="279607" y="27960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884BD1-DB74-4640-B667-F88A4D5DFB11}">
      <dsp:nvSpPr>
        <dsp:cNvPr id="0" name=""/>
        <dsp:cNvSpPr/>
      </dsp:nvSpPr>
      <dsp:spPr>
        <a:xfrm>
          <a:off x="1357405" y="3496775"/>
          <a:ext cx="2236858" cy="13980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i="0" kern="1200" baseline="0"/>
            <a:t>CDSA Positions</a:t>
          </a:r>
          <a:endParaRPr lang="en-US" sz="2100" kern="1200"/>
        </a:p>
      </dsp:txBody>
      <dsp:txXfrm>
        <a:off x="1398352" y="3537722"/>
        <a:ext cx="2154964" cy="1316142"/>
      </dsp:txXfrm>
    </dsp:sp>
    <dsp:sp modelId="{A5552CBB-D7CE-429A-8A69-9920256D8C08}">
      <dsp:nvSpPr>
        <dsp:cNvPr id="0" name=""/>
        <dsp:cNvSpPr/>
      </dsp:nvSpPr>
      <dsp:spPr>
        <a:xfrm>
          <a:off x="4293282" y="1683"/>
          <a:ext cx="2796073" cy="13980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b="1" i="0" kern="1200" dirty="0"/>
            <a:t>Revised eligibility definition:</a:t>
          </a:r>
          <a:endParaRPr lang="en-US" sz="2900" kern="1200" dirty="0"/>
        </a:p>
      </dsp:txBody>
      <dsp:txXfrm>
        <a:off x="4334229" y="42630"/>
        <a:ext cx="2714179" cy="1316142"/>
      </dsp:txXfrm>
    </dsp:sp>
    <dsp:sp modelId="{74AC47BC-D4C7-49A2-831B-F81C9559739E}">
      <dsp:nvSpPr>
        <dsp:cNvPr id="0" name=""/>
        <dsp:cNvSpPr/>
      </dsp:nvSpPr>
      <dsp:spPr>
        <a:xfrm>
          <a:off x="4572889" y="1399720"/>
          <a:ext cx="279607" cy="1048527"/>
        </a:xfrm>
        <a:custGeom>
          <a:avLst/>
          <a:gdLst/>
          <a:ahLst/>
          <a:cxnLst/>
          <a:rect l="0" t="0" r="0" b="0"/>
          <a:pathLst>
            <a:path>
              <a:moveTo>
                <a:pt x="0" y="0"/>
              </a:moveTo>
              <a:lnTo>
                <a:pt x="0" y="1048527"/>
              </a:lnTo>
              <a:lnTo>
                <a:pt x="279607" y="10485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D197F9-65DC-41C6-AA7E-C073949339FF}">
      <dsp:nvSpPr>
        <dsp:cNvPr id="0" name=""/>
        <dsp:cNvSpPr/>
      </dsp:nvSpPr>
      <dsp:spPr>
        <a:xfrm>
          <a:off x="4852496" y="1749229"/>
          <a:ext cx="2236858" cy="13980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i="0" kern="1200" baseline="0" dirty="0"/>
            <a:t>4 categories to 2 </a:t>
          </a:r>
          <a:endParaRPr lang="en-US" sz="2100" kern="1200" dirty="0"/>
        </a:p>
      </dsp:txBody>
      <dsp:txXfrm>
        <a:off x="4893443" y="1790176"/>
        <a:ext cx="2154964" cy="1316142"/>
      </dsp:txXfrm>
    </dsp:sp>
    <dsp:sp modelId="{76E2C6EB-5791-408F-80A2-CD33529CF2A8}">
      <dsp:nvSpPr>
        <dsp:cNvPr id="0" name=""/>
        <dsp:cNvSpPr/>
      </dsp:nvSpPr>
      <dsp:spPr>
        <a:xfrm>
          <a:off x="4572889" y="1399720"/>
          <a:ext cx="279607" cy="2796073"/>
        </a:xfrm>
        <a:custGeom>
          <a:avLst/>
          <a:gdLst/>
          <a:ahLst/>
          <a:cxnLst/>
          <a:rect l="0" t="0" r="0" b="0"/>
          <a:pathLst>
            <a:path>
              <a:moveTo>
                <a:pt x="0" y="0"/>
              </a:moveTo>
              <a:lnTo>
                <a:pt x="0" y="2796073"/>
              </a:lnTo>
              <a:lnTo>
                <a:pt x="279607" y="27960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214E71-EF9F-45D7-A059-7BE2CDEE0836}">
      <dsp:nvSpPr>
        <dsp:cNvPr id="0" name=""/>
        <dsp:cNvSpPr/>
      </dsp:nvSpPr>
      <dsp:spPr>
        <a:xfrm>
          <a:off x="4852496" y="3496775"/>
          <a:ext cx="2236858" cy="13980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i="0" kern="1200" baseline="0" dirty="0"/>
            <a:t>Increased the specific level of delay</a:t>
          </a:r>
          <a:endParaRPr lang="en-US" sz="2100" kern="1200" dirty="0"/>
        </a:p>
      </dsp:txBody>
      <dsp:txXfrm>
        <a:off x="4893443" y="3537722"/>
        <a:ext cx="2154964" cy="1316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B8F13-9B68-4BDC-BB48-519E5175ACD7}">
      <dsp:nvSpPr>
        <dsp:cNvPr id="0" name=""/>
        <dsp:cNvSpPr/>
      </dsp:nvSpPr>
      <dsp:spPr>
        <a:xfrm>
          <a:off x="5812" y="0"/>
          <a:ext cx="2350481" cy="4402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Inadequate documentation</a:t>
          </a:r>
        </a:p>
        <a:p>
          <a:pPr marL="0" lvl="0" indent="0" algn="ctr" defTabSz="977900">
            <a:lnSpc>
              <a:spcPct val="90000"/>
            </a:lnSpc>
            <a:spcBef>
              <a:spcPct val="0"/>
            </a:spcBef>
            <a:spcAft>
              <a:spcPct val="35000"/>
            </a:spcAft>
            <a:buNone/>
          </a:pPr>
          <a:endParaRPr lang="en-US" sz="2200" kern="1200" dirty="0"/>
        </a:p>
      </dsp:txBody>
      <dsp:txXfrm>
        <a:off x="74655" y="68843"/>
        <a:ext cx="2212795" cy="4264451"/>
      </dsp:txXfrm>
    </dsp:sp>
    <dsp:sp modelId="{4535312A-739E-4C55-8500-3A4570F383CB}">
      <dsp:nvSpPr>
        <dsp:cNvPr id="0" name=""/>
        <dsp:cNvSpPr/>
      </dsp:nvSpPr>
      <dsp:spPr>
        <a:xfrm>
          <a:off x="2751175" y="0"/>
          <a:ext cx="2350481" cy="4402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Service initiation delays</a:t>
          </a:r>
        </a:p>
      </dsp:txBody>
      <dsp:txXfrm>
        <a:off x="2820018" y="68843"/>
        <a:ext cx="2212795" cy="4264451"/>
      </dsp:txXfrm>
    </dsp:sp>
    <dsp:sp modelId="{26E5AB0A-687D-4469-A565-96C8E0379BE7}">
      <dsp:nvSpPr>
        <dsp:cNvPr id="0" name=""/>
        <dsp:cNvSpPr/>
      </dsp:nvSpPr>
      <dsp:spPr>
        <a:xfrm>
          <a:off x="5496538" y="0"/>
          <a:ext cx="2350481" cy="4402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Lack of enrolled service providers</a:t>
          </a:r>
        </a:p>
        <a:p>
          <a:pPr marL="0" lvl="0" indent="0" algn="ctr" defTabSz="977900">
            <a:lnSpc>
              <a:spcPct val="90000"/>
            </a:lnSpc>
            <a:spcBef>
              <a:spcPct val="0"/>
            </a:spcBef>
            <a:spcAft>
              <a:spcPct val="35000"/>
            </a:spcAft>
            <a:buNone/>
          </a:pPr>
          <a:endParaRPr lang="en-US" sz="2200" kern="1200" dirty="0"/>
        </a:p>
      </dsp:txBody>
      <dsp:txXfrm>
        <a:off x="5565381" y="68843"/>
        <a:ext cx="2212795" cy="4264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55B79-0FAF-4ED3-81F7-4500F556781C}">
      <dsp:nvSpPr>
        <dsp:cNvPr id="0" name=""/>
        <dsp:cNvSpPr/>
      </dsp:nvSpPr>
      <dsp:spPr>
        <a:xfrm>
          <a:off x="0" y="16239"/>
          <a:ext cx="1963419"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b="1" kern="1200" dirty="0"/>
            <a:t>Focused Technical Assistance and Training</a:t>
          </a:r>
        </a:p>
      </dsp:txBody>
      <dsp:txXfrm>
        <a:off x="0" y="16239"/>
        <a:ext cx="1963419" cy="653400"/>
      </dsp:txXfrm>
    </dsp:sp>
    <dsp:sp modelId="{5CBB24D6-3579-4767-BABC-BEBAD7DEB0C3}">
      <dsp:nvSpPr>
        <dsp:cNvPr id="0" name=""/>
        <dsp:cNvSpPr/>
      </dsp:nvSpPr>
      <dsp:spPr>
        <a:xfrm>
          <a:off x="1963419" y="16239"/>
          <a:ext cx="392683" cy="653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6875E0-F0CD-4B29-A6B5-DBD6CC96E227}">
      <dsp:nvSpPr>
        <dsp:cNvPr id="0" name=""/>
        <dsp:cNvSpPr/>
      </dsp:nvSpPr>
      <dsp:spPr>
        <a:xfrm>
          <a:off x="2513177" y="16239"/>
          <a:ext cx="5340501" cy="653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t>Expectations</a:t>
          </a:r>
        </a:p>
        <a:p>
          <a:pPr marL="114300" lvl="1" indent="-114300" algn="l" defTabSz="533400">
            <a:lnSpc>
              <a:spcPct val="90000"/>
            </a:lnSpc>
            <a:spcBef>
              <a:spcPct val="0"/>
            </a:spcBef>
            <a:spcAft>
              <a:spcPct val="15000"/>
            </a:spcAft>
            <a:buChar char="•"/>
          </a:pPr>
          <a:r>
            <a:rPr lang="en-US" sz="1200" b="1" kern="1200" dirty="0"/>
            <a:t>Streamline Local Processes </a:t>
          </a:r>
        </a:p>
        <a:p>
          <a:pPr marL="114300" lvl="1" indent="-114300" algn="l" defTabSz="533400">
            <a:lnSpc>
              <a:spcPct val="90000"/>
            </a:lnSpc>
            <a:spcBef>
              <a:spcPct val="0"/>
            </a:spcBef>
            <a:spcAft>
              <a:spcPct val="15000"/>
            </a:spcAft>
            <a:buChar char="•"/>
          </a:pPr>
          <a:r>
            <a:rPr lang="en-US" sz="1200" b="1" kern="1200" dirty="0"/>
            <a:t>Documentation</a:t>
          </a:r>
        </a:p>
      </dsp:txBody>
      <dsp:txXfrm>
        <a:off x="2513177" y="16239"/>
        <a:ext cx="5340501" cy="653400"/>
      </dsp:txXfrm>
    </dsp:sp>
    <dsp:sp modelId="{6BE59998-795B-4D9A-8C50-3721DB255C3B}">
      <dsp:nvSpPr>
        <dsp:cNvPr id="0" name=""/>
        <dsp:cNvSpPr/>
      </dsp:nvSpPr>
      <dsp:spPr>
        <a:xfrm>
          <a:off x="0" y="870114"/>
          <a:ext cx="1963419"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b="1" kern="1200" dirty="0"/>
            <a:t>Corrective Action Plans</a:t>
          </a:r>
        </a:p>
      </dsp:txBody>
      <dsp:txXfrm>
        <a:off x="0" y="870114"/>
        <a:ext cx="1963419" cy="653400"/>
      </dsp:txXfrm>
    </dsp:sp>
    <dsp:sp modelId="{95BE3909-2048-4974-83B3-F54E322EF51F}">
      <dsp:nvSpPr>
        <dsp:cNvPr id="0" name=""/>
        <dsp:cNvSpPr/>
      </dsp:nvSpPr>
      <dsp:spPr>
        <a:xfrm>
          <a:off x="1963419" y="788439"/>
          <a:ext cx="392683" cy="8167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2600FC-7B11-4ADC-A8F1-C46086D42B9E}">
      <dsp:nvSpPr>
        <dsp:cNvPr id="0" name=""/>
        <dsp:cNvSpPr/>
      </dsp:nvSpPr>
      <dsp:spPr>
        <a:xfrm>
          <a:off x="2513177" y="788439"/>
          <a:ext cx="5340501" cy="8167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t>Root Cause Analyses</a:t>
          </a:r>
        </a:p>
        <a:p>
          <a:pPr marL="114300" lvl="1" indent="-114300" algn="l" defTabSz="533400">
            <a:lnSpc>
              <a:spcPct val="90000"/>
            </a:lnSpc>
            <a:spcBef>
              <a:spcPct val="0"/>
            </a:spcBef>
            <a:spcAft>
              <a:spcPct val="15000"/>
            </a:spcAft>
            <a:buChar char="•"/>
          </a:pPr>
          <a:r>
            <a:rPr lang="en-US" sz="1200" b="1" kern="1200" dirty="0"/>
            <a:t>Strategies, Benchmarks, and Timelines</a:t>
          </a:r>
        </a:p>
        <a:p>
          <a:pPr marL="114300" lvl="1" indent="-114300" algn="l" defTabSz="533400">
            <a:lnSpc>
              <a:spcPct val="90000"/>
            </a:lnSpc>
            <a:spcBef>
              <a:spcPct val="0"/>
            </a:spcBef>
            <a:spcAft>
              <a:spcPct val="15000"/>
            </a:spcAft>
            <a:buChar char="•"/>
          </a:pPr>
          <a:r>
            <a:rPr lang="en-US" sz="1200" b="1" kern="1200" dirty="0"/>
            <a:t>Evidence of Correction</a:t>
          </a:r>
        </a:p>
        <a:p>
          <a:pPr marL="114300" lvl="1" indent="-114300" algn="l" defTabSz="533400">
            <a:lnSpc>
              <a:spcPct val="90000"/>
            </a:lnSpc>
            <a:spcBef>
              <a:spcPct val="0"/>
            </a:spcBef>
            <a:spcAft>
              <a:spcPct val="15000"/>
            </a:spcAft>
            <a:buChar char="•"/>
          </a:pPr>
          <a:r>
            <a:rPr lang="en-US" sz="1200" b="1" kern="1200" dirty="0"/>
            <a:t>Progress Reporting</a:t>
          </a:r>
        </a:p>
      </dsp:txBody>
      <dsp:txXfrm>
        <a:off x="2513177" y="788439"/>
        <a:ext cx="5340501" cy="816750"/>
      </dsp:txXfrm>
    </dsp:sp>
    <dsp:sp modelId="{F41662C6-F071-419A-8B28-345ED7E4A469}">
      <dsp:nvSpPr>
        <dsp:cNvPr id="0" name=""/>
        <dsp:cNvSpPr/>
      </dsp:nvSpPr>
      <dsp:spPr>
        <a:xfrm>
          <a:off x="0" y="1723989"/>
          <a:ext cx="1963419"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b="1" kern="1200" dirty="0"/>
            <a:t>Quarterly Self-Assessment Reviews</a:t>
          </a:r>
        </a:p>
      </dsp:txBody>
      <dsp:txXfrm>
        <a:off x="0" y="1723989"/>
        <a:ext cx="1963419" cy="653400"/>
      </dsp:txXfrm>
    </dsp:sp>
    <dsp:sp modelId="{7EAFDF19-6DE8-4DC0-A983-BB03206EB636}">
      <dsp:nvSpPr>
        <dsp:cNvPr id="0" name=""/>
        <dsp:cNvSpPr/>
      </dsp:nvSpPr>
      <dsp:spPr>
        <a:xfrm>
          <a:off x="1963419" y="1723989"/>
          <a:ext cx="392683" cy="653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75714C-22AB-45C1-BF1A-CBB1D2657CF7}">
      <dsp:nvSpPr>
        <dsp:cNvPr id="0" name=""/>
        <dsp:cNvSpPr/>
      </dsp:nvSpPr>
      <dsp:spPr>
        <a:xfrm>
          <a:off x="2513177" y="1723989"/>
          <a:ext cx="5340501" cy="653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t>To monitor local programs progress</a:t>
          </a:r>
        </a:p>
      </dsp:txBody>
      <dsp:txXfrm>
        <a:off x="2513177" y="1723989"/>
        <a:ext cx="5340501" cy="653400"/>
      </dsp:txXfrm>
    </dsp:sp>
    <dsp:sp modelId="{AEEB9946-521C-4C28-B00B-1A8ED154F3D9}">
      <dsp:nvSpPr>
        <dsp:cNvPr id="0" name=""/>
        <dsp:cNvSpPr/>
      </dsp:nvSpPr>
      <dsp:spPr>
        <a:xfrm>
          <a:off x="0" y="2496189"/>
          <a:ext cx="1963419"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b="1" kern="1200" dirty="0"/>
            <a:t>QA/QI Committees established in the CDSAs:</a:t>
          </a:r>
        </a:p>
      </dsp:txBody>
      <dsp:txXfrm>
        <a:off x="0" y="2496189"/>
        <a:ext cx="1963419" cy="653400"/>
      </dsp:txXfrm>
    </dsp:sp>
    <dsp:sp modelId="{779A9D2C-F2D8-4A41-838A-7FEFAF99713C}">
      <dsp:nvSpPr>
        <dsp:cNvPr id="0" name=""/>
        <dsp:cNvSpPr/>
      </dsp:nvSpPr>
      <dsp:spPr>
        <a:xfrm>
          <a:off x="1963419" y="2496189"/>
          <a:ext cx="392683" cy="653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032D26-39BB-4A9C-A394-E507912A401C}">
      <dsp:nvSpPr>
        <dsp:cNvPr id="0" name=""/>
        <dsp:cNvSpPr/>
      </dsp:nvSpPr>
      <dsp:spPr>
        <a:xfrm>
          <a:off x="2513177" y="2496189"/>
          <a:ext cx="5340501" cy="653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t>Quarterly Statewide QA/QI Meetings</a:t>
          </a:r>
        </a:p>
      </dsp:txBody>
      <dsp:txXfrm>
        <a:off x="2513177" y="2496189"/>
        <a:ext cx="5340501" cy="653400"/>
      </dsp:txXfrm>
    </dsp:sp>
    <dsp:sp modelId="{0E7C6769-8F5F-4A4A-B409-221D6EA3CE6F}">
      <dsp:nvSpPr>
        <dsp:cNvPr id="0" name=""/>
        <dsp:cNvSpPr/>
      </dsp:nvSpPr>
      <dsp:spPr>
        <a:xfrm>
          <a:off x="0" y="3268389"/>
          <a:ext cx="1963419"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b="1" kern="1200" dirty="0"/>
            <a:t>Revised IFSP</a:t>
          </a:r>
        </a:p>
      </dsp:txBody>
      <dsp:txXfrm>
        <a:off x="0" y="3268389"/>
        <a:ext cx="1963419" cy="653400"/>
      </dsp:txXfrm>
    </dsp:sp>
    <dsp:sp modelId="{735C0FE5-21A7-46AD-858B-0556863F50EF}">
      <dsp:nvSpPr>
        <dsp:cNvPr id="0" name=""/>
        <dsp:cNvSpPr/>
      </dsp:nvSpPr>
      <dsp:spPr>
        <a:xfrm>
          <a:off x="1963419" y="3268389"/>
          <a:ext cx="392683" cy="653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332A75-11A1-4A8D-8D02-261CEC71DDEC}">
      <dsp:nvSpPr>
        <dsp:cNvPr id="0" name=""/>
        <dsp:cNvSpPr/>
      </dsp:nvSpPr>
      <dsp:spPr>
        <a:xfrm>
          <a:off x="2513177" y="3268389"/>
          <a:ext cx="5340501" cy="653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t> To efficiently document and track the timeliness of services.</a:t>
          </a:r>
        </a:p>
      </dsp:txBody>
      <dsp:txXfrm>
        <a:off x="2513177" y="3268389"/>
        <a:ext cx="5340501" cy="653400"/>
      </dsp:txXfrm>
    </dsp:sp>
    <dsp:sp modelId="{FA9E37A1-AFAA-42C1-8A14-14051011C14A}">
      <dsp:nvSpPr>
        <dsp:cNvPr id="0" name=""/>
        <dsp:cNvSpPr/>
      </dsp:nvSpPr>
      <dsp:spPr>
        <a:xfrm>
          <a:off x="0" y="4040589"/>
          <a:ext cx="1963419"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b="1" kern="1200" dirty="0"/>
            <a:t>Additional State Funds</a:t>
          </a:r>
        </a:p>
      </dsp:txBody>
      <dsp:txXfrm>
        <a:off x="0" y="4040589"/>
        <a:ext cx="1963419" cy="653400"/>
      </dsp:txXfrm>
    </dsp:sp>
    <dsp:sp modelId="{1F151BA5-1E4E-4D75-8AF9-8C98828EA318}">
      <dsp:nvSpPr>
        <dsp:cNvPr id="0" name=""/>
        <dsp:cNvSpPr/>
      </dsp:nvSpPr>
      <dsp:spPr>
        <a:xfrm>
          <a:off x="1963419" y="4040589"/>
          <a:ext cx="392683" cy="653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47E6AD-F75D-45EA-8021-302044E9D980}">
      <dsp:nvSpPr>
        <dsp:cNvPr id="0" name=""/>
        <dsp:cNvSpPr/>
      </dsp:nvSpPr>
      <dsp:spPr>
        <a:xfrm>
          <a:off x="2513177" y="4040589"/>
          <a:ext cx="5340501" cy="653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t>To provide services when a community based provider is unavailable</a:t>
          </a:r>
        </a:p>
        <a:p>
          <a:pPr marL="114300" lvl="1" indent="-114300" algn="l" defTabSz="533400">
            <a:lnSpc>
              <a:spcPct val="90000"/>
            </a:lnSpc>
            <a:spcBef>
              <a:spcPct val="0"/>
            </a:spcBef>
            <a:spcAft>
              <a:spcPct val="15000"/>
            </a:spcAft>
            <a:buChar char="•"/>
          </a:pPr>
          <a:r>
            <a:rPr lang="en-US" sz="1200" b="1" kern="1200" dirty="0"/>
            <a:t>	</a:t>
          </a:r>
        </a:p>
      </dsp:txBody>
      <dsp:txXfrm>
        <a:off x="2513177" y="4040589"/>
        <a:ext cx="5340501" cy="653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4F87E-1A1B-459B-B710-03D3B6BF2E28}">
      <dsp:nvSpPr>
        <dsp:cNvPr id="0" name=""/>
        <dsp:cNvSpPr/>
      </dsp:nvSpPr>
      <dsp:spPr>
        <a:xfrm>
          <a:off x="2457686" y="36302"/>
          <a:ext cx="2865191" cy="282201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1" kern="1200" dirty="0"/>
            <a:t>Balance of responsibility for compliance was shifted for both State and Local Levels</a:t>
          </a:r>
          <a:endParaRPr lang="en-US" sz="1100" kern="1200" dirty="0"/>
        </a:p>
      </dsp:txBody>
      <dsp:txXfrm>
        <a:off x="2788285" y="416189"/>
        <a:ext cx="2203993" cy="895447"/>
      </dsp:txXfrm>
    </dsp:sp>
    <dsp:sp modelId="{4A388FEA-93F9-42A4-A918-FA2692A8FD1D}">
      <dsp:nvSpPr>
        <dsp:cNvPr id="0" name=""/>
        <dsp:cNvSpPr/>
      </dsp:nvSpPr>
      <dsp:spPr>
        <a:xfrm>
          <a:off x="3731323" y="1288352"/>
          <a:ext cx="2755282" cy="27552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1" kern="1200" dirty="0"/>
            <a:t>Ongoing Technical Assistance and Training</a:t>
          </a:r>
          <a:endParaRPr lang="en-US" sz="1100" kern="1200" dirty="0"/>
        </a:p>
      </dsp:txBody>
      <dsp:txXfrm>
        <a:off x="5214937" y="1606269"/>
        <a:ext cx="1059724" cy="2119448"/>
      </dsp:txXfrm>
    </dsp:sp>
    <dsp:sp modelId="{18AD8A21-FDB3-4BB9-8E16-4D12FD27196A}">
      <dsp:nvSpPr>
        <dsp:cNvPr id="0" name=""/>
        <dsp:cNvSpPr/>
      </dsp:nvSpPr>
      <dsp:spPr>
        <a:xfrm>
          <a:off x="2512640" y="2507035"/>
          <a:ext cx="2755282" cy="27552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1" kern="1200" dirty="0"/>
            <a:t>Increasing the use of our Statewide database for Ongoing Monitoring</a:t>
          </a:r>
          <a:endParaRPr lang="en-US" sz="1100" kern="1200" dirty="0"/>
        </a:p>
      </dsp:txBody>
      <dsp:txXfrm>
        <a:off x="2830557" y="4017142"/>
        <a:ext cx="2119448" cy="874272"/>
      </dsp:txXfrm>
    </dsp:sp>
    <dsp:sp modelId="{BB3B99D4-D46A-4C04-8E4B-67B53EE136A5}">
      <dsp:nvSpPr>
        <dsp:cNvPr id="0" name=""/>
        <dsp:cNvSpPr/>
      </dsp:nvSpPr>
      <dsp:spPr>
        <a:xfrm>
          <a:off x="1293957" y="1288352"/>
          <a:ext cx="2755282" cy="275528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1" kern="1200" dirty="0"/>
            <a:t>Identifying and Addressing noncompliance and its root causes</a:t>
          </a:r>
          <a:endParaRPr lang="en-US" sz="1100" kern="1200" dirty="0"/>
        </a:p>
      </dsp:txBody>
      <dsp:txXfrm>
        <a:off x="1505902" y="1606269"/>
        <a:ext cx="1059724" cy="211944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98058-8D94-324A-88BA-6357AD2FDE55}" type="datetimeFigureOut">
              <a:rPr lang="en-US" smtClean="0"/>
              <a:t>8/11/2018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23FA6-E043-9F4E-99C7-7E8AF99961B7}" type="datetimeFigureOut">
              <a:rPr lang="en-US" smtClean="0"/>
              <a:t>8/11/2018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AE9E6-FC52-7F4E-B22E-76509B4751CB}" type="slidenum">
              <a:rPr lang="en-US" smtClean="0"/>
              <a:t>‹#›</a:t>
            </a:fld>
            <a:endParaRPr lang="en-US" dirty="0"/>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Sherry</a:t>
            </a:r>
          </a:p>
        </p:txBody>
      </p:sp>
      <p:sp>
        <p:nvSpPr>
          <p:cNvPr id="4" name="Footer Placeholder 3"/>
          <p:cNvSpPr>
            <a:spLocks noGrp="1"/>
          </p:cNvSpPr>
          <p:nvPr>
            <p:ph type="ftr" sz="quarter" idx="10"/>
          </p:nvPr>
        </p:nvSpPr>
        <p:spPr/>
        <p:txBody>
          <a:bodyPr/>
          <a:lstStyle/>
          <a:p>
            <a:pPr>
              <a:defRPr/>
            </a:pPr>
            <a:r>
              <a:rPr lang="en-US" dirty="0"/>
              <a:t>NECTAC/ECO/WRRC 2012</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a:t>
            </a:fld>
            <a:endParaRPr lang="en-US" dirty="0"/>
          </a:p>
        </p:txBody>
      </p:sp>
    </p:spTree>
    <p:extLst>
      <p:ext uri="{BB962C8B-B14F-4D97-AF65-F5344CB8AC3E}">
        <p14:creationId xmlns:p14="http://schemas.microsoft.com/office/powerpoint/2010/main" val="77132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our solved the documentation issue, but we had NOT solved our compliance issue with Indicator 1.</a:t>
            </a:r>
          </a:p>
          <a:p>
            <a:r>
              <a:rPr lang="en-US" dirty="0"/>
              <a:t>We were now at 81% and had dealt with the “low hanging</a:t>
            </a:r>
            <a:r>
              <a:rPr lang="en-US" baseline="0" dirty="0"/>
              <a:t> fruit</a:t>
            </a:r>
            <a:r>
              <a:rPr lang="en-US" dirty="0"/>
              <a:t>,” but clearly we had not identified or corrected</a:t>
            </a:r>
            <a:r>
              <a:rPr lang="en-US" baseline="0" dirty="0"/>
              <a:t> the real root cause. </a:t>
            </a:r>
          </a:p>
          <a:p>
            <a:r>
              <a:rPr lang="en-US" baseline="0" dirty="0"/>
              <a:t>Using the kinds of questions available in the Local Contributing Factors Tool, which you’ll hear more about today, we reviewed additional data, talked with local system managers and identified the bigger root causes  that were barriers to meeting the requirement for timely start of services:</a:t>
            </a:r>
          </a:p>
          <a:p>
            <a:pPr marL="171450" indent="-171450">
              <a:buFont typeface="Arial" panose="020B0604020202020204" pitchFamily="34" charset="0"/>
              <a:buChar char="•"/>
            </a:pPr>
            <a:r>
              <a:rPr lang="en-US" baseline="0" dirty="0"/>
              <a:t>Provider unavailability -  Shortages varied across local systems but included OT, PT, SLP and Special Instruction</a:t>
            </a:r>
          </a:p>
          <a:p>
            <a:pPr marL="171450" indent="-171450">
              <a:buFont typeface="Arial" panose="020B0604020202020204" pitchFamily="34" charset="0"/>
              <a:buChar char="•"/>
            </a:pPr>
            <a:r>
              <a:rPr lang="en-US" baseline="0" dirty="0"/>
              <a:t>Local oversight and management practices – This related to the provider unavailability issue because some local systems were doing a better job than others in addressing shortages (communication from SC to LSM, ongoing local monitoring, LSM to state, openness to out-of-the-box thinking, ability to hire, etc.)</a:t>
            </a:r>
          </a:p>
          <a:p>
            <a:pPr marL="171450" indent="-171450">
              <a:buFont typeface="Arial" panose="020B0604020202020204" pitchFamily="34" charset="0"/>
              <a:buChar char="•"/>
            </a:pPr>
            <a:r>
              <a:rPr lang="en-US" baseline="0" dirty="0"/>
              <a:t>Definition of timely start of services – Virginia had one of the most stringent definitions of timely in the nation – 21 days from date of parent signature on the IFSP.  This was compounding the provider issue.</a:t>
            </a:r>
            <a:endParaRPr lang="en-US" dirty="0"/>
          </a:p>
        </p:txBody>
      </p:sp>
      <p:sp>
        <p:nvSpPr>
          <p:cNvPr id="4" name="Slide Number Placeholder 3"/>
          <p:cNvSpPr>
            <a:spLocks noGrp="1"/>
          </p:cNvSpPr>
          <p:nvPr>
            <p:ph type="sldNum" sz="quarter" idx="10"/>
          </p:nvPr>
        </p:nvSpPr>
        <p:spPr/>
        <p:txBody>
          <a:bodyPr/>
          <a:lstStyle/>
          <a:p>
            <a:fld id="{0F8A6028-D638-42CF-8228-C306326A303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972433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Long-term, in order to attract</a:t>
            </a:r>
            <a:r>
              <a:rPr lang="en-US" baseline="0" dirty="0"/>
              <a:t> and retain providers and better compete with school systems and other agencies …. </a:t>
            </a:r>
            <a:r>
              <a:rPr lang="en-US" dirty="0"/>
              <a:t>Collaborated</a:t>
            </a:r>
            <a:r>
              <a:rPr lang="en-US" baseline="0" dirty="0"/>
              <a:t> with state Medicaid agency.  The efforts that began in FFY 2006 resulted in the Medicaid EI Services Program that was implemented 2009 and the Medicaid EI Targeted Case Management Program that was implemented in 2011. </a:t>
            </a:r>
          </a:p>
          <a:p>
            <a:r>
              <a:rPr lang="en-US" baseline="0" dirty="0"/>
              <a:t>But even in 2006 we knew this was not going to be a quick fix, so we needed to have some short-term strategies too.  The big one we used was to require local system managers to notify their state TA Consultant (read from slide).  This allowed TAs to quickly support the local systems in brainstorming creative strategies when needed in order to get services started, rather than responding after the timeline was missed.  It also forced the LSM to pay attention to the timeline (that oversight and management piece that was not as strong in some local systems).  </a:t>
            </a:r>
            <a:endParaRPr lang="en-US" dirty="0"/>
          </a:p>
        </p:txBody>
      </p:sp>
      <p:sp>
        <p:nvSpPr>
          <p:cNvPr id="4" name="Slide Number Placeholder 3"/>
          <p:cNvSpPr>
            <a:spLocks noGrp="1"/>
          </p:cNvSpPr>
          <p:nvPr>
            <p:ph type="sldNum" sz="quarter" idx="10"/>
          </p:nvPr>
        </p:nvSpPr>
        <p:spPr/>
        <p:txBody>
          <a:bodyPr/>
          <a:lstStyle/>
          <a:p>
            <a:fld id="{0F8A6028-D638-42CF-8228-C306326A303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8914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FFY 2007 – 89%</a:t>
            </a:r>
          </a:p>
        </p:txBody>
      </p:sp>
      <p:sp>
        <p:nvSpPr>
          <p:cNvPr id="4" name="Slide Number Placeholder 3"/>
          <p:cNvSpPr>
            <a:spLocks noGrp="1"/>
          </p:cNvSpPr>
          <p:nvPr>
            <p:ph type="sldNum" sz="quarter" idx="10"/>
          </p:nvPr>
        </p:nvSpPr>
        <p:spPr/>
        <p:txBody>
          <a:bodyPr/>
          <a:lstStyle/>
          <a:p>
            <a:fld id="{0F8A6028-D638-42CF-8228-C306326A303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292492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recall I mentioned</a:t>
            </a:r>
            <a:r>
              <a:rPr lang="en-US" baseline="0" dirty="0"/>
              <a:t> that our state definition for timely start of services was a contributing factor compounding the provider shortages we were seeing.  So another strategy we used to address Indicator 1 was to revise that definition.</a:t>
            </a:r>
            <a:endParaRPr lang="en-US" dirty="0"/>
          </a:p>
          <a:p>
            <a:r>
              <a:rPr lang="en-US" dirty="0"/>
              <a:t>On July 1, 2008 </a:t>
            </a:r>
          </a:p>
          <a:p>
            <a:r>
              <a:rPr lang="en-US" dirty="0"/>
              <a:t>Seems like a quick and easy</a:t>
            </a:r>
            <a:r>
              <a:rPr lang="en-US" baseline="0" dirty="0"/>
              <a:t> solution, but it was n</a:t>
            </a:r>
            <a:r>
              <a:rPr lang="en-US" dirty="0"/>
              <a:t>ot</a:t>
            </a:r>
            <a:r>
              <a:rPr lang="en-US" baseline="0" dirty="0"/>
              <a:t> a quick or easy decision or process – What do we say to families if we make this change?  Many providers also felt it was important to keep it at 21 days.  Talked about it for a couple of years; reviewed national data indicating that 30 days was the most common definition among states and that Virginia was one of only 2-3 states with a definition more rigorous than 30 days; discussion with families, VICC</a:t>
            </a:r>
            <a:endParaRPr lang="en-US" dirty="0"/>
          </a:p>
        </p:txBody>
      </p:sp>
      <p:sp>
        <p:nvSpPr>
          <p:cNvPr id="4" name="Slide Number Placeholder 3"/>
          <p:cNvSpPr>
            <a:spLocks noGrp="1"/>
          </p:cNvSpPr>
          <p:nvPr>
            <p:ph type="sldNum" sz="quarter" idx="10"/>
          </p:nvPr>
        </p:nvSpPr>
        <p:spPr/>
        <p:txBody>
          <a:bodyPr/>
          <a:lstStyle/>
          <a:p>
            <a:fld id="{0F8A6028-D638-42CF-8228-C306326A303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73890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change in definition certainly helped as we went from 89% (FFY 2007) to 94% (FFY 2008).  And you can see in this chart that all of these efforts plus</a:t>
            </a:r>
            <a:r>
              <a:rPr lang="en-US" baseline="0" dirty="0"/>
              <a:t> implementation of the Medicaid programs in 2009 and 2011 got us to 95% in FFY 2011 and we have stayed above that since.  </a:t>
            </a:r>
            <a:endParaRPr lang="en-US" dirty="0"/>
          </a:p>
        </p:txBody>
      </p:sp>
      <p:sp>
        <p:nvSpPr>
          <p:cNvPr id="4" name="Slide Number Placeholder 3"/>
          <p:cNvSpPr>
            <a:spLocks noGrp="1"/>
          </p:cNvSpPr>
          <p:nvPr>
            <p:ph type="sldNum" sz="quarter" idx="10"/>
          </p:nvPr>
        </p:nvSpPr>
        <p:spPr/>
        <p:txBody>
          <a:bodyPr/>
          <a:lstStyle/>
          <a:p>
            <a:fld id="{0F8A6028-D638-42CF-8228-C306326A303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13109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were able to effectively identify and address</a:t>
            </a:r>
            <a:r>
              <a:rPr lang="en-US" baseline="0" dirty="0"/>
              <a:t> the root causes, we’ve mostly had to deal with only a couple of local systems at a time that had specific provider shortage issues.  In these instances, </a:t>
            </a:r>
            <a:r>
              <a:rPr lang="en-US" sz="1200" b="0" i="0" kern="1200" dirty="0">
                <a:solidFill>
                  <a:schemeClr val="tx1"/>
                </a:solidFill>
                <a:effectLst/>
                <a:latin typeface="+mn-lt"/>
                <a:ea typeface="+mn-ea"/>
                <a:cs typeface="+mn-cs"/>
              </a:rPr>
              <a:t>the TA Consultant and Monitoring Consultant work closely with the local system manager to explore options including using providers from a nearby local system, sharing providers regionally, checking with providers in the local schools to see who might want a few additional hours, hiring through another agency (when positions are frozen in the local lead agency), etc.  We have also had folks higher up in the State Lead Agency meet with higher level administrators at the local level when initial improvement efforts have not been successful.</a:t>
            </a:r>
            <a:endParaRPr lang="en-US" dirty="0"/>
          </a:p>
        </p:txBody>
      </p:sp>
      <p:sp>
        <p:nvSpPr>
          <p:cNvPr id="4" name="Slide Number Placeholder 3"/>
          <p:cNvSpPr>
            <a:spLocks noGrp="1"/>
          </p:cNvSpPr>
          <p:nvPr>
            <p:ph type="sldNum" sz="quarter" idx="10"/>
          </p:nvPr>
        </p:nvSpPr>
        <p:spPr/>
        <p:txBody>
          <a:bodyPr/>
          <a:lstStyle/>
          <a:p>
            <a:fld id="{0F8A6028-D638-42CF-8228-C306326A303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204828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Celebrate</a:t>
            </a:r>
            <a:r>
              <a:rPr lang="en-US" baseline="0" dirty="0"/>
              <a:t> progress – small victories</a:t>
            </a:r>
          </a:p>
          <a:p>
            <a:r>
              <a:rPr lang="en-US" baseline="0" dirty="0"/>
              <a:t>Use your data … so you use your time wisely</a:t>
            </a:r>
          </a:p>
          <a:p>
            <a:r>
              <a:rPr lang="en-US" baseline="0" dirty="0"/>
              <a:t>Takes time to address the big issues (like more money) and you may or may not be successful … so figure out what you can do in the meantime</a:t>
            </a:r>
            <a:endParaRPr lang="en-US" dirty="0"/>
          </a:p>
        </p:txBody>
      </p:sp>
      <p:sp>
        <p:nvSpPr>
          <p:cNvPr id="4" name="Slide Number Placeholder 3"/>
          <p:cNvSpPr>
            <a:spLocks noGrp="1"/>
          </p:cNvSpPr>
          <p:nvPr>
            <p:ph type="sldNum" sz="quarter" idx="10"/>
          </p:nvPr>
        </p:nvSpPr>
        <p:spPr/>
        <p:txBody>
          <a:bodyPr/>
          <a:lstStyle/>
          <a:p>
            <a:fld id="{0F8A6028-D638-42CF-8228-C306326A303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634749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Lead Agency: Department of Health and Human Services, in the Division of Public Health </a:t>
            </a:r>
          </a:p>
          <a:p>
            <a:r>
              <a:rPr lang="en-US" dirty="0"/>
              <a:t>Local Lead Agencies: 16 Children’s Developmental Services Agencies (CDSAs)</a:t>
            </a:r>
          </a:p>
          <a:p>
            <a:pPr lvl="2"/>
            <a:r>
              <a:rPr lang="en-US" dirty="0"/>
              <a:t>Eligibility</a:t>
            </a:r>
          </a:p>
          <a:p>
            <a:pPr lvl="2"/>
            <a:r>
              <a:rPr lang="en-US" dirty="0"/>
              <a:t>Service Coordination </a:t>
            </a:r>
          </a:p>
          <a:p>
            <a:r>
              <a:rPr lang="en-US" dirty="0"/>
              <a:t>Provider Network: </a:t>
            </a:r>
          </a:p>
          <a:p>
            <a:pPr lvl="1"/>
            <a:r>
              <a:rPr lang="en-US" dirty="0"/>
              <a:t>EI Services</a:t>
            </a:r>
          </a:p>
        </p:txBody>
      </p:sp>
      <p:sp>
        <p:nvSpPr>
          <p:cNvPr id="4" name="Slide Number Placeholder 3"/>
          <p:cNvSpPr>
            <a:spLocks noGrp="1"/>
          </p:cNvSpPr>
          <p:nvPr>
            <p:ph type="sldNum" sz="quarter" idx="10"/>
          </p:nvPr>
        </p:nvSpPr>
        <p:spPr/>
        <p:txBody>
          <a:bodyPr/>
          <a:lstStyle/>
          <a:p>
            <a:fld id="{D4CC0F7D-F607-47FC-9267-E867DC8E417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172099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916422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t>Unprecedented number of referrals received in 2004-2005</a:t>
            </a:r>
            <a:endParaRPr lang="en-US" dirty="0"/>
          </a:p>
          <a:p>
            <a:pPr lvl="1"/>
            <a:r>
              <a:rPr lang="en-US" b="1" i="0" dirty="0"/>
              <a:t>4,500-5,000 to 17,000</a:t>
            </a:r>
            <a:endParaRPr lang="en-US"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60370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a:t>
            </a:r>
          </a:p>
          <a:p>
            <a:r>
              <a:rPr lang="en-US" dirty="0"/>
              <a:t>Data to be taken from monitoring or State data system and must be based on actual, not an average, number of days. Include the State’s criteria for “timely” receipt of early intervention services (i.e., the time period from parent consent to when IFSP services are actually initiated).</a:t>
            </a:r>
          </a:p>
          <a:p>
            <a:r>
              <a:rPr lang="en-US" dirty="0"/>
              <a:t>Measurement:</a:t>
            </a:r>
          </a:p>
          <a:p>
            <a:r>
              <a:rPr lang="en-US" dirty="0"/>
              <a:t>Percent = [(# of infants and toddlers with IFSPs who receive the early intervention services on their IFSPs in a timely manner) divided by the (total # of infants and toddlers with IFSPs)] times 100.</a:t>
            </a:r>
          </a:p>
          <a:p>
            <a:r>
              <a:rPr lang="en-US" dirty="0"/>
              <a:t>Account for untimely receipt of services, including the reasons for delays.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471C80-B430-4452-A710-5D3868B2BD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931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882930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500477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024026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717582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71112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Sherry</a:t>
            </a:r>
          </a:p>
          <a:p>
            <a:endParaRPr lang="en-US" dirty="0"/>
          </a:p>
          <a:p>
            <a:r>
              <a:rPr lang="en-US" dirty="0"/>
              <a:t>Time permitting</a:t>
            </a:r>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1611191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a:t>
            </a:r>
          </a:p>
          <a:p>
            <a:endParaRPr lang="en-US" dirty="0"/>
          </a:p>
          <a:p>
            <a:r>
              <a:rPr lang="en-US" baseline="0" dirty="0"/>
              <a:t>Ask how many people want to discuss:</a:t>
            </a:r>
          </a:p>
          <a:p>
            <a:endParaRPr lang="en-US" baseline="0" dirty="0"/>
          </a:p>
          <a:p>
            <a:r>
              <a:rPr lang="en-US" baseline="0" dirty="0"/>
              <a:t>Personnel/Workforce</a:t>
            </a:r>
          </a:p>
          <a:p>
            <a:r>
              <a:rPr lang="en-US" baseline="0" dirty="0"/>
              <a:t>Financing</a:t>
            </a:r>
          </a:p>
          <a:p>
            <a:r>
              <a:rPr lang="en-US" baseline="0" dirty="0"/>
              <a:t>Inadequate Data</a:t>
            </a:r>
          </a:p>
          <a:p>
            <a:r>
              <a:rPr lang="en-US" baseline="0" dirty="0"/>
              <a:t>Data Collection Methods</a:t>
            </a:r>
          </a:p>
          <a:p>
            <a:r>
              <a:rPr lang="en-US" baseline="0" dirty="0"/>
              <a:t>Same/Large Programs with Longstanding Noncompliance </a:t>
            </a:r>
          </a:p>
          <a:p>
            <a:endParaRPr lang="en-US" baseline="0" dirty="0"/>
          </a:p>
          <a:p>
            <a:r>
              <a:rPr lang="en-US" baseline="0" dirty="0"/>
              <a:t>Assign tables with topics – people can move</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39</a:t>
            </a:fld>
            <a:endParaRPr lang="en-US" dirty="0"/>
          </a:p>
        </p:txBody>
      </p:sp>
    </p:spTree>
    <p:extLst>
      <p:ext uri="{BB962C8B-B14F-4D97-AF65-F5344CB8AC3E}">
        <p14:creationId xmlns:p14="http://schemas.microsoft.com/office/powerpoint/2010/main" val="858761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Inform participants there will be a facilitator at each table.  The facilitator will: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Introduce challenge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states to answer the root cause questions for the challenge and discuss what is contributing to the challenges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states to discuss if they  have strategies that have been successful in addressing any of the root causes identified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group to be prepared to share one root cause and one strategy that a state found successful to address it during report out related to the topic</a:t>
            </a:r>
            <a:r>
              <a:rPr lang="en-US" sz="1200" kern="1200" baseline="0" dirty="0">
                <a:solidFill>
                  <a:schemeClr val="tx1"/>
                </a:solidFill>
                <a:effectLst/>
                <a:latin typeface="+mn-lt"/>
                <a:ea typeface="+mn-ea"/>
                <a:cs typeface="+mn-cs"/>
              </a:rPr>
              <a:t> being discussed</a:t>
            </a:r>
            <a:r>
              <a:rPr lang="en-US"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40</a:t>
            </a:fld>
            <a:endParaRPr lang="en-US" dirty="0"/>
          </a:p>
        </p:txBody>
      </p:sp>
    </p:spTree>
    <p:extLst>
      <p:ext uri="{BB962C8B-B14F-4D97-AF65-F5344CB8AC3E}">
        <p14:creationId xmlns:p14="http://schemas.microsoft.com/office/powerpoint/2010/main" val="935492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10A019-8428-40F4-9E74-2AD45904A2F8}" type="slidenum">
              <a:rPr lang="en-US" smtClean="0"/>
              <a:t>41</a:t>
            </a:fld>
            <a:endParaRPr lang="en-US" dirty="0"/>
          </a:p>
        </p:txBody>
      </p:sp>
    </p:spTree>
    <p:extLst>
      <p:ext uri="{BB962C8B-B14F-4D97-AF65-F5344CB8AC3E}">
        <p14:creationId xmlns:p14="http://schemas.microsoft.com/office/powerpoint/2010/main" val="2769548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43</a:t>
            </a:fld>
            <a:endParaRPr lang="en-US" dirty="0"/>
          </a:p>
        </p:txBody>
      </p:sp>
    </p:spTree>
    <p:extLst>
      <p:ext uri="{BB962C8B-B14F-4D97-AF65-F5344CB8AC3E}">
        <p14:creationId xmlns:p14="http://schemas.microsoft.com/office/powerpoint/2010/main" val="351911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NECTAC/ECO/WRRC 2012</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7</a:t>
            </a:fld>
            <a:endParaRPr lang="en-US" dirty="0"/>
          </a:p>
        </p:txBody>
      </p:sp>
    </p:spTree>
    <p:extLst>
      <p:ext uri="{BB962C8B-B14F-4D97-AF65-F5344CB8AC3E}">
        <p14:creationId xmlns:p14="http://schemas.microsoft.com/office/powerpoint/2010/main" val="387326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reasons that states reported </a:t>
            </a:r>
          </a:p>
          <a:p>
            <a:endParaRPr lang="en-US" dirty="0"/>
          </a:p>
          <a:p>
            <a:r>
              <a:rPr lang="en-US" dirty="0"/>
              <a:t>Root cause analysis is process to determine what factors contribute to low performance</a:t>
            </a:r>
          </a:p>
          <a:p>
            <a:endParaRPr lang="en-US" dirty="0"/>
          </a:p>
          <a:p>
            <a:r>
              <a:rPr lang="en-US" dirty="0"/>
              <a:t>Root cause =contributing factors </a:t>
            </a:r>
          </a:p>
        </p:txBody>
      </p:sp>
      <p:sp>
        <p:nvSpPr>
          <p:cNvPr id="4" name="Footer Placeholder 3"/>
          <p:cNvSpPr>
            <a:spLocks noGrp="1"/>
          </p:cNvSpPr>
          <p:nvPr>
            <p:ph type="ftr" sz="quarter" idx="10"/>
          </p:nvPr>
        </p:nvSpPr>
        <p:spPr/>
        <p:txBody>
          <a:bodyPr/>
          <a:lstStyle/>
          <a:p>
            <a:pPr>
              <a:defRPr/>
            </a:pPr>
            <a:r>
              <a:rPr lang="en-US" dirty="0"/>
              <a:t>NECTAC/ECO/WRRC 2012</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8</a:t>
            </a:fld>
            <a:endParaRPr lang="en-US" dirty="0"/>
          </a:p>
        </p:txBody>
      </p:sp>
    </p:spTree>
    <p:extLst>
      <p:ext uri="{BB962C8B-B14F-4D97-AF65-F5344CB8AC3E}">
        <p14:creationId xmlns:p14="http://schemas.microsoft.com/office/powerpoint/2010/main" val="336253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a:t>NECTAC/ECO/WRRC 2012</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11</a:t>
            </a:fld>
            <a:endParaRPr lang="en-US" dirty="0"/>
          </a:p>
        </p:txBody>
      </p:sp>
    </p:spTree>
    <p:extLst>
      <p:ext uri="{BB962C8B-B14F-4D97-AF65-F5344CB8AC3E}">
        <p14:creationId xmlns:p14="http://schemas.microsoft.com/office/powerpoint/2010/main" val="307853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NECTAC/ECO/WRRC 2012</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13</a:t>
            </a:fld>
            <a:endParaRPr lang="en-US" dirty="0"/>
          </a:p>
        </p:txBody>
      </p:sp>
    </p:spTree>
    <p:extLst>
      <p:ext uri="{BB962C8B-B14F-4D97-AF65-F5344CB8AC3E}">
        <p14:creationId xmlns:p14="http://schemas.microsoft.com/office/powerpoint/2010/main" val="123268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Lead Agency is Department</a:t>
            </a:r>
            <a:r>
              <a:rPr lang="en-US" baseline="0" dirty="0"/>
              <a:t> of Behavioral Health and Developmental Services</a:t>
            </a:r>
          </a:p>
          <a:p>
            <a:r>
              <a:rPr lang="en-US" baseline="0" dirty="0"/>
              <a:t>Contract with 40 local lead agencies to oversee and implement Part C early intervention across the Commonwealth</a:t>
            </a:r>
            <a:endParaRPr lang="en-US" dirty="0"/>
          </a:p>
        </p:txBody>
      </p:sp>
      <p:sp>
        <p:nvSpPr>
          <p:cNvPr id="4" name="Slide Number Placeholder 3"/>
          <p:cNvSpPr>
            <a:spLocks noGrp="1"/>
          </p:cNvSpPr>
          <p:nvPr>
            <p:ph type="sldNum" sz="quarter" idx="10"/>
          </p:nvPr>
        </p:nvSpPr>
        <p:spPr/>
        <p:txBody>
          <a:bodyPr/>
          <a:lstStyle/>
          <a:p>
            <a:fld id="{0F8A6028-D638-42CF-8228-C306326A303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0937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FFY 2005 – FFY 2006, we had a series of challenges</a:t>
            </a:r>
            <a:r>
              <a:rPr lang="en-US" baseline="0" dirty="0"/>
              <a:t> with meeting the requirement for timely start of services.  I’m going to walk you through how these unfolded and how we addressed them in order to reach and sustain a high level of compliance with Indicator 1.</a:t>
            </a:r>
            <a:endParaRPr lang="en-US" dirty="0"/>
          </a:p>
        </p:txBody>
      </p:sp>
      <p:sp>
        <p:nvSpPr>
          <p:cNvPr id="4" name="Slide Number Placeholder 3"/>
          <p:cNvSpPr>
            <a:spLocks noGrp="1"/>
          </p:cNvSpPr>
          <p:nvPr>
            <p:ph type="sldNum" sz="quarter" idx="10"/>
          </p:nvPr>
        </p:nvSpPr>
        <p:spPr/>
        <p:txBody>
          <a:bodyPr/>
          <a:lstStyle/>
          <a:p>
            <a:fld id="{0F8A6028-D638-42CF-8228-C306326A303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3968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FFY 2005 – 72%</a:t>
            </a:r>
          </a:p>
          <a:p>
            <a:r>
              <a:rPr lang="en-US" dirty="0"/>
              <a:t>So we needed to know why.</a:t>
            </a:r>
            <a:r>
              <a:rPr lang="en-US" baseline="0" dirty="0"/>
              <a:t>  Luckily, in thinking about what factors were contributing to our less than optimal performance on this indicator, we already had some data that pointed us in an initial direction.</a:t>
            </a:r>
            <a:endParaRPr lang="en-US" dirty="0"/>
          </a:p>
          <a:p>
            <a:r>
              <a:rPr lang="en-US" dirty="0"/>
              <a:t>For</a:t>
            </a:r>
            <a:r>
              <a:rPr lang="en-US" baseline="0" dirty="0"/>
              <a:t> the annual local record review (which is how we gather data for Indicator 1), local systems must identify the reason for any delay in the timely start of services … there are a set of family reasons to choose from and a set of system reasons.  Among the system reasons is the option to select no documentation found.  Of the children whose services did not begin timely because of a system reason, 73% were due to no documentation found.  </a:t>
            </a:r>
          </a:p>
          <a:p>
            <a:r>
              <a:rPr lang="en-US" baseline="0" dirty="0"/>
              <a:t>We then asked ourselves, and more importantly, local system managers why there was this lack of documentation; and they told us … service coordinators didn’t know this kind of documentation was needed.</a:t>
            </a:r>
          </a:p>
          <a:p>
            <a:r>
              <a:rPr lang="en-US" baseline="0" dirty="0"/>
              <a:t>Based on this data and follow-up information, the state provided training and follow-up TA to all local system managers and service coordinators to ensure complete and consistent documentation when there was difficulty scheduling an initial visit or a planned initial visit was cancelled.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F8A6028-D638-42CF-8228-C306326A303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012446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Master" Target="../slideMasters/slideMaster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1"/>
            <a:ext cx="10363200" cy="1470025"/>
          </a:xfrm>
        </p:spPr>
        <p:txBody>
          <a:bodyPr>
            <a:normAutofit/>
          </a:bodyPr>
          <a:lstStyle>
            <a:lvl1pPr>
              <a:defRPr sz="3800">
                <a:solidFill>
                  <a:schemeClr val="tx1">
                    <a:lumMod val="75000"/>
                    <a:lumOff val="25000"/>
                  </a:schemeClr>
                </a:solidFill>
                <a:effectLst/>
              </a:defRPr>
            </a:lvl1pPr>
          </a:lstStyle>
          <a:p>
            <a:r>
              <a:rPr lang="en-US" dirty="0"/>
              <a:t>Click to edit Master title style</a:t>
            </a:r>
          </a:p>
        </p:txBody>
      </p:sp>
      <p:sp>
        <p:nvSpPr>
          <p:cNvPr id="3" name="Subtitle 2"/>
          <p:cNvSpPr>
            <a:spLocks noGrp="1"/>
          </p:cNvSpPr>
          <p:nvPr>
            <p:ph type="subTitle" idx="1"/>
          </p:nvPr>
        </p:nvSpPr>
        <p:spPr>
          <a:xfrm>
            <a:off x="1828800" y="3200400"/>
            <a:ext cx="85344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0"/>
            <a:ext cx="12192000" cy="1143000"/>
          </a:xfrm>
          <a:prstGeom prst="rect">
            <a:avLst/>
          </a:prstGeom>
          <a:solidFill>
            <a:srgbClr val="3A66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8" name="Picture 7" descr="DBHDS_Logo_CMYK_BLK_062014-Cropped.jpg"/>
          <p:cNvPicPr>
            <a:picLocks noChangeAspect="1"/>
          </p:cNvPicPr>
          <p:nvPr userDrawn="1"/>
        </p:nvPicPr>
        <p:blipFill>
          <a:blip r:embed="rId2" cstate="print"/>
          <a:stretch>
            <a:fillRect/>
          </a:stretch>
        </p:blipFill>
        <p:spPr>
          <a:xfrm>
            <a:off x="304800" y="152400"/>
            <a:ext cx="5283200" cy="850900"/>
          </a:xfrm>
          <a:prstGeom prst="rect">
            <a:avLst/>
          </a:prstGeom>
          <a:ln>
            <a:solidFill>
              <a:schemeClr val="accent1">
                <a:shade val="50000"/>
              </a:schemeClr>
            </a:solidFill>
          </a:ln>
        </p:spPr>
      </p:pic>
      <p:sp>
        <p:nvSpPr>
          <p:cNvPr id="11" name="Rectangle 10"/>
          <p:cNvSpPr/>
          <p:nvPr userDrawn="1"/>
        </p:nvSpPr>
        <p:spPr>
          <a:xfrm>
            <a:off x="0" y="1143000"/>
            <a:ext cx="12192000" cy="76200"/>
          </a:xfrm>
          <a:prstGeom prst="rect">
            <a:avLst/>
          </a:prstGeom>
          <a:solidFill>
            <a:srgbClr val="136735"/>
          </a:solidFill>
          <a:ln>
            <a:solidFill>
              <a:srgbClr val="13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TextBox 8"/>
          <p:cNvSpPr txBox="1"/>
          <p:nvPr userDrawn="1"/>
        </p:nvSpPr>
        <p:spPr>
          <a:xfrm>
            <a:off x="0" y="6400800"/>
            <a:ext cx="12192000" cy="400110"/>
          </a:xfrm>
          <a:prstGeom prst="rect">
            <a:avLst/>
          </a:prstGeom>
          <a:noFill/>
        </p:spPr>
        <p:txBody>
          <a:bodyPr wrap="square" rtlCol="0">
            <a:spAutoFit/>
          </a:bodyPr>
          <a:lstStyle/>
          <a:p>
            <a:pPr algn="ctr"/>
            <a:r>
              <a:rPr lang="en-US" sz="2000" b="1" dirty="0">
                <a:solidFill>
                  <a:srgbClr val="3A6695"/>
                </a:solidFill>
              </a:rPr>
              <a:t>DBHDS Vision: A life of possibilities for all Virginians</a:t>
            </a:r>
          </a:p>
        </p:txBody>
      </p:sp>
    </p:spTree>
    <p:extLst>
      <p:ext uri="{BB962C8B-B14F-4D97-AF65-F5344CB8AC3E}">
        <p14:creationId xmlns:p14="http://schemas.microsoft.com/office/powerpoint/2010/main" val="1619181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03200" y="914400"/>
            <a:ext cx="115824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DBHDS_Logo_CMYK_BLK_062014-Cropped.jpg"/>
          <p:cNvPicPr>
            <a:picLocks noChangeAspect="1"/>
          </p:cNvPicPr>
          <p:nvPr userDrawn="1"/>
        </p:nvPicPr>
        <p:blipFill>
          <a:blip r:embed="rId2" cstate="print"/>
          <a:stretch>
            <a:fillRect/>
          </a:stretch>
        </p:blipFill>
        <p:spPr>
          <a:xfrm>
            <a:off x="101600" y="6364224"/>
            <a:ext cx="2743200" cy="441814"/>
          </a:xfrm>
          <a:prstGeom prst="rect">
            <a:avLst/>
          </a:prstGeom>
        </p:spPr>
      </p:pic>
      <p:sp>
        <p:nvSpPr>
          <p:cNvPr id="8" name="Line 14"/>
          <p:cNvSpPr>
            <a:spLocks noChangeShapeType="1"/>
          </p:cNvSpPr>
          <p:nvPr userDrawn="1"/>
        </p:nvSpPr>
        <p:spPr bwMode="auto">
          <a:xfrm>
            <a:off x="0" y="6324600"/>
            <a:ext cx="12192000" cy="0"/>
          </a:xfrm>
          <a:prstGeom prst="line">
            <a:avLst/>
          </a:prstGeom>
          <a:noFill/>
          <a:ln w="12700">
            <a:solidFill>
              <a:schemeClr val="bg2"/>
            </a:solidFill>
            <a:round/>
            <a:headEnd/>
            <a:tailEnd/>
          </a:ln>
          <a:effectLst/>
        </p:spPr>
        <p:txBody>
          <a:bodyPr wrap="none" lIns="45720" rIns="45720" anchor="ctr"/>
          <a:lstStyle/>
          <a:p>
            <a:endParaRPr lang="en-US" sz="1800" dirty="0">
              <a:solidFill>
                <a:prstClr val="black"/>
              </a:solidFill>
            </a:endParaRPr>
          </a:p>
        </p:txBody>
      </p:sp>
      <p:sp>
        <p:nvSpPr>
          <p:cNvPr id="9" name="Line 20"/>
          <p:cNvSpPr>
            <a:spLocks noChangeShapeType="1"/>
          </p:cNvSpPr>
          <p:nvPr userDrawn="1"/>
        </p:nvSpPr>
        <p:spPr bwMode="auto">
          <a:xfrm>
            <a:off x="11176000" y="6324600"/>
            <a:ext cx="0" cy="533400"/>
          </a:xfrm>
          <a:prstGeom prst="line">
            <a:avLst/>
          </a:prstGeom>
          <a:noFill/>
          <a:ln w="12700">
            <a:solidFill>
              <a:schemeClr val="bg2"/>
            </a:solidFill>
            <a:round/>
            <a:headEnd/>
            <a:tailEnd/>
          </a:ln>
          <a:effectLst/>
        </p:spPr>
        <p:txBody>
          <a:bodyPr wrap="none" lIns="45720" rIns="45720" anchor="ctr"/>
          <a:lstStyle/>
          <a:p>
            <a:endParaRPr lang="en-US" sz="1800" dirty="0">
              <a:solidFill>
                <a:prstClr val="black"/>
              </a:solidFill>
            </a:endParaRPr>
          </a:p>
        </p:txBody>
      </p:sp>
      <p:sp>
        <p:nvSpPr>
          <p:cNvPr id="10" name="Rectangle 21"/>
          <p:cNvSpPr>
            <a:spLocks noChangeArrowheads="1"/>
          </p:cNvSpPr>
          <p:nvPr userDrawn="1"/>
        </p:nvSpPr>
        <p:spPr bwMode="auto">
          <a:xfrm>
            <a:off x="11176001" y="6434773"/>
            <a:ext cx="908049" cy="261610"/>
          </a:xfrm>
          <a:prstGeom prst="rect">
            <a:avLst/>
          </a:prstGeom>
          <a:noFill/>
          <a:ln w="12700">
            <a:noFill/>
            <a:miter lim="800000"/>
            <a:headEnd/>
            <a:tailEnd/>
          </a:ln>
          <a:effectLst/>
        </p:spPr>
        <p:txBody>
          <a:bodyPr wrap="square" anchor="ctr">
            <a:spAutoFit/>
          </a:bodyPr>
          <a:lstStyle/>
          <a:p>
            <a:pPr eaLnBrk="0" hangingPunct="0">
              <a:spcBef>
                <a:spcPct val="0"/>
              </a:spcBef>
              <a:buClr>
                <a:srgbClr val="F4001D"/>
              </a:buClr>
              <a:buSzPct val="85000"/>
              <a:buFont typeface="Wingdings" pitchFamily="2" charset="2"/>
              <a:buNone/>
              <a:tabLst>
                <a:tab pos="1314450" algn="l"/>
              </a:tabLst>
            </a:pPr>
            <a:r>
              <a:rPr lang="en-US" sz="1100" dirty="0">
                <a:solidFill>
                  <a:srgbClr val="969696"/>
                </a:solidFill>
                <a:ea typeface="Arial Unicode MS" pitchFamily="34" charset="-128"/>
                <a:cs typeface="Arial Unicode MS" pitchFamily="34" charset="-128"/>
              </a:rPr>
              <a:t>Slide </a:t>
            </a:r>
            <a:fld id="{DB6C938E-0321-4CDF-9DE4-D1C1AAD9B854}" type="slidenum">
              <a:rPr lang="en-US" sz="1100">
                <a:solidFill>
                  <a:srgbClr val="969696"/>
                </a:solidFill>
                <a:ea typeface="Arial Unicode MS" pitchFamily="34" charset="-128"/>
                <a:cs typeface="Arial Unicode MS" pitchFamily="34" charset="-128"/>
              </a:rPr>
              <a:pPr eaLnBrk="0" hangingPunct="0">
                <a:spcBef>
                  <a:spcPct val="0"/>
                </a:spcBef>
                <a:buClr>
                  <a:srgbClr val="F4001D"/>
                </a:buClr>
                <a:buSzPct val="85000"/>
                <a:buFont typeface="Wingdings" pitchFamily="2" charset="2"/>
                <a:buNone/>
                <a:tabLst>
                  <a:tab pos="1314450" algn="l"/>
                </a:tabLst>
              </a:pPr>
              <a:t>‹#›</a:t>
            </a:fld>
            <a:endParaRPr lang="en-US" sz="1100" dirty="0">
              <a:solidFill>
                <a:srgbClr val="969696"/>
              </a:solidFill>
            </a:endParaRPr>
          </a:p>
        </p:txBody>
      </p:sp>
    </p:spTree>
    <p:extLst>
      <p:ext uri="{BB962C8B-B14F-4D97-AF65-F5344CB8AC3E}">
        <p14:creationId xmlns:p14="http://schemas.microsoft.com/office/powerpoint/2010/main" val="3986525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CC79AB-688A-424E-A396-73B3C502571A}" type="datetimeFigureOut">
              <a:rPr lang="en-US" smtClean="0">
                <a:solidFill>
                  <a:prstClr val="black"/>
                </a:solidFill>
              </a:rPr>
              <a:pPr/>
              <a:t>8/11/2018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524000" y="4800601"/>
            <a:ext cx="28448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67284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CC79AB-688A-424E-A396-73B3C502571A}" type="datetimeFigureOut">
              <a:rPr lang="en-US" smtClean="0">
                <a:solidFill>
                  <a:prstClr val="black"/>
                </a:solidFill>
              </a:rPr>
              <a:pPr/>
              <a:t>8/11/2018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1524000" y="4800601"/>
            <a:ext cx="28448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4462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DBCC79AB-688A-424E-A396-73B3C502571A}" type="datetimeFigureOut">
              <a:rPr lang="en-US" smtClean="0">
                <a:solidFill>
                  <a:prstClr val="black"/>
                </a:solidFill>
              </a:rPr>
              <a:pPr/>
              <a:t>8/11/2018</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1524000" y="4800601"/>
            <a:ext cx="28448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09950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BCC79AB-688A-424E-A396-73B3C502571A}" type="datetimeFigureOut">
              <a:rPr lang="en-US" smtClean="0">
                <a:solidFill>
                  <a:prstClr val="black"/>
                </a:solidFill>
              </a:rPr>
              <a:pPr/>
              <a:t>8/11/2018</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1524000" y="4800601"/>
            <a:ext cx="28448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7745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BCC79AB-688A-424E-A396-73B3C502571A}" type="datetimeFigureOut">
              <a:rPr lang="en-US" smtClean="0">
                <a:solidFill>
                  <a:prstClr val="black"/>
                </a:solidFill>
              </a:rPr>
              <a:pPr/>
              <a:t>8/11/2018</a:t>
            </a:fld>
            <a:endParaRPr lang="en-US"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1524000" y="4800601"/>
            <a:ext cx="28448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46233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CC79AB-688A-424E-A396-73B3C502571A}" type="datetimeFigureOut">
              <a:rPr lang="en-US" smtClean="0">
                <a:solidFill>
                  <a:prstClr val="black"/>
                </a:solidFill>
              </a:rPr>
              <a:pPr/>
              <a:t>8/11/2018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1524000" y="4800601"/>
            <a:ext cx="28448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68935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BCC79AB-688A-424E-A396-73B3C502571A}" type="datetimeFigureOut">
              <a:rPr lang="en-US" smtClean="0">
                <a:solidFill>
                  <a:prstClr val="black"/>
                </a:solidFill>
              </a:rPr>
              <a:pPr/>
              <a:t>8/11/2018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1524000" y="4800601"/>
            <a:ext cx="28448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66920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CC79AB-688A-424E-A396-73B3C502571A}" type="datetimeFigureOut">
              <a:rPr lang="en-US" smtClean="0">
                <a:solidFill>
                  <a:prstClr val="black"/>
                </a:solidFill>
              </a:rPr>
              <a:pPr/>
              <a:t>8/11/2018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524000" y="4800601"/>
            <a:ext cx="28448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69649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CC79AB-688A-424E-A396-73B3C502571A}" type="datetimeFigureOut">
              <a:rPr lang="en-US" smtClean="0">
                <a:solidFill>
                  <a:prstClr val="black"/>
                </a:solidFill>
              </a:rPr>
              <a:pPr/>
              <a:t>8/11/2018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524000" y="4800601"/>
            <a:ext cx="2844800" cy="365125"/>
          </a:xfrm>
          <a:prstGeom prst="rect">
            <a:avLst/>
          </a:prstGeom>
        </p:spPr>
        <p:txBody>
          <a:bodyPr/>
          <a:lstStyle/>
          <a:p>
            <a:fld id="{CFD652B2-3FA3-4EA1-A792-019AB5AA5E7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43924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3190326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Tree>
    <p:extLst>
      <p:ext uri="{BB962C8B-B14F-4D97-AF65-F5344CB8AC3E}">
        <p14:creationId xmlns:p14="http://schemas.microsoft.com/office/powerpoint/2010/main" val="79466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dirty="0">
                <a:solidFill>
                  <a:schemeClr val="bg1"/>
                </a:solidFill>
              </a:rPr>
              <a:t>Additional</a:t>
            </a:r>
            <a:r>
              <a:rPr lang="en-US" baseline="0" dirty="0">
                <a:solidFill>
                  <a:schemeClr val="bg1"/>
                </a:solidFill>
              </a:rPr>
              <a:t> welcome, information or notification</a:t>
            </a:r>
            <a:endParaRPr lang="en-US" dirty="0">
              <a:solidFill>
                <a:schemeClr val="bg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61986"/>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754485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b="1" dirty="0">
              <a:solidFill>
                <a:srgbClr val="1F497D">
                  <a:lumMod val="75000"/>
                </a:srgb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484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79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b="1" dirty="0">
              <a:solidFill>
                <a:srgbClr val="1F497D">
                  <a:lumMod val="75000"/>
                </a:srgb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518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2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516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1F497D">
                  <a:lumMod val="75000"/>
                </a:srgb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137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850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999A-5F41-4AA3-A664-916638ED5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3DC73D-6A6F-4AE5-9FAA-1288C74E85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2E3EC-568A-445D-BB1B-E9A149CE9B94}"/>
              </a:ext>
            </a:extLst>
          </p:cNvPr>
          <p:cNvSpPr>
            <a:spLocks noGrp="1"/>
          </p:cNvSpPr>
          <p:nvPr>
            <p:ph type="dt" sz="half" idx="10"/>
          </p:nvPr>
        </p:nvSpPr>
        <p:spPr/>
        <p:txBody>
          <a:bodyPr/>
          <a:lstStyle/>
          <a:p>
            <a:fld id="{5F657034-9BEC-49DC-87F3-66CD89D9AB74}" type="datetimeFigureOut">
              <a:rPr lang="en-US" smtClean="0">
                <a:solidFill>
                  <a:prstClr val="black"/>
                </a:solidFill>
              </a:rPr>
              <a:pPr/>
              <a:t>8/11/2018</a:t>
            </a:fld>
            <a:endParaRPr lang="en-US">
              <a:solidFill>
                <a:prstClr val="black"/>
              </a:solidFill>
            </a:endParaRPr>
          </a:p>
        </p:txBody>
      </p:sp>
      <p:sp>
        <p:nvSpPr>
          <p:cNvPr id="5" name="Footer Placeholder 4">
            <a:extLst>
              <a:ext uri="{FF2B5EF4-FFF2-40B4-BE49-F238E27FC236}">
                <a16:creationId xmlns:a16="http://schemas.microsoft.com/office/drawing/2014/main" id="{5A3BDB4A-A43E-4D99-8E64-D31949039F06}"/>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79F04C57-2FC2-4AC3-87A6-C79E7AAB107D}"/>
              </a:ext>
            </a:extLst>
          </p:cNvPr>
          <p:cNvSpPr>
            <a:spLocks noGrp="1"/>
          </p:cNvSpPr>
          <p:nvPr>
            <p:ph type="sldNum" sz="quarter" idx="12"/>
          </p:nvPr>
        </p:nvSpPr>
        <p:spPr/>
        <p:txBody>
          <a:bodyPr/>
          <a:lstStyle/>
          <a:p>
            <a:fld id="{6702182A-CC54-46C1-98E2-AE8A3362D86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8835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2667001"/>
            <a:ext cx="10363200" cy="1470025"/>
          </a:xfrm>
          <a:prstGeom prst="rect">
            <a:avLst/>
          </a:prstGeom>
        </p:spPr>
        <p:txBody>
          <a:bodyPr/>
          <a:lstStyle>
            <a:lvl1pPr>
              <a:defRPr>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3149600" y="4267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199"/>
            <a:ext cx="12192000" cy="3861995"/>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199"/>
            <a:ext cx="12192000" cy="3861995"/>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199"/>
            <a:ext cx="12192000" cy="3861995"/>
          </a:xfrm>
          <a:prstGeom prst="rect">
            <a:avLst/>
          </a:prstGeom>
        </p:spPr>
      </p:pic>
    </p:spTree>
    <p:extLst>
      <p:ext uri="{BB962C8B-B14F-4D97-AF65-F5344CB8AC3E}">
        <p14:creationId xmlns:p14="http://schemas.microsoft.com/office/powerpoint/2010/main" val="10299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667001"/>
            <a:ext cx="10972800" cy="361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609600" y="1447800"/>
            <a:ext cx="109728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190027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959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295400"/>
            <a:ext cx="10972800" cy="1143000"/>
          </a:xfrm>
          <a:prstGeom prst="rect">
            <a:avLst/>
          </a:prstGeom>
        </p:spPr>
        <p:txBody>
          <a:bodyPr/>
          <a:lstStyle>
            <a:lvl1pPr>
              <a:defRPr>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2133600"/>
            <a:ext cx="538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0"/>
            <a:ext cx="538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177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798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10972800" cy="11430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583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812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Rectangle 2"/>
          <p:cNvSpPr/>
          <p:nvPr userDrawn="1"/>
        </p:nvSpPr>
        <p:spPr>
          <a:xfrm>
            <a:off x="11074400" y="6172200"/>
            <a:ext cx="1117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432" y="5689092"/>
            <a:ext cx="11973968" cy="940309"/>
          </a:xfrm>
          <a:prstGeom prst="rect">
            <a:avLst/>
          </a:prstGeom>
        </p:spPr>
      </p:pic>
    </p:spTree>
    <p:extLst>
      <p:ext uri="{BB962C8B-B14F-4D97-AF65-F5344CB8AC3E}">
        <p14:creationId xmlns:p14="http://schemas.microsoft.com/office/powerpoint/2010/main" val="1342033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16000" y="6400801"/>
            <a:ext cx="2844800" cy="365125"/>
          </a:xfrm>
          <a:prstGeom prst="rect">
            <a:avLst/>
          </a:prstGeom>
        </p:spPr>
        <p:txBody>
          <a:bodyPr/>
          <a:lstStyle/>
          <a:p>
            <a:fld id="{7E8E89C7-9362-4786-84E7-EA5297A7E2C2}" type="datetimeFigureOut">
              <a:rPr lang="en-US">
                <a:solidFill>
                  <a:prstClr val="black"/>
                </a:solidFill>
              </a:rPr>
              <a:pPr/>
              <a:t>8/11/2018</a:t>
            </a:fld>
            <a:endParaRPr lang="en-US">
              <a:solidFill>
                <a:prstClr val="black"/>
              </a:solidFill>
            </a:endParaRPr>
          </a:p>
        </p:txBody>
      </p:sp>
      <p:sp>
        <p:nvSpPr>
          <p:cNvPr id="6" name="Footer Placeholder 5"/>
          <p:cNvSpPr>
            <a:spLocks noGrp="1"/>
          </p:cNvSpPr>
          <p:nvPr>
            <p:ph type="ftr" sz="quarter" idx="11"/>
          </p:nvPr>
        </p:nvSpPr>
        <p:spPr>
          <a:xfrm>
            <a:off x="8124857" y="6318644"/>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27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E8E89C7-9362-4786-84E7-EA5297A7E2C2}" type="datetimeFigureOut">
              <a:rPr lang="en-US">
                <a:solidFill>
                  <a:prstClr val="black"/>
                </a:solidFill>
              </a:rPr>
              <a:pPr/>
              <a:t>8/11/2018</a:t>
            </a:fld>
            <a:endParaRPr lang="en-US">
              <a:solidFill>
                <a:prstClr val="black"/>
              </a:solidFill>
            </a:endParaRPr>
          </a:p>
        </p:txBody>
      </p:sp>
      <p:sp>
        <p:nvSpPr>
          <p:cNvPr id="6" name="Footer Placeholder 5"/>
          <p:cNvSpPr>
            <a:spLocks noGrp="1"/>
          </p:cNvSpPr>
          <p:nvPr>
            <p:ph type="ftr" sz="quarter" idx="11"/>
          </p:nvPr>
        </p:nvSpPr>
        <p:spPr>
          <a:xfrm>
            <a:off x="8229600" y="640080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531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E8E89C7-9362-4786-84E7-EA5297A7E2C2}" type="datetimeFigureOut">
              <a:rPr lang="en-US">
                <a:solidFill>
                  <a:prstClr val="black"/>
                </a:solidFill>
              </a:rPr>
              <a:pPr/>
              <a:t>8/11/2018</a:t>
            </a:fld>
            <a:endParaRPr lang="en-US">
              <a:solidFill>
                <a:prstClr val="black"/>
              </a:solidFill>
            </a:endParaRPr>
          </a:p>
        </p:txBody>
      </p:sp>
      <p:sp>
        <p:nvSpPr>
          <p:cNvPr id="5" name="Footer Placeholder 4"/>
          <p:cNvSpPr>
            <a:spLocks noGrp="1"/>
          </p:cNvSpPr>
          <p:nvPr>
            <p:ph type="ftr" sz="quarter" idx="11"/>
          </p:nvPr>
        </p:nvSpPr>
        <p:spPr>
          <a:xfrm>
            <a:off x="8365765" y="624840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637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E8E89C7-9362-4786-84E7-EA5297A7E2C2}" type="datetimeFigureOut">
              <a:rPr lang="en-US">
                <a:solidFill>
                  <a:prstClr val="black"/>
                </a:solidFill>
              </a:rPr>
              <a:pPr/>
              <a:t>8/11/2018</a:t>
            </a:fld>
            <a:endParaRPr lang="en-US">
              <a:solidFill>
                <a:prstClr val="black"/>
              </a:solidFill>
            </a:endParaRPr>
          </a:p>
        </p:txBody>
      </p:sp>
      <p:sp>
        <p:nvSpPr>
          <p:cNvPr id="5" name="Footer Placeholder 4"/>
          <p:cNvSpPr>
            <a:spLocks noGrp="1"/>
          </p:cNvSpPr>
          <p:nvPr>
            <p:ph type="ftr" sz="quarter" idx="11"/>
          </p:nvPr>
        </p:nvSpPr>
        <p:spPr>
          <a:xfrm>
            <a:off x="7721600" y="632460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72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p:nvSpPr>
        <p:spPr>
          <a:xfrm>
            <a:off x="406400" y="1676401"/>
            <a:ext cx="113792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
        <p:nvSpPr>
          <p:cNvPr id="5" name="TextBox 4"/>
          <p:cNvSpPr txBox="1"/>
          <p:nvPr userDrawn="1"/>
        </p:nvSpPr>
        <p:spPr>
          <a:xfrm>
            <a:off x="406400" y="1676401"/>
            <a:ext cx="113792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1305620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00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406400" y="1676401"/>
            <a:ext cx="11379200" cy="646331"/>
          </a:xfrm>
          <a:prstGeom prst="rect">
            <a:avLst/>
          </a:prstGeom>
          <a:noFill/>
        </p:spPr>
        <p:txBody>
          <a:bodyPr wrap="square" rtlCol="0">
            <a:spAutoFit/>
          </a:bodyPr>
          <a:lstStyle/>
          <a:p>
            <a:pPr algn="ctr"/>
            <a:r>
              <a:rPr lang="en-US" sz="3600" dirty="0">
                <a:solidFill>
                  <a:prstClr val="black"/>
                </a:solidFill>
                <a:latin typeface="Georgia" panose="02040502050405020303" pitchFamily="18" charset="0"/>
              </a:rPr>
              <a:t>Title</a:t>
            </a:r>
          </a:p>
        </p:txBody>
      </p:sp>
    </p:spTree>
    <p:extLst>
      <p:ext uri="{BB962C8B-B14F-4D97-AF65-F5344CB8AC3E}">
        <p14:creationId xmlns:p14="http://schemas.microsoft.com/office/powerpoint/2010/main" val="1048116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2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pic>
        <p:nvPicPr>
          <p:cNvPr id="7" name="Picture 6"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8.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7.png"/><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19.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dirty="0"/>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762000"/>
          </a:xfrm>
          <a:prstGeom prst="rect">
            <a:avLst/>
          </a:prstGeom>
          <a:solidFill>
            <a:srgbClr val="3A6695"/>
          </a:solidFill>
          <a:ln>
            <a:solidFill>
              <a:srgbClr val="3A66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Placeholder 1"/>
          <p:cNvSpPr>
            <a:spLocks noGrp="1"/>
          </p:cNvSpPr>
          <p:nvPr>
            <p:ph type="title"/>
          </p:nvPr>
        </p:nvSpPr>
        <p:spPr>
          <a:xfrm>
            <a:off x="0" y="0"/>
            <a:ext cx="121920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3200" y="990600"/>
            <a:ext cx="11582400" cy="5334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762001"/>
            <a:ext cx="12192000" cy="45719"/>
          </a:xfrm>
          <a:prstGeom prst="rect">
            <a:avLst/>
          </a:prstGeom>
          <a:solidFill>
            <a:srgbClr val="136735"/>
          </a:solidFill>
          <a:ln>
            <a:solidFill>
              <a:srgbClr val="136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03122813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35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dirty="0">
                <a:latin typeface="Arial" panose="020B0604020202020204" pitchFamily="34" charset="0"/>
                <a:cs typeface="Arial" panose="020B0604020202020204" pitchFamily="34" charset="0"/>
              </a:rPr>
              <a:t>NCDHHS, Division of Public Health | Getting to the Root Cause:  Improving Timely Receipt of EI Services </a:t>
            </a: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smtClean="0">
                <a:latin typeface="Arial" panose="020B0604020202020204" pitchFamily="34" charset="0"/>
                <a:cs typeface="Arial" panose="020B0604020202020204" pitchFamily="34" charset="0"/>
              </a:rPr>
              <a:pPr/>
              <a:t>‹#›</a:t>
            </a:fld>
            <a:endParaRPr lang="en-US"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56961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514601"/>
            <a:ext cx="109728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978400" y="640080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12192000" cy="1473724"/>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8086" y="6324600"/>
            <a:ext cx="684125" cy="513094"/>
          </a:xfrm>
          <a:prstGeom prst="rect">
            <a:avLst/>
          </a:prstGeom>
        </p:spPr>
      </p:pic>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128720" y="6324600"/>
            <a:ext cx="1063280" cy="53340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25924"/>
            <a:ext cx="12192000" cy="1473724"/>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8086" y="6324600"/>
            <a:ext cx="684125" cy="513094"/>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128720" y="6324600"/>
            <a:ext cx="1063280" cy="533400"/>
          </a:xfrm>
          <a:prstGeom prst="rect">
            <a:avLst/>
          </a:prstGeom>
        </p:spPr>
      </p:pic>
    </p:spTree>
    <p:extLst>
      <p:ext uri="{BB962C8B-B14F-4D97-AF65-F5344CB8AC3E}">
        <p14:creationId xmlns:p14="http://schemas.microsoft.com/office/powerpoint/2010/main" val="15767728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Root_caus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merriam-webster.com/dictionary/contributing%20facto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35.gif"/></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3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DF65-9AF7-4EA8-947A-FD1BF55C075C}"/>
              </a:ext>
            </a:extLst>
          </p:cNvPr>
          <p:cNvSpPr>
            <a:spLocks noGrp="1"/>
          </p:cNvSpPr>
          <p:nvPr>
            <p:ph type="title"/>
          </p:nvPr>
        </p:nvSpPr>
        <p:spPr/>
        <p:txBody>
          <a:bodyPr/>
          <a:lstStyle/>
          <a:p>
            <a:r>
              <a:rPr lang="en-US" dirty="0"/>
              <a:t>POLL EVERYWHERE </a:t>
            </a:r>
          </a:p>
        </p:txBody>
      </p:sp>
      <p:sp>
        <p:nvSpPr>
          <p:cNvPr id="3" name="Content Placeholder 2">
            <a:extLst>
              <a:ext uri="{FF2B5EF4-FFF2-40B4-BE49-F238E27FC236}">
                <a16:creationId xmlns:a16="http://schemas.microsoft.com/office/drawing/2014/main" id="{1D77F737-35A2-4CCA-89DC-023A801F87FA}"/>
              </a:ext>
            </a:extLst>
          </p:cNvPr>
          <p:cNvSpPr>
            <a:spLocks noGrp="1"/>
          </p:cNvSpPr>
          <p:nvPr>
            <p:ph idx="1"/>
          </p:nvPr>
        </p:nvSpPr>
        <p:spPr/>
        <p:txBody>
          <a:bodyPr>
            <a:normAutofit lnSpcReduction="10000"/>
          </a:bodyPr>
          <a:lstStyle/>
          <a:p>
            <a:pPr marL="0" indent="0" algn="ctr">
              <a:buNone/>
            </a:pPr>
            <a:r>
              <a:rPr lang="en-US" sz="3200" dirty="0"/>
              <a:t>WE WILL BE USING “POLL EVERYWHERE” </a:t>
            </a:r>
          </a:p>
          <a:p>
            <a:pPr marL="0" indent="0" algn="ctr">
              <a:buNone/>
            </a:pPr>
            <a:r>
              <a:rPr lang="en-US" sz="3200" dirty="0"/>
              <a:t>FOR AN INTERACTIVE DISCUSSION. PLEASE HAVE</a:t>
            </a:r>
          </a:p>
          <a:p>
            <a:pPr marL="0" indent="0" algn="ctr">
              <a:buNone/>
            </a:pPr>
            <a:r>
              <a:rPr lang="en-US" sz="3200" dirty="0"/>
              <a:t> YOUR TELEPHONES OR OTHER ELECTRONIC</a:t>
            </a:r>
          </a:p>
          <a:p>
            <a:pPr marL="0" indent="0" algn="ctr">
              <a:buNone/>
            </a:pPr>
            <a:r>
              <a:rPr lang="en-US" sz="3200" dirty="0"/>
              <a:t>DEVICES AVAILABLE FOR THIS ACTIVITY.</a:t>
            </a:r>
          </a:p>
          <a:p>
            <a:pPr marL="0" indent="0" algn="ctr">
              <a:buNone/>
            </a:pPr>
            <a:r>
              <a:rPr lang="en-US" sz="3200" dirty="0"/>
              <a:t> </a:t>
            </a:r>
          </a:p>
          <a:p>
            <a:pPr marL="0" indent="0" algn="ctr">
              <a:buNone/>
            </a:pPr>
            <a:r>
              <a:rPr lang="en-US" sz="3200" dirty="0"/>
              <a:t>INSTRUCTIONS WILL </a:t>
            </a:r>
            <a:r>
              <a:rPr lang="en-US" sz="3200"/>
              <a:t>BE FORTHCOMING!</a:t>
            </a:r>
            <a:endParaRPr lang="en-US" dirty="0"/>
          </a:p>
        </p:txBody>
      </p:sp>
      <p:sp>
        <p:nvSpPr>
          <p:cNvPr id="4" name="Footer Placeholder 3">
            <a:extLst>
              <a:ext uri="{FF2B5EF4-FFF2-40B4-BE49-F238E27FC236}">
                <a16:creationId xmlns:a16="http://schemas.microsoft.com/office/drawing/2014/main" id="{E01E7A7D-C545-48A2-9F0B-5A8D35538096}"/>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4556B544-8EBB-4DD6-B87D-ECD64E7440C8}"/>
              </a:ext>
            </a:extLst>
          </p:cNvPr>
          <p:cNvSpPr>
            <a:spLocks noGrp="1"/>
          </p:cNvSpPr>
          <p:nvPr>
            <p:ph type="sldNum" sz="quarter" idx="4"/>
          </p:nvPr>
        </p:nvSpPr>
        <p:spPr/>
        <p:txBody>
          <a:bodyPr/>
          <a:lstStyle/>
          <a:p>
            <a:fld id="{8FF8BE51-C3B0-9B4F-9A06-4F809A9A7941}" type="slidenum">
              <a:rPr lang="en-US" smtClean="0"/>
              <a:pPr/>
              <a:t>1</a:t>
            </a:fld>
            <a:endParaRPr lang="en-US" dirty="0"/>
          </a:p>
        </p:txBody>
      </p:sp>
    </p:spTree>
    <p:extLst>
      <p:ext uri="{BB962C8B-B14F-4D97-AF65-F5344CB8AC3E}">
        <p14:creationId xmlns:p14="http://schemas.microsoft.com/office/powerpoint/2010/main" val="2462978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51753"/>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38010-AA6A-4E5F-87D9-6E2C91972CCA}"/>
              </a:ext>
            </a:extLst>
          </p:cNvPr>
          <p:cNvSpPr>
            <a:spLocks noGrp="1"/>
          </p:cNvSpPr>
          <p:nvPr>
            <p:ph type="title"/>
          </p:nvPr>
        </p:nvSpPr>
        <p:spPr>
          <a:xfrm>
            <a:off x="1941400" y="643467"/>
            <a:ext cx="8408193" cy="744836"/>
          </a:xfrm>
        </p:spPr>
        <p:txBody>
          <a:bodyPr vert="horz" lIns="91440" tIns="45720" rIns="91440" bIns="45720" rtlCol="0" anchor="ctr">
            <a:normAutofit/>
          </a:bodyPr>
          <a:lstStyle/>
          <a:p>
            <a:r>
              <a:rPr lang="en-US" sz="2800" dirty="0">
                <a:solidFill>
                  <a:schemeClr val="bg1"/>
                </a:solidFill>
                <a:latin typeface="+mj-lt"/>
                <a:ea typeface="+mj-ea"/>
                <a:cs typeface="+mj-cs"/>
              </a:rPr>
              <a:t>Word Cloud </a:t>
            </a:r>
          </a:p>
        </p:txBody>
      </p:sp>
      <p:pic>
        <p:nvPicPr>
          <p:cNvPr id="17" name="Content Placeholder 3">
            <a:extLst>
              <a:ext uri="{FF2B5EF4-FFF2-40B4-BE49-F238E27FC236}">
                <a16:creationId xmlns:a16="http://schemas.microsoft.com/office/drawing/2014/main" id="{AC7105BF-40AA-432B-BE54-1FC08764E436}"/>
              </a:ext>
            </a:extLst>
          </p:cNvPr>
          <p:cNvPicPr>
            <a:picLocks noGrp="1" noChangeAspect="1"/>
          </p:cNvPicPr>
          <p:nvPr>
            <p:ph idx="1"/>
          </p:nvPr>
        </p:nvPicPr>
        <p:blipFill rotWithShape="1">
          <a:blip r:embed="rId2"/>
          <a:srcRect t="1" r="2399" b="54651"/>
          <a:stretch/>
        </p:blipFill>
        <p:spPr>
          <a:xfrm>
            <a:off x="1941400" y="1675228"/>
            <a:ext cx="8177961" cy="4100733"/>
          </a:xfrm>
          <a:prstGeom prst="rect">
            <a:avLst/>
          </a:prstGeom>
        </p:spPr>
      </p:pic>
    </p:spTree>
    <p:extLst>
      <p:ext uri="{BB962C8B-B14F-4D97-AF65-F5344CB8AC3E}">
        <p14:creationId xmlns:p14="http://schemas.microsoft.com/office/powerpoint/2010/main" val="77768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t>Contributing Factor/Root Cause - Definition</a:t>
            </a:r>
          </a:p>
        </p:txBody>
      </p:sp>
      <p:sp>
        <p:nvSpPr>
          <p:cNvPr id="6" name="Content Placeholder 5"/>
          <p:cNvSpPr>
            <a:spLocks noGrp="1"/>
          </p:cNvSpPr>
          <p:nvPr>
            <p:ph idx="1"/>
          </p:nvPr>
        </p:nvSpPr>
        <p:spPr/>
        <p:txBody>
          <a:bodyPr>
            <a:normAutofit fontScale="47500" lnSpcReduction="20000"/>
          </a:bodyPr>
          <a:lstStyle/>
          <a:p>
            <a:pPr marL="0" indent="0">
              <a:buNone/>
            </a:pPr>
            <a:endParaRPr lang="en-US" i="1" dirty="0"/>
          </a:p>
          <a:p>
            <a:pPr marL="0" indent="0">
              <a:buNone/>
            </a:pPr>
            <a:endParaRPr lang="en-US" i="1" dirty="0"/>
          </a:p>
          <a:p>
            <a:pPr marL="0" indent="0" algn="ctr">
              <a:buNone/>
            </a:pPr>
            <a:r>
              <a:rPr lang="en-US" sz="7600" dirty="0"/>
              <a:t>The earliest, most basic or deepest factor that causes either a condition or a result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3800" dirty="0"/>
              <a:t>Adapted from:</a:t>
            </a:r>
          </a:p>
          <a:p>
            <a:r>
              <a:rPr lang="en-US" sz="3800" i="1" dirty="0"/>
              <a:t>Wikipedia: </a:t>
            </a:r>
            <a:r>
              <a:rPr lang="en-US" sz="3800" i="1" dirty="0">
                <a:hlinkClick r:id="rId3"/>
              </a:rPr>
              <a:t>https://en.wikipedia.org/wiki/Root_cause</a:t>
            </a:r>
            <a:r>
              <a:rPr lang="en-US" sz="3800" i="1" dirty="0"/>
              <a:t>  </a:t>
            </a:r>
          </a:p>
          <a:p>
            <a:r>
              <a:rPr lang="en-US" sz="3800" i="1" dirty="0"/>
              <a:t>Merriam-Webster: </a:t>
            </a:r>
            <a:r>
              <a:rPr lang="en-US" sz="3800" i="1" dirty="0">
                <a:hlinkClick r:id="rId4"/>
              </a:rPr>
              <a:t>https://www.merriam-webster.com/dictionary/contributing%20factor</a:t>
            </a:r>
            <a:endParaRPr lang="en-US" sz="3800" i="1" dirty="0"/>
          </a:p>
          <a:p>
            <a:pPr marL="0" indent="0">
              <a:buNone/>
            </a:pPr>
            <a:endParaRPr lang="en-US" i="1" dirty="0"/>
          </a:p>
        </p:txBody>
      </p:sp>
      <p:sp>
        <p:nvSpPr>
          <p:cNvPr id="4" name="Slide Number Placeholder 3"/>
          <p:cNvSpPr>
            <a:spLocks noGrp="1"/>
          </p:cNvSpPr>
          <p:nvPr>
            <p:ph type="sldNum" sz="quarter" idx="4294967295"/>
          </p:nvPr>
        </p:nvSpPr>
        <p:spPr>
          <a:xfrm>
            <a:off x="8610600" y="6356350"/>
            <a:ext cx="2743200" cy="365125"/>
          </a:xfrm>
          <a:prstGeom prst="rect">
            <a:avLst/>
          </a:prstGeom>
        </p:spPr>
        <p:txBody>
          <a:bodyPr/>
          <a:lstStyle/>
          <a:p>
            <a:pPr>
              <a:defRPr/>
            </a:pPr>
            <a:fld id="{E7DFE4FF-7BEA-4250-B211-B69F258BE516}" type="slidenum">
              <a:rPr lang="en-US" smtClean="0"/>
              <a:pPr>
                <a:defRPr/>
              </a:pPr>
              <a:t>11</a:t>
            </a:fld>
            <a:endParaRPr lang="en-US" dirty="0"/>
          </a:p>
        </p:txBody>
      </p:sp>
    </p:spTree>
    <p:extLst>
      <p:ext uri="{BB962C8B-B14F-4D97-AF65-F5344CB8AC3E}">
        <p14:creationId xmlns:p14="http://schemas.microsoft.com/office/powerpoint/2010/main" val="391060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152401"/>
            <a:ext cx="7886700" cy="1325563"/>
          </a:xfrm>
        </p:spPr>
        <p:txBody>
          <a:bodyPr>
            <a:normAutofit/>
          </a:bodyPr>
          <a:lstStyle/>
          <a:p>
            <a:r>
              <a:rPr lang="en-US" sz="3600" b="1" dirty="0"/>
              <a:t>Determining Root Cause</a:t>
            </a:r>
          </a:p>
        </p:txBody>
      </p:sp>
      <p:sp>
        <p:nvSpPr>
          <p:cNvPr id="5" name="Content Placeholder 4"/>
          <p:cNvSpPr>
            <a:spLocks noGrp="1"/>
          </p:cNvSpPr>
          <p:nvPr>
            <p:ph idx="1"/>
          </p:nvPr>
        </p:nvSpPr>
        <p:spPr>
          <a:xfrm>
            <a:off x="882127" y="1108038"/>
            <a:ext cx="10607040" cy="4993623"/>
          </a:xfrm>
        </p:spPr>
        <p:txBody>
          <a:bodyPr>
            <a:normAutofit fontScale="92500" lnSpcReduction="10000"/>
          </a:bodyPr>
          <a:lstStyle/>
          <a:p>
            <a:pPr fontAlgn="base"/>
            <a:r>
              <a:rPr lang="en-US" sz="2400" dirty="0"/>
              <a:t>Use existing infrastructure/practice information and/or data and what is known about the issue </a:t>
            </a:r>
          </a:p>
          <a:p>
            <a:pPr fontAlgn="base"/>
            <a:r>
              <a:rPr lang="en-US" sz="2400" dirty="0"/>
              <a:t>Conduct additional analysis of data (e.g. which services, which providers)</a:t>
            </a:r>
          </a:p>
          <a:p>
            <a:pPr fontAlgn="base"/>
            <a:r>
              <a:rPr lang="en-US" sz="2400" dirty="0"/>
              <a:t>Gather additional information as needed (e.g. Are timely services policies and procedures clear? Do providers understand timely services definition and how to implement the procedures?)</a:t>
            </a:r>
          </a:p>
          <a:p>
            <a:pPr fontAlgn="base"/>
            <a:r>
              <a:rPr lang="en-US" sz="2400" dirty="0"/>
              <a:t>Collect historical and trend data (This data may impact formality of actions needed to determine the root cause)</a:t>
            </a:r>
          </a:p>
          <a:p>
            <a:pPr fontAlgn="base"/>
            <a:r>
              <a:rPr lang="en-US" sz="2400" dirty="0"/>
              <a:t>Root cause(s) should be in sufficient detail to ensure corrective actions/improvement efforts are meaningful and effective (change policies, procedures, practices, personnel development, administration/oversight, etc.)</a:t>
            </a:r>
          </a:p>
          <a:p>
            <a:endParaRPr lang="en-US" dirty="0"/>
          </a:p>
        </p:txBody>
      </p:sp>
      <p:sp>
        <p:nvSpPr>
          <p:cNvPr id="3" name="Slide Number Placeholder 2"/>
          <p:cNvSpPr>
            <a:spLocks noGrp="1"/>
          </p:cNvSpPr>
          <p:nvPr>
            <p:ph type="sldNum" sz="quarter" idx="4294967295"/>
          </p:nvPr>
        </p:nvSpPr>
        <p:spPr>
          <a:xfrm>
            <a:off x="8534400" y="6356351"/>
            <a:ext cx="2133600" cy="365125"/>
          </a:xfrm>
          <a:prstGeom prst="rect">
            <a:avLst/>
          </a:prstGeom>
        </p:spPr>
        <p:txBody>
          <a:bodyPr/>
          <a:lstStyle/>
          <a:p>
            <a:pPr>
              <a:defRPr/>
            </a:pPr>
            <a:fld id="{E7DFE4FF-7BEA-4250-B211-B69F258BE516}" type="slidenum">
              <a:rPr lang="en-US" smtClean="0"/>
              <a:pPr>
                <a:defRPr/>
              </a:pPr>
              <a:t>12</a:t>
            </a:fld>
            <a:endParaRPr lang="en-US" dirty="0"/>
          </a:p>
        </p:txBody>
      </p:sp>
    </p:spTree>
    <p:extLst>
      <p:ext uri="{BB962C8B-B14F-4D97-AF65-F5344CB8AC3E}">
        <p14:creationId xmlns:p14="http://schemas.microsoft.com/office/powerpoint/2010/main" val="2818850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86" y="129093"/>
            <a:ext cx="10832950" cy="1325563"/>
          </a:xfrm>
        </p:spPr>
        <p:txBody>
          <a:bodyPr>
            <a:noAutofit/>
          </a:bodyPr>
          <a:lstStyle/>
          <a:p>
            <a:r>
              <a:rPr lang="en-US" sz="3600" b="1" dirty="0"/>
              <a:t>Common State Level Root Causes Impacting  Timely Services Data</a:t>
            </a:r>
            <a:br>
              <a:rPr lang="en-US" sz="3600" dirty="0"/>
            </a:br>
            <a:endParaRPr lang="en-US" sz="3600" b="1" dirty="0"/>
          </a:p>
        </p:txBody>
      </p:sp>
      <p:sp>
        <p:nvSpPr>
          <p:cNvPr id="3" name="Content Placeholder 2"/>
          <p:cNvSpPr>
            <a:spLocks noGrp="1"/>
          </p:cNvSpPr>
          <p:nvPr>
            <p:ph idx="1"/>
          </p:nvPr>
        </p:nvSpPr>
        <p:spPr>
          <a:xfrm>
            <a:off x="806824" y="1325564"/>
            <a:ext cx="10477948" cy="4351338"/>
          </a:xfrm>
        </p:spPr>
        <p:txBody>
          <a:bodyPr>
            <a:noAutofit/>
          </a:bodyPr>
          <a:lstStyle/>
          <a:p>
            <a:r>
              <a:rPr lang="en-US" sz="2200" b="1" dirty="0"/>
              <a:t>Monitoring methods </a:t>
            </a:r>
            <a:r>
              <a:rPr lang="en-US" sz="2200" dirty="0"/>
              <a:t>(e.g. cyclical vs. annual monitoring, all children vs. sampling)</a:t>
            </a:r>
          </a:p>
          <a:p>
            <a:r>
              <a:rPr lang="en-US" sz="2200" b="1" dirty="0"/>
              <a:t>No definition of exceptional family circumstances </a:t>
            </a:r>
          </a:p>
          <a:p>
            <a:r>
              <a:rPr lang="en-US" sz="2200" b="1" dirty="0"/>
              <a:t>No verification of data accuracy </a:t>
            </a:r>
            <a:r>
              <a:rPr lang="en-US" sz="2200" dirty="0"/>
              <a:t>before issuing findings in some states (e.g. issuing findings on missing data without opportunity to provide data)</a:t>
            </a:r>
          </a:p>
          <a:p>
            <a:r>
              <a:rPr lang="en-US" sz="2200" b="1" dirty="0"/>
              <a:t>Correction of Noncompliance policies </a:t>
            </a:r>
            <a:r>
              <a:rPr lang="en-US" sz="2200" dirty="0"/>
              <a:t>(e.g. lengthy time-periods that local programs need to maintain 100% compliance for state to verify correction) </a:t>
            </a:r>
          </a:p>
          <a:p>
            <a:r>
              <a:rPr lang="en-US" sz="2200" b="1" dirty="0"/>
              <a:t>Not conducting root cause analysis </a:t>
            </a:r>
            <a:r>
              <a:rPr lang="en-US" sz="2200" dirty="0"/>
              <a:t>at state and local level to identify effective correction strategies</a:t>
            </a:r>
          </a:p>
          <a:p>
            <a:endParaRPr lang="en-US" sz="2200" dirty="0"/>
          </a:p>
        </p:txBody>
      </p:sp>
    </p:spTree>
    <p:extLst>
      <p:ext uri="{BB962C8B-B14F-4D97-AF65-F5344CB8AC3E}">
        <p14:creationId xmlns:p14="http://schemas.microsoft.com/office/powerpoint/2010/main" val="928889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Common Local Level Root Causes Impacting Timely Services Data</a:t>
            </a:r>
          </a:p>
        </p:txBody>
      </p:sp>
      <p:sp>
        <p:nvSpPr>
          <p:cNvPr id="3" name="Content Placeholder 2"/>
          <p:cNvSpPr>
            <a:spLocks noGrp="1"/>
          </p:cNvSpPr>
          <p:nvPr>
            <p:ph idx="1"/>
          </p:nvPr>
        </p:nvSpPr>
        <p:spPr>
          <a:xfrm>
            <a:off x="699247" y="1368358"/>
            <a:ext cx="10894039" cy="4097988"/>
          </a:xfrm>
        </p:spPr>
        <p:txBody>
          <a:bodyPr>
            <a:normAutofit fontScale="92500" lnSpcReduction="10000"/>
          </a:bodyPr>
          <a:lstStyle/>
          <a:p>
            <a:r>
              <a:rPr lang="en-US" sz="2400" b="1" dirty="0"/>
              <a:t>No ongoing provider training </a:t>
            </a:r>
            <a:r>
              <a:rPr lang="en-US" sz="2400" dirty="0"/>
              <a:t>to ensure consistent interpretations or levels of understanding of state and/or local policies and procedures related to timely services</a:t>
            </a:r>
          </a:p>
          <a:p>
            <a:r>
              <a:rPr lang="en-US" sz="2400" b="1" dirty="0"/>
              <a:t>No local management of timely services process as well as provider caseloads</a:t>
            </a:r>
          </a:p>
          <a:p>
            <a:r>
              <a:rPr lang="en-US" sz="2400" b="1" dirty="0"/>
              <a:t>No regular local program quality assurance measures </a:t>
            </a:r>
            <a:r>
              <a:rPr lang="en-US" sz="2400" dirty="0"/>
              <a:t>in place to:</a:t>
            </a:r>
          </a:p>
          <a:p>
            <a:pPr lvl="1"/>
            <a:r>
              <a:rPr lang="en-US" sz="2000" dirty="0"/>
              <a:t>Monitor child record data entries to minimize missing data</a:t>
            </a:r>
          </a:p>
          <a:p>
            <a:pPr lvl="1"/>
            <a:r>
              <a:rPr lang="en-US" sz="2000" dirty="0"/>
              <a:t>Determine the level and extent of the issue (e.g. 1 provider vs. multiple providers)</a:t>
            </a:r>
          </a:p>
          <a:p>
            <a:pPr lvl="1"/>
            <a:r>
              <a:rPr lang="en-US" sz="2000" dirty="0"/>
              <a:t>Monitor timely service data on an ongoing basis  </a:t>
            </a:r>
          </a:p>
          <a:p>
            <a:r>
              <a:rPr lang="en-US" sz="2400" dirty="0"/>
              <a:t>Identifying and implementing </a:t>
            </a:r>
            <a:r>
              <a:rPr lang="en-US" sz="2400" b="1" dirty="0"/>
              <a:t>correction strategies that do not address the root cause</a:t>
            </a:r>
          </a:p>
          <a:p>
            <a:pPr lvl="1"/>
            <a:endParaRPr lang="en-US" dirty="0"/>
          </a:p>
          <a:p>
            <a:endParaRPr lang="en-US" dirty="0"/>
          </a:p>
          <a:p>
            <a:endParaRPr lang="en-US" dirty="0"/>
          </a:p>
        </p:txBody>
      </p:sp>
      <p:sp>
        <p:nvSpPr>
          <p:cNvPr id="5" name="Slide Number Placeholder 4"/>
          <p:cNvSpPr>
            <a:spLocks noGrp="1"/>
          </p:cNvSpPr>
          <p:nvPr>
            <p:ph type="sldNum" sz="quarter" idx="4294967295"/>
          </p:nvPr>
        </p:nvSpPr>
        <p:spPr>
          <a:xfrm>
            <a:off x="8610600" y="6356350"/>
            <a:ext cx="2743200" cy="365125"/>
          </a:xfrm>
          <a:prstGeom prst="rect">
            <a:avLst/>
          </a:prstGeom>
        </p:spPr>
        <p:txBody>
          <a:bodyPr/>
          <a:lstStyle/>
          <a:p>
            <a:fld id="{552BCC2B-4019-4BD0-9FD3-3F568383AB73}" type="slidenum">
              <a:rPr lang="en-US" smtClean="0"/>
              <a:t>14</a:t>
            </a:fld>
            <a:endParaRPr lang="en-US" dirty="0"/>
          </a:p>
        </p:txBody>
      </p:sp>
    </p:spTree>
    <p:extLst>
      <p:ext uri="{BB962C8B-B14F-4D97-AF65-F5344CB8AC3E}">
        <p14:creationId xmlns:p14="http://schemas.microsoft.com/office/powerpoint/2010/main" val="192648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172721"/>
            <a:ext cx="10744200" cy="1325563"/>
          </a:xfrm>
        </p:spPr>
        <p:txBody>
          <a:bodyPr>
            <a:normAutofit/>
          </a:bodyPr>
          <a:lstStyle/>
          <a:p>
            <a:r>
              <a:rPr lang="en-US" sz="3600" b="1" dirty="0"/>
              <a:t>Local Contributing Factor Tool for SPP/APR Compliance Indicators</a:t>
            </a:r>
          </a:p>
        </p:txBody>
      </p:sp>
      <p:sp>
        <p:nvSpPr>
          <p:cNvPr id="5" name="Slide Number Placeholder 4">
            <a:extLst>
              <a:ext uri="{FF2B5EF4-FFF2-40B4-BE49-F238E27FC236}">
                <a16:creationId xmlns:a16="http://schemas.microsoft.com/office/drawing/2014/main" id="{E8BA5071-3244-4DBA-A6DA-9FCCD174505E}"/>
              </a:ext>
            </a:extLst>
          </p:cNvPr>
          <p:cNvSpPr>
            <a:spLocks noGrp="1"/>
          </p:cNvSpPr>
          <p:nvPr>
            <p:ph type="sldNum" sz="quarter" idx="4294967295"/>
          </p:nvPr>
        </p:nvSpPr>
        <p:spPr>
          <a:xfrm>
            <a:off x="8610600" y="6356350"/>
            <a:ext cx="2743200" cy="365125"/>
          </a:xfrm>
          <a:prstGeom prst="rect">
            <a:avLst/>
          </a:prstGeom>
        </p:spPr>
        <p:txBody>
          <a:bodyPr/>
          <a:lstStyle/>
          <a:p>
            <a:fld id="{552BCC2B-4019-4BD0-9FD3-3F568383AB73}" type="slidenum">
              <a:rPr lang="en-US" smtClean="0"/>
              <a:t>15</a:t>
            </a:fld>
            <a:endParaRPr lang="en-US" dirty="0"/>
          </a:p>
        </p:txBody>
      </p:sp>
      <p:pic>
        <p:nvPicPr>
          <p:cNvPr id="6" name="Picture 5"/>
          <p:cNvPicPr>
            <a:picLocks noChangeAspect="1"/>
          </p:cNvPicPr>
          <p:nvPr/>
        </p:nvPicPr>
        <p:blipFill rotWithShape="1">
          <a:blip r:embed="rId2"/>
          <a:srcRect l="20833" t="18646" r="20000" b="5556"/>
          <a:stretch/>
        </p:blipFill>
        <p:spPr>
          <a:xfrm>
            <a:off x="1341120" y="1151068"/>
            <a:ext cx="9784080" cy="4905487"/>
          </a:xfrm>
          <a:prstGeom prst="rect">
            <a:avLst/>
          </a:prstGeom>
        </p:spPr>
      </p:pic>
    </p:spTree>
    <p:extLst>
      <p:ext uri="{BB962C8B-B14F-4D97-AF65-F5344CB8AC3E}">
        <p14:creationId xmlns:p14="http://schemas.microsoft.com/office/powerpoint/2010/main" val="15455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4"/>
          </p:nvPr>
        </p:nvSpPr>
        <p:spPr>
          <a:prstGeom prst="rect">
            <a:avLst/>
          </a:prstGeom>
        </p:spPr>
        <p:txBody>
          <a:bodyPr/>
          <a:lstStyle/>
          <a:p>
            <a:fld id="{8FF8BE51-C3B0-9B4F-9A06-4F809A9A7941}" type="slidenum">
              <a:rPr lang="en-US" smtClean="0"/>
              <a:t>16</a:t>
            </a:fld>
            <a:endParaRPr lang="en-US" dirty="0"/>
          </a:p>
        </p:txBody>
      </p:sp>
      <p:sp>
        <p:nvSpPr>
          <p:cNvPr id="2" name="Title 1"/>
          <p:cNvSpPr>
            <a:spLocks noGrp="1"/>
          </p:cNvSpPr>
          <p:nvPr>
            <p:ph type="title"/>
          </p:nvPr>
        </p:nvSpPr>
        <p:spPr/>
        <p:txBody>
          <a:bodyPr anchor="ctr" anchorCtr="0"/>
          <a:lstStyle/>
          <a:p>
            <a:r>
              <a:rPr lang="en-US" b="0" dirty="0"/>
              <a:t>Find out more at</a:t>
            </a:r>
            <a:r>
              <a:rPr lang="en-US" dirty="0"/>
              <a:t> ectacenter.org</a:t>
            </a:r>
          </a:p>
        </p:txBody>
      </p:sp>
      <p:sp>
        <p:nvSpPr>
          <p:cNvPr id="3" name="Text Placeholder 2"/>
          <p:cNvSpPr>
            <a:spLocks noGrp="1"/>
          </p:cNvSpPr>
          <p:nvPr>
            <p:ph type="body" idx="1"/>
          </p:nvPr>
        </p:nvSpPr>
        <p:spPr/>
        <p:txBody>
          <a:bodyPr>
            <a:noAutofit/>
          </a:bodyPr>
          <a:lstStyle/>
          <a:p>
            <a:r>
              <a:rPr lang="en-US" sz="1200" dirty="0"/>
              <a:t>The ECTA Center is a program of the FPG Child Development Institute of the University of North Carolina at Chapel Hill, funded through cooperative agreement number </a:t>
            </a:r>
            <a:r>
              <a:rPr lang="is-IS" sz="1200"/>
              <a:t>H326P170001 </a:t>
            </a:r>
            <a:r>
              <a:rPr lang="en-US" sz="1200" dirty="0"/>
              <a:t>from the Office of Special Education Programs, U.S. Department of Education. Opinions expressed herein do not necessarily represent the Department of Education's position or policy.</a:t>
            </a:r>
          </a:p>
        </p:txBody>
      </p:sp>
      <p:sp>
        <p:nvSpPr>
          <p:cNvPr id="16" name="Footer Placeholder 15"/>
          <p:cNvSpPr>
            <a:spLocks noGrp="1"/>
          </p:cNvSpPr>
          <p:nvPr>
            <p:ph type="ftr" sz="quarter" idx="4294967295"/>
          </p:nvPr>
        </p:nvSpPr>
        <p:spPr>
          <a:xfrm>
            <a:off x="2232659" y="6350000"/>
            <a:ext cx="9959341" cy="495300"/>
          </a:xfrm>
          <a:prstGeom prst="rect">
            <a:avLst/>
          </a:prstGeom>
        </p:spPr>
        <p:txBody>
          <a:bodyPr/>
          <a:lstStyle/>
          <a:p>
            <a:r>
              <a:rPr lang="en-US" dirty="0"/>
              <a:t>2018 Logo and Powerpoint Template</a:t>
            </a:r>
          </a:p>
        </p:txBody>
      </p:sp>
    </p:spTree>
    <p:extLst>
      <p:ext uri="{BB962C8B-B14F-4D97-AF65-F5344CB8AC3E}">
        <p14:creationId xmlns:p14="http://schemas.microsoft.com/office/powerpoint/2010/main" val="4840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2560638"/>
            <a:ext cx="10363200" cy="1362075"/>
          </a:xfrm>
        </p:spPr>
        <p:txBody>
          <a:bodyPr>
            <a:noAutofit/>
          </a:bodyPr>
          <a:lstStyle/>
          <a:p>
            <a:pPr algn="ctr"/>
            <a:r>
              <a:rPr lang="en-US" b="1" dirty="0">
                <a:solidFill>
                  <a:schemeClr val="accent1">
                    <a:lumMod val="75000"/>
                  </a:schemeClr>
                </a:solidFill>
              </a:rPr>
              <a:t>Virginia  </a:t>
            </a:r>
            <a:br>
              <a:rPr lang="en-US" b="1" dirty="0">
                <a:solidFill>
                  <a:schemeClr val="accent1">
                    <a:lumMod val="75000"/>
                  </a:schemeClr>
                </a:solidFill>
              </a:rPr>
            </a:br>
            <a:endParaRPr lang="en-US" b="1" dirty="0">
              <a:solidFill>
                <a:schemeClr val="accent1">
                  <a:lumMod val="75000"/>
                </a:schemeClr>
              </a:solidFill>
            </a:endParaRPr>
          </a:p>
        </p:txBody>
      </p:sp>
      <p:sp>
        <p:nvSpPr>
          <p:cNvPr id="2" name="Content Placeholder 1"/>
          <p:cNvSpPr>
            <a:spLocks noGrp="1"/>
          </p:cNvSpPr>
          <p:nvPr>
            <p:ph type="body" idx="1"/>
          </p:nvPr>
        </p:nvSpPr>
        <p:spPr>
          <a:xfrm>
            <a:off x="1006114" y="2889251"/>
            <a:ext cx="10363200" cy="1500187"/>
          </a:xfrm>
        </p:spPr>
        <p:txBody>
          <a:bodyPr>
            <a:normAutofit/>
          </a:bodyPr>
          <a:lstStyle/>
          <a:p>
            <a:pPr marL="0" indent="0" algn="ctr">
              <a:buNone/>
            </a:pPr>
            <a:r>
              <a:rPr lang="en-US" sz="2800" dirty="0">
                <a:solidFill>
                  <a:schemeClr val="tx1"/>
                </a:solidFill>
              </a:rPr>
              <a:t>Kyla Patterson</a:t>
            </a:r>
          </a:p>
        </p:txBody>
      </p:sp>
      <p:sp>
        <p:nvSpPr>
          <p:cNvPr id="4" name="Footer Placeholder 3"/>
          <p:cNvSpPr>
            <a:spLocks noGrp="1"/>
          </p:cNvSpPr>
          <p:nvPr>
            <p:ph type="ftr" sz="quarter" idx="11"/>
          </p:nvPr>
        </p:nvSpPr>
        <p:spPr>
          <a:prstGeom prst="rect">
            <a:avLst/>
          </a:prstGeom>
        </p:spPr>
        <p:txBody>
          <a:bodyPr/>
          <a:lstStyle/>
          <a:p>
            <a:endParaRPr lang="en-US" dirty="0"/>
          </a:p>
        </p:txBody>
      </p:sp>
      <p:sp>
        <p:nvSpPr>
          <p:cNvPr id="5" name="Slide Number Placeholder 4"/>
          <p:cNvSpPr>
            <a:spLocks noGrp="1"/>
          </p:cNvSpPr>
          <p:nvPr>
            <p:ph type="sldNum" sz="quarter" idx="12"/>
          </p:nvPr>
        </p:nvSpPr>
        <p:spPr>
          <a:prstGeom prst="rect">
            <a:avLst/>
          </a:prstGeom>
        </p:spPr>
        <p:txBody>
          <a:bodyPr/>
          <a:lstStyle/>
          <a:p>
            <a:fld id="{552BCC2B-4019-4BD0-9FD3-3F568383AB73}" type="slidenum">
              <a:rPr lang="en-US" smtClean="0"/>
              <a:t>17</a:t>
            </a:fld>
            <a:endParaRPr lang="en-US" dirty="0"/>
          </a:p>
        </p:txBody>
      </p:sp>
    </p:spTree>
    <p:extLst>
      <p:ext uri="{BB962C8B-B14F-4D97-AF65-F5344CB8AC3E}">
        <p14:creationId xmlns:p14="http://schemas.microsoft.com/office/powerpoint/2010/main" val="4181794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X:\Shared\Clerical and Logistical Information\Directions and Maps\CSB Map\PATH Map off of CSB Map color by region.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566" y="1447800"/>
            <a:ext cx="8632834" cy="46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US" dirty="0"/>
              <a:t>Virginia</a:t>
            </a:r>
          </a:p>
        </p:txBody>
      </p:sp>
      <p:pic>
        <p:nvPicPr>
          <p:cNvPr id="6" name="Picture 12" descr="X:\Shared\Public Awareness\Logos\EarIntercol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1" y="1143000"/>
            <a:ext cx="21764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18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pic>
        <p:nvPicPr>
          <p:cNvPr id="1026" name="Picture 2" descr="C:\Users\vdq78585\AppData\Local\Microsoft\Windows\Temporary Internet Files\Content.IE5\NX004YVF\spolicy[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67200" y="4572001"/>
            <a:ext cx="2362200" cy="17125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dq78585\AppData\Local\Microsoft\Windows\Temporary Internet Files\Content.IE5\1LWBNXGM\SBS_iGEM_2014_downloa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9144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dq78585\AppData\Local\Microsoft\Windows\Temporary Internet Files\Content.IE5\B6J1SJAF\help-wante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739240"/>
            <a:ext cx="2209800" cy="14937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0" y="1595988"/>
            <a:ext cx="2819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solidFill>
                  <a:prstClr val="black"/>
                </a:solidFill>
              </a:rPr>
              <a:t>Documentation</a:t>
            </a:r>
          </a:p>
        </p:txBody>
      </p:sp>
      <p:sp>
        <p:nvSpPr>
          <p:cNvPr id="5" name="TextBox 4"/>
          <p:cNvSpPr txBox="1"/>
          <p:nvPr/>
        </p:nvSpPr>
        <p:spPr>
          <a:xfrm>
            <a:off x="5890952" y="3193704"/>
            <a:ext cx="3962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solidFill>
                  <a:prstClr val="black"/>
                </a:solidFill>
              </a:rPr>
              <a:t>Provider Unavailability</a:t>
            </a:r>
          </a:p>
        </p:txBody>
      </p:sp>
      <p:sp>
        <p:nvSpPr>
          <p:cNvPr id="6" name="TextBox 5"/>
          <p:cNvSpPr txBox="1"/>
          <p:nvPr/>
        </p:nvSpPr>
        <p:spPr>
          <a:xfrm>
            <a:off x="6863542" y="5105401"/>
            <a:ext cx="349965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solidFill>
                  <a:prstClr val="black"/>
                </a:solidFill>
              </a:rPr>
              <a:t>Definition of Timely</a:t>
            </a:r>
          </a:p>
        </p:txBody>
      </p:sp>
    </p:spTree>
    <p:extLst>
      <p:ext uri="{BB962C8B-B14F-4D97-AF65-F5344CB8AC3E}">
        <p14:creationId xmlns:p14="http://schemas.microsoft.com/office/powerpoint/2010/main" val="84327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049384" y="1153330"/>
            <a:ext cx="5624362" cy="2541431"/>
          </a:xfrm>
        </p:spPr>
        <p:txBody>
          <a:bodyPr anchor="ctr">
            <a:noAutofit/>
          </a:bodyPr>
          <a:lstStyle/>
          <a:p>
            <a:pPr>
              <a:defRPr/>
            </a:pPr>
            <a:r>
              <a:rPr lang="en-US" sz="4800" dirty="0"/>
              <a:t>Getting to the Root Cause:  </a:t>
            </a:r>
            <a:br>
              <a:rPr lang="en-US" sz="4800" dirty="0"/>
            </a:br>
            <a:r>
              <a:rPr lang="en-US" sz="4800" dirty="0"/>
              <a:t>Improving Timely Receipt of EI Services </a:t>
            </a:r>
            <a:br>
              <a:rPr lang="en-US" sz="4800" dirty="0"/>
            </a:br>
            <a:endParaRPr lang="en-US" sz="4800" dirty="0"/>
          </a:p>
        </p:txBody>
      </p:sp>
      <p:sp>
        <p:nvSpPr>
          <p:cNvPr id="2" name="Subtitle 1"/>
          <p:cNvSpPr>
            <a:spLocks noGrp="1"/>
          </p:cNvSpPr>
          <p:nvPr>
            <p:ph type="subTitle" idx="1"/>
          </p:nvPr>
        </p:nvSpPr>
        <p:spPr>
          <a:xfrm>
            <a:off x="6049384" y="3997234"/>
            <a:ext cx="5624362" cy="2245339"/>
          </a:xfrm>
        </p:spPr>
        <p:txBody>
          <a:bodyPr>
            <a:normAutofit lnSpcReduction="10000"/>
          </a:bodyPr>
          <a:lstStyle/>
          <a:p>
            <a:r>
              <a:rPr lang="en-US" dirty="0"/>
              <a:t>Jennifer Barrett-</a:t>
            </a:r>
            <a:r>
              <a:rPr lang="en-US" dirty="0" err="1"/>
              <a:t>Zitkus</a:t>
            </a:r>
            <a:r>
              <a:rPr lang="en-US" dirty="0"/>
              <a:t>, OSEP</a:t>
            </a:r>
          </a:p>
          <a:p>
            <a:r>
              <a:rPr lang="en-US" dirty="0"/>
              <a:t>Anne Lucas, ECTA</a:t>
            </a:r>
          </a:p>
          <a:p>
            <a:r>
              <a:rPr lang="en-US" dirty="0"/>
              <a:t>Sherry Franklin, ECTA</a:t>
            </a:r>
          </a:p>
          <a:p>
            <a:r>
              <a:rPr lang="en-US" dirty="0"/>
              <a:t>Brian </a:t>
            </a:r>
            <a:r>
              <a:rPr lang="en-US" dirty="0" err="1"/>
              <a:t>Deese</a:t>
            </a:r>
            <a:r>
              <a:rPr lang="en-US" dirty="0"/>
              <a:t>, NC Part C</a:t>
            </a:r>
          </a:p>
          <a:p>
            <a:r>
              <a:rPr lang="en-US" dirty="0"/>
              <a:t>Kyla Patterson, VA Part C</a:t>
            </a:r>
          </a:p>
        </p:txBody>
      </p:sp>
      <p:sp>
        <p:nvSpPr>
          <p:cNvPr id="9" name="Title 1"/>
          <p:cNvSpPr txBox="1">
            <a:spLocks/>
          </p:cNvSpPr>
          <p:nvPr/>
        </p:nvSpPr>
        <p:spPr>
          <a:xfrm>
            <a:off x="1752600" y="4724401"/>
            <a:ext cx="8763000" cy="1142999"/>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endParaRPr lang="en-US" sz="2000" dirty="0">
              <a:solidFill>
                <a:srgbClr val="3F3F3F"/>
              </a:solidFill>
              <a:effectLst>
                <a:outerShdw blurRad="38100" dist="38100" dir="2700000" algn="tl">
                  <a:srgbClr val="DDDDDD"/>
                </a:outerShdw>
              </a:effectLst>
            </a:endParaRPr>
          </a:p>
        </p:txBody>
      </p:sp>
    </p:spTree>
    <p:extLst>
      <p:ext uri="{BB962C8B-B14F-4D97-AF65-F5344CB8AC3E}">
        <p14:creationId xmlns:p14="http://schemas.microsoft.com/office/powerpoint/2010/main" val="177790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Documentation</a:t>
            </a:r>
          </a:p>
        </p:txBody>
      </p:sp>
      <p:graphicFrame>
        <p:nvGraphicFramePr>
          <p:cNvPr id="4" name="Content Placeholder 3"/>
          <p:cNvGraphicFramePr>
            <a:graphicFrameLocks noGrp="1"/>
          </p:cNvGraphicFramePr>
          <p:nvPr>
            <p:ph sz="half" idx="1"/>
            <p:extLst/>
          </p:nvPr>
        </p:nvGraphicFramePr>
        <p:xfrm>
          <a:off x="1981200" y="1600201"/>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6"/>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r>
              <a:rPr lang="en-US" dirty="0"/>
              <a:t>Contributing Factors</a:t>
            </a:r>
          </a:p>
          <a:p>
            <a:pPr lvl="1"/>
            <a:r>
              <a:rPr lang="en-US" dirty="0"/>
              <a:t>Lack of documentation for reason</a:t>
            </a:r>
          </a:p>
          <a:p>
            <a:pPr lvl="1"/>
            <a:r>
              <a:rPr lang="en-US" dirty="0"/>
              <a:t>Lack of awareness of requirement to document</a:t>
            </a:r>
          </a:p>
          <a:p>
            <a:r>
              <a:rPr lang="en-US" dirty="0"/>
              <a:t>Strategies</a:t>
            </a:r>
          </a:p>
          <a:p>
            <a:pPr lvl="1"/>
            <a:r>
              <a:rPr lang="en-US" dirty="0"/>
              <a:t>TA and training to local system managers and service coordinators</a:t>
            </a:r>
          </a:p>
        </p:txBody>
      </p:sp>
    </p:spTree>
    <p:extLst>
      <p:ext uri="{BB962C8B-B14F-4D97-AF65-F5344CB8AC3E}">
        <p14:creationId xmlns:p14="http://schemas.microsoft.com/office/powerpoint/2010/main" val="378174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Solved!!</a:t>
            </a:r>
          </a:p>
        </p:txBody>
      </p:sp>
      <p:pic>
        <p:nvPicPr>
          <p:cNvPr id="2050" name="Picture 2" descr="C:\Users\vdq78585\AppData\Local\Microsoft\Windows\Temporary Internet Files\Content.IE5\NX004YVF\image[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0401" y="2819400"/>
            <a:ext cx="5660099" cy="33750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9400" y="1447800"/>
            <a:ext cx="6629400" cy="1077218"/>
          </a:xfrm>
          <a:prstGeom prst="rect">
            <a:avLst/>
          </a:prstGeom>
          <a:noFill/>
        </p:spPr>
        <p:txBody>
          <a:bodyPr wrap="square" rtlCol="0">
            <a:spAutoFit/>
          </a:bodyPr>
          <a:lstStyle/>
          <a:p>
            <a:pPr algn="ctr"/>
            <a:r>
              <a:rPr lang="en-US" sz="3200" dirty="0">
                <a:solidFill>
                  <a:prstClr val="black"/>
                </a:solidFill>
              </a:rPr>
              <a:t>FFY 2006 – Lack of documentation no longer a big issue!</a:t>
            </a:r>
          </a:p>
        </p:txBody>
      </p:sp>
    </p:spTree>
    <p:extLst>
      <p:ext uri="{BB962C8B-B14F-4D97-AF65-F5344CB8AC3E}">
        <p14:creationId xmlns:p14="http://schemas.microsoft.com/office/powerpoint/2010/main" val="166089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so fast …</a:t>
            </a:r>
          </a:p>
        </p:txBody>
      </p:sp>
      <p:sp>
        <p:nvSpPr>
          <p:cNvPr id="5" name="Content Placeholder 4"/>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r>
              <a:rPr lang="en-US" dirty="0"/>
              <a:t>Contributing Factors</a:t>
            </a:r>
          </a:p>
          <a:p>
            <a:pPr marL="0" indent="0">
              <a:buNone/>
            </a:pPr>
            <a:endParaRPr lang="en-US" dirty="0"/>
          </a:p>
          <a:p>
            <a:pPr lvl="1"/>
            <a:r>
              <a:rPr lang="en-US" dirty="0"/>
              <a:t>Provider unavailability</a:t>
            </a:r>
          </a:p>
          <a:p>
            <a:pPr marL="457200" lvl="1" indent="0">
              <a:buNone/>
            </a:pPr>
            <a:endParaRPr lang="en-US" dirty="0"/>
          </a:p>
          <a:p>
            <a:pPr lvl="1"/>
            <a:r>
              <a:rPr lang="en-US" dirty="0"/>
              <a:t>Local oversight and management practices</a:t>
            </a:r>
          </a:p>
          <a:p>
            <a:pPr marL="457200" lvl="1" indent="0">
              <a:buNone/>
            </a:pPr>
            <a:endParaRPr lang="en-US" dirty="0"/>
          </a:p>
          <a:p>
            <a:pPr lvl="1"/>
            <a:r>
              <a:rPr lang="en-US" dirty="0"/>
              <a:t>Definition of timely</a:t>
            </a:r>
          </a:p>
        </p:txBody>
      </p:sp>
      <p:graphicFrame>
        <p:nvGraphicFramePr>
          <p:cNvPr id="6" name="Content Placeholder 3"/>
          <p:cNvGraphicFramePr>
            <a:graphicFrameLocks noGrp="1"/>
          </p:cNvGraphicFramePr>
          <p:nvPr>
            <p:ph sz="half" idx="1"/>
            <p:extLst/>
          </p:nvPr>
        </p:nvGraphicFramePr>
        <p:xfrm>
          <a:off x="1981200" y="1600201"/>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159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a:t>
            </a:r>
          </a:p>
        </p:txBody>
      </p:sp>
      <p:sp>
        <p:nvSpPr>
          <p:cNvPr id="3" name="Content Placeholder 2"/>
          <p:cNvSpPr>
            <a:spLocks noGrp="1"/>
          </p:cNvSpPr>
          <p:nvPr>
            <p:ph idx="1"/>
          </p:nvPr>
        </p:nvSpPr>
        <p:spPr/>
        <p:txBody>
          <a:bodyPr/>
          <a:lstStyle/>
          <a:p>
            <a:r>
              <a:rPr lang="en-US" dirty="0"/>
              <a:t>Provider Unavailability and Local Oversight</a:t>
            </a:r>
          </a:p>
          <a:p>
            <a:pPr lvl="1"/>
            <a:r>
              <a:rPr lang="en-US" b="1" dirty="0"/>
              <a:t>Long-Term</a:t>
            </a:r>
            <a:r>
              <a:rPr lang="en-US" dirty="0"/>
              <a:t>: Medicaid Early Intervention Services Program</a:t>
            </a:r>
          </a:p>
          <a:p>
            <a:pPr lvl="2">
              <a:buFont typeface="Courier New" panose="02070309020205020404" pitchFamily="49" charset="0"/>
              <a:buChar char="o"/>
            </a:pPr>
            <a:r>
              <a:rPr lang="en-US" dirty="0"/>
              <a:t>Increase reimbursement rates</a:t>
            </a:r>
          </a:p>
          <a:p>
            <a:pPr lvl="2">
              <a:buFont typeface="Courier New" panose="02070309020205020404" pitchFamily="49" charset="0"/>
              <a:buChar char="o"/>
            </a:pPr>
            <a:r>
              <a:rPr lang="en-US" dirty="0"/>
              <a:t>Reduce duplicate paperwork</a:t>
            </a:r>
          </a:p>
          <a:p>
            <a:pPr lvl="2">
              <a:buFont typeface="Courier New" panose="02070309020205020404" pitchFamily="49" charset="0"/>
              <a:buChar char="o"/>
            </a:pPr>
            <a:r>
              <a:rPr lang="en-US" dirty="0"/>
              <a:t>Expand services covered</a:t>
            </a:r>
          </a:p>
          <a:p>
            <a:pPr lvl="2">
              <a:buFont typeface="Courier New" panose="02070309020205020404" pitchFamily="49" charset="0"/>
              <a:buChar char="o"/>
            </a:pPr>
            <a:r>
              <a:rPr lang="en-US" dirty="0"/>
              <a:t>Goal – Attract and retain providers</a:t>
            </a:r>
          </a:p>
          <a:p>
            <a:pPr marL="914400" lvl="2" indent="0">
              <a:buNone/>
            </a:pPr>
            <a:endParaRPr lang="en-US" dirty="0"/>
          </a:p>
          <a:p>
            <a:pPr lvl="1"/>
            <a:r>
              <a:rPr lang="en-US" b="1" dirty="0"/>
              <a:t>Short-Term</a:t>
            </a:r>
            <a:r>
              <a:rPr lang="en-US" dirty="0"/>
              <a:t>:  Required notification to the State office</a:t>
            </a:r>
          </a:p>
          <a:p>
            <a:pPr lvl="2">
              <a:buFont typeface="Courier New" panose="02070309020205020404" pitchFamily="49" charset="0"/>
              <a:buChar char="o"/>
            </a:pPr>
            <a:r>
              <a:rPr lang="en-US" dirty="0"/>
              <a:t>If unable to identify provider within 10-15 calendar days of IFSP meeting</a:t>
            </a:r>
          </a:p>
          <a:p>
            <a:pPr lvl="2">
              <a:buFont typeface="Courier New" panose="02070309020205020404" pitchFamily="49" charset="0"/>
              <a:buChar char="o"/>
            </a:pPr>
            <a:r>
              <a:rPr lang="en-US" dirty="0"/>
              <a:t>Goal – Brainstorm creative options in time</a:t>
            </a:r>
          </a:p>
          <a:p>
            <a:pPr lvl="2">
              <a:buFont typeface="Courier New" panose="02070309020205020404" pitchFamily="49" charset="0"/>
              <a:buChar char="o"/>
            </a:pPr>
            <a:r>
              <a:rPr lang="en-US" dirty="0"/>
              <a:t>Added benefit – Helped TAs better understand challenges</a:t>
            </a:r>
          </a:p>
          <a:p>
            <a:pPr lvl="2">
              <a:buFont typeface="Courier New" panose="02070309020205020404" pitchFamily="49" charset="0"/>
              <a:buChar char="o"/>
            </a:pPr>
            <a:endParaRPr lang="en-US" dirty="0"/>
          </a:p>
        </p:txBody>
      </p:sp>
    </p:spTree>
    <p:extLst>
      <p:ext uri="{BB962C8B-B14F-4D97-AF65-F5344CB8AC3E}">
        <p14:creationId xmlns:p14="http://schemas.microsoft.com/office/powerpoint/2010/main" val="288710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Progress</a:t>
            </a:r>
          </a:p>
        </p:txBody>
      </p:sp>
      <p:graphicFrame>
        <p:nvGraphicFramePr>
          <p:cNvPr id="4" name="Content Placeholder 3"/>
          <p:cNvGraphicFramePr>
            <a:graphicFrameLocks noGrp="1"/>
          </p:cNvGraphicFramePr>
          <p:nvPr>
            <p:ph idx="1"/>
            <p:extLst/>
          </p:nvPr>
        </p:nvGraphicFramePr>
        <p:xfrm>
          <a:off x="1676400" y="914400"/>
          <a:ext cx="86868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9866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p:sp>
        <p:nvSpPr>
          <p:cNvPr id="4" name="TextBox 3"/>
          <p:cNvSpPr txBox="1"/>
          <p:nvPr/>
        </p:nvSpPr>
        <p:spPr>
          <a:xfrm>
            <a:off x="3276600" y="1524001"/>
            <a:ext cx="5791200" cy="1323439"/>
          </a:xfrm>
          <a:prstGeom prst="rect">
            <a:avLst/>
          </a:prstGeom>
          <a:noFill/>
        </p:spPr>
        <p:txBody>
          <a:bodyPr wrap="square" rtlCol="0">
            <a:spAutoFit/>
          </a:bodyPr>
          <a:lstStyle/>
          <a:p>
            <a:pPr algn="ctr"/>
            <a:r>
              <a:rPr lang="en-US" sz="4000" dirty="0">
                <a:solidFill>
                  <a:prstClr val="black"/>
                </a:solidFill>
              </a:rPr>
              <a:t>Revised State Definition of “Timely”</a:t>
            </a:r>
          </a:p>
        </p:txBody>
      </p:sp>
      <p:sp>
        <p:nvSpPr>
          <p:cNvPr id="5" name="Rounded Rectangle 4"/>
          <p:cNvSpPr/>
          <p:nvPr/>
        </p:nvSpPr>
        <p:spPr>
          <a:xfrm>
            <a:off x="2362200" y="3886200"/>
            <a:ext cx="31242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prstClr val="white"/>
                </a:solidFill>
              </a:rPr>
              <a:t>21</a:t>
            </a:r>
          </a:p>
          <a:p>
            <a:pPr algn="ctr"/>
            <a:r>
              <a:rPr lang="en-US" sz="6000" b="1" dirty="0">
                <a:solidFill>
                  <a:prstClr val="white"/>
                </a:solidFill>
              </a:rPr>
              <a:t>Days</a:t>
            </a:r>
          </a:p>
        </p:txBody>
      </p:sp>
      <p:sp>
        <p:nvSpPr>
          <p:cNvPr id="6" name="Rounded Rectangle 5"/>
          <p:cNvSpPr/>
          <p:nvPr/>
        </p:nvSpPr>
        <p:spPr>
          <a:xfrm>
            <a:off x="6858000" y="3886200"/>
            <a:ext cx="31242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prstClr val="white"/>
                </a:solidFill>
              </a:rPr>
              <a:t>30 </a:t>
            </a:r>
          </a:p>
          <a:p>
            <a:pPr algn="ctr"/>
            <a:r>
              <a:rPr lang="en-US" sz="6000" b="1" dirty="0">
                <a:solidFill>
                  <a:prstClr val="white"/>
                </a:solidFill>
              </a:rPr>
              <a:t>Days</a:t>
            </a:r>
          </a:p>
        </p:txBody>
      </p:sp>
      <p:cxnSp>
        <p:nvCxnSpPr>
          <p:cNvPr id="8" name="Straight Arrow Connector 7"/>
          <p:cNvCxnSpPr/>
          <p:nvPr/>
        </p:nvCxnSpPr>
        <p:spPr>
          <a:xfrm>
            <a:off x="5715000" y="4800600"/>
            <a:ext cx="9144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4349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a:t>
            </a:r>
          </a:p>
        </p:txBody>
      </p:sp>
      <p:graphicFrame>
        <p:nvGraphicFramePr>
          <p:cNvPr id="4" name="Content Placeholder 3"/>
          <p:cNvGraphicFramePr>
            <a:graphicFrameLocks noGrp="1"/>
          </p:cNvGraphicFramePr>
          <p:nvPr>
            <p:ph idx="1"/>
            <p:extLst/>
          </p:nvPr>
        </p:nvGraphicFramePr>
        <p:xfrm>
          <a:off x="1676400" y="914400"/>
          <a:ext cx="86868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0216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Sustaining</a:t>
            </a:r>
          </a:p>
        </p:txBody>
      </p:sp>
      <p:pic>
        <p:nvPicPr>
          <p:cNvPr id="3074" name="Picture 2" descr="C:\Users\vdq78585\AppData\Local\Microsoft\Windows\Temporary Internet Files\Content.IE5\B6J1SJAF\14460-illustration-of-a-key-pv[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1371600"/>
            <a:ext cx="2741587"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dq78585\AppData\Local\Microsoft\Windows\Temporary Internet Files\Content.IE5\B6J1SJAF\14460-illustration-of-a-key-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3276600"/>
            <a:ext cx="2741587"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8800" y="1752600"/>
            <a:ext cx="4724400" cy="1077218"/>
          </a:xfrm>
          <a:prstGeom prst="rect">
            <a:avLst/>
          </a:prstGeom>
          <a:noFill/>
        </p:spPr>
        <p:txBody>
          <a:bodyPr wrap="square" rtlCol="0">
            <a:spAutoFit/>
          </a:bodyPr>
          <a:lstStyle/>
          <a:p>
            <a:r>
              <a:rPr lang="en-US" sz="3200" dirty="0">
                <a:solidFill>
                  <a:prstClr val="black"/>
                </a:solidFill>
              </a:rPr>
              <a:t>Identifying and Addressing Root Causes</a:t>
            </a:r>
          </a:p>
        </p:txBody>
      </p:sp>
      <p:sp>
        <p:nvSpPr>
          <p:cNvPr id="6" name="TextBox 5"/>
          <p:cNvSpPr txBox="1"/>
          <p:nvPr/>
        </p:nvSpPr>
        <p:spPr>
          <a:xfrm>
            <a:off x="5638800" y="3649226"/>
            <a:ext cx="3886200" cy="1077218"/>
          </a:xfrm>
          <a:prstGeom prst="rect">
            <a:avLst/>
          </a:prstGeom>
          <a:noFill/>
        </p:spPr>
        <p:txBody>
          <a:bodyPr wrap="square" rtlCol="0">
            <a:spAutoFit/>
          </a:bodyPr>
          <a:lstStyle/>
          <a:p>
            <a:r>
              <a:rPr lang="en-US" sz="3200" dirty="0">
                <a:solidFill>
                  <a:prstClr val="black"/>
                </a:solidFill>
              </a:rPr>
              <a:t>Monitoring and Technical Assistance</a:t>
            </a:r>
          </a:p>
        </p:txBody>
      </p:sp>
    </p:spTree>
    <p:extLst>
      <p:ext uri="{BB962C8B-B14F-4D97-AF65-F5344CB8AC3E}">
        <p14:creationId xmlns:p14="http://schemas.microsoft.com/office/powerpoint/2010/main" val="3883226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pic>
        <p:nvPicPr>
          <p:cNvPr id="5122" name="Picture 2" descr="C:\Users\vdq78585\AppData\Local\Microsoft\Windows\Temporary Internet Files\Content.IE5\B6J1SJAF\teaching[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1" y="838201"/>
            <a:ext cx="7772399" cy="5469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15200" y="1295400"/>
            <a:ext cx="23622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prstClr val="black"/>
                </a:solidFill>
              </a:rPr>
              <a:t>Celebrate progress</a:t>
            </a:r>
          </a:p>
        </p:txBody>
      </p:sp>
      <p:sp>
        <p:nvSpPr>
          <p:cNvPr id="7" name="TextBox 6"/>
          <p:cNvSpPr txBox="1"/>
          <p:nvPr/>
        </p:nvSpPr>
        <p:spPr>
          <a:xfrm>
            <a:off x="6934200" y="1828800"/>
            <a:ext cx="27432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prstClr val="black"/>
                </a:solidFill>
              </a:rPr>
              <a:t>Use your data</a:t>
            </a:r>
          </a:p>
        </p:txBody>
      </p:sp>
      <p:sp>
        <p:nvSpPr>
          <p:cNvPr id="9" name="TextBox 8"/>
          <p:cNvSpPr txBox="1"/>
          <p:nvPr/>
        </p:nvSpPr>
        <p:spPr>
          <a:xfrm>
            <a:off x="6435436" y="2343835"/>
            <a:ext cx="327660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prstClr val="black"/>
                </a:solidFill>
              </a:rPr>
              <a:t>Can’t just be about more money</a:t>
            </a:r>
          </a:p>
        </p:txBody>
      </p:sp>
    </p:spTree>
    <p:extLst>
      <p:ext uri="{BB962C8B-B14F-4D97-AF65-F5344CB8AC3E}">
        <p14:creationId xmlns:p14="http://schemas.microsoft.com/office/powerpoint/2010/main" val="2029061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175" y="2696435"/>
            <a:ext cx="10363200" cy="1362075"/>
          </a:xfrm>
        </p:spPr>
        <p:txBody>
          <a:bodyPr>
            <a:normAutofit/>
          </a:bodyPr>
          <a:lstStyle/>
          <a:p>
            <a:pPr algn="ctr"/>
            <a:r>
              <a:rPr lang="en-US" b="1" dirty="0">
                <a:solidFill>
                  <a:schemeClr val="tx2">
                    <a:lumMod val="75000"/>
                  </a:schemeClr>
                </a:solidFill>
              </a:rPr>
              <a:t>North Carolina</a:t>
            </a:r>
          </a:p>
        </p:txBody>
      </p:sp>
      <p:sp>
        <p:nvSpPr>
          <p:cNvPr id="6" name="Content Placeholder 5"/>
          <p:cNvSpPr>
            <a:spLocks noGrp="1"/>
          </p:cNvSpPr>
          <p:nvPr>
            <p:ph type="body" idx="1"/>
          </p:nvPr>
        </p:nvSpPr>
        <p:spPr/>
        <p:txBody>
          <a:bodyPr>
            <a:normAutofit/>
          </a:bodyPr>
          <a:lstStyle/>
          <a:p>
            <a:pPr marL="0" indent="0" algn="ctr">
              <a:buNone/>
            </a:pPr>
            <a:r>
              <a:rPr lang="en-US" sz="2800" dirty="0">
                <a:solidFill>
                  <a:schemeClr val="tx1"/>
                </a:solidFill>
              </a:rPr>
              <a:t>Brian Deese</a:t>
            </a:r>
          </a:p>
        </p:txBody>
      </p:sp>
      <p:sp>
        <p:nvSpPr>
          <p:cNvPr id="4" name="Footer Placeholder 3"/>
          <p:cNvSpPr>
            <a:spLocks noGrp="1"/>
          </p:cNvSpPr>
          <p:nvPr>
            <p:ph type="ftr" sz="quarter" idx="11"/>
          </p:nvPr>
        </p:nvSpPr>
        <p:spPr>
          <a:prstGeom prst="rect">
            <a:avLst/>
          </a:prstGeom>
        </p:spPr>
        <p:txBody>
          <a:bodyPr/>
          <a:lstStyle/>
          <a:p>
            <a:endParaRPr lang="en-US" dirty="0"/>
          </a:p>
        </p:txBody>
      </p:sp>
      <p:sp>
        <p:nvSpPr>
          <p:cNvPr id="5" name="Slide Number Placeholder 4"/>
          <p:cNvSpPr>
            <a:spLocks noGrp="1"/>
          </p:cNvSpPr>
          <p:nvPr>
            <p:ph type="sldNum" sz="quarter" idx="12"/>
          </p:nvPr>
        </p:nvSpPr>
        <p:spPr>
          <a:prstGeom prst="rect">
            <a:avLst/>
          </a:prstGeom>
        </p:spPr>
        <p:txBody>
          <a:bodyPr/>
          <a:lstStyle/>
          <a:p>
            <a:fld id="{552BCC2B-4019-4BD0-9FD3-3F568383AB73}" type="slidenum">
              <a:rPr lang="en-US" smtClean="0"/>
              <a:t>29</a:t>
            </a:fld>
            <a:endParaRPr lang="en-US" dirty="0"/>
          </a:p>
        </p:txBody>
      </p:sp>
    </p:spTree>
    <p:extLst>
      <p:ext uri="{BB962C8B-B14F-4D97-AF65-F5344CB8AC3E}">
        <p14:creationId xmlns:p14="http://schemas.microsoft.com/office/powerpoint/2010/main" val="121282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Session Outcomes</a:t>
            </a:r>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t>Participants will:</a:t>
            </a:r>
          </a:p>
          <a:p>
            <a:r>
              <a:rPr lang="en-US" sz="2800" dirty="0"/>
              <a:t>Understand Indicator 1 – Timely Services measurement requirements</a:t>
            </a:r>
          </a:p>
          <a:p>
            <a:r>
              <a:rPr lang="en-US" sz="2800" dirty="0"/>
              <a:t>Increase their knowledge of national trend data related to Indicator 1 – Timely Services</a:t>
            </a:r>
          </a:p>
          <a:p>
            <a:r>
              <a:rPr lang="en-US" sz="2800" dirty="0"/>
              <a:t>Learn what two states did to successfully address root causes of timely services noncompliance and sustain high performance over time</a:t>
            </a:r>
          </a:p>
          <a:p>
            <a:r>
              <a:rPr lang="en-US" sz="2800" dirty="0"/>
              <a:t>Explore the use of  root cause analysis  to develop strategies to address timely services noncompliance</a:t>
            </a:r>
            <a:endParaRPr lang="en-US" dirty="0"/>
          </a:p>
        </p:txBody>
      </p:sp>
      <p:sp>
        <p:nvSpPr>
          <p:cNvPr id="5" name="Slide Number Placeholder 4"/>
          <p:cNvSpPr>
            <a:spLocks noGrp="1"/>
          </p:cNvSpPr>
          <p:nvPr>
            <p:ph type="sldNum" sz="quarter" idx="4"/>
          </p:nvPr>
        </p:nvSpPr>
        <p:spPr>
          <a:prstGeom prst="rect">
            <a:avLst/>
          </a:prstGeom>
        </p:spPr>
        <p:txBody>
          <a:bodyPr/>
          <a:lstStyle/>
          <a:p>
            <a:fld id="{552BCC2B-4019-4BD0-9FD3-3F568383AB73}" type="slidenum">
              <a:rPr lang="en-US" smtClean="0"/>
              <a:t>3</a:t>
            </a:fld>
            <a:endParaRPr lang="en-US" dirty="0"/>
          </a:p>
        </p:txBody>
      </p:sp>
    </p:spTree>
    <p:extLst>
      <p:ext uri="{BB962C8B-B14F-4D97-AF65-F5344CB8AC3E}">
        <p14:creationId xmlns:p14="http://schemas.microsoft.com/office/powerpoint/2010/main" val="180487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4B6C7"/>
        </a:solidFill>
        <a:effectLst/>
      </p:bgPr>
    </p:bg>
    <p:spTree>
      <p:nvGrpSpPr>
        <p:cNvPr id="1" name=""/>
        <p:cNvGrpSpPr/>
        <p:nvPr/>
      </p:nvGrpSpPr>
      <p:grpSpPr>
        <a:xfrm>
          <a:off x="0" y="0"/>
          <a:ext cx="0" cy="0"/>
          <a:chOff x="0" y="0"/>
          <a:chExt cx="0" cy="0"/>
        </a:xfrm>
      </p:grpSpPr>
      <p:sp>
        <p:nvSpPr>
          <p:cNvPr id="2254" name="TextBox 12"/>
          <p:cNvSpPr txBox="1">
            <a:spLocks noChangeArrowheads="1"/>
          </p:cNvSpPr>
          <p:nvPr/>
        </p:nvSpPr>
        <p:spPr bwMode="auto">
          <a:xfrm>
            <a:off x="3130181" y="5821465"/>
            <a:ext cx="143351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750" dirty="0">
                <a:solidFill>
                  <a:prstClr val="black"/>
                </a:solidFill>
                <a:latin typeface="Arial Narrow" pitchFamily="34" charset="0"/>
              </a:rPr>
              <a:t>Map Updated 7/3/18</a:t>
            </a:r>
          </a:p>
        </p:txBody>
      </p:sp>
      <p:grpSp>
        <p:nvGrpSpPr>
          <p:cNvPr id="17" name="Group 16"/>
          <p:cNvGrpSpPr/>
          <p:nvPr/>
        </p:nvGrpSpPr>
        <p:grpSpPr>
          <a:xfrm>
            <a:off x="1826079" y="828787"/>
            <a:ext cx="8539842" cy="4753418"/>
            <a:chOff x="112111" y="457200"/>
            <a:chExt cx="8955689" cy="5763225"/>
          </a:xfrm>
        </p:grpSpPr>
        <p:sp>
          <p:nvSpPr>
            <p:cNvPr id="2249" name="TextBox 2"/>
            <p:cNvSpPr txBox="1">
              <a:spLocks noChangeArrowheads="1"/>
            </p:cNvSpPr>
            <p:nvPr/>
          </p:nvSpPr>
          <p:spPr bwMode="auto">
            <a:xfrm>
              <a:off x="1509588" y="457200"/>
              <a:ext cx="6186612" cy="391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pPr algn="ctr"/>
              <a:r>
                <a:rPr lang="en-US" altLang="en-US" sz="1500" b="1" dirty="0">
                  <a:solidFill>
                    <a:prstClr val="black"/>
                  </a:solidFill>
                  <a:latin typeface="Georgia" panose="02040502050405020303" pitchFamily="18" charset="0"/>
                </a:rPr>
                <a:t>North Carolina Infant-Toddler Program</a:t>
              </a:r>
            </a:p>
          </p:txBody>
        </p:sp>
        <p:sp>
          <p:nvSpPr>
            <p:cNvPr id="11" name="TextBox 10"/>
            <p:cNvSpPr txBox="1"/>
            <p:nvPr/>
          </p:nvSpPr>
          <p:spPr bwMode="auto">
            <a:xfrm>
              <a:off x="1243014" y="4025899"/>
              <a:ext cx="2679700" cy="1455324"/>
            </a:xfrm>
            <a:prstGeom prst="rect">
              <a:avLst/>
            </a:prstGeom>
            <a:solidFill>
              <a:schemeClr val="accent3">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tIns="137160" bIns="137160">
              <a:spAutoFit/>
            </a:bodyPr>
            <a:lstStyle/>
            <a:p>
              <a:pPr>
                <a:defRPr/>
              </a:pPr>
              <a:r>
                <a:rPr lang="en-US" sz="1000" b="1" dirty="0">
                  <a:solidFill>
                    <a:srgbClr val="003366"/>
                  </a:solidFill>
                  <a:latin typeface="Arial Narrow" pitchFamily="34" charset="0"/>
                </a:rPr>
                <a:t>Department of Health and Human Services</a:t>
              </a:r>
            </a:p>
            <a:p>
              <a:pPr>
                <a:defRPr/>
              </a:pPr>
              <a:r>
                <a:rPr lang="en-US" sz="1000" b="1" dirty="0">
                  <a:solidFill>
                    <a:srgbClr val="003366"/>
                  </a:solidFill>
                  <a:latin typeface="Arial Narrow" pitchFamily="34" charset="0"/>
                </a:rPr>
                <a:t>Division of Public Health</a:t>
              </a:r>
            </a:p>
            <a:p>
              <a:pPr>
                <a:defRPr/>
              </a:pPr>
              <a:r>
                <a:rPr lang="en-US" sz="1000" b="1" dirty="0">
                  <a:solidFill>
                    <a:srgbClr val="003366"/>
                  </a:solidFill>
                  <a:latin typeface="Arial Narrow" pitchFamily="34" charset="0"/>
                </a:rPr>
                <a:t>Women’s and Children’s Health Section</a:t>
              </a:r>
            </a:p>
            <a:p>
              <a:pPr>
                <a:defRPr/>
              </a:pPr>
              <a:r>
                <a:rPr lang="en-US" sz="1000" b="1" dirty="0">
                  <a:solidFill>
                    <a:srgbClr val="003366"/>
                  </a:solidFill>
                  <a:latin typeface="Arial Narrow" pitchFamily="34" charset="0"/>
                </a:rPr>
                <a:t>Early Intervention Branch</a:t>
              </a:r>
            </a:p>
            <a:p>
              <a:pPr>
                <a:defRPr/>
              </a:pPr>
              <a:endParaRPr lang="en-US" sz="1000" b="1" dirty="0">
                <a:solidFill>
                  <a:srgbClr val="003366"/>
                </a:solidFill>
                <a:latin typeface="Arial Narrow" pitchFamily="34" charset="0"/>
              </a:endParaRPr>
            </a:p>
            <a:p>
              <a:pPr>
                <a:defRPr/>
              </a:pPr>
              <a:r>
                <a:rPr lang="en-US" sz="1000" b="1" dirty="0">
                  <a:solidFill>
                    <a:srgbClr val="003366"/>
                  </a:solidFill>
                  <a:latin typeface="Arial Narrow" pitchFamily="34" charset="0"/>
                </a:rPr>
                <a:t>Counties Served by CDSAs</a:t>
              </a:r>
            </a:p>
          </p:txBody>
        </p:sp>
        <p:grpSp>
          <p:nvGrpSpPr>
            <p:cNvPr id="16" name="Group 15"/>
            <p:cNvGrpSpPr/>
            <p:nvPr/>
          </p:nvGrpSpPr>
          <p:grpSpPr>
            <a:xfrm>
              <a:off x="4330701" y="4708774"/>
              <a:ext cx="4203699" cy="1511651"/>
              <a:chOff x="4330701" y="4708774"/>
              <a:chExt cx="4203699" cy="1511651"/>
            </a:xfrm>
          </p:grpSpPr>
          <p:grpSp>
            <p:nvGrpSpPr>
              <p:cNvPr id="2251" name="Group 9"/>
              <p:cNvGrpSpPr>
                <a:grpSpLocks/>
              </p:cNvGrpSpPr>
              <p:nvPr/>
            </p:nvGrpSpPr>
            <p:grpSpPr bwMode="auto">
              <a:xfrm>
                <a:off x="4330701" y="4708774"/>
                <a:ext cx="4203699" cy="1511651"/>
                <a:chOff x="4331156" y="4327624"/>
                <a:chExt cx="4203700" cy="1511690"/>
              </a:xfrm>
            </p:grpSpPr>
            <p:sp>
              <p:nvSpPr>
                <p:cNvPr id="5" name="TextBox 4"/>
                <p:cNvSpPr txBox="1"/>
                <p:nvPr/>
              </p:nvSpPr>
              <p:spPr>
                <a:xfrm>
                  <a:off x="4331156" y="4327624"/>
                  <a:ext cx="2543175" cy="1497343"/>
                </a:xfrm>
                <a:prstGeom prst="rect">
                  <a:avLst/>
                </a:prstGeom>
                <a:noFill/>
              </p:spPr>
              <p:txBody>
                <a:bodyPr wrap="square">
                  <a:spAutoFit/>
                </a:bodyPr>
                <a:lstStyle/>
                <a:p>
                  <a:pPr>
                    <a:defRPr/>
                  </a:pPr>
                  <a:r>
                    <a:rPr lang="en-US" sz="825" dirty="0">
                      <a:solidFill>
                        <a:prstClr val="black"/>
                      </a:solidFill>
                      <a:latin typeface="Arial Narrow" pitchFamily="34" charset="0"/>
                    </a:rPr>
                    <a:t>    </a:t>
                  </a:r>
                  <a:r>
                    <a:rPr lang="en-US" sz="825" b="1" dirty="0">
                      <a:solidFill>
                        <a:prstClr val="black"/>
                      </a:solidFill>
                      <a:latin typeface="Arial Narrow" pitchFamily="34" charset="0"/>
                    </a:rPr>
                    <a:t>Early Intervention Branch Central Office</a:t>
                  </a:r>
                </a:p>
                <a:p>
                  <a:pPr marL="128588" indent="-128588">
                    <a:buFontTx/>
                    <a:buAutoNum type="arabicPeriod"/>
                    <a:defRPr/>
                  </a:pPr>
                  <a:r>
                    <a:rPr lang="en-US" sz="825" b="1" dirty="0">
                      <a:solidFill>
                        <a:prstClr val="black"/>
                      </a:solidFill>
                      <a:latin typeface="Arial Narrow" pitchFamily="34" charset="0"/>
                    </a:rPr>
                    <a:t>CDSA of Western North Carolina</a:t>
                  </a:r>
                </a:p>
                <a:p>
                  <a:pPr marL="128588" indent="-128588">
                    <a:buFontTx/>
                    <a:buAutoNum type="arabicPeriod"/>
                    <a:defRPr/>
                  </a:pPr>
                  <a:r>
                    <a:rPr lang="en-US" sz="825" b="1" dirty="0">
                      <a:solidFill>
                        <a:prstClr val="black"/>
                      </a:solidFill>
                      <a:latin typeface="Arial Narrow" pitchFamily="34" charset="0"/>
                    </a:rPr>
                    <a:t>CDSA of  the Blue Ridge</a:t>
                  </a:r>
                </a:p>
                <a:p>
                  <a:pPr marL="128588" indent="-128588">
                    <a:buFontTx/>
                    <a:buAutoNum type="arabicPeriod"/>
                    <a:defRPr/>
                  </a:pPr>
                  <a:r>
                    <a:rPr lang="en-US" sz="825" b="1" dirty="0">
                      <a:solidFill>
                        <a:prstClr val="black"/>
                      </a:solidFill>
                      <a:latin typeface="Arial Narrow" pitchFamily="34" charset="0"/>
                    </a:rPr>
                    <a:t>Morganton/Hickory </a:t>
                  </a:r>
                </a:p>
                <a:p>
                  <a:pPr marL="128588" indent="-128588">
                    <a:buFontTx/>
                    <a:buAutoNum type="arabicPeriod"/>
                    <a:defRPr/>
                  </a:pPr>
                  <a:r>
                    <a:rPr lang="en-US" sz="825" b="1" dirty="0">
                      <a:solidFill>
                        <a:prstClr val="black"/>
                      </a:solidFill>
                      <a:latin typeface="Arial Narrow" pitchFamily="34" charset="0"/>
                    </a:rPr>
                    <a:t>Shelby</a:t>
                  </a:r>
                </a:p>
                <a:p>
                  <a:pPr marL="128588" indent="-128588">
                    <a:buFontTx/>
                    <a:buAutoNum type="arabicPeriod"/>
                    <a:defRPr/>
                  </a:pPr>
                  <a:r>
                    <a:rPr lang="en-US" sz="825" b="1" dirty="0">
                      <a:solidFill>
                        <a:prstClr val="black"/>
                      </a:solidFill>
                      <a:latin typeface="Arial Narrow" pitchFamily="34" charset="0"/>
                    </a:rPr>
                    <a:t>CDSA of Charlotte-Mecklenburg</a:t>
                  </a:r>
                </a:p>
                <a:p>
                  <a:pPr marL="128588" indent="-128588">
                    <a:buFontTx/>
                    <a:buAutoNum type="arabicPeriod"/>
                    <a:defRPr/>
                  </a:pPr>
                  <a:r>
                    <a:rPr lang="en-US" sz="825" b="1" dirty="0">
                      <a:solidFill>
                        <a:prstClr val="black"/>
                      </a:solidFill>
                      <a:latin typeface="Arial Narrow" pitchFamily="34" charset="0"/>
                    </a:rPr>
                    <a:t>Concord</a:t>
                  </a:r>
                </a:p>
                <a:p>
                  <a:pPr marL="128588" indent="-128588">
                    <a:buFontTx/>
                    <a:buAutoNum type="arabicPeriod"/>
                    <a:defRPr/>
                  </a:pPr>
                  <a:r>
                    <a:rPr lang="en-US" sz="825" b="1" dirty="0">
                      <a:solidFill>
                        <a:prstClr val="black"/>
                      </a:solidFill>
                      <a:latin typeface="Arial Narrow" pitchFamily="34" charset="0"/>
                    </a:rPr>
                    <a:t>CDSA of the Sandhills</a:t>
                  </a:r>
                </a:p>
                <a:p>
                  <a:pPr marL="128588" indent="-128588">
                    <a:buFontTx/>
                    <a:buAutoNum type="arabicPeriod"/>
                    <a:defRPr/>
                  </a:pPr>
                  <a:r>
                    <a:rPr lang="en-US" sz="825" b="1" dirty="0">
                      <a:solidFill>
                        <a:prstClr val="black"/>
                      </a:solidFill>
                      <a:latin typeface="Arial Narrow" pitchFamily="34" charset="0"/>
                    </a:rPr>
                    <a:t>Winston-Salem</a:t>
                  </a:r>
                </a:p>
              </p:txBody>
            </p:sp>
            <p:sp>
              <p:nvSpPr>
                <p:cNvPr id="6" name="TextBox 5"/>
                <p:cNvSpPr txBox="1"/>
                <p:nvPr/>
              </p:nvSpPr>
              <p:spPr>
                <a:xfrm>
                  <a:off x="6748919" y="4495903"/>
                  <a:ext cx="1785937" cy="1343411"/>
                </a:xfrm>
                <a:prstGeom prst="rect">
                  <a:avLst/>
                </a:prstGeom>
                <a:noFill/>
              </p:spPr>
              <p:txBody>
                <a:bodyPr>
                  <a:spAutoFit/>
                </a:bodyPr>
                <a:lstStyle/>
                <a:p>
                  <a:pPr>
                    <a:defRPr/>
                  </a:pPr>
                  <a:r>
                    <a:rPr lang="en-US" sz="825" b="1" dirty="0">
                      <a:solidFill>
                        <a:prstClr val="black"/>
                      </a:solidFill>
                      <a:latin typeface="Arial Narrow" pitchFamily="34" charset="0"/>
                    </a:rPr>
                    <a:t> 9.  Greensboro</a:t>
                  </a:r>
                </a:p>
                <a:p>
                  <a:pPr>
                    <a:defRPr/>
                  </a:pPr>
                  <a:r>
                    <a:rPr lang="en-US" sz="825" b="1" dirty="0">
                      <a:solidFill>
                        <a:prstClr val="black"/>
                      </a:solidFill>
                      <a:latin typeface="Arial Narrow" pitchFamily="34" charset="0"/>
                    </a:rPr>
                    <a:t>10.  Durham</a:t>
                  </a:r>
                </a:p>
                <a:p>
                  <a:pPr>
                    <a:defRPr/>
                  </a:pPr>
                  <a:r>
                    <a:rPr lang="en-US" sz="825" b="1" dirty="0">
                      <a:solidFill>
                        <a:prstClr val="black"/>
                      </a:solidFill>
                      <a:latin typeface="Arial Narrow" pitchFamily="34" charset="0"/>
                    </a:rPr>
                    <a:t>11.  Raleigh</a:t>
                  </a:r>
                </a:p>
                <a:p>
                  <a:pPr marL="171450" indent="-171450">
                    <a:buFontTx/>
                    <a:buAutoNum type="arabicPeriod" startAt="12"/>
                    <a:defRPr/>
                  </a:pPr>
                  <a:r>
                    <a:rPr lang="en-US" sz="825" b="1" dirty="0">
                      <a:solidFill>
                        <a:prstClr val="black"/>
                      </a:solidFill>
                      <a:latin typeface="Arial Narrow" pitchFamily="34" charset="0"/>
                    </a:rPr>
                    <a:t>CDSA of Cape Fear</a:t>
                  </a:r>
                </a:p>
                <a:p>
                  <a:pPr marL="171450" indent="-171450">
                    <a:buFontTx/>
                    <a:buAutoNum type="arabicPeriod" startAt="12"/>
                    <a:defRPr/>
                  </a:pPr>
                  <a:r>
                    <a:rPr lang="en-US" sz="825" b="1" dirty="0">
                      <a:solidFill>
                        <a:prstClr val="black"/>
                      </a:solidFill>
                      <a:latin typeface="Arial Narrow" pitchFamily="34" charset="0"/>
                    </a:rPr>
                    <a:t>Rocky Mount</a:t>
                  </a:r>
                </a:p>
                <a:p>
                  <a:pPr marL="171450" indent="-171450">
                    <a:buFontTx/>
                    <a:buAutoNum type="arabicPeriod" startAt="12"/>
                    <a:defRPr/>
                  </a:pPr>
                  <a:r>
                    <a:rPr lang="en-US" sz="825" b="1" dirty="0">
                      <a:solidFill>
                        <a:prstClr val="black"/>
                      </a:solidFill>
                      <a:latin typeface="Arial Narrow" pitchFamily="34" charset="0"/>
                    </a:rPr>
                    <a:t>Greenville</a:t>
                  </a:r>
                </a:p>
                <a:p>
                  <a:pPr marL="171450" indent="-171450">
                    <a:buFontTx/>
                    <a:buAutoNum type="arabicPeriod" startAt="12"/>
                    <a:defRPr/>
                  </a:pPr>
                  <a:r>
                    <a:rPr lang="en-US" sz="825" b="1" dirty="0">
                      <a:solidFill>
                        <a:prstClr val="black"/>
                      </a:solidFill>
                      <a:latin typeface="Arial Narrow" pitchFamily="34" charset="0"/>
                    </a:rPr>
                    <a:t>New Bern</a:t>
                  </a:r>
                </a:p>
                <a:p>
                  <a:pPr marL="171450" indent="-171450">
                    <a:buFontTx/>
                    <a:buAutoNum type="arabicPeriod" startAt="12"/>
                    <a:defRPr/>
                  </a:pPr>
                  <a:r>
                    <a:rPr lang="en-US" sz="825" b="1" dirty="0">
                      <a:solidFill>
                        <a:prstClr val="black"/>
                      </a:solidFill>
                      <a:latin typeface="Arial Narrow" pitchFamily="34" charset="0"/>
                    </a:rPr>
                    <a:t>Elizabeth City</a:t>
                  </a:r>
                </a:p>
              </p:txBody>
            </p:sp>
          </p:grpSp>
          <p:sp>
            <p:nvSpPr>
              <p:cNvPr id="222" name="5-Point Star 221"/>
              <p:cNvSpPr/>
              <p:nvPr/>
            </p:nvSpPr>
            <p:spPr bwMode="auto">
              <a:xfrm>
                <a:off x="4351337" y="4749800"/>
                <a:ext cx="144463" cy="127000"/>
              </a:xfrm>
              <a:prstGeom prst="star5">
                <a:avLst/>
              </a:prstGeom>
              <a:solidFill>
                <a:schemeClr val="bg1"/>
              </a:solidFill>
              <a:ln w="15875" cap="flat" cmpd="sng" algn="ctr">
                <a:solidFill>
                  <a:schemeClr val="tx1"/>
                </a:solidFill>
                <a:prstDash val="solid"/>
                <a:round/>
                <a:headEnd type="none" w="med" len="med"/>
                <a:tailEnd type="triangle" w="med" len="med"/>
              </a:ln>
              <a:effectLst/>
              <a:extLst/>
            </p:spPr>
            <p:txBody>
              <a:bodyPr/>
              <a:lstStyle/>
              <a:p>
                <a:pPr>
                  <a:defRPr/>
                </a:pPr>
                <a:endParaRPr lang="en-US" sz="1350">
                  <a:solidFill>
                    <a:prstClr val="black"/>
                  </a:solidFill>
                </a:endParaRPr>
              </a:p>
            </p:txBody>
          </p:sp>
        </p:grpSp>
        <p:grpSp>
          <p:nvGrpSpPr>
            <p:cNvPr id="15" name="Group 14"/>
            <p:cNvGrpSpPr>
              <a:grpSpLocks noChangeAspect="1"/>
            </p:cNvGrpSpPr>
            <p:nvPr/>
          </p:nvGrpSpPr>
          <p:grpSpPr>
            <a:xfrm>
              <a:off x="112111" y="783912"/>
              <a:ext cx="8955689" cy="3850863"/>
              <a:chOff x="609600" y="829306"/>
              <a:chExt cx="8024812" cy="3450594"/>
            </a:xfrm>
          </p:grpSpPr>
          <p:sp>
            <p:nvSpPr>
              <p:cNvPr id="2051" name="Freeform 2"/>
              <p:cNvSpPr>
                <a:spLocks/>
              </p:cNvSpPr>
              <p:nvPr/>
            </p:nvSpPr>
            <p:spPr bwMode="auto">
              <a:xfrm>
                <a:off x="4926012" y="2931102"/>
                <a:ext cx="344487" cy="506400"/>
              </a:xfrm>
              <a:custGeom>
                <a:avLst/>
                <a:gdLst>
                  <a:gd name="T0" fmla="*/ 0 w 239"/>
                  <a:gd name="T1" fmla="*/ 2147483647 h 362"/>
                  <a:gd name="T2" fmla="*/ 0 w 239"/>
                  <a:gd name="T3" fmla="*/ 2147483647 h 362"/>
                  <a:gd name="T4" fmla="*/ 2147483647 w 239"/>
                  <a:gd name="T5" fmla="*/ 2147483647 h 362"/>
                  <a:gd name="T6" fmla="*/ 2147483647 w 239"/>
                  <a:gd name="T7" fmla="*/ 2147483647 h 362"/>
                  <a:gd name="T8" fmla="*/ 2147483647 w 239"/>
                  <a:gd name="T9" fmla="*/ 2147483647 h 362"/>
                  <a:gd name="T10" fmla="*/ 2147483647 w 239"/>
                  <a:gd name="T11" fmla="*/ 2147483647 h 362"/>
                  <a:gd name="T12" fmla="*/ 2147483647 w 239"/>
                  <a:gd name="T13" fmla="*/ 0 h 362"/>
                  <a:gd name="T14" fmla="*/ 2147483647 w 239"/>
                  <a:gd name="T15" fmla="*/ 2147483647 h 362"/>
                  <a:gd name="T16" fmla="*/ 2147483647 w 239"/>
                  <a:gd name="T17" fmla="*/ 2147483647 h 362"/>
                  <a:gd name="T18" fmla="*/ 2147483647 w 239"/>
                  <a:gd name="T19" fmla="*/ 2147483647 h 362"/>
                  <a:gd name="T20" fmla="*/ 2147483647 w 239"/>
                  <a:gd name="T21" fmla="*/ 2147483647 h 362"/>
                  <a:gd name="T22" fmla="*/ 2147483647 w 239"/>
                  <a:gd name="T23" fmla="*/ 2147483647 h 362"/>
                  <a:gd name="T24" fmla="*/ 0 w 239"/>
                  <a:gd name="T25" fmla="*/ 2147483647 h 362"/>
                  <a:gd name="T26" fmla="*/ 0 w 239"/>
                  <a:gd name="T27" fmla="*/ 2147483647 h 3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9" h="362">
                    <a:moveTo>
                      <a:pt x="0" y="214"/>
                    </a:moveTo>
                    <a:lnTo>
                      <a:pt x="0" y="214"/>
                    </a:lnTo>
                    <a:lnTo>
                      <a:pt x="40" y="197"/>
                    </a:lnTo>
                    <a:lnTo>
                      <a:pt x="49" y="158"/>
                    </a:lnTo>
                    <a:lnTo>
                      <a:pt x="77" y="127"/>
                    </a:lnTo>
                    <a:lnTo>
                      <a:pt x="64" y="54"/>
                    </a:lnTo>
                    <a:lnTo>
                      <a:pt x="131" y="0"/>
                    </a:lnTo>
                    <a:lnTo>
                      <a:pt x="183" y="50"/>
                    </a:lnTo>
                    <a:lnTo>
                      <a:pt x="212" y="106"/>
                    </a:lnTo>
                    <a:lnTo>
                      <a:pt x="225" y="189"/>
                    </a:lnTo>
                    <a:lnTo>
                      <a:pt x="238" y="224"/>
                    </a:lnTo>
                    <a:lnTo>
                      <a:pt x="157" y="361"/>
                    </a:lnTo>
                    <a:lnTo>
                      <a:pt x="0" y="214"/>
                    </a:lnTo>
                  </a:path>
                </a:pathLst>
              </a:custGeom>
              <a:pattFill prst="pct4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52" name="Freeform 3"/>
              <p:cNvSpPr>
                <a:spLocks/>
              </p:cNvSpPr>
              <p:nvPr/>
            </p:nvSpPr>
            <p:spPr bwMode="auto">
              <a:xfrm>
                <a:off x="4964112" y="1488102"/>
                <a:ext cx="293687" cy="484174"/>
              </a:xfrm>
              <a:custGeom>
                <a:avLst/>
                <a:gdLst>
                  <a:gd name="T0" fmla="*/ 0 w 203"/>
                  <a:gd name="T1" fmla="*/ 2147483647 h 346"/>
                  <a:gd name="T2" fmla="*/ 0 w 203"/>
                  <a:gd name="T3" fmla="*/ 2147483647 h 346"/>
                  <a:gd name="T4" fmla="*/ 2147483647 w 203"/>
                  <a:gd name="T5" fmla="*/ 2147483647 h 346"/>
                  <a:gd name="T6" fmla="*/ 2147483647 w 203"/>
                  <a:gd name="T7" fmla="*/ 2147483647 h 346"/>
                  <a:gd name="T8" fmla="*/ 2147483647 w 203"/>
                  <a:gd name="T9" fmla="*/ 2147483647 h 346"/>
                  <a:gd name="T10" fmla="*/ 2147483647 w 203"/>
                  <a:gd name="T11" fmla="*/ 2147483647 h 346"/>
                  <a:gd name="T12" fmla="*/ 2147483647 w 203"/>
                  <a:gd name="T13" fmla="*/ 2147483647 h 346"/>
                  <a:gd name="T14" fmla="*/ 2147483647 w 203"/>
                  <a:gd name="T15" fmla="*/ 0 h 346"/>
                  <a:gd name="T16" fmla="*/ 0 w 203"/>
                  <a:gd name="T17" fmla="*/ 2147483647 h 346"/>
                  <a:gd name="T18" fmla="*/ 0 w 203"/>
                  <a:gd name="T19" fmla="*/ 2147483647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 h="346">
                    <a:moveTo>
                      <a:pt x="0" y="6"/>
                    </a:moveTo>
                    <a:lnTo>
                      <a:pt x="0" y="6"/>
                    </a:lnTo>
                    <a:lnTo>
                      <a:pt x="3" y="301"/>
                    </a:lnTo>
                    <a:lnTo>
                      <a:pt x="9" y="345"/>
                    </a:lnTo>
                    <a:lnTo>
                      <a:pt x="202" y="332"/>
                    </a:lnTo>
                    <a:lnTo>
                      <a:pt x="188" y="299"/>
                    </a:lnTo>
                    <a:lnTo>
                      <a:pt x="174" y="279"/>
                    </a:lnTo>
                    <a:lnTo>
                      <a:pt x="163" y="0"/>
                    </a:lnTo>
                    <a:lnTo>
                      <a:pt x="0" y="6"/>
                    </a:lnTo>
                  </a:path>
                </a:pathLst>
              </a:custGeom>
              <a:pattFill prst="pct40">
                <a:fgClr>
                  <a:srgbClr val="FF6699"/>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53" name="Freeform 4"/>
              <p:cNvSpPr>
                <a:spLocks/>
              </p:cNvSpPr>
              <p:nvPr/>
            </p:nvSpPr>
            <p:spPr bwMode="auto">
              <a:xfrm>
                <a:off x="3259138" y="1184897"/>
                <a:ext cx="447675" cy="238119"/>
              </a:xfrm>
              <a:custGeom>
                <a:avLst/>
                <a:gdLst>
                  <a:gd name="T0" fmla="*/ 0 w 311"/>
                  <a:gd name="T1" fmla="*/ 2147483647 h 171"/>
                  <a:gd name="T2" fmla="*/ 0 w 311"/>
                  <a:gd name="T3" fmla="*/ 2147483647 h 171"/>
                  <a:gd name="T4" fmla="*/ 2147483647 w 311"/>
                  <a:gd name="T5" fmla="*/ 2147483647 h 171"/>
                  <a:gd name="T6" fmla="*/ 2147483647 w 311"/>
                  <a:gd name="T7" fmla="*/ 0 h 171"/>
                  <a:gd name="T8" fmla="*/ 2147483647 w 311"/>
                  <a:gd name="T9" fmla="*/ 2147483647 h 171"/>
                  <a:gd name="T10" fmla="*/ 2147483647 w 311"/>
                  <a:gd name="T11" fmla="*/ 2147483647 h 171"/>
                  <a:gd name="T12" fmla="*/ 2147483647 w 311"/>
                  <a:gd name="T13" fmla="*/ 2147483647 h 171"/>
                  <a:gd name="T14" fmla="*/ 2147483647 w 311"/>
                  <a:gd name="T15" fmla="*/ 2147483647 h 171"/>
                  <a:gd name="T16" fmla="*/ 2147483647 w 311"/>
                  <a:gd name="T17" fmla="*/ 2147483647 h 171"/>
                  <a:gd name="T18" fmla="*/ 2147483647 w 311"/>
                  <a:gd name="T19" fmla="*/ 2147483647 h 171"/>
                  <a:gd name="T20" fmla="*/ 2147483647 w 311"/>
                  <a:gd name="T21" fmla="*/ 2147483647 h 171"/>
                  <a:gd name="T22" fmla="*/ 0 w 311"/>
                  <a:gd name="T23" fmla="*/ 2147483647 h 171"/>
                  <a:gd name="T24" fmla="*/ 0 w 311"/>
                  <a:gd name="T25" fmla="*/ 2147483647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1" h="171">
                    <a:moveTo>
                      <a:pt x="0" y="20"/>
                    </a:moveTo>
                    <a:lnTo>
                      <a:pt x="0" y="20"/>
                    </a:lnTo>
                    <a:lnTo>
                      <a:pt x="6" y="1"/>
                    </a:lnTo>
                    <a:lnTo>
                      <a:pt x="310" y="0"/>
                    </a:lnTo>
                    <a:lnTo>
                      <a:pt x="281" y="22"/>
                    </a:lnTo>
                    <a:lnTo>
                      <a:pt x="249" y="131"/>
                    </a:lnTo>
                    <a:lnTo>
                      <a:pt x="216" y="153"/>
                    </a:lnTo>
                    <a:lnTo>
                      <a:pt x="209" y="123"/>
                    </a:lnTo>
                    <a:lnTo>
                      <a:pt x="156" y="116"/>
                    </a:lnTo>
                    <a:lnTo>
                      <a:pt x="56" y="170"/>
                    </a:lnTo>
                    <a:lnTo>
                      <a:pt x="66" y="110"/>
                    </a:lnTo>
                    <a:lnTo>
                      <a:pt x="0" y="20"/>
                    </a:lnTo>
                  </a:path>
                </a:pathLst>
              </a:custGeom>
              <a:solidFill>
                <a:srgbClr val="FFFFCC"/>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54" name="Freeform 5"/>
              <p:cNvSpPr>
                <a:spLocks/>
              </p:cNvSpPr>
              <p:nvPr/>
            </p:nvSpPr>
            <p:spPr bwMode="auto">
              <a:xfrm>
                <a:off x="4322763" y="2777119"/>
                <a:ext cx="447675" cy="479413"/>
              </a:xfrm>
              <a:custGeom>
                <a:avLst/>
                <a:gdLst>
                  <a:gd name="T0" fmla="*/ 0 w 310"/>
                  <a:gd name="T1" fmla="*/ 2147483647 h 343"/>
                  <a:gd name="T2" fmla="*/ 0 w 310"/>
                  <a:gd name="T3" fmla="*/ 2147483647 h 343"/>
                  <a:gd name="T4" fmla="*/ 2147483647 w 310"/>
                  <a:gd name="T5" fmla="*/ 0 h 343"/>
                  <a:gd name="T6" fmla="*/ 2147483647 w 310"/>
                  <a:gd name="T7" fmla="*/ 2147483647 h 343"/>
                  <a:gd name="T8" fmla="*/ 2147483647 w 310"/>
                  <a:gd name="T9" fmla="*/ 2147483647 h 343"/>
                  <a:gd name="T10" fmla="*/ 2147483647 w 310"/>
                  <a:gd name="T11" fmla="*/ 2147483647 h 343"/>
                  <a:gd name="T12" fmla="*/ 2147483647 w 310"/>
                  <a:gd name="T13" fmla="*/ 2147483647 h 343"/>
                  <a:gd name="T14" fmla="*/ 2147483647 w 310"/>
                  <a:gd name="T15" fmla="*/ 2147483647 h 343"/>
                  <a:gd name="T16" fmla="*/ 2147483647 w 310"/>
                  <a:gd name="T17" fmla="*/ 2147483647 h 343"/>
                  <a:gd name="T18" fmla="*/ 2147483647 w 310"/>
                  <a:gd name="T19" fmla="*/ 2147483647 h 343"/>
                  <a:gd name="T20" fmla="*/ 2147483647 w 310"/>
                  <a:gd name="T21" fmla="*/ 2147483647 h 343"/>
                  <a:gd name="T22" fmla="*/ 2147483647 w 310"/>
                  <a:gd name="T23" fmla="*/ 2147483647 h 343"/>
                  <a:gd name="T24" fmla="*/ 2147483647 w 310"/>
                  <a:gd name="T25" fmla="*/ 2147483647 h 343"/>
                  <a:gd name="T26" fmla="*/ 2147483647 w 310"/>
                  <a:gd name="T27" fmla="*/ 2147483647 h 343"/>
                  <a:gd name="T28" fmla="*/ 2147483647 w 310"/>
                  <a:gd name="T29" fmla="*/ 2147483647 h 343"/>
                  <a:gd name="T30" fmla="*/ 2147483647 w 310"/>
                  <a:gd name="T31" fmla="*/ 2147483647 h 343"/>
                  <a:gd name="T32" fmla="*/ 2147483647 w 310"/>
                  <a:gd name="T33" fmla="*/ 2147483647 h 343"/>
                  <a:gd name="T34" fmla="*/ 2147483647 w 310"/>
                  <a:gd name="T35" fmla="*/ 2147483647 h 343"/>
                  <a:gd name="T36" fmla="*/ 2147483647 w 310"/>
                  <a:gd name="T37" fmla="*/ 2147483647 h 343"/>
                  <a:gd name="T38" fmla="*/ 0 w 310"/>
                  <a:gd name="T39" fmla="*/ 2147483647 h 343"/>
                  <a:gd name="T40" fmla="*/ 0 w 310"/>
                  <a:gd name="T41" fmla="*/ 2147483647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0" h="343">
                    <a:moveTo>
                      <a:pt x="0" y="17"/>
                    </a:moveTo>
                    <a:lnTo>
                      <a:pt x="0" y="17"/>
                    </a:lnTo>
                    <a:lnTo>
                      <a:pt x="21" y="0"/>
                    </a:lnTo>
                    <a:lnTo>
                      <a:pt x="41" y="33"/>
                    </a:lnTo>
                    <a:lnTo>
                      <a:pt x="87" y="46"/>
                    </a:lnTo>
                    <a:lnTo>
                      <a:pt x="82" y="26"/>
                    </a:lnTo>
                    <a:lnTo>
                      <a:pt x="107" y="10"/>
                    </a:lnTo>
                    <a:lnTo>
                      <a:pt x="145" y="42"/>
                    </a:lnTo>
                    <a:lnTo>
                      <a:pt x="149" y="61"/>
                    </a:lnTo>
                    <a:lnTo>
                      <a:pt x="188" y="88"/>
                    </a:lnTo>
                    <a:lnTo>
                      <a:pt x="230" y="61"/>
                    </a:lnTo>
                    <a:lnTo>
                      <a:pt x="254" y="68"/>
                    </a:lnTo>
                    <a:lnTo>
                      <a:pt x="282" y="126"/>
                    </a:lnTo>
                    <a:lnTo>
                      <a:pt x="273" y="152"/>
                    </a:lnTo>
                    <a:lnTo>
                      <a:pt x="309" y="233"/>
                    </a:lnTo>
                    <a:lnTo>
                      <a:pt x="307" y="253"/>
                    </a:lnTo>
                    <a:lnTo>
                      <a:pt x="272" y="290"/>
                    </a:lnTo>
                    <a:lnTo>
                      <a:pt x="268" y="329"/>
                    </a:lnTo>
                    <a:lnTo>
                      <a:pt x="2" y="342"/>
                    </a:lnTo>
                    <a:lnTo>
                      <a:pt x="0" y="17"/>
                    </a:lnTo>
                  </a:path>
                </a:pathLst>
              </a:custGeom>
              <a:pattFill prst="pct4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55" name="Freeform 6"/>
              <p:cNvSpPr>
                <a:spLocks/>
              </p:cNvSpPr>
              <p:nvPr/>
            </p:nvSpPr>
            <p:spPr bwMode="auto">
              <a:xfrm>
                <a:off x="2933700" y="1173785"/>
                <a:ext cx="422275" cy="422264"/>
              </a:xfrm>
              <a:custGeom>
                <a:avLst/>
                <a:gdLst>
                  <a:gd name="T0" fmla="*/ 0 w 292"/>
                  <a:gd name="T1" fmla="*/ 2147483647 h 301"/>
                  <a:gd name="T2" fmla="*/ 0 w 292"/>
                  <a:gd name="T3" fmla="*/ 2147483647 h 301"/>
                  <a:gd name="T4" fmla="*/ 2147483647 w 292"/>
                  <a:gd name="T5" fmla="*/ 2147483647 h 301"/>
                  <a:gd name="T6" fmla="*/ 2147483647 w 292"/>
                  <a:gd name="T7" fmla="*/ 2147483647 h 301"/>
                  <a:gd name="T8" fmla="*/ 2147483647 w 292"/>
                  <a:gd name="T9" fmla="*/ 2147483647 h 301"/>
                  <a:gd name="T10" fmla="*/ 2147483647 w 292"/>
                  <a:gd name="T11" fmla="*/ 2147483647 h 301"/>
                  <a:gd name="T12" fmla="*/ 2147483647 w 292"/>
                  <a:gd name="T13" fmla="*/ 2147483647 h 301"/>
                  <a:gd name="T14" fmla="*/ 2147483647 w 292"/>
                  <a:gd name="T15" fmla="*/ 2147483647 h 301"/>
                  <a:gd name="T16" fmla="*/ 2147483647 w 292"/>
                  <a:gd name="T17" fmla="*/ 2147483647 h 301"/>
                  <a:gd name="T18" fmla="*/ 2147483647 w 292"/>
                  <a:gd name="T19" fmla="*/ 2147483647 h 301"/>
                  <a:gd name="T20" fmla="*/ 2147483647 w 292"/>
                  <a:gd name="T21" fmla="*/ 2147483647 h 301"/>
                  <a:gd name="T22" fmla="*/ 2147483647 w 292"/>
                  <a:gd name="T23" fmla="*/ 2147483647 h 301"/>
                  <a:gd name="T24" fmla="*/ 2147483647 w 292"/>
                  <a:gd name="T25" fmla="*/ 2147483647 h 301"/>
                  <a:gd name="T26" fmla="*/ 2147483647 w 292"/>
                  <a:gd name="T27" fmla="*/ 0 h 301"/>
                  <a:gd name="T28" fmla="*/ 2147483647 w 292"/>
                  <a:gd name="T29" fmla="*/ 2147483647 h 301"/>
                  <a:gd name="T30" fmla="*/ 2147483647 w 292"/>
                  <a:gd name="T31" fmla="*/ 2147483647 h 301"/>
                  <a:gd name="T32" fmla="*/ 0 w 292"/>
                  <a:gd name="T33" fmla="*/ 2147483647 h 301"/>
                  <a:gd name="T34" fmla="*/ 0 w 292"/>
                  <a:gd name="T35" fmla="*/ 2147483647 h 3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2" h="301">
                    <a:moveTo>
                      <a:pt x="0" y="165"/>
                    </a:moveTo>
                    <a:lnTo>
                      <a:pt x="0" y="165"/>
                    </a:lnTo>
                    <a:lnTo>
                      <a:pt x="11" y="185"/>
                    </a:lnTo>
                    <a:lnTo>
                      <a:pt x="156" y="300"/>
                    </a:lnTo>
                    <a:lnTo>
                      <a:pt x="170" y="276"/>
                    </a:lnTo>
                    <a:lnTo>
                      <a:pt x="205" y="250"/>
                    </a:lnTo>
                    <a:lnTo>
                      <a:pt x="230" y="254"/>
                    </a:lnTo>
                    <a:lnTo>
                      <a:pt x="231" y="191"/>
                    </a:lnTo>
                    <a:lnTo>
                      <a:pt x="259" y="168"/>
                    </a:lnTo>
                    <a:lnTo>
                      <a:pt x="281" y="177"/>
                    </a:lnTo>
                    <a:lnTo>
                      <a:pt x="291" y="117"/>
                    </a:lnTo>
                    <a:lnTo>
                      <a:pt x="225" y="27"/>
                    </a:lnTo>
                    <a:lnTo>
                      <a:pt x="231" y="8"/>
                    </a:lnTo>
                    <a:lnTo>
                      <a:pt x="54" y="0"/>
                    </a:lnTo>
                    <a:lnTo>
                      <a:pt x="21" y="36"/>
                    </a:lnTo>
                    <a:lnTo>
                      <a:pt x="26" y="107"/>
                    </a:lnTo>
                    <a:lnTo>
                      <a:pt x="0" y="165"/>
                    </a:lnTo>
                  </a:path>
                </a:pathLst>
              </a:custGeom>
              <a:solidFill>
                <a:srgbClr val="FFFFCC"/>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56" name="Freeform 7"/>
              <p:cNvSpPr>
                <a:spLocks/>
              </p:cNvSpPr>
              <p:nvPr/>
            </p:nvSpPr>
            <p:spPr bwMode="auto">
              <a:xfrm>
                <a:off x="2638425" y="1507152"/>
                <a:ext cx="290513" cy="495287"/>
              </a:xfrm>
              <a:custGeom>
                <a:avLst/>
                <a:gdLst>
                  <a:gd name="T0" fmla="*/ 0 w 202"/>
                  <a:gd name="T1" fmla="*/ 2147483647 h 353"/>
                  <a:gd name="T2" fmla="*/ 0 w 202"/>
                  <a:gd name="T3" fmla="*/ 2147483647 h 353"/>
                  <a:gd name="T4" fmla="*/ 2147483647 w 202"/>
                  <a:gd name="T5" fmla="*/ 2147483647 h 353"/>
                  <a:gd name="T6" fmla="*/ 0 w 202"/>
                  <a:gd name="T7" fmla="*/ 2147483647 h 353"/>
                  <a:gd name="T8" fmla="*/ 2147483647 w 202"/>
                  <a:gd name="T9" fmla="*/ 2147483647 h 353"/>
                  <a:gd name="T10" fmla="*/ 2147483647 w 202"/>
                  <a:gd name="T11" fmla="*/ 2147483647 h 353"/>
                  <a:gd name="T12" fmla="*/ 2147483647 w 202"/>
                  <a:gd name="T13" fmla="*/ 2147483647 h 353"/>
                  <a:gd name="T14" fmla="*/ 2147483647 w 202"/>
                  <a:gd name="T15" fmla="*/ 2147483647 h 353"/>
                  <a:gd name="T16" fmla="*/ 2147483647 w 202"/>
                  <a:gd name="T17" fmla="*/ 2147483647 h 353"/>
                  <a:gd name="T18" fmla="*/ 2147483647 w 202"/>
                  <a:gd name="T19" fmla="*/ 2147483647 h 353"/>
                  <a:gd name="T20" fmla="*/ 2147483647 w 202"/>
                  <a:gd name="T21" fmla="*/ 2147483647 h 353"/>
                  <a:gd name="T22" fmla="*/ 2147483647 w 202"/>
                  <a:gd name="T23" fmla="*/ 2147483647 h 353"/>
                  <a:gd name="T24" fmla="*/ 2147483647 w 202"/>
                  <a:gd name="T25" fmla="*/ 0 h 353"/>
                  <a:gd name="T26" fmla="*/ 2147483647 w 202"/>
                  <a:gd name="T27" fmla="*/ 2147483647 h 353"/>
                  <a:gd name="T28" fmla="*/ 2147483647 w 202"/>
                  <a:gd name="T29" fmla="*/ 2147483647 h 353"/>
                  <a:gd name="T30" fmla="*/ 0 w 202"/>
                  <a:gd name="T31" fmla="*/ 2147483647 h 353"/>
                  <a:gd name="T32" fmla="*/ 0 w 202"/>
                  <a:gd name="T33" fmla="*/ 2147483647 h 3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2" h="353">
                    <a:moveTo>
                      <a:pt x="0" y="198"/>
                    </a:moveTo>
                    <a:lnTo>
                      <a:pt x="0" y="198"/>
                    </a:lnTo>
                    <a:lnTo>
                      <a:pt x="21" y="280"/>
                    </a:lnTo>
                    <a:lnTo>
                      <a:pt x="0" y="300"/>
                    </a:lnTo>
                    <a:lnTo>
                      <a:pt x="63" y="352"/>
                    </a:lnTo>
                    <a:lnTo>
                      <a:pt x="83" y="312"/>
                    </a:lnTo>
                    <a:lnTo>
                      <a:pt x="116" y="265"/>
                    </a:lnTo>
                    <a:lnTo>
                      <a:pt x="175" y="309"/>
                    </a:lnTo>
                    <a:lnTo>
                      <a:pt x="201" y="219"/>
                    </a:lnTo>
                    <a:lnTo>
                      <a:pt x="166" y="181"/>
                    </a:lnTo>
                    <a:lnTo>
                      <a:pt x="127" y="84"/>
                    </a:lnTo>
                    <a:lnTo>
                      <a:pt x="144" y="73"/>
                    </a:lnTo>
                    <a:lnTo>
                      <a:pt x="128" y="0"/>
                    </a:lnTo>
                    <a:lnTo>
                      <a:pt x="91" y="61"/>
                    </a:lnTo>
                    <a:lnTo>
                      <a:pt x="42" y="166"/>
                    </a:lnTo>
                    <a:lnTo>
                      <a:pt x="0" y="198"/>
                    </a:lnTo>
                  </a:path>
                </a:pathLst>
              </a:custGeom>
              <a:solidFill>
                <a:srgbClr val="FFFFCC"/>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57" name="Freeform 8"/>
              <p:cNvSpPr>
                <a:spLocks/>
              </p:cNvSpPr>
              <p:nvPr/>
            </p:nvSpPr>
            <p:spPr bwMode="auto">
              <a:xfrm>
                <a:off x="7135812" y="1923066"/>
                <a:ext cx="654050" cy="609584"/>
              </a:xfrm>
              <a:custGeom>
                <a:avLst/>
                <a:gdLst>
                  <a:gd name="T0" fmla="*/ 0 w 454"/>
                  <a:gd name="T1" fmla="*/ 0 h 435"/>
                  <a:gd name="T2" fmla="*/ 0 w 454"/>
                  <a:gd name="T3" fmla="*/ 0 h 435"/>
                  <a:gd name="T4" fmla="*/ 2147483647 w 454"/>
                  <a:gd name="T5" fmla="*/ 2147483647 h 435"/>
                  <a:gd name="T6" fmla="*/ 2147483647 w 454"/>
                  <a:gd name="T7" fmla="*/ 2147483647 h 435"/>
                  <a:gd name="T8" fmla="*/ 2147483647 w 454"/>
                  <a:gd name="T9" fmla="*/ 2147483647 h 435"/>
                  <a:gd name="T10" fmla="*/ 2147483647 w 454"/>
                  <a:gd name="T11" fmla="*/ 2147483647 h 435"/>
                  <a:gd name="T12" fmla="*/ 2147483647 w 454"/>
                  <a:gd name="T13" fmla="*/ 2147483647 h 435"/>
                  <a:gd name="T14" fmla="*/ 2147483647 w 454"/>
                  <a:gd name="T15" fmla="*/ 2147483647 h 435"/>
                  <a:gd name="T16" fmla="*/ 2147483647 w 454"/>
                  <a:gd name="T17" fmla="*/ 2147483647 h 435"/>
                  <a:gd name="T18" fmla="*/ 2147483647 w 454"/>
                  <a:gd name="T19" fmla="*/ 2147483647 h 435"/>
                  <a:gd name="T20" fmla="*/ 2147483647 w 454"/>
                  <a:gd name="T21" fmla="*/ 2147483647 h 435"/>
                  <a:gd name="T22" fmla="*/ 2147483647 w 454"/>
                  <a:gd name="T23" fmla="*/ 2147483647 h 435"/>
                  <a:gd name="T24" fmla="*/ 2147483647 w 454"/>
                  <a:gd name="T25" fmla="*/ 2147483647 h 435"/>
                  <a:gd name="T26" fmla="*/ 2147483647 w 454"/>
                  <a:gd name="T27" fmla="*/ 2147483647 h 435"/>
                  <a:gd name="T28" fmla="*/ 2147483647 w 454"/>
                  <a:gd name="T29" fmla="*/ 2147483647 h 435"/>
                  <a:gd name="T30" fmla="*/ 2147483647 w 454"/>
                  <a:gd name="T31" fmla="*/ 2147483647 h 435"/>
                  <a:gd name="T32" fmla="*/ 2147483647 w 454"/>
                  <a:gd name="T33" fmla="*/ 2147483647 h 435"/>
                  <a:gd name="T34" fmla="*/ 2147483647 w 454"/>
                  <a:gd name="T35" fmla="*/ 2147483647 h 435"/>
                  <a:gd name="T36" fmla="*/ 2147483647 w 454"/>
                  <a:gd name="T37" fmla="*/ 2147483647 h 435"/>
                  <a:gd name="T38" fmla="*/ 2147483647 w 454"/>
                  <a:gd name="T39" fmla="*/ 2147483647 h 435"/>
                  <a:gd name="T40" fmla="*/ 2147483647 w 454"/>
                  <a:gd name="T41" fmla="*/ 2147483647 h 435"/>
                  <a:gd name="T42" fmla="*/ 2147483647 w 454"/>
                  <a:gd name="T43" fmla="*/ 2147483647 h 435"/>
                  <a:gd name="T44" fmla="*/ 2147483647 w 454"/>
                  <a:gd name="T45" fmla="*/ 2147483647 h 435"/>
                  <a:gd name="T46" fmla="*/ 2147483647 w 454"/>
                  <a:gd name="T47" fmla="*/ 2147483647 h 435"/>
                  <a:gd name="T48" fmla="*/ 2147483647 w 454"/>
                  <a:gd name="T49" fmla="*/ 2147483647 h 435"/>
                  <a:gd name="T50" fmla="*/ 2147483647 w 454"/>
                  <a:gd name="T51" fmla="*/ 2147483647 h 435"/>
                  <a:gd name="T52" fmla="*/ 2147483647 w 454"/>
                  <a:gd name="T53" fmla="*/ 2147483647 h 435"/>
                  <a:gd name="T54" fmla="*/ 2147483647 w 454"/>
                  <a:gd name="T55" fmla="*/ 2147483647 h 435"/>
                  <a:gd name="T56" fmla="*/ 2147483647 w 454"/>
                  <a:gd name="T57" fmla="*/ 2147483647 h 435"/>
                  <a:gd name="T58" fmla="*/ 2147483647 w 454"/>
                  <a:gd name="T59" fmla="*/ 2147483647 h 435"/>
                  <a:gd name="T60" fmla="*/ 2147483647 w 454"/>
                  <a:gd name="T61" fmla="*/ 2147483647 h 435"/>
                  <a:gd name="T62" fmla="*/ 2147483647 w 454"/>
                  <a:gd name="T63" fmla="*/ 2147483647 h 435"/>
                  <a:gd name="T64" fmla="*/ 2147483647 w 454"/>
                  <a:gd name="T65" fmla="*/ 2147483647 h 435"/>
                  <a:gd name="T66" fmla="*/ 2147483647 w 454"/>
                  <a:gd name="T67" fmla="*/ 2147483647 h 435"/>
                  <a:gd name="T68" fmla="*/ 2147483647 w 454"/>
                  <a:gd name="T69" fmla="*/ 2147483647 h 435"/>
                  <a:gd name="T70" fmla="*/ 2147483647 w 454"/>
                  <a:gd name="T71" fmla="*/ 2147483647 h 435"/>
                  <a:gd name="T72" fmla="*/ 2147483647 w 454"/>
                  <a:gd name="T73" fmla="*/ 2147483647 h 435"/>
                  <a:gd name="T74" fmla="*/ 2147483647 w 454"/>
                  <a:gd name="T75" fmla="*/ 2147483647 h 435"/>
                  <a:gd name="T76" fmla="*/ 2147483647 w 454"/>
                  <a:gd name="T77" fmla="*/ 2147483647 h 435"/>
                  <a:gd name="T78" fmla="*/ 2147483647 w 454"/>
                  <a:gd name="T79" fmla="*/ 2147483647 h 435"/>
                  <a:gd name="T80" fmla="*/ 0 w 454"/>
                  <a:gd name="T81" fmla="*/ 0 h 435"/>
                  <a:gd name="T82" fmla="*/ 0 w 454"/>
                  <a:gd name="T83" fmla="*/ 0 h 4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4" h="435">
                    <a:moveTo>
                      <a:pt x="0" y="0"/>
                    </a:moveTo>
                    <a:lnTo>
                      <a:pt x="0" y="0"/>
                    </a:lnTo>
                    <a:lnTo>
                      <a:pt x="18" y="83"/>
                    </a:lnTo>
                    <a:lnTo>
                      <a:pt x="60" y="144"/>
                    </a:lnTo>
                    <a:lnTo>
                      <a:pt x="22" y="181"/>
                    </a:lnTo>
                    <a:lnTo>
                      <a:pt x="16" y="280"/>
                    </a:lnTo>
                    <a:lnTo>
                      <a:pt x="162" y="351"/>
                    </a:lnTo>
                    <a:lnTo>
                      <a:pt x="218" y="399"/>
                    </a:lnTo>
                    <a:lnTo>
                      <a:pt x="268" y="434"/>
                    </a:lnTo>
                    <a:lnTo>
                      <a:pt x="413" y="374"/>
                    </a:lnTo>
                    <a:lnTo>
                      <a:pt x="390" y="347"/>
                    </a:lnTo>
                    <a:lnTo>
                      <a:pt x="372" y="314"/>
                    </a:lnTo>
                    <a:lnTo>
                      <a:pt x="347" y="307"/>
                    </a:lnTo>
                    <a:lnTo>
                      <a:pt x="308" y="326"/>
                    </a:lnTo>
                    <a:lnTo>
                      <a:pt x="308" y="287"/>
                    </a:lnTo>
                    <a:lnTo>
                      <a:pt x="264" y="292"/>
                    </a:lnTo>
                    <a:lnTo>
                      <a:pt x="257" y="268"/>
                    </a:lnTo>
                    <a:lnTo>
                      <a:pt x="242" y="260"/>
                    </a:lnTo>
                    <a:lnTo>
                      <a:pt x="162" y="247"/>
                    </a:lnTo>
                    <a:lnTo>
                      <a:pt x="124" y="205"/>
                    </a:lnTo>
                    <a:lnTo>
                      <a:pt x="137" y="190"/>
                    </a:lnTo>
                    <a:lnTo>
                      <a:pt x="235" y="225"/>
                    </a:lnTo>
                    <a:lnTo>
                      <a:pt x="262" y="193"/>
                    </a:lnTo>
                    <a:lnTo>
                      <a:pt x="273" y="231"/>
                    </a:lnTo>
                    <a:lnTo>
                      <a:pt x="339" y="235"/>
                    </a:lnTo>
                    <a:lnTo>
                      <a:pt x="390" y="264"/>
                    </a:lnTo>
                    <a:lnTo>
                      <a:pt x="401" y="233"/>
                    </a:lnTo>
                    <a:lnTo>
                      <a:pt x="384" y="200"/>
                    </a:lnTo>
                    <a:lnTo>
                      <a:pt x="393" y="184"/>
                    </a:lnTo>
                    <a:lnTo>
                      <a:pt x="343" y="145"/>
                    </a:lnTo>
                    <a:lnTo>
                      <a:pt x="363" y="128"/>
                    </a:lnTo>
                    <a:lnTo>
                      <a:pt x="399" y="149"/>
                    </a:lnTo>
                    <a:lnTo>
                      <a:pt x="444" y="144"/>
                    </a:lnTo>
                    <a:lnTo>
                      <a:pt x="453" y="102"/>
                    </a:lnTo>
                    <a:lnTo>
                      <a:pt x="403" y="69"/>
                    </a:lnTo>
                    <a:lnTo>
                      <a:pt x="378" y="42"/>
                    </a:lnTo>
                    <a:lnTo>
                      <a:pt x="378" y="23"/>
                    </a:lnTo>
                    <a:lnTo>
                      <a:pt x="352" y="1"/>
                    </a:lnTo>
                    <a:lnTo>
                      <a:pt x="234" y="18"/>
                    </a:lnTo>
                    <a:lnTo>
                      <a:pt x="123" y="54"/>
                    </a:lnTo>
                    <a:lnTo>
                      <a:pt x="0" y="0"/>
                    </a:lnTo>
                  </a:path>
                </a:pathLst>
              </a:custGeom>
              <a:pattFill prst="pct75">
                <a:fgClr>
                  <a:srgbClr val="FFCC99"/>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58" name="Freeform 9"/>
              <p:cNvSpPr>
                <a:spLocks/>
              </p:cNvSpPr>
              <p:nvPr/>
            </p:nvSpPr>
            <p:spPr bwMode="auto">
              <a:xfrm>
                <a:off x="6975474" y="1288082"/>
                <a:ext cx="595313" cy="523861"/>
              </a:xfrm>
              <a:custGeom>
                <a:avLst/>
                <a:gdLst>
                  <a:gd name="T0" fmla="*/ 2147483647 w 413"/>
                  <a:gd name="T1" fmla="*/ 2147483647 h 374"/>
                  <a:gd name="T2" fmla="*/ 2147483647 w 413"/>
                  <a:gd name="T3" fmla="*/ 2147483647 h 374"/>
                  <a:gd name="T4" fmla="*/ 2147483647 w 413"/>
                  <a:gd name="T5" fmla="*/ 2147483647 h 374"/>
                  <a:gd name="T6" fmla="*/ 2147483647 w 413"/>
                  <a:gd name="T7" fmla="*/ 2147483647 h 374"/>
                  <a:gd name="T8" fmla="*/ 2147483647 w 413"/>
                  <a:gd name="T9" fmla="*/ 2147483647 h 374"/>
                  <a:gd name="T10" fmla="*/ 0 w 413"/>
                  <a:gd name="T11" fmla="*/ 2147483647 h 374"/>
                  <a:gd name="T12" fmla="*/ 2147483647 w 413"/>
                  <a:gd name="T13" fmla="*/ 2147483647 h 374"/>
                  <a:gd name="T14" fmla="*/ 2147483647 w 413"/>
                  <a:gd name="T15" fmla="*/ 2147483647 h 374"/>
                  <a:gd name="T16" fmla="*/ 2147483647 w 413"/>
                  <a:gd name="T17" fmla="*/ 2147483647 h 374"/>
                  <a:gd name="T18" fmla="*/ 2147483647 w 413"/>
                  <a:gd name="T19" fmla="*/ 2147483647 h 374"/>
                  <a:gd name="T20" fmla="*/ 2147483647 w 413"/>
                  <a:gd name="T21" fmla="*/ 2147483647 h 374"/>
                  <a:gd name="T22" fmla="*/ 2147483647 w 413"/>
                  <a:gd name="T23" fmla="*/ 2147483647 h 374"/>
                  <a:gd name="T24" fmla="*/ 2147483647 w 413"/>
                  <a:gd name="T25" fmla="*/ 2147483647 h 374"/>
                  <a:gd name="T26" fmla="*/ 2147483647 w 413"/>
                  <a:gd name="T27" fmla="*/ 2147483647 h 374"/>
                  <a:gd name="T28" fmla="*/ 2147483647 w 413"/>
                  <a:gd name="T29" fmla="*/ 2147483647 h 374"/>
                  <a:gd name="T30" fmla="*/ 2147483647 w 413"/>
                  <a:gd name="T31" fmla="*/ 2147483647 h 374"/>
                  <a:gd name="T32" fmla="*/ 2147483647 w 413"/>
                  <a:gd name="T33" fmla="*/ 2147483647 h 374"/>
                  <a:gd name="T34" fmla="*/ 2147483647 w 413"/>
                  <a:gd name="T35" fmla="*/ 2147483647 h 374"/>
                  <a:gd name="T36" fmla="*/ 2147483647 w 413"/>
                  <a:gd name="T37" fmla="*/ 2147483647 h 374"/>
                  <a:gd name="T38" fmla="*/ 2147483647 w 413"/>
                  <a:gd name="T39" fmla="*/ 2147483647 h 374"/>
                  <a:gd name="T40" fmla="*/ 2147483647 w 413"/>
                  <a:gd name="T41" fmla="*/ 2147483647 h 374"/>
                  <a:gd name="T42" fmla="*/ 2147483647 w 413"/>
                  <a:gd name="T43" fmla="*/ 0 h 374"/>
                  <a:gd name="T44" fmla="*/ 2147483647 w 413"/>
                  <a:gd name="T45" fmla="*/ 2147483647 h 374"/>
                  <a:gd name="T46" fmla="*/ 2147483647 w 413"/>
                  <a:gd name="T47" fmla="*/ 2147483647 h 374"/>
                  <a:gd name="T48" fmla="*/ 2147483647 w 413"/>
                  <a:gd name="T49" fmla="*/ 2147483647 h 374"/>
                  <a:gd name="T50" fmla="*/ 2147483647 w 413"/>
                  <a:gd name="T51" fmla="*/ 2147483647 h 3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13" h="374">
                    <a:moveTo>
                      <a:pt x="3" y="61"/>
                    </a:moveTo>
                    <a:lnTo>
                      <a:pt x="3" y="61"/>
                    </a:lnTo>
                    <a:lnTo>
                      <a:pt x="9" y="94"/>
                    </a:lnTo>
                    <a:lnTo>
                      <a:pt x="54" y="149"/>
                    </a:lnTo>
                    <a:lnTo>
                      <a:pt x="12" y="162"/>
                    </a:lnTo>
                    <a:lnTo>
                      <a:pt x="0" y="193"/>
                    </a:lnTo>
                    <a:lnTo>
                      <a:pt x="71" y="226"/>
                    </a:lnTo>
                    <a:lnTo>
                      <a:pt x="87" y="284"/>
                    </a:lnTo>
                    <a:lnTo>
                      <a:pt x="197" y="284"/>
                    </a:lnTo>
                    <a:lnTo>
                      <a:pt x="199" y="313"/>
                    </a:lnTo>
                    <a:lnTo>
                      <a:pt x="183" y="339"/>
                    </a:lnTo>
                    <a:lnTo>
                      <a:pt x="275" y="306"/>
                    </a:lnTo>
                    <a:lnTo>
                      <a:pt x="302" y="373"/>
                    </a:lnTo>
                    <a:lnTo>
                      <a:pt x="327" y="310"/>
                    </a:lnTo>
                    <a:lnTo>
                      <a:pt x="366" y="310"/>
                    </a:lnTo>
                    <a:lnTo>
                      <a:pt x="392" y="274"/>
                    </a:lnTo>
                    <a:lnTo>
                      <a:pt x="392" y="230"/>
                    </a:lnTo>
                    <a:lnTo>
                      <a:pt x="412" y="208"/>
                    </a:lnTo>
                    <a:lnTo>
                      <a:pt x="373" y="133"/>
                    </a:lnTo>
                    <a:lnTo>
                      <a:pt x="356" y="65"/>
                    </a:lnTo>
                    <a:lnTo>
                      <a:pt x="356" y="26"/>
                    </a:lnTo>
                    <a:lnTo>
                      <a:pt x="373" y="0"/>
                    </a:lnTo>
                    <a:lnTo>
                      <a:pt x="58" y="26"/>
                    </a:lnTo>
                    <a:lnTo>
                      <a:pt x="46" y="51"/>
                    </a:lnTo>
                    <a:lnTo>
                      <a:pt x="3" y="61"/>
                    </a:lnTo>
                  </a:path>
                </a:pathLst>
              </a:custGeom>
              <a:pattFill prst="pct75">
                <a:fgClr>
                  <a:srgbClr val="FFCC99"/>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 name="Freeform 10"/>
              <p:cNvSpPr>
                <a:spLocks/>
              </p:cNvSpPr>
              <p:nvPr/>
            </p:nvSpPr>
            <p:spPr bwMode="auto">
              <a:xfrm>
                <a:off x="5646737" y="3098800"/>
                <a:ext cx="701675" cy="561975"/>
              </a:xfrm>
              <a:custGeom>
                <a:avLst/>
                <a:gdLst>
                  <a:gd name="T0" fmla="*/ 0 w 486"/>
                  <a:gd name="T1" fmla="*/ 40540 h 402"/>
                  <a:gd name="T2" fmla="*/ 0 w 486"/>
                  <a:gd name="T3" fmla="*/ 40540 h 402"/>
                  <a:gd name="T4" fmla="*/ 108283 w 486"/>
                  <a:gd name="T5" fmla="*/ 12582 h 402"/>
                  <a:gd name="T6" fmla="*/ 369607 w 486"/>
                  <a:gd name="T7" fmla="*/ 0 h 402"/>
                  <a:gd name="T8" fmla="*/ 479334 w 486"/>
                  <a:gd name="T9" fmla="*/ 107642 h 402"/>
                  <a:gd name="T10" fmla="*/ 616492 w 486"/>
                  <a:gd name="T11" fmla="*/ 322926 h 402"/>
                  <a:gd name="T12" fmla="*/ 622267 w 486"/>
                  <a:gd name="T13" fmla="*/ 364864 h 402"/>
                  <a:gd name="T14" fmla="*/ 700231 w 486"/>
                  <a:gd name="T15" fmla="*/ 427772 h 402"/>
                  <a:gd name="T16" fmla="*/ 641036 w 486"/>
                  <a:gd name="T17" fmla="*/ 500465 h 402"/>
                  <a:gd name="T18" fmla="*/ 560185 w 486"/>
                  <a:gd name="T19" fmla="*/ 556383 h 402"/>
                  <a:gd name="T20" fmla="*/ 512540 w 486"/>
                  <a:gd name="T21" fmla="*/ 560577 h 402"/>
                  <a:gd name="T22" fmla="*/ 259880 w 486"/>
                  <a:gd name="T23" fmla="*/ 490680 h 402"/>
                  <a:gd name="T24" fmla="*/ 246886 w 486"/>
                  <a:gd name="T25" fmla="*/ 471108 h 402"/>
                  <a:gd name="T26" fmla="*/ 98177 w 486"/>
                  <a:gd name="T27" fmla="*/ 487884 h 402"/>
                  <a:gd name="T28" fmla="*/ 66414 w 486"/>
                  <a:gd name="T29" fmla="*/ 464119 h 402"/>
                  <a:gd name="T30" fmla="*/ 88070 w 486"/>
                  <a:gd name="T31" fmla="*/ 434762 h 402"/>
                  <a:gd name="T32" fmla="*/ 85183 w 486"/>
                  <a:gd name="T33" fmla="*/ 364864 h 402"/>
                  <a:gd name="T34" fmla="*/ 115502 w 486"/>
                  <a:gd name="T35" fmla="*/ 246039 h 402"/>
                  <a:gd name="T36" fmla="*/ 105396 w 486"/>
                  <a:gd name="T37" fmla="*/ 198509 h 402"/>
                  <a:gd name="T38" fmla="*/ 0 w 486"/>
                  <a:gd name="T39" fmla="*/ 40540 h 402"/>
                  <a:gd name="T40" fmla="*/ 0 w 486"/>
                  <a:gd name="T41" fmla="*/ 40540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6" h="402">
                    <a:moveTo>
                      <a:pt x="0" y="29"/>
                    </a:moveTo>
                    <a:lnTo>
                      <a:pt x="0" y="29"/>
                    </a:lnTo>
                    <a:lnTo>
                      <a:pt x="75" y="9"/>
                    </a:lnTo>
                    <a:lnTo>
                      <a:pt x="256" y="0"/>
                    </a:lnTo>
                    <a:lnTo>
                      <a:pt x="332" y="77"/>
                    </a:lnTo>
                    <a:lnTo>
                      <a:pt x="427" y="231"/>
                    </a:lnTo>
                    <a:lnTo>
                      <a:pt x="431" y="261"/>
                    </a:lnTo>
                    <a:lnTo>
                      <a:pt x="485" y="306"/>
                    </a:lnTo>
                    <a:lnTo>
                      <a:pt x="444" y="358"/>
                    </a:lnTo>
                    <a:lnTo>
                      <a:pt x="388" y="398"/>
                    </a:lnTo>
                    <a:lnTo>
                      <a:pt x="355" y="401"/>
                    </a:lnTo>
                    <a:lnTo>
                      <a:pt x="180" y="351"/>
                    </a:lnTo>
                    <a:lnTo>
                      <a:pt x="171" y="337"/>
                    </a:lnTo>
                    <a:lnTo>
                      <a:pt x="68" y="349"/>
                    </a:lnTo>
                    <a:lnTo>
                      <a:pt x="46" y="332"/>
                    </a:lnTo>
                    <a:lnTo>
                      <a:pt x="61" y="311"/>
                    </a:lnTo>
                    <a:lnTo>
                      <a:pt x="59" y="261"/>
                    </a:lnTo>
                    <a:lnTo>
                      <a:pt x="80" y="176"/>
                    </a:lnTo>
                    <a:lnTo>
                      <a:pt x="73" y="142"/>
                    </a:lnTo>
                    <a:lnTo>
                      <a:pt x="0" y="29"/>
                    </a:lnTo>
                  </a:path>
                </a:pathLst>
              </a:custGeom>
              <a:pattFill prst="pct40">
                <a:fgClr>
                  <a:schemeClr val="accent6">
                    <a:lumMod val="60000"/>
                    <a:lumOff val="40000"/>
                  </a:schemeClr>
                </a:fgClr>
                <a:bgClr>
                  <a:schemeClr val="bg1"/>
                </a:bgClr>
              </a:pattFill>
              <a:ln w="9223" cap="flat" cmpd="sng">
                <a:solidFill>
                  <a:srgbClr val="000000"/>
                </a:solidFill>
                <a:prstDash val="solid"/>
                <a:round/>
                <a:headEnd type="none" w="med" len="med"/>
                <a:tailEnd type="none" w="med" len="med"/>
              </a:ln>
            </p:spPr>
            <p:txBody>
              <a:bodyPr/>
              <a:lstStyle/>
              <a:p>
                <a:pPr>
                  <a:defRPr/>
                </a:pPr>
                <a:endParaRPr lang="en-US" sz="1350">
                  <a:solidFill>
                    <a:prstClr val="black"/>
                  </a:solidFill>
                </a:endParaRPr>
              </a:p>
            </p:txBody>
          </p:sp>
          <p:sp>
            <p:nvSpPr>
              <p:cNvPr id="2059" name="Freeform 11"/>
              <p:cNvSpPr>
                <a:spLocks/>
              </p:cNvSpPr>
              <p:nvPr/>
            </p:nvSpPr>
            <p:spPr bwMode="auto">
              <a:xfrm>
                <a:off x="5961062" y="3640138"/>
                <a:ext cx="649288" cy="639762"/>
              </a:xfrm>
              <a:custGeom>
                <a:avLst/>
                <a:gdLst>
                  <a:gd name="T0" fmla="*/ 0 w 450"/>
                  <a:gd name="T1" fmla="*/ 547166 h 456"/>
                  <a:gd name="T2" fmla="*/ 0 w 450"/>
                  <a:gd name="T3" fmla="*/ 547166 h 456"/>
                  <a:gd name="T4" fmla="*/ 18757 w 450"/>
                  <a:gd name="T5" fmla="*/ 455971 h 456"/>
                  <a:gd name="T6" fmla="*/ 44729 w 450"/>
                  <a:gd name="T7" fmla="*/ 446151 h 456"/>
                  <a:gd name="T8" fmla="*/ 85129 w 450"/>
                  <a:gd name="T9" fmla="*/ 388628 h 456"/>
                  <a:gd name="T10" fmla="*/ 102443 w 450"/>
                  <a:gd name="T11" fmla="*/ 260956 h 456"/>
                  <a:gd name="T12" fmla="*/ 212101 w 450"/>
                  <a:gd name="T13" fmla="*/ 273583 h 456"/>
                  <a:gd name="T14" fmla="*/ 246729 w 450"/>
                  <a:gd name="T15" fmla="*/ 230090 h 456"/>
                  <a:gd name="T16" fmla="*/ 239515 w 450"/>
                  <a:gd name="T17" fmla="*/ 203433 h 456"/>
                  <a:gd name="T18" fmla="*/ 340515 w 450"/>
                  <a:gd name="T19" fmla="*/ 193612 h 456"/>
                  <a:gd name="T20" fmla="*/ 427087 w 450"/>
                  <a:gd name="T21" fmla="*/ 0 h 456"/>
                  <a:gd name="T22" fmla="*/ 528088 w 450"/>
                  <a:gd name="T23" fmla="*/ 26657 h 456"/>
                  <a:gd name="T24" fmla="*/ 554059 w 450"/>
                  <a:gd name="T25" fmla="*/ 43493 h 456"/>
                  <a:gd name="T26" fmla="*/ 633417 w 450"/>
                  <a:gd name="T27" fmla="*/ 246926 h 456"/>
                  <a:gd name="T28" fmla="*/ 647845 w 450"/>
                  <a:gd name="T29" fmla="*/ 286210 h 456"/>
                  <a:gd name="T30" fmla="*/ 640631 w 450"/>
                  <a:gd name="T31" fmla="*/ 329702 h 456"/>
                  <a:gd name="T32" fmla="*/ 630531 w 450"/>
                  <a:gd name="T33" fmla="*/ 455971 h 456"/>
                  <a:gd name="T34" fmla="*/ 555502 w 450"/>
                  <a:gd name="T35" fmla="*/ 566808 h 456"/>
                  <a:gd name="T36" fmla="*/ 431416 w 450"/>
                  <a:gd name="T37" fmla="*/ 561196 h 456"/>
                  <a:gd name="T38" fmla="*/ 401116 w 450"/>
                  <a:gd name="T39" fmla="*/ 541554 h 456"/>
                  <a:gd name="T40" fmla="*/ 303001 w 450"/>
                  <a:gd name="T41" fmla="*/ 578031 h 456"/>
                  <a:gd name="T42" fmla="*/ 252501 w 450"/>
                  <a:gd name="T43" fmla="*/ 547166 h 456"/>
                  <a:gd name="T44" fmla="*/ 167372 w 450"/>
                  <a:gd name="T45" fmla="*/ 622927 h 456"/>
                  <a:gd name="T46" fmla="*/ 126972 w 450"/>
                  <a:gd name="T47" fmla="*/ 638360 h 456"/>
                  <a:gd name="T48" fmla="*/ 80800 w 450"/>
                  <a:gd name="T49" fmla="*/ 631345 h 456"/>
                  <a:gd name="T50" fmla="*/ 0 w 450"/>
                  <a:gd name="T51" fmla="*/ 547166 h 456"/>
                  <a:gd name="T52" fmla="*/ 0 w 450"/>
                  <a:gd name="T53" fmla="*/ 547166 h 4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50" h="456">
                    <a:moveTo>
                      <a:pt x="0" y="390"/>
                    </a:moveTo>
                    <a:lnTo>
                      <a:pt x="0" y="390"/>
                    </a:lnTo>
                    <a:lnTo>
                      <a:pt x="13" y="325"/>
                    </a:lnTo>
                    <a:lnTo>
                      <a:pt x="31" y="318"/>
                    </a:lnTo>
                    <a:lnTo>
                      <a:pt x="59" y="277"/>
                    </a:lnTo>
                    <a:lnTo>
                      <a:pt x="71" y="186"/>
                    </a:lnTo>
                    <a:lnTo>
                      <a:pt x="147" y="195"/>
                    </a:lnTo>
                    <a:lnTo>
                      <a:pt x="171" y="164"/>
                    </a:lnTo>
                    <a:lnTo>
                      <a:pt x="166" y="145"/>
                    </a:lnTo>
                    <a:lnTo>
                      <a:pt x="236" y="138"/>
                    </a:lnTo>
                    <a:lnTo>
                      <a:pt x="296" y="0"/>
                    </a:lnTo>
                    <a:lnTo>
                      <a:pt x="366" y="19"/>
                    </a:lnTo>
                    <a:lnTo>
                      <a:pt x="384" y="31"/>
                    </a:lnTo>
                    <a:lnTo>
                      <a:pt x="439" y="176"/>
                    </a:lnTo>
                    <a:lnTo>
                      <a:pt x="449" y="204"/>
                    </a:lnTo>
                    <a:lnTo>
                      <a:pt x="444" y="235"/>
                    </a:lnTo>
                    <a:lnTo>
                      <a:pt x="437" y="325"/>
                    </a:lnTo>
                    <a:lnTo>
                      <a:pt x="385" y="404"/>
                    </a:lnTo>
                    <a:lnTo>
                      <a:pt x="299" y="400"/>
                    </a:lnTo>
                    <a:lnTo>
                      <a:pt x="278" y="386"/>
                    </a:lnTo>
                    <a:lnTo>
                      <a:pt x="210" y="412"/>
                    </a:lnTo>
                    <a:lnTo>
                      <a:pt x="175" y="390"/>
                    </a:lnTo>
                    <a:lnTo>
                      <a:pt x="116" y="444"/>
                    </a:lnTo>
                    <a:lnTo>
                      <a:pt x="88" y="455"/>
                    </a:lnTo>
                    <a:lnTo>
                      <a:pt x="56" y="450"/>
                    </a:lnTo>
                    <a:lnTo>
                      <a:pt x="0" y="390"/>
                    </a:lnTo>
                  </a:path>
                </a:pathLst>
              </a:custGeom>
              <a:pattFill prst="pct40">
                <a:fgClr>
                  <a:schemeClr val="accent6">
                    <a:lumMod val="60000"/>
                    <a:lumOff val="40000"/>
                  </a:schemeClr>
                </a:fgClr>
                <a:bgClr>
                  <a:schemeClr val="bg1"/>
                </a:bgClr>
              </a:pattFill>
              <a:ln w="9223" cap="flat" cmpd="sng">
                <a:solidFill>
                  <a:srgbClr val="000000"/>
                </a:solidFill>
                <a:prstDash val="solid"/>
                <a:round/>
                <a:headEnd type="none" w="med" len="med"/>
                <a:tailEnd type="none" w="med" len="med"/>
              </a:ln>
            </p:spPr>
            <p:txBody>
              <a:bodyPr/>
              <a:lstStyle/>
              <a:p>
                <a:pPr>
                  <a:defRPr/>
                </a:pPr>
                <a:endParaRPr lang="en-US" sz="1350">
                  <a:solidFill>
                    <a:prstClr val="black"/>
                  </a:solidFill>
                </a:endParaRPr>
              </a:p>
            </p:txBody>
          </p:sp>
          <p:sp>
            <p:nvSpPr>
              <p:cNvPr id="2061" name="Freeform 12"/>
              <p:cNvSpPr>
                <a:spLocks/>
              </p:cNvSpPr>
              <p:nvPr/>
            </p:nvSpPr>
            <p:spPr bwMode="auto">
              <a:xfrm>
                <a:off x="1919288" y="2104036"/>
                <a:ext cx="623887" cy="520686"/>
              </a:xfrm>
              <a:custGeom>
                <a:avLst/>
                <a:gdLst>
                  <a:gd name="T0" fmla="*/ 0 w 432"/>
                  <a:gd name="T1" fmla="*/ 2147483647 h 371"/>
                  <a:gd name="T2" fmla="*/ 0 w 432"/>
                  <a:gd name="T3" fmla="*/ 2147483647 h 371"/>
                  <a:gd name="T4" fmla="*/ 2147483647 w 432"/>
                  <a:gd name="T5" fmla="*/ 2147483647 h 371"/>
                  <a:gd name="T6" fmla="*/ 2147483647 w 432"/>
                  <a:gd name="T7" fmla="*/ 2147483647 h 371"/>
                  <a:gd name="T8" fmla="*/ 2147483647 w 432"/>
                  <a:gd name="T9" fmla="*/ 0 h 371"/>
                  <a:gd name="T10" fmla="*/ 2147483647 w 432"/>
                  <a:gd name="T11" fmla="*/ 2147483647 h 371"/>
                  <a:gd name="T12" fmla="*/ 2147483647 w 432"/>
                  <a:gd name="T13" fmla="*/ 2147483647 h 371"/>
                  <a:gd name="T14" fmla="*/ 2147483647 w 432"/>
                  <a:gd name="T15" fmla="*/ 2147483647 h 371"/>
                  <a:gd name="T16" fmla="*/ 2147483647 w 432"/>
                  <a:gd name="T17" fmla="*/ 2147483647 h 371"/>
                  <a:gd name="T18" fmla="*/ 2147483647 w 432"/>
                  <a:gd name="T19" fmla="*/ 2147483647 h 371"/>
                  <a:gd name="T20" fmla="*/ 2147483647 w 432"/>
                  <a:gd name="T21" fmla="*/ 2147483647 h 371"/>
                  <a:gd name="T22" fmla="*/ 2147483647 w 432"/>
                  <a:gd name="T23" fmla="*/ 2147483647 h 371"/>
                  <a:gd name="T24" fmla="*/ 2147483647 w 432"/>
                  <a:gd name="T25" fmla="*/ 2147483647 h 371"/>
                  <a:gd name="T26" fmla="*/ 2147483647 w 432"/>
                  <a:gd name="T27" fmla="*/ 2147483647 h 371"/>
                  <a:gd name="T28" fmla="*/ 2147483647 w 432"/>
                  <a:gd name="T29" fmla="*/ 2147483647 h 371"/>
                  <a:gd name="T30" fmla="*/ 2147483647 w 432"/>
                  <a:gd name="T31" fmla="*/ 2147483647 h 371"/>
                  <a:gd name="T32" fmla="*/ 2147483647 w 432"/>
                  <a:gd name="T33" fmla="*/ 2147483647 h 371"/>
                  <a:gd name="T34" fmla="*/ 2147483647 w 432"/>
                  <a:gd name="T35" fmla="*/ 2147483647 h 371"/>
                  <a:gd name="T36" fmla="*/ 2147483647 w 432"/>
                  <a:gd name="T37" fmla="*/ 2147483647 h 371"/>
                  <a:gd name="T38" fmla="*/ 2147483647 w 432"/>
                  <a:gd name="T39" fmla="*/ 2147483647 h 371"/>
                  <a:gd name="T40" fmla="*/ 2147483647 w 432"/>
                  <a:gd name="T41" fmla="*/ 2147483647 h 371"/>
                  <a:gd name="T42" fmla="*/ 2147483647 w 432"/>
                  <a:gd name="T43" fmla="*/ 2147483647 h 371"/>
                  <a:gd name="T44" fmla="*/ 2147483647 w 432"/>
                  <a:gd name="T45" fmla="*/ 2147483647 h 371"/>
                  <a:gd name="T46" fmla="*/ 2147483647 w 432"/>
                  <a:gd name="T47" fmla="*/ 2147483647 h 371"/>
                  <a:gd name="T48" fmla="*/ 2147483647 w 432"/>
                  <a:gd name="T49" fmla="*/ 2147483647 h 371"/>
                  <a:gd name="T50" fmla="*/ 2147483647 w 432"/>
                  <a:gd name="T51" fmla="*/ 2147483647 h 371"/>
                  <a:gd name="T52" fmla="*/ 0 w 432"/>
                  <a:gd name="T53" fmla="*/ 2147483647 h 371"/>
                  <a:gd name="T54" fmla="*/ 0 w 432"/>
                  <a:gd name="T55" fmla="*/ 2147483647 h 3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2"/>
                  <a:gd name="T85" fmla="*/ 0 h 371"/>
                  <a:gd name="T86" fmla="*/ 432 w 432"/>
                  <a:gd name="T87" fmla="*/ 371 h 3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2" h="371">
                    <a:moveTo>
                      <a:pt x="0" y="153"/>
                    </a:moveTo>
                    <a:lnTo>
                      <a:pt x="0" y="153"/>
                    </a:lnTo>
                    <a:lnTo>
                      <a:pt x="11" y="138"/>
                    </a:lnTo>
                    <a:lnTo>
                      <a:pt x="119" y="105"/>
                    </a:lnTo>
                    <a:lnTo>
                      <a:pt x="280" y="0"/>
                    </a:lnTo>
                    <a:lnTo>
                      <a:pt x="332" y="23"/>
                    </a:lnTo>
                    <a:lnTo>
                      <a:pt x="344" y="76"/>
                    </a:lnTo>
                    <a:lnTo>
                      <a:pt x="383" y="111"/>
                    </a:lnTo>
                    <a:lnTo>
                      <a:pt x="369" y="134"/>
                    </a:lnTo>
                    <a:lnTo>
                      <a:pt x="385" y="194"/>
                    </a:lnTo>
                    <a:lnTo>
                      <a:pt x="363" y="210"/>
                    </a:lnTo>
                    <a:lnTo>
                      <a:pt x="431" y="261"/>
                    </a:lnTo>
                    <a:lnTo>
                      <a:pt x="417" y="297"/>
                    </a:lnTo>
                    <a:lnTo>
                      <a:pt x="391" y="313"/>
                    </a:lnTo>
                    <a:lnTo>
                      <a:pt x="344" y="294"/>
                    </a:lnTo>
                    <a:lnTo>
                      <a:pt x="330" y="300"/>
                    </a:lnTo>
                    <a:lnTo>
                      <a:pt x="330" y="329"/>
                    </a:lnTo>
                    <a:lnTo>
                      <a:pt x="298" y="316"/>
                    </a:lnTo>
                    <a:lnTo>
                      <a:pt x="272" y="335"/>
                    </a:lnTo>
                    <a:lnTo>
                      <a:pt x="185" y="359"/>
                    </a:lnTo>
                    <a:lnTo>
                      <a:pt x="114" y="343"/>
                    </a:lnTo>
                    <a:lnTo>
                      <a:pt x="89" y="370"/>
                    </a:lnTo>
                    <a:lnTo>
                      <a:pt x="56" y="338"/>
                    </a:lnTo>
                    <a:lnTo>
                      <a:pt x="67" y="234"/>
                    </a:lnTo>
                    <a:lnTo>
                      <a:pt x="49" y="197"/>
                    </a:lnTo>
                    <a:lnTo>
                      <a:pt x="12" y="193"/>
                    </a:lnTo>
                    <a:lnTo>
                      <a:pt x="0" y="153"/>
                    </a:lnTo>
                  </a:path>
                </a:pathLst>
              </a:custGeom>
              <a:solidFill>
                <a:srgbClr val="CCCCFF"/>
              </a:solidFill>
              <a:ln w="9223">
                <a:solidFill>
                  <a:srgbClr val="000000"/>
                </a:solidFill>
                <a:round/>
                <a:headEnd/>
                <a:tailEnd/>
              </a:ln>
            </p:spPr>
            <p:txBody>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endParaRPr lang="en-US" altLang="en-US" sz="1050" b="1">
                  <a:solidFill>
                    <a:prstClr val="black"/>
                  </a:solidFill>
                  <a:latin typeface="Arial Narrow" pitchFamily="34" charset="0"/>
                </a:endParaRPr>
              </a:p>
              <a:p>
                <a:r>
                  <a:rPr lang="en-US" altLang="en-US" sz="1050" b="1">
                    <a:solidFill>
                      <a:prstClr val="black"/>
                    </a:solidFill>
                    <a:latin typeface="Arial Narrow" pitchFamily="34" charset="0"/>
                  </a:rPr>
                  <a:t>1</a:t>
                </a:r>
              </a:p>
            </p:txBody>
          </p:sp>
          <p:sp>
            <p:nvSpPr>
              <p:cNvPr id="2062" name="Freeform 13"/>
              <p:cNvSpPr>
                <a:spLocks/>
              </p:cNvSpPr>
              <p:nvPr/>
            </p:nvSpPr>
            <p:spPr bwMode="auto">
              <a:xfrm>
                <a:off x="3856038" y="2423115"/>
                <a:ext cx="442912" cy="390515"/>
              </a:xfrm>
              <a:custGeom>
                <a:avLst/>
                <a:gdLst>
                  <a:gd name="T0" fmla="*/ 0 w 307"/>
                  <a:gd name="T1" fmla="*/ 2147483647 h 278"/>
                  <a:gd name="T2" fmla="*/ 0 w 307"/>
                  <a:gd name="T3" fmla="*/ 2147483647 h 278"/>
                  <a:gd name="T4" fmla="*/ 2147483647 w 307"/>
                  <a:gd name="T5" fmla="*/ 2147483647 h 278"/>
                  <a:gd name="T6" fmla="*/ 2147483647 w 307"/>
                  <a:gd name="T7" fmla="*/ 2147483647 h 278"/>
                  <a:gd name="T8" fmla="*/ 2147483647 w 307"/>
                  <a:gd name="T9" fmla="*/ 2147483647 h 278"/>
                  <a:gd name="T10" fmla="*/ 2147483647 w 307"/>
                  <a:gd name="T11" fmla="*/ 2147483647 h 278"/>
                  <a:gd name="T12" fmla="*/ 2147483647 w 307"/>
                  <a:gd name="T13" fmla="*/ 2147483647 h 278"/>
                  <a:gd name="T14" fmla="*/ 2147483647 w 307"/>
                  <a:gd name="T15" fmla="*/ 0 h 278"/>
                  <a:gd name="T16" fmla="*/ 2147483647 w 307"/>
                  <a:gd name="T17" fmla="*/ 2147483647 h 278"/>
                  <a:gd name="T18" fmla="*/ 0 w 307"/>
                  <a:gd name="T19" fmla="*/ 2147483647 h 278"/>
                  <a:gd name="T20" fmla="*/ 0 w 307"/>
                  <a:gd name="T21" fmla="*/ 2147483647 h 2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7" h="278">
                    <a:moveTo>
                      <a:pt x="0" y="16"/>
                    </a:moveTo>
                    <a:lnTo>
                      <a:pt x="0" y="16"/>
                    </a:lnTo>
                    <a:lnTo>
                      <a:pt x="25" y="112"/>
                    </a:lnTo>
                    <a:lnTo>
                      <a:pt x="69" y="154"/>
                    </a:lnTo>
                    <a:lnTo>
                      <a:pt x="82" y="224"/>
                    </a:lnTo>
                    <a:lnTo>
                      <a:pt x="147" y="273"/>
                    </a:lnTo>
                    <a:lnTo>
                      <a:pt x="184" y="277"/>
                    </a:lnTo>
                    <a:lnTo>
                      <a:pt x="306" y="0"/>
                    </a:lnTo>
                    <a:lnTo>
                      <a:pt x="42" y="14"/>
                    </a:lnTo>
                    <a:lnTo>
                      <a:pt x="0" y="16"/>
                    </a:lnTo>
                  </a:path>
                </a:pathLst>
              </a:custGeom>
              <a:solidFill>
                <a:srgbClr val="CCE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63" name="Freeform 14"/>
              <p:cNvSpPr>
                <a:spLocks/>
              </p:cNvSpPr>
              <p:nvPr/>
            </p:nvSpPr>
            <p:spPr bwMode="auto">
              <a:xfrm>
                <a:off x="7650162" y="880105"/>
                <a:ext cx="577850" cy="423852"/>
              </a:xfrm>
              <a:custGeom>
                <a:avLst/>
                <a:gdLst>
                  <a:gd name="T0" fmla="*/ 0 w 400"/>
                  <a:gd name="T1" fmla="*/ 2147483647 h 303"/>
                  <a:gd name="T2" fmla="*/ 0 w 400"/>
                  <a:gd name="T3" fmla="*/ 2147483647 h 303"/>
                  <a:gd name="T4" fmla="*/ 2147483647 w 400"/>
                  <a:gd name="T5" fmla="*/ 2147483647 h 303"/>
                  <a:gd name="T6" fmla="*/ 2147483647 w 400"/>
                  <a:gd name="T7" fmla="*/ 0 h 303"/>
                  <a:gd name="T8" fmla="*/ 2147483647 w 400"/>
                  <a:gd name="T9" fmla="*/ 2147483647 h 303"/>
                  <a:gd name="T10" fmla="*/ 2147483647 w 400"/>
                  <a:gd name="T11" fmla="*/ 2147483647 h 303"/>
                  <a:gd name="T12" fmla="*/ 2147483647 w 400"/>
                  <a:gd name="T13" fmla="*/ 2147483647 h 303"/>
                  <a:gd name="T14" fmla="*/ 2147483647 w 400"/>
                  <a:gd name="T15" fmla="*/ 2147483647 h 303"/>
                  <a:gd name="T16" fmla="*/ 2147483647 w 400"/>
                  <a:gd name="T17" fmla="*/ 2147483647 h 303"/>
                  <a:gd name="T18" fmla="*/ 2147483647 w 400"/>
                  <a:gd name="T19" fmla="*/ 2147483647 h 303"/>
                  <a:gd name="T20" fmla="*/ 2147483647 w 400"/>
                  <a:gd name="T21" fmla="*/ 2147483647 h 303"/>
                  <a:gd name="T22" fmla="*/ 2147483647 w 400"/>
                  <a:gd name="T23" fmla="*/ 2147483647 h 303"/>
                  <a:gd name="T24" fmla="*/ 2147483647 w 400"/>
                  <a:gd name="T25" fmla="*/ 2147483647 h 303"/>
                  <a:gd name="T26" fmla="*/ 2147483647 w 400"/>
                  <a:gd name="T27" fmla="*/ 2147483647 h 303"/>
                  <a:gd name="T28" fmla="*/ 2147483647 w 400"/>
                  <a:gd name="T29" fmla="*/ 2147483647 h 303"/>
                  <a:gd name="T30" fmla="*/ 2147483647 w 400"/>
                  <a:gd name="T31" fmla="*/ 2147483647 h 303"/>
                  <a:gd name="T32" fmla="*/ 2147483647 w 400"/>
                  <a:gd name="T33" fmla="*/ 2147483647 h 303"/>
                  <a:gd name="T34" fmla="*/ 0 w 400"/>
                  <a:gd name="T35" fmla="*/ 2147483647 h 303"/>
                  <a:gd name="T36" fmla="*/ 0 w 400"/>
                  <a:gd name="T37" fmla="*/ 2147483647 h 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0" h="303">
                    <a:moveTo>
                      <a:pt x="0" y="13"/>
                    </a:moveTo>
                    <a:lnTo>
                      <a:pt x="0" y="13"/>
                    </a:lnTo>
                    <a:lnTo>
                      <a:pt x="25" y="11"/>
                    </a:lnTo>
                    <a:lnTo>
                      <a:pt x="118" y="0"/>
                    </a:lnTo>
                    <a:lnTo>
                      <a:pt x="360" y="193"/>
                    </a:lnTo>
                    <a:lnTo>
                      <a:pt x="377" y="231"/>
                    </a:lnTo>
                    <a:lnTo>
                      <a:pt x="373" y="267"/>
                    </a:lnTo>
                    <a:lnTo>
                      <a:pt x="399" y="287"/>
                    </a:lnTo>
                    <a:lnTo>
                      <a:pt x="397" y="302"/>
                    </a:lnTo>
                    <a:lnTo>
                      <a:pt x="302" y="243"/>
                    </a:lnTo>
                    <a:lnTo>
                      <a:pt x="272" y="208"/>
                    </a:lnTo>
                    <a:lnTo>
                      <a:pt x="249" y="205"/>
                    </a:lnTo>
                    <a:lnTo>
                      <a:pt x="252" y="185"/>
                    </a:lnTo>
                    <a:lnTo>
                      <a:pt x="217" y="174"/>
                    </a:lnTo>
                    <a:lnTo>
                      <a:pt x="209" y="150"/>
                    </a:lnTo>
                    <a:lnTo>
                      <a:pt x="112" y="90"/>
                    </a:lnTo>
                    <a:lnTo>
                      <a:pt x="29" y="59"/>
                    </a:lnTo>
                    <a:lnTo>
                      <a:pt x="0" y="13"/>
                    </a:lnTo>
                  </a:path>
                </a:pathLst>
              </a:custGeom>
              <a:solidFill>
                <a:srgbClr val="FFFF99"/>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64" name="Freeform 15"/>
              <p:cNvSpPr>
                <a:spLocks/>
              </p:cNvSpPr>
              <p:nvPr/>
            </p:nvSpPr>
            <p:spPr bwMode="auto">
              <a:xfrm>
                <a:off x="7270749" y="2665997"/>
                <a:ext cx="776288" cy="519099"/>
              </a:xfrm>
              <a:custGeom>
                <a:avLst/>
                <a:gdLst>
                  <a:gd name="T0" fmla="*/ 0 w 538"/>
                  <a:gd name="T1" fmla="*/ 2147483647 h 371"/>
                  <a:gd name="T2" fmla="*/ 0 w 538"/>
                  <a:gd name="T3" fmla="*/ 2147483647 h 371"/>
                  <a:gd name="T4" fmla="*/ 2147483647 w 538"/>
                  <a:gd name="T5" fmla="*/ 2147483647 h 371"/>
                  <a:gd name="T6" fmla="*/ 2147483647 w 538"/>
                  <a:gd name="T7" fmla="*/ 2147483647 h 371"/>
                  <a:gd name="T8" fmla="*/ 2147483647 w 538"/>
                  <a:gd name="T9" fmla="*/ 2147483647 h 371"/>
                  <a:gd name="T10" fmla="*/ 2147483647 w 538"/>
                  <a:gd name="T11" fmla="*/ 2147483647 h 371"/>
                  <a:gd name="T12" fmla="*/ 2147483647 w 538"/>
                  <a:gd name="T13" fmla="*/ 2147483647 h 371"/>
                  <a:gd name="T14" fmla="*/ 2147483647 w 538"/>
                  <a:gd name="T15" fmla="*/ 2147483647 h 371"/>
                  <a:gd name="T16" fmla="*/ 2147483647 w 538"/>
                  <a:gd name="T17" fmla="*/ 2147483647 h 371"/>
                  <a:gd name="T18" fmla="*/ 2147483647 w 538"/>
                  <a:gd name="T19" fmla="*/ 2147483647 h 371"/>
                  <a:gd name="T20" fmla="*/ 2147483647 w 538"/>
                  <a:gd name="T21" fmla="*/ 2147483647 h 371"/>
                  <a:gd name="T22" fmla="*/ 2147483647 w 538"/>
                  <a:gd name="T23" fmla="*/ 2147483647 h 371"/>
                  <a:gd name="T24" fmla="*/ 2147483647 w 538"/>
                  <a:gd name="T25" fmla="*/ 2147483647 h 371"/>
                  <a:gd name="T26" fmla="*/ 2147483647 w 538"/>
                  <a:gd name="T27" fmla="*/ 2147483647 h 371"/>
                  <a:gd name="T28" fmla="*/ 2147483647 w 538"/>
                  <a:gd name="T29" fmla="*/ 2147483647 h 371"/>
                  <a:gd name="T30" fmla="*/ 2147483647 w 538"/>
                  <a:gd name="T31" fmla="*/ 2147483647 h 371"/>
                  <a:gd name="T32" fmla="*/ 2147483647 w 538"/>
                  <a:gd name="T33" fmla="*/ 0 h 371"/>
                  <a:gd name="T34" fmla="*/ 2147483647 w 538"/>
                  <a:gd name="T35" fmla="*/ 2147483647 h 371"/>
                  <a:gd name="T36" fmla="*/ 2147483647 w 538"/>
                  <a:gd name="T37" fmla="*/ 2147483647 h 371"/>
                  <a:gd name="T38" fmla="*/ 2147483647 w 538"/>
                  <a:gd name="T39" fmla="*/ 2147483647 h 371"/>
                  <a:gd name="T40" fmla="*/ 2147483647 w 538"/>
                  <a:gd name="T41" fmla="*/ 2147483647 h 371"/>
                  <a:gd name="T42" fmla="*/ 2147483647 w 538"/>
                  <a:gd name="T43" fmla="*/ 2147483647 h 371"/>
                  <a:gd name="T44" fmla="*/ 2147483647 w 538"/>
                  <a:gd name="T45" fmla="*/ 2147483647 h 371"/>
                  <a:gd name="T46" fmla="*/ 2147483647 w 538"/>
                  <a:gd name="T47" fmla="*/ 2147483647 h 371"/>
                  <a:gd name="T48" fmla="*/ 2147483647 w 538"/>
                  <a:gd name="T49" fmla="*/ 2147483647 h 371"/>
                  <a:gd name="T50" fmla="*/ 2147483647 w 538"/>
                  <a:gd name="T51" fmla="*/ 2147483647 h 371"/>
                  <a:gd name="T52" fmla="*/ 2147483647 w 538"/>
                  <a:gd name="T53" fmla="*/ 2147483647 h 371"/>
                  <a:gd name="T54" fmla="*/ 2147483647 w 538"/>
                  <a:gd name="T55" fmla="*/ 2147483647 h 371"/>
                  <a:gd name="T56" fmla="*/ 2147483647 w 538"/>
                  <a:gd name="T57" fmla="*/ 2147483647 h 371"/>
                  <a:gd name="T58" fmla="*/ 2147483647 w 538"/>
                  <a:gd name="T59" fmla="*/ 2147483647 h 371"/>
                  <a:gd name="T60" fmla="*/ 2147483647 w 538"/>
                  <a:gd name="T61" fmla="*/ 2147483647 h 371"/>
                  <a:gd name="T62" fmla="*/ 2147483647 w 538"/>
                  <a:gd name="T63" fmla="*/ 2147483647 h 371"/>
                  <a:gd name="T64" fmla="*/ 2147483647 w 538"/>
                  <a:gd name="T65" fmla="*/ 2147483647 h 371"/>
                  <a:gd name="T66" fmla="*/ 2147483647 w 538"/>
                  <a:gd name="T67" fmla="*/ 2147483647 h 371"/>
                  <a:gd name="T68" fmla="*/ 2147483647 w 538"/>
                  <a:gd name="T69" fmla="*/ 2147483647 h 371"/>
                  <a:gd name="T70" fmla="*/ 2147483647 w 538"/>
                  <a:gd name="T71" fmla="*/ 2147483647 h 371"/>
                  <a:gd name="T72" fmla="*/ 2147483647 w 538"/>
                  <a:gd name="T73" fmla="*/ 2147483647 h 371"/>
                  <a:gd name="T74" fmla="*/ 2147483647 w 538"/>
                  <a:gd name="T75" fmla="*/ 2147483647 h 371"/>
                  <a:gd name="T76" fmla="*/ 2147483647 w 538"/>
                  <a:gd name="T77" fmla="*/ 2147483647 h 371"/>
                  <a:gd name="T78" fmla="*/ 2147483647 w 538"/>
                  <a:gd name="T79" fmla="*/ 2147483647 h 371"/>
                  <a:gd name="T80" fmla="*/ 2147483647 w 538"/>
                  <a:gd name="T81" fmla="*/ 2147483647 h 371"/>
                  <a:gd name="T82" fmla="*/ 2147483647 w 538"/>
                  <a:gd name="T83" fmla="*/ 2147483647 h 371"/>
                  <a:gd name="T84" fmla="*/ 2147483647 w 538"/>
                  <a:gd name="T85" fmla="*/ 2147483647 h 371"/>
                  <a:gd name="T86" fmla="*/ 2147483647 w 538"/>
                  <a:gd name="T87" fmla="*/ 2147483647 h 371"/>
                  <a:gd name="T88" fmla="*/ 0 w 538"/>
                  <a:gd name="T89" fmla="*/ 2147483647 h 371"/>
                  <a:gd name="T90" fmla="*/ 0 w 538"/>
                  <a:gd name="T91" fmla="*/ 2147483647 h 3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8" h="371">
                    <a:moveTo>
                      <a:pt x="0" y="295"/>
                    </a:moveTo>
                    <a:lnTo>
                      <a:pt x="0" y="295"/>
                    </a:lnTo>
                    <a:lnTo>
                      <a:pt x="26" y="259"/>
                    </a:lnTo>
                    <a:lnTo>
                      <a:pt x="22" y="239"/>
                    </a:lnTo>
                    <a:lnTo>
                      <a:pt x="256" y="212"/>
                    </a:lnTo>
                    <a:lnTo>
                      <a:pt x="305" y="178"/>
                    </a:lnTo>
                    <a:lnTo>
                      <a:pt x="299" y="148"/>
                    </a:lnTo>
                    <a:lnTo>
                      <a:pt x="321" y="146"/>
                    </a:lnTo>
                    <a:lnTo>
                      <a:pt x="306" y="99"/>
                    </a:lnTo>
                    <a:lnTo>
                      <a:pt x="315" y="88"/>
                    </a:lnTo>
                    <a:lnTo>
                      <a:pt x="330" y="86"/>
                    </a:lnTo>
                    <a:lnTo>
                      <a:pt x="356" y="128"/>
                    </a:lnTo>
                    <a:lnTo>
                      <a:pt x="378" y="125"/>
                    </a:lnTo>
                    <a:lnTo>
                      <a:pt x="356" y="89"/>
                    </a:lnTo>
                    <a:lnTo>
                      <a:pt x="357" y="63"/>
                    </a:lnTo>
                    <a:lnTo>
                      <a:pt x="410" y="73"/>
                    </a:lnTo>
                    <a:lnTo>
                      <a:pt x="425" y="0"/>
                    </a:lnTo>
                    <a:lnTo>
                      <a:pt x="457" y="58"/>
                    </a:lnTo>
                    <a:lnTo>
                      <a:pt x="438" y="90"/>
                    </a:lnTo>
                    <a:lnTo>
                      <a:pt x="440" y="103"/>
                    </a:lnTo>
                    <a:lnTo>
                      <a:pt x="463" y="92"/>
                    </a:lnTo>
                    <a:lnTo>
                      <a:pt x="488" y="104"/>
                    </a:lnTo>
                    <a:lnTo>
                      <a:pt x="495" y="39"/>
                    </a:lnTo>
                    <a:lnTo>
                      <a:pt x="510" y="31"/>
                    </a:lnTo>
                    <a:lnTo>
                      <a:pt x="522" y="45"/>
                    </a:lnTo>
                    <a:lnTo>
                      <a:pt x="537" y="94"/>
                    </a:lnTo>
                    <a:lnTo>
                      <a:pt x="512" y="107"/>
                    </a:lnTo>
                    <a:lnTo>
                      <a:pt x="527" y="129"/>
                    </a:lnTo>
                    <a:lnTo>
                      <a:pt x="473" y="159"/>
                    </a:lnTo>
                    <a:lnTo>
                      <a:pt x="411" y="294"/>
                    </a:lnTo>
                    <a:lnTo>
                      <a:pt x="366" y="289"/>
                    </a:lnTo>
                    <a:lnTo>
                      <a:pt x="370" y="249"/>
                    </a:lnTo>
                    <a:lnTo>
                      <a:pt x="359" y="246"/>
                    </a:lnTo>
                    <a:lnTo>
                      <a:pt x="344" y="247"/>
                    </a:lnTo>
                    <a:lnTo>
                      <a:pt x="330" y="298"/>
                    </a:lnTo>
                    <a:lnTo>
                      <a:pt x="310" y="279"/>
                    </a:lnTo>
                    <a:lnTo>
                      <a:pt x="303" y="243"/>
                    </a:lnTo>
                    <a:lnTo>
                      <a:pt x="270" y="256"/>
                    </a:lnTo>
                    <a:lnTo>
                      <a:pt x="258" y="282"/>
                    </a:lnTo>
                    <a:lnTo>
                      <a:pt x="297" y="292"/>
                    </a:lnTo>
                    <a:lnTo>
                      <a:pt x="284" y="314"/>
                    </a:lnTo>
                    <a:lnTo>
                      <a:pt x="168" y="320"/>
                    </a:lnTo>
                    <a:lnTo>
                      <a:pt x="57" y="370"/>
                    </a:lnTo>
                    <a:lnTo>
                      <a:pt x="26" y="294"/>
                    </a:lnTo>
                    <a:lnTo>
                      <a:pt x="0" y="295"/>
                    </a:lnTo>
                  </a:path>
                </a:pathLst>
              </a:custGeom>
              <a:pattFill prst="smCheck">
                <a:fgClr>
                  <a:srgbClr val="00FFFA"/>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65" name="Freeform 16"/>
              <p:cNvSpPr>
                <a:spLocks/>
              </p:cNvSpPr>
              <p:nvPr/>
            </p:nvSpPr>
            <p:spPr bwMode="auto">
              <a:xfrm>
                <a:off x="4964112" y="1113462"/>
                <a:ext cx="339725" cy="384165"/>
              </a:xfrm>
              <a:custGeom>
                <a:avLst/>
                <a:gdLst>
                  <a:gd name="T0" fmla="*/ 2147483647 w 235"/>
                  <a:gd name="T1" fmla="*/ 2147483647 h 275"/>
                  <a:gd name="T2" fmla="*/ 2147483647 w 235"/>
                  <a:gd name="T3" fmla="*/ 2147483647 h 275"/>
                  <a:gd name="T4" fmla="*/ 0 w 235"/>
                  <a:gd name="T5" fmla="*/ 2147483647 h 275"/>
                  <a:gd name="T6" fmla="*/ 2147483647 w 235"/>
                  <a:gd name="T7" fmla="*/ 2147483647 h 275"/>
                  <a:gd name="T8" fmla="*/ 2147483647 w 235"/>
                  <a:gd name="T9" fmla="*/ 2147483647 h 275"/>
                  <a:gd name="T10" fmla="*/ 2147483647 w 235"/>
                  <a:gd name="T11" fmla="*/ 2147483647 h 275"/>
                  <a:gd name="T12" fmla="*/ 2147483647 w 235"/>
                  <a:gd name="T13" fmla="*/ 0 h 275"/>
                  <a:gd name="T14" fmla="*/ 2147483647 w 235"/>
                  <a:gd name="T15" fmla="*/ 2147483647 h 275"/>
                  <a:gd name="T16" fmla="*/ 2147483647 w 235"/>
                  <a:gd name="T17" fmla="*/ 2147483647 h 2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5" h="275">
                    <a:moveTo>
                      <a:pt x="6" y="12"/>
                    </a:moveTo>
                    <a:lnTo>
                      <a:pt x="6" y="12"/>
                    </a:lnTo>
                    <a:lnTo>
                      <a:pt x="0" y="274"/>
                    </a:lnTo>
                    <a:lnTo>
                      <a:pt x="163" y="268"/>
                    </a:lnTo>
                    <a:lnTo>
                      <a:pt x="231" y="262"/>
                    </a:lnTo>
                    <a:lnTo>
                      <a:pt x="234" y="1"/>
                    </a:lnTo>
                    <a:lnTo>
                      <a:pt x="177" y="0"/>
                    </a:lnTo>
                    <a:lnTo>
                      <a:pt x="6" y="12"/>
                    </a:lnTo>
                  </a:path>
                </a:pathLst>
              </a:custGeom>
              <a:pattFill prst="pct40">
                <a:fgClr>
                  <a:srgbClr val="FF6699"/>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66" name="Freeform 17"/>
              <p:cNvSpPr>
                <a:spLocks/>
              </p:cNvSpPr>
              <p:nvPr/>
            </p:nvSpPr>
            <p:spPr bwMode="auto">
              <a:xfrm>
                <a:off x="609600" y="2804105"/>
                <a:ext cx="573088" cy="384165"/>
              </a:xfrm>
              <a:custGeom>
                <a:avLst/>
                <a:gdLst>
                  <a:gd name="T0" fmla="*/ 2147483647 w 398"/>
                  <a:gd name="T1" fmla="*/ 2147483647 h 274"/>
                  <a:gd name="T2" fmla="*/ 2147483647 w 398"/>
                  <a:gd name="T3" fmla="*/ 2147483647 h 274"/>
                  <a:gd name="T4" fmla="*/ 0 w 398"/>
                  <a:gd name="T5" fmla="*/ 2147483647 h 274"/>
                  <a:gd name="T6" fmla="*/ 2147483647 w 398"/>
                  <a:gd name="T7" fmla="*/ 2147483647 h 274"/>
                  <a:gd name="T8" fmla="*/ 2147483647 w 398"/>
                  <a:gd name="T9" fmla="*/ 2147483647 h 274"/>
                  <a:gd name="T10" fmla="*/ 2147483647 w 398"/>
                  <a:gd name="T11" fmla="*/ 2147483647 h 274"/>
                  <a:gd name="T12" fmla="*/ 2147483647 w 398"/>
                  <a:gd name="T13" fmla="*/ 2147483647 h 274"/>
                  <a:gd name="T14" fmla="*/ 2147483647 w 398"/>
                  <a:gd name="T15" fmla="*/ 2147483647 h 274"/>
                  <a:gd name="T16" fmla="*/ 2147483647 w 398"/>
                  <a:gd name="T17" fmla="*/ 2147483647 h 274"/>
                  <a:gd name="T18" fmla="*/ 2147483647 w 398"/>
                  <a:gd name="T19" fmla="*/ 2147483647 h 274"/>
                  <a:gd name="T20" fmla="*/ 2147483647 w 398"/>
                  <a:gd name="T21" fmla="*/ 2147483647 h 274"/>
                  <a:gd name="T22" fmla="*/ 2147483647 w 398"/>
                  <a:gd name="T23" fmla="*/ 2147483647 h 274"/>
                  <a:gd name="T24" fmla="*/ 2147483647 w 398"/>
                  <a:gd name="T25" fmla="*/ 2147483647 h 274"/>
                  <a:gd name="T26" fmla="*/ 2147483647 w 398"/>
                  <a:gd name="T27" fmla="*/ 2147483647 h 274"/>
                  <a:gd name="T28" fmla="*/ 2147483647 w 398"/>
                  <a:gd name="T29" fmla="*/ 0 h 274"/>
                  <a:gd name="T30" fmla="*/ 2147483647 w 398"/>
                  <a:gd name="T31" fmla="*/ 2147483647 h 274"/>
                  <a:gd name="T32" fmla="*/ 2147483647 w 398"/>
                  <a:gd name="T33" fmla="*/ 2147483647 h 274"/>
                  <a:gd name="T34" fmla="*/ 2147483647 w 398"/>
                  <a:gd name="T35" fmla="*/ 2147483647 h 274"/>
                  <a:gd name="T36" fmla="*/ 2147483647 w 398"/>
                  <a:gd name="T37" fmla="*/ 2147483647 h 274"/>
                  <a:gd name="T38" fmla="*/ 2147483647 w 398"/>
                  <a:gd name="T39" fmla="*/ 2147483647 h 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8" h="274">
                    <a:moveTo>
                      <a:pt x="15" y="66"/>
                    </a:moveTo>
                    <a:lnTo>
                      <a:pt x="15" y="66"/>
                    </a:lnTo>
                    <a:lnTo>
                      <a:pt x="0" y="259"/>
                    </a:lnTo>
                    <a:lnTo>
                      <a:pt x="111" y="273"/>
                    </a:lnTo>
                    <a:lnTo>
                      <a:pt x="196" y="270"/>
                    </a:lnTo>
                    <a:lnTo>
                      <a:pt x="295" y="129"/>
                    </a:lnTo>
                    <a:lnTo>
                      <a:pt x="376" y="114"/>
                    </a:lnTo>
                    <a:lnTo>
                      <a:pt x="390" y="83"/>
                    </a:lnTo>
                    <a:lnTo>
                      <a:pt x="374" y="75"/>
                    </a:lnTo>
                    <a:lnTo>
                      <a:pt x="397" y="41"/>
                    </a:lnTo>
                    <a:lnTo>
                      <a:pt x="383" y="20"/>
                    </a:lnTo>
                    <a:lnTo>
                      <a:pt x="367" y="35"/>
                    </a:lnTo>
                    <a:lnTo>
                      <a:pt x="331" y="26"/>
                    </a:lnTo>
                    <a:lnTo>
                      <a:pt x="210" y="68"/>
                    </a:lnTo>
                    <a:lnTo>
                      <a:pt x="183" y="0"/>
                    </a:lnTo>
                    <a:lnTo>
                      <a:pt x="121" y="45"/>
                    </a:lnTo>
                    <a:lnTo>
                      <a:pt x="73" y="47"/>
                    </a:lnTo>
                    <a:lnTo>
                      <a:pt x="49" y="27"/>
                    </a:lnTo>
                    <a:lnTo>
                      <a:pt x="15" y="66"/>
                    </a:lnTo>
                  </a:path>
                </a:pathLst>
              </a:custGeom>
              <a:solidFill>
                <a:srgbClr val="CCC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67" name="Freeform 18"/>
              <p:cNvSpPr>
                <a:spLocks/>
              </p:cNvSpPr>
              <p:nvPr/>
            </p:nvSpPr>
            <p:spPr bwMode="auto">
              <a:xfrm>
                <a:off x="7529512" y="1134098"/>
                <a:ext cx="260350" cy="401628"/>
              </a:xfrm>
              <a:custGeom>
                <a:avLst/>
                <a:gdLst>
                  <a:gd name="T0" fmla="*/ 2147483647 w 181"/>
                  <a:gd name="T1" fmla="*/ 2147483647 h 287"/>
                  <a:gd name="T2" fmla="*/ 2147483647 w 181"/>
                  <a:gd name="T3" fmla="*/ 2147483647 h 287"/>
                  <a:gd name="T4" fmla="*/ 2147483647 w 181"/>
                  <a:gd name="T5" fmla="*/ 2147483647 h 287"/>
                  <a:gd name="T6" fmla="*/ 0 w 181"/>
                  <a:gd name="T7" fmla="*/ 2147483647 h 287"/>
                  <a:gd name="T8" fmla="*/ 2147483647 w 181"/>
                  <a:gd name="T9" fmla="*/ 2147483647 h 287"/>
                  <a:gd name="T10" fmla="*/ 2147483647 w 181"/>
                  <a:gd name="T11" fmla="*/ 2147483647 h 287"/>
                  <a:gd name="T12" fmla="*/ 2147483647 w 181"/>
                  <a:gd name="T13" fmla="*/ 2147483647 h 287"/>
                  <a:gd name="T14" fmla="*/ 2147483647 w 181"/>
                  <a:gd name="T15" fmla="*/ 2147483647 h 287"/>
                  <a:gd name="T16" fmla="*/ 2147483647 w 181"/>
                  <a:gd name="T17" fmla="*/ 2147483647 h 287"/>
                  <a:gd name="T18" fmla="*/ 2147483647 w 181"/>
                  <a:gd name="T19" fmla="*/ 2147483647 h 287"/>
                  <a:gd name="T20" fmla="*/ 2147483647 w 181"/>
                  <a:gd name="T21" fmla="*/ 2147483647 h 287"/>
                  <a:gd name="T22" fmla="*/ 2147483647 w 181"/>
                  <a:gd name="T23" fmla="*/ 2147483647 h 287"/>
                  <a:gd name="T24" fmla="*/ 2147483647 w 181"/>
                  <a:gd name="T25" fmla="*/ 0 h 287"/>
                  <a:gd name="T26" fmla="*/ 2147483647 w 181"/>
                  <a:gd name="T27" fmla="*/ 2147483647 h 287"/>
                  <a:gd name="T28" fmla="*/ 2147483647 w 181"/>
                  <a:gd name="T29" fmla="*/ 2147483647 h 2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1" h="287">
                    <a:moveTo>
                      <a:pt x="9" y="54"/>
                    </a:moveTo>
                    <a:lnTo>
                      <a:pt x="9" y="54"/>
                    </a:lnTo>
                    <a:lnTo>
                      <a:pt x="23" y="81"/>
                    </a:lnTo>
                    <a:lnTo>
                      <a:pt x="0" y="157"/>
                    </a:lnTo>
                    <a:lnTo>
                      <a:pt x="40" y="277"/>
                    </a:lnTo>
                    <a:lnTo>
                      <a:pt x="67" y="269"/>
                    </a:lnTo>
                    <a:lnTo>
                      <a:pt x="94" y="286"/>
                    </a:lnTo>
                    <a:lnTo>
                      <a:pt x="157" y="284"/>
                    </a:lnTo>
                    <a:lnTo>
                      <a:pt x="180" y="254"/>
                    </a:lnTo>
                    <a:lnTo>
                      <a:pt x="166" y="224"/>
                    </a:lnTo>
                    <a:lnTo>
                      <a:pt x="90" y="204"/>
                    </a:lnTo>
                    <a:lnTo>
                      <a:pt x="78" y="100"/>
                    </a:lnTo>
                    <a:lnTo>
                      <a:pt x="84" y="0"/>
                    </a:lnTo>
                    <a:lnTo>
                      <a:pt x="9" y="54"/>
                    </a:lnTo>
                  </a:path>
                </a:pathLst>
              </a:custGeom>
              <a:solidFill>
                <a:srgbClr val="FFFF99"/>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68" name="Freeform 19"/>
              <p:cNvSpPr>
                <a:spLocks/>
              </p:cNvSpPr>
              <p:nvPr/>
            </p:nvSpPr>
            <p:spPr bwMode="auto">
              <a:xfrm>
                <a:off x="892175" y="2956501"/>
                <a:ext cx="465138" cy="228594"/>
              </a:xfrm>
              <a:custGeom>
                <a:avLst/>
                <a:gdLst>
                  <a:gd name="T0" fmla="*/ 0 w 323"/>
                  <a:gd name="T1" fmla="*/ 2147483647 h 163"/>
                  <a:gd name="T2" fmla="*/ 0 w 323"/>
                  <a:gd name="T3" fmla="*/ 2147483647 h 163"/>
                  <a:gd name="T4" fmla="*/ 2147483647 w 323"/>
                  <a:gd name="T5" fmla="*/ 2147483647 h 163"/>
                  <a:gd name="T6" fmla="*/ 2147483647 w 323"/>
                  <a:gd name="T7" fmla="*/ 2147483647 h 163"/>
                  <a:gd name="T8" fmla="*/ 2147483647 w 323"/>
                  <a:gd name="T9" fmla="*/ 2147483647 h 163"/>
                  <a:gd name="T10" fmla="*/ 2147483647 w 323"/>
                  <a:gd name="T11" fmla="*/ 2147483647 h 163"/>
                  <a:gd name="T12" fmla="*/ 2147483647 w 323"/>
                  <a:gd name="T13" fmla="*/ 2147483647 h 163"/>
                  <a:gd name="T14" fmla="*/ 2147483647 w 323"/>
                  <a:gd name="T15" fmla="*/ 2147483647 h 163"/>
                  <a:gd name="T16" fmla="*/ 2147483647 w 323"/>
                  <a:gd name="T17" fmla="*/ 0 h 163"/>
                  <a:gd name="T18" fmla="*/ 2147483647 w 323"/>
                  <a:gd name="T19" fmla="*/ 2147483647 h 163"/>
                  <a:gd name="T20" fmla="*/ 2147483647 w 323"/>
                  <a:gd name="T21" fmla="*/ 2147483647 h 163"/>
                  <a:gd name="T22" fmla="*/ 0 w 323"/>
                  <a:gd name="T23" fmla="*/ 2147483647 h 163"/>
                  <a:gd name="T24" fmla="*/ 0 w 323"/>
                  <a:gd name="T25" fmla="*/ 2147483647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3" h="163">
                    <a:moveTo>
                      <a:pt x="0" y="162"/>
                    </a:moveTo>
                    <a:lnTo>
                      <a:pt x="0" y="162"/>
                    </a:lnTo>
                    <a:lnTo>
                      <a:pt x="44" y="162"/>
                    </a:lnTo>
                    <a:lnTo>
                      <a:pt x="278" y="146"/>
                    </a:lnTo>
                    <a:lnTo>
                      <a:pt x="322" y="146"/>
                    </a:lnTo>
                    <a:lnTo>
                      <a:pt x="285" y="68"/>
                    </a:lnTo>
                    <a:lnTo>
                      <a:pt x="229" y="20"/>
                    </a:lnTo>
                    <a:lnTo>
                      <a:pt x="232" y="5"/>
                    </a:lnTo>
                    <a:lnTo>
                      <a:pt x="228" y="0"/>
                    </a:lnTo>
                    <a:lnTo>
                      <a:pt x="180" y="6"/>
                    </a:lnTo>
                    <a:lnTo>
                      <a:pt x="99" y="21"/>
                    </a:lnTo>
                    <a:lnTo>
                      <a:pt x="0" y="162"/>
                    </a:lnTo>
                  </a:path>
                </a:pathLst>
              </a:custGeom>
              <a:solidFill>
                <a:srgbClr val="CCC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69" name="Freeform 20"/>
              <p:cNvSpPr>
                <a:spLocks/>
              </p:cNvSpPr>
              <p:nvPr/>
            </p:nvSpPr>
            <p:spPr bwMode="auto">
              <a:xfrm>
                <a:off x="2962275" y="2388191"/>
                <a:ext cx="415925" cy="484175"/>
              </a:xfrm>
              <a:custGeom>
                <a:avLst/>
                <a:gdLst>
                  <a:gd name="T0" fmla="*/ 0 w 288"/>
                  <a:gd name="T1" fmla="*/ 2147483647 h 345"/>
                  <a:gd name="T2" fmla="*/ 0 w 288"/>
                  <a:gd name="T3" fmla="*/ 2147483647 h 345"/>
                  <a:gd name="T4" fmla="*/ 2147483647 w 288"/>
                  <a:gd name="T5" fmla="*/ 2147483647 h 345"/>
                  <a:gd name="T6" fmla="*/ 2147483647 w 288"/>
                  <a:gd name="T7" fmla="*/ 0 h 345"/>
                  <a:gd name="T8" fmla="*/ 2147483647 w 288"/>
                  <a:gd name="T9" fmla="*/ 2147483647 h 345"/>
                  <a:gd name="T10" fmla="*/ 2147483647 w 288"/>
                  <a:gd name="T11" fmla="*/ 2147483647 h 345"/>
                  <a:gd name="T12" fmla="*/ 2147483647 w 288"/>
                  <a:gd name="T13" fmla="*/ 2147483647 h 345"/>
                  <a:gd name="T14" fmla="*/ 2147483647 w 288"/>
                  <a:gd name="T15" fmla="*/ 2147483647 h 345"/>
                  <a:gd name="T16" fmla="*/ 2147483647 w 288"/>
                  <a:gd name="T17" fmla="*/ 2147483647 h 345"/>
                  <a:gd name="T18" fmla="*/ 2147483647 w 288"/>
                  <a:gd name="T19" fmla="*/ 2147483647 h 345"/>
                  <a:gd name="T20" fmla="*/ 2147483647 w 288"/>
                  <a:gd name="T21" fmla="*/ 2147483647 h 345"/>
                  <a:gd name="T22" fmla="*/ 2147483647 w 288"/>
                  <a:gd name="T23" fmla="*/ 2147483647 h 345"/>
                  <a:gd name="T24" fmla="*/ 0 w 288"/>
                  <a:gd name="T25" fmla="*/ 2147483647 h 345"/>
                  <a:gd name="T26" fmla="*/ 0 w 288"/>
                  <a:gd name="T27" fmla="*/ 2147483647 h 3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8" h="345">
                    <a:moveTo>
                      <a:pt x="0" y="341"/>
                    </a:moveTo>
                    <a:lnTo>
                      <a:pt x="0" y="341"/>
                    </a:lnTo>
                    <a:lnTo>
                      <a:pt x="34" y="197"/>
                    </a:lnTo>
                    <a:lnTo>
                      <a:pt x="34" y="0"/>
                    </a:lnTo>
                    <a:lnTo>
                      <a:pt x="138" y="7"/>
                    </a:lnTo>
                    <a:lnTo>
                      <a:pt x="158" y="74"/>
                    </a:lnTo>
                    <a:lnTo>
                      <a:pt x="197" y="136"/>
                    </a:lnTo>
                    <a:lnTo>
                      <a:pt x="254" y="212"/>
                    </a:lnTo>
                    <a:lnTo>
                      <a:pt x="258" y="246"/>
                    </a:lnTo>
                    <a:lnTo>
                      <a:pt x="272" y="246"/>
                    </a:lnTo>
                    <a:lnTo>
                      <a:pt x="287" y="344"/>
                    </a:lnTo>
                    <a:lnTo>
                      <a:pt x="260" y="344"/>
                    </a:lnTo>
                    <a:lnTo>
                      <a:pt x="0" y="341"/>
                    </a:lnTo>
                  </a:path>
                </a:pathLst>
              </a:custGeom>
              <a:pattFill prst="pct8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3" name="Freeform 21"/>
              <p:cNvSpPr>
                <a:spLocks/>
              </p:cNvSpPr>
              <p:nvPr/>
            </p:nvSpPr>
            <p:spPr bwMode="auto">
              <a:xfrm>
                <a:off x="5532437" y="3563938"/>
                <a:ext cx="857250" cy="623887"/>
              </a:xfrm>
              <a:custGeom>
                <a:avLst/>
                <a:gdLst>
                  <a:gd name="T0" fmla="*/ 0 w 593"/>
                  <a:gd name="T1" fmla="*/ 225215 h 446"/>
                  <a:gd name="T2" fmla="*/ 0 w 593"/>
                  <a:gd name="T3" fmla="*/ 225215 h 446"/>
                  <a:gd name="T4" fmla="*/ 72281 w 593"/>
                  <a:gd name="T5" fmla="*/ 152475 h 446"/>
                  <a:gd name="T6" fmla="*/ 102639 w 593"/>
                  <a:gd name="T7" fmla="*/ 67145 h 446"/>
                  <a:gd name="T8" fmla="*/ 159018 w 593"/>
                  <a:gd name="T9" fmla="*/ 43364 h 446"/>
                  <a:gd name="T10" fmla="*/ 180702 w 593"/>
                  <a:gd name="T11" fmla="*/ 0 h 446"/>
                  <a:gd name="T12" fmla="*/ 212505 w 593"/>
                  <a:gd name="T13" fmla="*/ 23780 h 446"/>
                  <a:gd name="T14" fmla="*/ 361404 w 593"/>
                  <a:gd name="T15" fmla="*/ 6994 h 446"/>
                  <a:gd name="T16" fmla="*/ 374414 w 593"/>
                  <a:gd name="T17" fmla="*/ 26578 h 446"/>
                  <a:gd name="T18" fmla="*/ 627397 w 593"/>
                  <a:gd name="T19" fmla="*/ 96521 h 446"/>
                  <a:gd name="T20" fmla="*/ 675102 w 593"/>
                  <a:gd name="T21" fmla="*/ 92324 h 446"/>
                  <a:gd name="T22" fmla="*/ 756057 w 593"/>
                  <a:gd name="T23" fmla="*/ 36370 h 446"/>
                  <a:gd name="T24" fmla="*/ 793643 w 593"/>
                  <a:gd name="T25" fmla="*/ 82532 h 446"/>
                  <a:gd name="T26" fmla="*/ 855804 w 593"/>
                  <a:gd name="T27" fmla="*/ 76937 h 446"/>
                  <a:gd name="T28" fmla="*/ 769067 w 593"/>
                  <a:gd name="T29" fmla="*/ 269978 h 446"/>
                  <a:gd name="T30" fmla="*/ 667874 w 593"/>
                  <a:gd name="T31" fmla="*/ 279770 h 446"/>
                  <a:gd name="T32" fmla="*/ 675102 w 593"/>
                  <a:gd name="T33" fmla="*/ 306349 h 446"/>
                  <a:gd name="T34" fmla="*/ 640408 w 593"/>
                  <a:gd name="T35" fmla="*/ 349713 h 446"/>
                  <a:gd name="T36" fmla="*/ 530541 w 593"/>
                  <a:gd name="T37" fmla="*/ 337123 h 446"/>
                  <a:gd name="T38" fmla="*/ 513194 w 593"/>
                  <a:gd name="T39" fmla="*/ 464419 h 446"/>
                  <a:gd name="T40" fmla="*/ 472716 w 593"/>
                  <a:gd name="T41" fmla="*/ 521772 h 446"/>
                  <a:gd name="T42" fmla="*/ 446695 w 593"/>
                  <a:gd name="T43" fmla="*/ 531564 h 446"/>
                  <a:gd name="T44" fmla="*/ 427902 w 593"/>
                  <a:gd name="T45" fmla="*/ 622489 h 446"/>
                  <a:gd name="T46" fmla="*/ 0 w 593"/>
                  <a:gd name="T47" fmla="*/ 225215 h 446"/>
                  <a:gd name="T48" fmla="*/ 0 w 593"/>
                  <a:gd name="T49" fmla="*/ 225215 h 4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3" h="446">
                    <a:moveTo>
                      <a:pt x="0" y="161"/>
                    </a:moveTo>
                    <a:lnTo>
                      <a:pt x="0" y="161"/>
                    </a:lnTo>
                    <a:lnTo>
                      <a:pt x="50" y="109"/>
                    </a:lnTo>
                    <a:lnTo>
                      <a:pt x="71" y="48"/>
                    </a:lnTo>
                    <a:lnTo>
                      <a:pt x="110" y="31"/>
                    </a:lnTo>
                    <a:lnTo>
                      <a:pt x="125" y="0"/>
                    </a:lnTo>
                    <a:lnTo>
                      <a:pt x="147" y="17"/>
                    </a:lnTo>
                    <a:lnTo>
                      <a:pt x="250" y="5"/>
                    </a:lnTo>
                    <a:lnTo>
                      <a:pt x="259" y="19"/>
                    </a:lnTo>
                    <a:lnTo>
                      <a:pt x="434" y="69"/>
                    </a:lnTo>
                    <a:lnTo>
                      <a:pt x="467" y="66"/>
                    </a:lnTo>
                    <a:lnTo>
                      <a:pt x="523" y="26"/>
                    </a:lnTo>
                    <a:lnTo>
                      <a:pt x="549" y="59"/>
                    </a:lnTo>
                    <a:lnTo>
                      <a:pt x="592" y="55"/>
                    </a:lnTo>
                    <a:lnTo>
                      <a:pt x="532" y="193"/>
                    </a:lnTo>
                    <a:lnTo>
                      <a:pt x="462" y="200"/>
                    </a:lnTo>
                    <a:lnTo>
                      <a:pt x="467" y="219"/>
                    </a:lnTo>
                    <a:lnTo>
                      <a:pt x="443" y="250"/>
                    </a:lnTo>
                    <a:lnTo>
                      <a:pt x="367" y="241"/>
                    </a:lnTo>
                    <a:lnTo>
                      <a:pt x="355" y="332"/>
                    </a:lnTo>
                    <a:lnTo>
                      <a:pt x="327" y="373"/>
                    </a:lnTo>
                    <a:lnTo>
                      <a:pt x="309" y="380"/>
                    </a:lnTo>
                    <a:lnTo>
                      <a:pt x="296" y="445"/>
                    </a:lnTo>
                    <a:lnTo>
                      <a:pt x="0" y="161"/>
                    </a:lnTo>
                  </a:path>
                </a:pathLst>
              </a:custGeom>
              <a:pattFill prst="pct40">
                <a:fgClr>
                  <a:schemeClr val="accent6">
                    <a:lumMod val="60000"/>
                    <a:lumOff val="40000"/>
                  </a:schemeClr>
                </a:fgClr>
                <a:bgClr>
                  <a:schemeClr val="bg1"/>
                </a:bgClr>
              </a:pattFill>
              <a:ln w="9223" cap="flat" cmpd="sng">
                <a:solidFill>
                  <a:srgbClr val="000000"/>
                </a:solidFill>
                <a:prstDash val="solid"/>
                <a:round/>
                <a:headEnd type="none" w="med" len="med"/>
                <a:tailEnd type="none" w="med" len="med"/>
              </a:ln>
            </p:spPr>
            <p:txBody>
              <a:bodyPr/>
              <a:lstStyle/>
              <a:p>
                <a:pPr>
                  <a:defRPr/>
                </a:pPr>
                <a:endParaRPr lang="en-US" sz="1350">
                  <a:solidFill>
                    <a:prstClr val="black"/>
                  </a:solidFill>
                </a:endParaRPr>
              </a:p>
            </p:txBody>
          </p:sp>
          <p:sp>
            <p:nvSpPr>
              <p:cNvPr id="2071" name="Freeform 22"/>
              <p:cNvSpPr>
                <a:spLocks/>
              </p:cNvSpPr>
              <p:nvPr/>
            </p:nvSpPr>
            <p:spPr bwMode="auto">
              <a:xfrm>
                <a:off x="6918324" y="2316756"/>
                <a:ext cx="793750" cy="685782"/>
              </a:xfrm>
              <a:custGeom>
                <a:avLst/>
                <a:gdLst>
                  <a:gd name="T0" fmla="*/ 0 w 550"/>
                  <a:gd name="T1" fmla="*/ 2147483647 h 490"/>
                  <a:gd name="T2" fmla="*/ 0 w 550"/>
                  <a:gd name="T3" fmla="*/ 2147483647 h 490"/>
                  <a:gd name="T4" fmla="*/ 2147483647 w 550"/>
                  <a:gd name="T5" fmla="*/ 2147483647 h 490"/>
                  <a:gd name="T6" fmla="*/ 2147483647 w 550"/>
                  <a:gd name="T7" fmla="*/ 2147483647 h 490"/>
                  <a:gd name="T8" fmla="*/ 2147483647 w 550"/>
                  <a:gd name="T9" fmla="*/ 2147483647 h 490"/>
                  <a:gd name="T10" fmla="*/ 2147483647 w 550"/>
                  <a:gd name="T11" fmla="*/ 2147483647 h 490"/>
                  <a:gd name="T12" fmla="*/ 2147483647 w 550"/>
                  <a:gd name="T13" fmla="*/ 2147483647 h 490"/>
                  <a:gd name="T14" fmla="*/ 2147483647 w 550"/>
                  <a:gd name="T15" fmla="*/ 2147483647 h 490"/>
                  <a:gd name="T16" fmla="*/ 2147483647 w 550"/>
                  <a:gd name="T17" fmla="*/ 2147483647 h 490"/>
                  <a:gd name="T18" fmla="*/ 2147483647 w 550"/>
                  <a:gd name="T19" fmla="*/ 2147483647 h 490"/>
                  <a:gd name="T20" fmla="*/ 2147483647 w 550"/>
                  <a:gd name="T21" fmla="*/ 0 h 490"/>
                  <a:gd name="T22" fmla="*/ 2147483647 w 550"/>
                  <a:gd name="T23" fmla="*/ 2147483647 h 490"/>
                  <a:gd name="T24" fmla="*/ 2147483647 w 550"/>
                  <a:gd name="T25" fmla="*/ 2147483647 h 490"/>
                  <a:gd name="T26" fmla="*/ 2147483647 w 550"/>
                  <a:gd name="T27" fmla="*/ 2147483647 h 490"/>
                  <a:gd name="T28" fmla="*/ 2147483647 w 550"/>
                  <a:gd name="T29" fmla="*/ 2147483647 h 490"/>
                  <a:gd name="T30" fmla="*/ 2147483647 w 550"/>
                  <a:gd name="T31" fmla="*/ 2147483647 h 490"/>
                  <a:gd name="T32" fmla="*/ 2147483647 w 550"/>
                  <a:gd name="T33" fmla="*/ 2147483647 h 490"/>
                  <a:gd name="T34" fmla="*/ 2147483647 w 550"/>
                  <a:gd name="T35" fmla="*/ 2147483647 h 490"/>
                  <a:gd name="T36" fmla="*/ 2147483647 w 550"/>
                  <a:gd name="T37" fmla="*/ 2147483647 h 490"/>
                  <a:gd name="T38" fmla="*/ 2147483647 w 550"/>
                  <a:gd name="T39" fmla="*/ 2147483647 h 490"/>
                  <a:gd name="T40" fmla="*/ 2147483647 w 550"/>
                  <a:gd name="T41" fmla="*/ 2147483647 h 490"/>
                  <a:gd name="T42" fmla="*/ 2147483647 w 550"/>
                  <a:gd name="T43" fmla="*/ 2147483647 h 490"/>
                  <a:gd name="T44" fmla="*/ 2147483647 w 550"/>
                  <a:gd name="T45" fmla="*/ 2147483647 h 490"/>
                  <a:gd name="T46" fmla="*/ 2147483647 w 550"/>
                  <a:gd name="T47" fmla="*/ 2147483647 h 490"/>
                  <a:gd name="T48" fmla="*/ 2147483647 w 550"/>
                  <a:gd name="T49" fmla="*/ 2147483647 h 490"/>
                  <a:gd name="T50" fmla="*/ 2147483647 w 550"/>
                  <a:gd name="T51" fmla="*/ 2147483647 h 490"/>
                  <a:gd name="T52" fmla="*/ 2147483647 w 550"/>
                  <a:gd name="T53" fmla="*/ 2147483647 h 490"/>
                  <a:gd name="T54" fmla="*/ 2147483647 w 550"/>
                  <a:gd name="T55" fmla="*/ 2147483647 h 490"/>
                  <a:gd name="T56" fmla="*/ 0 w 550"/>
                  <a:gd name="T57" fmla="*/ 2147483647 h 490"/>
                  <a:gd name="T58" fmla="*/ 0 w 550"/>
                  <a:gd name="T59" fmla="*/ 2147483647 h 4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50" h="490">
                    <a:moveTo>
                      <a:pt x="0" y="169"/>
                    </a:moveTo>
                    <a:lnTo>
                      <a:pt x="0" y="169"/>
                    </a:lnTo>
                    <a:lnTo>
                      <a:pt x="23" y="149"/>
                    </a:lnTo>
                    <a:lnTo>
                      <a:pt x="11" y="114"/>
                    </a:lnTo>
                    <a:lnTo>
                      <a:pt x="19" y="94"/>
                    </a:lnTo>
                    <a:lnTo>
                      <a:pt x="46" y="71"/>
                    </a:lnTo>
                    <a:lnTo>
                      <a:pt x="73" y="75"/>
                    </a:lnTo>
                    <a:lnTo>
                      <a:pt x="102" y="36"/>
                    </a:lnTo>
                    <a:lnTo>
                      <a:pt x="141" y="48"/>
                    </a:lnTo>
                    <a:lnTo>
                      <a:pt x="138" y="24"/>
                    </a:lnTo>
                    <a:lnTo>
                      <a:pt x="166" y="0"/>
                    </a:lnTo>
                    <a:lnTo>
                      <a:pt x="312" y="71"/>
                    </a:lnTo>
                    <a:lnTo>
                      <a:pt x="368" y="119"/>
                    </a:lnTo>
                    <a:lnTo>
                      <a:pt x="344" y="181"/>
                    </a:lnTo>
                    <a:lnTo>
                      <a:pt x="363" y="278"/>
                    </a:lnTo>
                    <a:lnTo>
                      <a:pt x="329" y="276"/>
                    </a:lnTo>
                    <a:lnTo>
                      <a:pt x="276" y="213"/>
                    </a:lnTo>
                    <a:lnTo>
                      <a:pt x="261" y="269"/>
                    </a:lnTo>
                    <a:lnTo>
                      <a:pt x="341" y="331"/>
                    </a:lnTo>
                    <a:lnTo>
                      <a:pt x="370" y="371"/>
                    </a:lnTo>
                    <a:lnTo>
                      <a:pt x="480" y="404"/>
                    </a:lnTo>
                    <a:lnTo>
                      <a:pt x="540" y="360"/>
                    </a:lnTo>
                    <a:lnTo>
                      <a:pt x="543" y="398"/>
                    </a:lnTo>
                    <a:lnTo>
                      <a:pt x="549" y="428"/>
                    </a:lnTo>
                    <a:lnTo>
                      <a:pt x="500" y="462"/>
                    </a:lnTo>
                    <a:lnTo>
                      <a:pt x="266" y="489"/>
                    </a:lnTo>
                    <a:lnTo>
                      <a:pt x="244" y="285"/>
                    </a:lnTo>
                    <a:lnTo>
                      <a:pt x="204" y="299"/>
                    </a:lnTo>
                    <a:lnTo>
                      <a:pt x="0" y="169"/>
                    </a:lnTo>
                  </a:path>
                </a:pathLst>
              </a:custGeom>
              <a:pattFill prst="smCheck">
                <a:fgClr>
                  <a:srgbClr val="00FFFA"/>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7" name="Freeform 23"/>
              <p:cNvSpPr>
                <a:spLocks/>
              </p:cNvSpPr>
              <p:nvPr/>
            </p:nvSpPr>
            <p:spPr bwMode="auto">
              <a:xfrm>
                <a:off x="5422900" y="2620963"/>
                <a:ext cx="595312" cy="519112"/>
              </a:xfrm>
              <a:custGeom>
                <a:avLst/>
                <a:gdLst>
                  <a:gd name="T0" fmla="*/ 0 w 412"/>
                  <a:gd name="T1" fmla="*/ 188896 h 371"/>
                  <a:gd name="T2" fmla="*/ 0 w 412"/>
                  <a:gd name="T3" fmla="*/ 188896 h 371"/>
                  <a:gd name="T4" fmla="*/ 15894 w 412"/>
                  <a:gd name="T5" fmla="*/ 106341 h 371"/>
                  <a:gd name="T6" fmla="*/ 196511 w 412"/>
                  <a:gd name="T7" fmla="*/ 43376 h 371"/>
                  <a:gd name="T8" fmla="*/ 236969 w 412"/>
                  <a:gd name="T9" fmla="*/ 8395 h 371"/>
                  <a:gd name="T10" fmla="*/ 338115 w 412"/>
                  <a:gd name="T11" fmla="*/ 0 h 371"/>
                  <a:gd name="T12" fmla="*/ 443595 w 412"/>
                  <a:gd name="T13" fmla="*/ 25186 h 371"/>
                  <a:gd name="T14" fmla="*/ 419031 w 412"/>
                  <a:gd name="T15" fmla="*/ 207086 h 371"/>
                  <a:gd name="T16" fmla="*/ 427701 w 412"/>
                  <a:gd name="T17" fmla="*/ 316225 h 371"/>
                  <a:gd name="T18" fmla="*/ 593868 w 412"/>
                  <a:gd name="T19" fmla="*/ 477136 h 371"/>
                  <a:gd name="T20" fmla="*/ 332335 w 412"/>
                  <a:gd name="T21" fmla="*/ 489729 h 371"/>
                  <a:gd name="T22" fmla="*/ 223965 w 412"/>
                  <a:gd name="T23" fmla="*/ 517714 h 371"/>
                  <a:gd name="T24" fmla="*/ 173392 w 412"/>
                  <a:gd name="T25" fmla="*/ 433760 h 371"/>
                  <a:gd name="T26" fmla="*/ 86696 w 412"/>
                  <a:gd name="T27" fmla="*/ 384787 h 371"/>
                  <a:gd name="T28" fmla="*/ 13004 w 412"/>
                  <a:gd name="T29" fmla="*/ 239268 h 371"/>
                  <a:gd name="T30" fmla="*/ 17339 w 412"/>
                  <a:gd name="T31" fmla="*/ 211283 h 371"/>
                  <a:gd name="T32" fmla="*/ 0 w 412"/>
                  <a:gd name="T33" fmla="*/ 188896 h 371"/>
                  <a:gd name="T34" fmla="*/ 0 w 412"/>
                  <a:gd name="T35" fmla="*/ 188896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2" h="371">
                    <a:moveTo>
                      <a:pt x="0" y="135"/>
                    </a:moveTo>
                    <a:lnTo>
                      <a:pt x="0" y="135"/>
                    </a:lnTo>
                    <a:lnTo>
                      <a:pt x="11" y="76"/>
                    </a:lnTo>
                    <a:lnTo>
                      <a:pt x="136" y="31"/>
                    </a:lnTo>
                    <a:lnTo>
                      <a:pt x="164" y="6"/>
                    </a:lnTo>
                    <a:lnTo>
                      <a:pt x="234" y="0"/>
                    </a:lnTo>
                    <a:lnTo>
                      <a:pt x="307" y="18"/>
                    </a:lnTo>
                    <a:lnTo>
                      <a:pt x="290" y="148"/>
                    </a:lnTo>
                    <a:lnTo>
                      <a:pt x="296" y="226"/>
                    </a:lnTo>
                    <a:lnTo>
                      <a:pt x="411" y="341"/>
                    </a:lnTo>
                    <a:lnTo>
                      <a:pt x="230" y="350"/>
                    </a:lnTo>
                    <a:lnTo>
                      <a:pt x="155" y="370"/>
                    </a:lnTo>
                    <a:lnTo>
                      <a:pt x="120" y="310"/>
                    </a:lnTo>
                    <a:lnTo>
                      <a:pt x="60" y="275"/>
                    </a:lnTo>
                    <a:lnTo>
                      <a:pt x="9" y="171"/>
                    </a:lnTo>
                    <a:lnTo>
                      <a:pt x="12" y="151"/>
                    </a:lnTo>
                    <a:lnTo>
                      <a:pt x="0" y="135"/>
                    </a:lnTo>
                  </a:path>
                </a:pathLst>
              </a:custGeom>
              <a:pattFill prst="pct40">
                <a:fgClr>
                  <a:schemeClr val="accent6">
                    <a:lumMod val="60000"/>
                    <a:lumOff val="40000"/>
                  </a:schemeClr>
                </a:fgClr>
                <a:bgClr>
                  <a:schemeClr val="bg1"/>
                </a:bgClr>
              </a:pattFill>
              <a:ln w="9223" cap="flat" cmpd="sng">
                <a:solidFill>
                  <a:srgbClr val="000000"/>
                </a:solidFill>
                <a:prstDash val="solid"/>
                <a:round/>
                <a:headEnd type="none" w="med" len="med"/>
                <a:tailEnd type="none" w="med" len="med"/>
              </a:ln>
            </p:spPr>
            <p:txBody>
              <a:bodyPr/>
              <a:lstStyle/>
              <a:p>
                <a:pPr>
                  <a:defRPr/>
                </a:pPr>
                <a:endParaRPr lang="en-US" sz="1350">
                  <a:solidFill>
                    <a:prstClr val="black"/>
                  </a:solidFill>
                </a:endParaRPr>
              </a:p>
            </p:txBody>
          </p:sp>
          <p:grpSp>
            <p:nvGrpSpPr>
              <p:cNvPr id="3096" name="Group 24"/>
              <p:cNvGrpSpPr>
                <a:grpSpLocks/>
              </p:cNvGrpSpPr>
              <p:nvPr/>
            </p:nvGrpSpPr>
            <p:grpSpPr bwMode="auto">
              <a:xfrm>
                <a:off x="7820024" y="829306"/>
                <a:ext cx="814388" cy="882627"/>
                <a:chOff x="5463" y="1306"/>
                <a:chExt cx="564" cy="630"/>
              </a:xfrm>
              <a:solidFill>
                <a:srgbClr val="FFFF99"/>
              </a:solidFill>
            </p:grpSpPr>
            <p:sp>
              <p:nvSpPr>
                <p:cNvPr id="3097" name="Freeform 25"/>
                <p:cNvSpPr>
                  <a:spLocks/>
                </p:cNvSpPr>
                <p:nvPr/>
              </p:nvSpPr>
              <p:spPr bwMode="auto">
                <a:xfrm>
                  <a:off x="5463" y="1323"/>
                  <a:ext cx="377" cy="374"/>
                </a:xfrm>
                <a:custGeom>
                  <a:avLst/>
                  <a:gdLst>
                    <a:gd name="T0" fmla="*/ 0 w 377"/>
                    <a:gd name="T1" fmla="*/ 19 h 374"/>
                    <a:gd name="T2" fmla="*/ 0 w 377"/>
                    <a:gd name="T3" fmla="*/ 19 h 374"/>
                    <a:gd name="T4" fmla="*/ 144 w 377"/>
                    <a:gd name="T5" fmla="*/ 0 h 374"/>
                    <a:gd name="T6" fmla="*/ 187 w 377"/>
                    <a:gd name="T7" fmla="*/ 5 h 374"/>
                    <a:gd name="T8" fmla="*/ 197 w 377"/>
                    <a:gd name="T9" fmla="*/ 18 h 374"/>
                    <a:gd name="T10" fmla="*/ 165 w 377"/>
                    <a:gd name="T11" fmla="*/ 36 h 374"/>
                    <a:gd name="T12" fmla="*/ 244 w 377"/>
                    <a:gd name="T13" fmla="*/ 93 h 374"/>
                    <a:gd name="T14" fmla="*/ 238 w 377"/>
                    <a:gd name="T15" fmla="*/ 129 h 374"/>
                    <a:gd name="T16" fmla="*/ 251 w 377"/>
                    <a:gd name="T17" fmla="*/ 132 h 374"/>
                    <a:gd name="T18" fmla="*/ 266 w 377"/>
                    <a:gd name="T19" fmla="*/ 105 h 374"/>
                    <a:gd name="T20" fmla="*/ 272 w 377"/>
                    <a:gd name="T21" fmla="*/ 105 h 374"/>
                    <a:gd name="T22" fmla="*/ 285 w 377"/>
                    <a:gd name="T23" fmla="*/ 118 h 374"/>
                    <a:gd name="T24" fmla="*/ 311 w 377"/>
                    <a:gd name="T25" fmla="*/ 231 h 374"/>
                    <a:gd name="T26" fmla="*/ 347 w 377"/>
                    <a:gd name="T27" fmla="*/ 280 h 374"/>
                    <a:gd name="T28" fmla="*/ 356 w 377"/>
                    <a:gd name="T29" fmla="*/ 343 h 374"/>
                    <a:gd name="T30" fmla="*/ 376 w 377"/>
                    <a:gd name="T31" fmla="*/ 371 h 374"/>
                    <a:gd name="T32" fmla="*/ 349 w 377"/>
                    <a:gd name="T33" fmla="*/ 373 h 374"/>
                    <a:gd name="T34" fmla="*/ 321 w 377"/>
                    <a:gd name="T35" fmla="*/ 313 h 374"/>
                    <a:gd name="T36" fmla="*/ 298 w 377"/>
                    <a:gd name="T37" fmla="*/ 290 h 374"/>
                    <a:gd name="T38" fmla="*/ 299 w 377"/>
                    <a:gd name="T39" fmla="*/ 266 h 374"/>
                    <a:gd name="T40" fmla="*/ 275 w 377"/>
                    <a:gd name="T41" fmla="*/ 254 h 374"/>
                    <a:gd name="T42" fmla="*/ 259 w 377"/>
                    <a:gd name="T43" fmla="*/ 210 h 374"/>
                    <a:gd name="T44" fmla="*/ 242 w 377"/>
                    <a:gd name="T45" fmla="*/ 212 h 374"/>
                    <a:gd name="T46" fmla="*/ 0 w 377"/>
                    <a:gd name="T47" fmla="*/ 19 h 374"/>
                    <a:gd name="T48" fmla="*/ 0 w 377"/>
                    <a:gd name="T49" fmla="*/ 19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7" h="374">
                      <a:moveTo>
                        <a:pt x="0" y="19"/>
                      </a:moveTo>
                      <a:lnTo>
                        <a:pt x="0" y="19"/>
                      </a:lnTo>
                      <a:lnTo>
                        <a:pt x="144" y="0"/>
                      </a:lnTo>
                      <a:lnTo>
                        <a:pt x="187" y="5"/>
                      </a:lnTo>
                      <a:lnTo>
                        <a:pt x="197" y="18"/>
                      </a:lnTo>
                      <a:lnTo>
                        <a:pt x="165" y="36"/>
                      </a:lnTo>
                      <a:lnTo>
                        <a:pt x="244" y="93"/>
                      </a:lnTo>
                      <a:lnTo>
                        <a:pt x="238" y="129"/>
                      </a:lnTo>
                      <a:lnTo>
                        <a:pt x="251" y="132"/>
                      </a:lnTo>
                      <a:lnTo>
                        <a:pt x="266" y="105"/>
                      </a:lnTo>
                      <a:lnTo>
                        <a:pt x="272" y="105"/>
                      </a:lnTo>
                      <a:lnTo>
                        <a:pt x="285" y="118"/>
                      </a:lnTo>
                      <a:lnTo>
                        <a:pt x="311" y="231"/>
                      </a:lnTo>
                      <a:lnTo>
                        <a:pt x="347" y="280"/>
                      </a:lnTo>
                      <a:lnTo>
                        <a:pt x="356" y="343"/>
                      </a:lnTo>
                      <a:lnTo>
                        <a:pt x="376" y="371"/>
                      </a:lnTo>
                      <a:lnTo>
                        <a:pt x="349" y="373"/>
                      </a:lnTo>
                      <a:lnTo>
                        <a:pt x="321" y="313"/>
                      </a:lnTo>
                      <a:lnTo>
                        <a:pt x="298" y="290"/>
                      </a:lnTo>
                      <a:lnTo>
                        <a:pt x="299" y="266"/>
                      </a:lnTo>
                      <a:lnTo>
                        <a:pt x="275" y="254"/>
                      </a:lnTo>
                      <a:lnTo>
                        <a:pt x="259" y="210"/>
                      </a:lnTo>
                      <a:lnTo>
                        <a:pt x="242" y="212"/>
                      </a:lnTo>
                      <a:lnTo>
                        <a:pt x="0" y="19"/>
                      </a:lnTo>
                      <a:lnTo>
                        <a:pt x="0" y="19"/>
                      </a:lnTo>
                    </a:path>
                  </a:pathLst>
                </a:custGeom>
                <a:grpFill/>
                <a:ln w="9223"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350">
                    <a:solidFill>
                      <a:prstClr val="black"/>
                    </a:solidFill>
                  </a:endParaRPr>
                </a:p>
              </p:txBody>
            </p:sp>
            <p:sp>
              <p:nvSpPr>
                <p:cNvPr id="3098" name="Freeform 26"/>
                <p:cNvSpPr>
                  <a:spLocks/>
                </p:cNvSpPr>
                <p:nvPr/>
              </p:nvSpPr>
              <p:spPr bwMode="auto">
                <a:xfrm>
                  <a:off x="5675" y="1316"/>
                  <a:ext cx="63" cy="51"/>
                </a:xfrm>
                <a:custGeom>
                  <a:avLst/>
                  <a:gdLst>
                    <a:gd name="T0" fmla="*/ 0 w 63"/>
                    <a:gd name="T1" fmla="*/ 0 h 51"/>
                    <a:gd name="T2" fmla="*/ 0 w 63"/>
                    <a:gd name="T3" fmla="*/ 0 h 51"/>
                    <a:gd name="T4" fmla="*/ 22 w 63"/>
                    <a:gd name="T5" fmla="*/ 41 h 51"/>
                    <a:gd name="T6" fmla="*/ 41 w 63"/>
                    <a:gd name="T7" fmla="*/ 50 h 51"/>
                    <a:gd name="T8" fmla="*/ 62 w 63"/>
                    <a:gd name="T9" fmla="*/ 49 h 51"/>
                    <a:gd name="T10" fmla="*/ 47 w 63"/>
                    <a:gd name="T11" fmla="*/ 0 h 51"/>
                    <a:gd name="T12" fmla="*/ 0 w 63"/>
                    <a:gd name="T13" fmla="*/ 0 h 51"/>
                    <a:gd name="T14" fmla="*/ 0 w 63"/>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51">
                      <a:moveTo>
                        <a:pt x="0" y="0"/>
                      </a:moveTo>
                      <a:lnTo>
                        <a:pt x="0" y="0"/>
                      </a:lnTo>
                      <a:lnTo>
                        <a:pt x="22" y="41"/>
                      </a:lnTo>
                      <a:lnTo>
                        <a:pt x="41" y="50"/>
                      </a:lnTo>
                      <a:lnTo>
                        <a:pt x="62" y="49"/>
                      </a:lnTo>
                      <a:lnTo>
                        <a:pt x="47" y="0"/>
                      </a:lnTo>
                      <a:lnTo>
                        <a:pt x="0" y="0"/>
                      </a:lnTo>
                      <a:lnTo>
                        <a:pt x="0" y="0"/>
                      </a:lnTo>
                    </a:path>
                  </a:pathLst>
                </a:custGeom>
                <a:grpFill/>
                <a:ln w="9223"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350">
                    <a:solidFill>
                      <a:prstClr val="black"/>
                    </a:solidFill>
                  </a:endParaRPr>
                </a:p>
              </p:txBody>
            </p:sp>
            <p:sp>
              <p:nvSpPr>
                <p:cNvPr id="3099" name="Freeform 27"/>
                <p:cNvSpPr>
                  <a:spLocks/>
                </p:cNvSpPr>
                <p:nvPr/>
              </p:nvSpPr>
              <p:spPr bwMode="auto">
                <a:xfrm>
                  <a:off x="5743" y="1306"/>
                  <a:ext cx="284" cy="630"/>
                </a:xfrm>
                <a:custGeom>
                  <a:avLst/>
                  <a:gdLst>
                    <a:gd name="T0" fmla="*/ 0 w 284"/>
                    <a:gd name="T1" fmla="*/ 2 h 630"/>
                    <a:gd name="T2" fmla="*/ 0 w 284"/>
                    <a:gd name="T3" fmla="*/ 2 h 630"/>
                    <a:gd name="T4" fmla="*/ 22 w 284"/>
                    <a:gd name="T5" fmla="*/ 0 h 630"/>
                    <a:gd name="T6" fmla="*/ 137 w 284"/>
                    <a:gd name="T7" fmla="*/ 333 h 630"/>
                    <a:gd name="T8" fmla="*/ 238 w 284"/>
                    <a:gd name="T9" fmla="*/ 500 h 630"/>
                    <a:gd name="T10" fmla="*/ 283 w 284"/>
                    <a:gd name="T11" fmla="*/ 604 h 630"/>
                    <a:gd name="T12" fmla="*/ 278 w 284"/>
                    <a:gd name="T13" fmla="*/ 629 h 630"/>
                    <a:gd name="T14" fmla="*/ 176 w 284"/>
                    <a:gd name="T15" fmla="*/ 468 h 630"/>
                    <a:gd name="T16" fmla="*/ 172 w 284"/>
                    <a:gd name="T17" fmla="*/ 444 h 630"/>
                    <a:gd name="T18" fmla="*/ 131 w 284"/>
                    <a:gd name="T19" fmla="*/ 423 h 630"/>
                    <a:gd name="T20" fmla="*/ 111 w 284"/>
                    <a:gd name="T21" fmla="*/ 327 h 630"/>
                    <a:gd name="T22" fmla="*/ 0 w 284"/>
                    <a:gd name="T23" fmla="*/ 2 h 630"/>
                    <a:gd name="T24" fmla="*/ 0 w 284"/>
                    <a:gd name="T25" fmla="*/ 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630">
                      <a:moveTo>
                        <a:pt x="0" y="2"/>
                      </a:moveTo>
                      <a:lnTo>
                        <a:pt x="0" y="2"/>
                      </a:lnTo>
                      <a:lnTo>
                        <a:pt x="22" y="0"/>
                      </a:lnTo>
                      <a:lnTo>
                        <a:pt x="137" y="333"/>
                      </a:lnTo>
                      <a:lnTo>
                        <a:pt x="238" y="500"/>
                      </a:lnTo>
                      <a:lnTo>
                        <a:pt x="283" y="604"/>
                      </a:lnTo>
                      <a:lnTo>
                        <a:pt x="278" y="629"/>
                      </a:lnTo>
                      <a:lnTo>
                        <a:pt x="176" y="468"/>
                      </a:lnTo>
                      <a:lnTo>
                        <a:pt x="172" y="444"/>
                      </a:lnTo>
                      <a:lnTo>
                        <a:pt x="131" y="423"/>
                      </a:lnTo>
                      <a:lnTo>
                        <a:pt x="111" y="327"/>
                      </a:lnTo>
                      <a:lnTo>
                        <a:pt x="0" y="2"/>
                      </a:lnTo>
                      <a:lnTo>
                        <a:pt x="0" y="2"/>
                      </a:lnTo>
                    </a:path>
                  </a:pathLst>
                </a:custGeom>
                <a:grpFill/>
                <a:ln w="9223"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350">
                    <a:solidFill>
                      <a:prstClr val="black"/>
                    </a:solidFill>
                  </a:endParaRPr>
                </a:p>
              </p:txBody>
            </p:sp>
          </p:grpSp>
          <p:sp>
            <p:nvSpPr>
              <p:cNvPr id="2074" name="Freeform 28"/>
              <p:cNvSpPr>
                <a:spLocks/>
              </p:cNvSpPr>
              <p:nvPr/>
            </p:nvSpPr>
            <p:spPr bwMode="auto">
              <a:xfrm>
                <a:off x="8212137" y="1537313"/>
                <a:ext cx="276225" cy="477826"/>
              </a:xfrm>
              <a:custGeom>
                <a:avLst/>
                <a:gdLst>
                  <a:gd name="T0" fmla="*/ 2147483647 w 192"/>
                  <a:gd name="T1" fmla="*/ 2147483647 h 341"/>
                  <a:gd name="T2" fmla="*/ 2147483647 w 192"/>
                  <a:gd name="T3" fmla="*/ 2147483647 h 341"/>
                  <a:gd name="T4" fmla="*/ 2147483647 w 192"/>
                  <a:gd name="T5" fmla="*/ 2147483647 h 341"/>
                  <a:gd name="T6" fmla="*/ 0 w 192"/>
                  <a:gd name="T7" fmla="*/ 2147483647 h 341"/>
                  <a:gd name="T8" fmla="*/ 2147483647 w 192"/>
                  <a:gd name="T9" fmla="*/ 2147483647 h 341"/>
                  <a:gd name="T10" fmla="*/ 2147483647 w 192"/>
                  <a:gd name="T11" fmla="*/ 2147483647 h 341"/>
                  <a:gd name="T12" fmla="*/ 2147483647 w 192"/>
                  <a:gd name="T13" fmla="*/ 2147483647 h 341"/>
                  <a:gd name="T14" fmla="*/ 2147483647 w 192"/>
                  <a:gd name="T15" fmla="*/ 2147483647 h 341"/>
                  <a:gd name="T16" fmla="*/ 2147483647 w 192"/>
                  <a:gd name="T17" fmla="*/ 2147483647 h 341"/>
                  <a:gd name="T18" fmla="*/ 2147483647 w 192"/>
                  <a:gd name="T19" fmla="*/ 2147483647 h 341"/>
                  <a:gd name="T20" fmla="*/ 2147483647 w 192"/>
                  <a:gd name="T21" fmla="*/ 2147483647 h 341"/>
                  <a:gd name="T22" fmla="*/ 2147483647 w 192"/>
                  <a:gd name="T23" fmla="*/ 2147483647 h 341"/>
                  <a:gd name="T24" fmla="*/ 2147483647 w 192"/>
                  <a:gd name="T25" fmla="*/ 2147483647 h 341"/>
                  <a:gd name="T26" fmla="*/ 2147483647 w 192"/>
                  <a:gd name="T27" fmla="*/ 2147483647 h 341"/>
                  <a:gd name="T28" fmla="*/ 2147483647 w 192"/>
                  <a:gd name="T29" fmla="*/ 2147483647 h 341"/>
                  <a:gd name="T30" fmla="*/ 2147483647 w 192"/>
                  <a:gd name="T31" fmla="*/ 0 h 341"/>
                  <a:gd name="T32" fmla="*/ 2147483647 w 192"/>
                  <a:gd name="T33" fmla="*/ 2147483647 h 341"/>
                  <a:gd name="T34" fmla="*/ 2147483647 w 192"/>
                  <a:gd name="T35" fmla="*/ 2147483647 h 341"/>
                  <a:gd name="T36" fmla="*/ 2147483647 w 192"/>
                  <a:gd name="T37" fmla="*/ 2147483647 h 341"/>
                  <a:gd name="T38" fmla="*/ 2147483647 w 192"/>
                  <a:gd name="T39" fmla="*/ 2147483647 h 341"/>
                  <a:gd name="T40" fmla="*/ 2147483647 w 192"/>
                  <a:gd name="T41" fmla="*/ 2147483647 h 341"/>
                  <a:gd name="T42" fmla="*/ 2147483647 w 192"/>
                  <a:gd name="T43" fmla="*/ 2147483647 h 3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2" h="341">
                    <a:moveTo>
                      <a:pt x="13" y="76"/>
                    </a:moveTo>
                    <a:lnTo>
                      <a:pt x="13" y="76"/>
                    </a:lnTo>
                    <a:lnTo>
                      <a:pt x="16" y="198"/>
                    </a:lnTo>
                    <a:lnTo>
                      <a:pt x="0" y="265"/>
                    </a:lnTo>
                    <a:lnTo>
                      <a:pt x="84" y="261"/>
                    </a:lnTo>
                    <a:lnTo>
                      <a:pt x="96" y="308"/>
                    </a:lnTo>
                    <a:lnTo>
                      <a:pt x="104" y="303"/>
                    </a:lnTo>
                    <a:lnTo>
                      <a:pt x="133" y="340"/>
                    </a:lnTo>
                    <a:lnTo>
                      <a:pt x="185" y="299"/>
                    </a:lnTo>
                    <a:lnTo>
                      <a:pt x="162" y="232"/>
                    </a:lnTo>
                    <a:lnTo>
                      <a:pt x="191" y="219"/>
                    </a:lnTo>
                    <a:lnTo>
                      <a:pt x="179" y="181"/>
                    </a:lnTo>
                    <a:lnTo>
                      <a:pt x="189" y="121"/>
                    </a:lnTo>
                    <a:lnTo>
                      <a:pt x="146" y="61"/>
                    </a:lnTo>
                    <a:lnTo>
                      <a:pt x="141" y="32"/>
                    </a:lnTo>
                    <a:lnTo>
                      <a:pt x="85" y="0"/>
                    </a:lnTo>
                    <a:lnTo>
                      <a:pt x="83" y="18"/>
                    </a:lnTo>
                    <a:lnTo>
                      <a:pt x="63" y="31"/>
                    </a:lnTo>
                    <a:lnTo>
                      <a:pt x="69" y="56"/>
                    </a:lnTo>
                    <a:lnTo>
                      <a:pt x="36" y="54"/>
                    </a:lnTo>
                    <a:lnTo>
                      <a:pt x="13" y="76"/>
                    </a:lnTo>
                  </a:path>
                </a:pathLst>
              </a:custGeom>
              <a:solidFill>
                <a:srgbClr val="FFFF99"/>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75" name="Freeform 29"/>
              <p:cNvSpPr>
                <a:spLocks/>
              </p:cNvSpPr>
              <p:nvPr/>
            </p:nvSpPr>
            <p:spPr bwMode="auto">
              <a:xfrm>
                <a:off x="4135438" y="1769082"/>
                <a:ext cx="390525" cy="644508"/>
              </a:xfrm>
              <a:custGeom>
                <a:avLst/>
                <a:gdLst>
                  <a:gd name="T0" fmla="*/ 0 w 271"/>
                  <a:gd name="T1" fmla="*/ 2147483647 h 461"/>
                  <a:gd name="T2" fmla="*/ 0 w 271"/>
                  <a:gd name="T3" fmla="*/ 2147483647 h 461"/>
                  <a:gd name="T4" fmla="*/ 2147483647 w 271"/>
                  <a:gd name="T5" fmla="*/ 2147483647 h 461"/>
                  <a:gd name="T6" fmla="*/ 2147483647 w 271"/>
                  <a:gd name="T7" fmla="*/ 2147483647 h 461"/>
                  <a:gd name="T8" fmla="*/ 2147483647 w 271"/>
                  <a:gd name="T9" fmla="*/ 2147483647 h 461"/>
                  <a:gd name="T10" fmla="*/ 2147483647 w 271"/>
                  <a:gd name="T11" fmla="*/ 2147483647 h 461"/>
                  <a:gd name="T12" fmla="*/ 2147483647 w 271"/>
                  <a:gd name="T13" fmla="*/ 2147483647 h 461"/>
                  <a:gd name="T14" fmla="*/ 2147483647 w 271"/>
                  <a:gd name="T15" fmla="*/ 2147483647 h 461"/>
                  <a:gd name="T16" fmla="*/ 2147483647 w 271"/>
                  <a:gd name="T17" fmla="*/ 0 h 461"/>
                  <a:gd name="T18" fmla="*/ 2147483647 w 271"/>
                  <a:gd name="T19" fmla="*/ 2147483647 h 461"/>
                  <a:gd name="T20" fmla="*/ 2147483647 w 271"/>
                  <a:gd name="T21" fmla="*/ 2147483647 h 461"/>
                  <a:gd name="T22" fmla="*/ 2147483647 w 271"/>
                  <a:gd name="T23" fmla="*/ 2147483647 h 461"/>
                  <a:gd name="T24" fmla="*/ 2147483647 w 271"/>
                  <a:gd name="T25" fmla="*/ 2147483647 h 461"/>
                  <a:gd name="T26" fmla="*/ 2147483647 w 271"/>
                  <a:gd name="T27" fmla="*/ 2147483647 h 461"/>
                  <a:gd name="T28" fmla="*/ 2147483647 w 271"/>
                  <a:gd name="T29" fmla="*/ 2147483647 h 461"/>
                  <a:gd name="T30" fmla="*/ 2147483647 w 271"/>
                  <a:gd name="T31" fmla="*/ 2147483647 h 461"/>
                  <a:gd name="T32" fmla="*/ 2147483647 w 271"/>
                  <a:gd name="T33" fmla="*/ 2147483647 h 461"/>
                  <a:gd name="T34" fmla="*/ 2147483647 w 271"/>
                  <a:gd name="T35" fmla="*/ 2147483647 h 461"/>
                  <a:gd name="T36" fmla="*/ 2147483647 w 271"/>
                  <a:gd name="T37" fmla="*/ 2147483647 h 461"/>
                  <a:gd name="T38" fmla="*/ 0 w 271"/>
                  <a:gd name="T39" fmla="*/ 2147483647 h 461"/>
                  <a:gd name="T40" fmla="*/ 0 w 271"/>
                  <a:gd name="T41" fmla="*/ 2147483647 h 4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1" h="461">
                    <a:moveTo>
                      <a:pt x="0" y="178"/>
                    </a:moveTo>
                    <a:lnTo>
                      <a:pt x="0" y="178"/>
                    </a:lnTo>
                    <a:lnTo>
                      <a:pt x="15" y="256"/>
                    </a:lnTo>
                    <a:lnTo>
                      <a:pt x="4" y="272"/>
                    </a:lnTo>
                    <a:lnTo>
                      <a:pt x="81" y="291"/>
                    </a:lnTo>
                    <a:lnTo>
                      <a:pt x="193" y="460"/>
                    </a:lnTo>
                    <a:lnTo>
                      <a:pt x="270" y="453"/>
                    </a:lnTo>
                    <a:lnTo>
                      <a:pt x="259" y="107"/>
                    </a:lnTo>
                    <a:lnTo>
                      <a:pt x="252" y="0"/>
                    </a:lnTo>
                    <a:lnTo>
                      <a:pt x="190" y="3"/>
                    </a:lnTo>
                    <a:lnTo>
                      <a:pt x="188" y="18"/>
                    </a:lnTo>
                    <a:lnTo>
                      <a:pt x="151" y="20"/>
                    </a:lnTo>
                    <a:lnTo>
                      <a:pt x="150" y="50"/>
                    </a:lnTo>
                    <a:lnTo>
                      <a:pt x="78" y="54"/>
                    </a:lnTo>
                    <a:lnTo>
                      <a:pt x="37" y="76"/>
                    </a:lnTo>
                    <a:lnTo>
                      <a:pt x="62" y="129"/>
                    </a:lnTo>
                    <a:lnTo>
                      <a:pt x="35" y="145"/>
                    </a:lnTo>
                    <a:lnTo>
                      <a:pt x="57" y="169"/>
                    </a:lnTo>
                    <a:lnTo>
                      <a:pt x="30" y="186"/>
                    </a:lnTo>
                    <a:lnTo>
                      <a:pt x="0" y="178"/>
                    </a:lnTo>
                  </a:path>
                </a:pathLst>
              </a:custGeom>
              <a:solidFill>
                <a:srgbClr val="CCFFCC"/>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76" name="Freeform 30"/>
              <p:cNvSpPr>
                <a:spLocks/>
              </p:cNvSpPr>
              <p:nvPr/>
            </p:nvSpPr>
            <p:spPr bwMode="auto">
              <a:xfrm>
                <a:off x="3908425" y="1746857"/>
                <a:ext cx="317500" cy="403215"/>
              </a:xfrm>
              <a:custGeom>
                <a:avLst/>
                <a:gdLst>
                  <a:gd name="T0" fmla="*/ 2147483647 w 220"/>
                  <a:gd name="T1" fmla="*/ 2147483647 h 288"/>
                  <a:gd name="T2" fmla="*/ 2147483647 w 220"/>
                  <a:gd name="T3" fmla="*/ 2147483647 h 288"/>
                  <a:gd name="T4" fmla="*/ 0 w 220"/>
                  <a:gd name="T5" fmla="*/ 2147483647 h 288"/>
                  <a:gd name="T6" fmla="*/ 2147483647 w 220"/>
                  <a:gd name="T7" fmla="*/ 2147483647 h 288"/>
                  <a:gd name="T8" fmla="*/ 2147483647 w 220"/>
                  <a:gd name="T9" fmla="*/ 2147483647 h 288"/>
                  <a:gd name="T10" fmla="*/ 2147483647 w 220"/>
                  <a:gd name="T11" fmla="*/ 2147483647 h 288"/>
                  <a:gd name="T12" fmla="*/ 2147483647 w 220"/>
                  <a:gd name="T13" fmla="*/ 2147483647 h 288"/>
                  <a:gd name="T14" fmla="*/ 2147483647 w 220"/>
                  <a:gd name="T15" fmla="*/ 2147483647 h 288"/>
                  <a:gd name="T16" fmla="*/ 2147483647 w 220"/>
                  <a:gd name="T17" fmla="*/ 2147483647 h 288"/>
                  <a:gd name="T18" fmla="*/ 2147483647 w 220"/>
                  <a:gd name="T19" fmla="*/ 2147483647 h 288"/>
                  <a:gd name="T20" fmla="*/ 2147483647 w 220"/>
                  <a:gd name="T21" fmla="*/ 2147483647 h 288"/>
                  <a:gd name="T22" fmla="*/ 2147483647 w 220"/>
                  <a:gd name="T23" fmla="*/ 2147483647 h 288"/>
                  <a:gd name="T24" fmla="*/ 2147483647 w 220"/>
                  <a:gd name="T25" fmla="*/ 2147483647 h 288"/>
                  <a:gd name="T26" fmla="*/ 2147483647 w 220"/>
                  <a:gd name="T27" fmla="*/ 0 h 288"/>
                  <a:gd name="T28" fmla="*/ 2147483647 w 220"/>
                  <a:gd name="T29" fmla="*/ 2147483647 h 288"/>
                  <a:gd name="T30" fmla="*/ 2147483647 w 220"/>
                  <a:gd name="T31" fmla="*/ 2147483647 h 288"/>
                  <a:gd name="T32" fmla="*/ 2147483647 w 220"/>
                  <a:gd name="T33" fmla="*/ 2147483647 h 2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0" h="288">
                    <a:moveTo>
                      <a:pt x="3" y="29"/>
                    </a:moveTo>
                    <a:lnTo>
                      <a:pt x="3" y="29"/>
                    </a:lnTo>
                    <a:lnTo>
                      <a:pt x="0" y="192"/>
                    </a:lnTo>
                    <a:lnTo>
                      <a:pt x="21" y="190"/>
                    </a:lnTo>
                    <a:lnTo>
                      <a:pt x="140" y="253"/>
                    </a:lnTo>
                    <a:lnTo>
                      <a:pt x="161" y="287"/>
                    </a:lnTo>
                    <a:lnTo>
                      <a:pt x="172" y="271"/>
                    </a:lnTo>
                    <a:lnTo>
                      <a:pt x="157" y="193"/>
                    </a:lnTo>
                    <a:lnTo>
                      <a:pt x="187" y="201"/>
                    </a:lnTo>
                    <a:lnTo>
                      <a:pt x="214" y="184"/>
                    </a:lnTo>
                    <a:lnTo>
                      <a:pt x="192" y="160"/>
                    </a:lnTo>
                    <a:lnTo>
                      <a:pt x="219" y="144"/>
                    </a:lnTo>
                    <a:lnTo>
                      <a:pt x="194" y="91"/>
                    </a:lnTo>
                    <a:lnTo>
                      <a:pt x="151" y="0"/>
                    </a:lnTo>
                    <a:lnTo>
                      <a:pt x="138" y="21"/>
                    </a:lnTo>
                    <a:lnTo>
                      <a:pt x="3" y="29"/>
                    </a:lnTo>
                  </a:path>
                </a:pathLst>
              </a:custGeom>
              <a:solidFill>
                <a:srgbClr val="CCFFCC"/>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8" name="Freeform 31"/>
              <p:cNvSpPr>
                <a:spLocks/>
              </p:cNvSpPr>
              <p:nvPr/>
            </p:nvSpPr>
            <p:spPr bwMode="auto">
              <a:xfrm>
                <a:off x="6294437" y="2644775"/>
                <a:ext cx="509588" cy="596900"/>
              </a:xfrm>
              <a:custGeom>
                <a:avLst/>
                <a:gdLst>
                  <a:gd name="T0" fmla="*/ 0 w 353"/>
                  <a:gd name="T1" fmla="*/ 23820 h 426"/>
                  <a:gd name="T2" fmla="*/ 0 w 353"/>
                  <a:gd name="T3" fmla="*/ 23820 h 426"/>
                  <a:gd name="T4" fmla="*/ 44751 w 353"/>
                  <a:gd name="T5" fmla="*/ 344689 h 426"/>
                  <a:gd name="T6" fmla="*/ 11549 w 353"/>
                  <a:gd name="T7" fmla="*/ 561871 h 426"/>
                  <a:gd name="T8" fmla="*/ 89503 w 353"/>
                  <a:gd name="T9" fmla="*/ 595499 h 426"/>
                  <a:gd name="T10" fmla="*/ 103939 w 353"/>
                  <a:gd name="T11" fmla="*/ 561871 h 426"/>
                  <a:gd name="T12" fmla="*/ 487934 w 353"/>
                  <a:gd name="T13" fmla="*/ 549260 h 426"/>
                  <a:gd name="T14" fmla="*/ 473498 w 353"/>
                  <a:gd name="T15" fmla="*/ 508626 h 426"/>
                  <a:gd name="T16" fmla="*/ 508144 w 353"/>
                  <a:gd name="T17" fmla="*/ 319468 h 426"/>
                  <a:gd name="T18" fmla="*/ 470611 w 353"/>
                  <a:gd name="T19" fmla="*/ 232595 h 426"/>
                  <a:gd name="T20" fmla="*/ 404206 w 353"/>
                  <a:gd name="T21" fmla="*/ 183554 h 426"/>
                  <a:gd name="T22" fmla="*/ 389770 w 353"/>
                  <a:gd name="T23" fmla="*/ 43436 h 426"/>
                  <a:gd name="T24" fmla="*/ 298824 w 353"/>
                  <a:gd name="T25" fmla="*/ 0 h 426"/>
                  <a:gd name="T26" fmla="*/ 243967 w 353"/>
                  <a:gd name="T27" fmla="*/ 25221 h 426"/>
                  <a:gd name="T28" fmla="*/ 119818 w 353"/>
                  <a:gd name="T29" fmla="*/ 0 h 426"/>
                  <a:gd name="T30" fmla="*/ 98164 w 353"/>
                  <a:gd name="T31" fmla="*/ 0 h 426"/>
                  <a:gd name="T32" fmla="*/ 83728 w 353"/>
                  <a:gd name="T33" fmla="*/ 21018 h 426"/>
                  <a:gd name="T34" fmla="*/ 0 w 353"/>
                  <a:gd name="T35" fmla="*/ 23820 h 426"/>
                  <a:gd name="T36" fmla="*/ 0 w 353"/>
                  <a:gd name="T37" fmla="*/ 23820 h 4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3" h="426">
                    <a:moveTo>
                      <a:pt x="0" y="17"/>
                    </a:moveTo>
                    <a:lnTo>
                      <a:pt x="0" y="17"/>
                    </a:lnTo>
                    <a:lnTo>
                      <a:pt x="31" y="246"/>
                    </a:lnTo>
                    <a:lnTo>
                      <a:pt x="8" y="401"/>
                    </a:lnTo>
                    <a:lnTo>
                      <a:pt x="62" y="425"/>
                    </a:lnTo>
                    <a:lnTo>
                      <a:pt x="72" y="401"/>
                    </a:lnTo>
                    <a:lnTo>
                      <a:pt x="338" y="392"/>
                    </a:lnTo>
                    <a:lnTo>
                      <a:pt x="328" y="363"/>
                    </a:lnTo>
                    <a:lnTo>
                      <a:pt x="352" y="228"/>
                    </a:lnTo>
                    <a:lnTo>
                      <a:pt x="326" y="166"/>
                    </a:lnTo>
                    <a:lnTo>
                      <a:pt x="280" y="131"/>
                    </a:lnTo>
                    <a:lnTo>
                      <a:pt x="270" y="31"/>
                    </a:lnTo>
                    <a:lnTo>
                      <a:pt x="207" y="0"/>
                    </a:lnTo>
                    <a:lnTo>
                      <a:pt x="169" y="18"/>
                    </a:lnTo>
                    <a:lnTo>
                      <a:pt x="83" y="0"/>
                    </a:lnTo>
                    <a:lnTo>
                      <a:pt x="68" y="0"/>
                    </a:lnTo>
                    <a:lnTo>
                      <a:pt x="58" y="15"/>
                    </a:lnTo>
                    <a:lnTo>
                      <a:pt x="0" y="17"/>
                    </a:lnTo>
                  </a:path>
                </a:pathLst>
              </a:custGeom>
              <a:pattFill prst="pct40">
                <a:fgClr>
                  <a:schemeClr val="accent6">
                    <a:lumMod val="60000"/>
                    <a:lumOff val="40000"/>
                  </a:schemeClr>
                </a:fgClr>
                <a:bgClr>
                  <a:schemeClr val="bg1"/>
                </a:bgClr>
              </a:pattFill>
              <a:ln w="9223" cap="flat" cmpd="sng">
                <a:solidFill>
                  <a:srgbClr val="000000"/>
                </a:solidFill>
                <a:prstDash val="solid"/>
                <a:round/>
                <a:headEnd type="none" w="med" len="med"/>
                <a:tailEnd type="none" w="med" len="med"/>
              </a:ln>
            </p:spPr>
            <p:txBody>
              <a:bodyPr/>
              <a:lstStyle/>
              <a:p>
                <a:pPr>
                  <a:defRPr/>
                </a:pPr>
                <a:endParaRPr lang="en-US" sz="1350">
                  <a:solidFill>
                    <a:prstClr val="black"/>
                  </a:solidFill>
                </a:endParaRPr>
              </a:p>
            </p:txBody>
          </p:sp>
          <p:sp>
            <p:nvSpPr>
              <p:cNvPr id="2078" name="Freeform 32"/>
              <p:cNvSpPr>
                <a:spLocks/>
              </p:cNvSpPr>
              <p:nvPr/>
            </p:nvSpPr>
            <p:spPr bwMode="auto">
              <a:xfrm>
                <a:off x="6545262" y="1491277"/>
                <a:ext cx="427037" cy="555611"/>
              </a:xfrm>
              <a:custGeom>
                <a:avLst/>
                <a:gdLst>
                  <a:gd name="T0" fmla="*/ 0 w 296"/>
                  <a:gd name="T1" fmla="*/ 2147483647 h 397"/>
                  <a:gd name="T2" fmla="*/ 0 w 296"/>
                  <a:gd name="T3" fmla="*/ 2147483647 h 397"/>
                  <a:gd name="T4" fmla="*/ 2147483647 w 296"/>
                  <a:gd name="T5" fmla="*/ 0 h 397"/>
                  <a:gd name="T6" fmla="*/ 2147483647 w 296"/>
                  <a:gd name="T7" fmla="*/ 2147483647 h 397"/>
                  <a:gd name="T8" fmla="*/ 2147483647 w 296"/>
                  <a:gd name="T9" fmla="*/ 2147483647 h 397"/>
                  <a:gd name="T10" fmla="*/ 2147483647 w 296"/>
                  <a:gd name="T11" fmla="*/ 2147483647 h 397"/>
                  <a:gd name="T12" fmla="*/ 2147483647 w 296"/>
                  <a:gd name="T13" fmla="*/ 2147483647 h 397"/>
                  <a:gd name="T14" fmla="*/ 2147483647 w 296"/>
                  <a:gd name="T15" fmla="*/ 2147483647 h 397"/>
                  <a:gd name="T16" fmla="*/ 2147483647 w 296"/>
                  <a:gd name="T17" fmla="*/ 2147483647 h 397"/>
                  <a:gd name="T18" fmla="*/ 2147483647 w 296"/>
                  <a:gd name="T19" fmla="*/ 2147483647 h 397"/>
                  <a:gd name="T20" fmla="*/ 2147483647 w 296"/>
                  <a:gd name="T21" fmla="*/ 2147483647 h 397"/>
                  <a:gd name="T22" fmla="*/ 2147483647 w 296"/>
                  <a:gd name="T23" fmla="*/ 2147483647 h 397"/>
                  <a:gd name="T24" fmla="*/ 2147483647 w 296"/>
                  <a:gd name="T25" fmla="*/ 2147483647 h 397"/>
                  <a:gd name="T26" fmla="*/ 2147483647 w 296"/>
                  <a:gd name="T27" fmla="*/ 2147483647 h 397"/>
                  <a:gd name="T28" fmla="*/ 2147483647 w 296"/>
                  <a:gd name="T29" fmla="*/ 2147483647 h 397"/>
                  <a:gd name="T30" fmla="*/ 0 w 296"/>
                  <a:gd name="T31" fmla="*/ 2147483647 h 397"/>
                  <a:gd name="T32" fmla="*/ 0 w 296"/>
                  <a:gd name="T33" fmla="*/ 2147483647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6" h="397">
                    <a:moveTo>
                      <a:pt x="0" y="248"/>
                    </a:moveTo>
                    <a:lnTo>
                      <a:pt x="0" y="248"/>
                    </a:lnTo>
                    <a:lnTo>
                      <a:pt x="68" y="0"/>
                    </a:lnTo>
                    <a:lnTo>
                      <a:pt x="165" y="33"/>
                    </a:lnTo>
                    <a:lnTo>
                      <a:pt x="179" y="79"/>
                    </a:lnTo>
                    <a:lnTo>
                      <a:pt x="220" y="81"/>
                    </a:lnTo>
                    <a:lnTo>
                      <a:pt x="258" y="102"/>
                    </a:lnTo>
                    <a:lnTo>
                      <a:pt x="264" y="151"/>
                    </a:lnTo>
                    <a:lnTo>
                      <a:pt x="292" y="171"/>
                    </a:lnTo>
                    <a:lnTo>
                      <a:pt x="295" y="256"/>
                    </a:lnTo>
                    <a:lnTo>
                      <a:pt x="270" y="244"/>
                    </a:lnTo>
                    <a:lnTo>
                      <a:pt x="222" y="278"/>
                    </a:lnTo>
                    <a:lnTo>
                      <a:pt x="116" y="396"/>
                    </a:lnTo>
                    <a:lnTo>
                      <a:pt x="69" y="346"/>
                    </a:lnTo>
                    <a:lnTo>
                      <a:pt x="45" y="274"/>
                    </a:lnTo>
                    <a:lnTo>
                      <a:pt x="0" y="248"/>
                    </a:lnTo>
                  </a:path>
                </a:pathLst>
              </a:custGeom>
              <a:solidFill>
                <a:srgbClr val="FF9999"/>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79" name="Freeform 33"/>
              <p:cNvSpPr>
                <a:spLocks/>
              </p:cNvSpPr>
              <p:nvPr/>
            </p:nvSpPr>
            <p:spPr bwMode="auto">
              <a:xfrm>
                <a:off x="4087813" y="1519851"/>
                <a:ext cx="412750" cy="355591"/>
              </a:xfrm>
              <a:custGeom>
                <a:avLst/>
                <a:gdLst>
                  <a:gd name="T0" fmla="*/ 0 w 285"/>
                  <a:gd name="T1" fmla="*/ 2147483647 h 254"/>
                  <a:gd name="T2" fmla="*/ 0 w 285"/>
                  <a:gd name="T3" fmla="*/ 2147483647 h 254"/>
                  <a:gd name="T4" fmla="*/ 2147483647 w 285"/>
                  <a:gd name="T5" fmla="*/ 2147483647 h 254"/>
                  <a:gd name="T6" fmla="*/ 2147483647 w 285"/>
                  <a:gd name="T7" fmla="*/ 2147483647 h 254"/>
                  <a:gd name="T8" fmla="*/ 2147483647 w 285"/>
                  <a:gd name="T9" fmla="*/ 2147483647 h 254"/>
                  <a:gd name="T10" fmla="*/ 2147483647 w 285"/>
                  <a:gd name="T11" fmla="*/ 2147483647 h 254"/>
                  <a:gd name="T12" fmla="*/ 2147483647 w 285"/>
                  <a:gd name="T13" fmla="*/ 0 h 254"/>
                  <a:gd name="T14" fmla="*/ 2147483647 w 285"/>
                  <a:gd name="T15" fmla="*/ 2147483647 h 254"/>
                  <a:gd name="T16" fmla="*/ 2147483647 w 285"/>
                  <a:gd name="T17" fmla="*/ 2147483647 h 254"/>
                  <a:gd name="T18" fmla="*/ 2147483647 w 285"/>
                  <a:gd name="T19" fmla="*/ 2147483647 h 254"/>
                  <a:gd name="T20" fmla="*/ 2147483647 w 285"/>
                  <a:gd name="T21" fmla="*/ 2147483647 h 254"/>
                  <a:gd name="T22" fmla="*/ 2147483647 w 285"/>
                  <a:gd name="T23" fmla="*/ 2147483647 h 254"/>
                  <a:gd name="T24" fmla="*/ 2147483647 w 285"/>
                  <a:gd name="T25" fmla="*/ 2147483647 h 254"/>
                  <a:gd name="T26" fmla="*/ 2147483647 w 285"/>
                  <a:gd name="T27" fmla="*/ 2147483647 h 254"/>
                  <a:gd name="T28" fmla="*/ 2147483647 w 285"/>
                  <a:gd name="T29" fmla="*/ 2147483647 h 254"/>
                  <a:gd name="T30" fmla="*/ 2147483647 w 285"/>
                  <a:gd name="T31" fmla="*/ 2147483647 h 254"/>
                  <a:gd name="T32" fmla="*/ 0 w 285"/>
                  <a:gd name="T33" fmla="*/ 2147483647 h 254"/>
                  <a:gd name="T34" fmla="*/ 0 w 285"/>
                  <a:gd name="T35" fmla="*/ 2147483647 h 2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254">
                    <a:moveTo>
                      <a:pt x="0" y="170"/>
                    </a:moveTo>
                    <a:lnTo>
                      <a:pt x="0" y="170"/>
                    </a:lnTo>
                    <a:lnTo>
                      <a:pt x="3" y="144"/>
                    </a:lnTo>
                    <a:lnTo>
                      <a:pt x="40" y="88"/>
                    </a:lnTo>
                    <a:lnTo>
                      <a:pt x="23" y="19"/>
                    </a:lnTo>
                    <a:lnTo>
                      <a:pt x="25" y="6"/>
                    </a:lnTo>
                    <a:lnTo>
                      <a:pt x="282" y="0"/>
                    </a:lnTo>
                    <a:lnTo>
                      <a:pt x="284" y="177"/>
                    </a:lnTo>
                    <a:lnTo>
                      <a:pt x="222" y="180"/>
                    </a:lnTo>
                    <a:lnTo>
                      <a:pt x="220" y="195"/>
                    </a:lnTo>
                    <a:lnTo>
                      <a:pt x="183" y="197"/>
                    </a:lnTo>
                    <a:lnTo>
                      <a:pt x="182" y="227"/>
                    </a:lnTo>
                    <a:lnTo>
                      <a:pt x="110" y="231"/>
                    </a:lnTo>
                    <a:lnTo>
                      <a:pt x="69" y="253"/>
                    </a:lnTo>
                    <a:lnTo>
                      <a:pt x="26" y="162"/>
                    </a:lnTo>
                    <a:lnTo>
                      <a:pt x="13" y="183"/>
                    </a:lnTo>
                    <a:lnTo>
                      <a:pt x="0" y="170"/>
                    </a:lnTo>
                  </a:path>
                </a:pathLst>
              </a:custGeom>
              <a:solidFill>
                <a:srgbClr val="CCFFCC"/>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80" name="Freeform 34"/>
              <p:cNvSpPr>
                <a:spLocks/>
              </p:cNvSpPr>
              <p:nvPr/>
            </p:nvSpPr>
            <p:spPr bwMode="auto">
              <a:xfrm>
                <a:off x="3246438" y="2558049"/>
                <a:ext cx="492125" cy="314317"/>
              </a:xfrm>
              <a:custGeom>
                <a:avLst/>
                <a:gdLst>
                  <a:gd name="T0" fmla="*/ 0 w 340"/>
                  <a:gd name="T1" fmla="*/ 2147483647 h 224"/>
                  <a:gd name="T2" fmla="*/ 0 w 340"/>
                  <a:gd name="T3" fmla="*/ 2147483647 h 224"/>
                  <a:gd name="T4" fmla="*/ 2147483647 w 340"/>
                  <a:gd name="T5" fmla="*/ 2147483647 h 224"/>
                  <a:gd name="T6" fmla="*/ 2147483647 w 340"/>
                  <a:gd name="T7" fmla="*/ 2147483647 h 224"/>
                  <a:gd name="T8" fmla="*/ 2147483647 w 340"/>
                  <a:gd name="T9" fmla="*/ 2147483647 h 224"/>
                  <a:gd name="T10" fmla="*/ 2147483647 w 340"/>
                  <a:gd name="T11" fmla="*/ 2147483647 h 224"/>
                  <a:gd name="T12" fmla="*/ 2147483647 w 340"/>
                  <a:gd name="T13" fmla="*/ 2147483647 h 224"/>
                  <a:gd name="T14" fmla="*/ 2147483647 w 340"/>
                  <a:gd name="T15" fmla="*/ 2147483647 h 224"/>
                  <a:gd name="T16" fmla="*/ 2147483647 w 340"/>
                  <a:gd name="T17" fmla="*/ 2147483647 h 224"/>
                  <a:gd name="T18" fmla="*/ 2147483647 w 340"/>
                  <a:gd name="T19" fmla="*/ 2147483647 h 224"/>
                  <a:gd name="T20" fmla="*/ 2147483647 w 340"/>
                  <a:gd name="T21" fmla="*/ 2147483647 h 224"/>
                  <a:gd name="T22" fmla="*/ 2147483647 w 340"/>
                  <a:gd name="T23" fmla="*/ 2147483647 h 224"/>
                  <a:gd name="T24" fmla="*/ 2147483647 w 340"/>
                  <a:gd name="T25" fmla="*/ 0 h 224"/>
                  <a:gd name="T26" fmla="*/ 0 w 340"/>
                  <a:gd name="T27" fmla="*/ 2147483647 h 224"/>
                  <a:gd name="T28" fmla="*/ 0 w 340"/>
                  <a:gd name="T29" fmla="*/ 2147483647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0" h="224">
                    <a:moveTo>
                      <a:pt x="0" y="15"/>
                    </a:moveTo>
                    <a:lnTo>
                      <a:pt x="0" y="15"/>
                    </a:lnTo>
                    <a:lnTo>
                      <a:pt x="57" y="91"/>
                    </a:lnTo>
                    <a:lnTo>
                      <a:pt x="61" y="125"/>
                    </a:lnTo>
                    <a:lnTo>
                      <a:pt x="75" y="125"/>
                    </a:lnTo>
                    <a:lnTo>
                      <a:pt x="90" y="223"/>
                    </a:lnTo>
                    <a:lnTo>
                      <a:pt x="281" y="223"/>
                    </a:lnTo>
                    <a:lnTo>
                      <a:pt x="294" y="198"/>
                    </a:lnTo>
                    <a:lnTo>
                      <a:pt x="287" y="118"/>
                    </a:lnTo>
                    <a:lnTo>
                      <a:pt x="303" y="69"/>
                    </a:lnTo>
                    <a:lnTo>
                      <a:pt x="339" y="57"/>
                    </a:lnTo>
                    <a:lnTo>
                      <a:pt x="302" y="40"/>
                    </a:lnTo>
                    <a:lnTo>
                      <a:pt x="315" y="0"/>
                    </a:lnTo>
                    <a:lnTo>
                      <a:pt x="0" y="15"/>
                    </a:lnTo>
                  </a:path>
                </a:pathLst>
              </a:custGeom>
              <a:pattFill prst="pct8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81" name="Freeform 35"/>
              <p:cNvSpPr>
                <a:spLocks/>
              </p:cNvSpPr>
              <p:nvPr/>
            </p:nvSpPr>
            <p:spPr bwMode="auto">
              <a:xfrm>
                <a:off x="7283449" y="899155"/>
                <a:ext cx="454025" cy="311142"/>
              </a:xfrm>
              <a:custGeom>
                <a:avLst/>
                <a:gdLst>
                  <a:gd name="T0" fmla="*/ 0 w 314"/>
                  <a:gd name="T1" fmla="*/ 2147483647 h 223"/>
                  <a:gd name="T2" fmla="*/ 0 w 314"/>
                  <a:gd name="T3" fmla="*/ 2147483647 h 223"/>
                  <a:gd name="T4" fmla="*/ 2147483647 w 314"/>
                  <a:gd name="T5" fmla="*/ 2147483647 h 223"/>
                  <a:gd name="T6" fmla="*/ 2147483647 w 314"/>
                  <a:gd name="T7" fmla="*/ 2147483647 h 223"/>
                  <a:gd name="T8" fmla="*/ 2147483647 w 314"/>
                  <a:gd name="T9" fmla="*/ 2147483647 h 223"/>
                  <a:gd name="T10" fmla="*/ 2147483647 w 314"/>
                  <a:gd name="T11" fmla="*/ 2147483647 h 223"/>
                  <a:gd name="T12" fmla="*/ 2147483647 w 314"/>
                  <a:gd name="T13" fmla="*/ 2147483647 h 223"/>
                  <a:gd name="T14" fmla="*/ 2147483647 w 314"/>
                  <a:gd name="T15" fmla="*/ 2147483647 h 223"/>
                  <a:gd name="T16" fmla="*/ 2147483647 w 314"/>
                  <a:gd name="T17" fmla="*/ 2147483647 h 223"/>
                  <a:gd name="T18" fmla="*/ 2147483647 w 314"/>
                  <a:gd name="T19" fmla="*/ 0 h 223"/>
                  <a:gd name="T20" fmla="*/ 2147483647 w 314"/>
                  <a:gd name="T21" fmla="*/ 2147483647 h 223"/>
                  <a:gd name="T22" fmla="*/ 2147483647 w 314"/>
                  <a:gd name="T23" fmla="*/ 2147483647 h 223"/>
                  <a:gd name="T24" fmla="*/ 0 w 314"/>
                  <a:gd name="T25" fmla="*/ 2147483647 h 223"/>
                  <a:gd name="T26" fmla="*/ 0 w 314"/>
                  <a:gd name="T27" fmla="*/ 2147483647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4" h="223">
                    <a:moveTo>
                      <a:pt x="0" y="115"/>
                    </a:moveTo>
                    <a:lnTo>
                      <a:pt x="0" y="115"/>
                    </a:lnTo>
                    <a:lnTo>
                      <a:pt x="8" y="145"/>
                    </a:lnTo>
                    <a:lnTo>
                      <a:pt x="130" y="197"/>
                    </a:lnTo>
                    <a:lnTo>
                      <a:pt x="154" y="194"/>
                    </a:lnTo>
                    <a:lnTo>
                      <a:pt x="179" y="222"/>
                    </a:lnTo>
                    <a:lnTo>
                      <a:pt x="254" y="168"/>
                    </a:lnTo>
                    <a:lnTo>
                      <a:pt x="313" y="142"/>
                    </a:lnTo>
                    <a:lnTo>
                      <a:pt x="283" y="46"/>
                    </a:lnTo>
                    <a:lnTo>
                      <a:pt x="254" y="0"/>
                    </a:lnTo>
                    <a:lnTo>
                      <a:pt x="10" y="26"/>
                    </a:lnTo>
                    <a:lnTo>
                      <a:pt x="17" y="68"/>
                    </a:lnTo>
                    <a:lnTo>
                      <a:pt x="0" y="115"/>
                    </a:lnTo>
                  </a:path>
                </a:pathLst>
              </a:custGeom>
              <a:solidFill>
                <a:srgbClr val="FFFF99"/>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82" name="Freeform 36"/>
              <p:cNvSpPr>
                <a:spLocks/>
              </p:cNvSpPr>
              <p:nvPr/>
            </p:nvSpPr>
            <p:spPr bwMode="auto">
              <a:xfrm>
                <a:off x="873125" y="2602498"/>
                <a:ext cx="417513" cy="298442"/>
              </a:xfrm>
              <a:custGeom>
                <a:avLst/>
                <a:gdLst>
                  <a:gd name="T0" fmla="*/ 0 w 289"/>
                  <a:gd name="T1" fmla="*/ 2147483647 h 213"/>
                  <a:gd name="T2" fmla="*/ 0 w 289"/>
                  <a:gd name="T3" fmla="*/ 2147483647 h 213"/>
                  <a:gd name="T4" fmla="*/ 2147483647 w 289"/>
                  <a:gd name="T5" fmla="*/ 2147483647 h 213"/>
                  <a:gd name="T6" fmla="*/ 2147483647 w 289"/>
                  <a:gd name="T7" fmla="*/ 0 h 213"/>
                  <a:gd name="T8" fmla="*/ 2147483647 w 289"/>
                  <a:gd name="T9" fmla="*/ 2147483647 h 213"/>
                  <a:gd name="T10" fmla="*/ 2147483647 w 289"/>
                  <a:gd name="T11" fmla="*/ 2147483647 h 213"/>
                  <a:gd name="T12" fmla="*/ 2147483647 w 289"/>
                  <a:gd name="T13" fmla="*/ 2147483647 h 213"/>
                  <a:gd name="T14" fmla="*/ 2147483647 w 289"/>
                  <a:gd name="T15" fmla="*/ 2147483647 h 213"/>
                  <a:gd name="T16" fmla="*/ 2147483647 w 289"/>
                  <a:gd name="T17" fmla="*/ 2147483647 h 213"/>
                  <a:gd name="T18" fmla="*/ 2147483647 w 289"/>
                  <a:gd name="T19" fmla="*/ 2147483647 h 213"/>
                  <a:gd name="T20" fmla="*/ 2147483647 w 289"/>
                  <a:gd name="T21" fmla="*/ 2147483647 h 213"/>
                  <a:gd name="T22" fmla="*/ 0 w 289"/>
                  <a:gd name="T23" fmla="*/ 2147483647 h 213"/>
                  <a:gd name="T24" fmla="*/ 0 w 289"/>
                  <a:gd name="T25" fmla="*/ 2147483647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9" h="213">
                    <a:moveTo>
                      <a:pt x="0" y="144"/>
                    </a:moveTo>
                    <a:lnTo>
                      <a:pt x="0" y="144"/>
                    </a:lnTo>
                    <a:lnTo>
                      <a:pt x="10" y="44"/>
                    </a:lnTo>
                    <a:lnTo>
                      <a:pt x="50" y="0"/>
                    </a:lnTo>
                    <a:lnTo>
                      <a:pt x="288" y="20"/>
                    </a:lnTo>
                    <a:lnTo>
                      <a:pt x="260" y="83"/>
                    </a:lnTo>
                    <a:lnTo>
                      <a:pt x="210" y="126"/>
                    </a:lnTo>
                    <a:lnTo>
                      <a:pt x="200" y="164"/>
                    </a:lnTo>
                    <a:lnTo>
                      <a:pt x="184" y="179"/>
                    </a:lnTo>
                    <a:lnTo>
                      <a:pt x="148" y="170"/>
                    </a:lnTo>
                    <a:lnTo>
                      <a:pt x="27" y="212"/>
                    </a:lnTo>
                    <a:lnTo>
                      <a:pt x="0" y="144"/>
                    </a:lnTo>
                  </a:path>
                </a:pathLst>
              </a:custGeom>
              <a:solidFill>
                <a:srgbClr val="CCC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83" name="Freeform 37"/>
              <p:cNvSpPr>
                <a:spLocks/>
              </p:cNvSpPr>
              <p:nvPr/>
            </p:nvSpPr>
            <p:spPr bwMode="auto">
              <a:xfrm>
                <a:off x="6565899" y="2078637"/>
                <a:ext cx="328613" cy="354003"/>
              </a:xfrm>
              <a:custGeom>
                <a:avLst/>
                <a:gdLst>
                  <a:gd name="T0" fmla="*/ 0 w 227"/>
                  <a:gd name="T1" fmla="*/ 2147483647 h 253"/>
                  <a:gd name="T2" fmla="*/ 0 w 227"/>
                  <a:gd name="T3" fmla="*/ 2147483647 h 253"/>
                  <a:gd name="T4" fmla="*/ 2147483647 w 227"/>
                  <a:gd name="T5" fmla="*/ 2147483647 h 253"/>
                  <a:gd name="T6" fmla="*/ 2147483647 w 227"/>
                  <a:gd name="T7" fmla="*/ 2147483647 h 253"/>
                  <a:gd name="T8" fmla="*/ 2147483647 w 227"/>
                  <a:gd name="T9" fmla="*/ 2147483647 h 253"/>
                  <a:gd name="T10" fmla="*/ 2147483647 w 227"/>
                  <a:gd name="T11" fmla="*/ 2147483647 h 253"/>
                  <a:gd name="T12" fmla="*/ 2147483647 w 227"/>
                  <a:gd name="T13" fmla="*/ 2147483647 h 253"/>
                  <a:gd name="T14" fmla="*/ 2147483647 w 227"/>
                  <a:gd name="T15" fmla="*/ 2147483647 h 253"/>
                  <a:gd name="T16" fmla="*/ 2147483647 w 227"/>
                  <a:gd name="T17" fmla="*/ 2147483647 h 253"/>
                  <a:gd name="T18" fmla="*/ 2147483647 w 227"/>
                  <a:gd name="T19" fmla="*/ 2147483647 h 253"/>
                  <a:gd name="T20" fmla="*/ 2147483647 w 227"/>
                  <a:gd name="T21" fmla="*/ 2147483647 h 253"/>
                  <a:gd name="T22" fmla="*/ 2147483647 w 227"/>
                  <a:gd name="T23" fmla="*/ 0 h 253"/>
                  <a:gd name="T24" fmla="*/ 0 w 227"/>
                  <a:gd name="T25" fmla="*/ 2147483647 h 253"/>
                  <a:gd name="T26" fmla="*/ 0 w 227"/>
                  <a:gd name="T27" fmla="*/ 2147483647 h 2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7" h="253">
                    <a:moveTo>
                      <a:pt x="0" y="81"/>
                    </a:moveTo>
                    <a:lnTo>
                      <a:pt x="0" y="81"/>
                    </a:lnTo>
                    <a:lnTo>
                      <a:pt x="19" y="252"/>
                    </a:lnTo>
                    <a:lnTo>
                      <a:pt x="96" y="229"/>
                    </a:lnTo>
                    <a:lnTo>
                      <a:pt x="99" y="245"/>
                    </a:lnTo>
                    <a:lnTo>
                      <a:pt x="125" y="247"/>
                    </a:lnTo>
                    <a:lnTo>
                      <a:pt x="146" y="224"/>
                    </a:lnTo>
                    <a:lnTo>
                      <a:pt x="193" y="212"/>
                    </a:lnTo>
                    <a:lnTo>
                      <a:pt x="226" y="158"/>
                    </a:lnTo>
                    <a:lnTo>
                      <a:pt x="195" y="92"/>
                    </a:lnTo>
                    <a:lnTo>
                      <a:pt x="145" y="71"/>
                    </a:lnTo>
                    <a:lnTo>
                      <a:pt x="82" y="0"/>
                    </a:lnTo>
                    <a:lnTo>
                      <a:pt x="0" y="81"/>
                    </a:lnTo>
                  </a:path>
                </a:pathLst>
              </a:custGeom>
              <a:pattFill prst="pct75">
                <a:fgClr>
                  <a:srgbClr val="FFCC99"/>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84" name="Freeform 38"/>
              <p:cNvSpPr>
                <a:spLocks/>
              </p:cNvSpPr>
              <p:nvPr/>
            </p:nvSpPr>
            <p:spPr bwMode="auto">
              <a:xfrm>
                <a:off x="4495800" y="1496039"/>
                <a:ext cx="474663" cy="423852"/>
              </a:xfrm>
              <a:custGeom>
                <a:avLst/>
                <a:gdLst>
                  <a:gd name="T0" fmla="*/ 0 w 329"/>
                  <a:gd name="T1" fmla="*/ 2147483647 h 302"/>
                  <a:gd name="T2" fmla="*/ 0 w 329"/>
                  <a:gd name="T3" fmla="*/ 2147483647 h 302"/>
                  <a:gd name="T4" fmla="*/ 2147483647 w 329"/>
                  <a:gd name="T5" fmla="*/ 2147483647 h 302"/>
                  <a:gd name="T6" fmla="*/ 2147483647 w 329"/>
                  <a:gd name="T7" fmla="*/ 2147483647 h 302"/>
                  <a:gd name="T8" fmla="*/ 2147483647 w 329"/>
                  <a:gd name="T9" fmla="*/ 2147483647 h 302"/>
                  <a:gd name="T10" fmla="*/ 2147483647 w 329"/>
                  <a:gd name="T11" fmla="*/ 0 h 302"/>
                  <a:gd name="T12" fmla="*/ 0 w 329"/>
                  <a:gd name="T13" fmla="*/ 2147483647 h 302"/>
                  <a:gd name="T14" fmla="*/ 0 w 329"/>
                  <a:gd name="T15" fmla="*/ 2147483647 h 3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9" h="302">
                    <a:moveTo>
                      <a:pt x="0" y="17"/>
                    </a:moveTo>
                    <a:lnTo>
                      <a:pt x="0" y="17"/>
                    </a:lnTo>
                    <a:lnTo>
                      <a:pt x="2" y="194"/>
                    </a:lnTo>
                    <a:lnTo>
                      <a:pt x="9" y="301"/>
                    </a:lnTo>
                    <a:lnTo>
                      <a:pt x="328" y="295"/>
                    </a:lnTo>
                    <a:lnTo>
                      <a:pt x="325" y="0"/>
                    </a:lnTo>
                    <a:lnTo>
                      <a:pt x="0" y="17"/>
                    </a:lnTo>
                  </a:path>
                </a:pathLst>
              </a:custGeom>
              <a:pattFill prst="pct40">
                <a:fgClr>
                  <a:srgbClr val="FF6699"/>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85" name="Freeform 39"/>
              <p:cNvSpPr>
                <a:spLocks/>
              </p:cNvSpPr>
              <p:nvPr/>
            </p:nvSpPr>
            <p:spPr bwMode="auto">
              <a:xfrm>
                <a:off x="6361112" y="1061075"/>
                <a:ext cx="693737" cy="574660"/>
              </a:xfrm>
              <a:custGeom>
                <a:avLst/>
                <a:gdLst>
                  <a:gd name="T0" fmla="*/ 0 w 480"/>
                  <a:gd name="T1" fmla="*/ 2147483647 h 410"/>
                  <a:gd name="T2" fmla="*/ 0 w 480"/>
                  <a:gd name="T3" fmla="*/ 2147483647 h 410"/>
                  <a:gd name="T4" fmla="*/ 2147483647 w 480"/>
                  <a:gd name="T5" fmla="*/ 2147483647 h 410"/>
                  <a:gd name="T6" fmla="*/ 2147483647 w 480"/>
                  <a:gd name="T7" fmla="*/ 2147483647 h 410"/>
                  <a:gd name="T8" fmla="*/ 2147483647 w 480"/>
                  <a:gd name="T9" fmla="*/ 2147483647 h 410"/>
                  <a:gd name="T10" fmla="*/ 2147483647 w 480"/>
                  <a:gd name="T11" fmla="*/ 2147483647 h 410"/>
                  <a:gd name="T12" fmla="*/ 2147483647 w 480"/>
                  <a:gd name="T13" fmla="*/ 2147483647 h 410"/>
                  <a:gd name="T14" fmla="*/ 2147483647 w 480"/>
                  <a:gd name="T15" fmla="*/ 2147483647 h 410"/>
                  <a:gd name="T16" fmla="*/ 2147483647 w 480"/>
                  <a:gd name="T17" fmla="*/ 2147483647 h 410"/>
                  <a:gd name="T18" fmla="*/ 2147483647 w 480"/>
                  <a:gd name="T19" fmla="*/ 2147483647 h 410"/>
                  <a:gd name="T20" fmla="*/ 2147483647 w 480"/>
                  <a:gd name="T21" fmla="*/ 2147483647 h 410"/>
                  <a:gd name="T22" fmla="*/ 2147483647 w 480"/>
                  <a:gd name="T23" fmla="*/ 2147483647 h 410"/>
                  <a:gd name="T24" fmla="*/ 2147483647 w 480"/>
                  <a:gd name="T25" fmla="*/ 2147483647 h 410"/>
                  <a:gd name="T26" fmla="*/ 2147483647 w 480"/>
                  <a:gd name="T27" fmla="*/ 2147483647 h 410"/>
                  <a:gd name="T28" fmla="*/ 2147483647 w 480"/>
                  <a:gd name="T29" fmla="*/ 2147483647 h 410"/>
                  <a:gd name="T30" fmla="*/ 2147483647 w 480"/>
                  <a:gd name="T31" fmla="*/ 2147483647 h 410"/>
                  <a:gd name="T32" fmla="*/ 2147483647 w 480"/>
                  <a:gd name="T33" fmla="*/ 2147483647 h 410"/>
                  <a:gd name="T34" fmla="*/ 2147483647 w 480"/>
                  <a:gd name="T35" fmla="*/ 2147483647 h 410"/>
                  <a:gd name="T36" fmla="*/ 2147483647 w 480"/>
                  <a:gd name="T37" fmla="*/ 2147483647 h 410"/>
                  <a:gd name="T38" fmla="*/ 2147483647 w 480"/>
                  <a:gd name="T39" fmla="*/ 2147483647 h 410"/>
                  <a:gd name="T40" fmla="*/ 2147483647 w 480"/>
                  <a:gd name="T41" fmla="*/ 2147483647 h 410"/>
                  <a:gd name="T42" fmla="*/ 2147483647 w 480"/>
                  <a:gd name="T43" fmla="*/ 2147483647 h 410"/>
                  <a:gd name="T44" fmla="*/ 2147483647 w 480"/>
                  <a:gd name="T45" fmla="*/ 2147483647 h 410"/>
                  <a:gd name="T46" fmla="*/ 2147483647 w 480"/>
                  <a:gd name="T47" fmla="*/ 2147483647 h 410"/>
                  <a:gd name="T48" fmla="*/ 2147483647 w 480"/>
                  <a:gd name="T49" fmla="*/ 2147483647 h 410"/>
                  <a:gd name="T50" fmla="*/ 2147483647 w 480"/>
                  <a:gd name="T51" fmla="*/ 2147483647 h 410"/>
                  <a:gd name="T52" fmla="*/ 2147483647 w 480"/>
                  <a:gd name="T53" fmla="*/ 0 h 410"/>
                  <a:gd name="T54" fmla="*/ 2147483647 w 480"/>
                  <a:gd name="T55" fmla="*/ 2147483647 h 410"/>
                  <a:gd name="T56" fmla="*/ 2147483647 w 480"/>
                  <a:gd name="T57" fmla="*/ 2147483647 h 410"/>
                  <a:gd name="T58" fmla="*/ 0 w 480"/>
                  <a:gd name="T59" fmla="*/ 2147483647 h 410"/>
                  <a:gd name="T60" fmla="*/ 0 w 480"/>
                  <a:gd name="T61" fmla="*/ 2147483647 h 4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0" h="410">
                    <a:moveTo>
                      <a:pt x="0" y="280"/>
                    </a:moveTo>
                    <a:lnTo>
                      <a:pt x="0" y="280"/>
                    </a:lnTo>
                    <a:lnTo>
                      <a:pt x="19" y="293"/>
                    </a:lnTo>
                    <a:lnTo>
                      <a:pt x="32" y="280"/>
                    </a:lnTo>
                    <a:lnTo>
                      <a:pt x="80" y="318"/>
                    </a:lnTo>
                    <a:lnTo>
                      <a:pt x="121" y="324"/>
                    </a:lnTo>
                    <a:lnTo>
                      <a:pt x="159" y="301"/>
                    </a:lnTo>
                    <a:lnTo>
                      <a:pt x="178" y="308"/>
                    </a:lnTo>
                    <a:lnTo>
                      <a:pt x="195" y="307"/>
                    </a:lnTo>
                    <a:lnTo>
                      <a:pt x="292" y="340"/>
                    </a:lnTo>
                    <a:lnTo>
                      <a:pt x="306" y="386"/>
                    </a:lnTo>
                    <a:lnTo>
                      <a:pt x="347" y="388"/>
                    </a:lnTo>
                    <a:lnTo>
                      <a:pt x="385" y="409"/>
                    </a:lnTo>
                    <a:lnTo>
                      <a:pt x="425" y="355"/>
                    </a:lnTo>
                    <a:lnTo>
                      <a:pt x="437" y="324"/>
                    </a:lnTo>
                    <a:lnTo>
                      <a:pt x="479" y="311"/>
                    </a:lnTo>
                    <a:lnTo>
                      <a:pt x="434" y="256"/>
                    </a:lnTo>
                    <a:lnTo>
                      <a:pt x="385" y="221"/>
                    </a:lnTo>
                    <a:lnTo>
                      <a:pt x="378" y="188"/>
                    </a:lnTo>
                    <a:lnTo>
                      <a:pt x="359" y="183"/>
                    </a:lnTo>
                    <a:lnTo>
                      <a:pt x="330" y="138"/>
                    </a:lnTo>
                    <a:lnTo>
                      <a:pt x="266" y="158"/>
                    </a:lnTo>
                    <a:lnTo>
                      <a:pt x="246" y="125"/>
                    </a:lnTo>
                    <a:lnTo>
                      <a:pt x="265" y="98"/>
                    </a:lnTo>
                    <a:lnTo>
                      <a:pt x="263" y="69"/>
                    </a:lnTo>
                    <a:lnTo>
                      <a:pt x="217" y="23"/>
                    </a:lnTo>
                    <a:lnTo>
                      <a:pt x="40" y="0"/>
                    </a:lnTo>
                    <a:lnTo>
                      <a:pt x="50" y="123"/>
                    </a:lnTo>
                    <a:lnTo>
                      <a:pt x="34" y="204"/>
                    </a:lnTo>
                    <a:lnTo>
                      <a:pt x="0" y="280"/>
                    </a:lnTo>
                  </a:path>
                </a:pathLst>
              </a:custGeom>
              <a:solidFill>
                <a:srgbClr val="FF9999"/>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86" name="Freeform 40"/>
              <p:cNvSpPr>
                <a:spLocks/>
              </p:cNvSpPr>
              <p:nvPr/>
            </p:nvSpPr>
            <p:spPr bwMode="auto">
              <a:xfrm>
                <a:off x="5308599" y="2240558"/>
                <a:ext cx="630238" cy="488937"/>
              </a:xfrm>
              <a:custGeom>
                <a:avLst/>
                <a:gdLst>
                  <a:gd name="T0" fmla="*/ 0 w 437"/>
                  <a:gd name="T1" fmla="*/ 2147483647 h 349"/>
                  <a:gd name="T2" fmla="*/ 0 w 437"/>
                  <a:gd name="T3" fmla="*/ 2147483647 h 349"/>
                  <a:gd name="T4" fmla="*/ 2147483647 w 437"/>
                  <a:gd name="T5" fmla="*/ 2147483647 h 349"/>
                  <a:gd name="T6" fmla="*/ 2147483647 w 437"/>
                  <a:gd name="T7" fmla="*/ 2147483647 h 349"/>
                  <a:gd name="T8" fmla="*/ 2147483647 w 437"/>
                  <a:gd name="T9" fmla="*/ 0 h 349"/>
                  <a:gd name="T10" fmla="*/ 2147483647 w 437"/>
                  <a:gd name="T11" fmla="*/ 2147483647 h 349"/>
                  <a:gd name="T12" fmla="*/ 2147483647 w 437"/>
                  <a:gd name="T13" fmla="*/ 2147483647 h 349"/>
                  <a:gd name="T14" fmla="*/ 2147483647 w 437"/>
                  <a:gd name="T15" fmla="*/ 2147483647 h 349"/>
                  <a:gd name="T16" fmla="*/ 2147483647 w 437"/>
                  <a:gd name="T17" fmla="*/ 2147483647 h 349"/>
                  <a:gd name="T18" fmla="*/ 2147483647 w 437"/>
                  <a:gd name="T19" fmla="*/ 2147483647 h 349"/>
                  <a:gd name="T20" fmla="*/ 2147483647 w 437"/>
                  <a:gd name="T21" fmla="*/ 2147483647 h 349"/>
                  <a:gd name="T22" fmla="*/ 2147483647 w 437"/>
                  <a:gd name="T23" fmla="*/ 2147483647 h 349"/>
                  <a:gd name="T24" fmla="*/ 2147483647 w 437"/>
                  <a:gd name="T25" fmla="*/ 2147483647 h 349"/>
                  <a:gd name="T26" fmla="*/ 2147483647 w 437"/>
                  <a:gd name="T27" fmla="*/ 2147483647 h 349"/>
                  <a:gd name="T28" fmla="*/ 0 w 437"/>
                  <a:gd name="T29" fmla="*/ 2147483647 h 349"/>
                  <a:gd name="T30" fmla="*/ 0 w 437"/>
                  <a:gd name="T31" fmla="*/ 2147483647 h 3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7" h="349">
                    <a:moveTo>
                      <a:pt x="0" y="280"/>
                    </a:moveTo>
                    <a:lnTo>
                      <a:pt x="0" y="280"/>
                    </a:lnTo>
                    <a:lnTo>
                      <a:pt x="14" y="261"/>
                    </a:lnTo>
                    <a:lnTo>
                      <a:pt x="145" y="57"/>
                    </a:lnTo>
                    <a:lnTo>
                      <a:pt x="182" y="0"/>
                    </a:lnTo>
                    <a:lnTo>
                      <a:pt x="317" y="49"/>
                    </a:lnTo>
                    <a:lnTo>
                      <a:pt x="348" y="61"/>
                    </a:lnTo>
                    <a:lnTo>
                      <a:pt x="436" y="178"/>
                    </a:lnTo>
                    <a:lnTo>
                      <a:pt x="436" y="222"/>
                    </a:lnTo>
                    <a:lnTo>
                      <a:pt x="387" y="290"/>
                    </a:lnTo>
                    <a:lnTo>
                      <a:pt x="314" y="272"/>
                    </a:lnTo>
                    <a:lnTo>
                      <a:pt x="244" y="278"/>
                    </a:lnTo>
                    <a:lnTo>
                      <a:pt x="216" y="303"/>
                    </a:lnTo>
                    <a:lnTo>
                      <a:pt x="91" y="348"/>
                    </a:lnTo>
                    <a:lnTo>
                      <a:pt x="0" y="280"/>
                    </a:lnTo>
                  </a:path>
                </a:pathLst>
              </a:custGeom>
              <a:pattFill prst="pct4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87" name="Freeform 41"/>
              <p:cNvSpPr>
                <a:spLocks/>
              </p:cNvSpPr>
              <p:nvPr/>
            </p:nvSpPr>
            <p:spPr bwMode="auto">
              <a:xfrm>
                <a:off x="1577975" y="2154835"/>
                <a:ext cx="471488" cy="620696"/>
              </a:xfrm>
              <a:custGeom>
                <a:avLst/>
                <a:gdLst>
                  <a:gd name="T0" fmla="*/ 0 w 327"/>
                  <a:gd name="T1" fmla="*/ 2147483647 h 443"/>
                  <a:gd name="T2" fmla="*/ 0 w 327"/>
                  <a:gd name="T3" fmla="*/ 2147483647 h 443"/>
                  <a:gd name="T4" fmla="*/ 2147483647 w 327"/>
                  <a:gd name="T5" fmla="*/ 2147483647 h 443"/>
                  <a:gd name="T6" fmla="*/ 2147483647 w 327"/>
                  <a:gd name="T7" fmla="*/ 2147483647 h 443"/>
                  <a:gd name="T8" fmla="*/ 2147483647 w 327"/>
                  <a:gd name="T9" fmla="*/ 2147483647 h 443"/>
                  <a:gd name="T10" fmla="*/ 2147483647 w 327"/>
                  <a:gd name="T11" fmla="*/ 2147483647 h 443"/>
                  <a:gd name="T12" fmla="*/ 2147483647 w 327"/>
                  <a:gd name="T13" fmla="*/ 2147483647 h 443"/>
                  <a:gd name="T14" fmla="*/ 2147483647 w 327"/>
                  <a:gd name="T15" fmla="*/ 2147483647 h 443"/>
                  <a:gd name="T16" fmla="*/ 2147483647 w 327"/>
                  <a:gd name="T17" fmla="*/ 2147483647 h 443"/>
                  <a:gd name="T18" fmla="*/ 2147483647 w 327"/>
                  <a:gd name="T19" fmla="*/ 2147483647 h 443"/>
                  <a:gd name="T20" fmla="*/ 2147483647 w 327"/>
                  <a:gd name="T21" fmla="*/ 2147483647 h 443"/>
                  <a:gd name="T22" fmla="*/ 2147483647 w 327"/>
                  <a:gd name="T23" fmla="*/ 2147483647 h 443"/>
                  <a:gd name="T24" fmla="*/ 2147483647 w 327"/>
                  <a:gd name="T25" fmla="*/ 2147483647 h 443"/>
                  <a:gd name="T26" fmla="*/ 2147483647 w 327"/>
                  <a:gd name="T27" fmla="*/ 2147483647 h 443"/>
                  <a:gd name="T28" fmla="*/ 2147483647 w 327"/>
                  <a:gd name="T29" fmla="*/ 2147483647 h 443"/>
                  <a:gd name="T30" fmla="*/ 2147483647 w 327"/>
                  <a:gd name="T31" fmla="*/ 2147483647 h 443"/>
                  <a:gd name="T32" fmla="*/ 2147483647 w 327"/>
                  <a:gd name="T33" fmla="*/ 2147483647 h 443"/>
                  <a:gd name="T34" fmla="*/ 2147483647 w 327"/>
                  <a:gd name="T35" fmla="*/ 2147483647 h 443"/>
                  <a:gd name="T36" fmla="*/ 2147483647 w 327"/>
                  <a:gd name="T37" fmla="*/ 2147483647 h 443"/>
                  <a:gd name="T38" fmla="*/ 2147483647 w 327"/>
                  <a:gd name="T39" fmla="*/ 0 h 443"/>
                  <a:gd name="T40" fmla="*/ 2147483647 w 327"/>
                  <a:gd name="T41" fmla="*/ 2147483647 h 443"/>
                  <a:gd name="T42" fmla="*/ 2147483647 w 327"/>
                  <a:gd name="T43" fmla="*/ 2147483647 h 443"/>
                  <a:gd name="T44" fmla="*/ 0 w 327"/>
                  <a:gd name="T45" fmla="*/ 2147483647 h 443"/>
                  <a:gd name="T46" fmla="*/ 0 w 327"/>
                  <a:gd name="T47" fmla="*/ 2147483647 h 4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7" h="443">
                    <a:moveTo>
                      <a:pt x="0" y="103"/>
                    </a:moveTo>
                    <a:lnTo>
                      <a:pt x="0" y="103"/>
                    </a:lnTo>
                    <a:lnTo>
                      <a:pt x="48" y="117"/>
                    </a:lnTo>
                    <a:lnTo>
                      <a:pt x="30" y="137"/>
                    </a:lnTo>
                    <a:lnTo>
                      <a:pt x="64" y="215"/>
                    </a:lnTo>
                    <a:lnTo>
                      <a:pt x="48" y="256"/>
                    </a:lnTo>
                    <a:lnTo>
                      <a:pt x="72" y="279"/>
                    </a:lnTo>
                    <a:lnTo>
                      <a:pt x="74" y="298"/>
                    </a:lnTo>
                    <a:lnTo>
                      <a:pt x="140" y="341"/>
                    </a:lnTo>
                    <a:lnTo>
                      <a:pt x="194" y="430"/>
                    </a:lnTo>
                    <a:lnTo>
                      <a:pt x="224" y="442"/>
                    </a:lnTo>
                    <a:lnTo>
                      <a:pt x="273" y="422"/>
                    </a:lnTo>
                    <a:lnTo>
                      <a:pt x="326" y="334"/>
                    </a:lnTo>
                    <a:lnTo>
                      <a:pt x="293" y="302"/>
                    </a:lnTo>
                    <a:lnTo>
                      <a:pt x="304" y="198"/>
                    </a:lnTo>
                    <a:lnTo>
                      <a:pt x="286" y="161"/>
                    </a:lnTo>
                    <a:lnTo>
                      <a:pt x="249" y="157"/>
                    </a:lnTo>
                    <a:lnTo>
                      <a:pt x="237" y="117"/>
                    </a:lnTo>
                    <a:lnTo>
                      <a:pt x="218" y="106"/>
                    </a:lnTo>
                    <a:lnTo>
                      <a:pt x="199" y="0"/>
                    </a:lnTo>
                    <a:lnTo>
                      <a:pt x="162" y="26"/>
                    </a:lnTo>
                    <a:lnTo>
                      <a:pt x="89" y="44"/>
                    </a:lnTo>
                    <a:lnTo>
                      <a:pt x="0" y="103"/>
                    </a:lnTo>
                  </a:path>
                </a:pathLst>
              </a:custGeom>
              <a:solidFill>
                <a:srgbClr val="CCC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88" name="Freeform 42"/>
              <p:cNvSpPr>
                <a:spLocks/>
              </p:cNvSpPr>
              <p:nvPr/>
            </p:nvSpPr>
            <p:spPr bwMode="auto">
              <a:xfrm>
                <a:off x="2047875" y="2516775"/>
                <a:ext cx="449263" cy="433376"/>
              </a:xfrm>
              <a:custGeom>
                <a:avLst/>
                <a:gdLst>
                  <a:gd name="T0" fmla="*/ 0 w 311"/>
                  <a:gd name="T1" fmla="*/ 2147483647 h 310"/>
                  <a:gd name="T2" fmla="*/ 0 w 311"/>
                  <a:gd name="T3" fmla="*/ 2147483647 h 310"/>
                  <a:gd name="T4" fmla="*/ 2147483647 w 311"/>
                  <a:gd name="T5" fmla="*/ 2147483647 h 310"/>
                  <a:gd name="T6" fmla="*/ 2147483647 w 311"/>
                  <a:gd name="T7" fmla="*/ 2147483647 h 310"/>
                  <a:gd name="T8" fmla="*/ 2147483647 w 311"/>
                  <a:gd name="T9" fmla="*/ 2147483647 h 310"/>
                  <a:gd name="T10" fmla="*/ 2147483647 w 311"/>
                  <a:gd name="T11" fmla="*/ 2147483647 h 310"/>
                  <a:gd name="T12" fmla="*/ 2147483647 w 311"/>
                  <a:gd name="T13" fmla="*/ 2147483647 h 310"/>
                  <a:gd name="T14" fmla="*/ 2147483647 w 311"/>
                  <a:gd name="T15" fmla="*/ 2147483647 h 310"/>
                  <a:gd name="T16" fmla="*/ 2147483647 w 311"/>
                  <a:gd name="T17" fmla="*/ 0 h 310"/>
                  <a:gd name="T18" fmla="*/ 2147483647 w 311"/>
                  <a:gd name="T19" fmla="*/ 2147483647 h 310"/>
                  <a:gd name="T20" fmla="*/ 2147483647 w 311"/>
                  <a:gd name="T21" fmla="*/ 2147483647 h 310"/>
                  <a:gd name="T22" fmla="*/ 2147483647 w 311"/>
                  <a:gd name="T23" fmla="*/ 2147483647 h 310"/>
                  <a:gd name="T24" fmla="*/ 2147483647 w 311"/>
                  <a:gd name="T25" fmla="*/ 2147483647 h 310"/>
                  <a:gd name="T26" fmla="*/ 2147483647 w 311"/>
                  <a:gd name="T27" fmla="*/ 2147483647 h 310"/>
                  <a:gd name="T28" fmla="*/ 2147483647 w 311"/>
                  <a:gd name="T29" fmla="*/ 2147483647 h 310"/>
                  <a:gd name="T30" fmla="*/ 2147483647 w 311"/>
                  <a:gd name="T31" fmla="*/ 2147483647 h 310"/>
                  <a:gd name="T32" fmla="*/ 2147483647 w 311"/>
                  <a:gd name="T33" fmla="*/ 2147483647 h 310"/>
                  <a:gd name="T34" fmla="*/ 2147483647 w 311"/>
                  <a:gd name="T35" fmla="*/ 2147483647 h 310"/>
                  <a:gd name="T36" fmla="*/ 2147483647 w 311"/>
                  <a:gd name="T37" fmla="*/ 2147483647 h 310"/>
                  <a:gd name="T38" fmla="*/ 0 w 311"/>
                  <a:gd name="T39" fmla="*/ 2147483647 h 310"/>
                  <a:gd name="T40" fmla="*/ 0 w 311"/>
                  <a:gd name="T41" fmla="*/ 2147483647 h 3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1" h="310">
                    <a:moveTo>
                      <a:pt x="0" y="76"/>
                    </a:moveTo>
                    <a:lnTo>
                      <a:pt x="0" y="76"/>
                    </a:lnTo>
                    <a:lnTo>
                      <a:pt x="25" y="49"/>
                    </a:lnTo>
                    <a:lnTo>
                      <a:pt x="96" y="65"/>
                    </a:lnTo>
                    <a:lnTo>
                      <a:pt x="183" y="41"/>
                    </a:lnTo>
                    <a:lnTo>
                      <a:pt x="209" y="22"/>
                    </a:lnTo>
                    <a:lnTo>
                      <a:pt x="241" y="35"/>
                    </a:lnTo>
                    <a:lnTo>
                      <a:pt x="241" y="6"/>
                    </a:lnTo>
                    <a:lnTo>
                      <a:pt x="255" y="0"/>
                    </a:lnTo>
                    <a:lnTo>
                      <a:pt x="302" y="19"/>
                    </a:lnTo>
                    <a:lnTo>
                      <a:pt x="297" y="58"/>
                    </a:lnTo>
                    <a:lnTo>
                      <a:pt x="310" y="87"/>
                    </a:lnTo>
                    <a:lnTo>
                      <a:pt x="258" y="181"/>
                    </a:lnTo>
                    <a:lnTo>
                      <a:pt x="255" y="261"/>
                    </a:lnTo>
                    <a:lnTo>
                      <a:pt x="223" y="253"/>
                    </a:lnTo>
                    <a:lnTo>
                      <a:pt x="204" y="283"/>
                    </a:lnTo>
                    <a:lnTo>
                      <a:pt x="183" y="272"/>
                    </a:lnTo>
                    <a:lnTo>
                      <a:pt x="110" y="309"/>
                    </a:lnTo>
                    <a:lnTo>
                      <a:pt x="80" y="173"/>
                    </a:lnTo>
                    <a:lnTo>
                      <a:pt x="0" y="76"/>
                    </a:lnTo>
                  </a:path>
                </a:pathLst>
              </a:custGeom>
              <a:solidFill>
                <a:srgbClr val="CCC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89" name="Freeform 43"/>
              <p:cNvSpPr>
                <a:spLocks/>
              </p:cNvSpPr>
              <p:nvPr/>
            </p:nvSpPr>
            <p:spPr bwMode="auto">
              <a:xfrm>
                <a:off x="7058024" y="935667"/>
                <a:ext cx="457200" cy="390515"/>
              </a:xfrm>
              <a:custGeom>
                <a:avLst/>
                <a:gdLst>
                  <a:gd name="T0" fmla="*/ 2147483647 w 316"/>
                  <a:gd name="T1" fmla="*/ 2147483647 h 279"/>
                  <a:gd name="T2" fmla="*/ 2147483647 w 316"/>
                  <a:gd name="T3" fmla="*/ 2147483647 h 279"/>
                  <a:gd name="T4" fmla="*/ 2147483647 w 316"/>
                  <a:gd name="T5" fmla="*/ 2147483647 h 279"/>
                  <a:gd name="T6" fmla="*/ 2147483647 w 316"/>
                  <a:gd name="T7" fmla="*/ 2147483647 h 279"/>
                  <a:gd name="T8" fmla="*/ 2147483647 w 316"/>
                  <a:gd name="T9" fmla="*/ 2147483647 h 279"/>
                  <a:gd name="T10" fmla="*/ 0 w 316"/>
                  <a:gd name="T11" fmla="*/ 2147483647 h 279"/>
                  <a:gd name="T12" fmla="*/ 2147483647 w 316"/>
                  <a:gd name="T13" fmla="*/ 2147483647 h 279"/>
                  <a:gd name="T14" fmla="*/ 2147483647 w 316"/>
                  <a:gd name="T15" fmla="*/ 2147483647 h 279"/>
                  <a:gd name="T16" fmla="*/ 2147483647 w 316"/>
                  <a:gd name="T17" fmla="*/ 2147483647 h 279"/>
                  <a:gd name="T18" fmla="*/ 2147483647 w 316"/>
                  <a:gd name="T19" fmla="*/ 2147483647 h 279"/>
                  <a:gd name="T20" fmla="*/ 2147483647 w 316"/>
                  <a:gd name="T21" fmla="*/ 2147483647 h 279"/>
                  <a:gd name="T22" fmla="*/ 2147483647 w 316"/>
                  <a:gd name="T23" fmla="*/ 2147483647 h 279"/>
                  <a:gd name="T24" fmla="*/ 2147483647 w 316"/>
                  <a:gd name="T25" fmla="*/ 0 h 279"/>
                  <a:gd name="T26" fmla="*/ 2147483647 w 316"/>
                  <a:gd name="T27" fmla="*/ 2147483647 h 279"/>
                  <a:gd name="T28" fmla="*/ 2147483647 w 316"/>
                  <a:gd name="T29" fmla="*/ 2147483647 h 2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6" h="279">
                    <a:moveTo>
                      <a:pt x="20" y="19"/>
                    </a:moveTo>
                    <a:lnTo>
                      <a:pt x="20" y="19"/>
                    </a:lnTo>
                    <a:lnTo>
                      <a:pt x="56" y="35"/>
                    </a:lnTo>
                    <a:lnTo>
                      <a:pt x="67" y="58"/>
                    </a:lnTo>
                    <a:lnTo>
                      <a:pt x="29" y="71"/>
                    </a:lnTo>
                    <a:lnTo>
                      <a:pt x="0" y="278"/>
                    </a:lnTo>
                    <a:lnTo>
                      <a:pt x="315" y="252"/>
                    </a:lnTo>
                    <a:lnTo>
                      <a:pt x="315" y="223"/>
                    </a:lnTo>
                    <a:lnTo>
                      <a:pt x="286" y="171"/>
                    </a:lnTo>
                    <a:lnTo>
                      <a:pt x="164" y="119"/>
                    </a:lnTo>
                    <a:lnTo>
                      <a:pt x="156" y="89"/>
                    </a:lnTo>
                    <a:lnTo>
                      <a:pt x="173" y="42"/>
                    </a:lnTo>
                    <a:lnTo>
                      <a:pt x="166" y="0"/>
                    </a:lnTo>
                    <a:lnTo>
                      <a:pt x="20" y="19"/>
                    </a:lnTo>
                  </a:path>
                </a:pathLst>
              </a:custGeom>
              <a:solidFill>
                <a:srgbClr val="FFFF99"/>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90" name="Freeform 44"/>
              <p:cNvSpPr>
                <a:spLocks/>
              </p:cNvSpPr>
              <p:nvPr/>
            </p:nvSpPr>
            <p:spPr bwMode="auto">
              <a:xfrm>
                <a:off x="5114924" y="2792993"/>
                <a:ext cx="396875" cy="404801"/>
              </a:xfrm>
              <a:custGeom>
                <a:avLst/>
                <a:gdLst>
                  <a:gd name="T0" fmla="*/ 0 w 275"/>
                  <a:gd name="T1" fmla="*/ 2147483647 h 289"/>
                  <a:gd name="T2" fmla="*/ 0 w 275"/>
                  <a:gd name="T3" fmla="*/ 2147483647 h 289"/>
                  <a:gd name="T4" fmla="*/ 2147483647 w 275"/>
                  <a:gd name="T5" fmla="*/ 0 h 289"/>
                  <a:gd name="T6" fmla="*/ 2147483647 w 275"/>
                  <a:gd name="T7" fmla="*/ 2147483647 h 289"/>
                  <a:gd name="T8" fmla="*/ 2147483647 w 275"/>
                  <a:gd name="T9" fmla="*/ 2147483647 h 289"/>
                  <a:gd name="T10" fmla="*/ 2147483647 w 275"/>
                  <a:gd name="T11" fmla="*/ 2147483647 h 289"/>
                  <a:gd name="T12" fmla="*/ 2147483647 w 275"/>
                  <a:gd name="T13" fmla="*/ 2147483647 h 289"/>
                  <a:gd name="T14" fmla="*/ 2147483647 w 275"/>
                  <a:gd name="T15" fmla="*/ 2147483647 h 289"/>
                  <a:gd name="T16" fmla="*/ 2147483647 w 275"/>
                  <a:gd name="T17" fmla="*/ 2147483647 h 289"/>
                  <a:gd name="T18" fmla="*/ 2147483647 w 275"/>
                  <a:gd name="T19" fmla="*/ 2147483647 h 289"/>
                  <a:gd name="T20" fmla="*/ 0 w 275"/>
                  <a:gd name="T21" fmla="*/ 2147483647 h 289"/>
                  <a:gd name="T22" fmla="*/ 0 w 275"/>
                  <a:gd name="T23" fmla="*/ 2147483647 h 2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5" h="289">
                    <a:moveTo>
                      <a:pt x="0" y="99"/>
                    </a:moveTo>
                    <a:lnTo>
                      <a:pt x="0" y="99"/>
                    </a:lnTo>
                    <a:lnTo>
                      <a:pt x="61" y="0"/>
                    </a:lnTo>
                    <a:lnTo>
                      <a:pt x="110" y="26"/>
                    </a:lnTo>
                    <a:lnTo>
                      <a:pt x="223" y="49"/>
                    </a:lnTo>
                    <a:lnTo>
                      <a:pt x="274" y="153"/>
                    </a:lnTo>
                    <a:lnTo>
                      <a:pt x="188" y="268"/>
                    </a:lnTo>
                    <a:lnTo>
                      <a:pt x="94" y="288"/>
                    </a:lnTo>
                    <a:lnTo>
                      <a:pt x="81" y="205"/>
                    </a:lnTo>
                    <a:lnTo>
                      <a:pt x="52" y="149"/>
                    </a:lnTo>
                    <a:lnTo>
                      <a:pt x="0" y="99"/>
                    </a:lnTo>
                  </a:path>
                </a:pathLst>
              </a:custGeom>
              <a:pattFill prst="pct4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91" name="Freeform 45"/>
              <p:cNvSpPr>
                <a:spLocks/>
              </p:cNvSpPr>
              <p:nvPr/>
            </p:nvSpPr>
            <p:spPr bwMode="auto">
              <a:xfrm>
                <a:off x="7643812" y="1877029"/>
                <a:ext cx="708025" cy="442901"/>
              </a:xfrm>
              <a:custGeom>
                <a:avLst/>
                <a:gdLst>
                  <a:gd name="T0" fmla="*/ 0 w 491"/>
                  <a:gd name="T1" fmla="*/ 2147483647 h 316"/>
                  <a:gd name="T2" fmla="*/ 0 w 491"/>
                  <a:gd name="T3" fmla="*/ 2147483647 h 316"/>
                  <a:gd name="T4" fmla="*/ 2147483647 w 491"/>
                  <a:gd name="T5" fmla="*/ 2147483647 h 316"/>
                  <a:gd name="T6" fmla="*/ 2147483647 w 491"/>
                  <a:gd name="T7" fmla="*/ 2147483647 h 316"/>
                  <a:gd name="T8" fmla="*/ 2147483647 w 491"/>
                  <a:gd name="T9" fmla="*/ 2147483647 h 316"/>
                  <a:gd name="T10" fmla="*/ 2147483647 w 491"/>
                  <a:gd name="T11" fmla="*/ 2147483647 h 316"/>
                  <a:gd name="T12" fmla="*/ 2147483647 w 491"/>
                  <a:gd name="T13" fmla="*/ 2147483647 h 316"/>
                  <a:gd name="T14" fmla="*/ 2147483647 w 491"/>
                  <a:gd name="T15" fmla="*/ 2147483647 h 316"/>
                  <a:gd name="T16" fmla="*/ 2147483647 w 491"/>
                  <a:gd name="T17" fmla="*/ 2147483647 h 316"/>
                  <a:gd name="T18" fmla="*/ 2147483647 w 491"/>
                  <a:gd name="T19" fmla="*/ 2147483647 h 316"/>
                  <a:gd name="T20" fmla="*/ 2147483647 w 491"/>
                  <a:gd name="T21" fmla="*/ 2147483647 h 316"/>
                  <a:gd name="T22" fmla="*/ 2147483647 w 491"/>
                  <a:gd name="T23" fmla="*/ 2147483647 h 316"/>
                  <a:gd name="T24" fmla="*/ 2147483647 w 491"/>
                  <a:gd name="T25" fmla="*/ 2147483647 h 316"/>
                  <a:gd name="T26" fmla="*/ 2147483647 w 491"/>
                  <a:gd name="T27" fmla="*/ 2147483647 h 316"/>
                  <a:gd name="T28" fmla="*/ 2147483647 w 491"/>
                  <a:gd name="T29" fmla="*/ 2147483647 h 316"/>
                  <a:gd name="T30" fmla="*/ 2147483647 w 491"/>
                  <a:gd name="T31" fmla="*/ 2147483647 h 316"/>
                  <a:gd name="T32" fmla="*/ 2147483647 w 491"/>
                  <a:gd name="T33" fmla="*/ 2147483647 h 316"/>
                  <a:gd name="T34" fmla="*/ 2147483647 w 491"/>
                  <a:gd name="T35" fmla="*/ 2147483647 h 316"/>
                  <a:gd name="T36" fmla="*/ 2147483647 w 491"/>
                  <a:gd name="T37" fmla="*/ 2147483647 h 316"/>
                  <a:gd name="T38" fmla="*/ 2147483647 w 491"/>
                  <a:gd name="T39" fmla="*/ 2147483647 h 316"/>
                  <a:gd name="T40" fmla="*/ 2147483647 w 491"/>
                  <a:gd name="T41" fmla="*/ 2147483647 h 316"/>
                  <a:gd name="T42" fmla="*/ 2147483647 w 491"/>
                  <a:gd name="T43" fmla="*/ 2147483647 h 316"/>
                  <a:gd name="T44" fmla="*/ 2147483647 w 491"/>
                  <a:gd name="T45" fmla="*/ 2147483647 h 316"/>
                  <a:gd name="T46" fmla="*/ 2147483647 w 491"/>
                  <a:gd name="T47" fmla="*/ 2147483647 h 316"/>
                  <a:gd name="T48" fmla="*/ 2147483647 w 491"/>
                  <a:gd name="T49" fmla="*/ 2147483647 h 316"/>
                  <a:gd name="T50" fmla="*/ 2147483647 w 491"/>
                  <a:gd name="T51" fmla="*/ 2147483647 h 316"/>
                  <a:gd name="T52" fmla="*/ 2147483647 w 491"/>
                  <a:gd name="T53" fmla="*/ 2147483647 h 316"/>
                  <a:gd name="T54" fmla="*/ 2147483647 w 491"/>
                  <a:gd name="T55" fmla="*/ 2147483647 h 316"/>
                  <a:gd name="T56" fmla="*/ 2147483647 w 491"/>
                  <a:gd name="T57" fmla="*/ 2147483647 h 316"/>
                  <a:gd name="T58" fmla="*/ 2147483647 w 491"/>
                  <a:gd name="T59" fmla="*/ 2147483647 h 316"/>
                  <a:gd name="T60" fmla="*/ 2147483647 w 491"/>
                  <a:gd name="T61" fmla="*/ 2147483647 h 316"/>
                  <a:gd name="T62" fmla="*/ 2147483647 w 491"/>
                  <a:gd name="T63" fmla="*/ 2147483647 h 316"/>
                  <a:gd name="T64" fmla="*/ 2147483647 w 491"/>
                  <a:gd name="T65" fmla="*/ 0 h 316"/>
                  <a:gd name="T66" fmla="*/ 2147483647 w 491"/>
                  <a:gd name="T67" fmla="*/ 2147483647 h 316"/>
                  <a:gd name="T68" fmla="*/ 2147483647 w 491"/>
                  <a:gd name="T69" fmla="*/ 2147483647 h 316"/>
                  <a:gd name="T70" fmla="*/ 2147483647 w 491"/>
                  <a:gd name="T71" fmla="*/ 2147483647 h 316"/>
                  <a:gd name="T72" fmla="*/ 2147483647 w 491"/>
                  <a:gd name="T73" fmla="*/ 2147483647 h 316"/>
                  <a:gd name="T74" fmla="*/ 2147483647 w 491"/>
                  <a:gd name="T75" fmla="*/ 2147483647 h 316"/>
                  <a:gd name="T76" fmla="*/ 2147483647 w 491"/>
                  <a:gd name="T77" fmla="*/ 2147483647 h 316"/>
                  <a:gd name="T78" fmla="*/ 0 w 491"/>
                  <a:gd name="T79" fmla="*/ 2147483647 h 316"/>
                  <a:gd name="T80" fmla="*/ 0 w 491"/>
                  <a:gd name="T81" fmla="*/ 2147483647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91" h="316">
                    <a:moveTo>
                      <a:pt x="0" y="34"/>
                    </a:moveTo>
                    <a:lnTo>
                      <a:pt x="0" y="34"/>
                    </a:lnTo>
                    <a:lnTo>
                      <a:pt x="26" y="56"/>
                    </a:lnTo>
                    <a:lnTo>
                      <a:pt x="26" y="75"/>
                    </a:lnTo>
                    <a:lnTo>
                      <a:pt x="51" y="102"/>
                    </a:lnTo>
                    <a:lnTo>
                      <a:pt x="101" y="135"/>
                    </a:lnTo>
                    <a:lnTo>
                      <a:pt x="134" y="148"/>
                    </a:lnTo>
                    <a:lnTo>
                      <a:pt x="123" y="191"/>
                    </a:lnTo>
                    <a:lnTo>
                      <a:pt x="75" y="214"/>
                    </a:lnTo>
                    <a:lnTo>
                      <a:pt x="100" y="295"/>
                    </a:lnTo>
                    <a:lnTo>
                      <a:pt x="130" y="293"/>
                    </a:lnTo>
                    <a:lnTo>
                      <a:pt x="173" y="238"/>
                    </a:lnTo>
                    <a:lnTo>
                      <a:pt x="188" y="251"/>
                    </a:lnTo>
                    <a:lnTo>
                      <a:pt x="181" y="286"/>
                    </a:lnTo>
                    <a:lnTo>
                      <a:pt x="202" y="315"/>
                    </a:lnTo>
                    <a:lnTo>
                      <a:pt x="213" y="308"/>
                    </a:lnTo>
                    <a:lnTo>
                      <a:pt x="215" y="268"/>
                    </a:lnTo>
                    <a:lnTo>
                      <a:pt x="264" y="313"/>
                    </a:lnTo>
                    <a:lnTo>
                      <a:pt x="269" y="294"/>
                    </a:lnTo>
                    <a:lnTo>
                      <a:pt x="283" y="289"/>
                    </a:lnTo>
                    <a:lnTo>
                      <a:pt x="341" y="315"/>
                    </a:lnTo>
                    <a:lnTo>
                      <a:pt x="389" y="270"/>
                    </a:lnTo>
                    <a:lnTo>
                      <a:pt x="383" y="211"/>
                    </a:lnTo>
                    <a:lnTo>
                      <a:pt x="390" y="206"/>
                    </a:lnTo>
                    <a:lnTo>
                      <a:pt x="425" y="226"/>
                    </a:lnTo>
                    <a:lnTo>
                      <a:pt x="448" y="130"/>
                    </a:lnTo>
                    <a:lnTo>
                      <a:pt x="477" y="127"/>
                    </a:lnTo>
                    <a:lnTo>
                      <a:pt x="490" y="65"/>
                    </a:lnTo>
                    <a:lnTo>
                      <a:pt x="478" y="18"/>
                    </a:lnTo>
                    <a:lnTo>
                      <a:pt x="394" y="22"/>
                    </a:lnTo>
                    <a:lnTo>
                      <a:pt x="389" y="38"/>
                    </a:lnTo>
                    <a:lnTo>
                      <a:pt x="358" y="30"/>
                    </a:lnTo>
                    <a:lnTo>
                      <a:pt x="312" y="0"/>
                    </a:lnTo>
                    <a:lnTo>
                      <a:pt x="299" y="8"/>
                    </a:lnTo>
                    <a:lnTo>
                      <a:pt x="275" y="84"/>
                    </a:lnTo>
                    <a:lnTo>
                      <a:pt x="244" y="91"/>
                    </a:lnTo>
                    <a:lnTo>
                      <a:pt x="217" y="85"/>
                    </a:lnTo>
                    <a:lnTo>
                      <a:pt x="208" y="17"/>
                    </a:lnTo>
                    <a:lnTo>
                      <a:pt x="149" y="18"/>
                    </a:lnTo>
                    <a:lnTo>
                      <a:pt x="0" y="34"/>
                    </a:lnTo>
                  </a:path>
                </a:pathLst>
              </a:custGeom>
              <a:pattFill prst="pct75">
                <a:fgClr>
                  <a:srgbClr val="FFCC99"/>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92" name="Freeform 46"/>
              <p:cNvSpPr>
                <a:spLocks/>
              </p:cNvSpPr>
              <p:nvPr/>
            </p:nvSpPr>
            <p:spPr bwMode="auto">
              <a:xfrm>
                <a:off x="3549650" y="1781782"/>
                <a:ext cx="368300" cy="665146"/>
              </a:xfrm>
              <a:custGeom>
                <a:avLst/>
                <a:gdLst>
                  <a:gd name="T0" fmla="*/ 0 w 255"/>
                  <a:gd name="T1" fmla="*/ 2147483647 h 475"/>
                  <a:gd name="T2" fmla="*/ 0 w 255"/>
                  <a:gd name="T3" fmla="*/ 2147483647 h 475"/>
                  <a:gd name="T4" fmla="*/ 2147483647 w 255"/>
                  <a:gd name="T5" fmla="*/ 2147483647 h 475"/>
                  <a:gd name="T6" fmla="*/ 2147483647 w 255"/>
                  <a:gd name="T7" fmla="*/ 2147483647 h 475"/>
                  <a:gd name="T8" fmla="*/ 2147483647 w 255"/>
                  <a:gd name="T9" fmla="*/ 0 h 475"/>
                  <a:gd name="T10" fmla="*/ 2147483647 w 255"/>
                  <a:gd name="T11" fmla="*/ 0 h 475"/>
                  <a:gd name="T12" fmla="*/ 2147483647 w 255"/>
                  <a:gd name="T13" fmla="*/ 2147483647 h 475"/>
                  <a:gd name="T14" fmla="*/ 2147483647 w 255"/>
                  <a:gd name="T15" fmla="*/ 2147483647 h 475"/>
                  <a:gd name="T16" fmla="*/ 2147483647 w 255"/>
                  <a:gd name="T17" fmla="*/ 2147483647 h 475"/>
                  <a:gd name="T18" fmla="*/ 2147483647 w 255"/>
                  <a:gd name="T19" fmla="*/ 2147483647 h 475"/>
                  <a:gd name="T20" fmla="*/ 2147483647 w 255"/>
                  <a:gd name="T21" fmla="*/ 2147483647 h 475"/>
                  <a:gd name="T22" fmla="*/ 2147483647 w 255"/>
                  <a:gd name="T23" fmla="*/ 2147483647 h 475"/>
                  <a:gd name="T24" fmla="*/ 2147483647 w 255"/>
                  <a:gd name="T25" fmla="*/ 2147483647 h 475"/>
                  <a:gd name="T26" fmla="*/ 2147483647 w 255"/>
                  <a:gd name="T27" fmla="*/ 2147483647 h 475"/>
                  <a:gd name="T28" fmla="*/ 2147483647 w 255"/>
                  <a:gd name="T29" fmla="*/ 2147483647 h 475"/>
                  <a:gd name="T30" fmla="*/ 2147483647 w 255"/>
                  <a:gd name="T31" fmla="*/ 2147483647 h 475"/>
                  <a:gd name="T32" fmla="*/ 2147483647 w 255"/>
                  <a:gd name="T33" fmla="*/ 2147483647 h 475"/>
                  <a:gd name="T34" fmla="*/ 0 w 255"/>
                  <a:gd name="T35" fmla="*/ 2147483647 h 475"/>
                  <a:gd name="T36" fmla="*/ 0 w 255"/>
                  <a:gd name="T37" fmla="*/ 2147483647 h 4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5" h="475">
                    <a:moveTo>
                      <a:pt x="0" y="247"/>
                    </a:moveTo>
                    <a:lnTo>
                      <a:pt x="0" y="247"/>
                    </a:lnTo>
                    <a:lnTo>
                      <a:pt x="37" y="172"/>
                    </a:lnTo>
                    <a:lnTo>
                      <a:pt x="65" y="48"/>
                    </a:lnTo>
                    <a:lnTo>
                      <a:pt x="54" y="0"/>
                    </a:lnTo>
                    <a:lnTo>
                      <a:pt x="128" y="0"/>
                    </a:lnTo>
                    <a:lnTo>
                      <a:pt x="251" y="4"/>
                    </a:lnTo>
                    <a:lnTo>
                      <a:pt x="248" y="167"/>
                    </a:lnTo>
                    <a:lnTo>
                      <a:pt x="209" y="356"/>
                    </a:lnTo>
                    <a:lnTo>
                      <a:pt x="254" y="472"/>
                    </a:lnTo>
                    <a:lnTo>
                      <a:pt x="212" y="474"/>
                    </a:lnTo>
                    <a:lnTo>
                      <a:pt x="97" y="469"/>
                    </a:lnTo>
                    <a:lnTo>
                      <a:pt x="100" y="445"/>
                    </a:lnTo>
                    <a:lnTo>
                      <a:pt x="99" y="411"/>
                    </a:lnTo>
                    <a:lnTo>
                      <a:pt x="119" y="390"/>
                    </a:lnTo>
                    <a:lnTo>
                      <a:pt x="80" y="327"/>
                    </a:lnTo>
                    <a:lnTo>
                      <a:pt x="31" y="301"/>
                    </a:lnTo>
                    <a:lnTo>
                      <a:pt x="0" y="247"/>
                    </a:lnTo>
                  </a:path>
                </a:pathLst>
              </a:custGeom>
              <a:solidFill>
                <a:srgbClr val="CCE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93" name="Freeform 47"/>
              <p:cNvSpPr>
                <a:spLocks/>
              </p:cNvSpPr>
              <p:nvPr/>
            </p:nvSpPr>
            <p:spPr bwMode="auto">
              <a:xfrm>
                <a:off x="1493838" y="2507251"/>
                <a:ext cx="407987" cy="646095"/>
              </a:xfrm>
              <a:custGeom>
                <a:avLst/>
                <a:gdLst>
                  <a:gd name="T0" fmla="*/ 0 w 283"/>
                  <a:gd name="T1" fmla="*/ 2147483647 h 461"/>
                  <a:gd name="T2" fmla="*/ 0 w 283"/>
                  <a:gd name="T3" fmla="*/ 2147483647 h 461"/>
                  <a:gd name="T4" fmla="*/ 2147483647 w 283"/>
                  <a:gd name="T5" fmla="*/ 2147483647 h 461"/>
                  <a:gd name="T6" fmla="*/ 2147483647 w 283"/>
                  <a:gd name="T7" fmla="*/ 2147483647 h 461"/>
                  <a:gd name="T8" fmla="*/ 2147483647 w 283"/>
                  <a:gd name="T9" fmla="*/ 2147483647 h 461"/>
                  <a:gd name="T10" fmla="*/ 2147483647 w 283"/>
                  <a:gd name="T11" fmla="*/ 2147483647 h 461"/>
                  <a:gd name="T12" fmla="*/ 2147483647 w 283"/>
                  <a:gd name="T13" fmla="*/ 2147483647 h 461"/>
                  <a:gd name="T14" fmla="*/ 2147483647 w 283"/>
                  <a:gd name="T15" fmla="*/ 2147483647 h 461"/>
                  <a:gd name="T16" fmla="*/ 2147483647 w 283"/>
                  <a:gd name="T17" fmla="*/ 2147483647 h 461"/>
                  <a:gd name="T18" fmla="*/ 2147483647 w 283"/>
                  <a:gd name="T19" fmla="*/ 2147483647 h 461"/>
                  <a:gd name="T20" fmla="*/ 2147483647 w 283"/>
                  <a:gd name="T21" fmla="*/ 2147483647 h 461"/>
                  <a:gd name="T22" fmla="*/ 2147483647 w 283"/>
                  <a:gd name="T23" fmla="*/ 2147483647 h 461"/>
                  <a:gd name="T24" fmla="*/ 2147483647 w 283"/>
                  <a:gd name="T25" fmla="*/ 2147483647 h 461"/>
                  <a:gd name="T26" fmla="*/ 2147483647 w 283"/>
                  <a:gd name="T27" fmla="*/ 2147483647 h 461"/>
                  <a:gd name="T28" fmla="*/ 2147483647 w 283"/>
                  <a:gd name="T29" fmla="*/ 2147483647 h 461"/>
                  <a:gd name="T30" fmla="*/ 2147483647 w 283"/>
                  <a:gd name="T31" fmla="*/ 2147483647 h 461"/>
                  <a:gd name="T32" fmla="*/ 2147483647 w 283"/>
                  <a:gd name="T33" fmla="*/ 2147483647 h 461"/>
                  <a:gd name="T34" fmla="*/ 2147483647 w 283"/>
                  <a:gd name="T35" fmla="*/ 2147483647 h 461"/>
                  <a:gd name="T36" fmla="*/ 2147483647 w 283"/>
                  <a:gd name="T37" fmla="*/ 2147483647 h 461"/>
                  <a:gd name="T38" fmla="*/ 2147483647 w 283"/>
                  <a:gd name="T39" fmla="*/ 2147483647 h 461"/>
                  <a:gd name="T40" fmla="*/ 2147483647 w 283"/>
                  <a:gd name="T41" fmla="*/ 2147483647 h 461"/>
                  <a:gd name="T42" fmla="*/ 2147483647 w 283"/>
                  <a:gd name="T43" fmla="*/ 2147483647 h 461"/>
                  <a:gd name="T44" fmla="*/ 2147483647 w 283"/>
                  <a:gd name="T45" fmla="*/ 2147483647 h 461"/>
                  <a:gd name="T46" fmla="*/ 2147483647 w 283"/>
                  <a:gd name="T47" fmla="*/ 2147483647 h 461"/>
                  <a:gd name="T48" fmla="*/ 2147483647 w 283"/>
                  <a:gd name="T49" fmla="*/ 2147483647 h 461"/>
                  <a:gd name="T50" fmla="*/ 2147483647 w 283"/>
                  <a:gd name="T51" fmla="*/ 0 h 461"/>
                  <a:gd name="T52" fmla="*/ 0 w 283"/>
                  <a:gd name="T53" fmla="*/ 2147483647 h 461"/>
                  <a:gd name="T54" fmla="*/ 0 w 283"/>
                  <a:gd name="T55" fmla="*/ 2147483647 h 4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3" h="461">
                    <a:moveTo>
                      <a:pt x="0" y="45"/>
                    </a:moveTo>
                    <a:lnTo>
                      <a:pt x="0" y="45"/>
                    </a:lnTo>
                    <a:lnTo>
                      <a:pt x="10" y="163"/>
                    </a:lnTo>
                    <a:lnTo>
                      <a:pt x="42" y="245"/>
                    </a:lnTo>
                    <a:lnTo>
                      <a:pt x="89" y="240"/>
                    </a:lnTo>
                    <a:lnTo>
                      <a:pt x="86" y="299"/>
                    </a:lnTo>
                    <a:lnTo>
                      <a:pt x="132" y="366"/>
                    </a:lnTo>
                    <a:lnTo>
                      <a:pt x="118" y="396"/>
                    </a:lnTo>
                    <a:lnTo>
                      <a:pt x="144" y="415"/>
                    </a:lnTo>
                    <a:lnTo>
                      <a:pt x="148" y="454"/>
                    </a:lnTo>
                    <a:lnTo>
                      <a:pt x="163" y="460"/>
                    </a:lnTo>
                    <a:lnTo>
                      <a:pt x="233" y="433"/>
                    </a:lnTo>
                    <a:lnTo>
                      <a:pt x="240" y="427"/>
                    </a:lnTo>
                    <a:lnTo>
                      <a:pt x="203" y="399"/>
                    </a:lnTo>
                    <a:lnTo>
                      <a:pt x="248" y="319"/>
                    </a:lnTo>
                    <a:lnTo>
                      <a:pt x="237" y="289"/>
                    </a:lnTo>
                    <a:lnTo>
                      <a:pt x="261" y="265"/>
                    </a:lnTo>
                    <a:lnTo>
                      <a:pt x="261" y="246"/>
                    </a:lnTo>
                    <a:lnTo>
                      <a:pt x="276" y="249"/>
                    </a:lnTo>
                    <a:lnTo>
                      <a:pt x="282" y="190"/>
                    </a:lnTo>
                    <a:lnTo>
                      <a:pt x="252" y="178"/>
                    </a:lnTo>
                    <a:lnTo>
                      <a:pt x="198" y="89"/>
                    </a:lnTo>
                    <a:lnTo>
                      <a:pt x="132" y="46"/>
                    </a:lnTo>
                    <a:lnTo>
                      <a:pt x="130" y="27"/>
                    </a:lnTo>
                    <a:lnTo>
                      <a:pt x="106" y="4"/>
                    </a:lnTo>
                    <a:lnTo>
                      <a:pt x="83" y="0"/>
                    </a:lnTo>
                    <a:lnTo>
                      <a:pt x="0" y="45"/>
                    </a:lnTo>
                  </a:path>
                </a:pathLst>
              </a:custGeom>
              <a:solidFill>
                <a:srgbClr val="CCC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94" name="Freeform 48"/>
              <p:cNvSpPr>
                <a:spLocks/>
              </p:cNvSpPr>
              <p:nvPr/>
            </p:nvSpPr>
            <p:spPr bwMode="auto">
              <a:xfrm>
                <a:off x="6699249" y="2516775"/>
                <a:ext cx="611188" cy="563547"/>
              </a:xfrm>
              <a:custGeom>
                <a:avLst/>
                <a:gdLst>
                  <a:gd name="T0" fmla="*/ 0 w 423"/>
                  <a:gd name="T1" fmla="*/ 2147483647 h 403"/>
                  <a:gd name="T2" fmla="*/ 0 w 423"/>
                  <a:gd name="T3" fmla="*/ 2147483647 h 403"/>
                  <a:gd name="T4" fmla="*/ 2147483647 w 423"/>
                  <a:gd name="T5" fmla="*/ 2147483647 h 403"/>
                  <a:gd name="T6" fmla="*/ 2147483647 w 423"/>
                  <a:gd name="T7" fmla="*/ 2147483647 h 403"/>
                  <a:gd name="T8" fmla="*/ 2147483647 w 423"/>
                  <a:gd name="T9" fmla="*/ 2147483647 h 403"/>
                  <a:gd name="T10" fmla="*/ 2147483647 w 423"/>
                  <a:gd name="T11" fmla="*/ 2147483647 h 403"/>
                  <a:gd name="T12" fmla="*/ 2147483647 w 423"/>
                  <a:gd name="T13" fmla="*/ 2147483647 h 403"/>
                  <a:gd name="T14" fmla="*/ 2147483647 w 423"/>
                  <a:gd name="T15" fmla="*/ 2147483647 h 403"/>
                  <a:gd name="T16" fmla="*/ 2147483647 w 423"/>
                  <a:gd name="T17" fmla="*/ 2147483647 h 403"/>
                  <a:gd name="T18" fmla="*/ 2147483647 w 423"/>
                  <a:gd name="T19" fmla="*/ 2147483647 h 403"/>
                  <a:gd name="T20" fmla="*/ 2147483647 w 423"/>
                  <a:gd name="T21" fmla="*/ 2147483647 h 403"/>
                  <a:gd name="T22" fmla="*/ 2147483647 w 423"/>
                  <a:gd name="T23" fmla="*/ 2147483647 h 403"/>
                  <a:gd name="T24" fmla="*/ 2147483647 w 423"/>
                  <a:gd name="T25" fmla="*/ 2147483647 h 403"/>
                  <a:gd name="T26" fmla="*/ 2147483647 w 423"/>
                  <a:gd name="T27" fmla="*/ 2147483647 h 403"/>
                  <a:gd name="T28" fmla="*/ 2147483647 w 423"/>
                  <a:gd name="T29" fmla="*/ 2147483647 h 403"/>
                  <a:gd name="T30" fmla="*/ 2147483647 w 423"/>
                  <a:gd name="T31" fmla="*/ 0 h 403"/>
                  <a:gd name="T32" fmla="*/ 2147483647 w 423"/>
                  <a:gd name="T33" fmla="*/ 2147483647 h 403"/>
                  <a:gd name="T34" fmla="*/ 2147483647 w 423"/>
                  <a:gd name="T35" fmla="*/ 2147483647 h 403"/>
                  <a:gd name="T36" fmla="*/ 0 w 423"/>
                  <a:gd name="T37" fmla="*/ 2147483647 h 403"/>
                  <a:gd name="T38" fmla="*/ 0 w 423"/>
                  <a:gd name="T39" fmla="*/ 2147483647 h 4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3" h="403">
                    <a:moveTo>
                      <a:pt x="0" y="223"/>
                    </a:moveTo>
                    <a:lnTo>
                      <a:pt x="0" y="223"/>
                    </a:lnTo>
                    <a:lnTo>
                      <a:pt x="46" y="258"/>
                    </a:lnTo>
                    <a:lnTo>
                      <a:pt x="203" y="265"/>
                    </a:lnTo>
                    <a:lnTo>
                      <a:pt x="244" y="295"/>
                    </a:lnTo>
                    <a:lnTo>
                      <a:pt x="265" y="277"/>
                    </a:lnTo>
                    <a:lnTo>
                      <a:pt x="335" y="292"/>
                    </a:lnTo>
                    <a:lnTo>
                      <a:pt x="368" y="343"/>
                    </a:lnTo>
                    <a:lnTo>
                      <a:pt x="366" y="371"/>
                    </a:lnTo>
                    <a:lnTo>
                      <a:pt x="396" y="402"/>
                    </a:lnTo>
                    <a:lnTo>
                      <a:pt x="422" y="366"/>
                    </a:lnTo>
                    <a:lnTo>
                      <a:pt x="418" y="346"/>
                    </a:lnTo>
                    <a:lnTo>
                      <a:pt x="396" y="142"/>
                    </a:lnTo>
                    <a:lnTo>
                      <a:pt x="356" y="156"/>
                    </a:lnTo>
                    <a:lnTo>
                      <a:pt x="152" y="26"/>
                    </a:lnTo>
                    <a:lnTo>
                      <a:pt x="112" y="0"/>
                    </a:lnTo>
                    <a:lnTo>
                      <a:pt x="114" y="60"/>
                    </a:lnTo>
                    <a:lnTo>
                      <a:pt x="93" y="126"/>
                    </a:lnTo>
                    <a:lnTo>
                      <a:pt x="0" y="223"/>
                    </a:lnTo>
                  </a:path>
                </a:pathLst>
              </a:custGeom>
              <a:pattFill prst="smCheck">
                <a:fgClr>
                  <a:srgbClr val="00FFFA"/>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95" name="Freeform 49"/>
              <p:cNvSpPr>
                <a:spLocks/>
              </p:cNvSpPr>
              <p:nvPr/>
            </p:nvSpPr>
            <p:spPr bwMode="auto">
              <a:xfrm>
                <a:off x="6594474" y="2299293"/>
                <a:ext cx="392113" cy="530211"/>
              </a:xfrm>
              <a:custGeom>
                <a:avLst/>
                <a:gdLst>
                  <a:gd name="T0" fmla="*/ 0 w 272"/>
                  <a:gd name="T1" fmla="*/ 2147483647 h 379"/>
                  <a:gd name="T2" fmla="*/ 0 w 272"/>
                  <a:gd name="T3" fmla="*/ 2147483647 h 379"/>
                  <a:gd name="T4" fmla="*/ 0 w 272"/>
                  <a:gd name="T5" fmla="*/ 2147483647 h 379"/>
                  <a:gd name="T6" fmla="*/ 2147483647 w 272"/>
                  <a:gd name="T7" fmla="*/ 2147483647 h 379"/>
                  <a:gd name="T8" fmla="*/ 2147483647 w 272"/>
                  <a:gd name="T9" fmla="*/ 2147483647 h 379"/>
                  <a:gd name="T10" fmla="*/ 2147483647 w 272"/>
                  <a:gd name="T11" fmla="*/ 2147483647 h 379"/>
                  <a:gd name="T12" fmla="*/ 2147483647 w 272"/>
                  <a:gd name="T13" fmla="*/ 2147483647 h 379"/>
                  <a:gd name="T14" fmla="*/ 2147483647 w 272"/>
                  <a:gd name="T15" fmla="*/ 2147483647 h 379"/>
                  <a:gd name="T16" fmla="*/ 2147483647 w 272"/>
                  <a:gd name="T17" fmla="*/ 2147483647 h 379"/>
                  <a:gd name="T18" fmla="*/ 2147483647 w 272"/>
                  <a:gd name="T19" fmla="*/ 2147483647 h 379"/>
                  <a:gd name="T20" fmla="*/ 2147483647 w 272"/>
                  <a:gd name="T21" fmla="*/ 2147483647 h 379"/>
                  <a:gd name="T22" fmla="*/ 2147483647 w 272"/>
                  <a:gd name="T23" fmla="*/ 2147483647 h 379"/>
                  <a:gd name="T24" fmla="*/ 2147483647 w 272"/>
                  <a:gd name="T25" fmla="*/ 2147483647 h 379"/>
                  <a:gd name="T26" fmla="*/ 2147483647 w 272"/>
                  <a:gd name="T27" fmla="*/ 2147483647 h 379"/>
                  <a:gd name="T28" fmla="*/ 2147483647 w 272"/>
                  <a:gd name="T29" fmla="*/ 0 h 379"/>
                  <a:gd name="T30" fmla="*/ 2147483647 w 272"/>
                  <a:gd name="T31" fmla="*/ 2147483647 h 379"/>
                  <a:gd name="T32" fmla="*/ 2147483647 w 272"/>
                  <a:gd name="T33" fmla="*/ 2147483647 h 379"/>
                  <a:gd name="T34" fmla="*/ 2147483647 w 272"/>
                  <a:gd name="T35" fmla="*/ 2147483647 h 379"/>
                  <a:gd name="T36" fmla="*/ 2147483647 w 272"/>
                  <a:gd name="T37" fmla="*/ 2147483647 h 379"/>
                  <a:gd name="T38" fmla="*/ 2147483647 w 272"/>
                  <a:gd name="T39" fmla="*/ 2147483647 h 379"/>
                  <a:gd name="T40" fmla="*/ 0 w 272"/>
                  <a:gd name="T41" fmla="*/ 2147483647 h 379"/>
                  <a:gd name="T42" fmla="*/ 0 w 272"/>
                  <a:gd name="T43" fmla="*/ 2147483647 h 3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2" h="379">
                    <a:moveTo>
                      <a:pt x="0" y="94"/>
                    </a:moveTo>
                    <a:lnTo>
                      <a:pt x="0" y="94"/>
                    </a:lnTo>
                    <a:lnTo>
                      <a:pt x="0" y="247"/>
                    </a:lnTo>
                    <a:lnTo>
                      <a:pt x="63" y="278"/>
                    </a:lnTo>
                    <a:lnTo>
                      <a:pt x="73" y="378"/>
                    </a:lnTo>
                    <a:lnTo>
                      <a:pt x="166" y="281"/>
                    </a:lnTo>
                    <a:lnTo>
                      <a:pt x="187" y="215"/>
                    </a:lnTo>
                    <a:lnTo>
                      <a:pt x="185" y="155"/>
                    </a:lnTo>
                    <a:lnTo>
                      <a:pt x="225" y="181"/>
                    </a:lnTo>
                    <a:lnTo>
                      <a:pt x="248" y="161"/>
                    </a:lnTo>
                    <a:lnTo>
                      <a:pt x="236" y="126"/>
                    </a:lnTo>
                    <a:lnTo>
                      <a:pt x="244" y="106"/>
                    </a:lnTo>
                    <a:lnTo>
                      <a:pt x="271" y="83"/>
                    </a:lnTo>
                    <a:lnTo>
                      <a:pt x="228" y="53"/>
                    </a:lnTo>
                    <a:lnTo>
                      <a:pt x="207" y="0"/>
                    </a:lnTo>
                    <a:lnTo>
                      <a:pt x="174" y="54"/>
                    </a:lnTo>
                    <a:lnTo>
                      <a:pt x="127" y="66"/>
                    </a:lnTo>
                    <a:lnTo>
                      <a:pt x="106" y="89"/>
                    </a:lnTo>
                    <a:lnTo>
                      <a:pt x="80" y="87"/>
                    </a:lnTo>
                    <a:lnTo>
                      <a:pt x="77" y="71"/>
                    </a:lnTo>
                    <a:lnTo>
                      <a:pt x="0" y="94"/>
                    </a:lnTo>
                  </a:path>
                </a:pathLst>
              </a:custGeom>
              <a:pattFill prst="smCheck">
                <a:fgClr>
                  <a:srgbClr val="00FFFA"/>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96" name="Freeform 50"/>
              <p:cNvSpPr>
                <a:spLocks/>
              </p:cNvSpPr>
              <p:nvPr/>
            </p:nvSpPr>
            <p:spPr bwMode="auto">
              <a:xfrm>
                <a:off x="3162300" y="2383429"/>
                <a:ext cx="541338" cy="196845"/>
              </a:xfrm>
              <a:custGeom>
                <a:avLst/>
                <a:gdLst>
                  <a:gd name="T0" fmla="*/ 0 w 375"/>
                  <a:gd name="T1" fmla="*/ 2147483647 h 141"/>
                  <a:gd name="T2" fmla="*/ 0 w 375"/>
                  <a:gd name="T3" fmla="*/ 2147483647 h 141"/>
                  <a:gd name="T4" fmla="*/ 2147483647 w 375"/>
                  <a:gd name="T5" fmla="*/ 0 h 141"/>
                  <a:gd name="T6" fmla="*/ 2147483647 w 375"/>
                  <a:gd name="T7" fmla="*/ 2147483647 h 141"/>
                  <a:gd name="T8" fmla="*/ 2147483647 w 375"/>
                  <a:gd name="T9" fmla="*/ 2147483647 h 141"/>
                  <a:gd name="T10" fmla="*/ 2147483647 w 375"/>
                  <a:gd name="T11" fmla="*/ 2147483647 h 141"/>
                  <a:gd name="T12" fmla="*/ 2147483647 w 375"/>
                  <a:gd name="T13" fmla="*/ 2147483647 h 141"/>
                  <a:gd name="T14" fmla="*/ 2147483647 w 375"/>
                  <a:gd name="T15" fmla="*/ 2147483647 h 141"/>
                  <a:gd name="T16" fmla="*/ 0 w 375"/>
                  <a:gd name="T17" fmla="*/ 2147483647 h 141"/>
                  <a:gd name="T18" fmla="*/ 0 w 375"/>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5" h="141">
                    <a:moveTo>
                      <a:pt x="0" y="11"/>
                    </a:moveTo>
                    <a:lnTo>
                      <a:pt x="0" y="11"/>
                    </a:lnTo>
                    <a:lnTo>
                      <a:pt x="3" y="0"/>
                    </a:lnTo>
                    <a:lnTo>
                      <a:pt x="369" y="16"/>
                    </a:lnTo>
                    <a:lnTo>
                      <a:pt x="366" y="40"/>
                    </a:lnTo>
                    <a:lnTo>
                      <a:pt x="374" y="125"/>
                    </a:lnTo>
                    <a:lnTo>
                      <a:pt x="59" y="140"/>
                    </a:lnTo>
                    <a:lnTo>
                      <a:pt x="20" y="78"/>
                    </a:lnTo>
                    <a:lnTo>
                      <a:pt x="0" y="11"/>
                    </a:lnTo>
                  </a:path>
                </a:pathLst>
              </a:custGeom>
              <a:pattFill prst="pct8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grpSp>
            <p:nvGrpSpPr>
              <p:cNvPr id="3123" name="Group 51"/>
              <p:cNvGrpSpPr>
                <a:grpSpLocks/>
              </p:cNvGrpSpPr>
              <p:nvPr/>
            </p:nvGrpSpPr>
            <p:grpSpPr bwMode="auto">
              <a:xfrm>
                <a:off x="2443163" y="1745271"/>
                <a:ext cx="1279525" cy="738169"/>
                <a:chOff x="1737" y="1959"/>
                <a:chExt cx="887" cy="528"/>
              </a:xfrm>
              <a:pattFill prst="pct90">
                <a:fgClr>
                  <a:srgbClr val="CCFFFF"/>
                </a:fgClr>
                <a:bgClr>
                  <a:schemeClr val="bg1"/>
                </a:bgClr>
              </a:pattFill>
            </p:grpSpPr>
            <p:sp>
              <p:nvSpPr>
                <p:cNvPr id="3124" name="Freeform 52"/>
                <p:cNvSpPr>
                  <a:spLocks/>
                </p:cNvSpPr>
                <p:nvPr/>
              </p:nvSpPr>
              <p:spPr bwMode="auto">
                <a:xfrm>
                  <a:off x="2336" y="1985"/>
                  <a:ext cx="234" cy="249"/>
                </a:xfrm>
                <a:custGeom>
                  <a:avLst/>
                  <a:gdLst>
                    <a:gd name="T0" fmla="*/ 0 w 234"/>
                    <a:gd name="T1" fmla="*/ 159 h 249"/>
                    <a:gd name="T2" fmla="*/ 0 w 234"/>
                    <a:gd name="T3" fmla="*/ 159 h 249"/>
                    <a:gd name="T4" fmla="*/ 9 w 234"/>
                    <a:gd name="T5" fmla="*/ 55 h 249"/>
                    <a:gd name="T6" fmla="*/ 49 w 234"/>
                    <a:gd name="T7" fmla="*/ 33 h 249"/>
                    <a:gd name="T8" fmla="*/ 109 w 234"/>
                    <a:gd name="T9" fmla="*/ 41 h 249"/>
                    <a:gd name="T10" fmla="*/ 118 w 234"/>
                    <a:gd name="T11" fmla="*/ 15 h 249"/>
                    <a:gd name="T12" fmla="*/ 164 w 234"/>
                    <a:gd name="T13" fmla="*/ 0 h 249"/>
                    <a:gd name="T14" fmla="*/ 222 w 234"/>
                    <a:gd name="T15" fmla="*/ 1 h 249"/>
                    <a:gd name="T16" fmla="*/ 233 w 234"/>
                    <a:gd name="T17" fmla="*/ 49 h 249"/>
                    <a:gd name="T18" fmla="*/ 205 w 234"/>
                    <a:gd name="T19" fmla="*/ 173 h 249"/>
                    <a:gd name="T20" fmla="*/ 168 w 234"/>
                    <a:gd name="T21" fmla="*/ 248 h 249"/>
                    <a:gd name="T22" fmla="*/ 133 w 234"/>
                    <a:gd name="T23" fmla="*/ 207 h 249"/>
                    <a:gd name="T24" fmla="*/ 15 w 234"/>
                    <a:gd name="T25" fmla="*/ 248 h 249"/>
                    <a:gd name="T26" fmla="*/ 0 w 234"/>
                    <a:gd name="T27" fmla="*/ 159 h 249"/>
                    <a:gd name="T28" fmla="*/ 0 w 234"/>
                    <a:gd name="T29" fmla="*/ 15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249">
                      <a:moveTo>
                        <a:pt x="0" y="159"/>
                      </a:moveTo>
                      <a:lnTo>
                        <a:pt x="0" y="159"/>
                      </a:lnTo>
                      <a:lnTo>
                        <a:pt x="9" y="55"/>
                      </a:lnTo>
                      <a:lnTo>
                        <a:pt x="49" y="33"/>
                      </a:lnTo>
                      <a:lnTo>
                        <a:pt x="109" y="41"/>
                      </a:lnTo>
                      <a:lnTo>
                        <a:pt x="118" y="15"/>
                      </a:lnTo>
                      <a:lnTo>
                        <a:pt x="164" y="0"/>
                      </a:lnTo>
                      <a:lnTo>
                        <a:pt x="222" y="1"/>
                      </a:lnTo>
                      <a:lnTo>
                        <a:pt x="233" y="49"/>
                      </a:lnTo>
                      <a:lnTo>
                        <a:pt x="205" y="173"/>
                      </a:lnTo>
                      <a:lnTo>
                        <a:pt x="168" y="248"/>
                      </a:lnTo>
                      <a:lnTo>
                        <a:pt x="133" y="207"/>
                      </a:lnTo>
                      <a:lnTo>
                        <a:pt x="15" y="248"/>
                      </a:lnTo>
                      <a:lnTo>
                        <a:pt x="0" y="159"/>
                      </a:lnTo>
                      <a:lnTo>
                        <a:pt x="0" y="159"/>
                      </a:lnTo>
                    </a:path>
                  </a:pathLst>
                </a:custGeom>
                <a:pattFill prst="trellis">
                  <a:fgClr>
                    <a:srgbClr val="8FD9B9"/>
                  </a:fgClr>
                  <a:bgClr>
                    <a:schemeClr val="bg1"/>
                  </a:bgClr>
                </a:pattFill>
                <a:ln w="927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350">
                    <a:solidFill>
                      <a:prstClr val="black"/>
                    </a:solidFill>
                  </a:endParaRPr>
                </a:p>
              </p:txBody>
            </p:sp>
            <p:sp>
              <p:nvSpPr>
                <p:cNvPr id="3125" name="Freeform 53"/>
                <p:cNvSpPr>
                  <a:spLocks/>
                </p:cNvSpPr>
                <p:nvPr/>
              </p:nvSpPr>
              <p:spPr bwMode="auto">
                <a:xfrm>
                  <a:off x="1942" y="2055"/>
                  <a:ext cx="393" cy="372"/>
                </a:xfrm>
                <a:custGeom>
                  <a:avLst/>
                  <a:gdLst>
                    <a:gd name="T0" fmla="*/ 0 w 393"/>
                    <a:gd name="T1" fmla="*/ 176 h 372"/>
                    <a:gd name="T2" fmla="*/ 0 w 393"/>
                    <a:gd name="T3" fmla="*/ 176 h 372"/>
                    <a:gd name="T4" fmla="*/ 29 w 393"/>
                    <a:gd name="T5" fmla="*/ 80 h 372"/>
                    <a:gd name="T6" fmla="*/ 13 w 393"/>
                    <a:gd name="T7" fmla="*/ 47 h 372"/>
                    <a:gd name="T8" fmla="*/ 46 w 393"/>
                    <a:gd name="T9" fmla="*/ 0 h 372"/>
                    <a:gd name="T10" fmla="*/ 105 w 393"/>
                    <a:gd name="T11" fmla="*/ 44 h 372"/>
                    <a:gd name="T12" fmla="*/ 170 w 393"/>
                    <a:gd name="T13" fmla="*/ 115 h 372"/>
                    <a:gd name="T14" fmla="*/ 240 w 393"/>
                    <a:gd name="T15" fmla="*/ 149 h 372"/>
                    <a:gd name="T16" fmla="*/ 267 w 393"/>
                    <a:gd name="T17" fmla="*/ 188 h 372"/>
                    <a:gd name="T18" fmla="*/ 392 w 393"/>
                    <a:gd name="T19" fmla="*/ 203 h 372"/>
                    <a:gd name="T20" fmla="*/ 296 w 393"/>
                    <a:gd name="T21" fmla="*/ 360 h 372"/>
                    <a:gd name="T22" fmla="*/ 293 w 393"/>
                    <a:gd name="T23" fmla="*/ 371 h 372"/>
                    <a:gd name="T24" fmla="*/ 189 w 393"/>
                    <a:gd name="T25" fmla="*/ 364 h 372"/>
                    <a:gd name="T26" fmla="*/ 156 w 393"/>
                    <a:gd name="T27" fmla="*/ 338 h 372"/>
                    <a:gd name="T28" fmla="*/ 105 w 393"/>
                    <a:gd name="T29" fmla="*/ 368 h 372"/>
                    <a:gd name="T30" fmla="*/ 73 w 393"/>
                    <a:gd name="T31" fmla="*/ 251 h 372"/>
                    <a:gd name="T32" fmla="*/ 0 w 393"/>
                    <a:gd name="T33" fmla="*/ 176 h 372"/>
                    <a:gd name="T34" fmla="*/ 0 w 393"/>
                    <a:gd name="T35" fmla="*/ 17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3" h="372">
                      <a:moveTo>
                        <a:pt x="0" y="176"/>
                      </a:moveTo>
                      <a:lnTo>
                        <a:pt x="0" y="176"/>
                      </a:lnTo>
                      <a:lnTo>
                        <a:pt x="29" y="80"/>
                      </a:lnTo>
                      <a:lnTo>
                        <a:pt x="13" y="47"/>
                      </a:lnTo>
                      <a:lnTo>
                        <a:pt x="46" y="0"/>
                      </a:lnTo>
                      <a:lnTo>
                        <a:pt x="105" y="44"/>
                      </a:lnTo>
                      <a:lnTo>
                        <a:pt x="170" y="115"/>
                      </a:lnTo>
                      <a:lnTo>
                        <a:pt x="240" y="149"/>
                      </a:lnTo>
                      <a:lnTo>
                        <a:pt x="267" y="188"/>
                      </a:lnTo>
                      <a:lnTo>
                        <a:pt x="392" y="203"/>
                      </a:lnTo>
                      <a:lnTo>
                        <a:pt x="296" y="360"/>
                      </a:lnTo>
                      <a:lnTo>
                        <a:pt x="293" y="371"/>
                      </a:lnTo>
                      <a:lnTo>
                        <a:pt x="189" y="364"/>
                      </a:lnTo>
                      <a:lnTo>
                        <a:pt x="156" y="338"/>
                      </a:lnTo>
                      <a:lnTo>
                        <a:pt x="105" y="368"/>
                      </a:lnTo>
                      <a:lnTo>
                        <a:pt x="73" y="251"/>
                      </a:lnTo>
                      <a:lnTo>
                        <a:pt x="0" y="176"/>
                      </a:lnTo>
                      <a:lnTo>
                        <a:pt x="0" y="176"/>
                      </a:lnTo>
                    </a:path>
                  </a:pathLst>
                </a:custGeom>
                <a:pattFill prst="trellis">
                  <a:fgClr>
                    <a:srgbClr val="8FD9B9"/>
                  </a:fgClr>
                  <a:bgClr>
                    <a:schemeClr val="bg1"/>
                  </a:bgClr>
                </a:pattFill>
                <a:ln w="927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350">
                    <a:solidFill>
                      <a:prstClr val="black"/>
                    </a:solidFill>
                  </a:endParaRPr>
                </a:p>
              </p:txBody>
            </p:sp>
            <p:sp>
              <p:nvSpPr>
                <p:cNvPr id="3126" name="Freeform 54"/>
                <p:cNvSpPr>
                  <a:spLocks/>
                </p:cNvSpPr>
                <p:nvPr/>
              </p:nvSpPr>
              <p:spPr bwMode="auto">
                <a:xfrm>
                  <a:off x="2038" y="1959"/>
                  <a:ext cx="314" cy="300"/>
                </a:xfrm>
                <a:custGeom>
                  <a:avLst/>
                  <a:gdLst>
                    <a:gd name="T0" fmla="*/ 0 w 314"/>
                    <a:gd name="T1" fmla="*/ 12 h 300"/>
                    <a:gd name="T2" fmla="*/ 0 w 314"/>
                    <a:gd name="T3" fmla="*/ 12 h 300"/>
                    <a:gd name="T4" fmla="*/ 35 w 314"/>
                    <a:gd name="T5" fmla="*/ 50 h 300"/>
                    <a:gd name="T6" fmla="*/ 9 w 314"/>
                    <a:gd name="T7" fmla="*/ 140 h 300"/>
                    <a:gd name="T8" fmla="*/ 74 w 314"/>
                    <a:gd name="T9" fmla="*/ 211 h 300"/>
                    <a:gd name="T10" fmla="*/ 144 w 314"/>
                    <a:gd name="T11" fmla="*/ 245 h 300"/>
                    <a:gd name="T12" fmla="*/ 171 w 314"/>
                    <a:gd name="T13" fmla="*/ 284 h 300"/>
                    <a:gd name="T14" fmla="*/ 296 w 314"/>
                    <a:gd name="T15" fmla="*/ 299 h 300"/>
                    <a:gd name="T16" fmla="*/ 313 w 314"/>
                    <a:gd name="T17" fmla="*/ 274 h 300"/>
                    <a:gd name="T18" fmla="*/ 298 w 314"/>
                    <a:gd name="T19" fmla="*/ 185 h 300"/>
                    <a:gd name="T20" fmla="*/ 307 w 314"/>
                    <a:gd name="T21" fmla="*/ 81 h 300"/>
                    <a:gd name="T22" fmla="*/ 282 w 314"/>
                    <a:gd name="T23" fmla="*/ 64 h 300"/>
                    <a:gd name="T24" fmla="*/ 285 w 314"/>
                    <a:gd name="T25" fmla="*/ 44 h 300"/>
                    <a:gd name="T26" fmla="*/ 273 w 314"/>
                    <a:gd name="T27" fmla="*/ 33 h 300"/>
                    <a:gd name="T28" fmla="*/ 167 w 314"/>
                    <a:gd name="T29" fmla="*/ 0 h 300"/>
                    <a:gd name="T30" fmla="*/ 0 w 314"/>
                    <a:gd name="T31" fmla="*/ 12 h 300"/>
                    <a:gd name="T32" fmla="*/ 0 w 314"/>
                    <a:gd name="T33"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300">
                      <a:moveTo>
                        <a:pt x="0" y="12"/>
                      </a:moveTo>
                      <a:lnTo>
                        <a:pt x="0" y="12"/>
                      </a:lnTo>
                      <a:lnTo>
                        <a:pt x="35" y="50"/>
                      </a:lnTo>
                      <a:lnTo>
                        <a:pt x="9" y="140"/>
                      </a:lnTo>
                      <a:lnTo>
                        <a:pt x="74" y="211"/>
                      </a:lnTo>
                      <a:lnTo>
                        <a:pt x="144" y="245"/>
                      </a:lnTo>
                      <a:lnTo>
                        <a:pt x="171" y="284"/>
                      </a:lnTo>
                      <a:lnTo>
                        <a:pt x="296" y="299"/>
                      </a:lnTo>
                      <a:lnTo>
                        <a:pt x="313" y="274"/>
                      </a:lnTo>
                      <a:lnTo>
                        <a:pt x="298" y="185"/>
                      </a:lnTo>
                      <a:lnTo>
                        <a:pt x="307" y="81"/>
                      </a:lnTo>
                      <a:lnTo>
                        <a:pt x="282" y="64"/>
                      </a:lnTo>
                      <a:lnTo>
                        <a:pt x="285" y="44"/>
                      </a:lnTo>
                      <a:lnTo>
                        <a:pt x="273" y="33"/>
                      </a:lnTo>
                      <a:lnTo>
                        <a:pt x="167" y="0"/>
                      </a:lnTo>
                      <a:lnTo>
                        <a:pt x="0" y="12"/>
                      </a:lnTo>
                      <a:lnTo>
                        <a:pt x="0" y="12"/>
                      </a:lnTo>
                    </a:path>
                  </a:pathLst>
                </a:custGeom>
                <a:pattFill prst="trellis">
                  <a:fgClr>
                    <a:srgbClr val="8FD9B9"/>
                  </a:fgClr>
                  <a:bgClr>
                    <a:schemeClr val="bg1"/>
                  </a:bgClr>
                </a:pattFill>
                <a:ln w="927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350">
                    <a:solidFill>
                      <a:prstClr val="black"/>
                    </a:solidFill>
                  </a:endParaRPr>
                </a:p>
              </p:txBody>
            </p:sp>
            <p:sp>
              <p:nvSpPr>
                <p:cNvPr id="3127" name="Freeform 55"/>
                <p:cNvSpPr>
                  <a:spLocks/>
                </p:cNvSpPr>
                <p:nvPr/>
              </p:nvSpPr>
              <p:spPr bwMode="auto">
                <a:xfrm>
                  <a:off x="2238" y="2192"/>
                  <a:ext cx="386" cy="240"/>
                </a:xfrm>
                <a:custGeom>
                  <a:avLst/>
                  <a:gdLst>
                    <a:gd name="T0" fmla="*/ 0 w 386"/>
                    <a:gd name="T1" fmla="*/ 223 h 240"/>
                    <a:gd name="T2" fmla="*/ 0 w 386"/>
                    <a:gd name="T3" fmla="*/ 223 h 240"/>
                    <a:gd name="T4" fmla="*/ 96 w 386"/>
                    <a:gd name="T5" fmla="*/ 66 h 240"/>
                    <a:gd name="T6" fmla="*/ 113 w 386"/>
                    <a:gd name="T7" fmla="*/ 41 h 240"/>
                    <a:gd name="T8" fmla="*/ 231 w 386"/>
                    <a:gd name="T9" fmla="*/ 0 h 240"/>
                    <a:gd name="T10" fmla="*/ 266 w 386"/>
                    <a:gd name="T11" fmla="*/ 41 h 240"/>
                    <a:gd name="T12" fmla="*/ 297 w 386"/>
                    <a:gd name="T13" fmla="*/ 95 h 240"/>
                    <a:gd name="T14" fmla="*/ 346 w 386"/>
                    <a:gd name="T15" fmla="*/ 121 h 240"/>
                    <a:gd name="T16" fmla="*/ 385 w 386"/>
                    <a:gd name="T17" fmla="*/ 184 h 240"/>
                    <a:gd name="T18" fmla="*/ 365 w 386"/>
                    <a:gd name="T19" fmla="*/ 205 h 240"/>
                    <a:gd name="T20" fmla="*/ 366 w 386"/>
                    <a:gd name="T21" fmla="*/ 239 h 240"/>
                    <a:gd name="T22" fmla="*/ 0 w 386"/>
                    <a:gd name="T23" fmla="*/ 223 h 240"/>
                    <a:gd name="T24" fmla="*/ 0 w 386"/>
                    <a:gd name="T2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240">
                      <a:moveTo>
                        <a:pt x="0" y="223"/>
                      </a:moveTo>
                      <a:lnTo>
                        <a:pt x="0" y="223"/>
                      </a:lnTo>
                      <a:lnTo>
                        <a:pt x="96" y="66"/>
                      </a:lnTo>
                      <a:lnTo>
                        <a:pt x="113" y="41"/>
                      </a:lnTo>
                      <a:lnTo>
                        <a:pt x="231" y="0"/>
                      </a:lnTo>
                      <a:lnTo>
                        <a:pt x="266" y="41"/>
                      </a:lnTo>
                      <a:lnTo>
                        <a:pt x="297" y="95"/>
                      </a:lnTo>
                      <a:lnTo>
                        <a:pt x="346" y="121"/>
                      </a:lnTo>
                      <a:lnTo>
                        <a:pt x="385" y="184"/>
                      </a:lnTo>
                      <a:lnTo>
                        <a:pt x="365" y="205"/>
                      </a:lnTo>
                      <a:lnTo>
                        <a:pt x="366" y="239"/>
                      </a:lnTo>
                      <a:lnTo>
                        <a:pt x="0" y="223"/>
                      </a:lnTo>
                      <a:lnTo>
                        <a:pt x="0" y="223"/>
                      </a:lnTo>
                    </a:path>
                  </a:pathLst>
                </a:custGeom>
                <a:pattFill prst="trellis">
                  <a:fgClr>
                    <a:srgbClr val="8FD9B9"/>
                  </a:fgClr>
                  <a:bgClr>
                    <a:schemeClr val="bg1"/>
                  </a:bgClr>
                </a:pattFill>
                <a:ln w="927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350">
                    <a:solidFill>
                      <a:prstClr val="black"/>
                    </a:solidFill>
                  </a:endParaRPr>
                </a:p>
              </p:txBody>
            </p:sp>
            <p:sp>
              <p:nvSpPr>
                <p:cNvPr id="3128" name="Freeform 56"/>
                <p:cNvSpPr>
                  <a:spLocks/>
                </p:cNvSpPr>
                <p:nvPr/>
              </p:nvSpPr>
              <p:spPr bwMode="auto">
                <a:xfrm>
                  <a:off x="1737" y="2102"/>
                  <a:ext cx="311" cy="385"/>
                </a:xfrm>
                <a:custGeom>
                  <a:avLst/>
                  <a:gdLst>
                    <a:gd name="T0" fmla="*/ 6 w 311"/>
                    <a:gd name="T1" fmla="*/ 248 h 385"/>
                    <a:gd name="T2" fmla="*/ 6 w 311"/>
                    <a:gd name="T3" fmla="*/ 248 h 385"/>
                    <a:gd name="T4" fmla="*/ 20 w 311"/>
                    <a:gd name="T5" fmla="*/ 225 h 385"/>
                    <a:gd name="T6" fmla="*/ 37 w 311"/>
                    <a:gd name="T7" fmla="*/ 229 h 385"/>
                    <a:gd name="T8" fmla="*/ 62 w 311"/>
                    <a:gd name="T9" fmla="*/ 203 h 385"/>
                    <a:gd name="T10" fmla="*/ 105 w 311"/>
                    <a:gd name="T11" fmla="*/ 122 h 385"/>
                    <a:gd name="T12" fmla="*/ 149 w 311"/>
                    <a:gd name="T13" fmla="*/ 97 h 385"/>
                    <a:gd name="T14" fmla="*/ 198 w 311"/>
                    <a:gd name="T15" fmla="*/ 40 h 385"/>
                    <a:gd name="T16" fmla="*/ 218 w 311"/>
                    <a:gd name="T17" fmla="*/ 0 h 385"/>
                    <a:gd name="T18" fmla="*/ 234 w 311"/>
                    <a:gd name="T19" fmla="*/ 33 h 385"/>
                    <a:gd name="T20" fmla="*/ 205 w 311"/>
                    <a:gd name="T21" fmla="*/ 129 h 385"/>
                    <a:gd name="T22" fmla="*/ 278 w 311"/>
                    <a:gd name="T23" fmla="*/ 204 h 385"/>
                    <a:gd name="T24" fmla="*/ 310 w 311"/>
                    <a:gd name="T25" fmla="*/ 321 h 385"/>
                    <a:gd name="T26" fmla="*/ 297 w 311"/>
                    <a:gd name="T27" fmla="*/ 356 h 385"/>
                    <a:gd name="T28" fmla="*/ 195 w 311"/>
                    <a:gd name="T29" fmla="*/ 356 h 385"/>
                    <a:gd name="T30" fmla="*/ 97 w 311"/>
                    <a:gd name="T31" fmla="*/ 384 h 385"/>
                    <a:gd name="T32" fmla="*/ 68 w 311"/>
                    <a:gd name="T33" fmla="*/ 375 h 385"/>
                    <a:gd name="T34" fmla="*/ 0 w 311"/>
                    <a:gd name="T35" fmla="*/ 324 h 385"/>
                    <a:gd name="T36" fmla="*/ 22 w 311"/>
                    <a:gd name="T37" fmla="*/ 308 h 385"/>
                    <a:gd name="T38" fmla="*/ 6 w 311"/>
                    <a:gd name="T39" fmla="*/ 248 h 385"/>
                    <a:gd name="T40" fmla="*/ 6 w 311"/>
                    <a:gd name="T41" fmla="*/ 24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1" h="385">
                      <a:moveTo>
                        <a:pt x="6" y="248"/>
                      </a:moveTo>
                      <a:lnTo>
                        <a:pt x="6" y="248"/>
                      </a:lnTo>
                      <a:lnTo>
                        <a:pt x="20" y="225"/>
                      </a:lnTo>
                      <a:lnTo>
                        <a:pt x="37" y="229"/>
                      </a:lnTo>
                      <a:lnTo>
                        <a:pt x="62" y="203"/>
                      </a:lnTo>
                      <a:lnTo>
                        <a:pt x="105" y="122"/>
                      </a:lnTo>
                      <a:lnTo>
                        <a:pt x="149" y="97"/>
                      </a:lnTo>
                      <a:lnTo>
                        <a:pt x="198" y="40"/>
                      </a:lnTo>
                      <a:lnTo>
                        <a:pt x="218" y="0"/>
                      </a:lnTo>
                      <a:lnTo>
                        <a:pt x="234" y="33"/>
                      </a:lnTo>
                      <a:lnTo>
                        <a:pt x="205" y="129"/>
                      </a:lnTo>
                      <a:lnTo>
                        <a:pt x="278" y="204"/>
                      </a:lnTo>
                      <a:lnTo>
                        <a:pt x="310" y="321"/>
                      </a:lnTo>
                      <a:lnTo>
                        <a:pt x="297" y="356"/>
                      </a:lnTo>
                      <a:lnTo>
                        <a:pt x="195" y="356"/>
                      </a:lnTo>
                      <a:lnTo>
                        <a:pt x="97" y="384"/>
                      </a:lnTo>
                      <a:lnTo>
                        <a:pt x="68" y="375"/>
                      </a:lnTo>
                      <a:lnTo>
                        <a:pt x="0" y="324"/>
                      </a:lnTo>
                      <a:lnTo>
                        <a:pt x="22" y="308"/>
                      </a:lnTo>
                      <a:lnTo>
                        <a:pt x="6" y="248"/>
                      </a:lnTo>
                      <a:lnTo>
                        <a:pt x="6" y="248"/>
                      </a:lnTo>
                    </a:path>
                  </a:pathLst>
                </a:custGeom>
                <a:pattFill prst="trellis">
                  <a:fgClr>
                    <a:srgbClr val="8FD9B9"/>
                  </a:fgClr>
                  <a:bgClr>
                    <a:schemeClr val="bg1"/>
                  </a:bgClr>
                </a:pattFill>
                <a:ln w="9271"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350">
                    <a:solidFill>
                      <a:prstClr val="black"/>
                    </a:solidFill>
                  </a:endParaRPr>
                </a:p>
              </p:txBody>
            </p:sp>
          </p:grpSp>
          <p:sp>
            <p:nvSpPr>
              <p:cNvPr id="2098" name="Freeform 57"/>
              <p:cNvSpPr>
                <a:spLocks/>
              </p:cNvSpPr>
              <p:nvPr/>
            </p:nvSpPr>
            <p:spPr bwMode="auto">
              <a:xfrm>
                <a:off x="1149350" y="2735845"/>
                <a:ext cx="558800" cy="425439"/>
              </a:xfrm>
              <a:custGeom>
                <a:avLst/>
                <a:gdLst>
                  <a:gd name="T0" fmla="*/ 0 w 388"/>
                  <a:gd name="T1" fmla="*/ 2147483647 h 304"/>
                  <a:gd name="T2" fmla="*/ 0 w 388"/>
                  <a:gd name="T3" fmla="*/ 2147483647 h 304"/>
                  <a:gd name="T4" fmla="*/ 2147483647 w 388"/>
                  <a:gd name="T5" fmla="*/ 2147483647 h 304"/>
                  <a:gd name="T6" fmla="*/ 2147483647 w 388"/>
                  <a:gd name="T7" fmla="*/ 2147483647 h 304"/>
                  <a:gd name="T8" fmla="*/ 2147483647 w 388"/>
                  <a:gd name="T9" fmla="*/ 2147483647 h 304"/>
                  <a:gd name="T10" fmla="*/ 2147483647 w 388"/>
                  <a:gd name="T11" fmla="*/ 2147483647 h 304"/>
                  <a:gd name="T12" fmla="*/ 2147483647 w 388"/>
                  <a:gd name="T13" fmla="*/ 2147483647 h 304"/>
                  <a:gd name="T14" fmla="*/ 2147483647 w 388"/>
                  <a:gd name="T15" fmla="*/ 2147483647 h 304"/>
                  <a:gd name="T16" fmla="*/ 2147483647 w 388"/>
                  <a:gd name="T17" fmla="*/ 2147483647 h 304"/>
                  <a:gd name="T18" fmla="*/ 2147483647 w 388"/>
                  <a:gd name="T19" fmla="*/ 2147483647 h 304"/>
                  <a:gd name="T20" fmla="*/ 2147483647 w 388"/>
                  <a:gd name="T21" fmla="*/ 2147483647 h 304"/>
                  <a:gd name="T22" fmla="*/ 2147483647 w 388"/>
                  <a:gd name="T23" fmla="*/ 2147483647 h 304"/>
                  <a:gd name="T24" fmla="*/ 2147483647 w 388"/>
                  <a:gd name="T25" fmla="*/ 2147483647 h 304"/>
                  <a:gd name="T26" fmla="*/ 2147483647 w 388"/>
                  <a:gd name="T27" fmla="*/ 2147483647 h 304"/>
                  <a:gd name="T28" fmla="*/ 2147483647 w 388"/>
                  <a:gd name="T29" fmla="*/ 2147483647 h 304"/>
                  <a:gd name="T30" fmla="*/ 2147483647 w 388"/>
                  <a:gd name="T31" fmla="*/ 2147483647 h 304"/>
                  <a:gd name="T32" fmla="*/ 2147483647 w 388"/>
                  <a:gd name="T33" fmla="*/ 0 h 304"/>
                  <a:gd name="T34" fmla="*/ 2147483647 w 388"/>
                  <a:gd name="T35" fmla="*/ 2147483647 h 304"/>
                  <a:gd name="T36" fmla="*/ 2147483647 w 388"/>
                  <a:gd name="T37" fmla="*/ 2147483647 h 304"/>
                  <a:gd name="T38" fmla="*/ 2147483647 w 388"/>
                  <a:gd name="T39" fmla="*/ 2147483647 h 304"/>
                  <a:gd name="T40" fmla="*/ 2147483647 w 388"/>
                  <a:gd name="T41" fmla="*/ 2147483647 h 304"/>
                  <a:gd name="T42" fmla="*/ 0 w 388"/>
                  <a:gd name="T43" fmla="*/ 2147483647 h 304"/>
                  <a:gd name="T44" fmla="*/ 0 w 388"/>
                  <a:gd name="T45" fmla="*/ 2147483647 h 3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8" h="304">
                    <a:moveTo>
                      <a:pt x="0" y="124"/>
                    </a:moveTo>
                    <a:lnTo>
                      <a:pt x="0" y="124"/>
                    </a:lnTo>
                    <a:lnTo>
                      <a:pt x="16" y="132"/>
                    </a:lnTo>
                    <a:lnTo>
                      <a:pt x="2" y="163"/>
                    </a:lnTo>
                    <a:lnTo>
                      <a:pt x="50" y="157"/>
                    </a:lnTo>
                    <a:lnTo>
                      <a:pt x="54" y="162"/>
                    </a:lnTo>
                    <a:lnTo>
                      <a:pt x="51" y="177"/>
                    </a:lnTo>
                    <a:lnTo>
                      <a:pt x="107" y="225"/>
                    </a:lnTo>
                    <a:lnTo>
                      <a:pt x="144" y="303"/>
                    </a:lnTo>
                    <a:lnTo>
                      <a:pt x="387" y="291"/>
                    </a:lnTo>
                    <a:lnTo>
                      <a:pt x="383" y="252"/>
                    </a:lnTo>
                    <a:lnTo>
                      <a:pt x="357" y="233"/>
                    </a:lnTo>
                    <a:lnTo>
                      <a:pt x="371" y="203"/>
                    </a:lnTo>
                    <a:lnTo>
                      <a:pt x="325" y="136"/>
                    </a:lnTo>
                    <a:lnTo>
                      <a:pt x="328" y="77"/>
                    </a:lnTo>
                    <a:lnTo>
                      <a:pt x="281" y="82"/>
                    </a:lnTo>
                    <a:lnTo>
                      <a:pt x="249" y="0"/>
                    </a:lnTo>
                    <a:lnTo>
                      <a:pt x="179" y="16"/>
                    </a:lnTo>
                    <a:lnTo>
                      <a:pt x="165" y="37"/>
                    </a:lnTo>
                    <a:lnTo>
                      <a:pt x="9" y="69"/>
                    </a:lnTo>
                    <a:lnTo>
                      <a:pt x="23" y="90"/>
                    </a:lnTo>
                    <a:lnTo>
                      <a:pt x="0" y="124"/>
                    </a:lnTo>
                  </a:path>
                </a:pathLst>
              </a:custGeom>
              <a:solidFill>
                <a:srgbClr val="CCC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099" name="Freeform 58"/>
              <p:cNvSpPr>
                <a:spLocks/>
              </p:cNvSpPr>
              <p:nvPr/>
            </p:nvSpPr>
            <p:spPr bwMode="auto">
              <a:xfrm>
                <a:off x="1865313" y="1843693"/>
                <a:ext cx="460375" cy="476238"/>
              </a:xfrm>
              <a:custGeom>
                <a:avLst/>
                <a:gdLst>
                  <a:gd name="T0" fmla="*/ 0 w 319"/>
                  <a:gd name="T1" fmla="*/ 2147483647 h 340"/>
                  <a:gd name="T2" fmla="*/ 0 w 319"/>
                  <a:gd name="T3" fmla="*/ 2147483647 h 340"/>
                  <a:gd name="T4" fmla="*/ 2147483647 w 319"/>
                  <a:gd name="T5" fmla="*/ 2147483647 h 340"/>
                  <a:gd name="T6" fmla="*/ 2147483647 w 319"/>
                  <a:gd name="T7" fmla="*/ 2147483647 h 340"/>
                  <a:gd name="T8" fmla="*/ 2147483647 w 319"/>
                  <a:gd name="T9" fmla="*/ 2147483647 h 340"/>
                  <a:gd name="T10" fmla="*/ 2147483647 w 319"/>
                  <a:gd name="T11" fmla="*/ 2147483647 h 340"/>
                  <a:gd name="T12" fmla="*/ 2147483647 w 319"/>
                  <a:gd name="T13" fmla="*/ 2147483647 h 340"/>
                  <a:gd name="T14" fmla="*/ 2147483647 w 319"/>
                  <a:gd name="T15" fmla="*/ 2147483647 h 340"/>
                  <a:gd name="T16" fmla="*/ 2147483647 w 319"/>
                  <a:gd name="T17" fmla="*/ 2147483647 h 340"/>
                  <a:gd name="T18" fmla="*/ 2147483647 w 319"/>
                  <a:gd name="T19" fmla="*/ 0 h 340"/>
                  <a:gd name="T20" fmla="*/ 2147483647 w 319"/>
                  <a:gd name="T21" fmla="*/ 2147483647 h 340"/>
                  <a:gd name="T22" fmla="*/ 2147483647 w 319"/>
                  <a:gd name="T23" fmla="*/ 2147483647 h 340"/>
                  <a:gd name="T24" fmla="*/ 2147483647 w 319"/>
                  <a:gd name="T25" fmla="*/ 2147483647 h 340"/>
                  <a:gd name="T26" fmla="*/ 2147483647 w 319"/>
                  <a:gd name="T27" fmla="*/ 2147483647 h 340"/>
                  <a:gd name="T28" fmla="*/ 2147483647 w 319"/>
                  <a:gd name="T29" fmla="*/ 2147483647 h 340"/>
                  <a:gd name="T30" fmla="*/ 2147483647 w 319"/>
                  <a:gd name="T31" fmla="*/ 2147483647 h 340"/>
                  <a:gd name="T32" fmla="*/ 2147483647 w 319"/>
                  <a:gd name="T33" fmla="*/ 2147483647 h 340"/>
                  <a:gd name="T34" fmla="*/ 2147483647 w 319"/>
                  <a:gd name="T35" fmla="*/ 2147483647 h 340"/>
                  <a:gd name="T36" fmla="*/ 2147483647 w 319"/>
                  <a:gd name="T37" fmla="*/ 2147483647 h 340"/>
                  <a:gd name="T38" fmla="*/ 2147483647 w 319"/>
                  <a:gd name="T39" fmla="*/ 2147483647 h 340"/>
                  <a:gd name="T40" fmla="*/ 2147483647 w 319"/>
                  <a:gd name="T41" fmla="*/ 2147483647 h 340"/>
                  <a:gd name="T42" fmla="*/ 0 w 319"/>
                  <a:gd name="T43" fmla="*/ 2147483647 h 340"/>
                  <a:gd name="T44" fmla="*/ 0 w 319"/>
                  <a:gd name="T45" fmla="*/ 2147483647 h 3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9" h="340">
                    <a:moveTo>
                      <a:pt x="0" y="222"/>
                    </a:moveTo>
                    <a:lnTo>
                      <a:pt x="0" y="222"/>
                    </a:lnTo>
                    <a:lnTo>
                      <a:pt x="26" y="170"/>
                    </a:lnTo>
                    <a:lnTo>
                      <a:pt x="11" y="128"/>
                    </a:lnTo>
                    <a:lnTo>
                      <a:pt x="29" y="118"/>
                    </a:lnTo>
                    <a:lnTo>
                      <a:pt x="39" y="108"/>
                    </a:lnTo>
                    <a:lnTo>
                      <a:pt x="69" y="123"/>
                    </a:lnTo>
                    <a:lnTo>
                      <a:pt x="84" y="112"/>
                    </a:lnTo>
                    <a:lnTo>
                      <a:pt x="110" y="54"/>
                    </a:lnTo>
                    <a:lnTo>
                      <a:pt x="182" y="0"/>
                    </a:lnTo>
                    <a:lnTo>
                      <a:pt x="204" y="27"/>
                    </a:lnTo>
                    <a:lnTo>
                      <a:pt x="206" y="82"/>
                    </a:lnTo>
                    <a:lnTo>
                      <a:pt x="272" y="76"/>
                    </a:lnTo>
                    <a:lnTo>
                      <a:pt x="287" y="104"/>
                    </a:lnTo>
                    <a:lnTo>
                      <a:pt x="275" y="125"/>
                    </a:lnTo>
                    <a:lnTo>
                      <a:pt x="312" y="157"/>
                    </a:lnTo>
                    <a:lnTo>
                      <a:pt x="318" y="186"/>
                    </a:lnTo>
                    <a:lnTo>
                      <a:pt x="157" y="291"/>
                    </a:lnTo>
                    <a:lnTo>
                      <a:pt x="49" y="324"/>
                    </a:lnTo>
                    <a:lnTo>
                      <a:pt x="38" y="339"/>
                    </a:lnTo>
                    <a:lnTo>
                      <a:pt x="19" y="328"/>
                    </a:lnTo>
                    <a:lnTo>
                      <a:pt x="0" y="222"/>
                    </a:lnTo>
                  </a:path>
                </a:pathLst>
              </a:custGeom>
              <a:solidFill>
                <a:srgbClr val="CCC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00" name="Freeform 59"/>
              <p:cNvSpPr>
                <a:spLocks/>
              </p:cNvSpPr>
              <p:nvPr/>
            </p:nvSpPr>
            <p:spPr bwMode="auto">
              <a:xfrm>
                <a:off x="6916737" y="1557950"/>
                <a:ext cx="587375" cy="442900"/>
              </a:xfrm>
              <a:custGeom>
                <a:avLst/>
                <a:gdLst>
                  <a:gd name="T0" fmla="*/ 0 w 407"/>
                  <a:gd name="T1" fmla="*/ 2147483647 h 316"/>
                  <a:gd name="T2" fmla="*/ 0 w 407"/>
                  <a:gd name="T3" fmla="*/ 2147483647 h 316"/>
                  <a:gd name="T4" fmla="*/ 2147483647 w 407"/>
                  <a:gd name="T5" fmla="*/ 2147483647 h 316"/>
                  <a:gd name="T6" fmla="*/ 2147483647 w 407"/>
                  <a:gd name="T7" fmla="*/ 2147483647 h 316"/>
                  <a:gd name="T8" fmla="*/ 2147483647 w 407"/>
                  <a:gd name="T9" fmla="*/ 2147483647 h 316"/>
                  <a:gd name="T10" fmla="*/ 2147483647 w 407"/>
                  <a:gd name="T11" fmla="*/ 2147483647 h 316"/>
                  <a:gd name="T12" fmla="*/ 2147483647 w 407"/>
                  <a:gd name="T13" fmla="*/ 2147483647 h 316"/>
                  <a:gd name="T14" fmla="*/ 2147483647 w 407"/>
                  <a:gd name="T15" fmla="*/ 2147483647 h 316"/>
                  <a:gd name="T16" fmla="*/ 2147483647 w 407"/>
                  <a:gd name="T17" fmla="*/ 2147483647 h 316"/>
                  <a:gd name="T18" fmla="*/ 2147483647 w 407"/>
                  <a:gd name="T19" fmla="*/ 2147483647 h 316"/>
                  <a:gd name="T20" fmla="*/ 2147483647 w 407"/>
                  <a:gd name="T21" fmla="*/ 2147483647 h 316"/>
                  <a:gd name="T22" fmla="*/ 2147483647 w 407"/>
                  <a:gd name="T23" fmla="*/ 2147483647 h 316"/>
                  <a:gd name="T24" fmla="*/ 2147483647 w 407"/>
                  <a:gd name="T25" fmla="*/ 2147483647 h 316"/>
                  <a:gd name="T26" fmla="*/ 2147483647 w 407"/>
                  <a:gd name="T27" fmla="*/ 2147483647 h 316"/>
                  <a:gd name="T28" fmla="*/ 2147483647 w 407"/>
                  <a:gd name="T29" fmla="*/ 2147483647 h 316"/>
                  <a:gd name="T30" fmla="*/ 2147483647 w 407"/>
                  <a:gd name="T31" fmla="*/ 2147483647 h 316"/>
                  <a:gd name="T32" fmla="*/ 2147483647 w 407"/>
                  <a:gd name="T33" fmla="*/ 2147483647 h 316"/>
                  <a:gd name="T34" fmla="*/ 2147483647 w 407"/>
                  <a:gd name="T35" fmla="*/ 0 h 316"/>
                  <a:gd name="T36" fmla="*/ 0 w 407"/>
                  <a:gd name="T37" fmla="*/ 2147483647 h 316"/>
                  <a:gd name="T38" fmla="*/ 0 w 407"/>
                  <a:gd name="T39" fmla="*/ 2147483647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7" h="316">
                    <a:moveTo>
                      <a:pt x="0" y="54"/>
                    </a:moveTo>
                    <a:lnTo>
                      <a:pt x="0" y="54"/>
                    </a:lnTo>
                    <a:lnTo>
                      <a:pt x="6" y="103"/>
                    </a:lnTo>
                    <a:lnTo>
                      <a:pt x="34" y="123"/>
                    </a:lnTo>
                    <a:lnTo>
                      <a:pt x="37" y="208"/>
                    </a:lnTo>
                    <a:lnTo>
                      <a:pt x="151" y="261"/>
                    </a:lnTo>
                    <a:lnTo>
                      <a:pt x="274" y="315"/>
                    </a:lnTo>
                    <a:lnTo>
                      <a:pt x="385" y="279"/>
                    </a:lnTo>
                    <a:lnTo>
                      <a:pt x="406" y="117"/>
                    </a:lnTo>
                    <a:lnTo>
                      <a:pt x="367" y="117"/>
                    </a:lnTo>
                    <a:lnTo>
                      <a:pt x="342" y="180"/>
                    </a:lnTo>
                    <a:lnTo>
                      <a:pt x="315" y="113"/>
                    </a:lnTo>
                    <a:lnTo>
                      <a:pt x="223" y="146"/>
                    </a:lnTo>
                    <a:lnTo>
                      <a:pt x="239" y="120"/>
                    </a:lnTo>
                    <a:lnTo>
                      <a:pt x="237" y="91"/>
                    </a:lnTo>
                    <a:lnTo>
                      <a:pt x="127" y="91"/>
                    </a:lnTo>
                    <a:lnTo>
                      <a:pt x="111" y="33"/>
                    </a:lnTo>
                    <a:lnTo>
                      <a:pt x="40" y="0"/>
                    </a:lnTo>
                    <a:lnTo>
                      <a:pt x="0" y="54"/>
                    </a:lnTo>
                  </a:path>
                </a:pathLst>
              </a:custGeom>
              <a:pattFill prst="pct75">
                <a:fgClr>
                  <a:srgbClr val="FFCC99"/>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01" name="Freeform 60"/>
              <p:cNvSpPr>
                <a:spLocks/>
              </p:cNvSpPr>
              <p:nvPr/>
            </p:nvSpPr>
            <p:spPr bwMode="auto">
              <a:xfrm>
                <a:off x="3627438" y="2438990"/>
                <a:ext cx="442912" cy="588948"/>
              </a:xfrm>
              <a:custGeom>
                <a:avLst/>
                <a:gdLst>
                  <a:gd name="T0" fmla="*/ 0 w 306"/>
                  <a:gd name="T1" fmla="*/ 2147483647 h 420"/>
                  <a:gd name="T2" fmla="*/ 0 w 306"/>
                  <a:gd name="T3" fmla="*/ 2147483647 h 420"/>
                  <a:gd name="T4" fmla="*/ 2147483647 w 306"/>
                  <a:gd name="T5" fmla="*/ 2147483647 h 420"/>
                  <a:gd name="T6" fmla="*/ 2147483647 w 306"/>
                  <a:gd name="T7" fmla="*/ 2147483647 h 420"/>
                  <a:gd name="T8" fmla="*/ 2147483647 w 306"/>
                  <a:gd name="T9" fmla="*/ 2147483647 h 420"/>
                  <a:gd name="T10" fmla="*/ 2147483647 w 306"/>
                  <a:gd name="T11" fmla="*/ 2147483647 h 420"/>
                  <a:gd name="T12" fmla="*/ 2147483647 w 306"/>
                  <a:gd name="T13" fmla="*/ 2147483647 h 420"/>
                  <a:gd name="T14" fmla="*/ 2147483647 w 306"/>
                  <a:gd name="T15" fmla="*/ 2147483647 h 420"/>
                  <a:gd name="T16" fmla="*/ 2147483647 w 306"/>
                  <a:gd name="T17" fmla="*/ 2147483647 h 420"/>
                  <a:gd name="T18" fmla="*/ 2147483647 w 306"/>
                  <a:gd name="T19" fmla="*/ 0 h 420"/>
                  <a:gd name="T20" fmla="*/ 2147483647 w 306"/>
                  <a:gd name="T21" fmla="*/ 2147483647 h 420"/>
                  <a:gd name="T22" fmla="*/ 2147483647 w 306"/>
                  <a:gd name="T23" fmla="*/ 2147483647 h 420"/>
                  <a:gd name="T24" fmla="*/ 2147483647 w 306"/>
                  <a:gd name="T25" fmla="*/ 2147483647 h 420"/>
                  <a:gd name="T26" fmla="*/ 2147483647 w 306"/>
                  <a:gd name="T27" fmla="*/ 2147483647 h 420"/>
                  <a:gd name="T28" fmla="*/ 2147483647 w 306"/>
                  <a:gd name="T29" fmla="*/ 2147483647 h 420"/>
                  <a:gd name="T30" fmla="*/ 2147483647 w 306"/>
                  <a:gd name="T31" fmla="*/ 2147483647 h 420"/>
                  <a:gd name="T32" fmla="*/ 2147483647 w 306"/>
                  <a:gd name="T33" fmla="*/ 2147483647 h 420"/>
                  <a:gd name="T34" fmla="*/ 2147483647 w 306"/>
                  <a:gd name="T35" fmla="*/ 2147483647 h 420"/>
                  <a:gd name="T36" fmla="*/ 2147483647 w 306"/>
                  <a:gd name="T37" fmla="*/ 2147483647 h 420"/>
                  <a:gd name="T38" fmla="*/ 2147483647 w 306"/>
                  <a:gd name="T39" fmla="*/ 2147483647 h 420"/>
                  <a:gd name="T40" fmla="*/ 0 w 306"/>
                  <a:gd name="T41" fmla="*/ 2147483647 h 420"/>
                  <a:gd name="T42" fmla="*/ 0 w 306"/>
                  <a:gd name="T43" fmla="*/ 2147483647 h 4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6" h="420">
                    <a:moveTo>
                      <a:pt x="0" y="364"/>
                    </a:moveTo>
                    <a:lnTo>
                      <a:pt x="0" y="364"/>
                    </a:lnTo>
                    <a:lnTo>
                      <a:pt x="17" y="308"/>
                    </a:lnTo>
                    <a:lnTo>
                      <a:pt x="30" y="283"/>
                    </a:lnTo>
                    <a:lnTo>
                      <a:pt x="23" y="203"/>
                    </a:lnTo>
                    <a:lnTo>
                      <a:pt x="39" y="154"/>
                    </a:lnTo>
                    <a:lnTo>
                      <a:pt x="75" y="142"/>
                    </a:lnTo>
                    <a:lnTo>
                      <a:pt x="38" y="125"/>
                    </a:lnTo>
                    <a:lnTo>
                      <a:pt x="51" y="85"/>
                    </a:lnTo>
                    <a:lnTo>
                      <a:pt x="43" y="0"/>
                    </a:lnTo>
                    <a:lnTo>
                      <a:pt x="158" y="5"/>
                    </a:lnTo>
                    <a:lnTo>
                      <a:pt x="183" y="101"/>
                    </a:lnTo>
                    <a:lnTo>
                      <a:pt x="227" y="143"/>
                    </a:lnTo>
                    <a:lnTo>
                      <a:pt x="240" y="213"/>
                    </a:lnTo>
                    <a:lnTo>
                      <a:pt x="305" y="262"/>
                    </a:lnTo>
                    <a:lnTo>
                      <a:pt x="180" y="417"/>
                    </a:lnTo>
                    <a:lnTo>
                      <a:pt x="129" y="419"/>
                    </a:lnTo>
                    <a:lnTo>
                      <a:pt x="93" y="373"/>
                    </a:lnTo>
                    <a:lnTo>
                      <a:pt x="74" y="344"/>
                    </a:lnTo>
                    <a:lnTo>
                      <a:pt x="14" y="398"/>
                    </a:lnTo>
                    <a:lnTo>
                      <a:pt x="0" y="364"/>
                    </a:lnTo>
                  </a:path>
                </a:pathLst>
              </a:custGeom>
              <a:solidFill>
                <a:srgbClr val="FFCC99"/>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02" name="Freeform 61"/>
              <p:cNvSpPr>
                <a:spLocks/>
              </p:cNvSpPr>
              <p:nvPr/>
            </p:nvSpPr>
            <p:spPr bwMode="auto">
              <a:xfrm>
                <a:off x="2362200" y="1740508"/>
                <a:ext cx="368300" cy="376228"/>
              </a:xfrm>
              <a:custGeom>
                <a:avLst/>
                <a:gdLst>
                  <a:gd name="T0" fmla="*/ 0 w 255"/>
                  <a:gd name="T1" fmla="*/ 2147483647 h 269"/>
                  <a:gd name="T2" fmla="*/ 0 w 255"/>
                  <a:gd name="T3" fmla="*/ 2147483647 h 269"/>
                  <a:gd name="T4" fmla="*/ 2147483647 w 255"/>
                  <a:gd name="T5" fmla="*/ 2147483647 h 269"/>
                  <a:gd name="T6" fmla="*/ 2147483647 w 255"/>
                  <a:gd name="T7" fmla="*/ 2147483647 h 269"/>
                  <a:gd name="T8" fmla="*/ 2147483647 w 255"/>
                  <a:gd name="T9" fmla="*/ 0 h 269"/>
                  <a:gd name="T10" fmla="*/ 2147483647 w 255"/>
                  <a:gd name="T11" fmla="*/ 2147483647 h 269"/>
                  <a:gd name="T12" fmla="*/ 2147483647 w 255"/>
                  <a:gd name="T13" fmla="*/ 2147483647 h 269"/>
                  <a:gd name="T14" fmla="*/ 2147483647 w 255"/>
                  <a:gd name="T15" fmla="*/ 2147483647 h 269"/>
                  <a:gd name="T16" fmla="*/ 2147483647 w 255"/>
                  <a:gd name="T17" fmla="*/ 2147483647 h 269"/>
                  <a:gd name="T18" fmla="*/ 2147483647 w 255"/>
                  <a:gd name="T19" fmla="*/ 2147483647 h 269"/>
                  <a:gd name="T20" fmla="*/ 2147483647 w 255"/>
                  <a:gd name="T21" fmla="*/ 2147483647 h 269"/>
                  <a:gd name="T22" fmla="*/ 2147483647 w 255"/>
                  <a:gd name="T23" fmla="*/ 2147483647 h 269"/>
                  <a:gd name="T24" fmla="*/ 2147483647 w 255"/>
                  <a:gd name="T25" fmla="*/ 2147483647 h 269"/>
                  <a:gd name="T26" fmla="*/ 2147483647 w 255"/>
                  <a:gd name="T27" fmla="*/ 2147483647 h 269"/>
                  <a:gd name="T28" fmla="*/ 2147483647 w 255"/>
                  <a:gd name="T29" fmla="*/ 2147483647 h 269"/>
                  <a:gd name="T30" fmla="*/ 2147483647 w 255"/>
                  <a:gd name="T31" fmla="*/ 2147483647 h 269"/>
                  <a:gd name="T32" fmla="*/ 2147483647 w 255"/>
                  <a:gd name="T33" fmla="*/ 2147483647 h 269"/>
                  <a:gd name="T34" fmla="*/ 2147483647 w 255"/>
                  <a:gd name="T35" fmla="*/ 2147483647 h 269"/>
                  <a:gd name="T36" fmla="*/ 2147483647 w 255"/>
                  <a:gd name="T37" fmla="*/ 2147483647 h 269"/>
                  <a:gd name="T38" fmla="*/ 0 w 255"/>
                  <a:gd name="T39" fmla="*/ 2147483647 h 269"/>
                  <a:gd name="T40" fmla="*/ 0 w 255"/>
                  <a:gd name="T41" fmla="*/ 2147483647 h 2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69">
                    <a:moveTo>
                      <a:pt x="0" y="53"/>
                    </a:moveTo>
                    <a:lnTo>
                      <a:pt x="0" y="53"/>
                    </a:lnTo>
                    <a:lnTo>
                      <a:pt x="42" y="16"/>
                    </a:lnTo>
                    <a:lnTo>
                      <a:pt x="103" y="5"/>
                    </a:lnTo>
                    <a:lnTo>
                      <a:pt x="129" y="0"/>
                    </a:lnTo>
                    <a:lnTo>
                      <a:pt x="191" y="32"/>
                    </a:lnTo>
                    <a:lnTo>
                      <a:pt x="212" y="114"/>
                    </a:lnTo>
                    <a:lnTo>
                      <a:pt x="191" y="134"/>
                    </a:lnTo>
                    <a:lnTo>
                      <a:pt x="254" y="186"/>
                    </a:lnTo>
                    <a:lnTo>
                      <a:pt x="205" y="243"/>
                    </a:lnTo>
                    <a:lnTo>
                      <a:pt x="161" y="268"/>
                    </a:lnTo>
                    <a:lnTo>
                      <a:pt x="149" y="186"/>
                    </a:lnTo>
                    <a:lnTo>
                      <a:pt x="124" y="186"/>
                    </a:lnTo>
                    <a:lnTo>
                      <a:pt x="116" y="167"/>
                    </a:lnTo>
                    <a:lnTo>
                      <a:pt x="118" y="119"/>
                    </a:lnTo>
                    <a:lnTo>
                      <a:pt x="93" y="119"/>
                    </a:lnTo>
                    <a:lnTo>
                      <a:pt x="88" y="134"/>
                    </a:lnTo>
                    <a:lnTo>
                      <a:pt x="67" y="129"/>
                    </a:lnTo>
                    <a:lnTo>
                      <a:pt x="62" y="84"/>
                    </a:lnTo>
                    <a:lnTo>
                      <a:pt x="0" y="53"/>
                    </a:lnTo>
                  </a:path>
                </a:pathLst>
              </a:custGeom>
              <a:solidFill>
                <a:srgbClr val="FFFFCC"/>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03" name="Freeform 62"/>
              <p:cNvSpPr>
                <a:spLocks/>
              </p:cNvSpPr>
              <p:nvPr/>
            </p:nvSpPr>
            <p:spPr bwMode="auto">
              <a:xfrm>
                <a:off x="4413250" y="2367554"/>
                <a:ext cx="552450" cy="473063"/>
              </a:xfrm>
              <a:custGeom>
                <a:avLst/>
                <a:gdLst>
                  <a:gd name="T0" fmla="*/ 0 w 383"/>
                  <a:gd name="T1" fmla="*/ 2147483647 h 338"/>
                  <a:gd name="T2" fmla="*/ 0 w 383"/>
                  <a:gd name="T3" fmla="*/ 2147483647 h 338"/>
                  <a:gd name="T4" fmla="*/ 2147483647 w 383"/>
                  <a:gd name="T5" fmla="*/ 2147483647 h 338"/>
                  <a:gd name="T6" fmla="*/ 2147483647 w 383"/>
                  <a:gd name="T7" fmla="*/ 2147483647 h 338"/>
                  <a:gd name="T8" fmla="*/ 2147483647 w 383"/>
                  <a:gd name="T9" fmla="*/ 2147483647 h 338"/>
                  <a:gd name="T10" fmla="*/ 2147483647 w 383"/>
                  <a:gd name="T11" fmla="*/ 2147483647 h 338"/>
                  <a:gd name="T12" fmla="*/ 2147483647 w 383"/>
                  <a:gd name="T13" fmla="*/ 2147483647 h 338"/>
                  <a:gd name="T14" fmla="*/ 2147483647 w 383"/>
                  <a:gd name="T15" fmla="*/ 2147483647 h 338"/>
                  <a:gd name="T16" fmla="*/ 2147483647 w 383"/>
                  <a:gd name="T17" fmla="*/ 2147483647 h 338"/>
                  <a:gd name="T18" fmla="*/ 2147483647 w 383"/>
                  <a:gd name="T19" fmla="*/ 2147483647 h 338"/>
                  <a:gd name="T20" fmla="*/ 2147483647 w 383"/>
                  <a:gd name="T21" fmla="*/ 2147483647 h 338"/>
                  <a:gd name="T22" fmla="*/ 2147483647 w 383"/>
                  <a:gd name="T23" fmla="*/ 2147483647 h 338"/>
                  <a:gd name="T24" fmla="*/ 2147483647 w 383"/>
                  <a:gd name="T25" fmla="*/ 2147483647 h 338"/>
                  <a:gd name="T26" fmla="*/ 2147483647 w 383"/>
                  <a:gd name="T27" fmla="*/ 2147483647 h 338"/>
                  <a:gd name="T28" fmla="*/ 2147483647 w 383"/>
                  <a:gd name="T29" fmla="*/ 2147483647 h 338"/>
                  <a:gd name="T30" fmla="*/ 2147483647 w 383"/>
                  <a:gd name="T31" fmla="*/ 2147483647 h 338"/>
                  <a:gd name="T32" fmla="*/ 2147483647 w 383"/>
                  <a:gd name="T33" fmla="*/ 2147483647 h 338"/>
                  <a:gd name="T34" fmla="*/ 2147483647 w 383"/>
                  <a:gd name="T35" fmla="*/ 0 h 338"/>
                  <a:gd name="T36" fmla="*/ 2147483647 w 383"/>
                  <a:gd name="T37" fmla="*/ 2147483647 h 338"/>
                  <a:gd name="T38" fmla="*/ 0 w 383"/>
                  <a:gd name="T39" fmla="*/ 2147483647 h 338"/>
                  <a:gd name="T40" fmla="*/ 0 w 383"/>
                  <a:gd name="T41" fmla="*/ 2147483647 h 3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3" h="338">
                    <a:moveTo>
                      <a:pt x="0" y="32"/>
                    </a:moveTo>
                    <a:lnTo>
                      <a:pt x="0" y="32"/>
                    </a:lnTo>
                    <a:lnTo>
                      <a:pt x="38" y="71"/>
                    </a:lnTo>
                    <a:lnTo>
                      <a:pt x="44" y="105"/>
                    </a:lnTo>
                    <a:lnTo>
                      <a:pt x="50" y="95"/>
                    </a:lnTo>
                    <a:lnTo>
                      <a:pt x="85" y="127"/>
                    </a:lnTo>
                    <a:lnTo>
                      <a:pt x="66" y="226"/>
                    </a:lnTo>
                    <a:lnTo>
                      <a:pt x="86" y="279"/>
                    </a:lnTo>
                    <a:lnTo>
                      <a:pt x="82" y="334"/>
                    </a:lnTo>
                    <a:lnTo>
                      <a:pt x="118" y="337"/>
                    </a:lnTo>
                    <a:lnTo>
                      <a:pt x="144" y="315"/>
                    </a:lnTo>
                    <a:lnTo>
                      <a:pt x="188" y="317"/>
                    </a:lnTo>
                    <a:lnTo>
                      <a:pt x="234" y="300"/>
                    </a:lnTo>
                    <a:lnTo>
                      <a:pt x="382" y="310"/>
                    </a:lnTo>
                    <a:lnTo>
                      <a:pt x="353" y="283"/>
                    </a:lnTo>
                    <a:lnTo>
                      <a:pt x="339" y="228"/>
                    </a:lnTo>
                    <a:lnTo>
                      <a:pt x="318" y="229"/>
                    </a:lnTo>
                    <a:lnTo>
                      <a:pt x="277" y="0"/>
                    </a:lnTo>
                    <a:lnTo>
                      <a:pt x="77" y="25"/>
                    </a:lnTo>
                    <a:lnTo>
                      <a:pt x="0" y="32"/>
                    </a:lnTo>
                  </a:path>
                </a:pathLst>
              </a:custGeom>
              <a:pattFill prst="pct4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04" name="Freeform 63"/>
              <p:cNvSpPr>
                <a:spLocks/>
              </p:cNvSpPr>
              <p:nvPr/>
            </p:nvSpPr>
            <p:spPr bwMode="auto">
              <a:xfrm>
                <a:off x="4813299" y="2350092"/>
                <a:ext cx="628650" cy="582598"/>
              </a:xfrm>
              <a:custGeom>
                <a:avLst/>
                <a:gdLst>
                  <a:gd name="T0" fmla="*/ 0 w 436"/>
                  <a:gd name="T1" fmla="*/ 2147483647 h 416"/>
                  <a:gd name="T2" fmla="*/ 0 w 436"/>
                  <a:gd name="T3" fmla="*/ 2147483647 h 416"/>
                  <a:gd name="T4" fmla="*/ 2147483647 w 436"/>
                  <a:gd name="T5" fmla="*/ 2147483647 h 416"/>
                  <a:gd name="T6" fmla="*/ 2147483647 w 436"/>
                  <a:gd name="T7" fmla="*/ 2147483647 h 416"/>
                  <a:gd name="T8" fmla="*/ 2147483647 w 436"/>
                  <a:gd name="T9" fmla="*/ 2147483647 h 416"/>
                  <a:gd name="T10" fmla="*/ 2147483647 w 436"/>
                  <a:gd name="T11" fmla="*/ 2147483647 h 416"/>
                  <a:gd name="T12" fmla="*/ 2147483647 w 436"/>
                  <a:gd name="T13" fmla="*/ 2147483647 h 416"/>
                  <a:gd name="T14" fmla="*/ 2147483647 w 436"/>
                  <a:gd name="T15" fmla="*/ 2147483647 h 416"/>
                  <a:gd name="T16" fmla="*/ 2147483647 w 436"/>
                  <a:gd name="T17" fmla="*/ 2147483647 h 416"/>
                  <a:gd name="T18" fmla="*/ 2147483647 w 436"/>
                  <a:gd name="T19" fmla="*/ 2147483647 h 416"/>
                  <a:gd name="T20" fmla="*/ 2147483647 w 436"/>
                  <a:gd name="T21" fmla="*/ 2147483647 h 416"/>
                  <a:gd name="T22" fmla="*/ 2147483647 w 436"/>
                  <a:gd name="T23" fmla="*/ 2147483647 h 416"/>
                  <a:gd name="T24" fmla="*/ 2147483647 w 436"/>
                  <a:gd name="T25" fmla="*/ 2147483647 h 416"/>
                  <a:gd name="T26" fmla="*/ 2147483647 w 436"/>
                  <a:gd name="T27" fmla="*/ 2147483647 h 416"/>
                  <a:gd name="T28" fmla="*/ 2147483647 w 436"/>
                  <a:gd name="T29" fmla="*/ 2147483647 h 416"/>
                  <a:gd name="T30" fmla="*/ 2147483647 w 436"/>
                  <a:gd name="T31" fmla="*/ 2147483647 h 416"/>
                  <a:gd name="T32" fmla="*/ 2147483647 w 436"/>
                  <a:gd name="T33" fmla="*/ 2147483647 h 416"/>
                  <a:gd name="T34" fmla="*/ 2147483647 w 436"/>
                  <a:gd name="T35" fmla="*/ 2147483647 h 416"/>
                  <a:gd name="T36" fmla="*/ 2147483647 w 436"/>
                  <a:gd name="T37" fmla="*/ 2147483647 h 416"/>
                  <a:gd name="T38" fmla="*/ 2147483647 w 436"/>
                  <a:gd name="T39" fmla="*/ 2147483647 h 416"/>
                  <a:gd name="T40" fmla="*/ 2147483647 w 436"/>
                  <a:gd name="T41" fmla="*/ 2147483647 h 416"/>
                  <a:gd name="T42" fmla="*/ 2147483647 w 436"/>
                  <a:gd name="T43" fmla="*/ 0 h 416"/>
                  <a:gd name="T44" fmla="*/ 0 w 436"/>
                  <a:gd name="T45" fmla="*/ 2147483647 h 416"/>
                  <a:gd name="T46" fmla="*/ 0 w 436"/>
                  <a:gd name="T47" fmla="*/ 2147483647 h 4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6" h="416">
                    <a:moveTo>
                      <a:pt x="0" y="13"/>
                    </a:moveTo>
                    <a:lnTo>
                      <a:pt x="0" y="13"/>
                    </a:lnTo>
                    <a:lnTo>
                      <a:pt x="41" y="242"/>
                    </a:lnTo>
                    <a:lnTo>
                      <a:pt x="62" y="241"/>
                    </a:lnTo>
                    <a:lnTo>
                      <a:pt x="76" y="296"/>
                    </a:lnTo>
                    <a:lnTo>
                      <a:pt x="105" y="323"/>
                    </a:lnTo>
                    <a:lnTo>
                      <a:pt x="133" y="345"/>
                    </a:lnTo>
                    <a:lnTo>
                      <a:pt x="132" y="400"/>
                    </a:lnTo>
                    <a:lnTo>
                      <a:pt x="209" y="415"/>
                    </a:lnTo>
                    <a:lnTo>
                      <a:pt x="270" y="316"/>
                    </a:lnTo>
                    <a:lnTo>
                      <a:pt x="319" y="342"/>
                    </a:lnTo>
                    <a:lnTo>
                      <a:pt x="432" y="365"/>
                    </a:lnTo>
                    <a:lnTo>
                      <a:pt x="435" y="345"/>
                    </a:lnTo>
                    <a:lnTo>
                      <a:pt x="423" y="329"/>
                    </a:lnTo>
                    <a:lnTo>
                      <a:pt x="434" y="270"/>
                    </a:lnTo>
                    <a:lnTo>
                      <a:pt x="343" y="202"/>
                    </a:lnTo>
                    <a:lnTo>
                      <a:pt x="357" y="183"/>
                    </a:lnTo>
                    <a:lnTo>
                      <a:pt x="307" y="145"/>
                    </a:lnTo>
                    <a:lnTo>
                      <a:pt x="306" y="113"/>
                    </a:lnTo>
                    <a:lnTo>
                      <a:pt x="250" y="28"/>
                    </a:lnTo>
                    <a:lnTo>
                      <a:pt x="255" y="7"/>
                    </a:lnTo>
                    <a:lnTo>
                      <a:pt x="138" y="0"/>
                    </a:lnTo>
                    <a:lnTo>
                      <a:pt x="0" y="13"/>
                    </a:lnTo>
                  </a:path>
                </a:pathLst>
              </a:custGeom>
              <a:pattFill prst="pct4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05" name="Freeform 64"/>
              <p:cNvSpPr>
                <a:spLocks/>
              </p:cNvSpPr>
              <p:nvPr/>
            </p:nvSpPr>
            <p:spPr bwMode="auto">
              <a:xfrm>
                <a:off x="6153149" y="1453178"/>
                <a:ext cx="490538" cy="574660"/>
              </a:xfrm>
              <a:custGeom>
                <a:avLst/>
                <a:gdLst>
                  <a:gd name="T0" fmla="*/ 2147483647 w 340"/>
                  <a:gd name="T1" fmla="*/ 2147483647 h 410"/>
                  <a:gd name="T2" fmla="*/ 2147483647 w 340"/>
                  <a:gd name="T3" fmla="*/ 2147483647 h 410"/>
                  <a:gd name="T4" fmla="*/ 0 w 340"/>
                  <a:gd name="T5" fmla="*/ 2147483647 h 410"/>
                  <a:gd name="T6" fmla="*/ 2147483647 w 340"/>
                  <a:gd name="T7" fmla="*/ 2147483647 h 410"/>
                  <a:gd name="T8" fmla="*/ 2147483647 w 340"/>
                  <a:gd name="T9" fmla="*/ 2147483647 h 410"/>
                  <a:gd name="T10" fmla="*/ 2147483647 w 340"/>
                  <a:gd name="T11" fmla="*/ 2147483647 h 410"/>
                  <a:gd name="T12" fmla="*/ 2147483647 w 340"/>
                  <a:gd name="T13" fmla="*/ 2147483647 h 410"/>
                  <a:gd name="T14" fmla="*/ 2147483647 w 340"/>
                  <a:gd name="T15" fmla="*/ 2147483647 h 410"/>
                  <a:gd name="T16" fmla="*/ 2147483647 w 340"/>
                  <a:gd name="T17" fmla="*/ 2147483647 h 410"/>
                  <a:gd name="T18" fmla="*/ 2147483647 w 340"/>
                  <a:gd name="T19" fmla="*/ 2147483647 h 410"/>
                  <a:gd name="T20" fmla="*/ 2147483647 w 340"/>
                  <a:gd name="T21" fmla="*/ 2147483647 h 410"/>
                  <a:gd name="T22" fmla="*/ 2147483647 w 340"/>
                  <a:gd name="T23" fmla="*/ 2147483647 h 410"/>
                  <a:gd name="T24" fmla="*/ 2147483647 w 340"/>
                  <a:gd name="T25" fmla="*/ 0 h 410"/>
                  <a:gd name="T26" fmla="*/ 2147483647 w 340"/>
                  <a:gd name="T27" fmla="*/ 2147483647 h 410"/>
                  <a:gd name="T28" fmla="*/ 2147483647 w 340"/>
                  <a:gd name="T29" fmla="*/ 0 h 410"/>
                  <a:gd name="T30" fmla="*/ 2147483647 w 340"/>
                  <a:gd name="T31" fmla="*/ 2147483647 h 410"/>
                  <a:gd name="T32" fmla="*/ 2147483647 w 340"/>
                  <a:gd name="T33" fmla="*/ 2147483647 h 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0" h="410">
                    <a:moveTo>
                      <a:pt x="1" y="333"/>
                    </a:moveTo>
                    <a:lnTo>
                      <a:pt x="1" y="333"/>
                    </a:lnTo>
                    <a:lnTo>
                      <a:pt x="0" y="373"/>
                    </a:lnTo>
                    <a:lnTo>
                      <a:pt x="43" y="409"/>
                    </a:lnTo>
                    <a:lnTo>
                      <a:pt x="234" y="289"/>
                    </a:lnTo>
                    <a:lnTo>
                      <a:pt x="260" y="297"/>
                    </a:lnTo>
                    <a:lnTo>
                      <a:pt x="271" y="275"/>
                    </a:lnTo>
                    <a:lnTo>
                      <a:pt x="339" y="27"/>
                    </a:lnTo>
                    <a:lnTo>
                      <a:pt x="322" y="28"/>
                    </a:lnTo>
                    <a:lnTo>
                      <a:pt x="303" y="21"/>
                    </a:lnTo>
                    <a:lnTo>
                      <a:pt x="265" y="44"/>
                    </a:lnTo>
                    <a:lnTo>
                      <a:pt x="224" y="38"/>
                    </a:lnTo>
                    <a:lnTo>
                      <a:pt x="176" y="0"/>
                    </a:lnTo>
                    <a:lnTo>
                      <a:pt x="163" y="13"/>
                    </a:lnTo>
                    <a:lnTo>
                      <a:pt x="144" y="0"/>
                    </a:lnTo>
                    <a:lnTo>
                      <a:pt x="1" y="333"/>
                    </a:lnTo>
                  </a:path>
                </a:pathLst>
              </a:custGeom>
              <a:solidFill>
                <a:srgbClr val="FF9999"/>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9" name="Freeform 65"/>
              <p:cNvSpPr>
                <a:spLocks/>
              </p:cNvSpPr>
              <p:nvPr/>
            </p:nvSpPr>
            <p:spPr bwMode="auto">
              <a:xfrm>
                <a:off x="6480175" y="3584575"/>
                <a:ext cx="282575" cy="520700"/>
              </a:xfrm>
              <a:custGeom>
                <a:avLst/>
                <a:gdLst>
                  <a:gd name="T0" fmla="*/ 0 w 195"/>
                  <a:gd name="T1" fmla="*/ 77193 h 371"/>
                  <a:gd name="T2" fmla="*/ 0 w 195"/>
                  <a:gd name="T3" fmla="*/ 77193 h 371"/>
                  <a:gd name="T4" fmla="*/ 26084 w 195"/>
                  <a:gd name="T5" fmla="*/ 94035 h 371"/>
                  <a:gd name="T6" fmla="*/ 105784 w 195"/>
                  <a:gd name="T7" fmla="*/ 297543 h 371"/>
                  <a:gd name="T8" fmla="*/ 120276 w 195"/>
                  <a:gd name="T9" fmla="*/ 336841 h 371"/>
                  <a:gd name="T10" fmla="*/ 113030 w 195"/>
                  <a:gd name="T11" fmla="*/ 380350 h 371"/>
                  <a:gd name="T12" fmla="*/ 134767 w 195"/>
                  <a:gd name="T13" fmla="*/ 385964 h 371"/>
                  <a:gd name="T14" fmla="*/ 137665 w 195"/>
                  <a:gd name="T15" fmla="*/ 506665 h 371"/>
                  <a:gd name="T16" fmla="*/ 160850 w 195"/>
                  <a:gd name="T17" fmla="*/ 519296 h 371"/>
                  <a:gd name="T18" fmla="*/ 195629 w 195"/>
                  <a:gd name="T19" fmla="*/ 310174 h 371"/>
                  <a:gd name="T20" fmla="*/ 281126 w 195"/>
                  <a:gd name="T21" fmla="*/ 110877 h 371"/>
                  <a:gd name="T22" fmla="*/ 214467 w 195"/>
                  <a:gd name="T23" fmla="*/ 25263 h 371"/>
                  <a:gd name="T24" fmla="*/ 226060 w 195"/>
                  <a:gd name="T25" fmla="*/ 8421 h 371"/>
                  <a:gd name="T26" fmla="*/ 189832 w 195"/>
                  <a:gd name="T27" fmla="*/ 0 h 371"/>
                  <a:gd name="T28" fmla="*/ 152156 w 195"/>
                  <a:gd name="T29" fmla="*/ 29474 h 371"/>
                  <a:gd name="T30" fmla="*/ 63761 w 195"/>
                  <a:gd name="T31" fmla="*/ 30877 h 371"/>
                  <a:gd name="T32" fmla="*/ 39126 w 195"/>
                  <a:gd name="T33" fmla="*/ 67368 h 371"/>
                  <a:gd name="T34" fmla="*/ 0 w 195"/>
                  <a:gd name="T35" fmla="*/ 77193 h 371"/>
                  <a:gd name="T36" fmla="*/ 0 w 195"/>
                  <a:gd name="T37" fmla="*/ 77193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95" h="371">
                    <a:moveTo>
                      <a:pt x="0" y="55"/>
                    </a:moveTo>
                    <a:lnTo>
                      <a:pt x="0" y="55"/>
                    </a:lnTo>
                    <a:lnTo>
                      <a:pt x="18" y="67"/>
                    </a:lnTo>
                    <a:lnTo>
                      <a:pt x="73" y="212"/>
                    </a:lnTo>
                    <a:lnTo>
                      <a:pt x="83" y="240"/>
                    </a:lnTo>
                    <a:lnTo>
                      <a:pt x="78" y="271"/>
                    </a:lnTo>
                    <a:lnTo>
                      <a:pt x="93" y="275"/>
                    </a:lnTo>
                    <a:lnTo>
                      <a:pt x="95" y="361"/>
                    </a:lnTo>
                    <a:lnTo>
                      <a:pt x="111" y="370"/>
                    </a:lnTo>
                    <a:lnTo>
                      <a:pt x="135" y="221"/>
                    </a:lnTo>
                    <a:lnTo>
                      <a:pt x="194" y="79"/>
                    </a:lnTo>
                    <a:lnTo>
                      <a:pt x="148" y="18"/>
                    </a:lnTo>
                    <a:lnTo>
                      <a:pt x="156" y="6"/>
                    </a:lnTo>
                    <a:lnTo>
                      <a:pt x="131" y="0"/>
                    </a:lnTo>
                    <a:lnTo>
                      <a:pt x="105" y="21"/>
                    </a:lnTo>
                    <a:lnTo>
                      <a:pt x="44" y="22"/>
                    </a:lnTo>
                    <a:lnTo>
                      <a:pt x="27" y="48"/>
                    </a:lnTo>
                    <a:lnTo>
                      <a:pt x="0" y="55"/>
                    </a:lnTo>
                  </a:path>
                </a:pathLst>
              </a:custGeom>
              <a:pattFill prst="pct40">
                <a:fgClr>
                  <a:schemeClr val="accent6">
                    <a:lumMod val="60000"/>
                    <a:lumOff val="40000"/>
                  </a:schemeClr>
                </a:fgClr>
                <a:bgClr>
                  <a:schemeClr val="bg1"/>
                </a:bgClr>
              </a:pattFill>
              <a:ln w="9223" cap="flat" cmpd="sng">
                <a:solidFill>
                  <a:srgbClr val="000000"/>
                </a:solidFill>
                <a:prstDash val="solid"/>
                <a:round/>
                <a:headEnd type="none" w="med" len="med"/>
                <a:tailEnd type="none" w="med" len="med"/>
              </a:ln>
            </p:spPr>
            <p:txBody>
              <a:bodyPr/>
              <a:lstStyle/>
              <a:p>
                <a:pPr>
                  <a:defRPr/>
                </a:pPr>
                <a:endParaRPr lang="en-US" sz="1350">
                  <a:solidFill>
                    <a:prstClr val="black"/>
                  </a:solidFill>
                </a:endParaRPr>
              </a:p>
            </p:txBody>
          </p:sp>
          <p:sp>
            <p:nvSpPr>
              <p:cNvPr id="2107" name="Freeform 66"/>
              <p:cNvSpPr>
                <a:spLocks/>
              </p:cNvSpPr>
              <p:nvPr/>
            </p:nvSpPr>
            <p:spPr bwMode="auto">
              <a:xfrm>
                <a:off x="6418262" y="961066"/>
                <a:ext cx="738187" cy="460363"/>
              </a:xfrm>
              <a:custGeom>
                <a:avLst/>
                <a:gdLst>
                  <a:gd name="T0" fmla="*/ 0 w 512"/>
                  <a:gd name="T1" fmla="*/ 2147483647 h 328"/>
                  <a:gd name="T2" fmla="*/ 0 w 512"/>
                  <a:gd name="T3" fmla="*/ 2147483647 h 328"/>
                  <a:gd name="T4" fmla="*/ 2147483647 w 512"/>
                  <a:gd name="T5" fmla="*/ 2147483647 h 328"/>
                  <a:gd name="T6" fmla="*/ 2147483647 w 512"/>
                  <a:gd name="T7" fmla="*/ 2147483647 h 328"/>
                  <a:gd name="T8" fmla="*/ 2147483647 w 512"/>
                  <a:gd name="T9" fmla="*/ 2147483647 h 328"/>
                  <a:gd name="T10" fmla="*/ 2147483647 w 512"/>
                  <a:gd name="T11" fmla="*/ 2147483647 h 328"/>
                  <a:gd name="T12" fmla="*/ 2147483647 w 512"/>
                  <a:gd name="T13" fmla="*/ 2147483647 h 328"/>
                  <a:gd name="T14" fmla="*/ 2147483647 w 512"/>
                  <a:gd name="T15" fmla="*/ 2147483647 h 328"/>
                  <a:gd name="T16" fmla="*/ 2147483647 w 512"/>
                  <a:gd name="T17" fmla="*/ 2147483647 h 328"/>
                  <a:gd name="T18" fmla="*/ 2147483647 w 512"/>
                  <a:gd name="T19" fmla="*/ 2147483647 h 328"/>
                  <a:gd name="T20" fmla="*/ 2147483647 w 512"/>
                  <a:gd name="T21" fmla="*/ 2147483647 h 328"/>
                  <a:gd name="T22" fmla="*/ 2147483647 w 512"/>
                  <a:gd name="T23" fmla="*/ 2147483647 h 328"/>
                  <a:gd name="T24" fmla="*/ 2147483647 w 512"/>
                  <a:gd name="T25" fmla="*/ 2147483647 h 328"/>
                  <a:gd name="T26" fmla="*/ 2147483647 w 512"/>
                  <a:gd name="T27" fmla="*/ 2147483647 h 328"/>
                  <a:gd name="T28" fmla="*/ 2147483647 w 512"/>
                  <a:gd name="T29" fmla="*/ 2147483647 h 328"/>
                  <a:gd name="T30" fmla="*/ 2147483647 w 512"/>
                  <a:gd name="T31" fmla="*/ 2147483647 h 328"/>
                  <a:gd name="T32" fmla="*/ 2147483647 w 512"/>
                  <a:gd name="T33" fmla="*/ 2147483647 h 328"/>
                  <a:gd name="T34" fmla="*/ 2147483647 w 512"/>
                  <a:gd name="T35" fmla="*/ 2147483647 h 328"/>
                  <a:gd name="T36" fmla="*/ 2147483647 w 512"/>
                  <a:gd name="T37" fmla="*/ 2147483647 h 328"/>
                  <a:gd name="T38" fmla="*/ 2147483647 w 512"/>
                  <a:gd name="T39" fmla="*/ 0 h 328"/>
                  <a:gd name="T40" fmla="*/ 2147483647 w 512"/>
                  <a:gd name="T41" fmla="*/ 2147483647 h 328"/>
                  <a:gd name="T42" fmla="*/ 2147483647 w 512"/>
                  <a:gd name="T43" fmla="*/ 2147483647 h 328"/>
                  <a:gd name="T44" fmla="*/ 0 w 512"/>
                  <a:gd name="T45" fmla="*/ 2147483647 h 328"/>
                  <a:gd name="T46" fmla="*/ 0 w 512"/>
                  <a:gd name="T47" fmla="*/ 2147483647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2" h="328">
                    <a:moveTo>
                      <a:pt x="0" y="47"/>
                    </a:moveTo>
                    <a:lnTo>
                      <a:pt x="0" y="47"/>
                    </a:lnTo>
                    <a:lnTo>
                      <a:pt x="1" y="71"/>
                    </a:lnTo>
                    <a:lnTo>
                      <a:pt x="178" y="94"/>
                    </a:lnTo>
                    <a:lnTo>
                      <a:pt x="224" y="140"/>
                    </a:lnTo>
                    <a:lnTo>
                      <a:pt x="226" y="169"/>
                    </a:lnTo>
                    <a:lnTo>
                      <a:pt x="207" y="196"/>
                    </a:lnTo>
                    <a:lnTo>
                      <a:pt x="227" y="229"/>
                    </a:lnTo>
                    <a:lnTo>
                      <a:pt x="291" y="209"/>
                    </a:lnTo>
                    <a:lnTo>
                      <a:pt x="320" y="254"/>
                    </a:lnTo>
                    <a:lnTo>
                      <a:pt x="339" y="259"/>
                    </a:lnTo>
                    <a:lnTo>
                      <a:pt x="346" y="292"/>
                    </a:lnTo>
                    <a:lnTo>
                      <a:pt x="395" y="327"/>
                    </a:lnTo>
                    <a:lnTo>
                      <a:pt x="389" y="294"/>
                    </a:lnTo>
                    <a:lnTo>
                      <a:pt x="432" y="284"/>
                    </a:lnTo>
                    <a:lnTo>
                      <a:pt x="444" y="259"/>
                    </a:lnTo>
                    <a:lnTo>
                      <a:pt x="473" y="52"/>
                    </a:lnTo>
                    <a:lnTo>
                      <a:pt x="511" y="39"/>
                    </a:lnTo>
                    <a:lnTo>
                      <a:pt x="500" y="16"/>
                    </a:lnTo>
                    <a:lnTo>
                      <a:pt x="464" y="0"/>
                    </a:lnTo>
                    <a:lnTo>
                      <a:pt x="348" y="11"/>
                    </a:lnTo>
                    <a:lnTo>
                      <a:pt x="82" y="35"/>
                    </a:lnTo>
                    <a:lnTo>
                      <a:pt x="0" y="47"/>
                    </a:lnTo>
                  </a:path>
                </a:pathLst>
              </a:custGeom>
              <a:solidFill>
                <a:srgbClr val="FF9999"/>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08" name="Freeform 67"/>
              <p:cNvSpPr>
                <a:spLocks/>
              </p:cNvSpPr>
              <p:nvPr/>
            </p:nvSpPr>
            <p:spPr bwMode="auto">
              <a:xfrm>
                <a:off x="6765925" y="2876550"/>
                <a:ext cx="538162" cy="614363"/>
              </a:xfrm>
              <a:custGeom>
                <a:avLst/>
                <a:gdLst>
                  <a:gd name="T0" fmla="*/ 0 w 373"/>
                  <a:gd name="T1" fmla="*/ 0 h 438"/>
                  <a:gd name="T2" fmla="*/ 0 w 373"/>
                  <a:gd name="T3" fmla="*/ 0 h 438"/>
                  <a:gd name="T4" fmla="*/ 2147483647 w 373"/>
                  <a:gd name="T5" fmla="*/ 2147483647 h 438"/>
                  <a:gd name="T6" fmla="*/ 2147483647 w 373"/>
                  <a:gd name="T7" fmla="*/ 2147483647 h 438"/>
                  <a:gd name="T8" fmla="*/ 2147483647 w 373"/>
                  <a:gd name="T9" fmla="*/ 2147483647 h 438"/>
                  <a:gd name="T10" fmla="*/ 2147483647 w 373"/>
                  <a:gd name="T11" fmla="*/ 2147483647 h 438"/>
                  <a:gd name="T12" fmla="*/ 2147483647 w 373"/>
                  <a:gd name="T13" fmla="*/ 2147483647 h 438"/>
                  <a:gd name="T14" fmla="*/ 2147483647 w 373"/>
                  <a:gd name="T15" fmla="*/ 2147483647 h 438"/>
                  <a:gd name="T16" fmla="*/ 2147483647 w 373"/>
                  <a:gd name="T17" fmla="*/ 2147483647 h 438"/>
                  <a:gd name="T18" fmla="*/ 2147483647 w 373"/>
                  <a:gd name="T19" fmla="*/ 2147483647 h 438"/>
                  <a:gd name="T20" fmla="*/ 2147483647 w 373"/>
                  <a:gd name="T21" fmla="*/ 2147483647 h 438"/>
                  <a:gd name="T22" fmla="*/ 2147483647 w 373"/>
                  <a:gd name="T23" fmla="*/ 2147483647 h 438"/>
                  <a:gd name="T24" fmla="*/ 2147483647 w 373"/>
                  <a:gd name="T25" fmla="*/ 2147483647 h 438"/>
                  <a:gd name="T26" fmla="*/ 2147483647 w 373"/>
                  <a:gd name="T27" fmla="*/ 2147483647 h 438"/>
                  <a:gd name="T28" fmla="*/ 2147483647 w 373"/>
                  <a:gd name="T29" fmla="*/ 2147483647 h 438"/>
                  <a:gd name="T30" fmla="*/ 2147483647 w 373"/>
                  <a:gd name="T31" fmla="*/ 2147483647 h 438"/>
                  <a:gd name="T32" fmla="*/ 2147483647 w 373"/>
                  <a:gd name="T33" fmla="*/ 2147483647 h 438"/>
                  <a:gd name="T34" fmla="*/ 2147483647 w 373"/>
                  <a:gd name="T35" fmla="*/ 2147483647 h 438"/>
                  <a:gd name="T36" fmla="*/ 2147483647 w 373"/>
                  <a:gd name="T37" fmla="*/ 2147483647 h 438"/>
                  <a:gd name="T38" fmla="*/ 2147483647 w 373"/>
                  <a:gd name="T39" fmla="*/ 2147483647 h 438"/>
                  <a:gd name="T40" fmla="*/ 2147483647 w 373"/>
                  <a:gd name="T41" fmla="*/ 2147483647 h 438"/>
                  <a:gd name="T42" fmla="*/ 2147483647 w 373"/>
                  <a:gd name="T43" fmla="*/ 2147483647 h 438"/>
                  <a:gd name="T44" fmla="*/ 2147483647 w 373"/>
                  <a:gd name="T45" fmla="*/ 2147483647 h 438"/>
                  <a:gd name="T46" fmla="*/ 2147483647 w 373"/>
                  <a:gd name="T47" fmla="*/ 2147483647 h 438"/>
                  <a:gd name="T48" fmla="*/ 2147483647 w 373"/>
                  <a:gd name="T49" fmla="*/ 2147483647 h 438"/>
                  <a:gd name="T50" fmla="*/ 2147483647 w 373"/>
                  <a:gd name="T51" fmla="*/ 2147483647 h 438"/>
                  <a:gd name="T52" fmla="*/ 2147483647 w 373"/>
                  <a:gd name="T53" fmla="*/ 2147483647 h 438"/>
                  <a:gd name="T54" fmla="*/ 2147483647 w 373"/>
                  <a:gd name="T55" fmla="*/ 2147483647 h 438"/>
                  <a:gd name="T56" fmla="*/ 2147483647 w 373"/>
                  <a:gd name="T57" fmla="*/ 2147483647 h 438"/>
                  <a:gd name="T58" fmla="*/ 2147483647 w 373"/>
                  <a:gd name="T59" fmla="*/ 2147483647 h 438"/>
                  <a:gd name="T60" fmla="*/ 2147483647 w 373"/>
                  <a:gd name="T61" fmla="*/ 2147483647 h 438"/>
                  <a:gd name="T62" fmla="*/ 2147483647 w 373"/>
                  <a:gd name="T63" fmla="*/ 2147483647 h 438"/>
                  <a:gd name="T64" fmla="*/ 2147483647 w 373"/>
                  <a:gd name="T65" fmla="*/ 2147483647 h 438"/>
                  <a:gd name="T66" fmla="*/ 0 w 373"/>
                  <a:gd name="T67" fmla="*/ 0 h 438"/>
                  <a:gd name="T68" fmla="*/ 0 w 373"/>
                  <a:gd name="T69" fmla="*/ 0 h 4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3" h="438">
                    <a:moveTo>
                      <a:pt x="0" y="0"/>
                    </a:moveTo>
                    <a:lnTo>
                      <a:pt x="0" y="0"/>
                    </a:lnTo>
                    <a:lnTo>
                      <a:pt x="26" y="62"/>
                    </a:lnTo>
                    <a:lnTo>
                      <a:pt x="2" y="197"/>
                    </a:lnTo>
                    <a:lnTo>
                      <a:pt x="12" y="226"/>
                    </a:lnTo>
                    <a:lnTo>
                      <a:pt x="99" y="430"/>
                    </a:lnTo>
                    <a:lnTo>
                      <a:pt x="128" y="437"/>
                    </a:lnTo>
                    <a:lnTo>
                      <a:pt x="237" y="363"/>
                    </a:lnTo>
                    <a:lnTo>
                      <a:pt x="186" y="323"/>
                    </a:lnTo>
                    <a:lnTo>
                      <a:pt x="188" y="294"/>
                    </a:lnTo>
                    <a:lnTo>
                      <a:pt x="208" y="282"/>
                    </a:lnTo>
                    <a:lnTo>
                      <a:pt x="210" y="257"/>
                    </a:lnTo>
                    <a:lnTo>
                      <a:pt x="179" y="232"/>
                    </a:lnTo>
                    <a:lnTo>
                      <a:pt x="167" y="182"/>
                    </a:lnTo>
                    <a:lnTo>
                      <a:pt x="186" y="175"/>
                    </a:lnTo>
                    <a:lnTo>
                      <a:pt x="191" y="204"/>
                    </a:lnTo>
                    <a:lnTo>
                      <a:pt x="223" y="222"/>
                    </a:lnTo>
                    <a:lnTo>
                      <a:pt x="226" y="232"/>
                    </a:lnTo>
                    <a:lnTo>
                      <a:pt x="221" y="246"/>
                    </a:lnTo>
                    <a:lnTo>
                      <a:pt x="240" y="269"/>
                    </a:lnTo>
                    <a:lnTo>
                      <a:pt x="219" y="301"/>
                    </a:lnTo>
                    <a:lnTo>
                      <a:pt x="269" y="336"/>
                    </a:lnTo>
                    <a:lnTo>
                      <a:pt x="325" y="296"/>
                    </a:lnTo>
                    <a:lnTo>
                      <a:pt x="334" y="270"/>
                    </a:lnTo>
                    <a:lnTo>
                      <a:pt x="364" y="262"/>
                    </a:lnTo>
                    <a:lnTo>
                      <a:pt x="372" y="187"/>
                    </a:lnTo>
                    <a:lnTo>
                      <a:pt x="350" y="144"/>
                    </a:lnTo>
                    <a:lnTo>
                      <a:pt x="320" y="113"/>
                    </a:lnTo>
                    <a:lnTo>
                      <a:pt x="322" y="85"/>
                    </a:lnTo>
                    <a:lnTo>
                      <a:pt x="289" y="34"/>
                    </a:lnTo>
                    <a:lnTo>
                      <a:pt x="219" y="19"/>
                    </a:lnTo>
                    <a:lnTo>
                      <a:pt x="198" y="37"/>
                    </a:lnTo>
                    <a:lnTo>
                      <a:pt x="157" y="7"/>
                    </a:lnTo>
                    <a:lnTo>
                      <a:pt x="0" y="0"/>
                    </a:lnTo>
                  </a:path>
                </a:pathLst>
              </a:custGeom>
              <a:pattFill prst="smCheck">
                <a:fgClr>
                  <a:srgbClr val="00FFFA"/>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09" name="Freeform 68"/>
              <p:cNvSpPr>
                <a:spLocks/>
              </p:cNvSpPr>
              <p:nvPr/>
            </p:nvSpPr>
            <p:spPr bwMode="auto">
              <a:xfrm>
                <a:off x="7415212" y="2365966"/>
                <a:ext cx="419100" cy="439727"/>
              </a:xfrm>
              <a:custGeom>
                <a:avLst/>
                <a:gdLst>
                  <a:gd name="T0" fmla="*/ 0 w 291"/>
                  <a:gd name="T1" fmla="*/ 2147483647 h 314"/>
                  <a:gd name="T2" fmla="*/ 0 w 291"/>
                  <a:gd name="T3" fmla="*/ 2147483647 h 314"/>
                  <a:gd name="T4" fmla="*/ 2147483647 w 291"/>
                  <a:gd name="T5" fmla="*/ 2147483647 h 314"/>
                  <a:gd name="T6" fmla="*/ 2147483647 w 291"/>
                  <a:gd name="T7" fmla="*/ 2147483647 h 314"/>
                  <a:gd name="T8" fmla="*/ 2147483647 w 291"/>
                  <a:gd name="T9" fmla="*/ 2147483647 h 314"/>
                  <a:gd name="T10" fmla="*/ 2147483647 w 291"/>
                  <a:gd name="T11" fmla="*/ 2147483647 h 314"/>
                  <a:gd name="T12" fmla="*/ 2147483647 w 291"/>
                  <a:gd name="T13" fmla="*/ 0 h 314"/>
                  <a:gd name="T14" fmla="*/ 2147483647 w 291"/>
                  <a:gd name="T15" fmla="*/ 2147483647 h 314"/>
                  <a:gd name="T16" fmla="*/ 2147483647 w 291"/>
                  <a:gd name="T17" fmla="*/ 2147483647 h 314"/>
                  <a:gd name="T18" fmla="*/ 2147483647 w 291"/>
                  <a:gd name="T19" fmla="*/ 2147483647 h 314"/>
                  <a:gd name="T20" fmla="*/ 2147483647 w 291"/>
                  <a:gd name="T21" fmla="*/ 2147483647 h 314"/>
                  <a:gd name="T22" fmla="*/ 2147483647 w 291"/>
                  <a:gd name="T23" fmla="*/ 2147483647 h 314"/>
                  <a:gd name="T24" fmla="*/ 2147483647 w 291"/>
                  <a:gd name="T25" fmla="*/ 2147483647 h 314"/>
                  <a:gd name="T26" fmla="*/ 2147483647 w 291"/>
                  <a:gd name="T27" fmla="*/ 2147483647 h 314"/>
                  <a:gd name="T28" fmla="*/ 2147483647 w 291"/>
                  <a:gd name="T29" fmla="*/ 2147483647 h 314"/>
                  <a:gd name="T30" fmla="*/ 2147483647 w 291"/>
                  <a:gd name="T31" fmla="*/ 2147483647 h 314"/>
                  <a:gd name="T32" fmla="*/ 2147483647 w 291"/>
                  <a:gd name="T33" fmla="*/ 2147483647 h 314"/>
                  <a:gd name="T34" fmla="*/ 2147483647 w 291"/>
                  <a:gd name="T35" fmla="*/ 2147483647 h 314"/>
                  <a:gd name="T36" fmla="*/ 2147483647 w 291"/>
                  <a:gd name="T37" fmla="*/ 2147483647 h 314"/>
                  <a:gd name="T38" fmla="*/ 2147483647 w 291"/>
                  <a:gd name="T39" fmla="*/ 2147483647 h 314"/>
                  <a:gd name="T40" fmla="*/ 2147483647 w 291"/>
                  <a:gd name="T41" fmla="*/ 2147483647 h 314"/>
                  <a:gd name="T42" fmla="*/ 2147483647 w 291"/>
                  <a:gd name="T43" fmla="*/ 2147483647 h 314"/>
                  <a:gd name="T44" fmla="*/ 2147483647 w 291"/>
                  <a:gd name="T45" fmla="*/ 2147483647 h 314"/>
                  <a:gd name="T46" fmla="*/ 2147483647 w 291"/>
                  <a:gd name="T47" fmla="*/ 2147483647 h 314"/>
                  <a:gd name="T48" fmla="*/ 0 w 291"/>
                  <a:gd name="T49" fmla="*/ 2147483647 h 314"/>
                  <a:gd name="T50" fmla="*/ 0 w 291"/>
                  <a:gd name="T51" fmla="*/ 2147483647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1" h="314">
                    <a:moveTo>
                      <a:pt x="0" y="145"/>
                    </a:moveTo>
                    <a:lnTo>
                      <a:pt x="0" y="145"/>
                    </a:lnTo>
                    <a:lnTo>
                      <a:pt x="24" y="83"/>
                    </a:lnTo>
                    <a:lnTo>
                      <a:pt x="74" y="118"/>
                    </a:lnTo>
                    <a:lnTo>
                      <a:pt x="219" y="58"/>
                    </a:lnTo>
                    <a:lnTo>
                      <a:pt x="196" y="31"/>
                    </a:lnTo>
                    <a:lnTo>
                      <a:pt x="204" y="0"/>
                    </a:lnTo>
                    <a:lnTo>
                      <a:pt x="290" y="16"/>
                    </a:lnTo>
                    <a:lnTo>
                      <a:pt x="287" y="67"/>
                    </a:lnTo>
                    <a:lnTo>
                      <a:pt x="247" y="72"/>
                    </a:lnTo>
                    <a:lnTo>
                      <a:pt x="268" y="93"/>
                    </a:lnTo>
                    <a:lnTo>
                      <a:pt x="266" y="113"/>
                    </a:lnTo>
                    <a:lnTo>
                      <a:pt x="231" y="102"/>
                    </a:lnTo>
                    <a:lnTo>
                      <a:pt x="194" y="136"/>
                    </a:lnTo>
                    <a:lnTo>
                      <a:pt x="226" y="152"/>
                    </a:lnTo>
                    <a:lnTo>
                      <a:pt x="252" y="139"/>
                    </a:lnTo>
                    <a:lnTo>
                      <a:pt x="269" y="157"/>
                    </a:lnTo>
                    <a:lnTo>
                      <a:pt x="221" y="206"/>
                    </a:lnTo>
                    <a:lnTo>
                      <a:pt x="210" y="242"/>
                    </a:lnTo>
                    <a:lnTo>
                      <a:pt x="180" y="250"/>
                    </a:lnTo>
                    <a:lnTo>
                      <a:pt x="162" y="287"/>
                    </a:lnTo>
                    <a:lnTo>
                      <a:pt x="102" y="313"/>
                    </a:lnTo>
                    <a:lnTo>
                      <a:pt x="31" y="271"/>
                    </a:lnTo>
                    <a:lnTo>
                      <a:pt x="19" y="242"/>
                    </a:lnTo>
                    <a:lnTo>
                      <a:pt x="0" y="145"/>
                    </a:lnTo>
                  </a:path>
                </a:pathLst>
              </a:custGeom>
              <a:pattFill prst="smCheck">
                <a:fgClr>
                  <a:srgbClr val="00FFFA"/>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10" name="Freeform 69"/>
              <p:cNvSpPr>
                <a:spLocks/>
              </p:cNvSpPr>
              <p:nvPr/>
            </p:nvSpPr>
            <p:spPr bwMode="auto">
              <a:xfrm>
                <a:off x="7691437" y="962653"/>
                <a:ext cx="425450" cy="412739"/>
              </a:xfrm>
              <a:custGeom>
                <a:avLst/>
                <a:gdLst>
                  <a:gd name="T0" fmla="*/ 0 w 294"/>
                  <a:gd name="T1" fmla="*/ 0 h 294"/>
                  <a:gd name="T2" fmla="*/ 0 w 294"/>
                  <a:gd name="T3" fmla="*/ 0 h 294"/>
                  <a:gd name="T4" fmla="*/ 2147483647 w 294"/>
                  <a:gd name="T5" fmla="*/ 2147483647 h 294"/>
                  <a:gd name="T6" fmla="*/ 2147483647 w 294"/>
                  <a:gd name="T7" fmla="*/ 2147483647 h 294"/>
                  <a:gd name="T8" fmla="*/ 2147483647 w 294"/>
                  <a:gd name="T9" fmla="*/ 2147483647 h 294"/>
                  <a:gd name="T10" fmla="*/ 2147483647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2147483647 h 294"/>
                  <a:gd name="T22" fmla="*/ 2147483647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0 w 294"/>
                  <a:gd name="T33" fmla="*/ 0 h 294"/>
                  <a:gd name="T34" fmla="*/ 0 w 294"/>
                  <a:gd name="T35" fmla="*/ 0 h 2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4" h="294">
                    <a:moveTo>
                      <a:pt x="0" y="0"/>
                    </a:moveTo>
                    <a:lnTo>
                      <a:pt x="0" y="0"/>
                    </a:lnTo>
                    <a:lnTo>
                      <a:pt x="30" y="96"/>
                    </a:lnTo>
                    <a:lnTo>
                      <a:pt x="89" y="184"/>
                    </a:lnTo>
                    <a:lnTo>
                      <a:pt x="164" y="236"/>
                    </a:lnTo>
                    <a:lnTo>
                      <a:pt x="235" y="293"/>
                    </a:lnTo>
                    <a:lnTo>
                      <a:pt x="293" y="271"/>
                    </a:lnTo>
                    <a:lnTo>
                      <a:pt x="292" y="243"/>
                    </a:lnTo>
                    <a:lnTo>
                      <a:pt x="247" y="217"/>
                    </a:lnTo>
                    <a:lnTo>
                      <a:pt x="247" y="193"/>
                    </a:lnTo>
                    <a:lnTo>
                      <a:pt x="208" y="162"/>
                    </a:lnTo>
                    <a:lnTo>
                      <a:pt x="220" y="146"/>
                    </a:lnTo>
                    <a:lnTo>
                      <a:pt x="223" y="126"/>
                    </a:lnTo>
                    <a:lnTo>
                      <a:pt x="188" y="115"/>
                    </a:lnTo>
                    <a:lnTo>
                      <a:pt x="180" y="91"/>
                    </a:lnTo>
                    <a:lnTo>
                      <a:pt x="83" y="31"/>
                    </a:lnTo>
                    <a:lnTo>
                      <a:pt x="0" y="0"/>
                    </a:lnTo>
                  </a:path>
                </a:pathLst>
              </a:custGeom>
              <a:solidFill>
                <a:srgbClr val="FFFF99"/>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12" name="Freeform 70"/>
              <p:cNvSpPr>
                <a:spLocks/>
              </p:cNvSpPr>
              <p:nvPr/>
            </p:nvSpPr>
            <p:spPr bwMode="auto">
              <a:xfrm>
                <a:off x="6267450" y="3194050"/>
                <a:ext cx="688975" cy="508000"/>
              </a:xfrm>
              <a:custGeom>
                <a:avLst/>
                <a:gdLst>
                  <a:gd name="T0" fmla="*/ 0 w 477"/>
                  <a:gd name="T1" fmla="*/ 228110 h 363"/>
                  <a:gd name="T2" fmla="*/ 0 w 477"/>
                  <a:gd name="T3" fmla="*/ 228110 h 363"/>
                  <a:gd name="T4" fmla="*/ 5778 w 477"/>
                  <a:gd name="T5" fmla="*/ 270094 h 363"/>
                  <a:gd name="T6" fmla="*/ 85219 w 477"/>
                  <a:gd name="T7" fmla="*/ 333069 h 363"/>
                  <a:gd name="T8" fmla="*/ 23110 w 477"/>
                  <a:gd name="T9" fmla="*/ 405840 h 363"/>
                  <a:gd name="T10" fmla="*/ 62109 w 477"/>
                  <a:gd name="T11" fmla="*/ 452022 h 363"/>
                  <a:gd name="T12" fmla="*/ 125662 w 477"/>
                  <a:gd name="T13" fmla="*/ 446424 h 363"/>
                  <a:gd name="T14" fmla="*/ 225325 w 477"/>
                  <a:gd name="T15" fmla="*/ 473014 h 363"/>
                  <a:gd name="T16" fmla="*/ 265768 w 477"/>
                  <a:gd name="T17" fmla="*/ 463218 h 363"/>
                  <a:gd name="T18" fmla="*/ 290323 w 477"/>
                  <a:gd name="T19" fmla="*/ 426832 h 363"/>
                  <a:gd name="T20" fmla="*/ 376986 w 477"/>
                  <a:gd name="T21" fmla="*/ 425433 h 363"/>
                  <a:gd name="T22" fmla="*/ 415985 w 477"/>
                  <a:gd name="T23" fmla="*/ 396044 h 363"/>
                  <a:gd name="T24" fmla="*/ 450650 w 477"/>
                  <a:gd name="T25" fmla="*/ 404441 h 363"/>
                  <a:gd name="T26" fmla="*/ 439095 w 477"/>
                  <a:gd name="T27" fmla="*/ 421234 h 363"/>
                  <a:gd name="T28" fmla="*/ 505537 w 477"/>
                  <a:gd name="T29" fmla="*/ 506601 h 363"/>
                  <a:gd name="T30" fmla="*/ 687531 w 477"/>
                  <a:gd name="T31" fmla="*/ 295284 h 363"/>
                  <a:gd name="T32" fmla="*/ 645643 w 477"/>
                  <a:gd name="T33" fmla="*/ 285488 h 363"/>
                  <a:gd name="T34" fmla="*/ 519981 w 477"/>
                  <a:gd name="T35" fmla="*/ 0 h 363"/>
                  <a:gd name="T36" fmla="*/ 135773 w 477"/>
                  <a:gd name="T37" fmla="*/ 12595 h 363"/>
                  <a:gd name="T38" fmla="*/ 121329 w 477"/>
                  <a:gd name="T39" fmla="*/ 46182 h 363"/>
                  <a:gd name="T40" fmla="*/ 0 w 477"/>
                  <a:gd name="T41" fmla="*/ 228110 h 363"/>
                  <a:gd name="T42" fmla="*/ 0 w 477"/>
                  <a:gd name="T43" fmla="*/ 228110 h 3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7" h="363">
                    <a:moveTo>
                      <a:pt x="0" y="163"/>
                    </a:moveTo>
                    <a:lnTo>
                      <a:pt x="0" y="163"/>
                    </a:lnTo>
                    <a:lnTo>
                      <a:pt x="4" y="193"/>
                    </a:lnTo>
                    <a:lnTo>
                      <a:pt x="59" y="238"/>
                    </a:lnTo>
                    <a:lnTo>
                      <a:pt x="16" y="290"/>
                    </a:lnTo>
                    <a:lnTo>
                      <a:pt x="43" y="323"/>
                    </a:lnTo>
                    <a:lnTo>
                      <a:pt x="87" y="319"/>
                    </a:lnTo>
                    <a:lnTo>
                      <a:pt x="156" y="338"/>
                    </a:lnTo>
                    <a:lnTo>
                      <a:pt x="184" y="331"/>
                    </a:lnTo>
                    <a:lnTo>
                      <a:pt x="201" y="305"/>
                    </a:lnTo>
                    <a:lnTo>
                      <a:pt x="261" y="304"/>
                    </a:lnTo>
                    <a:lnTo>
                      <a:pt x="288" y="283"/>
                    </a:lnTo>
                    <a:lnTo>
                      <a:pt x="312" y="289"/>
                    </a:lnTo>
                    <a:lnTo>
                      <a:pt x="304" y="301"/>
                    </a:lnTo>
                    <a:lnTo>
                      <a:pt x="350" y="362"/>
                    </a:lnTo>
                    <a:lnTo>
                      <a:pt x="476" y="211"/>
                    </a:lnTo>
                    <a:lnTo>
                      <a:pt x="447" y="204"/>
                    </a:lnTo>
                    <a:lnTo>
                      <a:pt x="360" y="0"/>
                    </a:lnTo>
                    <a:lnTo>
                      <a:pt x="94" y="9"/>
                    </a:lnTo>
                    <a:lnTo>
                      <a:pt x="84" y="33"/>
                    </a:lnTo>
                    <a:lnTo>
                      <a:pt x="0" y="163"/>
                    </a:lnTo>
                  </a:path>
                </a:pathLst>
              </a:custGeom>
              <a:pattFill prst="pct40">
                <a:fgClr>
                  <a:schemeClr val="accent6">
                    <a:lumMod val="60000"/>
                    <a:lumOff val="40000"/>
                  </a:schemeClr>
                </a:fgClr>
                <a:bgClr>
                  <a:schemeClr val="bg1"/>
                </a:bgClr>
              </a:pattFill>
              <a:ln w="9223" cap="flat" cmpd="sng">
                <a:solidFill>
                  <a:srgbClr val="000000"/>
                </a:solidFill>
                <a:prstDash val="solid"/>
                <a:round/>
                <a:headEnd type="none" w="med" len="med"/>
                <a:tailEnd type="none" w="med" len="med"/>
              </a:ln>
            </p:spPr>
            <p:txBody>
              <a:bodyPr/>
              <a:lstStyle/>
              <a:p>
                <a:pPr>
                  <a:defRPr/>
                </a:pPr>
                <a:endParaRPr lang="en-US" sz="1350">
                  <a:solidFill>
                    <a:prstClr val="black"/>
                  </a:solidFill>
                </a:endParaRPr>
              </a:p>
            </p:txBody>
          </p:sp>
          <p:sp>
            <p:nvSpPr>
              <p:cNvPr id="2112" name="Freeform 71"/>
              <p:cNvSpPr>
                <a:spLocks/>
              </p:cNvSpPr>
              <p:nvPr/>
            </p:nvSpPr>
            <p:spPr bwMode="auto">
              <a:xfrm>
                <a:off x="7642224" y="1097587"/>
                <a:ext cx="339725" cy="350828"/>
              </a:xfrm>
              <a:custGeom>
                <a:avLst/>
                <a:gdLst>
                  <a:gd name="T0" fmla="*/ 2147483647 w 236"/>
                  <a:gd name="T1" fmla="*/ 2147483647 h 251"/>
                  <a:gd name="T2" fmla="*/ 2147483647 w 236"/>
                  <a:gd name="T3" fmla="*/ 2147483647 h 251"/>
                  <a:gd name="T4" fmla="*/ 0 w 236"/>
                  <a:gd name="T5" fmla="*/ 2147483647 h 251"/>
                  <a:gd name="T6" fmla="*/ 2147483647 w 236"/>
                  <a:gd name="T7" fmla="*/ 2147483647 h 251"/>
                  <a:gd name="T8" fmla="*/ 2147483647 w 236"/>
                  <a:gd name="T9" fmla="*/ 2147483647 h 251"/>
                  <a:gd name="T10" fmla="*/ 2147483647 w 236"/>
                  <a:gd name="T11" fmla="*/ 2147483647 h 251"/>
                  <a:gd name="T12" fmla="*/ 2147483647 w 236"/>
                  <a:gd name="T13" fmla="*/ 2147483647 h 251"/>
                  <a:gd name="T14" fmla="*/ 2147483647 w 236"/>
                  <a:gd name="T15" fmla="*/ 2147483647 h 251"/>
                  <a:gd name="T16" fmla="*/ 2147483647 w 236"/>
                  <a:gd name="T17" fmla="*/ 2147483647 h 251"/>
                  <a:gd name="T18" fmla="*/ 2147483647 w 236"/>
                  <a:gd name="T19" fmla="*/ 2147483647 h 251"/>
                  <a:gd name="T20" fmla="*/ 2147483647 w 236"/>
                  <a:gd name="T21" fmla="*/ 2147483647 h 251"/>
                  <a:gd name="T22" fmla="*/ 2147483647 w 236"/>
                  <a:gd name="T23" fmla="*/ 2147483647 h 251"/>
                  <a:gd name="T24" fmla="*/ 2147483647 w 236"/>
                  <a:gd name="T25" fmla="*/ 0 h 251"/>
                  <a:gd name="T26" fmla="*/ 2147483647 w 236"/>
                  <a:gd name="T27" fmla="*/ 2147483647 h 251"/>
                  <a:gd name="T28" fmla="*/ 2147483647 w 236"/>
                  <a:gd name="T29" fmla="*/ 2147483647 h 2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6" h="251">
                    <a:moveTo>
                      <a:pt x="6" y="26"/>
                    </a:moveTo>
                    <a:lnTo>
                      <a:pt x="6" y="26"/>
                    </a:lnTo>
                    <a:lnTo>
                      <a:pt x="0" y="126"/>
                    </a:lnTo>
                    <a:lnTo>
                      <a:pt x="12" y="230"/>
                    </a:lnTo>
                    <a:lnTo>
                      <a:pt x="88" y="250"/>
                    </a:lnTo>
                    <a:lnTo>
                      <a:pt x="159" y="233"/>
                    </a:lnTo>
                    <a:lnTo>
                      <a:pt x="120" y="203"/>
                    </a:lnTo>
                    <a:lnTo>
                      <a:pt x="125" y="178"/>
                    </a:lnTo>
                    <a:lnTo>
                      <a:pt x="209" y="219"/>
                    </a:lnTo>
                    <a:lnTo>
                      <a:pt x="235" y="215"/>
                    </a:lnTo>
                    <a:lnTo>
                      <a:pt x="199" y="140"/>
                    </a:lnTo>
                    <a:lnTo>
                      <a:pt x="124" y="88"/>
                    </a:lnTo>
                    <a:lnTo>
                      <a:pt x="65" y="0"/>
                    </a:lnTo>
                    <a:lnTo>
                      <a:pt x="6" y="26"/>
                    </a:lnTo>
                  </a:path>
                </a:pathLst>
              </a:custGeom>
              <a:solidFill>
                <a:srgbClr val="FFFF99"/>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13" name="Freeform 72"/>
              <p:cNvSpPr>
                <a:spLocks/>
              </p:cNvSpPr>
              <p:nvPr/>
            </p:nvSpPr>
            <p:spPr bwMode="auto">
              <a:xfrm>
                <a:off x="6684962" y="1832580"/>
                <a:ext cx="538162" cy="590535"/>
              </a:xfrm>
              <a:custGeom>
                <a:avLst/>
                <a:gdLst>
                  <a:gd name="T0" fmla="*/ 0 w 373"/>
                  <a:gd name="T1" fmla="*/ 2147483647 h 421"/>
                  <a:gd name="T2" fmla="*/ 0 w 373"/>
                  <a:gd name="T3" fmla="*/ 2147483647 h 421"/>
                  <a:gd name="T4" fmla="*/ 2147483647 w 373"/>
                  <a:gd name="T5" fmla="*/ 2147483647 h 421"/>
                  <a:gd name="T6" fmla="*/ 2147483647 w 373"/>
                  <a:gd name="T7" fmla="*/ 2147483647 h 421"/>
                  <a:gd name="T8" fmla="*/ 2147483647 w 373"/>
                  <a:gd name="T9" fmla="*/ 0 h 421"/>
                  <a:gd name="T10" fmla="*/ 2147483647 w 373"/>
                  <a:gd name="T11" fmla="*/ 2147483647 h 421"/>
                  <a:gd name="T12" fmla="*/ 2147483647 w 373"/>
                  <a:gd name="T13" fmla="*/ 2147483647 h 421"/>
                  <a:gd name="T14" fmla="*/ 2147483647 w 373"/>
                  <a:gd name="T15" fmla="*/ 2147483647 h 421"/>
                  <a:gd name="T16" fmla="*/ 2147483647 w 373"/>
                  <a:gd name="T17" fmla="*/ 2147483647 h 421"/>
                  <a:gd name="T18" fmla="*/ 2147483647 w 373"/>
                  <a:gd name="T19" fmla="*/ 2147483647 h 421"/>
                  <a:gd name="T20" fmla="*/ 2147483647 w 373"/>
                  <a:gd name="T21" fmla="*/ 2147483647 h 421"/>
                  <a:gd name="T22" fmla="*/ 2147483647 w 373"/>
                  <a:gd name="T23" fmla="*/ 2147483647 h 421"/>
                  <a:gd name="T24" fmla="*/ 2147483647 w 373"/>
                  <a:gd name="T25" fmla="*/ 2147483647 h 421"/>
                  <a:gd name="T26" fmla="*/ 2147483647 w 373"/>
                  <a:gd name="T27" fmla="*/ 2147483647 h 421"/>
                  <a:gd name="T28" fmla="*/ 2147483647 w 373"/>
                  <a:gd name="T29" fmla="*/ 2147483647 h 421"/>
                  <a:gd name="T30" fmla="*/ 2147483647 w 373"/>
                  <a:gd name="T31" fmla="*/ 2147483647 h 421"/>
                  <a:gd name="T32" fmla="*/ 2147483647 w 373"/>
                  <a:gd name="T33" fmla="*/ 2147483647 h 421"/>
                  <a:gd name="T34" fmla="*/ 2147483647 w 373"/>
                  <a:gd name="T35" fmla="*/ 2147483647 h 421"/>
                  <a:gd name="T36" fmla="*/ 2147483647 w 373"/>
                  <a:gd name="T37" fmla="*/ 2147483647 h 421"/>
                  <a:gd name="T38" fmla="*/ 2147483647 w 373"/>
                  <a:gd name="T39" fmla="*/ 2147483647 h 421"/>
                  <a:gd name="T40" fmla="*/ 0 w 373"/>
                  <a:gd name="T41" fmla="*/ 2147483647 h 421"/>
                  <a:gd name="T42" fmla="*/ 0 w 373"/>
                  <a:gd name="T43" fmla="*/ 2147483647 h 4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73" h="421">
                    <a:moveTo>
                      <a:pt x="0" y="175"/>
                    </a:moveTo>
                    <a:lnTo>
                      <a:pt x="0" y="175"/>
                    </a:lnTo>
                    <a:lnTo>
                      <a:pt x="19" y="152"/>
                    </a:lnTo>
                    <a:lnTo>
                      <a:pt x="125" y="34"/>
                    </a:lnTo>
                    <a:lnTo>
                      <a:pt x="173" y="0"/>
                    </a:lnTo>
                    <a:lnTo>
                      <a:pt x="198" y="12"/>
                    </a:lnTo>
                    <a:lnTo>
                      <a:pt x="312" y="65"/>
                    </a:lnTo>
                    <a:lnTo>
                      <a:pt x="330" y="148"/>
                    </a:lnTo>
                    <a:lnTo>
                      <a:pt x="372" y="209"/>
                    </a:lnTo>
                    <a:lnTo>
                      <a:pt x="334" y="246"/>
                    </a:lnTo>
                    <a:lnTo>
                      <a:pt x="328" y="345"/>
                    </a:lnTo>
                    <a:lnTo>
                      <a:pt x="300" y="369"/>
                    </a:lnTo>
                    <a:lnTo>
                      <a:pt x="303" y="393"/>
                    </a:lnTo>
                    <a:lnTo>
                      <a:pt x="264" y="381"/>
                    </a:lnTo>
                    <a:lnTo>
                      <a:pt x="235" y="420"/>
                    </a:lnTo>
                    <a:lnTo>
                      <a:pt x="208" y="416"/>
                    </a:lnTo>
                    <a:lnTo>
                      <a:pt x="165" y="386"/>
                    </a:lnTo>
                    <a:lnTo>
                      <a:pt x="144" y="333"/>
                    </a:lnTo>
                    <a:lnTo>
                      <a:pt x="113" y="267"/>
                    </a:lnTo>
                    <a:lnTo>
                      <a:pt x="63" y="246"/>
                    </a:lnTo>
                    <a:lnTo>
                      <a:pt x="0" y="175"/>
                    </a:lnTo>
                  </a:path>
                </a:pathLst>
              </a:custGeom>
              <a:pattFill prst="pct75">
                <a:fgClr>
                  <a:srgbClr val="FFCC99"/>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14" name="Freeform 73"/>
              <p:cNvSpPr>
                <a:spLocks/>
              </p:cNvSpPr>
              <p:nvPr/>
            </p:nvSpPr>
            <p:spPr bwMode="auto">
              <a:xfrm>
                <a:off x="2416175" y="2613610"/>
                <a:ext cx="350838" cy="269868"/>
              </a:xfrm>
              <a:custGeom>
                <a:avLst/>
                <a:gdLst>
                  <a:gd name="T0" fmla="*/ 2147483647 w 243"/>
                  <a:gd name="T1" fmla="*/ 2147483647 h 192"/>
                  <a:gd name="T2" fmla="*/ 2147483647 w 243"/>
                  <a:gd name="T3" fmla="*/ 2147483647 h 192"/>
                  <a:gd name="T4" fmla="*/ 0 w 243"/>
                  <a:gd name="T5" fmla="*/ 2147483647 h 192"/>
                  <a:gd name="T6" fmla="*/ 2147483647 w 243"/>
                  <a:gd name="T7" fmla="*/ 2147483647 h 192"/>
                  <a:gd name="T8" fmla="*/ 2147483647 w 243"/>
                  <a:gd name="T9" fmla="*/ 2147483647 h 192"/>
                  <a:gd name="T10" fmla="*/ 2147483647 w 243"/>
                  <a:gd name="T11" fmla="*/ 2147483647 h 192"/>
                  <a:gd name="T12" fmla="*/ 2147483647 w 243"/>
                  <a:gd name="T13" fmla="*/ 2147483647 h 192"/>
                  <a:gd name="T14" fmla="*/ 2147483647 w 243"/>
                  <a:gd name="T15" fmla="*/ 0 h 192"/>
                  <a:gd name="T16" fmla="*/ 2147483647 w 243"/>
                  <a:gd name="T17" fmla="*/ 2147483647 h 192"/>
                  <a:gd name="T18" fmla="*/ 2147483647 w 243"/>
                  <a:gd name="T19" fmla="*/ 2147483647 h 192"/>
                  <a:gd name="T20" fmla="*/ 2147483647 w 243"/>
                  <a:gd name="T21" fmla="*/ 2147483647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92">
                    <a:moveTo>
                      <a:pt x="3" y="111"/>
                    </a:moveTo>
                    <a:lnTo>
                      <a:pt x="3" y="111"/>
                    </a:lnTo>
                    <a:lnTo>
                      <a:pt x="0" y="191"/>
                    </a:lnTo>
                    <a:lnTo>
                      <a:pt x="92" y="183"/>
                    </a:lnTo>
                    <a:lnTo>
                      <a:pt x="242" y="181"/>
                    </a:lnTo>
                    <a:lnTo>
                      <a:pt x="234" y="118"/>
                    </a:lnTo>
                    <a:lnTo>
                      <a:pt x="138" y="7"/>
                    </a:lnTo>
                    <a:lnTo>
                      <a:pt x="120" y="0"/>
                    </a:lnTo>
                    <a:lnTo>
                      <a:pt x="55" y="17"/>
                    </a:lnTo>
                    <a:lnTo>
                      <a:pt x="3" y="111"/>
                    </a:lnTo>
                  </a:path>
                </a:pathLst>
              </a:custGeom>
              <a:pattFill prst="pct8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15" name="Freeform 74"/>
              <p:cNvSpPr>
                <a:spLocks/>
              </p:cNvSpPr>
              <p:nvPr/>
            </p:nvSpPr>
            <p:spPr bwMode="auto">
              <a:xfrm>
                <a:off x="4508500" y="1910366"/>
                <a:ext cx="504825" cy="493699"/>
              </a:xfrm>
              <a:custGeom>
                <a:avLst/>
                <a:gdLst>
                  <a:gd name="T0" fmla="*/ 0 w 350"/>
                  <a:gd name="T1" fmla="*/ 2147483647 h 353"/>
                  <a:gd name="T2" fmla="*/ 0 w 350"/>
                  <a:gd name="T3" fmla="*/ 2147483647 h 353"/>
                  <a:gd name="T4" fmla="*/ 2147483647 w 350"/>
                  <a:gd name="T5" fmla="*/ 2147483647 h 353"/>
                  <a:gd name="T6" fmla="*/ 2147483647 w 350"/>
                  <a:gd name="T7" fmla="*/ 2147483647 h 353"/>
                  <a:gd name="T8" fmla="*/ 2147483647 w 350"/>
                  <a:gd name="T9" fmla="*/ 2147483647 h 353"/>
                  <a:gd name="T10" fmla="*/ 2147483647 w 350"/>
                  <a:gd name="T11" fmla="*/ 2147483647 h 353"/>
                  <a:gd name="T12" fmla="*/ 2147483647 w 350"/>
                  <a:gd name="T13" fmla="*/ 0 h 353"/>
                  <a:gd name="T14" fmla="*/ 0 w 350"/>
                  <a:gd name="T15" fmla="*/ 2147483647 h 353"/>
                  <a:gd name="T16" fmla="*/ 0 w 350"/>
                  <a:gd name="T17" fmla="*/ 2147483647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353">
                    <a:moveTo>
                      <a:pt x="0" y="6"/>
                    </a:moveTo>
                    <a:lnTo>
                      <a:pt x="0" y="6"/>
                    </a:lnTo>
                    <a:lnTo>
                      <a:pt x="11" y="352"/>
                    </a:lnTo>
                    <a:lnTo>
                      <a:pt x="211" y="327"/>
                    </a:lnTo>
                    <a:lnTo>
                      <a:pt x="349" y="314"/>
                    </a:lnTo>
                    <a:lnTo>
                      <a:pt x="325" y="44"/>
                    </a:lnTo>
                    <a:lnTo>
                      <a:pt x="319" y="0"/>
                    </a:lnTo>
                    <a:lnTo>
                      <a:pt x="0" y="6"/>
                    </a:lnTo>
                  </a:path>
                </a:pathLst>
              </a:custGeom>
              <a:pattFill prst="pct40">
                <a:fgClr>
                  <a:srgbClr val="FF6699"/>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16" name="Freeform 75"/>
              <p:cNvSpPr>
                <a:spLocks/>
              </p:cNvSpPr>
              <p:nvPr/>
            </p:nvSpPr>
            <p:spPr bwMode="auto">
              <a:xfrm>
                <a:off x="4532313" y="2788230"/>
                <a:ext cx="584200" cy="450838"/>
              </a:xfrm>
              <a:custGeom>
                <a:avLst/>
                <a:gdLst>
                  <a:gd name="T0" fmla="*/ 0 w 405"/>
                  <a:gd name="T1" fmla="*/ 2147483647 h 322"/>
                  <a:gd name="T2" fmla="*/ 0 w 405"/>
                  <a:gd name="T3" fmla="*/ 2147483647 h 322"/>
                  <a:gd name="T4" fmla="*/ 2147483647 w 405"/>
                  <a:gd name="T5" fmla="*/ 2147483647 h 322"/>
                  <a:gd name="T6" fmla="*/ 2147483647 w 405"/>
                  <a:gd name="T7" fmla="*/ 2147483647 h 322"/>
                  <a:gd name="T8" fmla="*/ 2147483647 w 405"/>
                  <a:gd name="T9" fmla="*/ 2147483647 h 322"/>
                  <a:gd name="T10" fmla="*/ 2147483647 w 405"/>
                  <a:gd name="T11" fmla="*/ 2147483647 h 322"/>
                  <a:gd name="T12" fmla="*/ 2147483647 w 405"/>
                  <a:gd name="T13" fmla="*/ 2147483647 h 322"/>
                  <a:gd name="T14" fmla="*/ 2147483647 w 405"/>
                  <a:gd name="T15" fmla="*/ 2147483647 h 322"/>
                  <a:gd name="T16" fmla="*/ 2147483647 w 405"/>
                  <a:gd name="T17" fmla="*/ 2147483647 h 322"/>
                  <a:gd name="T18" fmla="*/ 2147483647 w 405"/>
                  <a:gd name="T19" fmla="*/ 2147483647 h 322"/>
                  <a:gd name="T20" fmla="*/ 2147483647 w 405"/>
                  <a:gd name="T21" fmla="*/ 2147483647 h 322"/>
                  <a:gd name="T22" fmla="*/ 2147483647 w 405"/>
                  <a:gd name="T23" fmla="*/ 2147483647 h 322"/>
                  <a:gd name="T24" fmla="*/ 2147483647 w 405"/>
                  <a:gd name="T25" fmla="*/ 2147483647 h 322"/>
                  <a:gd name="T26" fmla="*/ 2147483647 w 405"/>
                  <a:gd name="T27" fmla="*/ 2147483647 h 322"/>
                  <a:gd name="T28" fmla="*/ 2147483647 w 405"/>
                  <a:gd name="T29" fmla="*/ 2147483647 h 322"/>
                  <a:gd name="T30" fmla="*/ 2147483647 w 405"/>
                  <a:gd name="T31" fmla="*/ 2147483647 h 322"/>
                  <a:gd name="T32" fmla="*/ 2147483647 w 405"/>
                  <a:gd name="T33" fmla="*/ 2147483647 h 322"/>
                  <a:gd name="T34" fmla="*/ 2147483647 w 405"/>
                  <a:gd name="T35" fmla="*/ 2147483647 h 322"/>
                  <a:gd name="T36" fmla="*/ 2147483647 w 405"/>
                  <a:gd name="T37" fmla="*/ 2147483647 h 322"/>
                  <a:gd name="T38" fmla="*/ 2147483647 w 405"/>
                  <a:gd name="T39" fmla="*/ 2147483647 h 322"/>
                  <a:gd name="T40" fmla="*/ 2147483647 w 405"/>
                  <a:gd name="T41" fmla="*/ 2147483647 h 322"/>
                  <a:gd name="T42" fmla="*/ 2147483647 w 405"/>
                  <a:gd name="T43" fmla="*/ 0 h 322"/>
                  <a:gd name="T44" fmla="*/ 2147483647 w 405"/>
                  <a:gd name="T45" fmla="*/ 2147483647 h 322"/>
                  <a:gd name="T46" fmla="*/ 2147483647 w 405"/>
                  <a:gd name="T47" fmla="*/ 2147483647 h 322"/>
                  <a:gd name="T48" fmla="*/ 2147483647 w 405"/>
                  <a:gd name="T49" fmla="*/ 2147483647 h 322"/>
                  <a:gd name="T50" fmla="*/ 0 w 405"/>
                  <a:gd name="T51" fmla="*/ 2147483647 h 322"/>
                  <a:gd name="T52" fmla="*/ 0 w 405"/>
                  <a:gd name="T53" fmla="*/ 2147483647 h 3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5" h="322">
                    <a:moveTo>
                      <a:pt x="0" y="34"/>
                    </a:moveTo>
                    <a:lnTo>
                      <a:pt x="0" y="34"/>
                    </a:lnTo>
                    <a:lnTo>
                      <a:pt x="4" y="53"/>
                    </a:lnTo>
                    <a:lnTo>
                      <a:pt x="43" y="80"/>
                    </a:lnTo>
                    <a:lnTo>
                      <a:pt x="85" y="53"/>
                    </a:lnTo>
                    <a:lnTo>
                      <a:pt x="109" y="60"/>
                    </a:lnTo>
                    <a:lnTo>
                      <a:pt x="137" y="118"/>
                    </a:lnTo>
                    <a:lnTo>
                      <a:pt x="128" y="144"/>
                    </a:lnTo>
                    <a:lnTo>
                      <a:pt x="164" y="225"/>
                    </a:lnTo>
                    <a:lnTo>
                      <a:pt x="162" y="245"/>
                    </a:lnTo>
                    <a:lnTo>
                      <a:pt x="127" y="282"/>
                    </a:lnTo>
                    <a:lnTo>
                      <a:pt x="123" y="321"/>
                    </a:lnTo>
                    <a:lnTo>
                      <a:pt x="273" y="316"/>
                    </a:lnTo>
                    <a:lnTo>
                      <a:pt x="313" y="299"/>
                    </a:lnTo>
                    <a:lnTo>
                      <a:pt x="322" y="260"/>
                    </a:lnTo>
                    <a:lnTo>
                      <a:pt x="350" y="229"/>
                    </a:lnTo>
                    <a:lnTo>
                      <a:pt x="337" y="156"/>
                    </a:lnTo>
                    <a:lnTo>
                      <a:pt x="404" y="102"/>
                    </a:lnTo>
                    <a:lnTo>
                      <a:pt x="327" y="87"/>
                    </a:lnTo>
                    <a:lnTo>
                      <a:pt x="328" y="32"/>
                    </a:lnTo>
                    <a:lnTo>
                      <a:pt x="300" y="10"/>
                    </a:lnTo>
                    <a:lnTo>
                      <a:pt x="152" y="0"/>
                    </a:lnTo>
                    <a:lnTo>
                      <a:pt x="106" y="17"/>
                    </a:lnTo>
                    <a:lnTo>
                      <a:pt x="62" y="15"/>
                    </a:lnTo>
                    <a:lnTo>
                      <a:pt x="36" y="37"/>
                    </a:lnTo>
                    <a:lnTo>
                      <a:pt x="0" y="34"/>
                    </a:lnTo>
                  </a:path>
                </a:pathLst>
              </a:custGeom>
              <a:pattFill prst="pct4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13" name="Freeform 76"/>
              <p:cNvSpPr>
                <a:spLocks/>
              </p:cNvSpPr>
              <p:nvPr/>
            </p:nvSpPr>
            <p:spPr bwMode="auto">
              <a:xfrm>
                <a:off x="5151437" y="3006725"/>
                <a:ext cx="612775" cy="784225"/>
              </a:xfrm>
              <a:custGeom>
                <a:avLst/>
                <a:gdLst>
                  <a:gd name="T0" fmla="*/ 0 w 424"/>
                  <a:gd name="T1" fmla="*/ 429923 h 560"/>
                  <a:gd name="T2" fmla="*/ 0 w 424"/>
                  <a:gd name="T3" fmla="*/ 429923 h 560"/>
                  <a:gd name="T4" fmla="*/ 1445 w 424"/>
                  <a:gd name="T5" fmla="*/ 436925 h 560"/>
                  <a:gd name="T6" fmla="*/ 381539 w 424"/>
                  <a:gd name="T7" fmla="*/ 782825 h 560"/>
                  <a:gd name="T8" fmla="*/ 453800 w 424"/>
                  <a:gd name="T9" fmla="*/ 710004 h 560"/>
                  <a:gd name="T10" fmla="*/ 484150 w 424"/>
                  <a:gd name="T11" fmla="*/ 624579 h 560"/>
                  <a:gd name="T12" fmla="*/ 540514 w 424"/>
                  <a:gd name="T13" fmla="*/ 600772 h 560"/>
                  <a:gd name="T14" fmla="*/ 562192 w 424"/>
                  <a:gd name="T15" fmla="*/ 557360 h 560"/>
                  <a:gd name="T16" fmla="*/ 583871 w 424"/>
                  <a:gd name="T17" fmla="*/ 527951 h 560"/>
                  <a:gd name="T18" fmla="*/ 580980 w 424"/>
                  <a:gd name="T19" fmla="*/ 457931 h 560"/>
                  <a:gd name="T20" fmla="*/ 611330 w 424"/>
                  <a:gd name="T21" fmla="*/ 338897 h 560"/>
                  <a:gd name="T22" fmla="*/ 601213 w 424"/>
                  <a:gd name="T23" fmla="*/ 291284 h 560"/>
                  <a:gd name="T24" fmla="*/ 495712 w 424"/>
                  <a:gd name="T25" fmla="*/ 133038 h 560"/>
                  <a:gd name="T26" fmla="*/ 445129 w 424"/>
                  <a:gd name="T27" fmla="*/ 49014 h 560"/>
                  <a:gd name="T28" fmla="*/ 358416 w 424"/>
                  <a:gd name="T29" fmla="*/ 0 h 560"/>
                  <a:gd name="T30" fmla="*/ 234126 w 424"/>
                  <a:gd name="T31" fmla="*/ 161046 h 560"/>
                  <a:gd name="T32" fmla="*/ 98275 w 424"/>
                  <a:gd name="T33" fmla="*/ 189054 h 560"/>
                  <a:gd name="T34" fmla="*/ 117063 w 424"/>
                  <a:gd name="T35" fmla="*/ 238068 h 560"/>
                  <a:gd name="T36" fmla="*/ 0 w 424"/>
                  <a:gd name="T37" fmla="*/ 429923 h 560"/>
                  <a:gd name="T38" fmla="*/ 0 w 424"/>
                  <a:gd name="T39" fmla="*/ 429923 h 5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4" h="560">
                    <a:moveTo>
                      <a:pt x="0" y="307"/>
                    </a:moveTo>
                    <a:lnTo>
                      <a:pt x="0" y="307"/>
                    </a:lnTo>
                    <a:lnTo>
                      <a:pt x="1" y="312"/>
                    </a:lnTo>
                    <a:lnTo>
                      <a:pt x="264" y="559"/>
                    </a:lnTo>
                    <a:lnTo>
                      <a:pt x="314" y="507"/>
                    </a:lnTo>
                    <a:lnTo>
                      <a:pt x="335" y="446"/>
                    </a:lnTo>
                    <a:lnTo>
                      <a:pt x="374" y="429"/>
                    </a:lnTo>
                    <a:lnTo>
                      <a:pt x="389" y="398"/>
                    </a:lnTo>
                    <a:lnTo>
                      <a:pt x="404" y="377"/>
                    </a:lnTo>
                    <a:lnTo>
                      <a:pt x="402" y="327"/>
                    </a:lnTo>
                    <a:lnTo>
                      <a:pt x="423" y="242"/>
                    </a:lnTo>
                    <a:lnTo>
                      <a:pt x="416" y="208"/>
                    </a:lnTo>
                    <a:lnTo>
                      <a:pt x="343" y="95"/>
                    </a:lnTo>
                    <a:lnTo>
                      <a:pt x="308" y="35"/>
                    </a:lnTo>
                    <a:lnTo>
                      <a:pt x="248" y="0"/>
                    </a:lnTo>
                    <a:lnTo>
                      <a:pt x="162" y="115"/>
                    </a:lnTo>
                    <a:lnTo>
                      <a:pt x="68" y="135"/>
                    </a:lnTo>
                    <a:lnTo>
                      <a:pt x="81" y="170"/>
                    </a:lnTo>
                    <a:lnTo>
                      <a:pt x="0" y="307"/>
                    </a:lnTo>
                  </a:path>
                </a:pathLst>
              </a:custGeom>
              <a:pattFill prst="pct40">
                <a:fgClr>
                  <a:schemeClr val="accent6">
                    <a:lumMod val="60000"/>
                    <a:lumOff val="40000"/>
                  </a:schemeClr>
                </a:fgClr>
                <a:bgClr>
                  <a:schemeClr val="bg1"/>
                </a:bgClr>
              </a:pattFill>
              <a:ln w="9223" cap="flat" cmpd="sng">
                <a:solidFill>
                  <a:srgbClr val="000000"/>
                </a:solidFill>
                <a:prstDash val="solid"/>
                <a:round/>
                <a:headEnd type="none" w="med" len="med"/>
                <a:tailEnd type="none" w="med" len="med"/>
              </a:ln>
            </p:spPr>
            <p:txBody>
              <a:bodyPr/>
              <a:lstStyle/>
              <a:p>
                <a:pPr>
                  <a:defRPr/>
                </a:pPr>
                <a:endParaRPr lang="en-US" sz="1350">
                  <a:solidFill>
                    <a:prstClr val="black"/>
                  </a:solidFill>
                </a:endParaRPr>
              </a:p>
            </p:txBody>
          </p:sp>
          <p:sp>
            <p:nvSpPr>
              <p:cNvPr id="2118" name="Freeform 77"/>
              <p:cNvSpPr>
                <a:spLocks/>
              </p:cNvSpPr>
              <p:nvPr/>
            </p:nvSpPr>
            <p:spPr bwMode="auto">
              <a:xfrm>
                <a:off x="4481513" y="1129337"/>
                <a:ext cx="493712" cy="392102"/>
              </a:xfrm>
              <a:custGeom>
                <a:avLst/>
                <a:gdLst>
                  <a:gd name="T0" fmla="*/ 0 w 342"/>
                  <a:gd name="T1" fmla="*/ 2147483647 h 280"/>
                  <a:gd name="T2" fmla="*/ 0 w 342"/>
                  <a:gd name="T3" fmla="*/ 2147483647 h 280"/>
                  <a:gd name="T4" fmla="*/ 2147483647 w 342"/>
                  <a:gd name="T5" fmla="*/ 2147483647 h 280"/>
                  <a:gd name="T6" fmla="*/ 2147483647 w 342"/>
                  <a:gd name="T7" fmla="*/ 2147483647 h 280"/>
                  <a:gd name="T8" fmla="*/ 2147483647 w 342"/>
                  <a:gd name="T9" fmla="*/ 0 h 280"/>
                  <a:gd name="T10" fmla="*/ 2147483647 w 342"/>
                  <a:gd name="T11" fmla="*/ 2147483647 h 280"/>
                  <a:gd name="T12" fmla="*/ 0 w 342"/>
                  <a:gd name="T13" fmla="*/ 2147483647 h 280"/>
                  <a:gd name="T14" fmla="*/ 0 w 342"/>
                  <a:gd name="T15" fmla="*/ 2147483647 h 2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2" h="280">
                    <a:moveTo>
                      <a:pt x="0" y="18"/>
                    </a:moveTo>
                    <a:lnTo>
                      <a:pt x="0" y="18"/>
                    </a:lnTo>
                    <a:lnTo>
                      <a:pt x="10" y="279"/>
                    </a:lnTo>
                    <a:lnTo>
                      <a:pt x="335" y="262"/>
                    </a:lnTo>
                    <a:lnTo>
                      <a:pt x="341" y="0"/>
                    </a:lnTo>
                    <a:lnTo>
                      <a:pt x="202" y="4"/>
                    </a:lnTo>
                    <a:lnTo>
                      <a:pt x="0" y="18"/>
                    </a:lnTo>
                  </a:path>
                </a:pathLst>
              </a:custGeom>
              <a:pattFill prst="pct40">
                <a:fgClr>
                  <a:srgbClr val="FF6699"/>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19" name="Freeform 78"/>
              <p:cNvSpPr>
                <a:spLocks/>
              </p:cNvSpPr>
              <p:nvPr/>
            </p:nvSpPr>
            <p:spPr bwMode="auto">
              <a:xfrm>
                <a:off x="3851275" y="2013551"/>
                <a:ext cx="563563" cy="431789"/>
              </a:xfrm>
              <a:custGeom>
                <a:avLst/>
                <a:gdLst>
                  <a:gd name="T0" fmla="*/ 0 w 390"/>
                  <a:gd name="T1" fmla="*/ 2147483647 h 308"/>
                  <a:gd name="T2" fmla="*/ 0 w 390"/>
                  <a:gd name="T3" fmla="*/ 2147483647 h 308"/>
                  <a:gd name="T4" fmla="*/ 2147483647 w 390"/>
                  <a:gd name="T5" fmla="*/ 2147483647 h 308"/>
                  <a:gd name="T6" fmla="*/ 2147483647 w 390"/>
                  <a:gd name="T7" fmla="*/ 0 h 308"/>
                  <a:gd name="T8" fmla="*/ 2147483647 w 390"/>
                  <a:gd name="T9" fmla="*/ 2147483647 h 308"/>
                  <a:gd name="T10" fmla="*/ 2147483647 w 390"/>
                  <a:gd name="T11" fmla="*/ 2147483647 h 308"/>
                  <a:gd name="T12" fmla="*/ 2147483647 w 390"/>
                  <a:gd name="T13" fmla="*/ 2147483647 h 308"/>
                  <a:gd name="T14" fmla="*/ 2147483647 w 390"/>
                  <a:gd name="T15" fmla="*/ 2147483647 h 308"/>
                  <a:gd name="T16" fmla="*/ 2147483647 w 390"/>
                  <a:gd name="T17" fmla="*/ 2147483647 h 308"/>
                  <a:gd name="T18" fmla="*/ 2147483647 w 390"/>
                  <a:gd name="T19" fmla="*/ 2147483647 h 308"/>
                  <a:gd name="T20" fmla="*/ 0 w 390"/>
                  <a:gd name="T21" fmla="*/ 2147483647 h 308"/>
                  <a:gd name="T22" fmla="*/ 0 w 390"/>
                  <a:gd name="T23" fmla="*/ 2147483647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0" h="308">
                    <a:moveTo>
                      <a:pt x="0" y="191"/>
                    </a:moveTo>
                    <a:lnTo>
                      <a:pt x="0" y="191"/>
                    </a:lnTo>
                    <a:lnTo>
                      <a:pt x="39" y="2"/>
                    </a:lnTo>
                    <a:lnTo>
                      <a:pt x="60" y="0"/>
                    </a:lnTo>
                    <a:lnTo>
                      <a:pt x="179" y="63"/>
                    </a:lnTo>
                    <a:lnTo>
                      <a:pt x="200" y="97"/>
                    </a:lnTo>
                    <a:lnTo>
                      <a:pt x="277" y="116"/>
                    </a:lnTo>
                    <a:lnTo>
                      <a:pt x="389" y="285"/>
                    </a:lnTo>
                    <a:lnTo>
                      <a:pt x="309" y="293"/>
                    </a:lnTo>
                    <a:lnTo>
                      <a:pt x="45" y="307"/>
                    </a:lnTo>
                    <a:lnTo>
                      <a:pt x="0" y="191"/>
                    </a:lnTo>
                  </a:path>
                </a:pathLst>
              </a:custGeom>
              <a:solidFill>
                <a:srgbClr val="CCE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20" name="Freeform 79"/>
              <p:cNvSpPr>
                <a:spLocks/>
              </p:cNvSpPr>
              <p:nvPr/>
            </p:nvSpPr>
            <p:spPr bwMode="auto">
              <a:xfrm>
                <a:off x="2476500" y="2351680"/>
                <a:ext cx="536575" cy="520686"/>
              </a:xfrm>
              <a:custGeom>
                <a:avLst/>
                <a:gdLst>
                  <a:gd name="T0" fmla="*/ 0 w 372"/>
                  <a:gd name="T1" fmla="*/ 2147483647 h 371"/>
                  <a:gd name="T2" fmla="*/ 0 w 372"/>
                  <a:gd name="T3" fmla="*/ 2147483647 h 371"/>
                  <a:gd name="T4" fmla="*/ 2147483647 w 372"/>
                  <a:gd name="T5" fmla="*/ 2147483647 h 371"/>
                  <a:gd name="T6" fmla="*/ 2147483647 w 372"/>
                  <a:gd name="T7" fmla="*/ 2147483647 h 371"/>
                  <a:gd name="T8" fmla="*/ 2147483647 w 372"/>
                  <a:gd name="T9" fmla="*/ 2147483647 h 371"/>
                  <a:gd name="T10" fmla="*/ 2147483647 w 372"/>
                  <a:gd name="T11" fmla="*/ 2147483647 h 371"/>
                  <a:gd name="T12" fmla="*/ 2147483647 w 372"/>
                  <a:gd name="T13" fmla="*/ 2147483647 h 371"/>
                  <a:gd name="T14" fmla="*/ 2147483647 w 372"/>
                  <a:gd name="T15" fmla="*/ 2147483647 h 371"/>
                  <a:gd name="T16" fmla="*/ 2147483647 w 372"/>
                  <a:gd name="T17" fmla="*/ 2147483647 h 371"/>
                  <a:gd name="T18" fmla="*/ 2147483647 w 372"/>
                  <a:gd name="T19" fmla="*/ 0 h 371"/>
                  <a:gd name="T20" fmla="*/ 2147483647 w 372"/>
                  <a:gd name="T21" fmla="*/ 2147483647 h 371"/>
                  <a:gd name="T22" fmla="*/ 2147483647 w 372"/>
                  <a:gd name="T23" fmla="*/ 2147483647 h 371"/>
                  <a:gd name="T24" fmla="*/ 2147483647 w 372"/>
                  <a:gd name="T25" fmla="*/ 2147483647 h 371"/>
                  <a:gd name="T26" fmla="*/ 2147483647 w 372"/>
                  <a:gd name="T27" fmla="*/ 2147483647 h 371"/>
                  <a:gd name="T28" fmla="*/ 2147483647 w 372"/>
                  <a:gd name="T29" fmla="*/ 2147483647 h 371"/>
                  <a:gd name="T30" fmla="*/ 2147483647 w 372"/>
                  <a:gd name="T31" fmla="*/ 2147483647 h 371"/>
                  <a:gd name="T32" fmla="*/ 2147483647 w 372"/>
                  <a:gd name="T33" fmla="*/ 2147483647 h 371"/>
                  <a:gd name="T34" fmla="*/ 2147483647 w 372"/>
                  <a:gd name="T35" fmla="*/ 2147483647 h 371"/>
                  <a:gd name="T36" fmla="*/ 2147483647 w 372"/>
                  <a:gd name="T37" fmla="*/ 2147483647 h 371"/>
                  <a:gd name="T38" fmla="*/ 0 w 372"/>
                  <a:gd name="T39" fmla="*/ 2147483647 h 371"/>
                  <a:gd name="T40" fmla="*/ 0 w 372"/>
                  <a:gd name="T41" fmla="*/ 2147483647 h 3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 h="371">
                    <a:moveTo>
                      <a:pt x="0" y="175"/>
                    </a:moveTo>
                    <a:lnTo>
                      <a:pt x="0" y="175"/>
                    </a:lnTo>
                    <a:lnTo>
                      <a:pt x="5" y="136"/>
                    </a:lnTo>
                    <a:lnTo>
                      <a:pt x="31" y="120"/>
                    </a:lnTo>
                    <a:lnTo>
                      <a:pt x="45" y="84"/>
                    </a:lnTo>
                    <a:lnTo>
                      <a:pt x="74" y="93"/>
                    </a:lnTo>
                    <a:lnTo>
                      <a:pt x="172" y="65"/>
                    </a:lnTo>
                    <a:lnTo>
                      <a:pt x="274" y="65"/>
                    </a:lnTo>
                    <a:lnTo>
                      <a:pt x="287" y="30"/>
                    </a:lnTo>
                    <a:lnTo>
                      <a:pt x="338" y="0"/>
                    </a:lnTo>
                    <a:lnTo>
                      <a:pt x="371" y="26"/>
                    </a:lnTo>
                    <a:lnTo>
                      <a:pt x="371" y="223"/>
                    </a:lnTo>
                    <a:lnTo>
                      <a:pt x="337" y="367"/>
                    </a:lnTo>
                    <a:lnTo>
                      <a:pt x="275" y="370"/>
                    </a:lnTo>
                    <a:lnTo>
                      <a:pt x="200" y="368"/>
                    </a:lnTo>
                    <a:lnTo>
                      <a:pt x="192" y="305"/>
                    </a:lnTo>
                    <a:lnTo>
                      <a:pt x="96" y="194"/>
                    </a:lnTo>
                    <a:lnTo>
                      <a:pt x="78" y="187"/>
                    </a:lnTo>
                    <a:lnTo>
                      <a:pt x="13" y="204"/>
                    </a:lnTo>
                    <a:lnTo>
                      <a:pt x="0" y="175"/>
                    </a:lnTo>
                  </a:path>
                </a:pathLst>
              </a:custGeom>
              <a:pattFill prst="pct8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14" name="Freeform 80"/>
              <p:cNvSpPr>
                <a:spLocks/>
              </p:cNvSpPr>
              <p:nvPr/>
            </p:nvSpPr>
            <p:spPr bwMode="auto">
              <a:xfrm>
                <a:off x="5842000" y="2551113"/>
                <a:ext cx="544512" cy="871537"/>
              </a:xfrm>
              <a:custGeom>
                <a:avLst/>
                <a:gdLst>
                  <a:gd name="T0" fmla="*/ 0 w 377"/>
                  <a:gd name="T1" fmla="*/ 276990 h 623"/>
                  <a:gd name="T2" fmla="*/ 0 w 377"/>
                  <a:gd name="T3" fmla="*/ 276990 h 623"/>
                  <a:gd name="T4" fmla="*/ 24554 w 377"/>
                  <a:gd name="T5" fmla="*/ 95128 h 623"/>
                  <a:gd name="T6" fmla="*/ 95326 w 377"/>
                  <a:gd name="T7" fmla="*/ 0 h 623"/>
                  <a:gd name="T8" fmla="*/ 134323 w 377"/>
                  <a:gd name="T9" fmla="*/ 54559 h 623"/>
                  <a:gd name="T10" fmla="*/ 199318 w 377"/>
                  <a:gd name="T11" fmla="*/ 61553 h 623"/>
                  <a:gd name="T12" fmla="*/ 313420 w 377"/>
                  <a:gd name="T13" fmla="*/ 11191 h 623"/>
                  <a:gd name="T14" fmla="*/ 358194 w 377"/>
                  <a:gd name="T15" fmla="*/ 62952 h 623"/>
                  <a:gd name="T16" fmla="*/ 453520 w 377"/>
                  <a:gd name="T17" fmla="*/ 117511 h 623"/>
                  <a:gd name="T18" fmla="*/ 498294 w 377"/>
                  <a:gd name="T19" fmla="*/ 437867 h 623"/>
                  <a:gd name="T20" fmla="*/ 465075 w 377"/>
                  <a:gd name="T21" fmla="*/ 654703 h 623"/>
                  <a:gd name="T22" fmla="*/ 543069 w 377"/>
                  <a:gd name="T23" fmla="*/ 688277 h 623"/>
                  <a:gd name="T24" fmla="*/ 421745 w 377"/>
                  <a:gd name="T25" fmla="*/ 870139 h 623"/>
                  <a:gd name="T26" fmla="*/ 284533 w 377"/>
                  <a:gd name="T27" fmla="*/ 654703 h 623"/>
                  <a:gd name="T28" fmla="*/ 174764 w 377"/>
                  <a:gd name="T29" fmla="*/ 546985 h 623"/>
                  <a:gd name="T30" fmla="*/ 8666 w 377"/>
                  <a:gd name="T31" fmla="*/ 386107 h 623"/>
                  <a:gd name="T32" fmla="*/ 0 w 377"/>
                  <a:gd name="T33" fmla="*/ 276990 h 623"/>
                  <a:gd name="T34" fmla="*/ 0 w 377"/>
                  <a:gd name="T35" fmla="*/ 276990 h 6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7" h="623">
                    <a:moveTo>
                      <a:pt x="0" y="198"/>
                    </a:moveTo>
                    <a:lnTo>
                      <a:pt x="0" y="198"/>
                    </a:lnTo>
                    <a:lnTo>
                      <a:pt x="17" y="68"/>
                    </a:lnTo>
                    <a:lnTo>
                      <a:pt x="66" y="0"/>
                    </a:lnTo>
                    <a:lnTo>
                      <a:pt x="93" y="39"/>
                    </a:lnTo>
                    <a:lnTo>
                      <a:pt x="138" y="44"/>
                    </a:lnTo>
                    <a:lnTo>
                      <a:pt x="217" y="8"/>
                    </a:lnTo>
                    <a:lnTo>
                      <a:pt x="248" y="45"/>
                    </a:lnTo>
                    <a:lnTo>
                      <a:pt x="314" y="84"/>
                    </a:lnTo>
                    <a:lnTo>
                      <a:pt x="345" y="313"/>
                    </a:lnTo>
                    <a:lnTo>
                      <a:pt x="322" y="468"/>
                    </a:lnTo>
                    <a:lnTo>
                      <a:pt x="376" y="492"/>
                    </a:lnTo>
                    <a:lnTo>
                      <a:pt x="292" y="622"/>
                    </a:lnTo>
                    <a:lnTo>
                      <a:pt x="197" y="468"/>
                    </a:lnTo>
                    <a:lnTo>
                      <a:pt x="121" y="391"/>
                    </a:lnTo>
                    <a:lnTo>
                      <a:pt x="6" y="276"/>
                    </a:lnTo>
                    <a:lnTo>
                      <a:pt x="0" y="198"/>
                    </a:lnTo>
                  </a:path>
                </a:pathLst>
              </a:custGeom>
              <a:pattFill prst="pct40">
                <a:fgClr>
                  <a:schemeClr val="accent6">
                    <a:lumMod val="60000"/>
                    <a:lumOff val="40000"/>
                  </a:schemeClr>
                </a:fgClr>
                <a:bgClr>
                  <a:schemeClr val="bg1"/>
                </a:bgClr>
              </a:pattFill>
              <a:ln w="9223" cap="flat" cmpd="sng">
                <a:solidFill>
                  <a:srgbClr val="000000"/>
                </a:solidFill>
                <a:prstDash val="solid"/>
                <a:round/>
                <a:headEnd type="none" w="med" len="med"/>
                <a:tailEnd type="none" w="med" len="med"/>
              </a:ln>
            </p:spPr>
            <p:txBody>
              <a:bodyPr/>
              <a:lstStyle/>
              <a:p>
                <a:pPr>
                  <a:defRPr/>
                </a:pPr>
                <a:endParaRPr lang="en-US" sz="1350">
                  <a:solidFill>
                    <a:prstClr val="black"/>
                  </a:solidFill>
                </a:endParaRPr>
              </a:p>
            </p:txBody>
          </p:sp>
          <p:sp>
            <p:nvSpPr>
              <p:cNvPr id="2122" name="Freeform 81"/>
              <p:cNvSpPr>
                <a:spLocks/>
              </p:cNvSpPr>
              <p:nvPr/>
            </p:nvSpPr>
            <p:spPr bwMode="auto">
              <a:xfrm>
                <a:off x="4121150" y="2412003"/>
                <a:ext cx="417513" cy="430201"/>
              </a:xfrm>
              <a:custGeom>
                <a:avLst/>
                <a:gdLst>
                  <a:gd name="T0" fmla="*/ 0 w 289"/>
                  <a:gd name="T1" fmla="*/ 2147483647 h 307"/>
                  <a:gd name="T2" fmla="*/ 0 w 289"/>
                  <a:gd name="T3" fmla="*/ 2147483647 h 307"/>
                  <a:gd name="T4" fmla="*/ 2147483647 w 289"/>
                  <a:gd name="T5" fmla="*/ 2147483647 h 307"/>
                  <a:gd name="T6" fmla="*/ 2147483647 w 289"/>
                  <a:gd name="T7" fmla="*/ 2147483647 h 307"/>
                  <a:gd name="T8" fmla="*/ 2147483647 w 289"/>
                  <a:gd name="T9" fmla="*/ 2147483647 h 307"/>
                  <a:gd name="T10" fmla="*/ 2147483647 w 289"/>
                  <a:gd name="T11" fmla="*/ 2147483647 h 307"/>
                  <a:gd name="T12" fmla="*/ 2147483647 w 289"/>
                  <a:gd name="T13" fmla="*/ 2147483647 h 307"/>
                  <a:gd name="T14" fmla="*/ 2147483647 w 289"/>
                  <a:gd name="T15" fmla="*/ 2147483647 h 307"/>
                  <a:gd name="T16" fmla="*/ 2147483647 w 289"/>
                  <a:gd name="T17" fmla="*/ 2147483647 h 307"/>
                  <a:gd name="T18" fmla="*/ 2147483647 w 289"/>
                  <a:gd name="T19" fmla="*/ 2147483647 h 307"/>
                  <a:gd name="T20" fmla="*/ 2147483647 w 289"/>
                  <a:gd name="T21" fmla="*/ 2147483647 h 307"/>
                  <a:gd name="T22" fmla="*/ 2147483647 w 289"/>
                  <a:gd name="T23" fmla="*/ 2147483647 h 307"/>
                  <a:gd name="T24" fmla="*/ 2147483647 w 289"/>
                  <a:gd name="T25" fmla="*/ 2147483647 h 307"/>
                  <a:gd name="T26" fmla="*/ 2147483647 w 289"/>
                  <a:gd name="T27" fmla="*/ 2147483647 h 307"/>
                  <a:gd name="T28" fmla="*/ 2147483647 w 289"/>
                  <a:gd name="T29" fmla="*/ 2147483647 h 307"/>
                  <a:gd name="T30" fmla="*/ 2147483647 w 289"/>
                  <a:gd name="T31" fmla="*/ 2147483647 h 307"/>
                  <a:gd name="T32" fmla="*/ 2147483647 w 289"/>
                  <a:gd name="T33" fmla="*/ 0 h 307"/>
                  <a:gd name="T34" fmla="*/ 2147483647 w 289"/>
                  <a:gd name="T35" fmla="*/ 2147483647 h 307"/>
                  <a:gd name="T36" fmla="*/ 0 w 289"/>
                  <a:gd name="T37" fmla="*/ 2147483647 h 307"/>
                  <a:gd name="T38" fmla="*/ 0 w 289"/>
                  <a:gd name="T39" fmla="*/ 2147483647 h 3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9" h="307">
                    <a:moveTo>
                      <a:pt x="0" y="285"/>
                    </a:moveTo>
                    <a:lnTo>
                      <a:pt x="0" y="285"/>
                    </a:lnTo>
                    <a:lnTo>
                      <a:pt x="48" y="301"/>
                    </a:lnTo>
                    <a:lnTo>
                      <a:pt x="139" y="277"/>
                    </a:lnTo>
                    <a:lnTo>
                      <a:pt x="160" y="260"/>
                    </a:lnTo>
                    <a:lnTo>
                      <a:pt x="180" y="293"/>
                    </a:lnTo>
                    <a:lnTo>
                      <a:pt x="226" y="306"/>
                    </a:lnTo>
                    <a:lnTo>
                      <a:pt x="221" y="286"/>
                    </a:lnTo>
                    <a:lnTo>
                      <a:pt x="246" y="270"/>
                    </a:lnTo>
                    <a:lnTo>
                      <a:pt x="284" y="302"/>
                    </a:lnTo>
                    <a:lnTo>
                      <a:pt x="288" y="247"/>
                    </a:lnTo>
                    <a:lnTo>
                      <a:pt x="268" y="194"/>
                    </a:lnTo>
                    <a:lnTo>
                      <a:pt x="287" y="95"/>
                    </a:lnTo>
                    <a:lnTo>
                      <a:pt x="252" y="63"/>
                    </a:lnTo>
                    <a:lnTo>
                      <a:pt x="246" y="73"/>
                    </a:lnTo>
                    <a:lnTo>
                      <a:pt x="240" y="39"/>
                    </a:lnTo>
                    <a:lnTo>
                      <a:pt x="202" y="0"/>
                    </a:lnTo>
                    <a:lnTo>
                      <a:pt x="122" y="8"/>
                    </a:lnTo>
                    <a:lnTo>
                      <a:pt x="0" y="285"/>
                    </a:lnTo>
                  </a:path>
                </a:pathLst>
              </a:custGeom>
              <a:solidFill>
                <a:srgbClr val="CCE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23" name="Freeform 82"/>
              <p:cNvSpPr>
                <a:spLocks/>
              </p:cNvSpPr>
              <p:nvPr/>
            </p:nvSpPr>
            <p:spPr bwMode="auto">
              <a:xfrm>
                <a:off x="4100513" y="1154736"/>
                <a:ext cx="396875" cy="376227"/>
              </a:xfrm>
              <a:custGeom>
                <a:avLst/>
                <a:gdLst>
                  <a:gd name="T0" fmla="*/ 0 w 275"/>
                  <a:gd name="T1" fmla="*/ 2147483647 h 268"/>
                  <a:gd name="T2" fmla="*/ 0 w 275"/>
                  <a:gd name="T3" fmla="*/ 2147483647 h 268"/>
                  <a:gd name="T4" fmla="*/ 2147483647 w 275"/>
                  <a:gd name="T5" fmla="*/ 2147483647 h 268"/>
                  <a:gd name="T6" fmla="*/ 2147483647 w 275"/>
                  <a:gd name="T7" fmla="*/ 2147483647 h 268"/>
                  <a:gd name="T8" fmla="*/ 2147483647 w 275"/>
                  <a:gd name="T9" fmla="*/ 0 h 268"/>
                  <a:gd name="T10" fmla="*/ 2147483647 w 275"/>
                  <a:gd name="T11" fmla="*/ 2147483647 h 268"/>
                  <a:gd name="T12" fmla="*/ 0 w 275"/>
                  <a:gd name="T13" fmla="*/ 2147483647 h 268"/>
                  <a:gd name="T14" fmla="*/ 0 w 275"/>
                  <a:gd name="T15" fmla="*/ 2147483647 h 2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 h="268">
                    <a:moveTo>
                      <a:pt x="0" y="11"/>
                    </a:moveTo>
                    <a:lnTo>
                      <a:pt x="0" y="11"/>
                    </a:lnTo>
                    <a:lnTo>
                      <a:pt x="17" y="267"/>
                    </a:lnTo>
                    <a:lnTo>
                      <a:pt x="274" y="261"/>
                    </a:lnTo>
                    <a:lnTo>
                      <a:pt x="264" y="0"/>
                    </a:lnTo>
                    <a:lnTo>
                      <a:pt x="226" y="2"/>
                    </a:lnTo>
                    <a:lnTo>
                      <a:pt x="0" y="11"/>
                    </a:lnTo>
                  </a:path>
                </a:pathLst>
              </a:custGeom>
              <a:solidFill>
                <a:srgbClr val="CCFFCC"/>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24" name="Freeform 83"/>
              <p:cNvSpPr>
                <a:spLocks/>
              </p:cNvSpPr>
              <p:nvPr/>
            </p:nvSpPr>
            <p:spPr bwMode="auto">
              <a:xfrm>
                <a:off x="3617913" y="1170610"/>
                <a:ext cx="508000" cy="400040"/>
              </a:xfrm>
              <a:custGeom>
                <a:avLst/>
                <a:gdLst>
                  <a:gd name="T0" fmla="*/ 0 w 352"/>
                  <a:gd name="T1" fmla="*/ 2147483647 h 286"/>
                  <a:gd name="T2" fmla="*/ 0 w 352"/>
                  <a:gd name="T3" fmla="*/ 2147483647 h 286"/>
                  <a:gd name="T4" fmla="*/ 2147483647 w 352"/>
                  <a:gd name="T5" fmla="*/ 2147483647 h 286"/>
                  <a:gd name="T6" fmla="*/ 2147483647 w 352"/>
                  <a:gd name="T7" fmla="*/ 2147483647 h 286"/>
                  <a:gd name="T8" fmla="*/ 2147483647 w 352"/>
                  <a:gd name="T9" fmla="*/ 2147483647 h 286"/>
                  <a:gd name="T10" fmla="*/ 2147483647 w 352"/>
                  <a:gd name="T11" fmla="*/ 0 h 286"/>
                  <a:gd name="T12" fmla="*/ 2147483647 w 352"/>
                  <a:gd name="T13" fmla="*/ 0 h 286"/>
                  <a:gd name="T14" fmla="*/ 2147483647 w 352"/>
                  <a:gd name="T15" fmla="*/ 2147483647 h 286"/>
                  <a:gd name="T16" fmla="*/ 2147483647 w 352"/>
                  <a:gd name="T17" fmla="*/ 2147483647 h 286"/>
                  <a:gd name="T18" fmla="*/ 2147483647 w 352"/>
                  <a:gd name="T19" fmla="*/ 2147483647 h 286"/>
                  <a:gd name="T20" fmla="*/ 2147483647 w 352"/>
                  <a:gd name="T21" fmla="*/ 2147483647 h 286"/>
                  <a:gd name="T22" fmla="*/ 2147483647 w 352"/>
                  <a:gd name="T23" fmla="*/ 2147483647 h 286"/>
                  <a:gd name="T24" fmla="*/ 2147483647 w 352"/>
                  <a:gd name="T25" fmla="*/ 2147483647 h 286"/>
                  <a:gd name="T26" fmla="*/ 2147483647 w 352"/>
                  <a:gd name="T27" fmla="*/ 2147483647 h 286"/>
                  <a:gd name="T28" fmla="*/ 2147483647 w 352"/>
                  <a:gd name="T29" fmla="*/ 2147483647 h 286"/>
                  <a:gd name="T30" fmla="*/ 0 w 352"/>
                  <a:gd name="T31" fmla="*/ 2147483647 h 286"/>
                  <a:gd name="T32" fmla="*/ 0 w 352"/>
                  <a:gd name="T33" fmla="*/ 2147483647 h 2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2" h="286">
                    <a:moveTo>
                      <a:pt x="0" y="141"/>
                    </a:moveTo>
                    <a:lnTo>
                      <a:pt x="0" y="141"/>
                    </a:lnTo>
                    <a:lnTo>
                      <a:pt x="32" y="32"/>
                    </a:lnTo>
                    <a:lnTo>
                      <a:pt x="61" y="10"/>
                    </a:lnTo>
                    <a:lnTo>
                      <a:pt x="92" y="7"/>
                    </a:lnTo>
                    <a:lnTo>
                      <a:pt x="240" y="0"/>
                    </a:lnTo>
                    <a:lnTo>
                      <a:pt x="334" y="0"/>
                    </a:lnTo>
                    <a:lnTo>
                      <a:pt x="351" y="256"/>
                    </a:lnTo>
                    <a:lnTo>
                      <a:pt x="349" y="269"/>
                    </a:lnTo>
                    <a:lnTo>
                      <a:pt x="281" y="240"/>
                    </a:lnTo>
                    <a:lnTo>
                      <a:pt x="234" y="237"/>
                    </a:lnTo>
                    <a:lnTo>
                      <a:pt x="210" y="263"/>
                    </a:lnTo>
                    <a:lnTo>
                      <a:pt x="140" y="247"/>
                    </a:lnTo>
                    <a:lnTo>
                      <a:pt x="76" y="285"/>
                    </a:lnTo>
                    <a:lnTo>
                      <a:pt x="70" y="208"/>
                    </a:lnTo>
                    <a:lnTo>
                      <a:pt x="0" y="141"/>
                    </a:lnTo>
                  </a:path>
                </a:pathLst>
              </a:custGeom>
              <a:solidFill>
                <a:srgbClr val="CCFFCC"/>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25" name="Freeform 84"/>
              <p:cNvSpPr>
                <a:spLocks/>
              </p:cNvSpPr>
              <p:nvPr/>
            </p:nvSpPr>
            <p:spPr bwMode="auto">
              <a:xfrm>
                <a:off x="944563" y="2299293"/>
                <a:ext cx="727075" cy="534974"/>
              </a:xfrm>
              <a:custGeom>
                <a:avLst/>
                <a:gdLst>
                  <a:gd name="T0" fmla="*/ 0 w 503"/>
                  <a:gd name="T1" fmla="*/ 2147483647 h 382"/>
                  <a:gd name="T2" fmla="*/ 0 w 503"/>
                  <a:gd name="T3" fmla="*/ 2147483647 h 382"/>
                  <a:gd name="T4" fmla="*/ 2147483647 w 503"/>
                  <a:gd name="T5" fmla="*/ 2147483647 h 382"/>
                  <a:gd name="T6" fmla="*/ 2147483647 w 503"/>
                  <a:gd name="T7" fmla="*/ 2147483647 h 382"/>
                  <a:gd name="T8" fmla="*/ 2147483647 w 503"/>
                  <a:gd name="T9" fmla="*/ 2147483647 h 382"/>
                  <a:gd name="T10" fmla="*/ 2147483647 w 503"/>
                  <a:gd name="T11" fmla="*/ 2147483647 h 382"/>
                  <a:gd name="T12" fmla="*/ 2147483647 w 503"/>
                  <a:gd name="T13" fmla="*/ 2147483647 h 382"/>
                  <a:gd name="T14" fmla="*/ 2147483647 w 503"/>
                  <a:gd name="T15" fmla="*/ 2147483647 h 382"/>
                  <a:gd name="T16" fmla="*/ 2147483647 w 503"/>
                  <a:gd name="T17" fmla="*/ 0 h 382"/>
                  <a:gd name="T18" fmla="*/ 2147483647 w 503"/>
                  <a:gd name="T19" fmla="*/ 2147483647 h 382"/>
                  <a:gd name="T20" fmla="*/ 2147483647 w 503"/>
                  <a:gd name="T21" fmla="*/ 2147483647 h 382"/>
                  <a:gd name="T22" fmla="*/ 2147483647 w 503"/>
                  <a:gd name="T23" fmla="*/ 2147483647 h 382"/>
                  <a:gd name="T24" fmla="*/ 2147483647 w 503"/>
                  <a:gd name="T25" fmla="*/ 2147483647 h 382"/>
                  <a:gd name="T26" fmla="*/ 2147483647 w 503"/>
                  <a:gd name="T27" fmla="*/ 2147483647 h 382"/>
                  <a:gd name="T28" fmla="*/ 2147483647 w 503"/>
                  <a:gd name="T29" fmla="*/ 2147483647 h 382"/>
                  <a:gd name="T30" fmla="*/ 2147483647 w 503"/>
                  <a:gd name="T31" fmla="*/ 2147483647 h 382"/>
                  <a:gd name="T32" fmla="*/ 2147483647 w 503"/>
                  <a:gd name="T33" fmla="*/ 2147483647 h 382"/>
                  <a:gd name="T34" fmla="*/ 2147483647 w 503"/>
                  <a:gd name="T35" fmla="*/ 2147483647 h 382"/>
                  <a:gd name="T36" fmla="*/ 2147483647 w 503"/>
                  <a:gd name="T37" fmla="*/ 2147483647 h 382"/>
                  <a:gd name="T38" fmla="*/ 2147483647 w 503"/>
                  <a:gd name="T39" fmla="*/ 2147483647 h 382"/>
                  <a:gd name="T40" fmla="*/ 2147483647 w 503"/>
                  <a:gd name="T41" fmla="*/ 2147483647 h 382"/>
                  <a:gd name="T42" fmla="*/ 2147483647 w 503"/>
                  <a:gd name="T43" fmla="*/ 2147483647 h 382"/>
                  <a:gd name="T44" fmla="*/ 0 w 503"/>
                  <a:gd name="T45" fmla="*/ 2147483647 h 382"/>
                  <a:gd name="T46" fmla="*/ 0 w 503"/>
                  <a:gd name="T47" fmla="*/ 2147483647 h 3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3" h="382">
                    <a:moveTo>
                      <a:pt x="0" y="217"/>
                    </a:moveTo>
                    <a:lnTo>
                      <a:pt x="0" y="217"/>
                    </a:lnTo>
                    <a:lnTo>
                      <a:pt x="67" y="157"/>
                    </a:lnTo>
                    <a:lnTo>
                      <a:pt x="185" y="115"/>
                    </a:lnTo>
                    <a:lnTo>
                      <a:pt x="276" y="127"/>
                    </a:lnTo>
                    <a:lnTo>
                      <a:pt x="329" y="73"/>
                    </a:lnTo>
                    <a:lnTo>
                      <a:pt x="377" y="38"/>
                    </a:lnTo>
                    <a:lnTo>
                      <a:pt x="412" y="31"/>
                    </a:lnTo>
                    <a:lnTo>
                      <a:pt x="438" y="0"/>
                    </a:lnTo>
                    <a:lnTo>
                      <a:pt x="486" y="14"/>
                    </a:lnTo>
                    <a:lnTo>
                      <a:pt x="468" y="34"/>
                    </a:lnTo>
                    <a:lnTo>
                      <a:pt x="502" y="112"/>
                    </a:lnTo>
                    <a:lnTo>
                      <a:pt x="486" y="153"/>
                    </a:lnTo>
                    <a:lnTo>
                      <a:pt x="463" y="149"/>
                    </a:lnTo>
                    <a:lnTo>
                      <a:pt x="380" y="194"/>
                    </a:lnTo>
                    <a:lnTo>
                      <a:pt x="390" y="312"/>
                    </a:lnTo>
                    <a:lnTo>
                      <a:pt x="320" y="328"/>
                    </a:lnTo>
                    <a:lnTo>
                      <a:pt x="306" y="349"/>
                    </a:lnTo>
                    <a:lnTo>
                      <a:pt x="150" y="381"/>
                    </a:lnTo>
                    <a:lnTo>
                      <a:pt x="160" y="343"/>
                    </a:lnTo>
                    <a:lnTo>
                      <a:pt x="210" y="300"/>
                    </a:lnTo>
                    <a:lnTo>
                      <a:pt x="238" y="237"/>
                    </a:lnTo>
                    <a:lnTo>
                      <a:pt x="0" y="217"/>
                    </a:lnTo>
                  </a:path>
                </a:pathLst>
              </a:custGeom>
              <a:solidFill>
                <a:srgbClr val="CCC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26" name="Freeform 85"/>
              <p:cNvSpPr>
                <a:spLocks/>
              </p:cNvSpPr>
              <p:nvPr/>
            </p:nvSpPr>
            <p:spPr bwMode="auto">
              <a:xfrm>
                <a:off x="1785938" y="2623135"/>
                <a:ext cx="422275" cy="484175"/>
              </a:xfrm>
              <a:custGeom>
                <a:avLst/>
                <a:gdLst>
                  <a:gd name="T0" fmla="*/ 0 w 292"/>
                  <a:gd name="T1" fmla="*/ 2147483647 h 346"/>
                  <a:gd name="T2" fmla="*/ 0 w 292"/>
                  <a:gd name="T3" fmla="*/ 2147483647 h 346"/>
                  <a:gd name="T4" fmla="*/ 2147483647 w 292"/>
                  <a:gd name="T5" fmla="*/ 2147483647 h 346"/>
                  <a:gd name="T6" fmla="*/ 2147483647 w 292"/>
                  <a:gd name="T7" fmla="*/ 2147483647 h 346"/>
                  <a:gd name="T8" fmla="*/ 2147483647 w 292"/>
                  <a:gd name="T9" fmla="*/ 2147483647 h 346"/>
                  <a:gd name="T10" fmla="*/ 2147483647 w 292"/>
                  <a:gd name="T11" fmla="*/ 2147483647 h 346"/>
                  <a:gd name="T12" fmla="*/ 2147483647 w 292"/>
                  <a:gd name="T13" fmla="*/ 2147483647 h 346"/>
                  <a:gd name="T14" fmla="*/ 2147483647 w 292"/>
                  <a:gd name="T15" fmla="*/ 2147483647 h 346"/>
                  <a:gd name="T16" fmla="*/ 2147483647 w 292"/>
                  <a:gd name="T17" fmla="*/ 2147483647 h 346"/>
                  <a:gd name="T18" fmla="*/ 2147483647 w 292"/>
                  <a:gd name="T19" fmla="*/ 0 h 346"/>
                  <a:gd name="T20" fmla="*/ 2147483647 w 292"/>
                  <a:gd name="T21" fmla="*/ 2147483647 h 346"/>
                  <a:gd name="T22" fmla="*/ 2147483647 w 292"/>
                  <a:gd name="T23" fmla="*/ 2147483647 h 346"/>
                  <a:gd name="T24" fmla="*/ 2147483647 w 292"/>
                  <a:gd name="T25" fmla="*/ 2147483647 h 346"/>
                  <a:gd name="T26" fmla="*/ 2147483647 w 292"/>
                  <a:gd name="T27" fmla="*/ 2147483647 h 346"/>
                  <a:gd name="T28" fmla="*/ 2147483647 w 292"/>
                  <a:gd name="T29" fmla="*/ 2147483647 h 346"/>
                  <a:gd name="T30" fmla="*/ 2147483647 w 292"/>
                  <a:gd name="T31" fmla="*/ 2147483647 h 346"/>
                  <a:gd name="T32" fmla="*/ 2147483647 w 292"/>
                  <a:gd name="T33" fmla="*/ 2147483647 h 346"/>
                  <a:gd name="T34" fmla="*/ 0 w 292"/>
                  <a:gd name="T35" fmla="*/ 2147483647 h 346"/>
                  <a:gd name="T36" fmla="*/ 0 w 292"/>
                  <a:gd name="T37" fmla="*/ 2147483647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2" h="346">
                    <a:moveTo>
                      <a:pt x="0" y="317"/>
                    </a:moveTo>
                    <a:lnTo>
                      <a:pt x="0" y="317"/>
                    </a:lnTo>
                    <a:lnTo>
                      <a:pt x="45" y="237"/>
                    </a:lnTo>
                    <a:lnTo>
                      <a:pt x="34" y="207"/>
                    </a:lnTo>
                    <a:lnTo>
                      <a:pt x="58" y="183"/>
                    </a:lnTo>
                    <a:lnTo>
                      <a:pt x="58" y="164"/>
                    </a:lnTo>
                    <a:lnTo>
                      <a:pt x="73" y="167"/>
                    </a:lnTo>
                    <a:lnTo>
                      <a:pt x="79" y="108"/>
                    </a:lnTo>
                    <a:lnTo>
                      <a:pt x="128" y="88"/>
                    </a:lnTo>
                    <a:lnTo>
                      <a:pt x="181" y="0"/>
                    </a:lnTo>
                    <a:lnTo>
                      <a:pt x="261" y="97"/>
                    </a:lnTo>
                    <a:lnTo>
                      <a:pt x="291" y="233"/>
                    </a:lnTo>
                    <a:lnTo>
                      <a:pt x="226" y="247"/>
                    </a:lnTo>
                    <a:lnTo>
                      <a:pt x="223" y="275"/>
                    </a:lnTo>
                    <a:lnTo>
                      <a:pt x="179" y="301"/>
                    </a:lnTo>
                    <a:lnTo>
                      <a:pt x="157" y="293"/>
                    </a:lnTo>
                    <a:lnTo>
                      <a:pt x="37" y="345"/>
                    </a:lnTo>
                    <a:lnTo>
                      <a:pt x="0" y="317"/>
                    </a:lnTo>
                  </a:path>
                </a:pathLst>
              </a:custGeom>
              <a:solidFill>
                <a:srgbClr val="CCC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27" name="Freeform 86"/>
              <p:cNvSpPr>
                <a:spLocks/>
              </p:cNvSpPr>
              <p:nvPr/>
            </p:nvSpPr>
            <p:spPr bwMode="auto">
              <a:xfrm>
                <a:off x="7847012" y="1537313"/>
                <a:ext cx="342900" cy="469888"/>
              </a:xfrm>
              <a:custGeom>
                <a:avLst/>
                <a:gdLst>
                  <a:gd name="T0" fmla="*/ 2147483647 w 238"/>
                  <a:gd name="T1" fmla="*/ 2147483647 h 335"/>
                  <a:gd name="T2" fmla="*/ 2147483647 w 238"/>
                  <a:gd name="T3" fmla="*/ 2147483647 h 335"/>
                  <a:gd name="T4" fmla="*/ 2147483647 w 238"/>
                  <a:gd name="T5" fmla="*/ 2147483647 h 335"/>
                  <a:gd name="T6" fmla="*/ 0 w 238"/>
                  <a:gd name="T7" fmla="*/ 2147483647 h 335"/>
                  <a:gd name="T8" fmla="*/ 2147483647 w 238"/>
                  <a:gd name="T9" fmla="*/ 2147483647 h 335"/>
                  <a:gd name="T10" fmla="*/ 2147483647 w 238"/>
                  <a:gd name="T11" fmla="*/ 2147483647 h 335"/>
                  <a:gd name="T12" fmla="*/ 2147483647 w 238"/>
                  <a:gd name="T13" fmla="*/ 2147483647 h 335"/>
                  <a:gd name="T14" fmla="*/ 2147483647 w 238"/>
                  <a:gd name="T15" fmla="*/ 2147483647 h 335"/>
                  <a:gd name="T16" fmla="*/ 2147483647 w 238"/>
                  <a:gd name="T17" fmla="*/ 2147483647 h 335"/>
                  <a:gd name="T18" fmla="*/ 2147483647 w 238"/>
                  <a:gd name="T19" fmla="*/ 2147483647 h 335"/>
                  <a:gd name="T20" fmla="*/ 2147483647 w 238"/>
                  <a:gd name="T21" fmla="*/ 2147483647 h 335"/>
                  <a:gd name="T22" fmla="*/ 2147483647 w 238"/>
                  <a:gd name="T23" fmla="*/ 2147483647 h 335"/>
                  <a:gd name="T24" fmla="*/ 2147483647 w 238"/>
                  <a:gd name="T25" fmla="*/ 2147483647 h 335"/>
                  <a:gd name="T26" fmla="*/ 2147483647 w 238"/>
                  <a:gd name="T27" fmla="*/ 2147483647 h 335"/>
                  <a:gd name="T28" fmla="*/ 2147483647 w 238"/>
                  <a:gd name="T29" fmla="*/ 2147483647 h 335"/>
                  <a:gd name="T30" fmla="*/ 2147483647 w 238"/>
                  <a:gd name="T31" fmla="*/ 2147483647 h 335"/>
                  <a:gd name="T32" fmla="*/ 2147483647 w 238"/>
                  <a:gd name="T33" fmla="*/ 2147483647 h 335"/>
                  <a:gd name="T34" fmla="*/ 2147483647 w 238"/>
                  <a:gd name="T35" fmla="*/ 2147483647 h 335"/>
                  <a:gd name="T36" fmla="*/ 2147483647 w 238"/>
                  <a:gd name="T37" fmla="*/ 2147483647 h 335"/>
                  <a:gd name="T38" fmla="*/ 2147483647 w 238"/>
                  <a:gd name="T39" fmla="*/ 2147483647 h 335"/>
                  <a:gd name="T40" fmla="*/ 2147483647 w 238"/>
                  <a:gd name="T41" fmla="*/ 2147483647 h 335"/>
                  <a:gd name="T42" fmla="*/ 2147483647 w 238"/>
                  <a:gd name="T43" fmla="*/ 0 h 335"/>
                  <a:gd name="T44" fmla="*/ 2147483647 w 238"/>
                  <a:gd name="T45" fmla="*/ 2147483647 h 335"/>
                  <a:gd name="T46" fmla="*/ 2147483647 w 238"/>
                  <a:gd name="T47" fmla="*/ 2147483647 h 335"/>
                  <a:gd name="T48" fmla="*/ 2147483647 w 238"/>
                  <a:gd name="T49" fmla="*/ 2147483647 h 335"/>
                  <a:gd name="T50" fmla="*/ 2147483647 w 238"/>
                  <a:gd name="T51" fmla="*/ 2147483647 h 3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8" h="335">
                    <a:moveTo>
                      <a:pt x="10" y="69"/>
                    </a:moveTo>
                    <a:lnTo>
                      <a:pt x="10" y="69"/>
                    </a:lnTo>
                    <a:lnTo>
                      <a:pt x="28" y="117"/>
                    </a:lnTo>
                    <a:lnTo>
                      <a:pt x="0" y="179"/>
                    </a:lnTo>
                    <a:lnTo>
                      <a:pt x="8" y="261"/>
                    </a:lnTo>
                    <a:lnTo>
                      <a:pt x="67" y="260"/>
                    </a:lnTo>
                    <a:lnTo>
                      <a:pt x="76" y="328"/>
                    </a:lnTo>
                    <a:lnTo>
                      <a:pt x="103" y="334"/>
                    </a:lnTo>
                    <a:lnTo>
                      <a:pt x="134" y="327"/>
                    </a:lnTo>
                    <a:lnTo>
                      <a:pt x="158" y="251"/>
                    </a:lnTo>
                    <a:lnTo>
                      <a:pt x="171" y="243"/>
                    </a:lnTo>
                    <a:lnTo>
                      <a:pt x="232" y="257"/>
                    </a:lnTo>
                    <a:lnTo>
                      <a:pt x="237" y="242"/>
                    </a:lnTo>
                    <a:lnTo>
                      <a:pt x="230" y="198"/>
                    </a:lnTo>
                    <a:lnTo>
                      <a:pt x="198" y="177"/>
                    </a:lnTo>
                    <a:lnTo>
                      <a:pt x="226" y="159"/>
                    </a:lnTo>
                    <a:lnTo>
                      <a:pt x="201" y="94"/>
                    </a:lnTo>
                    <a:lnTo>
                      <a:pt x="230" y="79"/>
                    </a:lnTo>
                    <a:lnTo>
                      <a:pt x="233" y="40"/>
                    </a:lnTo>
                    <a:lnTo>
                      <a:pt x="210" y="32"/>
                    </a:lnTo>
                    <a:lnTo>
                      <a:pt x="227" y="15"/>
                    </a:lnTo>
                    <a:lnTo>
                      <a:pt x="194" y="0"/>
                    </a:lnTo>
                    <a:lnTo>
                      <a:pt x="94" y="15"/>
                    </a:lnTo>
                    <a:lnTo>
                      <a:pt x="47" y="60"/>
                    </a:lnTo>
                    <a:lnTo>
                      <a:pt x="10" y="69"/>
                    </a:lnTo>
                  </a:path>
                </a:pathLst>
              </a:custGeom>
              <a:solidFill>
                <a:srgbClr val="FFFF99"/>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28" name="Freeform 87"/>
              <p:cNvSpPr>
                <a:spLocks/>
              </p:cNvSpPr>
              <p:nvPr/>
            </p:nvSpPr>
            <p:spPr bwMode="auto">
              <a:xfrm>
                <a:off x="3814763" y="2800930"/>
                <a:ext cx="511175" cy="471476"/>
              </a:xfrm>
              <a:custGeom>
                <a:avLst/>
                <a:gdLst>
                  <a:gd name="T0" fmla="*/ 0 w 355"/>
                  <a:gd name="T1" fmla="*/ 2147483647 h 337"/>
                  <a:gd name="T2" fmla="*/ 0 w 355"/>
                  <a:gd name="T3" fmla="*/ 2147483647 h 337"/>
                  <a:gd name="T4" fmla="*/ 2147483647 w 355"/>
                  <a:gd name="T5" fmla="*/ 2147483647 h 337"/>
                  <a:gd name="T6" fmla="*/ 2147483647 w 355"/>
                  <a:gd name="T7" fmla="*/ 2147483647 h 337"/>
                  <a:gd name="T8" fmla="*/ 2147483647 w 355"/>
                  <a:gd name="T9" fmla="*/ 2147483647 h 337"/>
                  <a:gd name="T10" fmla="*/ 2147483647 w 355"/>
                  <a:gd name="T11" fmla="*/ 2147483647 h 337"/>
                  <a:gd name="T12" fmla="*/ 2147483647 w 355"/>
                  <a:gd name="T13" fmla="*/ 0 h 337"/>
                  <a:gd name="T14" fmla="*/ 2147483647 w 355"/>
                  <a:gd name="T15" fmla="*/ 2147483647 h 337"/>
                  <a:gd name="T16" fmla="*/ 2147483647 w 355"/>
                  <a:gd name="T17" fmla="*/ 2147483647 h 337"/>
                  <a:gd name="T18" fmla="*/ 2147483647 w 355"/>
                  <a:gd name="T19" fmla="*/ 2147483647 h 337"/>
                  <a:gd name="T20" fmla="*/ 2147483647 w 355"/>
                  <a:gd name="T21" fmla="*/ 2147483647 h 337"/>
                  <a:gd name="T22" fmla="*/ 0 w 355"/>
                  <a:gd name="T23" fmla="*/ 2147483647 h 337"/>
                  <a:gd name="T24" fmla="*/ 0 w 355"/>
                  <a:gd name="T25" fmla="*/ 2147483647 h 3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5" h="337">
                    <a:moveTo>
                      <a:pt x="0" y="161"/>
                    </a:moveTo>
                    <a:lnTo>
                      <a:pt x="0" y="161"/>
                    </a:lnTo>
                    <a:lnTo>
                      <a:pt x="51" y="159"/>
                    </a:lnTo>
                    <a:lnTo>
                      <a:pt x="176" y="4"/>
                    </a:lnTo>
                    <a:lnTo>
                      <a:pt x="213" y="8"/>
                    </a:lnTo>
                    <a:lnTo>
                      <a:pt x="261" y="24"/>
                    </a:lnTo>
                    <a:lnTo>
                      <a:pt x="352" y="0"/>
                    </a:lnTo>
                    <a:lnTo>
                      <a:pt x="354" y="325"/>
                    </a:lnTo>
                    <a:lnTo>
                      <a:pt x="215" y="332"/>
                    </a:lnTo>
                    <a:lnTo>
                      <a:pt x="60" y="336"/>
                    </a:lnTo>
                    <a:lnTo>
                      <a:pt x="59" y="244"/>
                    </a:lnTo>
                    <a:lnTo>
                      <a:pt x="0" y="161"/>
                    </a:lnTo>
                  </a:path>
                </a:pathLst>
              </a:custGeom>
              <a:solidFill>
                <a:srgbClr val="CCEC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29" name="Freeform 88"/>
              <p:cNvSpPr>
                <a:spLocks/>
              </p:cNvSpPr>
              <p:nvPr/>
            </p:nvSpPr>
            <p:spPr bwMode="auto">
              <a:xfrm>
                <a:off x="5765799" y="1919891"/>
                <a:ext cx="579438" cy="693719"/>
              </a:xfrm>
              <a:custGeom>
                <a:avLst/>
                <a:gdLst>
                  <a:gd name="T0" fmla="*/ 0 w 402"/>
                  <a:gd name="T1" fmla="*/ 2147483647 h 496"/>
                  <a:gd name="T2" fmla="*/ 0 w 402"/>
                  <a:gd name="T3" fmla="*/ 2147483647 h 496"/>
                  <a:gd name="T4" fmla="*/ 2147483647 w 402"/>
                  <a:gd name="T5" fmla="*/ 2147483647 h 496"/>
                  <a:gd name="T6" fmla="*/ 2147483647 w 402"/>
                  <a:gd name="T7" fmla="*/ 2147483647 h 496"/>
                  <a:gd name="T8" fmla="*/ 2147483647 w 402"/>
                  <a:gd name="T9" fmla="*/ 2147483647 h 496"/>
                  <a:gd name="T10" fmla="*/ 2147483647 w 402"/>
                  <a:gd name="T11" fmla="*/ 2147483647 h 496"/>
                  <a:gd name="T12" fmla="*/ 2147483647 w 402"/>
                  <a:gd name="T13" fmla="*/ 2147483647 h 496"/>
                  <a:gd name="T14" fmla="*/ 2147483647 w 402"/>
                  <a:gd name="T15" fmla="*/ 2147483647 h 496"/>
                  <a:gd name="T16" fmla="*/ 2147483647 w 402"/>
                  <a:gd name="T17" fmla="*/ 2147483647 h 496"/>
                  <a:gd name="T18" fmla="*/ 2147483647 w 402"/>
                  <a:gd name="T19" fmla="*/ 2147483647 h 496"/>
                  <a:gd name="T20" fmla="*/ 2147483647 w 402"/>
                  <a:gd name="T21" fmla="*/ 2147483647 h 496"/>
                  <a:gd name="T22" fmla="*/ 2147483647 w 402"/>
                  <a:gd name="T23" fmla="*/ 2147483647 h 496"/>
                  <a:gd name="T24" fmla="*/ 2147483647 w 402"/>
                  <a:gd name="T25" fmla="*/ 2147483647 h 496"/>
                  <a:gd name="T26" fmla="*/ 2147483647 w 402"/>
                  <a:gd name="T27" fmla="*/ 2147483647 h 496"/>
                  <a:gd name="T28" fmla="*/ 2147483647 w 402"/>
                  <a:gd name="T29" fmla="*/ 2147483647 h 496"/>
                  <a:gd name="T30" fmla="*/ 2147483647 w 402"/>
                  <a:gd name="T31" fmla="*/ 2147483647 h 496"/>
                  <a:gd name="T32" fmla="*/ 2147483647 w 402"/>
                  <a:gd name="T33" fmla="*/ 2147483647 h 496"/>
                  <a:gd name="T34" fmla="*/ 2147483647 w 402"/>
                  <a:gd name="T35" fmla="*/ 0 h 496"/>
                  <a:gd name="T36" fmla="*/ 2147483647 w 402"/>
                  <a:gd name="T37" fmla="*/ 2147483647 h 496"/>
                  <a:gd name="T38" fmla="*/ 0 w 402"/>
                  <a:gd name="T39" fmla="*/ 2147483647 h 496"/>
                  <a:gd name="T40" fmla="*/ 0 w 402"/>
                  <a:gd name="T41" fmla="*/ 2147483647 h 4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2" h="496">
                    <a:moveTo>
                      <a:pt x="0" y="278"/>
                    </a:moveTo>
                    <a:lnTo>
                      <a:pt x="0" y="278"/>
                    </a:lnTo>
                    <a:lnTo>
                      <a:pt x="31" y="290"/>
                    </a:lnTo>
                    <a:lnTo>
                      <a:pt x="119" y="407"/>
                    </a:lnTo>
                    <a:lnTo>
                      <a:pt x="119" y="451"/>
                    </a:lnTo>
                    <a:lnTo>
                      <a:pt x="146" y="490"/>
                    </a:lnTo>
                    <a:lnTo>
                      <a:pt x="191" y="495"/>
                    </a:lnTo>
                    <a:lnTo>
                      <a:pt x="270" y="459"/>
                    </a:lnTo>
                    <a:lnTo>
                      <a:pt x="277" y="433"/>
                    </a:lnTo>
                    <a:lnTo>
                      <a:pt x="325" y="415"/>
                    </a:lnTo>
                    <a:lnTo>
                      <a:pt x="327" y="395"/>
                    </a:lnTo>
                    <a:lnTo>
                      <a:pt x="353" y="388"/>
                    </a:lnTo>
                    <a:lnTo>
                      <a:pt x="401" y="187"/>
                    </a:lnTo>
                    <a:lnTo>
                      <a:pt x="362" y="181"/>
                    </a:lnTo>
                    <a:lnTo>
                      <a:pt x="326" y="86"/>
                    </a:lnTo>
                    <a:lnTo>
                      <a:pt x="312" y="76"/>
                    </a:lnTo>
                    <a:lnTo>
                      <a:pt x="269" y="40"/>
                    </a:lnTo>
                    <a:lnTo>
                      <a:pt x="270" y="0"/>
                    </a:lnTo>
                    <a:lnTo>
                      <a:pt x="135" y="109"/>
                    </a:lnTo>
                    <a:lnTo>
                      <a:pt x="0" y="278"/>
                    </a:lnTo>
                  </a:path>
                </a:pathLst>
              </a:custGeom>
              <a:solidFill>
                <a:srgbClr val="FF9999"/>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30" name="Freeform 89"/>
              <p:cNvSpPr>
                <a:spLocks/>
              </p:cNvSpPr>
              <p:nvPr/>
            </p:nvSpPr>
            <p:spPr bwMode="auto">
              <a:xfrm>
                <a:off x="5173662" y="2232620"/>
                <a:ext cx="344487" cy="374640"/>
              </a:xfrm>
              <a:custGeom>
                <a:avLst/>
                <a:gdLst>
                  <a:gd name="T0" fmla="*/ 0 w 239"/>
                  <a:gd name="T1" fmla="*/ 2147483647 h 268"/>
                  <a:gd name="T2" fmla="*/ 0 w 239"/>
                  <a:gd name="T3" fmla="*/ 2147483647 h 268"/>
                  <a:gd name="T4" fmla="*/ 2147483647 w 239"/>
                  <a:gd name="T5" fmla="*/ 2147483647 h 268"/>
                  <a:gd name="T6" fmla="*/ 2147483647 w 239"/>
                  <a:gd name="T7" fmla="*/ 2147483647 h 268"/>
                  <a:gd name="T8" fmla="*/ 2147483647 w 239"/>
                  <a:gd name="T9" fmla="*/ 2147483647 h 268"/>
                  <a:gd name="T10" fmla="*/ 2147483647 w 239"/>
                  <a:gd name="T11" fmla="*/ 0 h 268"/>
                  <a:gd name="T12" fmla="*/ 2147483647 w 239"/>
                  <a:gd name="T13" fmla="*/ 2147483647 h 268"/>
                  <a:gd name="T14" fmla="*/ 2147483647 w 239"/>
                  <a:gd name="T15" fmla="*/ 2147483647 h 268"/>
                  <a:gd name="T16" fmla="*/ 2147483647 w 239"/>
                  <a:gd name="T17" fmla="*/ 2147483647 h 268"/>
                  <a:gd name="T18" fmla="*/ 2147483647 w 239"/>
                  <a:gd name="T19" fmla="*/ 2147483647 h 268"/>
                  <a:gd name="T20" fmla="*/ 2147483647 w 239"/>
                  <a:gd name="T21" fmla="*/ 2147483647 h 268"/>
                  <a:gd name="T22" fmla="*/ 2147483647 w 239"/>
                  <a:gd name="T23" fmla="*/ 2147483647 h 268"/>
                  <a:gd name="T24" fmla="*/ 0 w 239"/>
                  <a:gd name="T25" fmla="*/ 2147483647 h 268"/>
                  <a:gd name="T26" fmla="*/ 0 w 239"/>
                  <a:gd name="T27" fmla="*/ 2147483647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9" h="268">
                    <a:moveTo>
                      <a:pt x="0" y="112"/>
                    </a:moveTo>
                    <a:lnTo>
                      <a:pt x="0" y="112"/>
                    </a:lnTo>
                    <a:lnTo>
                      <a:pt x="5" y="91"/>
                    </a:lnTo>
                    <a:lnTo>
                      <a:pt x="34" y="48"/>
                    </a:lnTo>
                    <a:lnTo>
                      <a:pt x="49" y="63"/>
                    </a:lnTo>
                    <a:lnTo>
                      <a:pt x="152" y="0"/>
                    </a:lnTo>
                    <a:lnTo>
                      <a:pt x="182" y="13"/>
                    </a:lnTo>
                    <a:lnTo>
                      <a:pt x="205" y="57"/>
                    </a:lnTo>
                    <a:lnTo>
                      <a:pt x="238" y="63"/>
                    </a:lnTo>
                    <a:lnTo>
                      <a:pt x="107" y="267"/>
                    </a:lnTo>
                    <a:lnTo>
                      <a:pt x="57" y="229"/>
                    </a:lnTo>
                    <a:lnTo>
                      <a:pt x="56" y="197"/>
                    </a:lnTo>
                    <a:lnTo>
                      <a:pt x="0" y="112"/>
                    </a:lnTo>
                  </a:path>
                </a:pathLst>
              </a:custGeom>
              <a:pattFill prst="pct40">
                <a:fgClr>
                  <a:srgbClr val="E1C2A3"/>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31" name="Freeform 90"/>
              <p:cNvSpPr>
                <a:spLocks/>
              </p:cNvSpPr>
              <p:nvPr/>
            </p:nvSpPr>
            <p:spPr bwMode="auto">
              <a:xfrm>
                <a:off x="5500687" y="1656373"/>
                <a:ext cx="655637" cy="654033"/>
              </a:xfrm>
              <a:custGeom>
                <a:avLst/>
                <a:gdLst>
                  <a:gd name="T0" fmla="*/ 0 w 455"/>
                  <a:gd name="T1" fmla="*/ 2147483647 h 467"/>
                  <a:gd name="T2" fmla="*/ 0 w 455"/>
                  <a:gd name="T3" fmla="*/ 2147483647 h 467"/>
                  <a:gd name="T4" fmla="*/ 2147483647 w 455"/>
                  <a:gd name="T5" fmla="*/ 2147483647 h 467"/>
                  <a:gd name="T6" fmla="*/ 2147483647 w 455"/>
                  <a:gd name="T7" fmla="*/ 2147483647 h 467"/>
                  <a:gd name="T8" fmla="*/ 2147483647 w 455"/>
                  <a:gd name="T9" fmla="*/ 2147483647 h 467"/>
                  <a:gd name="T10" fmla="*/ 2147483647 w 455"/>
                  <a:gd name="T11" fmla="*/ 2147483647 h 467"/>
                  <a:gd name="T12" fmla="*/ 2147483647 w 455"/>
                  <a:gd name="T13" fmla="*/ 2147483647 h 467"/>
                  <a:gd name="T14" fmla="*/ 2147483647 w 455"/>
                  <a:gd name="T15" fmla="*/ 2147483647 h 467"/>
                  <a:gd name="T16" fmla="*/ 2147483647 w 455"/>
                  <a:gd name="T17" fmla="*/ 2147483647 h 467"/>
                  <a:gd name="T18" fmla="*/ 2147483647 w 455"/>
                  <a:gd name="T19" fmla="*/ 0 h 467"/>
                  <a:gd name="T20" fmla="*/ 2147483647 w 455"/>
                  <a:gd name="T21" fmla="*/ 2147483647 h 467"/>
                  <a:gd name="T22" fmla="*/ 2147483647 w 455"/>
                  <a:gd name="T23" fmla="*/ 2147483647 h 467"/>
                  <a:gd name="T24" fmla="*/ 2147483647 w 455"/>
                  <a:gd name="T25" fmla="*/ 2147483647 h 467"/>
                  <a:gd name="T26" fmla="*/ 2147483647 w 455"/>
                  <a:gd name="T27" fmla="*/ 2147483647 h 467"/>
                  <a:gd name="T28" fmla="*/ 2147483647 w 455"/>
                  <a:gd name="T29" fmla="*/ 2147483647 h 467"/>
                  <a:gd name="T30" fmla="*/ 2147483647 w 455"/>
                  <a:gd name="T31" fmla="*/ 2147483647 h 467"/>
                  <a:gd name="T32" fmla="*/ 2147483647 w 455"/>
                  <a:gd name="T33" fmla="*/ 2147483647 h 467"/>
                  <a:gd name="T34" fmla="*/ 2147483647 w 455"/>
                  <a:gd name="T35" fmla="*/ 2147483647 h 467"/>
                  <a:gd name="T36" fmla="*/ 0 w 455"/>
                  <a:gd name="T37" fmla="*/ 2147483647 h 467"/>
                  <a:gd name="T38" fmla="*/ 0 w 455"/>
                  <a:gd name="T39" fmla="*/ 2147483647 h 4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5" h="467">
                    <a:moveTo>
                      <a:pt x="0" y="401"/>
                    </a:moveTo>
                    <a:lnTo>
                      <a:pt x="0" y="401"/>
                    </a:lnTo>
                    <a:lnTo>
                      <a:pt x="40" y="187"/>
                    </a:lnTo>
                    <a:lnTo>
                      <a:pt x="77" y="184"/>
                    </a:lnTo>
                    <a:lnTo>
                      <a:pt x="95" y="129"/>
                    </a:lnTo>
                    <a:lnTo>
                      <a:pt x="140" y="110"/>
                    </a:lnTo>
                    <a:lnTo>
                      <a:pt x="152" y="39"/>
                    </a:lnTo>
                    <a:lnTo>
                      <a:pt x="121" y="17"/>
                    </a:lnTo>
                    <a:lnTo>
                      <a:pt x="121" y="3"/>
                    </a:lnTo>
                    <a:lnTo>
                      <a:pt x="167" y="0"/>
                    </a:lnTo>
                    <a:lnTo>
                      <a:pt x="266" y="37"/>
                    </a:lnTo>
                    <a:lnTo>
                      <a:pt x="323" y="60"/>
                    </a:lnTo>
                    <a:lnTo>
                      <a:pt x="338" y="84"/>
                    </a:lnTo>
                    <a:lnTo>
                      <a:pt x="436" y="145"/>
                    </a:lnTo>
                    <a:lnTo>
                      <a:pt x="454" y="188"/>
                    </a:lnTo>
                    <a:lnTo>
                      <a:pt x="319" y="297"/>
                    </a:lnTo>
                    <a:lnTo>
                      <a:pt x="184" y="466"/>
                    </a:lnTo>
                    <a:lnTo>
                      <a:pt x="49" y="417"/>
                    </a:lnTo>
                    <a:lnTo>
                      <a:pt x="0" y="401"/>
                    </a:lnTo>
                  </a:path>
                </a:pathLst>
              </a:custGeom>
              <a:pattFill prst="pct40">
                <a:fgClr>
                  <a:srgbClr val="CC99FF"/>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32" name="Freeform 91"/>
              <p:cNvSpPr>
                <a:spLocks/>
              </p:cNvSpPr>
              <p:nvPr/>
            </p:nvSpPr>
            <p:spPr bwMode="auto">
              <a:xfrm>
                <a:off x="4976812" y="1907191"/>
                <a:ext cx="595312" cy="454013"/>
              </a:xfrm>
              <a:custGeom>
                <a:avLst/>
                <a:gdLst>
                  <a:gd name="T0" fmla="*/ 0 w 412"/>
                  <a:gd name="T1" fmla="*/ 2147483647 h 324"/>
                  <a:gd name="T2" fmla="*/ 0 w 412"/>
                  <a:gd name="T3" fmla="*/ 2147483647 h 324"/>
                  <a:gd name="T4" fmla="*/ 2147483647 w 412"/>
                  <a:gd name="T5" fmla="*/ 2147483647 h 324"/>
                  <a:gd name="T6" fmla="*/ 2147483647 w 412"/>
                  <a:gd name="T7" fmla="*/ 2147483647 h 324"/>
                  <a:gd name="T8" fmla="*/ 2147483647 w 412"/>
                  <a:gd name="T9" fmla="*/ 2147483647 h 324"/>
                  <a:gd name="T10" fmla="*/ 2147483647 w 412"/>
                  <a:gd name="T11" fmla="*/ 2147483647 h 324"/>
                  <a:gd name="T12" fmla="*/ 2147483647 w 412"/>
                  <a:gd name="T13" fmla="*/ 2147483647 h 324"/>
                  <a:gd name="T14" fmla="*/ 2147483647 w 412"/>
                  <a:gd name="T15" fmla="*/ 2147483647 h 324"/>
                  <a:gd name="T16" fmla="*/ 2147483647 w 412"/>
                  <a:gd name="T17" fmla="*/ 2147483647 h 324"/>
                  <a:gd name="T18" fmla="*/ 2147483647 w 412"/>
                  <a:gd name="T19" fmla="*/ 2147483647 h 324"/>
                  <a:gd name="T20" fmla="*/ 2147483647 w 412"/>
                  <a:gd name="T21" fmla="*/ 2147483647 h 324"/>
                  <a:gd name="T22" fmla="*/ 2147483647 w 412"/>
                  <a:gd name="T23" fmla="*/ 2147483647 h 324"/>
                  <a:gd name="T24" fmla="*/ 2147483647 w 412"/>
                  <a:gd name="T25" fmla="*/ 2147483647 h 324"/>
                  <a:gd name="T26" fmla="*/ 2147483647 w 412"/>
                  <a:gd name="T27" fmla="*/ 2147483647 h 324"/>
                  <a:gd name="T28" fmla="*/ 2147483647 w 412"/>
                  <a:gd name="T29" fmla="*/ 2147483647 h 324"/>
                  <a:gd name="T30" fmla="*/ 2147483647 w 412"/>
                  <a:gd name="T31" fmla="*/ 0 h 324"/>
                  <a:gd name="T32" fmla="*/ 2147483647 w 412"/>
                  <a:gd name="T33" fmla="*/ 2147483647 h 324"/>
                  <a:gd name="T34" fmla="*/ 0 w 412"/>
                  <a:gd name="T35" fmla="*/ 2147483647 h 324"/>
                  <a:gd name="T36" fmla="*/ 0 w 412"/>
                  <a:gd name="T37" fmla="*/ 2147483647 h 3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2" h="324">
                    <a:moveTo>
                      <a:pt x="0" y="46"/>
                    </a:moveTo>
                    <a:lnTo>
                      <a:pt x="0" y="46"/>
                    </a:lnTo>
                    <a:lnTo>
                      <a:pt x="24" y="316"/>
                    </a:lnTo>
                    <a:lnTo>
                      <a:pt x="141" y="323"/>
                    </a:lnTo>
                    <a:lnTo>
                      <a:pt x="170" y="280"/>
                    </a:lnTo>
                    <a:lnTo>
                      <a:pt x="185" y="295"/>
                    </a:lnTo>
                    <a:lnTo>
                      <a:pt x="288" y="232"/>
                    </a:lnTo>
                    <a:lnTo>
                      <a:pt x="318" y="245"/>
                    </a:lnTo>
                    <a:lnTo>
                      <a:pt x="341" y="289"/>
                    </a:lnTo>
                    <a:lnTo>
                      <a:pt x="374" y="295"/>
                    </a:lnTo>
                    <a:lnTo>
                      <a:pt x="411" y="238"/>
                    </a:lnTo>
                    <a:lnTo>
                      <a:pt x="362" y="222"/>
                    </a:lnTo>
                    <a:lnTo>
                      <a:pt x="402" y="8"/>
                    </a:lnTo>
                    <a:lnTo>
                      <a:pt x="327" y="12"/>
                    </a:lnTo>
                    <a:lnTo>
                      <a:pt x="219" y="17"/>
                    </a:lnTo>
                    <a:lnTo>
                      <a:pt x="179" y="0"/>
                    </a:lnTo>
                    <a:lnTo>
                      <a:pt x="193" y="33"/>
                    </a:lnTo>
                    <a:lnTo>
                      <a:pt x="0" y="46"/>
                    </a:lnTo>
                  </a:path>
                </a:pathLst>
              </a:custGeom>
              <a:solidFill>
                <a:srgbClr val="CCFF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33" name="Freeform 92"/>
              <p:cNvSpPr>
                <a:spLocks/>
              </p:cNvSpPr>
              <p:nvPr/>
            </p:nvSpPr>
            <p:spPr bwMode="auto">
              <a:xfrm>
                <a:off x="5449887" y="1464290"/>
                <a:ext cx="271462" cy="460363"/>
              </a:xfrm>
              <a:custGeom>
                <a:avLst/>
                <a:gdLst>
                  <a:gd name="T0" fmla="*/ 2147483647 w 188"/>
                  <a:gd name="T1" fmla="*/ 2147483647 h 329"/>
                  <a:gd name="T2" fmla="*/ 2147483647 w 188"/>
                  <a:gd name="T3" fmla="*/ 2147483647 h 329"/>
                  <a:gd name="T4" fmla="*/ 0 w 188"/>
                  <a:gd name="T5" fmla="*/ 2147483647 h 329"/>
                  <a:gd name="T6" fmla="*/ 2147483647 w 188"/>
                  <a:gd name="T7" fmla="*/ 2147483647 h 329"/>
                  <a:gd name="T8" fmla="*/ 2147483647 w 188"/>
                  <a:gd name="T9" fmla="*/ 2147483647 h 329"/>
                  <a:gd name="T10" fmla="*/ 2147483647 w 188"/>
                  <a:gd name="T11" fmla="*/ 2147483647 h 329"/>
                  <a:gd name="T12" fmla="*/ 2147483647 w 188"/>
                  <a:gd name="T13" fmla="*/ 2147483647 h 329"/>
                  <a:gd name="T14" fmla="*/ 2147483647 w 188"/>
                  <a:gd name="T15" fmla="*/ 2147483647 h 329"/>
                  <a:gd name="T16" fmla="*/ 2147483647 w 188"/>
                  <a:gd name="T17" fmla="*/ 2147483647 h 329"/>
                  <a:gd name="T18" fmla="*/ 2147483647 w 188"/>
                  <a:gd name="T19" fmla="*/ 2147483647 h 329"/>
                  <a:gd name="T20" fmla="*/ 2147483647 w 188"/>
                  <a:gd name="T21" fmla="*/ 0 h 329"/>
                  <a:gd name="T22" fmla="*/ 2147483647 w 188"/>
                  <a:gd name="T23" fmla="*/ 2147483647 h 329"/>
                  <a:gd name="T24" fmla="*/ 2147483647 w 188"/>
                  <a:gd name="T25" fmla="*/ 2147483647 h 3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8" h="329">
                    <a:moveTo>
                      <a:pt x="19" y="1"/>
                    </a:moveTo>
                    <a:lnTo>
                      <a:pt x="19" y="1"/>
                    </a:lnTo>
                    <a:lnTo>
                      <a:pt x="0" y="328"/>
                    </a:lnTo>
                    <a:lnTo>
                      <a:pt x="75" y="324"/>
                    </a:lnTo>
                    <a:lnTo>
                      <a:pt x="112" y="321"/>
                    </a:lnTo>
                    <a:lnTo>
                      <a:pt x="130" y="266"/>
                    </a:lnTo>
                    <a:lnTo>
                      <a:pt x="175" y="247"/>
                    </a:lnTo>
                    <a:lnTo>
                      <a:pt x="187" y="176"/>
                    </a:lnTo>
                    <a:lnTo>
                      <a:pt x="156" y="154"/>
                    </a:lnTo>
                    <a:lnTo>
                      <a:pt x="127" y="128"/>
                    </a:lnTo>
                    <a:lnTo>
                      <a:pt x="117" y="0"/>
                    </a:lnTo>
                    <a:lnTo>
                      <a:pt x="19" y="1"/>
                    </a:lnTo>
                  </a:path>
                </a:pathLst>
              </a:custGeom>
              <a:solidFill>
                <a:srgbClr val="CCFF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34" name="Freeform 93"/>
              <p:cNvSpPr>
                <a:spLocks/>
              </p:cNvSpPr>
              <p:nvPr/>
            </p:nvSpPr>
            <p:spPr bwMode="auto">
              <a:xfrm>
                <a:off x="5873749" y="1394442"/>
                <a:ext cx="488950" cy="527036"/>
              </a:xfrm>
              <a:custGeom>
                <a:avLst/>
                <a:gdLst>
                  <a:gd name="T0" fmla="*/ 0 w 339"/>
                  <a:gd name="T1" fmla="*/ 2147483647 h 376"/>
                  <a:gd name="T2" fmla="*/ 0 w 339"/>
                  <a:gd name="T3" fmla="*/ 2147483647 h 376"/>
                  <a:gd name="T4" fmla="*/ 2147483647 w 339"/>
                  <a:gd name="T5" fmla="*/ 2147483647 h 376"/>
                  <a:gd name="T6" fmla="*/ 2147483647 w 339"/>
                  <a:gd name="T7" fmla="*/ 2147483647 h 376"/>
                  <a:gd name="T8" fmla="*/ 2147483647 w 339"/>
                  <a:gd name="T9" fmla="*/ 2147483647 h 376"/>
                  <a:gd name="T10" fmla="*/ 2147483647 w 339"/>
                  <a:gd name="T11" fmla="*/ 2147483647 h 376"/>
                  <a:gd name="T12" fmla="*/ 2147483647 w 339"/>
                  <a:gd name="T13" fmla="*/ 2147483647 h 376"/>
                  <a:gd name="T14" fmla="*/ 2147483647 w 339"/>
                  <a:gd name="T15" fmla="*/ 2147483647 h 376"/>
                  <a:gd name="T16" fmla="*/ 2147483647 w 339"/>
                  <a:gd name="T17" fmla="*/ 2147483647 h 376"/>
                  <a:gd name="T18" fmla="*/ 2147483647 w 339"/>
                  <a:gd name="T19" fmla="*/ 0 h 376"/>
                  <a:gd name="T20" fmla="*/ 2147483647 w 339"/>
                  <a:gd name="T21" fmla="*/ 2147483647 h 376"/>
                  <a:gd name="T22" fmla="*/ 2147483647 w 339"/>
                  <a:gd name="T23" fmla="*/ 2147483647 h 376"/>
                  <a:gd name="T24" fmla="*/ 2147483647 w 339"/>
                  <a:gd name="T25" fmla="*/ 2147483647 h 376"/>
                  <a:gd name="T26" fmla="*/ 2147483647 w 339"/>
                  <a:gd name="T27" fmla="*/ 2147483647 h 376"/>
                  <a:gd name="T28" fmla="*/ 2147483647 w 339"/>
                  <a:gd name="T29" fmla="*/ 2147483647 h 376"/>
                  <a:gd name="T30" fmla="*/ 0 w 339"/>
                  <a:gd name="T31" fmla="*/ 2147483647 h 376"/>
                  <a:gd name="T32" fmla="*/ 0 w 339"/>
                  <a:gd name="T33" fmla="*/ 2147483647 h 3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9" h="376">
                    <a:moveTo>
                      <a:pt x="0" y="179"/>
                    </a:moveTo>
                    <a:lnTo>
                      <a:pt x="0" y="179"/>
                    </a:lnTo>
                    <a:lnTo>
                      <a:pt x="7" y="224"/>
                    </a:lnTo>
                    <a:lnTo>
                      <a:pt x="64" y="247"/>
                    </a:lnTo>
                    <a:lnTo>
                      <a:pt x="79" y="271"/>
                    </a:lnTo>
                    <a:lnTo>
                      <a:pt x="177" y="332"/>
                    </a:lnTo>
                    <a:lnTo>
                      <a:pt x="195" y="375"/>
                    </a:lnTo>
                    <a:lnTo>
                      <a:pt x="338" y="42"/>
                    </a:lnTo>
                    <a:lnTo>
                      <a:pt x="241" y="7"/>
                    </a:lnTo>
                    <a:lnTo>
                      <a:pt x="128" y="0"/>
                    </a:lnTo>
                    <a:lnTo>
                      <a:pt x="120" y="32"/>
                    </a:lnTo>
                    <a:lnTo>
                      <a:pt x="88" y="35"/>
                    </a:lnTo>
                    <a:lnTo>
                      <a:pt x="73" y="88"/>
                    </a:lnTo>
                    <a:lnTo>
                      <a:pt x="17" y="80"/>
                    </a:lnTo>
                    <a:lnTo>
                      <a:pt x="21" y="113"/>
                    </a:lnTo>
                    <a:lnTo>
                      <a:pt x="0" y="179"/>
                    </a:lnTo>
                  </a:path>
                </a:pathLst>
              </a:custGeom>
              <a:solidFill>
                <a:srgbClr val="CCFF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35" name="Freeform 94"/>
              <p:cNvSpPr>
                <a:spLocks/>
              </p:cNvSpPr>
              <p:nvPr/>
            </p:nvSpPr>
            <p:spPr bwMode="auto">
              <a:xfrm>
                <a:off x="5597524" y="1067425"/>
                <a:ext cx="320675" cy="641333"/>
              </a:xfrm>
              <a:custGeom>
                <a:avLst/>
                <a:gdLst>
                  <a:gd name="T0" fmla="*/ 0 w 222"/>
                  <a:gd name="T1" fmla="*/ 2147483647 h 458"/>
                  <a:gd name="T2" fmla="*/ 0 w 222"/>
                  <a:gd name="T3" fmla="*/ 2147483647 h 458"/>
                  <a:gd name="T4" fmla="*/ 2147483647 w 222"/>
                  <a:gd name="T5" fmla="*/ 2147483647 h 458"/>
                  <a:gd name="T6" fmla="*/ 2147483647 w 222"/>
                  <a:gd name="T7" fmla="*/ 2147483647 h 458"/>
                  <a:gd name="T8" fmla="*/ 2147483647 w 222"/>
                  <a:gd name="T9" fmla="*/ 2147483647 h 458"/>
                  <a:gd name="T10" fmla="*/ 2147483647 w 222"/>
                  <a:gd name="T11" fmla="*/ 2147483647 h 458"/>
                  <a:gd name="T12" fmla="*/ 2147483647 w 222"/>
                  <a:gd name="T13" fmla="*/ 2147483647 h 458"/>
                  <a:gd name="T14" fmla="*/ 2147483647 w 222"/>
                  <a:gd name="T15" fmla="*/ 2147483647 h 458"/>
                  <a:gd name="T16" fmla="*/ 2147483647 w 222"/>
                  <a:gd name="T17" fmla="*/ 2147483647 h 458"/>
                  <a:gd name="T18" fmla="*/ 2147483647 w 222"/>
                  <a:gd name="T19" fmla="*/ 2147483647 h 458"/>
                  <a:gd name="T20" fmla="*/ 2147483647 w 222"/>
                  <a:gd name="T21" fmla="*/ 2147483647 h 458"/>
                  <a:gd name="T22" fmla="*/ 2147483647 w 222"/>
                  <a:gd name="T23" fmla="*/ 2147483647 h 458"/>
                  <a:gd name="T24" fmla="*/ 2147483647 w 222"/>
                  <a:gd name="T25" fmla="*/ 0 h 458"/>
                  <a:gd name="T26" fmla="*/ 2147483647 w 222"/>
                  <a:gd name="T27" fmla="*/ 2147483647 h 458"/>
                  <a:gd name="T28" fmla="*/ 0 w 222"/>
                  <a:gd name="T29" fmla="*/ 2147483647 h 458"/>
                  <a:gd name="T30" fmla="*/ 0 w 222"/>
                  <a:gd name="T31" fmla="*/ 2147483647 h 4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2" h="458">
                    <a:moveTo>
                      <a:pt x="0" y="18"/>
                    </a:moveTo>
                    <a:lnTo>
                      <a:pt x="0" y="18"/>
                    </a:lnTo>
                    <a:lnTo>
                      <a:pt x="14" y="283"/>
                    </a:lnTo>
                    <a:lnTo>
                      <a:pt x="24" y="411"/>
                    </a:lnTo>
                    <a:lnTo>
                      <a:pt x="53" y="437"/>
                    </a:lnTo>
                    <a:lnTo>
                      <a:pt x="53" y="423"/>
                    </a:lnTo>
                    <a:lnTo>
                      <a:pt x="99" y="420"/>
                    </a:lnTo>
                    <a:lnTo>
                      <a:pt x="198" y="457"/>
                    </a:lnTo>
                    <a:lnTo>
                      <a:pt x="191" y="412"/>
                    </a:lnTo>
                    <a:lnTo>
                      <a:pt x="212" y="346"/>
                    </a:lnTo>
                    <a:lnTo>
                      <a:pt x="208" y="313"/>
                    </a:lnTo>
                    <a:lnTo>
                      <a:pt x="191" y="62"/>
                    </a:lnTo>
                    <a:lnTo>
                      <a:pt x="221" y="0"/>
                    </a:lnTo>
                    <a:lnTo>
                      <a:pt x="53" y="9"/>
                    </a:lnTo>
                    <a:lnTo>
                      <a:pt x="0" y="18"/>
                    </a:lnTo>
                  </a:path>
                </a:pathLst>
              </a:custGeom>
              <a:solidFill>
                <a:srgbClr val="CCFF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36" name="Freeform 95"/>
              <p:cNvSpPr>
                <a:spLocks/>
              </p:cNvSpPr>
              <p:nvPr/>
            </p:nvSpPr>
            <p:spPr bwMode="auto">
              <a:xfrm>
                <a:off x="5199062" y="1465878"/>
                <a:ext cx="279400" cy="466713"/>
              </a:xfrm>
              <a:custGeom>
                <a:avLst/>
                <a:gdLst>
                  <a:gd name="T0" fmla="*/ 0 w 193"/>
                  <a:gd name="T1" fmla="*/ 2147483647 h 333"/>
                  <a:gd name="T2" fmla="*/ 0 w 193"/>
                  <a:gd name="T3" fmla="*/ 2147483647 h 333"/>
                  <a:gd name="T4" fmla="*/ 2147483647 w 193"/>
                  <a:gd name="T5" fmla="*/ 2147483647 h 333"/>
                  <a:gd name="T6" fmla="*/ 2147483647 w 193"/>
                  <a:gd name="T7" fmla="*/ 2147483647 h 333"/>
                  <a:gd name="T8" fmla="*/ 2147483647 w 193"/>
                  <a:gd name="T9" fmla="*/ 2147483647 h 333"/>
                  <a:gd name="T10" fmla="*/ 2147483647 w 193"/>
                  <a:gd name="T11" fmla="*/ 2147483647 h 333"/>
                  <a:gd name="T12" fmla="*/ 2147483647 w 193"/>
                  <a:gd name="T13" fmla="*/ 0 h 333"/>
                  <a:gd name="T14" fmla="*/ 2147483647 w 193"/>
                  <a:gd name="T15" fmla="*/ 2147483647 h 333"/>
                  <a:gd name="T16" fmla="*/ 0 w 193"/>
                  <a:gd name="T17" fmla="*/ 2147483647 h 333"/>
                  <a:gd name="T18" fmla="*/ 0 w 193"/>
                  <a:gd name="T19" fmla="*/ 2147483647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333">
                    <a:moveTo>
                      <a:pt x="0" y="16"/>
                    </a:moveTo>
                    <a:lnTo>
                      <a:pt x="0" y="16"/>
                    </a:lnTo>
                    <a:lnTo>
                      <a:pt x="11" y="295"/>
                    </a:lnTo>
                    <a:lnTo>
                      <a:pt x="25" y="315"/>
                    </a:lnTo>
                    <a:lnTo>
                      <a:pt x="65" y="332"/>
                    </a:lnTo>
                    <a:lnTo>
                      <a:pt x="173" y="327"/>
                    </a:lnTo>
                    <a:lnTo>
                      <a:pt x="192" y="0"/>
                    </a:lnTo>
                    <a:lnTo>
                      <a:pt x="68" y="10"/>
                    </a:lnTo>
                    <a:lnTo>
                      <a:pt x="0" y="16"/>
                    </a:lnTo>
                  </a:path>
                </a:pathLst>
              </a:custGeom>
              <a:solidFill>
                <a:srgbClr val="CCFF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37" name="Freeform 96"/>
              <p:cNvSpPr>
                <a:spLocks/>
              </p:cNvSpPr>
              <p:nvPr/>
            </p:nvSpPr>
            <p:spPr bwMode="auto">
              <a:xfrm>
                <a:off x="5297487" y="1092824"/>
                <a:ext cx="322262" cy="388928"/>
              </a:xfrm>
              <a:custGeom>
                <a:avLst/>
                <a:gdLst>
                  <a:gd name="T0" fmla="*/ 2147483647 w 223"/>
                  <a:gd name="T1" fmla="*/ 2147483647 h 277"/>
                  <a:gd name="T2" fmla="*/ 2147483647 w 223"/>
                  <a:gd name="T3" fmla="*/ 2147483647 h 277"/>
                  <a:gd name="T4" fmla="*/ 0 w 223"/>
                  <a:gd name="T5" fmla="*/ 2147483647 h 277"/>
                  <a:gd name="T6" fmla="*/ 2147483647 w 223"/>
                  <a:gd name="T7" fmla="*/ 2147483647 h 277"/>
                  <a:gd name="T8" fmla="*/ 2147483647 w 223"/>
                  <a:gd name="T9" fmla="*/ 2147483647 h 277"/>
                  <a:gd name="T10" fmla="*/ 2147483647 w 223"/>
                  <a:gd name="T11" fmla="*/ 0 h 277"/>
                  <a:gd name="T12" fmla="*/ 2147483647 w 223"/>
                  <a:gd name="T13" fmla="*/ 2147483647 h 277"/>
                  <a:gd name="T14" fmla="*/ 2147483647 w 223"/>
                  <a:gd name="T15" fmla="*/ 2147483647 h 2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 h="277">
                    <a:moveTo>
                      <a:pt x="3" y="15"/>
                    </a:moveTo>
                    <a:lnTo>
                      <a:pt x="3" y="15"/>
                    </a:lnTo>
                    <a:lnTo>
                      <a:pt x="0" y="276"/>
                    </a:lnTo>
                    <a:lnTo>
                      <a:pt x="124" y="266"/>
                    </a:lnTo>
                    <a:lnTo>
                      <a:pt x="222" y="265"/>
                    </a:lnTo>
                    <a:lnTo>
                      <a:pt x="208" y="0"/>
                    </a:lnTo>
                    <a:lnTo>
                      <a:pt x="3" y="15"/>
                    </a:lnTo>
                  </a:path>
                </a:pathLst>
              </a:custGeom>
              <a:solidFill>
                <a:srgbClr val="CCFF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38" name="Freeform 97"/>
              <p:cNvSpPr>
                <a:spLocks/>
              </p:cNvSpPr>
              <p:nvPr/>
            </p:nvSpPr>
            <p:spPr bwMode="auto">
              <a:xfrm>
                <a:off x="5873749" y="1057900"/>
                <a:ext cx="217488" cy="460363"/>
              </a:xfrm>
              <a:custGeom>
                <a:avLst/>
                <a:gdLst>
                  <a:gd name="T0" fmla="*/ 0 w 151"/>
                  <a:gd name="T1" fmla="*/ 2147483647 h 329"/>
                  <a:gd name="T2" fmla="*/ 0 w 151"/>
                  <a:gd name="T3" fmla="*/ 2147483647 h 329"/>
                  <a:gd name="T4" fmla="*/ 2147483647 w 151"/>
                  <a:gd name="T5" fmla="*/ 2147483647 h 329"/>
                  <a:gd name="T6" fmla="*/ 2147483647 w 151"/>
                  <a:gd name="T7" fmla="*/ 0 h 329"/>
                  <a:gd name="T8" fmla="*/ 2147483647 w 151"/>
                  <a:gd name="T9" fmla="*/ 2147483647 h 329"/>
                  <a:gd name="T10" fmla="*/ 2147483647 w 151"/>
                  <a:gd name="T11" fmla="*/ 2147483647 h 329"/>
                  <a:gd name="T12" fmla="*/ 2147483647 w 151"/>
                  <a:gd name="T13" fmla="*/ 2147483647 h 329"/>
                  <a:gd name="T14" fmla="*/ 2147483647 w 151"/>
                  <a:gd name="T15" fmla="*/ 2147483647 h 329"/>
                  <a:gd name="T16" fmla="*/ 2147483647 w 151"/>
                  <a:gd name="T17" fmla="*/ 2147483647 h 329"/>
                  <a:gd name="T18" fmla="*/ 2147483647 w 151"/>
                  <a:gd name="T19" fmla="*/ 2147483647 h 329"/>
                  <a:gd name="T20" fmla="*/ 0 w 151"/>
                  <a:gd name="T21" fmla="*/ 2147483647 h 329"/>
                  <a:gd name="T22" fmla="*/ 0 w 151"/>
                  <a:gd name="T23" fmla="*/ 2147483647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1" h="329">
                    <a:moveTo>
                      <a:pt x="0" y="69"/>
                    </a:moveTo>
                    <a:lnTo>
                      <a:pt x="0" y="69"/>
                    </a:lnTo>
                    <a:lnTo>
                      <a:pt x="30" y="7"/>
                    </a:lnTo>
                    <a:lnTo>
                      <a:pt x="111" y="0"/>
                    </a:lnTo>
                    <a:lnTo>
                      <a:pt x="150" y="190"/>
                    </a:lnTo>
                    <a:lnTo>
                      <a:pt x="128" y="240"/>
                    </a:lnTo>
                    <a:lnTo>
                      <a:pt x="120" y="272"/>
                    </a:lnTo>
                    <a:lnTo>
                      <a:pt x="88" y="275"/>
                    </a:lnTo>
                    <a:lnTo>
                      <a:pt x="73" y="328"/>
                    </a:lnTo>
                    <a:lnTo>
                      <a:pt x="17" y="320"/>
                    </a:lnTo>
                    <a:lnTo>
                      <a:pt x="0" y="69"/>
                    </a:lnTo>
                  </a:path>
                </a:pathLst>
              </a:custGeom>
              <a:solidFill>
                <a:srgbClr val="CCFF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39" name="Freeform 98"/>
              <p:cNvSpPr>
                <a:spLocks/>
              </p:cNvSpPr>
              <p:nvPr/>
            </p:nvSpPr>
            <p:spPr bwMode="auto">
              <a:xfrm>
                <a:off x="6034087" y="1027739"/>
                <a:ext cx="401637" cy="427026"/>
              </a:xfrm>
              <a:custGeom>
                <a:avLst/>
                <a:gdLst>
                  <a:gd name="T0" fmla="*/ 0 w 278"/>
                  <a:gd name="T1" fmla="*/ 2147483647 h 305"/>
                  <a:gd name="T2" fmla="*/ 0 w 278"/>
                  <a:gd name="T3" fmla="*/ 2147483647 h 305"/>
                  <a:gd name="T4" fmla="*/ 2147483647 w 278"/>
                  <a:gd name="T5" fmla="*/ 2147483647 h 305"/>
                  <a:gd name="T6" fmla="*/ 2147483647 w 278"/>
                  <a:gd name="T7" fmla="*/ 2147483647 h 305"/>
                  <a:gd name="T8" fmla="*/ 2147483647 w 278"/>
                  <a:gd name="T9" fmla="*/ 2147483647 h 305"/>
                  <a:gd name="T10" fmla="*/ 2147483647 w 278"/>
                  <a:gd name="T11" fmla="*/ 2147483647 h 305"/>
                  <a:gd name="T12" fmla="*/ 2147483647 w 278"/>
                  <a:gd name="T13" fmla="*/ 2147483647 h 305"/>
                  <a:gd name="T14" fmla="*/ 2147483647 w 278"/>
                  <a:gd name="T15" fmla="*/ 2147483647 h 305"/>
                  <a:gd name="T16" fmla="*/ 2147483647 w 278"/>
                  <a:gd name="T17" fmla="*/ 2147483647 h 305"/>
                  <a:gd name="T18" fmla="*/ 2147483647 w 278"/>
                  <a:gd name="T19" fmla="*/ 0 h 305"/>
                  <a:gd name="T20" fmla="*/ 2147483647 w 278"/>
                  <a:gd name="T21" fmla="*/ 2147483647 h 305"/>
                  <a:gd name="T22" fmla="*/ 0 w 278"/>
                  <a:gd name="T23" fmla="*/ 2147483647 h 305"/>
                  <a:gd name="T24" fmla="*/ 0 w 278"/>
                  <a:gd name="T25" fmla="*/ 214748364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8" h="305">
                    <a:moveTo>
                      <a:pt x="0" y="22"/>
                    </a:moveTo>
                    <a:lnTo>
                      <a:pt x="0" y="22"/>
                    </a:lnTo>
                    <a:lnTo>
                      <a:pt x="39" y="212"/>
                    </a:lnTo>
                    <a:lnTo>
                      <a:pt x="17" y="262"/>
                    </a:lnTo>
                    <a:lnTo>
                      <a:pt x="130" y="269"/>
                    </a:lnTo>
                    <a:lnTo>
                      <a:pt x="227" y="304"/>
                    </a:lnTo>
                    <a:lnTo>
                      <a:pt x="261" y="228"/>
                    </a:lnTo>
                    <a:lnTo>
                      <a:pt x="277" y="147"/>
                    </a:lnTo>
                    <a:lnTo>
                      <a:pt x="267" y="24"/>
                    </a:lnTo>
                    <a:lnTo>
                      <a:pt x="266" y="0"/>
                    </a:lnTo>
                    <a:lnTo>
                      <a:pt x="172" y="8"/>
                    </a:lnTo>
                    <a:lnTo>
                      <a:pt x="0" y="22"/>
                    </a:lnTo>
                  </a:path>
                </a:pathLst>
              </a:custGeom>
              <a:solidFill>
                <a:srgbClr val="CCFFFF"/>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40" name="Freeform 99"/>
              <p:cNvSpPr>
                <a:spLocks/>
              </p:cNvSpPr>
              <p:nvPr/>
            </p:nvSpPr>
            <p:spPr bwMode="auto">
              <a:xfrm>
                <a:off x="2820988" y="1434129"/>
                <a:ext cx="361950" cy="328603"/>
              </a:xfrm>
              <a:custGeom>
                <a:avLst/>
                <a:gdLst>
                  <a:gd name="T0" fmla="*/ 2147483647 w 250"/>
                  <a:gd name="T1" fmla="*/ 2147483647 h 235"/>
                  <a:gd name="T2" fmla="*/ 2147483647 w 250"/>
                  <a:gd name="T3" fmla="*/ 2147483647 h 235"/>
                  <a:gd name="T4" fmla="*/ 2147483647 w 250"/>
                  <a:gd name="T5" fmla="*/ 2147483647 h 235"/>
                  <a:gd name="T6" fmla="*/ 0 w 250"/>
                  <a:gd name="T7" fmla="*/ 2147483647 h 235"/>
                  <a:gd name="T8" fmla="*/ 2147483647 w 250"/>
                  <a:gd name="T9" fmla="*/ 2147483647 h 235"/>
                  <a:gd name="T10" fmla="*/ 2147483647 w 250"/>
                  <a:gd name="T11" fmla="*/ 2147483647 h 235"/>
                  <a:gd name="T12" fmla="*/ 2147483647 w 250"/>
                  <a:gd name="T13" fmla="*/ 2147483647 h 235"/>
                  <a:gd name="T14" fmla="*/ 2147483647 w 250"/>
                  <a:gd name="T15" fmla="*/ 2147483647 h 235"/>
                  <a:gd name="T16" fmla="*/ 2147483647 w 250"/>
                  <a:gd name="T17" fmla="*/ 0 h 235"/>
                  <a:gd name="T18" fmla="*/ 2147483647 w 250"/>
                  <a:gd name="T19" fmla="*/ 2147483647 h 235"/>
                  <a:gd name="T20" fmla="*/ 2147483647 w 250"/>
                  <a:gd name="T21" fmla="*/ 2147483647 h 235"/>
                  <a:gd name="T22" fmla="*/ 2147483647 w 250"/>
                  <a:gd name="T23" fmla="*/ 2147483647 h 235"/>
                  <a:gd name="T24" fmla="*/ 2147483647 w 250"/>
                  <a:gd name="T25" fmla="*/ 2147483647 h 2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 h="235">
                    <a:moveTo>
                      <a:pt x="1" y="53"/>
                    </a:moveTo>
                    <a:lnTo>
                      <a:pt x="1" y="53"/>
                    </a:lnTo>
                    <a:lnTo>
                      <a:pt x="17" y="126"/>
                    </a:lnTo>
                    <a:lnTo>
                      <a:pt x="0" y="137"/>
                    </a:lnTo>
                    <a:lnTo>
                      <a:pt x="39" y="234"/>
                    </a:lnTo>
                    <a:lnTo>
                      <a:pt x="206" y="222"/>
                    </a:lnTo>
                    <a:lnTo>
                      <a:pt x="249" y="130"/>
                    </a:lnTo>
                    <a:lnTo>
                      <a:pt x="234" y="115"/>
                    </a:lnTo>
                    <a:lnTo>
                      <a:pt x="89" y="0"/>
                    </a:lnTo>
                    <a:lnTo>
                      <a:pt x="98" y="33"/>
                    </a:lnTo>
                    <a:lnTo>
                      <a:pt x="42" y="27"/>
                    </a:lnTo>
                    <a:lnTo>
                      <a:pt x="1" y="53"/>
                    </a:lnTo>
                  </a:path>
                </a:pathLst>
              </a:custGeom>
              <a:solidFill>
                <a:srgbClr val="FFFFCC"/>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41" name="Freeform 100"/>
              <p:cNvSpPr>
                <a:spLocks/>
              </p:cNvSpPr>
              <p:nvPr/>
            </p:nvSpPr>
            <p:spPr bwMode="auto">
              <a:xfrm>
                <a:off x="6154737" y="2162772"/>
                <a:ext cx="441325" cy="509575"/>
              </a:xfrm>
              <a:custGeom>
                <a:avLst/>
                <a:gdLst>
                  <a:gd name="T0" fmla="*/ 0 w 305"/>
                  <a:gd name="T1" fmla="*/ 2147483647 h 363"/>
                  <a:gd name="T2" fmla="*/ 0 w 305"/>
                  <a:gd name="T3" fmla="*/ 2147483647 h 363"/>
                  <a:gd name="T4" fmla="*/ 2147483647 w 305"/>
                  <a:gd name="T5" fmla="*/ 2147483647 h 363"/>
                  <a:gd name="T6" fmla="*/ 2147483647 w 305"/>
                  <a:gd name="T7" fmla="*/ 2147483647 h 363"/>
                  <a:gd name="T8" fmla="*/ 2147483647 w 305"/>
                  <a:gd name="T9" fmla="*/ 2147483647 h 363"/>
                  <a:gd name="T10" fmla="*/ 2147483647 w 305"/>
                  <a:gd name="T11" fmla="*/ 2147483647 h 363"/>
                  <a:gd name="T12" fmla="*/ 2147483647 w 305"/>
                  <a:gd name="T13" fmla="*/ 2147483647 h 363"/>
                  <a:gd name="T14" fmla="*/ 2147483647 w 305"/>
                  <a:gd name="T15" fmla="*/ 0 h 363"/>
                  <a:gd name="T16" fmla="*/ 2147483647 w 305"/>
                  <a:gd name="T17" fmla="*/ 2147483647 h 363"/>
                  <a:gd name="T18" fmla="*/ 2147483647 w 305"/>
                  <a:gd name="T19" fmla="*/ 2147483647 h 363"/>
                  <a:gd name="T20" fmla="*/ 2147483647 w 305"/>
                  <a:gd name="T21" fmla="*/ 2147483647 h 363"/>
                  <a:gd name="T22" fmla="*/ 2147483647 w 305"/>
                  <a:gd name="T23" fmla="*/ 2147483647 h 363"/>
                  <a:gd name="T24" fmla="*/ 2147483647 w 305"/>
                  <a:gd name="T25" fmla="*/ 2147483647 h 363"/>
                  <a:gd name="T26" fmla="*/ 2147483647 w 305"/>
                  <a:gd name="T27" fmla="*/ 2147483647 h 363"/>
                  <a:gd name="T28" fmla="*/ 2147483647 w 305"/>
                  <a:gd name="T29" fmla="*/ 2147483647 h 363"/>
                  <a:gd name="T30" fmla="*/ 2147483647 w 305"/>
                  <a:gd name="T31" fmla="*/ 2147483647 h 363"/>
                  <a:gd name="T32" fmla="*/ 2147483647 w 305"/>
                  <a:gd name="T33" fmla="*/ 2147483647 h 363"/>
                  <a:gd name="T34" fmla="*/ 0 w 305"/>
                  <a:gd name="T35" fmla="*/ 2147483647 h 363"/>
                  <a:gd name="T36" fmla="*/ 0 w 305"/>
                  <a:gd name="T37" fmla="*/ 2147483647 h 3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5" h="363">
                    <a:moveTo>
                      <a:pt x="0" y="285"/>
                    </a:moveTo>
                    <a:lnTo>
                      <a:pt x="0" y="285"/>
                    </a:lnTo>
                    <a:lnTo>
                      <a:pt x="7" y="259"/>
                    </a:lnTo>
                    <a:lnTo>
                      <a:pt x="55" y="241"/>
                    </a:lnTo>
                    <a:lnTo>
                      <a:pt x="57" y="221"/>
                    </a:lnTo>
                    <a:lnTo>
                      <a:pt x="83" y="214"/>
                    </a:lnTo>
                    <a:lnTo>
                      <a:pt x="131" y="13"/>
                    </a:lnTo>
                    <a:lnTo>
                      <a:pt x="282" y="0"/>
                    </a:lnTo>
                    <a:lnTo>
                      <a:pt x="285" y="20"/>
                    </a:lnTo>
                    <a:lnTo>
                      <a:pt x="304" y="191"/>
                    </a:lnTo>
                    <a:lnTo>
                      <a:pt x="304" y="344"/>
                    </a:lnTo>
                    <a:lnTo>
                      <a:pt x="266" y="362"/>
                    </a:lnTo>
                    <a:lnTo>
                      <a:pt x="180" y="344"/>
                    </a:lnTo>
                    <a:lnTo>
                      <a:pt x="165" y="344"/>
                    </a:lnTo>
                    <a:lnTo>
                      <a:pt x="155" y="359"/>
                    </a:lnTo>
                    <a:lnTo>
                      <a:pt x="97" y="361"/>
                    </a:lnTo>
                    <a:lnTo>
                      <a:pt x="31" y="322"/>
                    </a:lnTo>
                    <a:lnTo>
                      <a:pt x="0" y="285"/>
                    </a:lnTo>
                  </a:path>
                </a:pathLst>
              </a:custGeom>
              <a:pattFill prst="pct75">
                <a:fgClr>
                  <a:srgbClr val="FFCC99"/>
                </a:fgClr>
                <a:bgClr>
                  <a:schemeClr val="bg1"/>
                </a:bgClr>
              </a:patt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42" name="Freeform 101"/>
              <p:cNvSpPr>
                <a:spLocks/>
              </p:cNvSpPr>
              <p:nvPr/>
            </p:nvSpPr>
            <p:spPr bwMode="auto">
              <a:xfrm>
                <a:off x="3119438" y="1346818"/>
                <a:ext cx="617537" cy="512750"/>
              </a:xfrm>
              <a:custGeom>
                <a:avLst/>
                <a:gdLst>
                  <a:gd name="T0" fmla="*/ 0 w 428"/>
                  <a:gd name="T1" fmla="*/ 2147483647 h 366"/>
                  <a:gd name="T2" fmla="*/ 0 w 428"/>
                  <a:gd name="T3" fmla="*/ 2147483647 h 366"/>
                  <a:gd name="T4" fmla="*/ 2147483647 w 428"/>
                  <a:gd name="T5" fmla="*/ 2147483647 h 366"/>
                  <a:gd name="T6" fmla="*/ 2147483647 w 428"/>
                  <a:gd name="T7" fmla="*/ 2147483647 h 366"/>
                  <a:gd name="T8" fmla="*/ 2147483647 w 428"/>
                  <a:gd name="T9" fmla="*/ 2147483647 h 366"/>
                  <a:gd name="T10" fmla="*/ 2147483647 w 428"/>
                  <a:gd name="T11" fmla="*/ 2147483647 h 366"/>
                  <a:gd name="T12" fmla="*/ 2147483647 w 428"/>
                  <a:gd name="T13" fmla="*/ 2147483647 h 366"/>
                  <a:gd name="T14" fmla="*/ 2147483647 w 428"/>
                  <a:gd name="T15" fmla="*/ 2147483647 h 366"/>
                  <a:gd name="T16" fmla="*/ 2147483647 w 428"/>
                  <a:gd name="T17" fmla="*/ 2147483647 h 366"/>
                  <a:gd name="T18" fmla="*/ 2147483647 w 428"/>
                  <a:gd name="T19" fmla="*/ 2147483647 h 366"/>
                  <a:gd name="T20" fmla="*/ 2147483647 w 428"/>
                  <a:gd name="T21" fmla="*/ 0 h 366"/>
                  <a:gd name="T22" fmla="*/ 2147483647 w 428"/>
                  <a:gd name="T23" fmla="*/ 2147483647 h 366"/>
                  <a:gd name="T24" fmla="*/ 2147483647 w 428"/>
                  <a:gd name="T25" fmla="*/ 2147483647 h 366"/>
                  <a:gd name="T26" fmla="*/ 2147483647 w 428"/>
                  <a:gd name="T27" fmla="*/ 2147483647 h 366"/>
                  <a:gd name="T28" fmla="*/ 2147483647 w 428"/>
                  <a:gd name="T29" fmla="*/ 2147483647 h 366"/>
                  <a:gd name="T30" fmla="*/ 2147483647 w 428"/>
                  <a:gd name="T31" fmla="*/ 2147483647 h 366"/>
                  <a:gd name="T32" fmla="*/ 2147483647 w 428"/>
                  <a:gd name="T33" fmla="*/ 2147483647 h 366"/>
                  <a:gd name="T34" fmla="*/ 2147483647 w 428"/>
                  <a:gd name="T35" fmla="*/ 2147483647 h 366"/>
                  <a:gd name="T36" fmla="*/ 2147483647 w 428"/>
                  <a:gd name="T37" fmla="*/ 2147483647 h 366"/>
                  <a:gd name="T38" fmla="*/ 2147483647 w 428"/>
                  <a:gd name="T39" fmla="*/ 2147483647 h 366"/>
                  <a:gd name="T40" fmla="*/ 2147483647 w 428"/>
                  <a:gd name="T41" fmla="*/ 2147483647 h 366"/>
                  <a:gd name="T42" fmla="*/ 2147483647 w 428"/>
                  <a:gd name="T43" fmla="*/ 2147483647 h 366"/>
                  <a:gd name="T44" fmla="*/ 2147483647 w 428"/>
                  <a:gd name="T45" fmla="*/ 2147483647 h 366"/>
                  <a:gd name="T46" fmla="*/ 2147483647 w 428"/>
                  <a:gd name="T47" fmla="*/ 2147483647 h 366"/>
                  <a:gd name="T48" fmla="*/ 2147483647 w 428"/>
                  <a:gd name="T49" fmla="*/ 2147483647 h 366"/>
                  <a:gd name="T50" fmla="*/ 2147483647 w 428"/>
                  <a:gd name="T51" fmla="*/ 2147483647 h 366"/>
                  <a:gd name="T52" fmla="*/ 0 w 428"/>
                  <a:gd name="T53" fmla="*/ 2147483647 h 366"/>
                  <a:gd name="T54" fmla="*/ 0 w 428"/>
                  <a:gd name="T55" fmla="*/ 2147483647 h 3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8" h="366">
                    <a:moveTo>
                      <a:pt x="0" y="284"/>
                    </a:moveTo>
                    <a:lnTo>
                      <a:pt x="0" y="284"/>
                    </a:lnTo>
                    <a:lnTo>
                      <a:pt x="43" y="192"/>
                    </a:lnTo>
                    <a:lnTo>
                      <a:pt x="28" y="177"/>
                    </a:lnTo>
                    <a:lnTo>
                      <a:pt x="42" y="153"/>
                    </a:lnTo>
                    <a:lnTo>
                      <a:pt x="77" y="127"/>
                    </a:lnTo>
                    <a:lnTo>
                      <a:pt x="102" y="131"/>
                    </a:lnTo>
                    <a:lnTo>
                      <a:pt x="103" y="68"/>
                    </a:lnTo>
                    <a:lnTo>
                      <a:pt x="131" y="45"/>
                    </a:lnTo>
                    <a:lnTo>
                      <a:pt x="153" y="54"/>
                    </a:lnTo>
                    <a:lnTo>
                      <a:pt x="253" y="0"/>
                    </a:lnTo>
                    <a:lnTo>
                      <a:pt x="306" y="7"/>
                    </a:lnTo>
                    <a:lnTo>
                      <a:pt x="313" y="37"/>
                    </a:lnTo>
                    <a:lnTo>
                      <a:pt x="346" y="15"/>
                    </a:lnTo>
                    <a:lnTo>
                      <a:pt x="416" y="82"/>
                    </a:lnTo>
                    <a:lnTo>
                      <a:pt x="422" y="159"/>
                    </a:lnTo>
                    <a:lnTo>
                      <a:pt x="427" y="311"/>
                    </a:lnTo>
                    <a:lnTo>
                      <a:pt x="353" y="311"/>
                    </a:lnTo>
                    <a:lnTo>
                      <a:pt x="295" y="310"/>
                    </a:lnTo>
                    <a:lnTo>
                      <a:pt x="249" y="325"/>
                    </a:lnTo>
                    <a:lnTo>
                      <a:pt x="240" y="351"/>
                    </a:lnTo>
                    <a:lnTo>
                      <a:pt x="180" y="343"/>
                    </a:lnTo>
                    <a:lnTo>
                      <a:pt x="140" y="365"/>
                    </a:lnTo>
                    <a:lnTo>
                      <a:pt x="115" y="348"/>
                    </a:lnTo>
                    <a:lnTo>
                      <a:pt x="118" y="328"/>
                    </a:lnTo>
                    <a:lnTo>
                      <a:pt x="106" y="317"/>
                    </a:lnTo>
                    <a:lnTo>
                      <a:pt x="0" y="284"/>
                    </a:lnTo>
                  </a:path>
                </a:pathLst>
              </a:custGeom>
              <a:solidFill>
                <a:srgbClr val="FFFFCC"/>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43" name="Freeform 102"/>
              <p:cNvSpPr>
                <a:spLocks/>
              </p:cNvSpPr>
              <p:nvPr/>
            </p:nvSpPr>
            <p:spPr bwMode="auto">
              <a:xfrm>
                <a:off x="6215062" y="1838930"/>
                <a:ext cx="498475" cy="354004"/>
              </a:xfrm>
              <a:custGeom>
                <a:avLst/>
                <a:gdLst>
                  <a:gd name="T0" fmla="*/ 0 w 345"/>
                  <a:gd name="T1" fmla="*/ 2147483647 h 253"/>
                  <a:gd name="T2" fmla="*/ 0 w 345"/>
                  <a:gd name="T3" fmla="*/ 2147483647 h 253"/>
                  <a:gd name="T4" fmla="*/ 2147483647 w 345"/>
                  <a:gd name="T5" fmla="*/ 2147483647 h 253"/>
                  <a:gd name="T6" fmla="*/ 2147483647 w 345"/>
                  <a:gd name="T7" fmla="*/ 2147483647 h 253"/>
                  <a:gd name="T8" fmla="*/ 2147483647 w 345"/>
                  <a:gd name="T9" fmla="*/ 2147483647 h 253"/>
                  <a:gd name="T10" fmla="*/ 2147483647 w 345"/>
                  <a:gd name="T11" fmla="*/ 2147483647 h 253"/>
                  <a:gd name="T12" fmla="*/ 2147483647 w 345"/>
                  <a:gd name="T13" fmla="*/ 2147483647 h 253"/>
                  <a:gd name="T14" fmla="*/ 2147483647 w 345"/>
                  <a:gd name="T15" fmla="*/ 2147483647 h 253"/>
                  <a:gd name="T16" fmla="*/ 2147483647 w 345"/>
                  <a:gd name="T17" fmla="*/ 2147483647 h 253"/>
                  <a:gd name="T18" fmla="*/ 2147483647 w 345"/>
                  <a:gd name="T19" fmla="*/ 2147483647 h 253"/>
                  <a:gd name="T20" fmla="*/ 2147483647 w 345"/>
                  <a:gd name="T21" fmla="*/ 2147483647 h 253"/>
                  <a:gd name="T22" fmla="*/ 2147483647 w 345"/>
                  <a:gd name="T23" fmla="*/ 0 h 253"/>
                  <a:gd name="T24" fmla="*/ 2147483647 w 345"/>
                  <a:gd name="T25" fmla="*/ 2147483647 h 253"/>
                  <a:gd name="T26" fmla="*/ 2147483647 w 345"/>
                  <a:gd name="T27" fmla="*/ 2147483647 h 253"/>
                  <a:gd name="T28" fmla="*/ 0 w 345"/>
                  <a:gd name="T29" fmla="*/ 2147483647 h 253"/>
                  <a:gd name="T30" fmla="*/ 0 w 345"/>
                  <a:gd name="T31" fmla="*/ 2147483647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45" h="253">
                    <a:moveTo>
                      <a:pt x="0" y="134"/>
                    </a:moveTo>
                    <a:lnTo>
                      <a:pt x="0" y="134"/>
                    </a:lnTo>
                    <a:lnTo>
                      <a:pt x="14" y="144"/>
                    </a:lnTo>
                    <a:lnTo>
                      <a:pt x="50" y="239"/>
                    </a:lnTo>
                    <a:lnTo>
                      <a:pt x="89" y="245"/>
                    </a:lnTo>
                    <a:lnTo>
                      <a:pt x="240" y="232"/>
                    </a:lnTo>
                    <a:lnTo>
                      <a:pt x="243" y="252"/>
                    </a:lnTo>
                    <a:lnTo>
                      <a:pt x="325" y="171"/>
                    </a:lnTo>
                    <a:lnTo>
                      <a:pt x="344" y="148"/>
                    </a:lnTo>
                    <a:lnTo>
                      <a:pt x="297" y="98"/>
                    </a:lnTo>
                    <a:lnTo>
                      <a:pt x="273" y="26"/>
                    </a:lnTo>
                    <a:lnTo>
                      <a:pt x="228" y="0"/>
                    </a:lnTo>
                    <a:lnTo>
                      <a:pt x="217" y="22"/>
                    </a:lnTo>
                    <a:lnTo>
                      <a:pt x="191" y="14"/>
                    </a:lnTo>
                    <a:lnTo>
                      <a:pt x="0" y="134"/>
                    </a:lnTo>
                  </a:path>
                </a:pathLst>
              </a:custGeom>
              <a:solidFill>
                <a:srgbClr val="FF9999"/>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44" name="Freeform 103"/>
              <p:cNvSpPr>
                <a:spLocks/>
              </p:cNvSpPr>
              <p:nvPr/>
            </p:nvSpPr>
            <p:spPr bwMode="auto">
              <a:xfrm>
                <a:off x="3727450" y="1502389"/>
                <a:ext cx="420688" cy="287331"/>
              </a:xfrm>
              <a:custGeom>
                <a:avLst/>
                <a:gdLst>
                  <a:gd name="T0" fmla="*/ 0 w 291"/>
                  <a:gd name="T1" fmla="*/ 2147483647 h 205"/>
                  <a:gd name="T2" fmla="*/ 0 w 291"/>
                  <a:gd name="T3" fmla="*/ 2147483647 h 205"/>
                  <a:gd name="T4" fmla="*/ 2147483647 w 291"/>
                  <a:gd name="T5" fmla="*/ 2147483647 h 205"/>
                  <a:gd name="T6" fmla="*/ 2147483647 w 291"/>
                  <a:gd name="T7" fmla="*/ 2147483647 h 205"/>
                  <a:gd name="T8" fmla="*/ 2147483647 w 291"/>
                  <a:gd name="T9" fmla="*/ 2147483647 h 205"/>
                  <a:gd name="T10" fmla="*/ 2147483647 w 291"/>
                  <a:gd name="T11" fmla="*/ 2147483647 h 205"/>
                  <a:gd name="T12" fmla="*/ 2147483647 w 291"/>
                  <a:gd name="T13" fmla="*/ 2147483647 h 205"/>
                  <a:gd name="T14" fmla="*/ 2147483647 w 291"/>
                  <a:gd name="T15" fmla="*/ 2147483647 h 205"/>
                  <a:gd name="T16" fmla="*/ 2147483647 w 291"/>
                  <a:gd name="T17" fmla="*/ 2147483647 h 205"/>
                  <a:gd name="T18" fmla="*/ 2147483647 w 291"/>
                  <a:gd name="T19" fmla="*/ 2147483647 h 205"/>
                  <a:gd name="T20" fmla="*/ 2147483647 w 291"/>
                  <a:gd name="T21" fmla="*/ 0 h 205"/>
                  <a:gd name="T22" fmla="*/ 2147483647 w 291"/>
                  <a:gd name="T23" fmla="*/ 2147483647 h 205"/>
                  <a:gd name="T24" fmla="*/ 2147483647 w 291"/>
                  <a:gd name="T25" fmla="*/ 2147483647 h 205"/>
                  <a:gd name="T26" fmla="*/ 0 w 291"/>
                  <a:gd name="T27" fmla="*/ 2147483647 h 205"/>
                  <a:gd name="T28" fmla="*/ 0 w 291"/>
                  <a:gd name="T29" fmla="*/ 2147483647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1" h="205">
                    <a:moveTo>
                      <a:pt x="0" y="48"/>
                    </a:moveTo>
                    <a:lnTo>
                      <a:pt x="0" y="48"/>
                    </a:lnTo>
                    <a:lnTo>
                      <a:pt x="5" y="200"/>
                    </a:lnTo>
                    <a:lnTo>
                      <a:pt x="128" y="204"/>
                    </a:lnTo>
                    <a:lnTo>
                      <a:pt x="263" y="196"/>
                    </a:lnTo>
                    <a:lnTo>
                      <a:pt x="250" y="183"/>
                    </a:lnTo>
                    <a:lnTo>
                      <a:pt x="253" y="157"/>
                    </a:lnTo>
                    <a:lnTo>
                      <a:pt x="290" y="101"/>
                    </a:lnTo>
                    <a:lnTo>
                      <a:pt x="273" y="32"/>
                    </a:lnTo>
                    <a:lnTo>
                      <a:pt x="205" y="3"/>
                    </a:lnTo>
                    <a:lnTo>
                      <a:pt x="158" y="0"/>
                    </a:lnTo>
                    <a:lnTo>
                      <a:pt x="134" y="26"/>
                    </a:lnTo>
                    <a:lnTo>
                      <a:pt x="64" y="10"/>
                    </a:lnTo>
                    <a:lnTo>
                      <a:pt x="0" y="48"/>
                    </a:lnTo>
                  </a:path>
                </a:pathLst>
              </a:custGeom>
              <a:solidFill>
                <a:srgbClr val="CCFFCC"/>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45" name="Freeform 104"/>
              <p:cNvSpPr>
                <a:spLocks/>
              </p:cNvSpPr>
              <p:nvPr/>
            </p:nvSpPr>
            <p:spPr bwMode="auto">
              <a:xfrm>
                <a:off x="2257425" y="1815119"/>
                <a:ext cx="338138" cy="452425"/>
              </a:xfrm>
              <a:custGeom>
                <a:avLst/>
                <a:gdLst>
                  <a:gd name="T0" fmla="*/ 0 w 235"/>
                  <a:gd name="T1" fmla="*/ 2147483647 h 323"/>
                  <a:gd name="T2" fmla="*/ 0 w 235"/>
                  <a:gd name="T3" fmla="*/ 2147483647 h 323"/>
                  <a:gd name="T4" fmla="*/ 2147483647 w 235"/>
                  <a:gd name="T5" fmla="*/ 2147483647 h 323"/>
                  <a:gd name="T6" fmla="*/ 2147483647 w 235"/>
                  <a:gd name="T7" fmla="*/ 2147483647 h 323"/>
                  <a:gd name="T8" fmla="*/ 2147483647 w 235"/>
                  <a:gd name="T9" fmla="*/ 2147483647 h 323"/>
                  <a:gd name="T10" fmla="*/ 2147483647 w 235"/>
                  <a:gd name="T11" fmla="*/ 2147483647 h 323"/>
                  <a:gd name="T12" fmla="*/ 2147483647 w 235"/>
                  <a:gd name="T13" fmla="*/ 2147483647 h 323"/>
                  <a:gd name="T14" fmla="*/ 2147483647 w 235"/>
                  <a:gd name="T15" fmla="*/ 2147483647 h 323"/>
                  <a:gd name="T16" fmla="*/ 2147483647 w 235"/>
                  <a:gd name="T17" fmla="*/ 2147483647 h 323"/>
                  <a:gd name="T18" fmla="*/ 2147483647 w 235"/>
                  <a:gd name="T19" fmla="*/ 2147483647 h 323"/>
                  <a:gd name="T20" fmla="*/ 2147483647 w 235"/>
                  <a:gd name="T21" fmla="*/ 2147483647 h 323"/>
                  <a:gd name="T22" fmla="*/ 2147483647 w 235"/>
                  <a:gd name="T23" fmla="*/ 2147483647 h 323"/>
                  <a:gd name="T24" fmla="*/ 2147483647 w 235"/>
                  <a:gd name="T25" fmla="*/ 2147483647 h 323"/>
                  <a:gd name="T26" fmla="*/ 2147483647 w 235"/>
                  <a:gd name="T27" fmla="*/ 2147483647 h 323"/>
                  <a:gd name="T28" fmla="*/ 2147483647 w 235"/>
                  <a:gd name="T29" fmla="*/ 2147483647 h 323"/>
                  <a:gd name="T30" fmla="*/ 2147483647 w 235"/>
                  <a:gd name="T31" fmla="*/ 2147483647 h 323"/>
                  <a:gd name="T32" fmla="*/ 2147483647 w 235"/>
                  <a:gd name="T33" fmla="*/ 2147483647 h 323"/>
                  <a:gd name="T34" fmla="*/ 2147483647 w 235"/>
                  <a:gd name="T35" fmla="*/ 2147483647 h 323"/>
                  <a:gd name="T36" fmla="*/ 2147483647 w 235"/>
                  <a:gd name="T37" fmla="*/ 2147483647 h 323"/>
                  <a:gd name="T38" fmla="*/ 2147483647 w 235"/>
                  <a:gd name="T39" fmla="*/ 2147483647 h 323"/>
                  <a:gd name="T40" fmla="*/ 2147483647 w 235"/>
                  <a:gd name="T41" fmla="*/ 0 h 323"/>
                  <a:gd name="T42" fmla="*/ 2147483647 w 235"/>
                  <a:gd name="T43" fmla="*/ 2147483647 h 323"/>
                  <a:gd name="T44" fmla="*/ 0 w 235"/>
                  <a:gd name="T45" fmla="*/ 2147483647 h 323"/>
                  <a:gd name="T46" fmla="*/ 0 w 235"/>
                  <a:gd name="T47" fmla="*/ 2147483647 h 3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5" h="323">
                    <a:moveTo>
                      <a:pt x="0" y="97"/>
                    </a:moveTo>
                    <a:lnTo>
                      <a:pt x="0" y="97"/>
                    </a:lnTo>
                    <a:lnTo>
                      <a:pt x="15" y="125"/>
                    </a:lnTo>
                    <a:lnTo>
                      <a:pt x="3" y="146"/>
                    </a:lnTo>
                    <a:lnTo>
                      <a:pt x="40" y="178"/>
                    </a:lnTo>
                    <a:lnTo>
                      <a:pt x="46" y="207"/>
                    </a:lnTo>
                    <a:lnTo>
                      <a:pt x="98" y="230"/>
                    </a:lnTo>
                    <a:lnTo>
                      <a:pt x="110" y="283"/>
                    </a:lnTo>
                    <a:lnTo>
                      <a:pt x="149" y="318"/>
                    </a:lnTo>
                    <a:lnTo>
                      <a:pt x="166" y="322"/>
                    </a:lnTo>
                    <a:lnTo>
                      <a:pt x="191" y="296"/>
                    </a:lnTo>
                    <a:lnTo>
                      <a:pt x="234" y="215"/>
                    </a:lnTo>
                    <a:lnTo>
                      <a:pt x="222" y="133"/>
                    </a:lnTo>
                    <a:lnTo>
                      <a:pt x="197" y="133"/>
                    </a:lnTo>
                    <a:lnTo>
                      <a:pt x="189" y="114"/>
                    </a:lnTo>
                    <a:lnTo>
                      <a:pt x="191" y="66"/>
                    </a:lnTo>
                    <a:lnTo>
                      <a:pt x="166" y="66"/>
                    </a:lnTo>
                    <a:lnTo>
                      <a:pt x="161" y="81"/>
                    </a:lnTo>
                    <a:lnTo>
                      <a:pt x="140" y="76"/>
                    </a:lnTo>
                    <a:lnTo>
                      <a:pt x="135" y="31"/>
                    </a:lnTo>
                    <a:lnTo>
                      <a:pt x="73" y="0"/>
                    </a:lnTo>
                    <a:lnTo>
                      <a:pt x="40" y="60"/>
                    </a:lnTo>
                    <a:lnTo>
                      <a:pt x="0" y="97"/>
                    </a:lnTo>
                  </a:path>
                </a:pathLst>
              </a:custGeom>
              <a:solidFill>
                <a:srgbClr val="FFFFCC"/>
              </a:solidFill>
              <a:ln w="9271" cap="flat" cmpd="sng">
                <a:solidFill>
                  <a:srgbClr val="000000"/>
                </a:solidFill>
                <a:prstDash val="solid"/>
                <a:round/>
                <a:headEnd type="none" w="med" len="med"/>
                <a:tailEnd type="none" w="med" len="med"/>
              </a:ln>
            </p:spPr>
            <p:txBody>
              <a:bodyPr/>
              <a:lstStyle/>
              <a:p>
                <a:endParaRPr lang="en-US" sz="1350">
                  <a:solidFill>
                    <a:prstClr val="black"/>
                  </a:solidFill>
                </a:endParaRPr>
              </a:p>
            </p:txBody>
          </p:sp>
          <p:grpSp>
            <p:nvGrpSpPr>
              <p:cNvPr id="2146" name="Group 111"/>
              <p:cNvGrpSpPr>
                <a:grpSpLocks/>
              </p:cNvGrpSpPr>
              <p:nvPr/>
            </p:nvGrpSpPr>
            <p:grpSpPr bwMode="auto">
              <a:xfrm>
                <a:off x="7602537" y="1688122"/>
                <a:ext cx="239712" cy="219069"/>
                <a:chOff x="5312" y="1919"/>
                <a:chExt cx="166" cy="156"/>
              </a:xfrm>
            </p:grpSpPr>
            <p:sp>
              <p:nvSpPr>
                <p:cNvPr id="2278" name="Text Box 112"/>
                <p:cNvSpPr txBox="1">
                  <a:spLocks noChangeArrowheads="1"/>
                </p:cNvSpPr>
                <p:nvPr/>
              </p:nvSpPr>
              <p:spPr bwMode="auto">
                <a:xfrm rot="360000">
                  <a:off x="5329" y="1919"/>
                  <a:ext cx="149" cy="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Courier" pitchFamily="49" charset="0"/>
                    </a:rPr>
                    <a:t>WASH-</a:t>
                  </a:r>
                  <a:endParaRPr lang="en-US" altLang="en-US" sz="1650">
                    <a:solidFill>
                      <a:prstClr val="black"/>
                    </a:solidFill>
                  </a:endParaRPr>
                </a:p>
              </p:txBody>
            </p:sp>
            <p:sp>
              <p:nvSpPr>
                <p:cNvPr id="2279" name="Text Box 113"/>
                <p:cNvSpPr txBox="1">
                  <a:spLocks noChangeArrowheads="1"/>
                </p:cNvSpPr>
                <p:nvPr/>
              </p:nvSpPr>
              <p:spPr bwMode="auto">
                <a:xfrm rot="360000">
                  <a:off x="5324" y="1970"/>
                  <a:ext cx="120"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Courier" pitchFamily="49" charset="0"/>
                    </a:rPr>
                    <a:t>ING-</a:t>
                  </a:r>
                  <a:endParaRPr lang="en-US" altLang="en-US" sz="1650">
                    <a:solidFill>
                      <a:prstClr val="black"/>
                    </a:solidFill>
                  </a:endParaRPr>
                </a:p>
              </p:txBody>
            </p:sp>
            <p:sp>
              <p:nvSpPr>
                <p:cNvPr id="2280" name="Text Box 114"/>
                <p:cNvSpPr txBox="1">
                  <a:spLocks noChangeArrowheads="1"/>
                </p:cNvSpPr>
                <p:nvPr/>
              </p:nvSpPr>
              <p:spPr bwMode="auto">
                <a:xfrm rot="360000">
                  <a:off x="5312" y="2020"/>
                  <a:ext cx="89" cy="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Courier" pitchFamily="49" charset="0"/>
                    </a:rPr>
                    <a:t>TON</a:t>
                  </a:r>
                  <a:endParaRPr lang="en-US" altLang="en-US" sz="1650">
                    <a:solidFill>
                      <a:prstClr val="black"/>
                    </a:solidFill>
                  </a:endParaRPr>
                </a:p>
              </p:txBody>
            </p:sp>
          </p:grpSp>
          <p:sp>
            <p:nvSpPr>
              <p:cNvPr id="2147" name="Freeform 173"/>
              <p:cNvSpPr>
                <a:spLocks/>
              </p:cNvSpPr>
              <p:nvPr/>
            </p:nvSpPr>
            <p:spPr bwMode="auto">
              <a:xfrm>
                <a:off x="7472362" y="1573825"/>
                <a:ext cx="415925" cy="376227"/>
              </a:xfrm>
              <a:custGeom>
                <a:avLst/>
                <a:gdLst>
                  <a:gd name="T0" fmla="*/ 0 w 288"/>
                  <a:gd name="T1" fmla="*/ 2147483647 h 269"/>
                  <a:gd name="T2" fmla="*/ 0 w 288"/>
                  <a:gd name="T3" fmla="*/ 2147483647 h 269"/>
                  <a:gd name="T4" fmla="*/ 2147483647 w 288"/>
                  <a:gd name="T5" fmla="*/ 2147483647 h 269"/>
                  <a:gd name="T6" fmla="*/ 2147483647 w 288"/>
                  <a:gd name="T7" fmla="*/ 2147483647 h 269"/>
                  <a:gd name="T8" fmla="*/ 2147483647 w 288"/>
                  <a:gd name="T9" fmla="*/ 2147483647 h 269"/>
                  <a:gd name="T10" fmla="*/ 2147483647 w 288"/>
                  <a:gd name="T11" fmla="*/ 0 h 269"/>
                  <a:gd name="T12" fmla="*/ 2147483647 w 288"/>
                  <a:gd name="T13" fmla="*/ 2147483647 h 269"/>
                  <a:gd name="T14" fmla="*/ 2147483647 w 288"/>
                  <a:gd name="T15" fmla="*/ 2147483647 h 269"/>
                  <a:gd name="T16" fmla="*/ 2147483647 w 288"/>
                  <a:gd name="T17" fmla="*/ 2147483647 h 269"/>
                  <a:gd name="T18" fmla="*/ 2147483647 w 288"/>
                  <a:gd name="T19" fmla="*/ 2147483647 h 269"/>
                  <a:gd name="T20" fmla="*/ 2147483647 w 288"/>
                  <a:gd name="T21" fmla="*/ 2147483647 h 269"/>
                  <a:gd name="T22" fmla="*/ 0 w 288"/>
                  <a:gd name="T23" fmla="*/ 2147483647 h 269"/>
                  <a:gd name="T24" fmla="*/ 0 w 288"/>
                  <a:gd name="T25" fmla="*/ 2147483647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8" h="269">
                    <a:moveTo>
                      <a:pt x="0" y="268"/>
                    </a:moveTo>
                    <a:lnTo>
                      <a:pt x="0" y="268"/>
                    </a:lnTo>
                    <a:lnTo>
                      <a:pt x="21" y="106"/>
                    </a:lnTo>
                    <a:lnTo>
                      <a:pt x="47" y="70"/>
                    </a:lnTo>
                    <a:lnTo>
                      <a:pt x="183" y="36"/>
                    </a:lnTo>
                    <a:lnTo>
                      <a:pt x="249" y="0"/>
                    </a:lnTo>
                    <a:lnTo>
                      <a:pt x="269" y="43"/>
                    </a:lnTo>
                    <a:lnTo>
                      <a:pt x="287" y="91"/>
                    </a:lnTo>
                    <a:lnTo>
                      <a:pt x="259" y="153"/>
                    </a:lnTo>
                    <a:lnTo>
                      <a:pt x="267" y="235"/>
                    </a:lnTo>
                    <a:lnTo>
                      <a:pt x="118" y="251"/>
                    </a:lnTo>
                    <a:lnTo>
                      <a:pt x="0" y="268"/>
                    </a:lnTo>
                  </a:path>
                </a:pathLst>
              </a:custGeom>
              <a:solidFill>
                <a:srgbClr val="FFFF99"/>
              </a:solidFill>
              <a:ln w="9223" cap="flat" cmpd="sng">
                <a:solidFill>
                  <a:srgbClr val="000000"/>
                </a:solidFill>
                <a:prstDash val="solid"/>
                <a:round/>
                <a:headEnd type="none" w="med" len="med"/>
                <a:tailEnd type="none" w="med" len="med"/>
              </a:ln>
            </p:spPr>
            <p:txBody>
              <a:bodyPr/>
              <a:lstStyle/>
              <a:p>
                <a:endParaRPr lang="en-US" sz="1350">
                  <a:solidFill>
                    <a:prstClr val="black"/>
                  </a:solidFill>
                </a:endParaRPr>
              </a:p>
            </p:txBody>
          </p:sp>
          <p:sp>
            <p:nvSpPr>
              <p:cNvPr id="2148" name="Text Box 174"/>
              <p:cNvSpPr txBox="1">
                <a:spLocks noChangeArrowheads="1"/>
              </p:cNvSpPr>
              <p:nvPr/>
            </p:nvSpPr>
            <p:spPr bwMode="auto">
              <a:xfrm>
                <a:off x="4424363" y="3023174"/>
                <a:ext cx="236537" cy="6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ANSON</a:t>
                </a:r>
              </a:p>
            </p:txBody>
          </p:sp>
          <p:sp>
            <p:nvSpPr>
              <p:cNvPr id="2149" name="Text Box 175"/>
              <p:cNvSpPr txBox="1">
                <a:spLocks noChangeArrowheads="1"/>
              </p:cNvSpPr>
              <p:nvPr/>
            </p:nvSpPr>
            <p:spPr bwMode="auto">
              <a:xfrm>
                <a:off x="3044825" y="1313482"/>
                <a:ext cx="184150"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ASHE</a:t>
                </a:r>
              </a:p>
            </p:txBody>
          </p:sp>
          <p:sp>
            <p:nvSpPr>
              <p:cNvPr id="2150" name="Text Box 176"/>
              <p:cNvSpPr txBox="1">
                <a:spLocks noChangeArrowheads="1"/>
              </p:cNvSpPr>
              <p:nvPr/>
            </p:nvSpPr>
            <p:spPr bwMode="auto">
              <a:xfrm>
                <a:off x="2670175" y="1757970"/>
                <a:ext cx="230188"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AVERY</a:t>
                </a:r>
              </a:p>
            </p:txBody>
          </p:sp>
          <p:sp>
            <p:nvSpPr>
              <p:cNvPr id="2151" name="Text Box 177"/>
              <p:cNvSpPr txBox="1">
                <a:spLocks noChangeArrowheads="1"/>
              </p:cNvSpPr>
              <p:nvPr/>
            </p:nvSpPr>
            <p:spPr bwMode="auto">
              <a:xfrm>
                <a:off x="7259637" y="2118323"/>
                <a:ext cx="369887"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BEAUFORT</a:t>
                </a:r>
              </a:p>
            </p:txBody>
          </p:sp>
          <p:sp>
            <p:nvSpPr>
              <p:cNvPr id="2152" name="Text Box 178"/>
              <p:cNvSpPr txBox="1">
                <a:spLocks noChangeArrowheads="1"/>
              </p:cNvSpPr>
              <p:nvPr/>
            </p:nvSpPr>
            <p:spPr bwMode="auto">
              <a:xfrm>
                <a:off x="7189787" y="1453178"/>
                <a:ext cx="247650"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BERTIE</a:t>
                </a:r>
              </a:p>
            </p:txBody>
          </p:sp>
          <p:sp>
            <p:nvSpPr>
              <p:cNvPr id="2153" name="Text Box 179"/>
              <p:cNvSpPr txBox="1">
                <a:spLocks noChangeArrowheads="1"/>
              </p:cNvSpPr>
              <p:nvPr/>
            </p:nvSpPr>
            <p:spPr bwMode="auto">
              <a:xfrm>
                <a:off x="5853112" y="3316855"/>
                <a:ext cx="273050"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BLADEN</a:t>
                </a:r>
              </a:p>
            </p:txBody>
          </p:sp>
          <p:sp>
            <p:nvSpPr>
              <p:cNvPr id="2154" name="Text Box 180"/>
              <p:cNvSpPr txBox="1">
                <a:spLocks noChangeArrowheads="1"/>
              </p:cNvSpPr>
              <p:nvPr/>
            </p:nvSpPr>
            <p:spPr bwMode="auto">
              <a:xfrm>
                <a:off x="6118224" y="3981999"/>
                <a:ext cx="415925"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charset="0"/>
                  </a:rPr>
                  <a:t>BRUN</a:t>
                </a:r>
                <a:r>
                  <a:rPr lang="en-US" altLang="en-US" sz="300" b="1">
                    <a:solidFill>
                      <a:srgbClr val="000000"/>
                    </a:solidFill>
                    <a:latin typeface="Arial Narrow" pitchFamily="34" charset="0"/>
                  </a:rPr>
                  <a:t>S</a:t>
                </a:r>
                <a:r>
                  <a:rPr lang="en-US" altLang="en-US" sz="300" b="1">
                    <a:solidFill>
                      <a:srgbClr val="000000"/>
                    </a:solidFill>
                    <a:latin typeface="Arial" charset="0"/>
                  </a:rPr>
                  <a:t>WICK</a:t>
                </a:r>
                <a:endParaRPr lang="en-US" altLang="en-US" sz="1650">
                  <a:solidFill>
                    <a:prstClr val="black"/>
                  </a:solidFill>
                </a:endParaRPr>
              </a:p>
            </p:txBody>
          </p:sp>
          <p:sp>
            <p:nvSpPr>
              <p:cNvPr id="2155" name="Text Box 181"/>
              <p:cNvSpPr txBox="1">
                <a:spLocks noChangeArrowheads="1"/>
              </p:cNvSpPr>
              <p:nvPr/>
            </p:nvSpPr>
            <p:spPr bwMode="auto">
              <a:xfrm>
                <a:off x="2038350" y="2343742"/>
                <a:ext cx="388938" cy="7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BUNCOMBE</a:t>
                </a:r>
              </a:p>
            </p:txBody>
          </p:sp>
          <p:sp>
            <p:nvSpPr>
              <p:cNvPr id="2156" name="Text Box 182"/>
              <p:cNvSpPr txBox="1">
                <a:spLocks noChangeArrowheads="1"/>
              </p:cNvSpPr>
              <p:nvPr/>
            </p:nvSpPr>
            <p:spPr bwMode="auto">
              <a:xfrm>
                <a:off x="2879725" y="2148485"/>
                <a:ext cx="236538"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BURKE</a:t>
                </a:r>
              </a:p>
            </p:txBody>
          </p:sp>
          <p:sp>
            <p:nvSpPr>
              <p:cNvPr id="2157" name="Text Box 183"/>
              <p:cNvSpPr txBox="1">
                <a:spLocks noChangeArrowheads="1"/>
              </p:cNvSpPr>
              <p:nvPr/>
            </p:nvSpPr>
            <p:spPr bwMode="auto">
              <a:xfrm>
                <a:off x="2919413" y="1881792"/>
                <a:ext cx="385762"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CALDWELL</a:t>
                </a:r>
              </a:p>
            </p:txBody>
          </p:sp>
          <p:sp>
            <p:nvSpPr>
              <p:cNvPr id="2158" name="Text Box 185"/>
              <p:cNvSpPr txBox="1">
                <a:spLocks noChangeArrowheads="1"/>
              </p:cNvSpPr>
              <p:nvPr/>
            </p:nvSpPr>
            <p:spPr bwMode="auto">
              <a:xfrm>
                <a:off x="4991099" y="1265858"/>
                <a:ext cx="325438"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CASWELL</a:t>
                </a:r>
              </a:p>
            </p:txBody>
          </p:sp>
          <p:sp>
            <p:nvSpPr>
              <p:cNvPr id="2159" name="Text Box 186"/>
              <p:cNvSpPr txBox="1">
                <a:spLocks noChangeArrowheads="1"/>
              </p:cNvSpPr>
              <p:nvPr/>
            </p:nvSpPr>
            <p:spPr bwMode="auto">
              <a:xfrm>
                <a:off x="3290888" y="2227858"/>
                <a:ext cx="338137"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CATAWBA</a:t>
                </a:r>
              </a:p>
            </p:txBody>
          </p:sp>
          <p:sp>
            <p:nvSpPr>
              <p:cNvPr id="2160" name="Text Box 187"/>
              <p:cNvSpPr txBox="1">
                <a:spLocks noChangeArrowheads="1"/>
              </p:cNvSpPr>
              <p:nvPr/>
            </p:nvSpPr>
            <p:spPr bwMode="auto">
              <a:xfrm>
                <a:off x="5108574" y="2078637"/>
                <a:ext cx="341313"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CHATHAM</a:t>
                </a:r>
              </a:p>
            </p:txBody>
          </p:sp>
          <p:sp>
            <p:nvSpPr>
              <p:cNvPr id="2161" name="Text Box 188"/>
              <p:cNvSpPr txBox="1">
                <a:spLocks noChangeArrowheads="1"/>
              </p:cNvSpPr>
              <p:nvPr/>
            </p:nvSpPr>
            <p:spPr bwMode="auto">
              <a:xfrm>
                <a:off x="631825" y="2961264"/>
                <a:ext cx="382588"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CHEROKEE</a:t>
                </a:r>
              </a:p>
            </p:txBody>
          </p:sp>
          <p:sp>
            <p:nvSpPr>
              <p:cNvPr id="2162" name="Text Box 189"/>
              <p:cNvSpPr txBox="1">
                <a:spLocks noChangeArrowheads="1"/>
              </p:cNvSpPr>
              <p:nvPr/>
            </p:nvSpPr>
            <p:spPr bwMode="auto">
              <a:xfrm>
                <a:off x="1052513" y="3029524"/>
                <a:ext cx="185737"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CLAY</a:t>
                </a:r>
              </a:p>
            </p:txBody>
          </p:sp>
          <p:sp>
            <p:nvSpPr>
              <p:cNvPr id="2163" name="Text Box 190"/>
              <p:cNvSpPr txBox="1">
                <a:spLocks noChangeArrowheads="1"/>
              </p:cNvSpPr>
              <p:nvPr/>
            </p:nvSpPr>
            <p:spPr bwMode="auto">
              <a:xfrm>
                <a:off x="5754687" y="3761343"/>
                <a:ext cx="379412"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COLUMBUS</a:t>
                </a:r>
              </a:p>
            </p:txBody>
          </p:sp>
          <p:sp>
            <p:nvSpPr>
              <p:cNvPr id="2164" name="Text Box 191"/>
              <p:cNvSpPr txBox="1">
                <a:spLocks noChangeArrowheads="1"/>
              </p:cNvSpPr>
              <p:nvPr/>
            </p:nvSpPr>
            <p:spPr bwMode="auto">
              <a:xfrm>
                <a:off x="7085012" y="2545350"/>
                <a:ext cx="279400"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CRAVEN</a:t>
                </a:r>
              </a:p>
            </p:txBody>
          </p:sp>
          <p:sp>
            <p:nvSpPr>
              <p:cNvPr id="2165" name="Text Box 192"/>
              <p:cNvSpPr txBox="1">
                <a:spLocks noChangeArrowheads="1"/>
              </p:cNvSpPr>
              <p:nvPr/>
            </p:nvSpPr>
            <p:spPr bwMode="auto">
              <a:xfrm>
                <a:off x="8272462" y="1719871"/>
                <a:ext cx="185737"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DARE</a:t>
                </a:r>
              </a:p>
            </p:txBody>
          </p:sp>
          <p:sp>
            <p:nvSpPr>
              <p:cNvPr id="2166" name="Text Box 193"/>
              <p:cNvSpPr txBox="1">
                <a:spLocks noChangeArrowheads="1"/>
              </p:cNvSpPr>
              <p:nvPr/>
            </p:nvSpPr>
            <p:spPr bwMode="auto">
              <a:xfrm>
                <a:off x="3951288" y="1877029"/>
                <a:ext cx="207962" cy="7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DAVIE</a:t>
                </a:r>
              </a:p>
            </p:txBody>
          </p:sp>
          <p:sp>
            <p:nvSpPr>
              <p:cNvPr id="2167" name="Text Box 194"/>
              <p:cNvSpPr txBox="1">
                <a:spLocks noChangeArrowheads="1"/>
              </p:cNvSpPr>
              <p:nvPr/>
            </p:nvSpPr>
            <p:spPr bwMode="auto">
              <a:xfrm>
                <a:off x="6426199" y="2905702"/>
                <a:ext cx="254000"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dirty="0">
                    <a:solidFill>
                      <a:srgbClr val="000000"/>
                    </a:solidFill>
                    <a:latin typeface="Arial Narrow" pitchFamily="34" charset="0"/>
                  </a:rPr>
                  <a:t>DUPLIN</a:t>
                </a:r>
              </a:p>
            </p:txBody>
          </p:sp>
          <p:sp>
            <p:nvSpPr>
              <p:cNvPr id="2168" name="Text Box 195"/>
              <p:cNvSpPr txBox="1">
                <a:spLocks noChangeArrowheads="1"/>
              </p:cNvSpPr>
              <p:nvPr/>
            </p:nvSpPr>
            <p:spPr bwMode="auto">
              <a:xfrm>
                <a:off x="4154488" y="1681132"/>
                <a:ext cx="320675"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FORSYTH</a:t>
                </a:r>
              </a:p>
            </p:txBody>
          </p:sp>
          <p:sp>
            <p:nvSpPr>
              <p:cNvPr id="2169" name="Text Box 196"/>
              <p:cNvSpPr txBox="1">
                <a:spLocks noChangeArrowheads="1"/>
              </p:cNvSpPr>
              <p:nvPr/>
            </p:nvSpPr>
            <p:spPr bwMode="auto">
              <a:xfrm>
                <a:off x="5956299" y="1575412"/>
                <a:ext cx="352425"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FRANKLIN</a:t>
                </a:r>
              </a:p>
            </p:txBody>
          </p:sp>
          <p:sp>
            <p:nvSpPr>
              <p:cNvPr id="2170" name="Text Box 197"/>
              <p:cNvSpPr txBox="1">
                <a:spLocks noChangeArrowheads="1"/>
              </p:cNvSpPr>
              <p:nvPr/>
            </p:nvSpPr>
            <p:spPr bwMode="auto">
              <a:xfrm>
                <a:off x="3354388" y="2669172"/>
                <a:ext cx="284162"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GASTON</a:t>
                </a:r>
              </a:p>
            </p:txBody>
          </p:sp>
          <p:sp>
            <p:nvSpPr>
              <p:cNvPr id="2171" name="Text Box 198"/>
              <p:cNvSpPr txBox="1">
                <a:spLocks noChangeArrowheads="1"/>
              </p:cNvSpPr>
              <p:nvPr/>
            </p:nvSpPr>
            <p:spPr bwMode="auto">
              <a:xfrm>
                <a:off x="7383462" y="994402"/>
                <a:ext cx="250825" cy="8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GATES</a:t>
                </a:r>
              </a:p>
            </p:txBody>
          </p:sp>
          <p:sp>
            <p:nvSpPr>
              <p:cNvPr id="2172" name="Text Box 199"/>
              <p:cNvSpPr txBox="1">
                <a:spLocks noChangeArrowheads="1"/>
              </p:cNvSpPr>
              <p:nvPr/>
            </p:nvSpPr>
            <p:spPr bwMode="auto">
              <a:xfrm>
                <a:off x="909638" y="2691396"/>
                <a:ext cx="293687"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GRAHAM</a:t>
                </a:r>
              </a:p>
            </p:txBody>
          </p:sp>
          <p:sp>
            <p:nvSpPr>
              <p:cNvPr id="2173" name="Text Box 200"/>
              <p:cNvSpPr txBox="1">
                <a:spLocks noChangeArrowheads="1"/>
              </p:cNvSpPr>
              <p:nvPr/>
            </p:nvSpPr>
            <p:spPr bwMode="auto">
              <a:xfrm>
                <a:off x="6588124" y="2238970"/>
                <a:ext cx="280988" cy="7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GREENE</a:t>
                </a:r>
              </a:p>
            </p:txBody>
          </p:sp>
          <p:sp>
            <p:nvSpPr>
              <p:cNvPr id="2174" name="Text Box 201"/>
              <p:cNvSpPr txBox="1">
                <a:spLocks noChangeArrowheads="1"/>
              </p:cNvSpPr>
              <p:nvPr/>
            </p:nvSpPr>
            <p:spPr bwMode="auto">
              <a:xfrm>
                <a:off x="4565650" y="1673834"/>
                <a:ext cx="352425"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GUILFORD</a:t>
                </a:r>
              </a:p>
            </p:txBody>
          </p:sp>
          <p:sp>
            <p:nvSpPr>
              <p:cNvPr id="2175" name="Text Box 202"/>
              <p:cNvSpPr txBox="1">
                <a:spLocks noChangeArrowheads="1"/>
              </p:cNvSpPr>
              <p:nvPr/>
            </p:nvSpPr>
            <p:spPr bwMode="auto">
              <a:xfrm>
                <a:off x="6578599" y="1340468"/>
                <a:ext cx="296863"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HALIFAX</a:t>
                </a:r>
              </a:p>
            </p:txBody>
          </p:sp>
          <p:sp>
            <p:nvSpPr>
              <p:cNvPr id="2176" name="Text Box 203"/>
              <p:cNvSpPr txBox="1">
                <a:spLocks noChangeArrowheads="1"/>
              </p:cNvSpPr>
              <p:nvPr/>
            </p:nvSpPr>
            <p:spPr bwMode="auto">
              <a:xfrm>
                <a:off x="5495924" y="2450102"/>
                <a:ext cx="325438"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HARNETT</a:t>
                </a:r>
              </a:p>
            </p:txBody>
          </p:sp>
          <p:sp>
            <p:nvSpPr>
              <p:cNvPr id="2177" name="Text Box 204"/>
              <p:cNvSpPr txBox="1">
                <a:spLocks noChangeArrowheads="1"/>
              </p:cNvSpPr>
              <p:nvPr/>
            </p:nvSpPr>
            <p:spPr bwMode="auto">
              <a:xfrm>
                <a:off x="1658938" y="2413590"/>
                <a:ext cx="354012"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HAYWOOD</a:t>
                </a:r>
              </a:p>
            </p:txBody>
          </p:sp>
          <p:sp>
            <p:nvSpPr>
              <p:cNvPr id="2178" name="Text Box 205"/>
              <p:cNvSpPr txBox="1">
                <a:spLocks noChangeArrowheads="1"/>
              </p:cNvSpPr>
              <p:nvPr/>
            </p:nvSpPr>
            <p:spPr bwMode="auto">
              <a:xfrm>
                <a:off x="2155825" y="2677108"/>
                <a:ext cx="428625" cy="7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HENDERSON</a:t>
                </a:r>
              </a:p>
            </p:txBody>
          </p:sp>
          <p:sp>
            <p:nvSpPr>
              <p:cNvPr id="2179" name="Text Box 206"/>
              <p:cNvSpPr txBox="1">
                <a:spLocks noChangeArrowheads="1"/>
              </p:cNvSpPr>
              <p:nvPr/>
            </p:nvSpPr>
            <p:spPr bwMode="auto">
              <a:xfrm>
                <a:off x="7072312" y="1138861"/>
                <a:ext cx="371475" cy="7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HERTFORD</a:t>
                </a:r>
                <a:endParaRPr lang="en-US" altLang="en-US" sz="300" b="1">
                  <a:solidFill>
                    <a:prstClr val="black"/>
                  </a:solidFill>
                  <a:latin typeface="Arial Narrow" pitchFamily="34" charset="0"/>
                </a:endParaRPr>
              </a:p>
            </p:txBody>
          </p:sp>
          <p:sp>
            <p:nvSpPr>
              <p:cNvPr id="2180" name="Text Box 207"/>
              <p:cNvSpPr txBox="1">
                <a:spLocks noChangeArrowheads="1"/>
              </p:cNvSpPr>
              <p:nvPr/>
            </p:nvSpPr>
            <p:spPr bwMode="auto">
              <a:xfrm>
                <a:off x="5238749" y="2942214"/>
                <a:ext cx="196850" cy="6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HOKE</a:t>
                </a:r>
              </a:p>
            </p:txBody>
          </p:sp>
          <p:sp>
            <p:nvSpPr>
              <p:cNvPr id="2181" name="Text Box 208"/>
              <p:cNvSpPr txBox="1">
                <a:spLocks noChangeArrowheads="1"/>
              </p:cNvSpPr>
              <p:nvPr/>
            </p:nvSpPr>
            <p:spPr bwMode="auto">
              <a:xfrm>
                <a:off x="7953374" y="2059587"/>
                <a:ext cx="187325"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HYDE</a:t>
                </a:r>
              </a:p>
            </p:txBody>
          </p:sp>
          <p:sp>
            <p:nvSpPr>
              <p:cNvPr id="2182" name="Text Box 209"/>
              <p:cNvSpPr txBox="1">
                <a:spLocks noChangeArrowheads="1"/>
              </p:cNvSpPr>
              <p:nvPr/>
            </p:nvSpPr>
            <p:spPr bwMode="auto">
              <a:xfrm>
                <a:off x="1543050" y="2742195"/>
                <a:ext cx="322263"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JACKSON</a:t>
                </a:r>
              </a:p>
            </p:txBody>
          </p:sp>
          <p:sp>
            <p:nvSpPr>
              <p:cNvPr id="2183" name="Text Box 210"/>
              <p:cNvSpPr txBox="1">
                <a:spLocks noChangeArrowheads="1"/>
              </p:cNvSpPr>
              <p:nvPr/>
            </p:nvSpPr>
            <p:spPr bwMode="auto">
              <a:xfrm>
                <a:off x="5889624" y="2246908"/>
                <a:ext cx="371475"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charset="0"/>
                  </a:rPr>
                  <a:t>JOHNSTON</a:t>
                </a:r>
              </a:p>
            </p:txBody>
          </p:sp>
          <p:sp>
            <p:nvSpPr>
              <p:cNvPr id="2184" name="Text Box 211"/>
              <p:cNvSpPr txBox="1">
                <a:spLocks noChangeArrowheads="1"/>
              </p:cNvSpPr>
              <p:nvPr/>
            </p:nvSpPr>
            <p:spPr bwMode="auto">
              <a:xfrm>
                <a:off x="6897687" y="2723145"/>
                <a:ext cx="225425"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JONES</a:t>
                </a:r>
              </a:p>
            </p:txBody>
          </p:sp>
          <p:sp>
            <p:nvSpPr>
              <p:cNvPr id="2185" name="Text Box 212"/>
              <p:cNvSpPr txBox="1">
                <a:spLocks noChangeArrowheads="1"/>
              </p:cNvSpPr>
              <p:nvPr/>
            </p:nvSpPr>
            <p:spPr bwMode="auto">
              <a:xfrm>
                <a:off x="5275262" y="2362791"/>
                <a:ext cx="131762"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LEE</a:t>
                </a:r>
              </a:p>
            </p:txBody>
          </p:sp>
          <p:sp>
            <p:nvSpPr>
              <p:cNvPr id="2186" name="Text Box 213"/>
              <p:cNvSpPr txBox="1">
                <a:spLocks noChangeArrowheads="1"/>
              </p:cNvSpPr>
              <p:nvPr/>
            </p:nvSpPr>
            <p:spPr bwMode="auto">
              <a:xfrm>
                <a:off x="6618287" y="2500901"/>
                <a:ext cx="258762"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LENOIR</a:t>
                </a:r>
              </a:p>
            </p:txBody>
          </p:sp>
          <p:sp>
            <p:nvSpPr>
              <p:cNvPr id="2187" name="Text Box 214"/>
              <p:cNvSpPr txBox="1">
                <a:spLocks noChangeArrowheads="1"/>
              </p:cNvSpPr>
              <p:nvPr/>
            </p:nvSpPr>
            <p:spPr bwMode="auto">
              <a:xfrm>
                <a:off x="3287713" y="2445339"/>
                <a:ext cx="307975"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LINCOLN</a:t>
                </a:r>
              </a:p>
            </p:txBody>
          </p:sp>
          <p:sp>
            <p:nvSpPr>
              <p:cNvPr id="2188" name="Text Box 215"/>
              <p:cNvSpPr txBox="1">
                <a:spLocks noChangeArrowheads="1"/>
              </p:cNvSpPr>
              <p:nvPr/>
            </p:nvSpPr>
            <p:spPr bwMode="auto">
              <a:xfrm>
                <a:off x="2476500" y="2259607"/>
                <a:ext cx="407988"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MCDOWELL</a:t>
                </a:r>
              </a:p>
            </p:txBody>
          </p:sp>
          <p:sp>
            <p:nvSpPr>
              <p:cNvPr id="2189" name="Text Box 216"/>
              <p:cNvSpPr txBox="1">
                <a:spLocks noChangeArrowheads="1"/>
              </p:cNvSpPr>
              <p:nvPr/>
            </p:nvSpPr>
            <p:spPr bwMode="auto">
              <a:xfrm>
                <a:off x="1309688" y="2912052"/>
                <a:ext cx="247650"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MACON</a:t>
                </a:r>
              </a:p>
            </p:txBody>
          </p:sp>
          <p:sp>
            <p:nvSpPr>
              <p:cNvPr id="2190" name="Text Box 217"/>
              <p:cNvSpPr txBox="1">
                <a:spLocks noChangeArrowheads="1"/>
              </p:cNvSpPr>
              <p:nvPr/>
            </p:nvSpPr>
            <p:spPr bwMode="auto">
              <a:xfrm>
                <a:off x="1930400" y="2054824"/>
                <a:ext cx="311150"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MADISON</a:t>
                </a:r>
              </a:p>
            </p:txBody>
          </p:sp>
          <p:sp>
            <p:nvSpPr>
              <p:cNvPr id="2191" name="Text Box 218"/>
              <p:cNvSpPr txBox="1">
                <a:spLocks noChangeArrowheads="1"/>
              </p:cNvSpPr>
              <p:nvPr/>
            </p:nvSpPr>
            <p:spPr bwMode="auto">
              <a:xfrm>
                <a:off x="7088187" y="1791306"/>
                <a:ext cx="266700"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MARTIN</a:t>
                </a:r>
              </a:p>
            </p:txBody>
          </p:sp>
          <p:sp>
            <p:nvSpPr>
              <p:cNvPr id="2192" name="Text Box 220"/>
              <p:cNvSpPr txBox="1">
                <a:spLocks noChangeArrowheads="1"/>
              </p:cNvSpPr>
              <p:nvPr/>
            </p:nvSpPr>
            <p:spPr bwMode="auto">
              <a:xfrm>
                <a:off x="2278063" y="1789719"/>
                <a:ext cx="373062" cy="7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lgn="r">
                  <a:buClr>
                    <a:srgbClr val="104160"/>
                  </a:buClr>
                  <a:buSzPct val="90000"/>
                  <a:buFont typeface="Monotype Sorts" pitchFamily="2" charset="2"/>
                  <a:buNone/>
                </a:pPr>
                <a:r>
                  <a:rPr lang="en-US" altLang="en-US" sz="300" b="1">
                    <a:solidFill>
                      <a:srgbClr val="000000"/>
                    </a:solidFill>
                    <a:latin typeface="Arial Narrow" pitchFamily="34" charset="0"/>
                  </a:rPr>
                  <a:t>MITCHELL</a:t>
                </a:r>
              </a:p>
            </p:txBody>
          </p:sp>
          <p:sp>
            <p:nvSpPr>
              <p:cNvPr id="2193" name="Text Box 221"/>
              <p:cNvSpPr txBox="1">
                <a:spLocks noChangeArrowheads="1"/>
              </p:cNvSpPr>
              <p:nvPr/>
            </p:nvSpPr>
            <p:spPr bwMode="auto">
              <a:xfrm>
                <a:off x="4984749" y="2583449"/>
                <a:ext cx="250825"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MOORE</a:t>
                </a:r>
              </a:p>
            </p:txBody>
          </p:sp>
          <p:sp>
            <p:nvSpPr>
              <p:cNvPr id="2194" name="Text Box 222"/>
              <p:cNvSpPr txBox="1">
                <a:spLocks noChangeArrowheads="1"/>
              </p:cNvSpPr>
              <p:nvPr/>
            </p:nvSpPr>
            <p:spPr bwMode="auto">
              <a:xfrm>
                <a:off x="6335712" y="1657960"/>
                <a:ext cx="185737"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NASH</a:t>
                </a:r>
              </a:p>
            </p:txBody>
          </p:sp>
          <p:sp>
            <p:nvSpPr>
              <p:cNvPr id="2195" name="Text Box 224"/>
              <p:cNvSpPr txBox="1">
                <a:spLocks noChangeArrowheads="1"/>
              </p:cNvSpPr>
              <p:nvPr/>
            </p:nvSpPr>
            <p:spPr bwMode="auto">
              <a:xfrm>
                <a:off x="6864349" y="3056511"/>
                <a:ext cx="296863"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ONSLOW</a:t>
                </a:r>
              </a:p>
            </p:txBody>
          </p:sp>
          <p:sp>
            <p:nvSpPr>
              <p:cNvPr id="2196" name="Text Box 225"/>
              <p:cNvSpPr txBox="1">
                <a:spLocks noChangeArrowheads="1"/>
              </p:cNvSpPr>
              <p:nvPr/>
            </p:nvSpPr>
            <p:spPr bwMode="auto">
              <a:xfrm>
                <a:off x="7440612" y="2583449"/>
                <a:ext cx="312737"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PAMLICO</a:t>
                </a:r>
              </a:p>
            </p:txBody>
          </p:sp>
          <p:sp>
            <p:nvSpPr>
              <p:cNvPr id="2197" name="Text Box 226"/>
              <p:cNvSpPr txBox="1">
                <a:spLocks noChangeArrowheads="1"/>
              </p:cNvSpPr>
              <p:nvPr/>
            </p:nvSpPr>
            <p:spPr bwMode="auto">
              <a:xfrm>
                <a:off x="6462712" y="3385115"/>
                <a:ext cx="279400"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PENDER</a:t>
                </a:r>
              </a:p>
            </p:txBody>
          </p:sp>
          <p:sp>
            <p:nvSpPr>
              <p:cNvPr id="2198" name="Text Box 227"/>
              <p:cNvSpPr txBox="1">
                <a:spLocks noChangeArrowheads="1"/>
              </p:cNvSpPr>
              <p:nvPr/>
            </p:nvSpPr>
            <p:spPr bwMode="auto">
              <a:xfrm>
                <a:off x="5345112" y="1246808"/>
                <a:ext cx="282575"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PERSON</a:t>
                </a:r>
              </a:p>
            </p:txBody>
          </p:sp>
          <p:sp>
            <p:nvSpPr>
              <p:cNvPr id="2199" name="Text Box 228"/>
              <p:cNvSpPr txBox="1">
                <a:spLocks noChangeArrowheads="1"/>
              </p:cNvSpPr>
              <p:nvPr/>
            </p:nvSpPr>
            <p:spPr bwMode="auto">
              <a:xfrm>
                <a:off x="6891337" y="2054824"/>
                <a:ext cx="173037" cy="7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PITT</a:t>
                </a:r>
              </a:p>
            </p:txBody>
          </p:sp>
          <p:sp>
            <p:nvSpPr>
              <p:cNvPr id="2200" name="Text Box 229"/>
              <p:cNvSpPr txBox="1">
                <a:spLocks noChangeArrowheads="1"/>
              </p:cNvSpPr>
              <p:nvPr/>
            </p:nvSpPr>
            <p:spPr bwMode="auto">
              <a:xfrm>
                <a:off x="2490788" y="2727907"/>
                <a:ext cx="190500"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POLK</a:t>
                </a:r>
              </a:p>
            </p:txBody>
          </p:sp>
          <p:sp>
            <p:nvSpPr>
              <p:cNvPr id="2201" name="Text Box 230"/>
              <p:cNvSpPr txBox="1">
                <a:spLocks noChangeArrowheads="1"/>
              </p:cNvSpPr>
              <p:nvPr/>
            </p:nvSpPr>
            <p:spPr bwMode="auto">
              <a:xfrm>
                <a:off x="4573588" y="2088162"/>
                <a:ext cx="371475" cy="7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RANDOLPH</a:t>
                </a:r>
              </a:p>
            </p:txBody>
          </p:sp>
          <p:sp>
            <p:nvSpPr>
              <p:cNvPr id="2202" name="Text Box 231"/>
              <p:cNvSpPr txBox="1">
                <a:spLocks noChangeArrowheads="1"/>
              </p:cNvSpPr>
              <p:nvPr/>
            </p:nvSpPr>
            <p:spPr bwMode="auto">
              <a:xfrm>
                <a:off x="5313362" y="3326379"/>
                <a:ext cx="336550"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ROBESON</a:t>
                </a:r>
              </a:p>
            </p:txBody>
          </p:sp>
          <p:sp>
            <p:nvSpPr>
              <p:cNvPr id="2203" name="Text Box 232"/>
              <p:cNvSpPr txBox="1">
                <a:spLocks noChangeArrowheads="1"/>
              </p:cNvSpPr>
              <p:nvPr/>
            </p:nvSpPr>
            <p:spPr bwMode="auto">
              <a:xfrm>
                <a:off x="4494213" y="1272208"/>
                <a:ext cx="461962" cy="14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ROCKINGHAM</a:t>
                </a:r>
                <a:endParaRPr lang="en-US" altLang="en-US" sz="1650">
                  <a:solidFill>
                    <a:prstClr val="black"/>
                  </a:solidFill>
                </a:endParaRPr>
              </a:p>
            </p:txBody>
          </p:sp>
          <p:sp>
            <p:nvSpPr>
              <p:cNvPr id="2204" name="Text Box 233"/>
              <p:cNvSpPr txBox="1">
                <a:spLocks noChangeArrowheads="1"/>
              </p:cNvSpPr>
              <p:nvPr/>
            </p:nvSpPr>
            <p:spPr bwMode="auto">
              <a:xfrm>
                <a:off x="3946525" y="2232620"/>
                <a:ext cx="255588"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ROWAN</a:t>
                </a:r>
              </a:p>
            </p:txBody>
          </p:sp>
          <p:sp>
            <p:nvSpPr>
              <p:cNvPr id="2205" name="Text Box 234"/>
              <p:cNvSpPr txBox="1">
                <a:spLocks noChangeArrowheads="1"/>
              </p:cNvSpPr>
              <p:nvPr/>
            </p:nvSpPr>
            <p:spPr bwMode="auto">
              <a:xfrm>
                <a:off x="2563813" y="2550112"/>
                <a:ext cx="469900" cy="7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RUTHERFORD</a:t>
                </a:r>
              </a:p>
            </p:txBody>
          </p:sp>
          <p:sp>
            <p:nvSpPr>
              <p:cNvPr id="2206" name="Text Box 235"/>
              <p:cNvSpPr txBox="1">
                <a:spLocks noChangeArrowheads="1"/>
              </p:cNvSpPr>
              <p:nvPr/>
            </p:nvSpPr>
            <p:spPr bwMode="auto">
              <a:xfrm>
                <a:off x="5957887" y="2866016"/>
                <a:ext cx="330200"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SAMPSON</a:t>
                </a:r>
              </a:p>
            </p:txBody>
          </p:sp>
          <p:sp>
            <p:nvSpPr>
              <p:cNvPr id="2207" name="Text Box 236"/>
              <p:cNvSpPr txBox="1">
                <a:spLocks noChangeArrowheads="1"/>
              </p:cNvSpPr>
              <p:nvPr/>
            </p:nvSpPr>
            <p:spPr bwMode="auto">
              <a:xfrm>
                <a:off x="4221163" y="2610435"/>
                <a:ext cx="266700"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STANLY</a:t>
                </a:r>
              </a:p>
            </p:txBody>
          </p:sp>
          <p:sp>
            <p:nvSpPr>
              <p:cNvPr id="2208" name="Text Box 237"/>
              <p:cNvSpPr txBox="1">
                <a:spLocks noChangeArrowheads="1"/>
              </p:cNvSpPr>
              <p:nvPr/>
            </p:nvSpPr>
            <p:spPr bwMode="auto">
              <a:xfrm>
                <a:off x="4160838" y="1305544"/>
                <a:ext cx="280987"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STOKES</a:t>
                </a:r>
              </a:p>
            </p:txBody>
          </p:sp>
          <p:sp>
            <p:nvSpPr>
              <p:cNvPr id="2209" name="Text Box 238"/>
              <p:cNvSpPr txBox="1">
                <a:spLocks noChangeArrowheads="1"/>
              </p:cNvSpPr>
              <p:nvPr/>
            </p:nvSpPr>
            <p:spPr bwMode="auto">
              <a:xfrm>
                <a:off x="3775075" y="1307132"/>
                <a:ext cx="233363"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SURRY</a:t>
                </a:r>
              </a:p>
            </p:txBody>
          </p:sp>
          <p:sp>
            <p:nvSpPr>
              <p:cNvPr id="2210" name="Text Box 239"/>
              <p:cNvSpPr txBox="1">
                <a:spLocks noChangeArrowheads="1"/>
              </p:cNvSpPr>
              <p:nvPr/>
            </p:nvSpPr>
            <p:spPr bwMode="auto">
              <a:xfrm>
                <a:off x="1250950" y="2532650"/>
                <a:ext cx="220663"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SWAIN</a:t>
                </a:r>
              </a:p>
            </p:txBody>
          </p:sp>
          <p:sp>
            <p:nvSpPr>
              <p:cNvPr id="2211" name="Text Box 240"/>
              <p:cNvSpPr txBox="1">
                <a:spLocks noChangeArrowheads="1"/>
              </p:cNvSpPr>
              <p:nvPr/>
            </p:nvSpPr>
            <p:spPr bwMode="auto">
              <a:xfrm>
                <a:off x="1860550" y="2872366"/>
                <a:ext cx="517525"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TRANSYLVANIA</a:t>
                </a:r>
              </a:p>
            </p:txBody>
          </p:sp>
          <p:sp>
            <p:nvSpPr>
              <p:cNvPr id="2212" name="Text Box 241"/>
              <p:cNvSpPr txBox="1">
                <a:spLocks noChangeArrowheads="1"/>
              </p:cNvSpPr>
              <p:nvPr/>
            </p:nvSpPr>
            <p:spPr bwMode="auto">
              <a:xfrm>
                <a:off x="4029075" y="3004125"/>
                <a:ext cx="219075"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UNION</a:t>
                </a:r>
              </a:p>
            </p:txBody>
          </p:sp>
          <p:sp>
            <p:nvSpPr>
              <p:cNvPr id="2213" name="Text Box 242"/>
              <p:cNvSpPr txBox="1">
                <a:spLocks noChangeArrowheads="1"/>
              </p:cNvSpPr>
              <p:nvPr/>
            </p:nvSpPr>
            <p:spPr bwMode="auto">
              <a:xfrm>
                <a:off x="5865812" y="1253158"/>
                <a:ext cx="239712"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VANCE</a:t>
                </a:r>
              </a:p>
            </p:txBody>
          </p:sp>
          <p:sp>
            <p:nvSpPr>
              <p:cNvPr id="2214" name="Text Box 243"/>
              <p:cNvSpPr txBox="1">
                <a:spLocks noChangeArrowheads="1"/>
              </p:cNvSpPr>
              <p:nvPr/>
            </p:nvSpPr>
            <p:spPr bwMode="auto">
              <a:xfrm>
                <a:off x="5695949" y="1985925"/>
                <a:ext cx="206375"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WAKE</a:t>
                </a:r>
              </a:p>
            </p:txBody>
          </p:sp>
          <p:sp>
            <p:nvSpPr>
              <p:cNvPr id="2215" name="Text Box 244"/>
              <p:cNvSpPr txBox="1">
                <a:spLocks noChangeArrowheads="1"/>
              </p:cNvSpPr>
              <p:nvPr/>
            </p:nvSpPr>
            <p:spPr bwMode="auto">
              <a:xfrm>
                <a:off x="6094412" y="1181722"/>
                <a:ext cx="298450"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WARREN</a:t>
                </a:r>
              </a:p>
            </p:txBody>
          </p:sp>
          <p:sp>
            <p:nvSpPr>
              <p:cNvPr id="2216" name="Text Box 245"/>
              <p:cNvSpPr txBox="1">
                <a:spLocks noChangeArrowheads="1"/>
              </p:cNvSpPr>
              <p:nvPr/>
            </p:nvSpPr>
            <p:spPr bwMode="auto">
              <a:xfrm>
                <a:off x="6308724" y="2391366"/>
                <a:ext cx="246063"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WAYNE</a:t>
                </a:r>
              </a:p>
            </p:txBody>
          </p:sp>
          <p:sp>
            <p:nvSpPr>
              <p:cNvPr id="2217" name="Text Box 246"/>
              <p:cNvSpPr txBox="1">
                <a:spLocks noChangeArrowheads="1"/>
              </p:cNvSpPr>
              <p:nvPr/>
            </p:nvSpPr>
            <p:spPr bwMode="auto">
              <a:xfrm>
                <a:off x="3321050" y="1575412"/>
                <a:ext cx="268288"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WILKES</a:t>
                </a:r>
              </a:p>
            </p:txBody>
          </p:sp>
          <p:sp>
            <p:nvSpPr>
              <p:cNvPr id="2218" name="Text Box 247"/>
              <p:cNvSpPr txBox="1">
                <a:spLocks noChangeArrowheads="1"/>
              </p:cNvSpPr>
              <p:nvPr/>
            </p:nvSpPr>
            <p:spPr bwMode="auto">
              <a:xfrm>
                <a:off x="6340474" y="1996089"/>
                <a:ext cx="268288"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WILSON</a:t>
                </a:r>
              </a:p>
            </p:txBody>
          </p:sp>
          <p:sp>
            <p:nvSpPr>
              <p:cNvPr id="2219" name="Text Box 248"/>
              <p:cNvSpPr txBox="1">
                <a:spLocks noChangeArrowheads="1"/>
              </p:cNvSpPr>
              <p:nvPr/>
            </p:nvSpPr>
            <p:spPr bwMode="auto">
              <a:xfrm>
                <a:off x="3810000" y="1610336"/>
                <a:ext cx="263525"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YADKIN</a:t>
                </a:r>
              </a:p>
            </p:txBody>
          </p:sp>
          <p:sp>
            <p:nvSpPr>
              <p:cNvPr id="2220" name="Text Box 249"/>
              <p:cNvSpPr txBox="1">
                <a:spLocks noChangeArrowheads="1"/>
              </p:cNvSpPr>
              <p:nvPr/>
            </p:nvSpPr>
            <p:spPr bwMode="auto">
              <a:xfrm>
                <a:off x="2290763" y="1986564"/>
                <a:ext cx="276225"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YANCEY</a:t>
                </a:r>
              </a:p>
            </p:txBody>
          </p:sp>
          <p:grpSp>
            <p:nvGrpSpPr>
              <p:cNvPr id="2221" name="Group 297"/>
              <p:cNvGrpSpPr>
                <a:grpSpLocks/>
              </p:cNvGrpSpPr>
              <p:nvPr/>
            </p:nvGrpSpPr>
            <p:grpSpPr bwMode="auto">
              <a:xfrm>
                <a:off x="7556499" y="1689709"/>
                <a:ext cx="179388" cy="147634"/>
                <a:chOff x="5541" y="1928"/>
                <a:chExt cx="124" cy="105"/>
              </a:xfrm>
            </p:grpSpPr>
            <p:sp>
              <p:nvSpPr>
                <p:cNvPr id="2276" name="Text Box 298"/>
                <p:cNvSpPr txBox="1">
                  <a:spLocks noChangeArrowheads="1"/>
                </p:cNvSpPr>
                <p:nvPr/>
              </p:nvSpPr>
              <p:spPr bwMode="auto">
                <a:xfrm rot="360000">
                  <a:off x="5541" y="1981"/>
                  <a:ext cx="122" cy="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endParaRPr lang="en-US" altLang="en-US" sz="1650">
                    <a:solidFill>
                      <a:prstClr val="black"/>
                    </a:solidFill>
                  </a:endParaRPr>
                </a:p>
              </p:txBody>
            </p:sp>
            <p:sp>
              <p:nvSpPr>
                <p:cNvPr id="2277" name="Text Box 299"/>
                <p:cNvSpPr txBox="1">
                  <a:spLocks noChangeArrowheads="1"/>
                </p:cNvSpPr>
                <p:nvPr/>
              </p:nvSpPr>
              <p:spPr bwMode="auto">
                <a:xfrm rot="360000">
                  <a:off x="5545" y="1928"/>
                  <a:ext cx="120" cy="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endParaRPr lang="en-US" altLang="en-US" sz="1650">
                    <a:solidFill>
                      <a:prstClr val="black"/>
                    </a:solidFill>
                  </a:endParaRPr>
                </a:p>
              </p:txBody>
            </p:sp>
          </p:grpSp>
          <p:sp>
            <p:nvSpPr>
              <p:cNvPr id="2222" name="Rectangle 307"/>
              <p:cNvSpPr>
                <a:spLocks noChangeArrowheads="1"/>
              </p:cNvSpPr>
              <p:nvPr/>
            </p:nvSpPr>
            <p:spPr bwMode="auto">
              <a:xfrm>
                <a:off x="7408862" y="1719871"/>
                <a:ext cx="533400" cy="11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544" tIns="30772" rIns="61544" bIns="30772">
                <a:spAutoFit/>
              </a:bodyPr>
              <a:lstStyle>
                <a:lvl1pPr defTabSz="820738">
                  <a:defRPr sz="2400">
                    <a:solidFill>
                      <a:schemeClr val="tx1"/>
                    </a:solidFill>
                    <a:latin typeface="Times New Roman"/>
                  </a:defRPr>
                </a:lvl1pPr>
                <a:lvl2pPr marL="742950" indent="-285750" defTabSz="820738">
                  <a:defRPr sz="2400">
                    <a:solidFill>
                      <a:schemeClr val="tx1"/>
                    </a:solidFill>
                    <a:latin typeface="Times New Roman"/>
                  </a:defRPr>
                </a:lvl2pPr>
                <a:lvl3pPr marL="1143000" indent="-228600" defTabSz="820738">
                  <a:defRPr sz="2400">
                    <a:solidFill>
                      <a:schemeClr val="tx1"/>
                    </a:solidFill>
                    <a:latin typeface="Times New Roman"/>
                  </a:defRPr>
                </a:lvl3pPr>
                <a:lvl4pPr marL="1600200" indent="-228600" defTabSz="820738">
                  <a:defRPr sz="2400">
                    <a:solidFill>
                      <a:schemeClr val="tx1"/>
                    </a:solidFill>
                    <a:latin typeface="Times New Roman"/>
                  </a:defRPr>
                </a:lvl4pPr>
                <a:lvl5pPr marL="2057400" indent="-228600" defTabSz="820738">
                  <a:defRPr sz="2400">
                    <a:solidFill>
                      <a:schemeClr val="tx1"/>
                    </a:solidFill>
                    <a:latin typeface="Times New Roman"/>
                  </a:defRPr>
                </a:lvl5pPr>
                <a:lvl6pPr marL="2514600" indent="-228600" algn="ctr" defTabSz="820738" eaLnBrk="0" fontAlgn="base" hangingPunct="0">
                  <a:spcBef>
                    <a:spcPct val="0"/>
                  </a:spcBef>
                  <a:spcAft>
                    <a:spcPct val="0"/>
                  </a:spcAft>
                  <a:defRPr sz="2400">
                    <a:solidFill>
                      <a:schemeClr val="tx1"/>
                    </a:solidFill>
                    <a:latin typeface="Times New Roman"/>
                  </a:defRPr>
                </a:lvl6pPr>
                <a:lvl7pPr marL="2971800" indent="-228600" algn="ctr" defTabSz="820738" eaLnBrk="0" fontAlgn="base" hangingPunct="0">
                  <a:spcBef>
                    <a:spcPct val="0"/>
                  </a:spcBef>
                  <a:spcAft>
                    <a:spcPct val="0"/>
                  </a:spcAft>
                  <a:defRPr sz="2400">
                    <a:solidFill>
                      <a:schemeClr val="tx1"/>
                    </a:solidFill>
                    <a:latin typeface="Times New Roman"/>
                  </a:defRPr>
                </a:lvl7pPr>
                <a:lvl8pPr marL="3429000" indent="-228600" algn="ctr" defTabSz="820738" eaLnBrk="0" fontAlgn="base" hangingPunct="0">
                  <a:spcBef>
                    <a:spcPct val="0"/>
                  </a:spcBef>
                  <a:spcAft>
                    <a:spcPct val="0"/>
                  </a:spcAft>
                  <a:defRPr sz="2400">
                    <a:solidFill>
                      <a:schemeClr val="tx1"/>
                    </a:solidFill>
                    <a:latin typeface="Times New Roman"/>
                  </a:defRPr>
                </a:lvl8pPr>
                <a:lvl9pPr marL="3886200" indent="-228600" algn="ctr" defTabSz="820738" eaLnBrk="0" fontAlgn="base" hangingPunct="0">
                  <a:spcBef>
                    <a:spcPct val="0"/>
                  </a:spcBef>
                  <a:spcAft>
                    <a:spcPct val="0"/>
                  </a:spcAft>
                  <a:defRPr sz="2400">
                    <a:solidFill>
                      <a:schemeClr val="tx1"/>
                    </a:solidFill>
                    <a:latin typeface="Times New Roman"/>
                  </a:defRPr>
                </a:lvl9pPr>
              </a:lstStyle>
              <a:p>
                <a:r>
                  <a:rPr lang="en-US" altLang="en-US" sz="300" b="1">
                    <a:solidFill>
                      <a:srgbClr val="000000"/>
                    </a:solidFill>
                    <a:latin typeface="Arial Narrow" pitchFamily="34" charset="0"/>
                  </a:rPr>
                  <a:t>WASHINGTON</a:t>
                </a:r>
              </a:p>
            </p:txBody>
          </p:sp>
          <p:sp>
            <p:nvSpPr>
              <p:cNvPr id="2223" name="Text Box 308"/>
              <p:cNvSpPr txBox="1">
                <a:spLocks noChangeArrowheads="1"/>
              </p:cNvSpPr>
              <p:nvPr/>
            </p:nvSpPr>
            <p:spPr bwMode="auto">
              <a:xfrm>
                <a:off x="3949700" y="2597096"/>
                <a:ext cx="255588" cy="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CABARRUS</a:t>
                </a:r>
              </a:p>
            </p:txBody>
          </p:sp>
          <p:sp>
            <p:nvSpPr>
              <p:cNvPr id="2224" name="Text Box 309"/>
              <p:cNvSpPr txBox="1">
                <a:spLocks noChangeArrowheads="1"/>
              </p:cNvSpPr>
              <p:nvPr/>
            </p:nvSpPr>
            <p:spPr bwMode="auto">
              <a:xfrm>
                <a:off x="6603999" y="1715108"/>
                <a:ext cx="298450"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EDGECOMBE</a:t>
                </a:r>
              </a:p>
            </p:txBody>
          </p:sp>
          <p:sp>
            <p:nvSpPr>
              <p:cNvPr id="2225" name="Text Box 310"/>
              <p:cNvSpPr txBox="1">
                <a:spLocks noChangeArrowheads="1"/>
              </p:cNvSpPr>
              <p:nvPr/>
            </p:nvSpPr>
            <p:spPr bwMode="auto">
              <a:xfrm>
                <a:off x="6718299" y="1057900"/>
                <a:ext cx="385763"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NORTHAMPTON</a:t>
                </a:r>
                <a:endParaRPr lang="en-US" altLang="en-US" sz="300">
                  <a:solidFill>
                    <a:prstClr val="black"/>
                  </a:solidFill>
                  <a:latin typeface="Arial Narrow" pitchFamily="34" charset="0"/>
                </a:endParaRPr>
              </a:p>
            </p:txBody>
          </p:sp>
          <p:sp>
            <p:nvSpPr>
              <p:cNvPr id="2226" name="Text Box 314"/>
              <p:cNvSpPr txBox="1">
                <a:spLocks noChangeArrowheads="1"/>
              </p:cNvSpPr>
              <p:nvPr/>
            </p:nvSpPr>
            <p:spPr bwMode="auto">
              <a:xfrm rot="2007198">
                <a:off x="7718424" y="976940"/>
                <a:ext cx="385763"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CAMDEN</a:t>
                </a:r>
                <a:endParaRPr lang="en-US" altLang="en-US" sz="300">
                  <a:solidFill>
                    <a:prstClr val="black"/>
                  </a:solidFill>
                  <a:latin typeface="Arial Narrow" pitchFamily="34" charset="0"/>
                </a:endParaRPr>
              </a:p>
            </p:txBody>
          </p:sp>
          <p:sp>
            <p:nvSpPr>
              <p:cNvPr id="2227" name="Text Box 315"/>
              <p:cNvSpPr txBox="1">
                <a:spLocks noChangeArrowheads="1"/>
              </p:cNvSpPr>
              <p:nvPr/>
            </p:nvSpPr>
            <p:spPr bwMode="auto">
              <a:xfrm rot="1365491">
                <a:off x="8069756" y="1424979"/>
                <a:ext cx="418373" cy="4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PASQUOTANK</a:t>
                </a:r>
                <a:endParaRPr lang="en-US" altLang="en-US" sz="300">
                  <a:solidFill>
                    <a:prstClr val="black"/>
                  </a:solidFill>
                  <a:latin typeface="Arial Narrow" pitchFamily="34" charset="0"/>
                </a:endParaRPr>
              </a:p>
            </p:txBody>
          </p:sp>
          <p:sp>
            <p:nvSpPr>
              <p:cNvPr id="2228" name="Text Box 316"/>
              <p:cNvSpPr txBox="1">
                <a:spLocks noChangeArrowheads="1"/>
              </p:cNvSpPr>
              <p:nvPr/>
            </p:nvSpPr>
            <p:spPr bwMode="auto">
              <a:xfrm>
                <a:off x="7813674" y="1729396"/>
                <a:ext cx="407988" cy="7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TYRRELL</a:t>
                </a:r>
              </a:p>
            </p:txBody>
          </p:sp>
          <p:sp>
            <p:nvSpPr>
              <p:cNvPr id="2229" name="Text Box 318"/>
              <p:cNvSpPr txBox="1">
                <a:spLocks noChangeArrowheads="1"/>
              </p:cNvSpPr>
              <p:nvPr/>
            </p:nvSpPr>
            <p:spPr bwMode="auto">
              <a:xfrm>
                <a:off x="7480299" y="1438890"/>
                <a:ext cx="385763"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CHOWAN</a:t>
                </a:r>
                <a:endParaRPr lang="en-US" altLang="en-US" sz="300">
                  <a:solidFill>
                    <a:prstClr val="black"/>
                  </a:solidFill>
                  <a:latin typeface="Arial Narrow" pitchFamily="34" charset="0"/>
                </a:endParaRPr>
              </a:p>
            </p:txBody>
          </p:sp>
          <p:sp>
            <p:nvSpPr>
              <p:cNvPr id="2230" name="Text Box 319"/>
              <p:cNvSpPr txBox="1">
                <a:spLocks noChangeArrowheads="1"/>
              </p:cNvSpPr>
              <p:nvPr/>
            </p:nvSpPr>
            <p:spPr bwMode="auto">
              <a:xfrm>
                <a:off x="7604124" y="1291257"/>
                <a:ext cx="385763"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PERQUIMANS</a:t>
                </a:r>
                <a:endParaRPr lang="en-US" altLang="en-US" sz="300">
                  <a:solidFill>
                    <a:prstClr val="black"/>
                  </a:solidFill>
                  <a:latin typeface="Arial Narrow" pitchFamily="34" charset="0"/>
                </a:endParaRPr>
              </a:p>
            </p:txBody>
          </p:sp>
          <p:sp>
            <p:nvSpPr>
              <p:cNvPr id="2231" name="Text Box 320"/>
              <p:cNvSpPr txBox="1">
                <a:spLocks noChangeArrowheads="1"/>
              </p:cNvSpPr>
              <p:nvPr/>
            </p:nvSpPr>
            <p:spPr bwMode="auto">
              <a:xfrm>
                <a:off x="7299324" y="3019999"/>
                <a:ext cx="385763"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CARTERET</a:t>
                </a:r>
                <a:endParaRPr lang="en-US" altLang="en-US" sz="300">
                  <a:solidFill>
                    <a:prstClr val="black"/>
                  </a:solidFill>
                  <a:latin typeface="Arial Narrow" pitchFamily="34" charset="0"/>
                </a:endParaRPr>
              </a:p>
            </p:txBody>
          </p:sp>
          <p:sp>
            <p:nvSpPr>
              <p:cNvPr id="2232" name="Text Box 321"/>
              <p:cNvSpPr txBox="1">
                <a:spLocks noChangeArrowheads="1"/>
              </p:cNvSpPr>
              <p:nvPr/>
            </p:nvSpPr>
            <p:spPr bwMode="auto">
              <a:xfrm>
                <a:off x="6793705" y="3809915"/>
                <a:ext cx="385763"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NEW</a:t>
                </a:r>
              </a:p>
              <a:p>
                <a:pPr>
                  <a:buClr>
                    <a:srgbClr val="104160"/>
                  </a:buClr>
                  <a:buSzPct val="90000"/>
                  <a:buFont typeface="Monotype Sorts" pitchFamily="2" charset="2"/>
                  <a:buNone/>
                </a:pPr>
                <a:r>
                  <a:rPr lang="en-US" altLang="en-US" sz="300" b="1">
                    <a:solidFill>
                      <a:srgbClr val="000000"/>
                    </a:solidFill>
                    <a:latin typeface="Arial Narrow" pitchFamily="34" charset="0"/>
                  </a:rPr>
                  <a:t>HANOVER</a:t>
                </a:r>
                <a:endParaRPr lang="en-US" altLang="en-US" sz="300">
                  <a:solidFill>
                    <a:prstClr val="black"/>
                  </a:solidFill>
                  <a:latin typeface="Arial Narrow" pitchFamily="34" charset="0"/>
                </a:endParaRPr>
              </a:p>
            </p:txBody>
          </p:sp>
          <p:sp>
            <p:nvSpPr>
              <p:cNvPr id="2233" name="Text Box 326"/>
              <p:cNvSpPr txBox="1">
                <a:spLocks noChangeArrowheads="1"/>
              </p:cNvSpPr>
              <p:nvPr/>
            </p:nvSpPr>
            <p:spPr bwMode="auto">
              <a:xfrm rot="2217568">
                <a:off x="7951787" y="976940"/>
                <a:ext cx="250825" cy="85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CURRITUCK</a:t>
                </a:r>
              </a:p>
            </p:txBody>
          </p:sp>
          <p:sp>
            <p:nvSpPr>
              <p:cNvPr id="2234" name="Text Box 327"/>
              <p:cNvSpPr txBox="1">
                <a:spLocks noChangeArrowheads="1"/>
              </p:cNvSpPr>
              <p:nvPr/>
            </p:nvSpPr>
            <p:spPr bwMode="auto">
              <a:xfrm>
                <a:off x="5465762" y="2834267"/>
                <a:ext cx="381000" cy="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CUMBERLAND</a:t>
                </a:r>
              </a:p>
            </p:txBody>
          </p:sp>
          <p:sp>
            <p:nvSpPr>
              <p:cNvPr id="2235" name="Text Box 328"/>
              <p:cNvSpPr txBox="1">
                <a:spLocks noChangeArrowheads="1"/>
              </p:cNvSpPr>
              <p:nvPr/>
            </p:nvSpPr>
            <p:spPr bwMode="auto">
              <a:xfrm>
                <a:off x="5599112" y="1319832"/>
                <a:ext cx="304800" cy="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GRANVILLE</a:t>
                </a:r>
              </a:p>
            </p:txBody>
          </p:sp>
          <p:sp>
            <p:nvSpPr>
              <p:cNvPr id="2236" name="Text Box 330"/>
              <p:cNvSpPr txBox="1">
                <a:spLocks noChangeArrowheads="1"/>
              </p:cNvSpPr>
              <p:nvPr/>
            </p:nvSpPr>
            <p:spPr bwMode="auto">
              <a:xfrm>
                <a:off x="4927599" y="1681772"/>
                <a:ext cx="325438"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ALAMANCE</a:t>
                </a:r>
              </a:p>
            </p:txBody>
          </p:sp>
          <p:sp>
            <p:nvSpPr>
              <p:cNvPr id="2237" name="Text Box 331"/>
              <p:cNvSpPr txBox="1">
                <a:spLocks noChangeArrowheads="1"/>
              </p:cNvSpPr>
              <p:nvPr/>
            </p:nvSpPr>
            <p:spPr bwMode="auto">
              <a:xfrm>
                <a:off x="5184774" y="1648435"/>
                <a:ext cx="325438" cy="7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ORANGE</a:t>
                </a:r>
              </a:p>
            </p:txBody>
          </p:sp>
          <p:sp>
            <p:nvSpPr>
              <p:cNvPr id="2238" name="Text Box 332"/>
              <p:cNvSpPr txBox="1">
                <a:spLocks noChangeArrowheads="1"/>
              </p:cNvSpPr>
              <p:nvPr/>
            </p:nvSpPr>
            <p:spPr bwMode="auto">
              <a:xfrm>
                <a:off x="5422899" y="1681772"/>
                <a:ext cx="325438" cy="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DURHAM</a:t>
                </a:r>
              </a:p>
            </p:txBody>
          </p:sp>
          <p:sp>
            <p:nvSpPr>
              <p:cNvPr id="2239" name="Text Box 333"/>
              <p:cNvSpPr txBox="1">
                <a:spLocks noChangeArrowheads="1"/>
              </p:cNvSpPr>
              <p:nvPr/>
            </p:nvSpPr>
            <p:spPr bwMode="auto">
              <a:xfrm>
                <a:off x="4422775" y="2581861"/>
                <a:ext cx="533400" cy="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MONTGOMERY</a:t>
                </a:r>
              </a:p>
            </p:txBody>
          </p:sp>
          <p:sp>
            <p:nvSpPr>
              <p:cNvPr id="2240" name="Text Box 334"/>
              <p:cNvSpPr txBox="1">
                <a:spLocks noChangeArrowheads="1"/>
              </p:cNvSpPr>
              <p:nvPr/>
            </p:nvSpPr>
            <p:spPr bwMode="auto">
              <a:xfrm>
                <a:off x="4999037" y="3148584"/>
                <a:ext cx="236537" cy="6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SCOTLAND</a:t>
                </a:r>
              </a:p>
            </p:txBody>
          </p:sp>
          <p:sp>
            <p:nvSpPr>
              <p:cNvPr id="2241" name="Text Box 335"/>
              <p:cNvSpPr txBox="1">
                <a:spLocks noChangeArrowheads="1"/>
              </p:cNvSpPr>
              <p:nvPr/>
            </p:nvSpPr>
            <p:spPr bwMode="auto">
              <a:xfrm>
                <a:off x="3627438" y="2048475"/>
                <a:ext cx="236537" cy="6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IREDELL</a:t>
                </a:r>
              </a:p>
            </p:txBody>
          </p:sp>
          <p:sp>
            <p:nvSpPr>
              <p:cNvPr id="2242" name="Text Box 336"/>
              <p:cNvSpPr txBox="1">
                <a:spLocks noChangeArrowheads="1"/>
              </p:cNvSpPr>
              <p:nvPr/>
            </p:nvSpPr>
            <p:spPr bwMode="auto">
              <a:xfrm>
                <a:off x="3613150" y="2743782"/>
                <a:ext cx="457200" cy="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MECKLENBURG</a:t>
                </a:r>
              </a:p>
            </p:txBody>
          </p:sp>
          <p:sp>
            <p:nvSpPr>
              <p:cNvPr id="2243" name="Text Box 337"/>
              <p:cNvSpPr txBox="1">
                <a:spLocks noChangeArrowheads="1"/>
              </p:cNvSpPr>
              <p:nvPr/>
            </p:nvSpPr>
            <p:spPr bwMode="auto">
              <a:xfrm>
                <a:off x="4765674" y="2967614"/>
                <a:ext cx="236538" cy="6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RICHMOND</a:t>
                </a:r>
              </a:p>
            </p:txBody>
          </p:sp>
          <p:sp>
            <p:nvSpPr>
              <p:cNvPr id="2244" name="Text Box 338"/>
              <p:cNvSpPr txBox="1">
                <a:spLocks noChangeArrowheads="1"/>
              </p:cNvSpPr>
              <p:nvPr/>
            </p:nvSpPr>
            <p:spPr bwMode="auto">
              <a:xfrm>
                <a:off x="4203700" y="2048475"/>
                <a:ext cx="284163" cy="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DAVIDSON</a:t>
                </a:r>
              </a:p>
            </p:txBody>
          </p:sp>
          <p:sp>
            <p:nvSpPr>
              <p:cNvPr id="2245" name="Text Box 339"/>
              <p:cNvSpPr txBox="1">
                <a:spLocks noChangeArrowheads="1"/>
              </p:cNvSpPr>
              <p:nvPr/>
            </p:nvSpPr>
            <p:spPr bwMode="auto">
              <a:xfrm>
                <a:off x="2970213" y="2629485"/>
                <a:ext cx="381000" cy="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CLEVELAND</a:t>
                </a:r>
              </a:p>
            </p:txBody>
          </p:sp>
          <p:sp>
            <p:nvSpPr>
              <p:cNvPr id="2246" name="Text Box 340"/>
              <p:cNvSpPr txBox="1">
                <a:spLocks noChangeArrowheads="1"/>
              </p:cNvSpPr>
              <p:nvPr/>
            </p:nvSpPr>
            <p:spPr bwMode="auto">
              <a:xfrm>
                <a:off x="3332163" y="1224584"/>
                <a:ext cx="304800" cy="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ALLEGHANY</a:t>
                </a:r>
              </a:p>
            </p:txBody>
          </p:sp>
          <p:sp>
            <p:nvSpPr>
              <p:cNvPr id="2247" name="Text Box 341"/>
              <p:cNvSpPr txBox="1">
                <a:spLocks noChangeArrowheads="1"/>
              </p:cNvSpPr>
              <p:nvPr/>
            </p:nvSpPr>
            <p:spPr bwMode="auto">
              <a:xfrm>
                <a:off x="2851150" y="1600172"/>
                <a:ext cx="304800" cy="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WATAUGA</a:t>
                </a:r>
              </a:p>
            </p:txBody>
          </p:sp>
          <p:sp>
            <p:nvSpPr>
              <p:cNvPr id="2248" name="Text Box 342"/>
              <p:cNvSpPr txBox="1">
                <a:spLocks noChangeArrowheads="1"/>
              </p:cNvSpPr>
              <p:nvPr/>
            </p:nvSpPr>
            <p:spPr bwMode="auto">
              <a:xfrm>
                <a:off x="3275013" y="1915128"/>
                <a:ext cx="381000" cy="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25450">
                  <a:defRPr sz="2400">
                    <a:solidFill>
                      <a:schemeClr val="tx1"/>
                    </a:solidFill>
                    <a:latin typeface="Times New Roman"/>
                  </a:defRPr>
                </a:lvl1pPr>
                <a:lvl2pPr marL="742950" indent="-285750" defTabSz="425450">
                  <a:defRPr sz="2400">
                    <a:solidFill>
                      <a:schemeClr val="tx1"/>
                    </a:solidFill>
                    <a:latin typeface="Times New Roman"/>
                  </a:defRPr>
                </a:lvl2pPr>
                <a:lvl3pPr marL="1143000" indent="-228600" defTabSz="425450">
                  <a:defRPr sz="2400">
                    <a:solidFill>
                      <a:schemeClr val="tx1"/>
                    </a:solidFill>
                    <a:latin typeface="Times New Roman"/>
                  </a:defRPr>
                </a:lvl3pPr>
                <a:lvl4pPr marL="1600200" indent="-228600" defTabSz="425450">
                  <a:defRPr sz="2400">
                    <a:solidFill>
                      <a:schemeClr val="tx1"/>
                    </a:solidFill>
                    <a:latin typeface="Times New Roman"/>
                  </a:defRPr>
                </a:lvl4pPr>
                <a:lvl5pPr marL="2057400" indent="-228600" defTabSz="425450">
                  <a:defRPr sz="2400">
                    <a:solidFill>
                      <a:schemeClr val="tx1"/>
                    </a:solidFill>
                    <a:latin typeface="Times New Roman"/>
                  </a:defRPr>
                </a:lvl5pPr>
                <a:lvl6pPr marL="2514600" indent="-228600" algn="ctr" defTabSz="425450" eaLnBrk="0" fontAlgn="base" hangingPunct="0">
                  <a:spcBef>
                    <a:spcPct val="0"/>
                  </a:spcBef>
                  <a:spcAft>
                    <a:spcPct val="0"/>
                  </a:spcAft>
                  <a:defRPr sz="2400">
                    <a:solidFill>
                      <a:schemeClr val="tx1"/>
                    </a:solidFill>
                    <a:latin typeface="Times New Roman"/>
                  </a:defRPr>
                </a:lvl6pPr>
                <a:lvl7pPr marL="2971800" indent="-228600" algn="ctr" defTabSz="425450" eaLnBrk="0" fontAlgn="base" hangingPunct="0">
                  <a:spcBef>
                    <a:spcPct val="0"/>
                  </a:spcBef>
                  <a:spcAft>
                    <a:spcPct val="0"/>
                  </a:spcAft>
                  <a:defRPr sz="2400">
                    <a:solidFill>
                      <a:schemeClr val="tx1"/>
                    </a:solidFill>
                    <a:latin typeface="Times New Roman"/>
                  </a:defRPr>
                </a:lvl7pPr>
                <a:lvl8pPr marL="3429000" indent="-228600" algn="ctr" defTabSz="425450" eaLnBrk="0" fontAlgn="base" hangingPunct="0">
                  <a:spcBef>
                    <a:spcPct val="0"/>
                  </a:spcBef>
                  <a:spcAft>
                    <a:spcPct val="0"/>
                  </a:spcAft>
                  <a:defRPr sz="2400">
                    <a:solidFill>
                      <a:schemeClr val="tx1"/>
                    </a:solidFill>
                    <a:latin typeface="Times New Roman"/>
                  </a:defRPr>
                </a:lvl8pPr>
                <a:lvl9pPr marL="3886200" indent="-228600" algn="ctr" defTabSz="425450" eaLnBrk="0" fontAlgn="base" hangingPunct="0">
                  <a:spcBef>
                    <a:spcPct val="0"/>
                  </a:spcBef>
                  <a:spcAft>
                    <a:spcPct val="0"/>
                  </a:spcAft>
                  <a:defRPr sz="2400">
                    <a:solidFill>
                      <a:schemeClr val="tx1"/>
                    </a:solidFill>
                    <a:latin typeface="Times New Roman"/>
                  </a:defRPr>
                </a:lvl9pPr>
              </a:lstStyle>
              <a:p>
                <a:pPr>
                  <a:buClr>
                    <a:srgbClr val="104160"/>
                  </a:buClr>
                  <a:buSzPct val="90000"/>
                  <a:buFont typeface="Monotype Sorts" pitchFamily="2" charset="2"/>
                  <a:buNone/>
                </a:pPr>
                <a:r>
                  <a:rPr lang="en-US" altLang="en-US" sz="300" b="1">
                    <a:solidFill>
                      <a:srgbClr val="000000"/>
                    </a:solidFill>
                    <a:latin typeface="Arial Narrow" pitchFamily="34" charset="0"/>
                  </a:rPr>
                  <a:t>ALEXANDER</a:t>
                </a:r>
              </a:p>
            </p:txBody>
          </p:sp>
          <p:sp>
            <p:nvSpPr>
              <p:cNvPr id="4" name="5-Point Star 3"/>
              <p:cNvSpPr/>
              <p:nvPr/>
            </p:nvSpPr>
            <p:spPr bwMode="auto">
              <a:xfrm>
                <a:off x="5710237" y="1854200"/>
                <a:ext cx="144463" cy="127000"/>
              </a:xfrm>
              <a:prstGeom prst="star5">
                <a:avLst/>
              </a:prstGeom>
              <a:solidFill>
                <a:schemeClr val="bg1"/>
              </a:solidFill>
              <a:ln w="15875" cap="flat" cmpd="sng" algn="ctr">
                <a:solidFill>
                  <a:schemeClr val="tx1"/>
                </a:solidFill>
                <a:prstDash val="solid"/>
                <a:round/>
                <a:headEnd type="none" w="med" len="med"/>
                <a:tailEnd type="triangle" w="med" len="med"/>
              </a:ln>
              <a:effectLst/>
              <a:extLst/>
            </p:spPr>
            <p:txBody>
              <a:bodyPr/>
              <a:lstStyle/>
              <a:p>
                <a:pPr>
                  <a:defRPr/>
                </a:pPr>
                <a:endParaRPr lang="en-US" sz="1350">
                  <a:solidFill>
                    <a:prstClr val="black"/>
                  </a:solidFill>
                </a:endParaRPr>
              </a:p>
            </p:txBody>
          </p:sp>
          <p:sp>
            <p:nvSpPr>
              <p:cNvPr id="2257" name="TextBox 20"/>
              <p:cNvSpPr txBox="1">
                <a:spLocks noChangeArrowheads="1"/>
              </p:cNvSpPr>
              <p:nvPr/>
            </p:nvSpPr>
            <p:spPr bwMode="auto">
              <a:xfrm>
                <a:off x="2782153" y="1414767"/>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2</a:t>
                </a:r>
              </a:p>
            </p:txBody>
          </p:sp>
          <p:sp>
            <p:nvSpPr>
              <p:cNvPr id="2258" name="TextBox 458"/>
              <p:cNvSpPr txBox="1">
                <a:spLocks noChangeArrowheads="1"/>
              </p:cNvSpPr>
              <p:nvPr/>
            </p:nvSpPr>
            <p:spPr bwMode="auto">
              <a:xfrm>
                <a:off x="2865298" y="2148006"/>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3</a:t>
                </a:r>
              </a:p>
            </p:txBody>
          </p:sp>
          <p:sp>
            <p:nvSpPr>
              <p:cNvPr id="2259" name="TextBox 459"/>
              <p:cNvSpPr txBox="1">
                <a:spLocks noChangeArrowheads="1"/>
              </p:cNvSpPr>
              <p:nvPr/>
            </p:nvSpPr>
            <p:spPr bwMode="auto">
              <a:xfrm>
                <a:off x="2943366" y="2641390"/>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4</a:t>
                </a:r>
              </a:p>
            </p:txBody>
          </p:sp>
          <p:sp>
            <p:nvSpPr>
              <p:cNvPr id="2260" name="TextBox 460"/>
              <p:cNvSpPr txBox="1">
                <a:spLocks noChangeArrowheads="1"/>
              </p:cNvSpPr>
              <p:nvPr/>
            </p:nvSpPr>
            <p:spPr bwMode="auto">
              <a:xfrm>
                <a:off x="3673335" y="2547504"/>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5</a:t>
                </a:r>
              </a:p>
            </p:txBody>
          </p:sp>
          <p:sp>
            <p:nvSpPr>
              <p:cNvPr id="2261" name="TextBox 461"/>
              <p:cNvSpPr txBox="1">
                <a:spLocks noChangeArrowheads="1"/>
              </p:cNvSpPr>
              <p:nvPr/>
            </p:nvSpPr>
            <p:spPr bwMode="auto">
              <a:xfrm>
                <a:off x="3919398" y="2405341"/>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6</a:t>
                </a:r>
              </a:p>
            </p:txBody>
          </p:sp>
          <p:sp>
            <p:nvSpPr>
              <p:cNvPr id="2262" name="TextBox 462"/>
              <p:cNvSpPr txBox="1">
                <a:spLocks noChangeArrowheads="1"/>
              </p:cNvSpPr>
              <p:nvPr/>
            </p:nvSpPr>
            <p:spPr bwMode="auto">
              <a:xfrm>
                <a:off x="4871010" y="2364380"/>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7</a:t>
                </a:r>
              </a:p>
            </p:txBody>
          </p:sp>
          <p:sp>
            <p:nvSpPr>
              <p:cNvPr id="2263" name="TextBox 463"/>
              <p:cNvSpPr txBox="1">
                <a:spLocks noChangeArrowheads="1"/>
              </p:cNvSpPr>
              <p:nvPr/>
            </p:nvSpPr>
            <p:spPr bwMode="auto">
              <a:xfrm>
                <a:off x="4185782" y="1490966"/>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8</a:t>
                </a:r>
              </a:p>
            </p:txBody>
          </p:sp>
          <p:sp>
            <p:nvSpPr>
              <p:cNvPr id="2264" name="TextBox 464"/>
              <p:cNvSpPr txBox="1">
                <a:spLocks noChangeArrowheads="1"/>
              </p:cNvSpPr>
              <p:nvPr/>
            </p:nvSpPr>
            <p:spPr bwMode="auto">
              <a:xfrm>
                <a:off x="4642982" y="1490966"/>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9</a:t>
                </a:r>
              </a:p>
            </p:txBody>
          </p:sp>
          <p:sp>
            <p:nvSpPr>
              <p:cNvPr id="2265" name="TextBox 465"/>
              <p:cNvSpPr txBox="1">
                <a:spLocks noChangeArrowheads="1"/>
              </p:cNvSpPr>
              <p:nvPr/>
            </p:nvSpPr>
            <p:spPr bwMode="auto">
              <a:xfrm>
                <a:off x="5372952" y="1458268"/>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10</a:t>
                </a:r>
              </a:p>
            </p:txBody>
          </p:sp>
          <p:sp>
            <p:nvSpPr>
              <p:cNvPr id="2266" name="TextBox 466"/>
              <p:cNvSpPr txBox="1">
                <a:spLocks noChangeArrowheads="1"/>
              </p:cNvSpPr>
              <p:nvPr/>
            </p:nvSpPr>
            <p:spPr bwMode="auto">
              <a:xfrm>
                <a:off x="5583097" y="2024352"/>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11</a:t>
                </a:r>
              </a:p>
            </p:txBody>
          </p:sp>
          <p:sp>
            <p:nvSpPr>
              <p:cNvPr id="2267" name="TextBox 467"/>
              <p:cNvSpPr txBox="1">
                <a:spLocks noChangeArrowheads="1"/>
              </p:cNvSpPr>
              <p:nvPr/>
            </p:nvSpPr>
            <p:spPr bwMode="auto">
              <a:xfrm>
                <a:off x="6471781" y="3571806"/>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12</a:t>
                </a:r>
              </a:p>
            </p:txBody>
          </p:sp>
          <p:cxnSp>
            <p:nvCxnSpPr>
              <p:cNvPr id="2268" name="Straight Connector 25"/>
              <p:cNvCxnSpPr>
                <a:cxnSpLocks noChangeShapeType="1"/>
              </p:cNvCxnSpPr>
              <p:nvPr/>
            </p:nvCxnSpPr>
            <p:spPr bwMode="auto">
              <a:xfrm flipH="1" flipV="1">
                <a:off x="6707980" y="3776424"/>
                <a:ext cx="210345" cy="1508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69" name="TextBox 478"/>
              <p:cNvSpPr txBox="1">
                <a:spLocks noChangeArrowheads="1"/>
              </p:cNvSpPr>
              <p:nvPr/>
            </p:nvSpPr>
            <p:spPr bwMode="auto">
              <a:xfrm>
                <a:off x="6197003" y="1666354"/>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13</a:t>
                </a:r>
              </a:p>
            </p:txBody>
          </p:sp>
          <p:sp>
            <p:nvSpPr>
              <p:cNvPr id="2270" name="TextBox 482"/>
              <p:cNvSpPr txBox="1">
                <a:spLocks noChangeArrowheads="1"/>
              </p:cNvSpPr>
              <p:nvPr/>
            </p:nvSpPr>
            <p:spPr bwMode="auto">
              <a:xfrm>
                <a:off x="6824383" y="1863070"/>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14</a:t>
                </a:r>
              </a:p>
            </p:txBody>
          </p:sp>
          <p:sp>
            <p:nvSpPr>
              <p:cNvPr id="2271" name="TextBox 483"/>
              <p:cNvSpPr txBox="1">
                <a:spLocks noChangeArrowheads="1"/>
              </p:cNvSpPr>
              <p:nvPr/>
            </p:nvSpPr>
            <p:spPr bwMode="auto">
              <a:xfrm>
                <a:off x="7047971" y="2340895"/>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15</a:t>
                </a:r>
              </a:p>
            </p:txBody>
          </p:sp>
          <p:cxnSp>
            <p:nvCxnSpPr>
              <p:cNvPr id="2272" name="Straight Connector 28"/>
              <p:cNvCxnSpPr>
                <a:cxnSpLocks noChangeShapeType="1"/>
              </p:cNvCxnSpPr>
              <p:nvPr/>
            </p:nvCxnSpPr>
            <p:spPr bwMode="auto">
              <a:xfrm>
                <a:off x="8038692" y="1292165"/>
                <a:ext cx="109489" cy="794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73" name="TextBox 503"/>
              <p:cNvSpPr txBox="1">
                <a:spLocks noChangeArrowheads="1"/>
              </p:cNvSpPr>
              <p:nvPr/>
            </p:nvSpPr>
            <p:spPr bwMode="auto">
              <a:xfrm>
                <a:off x="7714877" y="1027740"/>
                <a:ext cx="336829" cy="23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algn="ctr" eaLnBrk="0" fontAlgn="base" hangingPunct="0">
                  <a:spcBef>
                    <a:spcPct val="0"/>
                  </a:spcBef>
                  <a:spcAft>
                    <a:spcPct val="0"/>
                  </a:spcAft>
                  <a:defRPr sz="2400">
                    <a:solidFill>
                      <a:schemeClr val="tx1"/>
                    </a:solidFill>
                    <a:latin typeface="Times New Roman"/>
                  </a:defRPr>
                </a:lvl6pPr>
                <a:lvl7pPr marL="2971800" indent="-228600" algn="ctr" eaLnBrk="0" fontAlgn="base" hangingPunct="0">
                  <a:spcBef>
                    <a:spcPct val="0"/>
                  </a:spcBef>
                  <a:spcAft>
                    <a:spcPct val="0"/>
                  </a:spcAft>
                  <a:defRPr sz="2400">
                    <a:solidFill>
                      <a:schemeClr val="tx1"/>
                    </a:solidFill>
                    <a:latin typeface="Times New Roman"/>
                  </a:defRPr>
                </a:lvl7pPr>
                <a:lvl8pPr marL="3429000" indent="-228600" algn="ctr" eaLnBrk="0" fontAlgn="base" hangingPunct="0">
                  <a:spcBef>
                    <a:spcPct val="0"/>
                  </a:spcBef>
                  <a:spcAft>
                    <a:spcPct val="0"/>
                  </a:spcAft>
                  <a:defRPr sz="2400">
                    <a:solidFill>
                      <a:schemeClr val="tx1"/>
                    </a:solidFill>
                    <a:latin typeface="Times New Roman"/>
                  </a:defRPr>
                </a:lvl8pPr>
                <a:lvl9pPr marL="3886200" indent="-228600" algn="ctr" eaLnBrk="0" fontAlgn="base" hangingPunct="0">
                  <a:spcBef>
                    <a:spcPct val="0"/>
                  </a:spcBef>
                  <a:spcAft>
                    <a:spcPct val="0"/>
                  </a:spcAft>
                  <a:defRPr sz="2400">
                    <a:solidFill>
                      <a:schemeClr val="tx1"/>
                    </a:solidFill>
                    <a:latin typeface="Times New Roman"/>
                  </a:defRPr>
                </a:lvl9pPr>
              </a:lstStyle>
              <a:p>
                <a:r>
                  <a:rPr lang="en-US" altLang="en-US" sz="825" b="1">
                    <a:solidFill>
                      <a:prstClr val="black"/>
                    </a:solidFill>
                    <a:latin typeface="Arial Narrow" pitchFamily="34" charset="0"/>
                  </a:rPr>
                  <a:t>16</a:t>
                </a:r>
              </a:p>
            </p:txBody>
          </p:sp>
        </p:grpSp>
      </p:grpSp>
      <p:pic>
        <p:nvPicPr>
          <p:cNvPr id="243" name="Picture 242">
            <a:extLst>
              <a:ext uri="{FF2B5EF4-FFF2-40B4-BE49-F238E27FC236}">
                <a16:creationId xmlns:a16="http://schemas.microsoft.com/office/drawing/2014/main" id="{BFA016B7-0FBF-4F85-B533-333901695C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8154" y="5199624"/>
            <a:ext cx="1418234" cy="499701"/>
          </a:xfrm>
          <a:prstGeom prst="rect">
            <a:avLst/>
          </a:prstGeom>
          <a:noFill/>
          <a:ln>
            <a:noFill/>
          </a:ln>
        </p:spPr>
      </p:pic>
      <p:pic>
        <p:nvPicPr>
          <p:cNvPr id="1026" name="Picture 2" descr="N.C. Public Health Home">
            <a:extLst>
              <a:ext uri="{FF2B5EF4-FFF2-40B4-BE49-F238E27FC236}">
                <a16:creationId xmlns:a16="http://schemas.microsoft.com/office/drawing/2014/main" id="{9F927E99-8306-4C01-977C-7ECA0874F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117" y="5199624"/>
            <a:ext cx="500063" cy="55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098563"/>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152650" y="1447801"/>
            <a:ext cx="7888288" cy="4795307"/>
          </a:xfrm>
        </p:spPr>
        <p:txBody>
          <a:bodyPr anchor="t"/>
          <a:lstStyle/>
          <a:p>
            <a:pPr marL="0" indent="0" algn="ctr">
              <a:buNone/>
            </a:pPr>
            <a:r>
              <a:rPr lang="en-US" sz="4000" dirty="0">
                <a:solidFill>
                  <a:srgbClr val="15365E"/>
                </a:solidFill>
              </a:rPr>
              <a:t>Why Improvement was Needed</a:t>
            </a:r>
          </a:p>
          <a:p>
            <a:endParaRPr lang="en-US" dirty="0"/>
          </a:p>
        </p:txBody>
      </p:sp>
      <p:graphicFrame>
        <p:nvGraphicFramePr>
          <p:cNvPr id="9" name="Chart 8">
            <a:extLst>
              <a:ext uri="{FF2B5EF4-FFF2-40B4-BE49-F238E27FC236}">
                <a16:creationId xmlns:a16="http://schemas.microsoft.com/office/drawing/2014/main" id="{E16C6691-584D-4212-83B0-E25C89D41DA6}"/>
              </a:ext>
            </a:extLst>
          </p:cNvPr>
          <p:cNvGraphicFramePr>
            <a:graphicFrameLocks/>
          </p:cNvGraphicFramePr>
          <p:nvPr>
            <p:extLst/>
          </p:nvPr>
        </p:nvGraphicFramePr>
        <p:xfrm>
          <a:off x="3080279" y="2171701"/>
          <a:ext cx="5743574" cy="3886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465A32C0-7C02-4FFB-B19D-EB1E7CC90C91}"/>
              </a:ext>
            </a:extLst>
          </p:cNvPr>
          <p:cNvGraphicFramePr>
            <a:graphicFrameLocks/>
          </p:cNvGraphicFramePr>
          <p:nvPr>
            <p:extLst/>
          </p:nvPr>
        </p:nvGraphicFramePr>
        <p:xfrm>
          <a:off x="3083380" y="2171701"/>
          <a:ext cx="5739491" cy="3886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3086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4695B3CF-89EE-448D-8A0A-BD3C864925A2}"/>
              </a:ext>
            </a:extLst>
          </p:cNvPr>
          <p:cNvGraphicFramePr/>
          <p:nvPr>
            <p:extLst/>
          </p:nvPr>
        </p:nvGraphicFramePr>
        <p:xfrm>
          <a:off x="2146300" y="1849439"/>
          <a:ext cx="7912100" cy="4402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3FF86913-3ED3-4E97-BCEF-7191E8808D2F}"/>
              </a:ext>
            </a:extLst>
          </p:cNvPr>
          <p:cNvSpPr>
            <a:spLocks noGrp="1"/>
          </p:cNvSpPr>
          <p:nvPr>
            <p:ph type="title"/>
          </p:nvPr>
        </p:nvSpPr>
        <p:spPr/>
        <p:txBody>
          <a:bodyPr/>
          <a:lstStyle/>
          <a:p>
            <a:r>
              <a:rPr lang="en-US" dirty="0"/>
              <a:t>NC ITP System Change</a:t>
            </a:r>
          </a:p>
        </p:txBody>
      </p:sp>
    </p:spTree>
    <p:extLst>
      <p:ext uri="{BB962C8B-B14F-4D97-AF65-F5344CB8AC3E}">
        <p14:creationId xmlns:p14="http://schemas.microsoft.com/office/powerpoint/2010/main" val="792539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560DFE3-5AAB-4B09-AE4B-3CD5DDE4FC0D}"/>
              </a:ext>
            </a:extLst>
          </p:cNvPr>
          <p:cNvSpPr>
            <a:spLocks noGrp="1"/>
          </p:cNvSpPr>
          <p:nvPr>
            <p:ph type="title"/>
          </p:nvPr>
        </p:nvSpPr>
        <p:spPr/>
        <p:txBody>
          <a:bodyPr/>
          <a:lstStyle/>
          <a:p>
            <a:r>
              <a:rPr lang="en-US" dirty="0"/>
              <a:t> Strategies</a:t>
            </a:r>
          </a:p>
        </p:txBody>
      </p:sp>
      <p:graphicFrame>
        <p:nvGraphicFramePr>
          <p:cNvPr id="13" name="Diagram 12">
            <a:extLst>
              <a:ext uri="{FF2B5EF4-FFF2-40B4-BE49-F238E27FC236}">
                <a16:creationId xmlns:a16="http://schemas.microsoft.com/office/drawing/2014/main" id="{5BEB755E-762D-47B1-9CB4-EA2E0B5F6255}"/>
              </a:ext>
            </a:extLst>
          </p:cNvPr>
          <p:cNvGraphicFramePr/>
          <p:nvPr>
            <p:extLst/>
          </p:nvPr>
        </p:nvGraphicFramePr>
        <p:xfrm>
          <a:off x="2142067" y="1346200"/>
          <a:ext cx="7887546" cy="4896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326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4695B3CF-89EE-448D-8A0A-BD3C864925A2}"/>
              </a:ext>
            </a:extLst>
          </p:cNvPr>
          <p:cNvGraphicFramePr/>
          <p:nvPr>
            <p:extLst/>
          </p:nvPr>
        </p:nvGraphicFramePr>
        <p:xfrm>
          <a:off x="2146301" y="1849439"/>
          <a:ext cx="7852833" cy="4402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D89F2E9-F28F-4374-9905-C60A75B9DBB1}"/>
              </a:ext>
            </a:extLst>
          </p:cNvPr>
          <p:cNvSpPr>
            <a:spLocks noGrp="1"/>
          </p:cNvSpPr>
          <p:nvPr>
            <p:ph type="title"/>
          </p:nvPr>
        </p:nvSpPr>
        <p:spPr/>
        <p:txBody>
          <a:bodyPr/>
          <a:lstStyle/>
          <a:p>
            <a:r>
              <a:rPr lang="en-US" dirty="0"/>
              <a:t>Local Program Contributing Factors</a:t>
            </a:r>
          </a:p>
        </p:txBody>
      </p:sp>
    </p:spTree>
    <p:extLst>
      <p:ext uri="{BB962C8B-B14F-4D97-AF65-F5344CB8AC3E}">
        <p14:creationId xmlns:p14="http://schemas.microsoft.com/office/powerpoint/2010/main" val="1969313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71A93-91A4-4847-8358-368505454411}"/>
              </a:ext>
            </a:extLst>
          </p:cNvPr>
          <p:cNvSpPr>
            <a:spLocks noGrp="1"/>
          </p:cNvSpPr>
          <p:nvPr>
            <p:ph type="title"/>
          </p:nvPr>
        </p:nvSpPr>
        <p:spPr/>
        <p:txBody>
          <a:bodyPr/>
          <a:lstStyle/>
          <a:p>
            <a:r>
              <a:rPr lang="en-US" dirty="0"/>
              <a:t>Strategies</a:t>
            </a:r>
          </a:p>
        </p:txBody>
      </p:sp>
      <p:graphicFrame>
        <p:nvGraphicFramePr>
          <p:cNvPr id="13" name="Diagram 12">
            <a:extLst>
              <a:ext uri="{FF2B5EF4-FFF2-40B4-BE49-F238E27FC236}">
                <a16:creationId xmlns:a16="http://schemas.microsoft.com/office/drawing/2014/main" id="{5BEB755E-762D-47B1-9CB4-EA2E0B5F6255}"/>
              </a:ext>
            </a:extLst>
          </p:cNvPr>
          <p:cNvGraphicFramePr/>
          <p:nvPr>
            <p:extLst/>
          </p:nvPr>
        </p:nvGraphicFramePr>
        <p:xfrm>
          <a:off x="2175934" y="1532468"/>
          <a:ext cx="7853679" cy="4710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8951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087B-E67E-46E2-9A80-42E290D43E14}"/>
              </a:ext>
            </a:extLst>
          </p:cNvPr>
          <p:cNvSpPr>
            <a:spLocks noGrp="1"/>
          </p:cNvSpPr>
          <p:nvPr>
            <p:ph type="title"/>
          </p:nvPr>
        </p:nvSpPr>
        <p:spPr/>
        <p:txBody>
          <a:bodyPr/>
          <a:lstStyle/>
          <a:p>
            <a:r>
              <a:rPr lang="en-US" dirty="0"/>
              <a:t>How are we sustaining?</a:t>
            </a:r>
          </a:p>
        </p:txBody>
      </p:sp>
      <p:graphicFrame>
        <p:nvGraphicFramePr>
          <p:cNvPr id="8" name="Diagram 7">
            <a:extLst>
              <a:ext uri="{FF2B5EF4-FFF2-40B4-BE49-F238E27FC236}">
                <a16:creationId xmlns:a16="http://schemas.microsoft.com/office/drawing/2014/main" id="{8B761BF5-4ED4-4E10-BF77-A47AA0DDF1F5}"/>
              </a:ext>
            </a:extLst>
          </p:cNvPr>
          <p:cNvGraphicFramePr/>
          <p:nvPr>
            <p:extLst/>
          </p:nvPr>
        </p:nvGraphicFramePr>
        <p:xfrm>
          <a:off x="2168979" y="1249137"/>
          <a:ext cx="7780564" cy="5298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487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C6D0-698C-4E17-B188-4E98A77DDA74}"/>
              </a:ext>
            </a:extLst>
          </p:cNvPr>
          <p:cNvSpPr>
            <a:spLocks noGrp="1"/>
          </p:cNvSpPr>
          <p:nvPr>
            <p:ph type="title"/>
          </p:nvPr>
        </p:nvSpPr>
        <p:spPr/>
        <p:txBody>
          <a:bodyPr/>
          <a:lstStyle/>
          <a:p>
            <a:pPr algn="ctr"/>
            <a:r>
              <a:rPr lang="en-US" dirty="0"/>
              <a:t>GOOD JOB!!!</a:t>
            </a:r>
          </a:p>
        </p:txBody>
      </p:sp>
      <p:graphicFrame>
        <p:nvGraphicFramePr>
          <p:cNvPr id="5" name="Chart 4">
            <a:extLst>
              <a:ext uri="{FF2B5EF4-FFF2-40B4-BE49-F238E27FC236}">
                <a16:creationId xmlns:a16="http://schemas.microsoft.com/office/drawing/2014/main" id="{465A32C0-7C02-4FFB-B19D-EB1E7CC90C91}"/>
              </a:ext>
            </a:extLst>
          </p:cNvPr>
          <p:cNvGraphicFramePr>
            <a:graphicFrameLocks/>
          </p:cNvGraphicFramePr>
          <p:nvPr>
            <p:extLst/>
          </p:nvPr>
        </p:nvGraphicFramePr>
        <p:xfrm>
          <a:off x="2152650" y="1453244"/>
          <a:ext cx="7894864" cy="4808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2150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Questions? Reactions? </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38</a:t>
            </a:fld>
            <a:endParaRPr lang="en-US" dirty="0"/>
          </a:p>
        </p:txBody>
      </p:sp>
      <p:pic>
        <p:nvPicPr>
          <p:cNvPr id="5" name="Picture 2" descr="C:\Users\Suzanne\AppData\Local\Microsoft\Windows\Temporary Internet Files\Content.IE5\825U7A73\questions-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645" y="1600200"/>
            <a:ext cx="518782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331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68" y="386189"/>
            <a:ext cx="11005457" cy="914400"/>
          </a:xfrm>
        </p:spPr>
        <p:txBody>
          <a:bodyPr>
            <a:normAutofit/>
          </a:bodyPr>
          <a:lstStyle/>
          <a:p>
            <a:r>
              <a:rPr lang="en-US" sz="3600" b="1" dirty="0"/>
              <a:t>Small Group Discussions</a:t>
            </a:r>
          </a:p>
        </p:txBody>
      </p:sp>
      <p:sp>
        <p:nvSpPr>
          <p:cNvPr id="4" name="Footer Placeholder 3"/>
          <p:cNvSpPr>
            <a:spLocks noGrp="1"/>
          </p:cNvSpPr>
          <p:nvPr>
            <p:ph type="ftr" sz="quarter" idx="3"/>
          </p:nvPr>
        </p:nvSpPr>
        <p:spPr>
          <a:prstGeom prst="rect">
            <a:avLst/>
          </a:prstGeom>
        </p:spPr>
        <p:txBody>
          <a:bodyPr/>
          <a:lstStyle/>
          <a:p>
            <a:endParaRPr lang="en-US" dirty="0"/>
          </a:p>
        </p:txBody>
      </p:sp>
      <p:sp>
        <p:nvSpPr>
          <p:cNvPr id="5" name="Slide Number Placeholder 4"/>
          <p:cNvSpPr>
            <a:spLocks noGrp="1"/>
          </p:cNvSpPr>
          <p:nvPr>
            <p:ph type="sldNum" sz="quarter" idx="4"/>
          </p:nvPr>
        </p:nvSpPr>
        <p:spPr>
          <a:prstGeom prst="rect">
            <a:avLst/>
          </a:prstGeom>
        </p:spPr>
        <p:txBody>
          <a:bodyPr/>
          <a:lstStyle/>
          <a:p>
            <a:fld id="{552BCC2B-4019-4BD0-9FD3-3F568383AB73}" type="slidenum">
              <a:rPr lang="en-US" smtClean="0"/>
              <a:t>39</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14" y="1914138"/>
            <a:ext cx="2857500" cy="304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786" y="1914138"/>
            <a:ext cx="2857500" cy="304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1905000"/>
            <a:ext cx="2857500" cy="3048000"/>
          </a:xfrm>
          <a:prstGeom prst="rect">
            <a:avLst/>
          </a:prstGeom>
        </p:spPr>
      </p:pic>
    </p:spTree>
    <p:extLst>
      <p:ext uri="{BB962C8B-B14F-4D97-AF65-F5344CB8AC3E}">
        <p14:creationId xmlns:p14="http://schemas.microsoft.com/office/powerpoint/2010/main" val="426704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3084" y="2535387"/>
            <a:ext cx="10363200" cy="1362075"/>
          </a:xfrm>
        </p:spPr>
        <p:txBody>
          <a:bodyPr>
            <a:noAutofit/>
          </a:bodyPr>
          <a:lstStyle/>
          <a:p>
            <a:pPr algn="ctr"/>
            <a:r>
              <a:rPr lang="en-US" b="1" dirty="0">
                <a:solidFill>
                  <a:schemeClr val="tx2">
                    <a:lumMod val="75000"/>
                  </a:schemeClr>
                </a:solidFill>
              </a:rPr>
              <a:t>Indicator 1 – Timely Services</a:t>
            </a:r>
            <a:br>
              <a:rPr lang="en-US" b="1" dirty="0">
                <a:solidFill>
                  <a:schemeClr val="tx2">
                    <a:lumMod val="75000"/>
                  </a:schemeClr>
                </a:solidFill>
              </a:rPr>
            </a:br>
            <a:r>
              <a:rPr lang="en-US" b="1" dirty="0">
                <a:solidFill>
                  <a:schemeClr val="tx2">
                    <a:lumMod val="75000"/>
                  </a:schemeClr>
                </a:solidFill>
              </a:rPr>
              <a:t>Measurement Requirements</a:t>
            </a:r>
          </a:p>
        </p:txBody>
      </p:sp>
      <p:sp>
        <p:nvSpPr>
          <p:cNvPr id="2" name="Content Placeholder 1"/>
          <p:cNvSpPr>
            <a:spLocks noGrp="1"/>
          </p:cNvSpPr>
          <p:nvPr>
            <p:ph type="body" idx="1"/>
          </p:nvPr>
        </p:nvSpPr>
        <p:spPr>
          <a:xfrm>
            <a:off x="963084" y="3298865"/>
            <a:ext cx="10363200" cy="1500187"/>
          </a:xfrm>
        </p:spPr>
        <p:txBody>
          <a:bodyPr>
            <a:normAutofit/>
          </a:bodyPr>
          <a:lstStyle/>
          <a:p>
            <a:pPr marL="0" indent="0" algn="ctr">
              <a:buNone/>
            </a:pPr>
            <a:r>
              <a:rPr lang="en-US" sz="2800" dirty="0">
                <a:solidFill>
                  <a:schemeClr val="tx1"/>
                </a:solidFill>
              </a:rPr>
              <a:t>Jennifer Barrett-Zitkus</a:t>
            </a:r>
          </a:p>
        </p:txBody>
      </p:sp>
      <p:sp>
        <p:nvSpPr>
          <p:cNvPr id="5" name="Slide Number Placeholder 4"/>
          <p:cNvSpPr>
            <a:spLocks noGrp="1"/>
          </p:cNvSpPr>
          <p:nvPr>
            <p:ph type="sldNum" sz="quarter" idx="12"/>
          </p:nvPr>
        </p:nvSpPr>
        <p:spPr>
          <a:xfrm>
            <a:off x="1380309" y="5793378"/>
            <a:ext cx="2844800" cy="365125"/>
          </a:xfrm>
          <a:prstGeom prst="rect">
            <a:avLst/>
          </a:prstGeom>
        </p:spPr>
        <p:txBody>
          <a:bodyPr/>
          <a:lstStyle/>
          <a:p>
            <a:fld id="{552BCC2B-4019-4BD0-9FD3-3F568383AB73}" type="slidenum">
              <a:rPr lang="en-US" smtClean="0"/>
              <a:t>4</a:t>
            </a:fld>
            <a:endParaRPr lang="en-US" dirty="0"/>
          </a:p>
        </p:txBody>
      </p:sp>
    </p:spTree>
    <p:extLst>
      <p:ext uri="{BB962C8B-B14F-4D97-AF65-F5344CB8AC3E}">
        <p14:creationId xmlns:p14="http://schemas.microsoft.com/office/powerpoint/2010/main" val="1726602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890F-DBC9-4625-96CB-1680FDBEA8F5}"/>
              </a:ext>
            </a:extLst>
          </p:cNvPr>
          <p:cNvSpPr>
            <a:spLocks noGrp="1"/>
          </p:cNvSpPr>
          <p:nvPr>
            <p:ph type="title"/>
          </p:nvPr>
        </p:nvSpPr>
        <p:spPr/>
        <p:txBody>
          <a:bodyPr/>
          <a:lstStyle/>
          <a:p>
            <a:r>
              <a:rPr lang="en-US" dirty="0"/>
              <a:t>Small Group Work Discussion </a:t>
            </a:r>
          </a:p>
        </p:txBody>
      </p:sp>
      <p:sp>
        <p:nvSpPr>
          <p:cNvPr id="3" name="Content Placeholder 2">
            <a:extLst>
              <a:ext uri="{FF2B5EF4-FFF2-40B4-BE49-F238E27FC236}">
                <a16:creationId xmlns:a16="http://schemas.microsoft.com/office/drawing/2014/main" id="{C541A0C1-D063-4884-8F3F-947D9272CEA1}"/>
              </a:ext>
            </a:extLst>
          </p:cNvPr>
          <p:cNvSpPr>
            <a:spLocks noGrp="1"/>
          </p:cNvSpPr>
          <p:nvPr>
            <p:ph idx="1"/>
          </p:nvPr>
        </p:nvSpPr>
        <p:spPr/>
        <p:txBody>
          <a:bodyPr>
            <a:noAutofit/>
          </a:bodyPr>
          <a:lstStyle/>
          <a:p>
            <a:r>
              <a:rPr lang="en-US" sz="2800" dirty="0"/>
              <a:t>Review the questions related to the topic assigned to your table on the handout “Indicator 1 Root Cause Questions”</a:t>
            </a:r>
          </a:p>
          <a:p>
            <a:r>
              <a:rPr lang="en-US" sz="2800" dirty="0"/>
              <a:t>Discuss your answers to these questions to uncover root causes</a:t>
            </a:r>
          </a:p>
          <a:p>
            <a:r>
              <a:rPr lang="en-US" sz="2800" dirty="0"/>
              <a:t>Discuss successful strategies that states have used to address identified root causes</a:t>
            </a:r>
          </a:p>
          <a:p>
            <a:r>
              <a:rPr lang="en-US" sz="2800" dirty="0"/>
              <a:t>Be prepared to share one root cause and one successful strategy to address this root cause</a:t>
            </a:r>
          </a:p>
          <a:p>
            <a:r>
              <a:rPr lang="en-US" sz="2800" dirty="0"/>
              <a:t> </a:t>
            </a:r>
          </a:p>
        </p:txBody>
      </p:sp>
      <p:sp>
        <p:nvSpPr>
          <p:cNvPr id="4" name="Footer Placeholder 3">
            <a:extLst>
              <a:ext uri="{FF2B5EF4-FFF2-40B4-BE49-F238E27FC236}">
                <a16:creationId xmlns:a16="http://schemas.microsoft.com/office/drawing/2014/main" id="{06D52629-2ACD-468D-B64D-524F8A9B55BA}"/>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AFE2A49B-F151-4CC6-8659-ECEAFC0DC33E}"/>
              </a:ext>
            </a:extLst>
          </p:cNvPr>
          <p:cNvSpPr>
            <a:spLocks noGrp="1"/>
          </p:cNvSpPr>
          <p:nvPr>
            <p:ph type="sldNum" sz="quarter" idx="4"/>
          </p:nvPr>
        </p:nvSpPr>
        <p:spPr/>
        <p:txBody>
          <a:bodyPr/>
          <a:lstStyle/>
          <a:p>
            <a:fld id="{8FF8BE51-C3B0-9B4F-9A06-4F809A9A7941}" type="slidenum">
              <a:rPr lang="en-US" smtClean="0"/>
              <a:pPr/>
              <a:t>40</a:t>
            </a:fld>
            <a:endParaRPr lang="en-US" dirty="0"/>
          </a:p>
        </p:txBody>
      </p:sp>
    </p:spTree>
    <p:extLst>
      <p:ext uri="{BB962C8B-B14F-4D97-AF65-F5344CB8AC3E}">
        <p14:creationId xmlns:p14="http://schemas.microsoft.com/office/powerpoint/2010/main" val="1051601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Full Group Sharing and </a:t>
            </a:r>
            <a:r>
              <a:rPr lang="en-US" sz="3600" b="1" dirty="0"/>
              <a:t>Discussion</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3506" y="1869281"/>
            <a:ext cx="5862918" cy="3095625"/>
          </a:xfrm>
        </p:spPr>
      </p:pic>
    </p:spTree>
    <p:extLst>
      <p:ext uri="{BB962C8B-B14F-4D97-AF65-F5344CB8AC3E}">
        <p14:creationId xmlns:p14="http://schemas.microsoft.com/office/powerpoint/2010/main" val="1492291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p>
        </p:txBody>
      </p:sp>
      <p:sp>
        <p:nvSpPr>
          <p:cNvPr id="3" name="Content Placeholder 2"/>
          <p:cNvSpPr>
            <a:spLocks noGrp="1"/>
          </p:cNvSpPr>
          <p:nvPr>
            <p:ph idx="1"/>
          </p:nvPr>
        </p:nvSpPr>
        <p:spPr>
          <a:xfrm>
            <a:off x="805927" y="936985"/>
            <a:ext cx="10547873" cy="5033161"/>
          </a:xfrm>
        </p:spPr>
        <p:txBody>
          <a:bodyPr>
            <a:normAutofit fontScale="85000" lnSpcReduction="20000"/>
          </a:bodyPr>
          <a:lstStyle/>
          <a:p>
            <a:pPr marL="0" indent="0">
              <a:buNone/>
            </a:pPr>
            <a:r>
              <a:rPr lang="en-US" sz="2800" b="1" dirty="0"/>
              <a:t>Streamlining and Integrating General Supervision Activities: Monitoring and Program Improvement </a:t>
            </a:r>
            <a:r>
              <a:rPr lang="en-US" dirty="0"/>
              <a:t>– </a:t>
            </a:r>
            <a:r>
              <a:rPr lang="en-US" sz="2400" dirty="0">
                <a:solidFill>
                  <a:schemeClr val="bg2">
                    <a:lumMod val="25000"/>
                  </a:schemeClr>
                </a:solidFill>
              </a:rPr>
              <a:t>http://ectacenter.org/topics/gensup/interactive</a:t>
            </a:r>
            <a:r>
              <a:rPr lang="en-US" dirty="0"/>
              <a:t>/</a:t>
            </a:r>
          </a:p>
          <a:p>
            <a:pPr marL="0" indent="0">
              <a:buNone/>
            </a:pPr>
            <a:endParaRPr lang="en-US" dirty="0"/>
          </a:p>
          <a:p>
            <a:r>
              <a:rPr lang="en-US" sz="2600" b="1" dirty="0"/>
              <a:t>Local Contributing Factor Tool for SSP/APR Compliance Indicators</a:t>
            </a:r>
            <a:r>
              <a:rPr lang="en-US" b="1" dirty="0"/>
              <a:t> </a:t>
            </a:r>
            <a:r>
              <a:rPr lang="en-US" dirty="0"/>
              <a:t>-</a:t>
            </a:r>
            <a:r>
              <a:rPr lang="en-US" sz="2400" dirty="0">
                <a:solidFill>
                  <a:schemeClr val="bg2">
                    <a:lumMod val="25000"/>
                  </a:schemeClr>
                </a:solidFill>
              </a:rPr>
              <a:t>http://ectacenter.org/~docs/topics/gensup/13-LocalContributingFactor-Compliance_6-2-09Final.doc</a:t>
            </a:r>
          </a:p>
          <a:p>
            <a:pPr marL="0" indent="0">
              <a:buNone/>
            </a:pPr>
            <a:endParaRPr lang="en-US" dirty="0"/>
          </a:p>
          <a:p>
            <a:r>
              <a:rPr lang="en-US" sz="2600" b="1" dirty="0"/>
              <a:t>Determining the Extent and Level of the Noncompliance</a:t>
            </a:r>
            <a:r>
              <a:rPr lang="en-US" b="1" dirty="0"/>
              <a:t> </a:t>
            </a:r>
            <a:r>
              <a:rPr lang="en-US" dirty="0"/>
              <a:t>–</a:t>
            </a:r>
            <a:r>
              <a:rPr lang="en-US" sz="2400" dirty="0">
                <a:solidFill>
                  <a:schemeClr val="bg2">
                    <a:lumMod val="25000"/>
                  </a:schemeClr>
                </a:solidFill>
              </a:rPr>
              <a:t>http://ectacenter.org/~docs/topics/gensup/11-DeterminingExtentNoncompRes-2011.doc</a:t>
            </a:r>
          </a:p>
          <a:p>
            <a:endParaRPr lang="en-US" dirty="0"/>
          </a:p>
          <a:p>
            <a:r>
              <a:rPr lang="en-US" sz="2600" b="1" dirty="0"/>
              <a:t>WA Identifying Noncompliance, Root Cause and Corrective Action </a:t>
            </a:r>
            <a:r>
              <a:rPr lang="en-US" dirty="0"/>
              <a:t>- </a:t>
            </a:r>
            <a:r>
              <a:rPr lang="en-US" sz="2400" dirty="0">
                <a:solidFill>
                  <a:schemeClr val="bg2">
                    <a:lumMod val="25000"/>
                  </a:schemeClr>
                </a:solidFill>
              </a:rPr>
              <a:t>http://ectacenter.org/~docs/topics/gensup/12-WA_IdentifyingNoncomplianceFlowChartInstructionsMay2012.doc</a:t>
            </a:r>
          </a:p>
          <a:p>
            <a:endParaRPr lang="en-US" dirty="0"/>
          </a:p>
        </p:txBody>
      </p:sp>
      <p:sp>
        <p:nvSpPr>
          <p:cNvPr id="5" name="Slide Number Placeholder 4"/>
          <p:cNvSpPr>
            <a:spLocks noGrp="1"/>
          </p:cNvSpPr>
          <p:nvPr>
            <p:ph type="sldNum" sz="quarter" idx="4294967295"/>
          </p:nvPr>
        </p:nvSpPr>
        <p:spPr>
          <a:xfrm>
            <a:off x="8610600" y="6356350"/>
            <a:ext cx="2743200" cy="365125"/>
          </a:xfrm>
          <a:prstGeom prst="rect">
            <a:avLst/>
          </a:prstGeom>
        </p:spPr>
        <p:txBody>
          <a:bodyPr/>
          <a:lstStyle/>
          <a:p>
            <a:fld id="{552BCC2B-4019-4BD0-9FD3-3F568383AB73}" type="slidenum">
              <a:rPr lang="en-US" smtClean="0"/>
              <a:t>42</a:t>
            </a:fld>
            <a:endParaRPr lang="en-US" dirty="0"/>
          </a:p>
        </p:txBody>
      </p:sp>
    </p:spTree>
    <p:extLst>
      <p:ext uri="{BB962C8B-B14F-4D97-AF65-F5344CB8AC3E}">
        <p14:creationId xmlns:p14="http://schemas.microsoft.com/office/powerpoint/2010/main" val="819092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Us</a:t>
            </a:r>
          </a:p>
        </p:txBody>
      </p:sp>
      <p:sp>
        <p:nvSpPr>
          <p:cNvPr id="6" name="Content Placeholder 5"/>
          <p:cNvSpPr>
            <a:spLocks noGrp="1"/>
          </p:cNvSpPr>
          <p:nvPr>
            <p:ph idx="1"/>
          </p:nvPr>
        </p:nvSpPr>
        <p:spPr>
          <a:xfrm>
            <a:off x="839096" y="1368357"/>
            <a:ext cx="10754190" cy="4451529"/>
          </a:xfrm>
        </p:spPr>
        <p:txBody>
          <a:bodyPr>
            <a:normAutofit fontScale="77500" lnSpcReduction="20000"/>
          </a:bodyPr>
          <a:lstStyle/>
          <a:p>
            <a:pPr marL="0" indent="0">
              <a:buNone/>
            </a:pPr>
            <a:r>
              <a:rPr lang="en-US" sz="3100" dirty="0"/>
              <a:t>Jennifer Barrett-Zitkus, OSEP</a:t>
            </a:r>
          </a:p>
          <a:p>
            <a:pPr marL="0" indent="0">
              <a:buNone/>
            </a:pPr>
            <a:r>
              <a:rPr lang="en-US" sz="2900" dirty="0">
                <a:solidFill>
                  <a:schemeClr val="tx2">
                    <a:lumMod val="75000"/>
                    <a:lumOff val="25000"/>
                  </a:schemeClr>
                </a:solidFill>
              </a:rPr>
              <a:t>Jennifer.Barrett-Zitkus@ed.gov</a:t>
            </a:r>
          </a:p>
          <a:p>
            <a:pPr marL="0" indent="0">
              <a:buNone/>
            </a:pPr>
            <a:endParaRPr lang="en-US" dirty="0"/>
          </a:p>
          <a:p>
            <a:pPr marL="0" indent="0">
              <a:buNone/>
            </a:pPr>
            <a:endParaRPr lang="en-US" dirty="0"/>
          </a:p>
          <a:p>
            <a:pPr marL="0" indent="0">
              <a:buNone/>
            </a:pPr>
            <a:r>
              <a:rPr lang="en-US" sz="3100" dirty="0"/>
              <a:t>Kyla Patterson, Virginia</a:t>
            </a:r>
          </a:p>
          <a:p>
            <a:pPr marL="0" indent="0">
              <a:buNone/>
            </a:pPr>
            <a:r>
              <a:rPr lang="en-US" sz="2900" dirty="0">
                <a:solidFill>
                  <a:schemeClr val="bg2">
                    <a:lumMod val="25000"/>
                  </a:schemeClr>
                </a:solidFill>
              </a:rPr>
              <a:t>K.Patterson@dbhds.Virginia.gov</a:t>
            </a:r>
          </a:p>
          <a:p>
            <a:pPr marL="0" indent="0">
              <a:buNone/>
            </a:pPr>
            <a:endParaRPr lang="en-US" dirty="0"/>
          </a:p>
          <a:p>
            <a:pPr marL="0" indent="0">
              <a:buNone/>
            </a:pPr>
            <a:endParaRPr lang="en-US" dirty="0"/>
          </a:p>
          <a:p>
            <a:pPr marL="0" indent="0">
              <a:buNone/>
            </a:pPr>
            <a:r>
              <a:rPr lang="en-US" sz="3100" dirty="0"/>
              <a:t>Brian Deese, North Carolina</a:t>
            </a:r>
          </a:p>
          <a:p>
            <a:pPr marL="0" indent="0">
              <a:buNone/>
            </a:pPr>
            <a:r>
              <a:rPr lang="en-US" sz="2900" dirty="0">
                <a:solidFill>
                  <a:schemeClr val="bg2">
                    <a:lumMod val="25000"/>
                  </a:schemeClr>
                </a:solidFill>
              </a:rPr>
              <a:t>Brian.Deese@dhhs.nc.gov</a:t>
            </a:r>
          </a:p>
          <a:p>
            <a:pPr marL="0" indent="0">
              <a:buNone/>
            </a:pPr>
            <a:endParaRPr lang="en-US" dirty="0"/>
          </a:p>
          <a:p>
            <a:pPr marL="0" indent="0">
              <a:buNone/>
            </a:pPr>
            <a:endParaRPr lang="en-US" dirty="0"/>
          </a:p>
        </p:txBody>
      </p:sp>
      <p:sp>
        <p:nvSpPr>
          <p:cNvPr id="5" name="Slide Number Placeholder 4"/>
          <p:cNvSpPr>
            <a:spLocks noGrp="1"/>
          </p:cNvSpPr>
          <p:nvPr>
            <p:ph type="sldNum" sz="quarter" idx="4"/>
          </p:nvPr>
        </p:nvSpPr>
        <p:spPr>
          <a:prstGeom prst="rect">
            <a:avLst/>
          </a:prstGeom>
        </p:spPr>
        <p:txBody>
          <a:bodyPr/>
          <a:lstStyle/>
          <a:p>
            <a:fld id="{552BCC2B-4019-4BD0-9FD3-3F568383AB73}" type="slidenum">
              <a:rPr lang="en-US" smtClean="0"/>
              <a:t>43</a:t>
            </a:fld>
            <a:endParaRPr lang="en-US" dirty="0"/>
          </a:p>
        </p:txBody>
      </p:sp>
      <p:sp>
        <p:nvSpPr>
          <p:cNvPr id="7" name="Content Placeholder 6"/>
          <p:cNvSpPr>
            <a:spLocks noGrp="1"/>
          </p:cNvSpPr>
          <p:nvPr>
            <p:ph sz="half" idx="4294967295"/>
          </p:nvPr>
        </p:nvSpPr>
        <p:spPr>
          <a:xfrm>
            <a:off x="6989535" y="2033196"/>
            <a:ext cx="4603750" cy="3453765"/>
          </a:xfrm>
        </p:spPr>
        <p:txBody>
          <a:bodyPr>
            <a:normAutofit/>
          </a:bodyPr>
          <a:lstStyle/>
          <a:p>
            <a:pPr marL="0" indent="0">
              <a:buNone/>
            </a:pPr>
            <a:r>
              <a:rPr lang="en-US" sz="2400" dirty="0"/>
              <a:t>Sherry Franklin, ECTA</a:t>
            </a:r>
          </a:p>
          <a:p>
            <a:pPr marL="0" indent="0">
              <a:buNone/>
            </a:pPr>
            <a:r>
              <a:rPr lang="en-US" sz="2200" dirty="0">
                <a:solidFill>
                  <a:schemeClr val="bg2">
                    <a:lumMod val="25000"/>
                  </a:schemeClr>
                </a:solidFill>
              </a:rPr>
              <a:t>Sherry.Franklin@unc.edu</a:t>
            </a:r>
          </a:p>
          <a:p>
            <a:pPr marL="0" indent="0">
              <a:buNone/>
            </a:pPr>
            <a:endParaRPr lang="en-US" dirty="0"/>
          </a:p>
          <a:p>
            <a:pPr marL="0" indent="0">
              <a:buNone/>
            </a:pPr>
            <a:r>
              <a:rPr lang="en-US" sz="2400" dirty="0"/>
              <a:t>Anne Lucas, ECTA</a:t>
            </a:r>
          </a:p>
          <a:p>
            <a:pPr marL="0" indent="0">
              <a:buNone/>
            </a:pPr>
            <a:r>
              <a:rPr lang="en-US" sz="2200" dirty="0">
                <a:solidFill>
                  <a:schemeClr val="bg2">
                    <a:lumMod val="25000"/>
                  </a:schemeClr>
                </a:solidFill>
              </a:rPr>
              <a:t>Anne.Lucas@unc.edu</a:t>
            </a:r>
          </a:p>
          <a:p>
            <a:pPr marL="0" indent="0">
              <a:buNone/>
            </a:pPr>
            <a:endParaRPr lang="en-US" dirty="0"/>
          </a:p>
        </p:txBody>
      </p:sp>
    </p:spTree>
    <p:extLst>
      <p:ext uri="{BB962C8B-B14F-4D97-AF65-F5344CB8AC3E}">
        <p14:creationId xmlns:p14="http://schemas.microsoft.com/office/powerpoint/2010/main" val="64990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Timely Receipt of Services, is a compliance indicator with a target of 100%.  </a:t>
            </a:r>
          </a:p>
          <a:p>
            <a:r>
              <a:rPr lang="en-US" dirty="0"/>
              <a:t>Each state defines what constitutes timely services.  </a:t>
            </a:r>
          </a:p>
          <a:p>
            <a:r>
              <a:rPr lang="en-US" dirty="0"/>
              <a:t>The indicator refers to the percentage of children for whom all services are timely, not the percentage of services that are timely; if one or more of the services for a child are not delivered within the defined timeline, then the child would not be counted in the percentage of children receiving timely services. </a:t>
            </a:r>
          </a:p>
        </p:txBody>
      </p:sp>
      <p:sp>
        <p:nvSpPr>
          <p:cNvPr id="3" name="Title 2"/>
          <p:cNvSpPr>
            <a:spLocks noGrp="1"/>
          </p:cNvSpPr>
          <p:nvPr>
            <p:ph type="title"/>
          </p:nvPr>
        </p:nvSpPr>
        <p:spPr/>
        <p:txBody>
          <a:bodyPr/>
          <a:lstStyle/>
          <a:p>
            <a:r>
              <a:rPr lang="en-US"/>
              <a:t>Indicator 1</a:t>
            </a:r>
            <a:endParaRPr lang="en-US" dirty="0"/>
          </a:p>
        </p:txBody>
      </p:sp>
    </p:spTree>
    <p:extLst>
      <p:ext uri="{BB962C8B-B14F-4D97-AF65-F5344CB8AC3E}">
        <p14:creationId xmlns:p14="http://schemas.microsoft.com/office/powerpoint/2010/main" val="400228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3084" y="2487761"/>
            <a:ext cx="10363200" cy="1362075"/>
          </a:xfrm>
        </p:spPr>
        <p:txBody>
          <a:bodyPr>
            <a:noAutofit/>
          </a:bodyPr>
          <a:lstStyle/>
          <a:p>
            <a:pPr algn="ctr"/>
            <a:r>
              <a:rPr lang="en-US" b="1" dirty="0">
                <a:solidFill>
                  <a:schemeClr val="tx2">
                    <a:lumMod val="75000"/>
                  </a:schemeClr>
                </a:solidFill>
              </a:rPr>
              <a:t>Indicator 1 - Timely Services</a:t>
            </a:r>
            <a:br>
              <a:rPr lang="en-US" b="1" dirty="0">
                <a:solidFill>
                  <a:schemeClr val="tx2">
                    <a:lumMod val="75000"/>
                  </a:schemeClr>
                </a:solidFill>
              </a:rPr>
            </a:br>
            <a:r>
              <a:rPr lang="en-US" b="1" dirty="0">
                <a:solidFill>
                  <a:schemeClr val="tx2">
                    <a:lumMod val="75000"/>
                  </a:schemeClr>
                </a:solidFill>
              </a:rPr>
              <a:t>National Trend Data  </a:t>
            </a:r>
          </a:p>
        </p:txBody>
      </p:sp>
      <p:sp>
        <p:nvSpPr>
          <p:cNvPr id="7" name="Text Placeholder 6"/>
          <p:cNvSpPr>
            <a:spLocks noGrp="1"/>
          </p:cNvSpPr>
          <p:nvPr>
            <p:ph type="body" idx="1"/>
          </p:nvPr>
        </p:nvSpPr>
        <p:spPr>
          <a:xfrm>
            <a:off x="963084" y="3099742"/>
            <a:ext cx="10363200" cy="1500187"/>
          </a:xfrm>
        </p:spPr>
        <p:txBody>
          <a:bodyPr>
            <a:normAutofit/>
          </a:bodyPr>
          <a:lstStyle/>
          <a:p>
            <a:pPr marL="0" indent="0" algn="ctr">
              <a:buNone/>
            </a:pPr>
            <a:r>
              <a:rPr lang="en-US" sz="2800" dirty="0">
                <a:solidFill>
                  <a:schemeClr val="tx1"/>
                </a:solidFill>
              </a:rPr>
              <a:t>Anne Lucas and Sherry Franklin, ECTA</a:t>
            </a:r>
          </a:p>
        </p:txBody>
      </p:sp>
      <p:sp>
        <p:nvSpPr>
          <p:cNvPr id="5" name="Slide Number Placeholder 4"/>
          <p:cNvSpPr>
            <a:spLocks noGrp="1"/>
          </p:cNvSpPr>
          <p:nvPr>
            <p:ph type="sldNum" sz="quarter" idx="12"/>
          </p:nvPr>
        </p:nvSpPr>
        <p:spPr>
          <a:xfrm>
            <a:off x="1432560" y="6185264"/>
            <a:ext cx="2844800" cy="365125"/>
          </a:xfrm>
          <a:prstGeom prst="rect">
            <a:avLst/>
          </a:prstGeom>
        </p:spPr>
        <p:txBody>
          <a:bodyPr/>
          <a:lstStyle/>
          <a:p>
            <a:fld id="{552BCC2B-4019-4BD0-9FD3-3F568383AB73}" type="slidenum">
              <a:rPr lang="en-US" smtClean="0"/>
              <a:t>6</a:t>
            </a:fld>
            <a:endParaRPr lang="en-US" dirty="0"/>
          </a:p>
        </p:txBody>
      </p:sp>
    </p:spTree>
    <p:extLst>
      <p:ext uri="{BB962C8B-B14F-4D97-AF65-F5344CB8AC3E}">
        <p14:creationId xmlns:p14="http://schemas.microsoft.com/office/powerpoint/2010/main" val="179358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732" y="348727"/>
            <a:ext cx="10875981" cy="908111"/>
          </a:xfrm>
        </p:spPr>
        <p:txBody>
          <a:bodyPr>
            <a:normAutofit/>
          </a:bodyPr>
          <a:lstStyle/>
          <a:p>
            <a:r>
              <a:rPr lang="en-US" sz="3200" b="1" dirty="0"/>
              <a:t>Trends: Percent of Children Receiving Timely Services</a:t>
            </a:r>
          </a:p>
        </p:txBody>
      </p:sp>
      <p:pic>
        <p:nvPicPr>
          <p:cNvPr id="5" name="Picture 4"/>
          <p:cNvPicPr>
            <a:picLocks noChangeAspect="1"/>
          </p:cNvPicPr>
          <p:nvPr/>
        </p:nvPicPr>
        <p:blipFill rotWithShape="1">
          <a:blip r:embed="rId3"/>
          <a:srcRect l="27251" t="37481" r="28916" b="10074"/>
          <a:stretch/>
        </p:blipFill>
        <p:spPr>
          <a:xfrm>
            <a:off x="1081442" y="1138504"/>
            <a:ext cx="10068559" cy="4797028"/>
          </a:xfrm>
          <a:prstGeom prst="rect">
            <a:avLst/>
          </a:prstGeom>
        </p:spPr>
      </p:pic>
    </p:spTree>
    <p:extLst>
      <p:ext uri="{BB962C8B-B14F-4D97-AF65-F5344CB8AC3E}">
        <p14:creationId xmlns:p14="http://schemas.microsoft.com/office/powerpoint/2010/main" val="72052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09" y="33271"/>
            <a:ext cx="10940527" cy="1325563"/>
          </a:xfrm>
        </p:spPr>
        <p:txBody>
          <a:bodyPr>
            <a:normAutofit/>
          </a:bodyPr>
          <a:lstStyle/>
          <a:p>
            <a:r>
              <a:rPr lang="en-US" sz="3600" b="1" dirty="0"/>
              <a:t>Primary Reasons States Reported for Not Providing Timely Services</a:t>
            </a:r>
          </a:p>
        </p:txBody>
      </p:sp>
      <p:sp>
        <p:nvSpPr>
          <p:cNvPr id="3" name="Content Placeholder 2"/>
          <p:cNvSpPr>
            <a:spLocks noGrp="1"/>
          </p:cNvSpPr>
          <p:nvPr>
            <p:ph idx="1"/>
          </p:nvPr>
        </p:nvSpPr>
        <p:spPr>
          <a:xfrm>
            <a:off x="849854" y="1147483"/>
            <a:ext cx="10596282" cy="4419600"/>
          </a:xfrm>
        </p:spPr>
        <p:txBody>
          <a:bodyPr>
            <a:noAutofit/>
          </a:bodyPr>
          <a:lstStyle/>
          <a:p>
            <a:r>
              <a:rPr lang="en-US" sz="2400" b="1" dirty="0"/>
              <a:t>Personnel shortages and turnover </a:t>
            </a:r>
            <a:r>
              <a:rPr lang="en-US" sz="2400" dirty="0"/>
              <a:t>(e.g. recruitment/retention issues, new personnel not adequately trained on procedures/requirements)</a:t>
            </a:r>
          </a:p>
          <a:p>
            <a:r>
              <a:rPr lang="en-US" sz="2400" b="1" dirty="0"/>
              <a:t>Financial challenges </a:t>
            </a:r>
            <a:r>
              <a:rPr lang="en-US" sz="2400" dirty="0"/>
              <a:t>(e.g. budget cuts, revenue shortfalls, hiring freezes, increased number of children referred, third party billing issues)</a:t>
            </a:r>
          </a:p>
          <a:p>
            <a:r>
              <a:rPr lang="en-US" sz="2400" b="1" dirty="0"/>
              <a:t>Inadequate data </a:t>
            </a:r>
            <a:r>
              <a:rPr lang="en-US" sz="2400" dirty="0"/>
              <a:t>(e.g. lack of documentation of start date or reasons for delay)</a:t>
            </a:r>
          </a:p>
          <a:p>
            <a:r>
              <a:rPr lang="en-US" sz="2400" b="1" dirty="0"/>
              <a:t>Data collection strategies </a:t>
            </a:r>
            <a:r>
              <a:rPr lang="en-US" sz="2400" dirty="0"/>
              <a:t>(e.g. change in monitoring process/selection of programs, data system reporting) </a:t>
            </a:r>
          </a:p>
          <a:p>
            <a:r>
              <a:rPr lang="en-US" sz="2400" b="1" dirty="0"/>
              <a:t>Same/large programs with long standing noncompliance </a:t>
            </a:r>
            <a:r>
              <a:rPr lang="en-US" sz="2400" dirty="0"/>
              <a:t> impacting statewide data</a:t>
            </a:r>
            <a:endParaRPr lang="en-US" sz="2400" dirty="0">
              <a:solidFill>
                <a:srgbClr val="FF0000"/>
              </a:solidFill>
            </a:endParaRPr>
          </a:p>
        </p:txBody>
      </p:sp>
    </p:spTree>
    <p:extLst>
      <p:ext uri="{BB962C8B-B14F-4D97-AF65-F5344CB8AC3E}">
        <p14:creationId xmlns:p14="http://schemas.microsoft.com/office/powerpoint/2010/main" val="243479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Poll Everywhere</a:t>
            </a:r>
          </a:p>
        </p:txBody>
      </p:sp>
      <p:sp>
        <p:nvSpPr>
          <p:cNvPr id="3" name="Content Placeholder 2"/>
          <p:cNvSpPr>
            <a:spLocks noGrp="1"/>
          </p:cNvSpPr>
          <p:nvPr>
            <p:ph idx="1"/>
          </p:nvPr>
        </p:nvSpPr>
        <p:spPr/>
        <p:txBody>
          <a:bodyPr>
            <a:normAutofit/>
          </a:bodyPr>
          <a:lstStyle/>
          <a:p>
            <a:pPr marL="0" indent="0" algn="ctr">
              <a:buNone/>
            </a:pPr>
            <a:r>
              <a:rPr lang="en-US" sz="3600" b="1" dirty="0"/>
              <a:t>What are your state’s primary reasons for not meeting timely services requirements?</a:t>
            </a:r>
          </a:p>
          <a:p>
            <a:pPr marL="0" indent="0" algn="ctr">
              <a:buNone/>
            </a:pPr>
            <a:endParaRPr lang="en-US" sz="3600" b="1" dirty="0"/>
          </a:p>
          <a:p>
            <a:pPr marL="0" indent="0" algn="ctr">
              <a:buNone/>
            </a:pPr>
            <a:endParaRPr lang="en-US" sz="3600" dirty="0"/>
          </a:p>
        </p:txBody>
      </p:sp>
      <p:sp>
        <p:nvSpPr>
          <p:cNvPr id="5" name="Slide Number Placeholder 4"/>
          <p:cNvSpPr>
            <a:spLocks noGrp="1"/>
          </p:cNvSpPr>
          <p:nvPr>
            <p:ph type="sldNum" sz="quarter" idx="4294967295"/>
          </p:nvPr>
        </p:nvSpPr>
        <p:spPr>
          <a:xfrm>
            <a:off x="8610600" y="6356350"/>
            <a:ext cx="2743200" cy="365125"/>
          </a:xfrm>
          <a:prstGeom prst="rect">
            <a:avLst/>
          </a:prstGeom>
        </p:spPr>
        <p:txBody>
          <a:bodyPr/>
          <a:lstStyle/>
          <a:p>
            <a:fld id="{552BCC2B-4019-4BD0-9FD3-3F568383AB73}" type="slidenum">
              <a:rPr lang="en-US" smtClean="0"/>
              <a:t>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756" y="3113929"/>
            <a:ext cx="7467600" cy="2668635"/>
          </a:xfrm>
          <a:prstGeom prst="rect">
            <a:avLst/>
          </a:prstGeom>
        </p:spPr>
      </p:pic>
    </p:spTree>
    <p:extLst>
      <p:ext uri="{BB962C8B-B14F-4D97-AF65-F5344CB8AC3E}">
        <p14:creationId xmlns:p14="http://schemas.microsoft.com/office/powerpoint/2010/main" val="921800450"/>
      </p:ext>
    </p:extLst>
  </p:cSld>
  <p:clrMapOvr>
    <a:masterClrMapping/>
  </p:clrMapOvr>
</p:sld>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7" ma:contentTypeDescription="Create a new document." ma:contentTypeScope="" ma:versionID="23527665c4881009776841d41925f159">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78fb487966089ac74dea43093cf910ca"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d8b1221-cb47-43e5-997b-7d0bdebf637a">
      <UserInfo>
        <DisplayName>Lucas, Anne</DisplayName>
        <AccountId>38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CC18EF-9FC8-4A7D-A488-825764434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DED297-0F05-48E1-B0A1-BC6FF0CA07F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09c8a845-e7a6-41fb-9590-158bae58e4d1"/>
    <ds:schemaRef ds:uri="8d8b1221-cb47-43e5-997b-7d0bdebf637a"/>
    <ds:schemaRef ds:uri="http://www.w3.org/XML/1998/namespace"/>
  </ds:schemaRefs>
</ds:datastoreItem>
</file>

<file path=customXml/itemProps3.xml><?xml version="1.0" encoding="utf-8"?>
<ds:datastoreItem xmlns:ds="http://schemas.openxmlformats.org/officeDocument/2006/customXml" ds:itemID="{C3CF6B7A-E5E0-4877-B6CF-8A79427AF9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7426</TotalTime>
  <Words>3011</Words>
  <Application>Microsoft Office PowerPoint</Application>
  <PresentationFormat>Widescreen</PresentationFormat>
  <Paragraphs>471</Paragraphs>
  <Slides>43</Slides>
  <Notes>29</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43</vt:i4>
      </vt:variant>
    </vt:vector>
  </HeadingPairs>
  <TitlesOfParts>
    <vt:vector size="64" baseType="lpstr">
      <vt:lpstr>Arial Unicode MS</vt:lpstr>
      <vt:lpstr>ＭＳ Ｐゴシック</vt:lpstr>
      <vt:lpstr>Arial</vt:lpstr>
      <vt:lpstr>Arial Narrow</vt:lpstr>
      <vt:lpstr>Calibri</vt:lpstr>
      <vt:lpstr>Cambria</vt:lpstr>
      <vt:lpstr>Courier</vt:lpstr>
      <vt:lpstr>Courier New</vt:lpstr>
      <vt:lpstr>Franklin Gothic Demi Cond</vt:lpstr>
      <vt:lpstr>Franklin Gothic Medium</vt:lpstr>
      <vt:lpstr>Franklin Gothic Medium Cond</vt:lpstr>
      <vt:lpstr>Georgia</vt:lpstr>
      <vt:lpstr>Gotham Bold</vt:lpstr>
      <vt:lpstr>Helvetica</vt:lpstr>
      <vt:lpstr>Monotype Sorts</vt:lpstr>
      <vt:lpstr>Times New Roman</vt:lpstr>
      <vt:lpstr>Wingdings</vt:lpstr>
      <vt:lpstr>Gallery</vt:lpstr>
      <vt:lpstr>Office Theme</vt:lpstr>
      <vt:lpstr>3_Office Theme</vt:lpstr>
      <vt:lpstr>OSEP Theme Final</vt:lpstr>
      <vt:lpstr>POLL EVERYWHERE </vt:lpstr>
      <vt:lpstr>Getting to the Root Cause:   Improving Timely Receipt of EI Services  </vt:lpstr>
      <vt:lpstr>Session Outcomes</vt:lpstr>
      <vt:lpstr>Indicator 1 – Timely Services Measurement Requirements</vt:lpstr>
      <vt:lpstr>Indicator 1</vt:lpstr>
      <vt:lpstr>Indicator 1 - Timely Services National Trend Data  </vt:lpstr>
      <vt:lpstr>Trends: Percent of Children Receiving Timely Services</vt:lpstr>
      <vt:lpstr>Primary Reasons States Reported for Not Providing Timely Services</vt:lpstr>
      <vt:lpstr>Poll Everywhere</vt:lpstr>
      <vt:lpstr>Word Cloud </vt:lpstr>
      <vt:lpstr>Contributing Factor/Root Cause - Definition</vt:lpstr>
      <vt:lpstr>Determining Root Cause</vt:lpstr>
      <vt:lpstr>Common State Level Root Causes Impacting  Timely Services Data </vt:lpstr>
      <vt:lpstr>Common Local Level Root Causes Impacting Timely Services Data</vt:lpstr>
      <vt:lpstr>Local Contributing Factor Tool for SPP/APR Compliance Indicators</vt:lpstr>
      <vt:lpstr>Find out more at ectacenter.org</vt:lpstr>
      <vt:lpstr>Virginia   </vt:lpstr>
      <vt:lpstr>Virginia</vt:lpstr>
      <vt:lpstr>Challenges</vt:lpstr>
      <vt:lpstr>Challenge:  Documentation</vt:lpstr>
      <vt:lpstr>Problem Solved!!</vt:lpstr>
      <vt:lpstr>Not so fast …</vt:lpstr>
      <vt:lpstr>Strategies</vt:lpstr>
      <vt:lpstr>More Progress</vt:lpstr>
      <vt:lpstr>Strategy</vt:lpstr>
      <vt:lpstr>Success</vt:lpstr>
      <vt:lpstr>Keys to Sustaining</vt:lpstr>
      <vt:lpstr>Lessons  Learned</vt:lpstr>
      <vt:lpstr>North Carolina</vt:lpstr>
      <vt:lpstr>PowerPoint Presentation</vt:lpstr>
      <vt:lpstr>PowerPoint Presentation</vt:lpstr>
      <vt:lpstr>NC ITP System Change</vt:lpstr>
      <vt:lpstr> Strategies</vt:lpstr>
      <vt:lpstr>Local Program Contributing Factors</vt:lpstr>
      <vt:lpstr>Strategies</vt:lpstr>
      <vt:lpstr>How are we sustaining?</vt:lpstr>
      <vt:lpstr>GOOD JOB!!!</vt:lpstr>
      <vt:lpstr>Questions? Reactions? </vt:lpstr>
      <vt:lpstr>Small Group Discussions</vt:lpstr>
      <vt:lpstr>Small Group Work Discussion </vt:lpstr>
      <vt:lpstr>Full Group Sharing and Discussion</vt:lpstr>
      <vt:lpstr>Resources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Design</dc:title>
  <dc:creator>Lucas, Anne</dc:creator>
  <cp:lastModifiedBy>Franklin, Sherry</cp:lastModifiedBy>
  <cp:revision>34</cp:revision>
  <dcterms:modified xsi:type="dcterms:W3CDTF">2018-08-11T21:07:15Z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