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1" r:id="rId2"/>
    <p:sldId id="291" r:id="rId3"/>
    <p:sldId id="275" r:id="rId4"/>
    <p:sldId id="296" r:id="rId5"/>
    <p:sldId id="292" r:id="rId6"/>
    <p:sldId id="297" r:id="rId7"/>
    <p:sldId id="283" r:id="rId8"/>
    <p:sldId id="286" r:id="rId9"/>
    <p:sldId id="288" r:id="rId10"/>
    <p:sldId id="294" r:id="rId11"/>
    <p:sldId id="277" r:id="rId12"/>
    <p:sldId id="298" r:id="rId13"/>
    <p:sldId id="301" r:id="rId14"/>
    <p:sldId id="302" r:id="rId15"/>
    <p:sldId id="284" r:id="rId16"/>
    <p:sldId id="303" r:id="rId17"/>
    <p:sldId id="304" r:id="rId18"/>
    <p:sldId id="289" r:id="rId19"/>
    <p:sldId id="299" r:id="rId20"/>
    <p:sldId id="300" r:id="rId21"/>
    <p:sldId id="28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3788" autoAdjust="0"/>
  </p:normalViewPr>
  <p:slideViewPr>
    <p:cSldViewPr snapToGrid="0" snapToObjects="1">
      <p:cViewPr varScale="1">
        <p:scale>
          <a:sx n="73" d="100"/>
          <a:sy n="73" d="100"/>
        </p:scale>
        <p:origin x="1738"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DB1D7C-1D5B-49C8-96CC-62FD6B726179}" type="datetimeFigureOut">
              <a:rPr lang="en-US" smtClean="0"/>
              <a:t>8/13/2018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FBFAB3-302C-4247-90A5-3EBD8C21B23C}" type="slidenum">
              <a:rPr lang="en-US" smtClean="0"/>
              <a:t>‹#›</a:t>
            </a:fld>
            <a:endParaRPr lang="en-US"/>
          </a:p>
        </p:txBody>
      </p:sp>
    </p:spTree>
    <p:extLst>
      <p:ext uri="{BB962C8B-B14F-4D97-AF65-F5344CB8AC3E}">
        <p14:creationId xmlns:p14="http://schemas.microsoft.com/office/powerpoint/2010/main" val="280726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0E52BFC-40AC-45C4-B848-49E6BC289A12}" type="slidenum">
              <a:rPr lang="en-US" smtClean="0"/>
              <a:pPr/>
              <a:t>1</a:t>
            </a:fld>
            <a:endParaRPr lang="en-US" dirty="0"/>
          </a:p>
        </p:txBody>
      </p:sp>
    </p:spTree>
    <p:extLst>
      <p:ext uri="{BB962C8B-B14F-4D97-AF65-F5344CB8AC3E}">
        <p14:creationId xmlns:p14="http://schemas.microsoft.com/office/powerpoint/2010/main" val="3432308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10</a:t>
            </a:fld>
            <a:endParaRPr lang="en-US"/>
          </a:p>
        </p:txBody>
      </p:sp>
    </p:spTree>
    <p:extLst>
      <p:ext uri="{BB962C8B-B14F-4D97-AF65-F5344CB8AC3E}">
        <p14:creationId xmlns:p14="http://schemas.microsoft.com/office/powerpoint/2010/main" val="3802846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11</a:t>
            </a:fld>
            <a:endParaRPr lang="en-US"/>
          </a:p>
        </p:txBody>
      </p:sp>
    </p:spTree>
    <p:extLst>
      <p:ext uri="{BB962C8B-B14F-4D97-AF65-F5344CB8AC3E}">
        <p14:creationId xmlns:p14="http://schemas.microsoft.com/office/powerpoint/2010/main" val="707570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Potentially</a:t>
            </a:r>
            <a:r>
              <a:rPr lang="en-US" baseline="0" dirty="0"/>
              <a:t> delete</a:t>
            </a:r>
            <a:endParaRPr lang="en-US" dirty="0"/>
          </a:p>
        </p:txBody>
      </p:sp>
      <p:sp>
        <p:nvSpPr>
          <p:cNvPr id="4" name="Slide Number Placeholder 3"/>
          <p:cNvSpPr>
            <a:spLocks noGrp="1"/>
          </p:cNvSpPr>
          <p:nvPr>
            <p:ph type="sldNum" sz="quarter" idx="10"/>
          </p:nvPr>
        </p:nvSpPr>
        <p:spPr/>
        <p:txBody>
          <a:bodyPr/>
          <a:lstStyle/>
          <a:p>
            <a:fld id="{E3FBFAB3-302C-4247-90A5-3EBD8C21B23C}" type="slidenum">
              <a:rPr lang="en-US" smtClean="0"/>
              <a:t>12</a:t>
            </a:fld>
            <a:endParaRPr lang="en-US"/>
          </a:p>
        </p:txBody>
      </p:sp>
    </p:spTree>
    <p:extLst>
      <p:ext uri="{BB962C8B-B14F-4D97-AF65-F5344CB8AC3E}">
        <p14:creationId xmlns:p14="http://schemas.microsoft.com/office/powerpoint/2010/main" val="2445800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13</a:t>
            </a:fld>
            <a:endParaRPr lang="en-US"/>
          </a:p>
        </p:txBody>
      </p:sp>
    </p:spTree>
    <p:extLst>
      <p:ext uri="{BB962C8B-B14F-4D97-AF65-F5344CB8AC3E}">
        <p14:creationId xmlns:p14="http://schemas.microsoft.com/office/powerpoint/2010/main" val="2833547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essentially</a:t>
            </a:r>
            <a:r>
              <a:rPr lang="en-US" baseline="0" dirty="0"/>
              <a:t> have two main options in leveraging resources; identify new or cost shift.</a:t>
            </a:r>
          </a:p>
          <a:p>
            <a:endParaRPr lang="en-US" baseline="0" dirty="0"/>
          </a:p>
          <a:p>
            <a:r>
              <a:rPr lang="en-US" dirty="0"/>
              <a:t>States need to be aspirational (have the vision) but pragmatic (what can be achieved in time to launch planned activities).</a:t>
            </a:r>
            <a:r>
              <a:rPr lang="en-US" baseline="0" dirty="0"/>
              <a:t>  While we strive for alignment of priorities, often times they feel or truly are competing, e.g., general supervision, direct service provision, and now implementation of the SSIP.  Plus others!</a:t>
            </a:r>
          </a:p>
          <a:p>
            <a:endParaRPr lang="en-US" baseline="0" dirty="0"/>
          </a:p>
          <a:p>
            <a:r>
              <a:rPr lang="en-US" baseline="0" dirty="0"/>
              <a:t>Ask the audience: What has been the early thinking/discussion taking place in your state regarding this?  Have you had any conversations about what it will cost your state to implement the SSIP?  Have you been able to estimate?  If so, how?</a:t>
            </a:r>
            <a:endParaRPr lang="en-US" dirty="0"/>
          </a:p>
        </p:txBody>
      </p:sp>
      <p:sp>
        <p:nvSpPr>
          <p:cNvPr id="4" name="Slide Number Placeholder 3"/>
          <p:cNvSpPr>
            <a:spLocks noGrp="1"/>
          </p:cNvSpPr>
          <p:nvPr>
            <p:ph type="sldNum" sz="quarter" idx="10"/>
          </p:nvPr>
        </p:nvSpPr>
        <p:spPr/>
        <p:txBody>
          <a:bodyPr/>
          <a:lstStyle/>
          <a:p>
            <a:fld id="{E3FBFAB3-302C-4247-90A5-3EBD8C21B23C}" type="slidenum">
              <a:rPr lang="en-US" smtClean="0"/>
              <a:t>14</a:t>
            </a:fld>
            <a:endParaRPr lang="en-US"/>
          </a:p>
        </p:txBody>
      </p:sp>
    </p:spTree>
    <p:extLst>
      <p:ext uri="{BB962C8B-B14F-4D97-AF65-F5344CB8AC3E}">
        <p14:creationId xmlns:p14="http://schemas.microsoft.com/office/powerpoint/2010/main" val="153566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15</a:t>
            </a:fld>
            <a:endParaRPr lang="en-US"/>
          </a:p>
        </p:txBody>
      </p:sp>
    </p:spTree>
    <p:extLst>
      <p:ext uri="{BB962C8B-B14F-4D97-AF65-F5344CB8AC3E}">
        <p14:creationId xmlns:p14="http://schemas.microsoft.com/office/powerpoint/2010/main" val="3749085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you have reviewed the initiatives listed, a</a:t>
            </a:r>
            <a:r>
              <a:rPr lang="en-US" dirty="0"/>
              <a:t>sk the group: What other EC initiatives (federal,</a:t>
            </a:r>
            <a:r>
              <a:rPr lang="en-US" baseline="0" dirty="0"/>
              <a:t> state or local) </a:t>
            </a:r>
            <a:r>
              <a:rPr lang="en-US" dirty="0"/>
              <a:t>did you identify via your infrastructure</a:t>
            </a:r>
            <a:r>
              <a:rPr lang="en-US" baseline="0" dirty="0"/>
              <a:t> analysis, and how they may align with your SSIP?  Are there other initiatives at the state or local level that you have considered.</a:t>
            </a:r>
          </a:p>
          <a:p>
            <a:endParaRPr lang="en-US" baseline="0" dirty="0"/>
          </a:p>
          <a:p>
            <a:r>
              <a:rPr lang="en-US" baseline="0" dirty="0"/>
              <a:t>The initiatives listed on this page are some of the most common, and address areas of interest such as assessments, quality programs and practices.  You can find more details on each in the CLASP resources listed below.</a:t>
            </a:r>
          </a:p>
          <a:p>
            <a:endParaRPr lang="en-US" baseline="0" dirty="0"/>
          </a:p>
          <a:p>
            <a:r>
              <a:rPr lang="en-US" baseline="0" dirty="0"/>
              <a:t>As you may know:</a:t>
            </a:r>
          </a:p>
          <a:p>
            <a:endParaRPr lang="en-US" b="1" baseline="0" dirty="0"/>
          </a:p>
          <a:p>
            <a:r>
              <a:rPr lang="en-US" b="1" baseline="0" dirty="0"/>
              <a:t>TANF –</a:t>
            </a:r>
            <a:r>
              <a:rPr lang="en-US" dirty="0"/>
              <a:t>a flexible block grant that can be used for a range of activities and services that are consistent with the four statutory purposes: </a:t>
            </a:r>
          </a:p>
          <a:p>
            <a:r>
              <a:rPr lang="en-US" dirty="0"/>
              <a:t>1. assisting needy families so that children can be cared for in their own homes; </a:t>
            </a:r>
          </a:p>
          <a:p>
            <a:r>
              <a:rPr lang="en-US" dirty="0"/>
              <a:t>2. reducing the dependency of needy parents by promoting job preparation, work and marriage; </a:t>
            </a:r>
          </a:p>
          <a:p>
            <a:r>
              <a:rPr lang="en-US" dirty="0"/>
              <a:t>3. preventing out-of-wedlock pregnancies; and </a:t>
            </a:r>
          </a:p>
          <a:p>
            <a:r>
              <a:rPr lang="en-US" dirty="0"/>
              <a:t>4. encouraging formation and maintenance of two-parent families. </a:t>
            </a:r>
          </a:p>
          <a:p>
            <a:endParaRPr lang="en-US" b="1" baseline="0" dirty="0"/>
          </a:p>
          <a:p>
            <a:r>
              <a:rPr lang="en-US" b="0" baseline="0" dirty="0"/>
              <a:t>Also provides cash assistance and includes work requirements.</a:t>
            </a:r>
          </a:p>
          <a:p>
            <a:endParaRPr lang="en-US" b="1" baseline="0" dirty="0"/>
          </a:p>
          <a:p>
            <a:r>
              <a:rPr lang="en-US" b="1" baseline="0" dirty="0"/>
              <a:t>Title V – </a:t>
            </a:r>
          </a:p>
          <a:p>
            <a:endParaRPr lang="en-US" b="1" dirty="0"/>
          </a:p>
          <a:p>
            <a:r>
              <a:rPr lang="en-US" b="1" dirty="0"/>
              <a:t>	MCHBG - </a:t>
            </a:r>
            <a:r>
              <a:rPr lang="en-US" dirty="0"/>
              <a:t>State health agencies, the designated grantees, use funds based on a needs assessments completed every five years. It is flexible and can be used in a variety of ways to meet the needs of the state 	through coordination of resources, targeted population based initiatives, or direct services. Thirty percent of funding must be used for preventive or primary care for children, and 30 percent must be used for 	children with special health needs.</a:t>
            </a:r>
          </a:p>
          <a:p>
            <a:endParaRPr lang="en-US" dirty="0"/>
          </a:p>
          <a:p>
            <a:r>
              <a:rPr lang="en-US" dirty="0"/>
              <a:t>	</a:t>
            </a:r>
            <a:r>
              <a:rPr lang="en-US" b="1" dirty="0"/>
              <a:t>ECCS</a:t>
            </a:r>
            <a:r>
              <a:rPr lang="en-US" dirty="0"/>
              <a:t> - Part of Title V of the Social Security Act, the Community Integrated Services Systems (CISS) program funds the ECCS initiative. Grantees receive funding to build comprehensive multi-partner early 	childhood systems to improve the well-being of young children. ECCS funding is relatively small, and is allocated in three-year grant cycles.</a:t>
            </a:r>
            <a:endParaRPr lang="en-US" b="1" baseline="0" dirty="0"/>
          </a:p>
          <a:p>
            <a:endParaRPr lang="en-US" b="1" baseline="0" dirty="0"/>
          </a:p>
          <a:p>
            <a:r>
              <a:rPr lang="en-US" b="1" baseline="0" dirty="0"/>
              <a:t>Home Visiting </a:t>
            </a:r>
            <a:r>
              <a:rPr lang="en-US" baseline="0" dirty="0"/>
              <a:t>refers to the  </a:t>
            </a:r>
            <a:r>
              <a:rPr lang="en-US" dirty="0"/>
              <a:t>Maternal, Infant, and Early Childhood Home Visiting  referred to MIECHV supports pregnant women and families and helps at-risk parents of children from birth to kindergarten entry</a:t>
            </a:r>
            <a:r>
              <a:rPr lang="en-US" u="sng" dirty="0"/>
              <a:t> tap the resources and hone the skills they need to raise children who are physically, socially and emotionally healthy and ready to learn. </a:t>
            </a:r>
            <a:r>
              <a:rPr lang="en-US" dirty="0"/>
              <a:t>States</a:t>
            </a:r>
            <a:r>
              <a:rPr lang="en-US" baseline="0" dirty="0"/>
              <a:t> </a:t>
            </a:r>
            <a:r>
              <a:rPr lang="en-US" dirty="0"/>
              <a:t>identify priority populations and use 1 of 9 of approved evidence-based models, all of which include those providing comprehensive services such as family support, developmental screening, and connecting families to health services. : Child FIRST, Early Head Start-Home Visiting, Family Check Up, Healthy Families America, Healthy Steps, HIPPY, Nurse Family Partnership, Parents As Teachers, and Public Health Nursing for Early Intervention Program for Adolescents. </a:t>
            </a:r>
          </a:p>
          <a:p>
            <a:endParaRPr lang="en-US" b="1" dirty="0"/>
          </a:p>
          <a:p>
            <a:r>
              <a:rPr lang="en-US" b="1" dirty="0"/>
              <a:t>Project</a:t>
            </a:r>
            <a:r>
              <a:rPr lang="en-US" b="1" baseline="0" dirty="0"/>
              <a:t> LAUNCH </a:t>
            </a:r>
            <a:r>
              <a:rPr lang="en-US" baseline="0" dirty="0"/>
              <a:t>-</a:t>
            </a:r>
            <a:r>
              <a:rPr lang="en-US" dirty="0"/>
              <a:t>(Linking Actions for Unmet Needs in Children’s Health) is designed to </a:t>
            </a:r>
            <a:r>
              <a:rPr lang="en-US" baseline="0" dirty="0"/>
              <a:t>bring together community resources to </a:t>
            </a:r>
            <a:r>
              <a:rPr lang="en-US" dirty="0"/>
              <a:t>prevent physical, mental and behavioral health problems among children ages birth to 8 years, and to promote positive development among young children using five research-based strategies. Services </a:t>
            </a:r>
            <a:r>
              <a:rPr lang="en-US" baseline="0" dirty="0"/>
              <a:t>include </a:t>
            </a:r>
            <a:r>
              <a:rPr lang="en-US" dirty="0"/>
              <a:t>Home visits; Use of developmental assessments in a range of child-serving settings; Integration of behavioral health into primary care settings; Mental health consultation; Family strengthening and parent skills training.</a:t>
            </a:r>
          </a:p>
          <a:p>
            <a:endParaRPr lang="en-US" dirty="0"/>
          </a:p>
          <a:p>
            <a:r>
              <a:rPr lang="en-US" b="1" dirty="0"/>
              <a:t>CBCAP</a:t>
            </a:r>
            <a:r>
              <a:rPr lang="en-US" baseline="0" dirty="0"/>
              <a:t> – Provides states with funds to implement child abuse prevention strategies. There are a variety of ways CBCAP can support comprehensive services in early childhood settings, </a:t>
            </a:r>
            <a:r>
              <a:rPr lang="en-US" u="sng" baseline="0" dirty="0"/>
              <a:t>including mental health consultation, general parent education and engagement, and provider training and support. </a:t>
            </a:r>
            <a:r>
              <a:rPr lang="en-US" baseline="0" dirty="0"/>
              <a:t>The National Association of Children’s Trust Funds is currently working with states, CBCAP agencies, and private foundations to incorporate the </a:t>
            </a:r>
            <a:r>
              <a:rPr lang="en-US" u="sng" baseline="0" dirty="0"/>
              <a:t>Strengthening Families </a:t>
            </a:r>
            <a:r>
              <a:rPr lang="en-US" baseline="0" dirty="0"/>
              <a:t>approach to family support and abuse prevention into early childhood settings.</a:t>
            </a:r>
          </a:p>
          <a:p>
            <a:endParaRPr lang="en-US" dirty="0"/>
          </a:p>
          <a:p>
            <a:r>
              <a:rPr lang="en-US" b="1" dirty="0"/>
              <a:t>RTT-ELC</a:t>
            </a:r>
            <a:r>
              <a:rPr lang="en-US" b="1" baseline="0" dirty="0"/>
              <a:t> </a:t>
            </a:r>
            <a:r>
              <a:rPr lang="en-US" baseline="0" dirty="0"/>
              <a:t> is </a:t>
            </a:r>
            <a:r>
              <a:rPr lang="en-US" dirty="0"/>
              <a:t>improving early learning and development programs for young children by supporting States' efforts to: (1) increase the number and percentage of low-income and disadvantaged children in each age group of infants, toddlers, and preschoolers who are enrolled in high-quality early learning programs; (2) design and implement an integrated system of high-quality early learning programs and services; and (3) ensure that any use of assessments</a:t>
            </a:r>
            <a:r>
              <a:rPr lang="en-US" baseline="0" dirty="0"/>
              <a:t> that are evidenced based.</a:t>
            </a:r>
          </a:p>
          <a:p>
            <a:endParaRPr lang="en-US" baseline="0" dirty="0"/>
          </a:p>
          <a:p>
            <a:r>
              <a:rPr lang="en-US" b="1" baseline="0" dirty="0"/>
              <a:t>CCDBG</a:t>
            </a:r>
            <a:r>
              <a:rPr lang="en-US" baseline="0" dirty="0"/>
              <a:t> – Child Care Development Block Grant - t</a:t>
            </a:r>
            <a:r>
              <a:rPr lang="en-US" dirty="0"/>
              <a:t>he Child Care and Development Block Grant (CCDBG) helps low-income families, families receiving public assistance and those families transitioning from public assistance in obtaining child care, focus</a:t>
            </a:r>
            <a:r>
              <a:rPr lang="en-US" baseline="0" dirty="0"/>
              <a:t> on improving child care quality </a:t>
            </a:r>
          </a:p>
          <a:p>
            <a:endParaRPr lang="en-US" baseline="0" dirty="0"/>
          </a:p>
          <a:p>
            <a:r>
              <a:rPr lang="en-US" b="1" baseline="0" dirty="0"/>
              <a:t>Title I </a:t>
            </a:r>
            <a:r>
              <a:rPr lang="en-US" baseline="0" dirty="0"/>
              <a:t>- At the district level, Title I funds are flexible and can be used to provide a range of services to children from birth through the age of school entry.</a:t>
            </a:r>
          </a:p>
        </p:txBody>
      </p:sp>
      <p:sp>
        <p:nvSpPr>
          <p:cNvPr id="4" name="Slide Number Placeholder 3"/>
          <p:cNvSpPr>
            <a:spLocks noGrp="1"/>
          </p:cNvSpPr>
          <p:nvPr>
            <p:ph type="sldNum" sz="quarter" idx="10"/>
          </p:nvPr>
        </p:nvSpPr>
        <p:spPr/>
        <p:txBody>
          <a:bodyPr/>
          <a:lstStyle/>
          <a:p>
            <a:fld id="{E3FBFAB3-302C-4247-90A5-3EBD8C21B23C}" type="slidenum">
              <a:rPr lang="en-US" smtClean="0"/>
              <a:t>16</a:t>
            </a:fld>
            <a:endParaRPr lang="en-US"/>
          </a:p>
        </p:txBody>
      </p:sp>
    </p:spTree>
    <p:extLst>
      <p:ext uri="{BB962C8B-B14F-4D97-AF65-F5344CB8AC3E}">
        <p14:creationId xmlns:p14="http://schemas.microsoft.com/office/powerpoint/2010/main" val="1648079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17</a:t>
            </a:fld>
            <a:endParaRPr lang="en-US"/>
          </a:p>
        </p:txBody>
      </p:sp>
    </p:spTree>
    <p:extLst>
      <p:ext uri="{BB962C8B-B14F-4D97-AF65-F5344CB8AC3E}">
        <p14:creationId xmlns:p14="http://schemas.microsoft.com/office/powerpoint/2010/main" val="2401072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18</a:t>
            </a:fld>
            <a:endParaRPr lang="en-US"/>
          </a:p>
        </p:txBody>
      </p:sp>
    </p:spTree>
    <p:extLst>
      <p:ext uri="{BB962C8B-B14F-4D97-AF65-F5344CB8AC3E}">
        <p14:creationId xmlns:p14="http://schemas.microsoft.com/office/powerpoint/2010/main" val="2059556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19</a:t>
            </a:fld>
            <a:endParaRPr lang="en-US"/>
          </a:p>
        </p:txBody>
      </p:sp>
    </p:spTree>
    <p:extLst>
      <p:ext uri="{BB962C8B-B14F-4D97-AF65-F5344CB8AC3E}">
        <p14:creationId xmlns:p14="http://schemas.microsoft.com/office/powerpoint/2010/main" val="365227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2</a:t>
            </a:fld>
            <a:endParaRPr lang="en-US"/>
          </a:p>
        </p:txBody>
      </p:sp>
    </p:spTree>
    <p:extLst>
      <p:ext uri="{BB962C8B-B14F-4D97-AF65-F5344CB8AC3E}">
        <p14:creationId xmlns:p14="http://schemas.microsoft.com/office/powerpoint/2010/main" val="1406108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20</a:t>
            </a:fld>
            <a:endParaRPr lang="en-US"/>
          </a:p>
        </p:txBody>
      </p:sp>
    </p:spTree>
    <p:extLst>
      <p:ext uri="{BB962C8B-B14F-4D97-AF65-F5344CB8AC3E}">
        <p14:creationId xmlns:p14="http://schemas.microsoft.com/office/powerpoint/2010/main" val="2481770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21</a:t>
            </a:fld>
            <a:endParaRPr lang="en-US"/>
          </a:p>
        </p:txBody>
      </p:sp>
    </p:spTree>
    <p:extLst>
      <p:ext uri="{BB962C8B-B14F-4D97-AF65-F5344CB8AC3E}">
        <p14:creationId xmlns:p14="http://schemas.microsoft.com/office/powerpoint/2010/main" val="117633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3</a:t>
            </a:fld>
            <a:endParaRPr lang="en-US"/>
          </a:p>
        </p:txBody>
      </p:sp>
    </p:spTree>
    <p:extLst>
      <p:ext uri="{BB962C8B-B14F-4D97-AF65-F5344CB8AC3E}">
        <p14:creationId xmlns:p14="http://schemas.microsoft.com/office/powerpoint/2010/main" val="2292362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4</a:t>
            </a:fld>
            <a:endParaRPr lang="en-US"/>
          </a:p>
        </p:txBody>
      </p:sp>
    </p:spTree>
    <p:extLst>
      <p:ext uri="{BB962C8B-B14F-4D97-AF65-F5344CB8AC3E}">
        <p14:creationId xmlns:p14="http://schemas.microsoft.com/office/powerpoint/2010/main" val="1886331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resources to implement: how to use existing resources effectively and how to garner needed resources for sustainability and scale up</a:t>
            </a:r>
          </a:p>
        </p:txBody>
      </p:sp>
      <p:sp>
        <p:nvSpPr>
          <p:cNvPr id="4" name="Slide Number Placeholder 3"/>
          <p:cNvSpPr>
            <a:spLocks noGrp="1"/>
          </p:cNvSpPr>
          <p:nvPr>
            <p:ph type="sldNum" sz="quarter" idx="10"/>
          </p:nvPr>
        </p:nvSpPr>
        <p:spPr/>
        <p:txBody>
          <a:bodyPr/>
          <a:lstStyle/>
          <a:p>
            <a:fld id="{E3FBFAB3-302C-4247-90A5-3EBD8C21B23C}" type="slidenum">
              <a:rPr lang="en-US" smtClean="0"/>
              <a:t>5</a:t>
            </a:fld>
            <a:endParaRPr lang="en-US"/>
          </a:p>
        </p:txBody>
      </p:sp>
    </p:spTree>
    <p:extLst>
      <p:ext uri="{BB962C8B-B14F-4D97-AF65-F5344CB8AC3E}">
        <p14:creationId xmlns:p14="http://schemas.microsoft.com/office/powerpoint/2010/main" val="422851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FBFAB3-302C-4247-90A5-3EBD8C21B23C}" type="slidenum">
              <a:rPr lang="en-US" smtClean="0"/>
              <a:t>6</a:t>
            </a:fld>
            <a:endParaRPr lang="en-US"/>
          </a:p>
        </p:txBody>
      </p:sp>
    </p:spTree>
    <p:extLst>
      <p:ext uri="{BB962C8B-B14F-4D97-AF65-F5344CB8AC3E}">
        <p14:creationId xmlns:p14="http://schemas.microsoft.com/office/powerpoint/2010/main" val="870973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Large Group Discussion :     At this point you are considering how to implement</a:t>
            </a:r>
            <a:r>
              <a:rPr lang="en-US" baseline="0" dirty="0"/>
              <a:t> you SSIP plan and considering the implications of that implementation.  How many states are considering re- prioritizing their goals to be more manageable. You may be considering focusing your activities on those that will make the most impact</a:t>
            </a:r>
            <a:endParaRPr lang="en-US" dirty="0"/>
          </a:p>
        </p:txBody>
      </p:sp>
      <p:sp>
        <p:nvSpPr>
          <p:cNvPr id="4" name="Slide Number Placeholder 3"/>
          <p:cNvSpPr>
            <a:spLocks noGrp="1"/>
          </p:cNvSpPr>
          <p:nvPr>
            <p:ph type="sldNum" sz="quarter" idx="10"/>
          </p:nvPr>
        </p:nvSpPr>
        <p:spPr/>
        <p:txBody>
          <a:bodyPr/>
          <a:lstStyle/>
          <a:p>
            <a:fld id="{E3FBFAB3-302C-4247-90A5-3EBD8C21B23C}" type="slidenum">
              <a:rPr lang="en-US" smtClean="0"/>
              <a:t>7</a:t>
            </a:fld>
            <a:endParaRPr lang="en-US"/>
          </a:p>
        </p:txBody>
      </p:sp>
    </p:spTree>
    <p:extLst>
      <p:ext uri="{BB962C8B-B14F-4D97-AF65-F5344CB8AC3E}">
        <p14:creationId xmlns:p14="http://schemas.microsoft.com/office/powerpoint/2010/main" val="231532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a:t>
            </a:r>
          </a:p>
        </p:txBody>
      </p:sp>
      <p:sp>
        <p:nvSpPr>
          <p:cNvPr id="4" name="Slide Number Placeholder 3"/>
          <p:cNvSpPr>
            <a:spLocks noGrp="1"/>
          </p:cNvSpPr>
          <p:nvPr>
            <p:ph type="sldNum" sz="quarter" idx="10"/>
          </p:nvPr>
        </p:nvSpPr>
        <p:spPr/>
        <p:txBody>
          <a:bodyPr/>
          <a:lstStyle/>
          <a:p>
            <a:fld id="{E3FBFAB3-302C-4247-90A5-3EBD8C21B23C}" type="slidenum">
              <a:rPr lang="en-US" smtClean="0"/>
              <a:t>8</a:t>
            </a:fld>
            <a:endParaRPr lang="en-US"/>
          </a:p>
        </p:txBody>
      </p:sp>
    </p:spTree>
    <p:extLst>
      <p:ext uri="{BB962C8B-B14F-4D97-AF65-F5344CB8AC3E}">
        <p14:creationId xmlns:p14="http://schemas.microsoft.com/office/powerpoint/2010/main" val="2605177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Bullet point 4 :</a:t>
            </a:r>
            <a:r>
              <a:rPr lang="en-US" dirty="0" err="1"/>
              <a:t>Expandsion</a:t>
            </a:r>
            <a:r>
              <a:rPr lang="en-US" dirty="0"/>
              <a:t> could be within program, across teams , across district or region </a:t>
            </a:r>
          </a:p>
        </p:txBody>
      </p:sp>
      <p:sp>
        <p:nvSpPr>
          <p:cNvPr id="4" name="Slide Number Placeholder 3"/>
          <p:cNvSpPr>
            <a:spLocks noGrp="1"/>
          </p:cNvSpPr>
          <p:nvPr>
            <p:ph type="sldNum" sz="quarter" idx="10"/>
          </p:nvPr>
        </p:nvSpPr>
        <p:spPr/>
        <p:txBody>
          <a:bodyPr/>
          <a:lstStyle/>
          <a:p>
            <a:fld id="{E3FBFAB3-302C-4247-90A5-3EBD8C21B23C}" type="slidenum">
              <a:rPr lang="en-US" smtClean="0"/>
              <a:t>9</a:t>
            </a:fld>
            <a:endParaRPr lang="en-US"/>
          </a:p>
        </p:txBody>
      </p:sp>
    </p:spTree>
    <p:extLst>
      <p:ext uri="{BB962C8B-B14F-4D97-AF65-F5344CB8AC3E}">
        <p14:creationId xmlns:p14="http://schemas.microsoft.com/office/powerpoint/2010/main" val="397340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pPr/>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pPr/>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pPr/>
              <a:t>8/13/2018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pPr/>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pPr/>
              <a:t>8/13/2018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ssp.org/community/neighborhood-investment/other-resources/CreatingaStrategicFinancingPlantoAchieveResultsatScale.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lasp.org/resources-and-publications/files/A-Guide-to-Financing-Comprehensive-Services-in-Child-Care-and-Early-Education.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ctacenter.org/topics/finance/fiscal101.as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ctacenter.org/sysfram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clasp.org/resources-and-publications/files/A-Guide-to-Financing-Comprehensive-Services-in-Child-Care-and-Early-Education.pdf" TargetMode="External"/><Relationship Id="rId4" Type="http://schemas.openxmlformats.org/officeDocument/2006/relationships/hyperlink" Target="http://ectacenter.org/~pdfs/pubs/nnotes2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806294" y="719848"/>
            <a:ext cx="3205686" cy="3696704"/>
          </a:xfrm>
        </p:spPr>
        <p:txBody>
          <a:bodyPr/>
          <a:lstStyle/>
          <a:p>
            <a:r>
              <a:rPr lang="en-US" sz="4000" dirty="0"/>
              <a:t>Fiscal Implications for SSIP</a:t>
            </a:r>
          </a:p>
        </p:txBody>
      </p:sp>
      <p:pic>
        <p:nvPicPr>
          <p:cNvPr id="10" name="Picture 1" descr="C:\Users\mhmgreer\Documents\ITCA\Artwork\ITCA\ITCAcolor.tiff"/>
          <p:cNvPicPr>
            <a:picLocks noChangeAspect="1" noChangeArrowheads="1"/>
          </p:cNvPicPr>
          <p:nvPr/>
        </p:nvPicPr>
        <p:blipFill>
          <a:blip r:embed="rId3" cstate="print"/>
          <a:srcRect/>
          <a:stretch>
            <a:fillRect/>
          </a:stretch>
        </p:blipFill>
        <p:spPr bwMode="auto">
          <a:xfrm>
            <a:off x="3372651" y="5726255"/>
            <a:ext cx="3074165" cy="903145"/>
          </a:xfrm>
          <a:prstGeom prst="rect">
            <a:avLst/>
          </a:prstGeom>
          <a:noFill/>
          <a:ln w="9525">
            <a:noFill/>
            <a:miter lim="800000"/>
            <a:headEnd/>
            <a:tailEnd/>
          </a:ln>
        </p:spPr>
      </p:pic>
      <p:pic>
        <p:nvPicPr>
          <p:cNvPr id="11" name="Picture 2" descr="P:\ECTA\Web and Product Development Work Team\Branding\ectacenter-wordmark-screen.png"/>
          <p:cNvPicPr>
            <a:picLocks noChangeAspect="1" noChangeArrowheads="1"/>
          </p:cNvPicPr>
          <p:nvPr/>
        </p:nvPicPr>
        <p:blipFill>
          <a:blip r:embed="rId4" cstate="print"/>
          <a:srcRect/>
          <a:stretch>
            <a:fillRect/>
          </a:stretch>
        </p:blipFill>
        <p:spPr bwMode="auto">
          <a:xfrm>
            <a:off x="6752386" y="5891767"/>
            <a:ext cx="2098308" cy="659084"/>
          </a:xfrm>
          <a:prstGeom prst="rect">
            <a:avLst/>
          </a:prstGeom>
          <a:noFill/>
          <a:ln w="9525">
            <a:noFill/>
            <a:miter lim="800000"/>
            <a:headEnd/>
            <a:tailEnd/>
          </a:ln>
        </p:spPr>
      </p:pic>
      <p:pic>
        <p:nvPicPr>
          <p:cNvPr id="3" name="Picture Placeholder 2"/>
          <p:cNvPicPr>
            <a:picLocks noGrp="1" noChangeAspect="1"/>
          </p:cNvPicPr>
          <p:nvPr>
            <p:ph type="pic" sz="quarter" idx="12"/>
          </p:nvPr>
        </p:nvPicPr>
        <p:blipFill>
          <a:blip r:embed="rId5" cstate="email">
            <a:extLst>
              <a:ext uri="{28A0092B-C50C-407E-A947-70E740481C1C}">
                <a14:useLocalDpi xmlns:a14="http://schemas.microsoft.com/office/drawing/2010/main" val="0"/>
              </a:ext>
            </a:extLst>
          </a:blip>
          <a:stretch>
            <a:fillRect/>
          </a:stretch>
        </p:blipFill>
        <p:spPr>
          <a:xfrm>
            <a:off x="4633532" y="228600"/>
            <a:ext cx="2039112" cy="2039112"/>
          </a:xfrm>
        </p:spPr>
      </p:pic>
      <p:pic>
        <p:nvPicPr>
          <p:cNvPr id="6" name="Picture Placeholder 5"/>
          <p:cNvPicPr>
            <a:picLocks noGrp="1" noChangeAspect="1"/>
          </p:cNvPicPr>
          <p:nvPr>
            <p:ph type="pic" sz="quarter" idx="13"/>
          </p:nvPr>
        </p:nvPicPr>
        <p:blipFill>
          <a:blip r:embed="rId6" cstate="email">
            <a:extLst>
              <a:ext uri="{28A0092B-C50C-407E-A947-70E740481C1C}">
                <a14:useLocalDpi xmlns:a14="http://schemas.microsoft.com/office/drawing/2010/main" val="0"/>
              </a:ext>
            </a:extLst>
          </a:blip>
          <a:stretch>
            <a:fillRect/>
          </a:stretch>
        </p:blipFill>
        <p:spPr>
          <a:xfrm>
            <a:off x="6811582" y="2377440"/>
            <a:ext cx="2039112" cy="2039112"/>
          </a:xfrm>
        </p:spPr>
      </p:pic>
      <p:pic>
        <p:nvPicPr>
          <p:cNvPr id="14" name="Picture 13" descr="C:\Users\mhmgreer\Pictures\Fiscal Initiative\ncsi-logo-tagline.jpg"/>
          <p:cNvPicPr/>
          <p:nvPr/>
        </p:nvPicPr>
        <p:blipFill>
          <a:blip r:embed="rId7" cstate="print"/>
          <a:srcRect/>
          <a:stretch>
            <a:fillRect/>
          </a:stretch>
        </p:blipFill>
        <p:spPr bwMode="auto">
          <a:xfrm>
            <a:off x="430721" y="5746320"/>
            <a:ext cx="2256619" cy="863013"/>
          </a:xfrm>
          <a:prstGeom prst="rect">
            <a:avLst/>
          </a:prstGeom>
          <a:noFill/>
          <a:ln w="9525">
            <a:noFill/>
            <a:miter lim="800000"/>
            <a:headEnd/>
            <a:tailEnd/>
          </a:ln>
        </p:spPr>
      </p:pic>
    </p:spTree>
    <p:extLst>
      <p:ext uri="{BB962C8B-B14F-4D97-AF65-F5344CB8AC3E}">
        <p14:creationId xmlns:p14="http://schemas.microsoft.com/office/powerpoint/2010/main" val="29620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S</a:t>
            </a:r>
            <a:r>
              <a:rPr lang="en-US" sz="4000" dirty="0"/>
              <a:t>trategies related to fiscal</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800" dirty="0"/>
              <a:t>Conducting mapping of current fiscal resources, identify current use and potential uses</a:t>
            </a:r>
          </a:p>
          <a:p>
            <a:pPr>
              <a:buFont typeface="Wingdings" panose="05000000000000000000" pitchFamily="2" charset="2"/>
              <a:buChar char="§"/>
            </a:pPr>
            <a:r>
              <a:rPr lang="en-US" sz="2800" dirty="0"/>
              <a:t>Estimating costs of current EBP implementation </a:t>
            </a:r>
          </a:p>
          <a:p>
            <a:pPr>
              <a:buFont typeface="Wingdings" panose="05000000000000000000" pitchFamily="2" charset="2"/>
              <a:buChar char="§"/>
            </a:pPr>
            <a:r>
              <a:rPr lang="en-US" sz="2800" dirty="0"/>
              <a:t>Estimating costs for expanding or scaling up</a:t>
            </a:r>
          </a:p>
          <a:p>
            <a:pPr>
              <a:buFont typeface="Wingdings" panose="05000000000000000000" pitchFamily="2" charset="2"/>
              <a:buChar char="§"/>
            </a:pPr>
            <a:r>
              <a:rPr lang="en-US" sz="2800" dirty="0"/>
              <a:t>Revising plan based on fiscal impact</a:t>
            </a:r>
          </a:p>
          <a:p>
            <a:endParaRPr lang="en-US" dirty="0"/>
          </a:p>
        </p:txBody>
      </p:sp>
    </p:spTree>
    <p:extLst>
      <p:ext uri="{BB962C8B-B14F-4D97-AF65-F5344CB8AC3E}">
        <p14:creationId xmlns:p14="http://schemas.microsoft.com/office/powerpoint/2010/main" val="3403380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498474" y="1430768"/>
            <a:ext cx="7556313" cy="4980790"/>
          </a:xfrm>
        </p:spPr>
        <p:txBody>
          <a:bodyPr>
            <a:normAutofit/>
          </a:bodyPr>
          <a:lstStyle/>
          <a:p>
            <a:pPr marL="0" indent="0">
              <a:spcBef>
                <a:spcPts val="1200"/>
              </a:spcBef>
              <a:buNone/>
            </a:pPr>
            <a:r>
              <a:rPr lang="en-US" sz="2400" dirty="0"/>
              <a:t>Now that you are implementing Phase III, what are the fiscal implications of your improvement  and evaluation plans?</a:t>
            </a:r>
          </a:p>
          <a:p>
            <a:pPr>
              <a:spcBef>
                <a:spcPts val="1200"/>
              </a:spcBef>
              <a:buFont typeface="Wingdings" panose="05000000000000000000" pitchFamily="2" charset="2"/>
              <a:buChar char="§"/>
            </a:pPr>
            <a:r>
              <a:rPr lang="en-US" sz="2200" dirty="0"/>
              <a:t>Which components of your state system need to be strengthened to support implementation of your SSIP?</a:t>
            </a:r>
          </a:p>
          <a:p>
            <a:pPr>
              <a:spcBef>
                <a:spcPts val="1200"/>
              </a:spcBef>
              <a:buFont typeface="Wingdings" panose="05000000000000000000" pitchFamily="2" charset="2"/>
              <a:buChar char="§"/>
            </a:pPr>
            <a:r>
              <a:rPr lang="en-US" sz="2200" dirty="0"/>
              <a:t>What aspect(s) of your improvement strategies will likely need additional funds or resources?</a:t>
            </a:r>
          </a:p>
          <a:p>
            <a:pPr>
              <a:spcBef>
                <a:spcPts val="1200"/>
              </a:spcBef>
              <a:buFont typeface="Wingdings" panose="05000000000000000000" pitchFamily="2" charset="2"/>
              <a:buChar char="§"/>
            </a:pPr>
            <a:r>
              <a:rPr lang="en-US" sz="2200" dirty="0"/>
              <a:t>What will you learn from your demonstration/pilot/ sites related to fiscal issues? </a:t>
            </a:r>
          </a:p>
          <a:p>
            <a:pPr>
              <a:spcBef>
                <a:spcPts val="1200"/>
              </a:spcBef>
              <a:buFont typeface="Wingdings" panose="05000000000000000000" pitchFamily="2" charset="2"/>
              <a:buChar char="§"/>
            </a:pPr>
            <a:r>
              <a:rPr lang="en-US" sz="2200" dirty="0"/>
              <a:t>How will you pay for “scaling up” and sustainability?</a:t>
            </a:r>
          </a:p>
          <a:p>
            <a:pPr>
              <a:spcBef>
                <a:spcPts val="1200"/>
              </a:spcBef>
              <a:buFont typeface="Wingdings" panose="05000000000000000000" pitchFamily="2" charset="2"/>
              <a:buChar char="§"/>
            </a:pPr>
            <a:r>
              <a:rPr lang="en-US" sz="2200" dirty="0"/>
              <a:t>How are you addressing collecting, analyzing and storing data for your evaluation?</a:t>
            </a:r>
          </a:p>
        </p:txBody>
      </p:sp>
    </p:spTree>
    <p:extLst>
      <p:ext uri="{BB962C8B-B14F-4D97-AF65-F5344CB8AC3E}">
        <p14:creationId xmlns:p14="http://schemas.microsoft.com/office/powerpoint/2010/main" val="95333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funding our work</a:t>
            </a:r>
          </a:p>
        </p:txBody>
      </p:sp>
      <p:sp>
        <p:nvSpPr>
          <p:cNvPr id="3" name="Content Placeholder 2"/>
          <p:cNvSpPr>
            <a:spLocks noGrp="1"/>
          </p:cNvSpPr>
          <p:nvPr>
            <p:ph idx="1"/>
          </p:nvPr>
        </p:nvSpPr>
        <p:spPr>
          <a:xfrm>
            <a:off x="498474" y="1476630"/>
            <a:ext cx="7556313" cy="5010665"/>
          </a:xfrm>
        </p:spPr>
        <p:txBody>
          <a:bodyPr>
            <a:normAutofit/>
          </a:bodyPr>
          <a:lstStyle/>
          <a:p>
            <a:pPr marL="0" indent="0">
              <a:buNone/>
            </a:pPr>
            <a:r>
              <a:rPr lang="en-US" sz="2800" dirty="0"/>
              <a:t>What are you trying to support with additional resources, e.g. infrastructure, direct services</a:t>
            </a:r>
          </a:p>
          <a:p>
            <a:pPr>
              <a:buFont typeface="Wingdings" panose="05000000000000000000" pitchFamily="2" charset="2"/>
              <a:buChar char="§"/>
            </a:pPr>
            <a:r>
              <a:rPr lang="en-US" sz="2400" dirty="0"/>
              <a:t>Consider the full range of funding streams available: federal, state, local  and  private </a:t>
            </a:r>
          </a:p>
          <a:p>
            <a:pPr>
              <a:buFont typeface="Wingdings" panose="05000000000000000000" pitchFamily="2" charset="2"/>
              <a:buChar char="§"/>
            </a:pPr>
            <a:r>
              <a:rPr lang="en-US" sz="2400" dirty="0"/>
              <a:t>Build relationships – consider what partnerships already exist</a:t>
            </a:r>
          </a:p>
          <a:p>
            <a:pPr>
              <a:buFont typeface="Wingdings" panose="05000000000000000000" pitchFamily="2" charset="2"/>
              <a:buChar char="§"/>
            </a:pPr>
            <a:r>
              <a:rPr lang="en-US" sz="2400" dirty="0"/>
              <a:t>Use research and data to make your case </a:t>
            </a:r>
          </a:p>
          <a:p>
            <a:pPr>
              <a:buFont typeface="Wingdings" panose="05000000000000000000" pitchFamily="2" charset="2"/>
              <a:buChar char="§"/>
            </a:pPr>
            <a:r>
              <a:rPr lang="en-US" sz="2400" dirty="0"/>
              <a:t>Invest in coordinated solutions and aligned systems</a:t>
            </a:r>
          </a:p>
          <a:p>
            <a:pPr>
              <a:buFont typeface="Wingdings" panose="05000000000000000000" pitchFamily="2" charset="2"/>
              <a:buChar char="§"/>
            </a:pPr>
            <a:endParaRPr lang="en-US" dirty="0"/>
          </a:p>
          <a:p>
            <a:endParaRPr lang="en-US" dirty="0"/>
          </a:p>
        </p:txBody>
      </p:sp>
    </p:spTree>
    <p:extLst>
      <p:ext uri="{BB962C8B-B14F-4D97-AF65-F5344CB8AC3E}">
        <p14:creationId xmlns:p14="http://schemas.microsoft.com/office/powerpoint/2010/main" val="3153543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F18-48C5-E342-B652-03B1B5043C86}"/>
              </a:ext>
            </a:extLst>
          </p:cNvPr>
          <p:cNvSpPr>
            <a:spLocks noGrp="1"/>
          </p:cNvSpPr>
          <p:nvPr>
            <p:ph type="title"/>
          </p:nvPr>
        </p:nvSpPr>
        <p:spPr/>
        <p:txBody>
          <a:bodyPr/>
          <a:lstStyle/>
          <a:p>
            <a:r>
              <a:rPr lang="en-US" dirty="0"/>
              <a:t>Strategies for prioritizing use of resources</a:t>
            </a:r>
          </a:p>
        </p:txBody>
      </p:sp>
      <p:sp>
        <p:nvSpPr>
          <p:cNvPr id="3" name="Content Placeholder 2">
            <a:extLst>
              <a:ext uri="{FF2B5EF4-FFF2-40B4-BE49-F238E27FC236}">
                <a16:creationId xmlns:a16="http://schemas.microsoft.com/office/drawing/2014/main" id="{5D92A081-8F9F-B048-9410-F2AE412F3F50}"/>
              </a:ext>
            </a:extLst>
          </p:cNvPr>
          <p:cNvSpPr>
            <a:spLocks noGrp="1"/>
          </p:cNvSpPr>
          <p:nvPr>
            <p:ph idx="1"/>
          </p:nvPr>
        </p:nvSpPr>
        <p:spPr/>
        <p:txBody>
          <a:bodyPr>
            <a:normAutofit fontScale="92500" lnSpcReduction="10000"/>
          </a:bodyPr>
          <a:lstStyle/>
          <a:p>
            <a:pPr>
              <a:buFont typeface="Wingdings" pitchFamily="2" charset="2"/>
              <a:buChar char="§"/>
            </a:pPr>
            <a:r>
              <a:rPr lang="en-US" sz="2600" dirty="0"/>
              <a:t>Begin with clarity on results and priorities for the work</a:t>
            </a:r>
          </a:p>
          <a:p>
            <a:pPr>
              <a:buFont typeface="Wingdings" pitchFamily="2" charset="2"/>
              <a:buChar char="§"/>
            </a:pPr>
            <a:r>
              <a:rPr lang="en-US" sz="2600" dirty="0"/>
              <a:t>Match short-term needs to short-term funding; long-term needs to longer-term funding</a:t>
            </a:r>
          </a:p>
          <a:p>
            <a:pPr>
              <a:buFont typeface="Wingdings" pitchFamily="2" charset="2"/>
              <a:buChar char="§"/>
            </a:pPr>
            <a:r>
              <a:rPr lang="en-US" sz="2600" dirty="0"/>
              <a:t>Allocate restricted funding first; then use flexible funding to fill in the gaps</a:t>
            </a:r>
          </a:p>
          <a:p>
            <a:pPr>
              <a:buFont typeface="Wingdings" pitchFamily="2" charset="2"/>
              <a:buChar char="§"/>
            </a:pPr>
            <a:r>
              <a:rPr lang="en-US" sz="2600" dirty="0"/>
              <a:t>Align your budget with the priorities specified in the SSIP</a:t>
            </a:r>
            <a:endParaRPr lang="en-US" sz="2600" dirty="0">
              <a:solidFill>
                <a:srgbClr val="005D8C"/>
              </a:solidFill>
              <a:latin typeface="Arial"/>
              <a:cs typeface="Arial"/>
            </a:endParaRPr>
          </a:p>
          <a:p>
            <a:pPr marL="0" indent="0">
              <a:buNone/>
            </a:pPr>
            <a:r>
              <a:rPr lang="en-US" sz="1000" dirty="0">
                <a:solidFill>
                  <a:srgbClr val="005D8C"/>
                </a:solidFill>
                <a:latin typeface="Arial"/>
                <a:cs typeface="Arial"/>
              </a:rPr>
              <a:t>Source: Modified from PowerPoint presentation on Creating Financing Plan to achieve Results at Scale: </a:t>
            </a:r>
            <a:r>
              <a:rPr lang="en-US" sz="1000" dirty="0">
                <a:solidFill>
                  <a:srgbClr val="005D8C"/>
                </a:solidFill>
                <a:latin typeface="Arial"/>
                <a:cs typeface="Arial"/>
                <a:hlinkClick r:id="rId3"/>
              </a:rPr>
              <a:t>http://www.cssp.org/community/neighborhood-investment/other-resources/CreatingaStrategicFinancingPlantoAchieveResultsatScale.pdf</a:t>
            </a:r>
            <a:endParaRPr lang="en-US" sz="1000" dirty="0">
              <a:solidFill>
                <a:srgbClr val="005D8C"/>
              </a:solidFill>
              <a:latin typeface="Arial"/>
              <a:cs typeface="Arial"/>
            </a:endParaRPr>
          </a:p>
        </p:txBody>
      </p:sp>
    </p:spTree>
    <p:extLst>
      <p:ext uri="{BB962C8B-B14F-4D97-AF65-F5344CB8AC3E}">
        <p14:creationId xmlns:p14="http://schemas.microsoft.com/office/powerpoint/2010/main" val="2435030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81F-78AD-DB43-9345-E57E688E51A9}"/>
              </a:ext>
            </a:extLst>
          </p:cNvPr>
          <p:cNvSpPr>
            <a:spLocks noGrp="1"/>
          </p:cNvSpPr>
          <p:nvPr>
            <p:ph type="title"/>
          </p:nvPr>
        </p:nvSpPr>
        <p:spPr/>
        <p:txBody>
          <a:bodyPr/>
          <a:lstStyle/>
          <a:p>
            <a:r>
              <a:rPr lang="en-US" dirty="0"/>
              <a:t> Strategies: Leveraging resources</a:t>
            </a:r>
          </a:p>
        </p:txBody>
      </p:sp>
      <p:sp>
        <p:nvSpPr>
          <p:cNvPr id="3" name="Content Placeholder 2">
            <a:extLst>
              <a:ext uri="{FF2B5EF4-FFF2-40B4-BE49-F238E27FC236}">
                <a16:creationId xmlns:a16="http://schemas.microsoft.com/office/drawing/2014/main" id="{D4FBF7A3-F12E-914C-8359-E86A10E1AC22}"/>
              </a:ext>
            </a:extLst>
          </p:cNvPr>
          <p:cNvSpPr>
            <a:spLocks noGrp="1"/>
          </p:cNvSpPr>
          <p:nvPr>
            <p:ph idx="1"/>
          </p:nvPr>
        </p:nvSpPr>
        <p:spPr>
          <a:xfrm>
            <a:off x="498474" y="1600200"/>
            <a:ext cx="7556313" cy="4525963"/>
          </a:xfrm>
        </p:spPr>
        <p:txBody>
          <a:bodyPr>
            <a:normAutofit/>
          </a:bodyPr>
          <a:lstStyle/>
          <a:p>
            <a:pPr>
              <a:buSzPts val="2800"/>
              <a:buFont typeface="Wingdings" pitchFamily="2" charset="2"/>
              <a:buChar char="§"/>
            </a:pPr>
            <a:r>
              <a:rPr lang="en-US" sz="2800" dirty="0">
                <a:solidFill>
                  <a:srgbClr val="595959"/>
                </a:solidFill>
                <a:latin typeface="Rockwell" panose="02060603020205020403" pitchFamily="18" charset="77"/>
              </a:rPr>
              <a:t>Identify new resources (long term)</a:t>
            </a:r>
          </a:p>
          <a:p>
            <a:pPr lvl="1">
              <a:buSzPts val="2800"/>
              <a:buFont typeface="Wingdings" pitchFamily="2" charset="2"/>
              <a:buChar char="§"/>
            </a:pPr>
            <a:r>
              <a:rPr lang="en-US" sz="2200" dirty="0">
                <a:solidFill>
                  <a:srgbClr val="595959"/>
                </a:solidFill>
                <a:latin typeface="Rockwell" panose="02060603020205020403" pitchFamily="18" charset="77"/>
              </a:rPr>
              <a:t>Accessing funding streams</a:t>
            </a:r>
          </a:p>
          <a:p>
            <a:pPr lvl="1">
              <a:buSzPts val="2800"/>
              <a:buFont typeface="Wingdings" pitchFamily="2" charset="2"/>
              <a:buChar char="§"/>
            </a:pPr>
            <a:r>
              <a:rPr lang="en-US" sz="2200" dirty="0">
                <a:solidFill>
                  <a:srgbClr val="595959"/>
                </a:solidFill>
                <a:latin typeface="Rockwell" panose="02060603020205020403" pitchFamily="18" charset="77"/>
              </a:rPr>
              <a:t>Aligning with existing initiatives</a:t>
            </a:r>
            <a:endParaRPr lang="en-US" sz="2400" dirty="0">
              <a:solidFill>
                <a:srgbClr val="595959"/>
              </a:solidFill>
              <a:latin typeface="Rockwell" panose="02060603020205020403" pitchFamily="18" charset="77"/>
            </a:endParaRPr>
          </a:p>
          <a:p>
            <a:pPr>
              <a:buSzPts val="2800"/>
              <a:buFont typeface="Wingdings" pitchFamily="2" charset="2"/>
              <a:buChar char="§"/>
            </a:pPr>
            <a:r>
              <a:rPr lang="en-US" sz="2800" dirty="0">
                <a:solidFill>
                  <a:srgbClr val="595959"/>
                </a:solidFill>
                <a:latin typeface="Rockwell" panose="02060603020205020403" pitchFamily="18" charset="77"/>
              </a:rPr>
              <a:t>Shift funds within the existing budget (short term)</a:t>
            </a:r>
          </a:p>
          <a:p>
            <a:pPr lvl="1">
              <a:buSzPts val="2800"/>
              <a:buFont typeface="Wingdings" pitchFamily="2" charset="2"/>
              <a:buChar char="§"/>
            </a:pPr>
            <a:r>
              <a:rPr lang="en-US" sz="2200" dirty="0">
                <a:solidFill>
                  <a:srgbClr val="595959"/>
                </a:solidFill>
                <a:latin typeface="Rockwell" panose="02060603020205020403" pitchFamily="18" charset="77"/>
              </a:rPr>
              <a:t>Aligning with existing budget priorities, when possible</a:t>
            </a:r>
          </a:p>
          <a:p>
            <a:pPr lvl="1">
              <a:buSzPts val="2400"/>
              <a:buFont typeface="Wingdings" pitchFamily="2" charset="2"/>
              <a:buChar char="§"/>
            </a:pPr>
            <a:r>
              <a:rPr lang="en-US" sz="2200" dirty="0">
                <a:solidFill>
                  <a:srgbClr val="595959"/>
                </a:solidFill>
                <a:latin typeface="Rockwell" panose="02060603020205020403" pitchFamily="18" charset="77"/>
              </a:rPr>
              <a:t>Shifting priorities</a:t>
            </a:r>
          </a:p>
          <a:p>
            <a:pPr lvl="3">
              <a:buSzPts val="2400"/>
              <a:buFont typeface="Wingdings" pitchFamily="2" charset="2"/>
              <a:buChar char="§"/>
            </a:pPr>
            <a:r>
              <a:rPr lang="en-US" sz="2200" dirty="0">
                <a:solidFill>
                  <a:srgbClr val="595959"/>
                </a:solidFill>
                <a:latin typeface="Rockwell" panose="02060603020205020403" pitchFamily="18" charset="77"/>
              </a:rPr>
              <a:t>What are the consequences?</a:t>
            </a:r>
          </a:p>
          <a:p>
            <a:pPr lvl="3">
              <a:buSzPts val="2400"/>
              <a:buFont typeface="Wingdings" pitchFamily="2" charset="2"/>
              <a:buChar char="§"/>
            </a:pPr>
            <a:r>
              <a:rPr lang="en-US" sz="2200" dirty="0">
                <a:solidFill>
                  <a:srgbClr val="595959"/>
                </a:solidFill>
                <a:latin typeface="Rockwell" panose="02060603020205020403" pitchFamily="18" charset="77"/>
              </a:rPr>
              <a:t>How do you meet competing priorities?</a:t>
            </a:r>
          </a:p>
        </p:txBody>
      </p:sp>
    </p:spTree>
    <p:extLst>
      <p:ext uri="{BB962C8B-B14F-4D97-AF65-F5344CB8AC3E}">
        <p14:creationId xmlns:p14="http://schemas.microsoft.com/office/powerpoint/2010/main" val="179625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Reallocation of  existing resources</a:t>
            </a:r>
          </a:p>
        </p:txBody>
      </p:sp>
      <p:sp>
        <p:nvSpPr>
          <p:cNvPr id="3" name="Content Placeholder 2"/>
          <p:cNvSpPr>
            <a:spLocks noGrp="1"/>
          </p:cNvSpPr>
          <p:nvPr>
            <p:ph idx="1"/>
          </p:nvPr>
        </p:nvSpPr>
        <p:spPr>
          <a:xfrm>
            <a:off x="498473" y="1787464"/>
            <a:ext cx="7556313" cy="4432830"/>
          </a:xfrm>
        </p:spPr>
        <p:txBody>
          <a:bodyPr/>
          <a:lstStyle/>
          <a:p>
            <a:pPr marL="0" indent="0">
              <a:spcBef>
                <a:spcPts val="1200"/>
              </a:spcBef>
              <a:buNone/>
            </a:pPr>
            <a:r>
              <a:rPr lang="en-US" sz="2800" dirty="0"/>
              <a:t>Considerations in reallocating resources:</a:t>
            </a:r>
          </a:p>
          <a:p>
            <a:pPr>
              <a:spcBef>
                <a:spcPts val="1200"/>
              </a:spcBef>
              <a:buFont typeface="Wingdings" panose="05000000000000000000" pitchFamily="2" charset="2"/>
              <a:buChar char="§"/>
            </a:pPr>
            <a:r>
              <a:rPr lang="en-US" sz="2400" dirty="0"/>
              <a:t>Activity fits your current vision, mission and purpose</a:t>
            </a:r>
          </a:p>
          <a:p>
            <a:pPr>
              <a:spcBef>
                <a:spcPts val="1200"/>
              </a:spcBef>
              <a:buFont typeface="Wingdings" panose="05000000000000000000" pitchFamily="2" charset="2"/>
              <a:buChar char="§"/>
            </a:pPr>
            <a:r>
              <a:rPr lang="en-US" sz="2400" dirty="0"/>
              <a:t>Cost/benefit of the activity </a:t>
            </a:r>
          </a:p>
          <a:p>
            <a:pPr>
              <a:spcBef>
                <a:spcPts val="1200"/>
              </a:spcBef>
              <a:buFont typeface="Wingdings" panose="05000000000000000000" pitchFamily="2" charset="2"/>
              <a:buChar char="§"/>
            </a:pPr>
            <a:r>
              <a:rPr lang="en-US" sz="2400" dirty="0"/>
              <a:t>Another program may be able conduct the activity as it fits their vision, mission and purpose</a:t>
            </a:r>
          </a:p>
          <a:p>
            <a:pPr>
              <a:spcBef>
                <a:spcPts val="1200"/>
              </a:spcBef>
              <a:buFont typeface="Wingdings" panose="05000000000000000000" pitchFamily="2" charset="2"/>
              <a:buChar char="§"/>
            </a:pPr>
            <a:r>
              <a:rPr lang="en-US" sz="2400" dirty="0"/>
              <a:t>Shared functions that could be done collaboratively</a:t>
            </a:r>
          </a:p>
          <a:p>
            <a:endParaRPr lang="en-US" dirty="0"/>
          </a:p>
          <a:p>
            <a:endParaRPr lang="en-US" dirty="0"/>
          </a:p>
        </p:txBody>
      </p:sp>
    </p:spTree>
    <p:extLst>
      <p:ext uri="{BB962C8B-B14F-4D97-AF65-F5344CB8AC3E}">
        <p14:creationId xmlns:p14="http://schemas.microsoft.com/office/powerpoint/2010/main" val="23378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88147-9B74-804B-8F8B-1BD7AC18FC53}"/>
              </a:ext>
            </a:extLst>
          </p:cNvPr>
          <p:cNvSpPr>
            <a:spLocks noGrp="1"/>
          </p:cNvSpPr>
          <p:nvPr>
            <p:ph type="title"/>
          </p:nvPr>
        </p:nvSpPr>
        <p:spPr/>
        <p:txBody>
          <a:bodyPr/>
          <a:lstStyle/>
          <a:p>
            <a:r>
              <a:rPr lang="en-US" dirty="0"/>
              <a:t>Federal and State Initiatives</a:t>
            </a:r>
          </a:p>
        </p:txBody>
      </p:sp>
      <p:sp>
        <p:nvSpPr>
          <p:cNvPr id="3" name="Content Placeholder 2">
            <a:extLst>
              <a:ext uri="{FF2B5EF4-FFF2-40B4-BE49-F238E27FC236}">
                <a16:creationId xmlns:a16="http://schemas.microsoft.com/office/drawing/2014/main" id="{D6FBFDC6-1155-6642-AE4D-9F143307AE74}"/>
              </a:ext>
            </a:extLst>
          </p:cNvPr>
          <p:cNvSpPr>
            <a:spLocks noGrp="1"/>
          </p:cNvSpPr>
          <p:nvPr>
            <p:ph idx="1"/>
          </p:nvPr>
        </p:nvSpPr>
        <p:spPr>
          <a:xfrm>
            <a:off x="498474" y="1600200"/>
            <a:ext cx="7556313" cy="4525963"/>
          </a:xfrm>
        </p:spPr>
        <p:txBody>
          <a:bodyPr>
            <a:noAutofit/>
          </a:bodyPr>
          <a:lstStyle/>
          <a:p>
            <a:pPr>
              <a:spcBef>
                <a:spcPts val="1400"/>
              </a:spcBef>
              <a:buSzPts val="2200"/>
              <a:buFont typeface="Wingdings" pitchFamily="2" charset="2"/>
              <a:buChar char="§"/>
            </a:pPr>
            <a:r>
              <a:rPr lang="en-US" sz="2200" dirty="0">
                <a:solidFill>
                  <a:srgbClr val="595959"/>
                </a:solidFill>
                <a:latin typeface="Rockwell" panose="02060603020205020403" pitchFamily="18" charset="77"/>
              </a:rPr>
              <a:t>Temporary Assistance for Needy Families (TANF)</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Title V - Maternal and Child Health Block Grants</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Home Visiting</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Project LAUNCH  </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Community Based Child Abase Prevention (CBCAP) </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Child Care Development Block Grant (CCDBG)</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Title I – Elementary and Secondary Education Act </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IDEA- Part B</a:t>
            </a:r>
          </a:p>
          <a:p>
            <a:pPr>
              <a:spcBef>
                <a:spcPts val="1400"/>
              </a:spcBef>
              <a:buSzPts val="2200"/>
              <a:buFont typeface="Wingdings" pitchFamily="2" charset="2"/>
              <a:buChar char="§"/>
            </a:pPr>
            <a:r>
              <a:rPr lang="en-US" sz="2200" dirty="0">
                <a:solidFill>
                  <a:srgbClr val="595959"/>
                </a:solidFill>
                <a:latin typeface="Rockwell" panose="02060603020205020403" pitchFamily="18" charset="77"/>
              </a:rPr>
              <a:t>ESSA </a:t>
            </a:r>
          </a:p>
        </p:txBody>
      </p:sp>
    </p:spTree>
    <p:extLst>
      <p:ext uri="{BB962C8B-B14F-4D97-AF65-F5344CB8AC3E}">
        <p14:creationId xmlns:p14="http://schemas.microsoft.com/office/powerpoint/2010/main" val="380189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1FB66-006A-6E44-9221-109001CFAD8E}"/>
              </a:ext>
            </a:extLst>
          </p:cNvPr>
          <p:cNvSpPr>
            <a:spLocks noGrp="1"/>
          </p:cNvSpPr>
          <p:nvPr>
            <p:ph type="title"/>
          </p:nvPr>
        </p:nvSpPr>
        <p:spPr/>
        <p:txBody>
          <a:bodyPr/>
          <a:lstStyle/>
          <a:p>
            <a:r>
              <a:rPr lang="en-US" dirty="0"/>
              <a:t>Strategy:  Accessing new funding</a:t>
            </a:r>
          </a:p>
        </p:txBody>
      </p:sp>
      <p:sp>
        <p:nvSpPr>
          <p:cNvPr id="3" name="Content Placeholder 2">
            <a:extLst>
              <a:ext uri="{FF2B5EF4-FFF2-40B4-BE49-F238E27FC236}">
                <a16:creationId xmlns:a16="http://schemas.microsoft.com/office/drawing/2014/main" id="{08FF4D3D-5926-F442-A32C-499F3CF37F51}"/>
              </a:ext>
            </a:extLst>
          </p:cNvPr>
          <p:cNvSpPr>
            <a:spLocks noGrp="1"/>
          </p:cNvSpPr>
          <p:nvPr>
            <p:ph idx="1"/>
          </p:nvPr>
        </p:nvSpPr>
        <p:spPr>
          <a:xfrm>
            <a:off x="498474" y="1600200"/>
            <a:ext cx="7556313" cy="4525963"/>
          </a:xfrm>
        </p:spPr>
        <p:txBody>
          <a:bodyPr>
            <a:normAutofit lnSpcReduction="10000"/>
          </a:bodyPr>
          <a:lstStyle/>
          <a:p>
            <a:pPr marL="0" indent="0">
              <a:buNone/>
            </a:pPr>
            <a:r>
              <a:rPr lang="en-US" sz="2800" dirty="0">
                <a:solidFill>
                  <a:srgbClr val="595959"/>
                </a:solidFill>
                <a:latin typeface="Rockwell" panose="02060603020205020403" pitchFamily="18" charset="77"/>
              </a:rPr>
              <a:t>Considerations in accessing new funding</a:t>
            </a:r>
          </a:p>
          <a:p>
            <a:pPr>
              <a:buSzPts val="2400"/>
              <a:buFont typeface="Wingdings" pitchFamily="2" charset="2"/>
              <a:buChar char="§"/>
            </a:pPr>
            <a:r>
              <a:rPr lang="en-US" sz="2400" dirty="0">
                <a:solidFill>
                  <a:srgbClr val="595959"/>
                </a:solidFill>
                <a:latin typeface="Rockwell" panose="02060603020205020403" pitchFamily="18" charset="77"/>
              </a:rPr>
              <a:t>Intended use of the funds </a:t>
            </a:r>
          </a:p>
          <a:p>
            <a:pPr>
              <a:buSzPts val="2400"/>
              <a:buFont typeface="Wingdings" pitchFamily="2" charset="2"/>
              <a:buChar char="§"/>
            </a:pPr>
            <a:r>
              <a:rPr lang="en-US" sz="2400" dirty="0">
                <a:solidFill>
                  <a:srgbClr val="595959"/>
                </a:solidFill>
                <a:latin typeface="Rockwell" panose="02060603020205020403" pitchFamily="18" charset="77"/>
              </a:rPr>
              <a:t>Agencies or organizations at the state or local level are eligible to receive them </a:t>
            </a:r>
          </a:p>
          <a:p>
            <a:pPr>
              <a:buSzPts val="2400"/>
              <a:buFont typeface="Wingdings" pitchFamily="2" charset="2"/>
              <a:buChar char="§"/>
            </a:pPr>
            <a:r>
              <a:rPr lang="en-US" sz="2400" dirty="0">
                <a:solidFill>
                  <a:srgbClr val="595959"/>
                </a:solidFill>
                <a:latin typeface="Rockwell" panose="02060603020205020403" pitchFamily="18" charset="77"/>
              </a:rPr>
              <a:t>Allowable uses of funds and availability for long or short-term uses </a:t>
            </a:r>
          </a:p>
          <a:p>
            <a:pPr>
              <a:buSzPts val="2400"/>
              <a:buFont typeface="Wingdings" pitchFamily="2" charset="2"/>
              <a:buChar char="§"/>
            </a:pPr>
            <a:r>
              <a:rPr lang="en-US" sz="2400" dirty="0">
                <a:solidFill>
                  <a:srgbClr val="595959"/>
                </a:solidFill>
                <a:latin typeface="Rockwell" panose="02060603020205020403" pitchFamily="18" charset="77"/>
              </a:rPr>
              <a:t>Policy implications for using funds at the state or local level.</a:t>
            </a:r>
          </a:p>
          <a:p>
            <a:pPr marL="0" indent="0">
              <a:buSzPts val="1100"/>
              <a:buNone/>
            </a:pPr>
            <a:r>
              <a:rPr lang="en-US" sz="900" dirty="0">
                <a:solidFill>
                  <a:srgbClr val="595959"/>
                </a:solidFill>
                <a:latin typeface="Rockwell" panose="02060603020205020403" pitchFamily="18" charset="77"/>
              </a:rPr>
              <a:t>Source: Putting it Together: A Guide to Financing Comprehensive Services in Child Care and Early Education </a:t>
            </a:r>
            <a:r>
              <a:rPr lang="en-US" sz="900" dirty="0">
                <a:solidFill>
                  <a:srgbClr val="595959"/>
                </a:solidFill>
                <a:latin typeface="Rockwell" panose="02060603020205020403" pitchFamily="18" charset="77"/>
                <a:hlinkClick r:id="rId3"/>
              </a:rPr>
              <a:t>http://www.clasp.org/resources-and-publications/files/A-Guide-to-Financing-Comprehensive-Services-in-Child-Care-and-Early-Education.pdf</a:t>
            </a:r>
            <a:r>
              <a:rPr lang="en-US" sz="900" dirty="0">
                <a:solidFill>
                  <a:srgbClr val="595959"/>
                </a:solidFill>
                <a:latin typeface="Rockwell" panose="02060603020205020403" pitchFamily="18" charset="77"/>
              </a:rPr>
              <a:t> </a:t>
            </a:r>
          </a:p>
        </p:txBody>
      </p:sp>
    </p:spTree>
    <p:extLst>
      <p:ext uri="{BB962C8B-B14F-4D97-AF65-F5344CB8AC3E}">
        <p14:creationId xmlns:p14="http://schemas.microsoft.com/office/powerpoint/2010/main" val="93082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SSIP and the potential costs</a:t>
            </a:r>
          </a:p>
        </p:txBody>
      </p:sp>
      <p:sp>
        <p:nvSpPr>
          <p:cNvPr id="3" name="Content Placeholder 2"/>
          <p:cNvSpPr>
            <a:spLocks noGrp="1"/>
          </p:cNvSpPr>
          <p:nvPr>
            <p:ph idx="1"/>
          </p:nvPr>
        </p:nvSpPr>
        <p:spPr/>
        <p:txBody>
          <a:bodyPr>
            <a:normAutofit lnSpcReduction="10000"/>
          </a:bodyPr>
          <a:lstStyle/>
          <a:p>
            <a:pPr>
              <a:spcBef>
                <a:spcPts val="1200"/>
              </a:spcBef>
              <a:buFont typeface="Wingdings" panose="05000000000000000000" pitchFamily="2" charset="2"/>
              <a:buChar char="§"/>
            </a:pPr>
            <a:r>
              <a:rPr lang="en-US" sz="2200" dirty="0"/>
              <a:t>What are the top 3 budget items in your SSIP?</a:t>
            </a:r>
          </a:p>
          <a:p>
            <a:pPr>
              <a:spcBef>
                <a:spcPts val="1200"/>
              </a:spcBef>
              <a:buFont typeface="Wingdings" panose="05000000000000000000" pitchFamily="2" charset="2"/>
              <a:buChar char="§"/>
            </a:pPr>
            <a:r>
              <a:rPr lang="en-US" sz="2200" dirty="0"/>
              <a:t>What are the key 3 activities that would make the most impact in achieving your SSIP?</a:t>
            </a:r>
          </a:p>
          <a:p>
            <a:pPr>
              <a:spcBef>
                <a:spcPts val="1200"/>
              </a:spcBef>
              <a:buFont typeface="Wingdings" panose="05000000000000000000" pitchFamily="2" charset="2"/>
              <a:buChar char="§"/>
            </a:pPr>
            <a:r>
              <a:rPr lang="en-US" sz="2200" dirty="0"/>
              <a:t>How do the 3 budget items and 3 activities relate?</a:t>
            </a:r>
          </a:p>
          <a:p>
            <a:pPr>
              <a:spcBef>
                <a:spcPts val="1200"/>
              </a:spcBef>
              <a:buFont typeface="Wingdings" panose="05000000000000000000" pitchFamily="2" charset="2"/>
              <a:buChar char="§"/>
            </a:pPr>
            <a:r>
              <a:rPr lang="en-US" sz="2200" dirty="0"/>
              <a:t>If you had to stop doing something in order to gain the resources needed – what would you stop?</a:t>
            </a:r>
          </a:p>
          <a:p>
            <a:pPr>
              <a:spcBef>
                <a:spcPts val="1200"/>
              </a:spcBef>
              <a:buFont typeface="Wingdings" panose="05000000000000000000" pitchFamily="2" charset="2"/>
              <a:buChar char="§"/>
            </a:pPr>
            <a:r>
              <a:rPr lang="en-US" sz="2200" dirty="0"/>
              <a:t>What new federal, state or local resources could you pursue?</a:t>
            </a:r>
          </a:p>
          <a:p>
            <a:pPr>
              <a:spcBef>
                <a:spcPts val="1200"/>
              </a:spcBef>
              <a:buFont typeface="Wingdings" panose="05000000000000000000" pitchFamily="2" charset="2"/>
              <a:buChar char="§"/>
            </a:pPr>
            <a:r>
              <a:rPr lang="en-US" sz="2200" dirty="0"/>
              <a:t>What partner could help you do what you need to do?</a:t>
            </a:r>
          </a:p>
          <a:p>
            <a:pPr>
              <a:spcBef>
                <a:spcPts val="1200"/>
              </a:spcBef>
              <a:buFont typeface="Wingdings" panose="05000000000000000000" pitchFamily="2" charset="2"/>
              <a:buChar char="§"/>
            </a:pPr>
            <a:r>
              <a:rPr lang="en-US" sz="2200" dirty="0"/>
              <a:t>What are the costs of evaluation? </a:t>
            </a:r>
          </a:p>
        </p:txBody>
      </p:sp>
    </p:spTree>
    <p:extLst>
      <p:ext uri="{BB962C8B-B14F-4D97-AF65-F5344CB8AC3E}">
        <p14:creationId xmlns:p14="http://schemas.microsoft.com/office/powerpoint/2010/main" val="2791766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E759A-27B8-4541-A019-AC8E01D03A43}"/>
              </a:ext>
            </a:extLst>
          </p:cNvPr>
          <p:cNvSpPr>
            <a:spLocks noGrp="1"/>
          </p:cNvSpPr>
          <p:nvPr>
            <p:ph type="title"/>
          </p:nvPr>
        </p:nvSpPr>
        <p:spPr/>
        <p:txBody>
          <a:bodyPr/>
          <a:lstStyle/>
          <a:p>
            <a:r>
              <a:rPr lang="en-US" dirty="0"/>
              <a:t>Reporting Back</a:t>
            </a:r>
          </a:p>
        </p:txBody>
      </p:sp>
      <p:sp>
        <p:nvSpPr>
          <p:cNvPr id="3" name="Content Placeholder 2">
            <a:extLst>
              <a:ext uri="{FF2B5EF4-FFF2-40B4-BE49-F238E27FC236}">
                <a16:creationId xmlns:a16="http://schemas.microsoft.com/office/drawing/2014/main" id="{58D34AD8-0C5C-4308-AEF9-4F2CA812E986}"/>
              </a:ext>
            </a:extLst>
          </p:cNvPr>
          <p:cNvSpPr>
            <a:spLocks noGrp="1"/>
          </p:cNvSpPr>
          <p:nvPr>
            <p:ph idx="1"/>
          </p:nvPr>
        </p:nvSpPr>
        <p:spPr/>
        <p:txBody>
          <a:bodyPr>
            <a:normAutofit/>
          </a:bodyPr>
          <a:lstStyle/>
          <a:p>
            <a:r>
              <a:rPr lang="en-US" sz="2800" dirty="0"/>
              <a:t>  Share a key point from your discussion</a:t>
            </a:r>
          </a:p>
        </p:txBody>
      </p:sp>
    </p:spTree>
    <p:extLst>
      <p:ext uri="{BB962C8B-B14F-4D97-AF65-F5344CB8AC3E}">
        <p14:creationId xmlns:p14="http://schemas.microsoft.com/office/powerpoint/2010/main" val="3001754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Gain an understanding of potential fiscal strategies to support the implementation of the SSIP or other program initiatives</a:t>
            </a:r>
          </a:p>
          <a:p>
            <a:pPr>
              <a:buFont typeface="Wingdings" panose="05000000000000000000" pitchFamily="2" charset="2"/>
              <a:buChar char="§"/>
            </a:pPr>
            <a:r>
              <a:rPr lang="en-US" sz="2800" dirty="0"/>
              <a:t>Discuss considerations in estimating and tracking the costs of the SSIP or program initiatives </a:t>
            </a:r>
          </a:p>
        </p:txBody>
      </p:sp>
    </p:spTree>
    <p:extLst>
      <p:ext uri="{BB962C8B-B14F-4D97-AF65-F5344CB8AC3E}">
        <p14:creationId xmlns:p14="http://schemas.microsoft.com/office/powerpoint/2010/main" val="1000795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47F13-3309-44FE-ABF5-521D255E672E}"/>
              </a:ext>
            </a:extLst>
          </p:cNvPr>
          <p:cNvSpPr>
            <a:spLocks noGrp="1"/>
          </p:cNvSpPr>
          <p:nvPr>
            <p:ph type="title"/>
          </p:nvPr>
        </p:nvSpPr>
        <p:spPr/>
        <p:txBody>
          <a:bodyPr/>
          <a:lstStyle/>
          <a:p>
            <a:r>
              <a:rPr lang="en-US" dirty="0"/>
              <a:t>New Resources Coming Your Way</a:t>
            </a:r>
          </a:p>
        </p:txBody>
      </p:sp>
      <p:sp>
        <p:nvSpPr>
          <p:cNvPr id="3" name="Content Placeholder 2">
            <a:extLst>
              <a:ext uri="{FF2B5EF4-FFF2-40B4-BE49-F238E27FC236}">
                <a16:creationId xmlns:a16="http://schemas.microsoft.com/office/drawing/2014/main" id="{0BD82551-BA0B-4602-B0F8-F915F7E9BC9A}"/>
              </a:ext>
            </a:extLst>
          </p:cNvPr>
          <p:cNvSpPr>
            <a:spLocks noGrp="1"/>
          </p:cNvSpPr>
          <p:nvPr>
            <p:ph idx="1"/>
          </p:nvPr>
        </p:nvSpPr>
        <p:spPr/>
        <p:txBody>
          <a:bodyPr/>
          <a:lstStyle/>
          <a:p>
            <a:r>
              <a:rPr lang="en-US" dirty="0"/>
              <a:t>On-line Modules posted on the ECTA web site:</a:t>
            </a:r>
          </a:p>
          <a:p>
            <a:endParaRPr lang="en-US" dirty="0"/>
          </a:p>
          <a:p>
            <a:pPr lvl="1"/>
            <a:r>
              <a:rPr lang="en-US" dirty="0"/>
              <a:t>Now available:</a:t>
            </a:r>
          </a:p>
          <a:p>
            <a:pPr lvl="2"/>
            <a:r>
              <a:rPr lang="en-US" dirty="0"/>
              <a:t>Part C Fiscal 101: Federal Fiscal Requirements: </a:t>
            </a:r>
            <a:r>
              <a:rPr lang="en-US" dirty="0">
                <a:hlinkClick r:id="rId3"/>
              </a:rPr>
              <a:t>http://ectacenter.org/topics/finance/fiscal101.asp</a:t>
            </a:r>
            <a:endParaRPr lang="en-US" dirty="0"/>
          </a:p>
          <a:p>
            <a:pPr lvl="1"/>
            <a:endParaRPr lang="en-US" dirty="0"/>
          </a:p>
          <a:p>
            <a:pPr lvl="1"/>
            <a:r>
              <a:rPr lang="en-US" dirty="0"/>
              <a:t>Coming Soon:</a:t>
            </a:r>
          </a:p>
          <a:p>
            <a:pPr lvl="2"/>
            <a:r>
              <a:rPr lang="en-US" dirty="0"/>
              <a:t>Finance Component of the System Framework and Self-assessment</a:t>
            </a:r>
          </a:p>
          <a:p>
            <a:pPr lvl="2"/>
            <a:r>
              <a:rPr lang="en-US" dirty="0"/>
              <a:t>Circles of Involvement: Collective Impact to Support Part C </a:t>
            </a:r>
          </a:p>
          <a:p>
            <a:pPr lvl="2"/>
            <a:endParaRPr lang="en-US" dirty="0"/>
          </a:p>
        </p:txBody>
      </p:sp>
    </p:spTree>
    <p:extLst>
      <p:ext uri="{BB962C8B-B14F-4D97-AF65-F5344CB8AC3E}">
        <p14:creationId xmlns:p14="http://schemas.microsoft.com/office/powerpoint/2010/main" val="1280869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Content Placeholder 2"/>
          <p:cNvSpPr>
            <a:spLocks noGrp="1"/>
          </p:cNvSpPr>
          <p:nvPr>
            <p:ph idx="1"/>
          </p:nvPr>
        </p:nvSpPr>
        <p:spPr>
          <a:xfrm>
            <a:off x="498474" y="1659468"/>
            <a:ext cx="7556313" cy="4466696"/>
          </a:xfrm>
        </p:spPr>
        <p:txBody>
          <a:bodyPr>
            <a:normAutofit fontScale="92500" lnSpcReduction="10000"/>
          </a:bodyPr>
          <a:lstStyle/>
          <a:p>
            <a:pPr marL="0" indent="0">
              <a:lnSpc>
                <a:spcPct val="100000"/>
              </a:lnSpc>
              <a:spcAft>
                <a:spcPts val="0"/>
              </a:spcAft>
              <a:buNone/>
            </a:pPr>
            <a:r>
              <a:rPr lang="en-US" b="1" dirty="0"/>
              <a:t>ECTA System Framework</a:t>
            </a:r>
          </a:p>
          <a:p>
            <a:pPr marL="0" indent="0">
              <a:spcAft>
                <a:spcPts val="1800"/>
              </a:spcAft>
              <a:buNone/>
            </a:pPr>
            <a:r>
              <a:rPr lang="en-US" dirty="0">
                <a:hlinkClick r:id="rId3"/>
              </a:rPr>
              <a:t>http://ectacenter.org/sysframe/</a:t>
            </a:r>
            <a:endParaRPr lang="en-US" dirty="0"/>
          </a:p>
          <a:p>
            <a:pPr marL="0" lvl="0" indent="0">
              <a:lnSpc>
                <a:spcPct val="100000"/>
              </a:lnSpc>
              <a:spcAft>
                <a:spcPts val="0"/>
              </a:spcAft>
              <a:buNone/>
            </a:pPr>
            <a:r>
              <a:rPr lang="en-US" b="1" dirty="0"/>
              <a:t>A Framework for Developing and Sustaining a Part C Finance System</a:t>
            </a:r>
          </a:p>
          <a:p>
            <a:pPr marL="0" lvl="0" indent="0">
              <a:lnSpc>
                <a:spcPct val="100000"/>
              </a:lnSpc>
              <a:spcAft>
                <a:spcPts val="0"/>
              </a:spcAft>
              <a:buNone/>
            </a:pPr>
            <a:r>
              <a:rPr lang="en-US" dirty="0">
                <a:hlinkClick r:id="rId4"/>
              </a:rPr>
              <a:t>http://ectacenter.org/~pdfs/pubs/nnotes23.pdf</a:t>
            </a:r>
            <a:endParaRPr lang="en-US" dirty="0"/>
          </a:p>
          <a:p>
            <a:pPr marL="0" indent="0">
              <a:lnSpc>
                <a:spcPct val="100000"/>
              </a:lnSpc>
              <a:spcAft>
                <a:spcPts val="0"/>
              </a:spcAft>
              <a:buNone/>
            </a:pPr>
            <a:r>
              <a:rPr lang="en-US" b="1" dirty="0"/>
              <a:t>Putting it Together: A Guide to Financing Comprehensive Services in Child Care and Early Education</a:t>
            </a:r>
          </a:p>
          <a:p>
            <a:pPr marL="0" indent="0">
              <a:spcAft>
                <a:spcPts val="1800"/>
              </a:spcAft>
              <a:buNone/>
            </a:pPr>
            <a:r>
              <a:rPr lang="en-US" dirty="0">
                <a:hlinkClick r:id="rId5"/>
              </a:rPr>
              <a:t>http://www.clasp.org/resources-and-publications/files/A-Guide-to-Financing-Comprehensive-Services-in-Child-Care-and-Early-Education.pdf</a:t>
            </a:r>
            <a:endParaRPr lang="en-US" dirty="0"/>
          </a:p>
          <a:p>
            <a:endParaRPr lang="en-US" dirty="0"/>
          </a:p>
        </p:txBody>
      </p:sp>
    </p:spTree>
    <p:extLst>
      <p:ext uri="{BB962C8B-B14F-4D97-AF65-F5344CB8AC3E}">
        <p14:creationId xmlns:p14="http://schemas.microsoft.com/office/powerpoint/2010/main" val="173513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implications for SSIP implementation</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sz="3000" dirty="0"/>
              <a:t>The task for states:</a:t>
            </a:r>
          </a:p>
          <a:p>
            <a:pPr lvl="1">
              <a:buFont typeface="Wingdings" panose="05000000000000000000" pitchFamily="2" charset="2"/>
              <a:buChar char="§"/>
            </a:pPr>
            <a:r>
              <a:rPr lang="en-US" sz="2600" dirty="0"/>
              <a:t>to identify the resources needed to achieve implementation of an initiative</a:t>
            </a:r>
          </a:p>
          <a:p>
            <a:pPr lvl="1">
              <a:buFont typeface="Wingdings" panose="05000000000000000000" pitchFamily="2" charset="2"/>
              <a:buChar char="§"/>
            </a:pPr>
            <a:r>
              <a:rPr lang="en-US" sz="2600" dirty="0"/>
              <a:t>to efficiently and effectively use existing resources </a:t>
            </a:r>
          </a:p>
          <a:p>
            <a:pPr lvl="1">
              <a:buFont typeface="Wingdings" panose="05000000000000000000" pitchFamily="2" charset="2"/>
              <a:buChar char="§"/>
            </a:pPr>
            <a:r>
              <a:rPr lang="en-US" sz="2600" dirty="0"/>
              <a:t>to identify additional resources needed</a:t>
            </a:r>
          </a:p>
          <a:p>
            <a:pPr lvl="1">
              <a:buFont typeface="Wingdings" panose="05000000000000000000" pitchFamily="2" charset="2"/>
              <a:buChar char="§"/>
            </a:pPr>
            <a:r>
              <a:rPr lang="en-US" sz="2600" dirty="0"/>
              <a:t>to ultimately improve outcomes for children and families</a:t>
            </a:r>
          </a:p>
          <a:p>
            <a:pPr marL="0" indent="0">
              <a:buNone/>
            </a:pPr>
            <a:br>
              <a:rPr lang="en-US" dirty="0"/>
            </a:br>
            <a:endParaRPr lang="en-US" dirty="0"/>
          </a:p>
        </p:txBody>
      </p:sp>
    </p:spTree>
    <p:extLst>
      <p:ext uri="{BB962C8B-B14F-4D97-AF65-F5344CB8AC3E}">
        <p14:creationId xmlns:p14="http://schemas.microsoft.com/office/powerpoint/2010/main" val="86270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fiscal system: Supporting and improving</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a:t>Part C systems operate as systems of services and supports, relying on multiple funding streams at the federal, state and local level.  Most funding sources are public (federal, state and/or local)</a:t>
            </a:r>
          </a:p>
          <a:p>
            <a:pPr>
              <a:buFont typeface="Wingdings" panose="05000000000000000000" pitchFamily="2" charset="2"/>
              <a:buChar char="§"/>
            </a:pPr>
            <a:r>
              <a:rPr lang="en-US" sz="2400" dirty="0"/>
              <a:t>The “health” of the fiscal system impacts the ability to provide ongoing support for the children and families that we serve</a:t>
            </a:r>
          </a:p>
          <a:p>
            <a:pPr>
              <a:buFont typeface="Wingdings" panose="05000000000000000000" pitchFamily="2" charset="2"/>
              <a:buChar char="§"/>
            </a:pPr>
            <a:r>
              <a:rPr lang="en-US" sz="2400" dirty="0"/>
              <a:t>The SSIP has implications both short and long –term for your fiscal system</a:t>
            </a:r>
          </a:p>
          <a:p>
            <a:endParaRPr lang="en-US" dirty="0"/>
          </a:p>
        </p:txBody>
      </p:sp>
    </p:spTree>
    <p:extLst>
      <p:ext uri="{BB962C8B-B14F-4D97-AF65-F5344CB8AC3E}">
        <p14:creationId xmlns:p14="http://schemas.microsoft.com/office/powerpoint/2010/main" val="29417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D38B-BDE5-450B-9776-289C20F641C0}"/>
              </a:ext>
            </a:extLst>
          </p:cNvPr>
          <p:cNvSpPr>
            <a:spLocks noGrp="1"/>
          </p:cNvSpPr>
          <p:nvPr>
            <p:ph type="title"/>
          </p:nvPr>
        </p:nvSpPr>
        <p:spPr/>
        <p:txBody>
          <a:bodyPr/>
          <a:lstStyle/>
          <a:p>
            <a:r>
              <a:rPr lang="en-US" dirty="0"/>
              <a:t>Fiscal  implications for SSIP implementation</a:t>
            </a:r>
            <a:br>
              <a:rPr lang="en-US" dirty="0"/>
            </a:br>
            <a:br>
              <a:rPr lang="en-US" dirty="0"/>
            </a:br>
            <a:r>
              <a:rPr lang="en-US" sz="2800" dirty="0"/>
              <a:t>What Results Will Your Plan Achieve?</a:t>
            </a:r>
          </a:p>
        </p:txBody>
      </p:sp>
      <p:pic>
        <p:nvPicPr>
          <p:cNvPr id="5" name="Picture 4">
            <a:extLst>
              <a:ext uri="{FF2B5EF4-FFF2-40B4-BE49-F238E27FC236}">
                <a16:creationId xmlns:a16="http://schemas.microsoft.com/office/drawing/2014/main" id="{D0384130-A0C3-492B-B191-23EDEBC6DF8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45845" y="2729481"/>
            <a:ext cx="7441071" cy="2874905"/>
          </a:xfrm>
          <a:prstGeom prst="rect">
            <a:avLst/>
          </a:prstGeom>
        </p:spPr>
      </p:pic>
    </p:spTree>
    <p:extLst>
      <p:ext uri="{BB962C8B-B14F-4D97-AF65-F5344CB8AC3E}">
        <p14:creationId xmlns:p14="http://schemas.microsoft.com/office/powerpoint/2010/main" val="48943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3DCE-331B-407F-BC96-FE9C481687FB}"/>
              </a:ext>
            </a:extLst>
          </p:cNvPr>
          <p:cNvSpPr>
            <a:spLocks noGrp="1"/>
          </p:cNvSpPr>
          <p:nvPr>
            <p:ph type="title"/>
          </p:nvPr>
        </p:nvSpPr>
        <p:spPr/>
        <p:txBody>
          <a:bodyPr/>
          <a:lstStyle/>
          <a:p>
            <a:r>
              <a:rPr lang="en-US" dirty="0"/>
              <a:t>Improving fiscal systems</a:t>
            </a:r>
          </a:p>
        </p:txBody>
      </p:sp>
      <p:sp>
        <p:nvSpPr>
          <p:cNvPr id="3" name="Content Placeholder 2">
            <a:extLst>
              <a:ext uri="{FF2B5EF4-FFF2-40B4-BE49-F238E27FC236}">
                <a16:creationId xmlns:a16="http://schemas.microsoft.com/office/drawing/2014/main" id="{6C025D57-F00E-4E4F-A017-76BC0FC6F6BD}"/>
              </a:ext>
            </a:extLst>
          </p:cNvPr>
          <p:cNvSpPr>
            <a:spLocks noGrp="1"/>
          </p:cNvSpPr>
          <p:nvPr>
            <p:ph idx="1"/>
          </p:nvPr>
        </p:nvSpPr>
        <p:spPr/>
        <p:txBody>
          <a:bodyPr/>
          <a:lstStyle/>
          <a:p>
            <a:pPr>
              <a:buFont typeface="Wingdings" pitchFamily="2" charset="2"/>
              <a:buChar char="§"/>
            </a:pPr>
            <a:r>
              <a:rPr lang="en-US" sz="2800" dirty="0"/>
              <a:t>Have you considered including strategies  and activities to improve you fiscal system in your SSIP?</a:t>
            </a:r>
          </a:p>
          <a:p>
            <a:pPr lvl="1">
              <a:buFont typeface="Wingdings" pitchFamily="2" charset="2"/>
              <a:buChar char="§"/>
            </a:pPr>
            <a:r>
              <a:rPr lang="en-US" sz="2400" dirty="0"/>
              <a:t>If not, why not? </a:t>
            </a:r>
          </a:p>
          <a:p>
            <a:pPr lvl="1">
              <a:buFont typeface="Wingdings" pitchFamily="2" charset="2"/>
              <a:buChar char="§"/>
            </a:pPr>
            <a:r>
              <a:rPr lang="en-US" sz="2400" dirty="0"/>
              <a:t>If you have how did you make that decision? </a:t>
            </a:r>
          </a:p>
          <a:p>
            <a:pPr marL="0" indent="0">
              <a:buNone/>
            </a:pPr>
            <a:endParaRPr lang="en-US" dirty="0"/>
          </a:p>
        </p:txBody>
      </p:sp>
    </p:spTree>
    <p:extLst>
      <p:ext uri="{BB962C8B-B14F-4D97-AF65-F5344CB8AC3E}">
        <p14:creationId xmlns:p14="http://schemas.microsoft.com/office/powerpoint/2010/main" val="65477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you now and how is it going?</a:t>
            </a:r>
          </a:p>
        </p:txBody>
      </p:sp>
      <p:sp>
        <p:nvSpPr>
          <p:cNvPr id="3" name="Content Placeholder 2"/>
          <p:cNvSpPr>
            <a:spLocks noGrp="1"/>
          </p:cNvSpPr>
          <p:nvPr>
            <p:ph idx="1"/>
          </p:nvPr>
        </p:nvSpPr>
        <p:spPr/>
        <p:txBody>
          <a:bodyPr>
            <a:normAutofit/>
          </a:bodyPr>
          <a:lstStyle/>
          <a:p>
            <a:pPr marL="0" indent="0">
              <a:buNone/>
            </a:pPr>
            <a:r>
              <a:rPr lang="en-US" sz="2400" dirty="0"/>
              <a:t>As you start to implement are you getting the impact that you would like to see?</a:t>
            </a:r>
          </a:p>
          <a:p>
            <a:pPr>
              <a:buFont typeface="Wingdings" panose="05000000000000000000" pitchFamily="2" charset="2"/>
              <a:buChar char="§"/>
            </a:pPr>
            <a:r>
              <a:rPr lang="en-US" sz="2400" dirty="0"/>
              <a:t>Adjust your plan to have more realistic and achievable activities and outcomes.</a:t>
            </a:r>
          </a:p>
          <a:p>
            <a:pPr>
              <a:buFont typeface="Wingdings" panose="05000000000000000000" pitchFamily="2" charset="2"/>
              <a:buChar char="§"/>
            </a:pPr>
            <a:r>
              <a:rPr lang="en-US" sz="2400" dirty="0"/>
              <a:t>Consider adjusting your plan to align with resources available.</a:t>
            </a:r>
          </a:p>
          <a:p>
            <a:pPr>
              <a:buFont typeface="Wingdings" panose="05000000000000000000" pitchFamily="2" charset="2"/>
              <a:buChar char="§"/>
            </a:pPr>
            <a:r>
              <a:rPr lang="en-US" sz="2400" dirty="0">
                <a:solidFill>
                  <a:schemeClr val="tx1">
                    <a:lumMod val="50000"/>
                    <a:lumOff val="50000"/>
                  </a:schemeClr>
                </a:solidFill>
              </a:rPr>
              <a:t>Collect</a:t>
            </a:r>
            <a:r>
              <a:rPr lang="en-US" sz="2400" dirty="0"/>
              <a:t> evaluation data that answers the questions you need it to.</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424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for implementation, scale up and sustainability – State level</a:t>
            </a:r>
          </a:p>
        </p:txBody>
      </p:sp>
      <p:sp>
        <p:nvSpPr>
          <p:cNvPr id="3" name="Content Placeholder 2"/>
          <p:cNvSpPr>
            <a:spLocks noGrp="1"/>
          </p:cNvSpPr>
          <p:nvPr>
            <p:ph idx="1"/>
          </p:nvPr>
        </p:nvSpPr>
        <p:spPr>
          <a:xfrm>
            <a:off x="498474" y="1847942"/>
            <a:ext cx="7556313" cy="4525964"/>
          </a:xfrm>
        </p:spPr>
        <p:txBody>
          <a:bodyPr>
            <a:noAutofit/>
          </a:bodyPr>
          <a:lstStyle/>
          <a:p>
            <a:pPr>
              <a:spcBef>
                <a:spcPts val="600"/>
              </a:spcBef>
              <a:buFont typeface="Wingdings" panose="05000000000000000000" pitchFamily="2" charset="2"/>
              <a:buChar char="§"/>
            </a:pPr>
            <a:r>
              <a:rPr lang="en-US" sz="2400" dirty="0"/>
              <a:t>Staffing at multiple levels to coordinate SSIP implementation</a:t>
            </a:r>
          </a:p>
          <a:p>
            <a:pPr>
              <a:spcBef>
                <a:spcPts val="600"/>
              </a:spcBef>
              <a:buFont typeface="Wingdings" panose="05000000000000000000" pitchFamily="2" charset="2"/>
              <a:buChar char="§"/>
            </a:pPr>
            <a:r>
              <a:rPr lang="en-US" sz="2400" dirty="0"/>
              <a:t>Consulting costs</a:t>
            </a:r>
          </a:p>
          <a:p>
            <a:pPr>
              <a:spcBef>
                <a:spcPts val="600"/>
              </a:spcBef>
              <a:buFont typeface="Wingdings" panose="05000000000000000000" pitchFamily="2" charset="2"/>
              <a:buChar char="§"/>
            </a:pPr>
            <a:r>
              <a:rPr lang="en-US" sz="2400" dirty="0"/>
              <a:t>Purchasing materials for training, assessment, etc. </a:t>
            </a:r>
          </a:p>
          <a:p>
            <a:pPr>
              <a:spcBef>
                <a:spcPts val="600"/>
              </a:spcBef>
              <a:buFont typeface="Wingdings" panose="05000000000000000000" pitchFamily="2" charset="2"/>
              <a:buChar char="§"/>
            </a:pPr>
            <a:r>
              <a:rPr lang="en-US" sz="2400" dirty="0"/>
              <a:t>Training costs to prepare the staff 9 (F2F vs remote, online module development)</a:t>
            </a:r>
          </a:p>
          <a:p>
            <a:pPr>
              <a:spcBef>
                <a:spcPts val="600"/>
              </a:spcBef>
              <a:buFont typeface="Wingdings" panose="05000000000000000000" pitchFamily="2" charset="2"/>
              <a:buChar char="§"/>
            </a:pPr>
            <a:r>
              <a:rPr lang="en-US" sz="2400" dirty="0"/>
              <a:t>Practice-based coaching of providers </a:t>
            </a:r>
          </a:p>
          <a:p>
            <a:pPr>
              <a:spcBef>
                <a:spcPts val="600"/>
              </a:spcBef>
              <a:buFont typeface="Wingdings" panose="05000000000000000000" pitchFamily="2" charset="2"/>
              <a:buChar char="§"/>
            </a:pPr>
            <a:r>
              <a:rPr lang="en-US" sz="2400" dirty="0"/>
              <a:t>Data collection, analyses and reporting</a:t>
            </a:r>
          </a:p>
          <a:p>
            <a:pPr>
              <a:spcBef>
                <a:spcPts val="600"/>
              </a:spcBef>
              <a:buFont typeface="Wingdings" panose="05000000000000000000" pitchFamily="2" charset="2"/>
              <a:buChar char="§"/>
            </a:pPr>
            <a:r>
              <a:rPr lang="en-US" sz="2400" dirty="0"/>
              <a:t>Data system enhancement </a:t>
            </a:r>
          </a:p>
          <a:p>
            <a:pPr>
              <a:spcBef>
                <a:spcPts val="600"/>
              </a:spcBef>
              <a:buFont typeface="Wingdings" panose="05000000000000000000" pitchFamily="2" charset="2"/>
              <a:buChar char="§"/>
            </a:pPr>
            <a:r>
              <a:rPr lang="en-US" sz="2400" dirty="0"/>
              <a:t>Evaluation </a:t>
            </a:r>
          </a:p>
          <a:p>
            <a:pPr>
              <a:spcBef>
                <a:spcPts val="600"/>
              </a:spcBef>
              <a:buFont typeface="Wingdings" panose="05000000000000000000" pitchFamily="2" charset="2"/>
              <a:buChar char="§"/>
            </a:pPr>
            <a:r>
              <a:rPr lang="en-US" sz="2400" dirty="0"/>
              <a:t>Other</a:t>
            </a:r>
          </a:p>
          <a:p>
            <a:endParaRPr lang="en-US" sz="1800" dirty="0"/>
          </a:p>
        </p:txBody>
      </p:sp>
    </p:spTree>
    <p:extLst>
      <p:ext uri="{BB962C8B-B14F-4D97-AF65-F5344CB8AC3E}">
        <p14:creationId xmlns:p14="http://schemas.microsoft.com/office/powerpoint/2010/main" val="419522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for implementation, scale up and sustainability – Local level</a:t>
            </a:r>
          </a:p>
        </p:txBody>
      </p:sp>
      <p:sp>
        <p:nvSpPr>
          <p:cNvPr id="3" name="Content Placeholder 2"/>
          <p:cNvSpPr>
            <a:spLocks noGrp="1"/>
          </p:cNvSpPr>
          <p:nvPr>
            <p:ph idx="1"/>
          </p:nvPr>
        </p:nvSpPr>
        <p:spPr>
          <a:xfrm>
            <a:off x="498474" y="1532468"/>
            <a:ext cx="7556313" cy="4593696"/>
          </a:xfrm>
        </p:spPr>
        <p:txBody>
          <a:bodyPr>
            <a:normAutofit/>
          </a:bodyPr>
          <a:lstStyle/>
          <a:p>
            <a:pPr marL="0" indent="0">
              <a:spcBef>
                <a:spcPts val="1200"/>
              </a:spcBef>
              <a:buNone/>
            </a:pPr>
            <a:endParaRPr lang="en-US" sz="2400" dirty="0"/>
          </a:p>
          <a:p>
            <a:pPr marL="0" indent="0">
              <a:spcBef>
                <a:spcPts val="1200"/>
              </a:spcBef>
              <a:buNone/>
            </a:pPr>
            <a:r>
              <a:rPr lang="en-US" sz="2800" dirty="0"/>
              <a:t>Estimating costs for:</a:t>
            </a:r>
          </a:p>
          <a:p>
            <a:pPr>
              <a:spcBef>
                <a:spcPts val="1200"/>
              </a:spcBef>
              <a:buFont typeface="Wingdings" panose="05000000000000000000" pitchFamily="2" charset="2"/>
              <a:buChar char="§"/>
            </a:pPr>
            <a:r>
              <a:rPr lang="en-US" sz="2400" dirty="0"/>
              <a:t> Infrastructure improvements</a:t>
            </a:r>
          </a:p>
          <a:p>
            <a:pPr>
              <a:spcBef>
                <a:spcPts val="1200"/>
              </a:spcBef>
              <a:buFont typeface="Wingdings" panose="05000000000000000000" pitchFamily="2" charset="2"/>
              <a:buChar char="§"/>
            </a:pPr>
            <a:r>
              <a:rPr lang="en-US" sz="2400" dirty="0"/>
              <a:t> Getting to and maintaining EBP fidelity</a:t>
            </a:r>
          </a:p>
          <a:p>
            <a:pPr>
              <a:spcBef>
                <a:spcPts val="1200"/>
              </a:spcBef>
              <a:buFont typeface="Wingdings" panose="05000000000000000000" pitchFamily="2" charset="2"/>
              <a:buChar char="§"/>
            </a:pPr>
            <a:r>
              <a:rPr lang="en-US" sz="2400" dirty="0"/>
              <a:t> Training new staff and sustaining existing staff</a:t>
            </a:r>
          </a:p>
          <a:p>
            <a:pPr>
              <a:spcBef>
                <a:spcPts val="1200"/>
              </a:spcBef>
              <a:buFont typeface="Wingdings" panose="05000000000000000000" pitchFamily="2" charset="2"/>
              <a:buChar char="§"/>
            </a:pPr>
            <a:r>
              <a:rPr lang="en-US" sz="2400" dirty="0"/>
              <a:t> Collecting data </a:t>
            </a:r>
          </a:p>
          <a:p>
            <a:pPr>
              <a:spcBef>
                <a:spcPts val="1200"/>
              </a:spcBef>
              <a:buFont typeface="Wingdings" panose="05000000000000000000" pitchFamily="2" charset="2"/>
              <a:buChar char="§"/>
            </a:pPr>
            <a:r>
              <a:rPr lang="en-US" sz="2400" dirty="0"/>
              <a:t> Conducting evaluation</a:t>
            </a:r>
          </a:p>
          <a:p>
            <a:pPr>
              <a:spcBef>
                <a:spcPts val="1200"/>
              </a:spcBef>
              <a:buFont typeface="Wingdings" panose="05000000000000000000" pitchFamily="2" charset="2"/>
              <a:buChar char="§"/>
            </a:pPr>
            <a:r>
              <a:rPr lang="en-US" sz="2400" dirty="0"/>
              <a:t> Expanding or scaling up</a:t>
            </a:r>
          </a:p>
          <a:p>
            <a:pPr>
              <a:spcBef>
                <a:spcPts val="1200"/>
              </a:spcBef>
              <a:buFont typeface="Wingdings" panose="05000000000000000000" pitchFamily="2" charset="2"/>
              <a:buChar char="§"/>
            </a:pPr>
            <a:endParaRPr lang="en-US" sz="2400" dirty="0"/>
          </a:p>
          <a:p>
            <a:endParaRPr lang="en-US" dirty="0"/>
          </a:p>
        </p:txBody>
      </p:sp>
    </p:spTree>
    <p:extLst>
      <p:ext uri="{BB962C8B-B14F-4D97-AF65-F5344CB8AC3E}">
        <p14:creationId xmlns:p14="http://schemas.microsoft.com/office/powerpoint/2010/main" val="363081486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8085</TotalTime>
  <Words>1560</Words>
  <Application>Microsoft Office PowerPoint</Application>
  <PresentationFormat>On-screen Show (4:3)</PresentationFormat>
  <Paragraphs>191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Rockwell</vt:lpstr>
      <vt:lpstr>Wingdings</vt:lpstr>
      <vt:lpstr>Advantage</vt:lpstr>
      <vt:lpstr>PowerPoint Presentation</vt:lpstr>
      <vt:lpstr>Session objectives</vt:lpstr>
      <vt:lpstr>Fiscal  implications for SSIP implementation</vt:lpstr>
      <vt:lpstr>Your fiscal system: Supporting and improving</vt:lpstr>
      <vt:lpstr>Fiscal  implications for SSIP implementation  What Results Will Your Plan Achieve?</vt:lpstr>
      <vt:lpstr>Improving fiscal systems</vt:lpstr>
      <vt:lpstr>Where are you now and how is it going?</vt:lpstr>
      <vt:lpstr>Costs for implementation, scale up and sustainability – State level</vt:lpstr>
      <vt:lpstr>Costs for implementation, scale up and sustainability – Local level</vt:lpstr>
      <vt:lpstr>Examples:  Strategies related to fiscal</vt:lpstr>
      <vt:lpstr>Discussion</vt:lpstr>
      <vt:lpstr>Strategies for funding our work</vt:lpstr>
      <vt:lpstr>Strategies for prioritizing use of resources</vt:lpstr>
      <vt:lpstr> Strategies: Leveraging resources</vt:lpstr>
      <vt:lpstr>Strategy: Reallocation of  existing resources</vt:lpstr>
      <vt:lpstr>Federal and State Initiatives</vt:lpstr>
      <vt:lpstr>Strategy:  Accessing new funding</vt:lpstr>
      <vt:lpstr>Activity:  SSIP and the potential costs</vt:lpstr>
      <vt:lpstr>Reporting Back</vt:lpstr>
      <vt:lpstr>New Resources Coming Your Way</vt:lpstr>
      <vt:lpstr>Additional Resources</vt:lpstr>
    </vt:vector>
  </TitlesOfParts>
  <Company>Emerald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 Template</dc:title>
  <dc:creator>MAUREEN GREER</dc:creator>
  <cp:lastModifiedBy>Grace Kelley</cp:lastModifiedBy>
  <cp:revision>95</cp:revision>
  <cp:lastPrinted>2018-08-12T18:05:21Z</cp:lastPrinted>
  <dcterms:created xsi:type="dcterms:W3CDTF">2013-08-10T13:32:07Z</dcterms:created>
  <dcterms:modified xsi:type="dcterms:W3CDTF">2018-08-14T01:39:25Z</dcterms:modified>
</cp:coreProperties>
</file>