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1" r:id="rId4"/>
    <p:sldMasterId id="2147483693" r:id="rId5"/>
    <p:sldMasterId id="2147483724" r:id="rId6"/>
    <p:sldMasterId id="2147483741" r:id="rId7"/>
  </p:sldMasterIdLst>
  <p:notesMasterIdLst>
    <p:notesMasterId r:id="rId37"/>
  </p:notesMasterIdLst>
  <p:sldIdLst>
    <p:sldId id="307" r:id="rId8"/>
    <p:sldId id="259" r:id="rId9"/>
    <p:sldId id="260" r:id="rId10"/>
    <p:sldId id="289" r:id="rId11"/>
    <p:sldId id="290" r:id="rId12"/>
    <p:sldId id="262" r:id="rId13"/>
    <p:sldId id="263" r:id="rId14"/>
    <p:sldId id="264" r:id="rId15"/>
    <p:sldId id="265" r:id="rId16"/>
    <p:sldId id="320" r:id="rId17"/>
    <p:sldId id="291" r:id="rId18"/>
    <p:sldId id="308" r:id="rId19"/>
    <p:sldId id="309" r:id="rId20"/>
    <p:sldId id="310" r:id="rId21"/>
    <p:sldId id="311" r:id="rId22"/>
    <p:sldId id="312" r:id="rId23"/>
    <p:sldId id="313" r:id="rId24"/>
    <p:sldId id="314" r:id="rId25"/>
    <p:sldId id="315" r:id="rId26"/>
    <p:sldId id="316" r:id="rId27"/>
    <p:sldId id="319" r:id="rId28"/>
    <p:sldId id="317" r:id="rId29"/>
    <p:sldId id="318" r:id="rId30"/>
    <p:sldId id="288" r:id="rId31"/>
    <p:sldId id="274" r:id="rId32"/>
    <p:sldId id="292" r:id="rId33"/>
    <p:sldId id="281" r:id="rId34"/>
    <p:sldId id="266"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ullough, Katy" initials="MK" lastIdx="2" clrIdx="0">
    <p:extLst>
      <p:ext uri="{19B8F6BF-5375-455C-9EA6-DF929625EA0E}">
        <p15:presenceInfo xmlns:p15="http://schemas.microsoft.com/office/powerpoint/2012/main" userId="S-1-5-21-344340502-4252695000-2390403120-1204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58B9D-E05F-4AF8-BED6-53114DEF78E5}" v="13" dt="2018-08-12T19:05:07.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5548" autoAdjust="0"/>
  </p:normalViewPr>
  <p:slideViewPr>
    <p:cSldViewPr snapToGrid="0" snapToObjects="1">
      <p:cViewPr varScale="1">
        <p:scale>
          <a:sx n="59" d="100"/>
          <a:sy n="59" d="100"/>
        </p:scale>
        <p:origin x="115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FB0E4-B839-407F-842A-AF6A35A6319D}" type="datetimeFigureOut">
              <a:rPr lang="en-US" smtClean="0"/>
              <a:pPr/>
              <a:t>8/12/2018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7967E-69C9-415C-8F30-1A0EAC8AD5C2}" type="slidenum">
              <a:rPr lang="en-US" smtClean="0"/>
              <a:pPr/>
              <a:t>‹#›</a:t>
            </a:fld>
            <a:endParaRPr lang="en-US"/>
          </a:p>
        </p:txBody>
      </p:sp>
    </p:spTree>
    <p:extLst>
      <p:ext uri="{BB962C8B-B14F-4D97-AF65-F5344CB8AC3E}">
        <p14:creationId xmlns:p14="http://schemas.microsoft.com/office/powerpoint/2010/main" val="398875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Katy</a:t>
            </a:r>
          </a:p>
          <a:p>
            <a:endParaRPr lang="en-US" dirty="0"/>
          </a:p>
          <a:p>
            <a:r>
              <a:rPr lang="en-US" dirty="0"/>
              <a:t>Agenda</a:t>
            </a:r>
          </a:p>
          <a:p>
            <a:endParaRPr lang="en-US" dirty="0"/>
          </a:p>
          <a:p>
            <a:r>
              <a:rPr lang="en-US" dirty="0"/>
              <a:t>Intro	5 min</a:t>
            </a:r>
          </a:p>
          <a:p>
            <a:r>
              <a:rPr lang="en-US" dirty="0"/>
              <a:t>OSEP	10 min</a:t>
            </a:r>
          </a:p>
          <a:p>
            <a:r>
              <a:rPr lang="en-US" dirty="0"/>
              <a:t>AK	15</a:t>
            </a:r>
          </a:p>
          <a:p>
            <a:r>
              <a:rPr lang="en-US" dirty="0"/>
              <a:t>TA	10</a:t>
            </a:r>
          </a:p>
          <a:p>
            <a:r>
              <a:rPr lang="en-US" dirty="0"/>
              <a:t>Q &amp; A	15</a:t>
            </a:r>
          </a:p>
          <a:p>
            <a:r>
              <a:rPr lang="en-US" dirty="0"/>
              <a:t>Discussion	20</a:t>
            </a:r>
          </a:p>
          <a:p>
            <a:r>
              <a:rPr lang="en-US" dirty="0"/>
              <a:t>Report out	10</a:t>
            </a:r>
          </a:p>
          <a:p>
            <a:r>
              <a:rPr lang="en-US" dirty="0"/>
              <a:t>Wrap-Up	5</a:t>
            </a:r>
          </a:p>
        </p:txBody>
      </p:sp>
      <p:sp>
        <p:nvSpPr>
          <p:cNvPr id="4" name="Slide Number Placeholder 3"/>
          <p:cNvSpPr>
            <a:spLocks noGrp="1"/>
          </p:cNvSpPr>
          <p:nvPr>
            <p:ph type="sldNum" sz="quarter" idx="10"/>
          </p:nvPr>
        </p:nvSpPr>
        <p:spPr/>
        <p:txBody>
          <a:bodyPr/>
          <a:lstStyle/>
          <a:p>
            <a:fld id="{7CC7967E-69C9-415C-8F30-1A0EAC8AD5C2}" type="slidenum">
              <a:rPr lang="en-US" smtClean="0"/>
              <a:pPr/>
              <a:t>1</a:t>
            </a:fld>
            <a:endParaRPr lang="en-US"/>
          </a:p>
        </p:txBody>
      </p:sp>
    </p:spTree>
    <p:extLst>
      <p:ext uri="{BB962C8B-B14F-4D97-AF65-F5344CB8AC3E}">
        <p14:creationId xmlns:p14="http://schemas.microsoft.com/office/powerpoint/2010/main" val="2254510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CC7967E-69C9-415C-8F30-1A0EAC8AD5C2}" type="slidenum">
              <a:rPr lang="en-US">
                <a:solidFill>
                  <a:prstClr val="black"/>
                </a:solidFill>
                <a:latin typeface="Calibri"/>
              </a:rPr>
              <a:pPr defTabSz="931774">
                <a:defRPr/>
              </a:pPr>
              <a:t>10</a:t>
            </a:fld>
            <a:endParaRPr lang="en-US">
              <a:solidFill>
                <a:prstClr val="black"/>
              </a:solidFill>
              <a:latin typeface="Calibri"/>
            </a:endParaRPr>
          </a:p>
        </p:txBody>
      </p:sp>
    </p:spTree>
    <p:extLst>
      <p:ext uri="{BB962C8B-B14F-4D97-AF65-F5344CB8AC3E}">
        <p14:creationId xmlns:p14="http://schemas.microsoft.com/office/powerpoint/2010/main" val="82349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7967E-69C9-415C-8F30-1A0EAC8AD5C2}" type="slidenum">
              <a:rPr lang="en-US" smtClean="0"/>
              <a:pPr/>
              <a:t>11</a:t>
            </a:fld>
            <a:endParaRPr lang="en-US"/>
          </a:p>
        </p:txBody>
      </p:sp>
    </p:spTree>
    <p:extLst>
      <p:ext uri="{BB962C8B-B14F-4D97-AF65-F5344CB8AC3E}">
        <p14:creationId xmlns:p14="http://schemas.microsoft.com/office/powerpoint/2010/main" val="308264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835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BED7C-F41A-4F1E-BC06-9CC0FA9BA3E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415298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7967E-69C9-415C-8F30-1A0EAC8AD5C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2587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7967E-69C9-415C-8F30-1A0EAC8AD5C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30964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57B55-849E-47B7-8768-68C0FA00DE6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7330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57B55-849E-47B7-8768-68C0FA00DE6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492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57B55-849E-47B7-8768-68C0FA00DE6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03273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7967E-69C9-415C-8F30-1A0EAC8AD5C2}" type="slidenum">
              <a:rPr lang="en-US" smtClean="0"/>
              <a:pPr/>
              <a:t>24</a:t>
            </a:fld>
            <a:endParaRPr lang="en-US"/>
          </a:p>
        </p:txBody>
      </p:sp>
    </p:spTree>
    <p:extLst>
      <p:ext uri="{BB962C8B-B14F-4D97-AF65-F5344CB8AC3E}">
        <p14:creationId xmlns:p14="http://schemas.microsoft.com/office/powerpoint/2010/main" val="261865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B781-F761-4EA8-8BAD-86228B95FA1E}" type="slidenum">
              <a:rPr lang="en-US" smtClean="0"/>
              <a:pPr/>
              <a:t>25</a:t>
            </a:fld>
            <a:endParaRPr lang="en-US"/>
          </a:p>
        </p:txBody>
      </p:sp>
    </p:spTree>
    <p:extLst>
      <p:ext uri="{BB962C8B-B14F-4D97-AF65-F5344CB8AC3E}">
        <p14:creationId xmlns:p14="http://schemas.microsoft.com/office/powerpoint/2010/main" val="202486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E912B781-F761-4EA8-8BAD-86228B95FA1E}" type="slidenum">
              <a:rPr lang="en-US" smtClean="0"/>
              <a:pPr/>
              <a:t>2</a:t>
            </a:fld>
            <a:endParaRPr lang="en-US"/>
          </a:p>
        </p:txBody>
      </p:sp>
    </p:spTree>
    <p:extLst>
      <p:ext uri="{BB962C8B-B14F-4D97-AF65-F5344CB8AC3E}">
        <p14:creationId xmlns:p14="http://schemas.microsoft.com/office/powerpoint/2010/main" val="3051402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7967E-69C9-415C-8F30-1A0EAC8AD5C2}" type="slidenum">
              <a:rPr lang="en-US" smtClean="0"/>
              <a:pPr/>
              <a:t>26</a:t>
            </a:fld>
            <a:endParaRPr lang="en-US"/>
          </a:p>
        </p:txBody>
      </p:sp>
    </p:spTree>
    <p:extLst>
      <p:ext uri="{BB962C8B-B14F-4D97-AF65-F5344CB8AC3E}">
        <p14:creationId xmlns:p14="http://schemas.microsoft.com/office/powerpoint/2010/main" val="1648480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7967E-69C9-415C-8F30-1A0EAC8AD5C2}" type="slidenum">
              <a:rPr lang="en-US" smtClean="0"/>
              <a:pPr/>
              <a:t>27</a:t>
            </a:fld>
            <a:endParaRPr lang="en-US"/>
          </a:p>
        </p:txBody>
      </p:sp>
    </p:spTree>
    <p:extLst>
      <p:ext uri="{BB962C8B-B14F-4D97-AF65-F5344CB8AC3E}">
        <p14:creationId xmlns:p14="http://schemas.microsoft.com/office/powerpoint/2010/main" val="2036210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7967E-69C9-415C-8F30-1A0EAC8AD5C2}" type="slidenum">
              <a:rPr lang="en-US" smtClean="0"/>
              <a:pPr/>
              <a:t>28</a:t>
            </a:fld>
            <a:endParaRPr lang="en-US"/>
          </a:p>
        </p:txBody>
      </p:sp>
    </p:spTree>
    <p:extLst>
      <p:ext uri="{BB962C8B-B14F-4D97-AF65-F5344CB8AC3E}">
        <p14:creationId xmlns:p14="http://schemas.microsoft.com/office/powerpoint/2010/main" val="418877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B781-F761-4EA8-8BAD-86228B95FA1E}" type="slidenum">
              <a:rPr lang="en-US" smtClean="0"/>
              <a:pPr/>
              <a:t>3</a:t>
            </a:fld>
            <a:endParaRPr lang="en-US"/>
          </a:p>
        </p:txBody>
      </p:sp>
    </p:spTree>
    <p:extLst>
      <p:ext uri="{BB962C8B-B14F-4D97-AF65-F5344CB8AC3E}">
        <p14:creationId xmlns:p14="http://schemas.microsoft.com/office/powerpoint/2010/main" val="9893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91DC4-8785-458E-A589-DE0B58FD40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833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7967E-69C9-415C-8F30-1A0EAC8AD5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60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7967E-69C9-415C-8F30-1A0EAC8AD5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3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7967E-69C9-415C-8F30-1A0EAC8AD5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366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7967E-69C9-415C-8F30-1A0EAC8AD5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06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7967E-69C9-415C-8F30-1A0EAC8AD5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34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BCC2B-4019-4BD0-9FD3-3F568383AB73}" type="slidenum">
              <a:rPr lang="en-US" smtClean="0"/>
              <a:t>‹#›</a:t>
            </a:fld>
            <a:endParaRPr lang="en-US"/>
          </a:p>
        </p:txBody>
      </p:sp>
    </p:spTree>
    <p:extLst>
      <p:ext uri="{BB962C8B-B14F-4D97-AF65-F5344CB8AC3E}">
        <p14:creationId xmlns:p14="http://schemas.microsoft.com/office/powerpoint/2010/main" val="57677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extLst>
      <p:ext uri="{BB962C8B-B14F-4D97-AF65-F5344CB8AC3E}">
        <p14:creationId xmlns:p14="http://schemas.microsoft.com/office/powerpoint/2010/main" val="313905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extLst>
      <p:ext uri="{BB962C8B-B14F-4D97-AF65-F5344CB8AC3E}">
        <p14:creationId xmlns:p14="http://schemas.microsoft.com/office/powerpoint/2010/main" val="377425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4007495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pPr/>
              <a:t>‹#›</a:t>
            </a:fld>
            <a:endParaRPr lang="en-US" dirty="0"/>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53119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756267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225136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284608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678453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1936344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77811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extLst>
      <p:ext uri="{BB962C8B-B14F-4D97-AF65-F5344CB8AC3E}">
        <p14:creationId xmlns:p14="http://schemas.microsoft.com/office/powerpoint/2010/main" val="2088485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593137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2548445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158435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a:latin typeface="Georgia" panose="02040502050405020303" pitchFamily="18" charset="0"/>
              </a:rPr>
              <a:t>Title</a:t>
            </a: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a:latin typeface="Georgia" panose="02040502050405020303" pitchFamily="18" charset="0"/>
              </a:rPr>
              <a:t>Title</a:t>
            </a:r>
          </a:p>
        </p:txBody>
      </p:sp>
    </p:spTree>
    <p:extLst>
      <p:ext uri="{BB962C8B-B14F-4D97-AF65-F5344CB8AC3E}">
        <p14:creationId xmlns:p14="http://schemas.microsoft.com/office/powerpoint/2010/main" val="1779263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726536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a:latin typeface="Georgia" panose="02040502050405020303" pitchFamily="18" charset="0"/>
              </a:rPr>
              <a:t>Title</a:t>
            </a:r>
          </a:p>
        </p:txBody>
      </p:sp>
    </p:spTree>
    <p:extLst>
      <p:ext uri="{BB962C8B-B14F-4D97-AF65-F5344CB8AC3E}">
        <p14:creationId xmlns:p14="http://schemas.microsoft.com/office/powerpoint/2010/main" val="1569382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421923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480560" y="2410119"/>
            <a:ext cx="4218272" cy="1841842"/>
          </a:xfrm>
        </p:spPr>
        <p:txBody>
          <a:bodyPr bIns="0" anchor="b">
            <a:normAutofit/>
          </a:bodyPr>
          <a:lstStyle>
            <a:lvl1pPr algn="l">
              <a:defRPr sz="4050" cap="none"/>
            </a:lvl1pPr>
          </a:lstStyle>
          <a:p>
            <a:r>
              <a:rPr lang="en-US"/>
              <a:t>Click to edit master title style</a:t>
            </a:r>
          </a:p>
        </p:txBody>
      </p:sp>
      <p:sp>
        <p:nvSpPr>
          <p:cNvPr id="8" name="Subtitle 2"/>
          <p:cNvSpPr>
            <a:spLocks noGrp="1"/>
          </p:cNvSpPr>
          <p:nvPr>
            <p:ph type="subTitle" idx="1" hasCustomPrompt="1"/>
          </p:nvPr>
        </p:nvSpPr>
        <p:spPr>
          <a:xfrm>
            <a:off x="4480560" y="4436837"/>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ubtitle 2"/>
          <p:cNvSpPr txBox="1">
            <a:spLocks/>
          </p:cNvSpPr>
          <p:nvPr userDrawn="1"/>
        </p:nvSpPr>
        <p:spPr>
          <a:xfrm>
            <a:off x="371475" y="2410119"/>
            <a:ext cx="2588895" cy="3729116"/>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cxnSp>
        <p:nvCxnSpPr>
          <p:cNvPr id="13" name="Straight Connector 12"/>
          <p:cNvCxnSpPr/>
          <p:nvPr userDrawn="1"/>
        </p:nvCxnSpPr>
        <p:spPr>
          <a:xfrm>
            <a:off x="4480560" y="1906003"/>
            <a:ext cx="421827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480560" y="891304"/>
            <a:ext cx="4218272" cy="829824"/>
          </a:xfrm>
          <a:prstGeom prst="rect">
            <a:avLst/>
          </a:prstGeom>
        </p:spPr>
      </p:pic>
    </p:spTree>
    <p:extLst>
      <p:ext uri="{BB962C8B-B14F-4D97-AF65-F5344CB8AC3E}">
        <p14:creationId xmlns:p14="http://schemas.microsoft.com/office/powerpoint/2010/main" val="358687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pic>
        <p:nvPicPr>
          <p:cNvPr id="11" name="Picture 10" title="Logo: DaSy"/>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44251" y="5250567"/>
            <a:ext cx="1491115" cy="1427519"/>
          </a:xfrm>
          <a:prstGeom prst="rect">
            <a:avLst/>
          </a:prstGeom>
        </p:spPr>
      </p:pic>
      <p:pic>
        <p:nvPicPr>
          <p:cNvPr id="4" name="Picture 3" title="Logo: ECTA"/>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480560" y="5524684"/>
            <a:ext cx="2044067" cy="1048239"/>
          </a:xfrm>
          <a:prstGeom prst="rect">
            <a:avLst/>
          </a:prstGeom>
        </p:spPr>
      </p:pic>
    </p:spTree>
    <p:extLst>
      <p:ext uri="{BB962C8B-B14F-4D97-AF65-F5344CB8AC3E}">
        <p14:creationId xmlns:p14="http://schemas.microsoft.com/office/powerpoint/2010/main" val="1460049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spTree>
    <p:extLst>
      <p:ext uri="{BB962C8B-B14F-4D97-AF65-F5344CB8AC3E}">
        <p14:creationId xmlns:p14="http://schemas.microsoft.com/office/powerpoint/2010/main" val="160778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extLst>
      <p:ext uri="{BB962C8B-B14F-4D97-AF65-F5344CB8AC3E}">
        <p14:creationId xmlns:p14="http://schemas.microsoft.com/office/powerpoint/2010/main" val="3456640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366" y="4588552"/>
            <a:ext cx="8270466" cy="977621"/>
          </a:xfrm>
        </p:spPr>
        <p:txBody>
          <a:bodyPr tIns="91440" bIns="9144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428365" y="2743201"/>
            <a:ext cx="8256869"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428366" y="3063240"/>
            <a:ext cx="8270467" cy="1333500"/>
          </a:xfrm>
        </p:spPr>
        <p:txBody>
          <a:bodyPr bIns="0" anchor="t" anchorCtr="0">
            <a:normAutofit/>
          </a:bodyPr>
          <a:lstStyle>
            <a:lvl1pPr algn="l">
              <a:defRPr sz="27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8366" y="1333948"/>
            <a:ext cx="5536832" cy="1089213"/>
          </a:xfrm>
          <a:prstGeom prst="rect">
            <a:avLst/>
          </a:prstGeom>
        </p:spPr>
      </p:pic>
    </p:spTree>
    <p:extLst>
      <p:ext uri="{BB962C8B-B14F-4D97-AF65-F5344CB8AC3E}">
        <p14:creationId xmlns:p14="http://schemas.microsoft.com/office/powerpoint/2010/main" val="2336270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3527" y="2273883"/>
            <a:ext cx="1794611" cy="1718072"/>
          </a:xfrm>
          <a:prstGeom prst="rect">
            <a:avLst/>
          </a:prstGeom>
        </p:spPr>
      </p:pic>
      <p:pic>
        <p:nvPicPr>
          <p:cNvPr id="9" name="Picture 8" title="Logo: ECTA"/>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2878586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172909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3767279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122000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6150" y="1609738"/>
            <a:ext cx="6224810" cy="1887950"/>
          </a:xfrm>
        </p:spPr>
        <p:txBody>
          <a:bodyPr anchor="b">
            <a:normAutofit/>
          </a:bodyPr>
          <a:lstStyle>
            <a:lvl1pPr algn="ctr">
              <a:defRPr sz="2700" cap="none"/>
            </a:lvl1pPr>
          </a:lstStyle>
          <a:p>
            <a:r>
              <a:rPr lang="en-US"/>
              <a:t>Click to edit master title style</a:t>
            </a:r>
          </a:p>
        </p:txBody>
      </p:sp>
      <p:sp>
        <p:nvSpPr>
          <p:cNvPr id="3" name="Text Placeholder 2"/>
          <p:cNvSpPr>
            <a:spLocks noGrp="1"/>
          </p:cNvSpPr>
          <p:nvPr>
            <p:ph type="body" idx="1"/>
          </p:nvPr>
        </p:nvSpPr>
        <p:spPr>
          <a:xfrm>
            <a:off x="1456259" y="3851916"/>
            <a:ext cx="6215658"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136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80"/>
            <a:ext cx="8254092"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440872" y="1368358"/>
            <a:ext cx="4041321"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642" y="1376141"/>
            <a:ext cx="4041322"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920210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209707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343332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55468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Tree>
    <p:extLst>
      <p:ext uri="{BB962C8B-B14F-4D97-AF65-F5344CB8AC3E}">
        <p14:creationId xmlns:p14="http://schemas.microsoft.com/office/powerpoint/2010/main" val="2751110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7"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4194105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798973"/>
            <a:ext cx="3097456" cy="2247117"/>
          </a:xfrm>
        </p:spPr>
        <p:txBody>
          <a:bodyPr anchor="b">
            <a:normAutofit/>
          </a:bodyPr>
          <a:lstStyle>
            <a:lvl1pPr algn="ctr">
              <a:defRPr sz="18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3782786" y="798974"/>
            <a:ext cx="491217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497" y="3205492"/>
            <a:ext cx="3099267"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2"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3951304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480186" y="2523098"/>
            <a:ext cx="6194510"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429390" y="3846281"/>
            <a:ext cx="6245306" cy="1012929"/>
          </a:xfrm>
        </p:spPr>
        <p:txBody>
          <a:bodyPr>
            <a:noAutofit/>
          </a:bodyPr>
          <a:lstStyle>
            <a:lvl1pPr>
              <a:defRPr baseline="0"/>
            </a:lvl1pPr>
          </a:lstStyle>
          <a:p>
            <a:r>
              <a:rPr lang="en-US" sz="900"/>
              <a:t>The ECTA Center is a program of the FPG Child Development Institute of the University of North Carolina at Chapel Hill, funded through cooperative agreement number </a:t>
            </a:r>
            <a:r>
              <a:rPr lang="is-IS" sz="900"/>
              <a:t>H326P170001 </a:t>
            </a:r>
            <a:r>
              <a:rPr lang="en-US" sz="900"/>
              <a:t>from the Office of Special Education Programs, U.S. Department of Education. Opinions expressed herein do not necessarily represent the Department of Education's position or policy. Project Officer: Julia Martin </a:t>
            </a:r>
            <a:r>
              <a:rPr lang="en-US" sz="900" err="1"/>
              <a:t>Eile</a:t>
            </a:r>
            <a:endParaRPr lang="en-US" sz="90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29389" y="5058531"/>
            <a:ext cx="2834640" cy="585216"/>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80252" y="4750570"/>
            <a:ext cx="1400708" cy="1099570"/>
          </a:xfrm>
          <a:prstGeom prst="rect">
            <a:avLst/>
          </a:prstGeom>
        </p:spPr>
      </p:pic>
      <p:cxnSp>
        <p:nvCxnSpPr>
          <p:cNvPr id="15" name="Straight Connector 14"/>
          <p:cNvCxnSpPr/>
          <p:nvPr userDrawn="1"/>
        </p:nvCxnSpPr>
        <p:spPr>
          <a:xfrm>
            <a:off x="1480186" y="2270760"/>
            <a:ext cx="61945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480186" y="833546"/>
            <a:ext cx="5536832" cy="1089213"/>
          </a:xfrm>
          <a:prstGeom prst="rect">
            <a:avLst/>
          </a:prstGeom>
        </p:spPr>
      </p:pic>
    </p:spTree>
    <p:extLst>
      <p:ext uri="{BB962C8B-B14F-4D97-AF65-F5344CB8AC3E}">
        <p14:creationId xmlns:p14="http://schemas.microsoft.com/office/powerpoint/2010/main" val="967124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25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794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241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9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617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066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58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pPr/>
              <a:t>‹#›</a:t>
            </a:fld>
            <a:endParaRPr lang="en-US"/>
          </a:p>
        </p:txBody>
      </p:sp>
    </p:spTree>
    <p:extLst>
      <p:ext uri="{BB962C8B-B14F-4D97-AF65-F5344CB8AC3E}">
        <p14:creationId xmlns:p14="http://schemas.microsoft.com/office/powerpoint/2010/main" val="3714086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1107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545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280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522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userDrawn="1"/>
        </p:nvSpPr>
        <p:spPr bwMode="auto">
          <a:xfrm>
            <a:off x="0" y="6534150"/>
            <a:ext cx="9144000" cy="323850"/>
          </a:xfrm>
          <a:prstGeom prst="rect">
            <a:avLst/>
          </a:prstGeom>
          <a:solidFill>
            <a:srgbClr val="007C92"/>
          </a:solidFill>
          <a:ln w="95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prstClr val="black"/>
              </a:solidFill>
              <a:latin typeface="Arial" pitchFamily="34" charset="0"/>
            </a:endParaRPr>
          </a:p>
        </p:txBody>
      </p:sp>
    </p:spTree>
    <p:extLst>
      <p:ext uri="{BB962C8B-B14F-4D97-AF65-F5344CB8AC3E}">
        <p14:creationId xmlns:p14="http://schemas.microsoft.com/office/powerpoint/2010/main" val="302286716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D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8005" y="5782235"/>
            <a:ext cx="8854440" cy="847165"/>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val="0"/>
              </a:ext>
            </a:extLst>
          </a:blip>
          <a:srcRect l="8164" b="74638"/>
          <a:stretch/>
        </p:blipFill>
        <p:spPr>
          <a:xfrm>
            <a:off x="457201" y="1208318"/>
            <a:ext cx="8685245" cy="212605"/>
          </a:xfrm>
          <a:prstGeom prst="rect">
            <a:avLst/>
          </a:prstGeom>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5983941"/>
            <a:ext cx="7467600" cy="41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5"/>
          <p:cNvSpPr txBox="1">
            <a:spLocks/>
          </p:cNvSpPr>
          <p:nvPr userDrawn="1"/>
        </p:nvSpPr>
        <p:spPr>
          <a:xfrm>
            <a:off x="6738257" y="6051176"/>
            <a:ext cx="2133600" cy="249385"/>
          </a:xfrm>
          <a:prstGeom prst="rect">
            <a:avLst/>
          </a:prstGeom>
        </p:spPr>
        <p:txBody>
          <a:bodyPr vert="horz" lIns="83974" tIns="41987" rIns="83974" bIns="41987" rtlCol="0" anchor="ctr"/>
          <a:lstStyle>
            <a:defPPr>
              <a:defRPr lang="en-US"/>
            </a:defPPr>
            <a:lvl1pPr marL="0" algn="r" defTabSz="1175644" rtl="0" eaLnBrk="1" latinLnBrk="0" hangingPunct="1">
              <a:defRPr sz="1500" kern="1200">
                <a:solidFill>
                  <a:schemeClr val="bg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fld id="{7C215B67-64BE-4296-AB0F-33CA30D24BDC}" type="slidenum">
              <a:rPr lang="en-US" sz="1071" smtClean="0">
                <a:solidFill>
                  <a:prstClr val="white"/>
                </a:solidFill>
              </a:rPr>
              <a:pPr/>
              <a:t>‹#›</a:t>
            </a:fld>
            <a:endParaRPr lang="en-US" sz="1071" dirty="0">
              <a:solidFill>
                <a:prstClr val="white"/>
              </a:solidFill>
            </a:endParaRPr>
          </a:p>
        </p:txBody>
      </p:sp>
      <p:sp>
        <p:nvSpPr>
          <p:cNvPr id="9" name="TextBox 8"/>
          <p:cNvSpPr txBox="1"/>
          <p:nvPr userDrawn="1"/>
        </p:nvSpPr>
        <p:spPr>
          <a:xfrm>
            <a:off x="0" y="5992346"/>
            <a:ext cx="9144000" cy="348584"/>
          </a:xfrm>
          <a:prstGeom prst="rect">
            <a:avLst/>
          </a:prstGeom>
          <a:noFill/>
        </p:spPr>
        <p:txBody>
          <a:bodyPr wrap="square" lIns="83974" tIns="41987" rIns="83974" bIns="41987" rtlCol="0">
            <a:spAutoFit/>
          </a:bodyPr>
          <a:lstStyle/>
          <a:p>
            <a:pPr algn="ctr"/>
            <a:r>
              <a:rPr lang="en-US" sz="1714" dirty="0">
                <a:solidFill>
                  <a:prstClr val="white"/>
                </a:solidFill>
                <a:latin typeface="Century Gothic" panose="020B0502020202020204" pitchFamily="34" charset="0"/>
              </a:rPr>
              <a:t>SENIOR &amp; DISABILITIES SERVICES</a:t>
            </a:r>
          </a:p>
        </p:txBody>
      </p:sp>
      <p:sp>
        <p:nvSpPr>
          <p:cNvPr id="12" name="Content Placeholder 2"/>
          <p:cNvSpPr>
            <a:spLocks noGrp="1"/>
          </p:cNvSpPr>
          <p:nvPr>
            <p:ph idx="1"/>
          </p:nvPr>
        </p:nvSpPr>
        <p:spPr>
          <a:xfrm>
            <a:off x="457200" y="1600201"/>
            <a:ext cx="8229600" cy="4164013"/>
          </a:xfrm>
        </p:spPr>
        <p:txBody>
          <a:bodyPr/>
          <a:lstStyle>
            <a:lvl1pPr>
              <a:defRPr sz="2286">
                <a:latin typeface="+mn-lt"/>
              </a:defRPr>
            </a:lvl1pPr>
            <a:lvl2pPr>
              <a:defRPr sz="2000">
                <a:latin typeface="+mn-lt"/>
              </a:defRPr>
            </a:lvl2pPr>
            <a:lvl3pPr>
              <a:defRPr sz="2000">
                <a:latin typeface="+mn-lt"/>
              </a:defRPr>
            </a:lvl3pPr>
            <a:lvl4pPr>
              <a:defRPr sz="1714">
                <a:latin typeface="+mn-lt"/>
              </a:defRPr>
            </a:lvl4pPr>
            <a:lvl5pPr>
              <a:defRPr sz="1714">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08335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4724401"/>
            <a:ext cx="9144000" cy="403225"/>
          </a:xfrm>
        </p:spPr>
        <p:txBody>
          <a:bodyPr>
            <a:normAutofit/>
          </a:bodyPr>
          <a:lstStyle>
            <a:lvl1pPr>
              <a:defRPr sz="1857" b="0" u="none" baseline="0">
                <a:solidFill>
                  <a:srgbClr val="486B9C"/>
                </a:solidFill>
                <a:latin typeface="Century Gothic" panose="020B0502020202020204" pitchFamily="34" charset="0"/>
              </a:defRPr>
            </a:lvl1pPr>
          </a:lstStyle>
          <a:p>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20951"/>
            <a:ext cx="9144000" cy="1714873"/>
          </a:xfrm>
          <a:prstGeom prst="rect">
            <a:avLst/>
          </a:prstGeom>
        </p:spPr>
      </p:pic>
    </p:spTree>
    <p:extLst>
      <p:ext uri="{BB962C8B-B14F-4D97-AF65-F5344CB8AC3E}">
        <p14:creationId xmlns:p14="http://schemas.microsoft.com/office/powerpoint/2010/main" val="108694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pPr/>
              <a:t>‹#›</a:t>
            </a:fld>
            <a:endParaRPr lang="en-US"/>
          </a:p>
        </p:txBody>
      </p:sp>
    </p:spTree>
    <p:extLst>
      <p:ext uri="{BB962C8B-B14F-4D97-AF65-F5344CB8AC3E}">
        <p14:creationId xmlns:p14="http://schemas.microsoft.com/office/powerpoint/2010/main" val="416595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pPr/>
              <a:t>‹#›</a:t>
            </a:fld>
            <a:endParaRPr lang="en-US"/>
          </a:p>
        </p:txBody>
      </p:sp>
    </p:spTree>
    <p:extLst>
      <p:ext uri="{BB962C8B-B14F-4D97-AF65-F5344CB8AC3E}">
        <p14:creationId xmlns:p14="http://schemas.microsoft.com/office/powerpoint/2010/main" val="42120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BCC2B-4019-4BD0-9FD3-3F568383AB73}" type="slidenum">
              <a:rPr lang="en-US" smtClean="0"/>
              <a:t>‹#›</a:t>
            </a:fld>
            <a:endParaRPr lang="en-US"/>
          </a:p>
        </p:txBody>
      </p:sp>
    </p:spTree>
    <p:extLst>
      <p:ext uri="{BB962C8B-B14F-4D97-AF65-F5344CB8AC3E}">
        <p14:creationId xmlns:p14="http://schemas.microsoft.com/office/powerpoint/2010/main" val="191544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Tree>
    <p:extLst>
      <p:ext uri="{BB962C8B-B14F-4D97-AF65-F5344CB8AC3E}">
        <p14:creationId xmlns:p14="http://schemas.microsoft.com/office/powerpoint/2010/main" val="229204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2F1D00-BD13-4404-86B0-79703945A0A7}" type="slidenum">
              <a:rPr lang="en-US" smtClean="0"/>
              <a:pPr/>
              <a:t>‹#›</a:t>
            </a:fld>
            <a:endParaRPr lang="en-US"/>
          </a:p>
        </p:txBody>
      </p:sp>
    </p:spTree>
    <p:extLst>
      <p:ext uri="{BB962C8B-B14F-4D97-AF65-F5344CB8AC3E}">
        <p14:creationId xmlns:p14="http://schemas.microsoft.com/office/powerpoint/2010/main" val="381813095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pPr/>
              <a:t>‹#›</a:t>
            </a:fld>
            <a:endParaRPr lang="en-US" dirty="0"/>
          </a:p>
        </p:txBody>
      </p:sp>
      <p:pic>
        <p:nvPicPr>
          <p:cNvPr id="7" name="Picture 6"/>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3705531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871" y="226980"/>
            <a:ext cx="8254093"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40872" y="1368358"/>
            <a:ext cx="8254093"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2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2684780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hf hdr="0" ftr="0" dt="0"/>
  <p:txStyles>
    <p:titleStyle>
      <a:lvl1pPr algn="ctr" defTabSz="685800" rtl="0" eaLnBrk="1" latinLnBrk="0" hangingPunct="1">
        <a:lnSpc>
          <a:spcPct val="90000"/>
        </a:lnSpc>
        <a:spcBef>
          <a:spcPct val="0"/>
        </a:spcBef>
        <a:buNone/>
        <a:defRPr sz="2400" b="1" i="0" kern="1200" cap="none">
          <a:solidFill>
            <a:schemeClr val="accent4"/>
          </a:solidFill>
          <a:effectLst/>
          <a:latin typeface="Arial" charset="0"/>
          <a:ea typeface="Arial" charset="0"/>
          <a:cs typeface="Arial" charset="0"/>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8C559A-1B9F-46E0-899B-7BDA9AD844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8568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hyperlink" Target="http://ectacenter.org/sysframe/component-finance.asp#resources" TargetMode="External"/><Relationship Id="rId7" Type="http://schemas.openxmlformats.org/officeDocument/2006/relationships/hyperlink" Target="http://ectacenter.org/topics/finance/fiscal101.asp" TargetMode="Externa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hyperlink" Target="http://ectacenter.org/topics/finance/partcfiscalmgmt.asp" TargetMode="External"/><Relationship Id="rId5" Type="http://schemas.openxmlformats.org/officeDocument/2006/relationships/hyperlink" Target="https://osep.grads360.org/#program/fiscal-monitoring" TargetMode="External"/><Relationship Id="rId4" Type="http://schemas.openxmlformats.org/officeDocument/2006/relationships/hyperlink" Target="https://www2.ed.gov/policy/fund/guid/uniform-guidance/index.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maureen.harwood@alaska.gov" TargetMode="External"/><Relationship Id="rId2" Type="http://schemas.openxmlformats.org/officeDocument/2006/relationships/hyperlink" Target="mailto:susan.kauffman@ed.gov" TargetMode="External"/><Relationship Id="rId1" Type="http://schemas.openxmlformats.org/officeDocument/2006/relationships/slideLayout" Target="../slideLayouts/slideLayout34.xml"/><Relationship Id="rId5" Type="http://schemas.openxmlformats.org/officeDocument/2006/relationships/hyperlink" Target="mailto:katy.mccullough@unc.edu" TargetMode="External"/><Relationship Id="rId4" Type="http://schemas.openxmlformats.org/officeDocument/2006/relationships/hyperlink" Target="mailto:anne.lucas@un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5432" y="526582"/>
            <a:ext cx="4615155" cy="2541431"/>
          </a:xfrm>
        </p:spPr>
        <p:txBody>
          <a:bodyPr>
            <a:normAutofit fontScale="90000"/>
          </a:bodyPr>
          <a:lstStyle/>
          <a:p>
            <a:pPr algn="ctr"/>
            <a:r>
              <a:rPr lang="en-US" sz="4400" dirty="0"/>
              <a:t>IDEA Part C Fiscal Monitoring: Getting Your Ducks in a Row</a:t>
            </a:r>
            <a:br>
              <a:rPr lang="en-US" sz="4400" dirty="0"/>
            </a:br>
            <a:endParaRPr lang="en-US" dirty="0"/>
          </a:p>
        </p:txBody>
      </p:sp>
      <p:sp>
        <p:nvSpPr>
          <p:cNvPr id="3" name="Subtitle 2"/>
          <p:cNvSpPr>
            <a:spLocks noGrp="1"/>
          </p:cNvSpPr>
          <p:nvPr>
            <p:ph type="subTitle" idx="1"/>
          </p:nvPr>
        </p:nvSpPr>
        <p:spPr>
          <a:xfrm>
            <a:off x="4007224" y="3774871"/>
            <a:ext cx="5136776" cy="2038085"/>
          </a:xfrm>
        </p:spPr>
        <p:txBody>
          <a:bodyPr>
            <a:noAutofit/>
          </a:bodyPr>
          <a:lstStyle/>
          <a:p>
            <a:pPr algn="ctr">
              <a:spcBef>
                <a:spcPts val="0"/>
              </a:spcBef>
            </a:pPr>
            <a:r>
              <a:rPr lang="en-US" sz="1700" dirty="0">
                <a:solidFill>
                  <a:schemeClr val="tx2">
                    <a:lumMod val="90000"/>
                    <a:lumOff val="10000"/>
                  </a:schemeClr>
                </a:solidFill>
              </a:rPr>
              <a:t>Improving Data, Improving Outcomes Conference</a:t>
            </a:r>
          </a:p>
          <a:p>
            <a:pPr algn="ctr">
              <a:spcBef>
                <a:spcPts val="0"/>
              </a:spcBef>
            </a:pPr>
            <a:r>
              <a:rPr lang="en-US" sz="1700" dirty="0">
                <a:solidFill>
                  <a:schemeClr val="tx2">
                    <a:lumMod val="90000"/>
                    <a:lumOff val="10000"/>
                  </a:schemeClr>
                </a:solidFill>
              </a:rPr>
              <a:t>Arlington, VA</a:t>
            </a:r>
          </a:p>
          <a:p>
            <a:pPr algn="ctr">
              <a:spcBef>
                <a:spcPts val="0"/>
              </a:spcBef>
            </a:pPr>
            <a:r>
              <a:rPr lang="en-US" sz="1700" dirty="0">
                <a:solidFill>
                  <a:schemeClr val="tx2">
                    <a:lumMod val="90000"/>
                    <a:lumOff val="10000"/>
                  </a:schemeClr>
                </a:solidFill>
              </a:rPr>
              <a:t>August 2018</a:t>
            </a:r>
          </a:p>
          <a:p>
            <a:endParaRPr lang="en-US" sz="2000" dirty="0"/>
          </a:p>
          <a:p>
            <a:pPr algn="ctr"/>
            <a:r>
              <a:rPr lang="en-US" sz="2000" dirty="0"/>
              <a:t>   Susan Kauffman (OSEP)</a:t>
            </a:r>
          </a:p>
          <a:p>
            <a:pPr algn="ctr"/>
            <a:r>
              <a:rPr lang="en-US" sz="2000" dirty="0"/>
              <a:t>   Maureen Harwood (Alaska)</a:t>
            </a:r>
          </a:p>
          <a:p>
            <a:pPr algn="ctr"/>
            <a:r>
              <a:rPr lang="en-US" sz="2000" dirty="0"/>
              <a:t>   Anne Lucas (ECTA)</a:t>
            </a:r>
          </a:p>
          <a:p>
            <a:pPr algn="ctr"/>
            <a:r>
              <a:rPr lang="en-US" sz="2000" dirty="0"/>
              <a:t>   Katy McCullough (ECTA)</a:t>
            </a:r>
          </a:p>
        </p:txBody>
      </p:sp>
    </p:spTree>
    <p:extLst>
      <p:ext uri="{BB962C8B-B14F-4D97-AF65-F5344CB8AC3E}">
        <p14:creationId xmlns:p14="http://schemas.microsoft.com/office/powerpoint/2010/main" val="102898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2400" u="sng" dirty="0"/>
          </a:p>
          <a:p>
            <a:r>
              <a:rPr lang="en-US" dirty="0"/>
              <a:t>Use of the Protocol- </a:t>
            </a:r>
            <a:r>
              <a:rPr lang="en-US" dirty="0" err="1"/>
              <a:t>SoP</a:t>
            </a:r>
            <a:r>
              <a:rPr lang="en-US" dirty="0"/>
              <a:t> and Method Specific Requirements</a:t>
            </a:r>
          </a:p>
          <a:p>
            <a:r>
              <a:rPr lang="en-US" dirty="0"/>
              <a:t>Document Requests</a:t>
            </a:r>
          </a:p>
          <a:p>
            <a:r>
              <a:rPr lang="en-US" dirty="0"/>
              <a:t>Virtual /On-Site meetings</a:t>
            </a:r>
          </a:p>
          <a:p>
            <a:r>
              <a:rPr lang="en-US" dirty="0"/>
              <a:t>Preliminary issues</a:t>
            </a:r>
          </a:p>
          <a:p>
            <a:r>
              <a:rPr lang="en-US" dirty="0"/>
              <a:t>Lessons Learned </a:t>
            </a:r>
          </a:p>
        </p:txBody>
      </p:sp>
      <p:sp>
        <p:nvSpPr>
          <p:cNvPr id="4" name="Slide Number Placeholder 3">
            <a:extLst>
              <a:ext uri="{FF2B5EF4-FFF2-40B4-BE49-F238E27FC236}">
                <a16:creationId xmlns:a16="http://schemas.microsoft.com/office/drawing/2014/main" id="{9A31887B-0598-4A1C-AAC8-2DE751FF51B6}"/>
              </a:ext>
            </a:extLst>
          </p:cNvPr>
          <p:cNvSpPr>
            <a:spLocks noGrp="1"/>
          </p:cNvSpPr>
          <p:nvPr>
            <p:ph type="sldNum" sz="quarter" idx="12"/>
          </p:nvPr>
        </p:nvSpPr>
        <p:spPr/>
        <p:txBody>
          <a:bodyPr/>
          <a:lstStyle/>
          <a:p>
            <a:fld id="{991CF879-4700-4E47-A7E3-74EF38E50439}" type="slidenum">
              <a:rPr lang="en-US" smtClean="0"/>
              <a:pPr/>
              <a:t>10</a:t>
            </a:fld>
            <a:endParaRPr lang="en-US" dirty="0"/>
          </a:p>
        </p:txBody>
      </p:sp>
      <p:sp>
        <p:nvSpPr>
          <p:cNvPr id="2" name="Title 1"/>
          <p:cNvSpPr>
            <a:spLocks noGrp="1"/>
          </p:cNvSpPr>
          <p:nvPr>
            <p:ph type="title"/>
          </p:nvPr>
        </p:nvSpPr>
        <p:spPr/>
        <p:txBody>
          <a:bodyPr/>
          <a:lstStyle/>
          <a:p>
            <a:r>
              <a:rPr lang="en-US" altLang="en-US" sz="3200" dirty="0">
                <a:cs typeface="Arial" pitchFamily="34" charset="0"/>
              </a:rPr>
              <a:t>Overview of Recent OSEP Monitoring Activities</a:t>
            </a:r>
            <a:endParaRPr lang="en-US" sz="3200" dirty="0"/>
          </a:p>
        </p:txBody>
      </p:sp>
    </p:spTree>
    <p:extLst>
      <p:ext uri="{BB962C8B-B14F-4D97-AF65-F5344CB8AC3E}">
        <p14:creationId xmlns:p14="http://schemas.microsoft.com/office/powerpoint/2010/main" val="234886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C9FB7-96D1-4CA1-80E4-693F692B8CF2}"/>
              </a:ext>
            </a:extLst>
          </p:cNvPr>
          <p:cNvSpPr>
            <a:spLocks noGrp="1"/>
          </p:cNvSpPr>
          <p:nvPr>
            <p:ph type="title"/>
          </p:nvPr>
        </p:nvSpPr>
        <p:spPr/>
        <p:txBody>
          <a:bodyPr/>
          <a:lstStyle/>
          <a:p>
            <a:r>
              <a:rPr lang="en-US" dirty="0"/>
              <a:t>TA Support for State Preparation</a:t>
            </a:r>
          </a:p>
        </p:txBody>
      </p:sp>
      <p:sp>
        <p:nvSpPr>
          <p:cNvPr id="5" name="Content Placeholder 4">
            <a:extLst>
              <a:ext uri="{FF2B5EF4-FFF2-40B4-BE49-F238E27FC236}">
                <a16:creationId xmlns:a16="http://schemas.microsoft.com/office/drawing/2014/main" id="{16DF92A5-9ED4-4D26-9F5C-8FEBE4FC356A}"/>
              </a:ext>
            </a:extLst>
          </p:cNvPr>
          <p:cNvSpPr>
            <a:spLocks noGrp="1"/>
          </p:cNvSpPr>
          <p:nvPr>
            <p:ph idx="1"/>
          </p:nvPr>
        </p:nvSpPr>
        <p:spPr>
          <a:xfrm>
            <a:off x="440872" y="829340"/>
            <a:ext cx="8254093" cy="5114260"/>
          </a:xfrm>
        </p:spPr>
        <p:txBody>
          <a:bodyPr>
            <a:normAutofit lnSpcReduction="10000"/>
          </a:bodyPr>
          <a:lstStyle/>
          <a:p>
            <a:r>
              <a:rPr lang="en-US" sz="2000" dirty="0"/>
              <a:t>System of Payments Self-assessment Worksheet</a:t>
            </a:r>
          </a:p>
          <a:p>
            <a:pPr lvl="1"/>
            <a:r>
              <a:rPr lang="en-US" sz="1800" dirty="0"/>
              <a:t>OSEP Questions</a:t>
            </a:r>
          </a:p>
          <a:p>
            <a:pPr lvl="1"/>
            <a:r>
              <a:rPr lang="en-US" sz="1800" dirty="0"/>
              <a:t>Current Processes</a:t>
            </a:r>
          </a:p>
          <a:p>
            <a:pPr lvl="1"/>
            <a:r>
              <a:rPr lang="en-US" sz="1800" dirty="0"/>
              <a:t>Available Evidences</a:t>
            </a:r>
          </a:p>
          <a:p>
            <a:pPr lvl="1"/>
            <a:r>
              <a:rPr lang="en-US" sz="1800" dirty="0"/>
              <a:t>Additional steps/documents needed</a:t>
            </a:r>
          </a:p>
          <a:p>
            <a:pPr marL="342900" lvl="1" indent="0">
              <a:buNone/>
            </a:pPr>
            <a:endParaRPr lang="en-US" sz="1800" dirty="0"/>
          </a:p>
          <a:p>
            <a:r>
              <a:rPr lang="en-US" sz="2000" dirty="0"/>
              <a:t>Individualized state TA calls</a:t>
            </a:r>
          </a:p>
          <a:p>
            <a:pPr lvl="1"/>
            <a:r>
              <a:rPr lang="en-US" sz="1800" dirty="0"/>
              <a:t>Facilitate completion of the worksheet</a:t>
            </a:r>
          </a:p>
          <a:p>
            <a:pPr lvl="1"/>
            <a:r>
              <a:rPr lang="en-US" sz="1800" dirty="0"/>
              <a:t>Overall preparation for the OSEP visit/virtual meeting</a:t>
            </a:r>
          </a:p>
          <a:p>
            <a:pPr lvl="1"/>
            <a:endParaRPr lang="en-US" sz="1800" dirty="0"/>
          </a:p>
          <a:p>
            <a:r>
              <a:rPr lang="en-US" sz="2000" dirty="0"/>
              <a:t>Finance Component of the ECTA System Framework (FN10)</a:t>
            </a:r>
          </a:p>
          <a:p>
            <a:pPr lvl="1"/>
            <a:r>
              <a:rPr lang="en-US" sz="1800" dirty="0"/>
              <a:t>Individualized TA to states to complete the self-assessment and plan for improvement</a:t>
            </a:r>
          </a:p>
          <a:p>
            <a:endParaRPr lang="en-US" dirty="0"/>
          </a:p>
        </p:txBody>
      </p:sp>
      <p:sp>
        <p:nvSpPr>
          <p:cNvPr id="2" name="Slide Number Placeholder 1">
            <a:extLst>
              <a:ext uri="{FF2B5EF4-FFF2-40B4-BE49-F238E27FC236}">
                <a16:creationId xmlns:a16="http://schemas.microsoft.com/office/drawing/2014/main" id="{61C94640-B701-4FCE-98CE-D9C213477D53}"/>
              </a:ext>
            </a:extLst>
          </p:cNvPr>
          <p:cNvSpPr>
            <a:spLocks noGrp="1"/>
          </p:cNvSpPr>
          <p:nvPr>
            <p:ph type="sldNum" sz="quarter" idx="4"/>
          </p:nvPr>
        </p:nvSpPr>
        <p:spPr/>
        <p:txBody>
          <a:bodyPr/>
          <a:lstStyle/>
          <a:p>
            <a:fld id="{8FF8BE51-C3B0-9B4F-9A06-4F809A9A7941}" type="slidenum">
              <a:rPr lang="en-US" smtClean="0"/>
              <a:pPr/>
              <a:t>11</a:t>
            </a:fld>
            <a:endParaRPr lang="en-US"/>
          </a:p>
        </p:txBody>
      </p:sp>
    </p:spTree>
    <p:extLst>
      <p:ext uri="{BB962C8B-B14F-4D97-AF65-F5344CB8AC3E}">
        <p14:creationId xmlns:p14="http://schemas.microsoft.com/office/powerpoint/2010/main" val="61861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20" y="5464628"/>
            <a:ext cx="9144000" cy="308429"/>
          </a:xfrm>
          <a:prstGeom prst="rect">
            <a:avLst/>
          </a:prstGeom>
        </p:spPr>
        <p:txBody>
          <a:bodyPr vert="horz" lIns="83974" tIns="41987" rIns="83974" bIns="41987" rtlCol="0" anchor="ctr">
            <a:normAutofit fontScale="92500" lnSpcReduction="20000"/>
          </a:bodyPr>
          <a:lstStyle>
            <a:lvl1pPr algn="ctr" defTabSz="914400" rtl="0" eaLnBrk="1" latinLnBrk="0" hangingPunct="1">
              <a:spcBef>
                <a:spcPct val="0"/>
              </a:spcBef>
              <a:buNone/>
              <a:defRPr sz="3600" b="0" kern="1200">
                <a:solidFill>
                  <a:srgbClr val="486B9C"/>
                </a:solidFill>
                <a:latin typeface="Century Gothic" panose="020B0502020202020204" pitchFamily="34" charset="0"/>
                <a:ea typeface="+mj-ea"/>
                <a:cs typeface="+mj-cs"/>
              </a:defRPr>
            </a:lvl1pPr>
          </a:lstStyle>
          <a:p>
            <a:endParaRPr lang="en-US" sz="1857" b="1" dirty="0">
              <a:latin typeface="Myriad Pro" panose="020B0503030403020204" pitchFamily="34" charset="0"/>
            </a:endParaRPr>
          </a:p>
        </p:txBody>
      </p:sp>
      <p:sp>
        <p:nvSpPr>
          <p:cNvPr id="6" name="Title 1"/>
          <p:cNvSpPr txBox="1">
            <a:spLocks/>
          </p:cNvSpPr>
          <p:nvPr/>
        </p:nvSpPr>
        <p:spPr>
          <a:xfrm>
            <a:off x="0" y="4219214"/>
            <a:ext cx="9144000" cy="842644"/>
          </a:xfrm>
          <a:prstGeom prst="rect">
            <a:avLst/>
          </a:prstGeom>
        </p:spPr>
        <p:txBody>
          <a:bodyPr vert="horz" lIns="83974" tIns="41987" rIns="83974" bIns="41987" rtlCol="0" anchor="ctr">
            <a:normAutofit/>
          </a:bodyPr>
          <a:lstStyle>
            <a:lvl1pPr algn="ctr" defTabSz="914400" rtl="0" eaLnBrk="1" latinLnBrk="0" hangingPunct="1">
              <a:spcBef>
                <a:spcPct val="0"/>
              </a:spcBef>
              <a:buNone/>
              <a:defRPr sz="2000" b="0" u="none" kern="1200" baseline="0">
                <a:solidFill>
                  <a:srgbClr val="486B9C"/>
                </a:solidFill>
                <a:latin typeface="Century Gothic" panose="020B0502020202020204" pitchFamily="34" charset="0"/>
                <a:ea typeface="+mj-ea"/>
                <a:cs typeface="+mj-cs"/>
              </a:defRPr>
            </a:lvl1pPr>
          </a:lstStyle>
          <a:p>
            <a:pPr>
              <a:spcAft>
                <a:spcPts val="551"/>
              </a:spcAft>
            </a:pPr>
            <a:r>
              <a:rPr lang="en-US" sz="1429" dirty="0">
                <a:latin typeface="Calibri Light" panose="020F0302020204030204"/>
              </a:rPr>
              <a:t> </a:t>
            </a:r>
            <a:br>
              <a:rPr lang="en-US" sz="1429" dirty="0">
                <a:latin typeface="Calibri Light" panose="020F0302020204030204"/>
              </a:rPr>
            </a:br>
            <a:r>
              <a:rPr lang="en-US" sz="1429" dirty="0">
                <a:latin typeface="Calibri Light" panose="020F0302020204030204"/>
              </a:rPr>
              <a:t>Department of Health &amp; Social Services</a:t>
            </a:r>
          </a:p>
          <a:p>
            <a:pPr>
              <a:spcAft>
                <a:spcPts val="551"/>
              </a:spcAft>
            </a:pPr>
            <a:endParaRPr lang="en-US" sz="1429" b="1" dirty="0">
              <a:latin typeface="Calibri Light" panose="020F0302020204030204"/>
            </a:endParaRPr>
          </a:p>
        </p:txBody>
      </p:sp>
    </p:spTree>
    <p:extLst>
      <p:ext uri="{BB962C8B-B14F-4D97-AF65-F5344CB8AC3E}">
        <p14:creationId xmlns:p14="http://schemas.microsoft.com/office/powerpoint/2010/main" val="32877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164013"/>
          </a:xfrm>
        </p:spPr>
        <p:txBody>
          <a:bodyPr>
            <a:normAutofit/>
          </a:bodyPr>
          <a:lstStyle/>
          <a:p>
            <a:pPr marL="457200" indent="-457200">
              <a:buFont typeface="+mj-lt"/>
              <a:buAutoNum type="arabicPeriod"/>
            </a:pPr>
            <a:r>
              <a:rPr lang="en-US" sz="2800" dirty="0"/>
              <a:t>Used SOP Self-Assessment Worksheet </a:t>
            </a:r>
          </a:p>
          <a:p>
            <a:pPr marL="457200" indent="-457200">
              <a:buFont typeface="+mj-lt"/>
              <a:buAutoNum type="arabicPeriod"/>
            </a:pPr>
            <a:r>
              <a:rPr lang="en-US" sz="2800" dirty="0"/>
              <a:t>Organized document requests</a:t>
            </a:r>
          </a:p>
          <a:p>
            <a:pPr marL="457200" indent="-457200">
              <a:buFont typeface="+mj-lt"/>
              <a:buAutoNum type="arabicPeriod"/>
            </a:pPr>
            <a:r>
              <a:rPr lang="en-US" sz="2800" dirty="0"/>
              <a:t>Developed an overview of AK system and structure for OSEP</a:t>
            </a:r>
          </a:p>
          <a:p>
            <a:pPr marL="457200" indent="-457200">
              <a:buFont typeface="+mj-lt"/>
              <a:buAutoNum type="arabicPeriod"/>
            </a:pPr>
            <a:r>
              <a:rPr lang="en-US" sz="2800" dirty="0"/>
              <a:t>Conducted OSEP Fiscal Monitoring via virtual meetings </a:t>
            </a:r>
          </a:p>
          <a:p>
            <a:pPr marL="457200" indent="-457200">
              <a:buFont typeface="+mj-lt"/>
              <a:buAutoNum type="arabicPeriod"/>
            </a:pPr>
            <a:r>
              <a:rPr lang="en-US" sz="2800" dirty="0"/>
              <a:t>Lessons learned</a:t>
            </a:r>
          </a:p>
          <a:p>
            <a:pPr marL="0" indent="0">
              <a:buNone/>
            </a:pPr>
            <a:endParaRPr lang="en-US" sz="2400" dirty="0"/>
          </a:p>
        </p:txBody>
      </p:sp>
      <p:sp>
        <p:nvSpPr>
          <p:cNvPr id="2" name="Title 1"/>
          <p:cNvSpPr>
            <a:spLocks noGrp="1"/>
          </p:cNvSpPr>
          <p:nvPr>
            <p:ph type="title"/>
          </p:nvPr>
        </p:nvSpPr>
        <p:spPr>
          <a:xfrm>
            <a:off x="628650" y="152400"/>
            <a:ext cx="7886700" cy="1325563"/>
          </a:xfrm>
        </p:spPr>
        <p:txBody>
          <a:bodyPr>
            <a:normAutofit/>
          </a:bodyPr>
          <a:lstStyle/>
          <a:p>
            <a:pPr algn="ctr"/>
            <a:r>
              <a:rPr lang="en-US" altLang="en-US" sz="3200" b="1" dirty="0">
                <a:solidFill>
                  <a:schemeClr val="accent5">
                    <a:lumMod val="50000"/>
                  </a:schemeClr>
                </a:solidFill>
                <a:latin typeface="Batang" panose="02030600000101010101" pitchFamily="18" charset="-127"/>
                <a:ea typeface="Batang" panose="02030600000101010101" pitchFamily="18" charset="-127"/>
                <a:cs typeface="Arial" pitchFamily="34" charset="0"/>
              </a:rPr>
              <a:t>Alaska  OSEP SOP Monitoring Preparation</a:t>
            </a:r>
            <a:endParaRPr lang="en-US" sz="3200" b="1" dirty="0">
              <a:solidFill>
                <a:schemeClr val="accent5">
                  <a:lumMod val="50000"/>
                </a:schemeClr>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300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BC5646E8-DFE7-475A-8932-AAF7CB09515D}"/>
              </a:ext>
            </a:extLst>
          </p:cNvPr>
          <p:cNvSpPr>
            <a:spLocks noGrp="1"/>
          </p:cNvSpPr>
          <p:nvPr>
            <p:ph type="title"/>
          </p:nvPr>
        </p:nvSpPr>
        <p:spPr>
          <a:xfrm>
            <a:off x="628650" y="120725"/>
            <a:ext cx="7886700" cy="1325563"/>
          </a:xfrm>
        </p:spPr>
        <p:txBody>
          <a:bodyPr/>
          <a:lstStyle/>
          <a:p>
            <a:pPr algn="ctr"/>
            <a:r>
              <a:rPr lang="en-US" b="1" dirty="0">
                <a:solidFill>
                  <a:schemeClr val="accent5">
                    <a:lumMod val="50000"/>
                  </a:schemeClr>
                </a:solidFill>
                <a:latin typeface="Batang" panose="02030600000101010101" pitchFamily="18" charset="-127"/>
                <a:ea typeface="Batang" panose="02030600000101010101" pitchFamily="18" charset="-127"/>
              </a:rPr>
              <a:t>System of Payment Self-Assessment Worksheet</a:t>
            </a:r>
          </a:p>
        </p:txBody>
      </p:sp>
      <p:pic>
        <p:nvPicPr>
          <p:cNvPr id="4" name="Picture 3"/>
          <p:cNvPicPr>
            <a:picLocks noChangeAspect="1"/>
          </p:cNvPicPr>
          <p:nvPr/>
        </p:nvPicPr>
        <p:blipFill rotWithShape="1">
          <a:blip r:embed="rId3"/>
          <a:srcRect l="10605" t="19697" r="12577" b="7037"/>
          <a:stretch/>
        </p:blipFill>
        <p:spPr>
          <a:xfrm>
            <a:off x="241696" y="1695751"/>
            <a:ext cx="8902304" cy="5017916"/>
          </a:xfrm>
          <a:prstGeom prst="rect">
            <a:avLst/>
          </a:prstGeom>
        </p:spPr>
      </p:pic>
    </p:spTree>
    <p:extLst>
      <p:ext uri="{BB962C8B-B14F-4D97-AF65-F5344CB8AC3E}">
        <p14:creationId xmlns:p14="http://schemas.microsoft.com/office/powerpoint/2010/main" val="2395091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04801" y="1524000"/>
            <a:ext cx="8839200" cy="5121992"/>
          </a:xfrm>
          <a:prstGeom prst="rect">
            <a:avLst/>
          </a:prstGeom>
        </p:spPr>
      </p:pic>
      <p:sp>
        <p:nvSpPr>
          <p:cNvPr id="2" name="Title 1"/>
          <p:cNvSpPr>
            <a:spLocks noGrp="1"/>
          </p:cNvSpPr>
          <p:nvPr>
            <p:ph type="title"/>
          </p:nvPr>
        </p:nvSpPr>
        <p:spPr>
          <a:xfrm>
            <a:off x="609600" y="200614"/>
            <a:ext cx="7886700" cy="1325563"/>
          </a:xfrm>
        </p:spPr>
        <p:txBody>
          <a:bodyPr/>
          <a:lstStyle/>
          <a:p>
            <a:pPr algn="ctr"/>
            <a:r>
              <a:rPr lang="en-US" b="1" dirty="0">
                <a:solidFill>
                  <a:schemeClr val="accent5">
                    <a:lumMod val="50000"/>
                  </a:schemeClr>
                </a:solidFill>
                <a:latin typeface="Batang" panose="02030600000101010101" pitchFamily="18" charset="-127"/>
                <a:ea typeface="Batang" panose="02030600000101010101" pitchFamily="18" charset="-127"/>
              </a:rPr>
              <a:t>Organizing Document Requests</a:t>
            </a:r>
          </a:p>
        </p:txBody>
      </p:sp>
    </p:spTree>
    <p:extLst>
      <p:ext uri="{BB962C8B-B14F-4D97-AF65-F5344CB8AC3E}">
        <p14:creationId xmlns:p14="http://schemas.microsoft.com/office/powerpoint/2010/main" val="49492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149" r="10833" b="8852"/>
          <a:stretch/>
        </p:blipFill>
        <p:spPr>
          <a:xfrm>
            <a:off x="0" y="750606"/>
            <a:ext cx="8830962" cy="6107394"/>
          </a:xfrm>
          <a:prstGeom prst="rect">
            <a:avLst/>
          </a:prstGeom>
        </p:spPr>
      </p:pic>
      <p:sp>
        <p:nvSpPr>
          <p:cNvPr id="3" name="Slide Number Placeholder 2">
            <a:extLst>
              <a:ext uri="{FF2B5EF4-FFF2-40B4-BE49-F238E27FC236}">
                <a16:creationId xmlns:a16="http://schemas.microsoft.com/office/drawing/2014/main" id="{24E669C1-C6EE-4AD3-B6F9-F1B8CC5D3304}"/>
              </a:ext>
            </a:extLst>
          </p:cNvPr>
          <p:cNvSpPr>
            <a:spLocks noGrp="1"/>
          </p:cNvSpPr>
          <p:nvPr>
            <p:ph type="sldNum" sz="quarter" idx="12"/>
          </p:nvPr>
        </p:nvSpPr>
        <p:spPr/>
        <p:txBody>
          <a:bodyPr/>
          <a:lstStyle/>
          <a:p>
            <a:fld id="{F48C559A-1B9F-46E0-899B-7BDA9AD844A0}"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65948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ska-Compare-main[1].jpg"/>
          <p:cNvPicPr>
            <a:picLocks noChangeAspect="1"/>
          </p:cNvPicPr>
          <p:nvPr/>
        </p:nvPicPr>
        <p:blipFill>
          <a:blip r:embed="rId3" cstate="print"/>
          <a:stretch>
            <a:fillRect/>
          </a:stretch>
        </p:blipFill>
        <p:spPr>
          <a:xfrm>
            <a:off x="990600" y="228600"/>
            <a:ext cx="7484533" cy="4953000"/>
          </a:xfrm>
          <a:prstGeom prst="rect">
            <a:avLst/>
          </a:prstGeom>
        </p:spPr>
      </p:pic>
      <p:sp>
        <p:nvSpPr>
          <p:cNvPr id="7" name="TextBox 6"/>
          <p:cNvSpPr txBox="1"/>
          <p:nvPr/>
        </p:nvSpPr>
        <p:spPr>
          <a:xfrm>
            <a:off x="609600" y="5410200"/>
            <a:ext cx="8991600" cy="400110"/>
          </a:xfrm>
          <a:prstGeom prst="rect">
            <a:avLst/>
          </a:prstGeom>
          <a:noFill/>
        </p:spPr>
        <p:txBody>
          <a:bodyPr wrap="square" rtlCol="0">
            <a:spAutoFit/>
          </a:bodyPr>
          <a:lstStyle/>
          <a:p>
            <a:pPr algn="ctr"/>
            <a:r>
              <a:rPr lang="en-US" sz="2000" b="1" dirty="0">
                <a:solidFill>
                  <a:srgbClr val="5B9BD5">
                    <a:lumMod val="50000"/>
                  </a:srgbClr>
                </a:solidFill>
                <a:latin typeface="Batang" panose="02030600000101010101" pitchFamily="18" charset="-127"/>
                <a:ea typeface="Batang" panose="02030600000101010101" pitchFamily="18" charset="-127"/>
              </a:rPr>
              <a:t>Area:</a:t>
            </a:r>
            <a:r>
              <a:rPr lang="en-US" sz="2000" dirty="0">
                <a:solidFill>
                  <a:srgbClr val="5B9BD5">
                    <a:lumMod val="50000"/>
                  </a:srgbClr>
                </a:solidFill>
                <a:latin typeface="Batang" panose="02030600000101010101" pitchFamily="18" charset="-127"/>
                <a:ea typeface="Batang" panose="02030600000101010101" pitchFamily="18" charset="-127"/>
              </a:rPr>
              <a:t> 663,267 square miles      </a:t>
            </a:r>
            <a:r>
              <a:rPr lang="en-US" sz="2000" b="1" dirty="0">
                <a:solidFill>
                  <a:srgbClr val="5B9BD5">
                    <a:lumMod val="50000"/>
                  </a:srgbClr>
                </a:solidFill>
                <a:latin typeface="Batang" panose="02030600000101010101" pitchFamily="18" charset="-127"/>
                <a:ea typeface="Batang" panose="02030600000101010101" pitchFamily="18" charset="-127"/>
              </a:rPr>
              <a:t>Population:</a:t>
            </a:r>
            <a:r>
              <a:rPr lang="en-US" sz="2000" dirty="0">
                <a:solidFill>
                  <a:srgbClr val="5B9BD5">
                    <a:lumMod val="50000"/>
                  </a:srgbClr>
                </a:solidFill>
                <a:latin typeface="Batang" panose="02030600000101010101" pitchFamily="18" charset="-127"/>
                <a:ea typeface="Batang" panose="02030600000101010101" pitchFamily="18" charset="-127"/>
              </a:rPr>
              <a:t> 741,894 (2016)</a:t>
            </a:r>
          </a:p>
        </p:txBody>
      </p:sp>
    </p:spTree>
    <p:extLst>
      <p:ext uri="{BB962C8B-B14F-4D97-AF65-F5344CB8AC3E}">
        <p14:creationId xmlns:p14="http://schemas.microsoft.com/office/powerpoint/2010/main" val="47396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DHSS grants are administered electronically via GEMS. GEMS has re-engineered the way DHSS manages all of its outbound operating and capital grants. GEMS was designed to improve the DHSS grant process, to simplify and unify procedures across Divisions, reduce administrative burdens for the State and grantees, and enhance communication to improve user satisfaction. It includes features such as payment tracking and accounting, online grant application submissions, grantee performance tracking, management reporting, and forward capability to be integrated with other State systems as they come on line.  </a:t>
            </a:r>
          </a:p>
        </p:txBody>
      </p:sp>
      <p:sp>
        <p:nvSpPr>
          <p:cNvPr id="2" name="Title 1"/>
          <p:cNvSpPr>
            <a:spLocks noGrp="1"/>
          </p:cNvSpPr>
          <p:nvPr>
            <p:ph type="title"/>
          </p:nvPr>
        </p:nvSpPr>
        <p:spPr>
          <a:xfrm>
            <a:off x="457200" y="241508"/>
            <a:ext cx="8229600" cy="1325563"/>
          </a:xfrm>
        </p:spPr>
        <p:txBody>
          <a:bodyPr>
            <a:normAutofit/>
          </a:bodyPr>
          <a:lstStyle/>
          <a:p>
            <a:pPr algn="ctr"/>
            <a:r>
              <a:rPr lang="en-US" sz="2800" b="1" dirty="0">
                <a:solidFill>
                  <a:schemeClr val="accent5">
                    <a:lumMod val="50000"/>
                  </a:schemeClr>
                </a:solidFill>
                <a:latin typeface="Batang" panose="02030600000101010101" pitchFamily="18" charset="-127"/>
                <a:ea typeface="Batang" panose="02030600000101010101" pitchFamily="18" charset="-127"/>
              </a:rPr>
              <a:t>Grants Electronic Management System (GEMS) </a:t>
            </a:r>
          </a:p>
        </p:txBody>
      </p:sp>
      <p:pic>
        <p:nvPicPr>
          <p:cNvPr id="4" name="Picture 3"/>
          <p:cNvPicPr>
            <a:picLocks noChangeAspect="1"/>
          </p:cNvPicPr>
          <p:nvPr/>
        </p:nvPicPr>
        <p:blipFill>
          <a:blip r:embed="rId3"/>
          <a:stretch>
            <a:fillRect/>
          </a:stretch>
        </p:blipFill>
        <p:spPr>
          <a:xfrm>
            <a:off x="4800600" y="4756312"/>
            <a:ext cx="3276600" cy="1041032"/>
          </a:xfrm>
          <a:prstGeom prst="rect">
            <a:avLst/>
          </a:prstGeom>
        </p:spPr>
      </p:pic>
    </p:spTree>
    <p:extLst>
      <p:ext uri="{BB962C8B-B14F-4D97-AF65-F5344CB8AC3E}">
        <p14:creationId xmlns:p14="http://schemas.microsoft.com/office/powerpoint/2010/main" val="279824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285" t="17111" r="15967" b="6376"/>
          <a:stretch/>
        </p:blipFill>
        <p:spPr>
          <a:xfrm>
            <a:off x="76200" y="0"/>
            <a:ext cx="5929310" cy="3429000"/>
          </a:xfrm>
          <a:prstGeom prst="rect">
            <a:avLst/>
          </a:prstGeom>
        </p:spPr>
      </p:pic>
      <p:pic>
        <p:nvPicPr>
          <p:cNvPr id="3" name="Picture 2"/>
          <p:cNvPicPr>
            <a:picLocks noChangeAspect="1"/>
          </p:cNvPicPr>
          <p:nvPr/>
        </p:nvPicPr>
        <p:blipFill rotWithShape="1">
          <a:blip r:embed="rId3"/>
          <a:srcRect l="1666" t="13340" r="1666" b="9230"/>
          <a:stretch/>
        </p:blipFill>
        <p:spPr>
          <a:xfrm>
            <a:off x="304800" y="2590800"/>
            <a:ext cx="8839200" cy="3980622"/>
          </a:xfrm>
          <a:prstGeom prst="rect">
            <a:avLst/>
          </a:prstGeom>
        </p:spPr>
      </p:pic>
      <p:sp>
        <p:nvSpPr>
          <p:cNvPr id="4" name="Slide Number Placeholder 3">
            <a:extLst>
              <a:ext uri="{FF2B5EF4-FFF2-40B4-BE49-F238E27FC236}">
                <a16:creationId xmlns:a16="http://schemas.microsoft.com/office/drawing/2014/main" id="{6BF68146-E129-4277-AF18-F5E072CDCB5F}"/>
              </a:ext>
            </a:extLst>
          </p:cNvPr>
          <p:cNvSpPr>
            <a:spLocks noGrp="1"/>
          </p:cNvSpPr>
          <p:nvPr>
            <p:ph type="sldNum" sz="quarter" idx="12"/>
          </p:nvPr>
        </p:nvSpPr>
        <p:spPr/>
        <p:txBody>
          <a:bodyPr/>
          <a:lstStyle/>
          <a:p>
            <a:fld id="{F48C559A-1B9F-46E0-899B-7BDA9AD844A0}"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414789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872" y="262574"/>
            <a:ext cx="8254093" cy="914400"/>
          </a:xfrm>
        </p:spPr>
        <p:txBody>
          <a:bodyPr>
            <a:normAutofit/>
          </a:bodyPr>
          <a:lstStyle/>
          <a:p>
            <a:r>
              <a:rPr lang="en-US" sz="2800" dirty="0"/>
              <a:t>Outcomes</a:t>
            </a:r>
          </a:p>
        </p:txBody>
      </p:sp>
      <p:sp>
        <p:nvSpPr>
          <p:cNvPr id="3" name="Content Placeholder 2"/>
          <p:cNvSpPr>
            <a:spLocks noGrp="1"/>
          </p:cNvSpPr>
          <p:nvPr>
            <p:ph idx="1"/>
          </p:nvPr>
        </p:nvSpPr>
        <p:spPr/>
        <p:txBody>
          <a:bodyPr>
            <a:normAutofit fontScale="92500"/>
          </a:bodyPr>
          <a:lstStyle/>
          <a:p>
            <a:pPr marL="0" indent="0">
              <a:buNone/>
            </a:pPr>
            <a:r>
              <a:rPr lang="en-US" sz="2800" dirty="0"/>
              <a:t>Participants will</a:t>
            </a:r>
            <a:r>
              <a:rPr lang="en-US" sz="2400" dirty="0"/>
              <a:t>:</a:t>
            </a:r>
          </a:p>
          <a:p>
            <a:r>
              <a:rPr lang="en-US" sz="2400" dirty="0"/>
              <a:t>Understand what OSEP SOP/Method fiscal monitoring looks like</a:t>
            </a:r>
          </a:p>
          <a:p>
            <a:r>
              <a:rPr lang="en-US" sz="2400" dirty="0"/>
              <a:t>Understand activities that can take place:  pre, during, and post</a:t>
            </a:r>
          </a:p>
          <a:p>
            <a:r>
              <a:rPr lang="en-US" sz="2400" dirty="0"/>
              <a:t>Understand one state did to prepare for OSEP fiscal monitoring and what they found helpful</a:t>
            </a:r>
          </a:p>
          <a:p>
            <a:r>
              <a:rPr lang="en-US" sz="2400" dirty="0"/>
              <a:t>Identify strategies that states can do now to prepare for OSEP fiscal monitoring</a:t>
            </a:r>
          </a:p>
          <a:p>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2E4878B8-F739-40D7-888A-611EF0AE93C5}"/>
              </a:ext>
            </a:extLst>
          </p:cNvPr>
          <p:cNvSpPr>
            <a:spLocks noGrp="1"/>
          </p:cNvSpPr>
          <p:nvPr>
            <p:ph type="sldNum" sz="quarter" idx="4"/>
          </p:nvPr>
        </p:nvSpPr>
        <p:spPr/>
        <p:txBody>
          <a:bodyPr/>
          <a:lstStyle/>
          <a:p>
            <a:fld id="{8FF8BE51-C3B0-9B4F-9A06-4F809A9A7941}" type="slidenum">
              <a:rPr lang="en-US" smtClean="0"/>
              <a:pPr/>
              <a:t>2</a:t>
            </a:fld>
            <a:endParaRPr lang="en-US"/>
          </a:p>
        </p:txBody>
      </p:sp>
    </p:spTree>
    <p:extLst>
      <p:ext uri="{BB962C8B-B14F-4D97-AF65-F5344CB8AC3E}">
        <p14:creationId xmlns:p14="http://schemas.microsoft.com/office/powerpoint/2010/main" val="317996094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600" dirty="0">
                <a:solidFill>
                  <a:schemeClr val="accent5">
                    <a:lumMod val="75000"/>
                  </a:schemeClr>
                </a:solidFill>
              </a:rPr>
              <a:t>12% of service providers are occupational therapists, </a:t>
            </a:r>
          </a:p>
          <a:p>
            <a:r>
              <a:rPr lang="en-US" sz="2600" dirty="0">
                <a:solidFill>
                  <a:schemeClr val="accent5">
                    <a:lumMod val="75000"/>
                  </a:schemeClr>
                </a:solidFill>
              </a:rPr>
              <a:t>9% are physical therapists, </a:t>
            </a:r>
          </a:p>
          <a:p>
            <a:r>
              <a:rPr lang="en-US" sz="2600" dirty="0">
                <a:solidFill>
                  <a:schemeClr val="accent5">
                    <a:lumMod val="75000"/>
                  </a:schemeClr>
                </a:solidFill>
              </a:rPr>
              <a:t>19% are speech/language pathologists, </a:t>
            </a:r>
          </a:p>
          <a:p>
            <a:r>
              <a:rPr lang="en-US" sz="2600" dirty="0">
                <a:solidFill>
                  <a:schemeClr val="accent5">
                    <a:lumMod val="75000"/>
                  </a:schemeClr>
                </a:solidFill>
              </a:rPr>
              <a:t>7% social workers/counselors, and </a:t>
            </a:r>
          </a:p>
          <a:p>
            <a:r>
              <a:rPr lang="en-US" sz="2600" dirty="0">
                <a:solidFill>
                  <a:schemeClr val="accent5">
                    <a:lumMod val="75000"/>
                  </a:schemeClr>
                </a:solidFill>
              </a:rPr>
              <a:t>53% are educators. </a:t>
            </a:r>
          </a:p>
          <a:p>
            <a:pPr marL="0" indent="0">
              <a:buNone/>
            </a:pPr>
            <a:endParaRPr lang="en-US" dirty="0">
              <a:solidFill>
                <a:schemeClr val="accent5">
                  <a:lumMod val="75000"/>
                </a:schemeClr>
              </a:solidFill>
            </a:endParaRPr>
          </a:p>
          <a:p>
            <a:pPr marL="0" indent="0">
              <a:buNone/>
            </a:pPr>
            <a:endParaRPr lang="en-US" dirty="0">
              <a:solidFill>
                <a:schemeClr val="accent5">
                  <a:lumMod val="75000"/>
                </a:schemeClr>
              </a:solidFill>
            </a:endParaRPr>
          </a:p>
          <a:p>
            <a:pPr marL="0" indent="0">
              <a:buNone/>
            </a:pPr>
            <a:r>
              <a:rPr lang="en-US" dirty="0">
                <a:solidFill>
                  <a:schemeClr val="accent5">
                    <a:lumMod val="75000"/>
                  </a:schemeClr>
                </a:solidFill>
              </a:rPr>
              <a:t>Nationally, people working in Early Intervention are referred to by the generic term "Early Interventionist."  In Alaska, we refer to service providers as "Developmental Specialists" regardless of the discipline.</a:t>
            </a:r>
          </a:p>
          <a:p>
            <a:pPr>
              <a:buNone/>
            </a:pPr>
            <a:r>
              <a:rPr lang="en-US" dirty="0"/>
              <a:t> </a:t>
            </a:r>
          </a:p>
          <a:p>
            <a:endParaRPr lang="en-US" dirty="0"/>
          </a:p>
        </p:txBody>
      </p:sp>
      <p:sp>
        <p:nvSpPr>
          <p:cNvPr id="2" name="Title 1"/>
          <p:cNvSpPr>
            <a:spLocks noGrp="1"/>
          </p:cNvSpPr>
          <p:nvPr>
            <p:ph type="title"/>
          </p:nvPr>
        </p:nvSpPr>
        <p:spPr>
          <a:xfrm>
            <a:off x="628650" y="274638"/>
            <a:ext cx="7886700" cy="1325563"/>
          </a:xfrm>
        </p:spPr>
        <p:txBody>
          <a:bodyPr>
            <a:normAutofit/>
          </a:bodyPr>
          <a:lstStyle/>
          <a:p>
            <a:pPr algn="ctr"/>
            <a:r>
              <a:rPr lang="en-US" b="1" dirty="0">
                <a:solidFill>
                  <a:schemeClr val="accent5">
                    <a:lumMod val="50000"/>
                  </a:schemeClr>
                </a:solidFill>
                <a:latin typeface="Batang" panose="02030600000101010101" pitchFamily="18" charset="-127"/>
                <a:ea typeface="Batang" panose="02030600000101010101" pitchFamily="18" charset="-127"/>
              </a:rPr>
              <a:t>Some Facts About ILP Providers</a:t>
            </a:r>
          </a:p>
        </p:txBody>
      </p:sp>
    </p:spTree>
    <p:extLst>
      <p:ext uri="{BB962C8B-B14F-4D97-AF65-F5344CB8AC3E}">
        <p14:creationId xmlns:p14="http://schemas.microsoft.com/office/powerpoint/2010/main" val="1814360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a:t>The system includes many custom-built reports. Examples:</a:t>
            </a:r>
          </a:p>
          <a:p>
            <a:pPr lvl="0"/>
            <a:r>
              <a:rPr lang="en-US" dirty="0"/>
              <a:t>Creates required federal child-count, performance and outcomes reports</a:t>
            </a:r>
          </a:p>
          <a:p>
            <a:pPr lvl="0"/>
            <a:r>
              <a:rPr lang="en-US" dirty="0"/>
              <a:t>Warn state staff and grantees when items are out of compliance with state or federal regulations</a:t>
            </a:r>
          </a:p>
          <a:p>
            <a:pPr lvl="0"/>
            <a:r>
              <a:rPr lang="en-US" dirty="0"/>
              <a:t>Alert grantees about  family services and their due dates</a:t>
            </a:r>
          </a:p>
          <a:p>
            <a:pPr lvl="0"/>
            <a:r>
              <a:rPr lang="en-US" dirty="0"/>
              <a:t>Show records that were transferred to or from other entities</a:t>
            </a:r>
          </a:p>
          <a:p>
            <a:pPr lvl="0"/>
            <a:r>
              <a:rPr lang="en-US" dirty="0"/>
              <a:t>Monitor service delivery quality and quantity based on individual service plans</a:t>
            </a:r>
          </a:p>
          <a:p>
            <a:pPr lvl="0"/>
            <a:r>
              <a:rPr lang="en-US" dirty="0"/>
              <a:t>Manage exiting children and their transition status</a:t>
            </a:r>
          </a:p>
          <a:p>
            <a:pPr lvl="0"/>
            <a:r>
              <a:rPr lang="en-US" dirty="0"/>
              <a:t>Monitor grantee billing and financial information</a:t>
            </a:r>
          </a:p>
          <a:p>
            <a:pPr lvl="0"/>
            <a:r>
              <a:rPr lang="en-US" dirty="0"/>
              <a:t>Notify school districts and EED of federally required referrals</a:t>
            </a:r>
          </a:p>
          <a:p>
            <a:pPr lvl="0"/>
            <a:endParaRPr lang="en-US" dirty="0"/>
          </a:p>
          <a:p>
            <a:endParaRPr lang="en-US" dirty="0"/>
          </a:p>
        </p:txBody>
      </p:sp>
      <p:sp>
        <p:nvSpPr>
          <p:cNvPr id="2" name="Title 1"/>
          <p:cNvSpPr>
            <a:spLocks noGrp="1"/>
          </p:cNvSpPr>
          <p:nvPr>
            <p:ph type="title"/>
          </p:nvPr>
        </p:nvSpPr>
        <p:spPr>
          <a:xfrm>
            <a:off x="628650" y="4482"/>
            <a:ext cx="7886700" cy="1325563"/>
          </a:xfrm>
        </p:spPr>
        <p:txBody>
          <a:bodyPr>
            <a:normAutofit/>
          </a:bodyPr>
          <a:lstStyle/>
          <a:p>
            <a:pPr algn="ctr"/>
            <a:r>
              <a:rPr lang="en-US" sz="3600" b="1" dirty="0">
                <a:solidFill>
                  <a:schemeClr val="accent5">
                    <a:lumMod val="50000"/>
                  </a:schemeClr>
                </a:solidFill>
                <a:latin typeface="Batang" panose="02030600000101010101" pitchFamily="18" charset="-127"/>
                <a:ea typeface="Batang" panose="02030600000101010101" pitchFamily="18" charset="-127"/>
              </a:rPr>
              <a:t>Alaska Part C Database Report Capabilities</a:t>
            </a:r>
          </a:p>
        </p:txBody>
      </p:sp>
    </p:spTree>
    <p:extLst>
      <p:ext uri="{BB962C8B-B14F-4D97-AF65-F5344CB8AC3E}">
        <p14:creationId xmlns:p14="http://schemas.microsoft.com/office/powerpoint/2010/main" val="71518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lumMod val="50000"/>
                  </a:schemeClr>
                </a:solidFill>
                <a:latin typeface="Batang" panose="02030600000101010101" pitchFamily="18" charset="-127"/>
                <a:ea typeface="Batang" panose="02030600000101010101" pitchFamily="18" charset="-127"/>
              </a:rPr>
              <a:t>Virtual Meetings for OSEP SOP Fiscal Monitoring</a:t>
            </a:r>
          </a:p>
        </p:txBody>
      </p:sp>
      <p:pic>
        <p:nvPicPr>
          <p:cNvPr id="4" name="Content Placeholder 3" descr="IMG_2274.JPG"/>
          <p:cNvPicPr>
            <a:picLocks noGrp="1" noChangeAspect="1"/>
          </p:cNvPicPr>
          <p:nvPr>
            <p:ph idx="1"/>
          </p:nvPr>
        </p:nvPicPr>
        <p:blipFill>
          <a:blip r:embed="rId2" cstate="print"/>
          <a:stretch>
            <a:fillRect/>
          </a:stretch>
        </p:blipFill>
        <p:spPr>
          <a:xfrm>
            <a:off x="628650" y="3977783"/>
            <a:ext cx="3657600" cy="2439785"/>
          </a:xfrm>
        </p:spPr>
      </p:pic>
      <p:pic>
        <p:nvPicPr>
          <p:cNvPr id="5" name="Picture 4"/>
          <p:cNvPicPr>
            <a:picLocks noChangeAspect="1"/>
          </p:cNvPicPr>
          <p:nvPr/>
        </p:nvPicPr>
        <p:blipFill>
          <a:blip r:embed="rId3"/>
          <a:stretch>
            <a:fillRect/>
          </a:stretch>
        </p:blipFill>
        <p:spPr>
          <a:xfrm>
            <a:off x="1391207" y="1690689"/>
            <a:ext cx="5790086" cy="2979964"/>
          </a:xfrm>
          <a:prstGeom prst="rect">
            <a:avLst/>
          </a:prstGeom>
        </p:spPr>
      </p:pic>
      <p:pic>
        <p:nvPicPr>
          <p:cNvPr id="6" name="Picture 5"/>
          <p:cNvPicPr>
            <a:picLocks noChangeAspect="1"/>
          </p:cNvPicPr>
          <p:nvPr/>
        </p:nvPicPr>
        <p:blipFill>
          <a:blip r:embed="rId4"/>
          <a:stretch>
            <a:fillRect/>
          </a:stretch>
        </p:blipFill>
        <p:spPr>
          <a:xfrm>
            <a:off x="4286250" y="3568432"/>
            <a:ext cx="4281488" cy="2849136"/>
          </a:xfrm>
          <a:prstGeom prst="rect">
            <a:avLst/>
          </a:prstGeom>
        </p:spPr>
      </p:pic>
      <p:sp>
        <p:nvSpPr>
          <p:cNvPr id="3" name="Slide Number Placeholder 2">
            <a:extLst>
              <a:ext uri="{FF2B5EF4-FFF2-40B4-BE49-F238E27FC236}">
                <a16:creationId xmlns:a16="http://schemas.microsoft.com/office/drawing/2014/main" id="{E6CFC021-F2EB-45FF-96D6-216C18EA9E64}"/>
              </a:ext>
            </a:extLst>
          </p:cNvPr>
          <p:cNvSpPr>
            <a:spLocks noGrp="1"/>
          </p:cNvSpPr>
          <p:nvPr>
            <p:ph type="sldNum" sz="quarter" idx="12"/>
          </p:nvPr>
        </p:nvSpPr>
        <p:spPr/>
        <p:txBody>
          <a:bodyPr/>
          <a:lstStyle/>
          <a:p>
            <a:fld id="{F48C559A-1B9F-46E0-899B-7BDA9AD844A0}"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2154610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endParaRPr lang="en-US" dirty="0">
              <a:solidFill>
                <a:srgbClr val="FF0000"/>
              </a:solidFill>
            </a:endParaRPr>
          </a:p>
          <a:p>
            <a:r>
              <a:rPr lang="en-US" sz="2800" dirty="0"/>
              <a:t>Complete the SOP Self-Assessment Worksheet well before being selected for fiscal monitoring</a:t>
            </a:r>
          </a:p>
          <a:p>
            <a:r>
              <a:rPr lang="en-US" sz="2800" dirty="0"/>
              <a:t>Include local programs/providers in self-assessment discussion (to get a clear picture of how the SOPs are being implemented and what evidences they may be able to share)</a:t>
            </a:r>
          </a:p>
          <a:p>
            <a:r>
              <a:rPr lang="en-US" sz="2800" dirty="0"/>
              <a:t>Make changes to your fiscal monitoring system early based on the areas needing improvement as identified in your self-assessment</a:t>
            </a:r>
          </a:p>
          <a:p>
            <a:r>
              <a:rPr lang="en-US" sz="2800" dirty="0"/>
              <a:t>Be sure to work with your TA providers!</a:t>
            </a:r>
          </a:p>
        </p:txBody>
      </p:sp>
      <p:sp>
        <p:nvSpPr>
          <p:cNvPr id="2" name="Title 1"/>
          <p:cNvSpPr>
            <a:spLocks noGrp="1"/>
          </p:cNvSpPr>
          <p:nvPr>
            <p:ph type="title"/>
          </p:nvPr>
        </p:nvSpPr>
        <p:spPr>
          <a:xfrm>
            <a:off x="628650" y="152400"/>
            <a:ext cx="7886700" cy="1325563"/>
          </a:xfrm>
        </p:spPr>
        <p:txBody>
          <a:bodyPr/>
          <a:lstStyle/>
          <a:p>
            <a:pPr algn="ctr"/>
            <a:r>
              <a:rPr lang="en-US" b="1" dirty="0">
                <a:solidFill>
                  <a:schemeClr val="accent5">
                    <a:lumMod val="50000"/>
                  </a:schemeClr>
                </a:solidFill>
                <a:latin typeface="Batang" panose="02030600000101010101" pitchFamily="18" charset="-127"/>
                <a:ea typeface="Batang" panose="02030600000101010101" pitchFamily="18" charset="-127"/>
              </a:rPr>
              <a:t>Lessons Learned</a:t>
            </a:r>
          </a:p>
        </p:txBody>
      </p:sp>
    </p:spTree>
    <p:extLst>
      <p:ext uri="{BB962C8B-B14F-4D97-AF65-F5344CB8AC3E}">
        <p14:creationId xmlns:p14="http://schemas.microsoft.com/office/powerpoint/2010/main" val="3366442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5"/>
                </a:solidFill>
                <a:latin typeface="+mn-lt"/>
                <a:cs typeface="Arial" panose="020B0604020202020204" pitchFamily="34" charset="0"/>
              </a:rPr>
              <a:t>Questions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6087" y="1889777"/>
            <a:ext cx="4815702" cy="4345877"/>
          </a:xfrm>
        </p:spPr>
      </p:pic>
      <p:sp>
        <p:nvSpPr>
          <p:cNvPr id="3" name="Slide Number Placeholder 2">
            <a:extLst>
              <a:ext uri="{FF2B5EF4-FFF2-40B4-BE49-F238E27FC236}">
                <a16:creationId xmlns:a16="http://schemas.microsoft.com/office/drawing/2014/main" id="{95378732-CD10-4018-8548-CC3BFC4DE018}"/>
              </a:ext>
            </a:extLst>
          </p:cNvPr>
          <p:cNvSpPr>
            <a:spLocks noGrp="1"/>
          </p:cNvSpPr>
          <p:nvPr>
            <p:ph type="sldNum" sz="quarter" idx="12"/>
          </p:nvPr>
        </p:nvSpPr>
        <p:spPr/>
        <p:txBody>
          <a:bodyPr/>
          <a:lstStyle/>
          <a:p>
            <a:fld id="{162F1D00-BD13-4404-86B0-79703945A0A7}" type="slidenum">
              <a:rPr lang="en-US" smtClean="0"/>
              <a:pPr/>
              <a:t>24</a:t>
            </a:fld>
            <a:endParaRPr lang="en-US"/>
          </a:p>
        </p:txBody>
      </p:sp>
    </p:spTree>
    <p:extLst>
      <p:ext uri="{BB962C8B-B14F-4D97-AF65-F5344CB8AC3E}">
        <p14:creationId xmlns:p14="http://schemas.microsoft.com/office/powerpoint/2010/main" val="1157139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Small Group Discussion</a:t>
            </a:r>
          </a:p>
        </p:txBody>
      </p:sp>
      <p:sp>
        <p:nvSpPr>
          <p:cNvPr id="3" name="Content Placeholder 2"/>
          <p:cNvSpPr>
            <a:spLocks noGrp="1"/>
          </p:cNvSpPr>
          <p:nvPr>
            <p:ph idx="1"/>
          </p:nvPr>
        </p:nvSpPr>
        <p:spPr/>
        <p:txBody>
          <a:bodyPr>
            <a:normAutofit lnSpcReduction="10000"/>
          </a:bodyPr>
          <a:lstStyle/>
          <a:p>
            <a:r>
              <a:rPr lang="en-US" sz="2800" dirty="0"/>
              <a:t>What challenges do you face regarding monitoring implementation of System of Payments and Methods in your state?</a:t>
            </a:r>
          </a:p>
          <a:p>
            <a:pPr marL="0" indent="0">
              <a:buNone/>
            </a:pPr>
            <a:endParaRPr lang="en-US" sz="2800" dirty="0"/>
          </a:p>
          <a:p>
            <a:r>
              <a:rPr lang="en-US" sz="2800" dirty="0"/>
              <a:t>What actions/steps do you need to take to look at what you are currently doing regarding implementation of SOP and Methods to improve fiscal monitoring in your state?</a:t>
            </a:r>
          </a:p>
          <a:p>
            <a:pPr marL="0" indent="0">
              <a:buNone/>
            </a:pPr>
            <a:endParaRPr lang="en-US" sz="2800" dirty="0"/>
          </a:p>
        </p:txBody>
      </p:sp>
      <p:sp>
        <p:nvSpPr>
          <p:cNvPr id="4" name="Slide Number Placeholder 3">
            <a:extLst>
              <a:ext uri="{FF2B5EF4-FFF2-40B4-BE49-F238E27FC236}">
                <a16:creationId xmlns:a16="http://schemas.microsoft.com/office/drawing/2014/main" id="{72A57B8D-7824-47DC-8636-421EC1A02290}"/>
              </a:ext>
            </a:extLst>
          </p:cNvPr>
          <p:cNvSpPr>
            <a:spLocks noGrp="1"/>
          </p:cNvSpPr>
          <p:nvPr>
            <p:ph type="sldNum" sz="quarter" idx="4"/>
          </p:nvPr>
        </p:nvSpPr>
        <p:spPr/>
        <p:txBody>
          <a:bodyPr/>
          <a:lstStyle/>
          <a:p>
            <a:fld id="{8FF8BE51-C3B0-9B4F-9A06-4F809A9A7941}" type="slidenum">
              <a:rPr lang="en-US" smtClean="0"/>
              <a:pPr/>
              <a:t>25</a:t>
            </a:fld>
            <a:endParaRPr lang="en-US"/>
          </a:p>
        </p:txBody>
      </p:sp>
    </p:spTree>
    <p:extLst>
      <p:ext uri="{BB962C8B-B14F-4D97-AF65-F5344CB8AC3E}">
        <p14:creationId xmlns:p14="http://schemas.microsoft.com/office/powerpoint/2010/main" val="1348833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D239-542E-43DD-BE8B-EC72D8EE9F06}"/>
              </a:ext>
            </a:extLst>
          </p:cNvPr>
          <p:cNvSpPr>
            <a:spLocks noGrp="1"/>
          </p:cNvSpPr>
          <p:nvPr>
            <p:ph type="title"/>
          </p:nvPr>
        </p:nvSpPr>
        <p:spPr/>
        <p:txBody>
          <a:bodyPr>
            <a:normAutofit/>
          </a:bodyPr>
          <a:lstStyle/>
          <a:p>
            <a:r>
              <a:rPr lang="en-US" sz="3200" dirty="0"/>
              <a:t>Report Out</a:t>
            </a:r>
          </a:p>
        </p:txBody>
      </p:sp>
      <p:sp>
        <p:nvSpPr>
          <p:cNvPr id="3" name="Content Placeholder 2">
            <a:extLst>
              <a:ext uri="{FF2B5EF4-FFF2-40B4-BE49-F238E27FC236}">
                <a16:creationId xmlns:a16="http://schemas.microsoft.com/office/drawing/2014/main" id="{87675A0B-5D3A-413A-8AF3-E75AB2D81F52}"/>
              </a:ext>
            </a:extLst>
          </p:cNvPr>
          <p:cNvSpPr>
            <a:spLocks noGrp="1"/>
          </p:cNvSpPr>
          <p:nvPr>
            <p:ph idx="1"/>
          </p:nvPr>
        </p:nvSpPr>
        <p:spPr/>
        <p:txBody>
          <a:bodyPr>
            <a:normAutofit/>
          </a:bodyPr>
          <a:lstStyle/>
          <a:p>
            <a:r>
              <a:rPr lang="en-US" sz="2800" dirty="0"/>
              <a:t>Share a key point from your discussion</a:t>
            </a:r>
          </a:p>
        </p:txBody>
      </p:sp>
      <p:sp>
        <p:nvSpPr>
          <p:cNvPr id="4" name="Slide Number Placeholder 3">
            <a:extLst>
              <a:ext uri="{FF2B5EF4-FFF2-40B4-BE49-F238E27FC236}">
                <a16:creationId xmlns:a16="http://schemas.microsoft.com/office/drawing/2014/main" id="{01E5675C-5D83-4877-A60C-BD65E8BFB9C0}"/>
              </a:ext>
            </a:extLst>
          </p:cNvPr>
          <p:cNvSpPr>
            <a:spLocks noGrp="1"/>
          </p:cNvSpPr>
          <p:nvPr>
            <p:ph type="sldNum" sz="quarter" idx="4"/>
          </p:nvPr>
        </p:nvSpPr>
        <p:spPr/>
        <p:txBody>
          <a:bodyPr/>
          <a:lstStyle/>
          <a:p>
            <a:fld id="{8FF8BE51-C3B0-9B4F-9A06-4F809A9A7941}" type="slidenum">
              <a:rPr lang="en-US" smtClean="0"/>
              <a:pPr/>
              <a:t>26</a:t>
            </a:fld>
            <a:endParaRPr lang="en-US"/>
          </a:p>
        </p:txBody>
      </p:sp>
    </p:spTree>
    <p:extLst>
      <p:ext uri="{BB962C8B-B14F-4D97-AF65-F5344CB8AC3E}">
        <p14:creationId xmlns:p14="http://schemas.microsoft.com/office/powerpoint/2010/main" val="2472385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DB32-2E1E-460A-AB56-104727352F7A}"/>
              </a:ext>
            </a:extLst>
          </p:cNvPr>
          <p:cNvSpPr>
            <a:spLocks noGrp="1"/>
          </p:cNvSpPr>
          <p:nvPr>
            <p:ph type="title"/>
          </p:nvPr>
        </p:nvSpPr>
        <p:spPr>
          <a:xfrm>
            <a:off x="161365" y="226980"/>
            <a:ext cx="8821270" cy="914400"/>
          </a:xfrm>
        </p:spPr>
        <p:txBody>
          <a:bodyPr>
            <a:noAutofit/>
          </a:bodyPr>
          <a:lstStyle/>
          <a:p>
            <a:r>
              <a:rPr lang="en-US" sz="3000" dirty="0"/>
              <a:t>What states can be doing now to be prepared</a:t>
            </a:r>
          </a:p>
        </p:txBody>
      </p:sp>
      <p:sp>
        <p:nvSpPr>
          <p:cNvPr id="3" name="Content Placeholder 2">
            <a:extLst>
              <a:ext uri="{FF2B5EF4-FFF2-40B4-BE49-F238E27FC236}">
                <a16:creationId xmlns:a16="http://schemas.microsoft.com/office/drawing/2014/main" id="{DA6C2C1B-F077-4EE9-A174-4A034C7D839B}"/>
              </a:ext>
            </a:extLst>
          </p:cNvPr>
          <p:cNvSpPr>
            <a:spLocks noGrp="1"/>
          </p:cNvSpPr>
          <p:nvPr>
            <p:ph idx="1"/>
          </p:nvPr>
        </p:nvSpPr>
        <p:spPr>
          <a:xfrm>
            <a:off x="449036" y="731286"/>
            <a:ext cx="8254093" cy="4097988"/>
          </a:xfrm>
        </p:spPr>
        <p:txBody>
          <a:bodyPr>
            <a:noAutofit/>
          </a:bodyPr>
          <a:lstStyle/>
          <a:p>
            <a:r>
              <a:rPr lang="en-US" sz="2400" dirty="0"/>
              <a:t>Be familiar with the OSEP System of Payments and Methods protocols &amp; checklists</a:t>
            </a:r>
          </a:p>
          <a:p>
            <a:r>
              <a:rPr lang="en-US" sz="2400" dirty="0"/>
              <a:t>Use those protocols as a self-assessment of the state system </a:t>
            </a:r>
          </a:p>
          <a:p>
            <a:pPr lvl="1"/>
            <a:r>
              <a:rPr lang="en-US" sz="2400" dirty="0"/>
              <a:t>ECTA SOP Self-assessment Worksheet is available, as is TA to support states in that process</a:t>
            </a:r>
          </a:p>
          <a:p>
            <a:r>
              <a:rPr lang="en-US" sz="2400" dirty="0"/>
              <a:t>Make improvements to your fiscal monitoring system if necessary based on the self-assessment results</a:t>
            </a:r>
          </a:p>
          <a:p>
            <a:r>
              <a:rPr lang="en-US" sz="2400" dirty="0"/>
              <a:t>Talk with:</a:t>
            </a:r>
          </a:p>
          <a:p>
            <a:pPr lvl="1"/>
            <a:r>
              <a:rPr lang="en-US" sz="2200" dirty="0"/>
              <a:t>OSEP Fiscal Implementation Team member or State Lead</a:t>
            </a:r>
          </a:p>
          <a:p>
            <a:pPr lvl="1"/>
            <a:r>
              <a:rPr lang="en-US" sz="2200" dirty="0"/>
              <a:t>TA Providers</a:t>
            </a:r>
          </a:p>
        </p:txBody>
      </p:sp>
      <p:sp>
        <p:nvSpPr>
          <p:cNvPr id="4" name="Slide Number Placeholder 3">
            <a:extLst>
              <a:ext uri="{FF2B5EF4-FFF2-40B4-BE49-F238E27FC236}">
                <a16:creationId xmlns:a16="http://schemas.microsoft.com/office/drawing/2014/main" id="{8F77C907-E650-444B-9D34-2BA1FCAFF6D6}"/>
              </a:ext>
            </a:extLst>
          </p:cNvPr>
          <p:cNvSpPr>
            <a:spLocks noGrp="1"/>
          </p:cNvSpPr>
          <p:nvPr>
            <p:ph type="sldNum" sz="quarter" idx="4"/>
          </p:nvPr>
        </p:nvSpPr>
        <p:spPr/>
        <p:txBody>
          <a:bodyPr/>
          <a:lstStyle/>
          <a:p>
            <a:fld id="{8FF8BE51-C3B0-9B4F-9A06-4F809A9A7941}" type="slidenum">
              <a:rPr lang="en-US" smtClean="0"/>
              <a:pPr/>
              <a:t>27</a:t>
            </a:fld>
            <a:endParaRPr lang="en-US"/>
          </a:p>
        </p:txBody>
      </p:sp>
    </p:spTree>
    <p:extLst>
      <p:ext uri="{BB962C8B-B14F-4D97-AF65-F5344CB8AC3E}">
        <p14:creationId xmlns:p14="http://schemas.microsoft.com/office/powerpoint/2010/main" val="330919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Resources</a:t>
            </a:r>
          </a:p>
        </p:txBody>
      </p:sp>
      <p:sp>
        <p:nvSpPr>
          <p:cNvPr id="3" name="Content Placeholder 2"/>
          <p:cNvSpPr>
            <a:spLocks noGrp="1"/>
          </p:cNvSpPr>
          <p:nvPr>
            <p:ph idx="1"/>
          </p:nvPr>
        </p:nvSpPr>
        <p:spPr>
          <a:xfrm>
            <a:off x="568463" y="691571"/>
            <a:ext cx="8390480" cy="4097988"/>
          </a:xfrm>
        </p:spPr>
        <p:txBody>
          <a:bodyPr vert="horz" lIns="91440" tIns="45720" rIns="91440" bIns="45720" rtlCol="0" anchor="t">
            <a:noAutofit/>
          </a:bodyPr>
          <a:lstStyle/>
          <a:p>
            <a:r>
              <a:rPr lang="en-US" sz="1800" dirty="0"/>
              <a:t>ECTA System Framework Resources:</a:t>
            </a:r>
          </a:p>
          <a:p>
            <a:pPr marL="0" indent="0">
              <a:buNone/>
            </a:pPr>
            <a:r>
              <a:rPr lang="en-US" sz="1800" dirty="0"/>
              <a:t>   </a:t>
            </a:r>
            <a:r>
              <a:rPr lang="en-US" sz="1800" dirty="0">
                <a:ln>
                  <a:solidFill>
                    <a:schemeClr val="accent3"/>
                  </a:solidFill>
                </a:ln>
                <a:solidFill>
                  <a:schemeClr val="tx2">
                    <a:lumMod val="90000"/>
                    <a:lumOff val="10000"/>
                  </a:schemeClr>
                </a:solidFill>
                <a:hlinkClick r:id="rId3"/>
              </a:rPr>
              <a:t>http://ectacenter.org/sysframe/component-finance.asp#resources</a:t>
            </a:r>
            <a:endParaRPr lang="en-US" sz="1800" dirty="0">
              <a:ln>
                <a:solidFill>
                  <a:schemeClr val="accent3"/>
                </a:solidFill>
              </a:ln>
              <a:solidFill>
                <a:schemeClr val="tx2">
                  <a:lumMod val="90000"/>
                  <a:lumOff val="10000"/>
                </a:schemeClr>
              </a:solidFill>
            </a:endParaRPr>
          </a:p>
          <a:p>
            <a:r>
              <a:rPr lang="en-US" sz="1800" dirty="0"/>
              <a:t>Your OSEP State Lead, and Fiscal Implementation Team members.</a:t>
            </a:r>
          </a:p>
          <a:p>
            <a:r>
              <a:rPr lang="en-US" sz="1800" dirty="0"/>
              <a:t>Information related to the OMB Uniform Guidance can be found on the Department’s website at:  </a:t>
            </a:r>
            <a:r>
              <a:rPr lang="en-US" sz="1800" dirty="0">
                <a:ln>
                  <a:solidFill>
                    <a:schemeClr val="accent3"/>
                  </a:solidFill>
                </a:ln>
                <a:hlinkClick r:id="rId4"/>
              </a:rPr>
              <a:t>https://www2.ed.gov/policy/fund/guid/uniform-guidance/index.html</a:t>
            </a:r>
            <a:r>
              <a:rPr lang="en-US" sz="1800" dirty="0">
                <a:ln>
                  <a:solidFill>
                    <a:schemeClr val="accent3"/>
                  </a:solidFill>
                </a:ln>
              </a:rPr>
              <a:t> </a:t>
            </a:r>
          </a:p>
          <a:p>
            <a:r>
              <a:rPr lang="en-US" sz="1800" dirty="0"/>
              <a:t>Information related to OSEP’s current fiscal monitoring protocols for Methods and Systems of Payment are available at: </a:t>
            </a:r>
            <a:r>
              <a:rPr lang="en-US" sz="1800" dirty="0">
                <a:ln w="9525">
                  <a:solidFill>
                    <a:schemeClr val="accent3"/>
                  </a:solidFill>
                </a:ln>
                <a:hlinkClick r:id="rId5"/>
              </a:rPr>
              <a:t>https://osep.grads360.org/#program/fiscal-monitoring</a:t>
            </a:r>
            <a:r>
              <a:rPr lang="en-US" sz="1800" dirty="0">
                <a:ln w="9525">
                  <a:solidFill>
                    <a:schemeClr val="accent3"/>
                  </a:solidFill>
                </a:ln>
              </a:rPr>
              <a:t> </a:t>
            </a:r>
          </a:p>
          <a:p>
            <a:r>
              <a:rPr lang="en-US" sz="1800" dirty="0"/>
              <a:t>System of Payments Monitoring Protocol Worksheet (ECTA developed from the OSEP SOP Protocol): </a:t>
            </a:r>
            <a:r>
              <a:rPr lang="en-US" sz="1800" dirty="0">
                <a:ln>
                  <a:solidFill>
                    <a:schemeClr val="accent3"/>
                  </a:solidFill>
                </a:ln>
                <a:hlinkClick r:id="rId6"/>
              </a:rPr>
              <a:t>http://ectacenter.org/topics/finance/partcfiscalmgmt.asp</a:t>
            </a:r>
            <a:r>
              <a:rPr lang="en-US" sz="1800" dirty="0">
                <a:ln>
                  <a:solidFill>
                    <a:schemeClr val="accent3"/>
                  </a:solidFill>
                </a:ln>
              </a:rPr>
              <a:t> </a:t>
            </a:r>
          </a:p>
          <a:p>
            <a:r>
              <a:rPr lang="en-US" sz="1800" dirty="0">
                <a:ln>
                  <a:solidFill>
                    <a:schemeClr val="accent3"/>
                  </a:solidFill>
                </a:ln>
                <a:hlinkClick r:id="rId7"/>
              </a:rPr>
              <a:t>Part C Federal Fiscal 101 Modules</a:t>
            </a:r>
            <a:r>
              <a:rPr lang="en-US" sz="1800" dirty="0">
                <a:ln>
                  <a:solidFill>
                    <a:schemeClr val="accent3"/>
                  </a:solidFill>
                </a:ln>
              </a:rPr>
              <a:t> </a:t>
            </a:r>
            <a:r>
              <a:rPr lang="en-US" sz="1800" dirty="0"/>
              <a:t>are pre-recorded on-line modules on federal fiscal requirements </a:t>
            </a:r>
          </a:p>
        </p:txBody>
      </p:sp>
      <p:sp>
        <p:nvSpPr>
          <p:cNvPr id="4" name="Slide Number Placeholder 3">
            <a:extLst>
              <a:ext uri="{FF2B5EF4-FFF2-40B4-BE49-F238E27FC236}">
                <a16:creationId xmlns:a16="http://schemas.microsoft.com/office/drawing/2014/main" id="{FAD7E53F-E2A1-4E84-852A-F5134E6405F0}"/>
              </a:ext>
            </a:extLst>
          </p:cNvPr>
          <p:cNvSpPr>
            <a:spLocks noGrp="1"/>
          </p:cNvSpPr>
          <p:nvPr>
            <p:ph type="sldNum" sz="quarter" idx="4"/>
          </p:nvPr>
        </p:nvSpPr>
        <p:spPr/>
        <p:txBody>
          <a:bodyPr/>
          <a:lstStyle/>
          <a:p>
            <a:fld id="{8FF8BE51-C3B0-9B4F-9A06-4F809A9A7941}" type="slidenum">
              <a:rPr lang="en-US" smtClean="0"/>
              <a:pPr/>
              <a:t>28</a:t>
            </a:fld>
            <a:endParaRPr lang="en-US"/>
          </a:p>
        </p:txBody>
      </p:sp>
    </p:spTree>
    <p:extLst>
      <p:ext uri="{BB962C8B-B14F-4D97-AF65-F5344CB8AC3E}">
        <p14:creationId xmlns:p14="http://schemas.microsoft.com/office/powerpoint/2010/main" val="2215176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0584-B708-489C-AD4B-C8F8DF1A800E}"/>
              </a:ext>
            </a:extLst>
          </p:cNvPr>
          <p:cNvSpPr>
            <a:spLocks noGrp="1"/>
          </p:cNvSpPr>
          <p:nvPr>
            <p:ph type="title"/>
          </p:nvPr>
        </p:nvSpPr>
        <p:spPr/>
        <p:txBody>
          <a:bodyPr>
            <a:normAutofit/>
          </a:bodyPr>
          <a:lstStyle/>
          <a:p>
            <a:r>
              <a:rPr lang="en-US" sz="3200" dirty="0"/>
              <a:t>Thank You!</a:t>
            </a:r>
          </a:p>
        </p:txBody>
      </p:sp>
      <p:sp>
        <p:nvSpPr>
          <p:cNvPr id="3" name="Content Placeholder 2">
            <a:extLst>
              <a:ext uri="{FF2B5EF4-FFF2-40B4-BE49-F238E27FC236}">
                <a16:creationId xmlns:a16="http://schemas.microsoft.com/office/drawing/2014/main" id="{3D8B2C9B-60A4-4B07-A51F-B97770707AA7}"/>
              </a:ext>
            </a:extLst>
          </p:cNvPr>
          <p:cNvSpPr>
            <a:spLocks noGrp="1"/>
          </p:cNvSpPr>
          <p:nvPr>
            <p:ph idx="1"/>
          </p:nvPr>
        </p:nvSpPr>
        <p:spPr/>
        <p:txBody>
          <a:bodyPr>
            <a:normAutofit/>
          </a:bodyPr>
          <a:lstStyle/>
          <a:p>
            <a:r>
              <a:rPr lang="en-US" sz="2400" dirty="0"/>
              <a:t>Susan Kauffman (OSEP): </a:t>
            </a:r>
            <a:r>
              <a:rPr lang="en-US" sz="2400" dirty="0">
                <a:ln>
                  <a:solidFill>
                    <a:schemeClr val="accent3"/>
                  </a:solidFill>
                </a:ln>
                <a:hlinkClick r:id="rId2"/>
              </a:rPr>
              <a:t>susan.kauffman@ed.gov</a:t>
            </a:r>
            <a:r>
              <a:rPr lang="en-US" sz="2400" dirty="0">
                <a:ln>
                  <a:solidFill>
                    <a:schemeClr val="accent3"/>
                  </a:solidFill>
                </a:ln>
              </a:rPr>
              <a:t> </a:t>
            </a:r>
          </a:p>
          <a:p>
            <a:r>
              <a:rPr lang="en-US" sz="2400" dirty="0"/>
              <a:t>Maureen Harwood (AK): </a:t>
            </a:r>
            <a:r>
              <a:rPr lang="en-US" sz="2400" dirty="0">
                <a:ln>
                  <a:solidFill>
                    <a:schemeClr val="accent3"/>
                  </a:solidFill>
                </a:ln>
                <a:hlinkClick r:id="rId3"/>
              </a:rPr>
              <a:t>maureen.harwood@alaska.gov</a:t>
            </a:r>
            <a:r>
              <a:rPr lang="en-US" sz="2400" dirty="0">
                <a:ln>
                  <a:solidFill>
                    <a:schemeClr val="accent3"/>
                  </a:solidFill>
                </a:ln>
              </a:rPr>
              <a:t> </a:t>
            </a:r>
          </a:p>
          <a:p>
            <a:r>
              <a:rPr lang="en-US" sz="2400" dirty="0"/>
              <a:t>Anne Lucas (ECTA): </a:t>
            </a:r>
            <a:r>
              <a:rPr lang="en-US" sz="2400" dirty="0">
                <a:ln>
                  <a:solidFill>
                    <a:schemeClr val="accent3"/>
                  </a:solidFill>
                </a:ln>
                <a:hlinkClick r:id="rId4"/>
              </a:rPr>
              <a:t>anne.lucas@unc.edu</a:t>
            </a:r>
            <a:r>
              <a:rPr lang="en-US" sz="2400" dirty="0">
                <a:ln>
                  <a:solidFill>
                    <a:schemeClr val="accent3"/>
                  </a:solidFill>
                </a:ln>
              </a:rPr>
              <a:t> </a:t>
            </a:r>
          </a:p>
          <a:p>
            <a:r>
              <a:rPr lang="en-US" sz="2400" dirty="0"/>
              <a:t>Katy McCullough (ECTA): </a:t>
            </a:r>
            <a:r>
              <a:rPr lang="en-US" sz="2400" dirty="0" err="1">
                <a:ln>
                  <a:solidFill>
                    <a:schemeClr val="accent3"/>
                  </a:solidFill>
                </a:ln>
                <a:hlinkClick r:id="rId5"/>
              </a:rPr>
              <a:t>katy.mcculloug</a:t>
            </a:r>
            <a:fld id="{C3FDB5AF-BE7E-4915-9256-C078AE623F96}" type="slidenum">
              <a:rPr lang="en-US" sz="2400" smtClean="0">
                <a:ln>
                  <a:solidFill>
                    <a:schemeClr val="accent3"/>
                  </a:solidFill>
                </a:ln>
                <a:hlinkClick r:id="rId5"/>
              </a:rPr>
              <a:t>29</a:t>
            </a:fld>
            <a:r>
              <a:rPr lang="en-US" sz="2400" dirty="0">
                <a:ln>
                  <a:solidFill>
                    <a:schemeClr val="accent3"/>
                  </a:solidFill>
                </a:ln>
                <a:hlinkClick r:id="rId5"/>
              </a:rPr>
              <a:t>h@unc.edu</a:t>
            </a:r>
            <a:r>
              <a:rPr lang="en-US" sz="2400" dirty="0">
                <a:ln>
                  <a:solidFill>
                    <a:schemeClr val="accent3"/>
                  </a:solidFill>
                </a:ln>
              </a:rPr>
              <a:t> </a:t>
            </a:r>
          </a:p>
        </p:txBody>
      </p:sp>
      <p:sp>
        <p:nvSpPr>
          <p:cNvPr id="4" name="Slide Number Placeholder 3">
            <a:extLst>
              <a:ext uri="{FF2B5EF4-FFF2-40B4-BE49-F238E27FC236}">
                <a16:creationId xmlns:a16="http://schemas.microsoft.com/office/drawing/2014/main" id="{1150538E-52C4-447F-8BA2-456C3ACED408}"/>
              </a:ext>
            </a:extLst>
          </p:cNvPr>
          <p:cNvSpPr>
            <a:spLocks noGrp="1"/>
          </p:cNvSpPr>
          <p:nvPr>
            <p:ph type="sldNum" sz="quarter" idx="4"/>
          </p:nvPr>
        </p:nvSpPr>
        <p:spPr/>
        <p:txBody>
          <a:bodyPr/>
          <a:lstStyle/>
          <a:p>
            <a:fld id="{8FF8BE51-C3B0-9B4F-9A06-4F809A9A7941}" type="slidenum">
              <a:rPr lang="en-US" smtClean="0"/>
              <a:pPr/>
              <a:t>29</a:t>
            </a:fld>
            <a:endParaRPr lang="en-US"/>
          </a:p>
        </p:txBody>
      </p:sp>
    </p:spTree>
    <p:extLst>
      <p:ext uri="{BB962C8B-B14F-4D97-AF65-F5344CB8AC3E}">
        <p14:creationId xmlns:p14="http://schemas.microsoft.com/office/powerpoint/2010/main" val="363077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ECTA/</a:t>
            </a:r>
            <a:r>
              <a:rPr lang="en-US" sz="2800" dirty="0" err="1"/>
              <a:t>DaSy</a:t>
            </a:r>
            <a:r>
              <a:rPr lang="en-US" sz="2800" dirty="0"/>
              <a:t> Framework Connection</a:t>
            </a:r>
          </a:p>
        </p:txBody>
      </p:sp>
      <p:sp>
        <p:nvSpPr>
          <p:cNvPr id="3" name="Content Placeholder 2"/>
          <p:cNvSpPr>
            <a:spLocks noGrp="1"/>
          </p:cNvSpPr>
          <p:nvPr>
            <p:ph idx="1"/>
          </p:nvPr>
        </p:nvSpPr>
        <p:spPr>
          <a:xfrm>
            <a:off x="653523" y="845116"/>
            <a:ext cx="8254093" cy="4097988"/>
          </a:xfrm>
        </p:spPr>
        <p:txBody>
          <a:bodyPr>
            <a:noAutofit/>
          </a:bodyPr>
          <a:lstStyle/>
          <a:p>
            <a:pPr marL="0" indent="0">
              <a:spcAft>
                <a:spcPts val="600"/>
              </a:spcAft>
              <a:buNone/>
            </a:pPr>
            <a:r>
              <a:rPr lang="en-US" sz="2000" b="1" dirty="0"/>
              <a:t>QI FN10:  </a:t>
            </a:r>
            <a:r>
              <a:rPr lang="en-US" sz="2000" dirty="0"/>
              <a:t>State and regional and/or local system entities regularly monitor finances and resources to ensure that spending is in compliance with contract performance and all Federal, State, and local requirements.</a:t>
            </a:r>
            <a:endParaRPr lang="en-US" sz="2000" b="1" dirty="0"/>
          </a:p>
          <a:p>
            <a:pPr>
              <a:spcBef>
                <a:spcPts val="1200"/>
              </a:spcBef>
            </a:pPr>
            <a:r>
              <a:rPr lang="en-US" sz="2000" dirty="0"/>
              <a:t>Participate in fiscal audits</a:t>
            </a:r>
          </a:p>
          <a:p>
            <a:pPr>
              <a:spcBef>
                <a:spcPts val="1200"/>
              </a:spcBef>
            </a:pPr>
            <a:r>
              <a:rPr lang="en-US" sz="2000" dirty="0"/>
              <a:t>Fiscal monitoring data are shared to inform improvement planning </a:t>
            </a:r>
          </a:p>
          <a:p>
            <a:pPr>
              <a:spcBef>
                <a:spcPts val="1200"/>
              </a:spcBef>
            </a:pPr>
            <a:r>
              <a:rPr lang="en-US" sz="2000" dirty="0"/>
              <a:t>Fiscal noncompliance is corrected in a timely manner </a:t>
            </a:r>
          </a:p>
          <a:p>
            <a:pPr>
              <a:spcBef>
                <a:spcPts val="1200"/>
              </a:spcBef>
            </a:pPr>
            <a:r>
              <a:rPr lang="en-US" sz="2000" dirty="0"/>
              <a:t>Fiscal monitoring methods and tools are reviewed and revised as necessary </a:t>
            </a:r>
          </a:p>
          <a:p>
            <a:pPr>
              <a:spcBef>
                <a:spcPts val="1200"/>
              </a:spcBef>
            </a:pPr>
            <a:r>
              <a:rPr lang="en-US" sz="2000" dirty="0"/>
              <a:t>Monitoring methods and tools are aligned whenever possible with other early care and education programs</a:t>
            </a:r>
          </a:p>
          <a:p>
            <a:pPr>
              <a:spcAft>
                <a:spcPts val="600"/>
              </a:spcAft>
            </a:pPr>
            <a:endParaRPr lang="en-US" sz="1800" dirty="0"/>
          </a:p>
        </p:txBody>
      </p:sp>
      <p:sp>
        <p:nvSpPr>
          <p:cNvPr id="4" name="Slide Number Placeholder 3">
            <a:extLst>
              <a:ext uri="{FF2B5EF4-FFF2-40B4-BE49-F238E27FC236}">
                <a16:creationId xmlns:a16="http://schemas.microsoft.com/office/drawing/2014/main" id="{39CD2FC8-B19F-413A-81D4-5E890D274966}"/>
              </a:ext>
            </a:extLst>
          </p:cNvPr>
          <p:cNvSpPr>
            <a:spLocks noGrp="1"/>
          </p:cNvSpPr>
          <p:nvPr>
            <p:ph type="sldNum" sz="quarter" idx="4"/>
          </p:nvPr>
        </p:nvSpPr>
        <p:spPr/>
        <p:txBody>
          <a:bodyPr/>
          <a:lstStyle/>
          <a:p>
            <a:fld id="{8FF8BE51-C3B0-9B4F-9A06-4F809A9A7941}" type="slidenum">
              <a:rPr lang="en-US" smtClean="0"/>
              <a:pPr/>
              <a:t>3</a:t>
            </a:fld>
            <a:endParaRPr lang="en-US"/>
          </a:p>
        </p:txBody>
      </p:sp>
    </p:spTree>
    <p:extLst>
      <p:ext uri="{BB962C8B-B14F-4D97-AF65-F5344CB8AC3E}">
        <p14:creationId xmlns:p14="http://schemas.microsoft.com/office/powerpoint/2010/main" val="152685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0"/>
            <a:ext cx="7556313" cy="1094841"/>
          </a:xfrm>
        </p:spPr>
        <p:txBody>
          <a:bodyPr>
            <a:normAutofit fontScale="90000"/>
          </a:bodyPr>
          <a:lstStyle/>
          <a:p>
            <a:pPr lvl="7" algn="ctr" rtl="0">
              <a:spcBef>
                <a:spcPct val="0"/>
              </a:spcBef>
            </a:pPr>
            <a:r>
              <a:rPr lang="en-US" sz="3600" dirty="0">
                <a:latin typeface="Georgia" panose="02040502050405020303" pitchFamily="18" charset="0"/>
                <a:ea typeface="Calibri"/>
                <a:cs typeface="Times New Roman"/>
              </a:rPr>
              <a:t>OSEP’s Differentiated Monitoring and Support Process </a:t>
            </a:r>
            <a:r>
              <a:rPr lang="en-US" sz="3500" dirty="0">
                <a:latin typeface="Georgia" panose="02040502050405020303" pitchFamily="18" charset="0"/>
                <a:ea typeface="Calibri"/>
                <a:cs typeface="Times New Roman"/>
              </a:rPr>
              <a:t>(DMS)</a:t>
            </a:r>
            <a:br>
              <a:rPr lang="en-US" sz="3500" dirty="0">
                <a:latin typeface="Georgia" panose="02040502050405020303" pitchFamily="18" charset="0"/>
                <a:ea typeface="Calibri"/>
                <a:cs typeface="Times New Roman"/>
              </a:rPr>
            </a:br>
            <a:br>
              <a:rPr lang="en-US" dirty="0">
                <a:ea typeface="Calibri"/>
                <a:cs typeface="Times New Roman"/>
              </a:rPr>
            </a:br>
            <a:br>
              <a:rPr lang="en-US" dirty="0">
                <a:ea typeface="Calibri"/>
                <a:cs typeface="Times New Roman"/>
              </a:rPr>
            </a:br>
            <a:br>
              <a:rPr lang="en-US" dirty="0">
                <a:ea typeface="Calibri"/>
                <a:cs typeface="Times New Roman"/>
              </a:rPr>
            </a:br>
            <a:endParaRPr lang="en-US" dirty="0"/>
          </a:p>
        </p:txBody>
      </p:sp>
      <p:sp>
        <p:nvSpPr>
          <p:cNvPr id="5" name="Content Placeholder 4"/>
          <p:cNvSpPr>
            <a:spLocks noGrp="1"/>
          </p:cNvSpPr>
          <p:nvPr>
            <p:ph idx="1"/>
          </p:nvPr>
        </p:nvSpPr>
        <p:spPr>
          <a:xfrm>
            <a:off x="457200" y="2590800"/>
            <a:ext cx="8229600" cy="3687763"/>
          </a:xfrm>
        </p:spPr>
        <p:txBody>
          <a:bodyPr>
            <a:normAutofit/>
          </a:bodyPr>
          <a:lstStyle/>
          <a:p>
            <a:pPr>
              <a:spcAft>
                <a:spcPts val="300"/>
              </a:spcAft>
            </a:pPr>
            <a:r>
              <a:rPr lang="en-US" sz="2400" dirty="0"/>
              <a:t>Monitoring and support based upon needs of State and best use of OSEP resources.</a:t>
            </a:r>
          </a:p>
          <a:p>
            <a:pPr>
              <a:spcAft>
                <a:spcPts val="300"/>
              </a:spcAft>
              <a:buFont typeface="Arial" panose="020B0604020202020204" pitchFamily="34" charset="0"/>
              <a:buChar char="•"/>
            </a:pPr>
            <a:r>
              <a:rPr lang="en-US" sz="2400" dirty="0"/>
              <a:t>Based upon assessment of risk to the Department and IDEA</a:t>
            </a:r>
            <a:r>
              <a:rPr lang="en-US" sz="2800" dirty="0"/>
              <a:t>:</a:t>
            </a:r>
          </a:p>
          <a:p>
            <a:pPr lvl="1">
              <a:spcAft>
                <a:spcPts val="300"/>
              </a:spcAft>
            </a:pPr>
            <a:r>
              <a:rPr lang="en-US" sz="2000" dirty="0"/>
              <a:t>Starts with Organizational Assessment in key areas</a:t>
            </a:r>
          </a:p>
          <a:p>
            <a:pPr lvl="1">
              <a:spcAft>
                <a:spcPts val="300"/>
              </a:spcAft>
            </a:pPr>
            <a:r>
              <a:rPr lang="en-US" sz="2000" dirty="0"/>
              <a:t>Evaluates additional factors about State and OSEP resources</a:t>
            </a:r>
          </a:p>
          <a:p>
            <a:pPr lvl="1">
              <a:spcAft>
                <a:spcPts val="300"/>
              </a:spcAft>
            </a:pPr>
            <a:r>
              <a:rPr lang="en-US" sz="2000" dirty="0"/>
              <a:t>All States receive designation of intensive, targeted or universal in each key area</a:t>
            </a:r>
          </a:p>
        </p:txBody>
      </p:sp>
      <p:sp>
        <p:nvSpPr>
          <p:cNvPr id="2" name="Slide Number Placeholder 1">
            <a:extLst>
              <a:ext uri="{FF2B5EF4-FFF2-40B4-BE49-F238E27FC236}">
                <a16:creationId xmlns:a16="http://schemas.microsoft.com/office/drawing/2014/main" id="{52D4DAD0-EA05-4D37-8BF0-9F4E55980203}"/>
              </a:ext>
            </a:extLst>
          </p:cNvPr>
          <p:cNvSpPr>
            <a:spLocks noGrp="1"/>
          </p:cNvSpPr>
          <p:nvPr>
            <p:ph type="sldNum" sz="quarter" idx="12"/>
          </p:nvPr>
        </p:nvSpPr>
        <p:spPr/>
        <p:txBody>
          <a:bodyPr/>
          <a:lstStyle/>
          <a:p>
            <a:fld id="{991CF879-4700-4E47-A7E3-74EF38E50439}" type="slidenum">
              <a:rPr lang="en-US" smtClean="0"/>
              <a:pPr/>
              <a:t>4</a:t>
            </a:fld>
            <a:endParaRPr lang="en-US" dirty="0"/>
          </a:p>
        </p:txBody>
      </p:sp>
    </p:spTree>
    <p:extLst>
      <p:ext uri="{BB962C8B-B14F-4D97-AF65-F5344CB8AC3E}">
        <p14:creationId xmlns:p14="http://schemas.microsoft.com/office/powerpoint/2010/main" val="237763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sz="3200" dirty="0">
                <a:ea typeface="Calibri"/>
                <a:cs typeface="Times New Roman"/>
              </a:rPr>
              <a:t>OSEP’s Differentiated </a:t>
            </a:r>
            <a:br>
              <a:rPr lang="en-US" sz="3200" dirty="0">
                <a:ea typeface="Calibri"/>
                <a:cs typeface="Times New Roman"/>
              </a:rPr>
            </a:br>
            <a:r>
              <a:rPr lang="en-US" sz="3200" dirty="0">
                <a:ea typeface="Calibri"/>
                <a:cs typeface="Times New Roman"/>
              </a:rPr>
              <a:t>Monitoring and Support Process</a:t>
            </a:r>
            <a:br>
              <a:rPr lang="en-US" dirty="0">
                <a:ea typeface="Calibri"/>
                <a:cs typeface="Times New Roman"/>
              </a:rPr>
            </a:br>
            <a:br>
              <a:rPr lang="en-US" dirty="0">
                <a:ea typeface="Calibri"/>
                <a:cs typeface="Times New Roman"/>
              </a:rPr>
            </a:br>
            <a:endParaRPr lang="en-US" dirty="0"/>
          </a:p>
        </p:txBody>
      </p:sp>
      <p:sp>
        <p:nvSpPr>
          <p:cNvPr id="3" name="Content Placeholder 2"/>
          <p:cNvSpPr>
            <a:spLocks noGrp="1"/>
          </p:cNvSpPr>
          <p:nvPr>
            <p:ph idx="1"/>
          </p:nvPr>
        </p:nvSpPr>
        <p:spPr>
          <a:xfrm>
            <a:off x="498474" y="1876426"/>
            <a:ext cx="7556313" cy="4249738"/>
          </a:xfrm>
        </p:spPr>
        <p:txBody>
          <a:bodyPr/>
          <a:lstStyle/>
          <a:p>
            <a:pPr marL="0" indent="0">
              <a:buNone/>
            </a:pPr>
            <a:endParaRPr lang="en-US" sz="2800" dirty="0"/>
          </a:p>
          <a:p>
            <a:pPr marL="0" indent="0">
              <a:buNone/>
            </a:pPr>
            <a:endParaRPr lang="en-US" sz="2800" dirty="0"/>
          </a:p>
          <a:p>
            <a:pPr marL="0" indent="0">
              <a:buNone/>
            </a:pPr>
            <a:r>
              <a:rPr lang="en-US" sz="2800" dirty="0"/>
              <a:t>Each State designation is based on a rubric in the following areas:</a:t>
            </a:r>
          </a:p>
          <a:p>
            <a:pPr marL="457200" indent="-457200">
              <a:buFont typeface="Arial" panose="020B0604020202020204" pitchFamily="34" charset="0"/>
              <a:buChar char="•"/>
            </a:pPr>
            <a:r>
              <a:rPr lang="en-US" sz="2400" dirty="0"/>
              <a:t>Results</a:t>
            </a:r>
          </a:p>
          <a:p>
            <a:pPr marL="457200" indent="-457200">
              <a:buFont typeface="Arial" panose="020B0604020202020204" pitchFamily="34" charset="0"/>
              <a:buChar char="•"/>
            </a:pPr>
            <a:r>
              <a:rPr lang="en-US" sz="2400" dirty="0"/>
              <a:t>Compliance</a:t>
            </a:r>
          </a:p>
          <a:p>
            <a:pPr marL="457200" indent="-457200">
              <a:buFont typeface="Arial" panose="020B0604020202020204" pitchFamily="34" charset="0"/>
              <a:buChar char="•"/>
            </a:pPr>
            <a:r>
              <a:rPr lang="en-US" sz="2400" b="1" u="sng" dirty="0"/>
              <a:t>Fiscal</a:t>
            </a:r>
          </a:p>
          <a:p>
            <a:pPr marL="457200" indent="-457200">
              <a:buFont typeface="Arial" panose="020B0604020202020204" pitchFamily="34" charset="0"/>
              <a:buChar char="•"/>
            </a:pPr>
            <a:r>
              <a:rPr lang="en-US" sz="2400" dirty="0"/>
              <a:t>SSIP</a:t>
            </a:r>
          </a:p>
          <a:p>
            <a:endParaRPr lang="en-US" dirty="0"/>
          </a:p>
        </p:txBody>
      </p:sp>
      <p:sp>
        <p:nvSpPr>
          <p:cNvPr id="4" name="Slide Number Placeholder 3">
            <a:extLst>
              <a:ext uri="{FF2B5EF4-FFF2-40B4-BE49-F238E27FC236}">
                <a16:creationId xmlns:a16="http://schemas.microsoft.com/office/drawing/2014/main" id="{F8381AFD-1C41-444D-9971-B0578D4C86C6}"/>
              </a:ext>
            </a:extLst>
          </p:cNvPr>
          <p:cNvSpPr>
            <a:spLocks noGrp="1"/>
          </p:cNvSpPr>
          <p:nvPr>
            <p:ph type="sldNum" sz="quarter" idx="12"/>
          </p:nvPr>
        </p:nvSpPr>
        <p:spPr/>
        <p:txBody>
          <a:bodyPr/>
          <a:lstStyle/>
          <a:p>
            <a:fld id="{991CF879-4700-4E47-A7E3-74EF38E50439}" type="slidenum">
              <a:rPr lang="en-US" smtClean="0"/>
              <a:pPr/>
              <a:t>5</a:t>
            </a:fld>
            <a:endParaRPr lang="en-US" dirty="0"/>
          </a:p>
        </p:txBody>
      </p:sp>
    </p:spTree>
    <p:extLst>
      <p:ext uri="{BB962C8B-B14F-4D97-AF65-F5344CB8AC3E}">
        <p14:creationId xmlns:p14="http://schemas.microsoft.com/office/powerpoint/2010/main" val="191993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8229600" cy="1143000"/>
          </a:xfrm>
        </p:spPr>
        <p:txBody>
          <a:bodyPr/>
          <a:lstStyle/>
          <a:p>
            <a:r>
              <a:rPr lang="en-US" sz="3200" dirty="0"/>
              <a:t>What risk factors did OSEP consider in the DMS process?</a:t>
            </a:r>
          </a:p>
        </p:txBody>
      </p:sp>
      <p:sp>
        <p:nvSpPr>
          <p:cNvPr id="3" name="Content Placeholder 2"/>
          <p:cNvSpPr>
            <a:spLocks noGrp="1"/>
          </p:cNvSpPr>
          <p:nvPr>
            <p:ph sz="half" idx="1"/>
          </p:nvPr>
        </p:nvSpPr>
        <p:spPr>
          <a:xfrm>
            <a:off x="498518" y="1914525"/>
            <a:ext cx="3657600" cy="4211638"/>
          </a:xfrm>
        </p:spPr>
        <p:txBody>
          <a:bodyPr>
            <a:normAutofit/>
          </a:bodyPr>
          <a:lstStyle/>
          <a:p>
            <a:pPr>
              <a:buFont typeface="Arial" panose="020B0604020202020204" pitchFamily="34" charset="0"/>
              <a:buChar char="•"/>
            </a:pPr>
            <a:endParaRPr lang="en-US" sz="2200" dirty="0"/>
          </a:p>
          <a:p>
            <a:pPr>
              <a:buFont typeface="Arial" panose="020B0604020202020204" pitchFamily="34" charset="0"/>
              <a:buChar char="•"/>
            </a:pPr>
            <a:endParaRPr lang="en-US" sz="2200" dirty="0"/>
          </a:p>
          <a:p>
            <a:pPr>
              <a:buFont typeface="Arial" panose="020B0604020202020204" pitchFamily="34" charset="0"/>
              <a:buChar char="•"/>
            </a:pPr>
            <a:r>
              <a:rPr lang="en-US" sz="2200" dirty="0"/>
              <a:t>Turnover in leadership</a:t>
            </a:r>
          </a:p>
          <a:p>
            <a:pPr>
              <a:buFont typeface="Arial" panose="020B0604020202020204" pitchFamily="34" charset="0"/>
              <a:buChar char="•"/>
            </a:pPr>
            <a:r>
              <a:rPr lang="en-US" sz="2200" dirty="0"/>
              <a:t>Size of the award</a:t>
            </a:r>
          </a:p>
          <a:p>
            <a:pPr>
              <a:buFont typeface="Arial" panose="020B0604020202020204" pitchFamily="34" charset="0"/>
              <a:buChar char="•"/>
            </a:pPr>
            <a:r>
              <a:rPr lang="en-US" sz="2200" dirty="0"/>
              <a:t>Lapsed funds</a:t>
            </a:r>
          </a:p>
          <a:p>
            <a:pPr>
              <a:buFont typeface="Arial" panose="020B0604020202020204" pitchFamily="34" charset="0"/>
              <a:buChar char="•"/>
            </a:pPr>
            <a:r>
              <a:rPr lang="en-US" sz="2200" dirty="0"/>
              <a:t>Late liquidation requests</a:t>
            </a:r>
          </a:p>
          <a:p>
            <a:pPr>
              <a:buFont typeface="Arial" panose="020B0604020202020204" pitchFamily="34" charset="0"/>
              <a:buChar char="•"/>
            </a:pPr>
            <a:r>
              <a:rPr lang="en-US" sz="2200" dirty="0"/>
              <a:t>Conditional approval due to methods or systems of payment</a:t>
            </a:r>
          </a:p>
          <a:p>
            <a:pPr>
              <a:buFont typeface="Arial" panose="020B0604020202020204" pitchFamily="34" charset="0"/>
              <a:buChar char="•"/>
            </a:pPr>
            <a:r>
              <a:rPr lang="en-US" sz="2000" dirty="0"/>
              <a:t>Change in lead agency</a:t>
            </a:r>
          </a:p>
        </p:txBody>
      </p:sp>
      <p:sp>
        <p:nvSpPr>
          <p:cNvPr id="4" name="Content Placeholder 3"/>
          <p:cNvSpPr>
            <a:spLocks noGrp="1"/>
          </p:cNvSpPr>
          <p:nvPr>
            <p:ph sz="half" idx="2"/>
          </p:nvPr>
        </p:nvSpPr>
        <p:spPr>
          <a:xfrm>
            <a:off x="4399878" y="1914525"/>
            <a:ext cx="3657600" cy="4211638"/>
          </a:xfrm>
        </p:spPr>
        <p:txBody>
          <a:bodyPr/>
          <a:lstStyle/>
          <a:p>
            <a:pPr>
              <a:buFont typeface="Arial" panose="020B0604020202020204" pitchFamily="34" charset="0"/>
              <a:buChar char="•"/>
            </a:pPr>
            <a:endParaRPr lang="en-US" sz="2200" dirty="0"/>
          </a:p>
          <a:p>
            <a:pPr>
              <a:buFont typeface="Arial" panose="020B0604020202020204" pitchFamily="34" charset="0"/>
              <a:buChar char="•"/>
            </a:pPr>
            <a:endParaRPr lang="en-US" sz="2200" dirty="0"/>
          </a:p>
          <a:p>
            <a:pPr>
              <a:buFont typeface="Arial" panose="020B0604020202020204" pitchFamily="34" charset="0"/>
              <a:buChar char="•"/>
            </a:pPr>
            <a:r>
              <a:rPr lang="en-US" sz="2200" dirty="0"/>
              <a:t>Number of early intervention programs</a:t>
            </a:r>
          </a:p>
          <a:p>
            <a:pPr>
              <a:buFont typeface="Arial" panose="020B0604020202020204" pitchFamily="34" charset="0"/>
              <a:buChar char="•"/>
            </a:pPr>
            <a:r>
              <a:rPr lang="en-US" sz="2200" dirty="0"/>
              <a:t>Special conditions, including Department-wide special conditions/ high risk designation</a:t>
            </a:r>
          </a:p>
          <a:p>
            <a:pPr>
              <a:buFont typeface="Arial" panose="020B0604020202020204" pitchFamily="34" charset="0"/>
              <a:buChar char="•"/>
            </a:pPr>
            <a:r>
              <a:rPr lang="en-US" sz="2200" dirty="0"/>
              <a:t>Other factors</a:t>
            </a:r>
          </a:p>
          <a:p>
            <a:endParaRPr lang="en-US" dirty="0"/>
          </a:p>
          <a:p>
            <a:endParaRPr lang="en-US" dirty="0"/>
          </a:p>
        </p:txBody>
      </p:sp>
      <p:sp>
        <p:nvSpPr>
          <p:cNvPr id="5" name="Slide Number Placeholder 4">
            <a:extLst>
              <a:ext uri="{FF2B5EF4-FFF2-40B4-BE49-F238E27FC236}">
                <a16:creationId xmlns:a16="http://schemas.microsoft.com/office/drawing/2014/main" id="{BD3D8294-1940-46B4-98BB-86F24B1DACE2}"/>
              </a:ext>
            </a:extLst>
          </p:cNvPr>
          <p:cNvSpPr>
            <a:spLocks noGrp="1"/>
          </p:cNvSpPr>
          <p:nvPr>
            <p:ph type="sldNum" sz="quarter" idx="12"/>
          </p:nvPr>
        </p:nvSpPr>
        <p:spPr/>
        <p:txBody>
          <a:bodyPr/>
          <a:lstStyle/>
          <a:p>
            <a:fld id="{991CF879-4700-4E47-A7E3-74EF38E50439}" type="slidenum">
              <a:rPr lang="en-US" smtClean="0"/>
              <a:t>6</a:t>
            </a:fld>
            <a:endParaRPr lang="en-US"/>
          </a:p>
        </p:txBody>
      </p:sp>
    </p:spTree>
    <p:extLst>
      <p:ext uri="{BB962C8B-B14F-4D97-AF65-F5344CB8AC3E}">
        <p14:creationId xmlns:p14="http://schemas.microsoft.com/office/powerpoint/2010/main" val="231540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8229600" cy="1143000"/>
          </a:xfrm>
        </p:spPr>
        <p:txBody>
          <a:bodyPr/>
          <a:lstStyle/>
          <a:p>
            <a:r>
              <a:rPr lang="en-US" sz="3200" dirty="0"/>
              <a:t>Potential areas for fiscal monitoring</a:t>
            </a:r>
          </a:p>
        </p:txBody>
      </p:sp>
      <p:sp>
        <p:nvSpPr>
          <p:cNvPr id="3" name="Content Placeholder 2"/>
          <p:cNvSpPr>
            <a:spLocks noGrp="1"/>
          </p:cNvSpPr>
          <p:nvPr>
            <p:ph sz="half" idx="1"/>
          </p:nvPr>
        </p:nvSpPr>
        <p:spPr>
          <a:xfrm>
            <a:off x="228600" y="2133600"/>
            <a:ext cx="4276725" cy="4211638"/>
          </a:xfrm>
        </p:spPr>
        <p:txBody>
          <a:bodyPr>
            <a:normAutofit/>
          </a:bodyPr>
          <a:lstStyle/>
          <a:p>
            <a:pPr marL="0" indent="0">
              <a:buNone/>
            </a:pPr>
            <a:r>
              <a:rPr lang="en-US" sz="2600" b="1" u="sng" dirty="0"/>
              <a:t>IDEA fiscal requirements including</a:t>
            </a:r>
            <a:r>
              <a:rPr lang="en-US" sz="2600" b="1" dirty="0"/>
              <a:t>:</a:t>
            </a:r>
          </a:p>
          <a:p>
            <a:pPr>
              <a:buFont typeface="Arial" panose="020B0604020202020204" pitchFamily="34" charset="0"/>
              <a:buChar char="•"/>
            </a:pPr>
            <a:r>
              <a:rPr lang="en-US" sz="2400" dirty="0"/>
              <a:t>Responsibility of lead agency (including fiscal oversight)</a:t>
            </a:r>
          </a:p>
          <a:p>
            <a:pPr>
              <a:buFont typeface="Arial" panose="020B0604020202020204" pitchFamily="34" charset="0"/>
              <a:buChar char="•"/>
            </a:pPr>
            <a:r>
              <a:rPr lang="en-US" sz="2400" dirty="0"/>
              <a:t>Application (&amp; budget)</a:t>
            </a:r>
          </a:p>
          <a:p>
            <a:pPr>
              <a:buFont typeface="Arial" panose="020B0604020202020204" pitchFamily="34" charset="0"/>
              <a:buChar char="•"/>
            </a:pPr>
            <a:r>
              <a:rPr lang="en-US" sz="2400" dirty="0" err="1"/>
              <a:t>Payor</a:t>
            </a:r>
            <a:r>
              <a:rPr lang="en-US" sz="2400" dirty="0"/>
              <a:t> of last resort</a:t>
            </a:r>
            <a:endParaRPr lang="en-US" sz="2400" b="1" dirty="0"/>
          </a:p>
          <a:p>
            <a:pPr>
              <a:buFont typeface="Arial" panose="020B0604020202020204" pitchFamily="34" charset="0"/>
              <a:buChar char="•"/>
            </a:pPr>
            <a:r>
              <a:rPr lang="en-US" sz="2400" dirty="0"/>
              <a:t>System of payments</a:t>
            </a:r>
          </a:p>
          <a:p>
            <a:pPr>
              <a:buFont typeface="Arial" panose="020B0604020202020204" pitchFamily="34" charset="0"/>
              <a:buChar char="•"/>
            </a:pPr>
            <a:r>
              <a:rPr lang="en-US" sz="2400" dirty="0"/>
              <a:t>Maintenance of effort</a:t>
            </a:r>
          </a:p>
        </p:txBody>
      </p:sp>
      <p:sp>
        <p:nvSpPr>
          <p:cNvPr id="4" name="Content Placeholder 3"/>
          <p:cNvSpPr>
            <a:spLocks noGrp="1"/>
          </p:cNvSpPr>
          <p:nvPr>
            <p:ph sz="half" idx="2"/>
          </p:nvPr>
        </p:nvSpPr>
        <p:spPr>
          <a:xfrm>
            <a:off x="4724400" y="2133600"/>
            <a:ext cx="3962400" cy="4211638"/>
          </a:xfrm>
        </p:spPr>
        <p:txBody>
          <a:bodyPr>
            <a:normAutofit/>
          </a:bodyPr>
          <a:lstStyle/>
          <a:p>
            <a:pPr marL="0" indent="0">
              <a:buNone/>
            </a:pPr>
            <a:r>
              <a:rPr lang="en-US" sz="2400" b="1" u="sng" dirty="0"/>
              <a:t>Cross-cutting fiscal requirements, including</a:t>
            </a:r>
            <a:r>
              <a:rPr lang="en-US" sz="2400" b="1" dirty="0"/>
              <a:t>:</a:t>
            </a:r>
          </a:p>
          <a:p>
            <a:pPr>
              <a:buFont typeface="Arial" panose="020B0604020202020204" pitchFamily="34" charset="0"/>
              <a:buChar char="•"/>
            </a:pPr>
            <a:r>
              <a:rPr lang="en-US" sz="2200" dirty="0"/>
              <a:t>Obligation/liquidation</a:t>
            </a:r>
          </a:p>
          <a:p>
            <a:pPr>
              <a:buFont typeface="Arial" panose="020B0604020202020204" pitchFamily="34" charset="0"/>
              <a:buChar char="•"/>
            </a:pPr>
            <a:r>
              <a:rPr lang="en-US" sz="2200" dirty="0"/>
              <a:t>Use of funds</a:t>
            </a:r>
          </a:p>
          <a:p>
            <a:pPr>
              <a:buFont typeface="Arial" panose="020B0604020202020204" pitchFamily="34" charset="0"/>
              <a:buChar char="•"/>
            </a:pPr>
            <a:r>
              <a:rPr lang="en-US" sz="2200" dirty="0"/>
              <a:t>Prior approvals</a:t>
            </a:r>
          </a:p>
          <a:p>
            <a:pPr>
              <a:buFont typeface="Arial" panose="020B0604020202020204" pitchFamily="34" charset="0"/>
              <a:buChar char="•"/>
            </a:pPr>
            <a:r>
              <a:rPr lang="en-US" sz="2200" dirty="0"/>
              <a:t>Indirect costs (restricted) </a:t>
            </a:r>
          </a:p>
          <a:p>
            <a:pPr>
              <a:buFont typeface="Arial" panose="020B0604020202020204" pitchFamily="34" charset="0"/>
              <a:buChar char="•"/>
            </a:pPr>
            <a:r>
              <a:rPr lang="en-US" sz="2200" dirty="0"/>
              <a:t>Audits</a:t>
            </a:r>
          </a:p>
          <a:p>
            <a:endParaRPr lang="en-US" dirty="0"/>
          </a:p>
          <a:p>
            <a:endParaRPr lang="en-US" dirty="0"/>
          </a:p>
        </p:txBody>
      </p:sp>
      <p:sp>
        <p:nvSpPr>
          <p:cNvPr id="5" name="Slide Number Placeholder 4">
            <a:extLst>
              <a:ext uri="{FF2B5EF4-FFF2-40B4-BE49-F238E27FC236}">
                <a16:creationId xmlns:a16="http://schemas.microsoft.com/office/drawing/2014/main" id="{3C148962-06F4-4AF7-A386-B1E69D06AF23}"/>
              </a:ext>
            </a:extLst>
          </p:cNvPr>
          <p:cNvSpPr>
            <a:spLocks noGrp="1"/>
          </p:cNvSpPr>
          <p:nvPr>
            <p:ph type="sldNum" sz="quarter" idx="12"/>
          </p:nvPr>
        </p:nvSpPr>
        <p:spPr/>
        <p:txBody>
          <a:bodyPr/>
          <a:lstStyle/>
          <a:p>
            <a:fld id="{991CF879-4700-4E47-A7E3-74EF38E50439}" type="slidenum">
              <a:rPr lang="en-US" smtClean="0"/>
              <a:t>7</a:t>
            </a:fld>
            <a:endParaRPr lang="en-US"/>
          </a:p>
        </p:txBody>
      </p:sp>
    </p:spTree>
    <p:extLst>
      <p:ext uri="{BB962C8B-B14F-4D97-AF65-F5344CB8AC3E}">
        <p14:creationId xmlns:p14="http://schemas.microsoft.com/office/powerpoint/2010/main" val="208780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monitoring activities did OSEP’s risk assessment drive?</a:t>
            </a:r>
          </a:p>
        </p:txBody>
      </p:sp>
      <p:sp>
        <p:nvSpPr>
          <p:cNvPr id="3" name="Content Placeholder 2"/>
          <p:cNvSpPr>
            <a:spLocks noGrp="1"/>
          </p:cNvSpPr>
          <p:nvPr>
            <p:ph idx="1"/>
          </p:nvPr>
        </p:nvSpPr>
        <p:spPr>
          <a:xfrm>
            <a:off x="762000" y="2627312"/>
            <a:ext cx="7556313" cy="4230688"/>
          </a:xfrm>
        </p:spPr>
        <p:txBody>
          <a:bodyPr>
            <a:normAutofit/>
          </a:bodyPr>
          <a:lstStyle/>
          <a:p>
            <a:pPr marL="457200" indent="-457200">
              <a:buFont typeface="Arial" panose="020B0604020202020204" pitchFamily="34" charset="0"/>
              <a:buChar char="•"/>
            </a:pPr>
            <a:r>
              <a:rPr lang="en-US" sz="2400" b="1" dirty="0"/>
              <a:t>Intensive Monitoring</a:t>
            </a:r>
            <a:r>
              <a:rPr lang="en-US" sz="2400" dirty="0"/>
              <a:t>:  Visits (on-site or virtual) concentrating on:</a:t>
            </a:r>
          </a:p>
          <a:p>
            <a:pPr marL="854075" lvl="1" indent="-457200"/>
            <a:r>
              <a:rPr lang="en-US" sz="2200" dirty="0"/>
              <a:t>System of Payments</a:t>
            </a:r>
          </a:p>
          <a:p>
            <a:pPr marL="854075" lvl="1" indent="-457200"/>
            <a:r>
              <a:rPr lang="en-US" sz="2200" dirty="0"/>
              <a:t>Methods</a:t>
            </a:r>
          </a:p>
          <a:p>
            <a:pPr marL="854075" lvl="1" indent="-457200"/>
            <a:r>
              <a:rPr lang="en-US" sz="2200" dirty="0"/>
              <a:t>*Related Requirements</a:t>
            </a:r>
          </a:p>
          <a:p>
            <a:pPr marL="457200" indent="-457200">
              <a:buFont typeface="Arial" panose="020B0604020202020204" pitchFamily="34" charset="0"/>
              <a:buChar char="•"/>
            </a:pPr>
            <a:r>
              <a:rPr lang="en-US" sz="2400" b="1" dirty="0"/>
              <a:t>Targeted Monitoring and Support:  </a:t>
            </a:r>
            <a:r>
              <a:rPr lang="en-US" sz="2400" dirty="0"/>
              <a:t>Individualized supports based on the needs of the State</a:t>
            </a:r>
          </a:p>
          <a:p>
            <a:pPr marL="457200" indent="-457200">
              <a:buFont typeface="Arial" panose="020B0604020202020204" pitchFamily="34" charset="0"/>
              <a:buChar char="•"/>
            </a:pPr>
            <a:r>
              <a:rPr lang="en-US" sz="2400" b="1" dirty="0"/>
              <a:t>Universal Support:  </a:t>
            </a:r>
            <a:r>
              <a:rPr lang="en-US" sz="2400" dirty="0"/>
              <a:t>Webinars, national calls, resources on GRADS 360, TA by phone and email</a:t>
            </a:r>
            <a:endParaRPr lang="en-US" sz="2400" b="1" dirty="0"/>
          </a:p>
          <a:p>
            <a:endParaRPr lang="en-US" dirty="0"/>
          </a:p>
        </p:txBody>
      </p:sp>
      <p:sp>
        <p:nvSpPr>
          <p:cNvPr id="4" name="Slide Number Placeholder 3">
            <a:extLst>
              <a:ext uri="{FF2B5EF4-FFF2-40B4-BE49-F238E27FC236}">
                <a16:creationId xmlns:a16="http://schemas.microsoft.com/office/drawing/2014/main" id="{DD108E32-0E40-4C47-8EF7-390568FE143A}"/>
              </a:ext>
            </a:extLst>
          </p:cNvPr>
          <p:cNvSpPr>
            <a:spLocks noGrp="1"/>
          </p:cNvSpPr>
          <p:nvPr>
            <p:ph type="sldNum" sz="quarter" idx="12"/>
          </p:nvPr>
        </p:nvSpPr>
        <p:spPr/>
        <p:txBody>
          <a:bodyPr/>
          <a:lstStyle/>
          <a:p>
            <a:fld id="{991CF879-4700-4E47-A7E3-74EF38E50439}" type="slidenum">
              <a:rPr lang="en-US" smtClean="0"/>
              <a:pPr/>
              <a:t>8</a:t>
            </a:fld>
            <a:endParaRPr lang="en-US" dirty="0"/>
          </a:p>
        </p:txBody>
      </p:sp>
    </p:spTree>
    <p:extLst>
      <p:ext uri="{BB962C8B-B14F-4D97-AF65-F5344CB8AC3E}">
        <p14:creationId xmlns:p14="http://schemas.microsoft.com/office/powerpoint/2010/main" val="249796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Federal requirements for lead agency monitoring </a:t>
            </a:r>
          </a:p>
        </p:txBody>
      </p:sp>
      <p:sp>
        <p:nvSpPr>
          <p:cNvPr id="3" name="Content Placeholder 2"/>
          <p:cNvSpPr>
            <a:spLocks noGrp="1"/>
          </p:cNvSpPr>
          <p:nvPr>
            <p:ph idx="1"/>
          </p:nvPr>
        </p:nvSpPr>
        <p:spPr/>
        <p:txBody>
          <a:bodyPr>
            <a:normAutofit/>
          </a:bodyPr>
          <a:lstStyle/>
          <a:p>
            <a:pPr marL="0" indent="0">
              <a:buNone/>
            </a:pPr>
            <a:r>
              <a:rPr lang="en-US" sz="2400" dirty="0"/>
              <a:t>IDEA specific requirements:</a:t>
            </a:r>
          </a:p>
          <a:p>
            <a:pPr>
              <a:buFont typeface="Arial" panose="020B0604020202020204" pitchFamily="34" charset="0"/>
              <a:buChar char="•"/>
            </a:pPr>
            <a:r>
              <a:rPr lang="en-US" sz="2200" dirty="0"/>
              <a:t>34 CFR § 303.120- Lead agency role in supervision, monitoring, interagency coordination, and other responsibilities</a:t>
            </a:r>
          </a:p>
          <a:p>
            <a:pPr marL="0" indent="0">
              <a:buNone/>
            </a:pPr>
            <a:r>
              <a:rPr lang="en-US" sz="2400" dirty="0"/>
              <a:t>Government-wide requirements: </a:t>
            </a:r>
          </a:p>
          <a:p>
            <a:pPr>
              <a:buFont typeface="Arial" panose="020B0604020202020204" pitchFamily="34" charset="0"/>
              <a:buChar char="•"/>
            </a:pPr>
            <a:r>
              <a:rPr lang="en-US" sz="2200" dirty="0"/>
              <a:t>2 CFR § 200.328- Monitoring and reporting program performance</a:t>
            </a:r>
          </a:p>
          <a:p>
            <a:pPr>
              <a:buFont typeface="Arial" panose="020B0604020202020204" pitchFamily="34" charset="0"/>
              <a:buChar char="•"/>
            </a:pPr>
            <a:r>
              <a:rPr lang="en-US" sz="2200" dirty="0"/>
              <a:t>2 CFR § 200.302- Financial Management </a:t>
            </a:r>
          </a:p>
          <a:p>
            <a:pPr>
              <a:buFont typeface="Arial" panose="020B0604020202020204" pitchFamily="34" charset="0"/>
              <a:buChar char="•"/>
            </a:pPr>
            <a:r>
              <a:rPr lang="en-US" sz="2200" dirty="0"/>
              <a:t>2 CFR § 200. 303- Internal Controls</a:t>
            </a:r>
          </a:p>
          <a:p>
            <a:endParaRPr lang="en-US" dirty="0"/>
          </a:p>
        </p:txBody>
      </p:sp>
      <p:sp>
        <p:nvSpPr>
          <p:cNvPr id="4" name="Slide Number Placeholder 3">
            <a:extLst>
              <a:ext uri="{FF2B5EF4-FFF2-40B4-BE49-F238E27FC236}">
                <a16:creationId xmlns:a16="http://schemas.microsoft.com/office/drawing/2014/main" id="{A5A70378-1833-424E-BE0B-708CE583A9C4}"/>
              </a:ext>
            </a:extLst>
          </p:cNvPr>
          <p:cNvSpPr>
            <a:spLocks noGrp="1"/>
          </p:cNvSpPr>
          <p:nvPr>
            <p:ph type="sldNum" sz="quarter" idx="12"/>
          </p:nvPr>
        </p:nvSpPr>
        <p:spPr/>
        <p:txBody>
          <a:bodyPr/>
          <a:lstStyle/>
          <a:p>
            <a:fld id="{991CF879-4700-4E47-A7E3-74EF38E50439}" type="slidenum">
              <a:rPr lang="en-US" smtClean="0"/>
              <a:pPr/>
              <a:t>9</a:t>
            </a:fld>
            <a:endParaRPr lang="en-US" dirty="0"/>
          </a:p>
        </p:txBody>
      </p:sp>
    </p:spTree>
    <p:extLst>
      <p:ext uri="{BB962C8B-B14F-4D97-AF65-F5344CB8AC3E}">
        <p14:creationId xmlns:p14="http://schemas.microsoft.com/office/powerpoint/2010/main" val="24778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d8b1221-cb47-43e5-997b-7d0bdebf637a">
      <UserInfo>
        <DisplayName>Lucas, Anne</DisplayName>
        <AccountId>38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23527665c4881009776841d41925f159">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78fb487966089ac74dea43093cf910ca"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8B6C04-FC8C-4587-BD66-2A8D06548A1F}">
  <ds:schemaRefs>
    <ds:schemaRef ds:uri="8d8b1221-cb47-43e5-997b-7d0bdebf637a"/>
    <ds:schemaRef ds:uri="http://schemas.microsoft.com/office/2006/documentManagement/types"/>
    <ds:schemaRef ds:uri="http://schemas.microsoft.com/office/2006/metadata/properties"/>
    <ds:schemaRef ds:uri="09c8a845-e7a6-41fb-9590-158bae58e4d1"/>
    <ds:schemaRef ds:uri="http://schemas.microsoft.com/office/infopath/2007/PartnerControls"/>
    <ds:schemaRef ds:uri="http://purl.org/dc/dcmitype/"/>
    <ds:schemaRef ds:uri="http://www.w3.org/XML/1998/namespace"/>
    <ds:schemaRef ds:uri="http://schemas.openxmlformats.org/package/2006/metadata/core-properties"/>
    <ds:schemaRef ds:uri="http://purl.org/dc/elements/1.1/"/>
    <ds:schemaRef ds:uri="http://purl.org/dc/terms/"/>
  </ds:schemaRefs>
</ds:datastoreItem>
</file>

<file path=customXml/itemProps2.xml><?xml version="1.0" encoding="utf-8"?>
<ds:datastoreItem xmlns:ds="http://schemas.openxmlformats.org/officeDocument/2006/customXml" ds:itemID="{24F288C2-A81E-422C-B589-3BA7B1CBED75}">
  <ds:schemaRefs>
    <ds:schemaRef ds:uri="http://schemas.microsoft.com/sharepoint/v3/contenttype/forms"/>
  </ds:schemaRefs>
</ds:datastoreItem>
</file>

<file path=customXml/itemProps3.xml><?xml version="1.0" encoding="utf-8"?>
<ds:datastoreItem xmlns:ds="http://schemas.openxmlformats.org/officeDocument/2006/customXml" ds:itemID="{0B6A30F8-AC39-4A25-965C-5722DCCEC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5891</TotalTime>
  <Words>1307</Words>
  <Application>Microsoft Office PowerPoint</Application>
  <PresentationFormat>On-screen Show (4:3)</PresentationFormat>
  <Paragraphs>217</Paragraphs>
  <Slides>29</Slides>
  <Notes>22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Batang</vt:lpstr>
      <vt:lpstr>Arial</vt:lpstr>
      <vt:lpstr>Calibri</vt:lpstr>
      <vt:lpstr>Calibri Light</vt:lpstr>
      <vt:lpstr>Cambria</vt:lpstr>
      <vt:lpstr>Century Gothic</vt:lpstr>
      <vt:lpstr>Georgia</vt:lpstr>
      <vt:lpstr>Myriad Pro</vt:lpstr>
      <vt:lpstr>Times New Roman</vt:lpstr>
      <vt:lpstr>Office Theme</vt:lpstr>
      <vt:lpstr>OSEP Theme Final</vt:lpstr>
      <vt:lpstr>Gallery</vt:lpstr>
      <vt:lpstr>1_Office Theme</vt:lpstr>
      <vt:lpstr>IDEA Part C Fiscal Monitoring: Getting Your Ducks in a Row </vt:lpstr>
      <vt:lpstr>Outcomes</vt:lpstr>
      <vt:lpstr>ECTA/DaSy Framework Connection</vt:lpstr>
      <vt:lpstr>OSEP’s Differentiated Monitoring and Support Process (DMS)    </vt:lpstr>
      <vt:lpstr>OSEP’s Differentiated  Monitoring and Support Process  </vt:lpstr>
      <vt:lpstr>What risk factors did OSEP consider in the DMS process?</vt:lpstr>
      <vt:lpstr>Potential areas for fiscal monitoring</vt:lpstr>
      <vt:lpstr>What monitoring activities did OSEP’s risk assessment drive?</vt:lpstr>
      <vt:lpstr>Federal requirements for lead agency monitoring </vt:lpstr>
      <vt:lpstr>Overview of Recent OSEP Monitoring Activities</vt:lpstr>
      <vt:lpstr>TA Support for State Preparation</vt:lpstr>
      <vt:lpstr>PowerPoint Presentation</vt:lpstr>
      <vt:lpstr>Alaska  OSEP SOP Monitoring Preparation</vt:lpstr>
      <vt:lpstr>System of Payment Self-Assessment Worksheet</vt:lpstr>
      <vt:lpstr>Organizing Document Requests</vt:lpstr>
      <vt:lpstr>PowerPoint Presentation</vt:lpstr>
      <vt:lpstr>PowerPoint Presentation</vt:lpstr>
      <vt:lpstr>Grants Electronic Management System (GEMS) </vt:lpstr>
      <vt:lpstr>PowerPoint Presentation</vt:lpstr>
      <vt:lpstr>Some Facts About ILP Providers</vt:lpstr>
      <vt:lpstr>Alaska Part C Database Report Capabilities</vt:lpstr>
      <vt:lpstr>Virtual Meetings for OSEP SOP Fiscal Monitoring</vt:lpstr>
      <vt:lpstr>Lessons Learned</vt:lpstr>
      <vt:lpstr>Questions</vt:lpstr>
      <vt:lpstr>Small Group Discussion</vt:lpstr>
      <vt:lpstr>Report Out</vt:lpstr>
      <vt:lpstr>What states can be doing now to be prepared</vt:lpstr>
      <vt:lpstr>Resources</vt:lpstr>
      <vt:lpstr>Thank You!</vt:lpstr>
    </vt:vector>
  </TitlesOfParts>
  <Company>Emerald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Template</dc:title>
  <dc:creator>MAUREEN GREER</dc:creator>
  <cp:lastModifiedBy>Katy McCullough</cp:lastModifiedBy>
  <cp:revision>116</cp:revision>
  <dcterms:created xsi:type="dcterms:W3CDTF">2013-08-10T13:32:07Z</dcterms:created>
  <dcterms:modified xsi:type="dcterms:W3CDTF">2018-08-12T19:05:08Z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