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70" r:id="rId2"/>
  </p:sldMasterIdLst>
  <p:notesMasterIdLst>
    <p:notesMasterId r:id="rId42"/>
  </p:notesMasterIdLst>
  <p:handoutMasterIdLst>
    <p:handoutMasterId r:id="rId43"/>
  </p:handoutMasterIdLst>
  <p:sldIdLst>
    <p:sldId id="256" r:id="rId3"/>
    <p:sldId id="303" r:id="rId4"/>
    <p:sldId id="749" r:id="rId5"/>
    <p:sldId id="750" r:id="rId6"/>
    <p:sldId id="731" r:id="rId7"/>
    <p:sldId id="320" r:id="rId8"/>
    <p:sldId id="323" r:id="rId9"/>
    <p:sldId id="325" r:id="rId10"/>
    <p:sldId id="326" r:id="rId11"/>
    <p:sldId id="754" r:id="rId12"/>
    <p:sldId id="756" r:id="rId13"/>
    <p:sldId id="757" r:id="rId14"/>
    <p:sldId id="758" r:id="rId15"/>
    <p:sldId id="332" r:id="rId16"/>
    <p:sldId id="337" r:id="rId17"/>
    <p:sldId id="340" r:id="rId18"/>
    <p:sldId id="748" r:id="rId19"/>
    <p:sldId id="304" r:id="rId20"/>
    <p:sldId id="305" r:id="rId21"/>
    <p:sldId id="314" r:id="rId22"/>
    <p:sldId id="306" r:id="rId23"/>
    <p:sldId id="308" r:id="rId24"/>
    <p:sldId id="309" r:id="rId25"/>
    <p:sldId id="310" r:id="rId26"/>
    <p:sldId id="311" r:id="rId27"/>
    <p:sldId id="312" r:id="rId28"/>
    <p:sldId id="317" r:id="rId29"/>
    <p:sldId id="759" r:id="rId30"/>
    <p:sldId id="307" r:id="rId31"/>
    <p:sldId id="316" r:id="rId32"/>
    <p:sldId id="318" r:id="rId33"/>
    <p:sldId id="760" r:id="rId34"/>
    <p:sldId id="761" r:id="rId35"/>
    <p:sldId id="762" r:id="rId36"/>
    <p:sldId id="751" r:id="rId37"/>
    <p:sldId id="763" r:id="rId38"/>
    <p:sldId id="319" r:id="rId39"/>
    <p:sldId id="267" r:id="rId40"/>
    <p:sldId id="269" r:id="rId41"/>
  </p:sldIdLst>
  <p:sldSz cx="9144000" cy="6858000" type="screen4x3"/>
  <p:notesSz cx="6858000" cy="1362075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&amp; Intro (15 min)" id="{64604CA7-6F4A-466E-9B2D-F2A4C1ACF825}">
          <p14:sldIdLst>
            <p14:sldId id="256"/>
            <p14:sldId id="303"/>
          </p14:sldIdLst>
        </p14:section>
        <p14:section name="Critical Questions (45min)" id="{0764BFDE-BF52-4DAD-A61D-A0E2DD9FDF81}">
          <p14:sldIdLst>
            <p14:sldId id="749"/>
            <p14:sldId id="750"/>
            <p14:sldId id="731"/>
            <p14:sldId id="320"/>
            <p14:sldId id="323"/>
            <p14:sldId id="325"/>
            <p14:sldId id="326"/>
            <p14:sldId id="754"/>
            <p14:sldId id="756"/>
            <p14:sldId id="757"/>
            <p14:sldId id="758"/>
            <p14:sldId id="332"/>
            <p14:sldId id="337"/>
            <p14:sldId id="340"/>
          </p14:sldIdLst>
        </p14:section>
        <p14:section name="Fiscal Data Profile (15 min)" id="{5C5599CC-41A2-4248-8285-D9A5807D2A79}">
          <p14:sldIdLst>
            <p14:sldId id="748"/>
            <p14:sldId id="304"/>
            <p14:sldId id="305"/>
            <p14:sldId id="314"/>
            <p14:sldId id="306"/>
            <p14:sldId id="308"/>
            <p14:sldId id="309"/>
            <p14:sldId id="310"/>
            <p14:sldId id="311"/>
            <p14:sldId id="312"/>
          </p14:sldIdLst>
        </p14:section>
        <p14:section name="Activity: Fiscal Data Dive (35min)" id="{5C76F234-62EC-459D-B55C-78E7A0671B7C}">
          <p14:sldIdLst>
            <p14:sldId id="317"/>
            <p14:sldId id="759"/>
            <p14:sldId id="307"/>
          </p14:sldIdLst>
        </p14:section>
        <p14:section name="Break (15 min)" id="{AE44FE2F-CC94-4694-84D1-05C6B847B99A}">
          <p14:sldIdLst>
            <p14:sldId id="316"/>
          </p14:sldIdLst>
        </p14:section>
        <p14:section name="Analysis Plan/Next Steps (45 min)" id="{4FCB06C2-9E73-481C-84D8-3921437E1E3E}">
          <p14:sldIdLst>
            <p14:sldId id="318"/>
            <p14:sldId id="760"/>
            <p14:sldId id="761"/>
            <p14:sldId id="762"/>
            <p14:sldId id="751"/>
            <p14:sldId id="763"/>
          </p14:sldIdLst>
        </p14:section>
        <p14:section name="Wrap-Up: Reflections (15min)" id="{D4C1B907-7AA3-4A84-B7E9-E80FEC50DACF}">
          <p14:sldIdLst>
            <p14:sldId id="319"/>
          </p14:sldIdLst>
        </p14:section>
        <p14:section name="Final" id="{907E691B-1C7C-4FEB-B048-A4CE64241EF8}">
          <p14:sldIdLst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45E"/>
    <a:srgbClr val="F3F3F3"/>
    <a:srgbClr val="F6F6F6"/>
    <a:srgbClr val="154578"/>
    <a:srgbClr val="E9EDF4"/>
    <a:srgbClr val="D0D8E8"/>
    <a:srgbClr val="39B54A"/>
    <a:srgbClr val="56A0D3"/>
    <a:srgbClr val="D3E6F3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C17C2-A3C8-4295-B214-5DF465E27E60}" v="60" dt="2018-08-09T17:48:13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70473" autoAdjust="0"/>
  </p:normalViewPr>
  <p:slideViewPr>
    <p:cSldViewPr snapToGrid="0">
      <p:cViewPr varScale="1">
        <p:scale>
          <a:sx n="54" d="100"/>
          <a:sy n="54" d="100"/>
        </p:scale>
        <p:origin x="1903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34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0C5D4-E4FE-49D7-A6DC-8CDF8624858D}" type="doc">
      <dgm:prSet loTypeId="urn:microsoft.com/office/officeart/2005/8/layout/hList7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040718-4A68-4439-93A6-74B7BDEBD5E2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/>
            <a:t>DATA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/>
        </a:p>
      </dgm:t>
    </dgm:pt>
    <dgm:pt modelId="{15CB036E-B7EE-4B51-8135-25D3EFAF12A5}" type="parTrans" cxnId="{6553AED2-2576-4F1E-BF13-04BBA07A18EE}">
      <dgm:prSet/>
      <dgm:spPr/>
      <dgm:t>
        <a:bodyPr/>
        <a:lstStyle/>
        <a:p>
          <a:endParaRPr lang="en-US"/>
        </a:p>
      </dgm:t>
    </dgm:pt>
    <dgm:pt modelId="{345F1ACF-82FD-49A2-9309-D9F64452EA38}" type="sibTrans" cxnId="{6553AED2-2576-4F1E-BF13-04BBA07A18EE}">
      <dgm:prSet/>
      <dgm:spPr/>
      <dgm:t>
        <a:bodyPr/>
        <a:lstStyle/>
        <a:p>
          <a:endParaRPr lang="en-US"/>
        </a:p>
      </dgm:t>
    </dgm:pt>
    <dgm:pt modelId="{E24289AA-A1A8-4AA6-970A-8058C2E2DE08}">
      <dgm:prSet phldrT="[Text]"/>
      <dgm:spPr/>
      <dgm:t>
        <a:bodyPr/>
        <a:lstStyle/>
        <a:p>
          <a:pPr marL="228600" lvl="1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3F9BBB18-F3B1-4549-A157-57766007BAD9}" type="parTrans" cxnId="{B5D9763D-0C28-4D34-99F5-8AA305614171}">
      <dgm:prSet/>
      <dgm:spPr/>
      <dgm:t>
        <a:bodyPr/>
        <a:lstStyle/>
        <a:p>
          <a:endParaRPr lang="en-US"/>
        </a:p>
      </dgm:t>
    </dgm:pt>
    <dgm:pt modelId="{8ABFDFCD-CC73-4C7F-8776-712876F4D268}" type="sibTrans" cxnId="{B5D9763D-0C28-4D34-99F5-8AA305614171}">
      <dgm:prSet/>
      <dgm:spPr/>
      <dgm:t>
        <a:bodyPr/>
        <a:lstStyle/>
        <a:p>
          <a:endParaRPr lang="en-US"/>
        </a:p>
      </dgm:t>
    </dgm:pt>
    <dgm:pt modelId="{EC37E88B-1629-4206-9837-D16D593010F7}">
      <dgm:prSet phldrT="[Text]"/>
      <dgm:spPr/>
      <dgm:t>
        <a:bodyPr/>
        <a:lstStyle/>
        <a:p>
          <a:r>
            <a:rPr lang="en-US"/>
            <a:t>Reports</a:t>
          </a:r>
        </a:p>
      </dgm:t>
    </dgm:pt>
    <dgm:pt modelId="{0560966D-C312-467B-9532-689A9095D379}" type="parTrans" cxnId="{25387A0F-37C2-4E59-A473-0B34519EF13C}">
      <dgm:prSet/>
      <dgm:spPr/>
      <dgm:t>
        <a:bodyPr/>
        <a:lstStyle/>
        <a:p>
          <a:endParaRPr lang="en-US"/>
        </a:p>
      </dgm:t>
    </dgm:pt>
    <dgm:pt modelId="{00875A94-E201-4ABB-ACB1-5D352CF6643E}" type="sibTrans" cxnId="{25387A0F-37C2-4E59-A473-0B34519EF13C}">
      <dgm:prSet/>
      <dgm:spPr/>
      <dgm:t>
        <a:bodyPr/>
        <a:lstStyle/>
        <a:p>
          <a:endParaRPr lang="en-US"/>
        </a:p>
      </dgm:t>
    </dgm:pt>
    <dgm:pt modelId="{E18CC55C-7E53-46E9-928E-19A24D3AAF1B}">
      <dgm:prSet/>
      <dgm:spPr/>
      <dgm:t>
        <a:bodyPr/>
        <a:lstStyle/>
        <a:p>
          <a:r>
            <a:rPr lang="en-US"/>
            <a:t>Critical Questions</a:t>
          </a:r>
        </a:p>
      </dgm:t>
    </dgm:pt>
    <dgm:pt modelId="{186DAC13-3093-412D-9959-36FAB91EC0CD}" type="parTrans" cxnId="{FF5C92B5-4FE0-434C-AB3B-B37347617852}">
      <dgm:prSet/>
      <dgm:spPr/>
      <dgm:t>
        <a:bodyPr/>
        <a:lstStyle/>
        <a:p>
          <a:endParaRPr lang="en-US"/>
        </a:p>
      </dgm:t>
    </dgm:pt>
    <dgm:pt modelId="{1D362803-7CA6-4F10-9D5F-A8D2165BD2C5}" type="sibTrans" cxnId="{FF5C92B5-4FE0-434C-AB3B-B37347617852}">
      <dgm:prSet/>
      <dgm:spPr/>
      <dgm:t>
        <a:bodyPr/>
        <a:lstStyle/>
        <a:p>
          <a:endParaRPr lang="en-US"/>
        </a:p>
      </dgm:t>
    </dgm:pt>
    <dgm:pt modelId="{9EA0879F-1514-4A3A-9050-3A6D67AB62DB}" type="pres">
      <dgm:prSet presAssocID="{7790C5D4-E4FE-49D7-A6DC-8CDF8624858D}" presName="Name0" presStyleCnt="0">
        <dgm:presLayoutVars>
          <dgm:dir/>
          <dgm:resizeHandles val="exact"/>
        </dgm:presLayoutVars>
      </dgm:prSet>
      <dgm:spPr/>
    </dgm:pt>
    <dgm:pt modelId="{192CC9AD-ABE4-4A00-B420-33A24219A183}" type="pres">
      <dgm:prSet presAssocID="{7790C5D4-E4FE-49D7-A6DC-8CDF8624858D}" presName="fgShape" presStyleLbl="fgShp" presStyleIdx="0" presStyleCnt="1"/>
      <dgm:spPr/>
    </dgm:pt>
    <dgm:pt modelId="{935B291A-2A41-431B-BCF1-19BBDF75473B}" type="pres">
      <dgm:prSet presAssocID="{7790C5D4-E4FE-49D7-A6DC-8CDF8624858D}" presName="linComp" presStyleCnt="0"/>
      <dgm:spPr/>
    </dgm:pt>
    <dgm:pt modelId="{0A233723-4C5B-4CF7-974A-02CB7C8A7390}" type="pres">
      <dgm:prSet presAssocID="{D6040718-4A68-4439-93A6-74B7BDEBD5E2}" presName="compNode" presStyleCnt="0"/>
      <dgm:spPr/>
    </dgm:pt>
    <dgm:pt modelId="{9698B742-F24F-48AC-969A-269FDB4C5A1D}" type="pres">
      <dgm:prSet presAssocID="{D6040718-4A68-4439-93A6-74B7BDEBD5E2}" presName="bkgdShape" presStyleLbl="node1" presStyleIdx="0" presStyleCnt="3"/>
      <dgm:spPr/>
    </dgm:pt>
    <dgm:pt modelId="{5148ACED-2F8B-4203-AECE-04669B168E22}" type="pres">
      <dgm:prSet presAssocID="{D6040718-4A68-4439-93A6-74B7BDEBD5E2}" presName="nodeTx" presStyleLbl="node1" presStyleIdx="0" presStyleCnt="3">
        <dgm:presLayoutVars>
          <dgm:bulletEnabled val="1"/>
        </dgm:presLayoutVars>
      </dgm:prSet>
      <dgm:spPr/>
    </dgm:pt>
    <dgm:pt modelId="{D5875CF0-FB17-40CC-A546-59BFE41D821B}" type="pres">
      <dgm:prSet presAssocID="{D6040718-4A68-4439-93A6-74B7BDEBD5E2}" presName="invisiNode" presStyleLbl="node1" presStyleIdx="0" presStyleCnt="3"/>
      <dgm:spPr/>
    </dgm:pt>
    <dgm:pt modelId="{AB96745C-ADBD-4194-BE13-E110AA8CB6B7}" type="pres">
      <dgm:prSet presAssocID="{D6040718-4A68-4439-93A6-74B7BDEBD5E2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06FA4C-8233-492D-9887-3207CEE082BE}" type="pres">
      <dgm:prSet presAssocID="{345F1ACF-82FD-49A2-9309-D9F64452EA38}" presName="sibTrans" presStyleLbl="sibTrans2D1" presStyleIdx="0" presStyleCnt="0"/>
      <dgm:spPr/>
    </dgm:pt>
    <dgm:pt modelId="{A623AE31-2F0E-477A-9A8C-47A0DD651071}" type="pres">
      <dgm:prSet presAssocID="{E18CC55C-7E53-46E9-928E-19A24D3AAF1B}" presName="compNode" presStyleCnt="0"/>
      <dgm:spPr/>
    </dgm:pt>
    <dgm:pt modelId="{80ED9C26-56B7-4C76-993D-CC6A123B00A5}" type="pres">
      <dgm:prSet presAssocID="{E18CC55C-7E53-46E9-928E-19A24D3AAF1B}" presName="bkgdShape" presStyleLbl="node1" presStyleIdx="1" presStyleCnt="3"/>
      <dgm:spPr/>
    </dgm:pt>
    <dgm:pt modelId="{B0BE40F4-03E2-4AEE-BA5F-E565C2B68287}" type="pres">
      <dgm:prSet presAssocID="{E18CC55C-7E53-46E9-928E-19A24D3AAF1B}" presName="nodeTx" presStyleLbl="node1" presStyleIdx="1" presStyleCnt="3">
        <dgm:presLayoutVars>
          <dgm:bulletEnabled val="1"/>
        </dgm:presLayoutVars>
      </dgm:prSet>
      <dgm:spPr/>
    </dgm:pt>
    <dgm:pt modelId="{31A63FC6-961D-45B4-8FC8-C29A20B2A7C6}" type="pres">
      <dgm:prSet presAssocID="{E18CC55C-7E53-46E9-928E-19A24D3AAF1B}" presName="invisiNode" presStyleLbl="node1" presStyleIdx="1" presStyleCnt="3"/>
      <dgm:spPr/>
    </dgm:pt>
    <dgm:pt modelId="{2D1811ED-EF6D-489F-9487-E4F7258A88C7}" type="pres">
      <dgm:prSet presAssocID="{E18CC55C-7E53-46E9-928E-19A24D3AAF1B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1A45D0-AB62-46E8-BFAB-EF4BC0AAE9CD}" type="pres">
      <dgm:prSet presAssocID="{1D362803-7CA6-4F10-9D5F-A8D2165BD2C5}" presName="sibTrans" presStyleLbl="sibTrans2D1" presStyleIdx="0" presStyleCnt="0"/>
      <dgm:spPr/>
    </dgm:pt>
    <dgm:pt modelId="{E27F8CED-84D7-4472-BF54-06DDF81B4025}" type="pres">
      <dgm:prSet presAssocID="{EC37E88B-1629-4206-9837-D16D593010F7}" presName="compNode" presStyleCnt="0"/>
      <dgm:spPr/>
    </dgm:pt>
    <dgm:pt modelId="{13B4753C-EACC-441F-82B8-A29E75FEA952}" type="pres">
      <dgm:prSet presAssocID="{EC37E88B-1629-4206-9837-D16D593010F7}" presName="bkgdShape" presStyleLbl="node1" presStyleIdx="2" presStyleCnt="3"/>
      <dgm:spPr/>
    </dgm:pt>
    <dgm:pt modelId="{955B7702-8613-4160-A06A-E80E90B0820C}" type="pres">
      <dgm:prSet presAssocID="{EC37E88B-1629-4206-9837-D16D593010F7}" presName="nodeTx" presStyleLbl="node1" presStyleIdx="2" presStyleCnt="3">
        <dgm:presLayoutVars>
          <dgm:bulletEnabled val="1"/>
        </dgm:presLayoutVars>
      </dgm:prSet>
      <dgm:spPr/>
    </dgm:pt>
    <dgm:pt modelId="{0FE0765E-9731-44C0-86E7-E06F02DED1FA}" type="pres">
      <dgm:prSet presAssocID="{EC37E88B-1629-4206-9837-D16D593010F7}" presName="invisiNode" presStyleLbl="node1" presStyleIdx="2" presStyleCnt="3"/>
      <dgm:spPr/>
    </dgm:pt>
    <dgm:pt modelId="{0E9C8D39-C991-4048-BD25-C1128626BD54}" type="pres">
      <dgm:prSet presAssocID="{EC37E88B-1629-4206-9837-D16D593010F7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5387A0F-37C2-4E59-A473-0B34519EF13C}" srcId="{7790C5D4-E4FE-49D7-A6DC-8CDF8624858D}" destId="{EC37E88B-1629-4206-9837-D16D593010F7}" srcOrd="2" destOrd="0" parTransId="{0560966D-C312-467B-9532-689A9095D379}" sibTransId="{00875A94-E201-4ABB-ACB1-5D352CF6643E}"/>
    <dgm:cxn modelId="{FAD65739-3CB8-4FCC-8DE9-592C65386812}" type="presOf" srcId="{EC37E88B-1629-4206-9837-D16D593010F7}" destId="{955B7702-8613-4160-A06A-E80E90B0820C}" srcOrd="1" destOrd="0" presId="urn:microsoft.com/office/officeart/2005/8/layout/hList7"/>
    <dgm:cxn modelId="{58FEE13C-4305-426B-A0CF-2D792EED5F81}" type="presOf" srcId="{D6040718-4A68-4439-93A6-74B7BDEBD5E2}" destId="{9698B742-F24F-48AC-969A-269FDB4C5A1D}" srcOrd="0" destOrd="0" presId="urn:microsoft.com/office/officeart/2005/8/layout/hList7"/>
    <dgm:cxn modelId="{B5D9763D-0C28-4D34-99F5-8AA305614171}" srcId="{D6040718-4A68-4439-93A6-74B7BDEBD5E2}" destId="{E24289AA-A1A8-4AA6-970A-8058C2E2DE08}" srcOrd="0" destOrd="0" parTransId="{3F9BBB18-F3B1-4549-A157-57766007BAD9}" sibTransId="{8ABFDFCD-CC73-4C7F-8776-712876F4D268}"/>
    <dgm:cxn modelId="{4574ED4D-BB5B-451C-B3F2-5C6E0325FFFC}" type="presOf" srcId="{7790C5D4-E4FE-49D7-A6DC-8CDF8624858D}" destId="{9EA0879F-1514-4A3A-9050-3A6D67AB62DB}" srcOrd="0" destOrd="0" presId="urn:microsoft.com/office/officeart/2005/8/layout/hList7"/>
    <dgm:cxn modelId="{B2EE4450-AB4B-480B-9203-26F58AA8B301}" type="presOf" srcId="{E24289AA-A1A8-4AA6-970A-8058C2E2DE08}" destId="{9698B742-F24F-48AC-969A-269FDB4C5A1D}" srcOrd="0" destOrd="1" presId="urn:microsoft.com/office/officeart/2005/8/layout/hList7"/>
    <dgm:cxn modelId="{3267D587-677E-43AB-90CF-61A0ACD69400}" type="presOf" srcId="{E18CC55C-7E53-46E9-928E-19A24D3AAF1B}" destId="{80ED9C26-56B7-4C76-993D-CC6A123B00A5}" srcOrd="0" destOrd="0" presId="urn:microsoft.com/office/officeart/2005/8/layout/hList7"/>
    <dgm:cxn modelId="{D51C0BB0-5C91-4749-8D41-014D97B2ED4C}" type="presOf" srcId="{EC37E88B-1629-4206-9837-D16D593010F7}" destId="{13B4753C-EACC-441F-82B8-A29E75FEA952}" srcOrd="0" destOrd="0" presId="urn:microsoft.com/office/officeart/2005/8/layout/hList7"/>
    <dgm:cxn modelId="{B4EBBAB4-85FA-4E8B-BD08-FD4FAEC4A167}" type="presOf" srcId="{E18CC55C-7E53-46E9-928E-19A24D3AAF1B}" destId="{B0BE40F4-03E2-4AEE-BA5F-E565C2B68287}" srcOrd="1" destOrd="0" presId="urn:microsoft.com/office/officeart/2005/8/layout/hList7"/>
    <dgm:cxn modelId="{FF5C92B5-4FE0-434C-AB3B-B37347617852}" srcId="{7790C5D4-E4FE-49D7-A6DC-8CDF8624858D}" destId="{E18CC55C-7E53-46E9-928E-19A24D3AAF1B}" srcOrd="1" destOrd="0" parTransId="{186DAC13-3093-412D-9959-36FAB91EC0CD}" sibTransId="{1D362803-7CA6-4F10-9D5F-A8D2165BD2C5}"/>
    <dgm:cxn modelId="{F6AC2AD2-9D36-4385-BD99-6ED8502F0BE4}" type="presOf" srcId="{345F1ACF-82FD-49A2-9309-D9F64452EA38}" destId="{5E06FA4C-8233-492D-9887-3207CEE082BE}" srcOrd="0" destOrd="0" presId="urn:microsoft.com/office/officeart/2005/8/layout/hList7"/>
    <dgm:cxn modelId="{6553AED2-2576-4F1E-BF13-04BBA07A18EE}" srcId="{7790C5D4-E4FE-49D7-A6DC-8CDF8624858D}" destId="{D6040718-4A68-4439-93A6-74B7BDEBD5E2}" srcOrd="0" destOrd="0" parTransId="{15CB036E-B7EE-4B51-8135-25D3EFAF12A5}" sibTransId="{345F1ACF-82FD-49A2-9309-D9F64452EA38}"/>
    <dgm:cxn modelId="{24E398E4-E09F-4E3D-B074-A13F1471ADFD}" type="presOf" srcId="{E24289AA-A1A8-4AA6-970A-8058C2E2DE08}" destId="{5148ACED-2F8B-4203-AECE-04669B168E22}" srcOrd="1" destOrd="1" presId="urn:microsoft.com/office/officeart/2005/8/layout/hList7"/>
    <dgm:cxn modelId="{8C7CCEF8-9EB5-4C99-BE55-8FE1919E3645}" type="presOf" srcId="{D6040718-4A68-4439-93A6-74B7BDEBD5E2}" destId="{5148ACED-2F8B-4203-AECE-04669B168E22}" srcOrd="1" destOrd="0" presId="urn:microsoft.com/office/officeart/2005/8/layout/hList7"/>
    <dgm:cxn modelId="{E22C31FF-6D02-48D6-BFC6-DB16DC831830}" type="presOf" srcId="{1D362803-7CA6-4F10-9D5F-A8D2165BD2C5}" destId="{C01A45D0-AB62-46E8-BFAB-EF4BC0AAE9CD}" srcOrd="0" destOrd="0" presId="urn:microsoft.com/office/officeart/2005/8/layout/hList7"/>
    <dgm:cxn modelId="{5DBE5FA4-BA4B-48AB-8A4F-F9FC06C062D5}" type="presParOf" srcId="{9EA0879F-1514-4A3A-9050-3A6D67AB62DB}" destId="{192CC9AD-ABE4-4A00-B420-33A24219A183}" srcOrd="0" destOrd="0" presId="urn:microsoft.com/office/officeart/2005/8/layout/hList7"/>
    <dgm:cxn modelId="{AE54D6F0-1AB4-466B-8F0A-959BD3AC9D7D}" type="presParOf" srcId="{9EA0879F-1514-4A3A-9050-3A6D67AB62DB}" destId="{935B291A-2A41-431B-BCF1-19BBDF75473B}" srcOrd="1" destOrd="0" presId="urn:microsoft.com/office/officeart/2005/8/layout/hList7"/>
    <dgm:cxn modelId="{2B5D012E-DACF-464E-963A-F97A75FDA6DA}" type="presParOf" srcId="{935B291A-2A41-431B-BCF1-19BBDF75473B}" destId="{0A233723-4C5B-4CF7-974A-02CB7C8A7390}" srcOrd="0" destOrd="0" presId="urn:microsoft.com/office/officeart/2005/8/layout/hList7"/>
    <dgm:cxn modelId="{6DB68E12-54EF-4070-90A3-E79EC47027AB}" type="presParOf" srcId="{0A233723-4C5B-4CF7-974A-02CB7C8A7390}" destId="{9698B742-F24F-48AC-969A-269FDB4C5A1D}" srcOrd="0" destOrd="0" presId="urn:microsoft.com/office/officeart/2005/8/layout/hList7"/>
    <dgm:cxn modelId="{27F92FF8-F2A1-4222-B608-DECAE019AC5D}" type="presParOf" srcId="{0A233723-4C5B-4CF7-974A-02CB7C8A7390}" destId="{5148ACED-2F8B-4203-AECE-04669B168E22}" srcOrd="1" destOrd="0" presId="urn:microsoft.com/office/officeart/2005/8/layout/hList7"/>
    <dgm:cxn modelId="{07C36D1B-9734-4DD7-8DD2-02EF78389385}" type="presParOf" srcId="{0A233723-4C5B-4CF7-974A-02CB7C8A7390}" destId="{D5875CF0-FB17-40CC-A546-59BFE41D821B}" srcOrd="2" destOrd="0" presId="urn:microsoft.com/office/officeart/2005/8/layout/hList7"/>
    <dgm:cxn modelId="{0873B4FD-A55C-4094-BF04-9C526F447CB4}" type="presParOf" srcId="{0A233723-4C5B-4CF7-974A-02CB7C8A7390}" destId="{AB96745C-ADBD-4194-BE13-E110AA8CB6B7}" srcOrd="3" destOrd="0" presId="urn:microsoft.com/office/officeart/2005/8/layout/hList7"/>
    <dgm:cxn modelId="{2B746C66-68CA-4407-AEAE-031772DAB108}" type="presParOf" srcId="{935B291A-2A41-431B-BCF1-19BBDF75473B}" destId="{5E06FA4C-8233-492D-9887-3207CEE082BE}" srcOrd="1" destOrd="0" presId="urn:microsoft.com/office/officeart/2005/8/layout/hList7"/>
    <dgm:cxn modelId="{81ED37C7-8796-4AE3-A3A0-994753E65C5A}" type="presParOf" srcId="{935B291A-2A41-431B-BCF1-19BBDF75473B}" destId="{A623AE31-2F0E-477A-9A8C-47A0DD651071}" srcOrd="2" destOrd="0" presId="urn:microsoft.com/office/officeart/2005/8/layout/hList7"/>
    <dgm:cxn modelId="{CDAFF14B-9410-4AB5-9692-18D78F9595B6}" type="presParOf" srcId="{A623AE31-2F0E-477A-9A8C-47A0DD651071}" destId="{80ED9C26-56B7-4C76-993D-CC6A123B00A5}" srcOrd="0" destOrd="0" presId="urn:microsoft.com/office/officeart/2005/8/layout/hList7"/>
    <dgm:cxn modelId="{76A22BD9-7040-46F6-8915-49D9C377F307}" type="presParOf" srcId="{A623AE31-2F0E-477A-9A8C-47A0DD651071}" destId="{B0BE40F4-03E2-4AEE-BA5F-E565C2B68287}" srcOrd="1" destOrd="0" presId="urn:microsoft.com/office/officeart/2005/8/layout/hList7"/>
    <dgm:cxn modelId="{F60044B0-BA77-4EEC-9C34-460CDDBEC2A2}" type="presParOf" srcId="{A623AE31-2F0E-477A-9A8C-47A0DD651071}" destId="{31A63FC6-961D-45B4-8FC8-C29A20B2A7C6}" srcOrd="2" destOrd="0" presId="urn:microsoft.com/office/officeart/2005/8/layout/hList7"/>
    <dgm:cxn modelId="{97A98A9B-9124-4CD7-8843-1DBCA187D266}" type="presParOf" srcId="{A623AE31-2F0E-477A-9A8C-47A0DD651071}" destId="{2D1811ED-EF6D-489F-9487-E4F7258A88C7}" srcOrd="3" destOrd="0" presId="urn:microsoft.com/office/officeart/2005/8/layout/hList7"/>
    <dgm:cxn modelId="{825D5C7F-A00C-4529-B71A-1FB5D0DD79E1}" type="presParOf" srcId="{935B291A-2A41-431B-BCF1-19BBDF75473B}" destId="{C01A45D0-AB62-46E8-BFAB-EF4BC0AAE9CD}" srcOrd="3" destOrd="0" presId="urn:microsoft.com/office/officeart/2005/8/layout/hList7"/>
    <dgm:cxn modelId="{2C41F36F-732F-412A-925D-C35E6A3E2CA1}" type="presParOf" srcId="{935B291A-2A41-431B-BCF1-19BBDF75473B}" destId="{E27F8CED-84D7-4472-BF54-06DDF81B4025}" srcOrd="4" destOrd="0" presId="urn:microsoft.com/office/officeart/2005/8/layout/hList7"/>
    <dgm:cxn modelId="{8131C294-9A57-442D-9D96-09E772C0094E}" type="presParOf" srcId="{E27F8CED-84D7-4472-BF54-06DDF81B4025}" destId="{13B4753C-EACC-441F-82B8-A29E75FEA952}" srcOrd="0" destOrd="0" presId="urn:microsoft.com/office/officeart/2005/8/layout/hList7"/>
    <dgm:cxn modelId="{FFF1207F-04C4-475C-B960-32EE7BED8C19}" type="presParOf" srcId="{E27F8CED-84D7-4472-BF54-06DDF81B4025}" destId="{955B7702-8613-4160-A06A-E80E90B0820C}" srcOrd="1" destOrd="0" presId="urn:microsoft.com/office/officeart/2005/8/layout/hList7"/>
    <dgm:cxn modelId="{E12FC0D3-7577-4617-B988-680648BE162D}" type="presParOf" srcId="{E27F8CED-84D7-4472-BF54-06DDF81B4025}" destId="{0FE0765E-9731-44C0-86E7-E06F02DED1FA}" srcOrd="2" destOrd="0" presId="urn:microsoft.com/office/officeart/2005/8/layout/hList7"/>
    <dgm:cxn modelId="{3D21845E-2ADB-4C09-881E-3492F685F6AC}" type="presParOf" srcId="{E27F8CED-84D7-4472-BF54-06DDF81B4025}" destId="{0E9C8D39-C991-4048-BD25-C1128626BD5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8B742-F24F-48AC-969A-269FDB4C5A1D}">
      <dsp:nvSpPr>
        <dsp:cNvPr id="0" name=""/>
        <dsp:cNvSpPr/>
      </dsp:nvSpPr>
      <dsp:spPr>
        <a:xfrm>
          <a:off x="1727" y="0"/>
          <a:ext cx="2688282" cy="4419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1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/>
            <a:t>DATA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300" kern="1200"/>
        </a:p>
      </dsp:txBody>
      <dsp:txXfrm>
        <a:off x="1727" y="1767840"/>
        <a:ext cx="2688282" cy="1767840"/>
      </dsp:txXfrm>
    </dsp:sp>
    <dsp:sp modelId="{AB96745C-ADBD-4194-BE13-E110AA8CB6B7}">
      <dsp:nvSpPr>
        <dsp:cNvPr id="0" name=""/>
        <dsp:cNvSpPr/>
      </dsp:nvSpPr>
      <dsp:spPr>
        <a:xfrm>
          <a:off x="610005" y="265176"/>
          <a:ext cx="1471726" cy="147172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ED9C26-56B7-4C76-993D-CC6A123B00A5}">
      <dsp:nvSpPr>
        <dsp:cNvPr id="0" name=""/>
        <dsp:cNvSpPr/>
      </dsp:nvSpPr>
      <dsp:spPr>
        <a:xfrm>
          <a:off x="2770658" y="0"/>
          <a:ext cx="2688282" cy="4419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Critical Questions</a:t>
          </a:r>
        </a:p>
      </dsp:txBody>
      <dsp:txXfrm>
        <a:off x="2770658" y="1767840"/>
        <a:ext cx="2688282" cy="1767840"/>
      </dsp:txXfrm>
    </dsp:sp>
    <dsp:sp modelId="{2D1811ED-EF6D-489F-9487-E4F7258A88C7}">
      <dsp:nvSpPr>
        <dsp:cNvPr id="0" name=""/>
        <dsp:cNvSpPr/>
      </dsp:nvSpPr>
      <dsp:spPr>
        <a:xfrm>
          <a:off x="3378936" y="265176"/>
          <a:ext cx="1471726" cy="147172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B4753C-EACC-441F-82B8-A29E75FEA952}">
      <dsp:nvSpPr>
        <dsp:cNvPr id="0" name=""/>
        <dsp:cNvSpPr/>
      </dsp:nvSpPr>
      <dsp:spPr>
        <a:xfrm>
          <a:off x="5539589" y="0"/>
          <a:ext cx="2688282" cy="4419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Reports</a:t>
          </a:r>
        </a:p>
      </dsp:txBody>
      <dsp:txXfrm>
        <a:off x="5539589" y="1767840"/>
        <a:ext cx="2688282" cy="1767840"/>
      </dsp:txXfrm>
    </dsp:sp>
    <dsp:sp modelId="{0E9C8D39-C991-4048-BD25-C1128626BD54}">
      <dsp:nvSpPr>
        <dsp:cNvPr id="0" name=""/>
        <dsp:cNvSpPr/>
      </dsp:nvSpPr>
      <dsp:spPr>
        <a:xfrm>
          <a:off x="6147867" y="265176"/>
          <a:ext cx="1471726" cy="1471726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2CC9AD-ABE4-4A00-B420-33A24219A183}">
      <dsp:nvSpPr>
        <dsp:cNvPr id="0" name=""/>
        <dsp:cNvSpPr/>
      </dsp:nvSpPr>
      <dsp:spPr>
        <a:xfrm>
          <a:off x="329183" y="3535680"/>
          <a:ext cx="7571232" cy="66294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AF0A0-3A2B-4549-9D90-EA6011FA5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E69EC22-8000-4A01-AE86-242F21553022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01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E1B2-1A3D-D340-BE90-F761BDF90C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0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5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21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42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6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27F9-87EC-41B5-B649-A4A7DABF66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6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1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1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1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5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D13E19-3871-4FE8-91D6-6D5D0336152B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/>
          </a:p>
        </p:txBody>
      </p:sp>
      <p:grpSp>
        <p:nvGrpSpPr>
          <p:cNvPr id="19" name="Group 18" descr="The Center for IDEA Early Childhood Data Systems (The DaSy Center) and the Early Childhood Technical Assistance Center (ECTA Center)"/>
          <p:cNvGrpSpPr/>
          <p:nvPr userDrawn="1"/>
        </p:nvGrpSpPr>
        <p:grpSpPr>
          <a:xfrm>
            <a:off x="5334000" y="5867921"/>
            <a:ext cx="3705225" cy="990079"/>
            <a:chOff x="5334000" y="5867921"/>
            <a:chExt cx="3705225" cy="99007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248400"/>
              <a:ext cx="2486025" cy="541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5867921"/>
              <a:ext cx="1158718" cy="990079"/>
            </a:xfrm>
            <a:prstGeom prst="rect">
              <a:avLst/>
            </a:prstGeom>
          </p:spPr>
        </p:pic>
      </p:grpSp>
      <p:grpSp>
        <p:nvGrpSpPr>
          <p:cNvPr id="21" name="Group 20" descr="&quot; &quot;"/>
          <p:cNvGrpSpPr/>
          <p:nvPr userDrawn="1"/>
        </p:nvGrpSpPr>
        <p:grpSpPr>
          <a:xfrm>
            <a:off x="-457200" y="-304800"/>
            <a:ext cx="9677400" cy="1603169"/>
            <a:chOff x="-457200" y="-304800"/>
            <a:chExt cx="9677400" cy="1603169"/>
          </a:xfrm>
        </p:grpSpPr>
        <p:sp>
          <p:nvSpPr>
            <p:cNvPr id="11" name="Rectangle 10" descr="&quot; &quot;"/>
            <p:cNvSpPr/>
            <p:nvPr userDrawn="1"/>
          </p:nvSpPr>
          <p:spPr>
            <a:xfrm>
              <a:off x="-457200" y="-304800"/>
              <a:ext cx="5029200" cy="1603169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4" name="Rectangle 13" descr="&quot; &quot;"/>
            <p:cNvSpPr/>
            <p:nvPr userDrawn="1"/>
          </p:nvSpPr>
          <p:spPr>
            <a:xfrm>
              <a:off x="3200400" y="-304800"/>
              <a:ext cx="5943600" cy="1603169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pic>
          <p:nvPicPr>
            <p:cNvPr id="8" name="Picture 7" descr="&quot; &quot;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0200" y="-73231"/>
              <a:ext cx="1744279" cy="1371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77125" y="-73231"/>
              <a:ext cx="1743075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0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9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1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1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6A4BDA3-E2BD-4FE2-AAF2-BF3F870E239F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5569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38200" y="3870070"/>
            <a:ext cx="5029200" cy="1600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>
              <a:defRPr lang="en-US" dirty="0">
                <a:solidFill>
                  <a:srgbClr val="154578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52600"/>
            <a:ext cx="6858000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/>
              <a:t>Click to edit Master title</a:t>
            </a:r>
          </a:p>
        </p:txBody>
      </p:sp>
      <p:grpSp>
        <p:nvGrpSpPr>
          <p:cNvPr id="21" name="Group 20" descr="&quot; &quot;"/>
          <p:cNvGrpSpPr/>
          <p:nvPr userDrawn="1"/>
        </p:nvGrpSpPr>
        <p:grpSpPr>
          <a:xfrm>
            <a:off x="-457200" y="-304800"/>
            <a:ext cx="9677400" cy="1603169"/>
            <a:chOff x="-457200" y="-304800"/>
            <a:chExt cx="9677400" cy="1603169"/>
          </a:xfrm>
        </p:grpSpPr>
        <p:sp>
          <p:nvSpPr>
            <p:cNvPr id="11" name="Rectangle 10" descr="&quot; &quot;"/>
            <p:cNvSpPr/>
            <p:nvPr userDrawn="1"/>
          </p:nvSpPr>
          <p:spPr>
            <a:xfrm>
              <a:off x="-457200" y="-304800"/>
              <a:ext cx="5029200" cy="1603169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4" name="Rectangle 13" descr="&quot; &quot;"/>
            <p:cNvSpPr/>
            <p:nvPr userDrawn="1"/>
          </p:nvSpPr>
          <p:spPr>
            <a:xfrm>
              <a:off x="3200400" y="-304800"/>
              <a:ext cx="5943600" cy="1603169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pic>
          <p:nvPicPr>
            <p:cNvPr id="8" name="Picture 7" descr="&quot; &quot;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0200" y="-73231"/>
              <a:ext cx="1744279" cy="1371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77125" y="-73231"/>
              <a:ext cx="1743075" cy="1371600"/>
            </a:xfrm>
            <a:prstGeom prst="rect">
              <a:avLst/>
            </a:prstGeom>
          </p:spPr>
        </p:pic>
      </p:grpSp>
      <p:pic>
        <p:nvPicPr>
          <p:cNvPr id="20" name="Picture 19" title="Logo: ECTA: Early Childhood Technical Assistance Center">
            <a:extLst>
              <a:ext uri="{FF2B5EF4-FFF2-40B4-BE49-F238E27FC236}">
                <a16:creationId xmlns:a16="http://schemas.microsoft.com/office/drawing/2014/main" id="{727C7EEA-49F5-459A-928F-9A0EAE99DF4A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2048"/>
            <a:ext cx="4267200" cy="629217"/>
          </a:xfrm>
          <a:prstGeom prst="rect">
            <a:avLst/>
          </a:prstGeom>
        </p:spPr>
      </p:pic>
      <p:pic>
        <p:nvPicPr>
          <p:cNvPr id="1026" name="Picture 2" descr="DaSy Logo (3-line subheading)">
            <a:extLst>
              <a:ext uri="{FF2B5EF4-FFF2-40B4-BE49-F238E27FC236}">
                <a16:creationId xmlns:a16="http://schemas.microsoft.com/office/drawing/2014/main" id="{14383786-BF1E-4761-867D-5F3ED01F3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64" y="5681187"/>
            <a:ext cx="2841804" cy="10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91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A36B43E8-A732-4300-A5FD-3338E43EC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5029200" cy="1600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lang="en-US" dirty="0">
                <a:solidFill>
                  <a:srgbClr val="154578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5D7A1535-4250-478F-BDA1-183A176A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2600"/>
            <a:ext cx="6858000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/>
              <a:t>Click to edit Master title</a:t>
            </a:r>
          </a:p>
        </p:txBody>
      </p:sp>
      <p:pic>
        <p:nvPicPr>
          <p:cNvPr id="12" name="Picture 11" title="Logo: ECTA: Early Childhood Technical Assistance Center">
            <a:extLst>
              <a:ext uri="{FF2B5EF4-FFF2-40B4-BE49-F238E27FC236}">
                <a16:creationId xmlns:a16="http://schemas.microsoft.com/office/drawing/2014/main" id="{F9DD7AE8-605D-4398-8044-4B32C4B9942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2048"/>
            <a:ext cx="4267200" cy="629217"/>
          </a:xfrm>
          <a:prstGeom prst="rect">
            <a:avLst/>
          </a:prstGeom>
        </p:spPr>
      </p:pic>
      <p:pic>
        <p:nvPicPr>
          <p:cNvPr id="13" name="Picture 2" descr="DaSy Logo (3-line subheading)">
            <a:extLst>
              <a:ext uri="{FF2B5EF4-FFF2-40B4-BE49-F238E27FC236}">
                <a16:creationId xmlns:a16="http://schemas.microsoft.com/office/drawing/2014/main" id="{77997B66-2DB1-421C-9713-2B722FE4E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64" y="5681187"/>
            <a:ext cx="2841804" cy="10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65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  <a:lvl3pPr>
              <a:buClr>
                <a:srgbClr val="56A0D3"/>
              </a:buClr>
              <a:defRPr/>
            </a:lvl3pPr>
            <a:lvl4pPr>
              <a:buClr>
                <a:srgbClr val="56A0D3"/>
              </a:buClr>
              <a:defRPr/>
            </a:lvl4pPr>
            <a:lvl5pPr>
              <a:buClr>
                <a:srgbClr val="56A0D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 descr="&quot; &quot;"/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10" name="Rectangle 9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1" name="Rectangle 10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pic>
        <p:nvPicPr>
          <p:cNvPr id="19" name="Picture 18" title="Logo: ECTA: Early Childhood Technical Assistance Center">
            <a:extLst>
              <a:ext uri="{FF2B5EF4-FFF2-40B4-BE49-F238E27FC236}">
                <a16:creationId xmlns:a16="http://schemas.microsoft.com/office/drawing/2014/main" id="{C17F300A-7DD8-4F61-91BC-636E33E46F5F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23" name="Picture 2" descr="DaSy, ECTA, NCSI, IDC logos">
            <a:extLst>
              <a:ext uri="{FF2B5EF4-FFF2-40B4-BE49-F238E27FC236}">
                <a16:creationId xmlns:a16="http://schemas.microsoft.com/office/drawing/2014/main" id="{0F4A0D10-67C8-42CD-A3C8-E86A1685D9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/>
          </a:p>
        </p:txBody>
      </p:sp>
      <p:grpSp>
        <p:nvGrpSpPr>
          <p:cNvPr id="19" name="Group 18" descr="The Center for IDEA Early Childhood Data Systems (The DaSy Center) and the Early Childhood Technical Assistance Center (ECTA Center)"/>
          <p:cNvGrpSpPr/>
          <p:nvPr userDrawn="1"/>
        </p:nvGrpSpPr>
        <p:grpSpPr>
          <a:xfrm>
            <a:off x="5334000" y="5867921"/>
            <a:ext cx="3705225" cy="990079"/>
            <a:chOff x="5334000" y="5867921"/>
            <a:chExt cx="3705225" cy="99007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248400"/>
              <a:ext cx="2486025" cy="541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5867921"/>
              <a:ext cx="1158718" cy="990079"/>
            </a:xfrm>
            <a:prstGeom prst="rect">
              <a:avLst/>
            </a:prstGeom>
          </p:spPr>
        </p:pic>
      </p:grp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6" name="Rectangle 5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7" name="Rectangle 6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8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44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6" name="Rectangle 5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7" name="Rectangle 6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C03C09-42D2-4D7E-88F3-0C24A6C5B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964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9" name="Rectangle 8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0" name="Rectangle 9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cxnSp>
        <p:nvCxnSpPr>
          <p:cNvPr id="11" name="Straight Connector 10" descr="&quot; &quot;">
            <a:extLst>
              <a:ext uri="{FF2B5EF4-FFF2-40B4-BE49-F238E27FC236}">
                <a16:creationId xmlns:a16="http://schemas.microsoft.com/office/drawing/2014/main" id="{87459EEC-F23C-482C-BF2C-B88557931F51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title="Logo: ECTA: Early Childhood Technical Assistance Center">
            <a:extLst>
              <a:ext uri="{FF2B5EF4-FFF2-40B4-BE49-F238E27FC236}">
                <a16:creationId xmlns:a16="http://schemas.microsoft.com/office/drawing/2014/main" id="{A4A0F58F-0379-45BC-B726-B3472A1911B2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3" name="Picture 2" descr="DaSy, ECTA, NCSI, IDC logos">
            <a:extLst>
              <a:ext uri="{FF2B5EF4-FFF2-40B4-BE49-F238E27FC236}">
                <a16:creationId xmlns:a16="http://schemas.microsoft.com/office/drawing/2014/main" id="{327C47DC-8F06-43E6-A666-78358CBED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7475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8" name="Straight Connector 7" descr="&quot; &quot;">
            <a:extLst>
              <a:ext uri="{FF2B5EF4-FFF2-40B4-BE49-F238E27FC236}">
                <a16:creationId xmlns:a16="http://schemas.microsoft.com/office/drawing/2014/main" id="{04360070-820F-434E-88C3-D742714F5208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Logo: ECTA: Early Childhood Technical Assistance Center">
            <a:extLst>
              <a:ext uri="{FF2B5EF4-FFF2-40B4-BE49-F238E27FC236}">
                <a16:creationId xmlns:a16="http://schemas.microsoft.com/office/drawing/2014/main" id="{55BE0652-FDDC-43C8-B0BC-166471BCF4A4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0" name="Picture 2" descr="DaSy, ECTA, NCSI, IDC logos">
            <a:extLst>
              <a:ext uri="{FF2B5EF4-FFF2-40B4-BE49-F238E27FC236}">
                <a16:creationId xmlns:a16="http://schemas.microsoft.com/office/drawing/2014/main" id="{98D050DB-30B7-4717-A5A5-2440AB5F8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85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" name="Straight Connector 8" descr="&quot; &quot;">
            <a:extLst>
              <a:ext uri="{FF2B5EF4-FFF2-40B4-BE49-F238E27FC236}">
                <a16:creationId xmlns:a16="http://schemas.microsoft.com/office/drawing/2014/main" id="{B21B1CC6-E359-490F-A942-CBF1EAD55E36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Logo: ECTA: Early Childhood Technical Assistance Center">
            <a:extLst>
              <a:ext uri="{FF2B5EF4-FFF2-40B4-BE49-F238E27FC236}">
                <a16:creationId xmlns:a16="http://schemas.microsoft.com/office/drawing/2014/main" id="{1BFBEFCF-11D2-40CD-9C3F-4D1C297D6AB0}"/>
              </a:ext>
            </a:extLst>
          </p:cNvPr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1" name="Picture 2" descr="DaSy, ECTA, NCSI, IDC logos">
            <a:extLst>
              <a:ext uri="{FF2B5EF4-FFF2-40B4-BE49-F238E27FC236}">
                <a16:creationId xmlns:a16="http://schemas.microsoft.com/office/drawing/2014/main" id="{268DE7B8-D382-44FB-A47B-C8180D215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67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 descr="&quot; &quot;">
            <a:extLst>
              <a:ext uri="{FF2B5EF4-FFF2-40B4-BE49-F238E27FC236}">
                <a16:creationId xmlns:a16="http://schemas.microsoft.com/office/drawing/2014/main" id="{50D5E0EE-40AE-44DA-8F71-E2F1CDC00EE4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title="Logo: ECTA: Early Childhood Technical Assistance Center">
            <a:extLst>
              <a:ext uri="{FF2B5EF4-FFF2-40B4-BE49-F238E27FC236}">
                <a16:creationId xmlns:a16="http://schemas.microsoft.com/office/drawing/2014/main" id="{567ADC7F-25F2-483E-A94B-A1BC1BFD4B22}"/>
              </a:ext>
            </a:extLst>
          </p:cNvPr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3" name="Picture 2" descr="DaSy, ECTA, NCSI, IDC logos">
            <a:extLst>
              <a:ext uri="{FF2B5EF4-FFF2-40B4-BE49-F238E27FC236}">
                <a16:creationId xmlns:a16="http://schemas.microsoft.com/office/drawing/2014/main" id="{9445B46B-2EFA-4284-A7AD-5C64CB2E6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8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 descr="&quot; &quot;">
            <a:extLst>
              <a:ext uri="{FF2B5EF4-FFF2-40B4-BE49-F238E27FC236}">
                <a16:creationId xmlns:a16="http://schemas.microsoft.com/office/drawing/2014/main" id="{BE080D29-A306-41DB-8B1F-6F03F7993751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Logo: ECTA: Early Childhood Technical Assistance Center">
            <a:extLst>
              <a:ext uri="{FF2B5EF4-FFF2-40B4-BE49-F238E27FC236}">
                <a16:creationId xmlns:a16="http://schemas.microsoft.com/office/drawing/2014/main" id="{C369FB02-DAA1-4C97-831B-CEA255AA2B36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9" name="Picture 2" descr="DaSy, ECTA, NCSI, IDC logos">
            <a:extLst>
              <a:ext uri="{FF2B5EF4-FFF2-40B4-BE49-F238E27FC236}">
                <a16:creationId xmlns:a16="http://schemas.microsoft.com/office/drawing/2014/main" id="{9B759536-0E55-4C97-9A02-5E260A301A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09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&quot; &quot;">
            <a:extLst>
              <a:ext uri="{FF2B5EF4-FFF2-40B4-BE49-F238E27FC236}">
                <a16:creationId xmlns:a16="http://schemas.microsoft.com/office/drawing/2014/main" id="{4F3A1CF8-D52E-4D5E-95E1-CC9D31F4CE5B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title="Logo: ECTA: Early Childhood Technical Assistance Center">
            <a:extLst>
              <a:ext uri="{FF2B5EF4-FFF2-40B4-BE49-F238E27FC236}">
                <a16:creationId xmlns:a16="http://schemas.microsoft.com/office/drawing/2014/main" id="{FADBA7DA-5338-432F-A3F8-E2A93A5222B9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8" name="Picture 2" descr="DaSy, ECTA, NCSI, IDC logos">
            <a:extLst>
              <a:ext uri="{FF2B5EF4-FFF2-40B4-BE49-F238E27FC236}">
                <a16:creationId xmlns:a16="http://schemas.microsoft.com/office/drawing/2014/main" id="{B5A9935C-6497-4DCE-AFB0-D9F3CE111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1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 descr="&quot; &quot;">
            <a:extLst>
              <a:ext uri="{FF2B5EF4-FFF2-40B4-BE49-F238E27FC236}">
                <a16:creationId xmlns:a16="http://schemas.microsoft.com/office/drawing/2014/main" id="{6D99DC92-5064-480C-9A04-9AED414FB673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Logo: ECTA: Early Childhood Technical Assistance Center">
            <a:extLst>
              <a:ext uri="{FF2B5EF4-FFF2-40B4-BE49-F238E27FC236}">
                <a16:creationId xmlns:a16="http://schemas.microsoft.com/office/drawing/2014/main" id="{88CE47F5-0539-4CE8-964B-73DA097AF854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1" name="Picture 2" descr="DaSy, ECTA, NCSI, IDC logos">
            <a:extLst>
              <a:ext uri="{FF2B5EF4-FFF2-40B4-BE49-F238E27FC236}">
                <a16:creationId xmlns:a16="http://schemas.microsoft.com/office/drawing/2014/main" id="{31E6F05B-0E12-41DE-89B0-6D7B0764B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  <a:lvl3pPr>
              <a:buClr>
                <a:srgbClr val="56A0D3"/>
              </a:buClr>
              <a:defRPr/>
            </a:lvl3pPr>
            <a:lvl4pPr>
              <a:buClr>
                <a:srgbClr val="56A0D3"/>
              </a:buClr>
              <a:defRPr/>
            </a:lvl4pPr>
            <a:lvl5pPr>
              <a:buClr>
                <a:srgbClr val="56A0D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10" name="Rectangle 9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1" name="Rectangle 10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9" name="Straight Connector 8" descr="&quot; &quot;">
            <a:extLst>
              <a:ext uri="{FF2B5EF4-FFF2-40B4-BE49-F238E27FC236}">
                <a16:creationId xmlns:a16="http://schemas.microsoft.com/office/drawing/2014/main" id="{1203956E-9305-49FC-8513-11F306C342C9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Logo: ECTA: Early Childhood Technical Assistance Center">
            <a:extLst>
              <a:ext uri="{FF2B5EF4-FFF2-40B4-BE49-F238E27FC236}">
                <a16:creationId xmlns:a16="http://schemas.microsoft.com/office/drawing/2014/main" id="{678AC980-2229-4798-B35A-B2A513F28FE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1" name="Picture 2" descr="DaSy, ECTA, NCSI, IDC logos">
            <a:extLst>
              <a:ext uri="{FF2B5EF4-FFF2-40B4-BE49-F238E27FC236}">
                <a16:creationId xmlns:a16="http://schemas.microsoft.com/office/drawing/2014/main" id="{DDF47116-0FA3-4915-BAF0-7F4EB8128E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29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 descr="&quot; &quot;">
            <a:extLst>
              <a:ext uri="{FF2B5EF4-FFF2-40B4-BE49-F238E27FC236}">
                <a16:creationId xmlns:a16="http://schemas.microsoft.com/office/drawing/2014/main" id="{BAF749F1-482D-45C4-A921-AD9797171D61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Logo: ECTA: Early Childhood Technical Assistance Center">
            <a:extLst>
              <a:ext uri="{FF2B5EF4-FFF2-40B4-BE49-F238E27FC236}">
                <a16:creationId xmlns:a16="http://schemas.microsoft.com/office/drawing/2014/main" id="{075EB1D9-D6DB-4E68-9EC8-D75DB1DD8781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0" name="Picture 2" descr="DaSy, ECTA, NCSI, IDC logos">
            <a:extLst>
              <a:ext uri="{FF2B5EF4-FFF2-40B4-BE49-F238E27FC236}">
                <a16:creationId xmlns:a16="http://schemas.microsoft.com/office/drawing/2014/main" id="{A9CE8119-F817-4566-A96E-6E42DA1165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 descr="&quot; &quot;">
            <a:extLst>
              <a:ext uri="{FF2B5EF4-FFF2-40B4-BE49-F238E27FC236}">
                <a16:creationId xmlns:a16="http://schemas.microsoft.com/office/drawing/2014/main" id="{11BDACBB-4A65-4713-8D6B-1CBABA10CEBC}"/>
              </a:ext>
            </a:extLst>
          </p:cNvPr>
          <p:cNvCxnSpPr/>
          <p:nvPr userDrawn="1"/>
        </p:nvCxnSpPr>
        <p:spPr>
          <a:xfrm>
            <a:off x="0" y="6130290"/>
            <a:ext cx="9144000" cy="0"/>
          </a:xfrm>
          <a:prstGeom prst="line">
            <a:avLst/>
          </a:prstGeom>
          <a:ln w="1905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Logo: ECTA: Early Childhood Technical Assistance Center">
            <a:extLst>
              <a:ext uri="{FF2B5EF4-FFF2-40B4-BE49-F238E27FC236}">
                <a16:creationId xmlns:a16="http://schemas.microsoft.com/office/drawing/2014/main" id="{D190B5BA-5BCD-4E4D-8A53-9C76D058E4E4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710" y="6321553"/>
            <a:ext cx="1115330" cy="445982"/>
          </a:xfrm>
          <a:prstGeom prst="rect">
            <a:avLst/>
          </a:prstGeom>
        </p:spPr>
      </p:pic>
      <p:pic>
        <p:nvPicPr>
          <p:cNvPr id="10" name="Picture 2" descr="DaSy, ECTA, NCSI, IDC logos">
            <a:extLst>
              <a:ext uri="{FF2B5EF4-FFF2-40B4-BE49-F238E27FC236}">
                <a16:creationId xmlns:a16="http://schemas.microsoft.com/office/drawing/2014/main" id="{BD0201A9-1A69-4977-9021-AEF5E9753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6" y="6155960"/>
            <a:ext cx="969264" cy="6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4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6" name="Rectangle 5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7" name="Rectangle 6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9" name="Rectangle 8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0" name="Rectangle 9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grpSp>
        <p:nvGrpSpPr>
          <p:cNvPr id="11" name="Group 10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9" name="Rectangle 8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0" name="Rectangle 9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2792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6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3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6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asycenter" TargetMode="External"/><Relationship Id="rId2" Type="http://schemas.openxmlformats.org/officeDocument/2006/relationships/hyperlink" Target="http://dasycenter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DaSyCente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457200" y="5331759"/>
            <a:ext cx="4592531" cy="1216152"/>
          </a:xfrm>
        </p:spPr>
        <p:txBody>
          <a:bodyPr>
            <a:normAutofit/>
          </a:bodyPr>
          <a:lstStyle/>
          <a:p>
            <a:pPr algn="l"/>
            <a:r>
              <a:rPr lang="en-US" sz="2400" b="0"/>
              <a:t>Arlington, VA</a:t>
            </a:r>
          </a:p>
          <a:p>
            <a:pPr algn="l"/>
            <a:r>
              <a:rPr lang="en-US" sz="2400" b="0"/>
              <a:t>August 14,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31679-01F1-43AB-B557-46EAA27B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3505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dirty="0"/>
              <a:t>Fiscal Data Visualization Workshop</a:t>
            </a:r>
            <a:br>
              <a:rPr lang="en-US" sz="4000" dirty="0"/>
            </a:br>
            <a:r>
              <a:rPr lang="en-US" sz="4000" b="0" dirty="0"/>
              <a:t>Using Local Data to Tell a Story</a:t>
            </a:r>
            <a:r>
              <a:rPr lang="en-US" sz="2400" b="0" dirty="0"/>
              <a:t> 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Katy McCullough (ECTA)</a:t>
            </a:r>
            <a:br>
              <a:rPr lang="en-US" sz="2400" b="0" dirty="0"/>
            </a:br>
            <a:r>
              <a:rPr lang="en-US" sz="2400" b="0" dirty="0"/>
              <a:t>Maureen Greer (DaSy, ITCA)</a:t>
            </a:r>
            <a:br>
              <a:rPr lang="en-US" sz="2400" b="0" dirty="0"/>
            </a:br>
            <a:r>
              <a:rPr lang="en-US" sz="2400" b="0" dirty="0"/>
              <a:t>Kellen Reid (ECTA, DaSy)</a:t>
            </a:r>
            <a:br>
              <a:rPr lang="en-US" sz="2400" b="0" dirty="0"/>
            </a:br>
            <a:r>
              <a:rPr lang="en-US" sz="2400" b="0" dirty="0"/>
              <a:t>Ron Benham (ITCA)</a:t>
            </a:r>
            <a:br>
              <a:rPr lang="en-US" sz="2400" b="0" dirty="0"/>
            </a:br>
            <a:r>
              <a:rPr lang="en-US" sz="2400" b="0" dirty="0"/>
              <a:t>Kim Wedel (ECTA, ITCA)</a:t>
            </a:r>
            <a:endParaRPr lang="en-US" sz="4000" b="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8463"/>
            <a:ext cx="2057400" cy="1700212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98725"/>
            <a:ext cx="2057400" cy="1797050"/>
          </a:xfrm>
        </p:spPr>
      </p:pic>
    </p:spTree>
    <p:extLst>
      <p:ext uri="{BB962C8B-B14F-4D97-AF65-F5344CB8AC3E}">
        <p14:creationId xmlns:p14="http://schemas.microsoft.com/office/powerpoint/2010/main" val="12030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oy&#10;&#10;Description generated with very high confidence">
            <a:extLst>
              <a:ext uri="{FF2B5EF4-FFF2-40B4-BE49-F238E27FC236}">
                <a16:creationId xmlns:a16="http://schemas.microsoft.com/office/drawing/2014/main" id="{8CBF3450-0EB3-4438-B5FF-034DE5DD6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200" y="1640846"/>
            <a:ext cx="3750162" cy="446354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A5333-87FA-4D02-818C-52064A43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512" y="1970809"/>
            <a:ext cx="3750162" cy="4033135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4000" dirty="0"/>
              <a:t>3.C. Funding and Expenditures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736D5-4EC5-433F-9D9F-CD3EF3A6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6208"/>
          </a:xfrm>
        </p:spPr>
        <p:txBody>
          <a:bodyPr>
            <a:noAutofit/>
          </a:bodyPr>
          <a:lstStyle/>
          <a:p>
            <a:r>
              <a:rPr lang="en-US" sz="3200" dirty="0"/>
              <a:t>Section 3: Local Early Intervention Services (EIS) Program Level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AEC5B-B985-46E4-83C1-A9AC10B4F5FC}"/>
              </a:ext>
            </a:extLst>
          </p:cNvPr>
          <p:cNvSpPr/>
          <p:nvPr/>
        </p:nvSpPr>
        <p:spPr>
          <a:xfrm>
            <a:off x="457200" y="6104389"/>
            <a:ext cx="37501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https://www.pexels.com/photo/close-up-photography-of-baby-1122891/</a:t>
            </a:r>
          </a:p>
        </p:txBody>
      </p:sp>
    </p:spTree>
    <p:extLst>
      <p:ext uri="{BB962C8B-B14F-4D97-AF65-F5344CB8AC3E}">
        <p14:creationId xmlns:p14="http://schemas.microsoft.com/office/powerpoint/2010/main" val="8447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E7112-7164-4F1C-8B9C-BB0FE3E2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71171"/>
            <a:ext cx="8338991" cy="460426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sz="2300" dirty="0"/>
              <a:t>What major funding streams and allocations support children participating in EI?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300" dirty="0"/>
              <a:t>What is the total amount of funding from all sources that is supporting the operation of the EI program?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300" dirty="0"/>
              <a:t>What is the cost to each local EIS program to provide EI services?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300" dirty="0"/>
              <a:t>What is the average cost per child for EI services statewide? For each EIS program?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300" dirty="0"/>
              <a:t>What are some of the factors that are related to differences across EIS programs in the average cost per child?</a:t>
            </a:r>
          </a:p>
          <a:p>
            <a:pPr marL="457200" indent="-457200">
              <a:buFont typeface="+mj-lt"/>
              <a:buAutoNum type="alphaLcPeriod"/>
            </a:pPr>
            <a:endParaRPr lang="en-US" sz="2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E4C92-1AE8-47CA-96F9-C8BFAB40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3.C.1. What is the cost of providing EI services to children and families? </a:t>
            </a:r>
          </a:p>
        </p:txBody>
      </p:sp>
    </p:spTree>
    <p:extLst>
      <p:ext uri="{BB962C8B-B14F-4D97-AF65-F5344CB8AC3E}">
        <p14:creationId xmlns:p14="http://schemas.microsoft.com/office/powerpoint/2010/main" val="26127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FB8279-39D9-4AFF-8706-1ADF0AF8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is the comparison between projected revenues/budget and estimated need at the state level (i.e., revenue gap)?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is the comparison between projected revenues/budget and estimated need for each local EIS program/LEA?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601D4-9D20-4B95-89C8-16DC3744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3.C.2. Does the state have sufficient revenue to provide quality IDEA services?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45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C238B-1781-4172-9502-C2A02794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0691"/>
            <a:ext cx="8229600" cy="4391082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400" dirty="0"/>
              <a:t>What are the high-cost drivers within the state program configurations?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What are the characteristics of programs with relatively lower than average cost per child and relatively higher child outcomes?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What are alternative configurations of IDEA service provision that contribute to same or better outcomes without increased cost?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412E4-0929-4410-8FA9-55D5EEB7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4891"/>
          </a:xfrm>
        </p:spPr>
        <p:txBody>
          <a:bodyPr>
            <a:noAutofit/>
          </a:bodyPr>
          <a:lstStyle/>
          <a:p>
            <a:r>
              <a:rPr lang="en-US" sz="2800" i="1" dirty="0"/>
              <a:t>3.C.3 How can the state maximize efficiency in the operation of the EI program and maintain or improve outcomes?</a:t>
            </a:r>
          </a:p>
        </p:txBody>
      </p:sp>
    </p:spTree>
    <p:extLst>
      <p:ext uri="{BB962C8B-B14F-4D97-AF65-F5344CB8AC3E}">
        <p14:creationId xmlns:p14="http://schemas.microsoft.com/office/powerpoint/2010/main" val="299223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A3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&lt;strong&gt;Questions&lt;/strong&gt; to Ask Before Choosing an LMS - Capterra Blog | e-Learning ...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650991" y="772557"/>
            <a:ext cx="3258665" cy="5686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4300" indent="0">
              <a:lnSpc>
                <a:spcPct val="90000"/>
              </a:lnSpc>
              <a:spcBef>
                <a:spcPts val="3000"/>
              </a:spcBef>
              <a:buClr>
                <a:schemeClr val="bg1"/>
              </a:buClr>
              <a:buNone/>
            </a:pPr>
            <a:r>
              <a:rPr lang="en-US" sz="3400">
                <a:solidFill>
                  <a:srgbClr val="FFFFFF"/>
                </a:solidFill>
              </a:rPr>
              <a:t>Who is your audience?</a:t>
            </a:r>
          </a:p>
          <a:p>
            <a:pPr marL="114300" indent="0">
              <a:lnSpc>
                <a:spcPct val="90000"/>
              </a:lnSpc>
              <a:spcBef>
                <a:spcPts val="3000"/>
              </a:spcBef>
              <a:buClr>
                <a:schemeClr val="bg1"/>
              </a:buClr>
              <a:buNone/>
            </a:pPr>
            <a:r>
              <a:rPr lang="en-US" sz="3400">
                <a:solidFill>
                  <a:srgbClr val="FFFFFF"/>
                </a:solidFill>
              </a:rPr>
              <a:t>What do they want to know?</a:t>
            </a:r>
            <a:endParaRPr lang="en-US" sz="3400">
              <a:solidFill>
                <a:srgbClr val="FFFFFF"/>
              </a:solidFill>
              <a:cs typeface="Calibri"/>
            </a:endParaRPr>
          </a:p>
          <a:p>
            <a:pPr marL="114300" indent="0">
              <a:lnSpc>
                <a:spcPct val="90000"/>
              </a:lnSpc>
              <a:spcBef>
                <a:spcPts val="3000"/>
              </a:spcBef>
              <a:buClr>
                <a:schemeClr val="bg1"/>
              </a:buClr>
              <a:buNone/>
            </a:pPr>
            <a:r>
              <a:rPr lang="en-US" sz="3400">
                <a:solidFill>
                  <a:srgbClr val="FFFFFF"/>
                </a:solidFill>
              </a:rPr>
              <a:t>Why do they want to know it?</a:t>
            </a:r>
            <a:endParaRPr lang="en-US" sz="3400">
              <a:solidFill>
                <a:srgbClr val="FFFFFF"/>
              </a:solidFill>
              <a:cs typeface="Calibri"/>
            </a:endParaRPr>
          </a:p>
          <a:p>
            <a:pPr marL="114300" indent="0">
              <a:lnSpc>
                <a:spcPct val="90000"/>
              </a:lnSpc>
              <a:spcBef>
                <a:spcPts val="3000"/>
              </a:spcBef>
              <a:buClr>
                <a:schemeClr val="bg1"/>
              </a:buClr>
              <a:buNone/>
            </a:pPr>
            <a:r>
              <a:rPr lang="en-US" sz="3400">
                <a:solidFill>
                  <a:srgbClr val="FFFFFF"/>
                </a:solidFill>
              </a:rPr>
              <a:t>What format should you use</a:t>
            </a:r>
            <a:r>
              <a:rPr lang="en-US" sz="3400">
                <a:solidFill>
                  <a:srgbClr val="FFFFFF"/>
                </a:solidFill>
                <a:cs typeface="Calibri"/>
              </a:rPr>
              <a:t>?</a:t>
            </a:r>
            <a:endParaRPr lang="en-US" sz="3400">
              <a:solidFill>
                <a:srgbClr val="FFFFFF"/>
              </a:solidFill>
            </a:endParaRPr>
          </a:p>
          <a:p>
            <a:pPr marL="114300" indent="0">
              <a:lnSpc>
                <a:spcPct val="90000"/>
              </a:lnSpc>
              <a:spcBef>
                <a:spcPts val="3000"/>
              </a:spcBef>
              <a:buClr>
                <a:schemeClr val="bg1"/>
              </a:buClr>
              <a:buNone/>
            </a:pPr>
            <a:r>
              <a:rPr lang="en-US" sz="3400">
                <a:solidFill>
                  <a:srgbClr val="FFFFFF"/>
                </a:solidFill>
              </a:rPr>
              <a:t>How will they use it?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Where to start?</a:t>
            </a:r>
          </a:p>
        </p:txBody>
      </p:sp>
    </p:spTree>
    <p:extLst>
      <p:ext uri="{BB962C8B-B14F-4D97-AF65-F5344CB8AC3E}">
        <p14:creationId xmlns:p14="http://schemas.microsoft.com/office/powerpoint/2010/main" val="308846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257" y="4139608"/>
            <a:ext cx="7318743" cy="174728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Who can participate in generating Critical Questions?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Go It Alone</a:t>
            </a:r>
          </a:p>
        </p:txBody>
      </p:sp>
      <p:pic>
        <p:nvPicPr>
          <p:cNvPr id="9" name="Picture 2" descr="Image result for baby group">
            <a:extLst>
              <a:ext uri="{FF2B5EF4-FFF2-40B4-BE49-F238E27FC236}">
                <a16:creationId xmlns:a16="http://schemas.microsoft.com/office/drawing/2014/main" id="{54B3A16D-CBA6-44C7-8C31-E6C2F128A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/>
          <a:stretch/>
        </p:blipFill>
        <p:spPr bwMode="auto">
          <a:xfrm>
            <a:off x="-4234" y="1417638"/>
            <a:ext cx="9148234" cy="2209800"/>
          </a:xfrm>
          <a:prstGeom prst="rect">
            <a:avLst/>
          </a:prstGeom>
          <a:noFill/>
          <a:ln>
            <a:solidFill>
              <a:srgbClr val="1545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0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AC6B7744-3B18-4F5F-920E-8C2D539E7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2" y="3182679"/>
            <a:ext cx="4359347" cy="2906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1603"/>
            <a:ext cx="8036441" cy="3733800"/>
          </a:xfrm>
          <a:noFill/>
        </p:spPr>
        <p:txBody>
          <a:bodyPr/>
          <a:lstStyle/>
          <a:p>
            <a:pPr marL="514350" indent="-457200">
              <a:lnSpc>
                <a:spcPct val="110000"/>
              </a:lnSpc>
              <a:spcBef>
                <a:spcPts val="1400"/>
              </a:spcBef>
              <a:buFont typeface="+mj-lt"/>
              <a:buAutoNum type="arabicPeriod"/>
            </a:pPr>
            <a:r>
              <a:rPr lang="en-US" sz="2600" dirty="0"/>
              <a:t>What question(s) do you want to answer? How would the answer to the question be useful?</a:t>
            </a:r>
          </a:p>
          <a:p>
            <a:pPr marL="514350" indent="-457200">
              <a:lnSpc>
                <a:spcPct val="110000"/>
              </a:lnSpc>
              <a:spcBef>
                <a:spcPts val="1400"/>
              </a:spcBef>
              <a:buFont typeface="+mj-lt"/>
              <a:buAutoNum type="arabicPeriod"/>
            </a:pPr>
            <a:r>
              <a:rPr lang="en-US" sz="2600" dirty="0"/>
              <a:t>What data do you need to answer the question(s)?</a:t>
            </a:r>
          </a:p>
          <a:p>
            <a:pPr marL="514350" indent="-457200">
              <a:lnSpc>
                <a:spcPct val="110000"/>
              </a:lnSpc>
              <a:spcBef>
                <a:spcPts val="1400"/>
              </a:spcBef>
              <a:buFont typeface="+mj-lt"/>
              <a:buAutoNum type="arabicPeriod"/>
            </a:pPr>
            <a:r>
              <a:rPr lang="en-US" sz="2600" dirty="0"/>
              <a:t>Do you have that data?  Does the Part C Coordinator have easy access to this data?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799" cy="487362"/>
          </a:xfrm>
        </p:spPr>
        <p:txBody>
          <a:bodyPr>
            <a:noAutofit/>
          </a:bodyPr>
          <a:lstStyle/>
          <a:p>
            <a:r>
              <a:rPr lang="en-US" sz="2800" dirty="0"/>
              <a:t>Critical Questions Discussion:</a:t>
            </a:r>
            <a:endParaRPr lang="en-US" sz="2600" b="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8F775-93E0-4C2B-8FB0-A298B00D82B3}"/>
              </a:ext>
            </a:extLst>
          </p:cNvPr>
          <p:cNvSpPr/>
          <p:nvPr/>
        </p:nvSpPr>
        <p:spPr>
          <a:xfrm>
            <a:off x="225777" y="3826457"/>
            <a:ext cx="4452549" cy="95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460375">
              <a:lnSpc>
                <a:spcPct val="110000"/>
              </a:lnSpc>
              <a:spcBef>
                <a:spcPts val="1400"/>
              </a:spcBef>
              <a:buClr>
                <a:srgbClr val="154578"/>
              </a:buClr>
              <a:buFont typeface="+mj-lt"/>
              <a:buAutoNum type="arabicPeriod" startAt="4"/>
            </a:pPr>
            <a:r>
              <a:rPr lang="en-US" sz="2600" dirty="0">
                <a:solidFill>
                  <a:srgbClr val="154578"/>
                </a:solidFill>
              </a:rPr>
              <a:t>If not, how can you get the needed data?</a:t>
            </a:r>
          </a:p>
        </p:txBody>
      </p:sp>
    </p:spTree>
    <p:extLst>
      <p:ext uri="{BB962C8B-B14F-4D97-AF65-F5344CB8AC3E}">
        <p14:creationId xmlns:p14="http://schemas.microsoft.com/office/powerpoint/2010/main" val="19770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B0C6229-47E4-4D7E-9121-55E0DFDC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91543" y="-1"/>
            <a:ext cx="5852455" cy="6122671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F9B3F3B-B0C4-427F-AA59-B9C3CCD5CE14}"/>
              </a:ext>
            </a:extLst>
          </p:cNvPr>
          <p:cNvSpPr/>
          <p:nvPr/>
        </p:nvSpPr>
        <p:spPr>
          <a:xfrm>
            <a:off x="3196295" y="6069330"/>
            <a:ext cx="4278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https://www.pexels.com/photo/baby-in-white-tutu-skirt-beside-cake-206347/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9EA4E2-A838-4D63-9CD9-DDED2605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91545" cy="6122670"/>
          </a:xfrm>
          <a:solidFill>
            <a:srgbClr val="5B445E"/>
          </a:solidFill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Fiscal Profile Overview</a:t>
            </a:r>
          </a:p>
        </p:txBody>
      </p:sp>
    </p:spTree>
    <p:extLst>
      <p:ext uri="{BB962C8B-B14F-4D97-AF65-F5344CB8AC3E}">
        <p14:creationId xmlns:p14="http://schemas.microsoft.com/office/powerpoint/2010/main" val="365116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Fiscal Data Profile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236"/>
            <a:ext cx="6305550" cy="3191164"/>
          </a:xfrm>
        </p:spPr>
        <p:txBody>
          <a:bodyPr>
            <a:normAutofit/>
          </a:bodyPr>
          <a:lstStyle/>
          <a:p>
            <a:r>
              <a:rPr lang="en-US" sz="2400"/>
              <a:t>Communicate fiscal data visually </a:t>
            </a:r>
          </a:p>
          <a:p>
            <a:r>
              <a:rPr lang="en-US" sz="2400"/>
              <a:t>Provide simplicity for those within and external to your state system </a:t>
            </a:r>
          </a:p>
          <a:p>
            <a:r>
              <a:rPr lang="en-US" sz="2400"/>
              <a:t>Designed for a purpose, audience, and the critical questions you’re trying to answer </a:t>
            </a:r>
          </a:p>
          <a:p>
            <a:endParaRPr lang="en-US"/>
          </a:p>
        </p:txBody>
      </p:sp>
      <p:pic>
        <p:nvPicPr>
          <p:cNvPr id="4" name="Picture 4" descr="A scale graphic showing that, when representing a circle, a visualization is much clearer than a verbal description.">
            <a:extLst>
              <a:ext uri="{FF2B5EF4-FFF2-40B4-BE49-F238E27FC236}">
                <a16:creationId xmlns:a16="http://schemas.microsoft.com/office/drawing/2014/main" id="{D2D24A9C-D0A1-4D69-85A9-DD681808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8" y="3701053"/>
            <a:ext cx="4451860" cy="25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3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Fiscal Data Profile Utility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16073"/>
              </p:ext>
            </p:extLst>
          </p:nvPr>
        </p:nvGraphicFramePr>
        <p:xfrm>
          <a:off x="763286" y="1797576"/>
          <a:ext cx="5525318" cy="329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5325">
                  <a:extLst>
                    <a:ext uri="{9D8B030D-6E8A-4147-A177-3AD203B41FA5}">
                      <a16:colId xmlns:a16="http://schemas.microsoft.com/office/drawing/2014/main" val="3728486451"/>
                    </a:ext>
                  </a:extLst>
                </a:gridCol>
                <a:gridCol w="3929993">
                  <a:extLst>
                    <a:ext uri="{9D8B030D-6E8A-4147-A177-3AD203B41FA5}">
                      <a16:colId xmlns:a16="http://schemas.microsoft.com/office/drawing/2014/main" val="42083636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</a:rPr>
                        <a:t>Answer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15457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important fiscal questions 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523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general supervision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3979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fiscal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4474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ln>
                            <a:noFill/>
                          </a:ln>
                          <a:solidFill>
                            <a:srgbClr val="1545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political will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18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5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1325563"/>
          </a:xfrm>
        </p:spPr>
        <p:txBody>
          <a:bodyPr/>
          <a:lstStyle/>
          <a:p>
            <a:r>
              <a:rPr lang="en-US"/>
              <a:t>Intended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4618"/>
            <a:ext cx="7886700" cy="482138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/>
              <a:t>As a result of this workshop, participants will:</a:t>
            </a:r>
          </a:p>
          <a:p>
            <a:pPr lvl="0"/>
            <a:r>
              <a:rPr lang="en-US"/>
              <a:t>Gain knowledge about the data elements needed to answer critical fiscal questions. </a:t>
            </a:r>
          </a:p>
          <a:p>
            <a:pPr lvl="0"/>
            <a:r>
              <a:rPr lang="en-US"/>
              <a:t>Be able to generate a fiscal data profile with graphic illustrations of key program fiscal data for use at the state and the local levels.</a:t>
            </a:r>
          </a:p>
          <a:p>
            <a:pPr lvl="0"/>
            <a:r>
              <a:rPr lang="en-US"/>
              <a:t>Understand how to repurpose or alter the profile for their specific needs or how to access support to do so. </a:t>
            </a:r>
          </a:p>
          <a:p>
            <a:pPr lvl="0"/>
            <a:r>
              <a:rPr lang="en-US"/>
              <a:t>Be better able to use fiscal data for fiscal management. </a:t>
            </a:r>
          </a:p>
        </p:txBody>
      </p:sp>
    </p:spTree>
    <p:extLst>
      <p:ext uri="{BB962C8B-B14F-4D97-AF65-F5344CB8AC3E}">
        <p14:creationId xmlns:p14="http://schemas.microsoft.com/office/powerpoint/2010/main" val="37531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Walk-through of the </a:t>
            </a:r>
            <a:r>
              <a:rPr lang="en-US" err="1"/>
              <a:t>DaSy</a:t>
            </a:r>
            <a:r>
              <a:rPr lang="en-US"/>
              <a:t> Fiscal Profile Template</a:t>
            </a:r>
          </a:p>
        </p:txBody>
      </p:sp>
      <p:pic>
        <p:nvPicPr>
          <p:cNvPr id="4" name="Content Placeholder 10" descr="Screenshot of DaSy's fiscal profile template.  Image is aesthetic only. " title="Fiscal Profile Screenshot">
            <a:extLst>
              <a:ext uri="{FF2B5EF4-FFF2-40B4-BE49-F238E27FC236}">
                <a16:creationId xmlns:a16="http://schemas.microsoft.com/office/drawing/2014/main" id="{47470388-FBD8-43D5-A929-56DF3DA0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1" y="1989439"/>
            <a:ext cx="730973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616449"/>
            <a:ext cx="8825501" cy="52398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19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0" y="866371"/>
            <a:ext cx="8373439" cy="43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5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29465"/>
            <a:ext cx="8989888" cy="4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" y="1058239"/>
            <a:ext cx="8219326" cy="40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1" y="863029"/>
            <a:ext cx="8280971" cy="43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595902"/>
            <a:ext cx="8198777" cy="5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8111AC-9509-46E3-A65B-89427F257A46}"/>
              </a:ext>
            </a:extLst>
          </p:cNvPr>
          <p:cNvSpPr txBox="1">
            <a:spLocks/>
          </p:cNvSpPr>
          <p:nvPr/>
        </p:nvSpPr>
        <p:spPr>
          <a:xfrm>
            <a:off x="3200400" y="304800"/>
            <a:ext cx="5943600" cy="162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>
                <a:solidFill>
                  <a:srgbClr val="15457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6000" b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utoShape 2" descr="cam records GIF">
            <a:extLst>
              <a:ext uri="{FF2B5EF4-FFF2-40B4-BE49-F238E27FC236}">
                <a16:creationId xmlns:a16="http://schemas.microsoft.com/office/drawing/2014/main" id="{47D37117-F028-4AF1-BBEA-352DF60D6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670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5369C17-B423-46C4-B040-51A3C7DBDD3D}"/>
              </a:ext>
            </a:extLst>
          </p:cNvPr>
          <p:cNvSpPr txBox="1">
            <a:spLocks/>
          </p:cNvSpPr>
          <p:nvPr/>
        </p:nvSpPr>
        <p:spPr>
          <a:xfrm>
            <a:off x="3200400" y="1927861"/>
            <a:ext cx="5943600" cy="1424939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5457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4800" b="0">
              <a:ln w="12700">
                <a:solidFill>
                  <a:schemeClr val="accent5"/>
                </a:solidFill>
                <a:prstDash val="solid"/>
              </a:ln>
              <a:solidFill>
                <a:srgbClr val="56A0D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65A4F-94E1-421D-9F4F-31A7BD5037E8}"/>
              </a:ext>
            </a:extLst>
          </p:cNvPr>
          <p:cNvSpPr/>
          <p:nvPr/>
        </p:nvSpPr>
        <p:spPr>
          <a:xfrm>
            <a:off x="0" y="-304799"/>
            <a:ext cx="3200400" cy="71628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Related image">
            <a:extLst>
              <a:ext uri="{FF2B5EF4-FFF2-40B4-BE49-F238E27FC236}">
                <a16:creationId xmlns:a16="http://schemas.microsoft.com/office/drawing/2014/main" id="{5942DBD7-DFCF-43FD-B4F6-45E9C2B3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" y="228601"/>
            <a:ext cx="2618261" cy="335279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4188ADF-5EC9-4157-A592-8EC5B18B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9" y="762000"/>
            <a:ext cx="5753101" cy="2819397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6000" b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ACTIVITY TIME</a:t>
            </a:r>
            <a:br>
              <a:rPr lang="en-US" sz="6000" b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4800" b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56A0D3"/>
                </a:solidFill>
                <a:latin typeface="Calibri"/>
                <a:ea typeface="+mn-ea"/>
                <a:cs typeface="+mn-cs"/>
              </a:rPr>
              <a:t>Fiscal Data Dive</a:t>
            </a:r>
            <a:endParaRPr lang="en-US" sz="6000" b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BC960-CB6D-447C-9AAC-2AFE3776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Dive Activity Instructions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2886E-0A22-4EFE-A016-11016343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fiscal profiles with those at your table.</a:t>
            </a:r>
          </a:p>
          <a:p>
            <a:pPr lvl="1"/>
            <a:r>
              <a:rPr lang="en-US" dirty="0"/>
              <a:t>Work with your table to better understand what they might mean.</a:t>
            </a:r>
          </a:p>
          <a:p>
            <a:pPr lvl="1"/>
            <a:r>
              <a:rPr lang="en-US" dirty="0"/>
              <a:t>Reflect on any strengths and weaknesses of the data visualizations.</a:t>
            </a:r>
          </a:p>
          <a:p>
            <a:pPr lvl="2"/>
            <a:r>
              <a:rPr lang="en-US" dirty="0"/>
              <a:t>Record any specific requests or unanswered questions about the fiscal profile tool on your “</a:t>
            </a:r>
            <a:r>
              <a:rPr lang="en-US" dirty="0" err="1"/>
              <a:t>wishlist</a:t>
            </a:r>
            <a:r>
              <a:rPr lang="en-US" dirty="0"/>
              <a:t>” (i.e., sticky note paper).</a:t>
            </a:r>
          </a:p>
          <a:p>
            <a:r>
              <a:rPr lang="en-US" dirty="0"/>
              <a:t>Be prepared to share back any highlights of your discussions to the larger group.</a:t>
            </a:r>
          </a:p>
        </p:txBody>
      </p:sp>
    </p:spTree>
    <p:extLst>
      <p:ext uri="{BB962C8B-B14F-4D97-AF65-F5344CB8AC3E}">
        <p14:creationId xmlns:p14="http://schemas.microsoft.com/office/powerpoint/2010/main" val="265653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Dive Activity </a:t>
            </a:r>
            <a:r>
              <a:rPr lang="en-US" sz="4000" dirty="0" err="1"/>
              <a:t>Shareback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0874"/>
            <a:ext cx="8508813" cy="4685290"/>
          </a:xfrm>
        </p:spPr>
        <p:txBody>
          <a:bodyPr anchor="t"/>
          <a:lstStyle/>
          <a:p>
            <a:pPr marL="0" indent="0">
              <a:buNone/>
            </a:pPr>
            <a:r>
              <a:rPr lang="en-US" sz="4000" dirty="0"/>
              <a:t>What did you find to be interesting about this?</a:t>
            </a:r>
            <a:endParaRPr lang="en-US" sz="4000" dirty="0">
              <a:cs typeface="Calibri"/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cs typeface="Calibri"/>
              </a:rPr>
              <a:t>Have you done similar analyses in your state?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cs typeface="Calibri"/>
              </a:rPr>
              <a:t>How could this be useful in your state?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0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9722B-03A1-4A8E-B510-8CDDA3A25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1371600"/>
            <a:ext cx="7848600" cy="5492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D82C6-CD57-4E1F-85E6-2F42CD22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2186"/>
            <a:ext cx="5943600" cy="914400"/>
          </a:xfrm>
        </p:spPr>
        <p:txBody>
          <a:bodyPr>
            <a:normAutofit/>
          </a:bodyPr>
          <a:lstStyle/>
          <a:p>
            <a:r>
              <a:rPr lang="en-US" sz="4800"/>
              <a:t>Critical Questions</a:t>
            </a:r>
          </a:p>
        </p:txBody>
      </p:sp>
      <p:pic>
        <p:nvPicPr>
          <p:cNvPr id="10" name="Picture 9" descr="A baby lying on a bed&#10;&#10;Description generated with very high confidence">
            <a:extLst>
              <a:ext uri="{FF2B5EF4-FFF2-40B4-BE49-F238E27FC236}">
                <a16:creationId xmlns:a16="http://schemas.microsoft.com/office/drawing/2014/main" id="{4BA4A1DA-26A7-4801-A150-70EDAB1A3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961" l="0" r="100000">
                        <a14:foregroundMark x1="6213" y1="33960" x2="9295" y2="39175"/>
                        <a14:foregroundMark x1="9491" y1="35294" x2="9589" y2="38690"/>
                        <a14:foregroundMark x1="10861" y1="36082" x2="10519" y2="41540"/>
                        <a14:foregroundMark x1="18493" y1="43784" x2="21380" y2="46028"/>
                        <a14:foregroundMark x1="32290" y1="8065" x2="32290" y2="8065"/>
                        <a14:foregroundMark x1="19569" y1="46695" x2="24217" y2="48939"/>
                        <a14:foregroundMark x1="25245" y1="50030" x2="29892" y2="51001"/>
                        <a14:foregroundMark x1="29892" y1="51001" x2="29892" y2="51001"/>
                        <a14:foregroundMark x1="17759" y1="46392" x2="13258" y2="43602"/>
                        <a14:backgroundMark x1="30675" y1="0" x2="32828" y2="2365"/>
                        <a14:backgroundMark x1="35861" y1="3942" x2="35861" y2="3942"/>
                        <a14:backgroundMark x1="11693" y1="44997" x2="12084" y2="45664"/>
                        <a14:backgroundMark x1="1566" y1="27047" x2="5675" y2="34384"/>
                        <a14:backgroundMark x1="12084" y1="45664" x2="12084" y2="45664"/>
                        <a14:backgroundMark x1="66438" y1="50515" x2="69667" y2="55488"/>
                        <a14:backgroundMark x1="29795" y1="51486" x2="31947" y2="52820"/>
                        <a14:backgroundMark x1="27202" y1="0" x2="29110" y2="3153"/>
                        <a14:backgroundMark x1="34442" y1="4366" x2="35861" y2="6428"/>
                        <a14:backgroundMark x1="35910" y1="6792" x2="35616" y2="7884"/>
                        <a14:backgroundMark x1="32975" y1="5943" x2="32975" y2="5943"/>
                        <a14:backgroundMark x1="37818" y1="10612" x2="37818" y2="10612"/>
                        <a14:backgroundMark x1="40362" y1="13766" x2="40362" y2="13766"/>
                        <a14:backgroundMark x1="39286" y1="14797" x2="39286" y2="14797"/>
                        <a14:backgroundMark x1="39335" y1="15161" x2="39335" y2="15161"/>
                        <a14:backgroundMark x1="21918" y1="485" x2="21918" y2="485"/>
                        <a14:backgroundMark x1="32534" y1="6489" x2="32534" y2="6489"/>
                        <a14:backgroundMark x1="3033" y1="25106" x2="3033" y2="25106"/>
                        <a14:backgroundMark x1="3425" y1="27289" x2="3425" y2="27350"/>
                        <a14:backgroundMark x1="3327" y1="25470" x2="3865" y2="30261"/>
                        <a14:backgroundMark x1="9247" y1="43602" x2="10665" y2="45300"/>
                        <a14:backgroundMark x1="11106" y1="44451" x2="8757" y2="41965"/>
                        <a14:backgroundMark x1="10078" y1="42935" x2="9540" y2="42086"/>
                        <a14:backgroundMark x1="9198" y1="41480" x2="8513" y2="40388"/>
                        <a14:backgroundMark x1="8464" y1="39418" x2="9687" y2="42147"/>
                        <a14:backgroundMark x1="10274" y1="41540" x2="10274" y2="41540"/>
                        <a14:backgroundMark x1="7877" y1="38872" x2="5284" y2="33596"/>
                        <a14:backgroundMark x1="23337" y1="49970" x2="24902" y2="51243"/>
                        <a14:backgroundMark x1="20352" y1="48514" x2="14824" y2="46392"/>
                        <a14:backgroundMark x1="29648" y1="51425" x2="31751" y2="51668"/>
                        <a14:backgroundMark x1="23973" y1="50697" x2="24804" y2="5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85682" y="855290"/>
            <a:ext cx="670643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9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4E04-D413-4F2A-AE26-1EA383BF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BREAK!</a:t>
            </a:r>
          </a:p>
        </p:txBody>
      </p:sp>
      <p:pic>
        <p:nvPicPr>
          <p:cNvPr id="5" name="Picture 2" descr="Image result for baby question">
            <a:extLst>
              <a:ext uri="{FF2B5EF4-FFF2-40B4-BE49-F238E27FC236}">
                <a16:creationId xmlns:a16="http://schemas.microsoft.com/office/drawing/2014/main" id="{1737ED5D-AE8F-448F-B28B-C26750A214E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385" y="0"/>
            <a:ext cx="8220614" cy="61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10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3463-840F-4A1C-80EC-EB4C7BF4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855"/>
          </a:xfrm>
        </p:spPr>
        <p:txBody>
          <a:bodyPr/>
          <a:lstStyle/>
          <a:p>
            <a:r>
              <a:rPr lang="en-US" dirty="0"/>
              <a:t>Creating an Analysis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2C1B-7F5C-4AC2-BB91-6FEF3590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8231" y="1445991"/>
            <a:ext cx="6335769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6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 Considerations for Question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6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Set for Analysis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6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Elements for Analysis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6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Steps for Conducting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and Review Data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 the Analysis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6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Sample Output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Data Tables and Visualizations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Content Placeholder 4" descr="A picture containing indoor, wall, person, young&#10;&#10;Description generated with very high confidence">
            <a:extLst>
              <a:ext uri="{FF2B5EF4-FFF2-40B4-BE49-F238E27FC236}">
                <a16:creationId xmlns:a16="http://schemas.microsoft.com/office/drawing/2014/main" id="{22D0DAE4-2710-4A55-B4F5-A4C2225510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162493"/>
            <a:ext cx="2808231" cy="49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4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3463-840F-4A1C-80EC-EB4C7BF4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Considerations 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2C1B-7F5C-4AC2-BB91-6FEF3590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736037" cy="4419600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lphaLcPeriod"/>
            </a:pPr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 Considerations for Question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Set for Analysis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Elements for Analysis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Steps for Conducting Analysis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and Review Data 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 the Analysis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Sample Output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Data Tables and Visualizations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8C5A5-33C4-4627-988A-78C797ECB1E1}"/>
              </a:ext>
            </a:extLst>
          </p:cNvPr>
          <p:cNvSpPr/>
          <p:nvPr/>
        </p:nvSpPr>
        <p:spPr>
          <a:xfrm>
            <a:off x="2776860" y="2210171"/>
            <a:ext cx="5783720" cy="3607911"/>
          </a:xfrm>
          <a:prstGeom prst="rect">
            <a:avLst/>
          </a:prstGeom>
          <a:solidFill>
            <a:schemeClr val="bg1"/>
          </a:solidFill>
          <a:ln>
            <a:solidFill>
              <a:srgbClr val="15457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Include…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Focus of the question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Decisions to make related to data (e.g., what data to include, which children, programs, etc.)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Special requirements such as “must have x data for x timeline.”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unit(s) of analysis for the question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8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3463-840F-4A1C-80EC-EB4C7BF4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Elements 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2C1B-7F5C-4AC2-BB91-6FEF3590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736037" cy="44196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Analytic Considerations for Question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Set for Analysis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lphaLcPeriod"/>
            </a:pPr>
            <a:r>
              <a:rPr lang="en-US" b="1" dirty="0">
                <a:latin typeface="Calibri Light" panose="020F0302020204030204" pitchFamily="34" charset="0"/>
                <a:cs typeface="Calibri" panose="020F0502020204030204" pitchFamily="34" charset="0"/>
              </a:rPr>
              <a:t>Data Elements for Analysis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Steps for Conducting Analysis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and Review Data 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 the Analysis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Sample Output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Data Tables and Visualizations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49284-45FF-4706-AA41-52C34306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588" y="2690227"/>
            <a:ext cx="6271773" cy="3797769"/>
          </a:xfrm>
          <a:prstGeom prst="rect">
            <a:avLst/>
          </a:prstGeom>
          <a:solidFill>
            <a:schemeClr val="bg1"/>
          </a:solidFill>
          <a:ln>
            <a:solidFill>
              <a:srgbClr val="15457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55793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3463-840F-4A1C-80EC-EB4C7BF4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Preparation &amp; Review 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2C1B-7F5C-4AC2-BB91-6FEF3590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736037" cy="44196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Analytic Considerations for Question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Set for Analysis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Elements for Analysis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Steps for Conducting Analysis</a:t>
            </a:r>
          </a:p>
          <a:p>
            <a:pPr lvl="1">
              <a:spcBef>
                <a:spcPts val="0"/>
              </a:spcBef>
              <a:buClr>
                <a:srgbClr val="154578"/>
              </a:buClr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and Review Data 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 the Analysis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+mj-lt"/>
              <a:buAutoNum type="alphaL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Sample Output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Data Tables and Visualizations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8C5A5-33C4-4627-988A-78C797ECB1E1}"/>
              </a:ext>
            </a:extLst>
          </p:cNvPr>
          <p:cNvSpPr/>
          <p:nvPr/>
        </p:nvSpPr>
        <p:spPr>
          <a:xfrm>
            <a:off x="1520260" y="3434688"/>
            <a:ext cx="6737390" cy="3047694"/>
          </a:xfrm>
          <a:prstGeom prst="rect">
            <a:avLst/>
          </a:prstGeom>
          <a:solidFill>
            <a:schemeClr val="bg1"/>
          </a:solidFill>
          <a:ln>
            <a:solidFill>
              <a:srgbClr val="15457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Include…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Selected timeframe used in analysis, subsets of children, other data decisions, etc.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to calculate numbers, percentages, etc. in each category or subset.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 and how to check for outliers, missing data, and/or data that are unclear or out of range.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Considerations for handling data quality concerns.</a:t>
            </a:r>
          </a:p>
        </p:txBody>
      </p:sp>
    </p:spTree>
    <p:extLst>
      <p:ext uri="{BB962C8B-B14F-4D97-AF65-F5344CB8AC3E}">
        <p14:creationId xmlns:p14="http://schemas.microsoft.com/office/powerpoint/2010/main" val="408572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D95102-7164-422C-BF1A-C4A4BD56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819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9CB2C32-690A-49C6-9BA9-AE0F5CDC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961"/>
            <a:ext cx="6385560" cy="40386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panose="020B0604020202020204" pitchFamily="34" charset="0"/>
                <a:cs typeface="Times New Roman" panose="02020603050405020304" pitchFamily="18" charset="0"/>
              </a:rPr>
              <a:t>Is the critical question(s) you identified still your key question(s) to answer?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panose="020B0604020202020204" pitchFamily="34" charset="0"/>
                <a:cs typeface="Times New Roman" panose="02020603050405020304" pitchFamily="18" charset="0"/>
              </a:rPr>
              <a:t>What data do you need to answer that question(s)?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panose="020B0604020202020204" pitchFamily="34" charset="0"/>
                <a:cs typeface="Times New Roman" panose="02020603050405020304" pitchFamily="18" charset="0"/>
              </a:rPr>
              <a:t>What additional supports do you need to collect it?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panose="020B0604020202020204" pitchFamily="34" charset="0"/>
                <a:cs typeface="Times New Roman" panose="02020603050405020304" pitchFamily="18" charset="0"/>
              </a:rPr>
              <a:t>Who will get this information?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panose="020B0604020202020204" pitchFamily="34" charset="0"/>
                <a:cs typeface="Times New Roman" panose="02020603050405020304" pitchFamily="18" charset="0"/>
              </a:rPr>
              <a:t>How often?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000D9-1984-4E66-9101-0CFF4CCD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Next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AD1D5E-7584-4C2B-A947-2504BCDAA709}"/>
              </a:ext>
            </a:extLst>
          </p:cNvPr>
          <p:cNvSpPr/>
          <p:nvPr/>
        </p:nvSpPr>
        <p:spPr>
          <a:xfrm>
            <a:off x="0" y="6108191"/>
            <a:ext cx="5420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https://www.pexels.com/photo/topless-toddler-with-pants-sitting-on-white-surface-while-looking-up-1108195/</a:t>
            </a:r>
          </a:p>
        </p:txBody>
      </p:sp>
    </p:spTree>
    <p:extLst>
      <p:ext uri="{BB962C8B-B14F-4D97-AF65-F5344CB8AC3E}">
        <p14:creationId xmlns:p14="http://schemas.microsoft.com/office/powerpoint/2010/main" val="933375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C2A9A-8AE9-428A-9487-63DEB9BE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955432"/>
            <a:ext cx="8557847" cy="5372216"/>
          </a:xfrm>
        </p:spPr>
        <p:txBody>
          <a:bodyPr/>
          <a:lstStyle/>
          <a:p>
            <a:pPr fontAlgn="base"/>
            <a:r>
              <a:rPr lang="en-US" dirty="0"/>
              <a:t>How could you use your past experience with analyzing and using fiscal data?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How does this fiscal data profile inform your approach to additional or deeper data analysis that you would like to conduct? 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Who, within your Lead Agency, do you ask for the data you need to answer specific questions that are asked of you?  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B67D93-D5CE-46FE-B19C-AD0F77C6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 Group Discussion: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503BB-A62C-4EA9-BA44-E0D988DC8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1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F9A268-866D-4A09-84DA-E05528664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011458" y="487679"/>
            <a:ext cx="5121084" cy="4305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D47F34-3CC0-4DE6-BBEC-6DF37DB7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0"/>
            <a:ext cx="5363527" cy="868680"/>
          </a:xfrm>
        </p:spPr>
        <p:txBody>
          <a:bodyPr/>
          <a:lstStyle/>
          <a:p>
            <a:r>
              <a:rPr lang="en-US" dirty="0"/>
              <a:t>Wrap-Up: Reflections</a:t>
            </a:r>
          </a:p>
        </p:txBody>
      </p:sp>
    </p:spTree>
    <p:extLst>
      <p:ext uri="{BB962C8B-B14F-4D97-AF65-F5344CB8AC3E}">
        <p14:creationId xmlns:p14="http://schemas.microsoft.com/office/powerpoint/2010/main" val="3928924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presentation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Visit the </a:t>
            </a:r>
            <a:r>
              <a:rPr lang="en-US" err="1"/>
              <a:t>DaSy</a:t>
            </a:r>
            <a:r>
              <a:rPr lang="en-US"/>
              <a:t> website at:</a:t>
            </a:r>
            <a:br>
              <a:rPr lang="en-US"/>
            </a:br>
            <a:r>
              <a:rPr lang="en-US">
                <a:hlinkClick r:id="rId2" tooltip="The DaSy Center website"/>
              </a:rPr>
              <a:t>http://dasycenter.org/</a:t>
            </a:r>
            <a:endParaRPr lang="en-US"/>
          </a:p>
          <a:p>
            <a:r>
              <a:rPr lang="en-US"/>
              <a:t>Like us on Facebook: </a:t>
            </a:r>
            <a:br>
              <a:rPr lang="en-US"/>
            </a:br>
            <a:r>
              <a:rPr lang="en-US" u="sng">
                <a:hlinkClick r:id="rId3" tooltip="DaSy Center Facebook page"/>
              </a:rPr>
              <a:t>https://www.facebook.com/dasycenter</a:t>
            </a:r>
            <a:endParaRPr lang="en-US"/>
          </a:p>
          <a:p>
            <a:r>
              <a:rPr lang="en-US"/>
              <a:t>Follow us on Twitter:</a:t>
            </a:r>
            <a:br>
              <a:rPr lang="en-US"/>
            </a:br>
            <a:r>
              <a:rPr lang="en-US" u="sng">
                <a:hlinkClick r:id="rId4" tooltip="DaSy Center Twitter feed"/>
              </a:rPr>
              <a:t>@</a:t>
            </a:r>
            <a:r>
              <a:rPr lang="en-US" u="sng" err="1">
                <a:hlinkClick r:id="rId4" tooltip="DaSy Center Twitter feed"/>
              </a:rPr>
              <a:t>DaSyCenter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The contents of this tool and guidance were developed under grants from the U.S. Department of Education, #H326P120002 and #H373Z120002. However, those contents do not necessarily represent the policy of the U.S. Department of Education, and you should not assume endorsement by the Federal Government. Project Officers: Meredith </a:t>
            </a:r>
            <a:r>
              <a:rPr lang="en-US" sz="1800" err="1"/>
              <a:t>Miceli</a:t>
            </a:r>
            <a:r>
              <a:rPr lang="en-US" sz="1800"/>
              <a:t>, </a:t>
            </a:r>
            <a:r>
              <a:rPr lang="en-US" sz="1800" err="1"/>
              <a:t>Richelle</a:t>
            </a:r>
            <a:r>
              <a:rPr lang="en-US" sz="1800"/>
              <a:t> Davis, and Julia Martin </a:t>
            </a:r>
            <a:r>
              <a:rPr lang="en-US" sz="1800" err="1"/>
              <a:t>Eile</a:t>
            </a:r>
            <a:r>
              <a:rPr lang="en-US" sz="1800"/>
              <a:t>. 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4296186"/>
            <a:ext cx="1062037" cy="885825"/>
          </a:xfrm>
          <a:prstGeom prst="rect">
            <a:avLst/>
          </a:prstGeom>
        </p:spPr>
      </p:pic>
      <p:sp>
        <p:nvSpPr>
          <p:cNvPr id="5" name="Title 1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Diagram group">
            <a:extLst>
              <a:ext uri="{FF2B5EF4-FFF2-40B4-BE49-F238E27FC236}">
                <a16:creationId xmlns:a16="http://schemas.microsoft.com/office/drawing/2014/main" id="{9F960A7A-E4B0-4F1B-8361-9C322A994D5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4595630" y="2981937"/>
            <a:ext cx="1645920" cy="1353378"/>
            <a:chOff x="4975455" y="2526364"/>
            <a:chExt cx="2024076" cy="153060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25" name="Rectangle 24" descr="Mining Tools">
              <a:extLst>
                <a:ext uri="{FF2B5EF4-FFF2-40B4-BE49-F238E27FC236}">
                  <a16:creationId xmlns:a16="http://schemas.microsoft.com/office/drawing/2014/main" id="{BD733727-9F4B-47B0-89CF-9717D2D2C667}"/>
                </a:ext>
              </a:extLst>
            </p:cNvPr>
            <p:cNvSpPr/>
            <p:nvPr/>
          </p:nvSpPr>
          <p:spPr>
            <a:xfrm>
              <a:off x="4975455" y="2526364"/>
              <a:ext cx="2024076" cy="153060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7082" t="-6754" r="7082" b="-6754"/>
              </a:stretch>
            </a:blipFill>
            <a:sp3d z="-2118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-6544756"/>
                <a:satOff val="-351"/>
                <a:lumOff val="568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A219D7-08C0-4E24-9D36-E29A88EEF5A1}"/>
              </a:ext>
            </a:extLst>
          </p:cNvPr>
          <p:cNvSpPr/>
          <p:nvPr/>
        </p:nvSpPr>
        <p:spPr>
          <a:xfrm>
            <a:off x="6098931" y="2620410"/>
            <a:ext cx="1996900" cy="1925581"/>
          </a:xfrm>
          <a:custGeom>
            <a:avLst/>
            <a:gdLst>
              <a:gd name="connsiteX0" fmla="*/ 0 w 1283679"/>
              <a:gd name="connsiteY0" fmla="*/ 641829 h 1283658"/>
              <a:gd name="connsiteX1" fmla="*/ 641840 w 1283679"/>
              <a:gd name="connsiteY1" fmla="*/ 0 h 1283658"/>
              <a:gd name="connsiteX2" fmla="*/ 1283680 w 1283679"/>
              <a:gd name="connsiteY2" fmla="*/ 641829 h 1283658"/>
              <a:gd name="connsiteX3" fmla="*/ 641840 w 1283679"/>
              <a:gd name="connsiteY3" fmla="*/ 1283658 h 1283658"/>
              <a:gd name="connsiteX4" fmla="*/ 0 w 1283679"/>
              <a:gd name="connsiteY4" fmla="*/ 641829 h 12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679" h="1283658">
                <a:moveTo>
                  <a:pt x="0" y="641829"/>
                </a:moveTo>
                <a:cubicBezTo>
                  <a:pt x="0" y="287357"/>
                  <a:pt x="287362" y="0"/>
                  <a:pt x="641840" y="0"/>
                </a:cubicBezTo>
                <a:cubicBezTo>
                  <a:pt x="996318" y="0"/>
                  <a:pt x="1283680" y="287357"/>
                  <a:pt x="1283680" y="641829"/>
                </a:cubicBezTo>
                <a:cubicBezTo>
                  <a:pt x="1283680" y="996301"/>
                  <a:pt x="996318" y="1283658"/>
                  <a:pt x="641840" y="1283658"/>
                </a:cubicBezTo>
                <a:cubicBezTo>
                  <a:pt x="287362" y="1283658"/>
                  <a:pt x="0" y="996301"/>
                  <a:pt x="0" y="641829"/>
                </a:cubicBezTo>
                <a:close/>
              </a:path>
            </a:pathLst>
          </a:custGeom>
          <a:scene3d>
            <a:camera prst="orthographicFront">
              <a:rot lat="0" lon="20400000" rev="0"/>
            </a:camera>
            <a:lightRig rig="threePt" dir="t"/>
          </a:scene3d>
          <a:sp3d z="57200" extrusionH="600" contourW="3000">
            <a:bevelT w="48600" h="18600" prst="relaxedInset"/>
            <a:bevelB w="48600" h="8600" prst="relaxedInset"/>
          </a:sp3d>
        </p:spPr>
        <p:style>
          <a:ln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990" tIns="187987" rIns="187990" bIns="187987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/>
              <a:t>Understand how they can be used</a:t>
            </a:r>
          </a:p>
        </p:txBody>
      </p:sp>
      <p:sp>
        <p:nvSpPr>
          <p:cNvPr id="15" name="Rectangle 14" descr="Bullseye">
            <a:extLst>
              <a:ext uri="{FF2B5EF4-FFF2-40B4-BE49-F238E27FC236}">
                <a16:creationId xmlns:a16="http://schemas.microsoft.com/office/drawing/2014/main" id="{FBDB40A5-5C99-4D75-9883-2DCB8E5DCF43}"/>
              </a:ext>
            </a:extLst>
          </p:cNvPr>
          <p:cNvSpPr>
            <a:spLocks noChangeAspect="1"/>
          </p:cNvSpPr>
          <p:nvPr/>
        </p:nvSpPr>
        <p:spPr>
          <a:xfrm rot="5400000">
            <a:off x="6019802" y="4457968"/>
            <a:ext cx="2418405" cy="1828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4824" t="-6754" r="4824" b="-6754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-2118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3089511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D7C16E-B547-49C4-B223-4383AF20E9E5}"/>
              </a:ext>
            </a:extLst>
          </p:cNvPr>
          <p:cNvSpPr/>
          <p:nvPr/>
        </p:nvSpPr>
        <p:spPr>
          <a:xfrm>
            <a:off x="4507766" y="4409578"/>
            <a:ext cx="1996900" cy="1925581"/>
          </a:xfrm>
          <a:custGeom>
            <a:avLst/>
            <a:gdLst>
              <a:gd name="connsiteX0" fmla="*/ 0 w 1283679"/>
              <a:gd name="connsiteY0" fmla="*/ 641829 h 1283658"/>
              <a:gd name="connsiteX1" fmla="*/ 641840 w 1283679"/>
              <a:gd name="connsiteY1" fmla="*/ 0 h 1283658"/>
              <a:gd name="connsiteX2" fmla="*/ 1283680 w 1283679"/>
              <a:gd name="connsiteY2" fmla="*/ 641829 h 1283658"/>
              <a:gd name="connsiteX3" fmla="*/ 641840 w 1283679"/>
              <a:gd name="connsiteY3" fmla="*/ 1283658 h 1283658"/>
              <a:gd name="connsiteX4" fmla="*/ 0 w 1283679"/>
              <a:gd name="connsiteY4" fmla="*/ 641829 h 12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679" h="1283658">
                <a:moveTo>
                  <a:pt x="0" y="641829"/>
                </a:moveTo>
                <a:cubicBezTo>
                  <a:pt x="0" y="287357"/>
                  <a:pt x="287362" y="0"/>
                  <a:pt x="641840" y="0"/>
                </a:cubicBezTo>
                <a:cubicBezTo>
                  <a:pt x="996318" y="0"/>
                  <a:pt x="1283680" y="287357"/>
                  <a:pt x="1283680" y="641829"/>
                </a:cubicBezTo>
                <a:cubicBezTo>
                  <a:pt x="1283680" y="996301"/>
                  <a:pt x="996318" y="1283658"/>
                  <a:pt x="641840" y="1283658"/>
                </a:cubicBezTo>
                <a:cubicBezTo>
                  <a:pt x="287362" y="1283658"/>
                  <a:pt x="0" y="996301"/>
                  <a:pt x="0" y="641829"/>
                </a:cubicBezTo>
                <a:close/>
              </a:path>
            </a:pathLst>
          </a:custGeom>
          <a:scene3d>
            <a:camera prst="orthographicFront">
              <a:rot lat="0" lon="1200000" rev="0"/>
            </a:camera>
            <a:lightRig rig="threePt" dir="t"/>
          </a:scene3d>
          <a:sp3d z="57200" extrusionH="600" contourW="3000">
            <a:bevelT w="48600" h="18600" prst="relaxedInset"/>
            <a:bevelB w="48600" h="8600" prst="relaxedInset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990" tIns="187987" rIns="187990" bIns="187987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/>
              <a:t>Identify your critical question(s)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5CF3F-1844-4C74-A934-3F3B7C0F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9783"/>
            <a:ext cx="2819400" cy="3001963"/>
          </a:xfrm>
        </p:spPr>
        <p:txBody>
          <a:bodyPr>
            <a:normAutofit/>
          </a:bodyPr>
          <a:lstStyle/>
          <a:p>
            <a:r>
              <a:rPr lang="en-US" sz="4400"/>
              <a:t>Goals for Critical Question Segment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070B7-ABE5-4E9A-8272-33EEE948A3B5}"/>
              </a:ext>
            </a:extLst>
          </p:cNvPr>
          <p:cNvSpPr>
            <a:spLocks noChangeAspect="1"/>
          </p:cNvSpPr>
          <p:nvPr/>
        </p:nvSpPr>
        <p:spPr>
          <a:xfrm>
            <a:off x="6019800" y="891272"/>
            <a:ext cx="2418408" cy="18288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306" t="-3767" r="9342" b="-3767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-2118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55FD60C6-2B5F-4E12-AC15-50A92BFD3995}"/>
              </a:ext>
            </a:extLst>
          </p:cNvPr>
          <p:cNvSpPr/>
          <p:nvPr/>
        </p:nvSpPr>
        <p:spPr>
          <a:xfrm>
            <a:off x="4226055" y="4137928"/>
            <a:ext cx="2560320" cy="2468880"/>
          </a:xfrm>
          <a:prstGeom prst="donut">
            <a:avLst>
              <a:gd name="adj" fmla="val 11010"/>
            </a:avLst>
          </a:prstGeom>
          <a:scene3d>
            <a:camera prst="orthographicFront">
              <a:rot lat="0" lon="1200000" rev="0"/>
            </a:camera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CF5D7A2F-4BB1-4953-88AB-D9388002A07E}"/>
              </a:ext>
            </a:extLst>
          </p:cNvPr>
          <p:cNvSpPr/>
          <p:nvPr/>
        </p:nvSpPr>
        <p:spPr>
          <a:xfrm>
            <a:off x="5817220" y="2348760"/>
            <a:ext cx="2560320" cy="2468880"/>
          </a:xfrm>
          <a:prstGeom prst="donut">
            <a:avLst>
              <a:gd name="adj" fmla="val 11010"/>
            </a:avLst>
          </a:prstGeom>
          <a:scene3d>
            <a:camera prst="orthographicFront">
              <a:rot lat="0" lon="20400000" rev="0"/>
            </a:camera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3CF955-ABE2-4E3C-B21A-CB2348288DA2}"/>
              </a:ext>
            </a:extLst>
          </p:cNvPr>
          <p:cNvGrpSpPr/>
          <p:nvPr/>
        </p:nvGrpSpPr>
        <p:grpSpPr>
          <a:xfrm>
            <a:off x="4226055" y="559592"/>
            <a:ext cx="2560320" cy="2468880"/>
            <a:chOff x="2266816" y="1412797"/>
            <a:chExt cx="1645866" cy="1645840"/>
          </a:xfrm>
          <a:scene3d>
            <a:camera prst="orthographicFront">
              <a:rot lat="0" lon="1200000" rev="0"/>
            </a:camera>
            <a:lightRig rig="threePt" dir="t"/>
          </a:scene3d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84A45FE-A2BB-4C58-8C95-19A683EA83AF}"/>
                </a:ext>
              </a:extLst>
            </p:cNvPr>
            <p:cNvSpPr/>
            <p:nvPr/>
          </p:nvSpPr>
          <p:spPr>
            <a:xfrm>
              <a:off x="2266816" y="1412797"/>
              <a:ext cx="1645866" cy="1645840"/>
            </a:xfrm>
            <a:prstGeom prst="donut">
              <a:avLst>
                <a:gd name="adj" fmla="val 1101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E89FC4-C2DE-4112-B6BB-2DF7766BAFA5}"/>
                </a:ext>
              </a:extLst>
            </p:cNvPr>
            <p:cNvSpPr/>
            <p:nvPr/>
          </p:nvSpPr>
          <p:spPr>
            <a:xfrm>
              <a:off x="2447910" y="1593888"/>
              <a:ext cx="1283679" cy="1283658"/>
            </a:xfrm>
            <a:custGeom>
              <a:avLst/>
              <a:gdLst>
                <a:gd name="connsiteX0" fmla="*/ 0 w 1283679"/>
                <a:gd name="connsiteY0" fmla="*/ 641829 h 1283658"/>
                <a:gd name="connsiteX1" fmla="*/ 641840 w 1283679"/>
                <a:gd name="connsiteY1" fmla="*/ 0 h 1283658"/>
                <a:gd name="connsiteX2" fmla="*/ 1283680 w 1283679"/>
                <a:gd name="connsiteY2" fmla="*/ 641829 h 1283658"/>
                <a:gd name="connsiteX3" fmla="*/ 641840 w 1283679"/>
                <a:gd name="connsiteY3" fmla="*/ 1283658 h 1283658"/>
                <a:gd name="connsiteX4" fmla="*/ 0 w 1283679"/>
                <a:gd name="connsiteY4" fmla="*/ 641829 h 12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679" h="1283658">
                  <a:moveTo>
                    <a:pt x="0" y="641829"/>
                  </a:moveTo>
                  <a:cubicBezTo>
                    <a:pt x="0" y="287357"/>
                    <a:pt x="287362" y="0"/>
                    <a:pt x="641840" y="0"/>
                  </a:cubicBezTo>
                  <a:cubicBezTo>
                    <a:pt x="996318" y="0"/>
                    <a:pt x="1283680" y="287357"/>
                    <a:pt x="1283680" y="641829"/>
                  </a:cubicBezTo>
                  <a:cubicBezTo>
                    <a:pt x="1283680" y="996301"/>
                    <a:pt x="996318" y="1283658"/>
                    <a:pt x="641840" y="1283658"/>
                  </a:cubicBezTo>
                  <a:cubicBezTo>
                    <a:pt x="287362" y="1283658"/>
                    <a:pt x="0" y="996301"/>
                    <a:pt x="0" y="641829"/>
                  </a:cubicBezTo>
                  <a:close/>
                </a:path>
              </a:pathLst>
            </a:custGeom>
            <a:sp3d z="57200" extrusionH="600" contourW="3000">
              <a:bevelT w="48600" h="18600" prst="relaxedInset"/>
              <a:bevelB w="48600" h="8600" prst="relaxedInset"/>
            </a:sp3d>
          </p:spPr>
          <p:style>
            <a:ln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990" tIns="187987" rIns="187990" bIns="187987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Understand the</a:t>
              </a:r>
              <a:r>
                <a:rPr lang="en-US" sz="2400" b="1" i="1" kern="1200"/>
                <a:t> Critical Questions</a:t>
              </a:r>
              <a:r>
                <a:rPr lang="en-US" sz="2400" kern="12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5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3EC415-7E88-4658-94D0-B1959A55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Start?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14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 ANYWHERE!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1F591F0-0959-4F24-9A65-5587D52619F8}"/>
              </a:ext>
            </a:extLst>
          </p:cNvPr>
          <p:cNvSpPr/>
          <p:nvPr/>
        </p:nvSpPr>
        <p:spPr>
          <a:xfrm>
            <a:off x="1905000" y="1295400"/>
            <a:ext cx="838200" cy="9906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44B466F-EE58-4760-8D2E-BD91F71F467A}"/>
              </a:ext>
            </a:extLst>
          </p:cNvPr>
          <p:cNvSpPr/>
          <p:nvPr/>
        </p:nvSpPr>
        <p:spPr>
          <a:xfrm>
            <a:off x="4182208" y="1266092"/>
            <a:ext cx="838200" cy="9906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46E6271-A016-4369-BBD5-5D5074ED2D07}"/>
              </a:ext>
            </a:extLst>
          </p:cNvPr>
          <p:cNvSpPr/>
          <p:nvPr/>
        </p:nvSpPr>
        <p:spPr>
          <a:xfrm>
            <a:off x="6553200" y="1266092"/>
            <a:ext cx="838200" cy="9906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CC9AD-ABE4-4A00-B420-33A24219A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92CC9AD-ABE4-4A00-B420-33A24219A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. &lt;strong&gt;Questions&lt;/strong&gt;). This post is about the Three &lt;strong&gt;Questions&lt;/strong&gt; that I asked staff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"/>
            <a:ext cx="3232071" cy="59174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1447799"/>
            <a:ext cx="5334000" cy="4495801"/>
          </a:xfrm>
        </p:spPr>
        <p:txBody>
          <a:bodyPr anchor="t"/>
          <a:lstStyle/>
          <a:p>
            <a:r>
              <a:rPr lang="en-US" dirty="0"/>
              <a:t>Questions that, when answered, provide information in areas deemed most important (i.e., help improve results for children and families).</a:t>
            </a:r>
            <a:endParaRPr lang="en-US" dirty="0">
              <a:cs typeface="Calibri"/>
            </a:endParaRPr>
          </a:p>
          <a:p>
            <a:r>
              <a:rPr lang="en-US" dirty="0"/>
              <a:t>Questions that a quality state data system should provide the data to answer. </a:t>
            </a:r>
            <a:endParaRPr lang="en-US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2934" y="274638"/>
            <a:ext cx="5781066" cy="1143000"/>
          </a:xfrm>
        </p:spPr>
        <p:txBody>
          <a:bodyPr>
            <a:normAutofit fontScale="90000"/>
          </a:bodyPr>
          <a:lstStyle/>
          <a:p>
            <a:r>
              <a:rPr lang="en-US"/>
              <a:t>What are Critical Questions?</a:t>
            </a:r>
          </a:p>
        </p:txBody>
      </p:sp>
      <p:pic>
        <p:nvPicPr>
          <p:cNvPr id="6" name="Picture Placeholder 5" descr="A baby lying on a bed&#10;&#10;Description generated with very high confidence">
            <a:extLst>
              <a:ext uri="{FF2B5EF4-FFF2-40B4-BE49-F238E27FC236}">
                <a16:creationId xmlns:a16="http://schemas.microsoft.com/office/drawing/2014/main" id="{C86FF907-7159-45AE-A2F0-9AA39A9550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4" b="92308" l="0" r="92091">
                        <a14:foregroundMark x1="49598" y1="66749" x2="67426" y2="63772"/>
                        <a14:foregroundMark x1="67426" y1="63772" x2="91287" y2="48511"/>
                        <a14:foregroundMark x1="91287" y1="48511" x2="94370" y2="36352"/>
                        <a14:foregroundMark x1="93700" y1="27543" x2="83914" y2="14516"/>
                        <a14:foregroundMark x1="83914" y1="14516" x2="73056" y2="9057"/>
                        <a14:foregroundMark x1="73056" y1="9057" x2="61930" y2="6700"/>
                        <a14:foregroundMark x1="61930" y1="6700" x2="35121" y2="9677"/>
                        <a14:foregroundMark x1="35121" y1="9677" x2="18231" y2="18734"/>
                        <a14:foregroundMark x1="18231" y1="18734" x2="2413" y2="8809"/>
                        <a14:foregroundMark x1="2279" y1="8809" x2="0" y2="9429"/>
                        <a14:foregroundMark x1="0" y1="89206" x2="4692" y2="91191"/>
                        <a14:foregroundMark x1="4826" y1="91315" x2="15952" y2="89950"/>
                        <a14:foregroundMark x1="58311" y1="50000" x2="53485" y2="41191"/>
                        <a14:foregroundMark x1="53485" y1="41191" x2="45979" y2="33995"/>
                        <a14:foregroundMark x1="45979" y1="33995" x2="43566" y2="26179"/>
                        <a14:foregroundMark x1="43566" y1="26179" x2="77748" y2="25186"/>
                        <a14:foregroundMark x1="77748" y1="25186" x2="87668" y2="27047"/>
                        <a14:foregroundMark x1="87668" y1="27047" x2="91287" y2="33251"/>
                        <a14:foregroundMark x1="92225" y1="34739" x2="89142" y2="42556"/>
                        <a14:foregroundMark x1="89142" y1="42556" x2="84048" y2="46154"/>
                        <a14:foregroundMark x1="74263" y1="9677" x2="57373" y2="4963"/>
                        <a14:foregroundMark x1="57373" y1="4963" x2="38874" y2="7940"/>
                        <a14:foregroundMark x1="38874" y1="7940" x2="33244" y2="10546"/>
                        <a14:foregroundMark x1="55630" y1="3598" x2="64879" y2="2854"/>
                        <a14:foregroundMark x1="64879" y1="2854" x2="66756" y2="3474"/>
                        <a14:foregroundMark x1="35791" y1="38710" x2="12601" y2="62779"/>
                        <a14:foregroundMark x1="12601" y1="62779" x2="8579" y2="70844"/>
                        <a14:foregroundMark x1="8579" y1="70844" x2="1072" y2="74814"/>
                        <a14:foregroundMark x1="1072" y1="74814" x2="2815" y2="65633"/>
                        <a14:foregroundMark x1="2815" y1="65633" x2="12064" y2="59677"/>
                        <a14:foregroundMark x1="12064" y1="59677" x2="18901" y2="51613"/>
                        <a14:foregroundMark x1="134" y1="58561" x2="0" y2="59181"/>
                        <a14:foregroundMark x1="268" y1="58561" x2="4155" y2="54342"/>
                        <a14:foregroundMark x1="13271" y1="25434" x2="7239" y2="19603"/>
                        <a14:foregroundMark x1="7239" y1="19603" x2="268" y2="27916"/>
                        <a14:foregroundMark x1="268" y1="27916" x2="10858" y2="58685"/>
                        <a14:foregroundMark x1="10858" y1="58685" x2="16220" y2="65385"/>
                        <a14:foregroundMark x1="16220" y1="65385" x2="26676" y2="65261"/>
                        <a14:foregroundMark x1="26676" y1="65261" x2="27212" y2="75558"/>
                        <a14:foregroundMark x1="27212" y1="75558" x2="21582" y2="82010"/>
                        <a14:foregroundMark x1="21582" y1="82010" x2="7507" y2="78412"/>
                        <a14:foregroundMark x1="9786" y1="55707" x2="11930" y2="28908"/>
                        <a14:foregroundMark x1="11930" y1="28908" x2="4155" y2="10546"/>
                        <a14:foregroundMark x1="4021" y1="10546" x2="0" y2="16625"/>
                        <a14:foregroundMark x1="0" y1="23325" x2="402" y2="27792"/>
                        <a14:foregroundMark x1="536" y1="27916" x2="268" y2="38213"/>
                        <a14:foregroundMark x1="268" y1="38213" x2="4692" y2="79404"/>
                        <a14:foregroundMark x1="4692" y1="79404" x2="15013" y2="81762"/>
                        <a14:foregroundMark x1="15013" y1="81762" x2="23458" y2="80397"/>
                        <a14:foregroundMark x1="23458" y1="80397" x2="26944" y2="75558"/>
                        <a14:foregroundMark x1="24665" y1="80893" x2="15147" y2="84615"/>
                        <a14:foregroundMark x1="15147" y1="84615" x2="7507" y2="79156"/>
                        <a14:foregroundMark x1="0" y1="19851" x2="7373" y2="79032"/>
                        <a14:foregroundMark x1="18499" y1="85484" x2="9383" y2="85980"/>
                        <a14:foregroundMark x1="9383" y1="85980" x2="7775" y2="82010"/>
                        <a14:foregroundMark x1="23727" y1="82382" x2="17426" y2="91067"/>
                        <a14:foregroundMark x1="17426" y1="91067" x2="17426" y2="91067"/>
                        <a14:foregroundMark x1="13003" y1="90199" x2="20643" y2="86725"/>
                        <a14:foregroundMark x1="20643" y1="86725" x2="23995" y2="79156"/>
                        <a14:foregroundMark x1="23995" y1="79156" x2="28150" y2="78908"/>
                        <a14:foregroundMark x1="19169" y1="89950" x2="22118" y2="82134"/>
                        <a14:foregroundMark x1="22118" y1="82134" x2="27748" y2="75682"/>
                        <a14:foregroundMark x1="27748" y1="75682" x2="28820" y2="67246"/>
                        <a14:foregroundMark x1="28820" y1="67246" x2="29357" y2="75062"/>
                        <a14:foregroundMark x1="29357" y1="75062" x2="27748" y2="83499"/>
                        <a14:foregroundMark x1="27748" y1="83499" x2="20912" y2="88586"/>
                        <a14:foregroundMark x1="20912" y1="88586" x2="3217" y2="92432"/>
                        <a14:foregroundMark x1="2547" y1="91687" x2="11796" y2="92432"/>
                        <a14:foregroundMark x1="11796" y1="92432" x2="19437" y2="88958"/>
                        <a14:foregroundMark x1="19437" y1="88958" x2="19571" y2="88958"/>
                        <a14:foregroundMark x1="21180" y1="86973" x2="14209" y2="91563"/>
                        <a14:foregroundMark x1="14209" y1="91563" x2="20777" y2="88337"/>
                        <a14:foregroundMark x1="21850" y1="90074" x2="21448" y2="89082"/>
                        <a14:foregroundMark x1="20643" y1="90447" x2="18767" y2="90819"/>
                        <a14:backgroundMark x1="95576" y1="33251" x2="95576" y2="33251"/>
                        <a14:backgroundMark x1="95442" y1="34119" x2="95979" y2="32010"/>
                        <a14:backgroundMark x1="95442" y1="26303" x2="95040" y2="26303"/>
                        <a14:backgroundMark x1="95040" y1="27419" x2="96113" y2="36228"/>
                        <a14:backgroundMark x1="96917" y1="28908" x2="95576" y2="18362"/>
                        <a14:backgroundMark x1="95576" y1="18362" x2="87399" y2="11166"/>
                        <a14:backgroundMark x1="87399" y1="11166" x2="84450" y2="10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40039" y="2923201"/>
            <a:ext cx="3098097" cy="33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Diving Board&lt;/strong&g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/>
          <a:stretch/>
        </p:blipFill>
        <p:spPr>
          <a:xfrm flipH="1">
            <a:off x="0" y="1508981"/>
            <a:ext cx="5082570" cy="33605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6069" y="1665694"/>
            <a:ext cx="3556209" cy="2253253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4000" dirty="0"/>
              <a:t>A jumping-off point for further discussion</a:t>
            </a:r>
            <a:endParaRPr lang="en-US" sz="4000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66" y="274638"/>
            <a:ext cx="8720804" cy="878505"/>
          </a:xfrm>
        </p:spPr>
        <p:txBody>
          <a:bodyPr>
            <a:normAutofit/>
          </a:bodyPr>
          <a:lstStyle/>
          <a:p>
            <a:r>
              <a:rPr lang="en-US" sz="3200" dirty="0"/>
              <a:t>What are the </a:t>
            </a:r>
            <a:r>
              <a:rPr lang="en-US" sz="3200" dirty="0" err="1"/>
              <a:t>DaSy</a:t>
            </a:r>
            <a:r>
              <a:rPr lang="en-US" sz="3200" dirty="0"/>
              <a:t> Critical Questions </a:t>
            </a:r>
            <a:r>
              <a:rPr lang="en-US" sz="3000" b="0" dirty="0"/>
              <a:t>(cont.)</a:t>
            </a:r>
          </a:p>
        </p:txBody>
      </p:sp>
      <p:pic>
        <p:nvPicPr>
          <p:cNvPr id="6" name="Picture 5" descr="&lt;strong&gt;Diving Board&lt;/strong&gt;">
            <a:extLst>
              <a:ext uri="{FF2B5EF4-FFF2-40B4-BE49-F238E27FC236}">
                <a16:creationId xmlns:a16="http://schemas.microsoft.com/office/drawing/2014/main" id="{EEA7793F-48BD-4C1A-B8A3-F5E173B87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49520" y="4314526"/>
            <a:ext cx="3341404" cy="179372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883686B0-14B3-4001-BC9A-4D5C17F798CD}"/>
              </a:ext>
            </a:extLst>
          </p:cNvPr>
          <p:cNvSpPr/>
          <p:nvPr/>
        </p:nvSpPr>
        <p:spPr>
          <a:xfrm>
            <a:off x="2108523" y="1788634"/>
            <a:ext cx="1261796" cy="48463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2"/>
          <p:cNvSpPr>
            <a:spLocks noGrp="1"/>
          </p:cNvSpPr>
          <p:nvPr>
            <p:ph type="title"/>
          </p:nvPr>
        </p:nvSpPr>
        <p:spPr bwMode="auto">
          <a:xfrm>
            <a:off x="146751" y="430777"/>
            <a:ext cx="78867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/>
              <a:t>Navigating </a:t>
            </a:r>
            <a:r>
              <a:rPr lang="en-US" altLang="en-US" dirty="0" err="1"/>
              <a:t>DaSy's</a:t>
            </a:r>
            <a:r>
              <a:rPr lang="en-US" altLang="en-US" dirty="0"/>
              <a:t> Critical Questions</a:t>
            </a:r>
          </a:p>
        </p:txBody>
      </p:sp>
      <p:sp>
        <p:nvSpPr>
          <p:cNvPr id="118787" name="Text Placeholder 1"/>
          <p:cNvSpPr>
            <a:spLocks noGrp="1"/>
          </p:cNvSpPr>
          <p:nvPr>
            <p:ph idx="1"/>
          </p:nvPr>
        </p:nvSpPr>
        <p:spPr bwMode="auto">
          <a:xfrm>
            <a:off x="108088" y="1828800"/>
            <a:ext cx="5759312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dirty="0"/>
              <a:t>3 sections of questions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altLang="en-US" dirty="0"/>
              <a:t>Child- and family-level</a:t>
            </a:r>
            <a:endParaRPr lang="en-US" altLang="en-US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 altLang="en-US" dirty="0"/>
              <a:t>Practitioner-level</a:t>
            </a:r>
            <a:endParaRPr lang="en-US" altLang="en-US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 altLang="en-US" dirty="0"/>
              <a:t>Local Early Intervention Services (EIS) program/Local education agency (LEA) level</a:t>
            </a:r>
            <a:endParaRPr lang="en-US" altLang="en-US" dirty="0">
              <a:cs typeface="Calibri"/>
            </a:endParaRPr>
          </a:p>
        </p:txBody>
      </p:sp>
      <p:pic>
        <p:nvPicPr>
          <p:cNvPr id="118788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07768"/>
            <a:ext cx="2308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screenshot of the set of Critical Questions that the Center for Early Childhood IDEA Data Systems, or DaSy,  compiled that a powerful state data system should be able to answer or may want to answer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42" y="3657600"/>
            <a:ext cx="2450699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6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92383"/>
            <a:ext cx="8229600" cy="4038600"/>
          </a:xfrm>
        </p:spPr>
        <p:txBody>
          <a:bodyPr anchor="t"/>
          <a:lstStyle/>
          <a:p>
            <a:r>
              <a:rPr lang="en-US" altLang="en-US" dirty="0"/>
              <a:t>Broad &amp; specific example questions</a:t>
            </a:r>
          </a:p>
          <a:p>
            <a:pPr marL="0" indent="0">
              <a:buNone/>
            </a:pPr>
            <a:endParaRPr lang="en-US" altLang="en-US" dirty="0">
              <a:cs typeface="Calibri"/>
            </a:endParaRPr>
          </a:p>
          <a:p>
            <a:r>
              <a:rPr lang="en-US" altLang="en-US" dirty="0"/>
              <a:t>“Essential” &amp; “Aspirational” questions</a:t>
            </a:r>
            <a:endParaRPr lang="en-US" altLang="en-US" dirty="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 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064329"/>
            <a:ext cx="1981200" cy="19648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4C83CC-A025-4282-B049-2711D221CAB1}"/>
              </a:ext>
            </a:extLst>
          </p:cNvPr>
          <p:cNvGrpSpPr/>
          <p:nvPr/>
        </p:nvGrpSpPr>
        <p:grpSpPr>
          <a:xfrm>
            <a:off x="1752600" y="3157520"/>
            <a:ext cx="6629400" cy="1938255"/>
            <a:chOff x="1752600" y="3219313"/>
            <a:chExt cx="6629400" cy="1453716"/>
          </a:xfrm>
        </p:grpSpPr>
        <p:sp>
          <p:nvSpPr>
            <p:cNvPr id="11" name="TextBox 10"/>
            <p:cNvSpPr txBox="1"/>
            <p:nvPr/>
          </p:nvSpPr>
          <p:spPr>
            <a:xfrm>
              <a:off x="1752600" y="3219313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154578"/>
                  </a:solidFill>
                </a:rPr>
                <a:t>Essential (Bread and Butter) Questions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4149809"/>
              <a:ext cx="66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154578"/>
                  </a:solidFill>
                </a:rPr>
                <a:t>Aspirational (Mountain Climber) Questions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691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9FC4C8E81C74EA077FD4A6A616E7F" ma:contentTypeVersion="7" ma:contentTypeDescription="Create a new document." ma:contentTypeScope="" ma:versionID="23527665c4881009776841d41925f159">
  <xsd:schema xmlns:xsd="http://www.w3.org/2001/XMLSchema" xmlns:xs="http://www.w3.org/2001/XMLSchema" xmlns:p="http://schemas.microsoft.com/office/2006/metadata/properties" xmlns:ns2="8d8b1221-cb47-43e5-997b-7d0bdebf637a" xmlns:ns3="09c8a845-e7a6-41fb-9590-158bae58e4d1" targetNamespace="http://schemas.microsoft.com/office/2006/metadata/properties" ma:root="true" ma:fieldsID="78fb487966089ac74dea43093cf910ca" ns2:_="" ns3:_="">
    <xsd:import namespace="8d8b1221-cb47-43e5-997b-7d0bdebf637a"/>
    <xsd:import namespace="09c8a845-e7a6-41fb-9590-158bae58e4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1221-cb47-43e5-997b-7d0bdebf63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a845-e7a6-41fb-9590-158bae58e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6F95C-E77B-4259-8AB5-4142D8A6E2F9}"/>
</file>

<file path=customXml/itemProps2.xml><?xml version="1.0" encoding="utf-8"?>
<ds:datastoreItem xmlns:ds="http://schemas.openxmlformats.org/officeDocument/2006/customXml" ds:itemID="{B84F977D-820A-4C23-9474-3C2FE290D9E6}"/>
</file>

<file path=customXml/itemProps3.xml><?xml version="1.0" encoding="utf-8"?>
<ds:datastoreItem xmlns:ds="http://schemas.openxmlformats.org/officeDocument/2006/customXml" ds:itemID="{D1FD36F9-18D8-4915-A3B9-87ECA6844B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On-screen Show (4:3)</PresentationFormat>
  <Paragraphs>190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Century Gothic</vt:lpstr>
      <vt:lpstr>Century Schoolbook</vt:lpstr>
      <vt:lpstr>Helvetica Neue Light</vt:lpstr>
      <vt:lpstr>Microsoft Sans Serif</vt:lpstr>
      <vt:lpstr>Symbol</vt:lpstr>
      <vt:lpstr>Times New Roman</vt:lpstr>
      <vt:lpstr>Office Theme</vt:lpstr>
      <vt:lpstr>1_Office Theme</vt:lpstr>
      <vt:lpstr>Fiscal Data Visualization Workshop Using Local Data to Tell a Story   Katy McCullough (ECTA) Maureen Greer (DaSy, ITCA) Kellen Reid (ECTA, DaSy) Ron Benham (ITCA) Kim Wedel (ECTA, ITCA)</vt:lpstr>
      <vt:lpstr>Intended Outcomes</vt:lpstr>
      <vt:lpstr>Critical Questions</vt:lpstr>
      <vt:lpstr>Goals for Critical Question Segment </vt:lpstr>
      <vt:lpstr>Where to Start?</vt:lpstr>
      <vt:lpstr>What are Critical Questions?</vt:lpstr>
      <vt:lpstr>What are the DaSy Critical Questions (cont.)</vt:lpstr>
      <vt:lpstr>Navigating DaSy's Critical Questions</vt:lpstr>
      <vt:lpstr>Types of Questions</vt:lpstr>
      <vt:lpstr>Section 3: Local Early Intervention Services (EIS) Program Level Questions</vt:lpstr>
      <vt:lpstr>3.C.1. What is the cost of providing EI services to children and families? </vt:lpstr>
      <vt:lpstr>3.C.2. Does the state have sufficient revenue to provide quality IDEA services?</vt:lpstr>
      <vt:lpstr>3.C.3 How can the state maximize efficiency in the operation of the EI program and maintain or improve outcomes?</vt:lpstr>
      <vt:lpstr>Where to start?</vt:lpstr>
      <vt:lpstr>Don’t Go It Alone</vt:lpstr>
      <vt:lpstr>Critical Questions Discussion:</vt:lpstr>
      <vt:lpstr> Fiscal Profile Overview</vt:lpstr>
      <vt:lpstr>Fiscal Data Profile Attributes</vt:lpstr>
      <vt:lpstr>Fiscal Data Profile Utility</vt:lpstr>
      <vt:lpstr>Walk-through of the DaSy Fiscal Profile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TIME Fiscal Data Dive</vt:lpstr>
      <vt:lpstr>Data Dive Activity Instructions</vt:lpstr>
      <vt:lpstr>Data Dive Activity Shareback</vt:lpstr>
      <vt:lpstr>BREAK!</vt:lpstr>
      <vt:lpstr>Creating an Analysis Plan</vt:lpstr>
      <vt:lpstr>Analytic Considerations Key Points</vt:lpstr>
      <vt:lpstr>Data Elements Key Points</vt:lpstr>
      <vt:lpstr>Data Preparation &amp; Review Key Points</vt:lpstr>
      <vt:lpstr>Planning for Next Steps</vt:lpstr>
      <vt:lpstr>Large Group Discussion:  </vt:lpstr>
      <vt:lpstr>Wrap-Up: Reflections</vt:lpstr>
      <vt:lpstr>Final presentation slide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2018-08-09T17:48:13Z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0x010100C2C9FC4C8E81C74EA077FD4A6A616E7F</vt:lpwstr>
  </property>
</Properties>
</file>