
<file path=[Content_Types].xml><?xml version="1.0" encoding="utf-8"?>
<Types xmlns="http://schemas.openxmlformats.org/package/2006/content-types">
  <Default Extension="png" ContentType="image/png"/>
  <Default Extension="wmf" ContentType="image/x-wmf"/>
  <Default Extension="jpeg" ContentType="image/jpeg"/>
  <Default Extension="glb" ContentType="model/gltf.binary"/>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71" r:id="rId3"/>
    <p:sldId id="297" r:id="rId4"/>
    <p:sldId id="298" r:id="rId5"/>
    <p:sldId id="300" r:id="rId6"/>
    <p:sldId id="277" r:id="rId7"/>
    <p:sldId id="279" r:id="rId8"/>
    <p:sldId id="278" r:id="rId9"/>
    <p:sldId id="290" r:id="rId10"/>
    <p:sldId id="301" r:id="rId11"/>
    <p:sldId id="296" r:id="rId12"/>
    <p:sldId id="287" r:id="rId13"/>
    <p:sldId id="304" r:id="rId14"/>
    <p:sldId id="295" r:id="rId15"/>
    <p:sldId id="285" r:id="rId16"/>
    <p:sldId id="289" r:id="rId17"/>
    <p:sldId id="288" r:id="rId18"/>
    <p:sldId id="303" r:id="rId19"/>
    <p:sldId id="274" r:id="rId20"/>
    <p:sldId id="291" r:id="rId21"/>
    <p:sldId id="292" r:id="rId22"/>
    <p:sldId id="283" r:id="rId23"/>
    <p:sldId id="281" r:id="rId24"/>
    <p:sldId id="267" r:id="rId25"/>
    <p:sldId id="269"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4604CA7-6F4A-466E-9B2D-F2A4C1ACF825}">
          <p14:sldIdLst>
            <p14:sldId id="256"/>
            <p14:sldId id="271"/>
            <p14:sldId id="297"/>
            <p14:sldId id="298"/>
            <p14:sldId id="300"/>
            <p14:sldId id="277"/>
            <p14:sldId id="279"/>
            <p14:sldId id="278"/>
            <p14:sldId id="290"/>
            <p14:sldId id="301"/>
          </p14:sldIdLst>
        </p14:section>
        <p14:section name="Indiana" id="{708A4800-2B38-4F94-A642-780C8E3E420F}">
          <p14:sldIdLst>
            <p14:sldId id="296"/>
            <p14:sldId id="287"/>
            <p14:sldId id="304"/>
            <p14:sldId id="295"/>
            <p14:sldId id="285"/>
            <p14:sldId id="289"/>
            <p14:sldId id="288"/>
            <p14:sldId id="303"/>
            <p14:sldId id="274"/>
            <p14:sldId id="291"/>
            <p14:sldId id="292"/>
            <p14:sldId id="283"/>
            <p14:sldId id="281"/>
          </p14:sldIdLst>
        </p14:section>
        <p14:section name="Final" id="{907E691B-1C7C-4FEB-B048-A4CE64241EF8}">
          <p14:sldIdLst>
            <p14:sldId id="267"/>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4F81BD"/>
    <a:srgbClr val="56A0D3"/>
    <a:srgbClr val="D3E6F3"/>
    <a:srgbClr val="154578"/>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3C05E1-E7E4-49CC-B2EF-1ECDCC134015}" v="37" dt="2018-08-09T17:11:34.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74601" autoAdjust="0"/>
  </p:normalViewPr>
  <p:slideViewPr>
    <p:cSldViewPr>
      <p:cViewPr varScale="1">
        <p:scale>
          <a:sx n="58" d="100"/>
          <a:sy n="58" d="100"/>
        </p:scale>
        <p:origin x="1519" y="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n Reid" userId="9bc4fa1f-7b64-4b31-a669-8cacb7cbcbb5" providerId="ADAL" clId="{C23C05E1-E7E4-49CC-B2EF-1ECDCC134015}"/>
    <pc:docChg chg="custSel delSld modSld modSection">
      <pc:chgData name="Kellen Reid" userId="9bc4fa1f-7b64-4b31-a669-8cacb7cbcbb5" providerId="ADAL" clId="{C23C05E1-E7E4-49CC-B2EF-1ECDCC134015}" dt="2018-08-09T17:11:34.912" v="36" actId="2696"/>
      <pc:docMkLst>
        <pc:docMk/>
      </pc:docMkLst>
      <pc:sldChg chg="modNotes">
        <pc:chgData name="Kellen Reid" userId="9bc4fa1f-7b64-4b31-a669-8cacb7cbcbb5" providerId="ADAL" clId="{C23C05E1-E7E4-49CC-B2EF-1ECDCC134015}" dt="2018-08-09T16:46:03.413" v="17" actId="368"/>
        <pc:sldMkLst>
          <pc:docMk/>
          <pc:sldMk cId="2621243068" sldId="269"/>
        </pc:sldMkLst>
      </pc:sldChg>
      <pc:sldChg chg="addSp delSp modSp delAnim">
        <pc:chgData name="Kellen Reid" userId="9bc4fa1f-7b64-4b31-a669-8cacb7cbcbb5" providerId="ADAL" clId="{C23C05E1-E7E4-49CC-B2EF-1ECDCC134015}" dt="2018-08-09T16:48:31.765" v="35" actId="14100"/>
        <pc:sldMkLst>
          <pc:docMk/>
          <pc:sldMk cId="3308137062" sldId="278"/>
        </pc:sldMkLst>
        <pc:spChg chg="mod">
          <ac:chgData name="Kellen Reid" userId="9bc4fa1f-7b64-4b31-a669-8cacb7cbcbb5" providerId="ADAL" clId="{C23C05E1-E7E4-49CC-B2EF-1ECDCC134015}" dt="2018-08-09T16:48:31.765" v="35" actId="14100"/>
          <ac:spMkLst>
            <pc:docMk/>
            <pc:sldMk cId="3308137062" sldId="278"/>
            <ac:spMk id="10" creationId="{C7E04BB8-B2AB-41B8-9C7D-15B210607725}"/>
          </ac:spMkLst>
        </pc:spChg>
        <pc:spChg chg="del mod">
          <ac:chgData name="Kellen Reid" userId="9bc4fa1f-7b64-4b31-a669-8cacb7cbcbb5" providerId="ADAL" clId="{C23C05E1-E7E4-49CC-B2EF-1ECDCC134015}" dt="2018-08-09T16:48:26.166" v="30" actId="478"/>
          <ac:spMkLst>
            <pc:docMk/>
            <pc:sldMk cId="3308137062" sldId="278"/>
            <ac:spMk id="28" creationId="{1C63D045-F3C1-47AE-8865-17C79960FB52}"/>
          </ac:spMkLst>
        </pc:spChg>
        <pc:picChg chg="add del">
          <ac:chgData name="Kellen Reid" userId="9bc4fa1f-7b64-4b31-a669-8cacb7cbcbb5" providerId="ADAL" clId="{C23C05E1-E7E4-49CC-B2EF-1ECDCC134015}" dt="2018-08-09T16:48:19.643" v="28" actId="478"/>
          <ac:picMkLst>
            <pc:docMk/>
            <pc:sldMk cId="3308137062" sldId="278"/>
            <ac:picMk id="3" creationId="{F0A8237A-5EE1-4580-897D-D47FFB0B12B2}"/>
          </ac:picMkLst>
        </pc:picChg>
        <pc:picChg chg="del">
          <ac:chgData name="Kellen Reid" userId="9bc4fa1f-7b64-4b31-a669-8cacb7cbcbb5" providerId="ADAL" clId="{C23C05E1-E7E4-49CC-B2EF-1ECDCC134015}" dt="2018-08-09T16:48:18.164" v="27" actId="478"/>
          <ac:picMkLst>
            <pc:docMk/>
            <pc:sldMk cId="3308137062" sldId="278"/>
            <ac:picMk id="7" creationId="{A5864E7F-102A-428C-88F1-E35B9836484D}"/>
          </ac:picMkLst>
        </pc:picChg>
      </pc:sldChg>
      <pc:sldChg chg="modNotes">
        <pc:chgData name="Kellen Reid" userId="9bc4fa1f-7b64-4b31-a669-8cacb7cbcbb5" providerId="ADAL" clId="{C23C05E1-E7E4-49CC-B2EF-1ECDCC134015}" dt="2018-08-09T16:46:03.380" v="9" actId="368"/>
        <pc:sldMkLst>
          <pc:docMk/>
          <pc:sldMk cId="730176723" sldId="285"/>
        </pc:sldMkLst>
      </pc:sldChg>
      <pc:sldChg chg="modNotes">
        <pc:chgData name="Kellen Reid" userId="9bc4fa1f-7b64-4b31-a669-8cacb7cbcbb5" providerId="ADAL" clId="{C23C05E1-E7E4-49CC-B2EF-1ECDCC134015}" dt="2018-08-09T16:46:03.361" v="3" actId="368"/>
        <pc:sldMkLst>
          <pc:docMk/>
          <pc:sldMk cId="859568294" sldId="287"/>
        </pc:sldMkLst>
      </pc:sldChg>
      <pc:sldChg chg="modNotes">
        <pc:chgData name="Kellen Reid" userId="9bc4fa1f-7b64-4b31-a669-8cacb7cbcbb5" providerId="ADAL" clId="{C23C05E1-E7E4-49CC-B2EF-1ECDCC134015}" dt="2018-08-09T16:46:03.392" v="13" actId="368"/>
        <pc:sldMkLst>
          <pc:docMk/>
          <pc:sldMk cId="2366945086" sldId="288"/>
        </pc:sldMkLst>
      </pc:sldChg>
      <pc:sldChg chg="modNotes">
        <pc:chgData name="Kellen Reid" userId="9bc4fa1f-7b64-4b31-a669-8cacb7cbcbb5" providerId="ADAL" clId="{C23C05E1-E7E4-49CC-B2EF-1ECDCC134015}" dt="2018-08-09T16:46:03.386" v="11" actId="368"/>
        <pc:sldMkLst>
          <pc:docMk/>
          <pc:sldMk cId="2845062001" sldId="289"/>
        </pc:sldMkLst>
      </pc:sldChg>
      <pc:sldChg chg="modNotes">
        <pc:chgData name="Kellen Reid" userId="9bc4fa1f-7b64-4b31-a669-8cacb7cbcbb5" providerId="ADAL" clId="{C23C05E1-E7E4-49CC-B2EF-1ECDCC134015}" dt="2018-08-09T16:46:03.374" v="7" actId="368"/>
        <pc:sldMkLst>
          <pc:docMk/>
          <pc:sldMk cId="2009131904" sldId="295"/>
        </pc:sldMkLst>
      </pc:sldChg>
      <pc:sldChg chg="modNotes">
        <pc:chgData name="Kellen Reid" userId="9bc4fa1f-7b64-4b31-a669-8cacb7cbcbb5" providerId="ADAL" clId="{C23C05E1-E7E4-49CC-B2EF-1ECDCC134015}" dt="2018-08-09T16:46:03.398" v="15" actId="368"/>
        <pc:sldMkLst>
          <pc:docMk/>
          <pc:sldMk cId="4261535247" sldId="303"/>
        </pc:sldMkLst>
      </pc:sldChg>
      <pc:sldChg chg="modNotes">
        <pc:chgData name="Kellen Reid" userId="9bc4fa1f-7b64-4b31-a669-8cacb7cbcbb5" providerId="ADAL" clId="{C23C05E1-E7E4-49CC-B2EF-1ECDCC134015}" dt="2018-08-09T16:46:03.368" v="5" actId="368"/>
        <pc:sldMkLst>
          <pc:docMk/>
          <pc:sldMk cId="902910011" sldId="304"/>
        </pc:sldMkLst>
      </pc:sldChg>
      <pc:sldChg chg="modSp del modNotes">
        <pc:chgData name="Kellen Reid" userId="9bc4fa1f-7b64-4b31-a669-8cacb7cbcbb5" providerId="ADAL" clId="{C23C05E1-E7E4-49CC-B2EF-1ECDCC134015}" dt="2018-08-09T17:11:34.912" v="36" actId="2696"/>
        <pc:sldMkLst>
          <pc:docMk/>
          <pc:sldMk cId="4338458" sldId="306"/>
        </pc:sldMkLst>
        <pc:picChg chg="mod">
          <ac:chgData name="Kellen Reid" userId="9bc4fa1f-7b64-4b31-a669-8cacb7cbcbb5" providerId="ADAL" clId="{C23C05E1-E7E4-49CC-B2EF-1ECDCC134015}" dt="2018-08-09T16:47:13.203" v="25"/>
          <ac:picMkLst>
            <pc:docMk/>
            <pc:sldMk cId="4338458" sldId="306"/>
            <ac:picMk id="12" creationId="{46376915-4AF2-489C-BC2C-11B7D2E9EA2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D01D8-0206-4774-BBEE-2F75DCA05BCB}" type="doc">
      <dgm:prSet loTypeId="urn:microsoft.com/office/officeart/2009/3/layout/HorizontalOrganizationChart" loCatId="hierarchy" qsTypeId="urn:microsoft.com/office/officeart/2005/8/quickstyle/3d2" qsCatId="3D" csTypeId="urn:microsoft.com/office/officeart/2005/8/colors/accent1_2" csCatId="accent1" phldr="1"/>
      <dgm:spPr/>
      <dgm:t>
        <a:bodyPr/>
        <a:lstStyle/>
        <a:p>
          <a:endParaRPr lang="en-US"/>
        </a:p>
      </dgm:t>
    </dgm:pt>
    <dgm:pt modelId="{332AB94A-9F4D-4BFD-8DB2-59B832172B77}">
      <dgm:prSet phldrT="[Text]"/>
      <dgm:spPr>
        <a:solidFill>
          <a:srgbClr val="2CAB8D"/>
        </a:solidFill>
      </dgm:spPr>
      <dgm:t>
        <a:bodyPr/>
        <a:lstStyle/>
        <a:p>
          <a:r>
            <a:rPr lang="en-US" b="1" dirty="0">
              <a:solidFill>
                <a:schemeClr val="bg1"/>
              </a:solidFill>
            </a:rPr>
            <a:t>Claims submitted in Provider Account Module (PAM)</a:t>
          </a:r>
        </a:p>
      </dgm:t>
    </dgm:pt>
    <dgm:pt modelId="{C1D6C3C2-655F-422D-971C-5FB83242DBE8}" type="parTrans" cxnId="{D3E96274-9C6D-41C2-81CF-87A1A9D70D58}">
      <dgm:prSet/>
      <dgm:spPr/>
      <dgm:t>
        <a:bodyPr/>
        <a:lstStyle/>
        <a:p>
          <a:endParaRPr lang="en-US"/>
        </a:p>
      </dgm:t>
    </dgm:pt>
    <dgm:pt modelId="{9AB64027-8059-48B1-854B-7061591407DA}" type="sibTrans" cxnId="{D3E96274-9C6D-41C2-81CF-87A1A9D70D58}">
      <dgm:prSet/>
      <dgm:spPr/>
      <dgm:t>
        <a:bodyPr/>
        <a:lstStyle/>
        <a:p>
          <a:endParaRPr lang="en-US"/>
        </a:p>
      </dgm:t>
    </dgm:pt>
    <dgm:pt modelId="{27935977-518D-4EC2-89ED-FDB52DEF40A7}" type="asst">
      <dgm:prSet phldrT="[Text]"/>
      <dgm:spPr>
        <a:solidFill>
          <a:srgbClr val="697DB0"/>
        </a:solidFill>
      </dgm:spPr>
      <dgm:t>
        <a:bodyPr/>
        <a:lstStyle/>
        <a:p>
          <a:r>
            <a:rPr lang="en-US" b="1" dirty="0">
              <a:solidFill>
                <a:schemeClr val="bg1"/>
              </a:solidFill>
            </a:rPr>
            <a:t>Central Reimbursement Office Pays Claims </a:t>
          </a:r>
        </a:p>
      </dgm:t>
    </dgm:pt>
    <dgm:pt modelId="{13F252B8-22F4-4B63-88AD-7AD8F80BFE61}" type="parTrans" cxnId="{44385ADC-0758-4237-8ABC-E6457FC4AE0B}">
      <dgm:prSet/>
      <dgm:spPr>
        <a:solidFill>
          <a:schemeClr val="tx1"/>
        </a:solidFill>
        <a:ln>
          <a:solidFill>
            <a:schemeClr val="tx1"/>
          </a:solidFill>
        </a:ln>
      </dgm:spPr>
      <dgm:t>
        <a:bodyPr/>
        <a:lstStyle/>
        <a:p>
          <a:endParaRPr lang="en-US"/>
        </a:p>
      </dgm:t>
    </dgm:pt>
    <dgm:pt modelId="{6F570831-D216-42CF-A9F9-DB0991DF9811}" type="sibTrans" cxnId="{44385ADC-0758-4237-8ABC-E6457FC4AE0B}">
      <dgm:prSet/>
      <dgm:spPr/>
      <dgm:t>
        <a:bodyPr/>
        <a:lstStyle/>
        <a:p>
          <a:endParaRPr lang="en-US"/>
        </a:p>
      </dgm:t>
    </dgm:pt>
    <dgm:pt modelId="{7FD77B75-9D28-401D-8227-578CC5C14C7E}">
      <dgm:prSet phldrT="[Text]"/>
      <dgm:spPr>
        <a:solidFill>
          <a:srgbClr val="ACC835"/>
        </a:solidFill>
      </dgm:spPr>
      <dgm:t>
        <a:bodyPr/>
        <a:lstStyle/>
        <a:p>
          <a:r>
            <a:rPr lang="en-US" b="1" dirty="0"/>
            <a:t>Private Insurance</a:t>
          </a:r>
        </a:p>
      </dgm:t>
    </dgm:pt>
    <dgm:pt modelId="{9186BBAD-1F53-4BF8-8C59-E3B4FDEC1841}" type="parTrans" cxnId="{15DE6285-2B9D-427E-B31C-81DBE1A04FDB}">
      <dgm:prSet/>
      <dgm:spPr>
        <a:ln>
          <a:solidFill>
            <a:schemeClr val="tx1"/>
          </a:solidFill>
        </a:ln>
      </dgm:spPr>
      <dgm:t>
        <a:bodyPr/>
        <a:lstStyle/>
        <a:p>
          <a:endParaRPr lang="en-US"/>
        </a:p>
      </dgm:t>
    </dgm:pt>
    <dgm:pt modelId="{AA9B10F4-40C8-4479-8D3A-71D6B552CA86}" type="sibTrans" cxnId="{15DE6285-2B9D-427E-B31C-81DBE1A04FDB}">
      <dgm:prSet/>
      <dgm:spPr/>
      <dgm:t>
        <a:bodyPr/>
        <a:lstStyle/>
        <a:p>
          <a:endParaRPr lang="en-US"/>
        </a:p>
      </dgm:t>
    </dgm:pt>
    <dgm:pt modelId="{64446140-A9F6-4D76-B131-D2576C317361}">
      <dgm:prSet phldrT="[Text]"/>
      <dgm:spPr>
        <a:solidFill>
          <a:srgbClr val="ACC835"/>
        </a:solidFill>
      </dgm:spPr>
      <dgm:t>
        <a:bodyPr/>
        <a:lstStyle/>
        <a:p>
          <a:r>
            <a:rPr lang="en-US" b="1" dirty="0"/>
            <a:t>Medicaid</a:t>
          </a:r>
        </a:p>
      </dgm:t>
    </dgm:pt>
    <dgm:pt modelId="{DBA70578-725E-4CF4-A081-3B830F2A845F}" type="parTrans" cxnId="{588AEB94-96EC-4BBD-9DB2-1DFCB36BFB45}">
      <dgm:prSet/>
      <dgm:spPr>
        <a:ln>
          <a:solidFill>
            <a:schemeClr val="tx1"/>
          </a:solidFill>
        </a:ln>
      </dgm:spPr>
      <dgm:t>
        <a:bodyPr/>
        <a:lstStyle/>
        <a:p>
          <a:endParaRPr lang="en-US"/>
        </a:p>
      </dgm:t>
    </dgm:pt>
    <dgm:pt modelId="{61C7F7B4-A51F-4F3C-87D4-652679A0296B}" type="sibTrans" cxnId="{588AEB94-96EC-4BBD-9DB2-1DFCB36BFB45}">
      <dgm:prSet/>
      <dgm:spPr/>
      <dgm:t>
        <a:bodyPr/>
        <a:lstStyle/>
        <a:p>
          <a:endParaRPr lang="en-US"/>
        </a:p>
      </dgm:t>
    </dgm:pt>
    <dgm:pt modelId="{92BE45B2-F2A7-40DD-8633-90F89C135C8A}">
      <dgm:prSet phldrT="[Text]"/>
      <dgm:spPr>
        <a:solidFill>
          <a:srgbClr val="ACC835"/>
        </a:solidFill>
      </dgm:spPr>
      <dgm:t>
        <a:bodyPr/>
        <a:lstStyle/>
        <a:p>
          <a:r>
            <a:rPr lang="en-US" b="1" dirty="0"/>
            <a:t>Temporary Assistance for Needy Families (TANF)</a:t>
          </a:r>
        </a:p>
      </dgm:t>
    </dgm:pt>
    <dgm:pt modelId="{0F80D046-3EE5-4F7B-B546-47209BDC26CD}" type="parTrans" cxnId="{DADF398C-2EDE-42DE-9B2F-4976D6694A0F}">
      <dgm:prSet/>
      <dgm:spPr>
        <a:ln>
          <a:solidFill>
            <a:schemeClr val="tx1"/>
          </a:solidFill>
        </a:ln>
      </dgm:spPr>
      <dgm:t>
        <a:bodyPr/>
        <a:lstStyle/>
        <a:p>
          <a:endParaRPr lang="en-US"/>
        </a:p>
      </dgm:t>
    </dgm:pt>
    <dgm:pt modelId="{E492CFB8-C299-4C2B-A490-467ED42B36A3}" type="sibTrans" cxnId="{DADF398C-2EDE-42DE-9B2F-4976D6694A0F}">
      <dgm:prSet/>
      <dgm:spPr/>
      <dgm:t>
        <a:bodyPr/>
        <a:lstStyle/>
        <a:p>
          <a:endParaRPr lang="en-US"/>
        </a:p>
      </dgm:t>
    </dgm:pt>
    <dgm:pt modelId="{3DC3F62F-63F3-4EA2-A3DE-8FC2D25A087D}">
      <dgm:prSet/>
      <dgm:spPr>
        <a:solidFill>
          <a:srgbClr val="ACC835"/>
        </a:solidFill>
      </dgm:spPr>
      <dgm:t>
        <a:bodyPr/>
        <a:lstStyle/>
        <a:p>
          <a:r>
            <a:rPr lang="en-US" b="1" dirty="0"/>
            <a:t>Family Cost Participation</a:t>
          </a:r>
        </a:p>
      </dgm:t>
    </dgm:pt>
    <dgm:pt modelId="{FF415F39-B2CE-4AA5-9F82-B73D24AA1062}" type="parTrans" cxnId="{AF571818-AF7D-47D8-A610-6BB4537370AB}">
      <dgm:prSet/>
      <dgm:spPr>
        <a:solidFill>
          <a:schemeClr val="tx1"/>
        </a:solidFill>
        <a:ln>
          <a:solidFill>
            <a:schemeClr val="tx1"/>
          </a:solidFill>
        </a:ln>
      </dgm:spPr>
      <dgm:t>
        <a:bodyPr/>
        <a:lstStyle/>
        <a:p>
          <a:endParaRPr lang="en-US"/>
        </a:p>
      </dgm:t>
    </dgm:pt>
    <dgm:pt modelId="{2FFE67C1-29AF-4E46-AFEC-6BC25F209532}" type="sibTrans" cxnId="{AF571818-AF7D-47D8-A610-6BB4537370AB}">
      <dgm:prSet/>
      <dgm:spPr/>
      <dgm:t>
        <a:bodyPr/>
        <a:lstStyle/>
        <a:p>
          <a:endParaRPr lang="en-US"/>
        </a:p>
      </dgm:t>
    </dgm:pt>
    <dgm:pt modelId="{464DF961-4BC2-4C82-A0DC-56F6B52C22E7}" type="pres">
      <dgm:prSet presAssocID="{EB4D01D8-0206-4774-BBEE-2F75DCA05BCB}" presName="hierChild1" presStyleCnt="0">
        <dgm:presLayoutVars>
          <dgm:orgChart val="1"/>
          <dgm:chPref val="1"/>
          <dgm:dir/>
          <dgm:animOne val="branch"/>
          <dgm:animLvl val="lvl"/>
          <dgm:resizeHandles/>
        </dgm:presLayoutVars>
      </dgm:prSet>
      <dgm:spPr/>
    </dgm:pt>
    <dgm:pt modelId="{ECC2ADB8-3C77-4D06-BB2F-3355E482FA2D}" type="pres">
      <dgm:prSet presAssocID="{332AB94A-9F4D-4BFD-8DB2-59B832172B77}" presName="hierRoot1" presStyleCnt="0">
        <dgm:presLayoutVars>
          <dgm:hierBranch val="init"/>
        </dgm:presLayoutVars>
      </dgm:prSet>
      <dgm:spPr/>
    </dgm:pt>
    <dgm:pt modelId="{D1E9AB9E-9DFF-4749-BD2E-318797FA233F}" type="pres">
      <dgm:prSet presAssocID="{332AB94A-9F4D-4BFD-8DB2-59B832172B77}" presName="rootComposite1" presStyleCnt="0"/>
      <dgm:spPr/>
    </dgm:pt>
    <dgm:pt modelId="{FFB8FBE1-AA23-464A-B630-A0F6A27D3E7C}" type="pres">
      <dgm:prSet presAssocID="{332AB94A-9F4D-4BFD-8DB2-59B832172B77}" presName="rootText1" presStyleLbl="node0" presStyleIdx="0" presStyleCnt="1">
        <dgm:presLayoutVars>
          <dgm:chPref val="3"/>
        </dgm:presLayoutVars>
      </dgm:prSet>
      <dgm:spPr/>
    </dgm:pt>
    <dgm:pt modelId="{640B92E8-2DE3-49AA-9B6F-C739F7D366E4}" type="pres">
      <dgm:prSet presAssocID="{332AB94A-9F4D-4BFD-8DB2-59B832172B77}" presName="rootConnector1" presStyleLbl="node1" presStyleIdx="0" presStyleCnt="0"/>
      <dgm:spPr/>
    </dgm:pt>
    <dgm:pt modelId="{4A56D45E-7E97-48BE-8568-BF4AB399CC41}" type="pres">
      <dgm:prSet presAssocID="{332AB94A-9F4D-4BFD-8DB2-59B832172B77}" presName="hierChild2" presStyleCnt="0"/>
      <dgm:spPr/>
    </dgm:pt>
    <dgm:pt modelId="{3ED92562-8FB4-4352-B895-71B2744FFC64}" type="pres">
      <dgm:prSet presAssocID="{9186BBAD-1F53-4BF8-8C59-E3B4FDEC1841}" presName="Name64" presStyleLbl="parChTrans1D2" presStyleIdx="0" presStyleCnt="5"/>
      <dgm:spPr/>
    </dgm:pt>
    <dgm:pt modelId="{670E0E99-92D9-4C39-B759-E008C6C09685}" type="pres">
      <dgm:prSet presAssocID="{7FD77B75-9D28-401D-8227-578CC5C14C7E}" presName="hierRoot2" presStyleCnt="0">
        <dgm:presLayoutVars>
          <dgm:hierBranch val="init"/>
        </dgm:presLayoutVars>
      </dgm:prSet>
      <dgm:spPr/>
    </dgm:pt>
    <dgm:pt modelId="{3F17EE94-3C5F-4290-93D3-8E64C09AEBDF}" type="pres">
      <dgm:prSet presAssocID="{7FD77B75-9D28-401D-8227-578CC5C14C7E}" presName="rootComposite" presStyleCnt="0"/>
      <dgm:spPr/>
    </dgm:pt>
    <dgm:pt modelId="{54B77B73-0D52-4676-98B1-BA1811BB11F8}" type="pres">
      <dgm:prSet presAssocID="{7FD77B75-9D28-401D-8227-578CC5C14C7E}" presName="rootText" presStyleLbl="node2" presStyleIdx="0" presStyleCnt="4">
        <dgm:presLayoutVars>
          <dgm:chPref val="3"/>
        </dgm:presLayoutVars>
      </dgm:prSet>
      <dgm:spPr/>
    </dgm:pt>
    <dgm:pt modelId="{8AD75D73-1A3B-4DDC-8E2E-A7BAD5AF29FE}" type="pres">
      <dgm:prSet presAssocID="{7FD77B75-9D28-401D-8227-578CC5C14C7E}" presName="rootConnector" presStyleLbl="node2" presStyleIdx="0" presStyleCnt="4"/>
      <dgm:spPr/>
    </dgm:pt>
    <dgm:pt modelId="{A0D3B46B-485A-41A1-BE43-7931BD0CA264}" type="pres">
      <dgm:prSet presAssocID="{7FD77B75-9D28-401D-8227-578CC5C14C7E}" presName="hierChild4" presStyleCnt="0"/>
      <dgm:spPr/>
    </dgm:pt>
    <dgm:pt modelId="{405E7D0B-289C-40A1-9EF2-17C21FA57AE3}" type="pres">
      <dgm:prSet presAssocID="{7FD77B75-9D28-401D-8227-578CC5C14C7E}" presName="hierChild5" presStyleCnt="0"/>
      <dgm:spPr/>
    </dgm:pt>
    <dgm:pt modelId="{20E01BE8-60FC-4008-B1C5-3A6210C8F91E}" type="pres">
      <dgm:prSet presAssocID="{DBA70578-725E-4CF4-A081-3B830F2A845F}" presName="Name64" presStyleLbl="parChTrans1D2" presStyleIdx="1" presStyleCnt="5"/>
      <dgm:spPr/>
    </dgm:pt>
    <dgm:pt modelId="{4F5C2174-6A1E-4189-965E-D2CF27731752}" type="pres">
      <dgm:prSet presAssocID="{64446140-A9F6-4D76-B131-D2576C317361}" presName="hierRoot2" presStyleCnt="0">
        <dgm:presLayoutVars>
          <dgm:hierBranch val="init"/>
        </dgm:presLayoutVars>
      </dgm:prSet>
      <dgm:spPr/>
    </dgm:pt>
    <dgm:pt modelId="{C5460FE4-2A0A-4FBE-816A-1FBD109FB366}" type="pres">
      <dgm:prSet presAssocID="{64446140-A9F6-4D76-B131-D2576C317361}" presName="rootComposite" presStyleCnt="0"/>
      <dgm:spPr/>
    </dgm:pt>
    <dgm:pt modelId="{01564A85-FE31-42D9-9F99-B9B94F484B4F}" type="pres">
      <dgm:prSet presAssocID="{64446140-A9F6-4D76-B131-D2576C317361}" presName="rootText" presStyleLbl="node2" presStyleIdx="1" presStyleCnt="4">
        <dgm:presLayoutVars>
          <dgm:chPref val="3"/>
        </dgm:presLayoutVars>
      </dgm:prSet>
      <dgm:spPr/>
    </dgm:pt>
    <dgm:pt modelId="{669B4974-A04C-40BF-88A5-0C47751E50FA}" type="pres">
      <dgm:prSet presAssocID="{64446140-A9F6-4D76-B131-D2576C317361}" presName="rootConnector" presStyleLbl="node2" presStyleIdx="1" presStyleCnt="4"/>
      <dgm:spPr/>
    </dgm:pt>
    <dgm:pt modelId="{F7EFFD95-C587-44FD-AFA6-7FE7367E941C}" type="pres">
      <dgm:prSet presAssocID="{64446140-A9F6-4D76-B131-D2576C317361}" presName="hierChild4" presStyleCnt="0"/>
      <dgm:spPr/>
    </dgm:pt>
    <dgm:pt modelId="{A5BF1979-4966-4CEC-911C-59A8A65102B6}" type="pres">
      <dgm:prSet presAssocID="{64446140-A9F6-4D76-B131-D2576C317361}" presName="hierChild5" presStyleCnt="0"/>
      <dgm:spPr/>
    </dgm:pt>
    <dgm:pt modelId="{F6755401-C29E-4ADA-B2D1-02CF8647E0C8}" type="pres">
      <dgm:prSet presAssocID="{0F80D046-3EE5-4F7B-B546-47209BDC26CD}" presName="Name64" presStyleLbl="parChTrans1D2" presStyleIdx="2" presStyleCnt="5"/>
      <dgm:spPr/>
    </dgm:pt>
    <dgm:pt modelId="{8621F417-3198-400C-A8BC-77E0CD6CA53A}" type="pres">
      <dgm:prSet presAssocID="{92BE45B2-F2A7-40DD-8633-90F89C135C8A}" presName="hierRoot2" presStyleCnt="0">
        <dgm:presLayoutVars>
          <dgm:hierBranch val="init"/>
        </dgm:presLayoutVars>
      </dgm:prSet>
      <dgm:spPr/>
    </dgm:pt>
    <dgm:pt modelId="{B12B1E46-A190-4341-9ACD-C7DD7D1105C6}" type="pres">
      <dgm:prSet presAssocID="{92BE45B2-F2A7-40DD-8633-90F89C135C8A}" presName="rootComposite" presStyleCnt="0"/>
      <dgm:spPr/>
    </dgm:pt>
    <dgm:pt modelId="{A4D9AE5D-C6EF-4B2D-9C70-CD4A4C3FA936}" type="pres">
      <dgm:prSet presAssocID="{92BE45B2-F2A7-40DD-8633-90F89C135C8A}" presName="rootText" presStyleLbl="node2" presStyleIdx="2" presStyleCnt="4">
        <dgm:presLayoutVars>
          <dgm:chPref val="3"/>
        </dgm:presLayoutVars>
      </dgm:prSet>
      <dgm:spPr/>
    </dgm:pt>
    <dgm:pt modelId="{724AEB13-4D03-49BB-9284-B744E18D5016}" type="pres">
      <dgm:prSet presAssocID="{92BE45B2-F2A7-40DD-8633-90F89C135C8A}" presName="rootConnector" presStyleLbl="node2" presStyleIdx="2" presStyleCnt="4"/>
      <dgm:spPr/>
    </dgm:pt>
    <dgm:pt modelId="{FE4224C0-AA8D-4C64-B0FA-14FD9738BAD4}" type="pres">
      <dgm:prSet presAssocID="{92BE45B2-F2A7-40DD-8633-90F89C135C8A}" presName="hierChild4" presStyleCnt="0"/>
      <dgm:spPr/>
    </dgm:pt>
    <dgm:pt modelId="{543380C0-9477-4233-9DE8-721EC7CA43D7}" type="pres">
      <dgm:prSet presAssocID="{92BE45B2-F2A7-40DD-8633-90F89C135C8A}" presName="hierChild5" presStyleCnt="0"/>
      <dgm:spPr/>
    </dgm:pt>
    <dgm:pt modelId="{B3529194-061E-4047-9AAE-158E8CD2B267}" type="pres">
      <dgm:prSet presAssocID="{FF415F39-B2CE-4AA5-9F82-B73D24AA1062}" presName="Name64" presStyleLbl="parChTrans1D2" presStyleIdx="3" presStyleCnt="5"/>
      <dgm:spPr/>
    </dgm:pt>
    <dgm:pt modelId="{E9B94C76-EE03-4D14-AA02-F6770430C31D}" type="pres">
      <dgm:prSet presAssocID="{3DC3F62F-63F3-4EA2-A3DE-8FC2D25A087D}" presName="hierRoot2" presStyleCnt="0">
        <dgm:presLayoutVars>
          <dgm:hierBranch val="init"/>
        </dgm:presLayoutVars>
      </dgm:prSet>
      <dgm:spPr/>
    </dgm:pt>
    <dgm:pt modelId="{94713A77-698E-4ADB-812D-FAE8059B0FE1}" type="pres">
      <dgm:prSet presAssocID="{3DC3F62F-63F3-4EA2-A3DE-8FC2D25A087D}" presName="rootComposite" presStyleCnt="0"/>
      <dgm:spPr/>
    </dgm:pt>
    <dgm:pt modelId="{60702A0F-B83E-4803-A397-56E9C9814885}" type="pres">
      <dgm:prSet presAssocID="{3DC3F62F-63F3-4EA2-A3DE-8FC2D25A087D}" presName="rootText" presStyleLbl="node2" presStyleIdx="3" presStyleCnt="4">
        <dgm:presLayoutVars>
          <dgm:chPref val="3"/>
        </dgm:presLayoutVars>
      </dgm:prSet>
      <dgm:spPr/>
    </dgm:pt>
    <dgm:pt modelId="{AC9FF3AA-40F8-4C7B-BC78-D56B15F4FF36}" type="pres">
      <dgm:prSet presAssocID="{3DC3F62F-63F3-4EA2-A3DE-8FC2D25A087D}" presName="rootConnector" presStyleLbl="node2" presStyleIdx="3" presStyleCnt="4"/>
      <dgm:spPr/>
    </dgm:pt>
    <dgm:pt modelId="{73FF3349-2F92-4ECE-8D27-4FBEF0CC99D5}" type="pres">
      <dgm:prSet presAssocID="{3DC3F62F-63F3-4EA2-A3DE-8FC2D25A087D}" presName="hierChild4" presStyleCnt="0"/>
      <dgm:spPr/>
    </dgm:pt>
    <dgm:pt modelId="{7E9072F5-C301-45E9-AF38-F797E139C48B}" type="pres">
      <dgm:prSet presAssocID="{3DC3F62F-63F3-4EA2-A3DE-8FC2D25A087D}" presName="hierChild5" presStyleCnt="0"/>
      <dgm:spPr/>
    </dgm:pt>
    <dgm:pt modelId="{B0EAFA5C-72D4-4A64-BC32-083859950F9E}" type="pres">
      <dgm:prSet presAssocID="{332AB94A-9F4D-4BFD-8DB2-59B832172B77}" presName="hierChild3" presStyleCnt="0"/>
      <dgm:spPr/>
    </dgm:pt>
    <dgm:pt modelId="{3582B977-04B4-4F33-9968-34A50A7042F0}" type="pres">
      <dgm:prSet presAssocID="{13F252B8-22F4-4B63-88AD-7AD8F80BFE61}" presName="Name115" presStyleLbl="parChTrans1D2" presStyleIdx="4" presStyleCnt="5"/>
      <dgm:spPr/>
    </dgm:pt>
    <dgm:pt modelId="{4B6809FF-94F9-4BCD-BFCB-E879DB444A21}" type="pres">
      <dgm:prSet presAssocID="{27935977-518D-4EC2-89ED-FDB52DEF40A7}" presName="hierRoot3" presStyleCnt="0">
        <dgm:presLayoutVars>
          <dgm:hierBranch val="init"/>
        </dgm:presLayoutVars>
      </dgm:prSet>
      <dgm:spPr/>
    </dgm:pt>
    <dgm:pt modelId="{EDF16FA8-7E7D-47F9-B862-6196A18AFF34}" type="pres">
      <dgm:prSet presAssocID="{27935977-518D-4EC2-89ED-FDB52DEF40A7}" presName="rootComposite3" presStyleCnt="0"/>
      <dgm:spPr/>
    </dgm:pt>
    <dgm:pt modelId="{A4C6880A-8105-4A57-8CCD-4EB677865C2D}" type="pres">
      <dgm:prSet presAssocID="{27935977-518D-4EC2-89ED-FDB52DEF40A7}" presName="rootText3" presStyleLbl="asst1" presStyleIdx="0" presStyleCnt="1">
        <dgm:presLayoutVars>
          <dgm:chPref val="3"/>
        </dgm:presLayoutVars>
      </dgm:prSet>
      <dgm:spPr/>
    </dgm:pt>
    <dgm:pt modelId="{F1D356D8-7736-47BA-A311-0E4559F8DA4F}" type="pres">
      <dgm:prSet presAssocID="{27935977-518D-4EC2-89ED-FDB52DEF40A7}" presName="rootConnector3" presStyleLbl="asst1" presStyleIdx="0" presStyleCnt="1"/>
      <dgm:spPr/>
    </dgm:pt>
    <dgm:pt modelId="{6EBA2733-9F59-453F-B336-45C40CAAD605}" type="pres">
      <dgm:prSet presAssocID="{27935977-518D-4EC2-89ED-FDB52DEF40A7}" presName="hierChild6" presStyleCnt="0"/>
      <dgm:spPr/>
    </dgm:pt>
    <dgm:pt modelId="{89E2A838-0E8E-480B-A7D3-5D4F0A467404}" type="pres">
      <dgm:prSet presAssocID="{27935977-518D-4EC2-89ED-FDB52DEF40A7}" presName="hierChild7" presStyleCnt="0"/>
      <dgm:spPr/>
    </dgm:pt>
  </dgm:ptLst>
  <dgm:cxnLst>
    <dgm:cxn modelId="{1F7FA701-9B0B-47BD-8867-D32F863E647C}" type="presOf" srcId="{92BE45B2-F2A7-40DD-8633-90F89C135C8A}" destId="{724AEB13-4D03-49BB-9284-B744E18D5016}" srcOrd="1" destOrd="0" presId="urn:microsoft.com/office/officeart/2009/3/layout/HorizontalOrganizationChart"/>
    <dgm:cxn modelId="{79750715-1F3E-4596-A4C4-9D89B7A8B486}" type="presOf" srcId="{64446140-A9F6-4D76-B131-D2576C317361}" destId="{01564A85-FE31-42D9-9F99-B9B94F484B4F}" srcOrd="0" destOrd="0" presId="urn:microsoft.com/office/officeart/2009/3/layout/HorizontalOrganizationChart"/>
    <dgm:cxn modelId="{AF571818-AF7D-47D8-A610-6BB4537370AB}" srcId="{332AB94A-9F4D-4BFD-8DB2-59B832172B77}" destId="{3DC3F62F-63F3-4EA2-A3DE-8FC2D25A087D}" srcOrd="4" destOrd="0" parTransId="{FF415F39-B2CE-4AA5-9F82-B73D24AA1062}" sibTransId="{2FFE67C1-29AF-4E46-AFEC-6BC25F209532}"/>
    <dgm:cxn modelId="{E1839A22-9F89-421B-806E-F028BB11885D}" type="presOf" srcId="{332AB94A-9F4D-4BFD-8DB2-59B832172B77}" destId="{640B92E8-2DE3-49AA-9B6F-C739F7D366E4}" srcOrd="1" destOrd="0" presId="urn:microsoft.com/office/officeart/2009/3/layout/HorizontalOrganizationChart"/>
    <dgm:cxn modelId="{2E54D03E-025A-41DE-87DA-52929B34F401}" type="presOf" srcId="{92BE45B2-F2A7-40DD-8633-90F89C135C8A}" destId="{A4D9AE5D-C6EF-4B2D-9C70-CD4A4C3FA936}" srcOrd="0" destOrd="0" presId="urn:microsoft.com/office/officeart/2009/3/layout/HorizontalOrganizationChart"/>
    <dgm:cxn modelId="{0B3EBE44-F10E-4AFA-BBF3-9C1C41B97F91}" type="presOf" srcId="{0F80D046-3EE5-4F7B-B546-47209BDC26CD}" destId="{F6755401-C29E-4ADA-B2D1-02CF8647E0C8}" srcOrd="0" destOrd="0" presId="urn:microsoft.com/office/officeart/2009/3/layout/HorizontalOrganizationChart"/>
    <dgm:cxn modelId="{884B9048-106E-44A7-9E48-EFB8224D31B4}" type="presOf" srcId="{DBA70578-725E-4CF4-A081-3B830F2A845F}" destId="{20E01BE8-60FC-4008-B1C5-3A6210C8F91E}" srcOrd="0" destOrd="0" presId="urn:microsoft.com/office/officeart/2009/3/layout/HorizontalOrganizationChart"/>
    <dgm:cxn modelId="{D03FBA4F-2085-4967-A1CA-717EB3692146}" type="presOf" srcId="{7FD77B75-9D28-401D-8227-578CC5C14C7E}" destId="{54B77B73-0D52-4676-98B1-BA1811BB11F8}" srcOrd="0" destOrd="0" presId="urn:microsoft.com/office/officeart/2009/3/layout/HorizontalOrganizationChart"/>
    <dgm:cxn modelId="{EB9FFD4F-7CCF-4EA7-A52B-538A4AE08F3A}" type="presOf" srcId="{13F252B8-22F4-4B63-88AD-7AD8F80BFE61}" destId="{3582B977-04B4-4F33-9968-34A50A7042F0}" srcOrd="0" destOrd="0" presId="urn:microsoft.com/office/officeart/2009/3/layout/HorizontalOrganizationChart"/>
    <dgm:cxn modelId="{D3E96274-9C6D-41C2-81CF-87A1A9D70D58}" srcId="{EB4D01D8-0206-4774-BBEE-2F75DCA05BCB}" destId="{332AB94A-9F4D-4BFD-8DB2-59B832172B77}" srcOrd="0" destOrd="0" parTransId="{C1D6C3C2-655F-422D-971C-5FB83242DBE8}" sibTransId="{9AB64027-8059-48B1-854B-7061591407DA}"/>
    <dgm:cxn modelId="{724EE555-A5D7-4074-8B5B-BA128133EDAC}" type="presOf" srcId="{27935977-518D-4EC2-89ED-FDB52DEF40A7}" destId="{F1D356D8-7736-47BA-A311-0E4559F8DA4F}" srcOrd="1" destOrd="0" presId="urn:microsoft.com/office/officeart/2009/3/layout/HorizontalOrganizationChart"/>
    <dgm:cxn modelId="{15DE6285-2B9D-427E-B31C-81DBE1A04FDB}" srcId="{332AB94A-9F4D-4BFD-8DB2-59B832172B77}" destId="{7FD77B75-9D28-401D-8227-578CC5C14C7E}" srcOrd="1" destOrd="0" parTransId="{9186BBAD-1F53-4BF8-8C59-E3B4FDEC1841}" sibTransId="{AA9B10F4-40C8-4479-8D3A-71D6B552CA86}"/>
    <dgm:cxn modelId="{DADF398C-2EDE-42DE-9B2F-4976D6694A0F}" srcId="{332AB94A-9F4D-4BFD-8DB2-59B832172B77}" destId="{92BE45B2-F2A7-40DD-8633-90F89C135C8A}" srcOrd="3" destOrd="0" parTransId="{0F80D046-3EE5-4F7B-B546-47209BDC26CD}" sibTransId="{E492CFB8-C299-4C2B-A490-467ED42B36A3}"/>
    <dgm:cxn modelId="{39F99B90-8639-419B-BF22-7CF24FA64826}" type="presOf" srcId="{7FD77B75-9D28-401D-8227-578CC5C14C7E}" destId="{8AD75D73-1A3B-4DDC-8E2E-A7BAD5AF29FE}" srcOrd="1" destOrd="0" presId="urn:microsoft.com/office/officeart/2009/3/layout/HorizontalOrganizationChart"/>
    <dgm:cxn modelId="{588AEB94-96EC-4BBD-9DB2-1DFCB36BFB45}" srcId="{332AB94A-9F4D-4BFD-8DB2-59B832172B77}" destId="{64446140-A9F6-4D76-B131-D2576C317361}" srcOrd="2" destOrd="0" parTransId="{DBA70578-725E-4CF4-A081-3B830F2A845F}" sibTransId="{61C7F7B4-A51F-4F3C-87D4-652679A0296B}"/>
    <dgm:cxn modelId="{DEB1839B-6965-430B-8F8F-BB3EF7A0B159}" type="presOf" srcId="{9186BBAD-1F53-4BF8-8C59-E3B4FDEC1841}" destId="{3ED92562-8FB4-4352-B895-71B2744FFC64}" srcOrd="0" destOrd="0" presId="urn:microsoft.com/office/officeart/2009/3/layout/HorizontalOrganizationChart"/>
    <dgm:cxn modelId="{5B08D29D-926B-4314-9F96-3655779CA61E}" type="presOf" srcId="{3DC3F62F-63F3-4EA2-A3DE-8FC2D25A087D}" destId="{60702A0F-B83E-4803-A397-56E9C9814885}" srcOrd="0" destOrd="0" presId="urn:microsoft.com/office/officeart/2009/3/layout/HorizontalOrganizationChart"/>
    <dgm:cxn modelId="{785419CD-28C2-4982-B497-D7FC56D0C11C}" type="presOf" srcId="{332AB94A-9F4D-4BFD-8DB2-59B832172B77}" destId="{FFB8FBE1-AA23-464A-B630-A0F6A27D3E7C}" srcOrd="0" destOrd="0" presId="urn:microsoft.com/office/officeart/2009/3/layout/HorizontalOrganizationChart"/>
    <dgm:cxn modelId="{FF81A4D1-29B3-4F2E-B963-64C23735CB22}" type="presOf" srcId="{27935977-518D-4EC2-89ED-FDB52DEF40A7}" destId="{A4C6880A-8105-4A57-8CCD-4EB677865C2D}" srcOrd="0" destOrd="0" presId="urn:microsoft.com/office/officeart/2009/3/layout/HorizontalOrganizationChart"/>
    <dgm:cxn modelId="{44385ADC-0758-4237-8ABC-E6457FC4AE0B}" srcId="{332AB94A-9F4D-4BFD-8DB2-59B832172B77}" destId="{27935977-518D-4EC2-89ED-FDB52DEF40A7}" srcOrd="0" destOrd="0" parTransId="{13F252B8-22F4-4B63-88AD-7AD8F80BFE61}" sibTransId="{6F570831-D216-42CF-A9F9-DB0991DF9811}"/>
    <dgm:cxn modelId="{C2C488E6-898A-4C72-9FDF-DE239F999557}" type="presOf" srcId="{FF415F39-B2CE-4AA5-9F82-B73D24AA1062}" destId="{B3529194-061E-4047-9AAE-158E8CD2B267}" srcOrd="0" destOrd="0" presId="urn:microsoft.com/office/officeart/2009/3/layout/HorizontalOrganizationChart"/>
    <dgm:cxn modelId="{3D9A1AEB-CDE1-4C23-9537-4B1F268F3F3E}" type="presOf" srcId="{EB4D01D8-0206-4774-BBEE-2F75DCA05BCB}" destId="{464DF961-4BC2-4C82-A0DC-56F6B52C22E7}" srcOrd="0" destOrd="0" presId="urn:microsoft.com/office/officeart/2009/3/layout/HorizontalOrganizationChart"/>
    <dgm:cxn modelId="{44C068F3-FFAD-4465-BFAC-FF343A024995}" type="presOf" srcId="{3DC3F62F-63F3-4EA2-A3DE-8FC2D25A087D}" destId="{AC9FF3AA-40F8-4C7B-BC78-D56B15F4FF36}" srcOrd="1" destOrd="0" presId="urn:microsoft.com/office/officeart/2009/3/layout/HorizontalOrganizationChart"/>
    <dgm:cxn modelId="{33FFC3FF-2EBD-43B7-AE5B-15834C573AE6}" type="presOf" srcId="{64446140-A9F6-4D76-B131-D2576C317361}" destId="{669B4974-A04C-40BF-88A5-0C47751E50FA}" srcOrd="1" destOrd="0" presId="urn:microsoft.com/office/officeart/2009/3/layout/HorizontalOrganizationChart"/>
    <dgm:cxn modelId="{95747083-FD83-42B4-AEE5-EFDF556EA055}" type="presParOf" srcId="{464DF961-4BC2-4C82-A0DC-56F6B52C22E7}" destId="{ECC2ADB8-3C77-4D06-BB2F-3355E482FA2D}" srcOrd="0" destOrd="0" presId="urn:microsoft.com/office/officeart/2009/3/layout/HorizontalOrganizationChart"/>
    <dgm:cxn modelId="{319F4CA1-1B4E-48CF-9E6B-01B5897EBFFB}" type="presParOf" srcId="{ECC2ADB8-3C77-4D06-BB2F-3355E482FA2D}" destId="{D1E9AB9E-9DFF-4749-BD2E-318797FA233F}" srcOrd="0" destOrd="0" presId="urn:microsoft.com/office/officeart/2009/3/layout/HorizontalOrganizationChart"/>
    <dgm:cxn modelId="{AB0D7333-9725-4301-B07D-7C0A636987AD}" type="presParOf" srcId="{D1E9AB9E-9DFF-4749-BD2E-318797FA233F}" destId="{FFB8FBE1-AA23-464A-B630-A0F6A27D3E7C}" srcOrd="0" destOrd="0" presId="urn:microsoft.com/office/officeart/2009/3/layout/HorizontalOrganizationChart"/>
    <dgm:cxn modelId="{2F0349DD-A30A-4C95-9F5E-C839D5A10FC1}" type="presParOf" srcId="{D1E9AB9E-9DFF-4749-BD2E-318797FA233F}" destId="{640B92E8-2DE3-49AA-9B6F-C739F7D366E4}" srcOrd="1" destOrd="0" presId="urn:microsoft.com/office/officeart/2009/3/layout/HorizontalOrganizationChart"/>
    <dgm:cxn modelId="{B0A490E7-8361-410D-BC42-6EF1A88B042C}" type="presParOf" srcId="{ECC2ADB8-3C77-4D06-BB2F-3355E482FA2D}" destId="{4A56D45E-7E97-48BE-8568-BF4AB399CC41}" srcOrd="1" destOrd="0" presId="urn:microsoft.com/office/officeart/2009/3/layout/HorizontalOrganizationChart"/>
    <dgm:cxn modelId="{7D7A2E96-A5AB-4523-B4DE-EDD63B2C4423}" type="presParOf" srcId="{4A56D45E-7E97-48BE-8568-BF4AB399CC41}" destId="{3ED92562-8FB4-4352-B895-71B2744FFC64}" srcOrd="0" destOrd="0" presId="urn:microsoft.com/office/officeart/2009/3/layout/HorizontalOrganizationChart"/>
    <dgm:cxn modelId="{1357360C-AC0E-4D57-B0D5-1A5F0778B1E7}" type="presParOf" srcId="{4A56D45E-7E97-48BE-8568-BF4AB399CC41}" destId="{670E0E99-92D9-4C39-B759-E008C6C09685}" srcOrd="1" destOrd="0" presId="urn:microsoft.com/office/officeart/2009/3/layout/HorizontalOrganizationChart"/>
    <dgm:cxn modelId="{EE5F7DC9-2438-4992-B69A-98BDE3A39AD4}" type="presParOf" srcId="{670E0E99-92D9-4C39-B759-E008C6C09685}" destId="{3F17EE94-3C5F-4290-93D3-8E64C09AEBDF}" srcOrd="0" destOrd="0" presId="urn:microsoft.com/office/officeart/2009/3/layout/HorizontalOrganizationChart"/>
    <dgm:cxn modelId="{2EB19EB7-5723-41EB-A9DA-688287B3D53C}" type="presParOf" srcId="{3F17EE94-3C5F-4290-93D3-8E64C09AEBDF}" destId="{54B77B73-0D52-4676-98B1-BA1811BB11F8}" srcOrd="0" destOrd="0" presId="urn:microsoft.com/office/officeart/2009/3/layout/HorizontalOrganizationChart"/>
    <dgm:cxn modelId="{F9BECE9B-D242-4418-B9D5-D4DD64E9A6D6}" type="presParOf" srcId="{3F17EE94-3C5F-4290-93D3-8E64C09AEBDF}" destId="{8AD75D73-1A3B-4DDC-8E2E-A7BAD5AF29FE}" srcOrd="1" destOrd="0" presId="urn:microsoft.com/office/officeart/2009/3/layout/HorizontalOrganizationChart"/>
    <dgm:cxn modelId="{44E91BA1-B468-409D-B76F-12DE755E0229}" type="presParOf" srcId="{670E0E99-92D9-4C39-B759-E008C6C09685}" destId="{A0D3B46B-485A-41A1-BE43-7931BD0CA264}" srcOrd="1" destOrd="0" presId="urn:microsoft.com/office/officeart/2009/3/layout/HorizontalOrganizationChart"/>
    <dgm:cxn modelId="{E82DC916-0CFA-4C18-8580-34E916D48F32}" type="presParOf" srcId="{670E0E99-92D9-4C39-B759-E008C6C09685}" destId="{405E7D0B-289C-40A1-9EF2-17C21FA57AE3}" srcOrd="2" destOrd="0" presId="urn:microsoft.com/office/officeart/2009/3/layout/HorizontalOrganizationChart"/>
    <dgm:cxn modelId="{B363E664-DB35-4496-BFC5-8C6D44469243}" type="presParOf" srcId="{4A56D45E-7E97-48BE-8568-BF4AB399CC41}" destId="{20E01BE8-60FC-4008-B1C5-3A6210C8F91E}" srcOrd="2" destOrd="0" presId="urn:microsoft.com/office/officeart/2009/3/layout/HorizontalOrganizationChart"/>
    <dgm:cxn modelId="{ED155D30-45BA-4A53-8AF0-1C54414777D9}" type="presParOf" srcId="{4A56D45E-7E97-48BE-8568-BF4AB399CC41}" destId="{4F5C2174-6A1E-4189-965E-D2CF27731752}" srcOrd="3" destOrd="0" presId="urn:microsoft.com/office/officeart/2009/3/layout/HorizontalOrganizationChart"/>
    <dgm:cxn modelId="{67DD82F9-6AC9-4ABC-9610-B047CC263FFF}" type="presParOf" srcId="{4F5C2174-6A1E-4189-965E-D2CF27731752}" destId="{C5460FE4-2A0A-4FBE-816A-1FBD109FB366}" srcOrd="0" destOrd="0" presId="urn:microsoft.com/office/officeart/2009/3/layout/HorizontalOrganizationChart"/>
    <dgm:cxn modelId="{971E8526-2B3D-4361-A038-6FD4D5CB100F}" type="presParOf" srcId="{C5460FE4-2A0A-4FBE-816A-1FBD109FB366}" destId="{01564A85-FE31-42D9-9F99-B9B94F484B4F}" srcOrd="0" destOrd="0" presId="urn:microsoft.com/office/officeart/2009/3/layout/HorizontalOrganizationChart"/>
    <dgm:cxn modelId="{8897E233-840D-4334-894D-015759B0F8AD}" type="presParOf" srcId="{C5460FE4-2A0A-4FBE-816A-1FBD109FB366}" destId="{669B4974-A04C-40BF-88A5-0C47751E50FA}" srcOrd="1" destOrd="0" presId="urn:microsoft.com/office/officeart/2009/3/layout/HorizontalOrganizationChart"/>
    <dgm:cxn modelId="{27800FA2-4B7E-40AE-8E6C-B98509DD4337}" type="presParOf" srcId="{4F5C2174-6A1E-4189-965E-D2CF27731752}" destId="{F7EFFD95-C587-44FD-AFA6-7FE7367E941C}" srcOrd="1" destOrd="0" presId="urn:microsoft.com/office/officeart/2009/3/layout/HorizontalOrganizationChart"/>
    <dgm:cxn modelId="{AF3CB52D-4E3F-4727-8FE2-39422A7C6EB2}" type="presParOf" srcId="{4F5C2174-6A1E-4189-965E-D2CF27731752}" destId="{A5BF1979-4966-4CEC-911C-59A8A65102B6}" srcOrd="2" destOrd="0" presId="urn:microsoft.com/office/officeart/2009/3/layout/HorizontalOrganizationChart"/>
    <dgm:cxn modelId="{D1CA87E9-12A8-4FF1-AB1A-91E4D7E62277}" type="presParOf" srcId="{4A56D45E-7E97-48BE-8568-BF4AB399CC41}" destId="{F6755401-C29E-4ADA-B2D1-02CF8647E0C8}" srcOrd="4" destOrd="0" presId="urn:microsoft.com/office/officeart/2009/3/layout/HorizontalOrganizationChart"/>
    <dgm:cxn modelId="{6E741C2F-DD46-41B8-A67A-281DD56D24CF}" type="presParOf" srcId="{4A56D45E-7E97-48BE-8568-BF4AB399CC41}" destId="{8621F417-3198-400C-A8BC-77E0CD6CA53A}" srcOrd="5" destOrd="0" presId="urn:microsoft.com/office/officeart/2009/3/layout/HorizontalOrganizationChart"/>
    <dgm:cxn modelId="{B0CD4DA4-7728-48F5-B94B-A167BE400CE7}" type="presParOf" srcId="{8621F417-3198-400C-A8BC-77E0CD6CA53A}" destId="{B12B1E46-A190-4341-9ACD-C7DD7D1105C6}" srcOrd="0" destOrd="0" presId="urn:microsoft.com/office/officeart/2009/3/layout/HorizontalOrganizationChart"/>
    <dgm:cxn modelId="{C77AB5D9-92F2-42DC-89A2-2127851292BF}" type="presParOf" srcId="{B12B1E46-A190-4341-9ACD-C7DD7D1105C6}" destId="{A4D9AE5D-C6EF-4B2D-9C70-CD4A4C3FA936}" srcOrd="0" destOrd="0" presId="urn:microsoft.com/office/officeart/2009/3/layout/HorizontalOrganizationChart"/>
    <dgm:cxn modelId="{8BD3B91B-8BE6-46CE-A37F-DA4EF8D3D4D2}" type="presParOf" srcId="{B12B1E46-A190-4341-9ACD-C7DD7D1105C6}" destId="{724AEB13-4D03-49BB-9284-B744E18D5016}" srcOrd="1" destOrd="0" presId="urn:microsoft.com/office/officeart/2009/3/layout/HorizontalOrganizationChart"/>
    <dgm:cxn modelId="{9A062415-7514-4592-BF5D-F4BE48C9FBF6}" type="presParOf" srcId="{8621F417-3198-400C-A8BC-77E0CD6CA53A}" destId="{FE4224C0-AA8D-4C64-B0FA-14FD9738BAD4}" srcOrd="1" destOrd="0" presId="urn:microsoft.com/office/officeart/2009/3/layout/HorizontalOrganizationChart"/>
    <dgm:cxn modelId="{0CD2F1A9-EF43-47AB-AC40-94B3EF667CE6}" type="presParOf" srcId="{8621F417-3198-400C-A8BC-77E0CD6CA53A}" destId="{543380C0-9477-4233-9DE8-721EC7CA43D7}" srcOrd="2" destOrd="0" presId="urn:microsoft.com/office/officeart/2009/3/layout/HorizontalOrganizationChart"/>
    <dgm:cxn modelId="{B6DABC58-FDD5-4883-97F8-59C85B3CC8A8}" type="presParOf" srcId="{4A56D45E-7E97-48BE-8568-BF4AB399CC41}" destId="{B3529194-061E-4047-9AAE-158E8CD2B267}" srcOrd="6" destOrd="0" presId="urn:microsoft.com/office/officeart/2009/3/layout/HorizontalOrganizationChart"/>
    <dgm:cxn modelId="{D7CE4D4A-FDBE-4A35-B12C-43C1A79E4FC7}" type="presParOf" srcId="{4A56D45E-7E97-48BE-8568-BF4AB399CC41}" destId="{E9B94C76-EE03-4D14-AA02-F6770430C31D}" srcOrd="7" destOrd="0" presId="urn:microsoft.com/office/officeart/2009/3/layout/HorizontalOrganizationChart"/>
    <dgm:cxn modelId="{6358C789-6DA2-4746-9FEC-B6F16C162C7F}" type="presParOf" srcId="{E9B94C76-EE03-4D14-AA02-F6770430C31D}" destId="{94713A77-698E-4ADB-812D-FAE8059B0FE1}" srcOrd="0" destOrd="0" presId="urn:microsoft.com/office/officeart/2009/3/layout/HorizontalOrganizationChart"/>
    <dgm:cxn modelId="{26991D67-8723-4920-9465-15ED0C5197B6}" type="presParOf" srcId="{94713A77-698E-4ADB-812D-FAE8059B0FE1}" destId="{60702A0F-B83E-4803-A397-56E9C9814885}" srcOrd="0" destOrd="0" presId="urn:microsoft.com/office/officeart/2009/3/layout/HorizontalOrganizationChart"/>
    <dgm:cxn modelId="{F983A38C-E3BD-4E22-BCB9-337F04BBE71C}" type="presParOf" srcId="{94713A77-698E-4ADB-812D-FAE8059B0FE1}" destId="{AC9FF3AA-40F8-4C7B-BC78-D56B15F4FF36}" srcOrd="1" destOrd="0" presId="urn:microsoft.com/office/officeart/2009/3/layout/HorizontalOrganizationChart"/>
    <dgm:cxn modelId="{9EFDB3C4-1CF8-478D-B878-5344FA38CA4F}" type="presParOf" srcId="{E9B94C76-EE03-4D14-AA02-F6770430C31D}" destId="{73FF3349-2F92-4ECE-8D27-4FBEF0CC99D5}" srcOrd="1" destOrd="0" presId="urn:microsoft.com/office/officeart/2009/3/layout/HorizontalOrganizationChart"/>
    <dgm:cxn modelId="{C0095E71-563F-48DF-9A76-80AF851CC651}" type="presParOf" srcId="{E9B94C76-EE03-4D14-AA02-F6770430C31D}" destId="{7E9072F5-C301-45E9-AF38-F797E139C48B}" srcOrd="2" destOrd="0" presId="urn:microsoft.com/office/officeart/2009/3/layout/HorizontalOrganizationChart"/>
    <dgm:cxn modelId="{73DF942A-1342-4275-9848-57AF4C572FF9}" type="presParOf" srcId="{ECC2ADB8-3C77-4D06-BB2F-3355E482FA2D}" destId="{B0EAFA5C-72D4-4A64-BC32-083859950F9E}" srcOrd="2" destOrd="0" presId="urn:microsoft.com/office/officeart/2009/3/layout/HorizontalOrganizationChart"/>
    <dgm:cxn modelId="{94163031-5DB0-47C8-BA31-E2ECA8FE87F6}" type="presParOf" srcId="{B0EAFA5C-72D4-4A64-BC32-083859950F9E}" destId="{3582B977-04B4-4F33-9968-34A50A7042F0}" srcOrd="0" destOrd="0" presId="urn:microsoft.com/office/officeart/2009/3/layout/HorizontalOrganizationChart"/>
    <dgm:cxn modelId="{190F3D14-3F69-4995-AF61-2D49C4D63D1F}" type="presParOf" srcId="{B0EAFA5C-72D4-4A64-BC32-083859950F9E}" destId="{4B6809FF-94F9-4BCD-BFCB-E879DB444A21}" srcOrd="1" destOrd="0" presId="urn:microsoft.com/office/officeart/2009/3/layout/HorizontalOrganizationChart"/>
    <dgm:cxn modelId="{F29DA3D3-522C-4A94-961F-1A15910C6D8C}" type="presParOf" srcId="{4B6809FF-94F9-4BCD-BFCB-E879DB444A21}" destId="{EDF16FA8-7E7D-47F9-B862-6196A18AFF34}" srcOrd="0" destOrd="0" presId="urn:microsoft.com/office/officeart/2009/3/layout/HorizontalOrganizationChart"/>
    <dgm:cxn modelId="{1DCD81B7-04B1-408A-B767-C802A9A0E6FA}" type="presParOf" srcId="{EDF16FA8-7E7D-47F9-B862-6196A18AFF34}" destId="{A4C6880A-8105-4A57-8CCD-4EB677865C2D}" srcOrd="0" destOrd="0" presId="urn:microsoft.com/office/officeart/2009/3/layout/HorizontalOrganizationChart"/>
    <dgm:cxn modelId="{9BCA008C-63A0-4C73-9448-1CE5AB6CCB55}" type="presParOf" srcId="{EDF16FA8-7E7D-47F9-B862-6196A18AFF34}" destId="{F1D356D8-7736-47BA-A311-0E4559F8DA4F}" srcOrd="1" destOrd="0" presId="urn:microsoft.com/office/officeart/2009/3/layout/HorizontalOrganizationChart"/>
    <dgm:cxn modelId="{7EE1A160-A0F5-483F-9DDE-CE8E410FA687}" type="presParOf" srcId="{4B6809FF-94F9-4BCD-BFCB-E879DB444A21}" destId="{6EBA2733-9F59-453F-B336-45C40CAAD605}" srcOrd="1" destOrd="0" presId="urn:microsoft.com/office/officeart/2009/3/layout/HorizontalOrganizationChart"/>
    <dgm:cxn modelId="{0BC8DF55-8040-4709-8E87-19D1EF9BC042}" type="presParOf" srcId="{4B6809FF-94F9-4BCD-BFCB-E879DB444A21}" destId="{89E2A838-0E8E-480B-A7D3-5D4F0A46740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22822-6C54-4DD5-9DFD-B0D66EDEAFF1}" type="doc">
      <dgm:prSet loTypeId="urn:microsoft.com/office/officeart/2005/8/layout/hProcess11" loCatId="process" qsTypeId="urn:microsoft.com/office/officeart/2005/8/quickstyle/simple1" qsCatId="simple" csTypeId="urn:microsoft.com/office/officeart/2005/8/colors/accent1_2" csCatId="accent1" phldr="1"/>
      <dgm:spPr/>
    </dgm:pt>
    <dgm:pt modelId="{55858824-CA46-4A74-B451-F55FFD753225}">
      <dgm:prSet phldrT="[Text]" custT="1"/>
      <dgm:spPr/>
      <dgm:t>
        <a:bodyPr/>
        <a:lstStyle/>
        <a:p>
          <a:r>
            <a:rPr lang="en-US" sz="1500" dirty="0"/>
            <a:t>2017 First Steps Strategic Plan</a:t>
          </a:r>
        </a:p>
      </dgm:t>
    </dgm:pt>
    <dgm:pt modelId="{DBA940DE-A0AE-4F79-808E-FE78FB6AC0BE}" type="parTrans" cxnId="{7E7FA94E-0003-4E01-8952-AEA66F417E4A}">
      <dgm:prSet/>
      <dgm:spPr/>
      <dgm:t>
        <a:bodyPr/>
        <a:lstStyle/>
        <a:p>
          <a:endParaRPr lang="en-US"/>
        </a:p>
      </dgm:t>
    </dgm:pt>
    <dgm:pt modelId="{C10D7FF8-DB5F-402D-931C-3CDB18107442}" type="sibTrans" cxnId="{7E7FA94E-0003-4E01-8952-AEA66F417E4A}">
      <dgm:prSet/>
      <dgm:spPr/>
      <dgm:t>
        <a:bodyPr/>
        <a:lstStyle/>
        <a:p>
          <a:endParaRPr lang="en-US"/>
        </a:p>
      </dgm:t>
    </dgm:pt>
    <dgm:pt modelId="{B4B648CD-996F-47DA-BCC5-1DFA536CDA41}">
      <dgm:prSet phldrT="[Text]" custT="1"/>
      <dgm:spPr/>
      <dgm:t>
        <a:bodyPr/>
        <a:lstStyle/>
        <a:p>
          <a:r>
            <a:rPr lang="en-US" sz="1500" dirty="0"/>
            <a:t>Procurement of vendor</a:t>
          </a:r>
        </a:p>
      </dgm:t>
    </dgm:pt>
    <dgm:pt modelId="{EEA90ECE-5B74-4982-81FD-B605F001B779}" type="parTrans" cxnId="{36D56D45-3A39-412D-9180-3B1BCAB2BA9A}">
      <dgm:prSet/>
      <dgm:spPr/>
      <dgm:t>
        <a:bodyPr/>
        <a:lstStyle/>
        <a:p>
          <a:endParaRPr lang="en-US"/>
        </a:p>
      </dgm:t>
    </dgm:pt>
    <dgm:pt modelId="{9ED0C66D-82D3-466E-AE8D-44F2D91E79A4}" type="sibTrans" cxnId="{36D56D45-3A39-412D-9180-3B1BCAB2BA9A}">
      <dgm:prSet/>
      <dgm:spPr/>
      <dgm:t>
        <a:bodyPr/>
        <a:lstStyle/>
        <a:p>
          <a:endParaRPr lang="en-US"/>
        </a:p>
      </dgm:t>
    </dgm:pt>
    <dgm:pt modelId="{D7749196-280E-4580-A634-B18B56698D1A}">
      <dgm:prSet phldrT="[Text]"/>
      <dgm:spPr/>
      <dgm:t>
        <a:bodyPr/>
        <a:lstStyle/>
        <a:p>
          <a:r>
            <a:rPr lang="en-US" dirty="0"/>
            <a:t>Proposed HB 1317 </a:t>
          </a:r>
        </a:p>
      </dgm:t>
    </dgm:pt>
    <dgm:pt modelId="{C7BF7148-CB38-42E5-86CD-EADF65EFC64B}" type="parTrans" cxnId="{A3907AB2-03C1-4DDE-AE36-F7656394CA95}">
      <dgm:prSet/>
      <dgm:spPr/>
      <dgm:t>
        <a:bodyPr/>
        <a:lstStyle/>
        <a:p>
          <a:endParaRPr lang="en-US"/>
        </a:p>
      </dgm:t>
    </dgm:pt>
    <dgm:pt modelId="{661C9A03-606D-4EF7-A056-D349504423AE}" type="sibTrans" cxnId="{A3907AB2-03C1-4DDE-AE36-F7656394CA95}">
      <dgm:prSet/>
      <dgm:spPr/>
      <dgm:t>
        <a:bodyPr/>
        <a:lstStyle/>
        <a:p>
          <a:endParaRPr lang="en-US"/>
        </a:p>
      </dgm:t>
    </dgm:pt>
    <dgm:pt modelId="{50ACEBA9-C780-4506-89DB-55D9C548CB47}">
      <dgm:prSet phldrT="[Text]" custT="1"/>
      <dgm:spPr/>
      <dgm:t>
        <a:bodyPr/>
        <a:lstStyle/>
        <a:p>
          <a:r>
            <a:rPr lang="en-US" sz="1500" dirty="0"/>
            <a:t>Kickoff of First Steps fiscal analysis</a:t>
          </a:r>
        </a:p>
      </dgm:t>
    </dgm:pt>
    <dgm:pt modelId="{BACE1158-4C12-476D-87B2-E8F5F4D8B4CF}" type="parTrans" cxnId="{A263AA2D-84E6-4375-A66C-07AB940E9CE1}">
      <dgm:prSet/>
      <dgm:spPr/>
      <dgm:t>
        <a:bodyPr/>
        <a:lstStyle/>
        <a:p>
          <a:endParaRPr lang="en-US"/>
        </a:p>
      </dgm:t>
    </dgm:pt>
    <dgm:pt modelId="{3F435D5A-9DB8-41C9-AFB3-D3FAE1EA6D15}" type="sibTrans" cxnId="{A263AA2D-84E6-4375-A66C-07AB940E9CE1}">
      <dgm:prSet/>
      <dgm:spPr/>
      <dgm:t>
        <a:bodyPr/>
        <a:lstStyle/>
        <a:p>
          <a:endParaRPr lang="en-US"/>
        </a:p>
      </dgm:t>
    </dgm:pt>
    <dgm:pt modelId="{2853A522-FA5F-47C0-AA6E-98C766D9AF2F}">
      <dgm:prSet phldrT="[Text]" custT="1"/>
      <dgm:spPr/>
      <dgm:t>
        <a:bodyPr/>
        <a:lstStyle/>
        <a:p>
          <a:r>
            <a:rPr lang="en-US" sz="1500" dirty="0"/>
            <a:t>ITCA Fiscal Initiative </a:t>
          </a:r>
        </a:p>
      </dgm:t>
    </dgm:pt>
    <dgm:pt modelId="{26D94E23-E6D1-4652-B2FD-729BE2C24122}" type="parTrans" cxnId="{7239751D-8EC7-42BD-94A8-2502B48DBEFA}">
      <dgm:prSet/>
      <dgm:spPr/>
      <dgm:t>
        <a:bodyPr/>
        <a:lstStyle/>
        <a:p>
          <a:endParaRPr lang="en-US"/>
        </a:p>
      </dgm:t>
    </dgm:pt>
    <dgm:pt modelId="{C93FEAA6-6730-486E-87FE-DF21B1A5F38D}" type="sibTrans" cxnId="{7239751D-8EC7-42BD-94A8-2502B48DBEFA}">
      <dgm:prSet/>
      <dgm:spPr/>
      <dgm:t>
        <a:bodyPr/>
        <a:lstStyle/>
        <a:p>
          <a:endParaRPr lang="en-US"/>
        </a:p>
      </dgm:t>
    </dgm:pt>
    <dgm:pt modelId="{A0ACDBC8-D9E9-4078-980D-63EA82C6BDD7}">
      <dgm:prSet phldrT="[Text]"/>
      <dgm:spPr/>
      <dgm:t>
        <a:bodyPr/>
        <a:lstStyle/>
        <a:p>
          <a:r>
            <a:rPr lang="en-US" dirty="0"/>
            <a:t>Governor signs HEA 1317</a:t>
          </a:r>
        </a:p>
      </dgm:t>
    </dgm:pt>
    <dgm:pt modelId="{B9EBDBC4-00F0-4894-A06B-43185FE4994C}" type="parTrans" cxnId="{AC2560A7-2ECC-4555-8092-BCB5100EE4FF}">
      <dgm:prSet/>
      <dgm:spPr/>
      <dgm:t>
        <a:bodyPr/>
        <a:lstStyle/>
        <a:p>
          <a:endParaRPr lang="en-US"/>
        </a:p>
      </dgm:t>
    </dgm:pt>
    <dgm:pt modelId="{E662858B-D633-484C-9CF1-1EB099351D50}" type="sibTrans" cxnId="{AC2560A7-2ECC-4555-8092-BCB5100EE4FF}">
      <dgm:prSet/>
      <dgm:spPr/>
      <dgm:t>
        <a:bodyPr/>
        <a:lstStyle/>
        <a:p>
          <a:endParaRPr lang="en-US"/>
        </a:p>
      </dgm:t>
    </dgm:pt>
    <dgm:pt modelId="{453DE5FC-267C-4C43-8077-75F12ECF9F06}" type="pres">
      <dgm:prSet presAssocID="{FB022822-6C54-4DD5-9DFD-B0D66EDEAFF1}" presName="Name0" presStyleCnt="0">
        <dgm:presLayoutVars>
          <dgm:dir/>
          <dgm:resizeHandles val="exact"/>
        </dgm:presLayoutVars>
      </dgm:prSet>
      <dgm:spPr/>
    </dgm:pt>
    <dgm:pt modelId="{317D5AA0-113D-446D-BD52-F0574CAD447E}" type="pres">
      <dgm:prSet presAssocID="{FB022822-6C54-4DD5-9DFD-B0D66EDEAFF1}" presName="arrow" presStyleLbl="bgShp" presStyleIdx="0" presStyleCnt="1"/>
      <dgm:spPr/>
    </dgm:pt>
    <dgm:pt modelId="{6CB6B6C8-9908-4328-A5FD-C29DAC94723D}" type="pres">
      <dgm:prSet presAssocID="{FB022822-6C54-4DD5-9DFD-B0D66EDEAFF1}" presName="points" presStyleCnt="0"/>
      <dgm:spPr/>
    </dgm:pt>
    <dgm:pt modelId="{126A237C-0BC3-4953-913B-13D9D37F4DF0}" type="pres">
      <dgm:prSet presAssocID="{55858824-CA46-4A74-B451-F55FFD753225}" presName="compositeA" presStyleCnt="0"/>
      <dgm:spPr/>
    </dgm:pt>
    <dgm:pt modelId="{E50EF072-F63D-4D3E-948E-1B311C7C135D}" type="pres">
      <dgm:prSet presAssocID="{55858824-CA46-4A74-B451-F55FFD753225}" presName="textA" presStyleLbl="revTx" presStyleIdx="0" presStyleCnt="6">
        <dgm:presLayoutVars>
          <dgm:bulletEnabled val="1"/>
        </dgm:presLayoutVars>
      </dgm:prSet>
      <dgm:spPr/>
    </dgm:pt>
    <dgm:pt modelId="{8D460985-C833-41FD-AEC9-F257E7FA7B48}" type="pres">
      <dgm:prSet presAssocID="{55858824-CA46-4A74-B451-F55FFD753225}" presName="circleA" presStyleLbl="node1" presStyleIdx="0" presStyleCnt="6"/>
      <dgm:spPr/>
    </dgm:pt>
    <dgm:pt modelId="{C8E18A0A-FA29-4B11-8214-82E9E4BD0505}" type="pres">
      <dgm:prSet presAssocID="{55858824-CA46-4A74-B451-F55FFD753225}" presName="spaceA" presStyleCnt="0"/>
      <dgm:spPr/>
    </dgm:pt>
    <dgm:pt modelId="{810CE0AB-764B-4574-B647-5F6AB4067585}" type="pres">
      <dgm:prSet presAssocID="{C10D7FF8-DB5F-402D-931C-3CDB18107442}" presName="space" presStyleCnt="0"/>
      <dgm:spPr/>
    </dgm:pt>
    <dgm:pt modelId="{0DDB8634-973F-402E-A022-CF4B980AB73C}" type="pres">
      <dgm:prSet presAssocID="{2853A522-FA5F-47C0-AA6E-98C766D9AF2F}" presName="compositeB" presStyleCnt="0"/>
      <dgm:spPr/>
    </dgm:pt>
    <dgm:pt modelId="{FD05A57F-71D6-479E-9E2B-5AEC9567CE6D}" type="pres">
      <dgm:prSet presAssocID="{2853A522-FA5F-47C0-AA6E-98C766D9AF2F}" presName="textB" presStyleLbl="revTx" presStyleIdx="1" presStyleCnt="6">
        <dgm:presLayoutVars>
          <dgm:bulletEnabled val="1"/>
        </dgm:presLayoutVars>
      </dgm:prSet>
      <dgm:spPr/>
    </dgm:pt>
    <dgm:pt modelId="{3D37C8A3-5AD6-4941-AABB-043FE6980374}" type="pres">
      <dgm:prSet presAssocID="{2853A522-FA5F-47C0-AA6E-98C766D9AF2F}" presName="circleB" presStyleLbl="node1" presStyleIdx="1" presStyleCnt="6"/>
      <dgm:spPr/>
    </dgm:pt>
    <dgm:pt modelId="{EA77395B-3AE8-4774-AECE-AC539A36F2DA}" type="pres">
      <dgm:prSet presAssocID="{2853A522-FA5F-47C0-AA6E-98C766D9AF2F}" presName="spaceB" presStyleCnt="0"/>
      <dgm:spPr/>
    </dgm:pt>
    <dgm:pt modelId="{DCA730E5-FB80-450C-8A9C-022597A342A7}" type="pres">
      <dgm:prSet presAssocID="{C93FEAA6-6730-486E-87FE-DF21B1A5F38D}" presName="space" presStyleCnt="0"/>
      <dgm:spPr/>
    </dgm:pt>
    <dgm:pt modelId="{534904C7-A814-486A-B1A5-471D4C31C644}" type="pres">
      <dgm:prSet presAssocID="{B4B648CD-996F-47DA-BCC5-1DFA536CDA41}" presName="compositeA" presStyleCnt="0"/>
      <dgm:spPr/>
    </dgm:pt>
    <dgm:pt modelId="{2502D398-FD9A-44BC-8C30-C8DE536BFFCE}" type="pres">
      <dgm:prSet presAssocID="{B4B648CD-996F-47DA-BCC5-1DFA536CDA41}" presName="textA" presStyleLbl="revTx" presStyleIdx="2" presStyleCnt="6" custScaleX="128703">
        <dgm:presLayoutVars>
          <dgm:bulletEnabled val="1"/>
        </dgm:presLayoutVars>
      </dgm:prSet>
      <dgm:spPr/>
    </dgm:pt>
    <dgm:pt modelId="{98EA1634-D35A-4C3A-9E88-AECD5E65BD6D}" type="pres">
      <dgm:prSet presAssocID="{B4B648CD-996F-47DA-BCC5-1DFA536CDA41}" presName="circleA" presStyleLbl="node1" presStyleIdx="2" presStyleCnt="6"/>
      <dgm:spPr/>
    </dgm:pt>
    <dgm:pt modelId="{5BB2874D-9BE3-4FCC-A5BF-72AB77C9EBBA}" type="pres">
      <dgm:prSet presAssocID="{B4B648CD-996F-47DA-BCC5-1DFA536CDA41}" presName="spaceA" presStyleCnt="0"/>
      <dgm:spPr/>
    </dgm:pt>
    <dgm:pt modelId="{0785EB9D-AFCF-4B7D-BAC5-0C56EC71A41C}" type="pres">
      <dgm:prSet presAssocID="{9ED0C66D-82D3-466E-AE8D-44F2D91E79A4}" presName="space" presStyleCnt="0"/>
      <dgm:spPr/>
    </dgm:pt>
    <dgm:pt modelId="{28233F5A-CE51-4E6B-96D5-350C1C1ABEBC}" type="pres">
      <dgm:prSet presAssocID="{50ACEBA9-C780-4506-89DB-55D9C548CB47}" presName="compositeB" presStyleCnt="0"/>
      <dgm:spPr/>
    </dgm:pt>
    <dgm:pt modelId="{7909091D-B943-47C3-8CEF-948AE044ADF2}" type="pres">
      <dgm:prSet presAssocID="{50ACEBA9-C780-4506-89DB-55D9C548CB47}" presName="textB" presStyleLbl="revTx" presStyleIdx="3" presStyleCnt="6">
        <dgm:presLayoutVars>
          <dgm:bulletEnabled val="1"/>
        </dgm:presLayoutVars>
      </dgm:prSet>
      <dgm:spPr/>
    </dgm:pt>
    <dgm:pt modelId="{24FD20DC-8F34-497B-9321-BF775131A35C}" type="pres">
      <dgm:prSet presAssocID="{50ACEBA9-C780-4506-89DB-55D9C548CB47}" presName="circleB" presStyleLbl="node1" presStyleIdx="3" presStyleCnt="6"/>
      <dgm:spPr/>
    </dgm:pt>
    <dgm:pt modelId="{A2816BF7-E2A3-4EC1-BC32-F1C99983FE0A}" type="pres">
      <dgm:prSet presAssocID="{50ACEBA9-C780-4506-89DB-55D9C548CB47}" presName="spaceB" presStyleCnt="0"/>
      <dgm:spPr/>
    </dgm:pt>
    <dgm:pt modelId="{E98D2817-2062-4F50-A4C0-C6F517DB17A9}" type="pres">
      <dgm:prSet presAssocID="{3F435D5A-9DB8-41C9-AFB3-D3FAE1EA6D15}" presName="space" presStyleCnt="0"/>
      <dgm:spPr/>
    </dgm:pt>
    <dgm:pt modelId="{261BBED6-5068-4A17-B207-5C09386F6807}" type="pres">
      <dgm:prSet presAssocID="{D7749196-280E-4580-A634-B18B56698D1A}" presName="compositeA" presStyleCnt="0"/>
      <dgm:spPr/>
    </dgm:pt>
    <dgm:pt modelId="{F6870990-9465-4E32-B56F-BD7D3F53887F}" type="pres">
      <dgm:prSet presAssocID="{D7749196-280E-4580-A634-B18B56698D1A}" presName="textA" presStyleLbl="revTx" presStyleIdx="4" presStyleCnt="6">
        <dgm:presLayoutVars>
          <dgm:bulletEnabled val="1"/>
        </dgm:presLayoutVars>
      </dgm:prSet>
      <dgm:spPr/>
    </dgm:pt>
    <dgm:pt modelId="{E8934191-AB96-440F-9532-E006B44F0E08}" type="pres">
      <dgm:prSet presAssocID="{D7749196-280E-4580-A634-B18B56698D1A}" presName="circleA" presStyleLbl="node1" presStyleIdx="4" presStyleCnt="6"/>
      <dgm:spPr/>
    </dgm:pt>
    <dgm:pt modelId="{1A71B12F-520F-43F9-98D3-C70F3A0D68C5}" type="pres">
      <dgm:prSet presAssocID="{D7749196-280E-4580-A634-B18B56698D1A}" presName="spaceA" presStyleCnt="0"/>
      <dgm:spPr/>
    </dgm:pt>
    <dgm:pt modelId="{BA516383-071B-40D4-BBD0-F52A7DBAEDAF}" type="pres">
      <dgm:prSet presAssocID="{661C9A03-606D-4EF7-A056-D349504423AE}" presName="space" presStyleCnt="0"/>
      <dgm:spPr/>
    </dgm:pt>
    <dgm:pt modelId="{784FEBAD-2D4D-46A0-87B6-56EFD4F2AE5C}" type="pres">
      <dgm:prSet presAssocID="{A0ACDBC8-D9E9-4078-980D-63EA82C6BDD7}" presName="compositeB" presStyleCnt="0"/>
      <dgm:spPr/>
    </dgm:pt>
    <dgm:pt modelId="{3A5EE69A-D132-40C0-B980-A66718C8F69F}" type="pres">
      <dgm:prSet presAssocID="{A0ACDBC8-D9E9-4078-980D-63EA82C6BDD7}" presName="textB" presStyleLbl="revTx" presStyleIdx="5" presStyleCnt="6">
        <dgm:presLayoutVars>
          <dgm:bulletEnabled val="1"/>
        </dgm:presLayoutVars>
      </dgm:prSet>
      <dgm:spPr/>
    </dgm:pt>
    <dgm:pt modelId="{CF61935A-8CC0-4D5D-B79D-7D3E15F901DE}" type="pres">
      <dgm:prSet presAssocID="{A0ACDBC8-D9E9-4078-980D-63EA82C6BDD7}" presName="circleB" presStyleLbl="node1" presStyleIdx="5" presStyleCnt="6"/>
      <dgm:spPr/>
    </dgm:pt>
    <dgm:pt modelId="{EC3217F6-00E9-40D9-8501-EBAC5DF42FE5}" type="pres">
      <dgm:prSet presAssocID="{A0ACDBC8-D9E9-4078-980D-63EA82C6BDD7}" presName="spaceB" presStyleCnt="0"/>
      <dgm:spPr/>
    </dgm:pt>
  </dgm:ptLst>
  <dgm:cxnLst>
    <dgm:cxn modelId="{7239751D-8EC7-42BD-94A8-2502B48DBEFA}" srcId="{FB022822-6C54-4DD5-9DFD-B0D66EDEAFF1}" destId="{2853A522-FA5F-47C0-AA6E-98C766D9AF2F}" srcOrd="1" destOrd="0" parTransId="{26D94E23-E6D1-4652-B2FD-729BE2C24122}" sibTransId="{C93FEAA6-6730-486E-87FE-DF21B1A5F38D}"/>
    <dgm:cxn modelId="{88298A26-6F99-4C44-8024-27AE5E65FEE2}" type="presOf" srcId="{B4B648CD-996F-47DA-BCC5-1DFA536CDA41}" destId="{2502D398-FD9A-44BC-8C30-C8DE536BFFCE}" srcOrd="0" destOrd="0" presId="urn:microsoft.com/office/officeart/2005/8/layout/hProcess11"/>
    <dgm:cxn modelId="{51F27B2A-F644-40ED-A78C-2E7ED17E146A}" type="presOf" srcId="{2853A522-FA5F-47C0-AA6E-98C766D9AF2F}" destId="{FD05A57F-71D6-479E-9E2B-5AEC9567CE6D}" srcOrd="0" destOrd="0" presId="urn:microsoft.com/office/officeart/2005/8/layout/hProcess11"/>
    <dgm:cxn modelId="{A263AA2D-84E6-4375-A66C-07AB940E9CE1}" srcId="{FB022822-6C54-4DD5-9DFD-B0D66EDEAFF1}" destId="{50ACEBA9-C780-4506-89DB-55D9C548CB47}" srcOrd="3" destOrd="0" parTransId="{BACE1158-4C12-476D-87B2-E8F5F4D8B4CF}" sibTransId="{3F435D5A-9DB8-41C9-AFB3-D3FAE1EA6D15}"/>
    <dgm:cxn modelId="{EFEB9B60-060F-4985-B74C-037449780C48}" type="presOf" srcId="{50ACEBA9-C780-4506-89DB-55D9C548CB47}" destId="{7909091D-B943-47C3-8CEF-948AE044ADF2}" srcOrd="0" destOrd="0" presId="urn:microsoft.com/office/officeart/2005/8/layout/hProcess11"/>
    <dgm:cxn modelId="{36D56D45-3A39-412D-9180-3B1BCAB2BA9A}" srcId="{FB022822-6C54-4DD5-9DFD-B0D66EDEAFF1}" destId="{B4B648CD-996F-47DA-BCC5-1DFA536CDA41}" srcOrd="2" destOrd="0" parTransId="{EEA90ECE-5B74-4982-81FD-B605F001B779}" sibTransId="{9ED0C66D-82D3-466E-AE8D-44F2D91E79A4}"/>
    <dgm:cxn modelId="{7E7FA94E-0003-4E01-8952-AEA66F417E4A}" srcId="{FB022822-6C54-4DD5-9DFD-B0D66EDEAFF1}" destId="{55858824-CA46-4A74-B451-F55FFD753225}" srcOrd="0" destOrd="0" parTransId="{DBA940DE-A0AE-4F79-808E-FE78FB6AC0BE}" sibTransId="{C10D7FF8-DB5F-402D-931C-3CDB18107442}"/>
    <dgm:cxn modelId="{12753991-39ED-4966-BB22-403862CE0527}" type="presOf" srcId="{FB022822-6C54-4DD5-9DFD-B0D66EDEAFF1}" destId="{453DE5FC-267C-4C43-8077-75F12ECF9F06}" srcOrd="0" destOrd="0" presId="urn:microsoft.com/office/officeart/2005/8/layout/hProcess11"/>
    <dgm:cxn modelId="{5CD8DB9B-A2C8-4046-859F-EB8ECE1B7052}" type="presOf" srcId="{55858824-CA46-4A74-B451-F55FFD753225}" destId="{E50EF072-F63D-4D3E-948E-1B311C7C135D}" srcOrd="0" destOrd="0" presId="urn:microsoft.com/office/officeart/2005/8/layout/hProcess11"/>
    <dgm:cxn modelId="{AC2560A7-2ECC-4555-8092-BCB5100EE4FF}" srcId="{FB022822-6C54-4DD5-9DFD-B0D66EDEAFF1}" destId="{A0ACDBC8-D9E9-4078-980D-63EA82C6BDD7}" srcOrd="5" destOrd="0" parTransId="{B9EBDBC4-00F0-4894-A06B-43185FE4994C}" sibTransId="{E662858B-D633-484C-9CF1-1EB099351D50}"/>
    <dgm:cxn modelId="{A3907AB2-03C1-4DDE-AE36-F7656394CA95}" srcId="{FB022822-6C54-4DD5-9DFD-B0D66EDEAFF1}" destId="{D7749196-280E-4580-A634-B18B56698D1A}" srcOrd="4" destOrd="0" parTransId="{C7BF7148-CB38-42E5-86CD-EADF65EFC64B}" sibTransId="{661C9A03-606D-4EF7-A056-D349504423AE}"/>
    <dgm:cxn modelId="{B9011EB6-DE1C-4FCD-BE43-DA8AB1844A99}" type="presOf" srcId="{D7749196-280E-4580-A634-B18B56698D1A}" destId="{F6870990-9465-4E32-B56F-BD7D3F53887F}" srcOrd="0" destOrd="0" presId="urn:microsoft.com/office/officeart/2005/8/layout/hProcess11"/>
    <dgm:cxn modelId="{6B0535F7-CF1C-4ACC-ACFE-473770413C73}" type="presOf" srcId="{A0ACDBC8-D9E9-4078-980D-63EA82C6BDD7}" destId="{3A5EE69A-D132-40C0-B980-A66718C8F69F}" srcOrd="0" destOrd="0" presId="urn:microsoft.com/office/officeart/2005/8/layout/hProcess11"/>
    <dgm:cxn modelId="{2757255C-CE66-45E6-9AC2-DE3603CFC5F5}" type="presParOf" srcId="{453DE5FC-267C-4C43-8077-75F12ECF9F06}" destId="{317D5AA0-113D-446D-BD52-F0574CAD447E}" srcOrd="0" destOrd="0" presId="urn:microsoft.com/office/officeart/2005/8/layout/hProcess11"/>
    <dgm:cxn modelId="{B41AD44C-DB3D-4F5B-A817-4A1A059DA8AE}" type="presParOf" srcId="{453DE5FC-267C-4C43-8077-75F12ECF9F06}" destId="{6CB6B6C8-9908-4328-A5FD-C29DAC94723D}" srcOrd="1" destOrd="0" presId="urn:microsoft.com/office/officeart/2005/8/layout/hProcess11"/>
    <dgm:cxn modelId="{A04A5648-BFED-4A54-866F-B61D71E61B23}" type="presParOf" srcId="{6CB6B6C8-9908-4328-A5FD-C29DAC94723D}" destId="{126A237C-0BC3-4953-913B-13D9D37F4DF0}" srcOrd="0" destOrd="0" presId="urn:microsoft.com/office/officeart/2005/8/layout/hProcess11"/>
    <dgm:cxn modelId="{B3668141-5568-4AD3-AD4F-C81EB6C4DD84}" type="presParOf" srcId="{126A237C-0BC3-4953-913B-13D9D37F4DF0}" destId="{E50EF072-F63D-4D3E-948E-1B311C7C135D}" srcOrd="0" destOrd="0" presId="urn:microsoft.com/office/officeart/2005/8/layout/hProcess11"/>
    <dgm:cxn modelId="{7F92B8E0-A578-4BA6-A4D5-178F42BFB403}" type="presParOf" srcId="{126A237C-0BC3-4953-913B-13D9D37F4DF0}" destId="{8D460985-C833-41FD-AEC9-F257E7FA7B48}" srcOrd="1" destOrd="0" presId="urn:microsoft.com/office/officeart/2005/8/layout/hProcess11"/>
    <dgm:cxn modelId="{604F8C74-0AB5-427A-8E65-9DC5CF6173AF}" type="presParOf" srcId="{126A237C-0BC3-4953-913B-13D9D37F4DF0}" destId="{C8E18A0A-FA29-4B11-8214-82E9E4BD0505}" srcOrd="2" destOrd="0" presId="urn:microsoft.com/office/officeart/2005/8/layout/hProcess11"/>
    <dgm:cxn modelId="{819069F3-E0EA-477D-82A7-683832252090}" type="presParOf" srcId="{6CB6B6C8-9908-4328-A5FD-C29DAC94723D}" destId="{810CE0AB-764B-4574-B647-5F6AB4067585}" srcOrd="1" destOrd="0" presId="urn:microsoft.com/office/officeart/2005/8/layout/hProcess11"/>
    <dgm:cxn modelId="{5CC0B2A9-08C0-429D-AEBA-C0993523775A}" type="presParOf" srcId="{6CB6B6C8-9908-4328-A5FD-C29DAC94723D}" destId="{0DDB8634-973F-402E-A022-CF4B980AB73C}" srcOrd="2" destOrd="0" presId="urn:microsoft.com/office/officeart/2005/8/layout/hProcess11"/>
    <dgm:cxn modelId="{57686BEC-2ABC-4A5D-846B-DCE4E2797729}" type="presParOf" srcId="{0DDB8634-973F-402E-A022-CF4B980AB73C}" destId="{FD05A57F-71D6-479E-9E2B-5AEC9567CE6D}" srcOrd="0" destOrd="0" presId="urn:microsoft.com/office/officeart/2005/8/layout/hProcess11"/>
    <dgm:cxn modelId="{517DB278-1CB0-4CEC-9084-D1E4DA0AF770}" type="presParOf" srcId="{0DDB8634-973F-402E-A022-CF4B980AB73C}" destId="{3D37C8A3-5AD6-4941-AABB-043FE6980374}" srcOrd="1" destOrd="0" presId="urn:microsoft.com/office/officeart/2005/8/layout/hProcess11"/>
    <dgm:cxn modelId="{24054DDD-07A2-4179-8A46-DD2B21693247}" type="presParOf" srcId="{0DDB8634-973F-402E-A022-CF4B980AB73C}" destId="{EA77395B-3AE8-4774-AECE-AC539A36F2DA}" srcOrd="2" destOrd="0" presId="urn:microsoft.com/office/officeart/2005/8/layout/hProcess11"/>
    <dgm:cxn modelId="{571E8753-0CA1-49E9-989E-52F3FD829A99}" type="presParOf" srcId="{6CB6B6C8-9908-4328-A5FD-C29DAC94723D}" destId="{DCA730E5-FB80-450C-8A9C-022597A342A7}" srcOrd="3" destOrd="0" presId="urn:microsoft.com/office/officeart/2005/8/layout/hProcess11"/>
    <dgm:cxn modelId="{A1A5D764-6202-4BDE-8E28-753B65BB6904}" type="presParOf" srcId="{6CB6B6C8-9908-4328-A5FD-C29DAC94723D}" destId="{534904C7-A814-486A-B1A5-471D4C31C644}" srcOrd="4" destOrd="0" presId="urn:microsoft.com/office/officeart/2005/8/layout/hProcess11"/>
    <dgm:cxn modelId="{CA24A841-D8E6-4861-A946-3B8FCB3AE4A1}" type="presParOf" srcId="{534904C7-A814-486A-B1A5-471D4C31C644}" destId="{2502D398-FD9A-44BC-8C30-C8DE536BFFCE}" srcOrd="0" destOrd="0" presId="urn:microsoft.com/office/officeart/2005/8/layout/hProcess11"/>
    <dgm:cxn modelId="{7486D074-BD0A-433C-A8B3-D8EC5E3660BC}" type="presParOf" srcId="{534904C7-A814-486A-B1A5-471D4C31C644}" destId="{98EA1634-D35A-4C3A-9E88-AECD5E65BD6D}" srcOrd="1" destOrd="0" presId="urn:microsoft.com/office/officeart/2005/8/layout/hProcess11"/>
    <dgm:cxn modelId="{04F60466-C71D-4DFA-B222-3CB6473324CA}" type="presParOf" srcId="{534904C7-A814-486A-B1A5-471D4C31C644}" destId="{5BB2874D-9BE3-4FCC-A5BF-72AB77C9EBBA}" srcOrd="2" destOrd="0" presId="urn:microsoft.com/office/officeart/2005/8/layout/hProcess11"/>
    <dgm:cxn modelId="{D73F6D53-C022-46EA-9C47-E581C7D2251B}" type="presParOf" srcId="{6CB6B6C8-9908-4328-A5FD-C29DAC94723D}" destId="{0785EB9D-AFCF-4B7D-BAC5-0C56EC71A41C}" srcOrd="5" destOrd="0" presId="urn:microsoft.com/office/officeart/2005/8/layout/hProcess11"/>
    <dgm:cxn modelId="{1EFB2C44-68B8-4032-BD0E-663BFBCE0C97}" type="presParOf" srcId="{6CB6B6C8-9908-4328-A5FD-C29DAC94723D}" destId="{28233F5A-CE51-4E6B-96D5-350C1C1ABEBC}" srcOrd="6" destOrd="0" presId="urn:microsoft.com/office/officeart/2005/8/layout/hProcess11"/>
    <dgm:cxn modelId="{B061B9B6-8256-4F9D-AB83-0FEAA0F2451E}" type="presParOf" srcId="{28233F5A-CE51-4E6B-96D5-350C1C1ABEBC}" destId="{7909091D-B943-47C3-8CEF-948AE044ADF2}" srcOrd="0" destOrd="0" presId="urn:microsoft.com/office/officeart/2005/8/layout/hProcess11"/>
    <dgm:cxn modelId="{AD359644-BDF1-4FEB-9152-CA4D3FA36419}" type="presParOf" srcId="{28233F5A-CE51-4E6B-96D5-350C1C1ABEBC}" destId="{24FD20DC-8F34-497B-9321-BF775131A35C}" srcOrd="1" destOrd="0" presId="urn:microsoft.com/office/officeart/2005/8/layout/hProcess11"/>
    <dgm:cxn modelId="{F782A733-EBAB-4775-AF2F-2A7A62310684}" type="presParOf" srcId="{28233F5A-CE51-4E6B-96D5-350C1C1ABEBC}" destId="{A2816BF7-E2A3-4EC1-BC32-F1C99983FE0A}" srcOrd="2" destOrd="0" presId="urn:microsoft.com/office/officeart/2005/8/layout/hProcess11"/>
    <dgm:cxn modelId="{2AB831DB-B9B8-4692-8491-E18A6063B073}" type="presParOf" srcId="{6CB6B6C8-9908-4328-A5FD-C29DAC94723D}" destId="{E98D2817-2062-4F50-A4C0-C6F517DB17A9}" srcOrd="7" destOrd="0" presId="urn:microsoft.com/office/officeart/2005/8/layout/hProcess11"/>
    <dgm:cxn modelId="{69F43246-2F13-4C73-BFA9-279C30C57BF0}" type="presParOf" srcId="{6CB6B6C8-9908-4328-A5FD-C29DAC94723D}" destId="{261BBED6-5068-4A17-B207-5C09386F6807}" srcOrd="8" destOrd="0" presId="urn:microsoft.com/office/officeart/2005/8/layout/hProcess11"/>
    <dgm:cxn modelId="{0C025580-927A-4636-966D-5ACB94EB0323}" type="presParOf" srcId="{261BBED6-5068-4A17-B207-5C09386F6807}" destId="{F6870990-9465-4E32-B56F-BD7D3F53887F}" srcOrd="0" destOrd="0" presId="urn:microsoft.com/office/officeart/2005/8/layout/hProcess11"/>
    <dgm:cxn modelId="{BD61E72A-F9BF-4D55-B445-0B757101744F}" type="presParOf" srcId="{261BBED6-5068-4A17-B207-5C09386F6807}" destId="{E8934191-AB96-440F-9532-E006B44F0E08}" srcOrd="1" destOrd="0" presId="urn:microsoft.com/office/officeart/2005/8/layout/hProcess11"/>
    <dgm:cxn modelId="{11C0F175-86EA-42A4-83E8-CD7BBD035547}" type="presParOf" srcId="{261BBED6-5068-4A17-B207-5C09386F6807}" destId="{1A71B12F-520F-43F9-98D3-C70F3A0D68C5}" srcOrd="2" destOrd="0" presId="urn:microsoft.com/office/officeart/2005/8/layout/hProcess11"/>
    <dgm:cxn modelId="{5484F1F3-7E72-49E9-9AB1-1F7C53418B04}" type="presParOf" srcId="{6CB6B6C8-9908-4328-A5FD-C29DAC94723D}" destId="{BA516383-071B-40D4-BBD0-F52A7DBAEDAF}" srcOrd="9" destOrd="0" presId="urn:microsoft.com/office/officeart/2005/8/layout/hProcess11"/>
    <dgm:cxn modelId="{B4925C91-4822-4386-A074-F622D082495A}" type="presParOf" srcId="{6CB6B6C8-9908-4328-A5FD-C29DAC94723D}" destId="{784FEBAD-2D4D-46A0-87B6-56EFD4F2AE5C}" srcOrd="10" destOrd="0" presId="urn:microsoft.com/office/officeart/2005/8/layout/hProcess11"/>
    <dgm:cxn modelId="{6A0AD7E9-DD2B-4377-8929-04513332D0D0}" type="presParOf" srcId="{784FEBAD-2D4D-46A0-87B6-56EFD4F2AE5C}" destId="{3A5EE69A-D132-40C0-B980-A66718C8F69F}" srcOrd="0" destOrd="0" presId="urn:microsoft.com/office/officeart/2005/8/layout/hProcess11"/>
    <dgm:cxn modelId="{E1BC6E7D-BF41-43CB-9C95-AA420E4D24EB}" type="presParOf" srcId="{784FEBAD-2D4D-46A0-87B6-56EFD4F2AE5C}" destId="{CF61935A-8CC0-4D5D-B79D-7D3E15F901DE}" srcOrd="1" destOrd="0" presId="urn:microsoft.com/office/officeart/2005/8/layout/hProcess11"/>
    <dgm:cxn modelId="{BDC58EC6-4D91-4E45-9231-B24335A0949D}" type="presParOf" srcId="{784FEBAD-2D4D-46A0-87B6-56EFD4F2AE5C}" destId="{EC3217F6-00E9-40D9-8501-EBAC5DF42FE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2B977-04B4-4F33-9968-34A50A7042F0}">
      <dsp:nvSpPr>
        <dsp:cNvPr id="0" name=""/>
        <dsp:cNvSpPr/>
      </dsp:nvSpPr>
      <dsp:spPr>
        <a:xfrm>
          <a:off x="2421814" y="2058640"/>
          <a:ext cx="1692985" cy="151159"/>
        </a:xfrm>
        <a:custGeom>
          <a:avLst/>
          <a:gdLst/>
          <a:ahLst/>
          <a:cxnLst/>
          <a:rect l="0" t="0" r="0" b="0"/>
          <a:pathLst>
            <a:path>
              <a:moveTo>
                <a:pt x="0" y="151159"/>
              </a:moveTo>
              <a:lnTo>
                <a:pt x="1692985" y="151159"/>
              </a:lnTo>
              <a:lnTo>
                <a:pt x="1692985" y="0"/>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529194-061E-4047-9AAE-158E8CD2B267}">
      <dsp:nvSpPr>
        <dsp:cNvPr id="0" name=""/>
        <dsp:cNvSpPr/>
      </dsp:nvSpPr>
      <dsp:spPr>
        <a:xfrm>
          <a:off x="2421814" y="2209799"/>
          <a:ext cx="3385970" cy="1559964"/>
        </a:xfrm>
        <a:custGeom>
          <a:avLst/>
          <a:gdLst/>
          <a:ahLst/>
          <a:cxnLst/>
          <a:rect l="0" t="0" r="0" b="0"/>
          <a:pathLst>
            <a:path>
              <a:moveTo>
                <a:pt x="0" y="0"/>
              </a:moveTo>
              <a:lnTo>
                <a:pt x="3144115" y="0"/>
              </a:lnTo>
              <a:lnTo>
                <a:pt x="3144115" y="1559964"/>
              </a:lnTo>
              <a:lnTo>
                <a:pt x="3385970" y="1559964"/>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755401-C29E-4ADA-B2D1-02CF8647E0C8}">
      <dsp:nvSpPr>
        <dsp:cNvPr id="0" name=""/>
        <dsp:cNvSpPr/>
      </dsp:nvSpPr>
      <dsp:spPr>
        <a:xfrm>
          <a:off x="2421814" y="2209799"/>
          <a:ext cx="3385970" cy="519988"/>
        </a:xfrm>
        <a:custGeom>
          <a:avLst/>
          <a:gdLst/>
          <a:ahLst/>
          <a:cxnLst/>
          <a:rect l="0" t="0" r="0" b="0"/>
          <a:pathLst>
            <a:path>
              <a:moveTo>
                <a:pt x="0" y="0"/>
              </a:moveTo>
              <a:lnTo>
                <a:pt x="3144115" y="0"/>
              </a:lnTo>
              <a:lnTo>
                <a:pt x="3144115" y="519988"/>
              </a:lnTo>
              <a:lnTo>
                <a:pt x="3385970" y="519988"/>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0E01BE8-60FC-4008-B1C5-3A6210C8F91E}">
      <dsp:nvSpPr>
        <dsp:cNvPr id="0" name=""/>
        <dsp:cNvSpPr/>
      </dsp:nvSpPr>
      <dsp:spPr>
        <a:xfrm>
          <a:off x="2421814" y="1689811"/>
          <a:ext cx="3385970" cy="519988"/>
        </a:xfrm>
        <a:custGeom>
          <a:avLst/>
          <a:gdLst/>
          <a:ahLst/>
          <a:cxnLst/>
          <a:rect l="0" t="0" r="0" b="0"/>
          <a:pathLst>
            <a:path>
              <a:moveTo>
                <a:pt x="0" y="519988"/>
              </a:moveTo>
              <a:lnTo>
                <a:pt x="3144115" y="519988"/>
              </a:lnTo>
              <a:lnTo>
                <a:pt x="3144115" y="0"/>
              </a:lnTo>
              <a:lnTo>
                <a:pt x="3385970" y="0"/>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ED92562-8FB4-4352-B895-71B2744FFC64}">
      <dsp:nvSpPr>
        <dsp:cNvPr id="0" name=""/>
        <dsp:cNvSpPr/>
      </dsp:nvSpPr>
      <dsp:spPr>
        <a:xfrm>
          <a:off x="2421814" y="649835"/>
          <a:ext cx="3385970" cy="1559964"/>
        </a:xfrm>
        <a:custGeom>
          <a:avLst/>
          <a:gdLst/>
          <a:ahLst/>
          <a:cxnLst/>
          <a:rect l="0" t="0" r="0" b="0"/>
          <a:pathLst>
            <a:path>
              <a:moveTo>
                <a:pt x="0" y="1559964"/>
              </a:moveTo>
              <a:lnTo>
                <a:pt x="3144115" y="1559964"/>
              </a:lnTo>
              <a:lnTo>
                <a:pt x="3144115" y="0"/>
              </a:lnTo>
              <a:lnTo>
                <a:pt x="3385970" y="0"/>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B8FBE1-AA23-464A-B630-A0F6A27D3E7C}">
      <dsp:nvSpPr>
        <dsp:cNvPr id="0" name=""/>
        <dsp:cNvSpPr/>
      </dsp:nvSpPr>
      <dsp:spPr>
        <a:xfrm>
          <a:off x="3264" y="1840971"/>
          <a:ext cx="2418550" cy="737657"/>
        </a:xfrm>
        <a:prstGeom prst="rect">
          <a:avLst/>
        </a:prstGeom>
        <a:solidFill>
          <a:srgbClr val="2CAB8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Claims submitted in Provider Account Module (PAM)</a:t>
          </a:r>
        </a:p>
      </dsp:txBody>
      <dsp:txXfrm>
        <a:off x="3264" y="1840971"/>
        <a:ext cx="2418550" cy="737657"/>
      </dsp:txXfrm>
    </dsp:sp>
    <dsp:sp modelId="{54B77B73-0D52-4676-98B1-BA1811BB11F8}">
      <dsp:nvSpPr>
        <dsp:cNvPr id="0" name=""/>
        <dsp:cNvSpPr/>
      </dsp:nvSpPr>
      <dsp:spPr>
        <a:xfrm>
          <a:off x="5807785" y="281006"/>
          <a:ext cx="2418550" cy="737657"/>
        </a:xfrm>
        <a:prstGeom prst="rect">
          <a:avLst/>
        </a:prstGeom>
        <a:solidFill>
          <a:srgbClr val="ACC83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Private Insurance</a:t>
          </a:r>
        </a:p>
      </dsp:txBody>
      <dsp:txXfrm>
        <a:off x="5807785" y="281006"/>
        <a:ext cx="2418550" cy="737657"/>
      </dsp:txXfrm>
    </dsp:sp>
    <dsp:sp modelId="{01564A85-FE31-42D9-9F99-B9B94F484B4F}">
      <dsp:nvSpPr>
        <dsp:cNvPr id="0" name=""/>
        <dsp:cNvSpPr/>
      </dsp:nvSpPr>
      <dsp:spPr>
        <a:xfrm>
          <a:off x="5807785" y="1320982"/>
          <a:ext cx="2418550" cy="737657"/>
        </a:xfrm>
        <a:prstGeom prst="rect">
          <a:avLst/>
        </a:prstGeom>
        <a:solidFill>
          <a:srgbClr val="ACC83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Medicaid</a:t>
          </a:r>
        </a:p>
      </dsp:txBody>
      <dsp:txXfrm>
        <a:off x="5807785" y="1320982"/>
        <a:ext cx="2418550" cy="737657"/>
      </dsp:txXfrm>
    </dsp:sp>
    <dsp:sp modelId="{A4D9AE5D-C6EF-4B2D-9C70-CD4A4C3FA936}">
      <dsp:nvSpPr>
        <dsp:cNvPr id="0" name=""/>
        <dsp:cNvSpPr/>
      </dsp:nvSpPr>
      <dsp:spPr>
        <a:xfrm>
          <a:off x="5807785" y="2360959"/>
          <a:ext cx="2418550" cy="737657"/>
        </a:xfrm>
        <a:prstGeom prst="rect">
          <a:avLst/>
        </a:prstGeom>
        <a:solidFill>
          <a:srgbClr val="ACC83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Temporary Assistance for Needy Families (TANF)</a:t>
          </a:r>
        </a:p>
      </dsp:txBody>
      <dsp:txXfrm>
        <a:off x="5807785" y="2360959"/>
        <a:ext cx="2418550" cy="737657"/>
      </dsp:txXfrm>
    </dsp:sp>
    <dsp:sp modelId="{60702A0F-B83E-4803-A397-56E9C9814885}">
      <dsp:nvSpPr>
        <dsp:cNvPr id="0" name=""/>
        <dsp:cNvSpPr/>
      </dsp:nvSpPr>
      <dsp:spPr>
        <a:xfrm>
          <a:off x="5807785" y="3400935"/>
          <a:ext cx="2418550" cy="737657"/>
        </a:xfrm>
        <a:prstGeom prst="rect">
          <a:avLst/>
        </a:prstGeom>
        <a:solidFill>
          <a:srgbClr val="ACC83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Family Cost Participation</a:t>
          </a:r>
        </a:p>
      </dsp:txBody>
      <dsp:txXfrm>
        <a:off x="5807785" y="3400935"/>
        <a:ext cx="2418550" cy="737657"/>
      </dsp:txXfrm>
    </dsp:sp>
    <dsp:sp modelId="{A4C6880A-8105-4A57-8CCD-4EB677865C2D}">
      <dsp:nvSpPr>
        <dsp:cNvPr id="0" name=""/>
        <dsp:cNvSpPr/>
      </dsp:nvSpPr>
      <dsp:spPr>
        <a:xfrm>
          <a:off x="2905524" y="1320982"/>
          <a:ext cx="2418550" cy="737657"/>
        </a:xfrm>
        <a:prstGeom prst="rect">
          <a:avLst/>
        </a:prstGeom>
        <a:solidFill>
          <a:srgbClr val="697DB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Central Reimbursement Office Pays Claims </a:t>
          </a:r>
        </a:p>
      </dsp:txBody>
      <dsp:txXfrm>
        <a:off x="2905524" y="1320982"/>
        <a:ext cx="2418550" cy="737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D5AA0-113D-446D-BD52-F0574CAD447E}">
      <dsp:nvSpPr>
        <dsp:cNvPr id="0" name=""/>
        <dsp:cNvSpPr/>
      </dsp:nvSpPr>
      <dsp:spPr>
        <a:xfrm>
          <a:off x="0" y="1415866"/>
          <a:ext cx="7996598" cy="188782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EF072-F63D-4D3E-948E-1B311C7C135D}">
      <dsp:nvSpPr>
        <dsp:cNvPr id="0" name=""/>
        <dsp:cNvSpPr/>
      </dsp:nvSpPr>
      <dsp:spPr>
        <a:xfrm>
          <a:off x="3355" y="0"/>
          <a:ext cx="1099922" cy="18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2017 First Steps Strategic Plan</a:t>
          </a:r>
        </a:p>
      </dsp:txBody>
      <dsp:txXfrm>
        <a:off x="3355" y="0"/>
        <a:ext cx="1099922" cy="1887822"/>
      </dsp:txXfrm>
    </dsp:sp>
    <dsp:sp modelId="{8D460985-C833-41FD-AEC9-F257E7FA7B48}">
      <dsp:nvSpPr>
        <dsp:cNvPr id="0" name=""/>
        <dsp:cNvSpPr/>
      </dsp:nvSpPr>
      <dsp:spPr>
        <a:xfrm>
          <a:off x="317338" y="2123800"/>
          <a:ext cx="471955" cy="4719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5A57F-71D6-479E-9E2B-5AEC9567CE6D}">
      <dsp:nvSpPr>
        <dsp:cNvPr id="0" name=""/>
        <dsp:cNvSpPr/>
      </dsp:nvSpPr>
      <dsp:spPr>
        <a:xfrm>
          <a:off x="1158274" y="2831733"/>
          <a:ext cx="1099922" cy="18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ITCA Fiscal Initiative </a:t>
          </a:r>
        </a:p>
      </dsp:txBody>
      <dsp:txXfrm>
        <a:off x="1158274" y="2831733"/>
        <a:ext cx="1099922" cy="1887822"/>
      </dsp:txXfrm>
    </dsp:sp>
    <dsp:sp modelId="{3D37C8A3-5AD6-4941-AABB-043FE6980374}">
      <dsp:nvSpPr>
        <dsp:cNvPr id="0" name=""/>
        <dsp:cNvSpPr/>
      </dsp:nvSpPr>
      <dsp:spPr>
        <a:xfrm>
          <a:off x="1472257" y="2123800"/>
          <a:ext cx="471955" cy="4719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2D398-FD9A-44BC-8C30-C8DE536BFFCE}">
      <dsp:nvSpPr>
        <dsp:cNvPr id="0" name=""/>
        <dsp:cNvSpPr/>
      </dsp:nvSpPr>
      <dsp:spPr>
        <a:xfrm>
          <a:off x="2313192" y="0"/>
          <a:ext cx="1415633" cy="18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Procurement of vendor</a:t>
          </a:r>
        </a:p>
      </dsp:txBody>
      <dsp:txXfrm>
        <a:off x="2313192" y="0"/>
        <a:ext cx="1415633" cy="1887822"/>
      </dsp:txXfrm>
    </dsp:sp>
    <dsp:sp modelId="{98EA1634-D35A-4C3A-9E88-AECD5E65BD6D}">
      <dsp:nvSpPr>
        <dsp:cNvPr id="0" name=""/>
        <dsp:cNvSpPr/>
      </dsp:nvSpPr>
      <dsp:spPr>
        <a:xfrm>
          <a:off x="2785031" y="2123800"/>
          <a:ext cx="471955" cy="4719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9091D-B943-47C3-8CEF-948AE044ADF2}">
      <dsp:nvSpPr>
        <dsp:cNvPr id="0" name=""/>
        <dsp:cNvSpPr/>
      </dsp:nvSpPr>
      <dsp:spPr>
        <a:xfrm>
          <a:off x="3783822" y="2831733"/>
          <a:ext cx="1099922" cy="18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Kickoff of First Steps fiscal analysis</a:t>
          </a:r>
        </a:p>
      </dsp:txBody>
      <dsp:txXfrm>
        <a:off x="3783822" y="2831733"/>
        <a:ext cx="1099922" cy="1887822"/>
      </dsp:txXfrm>
    </dsp:sp>
    <dsp:sp modelId="{24FD20DC-8F34-497B-9321-BF775131A35C}">
      <dsp:nvSpPr>
        <dsp:cNvPr id="0" name=""/>
        <dsp:cNvSpPr/>
      </dsp:nvSpPr>
      <dsp:spPr>
        <a:xfrm>
          <a:off x="4097806" y="2123800"/>
          <a:ext cx="471955" cy="4719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70990-9465-4E32-B56F-BD7D3F53887F}">
      <dsp:nvSpPr>
        <dsp:cNvPr id="0" name=""/>
        <dsp:cNvSpPr/>
      </dsp:nvSpPr>
      <dsp:spPr>
        <a:xfrm>
          <a:off x="4938741" y="0"/>
          <a:ext cx="1099922" cy="18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Proposed HB 1317 </a:t>
          </a:r>
        </a:p>
      </dsp:txBody>
      <dsp:txXfrm>
        <a:off x="4938741" y="0"/>
        <a:ext cx="1099922" cy="1887822"/>
      </dsp:txXfrm>
    </dsp:sp>
    <dsp:sp modelId="{E8934191-AB96-440F-9532-E006B44F0E08}">
      <dsp:nvSpPr>
        <dsp:cNvPr id="0" name=""/>
        <dsp:cNvSpPr/>
      </dsp:nvSpPr>
      <dsp:spPr>
        <a:xfrm>
          <a:off x="5252724" y="2123800"/>
          <a:ext cx="471955" cy="4719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EE69A-D132-40C0-B980-A66718C8F69F}">
      <dsp:nvSpPr>
        <dsp:cNvPr id="0" name=""/>
        <dsp:cNvSpPr/>
      </dsp:nvSpPr>
      <dsp:spPr>
        <a:xfrm>
          <a:off x="6093660" y="2831733"/>
          <a:ext cx="1099922" cy="18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Governor signs HEA 1317</a:t>
          </a:r>
        </a:p>
      </dsp:txBody>
      <dsp:txXfrm>
        <a:off x="6093660" y="2831733"/>
        <a:ext cx="1099922" cy="1887822"/>
      </dsp:txXfrm>
    </dsp:sp>
    <dsp:sp modelId="{CF61935A-8CC0-4D5D-B79D-7D3E15F901DE}">
      <dsp:nvSpPr>
        <dsp:cNvPr id="0" name=""/>
        <dsp:cNvSpPr/>
      </dsp:nvSpPr>
      <dsp:spPr>
        <a:xfrm>
          <a:off x="6407643" y="2123800"/>
          <a:ext cx="471955" cy="4719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8/9/2018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8/9/2018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8AF0A0-3A2B-4549-9D90-EA6011FA5558}" type="slidenum">
              <a:rPr lang="en-US" smtClean="0"/>
              <a:t>1</a:t>
            </a:fld>
            <a:endParaRPr lang="en-US"/>
          </a:p>
        </p:txBody>
      </p:sp>
    </p:spTree>
    <p:extLst>
      <p:ext uri="{BB962C8B-B14F-4D97-AF65-F5344CB8AC3E}">
        <p14:creationId xmlns:p14="http://schemas.microsoft.com/office/powerpoint/2010/main" val="73792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10</a:t>
            </a:fld>
            <a:endParaRPr lang="en-US"/>
          </a:p>
        </p:txBody>
      </p:sp>
    </p:spTree>
    <p:extLst>
      <p:ext uri="{BB962C8B-B14F-4D97-AF65-F5344CB8AC3E}">
        <p14:creationId xmlns:p14="http://schemas.microsoft.com/office/powerpoint/2010/main" val="3909493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11</a:t>
            </a:fld>
            <a:endParaRPr lang="en-US"/>
          </a:p>
        </p:txBody>
      </p:sp>
    </p:spTree>
    <p:extLst>
      <p:ext uri="{BB962C8B-B14F-4D97-AF65-F5344CB8AC3E}">
        <p14:creationId xmlns:p14="http://schemas.microsoft.com/office/powerpoint/2010/main" val="276325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12</a:t>
            </a:fld>
            <a:endParaRPr lang="en-US"/>
          </a:p>
        </p:txBody>
      </p:sp>
    </p:spTree>
    <p:extLst>
      <p:ext uri="{BB962C8B-B14F-4D97-AF65-F5344CB8AC3E}">
        <p14:creationId xmlns:p14="http://schemas.microsoft.com/office/powerpoint/2010/main" val="1810228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840351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14</a:t>
            </a:fld>
            <a:endParaRPr lang="en-US"/>
          </a:p>
        </p:txBody>
      </p:sp>
    </p:spTree>
    <p:extLst>
      <p:ext uri="{BB962C8B-B14F-4D97-AF65-F5344CB8AC3E}">
        <p14:creationId xmlns:p14="http://schemas.microsoft.com/office/powerpoint/2010/main" val="97680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15</a:t>
            </a:fld>
            <a:endParaRPr lang="en-US"/>
          </a:p>
        </p:txBody>
      </p:sp>
    </p:spTree>
    <p:extLst>
      <p:ext uri="{BB962C8B-B14F-4D97-AF65-F5344CB8AC3E}">
        <p14:creationId xmlns:p14="http://schemas.microsoft.com/office/powerpoint/2010/main" val="4175372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16</a:t>
            </a:fld>
            <a:endParaRPr lang="en-US"/>
          </a:p>
        </p:txBody>
      </p:sp>
    </p:spTree>
    <p:extLst>
      <p:ext uri="{BB962C8B-B14F-4D97-AF65-F5344CB8AC3E}">
        <p14:creationId xmlns:p14="http://schemas.microsoft.com/office/powerpoint/2010/main" val="3585457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17</a:t>
            </a:fld>
            <a:endParaRPr lang="en-US"/>
          </a:p>
        </p:txBody>
      </p:sp>
    </p:spTree>
    <p:extLst>
      <p:ext uri="{BB962C8B-B14F-4D97-AF65-F5344CB8AC3E}">
        <p14:creationId xmlns:p14="http://schemas.microsoft.com/office/powerpoint/2010/main" val="212969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58604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21</a:t>
            </a:fld>
            <a:endParaRPr lang="en-US"/>
          </a:p>
        </p:txBody>
      </p:sp>
    </p:spTree>
    <p:extLst>
      <p:ext uri="{BB962C8B-B14F-4D97-AF65-F5344CB8AC3E}">
        <p14:creationId xmlns:p14="http://schemas.microsoft.com/office/powerpoint/2010/main" val="361724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2</a:t>
            </a:fld>
            <a:endParaRPr lang="en-US"/>
          </a:p>
        </p:txBody>
      </p:sp>
    </p:spTree>
    <p:extLst>
      <p:ext uri="{BB962C8B-B14F-4D97-AF65-F5344CB8AC3E}">
        <p14:creationId xmlns:p14="http://schemas.microsoft.com/office/powerpoint/2010/main" val="239718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23</a:t>
            </a:fld>
            <a:endParaRPr lang="en-US"/>
          </a:p>
        </p:txBody>
      </p:sp>
    </p:spTree>
    <p:extLst>
      <p:ext uri="{BB962C8B-B14F-4D97-AF65-F5344CB8AC3E}">
        <p14:creationId xmlns:p14="http://schemas.microsoft.com/office/powerpoint/2010/main" val="3756392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3</a:t>
            </a:fld>
            <a:endParaRPr lang="en-US"/>
          </a:p>
        </p:txBody>
      </p:sp>
    </p:spTree>
    <p:extLst>
      <p:ext uri="{BB962C8B-B14F-4D97-AF65-F5344CB8AC3E}">
        <p14:creationId xmlns:p14="http://schemas.microsoft.com/office/powerpoint/2010/main" val="2637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4</a:t>
            </a:fld>
            <a:endParaRPr lang="en-US"/>
          </a:p>
        </p:txBody>
      </p:sp>
    </p:spTree>
    <p:extLst>
      <p:ext uri="{BB962C8B-B14F-4D97-AF65-F5344CB8AC3E}">
        <p14:creationId xmlns:p14="http://schemas.microsoft.com/office/powerpoint/2010/main" val="261362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5</a:t>
            </a:fld>
            <a:endParaRPr lang="en-US"/>
          </a:p>
        </p:txBody>
      </p:sp>
    </p:spTree>
    <p:extLst>
      <p:ext uri="{BB962C8B-B14F-4D97-AF65-F5344CB8AC3E}">
        <p14:creationId xmlns:p14="http://schemas.microsoft.com/office/powerpoint/2010/main" val="256465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CE338F5-4667-46DC-97F8-0E439D4538E2}"/>
              </a:ext>
            </a:extLst>
          </p:cNvPr>
          <p:cNvSpPr>
            <a:spLocks noGrp="1"/>
          </p:cNvSpPr>
          <p:nvPr>
            <p:ph type="body" idx="1"/>
          </p:nvPr>
        </p:nvSpPr>
        <p:spPr/>
        <p:txBody>
          <a:bodyPr/>
          <a:lstStyle/>
          <a:p>
            <a:pPr marL="0" marR="0" lvl="0" indent="0" algn="l" defTabSz="932799" rtl="0" eaLnBrk="1" fontAlgn="auto" latinLnBrk="0" hangingPunct="1">
              <a:lnSpc>
                <a:spcPct val="100000"/>
              </a:lnSpc>
              <a:spcBef>
                <a:spcPts val="0"/>
              </a:spcBef>
              <a:spcAft>
                <a:spcPts val="0"/>
              </a:spcAft>
              <a:buClrTx/>
              <a:buSzTx/>
              <a:buFont typeface="+mj-lt"/>
              <a:buNone/>
              <a:tabLst/>
              <a:defRPr/>
            </a:pPr>
            <a:endParaRPr lang="en-US" dirty="0"/>
          </a:p>
        </p:txBody>
      </p:sp>
    </p:spTree>
    <p:extLst>
      <p:ext uri="{BB962C8B-B14F-4D97-AF65-F5344CB8AC3E}">
        <p14:creationId xmlns:p14="http://schemas.microsoft.com/office/powerpoint/2010/main" val="21319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B570B96-4586-4855-BD28-9657C72B7D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5741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8</a:t>
            </a:fld>
            <a:endParaRPr lang="en-US"/>
          </a:p>
        </p:txBody>
      </p:sp>
    </p:spTree>
    <p:extLst>
      <p:ext uri="{BB962C8B-B14F-4D97-AF65-F5344CB8AC3E}">
        <p14:creationId xmlns:p14="http://schemas.microsoft.com/office/powerpoint/2010/main" val="26679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AF0A0-3A2B-4549-9D90-EA6011FA5558}" type="slidenum">
              <a:rPr lang="en-US" smtClean="0"/>
              <a:t>9</a:t>
            </a:fld>
            <a:endParaRPr lang="en-US"/>
          </a:p>
        </p:txBody>
      </p:sp>
    </p:spTree>
    <p:extLst>
      <p:ext uri="{BB962C8B-B14F-4D97-AF65-F5344CB8AC3E}">
        <p14:creationId xmlns:p14="http://schemas.microsoft.com/office/powerpoint/2010/main" val="1393417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grpSp>
        <p:nvGrpSpPr>
          <p:cNvPr id="21" name="Group 20" descr="&quot; &quot;"/>
          <p:cNvGrpSpPr/>
          <p:nvPr userDrawn="1"/>
        </p:nvGrpSpPr>
        <p:grpSpPr>
          <a:xfrm>
            <a:off x="-457200" y="-304800"/>
            <a:ext cx="9677400" cy="1603169"/>
            <a:chOff x="-457200" y="-304800"/>
            <a:chExt cx="9677400" cy="1603169"/>
          </a:xfrm>
        </p:grpSpPr>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gr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descr="&quot; &quot;"/>
          <p:cNvGrpSpPr/>
          <p:nvPr userDrawn="1"/>
        </p:nvGrpSpPr>
        <p:grpSpPr>
          <a:xfrm>
            <a:off x="0" y="6121400"/>
            <a:ext cx="9144000" cy="736600"/>
            <a:chOff x="0" y="6121400"/>
            <a:chExt cx="9144000" cy="736600"/>
          </a:xfrm>
        </p:grpSpPr>
        <p:pic>
          <p:nvPicPr>
            <p:cNvPr id="10"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2" name="Picture 11"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descr="&quot; &quot;"/>
          <p:cNvGrpSpPr/>
          <p:nvPr userDrawn="1"/>
        </p:nvGrpSpPr>
        <p:grpSpPr>
          <a:xfrm>
            <a:off x="0" y="6121400"/>
            <a:ext cx="9144000" cy="736600"/>
            <a:chOff x="0" y="6121400"/>
            <a:chExt cx="9144000" cy="736600"/>
          </a:xfrm>
        </p:grpSpPr>
        <p:pic>
          <p:nvPicPr>
            <p:cNvPr id="9"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1" name="Picture 10"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154578"/>
              </a:buClr>
              <a:buFont typeface="Arial" panose="020B0604020202020204" pitchFamily="34" charset="0"/>
              <a:buChar char="•"/>
              <a:defRPr sz="3200">
                <a:solidFill>
                  <a:srgbClr val="154578"/>
                </a:solidFill>
              </a:defRPr>
            </a:lvl1pPr>
            <a:lvl2pPr marL="742950" indent="-285750">
              <a:buClr>
                <a:srgbClr val="56A0D3"/>
              </a:buClr>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6A4BDA3-E2BD-4FE2-AAF2-BF3F870E239F}" type="datetimeFigureOut">
              <a:rPr lang="en-US" smtClean="0"/>
              <a:t>8/9/2018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225569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4BDA3-E2BD-4FE2-AAF2-BF3F870E239F}"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TextBox 3">
            <a:extLst>
              <a:ext uri="{FF2B5EF4-FFF2-40B4-BE49-F238E27FC236}">
                <a16:creationId xmlns:a16="http://schemas.microsoft.com/office/drawing/2014/main" id="{3520C7DE-E441-43BF-B56F-1CD5E4928B3E}"/>
              </a:ext>
            </a:extLst>
          </p:cNvPr>
          <p:cNvSpPr txBox="1"/>
          <p:nvPr userDrawn="1"/>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5" name="Title 1">
            <a:extLst>
              <a:ext uri="{FF2B5EF4-FFF2-40B4-BE49-F238E27FC236}">
                <a16:creationId xmlns:a16="http://schemas.microsoft.com/office/drawing/2014/main" id="{E71CD3BE-A52B-471C-AF96-07D2335AADD2}"/>
              </a:ext>
            </a:extLst>
          </p:cNvPr>
          <p:cNvSpPr>
            <a:spLocks noGrp="1"/>
          </p:cNvSpPr>
          <p:nvPr>
            <p:ph type="title"/>
          </p:nvPr>
        </p:nvSpPr>
        <p:spPr>
          <a:xfrm>
            <a:off x="498474" y="484094"/>
            <a:ext cx="7556313" cy="1116106"/>
          </a:xfrm>
        </p:spPr>
        <p:txBody>
          <a:bodyPr/>
          <a:lstStyle/>
          <a:p>
            <a:r>
              <a:rPr lang="en-US"/>
              <a:t>Click to edit Master title style</a:t>
            </a:r>
            <a:endParaRPr/>
          </a:p>
        </p:txBody>
      </p:sp>
    </p:spTree>
    <p:extLst>
      <p:ext uri="{BB962C8B-B14F-4D97-AF65-F5344CB8AC3E}">
        <p14:creationId xmlns:p14="http://schemas.microsoft.com/office/powerpoint/2010/main" val="1157886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6A4BDA3-E2BD-4FE2-AAF2-BF3F870E239F}" type="datetimeFigureOut">
              <a:rPr lang="en-US" smtClean="0"/>
              <a:t>8/9/2018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54A269E-2480-4E7E-93DB-7614E5E65374}"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6345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159856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6A4BDA3-E2BD-4FE2-AAF2-BF3F870E239F}" type="datetimeFigureOut">
              <a:rPr lang="en-US" smtClean="0"/>
              <a:t>8/9/2018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E54A269E-2480-4E7E-93DB-7614E5E65374}"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38122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vl3pPr>
              <a:buClr>
                <a:srgbClr val="56A0D3"/>
              </a:buClr>
              <a:defRPr/>
            </a:lvl3pPr>
            <a:lvl4pPr>
              <a:buClr>
                <a:srgbClr val="56A0D3"/>
              </a:buClr>
              <a:defRPr/>
            </a:lvl4pPr>
            <a:lvl5pPr>
              <a:buClr>
                <a:srgbClr val="56A0D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descr="&quot; &quot;"/>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5" name="Picture 4"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grpSp>
        <p:nvGrpSpPr>
          <p:cNvPr id="7" name="Group 6"/>
          <p:cNvGrpSpPr/>
          <p:nvPr userDrawn="1"/>
        </p:nvGrpSpPr>
        <p:grpSpPr>
          <a:xfrm>
            <a:off x="0" y="-1143000"/>
            <a:ext cx="9144000" cy="1371600"/>
            <a:chOff x="0" y="-1143000"/>
            <a:chExt cx="9144000" cy="1371600"/>
          </a:xfrm>
        </p:grpSpPr>
        <p:sp>
          <p:nvSpPr>
            <p:cNvPr id="10" name="Rectangle 9"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9144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grpSp>
        <p:nvGrpSpPr>
          <p:cNvPr id="11" name="Group 10"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419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249827923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descr="&quot; &quot;"/>
          <p:cNvGrpSpPr/>
          <p:nvPr userDrawn="1"/>
        </p:nvGrpSpPr>
        <p:grpSpPr>
          <a:xfrm>
            <a:off x="0" y="6121400"/>
            <a:ext cx="9144000" cy="736600"/>
            <a:chOff x="0" y="6121400"/>
            <a:chExt cx="9144000" cy="736600"/>
          </a:xfrm>
        </p:grpSpPr>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6" name="Picture 15"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67"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3" r:id="rId16"/>
    <p:sldLayoutId id="2147483664" r:id="rId17"/>
    <p:sldLayoutId id="2147483665" r:id="rId18"/>
    <p:sldLayoutId id="2147483666" r:id="rId19"/>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3.xml"/><Relationship Id="rId4" Type="http://schemas.openxmlformats.org/officeDocument/2006/relationships/hyperlink" Target="https://twitter.com/DaSyCent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www.remix3d.com/details/G009SXJ3XPWT" TargetMode="External"/><Relationship Id="rId4" Type="http://schemas.microsoft.com/office/2017/06/relationships/model3d" Target="../media/model3d1.glb"/><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a:xfrm>
            <a:off x="838200" y="5562599"/>
            <a:ext cx="5943600" cy="1297305"/>
          </a:xfrm>
        </p:spPr>
        <p:txBody>
          <a:bodyPr>
            <a:normAutofit/>
          </a:bodyPr>
          <a:lstStyle/>
          <a:p>
            <a:pPr algn="l"/>
            <a:r>
              <a:rPr lang="en-US" sz="2400" b="0" dirty="0"/>
              <a:t>Arlington, VA</a:t>
            </a:r>
          </a:p>
          <a:p>
            <a:pPr algn="l"/>
            <a:r>
              <a:rPr lang="en-US" sz="2400" b="0" dirty="0"/>
              <a:t>August 14, 2018</a:t>
            </a:r>
          </a:p>
        </p:txBody>
      </p:sp>
      <p:sp>
        <p:nvSpPr>
          <p:cNvPr id="2" name="Title 1">
            <a:extLst>
              <a:ext uri="{FF2B5EF4-FFF2-40B4-BE49-F238E27FC236}">
                <a16:creationId xmlns:a16="http://schemas.microsoft.com/office/drawing/2014/main" id="{C0531679-01F1-43AB-B557-46EAA27B4BAA}"/>
              </a:ext>
            </a:extLst>
          </p:cNvPr>
          <p:cNvSpPr>
            <a:spLocks noGrp="1"/>
          </p:cNvSpPr>
          <p:nvPr>
            <p:ph type="title"/>
          </p:nvPr>
        </p:nvSpPr>
        <p:spPr>
          <a:xfrm>
            <a:off x="838200" y="1295400"/>
            <a:ext cx="6702552" cy="4114800"/>
          </a:xfrm>
        </p:spPr>
        <p:txBody>
          <a:bodyPr>
            <a:noAutofit/>
          </a:bodyPr>
          <a:lstStyle/>
          <a:p>
            <a:r>
              <a:rPr lang="en-US" sz="4000" dirty="0"/>
              <a:t>What Does It Really Cost? </a:t>
            </a:r>
            <a:r>
              <a:rPr lang="en-US" sz="4000" b="0" dirty="0"/>
              <a:t>Real Results from a State Fiscal Analysis Including Cost and Time Studies</a:t>
            </a:r>
            <a:br>
              <a:rPr lang="en-US" sz="4000" b="0" dirty="0"/>
            </a:br>
            <a:r>
              <a:rPr lang="en-US" sz="1800" b="0" dirty="0"/>
              <a:t> </a:t>
            </a:r>
            <a:br>
              <a:rPr lang="en-US" sz="4000" b="0" dirty="0"/>
            </a:br>
            <a:r>
              <a:rPr lang="en-US" sz="2400" b="0" dirty="0"/>
              <a:t>Maureen Greer (DaSy)</a:t>
            </a:r>
            <a:br>
              <a:rPr lang="en-US" sz="2400" b="0" dirty="0"/>
            </a:br>
            <a:r>
              <a:rPr lang="en-US" sz="2400" b="0" dirty="0"/>
              <a:t>Christina Commons (Indiana Part C)</a:t>
            </a:r>
            <a:br>
              <a:rPr lang="en-US" sz="2400" b="0" dirty="0"/>
            </a:br>
            <a:r>
              <a:rPr lang="en-US" sz="2400" b="0" dirty="0"/>
              <a:t>Kellen Reid (ECTA, DaSy)</a:t>
            </a:r>
            <a:endParaRPr lang="en-US" sz="4000" b="0" dirty="0"/>
          </a:p>
        </p:txBody>
      </p:sp>
      <p:pic>
        <p:nvPicPr>
          <p:cNvPr id="10" name="Picture Placeholder 9"/>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7086600" y="398463"/>
            <a:ext cx="2057400" cy="1700212"/>
          </a:xfrm>
        </p:spPr>
      </p:pic>
      <p:pic>
        <p:nvPicPr>
          <p:cNvPr id="12" name="Picture Placeholder 11"/>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7086600" y="2498725"/>
            <a:ext cx="2057400" cy="1797050"/>
          </a:xfrm>
        </p:spPr>
      </p:pic>
    </p:spTree>
    <p:extLst>
      <p:ext uri="{BB962C8B-B14F-4D97-AF65-F5344CB8AC3E}">
        <p14:creationId xmlns:p14="http://schemas.microsoft.com/office/powerpoint/2010/main" val="12030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641B-0EDD-4DC9-A484-85DD787E9CC2}"/>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CE404564-A269-4117-B1CE-DE746CD8F5C7}"/>
              </a:ext>
            </a:extLst>
          </p:cNvPr>
          <p:cNvSpPr>
            <a:spLocks noGrp="1"/>
          </p:cNvSpPr>
          <p:nvPr>
            <p:ph idx="1"/>
          </p:nvPr>
        </p:nvSpPr>
        <p:spPr>
          <a:xfrm>
            <a:off x="498474" y="1518024"/>
            <a:ext cx="7556313" cy="4608139"/>
          </a:xfrm>
        </p:spPr>
        <p:txBody>
          <a:bodyPr>
            <a:normAutofit fontScale="92500"/>
          </a:bodyPr>
          <a:lstStyle/>
          <a:p>
            <a:r>
              <a:rPr lang="en-US" dirty="0"/>
              <a:t>State lead agency time and monetary commitment to a cost study is also a challenge. </a:t>
            </a:r>
          </a:p>
          <a:p>
            <a:pPr lvl="1"/>
            <a:r>
              <a:rPr lang="en-US" dirty="0"/>
              <a:t>This can vary depending on data that is readily available.</a:t>
            </a:r>
          </a:p>
          <a:p>
            <a:r>
              <a:rPr lang="en-US" dirty="0"/>
              <a:t>Local lead agencies and providers can be resistant to participation.  </a:t>
            </a:r>
          </a:p>
          <a:p>
            <a:pPr lvl="1"/>
            <a:r>
              <a:rPr lang="en-US" dirty="0"/>
              <a:t>Like the state lead agency, engaging in the cost study will require their time and resources.</a:t>
            </a:r>
          </a:p>
          <a:p>
            <a:r>
              <a:rPr lang="en-US" dirty="0"/>
              <a:t>Results of the cost study can be an unanticipated challenge.</a:t>
            </a:r>
          </a:p>
          <a:p>
            <a:pPr lvl="1"/>
            <a:r>
              <a:rPr lang="en-US" dirty="0"/>
              <a:t>Example Finding:  The cost of the Part C system is exceeding available funds.</a:t>
            </a:r>
          </a:p>
          <a:p>
            <a:pPr lvl="1"/>
            <a:endParaRPr lang="en-US" dirty="0"/>
          </a:p>
          <a:p>
            <a:endParaRPr lang="en-US" dirty="0"/>
          </a:p>
          <a:p>
            <a:endParaRPr lang="en-US" dirty="0"/>
          </a:p>
        </p:txBody>
      </p:sp>
    </p:spTree>
    <p:extLst>
      <p:ext uri="{BB962C8B-B14F-4D97-AF65-F5344CB8AC3E}">
        <p14:creationId xmlns:p14="http://schemas.microsoft.com/office/powerpoint/2010/main" val="3307733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ACEE68-BA3A-4F21-AFE8-C819AA719DB0}"/>
              </a:ext>
            </a:extLst>
          </p:cNvPr>
          <p:cNvSpPr/>
          <p:nvPr/>
        </p:nvSpPr>
        <p:spPr>
          <a:xfrm>
            <a:off x="276388" y="3176390"/>
            <a:ext cx="6384891" cy="3401350"/>
          </a:xfrm>
          <a:prstGeom prst="rect">
            <a:avLst/>
          </a:prstGeom>
          <a:solidFill>
            <a:srgbClr val="57285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2" name="Picture 8" descr="Related image">
            <a:extLst>
              <a:ext uri="{FF2B5EF4-FFF2-40B4-BE49-F238E27FC236}">
                <a16:creationId xmlns:a16="http://schemas.microsoft.com/office/drawing/2014/main" id="{BEA155CB-F414-45B5-89AC-5892E42DFAF2}"/>
              </a:ext>
            </a:extLst>
          </p:cNvPr>
          <p:cNvPicPr>
            <a:picLocks noChangeAspect="1" noChangeArrowheads="1" noCrop="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2545568" y="210916"/>
            <a:ext cx="203606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C499C309-37A5-47F8-8B3C-EE552BD642A5}"/>
              </a:ext>
            </a:extLst>
          </p:cNvPr>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269245" y="210916"/>
            <a:ext cx="2321083"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lated image">
            <a:extLst>
              <a:ext uri="{FF2B5EF4-FFF2-40B4-BE49-F238E27FC236}">
                <a16:creationId xmlns:a16="http://schemas.microsoft.com/office/drawing/2014/main" id="{3920AA49-7ABB-4B77-A95B-2D1E91483615}"/>
              </a:ext>
            </a:extLst>
          </p:cNvPr>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4347774" y="210917"/>
            <a:ext cx="2321083"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sz="3200" dirty="0"/>
              <a:t>Indiana Cost Study Spotlight</a:t>
            </a:r>
          </a:p>
        </p:txBody>
      </p:sp>
    </p:spTree>
    <p:extLst>
      <p:ext uri="{BB962C8B-B14F-4D97-AF65-F5344CB8AC3E}">
        <p14:creationId xmlns:p14="http://schemas.microsoft.com/office/powerpoint/2010/main" val="178731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365125"/>
            <a:ext cx="3950575" cy="1692794"/>
          </a:xfrm>
          <a:ln w="12700">
            <a:noFill/>
          </a:ln>
        </p:spPr>
        <p:txBody>
          <a:bodyPr vert="horz" lIns="91440" tIns="45720" rIns="91440" bIns="45720" rtlCol="0" anchor="ctr">
            <a:normAutofit/>
          </a:bodyPr>
          <a:lstStyle/>
          <a:p>
            <a:r>
              <a:rPr lang="en-US" dirty="0"/>
              <a:t>Setting the Stage	</a:t>
            </a:r>
          </a:p>
        </p:txBody>
      </p:sp>
      <p:sp>
        <p:nvSpPr>
          <p:cNvPr id="3" name="Content Placeholder 2"/>
          <p:cNvSpPr>
            <a:spLocks noGrp="1"/>
          </p:cNvSpPr>
          <p:nvPr>
            <p:ph idx="1"/>
          </p:nvPr>
        </p:nvSpPr>
        <p:spPr>
          <a:xfrm>
            <a:off x="457200" y="1600200"/>
            <a:ext cx="4156710" cy="4800597"/>
          </a:xfrm>
          <a:solidFill>
            <a:schemeClr val="bg1"/>
          </a:solidFill>
        </p:spPr>
        <p:txBody>
          <a:bodyPr>
            <a:normAutofit/>
          </a:bodyPr>
          <a:lstStyle/>
          <a:p>
            <a:r>
              <a:rPr lang="en-US" dirty="0"/>
              <a:t>New leadership</a:t>
            </a:r>
          </a:p>
          <a:p>
            <a:r>
              <a:rPr lang="en-US" dirty="0"/>
              <a:t>Current finance system</a:t>
            </a:r>
          </a:p>
          <a:p>
            <a:r>
              <a:rPr lang="en-US" dirty="0"/>
              <a:t>Funding structure concerns</a:t>
            </a:r>
          </a:p>
          <a:p>
            <a:r>
              <a:rPr lang="en-US" dirty="0"/>
              <a:t>New funding opportunities</a:t>
            </a:r>
          </a:p>
          <a:p>
            <a:r>
              <a:rPr lang="en-US" dirty="0"/>
              <a:t>System sustainability</a:t>
            </a:r>
          </a:p>
          <a:p>
            <a:r>
              <a:rPr lang="en-US" dirty="0"/>
              <a:t>Provider rates</a:t>
            </a:r>
          </a:p>
          <a:p>
            <a:r>
              <a:rPr lang="en-US" dirty="0"/>
              <a:t>Infrastructure needs</a:t>
            </a:r>
          </a:p>
        </p:txBody>
      </p:sp>
      <p:pic>
        <p:nvPicPr>
          <p:cNvPr id="5" name="Picture 4" descr="A close up of a street sign on a pole&#10;&#10;Description generated with very high confidence"/>
          <p:cNvPicPr>
            <a:picLocks noChangeAspect="1"/>
          </p:cNvPicPr>
          <p:nvPr/>
        </p:nvPicPr>
        <p:blipFill rotWithShape="1">
          <a:blip r:embed="rId3" cstate="print">
            <a:extLst>
              <a:ext uri="{28A0092B-C50C-407E-A947-70E740481C1C}">
                <a14:useLocalDpi xmlns:a14="http://schemas.microsoft.com/office/drawing/2010/main" val="0"/>
              </a:ext>
            </a:extLst>
          </a:blip>
          <a:srcRect l="27587" r="26327"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85956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Indiana’s fund recovery flow</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822806369"/>
              </p:ext>
            </p:extLst>
          </p:nvPr>
        </p:nvGraphicFramePr>
        <p:xfrm>
          <a:off x="457200" y="16002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90800" y="2133600"/>
            <a:ext cx="3124200" cy="430887"/>
          </a:xfrm>
          <a:prstGeom prst="rect">
            <a:avLst/>
          </a:prstGeom>
          <a:noFill/>
        </p:spPr>
        <p:txBody>
          <a:bodyPr wrap="square" rtlCol="0">
            <a:spAutoFit/>
          </a:bodyPr>
          <a:lstStyle/>
          <a:p>
            <a:r>
              <a:rPr lang="en-US" sz="2200" b="1" dirty="0">
                <a:latin typeface="Trebuchet MS" panose="020B0603020202020204" pitchFamily="34" charset="0"/>
              </a:rPr>
              <a:t>Pay and Chase Model </a:t>
            </a:r>
          </a:p>
        </p:txBody>
      </p:sp>
      <p:sp>
        <p:nvSpPr>
          <p:cNvPr id="7" name="TextBox 6"/>
          <p:cNvSpPr txBox="1"/>
          <p:nvPr/>
        </p:nvSpPr>
        <p:spPr>
          <a:xfrm>
            <a:off x="5867400" y="1466790"/>
            <a:ext cx="3128159" cy="400110"/>
          </a:xfrm>
          <a:prstGeom prst="rect">
            <a:avLst/>
          </a:prstGeom>
          <a:noFill/>
        </p:spPr>
        <p:txBody>
          <a:bodyPr wrap="square" rtlCol="0">
            <a:spAutoFit/>
          </a:bodyPr>
          <a:lstStyle/>
          <a:p>
            <a:pPr algn="ctr"/>
            <a:r>
              <a:rPr lang="en-US" sz="2000" b="1" dirty="0">
                <a:latin typeface="Trebuchet MS" panose="020B0603020202020204" pitchFamily="34" charset="0"/>
              </a:rPr>
              <a:t>CRO Submits Claims to: </a:t>
            </a:r>
          </a:p>
        </p:txBody>
      </p:sp>
    </p:spTree>
    <p:extLst>
      <p:ext uri="{BB962C8B-B14F-4D97-AF65-F5344CB8AC3E}">
        <p14:creationId xmlns:p14="http://schemas.microsoft.com/office/powerpoint/2010/main" val="90291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got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9497526"/>
              </p:ext>
            </p:extLst>
          </p:nvPr>
        </p:nvGraphicFramePr>
        <p:xfrm>
          <a:off x="498473" y="1042147"/>
          <a:ext cx="7996598" cy="4719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913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799"/>
            <a:ext cx="5562600" cy="5423535"/>
          </a:xfrm>
          <a:prstGeom prst="rect">
            <a:avLst/>
          </a:prstGeom>
        </p:spPr>
      </p:pic>
      <p:sp>
        <p:nvSpPr>
          <p:cNvPr id="4" name="Title 3"/>
          <p:cNvSpPr>
            <a:spLocks noGrp="1"/>
          </p:cNvSpPr>
          <p:nvPr>
            <p:ph type="title"/>
          </p:nvPr>
        </p:nvSpPr>
        <p:spPr/>
        <p:txBody>
          <a:bodyPr/>
          <a:lstStyle/>
          <a:p>
            <a:r>
              <a:rPr lang="en-US" dirty="0"/>
              <a:t>Purpose of the Fiscal Analysis	</a:t>
            </a:r>
          </a:p>
        </p:txBody>
      </p:sp>
      <p:sp>
        <p:nvSpPr>
          <p:cNvPr id="5" name="Content Placeholder 4"/>
          <p:cNvSpPr>
            <a:spLocks noGrp="1"/>
          </p:cNvSpPr>
          <p:nvPr>
            <p:ph idx="1"/>
          </p:nvPr>
        </p:nvSpPr>
        <p:spPr>
          <a:xfrm>
            <a:off x="4648200" y="1295400"/>
            <a:ext cx="4495800" cy="5091024"/>
          </a:xfrm>
        </p:spPr>
        <p:txBody>
          <a:bodyPr/>
          <a:lstStyle/>
          <a:p>
            <a:pPr marL="400050" lvl="1" indent="0">
              <a:buNone/>
            </a:pPr>
            <a:r>
              <a:rPr lang="en-US" sz="2800" dirty="0"/>
              <a:t>Comprehensive analysis of the finance system</a:t>
            </a:r>
          </a:p>
          <a:p>
            <a:pPr lvl="1"/>
            <a:r>
              <a:rPr lang="en-US" dirty="0"/>
              <a:t>data collection and evaluation</a:t>
            </a:r>
          </a:p>
          <a:p>
            <a:pPr lvl="2"/>
            <a:r>
              <a:rPr lang="en-US" dirty="0"/>
              <a:t>program costs/expenditures</a:t>
            </a:r>
          </a:p>
          <a:p>
            <a:pPr lvl="2"/>
            <a:r>
              <a:rPr lang="en-US" dirty="0"/>
              <a:t>system polices and processes</a:t>
            </a:r>
          </a:p>
          <a:p>
            <a:pPr lvl="2"/>
            <a:r>
              <a:rPr lang="en-US" dirty="0"/>
              <a:t>existing revenue sources</a:t>
            </a:r>
          </a:p>
          <a:p>
            <a:pPr lvl="1"/>
            <a:r>
              <a:rPr lang="en-US" dirty="0"/>
              <a:t>recommendations</a:t>
            </a:r>
          </a:p>
          <a:p>
            <a:pPr lvl="2"/>
            <a:r>
              <a:rPr lang="en-US" dirty="0"/>
              <a:t>improved fiscal practices</a:t>
            </a:r>
          </a:p>
          <a:p>
            <a:pPr lvl="2"/>
            <a:r>
              <a:rPr lang="en-US" dirty="0"/>
              <a:t>strengthening policies and procedures</a:t>
            </a:r>
          </a:p>
          <a:p>
            <a:pPr lvl="2"/>
            <a:r>
              <a:rPr lang="en-US" dirty="0"/>
              <a:t>responsible and sustainable provider rates</a:t>
            </a:r>
          </a:p>
        </p:txBody>
      </p:sp>
    </p:spTree>
    <p:extLst>
      <p:ext uri="{BB962C8B-B14F-4D97-AF65-F5344CB8AC3E}">
        <p14:creationId xmlns:p14="http://schemas.microsoft.com/office/powerpoint/2010/main" val="73017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a:xfrm>
            <a:off x="457200" y="1219200"/>
            <a:ext cx="8229600" cy="3962400"/>
          </a:xfrm>
        </p:spPr>
        <p:txBody>
          <a:bodyPr/>
          <a:lstStyle/>
          <a:p>
            <a:r>
              <a:rPr lang="en-US" dirty="0"/>
              <a:t>Importance of the analysis </a:t>
            </a:r>
          </a:p>
          <a:p>
            <a:r>
              <a:rPr lang="en-US" dirty="0"/>
              <a:t>Time is your friend—Take it if you have it</a:t>
            </a:r>
          </a:p>
          <a:p>
            <a:r>
              <a:rPr lang="en-US" dirty="0"/>
              <a:t>Naïve about provider and agency enthusiasm around the rate/time/cost study project</a:t>
            </a:r>
          </a:p>
          <a:p>
            <a:r>
              <a:rPr lang="en-US" dirty="0"/>
              <a:t>Improved knowledge of fiscal system</a:t>
            </a:r>
          </a:p>
          <a:p>
            <a:r>
              <a:rPr lang="en-US" dirty="0"/>
              <a:t>Recommendations will inform strategy for 2019 legislative budget session</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41178"/>
          <a:stretch/>
        </p:blipFill>
        <p:spPr>
          <a:xfrm>
            <a:off x="1905" y="5105400"/>
            <a:ext cx="9142095" cy="1752600"/>
          </a:xfrm>
          <a:prstGeom prst="rect">
            <a:avLst/>
          </a:prstGeom>
          <a:ln>
            <a:solidFill>
              <a:srgbClr val="56A0D3"/>
            </a:solidFill>
          </a:ln>
        </p:spPr>
      </p:pic>
    </p:spTree>
    <p:extLst>
      <p:ext uri="{BB962C8B-B14F-4D97-AF65-F5344CB8AC3E}">
        <p14:creationId xmlns:p14="http://schemas.microsoft.com/office/powerpoint/2010/main" val="284506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733800"/>
            <a:ext cx="5181600" cy="3124200"/>
          </a:xfrm>
          <a:prstGeom prst="rect">
            <a:avLst/>
          </a:prstGeom>
        </p:spPr>
      </p:pic>
      <p:sp>
        <p:nvSpPr>
          <p:cNvPr id="2" name="Title 1"/>
          <p:cNvSpPr>
            <a:spLocks noGrp="1"/>
          </p:cNvSpPr>
          <p:nvPr>
            <p:ph type="title"/>
          </p:nvPr>
        </p:nvSpPr>
        <p:spPr/>
        <p:txBody>
          <a:bodyPr/>
          <a:lstStyle/>
          <a:p>
            <a:r>
              <a:rPr lang="en-US" dirty="0"/>
              <a:t>What was developed as a result</a:t>
            </a:r>
          </a:p>
        </p:txBody>
      </p:sp>
      <p:sp>
        <p:nvSpPr>
          <p:cNvPr id="3" name="Content Placeholder 2"/>
          <p:cNvSpPr>
            <a:spLocks noGrp="1"/>
          </p:cNvSpPr>
          <p:nvPr>
            <p:ph idx="1"/>
          </p:nvPr>
        </p:nvSpPr>
        <p:spPr>
          <a:xfrm>
            <a:off x="471055" y="1424565"/>
            <a:ext cx="8229600" cy="4038600"/>
          </a:xfrm>
        </p:spPr>
        <p:txBody>
          <a:bodyPr>
            <a:normAutofit/>
          </a:bodyPr>
          <a:lstStyle/>
          <a:p>
            <a:r>
              <a:rPr lang="en-US" dirty="0"/>
              <a:t>Recommendations: </a:t>
            </a:r>
          </a:p>
          <a:p>
            <a:pPr lvl="1"/>
            <a:r>
              <a:rPr lang="en-US" dirty="0"/>
              <a:t>revenue expansion</a:t>
            </a:r>
          </a:p>
          <a:p>
            <a:pPr lvl="1"/>
            <a:r>
              <a:rPr lang="en-US" dirty="0"/>
              <a:t>responsible and sustainable compensation for all EI providers</a:t>
            </a:r>
          </a:p>
          <a:p>
            <a:pPr lvl="1"/>
            <a:r>
              <a:rPr lang="en-US" dirty="0"/>
              <a:t>policy improvements</a:t>
            </a:r>
          </a:p>
          <a:p>
            <a:pPr lvl="1"/>
            <a:r>
              <a:rPr lang="en-US" dirty="0"/>
              <a:t>improved fund recovery practices</a:t>
            </a:r>
          </a:p>
          <a:p>
            <a:pPr lvl="1"/>
            <a:r>
              <a:rPr lang="en-US" dirty="0"/>
              <a:t>improved access to fiscal data</a:t>
            </a:r>
          </a:p>
          <a:p>
            <a:r>
              <a:rPr lang="en-US" dirty="0"/>
              <a:t>Rate/Time/Cost study tools</a:t>
            </a:r>
          </a:p>
          <a:p>
            <a:endParaRPr lang="en-US" dirty="0"/>
          </a:p>
        </p:txBody>
      </p:sp>
    </p:spTree>
    <p:extLst>
      <p:ext uri="{BB962C8B-B14F-4D97-AF65-F5344CB8AC3E}">
        <p14:creationId xmlns:p14="http://schemas.microsoft.com/office/powerpoint/2010/main" val="236694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352800"/>
            <a:ext cx="6248400" cy="3505200"/>
          </a:xfrm>
          <a:prstGeom prst="rect">
            <a:avLst/>
          </a:prstGeom>
        </p:spPr>
      </p:pic>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Internal review of fiscal analysis recommendations</a:t>
            </a:r>
          </a:p>
          <a:p>
            <a:r>
              <a:rPr lang="en-US" dirty="0"/>
              <a:t>Complete data request from HEA 1317</a:t>
            </a:r>
          </a:p>
          <a:p>
            <a:r>
              <a:rPr lang="en-US" dirty="0"/>
              <a:t>Prepare presentation for State Budget Agency </a:t>
            </a:r>
          </a:p>
          <a:p>
            <a:r>
              <a:rPr lang="en-US" dirty="0"/>
              <a:t>Devise a plan for budget session</a:t>
            </a:r>
          </a:p>
          <a:p>
            <a:r>
              <a:rPr lang="en-US" dirty="0"/>
              <a:t>Create ongoing fiscal monitoring plan</a:t>
            </a:r>
          </a:p>
          <a:p>
            <a:pPr lvl="1"/>
            <a:r>
              <a:rPr lang="en-US" dirty="0"/>
              <a:t>State level</a:t>
            </a:r>
          </a:p>
          <a:p>
            <a:pPr lvl="1"/>
            <a:r>
              <a:rPr lang="en-US" dirty="0"/>
              <a:t>Local level</a:t>
            </a:r>
          </a:p>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4261535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7A519A-327D-42EF-B234-3219EF7CDB9C}"/>
              </a:ext>
            </a:extLst>
          </p:cNvPr>
          <p:cNvSpPr>
            <a:spLocks noGrp="1"/>
          </p:cNvSpPr>
          <p:nvPr>
            <p:ph type="title"/>
          </p:nvPr>
        </p:nvSpPr>
        <p:spPr>
          <a:xfrm>
            <a:off x="2286000" y="3124200"/>
            <a:ext cx="5975350" cy="1362075"/>
          </a:xfrm>
        </p:spPr>
        <p:txBody>
          <a:bodyPr/>
          <a:lstStyle/>
          <a:p>
            <a:r>
              <a:rPr lang="en-US" dirty="0"/>
              <a:t>Additional State Examples</a:t>
            </a:r>
          </a:p>
        </p:txBody>
      </p:sp>
      <p:sp>
        <p:nvSpPr>
          <p:cNvPr id="5" name="Text Placeholder 4">
            <a:extLst>
              <a:ext uri="{FF2B5EF4-FFF2-40B4-BE49-F238E27FC236}">
                <a16:creationId xmlns:a16="http://schemas.microsoft.com/office/drawing/2014/main" id="{0ED469D7-C23E-40A1-929B-F75FA3D40A04}"/>
              </a:ext>
            </a:extLst>
          </p:cNvPr>
          <p:cNvSpPr>
            <a:spLocks noGrp="1"/>
          </p:cNvSpPr>
          <p:nvPr>
            <p:ph type="body" idx="1"/>
          </p:nvPr>
        </p:nvSpPr>
        <p:spPr/>
        <p:txBody>
          <a:bodyPr>
            <a:normAutofit/>
          </a:bodyPr>
          <a:lstStyle/>
          <a:p>
            <a:r>
              <a:rPr lang="en-US" sz="2400" dirty="0"/>
              <a:t>Tennessee </a:t>
            </a:r>
          </a:p>
          <a:p>
            <a:r>
              <a:rPr lang="en-US" sz="2400" dirty="0"/>
              <a:t>Washington</a:t>
            </a:r>
          </a:p>
        </p:txBody>
      </p:sp>
    </p:spTree>
    <p:extLst>
      <p:ext uri="{BB962C8B-B14F-4D97-AF65-F5344CB8AC3E}">
        <p14:creationId xmlns:p14="http://schemas.microsoft.com/office/powerpoint/2010/main" val="365334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98474" y="484094"/>
            <a:ext cx="7556313" cy="741805"/>
          </a:xfrm>
        </p:spPr>
        <p:txBody>
          <a:bodyPr/>
          <a:lstStyle/>
          <a:p>
            <a:r>
              <a:rPr lang="en-US" dirty="0"/>
              <a:t>Intended Outcomes</a:t>
            </a:r>
          </a:p>
        </p:txBody>
      </p:sp>
      <p:sp>
        <p:nvSpPr>
          <p:cNvPr id="11" name="Content Placeholder 10"/>
          <p:cNvSpPr>
            <a:spLocks noGrp="1"/>
          </p:cNvSpPr>
          <p:nvPr>
            <p:ph idx="1"/>
          </p:nvPr>
        </p:nvSpPr>
        <p:spPr>
          <a:xfrm>
            <a:off x="498474" y="1426866"/>
            <a:ext cx="7556313" cy="4135734"/>
          </a:xfrm>
        </p:spPr>
        <p:txBody>
          <a:bodyPr>
            <a:normAutofit/>
          </a:bodyPr>
          <a:lstStyle/>
          <a:p>
            <a:pPr marL="0" indent="0">
              <a:buNone/>
            </a:pPr>
            <a:r>
              <a:rPr lang="en-US" sz="2800" dirty="0"/>
              <a:t>Participants will:</a:t>
            </a:r>
          </a:p>
          <a:p>
            <a:pPr lvl="1">
              <a:spcAft>
                <a:spcPts val="600"/>
              </a:spcAft>
            </a:pPr>
            <a:r>
              <a:rPr lang="en-US" sz="2200" dirty="0"/>
              <a:t>Gain knowledge about collecting and analyzing comprehensive cost data.</a:t>
            </a:r>
          </a:p>
          <a:p>
            <a:pPr lvl="1">
              <a:spcAft>
                <a:spcPts val="600"/>
              </a:spcAft>
            </a:pPr>
            <a:r>
              <a:rPr lang="en-US" sz="2200" dirty="0"/>
              <a:t>Gain awareness of how fiscal cost data is connected to the Finance Component of the System Framework.</a:t>
            </a:r>
          </a:p>
          <a:p>
            <a:pPr lvl="1">
              <a:spcAft>
                <a:spcPts val="600"/>
              </a:spcAft>
            </a:pPr>
            <a:r>
              <a:rPr lang="en-US" sz="2200" dirty="0"/>
              <a:t>Better understand what a cost study is through a state example.</a:t>
            </a:r>
          </a:p>
          <a:p>
            <a:pPr lvl="1">
              <a:spcAft>
                <a:spcPts val="600"/>
              </a:spcAft>
            </a:pPr>
            <a:r>
              <a:rPr lang="en-US" sz="2200" dirty="0"/>
              <a:t>Better understand the potential benefits of a fiscal analysis through sharing of other states’ results. </a:t>
            </a:r>
          </a:p>
        </p:txBody>
      </p:sp>
    </p:spTree>
    <p:extLst>
      <p:ext uri="{BB962C8B-B14F-4D97-AF65-F5344CB8AC3E}">
        <p14:creationId xmlns:p14="http://schemas.microsoft.com/office/powerpoint/2010/main" val="1800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962E9F-F1A4-4124-8DB4-9091F9DD3C31}"/>
              </a:ext>
            </a:extLst>
          </p:cNvPr>
          <p:cNvSpPr>
            <a:spLocks noGrp="1"/>
          </p:cNvSpPr>
          <p:nvPr>
            <p:ph type="title"/>
          </p:nvPr>
        </p:nvSpPr>
        <p:spPr>
          <a:xfrm>
            <a:off x="498518" y="484094"/>
            <a:ext cx="7556313" cy="1116106"/>
          </a:xfrm>
        </p:spPr>
        <p:txBody>
          <a:bodyPr/>
          <a:lstStyle/>
          <a:p>
            <a:r>
              <a:rPr lang="en-US" dirty="0"/>
              <a:t>Washington’s Cost Study</a:t>
            </a:r>
          </a:p>
        </p:txBody>
      </p:sp>
      <p:sp>
        <p:nvSpPr>
          <p:cNvPr id="5" name="Content Placeholder 4">
            <a:extLst>
              <a:ext uri="{FF2B5EF4-FFF2-40B4-BE49-F238E27FC236}">
                <a16:creationId xmlns:a16="http://schemas.microsoft.com/office/drawing/2014/main" id="{625F4734-727C-4B64-A0A6-0839FC02FCB6}"/>
              </a:ext>
            </a:extLst>
          </p:cNvPr>
          <p:cNvSpPr>
            <a:spLocks noGrp="1"/>
          </p:cNvSpPr>
          <p:nvPr>
            <p:ph sz="half" idx="1"/>
          </p:nvPr>
        </p:nvSpPr>
        <p:spPr>
          <a:xfrm>
            <a:off x="495871" y="1422400"/>
            <a:ext cx="3657600" cy="4140200"/>
          </a:xfrm>
        </p:spPr>
        <p:txBody>
          <a:bodyPr>
            <a:normAutofit fontScale="62500" lnSpcReduction="20000"/>
          </a:bodyPr>
          <a:lstStyle/>
          <a:p>
            <a:pPr marL="0" indent="0">
              <a:buNone/>
            </a:pPr>
            <a:r>
              <a:rPr lang="en-US" sz="4500" dirty="0"/>
              <a:t>Objectives:</a:t>
            </a:r>
          </a:p>
          <a:p>
            <a:r>
              <a:rPr lang="en-US" dirty="0"/>
              <a:t>Document the service delivery system and administrative structures in place across Washington State at the local level;</a:t>
            </a:r>
          </a:p>
          <a:p>
            <a:r>
              <a:rPr lang="en-US" dirty="0"/>
              <a:t>Determine the costs and revenues available for providing Part C early intervention services across Washington State; and</a:t>
            </a:r>
          </a:p>
          <a:p>
            <a:r>
              <a:rPr lang="en-US" dirty="0"/>
              <a:t>Help Early Support for Infants and Toddlers (ESIT) identify and recommend funding policies that will lead to a more sustainable, equitable, and cost effective financial system statewide.</a:t>
            </a:r>
          </a:p>
        </p:txBody>
      </p:sp>
      <p:sp>
        <p:nvSpPr>
          <p:cNvPr id="2" name="Content Placeholder 1">
            <a:extLst>
              <a:ext uri="{FF2B5EF4-FFF2-40B4-BE49-F238E27FC236}">
                <a16:creationId xmlns:a16="http://schemas.microsoft.com/office/drawing/2014/main" id="{7E0858F4-DFDB-44DA-9BB5-812945C3F716}"/>
              </a:ext>
            </a:extLst>
          </p:cNvPr>
          <p:cNvSpPr>
            <a:spLocks noGrp="1"/>
          </p:cNvSpPr>
          <p:nvPr>
            <p:ph sz="half" idx="2"/>
          </p:nvPr>
        </p:nvSpPr>
        <p:spPr>
          <a:xfrm>
            <a:off x="4399878" y="1422400"/>
            <a:ext cx="3657600" cy="4140200"/>
          </a:xfrm>
        </p:spPr>
        <p:txBody>
          <a:bodyPr/>
          <a:lstStyle/>
          <a:p>
            <a:pPr marL="0" indent="0">
              <a:buNone/>
            </a:pPr>
            <a:r>
              <a:rPr lang="en-US" dirty="0"/>
              <a:t>Recommendations:</a:t>
            </a:r>
          </a:p>
          <a:p>
            <a:r>
              <a:rPr lang="en-US" sz="1800" dirty="0"/>
              <a:t>Grow available funding for early intervention services</a:t>
            </a:r>
          </a:p>
          <a:p>
            <a:r>
              <a:rPr lang="en-US" sz="1800" dirty="0"/>
              <a:t>Begin addressing funding inequities among the State’s geographic areas</a:t>
            </a:r>
          </a:p>
          <a:p>
            <a:r>
              <a:rPr lang="en-US" sz="1800" dirty="0"/>
              <a:t>Work to improve fiscal data available to the State and local agencies</a:t>
            </a:r>
          </a:p>
        </p:txBody>
      </p:sp>
      <p:sp>
        <p:nvSpPr>
          <p:cNvPr id="3" name="TextBox 2">
            <a:extLst>
              <a:ext uri="{FF2B5EF4-FFF2-40B4-BE49-F238E27FC236}">
                <a16:creationId xmlns:a16="http://schemas.microsoft.com/office/drawing/2014/main" id="{C792EE15-14A2-4024-B089-0BA66D1F4C07}"/>
              </a:ext>
            </a:extLst>
          </p:cNvPr>
          <p:cNvSpPr txBox="1"/>
          <p:nvPr/>
        </p:nvSpPr>
        <p:spPr>
          <a:xfrm>
            <a:off x="596121" y="5649277"/>
            <a:ext cx="8363542" cy="369332"/>
          </a:xfrm>
          <a:prstGeom prst="rect">
            <a:avLst/>
          </a:prstGeom>
          <a:solidFill>
            <a:schemeClr val="accent1"/>
          </a:solidFill>
        </p:spPr>
        <p:txBody>
          <a:bodyPr wrap="square" rtlCol="0">
            <a:spAutoFit/>
          </a:bodyPr>
          <a:lstStyle/>
          <a:p>
            <a:endParaRPr lang="en-US" dirty="0">
              <a:solidFill>
                <a:schemeClr val="bg1"/>
              </a:solidFill>
              <a:highlight>
                <a:srgbClr val="FFFF00"/>
              </a:highlight>
            </a:endParaRPr>
          </a:p>
        </p:txBody>
      </p:sp>
    </p:spTree>
    <p:extLst>
      <p:ext uri="{BB962C8B-B14F-4D97-AF65-F5344CB8AC3E}">
        <p14:creationId xmlns:p14="http://schemas.microsoft.com/office/powerpoint/2010/main" val="44710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962E9F-F1A4-4124-8DB4-9091F9DD3C31}"/>
              </a:ext>
            </a:extLst>
          </p:cNvPr>
          <p:cNvSpPr>
            <a:spLocks noGrp="1"/>
          </p:cNvSpPr>
          <p:nvPr>
            <p:ph type="title"/>
          </p:nvPr>
        </p:nvSpPr>
        <p:spPr>
          <a:xfrm>
            <a:off x="498518" y="484094"/>
            <a:ext cx="7556313" cy="1116106"/>
          </a:xfrm>
        </p:spPr>
        <p:txBody>
          <a:bodyPr/>
          <a:lstStyle/>
          <a:p>
            <a:r>
              <a:rPr lang="en-US" dirty="0"/>
              <a:t>Tennessee’s Cost Study</a:t>
            </a:r>
          </a:p>
        </p:txBody>
      </p:sp>
      <p:sp>
        <p:nvSpPr>
          <p:cNvPr id="5" name="Content Placeholder 4">
            <a:extLst>
              <a:ext uri="{FF2B5EF4-FFF2-40B4-BE49-F238E27FC236}">
                <a16:creationId xmlns:a16="http://schemas.microsoft.com/office/drawing/2014/main" id="{625F4734-727C-4B64-A0A6-0839FC02FCB6}"/>
              </a:ext>
            </a:extLst>
          </p:cNvPr>
          <p:cNvSpPr>
            <a:spLocks noGrp="1"/>
          </p:cNvSpPr>
          <p:nvPr>
            <p:ph sz="half" idx="1"/>
          </p:nvPr>
        </p:nvSpPr>
        <p:spPr>
          <a:xfrm>
            <a:off x="495871" y="1422400"/>
            <a:ext cx="3657600" cy="4140200"/>
          </a:xfrm>
        </p:spPr>
        <p:txBody>
          <a:bodyPr>
            <a:normAutofit fontScale="70000" lnSpcReduction="20000"/>
          </a:bodyPr>
          <a:lstStyle/>
          <a:p>
            <a:pPr marL="0" indent="0">
              <a:buNone/>
            </a:pPr>
            <a:r>
              <a:rPr lang="en-US" sz="4000" dirty="0"/>
              <a:t>Objectives:</a:t>
            </a:r>
          </a:p>
          <a:p>
            <a:r>
              <a:rPr lang="en-US" dirty="0"/>
              <a:t>To fully understand the cost of today's system, including elements not currently part of the aggregated reporting system;</a:t>
            </a:r>
          </a:p>
          <a:p>
            <a:r>
              <a:rPr lang="en-US" dirty="0"/>
              <a:t>To collect sufficient detailed financial information to identify costs relating to prospective change; and</a:t>
            </a:r>
          </a:p>
          <a:p>
            <a:r>
              <a:rPr lang="en-US" dirty="0"/>
              <a:t>To evaluate the efficiencies within the current service delivery system.</a:t>
            </a:r>
          </a:p>
        </p:txBody>
      </p:sp>
      <p:sp>
        <p:nvSpPr>
          <p:cNvPr id="2" name="Content Placeholder 1">
            <a:extLst>
              <a:ext uri="{FF2B5EF4-FFF2-40B4-BE49-F238E27FC236}">
                <a16:creationId xmlns:a16="http://schemas.microsoft.com/office/drawing/2014/main" id="{7E0858F4-DFDB-44DA-9BB5-812945C3F716}"/>
              </a:ext>
            </a:extLst>
          </p:cNvPr>
          <p:cNvSpPr>
            <a:spLocks noGrp="1"/>
          </p:cNvSpPr>
          <p:nvPr>
            <p:ph sz="half" idx="2"/>
          </p:nvPr>
        </p:nvSpPr>
        <p:spPr>
          <a:xfrm>
            <a:off x="4397231" y="1422400"/>
            <a:ext cx="3657600" cy="4140200"/>
          </a:xfrm>
        </p:spPr>
        <p:txBody>
          <a:bodyPr>
            <a:normAutofit fontScale="70000" lnSpcReduction="20000"/>
          </a:bodyPr>
          <a:lstStyle/>
          <a:p>
            <a:pPr marL="0" indent="0">
              <a:buNone/>
            </a:pPr>
            <a:r>
              <a:rPr lang="en-US" sz="4000" dirty="0"/>
              <a:t>Recommendations</a:t>
            </a:r>
            <a:r>
              <a:rPr lang="en-US" dirty="0"/>
              <a:t>:</a:t>
            </a:r>
          </a:p>
          <a:p>
            <a:r>
              <a:rPr lang="en-US" sz="2600" dirty="0"/>
              <a:t>Strengthen personnel/service definitions.</a:t>
            </a:r>
          </a:p>
          <a:p>
            <a:r>
              <a:rPr lang="en-US" sz="2600" dirty="0"/>
              <a:t>Define and strengthen fiscal practices.</a:t>
            </a:r>
          </a:p>
          <a:p>
            <a:r>
              <a:rPr lang="en-US" sz="2600" dirty="0"/>
              <a:t>Strengthen training about service in the natural environment and integration with the natural routines of child.</a:t>
            </a:r>
          </a:p>
          <a:p>
            <a:r>
              <a:rPr lang="en-US" sz="2600" dirty="0"/>
              <a:t>Use [data] regularly and consistently</a:t>
            </a:r>
          </a:p>
          <a:p>
            <a:r>
              <a:rPr lang="en-US" sz="2600" dirty="0"/>
              <a:t>Service Outliers</a:t>
            </a:r>
          </a:p>
          <a:p>
            <a:r>
              <a:rPr lang="en-US" sz="2600" dirty="0"/>
              <a:t>[Improve] Data Exchange</a:t>
            </a:r>
          </a:p>
        </p:txBody>
      </p:sp>
      <p:sp>
        <p:nvSpPr>
          <p:cNvPr id="3" name="TextBox 2">
            <a:extLst>
              <a:ext uri="{FF2B5EF4-FFF2-40B4-BE49-F238E27FC236}">
                <a16:creationId xmlns:a16="http://schemas.microsoft.com/office/drawing/2014/main" id="{C792EE15-14A2-4024-B089-0BA66D1F4C07}"/>
              </a:ext>
            </a:extLst>
          </p:cNvPr>
          <p:cNvSpPr txBox="1"/>
          <p:nvPr/>
        </p:nvSpPr>
        <p:spPr>
          <a:xfrm>
            <a:off x="390229" y="5825490"/>
            <a:ext cx="8363542" cy="369332"/>
          </a:xfrm>
          <a:prstGeom prst="rect">
            <a:avLst/>
          </a:prstGeom>
          <a:solidFill>
            <a:schemeClr val="accent1"/>
          </a:solidFill>
        </p:spPr>
        <p:txBody>
          <a:bodyPr wrap="square" rtlCol="0">
            <a:spAutoFit/>
          </a:bodyPr>
          <a:lstStyle/>
          <a:p>
            <a:endParaRPr lang="en-US" dirty="0">
              <a:solidFill>
                <a:schemeClr val="bg1"/>
              </a:solidFill>
              <a:highlight>
                <a:srgbClr val="FFFF00"/>
              </a:highlight>
            </a:endParaRPr>
          </a:p>
        </p:txBody>
      </p:sp>
    </p:spTree>
    <p:extLst>
      <p:ext uri="{BB962C8B-B14F-4D97-AF65-F5344CB8AC3E}">
        <p14:creationId xmlns:p14="http://schemas.microsoft.com/office/powerpoint/2010/main" val="3590656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A86F76-11AE-4861-9AAF-EA1A0C15481D}"/>
              </a:ext>
            </a:extLst>
          </p:cNvPr>
          <p:cNvSpPr>
            <a:spLocks noGrp="1"/>
          </p:cNvSpPr>
          <p:nvPr>
            <p:ph type="title"/>
          </p:nvPr>
        </p:nvSpPr>
        <p:spPr/>
        <p:txBody>
          <a:bodyPr/>
          <a:lstStyle/>
          <a:p>
            <a:r>
              <a:rPr lang="en-US" dirty="0"/>
              <a:t>Glossary</a:t>
            </a:r>
          </a:p>
        </p:txBody>
      </p:sp>
      <p:sp>
        <p:nvSpPr>
          <p:cNvPr id="5" name="Text Placeholder 4">
            <a:extLst>
              <a:ext uri="{FF2B5EF4-FFF2-40B4-BE49-F238E27FC236}">
                <a16:creationId xmlns:a16="http://schemas.microsoft.com/office/drawing/2014/main" id="{1D085E5E-2A8F-482F-8C5E-FA957F53D000}"/>
              </a:ext>
            </a:extLst>
          </p:cNvPr>
          <p:cNvSpPr>
            <a:spLocks noGrp="1"/>
          </p:cNvSpPr>
          <p:nvPr>
            <p:ph type="body" idx="1"/>
          </p:nvPr>
        </p:nvSpPr>
        <p:spPr/>
        <p:txBody>
          <a:bodyPr/>
          <a:lstStyle/>
          <a:p>
            <a:r>
              <a:rPr lang="en-US" dirty="0"/>
              <a:t>Fiscal Terms</a:t>
            </a:r>
          </a:p>
        </p:txBody>
      </p:sp>
    </p:spTree>
    <p:extLst>
      <p:ext uri="{BB962C8B-B14F-4D97-AF65-F5344CB8AC3E}">
        <p14:creationId xmlns:p14="http://schemas.microsoft.com/office/powerpoint/2010/main" val="64687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9105-06D8-4E9E-80A9-767C7608EF6F}"/>
              </a:ext>
            </a:extLst>
          </p:cNvPr>
          <p:cNvSpPr>
            <a:spLocks noGrp="1"/>
          </p:cNvSpPr>
          <p:nvPr>
            <p:ph type="title"/>
          </p:nvPr>
        </p:nvSpPr>
        <p:spPr>
          <a:xfrm>
            <a:off x="498474" y="484094"/>
            <a:ext cx="7556313" cy="687481"/>
          </a:xfrm>
        </p:spPr>
        <p:txBody>
          <a:bodyPr/>
          <a:lstStyle/>
          <a:p>
            <a:r>
              <a:rPr lang="en-US" dirty="0"/>
              <a:t>Fiscal Glossary</a:t>
            </a:r>
          </a:p>
        </p:txBody>
      </p:sp>
      <p:sp>
        <p:nvSpPr>
          <p:cNvPr id="3" name="Content Placeholder 2">
            <a:extLst>
              <a:ext uri="{FF2B5EF4-FFF2-40B4-BE49-F238E27FC236}">
                <a16:creationId xmlns:a16="http://schemas.microsoft.com/office/drawing/2014/main" id="{EF948CC0-9A0F-405B-9F51-09998B530812}"/>
              </a:ext>
            </a:extLst>
          </p:cNvPr>
          <p:cNvSpPr>
            <a:spLocks noGrp="1"/>
          </p:cNvSpPr>
          <p:nvPr>
            <p:ph idx="1"/>
          </p:nvPr>
        </p:nvSpPr>
        <p:spPr>
          <a:xfrm>
            <a:off x="498474" y="1102996"/>
            <a:ext cx="7556313" cy="5188076"/>
          </a:xfrm>
        </p:spPr>
        <p:txBody>
          <a:bodyPr>
            <a:normAutofit fontScale="55000" lnSpcReduction="20000"/>
          </a:bodyPr>
          <a:lstStyle/>
          <a:p>
            <a:endParaRPr lang="en-US" dirty="0"/>
          </a:p>
          <a:p>
            <a:pPr>
              <a:spcBef>
                <a:spcPts val="0"/>
              </a:spcBef>
            </a:pPr>
            <a:r>
              <a:rPr lang="en-US" b="1" dirty="0"/>
              <a:t>Cost, Direct</a:t>
            </a:r>
            <a:r>
              <a:rPr lang="en-US" dirty="0"/>
              <a:t> - An expense that can be traced directly to (or identified with) a specific cost center or cost object such as a department, process, or product. </a:t>
            </a:r>
          </a:p>
          <a:p>
            <a:pPr>
              <a:spcBef>
                <a:spcPts val="0"/>
              </a:spcBef>
            </a:pPr>
            <a:r>
              <a:rPr lang="en-US" b="1" dirty="0"/>
              <a:t>Cost, Indirect</a:t>
            </a:r>
            <a:r>
              <a:rPr lang="en-US" dirty="0"/>
              <a:t> </a:t>
            </a:r>
            <a:r>
              <a:rPr lang="en-US" b="1" dirty="0"/>
              <a:t>(Non-Direct) </a:t>
            </a:r>
            <a:r>
              <a:rPr lang="en-US" dirty="0"/>
              <a:t>- An expense incurred in joint usage and, therefore, difficult to assign to or identify with a specific cost object or cost center such as different programs or departments sharing the associated costs of using the same computers or office space.</a:t>
            </a:r>
          </a:p>
          <a:p>
            <a:pPr>
              <a:spcBef>
                <a:spcPts val="0"/>
              </a:spcBef>
            </a:pPr>
            <a:r>
              <a:rPr lang="en-US" b="1" dirty="0"/>
              <a:t>Cost, Infrastructure </a:t>
            </a:r>
            <a:r>
              <a:rPr lang="en-US" dirty="0"/>
              <a:t>– An expense for the maintenance or purchase of relatively permanent and foundational capital of a project that makes possible all of its economic activity. </a:t>
            </a:r>
            <a:endParaRPr lang="en-US" i="1" dirty="0"/>
          </a:p>
          <a:p>
            <a:pPr>
              <a:spcBef>
                <a:spcPts val="0"/>
              </a:spcBef>
            </a:pPr>
            <a:r>
              <a:rPr lang="en-US" b="1" dirty="0"/>
              <a:t>Cost, Administrative </a:t>
            </a:r>
            <a:r>
              <a:rPr lang="en-US" dirty="0"/>
              <a:t>- An expense incurred in controlling and directing an organization, but not directly identifiable with financing, marketing, or production operations. The salaries of senior executives and costs of general services (such as accounting and contracting) fall under this heading.</a:t>
            </a:r>
          </a:p>
          <a:p>
            <a:pPr>
              <a:spcBef>
                <a:spcPts val="0"/>
              </a:spcBef>
            </a:pPr>
            <a:r>
              <a:rPr lang="en-US" b="1" dirty="0"/>
              <a:t>Expense</a:t>
            </a:r>
            <a:r>
              <a:rPr lang="en-US" dirty="0"/>
              <a:t> - Money spent or cost incurred in an organization's efforts to generate revenue, representing the cost of doing business. Expenses may be in the form of actual cash payments (such as wages and salaries), a computed expired portion (depreciation) of an asset, or an amount taken out of earnings (such as bad debts). </a:t>
            </a:r>
            <a:r>
              <a:rPr lang="en-US" i="1" dirty="0"/>
              <a:t>http://www.businessdictionary.com</a:t>
            </a:r>
            <a:endParaRPr lang="en-US" dirty="0"/>
          </a:p>
          <a:p>
            <a:pPr>
              <a:spcBef>
                <a:spcPts val="0"/>
              </a:spcBef>
            </a:pPr>
            <a:r>
              <a:rPr lang="en-US" b="1" dirty="0"/>
              <a:t>Expenditure </a:t>
            </a:r>
            <a:r>
              <a:rPr lang="en-US" dirty="0"/>
              <a:t>- Payment of cash or cash-equivalent for goods or services, or a charge against available funds in settlement of an obligation as evidenced by an invoice, receipt, voucher, or other such document. </a:t>
            </a:r>
            <a:r>
              <a:rPr lang="en-US" i="1" dirty="0"/>
              <a:t>http://www.businessdictionary.com</a:t>
            </a:r>
          </a:p>
          <a:p>
            <a:pPr>
              <a:spcBef>
                <a:spcPts val="0"/>
              </a:spcBef>
            </a:pPr>
            <a:r>
              <a:rPr lang="en-US" b="1" dirty="0"/>
              <a:t>Reimbursement</a:t>
            </a:r>
            <a:r>
              <a:rPr lang="en-US" dirty="0"/>
              <a:t>:  The amount that the state lead agency is compensating the provider for service(s) given to a child or family. Source: Maureen Greer</a:t>
            </a:r>
          </a:p>
          <a:p>
            <a:pPr lvl="1">
              <a:spcBef>
                <a:spcPts val="0"/>
              </a:spcBef>
            </a:pPr>
            <a:endParaRPr lang="en-US" dirty="0"/>
          </a:p>
        </p:txBody>
      </p:sp>
      <p:sp>
        <p:nvSpPr>
          <p:cNvPr id="4" name="Rectangle 3">
            <a:extLst>
              <a:ext uri="{FF2B5EF4-FFF2-40B4-BE49-F238E27FC236}">
                <a16:creationId xmlns:a16="http://schemas.microsoft.com/office/drawing/2014/main" id="{02E957C7-E53C-43C3-9979-10389ED6CE26}"/>
              </a:ext>
            </a:extLst>
          </p:cNvPr>
          <p:cNvSpPr/>
          <p:nvPr/>
        </p:nvSpPr>
        <p:spPr>
          <a:xfrm>
            <a:off x="999744" y="6488668"/>
            <a:ext cx="8144256" cy="369332"/>
          </a:xfrm>
          <a:prstGeom prst="rect">
            <a:avLst/>
          </a:prstGeom>
        </p:spPr>
        <p:txBody>
          <a:bodyPr wrap="square">
            <a:spAutoFit/>
          </a:bodyPr>
          <a:lstStyle/>
          <a:p>
            <a:pPr algn="r"/>
            <a:r>
              <a:rPr lang="en-US" i="1" dirty="0"/>
              <a:t>Definitions adapted from http://www.businessdictionary.com</a:t>
            </a:r>
            <a:r>
              <a:rPr lang="en-US" b="1" dirty="0"/>
              <a:t> </a:t>
            </a:r>
            <a:endParaRPr lang="en-US" dirty="0"/>
          </a:p>
        </p:txBody>
      </p:sp>
    </p:spTree>
    <p:extLst>
      <p:ext uri="{BB962C8B-B14F-4D97-AF65-F5344CB8AC3E}">
        <p14:creationId xmlns:p14="http://schemas.microsoft.com/office/powerpoint/2010/main" val="51360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24</a:t>
            </a:fld>
            <a:endParaRPr lang="en-US" dirty="0"/>
          </a:p>
        </p:txBody>
      </p:sp>
      <p:sp>
        <p:nvSpPr>
          <p:cNvPr id="2" name="Title 1" descr="&quot; &quot;"/>
          <p:cNvSpPr>
            <a:spLocks noGrp="1"/>
          </p:cNvSpPr>
          <p:nvPr>
            <p:ph type="title"/>
          </p:nvPr>
        </p:nvSpPr>
        <p:spPr/>
        <p:txBody>
          <a:bodyPr/>
          <a:lstStyle/>
          <a:p>
            <a:r>
              <a:rPr lang="en-US" dirty="0"/>
              <a:t>Final presentation slide</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The DaSy Center website"/>
              </a:rPr>
              <a:t>http://dasycenter.org/</a:t>
            </a:r>
            <a:endParaRPr lang="en-US" dirty="0"/>
          </a:p>
          <a:p>
            <a:r>
              <a:rPr lang="en-US" dirty="0"/>
              <a:t>Like us on Facebook: </a:t>
            </a:r>
            <a:br>
              <a:rPr lang="en-US" dirty="0"/>
            </a:br>
            <a:r>
              <a:rPr lang="en-US" u="sng" dirty="0">
                <a:hlinkClick r:id="rId3" tooltip="DaSy Center Facebook page"/>
              </a:rPr>
              <a:t>https://www.facebook.com/dasycenter</a:t>
            </a:r>
            <a:endParaRPr lang="en-US" dirty="0"/>
          </a:p>
          <a:p>
            <a:r>
              <a:rPr lang="en-US" dirty="0"/>
              <a:t>Follow us on Twitter:</a:t>
            </a:r>
            <a:br>
              <a:rPr lang="en-US" dirty="0"/>
            </a:br>
            <a:r>
              <a:rPr lang="en-US" u="sng" dirty="0">
                <a:hlinkClick r:id="rId4" tooltip="DaSy Center Twitter feed"/>
              </a:rPr>
              <a:t>@</a:t>
            </a:r>
            <a:r>
              <a:rPr lang="en-US" u="sng" dirty="0" err="1">
                <a:hlinkClick r:id="rId4" tooltip="DaSy Center Twitter feed"/>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
        <p:nvSpPr>
          <p:cNvPr id="5" name="Title 1" descr="&quot; &quot;"/>
          <p:cNvSpPr>
            <a:spLocks noGrp="1"/>
          </p:cNvSpPr>
          <p:nvPr>
            <p:ph type="title"/>
          </p:nvPr>
        </p:nvSpPr>
        <p:spPr>
          <a:xfrm>
            <a:off x="457200" y="274638"/>
            <a:ext cx="8229600" cy="1143000"/>
          </a:xfrm>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9105-06D8-4E9E-80A9-767C7608EF6F}"/>
              </a:ext>
            </a:extLst>
          </p:cNvPr>
          <p:cNvSpPr>
            <a:spLocks noGrp="1"/>
          </p:cNvSpPr>
          <p:nvPr>
            <p:ph type="title"/>
          </p:nvPr>
        </p:nvSpPr>
        <p:spPr>
          <a:xfrm>
            <a:off x="498474" y="484094"/>
            <a:ext cx="7556313" cy="734834"/>
          </a:xfrm>
        </p:spPr>
        <p:txBody>
          <a:bodyPr/>
          <a:lstStyle/>
          <a:p>
            <a:r>
              <a:rPr lang="en-US" dirty="0"/>
              <a:t>Cost, Defined</a:t>
            </a:r>
          </a:p>
        </p:txBody>
      </p:sp>
      <p:sp>
        <p:nvSpPr>
          <p:cNvPr id="4" name="Rectangle 3">
            <a:extLst>
              <a:ext uri="{FF2B5EF4-FFF2-40B4-BE49-F238E27FC236}">
                <a16:creationId xmlns:a16="http://schemas.microsoft.com/office/drawing/2014/main" id="{02E957C7-E53C-43C3-9979-10389ED6CE26}"/>
              </a:ext>
            </a:extLst>
          </p:cNvPr>
          <p:cNvSpPr/>
          <p:nvPr/>
        </p:nvSpPr>
        <p:spPr>
          <a:xfrm>
            <a:off x="43056" y="6544955"/>
            <a:ext cx="4360609" cy="276999"/>
          </a:xfrm>
          <a:prstGeom prst="rect">
            <a:avLst/>
          </a:prstGeom>
        </p:spPr>
        <p:txBody>
          <a:bodyPr wrap="square">
            <a:spAutoFit/>
          </a:bodyPr>
          <a:lstStyle/>
          <a:p>
            <a:r>
              <a:rPr lang="en-US" sz="1200" i="1" dirty="0"/>
              <a:t>Definitions adapted from http://www.businessdictionary.com</a:t>
            </a:r>
            <a:endParaRPr lang="en-US" sz="1200" dirty="0"/>
          </a:p>
        </p:txBody>
      </p:sp>
      <p:sp>
        <p:nvSpPr>
          <p:cNvPr id="7" name="Rectangle: Rounded Corners 6">
            <a:extLst>
              <a:ext uri="{FF2B5EF4-FFF2-40B4-BE49-F238E27FC236}">
                <a16:creationId xmlns:a16="http://schemas.microsoft.com/office/drawing/2014/main" id="{CB0F10FD-B72F-4876-A41F-842B251FA53D}"/>
              </a:ext>
            </a:extLst>
          </p:cNvPr>
          <p:cNvSpPr/>
          <p:nvPr/>
        </p:nvSpPr>
        <p:spPr>
          <a:xfrm>
            <a:off x="515619" y="1328066"/>
            <a:ext cx="7246712" cy="2616920"/>
          </a:xfrm>
          <a:prstGeom prst="roundRect">
            <a:avLst>
              <a:gd name="adj" fmla="val 8757"/>
            </a:avLst>
          </a:prstGeom>
          <a:solidFill>
            <a:srgbClr val="D3CDD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74320" rIns="26215" bIns="26215" numCol="1" spcCol="1270" anchor="t" anchorCtr="0">
            <a:noAutofit/>
          </a:bodyPr>
          <a:lstStyle/>
          <a:p>
            <a:pPr algn="ctr" defTabSz="266700">
              <a:lnSpc>
                <a:spcPts val="1200"/>
              </a:lnSpc>
              <a:spcBef>
                <a:spcPct val="0"/>
              </a:spcBef>
            </a:pPr>
            <a:r>
              <a:rPr lang="en-US" sz="3600" b="1" dirty="0">
                <a:solidFill>
                  <a:schemeClr val="tx2"/>
                </a:solidFill>
              </a:rPr>
              <a:t>Total Cost</a:t>
            </a:r>
          </a:p>
        </p:txBody>
      </p:sp>
      <p:sp>
        <p:nvSpPr>
          <p:cNvPr id="15" name="Freeform: Shape 14">
            <a:extLst>
              <a:ext uri="{FF2B5EF4-FFF2-40B4-BE49-F238E27FC236}">
                <a16:creationId xmlns:a16="http://schemas.microsoft.com/office/drawing/2014/main" id="{FA5CEF79-8149-4CE7-A2EC-0446F3DE6695}"/>
              </a:ext>
            </a:extLst>
          </p:cNvPr>
          <p:cNvSpPr/>
          <p:nvPr/>
        </p:nvSpPr>
        <p:spPr>
          <a:xfrm>
            <a:off x="4567874" y="5442993"/>
            <a:ext cx="4169167" cy="1280160"/>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a:solidFill>
            <a:srgbClr val="D3CDD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26215" bIns="26215" numCol="1" spcCol="1270" anchor="ctr" anchorCtr="0">
            <a:noAutofit/>
          </a:bodyPr>
          <a:lstStyle/>
          <a:p>
            <a:pPr marL="0" lvl="0" indent="0" algn="l" defTabSz="266700">
              <a:lnSpc>
                <a:spcPct val="90000"/>
              </a:lnSpc>
              <a:spcBef>
                <a:spcPct val="0"/>
              </a:spcBef>
              <a:buNone/>
            </a:pPr>
            <a:r>
              <a:rPr lang="en-US" sz="1400" b="1" kern="1200" dirty="0">
                <a:solidFill>
                  <a:schemeClr val="tx2"/>
                </a:solidFill>
              </a:rPr>
              <a:t>Infrastructure Cost</a:t>
            </a:r>
          </a:p>
          <a:p>
            <a:pPr marL="0" lvl="0" indent="0" algn="l" defTabSz="266700">
              <a:lnSpc>
                <a:spcPct val="90000"/>
              </a:lnSpc>
              <a:spcBef>
                <a:spcPct val="0"/>
              </a:spcBef>
              <a:buNone/>
            </a:pPr>
            <a:r>
              <a:rPr lang="en-US" sz="1400" kern="1200" dirty="0">
                <a:solidFill>
                  <a:schemeClr val="tx2"/>
                </a:solidFill>
              </a:rPr>
              <a:t>An expense for the maintenance or purchase of relatively permanent and foundational capital of a project that makes possible all of its economic activity (such as personnel development, monitoring, data systems, technical assistance). </a:t>
            </a:r>
            <a:endParaRPr lang="en-US" sz="1400" i="1" kern="1200" dirty="0">
              <a:solidFill>
                <a:schemeClr val="tx2"/>
              </a:solidFill>
            </a:endParaRPr>
          </a:p>
        </p:txBody>
      </p:sp>
      <p:sp>
        <p:nvSpPr>
          <p:cNvPr id="17" name="Freeform: Shape 16">
            <a:extLst>
              <a:ext uri="{FF2B5EF4-FFF2-40B4-BE49-F238E27FC236}">
                <a16:creationId xmlns:a16="http://schemas.microsoft.com/office/drawing/2014/main" id="{E0E10893-2D4F-4E7F-A91B-F6FAB8562E92}"/>
              </a:ext>
            </a:extLst>
          </p:cNvPr>
          <p:cNvSpPr/>
          <p:nvPr/>
        </p:nvSpPr>
        <p:spPr>
          <a:xfrm>
            <a:off x="4567874" y="4084848"/>
            <a:ext cx="4169167" cy="1280160"/>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a:solidFill>
            <a:srgbClr val="D3CDD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26215" bIns="26215" numCol="1" spcCol="1270" anchor="ctr" anchorCtr="0">
            <a:noAutofit/>
          </a:bodyPr>
          <a:lstStyle/>
          <a:p>
            <a:pPr marL="0" lvl="0" indent="0" algn="l" defTabSz="266700">
              <a:lnSpc>
                <a:spcPct val="90000"/>
              </a:lnSpc>
              <a:spcBef>
                <a:spcPct val="0"/>
              </a:spcBef>
              <a:buNone/>
            </a:pPr>
            <a:r>
              <a:rPr lang="en-US" sz="1400" b="1" kern="1200" dirty="0">
                <a:solidFill>
                  <a:schemeClr val="tx2"/>
                </a:solidFill>
              </a:rPr>
              <a:t>Administrative Cost</a:t>
            </a:r>
            <a:endParaRPr lang="en-US" sz="1400" b="1" dirty="0">
              <a:solidFill>
                <a:schemeClr val="tx2"/>
              </a:solidFill>
            </a:endParaRPr>
          </a:p>
          <a:p>
            <a:pPr marL="0" lvl="0" indent="0" algn="l" defTabSz="266700">
              <a:lnSpc>
                <a:spcPct val="90000"/>
              </a:lnSpc>
              <a:spcBef>
                <a:spcPct val="0"/>
              </a:spcBef>
              <a:buNone/>
            </a:pPr>
            <a:r>
              <a:rPr lang="en-US" sz="1400" kern="1200" dirty="0">
                <a:solidFill>
                  <a:schemeClr val="tx2"/>
                </a:solidFill>
              </a:rPr>
              <a:t>An expense incurred in controlling and directing an organization, but not directly identifiable with financing, marketing, or production operations (such as state personnel charges, accounting, contracting, rent, utilities.</a:t>
            </a:r>
          </a:p>
        </p:txBody>
      </p:sp>
      <p:cxnSp>
        <p:nvCxnSpPr>
          <p:cNvPr id="9" name="Connector: Elbow 8">
            <a:extLst>
              <a:ext uri="{FF2B5EF4-FFF2-40B4-BE49-F238E27FC236}">
                <a16:creationId xmlns:a16="http://schemas.microsoft.com/office/drawing/2014/main" id="{9ADAED6D-FF36-44E2-BA5A-88109B55CB8E}"/>
              </a:ext>
            </a:extLst>
          </p:cNvPr>
          <p:cNvCxnSpPr>
            <a:cxnSpLocks/>
            <a:stCxn id="13" idx="6"/>
            <a:endCxn id="17" idx="0"/>
          </p:cNvCxnSpPr>
          <p:nvPr/>
        </p:nvCxnSpPr>
        <p:spPr>
          <a:xfrm>
            <a:off x="4352230" y="3805123"/>
            <a:ext cx="215644" cy="407742"/>
          </a:xfrm>
          <a:prstGeom prst="bentConnector3">
            <a:avLst>
              <a:gd name="adj1" fmla="val -639"/>
            </a:avLst>
          </a:prstGeom>
          <a:ln>
            <a:solidFill>
              <a:srgbClr val="D3CDD3"/>
            </a:solidFill>
            <a:tailEnd type="oval" w="med" len="med"/>
          </a:ln>
          <a:effectLst>
            <a:innerShdw blurRad="63500" dist="50800">
              <a:prstClr val="black">
                <a:alpha val="50000"/>
              </a:prstClr>
            </a:innerShdw>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5DCAFA8A-8928-49ED-B00E-A95FDF6A682D}"/>
              </a:ext>
            </a:extLst>
          </p:cNvPr>
          <p:cNvCxnSpPr>
            <a:cxnSpLocks/>
            <a:stCxn id="13" idx="6"/>
            <a:endCxn id="15" idx="0"/>
          </p:cNvCxnSpPr>
          <p:nvPr/>
        </p:nvCxnSpPr>
        <p:spPr>
          <a:xfrm>
            <a:off x="4352230" y="3805123"/>
            <a:ext cx="215644" cy="1765887"/>
          </a:xfrm>
          <a:prstGeom prst="bentConnector3">
            <a:avLst>
              <a:gd name="adj1" fmla="val 564"/>
            </a:avLst>
          </a:prstGeom>
          <a:ln>
            <a:solidFill>
              <a:srgbClr val="D3CDD3"/>
            </a:solidFill>
            <a:tailEnd type="oval" w="med" len="med"/>
          </a:ln>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47B83184-7F2B-48B9-AB79-5B455F773FC3}"/>
              </a:ext>
            </a:extLst>
          </p:cNvPr>
          <p:cNvGrpSpPr/>
          <p:nvPr/>
        </p:nvGrpSpPr>
        <p:grpSpPr>
          <a:xfrm>
            <a:off x="658168" y="1899138"/>
            <a:ext cx="6948434" cy="1905985"/>
            <a:chOff x="2123861" y="2341403"/>
            <a:chExt cx="5564173" cy="1417320"/>
          </a:xfrm>
          <a:solidFill>
            <a:srgbClr val="39B54A"/>
          </a:solidFill>
        </p:grpSpPr>
        <p:sp>
          <p:nvSpPr>
            <p:cNvPr id="11" name="Freeform: Shape 10">
              <a:extLst>
                <a:ext uri="{FF2B5EF4-FFF2-40B4-BE49-F238E27FC236}">
                  <a16:creationId xmlns:a16="http://schemas.microsoft.com/office/drawing/2014/main" id="{F2DF89CE-3224-4A1B-BFC6-BA4306D8959C}"/>
                </a:ext>
              </a:extLst>
            </p:cNvPr>
            <p:cNvSpPr/>
            <p:nvPr/>
          </p:nvSpPr>
          <p:spPr>
            <a:xfrm>
              <a:off x="2123861" y="2342676"/>
              <a:ext cx="2743200" cy="1414775"/>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137160" rIns="26215" bIns="26215" numCol="1" spcCol="1270" anchor="t" anchorCtr="0">
              <a:noAutofit/>
            </a:bodyPr>
            <a:lstStyle/>
            <a:p>
              <a:pPr marL="0" lvl="0" indent="0" defTabSz="266700">
                <a:lnSpc>
                  <a:spcPts val="1200"/>
                </a:lnSpc>
                <a:spcBef>
                  <a:spcPct val="0"/>
                </a:spcBef>
                <a:buNone/>
              </a:pPr>
              <a:r>
                <a:rPr lang="en-US" b="1" kern="1200" dirty="0"/>
                <a:t>Direct Cost</a:t>
              </a:r>
              <a:endParaRPr lang="en-US" b="1" dirty="0"/>
            </a:p>
            <a:p>
              <a:pPr marL="0" lvl="0" indent="0" defTabSz="266700">
                <a:lnSpc>
                  <a:spcPct val="90000"/>
                </a:lnSpc>
                <a:spcBef>
                  <a:spcPct val="0"/>
                </a:spcBef>
                <a:buNone/>
              </a:pPr>
              <a:r>
                <a:rPr lang="en-US" sz="1600" kern="1200" dirty="0"/>
                <a:t>An expense that can be traced directly to (or identified with) a specific cost center or cost object such as a department, process, or product. </a:t>
              </a:r>
              <a:endParaRPr lang="en-US" kern="1200" dirty="0"/>
            </a:p>
          </p:txBody>
        </p:sp>
        <p:sp>
          <p:nvSpPr>
            <p:cNvPr id="13" name="Freeform: Shape 12">
              <a:extLst>
                <a:ext uri="{FF2B5EF4-FFF2-40B4-BE49-F238E27FC236}">
                  <a16:creationId xmlns:a16="http://schemas.microsoft.com/office/drawing/2014/main" id="{EC7C6ECF-A9AE-4C7E-86A9-664F35D2A692}"/>
                </a:ext>
              </a:extLst>
            </p:cNvPr>
            <p:cNvSpPr/>
            <p:nvPr/>
          </p:nvSpPr>
          <p:spPr>
            <a:xfrm>
              <a:off x="4944834" y="2341403"/>
              <a:ext cx="2743200" cy="1417320"/>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137160" rIns="26215" bIns="26215" numCol="1" spcCol="1270" anchor="t" anchorCtr="0">
              <a:noAutofit/>
            </a:bodyPr>
            <a:lstStyle/>
            <a:p>
              <a:pPr defTabSz="266700">
                <a:lnSpc>
                  <a:spcPts val="1200"/>
                </a:lnSpc>
                <a:spcBef>
                  <a:spcPct val="0"/>
                </a:spcBef>
              </a:pPr>
              <a:r>
                <a:rPr lang="en-US" b="1" dirty="0"/>
                <a:t>Indirect (Non-Direct) Cost</a:t>
              </a:r>
            </a:p>
            <a:p>
              <a:pPr defTabSz="266700">
                <a:lnSpc>
                  <a:spcPct val="90000"/>
                </a:lnSpc>
                <a:spcBef>
                  <a:spcPct val="0"/>
                </a:spcBef>
              </a:pPr>
              <a:r>
                <a:rPr lang="en-US" sz="1600" dirty="0"/>
                <a:t>An expense incurred in joint usage and, therefore, difficult to assign to or identify with a specific cost center or object such as different departments sharing the associated costs of using the same computers or office space.</a:t>
              </a:r>
            </a:p>
          </p:txBody>
        </p:sp>
      </p:grpSp>
    </p:spTree>
    <p:extLst>
      <p:ext uri="{BB962C8B-B14F-4D97-AF65-F5344CB8AC3E}">
        <p14:creationId xmlns:p14="http://schemas.microsoft.com/office/powerpoint/2010/main" val="33424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D6C397E-1836-4E0A-A45C-B3609E307A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7846" y="3422904"/>
            <a:ext cx="5785930" cy="3429000"/>
          </a:xfrm>
          <a:prstGeom prst="rect">
            <a:avLst/>
          </a:prstGeom>
        </p:spPr>
      </p:pic>
      <p:sp>
        <p:nvSpPr>
          <p:cNvPr id="2" name="Title 1">
            <a:extLst>
              <a:ext uri="{FF2B5EF4-FFF2-40B4-BE49-F238E27FC236}">
                <a16:creationId xmlns:a16="http://schemas.microsoft.com/office/drawing/2014/main" id="{292B9105-06D8-4E9E-80A9-767C7608EF6F}"/>
              </a:ext>
            </a:extLst>
          </p:cNvPr>
          <p:cNvSpPr>
            <a:spLocks noGrp="1"/>
          </p:cNvSpPr>
          <p:nvPr>
            <p:ph type="title"/>
          </p:nvPr>
        </p:nvSpPr>
        <p:spPr/>
        <p:txBody>
          <a:bodyPr/>
          <a:lstStyle/>
          <a:p>
            <a:r>
              <a:rPr lang="en-US" dirty="0"/>
              <a:t>COST </a:t>
            </a:r>
            <a:r>
              <a:rPr lang="en-US" i="1" dirty="0"/>
              <a:t>vs</a:t>
            </a:r>
            <a:r>
              <a:rPr lang="en-US" dirty="0"/>
              <a:t> OBLIGATION</a:t>
            </a:r>
          </a:p>
        </p:txBody>
      </p:sp>
      <p:sp>
        <p:nvSpPr>
          <p:cNvPr id="3" name="Content Placeholder 2">
            <a:extLst>
              <a:ext uri="{FF2B5EF4-FFF2-40B4-BE49-F238E27FC236}">
                <a16:creationId xmlns:a16="http://schemas.microsoft.com/office/drawing/2014/main" id="{EF948CC0-9A0F-405B-9F51-09998B530812}"/>
              </a:ext>
            </a:extLst>
          </p:cNvPr>
          <p:cNvSpPr>
            <a:spLocks noGrp="1"/>
          </p:cNvSpPr>
          <p:nvPr>
            <p:ph idx="1"/>
          </p:nvPr>
        </p:nvSpPr>
        <p:spPr>
          <a:xfrm>
            <a:off x="457200" y="1143000"/>
            <a:ext cx="8229600" cy="4419600"/>
          </a:xfrm>
        </p:spPr>
        <p:txBody>
          <a:bodyPr>
            <a:normAutofit/>
          </a:bodyPr>
          <a:lstStyle/>
          <a:p>
            <a:pPr>
              <a:spcBef>
                <a:spcPts val="0"/>
              </a:spcBef>
            </a:pPr>
            <a:r>
              <a:rPr lang="en-US" sz="2400" dirty="0"/>
              <a:t>This is an important distinction in the fiscal management of the Part C system as a whole because access to or knowledge of fiscal data is incomplete.</a:t>
            </a:r>
          </a:p>
          <a:p>
            <a:pPr>
              <a:spcBef>
                <a:spcPts val="1200"/>
              </a:spcBef>
            </a:pPr>
            <a:r>
              <a:rPr lang="en-US" sz="2400" dirty="0"/>
              <a:t>Disparity between what the state lead agency is obligated to pay or reimburse for services and what those services cost to provide is a common “blind spot.”  </a:t>
            </a:r>
          </a:p>
        </p:txBody>
      </p:sp>
      <p:sp>
        <p:nvSpPr>
          <p:cNvPr id="29" name="Rectangle 28">
            <a:extLst>
              <a:ext uri="{FF2B5EF4-FFF2-40B4-BE49-F238E27FC236}">
                <a16:creationId xmlns:a16="http://schemas.microsoft.com/office/drawing/2014/main" id="{80BFE647-5396-4203-88F8-8B4B8285FE43}"/>
              </a:ext>
            </a:extLst>
          </p:cNvPr>
          <p:cNvSpPr/>
          <p:nvPr/>
        </p:nvSpPr>
        <p:spPr>
          <a:xfrm rot="20562254">
            <a:off x="2676944" y="5926586"/>
            <a:ext cx="896399" cy="461665"/>
          </a:xfrm>
          <a:prstGeom prst="rect">
            <a:avLst/>
          </a:prstGeom>
        </p:spPr>
        <p:txBody>
          <a:bodyPr wrap="square">
            <a:spAutoFit/>
          </a:bodyPr>
          <a:lstStyle/>
          <a:p>
            <a:pPr algn="r"/>
            <a:r>
              <a:rPr lang="en-US" sz="2400" b="1" dirty="0">
                <a:solidFill>
                  <a:srgbClr val="39B54A"/>
                </a:solidFill>
                <a:effectLst>
                  <a:outerShdw blurRad="63500" sx="102000" sy="102000" algn="ctr" rotWithShape="0">
                    <a:schemeClr val="accent2">
                      <a:lumMod val="10000"/>
                      <a:lumOff val="90000"/>
                      <a:alpha val="40000"/>
                    </a:schemeClr>
                  </a:outerShdw>
                </a:effectLst>
              </a:rPr>
              <a:t>Cost</a:t>
            </a:r>
          </a:p>
        </p:txBody>
      </p:sp>
      <p:sp>
        <p:nvSpPr>
          <p:cNvPr id="30" name="Rectangle 29">
            <a:extLst>
              <a:ext uri="{FF2B5EF4-FFF2-40B4-BE49-F238E27FC236}">
                <a16:creationId xmlns:a16="http://schemas.microsoft.com/office/drawing/2014/main" id="{978F701B-2158-4E47-9D3E-74060851F8C1}"/>
              </a:ext>
            </a:extLst>
          </p:cNvPr>
          <p:cNvSpPr/>
          <p:nvPr/>
        </p:nvSpPr>
        <p:spPr>
          <a:xfrm rot="20539755">
            <a:off x="6634601" y="4557867"/>
            <a:ext cx="1511824" cy="461665"/>
          </a:xfrm>
          <a:prstGeom prst="rect">
            <a:avLst/>
          </a:prstGeom>
        </p:spPr>
        <p:txBody>
          <a:bodyPr wrap="none">
            <a:spAutoFit/>
          </a:bodyPr>
          <a:lstStyle/>
          <a:p>
            <a:pPr algn="ctr"/>
            <a:r>
              <a:rPr lang="en-US" sz="2400" b="1" dirty="0">
                <a:solidFill>
                  <a:srgbClr val="39B54A"/>
                </a:solidFill>
                <a:effectLst>
                  <a:outerShdw blurRad="63500" sx="102000" sy="102000" algn="ctr" rotWithShape="0">
                    <a:schemeClr val="accent2">
                      <a:lumMod val="10000"/>
                      <a:lumOff val="90000"/>
                      <a:alpha val="40000"/>
                    </a:schemeClr>
                  </a:outerShdw>
                </a:effectLst>
              </a:rPr>
              <a:t>Obligation</a:t>
            </a:r>
          </a:p>
        </p:txBody>
      </p:sp>
    </p:spTree>
    <p:extLst>
      <p:ext uri="{BB962C8B-B14F-4D97-AF65-F5344CB8AC3E}">
        <p14:creationId xmlns:p14="http://schemas.microsoft.com/office/powerpoint/2010/main" val="5580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500"/>
                            </p:stCondLst>
                            <p:childTnLst>
                              <p:par>
                                <p:cTn id="16" presetID="32" presetClass="emph" presetSubtype="0" fill="hold" nodeType="afterEffect">
                                  <p:stCondLst>
                                    <p:cond delay="1000"/>
                                  </p:stCondLst>
                                  <p:childTnLst>
                                    <p:animRot by="120000">
                                      <p:cBhvr>
                                        <p:cTn id="17" dur="100" fill="hold">
                                          <p:stCondLst>
                                            <p:cond delay="0"/>
                                          </p:stCondLst>
                                        </p:cTn>
                                        <p:tgtEl>
                                          <p:spTgt spid="28"/>
                                        </p:tgtEl>
                                        <p:attrNameLst>
                                          <p:attrName>r</p:attrName>
                                        </p:attrNameLst>
                                      </p:cBhvr>
                                    </p:animRot>
                                    <p:animRot by="-240000">
                                      <p:cBhvr>
                                        <p:cTn id="18" dur="200" fill="hold">
                                          <p:stCondLst>
                                            <p:cond delay="200"/>
                                          </p:stCondLst>
                                        </p:cTn>
                                        <p:tgtEl>
                                          <p:spTgt spid="28"/>
                                        </p:tgtEl>
                                        <p:attrNameLst>
                                          <p:attrName>r</p:attrName>
                                        </p:attrNameLst>
                                      </p:cBhvr>
                                    </p:animRot>
                                    <p:animRot by="240000">
                                      <p:cBhvr>
                                        <p:cTn id="19" dur="200" fill="hold">
                                          <p:stCondLst>
                                            <p:cond delay="400"/>
                                          </p:stCondLst>
                                        </p:cTn>
                                        <p:tgtEl>
                                          <p:spTgt spid="28"/>
                                        </p:tgtEl>
                                        <p:attrNameLst>
                                          <p:attrName>r</p:attrName>
                                        </p:attrNameLst>
                                      </p:cBhvr>
                                    </p:animRot>
                                    <p:animRot by="-240000">
                                      <p:cBhvr>
                                        <p:cTn id="20" dur="200" fill="hold">
                                          <p:stCondLst>
                                            <p:cond delay="600"/>
                                          </p:stCondLst>
                                        </p:cTn>
                                        <p:tgtEl>
                                          <p:spTgt spid="28"/>
                                        </p:tgtEl>
                                        <p:attrNameLst>
                                          <p:attrName>r</p:attrName>
                                        </p:attrNameLst>
                                      </p:cBhvr>
                                    </p:animRot>
                                    <p:animRot by="120000">
                                      <p:cBhvr>
                                        <p:cTn id="21"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Cost Data &amp; ECTA/DaSy Framework</a:t>
            </a:r>
          </a:p>
        </p:txBody>
      </p:sp>
      <p:sp>
        <p:nvSpPr>
          <p:cNvPr id="5" name="Content Placeholder 4">
            <a:extLst>
              <a:ext uri="{FF2B5EF4-FFF2-40B4-BE49-F238E27FC236}">
                <a16:creationId xmlns:a16="http://schemas.microsoft.com/office/drawing/2014/main" id="{D10C2F87-F8DA-4ECB-8ABC-1BB07FCFEF53}"/>
              </a:ext>
            </a:extLst>
          </p:cNvPr>
          <p:cNvSpPr>
            <a:spLocks noGrp="1"/>
          </p:cNvSpPr>
          <p:nvPr>
            <p:ph idx="1"/>
          </p:nvPr>
        </p:nvSpPr>
        <p:spPr>
          <a:xfrm>
            <a:off x="457200" y="1219200"/>
            <a:ext cx="8229600" cy="2231058"/>
          </a:xfrm>
          <a:prstGeom prst="rect">
            <a:avLst/>
          </a:prstGeom>
        </p:spPr>
        <p:txBody>
          <a:bodyPr vert="horz" lIns="91440" tIns="45720" rIns="91440" bIns="45720" rtlCol="0">
            <a:normAutofit fontScale="85000" lnSpcReduction="20000"/>
          </a:bodyPr>
          <a:lstStyle/>
          <a:p>
            <a:pPr>
              <a:spcBef>
                <a:spcPts val="0"/>
              </a:spcBef>
              <a:spcAft>
                <a:spcPts val="600"/>
              </a:spcAft>
              <a:buClr>
                <a:srgbClr val="154578"/>
              </a:buClr>
            </a:pPr>
            <a:r>
              <a:rPr lang="en-US" dirty="0">
                <a:solidFill>
                  <a:srgbClr val="154578"/>
                </a:solidFill>
              </a:rPr>
              <a:t>The System Framework shows that a high-quality system is one in which the staff are able to understand the fiscal drivers and costs for meeting the needs of the system in a way that is equitable and sustainable. </a:t>
            </a:r>
          </a:p>
          <a:p>
            <a:pPr>
              <a:spcBef>
                <a:spcPts val="0"/>
              </a:spcBef>
              <a:spcAft>
                <a:spcPts val="600"/>
              </a:spcAft>
              <a:buClr>
                <a:srgbClr val="154578"/>
              </a:buClr>
            </a:pPr>
            <a:r>
              <a:rPr lang="en-US" dirty="0">
                <a:solidFill>
                  <a:srgbClr val="154578"/>
                </a:solidFill>
              </a:rPr>
              <a:t>The contribution of quality cost data, as with fiscal data, is evident across quality indicators of the system framework’s the finance component.</a:t>
            </a:r>
          </a:p>
        </p:txBody>
      </p:sp>
      <p:sp>
        <p:nvSpPr>
          <p:cNvPr id="8" name="Freeform: Shape 7">
            <a:extLst>
              <a:ext uri="{FF2B5EF4-FFF2-40B4-BE49-F238E27FC236}">
                <a16:creationId xmlns:a16="http://schemas.microsoft.com/office/drawing/2014/main" id="{DE549F55-B7EE-49F1-AB54-F69E5EC53DE9}"/>
              </a:ext>
            </a:extLst>
          </p:cNvPr>
          <p:cNvSpPr/>
          <p:nvPr/>
        </p:nvSpPr>
        <p:spPr>
          <a:xfrm>
            <a:off x="1579499" y="3772722"/>
            <a:ext cx="7772400" cy="367624"/>
          </a:xfrm>
          <a:custGeom>
            <a:avLst/>
            <a:gdLst>
              <a:gd name="connsiteX0" fmla="*/ 0 w 6422681"/>
              <a:gd name="connsiteY0" fmla="*/ 45953 h 367624"/>
              <a:gd name="connsiteX1" fmla="*/ 6238869 w 6422681"/>
              <a:gd name="connsiteY1" fmla="*/ 45953 h 367624"/>
              <a:gd name="connsiteX2" fmla="*/ 6238869 w 6422681"/>
              <a:gd name="connsiteY2" fmla="*/ 0 h 367624"/>
              <a:gd name="connsiteX3" fmla="*/ 6422681 w 6422681"/>
              <a:gd name="connsiteY3" fmla="*/ 183812 h 367624"/>
              <a:gd name="connsiteX4" fmla="*/ 6238869 w 6422681"/>
              <a:gd name="connsiteY4" fmla="*/ 367624 h 367624"/>
              <a:gd name="connsiteX5" fmla="*/ 6238869 w 6422681"/>
              <a:gd name="connsiteY5" fmla="*/ 321671 h 367624"/>
              <a:gd name="connsiteX6" fmla="*/ 0 w 6422681"/>
              <a:gd name="connsiteY6" fmla="*/ 321671 h 367624"/>
              <a:gd name="connsiteX7" fmla="*/ 0 w 6422681"/>
              <a:gd name="connsiteY7" fmla="*/ 45953 h 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2681" h="367624">
                <a:moveTo>
                  <a:pt x="0" y="45953"/>
                </a:moveTo>
                <a:lnTo>
                  <a:pt x="6238869" y="45953"/>
                </a:lnTo>
                <a:lnTo>
                  <a:pt x="6238869" y="0"/>
                </a:lnTo>
                <a:lnTo>
                  <a:pt x="6422681" y="183812"/>
                </a:lnTo>
                <a:lnTo>
                  <a:pt x="6238869" y="367624"/>
                </a:lnTo>
                <a:lnTo>
                  <a:pt x="6238869" y="321671"/>
                </a:lnTo>
                <a:lnTo>
                  <a:pt x="0" y="321671"/>
                </a:lnTo>
                <a:lnTo>
                  <a:pt x="0" y="459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54843" rIns="146749" bIns="54843" numCol="1" spcCol="1270" anchor="t" anchorCtr="0">
            <a:noAutofit/>
          </a:bodyPr>
          <a:lstStyle/>
          <a:p>
            <a:pPr marL="1097280" lvl="1" algn="l" defTabSz="622300">
              <a:lnSpc>
                <a:spcPct val="90000"/>
              </a:lnSpc>
              <a:spcBef>
                <a:spcPct val="0"/>
              </a:spcBef>
              <a:spcAft>
                <a:spcPct val="15000"/>
              </a:spcAft>
              <a:buNone/>
            </a:pPr>
            <a:r>
              <a:rPr lang="en-US" sz="1400" kern="1200" dirty="0">
                <a:solidFill>
                  <a:schemeClr val="tx1"/>
                </a:solidFill>
                <a:effectLst/>
                <a:latin typeface="+mn-lt"/>
                <a:ea typeface="+mn-ea"/>
                <a:cs typeface="+mn-cs"/>
              </a:rPr>
              <a:t>…conduct finance planning to identify adequate resources…</a:t>
            </a:r>
            <a:endParaRPr lang="en-US" sz="1400" kern="1200" dirty="0"/>
          </a:p>
        </p:txBody>
      </p:sp>
      <p:sp>
        <p:nvSpPr>
          <p:cNvPr id="9" name="Freeform: Shape 8">
            <a:extLst>
              <a:ext uri="{FF2B5EF4-FFF2-40B4-BE49-F238E27FC236}">
                <a16:creationId xmlns:a16="http://schemas.microsoft.com/office/drawing/2014/main" id="{791A53C5-FF63-452F-849B-CBB52E3C11FD}"/>
              </a:ext>
            </a:extLst>
          </p:cNvPr>
          <p:cNvSpPr/>
          <p:nvPr/>
        </p:nvSpPr>
        <p:spPr>
          <a:xfrm>
            <a:off x="739853" y="3807285"/>
            <a:ext cx="899520" cy="288037"/>
          </a:xfrm>
          <a:custGeom>
            <a:avLst/>
            <a:gdLst>
              <a:gd name="connsiteX0" fmla="*/ 0 w 899520"/>
              <a:gd name="connsiteY0" fmla="*/ 48007 h 288037"/>
              <a:gd name="connsiteX1" fmla="*/ 48007 w 899520"/>
              <a:gd name="connsiteY1" fmla="*/ 0 h 288037"/>
              <a:gd name="connsiteX2" fmla="*/ 851513 w 899520"/>
              <a:gd name="connsiteY2" fmla="*/ 0 h 288037"/>
              <a:gd name="connsiteX3" fmla="*/ 899520 w 899520"/>
              <a:gd name="connsiteY3" fmla="*/ 48007 h 288037"/>
              <a:gd name="connsiteX4" fmla="*/ 899520 w 899520"/>
              <a:gd name="connsiteY4" fmla="*/ 240030 h 288037"/>
              <a:gd name="connsiteX5" fmla="*/ 851513 w 899520"/>
              <a:gd name="connsiteY5" fmla="*/ 288037 h 288037"/>
              <a:gd name="connsiteX6" fmla="*/ 48007 w 899520"/>
              <a:gd name="connsiteY6" fmla="*/ 288037 h 288037"/>
              <a:gd name="connsiteX7" fmla="*/ 0 w 899520"/>
              <a:gd name="connsiteY7" fmla="*/ 240030 h 288037"/>
              <a:gd name="connsiteX8" fmla="*/ 0 w 899520"/>
              <a:gd name="connsiteY8" fmla="*/ 48007 h 2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520" h="288037">
                <a:moveTo>
                  <a:pt x="0" y="48007"/>
                </a:moveTo>
                <a:cubicBezTo>
                  <a:pt x="0" y="21493"/>
                  <a:pt x="21493" y="0"/>
                  <a:pt x="48007" y="0"/>
                </a:cubicBezTo>
                <a:lnTo>
                  <a:pt x="851513" y="0"/>
                </a:lnTo>
                <a:cubicBezTo>
                  <a:pt x="878027" y="0"/>
                  <a:pt x="899520" y="21493"/>
                  <a:pt x="899520" y="48007"/>
                </a:cubicBezTo>
                <a:lnTo>
                  <a:pt x="899520" y="240030"/>
                </a:lnTo>
                <a:cubicBezTo>
                  <a:pt x="899520" y="266544"/>
                  <a:pt x="878027" y="288037"/>
                  <a:pt x="851513" y="288037"/>
                </a:cubicBezTo>
                <a:lnTo>
                  <a:pt x="48007" y="288037"/>
                </a:lnTo>
                <a:cubicBezTo>
                  <a:pt x="21493" y="288037"/>
                  <a:pt x="0" y="266544"/>
                  <a:pt x="0" y="240030"/>
                </a:cubicBezTo>
                <a:lnTo>
                  <a:pt x="0" y="48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881" tIns="55971" rIns="97881" bIns="55971" numCol="1" spcCol="1270" anchor="ctr" anchorCtr="0">
            <a:noAutofit/>
          </a:bodyPr>
          <a:lstStyle/>
          <a:p>
            <a:pPr marL="0" lvl="0" indent="0" algn="ctr" defTabSz="977900">
              <a:lnSpc>
                <a:spcPct val="90000"/>
              </a:lnSpc>
              <a:spcBef>
                <a:spcPct val="0"/>
              </a:spcBef>
              <a:spcAft>
                <a:spcPct val="35000"/>
              </a:spcAft>
              <a:buNone/>
            </a:pPr>
            <a:r>
              <a:rPr lang="en-US" sz="2200" kern="1200" dirty="0"/>
              <a:t>FN1</a:t>
            </a:r>
          </a:p>
        </p:txBody>
      </p:sp>
      <p:sp>
        <p:nvSpPr>
          <p:cNvPr id="10" name="Freeform: Shape 9">
            <a:extLst>
              <a:ext uri="{FF2B5EF4-FFF2-40B4-BE49-F238E27FC236}">
                <a16:creationId xmlns:a16="http://schemas.microsoft.com/office/drawing/2014/main" id="{A7EB650D-C44C-426A-8C97-DF2430DD1D32}"/>
              </a:ext>
            </a:extLst>
          </p:cNvPr>
          <p:cNvSpPr/>
          <p:nvPr/>
        </p:nvSpPr>
        <p:spPr>
          <a:xfrm>
            <a:off x="1579499" y="4094526"/>
            <a:ext cx="7772400" cy="367624"/>
          </a:xfrm>
          <a:custGeom>
            <a:avLst/>
            <a:gdLst>
              <a:gd name="connsiteX0" fmla="*/ 0 w 6422681"/>
              <a:gd name="connsiteY0" fmla="*/ 45953 h 367624"/>
              <a:gd name="connsiteX1" fmla="*/ 6238869 w 6422681"/>
              <a:gd name="connsiteY1" fmla="*/ 45953 h 367624"/>
              <a:gd name="connsiteX2" fmla="*/ 6238869 w 6422681"/>
              <a:gd name="connsiteY2" fmla="*/ 0 h 367624"/>
              <a:gd name="connsiteX3" fmla="*/ 6422681 w 6422681"/>
              <a:gd name="connsiteY3" fmla="*/ 183812 h 367624"/>
              <a:gd name="connsiteX4" fmla="*/ 6238869 w 6422681"/>
              <a:gd name="connsiteY4" fmla="*/ 367624 h 367624"/>
              <a:gd name="connsiteX5" fmla="*/ 6238869 w 6422681"/>
              <a:gd name="connsiteY5" fmla="*/ 321671 h 367624"/>
              <a:gd name="connsiteX6" fmla="*/ 0 w 6422681"/>
              <a:gd name="connsiteY6" fmla="*/ 321671 h 367624"/>
              <a:gd name="connsiteX7" fmla="*/ 0 w 6422681"/>
              <a:gd name="connsiteY7" fmla="*/ 45953 h 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2681" h="367624">
                <a:moveTo>
                  <a:pt x="0" y="45953"/>
                </a:moveTo>
                <a:lnTo>
                  <a:pt x="6238869" y="45953"/>
                </a:lnTo>
                <a:lnTo>
                  <a:pt x="6238869" y="0"/>
                </a:lnTo>
                <a:lnTo>
                  <a:pt x="6422681" y="183812"/>
                </a:lnTo>
                <a:lnTo>
                  <a:pt x="6238869" y="367624"/>
                </a:lnTo>
                <a:lnTo>
                  <a:pt x="6238869" y="321671"/>
                </a:lnTo>
                <a:lnTo>
                  <a:pt x="0" y="321671"/>
                </a:lnTo>
                <a:lnTo>
                  <a:pt x="0" y="459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54843" rIns="146749" bIns="54843" numCol="1" spcCol="1270" anchor="t" anchorCtr="0">
            <a:noAutofit/>
          </a:bodyPr>
          <a:lstStyle/>
          <a:p>
            <a:pPr marL="1097280" lvl="1" algn="l" defTabSz="622300">
              <a:lnSpc>
                <a:spcPct val="90000"/>
              </a:lnSpc>
              <a:spcBef>
                <a:spcPct val="0"/>
              </a:spcBef>
              <a:spcAft>
                <a:spcPct val="15000"/>
              </a:spcAft>
              <a:buNone/>
            </a:pPr>
            <a:r>
              <a:rPr lang="en-US" sz="1400" kern="1200" dirty="0">
                <a:solidFill>
                  <a:schemeClr val="tx1"/>
                </a:solidFill>
                <a:effectLst/>
                <a:latin typeface="+mn-lt"/>
                <a:ea typeface="+mn-ea"/>
                <a:cs typeface="+mn-cs"/>
              </a:rPr>
              <a:t>…use strategic finance planning to forecast a [proposed budget]…</a:t>
            </a:r>
            <a:endParaRPr lang="en-US" sz="1400" kern="1200" dirty="0"/>
          </a:p>
        </p:txBody>
      </p:sp>
      <p:sp>
        <p:nvSpPr>
          <p:cNvPr id="11" name="Freeform: Shape 10">
            <a:extLst>
              <a:ext uri="{FF2B5EF4-FFF2-40B4-BE49-F238E27FC236}">
                <a16:creationId xmlns:a16="http://schemas.microsoft.com/office/drawing/2014/main" id="{1968E2D1-E808-48DC-BB12-82D513793A74}"/>
              </a:ext>
            </a:extLst>
          </p:cNvPr>
          <p:cNvSpPr/>
          <p:nvPr/>
        </p:nvSpPr>
        <p:spPr>
          <a:xfrm>
            <a:off x="739853" y="4134320"/>
            <a:ext cx="899520" cy="288037"/>
          </a:xfrm>
          <a:custGeom>
            <a:avLst/>
            <a:gdLst>
              <a:gd name="connsiteX0" fmla="*/ 0 w 899520"/>
              <a:gd name="connsiteY0" fmla="*/ 48007 h 288037"/>
              <a:gd name="connsiteX1" fmla="*/ 48007 w 899520"/>
              <a:gd name="connsiteY1" fmla="*/ 0 h 288037"/>
              <a:gd name="connsiteX2" fmla="*/ 851513 w 899520"/>
              <a:gd name="connsiteY2" fmla="*/ 0 h 288037"/>
              <a:gd name="connsiteX3" fmla="*/ 899520 w 899520"/>
              <a:gd name="connsiteY3" fmla="*/ 48007 h 288037"/>
              <a:gd name="connsiteX4" fmla="*/ 899520 w 899520"/>
              <a:gd name="connsiteY4" fmla="*/ 240030 h 288037"/>
              <a:gd name="connsiteX5" fmla="*/ 851513 w 899520"/>
              <a:gd name="connsiteY5" fmla="*/ 288037 h 288037"/>
              <a:gd name="connsiteX6" fmla="*/ 48007 w 899520"/>
              <a:gd name="connsiteY6" fmla="*/ 288037 h 288037"/>
              <a:gd name="connsiteX7" fmla="*/ 0 w 899520"/>
              <a:gd name="connsiteY7" fmla="*/ 240030 h 288037"/>
              <a:gd name="connsiteX8" fmla="*/ 0 w 899520"/>
              <a:gd name="connsiteY8" fmla="*/ 48007 h 2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520" h="288037">
                <a:moveTo>
                  <a:pt x="0" y="48007"/>
                </a:moveTo>
                <a:cubicBezTo>
                  <a:pt x="0" y="21493"/>
                  <a:pt x="21493" y="0"/>
                  <a:pt x="48007" y="0"/>
                </a:cubicBezTo>
                <a:lnTo>
                  <a:pt x="851513" y="0"/>
                </a:lnTo>
                <a:cubicBezTo>
                  <a:pt x="878027" y="0"/>
                  <a:pt x="899520" y="21493"/>
                  <a:pt x="899520" y="48007"/>
                </a:cubicBezTo>
                <a:lnTo>
                  <a:pt x="899520" y="240030"/>
                </a:lnTo>
                <a:cubicBezTo>
                  <a:pt x="899520" y="266544"/>
                  <a:pt x="878027" y="288037"/>
                  <a:pt x="851513" y="288037"/>
                </a:cubicBezTo>
                <a:lnTo>
                  <a:pt x="48007" y="288037"/>
                </a:lnTo>
                <a:cubicBezTo>
                  <a:pt x="21493" y="288037"/>
                  <a:pt x="0" y="266544"/>
                  <a:pt x="0" y="240030"/>
                </a:cubicBezTo>
                <a:lnTo>
                  <a:pt x="0" y="48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881" tIns="55971" rIns="97881" bIns="55971" numCol="1" spcCol="1270" anchor="ctr" anchorCtr="0">
            <a:noAutofit/>
          </a:bodyPr>
          <a:lstStyle/>
          <a:p>
            <a:pPr marL="0" lvl="0" indent="0" algn="ctr" defTabSz="977900">
              <a:lnSpc>
                <a:spcPct val="90000"/>
              </a:lnSpc>
              <a:spcBef>
                <a:spcPct val="0"/>
              </a:spcBef>
              <a:spcAft>
                <a:spcPct val="35000"/>
              </a:spcAft>
              <a:buNone/>
            </a:pPr>
            <a:r>
              <a:rPr lang="en-US" sz="2200" kern="1200" dirty="0"/>
              <a:t>FN2</a:t>
            </a:r>
          </a:p>
        </p:txBody>
      </p:sp>
      <p:sp>
        <p:nvSpPr>
          <p:cNvPr id="12" name="Freeform: Shape 11">
            <a:extLst>
              <a:ext uri="{FF2B5EF4-FFF2-40B4-BE49-F238E27FC236}">
                <a16:creationId xmlns:a16="http://schemas.microsoft.com/office/drawing/2014/main" id="{77C1B1DC-4F26-45F2-B832-D89DE87D4A39}"/>
              </a:ext>
            </a:extLst>
          </p:cNvPr>
          <p:cNvSpPr/>
          <p:nvPr/>
        </p:nvSpPr>
        <p:spPr>
          <a:xfrm>
            <a:off x="1579499" y="4429696"/>
            <a:ext cx="7772400" cy="367624"/>
          </a:xfrm>
          <a:custGeom>
            <a:avLst/>
            <a:gdLst>
              <a:gd name="connsiteX0" fmla="*/ 0 w 6422681"/>
              <a:gd name="connsiteY0" fmla="*/ 45953 h 367624"/>
              <a:gd name="connsiteX1" fmla="*/ 6238869 w 6422681"/>
              <a:gd name="connsiteY1" fmla="*/ 45953 h 367624"/>
              <a:gd name="connsiteX2" fmla="*/ 6238869 w 6422681"/>
              <a:gd name="connsiteY2" fmla="*/ 0 h 367624"/>
              <a:gd name="connsiteX3" fmla="*/ 6422681 w 6422681"/>
              <a:gd name="connsiteY3" fmla="*/ 183812 h 367624"/>
              <a:gd name="connsiteX4" fmla="*/ 6238869 w 6422681"/>
              <a:gd name="connsiteY4" fmla="*/ 367624 h 367624"/>
              <a:gd name="connsiteX5" fmla="*/ 6238869 w 6422681"/>
              <a:gd name="connsiteY5" fmla="*/ 321671 h 367624"/>
              <a:gd name="connsiteX6" fmla="*/ 0 w 6422681"/>
              <a:gd name="connsiteY6" fmla="*/ 321671 h 367624"/>
              <a:gd name="connsiteX7" fmla="*/ 0 w 6422681"/>
              <a:gd name="connsiteY7" fmla="*/ 45953 h 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2681" h="367624">
                <a:moveTo>
                  <a:pt x="0" y="45953"/>
                </a:moveTo>
                <a:lnTo>
                  <a:pt x="6238869" y="45953"/>
                </a:lnTo>
                <a:lnTo>
                  <a:pt x="6238869" y="0"/>
                </a:lnTo>
                <a:lnTo>
                  <a:pt x="6422681" y="183812"/>
                </a:lnTo>
                <a:lnTo>
                  <a:pt x="6238869" y="367624"/>
                </a:lnTo>
                <a:lnTo>
                  <a:pt x="6238869" y="321671"/>
                </a:lnTo>
                <a:lnTo>
                  <a:pt x="0" y="321671"/>
                </a:lnTo>
                <a:lnTo>
                  <a:pt x="0" y="459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54843" rIns="146749" bIns="54843" numCol="1" spcCol="1270" anchor="t" anchorCtr="0">
            <a:noAutofit/>
          </a:bodyPr>
          <a:lstStyle/>
          <a:p>
            <a:pPr marL="1097280" lvl="1" algn="l" defTabSz="622300">
              <a:lnSpc>
                <a:spcPct val="90000"/>
              </a:lnSpc>
              <a:spcBef>
                <a:spcPct val="0"/>
              </a:spcBef>
              <a:spcAft>
                <a:spcPct val="15000"/>
              </a:spcAft>
              <a:buNone/>
            </a:pPr>
            <a:r>
              <a:rPr lang="en-US" sz="1400" kern="1200" dirty="0">
                <a:solidFill>
                  <a:schemeClr val="tx1"/>
                </a:solidFill>
                <a:effectLst/>
                <a:latin typeface="+mn-lt"/>
                <a:ea typeface="+mn-ea"/>
                <a:cs typeface="+mn-cs"/>
              </a:rPr>
              <a:t>…have access to fiscal data for program planning, budget development...</a:t>
            </a:r>
            <a:endParaRPr lang="en-US" sz="1400" kern="1200" dirty="0"/>
          </a:p>
        </p:txBody>
      </p:sp>
      <p:sp>
        <p:nvSpPr>
          <p:cNvPr id="13" name="Freeform: Shape 12">
            <a:extLst>
              <a:ext uri="{FF2B5EF4-FFF2-40B4-BE49-F238E27FC236}">
                <a16:creationId xmlns:a16="http://schemas.microsoft.com/office/drawing/2014/main" id="{35BB7DD0-ACEC-44F4-8F0E-723579CD7502}"/>
              </a:ext>
            </a:extLst>
          </p:cNvPr>
          <p:cNvSpPr/>
          <p:nvPr/>
        </p:nvSpPr>
        <p:spPr>
          <a:xfrm>
            <a:off x="739853" y="4469489"/>
            <a:ext cx="899520" cy="288037"/>
          </a:xfrm>
          <a:custGeom>
            <a:avLst/>
            <a:gdLst>
              <a:gd name="connsiteX0" fmla="*/ 0 w 899520"/>
              <a:gd name="connsiteY0" fmla="*/ 48007 h 288037"/>
              <a:gd name="connsiteX1" fmla="*/ 48007 w 899520"/>
              <a:gd name="connsiteY1" fmla="*/ 0 h 288037"/>
              <a:gd name="connsiteX2" fmla="*/ 851513 w 899520"/>
              <a:gd name="connsiteY2" fmla="*/ 0 h 288037"/>
              <a:gd name="connsiteX3" fmla="*/ 899520 w 899520"/>
              <a:gd name="connsiteY3" fmla="*/ 48007 h 288037"/>
              <a:gd name="connsiteX4" fmla="*/ 899520 w 899520"/>
              <a:gd name="connsiteY4" fmla="*/ 240030 h 288037"/>
              <a:gd name="connsiteX5" fmla="*/ 851513 w 899520"/>
              <a:gd name="connsiteY5" fmla="*/ 288037 h 288037"/>
              <a:gd name="connsiteX6" fmla="*/ 48007 w 899520"/>
              <a:gd name="connsiteY6" fmla="*/ 288037 h 288037"/>
              <a:gd name="connsiteX7" fmla="*/ 0 w 899520"/>
              <a:gd name="connsiteY7" fmla="*/ 240030 h 288037"/>
              <a:gd name="connsiteX8" fmla="*/ 0 w 899520"/>
              <a:gd name="connsiteY8" fmla="*/ 48007 h 2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520" h="288037">
                <a:moveTo>
                  <a:pt x="0" y="48007"/>
                </a:moveTo>
                <a:cubicBezTo>
                  <a:pt x="0" y="21493"/>
                  <a:pt x="21493" y="0"/>
                  <a:pt x="48007" y="0"/>
                </a:cubicBezTo>
                <a:lnTo>
                  <a:pt x="851513" y="0"/>
                </a:lnTo>
                <a:cubicBezTo>
                  <a:pt x="878027" y="0"/>
                  <a:pt x="899520" y="21493"/>
                  <a:pt x="899520" y="48007"/>
                </a:cubicBezTo>
                <a:lnTo>
                  <a:pt x="899520" y="240030"/>
                </a:lnTo>
                <a:cubicBezTo>
                  <a:pt x="899520" y="266544"/>
                  <a:pt x="878027" y="288037"/>
                  <a:pt x="851513" y="288037"/>
                </a:cubicBezTo>
                <a:lnTo>
                  <a:pt x="48007" y="288037"/>
                </a:lnTo>
                <a:cubicBezTo>
                  <a:pt x="21493" y="288037"/>
                  <a:pt x="0" y="266544"/>
                  <a:pt x="0" y="240030"/>
                </a:cubicBezTo>
                <a:lnTo>
                  <a:pt x="0" y="48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881" tIns="55971" rIns="97881" bIns="55971" numCol="1" spcCol="1270" anchor="ctr" anchorCtr="0">
            <a:noAutofit/>
          </a:bodyPr>
          <a:lstStyle/>
          <a:p>
            <a:pPr marL="0" lvl="0" indent="0" algn="ctr" defTabSz="977900">
              <a:lnSpc>
                <a:spcPct val="90000"/>
              </a:lnSpc>
              <a:spcBef>
                <a:spcPct val="0"/>
              </a:spcBef>
              <a:spcAft>
                <a:spcPct val="35000"/>
              </a:spcAft>
              <a:buNone/>
            </a:pPr>
            <a:r>
              <a:rPr lang="en-US" sz="2200" kern="1200" dirty="0"/>
              <a:t>FN3</a:t>
            </a:r>
          </a:p>
        </p:txBody>
      </p:sp>
      <p:sp>
        <p:nvSpPr>
          <p:cNvPr id="14" name="Freeform: Shape 13">
            <a:extLst>
              <a:ext uri="{FF2B5EF4-FFF2-40B4-BE49-F238E27FC236}">
                <a16:creationId xmlns:a16="http://schemas.microsoft.com/office/drawing/2014/main" id="{EABA0E97-25BE-4527-BD89-EFF78A0ACFD1}"/>
              </a:ext>
            </a:extLst>
          </p:cNvPr>
          <p:cNvSpPr/>
          <p:nvPr/>
        </p:nvSpPr>
        <p:spPr>
          <a:xfrm>
            <a:off x="1579499" y="4756731"/>
            <a:ext cx="7772400" cy="367624"/>
          </a:xfrm>
          <a:custGeom>
            <a:avLst/>
            <a:gdLst>
              <a:gd name="connsiteX0" fmla="*/ 0 w 6422681"/>
              <a:gd name="connsiteY0" fmla="*/ 45953 h 367624"/>
              <a:gd name="connsiteX1" fmla="*/ 6238869 w 6422681"/>
              <a:gd name="connsiteY1" fmla="*/ 45953 h 367624"/>
              <a:gd name="connsiteX2" fmla="*/ 6238869 w 6422681"/>
              <a:gd name="connsiteY2" fmla="*/ 0 h 367624"/>
              <a:gd name="connsiteX3" fmla="*/ 6422681 w 6422681"/>
              <a:gd name="connsiteY3" fmla="*/ 183812 h 367624"/>
              <a:gd name="connsiteX4" fmla="*/ 6238869 w 6422681"/>
              <a:gd name="connsiteY4" fmla="*/ 367624 h 367624"/>
              <a:gd name="connsiteX5" fmla="*/ 6238869 w 6422681"/>
              <a:gd name="connsiteY5" fmla="*/ 321671 h 367624"/>
              <a:gd name="connsiteX6" fmla="*/ 0 w 6422681"/>
              <a:gd name="connsiteY6" fmla="*/ 321671 h 367624"/>
              <a:gd name="connsiteX7" fmla="*/ 0 w 6422681"/>
              <a:gd name="connsiteY7" fmla="*/ 45953 h 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2681" h="367624">
                <a:moveTo>
                  <a:pt x="0" y="45953"/>
                </a:moveTo>
                <a:lnTo>
                  <a:pt x="6238869" y="45953"/>
                </a:lnTo>
                <a:lnTo>
                  <a:pt x="6238869" y="0"/>
                </a:lnTo>
                <a:lnTo>
                  <a:pt x="6422681" y="183812"/>
                </a:lnTo>
                <a:lnTo>
                  <a:pt x="6238869" y="367624"/>
                </a:lnTo>
                <a:lnTo>
                  <a:pt x="6238869" y="321671"/>
                </a:lnTo>
                <a:lnTo>
                  <a:pt x="0" y="321671"/>
                </a:lnTo>
                <a:lnTo>
                  <a:pt x="0" y="459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54843" rIns="146749" bIns="54843" numCol="1" spcCol="1270" anchor="t" anchorCtr="0">
            <a:noAutofit/>
          </a:bodyPr>
          <a:lstStyle/>
          <a:p>
            <a:pPr marL="1097280" lvl="1" algn="l" defTabSz="622300">
              <a:lnSpc>
                <a:spcPct val="90000"/>
              </a:lnSpc>
              <a:spcBef>
                <a:spcPct val="0"/>
              </a:spcBef>
              <a:spcAft>
                <a:spcPct val="15000"/>
              </a:spcAft>
              <a:buNone/>
            </a:pPr>
            <a:r>
              <a:rPr lang="en-US" sz="1400" kern="1200" dirty="0">
                <a:solidFill>
                  <a:schemeClr val="tx1"/>
                </a:solidFill>
                <a:effectLst/>
                <a:latin typeface="+mn-lt"/>
                <a:ea typeface="+mn-ea"/>
                <a:cs typeface="+mn-cs"/>
              </a:rPr>
              <a:t>…use fiscal data to manage the budget.</a:t>
            </a:r>
            <a:endParaRPr lang="en-US" sz="1400" kern="1200" dirty="0"/>
          </a:p>
        </p:txBody>
      </p:sp>
      <p:sp>
        <p:nvSpPr>
          <p:cNvPr id="15" name="Freeform: Shape 14">
            <a:extLst>
              <a:ext uri="{FF2B5EF4-FFF2-40B4-BE49-F238E27FC236}">
                <a16:creationId xmlns:a16="http://schemas.microsoft.com/office/drawing/2014/main" id="{AEA4E48E-2917-49F8-B6F8-8FF24A7B4EC5}"/>
              </a:ext>
            </a:extLst>
          </p:cNvPr>
          <p:cNvSpPr/>
          <p:nvPr/>
        </p:nvSpPr>
        <p:spPr>
          <a:xfrm>
            <a:off x="739853" y="4796525"/>
            <a:ext cx="899520" cy="288037"/>
          </a:xfrm>
          <a:custGeom>
            <a:avLst/>
            <a:gdLst>
              <a:gd name="connsiteX0" fmla="*/ 0 w 899520"/>
              <a:gd name="connsiteY0" fmla="*/ 48007 h 288037"/>
              <a:gd name="connsiteX1" fmla="*/ 48007 w 899520"/>
              <a:gd name="connsiteY1" fmla="*/ 0 h 288037"/>
              <a:gd name="connsiteX2" fmla="*/ 851513 w 899520"/>
              <a:gd name="connsiteY2" fmla="*/ 0 h 288037"/>
              <a:gd name="connsiteX3" fmla="*/ 899520 w 899520"/>
              <a:gd name="connsiteY3" fmla="*/ 48007 h 288037"/>
              <a:gd name="connsiteX4" fmla="*/ 899520 w 899520"/>
              <a:gd name="connsiteY4" fmla="*/ 240030 h 288037"/>
              <a:gd name="connsiteX5" fmla="*/ 851513 w 899520"/>
              <a:gd name="connsiteY5" fmla="*/ 288037 h 288037"/>
              <a:gd name="connsiteX6" fmla="*/ 48007 w 899520"/>
              <a:gd name="connsiteY6" fmla="*/ 288037 h 288037"/>
              <a:gd name="connsiteX7" fmla="*/ 0 w 899520"/>
              <a:gd name="connsiteY7" fmla="*/ 240030 h 288037"/>
              <a:gd name="connsiteX8" fmla="*/ 0 w 899520"/>
              <a:gd name="connsiteY8" fmla="*/ 48007 h 2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520" h="288037">
                <a:moveTo>
                  <a:pt x="0" y="48007"/>
                </a:moveTo>
                <a:cubicBezTo>
                  <a:pt x="0" y="21493"/>
                  <a:pt x="21493" y="0"/>
                  <a:pt x="48007" y="0"/>
                </a:cubicBezTo>
                <a:lnTo>
                  <a:pt x="851513" y="0"/>
                </a:lnTo>
                <a:cubicBezTo>
                  <a:pt x="878027" y="0"/>
                  <a:pt x="899520" y="21493"/>
                  <a:pt x="899520" y="48007"/>
                </a:cubicBezTo>
                <a:lnTo>
                  <a:pt x="899520" y="240030"/>
                </a:lnTo>
                <a:cubicBezTo>
                  <a:pt x="899520" y="266544"/>
                  <a:pt x="878027" y="288037"/>
                  <a:pt x="851513" y="288037"/>
                </a:cubicBezTo>
                <a:lnTo>
                  <a:pt x="48007" y="288037"/>
                </a:lnTo>
                <a:cubicBezTo>
                  <a:pt x="21493" y="288037"/>
                  <a:pt x="0" y="266544"/>
                  <a:pt x="0" y="240030"/>
                </a:cubicBezTo>
                <a:lnTo>
                  <a:pt x="0" y="48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881" tIns="55971" rIns="97881" bIns="55971" numCol="1" spcCol="1270" anchor="ctr" anchorCtr="0">
            <a:noAutofit/>
          </a:bodyPr>
          <a:lstStyle/>
          <a:p>
            <a:pPr marL="0" lvl="0" indent="0" algn="ctr" defTabSz="977900">
              <a:lnSpc>
                <a:spcPct val="90000"/>
              </a:lnSpc>
              <a:spcBef>
                <a:spcPct val="0"/>
              </a:spcBef>
              <a:spcAft>
                <a:spcPct val="35000"/>
              </a:spcAft>
              <a:buNone/>
            </a:pPr>
            <a:r>
              <a:rPr lang="en-US" sz="2200" kern="1200" dirty="0"/>
              <a:t>FN4</a:t>
            </a:r>
          </a:p>
        </p:txBody>
      </p:sp>
      <p:sp>
        <p:nvSpPr>
          <p:cNvPr id="16" name="Freeform: Shape 15">
            <a:extLst>
              <a:ext uri="{FF2B5EF4-FFF2-40B4-BE49-F238E27FC236}">
                <a16:creationId xmlns:a16="http://schemas.microsoft.com/office/drawing/2014/main" id="{4E04154C-8399-4DC3-9FC4-870D8F0C2593}"/>
              </a:ext>
            </a:extLst>
          </p:cNvPr>
          <p:cNvSpPr/>
          <p:nvPr/>
        </p:nvSpPr>
        <p:spPr>
          <a:xfrm>
            <a:off x="1579499" y="5083747"/>
            <a:ext cx="7772400" cy="367624"/>
          </a:xfrm>
          <a:custGeom>
            <a:avLst/>
            <a:gdLst>
              <a:gd name="connsiteX0" fmla="*/ 0 w 6422681"/>
              <a:gd name="connsiteY0" fmla="*/ 45953 h 367624"/>
              <a:gd name="connsiteX1" fmla="*/ 6238869 w 6422681"/>
              <a:gd name="connsiteY1" fmla="*/ 45953 h 367624"/>
              <a:gd name="connsiteX2" fmla="*/ 6238869 w 6422681"/>
              <a:gd name="connsiteY2" fmla="*/ 0 h 367624"/>
              <a:gd name="connsiteX3" fmla="*/ 6422681 w 6422681"/>
              <a:gd name="connsiteY3" fmla="*/ 183812 h 367624"/>
              <a:gd name="connsiteX4" fmla="*/ 6238869 w 6422681"/>
              <a:gd name="connsiteY4" fmla="*/ 367624 h 367624"/>
              <a:gd name="connsiteX5" fmla="*/ 6238869 w 6422681"/>
              <a:gd name="connsiteY5" fmla="*/ 321671 h 367624"/>
              <a:gd name="connsiteX6" fmla="*/ 0 w 6422681"/>
              <a:gd name="connsiteY6" fmla="*/ 321671 h 367624"/>
              <a:gd name="connsiteX7" fmla="*/ 0 w 6422681"/>
              <a:gd name="connsiteY7" fmla="*/ 45953 h 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2681" h="367624">
                <a:moveTo>
                  <a:pt x="0" y="45953"/>
                </a:moveTo>
                <a:lnTo>
                  <a:pt x="6238869" y="45953"/>
                </a:lnTo>
                <a:lnTo>
                  <a:pt x="6238869" y="0"/>
                </a:lnTo>
                <a:lnTo>
                  <a:pt x="6422681" y="183812"/>
                </a:lnTo>
                <a:lnTo>
                  <a:pt x="6238869" y="367624"/>
                </a:lnTo>
                <a:lnTo>
                  <a:pt x="6238869" y="321671"/>
                </a:lnTo>
                <a:lnTo>
                  <a:pt x="0" y="321671"/>
                </a:lnTo>
                <a:lnTo>
                  <a:pt x="0" y="459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54843" rIns="146749" bIns="54843" numCol="1" spcCol="1270" anchor="t" anchorCtr="0">
            <a:noAutofit/>
          </a:bodyPr>
          <a:lstStyle/>
          <a:p>
            <a:pPr marL="1097280" lvl="1" algn="l" defTabSz="622300">
              <a:lnSpc>
                <a:spcPct val="90000"/>
              </a:lnSpc>
              <a:spcBef>
                <a:spcPct val="0"/>
              </a:spcBef>
              <a:spcAft>
                <a:spcPct val="15000"/>
              </a:spcAft>
              <a:buNone/>
            </a:pPr>
            <a:r>
              <a:rPr lang="en-US" sz="1400" kern="1200" dirty="0">
                <a:solidFill>
                  <a:schemeClr val="tx1"/>
                </a:solidFill>
                <a:effectLst/>
                <a:latin typeface="+mn-lt"/>
                <a:ea typeface="+mn-ea"/>
                <a:cs typeface="+mn-cs"/>
              </a:rPr>
              <a:t>…coordinate and align resources…to improve [effectiveness and efficiency].</a:t>
            </a:r>
            <a:endParaRPr lang="en-US" sz="1400" kern="1200" dirty="0"/>
          </a:p>
        </p:txBody>
      </p:sp>
      <p:sp>
        <p:nvSpPr>
          <p:cNvPr id="17" name="Freeform: Shape 16">
            <a:extLst>
              <a:ext uri="{FF2B5EF4-FFF2-40B4-BE49-F238E27FC236}">
                <a16:creationId xmlns:a16="http://schemas.microsoft.com/office/drawing/2014/main" id="{09F27C7C-9536-49B7-A5E1-4E00D1D3930A}"/>
              </a:ext>
            </a:extLst>
          </p:cNvPr>
          <p:cNvSpPr/>
          <p:nvPr/>
        </p:nvSpPr>
        <p:spPr>
          <a:xfrm>
            <a:off x="739853" y="5123540"/>
            <a:ext cx="899520" cy="288037"/>
          </a:xfrm>
          <a:custGeom>
            <a:avLst/>
            <a:gdLst>
              <a:gd name="connsiteX0" fmla="*/ 0 w 899520"/>
              <a:gd name="connsiteY0" fmla="*/ 48007 h 288037"/>
              <a:gd name="connsiteX1" fmla="*/ 48007 w 899520"/>
              <a:gd name="connsiteY1" fmla="*/ 0 h 288037"/>
              <a:gd name="connsiteX2" fmla="*/ 851513 w 899520"/>
              <a:gd name="connsiteY2" fmla="*/ 0 h 288037"/>
              <a:gd name="connsiteX3" fmla="*/ 899520 w 899520"/>
              <a:gd name="connsiteY3" fmla="*/ 48007 h 288037"/>
              <a:gd name="connsiteX4" fmla="*/ 899520 w 899520"/>
              <a:gd name="connsiteY4" fmla="*/ 240030 h 288037"/>
              <a:gd name="connsiteX5" fmla="*/ 851513 w 899520"/>
              <a:gd name="connsiteY5" fmla="*/ 288037 h 288037"/>
              <a:gd name="connsiteX6" fmla="*/ 48007 w 899520"/>
              <a:gd name="connsiteY6" fmla="*/ 288037 h 288037"/>
              <a:gd name="connsiteX7" fmla="*/ 0 w 899520"/>
              <a:gd name="connsiteY7" fmla="*/ 240030 h 288037"/>
              <a:gd name="connsiteX8" fmla="*/ 0 w 899520"/>
              <a:gd name="connsiteY8" fmla="*/ 48007 h 2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520" h="288037">
                <a:moveTo>
                  <a:pt x="0" y="48007"/>
                </a:moveTo>
                <a:cubicBezTo>
                  <a:pt x="0" y="21493"/>
                  <a:pt x="21493" y="0"/>
                  <a:pt x="48007" y="0"/>
                </a:cubicBezTo>
                <a:lnTo>
                  <a:pt x="851513" y="0"/>
                </a:lnTo>
                <a:cubicBezTo>
                  <a:pt x="878027" y="0"/>
                  <a:pt x="899520" y="21493"/>
                  <a:pt x="899520" y="48007"/>
                </a:cubicBezTo>
                <a:lnTo>
                  <a:pt x="899520" y="240030"/>
                </a:lnTo>
                <a:cubicBezTo>
                  <a:pt x="899520" y="266544"/>
                  <a:pt x="878027" y="288037"/>
                  <a:pt x="851513" y="288037"/>
                </a:cubicBezTo>
                <a:lnTo>
                  <a:pt x="48007" y="288037"/>
                </a:lnTo>
                <a:cubicBezTo>
                  <a:pt x="21493" y="288037"/>
                  <a:pt x="0" y="266544"/>
                  <a:pt x="0" y="240030"/>
                </a:cubicBezTo>
                <a:lnTo>
                  <a:pt x="0" y="48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881" tIns="55971" rIns="97881" bIns="55971" numCol="1" spcCol="1270" anchor="ctr" anchorCtr="0">
            <a:noAutofit/>
          </a:bodyPr>
          <a:lstStyle/>
          <a:p>
            <a:pPr marL="0" lvl="0" indent="0" algn="ctr" defTabSz="977900">
              <a:lnSpc>
                <a:spcPct val="90000"/>
              </a:lnSpc>
              <a:spcBef>
                <a:spcPct val="0"/>
              </a:spcBef>
              <a:spcAft>
                <a:spcPct val="35000"/>
              </a:spcAft>
              <a:buNone/>
            </a:pPr>
            <a:r>
              <a:rPr lang="en-US" sz="2200" kern="1200" dirty="0"/>
              <a:t>FN6</a:t>
            </a:r>
          </a:p>
        </p:txBody>
      </p:sp>
      <p:sp>
        <p:nvSpPr>
          <p:cNvPr id="18" name="Freeform: Shape 17">
            <a:extLst>
              <a:ext uri="{FF2B5EF4-FFF2-40B4-BE49-F238E27FC236}">
                <a16:creationId xmlns:a16="http://schemas.microsoft.com/office/drawing/2014/main" id="{5CDD7EB8-AA9E-44F5-969F-250E7A1765F6}"/>
              </a:ext>
            </a:extLst>
          </p:cNvPr>
          <p:cNvSpPr/>
          <p:nvPr/>
        </p:nvSpPr>
        <p:spPr>
          <a:xfrm>
            <a:off x="1579499" y="5410782"/>
            <a:ext cx="7772400" cy="367624"/>
          </a:xfrm>
          <a:custGeom>
            <a:avLst/>
            <a:gdLst>
              <a:gd name="connsiteX0" fmla="*/ 0 w 6422681"/>
              <a:gd name="connsiteY0" fmla="*/ 45953 h 367624"/>
              <a:gd name="connsiteX1" fmla="*/ 6238869 w 6422681"/>
              <a:gd name="connsiteY1" fmla="*/ 45953 h 367624"/>
              <a:gd name="connsiteX2" fmla="*/ 6238869 w 6422681"/>
              <a:gd name="connsiteY2" fmla="*/ 0 h 367624"/>
              <a:gd name="connsiteX3" fmla="*/ 6422681 w 6422681"/>
              <a:gd name="connsiteY3" fmla="*/ 183812 h 367624"/>
              <a:gd name="connsiteX4" fmla="*/ 6238869 w 6422681"/>
              <a:gd name="connsiteY4" fmla="*/ 367624 h 367624"/>
              <a:gd name="connsiteX5" fmla="*/ 6238869 w 6422681"/>
              <a:gd name="connsiteY5" fmla="*/ 321671 h 367624"/>
              <a:gd name="connsiteX6" fmla="*/ 0 w 6422681"/>
              <a:gd name="connsiteY6" fmla="*/ 321671 h 367624"/>
              <a:gd name="connsiteX7" fmla="*/ 0 w 6422681"/>
              <a:gd name="connsiteY7" fmla="*/ 45953 h 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2681" h="367624">
                <a:moveTo>
                  <a:pt x="0" y="45953"/>
                </a:moveTo>
                <a:lnTo>
                  <a:pt x="6238869" y="45953"/>
                </a:lnTo>
                <a:lnTo>
                  <a:pt x="6238869" y="0"/>
                </a:lnTo>
                <a:lnTo>
                  <a:pt x="6422681" y="183812"/>
                </a:lnTo>
                <a:lnTo>
                  <a:pt x="6238869" y="367624"/>
                </a:lnTo>
                <a:lnTo>
                  <a:pt x="6238869" y="321671"/>
                </a:lnTo>
                <a:lnTo>
                  <a:pt x="0" y="321671"/>
                </a:lnTo>
                <a:lnTo>
                  <a:pt x="0" y="459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54843" rIns="146749" bIns="54843" numCol="1" spcCol="1270" anchor="t" anchorCtr="0">
            <a:noAutofit/>
          </a:bodyPr>
          <a:lstStyle/>
          <a:p>
            <a:pPr marL="1097280" lvl="1" algn="l" defTabSz="622300">
              <a:lnSpc>
                <a:spcPct val="90000"/>
              </a:lnSpc>
              <a:spcBef>
                <a:spcPct val="0"/>
              </a:spcBef>
              <a:spcAft>
                <a:spcPct val="15000"/>
              </a:spcAft>
              <a:buNone/>
            </a:pPr>
            <a:r>
              <a:rPr lang="en-US" sz="1400" kern="1200" dirty="0">
                <a:solidFill>
                  <a:schemeClr val="tx1"/>
                </a:solidFill>
                <a:effectLst/>
                <a:latin typeface="+mn-lt"/>
                <a:ea typeface="+mn-ea"/>
                <a:cs typeface="+mn-cs"/>
              </a:rPr>
              <a:t>…equitably allocate funds to meet the needs of the system…</a:t>
            </a:r>
            <a:endParaRPr lang="en-US" sz="1400" kern="1200" dirty="0"/>
          </a:p>
        </p:txBody>
      </p:sp>
      <p:sp>
        <p:nvSpPr>
          <p:cNvPr id="19" name="Freeform: Shape 18">
            <a:extLst>
              <a:ext uri="{FF2B5EF4-FFF2-40B4-BE49-F238E27FC236}">
                <a16:creationId xmlns:a16="http://schemas.microsoft.com/office/drawing/2014/main" id="{3DCBE1D9-6BA5-4CFE-97FE-46B8537EAB62}"/>
              </a:ext>
            </a:extLst>
          </p:cNvPr>
          <p:cNvSpPr/>
          <p:nvPr/>
        </p:nvSpPr>
        <p:spPr>
          <a:xfrm>
            <a:off x="739853" y="5450576"/>
            <a:ext cx="899520" cy="288037"/>
          </a:xfrm>
          <a:custGeom>
            <a:avLst/>
            <a:gdLst>
              <a:gd name="connsiteX0" fmla="*/ 0 w 899520"/>
              <a:gd name="connsiteY0" fmla="*/ 48007 h 288037"/>
              <a:gd name="connsiteX1" fmla="*/ 48007 w 899520"/>
              <a:gd name="connsiteY1" fmla="*/ 0 h 288037"/>
              <a:gd name="connsiteX2" fmla="*/ 851513 w 899520"/>
              <a:gd name="connsiteY2" fmla="*/ 0 h 288037"/>
              <a:gd name="connsiteX3" fmla="*/ 899520 w 899520"/>
              <a:gd name="connsiteY3" fmla="*/ 48007 h 288037"/>
              <a:gd name="connsiteX4" fmla="*/ 899520 w 899520"/>
              <a:gd name="connsiteY4" fmla="*/ 240030 h 288037"/>
              <a:gd name="connsiteX5" fmla="*/ 851513 w 899520"/>
              <a:gd name="connsiteY5" fmla="*/ 288037 h 288037"/>
              <a:gd name="connsiteX6" fmla="*/ 48007 w 899520"/>
              <a:gd name="connsiteY6" fmla="*/ 288037 h 288037"/>
              <a:gd name="connsiteX7" fmla="*/ 0 w 899520"/>
              <a:gd name="connsiteY7" fmla="*/ 240030 h 288037"/>
              <a:gd name="connsiteX8" fmla="*/ 0 w 899520"/>
              <a:gd name="connsiteY8" fmla="*/ 48007 h 2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520" h="288037">
                <a:moveTo>
                  <a:pt x="0" y="48007"/>
                </a:moveTo>
                <a:cubicBezTo>
                  <a:pt x="0" y="21493"/>
                  <a:pt x="21493" y="0"/>
                  <a:pt x="48007" y="0"/>
                </a:cubicBezTo>
                <a:lnTo>
                  <a:pt x="851513" y="0"/>
                </a:lnTo>
                <a:cubicBezTo>
                  <a:pt x="878027" y="0"/>
                  <a:pt x="899520" y="21493"/>
                  <a:pt x="899520" y="48007"/>
                </a:cubicBezTo>
                <a:lnTo>
                  <a:pt x="899520" y="240030"/>
                </a:lnTo>
                <a:cubicBezTo>
                  <a:pt x="899520" y="266544"/>
                  <a:pt x="878027" y="288037"/>
                  <a:pt x="851513" y="288037"/>
                </a:cubicBezTo>
                <a:lnTo>
                  <a:pt x="48007" y="288037"/>
                </a:lnTo>
                <a:cubicBezTo>
                  <a:pt x="21493" y="288037"/>
                  <a:pt x="0" y="266544"/>
                  <a:pt x="0" y="240030"/>
                </a:cubicBezTo>
                <a:lnTo>
                  <a:pt x="0" y="48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881" tIns="55971" rIns="97881" bIns="55971" numCol="1" spcCol="1270" anchor="ctr" anchorCtr="0">
            <a:noAutofit/>
          </a:bodyPr>
          <a:lstStyle/>
          <a:p>
            <a:pPr marL="0" lvl="0" indent="0" algn="ctr" defTabSz="977900">
              <a:lnSpc>
                <a:spcPct val="90000"/>
              </a:lnSpc>
              <a:spcBef>
                <a:spcPct val="0"/>
              </a:spcBef>
              <a:spcAft>
                <a:spcPct val="35000"/>
              </a:spcAft>
              <a:buNone/>
            </a:pPr>
            <a:r>
              <a:rPr lang="en-US" sz="2200" kern="1200" dirty="0"/>
              <a:t>FN7</a:t>
            </a:r>
          </a:p>
        </p:txBody>
      </p:sp>
      <p:sp>
        <p:nvSpPr>
          <p:cNvPr id="21" name="Freeform: Shape 20">
            <a:extLst>
              <a:ext uri="{FF2B5EF4-FFF2-40B4-BE49-F238E27FC236}">
                <a16:creationId xmlns:a16="http://schemas.microsoft.com/office/drawing/2014/main" id="{54648582-54E7-49B7-8BD2-96AD18CCF87F}"/>
              </a:ext>
            </a:extLst>
          </p:cNvPr>
          <p:cNvSpPr/>
          <p:nvPr/>
        </p:nvSpPr>
        <p:spPr>
          <a:xfrm>
            <a:off x="1579499" y="5732502"/>
            <a:ext cx="7772400" cy="367624"/>
          </a:xfrm>
          <a:custGeom>
            <a:avLst/>
            <a:gdLst>
              <a:gd name="connsiteX0" fmla="*/ 0 w 6422681"/>
              <a:gd name="connsiteY0" fmla="*/ 45953 h 367624"/>
              <a:gd name="connsiteX1" fmla="*/ 6238869 w 6422681"/>
              <a:gd name="connsiteY1" fmla="*/ 45953 h 367624"/>
              <a:gd name="connsiteX2" fmla="*/ 6238869 w 6422681"/>
              <a:gd name="connsiteY2" fmla="*/ 0 h 367624"/>
              <a:gd name="connsiteX3" fmla="*/ 6422681 w 6422681"/>
              <a:gd name="connsiteY3" fmla="*/ 183812 h 367624"/>
              <a:gd name="connsiteX4" fmla="*/ 6238869 w 6422681"/>
              <a:gd name="connsiteY4" fmla="*/ 367624 h 367624"/>
              <a:gd name="connsiteX5" fmla="*/ 6238869 w 6422681"/>
              <a:gd name="connsiteY5" fmla="*/ 321671 h 367624"/>
              <a:gd name="connsiteX6" fmla="*/ 0 w 6422681"/>
              <a:gd name="connsiteY6" fmla="*/ 321671 h 367624"/>
              <a:gd name="connsiteX7" fmla="*/ 0 w 6422681"/>
              <a:gd name="connsiteY7" fmla="*/ 45953 h 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2681" h="367624">
                <a:moveTo>
                  <a:pt x="0" y="45953"/>
                </a:moveTo>
                <a:lnTo>
                  <a:pt x="6238869" y="45953"/>
                </a:lnTo>
                <a:lnTo>
                  <a:pt x="6238869" y="0"/>
                </a:lnTo>
                <a:lnTo>
                  <a:pt x="6422681" y="183812"/>
                </a:lnTo>
                <a:lnTo>
                  <a:pt x="6238869" y="367624"/>
                </a:lnTo>
                <a:lnTo>
                  <a:pt x="6238869" y="321671"/>
                </a:lnTo>
                <a:lnTo>
                  <a:pt x="0" y="321671"/>
                </a:lnTo>
                <a:lnTo>
                  <a:pt x="0" y="459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54843" rIns="146749" bIns="54843" numCol="1" spcCol="1270" anchor="t" anchorCtr="0">
            <a:noAutofit/>
          </a:bodyPr>
          <a:lstStyle/>
          <a:p>
            <a:pPr marL="1097280" lvl="1" algn="l" defTabSz="622300">
              <a:lnSpc>
                <a:spcPct val="90000"/>
              </a:lnSpc>
              <a:spcBef>
                <a:spcPct val="0"/>
              </a:spcBef>
              <a:spcAft>
                <a:spcPct val="15000"/>
              </a:spcAft>
              <a:buNone/>
            </a:pPr>
            <a:r>
              <a:rPr lang="en-US" sz="1400" kern="1200" dirty="0">
                <a:solidFill>
                  <a:schemeClr val="tx1"/>
                </a:solidFill>
                <a:effectLst/>
                <a:latin typeface="+mn-lt"/>
                <a:ea typeface="+mn-ea"/>
                <a:cs typeface="+mn-cs"/>
              </a:rPr>
              <a:t>…use funds and resources efficiently and effectively…</a:t>
            </a:r>
            <a:endParaRPr lang="en-US" sz="1400" kern="1200" dirty="0"/>
          </a:p>
        </p:txBody>
      </p:sp>
      <p:sp>
        <p:nvSpPr>
          <p:cNvPr id="22" name="Freeform: Shape 21">
            <a:extLst>
              <a:ext uri="{FF2B5EF4-FFF2-40B4-BE49-F238E27FC236}">
                <a16:creationId xmlns:a16="http://schemas.microsoft.com/office/drawing/2014/main" id="{02EA34F5-C038-45BB-B072-3EC9332DE4BD}"/>
              </a:ext>
            </a:extLst>
          </p:cNvPr>
          <p:cNvSpPr/>
          <p:nvPr/>
        </p:nvSpPr>
        <p:spPr>
          <a:xfrm>
            <a:off x="739853" y="5772295"/>
            <a:ext cx="899520" cy="288037"/>
          </a:xfrm>
          <a:custGeom>
            <a:avLst/>
            <a:gdLst>
              <a:gd name="connsiteX0" fmla="*/ 0 w 899520"/>
              <a:gd name="connsiteY0" fmla="*/ 48007 h 288037"/>
              <a:gd name="connsiteX1" fmla="*/ 48007 w 899520"/>
              <a:gd name="connsiteY1" fmla="*/ 0 h 288037"/>
              <a:gd name="connsiteX2" fmla="*/ 851513 w 899520"/>
              <a:gd name="connsiteY2" fmla="*/ 0 h 288037"/>
              <a:gd name="connsiteX3" fmla="*/ 899520 w 899520"/>
              <a:gd name="connsiteY3" fmla="*/ 48007 h 288037"/>
              <a:gd name="connsiteX4" fmla="*/ 899520 w 899520"/>
              <a:gd name="connsiteY4" fmla="*/ 240030 h 288037"/>
              <a:gd name="connsiteX5" fmla="*/ 851513 w 899520"/>
              <a:gd name="connsiteY5" fmla="*/ 288037 h 288037"/>
              <a:gd name="connsiteX6" fmla="*/ 48007 w 899520"/>
              <a:gd name="connsiteY6" fmla="*/ 288037 h 288037"/>
              <a:gd name="connsiteX7" fmla="*/ 0 w 899520"/>
              <a:gd name="connsiteY7" fmla="*/ 240030 h 288037"/>
              <a:gd name="connsiteX8" fmla="*/ 0 w 899520"/>
              <a:gd name="connsiteY8" fmla="*/ 48007 h 2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520" h="288037">
                <a:moveTo>
                  <a:pt x="0" y="48007"/>
                </a:moveTo>
                <a:cubicBezTo>
                  <a:pt x="0" y="21493"/>
                  <a:pt x="21493" y="0"/>
                  <a:pt x="48007" y="0"/>
                </a:cubicBezTo>
                <a:lnTo>
                  <a:pt x="851513" y="0"/>
                </a:lnTo>
                <a:cubicBezTo>
                  <a:pt x="878027" y="0"/>
                  <a:pt x="899520" y="21493"/>
                  <a:pt x="899520" y="48007"/>
                </a:cubicBezTo>
                <a:lnTo>
                  <a:pt x="899520" y="240030"/>
                </a:lnTo>
                <a:cubicBezTo>
                  <a:pt x="899520" y="266544"/>
                  <a:pt x="878027" y="288037"/>
                  <a:pt x="851513" y="288037"/>
                </a:cubicBezTo>
                <a:lnTo>
                  <a:pt x="48007" y="288037"/>
                </a:lnTo>
                <a:cubicBezTo>
                  <a:pt x="21493" y="288037"/>
                  <a:pt x="0" y="266544"/>
                  <a:pt x="0" y="240030"/>
                </a:cubicBezTo>
                <a:lnTo>
                  <a:pt x="0" y="48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881" tIns="55971" rIns="97881" bIns="55971" numCol="1" spcCol="1270" anchor="ctr" anchorCtr="0">
            <a:noAutofit/>
          </a:bodyPr>
          <a:lstStyle/>
          <a:p>
            <a:pPr marL="0" lvl="0" indent="0" algn="ctr" defTabSz="977900">
              <a:lnSpc>
                <a:spcPct val="90000"/>
              </a:lnSpc>
              <a:spcBef>
                <a:spcPct val="0"/>
              </a:spcBef>
              <a:spcAft>
                <a:spcPct val="35000"/>
              </a:spcAft>
              <a:buNone/>
            </a:pPr>
            <a:r>
              <a:rPr lang="en-US" sz="2200" kern="1200" dirty="0"/>
              <a:t>FN8</a:t>
            </a:r>
          </a:p>
        </p:txBody>
      </p:sp>
      <p:sp>
        <p:nvSpPr>
          <p:cNvPr id="23" name="Freeform: Shape 22">
            <a:extLst>
              <a:ext uri="{FF2B5EF4-FFF2-40B4-BE49-F238E27FC236}">
                <a16:creationId xmlns:a16="http://schemas.microsoft.com/office/drawing/2014/main" id="{8CE7EA08-41A7-46DE-B70F-976C206A3868}"/>
              </a:ext>
            </a:extLst>
          </p:cNvPr>
          <p:cNvSpPr/>
          <p:nvPr/>
        </p:nvSpPr>
        <p:spPr>
          <a:xfrm>
            <a:off x="1579499" y="6054966"/>
            <a:ext cx="7772400" cy="367624"/>
          </a:xfrm>
          <a:custGeom>
            <a:avLst/>
            <a:gdLst>
              <a:gd name="connsiteX0" fmla="*/ 0 w 6422681"/>
              <a:gd name="connsiteY0" fmla="*/ 45953 h 367624"/>
              <a:gd name="connsiteX1" fmla="*/ 6238869 w 6422681"/>
              <a:gd name="connsiteY1" fmla="*/ 45953 h 367624"/>
              <a:gd name="connsiteX2" fmla="*/ 6238869 w 6422681"/>
              <a:gd name="connsiteY2" fmla="*/ 0 h 367624"/>
              <a:gd name="connsiteX3" fmla="*/ 6422681 w 6422681"/>
              <a:gd name="connsiteY3" fmla="*/ 183812 h 367624"/>
              <a:gd name="connsiteX4" fmla="*/ 6238869 w 6422681"/>
              <a:gd name="connsiteY4" fmla="*/ 367624 h 367624"/>
              <a:gd name="connsiteX5" fmla="*/ 6238869 w 6422681"/>
              <a:gd name="connsiteY5" fmla="*/ 321671 h 367624"/>
              <a:gd name="connsiteX6" fmla="*/ 0 w 6422681"/>
              <a:gd name="connsiteY6" fmla="*/ 321671 h 367624"/>
              <a:gd name="connsiteX7" fmla="*/ 0 w 6422681"/>
              <a:gd name="connsiteY7" fmla="*/ 45953 h 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2681" h="367624">
                <a:moveTo>
                  <a:pt x="0" y="45953"/>
                </a:moveTo>
                <a:lnTo>
                  <a:pt x="6238869" y="45953"/>
                </a:lnTo>
                <a:lnTo>
                  <a:pt x="6238869" y="0"/>
                </a:lnTo>
                <a:lnTo>
                  <a:pt x="6422681" y="183812"/>
                </a:lnTo>
                <a:lnTo>
                  <a:pt x="6238869" y="367624"/>
                </a:lnTo>
                <a:lnTo>
                  <a:pt x="6238869" y="321671"/>
                </a:lnTo>
                <a:lnTo>
                  <a:pt x="0" y="321671"/>
                </a:lnTo>
                <a:lnTo>
                  <a:pt x="0" y="459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54843" rIns="146749" bIns="54843" numCol="1" spcCol="1270" anchor="t" anchorCtr="0">
            <a:noAutofit/>
          </a:bodyPr>
          <a:lstStyle/>
          <a:p>
            <a:pPr marL="1097280" lvl="1" algn="l" defTabSz="622300">
              <a:lnSpc>
                <a:spcPct val="90000"/>
              </a:lnSpc>
              <a:spcBef>
                <a:spcPct val="0"/>
              </a:spcBef>
              <a:spcAft>
                <a:spcPct val="15000"/>
              </a:spcAft>
              <a:buNone/>
            </a:pPr>
            <a:r>
              <a:rPr lang="en-US" sz="1400" kern="1200" dirty="0">
                <a:solidFill>
                  <a:schemeClr val="tx1"/>
                </a:solidFill>
                <a:effectLst/>
                <a:latin typeface="+mn-lt"/>
                <a:ea typeface="+mn-ea"/>
                <a:cs typeface="+mn-cs"/>
              </a:rPr>
              <a:t>…regularly monitor finances…to ensure that spending is in compliance…</a:t>
            </a:r>
            <a:endParaRPr lang="en-US" sz="1400" kern="1200" dirty="0"/>
          </a:p>
        </p:txBody>
      </p:sp>
      <p:sp>
        <p:nvSpPr>
          <p:cNvPr id="24" name="Freeform: Shape 23">
            <a:extLst>
              <a:ext uri="{FF2B5EF4-FFF2-40B4-BE49-F238E27FC236}">
                <a16:creationId xmlns:a16="http://schemas.microsoft.com/office/drawing/2014/main" id="{A6874AD4-4487-4141-8988-B9ADA5CA9F9A}"/>
              </a:ext>
            </a:extLst>
          </p:cNvPr>
          <p:cNvSpPr/>
          <p:nvPr/>
        </p:nvSpPr>
        <p:spPr>
          <a:xfrm>
            <a:off x="739853" y="6094760"/>
            <a:ext cx="899520" cy="288037"/>
          </a:xfrm>
          <a:custGeom>
            <a:avLst/>
            <a:gdLst>
              <a:gd name="connsiteX0" fmla="*/ 0 w 899520"/>
              <a:gd name="connsiteY0" fmla="*/ 48007 h 288037"/>
              <a:gd name="connsiteX1" fmla="*/ 48007 w 899520"/>
              <a:gd name="connsiteY1" fmla="*/ 0 h 288037"/>
              <a:gd name="connsiteX2" fmla="*/ 851513 w 899520"/>
              <a:gd name="connsiteY2" fmla="*/ 0 h 288037"/>
              <a:gd name="connsiteX3" fmla="*/ 899520 w 899520"/>
              <a:gd name="connsiteY3" fmla="*/ 48007 h 288037"/>
              <a:gd name="connsiteX4" fmla="*/ 899520 w 899520"/>
              <a:gd name="connsiteY4" fmla="*/ 240030 h 288037"/>
              <a:gd name="connsiteX5" fmla="*/ 851513 w 899520"/>
              <a:gd name="connsiteY5" fmla="*/ 288037 h 288037"/>
              <a:gd name="connsiteX6" fmla="*/ 48007 w 899520"/>
              <a:gd name="connsiteY6" fmla="*/ 288037 h 288037"/>
              <a:gd name="connsiteX7" fmla="*/ 0 w 899520"/>
              <a:gd name="connsiteY7" fmla="*/ 240030 h 288037"/>
              <a:gd name="connsiteX8" fmla="*/ 0 w 899520"/>
              <a:gd name="connsiteY8" fmla="*/ 48007 h 2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520" h="288037">
                <a:moveTo>
                  <a:pt x="0" y="48007"/>
                </a:moveTo>
                <a:cubicBezTo>
                  <a:pt x="0" y="21493"/>
                  <a:pt x="21493" y="0"/>
                  <a:pt x="48007" y="0"/>
                </a:cubicBezTo>
                <a:lnTo>
                  <a:pt x="851513" y="0"/>
                </a:lnTo>
                <a:cubicBezTo>
                  <a:pt x="878027" y="0"/>
                  <a:pt x="899520" y="21493"/>
                  <a:pt x="899520" y="48007"/>
                </a:cubicBezTo>
                <a:lnTo>
                  <a:pt x="899520" y="240030"/>
                </a:lnTo>
                <a:cubicBezTo>
                  <a:pt x="899520" y="266544"/>
                  <a:pt x="878027" y="288037"/>
                  <a:pt x="851513" y="288037"/>
                </a:cubicBezTo>
                <a:lnTo>
                  <a:pt x="48007" y="288037"/>
                </a:lnTo>
                <a:cubicBezTo>
                  <a:pt x="21493" y="288037"/>
                  <a:pt x="0" y="266544"/>
                  <a:pt x="0" y="240030"/>
                </a:cubicBezTo>
                <a:lnTo>
                  <a:pt x="0" y="48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881" tIns="55971" rIns="97881" bIns="55971" numCol="1" spcCol="1270" anchor="ctr" anchorCtr="0">
            <a:noAutofit/>
          </a:bodyPr>
          <a:lstStyle/>
          <a:p>
            <a:pPr marL="0" lvl="0" indent="0" algn="ctr" defTabSz="977900">
              <a:lnSpc>
                <a:spcPct val="90000"/>
              </a:lnSpc>
              <a:spcBef>
                <a:spcPct val="0"/>
              </a:spcBef>
              <a:spcAft>
                <a:spcPct val="35000"/>
              </a:spcAft>
              <a:buNone/>
            </a:pPr>
            <a:r>
              <a:rPr lang="en-US" sz="2200" kern="1200" dirty="0"/>
              <a:t>FN10</a:t>
            </a:r>
          </a:p>
        </p:txBody>
      </p:sp>
      <p:sp>
        <p:nvSpPr>
          <p:cNvPr id="26" name="Arrow: Up-Down 25">
            <a:extLst>
              <a:ext uri="{FF2B5EF4-FFF2-40B4-BE49-F238E27FC236}">
                <a16:creationId xmlns:a16="http://schemas.microsoft.com/office/drawing/2014/main" id="{6230A32A-6BEA-4C70-9058-ABC7151D197F}"/>
              </a:ext>
            </a:extLst>
          </p:cNvPr>
          <p:cNvSpPr/>
          <p:nvPr/>
        </p:nvSpPr>
        <p:spPr>
          <a:xfrm>
            <a:off x="1193878" y="3374571"/>
            <a:ext cx="1773314" cy="3483429"/>
          </a:xfrm>
          <a:prstGeom prst="upDownArrow">
            <a:avLst>
              <a:gd name="adj1" fmla="val 50000"/>
              <a:gd name="adj2" fmla="val 25445"/>
            </a:avLst>
          </a:prstGeom>
          <a:solidFill>
            <a:schemeClr val="accent3">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1" algn="ctr" defTabSz="622300">
              <a:spcBef>
                <a:spcPct val="0"/>
              </a:spcBef>
              <a:buNone/>
            </a:pPr>
            <a:r>
              <a:rPr lang="en-US" dirty="0">
                <a:solidFill>
                  <a:schemeClr val="bg1"/>
                </a:solidFill>
              </a:rPr>
              <a:t>Fiscal (Cost) Data</a:t>
            </a:r>
            <a:endParaRPr lang="en-US" kern="1200" dirty="0">
              <a:solidFill>
                <a:schemeClr val="bg1"/>
              </a:solidFill>
            </a:endParaRPr>
          </a:p>
        </p:txBody>
      </p:sp>
    </p:spTree>
    <p:extLst>
      <p:ext uri="{BB962C8B-B14F-4D97-AF65-F5344CB8AC3E}">
        <p14:creationId xmlns:p14="http://schemas.microsoft.com/office/powerpoint/2010/main" val="11661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2" presetClass="entr" presetSubtype="1"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p:tgtEl>
                                          <p:spTgt spid="11"/>
                                        </p:tgtEl>
                                        <p:attrNameLst>
                                          <p:attrName>ppt_y</p:attrName>
                                        </p:attrNameLst>
                                      </p:cBhvr>
                                      <p:tavLst>
                                        <p:tav tm="0">
                                          <p:val>
                                            <p:strVal val="#ppt_y-#ppt_h*1.125000"/>
                                          </p:val>
                                        </p:tav>
                                        <p:tav tm="100000">
                                          <p:val>
                                            <p:strVal val="#ppt_y"/>
                                          </p:val>
                                        </p:tav>
                                      </p:tavLst>
                                    </p:anim>
                                    <p:animEffect transition="in" filter="wipe(down)">
                                      <p:cBhvr>
                                        <p:cTn id="17" dur="250"/>
                                        <p:tgtEl>
                                          <p:spTgt spid="11"/>
                                        </p:tgtEl>
                                      </p:cBhvr>
                                    </p:animEffect>
                                  </p:childTnLst>
                                </p:cTn>
                              </p:par>
                              <p:par>
                                <p:cTn id="18" presetID="12" presetClass="entr" presetSubtype="1"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50"/>
                                        <p:tgtEl>
                                          <p:spTgt spid="13"/>
                                        </p:tgtEl>
                                        <p:attrNameLst>
                                          <p:attrName>ppt_y</p:attrName>
                                        </p:attrNameLst>
                                      </p:cBhvr>
                                      <p:tavLst>
                                        <p:tav tm="0">
                                          <p:val>
                                            <p:strVal val="#ppt_y-#ppt_h*1.125000"/>
                                          </p:val>
                                        </p:tav>
                                        <p:tav tm="100000">
                                          <p:val>
                                            <p:strVal val="#ppt_y"/>
                                          </p:val>
                                        </p:tav>
                                      </p:tavLst>
                                    </p:anim>
                                    <p:animEffect transition="in" filter="wipe(down)">
                                      <p:cBhvr>
                                        <p:cTn id="21" dur="250"/>
                                        <p:tgtEl>
                                          <p:spTgt spid="13"/>
                                        </p:tgtEl>
                                      </p:cBhvr>
                                    </p:animEffect>
                                  </p:childTnLst>
                                </p:cTn>
                              </p:par>
                              <p:par>
                                <p:cTn id="22" presetID="12" presetClass="entr" presetSubtype="1" fill="hold" grpId="0" nodeType="withEffect">
                                  <p:stCondLst>
                                    <p:cond delay="7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p:tgtEl>
                                          <p:spTgt spid="15"/>
                                        </p:tgtEl>
                                        <p:attrNameLst>
                                          <p:attrName>ppt_y</p:attrName>
                                        </p:attrNameLst>
                                      </p:cBhvr>
                                      <p:tavLst>
                                        <p:tav tm="0">
                                          <p:val>
                                            <p:strVal val="#ppt_y-#ppt_h*1.125000"/>
                                          </p:val>
                                        </p:tav>
                                        <p:tav tm="100000">
                                          <p:val>
                                            <p:strVal val="#ppt_y"/>
                                          </p:val>
                                        </p:tav>
                                      </p:tavLst>
                                    </p:anim>
                                    <p:animEffect transition="in" filter="wipe(down)">
                                      <p:cBhvr>
                                        <p:cTn id="25" dur="250"/>
                                        <p:tgtEl>
                                          <p:spTgt spid="15"/>
                                        </p:tgtEl>
                                      </p:cBhvr>
                                    </p:animEffect>
                                  </p:childTnLst>
                                </p:cTn>
                              </p:par>
                              <p:par>
                                <p:cTn id="26" presetID="12" presetClass="entr" presetSubtype="1" fill="hold" grpId="0" nodeType="withEffect">
                                  <p:stCondLst>
                                    <p:cond delay="75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250"/>
                                        <p:tgtEl>
                                          <p:spTgt spid="17"/>
                                        </p:tgtEl>
                                        <p:attrNameLst>
                                          <p:attrName>ppt_y</p:attrName>
                                        </p:attrNameLst>
                                      </p:cBhvr>
                                      <p:tavLst>
                                        <p:tav tm="0">
                                          <p:val>
                                            <p:strVal val="#ppt_y-#ppt_h*1.125000"/>
                                          </p:val>
                                        </p:tav>
                                        <p:tav tm="100000">
                                          <p:val>
                                            <p:strVal val="#ppt_y"/>
                                          </p:val>
                                        </p:tav>
                                      </p:tavLst>
                                    </p:anim>
                                    <p:animEffect transition="in" filter="wipe(down)">
                                      <p:cBhvr>
                                        <p:cTn id="29" dur="250"/>
                                        <p:tgtEl>
                                          <p:spTgt spid="17"/>
                                        </p:tgtEl>
                                      </p:cBhvr>
                                    </p:animEffect>
                                  </p:childTnLst>
                                </p:cTn>
                              </p:par>
                              <p:par>
                                <p:cTn id="30" presetID="12" presetClass="entr" presetSubtype="1"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
                                        <p:tgtEl>
                                          <p:spTgt spid="19"/>
                                        </p:tgtEl>
                                        <p:attrNameLst>
                                          <p:attrName>ppt_y</p:attrName>
                                        </p:attrNameLst>
                                      </p:cBhvr>
                                      <p:tavLst>
                                        <p:tav tm="0">
                                          <p:val>
                                            <p:strVal val="#ppt_y-#ppt_h*1.125000"/>
                                          </p:val>
                                        </p:tav>
                                        <p:tav tm="100000">
                                          <p:val>
                                            <p:strVal val="#ppt_y"/>
                                          </p:val>
                                        </p:tav>
                                      </p:tavLst>
                                    </p:anim>
                                    <p:animEffect transition="in" filter="wipe(down)">
                                      <p:cBhvr>
                                        <p:cTn id="33" dur="250"/>
                                        <p:tgtEl>
                                          <p:spTgt spid="19"/>
                                        </p:tgtEl>
                                      </p:cBhvr>
                                    </p:animEffect>
                                  </p:childTnLst>
                                </p:cTn>
                              </p:par>
                              <p:par>
                                <p:cTn id="34" presetID="12" presetClass="entr" presetSubtype="1" fill="hold" grpId="0" nodeType="withEffect">
                                  <p:stCondLst>
                                    <p:cond delay="125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50"/>
                                        <p:tgtEl>
                                          <p:spTgt spid="22"/>
                                        </p:tgtEl>
                                        <p:attrNameLst>
                                          <p:attrName>ppt_y</p:attrName>
                                        </p:attrNameLst>
                                      </p:cBhvr>
                                      <p:tavLst>
                                        <p:tav tm="0">
                                          <p:val>
                                            <p:strVal val="#ppt_y-#ppt_h*1.125000"/>
                                          </p:val>
                                        </p:tav>
                                        <p:tav tm="100000">
                                          <p:val>
                                            <p:strVal val="#ppt_y"/>
                                          </p:val>
                                        </p:tav>
                                      </p:tavLst>
                                    </p:anim>
                                    <p:animEffect transition="in" filter="wipe(down)">
                                      <p:cBhvr>
                                        <p:cTn id="37" dur="250"/>
                                        <p:tgtEl>
                                          <p:spTgt spid="22"/>
                                        </p:tgtEl>
                                      </p:cBhvr>
                                    </p:animEffect>
                                  </p:childTnLst>
                                </p:cTn>
                              </p:par>
                              <p:par>
                                <p:cTn id="38" presetID="12" presetClass="entr" presetSubtype="1" fill="hold" grpId="0" nodeType="withEffect">
                                  <p:stCondLst>
                                    <p:cond delay="15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250"/>
                                        <p:tgtEl>
                                          <p:spTgt spid="24"/>
                                        </p:tgtEl>
                                        <p:attrNameLst>
                                          <p:attrName>ppt_y</p:attrName>
                                        </p:attrNameLst>
                                      </p:cBhvr>
                                      <p:tavLst>
                                        <p:tav tm="0">
                                          <p:val>
                                            <p:strVal val="#ppt_y-#ppt_h*1.125000"/>
                                          </p:val>
                                        </p:tav>
                                        <p:tav tm="100000">
                                          <p:val>
                                            <p:strVal val="#ppt_y"/>
                                          </p:val>
                                        </p:tav>
                                      </p:tavLst>
                                    </p:anim>
                                    <p:animEffect transition="in" filter="wipe(down)">
                                      <p:cBhvr>
                                        <p:cTn id="41" dur="250"/>
                                        <p:tgtEl>
                                          <p:spTgt spid="24"/>
                                        </p:tgtEl>
                                      </p:cBhvr>
                                    </p:animEffect>
                                  </p:childTnLst>
                                </p:cTn>
                              </p:par>
                              <p:par>
                                <p:cTn id="42" presetID="22" presetClass="entr" presetSubtype="8" fill="hold" grpId="0" nodeType="withEffect">
                                  <p:stCondLst>
                                    <p:cond delay="25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250"/>
                                        <p:tgtEl>
                                          <p:spTgt spid="8"/>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250"/>
                                        <p:tgtEl>
                                          <p:spTgt spid="10"/>
                                        </p:tgtEl>
                                      </p:cBhvr>
                                    </p:animEffect>
                                  </p:childTnLst>
                                </p:cTn>
                              </p:par>
                              <p:par>
                                <p:cTn id="48" presetID="22" presetClass="entr" presetSubtype="8" fill="hold" grpId="0" nodeType="withEffect">
                                  <p:stCondLst>
                                    <p:cond delay="75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250"/>
                                        <p:tgtEl>
                                          <p:spTgt spid="12"/>
                                        </p:tgtEl>
                                      </p:cBhvr>
                                    </p:animEffect>
                                  </p:childTnLst>
                                </p:cTn>
                              </p:par>
                              <p:par>
                                <p:cTn id="51" presetID="22" presetClass="entr" presetSubtype="8" fill="hold" grpId="0" nodeType="withEffect">
                                  <p:stCondLst>
                                    <p:cond delay="100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250"/>
                                        <p:tgtEl>
                                          <p:spTgt spid="14"/>
                                        </p:tgtEl>
                                      </p:cBhvr>
                                    </p:animEffect>
                                  </p:childTnLst>
                                </p:cTn>
                              </p:par>
                              <p:par>
                                <p:cTn id="54" presetID="22" presetClass="entr" presetSubtype="8" fill="hold" grpId="0" nodeType="withEffect">
                                  <p:stCondLst>
                                    <p:cond delay="125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250"/>
                                        <p:tgtEl>
                                          <p:spTgt spid="16"/>
                                        </p:tgtEl>
                                      </p:cBhvr>
                                    </p:animEffect>
                                  </p:childTnLst>
                                </p:cTn>
                              </p:par>
                              <p:par>
                                <p:cTn id="57" presetID="22" presetClass="entr" presetSubtype="8" fill="hold" grpId="0" nodeType="withEffect">
                                  <p:stCondLst>
                                    <p:cond delay="150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250"/>
                                        <p:tgtEl>
                                          <p:spTgt spid="18"/>
                                        </p:tgtEl>
                                      </p:cBhvr>
                                    </p:animEffect>
                                  </p:childTnLst>
                                </p:cTn>
                              </p:par>
                              <p:par>
                                <p:cTn id="60" presetID="22" presetClass="entr" presetSubtype="8" fill="hold" grpId="0" nodeType="withEffect">
                                  <p:stCondLst>
                                    <p:cond delay="175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250"/>
                                        <p:tgtEl>
                                          <p:spTgt spid="21"/>
                                        </p:tgtEl>
                                      </p:cBhvr>
                                    </p:animEffect>
                                  </p:childTnLst>
                                </p:cTn>
                              </p:par>
                              <p:par>
                                <p:cTn id="63" presetID="22" presetClass="entr" presetSubtype="8" fill="hold" grpId="0" nodeType="withEffect">
                                  <p:stCondLst>
                                    <p:cond delay="200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250"/>
                                        <p:tgtEl>
                                          <p:spTgt spid="23"/>
                                        </p:tgtEl>
                                      </p:cBhvr>
                                    </p:animEffect>
                                  </p:childTnLst>
                                </p:cTn>
                              </p:par>
                            </p:childTnLst>
                          </p:cTn>
                        </p:par>
                        <p:par>
                          <p:cTn id="66" fill="hold">
                            <p:stCondLst>
                              <p:cond delay="2250"/>
                            </p:stCondLst>
                            <p:childTnLst>
                              <p:par>
                                <p:cTn id="67" presetID="16" presetClass="entr" presetSubtype="42" fill="hold" grpId="0" nodeType="afterEffect">
                                  <p:stCondLst>
                                    <p:cond delay="500"/>
                                  </p:stCondLst>
                                  <p:childTnLst>
                                    <p:set>
                                      <p:cBhvr>
                                        <p:cTn id="68" dur="1" fill="hold">
                                          <p:stCondLst>
                                            <p:cond delay="0"/>
                                          </p:stCondLst>
                                        </p:cTn>
                                        <p:tgtEl>
                                          <p:spTgt spid="26"/>
                                        </p:tgtEl>
                                        <p:attrNameLst>
                                          <p:attrName>style.visibility</p:attrName>
                                        </p:attrNameLst>
                                      </p:cBhvr>
                                      <p:to>
                                        <p:strVal val="visible"/>
                                      </p:to>
                                    </p:set>
                                    <p:animEffect transition="in" filter="barn(outHorizontal)">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3CA506B-9501-4A42-B7D8-B0BE4412788D}"/>
              </a:ext>
            </a:extLst>
          </p:cNvPr>
          <p:cNvSpPr/>
          <p:nvPr/>
        </p:nvSpPr>
        <p:spPr>
          <a:xfrm>
            <a:off x="2647510" y="4429326"/>
            <a:ext cx="2345514" cy="2022242"/>
          </a:xfrm>
          <a:custGeom>
            <a:avLst/>
            <a:gdLst>
              <a:gd name="connsiteX0" fmla="*/ 0 w 2345514"/>
              <a:gd name="connsiteY0" fmla="*/ 1011121 h 2022242"/>
              <a:gd name="connsiteX1" fmla="*/ 505561 w 2345514"/>
              <a:gd name="connsiteY1" fmla="*/ 0 h 2022242"/>
              <a:gd name="connsiteX2" fmla="*/ 1839954 w 2345514"/>
              <a:gd name="connsiteY2" fmla="*/ 0 h 2022242"/>
              <a:gd name="connsiteX3" fmla="*/ 2345514 w 2345514"/>
              <a:gd name="connsiteY3" fmla="*/ 1011121 h 2022242"/>
              <a:gd name="connsiteX4" fmla="*/ 1839954 w 2345514"/>
              <a:gd name="connsiteY4" fmla="*/ 2022242 h 2022242"/>
              <a:gd name="connsiteX5" fmla="*/ 505561 w 2345514"/>
              <a:gd name="connsiteY5" fmla="*/ 2022242 h 2022242"/>
              <a:gd name="connsiteX6" fmla="*/ 0 w 2345514"/>
              <a:gd name="connsiteY6" fmla="*/ 1011121 h 202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5514" h="2022242">
                <a:moveTo>
                  <a:pt x="0" y="1011121"/>
                </a:moveTo>
                <a:lnTo>
                  <a:pt x="505561" y="0"/>
                </a:lnTo>
                <a:lnTo>
                  <a:pt x="1839954" y="0"/>
                </a:lnTo>
                <a:lnTo>
                  <a:pt x="2345514" y="1011121"/>
                </a:lnTo>
                <a:lnTo>
                  <a:pt x="1839954" y="2022242"/>
                </a:lnTo>
                <a:lnTo>
                  <a:pt x="505561" y="2022242"/>
                </a:lnTo>
                <a:lnTo>
                  <a:pt x="0" y="1011121"/>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980" tIns="336674" rIns="363980" bIns="336674" numCol="1" spcCol="1270" anchor="ctr" anchorCtr="0">
            <a:noAutofit/>
          </a:bodyPr>
          <a:lstStyle/>
          <a:p>
            <a:pPr marL="0" lvl="0" indent="0" algn="ctr" defTabSz="800100">
              <a:lnSpc>
                <a:spcPct val="90000"/>
              </a:lnSpc>
              <a:spcBef>
                <a:spcPct val="0"/>
              </a:spcBef>
              <a:spcAft>
                <a:spcPct val="35000"/>
              </a:spcAft>
              <a:buNone/>
            </a:pPr>
            <a:r>
              <a:rPr lang="en-US" sz="1800" kern="1200" dirty="0"/>
              <a:t>What % of CEO salary is being paid by comparison to the services provided. </a:t>
            </a:r>
          </a:p>
        </p:txBody>
      </p:sp>
      <p:sp>
        <p:nvSpPr>
          <p:cNvPr id="6" name="Hexagon 5">
            <a:extLst>
              <a:ext uri="{FF2B5EF4-FFF2-40B4-BE49-F238E27FC236}">
                <a16:creationId xmlns:a16="http://schemas.microsoft.com/office/drawing/2014/main" id="{6EDC8F36-4E56-4207-BFC1-08883DDBA476}"/>
              </a:ext>
            </a:extLst>
          </p:cNvPr>
          <p:cNvSpPr/>
          <p:nvPr/>
        </p:nvSpPr>
        <p:spPr>
          <a:xfrm>
            <a:off x="2708443" y="5322104"/>
            <a:ext cx="274617" cy="23668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Hexagon 6" descr="Robber">
            <a:extLst>
              <a:ext uri="{FF2B5EF4-FFF2-40B4-BE49-F238E27FC236}">
                <a16:creationId xmlns:a16="http://schemas.microsoft.com/office/drawing/2014/main" id="{F6362D95-EAB0-4238-9071-D7649BCB1A86}"/>
              </a:ext>
            </a:extLst>
          </p:cNvPr>
          <p:cNvSpPr/>
          <p:nvPr/>
        </p:nvSpPr>
        <p:spPr>
          <a:xfrm>
            <a:off x="642555" y="3343139"/>
            <a:ext cx="2345514" cy="2022242"/>
          </a:xfrm>
          <a:prstGeom prst="hexagon">
            <a:avLst>
              <a:gd name="adj" fmla="val 25000"/>
              <a:gd name="vf" fmla="val 115470"/>
            </a:avLst>
          </a:prstGeom>
          <a:blipFill dpi="0" rotWithShape="1">
            <a:blip r:embed="rId3"/>
            <a:srcRect/>
            <a:stretch>
              <a:fillRect l="9970" t="6151" r="9970" b="6151"/>
            </a:stretch>
          </a:blipFill>
          <a:ln>
            <a:solidFill>
              <a:srgbClr val="4F81BD"/>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Hexagon 7">
            <a:extLst>
              <a:ext uri="{FF2B5EF4-FFF2-40B4-BE49-F238E27FC236}">
                <a16:creationId xmlns:a16="http://schemas.microsoft.com/office/drawing/2014/main" id="{517497A8-65F3-4176-80E1-A2F4A37A03C9}"/>
              </a:ext>
            </a:extLst>
          </p:cNvPr>
          <p:cNvSpPr/>
          <p:nvPr/>
        </p:nvSpPr>
        <p:spPr>
          <a:xfrm>
            <a:off x="2239341" y="5098242"/>
            <a:ext cx="274617" cy="23668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CD0DD859-5FBC-4C02-9E05-4B7807082461}"/>
              </a:ext>
            </a:extLst>
          </p:cNvPr>
          <p:cNvSpPr/>
          <p:nvPr/>
        </p:nvSpPr>
        <p:spPr>
          <a:xfrm>
            <a:off x="4645788" y="3319096"/>
            <a:ext cx="2345514" cy="2022242"/>
          </a:xfrm>
          <a:custGeom>
            <a:avLst/>
            <a:gdLst>
              <a:gd name="connsiteX0" fmla="*/ 0 w 2345514"/>
              <a:gd name="connsiteY0" fmla="*/ 1011121 h 2022242"/>
              <a:gd name="connsiteX1" fmla="*/ 505561 w 2345514"/>
              <a:gd name="connsiteY1" fmla="*/ 0 h 2022242"/>
              <a:gd name="connsiteX2" fmla="*/ 1839954 w 2345514"/>
              <a:gd name="connsiteY2" fmla="*/ 0 h 2022242"/>
              <a:gd name="connsiteX3" fmla="*/ 2345514 w 2345514"/>
              <a:gd name="connsiteY3" fmla="*/ 1011121 h 2022242"/>
              <a:gd name="connsiteX4" fmla="*/ 1839954 w 2345514"/>
              <a:gd name="connsiteY4" fmla="*/ 2022242 h 2022242"/>
              <a:gd name="connsiteX5" fmla="*/ 505561 w 2345514"/>
              <a:gd name="connsiteY5" fmla="*/ 2022242 h 2022242"/>
              <a:gd name="connsiteX6" fmla="*/ 0 w 2345514"/>
              <a:gd name="connsiteY6" fmla="*/ 1011121 h 202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5514" h="2022242">
                <a:moveTo>
                  <a:pt x="0" y="1011121"/>
                </a:moveTo>
                <a:lnTo>
                  <a:pt x="505561" y="0"/>
                </a:lnTo>
                <a:lnTo>
                  <a:pt x="1839954" y="0"/>
                </a:lnTo>
                <a:lnTo>
                  <a:pt x="2345514" y="1011121"/>
                </a:lnTo>
                <a:lnTo>
                  <a:pt x="1839954" y="2022242"/>
                </a:lnTo>
                <a:lnTo>
                  <a:pt x="505561" y="2022242"/>
                </a:lnTo>
                <a:lnTo>
                  <a:pt x="0" y="1011121"/>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980" tIns="313814" rIns="363980" bIns="313814" numCol="1" spcCol="1270" anchor="ctr" anchorCtr="0">
            <a:noAutofit/>
          </a:bodyPr>
          <a:lstStyle/>
          <a:p>
            <a:pPr marL="0" lvl="0" indent="0" algn="ctr" defTabSz="800100">
              <a:lnSpc>
                <a:spcPct val="90000"/>
              </a:lnSpc>
              <a:spcBef>
                <a:spcPct val="0"/>
              </a:spcBef>
              <a:spcAft>
                <a:spcPct val="35000"/>
              </a:spcAft>
              <a:buNone/>
            </a:pPr>
            <a:r>
              <a:rPr lang="en-US" sz="1800" kern="1200" dirty="0"/>
              <a:t>Are “frivolous” practices costing excessive amounts? </a:t>
            </a:r>
          </a:p>
        </p:txBody>
      </p:sp>
      <p:sp>
        <p:nvSpPr>
          <p:cNvPr id="10" name="Hexagon 9">
            <a:extLst>
              <a:ext uri="{FF2B5EF4-FFF2-40B4-BE49-F238E27FC236}">
                <a16:creationId xmlns:a16="http://schemas.microsoft.com/office/drawing/2014/main" id="{07781147-EA39-425C-A769-9DB1E2EAF413}"/>
              </a:ext>
            </a:extLst>
          </p:cNvPr>
          <p:cNvSpPr/>
          <p:nvPr/>
        </p:nvSpPr>
        <p:spPr>
          <a:xfrm>
            <a:off x="6249252" y="5072062"/>
            <a:ext cx="274617" cy="23668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Hexagon 10" descr="Money">
            <a:extLst>
              <a:ext uri="{FF2B5EF4-FFF2-40B4-BE49-F238E27FC236}">
                <a16:creationId xmlns:a16="http://schemas.microsoft.com/office/drawing/2014/main" id="{405F6362-DF49-44CF-8E43-CF75C179394B}"/>
              </a:ext>
            </a:extLst>
          </p:cNvPr>
          <p:cNvSpPr/>
          <p:nvPr/>
        </p:nvSpPr>
        <p:spPr>
          <a:xfrm>
            <a:off x="6644066" y="4429326"/>
            <a:ext cx="2345514" cy="2022242"/>
          </a:xfrm>
          <a:prstGeom prst="hexagon">
            <a:avLst>
              <a:gd name="adj" fmla="val 25000"/>
              <a:gd name="vf" fmla="val 115470"/>
            </a:avLst>
          </a:prstGeom>
          <a:blipFill dpi="0" rotWithShape="1">
            <a:blip r:embed="rId4"/>
            <a:srcRect/>
            <a:stretch>
              <a:fillRect l="23314" t="6151" r="23314" b="6151"/>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Hexagon 12">
            <a:extLst>
              <a:ext uri="{FF2B5EF4-FFF2-40B4-BE49-F238E27FC236}">
                <a16:creationId xmlns:a16="http://schemas.microsoft.com/office/drawing/2014/main" id="{925E6321-592D-46CB-9325-A358AABF87FF}"/>
              </a:ext>
            </a:extLst>
          </p:cNvPr>
          <p:cNvSpPr/>
          <p:nvPr/>
        </p:nvSpPr>
        <p:spPr>
          <a:xfrm>
            <a:off x="6704999" y="5322104"/>
            <a:ext cx="274617" cy="23668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043DE310-58E9-4F60-9A77-4832ECAEFD18}"/>
              </a:ext>
            </a:extLst>
          </p:cNvPr>
          <p:cNvSpPr/>
          <p:nvPr/>
        </p:nvSpPr>
        <p:spPr>
          <a:xfrm>
            <a:off x="2647510" y="2213675"/>
            <a:ext cx="2345514" cy="2022242"/>
          </a:xfrm>
          <a:custGeom>
            <a:avLst/>
            <a:gdLst>
              <a:gd name="connsiteX0" fmla="*/ 0 w 2345514"/>
              <a:gd name="connsiteY0" fmla="*/ 1011121 h 2022242"/>
              <a:gd name="connsiteX1" fmla="*/ 505561 w 2345514"/>
              <a:gd name="connsiteY1" fmla="*/ 0 h 2022242"/>
              <a:gd name="connsiteX2" fmla="*/ 1839954 w 2345514"/>
              <a:gd name="connsiteY2" fmla="*/ 0 h 2022242"/>
              <a:gd name="connsiteX3" fmla="*/ 2345514 w 2345514"/>
              <a:gd name="connsiteY3" fmla="*/ 1011121 h 2022242"/>
              <a:gd name="connsiteX4" fmla="*/ 1839954 w 2345514"/>
              <a:gd name="connsiteY4" fmla="*/ 2022242 h 2022242"/>
              <a:gd name="connsiteX5" fmla="*/ 505561 w 2345514"/>
              <a:gd name="connsiteY5" fmla="*/ 2022242 h 2022242"/>
              <a:gd name="connsiteX6" fmla="*/ 0 w 2345514"/>
              <a:gd name="connsiteY6" fmla="*/ 1011121 h 202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5514" h="2022242">
                <a:moveTo>
                  <a:pt x="0" y="1011121"/>
                </a:moveTo>
                <a:lnTo>
                  <a:pt x="505561" y="0"/>
                </a:lnTo>
                <a:lnTo>
                  <a:pt x="1839954" y="0"/>
                </a:lnTo>
                <a:lnTo>
                  <a:pt x="2345514" y="1011121"/>
                </a:lnTo>
                <a:lnTo>
                  <a:pt x="1839954" y="2022242"/>
                </a:lnTo>
                <a:lnTo>
                  <a:pt x="505561" y="2022242"/>
                </a:lnTo>
                <a:lnTo>
                  <a:pt x="0" y="1011121"/>
                </a:lnTo>
                <a:close/>
              </a:path>
            </a:pathLst>
          </a:custGeom>
          <a:solidFill>
            <a:srgbClr val="4F81BD"/>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980" tIns="336674" rIns="363980" bIns="336674" numCol="1" spcCol="1270" anchor="ctr" anchorCtr="0">
            <a:noAutofit/>
          </a:bodyPr>
          <a:lstStyle/>
          <a:p>
            <a:pPr marL="0" lvl="0" indent="0" algn="ctr" defTabSz="800100">
              <a:lnSpc>
                <a:spcPct val="90000"/>
              </a:lnSpc>
              <a:spcBef>
                <a:spcPct val="0"/>
              </a:spcBef>
              <a:spcAft>
                <a:spcPct val="35000"/>
              </a:spcAft>
              <a:buNone/>
            </a:pPr>
            <a:r>
              <a:rPr lang="en-US" sz="1800" kern="1200" dirty="0"/>
              <a:t>Are the ratios appropriate for direct vs. administrative costs for programs? </a:t>
            </a:r>
          </a:p>
        </p:txBody>
      </p:sp>
      <p:sp>
        <p:nvSpPr>
          <p:cNvPr id="15" name="Hexagon 14">
            <a:extLst>
              <a:ext uri="{FF2B5EF4-FFF2-40B4-BE49-F238E27FC236}">
                <a16:creationId xmlns:a16="http://schemas.microsoft.com/office/drawing/2014/main" id="{B9358DEC-8967-4E4E-A05C-C61415FE7781}"/>
              </a:ext>
            </a:extLst>
          </p:cNvPr>
          <p:cNvSpPr/>
          <p:nvPr/>
        </p:nvSpPr>
        <p:spPr>
          <a:xfrm>
            <a:off x="4237619" y="2257486"/>
            <a:ext cx="274617" cy="23668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Hexagon 15" descr="Pie chart">
            <a:extLst>
              <a:ext uri="{FF2B5EF4-FFF2-40B4-BE49-F238E27FC236}">
                <a16:creationId xmlns:a16="http://schemas.microsoft.com/office/drawing/2014/main" id="{6052DFAF-990F-4574-BB90-C1FEFE841352}"/>
              </a:ext>
            </a:extLst>
          </p:cNvPr>
          <p:cNvSpPr/>
          <p:nvPr/>
        </p:nvSpPr>
        <p:spPr>
          <a:xfrm>
            <a:off x="4645788" y="1108788"/>
            <a:ext cx="2345514" cy="2022242"/>
          </a:xfrm>
          <a:prstGeom prst="hexagon">
            <a:avLst>
              <a:gd name="adj" fmla="val 25000"/>
              <a:gd name="vf" fmla="val 115470"/>
            </a:avLst>
          </a:prstGeom>
          <a:blipFill dpi="0" rotWithShape="1">
            <a:blip r:embed="rId5"/>
            <a:srcRect/>
            <a:stretch>
              <a:fillRect l="14418" t="16468" r="14418" b="16468"/>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Hexagon 16">
            <a:extLst>
              <a:ext uri="{FF2B5EF4-FFF2-40B4-BE49-F238E27FC236}">
                <a16:creationId xmlns:a16="http://schemas.microsoft.com/office/drawing/2014/main" id="{E3C95B19-90BE-4D55-BD9E-58BA82215BD6}"/>
              </a:ext>
            </a:extLst>
          </p:cNvPr>
          <p:cNvSpPr/>
          <p:nvPr/>
        </p:nvSpPr>
        <p:spPr>
          <a:xfrm>
            <a:off x="4715068" y="1996758"/>
            <a:ext cx="274617" cy="23668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5B42CAC3-1765-4EED-BFDC-B7F56633CB4F}"/>
              </a:ext>
            </a:extLst>
          </p:cNvPr>
          <p:cNvSpPr>
            <a:spLocks noGrp="1"/>
          </p:cNvSpPr>
          <p:nvPr>
            <p:ph type="title"/>
          </p:nvPr>
        </p:nvSpPr>
        <p:spPr>
          <a:xfrm>
            <a:off x="381000" y="274638"/>
            <a:ext cx="8305800" cy="852850"/>
          </a:xfrm>
        </p:spPr>
        <p:txBody>
          <a:bodyPr/>
          <a:lstStyle/>
          <a:p>
            <a:r>
              <a:rPr lang="en-US" sz="2800" dirty="0"/>
              <a:t>Why do a Cost Study: </a:t>
            </a:r>
            <a:r>
              <a:rPr lang="en-US" sz="2800" dirty="0">
                <a:solidFill>
                  <a:srgbClr val="39B54A"/>
                </a:solidFill>
              </a:rPr>
              <a:t>Answer Critical Questions</a:t>
            </a:r>
          </a:p>
        </p:txBody>
      </p:sp>
      <p:sp>
        <p:nvSpPr>
          <p:cNvPr id="12" name="Content Placeholder 2">
            <a:extLst>
              <a:ext uri="{FF2B5EF4-FFF2-40B4-BE49-F238E27FC236}">
                <a16:creationId xmlns:a16="http://schemas.microsoft.com/office/drawing/2014/main" id="{A075668D-B575-4E8E-A5E0-B9C29E95A07A}"/>
              </a:ext>
            </a:extLst>
          </p:cNvPr>
          <p:cNvSpPr txBox="1">
            <a:spLocks/>
          </p:cNvSpPr>
          <p:nvPr/>
        </p:nvSpPr>
        <p:spPr>
          <a:xfrm>
            <a:off x="4612164" y="6079918"/>
            <a:ext cx="3897303" cy="88223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lvl="1"/>
            <a:endParaRPr lang="en-US" dirty="0"/>
          </a:p>
        </p:txBody>
      </p:sp>
    </p:spTree>
    <p:extLst>
      <p:ext uri="{BB962C8B-B14F-4D97-AF65-F5344CB8AC3E}">
        <p14:creationId xmlns:p14="http://schemas.microsoft.com/office/powerpoint/2010/main" val="3859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45"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ppt_w</p:attrName>
                                        </p:attrNameLst>
                                      </p:cBhvr>
                                      <p:tavLst>
                                        <p:tav tm="0" fmla="#ppt_w*sin(2.5*pi*$)">
                                          <p:val>
                                            <p:fltVal val="0"/>
                                          </p:val>
                                        </p:tav>
                                        <p:tav tm="100000">
                                          <p:val>
                                            <p:fltVal val="1"/>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45"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anim calcmode="lin" valueType="num">
                                      <p:cBhvr>
                                        <p:cTn id="29" dur="750" fill="hold"/>
                                        <p:tgtEl>
                                          <p:spTgt spid="11"/>
                                        </p:tgtEl>
                                        <p:attrNameLst>
                                          <p:attrName>ppt_w</p:attrName>
                                        </p:attrNameLst>
                                      </p:cBhvr>
                                      <p:tavLst>
                                        <p:tav tm="0" fmla="#ppt_w*sin(2.5*pi*$)">
                                          <p:val>
                                            <p:fltVal val="0"/>
                                          </p:val>
                                        </p:tav>
                                        <p:tav tm="100000">
                                          <p:val>
                                            <p:fltVal val="1"/>
                                          </p:val>
                                        </p:tav>
                                      </p:tavLst>
                                    </p:anim>
                                    <p:anim calcmode="lin" valueType="num">
                                      <p:cBhvr>
                                        <p:cTn id="30" dur="75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par>
                          <p:cTn id="39" fill="hold">
                            <p:stCondLst>
                              <p:cond delay="0"/>
                            </p:stCondLst>
                            <p:childTnLst>
                              <p:par>
                                <p:cTn id="40" presetID="45"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anim calcmode="lin" valueType="num">
                                      <p:cBhvr>
                                        <p:cTn id="43" dur="750" fill="hold"/>
                                        <p:tgtEl>
                                          <p:spTgt spid="7"/>
                                        </p:tgtEl>
                                        <p:attrNameLst>
                                          <p:attrName>ppt_w</p:attrName>
                                        </p:attrNameLst>
                                      </p:cBhvr>
                                      <p:tavLst>
                                        <p:tav tm="0" fmla="#ppt_w*sin(2.5*pi*$)">
                                          <p:val>
                                            <p:fltVal val="0"/>
                                          </p:val>
                                        </p:tav>
                                        <p:tav tm="100000">
                                          <p:val>
                                            <p:fltVal val="1"/>
                                          </p:val>
                                        </p:tav>
                                      </p:tavLst>
                                    </p:anim>
                                    <p:anim calcmode="lin" valueType="num">
                                      <p:cBhvr>
                                        <p:cTn id="44" dur="7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CAC3-1765-4EED-BFDC-B7F56633CB4F}"/>
              </a:ext>
            </a:extLst>
          </p:cNvPr>
          <p:cNvSpPr>
            <a:spLocks noGrp="1"/>
          </p:cNvSpPr>
          <p:nvPr>
            <p:ph type="title"/>
          </p:nvPr>
        </p:nvSpPr>
        <p:spPr/>
        <p:txBody>
          <a:bodyPr/>
          <a:lstStyle/>
          <a:p>
            <a:r>
              <a:rPr lang="en-US" sz="2800" dirty="0"/>
              <a:t>Why do a Cost Study: </a:t>
            </a:r>
            <a:r>
              <a:rPr lang="en-US" sz="2800" dirty="0">
                <a:solidFill>
                  <a:srgbClr val="39B54A"/>
                </a:solidFill>
              </a:rPr>
              <a:t>Value</a:t>
            </a:r>
          </a:p>
        </p:txBody>
      </p:sp>
      <p:sp>
        <p:nvSpPr>
          <p:cNvPr id="4" name="Content Placeholder 3">
            <a:extLst>
              <a:ext uri="{FF2B5EF4-FFF2-40B4-BE49-F238E27FC236}">
                <a16:creationId xmlns:a16="http://schemas.microsoft.com/office/drawing/2014/main" id="{8A682500-FE3B-48A1-A3A5-FA0583C197C7}"/>
              </a:ext>
            </a:extLst>
          </p:cNvPr>
          <p:cNvSpPr>
            <a:spLocks noGrp="1"/>
          </p:cNvSpPr>
          <p:nvPr>
            <p:ph idx="1"/>
          </p:nvPr>
        </p:nvSpPr>
        <p:spPr/>
        <p:txBody>
          <a:bodyPr>
            <a:normAutofit/>
          </a:bodyPr>
          <a:lstStyle/>
          <a:p>
            <a:r>
              <a:rPr lang="en-US" dirty="0"/>
              <a:t>Having detailed and accurate cost data is a crucial part of the equation to determine the </a:t>
            </a:r>
            <a:r>
              <a:rPr lang="en-US" dirty="0">
                <a:solidFill>
                  <a:schemeClr val="accent1"/>
                </a:solidFill>
              </a:rPr>
              <a:t>value </a:t>
            </a:r>
            <a:r>
              <a:rPr lang="en-US" dirty="0"/>
              <a:t>of what you are buying. </a:t>
            </a:r>
          </a:p>
        </p:txBody>
      </p:sp>
      <p:sp>
        <p:nvSpPr>
          <p:cNvPr id="10" name="Freeform: Shape 9">
            <a:extLst>
              <a:ext uri="{FF2B5EF4-FFF2-40B4-BE49-F238E27FC236}">
                <a16:creationId xmlns:a16="http://schemas.microsoft.com/office/drawing/2014/main" id="{984F1598-6050-4C7F-BF0F-A8DC5E441DA7}"/>
              </a:ext>
            </a:extLst>
          </p:cNvPr>
          <p:cNvSpPr/>
          <p:nvPr/>
        </p:nvSpPr>
        <p:spPr>
          <a:xfrm>
            <a:off x="1261930" y="3484356"/>
            <a:ext cx="4635567" cy="2677443"/>
          </a:xfrm>
          <a:custGeom>
            <a:avLst/>
            <a:gdLst>
              <a:gd name="connsiteX0" fmla="*/ 613204 w 7061138"/>
              <a:gd name="connsiteY0" fmla="*/ 0 h 3509362"/>
              <a:gd name="connsiteX1" fmla="*/ 622631 w 7061138"/>
              <a:gd name="connsiteY1" fmla="*/ 3252248 h 3509362"/>
              <a:gd name="connsiteX2" fmla="*/ 7061138 w 7061138"/>
              <a:gd name="connsiteY2" fmla="*/ 3172120 h 3509362"/>
              <a:gd name="connsiteX0" fmla="*/ 569472 w 7017406"/>
              <a:gd name="connsiteY0" fmla="*/ 0 h 3383552"/>
              <a:gd name="connsiteX1" fmla="*/ 652012 w 7017406"/>
              <a:gd name="connsiteY1" fmla="*/ 3054286 h 3383552"/>
              <a:gd name="connsiteX2" fmla="*/ 7017406 w 7017406"/>
              <a:gd name="connsiteY2" fmla="*/ 3172120 h 3383552"/>
              <a:gd name="connsiteX0" fmla="*/ 413427 w 6861361"/>
              <a:gd name="connsiteY0" fmla="*/ 0 h 3443366"/>
              <a:gd name="connsiteX1" fmla="*/ 495967 w 6861361"/>
              <a:gd name="connsiteY1" fmla="*/ 3054286 h 3443366"/>
              <a:gd name="connsiteX2" fmla="*/ 6861361 w 6861361"/>
              <a:gd name="connsiteY2" fmla="*/ 3172120 h 3443366"/>
              <a:gd name="connsiteX0" fmla="*/ 530443 w 7056366"/>
              <a:gd name="connsiteY0" fmla="*/ 0 h 3021908"/>
              <a:gd name="connsiteX1" fmla="*/ 690972 w 7056366"/>
              <a:gd name="connsiteY1" fmla="*/ 2714921 h 3021908"/>
              <a:gd name="connsiteX2" fmla="*/ 7056366 w 7056366"/>
              <a:gd name="connsiteY2" fmla="*/ 2832755 h 3021908"/>
              <a:gd name="connsiteX0" fmla="*/ 484443 w 7010366"/>
              <a:gd name="connsiteY0" fmla="*/ 0 h 3021908"/>
              <a:gd name="connsiteX1" fmla="*/ 644972 w 7010366"/>
              <a:gd name="connsiteY1" fmla="*/ 2714921 h 3021908"/>
              <a:gd name="connsiteX2" fmla="*/ 7010366 w 7010366"/>
              <a:gd name="connsiteY2" fmla="*/ 2832755 h 3021908"/>
              <a:gd name="connsiteX0" fmla="*/ 445403 w 6971326"/>
              <a:gd name="connsiteY0" fmla="*/ 0 h 3125387"/>
              <a:gd name="connsiteX1" fmla="*/ 674172 w 6971326"/>
              <a:gd name="connsiteY1" fmla="*/ 2884603 h 3125387"/>
              <a:gd name="connsiteX2" fmla="*/ 6971326 w 6971326"/>
              <a:gd name="connsiteY2" fmla="*/ 2832755 h 3125387"/>
              <a:gd name="connsiteX0" fmla="*/ 257588 w 6783511"/>
              <a:gd name="connsiteY0" fmla="*/ 0 h 3250153"/>
              <a:gd name="connsiteX1" fmla="*/ 486357 w 6783511"/>
              <a:gd name="connsiteY1" fmla="*/ 2884603 h 3250153"/>
              <a:gd name="connsiteX2" fmla="*/ 6783511 w 6783511"/>
              <a:gd name="connsiteY2" fmla="*/ 2832755 h 3250153"/>
              <a:gd name="connsiteX0" fmla="*/ 445402 w 6971325"/>
              <a:gd name="connsiteY0" fmla="*/ 0 h 3125387"/>
              <a:gd name="connsiteX1" fmla="*/ 674171 w 6971325"/>
              <a:gd name="connsiteY1" fmla="*/ 2884603 h 3125387"/>
              <a:gd name="connsiteX2" fmla="*/ 6971325 w 6971325"/>
              <a:gd name="connsiteY2" fmla="*/ 2832755 h 3125387"/>
              <a:gd name="connsiteX0" fmla="*/ 445402 w 6971325"/>
              <a:gd name="connsiteY0" fmla="*/ 0 h 3086580"/>
              <a:gd name="connsiteX1" fmla="*/ 674171 w 6971325"/>
              <a:gd name="connsiteY1" fmla="*/ 2884603 h 3086580"/>
              <a:gd name="connsiteX2" fmla="*/ 6971325 w 6971325"/>
              <a:gd name="connsiteY2" fmla="*/ 2832755 h 3086580"/>
              <a:gd name="connsiteX0" fmla="*/ 444426 w 6955726"/>
              <a:gd name="connsiteY0" fmla="*/ 0 h 3143060"/>
              <a:gd name="connsiteX1" fmla="*/ 673195 w 6955726"/>
              <a:gd name="connsiteY1" fmla="*/ 2884603 h 3143060"/>
              <a:gd name="connsiteX2" fmla="*/ 6955727 w 6955726"/>
              <a:gd name="connsiteY2" fmla="*/ 2988298 h 3143060"/>
              <a:gd name="connsiteX0" fmla="*/ 444426 w 6955727"/>
              <a:gd name="connsiteY0" fmla="*/ 0 h 3119145"/>
              <a:gd name="connsiteX1" fmla="*/ 673195 w 6955727"/>
              <a:gd name="connsiteY1" fmla="*/ 2884603 h 3119145"/>
              <a:gd name="connsiteX2" fmla="*/ 6955727 w 6955727"/>
              <a:gd name="connsiteY2" fmla="*/ 2988298 h 3119145"/>
              <a:gd name="connsiteX0" fmla="*/ 533503 w 7044804"/>
              <a:gd name="connsiteY0" fmla="*/ 0 h 3004298"/>
              <a:gd name="connsiteX1" fmla="*/ 611171 w 7044804"/>
              <a:gd name="connsiteY1" fmla="*/ 2696067 h 3004298"/>
              <a:gd name="connsiteX2" fmla="*/ 7044804 w 7044804"/>
              <a:gd name="connsiteY2" fmla="*/ 2988298 h 3004298"/>
              <a:gd name="connsiteX0" fmla="*/ 638010 w 7149311"/>
              <a:gd name="connsiteY0" fmla="*/ 0 h 2988298"/>
              <a:gd name="connsiteX1" fmla="*/ 149907 w 7149311"/>
              <a:gd name="connsiteY1" fmla="*/ 2220014 h 2988298"/>
              <a:gd name="connsiteX2" fmla="*/ 715678 w 7149311"/>
              <a:gd name="connsiteY2" fmla="*/ 2696067 h 2988298"/>
              <a:gd name="connsiteX3" fmla="*/ 7149311 w 7149311"/>
              <a:gd name="connsiteY3" fmla="*/ 2988298 h 2988298"/>
              <a:gd name="connsiteX0" fmla="*/ 526281 w 7037582"/>
              <a:gd name="connsiteY0" fmla="*/ 0 h 2988298"/>
              <a:gd name="connsiteX1" fmla="*/ 38178 w 7037582"/>
              <a:gd name="connsiteY1" fmla="*/ 2220014 h 2988298"/>
              <a:gd name="connsiteX2" fmla="*/ 872032 w 7037582"/>
              <a:gd name="connsiteY2" fmla="*/ 2884603 h 2988298"/>
              <a:gd name="connsiteX3" fmla="*/ 7037582 w 7037582"/>
              <a:gd name="connsiteY3" fmla="*/ 2988298 h 2988298"/>
              <a:gd name="connsiteX0" fmla="*/ 344839 w 6856140"/>
              <a:gd name="connsiteY0" fmla="*/ 0 h 2988298"/>
              <a:gd name="connsiteX1" fmla="*/ 139441 w 6856140"/>
              <a:gd name="connsiteY1" fmla="*/ 2512245 h 2988298"/>
              <a:gd name="connsiteX2" fmla="*/ 690590 w 6856140"/>
              <a:gd name="connsiteY2" fmla="*/ 2884603 h 2988298"/>
              <a:gd name="connsiteX3" fmla="*/ 6856140 w 6856140"/>
              <a:gd name="connsiteY3" fmla="*/ 2988298 h 2988298"/>
              <a:gd name="connsiteX0" fmla="*/ 234408 w 6745709"/>
              <a:gd name="connsiteY0" fmla="*/ 0 h 3028150"/>
              <a:gd name="connsiteX1" fmla="*/ 29010 w 6745709"/>
              <a:gd name="connsiteY1" fmla="*/ 2512245 h 3028150"/>
              <a:gd name="connsiteX2" fmla="*/ 580159 w 6745709"/>
              <a:gd name="connsiteY2" fmla="*/ 2884603 h 3028150"/>
              <a:gd name="connsiteX3" fmla="*/ 6745709 w 6745709"/>
              <a:gd name="connsiteY3" fmla="*/ 2988298 h 3028150"/>
              <a:gd name="connsiteX0" fmla="*/ 206254 w 6717555"/>
              <a:gd name="connsiteY0" fmla="*/ 0 h 3028150"/>
              <a:gd name="connsiteX1" fmla="*/ 856 w 6717555"/>
              <a:gd name="connsiteY1" fmla="*/ 2512245 h 3028150"/>
              <a:gd name="connsiteX2" fmla="*/ 552005 w 6717555"/>
              <a:gd name="connsiteY2" fmla="*/ 2884603 h 3028150"/>
              <a:gd name="connsiteX3" fmla="*/ 6717555 w 6717555"/>
              <a:gd name="connsiteY3" fmla="*/ 2988298 h 3028150"/>
              <a:gd name="connsiteX0" fmla="*/ 206254 w 6717555"/>
              <a:gd name="connsiteY0" fmla="*/ 0 h 3028150"/>
              <a:gd name="connsiteX1" fmla="*/ 856 w 6717555"/>
              <a:gd name="connsiteY1" fmla="*/ 2512245 h 3028150"/>
              <a:gd name="connsiteX2" fmla="*/ 552005 w 6717555"/>
              <a:gd name="connsiteY2" fmla="*/ 2884603 h 3028150"/>
              <a:gd name="connsiteX3" fmla="*/ 6717555 w 6717555"/>
              <a:gd name="connsiteY3" fmla="*/ 2988298 h 3028150"/>
              <a:gd name="connsiteX0" fmla="*/ 206254 w 6717555"/>
              <a:gd name="connsiteY0" fmla="*/ 0 h 2988298"/>
              <a:gd name="connsiteX1" fmla="*/ 856 w 6717555"/>
              <a:gd name="connsiteY1" fmla="*/ 2512245 h 2988298"/>
              <a:gd name="connsiteX2" fmla="*/ 552005 w 6717555"/>
              <a:gd name="connsiteY2" fmla="*/ 2884603 h 2988298"/>
              <a:gd name="connsiteX3" fmla="*/ 6717555 w 6717555"/>
              <a:gd name="connsiteY3" fmla="*/ 2988298 h 2988298"/>
              <a:gd name="connsiteX0" fmla="*/ 152724 w 6664025"/>
              <a:gd name="connsiteY0" fmla="*/ 0 h 2988298"/>
              <a:gd name="connsiteX1" fmla="*/ 98427 w 6664025"/>
              <a:gd name="connsiteY1" fmla="*/ 2549953 h 2988298"/>
              <a:gd name="connsiteX2" fmla="*/ 498475 w 6664025"/>
              <a:gd name="connsiteY2" fmla="*/ 2884603 h 2988298"/>
              <a:gd name="connsiteX3" fmla="*/ 6664025 w 6664025"/>
              <a:gd name="connsiteY3" fmla="*/ 2988298 h 2988298"/>
              <a:gd name="connsiteX0" fmla="*/ 187694 w 6698995"/>
              <a:gd name="connsiteY0" fmla="*/ 0 h 2988298"/>
              <a:gd name="connsiteX1" fmla="*/ 133397 w 6698995"/>
              <a:gd name="connsiteY1" fmla="*/ 2549953 h 2988298"/>
              <a:gd name="connsiteX2" fmla="*/ 533445 w 6698995"/>
              <a:gd name="connsiteY2" fmla="*/ 2884603 h 2988298"/>
              <a:gd name="connsiteX3" fmla="*/ 6698995 w 6698995"/>
              <a:gd name="connsiteY3" fmla="*/ 2988298 h 2988298"/>
              <a:gd name="connsiteX0" fmla="*/ 187694 w 6698995"/>
              <a:gd name="connsiteY0" fmla="*/ 0 h 2988298"/>
              <a:gd name="connsiteX1" fmla="*/ 133397 w 6698995"/>
              <a:gd name="connsiteY1" fmla="*/ 2549953 h 2988298"/>
              <a:gd name="connsiteX2" fmla="*/ 533445 w 6698995"/>
              <a:gd name="connsiteY2" fmla="*/ 2884603 h 2988298"/>
              <a:gd name="connsiteX3" fmla="*/ 6698995 w 6698995"/>
              <a:gd name="connsiteY3" fmla="*/ 2988298 h 2988298"/>
              <a:gd name="connsiteX0" fmla="*/ 187694 w 6698995"/>
              <a:gd name="connsiteY0" fmla="*/ 0 h 2988298"/>
              <a:gd name="connsiteX1" fmla="*/ 133397 w 6698995"/>
              <a:gd name="connsiteY1" fmla="*/ 2549953 h 2988298"/>
              <a:gd name="connsiteX2" fmla="*/ 533445 w 6698995"/>
              <a:gd name="connsiteY2" fmla="*/ 2884603 h 2988298"/>
              <a:gd name="connsiteX3" fmla="*/ 6698995 w 6698995"/>
              <a:gd name="connsiteY3" fmla="*/ 2988298 h 2988298"/>
              <a:gd name="connsiteX0" fmla="*/ 183223 w 6694524"/>
              <a:gd name="connsiteY0" fmla="*/ 0 h 2988298"/>
              <a:gd name="connsiteX1" fmla="*/ 128926 w 6694524"/>
              <a:gd name="connsiteY1" fmla="*/ 2549953 h 2988298"/>
              <a:gd name="connsiteX2" fmla="*/ 528974 w 6694524"/>
              <a:gd name="connsiteY2" fmla="*/ 2884603 h 2988298"/>
              <a:gd name="connsiteX3" fmla="*/ 6694524 w 6694524"/>
              <a:gd name="connsiteY3" fmla="*/ 2988298 h 2988298"/>
              <a:gd name="connsiteX0" fmla="*/ 183223 w 6694524"/>
              <a:gd name="connsiteY0" fmla="*/ 0 h 2988298"/>
              <a:gd name="connsiteX1" fmla="*/ 128926 w 6694524"/>
              <a:gd name="connsiteY1" fmla="*/ 2549953 h 2988298"/>
              <a:gd name="connsiteX2" fmla="*/ 528974 w 6694524"/>
              <a:gd name="connsiteY2" fmla="*/ 2884603 h 2988298"/>
              <a:gd name="connsiteX3" fmla="*/ 6694524 w 6694524"/>
              <a:gd name="connsiteY3" fmla="*/ 2988298 h 2988298"/>
              <a:gd name="connsiteX0" fmla="*/ 166357 w 6677658"/>
              <a:gd name="connsiteY0" fmla="*/ 0 h 2988298"/>
              <a:gd name="connsiteX1" fmla="*/ 112060 w 6677658"/>
              <a:gd name="connsiteY1" fmla="*/ 2549953 h 2988298"/>
              <a:gd name="connsiteX2" fmla="*/ 311905 w 6677658"/>
              <a:gd name="connsiteY2" fmla="*/ 2680397 h 2988298"/>
              <a:gd name="connsiteX3" fmla="*/ 512108 w 6677658"/>
              <a:gd name="connsiteY3" fmla="*/ 2884603 h 2988298"/>
              <a:gd name="connsiteX4" fmla="*/ 6677658 w 6677658"/>
              <a:gd name="connsiteY4" fmla="*/ 2988298 h 2988298"/>
              <a:gd name="connsiteX0" fmla="*/ 252958 w 6764259"/>
              <a:gd name="connsiteY0" fmla="*/ 0 h 2988298"/>
              <a:gd name="connsiteX1" fmla="*/ 198661 w 6764259"/>
              <a:gd name="connsiteY1" fmla="*/ 2549953 h 2988298"/>
              <a:gd name="connsiteX2" fmla="*/ 598709 w 6764259"/>
              <a:gd name="connsiteY2" fmla="*/ 2884603 h 2988298"/>
              <a:gd name="connsiteX3" fmla="*/ 6764259 w 6764259"/>
              <a:gd name="connsiteY3" fmla="*/ 2988298 h 2988298"/>
              <a:gd name="connsiteX0" fmla="*/ 252958 w 6764259"/>
              <a:gd name="connsiteY0" fmla="*/ 0 h 2988298"/>
              <a:gd name="connsiteX1" fmla="*/ 198661 w 6764259"/>
              <a:gd name="connsiteY1" fmla="*/ 2549953 h 2988298"/>
              <a:gd name="connsiteX2" fmla="*/ 598709 w 6764259"/>
              <a:gd name="connsiteY2" fmla="*/ 2884603 h 2988298"/>
              <a:gd name="connsiteX3" fmla="*/ 6764259 w 6764259"/>
              <a:gd name="connsiteY3" fmla="*/ 2988298 h 2988298"/>
              <a:gd name="connsiteX0" fmla="*/ 133023 w 6644324"/>
              <a:gd name="connsiteY0" fmla="*/ 0 h 2988298"/>
              <a:gd name="connsiteX1" fmla="*/ 78726 w 6644324"/>
              <a:gd name="connsiteY1" fmla="*/ 2549953 h 2988298"/>
              <a:gd name="connsiteX2" fmla="*/ 478774 w 6644324"/>
              <a:gd name="connsiteY2" fmla="*/ 2884603 h 2988298"/>
              <a:gd name="connsiteX3" fmla="*/ 6644324 w 6644324"/>
              <a:gd name="connsiteY3" fmla="*/ 2988298 h 2988298"/>
              <a:gd name="connsiteX0" fmla="*/ 133023 w 6644324"/>
              <a:gd name="connsiteY0" fmla="*/ 0 h 2988298"/>
              <a:gd name="connsiteX1" fmla="*/ 78726 w 6644324"/>
              <a:gd name="connsiteY1" fmla="*/ 2549953 h 2988298"/>
              <a:gd name="connsiteX2" fmla="*/ 478774 w 6644324"/>
              <a:gd name="connsiteY2" fmla="*/ 2884603 h 2988298"/>
              <a:gd name="connsiteX3" fmla="*/ 6644324 w 6644324"/>
              <a:gd name="connsiteY3" fmla="*/ 2988298 h 2988298"/>
              <a:gd name="connsiteX0" fmla="*/ 83998 w 6595299"/>
              <a:gd name="connsiteY0" fmla="*/ 0 h 2988298"/>
              <a:gd name="connsiteX1" fmla="*/ 29701 w 6595299"/>
              <a:gd name="connsiteY1" fmla="*/ 2549953 h 2988298"/>
              <a:gd name="connsiteX2" fmla="*/ 6595299 w 6595299"/>
              <a:gd name="connsiteY2" fmla="*/ 2988298 h 2988298"/>
              <a:gd name="connsiteX0" fmla="*/ 8993 w 6520294"/>
              <a:gd name="connsiteY0" fmla="*/ 0 h 3051961"/>
              <a:gd name="connsiteX1" fmla="*/ 481114 w 6520294"/>
              <a:gd name="connsiteY1" fmla="*/ 2795050 h 3051961"/>
              <a:gd name="connsiteX2" fmla="*/ 6520294 w 6520294"/>
              <a:gd name="connsiteY2" fmla="*/ 2988298 h 3051961"/>
              <a:gd name="connsiteX0" fmla="*/ 8993 w 6520294"/>
              <a:gd name="connsiteY0" fmla="*/ 0 h 3051961"/>
              <a:gd name="connsiteX1" fmla="*/ 481114 w 6520294"/>
              <a:gd name="connsiteY1" fmla="*/ 2795050 h 3051961"/>
              <a:gd name="connsiteX2" fmla="*/ 6520294 w 6520294"/>
              <a:gd name="connsiteY2" fmla="*/ 2988298 h 3051961"/>
              <a:gd name="connsiteX0" fmla="*/ 8993 w 6520294"/>
              <a:gd name="connsiteY0" fmla="*/ 0 h 3051961"/>
              <a:gd name="connsiteX1" fmla="*/ 481114 w 6520294"/>
              <a:gd name="connsiteY1" fmla="*/ 2795050 h 3051961"/>
              <a:gd name="connsiteX2" fmla="*/ 6520294 w 6520294"/>
              <a:gd name="connsiteY2" fmla="*/ 2988298 h 3051961"/>
              <a:gd name="connsiteX0" fmla="*/ 8993 w 6520294"/>
              <a:gd name="connsiteY0" fmla="*/ 0 h 3072300"/>
              <a:gd name="connsiteX1" fmla="*/ 481114 w 6520294"/>
              <a:gd name="connsiteY1" fmla="*/ 2795050 h 3072300"/>
              <a:gd name="connsiteX2" fmla="*/ 6520294 w 6520294"/>
              <a:gd name="connsiteY2" fmla="*/ 2988298 h 3072300"/>
              <a:gd name="connsiteX0" fmla="*/ 8993 w 6520294"/>
              <a:gd name="connsiteY0" fmla="*/ 0 h 3018666"/>
              <a:gd name="connsiteX1" fmla="*/ 481114 w 6520294"/>
              <a:gd name="connsiteY1" fmla="*/ 2795050 h 3018666"/>
              <a:gd name="connsiteX2" fmla="*/ 680957 w 6520294"/>
              <a:gd name="connsiteY2" fmla="*/ 2864219 h 3018666"/>
              <a:gd name="connsiteX3" fmla="*/ 6520294 w 6520294"/>
              <a:gd name="connsiteY3" fmla="*/ 2988298 h 3018666"/>
              <a:gd name="connsiteX0" fmla="*/ 8993 w 6520294"/>
              <a:gd name="connsiteY0" fmla="*/ 0 h 3129171"/>
              <a:gd name="connsiteX1" fmla="*/ 481114 w 6520294"/>
              <a:gd name="connsiteY1" fmla="*/ 2795050 h 3129171"/>
              <a:gd name="connsiteX2" fmla="*/ 680957 w 6520294"/>
              <a:gd name="connsiteY2" fmla="*/ 2864219 h 3129171"/>
              <a:gd name="connsiteX3" fmla="*/ 6520294 w 6520294"/>
              <a:gd name="connsiteY3" fmla="*/ 2988298 h 3129171"/>
              <a:gd name="connsiteX0" fmla="*/ 8993 w 6520294"/>
              <a:gd name="connsiteY0" fmla="*/ 0 h 3129171"/>
              <a:gd name="connsiteX1" fmla="*/ 481114 w 6520294"/>
              <a:gd name="connsiteY1" fmla="*/ 2795050 h 3129171"/>
              <a:gd name="connsiteX2" fmla="*/ 680957 w 6520294"/>
              <a:gd name="connsiteY2" fmla="*/ 2864219 h 3129171"/>
              <a:gd name="connsiteX3" fmla="*/ 6520294 w 6520294"/>
              <a:gd name="connsiteY3" fmla="*/ 2988298 h 3129171"/>
              <a:gd name="connsiteX0" fmla="*/ 8993 w 6520294"/>
              <a:gd name="connsiteY0" fmla="*/ 0 h 3090741"/>
              <a:gd name="connsiteX1" fmla="*/ 481114 w 6520294"/>
              <a:gd name="connsiteY1" fmla="*/ 2795050 h 3090741"/>
              <a:gd name="connsiteX2" fmla="*/ 2070115 w 6520294"/>
              <a:gd name="connsiteY2" fmla="*/ 2779378 h 3090741"/>
              <a:gd name="connsiteX3" fmla="*/ 6520294 w 6520294"/>
              <a:gd name="connsiteY3" fmla="*/ 2988298 h 3090741"/>
              <a:gd name="connsiteX0" fmla="*/ 8993 w 6520294"/>
              <a:gd name="connsiteY0" fmla="*/ 0 h 3059854"/>
              <a:gd name="connsiteX1" fmla="*/ 481114 w 6520294"/>
              <a:gd name="connsiteY1" fmla="*/ 2795050 h 3059854"/>
              <a:gd name="connsiteX2" fmla="*/ 2070115 w 6520294"/>
              <a:gd name="connsiteY2" fmla="*/ 2779378 h 3059854"/>
              <a:gd name="connsiteX3" fmla="*/ 6520294 w 6520294"/>
              <a:gd name="connsiteY3" fmla="*/ 2988298 h 3059854"/>
              <a:gd name="connsiteX0" fmla="*/ 8993 w 6520294"/>
              <a:gd name="connsiteY0" fmla="*/ 0 h 3059854"/>
              <a:gd name="connsiteX1" fmla="*/ 481114 w 6520294"/>
              <a:gd name="connsiteY1" fmla="*/ 2795050 h 3059854"/>
              <a:gd name="connsiteX2" fmla="*/ 2070115 w 6520294"/>
              <a:gd name="connsiteY2" fmla="*/ 2779378 h 3059854"/>
              <a:gd name="connsiteX3" fmla="*/ 6520294 w 6520294"/>
              <a:gd name="connsiteY3" fmla="*/ 2988298 h 3059854"/>
              <a:gd name="connsiteX0" fmla="*/ 7534 w 6518835"/>
              <a:gd name="connsiteY0" fmla="*/ 0 h 2988298"/>
              <a:gd name="connsiteX1" fmla="*/ 586889 w 6518835"/>
              <a:gd name="connsiteY1" fmla="*/ 2573521 h 2988298"/>
              <a:gd name="connsiteX2" fmla="*/ 2068656 w 6518835"/>
              <a:gd name="connsiteY2" fmla="*/ 2779378 h 2988298"/>
              <a:gd name="connsiteX3" fmla="*/ 6518835 w 6518835"/>
              <a:gd name="connsiteY3" fmla="*/ 2988298 h 2988298"/>
              <a:gd name="connsiteX0" fmla="*/ 7534 w 6518835"/>
              <a:gd name="connsiteY0" fmla="*/ 0 h 2995827"/>
              <a:gd name="connsiteX1" fmla="*/ 586889 w 6518835"/>
              <a:gd name="connsiteY1" fmla="*/ 2573521 h 2995827"/>
              <a:gd name="connsiteX2" fmla="*/ 1118180 w 6518835"/>
              <a:gd name="connsiteY2" fmla="*/ 2864219 h 2995827"/>
              <a:gd name="connsiteX3" fmla="*/ 6518835 w 6518835"/>
              <a:gd name="connsiteY3" fmla="*/ 2988298 h 2995827"/>
              <a:gd name="connsiteX0" fmla="*/ 7534 w 6518835"/>
              <a:gd name="connsiteY0" fmla="*/ 0 h 2988298"/>
              <a:gd name="connsiteX1" fmla="*/ 586889 w 6518835"/>
              <a:gd name="connsiteY1" fmla="*/ 2573521 h 2988298"/>
              <a:gd name="connsiteX2" fmla="*/ 1118180 w 6518835"/>
              <a:gd name="connsiteY2" fmla="*/ 2864219 h 2988298"/>
              <a:gd name="connsiteX3" fmla="*/ 6518835 w 6518835"/>
              <a:gd name="connsiteY3" fmla="*/ 2988298 h 2988298"/>
              <a:gd name="connsiteX0" fmla="*/ 7534 w 7113492"/>
              <a:gd name="connsiteY0" fmla="*/ 0 h 2928318"/>
              <a:gd name="connsiteX1" fmla="*/ 586889 w 7113492"/>
              <a:gd name="connsiteY1" fmla="*/ 2573521 h 2928318"/>
              <a:gd name="connsiteX2" fmla="*/ 1118180 w 7113492"/>
              <a:gd name="connsiteY2" fmla="*/ 2864219 h 2928318"/>
              <a:gd name="connsiteX3" fmla="*/ 7113492 w 7113492"/>
              <a:gd name="connsiteY3" fmla="*/ 2776195 h 2928318"/>
              <a:gd name="connsiteX0" fmla="*/ 7534 w 7113492"/>
              <a:gd name="connsiteY0" fmla="*/ 0 h 2928318"/>
              <a:gd name="connsiteX1" fmla="*/ 586889 w 7113492"/>
              <a:gd name="connsiteY1" fmla="*/ 2573521 h 2928318"/>
              <a:gd name="connsiteX2" fmla="*/ 1118180 w 7113492"/>
              <a:gd name="connsiteY2" fmla="*/ 2864219 h 2928318"/>
              <a:gd name="connsiteX3" fmla="*/ 7113492 w 7113492"/>
              <a:gd name="connsiteY3" fmla="*/ 2776195 h 2928318"/>
              <a:gd name="connsiteX0" fmla="*/ 7534 w 7113492"/>
              <a:gd name="connsiteY0" fmla="*/ 0 h 2928318"/>
              <a:gd name="connsiteX1" fmla="*/ 586889 w 7113492"/>
              <a:gd name="connsiteY1" fmla="*/ 2573521 h 2928318"/>
              <a:gd name="connsiteX2" fmla="*/ 1118180 w 7113492"/>
              <a:gd name="connsiteY2" fmla="*/ 2864219 h 2928318"/>
              <a:gd name="connsiteX3" fmla="*/ 7113492 w 7113492"/>
              <a:gd name="connsiteY3" fmla="*/ 2776195 h 2928318"/>
              <a:gd name="connsiteX0" fmla="*/ 7534 w 7113492"/>
              <a:gd name="connsiteY0" fmla="*/ 0 h 2850279"/>
              <a:gd name="connsiteX1" fmla="*/ 586889 w 7113492"/>
              <a:gd name="connsiteY1" fmla="*/ 2573521 h 2850279"/>
              <a:gd name="connsiteX2" fmla="*/ 903714 w 7113492"/>
              <a:gd name="connsiteY2" fmla="*/ 2713390 h 2850279"/>
              <a:gd name="connsiteX3" fmla="*/ 7113492 w 7113492"/>
              <a:gd name="connsiteY3" fmla="*/ 2776195 h 2850279"/>
              <a:gd name="connsiteX0" fmla="*/ 7534 w 7113492"/>
              <a:gd name="connsiteY0" fmla="*/ 0 h 2871302"/>
              <a:gd name="connsiteX1" fmla="*/ 586889 w 7113492"/>
              <a:gd name="connsiteY1" fmla="*/ 2573521 h 2871302"/>
              <a:gd name="connsiteX2" fmla="*/ 903714 w 7113492"/>
              <a:gd name="connsiteY2" fmla="*/ 2760524 h 2871302"/>
              <a:gd name="connsiteX3" fmla="*/ 7113492 w 7113492"/>
              <a:gd name="connsiteY3" fmla="*/ 2776195 h 2871302"/>
              <a:gd name="connsiteX0" fmla="*/ 7534 w 7113492"/>
              <a:gd name="connsiteY0" fmla="*/ 0 h 2871302"/>
              <a:gd name="connsiteX1" fmla="*/ 586889 w 7113492"/>
              <a:gd name="connsiteY1" fmla="*/ 2573521 h 2871302"/>
              <a:gd name="connsiteX2" fmla="*/ 903714 w 7113492"/>
              <a:gd name="connsiteY2" fmla="*/ 2760524 h 2871302"/>
              <a:gd name="connsiteX3" fmla="*/ 7113492 w 7113492"/>
              <a:gd name="connsiteY3" fmla="*/ 2776195 h 2871302"/>
              <a:gd name="connsiteX0" fmla="*/ 7534 w 7113492"/>
              <a:gd name="connsiteY0" fmla="*/ 0 h 2871302"/>
              <a:gd name="connsiteX1" fmla="*/ 586889 w 7113492"/>
              <a:gd name="connsiteY1" fmla="*/ 2573521 h 2871302"/>
              <a:gd name="connsiteX2" fmla="*/ 903714 w 7113492"/>
              <a:gd name="connsiteY2" fmla="*/ 2760524 h 2871302"/>
              <a:gd name="connsiteX3" fmla="*/ 7113492 w 7113492"/>
              <a:gd name="connsiteY3" fmla="*/ 2776195 h 2871302"/>
              <a:gd name="connsiteX0" fmla="*/ 6874 w 7112832"/>
              <a:gd name="connsiteY0" fmla="*/ 0 h 2852486"/>
              <a:gd name="connsiteX1" fmla="*/ 649595 w 7112832"/>
              <a:gd name="connsiteY1" fmla="*/ 2535814 h 2852486"/>
              <a:gd name="connsiteX2" fmla="*/ 903054 w 7112832"/>
              <a:gd name="connsiteY2" fmla="*/ 2760524 h 2852486"/>
              <a:gd name="connsiteX3" fmla="*/ 7112832 w 7112832"/>
              <a:gd name="connsiteY3" fmla="*/ 2776195 h 2852486"/>
              <a:gd name="connsiteX0" fmla="*/ 6874 w 7112832"/>
              <a:gd name="connsiteY0" fmla="*/ 0 h 2778050"/>
              <a:gd name="connsiteX1" fmla="*/ 649595 w 7112832"/>
              <a:gd name="connsiteY1" fmla="*/ 2535814 h 2778050"/>
              <a:gd name="connsiteX2" fmla="*/ 903054 w 7112832"/>
              <a:gd name="connsiteY2" fmla="*/ 2760524 h 2778050"/>
              <a:gd name="connsiteX3" fmla="*/ 7112832 w 7112832"/>
              <a:gd name="connsiteY3" fmla="*/ 2776195 h 2778050"/>
              <a:gd name="connsiteX0" fmla="*/ 6874 w 7112832"/>
              <a:gd name="connsiteY0" fmla="*/ 0 h 2776647"/>
              <a:gd name="connsiteX1" fmla="*/ 649595 w 7112832"/>
              <a:gd name="connsiteY1" fmla="*/ 2535814 h 2776647"/>
              <a:gd name="connsiteX2" fmla="*/ 903054 w 7112832"/>
              <a:gd name="connsiteY2" fmla="*/ 2760524 h 2776647"/>
              <a:gd name="connsiteX3" fmla="*/ 7112832 w 7112832"/>
              <a:gd name="connsiteY3" fmla="*/ 2776195 h 2776647"/>
              <a:gd name="connsiteX0" fmla="*/ 6874 w 7112832"/>
              <a:gd name="connsiteY0" fmla="*/ 0 h 2776647"/>
              <a:gd name="connsiteX1" fmla="*/ 649595 w 7112832"/>
              <a:gd name="connsiteY1" fmla="*/ 2535814 h 2776647"/>
              <a:gd name="connsiteX2" fmla="*/ 903054 w 7112832"/>
              <a:gd name="connsiteY2" fmla="*/ 2760524 h 2776647"/>
              <a:gd name="connsiteX3" fmla="*/ 7112832 w 7112832"/>
              <a:gd name="connsiteY3" fmla="*/ 2776195 h 2776647"/>
              <a:gd name="connsiteX0" fmla="*/ 91146 w 6490340"/>
              <a:gd name="connsiteY0" fmla="*/ 0 h 2738940"/>
              <a:gd name="connsiteX1" fmla="*/ 27103 w 6490340"/>
              <a:gd name="connsiteY1" fmla="*/ 2498107 h 2738940"/>
              <a:gd name="connsiteX2" fmla="*/ 280562 w 6490340"/>
              <a:gd name="connsiteY2" fmla="*/ 2722817 h 2738940"/>
              <a:gd name="connsiteX3" fmla="*/ 6490340 w 6490340"/>
              <a:gd name="connsiteY3" fmla="*/ 2738488 h 2738940"/>
              <a:gd name="connsiteX0" fmla="*/ 86539 w 6485733"/>
              <a:gd name="connsiteY0" fmla="*/ 0 h 2738940"/>
              <a:gd name="connsiteX1" fmla="*/ 22496 w 6485733"/>
              <a:gd name="connsiteY1" fmla="*/ 2498107 h 2738940"/>
              <a:gd name="connsiteX2" fmla="*/ 275955 w 6485733"/>
              <a:gd name="connsiteY2" fmla="*/ 2722817 h 2738940"/>
              <a:gd name="connsiteX3" fmla="*/ 6485733 w 6485733"/>
              <a:gd name="connsiteY3" fmla="*/ 2738488 h 2738940"/>
              <a:gd name="connsiteX0" fmla="*/ 84728 w 6483922"/>
              <a:gd name="connsiteY0" fmla="*/ 0 h 2738940"/>
              <a:gd name="connsiteX1" fmla="*/ 20685 w 6483922"/>
              <a:gd name="connsiteY1" fmla="*/ 2498107 h 2738940"/>
              <a:gd name="connsiteX2" fmla="*/ 274144 w 6483922"/>
              <a:gd name="connsiteY2" fmla="*/ 2722817 h 2738940"/>
              <a:gd name="connsiteX3" fmla="*/ 6483922 w 6483922"/>
              <a:gd name="connsiteY3" fmla="*/ 2738488 h 2738940"/>
              <a:gd name="connsiteX0" fmla="*/ 91841 w 6491035"/>
              <a:gd name="connsiteY0" fmla="*/ 0 h 2739617"/>
              <a:gd name="connsiteX1" fmla="*/ 27798 w 6491035"/>
              <a:gd name="connsiteY1" fmla="*/ 2498107 h 2739617"/>
              <a:gd name="connsiteX2" fmla="*/ 281257 w 6491035"/>
              <a:gd name="connsiteY2" fmla="*/ 2722817 h 2739617"/>
              <a:gd name="connsiteX3" fmla="*/ 6491035 w 6491035"/>
              <a:gd name="connsiteY3" fmla="*/ 2738488 h 2739617"/>
              <a:gd name="connsiteX0" fmla="*/ 75626 w 6474820"/>
              <a:gd name="connsiteY0" fmla="*/ 0 h 2738488"/>
              <a:gd name="connsiteX1" fmla="*/ 11583 w 6474820"/>
              <a:gd name="connsiteY1" fmla="*/ 2498107 h 2738488"/>
              <a:gd name="connsiteX2" fmla="*/ 265042 w 6474820"/>
              <a:gd name="connsiteY2" fmla="*/ 2722817 h 2738488"/>
              <a:gd name="connsiteX3" fmla="*/ 6474820 w 6474820"/>
              <a:gd name="connsiteY3" fmla="*/ 2738488 h 2738488"/>
              <a:gd name="connsiteX0" fmla="*/ 64043 w 6463237"/>
              <a:gd name="connsiteY0" fmla="*/ 0 h 2738488"/>
              <a:gd name="connsiteX1" fmla="*/ 0 w 6463237"/>
              <a:gd name="connsiteY1" fmla="*/ 2498107 h 2738488"/>
              <a:gd name="connsiteX2" fmla="*/ 253459 w 6463237"/>
              <a:gd name="connsiteY2" fmla="*/ 2722817 h 2738488"/>
              <a:gd name="connsiteX3" fmla="*/ 6463237 w 6463237"/>
              <a:gd name="connsiteY3" fmla="*/ 2738488 h 2738488"/>
              <a:gd name="connsiteX0" fmla="*/ 15863 w 6415057"/>
              <a:gd name="connsiteY0" fmla="*/ 0 h 2738488"/>
              <a:gd name="connsiteX1" fmla="*/ 63927 w 6415057"/>
              <a:gd name="connsiteY1" fmla="*/ 2564095 h 2738488"/>
              <a:gd name="connsiteX2" fmla="*/ 205279 w 6415057"/>
              <a:gd name="connsiteY2" fmla="*/ 2722817 h 2738488"/>
              <a:gd name="connsiteX3" fmla="*/ 6415057 w 6415057"/>
              <a:gd name="connsiteY3" fmla="*/ 2738488 h 2738488"/>
              <a:gd name="connsiteX0" fmla="*/ 19605 w 6418799"/>
              <a:gd name="connsiteY0" fmla="*/ 0 h 2738488"/>
              <a:gd name="connsiteX1" fmla="*/ 38423 w 6418799"/>
              <a:gd name="connsiteY1" fmla="*/ 2549955 h 2738488"/>
              <a:gd name="connsiteX2" fmla="*/ 209021 w 6418799"/>
              <a:gd name="connsiteY2" fmla="*/ 2722817 h 2738488"/>
              <a:gd name="connsiteX3" fmla="*/ 6418799 w 6418799"/>
              <a:gd name="connsiteY3" fmla="*/ 2738488 h 2738488"/>
              <a:gd name="connsiteX0" fmla="*/ 19605 w 6418799"/>
              <a:gd name="connsiteY0" fmla="*/ 0 h 2738488"/>
              <a:gd name="connsiteX1" fmla="*/ 38423 w 6418799"/>
              <a:gd name="connsiteY1" fmla="*/ 2549955 h 2738488"/>
              <a:gd name="connsiteX2" fmla="*/ 209021 w 6418799"/>
              <a:gd name="connsiteY2" fmla="*/ 2722817 h 2738488"/>
              <a:gd name="connsiteX3" fmla="*/ 6418799 w 6418799"/>
              <a:gd name="connsiteY3" fmla="*/ 2738488 h 2738488"/>
              <a:gd name="connsiteX0" fmla="*/ 18863 w 6422931"/>
              <a:gd name="connsiteY0" fmla="*/ 0 h 2710208"/>
              <a:gd name="connsiteX1" fmla="*/ 42555 w 6422931"/>
              <a:gd name="connsiteY1" fmla="*/ 2521675 h 2710208"/>
              <a:gd name="connsiteX2" fmla="*/ 213153 w 6422931"/>
              <a:gd name="connsiteY2" fmla="*/ 2694537 h 2710208"/>
              <a:gd name="connsiteX3" fmla="*/ 6422931 w 6422931"/>
              <a:gd name="connsiteY3" fmla="*/ 2710208 h 2710208"/>
              <a:gd name="connsiteX0" fmla="*/ 11368 w 6415436"/>
              <a:gd name="connsiteY0" fmla="*/ 0 h 2710208"/>
              <a:gd name="connsiteX1" fmla="*/ 35060 w 6415436"/>
              <a:gd name="connsiteY1" fmla="*/ 2521675 h 2710208"/>
              <a:gd name="connsiteX2" fmla="*/ 205658 w 6415436"/>
              <a:gd name="connsiteY2" fmla="*/ 2694537 h 2710208"/>
              <a:gd name="connsiteX3" fmla="*/ 6415436 w 6415436"/>
              <a:gd name="connsiteY3" fmla="*/ 2710208 h 2710208"/>
              <a:gd name="connsiteX0" fmla="*/ 60110 w 6415436"/>
              <a:gd name="connsiteY0" fmla="*/ 0 h 2719634"/>
              <a:gd name="connsiteX1" fmla="*/ 35060 w 6415436"/>
              <a:gd name="connsiteY1" fmla="*/ 2531101 h 2719634"/>
              <a:gd name="connsiteX2" fmla="*/ 205658 w 6415436"/>
              <a:gd name="connsiteY2" fmla="*/ 2703963 h 2719634"/>
              <a:gd name="connsiteX3" fmla="*/ 6415436 w 6415436"/>
              <a:gd name="connsiteY3" fmla="*/ 2719634 h 2719634"/>
              <a:gd name="connsiteX0" fmla="*/ 49699 w 6405025"/>
              <a:gd name="connsiteY0" fmla="*/ 0 h 2719634"/>
              <a:gd name="connsiteX1" fmla="*/ 49020 w 6405025"/>
              <a:gd name="connsiteY1" fmla="*/ 2488680 h 2719634"/>
              <a:gd name="connsiteX2" fmla="*/ 195247 w 6405025"/>
              <a:gd name="connsiteY2" fmla="*/ 2703963 h 2719634"/>
              <a:gd name="connsiteX3" fmla="*/ 6405025 w 6405025"/>
              <a:gd name="connsiteY3" fmla="*/ 2719634 h 2719634"/>
              <a:gd name="connsiteX0" fmla="*/ 7521 w 6362847"/>
              <a:gd name="connsiteY0" fmla="*/ 0 h 2719634"/>
              <a:gd name="connsiteX1" fmla="*/ 6842 w 6362847"/>
              <a:gd name="connsiteY1" fmla="*/ 2488680 h 2719634"/>
              <a:gd name="connsiteX2" fmla="*/ 235932 w 6362847"/>
              <a:gd name="connsiteY2" fmla="*/ 2670969 h 2719634"/>
              <a:gd name="connsiteX3" fmla="*/ 6362847 w 6362847"/>
              <a:gd name="connsiteY3" fmla="*/ 2719634 h 2719634"/>
              <a:gd name="connsiteX0" fmla="*/ 679 w 6356005"/>
              <a:gd name="connsiteY0" fmla="*/ 0 h 2719634"/>
              <a:gd name="connsiteX1" fmla="*/ 0 w 6356005"/>
              <a:gd name="connsiteY1" fmla="*/ 2488680 h 2719634"/>
              <a:gd name="connsiteX2" fmla="*/ 263210 w 6356005"/>
              <a:gd name="connsiteY2" fmla="*/ 2699249 h 2719634"/>
              <a:gd name="connsiteX3" fmla="*/ 6356005 w 6356005"/>
              <a:gd name="connsiteY3" fmla="*/ 2719634 h 2719634"/>
              <a:gd name="connsiteX0" fmla="*/ 679 w 6356005"/>
              <a:gd name="connsiteY0" fmla="*/ 0 h 2702661"/>
              <a:gd name="connsiteX1" fmla="*/ 0 w 6356005"/>
              <a:gd name="connsiteY1" fmla="*/ 2488680 h 2702661"/>
              <a:gd name="connsiteX2" fmla="*/ 263210 w 6356005"/>
              <a:gd name="connsiteY2" fmla="*/ 2699249 h 2702661"/>
              <a:gd name="connsiteX3" fmla="*/ 6356005 w 6356005"/>
              <a:gd name="connsiteY3" fmla="*/ 2681927 h 2702661"/>
              <a:gd name="connsiteX0" fmla="*/ 679 w 6365754"/>
              <a:gd name="connsiteY0" fmla="*/ 0 h 2714921"/>
              <a:gd name="connsiteX1" fmla="*/ 0 w 6365754"/>
              <a:gd name="connsiteY1" fmla="*/ 2488680 h 2714921"/>
              <a:gd name="connsiteX2" fmla="*/ 263210 w 6365754"/>
              <a:gd name="connsiteY2" fmla="*/ 2699249 h 2714921"/>
              <a:gd name="connsiteX3" fmla="*/ 6365754 w 6365754"/>
              <a:gd name="connsiteY3" fmla="*/ 2714921 h 2714921"/>
              <a:gd name="connsiteX0" fmla="*/ 679 w 6365754"/>
              <a:gd name="connsiteY0" fmla="*/ 0 h 2718302"/>
              <a:gd name="connsiteX1" fmla="*/ 0 w 6365754"/>
              <a:gd name="connsiteY1" fmla="*/ 2488680 h 2718302"/>
              <a:gd name="connsiteX2" fmla="*/ 263210 w 6365754"/>
              <a:gd name="connsiteY2" fmla="*/ 2699249 h 2718302"/>
              <a:gd name="connsiteX3" fmla="*/ 6365754 w 6365754"/>
              <a:gd name="connsiteY3" fmla="*/ 2714921 h 2718302"/>
              <a:gd name="connsiteX0" fmla="*/ 679 w 6365754"/>
              <a:gd name="connsiteY0" fmla="*/ 0 h 2714921"/>
              <a:gd name="connsiteX1" fmla="*/ 0 w 6365754"/>
              <a:gd name="connsiteY1" fmla="*/ 2488680 h 2714921"/>
              <a:gd name="connsiteX2" fmla="*/ 263210 w 6365754"/>
              <a:gd name="connsiteY2" fmla="*/ 2699249 h 2714921"/>
              <a:gd name="connsiteX3" fmla="*/ 6365754 w 6365754"/>
              <a:gd name="connsiteY3" fmla="*/ 2714921 h 2714921"/>
              <a:gd name="connsiteX0" fmla="*/ 679 w 6404748"/>
              <a:gd name="connsiteY0" fmla="*/ 0 h 2701792"/>
              <a:gd name="connsiteX1" fmla="*/ 0 w 6404748"/>
              <a:gd name="connsiteY1" fmla="*/ 2488680 h 2701792"/>
              <a:gd name="connsiteX2" fmla="*/ 263210 w 6404748"/>
              <a:gd name="connsiteY2" fmla="*/ 2699249 h 2701792"/>
              <a:gd name="connsiteX3" fmla="*/ 6404748 w 6404748"/>
              <a:gd name="connsiteY3" fmla="*/ 2639507 h 2701792"/>
              <a:gd name="connsiteX0" fmla="*/ 679 w 6404748"/>
              <a:gd name="connsiteY0" fmla="*/ 0 h 2701792"/>
              <a:gd name="connsiteX1" fmla="*/ 0 w 6404748"/>
              <a:gd name="connsiteY1" fmla="*/ 2488680 h 2701792"/>
              <a:gd name="connsiteX2" fmla="*/ 263210 w 6404748"/>
              <a:gd name="connsiteY2" fmla="*/ 2699249 h 2701792"/>
              <a:gd name="connsiteX3" fmla="*/ 6404748 w 6404748"/>
              <a:gd name="connsiteY3" fmla="*/ 2639507 h 2701792"/>
              <a:gd name="connsiteX0" fmla="*/ 3741 w 6407810"/>
              <a:gd name="connsiteY0" fmla="*/ 0 h 2674572"/>
              <a:gd name="connsiteX1" fmla="*/ 3062 w 6407810"/>
              <a:gd name="connsiteY1" fmla="*/ 2488680 h 2674572"/>
              <a:gd name="connsiteX2" fmla="*/ 241901 w 6407810"/>
              <a:gd name="connsiteY2" fmla="*/ 2670968 h 2674572"/>
              <a:gd name="connsiteX3" fmla="*/ 6407810 w 6407810"/>
              <a:gd name="connsiteY3" fmla="*/ 2639507 h 2674572"/>
              <a:gd name="connsiteX0" fmla="*/ 9525 w 6413594"/>
              <a:gd name="connsiteY0" fmla="*/ 0 h 2670129"/>
              <a:gd name="connsiteX1" fmla="*/ 8846 w 6413594"/>
              <a:gd name="connsiteY1" fmla="*/ 2488680 h 2670129"/>
              <a:gd name="connsiteX2" fmla="*/ 233062 w 6413594"/>
              <a:gd name="connsiteY2" fmla="*/ 2666255 h 2670129"/>
              <a:gd name="connsiteX3" fmla="*/ 6413594 w 6413594"/>
              <a:gd name="connsiteY3" fmla="*/ 2639507 h 2670129"/>
              <a:gd name="connsiteX0" fmla="*/ 5592 w 6409661"/>
              <a:gd name="connsiteY0" fmla="*/ 0 h 2652937"/>
              <a:gd name="connsiteX1" fmla="*/ 4913 w 6409661"/>
              <a:gd name="connsiteY1" fmla="*/ 2488680 h 2652937"/>
              <a:gd name="connsiteX2" fmla="*/ 238878 w 6409661"/>
              <a:gd name="connsiteY2" fmla="*/ 2647401 h 2652937"/>
              <a:gd name="connsiteX3" fmla="*/ 6409661 w 6409661"/>
              <a:gd name="connsiteY3" fmla="*/ 2639507 h 2652937"/>
              <a:gd name="connsiteX0" fmla="*/ 0 w 6404069"/>
              <a:gd name="connsiteY0" fmla="*/ 0 h 2652937"/>
              <a:gd name="connsiteX1" fmla="*/ 13944 w 6404069"/>
              <a:gd name="connsiteY1" fmla="*/ 2498107 h 2652937"/>
              <a:gd name="connsiteX2" fmla="*/ 233286 w 6404069"/>
              <a:gd name="connsiteY2" fmla="*/ 2647401 h 2652937"/>
              <a:gd name="connsiteX3" fmla="*/ 6404069 w 6404069"/>
              <a:gd name="connsiteY3" fmla="*/ 2639507 h 2652937"/>
              <a:gd name="connsiteX0" fmla="*/ 0 w 6404069"/>
              <a:gd name="connsiteY0" fmla="*/ 0 h 2652937"/>
              <a:gd name="connsiteX1" fmla="*/ 13944 w 6404069"/>
              <a:gd name="connsiteY1" fmla="*/ 2498107 h 2652937"/>
              <a:gd name="connsiteX2" fmla="*/ 233286 w 6404069"/>
              <a:gd name="connsiteY2" fmla="*/ 2647401 h 2652937"/>
              <a:gd name="connsiteX3" fmla="*/ 6404069 w 6404069"/>
              <a:gd name="connsiteY3" fmla="*/ 2639507 h 2652937"/>
              <a:gd name="connsiteX0" fmla="*/ 0 w 6404069"/>
              <a:gd name="connsiteY0" fmla="*/ 0 h 2652937"/>
              <a:gd name="connsiteX1" fmla="*/ 13944 w 6404069"/>
              <a:gd name="connsiteY1" fmla="*/ 2498107 h 2652937"/>
              <a:gd name="connsiteX2" fmla="*/ 233286 w 6404069"/>
              <a:gd name="connsiteY2" fmla="*/ 2647401 h 2652937"/>
              <a:gd name="connsiteX3" fmla="*/ 6404069 w 6404069"/>
              <a:gd name="connsiteY3" fmla="*/ 2639507 h 2652937"/>
              <a:gd name="connsiteX0" fmla="*/ 0 w 6404069"/>
              <a:gd name="connsiteY0" fmla="*/ 0 h 2682724"/>
              <a:gd name="connsiteX1" fmla="*/ 13944 w 6404069"/>
              <a:gd name="connsiteY1" fmla="*/ 2498107 h 2682724"/>
              <a:gd name="connsiteX2" fmla="*/ 233286 w 6404069"/>
              <a:gd name="connsiteY2" fmla="*/ 2647401 h 2682724"/>
              <a:gd name="connsiteX3" fmla="*/ 6404069 w 6404069"/>
              <a:gd name="connsiteY3" fmla="*/ 2639507 h 2682724"/>
              <a:gd name="connsiteX0" fmla="*/ 0 w 6404069"/>
              <a:gd name="connsiteY0" fmla="*/ 0 h 2652937"/>
              <a:gd name="connsiteX1" fmla="*/ 13944 w 6404069"/>
              <a:gd name="connsiteY1" fmla="*/ 2498107 h 2652937"/>
              <a:gd name="connsiteX2" fmla="*/ 233286 w 6404069"/>
              <a:gd name="connsiteY2" fmla="*/ 2647401 h 2652937"/>
              <a:gd name="connsiteX3" fmla="*/ 6404069 w 6404069"/>
              <a:gd name="connsiteY3" fmla="*/ 2639507 h 2652937"/>
              <a:gd name="connsiteX0" fmla="*/ 0 w 6404069"/>
              <a:gd name="connsiteY0" fmla="*/ 0 h 2665999"/>
              <a:gd name="connsiteX1" fmla="*/ 13944 w 6404069"/>
              <a:gd name="connsiteY1" fmla="*/ 2498107 h 2665999"/>
              <a:gd name="connsiteX2" fmla="*/ 233286 w 6404069"/>
              <a:gd name="connsiteY2" fmla="*/ 2647401 h 2665999"/>
              <a:gd name="connsiteX3" fmla="*/ 6404069 w 6404069"/>
              <a:gd name="connsiteY3" fmla="*/ 2639507 h 2665999"/>
              <a:gd name="connsiteX0" fmla="*/ 0 w 6404069"/>
              <a:gd name="connsiteY0" fmla="*/ 0 h 2652937"/>
              <a:gd name="connsiteX1" fmla="*/ 13944 w 6404069"/>
              <a:gd name="connsiteY1" fmla="*/ 2498107 h 2652937"/>
              <a:gd name="connsiteX2" fmla="*/ 233286 w 6404069"/>
              <a:gd name="connsiteY2" fmla="*/ 2647401 h 2652937"/>
              <a:gd name="connsiteX3" fmla="*/ 6404069 w 6404069"/>
              <a:gd name="connsiteY3" fmla="*/ 2639507 h 2652937"/>
              <a:gd name="connsiteX0" fmla="*/ 23401 w 6427470"/>
              <a:gd name="connsiteY0" fmla="*/ 0 h 2655121"/>
              <a:gd name="connsiteX1" fmla="*/ 37345 w 6427470"/>
              <a:gd name="connsiteY1" fmla="*/ 2498107 h 2655121"/>
              <a:gd name="connsiteX2" fmla="*/ 256687 w 6427470"/>
              <a:gd name="connsiteY2" fmla="*/ 2647401 h 2655121"/>
              <a:gd name="connsiteX3" fmla="*/ 6427470 w 6427470"/>
              <a:gd name="connsiteY3" fmla="*/ 2639507 h 2655121"/>
              <a:gd name="connsiteX0" fmla="*/ 2952 w 6407021"/>
              <a:gd name="connsiteY0" fmla="*/ 0 h 2667245"/>
              <a:gd name="connsiteX1" fmla="*/ 16896 w 6407021"/>
              <a:gd name="connsiteY1" fmla="*/ 2498107 h 2667245"/>
              <a:gd name="connsiteX2" fmla="*/ 236238 w 6407021"/>
              <a:gd name="connsiteY2" fmla="*/ 2647401 h 2667245"/>
              <a:gd name="connsiteX3" fmla="*/ 6407021 w 6407021"/>
              <a:gd name="connsiteY3" fmla="*/ 2639507 h 2667245"/>
              <a:gd name="connsiteX0" fmla="*/ 0 w 6404069"/>
              <a:gd name="connsiteY0" fmla="*/ 0 h 2689613"/>
              <a:gd name="connsiteX1" fmla="*/ 13944 w 6404069"/>
              <a:gd name="connsiteY1" fmla="*/ 2498107 h 2689613"/>
              <a:gd name="connsiteX2" fmla="*/ 233286 w 6404069"/>
              <a:gd name="connsiteY2" fmla="*/ 2647401 h 2689613"/>
              <a:gd name="connsiteX3" fmla="*/ 6404069 w 6404069"/>
              <a:gd name="connsiteY3" fmla="*/ 2639507 h 2689613"/>
              <a:gd name="connsiteX0" fmla="*/ 0 w 6404069"/>
              <a:gd name="connsiteY0" fmla="*/ 0 h 2652937"/>
              <a:gd name="connsiteX1" fmla="*/ 13944 w 6404069"/>
              <a:gd name="connsiteY1" fmla="*/ 2498107 h 2652937"/>
              <a:gd name="connsiteX2" fmla="*/ 233286 w 6404069"/>
              <a:gd name="connsiteY2" fmla="*/ 2647401 h 2652937"/>
              <a:gd name="connsiteX3" fmla="*/ 6404069 w 6404069"/>
              <a:gd name="connsiteY3" fmla="*/ 2639507 h 2652937"/>
              <a:gd name="connsiteX0" fmla="*/ 0 w 6404069"/>
              <a:gd name="connsiteY0" fmla="*/ 0 h 2652937"/>
              <a:gd name="connsiteX1" fmla="*/ 13944 w 6404069"/>
              <a:gd name="connsiteY1" fmla="*/ 2498107 h 2652937"/>
              <a:gd name="connsiteX2" fmla="*/ 233286 w 6404069"/>
              <a:gd name="connsiteY2" fmla="*/ 2647401 h 2652937"/>
              <a:gd name="connsiteX3" fmla="*/ 6404069 w 6404069"/>
              <a:gd name="connsiteY3" fmla="*/ 2639507 h 2652937"/>
              <a:gd name="connsiteX0" fmla="*/ 25480 w 6429549"/>
              <a:gd name="connsiteY0" fmla="*/ 0 h 2652937"/>
              <a:gd name="connsiteX1" fmla="*/ 39424 w 6429549"/>
              <a:gd name="connsiteY1" fmla="*/ 2498107 h 2652937"/>
              <a:gd name="connsiteX2" fmla="*/ 258766 w 6429549"/>
              <a:gd name="connsiteY2" fmla="*/ 2647401 h 2652937"/>
              <a:gd name="connsiteX3" fmla="*/ 6429549 w 6429549"/>
              <a:gd name="connsiteY3" fmla="*/ 2639507 h 2652937"/>
              <a:gd name="connsiteX0" fmla="*/ 0 w 6404069"/>
              <a:gd name="connsiteY0" fmla="*/ 0 h 2655121"/>
              <a:gd name="connsiteX1" fmla="*/ 13944 w 6404069"/>
              <a:gd name="connsiteY1" fmla="*/ 2498107 h 2655121"/>
              <a:gd name="connsiteX2" fmla="*/ 233286 w 6404069"/>
              <a:gd name="connsiteY2" fmla="*/ 2647401 h 2655121"/>
              <a:gd name="connsiteX3" fmla="*/ 6404069 w 6404069"/>
              <a:gd name="connsiteY3" fmla="*/ 2639507 h 2655121"/>
              <a:gd name="connsiteX0" fmla="*/ 0 w 6404069"/>
              <a:gd name="connsiteY0" fmla="*/ 0 h 2661931"/>
              <a:gd name="connsiteX1" fmla="*/ 13944 w 6404069"/>
              <a:gd name="connsiteY1" fmla="*/ 2498107 h 2661931"/>
              <a:gd name="connsiteX2" fmla="*/ 233286 w 6404069"/>
              <a:gd name="connsiteY2" fmla="*/ 2647401 h 2661931"/>
              <a:gd name="connsiteX3" fmla="*/ 6404069 w 6404069"/>
              <a:gd name="connsiteY3" fmla="*/ 2639507 h 2661931"/>
              <a:gd name="connsiteX0" fmla="*/ 0 w 6404069"/>
              <a:gd name="connsiteY0" fmla="*/ 0 h 2652937"/>
              <a:gd name="connsiteX1" fmla="*/ 13944 w 6404069"/>
              <a:gd name="connsiteY1" fmla="*/ 2498107 h 2652937"/>
              <a:gd name="connsiteX2" fmla="*/ 233286 w 6404069"/>
              <a:gd name="connsiteY2" fmla="*/ 2647401 h 2652937"/>
              <a:gd name="connsiteX3" fmla="*/ 6404069 w 6404069"/>
              <a:gd name="connsiteY3" fmla="*/ 2639507 h 2652937"/>
              <a:gd name="connsiteX0" fmla="*/ 0 w 6404069"/>
              <a:gd name="connsiteY0" fmla="*/ 0 h 2653196"/>
              <a:gd name="connsiteX1" fmla="*/ 13944 w 6404069"/>
              <a:gd name="connsiteY1" fmla="*/ 2498107 h 2653196"/>
              <a:gd name="connsiteX2" fmla="*/ 233286 w 6404069"/>
              <a:gd name="connsiteY2" fmla="*/ 2647401 h 2653196"/>
              <a:gd name="connsiteX3" fmla="*/ 6404069 w 6404069"/>
              <a:gd name="connsiteY3" fmla="*/ 2639507 h 2653196"/>
              <a:gd name="connsiteX0" fmla="*/ 0 w 6404069"/>
              <a:gd name="connsiteY0" fmla="*/ 0 h 2652937"/>
              <a:gd name="connsiteX1" fmla="*/ 13944 w 6404069"/>
              <a:gd name="connsiteY1" fmla="*/ 2498107 h 2652937"/>
              <a:gd name="connsiteX2" fmla="*/ 233286 w 6404069"/>
              <a:gd name="connsiteY2" fmla="*/ 2647401 h 2652937"/>
              <a:gd name="connsiteX3" fmla="*/ 6404069 w 6404069"/>
              <a:gd name="connsiteY3" fmla="*/ 2639507 h 2652937"/>
              <a:gd name="connsiteX0" fmla="*/ 34798 w 6390125"/>
              <a:gd name="connsiteY0" fmla="*/ 0 h 2671791"/>
              <a:gd name="connsiteX1" fmla="*/ 0 w 6390125"/>
              <a:gd name="connsiteY1" fmla="*/ 2516961 h 2671791"/>
              <a:gd name="connsiteX2" fmla="*/ 219342 w 6390125"/>
              <a:gd name="connsiteY2" fmla="*/ 2666255 h 2671791"/>
              <a:gd name="connsiteX3" fmla="*/ 6390125 w 6390125"/>
              <a:gd name="connsiteY3" fmla="*/ 2658361 h 2671791"/>
              <a:gd name="connsiteX0" fmla="*/ 678 w 6390125"/>
              <a:gd name="connsiteY0" fmla="*/ 0 h 2671791"/>
              <a:gd name="connsiteX1" fmla="*/ 0 w 6390125"/>
              <a:gd name="connsiteY1" fmla="*/ 2516961 h 2671791"/>
              <a:gd name="connsiteX2" fmla="*/ 219342 w 6390125"/>
              <a:gd name="connsiteY2" fmla="*/ 2666255 h 2671791"/>
              <a:gd name="connsiteX3" fmla="*/ 6390125 w 6390125"/>
              <a:gd name="connsiteY3" fmla="*/ 2658361 h 2671791"/>
              <a:gd name="connsiteX0" fmla="*/ 678 w 6390125"/>
              <a:gd name="connsiteY0" fmla="*/ 0 h 2671791"/>
              <a:gd name="connsiteX1" fmla="*/ 0 w 6390125"/>
              <a:gd name="connsiteY1" fmla="*/ 2516961 h 2671791"/>
              <a:gd name="connsiteX2" fmla="*/ 219342 w 6390125"/>
              <a:gd name="connsiteY2" fmla="*/ 2666255 h 2671791"/>
              <a:gd name="connsiteX3" fmla="*/ 6390125 w 6390125"/>
              <a:gd name="connsiteY3" fmla="*/ 2658361 h 2671791"/>
              <a:gd name="connsiteX0" fmla="*/ 0 w 6389447"/>
              <a:gd name="connsiteY0" fmla="*/ 0 h 2671791"/>
              <a:gd name="connsiteX1" fmla="*/ 9071 w 6389447"/>
              <a:gd name="connsiteY1" fmla="*/ 2455686 h 2671791"/>
              <a:gd name="connsiteX2" fmla="*/ 218664 w 6389447"/>
              <a:gd name="connsiteY2" fmla="*/ 2666255 h 2671791"/>
              <a:gd name="connsiteX3" fmla="*/ 6389447 w 6389447"/>
              <a:gd name="connsiteY3" fmla="*/ 2658361 h 2671791"/>
              <a:gd name="connsiteX0" fmla="*/ 0 w 6389447"/>
              <a:gd name="connsiteY0" fmla="*/ 0 h 2671791"/>
              <a:gd name="connsiteX1" fmla="*/ 9071 w 6389447"/>
              <a:gd name="connsiteY1" fmla="*/ 2455686 h 2671791"/>
              <a:gd name="connsiteX2" fmla="*/ 218664 w 6389447"/>
              <a:gd name="connsiteY2" fmla="*/ 2666255 h 2671791"/>
              <a:gd name="connsiteX3" fmla="*/ 6389447 w 6389447"/>
              <a:gd name="connsiteY3" fmla="*/ 2658361 h 2671791"/>
              <a:gd name="connsiteX0" fmla="*/ 0 w 6389447"/>
              <a:gd name="connsiteY0" fmla="*/ 0 h 2671791"/>
              <a:gd name="connsiteX1" fmla="*/ 9071 w 6389447"/>
              <a:gd name="connsiteY1" fmla="*/ 2455686 h 2671791"/>
              <a:gd name="connsiteX2" fmla="*/ 218664 w 6389447"/>
              <a:gd name="connsiteY2" fmla="*/ 2666255 h 2671791"/>
              <a:gd name="connsiteX3" fmla="*/ 6389447 w 6389447"/>
              <a:gd name="connsiteY3" fmla="*/ 2658361 h 2671791"/>
              <a:gd name="connsiteX0" fmla="*/ 0 w 6389447"/>
              <a:gd name="connsiteY0" fmla="*/ 0 h 2671791"/>
              <a:gd name="connsiteX1" fmla="*/ 9071 w 6389447"/>
              <a:gd name="connsiteY1" fmla="*/ 2455686 h 2671791"/>
              <a:gd name="connsiteX2" fmla="*/ 218664 w 6389447"/>
              <a:gd name="connsiteY2" fmla="*/ 2666255 h 2671791"/>
              <a:gd name="connsiteX3" fmla="*/ 6389447 w 6389447"/>
              <a:gd name="connsiteY3" fmla="*/ 2658361 h 2671791"/>
              <a:gd name="connsiteX0" fmla="*/ 0 w 6389447"/>
              <a:gd name="connsiteY0" fmla="*/ 0 h 2671791"/>
              <a:gd name="connsiteX1" fmla="*/ 9071 w 6389447"/>
              <a:gd name="connsiteY1" fmla="*/ 2455686 h 2671791"/>
              <a:gd name="connsiteX2" fmla="*/ 218664 w 6389447"/>
              <a:gd name="connsiteY2" fmla="*/ 2666255 h 2671791"/>
              <a:gd name="connsiteX3" fmla="*/ 6389447 w 6389447"/>
              <a:gd name="connsiteY3" fmla="*/ 2658361 h 2671791"/>
              <a:gd name="connsiteX0" fmla="*/ 0 w 6389447"/>
              <a:gd name="connsiteY0" fmla="*/ 0 h 2671791"/>
              <a:gd name="connsiteX1" fmla="*/ 9071 w 6389447"/>
              <a:gd name="connsiteY1" fmla="*/ 2455686 h 2671791"/>
              <a:gd name="connsiteX2" fmla="*/ 218664 w 6389447"/>
              <a:gd name="connsiteY2" fmla="*/ 2666255 h 2671791"/>
              <a:gd name="connsiteX3" fmla="*/ 6389447 w 6389447"/>
              <a:gd name="connsiteY3" fmla="*/ 2658361 h 2671791"/>
              <a:gd name="connsiteX0" fmla="*/ 0 w 6389447"/>
              <a:gd name="connsiteY0" fmla="*/ 0 h 2671791"/>
              <a:gd name="connsiteX1" fmla="*/ 9071 w 6389447"/>
              <a:gd name="connsiteY1" fmla="*/ 2455686 h 2671791"/>
              <a:gd name="connsiteX2" fmla="*/ 218664 w 6389447"/>
              <a:gd name="connsiteY2" fmla="*/ 2666255 h 2671791"/>
              <a:gd name="connsiteX3" fmla="*/ 6389447 w 6389447"/>
              <a:gd name="connsiteY3" fmla="*/ 2658361 h 2671791"/>
              <a:gd name="connsiteX0" fmla="*/ 7050 w 6396497"/>
              <a:gd name="connsiteY0" fmla="*/ 0 h 2671791"/>
              <a:gd name="connsiteX1" fmla="*/ 16121 w 6396497"/>
              <a:gd name="connsiteY1" fmla="*/ 2455686 h 2671791"/>
              <a:gd name="connsiteX2" fmla="*/ 225714 w 6396497"/>
              <a:gd name="connsiteY2" fmla="*/ 2666255 h 2671791"/>
              <a:gd name="connsiteX3" fmla="*/ 6396497 w 6396497"/>
              <a:gd name="connsiteY3" fmla="*/ 2658361 h 2671791"/>
              <a:gd name="connsiteX0" fmla="*/ 0 w 6389447"/>
              <a:gd name="connsiteY0" fmla="*/ 0 h 2671791"/>
              <a:gd name="connsiteX1" fmla="*/ 9071 w 6389447"/>
              <a:gd name="connsiteY1" fmla="*/ 2455686 h 2671791"/>
              <a:gd name="connsiteX2" fmla="*/ 218664 w 6389447"/>
              <a:gd name="connsiteY2" fmla="*/ 2666255 h 2671791"/>
              <a:gd name="connsiteX3" fmla="*/ 6389447 w 6389447"/>
              <a:gd name="connsiteY3" fmla="*/ 2658361 h 2671791"/>
              <a:gd name="connsiteX0" fmla="*/ 0 w 6389447"/>
              <a:gd name="connsiteY0" fmla="*/ 0 h 2674854"/>
              <a:gd name="connsiteX1" fmla="*/ 9071 w 6389447"/>
              <a:gd name="connsiteY1" fmla="*/ 2455686 h 2674854"/>
              <a:gd name="connsiteX2" fmla="*/ 218664 w 6389447"/>
              <a:gd name="connsiteY2" fmla="*/ 2666255 h 2674854"/>
              <a:gd name="connsiteX3" fmla="*/ 6389447 w 6389447"/>
              <a:gd name="connsiteY3" fmla="*/ 2658361 h 2674854"/>
              <a:gd name="connsiteX0" fmla="*/ 0 w 4793744"/>
              <a:gd name="connsiteY0" fmla="*/ 0 h 2677443"/>
              <a:gd name="connsiteX1" fmla="*/ 9071 w 4793744"/>
              <a:gd name="connsiteY1" fmla="*/ 2455686 h 2677443"/>
              <a:gd name="connsiteX2" fmla="*/ 218664 w 4793744"/>
              <a:gd name="connsiteY2" fmla="*/ 2666255 h 2677443"/>
              <a:gd name="connsiteX3" fmla="*/ 4793744 w 4793744"/>
              <a:gd name="connsiteY3" fmla="*/ 2665981 h 2677443"/>
              <a:gd name="connsiteX0" fmla="*/ 0 w 4793744"/>
              <a:gd name="connsiteY0" fmla="*/ 0 h 2677443"/>
              <a:gd name="connsiteX1" fmla="*/ 9071 w 4793744"/>
              <a:gd name="connsiteY1" fmla="*/ 2455686 h 2677443"/>
              <a:gd name="connsiteX2" fmla="*/ 218664 w 4793744"/>
              <a:gd name="connsiteY2" fmla="*/ 2666255 h 2677443"/>
              <a:gd name="connsiteX3" fmla="*/ 4793744 w 4793744"/>
              <a:gd name="connsiteY3" fmla="*/ 2665981 h 2677443"/>
              <a:gd name="connsiteX0" fmla="*/ 0 w 4793744"/>
              <a:gd name="connsiteY0" fmla="*/ 0 h 2677443"/>
              <a:gd name="connsiteX1" fmla="*/ 9071 w 4793744"/>
              <a:gd name="connsiteY1" fmla="*/ 2455686 h 2677443"/>
              <a:gd name="connsiteX2" fmla="*/ 218664 w 4793744"/>
              <a:gd name="connsiteY2" fmla="*/ 2666255 h 2677443"/>
              <a:gd name="connsiteX3" fmla="*/ 4793744 w 4793744"/>
              <a:gd name="connsiteY3" fmla="*/ 2665981 h 2677443"/>
            </a:gdLst>
            <a:ahLst/>
            <a:cxnLst>
              <a:cxn ang="0">
                <a:pos x="connsiteX0" y="connsiteY0"/>
              </a:cxn>
              <a:cxn ang="0">
                <a:pos x="connsiteX1" y="connsiteY1"/>
              </a:cxn>
              <a:cxn ang="0">
                <a:pos x="connsiteX2" y="connsiteY2"/>
              </a:cxn>
              <a:cxn ang="0">
                <a:pos x="connsiteX3" y="connsiteY3"/>
              </a:cxn>
            </a:cxnLst>
            <a:rect l="l" t="t" r="r" b="b"/>
            <a:pathLst>
              <a:path w="4793744" h="2677443">
                <a:moveTo>
                  <a:pt x="0" y="0"/>
                </a:moveTo>
                <a:cubicBezTo>
                  <a:pt x="11260" y="2090394"/>
                  <a:pt x="-2321" y="2372261"/>
                  <a:pt x="9071" y="2455686"/>
                </a:cubicBezTo>
                <a:cubicBezTo>
                  <a:pt x="20463" y="2539111"/>
                  <a:pt x="-34924" y="2669772"/>
                  <a:pt x="218664" y="2666255"/>
                </a:cubicBezTo>
                <a:cubicBezTo>
                  <a:pt x="440445" y="2684322"/>
                  <a:pt x="324806" y="2677729"/>
                  <a:pt x="4793744" y="2665981"/>
                </a:cubicBezTo>
              </a:path>
            </a:pathLst>
          </a:custGeom>
          <a:noFill/>
          <a:ln>
            <a:headEnd type="triangle" w="lg" len="med"/>
            <a:tailEnd type="triangle" w="lg"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E2236EC-7F8E-4FED-9D14-57F4DEE41393}"/>
              </a:ext>
            </a:extLst>
          </p:cNvPr>
          <p:cNvSpPr/>
          <p:nvPr/>
        </p:nvSpPr>
        <p:spPr>
          <a:xfrm>
            <a:off x="3452355" y="6022947"/>
            <a:ext cx="482504" cy="276999"/>
          </a:xfrm>
          <a:prstGeom prst="rect">
            <a:avLst/>
          </a:prstGeom>
          <a:solidFill>
            <a:schemeClr val="bg1"/>
          </a:solidFill>
        </p:spPr>
        <p:txBody>
          <a:bodyPr wrap="none" lIns="0" tIns="0" rIns="0" bIns="0">
            <a:spAutoFit/>
          </a:bodyPr>
          <a:lstStyle/>
          <a:p>
            <a:r>
              <a:rPr lang="en-US" dirty="0">
                <a:solidFill>
                  <a:schemeClr val="accent1"/>
                </a:solidFill>
              </a:rPr>
              <a:t>Cost</a:t>
            </a:r>
          </a:p>
        </p:txBody>
      </p:sp>
      <p:sp>
        <p:nvSpPr>
          <p:cNvPr id="13" name="Rectangle 12">
            <a:extLst>
              <a:ext uri="{FF2B5EF4-FFF2-40B4-BE49-F238E27FC236}">
                <a16:creationId xmlns:a16="http://schemas.microsoft.com/office/drawing/2014/main" id="{2020286E-2C00-4CAE-A24B-79FC90E23311}"/>
              </a:ext>
            </a:extLst>
          </p:cNvPr>
          <p:cNvSpPr/>
          <p:nvPr/>
        </p:nvSpPr>
        <p:spPr>
          <a:xfrm rot="16200000">
            <a:off x="892117" y="4633834"/>
            <a:ext cx="739626" cy="276999"/>
          </a:xfrm>
          <a:prstGeom prst="rect">
            <a:avLst/>
          </a:prstGeom>
          <a:solidFill>
            <a:schemeClr val="bg1"/>
          </a:solidFill>
        </p:spPr>
        <p:txBody>
          <a:bodyPr wrap="none" lIns="0" tIns="0" rIns="0" bIns="0">
            <a:spAutoFit/>
          </a:bodyPr>
          <a:lstStyle/>
          <a:p>
            <a:pPr algn="ctr"/>
            <a:r>
              <a:rPr lang="en-US" dirty="0">
                <a:solidFill>
                  <a:schemeClr val="accent1"/>
                </a:solidFill>
              </a:rPr>
              <a:t>Benefit</a:t>
            </a:r>
          </a:p>
        </p:txBody>
      </p:sp>
      <p:pic>
        <p:nvPicPr>
          <p:cNvPr id="14" name="Picture 13">
            <a:extLst>
              <a:ext uri="{FF2B5EF4-FFF2-40B4-BE49-F238E27FC236}">
                <a16:creationId xmlns:a16="http://schemas.microsoft.com/office/drawing/2014/main" id="{8B4EC9C4-CBC1-476E-9A06-CCF5F0487D20}"/>
              </a:ext>
            </a:extLst>
          </p:cNvPr>
          <p:cNvPicPr>
            <a:picLocks noChangeAspect="1"/>
          </p:cNvPicPr>
          <p:nvPr/>
        </p:nvPicPr>
        <p:blipFill>
          <a:blip r:embed="rId3"/>
          <a:stretch>
            <a:fillRect/>
          </a:stretch>
        </p:blipFill>
        <p:spPr>
          <a:xfrm>
            <a:off x="1443614" y="3365987"/>
            <a:ext cx="4499986" cy="2627604"/>
          </a:xfrm>
          <a:prstGeom prst="roundRect">
            <a:avLst/>
          </a:prstGeom>
        </p:spPr>
      </p:pic>
      <mc:AlternateContent xmlns:mc="http://schemas.openxmlformats.org/markup-compatibility/2006" xmlns:am3d="http://schemas.microsoft.com/office/drawing/2017/model3d">
        <mc:Choice Requires="am3d">
          <p:graphicFrame>
            <p:nvGraphicFramePr>
              <p:cNvPr id="20" name="3D Model 19" descr="Gold Star">
                <a:extLst>
                  <a:ext uri="{FF2B5EF4-FFF2-40B4-BE49-F238E27FC236}">
                    <a16:creationId xmlns:a16="http://schemas.microsoft.com/office/drawing/2014/main" id="{5BB6C024-6654-4D2E-B96E-DF71713AA175}"/>
                  </a:ext>
                </a:extLst>
              </p:cNvPr>
              <p:cNvGraphicFramePr>
                <a:graphicFrameLocks/>
              </p:cNvGraphicFramePr>
              <p:nvPr>
                <p:extLst>
                  <p:ext uri="{D42A27DB-BD31-4B8C-83A1-F6EECF244321}">
                    <p14:modId xmlns:p14="http://schemas.microsoft.com/office/powerpoint/2010/main" val="2836311894"/>
                  </p:ext>
                </p:extLst>
              </p:nvPr>
            </p:nvGraphicFramePr>
            <p:xfrm>
              <a:off x="4505445" y="3803093"/>
              <a:ext cx="643131" cy="602795"/>
            </p:xfrm>
            <a:graphic>
              <a:graphicData uri="http://schemas.microsoft.com/office/drawing/2017/model3d">
                <am3d:model3d r:embed="rId4">
                  <am3d:spPr>
                    <a:xfrm>
                      <a:off x="0" y="0"/>
                      <a:ext cx="643131" cy="602795"/>
                    </a:xfrm>
                    <a:prstGeom prst="rect">
                      <a:avLst/>
                    </a:prstGeom>
                  </am3d:spPr>
                  <am3d:camera>
                    <am3d:pos x="0" y="0" z="67227191"/>
                    <am3d:up dx="0" dy="36000000" dz="0"/>
                    <am3d:lookAt x="0" y="0" z="0"/>
                    <am3d:perspective fov="1749885"/>
                  </am3d:camera>
                  <am3d:trans>
                    <am3d:meterPerModelUnit n="5245046" d="1000000"/>
                    <am3d:preTrans dx="-386604" dy="-17000240" dz="-65651"/>
                    <am3d:scale>
                      <am3d:sx n="1000000" d="1000000"/>
                      <am3d:sy n="1000000" d="1000000"/>
                      <am3d:sz n="1000000" d="1000000"/>
                    </am3d:scale>
                    <am3d:rot/>
                    <am3d:postTrans dx="0" dy="0" dz="0"/>
                  </am3d:trans>
                  <am3d:attrSrcUrl r:id="rId5"/>
                  <am3d:raster rName="Office3DRenderer" rVer="16.0.8326">
                    <am3d:blip r:embed="rId6"/>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0" name="3D Model 19" descr="Gold Star">
                <a:extLst>
                  <a:ext uri="{FF2B5EF4-FFF2-40B4-BE49-F238E27FC236}">
                    <a16:creationId xmlns:am3d="http://schemas.microsoft.com/office/drawing/2017/model3d" xmlns="" xmlns:a16="http://schemas.microsoft.com/office/drawing/2014/main" id="{5BB6C024-6654-4D2E-B96E-DF71713AA175}"/>
                  </a:ext>
                </a:extLst>
              </p:cNvPr>
              <p:cNvPicPr>
                <a:picLocks noGrp="1" noRot="1" noChangeAspect="1" noMove="1" noResize="1" noEditPoints="1" noAdjustHandles="1" noChangeArrowheads="1" noChangeShapeType="1" noCrop="1"/>
              </p:cNvPicPr>
              <p:nvPr/>
            </p:nvPicPr>
            <p:blipFill>
              <a:blip r:embed="rId7"/>
              <a:stretch>
                <a:fillRect/>
              </a:stretch>
            </p:blipFill>
            <p:spPr>
              <a:xfrm>
                <a:off x="4505445" y="3803093"/>
                <a:ext cx="643131" cy="602795"/>
              </a:xfrm>
              <a:prstGeom prst="rect">
                <a:avLst/>
              </a:prstGeom>
            </p:spPr>
          </p:pic>
        </mc:Fallback>
      </mc:AlternateContent>
      <mc:AlternateContent xmlns:mc="http://schemas.openxmlformats.org/markup-compatibility/2006" xmlns:am3d="http://schemas.microsoft.com/office/drawing/2017/model3d">
        <mc:Choice Requires="am3d">
          <p:graphicFrame>
            <p:nvGraphicFramePr>
              <p:cNvPr id="21" name="3D Model 20" descr="Gold Star">
                <a:extLst>
                  <a:ext uri="{FF2B5EF4-FFF2-40B4-BE49-F238E27FC236}">
                    <a16:creationId xmlns:a16="http://schemas.microsoft.com/office/drawing/2014/main" id="{AED819DD-E2C4-4A3D-B179-BB2438CE0EE0}"/>
                  </a:ext>
                </a:extLst>
              </p:cNvPr>
              <p:cNvGraphicFramePr>
                <a:graphicFrameLocks/>
              </p:cNvGraphicFramePr>
              <p:nvPr>
                <p:extLst>
                  <p:ext uri="{D42A27DB-BD31-4B8C-83A1-F6EECF244321}">
                    <p14:modId xmlns:p14="http://schemas.microsoft.com/office/powerpoint/2010/main" val="3443243410"/>
                  </p:ext>
                </p:extLst>
              </p:nvPr>
            </p:nvGraphicFramePr>
            <p:xfrm>
              <a:off x="2262461" y="5212789"/>
              <a:ext cx="632673" cy="592993"/>
            </p:xfrm>
            <a:graphic>
              <a:graphicData uri="http://schemas.microsoft.com/office/drawing/2017/model3d">
                <am3d:model3d r:embed="rId4">
                  <am3d:spPr>
                    <a:xfrm>
                      <a:off x="0" y="0"/>
                      <a:ext cx="632673" cy="592993"/>
                    </a:xfrm>
                    <a:prstGeom prst="rect">
                      <a:avLst/>
                    </a:prstGeom>
                  </am3d:spPr>
                  <am3d:camera>
                    <am3d:pos x="0" y="0" z="67227191"/>
                    <am3d:up dx="0" dy="36000000" dz="0"/>
                    <am3d:lookAt x="0" y="0" z="0"/>
                    <am3d:perspective fov="1749885"/>
                  </am3d:camera>
                  <am3d:trans>
                    <am3d:meterPerModelUnit n="5245046" d="1000000"/>
                    <am3d:preTrans dx="-386604" dy="-17000240" dz="-65651"/>
                    <am3d:scale>
                      <am3d:sx n="1000000" d="1000000"/>
                      <am3d:sy n="1000000" d="1000000"/>
                      <am3d:sz n="1000000" d="1000000"/>
                    </am3d:scale>
                    <am3d:rot/>
                    <am3d:postTrans dx="0" dy="0" dz="0"/>
                  </am3d:trans>
                  <am3d:attrSrcUrl r:id="rId5"/>
                  <am3d:raster rName="Office3DRenderer" rVer="16.0.8326">
                    <am3d:blip r:embed="rId8"/>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1" name="3D Model 20" descr="Gold Star">
                <a:extLst>
                  <a:ext uri="{FF2B5EF4-FFF2-40B4-BE49-F238E27FC236}">
                    <a16:creationId xmlns:am3d="http://schemas.microsoft.com/office/drawing/2017/model3d" xmlns="" xmlns:a16="http://schemas.microsoft.com/office/drawing/2014/main" id="{AED819DD-E2C4-4A3D-B179-BB2438CE0EE0}"/>
                  </a:ext>
                </a:extLst>
              </p:cNvPr>
              <p:cNvPicPr>
                <a:picLocks noGrp="1" noRot="1" noChangeAspect="1" noMove="1" noResize="1" noEditPoints="1" noAdjustHandles="1" noChangeArrowheads="1" noChangeShapeType="1" noCrop="1"/>
              </p:cNvPicPr>
              <p:nvPr/>
            </p:nvPicPr>
            <p:blipFill>
              <a:blip r:embed="rId9"/>
              <a:stretch>
                <a:fillRect/>
              </a:stretch>
            </p:blipFill>
            <p:spPr>
              <a:xfrm>
                <a:off x="2262461" y="5212789"/>
                <a:ext cx="632673" cy="592993"/>
              </a:xfrm>
              <a:prstGeom prst="rect">
                <a:avLst/>
              </a:prstGeom>
            </p:spPr>
          </p:pic>
        </mc:Fallback>
      </mc:AlternateContent>
      <p:sp>
        <p:nvSpPr>
          <p:cNvPr id="30" name="Rectangle 29">
            <a:extLst>
              <a:ext uri="{FF2B5EF4-FFF2-40B4-BE49-F238E27FC236}">
                <a16:creationId xmlns:a16="http://schemas.microsoft.com/office/drawing/2014/main" id="{F243A6C6-69AF-43CE-9502-0EBA0A9C9232}"/>
              </a:ext>
            </a:extLst>
          </p:cNvPr>
          <p:cNvSpPr/>
          <p:nvPr/>
        </p:nvSpPr>
        <p:spPr>
          <a:xfrm>
            <a:off x="1628022" y="4361225"/>
            <a:ext cx="2012048" cy="307777"/>
          </a:xfrm>
          <a:prstGeom prst="rect">
            <a:avLst/>
          </a:prstGeom>
          <a:noFill/>
        </p:spPr>
        <p:txBody>
          <a:bodyPr wrap="square" lIns="0" tIns="0" rIns="0" bIns="0">
            <a:spAutoFit/>
          </a:bodyPr>
          <a:lstStyle/>
          <a:p>
            <a:r>
              <a:rPr lang="en-US" sz="2000" dirty="0">
                <a:solidFill>
                  <a:schemeClr val="accent1"/>
                </a:solidFill>
              </a:rPr>
              <a:t>(   </a:t>
            </a:r>
            <a:r>
              <a:rPr lang="en-US" dirty="0">
                <a:solidFill>
                  <a:schemeClr val="accent1"/>
                </a:solidFill>
              </a:rPr>
              <a:t> cost     benefit </a:t>
            </a:r>
            <a:r>
              <a:rPr lang="en-US" sz="2000" dirty="0">
                <a:solidFill>
                  <a:schemeClr val="accent1"/>
                </a:solidFill>
              </a:rPr>
              <a:t>)</a:t>
            </a:r>
            <a:endParaRPr lang="en-US" dirty="0">
              <a:solidFill>
                <a:schemeClr val="accent1"/>
              </a:solidFill>
            </a:endParaRPr>
          </a:p>
        </p:txBody>
      </p:sp>
      <p:sp>
        <p:nvSpPr>
          <p:cNvPr id="31" name="Rectangle 30">
            <a:extLst>
              <a:ext uri="{FF2B5EF4-FFF2-40B4-BE49-F238E27FC236}">
                <a16:creationId xmlns:a16="http://schemas.microsoft.com/office/drawing/2014/main" id="{C301D06D-5D95-4117-8AC9-3CE7933032A0}"/>
              </a:ext>
            </a:extLst>
          </p:cNvPr>
          <p:cNvSpPr/>
          <p:nvPr/>
        </p:nvSpPr>
        <p:spPr>
          <a:xfrm>
            <a:off x="1628022" y="4332701"/>
            <a:ext cx="413896" cy="400110"/>
          </a:xfrm>
          <a:prstGeom prst="rect">
            <a:avLst/>
          </a:prstGeom>
        </p:spPr>
        <p:txBody>
          <a:bodyPr wrap="none">
            <a:spAutoFit/>
          </a:bodyPr>
          <a:lstStyle/>
          <a:p>
            <a:r>
              <a:rPr lang="en-US" sz="2000" dirty="0">
                <a:solidFill>
                  <a:schemeClr val="accent1"/>
                </a:solidFill>
                <a:sym typeface="Wingdings" panose="05000000000000000000" pitchFamily="2" charset="2"/>
              </a:rPr>
              <a:t></a:t>
            </a:r>
            <a:endParaRPr lang="en-US" sz="2000" dirty="0"/>
          </a:p>
        </p:txBody>
      </p:sp>
      <p:sp>
        <p:nvSpPr>
          <p:cNvPr id="32" name="Rectangle 31">
            <a:extLst>
              <a:ext uri="{FF2B5EF4-FFF2-40B4-BE49-F238E27FC236}">
                <a16:creationId xmlns:a16="http://schemas.microsoft.com/office/drawing/2014/main" id="{49BB7C78-77A2-409D-B967-6D8F034B3DFE}"/>
              </a:ext>
            </a:extLst>
          </p:cNvPr>
          <p:cNvSpPr/>
          <p:nvPr/>
        </p:nvSpPr>
        <p:spPr>
          <a:xfrm>
            <a:off x="2249436" y="4323275"/>
            <a:ext cx="389850" cy="369332"/>
          </a:xfrm>
          <a:prstGeom prst="rect">
            <a:avLst/>
          </a:prstGeom>
        </p:spPr>
        <p:txBody>
          <a:bodyPr wrap="none">
            <a:spAutoFit/>
          </a:bodyPr>
          <a:lstStyle/>
          <a:p>
            <a:r>
              <a:rPr lang="en-US" dirty="0">
                <a:solidFill>
                  <a:schemeClr val="accent1"/>
                </a:solidFill>
                <a:sym typeface="Wingdings" panose="05000000000000000000" pitchFamily="2" charset="2"/>
              </a:rPr>
              <a:t></a:t>
            </a:r>
            <a:endParaRPr lang="en-US" dirty="0"/>
          </a:p>
        </p:txBody>
      </p:sp>
      <mc:AlternateContent xmlns:mc="http://schemas.openxmlformats.org/markup-compatibility/2006" xmlns:am3d="http://schemas.microsoft.com/office/drawing/2017/model3d">
        <mc:Choice Requires="am3d">
          <p:graphicFrame>
            <p:nvGraphicFramePr>
              <p:cNvPr id="22" name="3D Model 21" descr="Gold Star">
                <a:extLst>
                  <a:ext uri="{FF2B5EF4-FFF2-40B4-BE49-F238E27FC236}">
                    <a16:creationId xmlns:a16="http://schemas.microsoft.com/office/drawing/2014/main" id="{CD076010-31C9-4F62-8368-BCB810523CF2}"/>
                  </a:ext>
                </a:extLst>
              </p:cNvPr>
              <p:cNvGraphicFramePr>
                <a:graphicFrameLocks/>
              </p:cNvGraphicFramePr>
              <p:nvPr>
                <p:extLst>
                  <p:ext uri="{D42A27DB-BD31-4B8C-83A1-F6EECF244321}">
                    <p14:modId xmlns:p14="http://schemas.microsoft.com/office/powerpoint/2010/main" val="924099051"/>
                  </p:ext>
                </p:extLst>
              </p:nvPr>
            </p:nvGraphicFramePr>
            <p:xfrm>
              <a:off x="1897080" y="3803093"/>
              <a:ext cx="643131" cy="602795"/>
            </p:xfrm>
            <a:graphic>
              <a:graphicData uri="http://schemas.microsoft.com/office/drawing/2017/model3d">
                <am3d:model3d r:embed="rId4">
                  <am3d:spPr>
                    <a:xfrm>
                      <a:off x="0" y="0"/>
                      <a:ext cx="643131" cy="602795"/>
                    </a:xfrm>
                    <a:prstGeom prst="rect">
                      <a:avLst/>
                    </a:prstGeom>
                  </am3d:spPr>
                  <am3d:camera>
                    <am3d:pos x="0" y="0" z="67227191"/>
                    <am3d:up dx="0" dy="36000000" dz="0"/>
                    <am3d:lookAt x="0" y="0" z="0"/>
                    <am3d:perspective fov="1749885"/>
                  </am3d:camera>
                  <am3d:trans>
                    <am3d:meterPerModelUnit n="5245046" d="1000000"/>
                    <am3d:preTrans dx="-386604" dy="-17000240" dz="-65651"/>
                    <am3d:scale>
                      <am3d:sx n="1000000" d="1000000"/>
                      <am3d:sy n="1000000" d="1000000"/>
                      <am3d:sz n="1000000" d="1000000"/>
                    </am3d:scale>
                    <am3d:rot/>
                    <am3d:postTrans dx="0" dy="0" dz="0"/>
                  </am3d:trans>
                  <am3d:attrSrcUrl r:id="rId5"/>
                  <am3d:raster rName="Office3DRenderer" rVer="16.0.8326">
                    <am3d:blip r:embed="rId6"/>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2" name="3D Model 21" descr="Gold Star">
                <a:extLst>
                  <a:ext uri="{FF2B5EF4-FFF2-40B4-BE49-F238E27FC236}">
                    <a16:creationId xmlns:am3d="http://schemas.microsoft.com/office/drawing/2017/model3d" xmlns="" xmlns:a16="http://schemas.microsoft.com/office/drawing/2014/main" id="{CD076010-31C9-4F62-8368-BCB810523CF2}"/>
                  </a:ext>
                </a:extLst>
              </p:cNvPr>
              <p:cNvPicPr>
                <a:picLocks noGrp="1" noRot="1" noChangeAspect="1" noMove="1" noResize="1" noEditPoints="1" noAdjustHandles="1" noChangeArrowheads="1" noChangeShapeType="1" noCrop="1"/>
              </p:cNvPicPr>
              <p:nvPr/>
            </p:nvPicPr>
            <p:blipFill>
              <a:blip r:embed="rId7"/>
              <a:stretch>
                <a:fillRect/>
              </a:stretch>
            </p:blipFill>
            <p:spPr>
              <a:xfrm>
                <a:off x="1897080" y="3803093"/>
                <a:ext cx="643131" cy="602795"/>
              </a:xfrm>
              <a:prstGeom prst="rect">
                <a:avLst/>
              </a:prstGeom>
            </p:spPr>
          </p:pic>
        </mc:Fallback>
      </mc:AlternateContent>
      <mc:AlternateContent xmlns:mc="http://schemas.openxmlformats.org/markup-compatibility/2006" xmlns:am3d="http://schemas.microsoft.com/office/drawing/2017/model3d">
        <mc:Choice Requires="am3d">
          <p:graphicFrame>
            <p:nvGraphicFramePr>
              <p:cNvPr id="24" name="3D Model 23" descr="Gold Star">
                <a:extLst>
                  <a:ext uri="{FF2B5EF4-FFF2-40B4-BE49-F238E27FC236}">
                    <a16:creationId xmlns:a16="http://schemas.microsoft.com/office/drawing/2014/main" id="{E9B8E967-86A7-4EF5-937D-777F272ADFC2}"/>
                  </a:ext>
                </a:extLst>
              </p:cNvPr>
              <p:cNvGraphicFramePr>
                <a:graphicFrameLocks/>
              </p:cNvGraphicFramePr>
              <p:nvPr>
                <p:extLst>
                  <p:ext uri="{D42A27DB-BD31-4B8C-83A1-F6EECF244321}">
                    <p14:modId xmlns:p14="http://schemas.microsoft.com/office/powerpoint/2010/main" val="3061567986"/>
                  </p:ext>
                </p:extLst>
              </p:nvPr>
            </p:nvGraphicFramePr>
            <p:xfrm>
              <a:off x="2634046" y="3803093"/>
              <a:ext cx="643131" cy="602795"/>
            </p:xfrm>
            <a:graphic>
              <a:graphicData uri="http://schemas.microsoft.com/office/drawing/2017/model3d">
                <am3d:model3d r:embed="rId4">
                  <am3d:spPr>
                    <a:xfrm>
                      <a:off x="0" y="0"/>
                      <a:ext cx="643131" cy="602795"/>
                    </a:xfrm>
                    <a:prstGeom prst="rect">
                      <a:avLst/>
                    </a:prstGeom>
                  </am3d:spPr>
                  <am3d:camera>
                    <am3d:pos x="0" y="0" z="67227191"/>
                    <am3d:up dx="0" dy="36000000" dz="0"/>
                    <am3d:lookAt x="0" y="0" z="0"/>
                    <am3d:perspective fov="1749885"/>
                  </am3d:camera>
                  <am3d:trans>
                    <am3d:meterPerModelUnit n="5245046" d="1000000"/>
                    <am3d:preTrans dx="-386604" dy="-17000240" dz="-65651"/>
                    <am3d:scale>
                      <am3d:sx n="1000000" d="1000000"/>
                      <am3d:sy n="1000000" d="1000000"/>
                      <am3d:sz n="1000000" d="1000000"/>
                    </am3d:scale>
                    <am3d:rot/>
                    <am3d:postTrans dx="0" dy="0" dz="0"/>
                  </am3d:trans>
                  <am3d:attrSrcUrl r:id="rId5"/>
                  <am3d:raster rName="Office3DRenderer" rVer="16.0.8326">
                    <am3d:blip r:embed="rId6"/>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4" name="3D Model 23" descr="Gold Star">
                <a:extLst>
                  <a:ext uri="{FF2B5EF4-FFF2-40B4-BE49-F238E27FC236}">
                    <a16:creationId xmlns:am3d="http://schemas.microsoft.com/office/drawing/2017/model3d" xmlns="" xmlns:a16="http://schemas.microsoft.com/office/drawing/2014/main" id="{E9B8E967-86A7-4EF5-937D-777F272ADFC2}"/>
                  </a:ext>
                </a:extLst>
              </p:cNvPr>
              <p:cNvPicPr>
                <a:picLocks noGrp="1" noRot="1" noChangeAspect="1" noMove="1" noResize="1" noEditPoints="1" noAdjustHandles="1" noChangeArrowheads="1" noChangeShapeType="1" noCrop="1"/>
              </p:cNvPicPr>
              <p:nvPr/>
            </p:nvPicPr>
            <p:blipFill>
              <a:blip r:embed="rId7"/>
              <a:stretch>
                <a:fillRect/>
              </a:stretch>
            </p:blipFill>
            <p:spPr>
              <a:xfrm>
                <a:off x="2634046" y="3803093"/>
                <a:ext cx="643131" cy="602795"/>
              </a:xfrm>
              <a:prstGeom prst="rect">
                <a:avLst/>
              </a:prstGeom>
            </p:spPr>
          </p:pic>
        </mc:Fallback>
      </mc:AlternateContent>
      <p:sp>
        <p:nvSpPr>
          <p:cNvPr id="3" name="Thought Bubble: Cloud 2">
            <a:extLst>
              <a:ext uri="{FF2B5EF4-FFF2-40B4-BE49-F238E27FC236}">
                <a16:creationId xmlns:a16="http://schemas.microsoft.com/office/drawing/2014/main" id="{37C53349-4DFD-4284-8AE1-2F9C894A4F5A}"/>
              </a:ext>
            </a:extLst>
          </p:cNvPr>
          <p:cNvSpPr/>
          <p:nvPr/>
        </p:nvSpPr>
        <p:spPr>
          <a:xfrm>
            <a:off x="5982661" y="2572605"/>
            <a:ext cx="2988860" cy="2013995"/>
          </a:xfrm>
          <a:prstGeom prst="cloudCallout">
            <a:avLst>
              <a:gd name="adj1" fmla="val -49658"/>
              <a:gd name="adj2" fmla="val -40784"/>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3C619E-A1FE-4DDF-9484-03402A9FB804}"/>
              </a:ext>
            </a:extLst>
          </p:cNvPr>
          <p:cNvSpPr/>
          <p:nvPr/>
        </p:nvSpPr>
        <p:spPr>
          <a:xfrm>
            <a:off x="5793785" y="3048000"/>
            <a:ext cx="3081457" cy="1200329"/>
          </a:xfrm>
          <a:prstGeom prst="rect">
            <a:avLst/>
          </a:prstGeom>
        </p:spPr>
        <p:txBody>
          <a:bodyPr wrap="square">
            <a:spAutoFit/>
          </a:bodyPr>
          <a:lstStyle/>
          <a:p>
            <a:pPr lvl="1" algn="ctr">
              <a:spcBef>
                <a:spcPts val="1800"/>
              </a:spcBef>
            </a:pPr>
            <a:r>
              <a:rPr lang="en-US" sz="2400" dirty="0">
                <a:solidFill>
                  <a:schemeClr val="bg1"/>
                </a:solidFill>
              </a:rPr>
              <a:t>Is this $1.5M data system “worth” buying?</a:t>
            </a:r>
          </a:p>
        </p:txBody>
      </p:sp>
    </p:spTree>
    <p:extLst>
      <p:ext uri="{BB962C8B-B14F-4D97-AF65-F5344CB8AC3E}">
        <p14:creationId xmlns:p14="http://schemas.microsoft.com/office/powerpoint/2010/main" val="259547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55"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0.70"/>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par>
                                <p:cTn id="28" presetID="60" presetClass="entr" presetSubtype="12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additive="sum">
                                        <p:cTn id="31" dur="1000" fill="hold"/>
                                        <p:tgtEl>
                                          <p:spTgt spid="21"/>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32" dur="1000" fill="hold"/>
                                        <p:tgtEl>
                                          <p:spTgt spid="21"/>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33" dur="1000" fill="hold"/>
                                        <p:tgtEl>
                                          <p:spTgt spid="21"/>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34" dur="1000" fill="hold"/>
                                        <p:tgtEl>
                                          <p:spTgt spid="21"/>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35" presetID="60" presetClass="entr" presetSubtype="12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additive="sum">
                                        <p:cTn id="38" dur="1000" fill="hold"/>
                                        <p:tgtEl>
                                          <p:spTgt spid="20"/>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39" dur="1000" fill="hold"/>
                                        <p:tgtEl>
                                          <p:spTgt spid="20"/>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40" dur="1000" fill="hold"/>
                                        <p:tgtEl>
                                          <p:spTgt spid="20"/>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41" dur="1000" fill="hold"/>
                                        <p:tgtEl>
                                          <p:spTgt spid="20"/>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42" presetID="60" presetClass="entr" presetSubtype="128"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additive="sum">
                                        <p:cTn id="45" dur="1000" fill="hold"/>
                                        <p:tgtEl>
                                          <p:spTgt spid="22"/>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46" dur="1000" fill="hold"/>
                                        <p:tgtEl>
                                          <p:spTgt spid="22"/>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47" dur="1000" fill="hold"/>
                                        <p:tgtEl>
                                          <p:spTgt spid="22"/>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48" dur="1000" fill="hold"/>
                                        <p:tgtEl>
                                          <p:spTgt spid="22"/>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49" presetID="1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p:tgtEl>
                                          <p:spTgt spid="24"/>
                                        </p:tgtEl>
                                        <p:attrNameLst>
                                          <p:attrName>ppt_x</p:attrName>
                                        </p:attrNameLst>
                                      </p:cBhvr>
                                      <p:tavLst>
                                        <p:tav tm="0">
                                          <p:val>
                                            <p:strVal val="#ppt_x-#ppt_w*1.125000"/>
                                          </p:val>
                                        </p:tav>
                                        <p:tav tm="100000">
                                          <p:val>
                                            <p:strVal val="#ppt_x"/>
                                          </p:val>
                                        </p:tav>
                                      </p:tavLst>
                                    </p:anim>
                                    <p:animEffect transition="in" filter="wipe(right)">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par>
                          <p:cTn id="63" fill="hold">
                            <p:stCondLst>
                              <p:cond delay="3000"/>
                            </p:stCondLst>
                            <p:childTnLst>
                              <p:par>
                                <p:cTn id="64" presetID="38" presetClass="emph" presetSubtype="128" accel="20000" decel="20000" fill="hold" nodeType="afterEffect">
                                  <p:stCondLst>
                                    <p:cond delay="0"/>
                                  </p:stCondLst>
                                  <p:childTnLst>
                                    <p:anim calcmode="lin" valueType="num">
                                      <p:cBhvr additive="sum">
                                        <p:cTn id="65" dur="5000" fill="hold"/>
                                        <p:tgtEl>
                                          <p:spTgt spid="21"/>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par>
                          <p:cTn id="66" fill="hold">
                            <p:stCondLst>
                              <p:cond delay="8000"/>
                            </p:stCondLst>
                            <p:childTnLst>
                              <p:par>
                                <p:cTn id="67" presetID="38" presetClass="emph" presetSubtype="128" accel="20000" decel="20000" fill="hold" nodeType="afterEffect">
                                  <p:stCondLst>
                                    <p:cond delay="0"/>
                                  </p:stCondLst>
                                  <p:childTnLst>
                                    <p:anim calcmode="lin" valueType="num">
                                      <p:cBhvr additive="sum">
                                        <p:cTn id="68" dur="5000" fill="hold"/>
                                        <p:tgtEl>
                                          <p:spTgt spid="20"/>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par>
                          <p:cTn id="69" fill="hold">
                            <p:stCondLst>
                              <p:cond delay="13000"/>
                            </p:stCondLst>
                            <p:childTnLst>
                              <p:par>
                                <p:cTn id="70" presetID="39" presetClass="emph" presetSubtype="2" fill="hold" nodeType="afterEffect">
                                  <p:stCondLst>
                                    <p:cond delay="250"/>
                                  </p:stCondLst>
                                  <p:childTnLst>
                                    <p:anim calcmode="lin" valueType="num">
                                      <p:cBhvr additive="sum">
                                        <p:cTn id="71" dur="2000" fill="hold"/>
                                        <p:tgtEl>
                                          <p:spTgt spid="22"/>
                                        </p:tgtEl>
                                        <p:attrNameLst>
                                          <p:attrName>3d.object.rotation.y</p:attrName>
                                        </p:attrNameLst>
                                      </p:cBhvr>
                                      <p:tavLst>
                                        <p:tav tm="0">
                                          <p:val>
                                            <p:fltVal val="0"/>
                                          </p:val>
                                        </p:tav>
                                        <p:tav tm="3330">
                                          <p:val>
                                            <p:fltVal val="-0.0012"/>
                                          </p:val>
                                        </p:tav>
                                        <p:tav tm="6660">
                                          <p:val>
                                            <p:fltVal val="-0.0098"/>
                                          </p:val>
                                        </p:tav>
                                        <p:tav tm="9990">
                                          <p:val>
                                            <p:fltVal val="-0.033"/>
                                          </p:val>
                                        </p:tav>
                                        <p:tav tm="13320">
                                          <p:val>
                                            <p:fltVal val="-0.0789"/>
                                          </p:val>
                                        </p:tav>
                                        <p:tav tm="16650">
                                          <p:val>
                                            <p:fltVal val="-0.1548"/>
                                          </p:val>
                                        </p:tav>
                                        <p:tav tm="19970">
                                          <p:val>
                                            <p:fltVal val="-0.267"/>
                                          </p:val>
                                        </p:tav>
                                        <p:tav tm="23290">
                                          <p:val>
                                            <p:fltVal val="-0.4235"/>
                                          </p:val>
                                        </p:tav>
                                        <p:tav tm="26620">
                                          <p:val>
                                            <p:fltVal val="-0.6337"/>
                                          </p:val>
                                        </p:tav>
                                        <p:tav tm="29950">
                                          <p:val>
                                            <p:fltVal val="-0.9013"/>
                                          </p:val>
                                        </p:tav>
                                        <p:tav tm="33280">
                                          <p:val>
                                            <p:fltVal val="-1.2353"/>
                                          </p:val>
                                        </p:tav>
                                        <p:tav tm="36610">
                                          <p:val>
                                            <p:fltVal val="-1.647"/>
                                          </p:val>
                                        </p:tav>
                                        <p:tav tm="39940">
                                          <p:val>
                                            <p:fltVal val="-2.0869"/>
                                          </p:val>
                                        </p:tav>
                                        <p:tav tm="43270">
                                          <p:val>
                                            <p:fltVal val="-2.4538"/>
                                          </p:val>
                                        </p:tav>
                                        <p:tav tm="46600">
                                          <p:val>
                                            <p:fltVal val="-2.7534"/>
                                          </p:val>
                                        </p:tav>
                                        <p:tav tm="49930">
                                          <p:val>
                                            <p:fltVal val="-2.9876"/>
                                          </p:val>
                                        </p:tav>
                                        <p:tav tm="53250">
                                          <p:val>
                                            <p:fltVal val="-3.1669"/>
                                          </p:val>
                                        </p:tav>
                                        <p:tav tm="56580">
                                          <p:val>
                                            <p:fltVal val="-3.2996"/>
                                          </p:val>
                                        </p:tav>
                                        <p:tav tm="59900">
                                          <p:val>
                                            <p:fltVal val="-3.3906"/>
                                          </p:val>
                                        </p:tav>
                                        <p:tav tm="63220">
                                          <p:val>
                                            <p:fltVal val="-3.4488"/>
                                          </p:val>
                                        </p:tav>
                                        <p:tav tm="66540">
                                          <p:val>
                                            <p:fltVal val="-3.4815"/>
                                          </p:val>
                                        </p:tav>
                                        <p:tav tm="69870">
                                          <p:val>
                                            <p:fltVal val="-3.4961"/>
                                          </p:val>
                                        </p:tav>
                                        <p:tav tm="73190">
                                          <p:val>
                                            <p:fltVal val="-3.4998"/>
                                          </p:val>
                                        </p:tav>
                                        <p:tav tm="76510">
                                          <p:val>
                                            <p:fltVal val="-3.0301"/>
                                          </p:val>
                                        </p:tav>
                                        <p:tav tm="79830">
                                          <p:val>
                                            <p:fltVal val="-0.9661"/>
                                          </p:val>
                                        </p:tav>
                                        <p:tav tm="83160">
                                          <p:val>
                                            <p:fltVal val="2.1525"/>
                                          </p:val>
                                        </p:tav>
                                        <p:tav tm="86480">
                                          <p:val>
                                            <p:fltVal val="6.1215"/>
                                          </p:val>
                                        </p:tav>
                                        <p:tav tm="89800">
                                          <p:val>
                                            <p:fltVal val="10.8322"/>
                                          </p:val>
                                        </p:tav>
                                        <p:tav tm="93120">
                                          <p:val>
                                            <p:fltVal val="16.2132"/>
                                          </p:val>
                                        </p:tav>
                                        <p:tav tm="96450">
                                          <p:val>
                                            <p:fltVal val="22.2128"/>
                                          </p:val>
                                        </p:tav>
                                        <p:tav tm="100000">
                                          <p:val>
                                            <p:fltVal val="28.7297"/>
                                          </p:val>
                                        </p:tav>
                                        <p:tav>
                                          <p:val>
                                            <p:fltVal val="35.8493"/>
                                          </p:val>
                                        </p:tav>
                                        <p:tav>
                                          <p:val>
                                            <p:fltVal val="43.4888"/>
                                          </p:val>
                                        </p:tav>
                                        <p:tav>
                                          <p:val>
                                            <p:fltVal val="51.6257"/>
                                          </p:val>
                                        </p:tav>
                                        <p:tav>
                                          <p:val>
                                            <p:fltVal val="60.2402"/>
                                          </p:val>
                                        </p:tav>
                                        <p:tav>
                                          <p:val>
                                            <p:fltVal val="69.3155"/>
                                          </p:val>
                                        </p:tav>
                                        <p:tav>
                                          <p:val>
                                            <p:fltVal val="78.8364"/>
                                          </p:val>
                                        </p:tav>
                                        <p:tav>
                                          <p:val>
                                            <p:fltVal val="88.6987"/>
                                          </p:val>
                                        </p:tav>
                                        <p:tav>
                                          <p:val>
                                            <p:fltVal val="99.0679"/>
                                          </p:val>
                                        </p:tav>
                                        <p:tav>
                                          <p:val>
                                            <p:fltVal val="109.8461"/>
                                          </p:val>
                                        </p:tav>
                                        <p:tav>
                                          <p:val>
                                            <p:fltVal val="121.0232"/>
                                          </p:val>
                                        </p:tav>
                                        <p:tav>
                                          <p:val>
                                            <p:fltVal val="132.5899"/>
                                          </p:val>
                                        </p:tav>
                                        <p:tav>
                                          <p:val>
                                            <p:fltVal val="144.5376"/>
                                          </p:val>
                                        </p:tav>
                                        <p:tav>
                                          <p:val>
                                            <p:fltVal val="156.85851"/>
                                          </p:val>
                                        </p:tav>
                                        <p:tav>
                                          <p:val>
                                            <p:fltVal val="169.43021"/>
                                          </p:val>
                                        </p:tav>
                                        <p:tav>
                                          <p:val>
                                            <p:fltVal val="182.34309"/>
                                          </p:val>
                                        </p:tav>
                                        <p:tav>
                                          <p:val>
                                            <p:fltVal val="195.1411"/>
                                          </p:val>
                                        </p:tav>
                                        <p:tav>
                                          <p:val>
                                            <p:fltVal val="207.6945"/>
                                          </p:val>
                                        </p:tav>
                                        <p:tav>
                                          <p:val>
                                            <p:fltVal val="219.77251"/>
                                          </p:val>
                                        </p:tav>
                                        <p:tav>
                                          <p:val>
                                            <p:fltVal val="231.4814"/>
                                          </p:val>
                                        </p:tav>
                                        <p:tav>
                                          <p:val>
                                            <p:fltVal val="242.91341"/>
                                          </p:val>
                                        </p:tav>
                                        <p:tav>
                                          <p:val>
                                            <p:fltVal val="253.8558"/>
                                          </p:val>
                                        </p:tav>
                                        <p:tav>
                                          <p:val>
                                            <p:fltVal val="264.40329"/>
                                          </p:val>
                                        </p:tav>
                                        <p:tav>
                                          <p:val>
                                            <p:fltVal val="274.63501"/>
                                          </p:val>
                                        </p:tav>
                                        <p:tav>
                                          <p:val>
                                            <p:fltVal val="284.35721"/>
                                          </p:val>
                                        </p:tav>
                                        <p:tav>
                                          <p:val>
                                            <p:fltVal val="293.6507"/>
                                          </p:val>
                                        </p:tav>
                                        <p:tav>
                                          <p:val>
                                            <p:fltVal val="302.57959"/>
                                          </p:val>
                                        </p:tav>
                                        <p:tav>
                                          <p:val>
                                            <p:fltVal val="310.96921"/>
                                          </p:val>
                                        </p:tav>
                                        <p:tav>
                                          <p:val>
                                            <p:fltVal val="318.88379"/>
                                          </p:val>
                                        </p:tav>
                                        <p:tav>
                                          <p:val>
                                            <p:fltVal val="326.36801"/>
                                          </p:val>
                                        </p:tav>
                                        <p:tav>
                                          <p:val>
                                            <p:fltVal val="333.26511"/>
                                          </p:val>
                                        </p:tav>
                                        <p:tav>
                                          <p:val>
                                            <p:fltVal val="339.6712"/>
                                          </p:val>
                                        </p:tav>
                                        <p:tav>
                                          <p:val>
                                            <p:fltVal val="345.43851"/>
                                          </p:val>
                                        </p:tav>
                                        <p:tav>
                                          <p:val>
                                            <p:fltVal val="350.58469"/>
                                          </p:val>
                                        </p:tav>
                                        <p:tav>
                                          <p:val>
                                            <p:fltVal val="355.09189"/>
                                          </p:val>
                                        </p:tav>
                                        <p:tav>
                                          <p:val>
                                            <p:fltVal val="358.80179"/>
                                          </p:val>
                                        </p:tav>
                                        <p:tav>
                                          <p:val>
                                            <p:fltVal val="361.63531"/>
                                          </p:val>
                                        </p:tav>
                                        <p:tav>
                                          <p:val>
                                            <p:fltVal val="363.345"/>
                                          </p:val>
                                        </p:tav>
                                        <p:tav>
                                          <p:val>
                                            <p:fltVal val="363.4978"/>
                                          </p:val>
                                        </p:tav>
                                        <p:tav>
                                          <p:val>
                                            <p:fltVal val="363.47061"/>
                                          </p:val>
                                        </p:tav>
                                        <p:tav>
                                          <p:val>
                                            <p:fltVal val="363.38339"/>
                                          </p:val>
                                        </p:tav>
                                        <p:tav>
                                          <p:val>
                                            <p:fltVal val="363.20349"/>
                                          </p:val>
                                        </p:tav>
                                        <p:tav>
                                          <p:val>
                                            <p:fltVal val="362.8963"/>
                                          </p:val>
                                        </p:tav>
                                        <p:tav>
                                          <p:val>
                                            <p:fltVal val="362.4227"/>
                                          </p:val>
                                        </p:tav>
                                        <p:tav>
                                          <p:val>
                                            <p:fltVal val="361.7569"/>
                                          </p:val>
                                        </p:tav>
                                        <p:tav>
                                          <p:val>
                                            <p:fltVal val="361.0874"/>
                                          </p:val>
                                        </p:tav>
                                        <p:tav>
                                          <p:val>
                                            <p:fltVal val="360.6105"/>
                                          </p:val>
                                        </p:tav>
                                        <p:tav>
                                          <p:val>
                                            <p:fltVal val="360.30069"/>
                                          </p:val>
                                        </p:tav>
                                        <p:tav>
                                          <p:val>
                                            <p:fltVal val="360.1188"/>
                                          </p:val>
                                        </p:tav>
                                        <p:tav>
                                          <p:val>
                                            <p:fltVal val="360.03021"/>
                                          </p:val>
                                        </p:tav>
                                        <p:tav>
                                          <p:val>
                                            <p:fltVal val="360.00229"/>
                                          </p:val>
                                        </p:tav>
                                        <p:tav>
                                          <p:val>
                                            <p:fltVal val="360"/>
                                          </p:val>
                                        </p:tav>
                                        <p:tav>
                                          <p:val>
                                            <p:fltVal val="360"/>
                                          </p:val>
                                        </p:tav>
                                        <p:tav>
                                          <p:val>
                                            <p:fltVal val="360"/>
                                          </p:val>
                                        </p:tav>
                                        <p:tav>
                                          <p:val>
                                            <p:fltVal val="360"/>
                                          </p:val>
                                        </p:tav>
                                        <p:tav>
                                          <p:val>
                                            <p:fltVal val="360"/>
                                          </p:val>
                                        </p:tav>
                                        <p:tav>
                                          <p:val>
                                            <p:fltVal val="360"/>
                                          </p:val>
                                        </p:tav>
                                        <p:tav>
                                          <p:val>
                                            <p:fltVal val="360"/>
                                          </p:val>
                                        </p:tav>
                                        <p:tav>
                                          <p:val>
                                            <p:fltVal val="360"/>
                                          </p:val>
                                        </p:tav>
                                        <p:tav>
                                          <p:val>
                                            <p:fltVal val="360"/>
                                          </p:val>
                                        </p:tav>
                                      </p:tavLst>
                                    </p:anim>
                                    <p:anim calcmode="lin" valueType="num">
                                      <p:cBhvr additive="sum">
                                        <p:cTn id="72" dur="2000" fill="hold"/>
                                        <p:tgtEl>
                                          <p:spTgt spid="22"/>
                                        </p:tgtEl>
                                        <p:attrNameLst>
                                          <p:attrName>3d.object.translation.y</p:attrName>
                                        </p:attrNameLst>
                                      </p:cBhvr>
                                      <p:tavLst>
                                        <p:tav tm="0">
                                          <p:val>
                                            <p:fltVal val="0"/>
                                          </p:val>
                                        </p:tav>
                                        <p:tav tm="3330">
                                          <p:val>
                                            <p:fltVal val="0"/>
                                          </p:val>
                                        </p:tav>
                                        <p:tav tm="6660">
                                          <p:val>
                                            <p:fltVal val="-10E-5"/>
                                          </p:val>
                                        </p:tav>
                                        <p:tav tm="9990">
                                          <p:val>
                                            <p:fltVal val="-0.0004"/>
                                          </p:val>
                                        </p:tav>
                                        <p:tav tm="13320">
                                          <p:val>
                                            <p:fltVal val="-0.0011"/>
                                          </p:val>
                                        </p:tav>
                                        <p:tav tm="16650">
                                          <p:val>
                                            <p:fltVal val="-0.0021"/>
                                          </p:val>
                                        </p:tav>
                                        <p:tav tm="19970">
                                          <p:val>
                                            <p:fltVal val="-0.0037"/>
                                          </p:val>
                                        </p:tav>
                                        <p:tav tm="23290">
                                          <p:val>
                                            <p:fltVal val="-0.0059"/>
                                          </p:val>
                                        </p:tav>
                                        <p:tav tm="26620">
                                          <p:val>
                                            <p:fltVal val="-0.0088"/>
                                          </p:val>
                                        </p:tav>
                                        <p:tav tm="29950">
                                          <p:val>
                                            <p:fltVal val="-0.0125"/>
                                          </p:val>
                                        </p:tav>
                                        <p:tav tm="33280">
                                          <p:val>
                                            <p:fltVal val="-0.0162"/>
                                          </p:val>
                                        </p:tav>
                                        <p:tav tm="36610">
                                          <p:val>
                                            <p:fltVal val="-0.0191"/>
                                          </p:val>
                                        </p:tav>
                                        <p:tav tm="39940">
                                          <p:val>
                                            <p:fltVal val="-0.0213"/>
                                          </p:val>
                                        </p:tav>
                                        <p:tav tm="43270">
                                          <p:val>
                                            <p:fltVal val="-0.0228"/>
                                          </p:val>
                                        </p:tav>
                                        <p:tav tm="46600">
                                          <p:val>
                                            <p:fltVal val="-0.0239"/>
                                          </p:val>
                                        </p:tav>
                                        <p:tav tm="49930">
                                          <p:val>
                                            <p:fltVal val="-0.0245"/>
                                          </p:val>
                                        </p:tav>
                                        <p:tav tm="53250">
                                          <p:val>
                                            <p:fltVal val="-0.0248"/>
                                          </p:val>
                                        </p:tav>
                                        <p:tav tm="56580">
                                          <p:val>
                                            <p:fltVal val="-0.0249"/>
                                          </p:val>
                                        </p:tav>
                                        <p:tav tm="59900">
                                          <p:val>
                                            <p:fltVal val="-0.0249"/>
                                          </p:val>
                                        </p:tav>
                                        <p:tav tm="63220">
                                          <p:val>
                                            <p:fltVal val="-0.0248"/>
                                          </p:val>
                                        </p:tav>
                                        <p:tav tm="66540">
                                          <p:val>
                                            <p:fltVal val="-0.0241"/>
                                          </p:val>
                                        </p:tav>
                                        <p:tav tm="69870">
                                          <p:val>
                                            <p:fltVal val="-0.022"/>
                                          </p:val>
                                        </p:tav>
                                        <p:tav tm="73190">
                                          <p:val>
                                            <p:fltVal val="-0.0179"/>
                                          </p:val>
                                        </p:tav>
                                        <p:tav tm="76510">
                                          <p:val>
                                            <p:fltVal val="-0.0113"/>
                                          </p:val>
                                        </p:tav>
                                        <p:tav tm="79830">
                                          <p:val>
                                            <p:fltVal val="-0.0013"/>
                                          </p:val>
                                        </p:tav>
                                        <p:tav tm="83160">
                                          <p:val>
                                            <p:fltVal val="0.0124"/>
                                          </p:val>
                                        </p:tav>
                                        <p:tav tm="86480">
                                          <p:val>
                                            <p:fltVal val="0.0309"/>
                                          </p:val>
                                        </p:tav>
                                        <p:tav tm="89800">
                                          <p:val>
                                            <p:fltVal val="0.0546"/>
                                          </p:val>
                                        </p:tav>
                                        <p:tav tm="93120">
                                          <p:val>
                                            <p:fltVal val="0.0842"/>
                                          </p:val>
                                        </p:tav>
                                        <p:tav tm="96450">
                                          <p:val>
                                            <p:fltVal val="0.1204"/>
                                          </p:val>
                                        </p:tav>
                                        <p:tav tm="100000">
                                          <p:val>
                                            <p:fltVal val="0.1634"/>
                                          </p:val>
                                        </p:tav>
                                        <p:tav>
                                          <p:val>
                                            <p:fltVal val="0.2145"/>
                                          </p:val>
                                        </p:tav>
                                        <p:tav>
                                          <p:val>
                                            <p:fltVal val="0.2711"/>
                                          </p:val>
                                        </p:tav>
                                        <p:tav>
                                          <p:val>
                                            <p:fltVal val="0.3207"/>
                                          </p:val>
                                        </p:tav>
                                        <p:tav>
                                          <p:val>
                                            <p:fltVal val="0.3625"/>
                                          </p:val>
                                        </p:tav>
                                        <p:tav>
                                          <p:val>
                                            <p:fltVal val="0.3973"/>
                                          </p:val>
                                        </p:tav>
                                        <p:tav>
                                          <p:val>
                                            <p:fltVal val="0.4256"/>
                                          </p:val>
                                        </p:tav>
                                        <p:tav>
                                          <p:val>
                                            <p:fltVal val="0.448"/>
                                          </p:val>
                                        </p:tav>
                                        <p:tav>
                                          <p:val>
                                            <p:fltVal val="0.4655"/>
                                          </p:val>
                                        </p:tav>
                                        <p:tav>
                                          <p:val>
                                            <p:fltVal val="0.4786"/>
                                          </p:val>
                                        </p:tav>
                                        <p:tav>
                                          <p:val>
                                            <p:fltVal val="0.4878"/>
                                          </p:val>
                                        </p:tav>
                                        <p:tav>
                                          <p:val>
                                            <p:fltVal val="0.4939"/>
                                          </p:val>
                                        </p:tav>
                                        <p:tav>
                                          <p:val>
                                            <p:fltVal val="0.4975"/>
                                          </p:val>
                                        </p:tav>
                                        <p:tav>
                                          <p:val>
                                            <p:fltVal val="0.4993"/>
                                          </p:val>
                                        </p:tav>
                                        <p:tav>
                                          <p:val>
                                            <p:fltVal val="0.4999"/>
                                          </p:val>
                                        </p:tav>
                                        <p:tav>
                                          <p:val>
                                            <p:fltVal val="0.4999"/>
                                          </p:val>
                                        </p:tav>
                                        <p:tav>
                                          <p:val>
                                            <p:fltVal val="0.4998"/>
                                          </p:val>
                                        </p:tav>
                                        <p:tav>
                                          <p:val>
                                            <p:fltVal val="0.4988"/>
                                          </p:val>
                                        </p:tav>
                                        <p:tav>
                                          <p:val>
                                            <p:fltVal val="0.4965"/>
                                          </p:val>
                                        </p:tav>
                                        <p:tav>
                                          <p:val>
                                            <p:fltVal val="0.4921"/>
                                          </p:val>
                                        </p:tav>
                                        <p:tav>
                                          <p:val>
                                            <p:fltVal val="0.485"/>
                                          </p:val>
                                        </p:tav>
                                        <p:tav>
                                          <p:val>
                                            <p:fltVal val="0.4746"/>
                                          </p:val>
                                        </p:tav>
                                        <p:tav>
                                          <p:val>
                                            <p:fltVal val="0.4603"/>
                                          </p:val>
                                        </p:tav>
                                        <p:tav>
                                          <p:val>
                                            <p:fltVal val="0.4411"/>
                                          </p:val>
                                        </p:tav>
                                        <p:tav>
                                          <p:val>
                                            <p:fltVal val="0.4169"/>
                                          </p:val>
                                        </p:tav>
                                        <p:tav>
                                          <p:val>
                                            <p:fltVal val="0.3868"/>
                                          </p:val>
                                        </p:tav>
                                        <p:tav>
                                          <p:val>
                                            <p:fltVal val="0.3499"/>
                                          </p:val>
                                        </p:tav>
                                        <p:tav>
                                          <p:val>
                                            <p:fltVal val="0.306"/>
                                          </p:val>
                                        </p:tav>
                                        <p:tav>
                                          <p:val>
                                            <p:fltVal val="0.2544"/>
                                          </p:val>
                                        </p:tav>
                                        <p:tav>
                                          <p:val>
                                            <p:fltVal val="0.1981"/>
                                          </p:val>
                                        </p:tav>
                                        <p:tav>
                                          <p:val>
                                            <p:fltVal val="0.1498"/>
                                          </p:val>
                                        </p:tav>
                                        <p:tav>
                                          <p:val>
                                            <p:fltVal val="0.1087"/>
                                          </p:val>
                                        </p:tav>
                                        <p:tav>
                                          <p:val>
                                            <p:fltVal val="0.0748"/>
                                          </p:val>
                                        </p:tav>
                                        <p:tav>
                                          <p:val>
                                            <p:fltVal val="0.0473"/>
                                          </p:val>
                                        </p:tav>
                                        <p:tav>
                                          <p:val>
                                            <p:fltVal val="0.0251"/>
                                          </p:val>
                                        </p:tav>
                                        <p:tav>
                                          <p:val>
                                            <p:fltVal val="0.0082"/>
                                          </p:val>
                                        </p:tav>
                                        <p:tav>
                                          <p:val>
                                            <p:fltVal val="-0.0044"/>
                                          </p:val>
                                        </p:tav>
                                        <p:tav>
                                          <p:val>
                                            <p:fltVal val="-0.0134"/>
                                          </p:val>
                                        </p:tav>
                                        <p:tav>
                                          <p:val>
                                            <p:fltVal val="-0.0192"/>
                                          </p:val>
                                        </p:tav>
                                        <p:tav>
                                          <p:val>
                                            <p:fltVal val="-0.0227"/>
                                          </p:val>
                                        </p:tav>
                                        <p:tav>
                                          <p:val>
                                            <p:fltVal val="-0.0244"/>
                                          </p:val>
                                        </p:tav>
                                        <p:tav>
                                          <p:val>
                                            <p:fltVal val="-0.0249"/>
                                          </p:val>
                                        </p:tav>
                                        <p:tav>
                                          <p:val>
                                            <p:fltVal val="-0.0249"/>
                                          </p:val>
                                        </p:tav>
                                        <p:tav>
                                          <p:val>
                                            <p:fltVal val="-0.0244"/>
                                          </p:val>
                                        </p:tav>
                                        <p:tav>
                                          <p:val>
                                            <p:fltVal val="-0.0219"/>
                                          </p:val>
                                        </p:tav>
                                        <p:tav>
                                          <p:val>
                                            <p:fltVal val="-0.0156"/>
                                          </p:val>
                                        </p:tav>
                                        <p:tav>
                                          <p:val>
                                            <p:fltVal val="-0.0039"/>
                                          </p:val>
                                        </p:tav>
                                        <p:tav>
                                          <p:val>
                                            <p:fltVal val="0.0104"/>
                                          </p:val>
                                        </p:tav>
                                        <p:tav>
                                          <p:val>
                                            <p:fltVal val="0.0192"/>
                                          </p:val>
                                        </p:tav>
                                        <p:tav>
                                          <p:val>
                                            <p:fltVal val="0.0235"/>
                                          </p:val>
                                        </p:tav>
                                        <p:tav>
                                          <p:val>
                                            <p:fltVal val="0.0248"/>
                                          </p:val>
                                        </p:tav>
                                        <p:tav>
                                          <p:val>
                                            <p:fltVal val="0.0249"/>
                                          </p:val>
                                        </p:tav>
                                        <p:tav>
                                          <p:val>
                                            <p:fltVal val="0.0247"/>
                                          </p:val>
                                        </p:tav>
                                        <p:tav>
                                          <p:val>
                                            <p:fltVal val="0.0234"/>
                                          </p:val>
                                        </p:tav>
                                        <p:tav>
                                          <p:val>
                                            <p:fltVal val="0.0202"/>
                                          </p:val>
                                        </p:tav>
                                        <p:tav>
                                          <p:val>
                                            <p:fltVal val="0.0143"/>
                                          </p:val>
                                        </p:tav>
                                        <p:tav>
                                          <p:val>
                                            <p:fltVal val="0.0071"/>
                                          </p:val>
                                        </p:tav>
                                        <p:tav>
                                          <p:val>
                                            <p:fltVal val="0.0027"/>
                                          </p:val>
                                        </p:tav>
                                        <p:tav>
                                          <p:val>
                                            <p:fltVal val="0.0007"/>
                                          </p:val>
                                        </p:tav>
                                        <p:tav>
                                          <p:val>
                                            <p:fltVal val="0"/>
                                          </p:val>
                                        </p:tav>
                                      </p:tavLst>
                                    </p:anim>
                                    <p:anim calcmode="lin" valueType="num">
                                      <p:cBhvr additive="mult">
                                        <p:cTn id="73" dur="2000" fill="hold"/>
                                        <p:tgtEl>
                                          <p:spTgt spid="22"/>
                                        </p:tgtEl>
                                        <p:attrNameLst>
                                          <p:attrName>3d.object.scale.x</p:attrName>
                                        </p:attrNameLst>
                                      </p:cBhvr>
                                      <p:tavLst>
                                        <p:tav tm="0">
                                          <p:val>
                                            <p:fltVal val="1"/>
                                          </p:val>
                                        </p:tav>
                                        <p:tav tm="3330">
                                          <p:val>
                                            <p:fltVal val="1"/>
                                          </p:val>
                                        </p:tav>
                                        <p:tav tm="6660">
                                          <p:val>
                                            <p:fltVal val="1.0002"/>
                                          </p:val>
                                        </p:tav>
                                        <p:tav tm="9990">
                                          <p:val>
                                            <p:fltVal val="1.0009"/>
                                          </p:val>
                                        </p:tav>
                                        <p:tav tm="13320">
                                          <p:val>
                                            <p:fltVal val="1.0023"/>
                                          </p:val>
                                        </p:tav>
                                        <p:tav tm="16650">
                                          <p:val>
                                            <p:fltVal val="1.0046"/>
                                          </p:val>
                                        </p:tav>
                                        <p:tav tm="19970">
                                          <p:val>
                                            <p:fltVal val="1.008"/>
                                          </p:val>
                                        </p:tav>
                                        <p:tav tm="23290">
                                          <p:val>
                                            <p:fltVal val="1.0127"/>
                                          </p:val>
                                        </p:tav>
                                        <p:tav tm="26620">
                                          <p:val>
                                            <p:fltVal val="1.019"/>
                                          </p:val>
                                        </p:tav>
                                        <p:tav tm="29950">
                                          <p:val>
                                            <p:fltVal val="1.0271"/>
                                          </p:val>
                                        </p:tav>
                                        <p:tav tm="33280">
                                          <p:val>
                                            <p:fltVal val="1.0351"/>
                                          </p:val>
                                        </p:tav>
                                        <p:tav tm="36610">
                                          <p:val>
                                            <p:fltVal val="1.0414"/>
                                          </p:val>
                                        </p:tav>
                                        <p:tav tm="39940">
                                          <p:val>
                                            <p:fltVal val="1.046"/>
                                          </p:val>
                                        </p:tav>
                                        <p:tav tm="43270">
                                          <p:val>
                                            <p:fltVal val="1.0494"/>
                                          </p:val>
                                        </p:tav>
                                        <p:tav tm="46600">
                                          <p:val>
                                            <p:fltVal val="1.0516"/>
                                          </p:val>
                                        </p:tav>
                                        <p:tav tm="49930">
                                          <p:val>
                                            <p:fltVal val="1.053"/>
                                          </p:val>
                                        </p:tav>
                                        <p:tav tm="53250">
                                          <p:val>
                                            <p:fltVal val="1.0537"/>
                                          </p:val>
                                        </p:tav>
                                        <p:tav tm="56580">
                                          <p:val>
                                            <p:fltVal val="1.0539"/>
                                          </p:val>
                                        </p:tav>
                                        <p:tav tm="59900">
                                          <p:val>
                                            <p:fltVal val="1.054"/>
                                          </p:val>
                                        </p:tav>
                                        <p:tav tm="63220">
                                          <p:val>
                                            <p:fltVal val="1.0536"/>
                                          </p:val>
                                        </p:tav>
                                        <p:tav tm="66540">
                                          <p:val>
                                            <p:fltVal val="1.0515"/>
                                          </p:val>
                                        </p:tav>
                                        <p:tav tm="69870">
                                          <p:val>
                                            <p:fltVal val="1.0457"/>
                                          </p:val>
                                        </p:tav>
                                        <p:tav tm="73190">
                                          <p:val>
                                            <p:fltVal val="1.0344"/>
                                          </p:val>
                                        </p:tav>
                                        <p:tav tm="76510">
                                          <p:val>
                                            <p:fltVal val="1.0183"/>
                                          </p:val>
                                        </p:tav>
                                        <p:tav tm="79830">
                                          <p:val>
                                            <p:fltVal val="1.0076"/>
                                          </p:val>
                                        </p:tav>
                                        <p:tav tm="83160">
                                          <p:val>
                                            <p:fltVal val="1.0021"/>
                                          </p:val>
                                        </p:tav>
                                        <p:tav tm="86480">
                                          <p:val>
                                            <p:fltVal val="1.0002"/>
                                          </p:val>
                                        </p:tav>
                                        <p:tav tm="89800">
                                          <p:val>
                                            <p:fltVal val="1"/>
                                          </p:val>
                                        </p:tav>
                                        <p:tav tm="93120">
                                          <p:val>
                                            <p:fltVal val="1"/>
                                          </p:val>
                                        </p:tav>
                                        <p:tav tm="96450">
                                          <p:val>
                                            <p:fltVal val="1"/>
                                          </p:val>
                                        </p:tav>
                                        <p:tav tm="100000">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0006"/>
                                          </p:val>
                                        </p:tav>
                                        <p:tav>
                                          <p:val>
                                            <p:fltVal val="1.0024"/>
                                          </p:val>
                                        </p:tav>
                                        <p:tav>
                                          <p:val>
                                            <p:fltVal val="1.006"/>
                                          </p:val>
                                        </p:tav>
                                        <p:tav>
                                          <p:val>
                                            <p:fltVal val="1.0121"/>
                                          </p:val>
                                        </p:tav>
                                        <p:tav>
                                          <p:val>
                                            <p:fltVal val="1.0213"/>
                                          </p:val>
                                        </p:tav>
                                        <p:tav>
                                          <p:val>
                                            <p:fltVal val="1.0331"/>
                                          </p:val>
                                        </p:tav>
                                        <p:tav>
                                          <p:val>
                                            <p:fltVal val="1.0422"/>
                                          </p:val>
                                        </p:tav>
                                        <p:tav>
                                          <p:val>
                                            <p:fltVal val="1.0482"/>
                                          </p:val>
                                        </p:tav>
                                        <p:tav>
                                          <p:val>
                                            <p:fltVal val="1.0516"/>
                                          </p:val>
                                        </p:tav>
                                        <p:tav>
                                          <p:val>
                                            <p:fltVal val="1.0534"/>
                                          </p:val>
                                        </p:tav>
                                        <p:tav>
                                          <p:val>
                                            <p:fltVal val="1.0539"/>
                                          </p:val>
                                        </p:tav>
                                        <p:tav>
                                          <p:val>
                                            <p:fltVal val="1.0539"/>
                                          </p:val>
                                        </p:tav>
                                        <p:tav>
                                          <p:val>
                                            <p:fltVal val="1.0534"/>
                                          </p:val>
                                        </p:tav>
                                        <p:tav>
                                          <p:val>
                                            <p:fltVal val="1.0506"/>
                                          </p:val>
                                        </p:tav>
                                        <p:tav>
                                          <p:val>
                                            <p:fltVal val="1.0439"/>
                                          </p:val>
                                        </p:tav>
                                        <p:tav>
                                          <p:val>
                                            <p:fltVal val="1.0312"/>
                                          </p:val>
                                        </p:tav>
                                        <p:tav>
                                          <p:val>
                                            <p:fltVal val="1.0156"/>
                                          </p:val>
                                        </p:tav>
                                        <p:tav>
                                          <p:val>
                                            <p:fltVal val="1.0061"/>
                                          </p:val>
                                        </p:tav>
                                        <p:tav>
                                          <p:val>
                                            <p:fltVal val="1.0015"/>
                                          </p:val>
                                        </p:tav>
                                        <p:tav>
                                          <p:val>
                                            <p:fltVal val="1.000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Lst>
                                    </p:anim>
                                    <p:anim calcmode="lin" valueType="num">
                                      <p:cBhvr additive="mult">
                                        <p:cTn id="74" dur="2000" fill="hold"/>
                                        <p:tgtEl>
                                          <p:spTgt spid="22"/>
                                        </p:tgtEl>
                                        <p:attrNameLst>
                                          <p:attrName>3d.object.scale.y</p:attrName>
                                        </p:attrNameLst>
                                      </p:cBhvr>
                                      <p:tavLst>
                                        <p:tav tm="0">
                                          <p:val>
                                            <p:fltVal val="1"/>
                                          </p:val>
                                        </p:tav>
                                        <p:tav tm="3330">
                                          <p:val>
                                            <p:fltVal val="0.9999"/>
                                          </p:val>
                                        </p:tav>
                                        <p:tav tm="6660">
                                          <p:val>
                                            <p:fltVal val="0.9994"/>
                                          </p:val>
                                        </p:tav>
                                        <p:tav tm="9990">
                                          <p:val>
                                            <p:fltVal val="0.9981"/>
                                          </p:val>
                                        </p:tav>
                                        <p:tav tm="13320">
                                          <p:val>
                                            <p:fltVal val="0.9955"/>
                                          </p:val>
                                        </p:tav>
                                        <p:tav tm="16650">
                                          <p:val>
                                            <p:fltVal val="0.9913"/>
                                          </p:val>
                                        </p:tav>
                                        <p:tav tm="19970">
                                          <p:val>
                                            <p:fltVal val="0.985"/>
                                          </p:val>
                                        </p:tav>
                                        <p:tav tm="23290">
                                          <p:val>
                                            <p:fltVal val="0.9763"/>
                                          </p:val>
                                        </p:tav>
                                        <p:tav tm="26620">
                                          <p:val>
                                            <p:fltVal val="0.9646"/>
                                          </p:val>
                                        </p:tav>
                                        <p:tav tm="29950">
                                          <p:val>
                                            <p:fltVal val="0.9497"/>
                                          </p:val>
                                        </p:tav>
                                        <p:tav tm="33280">
                                          <p:val>
                                            <p:fltVal val="0.9348"/>
                                          </p:val>
                                        </p:tav>
                                        <p:tav tm="36610">
                                          <p:val>
                                            <p:fltVal val="0.9232"/>
                                          </p:val>
                                        </p:tav>
                                        <p:tav tm="39940">
                                          <p:val>
                                            <p:fltVal val="0.9146"/>
                                          </p:val>
                                        </p:tav>
                                        <p:tav tm="43270">
                                          <p:val>
                                            <p:fltVal val="0.9084"/>
                                          </p:val>
                                        </p:tav>
                                        <p:tav tm="46600">
                                          <p:val>
                                            <p:fltVal val="0.9042"/>
                                          </p:val>
                                        </p:tav>
                                        <p:tav tm="49930">
                                          <p:val>
                                            <p:fltVal val="0.9017"/>
                                          </p:val>
                                        </p:tav>
                                        <p:tav tm="53250">
                                          <p:val>
                                            <p:fltVal val="0.9005"/>
                                          </p:val>
                                        </p:tav>
                                        <p:tav tm="56580">
                                          <p:val>
                                            <p:fltVal val="0.9"/>
                                          </p:val>
                                        </p:tav>
                                        <p:tav tm="59900">
                                          <p:val>
                                            <p:fltVal val="0.8999"/>
                                          </p:val>
                                        </p:tav>
                                        <p:tav tm="63220">
                                          <p:val>
                                            <p:fltVal val="0.9006"/>
                                          </p:val>
                                        </p:tav>
                                        <p:tav tm="66540">
                                          <p:val>
                                            <p:fltVal val="0.9046"/>
                                          </p:val>
                                        </p:tav>
                                        <p:tav tm="69870">
                                          <p:val>
                                            <p:fltVal val="0.9153"/>
                                          </p:val>
                                        </p:tav>
                                        <p:tav tm="73190">
                                          <p:val>
                                            <p:fltVal val="0.9362"/>
                                          </p:val>
                                        </p:tav>
                                        <p:tav tm="76510">
                                          <p:val>
                                            <p:fltVal val="0.9659"/>
                                          </p:val>
                                        </p:tav>
                                        <p:tav tm="79830">
                                          <p:val>
                                            <p:fltVal val="0.9858"/>
                                          </p:val>
                                        </p:tav>
                                        <p:tav tm="83160">
                                          <p:val>
                                            <p:fltVal val="0.9959"/>
                                          </p:val>
                                        </p:tav>
                                        <p:tav tm="86480">
                                          <p:val>
                                            <p:fltVal val="0.9995"/>
                                          </p:val>
                                        </p:tav>
                                        <p:tav tm="89800">
                                          <p:val>
                                            <p:fltVal val="1"/>
                                          </p:val>
                                        </p:tav>
                                        <p:tav tm="93120">
                                          <p:val>
                                            <p:fltVal val="1"/>
                                          </p:val>
                                        </p:tav>
                                        <p:tav tm="96450">
                                          <p:val>
                                            <p:fltVal val="1"/>
                                          </p:val>
                                        </p:tav>
                                        <p:tav tm="100000">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0.9998"/>
                                          </p:val>
                                        </p:tav>
                                        <p:tav>
                                          <p:val>
                                            <p:fltVal val="0.9987"/>
                                          </p:val>
                                        </p:tav>
                                        <p:tav>
                                          <p:val>
                                            <p:fltVal val="0.9955"/>
                                          </p:val>
                                        </p:tav>
                                        <p:tav>
                                          <p:val>
                                            <p:fltVal val="0.9888"/>
                                          </p:val>
                                        </p:tav>
                                        <p:tav>
                                          <p:val>
                                            <p:fltVal val="0.9775"/>
                                          </p:val>
                                        </p:tav>
                                        <p:tav>
                                          <p:val>
                                            <p:fltVal val="0.9605"/>
                                          </p:val>
                                        </p:tav>
                                        <p:tav>
                                          <p:val>
                                            <p:fltVal val="0.9385"/>
                                          </p:val>
                                        </p:tav>
                                        <p:tav>
                                          <p:val>
                                            <p:fltVal val="0.9217"/>
                                          </p:val>
                                        </p:tav>
                                        <p:tav>
                                          <p:val>
                                            <p:fltVal val="0.9107"/>
                                          </p:val>
                                        </p:tav>
                                        <p:tav>
                                          <p:val>
                                            <p:fltVal val="0.9042"/>
                                          </p:val>
                                        </p:tav>
                                        <p:tav>
                                          <p:val>
                                            <p:fltVal val="0.901"/>
                                          </p:val>
                                        </p:tav>
                                        <p:tav>
                                          <p:val>
                                            <p:fltVal val="0.9"/>
                                          </p:val>
                                        </p:tav>
                                        <p:tav>
                                          <p:val>
                                            <p:fltVal val="0.9"/>
                                          </p:val>
                                        </p:tav>
                                        <p:tav>
                                          <p:val>
                                            <p:fltVal val="0.901"/>
                                          </p:val>
                                        </p:tav>
                                        <p:tav>
                                          <p:val>
                                            <p:fltVal val="0.9061"/>
                                          </p:val>
                                        </p:tav>
                                        <p:tav>
                                          <p:val>
                                            <p:fltVal val="0.9186"/>
                                          </p:val>
                                        </p:tav>
                                        <p:tav>
                                          <p:val>
                                            <p:fltVal val="0.942"/>
                                          </p:val>
                                        </p:tav>
                                        <p:tav>
                                          <p:val>
                                            <p:fltVal val="0.9709"/>
                                          </p:val>
                                        </p:tav>
                                        <p:tav>
                                          <p:val>
                                            <p:fltVal val="0.9885"/>
                                          </p:val>
                                        </p:tav>
                                        <p:tav>
                                          <p:val>
                                            <p:fltVal val="0.997"/>
                                          </p:val>
                                        </p:tav>
                                        <p:tav>
                                          <p:val>
                                            <p:fltVal val="0.9997"/>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Lst>
                                    </p:anim>
                                    <p:anim calcmode="lin" valueType="num">
                                      <p:cBhvr additive="mult">
                                        <p:cTn id="75" dur="2000" fill="hold"/>
                                        <p:tgtEl>
                                          <p:spTgt spid="22"/>
                                        </p:tgtEl>
                                        <p:attrNameLst>
                                          <p:attrName>3d.object.scale.z</p:attrName>
                                        </p:attrNameLst>
                                      </p:cBhvr>
                                      <p:tavLst>
                                        <p:tav tm="0">
                                          <p:val>
                                            <p:fltVal val="1"/>
                                          </p:val>
                                        </p:tav>
                                        <p:tav tm="3330">
                                          <p:val>
                                            <p:fltVal val="1"/>
                                          </p:val>
                                        </p:tav>
                                        <p:tav tm="6660">
                                          <p:val>
                                            <p:fltVal val="1.0002"/>
                                          </p:val>
                                        </p:tav>
                                        <p:tav tm="9990">
                                          <p:val>
                                            <p:fltVal val="1.0009"/>
                                          </p:val>
                                        </p:tav>
                                        <p:tav tm="13320">
                                          <p:val>
                                            <p:fltVal val="1.0023"/>
                                          </p:val>
                                        </p:tav>
                                        <p:tav tm="16650">
                                          <p:val>
                                            <p:fltVal val="1.0046"/>
                                          </p:val>
                                        </p:tav>
                                        <p:tav tm="19970">
                                          <p:val>
                                            <p:fltVal val="1.008"/>
                                          </p:val>
                                        </p:tav>
                                        <p:tav tm="23290">
                                          <p:val>
                                            <p:fltVal val="1.0127"/>
                                          </p:val>
                                        </p:tav>
                                        <p:tav tm="26620">
                                          <p:val>
                                            <p:fltVal val="1.019"/>
                                          </p:val>
                                        </p:tav>
                                        <p:tav tm="29950">
                                          <p:val>
                                            <p:fltVal val="1.0271"/>
                                          </p:val>
                                        </p:tav>
                                        <p:tav tm="33280">
                                          <p:val>
                                            <p:fltVal val="1.0351"/>
                                          </p:val>
                                        </p:tav>
                                        <p:tav tm="36610">
                                          <p:val>
                                            <p:fltVal val="1.0414"/>
                                          </p:val>
                                        </p:tav>
                                        <p:tav tm="39940">
                                          <p:val>
                                            <p:fltVal val="1.046"/>
                                          </p:val>
                                        </p:tav>
                                        <p:tav tm="43270">
                                          <p:val>
                                            <p:fltVal val="1.0494"/>
                                          </p:val>
                                        </p:tav>
                                        <p:tav tm="46600">
                                          <p:val>
                                            <p:fltVal val="1.0516"/>
                                          </p:val>
                                        </p:tav>
                                        <p:tav tm="49930">
                                          <p:val>
                                            <p:fltVal val="1.053"/>
                                          </p:val>
                                        </p:tav>
                                        <p:tav tm="53250">
                                          <p:val>
                                            <p:fltVal val="1.0537"/>
                                          </p:val>
                                        </p:tav>
                                        <p:tav tm="56580">
                                          <p:val>
                                            <p:fltVal val="1.0539"/>
                                          </p:val>
                                        </p:tav>
                                        <p:tav tm="59900">
                                          <p:val>
                                            <p:fltVal val="1.054"/>
                                          </p:val>
                                        </p:tav>
                                        <p:tav tm="63220">
                                          <p:val>
                                            <p:fltVal val="1.0536"/>
                                          </p:val>
                                        </p:tav>
                                        <p:tav tm="66540">
                                          <p:val>
                                            <p:fltVal val="1.0515"/>
                                          </p:val>
                                        </p:tav>
                                        <p:tav tm="69870">
                                          <p:val>
                                            <p:fltVal val="1.0457"/>
                                          </p:val>
                                        </p:tav>
                                        <p:tav tm="73190">
                                          <p:val>
                                            <p:fltVal val="1.0344"/>
                                          </p:val>
                                        </p:tav>
                                        <p:tav tm="76510">
                                          <p:val>
                                            <p:fltVal val="1.0183"/>
                                          </p:val>
                                        </p:tav>
                                        <p:tav tm="79830">
                                          <p:val>
                                            <p:fltVal val="1.0076"/>
                                          </p:val>
                                        </p:tav>
                                        <p:tav tm="83160">
                                          <p:val>
                                            <p:fltVal val="1.0021"/>
                                          </p:val>
                                        </p:tav>
                                        <p:tav tm="86480">
                                          <p:val>
                                            <p:fltVal val="1.0002"/>
                                          </p:val>
                                        </p:tav>
                                        <p:tav tm="89800">
                                          <p:val>
                                            <p:fltVal val="1"/>
                                          </p:val>
                                        </p:tav>
                                        <p:tav tm="93120">
                                          <p:val>
                                            <p:fltVal val="1"/>
                                          </p:val>
                                        </p:tav>
                                        <p:tav tm="96450">
                                          <p:val>
                                            <p:fltVal val="1"/>
                                          </p:val>
                                        </p:tav>
                                        <p:tav tm="100000">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0006"/>
                                          </p:val>
                                        </p:tav>
                                        <p:tav>
                                          <p:val>
                                            <p:fltVal val="1.0024"/>
                                          </p:val>
                                        </p:tav>
                                        <p:tav>
                                          <p:val>
                                            <p:fltVal val="1.006"/>
                                          </p:val>
                                        </p:tav>
                                        <p:tav>
                                          <p:val>
                                            <p:fltVal val="1.0121"/>
                                          </p:val>
                                        </p:tav>
                                        <p:tav>
                                          <p:val>
                                            <p:fltVal val="1.0213"/>
                                          </p:val>
                                        </p:tav>
                                        <p:tav>
                                          <p:val>
                                            <p:fltVal val="1.0331"/>
                                          </p:val>
                                        </p:tav>
                                        <p:tav>
                                          <p:val>
                                            <p:fltVal val="1.0422"/>
                                          </p:val>
                                        </p:tav>
                                        <p:tav>
                                          <p:val>
                                            <p:fltVal val="1.0482"/>
                                          </p:val>
                                        </p:tav>
                                        <p:tav>
                                          <p:val>
                                            <p:fltVal val="1.0516"/>
                                          </p:val>
                                        </p:tav>
                                        <p:tav>
                                          <p:val>
                                            <p:fltVal val="1.0534"/>
                                          </p:val>
                                        </p:tav>
                                        <p:tav>
                                          <p:val>
                                            <p:fltVal val="1.0539"/>
                                          </p:val>
                                        </p:tav>
                                        <p:tav>
                                          <p:val>
                                            <p:fltVal val="1.0539"/>
                                          </p:val>
                                        </p:tav>
                                        <p:tav>
                                          <p:val>
                                            <p:fltVal val="1.0534"/>
                                          </p:val>
                                        </p:tav>
                                        <p:tav>
                                          <p:val>
                                            <p:fltVal val="1.0506"/>
                                          </p:val>
                                        </p:tav>
                                        <p:tav>
                                          <p:val>
                                            <p:fltVal val="1.0439"/>
                                          </p:val>
                                        </p:tav>
                                        <p:tav>
                                          <p:val>
                                            <p:fltVal val="1.0312"/>
                                          </p:val>
                                        </p:tav>
                                        <p:tav>
                                          <p:val>
                                            <p:fltVal val="1.0156"/>
                                          </p:val>
                                        </p:tav>
                                        <p:tav>
                                          <p:val>
                                            <p:fltVal val="1.0061"/>
                                          </p:val>
                                        </p:tav>
                                        <p:tav>
                                          <p:val>
                                            <p:fltVal val="1.0015"/>
                                          </p:val>
                                        </p:tav>
                                        <p:tav>
                                          <p:val>
                                            <p:fltVal val="1.000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Lst>
                                    </p:anim>
                                  </p:childTnLst>
                                </p:cTn>
                              </p:par>
                              <p:par>
                                <p:cTn id="76" presetID="37" presetClass="emph" presetSubtype="128" accel="10000" decel="10000" fill="hold" nodeType="withEffect">
                                  <p:stCondLst>
                                    <p:cond delay="250"/>
                                  </p:stCondLst>
                                  <p:childTnLst>
                                    <p:animRot by="21600000">
                                      <p:cBhvr>
                                        <p:cTn id="77" dur="2000" fill="hold"/>
                                        <p:tgtEl>
                                          <p:spTgt spid="24"/>
                                        </p:tgtEl>
                                        <p:attrNameLst>
                                          <p:attrName>3d.view.rotation.y</p:attrName>
                                        </p:attrNameLst>
                                      </p:cBhvr>
                                    </p:animRot>
                                  </p:childTnLst>
                                </p:cTn>
                              </p:par>
                            </p:childTnLst>
                          </p:cTn>
                        </p:par>
                        <p:par>
                          <p:cTn id="78" fill="hold">
                            <p:stCondLst>
                              <p:cond delay="15250"/>
                            </p:stCondLst>
                            <p:childTnLst>
                              <p:par>
                                <p:cTn id="79" presetID="37" presetClass="emph" presetSubtype="128" accel="10000" decel="10000" fill="hold" nodeType="afterEffect">
                                  <p:stCondLst>
                                    <p:cond delay="0"/>
                                  </p:stCondLst>
                                  <p:childTnLst>
                                    <p:animRot by="21600000">
                                      <p:cBhvr>
                                        <p:cTn id="80" dur="2000" fill="hold"/>
                                        <p:tgtEl>
                                          <p:spTgt spid="22"/>
                                        </p:tgtEl>
                                        <p:attrNameLst>
                                          <p:attrName>3d.view.rotation.y</p:attrName>
                                        </p:attrNameLst>
                                      </p:cBhvr>
                                    </p:animRot>
                                  </p:childTnLst>
                                </p:cTn>
                              </p:par>
                              <p:par>
                                <p:cTn id="81" presetID="39" presetClass="emph" presetSubtype="2" fill="hold" nodeType="withEffect">
                                  <p:stCondLst>
                                    <p:cond delay="0"/>
                                  </p:stCondLst>
                                  <p:childTnLst>
                                    <p:anim calcmode="lin" valueType="num">
                                      <p:cBhvr additive="sum">
                                        <p:cTn id="82" dur="2000" fill="hold"/>
                                        <p:tgtEl>
                                          <p:spTgt spid="24"/>
                                        </p:tgtEl>
                                        <p:attrNameLst>
                                          <p:attrName>3d.object.rotation.y</p:attrName>
                                        </p:attrNameLst>
                                      </p:cBhvr>
                                      <p:tavLst>
                                        <p:tav tm="0">
                                          <p:val>
                                            <p:fltVal val="0"/>
                                          </p:val>
                                        </p:tav>
                                        <p:tav tm="3330">
                                          <p:val>
                                            <p:fltVal val="-0.0012"/>
                                          </p:val>
                                        </p:tav>
                                        <p:tav tm="6660">
                                          <p:val>
                                            <p:fltVal val="-0.0098"/>
                                          </p:val>
                                        </p:tav>
                                        <p:tav tm="9990">
                                          <p:val>
                                            <p:fltVal val="-0.033"/>
                                          </p:val>
                                        </p:tav>
                                        <p:tav tm="13320">
                                          <p:val>
                                            <p:fltVal val="-0.0789"/>
                                          </p:val>
                                        </p:tav>
                                        <p:tav tm="16650">
                                          <p:val>
                                            <p:fltVal val="-0.1548"/>
                                          </p:val>
                                        </p:tav>
                                        <p:tav tm="19970">
                                          <p:val>
                                            <p:fltVal val="-0.267"/>
                                          </p:val>
                                        </p:tav>
                                        <p:tav tm="23290">
                                          <p:val>
                                            <p:fltVal val="-0.4235"/>
                                          </p:val>
                                        </p:tav>
                                        <p:tav tm="26620">
                                          <p:val>
                                            <p:fltVal val="-0.6337"/>
                                          </p:val>
                                        </p:tav>
                                        <p:tav tm="29950">
                                          <p:val>
                                            <p:fltVal val="-0.9013"/>
                                          </p:val>
                                        </p:tav>
                                        <p:tav tm="33280">
                                          <p:val>
                                            <p:fltVal val="-1.2353"/>
                                          </p:val>
                                        </p:tav>
                                        <p:tav tm="36610">
                                          <p:val>
                                            <p:fltVal val="-1.647"/>
                                          </p:val>
                                        </p:tav>
                                        <p:tav tm="39940">
                                          <p:val>
                                            <p:fltVal val="-2.0869"/>
                                          </p:val>
                                        </p:tav>
                                        <p:tav tm="43270">
                                          <p:val>
                                            <p:fltVal val="-2.4538"/>
                                          </p:val>
                                        </p:tav>
                                        <p:tav tm="46600">
                                          <p:val>
                                            <p:fltVal val="-2.7534"/>
                                          </p:val>
                                        </p:tav>
                                        <p:tav tm="49930">
                                          <p:val>
                                            <p:fltVal val="-2.9876"/>
                                          </p:val>
                                        </p:tav>
                                        <p:tav tm="53250">
                                          <p:val>
                                            <p:fltVal val="-3.1669"/>
                                          </p:val>
                                        </p:tav>
                                        <p:tav tm="56580">
                                          <p:val>
                                            <p:fltVal val="-3.2996"/>
                                          </p:val>
                                        </p:tav>
                                        <p:tav tm="59900">
                                          <p:val>
                                            <p:fltVal val="-3.3906"/>
                                          </p:val>
                                        </p:tav>
                                        <p:tav tm="63220">
                                          <p:val>
                                            <p:fltVal val="-3.4488"/>
                                          </p:val>
                                        </p:tav>
                                        <p:tav tm="66540">
                                          <p:val>
                                            <p:fltVal val="-3.4815"/>
                                          </p:val>
                                        </p:tav>
                                        <p:tav tm="69870">
                                          <p:val>
                                            <p:fltVal val="-3.4961"/>
                                          </p:val>
                                        </p:tav>
                                        <p:tav tm="73190">
                                          <p:val>
                                            <p:fltVal val="-3.4998"/>
                                          </p:val>
                                        </p:tav>
                                        <p:tav tm="76510">
                                          <p:val>
                                            <p:fltVal val="-3.0301"/>
                                          </p:val>
                                        </p:tav>
                                        <p:tav tm="79830">
                                          <p:val>
                                            <p:fltVal val="-0.9661"/>
                                          </p:val>
                                        </p:tav>
                                        <p:tav tm="83160">
                                          <p:val>
                                            <p:fltVal val="2.1525"/>
                                          </p:val>
                                        </p:tav>
                                        <p:tav tm="86480">
                                          <p:val>
                                            <p:fltVal val="6.1215"/>
                                          </p:val>
                                        </p:tav>
                                        <p:tav tm="89800">
                                          <p:val>
                                            <p:fltVal val="10.8322"/>
                                          </p:val>
                                        </p:tav>
                                        <p:tav tm="93120">
                                          <p:val>
                                            <p:fltVal val="16.2132"/>
                                          </p:val>
                                        </p:tav>
                                        <p:tav tm="96450">
                                          <p:val>
                                            <p:fltVal val="22.2128"/>
                                          </p:val>
                                        </p:tav>
                                        <p:tav tm="100000">
                                          <p:val>
                                            <p:fltVal val="28.7297"/>
                                          </p:val>
                                        </p:tav>
                                        <p:tav>
                                          <p:val>
                                            <p:fltVal val="35.8493"/>
                                          </p:val>
                                        </p:tav>
                                        <p:tav>
                                          <p:val>
                                            <p:fltVal val="43.4888"/>
                                          </p:val>
                                        </p:tav>
                                        <p:tav>
                                          <p:val>
                                            <p:fltVal val="51.6257"/>
                                          </p:val>
                                        </p:tav>
                                        <p:tav>
                                          <p:val>
                                            <p:fltVal val="60.2402"/>
                                          </p:val>
                                        </p:tav>
                                        <p:tav>
                                          <p:val>
                                            <p:fltVal val="69.3155"/>
                                          </p:val>
                                        </p:tav>
                                        <p:tav>
                                          <p:val>
                                            <p:fltVal val="78.8364"/>
                                          </p:val>
                                        </p:tav>
                                        <p:tav>
                                          <p:val>
                                            <p:fltVal val="88.6987"/>
                                          </p:val>
                                        </p:tav>
                                        <p:tav>
                                          <p:val>
                                            <p:fltVal val="99.0679"/>
                                          </p:val>
                                        </p:tav>
                                        <p:tav>
                                          <p:val>
                                            <p:fltVal val="109.8461"/>
                                          </p:val>
                                        </p:tav>
                                        <p:tav>
                                          <p:val>
                                            <p:fltVal val="121.0232"/>
                                          </p:val>
                                        </p:tav>
                                        <p:tav>
                                          <p:val>
                                            <p:fltVal val="132.5899"/>
                                          </p:val>
                                        </p:tav>
                                        <p:tav>
                                          <p:val>
                                            <p:fltVal val="144.5376"/>
                                          </p:val>
                                        </p:tav>
                                        <p:tav>
                                          <p:val>
                                            <p:fltVal val="156.85851"/>
                                          </p:val>
                                        </p:tav>
                                        <p:tav>
                                          <p:val>
                                            <p:fltVal val="169.43021"/>
                                          </p:val>
                                        </p:tav>
                                        <p:tav>
                                          <p:val>
                                            <p:fltVal val="182.34309"/>
                                          </p:val>
                                        </p:tav>
                                        <p:tav>
                                          <p:val>
                                            <p:fltVal val="195.1411"/>
                                          </p:val>
                                        </p:tav>
                                        <p:tav>
                                          <p:val>
                                            <p:fltVal val="207.6945"/>
                                          </p:val>
                                        </p:tav>
                                        <p:tav>
                                          <p:val>
                                            <p:fltVal val="219.77251"/>
                                          </p:val>
                                        </p:tav>
                                        <p:tav>
                                          <p:val>
                                            <p:fltVal val="231.4814"/>
                                          </p:val>
                                        </p:tav>
                                        <p:tav>
                                          <p:val>
                                            <p:fltVal val="242.91341"/>
                                          </p:val>
                                        </p:tav>
                                        <p:tav>
                                          <p:val>
                                            <p:fltVal val="253.8558"/>
                                          </p:val>
                                        </p:tav>
                                        <p:tav>
                                          <p:val>
                                            <p:fltVal val="264.40329"/>
                                          </p:val>
                                        </p:tav>
                                        <p:tav>
                                          <p:val>
                                            <p:fltVal val="274.63501"/>
                                          </p:val>
                                        </p:tav>
                                        <p:tav>
                                          <p:val>
                                            <p:fltVal val="284.35721"/>
                                          </p:val>
                                        </p:tav>
                                        <p:tav>
                                          <p:val>
                                            <p:fltVal val="293.6507"/>
                                          </p:val>
                                        </p:tav>
                                        <p:tav>
                                          <p:val>
                                            <p:fltVal val="302.57959"/>
                                          </p:val>
                                        </p:tav>
                                        <p:tav>
                                          <p:val>
                                            <p:fltVal val="310.96921"/>
                                          </p:val>
                                        </p:tav>
                                        <p:tav>
                                          <p:val>
                                            <p:fltVal val="318.88379"/>
                                          </p:val>
                                        </p:tav>
                                        <p:tav>
                                          <p:val>
                                            <p:fltVal val="326.36801"/>
                                          </p:val>
                                        </p:tav>
                                        <p:tav>
                                          <p:val>
                                            <p:fltVal val="333.26511"/>
                                          </p:val>
                                        </p:tav>
                                        <p:tav>
                                          <p:val>
                                            <p:fltVal val="339.6712"/>
                                          </p:val>
                                        </p:tav>
                                        <p:tav>
                                          <p:val>
                                            <p:fltVal val="345.43851"/>
                                          </p:val>
                                        </p:tav>
                                        <p:tav>
                                          <p:val>
                                            <p:fltVal val="350.58469"/>
                                          </p:val>
                                        </p:tav>
                                        <p:tav>
                                          <p:val>
                                            <p:fltVal val="355.09189"/>
                                          </p:val>
                                        </p:tav>
                                        <p:tav>
                                          <p:val>
                                            <p:fltVal val="358.80179"/>
                                          </p:val>
                                        </p:tav>
                                        <p:tav>
                                          <p:val>
                                            <p:fltVal val="361.63531"/>
                                          </p:val>
                                        </p:tav>
                                        <p:tav>
                                          <p:val>
                                            <p:fltVal val="363.345"/>
                                          </p:val>
                                        </p:tav>
                                        <p:tav>
                                          <p:val>
                                            <p:fltVal val="363.4978"/>
                                          </p:val>
                                        </p:tav>
                                        <p:tav>
                                          <p:val>
                                            <p:fltVal val="363.47061"/>
                                          </p:val>
                                        </p:tav>
                                        <p:tav>
                                          <p:val>
                                            <p:fltVal val="363.38339"/>
                                          </p:val>
                                        </p:tav>
                                        <p:tav>
                                          <p:val>
                                            <p:fltVal val="363.20349"/>
                                          </p:val>
                                        </p:tav>
                                        <p:tav>
                                          <p:val>
                                            <p:fltVal val="362.8963"/>
                                          </p:val>
                                        </p:tav>
                                        <p:tav>
                                          <p:val>
                                            <p:fltVal val="362.4227"/>
                                          </p:val>
                                        </p:tav>
                                        <p:tav>
                                          <p:val>
                                            <p:fltVal val="361.7569"/>
                                          </p:val>
                                        </p:tav>
                                        <p:tav>
                                          <p:val>
                                            <p:fltVal val="361.0874"/>
                                          </p:val>
                                        </p:tav>
                                        <p:tav>
                                          <p:val>
                                            <p:fltVal val="360.6105"/>
                                          </p:val>
                                        </p:tav>
                                        <p:tav>
                                          <p:val>
                                            <p:fltVal val="360.30069"/>
                                          </p:val>
                                        </p:tav>
                                        <p:tav>
                                          <p:val>
                                            <p:fltVal val="360.1188"/>
                                          </p:val>
                                        </p:tav>
                                        <p:tav>
                                          <p:val>
                                            <p:fltVal val="360.03021"/>
                                          </p:val>
                                        </p:tav>
                                        <p:tav>
                                          <p:val>
                                            <p:fltVal val="360.00229"/>
                                          </p:val>
                                        </p:tav>
                                        <p:tav>
                                          <p:val>
                                            <p:fltVal val="360"/>
                                          </p:val>
                                        </p:tav>
                                        <p:tav>
                                          <p:val>
                                            <p:fltVal val="360"/>
                                          </p:val>
                                        </p:tav>
                                        <p:tav>
                                          <p:val>
                                            <p:fltVal val="360"/>
                                          </p:val>
                                        </p:tav>
                                        <p:tav>
                                          <p:val>
                                            <p:fltVal val="360"/>
                                          </p:val>
                                        </p:tav>
                                        <p:tav>
                                          <p:val>
                                            <p:fltVal val="360"/>
                                          </p:val>
                                        </p:tav>
                                        <p:tav>
                                          <p:val>
                                            <p:fltVal val="360"/>
                                          </p:val>
                                        </p:tav>
                                        <p:tav>
                                          <p:val>
                                            <p:fltVal val="360"/>
                                          </p:val>
                                        </p:tav>
                                        <p:tav>
                                          <p:val>
                                            <p:fltVal val="360"/>
                                          </p:val>
                                        </p:tav>
                                        <p:tav>
                                          <p:val>
                                            <p:fltVal val="360"/>
                                          </p:val>
                                        </p:tav>
                                      </p:tavLst>
                                    </p:anim>
                                    <p:anim calcmode="lin" valueType="num">
                                      <p:cBhvr additive="sum">
                                        <p:cTn id="83" dur="2000" fill="hold"/>
                                        <p:tgtEl>
                                          <p:spTgt spid="24"/>
                                        </p:tgtEl>
                                        <p:attrNameLst>
                                          <p:attrName>3d.object.translation.y</p:attrName>
                                        </p:attrNameLst>
                                      </p:cBhvr>
                                      <p:tavLst>
                                        <p:tav tm="0">
                                          <p:val>
                                            <p:fltVal val="0"/>
                                          </p:val>
                                        </p:tav>
                                        <p:tav tm="3330">
                                          <p:val>
                                            <p:fltVal val="0"/>
                                          </p:val>
                                        </p:tav>
                                        <p:tav tm="6660">
                                          <p:val>
                                            <p:fltVal val="-10E-5"/>
                                          </p:val>
                                        </p:tav>
                                        <p:tav tm="9990">
                                          <p:val>
                                            <p:fltVal val="-0.0004"/>
                                          </p:val>
                                        </p:tav>
                                        <p:tav tm="13320">
                                          <p:val>
                                            <p:fltVal val="-0.0011"/>
                                          </p:val>
                                        </p:tav>
                                        <p:tav tm="16650">
                                          <p:val>
                                            <p:fltVal val="-0.0021"/>
                                          </p:val>
                                        </p:tav>
                                        <p:tav tm="19970">
                                          <p:val>
                                            <p:fltVal val="-0.0037"/>
                                          </p:val>
                                        </p:tav>
                                        <p:tav tm="23290">
                                          <p:val>
                                            <p:fltVal val="-0.0059"/>
                                          </p:val>
                                        </p:tav>
                                        <p:tav tm="26620">
                                          <p:val>
                                            <p:fltVal val="-0.0088"/>
                                          </p:val>
                                        </p:tav>
                                        <p:tav tm="29950">
                                          <p:val>
                                            <p:fltVal val="-0.0125"/>
                                          </p:val>
                                        </p:tav>
                                        <p:tav tm="33280">
                                          <p:val>
                                            <p:fltVal val="-0.0162"/>
                                          </p:val>
                                        </p:tav>
                                        <p:tav tm="36610">
                                          <p:val>
                                            <p:fltVal val="-0.0191"/>
                                          </p:val>
                                        </p:tav>
                                        <p:tav tm="39940">
                                          <p:val>
                                            <p:fltVal val="-0.0213"/>
                                          </p:val>
                                        </p:tav>
                                        <p:tav tm="43270">
                                          <p:val>
                                            <p:fltVal val="-0.0228"/>
                                          </p:val>
                                        </p:tav>
                                        <p:tav tm="46600">
                                          <p:val>
                                            <p:fltVal val="-0.0239"/>
                                          </p:val>
                                        </p:tav>
                                        <p:tav tm="49930">
                                          <p:val>
                                            <p:fltVal val="-0.0245"/>
                                          </p:val>
                                        </p:tav>
                                        <p:tav tm="53250">
                                          <p:val>
                                            <p:fltVal val="-0.0248"/>
                                          </p:val>
                                        </p:tav>
                                        <p:tav tm="56580">
                                          <p:val>
                                            <p:fltVal val="-0.0249"/>
                                          </p:val>
                                        </p:tav>
                                        <p:tav tm="59900">
                                          <p:val>
                                            <p:fltVal val="-0.0249"/>
                                          </p:val>
                                        </p:tav>
                                        <p:tav tm="63220">
                                          <p:val>
                                            <p:fltVal val="-0.0248"/>
                                          </p:val>
                                        </p:tav>
                                        <p:tav tm="66540">
                                          <p:val>
                                            <p:fltVal val="-0.0241"/>
                                          </p:val>
                                        </p:tav>
                                        <p:tav tm="69870">
                                          <p:val>
                                            <p:fltVal val="-0.022"/>
                                          </p:val>
                                        </p:tav>
                                        <p:tav tm="73190">
                                          <p:val>
                                            <p:fltVal val="-0.0179"/>
                                          </p:val>
                                        </p:tav>
                                        <p:tav tm="76510">
                                          <p:val>
                                            <p:fltVal val="-0.0113"/>
                                          </p:val>
                                        </p:tav>
                                        <p:tav tm="79830">
                                          <p:val>
                                            <p:fltVal val="-0.0013"/>
                                          </p:val>
                                        </p:tav>
                                        <p:tav tm="83160">
                                          <p:val>
                                            <p:fltVal val="0.0124"/>
                                          </p:val>
                                        </p:tav>
                                        <p:tav tm="86480">
                                          <p:val>
                                            <p:fltVal val="0.0309"/>
                                          </p:val>
                                        </p:tav>
                                        <p:tav tm="89800">
                                          <p:val>
                                            <p:fltVal val="0.0546"/>
                                          </p:val>
                                        </p:tav>
                                        <p:tav tm="93120">
                                          <p:val>
                                            <p:fltVal val="0.0842"/>
                                          </p:val>
                                        </p:tav>
                                        <p:tav tm="96450">
                                          <p:val>
                                            <p:fltVal val="0.1204"/>
                                          </p:val>
                                        </p:tav>
                                        <p:tav tm="100000">
                                          <p:val>
                                            <p:fltVal val="0.1634"/>
                                          </p:val>
                                        </p:tav>
                                        <p:tav>
                                          <p:val>
                                            <p:fltVal val="0.2145"/>
                                          </p:val>
                                        </p:tav>
                                        <p:tav>
                                          <p:val>
                                            <p:fltVal val="0.2711"/>
                                          </p:val>
                                        </p:tav>
                                        <p:tav>
                                          <p:val>
                                            <p:fltVal val="0.3207"/>
                                          </p:val>
                                        </p:tav>
                                        <p:tav>
                                          <p:val>
                                            <p:fltVal val="0.3625"/>
                                          </p:val>
                                        </p:tav>
                                        <p:tav>
                                          <p:val>
                                            <p:fltVal val="0.3973"/>
                                          </p:val>
                                        </p:tav>
                                        <p:tav>
                                          <p:val>
                                            <p:fltVal val="0.4256"/>
                                          </p:val>
                                        </p:tav>
                                        <p:tav>
                                          <p:val>
                                            <p:fltVal val="0.448"/>
                                          </p:val>
                                        </p:tav>
                                        <p:tav>
                                          <p:val>
                                            <p:fltVal val="0.4655"/>
                                          </p:val>
                                        </p:tav>
                                        <p:tav>
                                          <p:val>
                                            <p:fltVal val="0.4786"/>
                                          </p:val>
                                        </p:tav>
                                        <p:tav>
                                          <p:val>
                                            <p:fltVal val="0.4878"/>
                                          </p:val>
                                        </p:tav>
                                        <p:tav>
                                          <p:val>
                                            <p:fltVal val="0.4939"/>
                                          </p:val>
                                        </p:tav>
                                        <p:tav>
                                          <p:val>
                                            <p:fltVal val="0.4975"/>
                                          </p:val>
                                        </p:tav>
                                        <p:tav>
                                          <p:val>
                                            <p:fltVal val="0.4993"/>
                                          </p:val>
                                        </p:tav>
                                        <p:tav>
                                          <p:val>
                                            <p:fltVal val="0.4999"/>
                                          </p:val>
                                        </p:tav>
                                        <p:tav>
                                          <p:val>
                                            <p:fltVal val="0.4999"/>
                                          </p:val>
                                        </p:tav>
                                        <p:tav>
                                          <p:val>
                                            <p:fltVal val="0.4998"/>
                                          </p:val>
                                        </p:tav>
                                        <p:tav>
                                          <p:val>
                                            <p:fltVal val="0.4988"/>
                                          </p:val>
                                        </p:tav>
                                        <p:tav>
                                          <p:val>
                                            <p:fltVal val="0.4965"/>
                                          </p:val>
                                        </p:tav>
                                        <p:tav>
                                          <p:val>
                                            <p:fltVal val="0.4921"/>
                                          </p:val>
                                        </p:tav>
                                        <p:tav>
                                          <p:val>
                                            <p:fltVal val="0.485"/>
                                          </p:val>
                                        </p:tav>
                                        <p:tav>
                                          <p:val>
                                            <p:fltVal val="0.4746"/>
                                          </p:val>
                                        </p:tav>
                                        <p:tav>
                                          <p:val>
                                            <p:fltVal val="0.4603"/>
                                          </p:val>
                                        </p:tav>
                                        <p:tav>
                                          <p:val>
                                            <p:fltVal val="0.4411"/>
                                          </p:val>
                                        </p:tav>
                                        <p:tav>
                                          <p:val>
                                            <p:fltVal val="0.4169"/>
                                          </p:val>
                                        </p:tav>
                                        <p:tav>
                                          <p:val>
                                            <p:fltVal val="0.3868"/>
                                          </p:val>
                                        </p:tav>
                                        <p:tav>
                                          <p:val>
                                            <p:fltVal val="0.3499"/>
                                          </p:val>
                                        </p:tav>
                                        <p:tav>
                                          <p:val>
                                            <p:fltVal val="0.306"/>
                                          </p:val>
                                        </p:tav>
                                        <p:tav>
                                          <p:val>
                                            <p:fltVal val="0.2544"/>
                                          </p:val>
                                        </p:tav>
                                        <p:tav>
                                          <p:val>
                                            <p:fltVal val="0.1981"/>
                                          </p:val>
                                        </p:tav>
                                        <p:tav>
                                          <p:val>
                                            <p:fltVal val="0.1498"/>
                                          </p:val>
                                        </p:tav>
                                        <p:tav>
                                          <p:val>
                                            <p:fltVal val="0.1087"/>
                                          </p:val>
                                        </p:tav>
                                        <p:tav>
                                          <p:val>
                                            <p:fltVal val="0.0748"/>
                                          </p:val>
                                        </p:tav>
                                        <p:tav>
                                          <p:val>
                                            <p:fltVal val="0.0473"/>
                                          </p:val>
                                        </p:tav>
                                        <p:tav>
                                          <p:val>
                                            <p:fltVal val="0.0251"/>
                                          </p:val>
                                        </p:tav>
                                        <p:tav>
                                          <p:val>
                                            <p:fltVal val="0.0082"/>
                                          </p:val>
                                        </p:tav>
                                        <p:tav>
                                          <p:val>
                                            <p:fltVal val="-0.0044"/>
                                          </p:val>
                                        </p:tav>
                                        <p:tav>
                                          <p:val>
                                            <p:fltVal val="-0.0134"/>
                                          </p:val>
                                        </p:tav>
                                        <p:tav>
                                          <p:val>
                                            <p:fltVal val="-0.0192"/>
                                          </p:val>
                                        </p:tav>
                                        <p:tav>
                                          <p:val>
                                            <p:fltVal val="-0.0227"/>
                                          </p:val>
                                        </p:tav>
                                        <p:tav>
                                          <p:val>
                                            <p:fltVal val="-0.0244"/>
                                          </p:val>
                                        </p:tav>
                                        <p:tav>
                                          <p:val>
                                            <p:fltVal val="-0.0249"/>
                                          </p:val>
                                        </p:tav>
                                        <p:tav>
                                          <p:val>
                                            <p:fltVal val="-0.0249"/>
                                          </p:val>
                                        </p:tav>
                                        <p:tav>
                                          <p:val>
                                            <p:fltVal val="-0.0244"/>
                                          </p:val>
                                        </p:tav>
                                        <p:tav>
                                          <p:val>
                                            <p:fltVal val="-0.0219"/>
                                          </p:val>
                                        </p:tav>
                                        <p:tav>
                                          <p:val>
                                            <p:fltVal val="-0.0156"/>
                                          </p:val>
                                        </p:tav>
                                        <p:tav>
                                          <p:val>
                                            <p:fltVal val="-0.0039"/>
                                          </p:val>
                                        </p:tav>
                                        <p:tav>
                                          <p:val>
                                            <p:fltVal val="0.0104"/>
                                          </p:val>
                                        </p:tav>
                                        <p:tav>
                                          <p:val>
                                            <p:fltVal val="0.0192"/>
                                          </p:val>
                                        </p:tav>
                                        <p:tav>
                                          <p:val>
                                            <p:fltVal val="0.0235"/>
                                          </p:val>
                                        </p:tav>
                                        <p:tav>
                                          <p:val>
                                            <p:fltVal val="0.0248"/>
                                          </p:val>
                                        </p:tav>
                                        <p:tav>
                                          <p:val>
                                            <p:fltVal val="0.0249"/>
                                          </p:val>
                                        </p:tav>
                                        <p:tav>
                                          <p:val>
                                            <p:fltVal val="0.0247"/>
                                          </p:val>
                                        </p:tav>
                                        <p:tav>
                                          <p:val>
                                            <p:fltVal val="0.0234"/>
                                          </p:val>
                                        </p:tav>
                                        <p:tav>
                                          <p:val>
                                            <p:fltVal val="0.0202"/>
                                          </p:val>
                                        </p:tav>
                                        <p:tav>
                                          <p:val>
                                            <p:fltVal val="0.0143"/>
                                          </p:val>
                                        </p:tav>
                                        <p:tav>
                                          <p:val>
                                            <p:fltVal val="0.0071"/>
                                          </p:val>
                                        </p:tav>
                                        <p:tav>
                                          <p:val>
                                            <p:fltVal val="0.0027"/>
                                          </p:val>
                                        </p:tav>
                                        <p:tav>
                                          <p:val>
                                            <p:fltVal val="0.0007"/>
                                          </p:val>
                                        </p:tav>
                                        <p:tav>
                                          <p:val>
                                            <p:fltVal val="0"/>
                                          </p:val>
                                        </p:tav>
                                      </p:tavLst>
                                    </p:anim>
                                    <p:anim calcmode="lin" valueType="num">
                                      <p:cBhvr additive="mult">
                                        <p:cTn id="84" dur="2000" fill="hold"/>
                                        <p:tgtEl>
                                          <p:spTgt spid="24"/>
                                        </p:tgtEl>
                                        <p:attrNameLst>
                                          <p:attrName>3d.object.scale.x</p:attrName>
                                        </p:attrNameLst>
                                      </p:cBhvr>
                                      <p:tavLst>
                                        <p:tav tm="0">
                                          <p:val>
                                            <p:fltVal val="1"/>
                                          </p:val>
                                        </p:tav>
                                        <p:tav tm="3330">
                                          <p:val>
                                            <p:fltVal val="1"/>
                                          </p:val>
                                        </p:tav>
                                        <p:tav tm="6660">
                                          <p:val>
                                            <p:fltVal val="1.0002"/>
                                          </p:val>
                                        </p:tav>
                                        <p:tav tm="9990">
                                          <p:val>
                                            <p:fltVal val="1.0009"/>
                                          </p:val>
                                        </p:tav>
                                        <p:tav tm="13320">
                                          <p:val>
                                            <p:fltVal val="1.0023"/>
                                          </p:val>
                                        </p:tav>
                                        <p:tav tm="16650">
                                          <p:val>
                                            <p:fltVal val="1.0046"/>
                                          </p:val>
                                        </p:tav>
                                        <p:tav tm="19970">
                                          <p:val>
                                            <p:fltVal val="1.008"/>
                                          </p:val>
                                        </p:tav>
                                        <p:tav tm="23290">
                                          <p:val>
                                            <p:fltVal val="1.0127"/>
                                          </p:val>
                                        </p:tav>
                                        <p:tav tm="26620">
                                          <p:val>
                                            <p:fltVal val="1.019"/>
                                          </p:val>
                                        </p:tav>
                                        <p:tav tm="29950">
                                          <p:val>
                                            <p:fltVal val="1.0271"/>
                                          </p:val>
                                        </p:tav>
                                        <p:tav tm="33280">
                                          <p:val>
                                            <p:fltVal val="1.0351"/>
                                          </p:val>
                                        </p:tav>
                                        <p:tav tm="36610">
                                          <p:val>
                                            <p:fltVal val="1.0414"/>
                                          </p:val>
                                        </p:tav>
                                        <p:tav tm="39940">
                                          <p:val>
                                            <p:fltVal val="1.046"/>
                                          </p:val>
                                        </p:tav>
                                        <p:tav tm="43270">
                                          <p:val>
                                            <p:fltVal val="1.0494"/>
                                          </p:val>
                                        </p:tav>
                                        <p:tav tm="46600">
                                          <p:val>
                                            <p:fltVal val="1.0516"/>
                                          </p:val>
                                        </p:tav>
                                        <p:tav tm="49930">
                                          <p:val>
                                            <p:fltVal val="1.053"/>
                                          </p:val>
                                        </p:tav>
                                        <p:tav tm="53250">
                                          <p:val>
                                            <p:fltVal val="1.0537"/>
                                          </p:val>
                                        </p:tav>
                                        <p:tav tm="56580">
                                          <p:val>
                                            <p:fltVal val="1.0539"/>
                                          </p:val>
                                        </p:tav>
                                        <p:tav tm="59900">
                                          <p:val>
                                            <p:fltVal val="1.054"/>
                                          </p:val>
                                        </p:tav>
                                        <p:tav tm="63220">
                                          <p:val>
                                            <p:fltVal val="1.0536"/>
                                          </p:val>
                                        </p:tav>
                                        <p:tav tm="66540">
                                          <p:val>
                                            <p:fltVal val="1.0515"/>
                                          </p:val>
                                        </p:tav>
                                        <p:tav tm="69870">
                                          <p:val>
                                            <p:fltVal val="1.0457"/>
                                          </p:val>
                                        </p:tav>
                                        <p:tav tm="73190">
                                          <p:val>
                                            <p:fltVal val="1.0344"/>
                                          </p:val>
                                        </p:tav>
                                        <p:tav tm="76510">
                                          <p:val>
                                            <p:fltVal val="1.0183"/>
                                          </p:val>
                                        </p:tav>
                                        <p:tav tm="79830">
                                          <p:val>
                                            <p:fltVal val="1.0076"/>
                                          </p:val>
                                        </p:tav>
                                        <p:tav tm="83160">
                                          <p:val>
                                            <p:fltVal val="1.0021"/>
                                          </p:val>
                                        </p:tav>
                                        <p:tav tm="86480">
                                          <p:val>
                                            <p:fltVal val="1.0002"/>
                                          </p:val>
                                        </p:tav>
                                        <p:tav tm="89800">
                                          <p:val>
                                            <p:fltVal val="1"/>
                                          </p:val>
                                        </p:tav>
                                        <p:tav tm="93120">
                                          <p:val>
                                            <p:fltVal val="1"/>
                                          </p:val>
                                        </p:tav>
                                        <p:tav tm="96450">
                                          <p:val>
                                            <p:fltVal val="1"/>
                                          </p:val>
                                        </p:tav>
                                        <p:tav tm="100000">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0006"/>
                                          </p:val>
                                        </p:tav>
                                        <p:tav>
                                          <p:val>
                                            <p:fltVal val="1.0024"/>
                                          </p:val>
                                        </p:tav>
                                        <p:tav>
                                          <p:val>
                                            <p:fltVal val="1.006"/>
                                          </p:val>
                                        </p:tav>
                                        <p:tav>
                                          <p:val>
                                            <p:fltVal val="1.0121"/>
                                          </p:val>
                                        </p:tav>
                                        <p:tav>
                                          <p:val>
                                            <p:fltVal val="1.0213"/>
                                          </p:val>
                                        </p:tav>
                                        <p:tav>
                                          <p:val>
                                            <p:fltVal val="1.0331"/>
                                          </p:val>
                                        </p:tav>
                                        <p:tav>
                                          <p:val>
                                            <p:fltVal val="1.0422"/>
                                          </p:val>
                                        </p:tav>
                                        <p:tav>
                                          <p:val>
                                            <p:fltVal val="1.0482"/>
                                          </p:val>
                                        </p:tav>
                                        <p:tav>
                                          <p:val>
                                            <p:fltVal val="1.0516"/>
                                          </p:val>
                                        </p:tav>
                                        <p:tav>
                                          <p:val>
                                            <p:fltVal val="1.0534"/>
                                          </p:val>
                                        </p:tav>
                                        <p:tav>
                                          <p:val>
                                            <p:fltVal val="1.0539"/>
                                          </p:val>
                                        </p:tav>
                                        <p:tav>
                                          <p:val>
                                            <p:fltVal val="1.0539"/>
                                          </p:val>
                                        </p:tav>
                                        <p:tav>
                                          <p:val>
                                            <p:fltVal val="1.0534"/>
                                          </p:val>
                                        </p:tav>
                                        <p:tav>
                                          <p:val>
                                            <p:fltVal val="1.0506"/>
                                          </p:val>
                                        </p:tav>
                                        <p:tav>
                                          <p:val>
                                            <p:fltVal val="1.0439"/>
                                          </p:val>
                                        </p:tav>
                                        <p:tav>
                                          <p:val>
                                            <p:fltVal val="1.0312"/>
                                          </p:val>
                                        </p:tav>
                                        <p:tav>
                                          <p:val>
                                            <p:fltVal val="1.0156"/>
                                          </p:val>
                                        </p:tav>
                                        <p:tav>
                                          <p:val>
                                            <p:fltVal val="1.0061"/>
                                          </p:val>
                                        </p:tav>
                                        <p:tav>
                                          <p:val>
                                            <p:fltVal val="1.0015"/>
                                          </p:val>
                                        </p:tav>
                                        <p:tav>
                                          <p:val>
                                            <p:fltVal val="1.000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Lst>
                                    </p:anim>
                                    <p:anim calcmode="lin" valueType="num">
                                      <p:cBhvr additive="mult">
                                        <p:cTn id="85" dur="2000" fill="hold"/>
                                        <p:tgtEl>
                                          <p:spTgt spid="24"/>
                                        </p:tgtEl>
                                        <p:attrNameLst>
                                          <p:attrName>3d.object.scale.y</p:attrName>
                                        </p:attrNameLst>
                                      </p:cBhvr>
                                      <p:tavLst>
                                        <p:tav tm="0">
                                          <p:val>
                                            <p:fltVal val="1"/>
                                          </p:val>
                                        </p:tav>
                                        <p:tav tm="3330">
                                          <p:val>
                                            <p:fltVal val="0.9999"/>
                                          </p:val>
                                        </p:tav>
                                        <p:tav tm="6660">
                                          <p:val>
                                            <p:fltVal val="0.9994"/>
                                          </p:val>
                                        </p:tav>
                                        <p:tav tm="9990">
                                          <p:val>
                                            <p:fltVal val="0.9981"/>
                                          </p:val>
                                        </p:tav>
                                        <p:tav tm="13320">
                                          <p:val>
                                            <p:fltVal val="0.9955"/>
                                          </p:val>
                                        </p:tav>
                                        <p:tav tm="16650">
                                          <p:val>
                                            <p:fltVal val="0.9913"/>
                                          </p:val>
                                        </p:tav>
                                        <p:tav tm="19970">
                                          <p:val>
                                            <p:fltVal val="0.985"/>
                                          </p:val>
                                        </p:tav>
                                        <p:tav tm="23290">
                                          <p:val>
                                            <p:fltVal val="0.9763"/>
                                          </p:val>
                                        </p:tav>
                                        <p:tav tm="26620">
                                          <p:val>
                                            <p:fltVal val="0.9646"/>
                                          </p:val>
                                        </p:tav>
                                        <p:tav tm="29950">
                                          <p:val>
                                            <p:fltVal val="0.9497"/>
                                          </p:val>
                                        </p:tav>
                                        <p:tav tm="33280">
                                          <p:val>
                                            <p:fltVal val="0.9348"/>
                                          </p:val>
                                        </p:tav>
                                        <p:tav tm="36610">
                                          <p:val>
                                            <p:fltVal val="0.9232"/>
                                          </p:val>
                                        </p:tav>
                                        <p:tav tm="39940">
                                          <p:val>
                                            <p:fltVal val="0.9146"/>
                                          </p:val>
                                        </p:tav>
                                        <p:tav tm="43270">
                                          <p:val>
                                            <p:fltVal val="0.9084"/>
                                          </p:val>
                                        </p:tav>
                                        <p:tav tm="46600">
                                          <p:val>
                                            <p:fltVal val="0.9042"/>
                                          </p:val>
                                        </p:tav>
                                        <p:tav tm="49930">
                                          <p:val>
                                            <p:fltVal val="0.9017"/>
                                          </p:val>
                                        </p:tav>
                                        <p:tav tm="53250">
                                          <p:val>
                                            <p:fltVal val="0.9005"/>
                                          </p:val>
                                        </p:tav>
                                        <p:tav tm="56580">
                                          <p:val>
                                            <p:fltVal val="0.9"/>
                                          </p:val>
                                        </p:tav>
                                        <p:tav tm="59900">
                                          <p:val>
                                            <p:fltVal val="0.8999"/>
                                          </p:val>
                                        </p:tav>
                                        <p:tav tm="63220">
                                          <p:val>
                                            <p:fltVal val="0.9006"/>
                                          </p:val>
                                        </p:tav>
                                        <p:tav tm="66540">
                                          <p:val>
                                            <p:fltVal val="0.9046"/>
                                          </p:val>
                                        </p:tav>
                                        <p:tav tm="69870">
                                          <p:val>
                                            <p:fltVal val="0.9153"/>
                                          </p:val>
                                        </p:tav>
                                        <p:tav tm="73190">
                                          <p:val>
                                            <p:fltVal val="0.9362"/>
                                          </p:val>
                                        </p:tav>
                                        <p:tav tm="76510">
                                          <p:val>
                                            <p:fltVal val="0.9659"/>
                                          </p:val>
                                        </p:tav>
                                        <p:tav tm="79830">
                                          <p:val>
                                            <p:fltVal val="0.9858"/>
                                          </p:val>
                                        </p:tav>
                                        <p:tav tm="83160">
                                          <p:val>
                                            <p:fltVal val="0.9959"/>
                                          </p:val>
                                        </p:tav>
                                        <p:tav tm="86480">
                                          <p:val>
                                            <p:fltVal val="0.9995"/>
                                          </p:val>
                                        </p:tav>
                                        <p:tav tm="89800">
                                          <p:val>
                                            <p:fltVal val="1"/>
                                          </p:val>
                                        </p:tav>
                                        <p:tav tm="93120">
                                          <p:val>
                                            <p:fltVal val="1"/>
                                          </p:val>
                                        </p:tav>
                                        <p:tav tm="96450">
                                          <p:val>
                                            <p:fltVal val="1"/>
                                          </p:val>
                                        </p:tav>
                                        <p:tav tm="100000">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0.9998"/>
                                          </p:val>
                                        </p:tav>
                                        <p:tav>
                                          <p:val>
                                            <p:fltVal val="0.9987"/>
                                          </p:val>
                                        </p:tav>
                                        <p:tav>
                                          <p:val>
                                            <p:fltVal val="0.9955"/>
                                          </p:val>
                                        </p:tav>
                                        <p:tav>
                                          <p:val>
                                            <p:fltVal val="0.9888"/>
                                          </p:val>
                                        </p:tav>
                                        <p:tav>
                                          <p:val>
                                            <p:fltVal val="0.9775"/>
                                          </p:val>
                                        </p:tav>
                                        <p:tav>
                                          <p:val>
                                            <p:fltVal val="0.9605"/>
                                          </p:val>
                                        </p:tav>
                                        <p:tav>
                                          <p:val>
                                            <p:fltVal val="0.9385"/>
                                          </p:val>
                                        </p:tav>
                                        <p:tav>
                                          <p:val>
                                            <p:fltVal val="0.9217"/>
                                          </p:val>
                                        </p:tav>
                                        <p:tav>
                                          <p:val>
                                            <p:fltVal val="0.9107"/>
                                          </p:val>
                                        </p:tav>
                                        <p:tav>
                                          <p:val>
                                            <p:fltVal val="0.9042"/>
                                          </p:val>
                                        </p:tav>
                                        <p:tav>
                                          <p:val>
                                            <p:fltVal val="0.901"/>
                                          </p:val>
                                        </p:tav>
                                        <p:tav>
                                          <p:val>
                                            <p:fltVal val="0.9"/>
                                          </p:val>
                                        </p:tav>
                                        <p:tav>
                                          <p:val>
                                            <p:fltVal val="0.9"/>
                                          </p:val>
                                        </p:tav>
                                        <p:tav>
                                          <p:val>
                                            <p:fltVal val="0.901"/>
                                          </p:val>
                                        </p:tav>
                                        <p:tav>
                                          <p:val>
                                            <p:fltVal val="0.9061"/>
                                          </p:val>
                                        </p:tav>
                                        <p:tav>
                                          <p:val>
                                            <p:fltVal val="0.9186"/>
                                          </p:val>
                                        </p:tav>
                                        <p:tav>
                                          <p:val>
                                            <p:fltVal val="0.942"/>
                                          </p:val>
                                        </p:tav>
                                        <p:tav>
                                          <p:val>
                                            <p:fltVal val="0.9709"/>
                                          </p:val>
                                        </p:tav>
                                        <p:tav>
                                          <p:val>
                                            <p:fltVal val="0.9885"/>
                                          </p:val>
                                        </p:tav>
                                        <p:tav>
                                          <p:val>
                                            <p:fltVal val="0.997"/>
                                          </p:val>
                                        </p:tav>
                                        <p:tav>
                                          <p:val>
                                            <p:fltVal val="0.9997"/>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Lst>
                                    </p:anim>
                                    <p:anim calcmode="lin" valueType="num">
                                      <p:cBhvr additive="mult">
                                        <p:cTn id="86" dur="2000" fill="hold"/>
                                        <p:tgtEl>
                                          <p:spTgt spid="24"/>
                                        </p:tgtEl>
                                        <p:attrNameLst>
                                          <p:attrName>3d.object.scale.z</p:attrName>
                                        </p:attrNameLst>
                                      </p:cBhvr>
                                      <p:tavLst>
                                        <p:tav tm="0">
                                          <p:val>
                                            <p:fltVal val="1"/>
                                          </p:val>
                                        </p:tav>
                                        <p:tav tm="3330">
                                          <p:val>
                                            <p:fltVal val="1"/>
                                          </p:val>
                                        </p:tav>
                                        <p:tav tm="6660">
                                          <p:val>
                                            <p:fltVal val="1.0002"/>
                                          </p:val>
                                        </p:tav>
                                        <p:tav tm="9990">
                                          <p:val>
                                            <p:fltVal val="1.0009"/>
                                          </p:val>
                                        </p:tav>
                                        <p:tav tm="13320">
                                          <p:val>
                                            <p:fltVal val="1.0023"/>
                                          </p:val>
                                        </p:tav>
                                        <p:tav tm="16650">
                                          <p:val>
                                            <p:fltVal val="1.0046"/>
                                          </p:val>
                                        </p:tav>
                                        <p:tav tm="19970">
                                          <p:val>
                                            <p:fltVal val="1.008"/>
                                          </p:val>
                                        </p:tav>
                                        <p:tav tm="23290">
                                          <p:val>
                                            <p:fltVal val="1.0127"/>
                                          </p:val>
                                        </p:tav>
                                        <p:tav tm="26620">
                                          <p:val>
                                            <p:fltVal val="1.019"/>
                                          </p:val>
                                        </p:tav>
                                        <p:tav tm="29950">
                                          <p:val>
                                            <p:fltVal val="1.0271"/>
                                          </p:val>
                                        </p:tav>
                                        <p:tav tm="33280">
                                          <p:val>
                                            <p:fltVal val="1.0351"/>
                                          </p:val>
                                        </p:tav>
                                        <p:tav tm="36610">
                                          <p:val>
                                            <p:fltVal val="1.0414"/>
                                          </p:val>
                                        </p:tav>
                                        <p:tav tm="39940">
                                          <p:val>
                                            <p:fltVal val="1.046"/>
                                          </p:val>
                                        </p:tav>
                                        <p:tav tm="43270">
                                          <p:val>
                                            <p:fltVal val="1.0494"/>
                                          </p:val>
                                        </p:tav>
                                        <p:tav tm="46600">
                                          <p:val>
                                            <p:fltVal val="1.0516"/>
                                          </p:val>
                                        </p:tav>
                                        <p:tav tm="49930">
                                          <p:val>
                                            <p:fltVal val="1.053"/>
                                          </p:val>
                                        </p:tav>
                                        <p:tav tm="53250">
                                          <p:val>
                                            <p:fltVal val="1.0537"/>
                                          </p:val>
                                        </p:tav>
                                        <p:tav tm="56580">
                                          <p:val>
                                            <p:fltVal val="1.0539"/>
                                          </p:val>
                                        </p:tav>
                                        <p:tav tm="59900">
                                          <p:val>
                                            <p:fltVal val="1.054"/>
                                          </p:val>
                                        </p:tav>
                                        <p:tav tm="63220">
                                          <p:val>
                                            <p:fltVal val="1.0536"/>
                                          </p:val>
                                        </p:tav>
                                        <p:tav tm="66540">
                                          <p:val>
                                            <p:fltVal val="1.0515"/>
                                          </p:val>
                                        </p:tav>
                                        <p:tav tm="69870">
                                          <p:val>
                                            <p:fltVal val="1.0457"/>
                                          </p:val>
                                        </p:tav>
                                        <p:tav tm="73190">
                                          <p:val>
                                            <p:fltVal val="1.0344"/>
                                          </p:val>
                                        </p:tav>
                                        <p:tav tm="76510">
                                          <p:val>
                                            <p:fltVal val="1.0183"/>
                                          </p:val>
                                        </p:tav>
                                        <p:tav tm="79830">
                                          <p:val>
                                            <p:fltVal val="1.0076"/>
                                          </p:val>
                                        </p:tav>
                                        <p:tav tm="83160">
                                          <p:val>
                                            <p:fltVal val="1.0021"/>
                                          </p:val>
                                        </p:tav>
                                        <p:tav tm="86480">
                                          <p:val>
                                            <p:fltVal val="1.0002"/>
                                          </p:val>
                                        </p:tav>
                                        <p:tav tm="89800">
                                          <p:val>
                                            <p:fltVal val="1"/>
                                          </p:val>
                                        </p:tav>
                                        <p:tav tm="93120">
                                          <p:val>
                                            <p:fltVal val="1"/>
                                          </p:val>
                                        </p:tav>
                                        <p:tav tm="96450">
                                          <p:val>
                                            <p:fltVal val="1"/>
                                          </p:val>
                                        </p:tav>
                                        <p:tav tm="100000">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0006"/>
                                          </p:val>
                                        </p:tav>
                                        <p:tav>
                                          <p:val>
                                            <p:fltVal val="1.0024"/>
                                          </p:val>
                                        </p:tav>
                                        <p:tav>
                                          <p:val>
                                            <p:fltVal val="1.006"/>
                                          </p:val>
                                        </p:tav>
                                        <p:tav>
                                          <p:val>
                                            <p:fltVal val="1.0121"/>
                                          </p:val>
                                        </p:tav>
                                        <p:tav>
                                          <p:val>
                                            <p:fltVal val="1.0213"/>
                                          </p:val>
                                        </p:tav>
                                        <p:tav>
                                          <p:val>
                                            <p:fltVal val="1.0331"/>
                                          </p:val>
                                        </p:tav>
                                        <p:tav>
                                          <p:val>
                                            <p:fltVal val="1.0422"/>
                                          </p:val>
                                        </p:tav>
                                        <p:tav>
                                          <p:val>
                                            <p:fltVal val="1.0482"/>
                                          </p:val>
                                        </p:tav>
                                        <p:tav>
                                          <p:val>
                                            <p:fltVal val="1.0516"/>
                                          </p:val>
                                        </p:tav>
                                        <p:tav>
                                          <p:val>
                                            <p:fltVal val="1.0534"/>
                                          </p:val>
                                        </p:tav>
                                        <p:tav>
                                          <p:val>
                                            <p:fltVal val="1.0539"/>
                                          </p:val>
                                        </p:tav>
                                        <p:tav>
                                          <p:val>
                                            <p:fltVal val="1.0539"/>
                                          </p:val>
                                        </p:tav>
                                        <p:tav>
                                          <p:val>
                                            <p:fltVal val="1.0534"/>
                                          </p:val>
                                        </p:tav>
                                        <p:tav>
                                          <p:val>
                                            <p:fltVal val="1.0506"/>
                                          </p:val>
                                        </p:tav>
                                        <p:tav>
                                          <p:val>
                                            <p:fltVal val="1.0439"/>
                                          </p:val>
                                        </p:tav>
                                        <p:tav>
                                          <p:val>
                                            <p:fltVal val="1.0312"/>
                                          </p:val>
                                        </p:tav>
                                        <p:tav>
                                          <p:val>
                                            <p:fltVal val="1.0156"/>
                                          </p:val>
                                        </p:tav>
                                        <p:tav>
                                          <p:val>
                                            <p:fltVal val="1.0061"/>
                                          </p:val>
                                        </p:tav>
                                        <p:tav>
                                          <p:val>
                                            <p:fltVal val="1.0015"/>
                                          </p:val>
                                        </p:tav>
                                        <p:tav>
                                          <p:val>
                                            <p:fltVal val="1.000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30" grpId="0"/>
      <p:bldP spid="31" grpId="0"/>
      <p:bldP spid="32" grpId="0"/>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E8B3-C121-4B84-91C0-A65DE08EAA4C}"/>
              </a:ext>
            </a:extLst>
          </p:cNvPr>
          <p:cNvSpPr>
            <a:spLocks noGrp="1"/>
          </p:cNvSpPr>
          <p:nvPr>
            <p:ph type="title"/>
          </p:nvPr>
        </p:nvSpPr>
        <p:spPr/>
        <p:txBody>
          <a:bodyPr/>
          <a:lstStyle/>
          <a:p>
            <a:r>
              <a:rPr lang="en-US" dirty="0"/>
              <a:t> </a:t>
            </a:r>
          </a:p>
        </p:txBody>
      </p:sp>
      <p:sp>
        <p:nvSpPr>
          <p:cNvPr id="10" name="Content Placeholder 9">
            <a:extLst>
              <a:ext uri="{FF2B5EF4-FFF2-40B4-BE49-F238E27FC236}">
                <a16:creationId xmlns:a16="http://schemas.microsoft.com/office/drawing/2014/main" id="{C7E04BB8-B2AB-41B8-9C7D-15B210607725}"/>
              </a:ext>
            </a:extLst>
          </p:cNvPr>
          <p:cNvSpPr>
            <a:spLocks noGrp="1"/>
          </p:cNvSpPr>
          <p:nvPr>
            <p:ph idx="1"/>
          </p:nvPr>
        </p:nvSpPr>
        <p:spPr>
          <a:xfrm>
            <a:off x="457200" y="1215240"/>
            <a:ext cx="8229600" cy="4347360"/>
          </a:xfrm>
        </p:spPr>
        <p:txBody>
          <a:bodyPr/>
          <a:lstStyle/>
          <a:p>
            <a:r>
              <a:rPr lang="en-US" dirty="0"/>
              <a:t>To be able to identify, assess, and better understand inadequate funding concerns within the Part C system.</a:t>
            </a:r>
          </a:p>
          <a:p>
            <a:r>
              <a:rPr lang="en-US" dirty="0"/>
              <a:t>To be able to make informed policy decisions based on most useful data.</a:t>
            </a:r>
          </a:p>
          <a:p>
            <a:r>
              <a:rPr lang="en-US" dirty="0"/>
              <a:t>Contract negotiations, budgetary discussions, and overall management can be formidable challenges without accurate data.</a:t>
            </a:r>
          </a:p>
        </p:txBody>
      </p:sp>
      <p:sp>
        <p:nvSpPr>
          <p:cNvPr id="27" name="Title 1">
            <a:extLst>
              <a:ext uri="{FF2B5EF4-FFF2-40B4-BE49-F238E27FC236}">
                <a16:creationId xmlns:a16="http://schemas.microsoft.com/office/drawing/2014/main" id="{016BC311-E0A6-41E0-8D30-AF1CDD848984}"/>
              </a:ext>
            </a:extLst>
          </p:cNvPr>
          <p:cNvSpPr txBox="1">
            <a:spLocks/>
          </p:cNvSpPr>
          <p:nvPr/>
        </p:nvSpPr>
        <p:spPr>
          <a:xfrm>
            <a:off x="498474" y="484094"/>
            <a:ext cx="7556313" cy="731146"/>
          </a:xfrm>
          <a:prstGeom prst="rect">
            <a:avLst/>
          </a:prstGeom>
        </p:spPr>
        <p:txBody>
          <a:bodyPr vert="horz" lIns="91440" tIns="45720" rIns="91440" bIns="45720" rtlCol="0" anchor="ctr">
            <a:normAutofit/>
          </a:bodyPr>
          <a:lstStyle>
            <a:lvl1pPr>
              <a:spcBef>
                <a:spcPct val="0"/>
              </a:spcBef>
              <a:buNone/>
              <a:defRPr sz="2800" b="1">
                <a:solidFill>
                  <a:srgbClr val="154578"/>
                </a:solidFill>
                <a:latin typeface="Century Gothic" panose="020B0502020202020204" pitchFamily="34" charset="0"/>
                <a:ea typeface="+mj-ea"/>
                <a:cs typeface="+mj-cs"/>
              </a:defRPr>
            </a:lvl1pPr>
          </a:lstStyle>
          <a:p>
            <a:r>
              <a:rPr lang="en-US" dirty="0"/>
              <a:t>Why do a Cost Study: </a:t>
            </a:r>
            <a:r>
              <a:rPr lang="en-US" dirty="0">
                <a:solidFill>
                  <a:srgbClr val="39B54A"/>
                </a:solidFill>
              </a:rPr>
              <a:t>Problem Solving</a:t>
            </a:r>
          </a:p>
        </p:txBody>
      </p:sp>
    </p:spTree>
    <p:extLst>
      <p:ext uri="{BB962C8B-B14F-4D97-AF65-F5344CB8AC3E}">
        <p14:creationId xmlns:p14="http://schemas.microsoft.com/office/powerpoint/2010/main" val="330813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9503-F976-47CB-86E1-DC61521CDE1B}"/>
              </a:ext>
            </a:extLst>
          </p:cNvPr>
          <p:cNvSpPr>
            <a:spLocks noGrp="1"/>
          </p:cNvSpPr>
          <p:nvPr>
            <p:ph type="title"/>
          </p:nvPr>
        </p:nvSpPr>
        <p:spPr/>
        <p:txBody>
          <a:bodyPr/>
          <a:lstStyle/>
          <a:p>
            <a:r>
              <a:rPr lang="en-US" dirty="0"/>
              <a:t>Examples of Benefits</a:t>
            </a:r>
          </a:p>
        </p:txBody>
      </p:sp>
      <p:sp>
        <p:nvSpPr>
          <p:cNvPr id="3" name="Content Placeholder 2">
            <a:extLst>
              <a:ext uri="{FF2B5EF4-FFF2-40B4-BE49-F238E27FC236}">
                <a16:creationId xmlns:a16="http://schemas.microsoft.com/office/drawing/2014/main" id="{BAE6AC35-97A0-4AA3-87AF-CD9A28718597}"/>
              </a:ext>
            </a:extLst>
          </p:cNvPr>
          <p:cNvSpPr>
            <a:spLocks noGrp="1"/>
          </p:cNvSpPr>
          <p:nvPr>
            <p:ph idx="1"/>
          </p:nvPr>
        </p:nvSpPr>
        <p:spPr>
          <a:xfrm>
            <a:off x="498474" y="1431472"/>
            <a:ext cx="7556313" cy="4694692"/>
          </a:xfrm>
        </p:spPr>
        <p:txBody>
          <a:bodyPr>
            <a:normAutofit fontScale="92500" lnSpcReduction="10000"/>
          </a:bodyPr>
          <a:lstStyle/>
          <a:p>
            <a:r>
              <a:rPr lang="en-US" dirty="0"/>
              <a:t>Better prepared for loss of a fund source.</a:t>
            </a:r>
          </a:p>
          <a:p>
            <a:pPr lvl="1"/>
            <a:r>
              <a:rPr lang="en-US" dirty="0"/>
              <a:t>Predicting a 20% loss of revenue without knowing the total would not help you know the amount the budget would need to cover it.</a:t>
            </a:r>
          </a:p>
          <a:p>
            <a:r>
              <a:rPr lang="en-US" dirty="0"/>
              <a:t>Opportunity to improve equitability of funding distribution.</a:t>
            </a:r>
          </a:p>
          <a:p>
            <a:pPr lvl="1"/>
            <a:r>
              <a:rPr lang="en-US" dirty="0"/>
              <a:t>Use range and nature of costs and revenue across providers to distribute funds equitably.</a:t>
            </a:r>
          </a:p>
          <a:p>
            <a:r>
              <a:rPr lang="en-US" dirty="0"/>
              <a:t>Increased fiscal capacity through engaging in the process.</a:t>
            </a:r>
          </a:p>
          <a:p>
            <a:pPr lvl="1"/>
            <a:r>
              <a:rPr lang="en-US" dirty="0"/>
              <a:t>The knowledge and skills gained can be incorporated into ongoing fiscal data analysis and management.</a:t>
            </a:r>
          </a:p>
          <a:p>
            <a:endParaRPr lang="en-US" dirty="0"/>
          </a:p>
        </p:txBody>
      </p:sp>
    </p:spTree>
    <p:extLst>
      <p:ext uri="{BB962C8B-B14F-4D97-AF65-F5344CB8AC3E}">
        <p14:creationId xmlns:p14="http://schemas.microsoft.com/office/powerpoint/2010/main" val="36225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1698</Words>
  <Application>Microsoft Office PowerPoint</Application>
  <PresentationFormat>On-screen Show (4:3)</PresentationFormat>
  <Paragraphs>199</Paragraphs>
  <Slides>25</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Century Gothic</vt:lpstr>
      <vt:lpstr>Century Schoolbook</vt:lpstr>
      <vt:lpstr>Helvetica Neue Light</vt:lpstr>
      <vt:lpstr>Microsoft Sans Serif</vt:lpstr>
      <vt:lpstr>Trebuchet MS</vt:lpstr>
      <vt:lpstr>Wingdings</vt:lpstr>
      <vt:lpstr>Office Theme</vt:lpstr>
      <vt:lpstr>What Does It Really Cost? Real Results from a State Fiscal Analysis Including Cost and Time Studies   Maureen Greer (DaSy) Christina Commons (Indiana Part C) Kellen Reid (ECTA, DaSy)</vt:lpstr>
      <vt:lpstr>Intended Outcomes</vt:lpstr>
      <vt:lpstr>Cost, Defined</vt:lpstr>
      <vt:lpstr>COST vs OBLIGATION</vt:lpstr>
      <vt:lpstr>Cost Data &amp; ECTA/DaSy Framework</vt:lpstr>
      <vt:lpstr>Why do a Cost Study: Answer Critical Questions</vt:lpstr>
      <vt:lpstr>Why do a Cost Study: Value</vt:lpstr>
      <vt:lpstr> </vt:lpstr>
      <vt:lpstr>Examples of Benefits</vt:lpstr>
      <vt:lpstr>Challenges</vt:lpstr>
      <vt:lpstr>Indiana Cost Study Spotlight</vt:lpstr>
      <vt:lpstr>Setting the Stage </vt:lpstr>
      <vt:lpstr>Indiana’s fund recovery flow</vt:lpstr>
      <vt:lpstr>How we got here</vt:lpstr>
      <vt:lpstr>Purpose of the Fiscal Analysis </vt:lpstr>
      <vt:lpstr>Key Takeaways</vt:lpstr>
      <vt:lpstr>What was developed as a result</vt:lpstr>
      <vt:lpstr>Next Steps</vt:lpstr>
      <vt:lpstr>Additional State Examples</vt:lpstr>
      <vt:lpstr>Washington’s Cost Study</vt:lpstr>
      <vt:lpstr>Tennessee’s Cost Study</vt:lpstr>
      <vt:lpstr>Glossary</vt:lpstr>
      <vt:lpstr>Fiscal Glossary</vt:lpstr>
      <vt:lpstr>Final presentation slide</vt:lpstr>
      <vt:lpstr>Thank you</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jkreid40@gmail.com</dc:creator>
  <cp:lastModifiedBy>Kellen Reid</cp:lastModifiedBy>
  <cp:revision>91</cp:revision>
  <dcterms:created xsi:type="dcterms:W3CDTF">2013-02-06T21:54:43Z</dcterms:created>
  <dcterms:modified xsi:type="dcterms:W3CDTF">2018-08-09T17:11:42Z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