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47.jpg" ContentType="image/jpg"/>
  <Override PartName="/ppt/media/image48.jpg" ContentType="image/jpg"/>
  <Override PartName="/ppt/media/image49.jpg" ContentType="image/jp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9" r:id="rId5"/>
    <p:sldMasterId id="2147483693" r:id="rId6"/>
  </p:sldMasterIdLst>
  <p:notesMasterIdLst>
    <p:notesMasterId r:id="rId66"/>
  </p:notesMasterIdLst>
  <p:handoutMasterIdLst>
    <p:handoutMasterId r:id="rId67"/>
  </p:handoutMasterIdLst>
  <p:sldIdLst>
    <p:sldId id="272" r:id="rId7"/>
    <p:sldId id="311" r:id="rId8"/>
    <p:sldId id="269" r:id="rId9"/>
    <p:sldId id="366" r:id="rId10"/>
    <p:sldId id="270" r:id="rId11"/>
    <p:sldId id="271" r:id="rId12"/>
    <p:sldId id="274" r:id="rId13"/>
    <p:sldId id="276" r:id="rId14"/>
    <p:sldId id="309" r:id="rId15"/>
    <p:sldId id="310" r:id="rId16"/>
    <p:sldId id="277" r:id="rId17"/>
    <p:sldId id="278" r:id="rId18"/>
    <p:sldId id="312" r:id="rId19"/>
    <p:sldId id="258" r:id="rId20"/>
    <p:sldId id="280" r:id="rId21"/>
    <p:sldId id="273" r:id="rId22"/>
    <p:sldId id="299" r:id="rId23"/>
    <p:sldId id="300" r:id="rId24"/>
    <p:sldId id="282" r:id="rId25"/>
    <p:sldId id="287" r:id="rId26"/>
    <p:sldId id="301" r:id="rId27"/>
    <p:sldId id="302" r:id="rId28"/>
    <p:sldId id="303" r:id="rId29"/>
    <p:sldId id="304" r:id="rId30"/>
    <p:sldId id="305" r:id="rId31"/>
    <p:sldId id="292" r:id="rId32"/>
    <p:sldId id="294" r:id="rId33"/>
    <p:sldId id="293" r:id="rId34"/>
    <p:sldId id="295" r:id="rId35"/>
    <p:sldId id="296" r:id="rId36"/>
    <p:sldId id="286" r:id="rId37"/>
    <p:sldId id="308" r:id="rId38"/>
    <p:sldId id="306" r:id="rId39"/>
    <p:sldId id="297" r:id="rId40"/>
    <p:sldId id="307" r:id="rId41"/>
    <p:sldId id="337" r:id="rId42"/>
    <p:sldId id="338" r:id="rId43"/>
    <p:sldId id="339" r:id="rId44"/>
    <p:sldId id="340" r:id="rId45"/>
    <p:sldId id="342" r:id="rId46"/>
    <p:sldId id="343" r:id="rId47"/>
    <p:sldId id="344" r:id="rId48"/>
    <p:sldId id="345" r:id="rId49"/>
    <p:sldId id="346" r:id="rId50"/>
    <p:sldId id="347" r:id="rId51"/>
    <p:sldId id="348" r:id="rId52"/>
    <p:sldId id="349" r:id="rId53"/>
    <p:sldId id="365" r:id="rId54"/>
    <p:sldId id="359" r:id="rId55"/>
    <p:sldId id="361" r:id="rId56"/>
    <p:sldId id="360" r:id="rId57"/>
    <p:sldId id="362" r:id="rId58"/>
    <p:sldId id="363" r:id="rId59"/>
    <p:sldId id="325" r:id="rId60"/>
    <p:sldId id="327" r:id="rId61"/>
    <p:sldId id="324" r:id="rId62"/>
    <p:sldId id="265" r:id="rId63"/>
    <p:sldId id="367" r:id="rId64"/>
    <p:sldId id="25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06" autoAdjust="0"/>
  </p:normalViewPr>
  <p:slideViewPr>
    <p:cSldViewPr snapToGrid="0">
      <p:cViewPr varScale="1">
        <p:scale>
          <a:sx n="58" d="100"/>
          <a:sy n="58" d="100"/>
        </p:scale>
        <p:origin x="782" y="31"/>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hyperlink" Target="https://www.naeyc.org/files/naeyc/file/positions/DEC_NAEYC_EC_updatedKS.pdf" TargetMode="External"/><Relationship Id="rId2" Type="http://schemas.openxmlformats.org/officeDocument/2006/relationships/hyperlink" Target="https://www2.ed.gov/policy/speced/guid/idea/memosdcltrs/preschool-lre-dcl-1-10-17.pdf" TargetMode="External"/><Relationship Id="rId1" Type="http://schemas.openxmlformats.org/officeDocument/2006/relationships/hyperlink" Target="https://www2.ed.gov/policy/speced/guid/earlylearning/joint-statement-full-text.p"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2.ed.gov/policy/speced/guid/idea/memosdcltrs/preschool-lre-dcl-1-10-17.pdf" TargetMode="External"/><Relationship Id="rId2" Type="http://schemas.openxmlformats.org/officeDocument/2006/relationships/hyperlink" Target="https://www2.ed.gov/policy/speced/guid/earlylearning/joint-statement-full-text.p" TargetMode="External"/><Relationship Id="rId1" Type="http://schemas.openxmlformats.org/officeDocument/2006/relationships/hyperlink" Target="https://www.naeyc.org/files/naeyc/file/positions/DEC_NAEYC_EC_updatedKS.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B6DAE3-2C75-4649-B695-98D0F3795645}"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EA250D9A-D1D4-4F57-9BBE-2E1D35E6DF05}">
      <dgm:prSet phldrT="[Text]"/>
      <dgm:spPr>
        <a:solidFill>
          <a:schemeClr val="accent3">
            <a:lumMod val="20000"/>
            <a:lumOff val="80000"/>
          </a:schemeClr>
        </a:solidFill>
        <a:ln>
          <a:solidFill>
            <a:schemeClr val="tx2">
              <a:lumMod val="75000"/>
            </a:schemeClr>
          </a:solidFill>
        </a:ln>
      </dgm:spPr>
      <dgm:t>
        <a:bodyPr/>
        <a:lstStyle/>
        <a:p>
          <a:r>
            <a:rPr lang="en-US" dirty="0">
              <a:solidFill>
                <a:schemeClr val="tx1"/>
              </a:solidFill>
            </a:rPr>
            <a:t>2015</a:t>
          </a:r>
        </a:p>
      </dgm:t>
    </dgm:pt>
    <dgm:pt modelId="{DD01B6A8-0671-4DF2-A710-E24CD416A4CF}" type="parTrans" cxnId="{E90B4EC7-AC2B-4F76-B311-1052CCB99D9E}">
      <dgm:prSet/>
      <dgm:spPr/>
      <dgm:t>
        <a:bodyPr/>
        <a:lstStyle/>
        <a:p>
          <a:endParaRPr lang="en-US"/>
        </a:p>
      </dgm:t>
    </dgm:pt>
    <dgm:pt modelId="{4579487E-D052-4581-B232-B4DCF8862177}" type="sibTrans" cxnId="{E90B4EC7-AC2B-4F76-B311-1052CCB99D9E}">
      <dgm:prSet/>
      <dgm:spPr/>
      <dgm:t>
        <a:bodyPr/>
        <a:lstStyle/>
        <a:p>
          <a:endParaRPr lang="en-US"/>
        </a:p>
      </dgm:t>
    </dgm:pt>
    <dgm:pt modelId="{578DE05C-F75F-47C8-87AD-15E0854AB541}">
      <dgm:prSet phldrT="[Text]"/>
      <dgm:spPr>
        <a:solidFill>
          <a:schemeClr val="accent3">
            <a:lumMod val="20000"/>
            <a:lumOff val="80000"/>
          </a:schemeClr>
        </a:solidFill>
      </dgm:spPr>
      <dgm:t>
        <a:bodyPr/>
        <a:lstStyle/>
        <a:p>
          <a:r>
            <a:rPr lang="en-US" u="sng" dirty="0">
              <a:solidFill>
                <a:schemeClr val="tx1"/>
              </a:solidFill>
              <a:hlinkClick xmlns:r="http://schemas.openxmlformats.org/officeDocument/2006/relationships" r:id="rId1"/>
            </a:rPr>
            <a:t>U.S. Department of Health and Human Services and the U.S. Department of Education </a:t>
          </a:r>
          <a:r>
            <a:rPr lang="en-US" b="1" u="sng" dirty="0">
              <a:solidFill>
                <a:schemeClr val="tx1"/>
              </a:solidFill>
              <a:hlinkClick xmlns:r="http://schemas.openxmlformats.org/officeDocument/2006/relationships" r:id="rId1"/>
            </a:rPr>
            <a:t>Policy Statement </a:t>
          </a:r>
          <a:r>
            <a:rPr lang="en-US" u="sng" dirty="0">
              <a:solidFill>
                <a:schemeClr val="tx1"/>
              </a:solidFill>
              <a:hlinkClick xmlns:r="http://schemas.openxmlformats.org/officeDocument/2006/relationships" r:id="rId1"/>
            </a:rPr>
            <a:t>on Inclusion of Children with Disabilities in Early Childhood Programs</a:t>
          </a:r>
          <a:endParaRPr lang="en-US" dirty="0">
            <a:solidFill>
              <a:schemeClr val="tx1"/>
            </a:solidFill>
          </a:endParaRPr>
        </a:p>
      </dgm:t>
    </dgm:pt>
    <dgm:pt modelId="{9A2D7C08-EF96-498E-BC6B-C0A16D4D7521}" type="parTrans" cxnId="{3B973532-7A34-4C46-85B9-FEEBABECA6E9}">
      <dgm:prSet/>
      <dgm:spPr/>
      <dgm:t>
        <a:bodyPr/>
        <a:lstStyle/>
        <a:p>
          <a:endParaRPr lang="en-US"/>
        </a:p>
      </dgm:t>
    </dgm:pt>
    <dgm:pt modelId="{B32992A5-0E29-4CE1-9496-ACE6E10589CB}" type="sibTrans" cxnId="{3B973532-7A34-4C46-85B9-FEEBABECA6E9}">
      <dgm:prSet/>
      <dgm:spPr/>
      <dgm:t>
        <a:bodyPr/>
        <a:lstStyle/>
        <a:p>
          <a:endParaRPr lang="en-US"/>
        </a:p>
      </dgm:t>
    </dgm:pt>
    <dgm:pt modelId="{CBB7BA2E-49B5-4C9C-8945-A5EDB3D4B515}">
      <dgm:prSet phldrT="[Text]"/>
      <dgm:spPr>
        <a:solidFill>
          <a:schemeClr val="accent3">
            <a:lumMod val="20000"/>
            <a:lumOff val="80000"/>
          </a:schemeClr>
        </a:solidFill>
        <a:ln>
          <a:solidFill>
            <a:schemeClr val="tx2">
              <a:lumMod val="75000"/>
            </a:schemeClr>
          </a:solidFill>
        </a:ln>
      </dgm:spPr>
      <dgm:t>
        <a:bodyPr/>
        <a:lstStyle/>
        <a:p>
          <a:r>
            <a:rPr lang="en-US" dirty="0">
              <a:solidFill>
                <a:schemeClr val="tx1"/>
              </a:solidFill>
            </a:rPr>
            <a:t>2017</a:t>
          </a:r>
        </a:p>
      </dgm:t>
    </dgm:pt>
    <dgm:pt modelId="{D052EE95-3D39-4229-AC21-752E6279F7D3}" type="parTrans" cxnId="{8179B126-4DF6-4D0D-9D3D-13ADC4963DC0}">
      <dgm:prSet/>
      <dgm:spPr/>
      <dgm:t>
        <a:bodyPr/>
        <a:lstStyle/>
        <a:p>
          <a:endParaRPr lang="en-US"/>
        </a:p>
      </dgm:t>
    </dgm:pt>
    <dgm:pt modelId="{A87E561D-4396-434D-8F29-6FBE73558BDE}" type="sibTrans" cxnId="{8179B126-4DF6-4D0D-9D3D-13ADC4963DC0}">
      <dgm:prSet/>
      <dgm:spPr/>
      <dgm:t>
        <a:bodyPr/>
        <a:lstStyle/>
        <a:p>
          <a:endParaRPr lang="en-US"/>
        </a:p>
      </dgm:t>
    </dgm:pt>
    <dgm:pt modelId="{94162646-6D1F-4BFE-A83D-8A5109D48645}">
      <dgm:prSet phldrT="[Text]"/>
      <dgm:spPr/>
      <dgm:t>
        <a:bodyPr/>
        <a:lstStyle/>
        <a:p>
          <a:r>
            <a:rPr lang="en-US" b="1" u="sng" dirty="0">
              <a:hlinkClick xmlns:r="http://schemas.openxmlformats.org/officeDocument/2006/relationships" r:id="rId2"/>
            </a:rPr>
            <a:t>Dear Colleague Letter </a:t>
          </a:r>
          <a:r>
            <a:rPr lang="en-US" u="sng" dirty="0">
              <a:hlinkClick xmlns:r="http://schemas.openxmlformats.org/officeDocument/2006/relationships" r:id="rId2"/>
            </a:rPr>
            <a:t>(DCL) related to Preschool Least Restrictive Environment (LRE).</a:t>
          </a:r>
          <a:endParaRPr lang="en-US" dirty="0"/>
        </a:p>
      </dgm:t>
    </dgm:pt>
    <dgm:pt modelId="{70F082E0-40E9-4E2D-9B4F-301F979DAB57}" type="parTrans" cxnId="{D9824AC2-B868-44D4-B380-EFCD94A0FD2A}">
      <dgm:prSet/>
      <dgm:spPr/>
      <dgm:t>
        <a:bodyPr/>
        <a:lstStyle/>
        <a:p>
          <a:endParaRPr lang="en-US"/>
        </a:p>
      </dgm:t>
    </dgm:pt>
    <dgm:pt modelId="{E0B2A8C7-0364-4FC0-97E2-4F1178F99C18}" type="sibTrans" cxnId="{D9824AC2-B868-44D4-B380-EFCD94A0FD2A}">
      <dgm:prSet/>
      <dgm:spPr/>
      <dgm:t>
        <a:bodyPr/>
        <a:lstStyle/>
        <a:p>
          <a:endParaRPr lang="en-US"/>
        </a:p>
      </dgm:t>
    </dgm:pt>
    <dgm:pt modelId="{8820E343-D959-423A-844A-45A54C8840F4}">
      <dgm:prSet phldrT="[Text]"/>
      <dgm:spPr>
        <a:solidFill>
          <a:schemeClr val="accent3">
            <a:lumMod val="20000"/>
            <a:lumOff val="80000"/>
          </a:schemeClr>
        </a:solidFill>
        <a:ln>
          <a:solidFill>
            <a:schemeClr val="tx2">
              <a:lumMod val="75000"/>
            </a:schemeClr>
          </a:solidFill>
        </a:ln>
      </dgm:spPr>
      <dgm:t>
        <a:bodyPr/>
        <a:lstStyle/>
        <a:p>
          <a:r>
            <a:rPr lang="en-US" dirty="0">
              <a:solidFill>
                <a:schemeClr val="tx1"/>
              </a:solidFill>
            </a:rPr>
            <a:t>2009</a:t>
          </a:r>
        </a:p>
      </dgm:t>
    </dgm:pt>
    <dgm:pt modelId="{AAE5D0A7-BF8F-422A-8E0F-26C22BD0FBDC}" type="parTrans" cxnId="{02382464-CE86-4FAC-B6E3-E92990DE3CA1}">
      <dgm:prSet/>
      <dgm:spPr/>
      <dgm:t>
        <a:bodyPr/>
        <a:lstStyle/>
        <a:p>
          <a:endParaRPr lang="en-US"/>
        </a:p>
      </dgm:t>
    </dgm:pt>
    <dgm:pt modelId="{84518BEE-0A2E-4009-938B-1C36BA192155}" type="sibTrans" cxnId="{02382464-CE86-4FAC-B6E3-E92990DE3CA1}">
      <dgm:prSet/>
      <dgm:spPr/>
      <dgm:t>
        <a:bodyPr/>
        <a:lstStyle/>
        <a:p>
          <a:endParaRPr lang="en-US"/>
        </a:p>
      </dgm:t>
    </dgm:pt>
    <dgm:pt modelId="{E1E25E1D-54D4-4633-9AE1-6756B1E7390C}">
      <dgm:prSet phldrT="[Text]"/>
      <dgm:spPr>
        <a:solidFill>
          <a:schemeClr val="accent3">
            <a:lumMod val="20000"/>
            <a:lumOff val="80000"/>
          </a:schemeClr>
        </a:solidFill>
      </dgm:spPr>
      <dgm:t>
        <a:bodyPr/>
        <a:lstStyle/>
        <a:p>
          <a:r>
            <a:rPr lang="en-US" u="sng" dirty="0">
              <a:solidFill>
                <a:schemeClr val="tx1"/>
              </a:solidFill>
              <a:hlinkClick xmlns:r="http://schemas.openxmlformats.org/officeDocument/2006/relationships" r:id="rId3"/>
            </a:rPr>
            <a:t>Early Childhood Inclusion: A </a:t>
          </a:r>
          <a:r>
            <a:rPr lang="en-US" b="1" u="sng" dirty="0">
              <a:solidFill>
                <a:schemeClr val="tx1"/>
              </a:solidFill>
              <a:hlinkClick xmlns:r="http://schemas.openxmlformats.org/officeDocument/2006/relationships" r:id="rId3"/>
            </a:rPr>
            <a:t>joint position statem</a:t>
          </a:r>
          <a:r>
            <a:rPr lang="en-US" u="sng" dirty="0">
              <a:solidFill>
                <a:schemeClr val="tx1"/>
              </a:solidFill>
              <a:hlinkClick xmlns:r="http://schemas.openxmlformats.org/officeDocument/2006/relationships" r:id="rId3"/>
            </a:rPr>
            <a:t>ent of the Division for Early Childhood (DEC) and the National Association for the Education of Young Children (NAEYC)</a:t>
          </a:r>
          <a:endParaRPr lang="en-US" dirty="0">
            <a:solidFill>
              <a:schemeClr val="tx1"/>
            </a:solidFill>
          </a:endParaRPr>
        </a:p>
      </dgm:t>
    </dgm:pt>
    <dgm:pt modelId="{1F3429E1-28F0-4800-8ACD-5CF16E559F6B}" type="parTrans" cxnId="{6461D694-6072-4DD0-B61B-0AF025449C9A}">
      <dgm:prSet/>
      <dgm:spPr/>
      <dgm:t>
        <a:bodyPr/>
        <a:lstStyle/>
        <a:p>
          <a:endParaRPr lang="en-US"/>
        </a:p>
      </dgm:t>
    </dgm:pt>
    <dgm:pt modelId="{2087224B-C620-450C-BBD3-EBDD47EC11D4}" type="sibTrans" cxnId="{6461D694-6072-4DD0-B61B-0AF025449C9A}">
      <dgm:prSet/>
      <dgm:spPr/>
      <dgm:t>
        <a:bodyPr/>
        <a:lstStyle/>
        <a:p>
          <a:endParaRPr lang="en-US"/>
        </a:p>
      </dgm:t>
    </dgm:pt>
    <dgm:pt modelId="{FA1A2650-B9F7-4CC8-BD92-C5D077EFA6CC}" type="pres">
      <dgm:prSet presAssocID="{A1B6DAE3-2C75-4649-B695-98D0F3795645}" presName="Name0" presStyleCnt="0">
        <dgm:presLayoutVars>
          <dgm:dir/>
          <dgm:animLvl val="lvl"/>
          <dgm:resizeHandles val="exact"/>
        </dgm:presLayoutVars>
      </dgm:prSet>
      <dgm:spPr/>
    </dgm:pt>
    <dgm:pt modelId="{5D24DE7F-A9AF-4F26-BAFD-5FCC77FF32E4}" type="pres">
      <dgm:prSet presAssocID="{8820E343-D959-423A-844A-45A54C8840F4}" presName="compositeNode" presStyleCnt="0">
        <dgm:presLayoutVars>
          <dgm:bulletEnabled val="1"/>
        </dgm:presLayoutVars>
      </dgm:prSet>
      <dgm:spPr/>
    </dgm:pt>
    <dgm:pt modelId="{A3186E72-EAA0-4EF4-AED8-0A77B23FFFE6}" type="pres">
      <dgm:prSet presAssocID="{8820E343-D959-423A-844A-45A54C8840F4}" presName="bgRect" presStyleLbl="node1" presStyleIdx="0" presStyleCnt="3"/>
      <dgm:spPr/>
    </dgm:pt>
    <dgm:pt modelId="{02CB85B9-245C-4B61-B532-384E4CC30B9F}" type="pres">
      <dgm:prSet presAssocID="{8820E343-D959-423A-844A-45A54C8840F4}" presName="parentNode" presStyleLbl="node1" presStyleIdx="0" presStyleCnt="3">
        <dgm:presLayoutVars>
          <dgm:chMax val="0"/>
          <dgm:bulletEnabled val="1"/>
        </dgm:presLayoutVars>
      </dgm:prSet>
      <dgm:spPr/>
    </dgm:pt>
    <dgm:pt modelId="{7E707FCB-180A-4E13-8454-9B089B66E481}" type="pres">
      <dgm:prSet presAssocID="{8820E343-D959-423A-844A-45A54C8840F4}" presName="childNode" presStyleLbl="node1" presStyleIdx="0" presStyleCnt="3">
        <dgm:presLayoutVars>
          <dgm:bulletEnabled val="1"/>
        </dgm:presLayoutVars>
      </dgm:prSet>
      <dgm:spPr/>
    </dgm:pt>
    <dgm:pt modelId="{C558B312-B4E5-46F8-8593-FB4540D19ACD}" type="pres">
      <dgm:prSet presAssocID="{84518BEE-0A2E-4009-938B-1C36BA192155}" presName="hSp" presStyleCnt="0"/>
      <dgm:spPr/>
    </dgm:pt>
    <dgm:pt modelId="{76BAB25B-12E6-4D39-BCDE-783BF16D420B}" type="pres">
      <dgm:prSet presAssocID="{84518BEE-0A2E-4009-938B-1C36BA192155}" presName="vProcSp" presStyleCnt="0"/>
      <dgm:spPr/>
    </dgm:pt>
    <dgm:pt modelId="{3BDA7118-E2A3-4547-A4E8-B4D485732D3B}" type="pres">
      <dgm:prSet presAssocID="{84518BEE-0A2E-4009-938B-1C36BA192155}" presName="vSp1" presStyleCnt="0"/>
      <dgm:spPr/>
    </dgm:pt>
    <dgm:pt modelId="{1C71111E-91C1-4254-A5FF-26730D065FB3}" type="pres">
      <dgm:prSet presAssocID="{84518BEE-0A2E-4009-938B-1C36BA192155}" presName="simulatedConn" presStyleLbl="solidFgAcc1" presStyleIdx="0" presStyleCnt="2"/>
      <dgm:spPr>
        <a:solidFill>
          <a:srgbClr val="002060"/>
        </a:solidFill>
      </dgm:spPr>
    </dgm:pt>
    <dgm:pt modelId="{20FDC8B3-1EFB-4838-A814-DE3F0D454037}" type="pres">
      <dgm:prSet presAssocID="{84518BEE-0A2E-4009-938B-1C36BA192155}" presName="vSp2" presStyleCnt="0"/>
      <dgm:spPr/>
    </dgm:pt>
    <dgm:pt modelId="{E7220F8D-96C2-4815-B8E1-7297515CF74B}" type="pres">
      <dgm:prSet presAssocID="{84518BEE-0A2E-4009-938B-1C36BA192155}" presName="sibTrans" presStyleCnt="0"/>
      <dgm:spPr/>
    </dgm:pt>
    <dgm:pt modelId="{E46EEC72-50E0-4529-98C2-97B52A1C81DB}" type="pres">
      <dgm:prSet presAssocID="{EA250D9A-D1D4-4F57-9BBE-2E1D35E6DF05}" presName="compositeNode" presStyleCnt="0">
        <dgm:presLayoutVars>
          <dgm:bulletEnabled val="1"/>
        </dgm:presLayoutVars>
      </dgm:prSet>
      <dgm:spPr/>
    </dgm:pt>
    <dgm:pt modelId="{182511DF-EB7B-4095-856C-92BDBDC95207}" type="pres">
      <dgm:prSet presAssocID="{EA250D9A-D1D4-4F57-9BBE-2E1D35E6DF05}" presName="bgRect" presStyleLbl="node1" presStyleIdx="1" presStyleCnt="3"/>
      <dgm:spPr/>
    </dgm:pt>
    <dgm:pt modelId="{3D045FD6-3623-4A61-BB6D-AA28D6B56E9B}" type="pres">
      <dgm:prSet presAssocID="{EA250D9A-D1D4-4F57-9BBE-2E1D35E6DF05}" presName="parentNode" presStyleLbl="node1" presStyleIdx="1" presStyleCnt="3">
        <dgm:presLayoutVars>
          <dgm:chMax val="0"/>
          <dgm:bulletEnabled val="1"/>
        </dgm:presLayoutVars>
      </dgm:prSet>
      <dgm:spPr/>
    </dgm:pt>
    <dgm:pt modelId="{ADD71D2A-4F53-4720-AD07-40361F8AAA6F}" type="pres">
      <dgm:prSet presAssocID="{EA250D9A-D1D4-4F57-9BBE-2E1D35E6DF05}" presName="childNode" presStyleLbl="node1" presStyleIdx="1" presStyleCnt="3">
        <dgm:presLayoutVars>
          <dgm:bulletEnabled val="1"/>
        </dgm:presLayoutVars>
      </dgm:prSet>
      <dgm:spPr/>
    </dgm:pt>
    <dgm:pt modelId="{1385A6D7-F1EC-4EE1-92AA-BFF737463102}" type="pres">
      <dgm:prSet presAssocID="{4579487E-D052-4581-B232-B4DCF8862177}" presName="hSp" presStyleCnt="0"/>
      <dgm:spPr/>
    </dgm:pt>
    <dgm:pt modelId="{738AE31A-BC1F-4234-9AA1-48279DE30C43}" type="pres">
      <dgm:prSet presAssocID="{4579487E-D052-4581-B232-B4DCF8862177}" presName="vProcSp" presStyleCnt="0"/>
      <dgm:spPr/>
    </dgm:pt>
    <dgm:pt modelId="{50652855-62F2-43D4-9E5E-2313FE0C026B}" type="pres">
      <dgm:prSet presAssocID="{4579487E-D052-4581-B232-B4DCF8862177}" presName="vSp1" presStyleCnt="0"/>
      <dgm:spPr/>
    </dgm:pt>
    <dgm:pt modelId="{3E4DC8C6-DC2A-4190-B7D0-5079C88E2B86}" type="pres">
      <dgm:prSet presAssocID="{4579487E-D052-4581-B232-B4DCF8862177}" presName="simulatedConn" presStyleLbl="solidFgAcc1" presStyleIdx="1" presStyleCnt="2"/>
      <dgm:spPr>
        <a:solidFill>
          <a:srgbClr val="002060"/>
        </a:solidFill>
      </dgm:spPr>
    </dgm:pt>
    <dgm:pt modelId="{3A301B36-44DA-4053-9726-1E45ADD48E59}" type="pres">
      <dgm:prSet presAssocID="{4579487E-D052-4581-B232-B4DCF8862177}" presName="vSp2" presStyleCnt="0"/>
      <dgm:spPr/>
    </dgm:pt>
    <dgm:pt modelId="{F992D13A-35CE-4791-8338-E7A24FFD6054}" type="pres">
      <dgm:prSet presAssocID="{4579487E-D052-4581-B232-B4DCF8862177}" presName="sibTrans" presStyleCnt="0"/>
      <dgm:spPr/>
    </dgm:pt>
    <dgm:pt modelId="{FAE74105-CE16-44B8-82EA-05E4CD271217}" type="pres">
      <dgm:prSet presAssocID="{CBB7BA2E-49B5-4C9C-8945-A5EDB3D4B515}" presName="compositeNode" presStyleCnt="0">
        <dgm:presLayoutVars>
          <dgm:bulletEnabled val="1"/>
        </dgm:presLayoutVars>
      </dgm:prSet>
      <dgm:spPr/>
    </dgm:pt>
    <dgm:pt modelId="{90C12488-F83F-410D-8F84-111EAB20AE8F}" type="pres">
      <dgm:prSet presAssocID="{CBB7BA2E-49B5-4C9C-8945-A5EDB3D4B515}" presName="bgRect" presStyleLbl="node1" presStyleIdx="2" presStyleCnt="3"/>
      <dgm:spPr/>
    </dgm:pt>
    <dgm:pt modelId="{D39F888F-EC0A-4B4F-A47E-CF7866A4281C}" type="pres">
      <dgm:prSet presAssocID="{CBB7BA2E-49B5-4C9C-8945-A5EDB3D4B515}" presName="parentNode" presStyleLbl="node1" presStyleIdx="2" presStyleCnt="3">
        <dgm:presLayoutVars>
          <dgm:chMax val="0"/>
          <dgm:bulletEnabled val="1"/>
        </dgm:presLayoutVars>
      </dgm:prSet>
      <dgm:spPr/>
    </dgm:pt>
    <dgm:pt modelId="{DD3F3517-0C63-446D-B954-1423F8E11D45}" type="pres">
      <dgm:prSet presAssocID="{CBB7BA2E-49B5-4C9C-8945-A5EDB3D4B515}" presName="childNode" presStyleLbl="node1" presStyleIdx="2" presStyleCnt="3">
        <dgm:presLayoutVars>
          <dgm:bulletEnabled val="1"/>
        </dgm:presLayoutVars>
      </dgm:prSet>
      <dgm:spPr/>
    </dgm:pt>
  </dgm:ptLst>
  <dgm:cxnLst>
    <dgm:cxn modelId="{F0042217-73DB-4F3F-9D96-262CFAFF3F5E}" type="presOf" srcId="{CBB7BA2E-49B5-4C9C-8945-A5EDB3D4B515}" destId="{90C12488-F83F-410D-8F84-111EAB20AE8F}" srcOrd="0" destOrd="0" presId="urn:microsoft.com/office/officeart/2005/8/layout/hProcess7"/>
    <dgm:cxn modelId="{8179B126-4DF6-4D0D-9D3D-13ADC4963DC0}" srcId="{A1B6DAE3-2C75-4649-B695-98D0F3795645}" destId="{CBB7BA2E-49B5-4C9C-8945-A5EDB3D4B515}" srcOrd="2" destOrd="0" parTransId="{D052EE95-3D39-4229-AC21-752E6279F7D3}" sibTransId="{A87E561D-4396-434D-8F29-6FBE73558BDE}"/>
    <dgm:cxn modelId="{3B973532-7A34-4C46-85B9-FEEBABECA6E9}" srcId="{EA250D9A-D1D4-4F57-9BBE-2E1D35E6DF05}" destId="{578DE05C-F75F-47C8-87AD-15E0854AB541}" srcOrd="0" destOrd="0" parTransId="{9A2D7C08-EF96-498E-BC6B-C0A16D4D7521}" sibTransId="{B32992A5-0E29-4CE1-9496-ACE6E10589CB}"/>
    <dgm:cxn modelId="{5B513062-DCED-4712-963B-379D85C248D3}" type="presOf" srcId="{8820E343-D959-423A-844A-45A54C8840F4}" destId="{02CB85B9-245C-4B61-B532-384E4CC30B9F}" srcOrd="1" destOrd="0" presId="urn:microsoft.com/office/officeart/2005/8/layout/hProcess7"/>
    <dgm:cxn modelId="{02382464-CE86-4FAC-B6E3-E92990DE3CA1}" srcId="{A1B6DAE3-2C75-4649-B695-98D0F3795645}" destId="{8820E343-D959-423A-844A-45A54C8840F4}" srcOrd="0" destOrd="0" parTransId="{AAE5D0A7-BF8F-422A-8E0F-26C22BD0FBDC}" sibTransId="{84518BEE-0A2E-4009-938B-1C36BA192155}"/>
    <dgm:cxn modelId="{24659182-4A32-49E0-BBC9-37BFF12799BB}" type="presOf" srcId="{8820E343-D959-423A-844A-45A54C8840F4}" destId="{A3186E72-EAA0-4EF4-AED8-0A77B23FFFE6}" srcOrd="0" destOrd="0" presId="urn:microsoft.com/office/officeart/2005/8/layout/hProcess7"/>
    <dgm:cxn modelId="{6461D694-6072-4DD0-B61B-0AF025449C9A}" srcId="{8820E343-D959-423A-844A-45A54C8840F4}" destId="{E1E25E1D-54D4-4633-9AE1-6756B1E7390C}" srcOrd="0" destOrd="0" parTransId="{1F3429E1-28F0-4800-8ACD-5CF16E559F6B}" sibTransId="{2087224B-C620-450C-BBD3-EBDD47EC11D4}"/>
    <dgm:cxn modelId="{21F6E196-415D-4F88-AAD4-82B40AAEA51D}" type="presOf" srcId="{E1E25E1D-54D4-4633-9AE1-6756B1E7390C}" destId="{7E707FCB-180A-4E13-8454-9B089B66E481}" srcOrd="0" destOrd="0" presId="urn:microsoft.com/office/officeart/2005/8/layout/hProcess7"/>
    <dgm:cxn modelId="{CF05679D-670D-4F9A-9FB7-010FF2A3AA72}" type="presOf" srcId="{94162646-6D1F-4BFE-A83D-8A5109D48645}" destId="{DD3F3517-0C63-446D-B954-1423F8E11D45}" srcOrd="0" destOrd="0" presId="urn:microsoft.com/office/officeart/2005/8/layout/hProcess7"/>
    <dgm:cxn modelId="{AAD756A6-3EDA-4C5A-BD6C-8BEDDC61B42C}" type="presOf" srcId="{EA250D9A-D1D4-4F57-9BBE-2E1D35E6DF05}" destId="{3D045FD6-3623-4A61-BB6D-AA28D6B56E9B}" srcOrd="1" destOrd="0" presId="urn:microsoft.com/office/officeart/2005/8/layout/hProcess7"/>
    <dgm:cxn modelId="{335415AB-DFF0-48A7-97F7-B8E171926D02}" type="presOf" srcId="{EA250D9A-D1D4-4F57-9BBE-2E1D35E6DF05}" destId="{182511DF-EB7B-4095-856C-92BDBDC95207}" srcOrd="0" destOrd="0" presId="urn:microsoft.com/office/officeart/2005/8/layout/hProcess7"/>
    <dgm:cxn modelId="{2E2ADEC1-3D65-4C82-AABD-30153C17A09B}" type="presOf" srcId="{CBB7BA2E-49B5-4C9C-8945-A5EDB3D4B515}" destId="{D39F888F-EC0A-4B4F-A47E-CF7866A4281C}" srcOrd="1" destOrd="0" presId="urn:microsoft.com/office/officeart/2005/8/layout/hProcess7"/>
    <dgm:cxn modelId="{D9824AC2-B868-44D4-B380-EFCD94A0FD2A}" srcId="{CBB7BA2E-49B5-4C9C-8945-A5EDB3D4B515}" destId="{94162646-6D1F-4BFE-A83D-8A5109D48645}" srcOrd="0" destOrd="0" parTransId="{70F082E0-40E9-4E2D-9B4F-301F979DAB57}" sibTransId="{E0B2A8C7-0364-4FC0-97E2-4F1178F99C18}"/>
    <dgm:cxn modelId="{E90B4EC7-AC2B-4F76-B311-1052CCB99D9E}" srcId="{A1B6DAE3-2C75-4649-B695-98D0F3795645}" destId="{EA250D9A-D1D4-4F57-9BBE-2E1D35E6DF05}" srcOrd="1" destOrd="0" parTransId="{DD01B6A8-0671-4DF2-A710-E24CD416A4CF}" sibTransId="{4579487E-D052-4581-B232-B4DCF8862177}"/>
    <dgm:cxn modelId="{6354AED4-67A3-4C81-A994-7B33D4E28BCC}" type="presOf" srcId="{A1B6DAE3-2C75-4649-B695-98D0F3795645}" destId="{FA1A2650-B9F7-4CC8-BD92-C5D077EFA6CC}" srcOrd="0" destOrd="0" presId="urn:microsoft.com/office/officeart/2005/8/layout/hProcess7"/>
    <dgm:cxn modelId="{18B05BEA-A00C-48A3-B44A-B43415B5C22F}" type="presOf" srcId="{578DE05C-F75F-47C8-87AD-15E0854AB541}" destId="{ADD71D2A-4F53-4720-AD07-40361F8AAA6F}" srcOrd="0" destOrd="0" presId="urn:microsoft.com/office/officeart/2005/8/layout/hProcess7"/>
    <dgm:cxn modelId="{B0FCE4B3-7E52-4805-90D7-2AAAEB729D5F}" type="presParOf" srcId="{FA1A2650-B9F7-4CC8-BD92-C5D077EFA6CC}" destId="{5D24DE7F-A9AF-4F26-BAFD-5FCC77FF32E4}" srcOrd="0" destOrd="0" presId="urn:microsoft.com/office/officeart/2005/8/layout/hProcess7"/>
    <dgm:cxn modelId="{8B0D282D-FEF9-4C06-B639-D5216D1F5317}" type="presParOf" srcId="{5D24DE7F-A9AF-4F26-BAFD-5FCC77FF32E4}" destId="{A3186E72-EAA0-4EF4-AED8-0A77B23FFFE6}" srcOrd="0" destOrd="0" presId="urn:microsoft.com/office/officeart/2005/8/layout/hProcess7"/>
    <dgm:cxn modelId="{B748FBFA-552A-4AC4-B826-F3F1B0462771}" type="presParOf" srcId="{5D24DE7F-A9AF-4F26-BAFD-5FCC77FF32E4}" destId="{02CB85B9-245C-4B61-B532-384E4CC30B9F}" srcOrd="1" destOrd="0" presId="urn:microsoft.com/office/officeart/2005/8/layout/hProcess7"/>
    <dgm:cxn modelId="{BE7EA1E6-26C4-46A1-B541-6FB307021EAE}" type="presParOf" srcId="{5D24DE7F-A9AF-4F26-BAFD-5FCC77FF32E4}" destId="{7E707FCB-180A-4E13-8454-9B089B66E481}" srcOrd="2" destOrd="0" presId="urn:microsoft.com/office/officeart/2005/8/layout/hProcess7"/>
    <dgm:cxn modelId="{7FB8F0B0-9253-4894-9179-5C2C51C005E1}" type="presParOf" srcId="{FA1A2650-B9F7-4CC8-BD92-C5D077EFA6CC}" destId="{C558B312-B4E5-46F8-8593-FB4540D19ACD}" srcOrd="1" destOrd="0" presId="urn:microsoft.com/office/officeart/2005/8/layout/hProcess7"/>
    <dgm:cxn modelId="{2DFE264A-2633-4298-BEF5-98E1D84EBCEC}" type="presParOf" srcId="{FA1A2650-B9F7-4CC8-BD92-C5D077EFA6CC}" destId="{76BAB25B-12E6-4D39-BCDE-783BF16D420B}" srcOrd="2" destOrd="0" presId="urn:microsoft.com/office/officeart/2005/8/layout/hProcess7"/>
    <dgm:cxn modelId="{07BA8808-C95E-49B6-9038-75571841319F}" type="presParOf" srcId="{76BAB25B-12E6-4D39-BCDE-783BF16D420B}" destId="{3BDA7118-E2A3-4547-A4E8-B4D485732D3B}" srcOrd="0" destOrd="0" presId="urn:microsoft.com/office/officeart/2005/8/layout/hProcess7"/>
    <dgm:cxn modelId="{EE565C5B-4D31-491E-B836-FFDA148D1145}" type="presParOf" srcId="{76BAB25B-12E6-4D39-BCDE-783BF16D420B}" destId="{1C71111E-91C1-4254-A5FF-26730D065FB3}" srcOrd="1" destOrd="0" presId="urn:microsoft.com/office/officeart/2005/8/layout/hProcess7"/>
    <dgm:cxn modelId="{628EC27A-4301-4A47-9E89-EDD4E21986CD}" type="presParOf" srcId="{76BAB25B-12E6-4D39-BCDE-783BF16D420B}" destId="{20FDC8B3-1EFB-4838-A814-DE3F0D454037}" srcOrd="2" destOrd="0" presId="urn:microsoft.com/office/officeart/2005/8/layout/hProcess7"/>
    <dgm:cxn modelId="{78426F6A-2486-4AFA-80C8-4BA6A5656F6A}" type="presParOf" srcId="{FA1A2650-B9F7-4CC8-BD92-C5D077EFA6CC}" destId="{E7220F8D-96C2-4815-B8E1-7297515CF74B}" srcOrd="3" destOrd="0" presId="urn:microsoft.com/office/officeart/2005/8/layout/hProcess7"/>
    <dgm:cxn modelId="{6BB142A1-B2A3-49DF-A7FC-6D999E5FCA87}" type="presParOf" srcId="{FA1A2650-B9F7-4CC8-BD92-C5D077EFA6CC}" destId="{E46EEC72-50E0-4529-98C2-97B52A1C81DB}" srcOrd="4" destOrd="0" presId="urn:microsoft.com/office/officeart/2005/8/layout/hProcess7"/>
    <dgm:cxn modelId="{23B914DD-D566-4AFF-B426-4D800882B1DC}" type="presParOf" srcId="{E46EEC72-50E0-4529-98C2-97B52A1C81DB}" destId="{182511DF-EB7B-4095-856C-92BDBDC95207}" srcOrd="0" destOrd="0" presId="urn:microsoft.com/office/officeart/2005/8/layout/hProcess7"/>
    <dgm:cxn modelId="{BBA6E734-4B17-4944-874D-8EFE7CA5BE55}" type="presParOf" srcId="{E46EEC72-50E0-4529-98C2-97B52A1C81DB}" destId="{3D045FD6-3623-4A61-BB6D-AA28D6B56E9B}" srcOrd="1" destOrd="0" presId="urn:microsoft.com/office/officeart/2005/8/layout/hProcess7"/>
    <dgm:cxn modelId="{9E823BA7-24B4-4F26-B5B3-255F171044F2}" type="presParOf" srcId="{E46EEC72-50E0-4529-98C2-97B52A1C81DB}" destId="{ADD71D2A-4F53-4720-AD07-40361F8AAA6F}" srcOrd="2" destOrd="0" presId="urn:microsoft.com/office/officeart/2005/8/layout/hProcess7"/>
    <dgm:cxn modelId="{309814F2-04BE-41C5-B228-05E5EA270007}" type="presParOf" srcId="{FA1A2650-B9F7-4CC8-BD92-C5D077EFA6CC}" destId="{1385A6D7-F1EC-4EE1-92AA-BFF737463102}" srcOrd="5" destOrd="0" presId="urn:microsoft.com/office/officeart/2005/8/layout/hProcess7"/>
    <dgm:cxn modelId="{828F0AAA-03DA-4F3A-8904-D726FE8999A8}" type="presParOf" srcId="{FA1A2650-B9F7-4CC8-BD92-C5D077EFA6CC}" destId="{738AE31A-BC1F-4234-9AA1-48279DE30C43}" srcOrd="6" destOrd="0" presId="urn:microsoft.com/office/officeart/2005/8/layout/hProcess7"/>
    <dgm:cxn modelId="{92485299-77FC-47DD-84DA-1B650980B604}" type="presParOf" srcId="{738AE31A-BC1F-4234-9AA1-48279DE30C43}" destId="{50652855-62F2-43D4-9E5E-2313FE0C026B}" srcOrd="0" destOrd="0" presId="urn:microsoft.com/office/officeart/2005/8/layout/hProcess7"/>
    <dgm:cxn modelId="{DB822AF1-C7C4-4F09-ACCF-AEF9C714A42F}" type="presParOf" srcId="{738AE31A-BC1F-4234-9AA1-48279DE30C43}" destId="{3E4DC8C6-DC2A-4190-B7D0-5079C88E2B86}" srcOrd="1" destOrd="0" presId="urn:microsoft.com/office/officeart/2005/8/layout/hProcess7"/>
    <dgm:cxn modelId="{592FC35E-0D00-47A4-8362-ECD97CE10913}" type="presParOf" srcId="{738AE31A-BC1F-4234-9AA1-48279DE30C43}" destId="{3A301B36-44DA-4053-9726-1E45ADD48E59}" srcOrd="2" destOrd="0" presId="urn:microsoft.com/office/officeart/2005/8/layout/hProcess7"/>
    <dgm:cxn modelId="{1B47DE38-2914-4B4F-8B2F-9FCC91892061}" type="presParOf" srcId="{FA1A2650-B9F7-4CC8-BD92-C5D077EFA6CC}" destId="{F992D13A-35CE-4791-8338-E7A24FFD6054}" srcOrd="7" destOrd="0" presId="urn:microsoft.com/office/officeart/2005/8/layout/hProcess7"/>
    <dgm:cxn modelId="{2BF9E3ED-FC0E-4359-B8FA-3720E11D7C13}" type="presParOf" srcId="{FA1A2650-B9F7-4CC8-BD92-C5D077EFA6CC}" destId="{FAE74105-CE16-44B8-82EA-05E4CD271217}" srcOrd="8" destOrd="0" presId="urn:microsoft.com/office/officeart/2005/8/layout/hProcess7"/>
    <dgm:cxn modelId="{5E23274B-05B6-4BD0-9829-775475579DFB}" type="presParOf" srcId="{FAE74105-CE16-44B8-82EA-05E4CD271217}" destId="{90C12488-F83F-410D-8F84-111EAB20AE8F}" srcOrd="0" destOrd="0" presId="urn:microsoft.com/office/officeart/2005/8/layout/hProcess7"/>
    <dgm:cxn modelId="{CB932A05-C16F-40E6-BC3B-BA95CC3D0658}" type="presParOf" srcId="{FAE74105-CE16-44B8-82EA-05E4CD271217}" destId="{D39F888F-EC0A-4B4F-A47E-CF7866A4281C}" srcOrd="1" destOrd="0" presId="urn:microsoft.com/office/officeart/2005/8/layout/hProcess7"/>
    <dgm:cxn modelId="{517C77FC-75F2-4D41-8A0E-7556BFF39CE2}" type="presParOf" srcId="{FAE74105-CE16-44B8-82EA-05E4CD271217}" destId="{DD3F3517-0C63-446D-B954-1423F8E11D45}" srcOrd="2" destOrd="0" presId="urn:microsoft.com/office/officeart/2005/8/layout/hProcess7"/>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86E72-EAA0-4EF4-AED8-0A77B23FFFE6}">
      <dsp:nvSpPr>
        <dsp:cNvPr id="0" name=""/>
        <dsp:cNvSpPr/>
      </dsp:nvSpPr>
      <dsp:spPr>
        <a:xfrm>
          <a:off x="883" y="396264"/>
          <a:ext cx="3800160" cy="4560192"/>
        </a:xfrm>
        <a:prstGeom prst="roundRect">
          <a:avLst>
            <a:gd name="adj" fmla="val 5000"/>
          </a:avLst>
        </a:prstGeom>
        <a:solidFill>
          <a:schemeClr val="accent3">
            <a:lumMod val="20000"/>
            <a:lumOff val="8000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7447" rIns="191135" bIns="0" numCol="1" spcCol="1270" anchor="t" anchorCtr="0">
          <a:noAutofit/>
        </a:bodyPr>
        <a:lstStyle/>
        <a:p>
          <a:pPr marL="0" lvl="0" indent="0" algn="r" defTabSz="1911350">
            <a:lnSpc>
              <a:spcPct val="90000"/>
            </a:lnSpc>
            <a:spcBef>
              <a:spcPct val="0"/>
            </a:spcBef>
            <a:spcAft>
              <a:spcPct val="35000"/>
            </a:spcAft>
            <a:buNone/>
          </a:pPr>
          <a:r>
            <a:rPr lang="en-US" sz="4300" kern="1200" dirty="0">
              <a:solidFill>
                <a:schemeClr val="tx1"/>
              </a:solidFill>
            </a:rPr>
            <a:t>2009</a:t>
          </a:r>
        </a:p>
      </dsp:txBody>
      <dsp:txXfrm rot="16200000">
        <a:off x="-1488779" y="1885927"/>
        <a:ext cx="3739357" cy="760032"/>
      </dsp:txXfrm>
    </dsp:sp>
    <dsp:sp modelId="{7E707FCB-180A-4E13-8454-9B089B66E481}">
      <dsp:nvSpPr>
        <dsp:cNvPr id="0" name=""/>
        <dsp:cNvSpPr/>
      </dsp:nvSpPr>
      <dsp:spPr>
        <a:xfrm>
          <a:off x="760915" y="396264"/>
          <a:ext cx="2831119" cy="456019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u="sng" kern="1200" dirty="0">
              <a:solidFill>
                <a:schemeClr val="tx1"/>
              </a:solidFill>
              <a:hlinkClick xmlns:r="http://schemas.openxmlformats.org/officeDocument/2006/relationships" r:id="rId1"/>
            </a:rPr>
            <a:t>Early Childhood Inclusion: A </a:t>
          </a:r>
          <a:r>
            <a:rPr lang="en-US" sz="2800" b="1" u="sng" kern="1200" dirty="0">
              <a:solidFill>
                <a:schemeClr val="tx1"/>
              </a:solidFill>
              <a:hlinkClick xmlns:r="http://schemas.openxmlformats.org/officeDocument/2006/relationships" r:id="rId1"/>
            </a:rPr>
            <a:t>joint position statem</a:t>
          </a:r>
          <a:r>
            <a:rPr lang="en-US" sz="2800" u="sng" kern="1200" dirty="0">
              <a:solidFill>
                <a:schemeClr val="tx1"/>
              </a:solidFill>
              <a:hlinkClick xmlns:r="http://schemas.openxmlformats.org/officeDocument/2006/relationships" r:id="rId1"/>
            </a:rPr>
            <a:t>ent of the Division for Early Childhood (DEC) and the National Association for the Education of Young Children (NAEYC)</a:t>
          </a:r>
          <a:endParaRPr lang="en-US" sz="2800" kern="1200" dirty="0">
            <a:solidFill>
              <a:schemeClr val="tx1"/>
            </a:solidFill>
          </a:endParaRPr>
        </a:p>
      </dsp:txBody>
      <dsp:txXfrm>
        <a:off x="760915" y="396264"/>
        <a:ext cx="2831119" cy="4560192"/>
      </dsp:txXfrm>
    </dsp:sp>
    <dsp:sp modelId="{182511DF-EB7B-4095-856C-92BDBDC95207}">
      <dsp:nvSpPr>
        <dsp:cNvPr id="0" name=""/>
        <dsp:cNvSpPr/>
      </dsp:nvSpPr>
      <dsp:spPr>
        <a:xfrm>
          <a:off x="3934049" y="396264"/>
          <a:ext cx="3800160" cy="4560192"/>
        </a:xfrm>
        <a:prstGeom prst="roundRect">
          <a:avLst>
            <a:gd name="adj" fmla="val 5000"/>
          </a:avLst>
        </a:prstGeom>
        <a:solidFill>
          <a:schemeClr val="accent3">
            <a:lumMod val="20000"/>
            <a:lumOff val="8000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7447" rIns="191135" bIns="0" numCol="1" spcCol="1270" anchor="t" anchorCtr="0">
          <a:noAutofit/>
        </a:bodyPr>
        <a:lstStyle/>
        <a:p>
          <a:pPr marL="0" lvl="0" indent="0" algn="r" defTabSz="1911350">
            <a:lnSpc>
              <a:spcPct val="90000"/>
            </a:lnSpc>
            <a:spcBef>
              <a:spcPct val="0"/>
            </a:spcBef>
            <a:spcAft>
              <a:spcPct val="35000"/>
            </a:spcAft>
            <a:buNone/>
          </a:pPr>
          <a:r>
            <a:rPr lang="en-US" sz="4300" kern="1200" dirty="0">
              <a:solidFill>
                <a:schemeClr val="tx1"/>
              </a:solidFill>
            </a:rPr>
            <a:t>2015</a:t>
          </a:r>
        </a:p>
      </dsp:txBody>
      <dsp:txXfrm rot="16200000">
        <a:off x="2444386" y="1885927"/>
        <a:ext cx="3739357" cy="760032"/>
      </dsp:txXfrm>
    </dsp:sp>
    <dsp:sp modelId="{1C71111E-91C1-4254-A5FF-26730D065FB3}">
      <dsp:nvSpPr>
        <dsp:cNvPr id="0" name=""/>
        <dsp:cNvSpPr/>
      </dsp:nvSpPr>
      <dsp:spPr>
        <a:xfrm rot="5400000">
          <a:off x="3617919" y="4021104"/>
          <a:ext cx="670260" cy="570024"/>
        </a:xfrm>
        <a:prstGeom prst="flowChartExtract">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D71D2A-4F53-4720-AD07-40361F8AAA6F}">
      <dsp:nvSpPr>
        <dsp:cNvPr id="0" name=""/>
        <dsp:cNvSpPr/>
      </dsp:nvSpPr>
      <dsp:spPr>
        <a:xfrm>
          <a:off x="4694081" y="396264"/>
          <a:ext cx="2831119" cy="456019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u="sng" kern="1200" dirty="0">
              <a:solidFill>
                <a:schemeClr val="tx1"/>
              </a:solidFill>
              <a:hlinkClick xmlns:r="http://schemas.openxmlformats.org/officeDocument/2006/relationships" r:id="rId2"/>
            </a:rPr>
            <a:t>U.S. Department of Health and Human Services and the U.S. Department of Education </a:t>
          </a:r>
          <a:r>
            <a:rPr lang="en-US" sz="2800" b="1" u="sng" kern="1200" dirty="0">
              <a:solidFill>
                <a:schemeClr val="tx1"/>
              </a:solidFill>
              <a:hlinkClick xmlns:r="http://schemas.openxmlformats.org/officeDocument/2006/relationships" r:id="rId2"/>
            </a:rPr>
            <a:t>Policy Statement </a:t>
          </a:r>
          <a:r>
            <a:rPr lang="en-US" sz="2800" u="sng" kern="1200" dirty="0">
              <a:solidFill>
                <a:schemeClr val="tx1"/>
              </a:solidFill>
              <a:hlinkClick xmlns:r="http://schemas.openxmlformats.org/officeDocument/2006/relationships" r:id="rId2"/>
            </a:rPr>
            <a:t>on Inclusion of Children with Disabilities in Early Childhood Programs</a:t>
          </a:r>
          <a:endParaRPr lang="en-US" sz="2800" kern="1200" dirty="0">
            <a:solidFill>
              <a:schemeClr val="tx1"/>
            </a:solidFill>
          </a:endParaRPr>
        </a:p>
      </dsp:txBody>
      <dsp:txXfrm>
        <a:off x="4694081" y="396264"/>
        <a:ext cx="2831119" cy="4560192"/>
      </dsp:txXfrm>
    </dsp:sp>
    <dsp:sp modelId="{90C12488-F83F-410D-8F84-111EAB20AE8F}">
      <dsp:nvSpPr>
        <dsp:cNvPr id="0" name=""/>
        <dsp:cNvSpPr/>
      </dsp:nvSpPr>
      <dsp:spPr>
        <a:xfrm>
          <a:off x="7867215" y="396264"/>
          <a:ext cx="3800160" cy="4560192"/>
        </a:xfrm>
        <a:prstGeom prst="roundRect">
          <a:avLst>
            <a:gd name="adj" fmla="val 5000"/>
          </a:avLst>
        </a:prstGeom>
        <a:solidFill>
          <a:schemeClr val="accent3">
            <a:lumMod val="20000"/>
            <a:lumOff val="80000"/>
          </a:schemeClr>
        </a:solidFill>
        <a:ln w="12700" cap="flat" cmpd="sng" algn="ctr">
          <a:solidFill>
            <a:schemeClr val="tx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7447" rIns="191135" bIns="0" numCol="1" spcCol="1270" anchor="t" anchorCtr="0">
          <a:noAutofit/>
        </a:bodyPr>
        <a:lstStyle/>
        <a:p>
          <a:pPr marL="0" lvl="0" indent="0" algn="r" defTabSz="1911350">
            <a:lnSpc>
              <a:spcPct val="90000"/>
            </a:lnSpc>
            <a:spcBef>
              <a:spcPct val="0"/>
            </a:spcBef>
            <a:spcAft>
              <a:spcPct val="35000"/>
            </a:spcAft>
            <a:buNone/>
          </a:pPr>
          <a:r>
            <a:rPr lang="en-US" sz="4300" kern="1200" dirty="0">
              <a:solidFill>
                <a:schemeClr val="tx1"/>
              </a:solidFill>
            </a:rPr>
            <a:t>2017</a:t>
          </a:r>
        </a:p>
      </dsp:txBody>
      <dsp:txXfrm rot="16200000">
        <a:off x="6377552" y="1885927"/>
        <a:ext cx="3739357" cy="760032"/>
      </dsp:txXfrm>
    </dsp:sp>
    <dsp:sp modelId="{3E4DC8C6-DC2A-4190-B7D0-5079C88E2B86}">
      <dsp:nvSpPr>
        <dsp:cNvPr id="0" name=""/>
        <dsp:cNvSpPr/>
      </dsp:nvSpPr>
      <dsp:spPr>
        <a:xfrm rot="5400000">
          <a:off x="7551086" y="4021104"/>
          <a:ext cx="670260" cy="570024"/>
        </a:xfrm>
        <a:prstGeom prst="flowChartExtract">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3F3517-0C63-446D-B954-1423F8E11D45}">
      <dsp:nvSpPr>
        <dsp:cNvPr id="0" name=""/>
        <dsp:cNvSpPr/>
      </dsp:nvSpPr>
      <dsp:spPr>
        <a:xfrm>
          <a:off x="8627247" y="396264"/>
          <a:ext cx="2831119" cy="456019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b="1" u="sng" kern="1200" dirty="0">
              <a:hlinkClick xmlns:r="http://schemas.openxmlformats.org/officeDocument/2006/relationships" r:id="rId3"/>
            </a:rPr>
            <a:t>Dear Colleague Letter </a:t>
          </a:r>
          <a:r>
            <a:rPr lang="en-US" sz="2800" u="sng" kern="1200" dirty="0">
              <a:hlinkClick xmlns:r="http://schemas.openxmlformats.org/officeDocument/2006/relationships" r:id="rId3"/>
            </a:rPr>
            <a:t>(DCL) related to Preschool Least Restrictive Environment (LRE).</a:t>
          </a:r>
          <a:endParaRPr lang="en-US" sz="2800" kern="1200" dirty="0"/>
        </a:p>
      </dsp:txBody>
      <dsp:txXfrm>
        <a:off x="8627247" y="396264"/>
        <a:ext cx="2831119" cy="456019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98058-8D94-324A-88BA-6357AD2FDE55}" type="datetimeFigureOut">
              <a:rPr lang="en-US" smtClean="0"/>
              <a:t>7/19/2018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23FA6-E043-9F4E-99C7-7E8AF99961B7}" type="datetimeFigureOut">
              <a:rPr lang="en-US" smtClean="0"/>
              <a:t>7/19/2018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www.clasp.org/resources-and-publications/files/ehsinitiatives.pdf" TargetMode="External"/><Relationship Id="rId13" Type="http://schemas.openxmlformats.org/officeDocument/2006/relationships/hyperlink" Target="https://childcareta.acf.hhs.gov/systemsbuilding/systems-guides/financing-strategically/maximizing-impact-public-funding/blending-braiding-funding#note48" TargetMode="External"/><Relationship Id="rId3" Type="http://schemas.openxmlformats.org/officeDocument/2006/relationships/hyperlink" Target="https://childcareta.acf.hhs.gov/systemsbuilding/systems-guides/financing-strategically/maximizing-impact-public-funding/blending-braiding-funding#ftn44" TargetMode="External"/><Relationship Id="rId7" Type="http://schemas.openxmlformats.org/officeDocument/2006/relationships/hyperlink" Target="https://childcareta.acf.hhs.gov/systemsbuilding/systems-guides/financing-strategically/maximizing-impact-public-funding/blending-braiding-funding#note45" TargetMode="External"/><Relationship Id="rId12" Type="http://schemas.openxmlformats.org/officeDocument/2006/relationships/hyperlink" Target="http://www1.nyc.gov/site/acs/early-care/acs-child-care-options.page#early"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buildinitiative.org/Portals/0/Uploads/Documents/resource-center/community-systems-development/3E%202%20Blended-Funding-Toolkit.pdf" TargetMode="External"/><Relationship Id="rId11" Type="http://schemas.openxmlformats.org/officeDocument/2006/relationships/hyperlink" Target="https://childcareta.acf.hhs.gov/systemsbuilding/systems-guides/financing-strategically/maximizing-impact-public-funding/blending-braiding-funding#note47" TargetMode="External"/><Relationship Id="rId5" Type="http://schemas.openxmlformats.org/officeDocument/2006/relationships/hyperlink" Target="https://childcareta.acf.hhs.gov/systemsbuilding/systems-guides/financing-strategically/maximizing-impact-public-funding/blending-braiding-funding#note44" TargetMode="External"/><Relationship Id="rId10" Type="http://schemas.openxmlformats.org/officeDocument/2006/relationships/hyperlink" Target="https://olis.leg.state.or.us/liz/2015R1/Measures/Overview/HB3380" TargetMode="External"/><Relationship Id="rId4" Type="http://schemas.openxmlformats.org/officeDocument/2006/relationships/hyperlink" Target="https://childcareta.acf.hhs.gov/systemsbuilding/systems-guides/financing-strategically/maximizing-impact-public-funding/blending-braiding-funding#ftn45" TargetMode="External"/><Relationship Id="rId9" Type="http://schemas.openxmlformats.org/officeDocument/2006/relationships/hyperlink" Target="https://childcareta.acf.hhs.gov/systemsbuilding/systems-guides/financing-strategically/maximizing-impact-public-funding/blending-braiding-funding#note46"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nyc.gov/html/acs/html/child_care/earlylearn.shtm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hildcareta.acf.hhs.gov/systemsbuilding/systems-guides/financing-strategically/maximizing-impact-public-funding/blending-braiding-funding#ftn47"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err="1"/>
              <a:t>ECTACenter.org</a:t>
            </a:r>
            <a:endParaRPr lang="en-US" dirty="0"/>
          </a:p>
        </p:txBody>
      </p:sp>
      <p:sp>
        <p:nvSpPr>
          <p:cNvPr id="5" name="Slide Number Placeholder 4"/>
          <p:cNvSpPr>
            <a:spLocks noGrp="1"/>
          </p:cNvSpPr>
          <p:nvPr>
            <p:ph type="sldNum" sz="quarter" idx="11"/>
          </p:nvPr>
        </p:nvSpPr>
        <p:spPr/>
        <p:txBody>
          <a:bodyPr/>
          <a:lstStyle/>
          <a:p>
            <a:pPr>
              <a:defRPr/>
            </a:pPr>
            <a:fld id="{A4D4A29D-0E5E-E34D-8579-0D1C1BBCA53C}" type="slidenum">
              <a:rPr lang="en-US" smtClean="0"/>
              <a:pPr>
                <a:defRPr/>
              </a:pPr>
              <a:t>1</a:t>
            </a:fld>
            <a:endParaRPr lang="en-US"/>
          </a:p>
        </p:txBody>
      </p:sp>
    </p:spTree>
    <p:extLst>
      <p:ext uri="{BB962C8B-B14F-4D97-AF65-F5344CB8AC3E}">
        <p14:creationId xmlns:p14="http://schemas.microsoft.com/office/powerpoint/2010/main" val="4260317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8" name="Shape 16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dirty="0">
                <a:solidFill>
                  <a:schemeClr val="dk1"/>
                </a:solidFill>
                <a:latin typeface="Calibri"/>
                <a:ea typeface="Calibri"/>
                <a:cs typeface="Calibri"/>
                <a:sym typeface="Calibri"/>
              </a:rPr>
              <a:t>Beautiful</a:t>
            </a:r>
            <a:r>
              <a:rPr lang="en" sz="1200" b="0" i="0" u="none" strike="noStrike" cap="none" baseline="0" dirty="0">
                <a:solidFill>
                  <a:schemeClr val="dk1"/>
                </a:solidFill>
                <a:latin typeface="Calibri"/>
                <a:ea typeface="Calibri"/>
                <a:cs typeface="Calibri"/>
                <a:sym typeface="Calibri"/>
              </a:rPr>
              <a:t> things are created when funds are blended, BUT it isn’t possible to identify each ingreditent, or fund source, and accountablity is not possible.  So for the purposes of using this concept related to funding, it is not desired.  As probably know, many funds, including special education funds, must be accounted for specifically, so this isn’t a funding strategy we can use. </a:t>
            </a:r>
          </a:p>
        </p:txBody>
      </p:sp>
      <p:sp>
        <p:nvSpPr>
          <p:cNvPr id="169" name="Shape 16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11</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5798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a:t>
            </a:r>
            <a:r>
              <a:rPr lang="en-US" baseline="0" dirty="0"/>
              <a:t> of the funding mechanism that is used, we do heartily recommend blending programs.  Blended programs are inclusive programs.  Children share in the high-quality experiences provided without a distinction between which funds are paying for the which children or program components. </a:t>
            </a:r>
            <a:endParaRPr lang="en-US" dirty="0"/>
          </a:p>
        </p:txBody>
      </p:sp>
      <p:sp>
        <p:nvSpPr>
          <p:cNvPr id="4" name="Slide Number Placeholder 3"/>
          <p:cNvSpPr>
            <a:spLocks noGrp="1"/>
          </p:cNvSpPr>
          <p:nvPr>
            <p:ph type="sldNum" sz="quarter" idx="10"/>
          </p:nvPr>
        </p:nvSpPr>
        <p:spPr/>
        <p:txBody>
          <a:bodyPr/>
          <a:lstStyle/>
          <a:p>
            <a:fld id="{4970D4C4-16F2-436E-BE8C-FF8CF5D84132}" type="slidenum">
              <a:rPr lang="en-US" smtClean="0"/>
              <a:t>12</a:t>
            </a:fld>
            <a:endParaRPr lang="en-US"/>
          </a:p>
        </p:txBody>
      </p:sp>
    </p:spTree>
    <p:extLst>
      <p:ext uri="{BB962C8B-B14F-4D97-AF65-F5344CB8AC3E}">
        <p14:creationId xmlns:p14="http://schemas.microsoft.com/office/powerpoint/2010/main" val="3195266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1D5A62-882C-43D9-A8C0-5456D385CE9D}" type="slidenum">
              <a:rPr lang="en-US" smtClean="0"/>
              <a:t>15</a:t>
            </a:fld>
            <a:endParaRPr lang="en-US"/>
          </a:p>
        </p:txBody>
      </p:sp>
    </p:spTree>
    <p:extLst>
      <p:ext uri="{BB962C8B-B14F-4D97-AF65-F5344CB8AC3E}">
        <p14:creationId xmlns:p14="http://schemas.microsoft.com/office/powerpoint/2010/main" val="2257789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IDEA funds may be used for:</a:t>
            </a:r>
          </a:p>
          <a:p>
            <a:r>
              <a:rPr lang="en-US" dirty="0"/>
              <a:t>costs related to special education teachers,  administrators and related services providers</a:t>
            </a:r>
          </a:p>
          <a:p>
            <a:r>
              <a:rPr lang="en-US" dirty="0"/>
              <a:t>specialized equipment or devices materials and supplies for children with IEPS professional development for special education personnel and general education teachers who teach preschool children with IEPs</a:t>
            </a:r>
          </a:p>
          <a:p>
            <a:endParaRPr lang="en-US" dirty="0"/>
          </a:p>
        </p:txBody>
      </p:sp>
      <p:sp>
        <p:nvSpPr>
          <p:cNvPr id="4" name="Slide Number Placeholder 3"/>
          <p:cNvSpPr>
            <a:spLocks noGrp="1"/>
          </p:cNvSpPr>
          <p:nvPr>
            <p:ph type="sldNum" sz="quarter" idx="10"/>
          </p:nvPr>
        </p:nvSpPr>
        <p:spPr/>
        <p:txBody>
          <a:bodyPr/>
          <a:lstStyle/>
          <a:p>
            <a:fld id="{A11D5A62-882C-43D9-A8C0-5456D385CE9D}" type="slidenum">
              <a:rPr lang="en-US" smtClean="0"/>
              <a:t>16</a:t>
            </a:fld>
            <a:endParaRPr lang="en-US"/>
          </a:p>
        </p:txBody>
      </p:sp>
    </p:spTree>
    <p:extLst>
      <p:ext uri="{BB962C8B-B14F-4D97-AF65-F5344CB8AC3E}">
        <p14:creationId xmlns:p14="http://schemas.microsoft.com/office/powerpoint/2010/main" val="178704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1D5A62-882C-43D9-A8C0-5456D385CE9D}" type="slidenum">
              <a:rPr lang="en-US" smtClean="0"/>
              <a:t>17</a:t>
            </a:fld>
            <a:endParaRPr lang="en-US"/>
          </a:p>
        </p:txBody>
      </p:sp>
    </p:spTree>
    <p:extLst>
      <p:ext uri="{BB962C8B-B14F-4D97-AF65-F5344CB8AC3E}">
        <p14:creationId xmlns:p14="http://schemas.microsoft.com/office/powerpoint/2010/main" val="2010277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1D5A62-882C-43D9-A8C0-5456D385CE9D}" type="slidenum">
              <a:rPr lang="en-US" smtClean="0"/>
              <a:t>18</a:t>
            </a:fld>
            <a:endParaRPr lang="en-US"/>
          </a:p>
        </p:txBody>
      </p:sp>
    </p:spTree>
    <p:extLst>
      <p:ext uri="{BB962C8B-B14F-4D97-AF65-F5344CB8AC3E}">
        <p14:creationId xmlns:p14="http://schemas.microsoft.com/office/powerpoint/2010/main" val="2965472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1D5A62-882C-43D9-A8C0-5456D385CE9D}" type="slidenum">
              <a:rPr lang="en-US" smtClean="0"/>
              <a:t>19</a:t>
            </a:fld>
            <a:endParaRPr lang="en-US"/>
          </a:p>
        </p:txBody>
      </p:sp>
    </p:spTree>
    <p:extLst>
      <p:ext uri="{BB962C8B-B14F-4D97-AF65-F5344CB8AC3E}">
        <p14:creationId xmlns:p14="http://schemas.microsoft.com/office/powerpoint/2010/main" val="1514614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1D5A62-882C-43D9-A8C0-5456D385CE9D}" type="slidenum">
              <a:rPr lang="en-US" smtClean="0"/>
              <a:t>20</a:t>
            </a:fld>
            <a:endParaRPr lang="en-US"/>
          </a:p>
        </p:txBody>
      </p:sp>
    </p:spTree>
    <p:extLst>
      <p:ext uri="{BB962C8B-B14F-4D97-AF65-F5344CB8AC3E}">
        <p14:creationId xmlns:p14="http://schemas.microsoft.com/office/powerpoint/2010/main" val="178392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1D5A62-882C-43D9-A8C0-5456D385CE9D}" type="slidenum">
              <a:rPr lang="en-US" smtClean="0"/>
              <a:t>21</a:t>
            </a:fld>
            <a:endParaRPr lang="en-US"/>
          </a:p>
        </p:txBody>
      </p:sp>
    </p:spTree>
    <p:extLst>
      <p:ext uri="{BB962C8B-B14F-4D97-AF65-F5344CB8AC3E}">
        <p14:creationId xmlns:p14="http://schemas.microsoft.com/office/powerpoint/2010/main" val="4256780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1D5A62-882C-43D9-A8C0-5456D385CE9D}" type="slidenum">
              <a:rPr lang="en-US" smtClean="0"/>
              <a:t>22</a:t>
            </a:fld>
            <a:endParaRPr lang="en-US"/>
          </a:p>
        </p:txBody>
      </p:sp>
    </p:spTree>
    <p:extLst>
      <p:ext uri="{BB962C8B-B14F-4D97-AF65-F5344CB8AC3E}">
        <p14:creationId xmlns:p14="http://schemas.microsoft.com/office/powerpoint/2010/main" val="1931992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There are several terms that we’ll be</a:t>
            </a:r>
            <a:r>
              <a:rPr lang="en-US" sz="1200" b="0" i="0" u="none" strike="noStrike" cap="none" baseline="0" dirty="0">
                <a:solidFill>
                  <a:schemeClr val="dk1"/>
                </a:solidFill>
                <a:latin typeface="Calibri"/>
                <a:ea typeface="Calibri"/>
                <a:cs typeface="Calibri"/>
                <a:sym typeface="Calibri"/>
              </a:rPr>
              <a:t> working with today, and I hope these 3 images help distinguish funding mechanisms and service strategies to support inclusion.</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Layered funding, just like a luscious layer cake have distinctive components that can be ‘stacked’ in different ways.</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Braided funding, as with a braid of yarn, has individual pieces that can be tracked and identified.</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The image of the blender suggests individual items going into the process, but what comes out doesn’t resemble the distinctive ingredients that were combined.</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r>
              <a:rPr lang="en" sz="1200" b="0" i="0" u="none" strike="noStrike" cap="none" dirty="0">
                <a:solidFill>
                  <a:schemeClr val="dk1"/>
                </a:solidFill>
                <a:latin typeface="+mn-lt"/>
                <a:ea typeface="Calibri"/>
                <a:cs typeface="Calibri"/>
                <a:sym typeface="Calibri"/>
              </a:rPr>
              <a:t>In each method,</a:t>
            </a:r>
            <a:r>
              <a:rPr lang="en" sz="1200" b="0" i="0" u="none" strike="noStrike" cap="none" baseline="0" dirty="0">
                <a:solidFill>
                  <a:schemeClr val="dk1"/>
                </a:solidFill>
                <a:latin typeface="+mn-lt"/>
                <a:ea typeface="Calibri"/>
                <a:cs typeface="Calibri"/>
                <a:sym typeface="Calibri"/>
              </a:rPr>
              <a:t> two or more </a:t>
            </a:r>
            <a:r>
              <a:rPr lang="en" sz="1200" b="0" i="0" u="none" strike="noStrike" cap="none" dirty="0">
                <a:solidFill>
                  <a:schemeClr val="dk1"/>
                </a:solidFill>
                <a:latin typeface="+mn-lt"/>
                <a:ea typeface="Calibri"/>
                <a:cs typeface="Calibri"/>
                <a:sym typeface="Calibri"/>
              </a:rPr>
              <a:t>funding sources</a:t>
            </a:r>
            <a:r>
              <a:rPr lang="en" sz="1200" b="0" i="0" u="none" strike="noStrike" cap="none" baseline="0" dirty="0">
                <a:solidFill>
                  <a:schemeClr val="dk1"/>
                </a:solidFill>
                <a:latin typeface="+mn-lt"/>
                <a:ea typeface="Calibri"/>
                <a:cs typeface="Calibri"/>
                <a:sym typeface="Calibri"/>
              </a:rPr>
              <a:t> are used </a:t>
            </a:r>
            <a:r>
              <a:rPr lang="en" sz="1200" b="0" i="0" u="none" strike="noStrike" cap="none" dirty="0">
                <a:solidFill>
                  <a:schemeClr val="dk1"/>
                </a:solidFill>
                <a:latin typeface="+mn-lt"/>
                <a:ea typeface="Calibri"/>
                <a:cs typeface="Calibri"/>
                <a:sym typeface="Calibri"/>
              </a:rPr>
              <a:t>to support a common goal.</a:t>
            </a:r>
            <a:r>
              <a:rPr lang="en" sz="1200" b="0" i="0" u="none" strike="noStrike" cap="none" baseline="0" dirty="0">
                <a:solidFill>
                  <a:schemeClr val="dk1"/>
                </a:solidFill>
                <a:latin typeface="+mn-lt"/>
                <a:ea typeface="Calibri"/>
                <a:cs typeface="Calibri"/>
                <a:sym typeface="Calibri"/>
              </a:rPr>
              <a:t>  At ECTA, our lens for funding is to expand inclusive opportuunites for children with disabilities, from birth through age five.  </a:t>
            </a:r>
          </a:p>
          <a:p>
            <a:pPr marL="0" marR="0" lvl="0" indent="0" algn="l" rtl="0">
              <a:spcBef>
                <a:spcPts val="0"/>
              </a:spcBef>
              <a:buNone/>
            </a:pPr>
            <a:endParaRPr lang="en" sz="1200" b="0" i="0" u="none" strike="noStrike" cap="none" baseline="0" dirty="0">
              <a:solidFill>
                <a:schemeClr val="dk1"/>
              </a:solidFill>
              <a:latin typeface="+mn-lt"/>
              <a:ea typeface="Calibri"/>
              <a:cs typeface="Calibri"/>
              <a:sym typeface="Calibri"/>
            </a:endParaRP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Let’s take a closer look at each of these ideas.</a:t>
            </a:r>
            <a:endParaRPr sz="1200" b="0" i="0" u="none" strike="noStrike" cap="none" dirty="0">
              <a:solidFill>
                <a:schemeClr val="dk1"/>
              </a:solidFill>
              <a:latin typeface="Calibri"/>
              <a:ea typeface="Calibri"/>
              <a:cs typeface="Calibri"/>
              <a:sym typeface="Calibri"/>
            </a:endParaRPr>
          </a:p>
        </p:txBody>
      </p:sp>
      <p:sp>
        <p:nvSpPr>
          <p:cNvPr id="153" name="Shape 153"/>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3</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69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1D5A62-882C-43D9-A8C0-5456D385CE9D}" type="slidenum">
              <a:rPr lang="en-US" smtClean="0"/>
              <a:t>23</a:t>
            </a:fld>
            <a:endParaRPr lang="en-US"/>
          </a:p>
        </p:txBody>
      </p:sp>
    </p:spTree>
    <p:extLst>
      <p:ext uri="{BB962C8B-B14F-4D97-AF65-F5344CB8AC3E}">
        <p14:creationId xmlns:p14="http://schemas.microsoft.com/office/powerpoint/2010/main" val="1373524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1D5A62-882C-43D9-A8C0-5456D385CE9D}" type="slidenum">
              <a:rPr lang="en-US" smtClean="0"/>
              <a:t>24</a:t>
            </a:fld>
            <a:endParaRPr lang="en-US"/>
          </a:p>
        </p:txBody>
      </p:sp>
    </p:spTree>
    <p:extLst>
      <p:ext uri="{BB962C8B-B14F-4D97-AF65-F5344CB8AC3E}">
        <p14:creationId xmlns:p14="http://schemas.microsoft.com/office/powerpoint/2010/main" val="455495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examples after each type of funding</a:t>
            </a:r>
          </a:p>
        </p:txBody>
      </p:sp>
      <p:sp>
        <p:nvSpPr>
          <p:cNvPr id="4" name="Slide Number Placeholder 3"/>
          <p:cNvSpPr>
            <a:spLocks noGrp="1"/>
          </p:cNvSpPr>
          <p:nvPr>
            <p:ph type="sldNum" sz="quarter" idx="10"/>
          </p:nvPr>
        </p:nvSpPr>
        <p:spPr/>
        <p:txBody>
          <a:bodyPr/>
          <a:lstStyle/>
          <a:p>
            <a:fld id="{A11D5A62-882C-43D9-A8C0-5456D385CE9D}" type="slidenum">
              <a:rPr lang="en-US" smtClean="0"/>
              <a:t>25</a:t>
            </a:fld>
            <a:endParaRPr lang="en-US"/>
          </a:p>
        </p:txBody>
      </p:sp>
    </p:spTree>
    <p:extLst>
      <p:ext uri="{BB962C8B-B14F-4D97-AF65-F5344CB8AC3E}">
        <p14:creationId xmlns:p14="http://schemas.microsoft.com/office/powerpoint/2010/main" val="330808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examples after each type of funding</a:t>
            </a:r>
          </a:p>
        </p:txBody>
      </p:sp>
      <p:sp>
        <p:nvSpPr>
          <p:cNvPr id="4" name="Slide Number Placeholder 3"/>
          <p:cNvSpPr>
            <a:spLocks noGrp="1"/>
          </p:cNvSpPr>
          <p:nvPr>
            <p:ph type="sldNum" sz="quarter" idx="10"/>
          </p:nvPr>
        </p:nvSpPr>
        <p:spPr/>
        <p:txBody>
          <a:bodyPr/>
          <a:lstStyle/>
          <a:p>
            <a:fld id="{A11D5A62-882C-43D9-A8C0-5456D385CE9D}" type="slidenum">
              <a:rPr lang="en-US" smtClean="0"/>
              <a:t>26</a:t>
            </a:fld>
            <a:endParaRPr lang="en-US"/>
          </a:p>
        </p:txBody>
      </p:sp>
    </p:spTree>
    <p:extLst>
      <p:ext uri="{BB962C8B-B14F-4D97-AF65-F5344CB8AC3E}">
        <p14:creationId xmlns:p14="http://schemas.microsoft.com/office/powerpoint/2010/main" val="2013523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examples after each type of funding</a:t>
            </a:r>
          </a:p>
        </p:txBody>
      </p:sp>
      <p:sp>
        <p:nvSpPr>
          <p:cNvPr id="4" name="Slide Number Placeholder 3"/>
          <p:cNvSpPr>
            <a:spLocks noGrp="1"/>
          </p:cNvSpPr>
          <p:nvPr>
            <p:ph type="sldNum" sz="quarter" idx="10"/>
          </p:nvPr>
        </p:nvSpPr>
        <p:spPr/>
        <p:txBody>
          <a:bodyPr/>
          <a:lstStyle/>
          <a:p>
            <a:fld id="{A11D5A62-882C-43D9-A8C0-5456D385CE9D}" type="slidenum">
              <a:rPr lang="en-US" smtClean="0"/>
              <a:t>27</a:t>
            </a:fld>
            <a:endParaRPr lang="en-US"/>
          </a:p>
        </p:txBody>
      </p:sp>
    </p:spTree>
    <p:extLst>
      <p:ext uri="{BB962C8B-B14F-4D97-AF65-F5344CB8AC3E}">
        <p14:creationId xmlns:p14="http://schemas.microsoft.com/office/powerpoint/2010/main" val="770073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examples after each type of funding</a:t>
            </a:r>
          </a:p>
        </p:txBody>
      </p:sp>
      <p:sp>
        <p:nvSpPr>
          <p:cNvPr id="4" name="Slide Number Placeholder 3"/>
          <p:cNvSpPr>
            <a:spLocks noGrp="1"/>
          </p:cNvSpPr>
          <p:nvPr>
            <p:ph type="sldNum" sz="quarter" idx="10"/>
          </p:nvPr>
        </p:nvSpPr>
        <p:spPr/>
        <p:txBody>
          <a:bodyPr/>
          <a:lstStyle/>
          <a:p>
            <a:fld id="{A11D5A62-882C-43D9-A8C0-5456D385CE9D}" type="slidenum">
              <a:rPr lang="en-US" smtClean="0"/>
              <a:t>28</a:t>
            </a:fld>
            <a:endParaRPr lang="en-US"/>
          </a:p>
        </p:txBody>
      </p:sp>
    </p:spTree>
    <p:extLst>
      <p:ext uri="{BB962C8B-B14F-4D97-AF65-F5344CB8AC3E}">
        <p14:creationId xmlns:p14="http://schemas.microsoft.com/office/powerpoint/2010/main" val="2737313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examples after each type of funding</a:t>
            </a:r>
          </a:p>
        </p:txBody>
      </p:sp>
      <p:sp>
        <p:nvSpPr>
          <p:cNvPr id="4" name="Slide Number Placeholder 3"/>
          <p:cNvSpPr>
            <a:spLocks noGrp="1"/>
          </p:cNvSpPr>
          <p:nvPr>
            <p:ph type="sldNum" sz="quarter" idx="10"/>
          </p:nvPr>
        </p:nvSpPr>
        <p:spPr/>
        <p:txBody>
          <a:bodyPr/>
          <a:lstStyle/>
          <a:p>
            <a:fld id="{A11D5A62-882C-43D9-A8C0-5456D385CE9D}" type="slidenum">
              <a:rPr lang="en-US" smtClean="0"/>
              <a:t>29</a:t>
            </a:fld>
            <a:endParaRPr lang="en-US"/>
          </a:p>
        </p:txBody>
      </p:sp>
    </p:spTree>
    <p:extLst>
      <p:ext uri="{BB962C8B-B14F-4D97-AF65-F5344CB8AC3E}">
        <p14:creationId xmlns:p14="http://schemas.microsoft.com/office/powerpoint/2010/main" val="3089284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1D5A62-882C-43D9-A8C0-5456D385CE9D}" type="slidenum">
              <a:rPr lang="en-US" smtClean="0"/>
              <a:t>30</a:t>
            </a:fld>
            <a:endParaRPr lang="en-US"/>
          </a:p>
        </p:txBody>
      </p:sp>
    </p:spTree>
    <p:extLst>
      <p:ext uri="{BB962C8B-B14F-4D97-AF65-F5344CB8AC3E}">
        <p14:creationId xmlns:p14="http://schemas.microsoft.com/office/powerpoint/2010/main" val="1404448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1D5A62-882C-43D9-A8C0-5456D385CE9D}" type="slidenum">
              <a:rPr lang="en-US" smtClean="0"/>
              <a:t>31</a:t>
            </a:fld>
            <a:endParaRPr lang="en-US"/>
          </a:p>
        </p:txBody>
      </p:sp>
    </p:spTree>
    <p:extLst>
      <p:ext uri="{BB962C8B-B14F-4D97-AF65-F5344CB8AC3E}">
        <p14:creationId xmlns:p14="http://schemas.microsoft.com/office/powerpoint/2010/main" val="4004358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AE9E6-FC52-7F4E-B22E-76509B4751CB}" type="slidenum">
              <a:rPr lang="en-US" smtClean="0"/>
              <a:t>32</a:t>
            </a:fld>
            <a:endParaRPr lang="en-US"/>
          </a:p>
        </p:txBody>
      </p:sp>
    </p:spTree>
    <p:extLst>
      <p:ext uri="{BB962C8B-B14F-4D97-AF65-F5344CB8AC3E}">
        <p14:creationId xmlns:p14="http://schemas.microsoft.com/office/powerpoint/2010/main" val="389527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6" name="Shape 20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dirty="0">
                <a:solidFill>
                  <a:schemeClr val="dk1"/>
                </a:solidFill>
                <a:latin typeface="Calibri"/>
                <a:ea typeface="Calibri"/>
                <a:cs typeface="Calibri"/>
                <a:sym typeface="Calibri"/>
              </a:rPr>
              <a:t>The Ounce</a:t>
            </a:r>
            <a:r>
              <a:rPr lang="en" sz="1200" b="0" i="0" u="none" strike="noStrike" cap="none" baseline="0" dirty="0">
                <a:solidFill>
                  <a:schemeClr val="dk1"/>
                </a:solidFill>
                <a:latin typeface="Calibri"/>
                <a:ea typeface="Calibri"/>
                <a:cs typeface="Calibri"/>
                <a:sym typeface="Calibri"/>
              </a:rPr>
              <a:t> of Prevention Fund provides a clear definition of braiding: “</a:t>
            </a:r>
            <a:r>
              <a:rPr lang="en" sz="1200" b="0" i="0" u="none" strike="noStrike" cap="none" dirty="0">
                <a:solidFill>
                  <a:schemeClr val="dk1"/>
                </a:solidFill>
                <a:latin typeface="Calibri"/>
                <a:ea typeface="Calibri"/>
                <a:cs typeface="Calibri"/>
                <a:sym typeface="Calibri"/>
              </a:rPr>
              <a:t>When funds are braided, two or more funding sources are coordinated to support the total cost of a service. Revenues are allocated and expenditures tracked by categorical funding source. In braiding, cost-allocation methods are required to assure that there is no duplicate funding of service costs and that each funding source is charged its fair share across the partners.</a:t>
            </a:r>
            <a:r>
              <a:rPr lang="en" sz="1200" b="0" i="0" u="sng" strike="noStrike" cap="none" dirty="0">
                <a:solidFill>
                  <a:schemeClr val="hlink"/>
                </a:solidFill>
                <a:latin typeface="Calibri"/>
                <a:ea typeface="Calibri"/>
                <a:cs typeface="Calibri"/>
                <a:sym typeface="Calibri"/>
                <a:hlinkClick r:id="rId3"/>
              </a:rPr>
              <a:t>[1]”</a:t>
            </a:r>
          </a:p>
          <a:p>
            <a:pPr marL="0" marR="0" lvl="0" indent="0" algn="l" rtl="0">
              <a:spcBef>
                <a:spcPts val="0"/>
              </a:spcBef>
              <a:buSzPct val="25000"/>
              <a:buNone/>
            </a:pPr>
            <a:endParaRPr lang="en" sz="1200" b="0" i="0" u="sng" strike="noStrike" cap="none" dirty="0">
              <a:solidFill>
                <a:schemeClr val="hlink"/>
              </a:solidFill>
              <a:latin typeface="Calibri"/>
              <a:ea typeface="Calibri"/>
              <a:cs typeface="Calibri"/>
              <a:sym typeface="Calibri"/>
              <a:hlinkClick r:id="rId3"/>
            </a:endParaRPr>
          </a:p>
          <a:p>
            <a:pPr marL="0" marR="0" lvl="0" indent="0" algn="l" rtl="0">
              <a:spcBef>
                <a:spcPts val="0"/>
              </a:spcBef>
              <a:buSzPct val="25000"/>
              <a:buNone/>
            </a:pPr>
            <a:r>
              <a:rPr lang="en" sz="1200" b="0" i="0" u="none" strike="noStrike" cap="none" dirty="0">
                <a:solidFill>
                  <a:schemeClr val="dk1"/>
                </a:solidFill>
                <a:latin typeface="Calibri"/>
                <a:ea typeface="Calibri"/>
                <a:cs typeface="Calibri"/>
                <a:sym typeface="Calibri"/>
              </a:rPr>
              <a:t>The</a:t>
            </a:r>
            <a:r>
              <a:rPr lang="en" sz="1200" b="0" i="0" u="none" strike="noStrike" cap="none" baseline="0" dirty="0">
                <a:solidFill>
                  <a:schemeClr val="dk1"/>
                </a:solidFill>
                <a:latin typeface="Calibri"/>
                <a:ea typeface="Calibri"/>
                <a:cs typeface="Calibri"/>
                <a:sym typeface="Calibri"/>
              </a:rPr>
              <a:t> quote continues…</a:t>
            </a:r>
            <a:r>
              <a:rPr lang="en" sz="1200" b="0" i="0" u="none" strike="noStrike" cap="none" dirty="0">
                <a:solidFill>
                  <a:schemeClr val="dk1"/>
                </a:solidFill>
                <a:latin typeface="Calibri"/>
                <a:ea typeface="Calibri"/>
                <a:cs typeface="Calibri"/>
                <a:sym typeface="Calibri"/>
              </a:rPr>
              <a:t>At the state level</a:t>
            </a:r>
            <a:r>
              <a:rPr lang="en" sz="1200" b="0" i="0" u="none" strike="noStrike" cap="none" baseline="0" dirty="0">
                <a:solidFill>
                  <a:schemeClr val="dk1"/>
                </a:solidFill>
                <a:latin typeface="Calibri"/>
                <a:ea typeface="Calibri"/>
                <a:cs typeface="Calibri"/>
                <a:sym typeface="Calibri"/>
              </a:rPr>
              <a:t> …</a:t>
            </a:r>
            <a:r>
              <a:rPr lang="en" sz="1200" b="0" i="0" u="none" strike="noStrike" cap="none" dirty="0">
                <a:solidFill>
                  <a:schemeClr val="dk1"/>
                </a:solidFill>
                <a:latin typeface="Calibri"/>
                <a:ea typeface="Calibri"/>
                <a:cs typeface="Calibri"/>
                <a:sym typeface="Calibri"/>
              </a:rPr>
              <a:t> </a:t>
            </a:r>
            <a:r>
              <a:rPr lang="en" sz="1200" b="1" i="0" u="none" strike="noStrike" cap="none" dirty="0">
                <a:solidFill>
                  <a:schemeClr val="dk1"/>
                </a:solidFill>
                <a:latin typeface="Calibri"/>
                <a:ea typeface="Calibri"/>
                <a:cs typeface="Calibri"/>
                <a:sym typeface="Calibri"/>
              </a:rPr>
              <a:t>braiding [is a] </a:t>
            </a:r>
            <a:r>
              <a:rPr lang="en" sz="1200" b="1" i="0" u="none" strike="sngStrike" cap="none" dirty="0">
                <a:solidFill>
                  <a:schemeClr val="dk1"/>
                </a:solidFill>
                <a:latin typeface="Calibri"/>
                <a:ea typeface="Calibri"/>
                <a:cs typeface="Calibri"/>
                <a:sym typeface="Calibri"/>
              </a:rPr>
              <a:t>are</a:t>
            </a:r>
            <a:r>
              <a:rPr lang="en" sz="1200" b="1" i="0" u="none" strike="noStrike" cap="none" dirty="0">
                <a:solidFill>
                  <a:schemeClr val="dk1"/>
                </a:solidFill>
                <a:latin typeface="Calibri"/>
                <a:ea typeface="Calibri"/>
                <a:cs typeface="Calibri"/>
                <a:sym typeface="Calibri"/>
              </a:rPr>
              <a:t> financing strateg[y]</a:t>
            </a:r>
            <a:r>
              <a:rPr lang="en" sz="1200" b="1" i="0" u="none" strike="sngStrike" cap="none" dirty="0">
                <a:solidFill>
                  <a:schemeClr val="dk1"/>
                </a:solidFill>
                <a:latin typeface="Calibri"/>
                <a:ea typeface="Calibri"/>
                <a:cs typeface="Calibri"/>
                <a:sym typeface="Calibri"/>
              </a:rPr>
              <a:t>ies </a:t>
            </a:r>
            <a:r>
              <a:rPr lang="en" sz="1200" b="1" i="0" u="none" strike="noStrike" cap="none" dirty="0">
                <a:solidFill>
                  <a:schemeClr val="dk1"/>
                </a:solidFill>
                <a:latin typeface="Calibri"/>
                <a:ea typeface="Calibri"/>
                <a:cs typeface="Calibri"/>
                <a:sym typeface="Calibri"/>
              </a:rPr>
              <a:t>that federal, state, and local policymakers and program administrators can use to integrate and align discrete categorical funding streams to broaden the impact and reach of services provided.</a:t>
            </a:r>
            <a:r>
              <a:rPr lang="en" sz="1200" b="1" i="0" u="sng" strike="noStrike" cap="none" dirty="0">
                <a:solidFill>
                  <a:schemeClr val="hlink"/>
                </a:solidFill>
                <a:latin typeface="Calibri"/>
                <a:ea typeface="Calibri"/>
                <a:cs typeface="Calibri"/>
                <a:sym typeface="Calibri"/>
                <a:hlinkClick r:id="rId4"/>
              </a:rPr>
              <a:t>[2]</a:t>
            </a:r>
            <a:r>
              <a:rPr lang="en" sz="1200" b="1" i="0" u="none" strike="noStrike" cap="none" dirty="0">
                <a:solidFill>
                  <a:schemeClr val="dk1"/>
                </a:solidFill>
                <a:latin typeface="Calibri"/>
                <a:ea typeface="Calibri"/>
                <a:cs typeface="Calibri"/>
                <a:sym typeface="Calibri"/>
              </a:rPr>
              <a:t> </a:t>
            </a:r>
            <a:br>
              <a:rPr lang="en" sz="1200" b="0" i="0" u="none" strike="noStrike" cap="none" dirty="0">
                <a:solidFill>
                  <a:schemeClr val="dk1"/>
                </a:solidFill>
                <a:latin typeface="Calibri"/>
                <a:ea typeface="Calibri"/>
                <a:cs typeface="Calibri"/>
                <a:sym typeface="Calibri"/>
              </a:rPr>
            </a:br>
            <a:endParaRPr lang="en"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sng" strike="noStrike" cap="none" dirty="0">
                <a:solidFill>
                  <a:schemeClr val="hlink"/>
                </a:solidFill>
                <a:latin typeface="Calibri"/>
                <a:ea typeface="Calibri"/>
                <a:cs typeface="Calibri"/>
                <a:sym typeface="Calibri"/>
                <a:hlinkClick r:id="rId5"/>
              </a:rPr>
              <a:t>[1]</a:t>
            </a:r>
            <a:r>
              <a:rPr lang="en" sz="1200" b="0" i="0" u="none" strike="noStrike" cap="none" dirty="0">
                <a:solidFill>
                  <a:schemeClr val="dk1"/>
                </a:solidFill>
                <a:latin typeface="Calibri"/>
                <a:ea typeface="Calibri"/>
                <a:cs typeface="Calibri"/>
                <a:sym typeface="Calibri"/>
              </a:rPr>
              <a:t> Wallen, M., &amp; Hubbard, A. (2013). </a:t>
            </a:r>
            <a:r>
              <a:rPr lang="en" sz="1200" b="0" i="1" u="none" strike="noStrike" cap="none" dirty="0">
                <a:solidFill>
                  <a:schemeClr val="dk1"/>
                </a:solidFill>
                <a:latin typeface="Calibri"/>
                <a:ea typeface="Calibri"/>
                <a:cs typeface="Calibri"/>
                <a:sym typeface="Calibri"/>
              </a:rPr>
              <a:t>Blending and braiding early childhood program funding streams toolkit: Enhancing financing for high-quality early learning programs</a:t>
            </a:r>
            <a:r>
              <a:rPr lang="en" sz="1200" b="0" i="0" u="none" strike="noStrike" cap="none" dirty="0">
                <a:solidFill>
                  <a:schemeClr val="dk1"/>
                </a:solidFill>
                <a:latin typeface="Calibri"/>
                <a:ea typeface="Calibri"/>
                <a:cs typeface="Calibri"/>
                <a:sym typeface="Calibri"/>
              </a:rPr>
              <a:t> (version 2). Chicago: The Ounce of Prevention Fund. </a:t>
            </a:r>
          </a:p>
          <a:p>
            <a:pPr marL="0" marR="0" lvl="0" indent="0" algn="l" rtl="0">
              <a:spcBef>
                <a:spcPts val="0"/>
              </a:spcBef>
              <a:buSzPct val="25000"/>
              <a:buNone/>
            </a:pPr>
            <a:endParaRPr lang="en"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dirty="0">
                <a:solidFill>
                  <a:schemeClr val="dk1"/>
                </a:solidFill>
                <a:latin typeface="Calibri"/>
                <a:ea typeface="Calibri"/>
                <a:cs typeface="Calibri"/>
                <a:sym typeface="Calibri"/>
              </a:rPr>
              <a:t>Retrieved</a:t>
            </a:r>
            <a:r>
              <a:rPr lang="en" sz="1200" b="0" i="0" u="none" strike="noStrike" cap="none" baseline="0" dirty="0">
                <a:solidFill>
                  <a:schemeClr val="dk1"/>
                </a:solidFill>
                <a:latin typeface="Calibri"/>
                <a:ea typeface="Calibri"/>
                <a:cs typeface="Calibri"/>
                <a:sym typeface="Calibri"/>
              </a:rPr>
              <a:t> </a:t>
            </a:r>
            <a:r>
              <a:rPr lang="en" sz="1200" b="0" i="0" u="none" strike="noStrike" cap="none" dirty="0">
                <a:solidFill>
                  <a:schemeClr val="dk1"/>
                </a:solidFill>
                <a:latin typeface="Calibri"/>
                <a:ea typeface="Calibri"/>
                <a:cs typeface="Calibri"/>
                <a:sym typeface="Calibri"/>
              </a:rPr>
              <a:t>from </a:t>
            </a:r>
            <a:r>
              <a:rPr lang="en" sz="1200" b="0" i="0" u="sng" strike="noStrike" cap="none" dirty="0">
                <a:solidFill>
                  <a:schemeClr val="hlink"/>
                </a:solidFill>
                <a:latin typeface="Calibri"/>
                <a:ea typeface="Calibri"/>
                <a:cs typeface="Calibri"/>
                <a:sym typeface="Calibri"/>
                <a:hlinkClick r:id="rId6" invalidUrl="http://www.buildinitiative.org/Portals/0/Uploads/Documents/resource-center/community-systems-development/3E 2 Blended-Funding-Toolkit.pdf"/>
              </a:rPr>
              <a:t>http://www.buildinitiative.org/Portals/0/Uploads/Documents/resource-center/community-systems-development/3E%202%20Blended-Funding-Toolkit.pdf</a:t>
            </a:r>
            <a:r>
              <a:rPr lang="en"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 sz="1200" b="0" i="0" u="sng" strike="noStrike" cap="none" dirty="0">
                <a:solidFill>
                  <a:schemeClr val="hlink"/>
                </a:solidFill>
                <a:latin typeface="Calibri"/>
                <a:ea typeface="Calibri"/>
                <a:cs typeface="Calibri"/>
                <a:sym typeface="Calibri"/>
                <a:hlinkClick r:id="rId7"/>
              </a:rPr>
              <a:t>[2]</a:t>
            </a:r>
            <a:r>
              <a:rPr lang="en" sz="1200" b="0" i="0" u="none" strike="noStrike" cap="none" dirty="0">
                <a:solidFill>
                  <a:schemeClr val="dk1"/>
                </a:solidFill>
                <a:latin typeface="Calibri"/>
                <a:ea typeface="Calibri"/>
                <a:cs typeface="Calibri"/>
                <a:sym typeface="Calibri"/>
              </a:rPr>
              <a:t> Colvard, J., &amp; Schmit, S. (2012). Expanding access to Early Head Start: State initiatives for infants &amp; toddlers at risk. Washington, DC: Center for Law and Social Policy and Zero to Three. Retrieved from </a:t>
            </a:r>
            <a:r>
              <a:rPr lang="en" sz="1200" b="0" i="0" u="sng" strike="noStrike" cap="none" dirty="0">
                <a:solidFill>
                  <a:schemeClr val="hlink"/>
                </a:solidFill>
                <a:latin typeface="Calibri"/>
                <a:ea typeface="Calibri"/>
                <a:cs typeface="Calibri"/>
                <a:sym typeface="Calibri"/>
                <a:hlinkClick r:id="rId8"/>
              </a:rPr>
              <a:t>http://www.clasp.org/resources-and-publications/files/ehsinitiatives.pdf</a:t>
            </a:r>
            <a:r>
              <a:rPr lang="en"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 sz="1200" b="0" i="0" u="sng" strike="noStrike" cap="none" dirty="0">
                <a:solidFill>
                  <a:schemeClr val="hlink"/>
                </a:solidFill>
                <a:latin typeface="Calibri"/>
                <a:ea typeface="Calibri"/>
                <a:cs typeface="Calibri"/>
                <a:sym typeface="Calibri"/>
                <a:hlinkClick r:id="rId9"/>
              </a:rPr>
              <a:t>[3]</a:t>
            </a:r>
            <a:r>
              <a:rPr lang="en" sz="1200" b="0" i="0" u="none" strike="noStrike" cap="none" dirty="0">
                <a:solidFill>
                  <a:schemeClr val="dk1"/>
                </a:solidFill>
                <a:latin typeface="Calibri"/>
                <a:ea typeface="Calibri"/>
                <a:cs typeface="Calibri"/>
                <a:sym typeface="Calibri"/>
              </a:rPr>
              <a:t> Oregon State Legislature. (2015). HB 3380 A, Overview [Web page]. Retrieved from </a:t>
            </a:r>
            <a:r>
              <a:rPr lang="en" sz="1200" b="0" i="0" u="sng" strike="noStrike" cap="none" dirty="0">
                <a:solidFill>
                  <a:schemeClr val="hlink"/>
                </a:solidFill>
                <a:latin typeface="Calibri"/>
                <a:ea typeface="Calibri"/>
                <a:cs typeface="Calibri"/>
                <a:sym typeface="Calibri"/>
                <a:hlinkClick r:id="rId10"/>
              </a:rPr>
              <a:t>https://olis.leg.state.or.us/liz/2015R1/Measures/Overview/HB3380</a:t>
            </a:r>
            <a:r>
              <a:rPr lang="en"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 sz="1200" b="0" i="0" u="sng" strike="noStrike" cap="none" dirty="0">
                <a:solidFill>
                  <a:schemeClr val="hlink"/>
                </a:solidFill>
                <a:latin typeface="Calibri"/>
                <a:ea typeface="Calibri"/>
                <a:cs typeface="Calibri"/>
                <a:sym typeface="Calibri"/>
                <a:hlinkClick r:id="rId11"/>
              </a:rPr>
              <a:t>[4]</a:t>
            </a:r>
            <a:r>
              <a:rPr lang="en" sz="1200" b="0" i="0" u="none" strike="noStrike" cap="none" dirty="0">
                <a:solidFill>
                  <a:schemeClr val="dk1"/>
                </a:solidFill>
                <a:latin typeface="Calibri"/>
                <a:ea typeface="Calibri"/>
                <a:cs typeface="Calibri"/>
                <a:sym typeface="Calibri"/>
              </a:rPr>
              <a:t> New York City Administration for Children’s Services. (n.d.). ACS child care options [Web page]. Retrieved from </a:t>
            </a:r>
            <a:r>
              <a:rPr lang="en" sz="1200" b="0" i="0" u="sng" strike="noStrike" cap="none" dirty="0">
                <a:solidFill>
                  <a:schemeClr val="hlink"/>
                </a:solidFill>
                <a:latin typeface="Calibri"/>
                <a:ea typeface="Calibri"/>
                <a:cs typeface="Calibri"/>
                <a:sym typeface="Calibri"/>
                <a:hlinkClick r:id="rId12"/>
              </a:rPr>
              <a:t>http://www1.nyc.gov/site/acs/early-care/acs-child-care-options.page#early</a:t>
            </a:r>
            <a:r>
              <a:rPr lang="en"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 sz="1200" b="0" i="0" u="sng" strike="noStrike" cap="none" dirty="0">
                <a:solidFill>
                  <a:schemeClr val="hlink"/>
                </a:solidFill>
                <a:latin typeface="Calibri"/>
                <a:ea typeface="Calibri"/>
                <a:cs typeface="Calibri"/>
                <a:sym typeface="Calibri"/>
                <a:hlinkClick r:id="rId13"/>
              </a:rPr>
              <a:t>[5]</a:t>
            </a:r>
            <a:r>
              <a:rPr lang="en" sz="1200" b="0" i="0" u="none" strike="noStrike" cap="none" dirty="0">
                <a:solidFill>
                  <a:schemeClr val="dk1"/>
                </a:solidFill>
                <a:latin typeface="Calibri"/>
                <a:ea typeface="Calibri"/>
                <a:cs typeface="Calibri"/>
                <a:sym typeface="Calibri"/>
              </a:rPr>
              <a:t> Flynn, M., &amp; Hayes, C. D. (2003). </a:t>
            </a:r>
            <a:r>
              <a:rPr lang="en" sz="1200" b="0" i="1" u="none" strike="noStrike" cap="none" dirty="0">
                <a:solidFill>
                  <a:schemeClr val="dk1"/>
                </a:solidFill>
                <a:latin typeface="Calibri"/>
                <a:ea typeface="Calibri"/>
                <a:cs typeface="Calibri"/>
                <a:sym typeface="Calibri"/>
              </a:rPr>
              <a:t>Blending and braiding funds to support early care and education initiatives</a:t>
            </a:r>
            <a:r>
              <a:rPr lang="en" sz="1200" b="0" i="0" u="none" strike="noStrike" cap="none" dirty="0">
                <a:solidFill>
                  <a:schemeClr val="dk1"/>
                </a:solidFill>
                <a:latin typeface="Calibri"/>
                <a:ea typeface="Calibri"/>
                <a:cs typeface="Calibri"/>
                <a:sym typeface="Calibri"/>
              </a:rPr>
              <a:t>. New York: The Finance Strategy.</a:t>
            </a:r>
          </a:p>
        </p:txBody>
      </p:sp>
      <p:sp>
        <p:nvSpPr>
          <p:cNvPr id="207" name="Shape 20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4</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3671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1D5A62-882C-43D9-A8C0-5456D385CE9D}" type="slidenum">
              <a:rPr lang="en-US" smtClean="0"/>
              <a:t>33</a:t>
            </a:fld>
            <a:endParaRPr lang="en-US"/>
          </a:p>
        </p:txBody>
      </p:sp>
    </p:spTree>
    <p:extLst>
      <p:ext uri="{BB962C8B-B14F-4D97-AF65-F5344CB8AC3E}">
        <p14:creationId xmlns:p14="http://schemas.microsoft.com/office/powerpoint/2010/main" val="3079232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1D5A62-882C-43D9-A8C0-5456D385CE9D}" type="slidenum">
              <a:rPr lang="en-US" smtClean="0"/>
              <a:t>34</a:t>
            </a:fld>
            <a:endParaRPr lang="en-US"/>
          </a:p>
        </p:txBody>
      </p:sp>
    </p:spTree>
    <p:extLst>
      <p:ext uri="{BB962C8B-B14F-4D97-AF65-F5344CB8AC3E}">
        <p14:creationId xmlns:p14="http://schemas.microsoft.com/office/powerpoint/2010/main" val="1802997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1D5A62-882C-43D9-A8C0-5456D385CE9D}" type="slidenum">
              <a:rPr lang="en-US" smtClean="0"/>
              <a:t>35</a:t>
            </a:fld>
            <a:endParaRPr lang="en-US"/>
          </a:p>
        </p:txBody>
      </p:sp>
    </p:spTree>
    <p:extLst>
      <p:ext uri="{BB962C8B-B14F-4D97-AF65-F5344CB8AC3E}">
        <p14:creationId xmlns:p14="http://schemas.microsoft.com/office/powerpoint/2010/main" val="1751749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Privately funded child care</a:t>
            </a:r>
          </a:p>
        </p:txBody>
      </p:sp>
      <p:sp>
        <p:nvSpPr>
          <p:cNvPr id="4" name="Slide Number Placeholder 3"/>
          <p:cNvSpPr>
            <a:spLocks noGrp="1"/>
          </p:cNvSpPr>
          <p:nvPr>
            <p:ph type="sldNum" sz="quarter" idx="10"/>
          </p:nvPr>
        </p:nvSpPr>
        <p:spPr/>
        <p:txBody>
          <a:bodyPr/>
          <a:lstStyle/>
          <a:p>
            <a:fld id="{44BAE9E6-FC52-7F4E-B22E-76509B4751CB}" type="slidenum">
              <a:rPr lang="en-US" smtClean="0"/>
              <a:t>39</a:t>
            </a:fld>
            <a:endParaRPr lang="en-US"/>
          </a:p>
        </p:txBody>
      </p:sp>
    </p:spTree>
    <p:extLst>
      <p:ext uri="{BB962C8B-B14F-4D97-AF65-F5344CB8AC3E}">
        <p14:creationId xmlns:p14="http://schemas.microsoft.com/office/powerpoint/2010/main" val="1712561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Ohio House Bill 64</a:t>
            </a:r>
          </a:p>
          <a:p>
            <a:r>
              <a:rPr lang="en-US" dirty="0"/>
              <a:t>nothing in this  section shall be construed to prohibit  program providers from utilizing other  funds to serve eligible children in  programs that exceed the twelve and one-  half hours per week or that exceed the  minimum school year.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3706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to help stimulate discussion.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014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043527-8EAB-40B4-A534-3045E607F5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2261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dirty="0">
                <a:solidFill>
                  <a:schemeClr val="dk1"/>
                </a:solidFill>
                <a:latin typeface="Calibri"/>
                <a:ea typeface="Calibri"/>
                <a:cs typeface="Calibri"/>
                <a:sym typeface="Calibri"/>
              </a:rPr>
              <a:t>In layered funding, the base funding is clearly</a:t>
            </a:r>
            <a:r>
              <a:rPr lang="en" sz="1200" b="0" i="0" u="none" strike="noStrike" cap="none" baseline="0" dirty="0">
                <a:solidFill>
                  <a:schemeClr val="dk1"/>
                </a:solidFill>
                <a:latin typeface="Calibri"/>
                <a:ea typeface="Calibri"/>
                <a:cs typeface="Calibri"/>
                <a:sym typeface="Calibri"/>
              </a:rPr>
              <a:t> identified.   In this image of a layer cake, you would still have a cake if the only piece you have is the bottom layer.</a:t>
            </a:r>
          </a:p>
          <a:p>
            <a:pPr marL="0" marR="0" lvl="0" indent="0" algn="l" rtl="0">
              <a:spcBef>
                <a:spcPts val="0"/>
              </a:spcBef>
              <a:buSzPct val="25000"/>
              <a:buNone/>
            </a:pPr>
            <a:endParaRPr lang="en"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What makes it a much richer cake is by adding layers (and of course, the frosting on top!).  In this illustration you see that we could easily name the fund sources (or layers) that have been put together to create a high quality cake!  </a:t>
            </a:r>
          </a:p>
          <a:p>
            <a:pPr marL="0" marR="0" lvl="0" indent="0" algn="l" rtl="0">
              <a:spcBef>
                <a:spcPts val="0"/>
              </a:spcBef>
              <a:buSzPct val="25000"/>
              <a:buNone/>
            </a:pPr>
            <a:endParaRPr lang="en"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baseline="0" dirty="0">
                <a:solidFill>
                  <a:schemeClr val="dk1"/>
                </a:solidFill>
                <a:latin typeface="Calibri"/>
                <a:ea typeface="Calibri"/>
                <a:cs typeface="Calibri"/>
                <a:sym typeface="Calibri"/>
              </a:rPr>
              <a:t>The benefit of layering fund sources is that you will still have basic sources if one or more sources are removed at any time.</a:t>
            </a:r>
            <a:endParaRPr lang="en" sz="1200" b="0" i="0" u="none" strike="noStrike" cap="none" dirty="0">
              <a:solidFill>
                <a:schemeClr val="dk1"/>
              </a:solidFill>
              <a:latin typeface="Calibri"/>
              <a:ea typeface="Calibri"/>
              <a:cs typeface="Calibri"/>
              <a:sym typeface="Calibri"/>
            </a:endParaRPr>
          </a:p>
        </p:txBody>
      </p:sp>
      <p:sp>
        <p:nvSpPr>
          <p:cNvPr id="178" name="Shape 178"/>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6174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from BRAIDING, BLENDING, AND LAYERING FUNDING SOURCES TO INCREASE ACCESS TO QUALITY PRESCHOOL</a:t>
            </a:r>
            <a:r>
              <a:rPr lang="en-US" baseline="0" dirty="0"/>
              <a:t> by </a:t>
            </a:r>
            <a:r>
              <a:rPr lang="en-US" dirty="0"/>
              <a:t>Manuela Fonseca</a:t>
            </a:r>
            <a:r>
              <a:rPr lang="en-US" baseline="0" dirty="0"/>
              <a:t> of the Preschool Development Grant – Technical Assistance center </a:t>
            </a:r>
            <a:r>
              <a:rPr lang="en-US" dirty="0"/>
              <a:t>will</a:t>
            </a:r>
            <a:r>
              <a:rPr lang="en-US" baseline="0" dirty="0"/>
              <a:t> help us understand the concept of layering [read this quote] </a:t>
            </a:r>
          </a:p>
          <a:p>
            <a:r>
              <a:rPr lang="en-US" dirty="0"/>
              <a:t>“Layered funding is a newer term that is often used in connection with Early Head Start (EHS) – Child Care Partnership Grants. The principle of “supplement not supplant” is a key feature of layered funding. The North Carolina Early Childhood Foundation (2014) provides a clear description of the concept of “layered funding”: </a:t>
            </a:r>
          </a:p>
          <a:p>
            <a:endParaRPr lang="en-US" dirty="0"/>
          </a:p>
          <a:p>
            <a:r>
              <a:rPr lang="en-US" dirty="0"/>
              <a:t>• First Layer: This is the foundational layer. These are the funds that the child care program is already receiving to operate (e.g., child care subsidy). These funds cannot be supplanted.</a:t>
            </a:r>
          </a:p>
          <a:p>
            <a:r>
              <a:rPr lang="en-US" dirty="0"/>
              <a:t>• Second Layer: These are the Early Head Start funds that pay for the program-level, comprehensive services required by Early Head Start that can benefit all children attending the child care center, regardless of their EHS eligibility (e.g., staff training, equipment, and supplies). </a:t>
            </a:r>
          </a:p>
          <a:p>
            <a:r>
              <a:rPr lang="en-US" dirty="0"/>
              <a:t>• Third Layer: These are Early Head Start funds that pay for individual child services only for Early Head Start eligible children (e.g., screenings, home visits, assigned family service workers). (NC Early Childhood Foundation, 2014, </a:t>
            </a:r>
            <a:r>
              <a:rPr lang="en-US" dirty="0" err="1"/>
              <a:t>n.p</a:t>
            </a:r>
            <a:r>
              <a:rPr lang="en-US" dirty="0"/>
              <a:t>.) Although primarily used in connection with EHS-Child Care Partnerships, the concept of layering can be applied to other early childhood programs</a:t>
            </a:r>
          </a:p>
        </p:txBody>
      </p:sp>
      <p:sp>
        <p:nvSpPr>
          <p:cNvPr id="4" name="Slide Number Placeholder 3"/>
          <p:cNvSpPr>
            <a:spLocks noGrp="1"/>
          </p:cNvSpPr>
          <p:nvPr>
            <p:ph type="sldNum" sz="quarter" idx="10"/>
          </p:nvPr>
        </p:nvSpPr>
        <p:spPr/>
        <p:txBody>
          <a:bodyPr/>
          <a:lstStyle/>
          <a:p>
            <a:fld id="{4970D4C4-16F2-436E-BE8C-FF8CF5D84132}" type="slidenum">
              <a:rPr lang="en-US" smtClean="0"/>
              <a:t>6</a:t>
            </a:fld>
            <a:endParaRPr lang="en-US"/>
          </a:p>
        </p:txBody>
      </p:sp>
    </p:spTree>
    <p:extLst>
      <p:ext uri="{BB962C8B-B14F-4D97-AF65-F5344CB8AC3E}">
        <p14:creationId xmlns:p14="http://schemas.microsoft.com/office/powerpoint/2010/main" val="3412335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US" dirty="0"/>
              <a:t>In braided</a:t>
            </a:r>
            <a:r>
              <a:rPr lang="en-US" baseline="0" dirty="0"/>
              <a:t> funding, you also have individual fund sources, each with it’s own ‘string’ attached.  When funds are combined, you are able to trace each source of money back to it’s origin sources.  You are able to account for the use of funds and you would be able to describe the unique qualities of the ‘string’ – it’s regulations, limitations and opportunities. </a:t>
            </a:r>
          </a:p>
          <a:p>
            <a:pPr lvl="0" rtl="0">
              <a:spcBef>
                <a:spcPts val="0"/>
              </a:spcBef>
              <a:buNone/>
            </a:pPr>
            <a:endParaRPr lang="en-US" baseline="0" dirty="0"/>
          </a:p>
          <a:p>
            <a:pPr lvl="0" rtl="0">
              <a:spcBef>
                <a:spcPts val="0"/>
              </a:spcBef>
              <a:buNone/>
            </a:pPr>
            <a:r>
              <a:rPr lang="en-US" baseline="0" dirty="0"/>
              <a:t>When multiple funds are braided, something new emerges.   Sometimes, however, when one fund is removed from the braid, the entire thing comes apart! </a:t>
            </a:r>
            <a:endParaRPr dirty="0"/>
          </a:p>
        </p:txBody>
      </p:sp>
      <p:sp>
        <p:nvSpPr>
          <p:cNvPr id="161" name="Shape 1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6009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marL="0" indent="0">
              <a:lnSpc>
                <a:spcPct val="70000"/>
              </a:lnSpc>
              <a:spcBef>
                <a:spcPts val="1067"/>
              </a:spcBef>
              <a:buClr>
                <a:schemeClr val="dk1"/>
              </a:buClr>
              <a:buSzPct val="100000"/>
              <a:buFont typeface="Arial"/>
              <a:buNone/>
            </a:pPr>
            <a:r>
              <a:rPr lang="en-US" sz="1200" dirty="0">
                <a:solidFill>
                  <a:schemeClr val="dk1"/>
                </a:solidFill>
                <a:latin typeface="+mn-lt"/>
                <a:ea typeface="Calibri"/>
                <a:cs typeface="Calibri"/>
                <a:sym typeface="Calibri"/>
              </a:rPr>
              <a:t>[Read the quote]</a:t>
            </a:r>
            <a:r>
              <a:rPr lang="en-US" sz="1200" baseline="0" dirty="0">
                <a:solidFill>
                  <a:schemeClr val="dk1"/>
                </a:solidFill>
                <a:latin typeface="+mn-lt"/>
                <a:ea typeface="Calibri"/>
                <a:cs typeface="Calibri"/>
                <a:sym typeface="Calibri"/>
              </a:rPr>
              <a:t> </a:t>
            </a:r>
            <a:r>
              <a:rPr lang="en-US" sz="1200" dirty="0">
                <a:solidFill>
                  <a:schemeClr val="dk1"/>
                </a:solidFill>
                <a:latin typeface="+mn-lt"/>
                <a:ea typeface="Calibri"/>
                <a:cs typeface="Calibri"/>
                <a:sym typeface="Calibri"/>
              </a:rPr>
              <a:t>“New York City reorganized its system of contracted child care through </a:t>
            </a:r>
            <a:r>
              <a:rPr lang="en-US" sz="1200" u="sng" dirty="0" err="1">
                <a:solidFill>
                  <a:schemeClr val="hlink"/>
                </a:solidFill>
                <a:latin typeface="+mn-lt"/>
                <a:ea typeface="Calibri"/>
                <a:cs typeface="Calibri"/>
                <a:sym typeface="Calibri"/>
                <a:hlinkClick r:id="rId3"/>
              </a:rPr>
              <a:t>EarlyLearn</a:t>
            </a:r>
            <a:r>
              <a:rPr lang="en-US" sz="1200" u="sng" dirty="0">
                <a:solidFill>
                  <a:schemeClr val="hlink"/>
                </a:solidFill>
                <a:latin typeface="+mn-lt"/>
                <a:ea typeface="Calibri"/>
                <a:cs typeface="Calibri"/>
                <a:sym typeface="Calibri"/>
                <a:hlinkClick r:id="rId3"/>
              </a:rPr>
              <a:t> NYC</a:t>
            </a:r>
            <a:r>
              <a:rPr lang="en-US" sz="1200" dirty="0">
                <a:solidFill>
                  <a:schemeClr val="dk1"/>
                </a:solidFill>
                <a:latin typeface="+mn-lt"/>
                <a:ea typeface="Calibri"/>
                <a:cs typeface="Calibri"/>
                <a:sym typeface="Calibri"/>
              </a:rPr>
              <a:t>. This program </a:t>
            </a:r>
            <a:r>
              <a:rPr lang="en-US" sz="1200" b="1" dirty="0">
                <a:solidFill>
                  <a:schemeClr val="dk1"/>
                </a:solidFill>
                <a:latin typeface="+mn-lt"/>
                <a:ea typeface="Calibri"/>
                <a:cs typeface="Calibri"/>
                <a:sym typeface="Calibri"/>
              </a:rPr>
              <a:t>braided funding</a:t>
            </a:r>
            <a:r>
              <a:rPr lang="en-US" sz="1200" dirty="0">
                <a:solidFill>
                  <a:schemeClr val="dk1"/>
                </a:solidFill>
                <a:latin typeface="+mn-lt"/>
                <a:ea typeface="Calibri"/>
                <a:cs typeface="Calibri"/>
                <a:sym typeface="Calibri"/>
              </a:rPr>
              <a:t> from child care, Head Start, and state universal prekindergarten to improve access and continuity for low-income children and their families. </a:t>
            </a:r>
            <a:r>
              <a:rPr lang="en-US" sz="1200" dirty="0" err="1">
                <a:solidFill>
                  <a:schemeClr val="dk1"/>
                </a:solidFill>
                <a:latin typeface="+mn-lt"/>
                <a:ea typeface="Calibri"/>
                <a:cs typeface="Calibri"/>
                <a:sym typeface="Calibri"/>
              </a:rPr>
              <a:t>EarlyLearn</a:t>
            </a:r>
            <a:r>
              <a:rPr lang="en-US" sz="1200" dirty="0">
                <a:solidFill>
                  <a:schemeClr val="dk1"/>
                </a:solidFill>
                <a:latin typeface="+mn-lt"/>
                <a:ea typeface="Calibri"/>
                <a:cs typeface="Calibri"/>
                <a:sym typeface="Calibri"/>
              </a:rPr>
              <a:t> NYC has implemented higher program quality standards and redistributed contracts across the city to increase the supply of care in targeted high-need neighborhoods.</a:t>
            </a:r>
            <a:r>
              <a:rPr lang="en-US" sz="1200" u="sng" dirty="0">
                <a:solidFill>
                  <a:schemeClr val="hlink"/>
                </a:solidFill>
                <a:latin typeface="+mn-lt"/>
                <a:ea typeface="Calibri"/>
                <a:cs typeface="Calibri"/>
                <a:sym typeface="Calibri"/>
                <a:hlinkClick r:id="rId4"/>
              </a:rPr>
              <a:t>[4]”</a:t>
            </a:r>
          </a:p>
          <a:p>
            <a:pPr marL="0" indent="0">
              <a:lnSpc>
                <a:spcPct val="70000"/>
              </a:lnSpc>
              <a:spcBef>
                <a:spcPts val="1067"/>
              </a:spcBef>
              <a:buClr>
                <a:schemeClr val="dk1"/>
              </a:buClr>
              <a:buSzPct val="100000"/>
              <a:buFont typeface="Arial"/>
              <a:buNone/>
            </a:pPr>
            <a:endParaRPr lang="en-US" sz="1200" u="sng" dirty="0">
              <a:solidFill>
                <a:schemeClr val="hlink"/>
              </a:solidFill>
              <a:latin typeface="+mn-lt"/>
              <a:ea typeface="Calibri"/>
              <a:cs typeface="Calibri"/>
              <a:sym typeface="Calibri"/>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mn-lt"/>
                <a:ea typeface="Calibri"/>
                <a:cs typeface="Calibri"/>
                <a:sym typeface="Calibri"/>
              </a:rPr>
              <a:t>You see the partners</a:t>
            </a:r>
            <a:r>
              <a:rPr lang="en-US" sz="1200" baseline="0" dirty="0">
                <a:solidFill>
                  <a:schemeClr val="dk1"/>
                </a:solidFill>
                <a:latin typeface="+mn-lt"/>
                <a:ea typeface="Calibri"/>
                <a:cs typeface="Calibri"/>
                <a:sym typeface="Calibri"/>
              </a:rPr>
              <a:t> in this effort:  Child care, Head Start and universal pre-k.  They had an identified common goal: To improve access and continuity of care for children and families living with low incomes.  And notice the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dk1"/>
                </a:solidFill>
                <a:latin typeface="+mn-lt"/>
                <a:ea typeface="Calibri"/>
                <a:cs typeface="Calibri"/>
                <a:sym typeface="Calibri"/>
              </a:rPr>
              <a:t>**is there anyone from NYC in a small group who might share their direct experiences (plus or minus) with EL NYC?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dk1"/>
                </a:solidFill>
                <a:latin typeface="+mn-lt"/>
                <a:ea typeface="Calibri"/>
                <a:cs typeface="Calibri"/>
                <a:sym typeface="Calibri"/>
              </a:rPr>
              <a:t>You may not be able to do exactly this, but the possibility of making significant change is inspiring. </a:t>
            </a:r>
          </a:p>
        </p:txBody>
      </p:sp>
      <p:sp>
        <p:nvSpPr>
          <p:cNvPr id="250" name="Shape 2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884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a:t>
            </a:r>
            <a:r>
              <a:rPr lang="en-US" sz="1200" b="0" i="0" kern="1200" baseline="0" dirty="0">
                <a:solidFill>
                  <a:schemeClr val="tx1"/>
                </a:solidFill>
                <a:effectLst/>
                <a:latin typeface="+mn-lt"/>
                <a:ea typeface="+mn-ea"/>
                <a:cs typeface="+mn-cs"/>
              </a:rPr>
              <a:t> word on the terms:  To s</a:t>
            </a:r>
            <a:r>
              <a:rPr lang="en-US" sz="1200" b="1" i="0" kern="1200" dirty="0">
                <a:solidFill>
                  <a:schemeClr val="tx1"/>
                </a:solidFill>
                <a:effectLst/>
                <a:latin typeface="+mn-lt"/>
                <a:ea typeface="+mn-ea"/>
                <a:cs typeface="+mn-cs"/>
              </a:rPr>
              <a:t>upplement</a:t>
            </a:r>
            <a:r>
              <a:rPr lang="en-US" sz="1200" b="0" i="0" kern="1200" dirty="0">
                <a:solidFill>
                  <a:schemeClr val="tx1"/>
                </a:solidFill>
                <a:effectLst/>
                <a:latin typeface="+mn-lt"/>
                <a:ea typeface="+mn-ea"/>
                <a:cs typeface="+mn-cs"/>
              </a:rPr>
              <a:t>” means to add to,</a:t>
            </a:r>
            <a:r>
              <a:rPr lang="en-US" sz="1200" b="0" i="0" kern="1200" baseline="0" dirty="0">
                <a:solidFill>
                  <a:schemeClr val="tx1"/>
                </a:solidFill>
                <a:effectLst/>
                <a:latin typeface="+mn-lt"/>
                <a:ea typeface="+mn-ea"/>
                <a:cs typeface="+mn-cs"/>
              </a:rPr>
              <a:t> such as you take a daily vitamin or supplement which adds to the healthy food you eat.</a:t>
            </a:r>
          </a:p>
        </p:txBody>
      </p:sp>
      <p:sp>
        <p:nvSpPr>
          <p:cNvPr id="4" name="Slide Number Placeholder 3"/>
          <p:cNvSpPr>
            <a:spLocks noGrp="1"/>
          </p:cNvSpPr>
          <p:nvPr>
            <p:ph type="sldNum" sz="quarter" idx="10"/>
          </p:nvPr>
        </p:nvSpPr>
        <p:spPr/>
        <p:txBody>
          <a:bodyPr/>
          <a:lstStyle/>
          <a:p>
            <a:fld id="{4970D4C4-16F2-436E-BE8C-FF8CF5D84132}" type="slidenum">
              <a:rPr lang="en-US" smtClean="0"/>
              <a:t>9</a:t>
            </a:fld>
            <a:endParaRPr lang="en-US"/>
          </a:p>
        </p:txBody>
      </p:sp>
    </p:spTree>
    <p:extLst>
      <p:ext uri="{BB962C8B-B14F-4D97-AF65-F5344CB8AC3E}">
        <p14:creationId xmlns:p14="http://schemas.microsoft.com/office/powerpoint/2010/main" val="4072013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To</a:t>
            </a:r>
            <a:r>
              <a:rPr lang="en-US" sz="1200" b="1" i="0" kern="1200" baseline="0" dirty="0">
                <a:solidFill>
                  <a:schemeClr val="tx1"/>
                </a:solidFill>
                <a:effectLst/>
                <a:latin typeface="+mn-lt"/>
                <a:ea typeface="+mn-ea"/>
                <a:cs typeface="+mn-cs"/>
              </a:rPr>
              <a:t> s</a:t>
            </a:r>
            <a:r>
              <a:rPr lang="en-US" sz="1200" b="1" i="0" kern="1200" dirty="0">
                <a:solidFill>
                  <a:schemeClr val="tx1"/>
                </a:solidFill>
                <a:effectLst/>
                <a:latin typeface="+mn-lt"/>
                <a:ea typeface="+mn-ea"/>
                <a:cs typeface="+mn-cs"/>
              </a:rPr>
              <a:t>upplant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means to “replace” or “take the place of”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Federal law prohibits recipients of federal funds from replacing state, local, or agency funds with federal funds.</a:t>
            </a:r>
          </a:p>
          <a:p>
            <a:r>
              <a:rPr lang="en-US" sz="1200" b="0" i="0" kern="1200" dirty="0">
                <a:solidFill>
                  <a:schemeClr val="tx1"/>
                </a:solidFill>
                <a:effectLst/>
                <a:latin typeface="+mn-lt"/>
                <a:ea typeface="+mn-ea"/>
                <a:cs typeface="+mn-cs"/>
              </a:rPr>
              <a:t>In</a:t>
            </a:r>
            <a:r>
              <a:rPr lang="en-US" sz="1200" b="0" i="0" kern="1200" baseline="0" dirty="0">
                <a:solidFill>
                  <a:schemeClr val="tx1"/>
                </a:solidFill>
                <a:effectLst/>
                <a:latin typeface="+mn-lt"/>
                <a:ea typeface="+mn-ea"/>
                <a:cs typeface="+mn-cs"/>
              </a:rPr>
              <a:t> layering of funds,  the base or foundation layer is the funding that may not be replaced.</a:t>
            </a:r>
          </a:p>
          <a:p>
            <a:endParaRPr lang="en-US" dirty="0"/>
          </a:p>
        </p:txBody>
      </p:sp>
      <p:sp>
        <p:nvSpPr>
          <p:cNvPr id="4" name="Slide Number Placeholder 3"/>
          <p:cNvSpPr>
            <a:spLocks noGrp="1"/>
          </p:cNvSpPr>
          <p:nvPr>
            <p:ph type="sldNum" sz="quarter" idx="10"/>
          </p:nvPr>
        </p:nvSpPr>
        <p:spPr/>
        <p:txBody>
          <a:bodyPr/>
          <a:lstStyle/>
          <a:p>
            <a:fld id="{4970D4C4-16F2-436E-BE8C-FF8CF5D84132}" type="slidenum">
              <a:rPr lang="en-US" smtClean="0"/>
              <a:t>10</a:t>
            </a:fld>
            <a:endParaRPr lang="en-US"/>
          </a:p>
        </p:txBody>
      </p:sp>
    </p:spTree>
    <p:extLst>
      <p:ext uri="{BB962C8B-B14F-4D97-AF65-F5344CB8AC3E}">
        <p14:creationId xmlns:p14="http://schemas.microsoft.com/office/powerpoint/2010/main" val="1403343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EC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74080" y="2410119"/>
            <a:ext cx="5624362" cy="1841842"/>
          </a:xfrm>
        </p:spPr>
        <p:txBody>
          <a:bodyPr bIns="0" anchor="b">
            <a:normAutofit/>
          </a:bodyPr>
          <a:lstStyle>
            <a:lvl1pPr algn="l">
              <a:defRPr sz="5400" cap="none"/>
            </a:lvl1pPr>
          </a:lstStyle>
          <a:p>
            <a:r>
              <a:rPr lang="en-US"/>
              <a:t>Click to edit master title style</a:t>
            </a:r>
          </a:p>
        </p:txBody>
      </p:sp>
      <p:sp>
        <p:nvSpPr>
          <p:cNvPr id="8" name="Subtitle 2"/>
          <p:cNvSpPr>
            <a:spLocks noGrp="1"/>
          </p:cNvSpPr>
          <p:nvPr>
            <p:ph type="subTitle" idx="1" hasCustomPrompt="1"/>
          </p:nvPr>
        </p:nvSpPr>
        <p:spPr>
          <a:xfrm>
            <a:off x="5974080" y="4436836"/>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ubtitle 2"/>
          <p:cNvSpPr txBox="1">
            <a:spLocks/>
          </p:cNvSpPr>
          <p:nvPr userDrawn="1"/>
        </p:nvSpPr>
        <p:spPr>
          <a:xfrm>
            <a:off x="495300" y="2410119"/>
            <a:ext cx="3451860" cy="3729116"/>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solidFill>
                  <a:schemeClr val="bg1"/>
                </a:solidFill>
              </a:rPr>
              <a:t>Additional</a:t>
            </a:r>
            <a:r>
              <a:rPr lang="en-US" baseline="0">
                <a:solidFill>
                  <a:schemeClr val="bg1"/>
                </a:solidFill>
              </a:rPr>
              <a:t> welcome, information or notification</a:t>
            </a:r>
            <a:endParaRPr lang="en-US">
              <a:solidFill>
                <a:schemeClr val="bg1"/>
              </a:solidFill>
            </a:endParaRPr>
          </a:p>
        </p:txBody>
      </p:sp>
      <p:cxnSp>
        <p:nvCxnSpPr>
          <p:cNvPr id="13" name="Straight Connector 12"/>
          <p:cNvCxnSpPr/>
          <p:nvPr userDrawn="1"/>
        </p:nvCxnSpPr>
        <p:spPr>
          <a:xfrm>
            <a:off x="5974080" y="1906003"/>
            <a:ext cx="56243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title="Logo: ECTA: Early Childhood Technical Assistance Cente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74080" y="891304"/>
            <a:ext cx="5624362" cy="82982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
        <p:nvSpPr>
          <p:cNvPr id="3" name="Content Placeholder 2"/>
          <p:cNvSpPr>
            <a:spLocks noGrp="1"/>
          </p:cNvSpPr>
          <p:nvPr>
            <p:ph sz="half" idx="1"/>
          </p:nvPr>
        </p:nvSpPr>
        <p:spPr>
          <a:xfrm>
            <a:off x="587829" y="1368358"/>
            <a:ext cx="5388428" cy="4091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856" y="1376140"/>
            <a:ext cx="5388429" cy="4082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8" name="Picture 7"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29" y="1258112"/>
            <a:ext cx="5388428" cy="771302"/>
          </a:xfrm>
          <a:solidFill>
            <a:schemeClr val="accent5">
              <a:lumMod val="75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5"/>
            <a:ext cx="5388428" cy="3319942"/>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2">
              <a:lumMod val="75000"/>
            </a:schemeClr>
          </a:solidFill>
          <a:ln w="50800">
            <a:solidFill>
              <a:schemeClr val="accent2"/>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3311046"/>
          </a:xfrm>
          <a:solidFill>
            <a:schemeClr val="accent2">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10" name="Picture 9"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3" name="Text Placeholder 2"/>
          <p:cNvSpPr>
            <a:spLocks noGrp="1"/>
          </p:cNvSpPr>
          <p:nvPr>
            <p:ph type="body" idx="1"/>
          </p:nvPr>
        </p:nvSpPr>
        <p:spPr>
          <a:xfrm>
            <a:off x="587829" y="1258112"/>
            <a:ext cx="5388428" cy="771302"/>
          </a:xfrm>
          <a:solidFill>
            <a:schemeClr val="accent3">
              <a:lumMod val="75000"/>
            </a:schemeClr>
          </a:solidFill>
          <a:ln w="50800">
            <a:solidFill>
              <a:schemeClr val="accent3"/>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5"/>
            <a:ext cx="5388428" cy="3319942"/>
          </a:xfrm>
          <a:solidFill>
            <a:schemeClr val="accent3">
              <a:lumMod val="20000"/>
              <a:lumOff val="80000"/>
            </a:schemeClr>
          </a:solidFill>
          <a:effectLst>
            <a:softEdge rad="12700"/>
          </a:effectLst>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3311046"/>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p:cNvSpPr>
            <a:spLocks noGrp="1"/>
          </p:cNvSpPr>
          <p:nvPr>
            <p:ph type="ftr" sz="quarter" idx="11"/>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10" name="Picture 9"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6" name="Picture 5"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7"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5" name="Picture 4"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4"/>
                </a:solidFill>
              </a:defRPr>
            </a:lvl1pPr>
          </a:lstStyle>
          <a:p>
            <a:r>
              <a:rPr lang="en-US"/>
              <a:t>Click to edit master title style</a:t>
            </a:r>
          </a:p>
        </p:txBody>
      </p:sp>
      <p:sp>
        <p:nvSpPr>
          <p:cNvPr id="3" name="Content Placeholder 2"/>
          <p:cNvSpPr>
            <a:spLocks noGrp="1"/>
          </p:cNvSpPr>
          <p:nvPr>
            <p:ph idx="1"/>
          </p:nvPr>
        </p:nvSpPr>
        <p:spPr>
          <a:xfrm>
            <a:off x="5043714" y="798974"/>
            <a:ext cx="6549572"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2"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8" name="Picture 7"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CTA disclaimer">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1973580" y="2523098"/>
            <a:ext cx="8259347" cy="913250"/>
          </a:xfrm>
        </p:spPr>
        <p:txBody>
          <a:bodyPr anchor="ctr" anchorCtr="0"/>
          <a:lstStyle/>
          <a:p>
            <a:r>
              <a:rPr lang="en-US" b="0"/>
              <a:t>Find out more at</a:t>
            </a:r>
            <a:r>
              <a:rPr lang="en-US"/>
              <a:t> </a:t>
            </a:r>
            <a:r>
              <a:rPr lang="en-US" err="1"/>
              <a:t>ectacenter.org</a:t>
            </a:r>
            <a:endParaRPr lang="en-US"/>
          </a:p>
        </p:txBody>
      </p:sp>
      <p:sp>
        <p:nvSpPr>
          <p:cNvPr id="12" name="Text Placeholder 2"/>
          <p:cNvSpPr>
            <a:spLocks noGrp="1"/>
          </p:cNvSpPr>
          <p:nvPr>
            <p:ph type="body" idx="1" hasCustomPrompt="1"/>
          </p:nvPr>
        </p:nvSpPr>
        <p:spPr>
          <a:xfrm>
            <a:off x="1905852" y="3846280"/>
            <a:ext cx="8327075" cy="1012929"/>
          </a:xfrm>
        </p:spPr>
        <p:txBody>
          <a:bodyPr>
            <a:noAutofit/>
          </a:bodyPr>
          <a:lstStyle>
            <a:lvl1pPr>
              <a:defRPr baseline="0"/>
            </a:lvl1pPr>
          </a:lstStyle>
          <a:p>
            <a:r>
              <a:rPr lang="en-US" sz="1200"/>
              <a:t>The ECTA Center is a program of the FPG Child Development Institute of the University of North Carolina at Chapel Hill, funded through cooperative agreement number </a:t>
            </a:r>
            <a:r>
              <a:rPr lang="is-IS" sz="1200"/>
              <a:t>H326P170001 </a:t>
            </a:r>
            <a:r>
              <a:rPr lang="en-US" sz="1200"/>
              <a:t>from the Office of Special Education Programs, U.S. Department of Education. Opinions expressed herein do not necessarily represent the Department of Education's position or policy. Project Officer: Julia Martin </a:t>
            </a:r>
            <a:r>
              <a:rPr lang="en-US" sz="1200" err="1"/>
              <a:t>Eile</a:t>
            </a:r>
            <a:endParaRPr lang="en-US" sz="120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852" y="5058531"/>
            <a:ext cx="3779520" cy="585216"/>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3669" y="4750570"/>
            <a:ext cx="1867611" cy="1099570"/>
          </a:xfrm>
          <a:prstGeom prst="rect">
            <a:avLst/>
          </a:prstGeom>
        </p:spPr>
      </p:pic>
      <p:cxnSp>
        <p:nvCxnSpPr>
          <p:cNvPr id="15" name="Straight Connector 14"/>
          <p:cNvCxnSpPr/>
          <p:nvPr userDrawn="1"/>
        </p:nvCxnSpPr>
        <p:spPr>
          <a:xfrm>
            <a:off x="1973580" y="2270760"/>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title="Logo: ECTA: Early Childhood Technical Assistance Cent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73580" y="833545"/>
            <a:ext cx="7382443" cy="1089213"/>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ull screen video">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dirty="0"/>
              <a:t>Edit Master text styles</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
        <p:nvSpPr>
          <p:cNvPr id="5" name="TextBox 4"/>
          <p:cNvSpPr txBox="1"/>
          <p:nvPr userDrawn="1"/>
        </p:nvSpPr>
        <p:spPr>
          <a:xfrm>
            <a:off x="174185" y="1225118"/>
            <a:ext cx="5534157" cy="781235"/>
          </a:xfrm>
          <a:prstGeom prst="rect">
            <a:avLst/>
          </a:prstGeom>
        </p:spPr>
        <p:txBody>
          <a:bodyPr vert="horz" wrap="square" lIns="91440" tIns="45720" rIns="91440" bIns="45720" rtlCol="0" anchor="t">
            <a:normAutofit/>
          </a:bodyPr>
          <a:lstStyle/>
          <a:p>
            <a:endParaRPr lang="en-US" sz="2800" b="0" i="0" dirty="0">
              <a:solidFill>
                <a:schemeClr val="tx1"/>
              </a:solidFill>
              <a:latin typeface="Segoe UI Light" charset="0"/>
              <a:ea typeface="Segoe UI Light" charset="0"/>
              <a:cs typeface="Segoe UI Light" charset="0"/>
            </a:endParaRPr>
          </a:p>
        </p:txBody>
      </p:sp>
      <p:sp>
        <p:nvSpPr>
          <p:cNvPr id="6" name="Media Placeholder 5"/>
          <p:cNvSpPr>
            <a:spLocks noGrp="1"/>
          </p:cNvSpPr>
          <p:nvPr>
            <p:ph type="media" sz="quarter" idx="15" hasCustomPrompt="1"/>
          </p:nvPr>
        </p:nvSpPr>
        <p:spPr>
          <a:xfrm>
            <a:off x="1542813" y="1106844"/>
            <a:ext cx="8924925" cy="5145087"/>
          </a:xfrm>
          <a:prstGeom prst="rect">
            <a:avLst/>
          </a:prstGeom>
        </p:spPr>
        <p:txBody>
          <a:bodyPr/>
          <a:lstStyle>
            <a:lvl1pPr>
              <a:defRPr baseline="0"/>
            </a:lvl1pPr>
          </a:lstStyle>
          <a:p>
            <a:r>
              <a:rPr lang="en-US" dirty="0"/>
              <a:t>Click on icon to insert video</a:t>
            </a:r>
          </a:p>
        </p:txBody>
      </p:sp>
    </p:spTree>
    <p:extLst>
      <p:ext uri="{BB962C8B-B14F-4D97-AF65-F5344CB8AC3E}">
        <p14:creationId xmlns:p14="http://schemas.microsoft.com/office/powerpoint/2010/main" val="10606156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Half &amp; Half">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dirty="0"/>
              <a:t>Edit Master text styles</a:t>
            </a:r>
          </a:p>
        </p:txBody>
      </p:sp>
      <p:sp>
        <p:nvSpPr>
          <p:cNvPr id="40" name="Text Placeholder 20"/>
          <p:cNvSpPr>
            <a:spLocks noGrp="1"/>
          </p:cNvSpPr>
          <p:nvPr>
            <p:ph type="body" sz="quarter" idx="10"/>
          </p:nvPr>
        </p:nvSpPr>
        <p:spPr>
          <a:xfrm>
            <a:off x="258440" y="1152932"/>
            <a:ext cx="5669394" cy="5211522"/>
          </a:xfrm>
          <a:prstGeom prst="rect">
            <a:avLst/>
          </a:prstGeom>
        </p:spPr>
        <p:txBody>
          <a:bodyPr/>
          <a:lstStyle>
            <a:lvl1pPr marL="342900" indent="-342900">
              <a:buClr>
                <a:srgbClr val="0F6523"/>
              </a:buClr>
              <a:buSzPct val="100000"/>
              <a:buFont typeface="Arial" panose="020B0604020202020204" pitchFamily="34" charset="0"/>
              <a:buChar char="•"/>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Edit Master text styles</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0"/>
          <p:cNvSpPr>
            <a:spLocks noGrp="1"/>
          </p:cNvSpPr>
          <p:nvPr>
            <p:ph type="body" sz="quarter" idx="15"/>
          </p:nvPr>
        </p:nvSpPr>
        <p:spPr>
          <a:xfrm>
            <a:off x="6138978" y="1152932"/>
            <a:ext cx="5827050" cy="5211522"/>
          </a:xfrm>
          <a:prstGeom prst="rect">
            <a:avLst/>
          </a:prstGeom>
        </p:spPr>
        <p:txBody>
          <a:bodyPr/>
          <a:lstStyle>
            <a:lvl1pPr marL="342900" indent="-342900">
              <a:buClr>
                <a:srgbClr val="0F6523"/>
              </a:buClr>
              <a:buSzPct val="100000"/>
              <a:buFont typeface="Arial" panose="020B0604020202020204" pitchFamily="34" charset="0"/>
              <a:buChar char="•"/>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Edit Master text styles</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Tree>
    <p:extLst>
      <p:ext uri="{BB962C8B-B14F-4D97-AF65-F5344CB8AC3E}">
        <p14:creationId xmlns:p14="http://schemas.microsoft.com/office/powerpoint/2010/main" val="276462820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DFEEC2-1043-404A-9AE2-A4844C6C39C3}" type="datetimeFigureOut">
              <a:rPr lang="en-US" smtClean="0"/>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CC2FD-FF0F-4E17-81CC-FD7581CE2AD7}" type="slidenum">
              <a:rPr lang="en-US" smtClean="0"/>
              <a:t>‹#›</a:t>
            </a:fld>
            <a:endParaRPr lang="en-US"/>
          </a:p>
        </p:txBody>
      </p:sp>
    </p:spTree>
    <p:extLst>
      <p:ext uri="{BB962C8B-B14F-4D97-AF65-F5344CB8AC3E}">
        <p14:creationId xmlns:p14="http://schemas.microsoft.com/office/powerpoint/2010/main" val="1007603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 ECTA-DaS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898"/>
            <a:ext cx="5624362" cy="2541431"/>
          </a:xfrm>
        </p:spPr>
        <p:txBody>
          <a:bodyPr bIns="0" anchor="b">
            <a:normAutofit/>
          </a:bodyPr>
          <a:lstStyle>
            <a:lvl1pPr algn="l">
              <a:defRPr sz="5400" cap="none"/>
            </a:lvl1pPr>
          </a:lstStyle>
          <a:p>
            <a:r>
              <a:rPr lang="en-US"/>
              <a:t>Click to edit master title style</a:t>
            </a:r>
          </a:p>
        </p:txBody>
      </p:sp>
      <p:sp>
        <p:nvSpPr>
          <p:cNvPr id="3" name="Subtitle 2"/>
          <p:cNvSpPr>
            <a:spLocks noGrp="1"/>
          </p:cNvSpPr>
          <p:nvPr>
            <p:ph type="subTitle" idx="1" hasCustomPrompt="1"/>
          </p:nvPr>
        </p:nvSpPr>
        <p:spPr>
          <a:xfrm>
            <a:off x="5974080" y="3227741"/>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p:cNvSpPr txBox="1">
            <a:spLocks/>
          </p:cNvSpPr>
          <p:nvPr userDrawn="1"/>
        </p:nvSpPr>
        <p:spPr>
          <a:xfrm>
            <a:off x="495300" y="337478"/>
            <a:ext cx="3451860" cy="4592662"/>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solidFill>
                  <a:schemeClr val="bg1"/>
                </a:solidFill>
              </a:rPr>
              <a:t>Additional</a:t>
            </a:r>
            <a:r>
              <a:rPr lang="en-US" baseline="0">
                <a:solidFill>
                  <a:schemeClr val="bg1"/>
                </a:solidFill>
              </a:rPr>
              <a:t> welcome, information or notification</a:t>
            </a:r>
            <a:endParaRPr lang="en-US">
              <a:solidFill>
                <a:schemeClr val="bg1"/>
              </a:solidFill>
            </a:endParaRPr>
          </a:p>
        </p:txBody>
      </p:sp>
      <p:pic>
        <p:nvPicPr>
          <p:cNvPr id="11" name="Picture 10" title="Logo: DaS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667" y="5250566"/>
            <a:ext cx="1988153" cy="1427519"/>
          </a:xfrm>
          <a:prstGeom prst="rect">
            <a:avLst/>
          </a:prstGeom>
        </p:spPr>
      </p:pic>
      <p:pic>
        <p:nvPicPr>
          <p:cNvPr id="4" name="Picture 3" title="Logo: ECTA"/>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4080" y="5524683"/>
            <a:ext cx="2725422" cy="1048239"/>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DFEEC2-1043-404A-9AE2-A4844C6C39C3}" type="datetimeFigureOut">
              <a:rPr lang="en-US" smtClean="0"/>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CC2FD-FF0F-4E17-81CC-FD7581CE2AD7}" type="slidenum">
              <a:rPr lang="en-US" smtClean="0"/>
              <a:t>‹#›</a:t>
            </a:fld>
            <a:endParaRPr lang="en-US"/>
          </a:p>
        </p:txBody>
      </p:sp>
    </p:spTree>
    <p:extLst>
      <p:ext uri="{BB962C8B-B14F-4D97-AF65-F5344CB8AC3E}">
        <p14:creationId xmlns:p14="http://schemas.microsoft.com/office/powerpoint/2010/main" val="2088069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DFEEC2-1043-404A-9AE2-A4844C6C39C3}" type="datetimeFigureOut">
              <a:rPr lang="en-US" smtClean="0"/>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CC2FD-FF0F-4E17-81CC-FD7581CE2AD7}" type="slidenum">
              <a:rPr lang="en-US" smtClean="0"/>
              <a:t>‹#›</a:t>
            </a:fld>
            <a:endParaRPr lang="en-US"/>
          </a:p>
        </p:txBody>
      </p:sp>
    </p:spTree>
    <p:extLst>
      <p:ext uri="{BB962C8B-B14F-4D97-AF65-F5344CB8AC3E}">
        <p14:creationId xmlns:p14="http://schemas.microsoft.com/office/powerpoint/2010/main" val="1767802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DFEEC2-1043-404A-9AE2-A4844C6C39C3}" type="datetimeFigureOut">
              <a:rPr lang="en-US" smtClean="0"/>
              <a:t>7/19/2018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5CC2FD-FF0F-4E17-81CC-FD7581CE2AD7}" type="slidenum">
              <a:rPr lang="en-US" smtClean="0"/>
              <a:t>‹#›</a:t>
            </a:fld>
            <a:endParaRPr lang="en-US"/>
          </a:p>
        </p:txBody>
      </p:sp>
    </p:spTree>
    <p:extLst>
      <p:ext uri="{BB962C8B-B14F-4D97-AF65-F5344CB8AC3E}">
        <p14:creationId xmlns:p14="http://schemas.microsoft.com/office/powerpoint/2010/main" val="554859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DFEEC2-1043-404A-9AE2-A4844C6C39C3}" type="datetimeFigureOut">
              <a:rPr lang="en-US" smtClean="0"/>
              <a:t>7/19/2018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5CC2FD-FF0F-4E17-81CC-FD7581CE2AD7}" type="slidenum">
              <a:rPr lang="en-US" smtClean="0"/>
              <a:t>‹#›</a:t>
            </a:fld>
            <a:endParaRPr lang="en-US"/>
          </a:p>
        </p:txBody>
      </p:sp>
    </p:spTree>
    <p:extLst>
      <p:ext uri="{BB962C8B-B14F-4D97-AF65-F5344CB8AC3E}">
        <p14:creationId xmlns:p14="http://schemas.microsoft.com/office/powerpoint/2010/main" val="1397172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DFEEC2-1043-404A-9AE2-A4844C6C39C3}" type="datetimeFigureOut">
              <a:rPr lang="en-US" smtClean="0"/>
              <a:t>7/19/2018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5CC2FD-FF0F-4E17-81CC-FD7581CE2AD7}" type="slidenum">
              <a:rPr lang="en-US" smtClean="0"/>
              <a:t>‹#›</a:t>
            </a:fld>
            <a:endParaRPr lang="en-US"/>
          </a:p>
        </p:txBody>
      </p:sp>
    </p:spTree>
    <p:extLst>
      <p:ext uri="{BB962C8B-B14F-4D97-AF65-F5344CB8AC3E}">
        <p14:creationId xmlns:p14="http://schemas.microsoft.com/office/powerpoint/2010/main" val="3546130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FEEC2-1043-404A-9AE2-A4844C6C39C3}" type="datetimeFigureOut">
              <a:rPr lang="en-US" smtClean="0"/>
              <a:t>7/19/2018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5CC2FD-FF0F-4E17-81CC-FD7581CE2AD7}" type="slidenum">
              <a:rPr lang="en-US" smtClean="0"/>
              <a:t>‹#›</a:t>
            </a:fld>
            <a:endParaRPr lang="en-US"/>
          </a:p>
        </p:txBody>
      </p:sp>
    </p:spTree>
    <p:extLst>
      <p:ext uri="{BB962C8B-B14F-4D97-AF65-F5344CB8AC3E}">
        <p14:creationId xmlns:p14="http://schemas.microsoft.com/office/powerpoint/2010/main" val="854877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DFEEC2-1043-404A-9AE2-A4844C6C39C3}" type="datetimeFigureOut">
              <a:rPr lang="en-US" smtClean="0"/>
              <a:t>7/19/2018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5CC2FD-FF0F-4E17-81CC-FD7581CE2AD7}" type="slidenum">
              <a:rPr lang="en-US" smtClean="0"/>
              <a:t>‹#›</a:t>
            </a:fld>
            <a:endParaRPr lang="en-US"/>
          </a:p>
        </p:txBody>
      </p:sp>
    </p:spTree>
    <p:extLst>
      <p:ext uri="{BB962C8B-B14F-4D97-AF65-F5344CB8AC3E}">
        <p14:creationId xmlns:p14="http://schemas.microsoft.com/office/powerpoint/2010/main" val="712341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DFEEC2-1043-404A-9AE2-A4844C6C39C3}" type="datetimeFigureOut">
              <a:rPr lang="en-US" smtClean="0"/>
              <a:t>7/19/2018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5CC2FD-FF0F-4E17-81CC-FD7581CE2AD7}" type="slidenum">
              <a:rPr lang="en-US" smtClean="0"/>
              <a:t>‹#›</a:t>
            </a:fld>
            <a:endParaRPr lang="en-US"/>
          </a:p>
        </p:txBody>
      </p:sp>
    </p:spTree>
    <p:extLst>
      <p:ext uri="{BB962C8B-B14F-4D97-AF65-F5344CB8AC3E}">
        <p14:creationId xmlns:p14="http://schemas.microsoft.com/office/powerpoint/2010/main" val="1254822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DFEEC2-1043-404A-9AE2-A4844C6C39C3}" type="datetimeFigureOut">
              <a:rPr lang="en-US" smtClean="0"/>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CC2FD-FF0F-4E17-81CC-FD7581CE2AD7}" type="slidenum">
              <a:rPr lang="en-US" smtClean="0"/>
              <a:t>‹#›</a:t>
            </a:fld>
            <a:endParaRPr lang="en-US"/>
          </a:p>
        </p:txBody>
      </p:sp>
    </p:spTree>
    <p:extLst>
      <p:ext uri="{BB962C8B-B14F-4D97-AF65-F5344CB8AC3E}">
        <p14:creationId xmlns:p14="http://schemas.microsoft.com/office/powerpoint/2010/main" val="2438463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DFEEC2-1043-404A-9AE2-A4844C6C39C3}" type="datetimeFigureOut">
              <a:rPr lang="en-US" smtClean="0"/>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CC2FD-FF0F-4E17-81CC-FD7581CE2AD7}" type="slidenum">
              <a:rPr lang="en-US" smtClean="0"/>
              <a:t>‹#›</a:t>
            </a:fld>
            <a:endParaRPr lang="en-US"/>
          </a:p>
        </p:txBody>
      </p:sp>
    </p:spTree>
    <p:extLst>
      <p:ext uri="{BB962C8B-B14F-4D97-AF65-F5344CB8AC3E}">
        <p14:creationId xmlns:p14="http://schemas.microsoft.com/office/powerpoint/2010/main" val="166348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 - Logos by H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898"/>
            <a:ext cx="5624362" cy="2541431"/>
          </a:xfrm>
        </p:spPr>
        <p:txBody>
          <a:bodyPr bIns="0" anchor="b">
            <a:normAutofit/>
          </a:bodyPr>
          <a:lstStyle>
            <a:lvl1pPr algn="l">
              <a:defRPr sz="5400" cap="none"/>
            </a:lvl1pPr>
          </a:lstStyle>
          <a:p>
            <a:r>
              <a:rPr lang="en-US"/>
              <a:t>Click to edit master title style</a:t>
            </a:r>
          </a:p>
        </p:txBody>
      </p:sp>
      <p:sp>
        <p:nvSpPr>
          <p:cNvPr id="3" name="Subtitle 2"/>
          <p:cNvSpPr>
            <a:spLocks noGrp="1"/>
          </p:cNvSpPr>
          <p:nvPr>
            <p:ph type="subTitle" idx="1" hasCustomPrompt="1"/>
          </p:nvPr>
        </p:nvSpPr>
        <p:spPr>
          <a:xfrm>
            <a:off x="5974080" y="3227741"/>
            <a:ext cx="5624362"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p:cNvSpPr txBox="1">
            <a:spLocks/>
          </p:cNvSpPr>
          <p:nvPr userDrawn="1"/>
        </p:nvSpPr>
        <p:spPr>
          <a:xfrm>
            <a:off x="495300" y="337478"/>
            <a:ext cx="3451860" cy="4592662"/>
          </a:xfrm>
          <a:prstGeom prst="rect">
            <a:avLst/>
          </a:prstGeom>
        </p:spPr>
        <p:txBody>
          <a:bodyPr vert="horz" lIns="91440" tIns="91440" rIns="91440" bIns="91440" rtlCol="0" anchor="ctr" anchorCtr="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none" baseline="0">
                <a:solidFill>
                  <a:schemeClr val="tx1"/>
                </a:solidFill>
                <a:effectLst/>
                <a:latin typeface="Arial" charset="0"/>
                <a:ea typeface="Arial" charset="0"/>
                <a:cs typeface="Arial" charset="0"/>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Arial" charset="0"/>
                <a:ea typeface="Arial" charset="0"/>
                <a:cs typeface="Arial" charset="0"/>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Arial" charset="0"/>
                <a:ea typeface="Arial" charset="0"/>
                <a:cs typeface="Arial" charset="0"/>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Arial" charset="0"/>
                <a:ea typeface="Arial" charset="0"/>
                <a:cs typeface="Arial" charset="0"/>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Arial" charset="0"/>
                <a:ea typeface="Arial" charset="0"/>
                <a:cs typeface="Arial" charset="0"/>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solidFill>
                  <a:schemeClr val="bg1"/>
                </a:solidFill>
              </a:rPr>
              <a:t>Additional</a:t>
            </a:r>
            <a:r>
              <a:rPr lang="en-US" baseline="0">
                <a:solidFill>
                  <a:schemeClr val="bg1"/>
                </a:solidFill>
              </a:rPr>
              <a:t> welcome, information or notification</a:t>
            </a:r>
            <a:endParaRPr lang="en-US">
              <a:solidFill>
                <a:schemeClr val="bg1"/>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1956" y="5514103"/>
            <a:ext cx="10363200" cy="646331"/>
          </a:xfrm>
        </p:spPr>
        <p:txBody>
          <a:bodyPr lIns="0" tIns="0" rIns="0" bIns="0" anchor="b" anchorCtr="0">
            <a:spAutoFit/>
          </a:bodyPr>
          <a:lstStyle>
            <a:lvl1pPr algn="l">
              <a:defRPr sz="4200" b="1"/>
            </a:lvl1pPr>
          </a:lstStyle>
          <a:p>
            <a:r>
              <a:rPr lang="en-US"/>
              <a:t>Click to edit Master title style</a:t>
            </a:r>
            <a:endParaRPr lang="en-US" dirty="0"/>
          </a:p>
        </p:txBody>
      </p:sp>
      <p:sp>
        <p:nvSpPr>
          <p:cNvPr id="3" name="Subtitle 2"/>
          <p:cNvSpPr>
            <a:spLocks noGrp="1"/>
          </p:cNvSpPr>
          <p:nvPr>
            <p:ph type="subTitle" idx="1"/>
          </p:nvPr>
        </p:nvSpPr>
        <p:spPr>
          <a:xfrm>
            <a:off x="541956" y="6279479"/>
            <a:ext cx="8534400" cy="430887"/>
          </a:xfrm>
        </p:spPr>
        <p:txBody>
          <a:bodyPr lIns="0" tIns="0" rIns="0" bIns="0" anchor="t" anchorCtr="0">
            <a:sp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descr="ODE_LOGO.jpg"/>
          <p:cNvPicPr>
            <a:picLocks noChangeAspect="1"/>
          </p:cNvPicPr>
          <p:nvPr userDrawn="1"/>
        </p:nvPicPr>
        <p:blipFill>
          <a:blip r:embed="rId2"/>
          <a:stretch>
            <a:fillRect/>
          </a:stretch>
        </p:blipFill>
        <p:spPr>
          <a:xfrm>
            <a:off x="9076356" y="6186917"/>
            <a:ext cx="2682733" cy="369560"/>
          </a:xfrm>
          <a:prstGeom prst="rect">
            <a:avLst/>
          </a:prstGeom>
        </p:spPr>
      </p:pic>
      <p:pic>
        <p:nvPicPr>
          <p:cNvPr id="8" name="Picture 7" descr="PhotoOption3.jpg"/>
          <p:cNvPicPr>
            <a:picLocks noChangeAspect="1"/>
          </p:cNvPicPr>
          <p:nvPr userDrawn="1"/>
        </p:nvPicPr>
        <p:blipFill>
          <a:blip r:embed="rId3"/>
          <a:stretch>
            <a:fillRect/>
          </a:stretch>
        </p:blipFill>
        <p:spPr>
          <a:xfrm>
            <a:off x="0" y="0"/>
            <a:ext cx="12192000" cy="5169408"/>
          </a:xfrm>
          <a:prstGeom prst="rect">
            <a:avLst/>
          </a:prstGeom>
        </p:spPr>
      </p:pic>
    </p:spTree>
    <p:extLst>
      <p:ext uri="{BB962C8B-B14F-4D97-AF65-F5344CB8AC3E}">
        <p14:creationId xmlns:p14="http://schemas.microsoft.com/office/powerpoint/2010/main" val="800509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10972800" cy="646331"/>
          </a:xfrm>
        </p:spPr>
        <p:txBody>
          <a:bodyPr>
            <a:spAutoFit/>
          </a:bodyPr>
          <a:lstStyle>
            <a:lvl1pPr>
              <a:defRPr sz="4200"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580159"/>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FOOTER-1.jpg"/>
          <p:cNvPicPr>
            <a:picLocks noChangeAspect="1"/>
          </p:cNvPicPr>
          <p:nvPr userDrawn="1"/>
        </p:nvPicPr>
        <p:blipFill>
          <a:blip r:embed="rId2"/>
          <a:stretch>
            <a:fillRect/>
          </a:stretch>
        </p:blipFill>
        <p:spPr>
          <a:xfrm>
            <a:off x="0" y="6378160"/>
            <a:ext cx="12192000" cy="487680"/>
          </a:xfrm>
          <a:prstGeom prst="rect">
            <a:avLst/>
          </a:prstGeom>
        </p:spPr>
      </p:pic>
    </p:spTree>
    <p:extLst>
      <p:ext uri="{BB962C8B-B14F-4D97-AF65-F5344CB8AC3E}">
        <p14:creationId xmlns:p14="http://schemas.microsoft.com/office/powerpoint/2010/main" val="1047559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96938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0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7411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571154" y="2743200"/>
            <a:ext cx="11009158" cy="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pic>
        <p:nvPicPr>
          <p:cNvPr id="6" name="Picture 5" title="Logo: ECTA: Early Childhood Technical Assistance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154" y="1333947"/>
            <a:ext cx="7382443" cy="108921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 ECTA-DaS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 Multi-Or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title="Logo: ECT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6" name="Picture 5"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no footer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
        <p:nvSpPr>
          <p:cNvPr id="3" name="Text Placeholder 2"/>
          <p:cNvSpPr>
            <a:spLocks noGrp="1"/>
          </p:cNvSpPr>
          <p:nvPr>
            <p:ph type="body" idx="1"/>
          </p:nvPr>
        </p:nvSpPr>
        <p:spPr>
          <a:xfrm>
            <a:off x="1941679" y="3851915"/>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pic>
        <p:nvPicPr>
          <p:cNvPr id="7" name="Picture 6" title="Logo: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828" y="6275121"/>
            <a:ext cx="1353705" cy="513985"/>
          </a:xfrm>
          <a:prstGeom prst="rect">
            <a:avLst/>
          </a:prstGeom>
        </p:spPr>
      </p:pic>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3.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87829" y="1368358"/>
            <a:ext cx="11005457" cy="40979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p:cNvSpPr>
            <a:spLocks noGrp="1"/>
          </p:cNvSpPr>
          <p:nvPr>
            <p:ph type="ftr" sz="quarter" idx="3"/>
          </p:nvPr>
        </p:nvSpPr>
        <p:spPr>
          <a:xfrm>
            <a:off x="2229633" y="6349533"/>
            <a:ext cx="8130877" cy="496463"/>
          </a:xfrm>
          <a:prstGeom prst="rect">
            <a:avLst/>
          </a:prstGeom>
        </p:spPr>
        <p:txBody>
          <a:bodyPr anchor="ctr" anchorCtr="0"/>
          <a:lstStyle>
            <a:lvl1pPr>
              <a:defRPr sz="1100">
                <a:solidFill>
                  <a:schemeClr val="bg1"/>
                </a:solidFill>
              </a:defRPr>
            </a:lvl1pPr>
          </a:lstStyle>
          <a:p>
            <a:endParaRPr lang="en-US"/>
          </a:p>
        </p:txBody>
      </p:sp>
      <p:sp>
        <p:nvSpPr>
          <p:cNvPr id="2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20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76" r:id="rId1"/>
    <p:sldLayoutId id="2147483674" r:id="rId2"/>
    <p:sldLayoutId id="2147483677" r:id="rId3"/>
    <p:sldLayoutId id="2147483672" r:id="rId4"/>
    <p:sldLayoutId id="2147483661" r:id="rId5"/>
    <p:sldLayoutId id="2147483673" r:id="rId6"/>
    <p:sldLayoutId id="2147483662" r:id="rId7"/>
    <p:sldLayoutId id="2147483670" r:id="rId8"/>
    <p:sldLayoutId id="2147483663" r:id="rId9"/>
    <p:sldLayoutId id="2147483664" r:id="rId10"/>
    <p:sldLayoutId id="2147483665" r:id="rId11"/>
    <p:sldLayoutId id="2147483671" r:id="rId12"/>
    <p:sldLayoutId id="2147483666" r:id="rId13"/>
    <p:sldLayoutId id="2147483667" r:id="rId14"/>
    <p:sldLayoutId id="2147483668" r:id="rId15"/>
    <p:sldLayoutId id="2147483678" r:id="rId16"/>
    <p:sldLayoutId id="2147483691" r:id="rId17"/>
    <p:sldLayoutId id="2147483692" r:id="rId18"/>
  </p:sldLayoutIdLst>
  <p:hf hdr="0"/>
  <p:txStyles>
    <p:titleStyle>
      <a:lvl1pPr algn="ctr" defTabSz="914400" rtl="0" eaLnBrk="1" latinLnBrk="0" hangingPunct="1">
        <a:lnSpc>
          <a:spcPct val="90000"/>
        </a:lnSpc>
        <a:spcBef>
          <a:spcPct val="0"/>
        </a:spcBef>
        <a:buNone/>
        <a:defRPr sz="3200" b="1" i="0" kern="1200" cap="none">
          <a:solidFill>
            <a:schemeClr val="accent4"/>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DFEEC2-1043-404A-9AE2-A4844C6C39C3}" type="datetimeFigureOut">
              <a:rPr lang="en-US" smtClean="0"/>
              <a:t>7/19/2018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CC2FD-FF0F-4E17-81CC-FD7581CE2AD7}" type="slidenum">
              <a:rPr lang="en-US" smtClean="0"/>
              <a:t>‹#›</a:t>
            </a:fld>
            <a:endParaRPr lang="en-US"/>
          </a:p>
        </p:txBody>
      </p:sp>
    </p:spTree>
    <p:extLst>
      <p:ext uri="{BB962C8B-B14F-4D97-AF65-F5344CB8AC3E}">
        <p14:creationId xmlns:p14="http://schemas.microsoft.com/office/powerpoint/2010/main" val="264138584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139037"/>
            <a:ext cx="10972800" cy="452596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802758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ctr" defTabSz="457200" rtl="0" eaLnBrk="1" latinLnBrk="0" hangingPunct="1">
        <a:spcBef>
          <a:spcPct val="0"/>
        </a:spcBef>
        <a:buNone/>
        <a:defRPr sz="4200" b="1" kern="1200">
          <a:solidFill>
            <a:srgbClr val="C00000"/>
          </a:solidFill>
          <a:latin typeface="Arial"/>
          <a:ea typeface="+mj-ea"/>
          <a:cs typeface="Arial"/>
        </a:defRPr>
      </a:lvl1pPr>
    </p:titleStyle>
    <p:body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png"/><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vBTE0dBlPbiUGM&amp;tbnid=z5WSzheY4uGpIM:&amp;ved=0CAUQjRw&amp;url=http://openbooksopendoors.com/&amp;ei=rIiFUqPvCOfmiwLzgIGAAw&amp;bvm=bv.56643336,d.cGE&amp;psig=AFQjCNHr_m4Tjz8bCaCsx-8vf8q8OhUMsQ&amp;ust=1384569324693085"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hyperlink" Target="https://www.theounce.org/wp-content/uploads/2017/03/NPT-Blended-Funding-Toolkit.pdf"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33.xml"/><Relationship Id="rId5" Type="http://schemas.openxmlformats.org/officeDocument/2006/relationships/image" Target="../media/image49.jp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hyperlink" Target="https://pdg.grads360.org/services/PDCService.svc/GetPDCDocumentFile?fileId=2670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hyperlink" Target="https://childcareta.acf.hhs.gov/systemsbuilding/systems-guides/financing-strategically/maximizing-impact-public-funding/blending-braiding-funding"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www.nyc.gov/html/acs/html/child_care/earlylearn.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0"/>
            <a:ext cx="9296400" cy="914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TextBox 2"/>
          <p:cNvSpPr txBox="1"/>
          <p:nvPr/>
        </p:nvSpPr>
        <p:spPr>
          <a:xfrm>
            <a:off x="6079835" y="2228552"/>
            <a:ext cx="1909620" cy="707886"/>
          </a:xfrm>
          <a:prstGeom prst="rect">
            <a:avLst/>
          </a:prstGeom>
          <a:noFill/>
        </p:spPr>
        <p:txBody>
          <a:bodyPr wrap="square" rtlCol="0">
            <a:spAutoFit/>
          </a:bodyPr>
          <a:lstStyle/>
          <a:p>
            <a:pPr algn="ctr"/>
            <a:endParaRPr lang="en-US" sz="4000" b="1" dirty="0">
              <a:solidFill>
                <a:schemeClr val="accent5">
                  <a:lumMod val="50000"/>
                </a:schemeClr>
              </a:solidFill>
            </a:endParaRPr>
          </a:p>
        </p:txBody>
      </p:sp>
      <p:sp>
        <p:nvSpPr>
          <p:cNvPr id="6" name="TextBox 5"/>
          <p:cNvSpPr txBox="1"/>
          <p:nvPr/>
        </p:nvSpPr>
        <p:spPr>
          <a:xfrm>
            <a:off x="6808420" y="5270842"/>
            <a:ext cx="4725548" cy="1200329"/>
          </a:xfrm>
          <a:prstGeom prst="rect">
            <a:avLst/>
          </a:prstGeom>
          <a:noFill/>
        </p:spPr>
        <p:txBody>
          <a:bodyPr wrap="square" rtlCol="0">
            <a:spAutoFit/>
          </a:bodyPr>
          <a:lstStyle/>
          <a:p>
            <a:pPr algn="ctr"/>
            <a:r>
              <a:rPr lang="en-US" dirty="0"/>
              <a:t>Debbie Cate</a:t>
            </a:r>
          </a:p>
          <a:p>
            <a:pPr algn="ctr"/>
            <a:r>
              <a:rPr lang="en-US" dirty="0"/>
              <a:t>Mary Peters  </a:t>
            </a:r>
          </a:p>
          <a:p>
            <a:pPr algn="ctr"/>
            <a:r>
              <a:rPr lang="en-US" dirty="0"/>
              <a:t>Technical Assistance Specialists</a:t>
            </a:r>
          </a:p>
          <a:p>
            <a:pPr algn="ct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470"/>
          <a:stretch/>
        </p:blipFill>
        <p:spPr>
          <a:xfrm>
            <a:off x="471638" y="2354194"/>
            <a:ext cx="5432735" cy="4081560"/>
          </a:xfrm>
          <a:prstGeom prst="rect">
            <a:avLst/>
          </a:prstGeom>
          <a:solidFill>
            <a:srgbClr val="FF99FF"/>
          </a:solidFill>
          <a:ln w="76200">
            <a:solidFill>
              <a:srgbClr val="00B050"/>
            </a:solidFill>
          </a:ln>
        </p:spPr>
      </p:pic>
      <p:sp>
        <p:nvSpPr>
          <p:cNvPr id="4" name="Title 3">
            <a:extLst>
              <a:ext uri="{FF2B5EF4-FFF2-40B4-BE49-F238E27FC236}">
                <a16:creationId xmlns:a16="http://schemas.microsoft.com/office/drawing/2014/main" id="{6B420A8B-E76E-475E-8198-DD96D970B5C7}"/>
              </a:ext>
            </a:extLst>
          </p:cNvPr>
          <p:cNvSpPr>
            <a:spLocks noGrp="1"/>
          </p:cNvSpPr>
          <p:nvPr>
            <p:ph type="ctrTitle"/>
          </p:nvPr>
        </p:nvSpPr>
        <p:spPr>
          <a:xfrm>
            <a:off x="6172200" y="3635477"/>
            <a:ext cx="5624362" cy="1841842"/>
          </a:xfrm>
        </p:spPr>
        <p:txBody>
          <a:bodyPr>
            <a:normAutofit fontScale="90000"/>
          </a:bodyPr>
          <a:lstStyle/>
          <a:p>
            <a:pPr algn="ctr"/>
            <a:r>
              <a:rPr lang="en-US" sz="3600" dirty="0"/>
              <a:t>Dollars and Cents:  Collaborative Funding in Early Childhood programs and  </a:t>
            </a:r>
            <a:br>
              <a:rPr lang="en-US" sz="3600" dirty="0"/>
            </a:br>
            <a:r>
              <a:rPr lang="en-US" sz="3600" dirty="0"/>
              <a:t>Inclusion</a:t>
            </a:r>
            <a:br>
              <a:rPr lang="en-US" dirty="0"/>
            </a:br>
            <a:endParaRPr lang="en-US" dirty="0"/>
          </a:p>
        </p:txBody>
      </p:sp>
    </p:spTree>
    <p:extLst>
      <p:ext uri="{BB962C8B-B14F-4D97-AF65-F5344CB8AC3E}">
        <p14:creationId xmlns:p14="http://schemas.microsoft.com/office/powerpoint/2010/main" val="97117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1563688" y="192088"/>
            <a:ext cx="10628312" cy="576262"/>
          </a:xfrm>
        </p:spPr>
        <p:txBody>
          <a:bodyPr>
            <a:normAutofit lnSpcReduction="10000"/>
          </a:bodyPr>
          <a:lstStyle/>
          <a:p>
            <a:pPr marL="0" indent="0">
              <a:buNone/>
            </a:pPr>
            <a:r>
              <a:rPr lang="en-US" sz="3100" b="1" dirty="0">
                <a:solidFill>
                  <a:schemeClr val="accent4"/>
                </a:solidFill>
                <a:latin typeface="+mn-lt"/>
              </a:rPr>
              <a:t>Supplant: “REPLACES”</a:t>
            </a:r>
          </a:p>
        </p:txBody>
      </p:sp>
      <p:pic>
        <p:nvPicPr>
          <p:cNvPr id="1026" name="Picture 2" descr="Image result for daily vitam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93382"/>
            <a:ext cx="5690416" cy="36712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dinner pl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14" y="1690688"/>
            <a:ext cx="3379195" cy="3379195"/>
          </a:xfrm>
          <a:prstGeom prst="rect">
            <a:avLst/>
          </a:prstGeom>
          <a:noFill/>
          <a:extLst>
            <a:ext uri="{909E8E84-426E-40DD-AFC4-6F175D3DCCD1}">
              <a14:hiddenFill xmlns:a14="http://schemas.microsoft.com/office/drawing/2010/main">
                <a:solidFill>
                  <a:srgbClr val="FFFFFF"/>
                </a:solidFill>
              </a14:hiddenFill>
            </a:ext>
          </a:extLst>
        </p:spPr>
      </p:pic>
      <p:sp>
        <p:nvSpPr>
          <p:cNvPr id="8" name="Equal 7"/>
          <p:cNvSpPr/>
          <p:nvPr/>
        </p:nvSpPr>
        <p:spPr>
          <a:xfrm>
            <a:off x="4076132" y="2848970"/>
            <a:ext cx="2019868" cy="116006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89216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2" name="Shape 172" descr="Ninja Ultima Blender Smoothie Recipes Ninja Blender Healthy Drink Recipes Ninja Blender Smoothie Recipes"/>
          <p:cNvPicPr preferRelativeResize="0"/>
          <p:nvPr/>
        </p:nvPicPr>
        <p:blipFill rotWithShape="1">
          <a:blip r:embed="rId3">
            <a:alphaModFix/>
          </a:blip>
          <a:srcRect l="6069" t="27963" r="61491" b="2474"/>
          <a:stretch/>
        </p:blipFill>
        <p:spPr>
          <a:xfrm>
            <a:off x="7619999" y="1727200"/>
            <a:ext cx="3560301" cy="3883706"/>
          </a:xfrm>
          <a:prstGeom prst="rect">
            <a:avLst/>
          </a:prstGeom>
          <a:noFill/>
          <a:ln>
            <a:noFill/>
          </a:ln>
        </p:spPr>
      </p:pic>
      <p:sp>
        <p:nvSpPr>
          <p:cNvPr id="3" name="Text Placeholder 2"/>
          <p:cNvSpPr>
            <a:spLocks noGrp="1"/>
          </p:cNvSpPr>
          <p:nvPr>
            <p:ph type="body" sz="quarter" idx="4294967295"/>
          </p:nvPr>
        </p:nvSpPr>
        <p:spPr>
          <a:xfrm>
            <a:off x="2959869" y="565713"/>
            <a:ext cx="6056311" cy="576262"/>
          </a:xfrm>
        </p:spPr>
        <p:txBody>
          <a:bodyPr>
            <a:noAutofit/>
          </a:bodyPr>
          <a:lstStyle/>
          <a:p>
            <a:pPr marL="0" indent="0">
              <a:buNone/>
            </a:pPr>
            <a:r>
              <a:rPr lang="en-US" sz="3100" b="1" dirty="0">
                <a:solidFill>
                  <a:schemeClr val="accent4"/>
                </a:solidFill>
                <a:latin typeface="+mn-lt"/>
              </a:rPr>
              <a:t>Blending Funds. . . Maybe Not</a:t>
            </a:r>
          </a:p>
        </p:txBody>
      </p:sp>
      <p:pic>
        <p:nvPicPr>
          <p:cNvPr id="173" name="Shape 173" descr="Ninja XL Blender"/>
          <p:cNvPicPr preferRelativeResize="0"/>
          <p:nvPr/>
        </p:nvPicPr>
        <p:blipFill rotWithShape="1">
          <a:blip r:embed="rId4">
            <a:alphaModFix/>
          </a:blip>
          <a:srcRect l="27029" r="27221" b="40134"/>
          <a:stretch/>
        </p:blipFill>
        <p:spPr>
          <a:xfrm>
            <a:off x="654926" y="1727200"/>
            <a:ext cx="3205874" cy="3714372"/>
          </a:xfrm>
          <a:prstGeom prst="rect">
            <a:avLst/>
          </a:prstGeom>
          <a:noFill/>
          <a:ln>
            <a:noFill/>
          </a:ln>
        </p:spPr>
      </p:pic>
      <p:sp>
        <p:nvSpPr>
          <p:cNvPr id="174" name="Shape 174"/>
          <p:cNvSpPr/>
          <p:nvPr/>
        </p:nvSpPr>
        <p:spPr>
          <a:xfrm>
            <a:off x="4397799" y="3018186"/>
            <a:ext cx="2685200" cy="1132400"/>
          </a:xfrm>
          <a:prstGeom prst="stripedRightArrow">
            <a:avLst>
              <a:gd name="adj1" fmla="val 50000"/>
              <a:gd name="adj2" fmla="val 50000"/>
            </a:avLst>
          </a:prstGeom>
          <a:solidFill>
            <a:srgbClr val="757070"/>
          </a:solidFill>
          <a:ln w="12700" cap="flat" cmpd="sng">
            <a:solidFill>
              <a:srgbClr val="42719B"/>
            </a:solidFill>
            <a:prstDash val="solid"/>
            <a:miter lim="800000"/>
            <a:headEnd type="none" w="med" len="med"/>
            <a:tailEnd type="none" w="med" len="med"/>
          </a:ln>
        </p:spPr>
        <p:txBody>
          <a:bodyPr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8992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srcRect l="708" t="886" r="14544" b="3424"/>
          <a:stretch/>
        </p:blipFill>
        <p:spPr>
          <a:xfrm>
            <a:off x="769712" y="961310"/>
            <a:ext cx="6108132" cy="4514348"/>
          </a:xfrm>
          <a:prstGeom prst="rect">
            <a:avLst/>
          </a:prstGeom>
        </p:spPr>
      </p:pic>
      <p:sp>
        <p:nvSpPr>
          <p:cNvPr id="20" name="TextBox 19"/>
          <p:cNvSpPr txBox="1"/>
          <p:nvPr/>
        </p:nvSpPr>
        <p:spPr>
          <a:xfrm>
            <a:off x="3913116" y="5807332"/>
            <a:ext cx="5108054" cy="261610"/>
          </a:xfrm>
          <a:prstGeom prst="rect">
            <a:avLst/>
          </a:prstGeom>
          <a:noFill/>
        </p:spPr>
        <p:txBody>
          <a:bodyPr wrap="square" rtlCol="0">
            <a:spAutoFit/>
          </a:bodyPr>
          <a:lstStyle/>
          <a:p>
            <a:r>
              <a:rPr lang="en-US" sz="1100" i="1" dirty="0">
                <a:solidFill>
                  <a:srgbClr val="567A42"/>
                </a:solidFill>
              </a:rPr>
              <a:t>2017 - Photo by  Ryan’s momma; hared with permission.</a:t>
            </a:r>
          </a:p>
        </p:txBody>
      </p:sp>
      <p:pic>
        <p:nvPicPr>
          <p:cNvPr id="4" name="Picture 3"/>
          <p:cNvPicPr>
            <a:picLocks noChangeAspect="1"/>
          </p:cNvPicPr>
          <p:nvPr/>
        </p:nvPicPr>
        <p:blipFill rotWithShape="1">
          <a:blip r:embed="rId4"/>
          <a:srcRect l="8635" t="16277" r="44909"/>
          <a:stretch/>
        </p:blipFill>
        <p:spPr>
          <a:xfrm>
            <a:off x="7596274" y="2836409"/>
            <a:ext cx="2251632" cy="3101728"/>
          </a:xfrm>
          <a:prstGeom prst="rect">
            <a:avLst/>
          </a:prstGeom>
        </p:spPr>
      </p:pic>
      <p:sp>
        <p:nvSpPr>
          <p:cNvPr id="3" name="Text Placeholder 2"/>
          <p:cNvSpPr>
            <a:spLocks noGrp="1"/>
          </p:cNvSpPr>
          <p:nvPr>
            <p:ph type="body" sz="quarter" idx="4294967295"/>
          </p:nvPr>
        </p:nvSpPr>
        <p:spPr>
          <a:xfrm>
            <a:off x="1563688" y="192088"/>
            <a:ext cx="10628312" cy="576262"/>
          </a:xfrm>
        </p:spPr>
        <p:txBody>
          <a:bodyPr>
            <a:noAutofit/>
          </a:bodyPr>
          <a:lstStyle/>
          <a:p>
            <a:pPr marL="0" indent="0">
              <a:buNone/>
            </a:pPr>
            <a:r>
              <a:rPr lang="en-US" sz="3100" b="1" dirty="0">
                <a:solidFill>
                  <a:schemeClr val="accent4"/>
                </a:solidFill>
                <a:latin typeface="+mn-lt"/>
              </a:rPr>
              <a:t>Blended Programs – YES!</a:t>
            </a:r>
          </a:p>
        </p:txBody>
      </p:sp>
    </p:spTree>
    <p:extLst>
      <p:ext uri="{BB962C8B-B14F-4D97-AF65-F5344CB8AC3E}">
        <p14:creationId xmlns:p14="http://schemas.microsoft.com/office/powerpoint/2010/main" val="465804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8CA389-B29D-47D0-86FB-AEAF0FFD022D}"/>
              </a:ext>
            </a:extLst>
          </p:cNvPr>
          <p:cNvSpPr>
            <a:spLocks noGrp="1"/>
          </p:cNvSpPr>
          <p:nvPr>
            <p:ph type="ctrTitle"/>
          </p:nvPr>
        </p:nvSpPr>
        <p:spPr>
          <a:xfrm>
            <a:off x="393291" y="3653175"/>
            <a:ext cx="11621729" cy="1333500"/>
          </a:xfrm>
        </p:spPr>
        <p:txBody>
          <a:bodyPr>
            <a:normAutofit fontScale="90000"/>
          </a:bodyPr>
          <a:lstStyle/>
          <a:p>
            <a:r>
              <a:rPr lang="en-US" dirty="0"/>
              <a:t>Collaborative Funding to Support Children with Disabilities </a:t>
            </a:r>
            <a:br>
              <a:rPr lang="en-US" dirty="0"/>
            </a:br>
            <a:r>
              <a:rPr lang="en-US" dirty="0"/>
              <a:t>in Early Learning Programs</a:t>
            </a:r>
          </a:p>
        </p:txBody>
      </p:sp>
    </p:spTree>
    <p:extLst>
      <p:ext uri="{BB962C8B-B14F-4D97-AF65-F5344CB8AC3E}">
        <p14:creationId xmlns:p14="http://schemas.microsoft.com/office/powerpoint/2010/main" val="1615162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alpha val="3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4183" y="365125"/>
            <a:ext cx="11249890" cy="1325563"/>
          </a:xfrm>
        </p:spPr>
        <p:txBody>
          <a:bodyPr>
            <a:normAutofit/>
          </a:bodyPr>
          <a:lstStyle/>
          <a:p>
            <a:r>
              <a:rPr lang="en-US" sz="3600" b="1" dirty="0">
                <a:latin typeface="+mn-lt"/>
              </a:rPr>
              <a:t>Call to Action</a:t>
            </a:r>
          </a:p>
        </p:txBody>
      </p:sp>
      <p:pic>
        <p:nvPicPr>
          <p:cNvPr id="5" name="Picture 4" descr="ectalogo-template-large.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322811" y="6053998"/>
            <a:ext cx="2481262" cy="57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p:cNvGraphicFramePr/>
          <p:nvPr>
            <p:extLst/>
          </p:nvPr>
        </p:nvGraphicFramePr>
        <p:xfrm>
          <a:off x="135814" y="1027906"/>
          <a:ext cx="11668259" cy="5352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7874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441" r="22833"/>
          <a:stretch/>
        </p:blipFill>
        <p:spPr>
          <a:xfrm>
            <a:off x="6179884" y="84264"/>
            <a:ext cx="5971185" cy="6711642"/>
          </a:xfrm>
          <a:prstGeom prst="rect">
            <a:avLst/>
          </a:prstGeom>
          <a:ln w="76200">
            <a:solidFill>
              <a:schemeClr val="accent3">
                <a:lumMod val="75000"/>
              </a:schemeClr>
            </a:solidFill>
          </a:ln>
          <a:effectLst/>
        </p:spPr>
      </p:pic>
      <p:sp>
        <p:nvSpPr>
          <p:cNvPr id="2" name="Title 1"/>
          <p:cNvSpPr>
            <a:spLocks noGrp="1"/>
          </p:cNvSpPr>
          <p:nvPr>
            <p:ph type="title"/>
          </p:nvPr>
        </p:nvSpPr>
        <p:spPr>
          <a:xfrm>
            <a:off x="1250814" y="302668"/>
            <a:ext cx="3529532" cy="1676603"/>
          </a:xfrm>
        </p:spPr>
        <p:txBody>
          <a:bodyPr>
            <a:normAutofit/>
          </a:bodyPr>
          <a:lstStyle/>
          <a:p>
            <a:r>
              <a:rPr lang="en-US" sz="3600" b="1" dirty="0">
                <a:latin typeface="+mn-lt"/>
              </a:rPr>
              <a:t>Valuing Inclusion</a:t>
            </a:r>
          </a:p>
        </p:txBody>
      </p:sp>
      <p:sp>
        <p:nvSpPr>
          <p:cNvPr id="3" name="Content Placeholder 2"/>
          <p:cNvSpPr>
            <a:spLocks noGrp="1"/>
          </p:cNvSpPr>
          <p:nvPr>
            <p:ph idx="1"/>
          </p:nvPr>
        </p:nvSpPr>
        <p:spPr>
          <a:xfrm>
            <a:off x="599769" y="1782625"/>
            <a:ext cx="5011090" cy="4244549"/>
          </a:xfrm>
        </p:spPr>
        <p:txBody>
          <a:bodyPr>
            <a:normAutofit/>
          </a:bodyPr>
          <a:lstStyle/>
          <a:p>
            <a:pPr marL="0" indent="0">
              <a:lnSpc>
                <a:spcPct val="100000"/>
              </a:lnSpc>
              <a:buNone/>
            </a:pPr>
            <a:r>
              <a:rPr lang="en-US" sz="2400" dirty="0"/>
              <a:t>The Individuals with Disabilities Education Act (IDEA)</a:t>
            </a:r>
          </a:p>
          <a:p>
            <a:pPr marL="0" indent="0">
              <a:lnSpc>
                <a:spcPct val="100000"/>
              </a:lnSpc>
              <a:buNone/>
            </a:pPr>
            <a:endParaRPr lang="en-US" sz="2400" dirty="0"/>
          </a:p>
          <a:p>
            <a:pPr marL="0" indent="0">
              <a:lnSpc>
                <a:spcPct val="100000"/>
              </a:lnSpc>
              <a:buNone/>
            </a:pPr>
            <a:r>
              <a:rPr lang="en-US" sz="2400" dirty="0"/>
              <a:t> “…presumes that the first placement option considered for a preschool child with a disability is the regular public preschool program the child would attend if the child did not have a disability.”</a:t>
            </a:r>
          </a:p>
          <a:p>
            <a:pPr marL="0" indent="0">
              <a:buNone/>
            </a:pPr>
            <a:endParaRPr lang="en-US" sz="2400" dirty="0"/>
          </a:p>
        </p:txBody>
      </p:sp>
      <p:sp>
        <p:nvSpPr>
          <p:cNvPr id="4" name="Slide Number Placeholder 3">
            <a:extLst>
              <a:ext uri="{FF2B5EF4-FFF2-40B4-BE49-F238E27FC236}">
                <a16:creationId xmlns:a16="http://schemas.microsoft.com/office/drawing/2014/main" id="{D74334C3-A2D3-4BF1-AA71-2536B46B0AC2}"/>
              </a:ext>
            </a:extLst>
          </p:cNvPr>
          <p:cNvSpPr>
            <a:spLocks noGrp="1"/>
          </p:cNvSpPr>
          <p:nvPr>
            <p:ph type="sldNum" sz="quarter" idx="12"/>
          </p:nvPr>
        </p:nvSpPr>
        <p:spPr>
          <a:xfrm>
            <a:off x="10853928" y="6356350"/>
            <a:ext cx="685800" cy="365125"/>
          </a:xfrm>
        </p:spPr>
        <p:txBody>
          <a:bodyPr>
            <a:normAutofit/>
          </a:bodyPr>
          <a:lstStyle/>
          <a:p>
            <a:pPr algn="l">
              <a:lnSpc>
                <a:spcPct val="90000"/>
              </a:lnSpc>
              <a:spcAft>
                <a:spcPts val="600"/>
              </a:spcAft>
            </a:pPr>
            <a:fld id="{895CC2FD-FF0F-4E17-81CC-FD7581CE2AD7}" type="slidenum">
              <a:rPr lang="en-US">
                <a:solidFill>
                  <a:srgbClr val="FFFFFF"/>
                </a:solidFill>
              </a:rPr>
              <a:pPr algn="l">
                <a:lnSpc>
                  <a:spcPct val="90000"/>
                </a:lnSpc>
                <a:spcAft>
                  <a:spcPts val="600"/>
                </a:spcAft>
              </a:pPr>
              <a:t>15</a:t>
            </a:fld>
            <a:endParaRPr lang="en-US">
              <a:solidFill>
                <a:srgbClr val="FFFFFF"/>
              </a:solidFill>
            </a:endParaRPr>
          </a:p>
        </p:txBody>
      </p:sp>
    </p:spTree>
    <p:extLst>
      <p:ext uri="{BB962C8B-B14F-4D97-AF65-F5344CB8AC3E}">
        <p14:creationId xmlns:p14="http://schemas.microsoft.com/office/powerpoint/2010/main" val="1309026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teachme2read.files.wordpress.com/2013/10/cropped-obod.png">
            <a:hlinkClick r:id="rId3"/>
            <a:extLst>
              <a:ext uri="{FF2B5EF4-FFF2-40B4-BE49-F238E27FC236}">
                <a16:creationId xmlns:a16="http://schemas.microsoft.com/office/drawing/2014/main" id="{0CF5482E-544A-4314-ACD7-5185BB818D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79" t="1176" r="37889" b="14985"/>
          <a:stretch/>
        </p:blipFill>
        <p:spPr bwMode="auto">
          <a:xfrm>
            <a:off x="221288" y="773257"/>
            <a:ext cx="4178374" cy="5145762"/>
          </a:xfrm>
          <a:prstGeom prst="rect">
            <a:avLst/>
          </a:prstGeom>
          <a:noFill/>
          <a:ln w="28575">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58286" y="604407"/>
            <a:ext cx="7474172" cy="1325563"/>
          </a:xfrm>
        </p:spPr>
        <p:txBody>
          <a:bodyPr>
            <a:normAutofit/>
          </a:bodyPr>
          <a:lstStyle/>
          <a:p>
            <a:r>
              <a:rPr lang="en-US" sz="3600" b="1" dirty="0">
                <a:latin typeface="+mn-lt"/>
              </a:rPr>
              <a:t>Individuals with Disabilities Education Act (IDEA) Funds</a:t>
            </a:r>
          </a:p>
        </p:txBody>
      </p:sp>
      <p:sp>
        <p:nvSpPr>
          <p:cNvPr id="3" name="Content Placeholder 2"/>
          <p:cNvSpPr>
            <a:spLocks noGrp="1"/>
          </p:cNvSpPr>
          <p:nvPr>
            <p:ph idx="1"/>
          </p:nvPr>
        </p:nvSpPr>
        <p:spPr>
          <a:xfrm>
            <a:off x="4469324" y="1953127"/>
            <a:ext cx="7233642" cy="4518088"/>
          </a:xfrm>
        </p:spPr>
        <p:txBody>
          <a:bodyPr anchor="ctr">
            <a:normAutofit/>
          </a:bodyPr>
          <a:lstStyle/>
          <a:p>
            <a:pPr>
              <a:buFont typeface="Wingdings" panose="05000000000000000000" pitchFamily="2" charset="2"/>
              <a:buChar char="v"/>
            </a:pPr>
            <a:r>
              <a:rPr lang="en-US" sz="2400" dirty="0"/>
              <a:t>IDEA Part B Section 611 funds for children ages 3-21 and 619 funds for children ages 3-5</a:t>
            </a:r>
          </a:p>
          <a:p>
            <a:pPr>
              <a:buFont typeface="Wingdings" panose="05000000000000000000" pitchFamily="2" charset="2"/>
              <a:buChar char="v"/>
            </a:pPr>
            <a:endParaRPr lang="en-US" sz="900" dirty="0"/>
          </a:p>
          <a:p>
            <a:pPr>
              <a:buFont typeface="Wingdings" panose="05000000000000000000" pitchFamily="2" charset="2"/>
              <a:buChar char="v"/>
            </a:pPr>
            <a:r>
              <a:rPr lang="en-US" sz="2400" dirty="0"/>
              <a:t>State and local agencies also provide funds </a:t>
            </a:r>
          </a:p>
          <a:p>
            <a:pPr>
              <a:buFont typeface="Wingdings" panose="05000000000000000000" pitchFamily="2" charset="2"/>
              <a:buChar char="v"/>
            </a:pPr>
            <a:endParaRPr lang="en-US" sz="900" dirty="0"/>
          </a:p>
          <a:p>
            <a:pPr>
              <a:buFont typeface="Wingdings" panose="05000000000000000000" pitchFamily="2" charset="2"/>
              <a:buChar char="v"/>
            </a:pPr>
            <a:r>
              <a:rPr lang="en-US" sz="2400" dirty="0"/>
              <a:t>Funds are used to provide special education and related services to children with disabilities, costs in excess of the regular education costs</a:t>
            </a:r>
          </a:p>
          <a:p>
            <a:pPr>
              <a:buFont typeface="Wingdings" panose="05000000000000000000" pitchFamily="2" charset="2"/>
              <a:buChar char="v"/>
            </a:pPr>
            <a:endParaRPr lang="en-US" sz="2400" dirty="0"/>
          </a:p>
        </p:txBody>
      </p:sp>
    </p:spTree>
    <p:extLst>
      <p:ext uri="{BB962C8B-B14F-4D97-AF65-F5344CB8AC3E}">
        <p14:creationId xmlns:p14="http://schemas.microsoft.com/office/powerpoint/2010/main" val="2354511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34E2A2-B5DA-4311-8390-EF2E4449D3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1250"/>
          <a:stretch/>
        </p:blipFill>
        <p:spPr>
          <a:xfrm>
            <a:off x="7556429" y="9101"/>
            <a:ext cx="4635571" cy="6857990"/>
          </a:xfrm>
          <a:prstGeom prst="rect">
            <a:avLst/>
          </a:prstGeom>
          <a:solidFill>
            <a:srgbClr val="FFFFFF">
              <a:shade val="85000"/>
            </a:srgbClr>
          </a:solidFill>
          <a:ln w="28575">
            <a:solidFill>
              <a:srgbClr val="00B050"/>
            </a:solidFill>
          </a:ln>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E73207E6-44EB-4316-8B4E-FC2AC863CA14}"/>
              </a:ext>
            </a:extLst>
          </p:cNvPr>
          <p:cNvSpPr>
            <a:spLocks noGrp="1"/>
          </p:cNvSpPr>
          <p:nvPr>
            <p:ph type="title"/>
          </p:nvPr>
        </p:nvSpPr>
        <p:spPr>
          <a:xfrm>
            <a:off x="1596827" y="206477"/>
            <a:ext cx="4109365" cy="645142"/>
          </a:xfrm>
        </p:spPr>
        <p:txBody>
          <a:bodyPr anchor="b">
            <a:normAutofit fontScale="90000"/>
          </a:bodyPr>
          <a:lstStyle/>
          <a:p>
            <a:r>
              <a:rPr lang="en-US" sz="3600" b="1" dirty="0">
                <a:latin typeface="+mn-lt"/>
              </a:rPr>
              <a:t>Use of IDEA Funds</a:t>
            </a:r>
          </a:p>
        </p:txBody>
      </p:sp>
      <p:sp>
        <p:nvSpPr>
          <p:cNvPr id="3" name="Content Placeholder 2">
            <a:extLst>
              <a:ext uri="{FF2B5EF4-FFF2-40B4-BE49-F238E27FC236}">
                <a16:creationId xmlns:a16="http://schemas.microsoft.com/office/drawing/2014/main" id="{9E04898E-BCE8-4F0D-A33F-298675594E0E}"/>
              </a:ext>
            </a:extLst>
          </p:cNvPr>
          <p:cNvSpPr>
            <a:spLocks noGrp="1"/>
          </p:cNvSpPr>
          <p:nvPr>
            <p:ph idx="1"/>
          </p:nvPr>
        </p:nvSpPr>
        <p:spPr>
          <a:xfrm>
            <a:off x="194299" y="1028600"/>
            <a:ext cx="7170061" cy="4968336"/>
          </a:xfrm>
          <a:solidFill>
            <a:schemeClr val="tx2">
              <a:lumMod val="10000"/>
              <a:lumOff val="90000"/>
            </a:schemeClr>
          </a:solidFill>
        </p:spPr>
        <p:txBody>
          <a:bodyPr>
            <a:normAutofit/>
          </a:bodyPr>
          <a:lstStyle/>
          <a:p>
            <a:r>
              <a:rPr lang="en-US" sz="2400" dirty="0"/>
              <a:t>Special education teachers</a:t>
            </a:r>
          </a:p>
          <a:p>
            <a:r>
              <a:rPr lang="en-US" sz="2400" dirty="0"/>
              <a:t>Administrators</a:t>
            </a:r>
          </a:p>
          <a:p>
            <a:r>
              <a:rPr lang="en-US" sz="2400" dirty="0"/>
              <a:t>Related services providers</a:t>
            </a:r>
          </a:p>
          <a:p>
            <a:r>
              <a:rPr lang="en-US" sz="2400" dirty="0"/>
              <a:t>Specialized equipment or devices</a:t>
            </a:r>
          </a:p>
          <a:p>
            <a:r>
              <a:rPr lang="en-US" sz="2400" dirty="0"/>
              <a:t>Materials and supplies</a:t>
            </a:r>
          </a:p>
          <a:p>
            <a:r>
              <a:rPr lang="en-US" sz="2400" dirty="0"/>
              <a:t>Professional Development</a:t>
            </a:r>
          </a:p>
          <a:p>
            <a:r>
              <a:rPr lang="en-US" sz="2400" dirty="0"/>
              <a:t>Technology for recordkeeping, data collection</a:t>
            </a:r>
          </a:p>
          <a:p>
            <a:r>
              <a:rPr lang="en-US" sz="2400" dirty="0"/>
              <a:t>Case management activities for providing services described in a child’s IEP </a:t>
            </a:r>
          </a:p>
          <a:p>
            <a:endParaRPr lang="en-US" sz="2000" dirty="0"/>
          </a:p>
        </p:txBody>
      </p:sp>
      <p:sp>
        <p:nvSpPr>
          <p:cNvPr id="4" name="Slide Number Placeholder 3">
            <a:extLst>
              <a:ext uri="{FF2B5EF4-FFF2-40B4-BE49-F238E27FC236}">
                <a16:creationId xmlns:a16="http://schemas.microsoft.com/office/drawing/2014/main" id="{382EEE74-E4BE-463E-A5C3-51047738DF27}"/>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054664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9696" t="6666" r="25913"/>
          <a:stretch/>
        </p:blipFill>
        <p:spPr>
          <a:xfrm>
            <a:off x="87940" y="29515"/>
            <a:ext cx="4271408" cy="5949846"/>
          </a:xfrm>
          <a:prstGeom prst="rect">
            <a:avLst/>
          </a:prstGeom>
          <a:solidFill>
            <a:schemeClr val="accent2"/>
          </a:solidFill>
          <a:ln w="57150">
            <a:solidFill>
              <a:schemeClr val="accent2"/>
            </a:solidFill>
          </a:ln>
          <a:effectLst/>
        </p:spPr>
      </p:pic>
      <p:sp>
        <p:nvSpPr>
          <p:cNvPr id="2" name="Title 1"/>
          <p:cNvSpPr>
            <a:spLocks noGrp="1"/>
          </p:cNvSpPr>
          <p:nvPr>
            <p:ph type="title"/>
          </p:nvPr>
        </p:nvSpPr>
        <p:spPr>
          <a:xfrm>
            <a:off x="6428297" y="269056"/>
            <a:ext cx="3912352" cy="982949"/>
          </a:xfrm>
        </p:spPr>
        <p:txBody>
          <a:bodyPr>
            <a:normAutofit fontScale="90000"/>
          </a:bodyPr>
          <a:lstStyle/>
          <a:p>
            <a:r>
              <a:rPr lang="en-US" sz="3600" b="1" dirty="0">
                <a:latin typeface="+mn-lt"/>
              </a:rPr>
              <a:t>Use of IDEA Funds</a:t>
            </a:r>
          </a:p>
        </p:txBody>
      </p:sp>
      <p:sp>
        <p:nvSpPr>
          <p:cNvPr id="3" name="Content Placeholder 2"/>
          <p:cNvSpPr>
            <a:spLocks noGrp="1"/>
          </p:cNvSpPr>
          <p:nvPr>
            <p:ph idx="1"/>
          </p:nvPr>
        </p:nvSpPr>
        <p:spPr>
          <a:xfrm>
            <a:off x="4881209" y="996824"/>
            <a:ext cx="7006527" cy="5104345"/>
          </a:xfrm>
        </p:spPr>
        <p:txBody>
          <a:bodyPr>
            <a:noAutofit/>
          </a:bodyPr>
          <a:lstStyle/>
          <a:p>
            <a:pPr marL="0" indent="0">
              <a:buClr>
                <a:srgbClr val="2D455E"/>
              </a:buClr>
              <a:buNone/>
            </a:pPr>
            <a:r>
              <a:rPr lang="en-US" sz="2400" dirty="0"/>
              <a:t>Part B funds may pay for all education costs in a preschool program if no local or state funds are available for nondisabled children</a:t>
            </a:r>
          </a:p>
          <a:p>
            <a:pPr marL="0" indent="0">
              <a:buClr>
                <a:srgbClr val="2D455E"/>
              </a:buClr>
              <a:buNone/>
            </a:pPr>
            <a:r>
              <a:rPr lang="en-US" sz="2400" dirty="0"/>
              <a:t>This means, generally: </a:t>
            </a:r>
          </a:p>
          <a:p>
            <a:pPr marL="0" indent="0">
              <a:buClr>
                <a:srgbClr val="2D455E"/>
              </a:buClr>
              <a:buNone/>
            </a:pPr>
            <a:endParaRPr lang="en-US" sz="900" dirty="0"/>
          </a:p>
          <a:p>
            <a:pPr lvl="1">
              <a:buClr>
                <a:srgbClr val="2D455E"/>
              </a:buClr>
            </a:pPr>
            <a:r>
              <a:rPr lang="en-US" sz="2400" dirty="0"/>
              <a:t>if child is eligible for a public funded program, special education funds for services</a:t>
            </a:r>
          </a:p>
          <a:p>
            <a:pPr lvl="1">
              <a:buClr>
                <a:srgbClr val="2D455E"/>
              </a:buClr>
            </a:pPr>
            <a:r>
              <a:rPr lang="en-US" sz="2400" dirty="0"/>
              <a:t>if no funded placement is available, special education funds may be used to pay for a preschool placement</a:t>
            </a:r>
          </a:p>
        </p:txBody>
      </p:sp>
    </p:spTree>
    <p:extLst>
      <p:ext uri="{BB962C8B-B14F-4D97-AF65-F5344CB8AC3E}">
        <p14:creationId xmlns:p14="http://schemas.microsoft.com/office/powerpoint/2010/main" val="2976841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376" y="258928"/>
            <a:ext cx="8831247" cy="930593"/>
          </a:xfrm>
        </p:spPr>
        <p:txBody>
          <a:bodyPr>
            <a:normAutofit fontScale="90000"/>
          </a:bodyPr>
          <a:lstStyle/>
          <a:p>
            <a:r>
              <a:rPr lang="en-US" sz="3600" b="1" dirty="0">
                <a:latin typeface="+mn-lt"/>
              </a:rPr>
              <a:t>Children Attending </a:t>
            </a:r>
            <a:br>
              <a:rPr lang="en-US" sz="3600" b="1" dirty="0">
                <a:latin typeface="+mn-lt"/>
              </a:rPr>
            </a:br>
            <a:r>
              <a:rPr lang="en-US" sz="3600" b="1" dirty="0">
                <a:latin typeface="+mn-lt"/>
              </a:rPr>
              <a:t>Early Childhood Programs</a:t>
            </a:r>
          </a:p>
        </p:txBody>
      </p:sp>
      <p:sp>
        <p:nvSpPr>
          <p:cNvPr id="3" name="Content Placeholder 2"/>
          <p:cNvSpPr>
            <a:spLocks noGrp="1"/>
          </p:cNvSpPr>
          <p:nvPr>
            <p:ph idx="1"/>
          </p:nvPr>
        </p:nvSpPr>
        <p:spPr>
          <a:xfrm>
            <a:off x="597686" y="1460957"/>
            <a:ext cx="7505929" cy="4556384"/>
          </a:xfrm>
        </p:spPr>
        <p:txBody>
          <a:bodyPr>
            <a:noAutofit/>
          </a:bodyPr>
          <a:lstStyle/>
          <a:p>
            <a:pPr marL="0" indent="0">
              <a:buNone/>
            </a:pPr>
            <a:endParaRPr lang="en-US" sz="2400" dirty="0"/>
          </a:p>
          <a:p>
            <a:pPr marL="0" indent="0">
              <a:buNone/>
            </a:pPr>
            <a:r>
              <a:rPr lang="en-US" sz="2400" dirty="0"/>
              <a:t>A child is attending a regular early childhood placement and is identified as a child with a disability</a:t>
            </a:r>
          </a:p>
          <a:p>
            <a:pPr marL="0" indent="0">
              <a:buNone/>
            </a:pPr>
            <a:endParaRPr lang="en-US" sz="900" dirty="0"/>
          </a:p>
          <a:p>
            <a:pPr>
              <a:buClr>
                <a:schemeClr val="accent2"/>
              </a:buClr>
            </a:pPr>
            <a:r>
              <a:rPr lang="en-US" sz="2400" dirty="0"/>
              <a:t> can the IEP be delivered in that program?</a:t>
            </a:r>
          </a:p>
          <a:p>
            <a:pPr>
              <a:buClr>
                <a:schemeClr val="accent2"/>
              </a:buClr>
            </a:pPr>
            <a:endParaRPr lang="en-US" sz="900" dirty="0"/>
          </a:p>
          <a:p>
            <a:pPr>
              <a:buClr>
                <a:schemeClr val="accent2"/>
              </a:buClr>
            </a:pPr>
            <a:r>
              <a:rPr lang="en-US" sz="2400" dirty="0"/>
              <a:t> if the program is tuition based or child care, what does your state or LEA require as the financial arrangement?  </a:t>
            </a:r>
          </a:p>
          <a:p>
            <a:pPr>
              <a:buClr>
                <a:schemeClr val="accent2"/>
              </a:buClr>
            </a:pPr>
            <a:endParaRPr lang="en-US" sz="900" dirty="0"/>
          </a:p>
          <a:p>
            <a:pPr>
              <a:buClr>
                <a:schemeClr val="accent2"/>
              </a:buClr>
              <a:buFont typeface="Wingdings" panose="05000000000000000000" pitchFamily="2" charset="2"/>
              <a:buChar char="v"/>
            </a:pPr>
            <a:endParaRPr lang="en-US" sz="2400" dirty="0"/>
          </a:p>
          <a:p>
            <a:pPr marL="0" indent="0">
              <a:buClr>
                <a:schemeClr val="accent2"/>
              </a:buClr>
              <a:buNone/>
            </a:pPr>
            <a:endParaRPr lang="en-US" sz="2400" dirty="0"/>
          </a:p>
          <a:p>
            <a:pPr marL="0" indent="0">
              <a:buNone/>
            </a:pPr>
            <a:endParaRPr lang="en-US" sz="2400" dirty="0"/>
          </a:p>
        </p:txBody>
      </p:sp>
      <p:pic>
        <p:nvPicPr>
          <p:cNvPr id="7" name="Picture 6">
            <a:extLst>
              <a:ext uri="{FF2B5EF4-FFF2-40B4-BE49-F238E27FC236}">
                <a16:creationId xmlns:a16="http://schemas.microsoft.com/office/drawing/2014/main" id="{AB69DC82-9174-49A3-9E96-2E6E05E6170F}"/>
              </a:ext>
            </a:extLst>
          </p:cNvPr>
          <p:cNvPicPr>
            <a:picLocks noChangeAspect="1"/>
          </p:cNvPicPr>
          <p:nvPr/>
        </p:nvPicPr>
        <p:blipFill rotWithShape="1">
          <a:blip r:embed="rId3"/>
          <a:srcRect l="41402" t="54515" r="49492" b="22025"/>
          <a:stretch/>
        </p:blipFill>
        <p:spPr>
          <a:xfrm>
            <a:off x="8583561" y="1922011"/>
            <a:ext cx="2825774" cy="4095330"/>
          </a:xfrm>
          <a:prstGeom prst="rect">
            <a:avLst/>
          </a:prstGeom>
          <a:solidFill>
            <a:schemeClr val="accent1">
              <a:lumMod val="60000"/>
              <a:lumOff val="40000"/>
            </a:schemeClr>
          </a:solidFill>
          <a:ln w="38100">
            <a:solidFill>
              <a:schemeClr val="accent3">
                <a:lumMod val="75000"/>
              </a:schemeClr>
            </a:solidFill>
          </a:ln>
        </p:spPr>
      </p:pic>
    </p:spTree>
    <p:extLst>
      <p:ext uri="{BB962C8B-B14F-4D97-AF65-F5344CB8AC3E}">
        <p14:creationId xmlns:p14="http://schemas.microsoft.com/office/powerpoint/2010/main" val="1630515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8CA389-B29D-47D0-86FB-AEAF0FFD022D}"/>
              </a:ext>
            </a:extLst>
          </p:cNvPr>
          <p:cNvSpPr>
            <a:spLocks noGrp="1"/>
          </p:cNvSpPr>
          <p:nvPr>
            <p:ph type="ctrTitle"/>
          </p:nvPr>
        </p:nvSpPr>
        <p:spPr>
          <a:xfrm>
            <a:off x="582355" y="3584349"/>
            <a:ext cx="11027289" cy="1333500"/>
          </a:xfrm>
        </p:spPr>
        <p:txBody>
          <a:bodyPr/>
          <a:lstStyle/>
          <a:p>
            <a:r>
              <a:rPr lang="en-US" dirty="0"/>
              <a:t>Collaborative Funding </a:t>
            </a:r>
            <a:br>
              <a:rPr lang="en-US" dirty="0"/>
            </a:br>
            <a:r>
              <a:rPr lang="en-US" dirty="0"/>
              <a:t>to Support Early Learning Programs</a:t>
            </a:r>
          </a:p>
        </p:txBody>
      </p:sp>
    </p:spTree>
    <p:extLst>
      <p:ext uri="{BB962C8B-B14F-4D97-AF65-F5344CB8AC3E}">
        <p14:creationId xmlns:p14="http://schemas.microsoft.com/office/powerpoint/2010/main" val="18127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0672" y="858336"/>
            <a:ext cx="7490684" cy="862310"/>
          </a:xfrm>
        </p:spPr>
        <p:txBody>
          <a:bodyPr>
            <a:normAutofit/>
          </a:bodyPr>
          <a:lstStyle/>
          <a:p>
            <a:r>
              <a:rPr lang="en-US" sz="3600" b="1" dirty="0">
                <a:latin typeface="+mn-lt"/>
              </a:rPr>
              <a:t>Use of IDEA Funds: </a:t>
            </a:r>
            <a:r>
              <a:rPr lang="en-US" sz="3600" b="1" i="1" dirty="0">
                <a:effectLst>
                  <a:outerShdw blurRad="38100" dist="38100" dir="2700000" algn="tl">
                    <a:srgbClr val="000000">
                      <a:alpha val="43137"/>
                    </a:srgbClr>
                  </a:outerShdw>
                </a:effectLst>
                <a:latin typeface="+mn-lt"/>
              </a:rPr>
              <a:t>Let’s Talk!</a:t>
            </a:r>
          </a:p>
        </p:txBody>
      </p:sp>
      <p:sp>
        <p:nvSpPr>
          <p:cNvPr id="3" name="Content Placeholder 2"/>
          <p:cNvSpPr>
            <a:spLocks noGrp="1"/>
          </p:cNvSpPr>
          <p:nvPr>
            <p:ph idx="1"/>
          </p:nvPr>
        </p:nvSpPr>
        <p:spPr>
          <a:xfrm>
            <a:off x="4756442" y="2238587"/>
            <a:ext cx="6991610" cy="1947854"/>
          </a:xfrm>
        </p:spPr>
        <p:txBody>
          <a:bodyPr>
            <a:noAutofit/>
          </a:bodyPr>
          <a:lstStyle/>
          <a:p>
            <a:pPr>
              <a:lnSpc>
                <a:spcPct val="150000"/>
              </a:lnSpc>
              <a:spcBef>
                <a:spcPts val="0"/>
              </a:spcBef>
              <a:buClr>
                <a:schemeClr val="accent5">
                  <a:lumMod val="75000"/>
                </a:schemeClr>
              </a:buClr>
              <a:buFont typeface="Wingdings" panose="05000000000000000000" pitchFamily="2" charset="2"/>
              <a:buChar char="v"/>
            </a:pPr>
            <a:r>
              <a:rPr lang="en-US" dirty="0"/>
              <a:t> </a:t>
            </a:r>
            <a:r>
              <a:rPr lang="en-US" sz="2400" dirty="0"/>
              <a:t>What guidance is available in your community to support collaborative funding?</a:t>
            </a:r>
          </a:p>
          <a:p>
            <a:pPr marL="0" indent="0">
              <a:lnSpc>
                <a:spcPct val="150000"/>
              </a:lnSpc>
              <a:spcBef>
                <a:spcPts val="0"/>
              </a:spcBef>
              <a:buClr>
                <a:schemeClr val="accent5">
                  <a:lumMod val="75000"/>
                </a:schemeClr>
              </a:buClr>
              <a:buNone/>
            </a:pPr>
            <a:endParaRPr lang="en-US" sz="2400" dirty="0"/>
          </a:p>
          <a:p>
            <a:pPr>
              <a:lnSpc>
                <a:spcPct val="150000"/>
              </a:lnSpc>
              <a:spcBef>
                <a:spcPts val="0"/>
              </a:spcBef>
              <a:buClr>
                <a:schemeClr val="accent5">
                  <a:lumMod val="75000"/>
                </a:schemeClr>
              </a:buClr>
              <a:buFont typeface="Wingdings" panose="05000000000000000000" pitchFamily="2" charset="2"/>
              <a:buChar char="v"/>
            </a:pPr>
            <a:r>
              <a:rPr lang="en-US" sz="2400" dirty="0"/>
              <a:t> What guidance do you need?</a:t>
            </a:r>
          </a:p>
        </p:txBody>
      </p:sp>
      <p:pic>
        <p:nvPicPr>
          <p:cNvPr id="9" name="Picture 8">
            <a:extLst>
              <a:ext uri="{FF2B5EF4-FFF2-40B4-BE49-F238E27FC236}">
                <a16:creationId xmlns:a16="http://schemas.microsoft.com/office/drawing/2014/main" id="{71B1D302-0264-479E-B2D9-D7CAA4B3A4B9}"/>
              </a:ext>
            </a:extLst>
          </p:cNvPr>
          <p:cNvPicPr>
            <a:picLocks noChangeAspect="1"/>
          </p:cNvPicPr>
          <p:nvPr/>
        </p:nvPicPr>
        <p:blipFill rotWithShape="1">
          <a:blip r:embed="rId3"/>
          <a:srcRect l="28392" t="33142" r="54986" b="20935"/>
          <a:stretch/>
        </p:blipFill>
        <p:spPr>
          <a:xfrm>
            <a:off x="443948" y="400739"/>
            <a:ext cx="3618786" cy="5623550"/>
          </a:xfrm>
          <a:prstGeom prst="rect">
            <a:avLst/>
          </a:prstGeom>
          <a:ln w="28575">
            <a:solidFill>
              <a:schemeClr val="accent5">
                <a:lumMod val="75000"/>
              </a:schemeClr>
            </a:solidFill>
          </a:ln>
        </p:spPr>
      </p:pic>
    </p:spTree>
    <p:extLst>
      <p:ext uri="{BB962C8B-B14F-4D97-AF65-F5344CB8AC3E}">
        <p14:creationId xmlns:p14="http://schemas.microsoft.com/office/powerpoint/2010/main" val="880152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15004" y="358193"/>
            <a:ext cx="5281824" cy="1217770"/>
          </a:xfrm>
        </p:spPr>
        <p:txBody>
          <a:bodyPr>
            <a:normAutofit/>
          </a:bodyPr>
          <a:lstStyle/>
          <a:p>
            <a:r>
              <a:rPr lang="en-US" sz="3600" b="1" dirty="0">
                <a:latin typeface="+mn-lt"/>
              </a:rPr>
              <a:t>Incidental Benefit</a:t>
            </a:r>
          </a:p>
        </p:txBody>
      </p:sp>
      <p:sp>
        <p:nvSpPr>
          <p:cNvPr id="5" name="Content Placeholder 4"/>
          <p:cNvSpPr>
            <a:spLocks noGrp="1"/>
          </p:cNvSpPr>
          <p:nvPr>
            <p:ph idx="1"/>
          </p:nvPr>
        </p:nvSpPr>
        <p:spPr>
          <a:xfrm>
            <a:off x="6155892" y="1276587"/>
            <a:ext cx="5717130" cy="4867637"/>
          </a:xfrm>
        </p:spPr>
        <p:txBody>
          <a:bodyPr>
            <a:normAutofit/>
          </a:bodyPr>
          <a:lstStyle/>
          <a:p>
            <a:pPr marL="0" indent="0">
              <a:buNone/>
            </a:pPr>
            <a:r>
              <a:rPr lang="en-US" sz="2400" dirty="0"/>
              <a:t>IDEA funds may be used for services and aids that also provide incidental benefit to children without disabilities.</a:t>
            </a:r>
          </a:p>
          <a:p>
            <a:pPr marL="0" indent="0">
              <a:buNone/>
            </a:pPr>
            <a:endParaRPr lang="en-US" sz="2400" dirty="0"/>
          </a:p>
          <a:p>
            <a:pPr marL="0" indent="0">
              <a:buNone/>
            </a:pPr>
            <a:r>
              <a:rPr lang="en-US" sz="2400" dirty="0"/>
              <a:t>Special education and related services, supplementary aids and services, all provided in a regular early childhood setting to a child with an IEP may also benefit children without IEPs.</a:t>
            </a:r>
          </a:p>
          <a:p>
            <a:endParaRPr lang="en-US" sz="2000" dirty="0"/>
          </a:p>
        </p:txBody>
      </p:sp>
      <p:pic>
        <p:nvPicPr>
          <p:cNvPr id="7" name="Picture 6" descr="Two Children playing">
            <a:extLst>
              <a:ext uri="{FF2B5EF4-FFF2-40B4-BE49-F238E27FC236}">
                <a16:creationId xmlns:a16="http://schemas.microsoft.com/office/drawing/2014/main" id="{8BBB708E-6E75-4EC3-85A7-FD3D9F0B2767}"/>
              </a:ext>
            </a:extLst>
          </p:cNvPr>
          <p:cNvPicPr/>
          <p:nvPr/>
        </p:nvPicPr>
        <p:blipFill rotWithShape="1">
          <a:blip r:embed="rId3">
            <a:extLst>
              <a:ext uri="{28A0092B-C50C-407E-A947-70E740481C1C}">
                <a14:useLocalDpi xmlns:a14="http://schemas.microsoft.com/office/drawing/2010/main" val="0"/>
              </a:ext>
            </a:extLst>
          </a:blip>
          <a:srcRect l="11846"/>
          <a:stretch/>
        </p:blipFill>
        <p:spPr bwMode="auto">
          <a:xfrm>
            <a:off x="318978" y="1052623"/>
            <a:ext cx="5403006" cy="4640047"/>
          </a:xfrm>
          <a:prstGeom prst="rect">
            <a:avLst/>
          </a:prstGeom>
          <a:noFill/>
          <a:ln w="57150">
            <a:solidFill>
              <a:schemeClr val="accent3">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552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663" y="257273"/>
            <a:ext cx="4698575" cy="1676603"/>
          </a:xfrm>
        </p:spPr>
        <p:txBody>
          <a:bodyPr>
            <a:normAutofit/>
          </a:bodyPr>
          <a:lstStyle/>
          <a:p>
            <a:pPr algn="ctr"/>
            <a:r>
              <a:rPr lang="en-US" sz="3600" b="1" dirty="0">
                <a:latin typeface="+mn-lt"/>
              </a:rPr>
              <a:t>Comingling Funds         is Not Allowed</a:t>
            </a:r>
          </a:p>
        </p:txBody>
      </p:sp>
      <p:sp>
        <p:nvSpPr>
          <p:cNvPr id="3" name="Content Placeholder 2"/>
          <p:cNvSpPr>
            <a:spLocks noGrp="1"/>
          </p:cNvSpPr>
          <p:nvPr>
            <p:ph idx="1"/>
          </p:nvPr>
        </p:nvSpPr>
        <p:spPr>
          <a:xfrm>
            <a:off x="835421" y="1753745"/>
            <a:ext cx="5127029" cy="3785419"/>
          </a:xfrm>
        </p:spPr>
        <p:txBody>
          <a:bodyPr>
            <a:noAutofit/>
          </a:bodyPr>
          <a:lstStyle/>
          <a:p>
            <a:pPr>
              <a:buClr>
                <a:srgbClr val="00B050"/>
              </a:buClr>
              <a:buFont typeface="Wingdings" panose="05000000000000000000" pitchFamily="2" charset="2"/>
              <a:buChar char="v"/>
            </a:pPr>
            <a:r>
              <a:rPr lang="en-US" sz="2400" dirty="0"/>
              <a:t>IDEA funds must be used as intended and must not be comingled with state funds.  </a:t>
            </a:r>
          </a:p>
          <a:p>
            <a:pPr>
              <a:buClr>
                <a:srgbClr val="00B050"/>
              </a:buClr>
              <a:buFont typeface="Wingdings" panose="05000000000000000000" pitchFamily="2" charset="2"/>
              <a:buChar char="v"/>
            </a:pPr>
            <a:endParaRPr lang="en-US" sz="2400" dirty="0"/>
          </a:p>
          <a:p>
            <a:pPr>
              <a:buClr>
                <a:srgbClr val="00B050"/>
              </a:buClr>
              <a:buFont typeface="Wingdings" panose="05000000000000000000" pitchFamily="2" charset="2"/>
              <a:buChar char="v"/>
            </a:pPr>
            <a:r>
              <a:rPr lang="en-US" sz="2400" dirty="0"/>
              <a:t>Use of a separate accounting system that includes an audit trail of the expenditure of funds is required. </a:t>
            </a:r>
          </a:p>
        </p:txBody>
      </p:sp>
      <p:pic>
        <p:nvPicPr>
          <p:cNvPr id="5" name="Picture 4">
            <a:extLst>
              <a:ext uri="{FF2B5EF4-FFF2-40B4-BE49-F238E27FC236}">
                <a16:creationId xmlns:a16="http://schemas.microsoft.com/office/drawing/2014/main" id="{3FBC969F-EB83-4BDA-B8D8-E94AC5A8D8B6}"/>
              </a:ext>
            </a:extLst>
          </p:cNvPr>
          <p:cNvPicPr>
            <a:picLocks noChangeAspect="1"/>
          </p:cNvPicPr>
          <p:nvPr/>
        </p:nvPicPr>
        <p:blipFill rotWithShape="1">
          <a:blip r:embed="rId3"/>
          <a:srcRect l="19942" t="33924" r="59747" b="21520"/>
          <a:stretch/>
        </p:blipFill>
        <p:spPr>
          <a:xfrm>
            <a:off x="6586662" y="742749"/>
            <a:ext cx="4257058" cy="5252937"/>
          </a:xfrm>
          <a:prstGeom prst="rect">
            <a:avLst/>
          </a:prstGeom>
          <a:ln w="38100">
            <a:solidFill>
              <a:srgbClr val="00B050"/>
            </a:solidFill>
          </a:ln>
        </p:spPr>
      </p:pic>
    </p:spTree>
    <p:extLst>
      <p:ext uri="{BB962C8B-B14F-4D97-AF65-F5344CB8AC3E}">
        <p14:creationId xmlns:p14="http://schemas.microsoft.com/office/powerpoint/2010/main" val="4038240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159" y="219075"/>
            <a:ext cx="11005457" cy="914400"/>
          </a:xfrm>
        </p:spPr>
        <p:txBody>
          <a:bodyPr>
            <a:normAutofit/>
          </a:bodyPr>
          <a:lstStyle/>
          <a:p>
            <a:r>
              <a:rPr lang="en-US" sz="3600" b="1" dirty="0">
                <a:latin typeface="+mn-lt"/>
              </a:rPr>
              <a:t>Cost of Inclusive Programs</a:t>
            </a:r>
          </a:p>
        </p:txBody>
      </p:sp>
      <p:sp>
        <p:nvSpPr>
          <p:cNvPr id="3" name="Content Placeholder 2"/>
          <p:cNvSpPr>
            <a:spLocks noGrp="1"/>
          </p:cNvSpPr>
          <p:nvPr>
            <p:ph idx="1"/>
          </p:nvPr>
        </p:nvSpPr>
        <p:spPr>
          <a:xfrm>
            <a:off x="921656" y="1121667"/>
            <a:ext cx="10337800" cy="4486275"/>
          </a:xfrm>
        </p:spPr>
        <p:txBody>
          <a:bodyPr>
            <a:noAutofit/>
          </a:bodyPr>
          <a:lstStyle/>
          <a:p>
            <a:pPr marL="173037" indent="0">
              <a:buNone/>
            </a:pPr>
            <a:r>
              <a:rPr lang="en-US" sz="2400" dirty="0"/>
              <a:t>Lower costs were associated with more inclusive programs across public schools, community, and Head Start programs</a:t>
            </a:r>
          </a:p>
          <a:p>
            <a:pPr marL="173037"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173037" indent="0">
              <a:buNone/>
            </a:pPr>
            <a:r>
              <a:rPr lang="en-US" sz="2400" dirty="0"/>
              <a:t>Inclusive preschool models were less expensive for school districts than segregated models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0987" b="11160"/>
          <a:stretch/>
        </p:blipFill>
        <p:spPr>
          <a:xfrm>
            <a:off x="3363852" y="2232837"/>
            <a:ext cx="5110296" cy="2600596"/>
          </a:xfrm>
          <a:prstGeom prst="rect">
            <a:avLst/>
          </a:prstGeom>
          <a:ln w="38100">
            <a:solidFill>
              <a:schemeClr val="tx2">
                <a:lumMod val="25000"/>
                <a:lumOff val="75000"/>
              </a:schemeClr>
            </a:solidFill>
          </a:ln>
        </p:spPr>
      </p:pic>
      <p:sp>
        <p:nvSpPr>
          <p:cNvPr id="5" name="TextBox 4"/>
          <p:cNvSpPr txBox="1"/>
          <p:nvPr/>
        </p:nvSpPr>
        <p:spPr>
          <a:xfrm>
            <a:off x="2808499" y="6312971"/>
            <a:ext cx="8784786" cy="369332"/>
          </a:xfrm>
          <a:prstGeom prst="rect">
            <a:avLst/>
          </a:prstGeom>
          <a:noFill/>
        </p:spPr>
        <p:txBody>
          <a:bodyPr wrap="square" rtlCol="0">
            <a:spAutoFit/>
          </a:bodyPr>
          <a:lstStyle/>
          <a:p>
            <a:r>
              <a:rPr lang="en-US" dirty="0">
                <a:solidFill>
                  <a:schemeClr val="bg1">
                    <a:lumMod val="95000"/>
                  </a:schemeClr>
                </a:solidFill>
              </a:rPr>
              <a:t>Odom, Samuel L.; Hanson, </a:t>
            </a:r>
            <a:r>
              <a:rPr lang="en-US" i="1" dirty="0">
                <a:solidFill>
                  <a:schemeClr val="bg1">
                    <a:lumMod val="95000"/>
                  </a:schemeClr>
                </a:solidFill>
              </a:rPr>
              <a:t>Topics in Early Childhood Special Education</a:t>
            </a:r>
            <a:r>
              <a:rPr lang="en-US" dirty="0">
                <a:solidFill>
                  <a:schemeClr val="bg1">
                    <a:lumMod val="95000"/>
                  </a:schemeClr>
                </a:solidFill>
              </a:rPr>
              <a:t>, 2001</a:t>
            </a:r>
          </a:p>
        </p:txBody>
      </p:sp>
      <p:sp>
        <p:nvSpPr>
          <p:cNvPr id="6" name="Slide Number Placeholder 5">
            <a:extLst>
              <a:ext uri="{FF2B5EF4-FFF2-40B4-BE49-F238E27FC236}">
                <a16:creationId xmlns:a16="http://schemas.microsoft.com/office/drawing/2014/main" id="{0F5AC126-64B9-41BA-B78D-6C7447553131}"/>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204236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2579" y="296326"/>
            <a:ext cx="6374296" cy="989113"/>
          </a:xfrm>
        </p:spPr>
        <p:txBody>
          <a:bodyPr>
            <a:normAutofit fontScale="90000"/>
          </a:bodyPr>
          <a:lstStyle/>
          <a:p>
            <a:r>
              <a:rPr lang="en-US" sz="3600" b="1" dirty="0">
                <a:latin typeface="+mn-lt"/>
              </a:rPr>
              <a:t>     Community Collaboration</a:t>
            </a:r>
          </a:p>
        </p:txBody>
      </p:sp>
      <p:sp>
        <p:nvSpPr>
          <p:cNvPr id="3" name="Content Placeholder 2"/>
          <p:cNvSpPr>
            <a:spLocks noGrp="1"/>
          </p:cNvSpPr>
          <p:nvPr>
            <p:ph idx="1"/>
          </p:nvPr>
        </p:nvSpPr>
        <p:spPr>
          <a:xfrm>
            <a:off x="4822579" y="985193"/>
            <a:ext cx="7292009" cy="5576481"/>
          </a:xfrm>
        </p:spPr>
        <p:txBody>
          <a:bodyPr>
            <a:normAutofit/>
          </a:bodyPr>
          <a:lstStyle/>
          <a:p>
            <a:r>
              <a:rPr lang="en-US" sz="2400" dirty="0"/>
              <a:t>Build a coordinated system that supports high-quality learning experiences for all young children</a:t>
            </a:r>
          </a:p>
          <a:p>
            <a:endParaRPr lang="en-US" sz="900" dirty="0"/>
          </a:p>
          <a:p>
            <a:r>
              <a:rPr lang="en-US" sz="2400" dirty="0"/>
              <a:t>Set expectations for services by establishing policies and allocating resources</a:t>
            </a:r>
          </a:p>
          <a:p>
            <a:endParaRPr lang="en-US" sz="900" dirty="0"/>
          </a:p>
          <a:p>
            <a:r>
              <a:rPr lang="en-US" sz="2400" dirty="0"/>
              <a:t>Establish a task force, council or committee on early childhood inclusion</a:t>
            </a:r>
          </a:p>
          <a:p>
            <a:endParaRPr lang="en-US" sz="900" dirty="0"/>
          </a:p>
          <a:p>
            <a:r>
              <a:rPr lang="en-US" sz="2400" dirty="0"/>
              <a:t>Understand each program’s requirements, it is key to working together</a:t>
            </a:r>
          </a:p>
          <a:p>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857" r="8540" b="17037"/>
          <a:stretch/>
        </p:blipFill>
        <p:spPr>
          <a:xfrm>
            <a:off x="399700" y="481580"/>
            <a:ext cx="4123881" cy="5270633"/>
          </a:xfrm>
          <a:prstGeom prst="rect">
            <a:avLst/>
          </a:prstGeom>
          <a:ln w="57150">
            <a:solidFill>
              <a:schemeClr val="accent3">
                <a:lumMod val="75000"/>
              </a:schemeClr>
            </a:solidFill>
          </a:ln>
        </p:spPr>
      </p:pic>
      <p:sp>
        <p:nvSpPr>
          <p:cNvPr id="5" name="Slide Number Placeholder 4">
            <a:extLst>
              <a:ext uri="{FF2B5EF4-FFF2-40B4-BE49-F238E27FC236}">
                <a16:creationId xmlns:a16="http://schemas.microsoft.com/office/drawing/2014/main" id="{87E61AD6-8314-4A58-A0D0-55772EC5AA23}"/>
              </a:ext>
            </a:extLst>
          </p:cNvPr>
          <p:cNvSpPr>
            <a:spLocks noGrp="1"/>
          </p:cNvSpPr>
          <p:nvPr>
            <p:ph type="sldNum" sz="quarter" idx="12"/>
          </p:nvPr>
        </p:nvSpPr>
        <p:spPr/>
        <p:txBody>
          <a:bodyPr/>
          <a:lstStyle/>
          <a:p>
            <a:fld id="{895CC2FD-FF0F-4E17-81CC-FD7581CE2AD7}" type="slidenum">
              <a:rPr lang="en-US" smtClean="0"/>
              <a:t>24</a:t>
            </a:fld>
            <a:endParaRPr lang="en-US"/>
          </a:p>
        </p:txBody>
      </p:sp>
    </p:spTree>
    <p:extLst>
      <p:ext uri="{BB962C8B-B14F-4D97-AF65-F5344CB8AC3E}">
        <p14:creationId xmlns:p14="http://schemas.microsoft.com/office/powerpoint/2010/main" val="2652762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27" y="393404"/>
            <a:ext cx="10515600" cy="1325563"/>
          </a:xfrm>
        </p:spPr>
        <p:txBody>
          <a:bodyPr>
            <a:normAutofit/>
          </a:bodyPr>
          <a:lstStyle/>
          <a:p>
            <a:r>
              <a:rPr lang="en-US" sz="3600" b="1" dirty="0">
                <a:latin typeface="+mn-lt"/>
              </a:rPr>
              <a:t>Collaborative Funding</a:t>
            </a:r>
          </a:p>
        </p:txBody>
      </p:sp>
      <p:sp>
        <p:nvSpPr>
          <p:cNvPr id="3" name="Content Placeholder 2"/>
          <p:cNvSpPr>
            <a:spLocks noGrp="1"/>
          </p:cNvSpPr>
          <p:nvPr>
            <p:ph idx="1"/>
          </p:nvPr>
        </p:nvSpPr>
        <p:spPr>
          <a:xfrm>
            <a:off x="387927" y="743673"/>
            <a:ext cx="10515600" cy="5370653"/>
          </a:xfrm>
        </p:spPr>
        <p:txBody>
          <a:bodyPr>
            <a:noAutofit/>
          </a:bodyPr>
          <a:lstStyle/>
          <a:p>
            <a:pPr marL="0" lvl="0" indent="0">
              <a:lnSpc>
                <a:spcPct val="100000"/>
              </a:lnSpc>
              <a:buNone/>
            </a:pPr>
            <a:r>
              <a:rPr lang="en-US" sz="2400" dirty="0"/>
              <a:t>Braided funding </a:t>
            </a:r>
          </a:p>
          <a:p>
            <a:pPr lvl="0">
              <a:lnSpc>
                <a:spcPct val="100000"/>
              </a:lnSpc>
            </a:pPr>
            <a:r>
              <a:rPr lang="en-US" sz="2400" dirty="0"/>
              <a:t>Cost sharing</a:t>
            </a:r>
          </a:p>
          <a:p>
            <a:pPr lvl="1">
              <a:lnSpc>
                <a:spcPct val="100000"/>
              </a:lnSpc>
            </a:pPr>
            <a:r>
              <a:rPr lang="en-US" sz="2400" dirty="0"/>
              <a:t>each program pays the same amount  </a:t>
            </a:r>
          </a:p>
          <a:p>
            <a:pPr lvl="1">
              <a:lnSpc>
                <a:spcPct val="100000"/>
              </a:lnSpc>
            </a:pPr>
            <a:r>
              <a:rPr lang="en-US" sz="2400" dirty="0"/>
              <a:t>cost contribution  </a:t>
            </a:r>
          </a:p>
          <a:p>
            <a:pPr lvl="0">
              <a:lnSpc>
                <a:spcPct val="100000"/>
              </a:lnSpc>
            </a:pPr>
            <a:r>
              <a:rPr lang="en-US" sz="2400" dirty="0"/>
              <a:t>Specific cost funding  </a:t>
            </a:r>
          </a:p>
          <a:p>
            <a:pPr lvl="0">
              <a:lnSpc>
                <a:spcPct val="100000"/>
              </a:lnSpc>
            </a:pPr>
            <a:r>
              <a:rPr lang="en-US" sz="2400" dirty="0"/>
              <a:t>In-kind sharing</a:t>
            </a:r>
          </a:p>
          <a:p>
            <a:pPr lvl="0">
              <a:lnSpc>
                <a:spcPct val="100000"/>
              </a:lnSpc>
            </a:pPr>
            <a:r>
              <a:rPr lang="en-US" sz="2400" dirty="0"/>
              <a:t>Funded enrollment </a:t>
            </a:r>
          </a:p>
          <a:p>
            <a:pPr lvl="0">
              <a:lnSpc>
                <a:spcPct val="100000"/>
              </a:lnSpc>
            </a:pPr>
            <a:r>
              <a:rPr lang="en-US" sz="2400" dirty="0">
                <a:solidFill>
                  <a:schemeClr val="accent1">
                    <a:lumMod val="75000"/>
                  </a:schemeClr>
                </a:solidFill>
              </a:rPr>
              <a:t>Class size waivers  </a:t>
            </a:r>
          </a:p>
          <a:p>
            <a:pPr lvl="0">
              <a:lnSpc>
                <a:spcPct val="100000"/>
              </a:lnSpc>
            </a:pPr>
            <a:r>
              <a:rPr lang="en-US" sz="2400" dirty="0">
                <a:solidFill>
                  <a:schemeClr val="accent1">
                    <a:lumMod val="75000"/>
                  </a:schemeClr>
                </a:solidFill>
              </a:rPr>
              <a:t>Holding slots </a:t>
            </a:r>
          </a:p>
          <a:p>
            <a:pPr lvl="0">
              <a:lnSpc>
                <a:spcPct val="100000"/>
              </a:lnSpc>
            </a:pPr>
            <a:r>
              <a:rPr lang="en-US" sz="2400" dirty="0">
                <a:solidFill>
                  <a:schemeClr val="accent1">
                    <a:lumMod val="75000"/>
                  </a:schemeClr>
                </a:solidFill>
              </a:rPr>
              <a:t>Professional competencies, certifications and licensure </a:t>
            </a:r>
          </a:p>
          <a:p>
            <a:pPr lvl="0">
              <a:lnSpc>
                <a:spcPct val="100000"/>
              </a:lnSpc>
            </a:pPr>
            <a:r>
              <a:rPr lang="en-US" sz="2400" dirty="0">
                <a:solidFill>
                  <a:schemeClr val="accent1">
                    <a:lumMod val="75000"/>
                  </a:schemeClr>
                </a:solidFill>
              </a:rPr>
              <a:t>Professional development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6915" y="1713651"/>
            <a:ext cx="4862729" cy="3236754"/>
          </a:xfrm>
          <a:prstGeom prst="rect">
            <a:avLst/>
          </a:prstGeom>
          <a:ln w="57150">
            <a:solidFill>
              <a:schemeClr val="accent1"/>
            </a:solidFill>
          </a:ln>
        </p:spPr>
      </p:pic>
      <p:sp>
        <p:nvSpPr>
          <p:cNvPr id="5" name="Slide Number Placeholder 4">
            <a:extLst>
              <a:ext uri="{FF2B5EF4-FFF2-40B4-BE49-F238E27FC236}">
                <a16:creationId xmlns:a16="http://schemas.microsoft.com/office/drawing/2014/main" id="{39DDDBF9-B520-42C4-A69B-E61A30E94670}"/>
              </a:ext>
            </a:extLst>
          </p:cNvPr>
          <p:cNvSpPr>
            <a:spLocks noGrp="1"/>
          </p:cNvSpPr>
          <p:nvPr>
            <p:ph type="sldNum" sz="quarter" idx="12"/>
          </p:nvPr>
        </p:nvSpPr>
        <p:spPr/>
        <p:txBody>
          <a:bodyPr/>
          <a:lstStyle/>
          <a:p>
            <a:fld id="{895CC2FD-FF0F-4E17-81CC-FD7581CE2AD7}" type="slidenum">
              <a:rPr lang="en-US" smtClean="0"/>
              <a:t>25</a:t>
            </a:fld>
            <a:endParaRPr lang="en-US"/>
          </a:p>
        </p:txBody>
      </p:sp>
    </p:spTree>
    <p:extLst>
      <p:ext uri="{BB962C8B-B14F-4D97-AF65-F5344CB8AC3E}">
        <p14:creationId xmlns:p14="http://schemas.microsoft.com/office/powerpoint/2010/main" val="4024537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365C01-3836-4F10-A7CB-43823983A288}"/>
              </a:ext>
            </a:extLst>
          </p:cNvPr>
          <p:cNvPicPr>
            <a:picLocks noChangeAspect="1"/>
          </p:cNvPicPr>
          <p:nvPr/>
        </p:nvPicPr>
        <p:blipFill rotWithShape="1">
          <a:blip r:embed="rId3">
            <a:extLst>
              <a:ext uri="{28A0092B-C50C-407E-A947-70E740481C1C}">
                <a14:useLocalDpi xmlns:a14="http://schemas.microsoft.com/office/drawing/2010/main" val="0"/>
              </a:ext>
            </a:extLst>
          </a:blip>
          <a:srcRect l="19516" r="1926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ln w="28575">
            <a:solidFill>
              <a:schemeClr val="accent3">
                <a:lumMod val="75000"/>
              </a:schemeClr>
            </a:solidFill>
          </a:ln>
        </p:spPr>
      </p:pic>
      <p:sp>
        <p:nvSpPr>
          <p:cNvPr id="2" name="Title 1"/>
          <p:cNvSpPr>
            <a:spLocks noGrp="1"/>
          </p:cNvSpPr>
          <p:nvPr>
            <p:ph type="title"/>
          </p:nvPr>
        </p:nvSpPr>
        <p:spPr>
          <a:xfrm>
            <a:off x="255181" y="587122"/>
            <a:ext cx="5348177" cy="1692794"/>
          </a:xfrm>
        </p:spPr>
        <p:txBody>
          <a:bodyPr>
            <a:normAutofit fontScale="90000"/>
          </a:bodyPr>
          <a:lstStyle/>
          <a:p>
            <a:pPr algn="ctr"/>
            <a:r>
              <a:rPr lang="en-US" sz="3600" b="1" dirty="0">
                <a:latin typeface="+mn-lt"/>
              </a:rPr>
              <a:t>Cost Sharing</a:t>
            </a:r>
            <a:br>
              <a:rPr lang="en-US" sz="3600" b="1" dirty="0">
                <a:latin typeface="+mn-lt"/>
              </a:rPr>
            </a:br>
            <a:br>
              <a:rPr lang="en-US" sz="3600" b="1" dirty="0">
                <a:latin typeface="+mn-lt"/>
              </a:rPr>
            </a:br>
            <a:r>
              <a:rPr lang="en-US" sz="3200" b="1" dirty="0"/>
              <a:t>The same amount per child </a:t>
            </a:r>
            <a:br>
              <a:rPr lang="en-US" sz="3600" b="1" dirty="0"/>
            </a:br>
            <a:endParaRPr lang="en-US" sz="3600" b="1" dirty="0">
              <a:latin typeface="+mn-lt"/>
            </a:endParaRPr>
          </a:p>
        </p:txBody>
      </p:sp>
      <p:sp>
        <p:nvSpPr>
          <p:cNvPr id="3" name="Content Placeholder 2"/>
          <p:cNvSpPr>
            <a:spLocks noGrp="1"/>
          </p:cNvSpPr>
          <p:nvPr>
            <p:ph idx="1"/>
          </p:nvPr>
        </p:nvSpPr>
        <p:spPr>
          <a:xfrm>
            <a:off x="517671" y="2279916"/>
            <a:ext cx="6313150" cy="3411092"/>
          </a:xfrm>
        </p:spPr>
        <p:txBody>
          <a:bodyPr>
            <a:noAutofit/>
          </a:bodyPr>
          <a:lstStyle/>
          <a:p>
            <a:pPr marL="0" lvl="0" indent="0">
              <a:lnSpc>
                <a:spcPct val="100000"/>
              </a:lnSpc>
              <a:buNone/>
            </a:pPr>
            <a:r>
              <a:rPr lang="en-US" sz="2400" dirty="0"/>
              <a:t>Funds determined based on the </a:t>
            </a:r>
          </a:p>
          <a:p>
            <a:pPr marL="0" lvl="0" indent="0">
              <a:lnSpc>
                <a:spcPct val="100000"/>
              </a:lnSpc>
              <a:buNone/>
            </a:pPr>
            <a:r>
              <a:rPr lang="en-US" sz="2400" dirty="0"/>
              <a:t>cost of the program or classroom.  </a:t>
            </a:r>
          </a:p>
          <a:p>
            <a:pPr marL="0" lvl="0" indent="0">
              <a:lnSpc>
                <a:spcPct val="100000"/>
              </a:lnSpc>
              <a:buNone/>
            </a:pPr>
            <a:r>
              <a:rPr lang="en-US" sz="2400" dirty="0"/>
              <a:t>Each funding source pays the same</a:t>
            </a:r>
          </a:p>
          <a:p>
            <a:pPr marL="0" lvl="0" indent="0">
              <a:lnSpc>
                <a:spcPct val="100000"/>
              </a:lnSpc>
              <a:buNone/>
            </a:pPr>
            <a:r>
              <a:rPr lang="en-US" sz="2400" dirty="0"/>
              <a:t>amount for each child. </a:t>
            </a:r>
          </a:p>
          <a:p>
            <a:pPr marL="0" lvl="0" indent="0">
              <a:buNone/>
            </a:pPr>
            <a:endParaRPr lang="en-US" sz="2400" dirty="0"/>
          </a:p>
          <a:p>
            <a:pPr marL="0" indent="0">
              <a:buNone/>
            </a:pPr>
            <a:r>
              <a:rPr lang="en-US" sz="2400" dirty="0"/>
              <a:t>The cost of the classroom is divided it by</a:t>
            </a:r>
          </a:p>
          <a:p>
            <a:pPr marL="0" indent="0">
              <a:buNone/>
            </a:pPr>
            <a:r>
              <a:rPr lang="en-US" sz="2400" dirty="0"/>
              <a:t>the number of children in the classroom.</a:t>
            </a:r>
          </a:p>
          <a:p>
            <a:pPr marL="0" lvl="0" indent="0">
              <a:buNone/>
            </a:pPr>
            <a:endParaRPr lang="en-US" sz="2400" dirty="0"/>
          </a:p>
          <a:p>
            <a:pPr marL="0" lvl="0" indent="0">
              <a:buNone/>
            </a:pPr>
            <a:endParaRPr lang="en-US" sz="2400" dirty="0"/>
          </a:p>
          <a:p>
            <a:pPr marL="0" lvl="0" indent="0">
              <a:buNone/>
            </a:pPr>
            <a:endParaRPr lang="en-US" sz="2400" dirty="0"/>
          </a:p>
          <a:p>
            <a:pPr marL="0" lvl="0" indent="0">
              <a:buNone/>
            </a:pPr>
            <a:endParaRPr lang="en-US" sz="2400" dirty="0"/>
          </a:p>
          <a:p>
            <a:pPr marL="0" lvl="0" indent="0">
              <a:buNone/>
            </a:pPr>
            <a:endParaRPr lang="en-US" sz="2400" dirty="0"/>
          </a:p>
          <a:p>
            <a:pPr marL="0" lvl="0" indent="0">
              <a:buNone/>
            </a:pPr>
            <a:endParaRPr lang="en-US" sz="2400" dirty="0"/>
          </a:p>
          <a:p>
            <a:pPr marL="0" lvl="0" indent="0">
              <a:buNone/>
            </a:pPr>
            <a:endParaRPr lang="en-US" sz="2400" dirty="0"/>
          </a:p>
        </p:txBody>
      </p:sp>
    </p:spTree>
    <p:extLst>
      <p:ext uri="{BB962C8B-B14F-4D97-AF65-F5344CB8AC3E}">
        <p14:creationId xmlns:p14="http://schemas.microsoft.com/office/powerpoint/2010/main" val="3356048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020" y="388273"/>
            <a:ext cx="6611014" cy="1325563"/>
          </a:xfrm>
          <a:solidFill>
            <a:schemeClr val="tx2">
              <a:lumMod val="10000"/>
              <a:lumOff val="90000"/>
            </a:schemeClr>
          </a:solidFill>
          <a:ln w="19050">
            <a:solidFill>
              <a:schemeClr val="accent3">
                <a:lumMod val="75000"/>
              </a:schemeClr>
            </a:solidFill>
          </a:ln>
        </p:spPr>
        <p:txBody>
          <a:bodyPr>
            <a:normAutofit/>
          </a:bodyPr>
          <a:lstStyle/>
          <a:p>
            <a:r>
              <a:rPr lang="en-US" sz="3600" b="1" dirty="0">
                <a:latin typeface="+mn-lt"/>
              </a:rPr>
              <a:t> Cost Sharing – Cost Contribution</a:t>
            </a:r>
          </a:p>
        </p:txBody>
      </p:sp>
      <p:sp>
        <p:nvSpPr>
          <p:cNvPr id="3" name="Content Placeholder 2"/>
          <p:cNvSpPr>
            <a:spLocks noGrp="1"/>
          </p:cNvSpPr>
          <p:nvPr>
            <p:ph idx="1"/>
          </p:nvPr>
        </p:nvSpPr>
        <p:spPr>
          <a:xfrm>
            <a:off x="7427728" y="554172"/>
            <a:ext cx="4544531" cy="5324354"/>
          </a:xfrm>
        </p:spPr>
        <p:txBody>
          <a:bodyPr>
            <a:normAutofit fontScale="92500" lnSpcReduction="10000"/>
          </a:bodyPr>
          <a:lstStyle/>
          <a:p>
            <a:pPr marL="0" lvl="0" indent="0">
              <a:buNone/>
            </a:pPr>
            <a:r>
              <a:rPr lang="en-US" sz="2600" dirty="0"/>
              <a:t>Each funding source pays the amount per child generated by their program.</a:t>
            </a:r>
          </a:p>
          <a:p>
            <a:pPr marL="0" lvl="0" indent="0">
              <a:buNone/>
            </a:pPr>
            <a:endParaRPr lang="en-US" sz="1000" dirty="0"/>
          </a:p>
          <a:p>
            <a:pPr marL="0" lvl="0" indent="0">
              <a:buNone/>
            </a:pPr>
            <a:r>
              <a:rPr lang="en-US" sz="2600" dirty="0"/>
              <a:t>Funds for the classroom are based on the amount the funding  program spends per child. </a:t>
            </a:r>
          </a:p>
          <a:p>
            <a:pPr marL="0" lvl="0" indent="0">
              <a:buNone/>
            </a:pPr>
            <a:endParaRPr lang="en-US" sz="1000" dirty="0"/>
          </a:p>
          <a:p>
            <a:pPr marL="0" lvl="0" indent="0">
              <a:buNone/>
            </a:pPr>
            <a:r>
              <a:rPr lang="en-US" sz="2600" dirty="0"/>
              <a:t>Example: </a:t>
            </a:r>
          </a:p>
          <a:p>
            <a:r>
              <a:rPr lang="en-US" sz="2600" dirty="0"/>
              <a:t>Pre-K  $5,000 per child</a:t>
            </a:r>
          </a:p>
          <a:p>
            <a:r>
              <a:rPr lang="en-US" sz="2600" dirty="0"/>
              <a:t>Title I  $4,600 per child</a:t>
            </a:r>
          </a:p>
          <a:p>
            <a:pPr marL="0" indent="0">
              <a:buNone/>
            </a:pPr>
            <a:endParaRPr lang="en-US" sz="2000" dirty="0"/>
          </a:p>
          <a:p>
            <a:pPr marL="0" lvl="0" indent="0">
              <a:buNone/>
            </a:pPr>
            <a:endParaRPr lang="en-US" sz="2000" dirty="0"/>
          </a:p>
        </p:txBody>
      </p:sp>
      <p:pic>
        <p:nvPicPr>
          <p:cNvPr id="6" name="Content Placeholder 3" descr="inclusion.jpg">
            <a:extLst>
              <a:ext uri="{FF2B5EF4-FFF2-40B4-BE49-F238E27FC236}">
                <a16:creationId xmlns:a16="http://schemas.microsoft.com/office/drawing/2014/main" id="{9DED1DAA-6E8F-44E0-BEBF-133CF1D7E05E}"/>
              </a:ext>
            </a:extLst>
          </p:cNvPr>
          <p:cNvPicPr>
            <a:picLocks noChangeAspect="1"/>
          </p:cNvPicPr>
          <p:nvPr/>
        </p:nvPicPr>
        <p:blipFill rotWithShape="1">
          <a:blip r:embed="rId3" cstate="print"/>
          <a:srcRect t="2075" r="1" b="1"/>
          <a:stretch/>
        </p:blipFill>
        <p:spPr>
          <a:xfrm>
            <a:off x="375019" y="1528643"/>
            <a:ext cx="6611015" cy="4425590"/>
          </a:xfrm>
          <a:prstGeom prst="rect">
            <a:avLst/>
          </a:prstGeom>
          <a:ln w="38100">
            <a:solidFill>
              <a:schemeClr val="accent3">
                <a:lumMod val="75000"/>
              </a:schemeClr>
            </a:solidFill>
          </a:ln>
        </p:spPr>
      </p:pic>
    </p:spTree>
    <p:extLst>
      <p:ext uri="{BB962C8B-B14F-4D97-AF65-F5344CB8AC3E}">
        <p14:creationId xmlns:p14="http://schemas.microsoft.com/office/powerpoint/2010/main" val="3650596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2139" y="501832"/>
            <a:ext cx="4583861" cy="1344975"/>
          </a:xfrm>
        </p:spPr>
        <p:txBody>
          <a:bodyPr>
            <a:normAutofit/>
          </a:bodyPr>
          <a:lstStyle/>
          <a:p>
            <a:r>
              <a:rPr lang="en-US" sz="3600" b="1" dirty="0">
                <a:latin typeface="+mn-lt"/>
              </a:rPr>
              <a:t>Specific Cost Funding</a:t>
            </a:r>
          </a:p>
        </p:txBody>
      </p:sp>
      <p:sp>
        <p:nvSpPr>
          <p:cNvPr id="3" name="Content Placeholder 2"/>
          <p:cNvSpPr>
            <a:spLocks noGrp="1"/>
          </p:cNvSpPr>
          <p:nvPr>
            <p:ph idx="1"/>
          </p:nvPr>
        </p:nvSpPr>
        <p:spPr>
          <a:xfrm>
            <a:off x="521809" y="1985238"/>
            <a:ext cx="6769538" cy="4012476"/>
          </a:xfrm>
        </p:spPr>
        <p:txBody>
          <a:bodyPr>
            <a:normAutofit/>
          </a:bodyPr>
          <a:lstStyle/>
          <a:p>
            <a:pPr marL="0" lvl="0" indent="0">
              <a:buNone/>
            </a:pPr>
            <a:r>
              <a:rPr lang="en-US" sz="2400" dirty="0"/>
              <a:t>Each preschool program pays for part of the program cost.</a:t>
            </a:r>
          </a:p>
          <a:p>
            <a:pPr marL="0" lvl="0" indent="0">
              <a:buNone/>
            </a:pPr>
            <a:endParaRPr lang="en-US" sz="900" dirty="0"/>
          </a:p>
          <a:p>
            <a:r>
              <a:rPr lang="en-US" sz="2400" dirty="0"/>
              <a:t>One program pays for the teacher, another for an assistant. </a:t>
            </a:r>
          </a:p>
          <a:p>
            <a:pPr marL="0" lvl="0" indent="0">
              <a:buNone/>
            </a:pPr>
            <a:endParaRPr lang="en-US" sz="900" dirty="0"/>
          </a:p>
          <a:p>
            <a:r>
              <a:rPr lang="en-US" sz="2400" dirty="0"/>
              <a:t>Special education pays for an additional assistant to assist in the classroom.</a:t>
            </a:r>
          </a:p>
          <a:p>
            <a:pPr marL="0" lvl="0" indent="0">
              <a:buNone/>
            </a:pPr>
            <a:endParaRPr lang="en-US" sz="2400" dirty="0"/>
          </a:p>
        </p:txBody>
      </p:sp>
      <p:pic>
        <p:nvPicPr>
          <p:cNvPr id="6" name="Picture 5" descr="A picture containing indoor, child, person, boy&#10;&#10;Description generated with very high confidence">
            <a:extLst>
              <a:ext uri="{FF2B5EF4-FFF2-40B4-BE49-F238E27FC236}">
                <a16:creationId xmlns:a16="http://schemas.microsoft.com/office/drawing/2014/main" id="{AE3F8D01-F63D-496C-9650-BAAE5CA3F150}"/>
              </a:ext>
            </a:extLst>
          </p:cNvPr>
          <p:cNvPicPr>
            <a:picLocks noChangeAspect="1"/>
          </p:cNvPicPr>
          <p:nvPr/>
        </p:nvPicPr>
        <p:blipFill rotWithShape="1">
          <a:blip r:embed="rId3">
            <a:extLst>
              <a:ext uri="{28A0092B-C50C-407E-A947-70E740481C1C}">
                <a14:useLocalDpi xmlns:a14="http://schemas.microsoft.com/office/drawing/2010/main" val="0"/>
              </a:ext>
            </a:extLst>
          </a:blip>
          <a:srcRect l="43838" r="6367"/>
          <a:stretch/>
        </p:blipFill>
        <p:spPr>
          <a:xfrm>
            <a:off x="8017134" y="281627"/>
            <a:ext cx="3548884" cy="5716087"/>
          </a:xfrm>
          <a:prstGeom prst="rect">
            <a:avLst/>
          </a:prstGeom>
          <a:ln w="57150">
            <a:solidFill>
              <a:schemeClr val="accent3">
                <a:lumMod val="75000"/>
              </a:schemeClr>
            </a:solidFill>
          </a:ln>
        </p:spPr>
      </p:pic>
    </p:spTree>
    <p:extLst>
      <p:ext uri="{BB962C8B-B14F-4D97-AF65-F5344CB8AC3E}">
        <p14:creationId xmlns:p14="http://schemas.microsoft.com/office/powerpoint/2010/main" val="359205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 screen&#10;&#10;Description generated with very high confidence">
            <a:extLst>
              <a:ext uri="{FF2B5EF4-FFF2-40B4-BE49-F238E27FC236}">
                <a16:creationId xmlns:a16="http://schemas.microsoft.com/office/drawing/2014/main" id="{9A122D75-EBBB-42C3-9163-8D38DB6328B7}"/>
              </a:ext>
            </a:extLst>
          </p:cNvPr>
          <p:cNvPicPr>
            <a:picLocks noChangeAspect="1"/>
          </p:cNvPicPr>
          <p:nvPr/>
        </p:nvPicPr>
        <p:blipFill rotWithShape="1">
          <a:blip r:embed="rId3"/>
          <a:srcRect l="21266" t="54515" r="67626" b="22097"/>
          <a:stretch/>
        </p:blipFill>
        <p:spPr>
          <a:xfrm>
            <a:off x="212284" y="179071"/>
            <a:ext cx="4826023" cy="5715702"/>
          </a:xfrm>
          <a:prstGeom prst="rect">
            <a:avLst/>
          </a:prstGeom>
          <a:ln w="38100">
            <a:solidFill>
              <a:schemeClr val="accent3">
                <a:lumMod val="75000"/>
              </a:schemeClr>
            </a:solidFill>
          </a:ln>
        </p:spPr>
      </p:pic>
      <p:sp>
        <p:nvSpPr>
          <p:cNvPr id="2" name="Title 1"/>
          <p:cNvSpPr>
            <a:spLocks noGrp="1"/>
          </p:cNvSpPr>
          <p:nvPr>
            <p:ph type="title"/>
          </p:nvPr>
        </p:nvSpPr>
        <p:spPr>
          <a:xfrm>
            <a:off x="5895861" y="578446"/>
            <a:ext cx="5221266" cy="769562"/>
          </a:xfrm>
        </p:spPr>
        <p:txBody>
          <a:bodyPr>
            <a:normAutofit/>
          </a:bodyPr>
          <a:lstStyle/>
          <a:p>
            <a:pPr algn="ctr"/>
            <a:r>
              <a:rPr lang="en-US" sz="3600" b="1" dirty="0">
                <a:latin typeface="+mn-lt"/>
              </a:rPr>
              <a:t>In Kind Sharing</a:t>
            </a:r>
          </a:p>
        </p:txBody>
      </p:sp>
      <p:sp>
        <p:nvSpPr>
          <p:cNvPr id="3" name="Content Placeholder 2"/>
          <p:cNvSpPr>
            <a:spLocks noGrp="1"/>
          </p:cNvSpPr>
          <p:nvPr>
            <p:ph idx="1"/>
          </p:nvPr>
        </p:nvSpPr>
        <p:spPr>
          <a:xfrm>
            <a:off x="5762847" y="1597306"/>
            <a:ext cx="6107420" cy="4297467"/>
          </a:xfrm>
        </p:spPr>
        <p:txBody>
          <a:bodyPr>
            <a:normAutofit lnSpcReduction="10000"/>
          </a:bodyPr>
          <a:lstStyle/>
          <a:p>
            <a:pPr marL="0" lvl="0" indent="0">
              <a:buNone/>
            </a:pPr>
            <a:r>
              <a:rPr lang="en-US" sz="2400" dirty="0"/>
              <a:t>When one program provides a service or other operating functions:</a:t>
            </a:r>
          </a:p>
          <a:p>
            <a:pPr marL="0" lvl="0" indent="0">
              <a:buNone/>
            </a:pPr>
            <a:endParaRPr lang="en-US" sz="2400" dirty="0"/>
          </a:p>
          <a:p>
            <a:pPr marL="0" lvl="0" indent="0">
              <a:buNone/>
            </a:pPr>
            <a:r>
              <a:rPr lang="en-US" sz="2400" dirty="0"/>
              <a:t>A school may have extra rooms, or an older building no longer being used.</a:t>
            </a:r>
          </a:p>
          <a:p>
            <a:pPr marL="0" lvl="0" indent="0">
              <a:buNone/>
            </a:pPr>
            <a:endParaRPr lang="en-US" sz="2400" dirty="0"/>
          </a:p>
          <a:p>
            <a:pPr marL="0" indent="0">
              <a:buNone/>
            </a:pPr>
            <a:r>
              <a:rPr lang="en-US" sz="2400" dirty="0"/>
              <a:t>They provide space to a program – public or private, in return for spaces for children with disabilities</a:t>
            </a:r>
          </a:p>
          <a:p>
            <a:pPr marL="0" lvl="0" indent="0">
              <a:buNone/>
            </a:pPr>
            <a:endParaRPr lang="en-US" sz="2000" dirty="0"/>
          </a:p>
        </p:txBody>
      </p:sp>
    </p:spTree>
    <p:extLst>
      <p:ext uri="{BB962C8B-B14F-4D97-AF65-F5344CB8AC3E}">
        <p14:creationId xmlns:p14="http://schemas.microsoft.com/office/powerpoint/2010/main" val="4007464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3" name="Text Placeholder 2"/>
          <p:cNvSpPr>
            <a:spLocks noGrp="1"/>
          </p:cNvSpPr>
          <p:nvPr>
            <p:ph type="body" sz="quarter" idx="4294967295"/>
          </p:nvPr>
        </p:nvSpPr>
        <p:spPr>
          <a:xfrm>
            <a:off x="587828" y="380940"/>
            <a:ext cx="10628312" cy="576262"/>
          </a:xfrm>
        </p:spPr>
        <p:txBody>
          <a:bodyPr>
            <a:normAutofit lnSpcReduction="10000"/>
          </a:bodyPr>
          <a:lstStyle/>
          <a:p>
            <a:pPr marL="0" indent="0" algn="ctr">
              <a:lnSpc>
                <a:spcPct val="90000"/>
              </a:lnSpc>
              <a:spcBef>
                <a:spcPct val="0"/>
              </a:spcBef>
              <a:buNone/>
            </a:pPr>
            <a:r>
              <a:rPr lang="en-US" sz="3600" b="1" dirty="0">
                <a:solidFill>
                  <a:schemeClr val="accent4"/>
                </a:solidFill>
                <a:latin typeface="+mn-lt"/>
              </a:rPr>
              <a:t>Defining Layering, Braiding, and Blending</a:t>
            </a:r>
          </a:p>
        </p:txBody>
      </p:sp>
      <p:pic>
        <p:nvPicPr>
          <p:cNvPr id="156" name="Shape 156" descr="Ninja XL Blender"/>
          <p:cNvPicPr preferRelativeResize="0"/>
          <p:nvPr/>
        </p:nvPicPr>
        <p:blipFill rotWithShape="1">
          <a:blip r:embed="rId3">
            <a:alphaModFix/>
          </a:blip>
          <a:srcRect l="27029" r="27221" b="40134"/>
          <a:stretch/>
        </p:blipFill>
        <p:spPr>
          <a:xfrm>
            <a:off x="8177981" y="1349286"/>
            <a:ext cx="3293833" cy="4310213"/>
          </a:xfrm>
          <a:prstGeom prst="rect">
            <a:avLst/>
          </a:prstGeom>
          <a:noFill/>
          <a:ln>
            <a:noFill/>
          </a:ln>
        </p:spPr>
      </p:pic>
      <p:pic>
        <p:nvPicPr>
          <p:cNvPr id="157" name="Shape 157" descr="http://1.bp.blogspot.com/-u4bYdg64RcA/UIwgddbHo0I/AAAAAAAABds/cRkJGHt6Lfk/s400/1+(1).JPG"/>
          <p:cNvPicPr preferRelativeResize="0"/>
          <p:nvPr/>
        </p:nvPicPr>
        <p:blipFill rotWithShape="1">
          <a:blip r:embed="rId4">
            <a:alphaModFix/>
          </a:blip>
          <a:srcRect/>
          <a:stretch/>
        </p:blipFill>
        <p:spPr>
          <a:xfrm>
            <a:off x="4801331" y="1588241"/>
            <a:ext cx="3020063" cy="4043620"/>
          </a:xfrm>
          <a:prstGeom prst="rect">
            <a:avLst/>
          </a:prstGeom>
          <a:noFill/>
          <a:ln>
            <a:noFill/>
          </a:ln>
        </p:spPr>
      </p:pic>
      <p:pic>
        <p:nvPicPr>
          <p:cNvPr id="158" name="Shape 158"/>
          <p:cNvPicPr preferRelativeResize="0"/>
          <p:nvPr/>
        </p:nvPicPr>
        <p:blipFill rotWithShape="1">
          <a:blip r:embed="rId5">
            <a:alphaModFix/>
          </a:blip>
          <a:srcRect/>
          <a:stretch/>
        </p:blipFill>
        <p:spPr>
          <a:xfrm>
            <a:off x="387157" y="1588240"/>
            <a:ext cx="4057587" cy="4043621"/>
          </a:xfrm>
          <a:prstGeom prst="rect">
            <a:avLst/>
          </a:prstGeom>
          <a:noFill/>
          <a:ln>
            <a:noFill/>
          </a:ln>
        </p:spPr>
      </p:pic>
    </p:spTree>
    <p:extLst>
      <p:ext uri="{BB962C8B-B14F-4D97-AF65-F5344CB8AC3E}">
        <p14:creationId xmlns:p14="http://schemas.microsoft.com/office/powerpoint/2010/main" val="2055397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245" y="414670"/>
            <a:ext cx="4922871" cy="1008381"/>
          </a:xfrm>
          <a:solidFill>
            <a:srgbClr val="BAEBF2"/>
          </a:solidFill>
          <a:ln w="28575">
            <a:solidFill>
              <a:schemeClr val="accent3">
                <a:lumMod val="75000"/>
              </a:schemeClr>
            </a:solidFill>
          </a:ln>
        </p:spPr>
        <p:txBody>
          <a:bodyPr>
            <a:normAutofit/>
          </a:bodyPr>
          <a:lstStyle/>
          <a:p>
            <a:pPr algn="ctr"/>
            <a:r>
              <a:rPr lang="en-US" b="1" dirty="0">
                <a:latin typeface="+mn-lt"/>
              </a:rPr>
              <a:t>Funded Enrollment</a:t>
            </a:r>
          </a:p>
        </p:txBody>
      </p:sp>
      <p:pic>
        <p:nvPicPr>
          <p:cNvPr id="9" name="Picture 3">
            <a:extLst>
              <a:ext uri="{FF2B5EF4-FFF2-40B4-BE49-F238E27FC236}">
                <a16:creationId xmlns:a16="http://schemas.microsoft.com/office/drawing/2014/main" id="{6A547F4E-ED61-4E85-A5F0-1BCF9D79C61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5648" r="9002" b="1725"/>
          <a:stretch/>
        </p:blipFill>
        <p:spPr bwMode="auto">
          <a:xfrm>
            <a:off x="384419" y="1107788"/>
            <a:ext cx="4878697" cy="4912443"/>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pic>
      <p:sp>
        <p:nvSpPr>
          <p:cNvPr id="3" name="Content Placeholder 2"/>
          <p:cNvSpPr>
            <a:spLocks noGrp="1"/>
          </p:cNvSpPr>
          <p:nvPr>
            <p:ph idx="1"/>
          </p:nvPr>
        </p:nvSpPr>
        <p:spPr>
          <a:xfrm>
            <a:off x="5667153" y="414670"/>
            <a:ext cx="6347369" cy="5930755"/>
          </a:xfrm>
        </p:spPr>
        <p:txBody>
          <a:bodyPr>
            <a:normAutofit/>
          </a:bodyPr>
          <a:lstStyle/>
          <a:p>
            <a:pPr marL="0" lvl="0" indent="0">
              <a:buNone/>
            </a:pPr>
            <a:r>
              <a:rPr lang="en-US" sz="2400" dirty="0"/>
              <a:t>When determining placement, always consider a regular program first.  </a:t>
            </a:r>
          </a:p>
          <a:p>
            <a:pPr marL="0" lvl="0" indent="0">
              <a:buNone/>
            </a:pPr>
            <a:endParaRPr lang="en-US" sz="1000" dirty="0"/>
          </a:p>
          <a:p>
            <a:pPr marL="0" lvl="0" indent="0">
              <a:buNone/>
            </a:pPr>
            <a:r>
              <a:rPr lang="en-US" sz="2400" dirty="0"/>
              <a:t>If a child is not in a program, and the IEP team determines a regular placement is needed:</a:t>
            </a:r>
          </a:p>
          <a:p>
            <a:pPr marL="0" lvl="0" indent="0">
              <a:buNone/>
            </a:pPr>
            <a:endParaRPr lang="en-US" sz="900" dirty="0"/>
          </a:p>
          <a:p>
            <a:pPr marL="0" lvl="0" indent="0">
              <a:buNone/>
            </a:pPr>
            <a:r>
              <a:rPr lang="en-US" sz="2400" dirty="0"/>
              <a:t>If there is not a public placement at no cost to the family, IDEA  funds should be used to pay for the placement.</a:t>
            </a:r>
          </a:p>
          <a:p>
            <a:pPr marL="0" lvl="0" indent="0">
              <a:buNone/>
            </a:pPr>
            <a:endParaRPr lang="en-US" sz="900" dirty="0"/>
          </a:p>
          <a:p>
            <a:pPr marL="0" indent="0">
              <a:buNone/>
            </a:pPr>
            <a:r>
              <a:rPr lang="en-US" sz="2400" dirty="0"/>
              <a:t>Pay for time needed to implement the IEP.</a:t>
            </a:r>
          </a:p>
          <a:p>
            <a:pPr marL="0" lvl="0" indent="0">
              <a:buNone/>
            </a:pPr>
            <a:endParaRPr lang="en-US" sz="2000" dirty="0"/>
          </a:p>
        </p:txBody>
      </p:sp>
    </p:spTree>
    <p:extLst>
      <p:ext uri="{BB962C8B-B14F-4D97-AF65-F5344CB8AC3E}">
        <p14:creationId xmlns:p14="http://schemas.microsoft.com/office/powerpoint/2010/main" val="951788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ED00D-6311-4F9D-93F8-63AB33AF9847}"/>
              </a:ext>
            </a:extLst>
          </p:cNvPr>
          <p:cNvPicPr>
            <a:picLocks noChangeAspect="1"/>
          </p:cNvPicPr>
          <p:nvPr/>
        </p:nvPicPr>
        <p:blipFill rotWithShape="1">
          <a:blip r:embed="rId3"/>
          <a:srcRect l="4696" r="25978" b="12402"/>
          <a:stretch/>
        </p:blipFill>
        <p:spPr>
          <a:xfrm>
            <a:off x="3748812" y="88491"/>
            <a:ext cx="4635571" cy="5928852"/>
          </a:xfrm>
          <a:prstGeom prst="rect">
            <a:avLst/>
          </a:prstGeom>
          <a:ln w="57150">
            <a:solidFill>
              <a:schemeClr val="accent1"/>
            </a:solidFill>
          </a:ln>
          <a:effectLst/>
        </p:spPr>
      </p:pic>
      <p:sp>
        <p:nvSpPr>
          <p:cNvPr id="2" name="Title 1"/>
          <p:cNvSpPr>
            <a:spLocks noGrp="1"/>
          </p:cNvSpPr>
          <p:nvPr>
            <p:ph type="title"/>
          </p:nvPr>
        </p:nvSpPr>
        <p:spPr>
          <a:xfrm>
            <a:off x="153856" y="153036"/>
            <a:ext cx="3372464" cy="1286160"/>
          </a:xfrm>
        </p:spPr>
        <p:txBody>
          <a:bodyPr anchor="b">
            <a:normAutofit/>
          </a:bodyPr>
          <a:lstStyle/>
          <a:p>
            <a:r>
              <a:rPr lang="en-US" sz="4000" b="1" dirty="0">
                <a:latin typeface="+mn-lt"/>
              </a:rPr>
              <a:t>Discussion</a:t>
            </a:r>
            <a:br>
              <a:rPr lang="en-US" sz="2800" b="1" dirty="0">
                <a:latin typeface="+mn-lt"/>
              </a:rPr>
            </a:br>
            <a:endParaRPr lang="en-US" sz="2800" b="1" i="1"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363699" y="1439196"/>
            <a:ext cx="2999027" cy="3979607"/>
          </a:xfrm>
        </p:spPr>
        <p:txBody>
          <a:bodyPr>
            <a:noAutofit/>
          </a:bodyPr>
          <a:lstStyle/>
          <a:p>
            <a:pPr marL="0" indent="0">
              <a:lnSpc>
                <a:spcPct val="150000"/>
              </a:lnSpc>
              <a:buClr>
                <a:schemeClr val="accent5">
                  <a:lumMod val="75000"/>
                </a:schemeClr>
              </a:buClr>
              <a:buNone/>
            </a:pPr>
            <a:endParaRPr lang="en-US" sz="2400" dirty="0"/>
          </a:p>
          <a:p>
            <a:pPr marL="0" indent="0">
              <a:lnSpc>
                <a:spcPct val="150000"/>
              </a:lnSpc>
              <a:buClr>
                <a:schemeClr val="accent5">
                  <a:lumMod val="75000"/>
                </a:schemeClr>
              </a:buClr>
              <a:buNone/>
            </a:pPr>
            <a:r>
              <a:rPr lang="en-US" sz="2400" dirty="0"/>
              <a:t>Do you have seats in regular early childhood programs available for children with disabilities?</a:t>
            </a:r>
          </a:p>
          <a:p>
            <a:pPr marL="514350" indent="-514350">
              <a:lnSpc>
                <a:spcPct val="150000"/>
              </a:lnSpc>
              <a:buClr>
                <a:schemeClr val="accent5">
                  <a:lumMod val="75000"/>
                </a:schemeClr>
              </a:buClr>
              <a:buFont typeface="+mj-lt"/>
              <a:buAutoNum type="arabicPeriod"/>
            </a:pPr>
            <a:endParaRPr lang="en-US" sz="2400" dirty="0"/>
          </a:p>
          <a:p>
            <a:pPr marL="514350" indent="-514350">
              <a:lnSpc>
                <a:spcPct val="150000"/>
              </a:lnSpc>
              <a:buClr>
                <a:schemeClr val="accent5">
                  <a:lumMod val="75000"/>
                </a:schemeClr>
              </a:buClr>
              <a:buFont typeface="+mj-lt"/>
              <a:buAutoNum type="arabicPeriod"/>
            </a:pPr>
            <a:endParaRPr lang="en-US" sz="2400" dirty="0"/>
          </a:p>
          <a:p>
            <a:pPr marL="0" indent="0">
              <a:lnSpc>
                <a:spcPct val="150000"/>
              </a:lnSpc>
              <a:buClr>
                <a:schemeClr val="accent5">
                  <a:lumMod val="75000"/>
                </a:schemeClr>
              </a:buClr>
              <a:buNone/>
            </a:pPr>
            <a:endParaRPr lang="en-US" sz="2400" dirty="0"/>
          </a:p>
          <a:p>
            <a:pPr lvl="8">
              <a:lnSpc>
                <a:spcPct val="150000"/>
              </a:lnSpc>
              <a:buClr>
                <a:schemeClr val="accent5">
                  <a:lumMod val="75000"/>
                </a:schemeClr>
              </a:buClr>
              <a:buFont typeface="Wingdings" panose="05000000000000000000" pitchFamily="2" charset="2"/>
              <a:buChar char="v"/>
            </a:pPr>
            <a:endParaRPr lang="en-US" sz="2400" dirty="0"/>
          </a:p>
          <a:p>
            <a:pPr>
              <a:lnSpc>
                <a:spcPct val="150000"/>
              </a:lnSpc>
              <a:buClr>
                <a:schemeClr val="accent5">
                  <a:lumMod val="75000"/>
                </a:schemeClr>
              </a:buClr>
              <a:buFont typeface="Wingdings" panose="05000000000000000000" pitchFamily="2" charset="2"/>
              <a:buChar char="v"/>
            </a:pPr>
            <a:endParaRPr lang="en-US" sz="2400" dirty="0"/>
          </a:p>
          <a:p>
            <a:pPr>
              <a:lnSpc>
                <a:spcPct val="150000"/>
              </a:lnSpc>
              <a:buClr>
                <a:schemeClr val="accent5">
                  <a:lumMod val="75000"/>
                </a:schemeClr>
              </a:buClr>
              <a:buFont typeface="Wingdings" panose="05000000000000000000" pitchFamily="2" charset="2"/>
              <a:buChar char="v"/>
            </a:pPr>
            <a:endParaRPr lang="en-US" sz="2400" dirty="0"/>
          </a:p>
          <a:p>
            <a:pPr>
              <a:lnSpc>
                <a:spcPct val="150000"/>
              </a:lnSpc>
              <a:buClr>
                <a:schemeClr val="accent5">
                  <a:lumMod val="75000"/>
                </a:schemeClr>
              </a:buClr>
              <a:buFont typeface="Wingdings" panose="05000000000000000000" pitchFamily="2" charset="2"/>
              <a:buChar char="v"/>
            </a:pPr>
            <a:endParaRPr lang="en-US" sz="2400" dirty="0"/>
          </a:p>
          <a:p>
            <a:pPr marL="0" indent="0">
              <a:lnSpc>
                <a:spcPct val="150000"/>
              </a:lnSpc>
              <a:buClr>
                <a:schemeClr val="accent5">
                  <a:lumMod val="75000"/>
                </a:schemeClr>
              </a:buClr>
              <a:buNone/>
            </a:pPr>
            <a:endParaRPr lang="en-US" sz="2400" dirty="0"/>
          </a:p>
          <a:p>
            <a:pPr marL="0" indent="0">
              <a:lnSpc>
                <a:spcPct val="150000"/>
              </a:lnSpc>
              <a:buClr>
                <a:schemeClr val="accent5">
                  <a:lumMod val="75000"/>
                </a:schemeClr>
              </a:buClr>
              <a:buNone/>
            </a:pPr>
            <a:endParaRPr lang="en-US" sz="2400" dirty="0"/>
          </a:p>
          <a:p>
            <a:pPr lvl="1">
              <a:lnSpc>
                <a:spcPct val="150000"/>
              </a:lnSpc>
              <a:buClr>
                <a:schemeClr val="accent5">
                  <a:lumMod val="75000"/>
                </a:schemeClr>
              </a:buClr>
              <a:buFont typeface="Wingdings" panose="05000000000000000000" pitchFamily="2" charset="2"/>
              <a:buChar char="v"/>
            </a:pPr>
            <a:endParaRPr lang="en-US" sz="2400" dirty="0"/>
          </a:p>
          <a:p>
            <a:pPr marL="457200" lvl="1" indent="0">
              <a:lnSpc>
                <a:spcPct val="150000"/>
              </a:lnSpc>
              <a:buClr>
                <a:schemeClr val="accent5">
                  <a:lumMod val="75000"/>
                </a:schemeClr>
              </a:buClr>
              <a:buNone/>
            </a:pPr>
            <a:endParaRPr lang="en-US" sz="2400" dirty="0"/>
          </a:p>
          <a:p>
            <a:pPr lvl="1">
              <a:lnSpc>
                <a:spcPct val="150000"/>
              </a:lnSpc>
              <a:buClr>
                <a:schemeClr val="accent5">
                  <a:lumMod val="75000"/>
                </a:schemeClr>
              </a:buClr>
              <a:buFont typeface="Wingdings" panose="05000000000000000000" pitchFamily="2" charset="2"/>
              <a:buChar char="v"/>
            </a:pPr>
            <a:endParaRPr lang="en-US" sz="2400" dirty="0"/>
          </a:p>
          <a:p>
            <a:pPr lvl="1">
              <a:lnSpc>
                <a:spcPct val="150000"/>
              </a:lnSpc>
              <a:buClr>
                <a:schemeClr val="accent5">
                  <a:lumMod val="75000"/>
                </a:schemeClr>
              </a:buClr>
              <a:buFont typeface="Wingdings" panose="05000000000000000000" pitchFamily="2" charset="2"/>
              <a:buChar char="v"/>
            </a:pPr>
            <a:endParaRPr lang="en-US" sz="2400" dirty="0"/>
          </a:p>
          <a:p>
            <a:pPr lvl="1">
              <a:lnSpc>
                <a:spcPct val="150000"/>
              </a:lnSpc>
              <a:buClr>
                <a:schemeClr val="accent5">
                  <a:lumMod val="75000"/>
                </a:schemeClr>
              </a:buClr>
              <a:buFont typeface="Wingdings" panose="05000000000000000000" pitchFamily="2" charset="2"/>
              <a:buChar char="v"/>
            </a:pPr>
            <a:endParaRPr lang="en-US" sz="2400" dirty="0"/>
          </a:p>
          <a:p>
            <a:pPr>
              <a:lnSpc>
                <a:spcPct val="150000"/>
              </a:lnSpc>
              <a:buClr>
                <a:schemeClr val="accent5">
                  <a:lumMod val="75000"/>
                </a:schemeClr>
              </a:buClr>
              <a:buFont typeface="Wingdings" panose="05000000000000000000" pitchFamily="2" charset="2"/>
              <a:buChar char="v"/>
            </a:pPr>
            <a:endParaRPr lang="en-US" sz="2400" dirty="0"/>
          </a:p>
          <a:p>
            <a:pPr>
              <a:lnSpc>
                <a:spcPct val="150000"/>
              </a:lnSpc>
              <a:buClr>
                <a:schemeClr val="accent5">
                  <a:lumMod val="75000"/>
                </a:schemeClr>
              </a:buClr>
              <a:buFont typeface="Wingdings" panose="05000000000000000000" pitchFamily="2" charset="2"/>
              <a:buChar char="v"/>
            </a:pPr>
            <a:endParaRPr lang="en-US" sz="2400" dirty="0"/>
          </a:p>
          <a:p>
            <a:pPr>
              <a:lnSpc>
                <a:spcPct val="150000"/>
              </a:lnSpc>
            </a:pPr>
            <a:endParaRPr lang="en-US" sz="2400" dirty="0"/>
          </a:p>
          <a:p>
            <a:pPr>
              <a:lnSpc>
                <a:spcPct val="150000"/>
              </a:lnSpc>
            </a:pPr>
            <a:endParaRPr lang="en-US" sz="2400" dirty="0"/>
          </a:p>
          <a:p>
            <a:pPr>
              <a:lnSpc>
                <a:spcPct val="150000"/>
              </a:lnSpc>
            </a:pPr>
            <a:endParaRPr lang="en-US" sz="2400" dirty="0"/>
          </a:p>
          <a:p>
            <a:pPr>
              <a:lnSpc>
                <a:spcPct val="150000"/>
              </a:lnSpc>
            </a:pPr>
            <a:endParaRPr lang="en-US" sz="2400" dirty="0"/>
          </a:p>
          <a:p>
            <a:pPr>
              <a:lnSpc>
                <a:spcPct val="150000"/>
              </a:lnSpc>
            </a:pPr>
            <a:endParaRPr lang="en-US" sz="2400" dirty="0"/>
          </a:p>
          <a:p>
            <a:pPr marL="0" indent="0">
              <a:lnSpc>
                <a:spcPct val="150000"/>
              </a:lnSpc>
              <a:buNone/>
            </a:pPr>
            <a:endParaRPr lang="en-US" sz="2400" dirty="0"/>
          </a:p>
          <a:p>
            <a:pPr>
              <a:lnSpc>
                <a:spcPct val="150000"/>
              </a:lnSpc>
            </a:pPr>
            <a:endParaRPr lang="en-US" sz="2400" dirty="0"/>
          </a:p>
        </p:txBody>
      </p:sp>
      <p:sp>
        <p:nvSpPr>
          <p:cNvPr id="9" name="Content Placeholder 2">
            <a:extLst>
              <a:ext uri="{FF2B5EF4-FFF2-40B4-BE49-F238E27FC236}">
                <a16:creationId xmlns:a16="http://schemas.microsoft.com/office/drawing/2014/main" id="{E3E42A64-88DD-4B51-A566-C90368AE5D22}"/>
              </a:ext>
            </a:extLst>
          </p:cNvPr>
          <p:cNvSpPr txBox="1">
            <a:spLocks/>
          </p:cNvSpPr>
          <p:nvPr/>
        </p:nvSpPr>
        <p:spPr>
          <a:xfrm>
            <a:off x="8829368" y="1219199"/>
            <a:ext cx="3067664" cy="4001730"/>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nSpc>
                <a:spcPct val="160000"/>
              </a:lnSpc>
              <a:buClr>
                <a:schemeClr val="accent5">
                  <a:lumMod val="75000"/>
                </a:schemeClr>
              </a:buClr>
              <a:buFont typeface="Arial" panose="020B0604020202020204" pitchFamily="34" charset="0"/>
              <a:buNone/>
            </a:pPr>
            <a:endParaRPr lang="en-US" sz="2400" dirty="0"/>
          </a:p>
          <a:p>
            <a:pPr marL="0" indent="0">
              <a:lnSpc>
                <a:spcPct val="160000"/>
              </a:lnSpc>
              <a:buClr>
                <a:schemeClr val="accent5">
                  <a:lumMod val="75000"/>
                </a:schemeClr>
              </a:buClr>
              <a:buNone/>
            </a:pPr>
            <a:r>
              <a:rPr lang="en-US" sz="2400" dirty="0"/>
              <a:t>As part of an IEP team, can the team make decisions to provide services in regular early childhood programs?</a:t>
            </a:r>
          </a:p>
          <a:p>
            <a:pPr marL="514350" indent="-514350">
              <a:lnSpc>
                <a:spcPct val="160000"/>
              </a:lnSpc>
              <a:buClr>
                <a:schemeClr val="accent5">
                  <a:lumMod val="75000"/>
                </a:schemeClr>
              </a:buClr>
              <a:buFont typeface="+mj-lt"/>
              <a:buAutoNum type="arabicPeriod"/>
            </a:pPr>
            <a:endParaRPr lang="en-US" sz="2400" dirty="0"/>
          </a:p>
          <a:p>
            <a:pPr marL="0" indent="0">
              <a:lnSpc>
                <a:spcPct val="160000"/>
              </a:lnSpc>
              <a:buClr>
                <a:schemeClr val="accent5">
                  <a:lumMod val="75000"/>
                </a:schemeClr>
              </a:buClr>
              <a:buFont typeface="Arial" panose="020B0604020202020204" pitchFamily="34" charset="0"/>
              <a:buNone/>
            </a:pPr>
            <a:endParaRPr lang="en-US" sz="2400" dirty="0"/>
          </a:p>
          <a:p>
            <a:pPr lvl="8">
              <a:lnSpc>
                <a:spcPct val="160000"/>
              </a:lnSpc>
              <a:buClr>
                <a:schemeClr val="accent5">
                  <a:lumMod val="75000"/>
                </a:schemeClr>
              </a:buClr>
              <a:buFont typeface="Wingdings" panose="05000000000000000000" pitchFamily="2" charset="2"/>
              <a:buChar char="v"/>
            </a:pPr>
            <a:endParaRPr lang="en-US" sz="2400" dirty="0"/>
          </a:p>
          <a:p>
            <a:pPr>
              <a:lnSpc>
                <a:spcPct val="160000"/>
              </a:lnSpc>
              <a:buClr>
                <a:schemeClr val="accent5">
                  <a:lumMod val="75000"/>
                </a:schemeClr>
              </a:buClr>
              <a:buFont typeface="Wingdings" panose="05000000000000000000" pitchFamily="2" charset="2"/>
              <a:buChar char="v"/>
            </a:pPr>
            <a:endParaRPr lang="en-US" sz="2400" dirty="0"/>
          </a:p>
          <a:p>
            <a:pPr>
              <a:lnSpc>
                <a:spcPct val="160000"/>
              </a:lnSpc>
              <a:buClr>
                <a:schemeClr val="accent5">
                  <a:lumMod val="75000"/>
                </a:schemeClr>
              </a:buClr>
              <a:buFont typeface="Wingdings" panose="05000000000000000000" pitchFamily="2" charset="2"/>
              <a:buChar char="v"/>
            </a:pPr>
            <a:endParaRPr lang="en-US" sz="2400" dirty="0"/>
          </a:p>
          <a:p>
            <a:pPr>
              <a:lnSpc>
                <a:spcPct val="160000"/>
              </a:lnSpc>
              <a:buClr>
                <a:schemeClr val="accent5">
                  <a:lumMod val="75000"/>
                </a:schemeClr>
              </a:buClr>
              <a:buFont typeface="Wingdings" panose="05000000000000000000" pitchFamily="2" charset="2"/>
              <a:buChar char="v"/>
            </a:pPr>
            <a:endParaRPr lang="en-US" sz="2400" dirty="0"/>
          </a:p>
          <a:p>
            <a:pPr marL="0" indent="0">
              <a:lnSpc>
                <a:spcPct val="160000"/>
              </a:lnSpc>
              <a:buClr>
                <a:schemeClr val="accent5">
                  <a:lumMod val="75000"/>
                </a:schemeClr>
              </a:buClr>
              <a:buFont typeface="Arial" panose="020B0604020202020204" pitchFamily="34" charset="0"/>
              <a:buNone/>
            </a:pPr>
            <a:endParaRPr lang="en-US" sz="2400" dirty="0"/>
          </a:p>
          <a:p>
            <a:pPr marL="0" indent="0">
              <a:lnSpc>
                <a:spcPct val="160000"/>
              </a:lnSpc>
              <a:buClr>
                <a:schemeClr val="accent5">
                  <a:lumMod val="75000"/>
                </a:schemeClr>
              </a:buClr>
              <a:buFont typeface="Arial" panose="020B0604020202020204" pitchFamily="34" charset="0"/>
              <a:buNone/>
            </a:pPr>
            <a:endParaRPr lang="en-US" sz="2400" dirty="0"/>
          </a:p>
          <a:p>
            <a:pPr lvl="1">
              <a:lnSpc>
                <a:spcPct val="160000"/>
              </a:lnSpc>
              <a:buClr>
                <a:schemeClr val="accent5">
                  <a:lumMod val="75000"/>
                </a:schemeClr>
              </a:buClr>
              <a:buFont typeface="Wingdings" panose="05000000000000000000" pitchFamily="2" charset="2"/>
              <a:buChar char="v"/>
            </a:pPr>
            <a:endParaRPr lang="en-US" sz="2400" dirty="0"/>
          </a:p>
          <a:p>
            <a:pPr marL="457200" lvl="1" indent="0">
              <a:lnSpc>
                <a:spcPct val="160000"/>
              </a:lnSpc>
              <a:buClr>
                <a:schemeClr val="accent5">
                  <a:lumMod val="75000"/>
                </a:schemeClr>
              </a:buClr>
              <a:buFont typeface="Arial" panose="020B0604020202020204" pitchFamily="34" charset="0"/>
              <a:buNone/>
            </a:pPr>
            <a:endParaRPr lang="en-US" sz="2400" dirty="0"/>
          </a:p>
          <a:p>
            <a:pPr lvl="1">
              <a:lnSpc>
                <a:spcPct val="160000"/>
              </a:lnSpc>
              <a:buClr>
                <a:schemeClr val="accent5">
                  <a:lumMod val="75000"/>
                </a:schemeClr>
              </a:buClr>
              <a:buFont typeface="Wingdings" panose="05000000000000000000" pitchFamily="2" charset="2"/>
              <a:buChar char="v"/>
            </a:pPr>
            <a:endParaRPr lang="en-US" sz="2400" dirty="0"/>
          </a:p>
          <a:p>
            <a:pPr lvl="1">
              <a:lnSpc>
                <a:spcPct val="160000"/>
              </a:lnSpc>
              <a:buClr>
                <a:schemeClr val="accent5">
                  <a:lumMod val="75000"/>
                </a:schemeClr>
              </a:buClr>
              <a:buFont typeface="Wingdings" panose="05000000000000000000" pitchFamily="2" charset="2"/>
              <a:buChar char="v"/>
            </a:pPr>
            <a:endParaRPr lang="en-US" sz="2400" dirty="0"/>
          </a:p>
          <a:p>
            <a:pPr lvl="1">
              <a:lnSpc>
                <a:spcPct val="160000"/>
              </a:lnSpc>
              <a:buClr>
                <a:schemeClr val="accent5">
                  <a:lumMod val="75000"/>
                </a:schemeClr>
              </a:buClr>
              <a:buFont typeface="Wingdings" panose="05000000000000000000" pitchFamily="2" charset="2"/>
              <a:buChar char="v"/>
            </a:pPr>
            <a:endParaRPr lang="en-US" sz="2400" dirty="0"/>
          </a:p>
          <a:p>
            <a:pPr>
              <a:lnSpc>
                <a:spcPct val="160000"/>
              </a:lnSpc>
              <a:buClr>
                <a:schemeClr val="accent5">
                  <a:lumMod val="75000"/>
                </a:schemeClr>
              </a:buClr>
              <a:buFont typeface="Wingdings" panose="05000000000000000000" pitchFamily="2" charset="2"/>
              <a:buChar char="v"/>
            </a:pPr>
            <a:endParaRPr lang="en-US" sz="2400" dirty="0"/>
          </a:p>
          <a:p>
            <a:pPr>
              <a:lnSpc>
                <a:spcPct val="160000"/>
              </a:lnSpc>
              <a:buClr>
                <a:schemeClr val="accent5">
                  <a:lumMod val="75000"/>
                </a:schemeClr>
              </a:buClr>
              <a:buFont typeface="Wingdings" panose="05000000000000000000" pitchFamily="2" charset="2"/>
              <a:buChar char="v"/>
            </a:pPr>
            <a:endParaRPr lang="en-US" sz="2400" dirty="0"/>
          </a:p>
          <a:p>
            <a:pPr>
              <a:lnSpc>
                <a:spcPct val="160000"/>
              </a:lnSpc>
            </a:pPr>
            <a:endParaRPr lang="en-US" sz="2400" dirty="0"/>
          </a:p>
          <a:p>
            <a:pPr>
              <a:lnSpc>
                <a:spcPct val="160000"/>
              </a:lnSpc>
            </a:pPr>
            <a:endParaRPr lang="en-US" sz="2400" dirty="0"/>
          </a:p>
          <a:p>
            <a:pPr>
              <a:lnSpc>
                <a:spcPct val="160000"/>
              </a:lnSpc>
            </a:pPr>
            <a:endParaRPr lang="en-US" sz="2400" dirty="0"/>
          </a:p>
          <a:p>
            <a:pPr>
              <a:lnSpc>
                <a:spcPct val="160000"/>
              </a:lnSpc>
            </a:pPr>
            <a:endParaRPr lang="en-US" sz="2400" dirty="0"/>
          </a:p>
          <a:p>
            <a:pPr>
              <a:lnSpc>
                <a:spcPct val="160000"/>
              </a:lnSpc>
            </a:pPr>
            <a:endParaRPr lang="en-US" sz="2400" dirty="0"/>
          </a:p>
          <a:p>
            <a:pPr marL="0" indent="0">
              <a:lnSpc>
                <a:spcPct val="160000"/>
              </a:lnSpc>
              <a:buFont typeface="Arial" panose="020B0604020202020204" pitchFamily="34" charset="0"/>
              <a:buNone/>
            </a:pPr>
            <a:endParaRPr lang="en-US" sz="2400" dirty="0"/>
          </a:p>
          <a:p>
            <a:pPr>
              <a:lnSpc>
                <a:spcPct val="160000"/>
              </a:lnSpc>
            </a:pPr>
            <a:endParaRPr lang="en-US" sz="2400" dirty="0"/>
          </a:p>
        </p:txBody>
      </p:sp>
    </p:spTree>
    <p:extLst>
      <p:ext uri="{BB962C8B-B14F-4D97-AF65-F5344CB8AC3E}">
        <p14:creationId xmlns:p14="http://schemas.microsoft.com/office/powerpoint/2010/main" val="4169315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721FF6C-F5ED-4198-A4ED-BB9C3AC61E1C}"/>
              </a:ext>
            </a:extLst>
          </p:cNvPr>
          <p:cNvSpPr>
            <a:spLocks noGrp="1"/>
          </p:cNvSpPr>
          <p:nvPr>
            <p:ph type="sldNum" sz="quarter" idx="4"/>
          </p:nvPr>
        </p:nvSpPr>
        <p:spPr/>
        <p:txBody>
          <a:bodyPr/>
          <a:lstStyle/>
          <a:p>
            <a:fld id="{8FF8BE51-C3B0-9B4F-9A06-4F809A9A7941}" type="slidenum">
              <a:rPr lang="en-US" smtClean="0"/>
              <a:pPr/>
              <a:t>32</a:t>
            </a:fld>
            <a:endParaRPr lang="en-US"/>
          </a:p>
        </p:txBody>
      </p:sp>
      <p:pic>
        <p:nvPicPr>
          <p:cNvPr id="8" name="Content Placeholder 4">
            <a:extLst>
              <a:ext uri="{FF2B5EF4-FFF2-40B4-BE49-F238E27FC236}">
                <a16:creationId xmlns:a16="http://schemas.microsoft.com/office/drawing/2014/main" id="{F0EF347A-4362-4A38-B6E0-CBB33B6BCB85}"/>
              </a:ext>
            </a:extLst>
          </p:cNvPr>
          <p:cNvPicPr>
            <a:picLocks noChangeAspect="1"/>
          </p:cNvPicPr>
          <p:nvPr/>
        </p:nvPicPr>
        <p:blipFill rotWithShape="1">
          <a:blip r:embed="rId3"/>
          <a:srcRect l="24339" t="30016" r="27445" b="8106"/>
          <a:stretch/>
        </p:blipFill>
        <p:spPr>
          <a:xfrm>
            <a:off x="1090379" y="233917"/>
            <a:ext cx="10011241" cy="5698211"/>
          </a:xfrm>
          <a:prstGeom prst="rect">
            <a:avLst/>
          </a:prstGeom>
        </p:spPr>
      </p:pic>
    </p:spTree>
    <p:extLst>
      <p:ext uri="{BB962C8B-B14F-4D97-AF65-F5344CB8AC3E}">
        <p14:creationId xmlns:p14="http://schemas.microsoft.com/office/powerpoint/2010/main" val="3282479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507" y="219075"/>
            <a:ext cx="10515600" cy="1325563"/>
          </a:xfrm>
        </p:spPr>
        <p:txBody>
          <a:bodyPr>
            <a:normAutofit/>
          </a:bodyPr>
          <a:lstStyle/>
          <a:p>
            <a:r>
              <a:rPr lang="en-US" sz="3600" b="1" dirty="0">
                <a:latin typeface="+mn-lt"/>
              </a:rPr>
              <a:t>Service Delivery Models</a:t>
            </a:r>
          </a:p>
        </p:txBody>
      </p:sp>
      <p:sp>
        <p:nvSpPr>
          <p:cNvPr id="3" name="Content Placeholder 2"/>
          <p:cNvSpPr>
            <a:spLocks noGrp="1"/>
          </p:cNvSpPr>
          <p:nvPr>
            <p:ph idx="1"/>
          </p:nvPr>
        </p:nvSpPr>
        <p:spPr>
          <a:xfrm>
            <a:off x="520628" y="903767"/>
            <a:ext cx="11557957" cy="5954233"/>
          </a:xfrm>
        </p:spPr>
        <p:txBody>
          <a:bodyPr>
            <a:normAutofit/>
          </a:bodyPr>
          <a:lstStyle/>
          <a:p>
            <a:pPr lvl="0"/>
            <a:r>
              <a:rPr lang="en-US" sz="2400" b="1" dirty="0"/>
              <a:t>Co-teachers </a:t>
            </a:r>
            <a:r>
              <a:rPr lang="en-US" sz="2400" dirty="0"/>
              <a:t>(regular and special education) in classroom </a:t>
            </a:r>
          </a:p>
          <a:p>
            <a:pPr lvl="0"/>
            <a:r>
              <a:rPr lang="en-US" sz="2400" b="1" dirty="0"/>
              <a:t>Dually certified teacher </a:t>
            </a:r>
            <a:r>
              <a:rPr lang="en-US" sz="2400" dirty="0"/>
              <a:t>who provides regular and special education</a:t>
            </a:r>
          </a:p>
          <a:p>
            <a:pPr lvl="0"/>
            <a:r>
              <a:rPr lang="en-US" sz="2400" b="1" dirty="0"/>
              <a:t>Additional support </a:t>
            </a:r>
            <a:r>
              <a:rPr lang="en-US" sz="2400" dirty="0"/>
              <a:t>for the classroom by regular or special education paraprofessionals or teacher assistants</a:t>
            </a:r>
          </a:p>
          <a:p>
            <a:pPr lvl="0"/>
            <a:r>
              <a:rPr lang="en-US" sz="2400" b="1" dirty="0"/>
              <a:t>Consultation</a:t>
            </a:r>
            <a:r>
              <a:rPr lang="en-US" sz="2400" dirty="0"/>
              <a:t> with the regular education classroom teacher</a:t>
            </a:r>
          </a:p>
          <a:p>
            <a:pPr lvl="0"/>
            <a:r>
              <a:rPr lang="en-US" sz="2400" b="1" dirty="0"/>
              <a:t>Itinerant special education teacher </a:t>
            </a:r>
            <a:r>
              <a:rPr lang="en-US" sz="2400" dirty="0"/>
              <a:t>and/or teacher assistant work with the child (or children) in classroom. Related special education service providers (therapists) in classroom</a:t>
            </a:r>
          </a:p>
          <a:p>
            <a:pPr lvl="0"/>
            <a:r>
              <a:rPr lang="en-US" sz="2400" b="1" dirty="0"/>
              <a:t>Paraprofessional</a:t>
            </a:r>
            <a:r>
              <a:rPr lang="en-US" sz="2400" dirty="0"/>
              <a:t> or assistant providing support to an individual child as specified in a child’s IEP</a:t>
            </a:r>
          </a:p>
          <a:p>
            <a:pPr marL="0" indent="0">
              <a:buNone/>
            </a:pPr>
            <a:endParaRPr lang="en-US" sz="2400" dirty="0"/>
          </a:p>
        </p:txBody>
      </p:sp>
      <p:sp>
        <p:nvSpPr>
          <p:cNvPr id="5" name="Slide Number Placeholder 4">
            <a:extLst>
              <a:ext uri="{FF2B5EF4-FFF2-40B4-BE49-F238E27FC236}">
                <a16:creationId xmlns:a16="http://schemas.microsoft.com/office/drawing/2014/main" id="{27866BBC-D244-4A4F-A89B-9451BA64FE69}"/>
              </a:ext>
            </a:extLst>
          </p:cNvPr>
          <p:cNvSpPr>
            <a:spLocks noGrp="1"/>
          </p:cNvSpPr>
          <p:nvPr>
            <p:ph type="sldNum" sz="quarter" idx="12"/>
          </p:nvPr>
        </p:nvSpPr>
        <p:spPr/>
        <p:txBody>
          <a:bodyPr/>
          <a:lstStyle/>
          <a:p>
            <a:fld id="{895CC2FD-FF0F-4E17-81CC-FD7581CE2AD7}" type="slidenum">
              <a:rPr lang="en-US" smtClean="0"/>
              <a:t>33</a:t>
            </a:fld>
            <a:endParaRPr lang="en-US"/>
          </a:p>
        </p:txBody>
      </p:sp>
    </p:spTree>
    <p:extLst>
      <p:ext uri="{BB962C8B-B14F-4D97-AF65-F5344CB8AC3E}">
        <p14:creationId xmlns:p14="http://schemas.microsoft.com/office/powerpoint/2010/main" val="1499279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mn-lt"/>
              </a:rPr>
              <a:t>Comparison Chart</a:t>
            </a:r>
          </a:p>
        </p:txBody>
      </p:sp>
      <p:pic>
        <p:nvPicPr>
          <p:cNvPr id="4" name="Content Placeholder 3"/>
          <p:cNvPicPr>
            <a:picLocks noGrp="1" noChangeAspect="1"/>
          </p:cNvPicPr>
          <p:nvPr>
            <p:ph idx="1"/>
          </p:nvPr>
        </p:nvPicPr>
        <p:blipFill rotWithShape="1">
          <a:blip r:embed="rId3"/>
          <a:srcRect l="28692" t="29085" r="28541" b="20652"/>
          <a:stretch/>
        </p:blipFill>
        <p:spPr>
          <a:xfrm>
            <a:off x="746910" y="891404"/>
            <a:ext cx="10687292" cy="5075192"/>
          </a:xfrm>
          <a:prstGeom prst="rect">
            <a:avLst/>
          </a:prstGeom>
        </p:spPr>
      </p:pic>
      <p:sp>
        <p:nvSpPr>
          <p:cNvPr id="3" name="Slide Number Placeholder 2">
            <a:extLst>
              <a:ext uri="{FF2B5EF4-FFF2-40B4-BE49-F238E27FC236}">
                <a16:creationId xmlns:a16="http://schemas.microsoft.com/office/drawing/2014/main" id="{75B33034-13DB-4C11-88EE-46ABF7F59E0B}"/>
              </a:ext>
            </a:extLst>
          </p:cNvPr>
          <p:cNvSpPr>
            <a:spLocks noGrp="1"/>
          </p:cNvSpPr>
          <p:nvPr>
            <p:ph type="sldNum" sz="quarter" idx="12"/>
          </p:nvPr>
        </p:nvSpPr>
        <p:spPr/>
        <p:txBody>
          <a:bodyPr/>
          <a:lstStyle/>
          <a:p>
            <a:fld id="{895CC2FD-FF0F-4E17-81CC-FD7581CE2AD7}" type="slidenum">
              <a:rPr lang="en-US" smtClean="0"/>
              <a:t>34</a:t>
            </a:fld>
            <a:endParaRPr lang="en-US"/>
          </a:p>
        </p:txBody>
      </p:sp>
    </p:spTree>
    <p:extLst>
      <p:ext uri="{BB962C8B-B14F-4D97-AF65-F5344CB8AC3E}">
        <p14:creationId xmlns:p14="http://schemas.microsoft.com/office/powerpoint/2010/main" val="545958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922" y="355193"/>
            <a:ext cx="11273361" cy="1325563"/>
          </a:xfrm>
        </p:spPr>
        <p:txBody>
          <a:bodyPr>
            <a:normAutofit/>
          </a:bodyPr>
          <a:lstStyle/>
          <a:p>
            <a:r>
              <a:rPr lang="en-US" sz="3600" b="1" dirty="0">
                <a:latin typeface="+mn-lt"/>
              </a:rPr>
              <a:t>Determining Costs Worksheet</a:t>
            </a:r>
          </a:p>
        </p:txBody>
      </p:sp>
      <p:pic>
        <p:nvPicPr>
          <p:cNvPr id="4" name="Picture 3"/>
          <p:cNvPicPr>
            <a:picLocks noChangeAspect="1"/>
          </p:cNvPicPr>
          <p:nvPr/>
        </p:nvPicPr>
        <p:blipFill rotWithShape="1">
          <a:blip r:embed="rId3"/>
          <a:srcRect l="50038" t="24653" r="18673" b="6667"/>
          <a:stretch/>
        </p:blipFill>
        <p:spPr>
          <a:xfrm rot="526622">
            <a:off x="6340989" y="1271565"/>
            <a:ext cx="3671748" cy="4533530"/>
          </a:xfrm>
          <a:prstGeom prst="rect">
            <a:avLst/>
          </a:prstGeom>
        </p:spPr>
      </p:pic>
      <p:pic>
        <p:nvPicPr>
          <p:cNvPr id="5" name="Picture 4"/>
          <p:cNvPicPr>
            <a:picLocks noChangeAspect="1"/>
          </p:cNvPicPr>
          <p:nvPr/>
        </p:nvPicPr>
        <p:blipFill rotWithShape="1">
          <a:blip r:embed="rId3"/>
          <a:srcRect l="18398" t="24653" r="49922" b="6667"/>
          <a:stretch/>
        </p:blipFill>
        <p:spPr>
          <a:xfrm>
            <a:off x="2296662" y="1126173"/>
            <a:ext cx="3799338" cy="4633224"/>
          </a:xfrm>
          <a:prstGeom prst="rect">
            <a:avLst/>
          </a:prstGeom>
        </p:spPr>
      </p:pic>
      <p:sp>
        <p:nvSpPr>
          <p:cNvPr id="3" name="Slide Number Placeholder 2">
            <a:extLst>
              <a:ext uri="{FF2B5EF4-FFF2-40B4-BE49-F238E27FC236}">
                <a16:creationId xmlns:a16="http://schemas.microsoft.com/office/drawing/2014/main" id="{A506578A-F691-4E3F-A0FF-6E4F3DD6585B}"/>
              </a:ext>
            </a:extLst>
          </p:cNvPr>
          <p:cNvSpPr>
            <a:spLocks noGrp="1"/>
          </p:cNvSpPr>
          <p:nvPr>
            <p:ph type="sldNum" sz="quarter" idx="12"/>
          </p:nvPr>
        </p:nvSpPr>
        <p:spPr/>
        <p:txBody>
          <a:bodyPr/>
          <a:lstStyle/>
          <a:p>
            <a:fld id="{895CC2FD-FF0F-4E17-81CC-FD7581CE2AD7}" type="slidenum">
              <a:rPr lang="en-US" smtClean="0"/>
              <a:t>35</a:t>
            </a:fld>
            <a:endParaRPr lang="en-US"/>
          </a:p>
        </p:txBody>
      </p:sp>
    </p:spTree>
    <p:extLst>
      <p:ext uri="{BB962C8B-B14F-4D97-AF65-F5344CB8AC3E}">
        <p14:creationId xmlns:p14="http://schemas.microsoft.com/office/powerpoint/2010/main" val="3284333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31708" y="6185916"/>
            <a:ext cx="2010155" cy="370331"/>
          </a:xfrm>
          <a:prstGeom prst="rect">
            <a:avLst/>
          </a:prstGeom>
          <a:blipFill>
            <a:blip r:embed="rId2" cstate="print"/>
            <a:stretch>
              <a:fillRect/>
            </a:stretch>
          </a:blipFill>
        </p:spPr>
        <p:txBody>
          <a:bodyPr wrap="square" lIns="0" tIns="0" rIns="0" bIns="0" rtlCol="0"/>
          <a:lstStyle/>
          <a:p>
            <a:pPr defTabSz="457200"/>
            <a:endParaRPr>
              <a:solidFill>
                <a:prstClr val="black"/>
              </a:solidFill>
              <a:latin typeface="Calibri"/>
            </a:endParaRPr>
          </a:p>
        </p:txBody>
      </p:sp>
      <p:sp>
        <p:nvSpPr>
          <p:cNvPr id="3" name="object 3"/>
          <p:cNvSpPr/>
          <p:nvPr/>
        </p:nvSpPr>
        <p:spPr>
          <a:xfrm>
            <a:off x="1524001" y="1"/>
            <a:ext cx="9143999" cy="5169407"/>
          </a:xfrm>
          <a:prstGeom prst="rect">
            <a:avLst/>
          </a:prstGeom>
          <a:blipFill>
            <a:blip r:embed="rId3" cstate="print"/>
            <a:stretch>
              <a:fillRect/>
            </a:stretch>
          </a:blipFill>
        </p:spPr>
        <p:txBody>
          <a:bodyPr wrap="square" lIns="0" tIns="0" rIns="0" bIns="0" rtlCol="0"/>
          <a:lstStyle/>
          <a:p>
            <a:pPr defTabSz="457200"/>
            <a:endParaRPr>
              <a:solidFill>
                <a:prstClr val="black"/>
              </a:solidFill>
              <a:latin typeface="Calibri"/>
            </a:endParaRPr>
          </a:p>
        </p:txBody>
      </p:sp>
      <p:sp>
        <p:nvSpPr>
          <p:cNvPr id="4" name="object 4"/>
          <p:cNvSpPr txBox="1"/>
          <p:nvPr/>
        </p:nvSpPr>
        <p:spPr>
          <a:xfrm>
            <a:off x="1737970" y="5465953"/>
            <a:ext cx="5210810" cy="513715"/>
          </a:xfrm>
          <a:prstGeom prst="rect">
            <a:avLst/>
          </a:prstGeom>
        </p:spPr>
        <p:txBody>
          <a:bodyPr vert="horz" wrap="square" lIns="0" tIns="13335" rIns="0" bIns="0" rtlCol="0">
            <a:spAutoFit/>
          </a:bodyPr>
          <a:lstStyle/>
          <a:p>
            <a:pPr marL="12700" defTabSz="457200">
              <a:spcBef>
                <a:spcPts val="105"/>
              </a:spcBef>
            </a:pPr>
            <a:r>
              <a:rPr sz="3200" b="1" spc="-5" dirty="0">
                <a:solidFill>
                  <a:srgbClr val="C00000"/>
                </a:solidFill>
                <a:latin typeface="Arial"/>
                <a:cs typeface="Arial"/>
              </a:rPr>
              <a:t>Preschool Funding</a:t>
            </a:r>
            <a:r>
              <a:rPr sz="3200" b="1" spc="-114" dirty="0">
                <a:solidFill>
                  <a:srgbClr val="C00000"/>
                </a:solidFill>
                <a:latin typeface="Arial"/>
                <a:cs typeface="Arial"/>
              </a:rPr>
              <a:t> </a:t>
            </a:r>
            <a:r>
              <a:rPr sz="3200" b="1" spc="-5" dirty="0">
                <a:solidFill>
                  <a:srgbClr val="C00000"/>
                </a:solidFill>
                <a:latin typeface="Arial"/>
                <a:cs typeface="Arial"/>
              </a:rPr>
              <a:t>Models</a:t>
            </a:r>
            <a:endParaRPr sz="3200" dirty="0">
              <a:solidFill>
                <a:prstClr val="black"/>
              </a:solidFill>
              <a:latin typeface="Arial"/>
              <a:cs typeface="Arial"/>
            </a:endParaRPr>
          </a:p>
        </p:txBody>
      </p:sp>
      <p:sp>
        <p:nvSpPr>
          <p:cNvPr id="5" name="object 5"/>
          <p:cNvSpPr txBox="1"/>
          <p:nvPr/>
        </p:nvSpPr>
        <p:spPr>
          <a:xfrm>
            <a:off x="1739901" y="6235646"/>
            <a:ext cx="6591807" cy="320601"/>
          </a:xfrm>
          <a:prstGeom prst="rect">
            <a:avLst/>
          </a:prstGeom>
        </p:spPr>
        <p:txBody>
          <a:bodyPr vert="horz" wrap="square" lIns="0" tIns="12700" rIns="0" bIns="0" rtlCol="0">
            <a:spAutoFit/>
          </a:bodyPr>
          <a:lstStyle/>
          <a:p>
            <a:pPr marL="12700" defTabSz="457200">
              <a:spcBef>
                <a:spcPts val="100"/>
              </a:spcBef>
            </a:pPr>
            <a:r>
              <a:rPr lang="en-US" sz="2000" spc="-10" dirty="0">
                <a:solidFill>
                  <a:srgbClr val="8A8A8A"/>
                </a:solidFill>
                <a:latin typeface="Arial"/>
                <a:cs typeface="Arial"/>
              </a:rPr>
              <a:t>Sophie Hubbell, Assistant Director/619 Coordinator</a:t>
            </a:r>
            <a:endParaRPr sz="2000" dirty="0">
              <a:solidFill>
                <a:prstClr val="black"/>
              </a:solidFill>
              <a:latin typeface="Arial"/>
              <a:cs typeface="Arial"/>
            </a:endParaRPr>
          </a:p>
        </p:txBody>
      </p:sp>
    </p:spTree>
    <p:extLst>
      <p:ext uri="{BB962C8B-B14F-4D97-AF65-F5344CB8AC3E}">
        <p14:creationId xmlns:p14="http://schemas.microsoft.com/office/powerpoint/2010/main" val="216069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5932" y="430784"/>
            <a:ext cx="8201025" cy="635000"/>
          </a:xfrm>
          <a:prstGeom prst="rect">
            <a:avLst/>
          </a:prstGeom>
        </p:spPr>
        <p:txBody>
          <a:bodyPr vert="horz" wrap="square" lIns="0" tIns="12065" rIns="0" bIns="0" rtlCol="0" anchor="t" anchorCtr="0">
            <a:spAutoFit/>
          </a:bodyPr>
          <a:lstStyle/>
          <a:p>
            <a:pPr marL="12700">
              <a:spcBef>
                <a:spcPts val="95"/>
              </a:spcBef>
            </a:pPr>
            <a:r>
              <a:rPr sz="4000" spc="-5" dirty="0"/>
              <a:t>Early </a:t>
            </a:r>
            <a:r>
              <a:rPr sz="4000" spc="-10" dirty="0"/>
              <a:t>Childhood Funding</a:t>
            </a:r>
            <a:r>
              <a:rPr sz="4000" spc="55" dirty="0"/>
              <a:t> </a:t>
            </a:r>
            <a:r>
              <a:rPr sz="4000" spc="-10" dirty="0"/>
              <a:t>Sources</a:t>
            </a:r>
            <a:endParaRPr sz="4000"/>
          </a:p>
        </p:txBody>
      </p:sp>
      <p:sp>
        <p:nvSpPr>
          <p:cNvPr id="3" name="object 3"/>
          <p:cNvSpPr txBox="1"/>
          <p:nvPr/>
        </p:nvSpPr>
        <p:spPr>
          <a:xfrm>
            <a:off x="1968501" y="1326064"/>
            <a:ext cx="6906259" cy="4768613"/>
          </a:xfrm>
          <a:prstGeom prst="rect">
            <a:avLst/>
          </a:prstGeom>
        </p:spPr>
        <p:txBody>
          <a:bodyPr vert="horz" wrap="square" lIns="0" tIns="109855" rIns="0" bIns="0" rtlCol="0">
            <a:spAutoFit/>
          </a:bodyPr>
          <a:lstStyle/>
          <a:p>
            <a:pPr marL="239395" indent="-226695" defTabSz="457200">
              <a:spcBef>
                <a:spcPts val="865"/>
              </a:spcBef>
              <a:buFontTx/>
              <a:buChar char="•"/>
              <a:tabLst>
                <a:tab pos="240029" algn="l"/>
              </a:tabLst>
            </a:pPr>
            <a:r>
              <a:rPr sz="3200" spc="-5" dirty="0">
                <a:solidFill>
                  <a:prstClr val="black"/>
                </a:solidFill>
                <a:latin typeface="Arial"/>
                <a:cs typeface="Arial"/>
              </a:rPr>
              <a:t>State Early </a:t>
            </a:r>
            <a:r>
              <a:rPr sz="3200" spc="-10" dirty="0">
                <a:solidFill>
                  <a:prstClr val="black"/>
                </a:solidFill>
                <a:latin typeface="Arial"/>
                <a:cs typeface="Arial"/>
              </a:rPr>
              <a:t>Childhood Education</a:t>
            </a:r>
            <a:endParaRPr sz="3200">
              <a:solidFill>
                <a:prstClr val="black"/>
              </a:solidFill>
              <a:latin typeface="Arial"/>
              <a:cs typeface="Arial"/>
            </a:endParaRPr>
          </a:p>
          <a:p>
            <a:pPr marL="239395" indent="-226695" defTabSz="457200">
              <a:spcBef>
                <a:spcPts val="765"/>
              </a:spcBef>
              <a:buFontTx/>
              <a:buChar char="•"/>
              <a:tabLst>
                <a:tab pos="240029" algn="l"/>
              </a:tabLst>
            </a:pPr>
            <a:r>
              <a:rPr sz="3200" spc="-5" dirty="0">
                <a:solidFill>
                  <a:prstClr val="black"/>
                </a:solidFill>
                <a:latin typeface="Arial"/>
                <a:cs typeface="Arial"/>
              </a:rPr>
              <a:t>State Preschool Special</a:t>
            </a:r>
            <a:r>
              <a:rPr sz="3200" spc="-45" dirty="0">
                <a:solidFill>
                  <a:prstClr val="black"/>
                </a:solidFill>
                <a:latin typeface="Arial"/>
                <a:cs typeface="Arial"/>
              </a:rPr>
              <a:t> </a:t>
            </a:r>
            <a:r>
              <a:rPr sz="3200" spc="-10" dirty="0">
                <a:solidFill>
                  <a:prstClr val="black"/>
                </a:solidFill>
                <a:latin typeface="Arial"/>
                <a:cs typeface="Arial"/>
              </a:rPr>
              <a:t>Education</a:t>
            </a:r>
            <a:endParaRPr sz="3200">
              <a:solidFill>
                <a:prstClr val="black"/>
              </a:solidFill>
              <a:latin typeface="Arial"/>
              <a:cs typeface="Arial"/>
            </a:endParaRPr>
          </a:p>
          <a:p>
            <a:pPr marL="239395" indent="-226695" defTabSz="457200">
              <a:spcBef>
                <a:spcPts val="765"/>
              </a:spcBef>
              <a:buFontTx/>
              <a:buChar char="•"/>
              <a:tabLst>
                <a:tab pos="240029" algn="l"/>
              </a:tabLst>
            </a:pPr>
            <a:r>
              <a:rPr sz="3200" spc="-5" dirty="0">
                <a:solidFill>
                  <a:prstClr val="black"/>
                </a:solidFill>
                <a:latin typeface="Arial"/>
                <a:cs typeface="Arial"/>
              </a:rPr>
              <a:t>Federal Preschool Special</a:t>
            </a:r>
            <a:r>
              <a:rPr sz="3200" spc="-65" dirty="0">
                <a:solidFill>
                  <a:prstClr val="black"/>
                </a:solidFill>
                <a:latin typeface="Arial"/>
                <a:cs typeface="Arial"/>
              </a:rPr>
              <a:t> </a:t>
            </a:r>
            <a:r>
              <a:rPr sz="3200" spc="-10" dirty="0">
                <a:solidFill>
                  <a:prstClr val="black"/>
                </a:solidFill>
                <a:latin typeface="Arial"/>
                <a:cs typeface="Arial"/>
              </a:rPr>
              <a:t>Education</a:t>
            </a:r>
            <a:endParaRPr sz="3200">
              <a:solidFill>
                <a:prstClr val="black"/>
              </a:solidFill>
              <a:latin typeface="Arial"/>
              <a:cs typeface="Arial"/>
            </a:endParaRPr>
          </a:p>
          <a:p>
            <a:pPr marL="239395" indent="-226695" defTabSz="457200">
              <a:spcBef>
                <a:spcPts val="765"/>
              </a:spcBef>
              <a:buFontTx/>
              <a:buChar char="•"/>
              <a:tabLst>
                <a:tab pos="240029" algn="l"/>
              </a:tabLst>
            </a:pPr>
            <a:r>
              <a:rPr sz="3200" spc="-30" dirty="0">
                <a:solidFill>
                  <a:prstClr val="black"/>
                </a:solidFill>
                <a:latin typeface="Arial"/>
                <a:cs typeface="Arial"/>
              </a:rPr>
              <a:t>Title</a:t>
            </a:r>
            <a:r>
              <a:rPr sz="3200" spc="-95" dirty="0">
                <a:solidFill>
                  <a:prstClr val="black"/>
                </a:solidFill>
                <a:latin typeface="Arial"/>
                <a:cs typeface="Arial"/>
              </a:rPr>
              <a:t> </a:t>
            </a:r>
            <a:r>
              <a:rPr sz="3200" dirty="0">
                <a:solidFill>
                  <a:prstClr val="black"/>
                </a:solidFill>
                <a:latin typeface="Arial"/>
                <a:cs typeface="Arial"/>
              </a:rPr>
              <a:t>I</a:t>
            </a:r>
            <a:endParaRPr sz="3200">
              <a:solidFill>
                <a:prstClr val="black"/>
              </a:solidFill>
              <a:latin typeface="Arial"/>
              <a:cs typeface="Arial"/>
            </a:endParaRPr>
          </a:p>
          <a:p>
            <a:pPr marL="239395" indent="-226695" defTabSz="457200">
              <a:spcBef>
                <a:spcPts val="765"/>
              </a:spcBef>
              <a:buFontTx/>
              <a:buChar char="•"/>
              <a:tabLst>
                <a:tab pos="240029" algn="l"/>
              </a:tabLst>
            </a:pPr>
            <a:r>
              <a:rPr sz="3200" spc="-5" dirty="0">
                <a:solidFill>
                  <a:prstClr val="black"/>
                </a:solidFill>
                <a:latin typeface="Arial"/>
                <a:cs typeface="Arial"/>
              </a:rPr>
              <a:t>Head</a:t>
            </a:r>
            <a:r>
              <a:rPr sz="3200" spc="-100" dirty="0">
                <a:solidFill>
                  <a:prstClr val="black"/>
                </a:solidFill>
                <a:latin typeface="Arial"/>
                <a:cs typeface="Arial"/>
              </a:rPr>
              <a:t> </a:t>
            </a:r>
            <a:r>
              <a:rPr sz="3200" spc="-5" dirty="0">
                <a:solidFill>
                  <a:prstClr val="black"/>
                </a:solidFill>
                <a:latin typeface="Arial"/>
                <a:cs typeface="Arial"/>
              </a:rPr>
              <a:t>Start</a:t>
            </a:r>
            <a:endParaRPr sz="3200">
              <a:solidFill>
                <a:prstClr val="black"/>
              </a:solidFill>
              <a:latin typeface="Arial"/>
              <a:cs typeface="Arial"/>
            </a:endParaRPr>
          </a:p>
          <a:p>
            <a:pPr marL="239395" indent="-226695" defTabSz="457200">
              <a:spcBef>
                <a:spcPts val="765"/>
              </a:spcBef>
              <a:buFontTx/>
              <a:buChar char="•"/>
              <a:tabLst>
                <a:tab pos="240029" algn="l"/>
              </a:tabLst>
            </a:pPr>
            <a:r>
              <a:rPr sz="3200" spc="-5" dirty="0">
                <a:solidFill>
                  <a:prstClr val="black"/>
                </a:solidFill>
                <a:latin typeface="Arial"/>
                <a:cs typeface="Arial"/>
              </a:rPr>
              <a:t>Publically </a:t>
            </a:r>
            <a:r>
              <a:rPr sz="3200" spc="-10" dirty="0">
                <a:solidFill>
                  <a:prstClr val="black"/>
                </a:solidFill>
                <a:latin typeface="Arial"/>
                <a:cs typeface="Arial"/>
              </a:rPr>
              <a:t>Funded </a:t>
            </a:r>
            <a:r>
              <a:rPr sz="3200" spc="-5" dirty="0">
                <a:solidFill>
                  <a:prstClr val="black"/>
                </a:solidFill>
                <a:latin typeface="Arial"/>
                <a:cs typeface="Arial"/>
              </a:rPr>
              <a:t>Child</a:t>
            </a:r>
            <a:r>
              <a:rPr sz="3200" spc="-50" dirty="0">
                <a:solidFill>
                  <a:prstClr val="black"/>
                </a:solidFill>
                <a:latin typeface="Arial"/>
                <a:cs typeface="Arial"/>
              </a:rPr>
              <a:t> </a:t>
            </a:r>
            <a:r>
              <a:rPr sz="3200" spc="-5" dirty="0">
                <a:solidFill>
                  <a:prstClr val="black"/>
                </a:solidFill>
                <a:latin typeface="Arial"/>
                <a:cs typeface="Arial"/>
              </a:rPr>
              <a:t>Care</a:t>
            </a:r>
            <a:endParaRPr sz="3200">
              <a:solidFill>
                <a:prstClr val="black"/>
              </a:solidFill>
              <a:latin typeface="Arial"/>
              <a:cs typeface="Arial"/>
            </a:endParaRPr>
          </a:p>
          <a:p>
            <a:pPr marL="239395" indent="-226695" defTabSz="457200">
              <a:spcBef>
                <a:spcPts val="765"/>
              </a:spcBef>
              <a:buFontTx/>
              <a:buChar char="•"/>
              <a:tabLst>
                <a:tab pos="240029" algn="l"/>
              </a:tabLst>
            </a:pPr>
            <a:r>
              <a:rPr sz="3200" spc="-5" dirty="0">
                <a:solidFill>
                  <a:prstClr val="black"/>
                </a:solidFill>
                <a:latin typeface="Arial"/>
                <a:cs typeface="Arial"/>
              </a:rPr>
              <a:t>Private</a:t>
            </a:r>
            <a:r>
              <a:rPr sz="3200" spc="-85" dirty="0">
                <a:solidFill>
                  <a:prstClr val="black"/>
                </a:solidFill>
                <a:latin typeface="Arial"/>
                <a:cs typeface="Arial"/>
              </a:rPr>
              <a:t> </a:t>
            </a:r>
            <a:r>
              <a:rPr sz="3200" spc="-10" dirty="0">
                <a:solidFill>
                  <a:prstClr val="black"/>
                </a:solidFill>
                <a:latin typeface="Arial"/>
                <a:cs typeface="Arial"/>
              </a:rPr>
              <a:t>Pay</a:t>
            </a:r>
            <a:endParaRPr sz="3200">
              <a:solidFill>
                <a:prstClr val="black"/>
              </a:solidFill>
              <a:latin typeface="Arial"/>
              <a:cs typeface="Arial"/>
            </a:endParaRPr>
          </a:p>
          <a:p>
            <a:pPr marL="239395" indent="-226695" defTabSz="457200">
              <a:spcBef>
                <a:spcPts val="765"/>
              </a:spcBef>
              <a:buFontTx/>
              <a:buChar char="•"/>
              <a:tabLst>
                <a:tab pos="240029" algn="l"/>
              </a:tabLst>
            </a:pPr>
            <a:r>
              <a:rPr sz="3200" spc="-5" dirty="0">
                <a:solidFill>
                  <a:prstClr val="black"/>
                </a:solidFill>
                <a:latin typeface="Arial"/>
                <a:cs typeface="Arial"/>
              </a:rPr>
              <a:t>Local</a:t>
            </a:r>
            <a:r>
              <a:rPr sz="3200" spc="-105" dirty="0">
                <a:solidFill>
                  <a:prstClr val="black"/>
                </a:solidFill>
                <a:latin typeface="Arial"/>
                <a:cs typeface="Arial"/>
              </a:rPr>
              <a:t> </a:t>
            </a:r>
            <a:r>
              <a:rPr sz="3200" spc="-5" dirty="0">
                <a:solidFill>
                  <a:prstClr val="black"/>
                </a:solidFill>
                <a:latin typeface="Arial"/>
                <a:cs typeface="Arial"/>
              </a:rPr>
              <a:t>Sources</a:t>
            </a:r>
            <a:endParaRPr sz="3200">
              <a:solidFill>
                <a:prstClr val="black"/>
              </a:solidFill>
              <a:latin typeface="Arial"/>
              <a:cs typeface="Arial"/>
            </a:endParaRPr>
          </a:p>
        </p:txBody>
      </p:sp>
      <p:sp>
        <p:nvSpPr>
          <p:cNvPr id="4" name="object 4"/>
          <p:cNvSpPr/>
          <p:nvPr/>
        </p:nvSpPr>
        <p:spPr>
          <a:xfrm>
            <a:off x="1524001" y="6370320"/>
            <a:ext cx="9143999" cy="487679"/>
          </a:xfrm>
          <a:prstGeom prst="rect">
            <a:avLst/>
          </a:prstGeom>
          <a:blipFill>
            <a:blip r:embed="rId2" cstate="print"/>
            <a:stretch>
              <a:fillRect/>
            </a:stretch>
          </a:blipFill>
        </p:spPr>
        <p:txBody>
          <a:bodyPr wrap="square" lIns="0" tIns="0" rIns="0" bIns="0" rtlCol="0"/>
          <a:lstStyle/>
          <a:p>
            <a:pPr defTabSz="457200"/>
            <a:endParaRPr>
              <a:solidFill>
                <a:prstClr val="black"/>
              </a:solidFill>
              <a:latin typeface="Calibri"/>
            </a:endParaRPr>
          </a:p>
        </p:txBody>
      </p:sp>
    </p:spTree>
    <p:extLst>
      <p:ext uri="{BB962C8B-B14F-4D97-AF65-F5344CB8AC3E}">
        <p14:creationId xmlns:p14="http://schemas.microsoft.com/office/powerpoint/2010/main" val="552546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8283" y="2418304"/>
            <a:ext cx="3408679" cy="1243965"/>
          </a:xfrm>
          <a:prstGeom prst="rect">
            <a:avLst/>
          </a:prstGeom>
        </p:spPr>
        <p:txBody>
          <a:bodyPr vert="horz" wrap="square" lIns="0" tIns="12065" rIns="0" bIns="0" rtlCol="0" anchor="t" anchorCtr="0">
            <a:spAutoFit/>
          </a:bodyPr>
          <a:lstStyle/>
          <a:p>
            <a:pPr marL="702310" marR="5080" indent="-690245">
              <a:spcBef>
                <a:spcPts val="95"/>
              </a:spcBef>
            </a:pPr>
            <a:r>
              <a:rPr sz="4000" spc="-5" dirty="0"/>
              <a:t>State</a:t>
            </a:r>
            <a:r>
              <a:rPr sz="4000" spc="-55" dirty="0"/>
              <a:t> </a:t>
            </a:r>
            <a:r>
              <a:rPr sz="4000" spc="-10" dirty="0"/>
              <a:t>Funding  Sources</a:t>
            </a:r>
            <a:endParaRPr sz="4000"/>
          </a:p>
        </p:txBody>
      </p:sp>
      <p:sp>
        <p:nvSpPr>
          <p:cNvPr id="3" name="object 3"/>
          <p:cNvSpPr/>
          <p:nvPr/>
        </p:nvSpPr>
        <p:spPr>
          <a:xfrm>
            <a:off x="5865877" y="1522477"/>
            <a:ext cx="4404359" cy="3390899"/>
          </a:xfrm>
          <a:prstGeom prst="rect">
            <a:avLst/>
          </a:prstGeom>
          <a:blipFill>
            <a:blip r:embed="rId2" cstate="print"/>
            <a:stretch>
              <a:fillRect/>
            </a:stretch>
          </a:blipFill>
        </p:spPr>
        <p:txBody>
          <a:bodyPr wrap="square" lIns="0" tIns="0" rIns="0" bIns="0" rtlCol="0"/>
          <a:lstStyle/>
          <a:p>
            <a:pPr defTabSz="457200"/>
            <a:endParaRPr>
              <a:solidFill>
                <a:prstClr val="black"/>
              </a:solidFill>
              <a:latin typeface="Calibri"/>
            </a:endParaRPr>
          </a:p>
        </p:txBody>
      </p:sp>
      <p:sp>
        <p:nvSpPr>
          <p:cNvPr id="4" name="object 4"/>
          <p:cNvSpPr/>
          <p:nvPr/>
        </p:nvSpPr>
        <p:spPr>
          <a:xfrm>
            <a:off x="1524001" y="6370320"/>
            <a:ext cx="9143999" cy="487679"/>
          </a:xfrm>
          <a:prstGeom prst="rect">
            <a:avLst/>
          </a:prstGeom>
          <a:blipFill>
            <a:blip r:embed="rId3" cstate="print"/>
            <a:stretch>
              <a:fillRect/>
            </a:stretch>
          </a:blipFill>
        </p:spPr>
        <p:txBody>
          <a:bodyPr wrap="square" lIns="0" tIns="0" rIns="0" bIns="0" rtlCol="0"/>
          <a:lstStyle/>
          <a:p>
            <a:pPr defTabSz="457200"/>
            <a:endParaRPr>
              <a:solidFill>
                <a:prstClr val="black"/>
              </a:solidFill>
              <a:latin typeface="Calibri"/>
            </a:endParaRPr>
          </a:p>
        </p:txBody>
      </p:sp>
    </p:spTree>
    <p:extLst>
      <p:ext uri="{BB962C8B-B14F-4D97-AF65-F5344CB8AC3E}">
        <p14:creationId xmlns:p14="http://schemas.microsoft.com/office/powerpoint/2010/main" val="4244089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5636" y="429259"/>
            <a:ext cx="6838950" cy="1305486"/>
          </a:xfrm>
          <a:prstGeom prst="rect">
            <a:avLst/>
          </a:prstGeom>
        </p:spPr>
        <p:txBody>
          <a:bodyPr vert="horz" wrap="square" lIns="0" tIns="12700" rIns="0" bIns="0" rtlCol="0" anchor="t" anchorCtr="0">
            <a:spAutoFit/>
          </a:bodyPr>
          <a:lstStyle/>
          <a:p>
            <a:pPr marL="12700">
              <a:spcBef>
                <a:spcPts val="100"/>
              </a:spcBef>
            </a:pPr>
            <a:r>
              <a:rPr spc="-5" dirty="0"/>
              <a:t>Early Childhood</a:t>
            </a:r>
            <a:r>
              <a:rPr spc="-60" dirty="0"/>
              <a:t> </a:t>
            </a:r>
            <a:r>
              <a:rPr spc="-5" dirty="0"/>
              <a:t>Education</a:t>
            </a:r>
            <a:r>
              <a:rPr lang="en-US" spc="-5" dirty="0"/>
              <a:t> Grant</a:t>
            </a:r>
            <a:endParaRPr dirty="0"/>
          </a:p>
        </p:txBody>
      </p:sp>
      <p:sp>
        <p:nvSpPr>
          <p:cNvPr id="3" name="object 3"/>
          <p:cNvSpPr txBox="1"/>
          <p:nvPr/>
        </p:nvSpPr>
        <p:spPr>
          <a:xfrm>
            <a:off x="2273301" y="1768724"/>
            <a:ext cx="6701155" cy="4121000"/>
          </a:xfrm>
          <a:prstGeom prst="rect">
            <a:avLst/>
          </a:prstGeom>
        </p:spPr>
        <p:txBody>
          <a:bodyPr vert="horz" wrap="square" lIns="0" tIns="240665" rIns="0" bIns="0" rtlCol="0">
            <a:spAutoFit/>
          </a:bodyPr>
          <a:lstStyle/>
          <a:p>
            <a:pPr marL="239395" indent="-226695" defTabSz="457200">
              <a:spcBef>
                <a:spcPts val="1895"/>
              </a:spcBef>
              <a:buFontTx/>
              <a:buChar char="•"/>
              <a:tabLst>
                <a:tab pos="240029" algn="l"/>
              </a:tabLst>
            </a:pPr>
            <a:r>
              <a:rPr lang="en-US" sz="3200" spc="-5" dirty="0">
                <a:solidFill>
                  <a:prstClr val="black"/>
                </a:solidFill>
                <a:latin typeface="Arial"/>
                <a:cs typeface="Arial"/>
              </a:rPr>
              <a:t>Primarily for </a:t>
            </a:r>
            <a:r>
              <a:rPr sz="3200" dirty="0">
                <a:solidFill>
                  <a:prstClr val="black"/>
                </a:solidFill>
                <a:latin typeface="Arial"/>
                <a:cs typeface="Arial"/>
              </a:rPr>
              <a:t>4</a:t>
            </a:r>
            <a:r>
              <a:rPr lang="en-US" sz="3200" dirty="0">
                <a:solidFill>
                  <a:prstClr val="black"/>
                </a:solidFill>
                <a:latin typeface="Arial"/>
                <a:cs typeface="Arial"/>
              </a:rPr>
              <a:t> year </a:t>
            </a:r>
            <a:r>
              <a:rPr lang="en-US" sz="3200" dirty="0" err="1">
                <a:solidFill>
                  <a:prstClr val="black"/>
                </a:solidFill>
                <a:latin typeface="Arial"/>
                <a:cs typeface="Arial"/>
              </a:rPr>
              <a:t>olds</a:t>
            </a:r>
            <a:endParaRPr sz="3200" dirty="0">
              <a:solidFill>
                <a:prstClr val="black"/>
              </a:solidFill>
              <a:latin typeface="Arial"/>
              <a:cs typeface="Arial"/>
            </a:endParaRPr>
          </a:p>
          <a:p>
            <a:pPr marL="239395" indent="-226695" defTabSz="457200">
              <a:spcBef>
                <a:spcPts val="1795"/>
              </a:spcBef>
              <a:buFontTx/>
              <a:buChar char="•"/>
              <a:tabLst>
                <a:tab pos="240029" algn="l"/>
              </a:tabLst>
            </a:pPr>
            <a:r>
              <a:rPr sz="3200" spc="-5" dirty="0">
                <a:solidFill>
                  <a:prstClr val="black"/>
                </a:solidFill>
                <a:latin typeface="Arial"/>
                <a:cs typeface="Arial"/>
              </a:rPr>
              <a:t>At or </a:t>
            </a:r>
            <a:r>
              <a:rPr sz="3200" spc="-10" dirty="0">
                <a:solidFill>
                  <a:prstClr val="black"/>
                </a:solidFill>
                <a:latin typeface="Arial"/>
                <a:cs typeface="Arial"/>
              </a:rPr>
              <a:t>below 200%</a:t>
            </a:r>
            <a:r>
              <a:rPr sz="3200" spc="-40" dirty="0">
                <a:solidFill>
                  <a:prstClr val="black"/>
                </a:solidFill>
                <a:latin typeface="Arial"/>
                <a:cs typeface="Arial"/>
              </a:rPr>
              <a:t> </a:t>
            </a:r>
            <a:r>
              <a:rPr sz="3200" spc="-5" dirty="0">
                <a:solidFill>
                  <a:prstClr val="black"/>
                </a:solidFill>
                <a:latin typeface="Arial"/>
                <a:cs typeface="Arial"/>
              </a:rPr>
              <a:t>FPL</a:t>
            </a:r>
            <a:endParaRPr sz="3200" dirty="0">
              <a:solidFill>
                <a:prstClr val="black"/>
              </a:solidFill>
              <a:latin typeface="Arial"/>
              <a:cs typeface="Arial"/>
            </a:endParaRPr>
          </a:p>
          <a:p>
            <a:pPr marL="239395" indent="-226695" defTabSz="457200">
              <a:spcBef>
                <a:spcPts val="1795"/>
              </a:spcBef>
              <a:buFontTx/>
              <a:buChar char="•"/>
              <a:tabLst>
                <a:tab pos="240029" algn="l"/>
              </a:tabLst>
            </a:pPr>
            <a:r>
              <a:rPr sz="3200" spc="-5" dirty="0">
                <a:solidFill>
                  <a:prstClr val="black"/>
                </a:solidFill>
                <a:latin typeface="Arial"/>
                <a:cs typeface="Arial"/>
              </a:rPr>
              <a:t>12.5 hours </a:t>
            </a:r>
            <a:r>
              <a:rPr sz="3200" spc="-10" dirty="0">
                <a:solidFill>
                  <a:prstClr val="black"/>
                </a:solidFill>
                <a:latin typeface="Arial"/>
                <a:cs typeface="Arial"/>
              </a:rPr>
              <a:t>per</a:t>
            </a:r>
            <a:r>
              <a:rPr sz="3200" spc="-90" dirty="0">
                <a:solidFill>
                  <a:prstClr val="black"/>
                </a:solidFill>
                <a:latin typeface="Arial"/>
                <a:cs typeface="Arial"/>
              </a:rPr>
              <a:t> </a:t>
            </a:r>
            <a:r>
              <a:rPr sz="3200" spc="-10" dirty="0">
                <a:solidFill>
                  <a:prstClr val="black"/>
                </a:solidFill>
                <a:latin typeface="Arial"/>
                <a:cs typeface="Arial"/>
              </a:rPr>
              <a:t>week</a:t>
            </a:r>
            <a:endParaRPr sz="3200" dirty="0">
              <a:solidFill>
                <a:prstClr val="black"/>
              </a:solidFill>
              <a:latin typeface="Arial"/>
              <a:cs typeface="Arial"/>
            </a:endParaRPr>
          </a:p>
          <a:p>
            <a:pPr marL="239395" indent="-226695" defTabSz="457200">
              <a:spcBef>
                <a:spcPts val="1795"/>
              </a:spcBef>
              <a:buFontTx/>
              <a:buChar char="•"/>
              <a:tabLst>
                <a:tab pos="240029" algn="l"/>
              </a:tabLst>
            </a:pPr>
            <a:r>
              <a:rPr sz="3200" spc="-10" dirty="0">
                <a:solidFill>
                  <a:prstClr val="black"/>
                </a:solidFill>
                <a:latin typeface="Arial"/>
                <a:cs typeface="Arial"/>
              </a:rPr>
              <a:t>$4000 per</a:t>
            </a:r>
            <a:r>
              <a:rPr sz="3200" spc="-70" dirty="0">
                <a:solidFill>
                  <a:prstClr val="black"/>
                </a:solidFill>
                <a:latin typeface="Arial"/>
                <a:cs typeface="Arial"/>
              </a:rPr>
              <a:t> </a:t>
            </a:r>
            <a:r>
              <a:rPr sz="3200" spc="-5" dirty="0">
                <a:solidFill>
                  <a:prstClr val="black"/>
                </a:solidFill>
                <a:latin typeface="Arial"/>
                <a:cs typeface="Arial"/>
              </a:rPr>
              <a:t>child</a:t>
            </a:r>
            <a:endParaRPr sz="3200" dirty="0">
              <a:solidFill>
                <a:prstClr val="black"/>
              </a:solidFill>
              <a:latin typeface="Arial"/>
              <a:cs typeface="Arial"/>
            </a:endParaRPr>
          </a:p>
          <a:p>
            <a:pPr marL="239395" marR="5080" indent="-226695" defTabSz="457200">
              <a:spcBef>
                <a:spcPts val="1795"/>
              </a:spcBef>
              <a:buFontTx/>
              <a:buChar char="•"/>
              <a:tabLst>
                <a:tab pos="240029" algn="l"/>
              </a:tabLst>
            </a:pPr>
            <a:r>
              <a:rPr sz="3200" spc="-5" dirty="0">
                <a:solidFill>
                  <a:prstClr val="black"/>
                </a:solidFill>
                <a:latin typeface="Arial"/>
                <a:cs typeface="Arial"/>
              </a:rPr>
              <a:t>Can use </a:t>
            </a:r>
            <a:r>
              <a:rPr sz="3200" dirty="0">
                <a:solidFill>
                  <a:prstClr val="black"/>
                </a:solidFill>
                <a:latin typeface="Arial"/>
                <a:cs typeface="Arial"/>
              </a:rPr>
              <a:t>PFCC </a:t>
            </a:r>
            <a:r>
              <a:rPr sz="3200" spc="-5" dirty="0">
                <a:solidFill>
                  <a:prstClr val="black"/>
                </a:solidFill>
                <a:latin typeface="Arial"/>
                <a:cs typeface="Arial"/>
              </a:rPr>
              <a:t>and </a:t>
            </a:r>
            <a:r>
              <a:rPr sz="3200" spc="-10" dirty="0">
                <a:solidFill>
                  <a:prstClr val="black"/>
                </a:solidFill>
                <a:latin typeface="Arial"/>
                <a:cs typeface="Arial"/>
              </a:rPr>
              <a:t>other funding </a:t>
            </a:r>
            <a:r>
              <a:rPr sz="3200" spc="-5" dirty="0">
                <a:solidFill>
                  <a:prstClr val="black"/>
                </a:solidFill>
                <a:latin typeface="Arial"/>
                <a:cs typeface="Arial"/>
              </a:rPr>
              <a:t>to  provide </a:t>
            </a:r>
            <a:r>
              <a:rPr sz="3200" spc="-10" dirty="0">
                <a:solidFill>
                  <a:prstClr val="black"/>
                </a:solidFill>
                <a:latin typeface="Arial"/>
                <a:cs typeface="Arial"/>
              </a:rPr>
              <a:t>extended </a:t>
            </a:r>
            <a:r>
              <a:rPr sz="3200" spc="-5" dirty="0">
                <a:solidFill>
                  <a:prstClr val="black"/>
                </a:solidFill>
                <a:latin typeface="Arial"/>
                <a:cs typeface="Arial"/>
              </a:rPr>
              <a:t>day</a:t>
            </a:r>
            <a:r>
              <a:rPr sz="3200" spc="-45" dirty="0">
                <a:solidFill>
                  <a:prstClr val="black"/>
                </a:solidFill>
                <a:latin typeface="Arial"/>
                <a:cs typeface="Arial"/>
              </a:rPr>
              <a:t> </a:t>
            </a:r>
            <a:r>
              <a:rPr sz="3200" spc="-5" dirty="0">
                <a:solidFill>
                  <a:prstClr val="black"/>
                </a:solidFill>
                <a:latin typeface="Arial"/>
                <a:cs typeface="Arial"/>
              </a:rPr>
              <a:t>services</a:t>
            </a:r>
            <a:endParaRPr sz="3200" dirty="0">
              <a:solidFill>
                <a:prstClr val="black"/>
              </a:solidFill>
              <a:latin typeface="Arial"/>
              <a:cs typeface="Arial"/>
            </a:endParaRPr>
          </a:p>
        </p:txBody>
      </p:sp>
      <p:sp>
        <p:nvSpPr>
          <p:cNvPr id="4" name="object 4"/>
          <p:cNvSpPr/>
          <p:nvPr/>
        </p:nvSpPr>
        <p:spPr>
          <a:xfrm>
            <a:off x="1524001" y="6370320"/>
            <a:ext cx="9143999" cy="487679"/>
          </a:xfrm>
          <a:prstGeom prst="rect">
            <a:avLst/>
          </a:prstGeom>
          <a:blipFill>
            <a:blip r:embed="rId3" cstate="print"/>
            <a:stretch>
              <a:fillRect/>
            </a:stretch>
          </a:blipFill>
        </p:spPr>
        <p:txBody>
          <a:bodyPr wrap="square" lIns="0" tIns="0" rIns="0" bIns="0" rtlCol="0"/>
          <a:lstStyle/>
          <a:p>
            <a:pPr defTabSz="457200"/>
            <a:endParaRPr>
              <a:solidFill>
                <a:prstClr val="black"/>
              </a:solidFill>
              <a:latin typeface="Calibri"/>
            </a:endParaRPr>
          </a:p>
        </p:txBody>
      </p:sp>
    </p:spTree>
    <p:extLst>
      <p:ext uri="{BB962C8B-B14F-4D97-AF65-F5344CB8AC3E}">
        <p14:creationId xmlns:p14="http://schemas.microsoft.com/office/powerpoint/2010/main" val="2177098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 name="Text Placeholder 1"/>
          <p:cNvSpPr>
            <a:spLocks noGrp="1"/>
          </p:cNvSpPr>
          <p:nvPr>
            <p:ph type="body" sz="quarter" idx="4294967295"/>
          </p:nvPr>
        </p:nvSpPr>
        <p:spPr>
          <a:xfrm>
            <a:off x="3491374" y="313739"/>
            <a:ext cx="5209252" cy="576262"/>
          </a:xfrm>
        </p:spPr>
        <p:txBody>
          <a:bodyPr>
            <a:noAutofit/>
          </a:bodyPr>
          <a:lstStyle/>
          <a:p>
            <a:pPr marL="0" indent="0">
              <a:buNone/>
            </a:pPr>
            <a:r>
              <a:rPr lang="en-US" sz="3100" b="1" dirty="0">
                <a:solidFill>
                  <a:schemeClr val="accent4"/>
                </a:solidFill>
                <a:latin typeface="+mn-lt"/>
              </a:rPr>
              <a:t>Collaborative Funding</a:t>
            </a:r>
          </a:p>
        </p:txBody>
      </p:sp>
      <p:sp>
        <p:nvSpPr>
          <p:cNvPr id="210" name="Shape 210"/>
          <p:cNvSpPr txBox="1">
            <a:spLocks noGrp="1"/>
          </p:cNvSpPr>
          <p:nvPr>
            <p:ph type="body" sz="quarter" idx="4294967295"/>
          </p:nvPr>
        </p:nvSpPr>
        <p:spPr>
          <a:xfrm>
            <a:off x="762027" y="970368"/>
            <a:ext cx="10859358" cy="5210175"/>
          </a:xfrm>
          <a:prstGeom prst="rect">
            <a:avLst/>
          </a:prstGeom>
          <a:noFill/>
          <a:ln>
            <a:noFill/>
          </a:ln>
        </p:spPr>
        <p:txBody>
          <a:bodyPr vert="horz" wrap="square" lIns="91433" tIns="45700" rIns="91433" bIns="45700" rtlCol="0" anchor="t" anchorCtr="0">
            <a:noAutofit/>
          </a:bodyPr>
          <a:lstStyle/>
          <a:p>
            <a:pPr marL="0" indent="-203195">
              <a:spcBef>
                <a:spcPts val="1067"/>
              </a:spcBef>
              <a:buClr>
                <a:schemeClr val="dk1"/>
              </a:buClr>
              <a:buSzPct val="100000"/>
              <a:buNone/>
            </a:pPr>
            <a:r>
              <a:rPr lang="en" sz="3200" b="1" dirty="0">
                <a:solidFill>
                  <a:schemeClr val="dk1"/>
                </a:solidFill>
                <a:latin typeface="Calibri"/>
                <a:ea typeface="Calibri"/>
                <a:cs typeface="Calibri"/>
                <a:sym typeface="Calibri"/>
              </a:rPr>
              <a:t>“… two or more funding sources are coordinated to support the total cost of a service.” </a:t>
            </a:r>
          </a:p>
          <a:p>
            <a:pPr marL="694249" lvl="1" indent="-228594">
              <a:spcBef>
                <a:spcPts val="533"/>
              </a:spcBef>
              <a:buClr>
                <a:schemeClr val="dk1"/>
              </a:buClr>
              <a:buSzPct val="100000"/>
              <a:buFont typeface="Arial"/>
              <a:buChar char="•"/>
            </a:pPr>
            <a:r>
              <a:rPr lang="en" sz="2800" dirty="0">
                <a:solidFill>
                  <a:schemeClr val="dk1"/>
                </a:solidFill>
                <a:latin typeface="Calibri"/>
                <a:ea typeface="Calibri"/>
                <a:cs typeface="Calibri"/>
                <a:sym typeface="Calibri"/>
              </a:rPr>
              <a:t>Revenues are allocated</a:t>
            </a:r>
          </a:p>
          <a:p>
            <a:pPr marL="694249" lvl="1" indent="-228594">
              <a:spcBef>
                <a:spcPts val="533"/>
              </a:spcBef>
              <a:buClr>
                <a:schemeClr val="dk1"/>
              </a:buClr>
              <a:buSzPct val="100000"/>
              <a:buFont typeface="Arial"/>
              <a:buChar char="•"/>
            </a:pPr>
            <a:r>
              <a:rPr lang="en" sz="2800" dirty="0">
                <a:solidFill>
                  <a:schemeClr val="dk1"/>
                </a:solidFill>
                <a:latin typeface="Calibri"/>
                <a:ea typeface="Calibri"/>
                <a:cs typeface="Calibri"/>
                <a:sym typeface="Calibri"/>
              </a:rPr>
              <a:t>Expenditures tracked by categorical funding source </a:t>
            </a:r>
          </a:p>
          <a:p>
            <a:pPr marL="694249" lvl="1" indent="-228594">
              <a:spcBef>
                <a:spcPts val="533"/>
              </a:spcBef>
              <a:buClr>
                <a:schemeClr val="dk1"/>
              </a:buClr>
              <a:buSzPct val="100000"/>
              <a:buFont typeface="Arial"/>
              <a:buChar char="•"/>
            </a:pPr>
            <a:r>
              <a:rPr lang="en" sz="2800" dirty="0">
                <a:solidFill>
                  <a:schemeClr val="dk1"/>
                </a:solidFill>
                <a:latin typeface="Calibri"/>
                <a:ea typeface="Calibri"/>
                <a:cs typeface="Calibri"/>
                <a:sym typeface="Calibri"/>
              </a:rPr>
              <a:t>Cost-allocation methods are required </a:t>
            </a:r>
          </a:p>
          <a:p>
            <a:pPr marL="985838" lvl="2" indent="-71438">
              <a:spcBef>
                <a:spcPts val="533"/>
              </a:spcBef>
              <a:buClr>
                <a:schemeClr val="dk1"/>
              </a:buClr>
              <a:buSzPct val="100000"/>
              <a:buFont typeface="Courier New"/>
              <a:buChar char="o"/>
              <a:tabLst>
                <a:tab pos="1252538" algn="l"/>
              </a:tabLst>
            </a:pPr>
            <a:r>
              <a:rPr lang="en" sz="2800" dirty="0">
                <a:solidFill>
                  <a:schemeClr val="dk1"/>
                </a:solidFill>
                <a:latin typeface="Calibri"/>
                <a:ea typeface="Calibri"/>
                <a:cs typeface="Calibri"/>
                <a:sym typeface="Calibri"/>
              </a:rPr>
              <a:t>	No duplicate funding of service costs </a:t>
            </a:r>
          </a:p>
          <a:p>
            <a:pPr marL="985838" lvl="2" indent="-71438">
              <a:spcBef>
                <a:spcPts val="533"/>
              </a:spcBef>
              <a:buClr>
                <a:schemeClr val="dk1"/>
              </a:buClr>
              <a:buSzPct val="100000"/>
              <a:buFont typeface="Courier New"/>
              <a:buChar char="o"/>
              <a:tabLst>
                <a:tab pos="1252538" algn="l"/>
              </a:tabLst>
            </a:pPr>
            <a:r>
              <a:rPr lang="en" sz="2800" dirty="0">
                <a:solidFill>
                  <a:schemeClr val="dk1"/>
                </a:solidFill>
                <a:latin typeface="Calibri"/>
                <a:ea typeface="Calibri"/>
                <a:cs typeface="Calibri"/>
                <a:sym typeface="Calibri"/>
              </a:rPr>
              <a:t>	</a:t>
            </a:r>
            <a:r>
              <a:rPr lang="en-US" sz="2800" dirty="0">
                <a:solidFill>
                  <a:schemeClr val="dk1"/>
                </a:solidFill>
                <a:latin typeface="Calibri"/>
                <a:ea typeface="Calibri"/>
                <a:cs typeface="Calibri"/>
                <a:sym typeface="Calibri"/>
              </a:rPr>
              <a:t>E</a:t>
            </a:r>
            <a:r>
              <a:rPr lang="en" sz="2800" dirty="0">
                <a:solidFill>
                  <a:schemeClr val="dk1"/>
                </a:solidFill>
                <a:latin typeface="Calibri"/>
                <a:ea typeface="Calibri"/>
                <a:cs typeface="Calibri"/>
                <a:sym typeface="Calibri"/>
              </a:rPr>
              <a:t>ach funding source is charged its fair share</a:t>
            </a:r>
          </a:p>
        </p:txBody>
      </p:sp>
      <p:sp>
        <p:nvSpPr>
          <p:cNvPr id="212" name="Shape 212"/>
          <p:cNvSpPr/>
          <p:nvPr/>
        </p:nvSpPr>
        <p:spPr>
          <a:xfrm>
            <a:off x="8260972" y="5255440"/>
            <a:ext cx="3579636" cy="556605"/>
          </a:xfrm>
          <a:prstGeom prst="roundRect">
            <a:avLst>
              <a:gd name="adj" fmla="val 16667"/>
            </a:avLst>
          </a:prstGeom>
          <a:noFill/>
          <a:ln w="12700" cap="flat" cmpd="sng">
            <a:noFill/>
            <a:prstDash val="solid"/>
            <a:miter lim="800000"/>
            <a:headEnd type="none" w="med" len="med"/>
            <a:tailEnd type="none" w="med" len="med"/>
          </a:ln>
        </p:spPr>
        <p:txBody>
          <a:bodyPr wrap="square" lIns="91433" tIns="45700" rIns="91433" bIns="45700" anchor="ctr" anchorCtr="0">
            <a:noAutofit/>
          </a:bodyPr>
          <a:lstStyle/>
          <a:p>
            <a:pPr>
              <a:buSzPct val="25000"/>
            </a:pPr>
            <a:r>
              <a:rPr lang="en" sz="1600" dirty="0" err="1">
                <a:solidFill>
                  <a:schemeClr val="dk1"/>
                </a:solidFill>
                <a:latin typeface="Calibri"/>
                <a:ea typeface="Calibri"/>
                <a:cs typeface="Calibri"/>
                <a:sym typeface="Calibri"/>
              </a:rPr>
              <a:t>Source:</a:t>
            </a:r>
            <a:r>
              <a:rPr lang="en" sz="1600" u="sng" dirty="0" err="1">
                <a:solidFill>
                  <a:schemeClr val="hlink"/>
                </a:solidFill>
                <a:latin typeface="Calibri"/>
                <a:ea typeface="Calibri"/>
                <a:cs typeface="Calibri"/>
                <a:sym typeface="Calibri"/>
                <a:hlinkClick r:id="rId3"/>
              </a:rPr>
              <a:t>https</a:t>
            </a:r>
            <a:r>
              <a:rPr lang="en" sz="1600" u="sng" dirty="0">
                <a:solidFill>
                  <a:schemeClr val="hlink"/>
                </a:solidFill>
                <a:latin typeface="Calibri"/>
                <a:ea typeface="Calibri"/>
                <a:cs typeface="Calibri"/>
                <a:sym typeface="Calibri"/>
                <a:hlinkClick r:id="rId3"/>
              </a:rPr>
              <a:t>://www.theounce.org/wp-content/uploads/2017/03/</a:t>
            </a:r>
            <a:r>
              <a:rPr lang="en" sz="1200" u="sng" dirty="0">
                <a:solidFill>
                  <a:schemeClr val="hlink"/>
                </a:solidFill>
                <a:latin typeface="Calibri"/>
                <a:ea typeface="Calibri"/>
                <a:cs typeface="Calibri"/>
                <a:sym typeface="Calibri"/>
                <a:hlinkClick r:id="rId3"/>
              </a:rPr>
              <a:t>NPT-Blended-Funding-Toolkit</a:t>
            </a:r>
            <a:r>
              <a:rPr lang="en" sz="1600" u="sng" dirty="0">
                <a:solidFill>
                  <a:schemeClr val="hlink"/>
                </a:solidFill>
                <a:latin typeface="Calibri"/>
                <a:ea typeface="Calibri"/>
                <a:cs typeface="Calibri"/>
                <a:sym typeface="Calibri"/>
                <a:hlinkClick r:id="rId3"/>
              </a:rPr>
              <a:t>.pdf</a:t>
            </a:r>
            <a:r>
              <a:rPr lang="en" sz="1600" dirty="0">
                <a:solidFill>
                  <a:schemeClr val="lt1"/>
                </a:solidFill>
                <a:latin typeface="Calibri"/>
                <a:ea typeface="Calibri"/>
                <a:cs typeface="Calibri"/>
                <a:sym typeface="Calibri"/>
              </a:rPr>
              <a:t> </a:t>
            </a:r>
          </a:p>
        </p:txBody>
      </p:sp>
    </p:spTree>
    <p:extLst>
      <p:ext uri="{BB962C8B-B14F-4D97-AF65-F5344CB8AC3E}">
        <p14:creationId xmlns:p14="http://schemas.microsoft.com/office/powerpoint/2010/main" val="2485528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22684" y="429259"/>
            <a:ext cx="7344409" cy="665480"/>
          </a:xfrm>
          <a:prstGeom prst="rect">
            <a:avLst/>
          </a:prstGeom>
        </p:spPr>
        <p:txBody>
          <a:bodyPr vert="horz" wrap="square" lIns="0" tIns="12700" rIns="0" bIns="0" rtlCol="0" anchor="t" anchorCtr="0">
            <a:spAutoFit/>
          </a:bodyPr>
          <a:lstStyle/>
          <a:p>
            <a:pPr marL="12700">
              <a:spcBef>
                <a:spcPts val="100"/>
              </a:spcBef>
            </a:pPr>
            <a:r>
              <a:rPr spc="-5" dirty="0"/>
              <a:t>Preschool Special</a:t>
            </a:r>
            <a:r>
              <a:rPr spc="-75" dirty="0"/>
              <a:t> </a:t>
            </a:r>
            <a:r>
              <a:rPr spc="-5" dirty="0"/>
              <a:t>Education</a:t>
            </a:r>
            <a:endParaRPr/>
          </a:p>
        </p:txBody>
      </p:sp>
      <p:sp>
        <p:nvSpPr>
          <p:cNvPr id="3" name="object 3"/>
          <p:cNvSpPr txBox="1"/>
          <p:nvPr/>
        </p:nvSpPr>
        <p:spPr>
          <a:xfrm>
            <a:off x="1968500" y="1347440"/>
            <a:ext cx="7290434" cy="3865245"/>
          </a:xfrm>
          <a:prstGeom prst="rect">
            <a:avLst/>
          </a:prstGeom>
        </p:spPr>
        <p:txBody>
          <a:bodyPr vert="horz" wrap="square" lIns="0" tIns="240665" rIns="0" bIns="0" rtlCol="0">
            <a:spAutoFit/>
          </a:bodyPr>
          <a:lstStyle/>
          <a:p>
            <a:pPr marL="239395" indent="-226695" defTabSz="457200">
              <a:spcBef>
                <a:spcPts val="1895"/>
              </a:spcBef>
              <a:buFontTx/>
              <a:buChar char="•"/>
              <a:tabLst>
                <a:tab pos="240029" algn="l"/>
              </a:tabLst>
            </a:pPr>
            <a:r>
              <a:rPr sz="3200" spc="-5" dirty="0">
                <a:solidFill>
                  <a:prstClr val="black"/>
                </a:solidFill>
                <a:latin typeface="Arial"/>
                <a:cs typeface="Arial"/>
              </a:rPr>
              <a:t>Ages </a:t>
            </a:r>
            <a:r>
              <a:rPr sz="3200" dirty="0">
                <a:solidFill>
                  <a:prstClr val="black"/>
                </a:solidFill>
                <a:latin typeface="Arial"/>
                <a:cs typeface="Arial"/>
              </a:rPr>
              <a:t>3 </a:t>
            </a:r>
            <a:r>
              <a:rPr sz="3200" spc="-5" dirty="0">
                <a:solidFill>
                  <a:prstClr val="black"/>
                </a:solidFill>
                <a:latin typeface="Arial"/>
                <a:cs typeface="Arial"/>
              </a:rPr>
              <a:t>through</a:t>
            </a:r>
            <a:r>
              <a:rPr sz="3200" spc="-130" dirty="0">
                <a:solidFill>
                  <a:prstClr val="black"/>
                </a:solidFill>
                <a:latin typeface="Arial"/>
                <a:cs typeface="Arial"/>
              </a:rPr>
              <a:t> </a:t>
            </a:r>
            <a:r>
              <a:rPr sz="3200" dirty="0">
                <a:solidFill>
                  <a:prstClr val="black"/>
                </a:solidFill>
                <a:latin typeface="Arial"/>
                <a:cs typeface="Arial"/>
              </a:rPr>
              <a:t>5</a:t>
            </a:r>
            <a:endParaRPr sz="3200">
              <a:solidFill>
                <a:prstClr val="black"/>
              </a:solidFill>
              <a:latin typeface="Arial"/>
              <a:cs typeface="Arial"/>
            </a:endParaRPr>
          </a:p>
          <a:p>
            <a:pPr marL="239395" indent="-226695" defTabSz="457200">
              <a:spcBef>
                <a:spcPts val="1795"/>
              </a:spcBef>
              <a:buFontTx/>
              <a:buChar char="•"/>
              <a:tabLst>
                <a:tab pos="240029" algn="l"/>
              </a:tabLst>
            </a:pPr>
            <a:r>
              <a:rPr sz="3200" spc="-5" dirty="0">
                <a:solidFill>
                  <a:prstClr val="black"/>
                </a:solidFill>
                <a:latin typeface="Arial"/>
                <a:cs typeface="Arial"/>
              </a:rPr>
              <a:t>Child with </a:t>
            </a:r>
            <a:r>
              <a:rPr sz="3200" dirty="0">
                <a:solidFill>
                  <a:prstClr val="black"/>
                </a:solidFill>
                <a:latin typeface="Arial"/>
                <a:cs typeface="Arial"/>
              </a:rPr>
              <a:t>a</a:t>
            </a:r>
            <a:r>
              <a:rPr sz="3200" spc="-85" dirty="0">
                <a:solidFill>
                  <a:prstClr val="black"/>
                </a:solidFill>
                <a:latin typeface="Arial"/>
                <a:cs typeface="Arial"/>
              </a:rPr>
              <a:t> </a:t>
            </a:r>
            <a:r>
              <a:rPr sz="3200" spc="-5" dirty="0">
                <a:solidFill>
                  <a:prstClr val="black"/>
                </a:solidFill>
                <a:latin typeface="Arial"/>
                <a:cs typeface="Arial"/>
              </a:rPr>
              <a:t>disability</a:t>
            </a:r>
            <a:endParaRPr sz="3200">
              <a:solidFill>
                <a:prstClr val="black"/>
              </a:solidFill>
              <a:latin typeface="Arial"/>
              <a:cs typeface="Arial"/>
            </a:endParaRPr>
          </a:p>
          <a:p>
            <a:pPr marL="239395" indent="-226695" defTabSz="457200">
              <a:spcBef>
                <a:spcPts val="1795"/>
              </a:spcBef>
              <a:buFontTx/>
              <a:buChar char="•"/>
              <a:tabLst>
                <a:tab pos="240029" algn="l"/>
              </a:tabLst>
            </a:pPr>
            <a:r>
              <a:rPr sz="3200" spc="-5" dirty="0">
                <a:solidFill>
                  <a:prstClr val="black"/>
                </a:solidFill>
                <a:latin typeface="Arial"/>
                <a:cs typeface="Arial"/>
              </a:rPr>
              <a:t>10 hours </a:t>
            </a:r>
            <a:r>
              <a:rPr sz="3200" spc="-10" dirty="0">
                <a:solidFill>
                  <a:prstClr val="black"/>
                </a:solidFill>
                <a:latin typeface="Arial"/>
                <a:cs typeface="Arial"/>
              </a:rPr>
              <a:t>per </a:t>
            </a:r>
            <a:r>
              <a:rPr sz="3200" spc="-5" dirty="0">
                <a:solidFill>
                  <a:prstClr val="black"/>
                </a:solidFill>
                <a:latin typeface="Arial"/>
                <a:cs typeface="Arial"/>
              </a:rPr>
              <a:t>week</a:t>
            </a:r>
            <a:r>
              <a:rPr sz="3200" spc="-75" dirty="0">
                <a:solidFill>
                  <a:prstClr val="black"/>
                </a:solidFill>
                <a:latin typeface="Arial"/>
                <a:cs typeface="Arial"/>
              </a:rPr>
              <a:t> </a:t>
            </a:r>
            <a:r>
              <a:rPr sz="3200" spc="-10" dirty="0">
                <a:solidFill>
                  <a:prstClr val="black"/>
                </a:solidFill>
                <a:latin typeface="Arial"/>
                <a:cs typeface="Arial"/>
              </a:rPr>
              <a:t>minimum</a:t>
            </a:r>
            <a:endParaRPr sz="3200">
              <a:solidFill>
                <a:prstClr val="black"/>
              </a:solidFill>
              <a:latin typeface="Arial"/>
              <a:cs typeface="Arial"/>
            </a:endParaRPr>
          </a:p>
          <a:p>
            <a:pPr marL="239395" marR="5080" indent="-226695" algn="just" defTabSz="457200">
              <a:spcBef>
                <a:spcPts val="1795"/>
              </a:spcBef>
              <a:buFontTx/>
              <a:buChar char="•"/>
              <a:tabLst>
                <a:tab pos="240029" algn="l"/>
              </a:tabLst>
            </a:pPr>
            <a:r>
              <a:rPr sz="3200" spc="-10" dirty="0">
                <a:solidFill>
                  <a:prstClr val="black"/>
                </a:solidFill>
                <a:latin typeface="Arial"/>
                <a:cs typeface="Arial"/>
              </a:rPr>
              <a:t>$4000 per </a:t>
            </a:r>
            <a:r>
              <a:rPr sz="3200" spc="-5" dirty="0">
                <a:solidFill>
                  <a:prstClr val="black"/>
                </a:solidFill>
                <a:latin typeface="Arial"/>
                <a:cs typeface="Arial"/>
              </a:rPr>
              <a:t>child </a:t>
            </a:r>
            <a:r>
              <a:rPr sz="3200" dirty="0">
                <a:solidFill>
                  <a:prstClr val="black"/>
                </a:solidFill>
                <a:latin typeface="Arial"/>
                <a:cs typeface="Arial"/>
              </a:rPr>
              <a:t>+ </a:t>
            </a:r>
            <a:r>
              <a:rPr sz="3200" spc="-10" dirty="0">
                <a:solidFill>
                  <a:prstClr val="black"/>
                </a:solidFill>
                <a:latin typeface="Arial"/>
                <a:cs typeface="Arial"/>
              </a:rPr>
              <a:t>differentiated amount  </a:t>
            </a:r>
            <a:r>
              <a:rPr sz="3200" spc="-5" dirty="0">
                <a:solidFill>
                  <a:prstClr val="black"/>
                </a:solidFill>
                <a:latin typeface="Arial"/>
                <a:cs typeface="Arial"/>
              </a:rPr>
              <a:t>based on district state share </a:t>
            </a:r>
            <a:r>
              <a:rPr sz="3200" spc="-10" dirty="0">
                <a:solidFill>
                  <a:prstClr val="black"/>
                </a:solidFill>
                <a:latin typeface="Arial"/>
                <a:cs typeface="Arial"/>
              </a:rPr>
              <a:t>index and  </a:t>
            </a:r>
            <a:r>
              <a:rPr sz="3200" spc="-5" dirty="0">
                <a:solidFill>
                  <a:prstClr val="black"/>
                </a:solidFill>
                <a:latin typeface="Arial"/>
                <a:cs typeface="Arial"/>
              </a:rPr>
              <a:t>disability</a:t>
            </a:r>
            <a:r>
              <a:rPr sz="3200" spc="-75" dirty="0">
                <a:solidFill>
                  <a:prstClr val="black"/>
                </a:solidFill>
                <a:latin typeface="Arial"/>
                <a:cs typeface="Arial"/>
              </a:rPr>
              <a:t> </a:t>
            </a:r>
            <a:r>
              <a:rPr sz="3200" spc="-5" dirty="0">
                <a:solidFill>
                  <a:prstClr val="black"/>
                </a:solidFill>
                <a:latin typeface="Arial"/>
                <a:cs typeface="Arial"/>
              </a:rPr>
              <a:t>category</a:t>
            </a:r>
            <a:endParaRPr sz="3200">
              <a:solidFill>
                <a:prstClr val="black"/>
              </a:solidFill>
              <a:latin typeface="Arial"/>
              <a:cs typeface="Arial"/>
            </a:endParaRPr>
          </a:p>
        </p:txBody>
      </p:sp>
      <p:sp>
        <p:nvSpPr>
          <p:cNvPr id="4" name="object 4"/>
          <p:cNvSpPr/>
          <p:nvPr/>
        </p:nvSpPr>
        <p:spPr>
          <a:xfrm>
            <a:off x="1524001" y="6370320"/>
            <a:ext cx="9143999" cy="487679"/>
          </a:xfrm>
          <a:prstGeom prst="rect">
            <a:avLst/>
          </a:prstGeom>
          <a:blipFill>
            <a:blip r:embed="rId2" cstate="print"/>
            <a:stretch>
              <a:fillRect/>
            </a:stretch>
          </a:blipFill>
        </p:spPr>
        <p:txBody>
          <a:bodyPr wrap="square" lIns="0" tIns="0" rIns="0" bIns="0" rtlCol="0"/>
          <a:lstStyle/>
          <a:p>
            <a:pPr defTabSz="457200"/>
            <a:endParaRPr>
              <a:solidFill>
                <a:prstClr val="black"/>
              </a:solidFill>
              <a:latin typeface="Calibri"/>
            </a:endParaRPr>
          </a:p>
        </p:txBody>
      </p:sp>
    </p:spTree>
    <p:extLst>
      <p:ext uri="{BB962C8B-B14F-4D97-AF65-F5344CB8AC3E}">
        <p14:creationId xmlns:p14="http://schemas.microsoft.com/office/powerpoint/2010/main" val="534061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38305" y="430784"/>
            <a:ext cx="6115685" cy="635000"/>
          </a:xfrm>
          <a:prstGeom prst="rect">
            <a:avLst/>
          </a:prstGeom>
        </p:spPr>
        <p:txBody>
          <a:bodyPr vert="horz" wrap="square" lIns="0" tIns="12065" rIns="0" bIns="0" rtlCol="0" anchor="t" anchorCtr="0">
            <a:spAutoFit/>
          </a:bodyPr>
          <a:lstStyle/>
          <a:p>
            <a:pPr marL="12700">
              <a:spcBef>
                <a:spcPts val="95"/>
              </a:spcBef>
            </a:pPr>
            <a:r>
              <a:rPr sz="4000" spc="-10" dirty="0"/>
              <a:t>Federal Funding</a:t>
            </a:r>
            <a:r>
              <a:rPr sz="4000" spc="30" dirty="0"/>
              <a:t> </a:t>
            </a:r>
            <a:r>
              <a:rPr sz="4000" spc="-10" dirty="0"/>
              <a:t>Sources</a:t>
            </a:r>
            <a:endParaRPr sz="4000"/>
          </a:p>
        </p:txBody>
      </p:sp>
      <p:sp>
        <p:nvSpPr>
          <p:cNvPr id="3" name="object 3"/>
          <p:cNvSpPr/>
          <p:nvPr/>
        </p:nvSpPr>
        <p:spPr>
          <a:xfrm>
            <a:off x="3427476" y="1522477"/>
            <a:ext cx="5548882" cy="4463795"/>
          </a:xfrm>
          <a:prstGeom prst="rect">
            <a:avLst/>
          </a:prstGeom>
          <a:blipFill>
            <a:blip r:embed="rId2" cstate="print"/>
            <a:stretch>
              <a:fillRect/>
            </a:stretch>
          </a:blipFill>
        </p:spPr>
        <p:txBody>
          <a:bodyPr wrap="square" lIns="0" tIns="0" rIns="0" bIns="0" rtlCol="0"/>
          <a:lstStyle/>
          <a:p>
            <a:pPr defTabSz="457200"/>
            <a:endParaRPr>
              <a:solidFill>
                <a:prstClr val="black"/>
              </a:solidFill>
              <a:latin typeface="Calibri"/>
            </a:endParaRPr>
          </a:p>
        </p:txBody>
      </p:sp>
      <p:sp>
        <p:nvSpPr>
          <p:cNvPr id="4" name="object 4"/>
          <p:cNvSpPr/>
          <p:nvPr/>
        </p:nvSpPr>
        <p:spPr>
          <a:xfrm>
            <a:off x="1524001" y="6370320"/>
            <a:ext cx="9143999" cy="487679"/>
          </a:xfrm>
          <a:prstGeom prst="rect">
            <a:avLst/>
          </a:prstGeom>
          <a:blipFill>
            <a:blip r:embed="rId3" cstate="print"/>
            <a:stretch>
              <a:fillRect/>
            </a:stretch>
          </a:blipFill>
        </p:spPr>
        <p:txBody>
          <a:bodyPr wrap="square" lIns="0" tIns="0" rIns="0" bIns="0" rtlCol="0"/>
          <a:lstStyle/>
          <a:p>
            <a:pPr defTabSz="457200"/>
            <a:endParaRPr>
              <a:solidFill>
                <a:prstClr val="black"/>
              </a:solidFill>
              <a:latin typeface="Calibri"/>
            </a:endParaRPr>
          </a:p>
        </p:txBody>
      </p:sp>
    </p:spTree>
    <p:extLst>
      <p:ext uri="{BB962C8B-B14F-4D97-AF65-F5344CB8AC3E}">
        <p14:creationId xmlns:p14="http://schemas.microsoft.com/office/powerpoint/2010/main" val="1566375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22684" y="429259"/>
            <a:ext cx="7344409" cy="665480"/>
          </a:xfrm>
          <a:prstGeom prst="rect">
            <a:avLst/>
          </a:prstGeom>
        </p:spPr>
        <p:txBody>
          <a:bodyPr vert="horz" wrap="square" lIns="0" tIns="12700" rIns="0" bIns="0" rtlCol="0" anchor="t" anchorCtr="0">
            <a:spAutoFit/>
          </a:bodyPr>
          <a:lstStyle/>
          <a:p>
            <a:pPr marL="12700">
              <a:spcBef>
                <a:spcPts val="100"/>
              </a:spcBef>
            </a:pPr>
            <a:r>
              <a:rPr spc="-5"/>
              <a:t>Preschool Special</a:t>
            </a:r>
            <a:r>
              <a:rPr spc="-75"/>
              <a:t> </a:t>
            </a:r>
            <a:r>
              <a:rPr spc="-5"/>
              <a:t>Education</a:t>
            </a:r>
            <a:endParaRPr/>
          </a:p>
        </p:txBody>
      </p:sp>
      <p:sp>
        <p:nvSpPr>
          <p:cNvPr id="3" name="object 3"/>
          <p:cNvSpPr txBox="1"/>
          <p:nvPr/>
        </p:nvSpPr>
        <p:spPr>
          <a:xfrm>
            <a:off x="1893123" y="1967024"/>
            <a:ext cx="8233409" cy="1951175"/>
          </a:xfrm>
          <a:prstGeom prst="rect">
            <a:avLst/>
          </a:prstGeom>
        </p:spPr>
        <p:txBody>
          <a:bodyPr vert="horz" wrap="square" lIns="0" tIns="240665" rIns="0" bIns="0" rtlCol="0">
            <a:spAutoFit/>
          </a:bodyPr>
          <a:lstStyle/>
          <a:p>
            <a:pPr marL="239395" indent="-226695" defTabSz="457200">
              <a:spcBef>
                <a:spcPts val="1895"/>
              </a:spcBef>
              <a:buFontTx/>
              <a:buChar char="•"/>
              <a:tabLst>
                <a:tab pos="240029" algn="l"/>
              </a:tabLst>
            </a:pPr>
            <a:r>
              <a:rPr sz="3200" spc="-5" dirty="0">
                <a:solidFill>
                  <a:prstClr val="black"/>
                </a:solidFill>
                <a:latin typeface="Arial"/>
                <a:cs typeface="Arial"/>
              </a:rPr>
              <a:t>Ages </a:t>
            </a:r>
            <a:r>
              <a:rPr sz="3200" dirty="0">
                <a:solidFill>
                  <a:prstClr val="black"/>
                </a:solidFill>
                <a:latin typeface="Arial"/>
                <a:cs typeface="Arial"/>
              </a:rPr>
              <a:t>3 </a:t>
            </a:r>
            <a:r>
              <a:rPr sz="3200" spc="-5" dirty="0">
                <a:solidFill>
                  <a:prstClr val="black"/>
                </a:solidFill>
                <a:latin typeface="Arial"/>
                <a:cs typeface="Arial"/>
              </a:rPr>
              <a:t>through 5, including</a:t>
            </a:r>
            <a:r>
              <a:rPr sz="3200" spc="-70" dirty="0">
                <a:solidFill>
                  <a:prstClr val="black"/>
                </a:solidFill>
                <a:latin typeface="Arial"/>
                <a:cs typeface="Arial"/>
              </a:rPr>
              <a:t> </a:t>
            </a:r>
            <a:r>
              <a:rPr sz="3200" spc="-10" dirty="0">
                <a:solidFill>
                  <a:prstClr val="black"/>
                </a:solidFill>
                <a:latin typeface="Arial"/>
                <a:cs typeface="Arial"/>
              </a:rPr>
              <a:t>Kindergarten</a:t>
            </a:r>
            <a:endParaRPr sz="3200" dirty="0">
              <a:solidFill>
                <a:prstClr val="black"/>
              </a:solidFill>
              <a:latin typeface="Arial"/>
              <a:cs typeface="Arial"/>
            </a:endParaRPr>
          </a:p>
          <a:p>
            <a:pPr marL="239395" marR="5080" indent="-226695" defTabSz="457200">
              <a:spcBef>
                <a:spcPts val="1795"/>
              </a:spcBef>
              <a:buFontTx/>
              <a:buChar char="•"/>
              <a:tabLst>
                <a:tab pos="240029" algn="l"/>
              </a:tabLst>
            </a:pPr>
            <a:r>
              <a:rPr lang="en-US" sz="3200" spc="-10" dirty="0">
                <a:solidFill>
                  <a:prstClr val="black"/>
                </a:solidFill>
                <a:latin typeface="Arial"/>
                <a:cs typeface="Arial"/>
              </a:rPr>
              <a:t>District</a:t>
            </a:r>
            <a:r>
              <a:rPr sz="3200" spc="-10" dirty="0">
                <a:solidFill>
                  <a:prstClr val="black"/>
                </a:solidFill>
                <a:latin typeface="Arial"/>
                <a:cs typeface="Arial"/>
              </a:rPr>
              <a:t> </a:t>
            </a:r>
            <a:r>
              <a:rPr sz="3200" spc="-5" dirty="0">
                <a:solidFill>
                  <a:prstClr val="black"/>
                </a:solidFill>
                <a:latin typeface="Arial"/>
                <a:cs typeface="Arial"/>
              </a:rPr>
              <a:t>allocation based on </a:t>
            </a:r>
            <a:r>
              <a:rPr lang="en-US" sz="3200" spc="-5" dirty="0">
                <a:solidFill>
                  <a:prstClr val="black"/>
                </a:solidFill>
                <a:latin typeface="Arial"/>
                <a:cs typeface="Arial"/>
              </a:rPr>
              <a:t>historic child count, </a:t>
            </a:r>
            <a:r>
              <a:rPr sz="3200" spc="-10" dirty="0">
                <a:solidFill>
                  <a:prstClr val="black"/>
                </a:solidFill>
                <a:latin typeface="Arial"/>
                <a:cs typeface="Arial"/>
              </a:rPr>
              <a:t>population</a:t>
            </a:r>
            <a:r>
              <a:rPr lang="en-US" sz="3200" spc="-10" dirty="0">
                <a:solidFill>
                  <a:prstClr val="black"/>
                </a:solidFill>
                <a:latin typeface="Arial"/>
                <a:cs typeface="Arial"/>
              </a:rPr>
              <a:t>,</a:t>
            </a:r>
            <a:r>
              <a:rPr sz="3200" spc="-10" dirty="0">
                <a:solidFill>
                  <a:prstClr val="black"/>
                </a:solidFill>
                <a:latin typeface="Arial"/>
                <a:cs typeface="Arial"/>
              </a:rPr>
              <a:t> and </a:t>
            </a:r>
            <a:r>
              <a:rPr sz="3200" spc="-5" dirty="0">
                <a:solidFill>
                  <a:prstClr val="black"/>
                </a:solidFill>
                <a:latin typeface="Arial"/>
                <a:cs typeface="Arial"/>
              </a:rPr>
              <a:t>poverty</a:t>
            </a:r>
            <a:r>
              <a:rPr sz="3200" spc="-105" dirty="0">
                <a:solidFill>
                  <a:prstClr val="black"/>
                </a:solidFill>
                <a:latin typeface="Arial"/>
                <a:cs typeface="Arial"/>
              </a:rPr>
              <a:t> </a:t>
            </a:r>
            <a:r>
              <a:rPr sz="3200" spc="-5" dirty="0">
                <a:solidFill>
                  <a:prstClr val="black"/>
                </a:solidFill>
                <a:latin typeface="Arial"/>
                <a:cs typeface="Arial"/>
              </a:rPr>
              <a:t>data</a:t>
            </a:r>
            <a:endParaRPr sz="3200" dirty="0">
              <a:solidFill>
                <a:prstClr val="black"/>
              </a:solidFill>
              <a:latin typeface="Arial"/>
              <a:cs typeface="Arial"/>
            </a:endParaRPr>
          </a:p>
        </p:txBody>
      </p:sp>
      <p:sp>
        <p:nvSpPr>
          <p:cNvPr id="4" name="object 4"/>
          <p:cNvSpPr/>
          <p:nvPr/>
        </p:nvSpPr>
        <p:spPr>
          <a:xfrm>
            <a:off x="1524001" y="6370320"/>
            <a:ext cx="9143999" cy="487679"/>
          </a:xfrm>
          <a:prstGeom prst="rect">
            <a:avLst/>
          </a:prstGeom>
          <a:blipFill>
            <a:blip r:embed="rId2" cstate="print"/>
            <a:stretch>
              <a:fillRect/>
            </a:stretch>
          </a:blipFill>
        </p:spPr>
        <p:txBody>
          <a:bodyPr wrap="square" lIns="0" tIns="0" rIns="0" bIns="0" rtlCol="0"/>
          <a:lstStyle/>
          <a:p>
            <a:pPr defTabSz="457200"/>
            <a:endParaRPr>
              <a:solidFill>
                <a:prstClr val="black"/>
              </a:solidFill>
              <a:latin typeface="Calibri"/>
            </a:endParaRPr>
          </a:p>
        </p:txBody>
      </p:sp>
    </p:spTree>
    <p:extLst>
      <p:ext uri="{BB962C8B-B14F-4D97-AF65-F5344CB8AC3E}">
        <p14:creationId xmlns:p14="http://schemas.microsoft.com/office/powerpoint/2010/main" val="3645598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48308" y="429259"/>
            <a:ext cx="2693035" cy="665480"/>
          </a:xfrm>
          <a:prstGeom prst="rect">
            <a:avLst/>
          </a:prstGeom>
        </p:spPr>
        <p:txBody>
          <a:bodyPr vert="horz" wrap="square" lIns="0" tIns="12700" rIns="0" bIns="0" rtlCol="0" anchor="t" anchorCtr="0">
            <a:spAutoFit/>
          </a:bodyPr>
          <a:lstStyle/>
          <a:p>
            <a:pPr marL="12700">
              <a:spcBef>
                <a:spcPts val="100"/>
              </a:spcBef>
            </a:pPr>
            <a:r>
              <a:rPr spc="-5" dirty="0"/>
              <a:t>Head</a:t>
            </a:r>
            <a:r>
              <a:rPr spc="-90" dirty="0"/>
              <a:t> </a:t>
            </a:r>
            <a:r>
              <a:rPr spc="-5" dirty="0"/>
              <a:t>Start</a:t>
            </a:r>
            <a:endParaRPr/>
          </a:p>
        </p:txBody>
      </p:sp>
      <p:sp>
        <p:nvSpPr>
          <p:cNvPr id="3" name="object 3"/>
          <p:cNvSpPr txBox="1"/>
          <p:nvPr/>
        </p:nvSpPr>
        <p:spPr>
          <a:xfrm>
            <a:off x="2021663" y="1393507"/>
            <a:ext cx="7626350" cy="4070986"/>
          </a:xfrm>
          <a:prstGeom prst="rect">
            <a:avLst/>
          </a:prstGeom>
        </p:spPr>
        <p:txBody>
          <a:bodyPr vert="horz" wrap="square" lIns="0" tIns="109855" rIns="0" bIns="0" rtlCol="0">
            <a:spAutoFit/>
          </a:bodyPr>
          <a:lstStyle/>
          <a:p>
            <a:pPr marL="239395" indent="-226695" defTabSz="457200">
              <a:spcBef>
                <a:spcPts val="865"/>
              </a:spcBef>
              <a:buFontTx/>
              <a:buChar char="•"/>
              <a:tabLst>
                <a:tab pos="240029" algn="l"/>
              </a:tabLst>
            </a:pPr>
            <a:r>
              <a:rPr sz="3200" spc="-5" dirty="0">
                <a:solidFill>
                  <a:prstClr val="black"/>
                </a:solidFill>
                <a:latin typeface="Arial"/>
                <a:cs typeface="Arial"/>
              </a:rPr>
              <a:t>Ages </a:t>
            </a:r>
            <a:r>
              <a:rPr sz="3200" dirty="0">
                <a:solidFill>
                  <a:prstClr val="black"/>
                </a:solidFill>
                <a:latin typeface="Arial"/>
                <a:cs typeface="Arial"/>
              </a:rPr>
              <a:t>3 –</a:t>
            </a:r>
            <a:r>
              <a:rPr sz="3200" spc="-114" dirty="0">
                <a:solidFill>
                  <a:prstClr val="black"/>
                </a:solidFill>
                <a:latin typeface="Arial"/>
                <a:cs typeface="Arial"/>
              </a:rPr>
              <a:t> </a:t>
            </a:r>
            <a:r>
              <a:rPr sz="3200" dirty="0">
                <a:solidFill>
                  <a:prstClr val="black"/>
                </a:solidFill>
                <a:latin typeface="Arial"/>
                <a:cs typeface="Arial"/>
              </a:rPr>
              <a:t>5</a:t>
            </a:r>
          </a:p>
          <a:p>
            <a:pPr marL="239395" indent="-226695" defTabSz="457200">
              <a:spcBef>
                <a:spcPts val="765"/>
              </a:spcBef>
              <a:buFontTx/>
              <a:buChar char="•"/>
              <a:tabLst>
                <a:tab pos="240029" algn="l"/>
              </a:tabLst>
            </a:pPr>
            <a:r>
              <a:rPr sz="3200" spc="-5" dirty="0">
                <a:solidFill>
                  <a:prstClr val="black"/>
                </a:solidFill>
                <a:latin typeface="Arial"/>
                <a:cs typeface="Arial"/>
              </a:rPr>
              <a:t>At or </a:t>
            </a:r>
            <a:r>
              <a:rPr sz="3200" spc="-10" dirty="0">
                <a:solidFill>
                  <a:prstClr val="black"/>
                </a:solidFill>
                <a:latin typeface="Arial"/>
                <a:cs typeface="Arial"/>
              </a:rPr>
              <a:t>below 100%</a:t>
            </a:r>
            <a:r>
              <a:rPr sz="3200" spc="-45" dirty="0">
                <a:solidFill>
                  <a:prstClr val="black"/>
                </a:solidFill>
                <a:latin typeface="Arial"/>
                <a:cs typeface="Arial"/>
              </a:rPr>
              <a:t> </a:t>
            </a:r>
            <a:r>
              <a:rPr sz="3200" spc="-5" dirty="0">
                <a:solidFill>
                  <a:prstClr val="black"/>
                </a:solidFill>
                <a:latin typeface="Arial"/>
                <a:cs typeface="Arial"/>
              </a:rPr>
              <a:t>F</a:t>
            </a:r>
            <a:r>
              <a:rPr lang="en-US" sz="3200" spc="-5" dirty="0">
                <a:solidFill>
                  <a:prstClr val="black"/>
                </a:solidFill>
                <a:latin typeface="Arial"/>
                <a:cs typeface="Arial"/>
              </a:rPr>
              <a:t>ederal </a:t>
            </a:r>
            <a:r>
              <a:rPr sz="3200" spc="-5" dirty="0">
                <a:solidFill>
                  <a:prstClr val="black"/>
                </a:solidFill>
                <a:latin typeface="Arial"/>
                <a:cs typeface="Arial"/>
              </a:rPr>
              <a:t>P</a:t>
            </a:r>
            <a:r>
              <a:rPr lang="en-US" sz="3200" spc="-5" dirty="0">
                <a:solidFill>
                  <a:prstClr val="black"/>
                </a:solidFill>
                <a:latin typeface="Arial"/>
                <a:cs typeface="Arial"/>
              </a:rPr>
              <a:t>overty </a:t>
            </a:r>
            <a:r>
              <a:rPr sz="3200" spc="-5" dirty="0">
                <a:solidFill>
                  <a:prstClr val="black"/>
                </a:solidFill>
                <a:latin typeface="Arial"/>
                <a:cs typeface="Arial"/>
              </a:rPr>
              <a:t>L</a:t>
            </a:r>
            <a:r>
              <a:rPr lang="en-US" sz="3200" spc="-5" dirty="0">
                <a:solidFill>
                  <a:prstClr val="black"/>
                </a:solidFill>
                <a:latin typeface="Arial"/>
                <a:cs typeface="Arial"/>
              </a:rPr>
              <a:t>evel</a:t>
            </a:r>
            <a:endParaRPr sz="3200" dirty="0">
              <a:solidFill>
                <a:prstClr val="black"/>
              </a:solidFill>
              <a:latin typeface="Arial"/>
              <a:cs typeface="Arial"/>
            </a:endParaRPr>
          </a:p>
          <a:p>
            <a:pPr marL="239395" marR="5080" indent="-226695" defTabSz="457200">
              <a:spcBef>
                <a:spcPts val="765"/>
              </a:spcBef>
              <a:buFontTx/>
              <a:buChar char="•"/>
              <a:tabLst>
                <a:tab pos="240029" algn="l"/>
              </a:tabLst>
            </a:pPr>
            <a:r>
              <a:rPr sz="3200" spc="-5" dirty="0">
                <a:solidFill>
                  <a:prstClr val="black"/>
                </a:solidFill>
                <a:latin typeface="Arial"/>
                <a:cs typeface="Arial"/>
              </a:rPr>
              <a:t>Category: Homeless, Foster Care, Public  Assistance</a:t>
            </a:r>
            <a:endParaRPr sz="3200" dirty="0">
              <a:solidFill>
                <a:prstClr val="black"/>
              </a:solidFill>
              <a:latin typeface="Arial"/>
              <a:cs typeface="Arial"/>
            </a:endParaRPr>
          </a:p>
          <a:p>
            <a:pPr marL="239395" indent="-226695" defTabSz="457200">
              <a:spcBef>
                <a:spcPts val="770"/>
              </a:spcBef>
              <a:buFontTx/>
              <a:buChar char="•"/>
              <a:tabLst>
                <a:tab pos="240029" algn="l"/>
              </a:tabLst>
            </a:pPr>
            <a:r>
              <a:rPr sz="3200" spc="-5" dirty="0">
                <a:solidFill>
                  <a:prstClr val="black"/>
                </a:solidFill>
                <a:latin typeface="Arial"/>
                <a:cs typeface="Arial"/>
              </a:rPr>
              <a:t>3.5 </a:t>
            </a:r>
            <a:r>
              <a:rPr sz="3200" dirty="0">
                <a:solidFill>
                  <a:prstClr val="black"/>
                </a:solidFill>
                <a:latin typeface="Arial"/>
                <a:cs typeface="Arial"/>
              </a:rPr>
              <a:t>- 6 </a:t>
            </a:r>
            <a:r>
              <a:rPr sz="3200" spc="-5" dirty="0">
                <a:solidFill>
                  <a:prstClr val="black"/>
                </a:solidFill>
                <a:latin typeface="Arial"/>
                <a:cs typeface="Arial"/>
              </a:rPr>
              <a:t>hours </a:t>
            </a:r>
            <a:r>
              <a:rPr sz="3200" spc="-10" dirty="0">
                <a:solidFill>
                  <a:prstClr val="black"/>
                </a:solidFill>
                <a:latin typeface="Arial"/>
                <a:cs typeface="Arial"/>
              </a:rPr>
              <a:t>per</a:t>
            </a:r>
            <a:r>
              <a:rPr sz="3200" spc="-114" dirty="0">
                <a:solidFill>
                  <a:prstClr val="black"/>
                </a:solidFill>
                <a:latin typeface="Arial"/>
                <a:cs typeface="Arial"/>
              </a:rPr>
              <a:t> </a:t>
            </a:r>
            <a:r>
              <a:rPr sz="3200" spc="-10" dirty="0">
                <a:solidFill>
                  <a:prstClr val="black"/>
                </a:solidFill>
                <a:latin typeface="Arial"/>
                <a:cs typeface="Arial"/>
              </a:rPr>
              <a:t>day</a:t>
            </a:r>
            <a:endParaRPr sz="3200" dirty="0">
              <a:solidFill>
                <a:prstClr val="black"/>
              </a:solidFill>
              <a:latin typeface="Arial"/>
              <a:cs typeface="Arial"/>
            </a:endParaRPr>
          </a:p>
          <a:p>
            <a:pPr marL="239395" indent="-226695" defTabSz="457200">
              <a:spcBef>
                <a:spcPts val="765"/>
              </a:spcBef>
              <a:buFontTx/>
              <a:buChar char="•"/>
              <a:tabLst>
                <a:tab pos="240029" algn="l"/>
              </a:tabLst>
            </a:pPr>
            <a:r>
              <a:rPr sz="3200" dirty="0">
                <a:solidFill>
                  <a:prstClr val="black"/>
                </a:solidFill>
                <a:latin typeface="Arial"/>
                <a:cs typeface="Arial"/>
              </a:rPr>
              <a:t>4 / 5 </a:t>
            </a:r>
            <a:r>
              <a:rPr sz="3200" spc="-5" dirty="0">
                <a:solidFill>
                  <a:prstClr val="black"/>
                </a:solidFill>
                <a:latin typeface="Arial"/>
                <a:cs typeface="Arial"/>
              </a:rPr>
              <a:t>days </a:t>
            </a:r>
            <a:r>
              <a:rPr sz="3200" spc="-10" dirty="0">
                <a:solidFill>
                  <a:prstClr val="black"/>
                </a:solidFill>
                <a:latin typeface="Arial"/>
                <a:cs typeface="Arial"/>
              </a:rPr>
              <a:t>per</a:t>
            </a:r>
            <a:r>
              <a:rPr sz="3200" spc="-105" dirty="0">
                <a:solidFill>
                  <a:prstClr val="black"/>
                </a:solidFill>
                <a:latin typeface="Arial"/>
                <a:cs typeface="Arial"/>
              </a:rPr>
              <a:t> </a:t>
            </a:r>
            <a:r>
              <a:rPr sz="3200" spc="-10" dirty="0">
                <a:solidFill>
                  <a:prstClr val="black"/>
                </a:solidFill>
                <a:latin typeface="Arial"/>
                <a:cs typeface="Arial"/>
              </a:rPr>
              <a:t>week</a:t>
            </a:r>
            <a:endParaRPr sz="3200" dirty="0">
              <a:solidFill>
                <a:prstClr val="black"/>
              </a:solidFill>
              <a:latin typeface="Arial"/>
              <a:cs typeface="Arial"/>
            </a:endParaRPr>
          </a:p>
          <a:p>
            <a:pPr marL="239395" indent="-226695" defTabSz="457200">
              <a:spcBef>
                <a:spcPts val="765"/>
              </a:spcBef>
              <a:buFontTx/>
              <a:buChar char="•"/>
              <a:tabLst>
                <a:tab pos="240029" algn="l"/>
              </a:tabLst>
            </a:pPr>
            <a:r>
              <a:rPr sz="3200" spc="-5" dirty="0">
                <a:solidFill>
                  <a:prstClr val="black"/>
                </a:solidFill>
                <a:latin typeface="Arial"/>
                <a:cs typeface="Arial"/>
              </a:rPr>
              <a:t>School year </a:t>
            </a:r>
            <a:r>
              <a:rPr sz="3200" dirty="0">
                <a:solidFill>
                  <a:prstClr val="black"/>
                </a:solidFill>
                <a:latin typeface="Arial"/>
                <a:cs typeface="Arial"/>
              </a:rPr>
              <a:t>/ </a:t>
            </a:r>
            <a:r>
              <a:rPr sz="3200" spc="-5" dirty="0">
                <a:solidFill>
                  <a:prstClr val="black"/>
                </a:solidFill>
                <a:latin typeface="Arial"/>
                <a:cs typeface="Arial"/>
              </a:rPr>
              <a:t>Full</a:t>
            </a:r>
            <a:r>
              <a:rPr sz="3200" spc="-85" dirty="0">
                <a:solidFill>
                  <a:prstClr val="black"/>
                </a:solidFill>
                <a:latin typeface="Arial"/>
                <a:cs typeface="Arial"/>
              </a:rPr>
              <a:t> </a:t>
            </a:r>
            <a:r>
              <a:rPr sz="3200" spc="-10" dirty="0">
                <a:solidFill>
                  <a:prstClr val="black"/>
                </a:solidFill>
                <a:latin typeface="Arial"/>
                <a:cs typeface="Arial"/>
              </a:rPr>
              <a:t>year</a:t>
            </a:r>
            <a:endParaRPr sz="3200" dirty="0">
              <a:solidFill>
                <a:prstClr val="black"/>
              </a:solidFill>
              <a:latin typeface="Arial"/>
              <a:cs typeface="Arial"/>
            </a:endParaRPr>
          </a:p>
        </p:txBody>
      </p:sp>
      <p:sp>
        <p:nvSpPr>
          <p:cNvPr id="4" name="object 4"/>
          <p:cNvSpPr/>
          <p:nvPr/>
        </p:nvSpPr>
        <p:spPr>
          <a:xfrm>
            <a:off x="1524001" y="6370320"/>
            <a:ext cx="9143999" cy="487679"/>
          </a:xfrm>
          <a:prstGeom prst="rect">
            <a:avLst/>
          </a:prstGeom>
          <a:blipFill>
            <a:blip r:embed="rId2" cstate="print"/>
            <a:stretch>
              <a:fillRect/>
            </a:stretch>
          </a:blipFill>
        </p:spPr>
        <p:txBody>
          <a:bodyPr wrap="square" lIns="0" tIns="0" rIns="0" bIns="0" rtlCol="0"/>
          <a:lstStyle/>
          <a:p>
            <a:pPr defTabSz="457200"/>
            <a:endParaRPr>
              <a:solidFill>
                <a:prstClr val="black"/>
              </a:solidFill>
              <a:latin typeface="Calibri"/>
            </a:endParaRPr>
          </a:p>
        </p:txBody>
      </p:sp>
    </p:spTree>
    <p:extLst>
      <p:ext uri="{BB962C8B-B14F-4D97-AF65-F5344CB8AC3E}">
        <p14:creationId xmlns:p14="http://schemas.microsoft.com/office/powerpoint/2010/main" val="827049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17755" y="429259"/>
            <a:ext cx="6954520" cy="665480"/>
          </a:xfrm>
          <a:prstGeom prst="rect">
            <a:avLst/>
          </a:prstGeom>
        </p:spPr>
        <p:txBody>
          <a:bodyPr vert="horz" wrap="square" lIns="0" tIns="12700" rIns="0" bIns="0" rtlCol="0" anchor="t" anchorCtr="0">
            <a:spAutoFit/>
          </a:bodyPr>
          <a:lstStyle/>
          <a:p>
            <a:pPr marL="12700">
              <a:spcBef>
                <a:spcPts val="100"/>
              </a:spcBef>
            </a:pPr>
            <a:r>
              <a:rPr spc="-5" dirty="0"/>
              <a:t>Publicly </a:t>
            </a:r>
            <a:r>
              <a:rPr dirty="0"/>
              <a:t>Funded </a:t>
            </a:r>
            <a:r>
              <a:rPr spc="-5" dirty="0"/>
              <a:t>Child</a:t>
            </a:r>
            <a:r>
              <a:rPr spc="-120" dirty="0"/>
              <a:t> </a:t>
            </a:r>
            <a:r>
              <a:rPr spc="-5" dirty="0"/>
              <a:t>Care</a:t>
            </a:r>
            <a:endParaRPr/>
          </a:p>
        </p:txBody>
      </p:sp>
      <p:sp>
        <p:nvSpPr>
          <p:cNvPr id="3" name="object 3"/>
          <p:cNvSpPr txBox="1"/>
          <p:nvPr/>
        </p:nvSpPr>
        <p:spPr>
          <a:xfrm>
            <a:off x="1424763" y="1510471"/>
            <a:ext cx="9739423" cy="4121000"/>
          </a:xfrm>
          <a:prstGeom prst="rect">
            <a:avLst/>
          </a:prstGeom>
        </p:spPr>
        <p:txBody>
          <a:bodyPr vert="horz" wrap="square" lIns="0" tIns="240665" rIns="0" bIns="0" rtlCol="0">
            <a:spAutoFit/>
          </a:bodyPr>
          <a:lstStyle/>
          <a:p>
            <a:pPr marL="239395" indent="-226695" defTabSz="457200">
              <a:spcBef>
                <a:spcPts val="1895"/>
              </a:spcBef>
              <a:buFontTx/>
              <a:buChar char="•"/>
              <a:tabLst>
                <a:tab pos="240029" algn="l"/>
              </a:tabLst>
            </a:pPr>
            <a:r>
              <a:rPr sz="3200" spc="-5" dirty="0">
                <a:solidFill>
                  <a:prstClr val="black"/>
                </a:solidFill>
                <a:latin typeface="Arial"/>
                <a:cs typeface="Arial"/>
              </a:rPr>
              <a:t>Ages </a:t>
            </a:r>
            <a:r>
              <a:rPr sz="3200" spc="-10" dirty="0">
                <a:solidFill>
                  <a:prstClr val="black"/>
                </a:solidFill>
                <a:latin typeface="Arial"/>
                <a:cs typeface="Arial"/>
              </a:rPr>
              <a:t>infant through12</a:t>
            </a:r>
            <a:r>
              <a:rPr sz="3200" spc="-30" dirty="0">
                <a:solidFill>
                  <a:prstClr val="black"/>
                </a:solidFill>
                <a:latin typeface="Arial"/>
                <a:cs typeface="Arial"/>
              </a:rPr>
              <a:t> </a:t>
            </a:r>
            <a:r>
              <a:rPr sz="3200" spc="-5" dirty="0">
                <a:solidFill>
                  <a:prstClr val="black"/>
                </a:solidFill>
                <a:latin typeface="Arial"/>
                <a:cs typeface="Arial"/>
              </a:rPr>
              <a:t>years</a:t>
            </a:r>
            <a:endParaRPr sz="3200" dirty="0">
              <a:solidFill>
                <a:prstClr val="black"/>
              </a:solidFill>
              <a:latin typeface="Arial"/>
              <a:cs typeface="Arial"/>
            </a:endParaRPr>
          </a:p>
          <a:p>
            <a:pPr marL="239395" indent="-226695" defTabSz="457200">
              <a:spcBef>
                <a:spcPts val="1795"/>
              </a:spcBef>
              <a:buFontTx/>
              <a:buChar char="•"/>
              <a:tabLst>
                <a:tab pos="240029" algn="l"/>
              </a:tabLst>
            </a:pPr>
            <a:r>
              <a:rPr sz="3200" spc="-5" dirty="0">
                <a:solidFill>
                  <a:prstClr val="black"/>
                </a:solidFill>
                <a:latin typeface="Arial"/>
                <a:cs typeface="Arial"/>
              </a:rPr>
              <a:t>Initial Eligibility </a:t>
            </a:r>
            <a:r>
              <a:rPr sz="3200" dirty="0">
                <a:solidFill>
                  <a:prstClr val="black"/>
                </a:solidFill>
                <a:latin typeface="Arial"/>
                <a:cs typeface="Arial"/>
              </a:rPr>
              <a:t>≤ </a:t>
            </a:r>
            <a:r>
              <a:rPr sz="3200" spc="-5" dirty="0">
                <a:solidFill>
                  <a:prstClr val="black"/>
                </a:solidFill>
                <a:latin typeface="Arial"/>
                <a:cs typeface="Arial"/>
              </a:rPr>
              <a:t>130%</a:t>
            </a:r>
            <a:r>
              <a:rPr sz="3200" spc="-45" dirty="0">
                <a:solidFill>
                  <a:prstClr val="black"/>
                </a:solidFill>
                <a:latin typeface="Arial"/>
                <a:cs typeface="Arial"/>
              </a:rPr>
              <a:t> </a:t>
            </a:r>
            <a:r>
              <a:rPr sz="3200" spc="-5" dirty="0">
                <a:solidFill>
                  <a:prstClr val="black"/>
                </a:solidFill>
                <a:latin typeface="Arial"/>
                <a:cs typeface="Arial"/>
              </a:rPr>
              <a:t>F</a:t>
            </a:r>
            <a:r>
              <a:rPr lang="en-US" sz="3200" spc="-5" dirty="0">
                <a:solidFill>
                  <a:prstClr val="black"/>
                </a:solidFill>
                <a:latin typeface="Arial"/>
                <a:cs typeface="Arial"/>
              </a:rPr>
              <a:t>ederal </a:t>
            </a:r>
            <a:r>
              <a:rPr sz="3200" spc="-5" dirty="0">
                <a:solidFill>
                  <a:prstClr val="black"/>
                </a:solidFill>
                <a:latin typeface="Arial"/>
                <a:cs typeface="Arial"/>
              </a:rPr>
              <a:t>P</a:t>
            </a:r>
            <a:r>
              <a:rPr lang="en-US" sz="3200" spc="-5" dirty="0">
                <a:solidFill>
                  <a:prstClr val="black"/>
                </a:solidFill>
                <a:latin typeface="Arial"/>
                <a:cs typeface="Arial"/>
              </a:rPr>
              <a:t>overty </a:t>
            </a:r>
            <a:r>
              <a:rPr sz="3200" spc="-5" dirty="0">
                <a:solidFill>
                  <a:prstClr val="black"/>
                </a:solidFill>
                <a:latin typeface="Arial"/>
                <a:cs typeface="Arial"/>
              </a:rPr>
              <a:t>L</a:t>
            </a:r>
            <a:r>
              <a:rPr lang="en-US" sz="3200" spc="-5" dirty="0">
                <a:solidFill>
                  <a:prstClr val="black"/>
                </a:solidFill>
                <a:latin typeface="Arial"/>
                <a:cs typeface="Arial"/>
              </a:rPr>
              <a:t>evel</a:t>
            </a:r>
            <a:endParaRPr sz="3200" dirty="0">
              <a:solidFill>
                <a:prstClr val="black"/>
              </a:solidFill>
              <a:latin typeface="Arial"/>
              <a:cs typeface="Arial"/>
            </a:endParaRPr>
          </a:p>
          <a:p>
            <a:pPr marL="239395" indent="-226695" defTabSz="457200">
              <a:spcBef>
                <a:spcPts val="1795"/>
              </a:spcBef>
              <a:buFontTx/>
              <a:buChar char="•"/>
              <a:tabLst>
                <a:tab pos="240029" algn="l"/>
              </a:tabLst>
            </a:pPr>
            <a:r>
              <a:rPr sz="3200" spc="-5" dirty="0">
                <a:solidFill>
                  <a:prstClr val="black"/>
                </a:solidFill>
                <a:latin typeface="Arial"/>
                <a:cs typeface="Arial"/>
              </a:rPr>
              <a:t>Co-payment based on </a:t>
            </a:r>
            <a:r>
              <a:rPr sz="3200" dirty="0">
                <a:solidFill>
                  <a:prstClr val="black"/>
                </a:solidFill>
                <a:latin typeface="Arial"/>
                <a:cs typeface="Arial"/>
              </a:rPr>
              <a:t>a </a:t>
            </a:r>
            <a:r>
              <a:rPr sz="3200" spc="-5" dirty="0">
                <a:solidFill>
                  <a:prstClr val="black"/>
                </a:solidFill>
                <a:latin typeface="Arial"/>
                <a:cs typeface="Arial"/>
              </a:rPr>
              <a:t>sliding fee</a:t>
            </a:r>
            <a:r>
              <a:rPr sz="3200" spc="-95" dirty="0">
                <a:solidFill>
                  <a:prstClr val="black"/>
                </a:solidFill>
                <a:latin typeface="Arial"/>
                <a:cs typeface="Arial"/>
              </a:rPr>
              <a:t> </a:t>
            </a:r>
            <a:r>
              <a:rPr sz="3200" spc="-5" dirty="0">
                <a:solidFill>
                  <a:prstClr val="black"/>
                </a:solidFill>
                <a:latin typeface="Arial"/>
                <a:cs typeface="Arial"/>
              </a:rPr>
              <a:t>scale</a:t>
            </a:r>
            <a:endParaRPr sz="3200" dirty="0">
              <a:solidFill>
                <a:prstClr val="black"/>
              </a:solidFill>
              <a:latin typeface="Arial"/>
              <a:cs typeface="Arial"/>
            </a:endParaRPr>
          </a:p>
          <a:p>
            <a:pPr marL="239395" marR="1178560" indent="-226695" defTabSz="457200">
              <a:spcBef>
                <a:spcPts val="1795"/>
              </a:spcBef>
              <a:buFontTx/>
              <a:buChar char="•"/>
              <a:tabLst>
                <a:tab pos="240029" algn="l"/>
              </a:tabLst>
            </a:pPr>
            <a:r>
              <a:rPr sz="3200" spc="-5" dirty="0">
                <a:solidFill>
                  <a:prstClr val="black"/>
                </a:solidFill>
                <a:latin typeface="Arial"/>
                <a:cs typeface="Arial"/>
              </a:rPr>
              <a:t>Covers care during </a:t>
            </a:r>
            <a:r>
              <a:rPr sz="3200" dirty="0">
                <a:solidFill>
                  <a:prstClr val="black"/>
                </a:solidFill>
                <a:latin typeface="Arial"/>
                <a:cs typeface="Arial"/>
              </a:rPr>
              <a:t>a </a:t>
            </a:r>
            <a:r>
              <a:rPr sz="3200" spc="-5" dirty="0">
                <a:solidFill>
                  <a:prstClr val="black"/>
                </a:solidFill>
                <a:latin typeface="Arial"/>
                <a:cs typeface="Arial"/>
              </a:rPr>
              <a:t>qualifying </a:t>
            </a:r>
            <a:r>
              <a:rPr sz="3200" spc="-10" dirty="0">
                <a:solidFill>
                  <a:prstClr val="black"/>
                </a:solidFill>
                <a:latin typeface="Arial"/>
                <a:cs typeface="Arial"/>
              </a:rPr>
              <a:t>event  </a:t>
            </a:r>
            <a:r>
              <a:rPr sz="3200" spc="-5" dirty="0">
                <a:solidFill>
                  <a:prstClr val="black"/>
                </a:solidFill>
                <a:latin typeface="Arial"/>
                <a:cs typeface="Arial"/>
              </a:rPr>
              <a:t>(work or</a:t>
            </a:r>
            <a:r>
              <a:rPr sz="3200" spc="-80" dirty="0">
                <a:solidFill>
                  <a:prstClr val="black"/>
                </a:solidFill>
                <a:latin typeface="Arial"/>
                <a:cs typeface="Arial"/>
              </a:rPr>
              <a:t> </a:t>
            </a:r>
            <a:r>
              <a:rPr sz="3200" spc="-5" dirty="0">
                <a:solidFill>
                  <a:prstClr val="black"/>
                </a:solidFill>
                <a:latin typeface="Arial"/>
                <a:cs typeface="Arial"/>
              </a:rPr>
              <a:t>school)</a:t>
            </a:r>
            <a:endParaRPr sz="3200" dirty="0">
              <a:solidFill>
                <a:prstClr val="black"/>
              </a:solidFill>
              <a:latin typeface="Arial"/>
              <a:cs typeface="Arial"/>
            </a:endParaRPr>
          </a:p>
          <a:p>
            <a:pPr marL="239395" marR="5080" indent="-226695" defTabSz="457200">
              <a:spcBef>
                <a:spcPts val="1800"/>
              </a:spcBef>
              <a:buFontTx/>
              <a:buChar char="•"/>
              <a:tabLst>
                <a:tab pos="240029" algn="l"/>
              </a:tabLst>
            </a:pPr>
            <a:r>
              <a:rPr sz="3200" spc="-5" dirty="0">
                <a:solidFill>
                  <a:prstClr val="black"/>
                </a:solidFill>
                <a:latin typeface="Arial"/>
                <a:cs typeface="Arial"/>
              </a:rPr>
              <a:t>Eligibility hours vary based on the </a:t>
            </a:r>
            <a:r>
              <a:rPr sz="3200" spc="-10" dirty="0">
                <a:solidFill>
                  <a:prstClr val="black"/>
                </a:solidFill>
                <a:latin typeface="Arial"/>
                <a:cs typeface="Arial"/>
              </a:rPr>
              <a:t>qualifying  event</a:t>
            </a:r>
            <a:endParaRPr sz="3200" dirty="0">
              <a:solidFill>
                <a:prstClr val="black"/>
              </a:solidFill>
              <a:latin typeface="Arial"/>
              <a:cs typeface="Arial"/>
            </a:endParaRPr>
          </a:p>
        </p:txBody>
      </p:sp>
      <p:sp>
        <p:nvSpPr>
          <p:cNvPr id="4" name="object 4"/>
          <p:cNvSpPr/>
          <p:nvPr/>
        </p:nvSpPr>
        <p:spPr>
          <a:xfrm>
            <a:off x="1524001" y="6370320"/>
            <a:ext cx="9143999" cy="487679"/>
          </a:xfrm>
          <a:prstGeom prst="rect">
            <a:avLst/>
          </a:prstGeom>
          <a:blipFill>
            <a:blip r:embed="rId2" cstate="print"/>
            <a:stretch>
              <a:fillRect/>
            </a:stretch>
          </a:blipFill>
        </p:spPr>
        <p:txBody>
          <a:bodyPr wrap="square" lIns="0" tIns="0" rIns="0" bIns="0" rtlCol="0"/>
          <a:lstStyle/>
          <a:p>
            <a:pPr defTabSz="457200"/>
            <a:endParaRPr>
              <a:solidFill>
                <a:prstClr val="black"/>
              </a:solidFill>
              <a:latin typeface="Calibri"/>
            </a:endParaRPr>
          </a:p>
        </p:txBody>
      </p:sp>
    </p:spTree>
    <p:extLst>
      <p:ext uri="{BB962C8B-B14F-4D97-AF65-F5344CB8AC3E}">
        <p14:creationId xmlns:p14="http://schemas.microsoft.com/office/powerpoint/2010/main" val="257515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74850" y="1901206"/>
            <a:ext cx="3898900" cy="38100"/>
          </a:xfrm>
          <a:custGeom>
            <a:avLst/>
            <a:gdLst/>
            <a:ahLst/>
            <a:cxnLst/>
            <a:rect l="l" t="t" r="r" b="b"/>
            <a:pathLst>
              <a:path w="3898900" h="38100">
                <a:moveTo>
                  <a:pt x="0" y="38100"/>
                </a:moveTo>
                <a:lnTo>
                  <a:pt x="3898900" y="38100"/>
                </a:lnTo>
                <a:lnTo>
                  <a:pt x="3898900" y="0"/>
                </a:lnTo>
                <a:lnTo>
                  <a:pt x="0" y="0"/>
                </a:lnTo>
                <a:lnTo>
                  <a:pt x="0" y="38100"/>
                </a:lnTo>
                <a:close/>
              </a:path>
            </a:pathLst>
          </a:custGeom>
          <a:solidFill>
            <a:srgbClr val="FFFFFF"/>
          </a:solidFill>
        </p:spPr>
        <p:txBody>
          <a:bodyPr wrap="square" lIns="0" tIns="0" rIns="0" bIns="0" rtlCol="0"/>
          <a:lstStyle/>
          <a:p>
            <a:pPr defTabSz="457200"/>
            <a:endParaRPr>
              <a:solidFill>
                <a:prstClr val="black"/>
              </a:solidFill>
              <a:latin typeface="Calibri"/>
            </a:endParaRPr>
          </a:p>
        </p:txBody>
      </p:sp>
      <p:sp>
        <p:nvSpPr>
          <p:cNvPr id="3" name="object 3"/>
          <p:cNvSpPr/>
          <p:nvPr/>
        </p:nvSpPr>
        <p:spPr>
          <a:xfrm>
            <a:off x="1974850" y="1219200"/>
            <a:ext cx="3898900" cy="0"/>
          </a:xfrm>
          <a:custGeom>
            <a:avLst/>
            <a:gdLst/>
            <a:ahLst/>
            <a:cxnLst/>
            <a:rect l="l" t="t" r="r" b="b"/>
            <a:pathLst>
              <a:path w="3898900">
                <a:moveTo>
                  <a:pt x="0" y="0"/>
                </a:moveTo>
                <a:lnTo>
                  <a:pt x="3898900" y="0"/>
                </a:lnTo>
              </a:path>
            </a:pathLst>
          </a:custGeom>
          <a:ln w="12700">
            <a:solidFill>
              <a:srgbClr val="FFFFFF"/>
            </a:solidFill>
          </a:ln>
        </p:spPr>
        <p:txBody>
          <a:bodyPr wrap="square" lIns="0" tIns="0" rIns="0" bIns="0" rtlCol="0"/>
          <a:lstStyle/>
          <a:p>
            <a:pPr defTabSz="457200"/>
            <a:endParaRPr>
              <a:solidFill>
                <a:prstClr val="black"/>
              </a:solidFill>
              <a:latin typeface="Calibri"/>
            </a:endParaRPr>
          </a:p>
        </p:txBody>
      </p:sp>
      <p:sp>
        <p:nvSpPr>
          <p:cNvPr id="4" name="object 4"/>
          <p:cNvSpPr/>
          <p:nvPr/>
        </p:nvSpPr>
        <p:spPr>
          <a:xfrm>
            <a:off x="1974850" y="5758144"/>
            <a:ext cx="3898900" cy="0"/>
          </a:xfrm>
          <a:custGeom>
            <a:avLst/>
            <a:gdLst/>
            <a:ahLst/>
            <a:cxnLst/>
            <a:rect l="l" t="t" r="r" b="b"/>
            <a:pathLst>
              <a:path w="3898900">
                <a:moveTo>
                  <a:pt x="0" y="0"/>
                </a:moveTo>
                <a:lnTo>
                  <a:pt x="3898900" y="0"/>
                </a:lnTo>
              </a:path>
            </a:pathLst>
          </a:custGeom>
          <a:ln w="12700">
            <a:solidFill>
              <a:srgbClr val="FFFFFF"/>
            </a:solidFill>
          </a:ln>
        </p:spPr>
        <p:txBody>
          <a:bodyPr wrap="square" lIns="0" tIns="0" rIns="0" bIns="0" rtlCol="0"/>
          <a:lstStyle/>
          <a:p>
            <a:pPr defTabSz="457200"/>
            <a:endParaRPr>
              <a:solidFill>
                <a:prstClr val="black"/>
              </a:solidFill>
              <a:latin typeface="Calibri"/>
            </a:endParaRPr>
          </a:p>
        </p:txBody>
      </p:sp>
      <p:sp>
        <p:nvSpPr>
          <p:cNvPr id="5" name="object 5"/>
          <p:cNvSpPr/>
          <p:nvPr/>
        </p:nvSpPr>
        <p:spPr>
          <a:xfrm>
            <a:off x="6510274" y="1912735"/>
            <a:ext cx="3707129" cy="38100"/>
          </a:xfrm>
          <a:custGeom>
            <a:avLst/>
            <a:gdLst/>
            <a:ahLst/>
            <a:cxnLst/>
            <a:rect l="l" t="t" r="r" b="b"/>
            <a:pathLst>
              <a:path w="3707129" h="38100">
                <a:moveTo>
                  <a:pt x="0" y="38100"/>
                </a:moveTo>
                <a:lnTo>
                  <a:pt x="3706876" y="38100"/>
                </a:lnTo>
                <a:lnTo>
                  <a:pt x="3706876" y="0"/>
                </a:lnTo>
                <a:lnTo>
                  <a:pt x="0" y="0"/>
                </a:lnTo>
                <a:lnTo>
                  <a:pt x="0" y="38100"/>
                </a:lnTo>
                <a:close/>
              </a:path>
            </a:pathLst>
          </a:custGeom>
          <a:solidFill>
            <a:srgbClr val="FFFFFF"/>
          </a:solidFill>
        </p:spPr>
        <p:txBody>
          <a:bodyPr wrap="square" lIns="0" tIns="0" rIns="0" bIns="0" rtlCol="0"/>
          <a:lstStyle/>
          <a:p>
            <a:pPr defTabSz="457200"/>
            <a:endParaRPr>
              <a:solidFill>
                <a:prstClr val="black"/>
              </a:solidFill>
              <a:latin typeface="Calibri"/>
            </a:endParaRPr>
          </a:p>
        </p:txBody>
      </p:sp>
      <p:sp>
        <p:nvSpPr>
          <p:cNvPr id="6" name="object 6"/>
          <p:cNvSpPr/>
          <p:nvPr/>
        </p:nvSpPr>
        <p:spPr>
          <a:xfrm>
            <a:off x="6510274" y="1230745"/>
            <a:ext cx="3707129" cy="0"/>
          </a:xfrm>
          <a:custGeom>
            <a:avLst/>
            <a:gdLst/>
            <a:ahLst/>
            <a:cxnLst/>
            <a:rect l="l" t="t" r="r" b="b"/>
            <a:pathLst>
              <a:path w="3707129">
                <a:moveTo>
                  <a:pt x="0" y="0"/>
                </a:moveTo>
                <a:lnTo>
                  <a:pt x="3706876" y="0"/>
                </a:lnTo>
              </a:path>
            </a:pathLst>
          </a:custGeom>
          <a:ln w="12700">
            <a:solidFill>
              <a:srgbClr val="FFFFFF"/>
            </a:solidFill>
          </a:ln>
        </p:spPr>
        <p:txBody>
          <a:bodyPr wrap="square" lIns="0" tIns="0" rIns="0" bIns="0" rtlCol="0"/>
          <a:lstStyle/>
          <a:p>
            <a:pPr defTabSz="457200"/>
            <a:endParaRPr>
              <a:solidFill>
                <a:prstClr val="black"/>
              </a:solidFill>
              <a:latin typeface="Calibri"/>
            </a:endParaRPr>
          </a:p>
        </p:txBody>
      </p:sp>
      <p:sp>
        <p:nvSpPr>
          <p:cNvPr id="7" name="object 7"/>
          <p:cNvSpPr/>
          <p:nvPr/>
        </p:nvSpPr>
        <p:spPr>
          <a:xfrm>
            <a:off x="6510274" y="3779156"/>
            <a:ext cx="3707129" cy="0"/>
          </a:xfrm>
          <a:custGeom>
            <a:avLst/>
            <a:gdLst/>
            <a:ahLst/>
            <a:cxnLst/>
            <a:rect l="l" t="t" r="r" b="b"/>
            <a:pathLst>
              <a:path w="3707129">
                <a:moveTo>
                  <a:pt x="0" y="0"/>
                </a:moveTo>
                <a:lnTo>
                  <a:pt x="3706876" y="0"/>
                </a:lnTo>
              </a:path>
            </a:pathLst>
          </a:custGeom>
          <a:ln w="12700">
            <a:solidFill>
              <a:srgbClr val="FFFFFF"/>
            </a:solidFill>
          </a:ln>
        </p:spPr>
        <p:txBody>
          <a:bodyPr wrap="square" lIns="0" tIns="0" rIns="0" bIns="0" rtlCol="0"/>
          <a:lstStyle/>
          <a:p>
            <a:pPr defTabSz="457200"/>
            <a:endParaRPr>
              <a:solidFill>
                <a:prstClr val="black"/>
              </a:solidFill>
              <a:latin typeface="Calibri"/>
            </a:endParaRPr>
          </a:p>
        </p:txBody>
      </p:sp>
      <p:sp>
        <p:nvSpPr>
          <p:cNvPr id="8" name="object 8"/>
          <p:cNvSpPr txBox="1">
            <a:spLocks noGrp="1"/>
          </p:cNvSpPr>
          <p:nvPr>
            <p:ph type="title"/>
          </p:nvPr>
        </p:nvSpPr>
        <p:spPr>
          <a:xfrm>
            <a:off x="921489" y="222806"/>
            <a:ext cx="10972800" cy="659155"/>
          </a:xfrm>
          <a:prstGeom prst="rect">
            <a:avLst/>
          </a:prstGeom>
        </p:spPr>
        <p:txBody>
          <a:bodyPr vert="horz" wrap="square" lIns="0" tIns="12700" rIns="0" bIns="0" rtlCol="0" anchor="t" anchorCtr="0">
            <a:spAutoFit/>
          </a:bodyPr>
          <a:lstStyle/>
          <a:p>
            <a:pPr marL="13970">
              <a:spcBef>
                <a:spcPts val="100"/>
              </a:spcBef>
            </a:pPr>
            <a:r>
              <a:rPr spc="-15" dirty="0"/>
              <a:t>Title </a:t>
            </a:r>
            <a:r>
              <a:rPr spc="-5" dirty="0"/>
              <a:t>1 Part A</a:t>
            </a:r>
            <a:r>
              <a:rPr spc="-330" dirty="0"/>
              <a:t> </a:t>
            </a:r>
            <a:r>
              <a:rPr spc="-5" dirty="0"/>
              <a:t>Funding</a:t>
            </a:r>
          </a:p>
        </p:txBody>
      </p:sp>
      <p:sp>
        <p:nvSpPr>
          <p:cNvPr id="9" name="object 9"/>
          <p:cNvSpPr txBox="1"/>
          <p:nvPr/>
        </p:nvSpPr>
        <p:spPr>
          <a:xfrm>
            <a:off x="1987550" y="1225551"/>
            <a:ext cx="3873500" cy="648253"/>
          </a:xfrm>
          <a:prstGeom prst="rect">
            <a:avLst/>
          </a:prstGeom>
          <a:solidFill>
            <a:srgbClr val="4F81BD"/>
          </a:solidFill>
        </p:spPr>
        <p:txBody>
          <a:bodyPr vert="horz" wrap="square" lIns="0" tIns="32384" rIns="0" bIns="0" rtlCol="0">
            <a:spAutoFit/>
          </a:bodyPr>
          <a:lstStyle/>
          <a:p>
            <a:pPr marL="85090" marR="268605" defTabSz="457200">
              <a:spcBef>
                <a:spcPts val="254"/>
              </a:spcBef>
            </a:pPr>
            <a:r>
              <a:rPr sz="2000" b="1" dirty="0">
                <a:solidFill>
                  <a:srgbClr val="FFFFFF"/>
                </a:solidFill>
                <a:latin typeface="Arial"/>
                <a:cs typeface="Arial"/>
              </a:rPr>
              <a:t>Schoolwide Program- 40%</a:t>
            </a:r>
            <a:r>
              <a:rPr sz="2000" b="1" spc="-140" dirty="0">
                <a:solidFill>
                  <a:srgbClr val="FFFFFF"/>
                </a:solidFill>
                <a:latin typeface="Arial"/>
                <a:cs typeface="Arial"/>
              </a:rPr>
              <a:t> </a:t>
            </a:r>
            <a:r>
              <a:rPr sz="2000" b="1" dirty="0">
                <a:solidFill>
                  <a:srgbClr val="FFFFFF"/>
                </a:solidFill>
                <a:latin typeface="Arial"/>
                <a:cs typeface="Arial"/>
              </a:rPr>
              <a:t>or  </a:t>
            </a:r>
            <a:r>
              <a:rPr sz="2000" b="1" spc="-5" dirty="0">
                <a:solidFill>
                  <a:srgbClr val="FFFFFF"/>
                </a:solidFill>
                <a:latin typeface="Arial"/>
                <a:cs typeface="Arial"/>
              </a:rPr>
              <a:t>more low-income</a:t>
            </a:r>
            <a:r>
              <a:rPr sz="2000" b="1" spc="-60" dirty="0">
                <a:solidFill>
                  <a:srgbClr val="FFFFFF"/>
                </a:solidFill>
                <a:latin typeface="Arial"/>
                <a:cs typeface="Arial"/>
              </a:rPr>
              <a:t> </a:t>
            </a:r>
            <a:r>
              <a:rPr sz="2000" b="1" dirty="0">
                <a:solidFill>
                  <a:srgbClr val="FFFFFF"/>
                </a:solidFill>
                <a:latin typeface="Arial"/>
                <a:cs typeface="Arial"/>
              </a:rPr>
              <a:t>students*</a:t>
            </a:r>
            <a:endParaRPr sz="2000">
              <a:solidFill>
                <a:prstClr val="black"/>
              </a:solidFill>
              <a:latin typeface="Arial"/>
              <a:cs typeface="Arial"/>
            </a:endParaRPr>
          </a:p>
        </p:txBody>
      </p:sp>
      <p:sp>
        <p:nvSpPr>
          <p:cNvPr id="10" name="object 10"/>
          <p:cNvSpPr txBox="1"/>
          <p:nvPr/>
        </p:nvSpPr>
        <p:spPr>
          <a:xfrm>
            <a:off x="6522974" y="1237096"/>
            <a:ext cx="3681729" cy="647613"/>
          </a:xfrm>
          <a:prstGeom prst="rect">
            <a:avLst/>
          </a:prstGeom>
          <a:solidFill>
            <a:srgbClr val="4F81BD"/>
          </a:solidFill>
        </p:spPr>
        <p:txBody>
          <a:bodyPr vert="horz" wrap="square" lIns="0" tIns="31750" rIns="0" bIns="0" rtlCol="0">
            <a:spAutoFit/>
          </a:bodyPr>
          <a:lstStyle/>
          <a:p>
            <a:pPr marL="84455" marR="1128395" defTabSz="457200">
              <a:spcBef>
                <a:spcPts val="250"/>
              </a:spcBef>
            </a:pPr>
            <a:r>
              <a:rPr sz="2000" b="1" spc="-20" dirty="0">
                <a:solidFill>
                  <a:srgbClr val="FFFFFF"/>
                </a:solidFill>
                <a:latin typeface="Arial"/>
                <a:cs typeface="Arial"/>
              </a:rPr>
              <a:t>Targeted</a:t>
            </a:r>
            <a:r>
              <a:rPr sz="2000" b="1" spc="-175" dirty="0">
                <a:solidFill>
                  <a:srgbClr val="FFFFFF"/>
                </a:solidFill>
                <a:latin typeface="Arial"/>
                <a:cs typeface="Arial"/>
              </a:rPr>
              <a:t> </a:t>
            </a:r>
            <a:r>
              <a:rPr sz="2000" b="1" dirty="0">
                <a:solidFill>
                  <a:srgbClr val="FFFFFF"/>
                </a:solidFill>
                <a:latin typeface="Arial"/>
                <a:cs typeface="Arial"/>
              </a:rPr>
              <a:t>Assistance  Program</a:t>
            </a:r>
            <a:endParaRPr sz="2000">
              <a:solidFill>
                <a:prstClr val="black"/>
              </a:solidFill>
              <a:latin typeface="Arial"/>
              <a:cs typeface="Arial"/>
            </a:endParaRPr>
          </a:p>
        </p:txBody>
      </p:sp>
      <p:sp>
        <p:nvSpPr>
          <p:cNvPr id="11" name="object 11"/>
          <p:cNvSpPr txBox="1"/>
          <p:nvPr/>
        </p:nvSpPr>
        <p:spPr>
          <a:xfrm>
            <a:off x="1961516" y="1939306"/>
            <a:ext cx="3899534" cy="3812540"/>
          </a:xfrm>
          <a:prstGeom prst="rect">
            <a:avLst/>
          </a:prstGeom>
          <a:solidFill>
            <a:srgbClr val="D0D8E8"/>
          </a:solidFill>
        </p:spPr>
        <p:txBody>
          <a:bodyPr vert="horz" wrap="square" lIns="0" tIns="19685" rIns="0" bIns="0" rtlCol="0">
            <a:spAutoFit/>
          </a:bodyPr>
          <a:lstStyle/>
          <a:p>
            <a:pPr marL="370840" marR="223520" indent="-286385" defTabSz="457200">
              <a:spcBef>
                <a:spcPts val="155"/>
              </a:spcBef>
              <a:buFontTx/>
              <a:buChar char="•"/>
              <a:tabLst>
                <a:tab pos="370840" algn="l"/>
                <a:tab pos="371475" algn="l"/>
              </a:tabLst>
            </a:pPr>
            <a:r>
              <a:rPr sz="2000" dirty="0">
                <a:solidFill>
                  <a:prstClr val="black"/>
                </a:solidFill>
                <a:latin typeface="Arial"/>
                <a:cs typeface="Arial"/>
              </a:rPr>
              <a:t>May use </a:t>
            </a:r>
            <a:r>
              <a:rPr sz="2000" spc="-5" dirty="0">
                <a:solidFill>
                  <a:prstClr val="black"/>
                </a:solidFill>
                <a:latin typeface="Arial"/>
                <a:cs typeface="Arial"/>
              </a:rPr>
              <a:t>funds to </a:t>
            </a:r>
            <a:r>
              <a:rPr sz="2000" dirty="0">
                <a:solidFill>
                  <a:prstClr val="black"/>
                </a:solidFill>
                <a:latin typeface="Arial"/>
                <a:cs typeface="Arial"/>
              </a:rPr>
              <a:t>support</a:t>
            </a:r>
            <a:r>
              <a:rPr sz="2000" spc="-140" dirty="0">
                <a:solidFill>
                  <a:prstClr val="black"/>
                </a:solidFill>
                <a:latin typeface="Arial"/>
                <a:cs typeface="Arial"/>
              </a:rPr>
              <a:t> </a:t>
            </a:r>
            <a:r>
              <a:rPr sz="2000" spc="-5" dirty="0">
                <a:solidFill>
                  <a:prstClr val="black"/>
                </a:solidFill>
                <a:latin typeface="Arial"/>
                <a:cs typeface="Arial"/>
              </a:rPr>
              <a:t>the  entire</a:t>
            </a:r>
            <a:r>
              <a:rPr sz="2000" spc="-90" dirty="0">
                <a:solidFill>
                  <a:prstClr val="black"/>
                </a:solidFill>
                <a:latin typeface="Arial"/>
                <a:cs typeface="Arial"/>
              </a:rPr>
              <a:t> </a:t>
            </a:r>
            <a:r>
              <a:rPr sz="2000" dirty="0">
                <a:solidFill>
                  <a:prstClr val="black"/>
                </a:solidFill>
                <a:latin typeface="Arial"/>
                <a:cs typeface="Arial"/>
              </a:rPr>
              <a:t>school</a:t>
            </a:r>
          </a:p>
          <a:p>
            <a:pPr marL="370840" marR="913765" indent="-286385" defTabSz="457200">
              <a:buFontTx/>
              <a:buChar char="•"/>
              <a:tabLst>
                <a:tab pos="370840" algn="l"/>
                <a:tab pos="371475" algn="l"/>
              </a:tabLst>
            </a:pPr>
            <a:r>
              <a:rPr sz="2000" dirty="0">
                <a:solidFill>
                  <a:prstClr val="black"/>
                </a:solidFill>
                <a:latin typeface="Arial"/>
                <a:cs typeface="Arial"/>
              </a:rPr>
              <a:t>Do not need </a:t>
            </a:r>
            <a:r>
              <a:rPr sz="2000" spc="-5" dirty="0">
                <a:solidFill>
                  <a:prstClr val="black"/>
                </a:solidFill>
                <a:latin typeface="Arial"/>
                <a:cs typeface="Arial"/>
              </a:rPr>
              <a:t>to identify  individual students for  services </a:t>
            </a:r>
            <a:r>
              <a:rPr sz="2000" dirty="0">
                <a:solidFill>
                  <a:prstClr val="black"/>
                </a:solidFill>
                <a:latin typeface="Arial"/>
                <a:cs typeface="Arial"/>
              </a:rPr>
              <a:t>(may </a:t>
            </a:r>
            <a:r>
              <a:rPr sz="2000" spc="-5" dirty="0">
                <a:solidFill>
                  <a:prstClr val="black"/>
                </a:solidFill>
                <a:latin typeface="Arial"/>
                <a:cs typeface="Arial"/>
              </a:rPr>
              <a:t>serve</a:t>
            </a:r>
            <a:r>
              <a:rPr sz="2000" spc="-95" dirty="0">
                <a:solidFill>
                  <a:prstClr val="black"/>
                </a:solidFill>
                <a:latin typeface="Arial"/>
                <a:cs typeface="Arial"/>
              </a:rPr>
              <a:t> </a:t>
            </a:r>
            <a:r>
              <a:rPr sz="2000" spc="-5" dirty="0">
                <a:solidFill>
                  <a:prstClr val="black"/>
                </a:solidFill>
                <a:latin typeface="Arial"/>
                <a:cs typeface="Arial"/>
              </a:rPr>
              <a:t>all  students)</a:t>
            </a:r>
            <a:endParaRPr sz="2000" dirty="0">
              <a:solidFill>
                <a:prstClr val="black"/>
              </a:solidFill>
              <a:latin typeface="Arial"/>
              <a:cs typeface="Arial"/>
            </a:endParaRPr>
          </a:p>
          <a:p>
            <a:pPr marL="370840" marR="345440" indent="-286385" defTabSz="457200">
              <a:buFontTx/>
              <a:buChar char="•"/>
              <a:tabLst>
                <a:tab pos="370840" algn="l"/>
                <a:tab pos="371475" algn="l"/>
              </a:tabLst>
            </a:pPr>
            <a:r>
              <a:rPr sz="2000" dirty="0">
                <a:solidFill>
                  <a:prstClr val="black"/>
                </a:solidFill>
                <a:latin typeface="Arial"/>
                <a:cs typeface="Arial"/>
              </a:rPr>
              <a:t>Do not need </a:t>
            </a:r>
            <a:r>
              <a:rPr sz="2000" spc="-5" dirty="0">
                <a:solidFill>
                  <a:prstClr val="black"/>
                </a:solidFill>
                <a:latin typeface="Arial"/>
                <a:cs typeface="Arial"/>
              </a:rPr>
              <a:t>to</a:t>
            </a:r>
            <a:r>
              <a:rPr sz="2000" spc="-90" dirty="0">
                <a:solidFill>
                  <a:prstClr val="black"/>
                </a:solidFill>
                <a:latin typeface="Arial"/>
                <a:cs typeface="Arial"/>
              </a:rPr>
              <a:t> </a:t>
            </a:r>
            <a:r>
              <a:rPr sz="2000" spc="-5" dirty="0">
                <a:solidFill>
                  <a:prstClr val="black"/>
                </a:solidFill>
                <a:latin typeface="Arial"/>
                <a:cs typeface="Arial"/>
              </a:rPr>
              <a:t>demonstrate  that individual  activities/services </a:t>
            </a:r>
            <a:r>
              <a:rPr sz="2000" dirty="0">
                <a:solidFill>
                  <a:prstClr val="black"/>
                </a:solidFill>
                <a:latin typeface="Arial"/>
                <a:cs typeface="Arial"/>
              </a:rPr>
              <a:t>are  supplemental</a:t>
            </a:r>
          </a:p>
          <a:p>
            <a:pPr marL="370840" marR="654050" indent="-286385" defTabSz="457200">
              <a:buFontTx/>
              <a:buChar char="•"/>
              <a:tabLst>
                <a:tab pos="370840" algn="l"/>
                <a:tab pos="371475" algn="l"/>
              </a:tabLst>
            </a:pPr>
            <a:r>
              <a:rPr sz="2000" dirty="0">
                <a:solidFill>
                  <a:prstClr val="black"/>
                </a:solidFill>
                <a:latin typeface="Arial"/>
                <a:cs typeface="Arial"/>
              </a:rPr>
              <a:t>May </a:t>
            </a:r>
            <a:r>
              <a:rPr sz="2000" spc="-5" dirty="0">
                <a:solidFill>
                  <a:prstClr val="black"/>
                </a:solidFill>
                <a:latin typeface="Arial"/>
                <a:cs typeface="Arial"/>
              </a:rPr>
              <a:t>consolidate</a:t>
            </a:r>
            <a:r>
              <a:rPr sz="2000" spc="-85" dirty="0">
                <a:solidFill>
                  <a:prstClr val="black"/>
                </a:solidFill>
                <a:latin typeface="Arial"/>
                <a:cs typeface="Arial"/>
              </a:rPr>
              <a:t> </a:t>
            </a:r>
            <a:r>
              <a:rPr sz="2000" dirty="0">
                <a:solidFill>
                  <a:prstClr val="black"/>
                </a:solidFill>
                <a:latin typeface="Arial"/>
                <a:cs typeface="Arial"/>
              </a:rPr>
              <a:t>Federal,  </a:t>
            </a:r>
            <a:r>
              <a:rPr sz="2000" spc="-5" dirty="0">
                <a:solidFill>
                  <a:prstClr val="black"/>
                </a:solidFill>
                <a:latin typeface="Arial"/>
                <a:cs typeface="Arial"/>
              </a:rPr>
              <a:t>State, </a:t>
            </a:r>
            <a:r>
              <a:rPr sz="2000" dirty="0">
                <a:solidFill>
                  <a:prstClr val="black"/>
                </a:solidFill>
                <a:latin typeface="Arial"/>
                <a:cs typeface="Arial"/>
              </a:rPr>
              <a:t>and local</a:t>
            </a:r>
            <a:r>
              <a:rPr sz="2000" spc="-90" dirty="0">
                <a:solidFill>
                  <a:prstClr val="black"/>
                </a:solidFill>
                <a:latin typeface="Arial"/>
                <a:cs typeface="Arial"/>
              </a:rPr>
              <a:t> </a:t>
            </a:r>
            <a:r>
              <a:rPr sz="2000" spc="-5" dirty="0">
                <a:solidFill>
                  <a:prstClr val="black"/>
                </a:solidFill>
                <a:latin typeface="Arial"/>
                <a:cs typeface="Arial"/>
              </a:rPr>
              <a:t>funds</a:t>
            </a:r>
            <a:endParaRPr sz="2000" dirty="0">
              <a:solidFill>
                <a:prstClr val="black"/>
              </a:solidFill>
              <a:latin typeface="Arial"/>
              <a:cs typeface="Arial"/>
            </a:endParaRPr>
          </a:p>
        </p:txBody>
      </p:sp>
      <p:sp>
        <p:nvSpPr>
          <p:cNvPr id="12" name="object 12"/>
          <p:cNvSpPr txBox="1"/>
          <p:nvPr/>
        </p:nvSpPr>
        <p:spPr>
          <a:xfrm>
            <a:off x="6522974" y="1950836"/>
            <a:ext cx="3681729" cy="1250983"/>
          </a:xfrm>
          <a:prstGeom prst="rect">
            <a:avLst/>
          </a:prstGeom>
          <a:solidFill>
            <a:srgbClr val="D0D8E8"/>
          </a:solidFill>
        </p:spPr>
        <p:txBody>
          <a:bodyPr vert="horz" wrap="square" lIns="0" tIns="19685" rIns="0" bIns="0" rtlCol="0">
            <a:spAutoFit/>
          </a:bodyPr>
          <a:lstStyle/>
          <a:p>
            <a:pPr marL="371475" marR="589280" indent="-287020" defTabSz="457200">
              <a:spcBef>
                <a:spcPts val="155"/>
              </a:spcBef>
              <a:buFontTx/>
              <a:buChar char="•"/>
              <a:tabLst>
                <a:tab pos="371475" algn="l"/>
                <a:tab pos="372110" algn="l"/>
              </a:tabLst>
            </a:pPr>
            <a:r>
              <a:rPr sz="2000" spc="-5" dirty="0">
                <a:solidFill>
                  <a:prstClr val="black"/>
                </a:solidFill>
                <a:latin typeface="Arial"/>
                <a:cs typeface="Arial"/>
              </a:rPr>
              <a:t>Services provided to </a:t>
            </a:r>
            <a:r>
              <a:rPr sz="2000" dirty="0">
                <a:solidFill>
                  <a:prstClr val="black"/>
                </a:solidFill>
                <a:latin typeface="Arial"/>
                <a:cs typeface="Arial"/>
              </a:rPr>
              <a:t>a  select group of</a:t>
            </a:r>
            <a:r>
              <a:rPr sz="2000" spc="-140" dirty="0">
                <a:solidFill>
                  <a:prstClr val="black"/>
                </a:solidFill>
                <a:latin typeface="Arial"/>
                <a:cs typeface="Arial"/>
              </a:rPr>
              <a:t> </a:t>
            </a:r>
            <a:r>
              <a:rPr sz="2000" dirty="0">
                <a:solidFill>
                  <a:prstClr val="black"/>
                </a:solidFill>
                <a:latin typeface="Arial"/>
                <a:cs typeface="Arial"/>
              </a:rPr>
              <a:t>children-  most at</a:t>
            </a:r>
            <a:r>
              <a:rPr sz="2000" spc="-130" dirty="0">
                <a:solidFill>
                  <a:prstClr val="black"/>
                </a:solidFill>
                <a:latin typeface="Arial"/>
                <a:cs typeface="Arial"/>
              </a:rPr>
              <a:t> </a:t>
            </a:r>
            <a:r>
              <a:rPr sz="2000" dirty="0">
                <a:solidFill>
                  <a:prstClr val="black"/>
                </a:solidFill>
                <a:latin typeface="Arial"/>
                <a:cs typeface="Arial"/>
              </a:rPr>
              <a:t>risk</a:t>
            </a:r>
            <a:endParaRPr sz="2000">
              <a:solidFill>
                <a:prstClr val="black"/>
              </a:solidFill>
              <a:latin typeface="Arial"/>
              <a:cs typeface="Arial"/>
            </a:endParaRPr>
          </a:p>
          <a:p>
            <a:pPr marL="371475" indent="-287020" defTabSz="457200">
              <a:buFontTx/>
              <a:buChar char="•"/>
              <a:tabLst>
                <a:tab pos="371475" algn="l"/>
                <a:tab pos="372110" algn="l"/>
              </a:tabLst>
            </a:pPr>
            <a:r>
              <a:rPr sz="2000" dirty="0">
                <a:solidFill>
                  <a:prstClr val="black"/>
                </a:solidFill>
                <a:latin typeface="Arial"/>
                <a:cs typeface="Arial"/>
              </a:rPr>
              <a:t>Supplement not</a:t>
            </a:r>
            <a:r>
              <a:rPr sz="2000" spc="-125" dirty="0">
                <a:solidFill>
                  <a:prstClr val="black"/>
                </a:solidFill>
                <a:latin typeface="Arial"/>
                <a:cs typeface="Arial"/>
              </a:rPr>
              <a:t> </a:t>
            </a:r>
            <a:r>
              <a:rPr sz="2000" dirty="0">
                <a:solidFill>
                  <a:prstClr val="black"/>
                </a:solidFill>
                <a:latin typeface="Arial"/>
                <a:cs typeface="Arial"/>
              </a:rPr>
              <a:t>supplant</a:t>
            </a:r>
            <a:endParaRPr sz="2000">
              <a:solidFill>
                <a:prstClr val="black"/>
              </a:solidFill>
              <a:latin typeface="Arial"/>
              <a:cs typeface="Arial"/>
            </a:endParaRPr>
          </a:p>
        </p:txBody>
      </p:sp>
      <p:sp>
        <p:nvSpPr>
          <p:cNvPr id="13" name="object 13"/>
          <p:cNvSpPr txBox="1"/>
          <p:nvPr/>
        </p:nvSpPr>
        <p:spPr>
          <a:xfrm>
            <a:off x="6695156" y="4138676"/>
            <a:ext cx="3183890" cy="1305560"/>
          </a:xfrm>
          <a:prstGeom prst="rect">
            <a:avLst/>
          </a:prstGeom>
        </p:spPr>
        <p:txBody>
          <a:bodyPr vert="horz" wrap="square" lIns="0" tIns="12065" rIns="0" bIns="0" rtlCol="0">
            <a:spAutoFit/>
          </a:bodyPr>
          <a:lstStyle/>
          <a:p>
            <a:pPr marL="12700" marR="5080" indent="-635" algn="ctr" defTabSz="457200">
              <a:spcBef>
                <a:spcPts val="95"/>
              </a:spcBef>
            </a:pPr>
            <a:r>
              <a:rPr sz="2800" spc="-5" dirty="0">
                <a:solidFill>
                  <a:prstClr val="black"/>
                </a:solidFill>
                <a:latin typeface="Arial"/>
                <a:cs typeface="Arial"/>
              </a:rPr>
              <a:t>For questions,  contact the </a:t>
            </a:r>
            <a:r>
              <a:rPr sz="2800" spc="-15" dirty="0">
                <a:solidFill>
                  <a:prstClr val="black"/>
                </a:solidFill>
                <a:latin typeface="Arial"/>
                <a:cs typeface="Arial"/>
              </a:rPr>
              <a:t>Office </a:t>
            </a:r>
            <a:r>
              <a:rPr sz="2800" spc="-5" dirty="0">
                <a:solidFill>
                  <a:prstClr val="black"/>
                </a:solidFill>
                <a:latin typeface="Arial"/>
                <a:cs typeface="Arial"/>
              </a:rPr>
              <a:t>of  Federal</a:t>
            </a:r>
            <a:r>
              <a:rPr sz="2800" dirty="0">
                <a:solidFill>
                  <a:prstClr val="black"/>
                </a:solidFill>
                <a:latin typeface="Arial"/>
                <a:cs typeface="Arial"/>
              </a:rPr>
              <a:t> </a:t>
            </a:r>
            <a:r>
              <a:rPr sz="2800" spc="-5" dirty="0">
                <a:solidFill>
                  <a:prstClr val="black"/>
                </a:solidFill>
                <a:latin typeface="Arial"/>
                <a:cs typeface="Arial"/>
              </a:rPr>
              <a:t>Programs.</a:t>
            </a:r>
            <a:endParaRPr sz="2800">
              <a:solidFill>
                <a:prstClr val="black"/>
              </a:solidFill>
              <a:latin typeface="Arial"/>
              <a:cs typeface="Arial"/>
            </a:endParaRPr>
          </a:p>
        </p:txBody>
      </p:sp>
      <p:sp>
        <p:nvSpPr>
          <p:cNvPr id="14" name="object 14"/>
          <p:cNvSpPr txBox="1"/>
          <p:nvPr/>
        </p:nvSpPr>
        <p:spPr>
          <a:xfrm>
            <a:off x="1961516" y="5981696"/>
            <a:ext cx="8184515" cy="299720"/>
          </a:xfrm>
          <a:prstGeom prst="rect">
            <a:avLst/>
          </a:prstGeom>
        </p:spPr>
        <p:txBody>
          <a:bodyPr vert="horz" wrap="square" lIns="0" tIns="12700" rIns="0" bIns="0" rtlCol="0">
            <a:spAutoFit/>
          </a:bodyPr>
          <a:lstStyle/>
          <a:p>
            <a:pPr marL="12700" defTabSz="457200">
              <a:spcBef>
                <a:spcPts val="100"/>
              </a:spcBef>
            </a:pPr>
            <a:r>
              <a:rPr spc="-5" dirty="0">
                <a:solidFill>
                  <a:prstClr val="black"/>
                </a:solidFill>
                <a:latin typeface="Arial"/>
                <a:cs typeface="Arial"/>
              </a:rPr>
              <a:t>*For priority </a:t>
            </a:r>
            <a:r>
              <a:rPr spc="-10" dirty="0">
                <a:solidFill>
                  <a:prstClr val="black"/>
                </a:solidFill>
                <a:latin typeface="Arial"/>
                <a:cs typeface="Arial"/>
              </a:rPr>
              <a:t>and </a:t>
            </a:r>
            <a:r>
              <a:rPr spc="-5" dirty="0">
                <a:solidFill>
                  <a:prstClr val="black"/>
                </a:solidFill>
                <a:latin typeface="Arial"/>
                <a:cs typeface="Arial"/>
              </a:rPr>
              <a:t>focus </a:t>
            </a:r>
            <a:r>
              <a:rPr spc="-10" dirty="0">
                <a:solidFill>
                  <a:prstClr val="black"/>
                </a:solidFill>
                <a:latin typeface="Arial"/>
                <a:cs typeface="Arial"/>
              </a:rPr>
              <a:t>school exceptions, </a:t>
            </a:r>
            <a:r>
              <a:rPr spc="-5" dirty="0">
                <a:solidFill>
                  <a:prstClr val="black"/>
                </a:solidFill>
                <a:latin typeface="Arial"/>
                <a:cs typeface="Arial"/>
              </a:rPr>
              <a:t>contact the </a:t>
            </a:r>
            <a:r>
              <a:rPr spc="-10" dirty="0">
                <a:solidFill>
                  <a:prstClr val="black"/>
                </a:solidFill>
                <a:latin typeface="Arial"/>
                <a:cs typeface="Arial"/>
              </a:rPr>
              <a:t>Office </a:t>
            </a:r>
            <a:r>
              <a:rPr spc="-5" dirty="0">
                <a:solidFill>
                  <a:prstClr val="black"/>
                </a:solidFill>
                <a:latin typeface="Arial"/>
                <a:cs typeface="Arial"/>
              </a:rPr>
              <a:t>of </a:t>
            </a:r>
            <a:r>
              <a:rPr spc="-10" dirty="0">
                <a:solidFill>
                  <a:prstClr val="black"/>
                </a:solidFill>
                <a:latin typeface="Arial"/>
                <a:cs typeface="Arial"/>
              </a:rPr>
              <a:t>Federal</a:t>
            </a:r>
            <a:r>
              <a:rPr spc="180" dirty="0">
                <a:solidFill>
                  <a:prstClr val="black"/>
                </a:solidFill>
                <a:latin typeface="Arial"/>
                <a:cs typeface="Arial"/>
              </a:rPr>
              <a:t> </a:t>
            </a:r>
            <a:r>
              <a:rPr spc="-5" dirty="0">
                <a:solidFill>
                  <a:prstClr val="black"/>
                </a:solidFill>
                <a:latin typeface="Arial"/>
                <a:cs typeface="Arial"/>
              </a:rPr>
              <a:t>Programs</a:t>
            </a:r>
            <a:endParaRPr>
              <a:solidFill>
                <a:prstClr val="black"/>
              </a:solidFill>
              <a:latin typeface="Arial"/>
              <a:cs typeface="Arial"/>
            </a:endParaRPr>
          </a:p>
        </p:txBody>
      </p:sp>
      <p:sp>
        <p:nvSpPr>
          <p:cNvPr id="15" name="object 15"/>
          <p:cNvSpPr/>
          <p:nvPr/>
        </p:nvSpPr>
        <p:spPr>
          <a:xfrm>
            <a:off x="1524001" y="6370320"/>
            <a:ext cx="9143999" cy="487679"/>
          </a:xfrm>
          <a:prstGeom prst="rect">
            <a:avLst/>
          </a:prstGeom>
          <a:blipFill>
            <a:blip r:embed="rId2" cstate="print"/>
            <a:stretch>
              <a:fillRect/>
            </a:stretch>
          </a:blipFill>
        </p:spPr>
        <p:txBody>
          <a:bodyPr wrap="square" lIns="0" tIns="0" rIns="0" bIns="0" rtlCol="0"/>
          <a:lstStyle/>
          <a:p>
            <a:pPr defTabSz="457200"/>
            <a:endParaRPr>
              <a:solidFill>
                <a:prstClr val="black"/>
              </a:solidFill>
              <a:latin typeface="Calibri"/>
            </a:endParaRPr>
          </a:p>
        </p:txBody>
      </p:sp>
    </p:spTree>
    <p:extLst>
      <p:ext uri="{BB962C8B-B14F-4D97-AF65-F5344CB8AC3E}">
        <p14:creationId xmlns:p14="http://schemas.microsoft.com/office/powerpoint/2010/main" val="18994006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81200" y="1295400"/>
            <a:ext cx="8229600" cy="822960"/>
          </a:xfrm>
          <a:custGeom>
            <a:avLst/>
            <a:gdLst/>
            <a:ahLst/>
            <a:cxnLst/>
            <a:rect l="l" t="t" r="r" b="b"/>
            <a:pathLst>
              <a:path w="8229600" h="822960">
                <a:moveTo>
                  <a:pt x="0" y="0"/>
                </a:moveTo>
                <a:lnTo>
                  <a:pt x="8229600" y="0"/>
                </a:lnTo>
                <a:lnTo>
                  <a:pt x="8229600" y="822934"/>
                </a:lnTo>
                <a:lnTo>
                  <a:pt x="0" y="822934"/>
                </a:lnTo>
                <a:lnTo>
                  <a:pt x="0" y="0"/>
                </a:lnTo>
                <a:close/>
              </a:path>
            </a:pathLst>
          </a:custGeom>
          <a:solidFill>
            <a:srgbClr val="4F81BD"/>
          </a:solidFill>
        </p:spPr>
        <p:txBody>
          <a:bodyPr wrap="square" lIns="0" tIns="0" rIns="0" bIns="0" rtlCol="0"/>
          <a:lstStyle/>
          <a:p>
            <a:pPr defTabSz="457200"/>
            <a:endParaRPr>
              <a:solidFill>
                <a:prstClr val="black"/>
              </a:solidFill>
              <a:latin typeface="Calibri"/>
            </a:endParaRPr>
          </a:p>
        </p:txBody>
      </p:sp>
      <p:sp>
        <p:nvSpPr>
          <p:cNvPr id="3" name="object 3"/>
          <p:cNvSpPr/>
          <p:nvPr/>
        </p:nvSpPr>
        <p:spPr>
          <a:xfrm>
            <a:off x="1981200" y="2118334"/>
            <a:ext cx="8229600" cy="4034154"/>
          </a:xfrm>
          <a:custGeom>
            <a:avLst/>
            <a:gdLst/>
            <a:ahLst/>
            <a:cxnLst/>
            <a:rect l="l" t="t" r="r" b="b"/>
            <a:pathLst>
              <a:path w="8229600" h="4034154">
                <a:moveTo>
                  <a:pt x="0" y="0"/>
                </a:moveTo>
                <a:lnTo>
                  <a:pt x="8229600" y="0"/>
                </a:lnTo>
                <a:lnTo>
                  <a:pt x="8229600" y="4033913"/>
                </a:lnTo>
                <a:lnTo>
                  <a:pt x="0" y="4033913"/>
                </a:lnTo>
                <a:lnTo>
                  <a:pt x="0" y="0"/>
                </a:lnTo>
                <a:close/>
              </a:path>
            </a:pathLst>
          </a:custGeom>
          <a:solidFill>
            <a:srgbClr val="D0D8E8"/>
          </a:solidFill>
        </p:spPr>
        <p:txBody>
          <a:bodyPr wrap="square" lIns="0" tIns="0" rIns="0" bIns="0" rtlCol="0"/>
          <a:lstStyle/>
          <a:p>
            <a:pPr defTabSz="457200"/>
            <a:endParaRPr>
              <a:solidFill>
                <a:prstClr val="black"/>
              </a:solidFill>
              <a:latin typeface="Calibri"/>
            </a:endParaRPr>
          </a:p>
        </p:txBody>
      </p:sp>
      <p:sp>
        <p:nvSpPr>
          <p:cNvPr id="4" name="object 4"/>
          <p:cNvSpPr/>
          <p:nvPr/>
        </p:nvSpPr>
        <p:spPr>
          <a:xfrm>
            <a:off x="1974850" y="2099285"/>
            <a:ext cx="8242300" cy="38100"/>
          </a:xfrm>
          <a:custGeom>
            <a:avLst/>
            <a:gdLst/>
            <a:ahLst/>
            <a:cxnLst/>
            <a:rect l="l" t="t" r="r" b="b"/>
            <a:pathLst>
              <a:path w="8242300" h="38100">
                <a:moveTo>
                  <a:pt x="0" y="38100"/>
                </a:moveTo>
                <a:lnTo>
                  <a:pt x="8242300" y="38100"/>
                </a:lnTo>
                <a:lnTo>
                  <a:pt x="8242300" y="0"/>
                </a:lnTo>
                <a:lnTo>
                  <a:pt x="0" y="0"/>
                </a:lnTo>
                <a:lnTo>
                  <a:pt x="0" y="38100"/>
                </a:lnTo>
                <a:close/>
              </a:path>
            </a:pathLst>
          </a:custGeom>
          <a:solidFill>
            <a:srgbClr val="FFFFFF"/>
          </a:solidFill>
        </p:spPr>
        <p:txBody>
          <a:bodyPr wrap="square" lIns="0" tIns="0" rIns="0" bIns="0" rtlCol="0"/>
          <a:lstStyle/>
          <a:p>
            <a:pPr defTabSz="457200"/>
            <a:endParaRPr>
              <a:solidFill>
                <a:prstClr val="black"/>
              </a:solidFill>
              <a:latin typeface="Calibri"/>
            </a:endParaRPr>
          </a:p>
        </p:txBody>
      </p:sp>
      <p:sp>
        <p:nvSpPr>
          <p:cNvPr id="5" name="object 5"/>
          <p:cNvSpPr/>
          <p:nvPr/>
        </p:nvSpPr>
        <p:spPr>
          <a:xfrm>
            <a:off x="1981200" y="1289051"/>
            <a:ext cx="0" cy="4869815"/>
          </a:xfrm>
          <a:custGeom>
            <a:avLst/>
            <a:gdLst/>
            <a:ahLst/>
            <a:cxnLst/>
            <a:rect l="l" t="t" r="r" b="b"/>
            <a:pathLst>
              <a:path h="4869815">
                <a:moveTo>
                  <a:pt x="0" y="0"/>
                </a:moveTo>
                <a:lnTo>
                  <a:pt x="0" y="4869561"/>
                </a:lnTo>
              </a:path>
            </a:pathLst>
          </a:custGeom>
          <a:ln w="12700">
            <a:solidFill>
              <a:srgbClr val="FFFFFF"/>
            </a:solidFill>
          </a:ln>
        </p:spPr>
        <p:txBody>
          <a:bodyPr wrap="square" lIns="0" tIns="0" rIns="0" bIns="0" rtlCol="0"/>
          <a:lstStyle/>
          <a:p>
            <a:pPr defTabSz="457200"/>
            <a:endParaRPr>
              <a:solidFill>
                <a:prstClr val="black"/>
              </a:solidFill>
              <a:latin typeface="Calibri"/>
            </a:endParaRPr>
          </a:p>
        </p:txBody>
      </p:sp>
      <p:sp>
        <p:nvSpPr>
          <p:cNvPr id="6" name="object 6"/>
          <p:cNvSpPr/>
          <p:nvPr/>
        </p:nvSpPr>
        <p:spPr>
          <a:xfrm>
            <a:off x="10210800" y="1289051"/>
            <a:ext cx="0" cy="4869815"/>
          </a:xfrm>
          <a:custGeom>
            <a:avLst/>
            <a:gdLst/>
            <a:ahLst/>
            <a:cxnLst/>
            <a:rect l="l" t="t" r="r" b="b"/>
            <a:pathLst>
              <a:path h="4869815">
                <a:moveTo>
                  <a:pt x="0" y="0"/>
                </a:moveTo>
                <a:lnTo>
                  <a:pt x="0" y="4869561"/>
                </a:lnTo>
              </a:path>
            </a:pathLst>
          </a:custGeom>
          <a:ln w="12700">
            <a:solidFill>
              <a:srgbClr val="FFFFFF"/>
            </a:solidFill>
          </a:ln>
        </p:spPr>
        <p:txBody>
          <a:bodyPr wrap="square" lIns="0" tIns="0" rIns="0" bIns="0" rtlCol="0"/>
          <a:lstStyle/>
          <a:p>
            <a:pPr defTabSz="457200"/>
            <a:endParaRPr>
              <a:solidFill>
                <a:prstClr val="black"/>
              </a:solidFill>
              <a:latin typeface="Calibri"/>
            </a:endParaRPr>
          </a:p>
        </p:txBody>
      </p:sp>
      <p:sp>
        <p:nvSpPr>
          <p:cNvPr id="7" name="object 7"/>
          <p:cNvSpPr/>
          <p:nvPr/>
        </p:nvSpPr>
        <p:spPr>
          <a:xfrm>
            <a:off x="1974850" y="1295400"/>
            <a:ext cx="8242300" cy="0"/>
          </a:xfrm>
          <a:custGeom>
            <a:avLst/>
            <a:gdLst/>
            <a:ahLst/>
            <a:cxnLst/>
            <a:rect l="l" t="t" r="r" b="b"/>
            <a:pathLst>
              <a:path w="8242300">
                <a:moveTo>
                  <a:pt x="0" y="0"/>
                </a:moveTo>
                <a:lnTo>
                  <a:pt x="8242300" y="0"/>
                </a:lnTo>
              </a:path>
            </a:pathLst>
          </a:custGeom>
          <a:ln w="12700">
            <a:solidFill>
              <a:srgbClr val="FFFFFF"/>
            </a:solidFill>
          </a:ln>
        </p:spPr>
        <p:txBody>
          <a:bodyPr wrap="square" lIns="0" tIns="0" rIns="0" bIns="0" rtlCol="0"/>
          <a:lstStyle/>
          <a:p>
            <a:pPr defTabSz="457200"/>
            <a:endParaRPr>
              <a:solidFill>
                <a:prstClr val="black"/>
              </a:solidFill>
              <a:latin typeface="Calibri"/>
            </a:endParaRPr>
          </a:p>
        </p:txBody>
      </p:sp>
      <p:sp>
        <p:nvSpPr>
          <p:cNvPr id="8" name="object 8"/>
          <p:cNvSpPr/>
          <p:nvPr/>
        </p:nvSpPr>
        <p:spPr>
          <a:xfrm>
            <a:off x="1974850" y="6152254"/>
            <a:ext cx="8242300" cy="0"/>
          </a:xfrm>
          <a:custGeom>
            <a:avLst/>
            <a:gdLst/>
            <a:ahLst/>
            <a:cxnLst/>
            <a:rect l="l" t="t" r="r" b="b"/>
            <a:pathLst>
              <a:path w="8242300">
                <a:moveTo>
                  <a:pt x="0" y="0"/>
                </a:moveTo>
                <a:lnTo>
                  <a:pt x="8242300" y="0"/>
                </a:lnTo>
              </a:path>
            </a:pathLst>
          </a:custGeom>
          <a:ln w="12700">
            <a:solidFill>
              <a:srgbClr val="FFFFFF"/>
            </a:solidFill>
          </a:ln>
        </p:spPr>
        <p:txBody>
          <a:bodyPr wrap="square" lIns="0" tIns="0" rIns="0" bIns="0" rtlCol="0"/>
          <a:lstStyle/>
          <a:p>
            <a:pPr defTabSz="457200"/>
            <a:endParaRPr>
              <a:solidFill>
                <a:prstClr val="black"/>
              </a:solidFill>
              <a:latin typeface="Calibri"/>
            </a:endParaRPr>
          </a:p>
        </p:txBody>
      </p:sp>
      <p:sp>
        <p:nvSpPr>
          <p:cNvPr id="9" name="object 9"/>
          <p:cNvSpPr txBox="1">
            <a:spLocks noGrp="1"/>
          </p:cNvSpPr>
          <p:nvPr>
            <p:ph type="title"/>
          </p:nvPr>
        </p:nvSpPr>
        <p:spPr>
          <a:xfrm>
            <a:off x="609600" y="272383"/>
            <a:ext cx="10972800" cy="659155"/>
          </a:xfrm>
          <a:prstGeom prst="rect">
            <a:avLst/>
          </a:prstGeom>
        </p:spPr>
        <p:txBody>
          <a:bodyPr vert="horz" wrap="square" lIns="0" tIns="12700" rIns="0" bIns="0" rtlCol="0" anchor="t" anchorCtr="0">
            <a:spAutoFit/>
          </a:bodyPr>
          <a:lstStyle/>
          <a:p>
            <a:pPr marL="13970">
              <a:spcBef>
                <a:spcPts val="100"/>
              </a:spcBef>
            </a:pPr>
            <a:r>
              <a:rPr spc="-15" dirty="0"/>
              <a:t>Title </a:t>
            </a:r>
            <a:r>
              <a:rPr spc="-5" dirty="0"/>
              <a:t>1 Part A</a:t>
            </a:r>
            <a:r>
              <a:rPr spc="-330" dirty="0"/>
              <a:t> </a:t>
            </a:r>
            <a:r>
              <a:rPr spc="-5" dirty="0"/>
              <a:t>Funding</a:t>
            </a:r>
          </a:p>
        </p:txBody>
      </p:sp>
      <p:sp>
        <p:nvSpPr>
          <p:cNvPr id="10" name="object 10"/>
          <p:cNvSpPr txBox="1"/>
          <p:nvPr/>
        </p:nvSpPr>
        <p:spPr>
          <a:xfrm>
            <a:off x="2059966" y="1320787"/>
            <a:ext cx="7896859" cy="4384040"/>
          </a:xfrm>
          <a:prstGeom prst="rect">
            <a:avLst/>
          </a:prstGeom>
        </p:spPr>
        <p:txBody>
          <a:bodyPr vert="horz" wrap="square" lIns="0" tIns="12700" rIns="0" bIns="0" rtlCol="0">
            <a:spAutoFit/>
          </a:bodyPr>
          <a:lstStyle/>
          <a:p>
            <a:pPr marL="1543050" marR="5080" indent="-1356360" defTabSz="457200">
              <a:spcBef>
                <a:spcPts val="100"/>
              </a:spcBef>
            </a:pPr>
            <a:r>
              <a:rPr sz="2400" b="1" u="heavy" spc="-5" dirty="0">
                <a:solidFill>
                  <a:srgbClr val="FFFFFF"/>
                </a:solidFill>
                <a:latin typeface="Arial"/>
                <a:cs typeface="Arial"/>
              </a:rPr>
              <a:t>Examples</a:t>
            </a:r>
            <a:r>
              <a:rPr sz="2400" b="1" spc="-5" dirty="0">
                <a:solidFill>
                  <a:srgbClr val="FFFFFF"/>
                </a:solidFill>
                <a:latin typeface="Arial"/>
                <a:cs typeface="Arial"/>
              </a:rPr>
              <a:t> of Uses of Funds </a:t>
            </a:r>
            <a:r>
              <a:rPr sz="2400" b="1" dirty="0">
                <a:solidFill>
                  <a:srgbClr val="FFFFFF"/>
                </a:solidFill>
                <a:latin typeface="Arial"/>
                <a:cs typeface="Arial"/>
              </a:rPr>
              <a:t>in </a:t>
            </a:r>
            <a:r>
              <a:rPr sz="2400" b="1" spc="-5" dirty="0">
                <a:solidFill>
                  <a:srgbClr val="FFFFFF"/>
                </a:solidFill>
                <a:latin typeface="Arial"/>
                <a:cs typeface="Arial"/>
              </a:rPr>
              <a:t>a Schoolwide Program  (Based on the Needs</a:t>
            </a:r>
            <a:r>
              <a:rPr sz="2400" b="1" spc="-120" dirty="0">
                <a:solidFill>
                  <a:srgbClr val="FFFFFF"/>
                </a:solidFill>
                <a:latin typeface="Arial"/>
                <a:cs typeface="Arial"/>
              </a:rPr>
              <a:t> </a:t>
            </a:r>
            <a:r>
              <a:rPr sz="2400" b="1" spc="-5" dirty="0">
                <a:solidFill>
                  <a:srgbClr val="FFFFFF"/>
                </a:solidFill>
                <a:latin typeface="Arial"/>
                <a:cs typeface="Arial"/>
              </a:rPr>
              <a:t>Assessment)</a:t>
            </a:r>
            <a:endParaRPr sz="2400" dirty="0">
              <a:solidFill>
                <a:prstClr val="black"/>
              </a:solidFill>
              <a:latin typeface="Arial"/>
              <a:cs typeface="Arial"/>
            </a:endParaRPr>
          </a:p>
          <a:p>
            <a:pPr marL="299085" indent="-286385" defTabSz="457200">
              <a:spcBef>
                <a:spcPts val="720"/>
              </a:spcBef>
              <a:buFontTx/>
              <a:buChar char="•"/>
              <a:tabLst>
                <a:tab pos="299085" algn="l"/>
                <a:tab pos="299720" algn="l"/>
              </a:tabLst>
            </a:pPr>
            <a:r>
              <a:rPr sz="2400" spc="-5" dirty="0">
                <a:solidFill>
                  <a:prstClr val="black"/>
                </a:solidFill>
                <a:latin typeface="Arial"/>
                <a:cs typeface="Arial"/>
              </a:rPr>
              <a:t>Increased learning</a:t>
            </a:r>
            <a:r>
              <a:rPr sz="2400" spc="-15" dirty="0">
                <a:solidFill>
                  <a:prstClr val="black"/>
                </a:solidFill>
                <a:latin typeface="Arial"/>
                <a:cs typeface="Arial"/>
              </a:rPr>
              <a:t> </a:t>
            </a:r>
            <a:r>
              <a:rPr sz="2400" spc="-5" dirty="0">
                <a:solidFill>
                  <a:prstClr val="black"/>
                </a:solidFill>
                <a:latin typeface="Arial"/>
                <a:cs typeface="Arial"/>
              </a:rPr>
              <a:t>time</a:t>
            </a:r>
            <a:endParaRPr sz="2400" dirty="0">
              <a:solidFill>
                <a:prstClr val="black"/>
              </a:solidFill>
              <a:latin typeface="Arial"/>
              <a:cs typeface="Arial"/>
            </a:endParaRPr>
          </a:p>
          <a:p>
            <a:pPr marL="299085" indent="-286385" defTabSz="457200">
              <a:spcBef>
                <a:spcPts val="1200"/>
              </a:spcBef>
              <a:buFontTx/>
              <a:buChar char="•"/>
              <a:tabLst>
                <a:tab pos="299085" algn="l"/>
                <a:tab pos="299720" algn="l"/>
              </a:tabLst>
            </a:pPr>
            <a:r>
              <a:rPr sz="2400" spc="-5" dirty="0">
                <a:solidFill>
                  <a:prstClr val="black"/>
                </a:solidFill>
                <a:latin typeface="Arial"/>
                <a:cs typeface="Arial"/>
              </a:rPr>
              <a:t>High-quality preschool or full-day</a:t>
            </a:r>
            <a:r>
              <a:rPr sz="2400" spc="50" dirty="0">
                <a:solidFill>
                  <a:prstClr val="black"/>
                </a:solidFill>
                <a:latin typeface="Arial"/>
                <a:cs typeface="Arial"/>
              </a:rPr>
              <a:t> </a:t>
            </a:r>
            <a:r>
              <a:rPr sz="2400" spc="-5" dirty="0">
                <a:solidFill>
                  <a:prstClr val="black"/>
                </a:solidFill>
                <a:latin typeface="Arial"/>
                <a:cs typeface="Arial"/>
              </a:rPr>
              <a:t>kindergarten</a:t>
            </a:r>
            <a:endParaRPr sz="2400" dirty="0">
              <a:solidFill>
                <a:prstClr val="black"/>
              </a:solidFill>
              <a:latin typeface="Arial"/>
              <a:cs typeface="Arial"/>
            </a:endParaRPr>
          </a:p>
          <a:p>
            <a:pPr marL="299085" marR="133985" indent="-286385" defTabSz="457200">
              <a:spcBef>
                <a:spcPts val="1200"/>
              </a:spcBef>
              <a:buFontTx/>
              <a:buChar char="•"/>
              <a:tabLst>
                <a:tab pos="299085" algn="l"/>
                <a:tab pos="299720" algn="l"/>
              </a:tabLst>
            </a:pPr>
            <a:r>
              <a:rPr sz="2400" spc="-5" dirty="0">
                <a:solidFill>
                  <a:prstClr val="black"/>
                </a:solidFill>
                <a:latin typeface="Arial"/>
                <a:cs typeface="Arial"/>
              </a:rPr>
              <a:t>Evidence-based strategies </a:t>
            </a:r>
            <a:r>
              <a:rPr sz="2400" dirty="0">
                <a:solidFill>
                  <a:prstClr val="black"/>
                </a:solidFill>
                <a:latin typeface="Arial"/>
                <a:cs typeface="Arial"/>
              </a:rPr>
              <a:t>to </a:t>
            </a:r>
            <a:r>
              <a:rPr sz="2400" spc="-5" dirty="0">
                <a:solidFill>
                  <a:prstClr val="black"/>
                </a:solidFill>
                <a:latin typeface="Arial"/>
                <a:cs typeface="Arial"/>
              </a:rPr>
              <a:t>accelerate the acquisition  of content knowledge for English</a:t>
            </a:r>
            <a:r>
              <a:rPr sz="2400" spc="30" dirty="0">
                <a:solidFill>
                  <a:prstClr val="black"/>
                </a:solidFill>
                <a:latin typeface="Arial"/>
                <a:cs typeface="Arial"/>
              </a:rPr>
              <a:t> </a:t>
            </a:r>
            <a:r>
              <a:rPr sz="2400" spc="-5" dirty="0">
                <a:solidFill>
                  <a:prstClr val="black"/>
                </a:solidFill>
                <a:latin typeface="Arial"/>
                <a:cs typeface="Arial"/>
              </a:rPr>
              <a:t>Learners</a:t>
            </a:r>
            <a:endParaRPr sz="2400" dirty="0">
              <a:solidFill>
                <a:prstClr val="black"/>
              </a:solidFill>
              <a:latin typeface="Arial"/>
              <a:cs typeface="Arial"/>
            </a:endParaRPr>
          </a:p>
          <a:p>
            <a:pPr marL="299085" marR="551815" indent="-286385" defTabSz="457200">
              <a:spcBef>
                <a:spcPts val="1200"/>
              </a:spcBef>
              <a:buFontTx/>
              <a:buChar char="•"/>
              <a:tabLst>
                <a:tab pos="299085" algn="l"/>
                <a:tab pos="299720" algn="l"/>
              </a:tabLst>
            </a:pPr>
            <a:r>
              <a:rPr sz="2400" spc="-5" dirty="0">
                <a:solidFill>
                  <a:prstClr val="black"/>
                </a:solidFill>
                <a:latin typeface="Arial"/>
                <a:cs typeface="Arial"/>
              </a:rPr>
              <a:t>Activities that have been shown </a:t>
            </a:r>
            <a:r>
              <a:rPr sz="2400" dirty="0">
                <a:solidFill>
                  <a:prstClr val="black"/>
                </a:solidFill>
                <a:latin typeface="Arial"/>
                <a:cs typeface="Arial"/>
              </a:rPr>
              <a:t>to </a:t>
            </a:r>
            <a:r>
              <a:rPr sz="2400" spc="-5" dirty="0">
                <a:solidFill>
                  <a:prstClr val="black"/>
                </a:solidFill>
                <a:latin typeface="Arial"/>
                <a:cs typeface="Arial"/>
              </a:rPr>
              <a:t>be </a:t>
            </a:r>
            <a:r>
              <a:rPr sz="2400" spc="-10" dirty="0">
                <a:solidFill>
                  <a:prstClr val="black"/>
                </a:solidFill>
                <a:latin typeface="Arial"/>
                <a:cs typeface="Arial"/>
              </a:rPr>
              <a:t>effective </a:t>
            </a:r>
            <a:r>
              <a:rPr sz="2400" spc="-5" dirty="0">
                <a:solidFill>
                  <a:prstClr val="black"/>
                </a:solidFill>
                <a:latin typeface="Arial"/>
                <a:cs typeface="Arial"/>
              </a:rPr>
              <a:t>at  increasing family and community engagement in the  school</a:t>
            </a:r>
            <a:endParaRPr sz="2400" dirty="0">
              <a:solidFill>
                <a:prstClr val="black"/>
              </a:solidFill>
              <a:latin typeface="Arial"/>
              <a:cs typeface="Arial"/>
            </a:endParaRPr>
          </a:p>
          <a:p>
            <a:pPr marL="299085" indent="-286385" defTabSz="457200">
              <a:spcBef>
                <a:spcPts val="1200"/>
              </a:spcBef>
              <a:buFontTx/>
              <a:buChar char="•"/>
              <a:tabLst>
                <a:tab pos="299085" algn="l"/>
                <a:tab pos="299720" algn="l"/>
              </a:tabLst>
            </a:pPr>
            <a:r>
              <a:rPr sz="2400" spc="-5" dirty="0">
                <a:solidFill>
                  <a:prstClr val="black"/>
                </a:solidFill>
                <a:latin typeface="Arial"/>
                <a:cs typeface="Arial"/>
              </a:rPr>
              <a:t>Family literacy</a:t>
            </a:r>
            <a:r>
              <a:rPr sz="2400" spc="-30" dirty="0">
                <a:solidFill>
                  <a:prstClr val="black"/>
                </a:solidFill>
                <a:latin typeface="Arial"/>
                <a:cs typeface="Arial"/>
              </a:rPr>
              <a:t> </a:t>
            </a:r>
            <a:r>
              <a:rPr sz="2400" spc="-5" dirty="0">
                <a:solidFill>
                  <a:prstClr val="black"/>
                </a:solidFill>
                <a:latin typeface="Arial"/>
                <a:cs typeface="Arial"/>
              </a:rPr>
              <a:t>programs</a:t>
            </a:r>
            <a:endParaRPr sz="2400" dirty="0">
              <a:solidFill>
                <a:prstClr val="black"/>
              </a:solidFill>
              <a:latin typeface="Arial"/>
              <a:cs typeface="Arial"/>
            </a:endParaRPr>
          </a:p>
        </p:txBody>
      </p:sp>
      <p:sp>
        <p:nvSpPr>
          <p:cNvPr id="11" name="object 11"/>
          <p:cNvSpPr/>
          <p:nvPr/>
        </p:nvSpPr>
        <p:spPr>
          <a:xfrm>
            <a:off x="1524001" y="6370320"/>
            <a:ext cx="9143999" cy="487679"/>
          </a:xfrm>
          <a:prstGeom prst="rect">
            <a:avLst/>
          </a:prstGeom>
          <a:blipFill>
            <a:blip r:embed="rId2" cstate="print"/>
            <a:stretch>
              <a:fillRect/>
            </a:stretch>
          </a:blipFill>
        </p:spPr>
        <p:txBody>
          <a:bodyPr wrap="square" lIns="0" tIns="0" rIns="0" bIns="0" rtlCol="0"/>
          <a:lstStyle/>
          <a:p>
            <a:pPr defTabSz="457200"/>
            <a:endParaRPr>
              <a:solidFill>
                <a:prstClr val="black"/>
              </a:solidFill>
              <a:latin typeface="Calibri"/>
            </a:endParaRPr>
          </a:p>
        </p:txBody>
      </p:sp>
    </p:spTree>
    <p:extLst>
      <p:ext uri="{BB962C8B-B14F-4D97-AF65-F5344CB8AC3E}">
        <p14:creationId xmlns:p14="http://schemas.microsoft.com/office/powerpoint/2010/main" val="3048491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48128" y="1825751"/>
            <a:ext cx="7070725" cy="0"/>
          </a:xfrm>
          <a:custGeom>
            <a:avLst/>
            <a:gdLst/>
            <a:ahLst/>
            <a:cxnLst/>
            <a:rect l="l" t="t" r="r" b="b"/>
            <a:pathLst>
              <a:path w="7070725">
                <a:moveTo>
                  <a:pt x="0" y="0"/>
                </a:moveTo>
                <a:lnTo>
                  <a:pt x="7070547" y="0"/>
                </a:lnTo>
              </a:path>
            </a:pathLst>
          </a:custGeom>
          <a:ln w="9144">
            <a:solidFill>
              <a:srgbClr val="000000"/>
            </a:solidFill>
          </a:ln>
        </p:spPr>
        <p:txBody>
          <a:bodyPr wrap="square" lIns="0" tIns="0" rIns="0" bIns="0" rtlCol="0"/>
          <a:lstStyle/>
          <a:p>
            <a:pPr defTabSz="457200"/>
            <a:endParaRPr>
              <a:solidFill>
                <a:prstClr val="black"/>
              </a:solidFill>
              <a:latin typeface="Calibri"/>
            </a:endParaRPr>
          </a:p>
        </p:txBody>
      </p:sp>
      <p:sp>
        <p:nvSpPr>
          <p:cNvPr id="3" name="object 3"/>
          <p:cNvSpPr txBox="1">
            <a:spLocks noGrp="1"/>
          </p:cNvSpPr>
          <p:nvPr>
            <p:ph type="title"/>
          </p:nvPr>
        </p:nvSpPr>
        <p:spPr>
          <a:xfrm>
            <a:off x="3647273" y="344614"/>
            <a:ext cx="5092065" cy="1305560"/>
          </a:xfrm>
          <a:prstGeom prst="rect">
            <a:avLst/>
          </a:prstGeom>
        </p:spPr>
        <p:txBody>
          <a:bodyPr vert="horz" wrap="square" lIns="0" tIns="12700" rIns="0" bIns="0" rtlCol="0" anchor="t" anchorCtr="0">
            <a:spAutoFit/>
          </a:bodyPr>
          <a:lstStyle/>
          <a:p>
            <a:pPr marL="368935" marR="5080" indent="-356870">
              <a:spcBef>
                <a:spcPts val="100"/>
              </a:spcBef>
            </a:pPr>
            <a:r>
              <a:rPr sz="4200" dirty="0"/>
              <a:t>How to </a:t>
            </a:r>
            <a:r>
              <a:rPr sz="4200" spc="-5" dirty="0"/>
              <a:t>Use</a:t>
            </a:r>
            <a:r>
              <a:rPr sz="4200" spc="-95" dirty="0"/>
              <a:t> </a:t>
            </a:r>
            <a:r>
              <a:rPr sz="4200" spc="-5" dirty="0"/>
              <a:t>Multiple  Funding</a:t>
            </a:r>
            <a:r>
              <a:rPr sz="4200" spc="-90" dirty="0"/>
              <a:t> </a:t>
            </a:r>
            <a:r>
              <a:rPr sz="4200" spc="-5" dirty="0"/>
              <a:t>Sources</a:t>
            </a:r>
            <a:endParaRPr sz="4200"/>
          </a:p>
        </p:txBody>
      </p:sp>
      <p:sp>
        <p:nvSpPr>
          <p:cNvPr id="4" name="object 4"/>
          <p:cNvSpPr/>
          <p:nvPr/>
        </p:nvSpPr>
        <p:spPr>
          <a:xfrm>
            <a:off x="3503676" y="2122933"/>
            <a:ext cx="5263895" cy="3505199"/>
          </a:xfrm>
          <a:prstGeom prst="rect">
            <a:avLst/>
          </a:prstGeom>
          <a:blipFill>
            <a:blip r:embed="rId3" cstate="print"/>
            <a:stretch>
              <a:fillRect/>
            </a:stretch>
          </a:blipFill>
        </p:spPr>
        <p:txBody>
          <a:bodyPr wrap="square" lIns="0" tIns="0" rIns="0" bIns="0" rtlCol="0"/>
          <a:lstStyle/>
          <a:p>
            <a:pPr defTabSz="457200"/>
            <a:endParaRPr>
              <a:solidFill>
                <a:prstClr val="black"/>
              </a:solidFill>
              <a:latin typeface="Calibri"/>
            </a:endParaRPr>
          </a:p>
        </p:txBody>
      </p:sp>
      <p:sp>
        <p:nvSpPr>
          <p:cNvPr id="5" name="object 5"/>
          <p:cNvSpPr/>
          <p:nvPr/>
        </p:nvSpPr>
        <p:spPr>
          <a:xfrm>
            <a:off x="3477768" y="2097036"/>
            <a:ext cx="5263895" cy="3505186"/>
          </a:xfrm>
          <a:prstGeom prst="rect">
            <a:avLst/>
          </a:prstGeom>
          <a:blipFill>
            <a:blip r:embed="rId4" cstate="print"/>
            <a:stretch>
              <a:fillRect/>
            </a:stretch>
          </a:blipFill>
        </p:spPr>
        <p:txBody>
          <a:bodyPr wrap="square" lIns="0" tIns="0" rIns="0" bIns="0" rtlCol="0"/>
          <a:lstStyle/>
          <a:p>
            <a:pPr defTabSz="457200"/>
            <a:endParaRPr>
              <a:solidFill>
                <a:prstClr val="black"/>
              </a:solidFill>
              <a:latin typeface="Calibri"/>
            </a:endParaRPr>
          </a:p>
        </p:txBody>
      </p:sp>
      <p:sp>
        <p:nvSpPr>
          <p:cNvPr id="6" name="object 6"/>
          <p:cNvSpPr/>
          <p:nvPr/>
        </p:nvSpPr>
        <p:spPr>
          <a:xfrm>
            <a:off x="1524001" y="6370320"/>
            <a:ext cx="9143999" cy="487679"/>
          </a:xfrm>
          <a:prstGeom prst="rect">
            <a:avLst/>
          </a:prstGeom>
          <a:blipFill>
            <a:blip r:embed="rId5" cstate="print"/>
            <a:stretch>
              <a:fillRect/>
            </a:stretch>
          </a:blipFill>
        </p:spPr>
        <p:txBody>
          <a:bodyPr wrap="square" lIns="0" tIns="0" rIns="0" bIns="0" rtlCol="0"/>
          <a:lstStyle/>
          <a:p>
            <a:pPr defTabSz="457200"/>
            <a:endParaRPr>
              <a:solidFill>
                <a:prstClr val="black"/>
              </a:solidFill>
              <a:latin typeface="Calibri"/>
            </a:endParaRPr>
          </a:p>
        </p:txBody>
      </p:sp>
    </p:spTree>
    <p:extLst>
      <p:ext uri="{BB962C8B-B14F-4D97-AF65-F5344CB8AC3E}">
        <p14:creationId xmlns:p14="http://schemas.microsoft.com/office/powerpoint/2010/main" val="4084973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343246" y="1203"/>
            <a:ext cx="9144000" cy="6856797"/>
          </a:xfrm>
        </p:spPr>
      </p:pic>
    </p:spTree>
    <p:extLst>
      <p:ext uri="{BB962C8B-B14F-4D97-AF65-F5344CB8AC3E}">
        <p14:creationId xmlns:p14="http://schemas.microsoft.com/office/powerpoint/2010/main" val="631895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22396" y="0"/>
            <a:ext cx="9145604" cy="6858000"/>
          </a:xfrm>
        </p:spPr>
      </p:pic>
    </p:spTree>
    <p:extLst>
      <p:ext uri="{BB962C8B-B14F-4D97-AF65-F5344CB8AC3E}">
        <p14:creationId xmlns:p14="http://schemas.microsoft.com/office/powerpoint/2010/main" val="234594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202" name="Shape 202" descr="Image result for layer cake"/>
          <p:cNvPicPr preferRelativeResize="0"/>
          <p:nvPr/>
        </p:nvPicPr>
        <p:blipFill rotWithShape="1">
          <a:blip r:embed="rId3">
            <a:alphaModFix/>
          </a:blip>
          <a:srcRect l="8854" t="5571" r="14086"/>
          <a:stretch/>
        </p:blipFill>
        <p:spPr>
          <a:xfrm>
            <a:off x="1" y="1051827"/>
            <a:ext cx="5577512" cy="4988214"/>
          </a:xfrm>
          <a:prstGeom prst="rect">
            <a:avLst/>
          </a:prstGeom>
          <a:noFill/>
          <a:ln>
            <a:noFill/>
          </a:ln>
        </p:spPr>
      </p:pic>
      <p:sp>
        <p:nvSpPr>
          <p:cNvPr id="3" name="Text Placeholder 2"/>
          <p:cNvSpPr>
            <a:spLocks noGrp="1"/>
          </p:cNvSpPr>
          <p:nvPr>
            <p:ph type="body" sz="quarter" idx="4294967295"/>
          </p:nvPr>
        </p:nvSpPr>
        <p:spPr>
          <a:xfrm>
            <a:off x="1563688" y="192088"/>
            <a:ext cx="10628312" cy="576262"/>
          </a:xfrm>
        </p:spPr>
        <p:txBody>
          <a:bodyPr>
            <a:noAutofit/>
          </a:bodyPr>
          <a:lstStyle/>
          <a:p>
            <a:pPr marL="0" indent="0">
              <a:lnSpc>
                <a:spcPct val="90000"/>
              </a:lnSpc>
              <a:spcBef>
                <a:spcPct val="0"/>
              </a:spcBef>
              <a:buNone/>
            </a:pPr>
            <a:r>
              <a:rPr lang="en-US" sz="3600" b="1" dirty="0">
                <a:solidFill>
                  <a:schemeClr val="accent4"/>
                </a:solidFill>
                <a:latin typeface="+mn-lt"/>
              </a:rPr>
              <a:t>Layered Funds</a:t>
            </a:r>
          </a:p>
        </p:txBody>
      </p:sp>
      <p:grpSp>
        <p:nvGrpSpPr>
          <p:cNvPr id="180" name="Shape 180"/>
          <p:cNvGrpSpPr/>
          <p:nvPr/>
        </p:nvGrpSpPr>
        <p:grpSpPr>
          <a:xfrm>
            <a:off x="4083565" y="1041770"/>
            <a:ext cx="8249740" cy="4988214"/>
            <a:chOff x="0" y="-46965"/>
            <a:chExt cx="8249740" cy="5463110"/>
          </a:xfrm>
        </p:grpSpPr>
        <p:cxnSp>
          <p:nvCxnSpPr>
            <p:cNvPr id="181" name="Shape 181"/>
            <p:cNvCxnSpPr/>
            <p:nvPr/>
          </p:nvCxnSpPr>
          <p:spPr>
            <a:xfrm>
              <a:off x="0" y="2645"/>
              <a:ext cx="8127900" cy="0"/>
            </a:xfrm>
            <a:prstGeom prst="straightConnector1">
              <a:avLst/>
            </a:prstGeom>
            <a:solidFill>
              <a:srgbClr val="599BD5"/>
            </a:solidFill>
            <a:ln w="12700" cap="flat" cmpd="sng">
              <a:solidFill>
                <a:srgbClr val="599BD5"/>
              </a:solidFill>
              <a:prstDash val="solid"/>
              <a:miter lim="800000"/>
              <a:headEnd type="none" w="med" len="med"/>
              <a:tailEnd type="none" w="med" len="med"/>
            </a:ln>
          </p:spPr>
        </p:cxnSp>
        <p:sp>
          <p:nvSpPr>
            <p:cNvPr id="182" name="Shape 182"/>
            <p:cNvSpPr/>
            <p:nvPr/>
          </p:nvSpPr>
          <p:spPr>
            <a:xfrm>
              <a:off x="0" y="2645"/>
              <a:ext cx="1625700" cy="5413500"/>
            </a:xfrm>
            <a:prstGeom prst="rect">
              <a:avLst/>
            </a:prstGeom>
            <a:noFill/>
            <a:ln>
              <a:noFill/>
            </a:ln>
          </p:spPr>
          <p:txBody>
            <a:bodyPr wrap="square" lIns="91433" tIns="91433" rIns="91433" bIns="91433" anchor="ctr" anchorCtr="0">
              <a:noAutofit/>
            </a:bodyPr>
            <a:lstStyle/>
            <a:p>
              <a:endParaRPr sz="2400"/>
            </a:p>
          </p:txBody>
        </p:sp>
        <p:sp>
          <p:nvSpPr>
            <p:cNvPr id="183" name="Shape 183"/>
            <p:cNvSpPr txBox="1"/>
            <p:nvPr/>
          </p:nvSpPr>
          <p:spPr>
            <a:xfrm>
              <a:off x="0" y="2645"/>
              <a:ext cx="1625700" cy="5413500"/>
            </a:xfrm>
            <a:prstGeom prst="rect">
              <a:avLst/>
            </a:prstGeom>
            <a:noFill/>
            <a:ln>
              <a:noFill/>
            </a:ln>
          </p:spPr>
          <p:txBody>
            <a:bodyPr wrap="square" lIns="247667" tIns="247667" rIns="247667" bIns="247667" anchor="t" anchorCtr="0">
              <a:noAutofit/>
            </a:bodyPr>
            <a:lstStyle/>
            <a:p>
              <a:pPr>
                <a:lnSpc>
                  <a:spcPct val="90000"/>
                </a:lnSpc>
              </a:pPr>
              <a:endParaRPr sz="6533">
                <a:solidFill>
                  <a:schemeClr val="dk1"/>
                </a:solidFill>
                <a:latin typeface="Calibri"/>
                <a:ea typeface="Calibri"/>
                <a:cs typeface="Calibri"/>
                <a:sym typeface="Calibri"/>
              </a:endParaRPr>
            </a:p>
          </p:txBody>
        </p:sp>
        <p:sp>
          <p:nvSpPr>
            <p:cNvPr id="184" name="Shape 184"/>
            <p:cNvSpPr/>
            <p:nvPr/>
          </p:nvSpPr>
          <p:spPr>
            <a:xfrm>
              <a:off x="1747520" y="45268"/>
              <a:ext cx="6380400" cy="852300"/>
            </a:xfrm>
            <a:prstGeom prst="rect">
              <a:avLst/>
            </a:prstGeom>
            <a:noFill/>
            <a:ln>
              <a:noFill/>
            </a:ln>
          </p:spPr>
          <p:txBody>
            <a:bodyPr wrap="square" lIns="91433" tIns="91433" rIns="91433" bIns="91433" anchor="ctr" anchorCtr="0">
              <a:noAutofit/>
            </a:bodyPr>
            <a:lstStyle/>
            <a:p>
              <a:endParaRPr sz="2400"/>
            </a:p>
          </p:txBody>
        </p:sp>
        <p:sp>
          <p:nvSpPr>
            <p:cNvPr id="185" name="Shape 185"/>
            <p:cNvSpPr txBox="1"/>
            <p:nvPr/>
          </p:nvSpPr>
          <p:spPr>
            <a:xfrm>
              <a:off x="1717590" y="-46965"/>
              <a:ext cx="6380400" cy="852300"/>
            </a:xfrm>
            <a:prstGeom prst="rect">
              <a:avLst/>
            </a:prstGeom>
            <a:noFill/>
            <a:ln>
              <a:noFill/>
            </a:ln>
          </p:spPr>
          <p:txBody>
            <a:bodyPr wrap="square" lIns="152400" tIns="152400" rIns="152400" bIns="152400" anchor="t" anchorCtr="0">
              <a:noAutofit/>
            </a:bodyPr>
            <a:lstStyle/>
            <a:p>
              <a:pPr>
                <a:lnSpc>
                  <a:spcPct val="90000"/>
                </a:lnSpc>
                <a:buSzPct val="25000"/>
              </a:pPr>
              <a:r>
                <a:rPr lang="en" sz="4000" dirty="0">
                  <a:solidFill>
                    <a:schemeClr val="dk1"/>
                  </a:solidFill>
                  <a:latin typeface="Calibri"/>
                  <a:ea typeface="Calibri"/>
                  <a:cs typeface="Calibri"/>
                  <a:sym typeface="Calibri"/>
                </a:rPr>
                <a:t> Private / Philanthropic</a:t>
              </a:r>
            </a:p>
          </p:txBody>
        </p:sp>
        <p:cxnSp>
          <p:nvCxnSpPr>
            <p:cNvPr id="186" name="Shape 186"/>
            <p:cNvCxnSpPr/>
            <p:nvPr/>
          </p:nvCxnSpPr>
          <p:spPr>
            <a:xfrm>
              <a:off x="1625599" y="897716"/>
              <a:ext cx="6502500" cy="0"/>
            </a:xfrm>
            <a:prstGeom prst="straightConnector1">
              <a:avLst/>
            </a:prstGeom>
            <a:solidFill>
              <a:srgbClr val="599BD5"/>
            </a:solidFill>
            <a:ln w="12700" cap="flat" cmpd="sng">
              <a:solidFill>
                <a:srgbClr val="C3D4EB"/>
              </a:solidFill>
              <a:prstDash val="solid"/>
              <a:miter lim="800000"/>
              <a:headEnd type="none" w="med" len="med"/>
              <a:tailEnd type="none" w="med" len="med"/>
            </a:ln>
          </p:spPr>
        </p:cxnSp>
        <p:sp>
          <p:nvSpPr>
            <p:cNvPr id="187" name="Shape 187"/>
            <p:cNvSpPr/>
            <p:nvPr/>
          </p:nvSpPr>
          <p:spPr>
            <a:xfrm>
              <a:off x="1747520" y="940338"/>
              <a:ext cx="6380400" cy="852300"/>
            </a:xfrm>
            <a:prstGeom prst="rect">
              <a:avLst/>
            </a:prstGeom>
            <a:noFill/>
            <a:ln>
              <a:noFill/>
            </a:ln>
          </p:spPr>
          <p:txBody>
            <a:bodyPr wrap="square" lIns="91433" tIns="91433" rIns="91433" bIns="91433" anchor="ctr" anchorCtr="0">
              <a:noAutofit/>
            </a:bodyPr>
            <a:lstStyle/>
            <a:p>
              <a:endParaRPr sz="2400"/>
            </a:p>
          </p:txBody>
        </p:sp>
        <p:sp>
          <p:nvSpPr>
            <p:cNvPr id="188" name="Shape 188"/>
            <p:cNvSpPr txBox="1"/>
            <p:nvPr/>
          </p:nvSpPr>
          <p:spPr>
            <a:xfrm>
              <a:off x="1869340" y="845804"/>
              <a:ext cx="6380400" cy="852300"/>
            </a:xfrm>
            <a:prstGeom prst="rect">
              <a:avLst/>
            </a:prstGeom>
            <a:noFill/>
            <a:ln>
              <a:noFill/>
            </a:ln>
          </p:spPr>
          <p:txBody>
            <a:bodyPr wrap="square" lIns="152400" tIns="152400" rIns="152400" bIns="152400" anchor="t" anchorCtr="0">
              <a:noAutofit/>
            </a:bodyPr>
            <a:lstStyle/>
            <a:p>
              <a:pPr>
                <a:lnSpc>
                  <a:spcPct val="90000"/>
                </a:lnSpc>
                <a:buSzPct val="25000"/>
              </a:pPr>
              <a:r>
                <a:rPr lang="en" sz="4000" dirty="0">
                  <a:solidFill>
                    <a:schemeClr val="dk1"/>
                  </a:solidFill>
                  <a:latin typeface="Calibri"/>
                  <a:ea typeface="Calibri"/>
                  <a:cs typeface="Calibri"/>
                  <a:sym typeface="Calibri"/>
                </a:rPr>
                <a:t>Community Funds</a:t>
              </a:r>
            </a:p>
          </p:txBody>
        </p:sp>
        <p:cxnSp>
          <p:nvCxnSpPr>
            <p:cNvPr id="189" name="Shape 189"/>
            <p:cNvCxnSpPr/>
            <p:nvPr/>
          </p:nvCxnSpPr>
          <p:spPr>
            <a:xfrm>
              <a:off x="1625599" y="1792786"/>
              <a:ext cx="6502500" cy="0"/>
            </a:xfrm>
            <a:prstGeom prst="straightConnector1">
              <a:avLst/>
            </a:prstGeom>
            <a:solidFill>
              <a:srgbClr val="599BD5"/>
            </a:solidFill>
            <a:ln w="12700" cap="flat" cmpd="sng">
              <a:solidFill>
                <a:srgbClr val="C3D4EB"/>
              </a:solidFill>
              <a:prstDash val="solid"/>
              <a:miter lim="800000"/>
              <a:headEnd type="none" w="med" len="med"/>
              <a:tailEnd type="none" w="med" len="med"/>
            </a:ln>
          </p:spPr>
        </p:cxnSp>
        <p:sp>
          <p:nvSpPr>
            <p:cNvPr id="190" name="Shape 190"/>
            <p:cNvSpPr/>
            <p:nvPr/>
          </p:nvSpPr>
          <p:spPr>
            <a:xfrm>
              <a:off x="1747520" y="1835409"/>
              <a:ext cx="6380400" cy="852300"/>
            </a:xfrm>
            <a:prstGeom prst="rect">
              <a:avLst/>
            </a:prstGeom>
            <a:noFill/>
            <a:ln>
              <a:noFill/>
            </a:ln>
          </p:spPr>
          <p:txBody>
            <a:bodyPr wrap="square" lIns="91433" tIns="91433" rIns="91433" bIns="91433" anchor="ctr" anchorCtr="0">
              <a:noAutofit/>
            </a:bodyPr>
            <a:lstStyle/>
            <a:p>
              <a:endParaRPr sz="2400"/>
            </a:p>
          </p:txBody>
        </p:sp>
        <p:sp>
          <p:nvSpPr>
            <p:cNvPr id="191" name="Shape 191"/>
            <p:cNvSpPr txBox="1"/>
            <p:nvPr/>
          </p:nvSpPr>
          <p:spPr>
            <a:xfrm>
              <a:off x="1747520" y="1672300"/>
              <a:ext cx="6380400" cy="852300"/>
            </a:xfrm>
            <a:prstGeom prst="rect">
              <a:avLst/>
            </a:prstGeom>
            <a:noFill/>
            <a:ln>
              <a:noFill/>
            </a:ln>
          </p:spPr>
          <p:txBody>
            <a:bodyPr wrap="square" lIns="152400" tIns="152400" rIns="152400" bIns="152400" anchor="t" anchorCtr="0">
              <a:noAutofit/>
            </a:bodyPr>
            <a:lstStyle/>
            <a:p>
              <a:pPr>
                <a:lnSpc>
                  <a:spcPct val="90000"/>
                </a:lnSpc>
                <a:buSzPct val="25000"/>
              </a:pPr>
              <a:r>
                <a:rPr lang="en" sz="4000">
                  <a:solidFill>
                    <a:schemeClr val="dk1"/>
                  </a:solidFill>
                  <a:latin typeface="Calibri"/>
                  <a:ea typeface="Calibri"/>
                  <a:cs typeface="Calibri"/>
                  <a:sym typeface="Calibri"/>
                </a:rPr>
                <a:t>State Pre-K</a:t>
              </a:r>
            </a:p>
          </p:txBody>
        </p:sp>
        <p:cxnSp>
          <p:nvCxnSpPr>
            <p:cNvPr id="192" name="Shape 192"/>
            <p:cNvCxnSpPr/>
            <p:nvPr/>
          </p:nvCxnSpPr>
          <p:spPr>
            <a:xfrm>
              <a:off x="1625599" y="2687857"/>
              <a:ext cx="6502500" cy="0"/>
            </a:xfrm>
            <a:prstGeom prst="straightConnector1">
              <a:avLst/>
            </a:prstGeom>
            <a:solidFill>
              <a:srgbClr val="599BD5"/>
            </a:solidFill>
            <a:ln w="12700" cap="flat" cmpd="sng">
              <a:solidFill>
                <a:srgbClr val="C3D4EB"/>
              </a:solidFill>
              <a:prstDash val="solid"/>
              <a:miter lim="800000"/>
              <a:headEnd type="none" w="med" len="med"/>
              <a:tailEnd type="none" w="med" len="med"/>
            </a:ln>
          </p:spPr>
        </p:cxnSp>
        <p:sp>
          <p:nvSpPr>
            <p:cNvPr id="193" name="Shape 193"/>
            <p:cNvSpPr/>
            <p:nvPr/>
          </p:nvSpPr>
          <p:spPr>
            <a:xfrm>
              <a:off x="1747520" y="2730479"/>
              <a:ext cx="6380400" cy="852300"/>
            </a:xfrm>
            <a:prstGeom prst="rect">
              <a:avLst/>
            </a:prstGeom>
            <a:noFill/>
            <a:ln>
              <a:noFill/>
            </a:ln>
          </p:spPr>
          <p:txBody>
            <a:bodyPr wrap="square" lIns="91433" tIns="91433" rIns="91433" bIns="91433" anchor="ctr" anchorCtr="0">
              <a:noAutofit/>
            </a:bodyPr>
            <a:lstStyle/>
            <a:p>
              <a:endParaRPr sz="2400"/>
            </a:p>
          </p:txBody>
        </p:sp>
        <p:sp>
          <p:nvSpPr>
            <p:cNvPr id="194" name="Shape 194"/>
            <p:cNvSpPr txBox="1"/>
            <p:nvPr/>
          </p:nvSpPr>
          <p:spPr>
            <a:xfrm>
              <a:off x="1747500" y="2532601"/>
              <a:ext cx="6380400" cy="852300"/>
            </a:xfrm>
            <a:prstGeom prst="rect">
              <a:avLst/>
            </a:prstGeom>
            <a:noFill/>
            <a:ln>
              <a:noFill/>
            </a:ln>
          </p:spPr>
          <p:txBody>
            <a:bodyPr wrap="square" lIns="152400" tIns="152400" rIns="152400" bIns="152400" anchor="t" anchorCtr="0">
              <a:noAutofit/>
            </a:bodyPr>
            <a:lstStyle/>
            <a:p>
              <a:pPr>
                <a:lnSpc>
                  <a:spcPct val="90000"/>
                </a:lnSpc>
                <a:buSzPct val="25000"/>
              </a:pPr>
              <a:r>
                <a:rPr lang="en" sz="4000" dirty="0">
                  <a:solidFill>
                    <a:schemeClr val="dk1"/>
                  </a:solidFill>
                  <a:latin typeface="Calibri"/>
                  <a:ea typeface="Calibri"/>
                  <a:cs typeface="Calibri"/>
                  <a:sym typeface="Calibri"/>
                </a:rPr>
                <a:t>Title 1 Funds</a:t>
              </a:r>
            </a:p>
          </p:txBody>
        </p:sp>
        <p:cxnSp>
          <p:nvCxnSpPr>
            <p:cNvPr id="195" name="Shape 195"/>
            <p:cNvCxnSpPr/>
            <p:nvPr/>
          </p:nvCxnSpPr>
          <p:spPr>
            <a:xfrm>
              <a:off x="1625599" y="3582927"/>
              <a:ext cx="6502500" cy="0"/>
            </a:xfrm>
            <a:prstGeom prst="straightConnector1">
              <a:avLst/>
            </a:prstGeom>
            <a:solidFill>
              <a:srgbClr val="599BD5"/>
            </a:solidFill>
            <a:ln w="12700" cap="flat" cmpd="sng">
              <a:solidFill>
                <a:srgbClr val="C3D4EB"/>
              </a:solidFill>
              <a:prstDash val="solid"/>
              <a:miter lim="800000"/>
              <a:headEnd type="none" w="med" len="med"/>
              <a:tailEnd type="none" w="med" len="med"/>
            </a:ln>
          </p:spPr>
        </p:cxnSp>
        <p:sp>
          <p:nvSpPr>
            <p:cNvPr id="196" name="Shape 196"/>
            <p:cNvSpPr/>
            <p:nvPr/>
          </p:nvSpPr>
          <p:spPr>
            <a:xfrm>
              <a:off x="1747520" y="3625549"/>
              <a:ext cx="6380400" cy="852300"/>
            </a:xfrm>
            <a:prstGeom prst="rect">
              <a:avLst/>
            </a:prstGeom>
            <a:noFill/>
            <a:ln>
              <a:noFill/>
            </a:ln>
          </p:spPr>
          <p:txBody>
            <a:bodyPr wrap="square" lIns="91433" tIns="91433" rIns="91433" bIns="91433" anchor="ctr" anchorCtr="0">
              <a:noAutofit/>
            </a:bodyPr>
            <a:lstStyle/>
            <a:p>
              <a:endParaRPr sz="2400"/>
            </a:p>
          </p:txBody>
        </p:sp>
        <p:sp>
          <p:nvSpPr>
            <p:cNvPr id="197" name="Shape 197"/>
            <p:cNvSpPr txBox="1"/>
            <p:nvPr/>
          </p:nvSpPr>
          <p:spPr>
            <a:xfrm>
              <a:off x="1747500" y="3401587"/>
              <a:ext cx="6380400" cy="852300"/>
            </a:xfrm>
            <a:prstGeom prst="rect">
              <a:avLst/>
            </a:prstGeom>
            <a:noFill/>
            <a:ln>
              <a:noFill/>
            </a:ln>
          </p:spPr>
          <p:txBody>
            <a:bodyPr wrap="square" lIns="152400" tIns="152400" rIns="152400" bIns="152400" anchor="t" anchorCtr="0">
              <a:noAutofit/>
            </a:bodyPr>
            <a:lstStyle/>
            <a:p>
              <a:pPr>
                <a:lnSpc>
                  <a:spcPct val="90000"/>
                </a:lnSpc>
                <a:buSzPct val="25000"/>
              </a:pPr>
              <a:r>
                <a:rPr lang="en" sz="4000" dirty="0">
                  <a:solidFill>
                    <a:schemeClr val="dk1"/>
                  </a:solidFill>
                  <a:latin typeface="Calibri"/>
                  <a:ea typeface="Calibri"/>
                  <a:cs typeface="Calibri"/>
                  <a:sym typeface="Calibri"/>
                </a:rPr>
                <a:t>Federal IDEA</a:t>
              </a:r>
            </a:p>
          </p:txBody>
        </p:sp>
        <p:cxnSp>
          <p:nvCxnSpPr>
            <p:cNvPr id="198" name="Shape 198"/>
            <p:cNvCxnSpPr/>
            <p:nvPr/>
          </p:nvCxnSpPr>
          <p:spPr>
            <a:xfrm>
              <a:off x="1625599" y="4477997"/>
              <a:ext cx="6502500" cy="0"/>
            </a:xfrm>
            <a:prstGeom prst="straightConnector1">
              <a:avLst/>
            </a:prstGeom>
            <a:solidFill>
              <a:srgbClr val="599BD5"/>
            </a:solidFill>
            <a:ln w="12700" cap="flat" cmpd="sng">
              <a:solidFill>
                <a:srgbClr val="C3D4EB"/>
              </a:solidFill>
              <a:prstDash val="solid"/>
              <a:miter lim="800000"/>
              <a:headEnd type="none" w="med" len="med"/>
              <a:tailEnd type="none" w="med" len="med"/>
            </a:ln>
          </p:spPr>
        </p:cxnSp>
        <p:sp>
          <p:nvSpPr>
            <p:cNvPr id="199" name="Shape 199"/>
            <p:cNvSpPr/>
            <p:nvPr/>
          </p:nvSpPr>
          <p:spPr>
            <a:xfrm>
              <a:off x="1747520" y="4520620"/>
              <a:ext cx="6380400" cy="852300"/>
            </a:xfrm>
            <a:prstGeom prst="rect">
              <a:avLst/>
            </a:prstGeom>
            <a:noFill/>
            <a:ln>
              <a:noFill/>
            </a:ln>
          </p:spPr>
          <p:txBody>
            <a:bodyPr wrap="square" lIns="91433" tIns="91433" rIns="91433" bIns="91433" anchor="ctr" anchorCtr="0">
              <a:noAutofit/>
            </a:bodyPr>
            <a:lstStyle/>
            <a:p>
              <a:endParaRPr sz="2400"/>
            </a:p>
          </p:txBody>
        </p:sp>
        <p:sp>
          <p:nvSpPr>
            <p:cNvPr id="200" name="Shape 200"/>
            <p:cNvSpPr txBox="1"/>
            <p:nvPr/>
          </p:nvSpPr>
          <p:spPr>
            <a:xfrm>
              <a:off x="1717590" y="4297684"/>
              <a:ext cx="6380400" cy="852300"/>
            </a:xfrm>
            <a:prstGeom prst="rect">
              <a:avLst/>
            </a:prstGeom>
            <a:noFill/>
            <a:ln>
              <a:noFill/>
            </a:ln>
          </p:spPr>
          <p:txBody>
            <a:bodyPr wrap="square" lIns="152400" tIns="152400" rIns="152400" bIns="152400" anchor="t" anchorCtr="0">
              <a:noAutofit/>
            </a:bodyPr>
            <a:lstStyle/>
            <a:p>
              <a:pPr>
                <a:lnSpc>
                  <a:spcPct val="90000"/>
                </a:lnSpc>
                <a:buSzPct val="25000"/>
              </a:pPr>
              <a:r>
                <a:rPr lang="en" sz="4000">
                  <a:solidFill>
                    <a:schemeClr val="dk1"/>
                  </a:solidFill>
                  <a:latin typeface="Calibri"/>
                  <a:ea typeface="Calibri"/>
                  <a:cs typeface="Calibri"/>
                  <a:sym typeface="Calibri"/>
                </a:rPr>
                <a:t>Federal Head Start</a:t>
              </a:r>
            </a:p>
          </p:txBody>
        </p:sp>
        <p:cxnSp>
          <p:nvCxnSpPr>
            <p:cNvPr id="201" name="Shape 201"/>
            <p:cNvCxnSpPr/>
            <p:nvPr/>
          </p:nvCxnSpPr>
          <p:spPr>
            <a:xfrm>
              <a:off x="1625599" y="5373068"/>
              <a:ext cx="6502500" cy="0"/>
            </a:xfrm>
            <a:prstGeom prst="straightConnector1">
              <a:avLst/>
            </a:prstGeom>
            <a:solidFill>
              <a:srgbClr val="599BD5"/>
            </a:solidFill>
            <a:ln w="12700" cap="flat" cmpd="sng">
              <a:solidFill>
                <a:srgbClr val="C3D4EB"/>
              </a:solidFill>
              <a:prstDash val="solid"/>
              <a:miter lim="800000"/>
              <a:headEnd type="none" w="med" len="med"/>
              <a:tailEnd type="none" w="med" len="med"/>
            </a:ln>
          </p:spPr>
        </p:cxnSp>
      </p:grpSp>
    </p:spTree>
    <p:extLst>
      <p:ext uri="{BB962C8B-B14F-4D97-AF65-F5344CB8AC3E}">
        <p14:creationId xmlns:p14="http://schemas.microsoft.com/office/powerpoint/2010/main" val="4289786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524000" y="1204"/>
            <a:ext cx="9144000" cy="6856797"/>
          </a:xfrm>
        </p:spPr>
      </p:pic>
    </p:spTree>
    <p:extLst>
      <p:ext uri="{BB962C8B-B14F-4D97-AF65-F5344CB8AC3E}">
        <p14:creationId xmlns:p14="http://schemas.microsoft.com/office/powerpoint/2010/main" val="2108263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524000" y="1205"/>
            <a:ext cx="9144000" cy="6856796"/>
          </a:xfrm>
        </p:spPr>
      </p:pic>
    </p:spTree>
    <p:extLst>
      <p:ext uri="{BB962C8B-B14F-4D97-AF65-F5344CB8AC3E}">
        <p14:creationId xmlns:p14="http://schemas.microsoft.com/office/powerpoint/2010/main" val="1115066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524000" y="1205"/>
            <a:ext cx="9144000" cy="6856796"/>
          </a:xfrm>
        </p:spPr>
      </p:pic>
    </p:spTree>
    <p:extLst>
      <p:ext uri="{BB962C8B-B14F-4D97-AF65-F5344CB8AC3E}">
        <p14:creationId xmlns:p14="http://schemas.microsoft.com/office/powerpoint/2010/main" val="19624557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524000" y="1204"/>
            <a:ext cx="9144000" cy="6856797"/>
          </a:xfrm>
        </p:spPr>
      </p:pic>
    </p:spTree>
    <p:extLst>
      <p:ext uri="{BB962C8B-B14F-4D97-AF65-F5344CB8AC3E}">
        <p14:creationId xmlns:p14="http://schemas.microsoft.com/office/powerpoint/2010/main" val="143801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4700" y="315457"/>
            <a:ext cx="7002683" cy="615553"/>
          </a:xfrm>
        </p:spPr>
        <p:txBody>
          <a:bodyPr/>
          <a:lstStyle/>
          <a:p>
            <a:r>
              <a:rPr lang="en-US" sz="4000" dirty="0"/>
              <a:t>Program Models Discussion</a:t>
            </a:r>
            <a:endParaRPr lang="en-US" dirty="0"/>
          </a:p>
        </p:txBody>
      </p:sp>
      <p:sp>
        <p:nvSpPr>
          <p:cNvPr id="3" name="Content Placeholder 2"/>
          <p:cNvSpPr>
            <a:spLocks noGrp="1"/>
          </p:cNvSpPr>
          <p:nvPr>
            <p:ph idx="1"/>
          </p:nvPr>
        </p:nvSpPr>
        <p:spPr>
          <a:xfrm>
            <a:off x="1137684" y="1577340"/>
            <a:ext cx="10526231" cy="5120096"/>
          </a:xfrm>
        </p:spPr>
        <p:txBody>
          <a:bodyPr/>
          <a:lstStyle/>
          <a:p>
            <a:pPr>
              <a:spcAft>
                <a:spcPts val="1800"/>
              </a:spcAft>
              <a:buClr>
                <a:schemeClr val="accent2"/>
              </a:buClr>
              <a:buFont typeface="Wingdings" panose="05000000000000000000" pitchFamily="2" charset="2"/>
              <a:buChar char="v"/>
            </a:pPr>
            <a:r>
              <a:rPr lang="en-US" dirty="0"/>
              <a:t>What models are you using to fund inclusion?</a:t>
            </a:r>
          </a:p>
          <a:p>
            <a:pPr>
              <a:spcAft>
                <a:spcPts val="1800"/>
              </a:spcAft>
              <a:buClr>
                <a:schemeClr val="accent2"/>
              </a:buClr>
              <a:buFont typeface="Wingdings" panose="05000000000000000000" pitchFamily="2" charset="2"/>
              <a:buChar char="v"/>
            </a:pPr>
            <a:r>
              <a:rPr lang="en-US" dirty="0"/>
              <a:t>How do you ensure a full continuum of services is available for each child?</a:t>
            </a:r>
          </a:p>
          <a:p>
            <a:pPr>
              <a:spcAft>
                <a:spcPts val="1800"/>
              </a:spcAft>
              <a:buClr>
                <a:schemeClr val="accent2"/>
              </a:buClr>
              <a:buFont typeface="Wingdings" panose="05000000000000000000" pitchFamily="2" charset="2"/>
              <a:buChar char="v"/>
            </a:pPr>
            <a:r>
              <a:rPr lang="en-US" dirty="0"/>
              <a:t>What are the barriers to creating a full continuum?</a:t>
            </a:r>
          </a:p>
          <a:p>
            <a:pPr>
              <a:spcAft>
                <a:spcPts val="1800"/>
              </a:spcAft>
              <a:buClr>
                <a:schemeClr val="accent2"/>
              </a:buClr>
              <a:buFont typeface="Wingdings" panose="05000000000000000000" pitchFamily="2" charset="2"/>
              <a:buChar char="v"/>
            </a:pPr>
            <a:r>
              <a:rPr lang="en-US" dirty="0"/>
              <a:t>What are the successes that you have had regarding funding effective models?</a:t>
            </a:r>
          </a:p>
          <a:p>
            <a:pPr>
              <a:buClr>
                <a:schemeClr val="accent2"/>
              </a:buClr>
              <a:buFont typeface="Wingdings" panose="05000000000000000000" pitchFamily="2" charset="2"/>
              <a:buChar char="v"/>
            </a:pPr>
            <a:endParaRPr lang="en-US" dirty="0"/>
          </a:p>
        </p:txBody>
      </p:sp>
    </p:spTree>
    <p:extLst>
      <p:ext uri="{BB962C8B-B14F-4D97-AF65-F5344CB8AC3E}">
        <p14:creationId xmlns:p14="http://schemas.microsoft.com/office/powerpoint/2010/main" val="30093218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4" name="Picture 8" descr="MPj0390083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0676" y="1820682"/>
            <a:ext cx="3840163" cy="361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045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sp>
        <p:nvSpPr>
          <p:cNvPr id="3" name="Content Placeholder 2"/>
          <p:cNvSpPr>
            <a:spLocks noGrp="1"/>
          </p:cNvSpPr>
          <p:nvPr>
            <p:ph idx="1"/>
          </p:nvPr>
        </p:nvSpPr>
        <p:spPr>
          <a:xfrm>
            <a:off x="1709196" y="1580159"/>
            <a:ext cx="9062977" cy="4525963"/>
          </a:xfrm>
        </p:spPr>
        <p:txBody>
          <a:bodyPr/>
          <a:lstStyle/>
          <a:p>
            <a:pPr marL="0" indent="0" algn="ctr">
              <a:buNone/>
            </a:pPr>
            <a:r>
              <a:rPr lang="en-US" b="1" dirty="0"/>
              <a:t>Sophie Hubbell</a:t>
            </a:r>
          </a:p>
          <a:p>
            <a:pPr marL="0" indent="0" algn="ctr">
              <a:buNone/>
            </a:pPr>
            <a:r>
              <a:rPr lang="en-US" dirty="0"/>
              <a:t>Assistant Director/619 Coordinator</a:t>
            </a:r>
          </a:p>
          <a:p>
            <a:pPr marL="0" indent="0" algn="ctr">
              <a:buNone/>
            </a:pPr>
            <a:r>
              <a:rPr lang="en-US" dirty="0"/>
              <a:t>Office of Early Learning and School Readiness</a:t>
            </a:r>
          </a:p>
          <a:p>
            <a:pPr marL="0" indent="0" algn="ctr">
              <a:buNone/>
            </a:pPr>
            <a:endParaRPr lang="en-US" dirty="0"/>
          </a:p>
          <a:p>
            <a:pPr marL="0" indent="0" algn="ctr">
              <a:buNone/>
            </a:pPr>
            <a:r>
              <a:rPr lang="en-US" dirty="0"/>
              <a:t>Sophia.Hubbell@education.ohio.gov</a:t>
            </a:r>
          </a:p>
          <a:p>
            <a:pPr marL="0" indent="0">
              <a:buNone/>
            </a:pPr>
            <a:endParaRPr lang="en-US" dirty="0"/>
          </a:p>
        </p:txBody>
      </p:sp>
    </p:spTree>
    <p:extLst>
      <p:ext uri="{BB962C8B-B14F-4D97-AF65-F5344CB8AC3E}">
        <p14:creationId xmlns:p14="http://schemas.microsoft.com/office/powerpoint/2010/main" val="32586244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524000" y="-1"/>
            <a:ext cx="9144000" cy="6392169"/>
          </a:xfrm>
        </p:spPr>
      </p:pic>
      <p:sp>
        <p:nvSpPr>
          <p:cNvPr id="2" name="Title 1"/>
          <p:cNvSpPr>
            <a:spLocks noGrp="1"/>
          </p:cNvSpPr>
          <p:nvPr>
            <p:ph type="title"/>
          </p:nvPr>
        </p:nvSpPr>
        <p:spPr>
          <a:xfrm>
            <a:off x="1981200" y="293428"/>
            <a:ext cx="8229600" cy="646331"/>
          </a:xfrm>
        </p:spPr>
        <p:txBody>
          <a:bodyPr/>
          <a:lstStyle/>
          <a:p>
            <a:pPr algn="ctr"/>
            <a:r>
              <a:rPr lang="en-US" dirty="0">
                <a:solidFill>
                  <a:schemeClr val="bg1"/>
                </a:solidFill>
              </a:rPr>
              <a:t>education.ohio.gov</a:t>
            </a:r>
          </a:p>
        </p:txBody>
      </p:sp>
    </p:spTree>
    <p:extLst>
      <p:ext uri="{BB962C8B-B14F-4D97-AF65-F5344CB8AC3E}">
        <p14:creationId xmlns:p14="http://schemas.microsoft.com/office/powerpoint/2010/main" val="3040585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D95181-FB2A-4D02-8D83-240AC0FF77D3}"/>
              </a:ext>
            </a:extLst>
          </p:cNvPr>
          <p:cNvSpPr>
            <a:spLocks noGrp="1"/>
          </p:cNvSpPr>
          <p:nvPr>
            <p:ph type="title"/>
          </p:nvPr>
        </p:nvSpPr>
        <p:spPr>
          <a:xfrm>
            <a:off x="587829" y="344546"/>
            <a:ext cx="11005457" cy="914400"/>
          </a:xfrm>
        </p:spPr>
        <p:txBody>
          <a:bodyPr/>
          <a:lstStyle/>
          <a:p>
            <a:r>
              <a:rPr lang="en-US" dirty="0"/>
              <a:t>Discussion</a:t>
            </a:r>
          </a:p>
        </p:txBody>
      </p:sp>
      <p:sp>
        <p:nvSpPr>
          <p:cNvPr id="6" name="Content Placeholder 5">
            <a:extLst>
              <a:ext uri="{FF2B5EF4-FFF2-40B4-BE49-F238E27FC236}">
                <a16:creationId xmlns:a16="http://schemas.microsoft.com/office/drawing/2014/main" id="{2882238C-D808-4592-B7CC-481B2D75C6C8}"/>
              </a:ext>
            </a:extLst>
          </p:cNvPr>
          <p:cNvSpPr>
            <a:spLocks noGrp="1"/>
          </p:cNvSpPr>
          <p:nvPr>
            <p:ph idx="1"/>
          </p:nvPr>
        </p:nvSpPr>
        <p:spPr>
          <a:xfrm>
            <a:off x="705394" y="1696463"/>
            <a:ext cx="11005457" cy="4097988"/>
          </a:xfrm>
        </p:spPr>
        <p:txBody>
          <a:bodyPr>
            <a:normAutofit/>
          </a:bodyPr>
          <a:lstStyle/>
          <a:p>
            <a:pPr marL="457200" indent="-457200">
              <a:buFont typeface="+mj-lt"/>
              <a:buAutoNum type="arabicPeriod"/>
            </a:pPr>
            <a:r>
              <a:rPr lang="en-US" sz="2800" dirty="0"/>
              <a:t>What is happening in your state or district?</a:t>
            </a:r>
          </a:p>
          <a:p>
            <a:pPr marL="457200" indent="-457200">
              <a:buFont typeface="+mj-lt"/>
              <a:buAutoNum type="arabicPeriod"/>
            </a:pPr>
            <a:r>
              <a:rPr lang="en-US" sz="2800" dirty="0"/>
              <a:t>What guidance is available to collaboratively fund programs?</a:t>
            </a:r>
          </a:p>
          <a:p>
            <a:pPr marL="457200" indent="-457200">
              <a:buFont typeface="+mj-lt"/>
              <a:buAutoNum type="arabicPeriod"/>
            </a:pPr>
            <a:r>
              <a:rPr lang="en-US" sz="2800" dirty="0"/>
              <a:t>How do you ensure that all children’s needs are met in programs that are collaboratively funded?</a:t>
            </a:r>
          </a:p>
          <a:p>
            <a:pPr marL="457200" indent="-457200">
              <a:buFont typeface="+mj-lt"/>
              <a:buAutoNum type="arabicPeriod"/>
            </a:pPr>
            <a:endParaRPr lang="en-US" sz="2800" dirty="0"/>
          </a:p>
        </p:txBody>
      </p:sp>
      <p:sp>
        <p:nvSpPr>
          <p:cNvPr id="2" name="Slide Number Placeholder 1">
            <a:extLst>
              <a:ext uri="{FF2B5EF4-FFF2-40B4-BE49-F238E27FC236}">
                <a16:creationId xmlns:a16="http://schemas.microsoft.com/office/drawing/2014/main" id="{6C286E6B-3A2D-41F5-AF65-BC8CC5234B8D}"/>
              </a:ext>
            </a:extLst>
          </p:cNvPr>
          <p:cNvSpPr>
            <a:spLocks noGrp="1"/>
          </p:cNvSpPr>
          <p:nvPr>
            <p:ph type="sldNum" sz="quarter" idx="4"/>
          </p:nvPr>
        </p:nvSpPr>
        <p:spPr/>
        <p:txBody>
          <a:bodyPr/>
          <a:lstStyle/>
          <a:p>
            <a:fld id="{8FF8BE51-C3B0-9B4F-9A06-4F809A9A7941}" type="slidenum">
              <a:rPr lang="en-US" smtClean="0"/>
              <a:pPr/>
              <a:t>58</a:t>
            </a:fld>
            <a:endParaRPr lang="en-US"/>
          </a:p>
        </p:txBody>
      </p:sp>
    </p:spTree>
    <p:extLst>
      <p:ext uri="{BB962C8B-B14F-4D97-AF65-F5344CB8AC3E}">
        <p14:creationId xmlns:p14="http://schemas.microsoft.com/office/powerpoint/2010/main" val="2681333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4"/>
          </p:nvPr>
        </p:nvSpPr>
        <p:spPr>
          <a:prstGeom prst="rect">
            <a:avLst/>
          </a:prstGeom>
        </p:spPr>
        <p:txBody>
          <a:bodyPr/>
          <a:lstStyle/>
          <a:p>
            <a:fld id="{8FF8BE51-C3B0-9B4F-9A06-4F809A9A7941}" type="slidenum">
              <a:rPr lang="en-US" smtClean="0"/>
              <a:t>59</a:t>
            </a:fld>
            <a:endParaRPr lang="en-US"/>
          </a:p>
        </p:txBody>
      </p:sp>
      <p:sp>
        <p:nvSpPr>
          <p:cNvPr id="2" name="Title 1"/>
          <p:cNvSpPr>
            <a:spLocks noGrp="1"/>
          </p:cNvSpPr>
          <p:nvPr>
            <p:ph type="title"/>
          </p:nvPr>
        </p:nvSpPr>
        <p:spPr/>
        <p:txBody>
          <a:bodyPr anchor="ctr" anchorCtr="0"/>
          <a:lstStyle/>
          <a:p>
            <a:r>
              <a:rPr lang="en-US" b="0"/>
              <a:t>Find out more at</a:t>
            </a:r>
            <a:r>
              <a:rPr lang="en-US"/>
              <a:t> </a:t>
            </a:r>
            <a:r>
              <a:rPr lang="en-US" err="1"/>
              <a:t>ectacenter.org</a:t>
            </a:r>
            <a:endParaRPr lang="en-US"/>
          </a:p>
        </p:txBody>
      </p:sp>
      <p:sp>
        <p:nvSpPr>
          <p:cNvPr id="3" name="Text Placeholder 2"/>
          <p:cNvSpPr>
            <a:spLocks noGrp="1"/>
          </p:cNvSpPr>
          <p:nvPr>
            <p:ph type="body" idx="1"/>
          </p:nvPr>
        </p:nvSpPr>
        <p:spPr/>
        <p:txBody>
          <a:bodyPr>
            <a:noAutofit/>
          </a:bodyPr>
          <a:lstStyle/>
          <a:p>
            <a:r>
              <a:rPr lang="en-US" sz="1200"/>
              <a:t>The ECTA Center is a program of the FPG Child Development Institute of the University of North Carolina at Chapel Hill, funded through cooperative agreement number </a:t>
            </a:r>
            <a:r>
              <a:rPr lang="is-IS" sz="1200"/>
              <a:t>H326P170001 </a:t>
            </a:r>
            <a:r>
              <a:rPr lang="en-US" sz="1200"/>
              <a:t>from the Office of Special Education Programs, U.S. Department of Education. Opinions expressed herein do not necessarily represent the Department of Education's position or policy.</a:t>
            </a:r>
          </a:p>
        </p:txBody>
      </p:sp>
      <p:sp>
        <p:nvSpPr>
          <p:cNvPr id="16" name="Footer Placeholder 15"/>
          <p:cNvSpPr>
            <a:spLocks noGrp="1"/>
          </p:cNvSpPr>
          <p:nvPr>
            <p:ph type="ftr" sz="quarter" idx="4294967295"/>
          </p:nvPr>
        </p:nvSpPr>
        <p:spPr>
          <a:xfrm>
            <a:off x="2232659" y="6350000"/>
            <a:ext cx="9959341" cy="495300"/>
          </a:xfrm>
          <a:prstGeom prst="rect">
            <a:avLst/>
          </a:prstGeom>
        </p:spPr>
        <p:txBody>
          <a:bodyPr/>
          <a:lstStyle/>
          <a:p>
            <a:r>
              <a:rPr lang="en-US"/>
              <a:t>2018 Logo and </a:t>
            </a:r>
            <a:r>
              <a:rPr lang="en-US" err="1"/>
              <a:t>Powerpoint</a:t>
            </a:r>
            <a:r>
              <a:rPr lang="en-US"/>
              <a:t> Template</a:t>
            </a:r>
          </a:p>
        </p:txBody>
      </p:sp>
      <p:cxnSp>
        <p:nvCxnSpPr>
          <p:cNvPr id="6" name="Straight Connector 5"/>
          <p:cNvCxnSpPr/>
          <p:nvPr/>
        </p:nvCxnSpPr>
        <p:spPr>
          <a:xfrm>
            <a:off x="1973580" y="2270760"/>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928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1563688" y="192088"/>
            <a:ext cx="10628312" cy="576262"/>
          </a:xfrm>
        </p:spPr>
        <p:txBody>
          <a:bodyPr>
            <a:normAutofit fontScale="70000" lnSpcReduction="20000"/>
          </a:bodyPr>
          <a:lstStyle/>
          <a:p>
            <a:pPr marL="0" indent="0" algn="ctr">
              <a:lnSpc>
                <a:spcPct val="90000"/>
              </a:lnSpc>
              <a:spcBef>
                <a:spcPct val="0"/>
              </a:spcBef>
              <a:buNone/>
            </a:pPr>
            <a:r>
              <a:rPr lang="en-US" sz="3600" b="1" dirty="0">
                <a:solidFill>
                  <a:schemeClr val="accent4"/>
                </a:solidFill>
                <a:latin typeface="+mn-lt"/>
              </a:rPr>
              <a:t>Layering – a North Carolina Early Childhood Partnership Example</a:t>
            </a:r>
          </a:p>
        </p:txBody>
      </p:sp>
      <p:sp>
        <p:nvSpPr>
          <p:cNvPr id="4" name="Content Placeholder 3"/>
          <p:cNvSpPr>
            <a:spLocks noGrp="1"/>
          </p:cNvSpPr>
          <p:nvPr>
            <p:ph type="body" sz="quarter" idx="4294967295"/>
          </p:nvPr>
        </p:nvSpPr>
        <p:spPr>
          <a:xfrm>
            <a:off x="355035" y="823119"/>
            <a:ext cx="8059891" cy="5211762"/>
          </a:xfrm>
        </p:spPr>
        <p:txBody>
          <a:bodyPr>
            <a:normAutofit fontScale="92500"/>
          </a:bodyPr>
          <a:lstStyle/>
          <a:p>
            <a:pPr marL="0" indent="0">
              <a:buNone/>
            </a:pPr>
            <a:r>
              <a:rPr lang="en-US" sz="3200" dirty="0"/>
              <a:t>First Layer*</a:t>
            </a:r>
          </a:p>
          <a:p>
            <a:pPr marL="800100" lvl="1" indent="-342900">
              <a:buFont typeface="Arial" charset="0"/>
              <a:buChar char="•"/>
            </a:pPr>
            <a:r>
              <a:rPr lang="en-US" sz="2400" dirty="0"/>
              <a:t>Funds the program is already receiving to operate (e.g., subsidy).  *These funds cannot be </a:t>
            </a:r>
            <a:r>
              <a:rPr lang="en-US" sz="2400" b="1" dirty="0"/>
              <a:t>supplanted.</a:t>
            </a:r>
          </a:p>
          <a:p>
            <a:pPr marL="0" indent="0">
              <a:buNone/>
            </a:pPr>
            <a:r>
              <a:rPr lang="en-US" sz="3200" dirty="0"/>
              <a:t>Second Layer</a:t>
            </a:r>
          </a:p>
          <a:p>
            <a:pPr marL="800100" lvl="1" indent="-342900">
              <a:buFont typeface="Arial" charset="0"/>
              <a:buChar char="•"/>
            </a:pPr>
            <a:r>
              <a:rPr lang="en-US" sz="2400" dirty="0"/>
              <a:t>Funds for comprehensive services required by Early Head Start (e.g., staff training, equipment, and supplies). </a:t>
            </a:r>
          </a:p>
          <a:p>
            <a:pPr marL="0" indent="0">
              <a:buNone/>
            </a:pPr>
            <a:r>
              <a:rPr lang="en-US" sz="3200" dirty="0"/>
              <a:t>Third Layer: </a:t>
            </a:r>
          </a:p>
          <a:p>
            <a:pPr marL="800100" lvl="1" indent="-342900">
              <a:buFont typeface="Arial" charset="0"/>
              <a:buChar char="•"/>
            </a:pPr>
            <a:r>
              <a:rPr lang="en-US" sz="2400" dirty="0"/>
              <a:t>Early Head Start funds exclusively to eligible children (e.g., screenings, home visits, assigned family service workers). </a:t>
            </a:r>
          </a:p>
        </p:txBody>
      </p:sp>
      <p:pic>
        <p:nvPicPr>
          <p:cNvPr id="3" name="Picture 2"/>
          <p:cNvPicPr>
            <a:picLocks noChangeAspect="1"/>
          </p:cNvPicPr>
          <p:nvPr/>
        </p:nvPicPr>
        <p:blipFill rotWithShape="1">
          <a:blip r:embed="rId3"/>
          <a:srcRect l="48481" t="8262" b="25152"/>
          <a:stretch/>
        </p:blipFill>
        <p:spPr>
          <a:xfrm>
            <a:off x="8642320" y="1764590"/>
            <a:ext cx="2893326" cy="3739487"/>
          </a:xfrm>
          <a:prstGeom prst="rect">
            <a:avLst/>
          </a:prstGeom>
        </p:spPr>
      </p:pic>
      <p:sp>
        <p:nvSpPr>
          <p:cNvPr id="6" name="Rectangle 5"/>
          <p:cNvSpPr/>
          <p:nvPr/>
        </p:nvSpPr>
        <p:spPr>
          <a:xfrm>
            <a:off x="453357" y="5598005"/>
            <a:ext cx="10545027" cy="338554"/>
          </a:xfrm>
          <a:prstGeom prst="rect">
            <a:avLst/>
          </a:prstGeom>
        </p:spPr>
        <p:txBody>
          <a:bodyPr wrap="square">
            <a:spAutoFit/>
          </a:bodyPr>
          <a:lstStyle/>
          <a:p>
            <a:r>
              <a:rPr lang="en-US" sz="1600" dirty="0"/>
              <a:t>Source: </a:t>
            </a:r>
            <a:r>
              <a:rPr lang="en-US" sz="1600" dirty="0">
                <a:hlinkClick r:id="rId4"/>
              </a:rPr>
              <a:t>https://pdg.grads360.org/services/PDCService.svc/GetPDCDocumentFile?fileId=26705</a:t>
            </a:r>
            <a:r>
              <a:rPr lang="en-US" sz="1600" dirty="0"/>
              <a:t> </a:t>
            </a:r>
          </a:p>
        </p:txBody>
      </p:sp>
    </p:spTree>
    <p:extLst>
      <p:ext uri="{BB962C8B-B14F-4D97-AF65-F5344CB8AC3E}">
        <p14:creationId xmlns:p14="http://schemas.microsoft.com/office/powerpoint/2010/main" val="3324875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3" name="Text Placeholder 2"/>
          <p:cNvSpPr>
            <a:spLocks noGrp="1"/>
          </p:cNvSpPr>
          <p:nvPr>
            <p:ph type="body" sz="quarter" idx="4294967295"/>
          </p:nvPr>
        </p:nvSpPr>
        <p:spPr>
          <a:xfrm>
            <a:off x="1563688" y="192088"/>
            <a:ext cx="10628312" cy="576262"/>
          </a:xfrm>
        </p:spPr>
        <p:txBody>
          <a:bodyPr>
            <a:noAutofit/>
          </a:bodyPr>
          <a:lstStyle/>
          <a:p>
            <a:pPr marL="0" indent="0">
              <a:buNone/>
            </a:pPr>
            <a:r>
              <a:rPr lang="en-US" sz="3100" b="1" dirty="0">
                <a:solidFill>
                  <a:schemeClr val="accent4"/>
                </a:solidFill>
                <a:latin typeface="+mn-lt"/>
              </a:rPr>
              <a:t>Braided Funds</a:t>
            </a:r>
          </a:p>
        </p:txBody>
      </p:sp>
      <p:pic>
        <p:nvPicPr>
          <p:cNvPr id="164" name="Shape 164" descr="http://4.bp.blogspot.com/-hNa31wt1H7Y/UIwgH8B3f-I/AAAAAAAABc8/Fq6MMxHL-aA/s400/1+(3).JPG"/>
          <p:cNvPicPr preferRelativeResize="0">
            <a:picLocks noGrp="1"/>
          </p:cNvPicPr>
          <p:nvPr>
            <p:ph type="media" sz="quarter" idx="4294967295"/>
          </p:nvPr>
        </p:nvPicPr>
        <p:blipFill rotWithShape="1">
          <a:blip r:embed="rId3">
            <a:alphaModFix/>
          </a:blip>
          <a:stretch/>
        </p:blipFill>
        <p:spPr>
          <a:xfrm>
            <a:off x="29856" y="921291"/>
            <a:ext cx="3233738" cy="5072062"/>
          </a:xfrm>
          <a:prstGeom prst="rect">
            <a:avLst/>
          </a:prstGeom>
          <a:noFill/>
          <a:ln>
            <a:noFill/>
          </a:ln>
        </p:spPr>
      </p:pic>
      <p:pic>
        <p:nvPicPr>
          <p:cNvPr id="165" name="Shape 165" descr="http://1.bp.blogspot.com/-u4bYdg64RcA/UIwgddbHo0I/AAAAAAAABds/cRkJGHt6Lfk/s400/1+(1).JPG"/>
          <p:cNvPicPr preferRelativeResize="0"/>
          <p:nvPr/>
        </p:nvPicPr>
        <p:blipFill rotWithShape="1">
          <a:blip r:embed="rId4">
            <a:alphaModFix/>
          </a:blip>
          <a:srcRect/>
          <a:stretch/>
        </p:blipFill>
        <p:spPr>
          <a:xfrm>
            <a:off x="8657676" y="921292"/>
            <a:ext cx="3489715" cy="5072061"/>
          </a:xfrm>
          <a:prstGeom prst="rect">
            <a:avLst/>
          </a:prstGeom>
          <a:noFill/>
          <a:ln>
            <a:noFill/>
          </a:ln>
        </p:spPr>
      </p:pic>
      <p:pic>
        <p:nvPicPr>
          <p:cNvPr id="5" name="Picture 4"/>
          <p:cNvPicPr>
            <a:picLocks noChangeAspect="1"/>
          </p:cNvPicPr>
          <p:nvPr/>
        </p:nvPicPr>
        <p:blipFill>
          <a:blip r:embed="rId5"/>
          <a:stretch>
            <a:fillRect/>
          </a:stretch>
        </p:blipFill>
        <p:spPr>
          <a:xfrm>
            <a:off x="2669462" y="921291"/>
            <a:ext cx="6396956" cy="4360472"/>
          </a:xfrm>
          <a:prstGeom prst="rect">
            <a:avLst/>
          </a:prstGeom>
        </p:spPr>
      </p:pic>
    </p:spTree>
    <p:extLst>
      <p:ext uri="{BB962C8B-B14F-4D97-AF65-F5344CB8AC3E}">
        <p14:creationId xmlns:p14="http://schemas.microsoft.com/office/powerpoint/2010/main" val="3000978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 name="Text Placeholder 1"/>
          <p:cNvSpPr>
            <a:spLocks noGrp="1"/>
          </p:cNvSpPr>
          <p:nvPr>
            <p:ph type="body" sz="quarter" idx="4294967295"/>
          </p:nvPr>
        </p:nvSpPr>
        <p:spPr>
          <a:xfrm>
            <a:off x="2733727" y="270746"/>
            <a:ext cx="6567589" cy="576262"/>
          </a:xfrm>
        </p:spPr>
        <p:txBody>
          <a:bodyPr>
            <a:noAutofit/>
          </a:bodyPr>
          <a:lstStyle/>
          <a:p>
            <a:pPr marL="0" indent="0">
              <a:buNone/>
            </a:pPr>
            <a:r>
              <a:rPr lang="en" sz="3100" b="1" dirty="0">
                <a:solidFill>
                  <a:schemeClr val="accent4"/>
                </a:solidFill>
                <a:latin typeface="+mn-lt"/>
                <a:sym typeface="Calibri"/>
              </a:rPr>
              <a:t> </a:t>
            </a:r>
            <a:r>
              <a:rPr lang="en-US" sz="3100" b="1" dirty="0">
                <a:solidFill>
                  <a:schemeClr val="accent4"/>
                </a:solidFill>
                <a:latin typeface="+mn-lt"/>
                <a:sym typeface="Calibri"/>
              </a:rPr>
              <a:t>An </a:t>
            </a:r>
            <a:r>
              <a:rPr lang="en" sz="3100" b="1" dirty="0">
                <a:solidFill>
                  <a:schemeClr val="accent4"/>
                </a:solidFill>
                <a:latin typeface="+mn-lt"/>
                <a:sym typeface="Calibri"/>
              </a:rPr>
              <a:t>Example of Braiding—</a:t>
            </a:r>
            <a:r>
              <a:rPr lang="en-US" sz="3100" b="1" dirty="0">
                <a:solidFill>
                  <a:schemeClr val="accent4"/>
                </a:solidFill>
                <a:latin typeface="+mn-lt"/>
                <a:sym typeface="Calibri"/>
              </a:rPr>
              <a:t>NYC</a:t>
            </a:r>
            <a:r>
              <a:rPr lang="en" sz="3100" b="1" dirty="0">
                <a:solidFill>
                  <a:schemeClr val="accent4"/>
                </a:solidFill>
                <a:latin typeface="+mn-lt"/>
                <a:sym typeface="Calibri"/>
              </a:rPr>
              <a:t> </a:t>
            </a:r>
            <a:endParaRPr lang="en-US" sz="3100" b="1" dirty="0">
              <a:solidFill>
                <a:schemeClr val="accent4"/>
              </a:solidFill>
              <a:latin typeface="+mn-lt"/>
            </a:endParaRPr>
          </a:p>
        </p:txBody>
      </p:sp>
      <p:sp>
        <p:nvSpPr>
          <p:cNvPr id="3" name="Rectangle 2"/>
          <p:cNvSpPr/>
          <p:nvPr/>
        </p:nvSpPr>
        <p:spPr>
          <a:xfrm>
            <a:off x="484412" y="5186534"/>
            <a:ext cx="11707588" cy="707886"/>
          </a:xfrm>
          <a:prstGeom prst="rect">
            <a:avLst/>
          </a:prstGeom>
        </p:spPr>
        <p:txBody>
          <a:bodyPr wrap="square">
            <a:spAutoFit/>
          </a:bodyPr>
          <a:lstStyle/>
          <a:p>
            <a:r>
              <a:rPr lang="en" sz="2000" dirty="0">
                <a:solidFill>
                  <a:schemeClr val="dk1"/>
                </a:solidFill>
                <a:ea typeface="Calibri"/>
                <a:cs typeface="Calibri"/>
                <a:sym typeface="Calibri"/>
              </a:rPr>
              <a:t>Source: </a:t>
            </a:r>
            <a:r>
              <a:rPr lang="en" sz="2000" u="sng" dirty="0">
                <a:solidFill>
                  <a:schemeClr val="hlink"/>
                </a:solidFill>
                <a:ea typeface="Calibri"/>
                <a:cs typeface="Calibri"/>
                <a:sym typeface="Calibri"/>
                <a:hlinkClick r:id="rId3"/>
              </a:rPr>
              <a:t>https://childcareta.acf.hhs.gov/systemsbuilding/systems-guides/financing-strategically/maximizing-impact-public-funding/blending-braiding-funding</a:t>
            </a:r>
            <a:r>
              <a:rPr lang="en" sz="2000" dirty="0">
                <a:solidFill>
                  <a:schemeClr val="dk1"/>
                </a:solidFill>
                <a:ea typeface="Calibri"/>
                <a:cs typeface="Calibri"/>
                <a:sym typeface="Calibri"/>
              </a:rPr>
              <a:t>  [retrieved 10/31/2017]</a:t>
            </a:r>
            <a:endParaRPr lang="en-US" sz="2000" dirty="0"/>
          </a:p>
        </p:txBody>
      </p:sp>
      <p:sp>
        <p:nvSpPr>
          <p:cNvPr id="5" name="Rectangle 4"/>
          <p:cNvSpPr/>
          <p:nvPr/>
        </p:nvSpPr>
        <p:spPr>
          <a:xfrm>
            <a:off x="643467" y="1317523"/>
            <a:ext cx="10058400" cy="3681201"/>
          </a:xfrm>
          <a:prstGeom prst="rect">
            <a:avLst/>
          </a:prstGeom>
        </p:spPr>
        <p:txBody>
          <a:bodyPr wrap="square">
            <a:spAutoFit/>
          </a:bodyPr>
          <a:lstStyle/>
          <a:p>
            <a:pPr>
              <a:lnSpc>
                <a:spcPct val="70000"/>
              </a:lnSpc>
              <a:spcBef>
                <a:spcPts val="1067"/>
              </a:spcBef>
              <a:buClr>
                <a:schemeClr val="dk1"/>
              </a:buClr>
              <a:buSzPct val="100000"/>
            </a:pPr>
            <a:r>
              <a:rPr lang="en" sz="3200" dirty="0">
                <a:solidFill>
                  <a:schemeClr val="dk1"/>
                </a:solidFill>
                <a:ea typeface="Calibri"/>
                <a:cs typeface="Calibri"/>
                <a:sym typeface="Calibri"/>
              </a:rPr>
              <a:t>New York City </a:t>
            </a:r>
            <a:r>
              <a:rPr lang="en" sz="3200" u="sng" dirty="0">
                <a:solidFill>
                  <a:schemeClr val="hlink"/>
                </a:solidFill>
                <a:ea typeface="Calibri"/>
                <a:cs typeface="Calibri"/>
                <a:sym typeface="Calibri"/>
                <a:hlinkClick r:id="rId4"/>
              </a:rPr>
              <a:t>EarlyLearn NYC</a:t>
            </a:r>
            <a:r>
              <a:rPr lang="en" sz="3200" dirty="0">
                <a:solidFill>
                  <a:schemeClr val="dk1"/>
                </a:solidFill>
                <a:ea typeface="Calibri"/>
                <a:cs typeface="Calibri"/>
                <a:sym typeface="Calibri"/>
              </a:rPr>
              <a:t> </a:t>
            </a:r>
          </a:p>
          <a:p>
            <a:pPr>
              <a:lnSpc>
                <a:spcPct val="70000"/>
              </a:lnSpc>
              <a:spcBef>
                <a:spcPts val="1067"/>
              </a:spcBef>
              <a:buClr>
                <a:schemeClr val="dk1"/>
              </a:buClr>
              <a:buSzPct val="100000"/>
            </a:pPr>
            <a:endParaRPr lang="en" sz="900" dirty="0">
              <a:solidFill>
                <a:schemeClr val="dk1"/>
              </a:solidFill>
              <a:ea typeface="Calibri"/>
              <a:cs typeface="Calibri"/>
              <a:sym typeface="Calibri"/>
            </a:endParaRPr>
          </a:p>
          <a:p>
            <a:pPr marL="860425" indent="-519113">
              <a:lnSpc>
                <a:spcPct val="70000"/>
              </a:lnSpc>
              <a:spcBef>
                <a:spcPts val="1067"/>
              </a:spcBef>
              <a:buClr>
                <a:schemeClr val="dk1"/>
              </a:buClr>
              <a:buSzPct val="100000"/>
              <a:buFont typeface="Arial"/>
              <a:buChar char="•"/>
            </a:pPr>
            <a:r>
              <a:rPr lang="en" sz="2800" b="1" dirty="0">
                <a:solidFill>
                  <a:schemeClr val="dk1"/>
                </a:solidFill>
                <a:ea typeface="Calibri"/>
                <a:cs typeface="Calibri"/>
                <a:sym typeface="Calibri"/>
              </a:rPr>
              <a:t>Braided </a:t>
            </a:r>
            <a:r>
              <a:rPr lang="en" sz="2800" dirty="0">
                <a:solidFill>
                  <a:schemeClr val="dk1"/>
                </a:solidFill>
                <a:ea typeface="Calibri"/>
                <a:cs typeface="Calibri"/>
                <a:sym typeface="Calibri"/>
              </a:rPr>
              <a:t>child care, Head Start, and state universal prekindergarten funds</a:t>
            </a:r>
          </a:p>
          <a:p>
            <a:pPr marL="860425" indent="-519113">
              <a:lnSpc>
                <a:spcPct val="70000"/>
              </a:lnSpc>
              <a:spcBef>
                <a:spcPts val="1067"/>
              </a:spcBef>
              <a:buClr>
                <a:schemeClr val="dk1"/>
              </a:buClr>
              <a:buSzPct val="100000"/>
              <a:buFont typeface="Arial"/>
              <a:buChar char="•"/>
            </a:pPr>
            <a:endParaRPr lang="en" sz="800" dirty="0">
              <a:solidFill>
                <a:schemeClr val="dk1"/>
              </a:solidFill>
              <a:ea typeface="Calibri"/>
              <a:cs typeface="Calibri"/>
              <a:sym typeface="Calibri"/>
            </a:endParaRPr>
          </a:p>
          <a:p>
            <a:pPr marL="860425" indent="-519113">
              <a:lnSpc>
                <a:spcPct val="70000"/>
              </a:lnSpc>
              <a:spcBef>
                <a:spcPts val="1067"/>
              </a:spcBef>
              <a:buClr>
                <a:schemeClr val="dk1"/>
              </a:buClr>
              <a:buSzPct val="100000"/>
              <a:buFont typeface="Arial"/>
              <a:buChar char="•"/>
            </a:pPr>
            <a:r>
              <a:rPr lang="en" sz="2800" b="1" dirty="0">
                <a:solidFill>
                  <a:schemeClr val="dk1"/>
                </a:solidFill>
                <a:ea typeface="Calibri"/>
                <a:cs typeface="Calibri"/>
                <a:sym typeface="Calibri"/>
              </a:rPr>
              <a:t>Common Goal:</a:t>
            </a:r>
            <a:r>
              <a:rPr lang="en" sz="2800" dirty="0">
                <a:solidFill>
                  <a:schemeClr val="dk1"/>
                </a:solidFill>
                <a:ea typeface="Calibri"/>
                <a:cs typeface="Calibri"/>
                <a:sym typeface="Calibri"/>
              </a:rPr>
              <a:t> improve access and continuity for low-income children and their families. </a:t>
            </a:r>
          </a:p>
          <a:p>
            <a:pPr marL="860425" indent="-519113">
              <a:lnSpc>
                <a:spcPct val="70000"/>
              </a:lnSpc>
              <a:spcBef>
                <a:spcPts val="1067"/>
              </a:spcBef>
              <a:buClr>
                <a:schemeClr val="dk1"/>
              </a:buClr>
              <a:buSzPct val="100000"/>
              <a:buFont typeface="Arial"/>
              <a:buChar char="•"/>
            </a:pPr>
            <a:endParaRPr lang="en" sz="900" dirty="0">
              <a:solidFill>
                <a:schemeClr val="dk1"/>
              </a:solidFill>
              <a:ea typeface="Calibri"/>
              <a:cs typeface="Calibri"/>
              <a:sym typeface="Calibri"/>
            </a:endParaRPr>
          </a:p>
          <a:p>
            <a:pPr marL="860425" indent="-519113">
              <a:lnSpc>
                <a:spcPct val="70000"/>
              </a:lnSpc>
              <a:spcBef>
                <a:spcPts val="1067"/>
              </a:spcBef>
              <a:buClr>
                <a:schemeClr val="dk1"/>
              </a:buClr>
              <a:buSzPct val="100000"/>
              <a:buFont typeface="Arial"/>
              <a:buChar char="•"/>
            </a:pPr>
            <a:r>
              <a:rPr lang="en" sz="2800" b="1" dirty="0">
                <a:solidFill>
                  <a:schemeClr val="dk1"/>
                </a:solidFill>
                <a:ea typeface="Calibri"/>
                <a:cs typeface="Calibri"/>
                <a:sym typeface="Calibri"/>
              </a:rPr>
              <a:t>Achieved:</a:t>
            </a:r>
            <a:r>
              <a:rPr lang="en" sz="2800" dirty="0">
                <a:solidFill>
                  <a:schemeClr val="dk1"/>
                </a:solidFill>
                <a:ea typeface="Calibri"/>
                <a:cs typeface="Calibri"/>
                <a:sym typeface="Calibri"/>
              </a:rPr>
              <a:t> higher program quality standards , redistribution of contracts, and increased supply of care in targeted high-need neighborhoods.</a:t>
            </a:r>
          </a:p>
        </p:txBody>
      </p:sp>
    </p:spTree>
    <p:extLst>
      <p:ext uri="{BB962C8B-B14F-4D97-AF65-F5344CB8AC3E}">
        <p14:creationId xmlns:p14="http://schemas.microsoft.com/office/powerpoint/2010/main" val="2250516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1 2"/>
          <p:cNvSpPr/>
          <p:nvPr/>
        </p:nvSpPr>
        <p:spPr>
          <a:xfrm>
            <a:off x="8562425" y="936371"/>
            <a:ext cx="3505201" cy="4398357"/>
          </a:xfrm>
          <a:prstGeom prst="irregularSeal1">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Better!</a:t>
            </a:r>
          </a:p>
        </p:txBody>
      </p:sp>
      <p:sp>
        <p:nvSpPr>
          <p:cNvPr id="5" name="Text Placeholder 4"/>
          <p:cNvSpPr>
            <a:spLocks noGrp="1"/>
          </p:cNvSpPr>
          <p:nvPr>
            <p:ph type="body" sz="quarter" idx="4294967295"/>
          </p:nvPr>
        </p:nvSpPr>
        <p:spPr>
          <a:xfrm>
            <a:off x="1563688" y="192088"/>
            <a:ext cx="10628312" cy="576262"/>
          </a:xfrm>
        </p:spPr>
        <p:txBody>
          <a:bodyPr>
            <a:normAutofit fontScale="85000" lnSpcReduction="10000"/>
          </a:bodyPr>
          <a:lstStyle/>
          <a:p>
            <a:pPr marL="0" indent="0">
              <a:buNone/>
            </a:pPr>
            <a:r>
              <a:rPr lang="en-US" sz="3600" b="1" dirty="0">
                <a:solidFill>
                  <a:schemeClr val="accent4"/>
                </a:solidFill>
                <a:latin typeface="+mn-lt"/>
              </a:rPr>
              <a:t>Supplement = “ADDS TO”</a:t>
            </a:r>
            <a:r>
              <a:rPr lang="en-US" dirty="0"/>
              <a:t>”</a:t>
            </a:r>
          </a:p>
        </p:txBody>
      </p:sp>
      <p:pic>
        <p:nvPicPr>
          <p:cNvPr id="4" name="Content Placeholder 3"/>
          <p:cNvPicPr>
            <a:picLocks noGrp="1" noChangeAspect="1"/>
          </p:cNvPicPr>
          <p:nvPr>
            <p:ph type="media" sz="quarter" idx="4294967295"/>
          </p:nvPr>
        </p:nvPicPr>
        <p:blipFill>
          <a:blip r:embed="rId3"/>
          <a:stretch>
            <a:fillRect/>
          </a:stretch>
        </p:blipFill>
        <p:spPr>
          <a:xfrm flipH="1">
            <a:off x="0" y="1976438"/>
            <a:ext cx="3746500" cy="2500312"/>
          </a:xfrm>
          <a:prstGeom prst="rect">
            <a:avLst/>
          </a:prstGeom>
        </p:spPr>
      </p:pic>
      <p:pic>
        <p:nvPicPr>
          <p:cNvPr id="1026" name="Picture 2" descr="Image result for daily vitam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868" y="2359613"/>
            <a:ext cx="2657475" cy="1714500"/>
          </a:xfrm>
          <a:prstGeom prst="rect">
            <a:avLst/>
          </a:prstGeom>
          <a:noFill/>
          <a:extLst>
            <a:ext uri="{909E8E84-426E-40DD-AFC4-6F175D3DCCD1}">
              <a14:hiddenFill xmlns:a14="http://schemas.microsoft.com/office/drawing/2010/main">
                <a:solidFill>
                  <a:srgbClr val="FFFFFF"/>
                </a:solidFill>
              </a14:hiddenFill>
            </a:ext>
          </a:extLst>
        </p:spPr>
      </p:pic>
      <p:sp>
        <p:nvSpPr>
          <p:cNvPr id="6" name="Plus 5"/>
          <p:cNvSpPr/>
          <p:nvPr/>
        </p:nvSpPr>
        <p:spPr>
          <a:xfrm>
            <a:off x="3896670" y="2679375"/>
            <a:ext cx="1348057" cy="136543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qual 6"/>
          <p:cNvSpPr/>
          <p:nvPr/>
        </p:nvSpPr>
        <p:spPr>
          <a:xfrm>
            <a:off x="7669812" y="2824642"/>
            <a:ext cx="1295799" cy="949307"/>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44091963"/>
      </p:ext>
    </p:extLst>
  </p:cSld>
  <p:clrMapOvr>
    <a:masterClrMapping/>
  </p:clrMapOvr>
</p:sld>
</file>

<file path=ppt/theme/theme1.xml><?xml version="1.0" encoding="utf-8"?>
<a:theme xmlns:a="http://schemas.openxmlformats.org/drawingml/2006/main" name="Gallery">
  <a:themeElements>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ecial Education Funding_with_Format.potx" id="{5307C8B6-99C0-4A80-BD3E-81124F6FDD45}" vid="{1C8016C5-C65B-41B1-B540-40CC6CA3FCE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2C9FC4C8E81C74EA077FD4A6A616E7F" ma:contentTypeVersion="7" ma:contentTypeDescription="Create a new document." ma:contentTypeScope="" ma:versionID="5f851d95206ff549cae7472056c39b41">
  <xsd:schema xmlns:xsd="http://www.w3.org/2001/XMLSchema" xmlns:xs="http://www.w3.org/2001/XMLSchema" xmlns:p="http://schemas.microsoft.com/office/2006/metadata/properties" xmlns:ns2="8d8b1221-cb47-43e5-997b-7d0bdebf637a" xmlns:ns3="09c8a845-e7a6-41fb-9590-158bae58e4d1" targetNamespace="http://schemas.microsoft.com/office/2006/metadata/properties" ma:root="true" ma:fieldsID="b990271a2c98459608b75e1841d2f49d" ns2:_="" ns3:_="">
    <xsd:import namespace="8d8b1221-cb47-43e5-997b-7d0bdebf637a"/>
    <xsd:import namespace="09c8a845-e7a6-41fb-9590-158bae58e4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1221-cb47-43e5-997b-7d0bdebf637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c8a845-e7a6-41fb-9590-158bae58e4d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CF6B7A-E5E0-4877-B6CF-8A79427AF98C}">
  <ds:schemaRefs>
    <ds:schemaRef ds:uri="http://schemas.microsoft.com/sharepoint/v3/contenttype/forms"/>
  </ds:schemaRefs>
</ds:datastoreItem>
</file>

<file path=customXml/itemProps2.xml><?xml version="1.0" encoding="utf-8"?>
<ds:datastoreItem xmlns:ds="http://schemas.openxmlformats.org/officeDocument/2006/customXml" ds:itemID="{83DED297-0F05-48E1-B0A1-BC6FF0CA07F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09c8a845-e7a6-41fb-9590-158bae58e4d1"/>
    <ds:schemaRef ds:uri="8d8b1221-cb47-43e5-997b-7d0bdebf637a"/>
    <ds:schemaRef ds:uri="http://www.w3.org/XML/1998/namespace"/>
    <ds:schemaRef ds:uri="http://purl.org/dc/elements/1.1/"/>
  </ds:schemaRefs>
</ds:datastoreItem>
</file>

<file path=customXml/itemProps3.xml><?xml version="1.0" encoding="utf-8"?>
<ds:datastoreItem xmlns:ds="http://schemas.openxmlformats.org/officeDocument/2006/customXml" ds:itemID="{EDF118DE-6A40-4420-96CA-56DA9BDCE7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8b1221-cb47-43e5-997b-7d0bdebf637a"/>
    <ds:schemaRef ds:uri="09c8a845-e7a6-41fb-9590-158bae58e4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325</TotalTime>
  <Words>3019</Words>
  <Application>Microsoft Office PowerPoint</Application>
  <PresentationFormat>Widescreen</PresentationFormat>
  <Paragraphs>406</Paragraphs>
  <Slides>59</Slides>
  <Notes>36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59</vt:i4>
      </vt:variant>
    </vt:vector>
  </HeadingPairs>
  <TitlesOfParts>
    <vt:vector size="69" baseType="lpstr">
      <vt:lpstr>Arial</vt:lpstr>
      <vt:lpstr>Calibri</vt:lpstr>
      <vt:lpstr>Calibri Light</vt:lpstr>
      <vt:lpstr>Courier New</vt:lpstr>
      <vt:lpstr>Segoe UI</vt:lpstr>
      <vt:lpstr>Segoe UI Light</vt:lpstr>
      <vt:lpstr>Wingdings</vt:lpstr>
      <vt:lpstr>Gallery</vt:lpstr>
      <vt:lpstr>Office Theme</vt:lpstr>
      <vt:lpstr>1_Office Theme</vt:lpstr>
      <vt:lpstr>Dollars and Cents:  Collaborative Funding in Early Childhood programs and   Inclusion </vt:lpstr>
      <vt:lpstr>Collaborative Funding  to Support Early Learning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Collaborative Funding to Support Children with Disabilities  in Early Learning Programs</vt:lpstr>
      <vt:lpstr>Call to Action</vt:lpstr>
      <vt:lpstr>Valuing Inclusion</vt:lpstr>
      <vt:lpstr>Individuals with Disabilities Education Act (IDEA) Funds</vt:lpstr>
      <vt:lpstr>Use of IDEA Funds</vt:lpstr>
      <vt:lpstr>Use of IDEA Funds</vt:lpstr>
      <vt:lpstr>Children Attending  Early Childhood Programs</vt:lpstr>
      <vt:lpstr>Use of IDEA Funds: Let’s Talk!</vt:lpstr>
      <vt:lpstr>Incidental Benefit</vt:lpstr>
      <vt:lpstr>Comingling Funds         is Not Allowed</vt:lpstr>
      <vt:lpstr>Cost of Inclusive Programs</vt:lpstr>
      <vt:lpstr>     Community Collaboration</vt:lpstr>
      <vt:lpstr>Collaborative Funding</vt:lpstr>
      <vt:lpstr>Cost Sharing  The same amount per child  </vt:lpstr>
      <vt:lpstr> Cost Sharing – Cost Contribution</vt:lpstr>
      <vt:lpstr>Specific Cost Funding</vt:lpstr>
      <vt:lpstr>In Kind Sharing</vt:lpstr>
      <vt:lpstr>Funded Enrollment</vt:lpstr>
      <vt:lpstr>Discussion </vt:lpstr>
      <vt:lpstr>PowerPoint Presentation</vt:lpstr>
      <vt:lpstr>Service Delivery Models</vt:lpstr>
      <vt:lpstr>Comparison Chart</vt:lpstr>
      <vt:lpstr>Determining Costs Worksheet</vt:lpstr>
      <vt:lpstr>PowerPoint Presentation</vt:lpstr>
      <vt:lpstr>Early Childhood Funding Sources</vt:lpstr>
      <vt:lpstr>State Funding  Sources</vt:lpstr>
      <vt:lpstr>Early Childhood Education Grant</vt:lpstr>
      <vt:lpstr>Preschool Special Education</vt:lpstr>
      <vt:lpstr>Federal Funding Sources</vt:lpstr>
      <vt:lpstr>Preschool Special Education</vt:lpstr>
      <vt:lpstr>Head Start</vt:lpstr>
      <vt:lpstr>Publicly Funded Child Care</vt:lpstr>
      <vt:lpstr>Title 1 Part A Funding</vt:lpstr>
      <vt:lpstr>Title 1 Part A Funding</vt:lpstr>
      <vt:lpstr>How to Use Multiple  Funding Sources</vt:lpstr>
      <vt:lpstr>PowerPoint Presentation</vt:lpstr>
      <vt:lpstr>PowerPoint Presentation</vt:lpstr>
      <vt:lpstr>PowerPoint Presentation</vt:lpstr>
      <vt:lpstr>PowerPoint Presentation</vt:lpstr>
      <vt:lpstr>PowerPoint Presentation</vt:lpstr>
      <vt:lpstr>PowerPoint Presentation</vt:lpstr>
      <vt:lpstr>Program Models Discussion</vt:lpstr>
      <vt:lpstr>Questions</vt:lpstr>
      <vt:lpstr>Contact Information</vt:lpstr>
      <vt:lpstr>education.ohio.gov</vt:lpstr>
      <vt:lpstr>Discussion</vt:lpstr>
      <vt:lpstr>Find out more at ectacenter.org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 Design</dc:title>
  <dc:creator>Cate, Debbie</dc:creator>
  <cp:lastModifiedBy>Peters, Mary Louise</cp:lastModifiedBy>
  <cp:revision>28</cp:revision>
  <dcterms:modified xsi:type="dcterms:W3CDTF">2018-07-19T16:02:50Z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0x010100C2C9FC4C8E81C74EA077FD4A6A616E7F</vt:lpwstr>
  </property>
</Properties>
</file>