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58" r:id="rId2"/>
    <p:sldId id="257" r:id="rId3"/>
    <p:sldId id="439" r:id="rId4"/>
    <p:sldId id="270" r:id="rId5"/>
    <p:sldId id="266" r:id="rId6"/>
    <p:sldId id="259" r:id="rId7"/>
    <p:sldId id="271" r:id="rId8"/>
    <p:sldId id="272" r:id="rId9"/>
    <p:sldId id="273" r:id="rId10"/>
    <p:sldId id="274" r:id="rId11"/>
    <p:sldId id="275" r:id="rId12"/>
    <p:sldId id="276" r:id="rId13"/>
    <p:sldId id="435" r:id="rId14"/>
    <p:sldId id="436" r:id="rId15"/>
    <p:sldId id="437" r:id="rId16"/>
    <p:sldId id="306" r:id="rId17"/>
    <p:sldId id="357" r:id="rId18"/>
    <p:sldId id="364" r:id="rId19"/>
    <p:sldId id="422" r:id="rId20"/>
    <p:sldId id="365" r:id="rId21"/>
    <p:sldId id="366" r:id="rId22"/>
    <p:sldId id="367" r:id="rId23"/>
    <p:sldId id="368" r:id="rId24"/>
    <p:sldId id="370" r:id="rId25"/>
    <p:sldId id="421" r:id="rId26"/>
    <p:sldId id="372" r:id="rId27"/>
    <p:sldId id="373" r:id="rId28"/>
    <p:sldId id="383" r:id="rId29"/>
    <p:sldId id="424" r:id="rId30"/>
    <p:sldId id="419" r:id="rId31"/>
    <p:sldId id="417" r:id="rId32"/>
    <p:sldId id="440" r:id="rId33"/>
    <p:sldId id="402" r:id="rId34"/>
    <p:sldId id="428" r:id="rId35"/>
    <p:sldId id="429" r:id="rId36"/>
    <p:sldId id="430" r:id="rId37"/>
    <p:sldId id="431" r:id="rId38"/>
    <p:sldId id="432" r:id="rId39"/>
    <p:sldId id="433" r:id="rId40"/>
    <p:sldId id="434" r:id="rId41"/>
    <p:sldId id="438" r:id="rId42"/>
    <p:sldId id="441" r:id="rId43"/>
    <p:sldId id="442" r:id="rId44"/>
    <p:sldId id="267" r:id="rId45"/>
    <p:sldId id="269" r:id="rId46"/>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Shaver" initials="DS" lastIdx="1" clrIdx="0">
    <p:extLst>
      <p:ext uri="{19B8F6BF-5375-455C-9EA6-DF929625EA0E}">
        <p15:presenceInfo xmlns:p15="http://schemas.microsoft.com/office/powerpoint/2012/main" userId="S-1-5-21-2932978993-3585310298-3799243833-9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BB"/>
    <a:srgbClr val="154578"/>
    <a:srgbClr val="7FBCE7"/>
    <a:srgbClr val="3CB45C"/>
    <a:srgbClr val="39B54A"/>
    <a:srgbClr val="D3E6F3"/>
    <a:srgbClr val="56A0D3"/>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90192" autoAdjust="0"/>
  </p:normalViewPr>
  <p:slideViewPr>
    <p:cSldViewPr>
      <p:cViewPr varScale="1">
        <p:scale>
          <a:sx n="70" d="100"/>
          <a:sy n="70" d="100"/>
        </p:scale>
        <p:origin x="102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500"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BFBB3-F061-442D-8C08-6D31A88CD16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00FDCBB-9C50-4A34-A6E4-F39E19E3D4E6}">
      <dgm:prSet phldrT="[Text]"/>
      <dgm:spPr/>
      <dgm:t>
        <a:bodyPr/>
        <a:lstStyle/>
        <a:p>
          <a:r>
            <a:rPr lang="en-US" dirty="0"/>
            <a:t>Outcomes</a:t>
          </a:r>
        </a:p>
      </dgm:t>
    </dgm:pt>
    <dgm:pt modelId="{BD5F14D2-E1B4-4DEB-8384-160A499BA77F}" type="parTrans" cxnId="{8DE0646A-94DC-48BC-AAF5-4DE47B78E1D8}">
      <dgm:prSet/>
      <dgm:spPr/>
      <dgm:t>
        <a:bodyPr/>
        <a:lstStyle/>
        <a:p>
          <a:endParaRPr lang="en-US"/>
        </a:p>
      </dgm:t>
    </dgm:pt>
    <dgm:pt modelId="{11A805E7-0BFF-4DAB-9B13-39F5A2E3748A}" type="sibTrans" cxnId="{8DE0646A-94DC-48BC-AAF5-4DE47B78E1D8}">
      <dgm:prSet/>
      <dgm:spPr/>
      <dgm:t>
        <a:bodyPr/>
        <a:lstStyle/>
        <a:p>
          <a:endParaRPr lang="en-US"/>
        </a:p>
      </dgm:t>
    </dgm:pt>
    <dgm:pt modelId="{A35A3DB0-5057-4077-B1CA-AAD1039C2277}">
      <dgm:prSet phldrT="[Text]"/>
      <dgm:spPr/>
      <dgm:t>
        <a:bodyPr/>
        <a:lstStyle/>
        <a:p>
          <a:r>
            <a:rPr lang="en-US" dirty="0"/>
            <a:t>Describe what you intend to achieve as a result of activity(</a:t>
          </a:r>
          <a:r>
            <a:rPr lang="en-US" dirty="0" err="1"/>
            <a:t>ies</a:t>
          </a:r>
          <a:r>
            <a:rPr lang="en-US" dirty="0"/>
            <a:t>) related to EBPs</a:t>
          </a:r>
        </a:p>
      </dgm:t>
    </dgm:pt>
    <dgm:pt modelId="{7D4ED20F-33DB-4E3D-B396-02CECBA5EE83}" type="parTrans" cxnId="{A585958E-4B50-4689-914D-B41ADB64F894}">
      <dgm:prSet/>
      <dgm:spPr/>
      <dgm:t>
        <a:bodyPr/>
        <a:lstStyle/>
        <a:p>
          <a:endParaRPr lang="en-US"/>
        </a:p>
      </dgm:t>
    </dgm:pt>
    <dgm:pt modelId="{B020512D-7A89-4BA0-87F8-00C80D5DA20C}" type="sibTrans" cxnId="{A585958E-4B50-4689-914D-B41ADB64F894}">
      <dgm:prSet/>
      <dgm:spPr/>
      <dgm:t>
        <a:bodyPr/>
        <a:lstStyle/>
        <a:p>
          <a:endParaRPr lang="en-US"/>
        </a:p>
      </dgm:t>
    </dgm:pt>
    <dgm:pt modelId="{6BB81ABC-347C-463B-9231-13A9C0A6CCB6}">
      <dgm:prSet phldrT="[Text]"/>
      <dgm:spPr/>
      <dgm:t>
        <a:bodyPr/>
        <a:lstStyle/>
        <a:p>
          <a:endParaRPr lang="en-US" dirty="0"/>
        </a:p>
      </dgm:t>
    </dgm:pt>
    <dgm:pt modelId="{34F6E47F-09C8-4402-9EBC-AF5EF268CC3E}" type="parTrans" cxnId="{77C93757-0D5D-4B0C-96D9-6E9CBD7E80BD}">
      <dgm:prSet/>
      <dgm:spPr/>
      <dgm:t>
        <a:bodyPr/>
        <a:lstStyle/>
        <a:p>
          <a:endParaRPr lang="en-US"/>
        </a:p>
      </dgm:t>
    </dgm:pt>
    <dgm:pt modelId="{733DF898-7101-43D6-8B33-8372D9035865}" type="sibTrans" cxnId="{77C93757-0D5D-4B0C-96D9-6E9CBD7E80BD}">
      <dgm:prSet/>
      <dgm:spPr/>
      <dgm:t>
        <a:bodyPr/>
        <a:lstStyle/>
        <a:p>
          <a:endParaRPr lang="en-US"/>
        </a:p>
      </dgm:t>
    </dgm:pt>
    <dgm:pt modelId="{33821E99-30E9-4046-98C5-D3CE66FC601F}">
      <dgm:prSet phldrT="[Text]"/>
      <dgm:spPr/>
      <dgm:t>
        <a:bodyPr/>
        <a:lstStyle/>
        <a:p>
          <a:r>
            <a:rPr lang="en-US" dirty="0"/>
            <a:t>Evaluation Questions</a:t>
          </a:r>
        </a:p>
      </dgm:t>
    </dgm:pt>
    <dgm:pt modelId="{A69E5784-98FD-4C39-8DEC-6642DA9AE603}" type="parTrans" cxnId="{38847332-94C9-4374-AC06-F4C1F47FD0A3}">
      <dgm:prSet/>
      <dgm:spPr/>
      <dgm:t>
        <a:bodyPr/>
        <a:lstStyle/>
        <a:p>
          <a:endParaRPr lang="en-US"/>
        </a:p>
      </dgm:t>
    </dgm:pt>
    <dgm:pt modelId="{A0C8B1B1-A748-4E73-9DD0-6232A9482DA6}" type="sibTrans" cxnId="{38847332-94C9-4374-AC06-F4C1F47FD0A3}">
      <dgm:prSet/>
      <dgm:spPr/>
      <dgm:t>
        <a:bodyPr/>
        <a:lstStyle/>
        <a:p>
          <a:endParaRPr lang="en-US"/>
        </a:p>
      </dgm:t>
    </dgm:pt>
    <dgm:pt modelId="{2EE4B01A-D7FC-451A-B61C-3BD1FD783542}">
      <dgm:prSet phldrT="[Text]"/>
      <dgm:spPr/>
      <dgm:t>
        <a:bodyPr/>
        <a:lstStyle/>
        <a:p>
          <a:r>
            <a:rPr lang="en-US" dirty="0"/>
            <a:t>Describe what you need to know to determine if you have achieved the outcome</a:t>
          </a:r>
        </a:p>
      </dgm:t>
    </dgm:pt>
    <dgm:pt modelId="{48299086-4B28-4DCF-BAAB-D07725B1610B}" type="parTrans" cxnId="{CDB7F3BC-37A2-471F-98C4-74830ED91741}">
      <dgm:prSet/>
      <dgm:spPr/>
      <dgm:t>
        <a:bodyPr/>
        <a:lstStyle/>
        <a:p>
          <a:endParaRPr lang="en-US"/>
        </a:p>
      </dgm:t>
    </dgm:pt>
    <dgm:pt modelId="{D6A16631-E2AD-4F00-A4B2-D05CB40100B7}" type="sibTrans" cxnId="{CDB7F3BC-37A2-471F-98C4-74830ED91741}">
      <dgm:prSet/>
      <dgm:spPr/>
      <dgm:t>
        <a:bodyPr/>
        <a:lstStyle/>
        <a:p>
          <a:endParaRPr lang="en-US"/>
        </a:p>
      </dgm:t>
    </dgm:pt>
    <dgm:pt modelId="{45DE0545-623A-46E5-A5D0-19F94B320614}">
      <dgm:prSet phldrT="[Text]"/>
      <dgm:spPr/>
      <dgm:t>
        <a:bodyPr/>
        <a:lstStyle/>
        <a:p>
          <a:r>
            <a:rPr lang="en-US" dirty="0"/>
            <a:t>Performance Indicators</a:t>
          </a:r>
        </a:p>
      </dgm:t>
    </dgm:pt>
    <dgm:pt modelId="{68C9ADF0-CE14-445D-B616-BCC36D5B3C80}" type="parTrans" cxnId="{0CC1918C-1CB2-451A-8CD2-51C69162173B}">
      <dgm:prSet/>
      <dgm:spPr/>
      <dgm:t>
        <a:bodyPr/>
        <a:lstStyle/>
        <a:p>
          <a:endParaRPr lang="en-US"/>
        </a:p>
      </dgm:t>
    </dgm:pt>
    <dgm:pt modelId="{717975B3-D5B4-4A88-AFC8-B329D37AD985}" type="sibTrans" cxnId="{0CC1918C-1CB2-451A-8CD2-51C69162173B}">
      <dgm:prSet/>
      <dgm:spPr/>
      <dgm:t>
        <a:bodyPr/>
        <a:lstStyle/>
        <a:p>
          <a:endParaRPr lang="en-US"/>
        </a:p>
      </dgm:t>
    </dgm:pt>
    <dgm:pt modelId="{37D998B6-3287-4CDF-ABD1-38C332D45DD6}">
      <dgm:prSet phldrT="[Text]"/>
      <dgm:spPr/>
      <dgm:t>
        <a:bodyPr/>
        <a:lstStyle/>
        <a:p>
          <a:r>
            <a:rPr lang="en-US" dirty="0"/>
            <a:t>Describe how you will determine if you have met the outcome</a:t>
          </a:r>
        </a:p>
      </dgm:t>
    </dgm:pt>
    <dgm:pt modelId="{CB877CD6-8464-4F72-A02D-2C4A89BE294E}" type="parTrans" cxnId="{0FA8E190-5B13-4EFB-BAA3-60396A21FB1A}">
      <dgm:prSet/>
      <dgm:spPr/>
      <dgm:t>
        <a:bodyPr/>
        <a:lstStyle/>
        <a:p>
          <a:endParaRPr lang="en-US"/>
        </a:p>
      </dgm:t>
    </dgm:pt>
    <dgm:pt modelId="{07825684-BDC4-4662-9582-6D6B81DCEA0F}" type="sibTrans" cxnId="{0FA8E190-5B13-4EFB-BAA3-60396A21FB1A}">
      <dgm:prSet/>
      <dgm:spPr/>
      <dgm:t>
        <a:bodyPr/>
        <a:lstStyle/>
        <a:p>
          <a:endParaRPr lang="en-US"/>
        </a:p>
      </dgm:t>
    </dgm:pt>
    <dgm:pt modelId="{072EA564-BAD1-40D7-AD63-8B6F14BF8F5F}">
      <dgm:prSet phldrT="[Text]"/>
      <dgm:spPr/>
      <dgm:t>
        <a:bodyPr/>
        <a:lstStyle/>
        <a:p>
          <a:r>
            <a:rPr lang="en-US" dirty="0"/>
            <a:t>Based on measurement data (e.g., extant or new)</a:t>
          </a:r>
        </a:p>
      </dgm:t>
    </dgm:pt>
    <dgm:pt modelId="{755CF9C5-E4C7-409E-9CE7-E3B0B9695A3E}" type="parTrans" cxnId="{425402E2-AD3E-4B00-AA61-4CC08156FE74}">
      <dgm:prSet/>
      <dgm:spPr/>
      <dgm:t>
        <a:bodyPr/>
        <a:lstStyle/>
        <a:p>
          <a:endParaRPr lang="en-US"/>
        </a:p>
      </dgm:t>
    </dgm:pt>
    <dgm:pt modelId="{A2120B6B-9452-443B-9190-EC92957069C7}" type="sibTrans" cxnId="{425402E2-AD3E-4B00-AA61-4CC08156FE74}">
      <dgm:prSet/>
      <dgm:spPr/>
      <dgm:t>
        <a:bodyPr/>
        <a:lstStyle/>
        <a:p>
          <a:endParaRPr lang="en-US"/>
        </a:p>
      </dgm:t>
    </dgm:pt>
    <dgm:pt modelId="{71714EAF-394F-47FB-8EAC-36267238E492}">
      <dgm:prSet phldrT="[Text]"/>
      <dgm:spPr/>
      <dgm:t>
        <a:bodyPr/>
        <a:lstStyle/>
        <a:p>
          <a:r>
            <a:rPr lang="en-US" dirty="0"/>
            <a:t>Often interconnected</a:t>
          </a:r>
        </a:p>
      </dgm:t>
    </dgm:pt>
    <dgm:pt modelId="{1F71E597-DDF5-40DE-9F34-2DB82613E081}" type="parTrans" cxnId="{3E5CA4F5-283F-4B07-BE07-3AB4E5F4CE7A}">
      <dgm:prSet/>
      <dgm:spPr/>
      <dgm:t>
        <a:bodyPr/>
        <a:lstStyle/>
        <a:p>
          <a:endParaRPr lang="en-US"/>
        </a:p>
      </dgm:t>
    </dgm:pt>
    <dgm:pt modelId="{068E66C0-3660-4229-8BDE-44B0FEBF3BC3}" type="sibTrans" cxnId="{3E5CA4F5-283F-4B07-BE07-3AB4E5F4CE7A}">
      <dgm:prSet/>
      <dgm:spPr/>
      <dgm:t>
        <a:bodyPr/>
        <a:lstStyle/>
        <a:p>
          <a:endParaRPr lang="en-US"/>
        </a:p>
      </dgm:t>
    </dgm:pt>
    <dgm:pt modelId="{7B6D9279-EB66-4551-B347-E7B62AD60669}">
      <dgm:prSet phldrT="[Text]"/>
      <dgm:spPr/>
      <dgm:t>
        <a:bodyPr/>
        <a:lstStyle/>
        <a:p>
          <a:r>
            <a:rPr lang="en-US" dirty="0"/>
            <a:t>Define steps toward achieving long-term outcomes</a:t>
          </a:r>
        </a:p>
      </dgm:t>
    </dgm:pt>
    <dgm:pt modelId="{A6CFB399-0B09-4F43-8F85-C6186B518875}" type="parTrans" cxnId="{A1A34AD7-E93B-4094-877E-4E3CFDF9D6F9}">
      <dgm:prSet/>
      <dgm:spPr/>
      <dgm:t>
        <a:bodyPr/>
        <a:lstStyle/>
        <a:p>
          <a:endParaRPr lang="en-US"/>
        </a:p>
      </dgm:t>
    </dgm:pt>
    <dgm:pt modelId="{DF4E4D9E-F859-412E-87E4-A0E87BD25E2A}" type="sibTrans" cxnId="{A1A34AD7-E93B-4094-877E-4E3CFDF9D6F9}">
      <dgm:prSet/>
      <dgm:spPr/>
      <dgm:t>
        <a:bodyPr/>
        <a:lstStyle/>
        <a:p>
          <a:endParaRPr lang="en-US"/>
        </a:p>
      </dgm:t>
    </dgm:pt>
    <dgm:pt modelId="{1995A941-F26D-422A-BA2E-5EB19107080F}" type="pres">
      <dgm:prSet presAssocID="{F56BFBB3-F061-442D-8C08-6D31A88CD16F}" presName="Name0" presStyleCnt="0">
        <dgm:presLayoutVars>
          <dgm:dir/>
          <dgm:animLvl val="lvl"/>
          <dgm:resizeHandles val="exact"/>
        </dgm:presLayoutVars>
      </dgm:prSet>
      <dgm:spPr/>
    </dgm:pt>
    <dgm:pt modelId="{9EA37574-1CBD-4C68-831C-BE1321A1030B}" type="pres">
      <dgm:prSet presAssocID="{600FDCBB-9C50-4A34-A6E4-F39E19E3D4E6}" presName="composite" presStyleCnt="0"/>
      <dgm:spPr/>
    </dgm:pt>
    <dgm:pt modelId="{D759EDE3-EDB4-4219-9F34-837F20577DF0}" type="pres">
      <dgm:prSet presAssocID="{600FDCBB-9C50-4A34-A6E4-F39E19E3D4E6}" presName="parTx" presStyleLbl="alignNode1" presStyleIdx="0" presStyleCnt="3">
        <dgm:presLayoutVars>
          <dgm:chMax val="0"/>
          <dgm:chPref val="0"/>
          <dgm:bulletEnabled val="1"/>
        </dgm:presLayoutVars>
      </dgm:prSet>
      <dgm:spPr/>
    </dgm:pt>
    <dgm:pt modelId="{D6E6C0EE-1CE7-449E-9209-1C1C8D213D97}" type="pres">
      <dgm:prSet presAssocID="{600FDCBB-9C50-4A34-A6E4-F39E19E3D4E6}" presName="desTx" presStyleLbl="alignAccFollowNode1" presStyleIdx="0" presStyleCnt="3">
        <dgm:presLayoutVars>
          <dgm:bulletEnabled val="1"/>
        </dgm:presLayoutVars>
      </dgm:prSet>
      <dgm:spPr/>
    </dgm:pt>
    <dgm:pt modelId="{6A7147E6-91E9-48E2-A85F-B919A4FEC523}" type="pres">
      <dgm:prSet presAssocID="{11A805E7-0BFF-4DAB-9B13-39F5A2E3748A}" presName="space" presStyleCnt="0"/>
      <dgm:spPr/>
    </dgm:pt>
    <dgm:pt modelId="{381ABF7F-1559-4E91-A475-E101BEA270B0}" type="pres">
      <dgm:prSet presAssocID="{33821E99-30E9-4046-98C5-D3CE66FC601F}" presName="composite" presStyleCnt="0"/>
      <dgm:spPr/>
    </dgm:pt>
    <dgm:pt modelId="{D4440AFD-FDA1-478B-950C-FF15E6E6014E}" type="pres">
      <dgm:prSet presAssocID="{33821E99-30E9-4046-98C5-D3CE66FC601F}" presName="parTx" presStyleLbl="alignNode1" presStyleIdx="1" presStyleCnt="3">
        <dgm:presLayoutVars>
          <dgm:chMax val="0"/>
          <dgm:chPref val="0"/>
          <dgm:bulletEnabled val="1"/>
        </dgm:presLayoutVars>
      </dgm:prSet>
      <dgm:spPr/>
    </dgm:pt>
    <dgm:pt modelId="{BC92EF05-CD65-4C62-86AD-D417FD9D66B5}" type="pres">
      <dgm:prSet presAssocID="{33821E99-30E9-4046-98C5-D3CE66FC601F}" presName="desTx" presStyleLbl="alignAccFollowNode1" presStyleIdx="1" presStyleCnt="3">
        <dgm:presLayoutVars>
          <dgm:bulletEnabled val="1"/>
        </dgm:presLayoutVars>
      </dgm:prSet>
      <dgm:spPr/>
    </dgm:pt>
    <dgm:pt modelId="{86DB8681-0B7F-4230-9332-13A7790FD96A}" type="pres">
      <dgm:prSet presAssocID="{A0C8B1B1-A748-4E73-9DD0-6232A9482DA6}" presName="space" presStyleCnt="0"/>
      <dgm:spPr/>
    </dgm:pt>
    <dgm:pt modelId="{0175F4C6-4A4F-4FC5-AF8C-D236D77DD02C}" type="pres">
      <dgm:prSet presAssocID="{45DE0545-623A-46E5-A5D0-19F94B320614}" presName="composite" presStyleCnt="0"/>
      <dgm:spPr/>
    </dgm:pt>
    <dgm:pt modelId="{FFC1FCF7-7810-4F6C-A015-ACADCE7DBFE8}" type="pres">
      <dgm:prSet presAssocID="{45DE0545-623A-46E5-A5D0-19F94B320614}" presName="parTx" presStyleLbl="alignNode1" presStyleIdx="2" presStyleCnt="3">
        <dgm:presLayoutVars>
          <dgm:chMax val="0"/>
          <dgm:chPref val="0"/>
          <dgm:bulletEnabled val="1"/>
        </dgm:presLayoutVars>
      </dgm:prSet>
      <dgm:spPr/>
    </dgm:pt>
    <dgm:pt modelId="{2CF5148E-166A-4980-8176-753DA875E7D0}" type="pres">
      <dgm:prSet presAssocID="{45DE0545-623A-46E5-A5D0-19F94B320614}" presName="desTx" presStyleLbl="alignAccFollowNode1" presStyleIdx="2" presStyleCnt="3">
        <dgm:presLayoutVars>
          <dgm:bulletEnabled val="1"/>
        </dgm:presLayoutVars>
      </dgm:prSet>
      <dgm:spPr/>
    </dgm:pt>
  </dgm:ptLst>
  <dgm:cxnLst>
    <dgm:cxn modelId="{CCEEC907-F349-4A98-9527-22E3BF69C4F6}" type="presOf" srcId="{7B6D9279-EB66-4551-B347-E7B62AD60669}" destId="{D6E6C0EE-1CE7-449E-9209-1C1C8D213D97}" srcOrd="0" destOrd="2" presId="urn:microsoft.com/office/officeart/2005/8/layout/hList1"/>
    <dgm:cxn modelId="{38847332-94C9-4374-AC06-F4C1F47FD0A3}" srcId="{F56BFBB3-F061-442D-8C08-6D31A88CD16F}" destId="{33821E99-30E9-4046-98C5-D3CE66FC601F}" srcOrd="1" destOrd="0" parTransId="{A69E5784-98FD-4C39-8DEC-6642DA9AE603}" sibTransId="{A0C8B1B1-A748-4E73-9DD0-6232A9482DA6}"/>
    <dgm:cxn modelId="{92E94A46-B1FD-45B8-AFF1-919EF60D8BBC}" type="presOf" srcId="{600FDCBB-9C50-4A34-A6E4-F39E19E3D4E6}" destId="{D759EDE3-EDB4-4219-9F34-837F20577DF0}" srcOrd="0" destOrd="0" presId="urn:microsoft.com/office/officeart/2005/8/layout/hList1"/>
    <dgm:cxn modelId="{8DE0646A-94DC-48BC-AAF5-4DE47B78E1D8}" srcId="{F56BFBB3-F061-442D-8C08-6D31A88CD16F}" destId="{600FDCBB-9C50-4A34-A6E4-F39E19E3D4E6}" srcOrd="0" destOrd="0" parTransId="{BD5F14D2-E1B4-4DEB-8384-160A499BA77F}" sibTransId="{11A805E7-0BFF-4DAB-9B13-39F5A2E3748A}"/>
    <dgm:cxn modelId="{6017244E-5176-4A57-981A-3ABDA97BFF6E}" type="presOf" srcId="{F56BFBB3-F061-442D-8C08-6D31A88CD16F}" destId="{1995A941-F26D-422A-BA2E-5EB19107080F}" srcOrd="0" destOrd="0" presId="urn:microsoft.com/office/officeart/2005/8/layout/hList1"/>
    <dgm:cxn modelId="{78C73E54-EA29-4562-93FE-FD2E7CB5589A}" type="presOf" srcId="{A35A3DB0-5057-4077-B1CA-AAD1039C2277}" destId="{D6E6C0EE-1CE7-449E-9209-1C1C8D213D97}" srcOrd="0" destOrd="0" presId="urn:microsoft.com/office/officeart/2005/8/layout/hList1"/>
    <dgm:cxn modelId="{77C93757-0D5D-4B0C-96D9-6E9CBD7E80BD}" srcId="{600FDCBB-9C50-4A34-A6E4-F39E19E3D4E6}" destId="{6BB81ABC-347C-463B-9231-13A9C0A6CCB6}" srcOrd="3" destOrd="0" parTransId="{34F6E47F-09C8-4402-9EBC-AF5EF268CC3E}" sibTransId="{733DF898-7101-43D6-8B33-8372D9035865}"/>
    <dgm:cxn modelId="{25804957-42DC-41DF-860E-5F71404F65F8}" type="presOf" srcId="{072EA564-BAD1-40D7-AD63-8B6F14BF8F5F}" destId="{2CF5148E-166A-4980-8176-753DA875E7D0}" srcOrd="0" destOrd="1" presId="urn:microsoft.com/office/officeart/2005/8/layout/hList1"/>
    <dgm:cxn modelId="{6E050C7F-012A-41B3-AD31-19F2CCF394B0}" type="presOf" srcId="{37D998B6-3287-4CDF-ABD1-38C332D45DD6}" destId="{2CF5148E-166A-4980-8176-753DA875E7D0}" srcOrd="0" destOrd="0" presId="urn:microsoft.com/office/officeart/2005/8/layout/hList1"/>
    <dgm:cxn modelId="{70AB5C85-22CF-42E3-90D0-6E5E5B95D0DE}" type="presOf" srcId="{71714EAF-394F-47FB-8EAC-36267238E492}" destId="{D6E6C0EE-1CE7-449E-9209-1C1C8D213D97}" srcOrd="0" destOrd="1" presId="urn:microsoft.com/office/officeart/2005/8/layout/hList1"/>
    <dgm:cxn modelId="{0CC1918C-1CB2-451A-8CD2-51C69162173B}" srcId="{F56BFBB3-F061-442D-8C08-6D31A88CD16F}" destId="{45DE0545-623A-46E5-A5D0-19F94B320614}" srcOrd="2" destOrd="0" parTransId="{68C9ADF0-CE14-445D-B616-BCC36D5B3C80}" sibTransId="{717975B3-D5B4-4A88-AFC8-B329D37AD985}"/>
    <dgm:cxn modelId="{A585958E-4B50-4689-914D-B41ADB64F894}" srcId="{600FDCBB-9C50-4A34-A6E4-F39E19E3D4E6}" destId="{A35A3DB0-5057-4077-B1CA-AAD1039C2277}" srcOrd="0" destOrd="0" parTransId="{7D4ED20F-33DB-4E3D-B396-02CECBA5EE83}" sibTransId="{B020512D-7A89-4BA0-87F8-00C80D5DA20C}"/>
    <dgm:cxn modelId="{0FA8E190-5B13-4EFB-BAA3-60396A21FB1A}" srcId="{45DE0545-623A-46E5-A5D0-19F94B320614}" destId="{37D998B6-3287-4CDF-ABD1-38C332D45DD6}" srcOrd="0" destOrd="0" parTransId="{CB877CD6-8464-4F72-A02D-2C4A89BE294E}" sibTransId="{07825684-BDC4-4662-9582-6D6B81DCEA0F}"/>
    <dgm:cxn modelId="{CDB7F3BC-37A2-471F-98C4-74830ED91741}" srcId="{33821E99-30E9-4046-98C5-D3CE66FC601F}" destId="{2EE4B01A-D7FC-451A-B61C-3BD1FD783542}" srcOrd="0" destOrd="0" parTransId="{48299086-4B28-4DCF-BAAB-D07725B1610B}" sibTransId="{D6A16631-E2AD-4F00-A4B2-D05CB40100B7}"/>
    <dgm:cxn modelId="{1C231CCB-950C-452E-B56F-33D28484F11E}" type="presOf" srcId="{2EE4B01A-D7FC-451A-B61C-3BD1FD783542}" destId="{BC92EF05-CD65-4C62-86AD-D417FD9D66B5}" srcOrd="0" destOrd="0" presId="urn:microsoft.com/office/officeart/2005/8/layout/hList1"/>
    <dgm:cxn modelId="{A1A34AD7-E93B-4094-877E-4E3CFDF9D6F9}" srcId="{600FDCBB-9C50-4A34-A6E4-F39E19E3D4E6}" destId="{7B6D9279-EB66-4551-B347-E7B62AD60669}" srcOrd="2" destOrd="0" parTransId="{A6CFB399-0B09-4F43-8F85-C6186B518875}" sibTransId="{DF4E4D9E-F859-412E-87E4-A0E87BD25E2A}"/>
    <dgm:cxn modelId="{7E2912D8-2922-4BBA-8EE3-2823734CC532}" type="presOf" srcId="{33821E99-30E9-4046-98C5-D3CE66FC601F}" destId="{D4440AFD-FDA1-478B-950C-FF15E6E6014E}" srcOrd="0" destOrd="0" presId="urn:microsoft.com/office/officeart/2005/8/layout/hList1"/>
    <dgm:cxn modelId="{20342EDC-DB9D-4A9F-846F-623E2D6A6599}" type="presOf" srcId="{6BB81ABC-347C-463B-9231-13A9C0A6CCB6}" destId="{D6E6C0EE-1CE7-449E-9209-1C1C8D213D97}" srcOrd="0" destOrd="3" presId="urn:microsoft.com/office/officeart/2005/8/layout/hList1"/>
    <dgm:cxn modelId="{425402E2-AD3E-4B00-AA61-4CC08156FE74}" srcId="{45DE0545-623A-46E5-A5D0-19F94B320614}" destId="{072EA564-BAD1-40D7-AD63-8B6F14BF8F5F}" srcOrd="1" destOrd="0" parTransId="{755CF9C5-E4C7-409E-9CE7-E3B0B9695A3E}" sibTransId="{A2120B6B-9452-443B-9190-EC92957069C7}"/>
    <dgm:cxn modelId="{D67572EC-54B3-4A4A-A7D9-99B2958BB49D}" type="presOf" srcId="{45DE0545-623A-46E5-A5D0-19F94B320614}" destId="{FFC1FCF7-7810-4F6C-A015-ACADCE7DBFE8}" srcOrd="0" destOrd="0" presId="urn:microsoft.com/office/officeart/2005/8/layout/hList1"/>
    <dgm:cxn modelId="{3E5CA4F5-283F-4B07-BE07-3AB4E5F4CE7A}" srcId="{600FDCBB-9C50-4A34-A6E4-F39E19E3D4E6}" destId="{71714EAF-394F-47FB-8EAC-36267238E492}" srcOrd="1" destOrd="0" parTransId="{1F71E597-DDF5-40DE-9F34-2DB82613E081}" sibTransId="{068E66C0-3660-4229-8BDE-44B0FEBF3BC3}"/>
    <dgm:cxn modelId="{329403C4-C885-46BF-A82F-706D28193F11}" type="presParOf" srcId="{1995A941-F26D-422A-BA2E-5EB19107080F}" destId="{9EA37574-1CBD-4C68-831C-BE1321A1030B}" srcOrd="0" destOrd="0" presId="urn:microsoft.com/office/officeart/2005/8/layout/hList1"/>
    <dgm:cxn modelId="{B3744B31-2C6E-41F4-86ED-8436F6464909}" type="presParOf" srcId="{9EA37574-1CBD-4C68-831C-BE1321A1030B}" destId="{D759EDE3-EDB4-4219-9F34-837F20577DF0}" srcOrd="0" destOrd="0" presId="urn:microsoft.com/office/officeart/2005/8/layout/hList1"/>
    <dgm:cxn modelId="{B2851839-A2D9-49BF-A72C-1DDC9E3252EF}" type="presParOf" srcId="{9EA37574-1CBD-4C68-831C-BE1321A1030B}" destId="{D6E6C0EE-1CE7-449E-9209-1C1C8D213D97}" srcOrd="1" destOrd="0" presId="urn:microsoft.com/office/officeart/2005/8/layout/hList1"/>
    <dgm:cxn modelId="{C4C6ECE2-2202-4EB9-B876-D651C3B14CE7}" type="presParOf" srcId="{1995A941-F26D-422A-BA2E-5EB19107080F}" destId="{6A7147E6-91E9-48E2-A85F-B919A4FEC523}" srcOrd="1" destOrd="0" presId="urn:microsoft.com/office/officeart/2005/8/layout/hList1"/>
    <dgm:cxn modelId="{A2A79DCB-1BE9-4309-8E83-D2BA7D0303DA}" type="presParOf" srcId="{1995A941-F26D-422A-BA2E-5EB19107080F}" destId="{381ABF7F-1559-4E91-A475-E101BEA270B0}" srcOrd="2" destOrd="0" presId="urn:microsoft.com/office/officeart/2005/8/layout/hList1"/>
    <dgm:cxn modelId="{1B73B030-EBE5-4DB9-B244-250AB8977370}" type="presParOf" srcId="{381ABF7F-1559-4E91-A475-E101BEA270B0}" destId="{D4440AFD-FDA1-478B-950C-FF15E6E6014E}" srcOrd="0" destOrd="0" presId="urn:microsoft.com/office/officeart/2005/8/layout/hList1"/>
    <dgm:cxn modelId="{1760D24C-8B79-416F-87A1-0EFBADAFB8B9}" type="presParOf" srcId="{381ABF7F-1559-4E91-A475-E101BEA270B0}" destId="{BC92EF05-CD65-4C62-86AD-D417FD9D66B5}" srcOrd="1" destOrd="0" presId="urn:microsoft.com/office/officeart/2005/8/layout/hList1"/>
    <dgm:cxn modelId="{76ECE80D-E2AA-4D69-89F0-AB4F937FBF37}" type="presParOf" srcId="{1995A941-F26D-422A-BA2E-5EB19107080F}" destId="{86DB8681-0B7F-4230-9332-13A7790FD96A}" srcOrd="3" destOrd="0" presId="urn:microsoft.com/office/officeart/2005/8/layout/hList1"/>
    <dgm:cxn modelId="{D064F80D-25B1-4550-923B-2390E7F3D0C7}" type="presParOf" srcId="{1995A941-F26D-422A-BA2E-5EB19107080F}" destId="{0175F4C6-4A4F-4FC5-AF8C-D236D77DD02C}" srcOrd="4" destOrd="0" presId="urn:microsoft.com/office/officeart/2005/8/layout/hList1"/>
    <dgm:cxn modelId="{ED18FA23-4FA5-432E-ACBB-30B7103C544A}" type="presParOf" srcId="{0175F4C6-4A4F-4FC5-AF8C-D236D77DD02C}" destId="{FFC1FCF7-7810-4F6C-A015-ACADCE7DBFE8}" srcOrd="0" destOrd="0" presId="urn:microsoft.com/office/officeart/2005/8/layout/hList1"/>
    <dgm:cxn modelId="{1BA18630-4B1D-4F36-B44C-03DCA1F17A0F}" type="presParOf" srcId="{0175F4C6-4A4F-4FC5-AF8C-D236D77DD02C}" destId="{2CF5148E-166A-4980-8176-753DA875E7D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9EDE3-EDB4-4219-9F34-837F20577DF0}">
      <dsp:nvSpPr>
        <dsp:cNvPr id="0" name=""/>
        <dsp:cNvSpPr/>
      </dsp:nvSpPr>
      <dsp:spPr>
        <a:xfrm>
          <a:off x="2571" y="18193"/>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Outcomes</a:t>
          </a:r>
        </a:p>
      </dsp:txBody>
      <dsp:txXfrm>
        <a:off x="2571" y="18193"/>
        <a:ext cx="2507456" cy="722775"/>
      </dsp:txXfrm>
    </dsp:sp>
    <dsp:sp modelId="{D6E6C0EE-1CE7-449E-9209-1C1C8D213D97}">
      <dsp:nvSpPr>
        <dsp:cNvPr id="0" name=""/>
        <dsp:cNvSpPr/>
      </dsp:nvSpPr>
      <dsp:spPr>
        <a:xfrm>
          <a:off x="2571" y="740968"/>
          <a:ext cx="2507456" cy="38429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Describe what you intend to achieve as a result of activity(</a:t>
          </a:r>
          <a:r>
            <a:rPr lang="en-US" sz="2000" kern="1200" dirty="0" err="1"/>
            <a:t>ies</a:t>
          </a:r>
          <a:r>
            <a:rPr lang="en-US" sz="2000" kern="1200" dirty="0"/>
            <a:t>) related to EBPs</a:t>
          </a:r>
        </a:p>
        <a:p>
          <a:pPr marL="228600" lvl="1" indent="-228600" algn="l" defTabSz="889000">
            <a:lnSpc>
              <a:spcPct val="90000"/>
            </a:lnSpc>
            <a:spcBef>
              <a:spcPct val="0"/>
            </a:spcBef>
            <a:spcAft>
              <a:spcPct val="15000"/>
            </a:spcAft>
            <a:buChar char="•"/>
          </a:pPr>
          <a:r>
            <a:rPr lang="en-US" sz="2000" kern="1200" dirty="0"/>
            <a:t>Often interconnected</a:t>
          </a:r>
        </a:p>
        <a:p>
          <a:pPr marL="228600" lvl="1" indent="-228600" algn="l" defTabSz="889000">
            <a:lnSpc>
              <a:spcPct val="90000"/>
            </a:lnSpc>
            <a:spcBef>
              <a:spcPct val="0"/>
            </a:spcBef>
            <a:spcAft>
              <a:spcPct val="15000"/>
            </a:spcAft>
            <a:buChar char="•"/>
          </a:pPr>
          <a:r>
            <a:rPr lang="en-US" sz="2000" kern="1200" dirty="0"/>
            <a:t>Define steps toward achieving long-term outcomes</a:t>
          </a:r>
        </a:p>
        <a:p>
          <a:pPr marL="228600" lvl="1" indent="-228600" algn="l" defTabSz="889000">
            <a:lnSpc>
              <a:spcPct val="90000"/>
            </a:lnSpc>
            <a:spcBef>
              <a:spcPct val="0"/>
            </a:spcBef>
            <a:spcAft>
              <a:spcPct val="15000"/>
            </a:spcAft>
            <a:buChar char="•"/>
          </a:pPr>
          <a:endParaRPr lang="en-US" sz="2000" kern="1200" dirty="0"/>
        </a:p>
      </dsp:txBody>
      <dsp:txXfrm>
        <a:off x="2571" y="740968"/>
        <a:ext cx="2507456" cy="3842999"/>
      </dsp:txXfrm>
    </dsp:sp>
    <dsp:sp modelId="{D4440AFD-FDA1-478B-950C-FF15E6E6014E}">
      <dsp:nvSpPr>
        <dsp:cNvPr id="0" name=""/>
        <dsp:cNvSpPr/>
      </dsp:nvSpPr>
      <dsp:spPr>
        <a:xfrm>
          <a:off x="2861071" y="18193"/>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Evaluation Questions</a:t>
          </a:r>
        </a:p>
      </dsp:txBody>
      <dsp:txXfrm>
        <a:off x="2861071" y="18193"/>
        <a:ext cx="2507456" cy="722775"/>
      </dsp:txXfrm>
    </dsp:sp>
    <dsp:sp modelId="{BC92EF05-CD65-4C62-86AD-D417FD9D66B5}">
      <dsp:nvSpPr>
        <dsp:cNvPr id="0" name=""/>
        <dsp:cNvSpPr/>
      </dsp:nvSpPr>
      <dsp:spPr>
        <a:xfrm>
          <a:off x="2861071" y="740968"/>
          <a:ext cx="2507456" cy="38429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Describe what you need to know to determine if you have achieved the outcome</a:t>
          </a:r>
        </a:p>
      </dsp:txBody>
      <dsp:txXfrm>
        <a:off x="2861071" y="740968"/>
        <a:ext cx="2507456" cy="3842999"/>
      </dsp:txXfrm>
    </dsp:sp>
    <dsp:sp modelId="{FFC1FCF7-7810-4F6C-A015-ACADCE7DBFE8}">
      <dsp:nvSpPr>
        <dsp:cNvPr id="0" name=""/>
        <dsp:cNvSpPr/>
      </dsp:nvSpPr>
      <dsp:spPr>
        <a:xfrm>
          <a:off x="5719571" y="18193"/>
          <a:ext cx="2507456" cy="7227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Performance Indicators</a:t>
          </a:r>
        </a:p>
      </dsp:txBody>
      <dsp:txXfrm>
        <a:off x="5719571" y="18193"/>
        <a:ext cx="2507456" cy="722775"/>
      </dsp:txXfrm>
    </dsp:sp>
    <dsp:sp modelId="{2CF5148E-166A-4980-8176-753DA875E7D0}">
      <dsp:nvSpPr>
        <dsp:cNvPr id="0" name=""/>
        <dsp:cNvSpPr/>
      </dsp:nvSpPr>
      <dsp:spPr>
        <a:xfrm>
          <a:off x="5719571" y="740968"/>
          <a:ext cx="2507456" cy="38429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Describe how you will determine if you have met the outcome</a:t>
          </a:r>
        </a:p>
        <a:p>
          <a:pPr marL="228600" lvl="1" indent="-228600" algn="l" defTabSz="889000">
            <a:lnSpc>
              <a:spcPct val="90000"/>
            </a:lnSpc>
            <a:spcBef>
              <a:spcPct val="0"/>
            </a:spcBef>
            <a:spcAft>
              <a:spcPct val="15000"/>
            </a:spcAft>
            <a:buChar char="•"/>
          </a:pPr>
          <a:r>
            <a:rPr lang="en-US" sz="2000" kern="1200" dirty="0"/>
            <a:t>Based on measurement data (e.g., extant or new)</a:t>
          </a:r>
        </a:p>
      </dsp:txBody>
      <dsp:txXfrm>
        <a:off x="5719571" y="740968"/>
        <a:ext cx="2507456" cy="38429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8/13/2018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8/13/2018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4856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149586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1025399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1110431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4018355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5E69EC22-8000-4A01-AE86-242F21553022}" type="slidenum">
              <a:rPr lang="en-US">
                <a:solidFill>
                  <a:prstClr val="black"/>
                </a:solidFill>
                <a:latin typeface="Calibri"/>
              </a:rPr>
              <a:pPr defTabSz="924458">
                <a:defRPr/>
              </a:pPr>
              <a:t>14</a:t>
            </a:fld>
            <a:endParaRPr lang="en-US">
              <a:solidFill>
                <a:prstClr val="black"/>
              </a:solidFill>
              <a:latin typeface="Calibri"/>
            </a:endParaRPr>
          </a:p>
        </p:txBody>
      </p:sp>
    </p:spTree>
    <p:extLst>
      <p:ext uri="{BB962C8B-B14F-4D97-AF65-F5344CB8AC3E}">
        <p14:creationId xmlns:p14="http://schemas.microsoft.com/office/powerpoint/2010/main" val="3378559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5E69EC22-8000-4A01-AE86-242F21553022}" type="slidenum">
              <a:rPr lang="en-US">
                <a:solidFill>
                  <a:prstClr val="black"/>
                </a:solidFill>
                <a:latin typeface="Calibri"/>
              </a:rPr>
              <a:pPr defTabSz="924458">
                <a:defRPr/>
              </a:pPr>
              <a:t>15</a:t>
            </a:fld>
            <a:endParaRPr lang="en-US">
              <a:solidFill>
                <a:prstClr val="black"/>
              </a:solidFill>
              <a:latin typeface="Calibri"/>
            </a:endParaRPr>
          </a:p>
        </p:txBody>
      </p:sp>
    </p:spTree>
    <p:extLst>
      <p:ext uri="{BB962C8B-B14F-4D97-AF65-F5344CB8AC3E}">
        <p14:creationId xmlns:p14="http://schemas.microsoft.com/office/powerpoint/2010/main" val="916611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1608447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24458">
              <a:defRPr/>
            </a:pPr>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dirty="0"/>
          </a:p>
        </p:txBody>
      </p:sp>
    </p:spTree>
    <p:extLst>
      <p:ext uri="{BB962C8B-B14F-4D97-AF65-F5344CB8AC3E}">
        <p14:creationId xmlns:p14="http://schemas.microsoft.com/office/powerpoint/2010/main" val="838666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dirty="0"/>
          </a:p>
        </p:txBody>
      </p:sp>
    </p:spTree>
    <p:extLst>
      <p:ext uri="{BB962C8B-B14F-4D97-AF65-F5344CB8AC3E}">
        <p14:creationId xmlns:p14="http://schemas.microsoft.com/office/powerpoint/2010/main" val="584354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236220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2660013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dirty="0"/>
          </a:p>
        </p:txBody>
      </p:sp>
    </p:spTree>
    <p:extLst>
      <p:ext uri="{BB962C8B-B14F-4D97-AF65-F5344CB8AC3E}">
        <p14:creationId xmlns:p14="http://schemas.microsoft.com/office/powerpoint/2010/main" val="3916830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dirty="0"/>
          </a:p>
        </p:txBody>
      </p:sp>
    </p:spTree>
    <p:extLst>
      <p:ext uri="{BB962C8B-B14F-4D97-AF65-F5344CB8AC3E}">
        <p14:creationId xmlns:p14="http://schemas.microsoft.com/office/powerpoint/2010/main" val="75038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dirty="0"/>
          </a:p>
        </p:txBody>
      </p:sp>
    </p:spTree>
    <p:extLst>
      <p:ext uri="{BB962C8B-B14F-4D97-AF65-F5344CB8AC3E}">
        <p14:creationId xmlns:p14="http://schemas.microsoft.com/office/powerpoint/2010/main" val="2026206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319786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45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dirty="0"/>
          </a:p>
        </p:txBody>
      </p:sp>
    </p:spTree>
    <p:extLst>
      <p:ext uri="{BB962C8B-B14F-4D97-AF65-F5344CB8AC3E}">
        <p14:creationId xmlns:p14="http://schemas.microsoft.com/office/powerpoint/2010/main" val="16247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4244764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dirty="0"/>
          </a:p>
        </p:txBody>
      </p:sp>
    </p:spTree>
    <p:extLst>
      <p:ext uri="{BB962C8B-B14F-4D97-AF65-F5344CB8AC3E}">
        <p14:creationId xmlns:p14="http://schemas.microsoft.com/office/powerpoint/2010/main" val="3681952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dirty="0"/>
          </a:p>
        </p:txBody>
      </p:sp>
    </p:spTree>
    <p:extLst>
      <p:ext uri="{BB962C8B-B14F-4D97-AF65-F5344CB8AC3E}">
        <p14:creationId xmlns:p14="http://schemas.microsoft.com/office/powerpoint/2010/main" val="3334375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dirty="0"/>
          </a:p>
        </p:txBody>
      </p:sp>
    </p:spTree>
    <p:extLst>
      <p:ext uri="{BB962C8B-B14F-4D97-AF65-F5344CB8AC3E}">
        <p14:creationId xmlns:p14="http://schemas.microsoft.com/office/powerpoint/2010/main" val="154823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13575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2061695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3807240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2905521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3969912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dirty="0"/>
          </a:p>
        </p:txBody>
      </p:sp>
    </p:spTree>
    <p:extLst>
      <p:ext uri="{BB962C8B-B14F-4D97-AF65-F5344CB8AC3E}">
        <p14:creationId xmlns:p14="http://schemas.microsoft.com/office/powerpoint/2010/main" val="2078035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3575467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3684933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1132687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1044645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4291202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403797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1959493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a:p>
        </p:txBody>
      </p:sp>
    </p:spTree>
    <p:extLst>
      <p:ext uri="{BB962C8B-B14F-4D97-AF65-F5344CB8AC3E}">
        <p14:creationId xmlns:p14="http://schemas.microsoft.com/office/powerpoint/2010/main" val="4134124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41</a:t>
            </a:fld>
            <a:endParaRPr lang="en-US"/>
          </a:p>
        </p:txBody>
      </p:sp>
    </p:spTree>
    <p:extLst>
      <p:ext uri="{BB962C8B-B14F-4D97-AF65-F5344CB8AC3E}">
        <p14:creationId xmlns:p14="http://schemas.microsoft.com/office/powerpoint/2010/main" val="2404478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42</a:t>
            </a:fld>
            <a:endParaRPr lang="en-US"/>
          </a:p>
        </p:txBody>
      </p:sp>
    </p:spTree>
    <p:extLst>
      <p:ext uri="{BB962C8B-B14F-4D97-AF65-F5344CB8AC3E}">
        <p14:creationId xmlns:p14="http://schemas.microsoft.com/office/powerpoint/2010/main" val="42856446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a:p>
        </p:txBody>
      </p:sp>
    </p:spTree>
    <p:extLst>
      <p:ext uri="{BB962C8B-B14F-4D97-AF65-F5344CB8AC3E}">
        <p14:creationId xmlns:p14="http://schemas.microsoft.com/office/powerpoint/2010/main" val="2669836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Instructions to presenters: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slide is to be included as the last slide in your deck but you are not expected to show it to the audience. Please be sure to delete these instructions from this slide’s notes page in your </a:t>
            </a:r>
            <a:r>
              <a:rPr lang="en-US" sz="1200" kern="1200">
                <a:solidFill>
                  <a:schemeClr val="tx1"/>
                </a:solidFill>
                <a:effectLst/>
                <a:latin typeface="+mn-lt"/>
                <a:ea typeface="+mn-ea"/>
                <a:cs typeface="+mn-cs"/>
              </a:rPr>
              <a:t>presentation.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44339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218072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3663478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148642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574885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5" name="Picture 4" descr="Early Childhood Technical Assistance Cent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79D60143-32B1-4160-9D3A-FAC4B9699BE8}"/>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a:extLst>
                <a:ext uri="{FF2B5EF4-FFF2-40B4-BE49-F238E27FC236}">
                  <a16:creationId xmlns:a16="http://schemas.microsoft.com/office/drawing/2014/main" id="{EB3513EE-8CAE-42E3-B512-959340FF94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a:extLst>
                <a:ext uri="{FF2B5EF4-FFF2-40B4-BE49-F238E27FC236}">
                  <a16:creationId xmlns:a16="http://schemas.microsoft.com/office/drawing/2014/main" id="{C55E99CC-41EA-45CF-B621-60F2F203AFC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5" name="Picture 14" descr="Early Childhood Technical Assistance Center logo">
              <a:extLst>
                <a:ext uri="{FF2B5EF4-FFF2-40B4-BE49-F238E27FC236}">
                  <a16:creationId xmlns:a16="http://schemas.microsoft.com/office/drawing/2014/main" id="{56864AEF-C8E7-49BF-8F05-EB515F518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297ABB"/>
              </a:buClr>
              <a:buFont typeface="Arial" panose="020B0604020202020204" pitchFamily="34" charset="0"/>
              <a:buChar char="•"/>
              <a:defRPr sz="3200">
                <a:solidFill>
                  <a:srgbClr val="297ABB"/>
                </a:solidFill>
              </a:defRPr>
            </a:lvl1pPr>
            <a:lvl2pPr marL="742950" indent="-285750">
              <a:buClr>
                <a:srgbClr val="7FBCE7"/>
              </a:buClr>
              <a:buFont typeface="Calibri" panose="020F0502020204030204" pitchFamily="34" charset="0"/>
              <a:buChar char="–"/>
              <a:defRPr sz="2800">
                <a:solidFill>
                  <a:srgbClr val="297ABB"/>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ACA02710-B2A3-4E03-99D9-F69F0BFA780E}"/>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9AB22202-D9EB-43B0-86D7-B6BCAA1233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897F00C7-1FBB-4213-AD24-5842ABA3892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B59EDC4C-63D1-4C84-8EF0-706C5B6A18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D83A6239-E334-4090-B280-31DFDC6B42EF}"/>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6D0AC07A-B1BB-4E33-9B4F-4D9AC3CF18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CAD6726F-D8EF-480C-B0F8-39A9A9D970B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FDCF5C02-4ECB-4DC2-BBC3-50288C813E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6C24277E-20CA-40A0-AE84-24619DC7E6C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D4B41B63-A5EE-4EB2-A01D-BBA809F7DB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9D88B25D-302D-4F02-B925-B6C1D0ACB91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6FE5A321-1A08-48C9-B03D-3C50CA4EC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BB234D34-5526-4606-B358-561C2F3D0E7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98BD3CDF-F0C7-4C22-9267-5AB80385F3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F373E06F-29FA-45C7-BDCB-16BF9AF1F4C6}"/>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253651CD-4ED6-4876-83F8-4D87F3A32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pic>
        <p:nvPicPr>
          <p:cNvPr id="13" name="Picture 12" descr="Early Childhood Technical Assistance Center logo">
            <a:extLst>
              <a:ext uri="{FF2B5EF4-FFF2-40B4-BE49-F238E27FC236}">
                <a16:creationId xmlns:a16="http://schemas.microsoft.com/office/drawing/2014/main" id="{866538A0-1F55-4457-89E5-E1FB1A264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17" name="Picture 16">
            <a:extLst>
              <a:ext uri="{FF2B5EF4-FFF2-40B4-BE49-F238E27FC236}">
                <a16:creationId xmlns:a16="http://schemas.microsoft.com/office/drawing/2014/main" id="{287EE517-1A4F-43CD-9FE2-0C92BE13E0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Tree>
    <p:extLst>
      <p:ext uri="{BB962C8B-B14F-4D97-AF65-F5344CB8AC3E}">
        <p14:creationId xmlns:p14="http://schemas.microsoft.com/office/powerpoint/2010/main" val="17588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vl3pPr>
              <a:buClr>
                <a:srgbClr val="7FBCE7"/>
              </a:buClr>
              <a:defRPr/>
            </a:lvl3pPr>
            <a:lvl4pPr>
              <a:buClr>
                <a:srgbClr val="7FBCE7"/>
              </a:buClr>
              <a:defRPr/>
            </a:lvl4pPr>
            <a:lvl5pPr>
              <a:buClr>
                <a:srgbClr val="7FBCE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2" name="Group 1">
            <a:extLst>
              <a:ext uri="{FF2B5EF4-FFF2-40B4-BE49-F238E27FC236}">
                <a16:creationId xmlns:a16="http://schemas.microsoft.com/office/drawing/2014/main" id="{935780A4-FE81-409E-B5F8-CE94DA2725A2}"/>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5" name="Picture 4" descr="Early Childhood Technical Assistance Cen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
        <p:nvSpPr>
          <p:cNvPr id="10" name="Rectangle 9"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288639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9" name="Rectangle 8"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nvGrpSpPr>
          <p:cNvPr id="15" name="Group 14">
            <a:extLst>
              <a:ext uri="{FF2B5EF4-FFF2-40B4-BE49-F238E27FC236}">
                <a16:creationId xmlns:a16="http://schemas.microsoft.com/office/drawing/2014/main" id="{40BE6BEC-8036-4808-9266-3C5131D1CB71}"/>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7AE55471-771A-4C58-88F9-2D835FBB84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0DF4E5C0-810C-4162-ACEF-81B557AFE0C0}"/>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C59CFCEC-6BB9-40DE-9654-E64A163F7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72F7E28B-EE3E-4697-9BAE-E18B8BB63040}"/>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3C9CC475-73E7-49F0-81BB-0402E23CB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FD7B347D-6CB1-48B4-BE61-D9CF417AA39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1ABEE4D-FDDC-49FD-8FDA-201D1CE3F4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4903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38F2AF28-429A-4A18-8FDF-A5D920595071}"/>
              </a:ext>
            </a:extLst>
          </p:cNvPr>
          <p:cNvGrpSpPr/>
          <p:nvPr userDrawn="1"/>
        </p:nvGrpSpPr>
        <p:grpSpPr>
          <a:xfrm>
            <a:off x="0" y="61722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CF88A5E9-3742-4504-810F-5B9F74561D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36D1A548-50EF-4FED-ACB1-E401DDA53391}"/>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CD24F2A-69AD-4BAA-A7FA-69CAF68D2B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7" name="Group 16">
            <a:extLst>
              <a:ext uri="{FF2B5EF4-FFF2-40B4-BE49-F238E27FC236}">
                <a16:creationId xmlns:a16="http://schemas.microsoft.com/office/drawing/2014/main" id="{E9D20085-C902-45D5-9AF6-5107986BBFAC}"/>
              </a:ext>
            </a:extLst>
          </p:cNvPr>
          <p:cNvGrpSpPr/>
          <p:nvPr userDrawn="1"/>
        </p:nvGrpSpPr>
        <p:grpSpPr>
          <a:xfrm>
            <a:off x="0" y="6121400"/>
            <a:ext cx="9144000" cy="736600"/>
            <a:chOff x="0" y="6121400"/>
            <a:chExt cx="9144000" cy="736600"/>
          </a:xfrm>
        </p:grpSpPr>
        <p:pic>
          <p:nvPicPr>
            <p:cNvPr id="18" name="Picture 2" descr="Logo for the Center for IDEA Early Childhood Data Systems (The DaSy Center)">
              <a:extLst>
                <a:ext uri="{FF2B5EF4-FFF2-40B4-BE49-F238E27FC236}">
                  <a16:creationId xmlns:a16="http://schemas.microsoft.com/office/drawing/2014/main" id="{FF9054EC-3877-4073-82E0-7D6E72051C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descr="&quot; &quot;">
              <a:extLst>
                <a:ext uri="{FF2B5EF4-FFF2-40B4-BE49-F238E27FC236}">
                  <a16:creationId xmlns:a16="http://schemas.microsoft.com/office/drawing/2014/main" id="{596C844F-22F5-4F82-B744-092136848C3B}"/>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20" name="Picture 19" descr="Early Childhood Technical Assistance Center logo">
              <a:extLst>
                <a:ext uri="{FF2B5EF4-FFF2-40B4-BE49-F238E27FC236}">
                  <a16:creationId xmlns:a16="http://schemas.microsoft.com/office/drawing/2014/main" id="{DF7D0D09-C6FB-4370-8937-37475D626B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3" name="Group 12">
            <a:extLst>
              <a:ext uri="{FF2B5EF4-FFF2-40B4-BE49-F238E27FC236}">
                <a16:creationId xmlns:a16="http://schemas.microsoft.com/office/drawing/2014/main" id="{1D28B46C-382D-41B3-BA72-FA9B41BCC54C}"/>
              </a:ext>
            </a:extLst>
          </p:cNvPr>
          <p:cNvGrpSpPr/>
          <p:nvPr userDrawn="1"/>
        </p:nvGrpSpPr>
        <p:grpSpPr>
          <a:xfrm>
            <a:off x="0" y="6121400"/>
            <a:ext cx="9144000" cy="736600"/>
            <a:chOff x="0" y="6121400"/>
            <a:chExt cx="9144000" cy="736600"/>
          </a:xfrm>
        </p:grpSpPr>
        <p:pic>
          <p:nvPicPr>
            <p:cNvPr id="14" name="Picture 2" descr="Logo for the Center for IDEA Early Childhood Data Systems (The DaSy Center)">
              <a:extLst>
                <a:ext uri="{FF2B5EF4-FFF2-40B4-BE49-F238E27FC236}">
                  <a16:creationId xmlns:a16="http://schemas.microsoft.com/office/drawing/2014/main" id="{83E801B1-5491-436F-BEEB-C3684F58369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a:extLst>
                <a:ext uri="{FF2B5EF4-FFF2-40B4-BE49-F238E27FC236}">
                  <a16:creationId xmlns:a16="http://schemas.microsoft.com/office/drawing/2014/main" id="{26D5B3C5-84CF-40C5-AB00-DEC32AD8DC72}"/>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6" name="Picture 15" descr="Early Childhood Technical Assistance Center logo">
              <a:extLst>
                <a:ext uri="{FF2B5EF4-FFF2-40B4-BE49-F238E27FC236}">
                  <a16:creationId xmlns:a16="http://schemas.microsoft.com/office/drawing/2014/main" id="{96A2EAFC-958B-4BF8-9164-C4D95C458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spcBef>
          <a:spcPct val="0"/>
        </a:spcBef>
        <a:buNone/>
        <a:defRPr sz="3600" b="1" kern="1200">
          <a:solidFill>
            <a:srgbClr val="297ABB"/>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rpm.fpg.unc.edu/"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dasycenter.org/state-systemic-improvement-plan-resources/evaluation-of-implementation-of-ebp/"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ectacenter.org/~calls/2017/learninglab.asp#session4"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Margaret.gillis@sri.co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mailto:Debbie.shaver@sri.com" TargetMode="External"/><Relationship Id="rId4" Type="http://schemas.openxmlformats.org/officeDocument/2006/relationships/hyperlink" Target="mailto:Katy.mccullough@unc.edu"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twitter.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3.xml"/><Relationship Id="rId5" Type="http://schemas.openxmlformats.org/officeDocument/2006/relationships/hyperlink" Target="https://twitter.com/ECTACenter" TargetMode="External"/><Relationship Id="rId4" Type="http://schemas.openxmlformats.org/officeDocument/2006/relationships/hyperlink" Target="http://ectacenter.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153400" cy="2133600"/>
          </a:xfrm>
        </p:spPr>
        <p:txBody>
          <a:bodyPr>
            <a:noAutofit/>
          </a:bodyPr>
          <a:lstStyle/>
          <a:p>
            <a:r>
              <a:rPr lang="en-US" sz="4000" dirty="0"/>
              <a:t>Evaluating Implementation of Evidence-Based Practices: Tips for Improving Quality and Feasibility</a:t>
            </a:r>
          </a:p>
        </p:txBody>
      </p:sp>
      <p:sp>
        <p:nvSpPr>
          <p:cNvPr id="5" name="Text Placeholder 10"/>
          <p:cNvSpPr txBox="1">
            <a:spLocks/>
          </p:cNvSpPr>
          <p:nvPr/>
        </p:nvSpPr>
        <p:spPr>
          <a:xfrm>
            <a:off x="457200" y="3886200"/>
            <a:ext cx="6705600"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Margaret Gillis, </a:t>
            </a:r>
            <a:r>
              <a:rPr lang="en-US" sz="1800" dirty="0" err="1"/>
              <a:t>DaSy</a:t>
            </a:r>
            <a:endParaRPr lang="en-US" sz="1800" dirty="0"/>
          </a:p>
          <a:p>
            <a:r>
              <a:rPr lang="en-US" sz="1800" dirty="0"/>
              <a:t>Debbie Shaver, </a:t>
            </a:r>
            <a:r>
              <a:rPr lang="en-US" sz="1800" dirty="0" err="1"/>
              <a:t>DaSy</a:t>
            </a:r>
            <a:endParaRPr lang="en-US" sz="1800" dirty="0"/>
          </a:p>
          <a:p>
            <a:r>
              <a:rPr lang="en-US" sz="1800" dirty="0"/>
              <a:t>Katy McCullough, ECTA</a:t>
            </a:r>
          </a:p>
          <a:p>
            <a:r>
              <a:rPr lang="en-US" sz="1800" dirty="0"/>
              <a:t>Stacy Kong, HI Part C</a:t>
            </a:r>
          </a:p>
        </p:txBody>
      </p:sp>
      <p:sp>
        <p:nvSpPr>
          <p:cNvPr id="6" name="Subtitle 2"/>
          <p:cNvSpPr>
            <a:spLocks noGrp="1"/>
          </p:cNvSpPr>
          <p:nvPr>
            <p:ph type="subTitle" idx="1"/>
          </p:nvPr>
        </p:nvSpPr>
        <p:spPr>
          <a:xfrm>
            <a:off x="457200" y="5410200"/>
            <a:ext cx="5257800" cy="990600"/>
          </a:xfrm>
        </p:spPr>
        <p:txBody>
          <a:bodyPr>
            <a:normAutofit fontScale="70000" lnSpcReduction="20000"/>
          </a:bodyPr>
          <a:lstStyle/>
          <a:p>
            <a:pPr algn="l"/>
            <a:r>
              <a:rPr lang="en-US" dirty="0"/>
              <a:t>2018 Improving Data, Improving Outcomes Conference</a:t>
            </a:r>
          </a:p>
          <a:p>
            <a:pPr algn="l"/>
            <a:r>
              <a:rPr lang="en-US" dirty="0"/>
              <a:t>August 2018</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0119B-AE8A-41CC-BFF4-F5EAC8720B6B}"/>
              </a:ext>
            </a:extLst>
          </p:cNvPr>
          <p:cNvSpPr>
            <a:spLocks noGrp="1"/>
          </p:cNvSpPr>
          <p:nvPr>
            <p:ph type="title"/>
          </p:nvPr>
        </p:nvSpPr>
        <p:spPr/>
        <p:txBody>
          <a:bodyPr>
            <a:normAutofit fontScale="90000"/>
          </a:bodyPr>
          <a:lstStyle/>
          <a:p>
            <a:r>
              <a:rPr lang="en-US" dirty="0"/>
              <a:t>Measuring Practice Change and Fidelity</a:t>
            </a:r>
          </a:p>
        </p:txBody>
      </p:sp>
      <p:sp>
        <p:nvSpPr>
          <p:cNvPr id="3" name="Content Placeholder 2">
            <a:extLst>
              <a:ext uri="{FF2B5EF4-FFF2-40B4-BE49-F238E27FC236}">
                <a16:creationId xmlns:a16="http://schemas.microsoft.com/office/drawing/2014/main" id="{2F5E90FF-3B1C-4FA1-8B62-31BF651EAAF9}"/>
              </a:ext>
            </a:extLst>
          </p:cNvPr>
          <p:cNvSpPr>
            <a:spLocks noGrp="1"/>
          </p:cNvSpPr>
          <p:nvPr>
            <p:ph idx="1"/>
          </p:nvPr>
        </p:nvSpPr>
        <p:spPr/>
        <p:txBody>
          <a:bodyPr/>
          <a:lstStyle/>
          <a:p>
            <a:r>
              <a:rPr lang="en-US" dirty="0"/>
              <a:t>Use the same tools or methods to evaluate fidelity versus practice change. </a:t>
            </a:r>
          </a:p>
          <a:p>
            <a:endParaRPr lang="en-US" dirty="0">
              <a:solidFill>
                <a:schemeClr val="tx2"/>
              </a:solidFill>
            </a:endParaRPr>
          </a:p>
          <a:p>
            <a:r>
              <a:rPr lang="en-US" dirty="0"/>
              <a:t>Practice change can be evaluated                                    in relation to a fidelity threshold. </a:t>
            </a:r>
          </a:p>
          <a:p>
            <a:pPr marL="0" indent="0">
              <a:buNone/>
            </a:pPr>
            <a:endParaRPr lang="en-US" dirty="0"/>
          </a:p>
        </p:txBody>
      </p:sp>
      <p:sp>
        <p:nvSpPr>
          <p:cNvPr id="4" name="Slide Number Placeholder 3">
            <a:extLst>
              <a:ext uri="{FF2B5EF4-FFF2-40B4-BE49-F238E27FC236}">
                <a16:creationId xmlns:a16="http://schemas.microsoft.com/office/drawing/2014/main" id="{C091082D-3047-4B90-A4BD-B0291571852E}"/>
              </a:ext>
            </a:extLst>
          </p:cNvPr>
          <p:cNvSpPr>
            <a:spLocks noGrp="1"/>
          </p:cNvSpPr>
          <p:nvPr>
            <p:ph type="sldNum" sz="quarter" idx="10"/>
          </p:nvPr>
        </p:nvSpPr>
        <p:spPr/>
        <p:txBody>
          <a:bodyPr/>
          <a:lstStyle/>
          <a:p>
            <a:fld id="{B2897048-00E0-47FB-B07B-F36BBE8AF579}" type="slidenum">
              <a:rPr lang="en-US" smtClean="0"/>
              <a:pPr/>
              <a:t>10</a:t>
            </a:fld>
            <a:endParaRPr lang="en-US" dirty="0"/>
          </a:p>
        </p:txBody>
      </p:sp>
      <p:pic>
        <p:nvPicPr>
          <p:cNvPr id="5" name="Picture 4">
            <a:extLst>
              <a:ext uri="{FF2B5EF4-FFF2-40B4-BE49-F238E27FC236}">
                <a16:creationId xmlns:a16="http://schemas.microsoft.com/office/drawing/2014/main" id="{0799A9DD-9F52-4FAF-8684-9E40D2608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3001964"/>
            <a:ext cx="2857500" cy="2857500"/>
          </a:xfrm>
          <a:prstGeom prst="rect">
            <a:avLst/>
          </a:prstGeom>
        </p:spPr>
      </p:pic>
    </p:spTree>
    <p:extLst>
      <p:ext uri="{BB962C8B-B14F-4D97-AF65-F5344CB8AC3E}">
        <p14:creationId xmlns:p14="http://schemas.microsoft.com/office/powerpoint/2010/main" val="196391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0B1D-5507-43E5-BC67-BA4B2D33BB82}"/>
              </a:ext>
            </a:extLst>
          </p:cNvPr>
          <p:cNvSpPr>
            <a:spLocks noGrp="1"/>
          </p:cNvSpPr>
          <p:nvPr>
            <p:ph type="title"/>
          </p:nvPr>
        </p:nvSpPr>
        <p:spPr/>
        <p:txBody>
          <a:bodyPr>
            <a:normAutofit fontScale="90000"/>
          </a:bodyPr>
          <a:lstStyle/>
          <a:p>
            <a:r>
              <a:rPr lang="en-US" dirty="0"/>
              <a:t>Why measure practice change and practice fidelity?</a:t>
            </a:r>
          </a:p>
        </p:txBody>
      </p:sp>
      <p:sp>
        <p:nvSpPr>
          <p:cNvPr id="3" name="Content Placeholder 2">
            <a:extLst>
              <a:ext uri="{FF2B5EF4-FFF2-40B4-BE49-F238E27FC236}">
                <a16:creationId xmlns:a16="http://schemas.microsoft.com/office/drawing/2014/main" id="{FF9F40AD-539D-4F04-BC3B-BD5B12955784}"/>
              </a:ext>
            </a:extLst>
          </p:cNvPr>
          <p:cNvSpPr>
            <a:spLocks noGrp="1"/>
          </p:cNvSpPr>
          <p:nvPr>
            <p:ph idx="1"/>
          </p:nvPr>
        </p:nvSpPr>
        <p:spPr/>
        <p:txBody>
          <a:bodyPr/>
          <a:lstStyle/>
          <a:p>
            <a:r>
              <a:rPr lang="en-US" dirty="0"/>
              <a:t>To ensure practices are implemented as such that improved outcomes are </a:t>
            </a:r>
            <a:r>
              <a:rPr lang="en-US" b="1" dirty="0"/>
              <a:t>expected</a:t>
            </a:r>
          </a:p>
          <a:p>
            <a:r>
              <a:rPr lang="en-US" dirty="0"/>
              <a:t>To determine whether practitioners </a:t>
            </a:r>
            <a:r>
              <a:rPr lang="en-US" b="1" dirty="0"/>
              <a:t>maintain fidelity </a:t>
            </a:r>
            <a:r>
              <a:rPr lang="en-US" dirty="0"/>
              <a:t>over time</a:t>
            </a:r>
          </a:p>
          <a:p>
            <a:r>
              <a:rPr lang="en-US" dirty="0"/>
              <a:t>To obtain information for </a:t>
            </a:r>
            <a:r>
              <a:rPr lang="en-US" b="1" dirty="0"/>
              <a:t>monitoring progress</a:t>
            </a:r>
          </a:p>
          <a:p>
            <a:pPr lvl="1"/>
            <a:r>
              <a:rPr lang="en-US" dirty="0"/>
              <a:t>Incremental increases toward fidelity can indicate that improvement strategies are working and highlight areas where practitioners need additional support</a:t>
            </a:r>
          </a:p>
          <a:p>
            <a:pPr lvl="1"/>
            <a:r>
              <a:rPr lang="en-US" dirty="0"/>
              <a:t>Corrections/adjustments in practice can be made in a timely manner</a:t>
            </a:r>
          </a:p>
          <a:p>
            <a:pPr marL="0" indent="0">
              <a:buNone/>
            </a:pPr>
            <a:endParaRPr lang="en-US" dirty="0"/>
          </a:p>
        </p:txBody>
      </p:sp>
      <p:sp>
        <p:nvSpPr>
          <p:cNvPr id="4" name="Slide Number Placeholder 3">
            <a:extLst>
              <a:ext uri="{FF2B5EF4-FFF2-40B4-BE49-F238E27FC236}">
                <a16:creationId xmlns:a16="http://schemas.microsoft.com/office/drawing/2014/main" id="{AB2A679A-B537-495E-A708-25A64696B43E}"/>
              </a:ext>
            </a:extLst>
          </p:cNvPr>
          <p:cNvSpPr>
            <a:spLocks noGrp="1"/>
          </p:cNvSpPr>
          <p:nvPr>
            <p:ph type="sldNum" sz="quarter" idx="10"/>
          </p:nvPr>
        </p:nvSpPr>
        <p:spPr/>
        <p:txBody>
          <a:bodyPr/>
          <a:lstStyle/>
          <a:p>
            <a:fld id="{B2897048-00E0-47FB-B07B-F36BBE8AF579}" type="slidenum">
              <a:rPr lang="en-US" smtClean="0"/>
              <a:pPr/>
              <a:t>11</a:t>
            </a:fld>
            <a:endParaRPr lang="en-US" dirty="0"/>
          </a:p>
        </p:txBody>
      </p:sp>
    </p:spTree>
    <p:extLst>
      <p:ext uri="{BB962C8B-B14F-4D97-AF65-F5344CB8AC3E}">
        <p14:creationId xmlns:p14="http://schemas.microsoft.com/office/powerpoint/2010/main" val="377349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AF142-BE66-4637-BA93-2FF168BFB83C}"/>
              </a:ext>
            </a:extLst>
          </p:cNvPr>
          <p:cNvSpPr>
            <a:spLocks noGrp="1"/>
          </p:cNvSpPr>
          <p:nvPr>
            <p:ph type="title"/>
          </p:nvPr>
        </p:nvSpPr>
        <p:spPr/>
        <p:txBody>
          <a:bodyPr/>
          <a:lstStyle/>
          <a:p>
            <a:r>
              <a:rPr lang="en-US" dirty="0"/>
              <a:t>Evaluation Plan Components</a:t>
            </a:r>
          </a:p>
        </p:txBody>
      </p:sp>
      <p:sp>
        <p:nvSpPr>
          <p:cNvPr id="3" name="Content Placeholder 2">
            <a:extLst>
              <a:ext uri="{FF2B5EF4-FFF2-40B4-BE49-F238E27FC236}">
                <a16:creationId xmlns:a16="http://schemas.microsoft.com/office/drawing/2014/main" id="{472BC9B7-86DA-445A-8791-7FFDD1F81DC4}"/>
              </a:ext>
            </a:extLst>
          </p:cNvPr>
          <p:cNvSpPr>
            <a:spLocks noGrp="1"/>
          </p:cNvSpPr>
          <p:nvPr>
            <p:ph idx="1"/>
          </p:nvPr>
        </p:nvSpPr>
        <p:spPr>
          <a:xfrm>
            <a:off x="457200" y="1600200"/>
            <a:ext cx="4800600" cy="4038600"/>
          </a:xfrm>
        </p:spPr>
        <p:txBody>
          <a:bodyPr/>
          <a:lstStyle/>
          <a:p>
            <a:pPr lvl="0" fontAlgn="base"/>
            <a:r>
              <a:rPr lang="en-US" dirty="0"/>
              <a:t>Outcomes</a:t>
            </a:r>
          </a:p>
          <a:p>
            <a:pPr lvl="0" fontAlgn="base"/>
            <a:r>
              <a:rPr lang="en-US" dirty="0"/>
              <a:t>Evaluation Questions</a:t>
            </a:r>
          </a:p>
          <a:p>
            <a:pPr lvl="0"/>
            <a:r>
              <a:rPr lang="en-US" dirty="0"/>
              <a:t>Performance Indicators </a:t>
            </a:r>
          </a:p>
          <a:p>
            <a:pPr lvl="0"/>
            <a:r>
              <a:rPr lang="en-US" dirty="0"/>
              <a:t>Measurement/Data Collection Methods</a:t>
            </a:r>
          </a:p>
          <a:p>
            <a:pPr marL="0" indent="0">
              <a:buNone/>
            </a:pPr>
            <a:endParaRPr lang="en-US" dirty="0"/>
          </a:p>
        </p:txBody>
      </p:sp>
      <p:sp>
        <p:nvSpPr>
          <p:cNvPr id="4" name="Slide Number Placeholder 3">
            <a:extLst>
              <a:ext uri="{FF2B5EF4-FFF2-40B4-BE49-F238E27FC236}">
                <a16:creationId xmlns:a16="http://schemas.microsoft.com/office/drawing/2014/main" id="{0E98E857-11CD-4830-AA81-0AC894C81667}"/>
              </a:ext>
            </a:extLst>
          </p:cNvPr>
          <p:cNvSpPr>
            <a:spLocks noGrp="1"/>
          </p:cNvSpPr>
          <p:nvPr>
            <p:ph type="sldNum" sz="quarter" idx="10"/>
          </p:nvPr>
        </p:nvSpPr>
        <p:spPr/>
        <p:txBody>
          <a:bodyPr/>
          <a:lstStyle/>
          <a:p>
            <a:fld id="{B2897048-00E0-47FB-B07B-F36BBE8AF579}" type="slidenum">
              <a:rPr lang="en-US" smtClean="0"/>
              <a:pPr/>
              <a:t>12</a:t>
            </a:fld>
            <a:endParaRPr lang="en-US" dirty="0"/>
          </a:p>
        </p:txBody>
      </p:sp>
      <p:pic>
        <p:nvPicPr>
          <p:cNvPr id="5" name="Picture 4">
            <a:extLst>
              <a:ext uri="{FF2B5EF4-FFF2-40B4-BE49-F238E27FC236}">
                <a16:creationId xmlns:a16="http://schemas.microsoft.com/office/drawing/2014/main" id="{6B8D29EA-5FF0-4D54-B0BB-C75F9C66D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981200"/>
            <a:ext cx="3407623" cy="3407623"/>
          </a:xfrm>
          <a:prstGeom prst="rect">
            <a:avLst/>
          </a:prstGeom>
        </p:spPr>
      </p:pic>
    </p:spTree>
    <p:extLst>
      <p:ext uri="{BB962C8B-B14F-4D97-AF65-F5344CB8AC3E}">
        <p14:creationId xmlns:p14="http://schemas.microsoft.com/office/powerpoint/2010/main" val="400315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88602F8-119B-4682-B285-19A777A17D4D}"/>
              </a:ext>
            </a:extLst>
          </p:cNvPr>
          <p:cNvGraphicFramePr>
            <a:graphicFrameLocks noGrp="1"/>
          </p:cNvGraphicFramePr>
          <p:nvPr>
            <p:ph idx="1"/>
            <p:extLst>
              <p:ext uri="{D42A27DB-BD31-4B8C-83A1-F6EECF244321}">
                <p14:modId xmlns:p14="http://schemas.microsoft.com/office/powerpoint/2010/main" val="2827807403"/>
              </p:ext>
            </p:extLst>
          </p:nvPr>
        </p:nvGraphicFramePr>
        <p:xfrm>
          <a:off x="457200" y="1417638"/>
          <a:ext cx="8229600" cy="4602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B046914-5C07-4ED5-860C-D7F11AF3931B}"/>
              </a:ext>
            </a:extLst>
          </p:cNvPr>
          <p:cNvSpPr>
            <a:spLocks noGrp="1"/>
          </p:cNvSpPr>
          <p:nvPr>
            <p:ph type="sldNum" sz="quarter" idx="10"/>
          </p:nvPr>
        </p:nvSpPr>
        <p:spPr/>
        <p:txBody>
          <a:bodyPr/>
          <a:lstStyle/>
          <a:p>
            <a:fld id="{B2897048-00E0-47FB-B07B-F36BBE8AF579}" type="slidenum">
              <a:rPr lang="en-US" smtClean="0"/>
              <a:pPr/>
              <a:t>13</a:t>
            </a:fld>
            <a:endParaRPr lang="en-US" dirty="0"/>
          </a:p>
        </p:txBody>
      </p:sp>
      <p:sp>
        <p:nvSpPr>
          <p:cNvPr id="6" name="Title 2">
            <a:extLst>
              <a:ext uri="{FF2B5EF4-FFF2-40B4-BE49-F238E27FC236}">
                <a16:creationId xmlns:a16="http://schemas.microsoft.com/office/drawing/2014/main" id="{211A7B1E-3217-451F-B0A3-ADF14BE02567}"/>
              </a:ext>
            </a:extLst>
          </p:cNvPr>
          <p:cNvSpPr>
            <a:spLocks noGrp="1"/>
          </p:cNvSpPr>
          <p:nvPr>
            <p:ph type="title"/>
          </p:nvPr>
        </p:nvSpPr>
        <p:spPr>
          <a:xfrm>
            <a:off x="457200" y="274638"/>
            <a:ext cx="8229600" cy="1143000"/>
          </a:xfrm>
        </p:spPr>
        <p:txBody>
          <a:bodyPr>
            <a:normAutofit fontScale="90000"/>
          </a:bodyPr>
          <a:lstStyle/>
          <a:p>
            <a:r>
              <a:rPr lang="en-US" dirty="0"/>
              <a:t>Alignment of Outcomes, Questions, and Performance Indicators</a:t>
            </a:r>
          </a:p>
        </p:txBody>
      </p:sp>
    </p:spTree>
    <p:extLst>
      <p:ext uri="{BB962C8B-B14F-4D97-AF65-F5344CB8AC3E}">
        <p14:creationId xmlns:p14="http://schemas.microsoft.com/office/powerpoint/2010/main" val="391438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7200" y="1524000"/>
          <a:ext cx="8229600" cy="26568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632755593"/>
                    </a:ext>
                  </a:extLst>
                </a:gridCol>
                <a:gridCol w="2743200">
                  <a:extLst>
                    <a:ext uri="{9D8B030D-6E8A-4147-A177-3AD203B41FA5}">
                      <a16:colId xmlns:a16="http://schemas.microsoft.com/office/drawing/2014/main" val="1074380750"/>
                    </a:ext>
                  </a:extLst>
                </a:gridCol>
                <a:gridCol w="2743200">
                  <a:extLst>
                    <a:ext uri="{9D8B030D-6E8A-4147-A177-3AD203B41FA5}">
                      <a16:colId xmlns:a16="http://schemas.microsoft.com/office/drawing/2014/main" val="652778675"/>
                    </a:ext>
                  </a:extLst>
                </a:gridCol>
              </a:tblGrid>
              <a:tr h="370840">
                <a:tc>
                  <a:txBody>
                    <a:bodyPr/>
                    <a:lstStyle/>
                    <a:p>
                      <a:r>
                        <a:rPr lang="en-US" dirty="0"/>
                        <a:t>Outcome Description</a:t>
                      </a:r>
                    </a:p>
                  </a:txBody>
                  <a:tcPr/>
                </a:tc>
                <a:tc>
                  <a:txBody>
                    <a:bodyPr/>
                    <a:lstStyle/>
                    <a:p>
                      <a:r>
                        <a:rPr lang="en-US" dirty="0"/>
                        <a:t>Evaluation Question</a:t>
                      </a:r>
                    </a:p>
                  </a:txBody>
                  <a:tcPr/>
                </a:tc>
                <a:tc>
                  <a:txBody>
                    <a:bodyPr/>
                    <a:lstStyle/>
                    <a:p>
                      <a:r>
                        <a:rPr lang="en-US" dirty="0"/>
                        <a:t>Performance Indicator</a:t>
                      </a:r>
                    </a:p>
                  </a:txBody>
                  <a:tcPr/>
                </a:tc>
                <a:extLst>
                  <a:ext uri="{0D108BD9-81ED-4DB2-BD59-A6C34878D82A}">
                    <a16:rowId xmlns:a16="http://schemas.microsoft.com/office/drawing/2014/main" val="3646391165"/>
                  </a:ext>
                </a:extLst>
              </a:tr>
              <a:tr h="370840">
                <a:tc>
                  <a:txBody>
                    <a:bodyPr/>
                    <a:lstStyle/>
                    <a:p>
                      <a:r>
                        <a:rPr lang="en-US" b="1" dirty="0"/>
                        <a:t>Providers use evidence-based</a:t>
                      </a:r>
                      <a:r>
                        <a:rPr lang="en-US" b="1" baseline="0" dirty="0"/>
                        <a:t> practices to support social-emotional skills with parents and infants/toddlers identified with social emotional needs</a:t>
                      </a:r>
                      <a:endParaRPr lang="en-US" b="1" dirty="0"/>
                    </a:p>
                  </a:txBody>
                  <a:tcPr/>
                </a:tc>
                <a:tc>
                  <a:txBody>
                    <a:bodyPr/>
                    <a:lstStyle/>
                    <a:p>
                      <a:r>
                        <a:rPr lang="en-US" dirty="0"/>
                        <a:t>Do providers know how to use evidence-based practices to support social-emotional</a:t>
                      </a:r>
                      <a:r>
                        <a:rPr lang="en-US" baseline="0" dirty="0"/>
                        <a:t> skills with parents and infants/toddlers identified with social-emotional needs?</a:t>
                      </a:r>
                      <a:endParaRPr lang="en-US" dirty="0"/>
                    </a:p>
                  </a:txBody>
                  <a:tcPr/>
                </a:tc>
                <a:tc>
                  <a:txBody>
                    <a:bodyPr/>
                    <a:lstStyle/>
                    <a:p>
                      <a:r>
                        <a:rPr lang="en-US" dirty="0"/>
                        <a:t>80% of providers </a:t>
                      </a:r>
                      <a:r>
                        <a:rPr lang="en-US" b="0" dirty="0"/>
                        <a:t>completed training on evidence-based</a:t>
                      </a:r>
                      <a:r>
                        <a:rPr lang="en-US" b="0" baseline="0" dirty="0"/>
                        <a:t> practices </a:t>
                      </a:r>
                      <a:r>
                        <a:rPr lang="en-US" baseline="0" dirty="0"/>
                        <a:t>to support social emotional skills with parents and infants/toddlers identified with social-emotional needs</a:t>
                      </a:r>
                      <a:endParaRPr lang="en-US" dirty="0"/>
                    </a:p>
                  </a:txBody>
                  <a:tcPr/>
                </a:tc>
                <a:extLst>
                  <a:ext uri="{0D108BD9-81ED-4DB2-BD59-A6C34878D82A}">
                    <a16:rowId xmlns:a16="http://schemas.microsoft.com/office/drawing/2014/main" val="2896558825"/>
                  </a:ext>
                </a:extLst>
              </a:tr>
            </a:tbl>
          </a:graphicData>
        </a:graphic>
      </p:graphicFrame>
      <p:sp>
        <p:nvSpPr>
          <p:cNvPr id="3" name="Title 2"/>
          <p:cNvSpPr>
            <a:spLocks noGrp="1"/>
          </p:cNvSpPr>
          <p:nvPr>
            <p:ph type="title"/>
          </p:nvPr>
        </p:nvSpPr>
        <p:spPr/>
        <p:txBody>
          <a:bodyPr/>
          <a:lstStyle/>
          <a:p>
            <a:r>
              <a:rPr lang="en-US" dirty="0"/>
              <a:t>Large Group Activity: Alignment</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1378993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7200" y="1524000"/>
          <a:ext cx="8229600" cy="23825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632755593"/>
                    </a:ext>
                  </a:extLst>
                </a:gridCol>
                <a:gridCol w="2743200">
                  <a:extLst>
                    <a:ext uri="{9D8B030D-6E8A-4147-A177-3AD203B41FA5}">
                      <a16:colId xmlns:a16="http://schemas.microsoft.com/office/drawing/2014/main" val="1074380750"/>
                    </a:ext>
                  </a:extLst>
                </a:gridCol>
                <a:gridCol w="2743200">
                  <a:extLst>
                    <a:ext uri="{9D8B030D-6E8A-4147-A177-3AD203B41FA5}">
                      <a16:colId xmlns:a16="http://schemas.microsoft.com/office/drawing/2014/main" val="652778675"/>
                    </a:ext>
                  </a:extLst>
                </a:gridCol>
              </a:tblGrid>
              <a:tr h="370840">
                <a:tc>
                  <a:txBody>
                    <a:bodyPr/>
                    <a:lstStyle/>
                    <a:p>
                      <a:r>
                        <a:rPr lang="en-US" dirty="0"/>
                        <a:t>Outcome Description</a:t>
                      </a:r>
                    </a:p>
                  </a:txBody>
                  <a:tcPr/>
                </a:tc>
                <a:tc>
                  <a:txBody>
                    <a:bodyPr/>
                    <a:lstStyle/>
                    <a:p>
                      <a:r>
                        <a:rPr lang="en-US" dirty="0"/>
                        <a:t>Evaluation Question</a:t>
                      </a:r>
                    </a:p>
                  </a:txBody>
                  <a:tcPr/>
                </a:tc>
                <a:tc>
                  <a:txBody>
                    <a:bodyPr/>
                    <a:lstStyle/>
                    <a:p>
                      <a:r>
                        <a:rPr lang="en-US" dirty="0"/>
                        <a:t>Performance Indicator</a:t>
                      </a:r>
                    </a:p>
                  </a:txBody>
                  <a:tcPr/>
                </a:tc>
                <a:extLst>
                  <a:ext uri="{0D108BD9-81ED-4DB2-BD59-A6C34878D82A}">
                    <a16:rowId xmlns:a16="http://schemas.microsoft.com/office/drawing/2014/main" val="3646391165"/>
                  </a:ext>
                </a:extLst>
              </a:tr>
              <a:tr h="370840">
                <a:tc>
                  <a:txBody>
                    <a:bodyPr/>
                    <a:lstStyle/>
                    <a:p>
                      <a:r>
                        <a:rPr lang="en-US" b="1" dirty="0"/>
                        <a:t>Providers use evidence-based</a:t>
                      </a:r>
                      <a:r>
                        <a:rPr lang="en-US" b="1" baseline="0" dirty="0"/>
                        <a:t> practices to support social-emotional skills with parents and infants/toddlers identified with social emotional needs</a:t>
                      </a:r>
                      <a:endParaRPr lang="en-US" b="1" dirty="0"/>
                    </a:p>
                  </a:txBody>
                  <a:tcPr/>
                </a:tc>
                <a:tc>
                  <a:txBody>
                    <a:bodyPr/>
                    <a:lstStyle/>
                    <a:p>
                      <a:r>
                        <a:rPr lang="en-US" dirty="0"/>
                        <a:t>Do providers </a:t>
                      </a:r>
                      <a:r>
                        <a:rPr lang="en-US" b="1" dirty="0"/>
                        <a:t>use</a:t>
                      </a:r>
                      <a:r>
                        <a:rPr lang="en-US" dirty="0"/>
                        <a:t> evidence-based practices to support social-emotional</a:t>
                      </a:r>
                      <a:r>
                        <a:rPr lang="en-US" baseline="0" dirty="0"/>
                        <a:t> skills with parents and infants/toddlers identified with social-emotional needs?</a:t>
                      </a:r>
                      <a:endParaRPr lang="en-US" dirty="0"/>
                    </a:p>
                  </a:txBody>
                  <a:tcPr/>
                </a:tc>
                <a:tc>
                  <a:txBody>
                    <a:bodyPr/>
                    <a:lstStyle/>
                    <a:p>
                      <a:r>
                        <a:rPr lang="en-US" dirty="0"/>
                        <a:t>80% of providers </a:t>
                      </a:r>
                      <a:r>
                        <a:rPr lang="en-US" b="1" dirty="0"/>
                        <a:t>use </a:t>
                      </a:r>
                      <a:r>
                        <a:rPr lang="en-US" b="0" dirty="0"/>
                        <a:t>evidence-based</a:t>
                      </a:r>
                      <a:r>
                        <a:rPr lang="en-US" b="0" baseline="0" dirty="0"/>
                        <a:t> practices </a:t>
                      </a:r>
                      <a:r>
                        <a:rPr lang="en-US" baseline="0" dirty="0"/>
                        <a:t>to support social emotional skills with parents and infants/toddlers identified with social-emotional needs</a:t>
                      </a:r>
                      <a:endParaRPr lang="en-US" dirty="0"/>
                    </a:p>
                  </a:txBody>
                  <a:tcPr/>
                </a:tc>
                <a:extLst>
                  <a:ext uri="{0D108BD9-81ED-4DB2-BD59-A6C34878D82A}">
                    <a16:rowId xmlns:a16="http://schemas.microsoft.com/office/drawing/2014/main" val="2896558825"/>
                  </a:ext>
                </a:extLst>
              </a:tr>
            </a:tbl>
          </a:graphicData>
        </a:graphic>
      </p:graphicFrame>
      <p:sp>
        <p:nvSpPr>
          <p:cNvPr id="3" name="Title 2"/>
          <p:cNvSpPr>
            <a:spLocks noGrp="1"/>
          </p:cNvSpPr>
          <p:nvPr>
            <p:ph type="title"/>
          </p:nvPr>
        </p:nvSpPr>
        <p:spPr/>
        <p:txBody>
          <a:bodyPr/>
          <a:lstStyle/>
          <a:p>
            <a:r>
              <a:rPr lang="en-US" dirty="0"/>
              <a:t>Large Group Activity: Alignment</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897048-00E0-47FB-B07B-F36BBE8AF579}" type="slidenum">
              <a:rPr kumimoji="0" lang="en-US" sz="18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976670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solidFill>
                  <a:srgbClr val="297ABB"/>
                </a:solidFill>
              </a:rPr>
              <a:t>Why We Measure: Key Take-Away Points</a:t>
            </a:r>
          </a:p>
        </p:txBody>
      </p:sp>
      <p:sp>
        <p:nvSpPr>
          <p:cNvPr id="2" name="Content Placeholder 1"/>
          <p:cNvSpPr>
            <a:spLocks noGrp="1"/>
          </p:cNvSpPr>
          <p:nvPr>
            <p:ph sz="half" idx="1"/>
          </p:nvPr>
        </p:nvSpPr>
        <p:spPr>
          <a:xfrm>
            <a:off x="457200" y="1371600"/>
            <a:ext cx="4267200" cy="4525963"/>
          </a:xfrm>
        </p:spPr>
        <p:txBody>
          <a:bodyPr/>
          <a:lstStyle/>
          <a:p>
            <a:r>
              <a:rPr lang="en-US" dirty="0">
                <a:solidFill>
                  <a:srgbClr val="297ABB"/>
                </a:solidFill>
              </a:rPr>
              <a:t>Practices = behaviors </a:t>
            </a:r>
          </a:p>
          <a:p>
            <a:r>
              <a:rPr lang="en-US" dirty="0">
                <a:solidFill>
                  <a:srgbClr val="297ABB"/>
                </a:solidFill>
              </a:rPr>
              <a:t>Alignment, alignment, alignment</a:t>
            </a:r>
          </a:p>
          <a:p>
            <a:r>
              <a:rPr lang="en-US" dirty="0">
                <a:solidFill>
                  <a:srgbClr val="297ABB"/>
                </a:solidFill>
              </a:rPr>
              <a:t>Evaluate practice change and practice fidelity using the same measures</a:t>
            </a:r>
          </a:p>
          <a:p>
            <a:r>
              <a:rPr lang="en-US" dirty="0">
                <a:solidFill>
                  <a:srgbClr val="297ABB"/>
                </a:solidFill>
              </a:rPr>
              <a:t>Evaluate practices across children, settings, families, programs</a:t>
            </a:r>
            <a:r>
              <a:rPr lang="en-US" dirty="0"/>
              <a:t>	</a:t>
            </a:r>
          </a:p>
          <a:p>
            <a:endParaRPr lang="en-US" dirty="0"/>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036" y="1143000"/>
            <a:ext cx="4525963" cy="4525963"/>
          </a:xfrm>
          <a:prstGeom prst="rect">
            <a:avLst/>
          </a:prstGeom>
        </p:spPr>
      </p:pic>
    </p:spTree>
    <p:extLst>
      <p:ext uri="{BB962C8B-B14F-4D97-AF65-F5344CB8AC3E}">
        <p14:creationId xmlns:p14="http://schemas.microsoft.com/office/powerpoint/2010/main" val="579928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752600"/>
            <a:ext cx="4075113" cy="3871955"/>
          </a:xfrm>
          <a:prstGeom prst="rect">
            <a:avLst/>
          </a:prstGeom>
        </p:spPr>
      </p:pic>
      <p:sp>
        <p:nvSpPr>
          <p:cNvPr id="3" name="Title 2">
            <a:extLst>
              <a:ext uri="{FF2B5EF4-FFF2-40B4-BE49-F238E27FC236}">
                <a16:creationId xmlns:a16="http://schemas.microsoft.com/office/drawing/2014/main" id="{4F188A08-7745-42AE-A1C9-991FB04B15DB}"/>
              </a:ext>
            </a:extLst>
          </p:cNvPr>
          <p:cNvSpPr>
            <a:spLocks noGrp="1"/>
          </p:cNvSpPr>
          <p:nvPr>
            <p:ph type="title"/>
          </p:nvPr>
        </p:nvSpPr>
        <p:spPr>
          <a:xfrm>
            <a:off x="722312" y="762000"/>
            <a:ext cx="8040687" cy="1362075"/>
          </a:xfrm>
        </p:spPr>
        <p:txBody>
          <a:bodyPr>
            <a:normAutofit/>
          </a:bodyPr>
          <a:lstStyle/>
          <a:p>
            <a:r>
              <a:rPr lang="en-US" dirty="0"/>
              <a:t>How are we measuring? </a:t>
            </a:r>
            <a:br>
              <a:rPr lang="en-US" dirty="0"/>
            </a:br>
            <a:endParaRPr lang="en-US" dirty="0"/>
          </a:p>
        </p:txBody>
      </p:sp>
    </p:spTree>
    <p:extLst>
      <p:ext uri="{BB962C8B-B14F-4D97-AF65-F5344CB8AC3E}">
        <p14:creationId xmlns:p14="http://schemas.microsoft.com/office/powerpoint/2010/main" val="192537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19599"/>
          </a:xfrm>
        </p:spPr>
        <p:txBody>
          <a:bodyPr/>
          <a:lstStyle/>
          <a:p>
            <a:pPr lvl="0"/>
            <a:r>
              <a:rPr lang="en-US" dirty="0"/>
              <a:t>Practices that are not clearly defined and operationalized are not measureable</a:t>
            </a:r>
            <a:endParaRPr lang="en-US" sz="3200" dirty="0"/>
          </a:p>
          <a:p>
            <a:pPr lvl="0"/>
            <a:r>
              <a:rPr lang="en-US" dirty="0"/>
              <a:t>A </a:t>
            </a:r>
            <a:r>
              <a:rPr lang="en-US" b="1" dirty="0"/>
              <a:t>Practice Profile </a:t>
            </a:r>
            <a:r>
              <a:rPr lang="en-US" dirty="0"/>
              <a:t>is a way to define and articulate acceptable and non acceptable practices </a:t>
            </a:r>
            <a:r>
              <a:rPr lang="en-US" sz="2400" i="1" dirty="0"/>
              <a:t>(National Implementation Research Network)</a:t>
            </a:r>
          </a:p>
          <a:p>
            <a:r>
              <a:rPr lang="en-US" dirty="0"/>
              <a:t>A Practice Profile is </a:t>
            </a:r>
            <a:r>
              <a:rPr lang="en-US" b="1" dirty="0"/>
              <a:t>not a measurement tool </a:t>
            </a:r>
            <a:r>
              <a:rPr lang="en-US" dirty="0"/>
              <a:t>but can be used as a starting place to develop or identify a tool for assessing practice change and fidelity</a:t>
            </a:r>
          </a:p>
        </p:txBody>
      </p:sp>
      <p:sp>
        <p:nvSpPr>
          <p:cNvPr id="3" name="Title 2"/>
          <p:cNvSpPr>
            <a:spLocks noGrp="1"/>
          </p:cNvSpPr>
          <p:nvPr>
            <p:ph type="title"/>
          </p:nvPr>
        </p:nvSpPr>
        <p:spPr/>
        <p:txBody>
          <a:bodyPr>
            <a:normAutofit fontScale="90000"/>
          </a:bodyPr>
          <a:lstStyle/>
          <a:p>
            <a:r>
              <a:rPr lang="en-US" dirty="0"/>
              <a:t>Defining and Operationalizing Evidence-based Practices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Tree>
    <p:extLst>
      <p:ext uri="{BB962C8B-B14F-4D97-AF65-F5344CB8AC3E}">
        <p14:creationId xmlns:p14="http://schemas.microsoft.com/office/powerpoint/2010/main" val="29577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123C19C-9793-4A67-BBEC-388205CE13F6}"/>
              </a:ext>
            </a:extLst>
          </p:cNvPr>
          <p:cNvGraphicFramePr>
            <a:graphicFrameLocks noGrp="1"/>
          </p:cNvGraphicFramePr>
          <p:nvPr>
            <p:ph idx="1"/>
            <p:extLst/>
          </p:nvPr>
        </p:nvGraphicFramePr>
        <p:xfrm>
          <a:off x="657831" y="1999696"/>
          <a:ext cx="7828337" cy="3523155"/>
        </p:xfrm>
        <a:graphic>
          <a:graphicData uri="http://schemas.openxmlformats.org/drawingml/2006/table">
            <a:tbl>
              <a:tblPr firstRow="1">
                <a:tableStyleId>{5C22544A-7EE6-4342-B048-85BDC9FD1C3A}</a:tableStyleId>
              </a:tblPr>
              <a:tblGrid>
                <a:gridCol w="1783295">
                  <a:extLst>
                    <a:ext uri="{9D8B030D-6E8A-4147-A177-3AD203B41FA5}">
                      <a16:colId xmlns:a16="http://schemas.microsoft.com/office/drawing/2014/main" val="3835294298"/>
                    </a:ext>
                  </a:extLst>
                </a:gridCol>
                <a:gridCol w="1512435">
                  <a:extLst>
                    <a:ext uri="{9D8B030D-6E8A-4147-A177-3AD203B41FA5}">
                      <a16:colId xmlns:a16="http://schemas.microsoft.com/office/drawing/2014/main" val="2941517239"/>
                    </a:ext>
                  </a:extLst>
                </a:gridCol>
                <a:gridCol w="1783295">
                  <a:extLst>
                    <a:ext uri="{9D8B030D-6E8A-4147-A177-3AD203B41FA5}">
                      <a16:colId xmlns:a16="http://schemas.microsoft.com/office/drawing/2014/main" val="429518168"/>
                    </a:ext>
                  </a:extLst>
                </a:gridCol>
                <a:gridCol w="1512435">
                  <a:extLst>
                    <a:ext uri="{9D8B030D-6E8A-4147-A177-3AD203B41FA5}">
                      <a16:colId xmlns:a16="http://schemas.microsoft.com/office/drawing/2014/main" val="1117355866"/>
                    </a:ext>
                  </a:extLst>
                </a:gridCol>
                <a:gridCol w="1236877">
                  <a:extLst>
                    <a:ext uri="{9D8B030D-6E8A-4147-A177-3AD203B41FA5}">
                      <a16:colId xmlns:a16="http://schemas.microsoft.com/office/drawing/2014/main" val="1044952700"/>
                    </a:ext>
                  </a:extLst>
                </a:gridCol>
              </a:tblGrid>
              <a:tr h="347074">
                <a:tc>
                  <a:txBody>
                    <a:bodyPr/>
                    <a:lstStyle/>
                    <a:p>
                      <a:pPr marL="0" marR="0" algn="ctr">
                        <a:spcBef>
                          <a:spcPts val="0"/>
                        </a:spcBef>
                        <a:spcAft>
                          <a:spcPts val="0"/>
                        </a:spcAft>
                        <a:tabLst>
                          <a:tab pos="5448300" algn="l"/>
                        </a:tabLst>
                      </a:pPr>
                      <a:r>
                        <a:rPr lang="en-US" sz="1400">
                          <a:effectLst/>
                        </a:rPr>
                        <a:t>Core Component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5448300" algn="l"/>
                        </a:tabLst>
                      </a:pPr>
                      <a:r>
                        <a:rPr lang="en-US" sz="1400">
                          <a:effectLst/>
                        </a:rPr>
                        <a:t>Contribution</a:t>
                      </a:r>
                      <a:br>
                        <a:rPr lang="en-US" sz="1400">
                          <a:effectLst/>
                        </a:rPr>
                      </a:br>
                      <a:r>
                        <a:rPr lang="en-US" sz="1400">
                          <a:effectLst/>
                        </a:rPr>
                        <a:t>to the Outcome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5448300" algn="l"/>
                        </a:tabLst>
                      </a:pPr>
                      <a:r>
                        <a:rPr lang="en-US" sz="1400" dirty="0">
                          <a:effectLst/>
                        </a:rPr>
                        <a:t>Expected/Proficient*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5448300" algn="l"/>
                        </a:tabLst>
                      </a:pPr>
                      <a:r>
                        <a:rPr lang="en-US" sz="1400">
                          <a:effectLst/>
                        </a:rPr>
                        <a:t>Developmental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5448300" algn="l"/>
                        </a:tabLst>
                      </a:pPr>
                      <a:r>
                        <a:rPr lang="en-US" sz="1400" dirty="0">
                          <a:effectLst/>
                        </a:rPr>
                        <a:t>Unacceptable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129875"/>
                  </a:ext>
                </a:extLst>
              </a:tr>
              <a:tr h="1756613">
                <a:tc rowSpan="2">
                  <a:txBody>
                    <a:bodyPr/>
                    <a:lstStyle/>
                    <a:p>
                      <a:pPr marL="0" marR="0">
                        <a:spcBef>
                          <a:spcPts val="0"/>
                        </a:spcBef>
                        <a:spcAft>
                          <a:spcPts val="0"/>
                        </a:spcAft>
                        <a:tabLst>
                          <a:tab pos="5448300" algn="l"/>
                        </a:tabLst>
                      </a:pPr>
                      <a:r>
                        <a:rPr lang="en-US" sz="1400" dirty="0">
                          <a:effectLst/>
                        </a:rPr>
                        <a:t>INT2. Practitioners promote the child’s social development by encouraging the child to initiate or sustain positive interactions with other children and adults during routines and activities through modeling, teaching, feedback, or other types of guided support.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spcBef>
                          <a:spcPts val="0"/>
                        </a:spcBef>
                        <a:spcAft>
                          <a:spcPts val="0"/>
                        </a:spcAft>
                        <a:tabLst>
                          <a:tab pos="5448300" algn="l"/>
                        </a:tabLst>
                      </a:pPr>
                      <a:r>
                        <a:rPr lang="en-US" sz="1400" dirty="0">
                          <a:effectLst/>
                        </a:rPr>
                        <a:t>The practitioner promotes positive social interactions so that the child will experience predictable social responses that will contribute to growth and learning.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448300" algn="l"/>
                        </a:tabLst>
                      </a:pPr>
                      <a:r>
                        <a:rPr lang="en-US" sz="1400" dirty="0">
                          <a:effectLst/>
                        </a:rPr>
                        <a:t>A Head Start teacher helps a peer respond to a child’s gestures by verbally translating his intention and desires, then modeling for the peer how to respond to the child.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448300" algn="l"/>
                        </a:tabLst>
                      </a:pPr>
                      <a:r>
                        <a:rPr lang="en-US" sz="1400">
                          <a:effectLst/>
                        </a:rPr>
                        <a:t>A Head Start teacher tells peers to be friendly to the child who uses gestures to communicate.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448300" algn="l"/>
                        </a:tabLst>
                      </a:pPr>
                      <a:r>
                        <a:rPr lang="en-US" sz="1400">
                          <a:effectLst/>
                        </a:rPr>
                        <a:t>A Head Start teacher assigns her assistant teacher to attend to the child who uses gestures to communicate.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1665099"/>
                  </a:ext>
                </a:extLst>
              </a:tr>
              <a:tr h="1176195">
                <a:tc vMerge="1">
                  <a:txBody>
                    <a:bodyPr/>
                    <a:lstStyle/>
                    <a:p>
                      <a:endParaRPr lang="en-US"/>
                    </a:p>
                  </a:txBody>
                  <a:tcPr/>
                </a:tc>
                <a:tc vMerge="1">
                  <a:txBody>
                    <a:bodyPr/>
                    <a:lstStyle/>
                    <a:p>
                      <a:endParaRPr lang="en-US"/>
                    </a:p>
                  </a:txBody>
                  <a:tcPr/>
                </a:tc>
                <a:tc>
                  <a:txBody>
                    <a:bodyPr/>
                    <a:lstStyle/>
                    <a:p>
                      <a:pPr marL="0" marR="0">
                        <a:spcBef>
                          <a:spcPts val="0"/>
                        </a:spcBef>
                        <a:spcAft>
                          <a:spcPts val="0"/>
                        </a:spcAft>
                        <a:tabLst>
                          <a:tab pos="544830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448300" algn="l"/>
                        </a:tabLst>
                      </a:pPr>
                      <a:r>
                        <a:rPr lang="en-US" sz="14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544830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9456693"/>
                  </a:ext>
                </a:extLst>
              </a:tr>
            </a:tbl>
          </a:graphicData>
        </a:graphic>
      </p:graphicFrame>
      <p:sp>
        <p:nvSpPr>
          <p:cNvPr id="3" name="Title 2">
            <a:extLst>
              <a:ext uri="{FF2B5EF4-FFF2-40B4-BE49-F238E27FC236}">
                <a16:creationId xmlns:a16="http://schemas.microsoft.com/office/drawing/2014/main" id="{AA2C5EC9-756A-4EB4-90C6-CF47E27A3792}"/>
              </a:ext>
            </a:extLst>
          </p:cNvPr>
          <p:cNvSpPr>
            <a:spLocks noGrp="1"/>
          </p:cNvSpPr>
          <p:nvPr>
            <p:ph type="title"/>
          </p:nvPr>
        </p:nvSpPr>
        <p:spPr/>
        <p:txBody>
          <a:bodyPr/>
          <a:lstStyle/>
          <a:p>
            <a:r>
              <a:rPr lang="en-US" dirty="0"/>
              <a:t>Sample Practice Profile</a:t>
            </a:r>
          </a:p>
        </p:txBody>
      </p:sp>
      <p:sp>
        <p:nvSpPr>
          <p:cNvPr id="4" name="Slide Number Placeholder 3">
            <a:extLst>
              <a:ext uri="{FF2B5EF4-FFF2-40B4-BE49-F238E27FC236}">
                <a16:creationId xmlns:a16="http://schemas.microsoft.com/office/drawing/2014/main" id="{67E9EC74-CB4B-4A7D-A0DD-11F07EAF4EE7}"/>
              </a:ext>
            </a:extLst>
          </p:cNvPr>
          <p:cNvSpPr>
            <a:spLocks noGrp="1"/>
          </p:cNvSpPr>
          <p:nvPr>
            <p:ph type="sldNum" sz="quarter" idx="10"/>
          </p:nvPr>
        </p:nvSpPr>
        <p:spPr/>
        <p:txBody>
          <a:bodyPr/>
          <a:lstStyle/>
          <a:p>
            <a:fld id="{B2897048-00E0-47FB-B07B-F36BBE8AF579}" type="slidenum">
              <a:rPr lang="en-US" smtClean="0"/>
              <a:pPr/>
              <a:t>19</a:t>
            </a:fld>
            <a:endParaRPr lang="en-US" dirty="0"/>
          </a:p>
        </p:txBody>
      </p:sp>
      <p:sp>
        <p:nvSpPr>
          <p:cNvPr id="6" name="Rectangle 5">
            <a:extLst>
              <a:ext uri="{FF2B5EF4-FFF2-40B4-BE49-F238E27FC236}">
                <a16:creationId xmlns:a16="http://schemas.microsoft.com/office/drawing/2014/main" id="{22C0BEA4-99DF-4ABF-AAC9-5ACDA07890CF}"/>
              </a:ext>
            </a:extLst>
          </p:cNvPr>
          <p:cNvSpPr/>
          <p:nvPr/>
        </p:nvSpPr>
        <p:spPr>
          <a:xfrm>
            <a:off x="657830" y="5511225"/>
            <a:ext cx="7828337" cy="523220"/>
          </a:xfrm>
          <a:prstGeom prst="rect">
            <a:avLst/>
          </a:prstGeom>
        </p:spPr>
        <p:txBody>
          <a:bodyPr wrap="square">
            <a:spAutoFit/>
          </a:bodyPr>
          <a:lstStyle/>
          <a:p>
            <a:pPr fontAlgn="base"/>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Developed by The Early Childhood Recommended Practice Modules project (RPM) (see RPM website at </a:t>
            </a: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http://rpm.fpg.unc.edu/</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2A76878-7FF9-451C-8E8C-386860D2A9E6}"/>
              </a:ext>
            </a:extLst>
          </p:cNvPr>
          <p:cNvSpPr/>
          <p:nvPr/>
        </p:nvSpPr>
        <p:spPr>
          <a:xfrm>
            <a:off x="1066800" y="1524000"/>
            <a:ext cx="7391400" cy="369332"/>
          </a:xfrm>
          <a:prstGeom prst="rect">
            <a:avLst/>
          </a:prstGeom>
        </p:spPr>
        <p:txBody>
          <a:bodyPr wrap="square">
            <a:spAutoFit/>
          </a:bodyPr>
          <a:lstStyle/>
          <a:p>
            <a:pPr>
              <a:spcBef>
                <a:spcPts val="200"/>
              </a:spcBef>
            </a:pPr>
            <a:r>
              <a:rPr lang="en-US" b="1" dirty="0">
                <a:solidFill>
                  <a:srgbClr val="1F3763"/>
                </a:solidFill>
                <a:latin typeface="Calibri Light" panose="020F0302020204030204" pitchFamily="34" charset="0"/>
                <a:ea typeface="Yu Gothic Light" panose="020B0300000000000000" pitchFamily="34" charset="-128"/>
                <a:cs typeface="Times New Roman" panose="02020603050405020304" pitchFamily="18" charset="0"/>
              </a:rPr>
              <a:t>Example Practice Profile for DEC Recommended Practices: Interactions (INT2)</a:t>
            </a:r>
          </a:p>
        </p:txBody>
      </p:sp>
    </p:spTree>
    <p:extLst>
      <p:ext uri="{BB962C8B-B14F-4D97-AF65-F5344CB8AC3E}">
        <p14:creationId xmlns:p14="http://schemas.microsoft.com/office/powerpoint/2010/main" val="947311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descr="&quot; &quot;"/>
          <p:cNvSpPr>
            <a:spLocks noGrp="1"/>
          </p:cNvSpPr>
          <p:nvPr>
            <p:ph type="title"/>
          </p:nvPr>
        </p:nvSpPr>
        <p:spPr>
          <a:xfrm>
            <a:off x="486696" y="629266"/>
            <a:ext cx="2738601" cy="1676603"/>
          </a:xfrm>
        </p:spPr>
        <p:txBody>
          <a:bodyPr vert="horz" lIns="91440" tIns="45720" rIns="91440" bIns="45720" rtlCol="0" anchor="ctr">
            <a:normAutofit/>
          </a:bodyPr>
          <a:lstStyle/>
          <a:p>
            <a:pPr>
              <a:lnSpc>
                <a:spcPct val="90000"/>
              </a:lnSpc>
            </a:pPr>
            <a:r>
              <a:rPr lang="en-US" sz="4400">
                <a:solidFill>
                  <a:schemeClr val="tx1"/>
                </a:solidFill>
                <a:latin typeface="+mj-lt"/>
              </a:rPr>
              <a:t>Welcome!</a:t>
            </a:r>
          </a:p>
        </p:txBody>
      </p:sp>
      <p:sp>
        <p:nvSpPr>
          <p:cNvPr id="2" name="Content Placeholder 1"/>
          <p:cNvSpPr>
            <a:spLocks noGrp="1"/>
          </p:cNvSpPr>
          <p:nvPr>
            <p:ph idx="1"/>
          </p:nvPr>
        </p:nvSpPr>
        <p:spPr>
          <a:xfrm>
            <a:off x="486698" y="2438400"/>
            <a:ext cx="2738599" cy="3785419"/>
          </a:xfrm>
        </p:spPr>
        <p:txBody>
          <a:bodyPr vert="horz" lIns="91440" tIns="45720" rIns="91440" bIns="45720" rtlCol="0">
            <a:normAutofit/>
          </a:bodyPr>
          <a:lstStyle/>
          <a:p>
            <a:pPr marL="0" indent="-228600">
              <a:lnSpc>
                <a:spcPct val="90000"/>
              </a:lnSpc>
            </a:pPr>
            <a:endParaRPr lang="en-US" sz="1600">
              <a:solidFill>
                <a:schemeClr val="tx1"/>
              </a:solidFill>
            </a:endParaRPr>
          </a:p>
          <a:p>
            <a:pPr marL="0" indent="-228600">
              <a:lnSpc>
                <a:spcPct val="90000"/>
              </a:lnSpc>
            </a:pPr>
            <a:endParaRPr lang="en-US" sz="1600">
              <a:solidFill>
                <a:schemeClr val="tx1"/>
              </a:solidFill>
            </a:endParaRPr>
          </a:p>
        </p:txBody>
      </p:sp>
      <p:pic>
        <p:nvPicPr>
          <p:cNvPr id="6" name="Picture 3" descr="\\Policy4\org 653\Projects\StockPhotos\Categorized Library\All Photos\Toddlers\Fotosearch_KST0045.jpg">
            <a:extLst>
              <a:ext uri="{FF2B5EF4-FFF2-40B4-BE49-F238E27FC236}">
                <a16:creationId xmlns:a16="http://schemas.microsoft.com/office/drawing/2014/main" id="{606ABB8C-081B-4E73-8E1D-224A9E78E35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1" b="19188"/>
          <a:stretch/>
        </p:blipFill>
        <p:spPr>
          <a:xfrm>
            <a:off x="4114800" y="220104"/>
            <a:ext cx="5029200" cy="5875896"/>
          </a:xfrm>
          <a:prstGeom prst="rect">
            <a:avLst/>
          </a:prstGeom>
          <a:solidFill>
            <a:srgbClr val="FFFFFF">
              <a:shade val="85000"/>
            </a:srgbClr>
          </a:solidFill>
          <a:effectLst/>
          <a:scene3d>
            <a:camera prst="orthographicFront"/>
            <a:lightRig rig="twoPt" dir="t">
              <a:rot lat="0" lon="0" rev="7800000"/>
            </a:lightRig>
          </a:scene3d>
          <a:sp3d contourW="6350">
            <a:bevelT w="50800" h="16510"/>
            <a:contourClr>
              <a:srgbClr val="C0C0C0"/>
            </a:contourClr>
          </a:sp3d>
          <a:extLst/>
        </p:spPr>
      </p:pic>
      <p:sp>
        <p:nvSpPr>
          <p:cNvPr id="5" name="Slide Number Placeholder 4"/>
          <p:cNvSpPr>
            <a:spLocks noGrp="1"/>
          </p:cNvSpPr>
          <p:nvPr>
            <p:ph type="sldNum" sz="quarter" idx="10"/>
          </p:nvPr>
        </p:nvSpPr>
        <p:spPr>
          <a:xfrm>
            <a:off x="8140446" y="6356350"/>
            <a:ext cx="514350" cy="365125"/>
          </a:xfrm>
        </p:spPr>
        <p:txBody>
          <a:bodyPr vert="horz" lIns="91440" tIns="45720" rIns="91440" bIns="45720" rtlCol="0" anchor="ctr">
            <a:normAutofit/>
          </a:bodyPr>
          <a:lstStyle/>
          <a:p>
            <a:pPr>
              <a:spcAft>
                <a:spcPts val="600"/>
              </a:spcAft>
              <a:defRPr/>
            </a:pPr>
            <a:fld id="{B2897048-00E0-47FB-B07B-F36BBE8AF579}" type="slidenum">
              <a:rPr lang="en-US" sz="1200">
                <a:solidFill>
                  <a:srgbClr val="FFFFFF"/>
                </a:solidFill>
                <a:latin typeface="Calibri" panose="020F0502020204030204"/>
              </a:rPr>
              <a:pPr>
                <a:spcAft>
                  <a:spcPts val="600"/>
                </a:spcAft>
                <a:defRPr/>
              </a:pPr>
              <a:t>2</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2035676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solidFill>
                  <a:srgbClr val="297ABB"/>
                </a:solidFill>
              </a:rPr>
              <a:t>Balancing High-Quality and Practical Measurement</a:t>
            </a:r>
          </a:p>
        </p:txBody>
      </p:sp>
      <p:sp>
        <p:nvSpPr>
          <p:cNvPr id="4" name="Content Placeholder 3"/>
          <p:cNvSpPr>
            <a:spLocks noGrp="1"/>
          </p:cNvSpPr>
          <p:nvPr>
            <p:ph sz="half" idx="1"/>
          </p:nvPr>
        </p:nvSpPr>
        <p:spPr>
          <a:xfrm>
            <a:off x="457200" y="1600201"/>
            <a:ext cx="8229600" cy="2667000"/>
          </a:xfrm>
        </p:spPr>
        <p:txBody>
          <a:bodyPr/>
          <a:lstStyle/>
          <a:p>
            <a:pPr>
              <a:buClr>
                <a:schemeClr val="accent1"/>
              </a:buClr>
              <a:buFont typeface="Arial" panose="020B0604020202020204" pitchFamily="34" charset="0"/>
              <a:buChar char="•"/>
            </a:pPr>
            <a:r>
              <a:rPr lang="en-US" dirty="0">
                <a:solidFill>
                  <a:srgbClr val="297ABB"/>
                </a:solidFill>
              </a:rPr>
              <a:t>The higher the quality of the measurement approach, the more useful and actionable the data are.</a:t>
            </a:r>
          </a:p>
          <a:p>
            <a:pPr>
              <a:buClr>
                <a:schemeClr val="accent1"/>
              </a:buClr>
              <a:buFont typeface="Arial" panose="020B0604020202020204" pitchFamily="34" charset="0"/>
              <a:buChar char="•"/>
            </a:pPr>
            <a:r>
              <a:rPr lang="en-US" dirty="0">
                <a:solidFill>
                  <a:srgbClr val="297ABB"/>
                </a:solidFill>
              </a:rPr>
              <a:t>The key is to ensure you get the most meaningful, accurate, and reliable information possible. </a:t>
            </a:r>
          </a:p>
          <a:p>
            <a:pPr>
              <a:buClr>
                <a:schemeClr val="accent1"/>
              </a:buClr>
              <a:buFont typeface="Arial" panose="020B0604020202020204" pitchFamily="34" charset="0"/>
              <a:buChar char="•"/>
            </a:pPr>
            <a:r>
              <a:rPr lang="en-US" dirty="0">
                <a:solidFill>
                  <a:srgbClr val="297ABB"/>
                </a:solidFill>
              </a:rPr>
              <a:t>Measurement also needs to be doable, practical </a:t>
            </a:r>
          </a:p>
          <a:p>
            <a:endParaRPr lang="en-US" sz="2600" dirty="0"/>
          </a:p>
          <a:p>
            <a:endParaRPr lang="en-US" dirty="0"/>
          </a:p>
          <a:p>
            <a:endParaRPr lang="en-US" dirty="0"/>
          </a:p>
          <a:p>
            <a:endParaRPr lang="en-US" dirty="0"/>
          </a:p>
        </p:txBody>
      </p:sp>
      <p:sp>
        <p:nvSpPr>
          <p:cNvPr id="2" name="Slide Number Placeholder 1"/>
          <p:cNvSpPr>
            <a:spLocks noGrp="1"/>
          </p:cNvSpPr>
          <p:nvPr>
            <p:ph type="sldNum" sz="quarter" idx="10"/>
          </p:nvPr>
        </p:nvSpPr>
        <p:spPr/>
        <p:txBody>
          <a:bodyPr/>
          <a:lstStyle/>
          <a:p>
            <a:fld id="{B2897048-00E0-47FB-B07B-F36BBE8AF579}" type="slidenum">
              <a:rPr lang="en-US" smtClean="0"/>
              <a:pPr/>
              <a:t>20</a:t>
            </a:fld>
            <a:endParaRPr lang="en-US" dirty="0"/>
          </a:p>
        </p:txBody>
      </p:sp>
      <p:pic>
        <p:nvPicPr>
          <p:cNvPr id="11" name="Content Placeholder 10">
            <a:extLst>
              <a:ext uri="{FF2B5EF4-FFF2-40B4-BE49-F238E27FC236}">
                <a16:creationId xmlns:a16="http://schemas.microsoft.com/office/drawing/2014/main" id="{5FAF7DC4-DB2E-4E7E-B515-51837E3E7B9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30404" y="4343400"/>
            <a:ext cx="4787992" cy="1782763"/>
          </a:xfrm>
        </p:spPr>
      </p:pic>
    </p:spTree>
    <p:extLst>
      <p:ext uri="{BB962C8B-B14F-4D97-AF65-F5344CB8AC3E}">
        <p14:creationId xmlns:p14="http://schemas.microsoft.com/office/powerpoint/2010/main" val="3630255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08F559-AF13-4064-83D9-1F0A65C4771C}"/>
              </a:ext>
            </a:extLst>
          </p:cNvPr>
          <p:cNvSpPr>
            <a:spLocks noGrp="1"/>
          </p:cNvSpPr>
          <p:nvPr>
            <p:ph idx="1"/>
          </p:nvPr>
        </p:nvSpPr>
        <p:spPr>
          <a:xfrm>
            <a:off x="457200" y="1828800"/>
            <a:ext cx="8229600" cy="4038600"/>
          </a:xfrm>
        </p:spPr>
        <p:txBody>
          <a:bodyPr/>
          <a:lstStyle/>
          <a:p>
            <a:pPr marL="0" indent="0">
              <a:buNone/>
            </a:pPr>
            <a:r>
              <a:rPr lang="en-US" dirty="0"/>
              <a:t>The tool is:</a:t>
            </a:r>
          </a:p>
          <a:p>
            <a:r>
              <a:rPr lang="en-US" b="1" dirty="0"/>
              <a:t>Aligned</a:t>
            </a:r>
            <a:r>
              <a:rPr lang="en-US" dirty="0"/>
              <a:t> to the selected evidence-based practices</a:t>
            </a:r>
          </a:p>
          <a:p>
            <a:pPr lvl="0"/>
            <a:r>
              <a:rPr lang="en-US" b="1" dirty="0"/>
              <a:t>Valid </a:t>
            </a:r>
            <a:r>
              <a:rPr lang="en-US" dirty="0"/>
              <a:t>–</a:t>
            </a:r>
            <a:r>
              <a:rPr lang="en-US" b="1" dirty="0"/>
              <a:t> </a:t>
            </a:r>
            <a:r>
              <a:rPr lang="en-US" dirty="0"/>
              <a:t>accurately measures the essential functions of the practice</a:t>
            </a:r>
          </a:p>
          <a:p>
            <a:pPr lvl="0"/>
            <a:r>
              <a:rPr lang="en-US" b="1" dirty="0"/>
              <a:t>Reliable </a:t>
            </a:r>
            <a:r>
              <a:rPr lang="en-US" dirty="0"/>
              <a:t>–</a:t>
            </a:r>
            <a:r>
              <a:rPr lang="en-US" b="1" dirty="0"/>
              <a:t> </a:t>
            </a:r>
            <a:r>
              <a:rPr lang="en-US" dirty="0"/>
              <a:t>produces consistent information across users, settings, activities, and time points</a:t>
            </a:r>
          </a:p>
          <a:p>
            <a:r>
              <a:rPr lang="en-US" b="1" dirty="0"/>
              <a:t>Practical </a:t>
            </a:r>
            <a:r>
              <a:rPr lang="en-US" dirty="0"/>
              <a:t>–</a:t>
            </a:r>
            <a:r>
              <a:rPr lang="en-US" b="1" dirty="0"/>
              <a:t> </a:t>
            </a:r>
            <a:r>
              <a:rPr lang="en-US" dirty="0"/>
              <a:t>can be used with the staff and resources available</a:t>
            </a:r>
          </a:p>
          <a:p>
            <a:endParaRPr lang="en-US" dirty="0"/>
          </a:p>
          <a:p>
            <a:pPr lvl="1"/>
            <a:endParaRPr lang="en-US" dirty="0"/>
          </a:p>
        </p:txBody>
      </p:sp>
      <p:sp>
        <p:nvSpPr>
          <p:cNvPr id="3" name="Title 2">
            <a:extLst>
              <a:ext uri="{FF2B5EF4-FFF2-40B4-BE49-F238E27FC236}">
                <a16:creationId xmlns:a16="http://schemas.microsoft.com/office/drawing/2014/main" id="{A416C67B-416D-4448-A394-0A30D60FC9B9}"/>
              </a:ext>
            </a:extLst>
          </p:cNvPr>
          <p:cNvSpPr>
            <a:spLocks noGrp="1"/>
          </p:cNvSpPr>
          <p:nvPr>
            <p:ph type="title"/>
          </p:nvPr>
        </p:nvSpPr>
        <p:spPr>
          <a:xfrm>
            <a:off x="457200" y="228600"/>
            <a:ext cx="8229600" cy="1189038"/>
          </a:xfrm>
        </p:spPr>
        <p:txBody>
          <a:bodyPr>
            <a:normAutofit/>
          </a:bodyPr>
          <a:lstStyle/>
          <a:p>
            <a:r>
              <a:rPr lang="en-US" sz="3200" dirty="0"/>
              <a:t>Characteristics of High-Quality Measurement</a:t>
            </a:r>
          </a:p>
        </p:txBody>
      </p:sp>
      <p:sp>
        <p:nvSpPr>
          <p:cNvPr id="4" name="Slide Number Placeholder 3">
            <a:extLst>
              <a:ext uri="{FF2B5EF4-FFF2-40B4-BE49-F238E27FC236}">
                <a16:creationId xmlns:a16="http://schemas.microsoft.com/office/drawing/2014/main" id="{F0CF4C98-92E8-4DE8-AC3B-7023DA02D943}"/>
              </a:ext>
            </a:extLst>
          </p:cNvPr>
          <p:cNvSpPr>
            <a:spLocks noGrp="1"/>
          </p:cNvSpPr>
          <p:nvPr>
            <p:ph type="sldNum" sz="quarter" idx="10"/>
          </p:nvPr>
        </p:nvSpPr>
        <p:spPr/>
        <p:txBody>
          <a:bodyPr/>
          <a:lstStyle/>
          <a:p>
            <a:fld id="{B2897048-00E0-47FB-B07B-F36BBE8AF579}" type="slidenum">
              <a:rPr lang="en-US" smtClean="0"/>
              <a:pPr/>
              <a:t>21</a:t>
            </a:fld>
            <a:endParaRPr lang="en-US" dirty="0"/>
          </a:p>
        </p:txBody>
      </p:sp>
    </p:spTree>
    <p:extLst>
      <p:ext uri="{BB962C8B-B14F-4D97-AF65-F5344CB8AC3E}">
        <p14:creationId xmlns:p14="http://schemas.microsoft.com/office/powerpoint/2010/main" val="361695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08F559-AF13-4064-83D9-1F0A65C4771C}"/>
              </a:ext>
            </a:extLst>
          </p:cNvPr>
          <p:cNvSpPr>
            <a:spLocks noGrp="1"/>
          </p:cNvSpPr>
          <p:nvPr>
            <p:ph idx="1"/>
          </p:nvPr>
        </p:nvSpPr>
        <p:spPr>
          <a:xfrm>
            <a:off x="457200" y="1828800"/>
            <a:ext cx="8229600" cy="4038600"/>
          </a:xfrm>
        </p:spPr>
        <p:txBody>
          <a:bodyPr/>
          <a:lstStyle/>
          <a:p>
            <a:pPr marL="0" lvl="0" indent="0">
              <a:buNone/>
            </a:pPr>
            <a:r>
              <a:rPr lang="en-US" sz="2600" dirty="0"/>
              <a:t>The tool:</a:t>
            </a:r>
          </a:p>
          <a:p>
            <a:pPr lvl="0"/>
            <a:r>
              <a:rPr lang="en-US" sz="2600" b="1" dirty="0"/>
              <a:t>Can produce a meaningful fidelity threshold score </a:t>
            </a:r>
            <a:r>
              <a:rPr lang="en-US" sz="2600" dirty="0"/>
              <a:t>that indicates whether practitioners have reached a level of implementation that is sufficient for achieving targeted child or family outcomes.</a:t>
            </a:r>
          </a:p>
          <a:p>
            <a:pPr lvl="0"/>
            <a:r>
              <a:rPr lang="en-US" sz="2600" b="1" dirty="0"/>
              <a:t>Allows for variation </a:t>
            </a:r>
            <a:r>
              <a:rPr lang="en-US" sz="2600" dirty="0"/>
              <a:t>(e.g., over time, across practitioners)</a:t>
            </a:r>
            <a:endParaRPr lang="en-US" sz="2600" b="1" dirty="0"/>
          </a:p>
          <a:p>
            <a:pPr lvl="0"/>
            <a:r>
              <a:rPr lang="en-US" sz="2600" b="1" dirty="0"/>
              <a:t>Provides useful information to practitioners </a:t>
            </a:r>
            <a:r>
              <a:rPr lang="en-US" sz="2600" dirty="0"/>
              <a:t>to identify areas of strength and areas for improvement to move toward, reach, and maintain fidelity.</a:t>
            </a:r>
          </a:p>
          <a:p>
            <a:pPr lvl="1"/>
            <a:endParaRPr lang="en-US" dirty="0"/>
          </a:p>
        </p:txBody>
      </p:sp>
      <p:sp>
        <p:nvSpPr>
          <p:cNvPr id="3" name="Title 2">
            <a:extLst>
              <a:ext uri="{FF2B5EF4-FFF2-40B4-BE49-F238E27FC236}">
                <a16:creationId xmlns:a16="http://schemas.microsoft.com/office/drawing/2014/main" id="{A416C67B-416D-4448-A394-0A30D60FC9B9}"/>
              </a:ext>
            </a:extLst>
          </p:cNvPr>
          <p:cNvSpPr>
            <a:spLocks noGrp="1"/>
          </p:cNvSpPr>
          <p:nvPr>
            <p:ph type="title"/>
          </p:nvPr>
        </p:nvSpPr>
        <p:spPr>
          <a:xfrm>
            <a:off x="457200" y="152400"/>
            <a:ext cx="8229600" cy="1265238"/>
          </a:xfrm>
        </p:spPr>
        <p:txBody>
          <a:bodyPr>
            <a:normAutofit/>
          </a:bodyPr>
          <a:lstStyle/>
          <a:p>
            <a:r>
              <a:rPr lang="en-US" sz="3200" dirty="0"/>
              <a:t>Characteristics of High-Quality Measurement</a:t>
            </a:r>
          </a:p>
        </p:txBody>
      </p:sp>
      <p:sp>
        <p:nvSpPr>
          <p:cNvPr id="4" name="Slide Number Placeholder 3">
            <a:extLst>
              <a:ext uri="{FF2B5EF4-FFF2-40B4-BE49-F238E27FC236}">
                <a16:creationId xmlns:a16="http://schemas.microsoft.com/office/drawing/2014/main" id="{F0CF4C98-92E8-4DE8-AC3B-7023DA02D943}"/>
              </a:ext>
            </a:extLst>
          </p:cNvPr>
          <p:cNvSpPr>
            <a:spLocks noGrp="1"/>
          </p:cNvSpPr>
          <p:nvPr>
            <p:ph type="sldNum" sz="quarter" idx="10"/>
          </p:nvPr>
        </p:nvSpPr>
        <p:spPr/>
        <p:txBody>
          <a:bodyPr/>
          <a:lstStyle/>
          <a:p>
            <a:fld id="{B2897048-00E0-47FB-B07B-F36BBE8AF579}" type="slidenum">
              <a:rPr lang="en-US" smtClean="0"/>
              <a:pPr/>
              <a:t>22</a:t>
            </a:fld>
            <a:endParaRPr lang="en-US" dirty="0"/>
          </a:p>
        </p:txBody>
      </p:sp>
    </p:spTree>
    <p:extLst>
      <p:ext uri="{BB962C8B-B14F-4D97-AF65-F5344CB8AC3E}">
        <p14:creationId xmlns:p14="http://schemas.microsoft.com/office/powerpoint/2010/main" val="2497683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08F559-AF13-4064-83D9-1F0A65C4771C}"/>
              </a:ext>
            </a:extLst>
          </p:cNvPr>
          <p:cNvSpPr>
            <a:spLocks noGrp="1"/>
          </p:cNvSpPr>
          <p:nvPr>
            <p:ph idx="1"/>
          </p:nvPr>
        </p:nvSpPr>
        <p:spPr>
          <a:xfrm>
            <a:off x="457200" y="1828800"/>
            <a:ext cx="8229600" cy="4038600"/>
          </a:xfrm>
        </p:spPr>
        <p:txBody>
          <a:bodyPr/>
          <a:lstStyle/>
          <a:p>
            <a:pPr marL="0" indent="0">
              <a:buNone/>
            </a:pPr>
            <a:r>
              <a:rPr lang="en-US" dirty="0"/>
              <a:t>Other considerations to improve quality:</a:t>
            </a:r>
            <a:endParaRPr lang="en-US" b="1" dirty="0"/>
          </a:p>
          <a:p>
            <a:pPr lvl="0"/>
            <a:r>
              <a:rPr lang="en-US" sz="2400" b="1" dirty="0"/>
              <a:t>Timing/frequency.</a:t>
            </a:r>
            <a:r>
              <a:rPr lang="en-US" sz="2400" dirty="0"/>
              <a:t> The tool is used at sufficient frequency to measure incremental improvement (practice change) and the maintenance of fidelity over time. </a:t>
            </a:r>
          </a:p>
          <a:p>
            <a:pPr lvl="0"/>
            <a:r>
              <a:rPr lang="en-US" sz="2400" b="1" dirty="0"/>
              <a:t>Training. </a:t>
            </a:r>
            <a:r>
              <a:rPr lang="en-US" sz="2400" dirty="0"/>
              <a:t>Clear instructions and training are provided to improve data quality.</a:t>
            </a:r>
          </a:p>
          <a:p>
            <a:r>
              <a:rPr lang="en-US" sz="2400" b="1" dirty="0"/>
              <a:t>Purpose of data collection is clear--</a:t>
            </a:r>
            <a:r>
              <a:rPr lang="en-US" sz="2400" dirty="0"/>
              <a:t>Practitioners and data collectors understand how data will be used to improve implementation</a:t>
            </a:r>
            <a:r>
              <a:rPr lang="en-US" sz="2400" b="1" dirty="0"/>
              <a:t>.</a:t>
            </a:r>
            <a:r>
              <a:rPr lang="en-US" sz="2400" dirty="0"/>
              <a:t>  </a:t>
            </a:r>
          </a:p>
          <a:p>
            <a:r>
              <a:rPr lang="en-US" sz="2400" dirty="0"/>
              <a:t>Use </a:t>
            </a:r>
            <a:r>
              <a:rPr lang="en-US" sz="2400" b="1" dirty="0"/>
              <a:t>consistent tools/instruments </a:t>
            </a:r>
            <a:r>
              <a:rPr lang="en-US" sz="2400" dirty="0"/>
              <a:t>statewide</a:t>
            </a:r>
          </a:p>
          <a:p>
            <a:endParaRPr lang="en-US" sz="2400" dirty="0"/>
          </a:p>
          <a:p>
            <a:endParaRPr lang="en-US" dirty="0"/>
          </a:p>
          <a:p>
            <a:pPr lvl="1"/>
            <a:endParaRPr lang="en-US" dirty="0"/>
          </a:p>
        </p:txBody>
      </p:sp>
      <p:sp>
        <p:nvSpPr>
          <p:cNvPr id="3" name="Title 2">
            <a:extLst>
              <a:ext uri="{FF2B5EF4-FFF2-40B4-BE49-F238E27FC236}">
                <a16:creationId xmlns:a16="http://schemas.microsoft.com/office/drawing/2014/main" id="{A416C67B-416D-4448-A394-0A30D60FC9B9}"/>
              </a:ext>
            </a:extLst>
          </p:cNvPr>
          <p:cNvSpPr>
            <a:spLocks noGrp="1"/>
          </p:cNvSpPr>
          <p:nvPr>
            <p:ph type="title"/>
          </p:nvPr>
        </p:nvSpPr>
        <p:spPr/>
        <p:txBody>
          <a:bodyPr>
            <a:normAutofit fontScale="90000"/>
          </a:bodyPr>
          <a:lstStyle/>
          <a:p>
            <a:r>
              <a:rPr lang="en-US" dirty="0"/>
              <a:t>Characteristics of High-Quality Measurement</a:t>
            </a:r>
          </a:p>
        </p:txBody>
      </p:sp>
      <p:sp>
        <p:nvSpPr>
          <p:cNvPr id="4" name="Slide Number Placeholder 3">
            <a:extLst>
              <a:ext uri="{FF2B5EF4-FFF2-40B4-BE49-F238E27FC236}">
                <a16:creationId xmlns:a16="http://schemas.microsoft.com/office/drawing/2014/main" id="{F0CF4C98-92E8-4DE8-AC3B-7023DA02D943}"/>
              </a:ext>
            </a:extLst>
          </p:cNvPr>
          <p:cNvSpPr>
            <a:spLocks noGrp="1"/>
          </p:cNvSpPr>
          <p:nvPr>
            <p:ph type="sldNum" sz="quarter" idx="10"/>
          </p:nvPr>
        </p:nvSpPr>
        <p:spPr/>
        <p:txBody>
          <a:bodyPr/>
          <a:lstStyle/>
          <a:p>
            <a:fld id="{B2897048-00E0-47FB-B07B-F36BBE8AF579}" type="slidenum">
              <a:rPr lang="en-US" smtClean="0"/>
              <a:pPr/>
              <a:t>23</a:t>
            </a:fld>
            <a:endParaRPr lang="en-US" dirty="0"/>
          </a:p>
        </p:txBody>
      </p:sp>
    </p:spTree>
    <p:extLst>
      <p:ext uri="{BB962C8B-B14F-4D97-AF65-F5344CB8AC3E}">
        <p14:creationId xmlns:p14="http://schemas.microsoft.com/office/powerpoint/2010/main" val="2496616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8AF471-DF2F-429F-A7EE-28F9AC1306F5}"/>
              </a:ext>
            </a:extLst>
          </p:cNvPr>
          <p:cNvSpPr>
            <a:spLocks noGrp="1"/>
          </p:cNvSpPr>
          <p:nvPr>
            <p:ph idx="1"/>
          </p:nvPr>
        </p:nvSpPr>
        <p:spPr>
          <a:xfrm>
            <a:off x="457200" y="1600201"/>
            <a:ext cx="5105400" cy="4038600"/>
          </a:xfrm>
        </p:spPr>
        <p:txBody>
          <a:bodyPr/>
          <a:lstStyle/>
          <a:p>
            <a:r>
              <a:rPr lang="en-US" dirty="0"/>
              <a:t>Observation by someone else</a:t>
            </a:r>
          </a:p>
          <a:p>
            <a:r>
              <a:rPr lang="en-US" dirty="0"/>
              <a:t>Practitioner self report</a:t>
            </a:r>
          </a:p>
          <a:p>
            <a:r>
              <a:rPr lang="en-US" dirty="0"/>
              <a:t>Review of documents</a:t>
            </a:r>
          </a:p>
          <a:p>
            <a:endParaRPr lang="en-US" dirty="0"/>
          </a:p>
          <a:p>
            <a:endParaRPr lang="en-US" dirty="0"/>
          </a:p>
          <a:p>
            <a:pPr marL="0" indent="0">
              <a:buNone/>
            </a:pPr>
            <a:r>
              <a:rPr lang="en-US" dirty="0"/>
              <a:t>Multiple methods can be used, including qualitative methods</a:t>
            </a:r>
          </a:p>
        </p:txBody>
      </p:sp>
      <p:sp>
        <p:nvSpPr>
          <p:cNvPr id="3" name="Title 2">
            <a:extLst>
              <a:ext uri="{FF2B5EF4-FFF2-40B4-BE49-F238E27FC236}">
                <a16:creationId xmlns:a16="http://schemas.microsoft.com/office/drawing/2014/main" id="{71D1BB7A-DE74-41C6-B149-C1F0876C7DB3}"/>
              </a:ext>
            </a:extLst>
          </p:cNvPr>
          <p:cNvSpPr>
            <a:spLocks noGrp="1"/>
          </p:cNvSpPr>
          <p:nvPr>
            <p:ph type="title"/>
          </p:nvPr>
        </p:nvSpPr>
        <p:spPr/>
        <p:txBody>
          <a:bodyPr>
            <a:normAutofit/>
          </a:bodyPr>
          <a:lstStyle/>
          <a:p>
            <a:r>
              <a:rPr lang="en-US" dirty="0"/>
              <a:t>Data Collection Methods</a:t>
            </a:r>
          </a:p>
        </p:txBody>
      </p:sp>
      <p:sp>
        <p:nvSpPr>
          <p:cNvPr id="4" name="Slide Number Placeholder 3">
            <a:extLst>
              <a:ext uri="{FF2B5EF4-FFF2-40B4-BE49-F238E27FC236}">
                <a16:creationId xmlns:a16="http://schemas.microsoft.com/office/drawing/2014/main" id="{DDD71815-B340-4E9C-83C9-70038FB5E7A7}"/>
              </a:ext>
            </a:extLst>
          </p:cNvPr>
          <p:cNvSpPr>
            <a:spLocks noGrp="1"/>
          </p:cNvSpPr>
          <p:nvPr>
            <p:ph type="sldNum" sz="quarter" idx="10"/>
          </p:nvPr>
        </p:nvSpPr>
        <p:spPr/>
        <p:txBody>
          <a:bodyPr/>
          <a:lstStyle/>
          <a:p>
            <a:fld id="{B2897048-00E0-47FB-B07B-F36BBE8AF579}" type="slidenum">
              <a:rPr lang="en-US" smtClean="0"/>
              <a:pPr/>
              <a:t>24</a:t>
            </a:fld>
            <a:endParaRPr lang="en-US" dirty="0"/>
          </a:p>
        </p:txBody>
      </p:sp>
      <p:pic>
        <p:nvPicPr>
          <p:cNvPr id="6" name="Picture 5">
            <a:extLst>
              <a:ext uri="{FF2B5EF4-FFF2-40B4-BE49-F238E27FC236}">
                <a16:creationId xmlns:a16="http://schemas.microsoft.com/office/drawing/2014/main" id="{EB78BD2D-49C2-4AAB-979B-D063A939AB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167" r="19167" b="3750"/>
          <a:stretch/>
        </p:blipFill>
        <p:spPr>
          <a:xfrm>
            <a:off x="5181599" y="1633729"/>
            <a:ext cx="3566555" cy="4038600"/>
          </a:xfrm>
          <a:prstGeom prst="rect">
            <a:avLst/>
          </a:prstGeom>
        </p:spPr>
      </p:pic>
    </p:spTree>
    <p:extLst>
      <p:ext uri="{BB962C8B-B14F-4D97-AF65-F5344CB8AC3E}">
        <p14:creationId xmlns:p14="http://schemas.microsoft.com/office/powerpoint/2010/main" val="3688918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ADEFB5-2DCB-4743-8C0C-E7F8144CE707}"/>
              </a:ext>
            </a:extLst>
          </p:cNvPr>
          <p:cNvSpPr>
            <a:spLocks noGrp="1"/>
          </p:cNvSpPr>
          <p:nvPr>
            <p:ph idx="1"/>
          </p:nvPr>
        </p:nvSpPr>
        <p:spPr/>
        <p:txBody>
          <a:bodyPr/>
          <a:lstStyle/>
          <a:p>
            <a:r>
              <a:rPr lang="en-US" dirty="0"/>
              <a:t>What are the advantages and disadvantages of these data collection approaches?</a:t>
            </a:r>
          </a:p>
          <a:p>
            <a:pPr lvl="1"/>
            <a:r>
              <a:rPr lang="en-US" dirty="0"/>
              <a:t>Observation</a:t>
            </a:r>
          </a:p>
          <a:p>
            <a:pPr lvl="1"/>
            <a:r>
              <a:rPr lang="en-US" dirty="0"/>
              <a:t>Practitioner self-report</a:t>
            </a:r>
          </a:p>
          <a:p>
            <a:pPr lvl="1"/>
            <a:r>
              <a:rPr lang="en-US" dirty="0"/>
              <a:t>Review of documents</a:t>
            </a:r>
          </a:p>
          <a:p>
            <a:endParaRPr lang="en-US" dirty="0"/>
          </a:p>
          <a:p>
            <a:r>
              <a:rPr lang="en-US" dirty="0"/>
              <a:t>How have you tried to balance quality and practicality in evaluating practice implementation? </a:t>
            </a:r>
          </a:p>
          <a:p>
            <a:endParaRPr lang="en-US" dirty="0"/>
          </a:p>
        </p:txBody>
      </p:sp>
      <p:sp>
        <p:nvSpPr>
          <p:cNvPr id="3" name="Title 2">
            <a:extLst>
              <a:ext uri="{FF2B5EF4-FFF2-40B4-BE49-F238E27FC236}">
                <a16:creationId xmlns:a16="http://schemas.microsoft.com/office/drawing/2014/main" id="{034B79E1-F1C8-44E4-9D75-7A6B38F3145F}"/>
              </a:ext>
            </a:extLst>
          </p:cNvPr>
          <p:cNvSpPr>
            <a:spLocks noGrp="1"/>
          </p:cNvSpPr>
          <p:nvPr>
            <p:ph type="title"/>
          </p:nvPr>
        </p:nvSpPr>
        <p:spPr/>
        <p:txBody>
          <a:bodyPr/>
          <a:lstStyle/>
          <a:p>
            <a:r>
              <a:rPr lang="en-US" dirty="0"/>
              <a:t>Large Group Discussion</a:t>
            </a:r>
          </a:p>
        </p:txBody>
      </p:sp>
      <p:sp>
        <p:nvSpPr>
          <p:cNvPr id="4" name="Slide Number Placeholder 3">
            <a:extLst>
              <a:ext uri="{FF2B5EF4-FFF2-40B4-BE49-F238E27FC236}">
                <a16:creationId xmlns:a16="http://schemas.microsoft.com/office/drawing/2014/main" id="{072CCF7E-D93A-4B4C-90F4-A3AE11E7759E}"/>
              </a:ext>
            </a:extLst>
          </p:cNvPr>
          <p:cNvSpPr>
            <a:spLocks noGrp="1"/>
          </p:cNvSpPr>
          <p:nvPr>
            <p:ph type="sldNum" sz="quarter" idx="10"/>
          </p:nvPr>
        </p:nvSpPr>
        <p:spPr/>
        <p:txBody>
          <a:bodyPr/>
          <a:lstStyle/>
          <a:p>
            <a:fld id="{B2897048-00E0-47FB-B07B-F36BBE8AF579}" type="slidenum">
              <a:rPr lang="en-US" smtClean="0"/>
              <a:pPr/>
              <a:t>25</a:t>
            </a:fld>
            <a:endParaRPr lang="en-US" dirty="0"/>
          </a:p>
        </p:txBody>
      </p:sp>
    </p:spTree>
    <p:extLst>
      <p:ext uri="{BB962C8B-B14F-4D97-AF65-F5344CB8AC3E}">
        <p14:creationId xmlns:p14="http://schemas.microsoft.com/office/powerpoint/2010/main" val="994723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114799"/>
          </a:xfrm>
        </p:spPr>
        <p:txBody>
          <a:bodyPr/>
          <a:lstStyle/>
          <a:p>
            <a:pPr fontAlgn="base"/>
            <a:r>
              <a:rPr lang="en-US" sz="2600" b="1" dirty="0"/>
              <a:t>Leverage</a:t>
            </a:r>
            <a:r>
              <a:rPr lang="en-US" sz="2600" dirty="0"/>
              <a:t> existing processes and structures (e.g., supervisors, coaches)</a:t>
            </a:r>
          </a:p>
          <a:p>
            <a:pPr lvl="0"/>
            <a:r>
              <a:rPr lang="en-US" sz="2600" dirty="0"/>
              <a:t>Start with </a:t>
            </a:r>
            <a:r>
              <a:rPr lang="en-US" sz="2600" b="1" dirty="0"/>
              <a:t>existing tools </a:t>
            </a:r>
            <a:r>
              <a:rPr lang="en-US" sz="2600" dirty="0"/>
              <a:t>(e.g., fidelity tools associated with a model, tools related to DEC Recommended Practices)</a:t>
            </a:r>
          </a:p>
          <a:p>
            <a:pPr lvl="0"/>
            <a:r>
              <a:rPr lang="en-US" sz="2600" b="1" dirty="0"/>
              <a:t>Prioritize</a:t>
            </a:r>
            <a:r>
              <a:rPr lang="en-US" sz="2600" dirty="0"/>
              <a:t> the practices to be evaluated—it is not practical to evaluate </a:t>
            </a:r>
            <a:r>
              <a:rPr lang="en-US" sz="2600" i="1" dirty="0"/>
              <a:t>all</a:t>
            </a:r>
            <a:r>
              <a:rPr lang="en-US" sz="2600" dirty="0"/>
              <a:t> practices</a:t>
            </a:r>
          </a:p>
          <a:p>
            <a:pPr lvl="0"/>
            <a:r>
              <a:rPr lang="en-US" sz="2600" b="1" dirty="0"/>
              <a:t>Start small</a:t>
            </a:r>
            <a:r>
              <a:rPr lang="en-US" sz="2600" dirty="0"/>
              <a:t>—select a subgroup of practitioners and/or programs for more intensive measures (e.g., observations)</a:t>
            </a:r>
          </a:p>
          <a:p>
            <a:pPr lvl="0"/>
            <a:endParaRPr lang="en-US" sz="2600" dirty="0"/>
          </a:p>
        </p:txBody>
      </p:sp>
      <p:sp>
        <p:nvSpPr>
          <p:cNvPr id="3" name="Title 2"/>
          <p:cNvSpPr>
            <a:spLocks noGrp="1"/>
          </p:cNvSpPr>
          <p:nvPr>
            <p:ph type="title"/>
          </p:nvPr>
        </p:nvSpPr>
        <p:spPr/>
        <p:txBody>
          <a:bodyPr>
            <a:normAutofit/>
          </a:bodyPr>
          <a:lstStyle/>
          <a:p>
            <a:r>
              <a:rPr lang="en-US" dirty="0"/>
              <a:t>How to Make it Practical</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26</a:t>
            </a:fld>
            <a:endParaRPr lang="en-US" dirty="0"/>
          </a:p>
        </p:txBody>
      </p:sp>
    </p:spTree>
    <p:extLst>
      <p:ext uri="{BB962C8B-B14F-4D97-AF65-F5344CB8AC3E}">
        <p14:creationId xmlns:p14="http://schemas.microsoft.com/office/powerpoint/2010/main" val="75912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fontScale="90000"/>
          </a:bodyPr>
          <a:lstStyle/>
          <a:p>
            <a:r>
              <a:rPr lang="en-US" dirty="0">
                <a:solidFill>
                  <a:srgbClr val="297ABB"/>
                </a:solidFill>
              </a:rPr>
              <a:t>Measurement: Key Take-Away Points</a:t>
            </a:r>
          </a:p>
        </p:txBody>
      </p:sp>
      <p:sp>
        <p:nvSpPr>
          <p:cNvPr id="2" name="Content Placeholder 1"/>
          <p:cNvSpPr>
            <a:spLocks noGrp="1"/>
          </p:cNvSpPr>
          <p:nvPr>
            <p:ph sz="half" idx="1"/>
          </p:nvPr>
        </p:nvSpPr>
        <p:spPr>
          <a:xfrm>
            <a:off x="457200" y="1371600"/>
            <a:ext cx="5181600" cy="4525963"/>
          </a:xfrm>
        </p:spPr>
        <p:txBody>
          <a:bodyPr/>
          <a:lstStyle/>
          <a:p>
            <a:r>
              <a:rPr lang="en-US" dirty="0">
                <a:solidFill>
                  <a:srgbClr val="297ABB"/>
                </a:solidFill>
              </a:rPr>
              <a:t>Alignment, alignment, alignment</a:t>
            </a:r>
          </a:p>
          <a:p>
            <a:r>
              <a:rPr lang="en-US" dirty="0">
                <a:solidFill>
                  <a:srgbClr val="297ABB"/>
                </a:solidFill>
              </a:rPr>
              <a:t>High-quality measurement = meaningful, useful data</a:t>
            </a:r>
          </a:p>
          <a:p>
            <a:r>
              <a:rPr lang="en-US" dirty="0">
                <a:solidFill>
                  <a:srgbClr val="297ABB"/>
                </a:solidFill>
              </a:rPr>
              <a:t>Independent observation = more objective information than practitioners’ self report</a:t>
            </a:r>
          </a:p>
          <a:p>
            <a:r>
              <a:rPr lang="en-US" dirty="0">
                <a:solidFill>
                  <a:srgbClr val="297ABB"/>
                </a:solidFill>
              </a:rPr>
              <a:t>Needs to be practical</a:t>
            </a:r>
          </a:p>
          <a:p>
            <a:endParaRPr lang="en-US" dirty="0"/>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27</a:t>
            </a:fld>
            <a:endParaRPr lang="en-US" dirty="0"/>
          </a:p>
        </p:txBody>
      </p:sp>
      <p:pic>
        <p:nvPicPr>
          <p:cNvPr id="7" name="Picture 6">
            <a:extLst>
              <a:ext uri="{FF2B5EF4-FFF2-40B4-BE49-F238E27FC236}">
                <a16:creationId xmlns:a16="http://schemas.microsoft.com/office/drawing/2014/main" id="{D45BF04B-A84C-4635-BBEE-E3042F4DB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752600"/>
            <a:ext cx="3020568" cy="3232944"/>
          </a:xfrm>
          <a:prstGeom prst="rect">
            <a:avLst/>
          </a:prstGeom>
        </p:spPr>
      </p:pic>
    </p:spTree>
    <p:extLst>
      <p:ext uri="{BB962C8B-B14F-4D97-AF65-F5344CB8AC3E}">
        <p14:creationId xmlns:p14="http://schemas.microsoft.com/office/powerpoint/2010/main" val="1898268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0"/>
          <p:cNvSpPr txBox="1">
            <a:spLocks/>
          </p:cNvSpPr>
          <p:nvPr/>
        </p:nvSpPr>
        <p:spPr>
          <a:xfrm>
            <a:off x="647700" y="990600"/>
            <a:ext cx="7848600" cy="12192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297ABB"/>
                </a:solidFill>
                <a:ea typeface="+mj-ea"/>
                <a:cs typeface="+mj-cs"/>
              </a:rPr>
              <a:t>What do we do with all this data?</a:t>
            </a:r>
          </a:p>
        </p:txBody>
      </p:sp>
      <p:pic>
        <p:nvPicPr>
          <p:cNvPr id="11" name="Picture 2" descr="C:\Users\Robin\Documents\DaSy\SSIP\Yr6 TA\Webinar\Photos\iStock_000017463968XSmall.jpg"/>
          <p:cNvPicPr>
            <a:picLocks noChangeAspect="1" noChangeArrowheads="1"/>
          </p:cNvPicPr>
          <p:nvPr/>
        </p:nvPicPr>
        <p:blipFill>
          <a:blip r:embed="rId3">
            <a:extLst>
              <a:ext uri="{28A0092B-C50C-407E-A947-70E740481C1C}">
                <a14:useLocalDpi xmlns:a14="http://schemas.microsoft.com/office/drawing/2010/main" val="0"/>
              </a:ext>
            </a:extLst>
          </a:blip>
          <a:srcRect l="10908" r="10908"/>
          <a:stretch>
            <a:fillRect/>
          </a:stretch>
        </p:blipFill>
        <p:spPr bwMode="auto">
          <a:xfrm>
            <a:off x="3505200" y="2667000"/>
            <a:ext cx="5326577" cy="30075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95687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90B623-7CDD-44F8-A9F5-940352676D01}"/>
              </a:ext>
            </a:extLst>
          </p:cNvPr>
          <p:cNvSpPr>
            <a:spLocks noGrp="1"/>
          </p:cNvSpPr>
          <p:nvPr>
            <p:ph idx="1"/>
          </p:nvPr>
        </p:nvSpPr>
        <p:spPr/>
        <p:txBody>
          <a:bodyPr/>
          <a:lstStyle/>
          <a:p>
            <a:r>
              <a:rPr lang="en-US" dirty="0"/>
              <a:t>What do you want to know from your data?</a:t>
            </a:r>
          </a:p>
          <a:p>
            <a:r>
              <a:rPr lang="en-US" dirty="0"/>
              <a:t>What information do decision-makers at each system level need to have to improve practice implementation?</a:t>
            </a:r>
          </a:p>
          <a:p>
            <a:endParaRPr lang="en-US" dirty="0"/>
          </a:p>
          <a:p>
            <a:r>
              <a:rPr lang="en-US" dirty="0"/>
              <a:t>The type of decisions made at each level drives the evaluation questions and the appropriate analysis. </a:t>
            </a:r>
          </a:p>
        </p:txBody>
      </p:sp>
      <p:sp>
        <p:nvSpPr>
          <p:cNvPr id="3" name="Title 2">
            <a:extLst>
              <a:ext uri="{FF2B5EF4-FFF2-40B4-BE49-F238E27FC236}">
                <a16:creationId xmlns:a16="http://schemas.microsoft.com/office/drawing/2014/main" id="{AB0D44D9-6300-4691-8FCF-8FF35F780C97}"/>
              </a:ext>
            </a:extLst>
          </p:cNvPr>
          <p:cNvSpPr>
            <a:spLocks noGrp="1"/>
          </p:cNvSpPr>
          <p:nvPr>
            <p:ph type="title"/>
          </p:nvPr>
        </p:nvSpPr>
        <p:spPr/>
        <p:txBody>
          <a:bodyPr>
            <a:normAutofit/>
          </a:bodyPr>
          <a:lstStyle/>
          <a:p>
            <a:r>
              <a:rPr lang="en-US" dirty="0"/>
              <a:t>Purposes of Data Analysis and Use</a:t>
            </a:r>
          </a:p>
        </p:txBody>
      </p:sp>
      <p:sp>
        <p:nvSpPr>
          <p:cNvPr id="4" name="Slide Number Placeholder 3">
            <a:extLst>
              <a:ext uri="{FF2B5EF4-FFF2-40B4-BE49-F238E27FC236}">
                <a16:creationId xmlns:a16="http://schemas.microsoft.com/office/drawing/2014/main" id="{8B3B20D0-EF25-43E0-BBB0-81C332E564AF}"/>
              </a:ext>
            </a:extLst>
          </p:cNvPr>
          <p:cNvSpPr>
            <a:spLocks noGrp="1"/>
          </p:cNvSpPr>
          <p:nvPr>
            <p:ph type="sldNum" sz="quarter" idx="10"/>
          </p:nvPr>
        </p:nvSpPr>
        <p:spPr/>
        <p:txBody>
          <a:bodyPr/>
          <a:lstStyle/>
          <a:p>
            <a:fld id="{B2897048-00E0-47FB-B07B-F36BBE8AF579}" type="slidenum">
              <a:rPr lang="en-US" smtClean="0"/>
              <a:pPr/>
              <a:t>29</a:t>
            </a:fld>
            <a:endParaRPr lang="en-US" dirty="0"/>
          </a:p>
        </p:txBody>
      </p:sp>
    </p:spTree>
    <p:extLst>
      <p:ext uri="{BB962C8B-B14F-4D97-AF65-F5344CB8AC3E}">
        <p14:creationId xmlns:p14="http://schemas.microsoft.com/office/powerpoint/2010/main" val="287844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descr="&quot; &quot;"/>
          <p:cNvSpPr>
            <a:spLocks noGrp="1"/>
          </p:cNvSpPr>
          <p:nvPr>
            <p:ph type="title"/>
          </p:nvPr>
        </p:nvSpPr>
        <p:spPr/>
        <p:txBody>
          <a:bodyPr/>
          <a:lstStyle/>
          <a:p>
            <a:r>
              <a:rPr lang="en-US" dirty="0"/>
              <a:t>Outcomes</a:t>
            </a:r>
          </a:p>
        </p:txBody>
      </p:sp>
      <p:sp>
        <p:nvSpPr>
          <p:cNvPr id="2" name="Content Placeholder 1"/>
          <p:cNvSpPr>
            <a:spLocks noGrp="1"/>
          </p:cNvSpPr>
          <p:nvPr>
            <p:ph idx="1"/>
          </p:nvPr>
        </p:nvSpPr>
        <p:spPr/>
        <p:txBody>
          <a:bodyPr/>
          <a:lstStyle/>
          <a:p>
            <a:pPr marL="0" indent="0">
              <a:buNone/>
            </a:pPr>
            <a:r>
              <a:rPr lang="en-US" dirty="0"/>
              <a:t>Participants will increase understanding of</a:t>
            </a:r>
          </a:p>
          <a:p>
            <a:pPr lvl="1"/>
            <a:r>
              <a:rPr lang="en-US" dirty="0"/>
              <a:t>Basic evaluation principles related to evaluating practice implementation</a:t>
            </a:r>
          </a:p>
          <a:p>
            <a:pPr lvl="1"/>
            <a:r>
              <a:rPr lang="en-US" dirty="0"/>
              <a:t>Features of high-quality tools and methods for evaluating practice implementation</a:t>
            </a:r>
          </a:p>
          <a:p>
            <a:pPr lvl="1"/>
            <a:r>
              <a:rPr lang="en-US" dirty="0"/>
              <a:t>Strategies for summarizing data on practice implementation for different purposes</a:t>
            </a:r>
          </a:p>
          <a:p>
            <a:pPr marL="0" indent="0">
              <a:buNone/>
            </a:pPr>
            <a:endParaRPr lang="en-US" dirty="0"/>
          </a:p>
        </p:txBody>
      </p:sp>
    </p:spTree>
    <p:extLst>
      <p:ext uri="{BB962C8B-B14F-4D97-AF65-F5344CB8AC3E}">
        <p14:creationId xmlns:p14="http://schemas.microsoft.com/office/powerpoint/2010/main" val="3718905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F00A6-C276-4991-B5D6-D64F9A8A8601}"/>
              </a:ext>
            </a:extLst>
          </p:cNvPr>
          <p:cNvSpPr>
            <a:spLocks noGrp="1"/>
          </p:cNvSpPr>
          <p:nvPr>
            <p:ph idx="1"/>
          </p:nvPr>
        </p:nvSpPr>
        <p:spPr>
          <a:xfrm>
            <a:off x="152400" y="1300292"/>
            <a:ext cx="8534400" cy="4338510"/>
          </a:xfrm>
        </p:spPr>
        <p:txBody>
          <a:bodyPr/>
          <a:lstStyle/>
          <a:p>
            <a:r>
              <a:rPr lang="en-US" dirty="0"/>
              <a:t>Practitioner Level</a:t>
            </a:r>
          </a:p>
          <a:p>
            <a:pPr lvl="1"/>
            <a:r>
              <a:rPr lang="en-US" sz="2300" dirty="0"/>
              <a:t>Is the practitioner implementing with fidelity?</a:t>
            </a:r>
          </a:p>
          <a:p>
            <a:r>
              <a:rPr lang="en-US" dirty="0"/>
              <a:t>Local Program Level</a:t>
            </a:r>
          </a:p>
          <a:p>
            <a:pPr lvl="1"/>
            <a:r>
              <a:rPr lang="en-US" sz="2300" dirty="0"/>
              <a:t>Are practitioners implementing the EBP with fidelity?</a:t>
            </a:r>
          </a:p>
          <a:p>
            <a:pPr lvl="1"/>
            <a:r>
              <a:rPr lang="en-US" sz="2300" dirty="0"/>
              <a:t>Which components of the fidelity tool show the greatest growth across practitioners? The least growth?</a:t>
            </a:r>
          </a:p>
          <a:p>
            <a:r>
              <a:rPr lang="en-US" dirty="0"/>
              <a:t>State Level </a:t>
            </a:r>
          </a:p>
          <a:p>
            <a:pPr lvl="1"/>
            <a:r>
              <a:rPr lang="en-US" dirty="0"/>
              <a:t>Are practitioners within local programs implementing the EBP with fidelity?</a:t>
            </a:r>
          </a:p>
          <a:p>
            <a:pPr lvl="1"/>
            <a:r>
              <a:rPr lang="en-US" dirty="0"/>
              <a:t>What percentage of programs meet a performance indicator for percentage of practitioners at fidelity?</a:t>
            </a:r>
          </a:p>
          <a:p>
            <a:pPr marL="457200" lvl="1" indent="0">
              <a:buNone/>
            </a:pPr>
            <a:endParaRPr lang="en-US" sz="2300" dirty="0"/>
          </a:p>
          <a:p>
            <a:endParaRPr lang="en-US" dirty="0"/>
          </a:p>
        </p:txBody>
      </p:sp>
      <p:sp>
        <p:nvSpPr>
          <p:cNvPr id="3" name="Title 2">
            <a:extLst>
              <a:ext uri="{FF2B5EF4-FFF2-40B4-BE49-F238E27FC236}">
                <a16:creationId xmlns:a16="http://schemas.microsoft.com/office/drawing/2014/main" id="{134199A2-749E-4498-91D2-C553D6388FFD}"/>
              </a:ext>
            </a:extLst>
          </p:cNvPr>
          <p:cNvSpPr>
            <a:spLocks noGrp="1"/>
          </p:cNvSpPr>
          <p:nvPr>
            <p:ph type="title"/>
          </p:nvPr>
        </p:nvSpPr>
        <p:spPr>
          <a:xfrm>
            <a:off x="304800" y="157291"/>
            <a:ext cx="8229600" cy="1143000"/>
          </a:xfrm>
        </p:spPr>
        <p:txBody>
          <a:bodyPr>
            <a:noAutofit/>
          </a:bodyPr>
          <a:lstStyle/>
          <a:p>
            <a:r>
              <a:rPr lang="en-US" sz="3200" dirty="0"/>
              <a:t>Example Questions at Different System Levels </a:t>
            </a:r>
          </a:p>
        </p:txBody>
      </p:sp>
      <p:sp>
        <p:nvSpPr>
          <p:cNvPr id="4" name="Slide Number Placeholder 3">
            <a:extLst>
              <a:ext uri="{FF2B5EF4-FFF2-40B4-BE49-F238E27FC236}">
                <a16:creationId xmlns:a16="http://schemas.microsoft.com/office/drawing/2014/main" id="{463A4DD2-47DD-4053-82A5-DFB62CE8E145}"/>
              </a:ext>
            </a:extLst>
          </p:cNvPr>
          <p:cNvSpPr>
            <a:spLocks noGrp="1"/>
          </p:cNvSpPr>
          <p:nvPr>
            <p:ph type="sldNum" sz="quarter" idx="10"/>
          </p:nvPr>
        </p:nvSpPr>
        <p:spPr/>
        <p:txBody>
          <a:bodyPr/>
          <a:lstStyle/>
          <a:p>
            <a:fld id="{B2897048-00E0-47FB-B07B-F36BBE8AF579}" type="slidenum">
              <a:rPr lang="en-US" smtClean="0"/>
              <a:pPr/>
              <a:t>30</a:t>
            </a:fld>
            <a:endParaRPr lang="en-US" dirty="0"/>
          </a:p>
        </p:txBody>
      </p:sp>
    </p:spTree>
    <p:extLst>
      <p:ext uri="{BB962C8B-B14F-4D97-AF65-F5344CB8AC3E}">
        <p14:creationId xmlns:p14="http://schemas.microsoft.com/office/powerpoint/2010/main" val="3222861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EB113F-AC8D-4E7D-A5E0-F4A7DA117212}"/>
              </a:ext>
            </a:extLst>
          </p:cNvPr>
          <p:cNvSpPr>
            <a:spLocks noGrp="1"/>
          </p:cNvSpPr>
          <p:nvPr>
            <p:ph type="title"/>
          </p:nvPr>
        </p:nvSpPr>
        <p:spPr/>
        <p:txBody>
          <a:bodyPr>
            <a:normAutofit/>
          </a:bodyPr>
          <a:lstStyle/>
          <a:p>
            <a:r>
              <a:rPr lang="en-US" dirty="0"/>
              <a:t>Data Aggregation Example</a:t>
            </a:r>
          </a:p>
        </p:txBody>
      </p:sp>
      <p:sp>
        <p:nvSpPr>
          <p:cNvPr id="4" name="Slide Number Placeholder 3">
            <a:extLst>
              <a:ext uri="{FF2B5EF4-FFF2-40B4-BE49-F238E27FC236}">
                <a16:creationId xmlns:a16="http://schemas.microsoft.com/office/drawing/2014/main" id="{B35931F4-22EF-4823-8560-81AC53AF1944}"/>
              </a:ext>
            </a:extLst>
          </p:cNvPr>
          <p:cNvSpPr>
            <a:spLocks noGrp="1"/>
          </p:cNvSpPr>
          <p:nvPr>
            <p:ph type="sldNum" sz="quarter" idx="10"/>
          </p:nvPr>
        </p:nvSpPr>
        <p:spPr/>
        <p:txBody>
          <a:bodyPr/>
          <a:lstStyle/>
          <a:p>
            <a:fld id="{B2897048-00E0-47FB-B07B-F36BBE8AF579}" type="slidenum">
              <a:rPr lang="en-US" smtClean="0"/>
              <a:pPr/>
              <a:t>31</a:t>
            </a:fld>
            <a:endParaRPr lang="en-US" dirty="0"/>
          </a:p>
        </p:txBody>
      </p:sp>
      <p:pic>
        <p:nvPicPr>
          <p:cNvPr id="6" name="Picture 5">
            <a:extLst>
              <a:ext uri="{FF2B5EF4-FFF2-40B4-BE49-F238E27FC236}">
                <a16:creationId xmlns:a16="http://schemas.microsoft.com/office/drawing/2014/main" id="{5DF2BEAF-E147-4163-9D6C-B2A23DE435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3999"/>
            <a:ext cx="8458200" cy="4419601"/>
          </a:xfrm>
          <a:prstGeom prst="rect">
            <a:avLst/>
          </a:prstGeom>
          <a:noFill/>
          <a:ln>
            <a:noFill/>
          </a:ln>
        </p:spPr>
      </p:pic>
    </p:spTree>
    <p:extLst>
      <p:ext uri="{BB962C8B-B14F-4D97-AF65-F5344CB8AC3E}">
        <p14:creationId xmlns:p14="http://schemas.microsoft.com/office/powerpoint/2010/main" val="414955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90B623-7CDD-44F8-A9F5-940352676D01}"/>
              </a:ext>
            </a:extLst>
          </p:cNvPr>
          <p:cNvSpPr>
            <a:spLocks noGrp="1"/>
          </p:cNvSpPr>
          <p:nvPr>
            <p:ph idx="1"/>
          </p:nvPr>
        </p:nvSpPr>
        <p:spPr/>
        <p:txBody>
          <a:bodyPr/>
          <a:lstStyle/>
          <a:p>
            <a:r>
              <a:rPr lang="en-US" dirty="0"/>
              <a:t>How are you using/sharing data on practice implementation?</a:t>
            </a:r>
          </a:p>
          <a:p>
            <a:r>
              <a:rPr lang="en-US" dirty="0"/>
              <a:t>Are local programs/sites using data on practice implementation? How?</a:t>
            </a:r>
          </a:p>
          <a:p>
            <a:r>
              <a:rPr lang="en-US" dirty="0"/>
              <a:t>Are you using qualitative data to better understand practice implementation? How?</a:t>
            </a:r>
          </a:p>
        </p:txBody>
      </p:sp>
      <p:sp>
        <p:nvSpPr>
          <p:cNvPr id="3" name="Title 2">
            <a:extLst>
              <a:ext uri="{FF2B5EF4-FFF2-40B4-BE49-F238E27FC236}">
                <a16:creationId xmlns:a16="http://schemas.microsoft.com/office/drawing/2014/main" id="{AB0D44D9-6300-4691-8FCF-8FF35F780C97}"/>
              </a:ext>
            </a:extLst>
          </p:cNvPr>
          <p:cNvSpPr>
            <a:spLocks noGrp="1"/>
          </p:cNvSpPr>
          <p:nvPr>
            <p:ph type="title"/>
          </p:nvPr>
        </p:nvSpPr>
        <p:spPr/>
        <p:txBody>
          <a:bodyPr>
            <a:normAutofit/>
          </a:bodyPr>
          <a:lstStyle/>
          <a:p>
            <a:r>
              <a:rPr lang="en-US" dirty="0"/>
              <a:t>Large Group Discussion</a:t>
            </a:r>
          </a:p>
        </p:txBody>
      </p:sp>
      <p:sp>
        <p:nvSpPr>
          <p:cNvPr id="4" name="Slide Number Placeholder 3">
            <a:extLst>
              <a:ext uri="{FF2B5EF4-FFF2-40B4-BE49-F238E27FC236}">
                <a16:creationId xmlns:a16="http://schemas.microsoft.com/office/drawing/2014/main" id="{8B3B20D0-EF25-43E0-BBB0-81C332E564AF}"/>
              </a:ext>
            </a:extLst>
          </p:cNvPr>
          <p:cNvSpPr>
            <a:spLocks noGrp="1"/>
          </p:cNvSpPr>
          <p:nvPr>
            <p:ph type="sldNum" sz="quarter" idx="10"/>
          </p:nvPr>
        </p:nvSpPr>
        <p:spPr/>
        <p:txBody>
          <a:bodyPr/>
          <a:lstStyle/>
          <a:p>
            <a:fld id="{B2897048-00E0-47FB-B07B-F36BBE8AF579}" type="slidenum">
              <a:rPr lang="en-US" smtClean="0"/>
              <a:pPr/>
              <a:t>32</a:t>
            </a:fld>
            <a:endParaRPr lang="en-US" dirty="0"/>
          </a:p>
        </p:txBody>
      </p:sp>
    </p:spTree>
    <p:extLst>
      <p:ext uri="{BB962C8B-B14F-4D97-AF65-F5344CB8AC3E}">
        <p14:creationId xmlns:p14="http://schemas.microsoft.com/office/powerpoint/2010/main" val="315545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01BE43-4414-4F15-B690-1C03C83DAC8C}"/>
              </a:ext>
            </a:extLst>
          </p:cNvPr>
          <p:cNvSpPr>
            <a:spLocks noGrp="1"/>
          </p:cNvSpPr>
          <p:nvPr>
            <p:ph type="title"/>
          </p:nvPr>
        </p:nvSpPr>
        <p:spPr/>
        <p:txBody>
          <a:bodyPr>
            <a:noAutofit/>
          </a:bodyPr>
          <a:lstStyle/>
          <a:p>
            <a:r>
              <a:rPr lang="en-US" dirty="0">
                <a:solidFill>
                  <a:srgbClr val="297ABB"/>
                </a:solidFill>
              </a:rPr>
              <a:t>Data Analysis and Use: Key Takeaways</a:t>
            </a:r>
          </a:p>
        </p:txBody>
      </p:sp>
      <p:sp>
        <p:nvSpPr>
          <p:cNvPr id="2" name="Content Placeholder 1">
            <a:extLst>
              <a:ext uri="{FF2B5EF4-FFF2-40B4-BE49-F238E27FC236}">
                <a16:creationId xmlns:a16="http://schemas.microsoft.com/office/drawing/2014/main" id="{CB2A84DA-27E3-4462-B116-3A9881825ABD}"/>
              </a:ext>
            </a:extLst>
          </p:cNvPr>
          <p:cNvSpPr>
            <a:spLocks noGrp="1"/>
          </p:cNvSpPr>
          <p:nvPr>
            <p:ph sz="half" idx="1"/>
          </p:nvPr>
        </p:nvSpPr>
        <p:spPr/>
        <p:txBody>
          <a:bodyPr/>
          <a:lstStyle/>
          <a:p>
            <a:r>
              <a:rPr lang="en-US" dirty="0">
                <a:solidFill>
                  <a:srgbClr val="297ABB"/>
                </a:solidFill>
              </a:rPr>
              <a:t>Align analysis to evaluation questions</a:t>
            </a:r>
          </a:p>
          <a:p>
            <a:r>
              <a:rPr lang="en-US" dirty="0">
                <a:solidFill>
                  <a:srgbClr val="297ABB"/>
                </a:solidFill>
              </a:rPr>
              <a:t>Summarize data for different systems levels</a:t>
            </a:r>
          </a:p>
          <a:p>
            <a:r>
              <a:rPr lang="en-US" dirty="0">
                <a:solidFill>
                  <a:srgbClr val="297ABB"/>
                </a:solidFill>
              </a:rPr>
              <a:t>Qualitative data can bring quantitative data to life</a:t>
            </a:r>
          </a:p>
        </p:txBody>
      </p:sp>
      <p:pic>
        <p:nvPicPr>
          <p:cNvPr id="7" name="Content Placeholder 6">
            <a:extLst>
              <a:ext uri="{FF2B5EF4-FFF2-40B4-BE49-F238E27FC236}">
                <a16:creationId xmlns:a16="http://schemas.microsoft.com/office/drawing/2014/main" id="{49928FED-FD86-48F8-85A8-0D690BA9D6C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57067" y="1341437"/>
            <a:ext cx="3020866" cy="4525963"/>
          </a:xfrm>
        </p:spPr>
      </p:pic>
      <p:sp>
        <p:nvSpPr>
          <p:cNvPr id="4" name="Slide Number Placeholder 3">
            <a:extLst>
              <a:ext uri="{FF2B5EF4-FFF2-40B4-BE49-F238E27FC236}">
                <a16:creationId xmlns:a16="http://schemas.microsoft.com/office/drawing/2014/main" id="{0F446C54-8677-4B21-9AD7-4657372112D8}"/>
              </a:ext>
            </a:extLst>
          </p:cNvPr>
          <p:cNvSpPr>
            <a:spLocks noGrp="1"/>
          </p:cNvSpPr>
          <p:nvPr>
            <p:ph type="sldNum" sz="quarter" idx="10"/>
          </p:nvPr>
        </p:nvSpPr>
        <p:spPr/>
        <p:txBody>
          <a:bodyPr/>
          <a:lstStyle/>
          <a:p>
            <a:fld id="{B2897048-00E0-47FB-B07B-F36BBE8AF579}" type="slidenum">
              <a:rPr lang="en-US" smtClean="0"/>
              <a:pPr/>
              <a:t>33</a:t>
            </a:fld>
            <a:endParaRPr lang="en-US" dirty="0"/>
          </a:p>
        </p:txBody>
      </p:sp>
    </p:spTree>
    <p:extLst>
      <p:ext uri="{BB962C8B-B14F-4D97-AF65-F5344CB8AC3E}">
        <p14:creationId xmlns:p14="http://schemas.microsoft.com/office/powerpoint/2010/main" val="707368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A16BDE1-0BDD-47AC-8642-1BF12B633FFE}"/>
              </a:ext>
            </a:extLst>
          </p:cNvPr>
          <p:cNvSpPr>
            <a:spLocks noGrp="1"/>
          </p:cNvSpPr>
          <p:nvPr>
            <p:ph idx="1"/>
          </p:nvPr>
        </p:nvSpPr>
        <p:spPr/>
        <p:txBody>
          <a:bodyPr/>
          <a:lstStyle/>
          <a:p>
            <a:pPr marL="0" indent="0">
              <a:buNone/>
            </a:pPr>
            <a:r>
              <a:rPr lang="en-US" dirty="0"/>
              <a:t>Broad Improvement Strategies</a:t>
            </a:r>
          </a:p>
          <a:p>
            <a:r>
              <a:rPr lang="en-US" sz="2200" dirty="0"/>
              <a:t>Enhance the statewide system of professional development (PD) to ensure implementation of evidence-based practices (EBPs) around Primary Service Provider (PSP) Approach to Teaming and Coaching model in the natural learning environment to support social-emotional (SE) development with fidelity. </a:t>
            </a:r>
          </a:p>
          <a:p>
            <a:r>
              <a:rPr lang="en-US" sz="2200" dirty="0"/>
              <a:t>Increase the capacity of early intervention programs to provide services and supports to address SE development.</a:t>
            </a:r>
          </a:p>
          <a:p>
            <a:r>
              <a:rPr lang="en-US" sz="2200" dirty="0"/>
              <a:t>Enhance the child outcomes summary (COS) process to ensure data are accurate and realizable and ensure program effectiveness to support EBPs to improve children’s SE development. </a:t>
            </a:r>
          </a:p>
        </p:txBody>
      </p:sp>
      <p:sp>
        <p:nvSpPr>
          <p:cNvPr id="2" name="Title 1">
            <a:extLst>
              <a:ext uri="{FF2B5EF4-FFF2-40B4-BE49-F238E27FC236}">
                <a16:creationId xmlns:a16="http://schemas.microsoft.com/office/drawing/2014/main" id="{BFE635B9-DF28-413D-9BBD-AEC35F2A28C4}"/>
              </a:ext>
            </a:extLst>
          </p:cNvPr>
          <p:cNvSpPr>
            <a:spLocks noGrp="1"/>
          </p:cNvSpPr>
          <p:nvPr>
            <p:ph type="title"/>
          </p:nvPr>
        </p:nvSpPr>
        <p:spPr/>
        <p:txBody>
          <a:bodyPr/>
          <a:lstStyle/>
          <a:p>
            <a:pPr algn="ctr"/>
            <a:r>
              <a:rPr lang="en-US" dirty="0"/>
              <a:t>Hawaii’s SSIP</a:t>
            </a:r>
          </a:p>
        </p:txBody>
      </p:sp>
      <p:sp>
        <p:nvSpPr>
          <p:cNvPr id="3" name="Slide Number Placeholder 2">
            <a:extLst>
              <a:ext uri="{FF2B5EF4-FFF2-40B4-BE49-F238E27FC236}">
                <a16:creationId xmlns:a16="http://schemas.microsoft.com/office/drawing/2014/main" id="{CD1086D8-C5DC-40E9-B397-9A763BCD78B6}"/>
              </a:ext>
            </a:extLst>
          </p:cNvPr>
          <p:cNvSpPr>
            <a:spLocks noGrp="1"/>
          </p:cNvSpPr>
          <p:nvPr>
            <p:ph type="sldNum" sz="quarter" idx="10"/>
          </p:nvPr>
        </p:nvSpPr>
        <p:spPr/>
        <p:txBody>
          <a:bodyPr/>
          <a:lstStyle/>
          <a:p>
            <a:fld id="{B2897048-00E0-47FB-B07B-F36BBE8AF579}" type="slidenum">
              <a:rPr lang="en-US" smtClean="0"/>
              <a:pPr/>
              <a:t>34</a:t>
            </a:fld>
            <a:endParaRPr lang="en-US" dirty="0"/>
          </a:p>
        </p:txBody>
      </p:sp>
    </p:spTree>
    <p:extLst>
      <p:ext uri="{BB962C8B-B14F-4D97-AF65-F5344CB8AC3E}">
        <p14:creationId xmlns:p14="http://schemas.microsoft.com/office/powerpoint/2010/main" val="1658113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F40146-5CD2-460E-945A-819D8C944D3E}"/>
              </a:ext>
            </a:extLst>
          </p:cNvPr>
          <p:cNvSpPr>
            <a:spLocks noGrp="1"/>
          </p:cNvSpPr>
          <p:nvPr>
            <p:ph idx="1"/>
          </p:nvPr>
        </p:nvSpPr>
        <p:spPr/>
        <p:txBody>
          <a:bodyPr/>
          <a:lstStyle/>
          <a:p>
            <a:pPr marL="0" indent="0">
              <a:buNone/>
            </a:pPr>
            <a:r>
              <a:rPr lang="en-US" dirty="0"/>
              <a:t>Infants and toddlers with disabilities, in demonstration sites, will have substantially increased their rate of growth in social-emotional skills (including social relationships) by the time they exit early intervention. </a:t>
            </a:r>
          </a:p>
          <a:p>
            <a:pPr marL="0" indent="0">
              <a:buNone/>
            </a:pPr>
            <a:endParaRPr lang="en-US" dirty="0"/>
          </a:p>
          <a:p>
            <a:pPr marL="0" indent="0">
              <a:buNone/>
            </a:pPr>
            <a:r>
              <a:rPr lang="en-US" sz="2000" dirty="0"/>
              <a:t>Summary Statement 1:  Of those children who entered or exited the program below age expectations, the percent who substantially increased their rate of growth by the time they turned 3 years of age or exited the program.  </a:t>
            </a:r>
          </a:p>
        </p:txBody>
      </p:sp>
      <p:sp>
        <p:nvSpPr>
          <p:cNvPr id="3" name="Title 2">
            <a:extLst>
              <a:ext uri="{FF2B5EF4-FFF2-40B4-BE49-F238E27FC236}">
                <a16:creationId xmlns:a16="http://schemas.microsoft.com/office/drawing/2014/main" id="{646FBFAB-D53B-4086-9BC9-24C464F5C126}"/>
              </a:ext>
            </a:extLst>
          </p:cNvPr>
          <p:cNvSpPr>
            <a:spLocks noGrp="1"/>
          </p:cNvSpPr>
          <p:nvPr>
            <p:ph type="title"/>
          </p:nvPr>
        </p:nvSpPr>
        <p:spPr/>
        <p:txBody>
          <a:bodyPr/>
          <a:lstStyle/>
          <a:p>
            <a:pPr algn="ctr"/>
            <a:r>
              <a:rPr lang="en-US" dirty="0"/>
              <a:t>Hawaii’s SiMR</a:t>
            </a:r>
          </a:p>
        </p:txBody>
      </p:sp>
      <p:sp>
        <p:nvSpPr>
          <p:cNvPr id="4" name="Slide Number Placeholder 3">
            <a:extLst>
              <a:ext uri="{FF2B5EF4-FFF2-40B4-BE49-F238E27FC236}">
                <a16:creationId xmlns:a16="http://schemas.microsoft.com/office/drawing/2014/main" id="{BC04C92C-AF4B-4813-87C7-0D3C5012A77A}"/>
              </a:ext>
            </a:extLst>
          </p:cNvPr>
          <p:cNvSpPr>
            <a:spLocks noGrp="1"/>
          </p:cNvSpPr>
          <p:nvPr>
            <p:ph type="sldNum" sz="quarter" idx="10"/>
          </p:nvPr>
        </p:nvSpPr>
        <p:spPr/>
        <p:txBody>
          <a:bodyPr/>
          <a:lstStyle/>
          <a:p>
            <a:fld id="{B2897048-00E0-47FB-B07B-F36BBE8AF579}" type="slidenum">
              <a:rPr lang="en-US" smtClean="0"/>
              <a:pPr/>
              <a:t>35</a:t>
            </a:fld>
            <a:endParaRPr lang="en-US" dirty="0"/>
          </a:p>
        </p:txBody>
      </p:sp>
    </p:spTree>
    <p:extLst>
      <p:ext uri="{BB962C8B-B14F-4D97-AF65-F5344CB8AC3E}">
        <p14:creationId xmlns:p14="http://schemas.microsoft.com/office/powerpoint/2010/main" val="3033020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8782CF-9C78-42D0-A52E-1228BAEE68AA}"/>
              </a:ext>
            </a:extLst>
          </p:cNvPr>
          <p:cNvSpPr>
            <a:spLocks noGrp="1"/>
          </p:cNvSpPr>
          <p:nvPr>
            <p:ph idx="1"/>
          </p:nvPr>
        </p:nvSpPr>
        <p:spPr/>
        <p:txBody>
          <a:bodyPr/>
          <a:lstStyle/>
          <a:p>
            <a:r>
              <a:rPr lang="en-US" dirty="0"/>
              <a:t>Primary Service Provider Approach to Teaming</a:t>
            </a:r>
          </a:p>
          <a:p>
            <a:pPr lvl="1">
              <a:buFont typeface="Wingdings" panose="05000000000000000000" pitchFamily="2" charset="2"/>
              <a:buChar char="ü"/>
            </a:pPr>
            <a:r>
              <a:rPr lang="en-US" dirty="0"/>
              <a:t>*Checklist for Implementing a Primary – Coach Approach to Teaming  (measures infrastructure)</a:t>
            </a:r>
          </a:p>
          <a:p>
            <a:r>
              <a:rPr lang="en-US" dirty="0"/>
              <a:t>Coaching Model</a:t>
            </a:r>
          </a:p>
          <a:p>
            <a:pPr lvl="1">
              <a:buFont typeface="Wingdings" panose="05000000000000000000" pitchFamily="2" charset="2"/>
              <a:buChar char="ü"/>
            </a:pPr>
            <a:r>
              <a:rPr lang="en-US" dirty="0"/>
              <a:t>SE Self-Assessment (measures practice change)</a:t>
            </a:r>
          </a:p>
          <a:p>
            <a:pPr lvl="1">
              <a:buFont typeface="Wingdings" panose="05000000000000000000" pitchFamily="2" charset="2"/>
              <a:buChar char="ü"/>
            </a:pPr>
            <a:r>
              <a:rPr lang="en-US" dirty="0"/>
              <a:t>*Coaching Log Summary Form (measures fidelity)</a:t>
            </a:r>
          </a:p>
          <a:p>
            <a:pPr lvl="1">
              <a:buFont typeface="Wingdings" panose="05000000000000000000" pitchFamily="2" charset="2"/>
              <a:buChar char="ü"/>
            </a:pPr>
            <a:r>
              <a:rPr lang="en-US" dirty="0"/>
              <a:t>*Hawaii SE Competencies Coaching Log Review (in process)</a:t>
            </a:r>
          </a:p>
          <a:p>
            <a:pPr marL="57150" indent="0">
              <a:buNone/>
            </a:pPr>
            <a:endParaRPr lang="en-US" sz="1200" dirty="0"/>
          </a:p>
          <a:p>
            <a:pPr marL="57150" indent="0" algn="r">
              <a:buNone/>
            </a:pPr>
            <a:r>
              <a:rPr lang="en-US" sz="1200" dirty="0"/>
              <a:t>*Shelden &amp; Rush </a:t>
            </a:r>
          </a:p>
          <a:p>
            <a:pPr marL="457200" lvl="1" indent="0">
              <a:buNone/>
            </a:pPr>
            <a:endParaRPr lang="en-US" dirty="0"/>
          </a:p>
        </p:txBody>
      </p:sp>
      <p:sp>
        <p:nvSpPr>
          <p:cNvPr id="3" name="Title 2">
            <a:extLst>
              <a:ext uri="{FF2B5EF4-FFF2-40B4-BE49-F238E27FC236}">
                <a16:creationId xmlns:a16="http://schemas.microsoft.com/office/drawing/2014/main" id="{A7096BDF-ED15-4A2E-80F2-94CA3F92C8CB}"/>
              </a:ext>
            </a:extLst>
          </p:cNvPr>
          <p:cNvSpPr>
            <a:spLocks noGrp="1"/>
          </p:cNvSpPr>
          <p:nvPr>
            <p:ph type="title"/>
          </p:nvPr>
        </p:nvSpPr>
        <p:spPr/>
        <p:txBody>
          <a:bodyPr/>
          <a:lstStyle/>
          <a:p>
            <a:pPr algn="ctr"/>
            <a:r>
              <a:rPr lang="en-US" dirty="0"/>
              <a:t>Hawaii’s EBPs &amp; Measurement Tools</a:t>
            </a:r>
          </a:p>
        </p:txBody>
      </p:sp>
      <p:sp>
        <p:nvSpPr>
          <p:cNvPr id="4" name="Slide Number Placeholder 3">
            <a:extLst>
              <a:ext uri="{FF2B5EF4-FFF2-40B4-BE49-F238E27FC236}">
                <a16:creationId xmlns:a16="http://schemas.microsoft.com/office/drawing/2014/main" id="{EAE3ABCB-98F6-49ED-B7B2-7821DE86EBCD}"/>
              </a:ext>
            </a:extLst>
          </p:cNvPr>
          <p:cNvSpPr>
            <a:spLocks noGrp="1"/>
          </p:cNvSpPr>
          <p:nvPr>
            <p:ph type="sldNum" sz="quarter" idx="10"/>
          </p:nvPr>
        </p:nvSpPr>
        <p:spPr/>
        <p:txBody>
          <a:bodyPr/>
          <a:lstStyle/>
          <a:p>
            <a:fld id="{B2897048-00E0-47FB-B07B-F36BBE8AF579}" type="slidenum">
              <a:rPr lang="en-US" smtClean="0"/>
              <a:pPr/>
              <a:t>36</a:t>
            </a:fld>
            <a:endParaRPr lang="en-US" dirty="0"/>
          </a:p>
        </p:txBody>
      </p:sp>
    </p:spTree>
    <p:extLst>
      <p:ext uri="{BB962C8B-B14F-4D97-AF65-F5344CB8AC3E}">
        <p14:creationId xmlns:p14="http://schemas.microsoft.com/office/powerpoint/2010/main" val="2234141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B1F1AB-025A-4AA7-AE47-09A9F65405FE}"/>
              </a:ext>
            </a:extLst>
          </p:cNvPr>
          <p:cNvSpPr>
            <a:spLocks noGrp="1"/>
          </p:cNvSpPr>
          <p:nvPr>
            <p:ph idx="1"/>
          </p:nvPr>
        </p:nvSpPr>
        <p:spPr/>
        <p:txBody>
          <a:bodyPr/>
          <a:lstStyle/>
          <a:p>
            <a:pPr lvl="0"/>
            <a:r>
              <a:rPr lang="en-US" sz="2200" dirty="0"/>
              <a:t>Added a short-term outcome that was previously missed but vital to the work being done.</a:t>
            </a:r>
          </a:p>
          <a:p>
            <a:pPr lvl="0"/>
            <a:r>
              <a:rPr lang="en-US" sz="2200" dirty="0"/>
              <a:t>Deleted a short-term outcome that that was not necessary to track as it was embedded into another outcome.</a:t>
            </a:r>
          </a:p>
          <a:p>
            <a:pPr lvl="0"/>
            <a:r>
              <a:rPr lang="en-US" sz="2200" dirty="0"/>
              <a:t>Deleted an intermediate outcome because it was time intensive to track and not necessary. </a:t>
            </a:r>
            <a:r>
              <a:rPr lang="en-US" sz="2200" b="1" dirty="0"/>
              <a:t> </a:t>
            </a:r>
            <a:endParaRPr lang="en-US" sz="2200" dirty="0"/>
          </a:p>
          <a:p>
            <a:r>
              <a:rPr lang="en-US" sz="2200" dirty="0"/>
              <a:t>For all evaluation outcomes, Hawaii elaborated on the measurement/data collection method/measurement interval/data management (Who will enter data; how will data be stored; how will data be entered; when data will be entered; how data will be transmitted) and included analysis descriptions. </a:t>
            </a:r>
          </a:p>
          <a:p>
            <a:endParaRPr lang="en-US" dirty="0"/>
          </a:p>
        </p:txBody>
      </p:sp>
      <p:sp>
        <p:nvSpPr>
          <p:cNvPr id="3" name="Title 2">
            <a:extLst>
              <a:ext uri="{FF2B5EF4-FFF2-40B4-BE49-F238E27FC236}">
                <a16:creationId xmlns:a16="http://schemas.microsoft.com/office/drawing/2014/main" id="{7236F8EE-2C44-4C5C-B65F-25C766FDE358}"/>
              </a:ext>
            </a:extLst>
          </p:cNvPr>
          <p:cNvSpPr>
            <a:spLocks noGrp="1"/>
          </p:cNvSpPr>
          <p:nvPr>
            <p:ph type="title"/>
          </p:nvPr>
        </p:nvSpPr>
        <p:spPr/>
        <p:txBody>
          <a:bodyPr>
            <a:normAutofit fontScale="90000"/>
          </a:bodyPr>
          <a:lstStyle/>
          <a:p>
            <a:pPr algn="ctr"/>
            <a:r>
              <a:rPr lang="en-US" dirty="0"/>
              <a:t>Revisions based on SSIP Evaluation Practice Change Webinars</a:t>
            </a:r>
          </a:p>
        </p:txBody>
      </p:sp>
      <p:sp>
        <p:nvSpPr>
          <p:cNvPr id="4" name="Slide Number Placeholder 3">
            <a:extLst>
              <a:ext uri="{FF2B5EF4-FFF2-40B4-BE49-F238E27FC236}">
                <a16:creationId xmlns:a16="http://schemas.microsoft.com/office/drawing/2014/main" id="{2E16AFCC-A67F-4D4C-89CF-6DF362C16DFD}"/>
              </a:ext>
            </a:extLst>
          </p:cNvPr>
          <p:cNvSpPr>
            <a:spLocks noGrp="1"/>
          </p:cNvSpPr>
          <p:nvPr>
            <p:ph type="sldNum" sz="quarter" idx="10"/>
          </p:nvPr>
        </p:nvSpPr>
        <p:spPr/>
        <p:txBody>
          <a:bodyPr/>
          <a:lstStyle/>
          <a:p>
            <a:fld id="{B2897048-00E0-47FB-B07B-F36BBE8AF579}" type="slidenum">
              <a:rPr lang="en-US" smtClean="0"/>
              <a:pPr/>
              <a:t>37</a:t>
            </a:fld>
            <a:endParaRPr lang="en-US" dirty="0"/>
          </a:p>
        </p:txBody>
      </p:sp>
    </p:spTree>
    <p:extLst>
      <p:ext uri="{BB962C8B-B14F-4D97-AF65-F5344CB8AC3E}">
        <p14:creationId xmlns:p14="http://schemas.microsoft.com/office/powerpoint/2010/main" val="2872238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3302FB-C840-4DB8-9B0D-DE1AEB33D23B}"/>
              </a:ext>
            </a:extLst>
          </p:cNvPr>
          <p:cNvSpPr>
            <a:spLocks noGrp="1"/>
          </p:cNvSpPr>
          <p:nvPr>
            <p:ph type="title"/>
          </p:nvPr>
        </p:nvSpPr>
        <p:spPr/>
        <p:txBody>
          <a:bodyPr/>
          <a:lstStyle/>
          <a:p>
            <a:pPr algn="ctr"/>
            <a:r>
              <a:rPr lang="en-US" dirty="0"/>
              <a:t>Hawaii’s Evaluation Plan - example</a:t>
            </a:r>
          </a:p>
        </p:txBody>
      </p:sp>
      <p:sp>
        <p:nvSpPr>
          <p:cNvPr id="4" name="Slide Number Placeholder 3">
            <a:extLst>
              <a:ext uri="{FF2B5EF4-FFF2-40B4-BE49-F238E27FC236}">
                <a16:creationId xmlns:a16="http://schemas.microsoft.com/office/drawing/2014/main" id="{391C616E-514C-4AD6-812D-A87161419745}"/>
              </a:ext>
            </a:extLst>
          </p:cNvPr>
          <p:cNvSpPr>
            <a:spLocks noGrp="1"/>
          </p:cNvSpPr>
          <p:nvPr>
            <p:ph type="sldNum" sz="quarter" idx="10"/>
          </p:nvPr>
        </p:nvSpPr>
        <p:spPr/>
        <p:txBody>
          <a:bodyPr/>
          <a:lstStyle/>
          <a:p>
            <a:fld id="{B2897048-00E0-47FB-B07B-F36BBE8AF579}" type="slidenum">
              <a:rPr lang="en-US" smtClean="0"/>
              <a:pPr/>
              <a:t>38</a:t>
            </a:fld>
            <a:endParaRPr lang="en-US" dirty="0"/>
          </a:p>
        </p:txBody>
      </p:sp>
      <p:pic>
        <p:nvPicPr>
          <p:cNvPr id="9" name="Content Placeholder 8">
            <a:extLst>
              <a:ext uri="{FF2B5EF4-FFF2-40B4-BE49-F238E27FC236}">
                <a16:creationId xmlns:a16="http://schemas.microsoft.com/office/drawing/2014/main" id="{70CF9490-0E4B-45BE-804C-D24F61EEE691}"/>
              </a:ext>
            </a:extLst>
          </p:cNvPr>
          <p:cNvPicPr>
            <a:picLocks noGrp="1"/>
          </p:cNvPicPr>
          <p:nvPr>
            <p:ph idx="1"/>
          </p:nvPr>
        </p:nvPicPr>
        <p:blipFill rotWithShape="1">
          <a:blip r:embed="rId3"/>
          <a:srcRect l="48505" t="28492" r="25578" b="5693"/>
          <a:stretch/>
        </p:blipFill>
        <p:spPr bwMode="auto">
          <a:xfrm>
            <a:off x="457200" y="1524000"/>
            <a:ext cx="8229600"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6485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8A1F44-1F3F-4B74-90B2-B83B6DBF967C}"/>
              </a:ext>
            </a:extLst>
          </p:cNvPr>
          <p:cNvSpPr>
            <a:spLocks noGrp="1"/>
          </p:cNvSpPr>
          <p:nvPr>
            <p:ph type="title"/>
          </p:nvPr>
        </p:nvSpPr>
        <p:spPr/>
        <p:txBody>
          <a:bodyPr/>
          <a:lstStyle/>
          <a:p>
            <a:r>
              <a:rPr lang="en-US" dirty="0"/>
              <a:t>Hawaii’s Evaluation Plan - example</a:t>
            </a:r>
          </a:p>
        </p:txBody>
      </p:sp>
      <p:sp>
        <p:nvSpPr>
          <p:cNvPr id="4" name="Slide Number Placeholder 3">
            <a:extLst>
              <a:ext uri="{FF2B5EF4-FFF2-40B4-BE49-F238E27FC236}">
                <a16:creationId xmlns:a16="http://schemas.microsoft.com/office/drawing/2014/main" id="{F2CC1000-B4BA-4137-8BBA-A2BA7E25620A}"/>
              </a:ext>
            </a:extLst>
          </p:cNvPr>
          <p:cNvSpPr>
            <a:spLocks noGrp="1"/>
          </p:cNvSpPr>
          <p:nvPr>
            <p:ph type="sldNum" sz="quarter" idx="10"/>
          </p:nvPr>
        </p:nvSpPr>
        <p:spPr/>
        <p:txBody>
          <a:bodyPr/>
          <a:lstStyle/>
          <a:p>
            <a:fld id="{B2897048-00E0-47FB-B07B-F36BBE8AF579}" type="slidenum">
              <a:rPr lang="en-US" smtClean="0"/>
              <a:pPr/>
              <a:t>39</a:t>
            </a:fld>
            <a:endParaRPr lang="en-US" dirty="0"/>
          </a:p>
        </p:txBody>
      </p:sp>
      <p:pic>
        <p:nvPicPr>
          <p:cNvPr id="5" name="Content Placeholder 4">
            <a:extLst>
              <a:ext uri="{FF2B5EF4-FFF2-40B4-BE49-F238E27FC236}">
                <a16:creationId xmlns:a16="http://schemas.microsoft.com/office/drawing/2014/main" id="{4C79FD5A-379B-477D-83AD-9CCD109958C2}"/>
              </a:ext>
            </a:extLst>
          </p:cNvPr>
          <p:cNvPicPr>
            <a:picLocks noGrp="1"/>
          </p:cNvPicPr>
          <p:nvPr>
            <p:ph idx="1"/>
          </p:nvPr>
        </p:nvPicPr>
        <p:blipFill rotWithShape="1">
          <a:blip r:embed="rId3"/>
          <a:srcRect l="48380" t="21948" r="25463" b="19753"/>
          <a:stretch/>
        </p:blipFill>
        <p:spPr bwMode="auto">
          <a:xfrm>
            <a:off x="457200" y="1524000"/>
            <a:ext cx="8229600"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506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E00BB9-2FD2-4ADA-8923-4457A0BAFF63}"/>
              </a:ext>
            </a:extLst>
          </p:cNvPr>
          <p:cNvSpPr>
            <a:spLocks noGrp="1"/>
          </p:cNvSpPr>
          <p:nvPr>
            <p:ph idx="1"/>
          </p:nvPr>
        </p:nvSpPr>
        <p:spPr/>
        <p:txBody>
          <a:bodyPr/>
          <a:lstStyle/>
          <a:p>
            <a:r>
              <a:rPr lang="en-US" dirty="0"/>
              <a:t>What are we measuring and why?</a:t>
            </a:r>
          </a:p>
          <a:p>
            <a:r>
              <a:rPr lang="en-US" dirty="0"/>
              <a:t>How are we measuring?</a:t>
            </a:r>
          </a:p>
          <a:p>
            <a:r>
              <a:rPr lang="en-US" dirty="0"/>
              <a:t>What do we do with all this data?</a:t>
            </a:r>
          </a:p>
          <a:p>
            <a:r>
              <a:rPr lang="en-US" dirty="0"/>
              <a:t>State example: Improving evaluation of Hawaii Part C’s SSIP evidence-based practices</a:t>
            </a:r>
          </a:p>
          <a:p>
            <a:pPr marL="0" indent="0">
              <a:buNone/>
            </a:pPr>
            <a:endParaRPr lang="en-US" dirty="0"/>
          </a:p>
        </p:txBody>
      </p:sp>
      <p:sp>
        <p:nvSpPr>
          <p:cNvPr id="3" name="Title 2">
            <a:extLst>
              <a:ext uri="{FF2B5EF4-FFF2-40B4-BE49-F238E27FC236}">
                <a16:creationId xmlns:a16="http://schemas.microsoft.com/office/drawing/2014/main" id="{7E3D6396-2E87-47C5-AE3C-371F0CFEC888}"/>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D25E6C95-389A-49E9-980D-EF9B9F5AB3EB}"/>
              </a:ext>
            </a:extLst>
          </p:cNvPr>
          <p:cNvSpPr>
            <a:spLocks noGrp="1"/>
          </p:cNvSpPr>
          <p:nvPr>
            <p:ph type="sldNum" sz="quarter" idx="10"/>
          </p:nvPr>
        </p:nvSpPr>
        <p:spPr/>
        <p:txBody>
          <a:bodyPr/>
          <a:lstStyle/>
          <a:p>
            <a:fld id="{B2897048-00E0-47FB-B07B-F36BBE8AF579}" type="slidenum">
              <a:rPr lang="en-US" smtClean="0"/>
              <a:pPr/>
              <a:t>4</a:t>
            </a:fld>
            <a:endParaRPr lang="en-US" dirty="0"/>
          </a:p>
        </p:txBody>
      </p:sp>
    </p:spTree>
    <p:extLst>
      <p:ext uri="{BB962C8B-B14F-4D97-AF65-F5344CB8AC3E}">
        <p14:creationId xmlns:p14="http://schemas.microsoft.com/office/powerpoint/2010/main" val="928695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815908-9D39-425D-A3A7-F3C1AD953450}"/>
              </a:ext>
            </a:extLst>
          </p:cNvPr>
          <p:cNvSpPr>
            <a:spLocks noGrp="1"/>
          </p:cNvSpPr>
          <p:nvPr>
            <p:ph type="title"/>
          </p:nvPr>
        </p:nvSpPr>
        <p:spPr/>
        <p:txBody>
          <a:bodyPr/>
          <a:lstStyle/>
          <a:p>
            <a:pPr algn="ctr"/>
            <a:r>
              <a:rPr lang="en-US" dirty="0"/>
              <a:t>Hawaii’s Evaluation Plan - example</a:t>
            </a:r>
          </a:p>
        </p:txBody>
      </p:sp>
      <p:sp>
        <p:nvSpPr>
          <p:cNvPr id="4" name="Slide Number Placeholder 3">
            <a:extLst>
              <a:ext uri="{FF2B5EF4-FFF2-40B4-BE49-F238E27FC236}">
                <a16:creationId xmlns:a16="http://schemas.microsoft.com/office/drawing/2014/main" id="{5901B22E-33E5-4C8F-9D49-6188362159BA}"/>
              </a:ext>
            </a:extLst>
          </p:cNvPr>
          <p:cNvSpPr>
            <a:spLocks noGrp="1"/>
          </p:cNvSpPr>
          <p:nvPr>
            <p:ph type="sldNum" sz="quarter" idx="10"/>
          </p:nvPr>
        </p:nvSpPr>
        <p:spPr/>
        <p:txBody>
          <a:bodyPr/>
          <a:lstStyle/>
          <a:p>
            <a:fld id="{B2897048-00E0-47FB-B07B-F36BBE8AF579}" type="slidenum">
              <a:rPr lang="en-US" smtClean="0"/>
              <a:pPr/>
              <a:t>40</a:t>
            </a:fld>
            <a:endParaRPr lang="en-US" dirty="0"/>
          </a:p>
        </p:txBody>
      </p:sp>
      <p:pic>
        <p:nvPicPr>
          <p:cNvPr id="5" name="Content Placeholder 4">
            <a:extLst>
              <a:ext uri="{FF2B5EF4-FFF2-40B4-BE49-F238E27FC236}">
                <a16:creationId xmlns:a16="http://schemas.microsoft.com/office/drawing/2014/main" id="{A83D02E6-B1EE-4FDD-B158-0E11E159B9A0}"/>
              </a:ext>
            </a:extLst>
          </p:cNvPr>
          <p:cNvPicPr>
            <a:picLocks noGrp="1"/>
          </p:cNvPicPr>
          <p:nvPr>
            <p:ph idx="1"/>
          </p:nvPr>
        </p:nvPicPr>
        <p:blipFill rotWithShape="1">
          <a:blip r:embed="rId3"/>
          <a:srcRect l="48496" t="20575" r="25462" b="22481"/>
          <a:stretch/>
        </p:blipFill>
        <p:spPr bwMode="auto">
          <a:xfrm>
            <a:off x="457200" y="1524000"/>
            <a:ext cx="8229600"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8451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35B9-DF28-413D-9BBD-AEC35F2A28C4}"/>
              </a:ext>
            </a:extLst>
          </p:cNvPr>
          <p:cNvSpPr>
            <a:spLocks noGrp="1"/>
          </p:cNvSpPr>
          <p:nvPr>
            <p:ph type="title"/>
          </p:nvPr>
        </p:nvSpPr>
        <p:spPr/>
        <p:txBody>
          <a:bodyPr/>
          <a:lstStyle/>
          <a:p>
            <a:r>
              <a:rPr lang="en-US" dirty="0"/>
              <a:t>Questions/Comments?</a:t>
            </a:r>
          </a:p>
        </p:txBody>
      </p:sp>
      <p:sp>
        <p:nvSpPr>
          <p:cNvPr id="3" name="Slide Number Placeholder 2">
            <a:extLst>
              <a:ext uri="{FF2B5EF4-FFF2-40B4-BE49-F238E27FC236}">
                <a16:creationId xmlns:a16="http://schemas.microsoft.com/office/drawing/2014/main" id="{CD1086D8-C5DC-40E9-B397-9A763BCD78B6}"/>
              </a:ext>
            </a:extLst>
          </p:cNvPr>
          <p:cNvSpPr>
            <a:spLocks noGrp="1"/>
          </p:cNvSpPr>
          <p:nvPr>
            <p:ph type="sldNum" sz="quarter" idx="10"/>
          </p:nvPr>
        </p:nvSpPr>
        <p:spPr/>
        <p:txBody>
          <a:bodyPr/>
          <a:lstStyle/>
          <a:p>
            <a:fld id="{B2897048-00E0-47FB-B07B-F36BBE8AF579}" type="slidenum">
              <a:rPr lang="en-US" smtClean="0"/>
              <a:pPr/>
              <a:t>41</a:t>
            </a:fld>
            <a:endParaRPr lang="en-US" dirty="0"/>
          </a:p>
        </p:txBody>
      </p:sp>
      <p:pic>
        <p:nvPicPr>
          <p:cNvPr id="5" name="Content Placeholder 4">
            <a:extLst>
              <a:ext uri="{FF2B5EF4-FFF2-40B4-BE49-F238E27FC236}">
                <a16:creationId xmlns:a16="http://schemas.microsoft.com/office/drawing/2014/main" id="{728BFA7C-9836-4533-A4B9-2E11D99A56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2700" y="1600200"/>
            <a:ext cx="4038600" cy="4038600"/>
          </a:xfrm>
        </p:spPr>
      </p:pic>
    </p:spTree>
    <p:extLst>
      <p:ext uri="{BB962C8B-B14F-4D97-AF65-F5344CB8AC3E}">
        <p14:creationId xmlns:p14="http://schemas.microsoft.com/office/powerpoint/2010/main" val="1057935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A16BDE1-0BDD-47AC-8642-1BF12B633FFE}"/>
              </a:ext>
            </a:extLst>
          </p:cNvPr>
          <p:cNvSpPr>
            <a:spLocks noGrp="1"/>
          </p:cNvSpPr>
          <p:nvPr>
            <p:ph idx="1"/>
          </p:nvPr>
        </p:nvSpPr>
        <p:spPr/>
        <p:txBody>
          <a:bodyPr/>
          <a:lstStyle/>
          <a:p>
            <a:r>
              <a:rPr lang="en-US" sz="2400" dirty="0"/>
              <a:t>Materials from the SSIP Evaluation online workshop series are posted on the </a:t>
            </a:r>
            <a:r>
              <a:rPr lang="en-US" sz="2400" dirty="0" err="1"/>
              <a:t>DaSy</a:t>
            </a:r>
            <a:r>
              <a:rPr lang="en-US" sz="2400" dirty="0"/>
              <a:t> website (including list of existing tools): </a:t>
            </a:r>
            <a:r>
              <a:rPr lang="en-US" sz="2400" dirty="0">
                <a:hlinkClick r:id="rId3"/>
              </a:rPr>
              <a:t>Evaluation of Implementation of EBP Workshop Resources</a:t>
            </a:r>
            <a:endParaRPr lang="en-US" sz="2400" dirty="0"/>
          </a:p>
          <a:p>
            <a:endParaRPr lang="en-US" sz="2400" dirty="0"/>
          </a:p>
          <a:p>
            <a:r>
              <a:rPr lang="en-US" sz="2400" dirty="0"/>
              <a:t>For more information on data aggregation and use at different systems levels:</a:t>
            </a:r>
          </a:p>
          <a:p>
            <a:pPr marL="400050" lvl="1" indent="0">
              <a:buNone/>
            </a:pPr>
            <a:r>
              <a:rPr lang="en-US" sz="2000" dirty="0"/>
              <a:t>ECTA Learning Lab--Exploring Coaching for Practice Change: Data Decision-making and the Implementation of Practice-Based Coaching: </a:t>
            </a:r>
            <a:r>
              <a:rPr lang="en-US" sz="2000" dirty="0">
                <a:hlinkClick r:id="rId4"/>
              </a:rPr>
              <a:t>http://ectacenter.org/~calls/2017/learninglab.asp#session4</a:t>
            </a:r>
            <a:endParaRPr lang="en-US" sz="2000" dirty="0"/>
          </a:p>
          <a:p>
            <a:pPr marL="0" indent="0">
              <a:buNone/>
            </a:pPr>
            <a:endParaRPr lang="en-US" sz="2200" dirty="0"/>
          </a:p>
        </p:txBody>
      </p:sp>
      <p:sp>
        <p:nvSpPr>
          <p:cNvPr id="2" name="Title 1">
            <a:extLst>
              <a:ext uri="{FF2B5EF4-FFF2-40B4-BE49-F238E27FC236}">
                <a16:creationId xmlns:a16="http://schemas.microsoft.com/office/drawing/2014/main" id="{BFE635B9-DF28-413D-9BBD-AEC35F2A28C4}"/>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CD1086D8-C5DC-40E9-B397-9A763BCD78B6}"/>
              </a:ext>
            </a:extLst>
          </p:cNvPr>
          <p:cNvSpPr>
            <a:spLocks noGrp="1"/>
          </p:cNvSpPr>
          <p:nvPr>
            <p:ph type="sldNum" sz="quarter" idx="10"/>
          </p:nvPr>
        </p:nvSpPr>
        <p:spPr/>
        <p:txBody>
          <a:bodyPr/>
          <a:lstStyle/>
          <a:p>
            <a:fld id="{B2897048-00E0-47FB-B07B-F36BBE8AF579}" type="slidenum">
              <a:rPr lang="en-US" smtClean="0"/>
              <a:pPr/>
              <a:t>42</a:t>
            </a:fld>
            <a:endParaRPr lang="en-US" dirty="0"/>
          </a:p>
        </p:txBody>
      </p:sp>
    </p:spTree>
    <p:extLst>
      <p:ext uri="{BB962C8B-B14F-4D97-AF65-F5344CB8AC3E}">
        <p14:creationId xmlns:p14="http://schemas.microsoft.com/office/powerpoint/2010/main" val="237184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A16BDE1-0BDD-47AC-8642-1BF12B633FFE}"/>
              </a:ext>
            </a:extLst>
          </p:cNvPr>
          <p:cNvSpPr>
            <a:spLocks noGrp="1"/>
          </p:cNvSpPr>
          <p:nvPr>
            <p:ph idx="1"/>
          </p:nvPr>
        </p:nvSpPr>
        <p:spPr/>
        <p:txBody>
          <a:bodyPr/>
          <a:lstStyle/>
          <a:p>
            <a:r>
              <a:rPr lang="en-US" dirty="0">
                <a:hlinkClick r:id="rId3"/>
              </a:rPr>
              <a:t>Margaret.gillis@sri.com</a:t>
            </a:r>
            <a:endParaRPr lang="en-US" dirty="0"/>
          </a:p>
          <a:p>
            <a:r>
              <a:rPr lang="en-US" dirty="0">
                <a:hlinkClick r:id="rId4"/>
              </a:rPr>
              <a:t>Katy.mccullough@unc.edu</a:t>
            </a:r>
            <a:endParaRPr lang="en-US" dirty="0"/>
          </a:p>
          <a:p>
            <a:r>
              <a:rPr lang="en-US" dirty="0">
                <a:hlinkClick r:id="rId5"/>
              </a:rPr>
              <a:t>Debbie.shaver@sri.com</a:t>
            </a:r>
            <a:endParaRPr lang="en-US" dirty="0"/>
          </a:p>
          <a:p>
            <a:endParaRPr lang="en-US" dirty="0"/>
          </a:p>
          <a:p>
            <a:pPr marL="0" indent="0">
              <a:buNone/>
            </a:pPr>
            <a:endParaRPr lang="en-US" dirty="0"/>
          </a:p>
          <a:p>
            <a:pPr marL="0" indent="0">
              <a:buNone/>
            </a:pPr>
            <a:endParaRPr lang="en-US" sz="2200" dirty="0"/>
          </a:p>
        </p:txBody>
      </p:sp>
      <p:sp>
        <p:nvSpPr>
          <p:cNvPr id="2" name="Title 1">
            <a:extLst>
              <a:ext uri="{FF2B5EF4-FFF2-40B4-BE49-F238E27FC236}">
                <a16:creationId xmlns:a16="http://schemas.microsoft.com/office/drawing/2014/main" id="{BFE635B9-DF28-413D-9BBD-AEC35F2A28C4}"/>
              </a:ext>
            </a:extLst>
          </p:cNvPr>
          <p:cNvSpPr>
            <a:spLocks noGrp="1"/>
          </p:cNvSpPr>
          <p:nvPr>
            <p:ph type="title"/>
          </p:nvPr>
        </p:nvSpPr>
        <p:spPr/>
        <p:txBody>
          <a:bodyPr/>
          <a:lstStyle/>
          <a:p>
            <a:r>
              <a:rPr lang="en-US" dirty="0"/>
              <a:t>Contact Information</a:t>
            </a:r>
          </a:p>
        </p:txBody>
      </p:sp>
      <p:sp>
        <p:nvSpPr>
          <p:cNvPr id="3" name="Slide Number Placeholder 2">
            <a:extLst>
              <a:ext uri="{FF2B5EF4-FFF2-40B4-BE49-F238E27FC236}">
                <a16:creationId xmlns:a16="http://schemas.microsoft.com/office/drawing/2014/main" id="{CD1086D8-C5DC-40E9-B397-9A763BCD78B6}"/>
              </a:ext>
            </a:extLst>
          </p:cNvPr>
          <p:cNvSpPr>
            <a:spLocks noGrp="1"/>
          </p:cNvSpPr>
          <p:nvPr>
            <p:ph type="sldNum" sz="quarter" idx="10"/>
          </p:nvPr>
        </p:nvSpPr>
        <p:spPr/>
        <p:txBody>
          <a:bodyPr/>
          <a:lstStyle/>
          <a:p>
            <a:fld id="{B2897048-00E0-47FB-B07B-F36BBE8AF579}" type="slidenum">
              <a:rPr lang="en-US" smtClean="0"/>
              <a:pPr/>
              <a:t>43</a:t>
            </a:fld>
            <a:endParaRPr lang="en-US" dirty="0"/>
          </a:p>
        </p:txBody>
      </p:sp>
    </p:spTree>
    <p:extLst>
      <p:ext uri="{BB962C8B-B14F-4D97-AF65-F5344CB8AC3E}">
        <p14:creationId xmlns:p14="http://schemas.microsoft.com/office/powerpoint/2010/main" val="1863160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22F4736B-0F06-4F4D-8CBA-39D9F88B5CC4}"/>
              </a:ext>
            </a:extLst>
          </p:cNvPr>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2" tooltip="The DaSy Center website"/>
              </a:rPr>
              <a:t>http://dasycenter.org/</a:t>
            </a:r>
            <a:endParaRPr lang="en-US" dirty="0"/>
          </a:p>
          <a:p>
            <a:r>
              <a:rPr lang="en-US" dirty="0"/>
              <a:t>Follow </a:t>
            </a:r>
            <a:r>
              <a:rPr lang="en-US" dirty="0" err="1"/>
              <a:t>DaSy</a:t>
            </a:r>
            <a:r>
              <a:rPr lang="en-US" dirty="0"/>
              <a:t> on Twitter:</a:t>
            </a:r>
            <a:br>
              <a:rPr lang="en-US" dirty="0"/>
            </a:br>
            <a:r>
              <a:rPr lang="en-US" u="sng" dirty="0">
                <a:hlinkClick r:id="rId3" tooltip="DaSy Center Twitter feed"/>
              </a:rPr>
              <a:t>@</a:t>
            </a:r>
            <a:r>
              <a:rPr lang="en-US" u="sng" dirty="0" err="1">
                <a:hlinkClick r:id="rId3" tooltip="DaSy Center Twitter feed"/>
              </a:rPr>
              <a:t>DaSyCenter</a:t>
            </a:r>
            <a:endParaRPr lang="en-US" u="sng" dirty="0"/>
          </a:p>
          <a:p>
            <a:r>
              <a:rPr lang="en-US" dirty="0"/>
              <a:t>Visit the ECTA website at:</a:t>
            </a:r>
            <a:br>
              <a:rPr lang="en-US" dirty="0"/>
            </a:br>
            <a:r>
              <a:rPr lang="en-US" dirty="0">
                <a:hlinkClick r:id="rId4" tooltip="The ECTA Center website"/>
              </a:rPr>
              <a:t>http://ectacenter.org/</a:t>
            </a:r>
            <a:endParaRPr lang="en-US" dirty="0"/>
          </a:p>
          <a:p>
            <a:r>
              <a:rPr lang="en-US" dirty="0"/>
              <a:t>Follow ECTA on Twitter:</a:t>
            </a:r>
            <a:br>
              <a:rPr lang="en-US" dirty="0"/>
            </a:br>
            <a:r>
              <a:rPr lang="en-US" u="sng" dirty="0">
                <a:hlinkClick r:id="rId5" tooltip="ECTA Center Twitter feed"/>
              </a:rPr>
              <a:t>@</a:t>
            </a:r>
            <a:r>
              <a:rPr lang="en-US" u="sng">
                <a:hlinkClick r:id="rId5" tooltip="ECTA Center Twitter feed"/>
              </a:rPr>
              <a:t>ECTACenter</a:t>
            </a:r>
            <a:endParaRPr lang="en-US" dirty="0"/>
          </a:p>
          <a:p>
            <a:pPr marL="0" indent="0">
              <a:buNone/>
            </a:pPr>
            <a:endParaRPr lang="en-US" dirty="0"/>
          </a:p>
        </p:txBody>
      </p:sp>
      <p:sp>
        <p:nvSpPr>
          <p:cNvPr id="2" name="Title 1" descr="&quot; &quot;"/>
          <p:cNvSpPr>
            <a:spLocks noGrp="1"/>
          </p:cNvSpPr>
          <p:nvPr>
            <p:ph type="title"/>
          </p:nvPr>
        </p:nvSpPr>
        <p:spPr/>
        <p:txBody>
          <a:bodyPr/>
          <a:lstStyle/>
          <a:p>
            <a:r>
              <a:rPr lang="en-US" dirty="0"/>
              <a:t>Thank you!</a:t>
            </a:r>
          </a:p>
        </p:txBody>
      </p:sp>
      <p:sp>
        <p:nvSpPr>
          <p:cNvPr id="8" name="Slide Number Placeholder 7"/>
          <p:cNvSpPr>
            <a:spLocks noGrp="1"/>
          </p:cNvSpPr>
          <p:nvPr>
            <p:ph type="sldNum" sz="quarter" idx="10"/>
          </p:nvPr>
        </p:nvSpPr>
        <p:spPr/>
        <p:txBody>
          <a:bodyPr/>
          <a:lstStyle/>
          <a:p>
            <a:fld id="{B2897048-00E0-47FB-B07B-F36BBE8AF579}" type="slidenum">
              <a:rPr lang="en-US" smtClean="0"/>
              <a:pPr/>
              <a:t>44</a:t>
            </a:fld>
            <a:endParaRPr lang="en-US" dirty="0"/>
          </a:p>
        </p:txBody>
      </p:sp>
    </p:spTree>
    <p:extLst>
      <p:ext uri="{BB962C8B-B14F-4D97-AF65-F5344CB8AC3E}">
        <p14:creationId xmlns:p14="http://schemas.microsoft.com/office/powerpoint/2010/main" val="1373862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45</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tool and guidance were developed under grants from the U.S. Department of Education, #H326P120002 and #H326P170001. However, those contents do not necessarily represent the policy of the U.S. Department of Education, and you should not assume endorsement by the Federal Government. Project Officers: Meredith </a:t>
            </a:r>
            <a:r>
              <a:rPr lang="en-US" sz="1800" dirty="0" err="1"/>
              <a:t>Miceli</a:t>
            </a:r>
            <a:r>
              <a:rPr lang="en-US" sz="1800" dirty="0"/>
              <a:t>, </a:t>
            </a:r>
            <a:r>
              <a:rPr lang="en-US" sz="1800" dirty="0" err="1"/>
              <a:t>Richelle</a:t>
            </a:r>
            <a:r>
              <a:rPr lang="en-US" sz="1800" dirty="0"/>
              <a:t> Davis, and Julia Martin </a:t>
            </a:r>
            <a:r>
              <a:rPr lang="en-US" sz="1800" dirty="0" err="1"/>
              <a:t>Eile</a:t>
            </a:r>
            <a:r>
              <a:rPr lang="en-US" sz="1800" dirty="0"/>
              <a:t>. </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
        <p:nvSpPr>
          <p:cNvPr id="5" name="Title 1" descr="&quot; &quot;"/>
          <p:cNvSpPr>
            <a:spLocks noGrp="1"/>
          </p:cNvSpPr>
          <p:nvPr>
            <p:ph type="title"/>
          </p:nvPr>
        </p:nvSpPr>
        <p:spPr>
          <a:xfrm>
            <a:off x="457200" y="274638"/>
            <a:ext cx="8229600" cy="1143000"/>
          </a:xfrm>
        </p:spPr>
        <p:txBody>
          <a:bodyPr/>
          <a:lstStyle/>
          <a:p>
            <a:r>
              <a:rPr lang="en-US" dirty="0"/>
              <a:t>Thank you</a:t>
            </a:r>
          </a:p>
        </p:txBody>
      </p:sp>
    </p:spTree>
    <p:extLst>
      <p:ext uri="{BB962C8B-B14F-4D97-AF65-F5344CB8AC3E}">
        <p14:creationId xmlns:p14="http://schemas.microsoft.com/office/powerpoint/2010/main" val="262124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measuring and why?</a:t>
            </a:r>
          </a:p>
        </p:txBody>
      </p:sp>
      <p:pic>
        <p:nvPicPr>
          <p:cNvPr id="4" name="Picture Placeholder 5">
            <a:extLst>
              <a:ext uri="{FF2B5EF4-FFF2-40B4-BE49-F238E27FC236}">
                <a16:creationId xmlns:a16="http://schemas.microsoft.com/office/drawing/2014/main" id="{77887AE5-0A4C-4763-AA6F-0D63832980CC}"/>
              </a:ext>
            </a:extLst>
          </p:cNvPr>
          <p:cNvPicPr>
            <a:picLocks noChangeAspect="1"/>
          </p:cNvPicPr>
          <p:nvPr/>
        </p:nvPicPr>
        <p:blipFill>
          <a:blip r:embed="rId3">
            <a:extLst>
              <a:ext uri="{28A0092B-C50C-407E-A947-70E740481C1C}">
                <a14:useLocalDpi xmlns:a14="http://schemas.microsoft.com/office/drawing/2010/main" val="0"/>
              </a:ext>
            </a:extLst>
          </a:blip>
          <a:srcRect l="25048" r="25048"/>
          <a:stretch>
            <a:fillRect/>
          </a:stretch>
        </p:blipFill>
        <p:spPr>
          <a:xfrm>
            <a:off x="2895600" y="2133600"/>
            <a:ext cx="4876800" cy="3638658"/>
          </a:xfrm>
          <a:prstGeom prst="rect">
            <a:avLst/>
          </a:prstGeom>
        </p:spPr>
      </p:pic>
    </p:spTree>
    <p:extLst>
      <p:ext uri="{BB962C8B-B14F-4D97-AF65-F5344CB8AC3E}">
        <p14:creationId xmlns:p14="http://schemas.microsoft.com/office/powerpoint/2010/main" val="293324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
        <p:nvSpPr>
          <p:cNvPr id="3" name="Title 2"/>
          <p:cNvSpPr>
            <a:spLocks noGrp="1"/>
          </p:cNvSpPr>
          <p:nvPr>
            <p:ph type="title"/>
          </p:nvPr>
        </p:nvSpPr>
        <p:spPr/>
        <p:txBody>
          <a:bodyPr>
            <a:normAutofit fontScale="90000"/>
          </a:bodyPr>
          <a:lstStyle/>
          <a:p>
            <a:r>
              <a:rPr lang="en-US" dirty="0"/>
              <a:t>Practice Implementation Improves Results</a:t>
            </a:r>
          </a:p>
        </p:txBody>
      </p:sp>
      <p:pic>
        <p:nvPicPr>
          <p:cNvPr id="16" name="Content Placeholder 15" descr="A close up of a logo&#10;&#10;Description generated with very high confidence">
            <a:extLst>
              <a:ext uri="{FF2B5EF4-FFF2-40B4-BE49-F238E27FC236}">
                <a16:creationId xmlns:a16="http://schemas.microsoft.com/office/drawing/2014/main" id="{C715C180-9CB4-401D-8A9F-FA81F5C8A4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2057400"/>
            <a:ext cx="8431875" cy="3023618"/>
          </a:xfrm>
        </p:spPr>
      </p:pic>
    </p:spTree>
    <p:extLst>
      <p:ext uri="{BB962C8B-B14F-4D97-AF65-F5344CB8AC3E}">
        <p14:creationId xmlns:p14="http://schemas.microsoft.com/office/powerpoint/2010/main" val="20796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9FDE-9FDF-4BB4-962A-D346A982CABE}"/>
              </a:ext>
            </a:extLst>
          </p:cNvPr>
          <p:cNvSpPr>
            <a:spLocks noGrp="1"/>
          </p:cNvSpPr>
          <p:nvPr>
            <p:ph type="title"/>
          </p:nvPr>
        </p:nvSpPr>
        <p:spPr/>
        <p:txBody>
          <a:bodyPr/>
          <a:lstStyle/>
          <a:p>
            <a:r>
              <a:rPr lang="en-US" dirty="0"/>
              <a:t>Definition of Practices</a:t>
            </a:r>
          </a:p>
        </p:txBody>
      </p:sp>
      <p:sp>
        <p:nvSpPr>
          <p:cNvPr id="3" name="Content Placeholder 2">
            <a:extLst>
              <a:ext uri="{FF2B5EF4-FFF2-40B4-BE49-F238E27FC236}">
                <a16:creationId xmlns:a16="http://schemas.microsoft.com/office/drawing/2014/main" id="{0C3AC07B-142B-4961-B185-C411F7CBA609}"/>
              </a:ext>
            </a:extLst>
          </p:cNvPr>
          <p:cNvSpPr>
            <a:spLocks noGrp="1"/>
          </p:cNvSpPr>
          <p:nvPr>
            <p:ph idx="1"/>
          </p:nvPr>
        </p:nvSpPr>
        <p:spPr/>
        <p:txBody>
          <a:bodyPr/>
          <a:lstStyle/>
          <a:p>
            <a:r>
              <a:rPr lang="en-US" dirty="0"/>
              <a:t>The </a:t>
            </a:r>
            <a:r>
              <a:rPr lang="en-US" b="1" dirty="0"/>
              <a:t>teachable</a:t>
            </a:r>
            <a:r>
              <a:rPr lang="en-US" dirty="0"/>
              <a:t> and </a:t>
            </a:r>
            <a:r>
              <a:rPr lang="en-US" b="1" dirty="0"/>
              <a:t>doable</a:t>
            </a:r>
            <a:r>
              <a:rPr lang="en-US" dirty="0"/>
              <a:t> </a:t>
            </a:r>
            <a:r>
              <a:rPr lang="en-US" u="sng" dirty="0"/>
              <a:t>behaviors</a:t>
            </a:r>
            <a:r>
              <a:rPr lang="en-US" dirty="0"/>
              <a:t> that practitioners use with children and families which </a:t>
            </a:r>
            <a:r>
              <a:rPr lang="en-US" u="sng" dirty="0"/>
              <a:t>can be used, replicated, and measured for fidelity</a:t>
            </a:r>
          </a:p>
          <a:p>
            <a:endParaRPr lang="en-US" u="sng" dirty="0"/>
          </a:p>
          <a:p>
            <a:r>
              <a:rPr lang="en-US" dirty="0"/>
              <a:t>The practice needs to be clearly defined in order to be measured. </a:t>
            </a:r>
          </a:p>
          <a:p>
            <a:pPr marL="0" indent="0">
              <a:buNone/>
            </a:pPr>
            <a:endParaRPr lang="en-US" dirty="0"/>
          </a:p>
        </p:txBody>
      </p:sp>
      <p:sp>
        <p:nvSpPr>
          <p:cNvPr id="4" name="Slide Number Placeholder 3">
            <a:extLst>
              <a:ext uri="{FF2B5EF4-FFF2-40B4-BE49-F238E27FC236}">
                <a16:creationId xmlns:a16="http://schemas.microsoft.com/office/drawing/2014/main" id="{38156A8A-2D2D-45E8-A2A4-CC448BF8EAE3}"/>
              </a:ext>
            </a:extLst>
          </p:cNvPr>
          <p:cNvSpPr>
            <a:spLocks noGrp="1"/>
          </p:cNvSpPr>
          <p:nvPr>
            <p:ph type="sldNum" sz="quarter" idx="10"/>
          </p:nvPr>
        </p:nvSpPr>
        <p:spPr/>
        <p:txBody>
          <a:bodyPr/>
          <a:lstStyle/>
          <a:p>
            <a:fld id="{B2897048-00E0-47FB-B07B-F36BBE8AF579}" type="slidenum">
              <a:rPr lang="en-US" smtClean="0"/>
              <a:pPr/>
              <a:t>7</a:t>
            </a:fld>
            <a:endParaRPr lang="en-US" dirty="0"/>
          </a:p>
        </p:txBody>
      </p:sp>
    </p:spTree>
    <p:extLst>
      <p:ext uri="{BB962C8B-B14F-4D97-AF65-F5344CB8AC3E}">
        <p14:creationId xmlns:p14="http://schemas.microsoft.com/office/powerpoint/2010/main" val="89292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BF5D-4D4B-4308-B29E-6A02B746F576}"/>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970C8D60-2C6D-4EFC-BF7E-A81F2CA8C0C6}"/>
              </a:ext>
            </a:extLst>
          </p:cNvPr>
          <p:cNvSpPr>
            <a:spLocks noGrp="1"/>
          </p:cNvSpPr>
          <p:nvPr>
            <p:ph idx="1"/>
          </p:nvPr>
        </p:nvSpPr>
        <p:spPr>
          <a:xfrm>
            <a:off x="457200" y="1143000"/>
            <a:ext cx="8229600" cy="4038600"/>
          </a:xfrm>
        </p:spPr>
        <p:txBody>
          <a:bodyPr/>
          <a:lstStyle/>
          <a:p>
            <a:r>
              <a:rPr lang="en-US" b="1" dirty="0"/>
              <a:t>Practice Change: </a:t>
            </a:r>
            <a:r>
              <a:rPr lang="en-US" dirty="0"/>
              <a:t>Increase or decrease in the number, frequency, precision, or quality of practices implemented by a practitioner as compared </a:t>
            </a:r>
            <a:r>
              <a:rPr lang="en-US" u="sng" dirty="0"/>
              <a:t>across at least two points in time.</a:t>
            </a:r>
          </a:p>
          <a:p>
            <a:pPr lvl="0"/>
            <a:r>
              <a:rPr lang="en-US" b="1" dirty="0"/>
              <a:t>Fidelity:</a:t>
            </a:r>
            <a:r>
              <a:rPr lang="en-US" dirty="0"/>
              <a:t> The extent to which practitioners are implementing an evidence-based program or practice </a:t>
            </a:r>
            <a:r>
              <a:rPr lang="en-US" u="sng" dirty="0"/>
              <a:t>as intended, as measured against a threshold or predetermined level</a:t>
            </a:r>
            <a:r>
              <a:rPr lang="en-US" dirty="0"/>
              <a:t>. Fidelity implies strict and continuing faithfulness to the original innovation or practice that is expected to lead to the desired child/family outcomes.</a:t>
            </a:r>
          </a:p>
          <a:p>
            <a:endParaRPr lang="en-US" dirty="0"/>
          </a:p>
        </p:txBody>
      </p:sp>
      <p:sp>
        <p:nvSpPr>
          <p:cNvPr id="4" name="Slide Number Placeholder 3">
            <a:extLst>
              <a:ext uri="{FF2B5EF4-FFF2-40B4-BE49-F238E27FC236}">
                <a16:creationId xmlns:a16="http://schemas.microsoft.com/office/drawing/2014/main" id="{EA05E017-CF48-47EE-A58B-5172AC43E1CC}"/>
              </a:ext>
            </a:extLst>
          </p:cNvPr>
          <p:cNvSpPr>
            <a:spLocks noGrp="1"/>
          </p:cNvSpPr>
          <p:nvPr>
            <p:ph type="sldNum" sz="quarter" idx="10"/>
          </p:nvPr>
        </p:nvSpPr>
        <p:spPr/>
        <p:txBody>
          <a:bodyPr/>
          <a:lstStyle/>
          <a:p>
            <a:fld id="{B2897048-00E0-47FB-B07B-F36BBE8AF579}" type="slidenum">
              <a:rPr lang="en-US" smtClean="0"/>
              <a:pPr/>
              <a:t>8</a:t>
            </a:fld>
            <a:endParaRPr lang="en-US" dirty="0"/>
          </a:p>
        </p:txBody>
      </p:sp>
    </p:spTree>
    <p:extLst>
      <p:ext uri="{BB962C8B-B14F-4D97-AF65-F5344CB8AC3E}">
        <p14:creationId xmlns:p14="http://schemas.microsoft.com/office/powerpoint/2010/main" val="242547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A060-0F69-49A8-A0A6-A534B3C5D7B3}"/>
              </a:ext>
            </a:extLst>
          </p:cNvPr>
          <p:cNvSpPr>
            <a:spLocks noGrp="1"/>
          </p:cNvSpPr>
          <p:nvPr>
            <p:ph type="title"/>
          </p:nvPr>
        </p:nvSpPr>
        <p:spPr/>
        <p:txBody>
          <a:bodyPr>
            <a:normAutofit fontScale="90000"/>
          </a:bodyPr>
          <a:lstStyle/>
          <a:p>
            <a:r>
              <a:rPr lang="en-US" dirty="0"/>
              <a:t>Relationship Between Practice Change and Fidelity</a:t>
            </a:r>
          </a:p>
        </p:txBody>
      </p:sp>
      <p:sp>
        <p:nvSpPr>
          <p:cNvPr id="3" name="Content Placeholder 2">
            <a:extLst>
              <a:ext uri="{FF2B5EF4-FFF2-40B4-BE49-F238E27FC236}">
                <a16:creationId xmlns:a16="http://schemas.microsoft.com/office/drawing/2014/main" id="{7F4720A5-9A3F-4172-A6AA-65A1FBD40577}"/>
              </a:ext>
            </a:extLst>
          </p:cNvPr>
          <p:cNvSpPr>
            <a:spLocks noGrp="1"/>
          </p:cNvSpPr>
          <p:nvPr>
            <p:ph idx="1"/>
          </p:nvPr>
        </p:nvSpPr>
        <p:spPr/>
        <p:txBody>
          <a:bodyPr/>
          <a:lstStyle/>
          <a:p>
            <a:r>
              <a:rPr lang="en-US" dirty="0"/>
              <a:t>Both practice change and practice fidelity are about the </a:t>
            </a:r>
            <a:r>
              <a:rPr lang="en-US" b="1" dirty="0"/>
              <a:t>implementation</a:t>
            </a:r>
            <a:r>
              <a:rPr lang="en-US" dirty="0"/>
              <a:t> of evidence-based practices (EBPs)</a:t>
            </a:r>
          </a:p>
          <a:p>
            <a:pPr lvl="1"/>
            <a:r>
              <a:rPr lang="en-US" dirty="0"/>
              <a:t>Are practitioners changing their implementation of EBPs?</a:t>
            </a:r>
          </a:p>
          <a:p>
            <a:pPr lvl="1"/>
            <a:r>
              <a:rPr lang="en-US" dirty="0"/>
              <a:t>Are practitioners implementing EBPs as intended?</a:t>
            </a:r>
          </a:p>
          <a:p>
            <a:pPr lvl="1"/>
            <a:endParaRPr lang="en-US" dirty="0"/>
          </a:p>
          <a:p>
            <a:r>
              <a:rPr lang="en-US" dirty="0"/>
              <a:t>Practitioners can demonstrate changes in practices without reaching fidelity.</a:t>
            </a:r>
          </a:p>
          <a:p>
            <a:pPr marL="0" indent="0">
              <a:buNone/>
            </a:pPr>
            <a:endParaRPr lang="en-US" dirty="0"/>
          </a:p>
        </p:txBody>
      </p:sp>
      <p:sp>
        <p:nvSpPr>
          <p:cNvPr id="4" name="Slide Number Placeholder 3">
            <a:extLst>
              <a:ext uri="{FF2B5EF4-FFF2-40B4-BE49-F238E27FC236}">
                <a16:creationId xmlns:a16="http://schemas.microsoft.com/office/drawing/2014/main" id="{AD06ACD8-8E65-4C17-A26D-D1BEC4798B12}"/>
              </a:ext>
            </a:extLst>
          </p:cNvPr>
          <p:cNvSpPr>
            <a:spLocks noGrp="1"/>
          </p:cNvSpPr>
          <p:nvPr>
            <p:ph type="sldNum" sz="quarter" idx="10"/>
          </p:nvPr>
        </p:nvSpPr>
        <p:spPr/>
        <p:txBody>
          <a:bodyPr/>
          <a:lstStyle/>
          <a:p>
            <a:fld id="{B2897048-00E0-47FB-B07B-F36BBE8AF579}" type="slidenum">
              <a:rPr lang="en-US" smtClean="0"/>
              <a:pPr/>
              <a:t>9</a:t>
            </a:fld>
            <a:endParaRPr lang="en-US" dirty="0"/>
          </a:p>
        </p:txBody>
      </p:sp>
    </p:spTree>
    <p:extLst>
      <p:ext uri="{BB962C8B-B14F-4D97-AF65-F5344CB8AC3E}">
        <p14:creationId xmlns:p14="http://schemas.microsoft.com/office/powerpoint/2010/main" val="31965054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2077</Words>
  <Application>Microsoft Office PowerPoint</Application>
  <PresentationFormat>On-screen Show (4:3)</PresentationFormat>
  <Paragraphs>300</Paragraphs>
  <Slides>45</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Yu Gothic Light</vt:lpstr>
      <vt:lpstr>Arial</vt:lpstr>
      <vt:lpstr>Calibri</vt:lpstr>
      <vt:lpstr>Calibri Light</vt:lpstr>
      <vt:lpstr>Century Gothic</vt:lpstr>
      <vt:lpstr>Century Schoolbook</vt:lpstr>
      <vt:lpstr>Helvetica Neue Light</vt:lpstr>
      <vt:lpstr>Microsoft Sans Serif</vt:lpstr>
      <vt:lpstr>Times New Roman</vt:lpstr>
      <vt:lpstr>Wingdings</vt:lpstr>
      <vt:lpstr>Office Theme</vt:lpstr>
      <vt:lpstr>Evaluating Implementation of Evidence-Based Practices: Tips for Improving Quality and Feasibility</vt:lpstr>
      <vt:lpstr>Welcome!</vt:lpstr>
      <vt:lpstr>Outcomes</vt:lpstr>
      <vt:lpstr>Agenda</vt:lpstr>
      <vt:lpstr>What are we measuring and why?</vt:lpstr>
      <vt:lpstr>Practice Implementation Improves Results</vt:lpstr>
      <vt:lpstr>Definition of Practices</vt:lpstr>
      <vt:lpstr>Definitions</vt:lpstr>
      <vt:lpstr>Relationship Between Practice Change and Fidelity</vt:lpstr>
      <vt:lpstr>Measuring Practice Change and Fidelity</vt:lpstr>
      <vt:lpstr>Why measure practice change and practice fidelity?</vt:lpstr>
      <vt:lpstr>Evaluation Plan Components</vt:lpstr>
      <vt:lpstr>Alignment of Outcomes, Questions, and Performance Indicators</vt:lpstr>
      <vt:lpstr>Large Group Activity: Alignment</vt:lpstr>
      <vt:lpstr>Large Group Activity: Alignment</vt:lpstr>
      <vt:lpstr>Why We Measure: Key Take-Away Points</vt:lpstr>
      <vt:lpstr>How are we measuring?  </vt:lpstr>
      <vt:lpstr>Defining and Operationalizing Evidence-based Practices</vt:lpstr>
      <vt:lpstr>Sample Practice Profile</vt:lpstr>
      <vt:lpstr>Balancing High-Quality and Practical Measurement</vt:lpstr>
      <vt:lpstr>Characteristics of High-Quality Measurement</vt:lpstr>
      <vt:lpstr>Characteristics of High-Quality Measurement</vt:lpstr>
      <vt:lpstr>Characteristics of High-Quality Measurement</vt:lpstr>
      <vt:lpstr>Data Collection Methods</vt:lpstr>
      <vt:lpstr>Large Group Discussion</vt:lpstr>
      <vt:lpstr>How to Make it Practical</vt:lpstr>
      <vt:lpstr>Measurement: Key Take-Away Points</vt:lpstr>
      <vt:lpstr>PowerPoint Presentation</vt:lpstr>
      <vt:lpstr>Purposes of Data Analysis and Use</vt:lpstr>
      <vt:lpstr>Example Questions at Different System Levels </vt:lpstr>
      <vt:lpstr>Data Aggregation Example</vt:lpstr>
      <vt:lpstr>Large Group Discussion</vt:lpstr>
      <vt:lpstr>Data Analysis and Use: Key Takeaways</vt:lpstr>
      <vt:lpstr>Hawaii’s SSIP</vt:lpstr>
      <vt:lpstr>Hawaii’s SiMR</vt:lpstr>
      <vt:lpstr>Hawaii’s EBPs &amp; Measurement Tools</vt:lpstr>
      <vt:lpstr>Revisions based on SSIP Evaluation Practice Change Webinars</vt:lpstr>
      <vt:lpstr>Hawaii’s Evaluation Plan - example</vt:lpstr>
      <vt:lpstr>Hawaii’s Evaluation Plan - example</vt:lpstr>
      <vt:lpstr>Hawaii’s Evaluation Plan - example</vt:lpstr>
      <vt:lpstr>Questions/Comments?</vt:lpstr>
      <vt:lpstr>Resources</vt:lpstr>
      <vt:lpstr>Contact Information</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Implementation of Evidence-Based Practices: Tips for Improving Quality and Feasibility</dc:title>
  <dc:creator>Debra Shaver</dc:creator>
  <cp:lastModifiedBy>Criscuolo, Sarah</cp:lastModifiedBy>
  <cp:revision>3</cp:revision>
  <dcterms:created xsi:type="dcterms:W3CDTF">2018-08-09T21:06:04Z</dcterms:created>
  <dcterms:modified xsi:type="dcterms:W3CDTF">2018-08-14T01:47:06Z</dcterms:modified>
</cp:coreProperties>
</file>