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handoutMasterIdLst>
    <p:handoutMasterId r:id="rId21"/>
  </p:handoutMasterIdLst>
  <p:sldIdLst>
    <p:sldId id="256" r:id="rId5"/>
    <p:sldId id="271" r:id="rId6"/>
    <p:sldId id="272" r:id="rId7"/>
    <p:sldId id="273" r:id="rId8"/>
    <p:sldId id="274" r:id="rId9"/>
    <p:sldId id="275" r:id="rId10"/>
    <p:sldId id="276" r:id="rId11"/>
    <p:sldId id="283" r:id="rId12"/>
    <p:sldId id="277" r:id="rId13"/>
    <p:sldId id="285" r:id="rId14"/>
    <p:sldId id="286" r:id="rId15"/>
    <p:sldId id="278" r:id="rId16"/>
    <p:sldId id="281" r:id="rId17"/>
    <p:sldId id="282" r:id="rId18"/>
    <p:sldId id="257"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166" autoAdjust="0"/>
  </p:normalViewPr>
  <p:slideViewPr>
    <p:cSldViewPr snapToGrid="0">
      <p:cViewPr varScale="1">
        <p:scale>
          <a:sx n="73" d="100"/>
          <a:sy n="73" d="100"/>
        </p:scale>
        <p:origin x="606" y="27"/>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CE98058-8D94-324A-88BA-6357AD2FDE55}" type="datetimeFigureOut">
              <a:rPr lang="en-US" smtClean="0"/>
              <a:t>8/14/2018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Tree>
    <p:extLst>
      <p:ext uri="{BB962C8B-B14F-4D97-AF65-F5344CB8AC3E}">
        <p14:creationId xmlns:p14="http://schemas.microsoft.com/office/powerpoint/2010/main" val="22074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A523FA6-E043-9F4E-99C7-7E8AF99961B7}" type="datetimeFigureOut">
              <a:rPr lang="en-US" smtClean="0"/>
              <a:t>8/14/2018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4BAE9E6-FC52-7F4E-B22E-76509B4751CB}" type="slidenum">
              <a:rPr lang="en-US" smtClean="0"/>
              <a:t>‹#›</a:t>
            </a:fld>
            <a:endParaRPr lang="en-US"/>
          </a:p>
        </p:txBody>
      </p:sp>
    </p:spTree>
    <p:extLst>
      <p:ext uri="{BB962C8B-B14F-4D97-AF65-F5344CB8AC3E}">
        <p14:creationId xmlns:p14="http://schemas.microsoft.com/office/powerpoint/2010/main" val="198839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1</a:t>
            </a:fld>
            <a:endParaRPr lang="en-US"/>
          </a:p>
        </p:txBody>
      </p:sp>
    </p:spTree>
    <p:extLst>
      <p:ext uri="{BB962C8B-B14F-4D97-AF65-F5344CB8AC3E}">
        <p14:creationId xmlns:p14="http://schemas.microsoft.com/office/powerpoint/2010/main" val="2677208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dirty="0"/>
              <a:t>Depending on time available, offer folks the opportunity to explore, in pairs, a challenge (question) they are particularly interested.  - Katy </a:t>
            </a:r>
          </a:p>
          <a:p>
            <a:pPr rtl="0" fontAlgn="base"/>
            <a:r>
              <a:rPr lang="en-US" dirty="0"/>
              <a:t> </a:t>
            </a:r>
          </a:p>
          <a:p>
            <a:pPr rtl="0" fontAlgn="base"/>
            <a:r>
              <a:rPr lang="en-US" dirty="0"/>
              <a:t>Activity (10-15 min) </a:t>
            </a:r>
          </a:p>
          <a:p>
            <a:pPr rtl="0" fontAlgn="base"/>
            <a:r>
              <a:rPr lang="en-US" dirty="0"/>
              <a:t>Report Out (5 min) </a:t>
            </a:r>
          </a:p>
          <a:p>
            <a:pPr rtl="0" fontAlgn="base"/>
            <a:r>
              <a:rPr lang="en-US" dirty="0"/>
              <a:t>Use current report out slide currently in PPT </a:t>
            </a:r>
          </a:p>
          <a:p>
            <a:pPr rtl="0" fontAlgn="base"/>
            <a:r>
              <a:rPr lang="en-US" dirty="0"/>
              <a:t>Challenge,  </a:t>
            </a:r>
          </a:p>
          <a:p>
            <a:pPr rtl="0" fontAlgn="base"/>
            <a:r>
              <a:rPr lang="en-US" dirty="0"/>
              <a:t>Where on web site you found helpful info,  </a:t>
            </a:r>
          </a:p>
          <a:p>
            <a:pPr rtl="0" fontAlgn="base"/>
            <a:r>
              <a:rPr lang="en-US" dirty="0"/>
              <a:t>What was particularly helpful in what you found.   </a:t>
            </a:r>
          </a:p>
          <a:p>
            <a:endParaRPr lang="en-US" dirty="0"/>
          </a:p>
        </p:txBody>
      </p:sp>
      <p:sp>
        <p:nvSpPr>
          <p:cNvPr id="4" name="Slide Number Placeholder 3"/>
          <p:cNvSpPr>
            <a:spLocks noGrp="1"/>
          </p:cNvSpPr>
          <p:nvPr>
            <p:ph type="sldNum" sz="quarter" idx="10"/>
          </p:nvPr>
        </p:nvSpPr>
        <p:spPr/>
        <p:txBody>
          <a:bodyPr/>
          <a:lstStyle/>
          <a:p>
            <a:fld id="{44BAE9E6-FC52-7F4E-B22E-76509B4751CB}" type="slidenum">
              <a:rPr lang="en-US" smtClean="0"/>
              <a:t>10</a:t>
            </a:fld>
            <a:endParaRPr lang="en-US"/>
          </a:p>
        </p:txBody>
      </p:sp>
    </p:spTree>
    <p:extLst>
      <p:ext uri="{BB962C8B-B14F-4D97-AF65-F5344CB8AC3E}">
        <p14:creationId xmlns:p14="http://schemas.microsoft.com/office/powerpoint/2010/main" val="1393395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11</a:t>
            </a:fld>
            <a:endParaRPr lang="en-US"/>
          </a:p>
        </p:txBody>
      </p:sp>
    </p:spTree>
    <p:extLst>
      <p:ext uri="{BB962C8B-B14F-4D97-AF65-F5344CB8AC3E}">
        <p14:creationId xmlns:p14="http://schemas.microsoft.com/office/powerpoint/2010/main" val="1048835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dirty="0"/>
              <a:t>Assign tables an essential support structure to explore, based on the shout out (handout of questions?).  10-15 min - Katy </a:t>
            </a:r>
          </a:p>
          <a:p>
            <a:pPr rtl="0" fontAlgn="base"/>
            <a:r>
              <a:rPr lang="en-US" dirty="0"/>
              <a:t>See handout based on implementation questions. Select one of the questions within your essential support structure to answer (you may have time to explore additional questions).  Be ready to report back on the following: </a:t>
            </a:r>
          </a:p>
          <a:p>
            <a:pPr rtl="0" fontAlgn="base"/>
            <a:r>
              <a:rPr lang="en-US" dirty="0"/>
              <a:t>15 min to explore content </a:t>
            </a:r>
          </a:p>
          <a:p>
            <a:pPr rtl="0" fontAlgn="base"/>
            <a:r>
              <a:rPr lang="en-US" dirty="0"/>
              <a:t>Report Back Questions (10 min): </a:t>
            </a:r>
          </a:p>
          <a:p>
            <a:pPr rtl="0" fontAlgn="base"/>
            <a:r>
              <a:rPr lang="en-US" dirty="0"/>
              <a:t>Which question, of the ones you explored, would you like to share? </a:t>
            </a:r>
          </a:p>
          <a:p>
            <a:pPr rtl="0" fontAlgn="base"/>
            <a:r>
              <a:rPr lang="en-US" dirty="0"/>
              <a:t>What information did you find that answered the question?   </a:t>
            </a:r>
          </a:p>
          <a:p>
            <a:pPr rtl="0" fontAlgn="base"/>
            <a:r>
              <a:rPr lang="en-US" dirty="0"/>
              <a:t>What one thing did you learn or find particularly helpful in the Statewide Implementation Guide?   </a:t>
            </a:r>
          </a:p>
          <a:p>
            <a:endParaRPr lang="en-US" dirty="0"/>
          </a:p>
        </p:txBody>
      </p:sp>
      <p:sp>
        <p:nvSpPr>
          <p:cNvPr id="4" name="Slide Number Placeholder 3"/>
          <p:cNvSpPr>
            <a:spLocks noGrp="1"/>
          </p:cNvSpPr>
          <p:nvPr>
            <p:ph type="sldNum" sz="quarter" idx="10"/>
          </p:nvPr>
        </p:nvSpPr>
        <p:spPr/>
        <p:txBody>
          <a:bodyPr/>
          <a:lstStyle/>
          <a:p>
            <a:fld id="{44BAE9E6-FC52-7F4E-B22E-76509B4751CB}" type="slidenum">
              <a:rPr lang="en-US" smtClean="0"/>
              <a:t>12</a:t>
            </a:fld>
            <a:endParaRPr lang="en-US"/>
          </a:p>
        </p:txBody>
      </p:sp>
    </p:spTree>
    <p:extLst>
      <p:ext uri="{BB962C8B-B14F-4D97-AF65-F5344CB8AC3E}">
        <p14:creationId xmlns:p14="http://schemas.microsoft.com/office/powerpoint/2010/main" val="592216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BAE9E6-FC52-7F4E-B22E-76509B4751CB}" type="slidenum">
              <a:rPr lang="en-US" smtClean="0"/>
              <a:t>13</a:t>
            </a:fld>
            <a:endParaRPr lang="en-US"/>
          </a:p>
        </p:txBody>
      </p:sp>
    </p:spTree>
    <p:extLst>
      <p:ext uri="{BB962C8B-B14F-4D97-AF65-F5344CB8AC3E}">
        <p14:creationId xmlns:p14="http://schemas.microsoft.com/office/powerpoint/2010/main" val="1162101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see this supporting your statewide initiative? </a:t>
            </a:r>
          </a:p>
        </p:txBody>
      </p:sp>
      <p:sp>
        <p:nvSpPr>
          <p:cNvPr id="4" name="Slide Number Placeholder 3"/>
          <p:cNvSpPr>
            <a:spLocks noGrp="1"/>
          </p:cNvSpPr>
          <p:nvPr>
            <p:ph type="sldNum" sz="quarter" idx="10"/>
          </p:nvPr>
        </p:nvSpPr>
        <p:spPr/>
        <p:txBody>
          <a:bodyPr/>
          <a:lstStyle/>
          <a:p>
            <a:fld id="{44BAE9E6-FC52-7F4E-B22E-76509B4751CB}" type="slidenum">
              <a:rPr lang="en-US" smtClean="0"/>
              <a:t>14</a:t>
            </a:fld>
            <a:endParaRPr lang="en-US"/>
          </a:p>
        </p:txBody>
      </p:sp>
    </p:spTree>
    <p:extLst>
      <p:ext uri="{BB962C8B-B14F-4D97-AF65-F5344CB8AC3E}">
        <p14:creationId xmlns:p14="http://schemas.microsoft.com/office/powerpoint/2010/main" val="4222037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15</a:t>
            </a:fld>
            <a:endParaRPr lang="en-US"/>
          </a:p>
        </p:txBody>
      </p:sp>
    </p:spTree>
    <p:extLst>
      <p:ext uri="{BB962C8B-B14F-4D97-AF65-F5344CB8AC3E}">
        <p14:creationId xmlns:p14="http://schemas.microsoft.com/office/powerpoint/2010/main" val="103610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2</a:t>
            </a:fld>
            <a:endParaRPr lang="en-US"/>
          </a:p>
        </p:txBody>
      </p:sp>
    </p:spTree>
    <p:extLst>
      <p:ext uri="{BB962C8B-B14F-4D97-AF65-F5344CB8AC3E}">
        <p14:creationId xmlns:p14="http://schemas.microsoft.com/office/powerpoint/2010/main" val="496106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3</a:t>
            </a:fld>
            <a:endParaRPr lang="en-US"/>
          </a:p>
        </p:txBody>
      </p:sp>
    </p:spTree>
    <p:extLst>
      <p:ext uri="{BB962C8B-B14F-4D97-AF65-F5344CB8AC3E}">
        <p14:creationId xmlns:p14="http://schemas.microsoft.com/office/powerpoint/2010/main" val="3863620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4</a:t>
            </a:fld>
            <a:endParaRPr lang="en-US"/>
          </a:p>
        </p:txBody>
      </p:sp>
    </p:spTree>
    <p:extLst>
      <p:ext uri="{BB962C8B-B14F-4D97-AF65-F5344CB8AC3E}">
        <p14:creationId xmlns:p14="http://schemas.microsoft.com/office/powerpoint/2010/main" val="172410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5</a:t>
            </a:fld>
            <a:endParaRPr lang="en-US"/>
          </a:p>
        </p:txBody>
      </p:sp>
    </p:spTree>
    <p:extLst>
      <p:ext uri="{BB962C8B-B14F-4D97-AF65-F5344CB8AC3E}">
        <p14:creationId xmlns:p14="http://schemas.microsoft.com/office/powerpoint/2010/main" val="418317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6</a:t>
            </a:fld>
            <a:endParaRPr lang="en-US"/>
          </a:p>
        </p:txBody>
      </p:sp>
    </p:spTree>
    <p:extLst>
      <p:ext uri="{BB962C8B-B14F-4D97-AF65-F5344CB8AC3E}">
        <p14:creationId xmlns:p14="http://schemas.microsoft.com/office/powerpoint/2010/main" val="3319679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7</a:t>
            </a:fld>
            <a:endParaRPr lang="en-US"/>
          </a:p>
        </p:txBody>
      </p:sp>
    </p:spTree>
    <p:extLst>
      <p:ext uri="{BB962C8B-B14F-4D97-AF65-F5344CB8AC3E}">
        <p14:creationId xmlns:p14="http://schemas.microsoft.com/office/powerpoint/2010/main" val="3689651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8</a:t>
            </a:fld>
            <a:endParaRPr lang="en-US"/>
          </a:p>
        </p:txBody>
      </p:sp>
    </p:spTree>
    <p:extLst>
      <p:ext uri="{BB962C8B-B14F-4D97-AF65-F5344CB8AC3E}">
        <p14:creationId xmlns:p14="http://schemas.microsoft.com/office/powerpoint/2010/main" val="1423959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BAE9E6-FC52-7F4E-B22E-76509B4751CB}" type="slidenum">
              <a:rPr lang="en-US" smtClean="0"/>
              <a:t>9</a:t>
            </a:fld>
            <a:endParaRPr lang="en-US"/>
          </a:p>
        </p:txBody>
      </p:sp>
    </p:spTree>
    <p:extLst>
      <p:ext uri="{BB962C8B-B14F-4D97-AF65-F5344CB8AC3E}">
        <p14:creationId xmlns:p14="http://schemas.microsoft.com/office/powerpoint/2010/main" val="20917836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EC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74080" y="2410119"/>
            <a:ext cx="5624362" cy="1841842"/>
          </a:xfrm>
        </p:spPr>
        <p:txBody>
          <a:bodyPr bIns="0" anchor="b">
            <a:normAutofit/>
          </a:bodyPr>
          <a:lstStyle>
            <a:lvl1pPr algn="l">
              <a:defRPr sz="5400" cap="none"/>
            </a:lvl1pPr>
          </a:lstStyle>
          <a:p>
            <a:r>
              <a:rPr lang="en-US"/>
              <a:t>Click to edit master title style</a:t>
            </a:r>
          </a:p>
        </p:txBody>
      </p:sp>
      <p:sp>
        <p:nvSpPr>
          <p:cNvPr id="8" name="Subtitle 2"/>
          <p:cNvSpPr>
            <a:spLocks noGrp="1"/>
          </p:cNvSpPr>
          <p:nvPr>
            <p:ph type="subTitle" idx="1" hasCustomPrompt="1"/>
          </p:nvPr>
        </p:nvSpPr>
        <p:spPr>
          <a:xfrm>
            <a:off x="5974080" y="4436836"/>
            <a:ext cx="5624362"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Subtitle 2"/>
          <p:cNvSpPr txBox="1">
            <a:spLocks/>
          </p:cNvSpPr>
          <p:nvPr userDrawn="1"/>
        </p:nvSpPr>
        <p:spPr>
          <a:xfrm>
            <a:off x="495300" y="2410119"/>
            <a:ext cx="3451860" cy="3729116"/>
          </a:xfrm>
          <a:prstGeom prst="rect">
            <a:avLst/>
          </a:prstGeom>
        </p:spPr>
        <p:txBody>
          <a:bodyPr vert="horz" lIns="91440" tIns="91440" rIns="91440" bIns="91440" rtlCol="0" anchor="ctr" anchorCtr="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none" baseline="0">
                <a:solidFill>
                  <a:schemeClr val="tx1"/>
                </a:solidFill>
                <a:effectLst/>
                <a:latin typeface="Arial" charset="0"/>
                <a:ea typeface="Arial" charset="0"/>
                <a:cs typeface="Arial" charset="0"/>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Arial" charset="0"/>
                <a:ea typeface="Arial" charset="0"/>
                <a:cs typeface="Arial" charset="0"/>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Arial" charset="0"/>
                <a:ea typeface="Arial" charset="0"/>
                <a:cs typeface="Arial" charset="0"/>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Arial" charset="0"/>
                <a:ea typeface="Arial" charset="0"/>
                <a:cs typeface="Arial" charset="0"/>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Arial" charset="0"/>
                <a:ea typeface="Arial" charset="0"/>
                <a:cs typeface="Arial" charset="0"/>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a:solidFill>
                  <a:schemeClr val="bg1"/>
                </a:solidFill>
              </a:rPr>
              <a:t>Additional</a:t>
            </a:r>
            <a:r>
              <a:rPr lang="en-US" baseline="0">
                <a:solidFill>
                  <a:schemeClr val="bg1"/>
                </a:solidFill>
              </a:rPr>
              <a:t> welcome, information or notification</a:t>
            </a:r>
            <a:endParaRPr lang="en-US">
              <a:solidFill>
                <a:schemeClr val="bg1"/>
              </a:solidFill>
            </a:endParaRPr>
          </a:p>
        </p:txBody>
      </p:sp>
      <p:cxnSp>
        <p:nvCxnSpPr>
          <p:cNvPr id="13" name="Straight Connector 12"/>
          <p:cNvCxnSpPr/>
          <p:nvPr userDrawn="1"/>
        </p:nvCxnSpPr>
        <p:spPr>
          <a:xfrm>
            <a:off x="5974080" y="1906003"/>
            <a:ext cx="56243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Picture 1" title="Logo: ECTA: Early Childhood Technical Assistance Cente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74080" y="891304"/>
            <a:ext cx="5624362" cy="8298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226979"/>
            <a:ext cx="11005456" cy="899693"/>
          </a:xfrm>
        </p:spPr>
        <p:txBody>
          <a:bodyPr/>
          <a:lstStyle>
            <a:lvl1pPr>
              <a:defRPr cap="none"/>
            </a:lvl1pPr>
          </a:lstStyle>
          <a:p>
            <a:r>
              <a:rPr lang="en-US"/>
              <a:t>Click to edit master title style</a:t>
            </a:r>
          </a:p>
        </p:txBody>
      </p:sp>
      <p:sp>
        <p:nvSpPr>
          <p:cNvPr id="3" name="Content Placeholder 2"/>
          <p:cNvSpPr>
            <a:spLocks noGrp="1"/>
          </p:cNvSpPr>
          <p:nvPr>
            <p:ph sz="half" idx="1"/>
          </p:nvPr>
        </p:nvSpPr>
        <p:spPr>
          <a:xfrm>
            <a:off x="587829" y="1368358"/>
            <a:ext cx="5388428" cy="4091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4856" y="1376140"/>
            <a:ext cx="5388429" cy="4082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3"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8" name="Picture 7"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226989"/>
            <a:ext cx="11005457" cy="911753"/>
          </a:xfrm>
        </p:spPr>
        <p:txBody>
          <a:bodyPr/>
          <a:lstStyle>
            <a:lvl1pPr>
              <a:defRPr cap="none"/>
            </a:lvl1pPr>
          </a:lstStyle>
          <a:p>
            <a:r>
              <a:rPr lang="en-US"/>
              <a:t>Click to edit master title style</a:t>
            </a:r>
          </a:p>
        </p:txBody>
      </p:sp>
      <p:sp>
        <p:nvSpPr>
          <p:cNvPr id="3" name="Text Placeholder 2"/>
          <p:cNvSpPr>
            <a:spLocks noGrp="1"/>
          </p:cNvSpPr>
          <p:nvPr>
            <p:ph type="body" idx="1"/>
          </p:nvPr>
        </p:nvSpPr>
        <p:spPr>
          <a:xfrm>
            <a:off x="587829" y="1258112"/>
            <a:ext cx="5388428" cy="771302"/>
          </a:xfrm>
          <a:solidFill>
            <a:schemeClr val="accent5">
              <a:lumMod val="75000"/>
            </a:schemeClr>
          </a:solidFill>
          <a:ln w="50800">
            <a:solidFill>
              <a:schemeClr val="accent5"/>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7829" y="2148785"/>
            <a:ext cx="5388428" cy="3319942"/>
          </a:xfrm>
          <a:solidFill>
            <a:schemeClr val="accent5">
              <a:lumMod val="20000"/>
              <a:lumOff val="80000"/>
            </a:schemeClr>
          </a:solidFill>
          <a:effectLst>
            <a:softEdge rad="12700"/>
          </a:effectLst>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4857" y="1261287"/>
            <a:ext cx="5388429" cy="771585"/>
          </a:xfrm>
          <a:solidFill>
            <a:schemeClr val="accent2">
              <a:lumMod val="75000"/>
            </a:schemeClr>
          </a:solidFill>
          <a:ln w="50800">
            <a:solidFill>
              <a:schemeClr val="accent2"/>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4857" y="2147817"/>
            <a:ext cx="5388429" cy="3311046"/>
          </a:xfrm>
          <a:solidFill>
            <a:schemeClr val="accent2">
              <a:lumMod val="20000"/>
              <a:lumOff val="80000"/>
            </a:schemeClr>
          </a:solidFill>
          <a:effectLst>
            <a:softEdge rad="12700"/>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11"/>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5" name="Slide Number Placeholder 5"/>
          <p:cNvSpPr>
            <a:spLocks noGrp="1"/>
          </p:cNvSpPr>
          <p:nvPr>
            <p:ph type="sldNum" sz="quarter" idx="12"/>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10" name="Picture 9"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226989"/>
            <a:ext cx="11005457" cy="911753"/>
          </a:xfrm>
        </p:spPr>
        <p:txBody>
          <a:bodyPr/>
          <a:lstStyle>
            <a:lvl1pPr>
              <a:defRPr cap="none"/>
            </a:lvl1pPr>
          </a:lstStyle>
          <a:p>
            <a:r>
              <a:rPr lang="en-US"/>
              <a:t>Click to edit master title style</a:t>
            </a:r>
          </a:p>
        </p:txBody>
      </p:sp>
      <p:sp>
        <p:nvSpPr>
          <p:cNvPr id="3" name="Text Placeholder 2"/>
          <p:cNvSpPr>
            <a:spLocks noGrp="1"/>
          </p:cNvSpPr>
          <p:nvPr>
            <p:ph type="body" idx="1"/>
          </p:nvPr>
        </p:nvSpPr>
        <p:spPr>
          <a:xfrm>
            <a:off x="587829" y="1258112"/>
            <a:ext cx="5388428" cy="771302"/>
          </a:xfrm>
          <a:solidFill>
            <a:schemeClr val="accent3">
              <a:lumMod val="75000"/>
            </a:schemeClr>
          </a:solidFill>
          <a:ln w="50800">
            <a:solidFill>
              <a:schemeClr val="accent3"/>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7829" y="2148785"/>
            <a:ext cx="5388428" cy="3319942"/>
          </a:xfrm>
          <a:solidFill>
            <a:schemeClr val="accent3">
              <a:lumMod val="20000"/>
              <a:lumOff val="80000"/>
            </a:schemeClr>
          </a:solidFill>
          <a:effectLst>
            <a:softEdge rad="12700"/>
          </a:effectLst>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4857" y="1261287"/>
            <a:ext cx="5388429" cy="771585"/>
          </a:xfrm>
          <a:solidFill>
            <a:schemeClr val="accent6">
              <a:lumMod val="75000"/>
            </a:schemeClr>
          </a:solidFill>
          <a:ln w="50800">
            <a:solidFill>
              <a:schemeClr val="accent6"/>
            </a:solidFill>
          </a:ln>
        </p:spPr>
        <p:txBody>
          <a:bodyPr anchor="b">
            <a:normAutofit/>
          </a:bodyPr>
          <a:lstStyle>
            <a:lvl1pPr marL="0" indent="0">
              <a:lnSpc>
                <a:spcPct val="100000"/>
              </a:lnSpc>
              <a:buNone/>
              <a:defRPr sz="22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4857" y="2147817"/>
            <a:ext cx="5388429" cy="3311046"/>
          </a:xfrm>
          <a:solidFill>
            <a:schemeClr val="accent6">
              <a:lumMod val="20000"/>
              <a:lumOff val="80000"/>
            </a:schemeClr>
          </a:solidFill>
          <a:effectLst>
            <a:softEdge rad="12700"/>
          </a:effectLst>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11"/>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5" name="Slide Number Placeholder 5"/>
          <p:cNvSpPr>
            <a:spLocks noGrp="1"/>
          </p:cNvSpPr>
          <p:nvPr>
            <p:ph type="sldNum" sz="quarter" idx="12"/>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10" name="Picture 9"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US"/>
              <a:t>Click to edit master title style</a:t>
            </a:r>
          </a:p>
        </p:txBody>
      </p:sp>
      <p:sp>
        <p:nvSpPr>
          <p:cNvPr id="9"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0"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6" name="Picture 5"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7"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5" name="Picture 4"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829" y="798973"/>
            <a:ext cx="4129941" cy="2247117"/>
          </a:xfrm>
        </p:spPr>
        <p:txBody>
          <a:bodyPr anchor="b">
            <a:normAutofit/>
          </a:bodyPr>
          <a:lstStyle>
            <a:lvl1pPr algn="ctr">
              <a:defRPr sz="2400" cap="none">
                <a:solidFill>
                  <a:schemeClr val="accent4"/>
                </a:solidFill>
              </a:defRPr>
            </a:lvl1pPr>
          </a:lstStyle>
          <a:p>
            <a:r>
              <a:rPr lang="en-US"/>
              <a:t>Click to edit master title style</a:t>
            </a:r>
          </a:p>
        </p:txBody>
      </p:sp>
      <p:sp>
        <p:nvSpPr>
          <p:cNvPr id="3" name="Content Placeholder 2"/>
          <p:cNvSpPr>
            <a:spLocks noGrp="1"/>
          </p:cNvSpPr>
          <p:nvPr>
            <p:ph idx="1"/>
          </p:nvPr>
        </p:nvSpPr>
        <p:spPr>
          <a:xfrm>
            <a:off x="5043714" y="798974"/>
            <a:ext cx="6549572"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7329" y="3205491"/>
            <a:ext cx="4132356"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2"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8" name="Picture 7"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CTA disclaimer">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cxnSp>
        <p:nvCxnSpPr>
          <p:cNvPr id="8" name="Straight Connector 7"/>
          <p:cNvCxnSpPr/>
          <p:nvPr userDrawn="1"/>
        </p:nvCxnSpPr>
        <p:spPr>
          <a:xfrm>
            <a:off x="1941533" y="3713663"/>
            <a:ext cx="8299747"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1973580" y="2523098"/>
            <a:ext cx="8259347" cy="913250"/>
          </a:xfrm>
        </p:spPr>
        <p:txBody>
          <a:bodyPr anchor="ctr" anchorCtr="0"/>
          <a:lstStyle/>
          <a:p>
            <a:r>
              <a:rPr lang="en-US" b="0"/>
              <a:t>Find out more at</a:t>
            </a:r>
            <a:r>
              <a:rPr lang="en-US"/>
              <a:t> </a:t>
            </a:r>
            <a:r>
              <a:rPr lang="en-US" err="1"/>
              <a:t>ectacenter.org</a:t>
            </a:r>
            <a:endParaRPr lang="en-US"/>
          </a:p>
        </p:txBody>
      </p:sp>
      <p:sp>
        <p:nvSpPr>
          <p:cNvPr id="12" name="Text Placeholder 2"/>
          <p:cNvSpPr>
            <a:spLocks noGrp="1"/>
          </p:cNvSpPr>
          <p:nvPr>
            <p:ph type="body" idx="1" hasCustomPrompt="1"/>
          </p:nvPr>
        </p:nvSpPr>
        <p:spPr>
          <a:xfrm>
            <a:off x="1905852" y="3846280"/>
            <a:ext cx="8327075" cy="1012929"/>
          </a:xfrm>
        </p:spPr>
        <p:txBody>
          <a:bodyPr>
            <a:noAutofit/>
          </a:bodyPr>
          <a:lstStyle>
            <a:lvl1pPr>
              <a:defRPr baseline="0"/>
            </a:lvl1pPr>
          </a:lstStyle>
          <a:p>
            <a:r>
              <a:rPr lang="en-US" sz="1200"/>
              <a:t>The ECTA Center is a program of the FPG Child Development Institute of the University of North Carolina at Chapel Hill, funded through cooperative agreement number </a:t>
            </a:r>
            <a:r>
              <a:rPr lang="is-IS" sz="1200"/>
              <a:t>H326P170001 </a:t>
            </a:r>
            <a:r>
              <a:rPr lang="en-US" sz="1200"/>
              <a:t>from the Office of Special Education Programs, U.S. Department of Education. Opinions expressed herein do not necessarily represent the Department of Education's position or policy. Project Officer: Julia Martin </a:t>
            </a:r>
            <a:r>
              <a:rPr lang="en-US" sz="1200" err="1"/>
              <a:t>Eile</a:t>
            </a:r>
            <a:endParaRPr lang="en-US" sz="120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5852" y="5058531"/>
            <a:ext cx="3779520" cy="585216"/>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73669" y="4750570"/>
            <a:ext cx="1867611" cy="1099570"/>
          </a:xfrm>
          <a:prstGeom prst="rect">
            <a:avLst/>
          </a:prstGeom>
        </p:spPr>
      </p:pic>
      <p:cxnSp>
        <p:nvCxnSpPr>
          <p:cNvPr id="15" name="Straight Connector 14"/>
          <p:cNvCxnSpPr/>
          <p:nvPr userDrawn="1"/>
        </p:nvCxnSpPr>
        <p:spPr>
          <a:xfrm>
            <a:off x="1973580" y="2270760"/>
            <a:ext cx="8259347"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7" name="Picture 16" title="Logo: ECTA: Early Childhood Technical Assistance Cente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73580" y="833545"/>
            <a:ext cx="7382443" cy="108921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ver - ECTA-DaS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74080" y="268898"/>
            <a:ext cx="5624362" cy="2541431"/>
          </a:xfrm>
        </p:spPr>
        <p:txBody>
          <a:bodyPr bIns="0" anchor="b">
            <a:normAutofit/>
          </a:bodyPr>
          <a:lstStyle>
            <a:lvl1pPr algn="l">
              <a:defRPr sz="5400" cap="none"/>
            </a:lvl1pPr>
          </a:lstStyle>
          <a:p>
            <a:r>
              <a:rPr lang="en-US"/>
              <a:t>Click to edit master title style</a:t>
            </a:r>
          </a:p>
        </p:txBody>
      </p:sp>
      <p:sp>
        <p:nvSpPr>
          <p:cNvPr id="3" name="Subtitle 2"/>
          <p:cNvSpPr>
            <a:spLocks noGrp="1"/>
          </p:cNvSpPr>
          <p:nvPr>
            <p:ph type="subTitle" idx="1" hasCustomPrompt="1"/>
          </p:nvPr>
        </p:nvSpPr>
        <p:spPr>
          <a:xfrm>
            <a:off x="5974080" y="3227741"/>
            <a:ext cx="5624362"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Subtitle 2"/>
          <p:cNvSpPr txBox="1">
            <a:spLocks/>
          </p:cNvSpPr>
          <p:nvPr userDrawn="1"/>
        </p:nvSpPr>
        <p:spPr>
          <a:xfrm>
            <a:off x="495300" y="337478"/>
            <a:ext cx="3451860" cy="4592662"/>
          </a:xfrm>
          <a:prstGeom prst="rect">
            <a:avLst/>
          </a:prstGeom>
        </p:spPr>
        <p:txBody>
          <a:bodyPr vert="horz" lIns="91440" tIns="91440" rIns="91440" bIns="91440" rtlCol="0" anchor="ctr" anchorCtr="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none" baseline="0">
                <a:solidFill>
                  <a:schemeClr val="tx1"/>
                </a:solidFill>
                <a:effectLst/>
                <a:latin typeface="Arial" charset="0"/>
                <a:ea typeface="Arial" charset="0"/>
                <a:cs typeface="Arial" charset="0"/>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Arial" charset="0"/>
                <a:ea typeface="Arial" charset="0"/>
                <a:cs typeface="Arial" charset="0"/>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Arial" charset="0"/>
                <a:ea typeface="Arial" charset="0"/>
                <a:cs typeface="Arial" charset="0"/>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Arial" charset="0"/>
                <a:ea typeface="Arial" charset="0"/>
                <a:cs typeface="Arial" charset="0"/>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Arial" charset="0"/>
                <a:ea typeface="Arial" charset="0"/>
                <a:cs typeface="Arial" charset="0"/>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a:solidFill>
                  <a:schemeClr val="bg1"/>
                </a:solidFill>
              </a:rPr>
              <a:t>Additional</a:t>
            </a:r>
            <a:r>
              <a:rPr lang="en-US" baseline="0">
                <a:solidFill>
                  <a:schemeClr val="bg1"/>
                </a:solidFill>
              </a:rPr>
              <a:t> welcome, information or notification</a:t>
            </a:r>
            <a:endParaRPr lang="en-US">
              <a:solidFill>
                <a:schemeClr val="bg1"/>
              </a:solidFill>
            </a:endParaRPr>
          </a:p>
        </p:txBody>
      </p:sp>
      <p:pic>
        <p:nvPicPr>
          <p:cNvPr id="11" name="Picture 10" title="Logo: DaSy"/>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25667" y="5250566"/>
            <a:ext cx="1988153" cy="1427519"/>
          </a:xfrm>
          <a:prstGeom prst="rect">
            <a:avLst/>
          </a:prstGeom>
        </p:spPr>
      </p:pic>
      <p:pic>
        <p:nvPicPr>
          <p:cNvPr id="4" name="Picture 3" title="Logo: ECTA"/>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74080" y="5524683"/>
            <a:ext cx="2725422" cy="104823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over - Logos by Ha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74080" y="268898"/>
            <a:ext cx="5624362" cy="2541431"/>
          </a:xfrm>
        </p:spPr>
        <p:txBody>
          <a:bodyPr bIns="0" anchor="b">
            <a:normAutofit/>
          </a:bodyPr>
          <a:lstStyle>
            <a:lvl1pPr algn="l">
              <a:defRPr sz="5400" cap="none"/>
            </a:lvl1pPr>
          </a:lstStyle>
          <a:p>
            <a:r>
              <a:rPr lang="en-US"/>
              <a:t>Click to edit master title style</a:t>
            </a:r>
          </a:p>
        </p:txBody>
      </p:sp>
      <p:sp>
        <p:nvSpPr>
          <p:cNvPr id="3" name="Subtitle 2"/>
          <p:cNvSpPr>
            <a:spLocks noGrp="1"/>
          </p:cNvSpPr>
          <p:nvPr>
            <p:ph type="subTitle" idx="1" hasCustomPrompt="1"/>
          </p:nvPr>
        </p:nvSpPr>
        <p:spPr>
          <a:xfrm>
            <a:off x="5974080" y="3227741"/>
            <a:ext cx="5624362"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Subtitle 2"/>
          <p:cNvSpPr txBox="1">
            <a:spLocks/>
          </p:cNvSpPr>
          <p:nvPr userDrawn="1"/>
        </p:nvSpPr>
        <p:spPr>
          <a:xfrm>
            <a:off x="495300" y="337478"/>
            <a:ext cx="3451860" cy="4592662"/>
          </a:xfrm>
          <a:prstGeom prst="rect">
            <a:avLst/>
          </a:prstGeom>
        </p:spPr>
        <p:txBody>
          <a:bodyPr vert="horz" lIns="91440" tIns="91440" rIns="91440" bIns="91440" rtlCol="0" anchor="ctr" anchorCtr="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none" baseline="0">
                <a:solidFill>
                  <a:schemeClr val="tx1"/>
                </a:solidFill>
                <a:effectLst/>
                <a:latin typeface="Arial" charset="0"/>
                <a:ea typeface="Arial" charset="0"/>
                <a:cs typeface="Arial" charset="0"/>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Arial" charset="0"/>
                <a:ea typeface="Arial" charset="0"/>
                <a:cs typeface="Arial" charset="0"/>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Arial" charset="0"/>
                <a:ea typeface="Arial" charset="0"/>
                <a:cs typeface="Arial" charset="0"/>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Arial" charset="0"/>
                <a:ea typeface="Arial" charset="0"/>
                <a:cs typeface="Arial" charset="0"/>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Arial" charset="0"/>
                <a:ea typeface="Arial" charset="0"/>
                <a:cs typeface="Arial" charset="0"/>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a:solidFill>
                  <a:schemeClr val="bg1"/>
                </a:solidFill>
              </a:rPr>
              <a:t>Additional</a:t>
            </a:r>
            <a:r>
              <a:rPr lang="en-US" baseline="0">
                <a:solidFill>
                  <a:schemeClr val="bg1"/>
                </a:solidFill>
              </a:rPr>
              <a:t> welcome, information or notification</a:t>
            </a:r>
            <a:endParaRPr lang="en-US">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71155" y="4588551"/>
            <a:ext cx="11027288" cy="977621"/>
          </a:xfrm>
        </p:spPr>
        <p:txBody>
          <a:bodyPr tIns="91440" bIns="9144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571154" y="2743200"/>
            <a:ext cx="11009158" cy="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ctrTitle" hasCustomPrompt="1"/>
          </p:nvPr>
        </p:nvSpPr>
        <p:spPr>
          <a:xfrm>
            <a:off x="571154" y="3063240"/>
            <a:ext cx="11027289" cy="1333500"/>
          </a:xfrm>
        </p:spPr>
        <p:txBody>
          <a:bodyPr bIns="0" anchor="t" anchorCtr="0">
            <a:normAutofit/>
          </a:bodyPr>
          <a:lstStyle>
            <a:lvl1pPr algn="l">
              <a:defRPr sz="3600" cap="none"/>
            </a:lvl1pPr>
          </a:lstStyle>
          <a:p>
            <a:r>
              <a:rPr lang="en-US"/>
              <a:t>Click to edit master title style</a:t>
            </a:r>
          </a:p>
        </p:txBody>
      </p:sp>
      <p:pic>
        <p:nvPicPr>
          <p:cNvPr id="6" name="Picture 5" title="Logo: ECTA: Early Childhood Technical Assistance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154" y="1333947"/>
            <a:ext cx="7382443" cy="108921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 ECTA-DaS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1723" y="802298"/>
            <a:ext cx="7776720" cy="2541431"/>
          </a:xfrm>
        </p:spPr>
        <p:txBody>
          <a:bodyPr bIns="0" anchor="b">
            <a:normAutofit/>
          </a:bodyPr>
          <a:lstStyle>
            <a:lvl1pPr algn="l">
              <a:defRPr sz="6600" cap="none"/>
            </a:lvl1pPr>
          </a:lstStyle>
          <a:p>
            <a:r>
              <a:rPr lang="en-US"/>
              <a:t>Click to edit master title style</a:t>
            </a:r>
          </a:p>
        </p:txBody>
      </p:sp>
      <p:sp>
        <p:nvSpPr>
          <p:cNvPr id="3" name="Subtitle 2"/>
          <p:cNvSpPr>
            <a:spLocks noGrp="1"/>
          </p:cNvSpPr>
          <p:nvPr>
            <p:ph type="subTitle" idx="1" hasCustomPrompt="1"/>
          </p:nvPr>
        </p:nvSpPr>
        <p:spPr>
          <a:xfrm>
            <a:off x="3821723" y="3761141"/>
            <a:ext cx="7776719"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3497580" y="802299"/>
            <a:ext cx="0" cy="466124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title="Logo: DaS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035" y="2273883"/>
            <a:ext cx="2392815" cy="1718072"/>
          </a:xfrm>
          <a:prstGeom prst="rect">
            <a:avLst/>
          </a:prstGeom>
        </p:spPr>
      </p:pic>
      <p:pic>
        <p:nvPicPr>
          <p:cNvPr id="9" name="Picture 8" title="Logo: ECTA"/>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2841" y="720762"/>
            <a:ext cx="2937416" cy="112977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 Multi-Or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1723" y="802298"/>
            <a:ext cx="7776720" cy="2541431"/>
          </a:xfrm>
        </p:spPr>
        <p:txBody>
          <a:bodyPr bIns="0" anchor="b">
            <a:normAutofit/>
          </a:bodyPr>
          <a:lstStyle>
            <a:lvl1pPr algn="l">
              <a:defRPr sz="6600" cap="none"/>
            </a:lvl1pPr>
          </a:lstStyle>
          <a:p>
            <a:r>
              <a:rPr lang="en-US"/>
              <a:t>Click to edit master title style</a:t>
            </a:r>
          </a:p>
        </p:txBody>
      </p:sp>
      <p:sp>
        <p:nvSpPr>
          <p:cNvPr id="3" name="Subtitle 2"/>
          <p:cNvSpPr>
            <a:spLocks noGrp="1"/>
          </p:cNvSpPr>
          <p:nvPr>
            <p:ph type="subTitle" idx="1" hasCustomPrompt="1"/>
          </p:nvPr>
        </p:nvSpPr>
        <p:spPr>
          <a:xfrm>
            <a:off x="3821723" y="3761141"/>
            <a:ext cx="7776719" cy="1702399"/>
          </a:xfrm>
        </p:spPr>
        <p:txBody>
          <a:bodyPr tIns="91440" bIns="91440" anchor="ctr" anchorCtr="0">
            <a:normAutofit/>
          </a:bodyPr>
          <a:lstStyle>
            <a:lvl1pPr marL="0" indent="0" algn="l">
              <a:buNone/>
              <a:defRPr sz="1800" b="0" cap="none"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3497580" y="802299"/>
            <a:ext cx="0" cy="4661241"/>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5" title="Logo: ECTA"/>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2841" y="720762"/>
            <a:ext cx="2937416" cy="112977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3"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6" name="Picture 5"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no footer log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none"/>
            </a:lvl1p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3"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41533" y="1609738"/>
            <a:ext cx="8299747" cy="1887950"/>
          </a:xfrm>
        </p:spPr>
        <p:txBody>
          <a:bodyPr anchor="b">
            <a:normAutofit/>
          </a:bodyPr>
          <a:lstStyle>
            <a:lvl1pPr algn="ctr">
              <a:defRPr sz="3600" cap="none"/>
            </a:lvl1pPr>
          </a:lstStyle>
          <a:p>
            <a:r>
              <a:rPr lang="en-US"/>
              <a:t>Click to edit master title style</a:t>
            </a:r>
          </a:p>
        </p:txBody>
      </p:sp>
      <p:sp>
        <p:nvSpPr>
          <p:cNvPr id="3" name="Text Placeholder 2"/>
          <p:cNvSpPr>
            <a:spLocks noGrp="1"/>
          </p:cNvSpPr>
          <p:nvPr>
            <p:ph type="body" idx="1"/>
          </p:nvPr>
        </p:nvSpPr>
        <p:spPr>
          <a:xfrm>
            <a:off x="1941679" y="3851915"/>
            <a:ext cx="8287544"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10"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pic>
        <p:nvPicPr>
          <p:cNvPr id="7" name="Picture 6" title="Logo: ECTA Cen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828" y="6275121"/>
            <a:ext cx="1353705" cy="513985"/>
          </a:xfrm>
          <a:prstGeom prst="rect">
            <a:avLst/>
          </a:prstGeom>
        </p:spPr>
      </p:pic>
      <p:cxnSp>
        <p:nvCxnSpPr>
          <p:cNvPr id="8" name="Straight Connector 7"/>
          <p:cNvCxnSpPr/>
          <p:nvPr userDrawn="1"/>
        </p:nvCxnSpPr>
        <p:spPr>
          <a:xfrm>
            <a:off x="1941533" y="3713663"/>
            <a:ext cx="8299747"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7828" y="226980"/>
            <a:ext cx="11005457" cy="9144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87829" y="1368358"/>
            <a:ext cx="11005457" cy="409798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Footer Placeholder 4"/>
          <p:cNvSpPr>
            <a:spLocks noGrp="1"/>
          </p:cNvSpPr>
          <p:nvPr>
            <p:ph type="ftr" sz="quarter" idx="3"/>
          </p:nvPr>
        </p:nvSpPr>
        <p:spPr>
          <a:xfrm>
            <a:off x="2229633" y="6349533"/>
            <a:ext cx="8130877" cy="496463"/>
          </a:xfrm>
          <a:prstGeom prst="rect">
            <a:avLst/>
          </a:prstGeom>
        </p:spPr>
        <p:txBody>
          <a:bodyPr anchor="ctr" anchorCtr="0"/>
          <a:lstStyle>
            <a:lvl1pPr>
              <a:defRPr sz="1100">
                <a:solidFill>
                  <a:schemeClr val="bg1"/>
                </a:solidFill>
              </a:defRPr>
            </a:lvl1pPr>
          </a:lstStyle>
          <a:p>
            <a:endParaRPr lang="en-US"/>
          </a:p>
        </p:txBody>
      </p:sp>
      <p:sp>
        <p:nvSpPr>
          <p:cNvPr id="20" name="Slide Number Placeholder 5"/>
          <p:cNvSpPr>
            <a:spLocks noGrp="1"/>
          </p:cNvSpPr>
          <p:nvPr>
            <p:ph type="sldNum" sz="quarter" idx="4"/>
          </p:nvPr>
        </p:nvSpPr>
        <p:spPr>
          <a:xfrm>
            <a:off x="10360510" y="6349534"/>
            <a:ext cx="1232776" cy="503578"/>
          </a:xfrm>
          <a:prstGeom prst="rect">
            <a:avLst/>
          </a:prstGeom>
        </p:spPr>
        <p:txBody>
          <a:bodyPr anchor="ctr" anchorCtr="0"/>
          <a:lstStyle>
            <a:lvl1pPr algn="r">
              <a:defRPr sz="2000" b="1">
                <a:solidFill>
                  <a:schemeClr val="bg1"/>
                </a:solidFill>
              </a:defRPr>
            </a:lvl1pPr>
          </a:lstStyle>
          <a:p>
            <a:fld id="{8FF8BE51-C3B0-9B4F-9A06-4F809A9A7941}" type="slidenum">
              <a:rPr lang="en-US" smtClean="0"/>
              <a:pPr/>
              <a:t>‹#›</a:t>
            </a:fld>
            <a:endParaRPr lang="en-US"/>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76" r:id="rId1"/>
    <p:sldLayoutId id="2147483674" r:id="rId2"/>
    <p:sldLayoutId id="2147483677" r:id="rId3"/>
    <p:sldLayoutId id="2147483672" r:id="rId4"/>
    <p:sldLayoutId id="2147483661" r:id="rId5"/>
    <p:sldLayoutId id="2147483673" r:id="rId6"/>
    <p:sldLayoutId id="2147483662" r:id="rId7"/>
    <p:sldLayoutId id="2147483670" r:id="rId8"/>
    <p:sldLayoutId id="2147483663" r:id="rId9"/>
    <p:sldLayoutId id="2147483664" r:id="rId10"/>
    <p:sldLayoutId id="2147483665" r:id="rId11"/>
    <p:sldLayoutId id="2147483671" r:id="rId12"/>
    <p:sldLayoutId id="2147483666" r:id="rId13"/>
    <p:sldLayoutId id="2147483667" r:id="rId14"/>
    <p:sldLayoutId id="2147483668" r:id="rId15"/>
    <p:sldLayoutId id="2147483678" r:id="rId16"/>
  </p:sldLayoutIdLst>
  <p:hf hdr="0"/>
  <p:txStyles>
    <p:titleStyle>
      <a:lvl1pPr algn="ctr" defTabSz="914400" rtl="0" eaLnBrk="1" latinLnBrk="0" hangingPunct="1">
        <a:lnSpc>
          <a:spcPct val="90000"/>
        </a:lnSpc>
        <a:spcBef>
          <a:spcPct val="0"/>
        </a:spcBef>
        <a:buNone/>
        <a:defRPr sz="3200" b="1" i="0" kern="1200" cap="none">
          <a:solidFill>
            <a:schemeClr val="accent4"/>
          </a:solidFill>
          <a:effectLst/>
          <a:latin typeface="Arial" charset="0"/>
          <a:ea typeface="Arial" charset="0"/>
          <a:cs typeface="Arial" charset="0"/>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Arial" charset="0"/>
          <a:ea typeface="Arial" charset="0"/>
          <a:cs typeface="Arial" charset="0"/>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Arial" charset="0"/>
          <a:ea typeface="Arial" charset="0"/>
          <a:cs typeface="Arial" charset="0"/>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Arial" charset="0"/>
          <a:ea typeface="Arial" charset="0"/>
          <a:cs typeface="Arial" charset="0"/>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Arial" charset="0"/>
          <a:ea typeface="Arial" charset="0"/>
          <a:cs typeface="Arial" charset="0"/>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Arial" charset="0"/>
          <a:ea typeface="Arial" charset="0"/>
          <a:cs typeface="Arial"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ectacenter.org/sig/"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9.tm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ectacenter.org/si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tmp"/></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21723" y="802298"/>
            <a:ext cx="7776720" cy="2958843"/>
          </a:xfrm>
        </p:spPr>
        <p:txBody>
          <a:bodyPr>
            <a:noAutofit/>
          </a:bodyPr>
          <a:lstStyle/>
          <a:p>
            <a:r>
              <a:rPr lang="en-US" sz="4800" dirty="0"/>
              <a:t>Introducing a New Interactive State Guide to Support Implementation of Evidence-based Practices </a:t>
            </a:r>
          </a:p>
        </p:txBody>
      </p:sp>
      <p:sp>
        <p:nvSpPr>
          <p:cNvPr id="5" name="Subtitle 4"/>
          <p:cNvSpPr>
            <a:spLocks noGrp="1"/>
          </p:cNvSpPr>
          <p:nvPr>
            <p:ph type="subTitle" idx="1"/>
          </p:nvPr>
        </p:nvSpPr>
        <p:spPr>
          <a:xfrm>
            <a:off x="3821724" y="3997809"/>
            <a:ext cx="7776719" cy="1702399"/>
          </a:xfrm>
        </p:spPr>
        <p:txBody>
          <a:bodyPr>
            <a:normAutofit fontScale="92500" lnSpcReduction="10000"/>
          </a:bodyPr>
          <a:lstStyle/>
          <a:p>
            <a:r>
              <a:rPr lang="en-US" dirty="0"/>
              <a:t>Barbara J. Smith, University of Denver/ECTA</a:t>
            </a:r>
          </a:p>
          <a:p>
            <a:r>
              <a:rPr lang="en-US" dirty="0" err="1"/>
              <a:t>Lise</a:t>
            </a:r>
            <a:r>
              <a:rPr lang="en-US" dirty="0"/>
              <a:t> Fox, University of South Florida/ECTA</a:t>
            </a:r>
          </a:p>
          <a:p>
            <a:r>
              <a:rPr lang="en-US" dirty="0"/>
              <a:t>Katy McCullough, ECTA</a:t>
            </a:r>
          </a:p>
          <a:p>
            <a:r>
              <a:rPr lang="en-US" dirty="0"/>
              <a:t>Anne Lucas, ECTA</a:t>
            </a:r>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375964"/>
            <a:ext cx="11005457" cy="914400"/>
          </a:xfrm>
        </p:spPr>
        <p:txBody>
          <a:bodyPr/>
          <a:lstStyle/>
          <a:p>
            <a:r>
              <a:rPr lang="en-US" dirty="0"/>
              <a:t>Finding Answers to Your Questions</a:t>
            </a:r>
          </a:p>
        </p:txBody>
      </p:sp>
      <p:sp>
        <p:nvSpPr>
          <p:cNvPr id="3" name="Content Placeholder 2"/>
          <p:cNvSpPr>
            <a:spLocks noGrp="1"/>
          </p:cNvSpPr>
          <p:nvPr>
            <p:ph idx="1"/>
          </p:nvPr>
        </p:nvSpPr>
        <p:spPr>
          <a:xfrm>
            <a:off x="587828" y="1313755"/>
            <a:ext cx="10489903" cy="4097988"/>
          </a:xfrm>
        </p:spPr>
        <p:txBody>
          <a:bodyPr>
            <a:noAutofit/>
          </a:bodyPr>
          <a:lstStyle/>
          <a:p>
            <a:r>
              <a:rPr lang="en-US" sz="2800" dirty="0"/>
              <a:t>Select a challenge to explore</a:t>
            </a:r>
          </a:p>
          <a:p>
            <a:r>
              <a:rPr lang="en-US" sz="2800" dirty="0"/>
              <a:t>On your electronic device, go to: </a:t>
            </a:r>
            <a:r>
              <a:rPr lang="en-US" sz="2800" dirty="0">
                <a:solidFill>
                  <a:schemeClr val="tx2">
                    <a:lumMod val="75000"/>
                    <a:lumOff val="25000"/>
                  </a:schemeClr>
                </a:solidFill>
              </a:rPr>
              <a:t>http://ectacenter.org/sig/</a:t>
            </a:r>
            <a:endParaRPr lang="en-US" sz="2800" dirty="0"/>
          </a:p>
          <a:p>
            <a:r>
              <a:rPr lang="en-US" sz="2800" dirty="0"/>
              <a:t>Select the section(s) of the State Implementation Guide from the navigation bar that you think may address your challenge and review the information</a:t>
            </a:r>
          </a:p>
          <a:p>
            <a:r>
              <a:rPr lang="en-US" sz="2800" dirty="0"/>
              <a:t>Discuss with your partner(s) what information you found helpful in addressing your challenge </a:t>
            </a:r>
            <a:r>
              <a:rPr lang="en-US" sz="2800" dirty="0">
                <a:solidFill>
                  <a:schemeClr val="tx2">
                    <a:lumMod val="75000"/>
                    <a:lumOff val="25000"/>
                  </a:schemeClr>
                </a:solidFill>
              </a:rPr>
              <a:t> </a:t>
            </a:r>
          </a:p>
        </p:txBody>
      </p:sp>
      <p:sp>
        <p:nvSpPr>
          <p:cNvPr id="4" name="Footer Placeholder 3"/>
          <p:cNvSpPr>
            <a:spLocks noGrp="1"/>
          </p:cNvSpPr>
          <p:nvPr>
            <p:ph type="ftr" sz="quarter" idx="3"/>
          </p:nvPr>
        </p:nvSpPr>
        <p:spPr/>
        <p:txBody>
          <a:bodyPr/>
          <a:lstStyle/>
          <a:p>
            <a:endParaRPr lang="en-US"/>
          </a:p>
        </p:txBody>
      </p:sp>
      <p:sp>
        <p:nvSpPr>
          <p:cNvPr id="5" name="Slide Number Placeholder 4"/>
          <p:cNvSpPr>
            <a:spLocks noGrp="1"/>
          </p:cNvSpPr>
          <p:nvPr>
            <p:ph type="sldNum" sz="quarter" idx="4"/>
          </p:nvPr>
        </p:nvSpPr>
        <p:spPr/>
        <p:txBody>
          <a:bodyPr/>
          <a:lstStyle/>
          <a:p>
            <a:fld id="{8FF8BE51-C3B0-9B4F-9A06-4F809A9A7941}" type="slidenum">
              <a:rPr lang="en-US" smtClean="0"/>
              <a:pPr/>
              <a:t>10</a:t>
            </a:fld>
            <a:endParaRPr lang="en-US"/>
          </a:p>
        </p:txBody>
      </p:sp>
    </p:spTree>
    <p:extLst>
      <p:ext uri="{BB962C8B-B14F-4D97-AF65-F5344CB8AC3E}">
        <p14:creationId xmlns:p14="http://schemas.microsoft.com/office/powerpoint/2010/main" val="30672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Out </a:t>
            </a:r>
          </a:p>
        </p:txBody>
      </p:sp>
      <p:sp>
        <p:nvSpPr>
          <p:cNvPr id="3" name="Content Placeholder 2"/>
          <p:cNvSpPr>
            <a:spLocks noGrp="1"/>
          </p:cNvSpPr>
          <p:nvPr>
            <p:ph idx="1"/>
          </p:nvPr>
        </p:nvSpPr>
        <p:spPr>
          <a:xfrm>
            <a:off x="1094282" y="1368358"/>
            <a:ext cx="10499004" cy="4097988"/>
          </a:xfrm>
        </p:spPr>
        <p:txBody>
          <a:bodyPr/>
          <a:lstStyle/>
          <a:p>
            <a:pPr marL="0" indent="0">
              <a:buNone/>
            </a:pPr>
            <a:r>
              <a:rPr lang="en-US" sz="2800" dirty="0"/>
              <a:t>Share:</a:t>
            </a:r>
          </a:p>
          <a:p>
            <a:pPr lvl="1"/>
            <a:r>
              <a:rPr lang="en-US" sz="2800" dirty="0"/>
              <a:t>Your challenge</a:t>
            </a:r>
          </a:p>
          <a:p>
            <a:pPr lvl="1"/>
            <a:r>
              <a:rPr lang="en-US" sz="2800" dirty="0"/>
              <a:t>What section(s) of the State Implementation Guide you reviewed</a:t>
            </a:r>
          </a:p>
          <a:p>
            <a:pPr lvl="1"/>
            <a:r>
              <a:rPr lang="en-US" sz="2800" dirty="0"/>
              <a:t>What information you found helpful to address your challenge</a:t>
            </a:r>
          </a:p>
          <a:p>
            <a:endParaRPr lang="en-US" dirty="0"/>
          </a:p>
        </p:txBody>
      </p:sp>
      <p:sp>
        <p:nvSpPr>
          <p:cNvPr id="4" name="Footer Placeholder 3"/>
          <p:cNvSpPr>
            <a:spLocks noGrp="1"/>
          </p:cNvSpPr>
          <p:nvPr>
            <p:ph type="ftr" sz="quarter" idx="3"/>
          </p:nvPr>
        </p:nvSpPr>
        <p:spPr/>
        <p:txBody>
          <a:bodyPr/>
          <a:lstStyle/>
          <a:p>
            <a:endParaRPr lang="en-US"/>
          </a:p>
        </p:txBody>
      </p:sp>
      <p:sp>
        <p:nvSpPr>
          <p:cNvPr id="5" name="Slide Number Placeholder 4"/>
          <p:cNvSpPr>
            <a:spLocks noGrp="1"/>
          </p:cNvSpPr>
          <p:nvPr>
            <p:ph type="sldNum" sz="quarter" idx="4"/>
          </p:nvPr>
        </p:nvSpPr>
        <p:spPr/>
        <p:txBody>
          <a:bodyPr/>
          <a:lstStyle/>
          <a:p>
            <a:fld id="{8FF8BE51-C3B0-9B4F-9A06-4F809A9A7941}" type="slidenum">
              <a:rPr lang="en-US" smtClean="0"/>
              <a:pPr/>
              <a:t>11</a:t>
            </a:fld>
            <a:endParaRPr lang="en-US"/>
          </a:p>
        </p:txBody>
      </p:sp>
    </p:spTree>
    <p:extLst>
      <p:ext uri="{BB962C8B-B14F-4D97-AF65-F5344CB8AC3E}">
        <p14:creationId xmlns:p14="http://schemas.microsoft.com/office/powerpoint/2010/main" val="145947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8" y="415550"/>
            <a:ext cx="11005457" cy="914400"/>
          </a:xfrm>
        </p:spPr>
        <p:txBody>
          <a:bodyPr/>
          <a:lstStyle/>
          <a:p>
            <a:r>
              <a:rPr lang="en-US" dirty="0"/>
              <a:t>A Deeper Dive</a:t>
            </a:r>
          </a:p>
        </p:txBody>
      </p:sp>
      <p:sp>
        <p:nvSpPr>
          <p:cNvPr id="3" name="Content Placeholder 2"/>
          <p:cNvSpPr>
            <a:spLocks noGrp="1"/>
          </p:cNvSpPr>
          <p:nvPr>
            <p:ph idx="1"/>
          </p:nvPr>
        </p:nvSpPr>
        <p:spPr>
          <a:xfrm>
            <a:off x="587828" y="1329950"/>
            <a:ext cx="10175110" cy="4759676"/>
          </a:xfrm>
        </p:spPr>
        <p:txBody>
          <a:bodyPr>
            <a:noAutofit/>
          </a:bodyPr>
          <a:lstStyle/>
          <a:p>
            <a:r>
              <a:rPr lang="en-US" sz="2800" dirty="0"/>
              <a:t>Refer to your assigned essential support structure questions on the handout</a:t>
            </a:r>
          </a:p>
          <a:p>
            <a:r>
              <a:rPr lang="en-US" sz="2800" dirty="0"/>
              <a:t>Pick a question to start with</a:t>
            </a:r>
          </a:p>
          <a:p>
            <a:r>
              <a:rPr lang="en-US" sz="2800" dirty="0"/>
              <a:t>On your electronic device, go to the link(s) provided </a:t>
            </a:r>
          </a:p>
          <a:p>
            <a:r>
              <a:rPr lang="en-US" sz="2800" dirty="0"/>
              <a:t>Discuss with your partner(s) what information you found that answers the selected question</a:t>
            </a:r>
          </a:p>
          <a:p>
            <a:r>
              <a:rPr lang="en-US" sz="2800" dirty="0"/>
              <a:t>Be ready to share one thing you found particularly helpful</a:t>
            </a:r>
          </a:p>
        </p:txBody>
      </p:sp>
      <p:sp>
        <p:nvSpPr>
          <p:cNvPr id="4" name="Footer Placeholder 3"/>
          <p:cNvSpPr>
            <a:spLocks noGrp="1"/>
          </p:cNvSpPr>
          <p:nvPr>
            <p:ph type="ftr" sz="quarter" idx="3"/>
          </p:nvPr>
        </p:nvSpPr>
        <p:spPr>
          <a:xfrm>
            <a:off x="2229633" y="6382788"/>
            <a:ext cx="8130877" cy="496463"/>
          </a:xfrm>
        </p:spPr>
        <p:txBody>
          <a:bodyPr/>
          <a:lstStyle/>
          <a:p>
            <a:endParaRPr lang="en-US"/>
          </a:p>
        </p:txBody>
      </p:sp>
      <p:sp>
        <p:nvSpPr>
          <p:cNvPr id="5" name="Slide Number Placeholder 4"/>
          <p:cNvSpPr>
            <a:spLocks noGrp="1"/>
          </p:cNvSpPr>
          <p:nvPr>
            <p:ph type="sldNum" sz="quarter" idx="4"/>
          </p:nvPr>
        </p:nvSpPr>
        <p:spPr/>
        <p:txBody>
          <a:bodyPr/>
          <a:lstStyle/>
          <a:p>
            <a:fld id="{8FF8BE51-C3B0-9B4F-9A06-4F809A9A7941}" type="slidenum">
              <a:rPr lang="en-US" smtClean="0"/>
              <a:pPr/>
              <a:t>12</a:t>
            </a:fld>
            <a:endParaRPr lang="en-US"/>
          </a:p>
        </p:txBody>
      </p:sp>
    </p:spTree>
    <p:extLst>
      <p:ext uri="{BB962C8B-B14F-4D97-AF65-F5344CB8AC3E}">
        <p14:creationId xmlns:p14="http://schemas.microsoft.com/office/powerpoint/2010/main" val="3060913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Out </a:t>
            </a:r>
          </a:p>
        </p:txBody>
      </p:sp>
      <p:sp>
        <p:nvSpPr>
          <p:cNvPr id="3" name="Content Placeholder 2"/>
          <p:cNvSpPr>
            <a:spLocks noGrp="1"/>
          </p:cNvSpPr>
          <p:nvPr>
            <p:ph idx="1"/>
          </p:nvPr>
        </p:nvSpPr>
        <p:spPr>
          <a:xfrm>
            <a:off x="959370" y="1368358"/>
            <a:ext cx="10633916" cy="4097988"/>
          </a:xfrm>
        </p:spPr>
        <p:txBody>
          <a:bodyPr>
            <a:normAutofit/>
          </a:bodyPr>
          <a:lstStyle/>
          <a:p>
            <a:pPr marL="0" indent="0">
              <a:buNone/>
            </a:pPr>
            <a:r>
              <a:rPr lang="en-US" sz="3200" dirty="0"/>
              <a:t>Share:</a:t>
            </a:r>
          </a:p>
          <a:p>
            <a:pPr lvl="1"/>
            <a:r>
              <a:rPr lang="en-US" sz="3200" dirty="0"/>
              <a:t>Your essential support structure and selected question</a:t>
            </a:r>
          </a:p>
          <a:p>
            <a:pPr lvl="1"/>
            <a:r>
              <a:rPr lang="en-US" sz="3200" dirty="0"/>
              <a:t>Information you found that answers the question</a:t>
            </a:r>
          </a:p>
          <a:p>
            <a:pPr lvl="1"/>
            <a:r>
              <a:rPr lang="en-US" sz="3200" dirty="0"/>
              <a:t>One thing you found helpful</a:t>
            </a:r>
          </a:p>
          <a:p>
            <a:pPr lvl="1"/>
            <a:endParaRPr lang="en-US" dirty="0"/>
          </a:p>
        </p:txBody>
      </p:sp>
      <p:sp>
        <p:nvSpPr>
          <p:cNvPr id="4" name="Footer Placeholder 3"/>
          <p:cNvSpPr>
            <a:spLocks noGrp="1"/>
          </p:cNvSpPr>
          <p:nvPr>
            <p:ph type="ftr" sz="quarter" idx="3"/>
          </p:nvPr>
        </p:nvSpPr>
        <p:spPr/>
        <p:txBody>
          <a:bodyPr/>
          <a:lstStyle/>
          <a:p>
            <a:endParaRPr lang="en-US"/>
          </a:p>
        </p:txBody>
      </p:sp>
      <p:sp>
        <p:nvSpPr>
          <p:cNvPr id="5" name="Slide Number Placeholder 4"/>
          <p:cNvSpPr>
            <a:spLocks noGrp="1"/>
          </p:cNvSpPr>
          <p:nvPr>
            <p:ph type="sldNum" sz="quarter" idx="4"/>
          </p:nvPr>
        </p:nvSpPr>
        <p:spPr/>
        <p:txBody>
          <a:bodyPr/>
          <a:lstStyle/>
          <a:p>
            <a:fld id="{8FF8BE51-C3B0-9B4F-9A06-4F809A9A7941}" type="slidenum">
              <a:rPr lang="en-US" smtClean="0"/>
              <a:pPr/>
              <a:t>13</a:t>
            </a:fld>
            <a:endParaRPr lang="en-US"/>
          </a:p>
        </p:txBody>
      </p:sp>
    </p:spTree>
    <p:extLst>
      <p:ext uri="{BB962C8B-B14F-4D97-AF65-F5344CB8AC3E}">
        <p14:creationId xmlns:p14="http://schemas.microsoft.com/office/powerpoint/2010/main" val="3818812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endParaRPr lang="en-US"/>
          </a:p>
        </p:txBody>
      </p:sp>
      <p:sp>
        <p:nvSpPr>
          <p:cNvPr id="5" name="Slide Number Placeholder 4"/>
          <p:cNvSpPr>
            <a:spLocks noGrp="1"/>
          </p:cNvSpPr>
          <p:nvPr>
            <p:ph type="sldNum" sz="quarter" idx="4"/>
          </p:nvPr>
        </p:nvSpPr>
        <p:spPr/>
        <p:txBody>
          <a:bodyPr/>
          <a:lstStyle/>
          <a:p>
            <a:fld id="{8FF8BE51-C3B0-9B4F-9A06-4F809A9A7941}" type="slidenum">
              <a:rPr lang="en-US" smtClean="0"/>
              <a:pPr/>
              <a:t>14</a:t>
            </a:fld>
            <a:endParaRPr lang="en-US"/>
          </a:p>
        </p:txBody>
      </p:sp>
      <p:sp>
        <p:nvSpPr>
          <p:cNvPr id="3" name="Content Placeholder 2"/>
          <p:cNvSpPr>
            <a:spLocks noGrp="1"/>
          </p:cNvSpPr>
          <p:nvPr>
            <p:ph idx="1"/>
          </p:nvPr>
        </p:nvSpPr>
        <p:spPr/>
        <p:txBody>
          <a:bodyPr>
            <a:normAutofit/>
          </a:bodyPr>
          <a:lstStyle/>
          <a:p>
            <a:pPr marL="0" indent="0" algn="ctr">
              <a:buNone/>
            </a:pPr>
            <a:endParaRPr lang="en-US" sz="4000" b="1" dirty="0">
              <a:solidFill>
                <a:schemeClr val="tx2">
                  <a:lumMod val="75000"/>
                  <a:lumOff val="25000"/>
                </a:schemeClr>
              </a:solidFill>
            </a:endParaRPr>
          </a:p>
          <a:p>
            <a:pPr marL="0" indent="0" algn="ctr">
              <a:buNone/>
            </a:pPr>
            <a:r>
              <a:rPr lang="en-US" sz="4000" b="1" dirty="0">
                <a:solidFill>
                  <a:schemeClr val="tx2">
                    <a:lumMod val="75000"/>
                    <a:lumOff val="25000"/>
                  </a:schemeClr>
                </a:solidFill>
              </a:rPr>
              <a:t>Reflections/Take </a:t>
            </a:r>
            <a:r>
              <a:rPr lang="en-US" sz="4000" b="1" dirty="0" err="1">
                <a:solidFill>
                  <a:schemeClr val="tx2">
                    <a:lumMod val="75000"/>
                    <a:lumOff val="25000"/>
                  </a:schemeClr>
                </a:solidFill>
              </a:rPr>
              <a:t>Aways</a:t>
            </a:r>
            <a:endParaRPr lang="en-US" sz="4000" b="1" dirty="0">
              <a:solidFill>
                <a:schemeClr val="tx2">
                  <a:lumMod val="75000"/>
                  <a:lumOff val="25000"/>
                </a:schemeClr>
              </a:solidFill>
            </a:endParaRPr>
          </a:p>
        </p:txBody>
      </p:sp>
    </p:spTree>
    <p:extLst>
      <p:ext uri="{BB962C8B-B14F-4D97-AF65-F5344CB8AC3E}">
        <p14:creationId xmlns:p14="http://schemas.microsoft.com/office/powerpoint/2010/main" val="2574460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4"/>
          </p:nvPr>
        </p:nvSpPr>
        <p:spPr>
          <a:prstGeom prst="rect">
            <a:avLst/>
          </a:prstGeom>
        </p:spPr>
        <p:txBody>
          <a:bodyPr/>
          <a:lstStyle/>
          <a:p>
            <a:fld id="{8FF8BE51-C3B0-9B4F-9A06-4F809A9A7941}" type="slidenum">
              <a:rPr lang="en-US" smtClean="0"/>
              <a:t>15</a:t>
            </a:fld>
            <a:endParaRPr lang="en-US"/>
          </a:p>
        </p:txBody>
      </p:sp>
      <p:sp>
        <p:nvSpPr>
          <p:cNvPr id="2" name="Title 1"/>
          <p:cNvSpPr>
            <a:spLocks noGrp="1"/>
          </p:cNvSpPr>
          <p:nvPr>
            <p:ph type="title"/>
          </p:nvPr>
        </p:nvSpPr>
        <p:spPr/>
        <p:txBody>
          <a:bodyPr anchor="ctr" anchorCtr="0"/>
          <a:lstStyle/>
          <a:p>
            <a:r>
              <a:rPr lang="en-US" b="0"/>
              <a:t>Find out more at</a:t>
            </a:r>
            <a:r>
              <a:rPr lang="en-US"/>
              <a:t> </a:t>
            </a:r>
            <a:r>
              <a:rPr lang="en-US" err="1"/>
              <a:t>ectacenter.org</a:t>
            </a:r>
            <a:endParaRPr lang="en-US"/>
          </a:p>
        </p:txBody>
      </p:sp>
      <p:sp>
        <p:nvSpPr>
          <p:cNvPr id="3" name="Text Placeholder 2"/>
          <p:cNvSpPr>
            <a:spLocks noGrp="1"/>
          </p:cNvSpPr>
          <p:nvPr>
            <p:ph type="body" idx="1"/>
          </p:nvPr>
        </p:nvSpPr>
        <p:spPr/>
        <p:txBody>
          <a:bodyPr>
            <a:noAutofit/>
          </a:bodyPr>
          <a:lstStyle/>
          <a:p>
            <a:r>
              <a:rPr lang="en-US" sz="1200"/>
              <a:t>The ECTA Center is a program of the FPG Child Development Institute of the University of North Carolina at Chapel Hill, funded through cooperative agreement number </a:t>
            </a:r>
            <a:r>
              <a:rPr lang="is-IS" sz="1200"/>
              <a:t>H326P170001 </a:t>
            </a:r>
            <a:r>
              <a:rPr lang="en-US" sz="1200"/>
              <a:t>from the Office of Special Education Programs, U.S. Department of Education. Opinions expressed herein do not necessarily represent the Department of Education's position or policy.</a:t>
            </a:r>
          </a:p>
        </p:txBody>
      </p:sp>
      <p:sp>
        <p:nvSpPr>
          <p:cNvPr id="16" name="Footer Placeholder 15"/>
          <p:cNvSpPr>
            <a:spLocks noGrp="1"/>
          </p:cNvSpPr>
          <p:nvPr>
            <p:ph type="ftr" sz="quarter" idx="4294967295"/>
          </p:nvPr>
        </p:nvSpPr>
        <p:spPr>
          <a:xfrm>
            <a:off x="2232659" y="6350000"/>
            <a:ext cx="9959341" cy="495300"/>
          </a:xfrm>
          <a:prstGeom prst="rect">
            <a:avLst/>
          </a:prstGeom>
        </p:spPr>
        <p:txBody>
          <a:bodyPr/>
          <a:lstStyle/>
          <a:p>
            <a:r>
              <a:rPr lang="en-US"/>
              <a:t>2018 Logo and </a:t>
            </a:r>
            <a:r>
              <a:rPr lang="en-US" err="1"/>
              <a:t>Powerpoint</a:t>
            </a:r>
            <a:r>
              <a:rPr lang="en-US"/>
              <a:t> Template</a:t>
            </a:r>
          </a:p>
        </p:txBody>
      </p:sp>
    </p:spTree>
    <p:extLst>
      <p:ext uri="{BB962C8B-B14F-4D97-AF65-F5344CB8AC3E}">
        <p14:creationId xmlns:p14="http://schemas.microsoft.com/office/powerpoint/2010/main" val="153792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Welcome</a:t>
            </a:r>
          </a:p>
        </p:txBody>
      </p:sp>
      <p:sp>
        <p:nvSpPr>
          <p:cNvPr id="5" name="Content Placeholder 4"/>
          <p:cNvSpPr>
            <a:spLocks noGrp="1"/>
          </p:cNvSpPr>
          <p:nvPr>
            <p:ph idx="1"/>
          </p:nvPr>
        </p:nvSpPr>
        <p:spPr/>
        <p:txBody>
          <a:bodyPr>
            <a:normAutofit fontScale="92500" lnSpcReduction="20000"/>
          </a:bodyPr>
          <a:lstStyle/>
          <a:p>
            <a:r>
              <a:rPr lang="en-US" sz="3600" dirty="0"/>
              <a:t>Who’s in the room?</a:t>
            </a:r>
          </a:p>
          <a:p>
            <a:endParaRPr lang="en-US" dirty="0"/>
          </a:p>
          <a:p>
            <a:r>
              <a:rPr lang="en-US" sz="3600" dirty="0"/>
              <a:t>What’s our plan for the session?</a:t>
            </a:r>
          </a:p>
          <a:p>
            <a:pPr lvl="1"/>
            <a:r>
              <a:rPr lang="en-US" sz="2800" dirty="0"/>
              <a:t>Introduce you to the new resource: Online State Implementation Guide</a:t>
            </a:r>
          </a:p>
          <a:p>
            <a:pPr lvl="1"/>
            <a:endParaRPr lang="en-US" sz="2800" dirty="0"/>
          </a:p>
          <a:p>
            <a:pPr lvl="1"/>
            <a:r>
              <a:rPr lang="en-US" sz="2800" dirty="0"/>
              <a:t>Provide opportunities for you to use the Guide and to explore how it might assist you in your efforts</a:t>
            </a:r>
          </a:p>
          <a:p>
            <a:endParaRPr lang="en-US" dirty="0"/>
          </a:p>
        </p:txBody>
      </p:sp>
    </p:spTree>
    <p:extLst>
      <p:ext uri="{BB962C8B-B14F-4D97-AF65-F5344CB8AC3E}">
        <p14:creationId xmlns:p14="http://schemas.microsoft.com/office/powerpoint/2010/main" val="288582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CTACenter.org : The Early Childhood Technical Assistance Center : Improving Systems, Practices - Internet Explorer">
            <a:hlinkClick r:id="rId3"/>
          </p:cNvPr>
          <p:cNvPicPr>
            <a:picLocks noGrp="1" noChangeAspect="1"/>
          </p:cNvPicPr>
          <p:nvPr>
            <p:ph idx="4294967295"/>
          </p:nvPr>
        </p:nvPicPr>
        <p:blipFill>
          <a:blip r:embed="rId4">
            <a:extLst>
              <a:ext uri="{28A0092B-C50C-407E-A947-70E740481C1C}">
                <a14:useLocalDpi xmlns:a14="http://schemas.microsoft.com/office/drawing/2010/main" val="0"/>
              </a:ext>
            </a:extLst>
          </a:blip>
          <a:stretch>
            <a:fillRect/>
          </a:stretch>
        </p:blipFill>
        <p:spPr>
          <a:xfrm>
            <a:off x="0" y="0"/>
            <a:ext cx="12306748" cy="6858000"/>
          </a:xfrm>
        </p:spPr>
      </p:pic>
    </p:spTree>
    <p:extLst>
      <p:ext uri="{BB962C8B-B14F-4D97-AF65-F5344CB8AC3E}">
        <p14:creationId xmlns:p14="http://schemas.microsoft.com/office/powerpoint/2010/main" val="3490105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 Implementation Guide (SIG)</a:t>
            </a:r>
          </a:p>
        </p:txBody>
      </p:sp>
      <p:sp>
        <p:nvSpPr>
          <p:cNvPr id="3" name="Content Placeholder 2"/>
          <p:cNvSpPr>
            <a:spLocks noGrp="1"/>
          </p:cNvSpPr>
          <p:nvPr>
            <p:ph idx="1"/>
          </p:nvPr>
        </p:nvSpPr>
        <p:spPr/>
        <p:txBody>
          <a:bodyPr>
            <a:noAutofit/>
          </a:bodyPr>
          <a:lstStyle/>
          <a:p>
            <a:r>
              <a:rPr lang="en-US" sz="2400" dirty="0"/>
              <a:t>based on results and evidence from the multi-year Pyramid Model implementation initiative in 25 states as well as ECTA's DEC Recommended Practices implementation technical assistance in 4 states</a:t>
            </a:r>
          </a:p>
          <a:p>
            <a:endParaRPr lang="en-US" sz="2400" dirty="0"/>
          </a:p>
          <a:p>
            <a:r>
              <a:rPr lang="en-US" sz="2400" dirty="0"/>
              <a:t>is a collaboration between ECTA and the National Center for Pyramid Model Innovations (NCPMI)</a:t>
            </a:r>
          </a:p>
          <a:p>
            <a:endParaRPr lang="en-US" sz="2400" dirty="0"/>
          </a:p>
          <a:p>
            <a:r>
              <a:rPr lang="en-US" sz="2400" dirty="0"/>
              <a:t>includes tools, materials, and examples</a:t>
            </a:r>
          </a:p>
        </p:txBody>
      </p:sp>
    </p:spTree>
    <p:extLst>
      <p:ext uri="{BB962C8B-B14F-4D97-AF65-F5344CB8AC3E}">
        <p14:creationId xmlns:p14="http://schemas.microsoft.com/office/powerpoint/2010/main" val="371246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Purpose</a:t>
            </a:r>
          </a:p>
        </p:txBody>
      </p:sp>
      <p:sp>
        <p:nvSpPr>
          <p:cNvPr id="3" name="Content Placeholder 2"/>
          <p:cNvSpPr>
            <a:spLocks noGrp="1"/>
          </p:cNvSpPr>
          <p:nvPr>
            <p:ph idx="1"/>
          </p:nvPr>
        </p:nvSpPr>
        <p:spPr/>
        <p:txBody>
          <a:bodyPr>
            <a:normAutofit/>
          </a:bodyPr>
          <a:lstStyle/>
          <a:p>
            <a:pPr marL="0" indent="0">
              <a:buNone/>
            </a:pPr>
            <a:r>
              <a:rPr lang="en-US" sz="3200" dirty="0"/>
              <a:t>Provides a process for improving child and family outcomes by implementing evidence-based practices. </a:t>
            </a:r>
          </a:p>
          <a:p>
            <a:pPr marL="0" indent="0">
              <a:buNone/>
            </a:pPr>
            <a:endParaRPr lang="en-US" sz="3200" dirty="0"/>
          </a:p>
          <a:p>
            <a:pPr marL="0" indent="0">
              <a:buNone/>
            </a:pPr>
            <a:r>
              <a:rPr lang="en-US" sz="3200" dirty="0"/>
              <a:t>This includes how to identify areas of strength and need in your system, build key support structures, implement practices, track outcomes, and take the process statewide.</a:t>
            </a:r>
          </a:p>
        </p:txBody>
      </p:sp>
    </p:spTree>
    <p:extLst>
      <p:ext uri="{BB962C8B-B14F-4D97-AF65-F5344CB8AC3E}">
        <p14:creationId xmlns:p14="http://schemas.microsoft.com/office/powerpoint/2010/main" val="570254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Major Components of the Guide</a:t>
            </a:r>
          </a:p>
        </p:txBody>
      </p:sp>
      <p:sp>
        <p:nvSpPr>
          <p:cNvPr id="3" name="Content Placeholder 2"/>
          <p:cNvSpPr>
            <a:spLocks noGrp="1"/>
          </p:cNvSpPr>
          <p:nvPr>
            <p:ph idx="1"/>
          </p:nvPr>
        </p:nvSpPr>
        <p:spPr>
          <a:xfrm>
            <a:off x="838200" y="957431"/>
            <a:ext cx="10515600" cy="5729696"/>
          </a:xfrm>
        </p:spPr>
        <p:txBody>
          <a:bodyPr>
            <a:normAutofit/>
          </a:bodyPr>
          <a:lstStyle/>
          <a:p>
            <a:r>
              <a:rPr lang="en-US" dirty="0"/>
              <a:t> 4 Essential Support Structures</a:t>
            </a:r>
          </a:p>
          <a:p>
            <a:pPr lvl="1"/>
            <a:r>
              <a:rPr lang="en-US" dirty="0"/>
              <a:t>State Leadership Team</a:t>
            </a:r>
          </a:p>
          <a:p>
            <a:pPr lvl="1"/>
            <a:r>
              <a:rPr lang="en-US" dirty="0"/>
              <a:t>Professional Development Network of Program Coaches</a:t>
            </a:r>
          </a:p>
          <a:p>
            <a:pPr lvl="1"/>
            <a:r>
              <a:rPr lang="en-US" dirty="0"/>
              <a:t>Demonstration and Implementation Sites</a:t>
            </a:r>
          </a:p>
          <a:p>
            <a:pPr lvl="1"/>
            <a:r>
              <a:rPr lang="en-US" dirty="0"/>
              <a:t>Data Evaluation Systems</a:t>
            </a:r>
          </a:p>
          <a:p>
            <a:r>
              <a:rPr lang="en-US" dirty="0"/>
              <a:t>Implementation Science: stages of implementation</a:t>
            </a:r>
          </a:p>
          <a:p>
            <a:pPr lvl="1"/>
            <a:r>
              <a:rPr lang="en-US" dirty="0"/>
              <a:t>Exploration and Planning</a:t>
            </a:r>
          </a:p>
          <a:p>
            <a:pPr lvl="1"/>
            <a:r>
              <a:rPr lang="en-US" dirty="0"/>
              <a:t>Installation</a:t>
            </a:r>
          </a:p>
          <a:p>
            <a:pPr lvl="1"/>
            <a:r>
              <a:rPr lang="en-US" dirty="0"/>
              <a:t>Implementation: Initial to Full</a:t>
            </a:r>
          </a:p>
          <a:p>
            <a:pPr lvl="1"/>
            <a:r>
              <a:rPr lang="en-US" dirty="0"/>
              <a:t>Scale-up</a:t>
            </a:r>
          </a:p>
          <a:p>
            <a:r>
              <a:rPr lang="en-US" dirty="0"/>
              <a:t>Resources, templates and examples</a:t>
            </a:r>
          </a:p>
          <a:p>
            <a:endParaRPr lang="en-US" dirty="0"/>
          </a:p>
          <a:p>
            <a:endParaRPr lang="en-US" dirty="0"/>
          </a:p>
        </p:txBody>
      </p:sp>
    </p:spTree>
    <p:extLst>
      <p:ext uri="{BB962C8B-B14F-4D97-AF65-F5344CB8AC3E}">
        <p14:creationId xmlns:p14="http://schemas.microsoft.com/office/powerpoint/2010/main" val="267567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CTACenter.org : The Early Childhood Technical Assistance Center : Improving Systems, Practices - Internet Explorer">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75304" y="0"/>
            <a:ext cx="12360537" cy="6857999"/>
          </a:xfrm>
        </p:spPr>
      </p:pic>
    </p:spTree>
    <p:extLst>
      <p:ext uri="{BB962C8B-B14F-4D97-AF65-F5344CB8AC3E}">
        <p14:creationId xmlns:p14="http://schemas.microsoft.com/office/powerpoint/2010/main" val="3444587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394AC8-E282-4E26-8395-174972F8B0F2}"/>
              </a:ext>
            </a:extLst>
          </p:cNvPr>
          <p:cNvSpPr>
            <a:spLocks noGrp="1"/>
          </p:cNvSpPr>
          <p:nvPr>
            <p:ph type="ftr" sz="quarter" idx="3"/>
          </p:nvPr>
        </p:nvSpPr>
        <p:spPr/>
        <p:txBody>
          <a:bodyPr/>
          <a:lstStyle/>
          <a:p>
            <a:endParaRPr lang="en-US"/>
          </a:p>
        </p:txBody>
      </p:sp>
      <p:sp>
        <p:nvSpPr>
          <p:cNvPr id="3" name="Slide Number Placeholder 2">
            <a:extLst>
              <a:ext uri="{FF2B5EF4-FFF2-40B4-BE49-F238E27FC236}">
                <a16:creationId xmlns:a16="http://schemas.microsoft.com/office/drawing/2014/main" id="{485271A4-C35F-424C-93E3-10CB346D69C6}"/>
              </a:ext>
            </a:extLst>
          </p:cNvPr>
          <p:cNvSpPr>
            <a:spLocks noGrp="1"/>
          </p:cNvSpPr>
          <p:nvPr>
            <p:ph type="sldNum" sz="quarter" idx="4"/>
          </p:nvPr>
        </p:nvSpPr>
        <p:spPr/>
        <p:txBody>
          <a:bodyPr/>
          <a:lstStyle/>
          <a:p>
            <a:fld id="{8FF8BE51-C3B0-9B4F-9A06-4F809A9A7941}" type="slidenum">
              <a:rPr lang="en-US" smtClean="0"/>
              <a:pPr/>
              <a:t>8</a:t>
            </a:fld>
            <a:endParaRPr lang="en-US"/>
          </a:p>
        </p:txBody>
      </p:sp>
      <p:pic>
        <p:nvPicPr>
          <p:cNvPr id="6" name="Picture 5">
            <a:extLst>
              <a:ext uri="{FF2B5EF4-FFF2-40B4-BE49-F238E27FC236}">
                <a16:creationId xmlns:a16="http://schemas.microsoft.com/office/drawing/2014/main" id="{C996CB91-E001-4986-9F04-7D32214A69D5}"/>
              </a:ext>
            </a:extLst>
          </p:cNvPr>
          <p:cNvPicPr>
            <a:picLocks noChangeAspect="1"/>
          </p:cNvPicPr>
          <p:nvPr/>
        </p:nvPicPr>
        <p:blipFill>
          <a:blip r:embed="rId3"/>
          <a:stretch>
            <a:fillRect/>
          </a:stretch>
        </p:blipFill>
        <p:spPr>
          <a:xfrm>
            <a:off x="661850" y="1097280"/>
            <a:ext cx="10931435" cy="4011807"/>
          </a:xfrm>
          <a:prstGeom prst="rect">
            <a:avLst/>
          </a:prstGeom>
        </p:spPr>
      </p:pic>
      <p:sp>
        <p:nvSpPr>
          <p:cNvPr id="9" name="Oval 8">
            <a:extLst>
              <a:ext uri="{FF2B5EF4-FFF2-40B4-BE49-F238E27FC236}">
                <a16:creationId xmlns:a16="http://schemas.microsoft.com/office/drawing/2014/main" id="{439D2B3B-5F3F-41BF-B36F-7BF81AA79E48}"/>
              </a:ext>
            </a:extLst>
          </p:cNvPr>
          <p:cNvSpPr/>
          <p:nvPr/>
        </p:nvSpPr>
        <p:spPr>
          <a:xfrm>
            <a:off x="3439391" y="3221181"/>
            <a:ext cx="1953491" cy="146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172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Shout Out</a:t>
            </a:r>
            <a:endParaRPr lang="en-US" b="1" dirty="0"/>
          </a:p>
        </p:txBody>
      </p:sp>
      <p:sp>
        <p:nvSpPr>
          <p:cNvPr id="3" name="Content Placeholder 2"/>
          <p:cNvSpPr>
            <a:spLocks noGrp="1"/>
          </p:cNvSpPr>
          <p:nvPr>
            <p:ph idx="1"/>
          </p:nvPr>
        </p:nvSpPr>
        <p:spPr>
          <a:xfrm>
            <a:off x="587829" y="1141380"/>
            <a:ext cx="10280040" cy="4324966"/>
          </a:xfrm>
        </p:spPr>
        <p:txBody>
          <a:bodyPr>
            <a:normAutofit fontScale="92500" lnSpcReduction="10000"/>
          </a:bodyPr>
          <a:lstStyle/>
          <a:p>
            <a:r>
              <a:rPr lang="en-US" sz="3500" dirty="0"/>
              <a:t>What challenges have you experienced with implementation at the state and/or program level? </a:t>
            </a:r>
          </a:p>
          <a:p>
            <a:pPr marL="0" indent="0">
              <a:buNone/>
            </a:pPr>
            <a:endParaRPr lang="en-US" sz="3500" dirty="0"/>
          </a:p>
          <a:p>
            <a:pPr marL="0" indent="0">
              <a:buNone/>
            </a:pPr>
            <a:r>
              <a:rPr lang="en-US" sz="2800" dirty="0"/>
              <a:t>     Examples:</a:t>
            </a:r>
          </a:p>
          <a:p>
            <a:pPr lvl="1"/>
            <a:r>
              <a:rPr lang="en-US" sz="2600" dirty="0"/>
              <a:t>finding high quality sites</a:t>
            </a:r>
          </a:p>
          <a:p>
            <a:pPr lvl="1"/>
            <a:r>
              <a:rPr lang="en-US" sz="2600" dirty="0"/>
              <a:t>reaching fidelity</a:t>
            </a:r>
          </a:p>
          <a:p>
            <a:pPr lvl="1"/>
            <a:r>
              <a:rPr lang="en-US" sz="2600" dirty="0"/>
              <a:t>getting data to the state level that shows where practices are implemented</a:t>
            </a:r>
          </a:p>
        </p:txBody>
      </p:sp>
    </p:spTree>
    <p:extLst>
      <p:ext uri="{BB962C8B-B14F-4D97-AF65-F5344CB8AC3E}">
        <p14:creationId xmlns:p14="http://schemas.microsoft.com/office/powerpoint/2010/main" val="176798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ECTA-2018-Final">
      <a:dk1>
        <a:srgbClr val="000000"/>
      </a:dk1>
      <a:lt1>
        <a:srgbClr val="FFFFFF"/>
      </a:lt1>
      <a:dk2>
        <a:srgbClr val="13284B"/>
      </a:dk2>
      <a:lt2>
        <a:srgbClr val="EBF6FF"/>
      </a:lt2>
      <a:accent1>
        <a:srgbClr val="24B953"/>
      </a:accent1>
      <a:accent2>
        <a:srgbClr val="79D32A"/>
      </a:accent2>
      <a:accent3>
        <a:srgbClr val="0178D2"/>
      </a:accent3>
      <a:accent4>
        <a:srgbClr val="145083"/>
      </a:accent4>
      <a:accent5>
        <a:srgbClr val="9A2279"/>
      </a:accent5>
      <a:accent6>
        <a:srgbClr val="F7931D"/>
      </a:accent6>
      <a:hlink>
        <a:srgbClr val="9DD3FF"/>
      </a:hlink>
      <a:folHlink>
        <a:srgbClr val="1450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cta2-template" id="{E5C0DB02-524A-EA4E-8D6F-50CA54B66DB3}" vid="{F3436B59-AE16-654A-BAEA-9AD8E5CF8C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d8b1221-cb47-43e5-997b-7d0bdebf637a">
      <UserInfo>
        <DisplayName>Lucas, Anne</DisplayName>
        <AccountId>38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C9FC4C8E81C74EA077FD4A6A616E7F" ma:contentTypeVersion="7" ma:contentTypeDescription="Create a new document." ma:contentTypeScope="" ma:versionID="23527665c4881009776841d41925f159">
  <xsd:schema xmlns:xsd="http://www.w3.org/2001/XMLSchema" xmlns:xs="http://www.w3.org/2001/XMLSchema" xmlns:p="http://schemas.microsoft.com/office/2006/metadata/properties" xmlns:ns2="8d8b1221-cb47-43e5-997b-7d0bdebf637a" xmlns:ns3="09c8a845-e7a6-41fb-9590-158bae58e4d1" targetNamespace="http://schemas.microsoft.com/office/2006/metadata/properties" ma:root="true" ma:fieldsID="78fb487966089ac74dea43093cf910ca" ns2:_="" ns3:_="">
    <xsd:import namespace="8d8b1221-cb47-43e5-997b-7d0bdebf637a"/>
    <xsd:import namespace="09c8a845-e7a6-41fb-9590-158bae58e4d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8b1221-cb47-43e5-997b-7d0bdebf637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8a845-e7a6-41fb-9590-158bae58e4d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DED297-0F05-48E1-B0A1-BC6FF0CA07F2}">
  <ds:schemaRefs>
    <ds:schemaRef ds:uri="09c8a845-e7a6-41fb-9590-158bae58e4d1"/>
    <ds:schemaRef ds:uri="http://schemas.microsoft.com/office/2006/metadata/properties"/>
    <ds:schemaRef ds:uri="http://purl.org/dc/terms/"/>
    <ds:schemaRef ds:uri="http://schemas.microsoft.com/office/2006/documentManagement/types"/>
    <ds:schemaRef ds:uri="8d8b1221-cb47-43e5-997b-7d0bdebf637a"/>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0CC18EF-9FC8-4A7D-A488-825764434B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8b1221-cb47-43e5-997b-7d0bdebf637a"/>
    <ds:schemaRef ds:uri="09c8a845-e7a6-41fb-9590-158bae58e4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CF6B7A-E5E0-4877-B6CF-8A79427AF9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1736</TotalTime>
  <Words>582</Words>
  <Application>Microsoft Office PowerPoint</Application>
  <PresentationFormat>Widescreen</PresentationFormat>
  <Paragraphs>105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Gallery</vt:lpstr>
      <vt:lpstr>Introducing a New Interactive State Guide to Support Implementation of Evidence-based Practices </vt:lpstr>
      <vt:lpstr>Welcome</vt:lpstr>
      <vt:lpstr>PowerPoint Presentation</vt:lpstr>
      <vt:lpstr>State Implementation Guide (SIG)</vt:lpstr>
      <vt:lpstr>Purpose</vt:lpstr>
      <vt:lpstr>Major Components of the Guide</vt:lpstr>
      <vt:lpstr>PowerPoint Presentation</vt:lpstr>
      <vt:lpstr>PowerPoint Presentation</vt:lpstr>
      <vt:lpstr>Shout Out</vt:lpstr>
      <vt:lpstr>Finding Answers to Your Questions</vt:lpstr>
      <vt:lpstr>Report Out </vt:lpstr>
      <vt:lpstr>A Deeper Dive</vt:lpstr>
      <vt:lpstr>Report Out </vt:lpstr>
      <vt:lpstr>PowerPoint Presentation</vt:lpstr>
      <vt:lpstr>Find out more at ectacenter.org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Slide Design</dc:title>
  <dc:creator>Lucas, Anne</dc:creator>
  <cp:lastModifiedBy>McCullough, Katy</cp:lastModifiedBy>
  <cp:revision>32</cp:revision>
  <cp:lastPrinted>2018-08-09T21:25:38Z</cp:lastPrinted>
  <dcterms:modified xsi:type="dcterms:W3CDTF">2018-08-15T01:04:03Z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0x010100C2C9FC4C8E81C74EA077FD4A6A616E7F</vt:lpwstr>
  </property>
</Properties>
</file>