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9" r:id="rId5"/>
  </p:sldMasterIdLst>
  <p:notesMasterIdLst>
    <p:notesMasterId r:id="rId53"/>
  </p:notesMasterIdLst>
  <p:handoutMasterIdLst>
    <p:handoutMasterId r:id="rId54"/>
  </p:handoutMasterIdLst>
  <p:sldIdLst>
    <p:sldId id="272" r:id="rId6"/>
    <p:sldId id="349" r:id="rId7"/>
    <p:sldId id="280" r:id="rId8"/>
    <p:sldId id="348" r:id="rId9"/>
    <p:sldId id="311" r:id="rId10"/>
    <p:sldId id="312" r:id="rId11"/>
    <p:sldId id="313" r:id="rId12"/>
    <p:sldId id="323" r:id="rId13"/>
    <p:sldId id="271" r:id="rId14"/>
    <p:sldId id="324" r:id="rId15"/>
    <p:sldId id="350" r:id="rId16"/>
    <p:sldId id="283" r:id="rId17"/>
    <p:sldId id="284" r:id="rId18"/>
    <p:sldId id="285" r:id="rId19"/>
    <p:sldId id="327" r:id="rId20"/>
    <p:sldId id="328" r:id="rId21"/>
    <p:sldId id="288" r:id="rId22"/>
    <p:sldId id="329" r:id="rId23"/>
    <p:sldId id="289" r:id="rId24"/>
    <p:sldId id="290" r:id="rId25"/>
    <p:sldId id="291" r:id="rId26"/>
    <p:sldId id="330" r:id="rId27"/>
    <p:sldId id="331" r:id="rId28"/>
    <p:sldId id="332" r:id="rId29"/>
    <p:sldId id="333" r:id="rId30"/>
    <p:sldId id="337" r:id="rId31"/>
    <p:sldId id="339" r:id="rId32"/>
    <p:sldId id="278" r:id="rId33"/>
    <p:sldId id="347" r:id="rId34"/>
    <p:sldId id="345" r:id="rId35"/>
    <p:sldId id="344" r:id="rId36"/>
    <p:sldId id="340" r:id="rId37"/>
    <p:sldId id="341" r:id="rId38"/>
    <p:sldId id="346" r:id="rId39"/>
    <p:sldId id="352" r:id="rId40"/>
    <p:sldId id="365" r:id="rId41"/>
    <p:sldId id="366" r:id="rId42"/>
    <p:sldId id="363" r:id="rId43"/>
    <p:sldId id="357" r:id="rId44"/>
    <p:sldId id="359" r:id="rId45"/>
    <p:sldId id="367" r:id="rId46"/>
    <p:sldId id="368" r:id="rId47"/>
    <p:sldId id="362" r:id="rId48"/>
    <p:sldId id="360" r:id="rId49"/>
    <p:sldId id="361" r:id="rId50"/>
    <p:sldId id="353" r:id="rId51"/>
    <p:sldId id="257" r:id="rId52"/>
  </p:sldIdLst>
  <p:sldSz cx="12192000" cy="6858000"/>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66E"/>
    <a:srgbClr val="145083"/>
    <a:srgbClr val="E8F3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60" y="64"/>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059564178431517E-2"/>
          <c:y val="4.7717052284093932E-2"/>
          <c:w val="0.98494047661397233"/>
          <c:h val="0.88344017317662416"/>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3">
                  <a:lumMod val="75000"/>
                </a:schemeClr>
              </a:solidFill>
              <a:ln>
                <a:noFill/>
              </a:ln>
              <a:effectLst/>
            </c:spPr>
            <c:extLst>
              <c:ext xmlns:c16="http://schemas.microsoft.com/office/drawing/2014/chart" uri="{C3380CC4-5D6E-409C-BE32-E72D297353CC}">
                <c16:uniqueId val="{00000000-8F2A-45EE-B8B0-3B8D5955B6A4}"/>
              </c:ext>
            </c:extLst>
          </c:dPt>
          <c:dPt>
            <c:idx val="1"/>
            <c:invertIfNegative val="0"/>
            <c:bubble3D val="0"/>
            <c:spPr>
              <a:solidFill>
                <a:srgbClr val="00AC73"/>
              </a:solidFill>
              <a:ln>
                <a:noFill/>
              </a:ln>
              <a:effectLst/>
            </c:spPr>
            <c:extLst>
              <c:ext xmlns:c16="http://schemas.microsoft.com/office/drawing/2014/chart" uri="{C3380CC4-5D6E-409C-BE32-E72D297353CC}">
                <c16:uniqueId val="{00000001-6E92-45A7-B341-E0BDC96E5DDD}"/>
              </c:ext>
            </c:extLst>
          </c:dPt>
          <c:dLbls>
            <c:delete val="1"/>
          </c:dLbls>
          <c:val>
            <c:numRef>
              <c:f>Sheet5!$A$2:$A$3</c:f>
              <c:numCache>
                <c:formatCode>General</c:formatCode>
                <c:ptCount val="2"/>
                <c:pt idx="0">
                  <c:v>45</c:v>
                </c:pt>
                <c:pt idx="1">
                  <c:v>25</c:v>
                </c:pt>
              </c:numCache>
            </c:numRef>
          </c:val>
          <c:extLst>
            <c:ext xmlns:c16="http://schemas.microsoft.com/office/drawing/2014/chart" uri="{C3380CC4-5D6E-409C-BE32-E72D297353CC}">
              <c16:uniqueId val="{00000000-6E92-45A7-B341-E0BDC96E5DDD}"/>
            </c:ext>
          </c:extLst>
        </c:ser>
        <c:dLbls>
          <c:showLegendKey val="0"/>
          <c:showVal val="1"/>
          <c:showCatName val="0"/>
          <c:showSerName val="0"/>
          <c:showPercent val="0"/>
          <c:showBubbleSize val="0"/>
        </c:dLbls>
        <c:gapWidth val="150"/>
        <c:overlap val="-25"/>
        <c:axId val="460060312"/>
        <c:axId val="465616296"/>
      </c:barChart>
      <c:catAx>
        <c:axId val="46006031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5616296"/>
        <c:crosses val="autoZero"/>
        <c:auto val="1"/>
        <c:lblAlgn val="ctr"/>
        <c:lblOffset val="100"/>
        <c:noMultiLvlLbl val="0"/>
      </c:catAx>
      <c:valAx>
        <c:axId val="465616296"/>
        <c:scaling>
          <c:orientation val="minMax"/>
        </c:scaling>
        <c:delete val="1"/>
        <c:axPos val="l"/>
        <c:numFmt formatCode="General" sourceLinked="1"/>
        <c:majorTickMark val="none"/>
        <c:minorTickMark val="none"/>
        <c:tickLblPos val="nextTo"/>
        <c:crossAx val="460060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333561565673855E-2"/>
          <c:y val="3.1013679010915722E-2"/>
          <c:w val="0.928731229568171"/>
          <c:h val="0.79220010815231012"/>
        </c:manualLayout>
      </c:layout>
      <c:barChart>
        <c:barDir val="col"/>
        <c:grouping val="clustered"/>
        <c:varyColors val="0"/>
        <c:ser>
          <c:idx val="0"/>
          <c:order val="0"/>
          <c:spPr>
            <a:solidFill>
              <a:schemeClr val="accent3">
                <a:lumMod val="20000"/>
                <a:lumOff val="80000"/>
              </a:schemeClr>
            </a:solidFill>
            <a:ln>
              <a:noFill/>
            </a:ln>
            <a:effectLst/>
          </c:spPr>
          <c:invertIfNegative val="0"/>
          <c:dPt>
            <c:idx val="0"/>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1-6143-4A86-85A1-A862CFDF4D1E}"/>
              </c:ext>
            </c:extLst>
          </c:dPt>
          <c:dPt>
            <c:idx val="1"/>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3-6143-4A86-85A1-A862CFDF4D1E}"/>
              </c:ext>
            </c:extLst>
          </c:dPt>
          <c:dPt>
            <c:idx val="2"/>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5-6143-4A86-85A1-A862CFDF4D1E}"/>
              </c:ext>
            </c:extLst>
          </c:dPt>
          <c:dPt>
            <c:idx val="3"/>
            <c:invertIfNegative val="0"/>
            <c:bubble3D val="0"/>
            <c:spPr>
              <a:solidFill>
                <a:schemeClr val="accent4">
                  <a:lumMod val="75000"/>
                </a:schemeClr>
              </a:solidFill>
              <a:ln>
                <a:noFill/>
              </a:ln>
              <a:effectLst/>
            </c:spPr>
            <c:extLst>
              <c:ext xmlns:c16="http://schemas.microsoft.com/office/drawing/2014/chart" uri="{C3380CC4-5D6E-409C-BE32-E72D297353CC}">
                <c16:uniqueId val="{00000007-6143-4A86-85A1-A862CFDF4D1E}"/>
              </c:ext>
            </c:extLst>
          </c:dPt>
          <c:dPt>
            <c:idx val="4"/>
            <c:invertIfNegative val="0"/>
            <c:bubble3D val="0"/>
            <c:spPr>
              <a:solidFill>
                <a:schemeClr val="accent4">
                  <a:lumMod val="50000"/>
                </a:schemeClr>
              </a:solidFill>
              <a:ln>
                <a:noFill/>
              </a:ln>
              <a:effectLst/>
            </c:spPr>
            <c:extLst>
              <c:ext xmlns:c16="http://schemas.microsoft.com/office/drawing/2014/chart" uri="{C3380CC4-5D6E-409C-BE32-E72D297353CC}">
                <c16:uniqueId val="{00000009-6143-4A86-85A1-A862CFDF4D1E}"/>
              </c:ext>
            </c:extLst>
          </c:dPt>
          <c:dLbls>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accent3">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2012-13</c:v>
                </c:pt>
                <c:pt idx="1">
                  <c:v>2013-14</c:v>
                </c:pt>
                <c:pt idx="2">
                  <c:v>2014-15</c:v>
                </c:pt>
                <c:pt idx="3">
                  <c:v>2015-16</c:v>
                </c:pt>
                <c:pt idx="4">
                  <c:v>2016-17</c:v>
                </c:pt>
              </c:strCache>
            </c:strRef>
          </c:cat>
          <c:val>
            <c:numRef>
              <c:f>Sheet1!$B$3:$B$7</c:f>
              <c:numCache>
                <c:formatCode>0%</c:formatCode>
                <c:ptCount val="5"/>
                <c:pt idx="0">
                  <c:v>0.42</c:v>
                </c:pt>
                <c:pt idx="1">
                  <c:v>0.44</c:v>
                </c:pt>
                <c:pt idx="2">
                  <c:v>0.44</c:v>
                </c:pt>
                <c:pt idx="3">
                  <c:v>0.45</c:v>
                </c:pt>
                <c:pt idx="4">
                  <c:v>0.45</c:v>
                </c:pt>
              </c:numCache>
            </c:numRef>
          </c:val>
          <c:extLst>
            <c:ext xmlns:c16="http://schemas.microsoft.com/office/drawing/2014/chart" uri="{C3380CC4-5D6E-409C-BE32-E72D297353CC}">
              <c16:uniqueId val="{0000000A-6143-4A86-85A1-A862CFDF4D1E}"/>
            </c:ext>
          </c:extLst>
        </c:ser>
        <c:dLbls>
          <c:showLegendKey val="0"/>
          <c:showVal val="1"/>
          <c:showCatName val="0"/>
          <c:showSerName val="0"/>
          <c:showPercent val="0"/>
          <c:showBubbleSize val="0"/>
        </c:dLbls>
        <c:gapWidth val="75"/>
        <c:axId val="404379408"/>
        <c:axId val="404378096"/>
      </c:barChart>
      <c:catAx>
        <c:axId val="40437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accent3">
                    <a:lumMod val="50000"/>
                  </a:schemeClr>
                </a:solidFill>
                <a:latin typeface="+mn-lt"/>
                <a:ea typeface="+mn-ea"/>
                <a:cs typeface="+mn-cs"/>
              </a:defRPr>
            </a:pPr>
            <a:endParaRPr lang="en-US"/>
          </a:p>
        </c:txPr>
        <c:crossAx val="404378096"/>
        <c:crosses val="autoZero"/>
        <c:auto val="1"/>
        <c:lblAlgn val="ctr"/>
        <c:lblOffset val="100"/>
        <c:noMultiLvlLbl val="0"/>
      </c:catAx>
      <c:valAx>
        <c:axId val="404378096"/>
        <c:scaling>
          <c:orientation val="minMax"/>
        </c:scaling>
        <c:delete val="1"/>
        <c:axPos val="l"/>
        <c:numFmt formatCode="0%" sourceLinked="1"/>
        <c:majorTickMark val="none"/>
        <c:minorTickMark val="none"/>
        <c:tickLblPos val="nextTo"/>
        <c:crossAx val="40437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85024154589372E-2"/>
          <c:y val="0"/>
          <c:w val="0.97342995169082125"/>
          <c:h val="0.84060787739311449"/>
        </c:manualLayout>
      </c:layout>
      <c:barChart>
        <c:barDir val="col"/>
        <c:grouping val="clustered"/>
        <c:varyColors val="0"/>
        <c:ser>
          <c:idx val="0"/>
          <c:order val="0"/>
          <c:spPr>
            <a:gradFill rotWithShape="1">
              <a:gsLst>
                <a:gs pos="0">
                  <a:schemeClr val="accent1">
                    <a:tint val="98000"/>
                    <a:satMod val="110000"/>
                    <a:lumMod val="104000"/>
                  </a:schemeClr>
                </a:gs>
                <a:gs pos="69000">
                  <a:schemeClr val="accent1">
                    <a:shade val="88000"/>
                    <a:satMod val="130000"/>
                    <a:lumMod val="92000"/>
                  </a:schemeClr>
                </a:gs>
                <a:gs pos="100000">
                  <a:schemeClr val="accent1">
                    <a:shade val="78000"/>
                    <a:satMod val="130000"/>
                    <a:lumMod val="92000"/>
                  </a:schemeClr>
                </a:gs>
              </a:gsLst>
              <a:lin ang="5400000" scaled="0"/>
            </a:gradFill>
            <a:ln>
              <a:noFill/>
            </a:ln>
            <a:effectLst/>
          </c:spPr>
          <c:invertIfNegative val="0"/>
          <c:dPt>
            <c:idx val="0"/>
            <c:invertIfNegative val="0"/>
            <c:bubble3D val="0"/>
            <c:spPr>
              <a:solidFill>
                <a:srgbClr val="D1FFF0"/>
              </a:solidFill>
              <a:ln>
                <a:noFill/>
              </a:ln>
              <a:effectLst/>
            </c:spPr>
            <c:extLst>
              <c:ext xmlns:c16="http://schemas.microsoft.com/office/drawing/2014/chart" uri="{C3380CC4-5D6E-409C-BE32-E72D297353CC}">
                <c16:uniqueId val="{00000001-375F-46ED-8AF2-50F124E96EA7}"/>
              </c:ext>
            </c:extLst>
          </c:dPt>
          <c:dPt>
            <c:idx val="1"/>
            <c:invertIfNegative val="0"/>
            <c:bubble3D val="0"/>
            <c:spPr>
              <a:solidFill>
                <a:srgbClr val="A3FFE0"/>
              </a:solidFill>
              <a:ln>
                <a:noFill/>
              </a:ln>
              <a:effectLst/>
            </c:spPr>
            <c:extLst>
              <c:ext xmlns:c16="http://schemas.microsoft.com/office/drawing/2014/chart" uri="{C3380CC4-5D6E-409C-BE32-E72D297353CC}">
                <c16:uniqueId val="{00000003-375F-46ED-8AF2-50F124E96EA7}"/>
              </c:ext>
            </c:extLst>
          </c:dPt>
          <c:dPt>
            <c:idx val="2"/>
            <c:invertIfNegative val="0"/>
            <c:bubble3D val="0"/>
            <c:spPr>
              <a:solidFill>
                <a:srgbClr val="47FFC2"/>
              </a:solidFill>
              <a:ln>
                <a:noFill/>
              </a:ln>
              <a:effectLst/>
            </c:spPr>
            <c:extLst>
              <c:ext xmlns:c16="http://schemas.microsoft.com/office/drawing/2014/chart" uri="{C3380CC4-5D6E-409C-BE32-E72D297353CC}">
                <c16:uniqueId val="{00000005-375F-46ED-8AF2-50F124E96EA7}"/>
              </c:ext>
            </c:extLst>
          </c:dPt>
          <c:dPt>
            <c:idx val="3"/>
            <c:invertIfNegative val="0"/>
            <c:bubble3D val="0"/>
            <c:spPr>
              <a:solidFill>
                <a:srgbClr val="00E297"/>
              </a:solidFill>
              <a:ln>
                <a:noFill/>
              </a:ln>
              <a:effectLst/>
            </c:spPr>
            <c:extLst>
              <c:ext xmlns:c16="http://schemas.microsoft.com/office/drawing/2014/chart" uri="{C3380CC4-5D6E-409C-BE32-E72D297353CC}">
                <c16:uniqueId val="{00000007-375F-46ED-8AF2-50F124E96EA7}"/>
              </c:ext>
            </c:extLst>
          </c:dPt>
          <c:dPt>
            <c:idx val="4"/>
            <c:invertIfNegative val="0"/>
            <c:bubble3D val="0"/>
            <c:spPr>
              <a:solidFill>
                <a:srgbClr val="00AC73"/>
              </a:solidFill>
              <a:ln>
                <a:noFill/>
              </a:ln>
              <a:effectLst/>
            </c:spPr>
            <c:extLst>
              <c:ext xmlns:c16="http://schemas.microsoft.com/office/drawing/2014/chart" uri="{C3380CC4-5D6E-409C-BE32-E72D297353CC}">
                <c16:uniqueId val="{00000009-375F-46ED-8AF2-50F124E96EA7}"/>
              </c:ext>
            </c:extLst>
          </c:dPt>
          <c:dLbls>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accent3">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Sheet2!$A$2:$A$6</c:f>
              <c:strCache>
                <c:ptCount val="5"/>
                <c:pt idx="0">
                  <c:v>2012-13</c:v>
                </c:pt>
                <c:pt idx="1">
                  <c:v>2013-14</c:v>
                </c:pt>
                <c:pt idx="2">
                  <c:v>2014-15</c:v>
                </c:pt>
                <c:pt idx="3">
                  <c:v>2015-16</c:v>
                </c:pt>
                <c:pt idx="4">
                  <c:v>2016-17</c:v>
                </c:pt>
              </c:strCache>
            </c:strRef>
          </c:cat>
          <c:val>
            <c:numRef>
              <c:f>Sheet2!$B$2:$B$6</c:f>
              <c:numCache>
                <c:formatCode>0%</c:formatCode>
                <c:ptCount val="5"/>
                <c:pt idx="0">
                  <c:v>0.26</c:v>
                </c:pt>
                <c:pt idx="1">
                  <c:v>0.26</c:v>
                </c:pt>
                <c:pt idx="2">
                  <c:v>0.26</c:v>
                </c:pt>
                <c:pt idx="3">
                  <c:v>0.25</c:v>
                </c:pt>
                <c:pt idx="4">
                  <c:v>0.25</c:v>
                </c:pt>
              </c:numCache>
            </c:numRef>
          </c:val>
          <c:extLst>
            <c:ext xmlns:c16="http://schemas.microsoft.com/office/drawing/2014/chart" uri="{C3380CC4-5D6E-409C-BE32-E72D297353CC}">
              <c16:uniqueId val="{0000000A-375F-46ED-8AF2-50F124E96EA7}"/>
            </c:ext>
          </c:extLst>
        </c:ser>
        <c:dLbls>
          <c:showLegendKey val="0"/>
          <c:showVal val="1"/>
          <c:showCatName val="0"/>
          <c:showSerName val="0"/>
          <c:showPercent val="0"/>
          <c:showBubbleSize val="0"/>
        </c:dLbls>
        <c:gapWidth val="100"/>
        <c:overlap val="-24"/>
        <c:axId val="460617800"/>
        <c:axId val="460622392"/>
      </c:barChart>
      <c:catAx>
        <c:axId val="46061780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accent3">
                    <a:lumMod val="50000"/>
                  </a:schemeClr>
                </a:solidFill>
                <a:latin typeface="+mn-lt"/>
                <a:ea typeface="+mn-ea"/>
                <a:cs typeface="+mn-cs"/>
              </a:defRPr>
            </a:pPr>
            <a:endParaRPr lang="en-US"/>
          </a:p>
        </c:txPr>
        <c:crossAx val="460622392"/>
        <c:crosses val="autoZero"/>
        <c:auto val="1"/>
        <c:lblAlgn val="ctr"/>
        <c:lblOffset val="100"/>
        <c:noMultiLvlLbl val="0"/>
      </c:catAx>
      <c:valAx>
        <c:axId val="460622392"/>
        <c:scaling>
          <c:orientation val="minMax"/>
          <c:max val="0.5"/>
        </c:scaling>
        <c:delete val="1"/>
        <c:axPos val="l"/>
        <c:numFmt formatCode="0%" sourceLinked="1"/>
        <c:majorTickMark val="none"/>
        <c:minorTickMark val="none"/>
        <c:tickLblPos val="nextTo"/>
        <c:crossAx val="460617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0774607768865"/>
          <c:y val="1.9108102964088051E-2"/>
          <c:w val="0.87292181871606556"/>
          <c:h val="0.60379273275211598"/>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4">
                  <a:lumMod val="75000"/>
                </a:schemeClr>
              </a:solidFill>
              <a:ln>
                <a:noFill/>
              </a:ln>
              <a:effectLst/>
            </c:spPr>
            <c:extLst>
              <c:ext xmlns:c16="http://schemas.microsoft.com/office/drawing/2014/chart" uri="{C3380CC4-5D6E-409C-BE32-E72D297353CC}">
                <c16:uniqueId val="{00000001-A1D1-4C07-B6C8-2C6FEDF656F9}"/>
              </c:ext>
            </c:extLst>
          </c:dPt>
          <c:dPt>
            <c:idx val="1"/>
            <c:invertIfNegative val="0"/>
            <c:bubble3D val="0"/>
            <c:spPr>
              <a:solidFill>
                <a:schemeClr val="bg1">
                  <a:lumMod val="75000"/>
                </a:schemeClr>
              </a:solidFill>
              <a:ln>
                <a:noFill/>
              </a:ln>
              <a:effectLst/>
            </c:spPr>
            <c:extLst>
              <c:ext xmlns:c16="http://schemas.microsoft.com/office/drawing/2014/chart" uri="{C3380CC4-5D6E-409C-BE32-E72D297353CC}">
                <c16:uniqueId val="{00000003-A1D1-4C07-B6C8-2C6FEDF656F9}"/>
              </c:ext>
            </c:extLst>
          </c:dPt>
          <c:dPt>
            <c:idx val="2"/>
            <c:invertIfNegative val="0"/>
            <c:bubble3D val="0"/>
            <c:spPr>
              <a:solidFill>
                <a:schemeClr val="accent4">
                  <a:lumMod val="75000"/>
                </a:schemeClr>
              </a:solidFill>
              <a:ln>
                <a:noFill/>
              </a:ln>
              <a:effectLst/>
            </c:spPr>
            <c:extLst>
              <c:ext xmlns:c16="http://schemas.microsoft.com/office/drawing/2014/chart" uri="{C3380CC4-5D6E-409C-BE32-E72D297353CC}">
                <c16:uniqueId val="{00000002-A1D1-4C07-B6C8-2C6FEDF656F9}"/>
              </c:ext>
            </c:extLst>
          </c:dPt>
          <c:dPt>
            <c:idx val="3"/>
            <c:invertIfNegative val="0"/>
            <c:bubble3D val="0"/>
            <c:spPr>
              <a:solidFill>
                <a:schemeClr val="bg1">
                  <a:lumMod val="75000"/>
                </a:schemeClr>
              </a:solidFill>
              <a:ln>
                <a:noFill/>
              </a:ln>
              <a:effectLst/>
            </c:spPr>
            <c:extLst>
              <c:ext xmlns:c16="http://schemas.microsoft.com/office/drawing/2014/chart" uri="{C3380CC4-5D6E-409C-BE32-E72D297353CC}">
                <c16:uniqueId val="{00000004-A1D1-4C07-B6C8-2C6FEDF656F9}"/>
              </c:ext>
            </c:extLst>
          </c:dPt>
          <c:dPt>
            <c:idx val="7"/>
            <c:invertIfNegative val="0"/>
            <c:bubble3D val="0"/>
            <c:spPr>
              <a:solidFill>
                <a:schemeClr val="bg1">
                  <a:lumMod val="75000"/>
                </a:schemeClr>
              </a:solidFill>
              <a:ln>
                <a:noFill/>
              </a:ln>
              <a:effectLst/>
            </c:spPr>
            <c:extLst>
              <c:ext xmlns:c16="http://schemas.microsoft.com/office/drawing/2014/chart" uri="{C3380CC4-5D6E-409C-BE32-E72D297353CC}">
                <c16:uniqueId val="{00000005-A1D1-4C07-B6C8-2C6FEDF656F9}"/>
              </c:ext>
            </c:extLst>
          </c:dPt>
          <c:dPt>
            <c:idx val="8"/>
            <c:invertIfNegative val="0"/>
            <c:bubble3D val="0"/>
            <c:spPr>
              <a:solidFill>
                <a:schemeClr val="bg1">
                  <a:lumMod val="75000"/>
                </a:schemeClr>
              </a:solidFill>
              <a:ln>
                <a:noFill/>
              </a:ln>
              <a:effectLst/>
            </c:spPr>
            <c:extLst>
              <c:ext xmlns:c16="http://schemas.microsoft.com/office/drawing/2014/chart" uri="{C3380CC4-5D6E-409C-BE32-E72D297353CC}">
                <c16:uniqueId val="{00000006-A1D1-4C07-B6C8-2C6FEDF656F9}"/>
              </c:ext>
            </c:extLst>
          </c:dPt>
          <c:cat>
            <c:strRef>
              <c:f>'618 data'!$A$3:$A$11</c:f>
              <c:strCache>
                <c:ptCount val="9"/>
                <c:pt idx="0">
                  <c:v>Recp !0+ Services in Program</c:v>
                </c:pt>
                <c:pt idx="1">
                  <c:v>Services 10+ Services Other</c:v>
                </c:pt>
                <c:pt idx="2">
                  <c:v>Recp &lt;!0 Services in Program</c:v>
                </c:pt>
                <c:pt idx="3">
                  <c:v>Services &lt;10 Services Other</c:v>
                </c:pt>
                <c:pt idx="4">
                  <c:v>SpecEd Class</c:v>
                </c:pt>
                <c:pt idx="5">
                  <c:v>Sep School</c:v>
                </c:pt>
                <c:pt idx="6">
                  <c:v>Residential</c:v>
                </c:pt>
                <c:pt idx="7">
                  <c:v>Home</c:v>
                </c:pt>
                <c:pt idx="8">
                  <c:v>Provider Location</c:v>
                </c:pt>
              </c:strCache>
            </c:strRef>
          </c:cat>
          <c:val>
            <c:numRef>
              <c:f>'618 data'!$B$3:$B$11</c:f>
              <c:numCache>
                <c:formatCode>0%</c:formatCode>
                <c:ptCount val="9"/>
                <c:pt idx="0">
                  <c:v>0.4</c:v>
                </c:pt>
                <c:pt idx="1">
                  <c:v>0.17</c:v>
                </c:pt>
                <c:pt idx="2">
                  <c:v>0.05</c:v>
                </c:pt>
                <c:pt idx="3">
                  <c:v>0.04</c:v>
                </c:pt>
                <c:pt idx="4">
                  <c:v>0.23</c:v>
                </c:pt>
                <c:pt idx="5">
                  <c:v>0.02</c:v>
                </c:pt>
                <c:pt idx="6">
                  <c:v>0</c:v>
                </c:pt>
                <c:pt idx="7">
                  <c:v>0.02</c:v>
                </c:pt>
                <c:pt idx="8">
                  <c:v>0.06</c:v>
                </c:pt>
              </c:numCache>
            </c:numRef>
          </c:val>
          <c:extLst>
            <c:ext xmlns:c16="http://schemas.microsoft.com/office/drawing/2014/chart" uri="{C3380CC4-5D6E-409C-BE32-E72D297353CC}">
              <c16:uniqueId val="{00000000-A1D1-4C07-B6C8-2C6FEDF656F9}"/>
            </c:ext>
          </c:extLst>
        </c:ser>
        <c:dLbls>
          <c:showLegendKey val="0"/>
          <c:showVal val="0"/>
          <c:showCatName val="0"/>
          <c:showSerName val="0"/>
          <c:showPercent val="0"/>
          <c:showBubbleSize val="0"/>
        </c:dLbls>
        <c:gapWidth val="150"/>
        <c:axId val="487337904"/>
        <c:axId val="487332656"/>
      </c:barChart>
      <c:catAx>
        <c:axId val="48733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7332656"/>
        <c:crosses val="autoZero"/>
        <c:auto val="1"/>
        <c:lblAlgn val="ctr"/>
        <c:lblOffset val="100"/>
        <c:noMultiLvlLbl val="0"/>
      </c:catAx>
      <c:valAx>
        <c:axId val="487332656"/>
        <c:scaling>
          <c:orientation val="minMax"/>
        </c:scaling>
        <c:delete val="1"/>
        <c:axPos val="l"/>
        <c:numFmt formatCode="0%" sourceLinked="1"/>
        <c:majorTickMark val="none"/>
        <c:minorTickMark val="none"/>
        <c:tickLblPos val="nextTo"/>
        <c:crossAx val="48733790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8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420723345285815E-2"/>
          <c:y val="3.1069365143869102E-2"/>
          <c:w val="0.97315855330942835"/>
          <c:h val="0.92405266298165334"/>
        </c:manualLayout>
      </c:layout>
      <c:barChart>
        <c:barDir val="col"/>
        <c:grouping val="clustered"/>
        <c:varyColors val="0"/>
        <c:ser>
          <c:idx val="0"/>
          <c:order val="0"/>
          <c:spPr>
            <a:solidFill>
              <a:schemeClr val="accent3">
                <a:lumMod val="75000"/>
              </a:schemeClr>
            </a:solidFill>
            <a:ln>
              <a:noFill/>
            </a:ln>
            <a:effectLst/>
          </c:spPr>
          <c:invertIfNegative val="0"/>
          <c:val>
            <c:numRef>
              <c:f>'IND 6 '!$C$3:$C$60</c:f>
              <c:numCache>
                <c:formatCode>General</c:formatCode>
                <c:ptCount val="58"/>
                <c:pt idx="0">
                  <c:v>100</c:v>
                </c:pt>
                <c:pt idx="1">
                  <c:v>100</c:v>
                </c:pt>
                <c:pt idx="2">
                  <c:v>98</c:v>
                </c:pt>
                <c:pt idx="3">
                  <c:v>97</c:v>
                </c:pt>
                <c:pt idx="4">
                  <c:v>92</c:v>
                </c:pt>
                <c:pt idx="5">
                  <c:v>87</c:v>
                </c:pt>
                <c:pt idx="6">
                  <c:v>86</c:v>
                </c:pt>
                <c:pt idx="7">
                  <c:v>82</c:v>
                </c:pt>
                <c:pt idx="8">
                  <c:v>78</c:v>
                </c:pt>
                <c:pt idx="9">
                  <c:v>76</c:v>
                </c:pt>
                <c:pt idx="10">
                  <c:v>75</c:v>
                </c:pt>
                <c:pt idx="11">
                  <c:v>72</c:v>
                </c:pt>
                <c:pt idx="12">
                  <c:v>68</c:v>
                </c:pt>
                <c:pt idx="13">
                  <c:v>68</c:v>
                </c:pt>
                <c:pt idx="14">
                  <c:v>65</c:v>
                </c:pt>
                <c:pt idx="15">
                  <c:v>64</c:v>
                </c:pt>
                <c:pt idx="16">
                  <c:v>62</c:v>
                </c:pt>
                <c:pt idx="17">
                  <c:v>61</c:v>
                </c:pt>
                <c:pt idx="18">
                  <c:v>61</c:v>
                </c:pt>
                <c:pt idx="19">
                  <c:v>59</c:v>
                </c:pt>
                <c:pt idx="20">
                  <c:v>59</c:v>
                </c:pt>
                <c:pt idx="21">
                  <c:v>54</c:v>
                </c:pt>
                <c:pt idx="22">
                  <c:v>51</c:v>
                </c:pt>
                <c:pt idx="23">
                  <c:v>51</c:v>
                </c:pt>
                <c:pt idx="24">
                  <c:v>50</c:v>
                </c:pt>
                <c:pt idx="25">
                  <c:v>48</c:v>
                </c:pt>
                <c:pt idx="26">
                  <c:v>47</c:v>
                </c:pt>
                <c:pt idx="27">
                  <c:v>45</c:v>
                </c:pt>
                <c:pt idx="28">
                  <c:v>45</c:v>
                </c:pt>
                <c:pt idx="29">
                  <c:v>45</c:v>
                </c:pt>
                <c:pt idx="30">
                  <c:v>45</c:v>
                </c:pt>
                <c:pt idx="31">
                  <c:v>44</c:v>
                </c:pt>
                <c:pt idx="32">
                  <c:v>43</c:v>
                </c:pt>
                <c:pt idx="33">
                  <c:v>43</c:v>
                </c:pt>
                <c:pt idx="34">
                  <c:v>43</c:v>
                </c:pt>
                <c:pt idx="35">
                  <c:v>42</c:v>
                </c:pt>
                <c:pt idx="36">
                  <c:v>40</c:v>
                </c:pt>
                <c:pt idx="37">
                  <c:v>38</c:v>
                </c:pt>
                <c:pt idx="38">
                  <c:v>38</c:v>
                </c:pt>
                <c:pt idx="39">
                  <c:v>37</c:v>
                </c:pt>
                <c:pt idx="40">
                  <c:v>37</c:v>
                </c:pt>
                <c:pt idx="41">
                  <c:v>36</c:v>
                </c:pt>
                <c:pt idx="42">
                  <c:v>34</c:v>
                </c:pt>
                <c:pt idx="43">
                  <c:v>34</c:v>
                </c:pt>
                <c:pt idx="44">
                  <c:v>33</c:v>
                </c:pt>
                <c:pt idx="45">
                  <c:v>33</c:v>
                </c:pt>
                <c:pt idx="46">
                  <c:v>33</c:v>
                </c:pt>
                <c:pt idx="47">
                  <c:v>32</c:v>
                </c:pt>
                <c:pt idx="48">
                  <c:v>30</c:v>
                </c:pt>
                <c:pt idx="49">
                  <c:v>29</c:v>
                </c:pt>
                <c:pt idx="50">
                  <c:v>28</c:v>
                </c:pt>
                <c:pt idx="51">
                  <c:v>27</c:v>
                </c:pt>
                <c:pt idx="52">
                  <c:v>25</c:v>
                </c:pt>
                <c:pt idx="53">
                  <c:v>25</c:v>
                </c:pt>
                <c:pt idx="54">
                  <c:v>24</c:v>
                </c:pt>
                <c:pt idx="55">
                  <c:v>24</c:v>
                </c:pt>
                <c:pt idx="56">
                  <c:v>23</c:v>
                </c:pt>
                <c:pt idx="57">
                  <c:v>21</c:v>
                </c:pt>
              </c:numCache>
            </c:numRef>
          </c:val>
          <c:extLst>
            <c:ext xmlns:c16="http://schemas.microsoft.com/office/drawing/2014/chart" uri="{C3380CC4-5D6E-409C-BE32-E72D297353CC}">
              <c16:uniqueId val="{00000000-7FAE-4769-AE0B-275783E96BFA}"/>
            </c:ext>
          </c:extLst>
        </c:ser>
        <c:dLbls>
          <c:showLegendKey val="0"/>
          <c:showVal val="0"/>
          <c:showCatName val="0"/>
          <c:showSerName val="0"/>
          <c:showPercent val="0"/>
          <c:showBubbleSize val="0"/>
        </c:dLbls>
        <c:gapWidth val="219"/>
        <c:overlap val="-27"/>
        <c:axId val="482967368"/>
        <c:axId val="482966712"/>
      </c:barChart>
      <c:catAx>
        <c:axId val="482967368"/>
        <c:scaling>
          <c:orientation val="minMax"/>
        </c:scaling>
        <c:delete val="1"/>
        <c:axPos val="b"/>
        <c:majorTickMark val="none"/>
        <c:minorTickMark val="none"/>
        <c:tickLblPos val="nextTo"/>
        <c:crossAx val="482966712"/>
        <c:crossesAt val="0"/>
        <c:auto val="1"/>
        <c:lblAlgn val="ctr"/>
        <c:lblOffset val="100"/>
        <c:noMultiLvlLbl val="0"/>
      </c:catAx>
      <c:valAx>
        <c:axId val="482966712"/>
        <c:scaling>
          <c:orientation val="minMax"/>
          <c:max val="100"/>
        </c:scaling>
        <c:delete val="1"/>
        <c:axPos val="l"/>
        <c:numFmt formatCode="General" sourceLinked="1"/>
        <c:majorTickMark val="none"/>
        <c:minorTickMark val="none"/>
        <c:tickLblPos val="nextTo"/>
        <c:crossAx val="482967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401201990639622E-3"/>
          <c:y val="0"/>
          <c:w val="0.96845099039155691"/>
          <c:h val="0.96353797603020475"/>
        </c:manualLayout>
      </c:layout>
      <c:barChart>
        <c:barDir val="col"/>
        <c:grouping val="clustered"/>
        <c:varyColors val="0"/>
        <c:ser>
          <c:idx val="0"/>
          <c:order val="0"/>
          <c:spPr>
            <a:solidFill>
              <a:schemeClr val="accent1"/>
            </a:solidFill>
            <a:ln>
              <a:noFill/>
            </a:ln>
            <a:effectLst/>
          </c:spPr>
          <c:invertIfNegative val="0"/>
          <c:val>
            <c:numRef>
              <c:f>'IND 6b'!$C$3:$C$60</c:f>
              <c:numCache>
                <c:formatCode>General</c:formatCode>
                <c:ptCount val="58"/>
                <c:pt idx="0">
                  <c:v>51</c:v>
                </c:pt>
                <c:pt idx="1">
                  <c:v>50</c:v>
                </c:pt>
                <c:pt idx="2">
                  <c:v>49</c:v>
                </c:pt>
                <c:pt idx="3">
                  <c:v>48</c:v>
                </c:pt>
                <c:pt idx="4">
                  <c:v>44</c:v>
                </c:pt>
                <c:pt idx="5">
                  <c:v>42</c:v>
                </c:pt>
                <c:pt idx="6">
                  <c:v>41</c:v>
                </c:pt>
                <c:pt idx="7">
                  <c:v>39</c:v>
                </c:pt>
                <c:pt idx="8">
                  <c:v>39</c:v>
                </c:pt>
                <c:pt idx="9">
                  <c:v>38</c:v>
                </c:pt>
                <c:pt idx="10">
                  <c:v>35</c:v>
                </c:pt>
                <c:pt idx="11">
                  <c:v>35</c:v>
                </c:pt>
                <c:pt idx="12">
                  <c:v>34</c:v>
                </c:pt>
                <c:pt idx="13">
                  <c:v>34</c:v>
                </c:pt>
                <c:pt idx="14">
                  <c:v>33</c:v>
                </c:pt>
                <c:pt idx="15">
                  <c:v>30</c:v>
                </c:pt>
                <c:pt idx="16">
                  <c:v>30</c:v>
                </c:pt>
                <c:pt idx="17">
                  <c:v>28</c:v>
                </c:pt>
                <c:pt idx="18">
                  <c:v>27</c:v>
                </c:pt>
                <c:pt idx="19">
                  <c:v>27</c:v>
                </c:pt>
                <c:pt idx="20">
                  <c:v>26</c:v>
                </c:pt>
                <c:pt idx="21">
                  <c:v>25</c:v>
                </c:pt>
                <c:pt idx="22">
                  <c:v>25</c:v>
                </c:pt>
                <c:pt idx="23">
                  <c:v>25</c:v>
                </c:pt>
                <c:pt idx="24">
                  <c:v>25</c:v>
                </c:pt>
                <c:pt idx="25">
                  <c:v>25</c:v>
                </c:pt>
                <c:pt idx="26">
                  <c:v>23</c:v>
                </c:pt>
                <c:pt idx="27">
                  <c:v>22</c:v>
                </c:pt>
                <c:pt idx="28">
                  <c:v>22</c:v>
                </c:pt>
                <c:pt idx="29">
                  <c:v>20</c:v>
                </c:pt>
                <c:pt idx="30">
                  <c:v>19</c:v>
                </c:pt>
                <c:pt idx="31">
                  <c:v>17</c:v>
                </c:pt>
                <c:pt idx="32">
                  <c:v>17</c:v>
                </c:pt>
                <c:pt idx="33">
                  <c:v>17</c:v>
                </c:pt>
                <c:pt idx="34">
                  <c:v>16</c:v>
                </c:pt>
                <c:pt idx="35">
                  <c:v>15</c:v>
                </c:pt>
                <c:pt idx="36">
                  <c:v>15</c:v>
                </c:pt>
                <c:pt idx="37">
                  <c:v>15</c:v>
                </c:pt>
                <c:pt idx="38">
                  <c:v>15</c:v>
                </c:pt>
                <c:pt idx="39">
                  <c:v>14</c:v>
                </c:pt>
                <c:pt idx="40">
                  <c:v>14</c:v>
                </c:pt>
                <c:pt idx="41">
                  <c:v>13</c:v>
                </c:pt>
                <c:pt idx="42">
                  <c:v>13</c:v>
                </c:pt>
                <c:pt idx="43">
                  <c:v>7</c:v>
                </c:pt>
                <c:pt idx="44">
                  <c:v>7</c:v>
                </c:pt>
                <c:pt idx="45">
                  <c:v>5</c:v>
                </c:pt>
                <c:pt idx="46">
                  <c:v>4</c:v>
                </c:pt>
                <c:pt idx="47">
                  <c:v>4</c:v>
                </c:pt>
                <c:pt idx="48">
                  <c:v>4</c:v>
                </c:pt>
                <c:pt idx="49">
                  <c:v>3</c:v>
                </c:pt>
                <c:pt idx="50">
                  <c:v>1</c:v>
                </c:pt>
                <c:pt idx="51">
                  <c:v>0</c:v>
                </c:pt>
                <c:pt idx="52">
                  <c:v>0</c:v>
                </c:pt>
                <c:pt idx="53">
                  <c:v>0</c:v>
                </c:pt>
                <c:pt idx="54">
                  <c:v>0</c:v>
                </c:pt>
                <c:pt idx="55">
                  <c:v>0</c:v>
                </c:pt>
                <c:pt idx="56">
                  <c:v>0</c:v>
                </c:pt>
                <c:pt idx="57">
                  <c:v>0</c:v>
                </c:pt>
              </c:numCache>
            </c:numRef>
          </c:val>
          <c:extLst>
            <c:ext xmlns:c16="http://schemas.microsoft.com/office/drawing/2014/chart" uri="{C3380CC4-5D6E-409C-BE32-E72D297353CC}">
              <c16:uniqueId val="{00000000-30C4-42F8-9FE9-5EFC19059BE6}"/>
            </c:ext>
          </c:extLst>
        </c:ser>
        <c:dLbls>
          <c:showLegendKey val="0"/>
          <c:showVal val="0"/>
          <c:showCatName val="0"/>
          <c:showSerName val="0"/>
          <c:showPercent val="0"/>
          <c:showBubbleSize val="0"/>
        </c:dLbls>
        <c:gapWidth val="219"/>
        <c:overlap val="-27"/>
        <c:axId val="536279768"/>
        <c:axId val="536275504"/>
      </c:barChart>
      <c:catAx>
        <c:axId val="536279768"/>
        <c:scaling>
          <c:orientation val="minMax"/>
        </c:scaling>
        <c:delete val="1"/>
        <c:axPos val="b"/>
        <c:majorTickMark val="none"/>
        <c:minorTickMark val="none"/>
        <c:tickLblPos val="nextTo"/>
        <c:crossAx val="536275504"/>
        <c:crossesAt val="0"/>
        <c:auto val="1"/>
        <c:lblAlgn val="ctr"/>
        <c:lblOffset val="100"/>
        <c:noMultiLvlLbl val="0"/>
      </c:catAx>
      <c:valAx>
        <c:axId val="536275504"/>
        <c:scaling>
          <c:orientation val="minMax"/>
          <c:max val="100"/>
        </c:scaling>
        <c:delete val="1"/>
        <c:axPos val="l"/>
        <c:numFmt formatCode="General" sourceLinked="1"/>
        <c:majorTickMark val="none"/>
        <c:minorTickMark val="none"/>
        <c:tickLblPos val="nextTo"/>
        <c:crossAx val="53627976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0.03598</cdr:x>
      <cdr:y>0.80804</cdr:y>
    </cdr:from>
    <cdr:to>
      <cdr:x>0.10602</cdr:x>
      <cdr:y>1</cdr:y>
    </cdr:to>
    <cdr:sp macro="" textlink="">
      <cdr:nvSpPr>
        <cdr:cNvPr id="2" name="TextBox 1">
          <a:extLst xmlns:a="http://schemas.openxmlformats.org/drawingml/2006/main">
            <a:ext uri="{FF2B5EF4-FFF2-40B4-BE49-F238E27FC236}">
              <a16:creationId xmlns:a16="http://schemas.microsoft.com/office/drawing/2014/main" id="{DAD5CF77-F304-4741-B76B-A62AC062615A}"/>
            </a:ext>
          </a:extLst>
        </cdr:cNvPr>
        <cdr:cNvSpPr txBox="1"/>
      </cdr:nvSpPr>
      <cdr:spPr>
        <a:xfrm xmlns:a="http://schemas.openxmlformats.org/drawingml/2006/main">
          <a:off x="467833" y="3848986"/>
          <a:ext cx="910856"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771"/>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2771"/>
          </a:xfrm>
          <a:prstGeom prst="rect">
            <a:avLst/>
          </a:prstGeom>
        </p:spPr>
        <p:txBody>
          <a:bodyPr vert="horz" lIns="92757" tIns="46378" rIns="92757" bIns="46378" rtlCol="0"/>
          <a:lstStyle>
            <a:lvl1pPr algn="r">
              <a:defRPr sz="1200"/>
            </a:lvl1pPr>
          </a:lstStyle>
          <a:p>
            <a:fld id="{8CE98058-8D94-324A-88BA-6357AD2FDE55}" type="datetimeFigureOut">
              <a:rPr lang="en-US" smtClean="0"/>
              <a:t>7/23/2018</a:t>
            </a:fld>
            <a:endParaRPr lang="en-US"/>
          </a:p>
        </p:txBody>
      </p:sp>
      <p:sp>
        <p:nvSpPr>
          <p:cNvPr id="4" name="Footer Placeholder 3"/>
          <p:cNvSpPr>
            <a:spLocks noGrp="1"/>
          </p:cNvSpPr>
          <p:nvPr>
            <p:ph type="ftr" sz="quarter" idx="2"/>
          </p:nvPr>
        </p:nvSpPr>
        <p:spPr>
          <a:xfrm>
            <a:off x="0" y="8760606"/>
            <a:ext cx="3037840" cy="462770"/>
          </a:xfrm>
          <a:prstGeom prst="rect">
            <a:avLst/>
          </a:prstGeom>
        </p:spPr>
        <p:txBody>
          <a:bodyPr vert="horz" lIns="92757" tIns="46378" rIns="92757" bIns="46378" rtlCol="0" anchor="b"/>
          <a:lstStyle>
            <a:lvl1pPr algn="l">
              <a:defRPr sz="1200"/>
            </a:lvl1pPr>
          </a:lstStyle>
          <a:p>
            <a:endParaRPr lang="en-US"/>
          </a:p>
        </p:txBody>
      </p:sp>
    </p:spTree>
    <p:extLst>
      <p:ext uri="{BB962C8B-B14F-4D97-AF65-F5344CB8AC3E}">
        <p14:creationId xmlns:p14="http://schemas.microsoft.com/office/powerpoint/2010/main" val="220747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771"/>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0"/>
            <a:ext cx="3037840" cy="462771"/>
          </a:xfrm>
          <a:prstGeom prst="rect">
            <a:avLst/>
          </a:prstGeom>
        </p:spPr>
        <p:txBody>
          <a:bodyPr vert="horz" lIns="92757" tIns="46378" rIns="92757" bIns="46378" rtlCol="0"/>
          <a:lstStyle>
            <a:lvl1pPr algn="r">
              <a:defRPr sz="1200"/>
            </a:lvl1pPr>
          </a:lstStyle>
          <a:p>
            <a:fld id="{FA523FA6-E043-9F4E-99C7-7E8AF99961B7}" type="datetimeFigureOut">
              <a:rPr lang="en-US" smtClean="0"/>
              <a:t>7/23/2018</a:t>
            </a:fld>
            <a:endParaRPr lang="en-US"/>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438749"/>
            <a:ext cx="5608320" cy="3631704"/>
          </a:xfrm>
          <a:prstGeom prst="rect">
            <a:avLst/>
          </a:prstGeom>
        </p:spPr>
        <p:txBody>
          <a:bodyPr vert="horz" lIns="92757" tIns="46378" rIns="92757" bIns="463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06"/>
            <a:ext cx="3037840" cy="46277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6"/>
            <a:ext cx="3037840" cy="462770"/>
          </a:xfrm>
          <a:prstGeom prst="rect">
            <a:avLst/>
          </a:prstGeom>
        </p:spPr>
        <p:txBody>
          <a:bodyPr vert="horz" lIns="92757" tIns="46378" rIns="92757" bIns="46378" rtlCol="0" anchor="b"/>
          <a:lstStyle>
            <a:lvl1pPr algn="r">
              <a:defRPr sz="1200"/>
            </a:lvl1pPr>
          </a:lstStyle>
          <a:p>
            <a:fld id="{44BAE9E6-FC52-7F4E-B22E-76509B4751CB}" type="slidenum">
              <a:rPr lang="en-US" smtClean="0"/>
              <a:t>‹#›</a:t>
            </a:fld>
            <a:endParaRPr lang="en-US"/>
          </a:p>
        </p:txBody>
      </p:sp>
    </p:spTree>
    <p:extLst>
      <p:ext uri="{BB962C8B-B14F-4D97-AF65-F5344CB8AC3E}">
        <p14:creationId xmlns:p14="http://schemas.microsoft.com/office/powerpoint/2010/main" val="1988391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err="1"/>
              <a:t>ECTACenter.org</a:t>
            </a:r>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a:t>
            </a:fld>
            <a:endParaRPr lang="en-US"/>
          </a:p>
        </p:txBody>
      </p:sp>
    </p:spTree>
    <p:extLst>
      <p:ext uri="{BB962C8B-B14F-4D97-AF65-F5344CB8AC3E}">
        <p14:creationId xmlns:p14="http://schemas.microsoft.com/office/powerpoint/2010/main" val="4260317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7567">
              <a:defRPr/>
            </a:pPr>
            <a:fld id="{94A97A06-8374-482B-AD8D-90E9FDDADFA6}" type="slidenum">
              <a:rPr lang="en-US">
                <a:solidFill>
                  <a:prstClr val="black"/>
                </a:solidFill>
                <a:latin typeface="Calibri"/>
              </a:rPr>
              <a:pPr defTabSz="927567">
                <a:defRPr/>
              </a:pPr>
              <a:t>18</a:t>
            </a:fld>
            <a:endParaRPr lang="en-US" dirty="0">
              <a:solidFill>
                <a:prstClr val="black"/>
              </a:solidFill>
              <a:latin typeface="Calibri"/>
            </a:endParaRPr>
          </a:p>
        </p:txBody>
      </p:sp>
    </p:spTree>
    <p:extLst>
      <p:ext uri="{BB962C8B-B14F-4D97-AF65-F5344CB8AC3E}">
        <p14:creationId xmlns:p14="http://schemas.microsoft.com/office/powerpoint/2010/main" val="66585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7567">
              <a:defRPr/>
            </a:pPr>
            <a:fld id="{94A97A06-8374-482B-AD8D-90E9FDDADFA6}" type="slidenum">
              <a:rPr lang="en-US">
                <a:solidFill>
                  <a:prstClr val="black"/>
                </a:solidFill>
                <a:latin typeface="Calibri"/>
              </a:rPr>
              <a:pPr defTabSz="927567">
                <a:defRPr/>
              </a:pPr>
              <a:t>19</a:t>
            </a:fld>
            <a:endParaRPr lang="en-US" dirty="0">
              <a:solidFill>
                <a:prstClr val="black"/>
              </a:solidFill>
              <a:latin typeface="Calibri"/>
            </a:endParaRPr>
          </a:p>
        </p:txBody>
      </p:sp>
    </p:spTree>
    <p:extLst>
      <p:ext uri="{BB962C8B-B14F-4D97-AF65-F5344CB8AC3E}">
        <p14:creationId xmlns:p14="http://schemas.microsoft.com/office/powerpoint/2010/main" val="2163125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7567">
              <a:defRPr/>
            </a:pPr>
            <a:fld id="{94A97A06-8374-482B-AD8D-90E9FDDADFA6}" type="slidenum">
              <a:rPr lang="en-US">
                <a:solidFill>
                  <a:prstClr val="black"/>
                </a:solidFill>
                <a:latin typeface="Calibri"/>
              </a:rPr>
              <a:pPr defTabSz="927567">
                <a:defRPr/>
              </a:pPr>
              <a:t>20</a:t>
            </a:fld>
            <a:endParaRPr lang="en-US" dirty="0">
              <a:solidFill>
                <a:prstClr val="black"/>
              </a:solidFill>
              <a:latin typeface="Calibri"/>
            </a:endParaRPr>
          </a:p>
        </p:txBody>
      </p:sp>
    </p:spTree>
    <p:extLst>
      <p:ext uri="{BB962C8B-B14F-4D97-AF65-F5344CB8AC3E}">
        <p14:creationId xmlns:p14="http://schemas.microsoft.com/office/powerpoint/2010/main" val="3047127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7567">
              <a:defRPr/>
            </a:pPr>
            <a:fld id="{94A97A06-8374-482B-AD8D-90E9FDDADFA6}" type="slidenum">
              <a:rPr lang="en-US">
                <a:solidFill>
                  <a:prstClr val="black"/>
                </a:solidFill>
                <a:latin typeface="Calibri"/>
              </a:rPr>
              <a:pPr defTabSz="927567">
                <a:defRPr/>
              </a:pPr>
              <a:t>21</a:t>
            </a:fld>
            <a:endParaRPr lang="en-US" dirty="0">
              <a:solidFill>
                <a:prstClr val="black"/>
              </a:solidFill>
              <a:latin typeface="Calibri"/>
            </a:endParaRPr>
          </a:p>
        </p:txBody>
      </p:sp>
    </p:spTree>
    <p:extLst>
      <p:ext uri="{BB962C8B-B14F-4D97-AF65-F5344CB8AC3E}">
        <p14:creationId xmlns:p14="http://schemas.microsoft.com/office/powerpoint/2010/main" val="1795796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7567">
              <a:defRPr/>
            </a:pPr>
            <a:fld id="{94A97A06-8374-482B-AD8D-90E9FDDADFA6}" type="slidenum">
              <a:rPr lang="en-US">
                <a:solidFill>
                  <a:prstClr val="black"/>
                </a:solidFill>
                <a:latin typeface="Calibri"/>
              </a:rPr>
              <a:pPr defTabSz="927567">
                <a:defRPr/>
              </a:pPr>
              <a:t>22</a:t>
            </a:fld>
            <a:endParaRPr lang="en-US" dirty="0">
              <a:solidFill>
                <a:prstClr val="black"/>
              </a:solidFill>
              <a:latin typeface="Calibri"/>
            </a:endParaRPr>
          </a:p>
        </p:txBody>
      </p:sp>
    </p:spTree>
    <p:extLst>
      <p:ext uri="{BB962C8B-B14F-4D97-AF65-F5344CB8AC3E}">
        <p14:creationId xmlns:p14="http://schemas.microsoft.com/office/powerpoint/2010/main" val="2254163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7567">
              <a:defRPr/>
            </a:pPr>
            <a:fld id="{94A97A06-8374-482B-AD8D-90E9FDDADFA6}" type="slidenum">
              <a:rPr lang="en-US">
                <a:solidFill>
                  <a:prstClr val="black"/>
                </a:solidFill>
                <a:latin typeface="Calibri"/>
              </a:rPr>
              <a:pPr defTabSz="927567">
                <a:defRPr/>
              </a:pPr>
              <a:t>23</a:t>
            </a:fld>
            <a:endParaRPr lang="en-US" dirty="0">
              <a:solidFill>
                <a:prstClr val="black"/>
              </a:solidFill>
              <a:latin typeface="Calibri"/>
            </a:endParaRPr>
          </a:p>
        </p:txBody>
      </p:sp>
    </p:spTree>
    <p:extLst>
      <p:ext uri="{BB962C8B-B14F-4D97-AF65-F5344CB8AC3E}">
        <p14:creationId xmlns:p14="http://schemas.microsoft.com/office/powerpoint/2010/main" val="519379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7567">
              <a:defRPr/>
            </a:pPr>
            <a:fld id="{94A97A06-8374-482B-AD8D-90E9FDDADFA6}" type="slidenum">
              <a:rPr lang="en-US">
                <a:solidFill>
                  <a:prstClr val="black"/>
                </a:solidFill>
                <a:latin typeface="Calibri"/>
              </a:rPr>
              <a:pPr defTabSz="927567">
                <a:defRPr/>
              </a:pPr>
              <a:t>24</a:t>
            </a:fld>
            <a:endParaRPr lang="en-US" dirty="0">
              <a:solidFill>
                <a:prstClr val="black"/>
              </a:solidFill>
              <a:latin typeface="Calibri"/>
            </a:endParaRPr>
          </a:p>
        </p:txBody>
      </p:sp>
    </p:spTree>
    <p:extLst>
      <p:ext uri="{BB962C8B-B14F-4D97-AF65-F5344CB8AC3E}">
        <p14:creationId xmlns:p14="http://schemas.microsoft.com/office/powerpoint/2010/main" val="1443325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7567">
              <a:defRPr/>
            </a:pPr>
            <a:fld id="{94A97A06-8374-482B-AD8D-90E9FDDADFA6}" type="slidenum">
              <a:rPr lang="en-US">
                <a:solidFill>
                  <a:prstClr val="black"/>
                </a:solidFill>
                <a:latin typeface="Calibri"/>
              </a:rPr>
              <a:pPr defTabSz="927567">
                <a:defRPr/>
              </a:pPr>
              <a:t>25</a:t>
            </a:fld>
            <a:endParaRPr lang="en-US" dirty="0">
              <a:solidFill>
                <a:prstClr val="black"/>
              </a:solidFill>
              <a:latin typeface="Calibri"/>
            </a:endParaRPr>
          </a:p>
        </p:txBody>
      </p:sp>
    </p:spTree>
    <p:extLst>
      <p:ext uri="{BB962C8B-B14F-4D97-AF65-F5344CB8AC3E}">
        <p14:creationId xmlns:p14="http://schemas.microsoft.com/office/powerpoint/2010/main" val="603511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7567">
              <a:defRPr/>
            </a:pPr>
            <a:fld id="{94A97A06-8374-482B-AD8D-90E9FDDADFA6}" type="slidenum">
              <a:rPr lang="en-US">
                <a:solidFill>
                  <a:prstClr val="black"/>
                </a:solidFill>
                <a:latin typeface="Calibri"/>
              </a:rPr>
              <a:pPr defTabSz="927567">
                <a:defRPr/>
              </a:pPr>
              <a:t>26</a:t>
            </a:fld>
            <a:endParaRPr lang="en-US" dirty="0">
              <a:solidFill>
                <a:prstClr val="black"/>
              </a:solidFill>
              <a:latin typeface="Calibri"/>
            </a:endParaRPr>
          </a:p>
        </p:txBody>
      </p:sp>
    </p:spTree>
    <p:extLst>
      <p:ext uri="{BB962C8B-B14F-4D97-AF65-F5344CB8AC3E}">
        <p14:creationId xmlns:p14="http://schemas.microsoft.com/office/powerpoint/2010/main" val="3505917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7567">
              <a:defRPr/>
            </a:pPr>
            <a:fld id="{94A97A06-8374-482B-AD8D-90E9FDDADFA6}" type="slidenum">
              <a:rPr lang="en-US">
                <a:solidFill>
                  <a:prstClr val="black"/>
                </a:solidFill>
                <a:latin typeface="Calibri"/>
              </a:rPr>
              <a:pPr defTabSz="927567">
                <a:defRPr/>
              </a:pPr>
              <a:t>27</a:t>
            </a:fld>
            <a:endParaRPr lang="en-US" dirty="0">
              <a:solidFill>
                <a:prstClr val="black"/>
              </a:solidFill>
              <a:latin typeface="Calibri"/>
            </a:endParaRPr>
          </a:p>
        </p:txBody>
      </p:sp>
    </p:spTree>
    <p:extLst>
      <p:ext uri="{BB962C8B-B14F-4D97-AF65-F5344CB8AC3E}">
        <p14:creationId xmlns:p14="http://schemas.microsoft.com/office/powerpoint/2010/main" val="1956992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1D5A62-882C-43D9-A8C0-5456D385CE9D}" type="slidenum">
              <a:rPr lang="en-US" smtClean="0"/>
              <a:t>3</a:t>
            </a:fld>
            <a:endParaRPr lang="en-US"/>
          </a:p>
        </p:txBody>
      </p:sp>
    </p:spTree>
    <p:extLst>
      <p:ext uri="{BB962C8B-B14F-4D97-AF65-F5344CB8AC3E}">
        <p14:creationId xmlns:p14="http://schemas.microsoft.com/office/powerpoint/2010/main" val="2257789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7567">
              <a:defRPr/>
            </a:pPr>
            <a:fld id="{94A97A06-8374-482B-AD8D-90E9FDDADFA6}" type="slidenum">
              <a:rPr lang="en-US">
                <a:solidFill>
                  <a:prstClr val="black"/>
                </a:solidFill>
                <a:latin typeface="Calibri"/>
              </a:rPr>
              <a:pPr defTabSz="927567">
                <a:defRPr/>
              </a:pPr>
              <a:t>28</a:t>
            </a:fld>
            <a:endParaRPr lang="en-US" dirty="0">
              <a:solidFill>
                <a:prstClr val="black"/>
              </a:solidFill>
              <a:latin typeface="Calibri"/>
            </a:endParaRPr>
          </a:p>
        </p:txBody>
      </p:sp>
    </p:spTree>
    <p:extLst>
      <p:ext uri="{BB962C8B-B14F-4D97-AF65-F5344CB8AC3E}">
        <p14:creationId xmlns:p14="http://schemas.microsoft.com/office/powerpoint/2010/main" val="3234552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30</a:t>
            </a:fld>
            <a:endParaRPr lang="en-US"/>
          </a:p>
        </p:txBody>
      </p:sp>
    </p:spTree>
    <p:extLst>
      <p:ext uri="{BB962C8B-B14F-4D97-AF65-F5344CB8AC3E}">
        <p14:creationId xmlns:p14="http://schemas.microsoft.com/office/powerpoint/2010/main" val="2987049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EA371-35E1-4EC5-91CF-A47CC49C934C}" type="slidenum">
              <a:rPr lang="en-US" smtClean="0"/>
              <a:t>6</a:t>
            </a:fld>
            <a:endParaRPr lang="en-US"/>
          </a:p>
        </p:txBody>
      </p:sp>
    </p:spTree>
    <p:extLst>
      <p:ext uri="{BB962C8B-B14F-4D97-AF65-F5344CB8AC3E}">
        <p14:creationId xmlns:p14="http://schemas.microsoft.com/office/powerpoint/2010/main" val="1803720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7567">
              <a:defRPr/>
            </a:pPr>
            <a:fld id="{94A97A06-8374-482B-AD8D-90E9FDDADFA6}" type="slidenum">
              <a:rPr lang="en-US">
                <a:solidFill>
                  <a:prstClr val="black"/>
                </a:solidFill>
                <a:latin typeface="Calibri"/>
              </a:rPr>
              <a:pPr defTabSz="927567">
                <a:defRPr/>
              </a:pPr>
              <a:t>12</a:t>
            </a:fld>
            <a:endParaRPr lang="en-US" dirty="0">
              <a:solidFill>
                <a:prstClr val="black"/>
              </a:solidFill>
              <a:latin typeface="Calibri"/>
            </a:endParaRPr>
          </a:p>
        </p:txBody>
      </p:sp>
    </p:spTree>
    <p:extLst>
      <p:ext uri="{BB962C8B-B14F-4D97-AF65-F5344CB8AC3E}">
        <p14:creationId xmlns:p14="http://schemas.microsoft.com/office/powerpoint/2010/main" val="743852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7567">
              <a:defRPr/>
            </a:pPr>
            <a:fld id="{94A97A06-8374-482B-AD8D-90E9FDDADFA6}" type="slidenum">
              <a:rPr lang="en-US">
                <a:solidFill>
                  <a:prstClr val="black"/>
                </a:solidFill>
                <a:latin typeface="Calibri"/>
              </a:rPr>
              <a:pPr defTabSz="927567">
                <a:defRPr/>
              </a:pPr>
              <a:t>13</a:t>
            </a:fld>
            <a:endParaRPr lang="en-US" dirty="0">
              <a:solidFill>
                <a:prstClr val="black"/>
              </a:solidFill>
              <a:latin typeface="Calibri"/>
            </a:endParaRPr>
          </a:p>
        </p:txBody>
      </p:sp>
    </p:spTree>
    <p:extLst>
      <p:ext uri="{BB962C8B-B14F-4D97-AF65-F5344CB8AC3E}">
        <p14:creationId xmlns:p14="http://schemas.microsoft.com/office/powerpoint/2010/main" val="2403037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7567">
              <a:defRPr/>
            </a:pPr>
            <a:fld id="{94A97A06-8374-482B-AD8D-90E9FDDADFA6}" type="slidenum">
              <a:rPr lang="en-US">
                <a:solidFill>
                  <a:prstClr val="black"/>
                </a:solidFill>
                <a:latin typeface="Calibri"/>
              </a:rPr>
              <a:pPr defTabSz="927567">
                <a:defRPr/>
              </a:pPr>
              <a:t>14</a:t>
            </a:fld>
            <a:endParaRPr lang="en-US" dirty="0">
              <a:solidFill>
                <a:prstClr val="black"/>
              </a:solidFill>
              <a:latin typeface="Calibri"/>
            </a:endParaRPr>
          </a:p>
        </p:txBody>
      </p:sp>
    </p:spTree>
    <p:extLst>
      <p:ext uri="{BB962C8B-B14F-4D97-AF65-F5344CB8AC3E}">
        <p14:creationId xmlns:p14="http://schemas.microsoft.com/office/powerpoint/2010/main" val="1665171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7567">
              <a:defRPr/>
            </a:pPr>
            <a:fld id="{94A97A06-8374-482B-AD8D-90E9FDDADFA6}" type="slidenum">
              <a:rPr lang="en-US">
                <a:solidFill>
                  <a:prstClr val="black"/>
                </a:solidFill>
                <a:latin typeface="Calibri"/>
              </a:rPr>
              <a:pPr defTabSz="927567">
                <a:defRPr/>
              </a:pPr>
              <a:t>15</a:t>
            </a:fld>
            <a:endParaRPr lang="en-US" dirty="0">
              <a:solidFill>
                <a:prstClr val="black"/>
              </a:solidFill>
              <a:latin typeface="Calibri"/>
            </a:endParaRPr>
          </a:p>
        </p:txBody>
      </p:sp>
    </p:spTree>
    <p:extLst>
      <p:ext uri="{BB962C8B-B14F-4D97-AF65-F5344CB8AC3E}">
        <p14:creationId xmlns:p14="http://schemas.microsoft.com/office/powerpoint/2010/main" val="1662973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7567">
              <a:defRPr/>
            </a:pPr>
            <a:fld id="{94A97A06-8374-482B-AD8D-90E9FDDADFA6}" type="slidenum">
              <a:rPr lang="en-US">
                <a:solidFill>
                  <a:prstClr val="black"/>
                </a:solidFill>
                <a:latin typeface="Calibri"/>
              </a:rPr>
              <a:pPr defTabSz="927567">
                <a:defRPr/>
              </a:pPr>
              <a:t>16</a:t>
            </a:fld>
            <a:endParaRPr lang="en-US" dirty="0">
              <a:solidFill>
                <a:prstClr val="black"/>
              </a:solidFill>
              <a:latin typeface="Calibri"/>
            </a:endParaRPr>
          </a:p>
        </p:txBody>
      </p:sp>
    </p:spTree>
    <p:extLst>
      <p:ext uri="{BB962C8B-B14F-4D97-AF65-F5344CB8AC3E}">
        <p14:creationId xmlns:p14="http://schemas.microsoft.com/office/powerpoint/2010/main" val="2308305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7567">
              <a:defRPr/>
            </a:pPr>
            <a:fld id="{94A97A06-8374-482B-AD8D-90E9FDDADFA6}" type="slidenum">
              <a:rPr lang="en-US">
                <a:solidFill>
                  <a:prstClr val="black"/>
                </a:solidFill>
                <a:latin typeface="Calibri"/>
              </a:rPr>
              <a:pPr defTabSz="927567">
                <a:defRPr/>
              </a:pPr>
              <a:t>17</a:t>
            </a:fld>
            <a:endParaRPr lang="en-US" dirty="0">
              <a:solidFill>
                <a:prstClr val="black"/>
              </a:solidFill>
              <a:latin typeface="Calibri"/>
            </a:endParaRPr>
          </a:p>
        </p:txBody>
      </p:sp>
    </p:spTree>
    <p:extLst>
      <p:ext uri="{BB962C8B-B14F-4D97-AF65-F5344CB8AC3E}">
        <p14:creationId xmlns:p14="http://schemas.microsoft.com/office/powerpoint/2010/main" val="12360858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EC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974080" y="2410119"/>
            <a:ext cx="5624362" cy="1841842"/>
          </a:xfrm>
        </p:spPr>
        <p:txBody>
          <a:bodyPr bIns="0" anchor="b">
            <a:normAutofit/>
          </a:bodyPr>
          <a:lstStyle>
            <a:lvl1pPr algn="l">
              <a:defRPr sz="5400" cap="none"/>
            </a:lvl1pPr>
          </a:lstStyle>
          <a:p>
            <a:r>
              <a:rPr lang="en-US"/>
              <a:t>Click to edit master title style</a:t>
            </a:r>
          </a:p>
        </p:txBody>
      </p:sp>
      <p:sp>
        <p:nvSpPr>
          <p:cNvPr id="8" name="Subtitle 2"/>
          <p:cNvSpPr>
            <a:spLocks noGrp="1"/>
          </p:cNvSpPr>
          <p:nvPr>
            <p:ph type="subTitle" idx="1" hasCustomPrompt="1"/>
          </p:nvPr>
        </p:nvSpPr>
        <p:spPr>
          <a:xfrm>
            <a:off x="5974080" y="4436836"/>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ubtitle 2"/>
          <p:cNvSpPr txBox="1">
            <a:spLocks/>
          </p:cNvSpPr>
          <p:nvPr userDrawn="1"/>
        </p:nvSpPr>
        <p:spPr>
          <a:xfrm>
            <a:off x="495300" y="2410119"/>
            <a:ext cx="3451860" cy="3729116"/>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a:solidFill>
                  <a:schemeClr val="bg1"/>
                </a:solidFill>
              </a:rPr>
              <a:t>Additional</a:t>
            </a:r>
            <a:r>
              <a:rPr lang="en-US" baseline="0">
                <a:solidFill>
                  <a:schemeClr val="bg1"/>
                </a:solidFill>
              </a:rPr>
              <a:t> welcome, information or notification</a:t>
            </a:r>
            <a:endParaRPr lang="en-US">
              <a:solidFill>
                <a:schemeClr val="bg1"/>
              </a:solidFill>
            </a:endParaRPr>
          </a:p>
        </p:txBody>
      </p:sp>
      <p:cxnSp>
        <p:nvCxnSpPr>
          <p:cNvPr id="13" name="Straight Connector 12"/>
          <p:cNvCxnSpPr/>
          <p:nvPr userDrawn="1"/>
        </p:nvCxnSpPr>
        <p:spPr>
          <a:xfrm>
            <a:off x="5974080" y="1906003"/>
            <a:ext cx="56243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title="Logo: ECTA: Early Childhood Technical Assistance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74080" y="891304"/>
            <a:ext cx="5624362" cy="82982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79"/>
            <a:ext cx="11005456" cy="899693"/>
          </a:xfrm>
        </p:spPr>
        <p:txBody>
          <a:bodyPr/>
          <a:lstStyle>
            <a:lvl1pPr>
              <a:defRPr cap="none"/>
            </a:lvl1pPr>
          </a:lstStyle>
          <a:p>
            <a:r>
              <a:rPr lang="en-US"/>
              <a:t>Click to edit master title style</a:t>
            </a:r>
          </a:p>
        </p:txBody>
      </p:sp>
      <p:sp>
        <p:nvSpPr>
          <p:cNvPr id="3" name="Content Placeholder 2"/>
          <p:cNvSpPr>
            <a:spLocks noGrp="1"/>
          </p:cNvSpPr>
          <p:nvPr>
            <p:ph sz="half" idx="1"/>
          </p:nvPr>
        </p:nvSpPr>
        <p:spPr>
          <a:xfrm>
            <a:off x="587829" y="1368358"/>
            <a:ext cx="5388428" cy="4091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4856" y="1376140"/>
            <a:ext cx="5388429" cy="4082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8" name="Picture 7"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587829" y="1258112"/>
            <a:ext cx="5388428" cy="771302"/>
          </a:xfrm>
          <a:solidFill>
            <a:schemeClr val="accent5">
              <a:lumMod val="75000"/>
            </a:schemeClr>
          </a:solidFill>
          <a:ln w="50800">
            <a:solidFill>
              <a:schemeClr val="accent5"/>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7829" y="2148785"/>
            <a:ext cx="5388428" cy="3319942"/>
          </a:xfrm>
          <a:solidFill>
            <a:schemeClr val="accent5">
              <a:lumMod val="20000"/>
              <a:lumOff val="80000"/>
            </a:schemeClr>
          </a:solidFill>
          <a:effectLst>
            <a:softEdge rad="12700"/>
          </a:effectLst>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7" y="1261287"/>
            <a:ext cx="5388429" cy="771585"/>
          </a:xfrm>
          <a:solidFill>
            <a:schemeClr val="accent2">
              <a:lumMod val="75000"/>
            </a:schemeClr>
          </a:solidFill>
          <a:ln w="50800">
            <a:solidFill>
              <a:schemeClr val="accent2"/>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4857" y="2147817"/>
            <a:ext cx="5388429" cy="3311046"/>
          </a:xfrm>
          <a:solidFill>
            <a:schemeClr val="accent2">
              <a:lumMod val="20000"/>
              <a:lumOff val="80000"/>
            </a:schemeClr>
          </a:solidFill>
          <a:effectLst>
            <a:softEdge rad="12700"/>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5" name="Slide Number Placeholder 5"/>
          <p:cNvSpPr>
            <a:spLocks noGrp="1"/>
          </p:cNvSpPr>
          <p:nvPr>
            <p:ph type="sldNum" sz="quarter" idx="12"/>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10" name="Picture 9"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587829" y="1258112"/>
            <a:ext cx="5388428" cy="771302"/>
          </a:xfrm>
          <a:solidFill>
            <a:schemeClr val="accent3">
              <a:lumMod val="75000"/>
            </a:schemeClr>
          </a:solidFill>
          <a:ln w="50800">
            <a:solidFill>
              <a:schemeClr val="accent3"/>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7829" y="2148785"/>
            <a:ext cx="5388428" cy="3319942"/>
          </a:xfrm>
          <a:solidFill>
            <a:schemeClr val="accent3">
              <a:lumMod val="20000"/>
              <a:lumOff val="80000"/>
            </a:schemeClr>
          </a:solidFill>
          <a:effectLst>
            <a:softEdge rad="12700"/>
          </a:effectLst>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7" y="1261287"/>
            <a:ext cx="5388429" cy="771585"/>
          </a:xfrm>
          <a:solidFill>
            <a:schemeClr val="accent6">
              <a:lumMod val="75000"/>
            </a:schemeClr>
          </a:solidFill>
          <a:ln w="50800">
            <a:solidFill>
              <a:schemeClr val="accent6"/>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4857" y="2147817"/>
            <a:ext cx="5388429" cy="3311046"/>
          </a:xfrm>
          <a:solidFill>
            <a:schemeClr val="accent6">
              <a:lumMod val="20000"/>
              <a:lumOff val="80000"/>
            </a:schemeClr>
          </a:solidFill>
          <a:effectLst>
            <a:softEdge rad="12700"/>
          </a:effectLst>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5" name="Slide Number Placeholder 5"/>
          <p:cNvSpPr>
            <a:spLocks noGrp="1"/>
          </p:cNvSpPr>
          <p:nvPr>
            <p:ph type="sldNum" sz="quarter" idx="12"/>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10" name="Picture 9"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6" name="Picture 5"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7"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5" name="Picture 4"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798973"/>
            <a:ext cx="4129941" cy="2247117"/>
          </a:xfrm>
        </p:spPr>
        <p:txBody>
          <a:bodyPr anchor="b">
            <a:normAutofit/>
          </a:bodyPr>
          <a:lstStyle>
            <a:lvl1pPr algn="ctr">
              <a:defRPr sz="2400" cap="none">
                <a:solidFill>
                  <a:schemeClr val="accent4"/>
                </a:solidFill>
              </a:defRPr>
            </a:lvl1pPr>
          </a:lstStyle>
          <a:p>
            <a:r>
              <a:rPr lang="en-US"/>
              <a:t>Click to edit master title style</a:t>
            </a:r>
          </a:p>
        </p:txBody>
      </p:sp>
      <p:sp>
        <p:nvSpPr>
          <p:cNvPr id="3" name="Content Placeholder 2"/>
          <p:cNvSpPr>
            <a:spLocks noGrp="1"/>
          </p:cNvSpPr>
          <p:nvPr>
            <p:ph idx="1"/>
          </p:nvPr>
        </p:nvSpPr>
        <p:spPr>
          <a:xfrm>
            <a:off x="5043714" y="798974"/>
            <a:ext cx="6549572"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87329" y="3205491"/>
            <a:ext cx="4132356"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2"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8" name="Picture 7"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CTA disclaimer">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cxnSp>
        <p:nvCxnSpPr>
          <p:cNvPr id="8" name="Straight Connector 7"/>
          <p:cNvCxnSpPr/>
          <p:nvPr userDrawn="1"/>
        </p:nvCxnSpPr>
        <p:spPr>
          <a:xfrm>
            <a:off x="1941533" y="3713663"/>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1973580" y="2523098"/>
            <a:ext cx="8259347" cy="913250"/>
          </a:xfrm>
        </p:spPr>
        <p:txBody>
          <a:bodyPr anchor="ctr" anchorCtr="0"/>
          <a:lstStyle/>
          <a:p>
            <a:r>
              <a:rPr lang="en-US" b="0"/>
              <a:t>Find out more at</a:t>
            </a:r>
            <a:r>
              <a:rPr lang="en-US"/>
              <a:t> </a:t>
            </a:r>
            <a:r>
              <a:rPr lang="en-US" err="1"/>
              <a:t>ectacenter.org</a:t>
            </a:r>
            <a:endParaRPr lang="en-US"/>
          </a:p>
        </p:txBody>
      </p:sp>
      <p:sp>
        <p:nvSpPr>
          <p:cNvPr id="12" name="Text Placeholder 2"/>
          <p:cNvSpPr>
            <a:spLocks noGrp="1"/>
          </p:cNvSpPr>
          <p:nvPr>
            <p:ph type="body" idx="1" hasCustomPrompt="1"/>
          </p:nvPr>
        </p:nvSpPr>
        <p:spPr>
          <a:xfrm>
            <a:off x="1905852" y="3846280"/>
            <a:ext cx="8327075" cy="1012929"/>
          </a:xfrm>
        </p:spPr>
        <p:txBody>
          <a:bodyPr>
            <a:noAutofit/>
          </a:bodyPr>
          <a:lstStyle>
            <a:lvl1pPr>
              <a:defRPr baseline="0"/>
            </a:lvl1pPr>
          </a:lstStyle>
          <a:p>
            <a:r>
              <a:rPr lang="en-US" sz="1200"/>
              <a:t>The ECTA Center is a program of the FPG Child Development Institute of the University of North Carolina at Chapel Hill, funded through cooperative agreement number </a:t>
            </a:r>
            <a:r>
              <a:rPr lang="is-IS" sz="1200"/>
              <a:t>H326P170001 </a:t>
            </a:r>
            <a:r>
              <a:rPr lang="en-US" sz="1200"/>
              <a:t>from the Office of Special Education Programs, U.S. Department of Education. Opinions expressed herein do not necessarily represent the Department of Education's position or policy. Project Officer: Julia Martin </a:t>
            </a:r>
            <a:r>
              <a:rPr lang="en-US" sz="1200" err="1"/>
              <a:t>Eile</a:t>
            </a:r>
            <a:endParaRPr lang="en-US" sz="120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852" y="5058531"/>
            <a:ext cx="3779520" cy="585216"/>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73669" y="4750570"/>
            <a:ext cx="1867611" cy="1099570"/>
          </a:xfrm>
          <a:prstGeom prst="rect">
            <a:avLst/>
          </a:prstGeom>
        </p:spPr>
      </p:pic>
      <p:cxnSp>
        <p:nvCxnSpPr>
          <p:cNvPr id="15" name="Straight Connector 14"/>
          <p:cNvCxnSpPr/>
          <p:nvPr userDrawn="1"/>
        </p:nvCxnSpPr>
        <p:spPr>
          <a:xfrm>
            <a:off x="1973580" y="2270760"/>
            <a:ext cx="82593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Picture 16" title="Logo: ECTA: Early Childhood Technical Assistance Cente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73580" y="833545"/>
            <a:ext cx="7382443" cy="1089213"/>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background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Rectangle 18"/>
          <p:cNvSpPr/>
          <p:nvPr userDrawn="1"/>
        </p:nvSpPr>
        <p:spPr>
          <a:xfrm>
            <a:off x="0" y="4127751"/>
            <a:ext cx="12192000" cy="796674"/>
          </a:xfrm>
          <a:prstGeom prst="rect">
            <a:avLst/>
          </a:prstGeom>
          <a:solidFill>
            <a:srgbClr val="0D466E">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1" y="1613536"/>
            <a:ext cx="12192000" cy="2514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4030133" y="1754703"/>
            <a:ext cx="7755467" cy="2247702"/>
          </a:xfrm>
        </p:spPr>
        <p:txBody>
          <a:bodyPr anchor="ctr" anchorCtr="0">
            <a:normAutofit/>
          </a:bodyPr>
          <a:lstStyle>
            <a:lvl1pPr algn="l">
              <a:defRPr sz="3600" b="1" i="0">
                <a:solidFill>
                  <a:srgbClr val="0D466E"/>
                </a:solidFill>
                <a:latin typeface="Corbel"/>
                <a:cs typeface="Corbel"/>
              </a:defRPr>
            </a:lvl1pPr>
          </a:lstStyle>
          <a:p>
            <a:r>
              <a:rPr lang="en-US"/>
              <a:t>Click to edit Master title style</a:t>
            </a:r>
            <a:endParaRPr lang="en-US" dirty="0"/>
          </a:p>
        </p:txBody>
      </p:sp>
      <p:sp>
        <p:nvSpPr>
          <p:cNvPr id="3" name="Subtitle 2"/>
          <p:cNvSpPr>
            <a:spLocks noGrp="1"/>
          </p:cNvSpPr>
          <p:nvPr>
            <p:ph type="subTitle" idx="1"/>
          </p:nvPr>
        </p:nvSpPr>
        <p:spPr>
          <a:xfrm>
            <a:off x="0" y="4271184"/>
            <a:ext cx="12192000" cy="457200"/>
          </a:xfrm>
        </p:spPr>
        <p:txBody>
          <a:bodyPr anchor="ctr" anchorCtr="0">
            <a:noAutofit/>
          </a:bodyPr>
          <a:lstStyle>
            <a:lvl1pPr marL="0" indent="0" algn="ctr">
              <a:lnSpc>
                <a:spcPct val="100000"/>
              </a:lnSpc>
              <a:spcBef>
                <a:spcPts val="0"/>
              </a:spcBef>
              <a:spcAft>
                <a:spcPts val="0"/>
              </a:spcAft>
              <a:buNone/>
              <a:defRPr sz="1700" b="0" i="0" cap="all" spc="200">
                <a:solidFill>
                  <a:schemeClr val="bg1">
                    <a:lumMod val="95000"/>
                  </a:schemeClr>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671D2619-1EF3-4140-80A0-AF2E58979B42}" type="datetime1">
              <a:rPr lang="en-US" smtClean="0"/>
              <a:t>7/23/2018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34197" y="333233"/>
            <a:ext cx="3852672" cy="911212"/>
          </a:xfrm>
          <a:prstGeom prst="rect">
            <a:avLst/>
          </a:prstGeom>
        </p:spPr>
      </p:pic>
      <p:sp>
        <p:nvSpPr>
          <p:cNvPr id="14" name="Text Placeholder 13"/>
          <p:cNvSpPr>
            <a:spLocks noGrp="1"/>
          </p:cNvSpPr>
          <p:nvPr>
            <p:ph type="body" sz="quarter" idx="13"/>
          </p:nvPr>
        </p:nvSpPr>
        <p:spPr>
          <a:xfrm>
            <a:off x="4030133" y="5040544"/>
            <a:ext cx="3691467" cy="1143000"/>
          </a:xfrm>
        </p:spPr>
        <p:txBody>
          <a:bodyPr>
            <a:noAutofit/>
          </a:bodyPr>
          <a:lstStyle>
            <a:lvl1pPr marL="0" indent="0">
              <a:lnSpc>
                <a:spcPct val="100000"/>
              </a:lnSpc>
              <a:buFontTx/>
              <a:buNone/>
              <a:defRPr sz="2000" b="0" i="0" baseline="0">
                <a:solidFill>
                  <a:schemeClr val="bg1"/>
                </a:solidFill>
                <a:latin typeface="Corbel"/>
                <a:cs typeface="Corbel"/>
              </a:defRPr>
            </a:lvl1pPr>
          </a:lstStyle>
          <a:p>
            <a:pPr lvl="0"/>
            <a:r>
              <a:rPr lang="en-US"/>
              <a:t>Click to edit Master text styles</a:t>
            </a:r>
          </a:p>
        </p:txBody>
      </p:sp>
      <p:sp>
        <p:nvSpPr>
          <p:cNvPr id="15" name="Text Placeholder 13"/>
          <p:cNvSpPr>
            <a:spLocks noGrp="1"/>
          </p:cNvSpPr>
          <p:nvPr>
            <p:ph type="body" sz="quarter" idx="14"/>
          </p:nvPr>
        </p:nvSpPr>
        <p:spPr>
          <a:xfrm>
            <a:off x="8229600" y="5040544"/>
            <a:ext cx="3962400" cy="1143000"/>
          </a:xfrm>
        </p:spPr>
        <p:txBody>
          <a:bodyPr>
            <a:noAutofit/>
          </a:bodyPr>
          <a:lstStyle>
            <a:lvl1pPr marL="0" indent="0">
              <a:lnSpc>
                <a:spcPct val="100000"/>
              </a:lnSpc>
              <a:buFontTx/>
              <a:buNone/>
              <a:defRPr sz="2000" b="0" i="0" baseline="0">
                <a:solidFill>
                  <a:schemeClr val="bg1"/>
                </a:solidFill>
                <a:latin typeface="Corbel"/>
                <a:cs typeface="Corbel"/>
              </a:defRPr>
            </a:lvl1pPr>
          </a:lstStyle>
          <a:p>
            <a:pPr lvl="0"/>
            <a:r>
              <a:rPr lang="en-US"/>
              <a:t>Click to edit Master text styles</a:t>
            </a:r>
          </a:p>
        </p:txBody>
      </p:sp>
    </p:spTree>
    <p:extLst>
      <p:ext uri="{BB962C8B-B14F-4D97-AF65-F5344CB8AC3E}">
        <p14:creationId xmlns:p14="http://schemas.microsoft.com/office/powerpoint/2010/main" val="1071397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latin typeface="Corbel"/>
                <a:cs typeface="Corbe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Clr>
                <a:schemeClr val="accent1"/>
              </a:buClr>
              <a:buFont typeface="Wingdings" charset="2"/>
              <a:buChar char="§"/>
              <a:defRPr>
                <a:solidFill>
                  <a:srgbClr val="0D466E"/>
                </a:solidFill>
                <a:latin typeface="Corbel"/>
                <a:cs typeface="Corbel"/>
              </a:defRPr>
            </a:lvl1pPr>
            <a:lvl2pPr marL="627063" indent="-284163">
              <a:buClr>
                <a:schemeClr val="accent1"/>
              </a:buClr>
              <a:buFont typeface="Arial" panose="020B0604020202020204" pitchFamily="34" charset="0"/>
              <a:buChar char="•"/>
              <a:defRPr>
                <a:solidFill>
                  <a:srgbClr val="0D466E"/>
                </a:solidFill>
                <a:latin typeface="Corbel"/>
                <a:cs typeface="Corbel"/>
              </a:defRPr>
            </a:lvl2pPr>
            <a:lvl3pPr marL="860425" indent="-233363">
              <a:buClr>
                <a:schemeClr val="accent1"/>
              </a:buClr>
              <a:buFont typeface="Calibri" panose="020F0502020204030204" pitchFamily="34" charset="0"/>
              <a:buChar char="–"/>
              <a:defRPr>
                <a:solidFill>
                  <a:srgbClr val="0D466E"/>
                </a:solidFill>
                <a:latin typeface="Corbel"/>
                <a:cs typeface="Corbel"/>
              </a:defRPr>
            </a:lvl3pPr>
            <a:lvl4pPr marL="1600200" indent="-228600">
              <a:buClr>
                <a:schemeClr val="accent1"/>
              </a:buClr>
              <a:buFont typeface="Arial" panose="020B0604020202020204" pitchFamily="34" charset="0"/>
              <a:buChar char="»"/>
              <a:defRPr>
                <a:solidFill>
                  <a:srgbClr val="0D466E"/>
                </a:solidFill>
                <a:latin typeface="Corbel"/>
                <a:cs typeface="Corbel"/>
              </a:defRPr>
            </a:lvl4pPr>
            <a:lvl5pPr marL="2057400" indent="-228600">
              <a:buClr>
                <a:schemeClr val="accent1"/>
              </a:buClr>
              <a:buFont typeface="Courier New" panose="02070309020205020404" pitchFamily="49" charset="0"/>
              <a:buChar char="o"/>
              <a:defRPr>
                <a:solidFill>
                  <a:srgbClr val="0D466E"/>
                </a:solidFill>
                <a:latin typeface="Corbel"/>
                <a:cs typeface="Corbe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662839C-6666-4ED8-B09E-014823DABD6D}" type="datetime1">
              <a:rPr lang="en-US" smtClean="0"/>
              <a:t>7/23/2018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1800" b="1"/>
            </a:lvl1pPr>
          </a:lstStyle>
          <a:p>
            <a:fld id="{174E07D9-8248-4A0E-82EF-FE5AFD0363D2}" type="slidenum">
              <a:rPr lang="en-US" smtClean="0"/>
              <a:pPr/>
              <a:t>‹#›</a:t>
            </a:fld>
            <a:endParaRPr lang="en-US" dirty="0"/>
          </a:p>
        </p:txBody>
      </p:sp>
    </p:spTree>
    <p:extLst>
      <p:ext uri="{BB962C8B-B14F-4D97-AF65-F5344CB8AC3E}">
        <p14:creationId xmlns:p14="http://schemas.microsoft.com/office/powerpoint/2010/main" val="61613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Multi-List-Smal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latin typeface="Corbel"/>
                <a:cs typeface="Corbel"/>
              </a:defRPr>
            </a:lvl1pPr>
          </a:lstStyle>
          <a:p>
            <a:r>
              <a:rPr lang="en-US"/>
              <a:t>Click to edit Master title style</a:t>
            </a:r>
            <a:endParaRPr lang="en-US" dirty="0"/>
          </a:p>
        </p:txBody>
      </p:sp>
      <p:sp>
        <p:nvSpPr>
          <p:cNvPr id="3" name="Content Placeholder 2"/>
          <p:cNvSpPr>
            <a:spLocks noGrp="1"/>
          </p:cNvSpPr>
          <p:nvPr>
            <p:ph idx="1"/>
          </p:nvPr>
        </p:nvSpPr>
        <p:spPr>
          <a:xfrm>
            <a:off x="609600" y="1405468"/>
            <a:ext cx="10972800" cy="4720697"/>
          </a:xfrm>
        </p:spPr>
        <p:txBody>
          <a:bodyPr>
            <a:noAutofit/>
          </a:bodyPr>
          <a:lstStyle>
            <a:lvl1pPr marL="342900" indent="-342900">
              <a:lnSpc>
                <a:spcPts val="3000"/>
              </a:lnSpc>
              <a:buClr>
                <a:schemeClr val="accent1"/>
              </a:buClr>
              <a:buFont typeface="Wingdings" charset="2"/>
              <a:buChar char="§"/>
              <a:defRPr sz="2400">
                <a:solidFill>
                  <a:srgbClr val="0D466E"/>
                </a:solidFill>
                <a:latin typeface="Corbel"/>
                <a:cs typeface="Corbel"/>
              </a:defRPr>
            </a:lvl1pPr>
            <a:lvl2pPr marL="627063" indent="-284163">
              <a:buClr>
                <a:srgbClr val="61ACA6"/>
              </a:buClr>
              <a:buFont typeface="Wingdings" charset="2"/>
              <a:buChar char="§"/>
              <a:defRPr sz="2400">
                <a:solidFill>
                  <a:srgbClr val="0D466E"/>
                </a:solidFill>
                <a:latin typeface="Corbel"/>
                <a:cs typeface="Corbel"/>
              </a:defRPr>
            </a:lvl2pPr>
            <a:lvl3pPr>
              <a:defRPr>
                <a:solidFill>
                  <a:srgbClr val="0D466E"/>
                </a:solidFill>
                <a:latin typeface="Corbel"/>
                <a:cs typeface="Corbel"/>
              </a:defRPr>
            </a:lvl3pPr>
            <a:lvl4pPr>
              <a:defRPr>
                <a:solidFill>
                  <a:srgbClr val="0D466E"/>
                </a:solidFill>
                <a:latin typeface="Corbel"/>
                <a:cs typeface="Corbel"/>
              </a:defRPr>
            </a:lvl4pPr>
            <a:lvl5pPr>
              <a:defRPr>
                <a:solidFill>
                  <a:srgbClr val="0D466E"/>
                </a:solidFill>
                <a:latin typeface="Corbel"/>
                <a:cs typeface="Corbe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2A563-5A27-4C48-91E9-A87D2F4FFA3C}" type="datetime1">
              <a:rPr lang="en-US" smtClean="0"/>
              <a:t>7/23/2018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2044630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 ECTA-DaS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4080" y="268898"/>
            <a:ext cx="5624362" cy="2541431"/>
          </a:xfrm>
        </p:spPr>
        <p:txBody>
          <a:bodyPr bIns="0" anchor="b">
            <a:normAutofit/>
          </a:bodyPr>
          <a:lstStyle>
            <a:lvl1pPr algn="l">
              <a:defRPr sz="5400" cap="none"/>
            </a:lvl1pPr>
          </a:lstStyle>
          <a:p>
            <a:r>
              <a:rPr lang="en-US"/>
              <a:t>Click to edit master title style</a:t>
            </a:r>
          </a:p>
        </p:txBody>
      </p:sp>
      <p:sp>
        <p:nvSpPr>
          <p:cNvPr id="3" name="Subtitle 2"/>
          <p:cNvSpPr>
            <a:spLocks noGrp="1"/>
          </p:cNvSpPr>
          <p:nvPr>
            <p:ph type="subTitle" idx="1" hasCustomPrompt="1"/>
          </p:nvPr>
        </p:nvSpPr>
        <p:spPr>
          <a:xfrm>
            <a:off x="5974080" y="3227741"/>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ubtitle 2"/>
          <p:cNvSpPr txBox="1">
            <a:spLocks/>
          </p:cNvSpPr>
          <p:nvPr userDrawn="1"/>
        </p:nvSpPr>
        <p:spPr>
          <a:xfrm>
            <a:off x="495300" y="337478"/>
            <a:ext cx="3451860" cy="4592662"/>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a:solidFill>
                  <a:schemeClr val="bg1"/>
                </a:solidFill>
              </a:rPr>
              <a:t>Additional</a:t>
            </a:r>
            <a:r>
              <a:rPr lang="en-US" baseline="0">
                <a:solidFill>
                  <a:schemeClr val="bg1"/>
                </a:solidFill>
              </a:rPr>
              <a:t> welcome, information or notification</a:t>
            </a:r>
            <a:endParaRPr lang="en-US">
              <a:solidFill>
                <a:schemeClr val="bg1"/>
              </a:solidFill>
            </a:endParaRPr>
          </a:p>
        </p:txBody>
      </p:sp>
      <p:pic>
        <p:nvPicPr>
          <p:cNvPr id="11" name="Picture 10" title="Logo: DaSy"/>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25667" y="5250566"/>
            <a:ext cx="1988153" cy="1427519"/>
          </a:xfrm>
          <a:prstGeom prst="rect">
            <a:avLst/>
          </a:prstGeom>
        </p:spPr>
      </p:pic>
      <p:pic>
        <p:nvPicPr>
          <p:cNvPr id="4" name="Picture 3" title="Logo: ECTA"/>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74080" y="5524683"/>
            <a:ext cx="2725422" cy="1048239"/>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6069BE-AD44-43AA-B2CE-B9847FF28D82}" type="datetime1">
              <a:rPr lang="en-US" smtClean="0"/>
              <a:t>7/23/2018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41635310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40B84B-B7EE-4019-8F44-C1BEB80AE7DD}" type="datetime1">
              <a:rPr lang="en-US" smtClean="0"/>
              <a:t>7/23/2018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21719628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7620FD-DA13-4C88-AEB4-6D5B79685179}" type="datetime1">
              <a:rPr lang="en-US" smtClean="0"/>
              <a:t>7/23/2018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2663005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DD961-31EF-4D44-9648-2E9E6E2806BC}" type="datetime1">
              <a:rPr lang="en-US" smtClean="0"/>
              <a:t>7/23/2018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7471935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5EE147-062A-4B83-B709-3FF8103686F2}" type="datetime1">
              <a:rPr lang="en-US" smtClean="0"/>
              <a:t>7/23/2018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12993649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309720-D887-4F7E-82F8-2BAD21B5C60D}" type="datetime1">
              <a:rPr lang="en-US" smtClean="0"/>
              <a:t>7/23/2018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29853469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1B3B4F-A3E7-4FBB-9953-61E6AD027091}" type="datetime1">
              <a:rPr lang="en-US" smtClean="0"/>
              <a:t>7/23/2018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40710718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24BD3E-9F6C-46AA-9C64-9B19FE830DD8}" type="datetime1">
              <a:rPr lang="en-US" smtClean="0"/>
              <a:t>7/23/2018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5494760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C0A0B8-A241-478C-93B1-0393DAE4A014}" type="datetime1">
              <a:rPr lang="en-US" smtClean="0"/>
              <a:t>7/23/2018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87488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Logos by H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4080" y="268898"/>
            <a:ext cx="5624362" cy="2541431"/>
          </a:xfrm>
        </p:spPr>
        <p:txBody>
          <a:bodyPr bIns="0" anchor="b">
            <a:normAutofit/>
          </a:bodyPr>
          <a:lstStyle>
            <a:lvl1pPr algn="l">
              <a:defRPr sz="5400" cap="none"/>
            </a:lvl1pPr>
          </a:lstStyle>
          <a:p>
            <a:r>
              <a:rPr lang="en-US"/>
              <a:t>Click to edit master title style</a:t>
            </a:r>
          </a:p>
        </p:txBody>
      </p:sp>
      <p:sp>
        <p:nvSpPr>
          <p:cNvPr id="3" name="Subtitle 2"/>
          <p:cNvSpPr>
            <a:spLocks noGrp="1"/>
          </p:cNvSpPr>
          <p:nvPr>
            <p:ph type="subTitle" idx="1" hasCustomPrompt="1"/>
          </p:nvPr>
        </p:nvSpPr>
        <p:spPr>
          <a:xfrm>
            <a:off x="5974080" y="3227741"/>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71155" y="4588551"/>
            <a:ext cx="11027288" cy="977621"/>
          </a:xfrm>
        </p:spPr>
        <p:txBody>
          <a:bodyPr tIns="91440" bIns="9144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571154" y="2743200"/>
            <a:ext cx="11009158" cy="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hasCustomPrompt="1"/>
          </p:nvPr>
        </p:nvSpPr>
        <p:spPr>
          <a:xfrm>
            <a:off x="571154" y="3063240"/>
            <a:ext cx="11027289" cy="1333500"/>
          </a:xfrm>
        </p:spPr>
        <p:txBody>
          <a:bodyPr bIns="0" anchor="t" anchorCtr="0">
            <a:normAutofit/>
          </a:bodyPr>
          <a:lstStyle>
            <a:lvl1pPr algn="l">
              <a:defRPr sz="3600" cap="none"/>
            </a:lvl1pPr>
          </a:lstStyle>
          <a:p>
            <a:r>
              <a:rPr lang="en-US"/>
              <a:t>Click to edit master title style</a:t>
            </a:r>
          </a:p>
        </p:txBody>
      </p:sp>
      <p:pic>
        <p:nvPicPr>
          <p:cNvPr id="6" name="Picture 5" title="Logo: ECTA: Early Childhood Technical Assistance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154" y="1333947"/>
            <a:ext cx="7382443" cy="108921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 ECTA-DaS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a:t>Click to edit master title style</a:t>
            </a:r>
          </a:p>
        </p:txBody>
      </p:sp>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3497580" y="802299"/>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title="Logo: DaS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035" y="2273883"/>
            <a:ext cx="2392815" cy="1718072"/>
          </a:xfrm>
          <a:prstGeom prst="rect">
            <a:avLst/>
          </a:prstGeom>
        </p:spPr>
      </p:pic>
      <p:pic>
        <p:nvPicPr>
          <p:cNvPr id="9" name="Picture 8" title="Logo: ECTA"/>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2841" y="720762"/>
            <a:ext cx="2937416" cy="112977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 Multi-Or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a:t>Click to edit master title style</a:t>
            </a:r>
          </a:p>
        </p:txBody>
      </p:sp>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3497580" y="802299"/>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title="Logo: ECTA"/>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841" y="720762"/>
            <a:ext cx="2937416" cy="11297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6" name="Picture 5"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no footer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1533" y="1609738"/>
            <a:ext cx="8299747" cy="1887950"/>
          </a:xfrm>
        </p:spPr>
        <p:txBody>
          <a:bodyPr anchor="b">
            <a:normAutofit/>
          </a:bodyPr>
          <a:lstStyle>
            <a:lvl1pPr algn="ctr">
              <a:defRPr sz="3600" cap="none"/>
            </a:lvl1pPr>
          </a:lstStyle>
          <a:p>
            <a:r>
              <a:rPr lang="en-US"/>
              <a:t>Click to edit master title style</a:t>
            </a:r>
          </a:p>
        </p:txBody>
      </p:sp>
      <p:sp>
        <p:nvSpPr>
          <p:cNvPr id="3" name="Text Placeholder 2"/>
          <p:cNvSpPr>
            <a:spLocks noGrp="1"/>
          </p:cNvSpPr>
          <p:nvPr>
            <p:ph type="body" idx="1"/>
          </p:nvPr>
        </p:nvSpPr>
        <p:spPr>
          <a:xfrm>
            <a:off x="1941679" y="3851915"/>
            <a:ext cx="8287544"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7" name="Picture 6"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cxnSp>
        <p:nvCxnSpPr>
          <p:cNvPr id="8" name="Straight Connector 7"/>
          <p:cNvCxnSpPr/>
          <p:nvPr userDrawn="1"/>
        </p:nvCxnSpPr>
        <p:spPr>
          <a:xfrm>
            <a:off x="1941533" y="3713663"/>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10.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9.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7828" y="226980"/>
            <a:ext cx="11005457" cy="9144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587829" y="1368358"/>
            <a:ext cx="11005457" cy="409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2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76" r:id="rId1"/>
    <p:sldLayoutId id="2147483674" r:id="rId2"/>
    <p:sldLayoutId id="2147483677" r:id="rId3"/>
    <p:sldLayoutId id="2147483672" r:id="rId4"/>
    <p:sldLayoutId id="2147483661" r:id="rId5"/>
    <p:sldLayoutId id="2147483673" r:id="rId6"/>
    <p:sldLayoutId id="2147483662" r:id="rId7"/>
    <p:sldLayoutId id="2147483670" r:id="rId8"/>
    <p:sldLayoutId id="2147483663" r:id="rId9"/>
    <p:sldLayoutId id="2147483664" r:id="rId10"/>
    <p:sldLayoutId id="2147483665" r:id="rId11"/>
    <p:sldLayoutId id="2147483671" r:id="rId12"/>
    <p:sldLayoutId id="2147483666" r:id="rId13"/>
    <p:sldLayoutId id="2147483667" r:id="rId14"/>
    <p:sldLayoutId id="2147483668" r:id="rId15"/>
    <p:sldLayoutId id="2147483678" r:id="rId16"/>
  </p:sldLayoutIdLst>
  <p:hf hdr="0"/>
  <p:txStyles>
    <p:titleStyle>
      <a:lvl1pPr algn="ctr" defTabSz="914400" rtl="0" eaLnBrk="1" latinLnBrk="0" hangingPunct="1">
        <a:lnSpc>
          <a:spcPct val="90000"/>
        </a:lnSpc>
        <a:spcBef>
          <a:spcPct val="0"/>
        </a:spcBef>
        <a:buNone/>
        <a:defRPr sz="3200" b="1" i="0" kern="1200" cap="none">
          <a:solidFill>
            <a:schemeClr val="accent4"/>
          </a:solidFill>
          <a:effectLst/>
          <a:latin typeface="Arial" charset="0"/>
          <a:ea typeface="Arial" charset="0"/>
          <a:cs typeface="Arial" charset="0"/>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Arial" charset="0"/>
          <a:ea typeface="Arial" charset="0"/>
          <a:cs typeface="Arial" charset="0"/>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Arial" charset="0"/>
          <a:ea typeface="Arial" charset="0"/>
          <a:cs typeface="Arial" charset="0"/>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Arial" charset="0"/>
          <a:ea typeface="Arial" charset="0"/>
          <a:cs typeface="Arial" charset="0"/>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Arial" charset="0"/>
          <a:ea typeface="Arial" charset="0"/>
          <a:cs typeface="Arial" charset="0"/>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Arial" charset="0"/>
          <a:ea typeface="Arial" charset="0"/>
          <a:cs typeface="Arial"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footer.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6309360"/>
            <a:ext cx="12192000" cy="548640"/>
          </a:xfrm>
          <a:prstGeom prst="rect">
            <a:avLst/>
          </a:prstGeom>
        </p:spPr>
      </p:pic>
      <p:sp>
        <p:nvSpPr>
          <p:cNvPr id="2" name="Title Placeholder 1"/>
          <p:cNvSpPr>
            <a:spLocks noGrp="1"/>
          </p:cNvSpPr>
          <p:nvPr>
            <p:ph type="title"/>
          </p:nvPr>
        </p:nvSpPr>
        <p:spPr>
          <a:xfrm>
            <a:off x="609600" y="91914"/>
            <a:ext cx="10972800" cy="1119673"/>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537463"/>
            <a:ext cx="10972800" cy="4588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116667" cy="365125"/>
          </a:xfrm>
          <a:prstGeom prst="rect">
            <a:avLst/>
          </a:prstGeom>
        </p:spPr>
        <p:txBody>
          <a:bodyPr vert="horz" lIns="91440" tIns="45720" rIns="91440" bIns="45720" rtlCol="0" anchor="ctr"/>
          <a:lstStyle>
            <a:lvl1pPr algn="l">
              <a:defRPr sz="1200">
                <a:solidFill>
                  <a:schemeClr val="bg1"/>
                </a:solidFill>
              </a:defRPr>
            </a:lvl1pPr>
          </a:lstStyle>
          <a:p>
            <a:fld id="{999B9411-3A5E-4F05-B0DE-08962D8AE443}" type="datetime1">
              <a:rPr lang="en-US" smtClean="0"/>
              <a:t>7/23/2018</a:t>
            </a:fld>
            <a:endParaRPr lang="en-US" dirty="0"/>
          </a:p>
        </p:txBody>
      </p:sp>
      <p:sp>
        <p:nvSpPr>
          <p:cNvPr id="5" name="Footer Placeholder 4"/>
          <p:cNvSpPr>
            <a:spLocks noGrp="1"/>
          </p:cNvSpPr>
          <p:nvPr>
            <p:ph type="ftr" sz="quarter" idx="3"/>
          </p:nvPr>
        </p:nvSpPr>
        <p:spPr>
          <a:xfrm>
            <a:off x="2768600" y="6356351"/>
            <a:ext cx="52578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93134" y="6356351"/>
            <a:ext cx="499533" cy="365125"/>
          </a:xfrm>
          <a:prstGeom prst="rect">
            <a:avLst/>
          </a:prstGeom>
        </p:spPr>
        <p:txBody>
          <a:bodyPr vert="horz" lIns="91440" tIns="45720" rIns="91440" bIns="45720" rtlCol="0" anchor="ctr"/>
          <a:lstStyle>
            <a:lvl1pPr algn="r">
              <a:defRPr sz="1200">
                <a:solidFill>
                  <a:schemeClr val="bg1"/>
                </a:solidFill>
              </a:defRPr>
            </a:lvl1pPr>
          </a:lstStyle>
          <a:p>
            <a:fld id="{174E07D9-8248-4A0E-82EF-FE5AFD0363D2}" type="slidenum">
              <a:rPr lang="en-US" smtClean="0"/>
              <a:pPr/>
              <a:t>‹#›</a:t>
            </a:fld>
            <a:endParaRPr lang="en-US" dirty="0"/>
          </a:p>
        </p:txBody>
      </p:sp>
      <p:pic>
        <p:nvPicPr>
          <p:cNvPr id="8" name="Picture 7" descr="IDC_logo_sm.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514078" y="6413455"/>
            <a:ext cx="2244585" cy="370066"/>
          </a:xfrm>
          <a:prstGeom prst="rect">
            <a:avLst/>
          </a:prstGeom>
        </p:spPr>
      </p:pic>
    </p:spTree>
    <p:extLst>
      <p:ext uri="{BB962C8B-B14F-4D97-AF65-F5344CB8AC3E}">
        <p14:creationId xmlns:p14="http://schemas.microsoft.com/office/powerpoint/2010/main" val="115905672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hf hdr="0" ftr="0" dt="0"/>
  <p:txStyles>
    <p:titleStyle>
      <a:lvl1pPr algn="l" defTabSz="914400" rtl="0" eaLnBrk="1" latinLnBrk="0" hangingPunct="1">
        <a:spcBef>
          <a:spcPct val="0"/>
        </a:spcBef>
        <a:buNone/>
        <a:defRPr sz="3400" b="1" kern="1200">
          <a:solidFill>
            <a:schemeClr val="tx1"/>
          </a:solidFill>
          <a:latin typeface="Corbel"/>
          <a:ea typeface="+mj-ea"/>
          <a:cs typeface="Corbel"/>
        </a:defRPr>
      </a:lvl1pPr>
    </p:titleStyle>
    <p:bodyStyle>
      <a:lvl1pPr marL="342900" indent="-342900" algn="l" defTabSz="914400" rtl="0" eaLnBrk="1" latinLnBrk="0" hangingPunct="1">
        <a:lnSpc>
          <a:spcPts val="3400"/>
        </a:lnSpc>
        <a:spcBef>
          <a:spcPct val="20000"/>
        </a:spcBef>
        <a:spcAft>
          <a:spcPts val="600"/>
        </a:spcAft>
        <a:buClr>
          <a:schemeClr val="accent1"/>
        </a:buClr>
        <a:buFont typeface="Wingdings" charset="2"/>
        <a:buChar char="§"/>
        <a:defRPr sz="3000" kern="1200">
          <a:solidFill>
            <a:schemeClr val="tx1"/>
          </a:solidFill>
          <a:latin typeface="Corbel"/>
          <a:ea typeface="+mn-ea"/>
          <a:cs typeface="Corbel"/>
        </a:defRPr>
      </a:lvl1pPr>
      <a:lvl2pPr marL="627063" indent="-284163" algn="l" defTabSz="914400" rtl="0" eaLnBrk="1" latinLnBrk="0" hangingPunct="1">
        <a:spcBef>
          <a:spcPts val="300"/>
        </a:spcBef>
        <a:buClr>
          <a:srgbClr val="61ACA6"/>
        </a:buClr>
        <a:buFont typeface="Wingdings" charset="2"/>
        <a:buChar char="§"/>
        <a:defRPr sz="2800" kern="1200">
          <a:solidFill>
            <a:schemeClr val="tx1"/>
          </a:solidFill>
          <a:latin typeface="Corbel"/>
          <a:ea typeface="+mn-ea"/>
          <a:cs typeface="Corbel"/>
        </a:defRPr>
      </a:lvl2pPr>
      <a:lvl3pPr marL="860425" indent="-233363" algn="l" defTabSz="914400" rtl="0" eaLnBrk="1" latinLnBrk="0" hangingPunct="1">
        <a:spcBef>
          <a:spcPct val="20000"/>
        </a:spcBef>
        <a:buFont typeface="Arial" panose="020B0604020202020204" pitchFamily="34" charset="0"/>
        <a:buChar char="•"/>
        <a:defRPr sz="2400" kern="1200">
          <a:solidFill>
            <a:schemeClr val="tx1"/>
          </a:solidFill>
          <a:latin typeface="Corbel"/>
          <a:ea typeface="+mn-ea"/>
          <a:cs typeface="Corbel"/>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hyperlink" Target="https://ideadata.org/resources/resource/1426/b6-data-reporting-tools-educational-environments-ages-3-5"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hyperlink" Target="https://www2.ed.gov/about/inits/ed/edfacts/sy-17-18-nonxml.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hyperlink" Target="https://www2.ed.gov/policy/speced/guid/idea/memosdcltrs/preschool-lre-dcl-1-10-17.pdf"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ideadata.org/" TargetMode="External"/><Relationship Id="rId7" Type="http://schemas.openxmlformats.org/officeDocument/2006/relationships/image" Target="../media/image24.emf"/><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hyperlink" Target="http://www.linkedin.com/company/idea-data-center" TargetMode="External"/><Relationship Id="rId4" Type="http://schemas.openxmlformats.org/officeDocument/2006/relationships/hyperlink" Target="https://twitter.com/ideadatacenter"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hyperlink" Target="https://dpi.wi.gov/sped/early-childhood" TargetMode="Externa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0"/>
            <a:ext cx="92964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 name="TextBox 2"/>
          <p:cNvSpPr txBox="1"/>
          <p:nvPr/>
        </p:nvSpPr>
        <p:spPr>
          <a:xfrm>
            <a:off x="6079835" y="2228552"/>
            <a:ext cx="1909620" cy="707886"/>
          </a:xfrm>
          <a:prstGeom prst="rect">
            <a:avLst/>
          </a:prstGeom>
          <a:noFill/>
        </p:spPr>
        <p:txBody>
          <a:bodyPr wrap="square" rtlCol="0">
            <a:spAutoFit/>
          </a:bodyPr>
          <a:lstStyle/>
          <a:p>
            <a:pPr algn="ctr"/>
            <a:endParaRPr lang="en-US" sz="4000" b="1" dirty="0">
              <a:solidFill>
                <a:schemeClr val="accent5">
                  <a:lumMod val="50000"/>
                </a:schemeClr>
              </a:solidFill>
            </a:endParaRPr>
          </a:p>
        </p:txBody>
      </p:sp>
      <p:sp>
        <p:nvSpPr>
          <p:cNvPr id="6" name="TextBox 5"/>
          <p:cNvSpPr txBox="1"/>
          <p:nvPr/>
        </p:nvSpPr>
        <p:spPr>
          <a:xfrm>
            <a:off x="5904373" y="5251101"/>
            <a:ext cx="6287626" cy="1384995"/>
          </a:xfrm>
          <a:prstGeom prst="rect">
            <a:avLst/>
          </a:prstGeom>
          <a:noFill/>
        </p:spPr>
        <p:txBody>
          <a:bodyPr wrap="square" rtlCol="0">
            <a:spAutoFit/>
          </a:bodyPr>
          <a:lstStyle/>
          <a:p>
            <a:pPr algn="ctr"/>
            <a:r>
              <a:rPr lang="en-US" sz="2800" dirty="0"/>
              <a:t>Nancy Fuhrman, WI</a:t>
            </a:r>
          </a:p>
          <a:p>
            <a:pPr algn="ctr"/>
            <a:r>
              <a:rPr lang="en-US" sz="2800" dirty="0"/>
              <a:t>Gary Smith, TN</a:t>
            </a:r>
          </a:p>
          <a:p>
            <a:pPr algn="ctr"/>
            <a:r>
              <a:rPr lang="en-US" sz="2800" dirty="0"/>
              <a:t>Debbie Cate &amp; Mary Peters, ECTA </a:t>
            </a:r>
          </a:p>
        </p:txBody>
      </p:sp>
      <p:sp>
        <p:nvSpPr>
          <p:cNvPr id="4" name="Title 3">
            <a:extLst>
              <a:ext uri="{FF2B5EF4-FFF2-40B4-BE49-F238E27FC236}">
                <a16:creationId xmlns:a16="http://schemas.microsoft.com/office/drawing/2014/main" id="{6B420A8B-E76E-475E-8198-DD96D970B5C7}"/>
              </a:ext>
            </a:extLst>
          </p:cNvPr>
          <p:cNvSpPr>
            <a:spLocks noGrp="1"/>
          </p:cNvSpPr>
          <p:nvPr>
            <p:ph type="ctrTitle"/>
          </p:nvPr>
        </p:nvSpPr>
        <p:spPr>
          <a:xfrm>
            <a:off x="5989433" y="1808306"/>
            <a:ext cx="5722305" cy="2841513"/>
          </a:xfrm>
        </p:spPr>
        <p:txBody>
          <a:bodyPr>
            <a:normAutofit/>
          </a:bodyPr>
          <a:lstStyle/>
          <a:p>
            <a:pPr algn="ctr"/>
            <a:r>
              <a:rPr lang="en-US" sz="4000" dirty="0"/>
              <a:t>Digging Deeper:</a:t>
            </a:r>
            <a:br>
              <a:rPr lang="en-US" sz="4000" dirty="0"/>
            </a:br>
            <a:r>
              <a:rPr lang="en-US" sz="2500" dirty="0"/>
              <a:t> </a:t>
            </a:r>
            <a:br>
              <a:rPr lang="en-US" sz="4000" dirty="0"/>
            </a:br>
            <a:r>
              <a:rPr lang="en-US" sz="3200" dirty="0"/>
              <a:t>What Educational Environments Data Reveal for Children, Ages 3-5</a:t>
            </a:r>
          </a:p>
        </p:txBody>
      </p:sp>
      <p:pic>
        <p:nvPicPr>
          <p:cNvPr id="1025" name="Picture 2" descr="Trohanis TA Projects">
            <a:extLst>
              <a:ext uri="{FF2B5EF4-FFF2-40B4-BE49-F238E27FC236}">
                <a16:creationId xmlns:a16="http://schemas.microsoft.com/office/drawing/2014/main" id="{287D9C69-7F05-404B-A34D-1C675AF422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14500" cy="2016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of two preschool children digging in the garden.&#10;&#10;Description generated with very high confidence">
            <a:extLst>
              <a:ext uri="{FF2B5EF4-FFF2-40B4-BE49-F238E27FC236}">
                <a16:creationId xmlns:a16="http://schemas.microsoft.com/office/drawing/2014/main" id="{9052CF12-1DA9-41B5-B382-3643572F33D6}"/>
              </a:ext>
            </a:extLst>
          </p:cNvPr>
          <p:cNvPicPr>
            <a:picLocks noChangeAspect="1"/>
          </p:cNvPicPr>
          <p:nvPr/>
        </p:nvPicPr>
        <p:blipFill>
          <a:blip r:embed="rId4"/>
          <a:stretch>
            <a:fillRect/>
          </a:stretch>
        </p:blipFill>
        <p:spPr>
          <a:xfrm>
            <a:off x="565322" y="2308562"/>
            <a:ext cx="5127797" cy="3851866"/>
          </a:xfrm>
          <a:prstGeom prst="rect">
            <a:avLst/>
          </a:prstGeom>
          <a:ln w="57150">
            <a:solidFill>
              <a:schemeClr val="accent2">
                <a:lumMod val="75000"/>
              </a:schemeClr>
            </a:solidFill>
          </a:ln>
        </p:spPr>
      </p:pic>
    </p:spTree>
    <p:extLst>
      <p:ext uri="{BB962C8B-B14F-4D97-AF65-F5344CB8AC3E}">
        <p14:creationId xmlns:p14="http://schemas.microsoft.com/office/powerpoint/2010/main" val="97117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271" y="420178"/>
            <a:ext cx="11005457" cy="1771941"/>
          </a:xfrm>
        </p:spPr>
        <p:txBody>
          <a:bodyPr>
            <a:normAutofit/>
          </a:bodyPr>
          <a:lstStyle/>
          <a:p>
            <a:r>
              <a:rPr lang="en-US" dirty="0"/>
              <a:t>Indicator 6b Children 3-5 Attending Special Ed Class, Separate School or Residential Program </a:t>
            </a:r>
          </a:p>
        </p:txBody>
      </p:sp>
      <p:sp>
        <p:nvSpPr>
          <p:cNvPr id="5" name="Slide Number Placeholder 4"/>
          <p:cNvSpPr>
            <a:spLocks noGrp="1"/>
          </p:cNvSpPr>
          <p:nvPr>
            <p:ph type="sldNum" sz="quarter" idx="4"/>
          </p:nvPr>
        </p:nvSpPr>
        <p:spPr/>
        <p:txBody>
          <a:bodyPr/>
          <a:lstStyle/>
          <a:p>
            <a:fld id="{8FF8BE51-C3B0-9B4F-9A06-4F809A9A7941}" type="slidenum">
              <a:rPr lang="en-US" smtClean="0"/>
              <a:pPr/>
              <a:t>10</a:t>
            </a:fld>
            <a:endParaRPr lang="en-US"/>
          </a:p>
        </p:txBody>
      </p:sp>
      <p:sp>
        <p:nvSpPr>
          <p:cNvPr id="8" name="TextBox 7">
            <a:extLst>
              <a:ext uri="{FF2B5EF4-FFF2-40B4-BE49-F238E27FC236}">
                <a16:creationId xmlns:a16="http://schemas.microsoft.com/office/drawing/2014/main" id="{025F554F-D3B3-4073-85BF-DE22F2EF9FE2}"/>
              </a:ext>
            </a:extLst>
          </p:cNvPr>
          <p:cNvSpPr txBox="1"/>
          <p:nvPr/>
        </p:nvSpPr>
        <p:spPr>
          <a:xfrm>
            <a:off x="7187609" y="5596859"/>
            <a:ext cx="5263116" cy="369332"/>
          </a:xfrm>
          <a:prstGeom prst="rect">
            <a:avLst/>
          </a:prstGeom>
          <a:noFill/>
        </p:spPr>
        <p:txBody>
          <a:bodyPr wrap="square" rtlCol="0">
            <a:spAutoFit/>
          </a:bodyPr>
          <a:lstStyle/>
          <a:p>
            <a:r>
              <a:rPr lang="en-US" dirty="0"/>
              <a:t>Each bar represents a State or Territory</a:t>
            </a:r>
          </a:p>
        </p:txBody>
      </p:sp>
      <p:sp>
        <p:nvSpPr>
          <p:cNvPr id="11" name="TextBox 10">
            <a:extLst>
              <a:ext uri="{FF2B5EF4-FFF2-40B4-BE49-F238E27FC236}">
                <a16:creationId xmlns:a16="http://schemas.microsoft.com/office/drawing/2014/main" id="{F4BC37F0-EDB3-4EB2-B5DE-85A2C4B355B0}"/>
              </a:ext>
            </a:extLst>
          </p:cNvPr>
          <p:cNvSpPr txBox="1"/>
          <p:nvPr/>
        </p:nvSpPr>
        <p:spPr>
          <a:xfrm>
            <a:off x="933062" y="2967335"/>
            <a:ext cx="801823" cy="461665"/>
          </a:xfrm>
          <a:prstGeom prst="rect">
            <a:avLst/>
          </a:prstGeom>
          <a:noFill/>
        </p:spPr>
        <p:txBody>
          <a:bodyPr wrap="none" rtlCol="0">
            <a:spAutoFit/>
          </a:bodyPr>
          <a:lstStyle/>
          <a:p>
            <a:r>
              <a:rPr lang="en-US" sz="2400" b="1" dirty="0">
                <a:solidFill>
                  <a:schemeClr val="accent1"/>
                </a:solidFill>
              </a:rPr>
              <a:t>51%</a:t>
            </a:r>
          </a:p>
        </p:txBody>
      </p:sp>
      <p:sp>
        <p:nvSpPr>
          <p:cNvPr id="12" name="TextBox 11">
            <a:extLst>
              <a:ext uri="{FF2B5EF4-FFF2-40B4-BE49-F238E27FC236}">
                <a16:creationId xmlns:a16="http://schemas.microsoft.com/office/drawing/2014/main" id="{03B629EA-8F83-4726-9630-644D1A671AC4}"/>
              </a:ext>
            </a:extLst>
          </p:cNvPr>
          <p:cNvSpPr txBox="1"/>
          <p:nvPr/>
        </p:nvSpPr>
        <p:spPr>
          <a:xfrm>
            <a:off x="10962985" y="4304907"/>
            <a:ext cx="630301" cy="461665"/>
          </a:xfrm>
          <a:prstGeom prst="rect">
            <a:avLst/>
          </a:prstGeom>
          <a:noFill/>
        </p:spPr>
        <p:txBody>
          <a:bodyPr wrap="none" rtlCol="0">
            <a:spAutoFit/>
          </a:bodyPr>
          <a:lstStyle/>
          <a:p>
            <a:r>
              <a:rPr lang="en-US" sz="2400" b="1" dirty="0">
                <a:solidFill>
                  <a:schemeClr val="accent1"/>
                </a:solidFill>
              </a:rPr>
              <a:t>0%</a:t>
            </a:r>
          </a:p>
        </p:txBody>
      </p:sp>
      <p:sp>
        <p:nvSpPr>
          <p:cNvPr id="13" name="TextBox 12">
            <a:extLst>
              <a:ext uri="{FF2B5EF4-FFF2-40B4-BE49-F238E27FC236}">
                <a16:creationId xmlns:a16="http://schemas.microsoft.com/office/drawing/2014/main" id="{C3289258-AFD4-4C12-BE50-A9EE7AB753F6}"/>
              </a:ext>
            </a:extLst>
          </p:cNvPr>
          <p:cNvSpPr txBox="1"/>
          <p:nvPr/>
        </p:nvSpPr>
        <p:spPr>
          <a:xfrm>
            <a:off x="5675182" y="3359159"/>
            <a:ext cx="1212191" cy="707886"/>
          </a:xfrm>
          <a:prstGeom prst="rect">
            <a:avLst/>
          </a:prstGeom>
          <a:noFill/>
        </p:spPr>
        <p:txBody>
          <a:bodyPr wrap="none" rtlCol="0">
            <a:spAutoFit/>
          </a:bodyPr>
          <a:lstStyle/>
          <a:p>
            <a:r>
              <a:rPr lang="en-US" sz="4000" b="1" dirty="0">
                <a:solidFill>
                  <a:schemeClr val="accent5">
                    <a:lumMod val="75000"/>
                  </a:schemeClr>
                </a:solidFill>
              </a:rPr>
              <a:t>25%</a:t>
            </a:r>
          </a:p>
        </p:txBody>
      </p:sp>
      <p:graphicFrame>
        <p:nvGraphicFramePr>
          <p:cNvPr id="9" name="Chart 8" descr="This chart shows the range of  Indicator 6b data across states, from 0% to 51%, with an average of children attending a special education classroom, separate special education school, or residential program.">
            <a:extLst>
              <a:ext uri="{FF2B5EF4-FFF2-40B4-BE49-F238E27FC236}">
                <a16:creationId xmlns:a16="http://schemas.microsoft.com/office/drawing/2014/main" id="{5660FBDE-AE0C-4DD7-BBF9-CDD68D66274C}"/>
              </a:ext>
            </a:extLst>
          </p:cNvPr>
          <p:cNvGraphicFramePr>
            <a:graphicFrameLocks/>
          </p:cNvGraphicFramePr>
          <p:nvPr>
            <p:extLst>
              <p:ext uri="{D42A27DB-BD31-4B8C-83A1-F6EECF244321}">
                <p14:modId xmlns:p14="http://schemas.microsoft.com/office/powerpoint/2010/main" val="2883098517"/>
              </p:ext>
            </p:extLst>
          </p:nvPr>
        </p:nvGraphicFramePr>
        <p:xfrm>
          <a:off x="1075081" y="2010732"/>
          <a:ext cx="11269319" cy="34047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335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CE3E7F-174F-442F-A09D-0784ADC92DBE}"/>
              </a:ext>
            </a:extLst>
          </p:cNvPr>
          <p:cNvSpPr>
            <a:spLocks noGrp="1"/>
          </p:cNvSpPr>
          <p:nvPr>
            <p:ph type="ctrTitle"/>
          </p:nvPr>
        </p:nvSpPr>
        <p:spPr>
          <a:xfrm>
            <a:off x="582355" y="3429000"/>
            <a:ext cx="11027289" cy="1333500"/>
          </a:xfrm>
        </p:spPr>
        <p:txBody>
          <a:bodyPr/>
          <a:lstStyle/>
          <a:p>
            <a:r>
              <a:rPr lang="en-US" dirty="0"/>
              <a:t>Clarifications to the Data Collection</a:t>
            </a:r>
          </a:p>
        </p:txBody>
      </p:sp>
    </p:spTree>
    <p:extLst>
      <p:ext uri="{BB962C8B-B14F-4D97-AF65-F5344CB8AC3E}">
        <p14:creationId xmlns:p14="http://schemas.microsoft.com/office/powerpoint/2010/main" val="647705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a:t>Educational Environments</a:t>
            </a:r>
            <a:br>
              <a:rPr lang="en-US" dirty="0"/>
            </a:br>
            <a:r>
              <a:rPr lang="en-US" dirty="0"/>
              <a:t>for Children Ages 3-5</a:t>
            </a:r>
            <a:br>
              <a:rPr lang="en-US" dirty="0"/>
            </a:br>
            <a:br>
              <a:rPr lang="en-US" sz="1800" dirty="0"/>
            </a:br>
            <a:r>
              <a:rPr lang="en-US" dirty="0"/>
              <a:t>618 Reporting Clarifications</a:t>
            </a:r>
          </a:p>
        </p:txBody>
      </p:sp>
      <p:sp>
        <p:nvSpPr>
          <p:cNvPr id="9" name="Text Placeholder 8"/>
          <p:cNvSpPr>
            <a:spLocks noGrp="1"/>
          </p:cNvSpPr>
          <p:nvPr>
            <p:ph type="body" sz="quarter" idx="14"/>
          </p:nvPr>
        </p:nvSpPr>
        <p:spPr/>
        <p:txBody>
          <a:bodyPr/>
          <a:lstStyle/>
          <a:p>
            <a:r>
              <a:rPr lang="en-US" dirty="0"/>
              <a:t>Debbie Cate</a:t>
            </a:r>
          </a:p>
          <a:p>
            <a:r>
              <a:rPr lang="en-US" dirty="0"/>
              <a:t>IDEA Data Center</a:t>
            </a:r>
          </a:p>
          <a:p>
            <a:r>
              <a:rPr lang="en-US" dirty="0"/>
              <a:t>June 21, 2018</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1608792"/>
            <a:ext cx="2593297" cy="2523744"/>
          </a:xfrm>
          <a:prstGeom prst="rect">
            <a:avLst/>
          </a:prstGeom>
        </p:spPr>
      </p:pic>
      <p:sp>
        <p:nvSpPr>
          <p:cNvPr id="6" name="Subtitle 5">
            <a:extLst>
              <a:ext uri="{FF2B5EF4-FFF2-40B4-BE49-F238E27FC236}">
                <a16:creationId xmlns:a16="http://schemas.microsoft.com/office/drawing/2014/main" id="{BEA4F129-7A31-4FA1-B28D-28E50B2221C0}"/>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53149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500" dirty="0"/>
              <a:t>Resources for Reporting Educational Environments for Ages 3-5</a:t>
            </a:r>
          </a:p>
        </p:txBody>
      </p:sp>
      <p:sp>
        <p:nvSpPr>
          <p:cNvPr id="5" name="Content Placeholder 4"/>
          <p:cNvSpPr>
            <a:spLocks noGrp="1"/>
          </p:cNvSpPr>
          <p:nvPr>
            <p:ph sz="half" idx="2"/>
          </p:nvPr>
        </p:nvSpPr>
        <p:spPr>
          <a:xfrm>
            <a:off x="5568885" y="1573098"/>
            <a:ext cx="4274270" cy="3707091"/>
          </a:xfrm>
        </p:spPr>
        <p:txBody>
          <a:bodyPr>
            <a:normAutofit/>
          </a:bodyPr>
          <a:lstStyle/>
          <a:p>
            <a:pPr marL="227013" indent="-227013">
              <a:lnSpc>
                <a:spcPct val="100000"/>
              </a:lnSpc>
              <a:spcBef>
                <a:spcPts val="1200"/>
              </a:spcBef>
              <a:spcAft>
                <a:spcPts val="1200"/>
              </a:spcAft>
              <a:buFont typeface="Wingdings" panose="05000000000000000000" pitchFamily="2" charset="2"/>
              <a:buChar char="§"/>
            </a:pPr>
            <a:r>
              <a:rPr lang="en-US" sz="2400" dirty="0">
                <a:solidFill>
                  <a:srgbClr val="005D8C"/>
                </a:solidFill>
                <a:latin typeface="Arial" panose="020B0604020202020204" pitchFamily="34" charset="0"/>
                <a:cs typeface="Arial" panose="020B0604020202020204" pitchFamily="34" charset="0"/>
              </a:rPr>
              <a:t>Toolkit - Contains Guidance and Decision Tree</a:t>
            </a:r>
          </a:p>
          <a:p>
            <a:pPr marL="227013" indent="-227013">
              <a:lnSpc>
                <a:spcPct val="100000"/>
              </a:lnSpc>
              <a:spcBef>
                <a:spcPts val="1200"/>
              </a:spcBef>
              <a:spcAft>
                <a:spcPts val="1200"/>
              </a:spcAft>
              <a:buFont typeface="Wingdings" panose="05000000000000000000" pitchFamily="2" charset="2"/>
              <a:buChar char="§"/>
            </a:pPr>
            <a:r>
              <a:rPr lang="en-US" sz="2400" dirty="0">
                <a:solidFill>
                  <a:srgbClr val="005D8C"/>
                </a:solidFill>
                <a:latin typeface="Arial" panose="020B0604020202020204" pitchFamily="34" charset="0"/>
                <a:cs typeface="Arial" panose="020B0604020202020204" pitchFamily="34" charset="0"/>
              </a:rPr>
              <a:t>Interactive Decision Tree App</a:t>
            </a:r>
          </a:p>
          <a:p>
            <a:pPr marL="227013" indent="-227013">
              <a:lnSpc>
                <a:spcPct val="100000"/>
              </a:lnSpc>
              <a:spcBef>
                <a:spcPts val="1200"/>
              </a:spcBef>
              <a:spcAft>
                <a:spcPts val="1200"/>
              </a:spcAft>
              <a:buFont typeface="Wingdings" panose="05000000000000000000" pitchFamily="2" charset="2"/>
              <a:buChar char="§"/>
            </a:pPr>
            <a:r>
              <a:rPr lang="en-US" sz="2400" dirty="0">
                <a:solidFill>
                  <a:srgbClr val="005D8C"/>
                </a:solidFill>
                <a:latin typeface="Arial" panose="020B0604020202020204" pitchFamily="34" charset="0"/>
                <a:cs typeface="Arial" panose="020B0604020202020204" pitchFamily="34" charset="0"/>
              </a:rPr>
              <a:t>Webinars</a:t>
            </a:r>
          </a:p>
          <a:p>
            <a:pPr marL="227013" indent="-227013">
              <a:lnSpc>
                <a:spcPct val="100000"/>
              </a:lnSpc>
              <a:spcBef>
                <a:spcPts val="1200"/>
              </a:spcBef>
              <a:spcAft>
                <a:spcPts val="1200"/>
              </a:spcAft>
              <a:buFont typeface="Wingdings" panose="05000000000000000000" pitchFamily="2" charset="2"/>
              <a:buChar char="§"/>
            </a:pPr>
            <a:r>
              <a:rPr lang="en-US" sz="2400" dirty="0">
                <a:solidFill>
                  <a:srgbClr val="005D8C"/>
                </a:solidFill>
                <a:latin typeface="Arial" panose="020B0604020202020204" pitchFamily="34" charset="0"/>
                <a:cs typeface="Arial" panose="020B0604020202020204" pitchFamily="34" charset="0"/>
              </a:rPr>
              <a:t>Data Worksheet</a:t>
            </a:r>
          </a:p>
        </p:txBody>
      </p:sp>
      <p:sp>
        <p:nvSpPr>
          <p:cNvPr id="4" name="Slide Number Placeholder 3"/>
          <p:cNvSpPr>
            <a:spLocks noGrp="1"/>
          </p:cNvSpPr>
          <p:nvPr>
            <p:ph type="sldNum" sz="quarter" idx="12"/>
          </p:nvPr>
        </p:nvSpPr>
        <p:spPr/>
        <p:txBody>
          <a:bodyPr/>
          <a:lstStyle/>
          <a:p>
            <a:fld id="{174E07D9-8248-4A0E-82EF-FE5AFD0363D2}" type="slidenum">
              <a:rPr lang="en-US" sz="1800" b="1">
                <a:solidFill>
                  <a:prstClr val="white"/>
                </a:solidFill>
                <a:latin typeface="Corbel"/>
                <a:cs typeface="Arial" panose="020B0604020202020204" pitchFamily="34" charset="0"/>
              </a:rPr>
              <a:pPr/>
              <a:t>13</a:t>
            </a:fld>
            <a:endParaRPr lang="en-US" sz="1800" b="1" dirty="0">
              <a:solidFill>
                <a:prstClr val="white"/>
              </a:solidFill>
              <a:latin typeface="Corbel"/>
              <a:cs typeface="Arial" panose="020B0604020202020204" pitchFamily="34" charset="0"/>
            </a:endParaRPr>
          </a:p>
        </p:txBody>
      </p:sp>
      <p:pic>
        <p:nvPicPr>
          <p:cNvPr id="6" name="Content Placeholder 5">
            <a:extLst>
              <a:ext uri="{FF2B5EF4-FFF2-40B4-BE49-F238E27FC236}">
                <a16:creationId xmlns:a16="http://schemas.microsoft.com/office/drawing/2014/main" id="{F029881E-E88E-4AE7-9B3D-EBCE017F1405}"/>
              </a:ext>
            </a:extLst>
          </p:cNvPr>
          <p:cNvPicPr>
            <a:picLocks noGrp="1" noChangeAspect="1"/>
          </p:cNvPicPr>
          <p:nvPr>
            <p:ph sz="half" idx="1"/>
          </p:nvPr>
        </p:nvPicPr>
        <p:blipFill rotWithShape="1">
          <a:blip r:embed="rId3"/>
          <a:srcRect l="47204" t="23165" r="27527" b="16428"/>
          <a:stretch/>
        </p:blipFill>
        <p:spPr>
          <a:xfrm>
            <a:off x="2187388" y="1573097"/>
            <a:ext cx="2530754" cy="3403076"/>
          </a:xfrm>
          <a:prstGeom prst="rect">
            <a:avLst/>
          </a:prstGeom>
        </p:spPr>
      </p:pic>
      <p:sp>
        <p:nvSpPr>
          <p:cNvPr id="7" name="Content Placeholder 2">
            <a:extLst>
              <a:ext uri="{FF2B5EF4-FFF2-40B4-BE49-F238E27FC236}">
                <a16:creationId xmlns:a16="http://schemas.microsoft.com/office/drawing/2014/main" id="{724549B7-A537-4EDA-99A8-052CD30EF110}"/>
              </a:ext>
            </a:extLst>
          </p:cNvPr>
          <p:cNvSpPr txBox="1">
            <a:spLocks/>
          </p:cNvSpPr>
          <p:nvPr/>
        </p:nvSpPr>
        <p:spPr>
          <a:xfrm>
            <a:off x="2140253" y="5184499"/>
            <a:ext cx="8480612" cy="9144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lnSpc>
                <a:spcPts val="3400"/>
              </a:lnSpc>
              <a:spcBef>
                <a:spcPct val="20000"/>
              </a:spcBef>
              <a:spcAft>
                <a:spcPts val="600"/>
              </a:spcAft>
              <a:buClr>
                <a:schemeClr val="accent1"/>
              </a:buClr>
              <a:buFont typeface="Wingdings" charset="2"/>
              <a:buChar char="§"/>
              <a:defRPr sz="2800" kern="1200">
                <a:solidFill>
                  <a:schemeClr val="tx1"/>
                </a:solidFill>
                <a:latin typeface="Corbel"/>
                <a:ea typeface="+mn-ea"/>
                <a:cs typeface="Corbel"/>
              </a:defRPr>
            </a:lvl1pPr>
            <a:lvl2pPr marL="627063" indent="-284163" algn="l" defTabSz="914400" rtl="0" eaLnBrk="1" latinLnBrk="0" hangingPunct="1">
              <a:spcBef>
                <a:spcPts val="300"/>
              </a:spcBef>
              <a:buClr>
                <a:srgbClr val="61ACA6"/>
              </a:buClr>
              <a:buFont typeface="Wingdings" charset="2"/>
              <a:buChar char="§"/>
              <a:defRPr sz="2400" kern="1200">
                <a:solidFill>
                  <a:schemeClr val="tx1"/>
                </a:solidFill>
                <a:latin typeface="Corbel"/>
                <a:ea typeface="+mn-ea"/>
                <a:cs typeface="Corbel"/>
              </a:defRPr>
            </a:lvl2pPr>
            <a:lvl3pPr marL="860425" indent="-233363" algn="l" defTabSz="9144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Corbel"/>
                <a:ea typeface="+mn-ea"/>
                <a:cs typeface="Corbel"/>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Corbel"/>
                <a:ea typeface="+mn-ea"/>
                <a:cs typeface="Corbel"/>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219184"/>
              </a:buClr>
              <a:buNone/>
            </a:pPr>
            <a:r>
              <a:rPr lang="en-US" sz="9600" dirty="0">
                <a:solidFill>
                  <a:srgbClr val="005D8C"/>
                </a:solidFill>
                <a:latin typeface="Arial" charset="0"/>
                <a:ea typeface="Arial" charset="0"/>
                <a:cs typeface="Arial" charset="0"/>
                <a:hlinkClick r:id="rId4"/>
              </a:rPr>
              <a:t>https://ideadata.org/resources/resource/1426/b6-data-reporting-tools-educational-environments-ages-3-5</a:t>
            </a:r>
            <a:endParaRPr lang="en-US" sz="9600" dirty="0">
              <a:solidFill>
                <a:srgbClr val="005D8C"/>
              </a:solidFill>
              <a:latin typeface="Arial" charset="0"/>
              <a:ea typeface="Arial" charset="0"/>
              <a:cs typeface="Arial" charset="0"/>
            </a:endParaRPr>
          </a:p>
          <a:p>
            <a:pPr>
              <a:buClr>
                <a:srgbClr val="219184"/>
              </a:buClr>
            </a:pPr>
            <a:endParaRPr lang="en-US" dirty="0">
              <a:solidFill>
                <a:srgbClr val="0C395A"/>
              </a:solidFill>
            </a:endParaRPr>
          </a:p>
        </p:txBody>
      </p:sp>
    </p:spTree>
    <p:extLst>
      <p:ext uri="{BB962C8B-B14F-4D97-AF65-F5344CB8AC3E}">
        <p14:creationId xmlns:p14="http://schemas.microsoft.com/office/powerpoint/2010/main" val="649690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t>Educational Environments Ages 3-5</a:t>
            </a:r>
          </a:p>
        </p:txBody>
      </p:sp>
      <p:sp>
        <p:nvSpPr>
          <p:cNvPr id="4" name="Slide Number Placeholder 3"/>
          <p:cNvSpPr>
            <a:spLocks noGrp="1"/>
          </p:cNvSpPr>
          <p:nvPr>
            <p:ph type="sldNum" sz="quarter" idx="12"/>
          </p:nvPr>
        </p:nvSpPr>
        <p:spPr/>
        <p:txBody>
          <a:bodyPr/>
          <a:lstStyle/>
          <a:p>
            <a:fld id="{174E07D9-8248-4A0E-82EF-FE5AFD0363D2}" type="slidenum">
              <a:rPr lang="en-US">
                <a:solidFill>
                  <a:prstClr val="white"/>
                </a:solidFill>
                <a:latin typeface="Corbel"/>
              </a:rPr>
              <a:pPr/>
              <a:t>14</a:t>
            </a:fld>
            <a:endParaRPr lang="en-US" dirty="0">
              <a:solidFill>
                <a:prstClr val="white"/>
              </a:solidFill>
              <a:latin typeface="Corbel"/>
            </a:endParaRPr>
          </a:p>
        </p:txBody>
      </p:sp>
      <p:sp>
        <p:nvSpPr>
          <p:cNvPr id="5" name="Content Placeholder 3">
            <a:extLst>
              <a:ext uri="{FF2B5EF4-FFF2-40B4-BE49-F238E27FC236}">
                <a16:creationId xmlns:a16="http://schemas.microsoft.com/office/drawing/2014/main" id="{C1EB4344-5F8D-4267-AC42-2C2B3DB7814D}"/>
              </a:ext>
            </a:extLst>
          </p:cNvPr>
          <p:cNvSpPr txBox="1">
            <a:spLocks/>
          </p:cNvSpPr>
          <p:nvPr/>
        </p:nvSpPr>
        <p:spPr>
          <a:xfrm>
            <a:off x="1201479" y="1650182"/>
            <a:ext cx="9266805" cy="489947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rgbClr val="4A827A"/>
              </a:buClr>
              <a:buFont typeface="Arial" panose="020B0604020202020204" pitchFamily="34" charset="0"/>
              <a:buChar char="•"/>
              <a:defRPr sz="2400" kern="1200">
                <a:solidFill>
                  <a:srgbClr val="005D8C"/>
                </a:solidFill>
                <a:latin typeface="Arial" charset="0"/>
                <a:ea typeface="Arial" charset="0"/>
                <a:cs typeface="Arial" charset="0"/>
              </a:defRPr>
            </a:lvl1pPr>
            <a:lvl2pPr marL="685800" indent="-228600" algn="l" defTabSz="914400" rtl="0" eaLnBrk="1" latinLnBrk="0" hangingPunct="1">
              <a:lnSpc>
                <a:spcPct val="100000"/>
              </a:lnSpc>
              <a:spcBef>
                <a:spcPts val="500"/>
              </a:spcBef>
              <a:buClr>
                <a:srgbClr val="4A827A"/>
              </a:buClr>
              <a:buFont typeface="Wingdings" panose="05000000000000000000" pitchFamily="2" charset="2"/>
              <a:buChar char="§"/>
              <a:defRPr sz="2200" kern="1200">
                <a:solidFill>
                  <a:srgbClr val="005D8C"/>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rgbClr val="4A827A"/>
              </a:buClr>
              <a:buFont typeface="Courier New" panose="02070309020205020404" pitchFamily="49" charset="0"/>
              <a:buChar char="o"/>
              <a:defRPr sz="2000" kern="1200">
                <a:solidFill>
                  <a:srgbClr val="005D8C"/>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rgbClr val="4A827A"/>
              </a:buClr>
              <a:buFont typeface="Wingdings" panose="05000000000000000000" pitchFamily="2" charset="2"/>
              <a:buChar char="q"/>
              <a:defRPr sz="1800" kern="1200">
                <a:solidFill>
                  <a:srgbClr val="005D8C"/>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rgbClr val="4A827A"/>
              </a:buClr>
              <a:buFont typeface="Arial" panose="020B0604020202020204" pitchFamily="34" charset="0"/>
              <a:buChar char="•"/>
              <a:defRPr sz="1800" kern="1200">
                <a:solidFill>
                  <a:srgbClr val="005D8C"/>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800" b="1" dirty="0"/>
              <a:t>618 Reporting</a:t>
            </a:r>
          </a:p>
          <a:p>
            <a:pPr marL="0" indent="0">
              <a:buNone/>
              <a:defRPr/>
            </a:pPr>
            <a:endParaRPr lang="en-US" sz="900" b="1" dirty="0"/>
          </a:p>
          <a:p>
            <a:pPr>
              <a:buClr>
                <a:srgbClr val="219184"/>
              </a:buClr>
              <a:buFont typeface="Wingdings" panose="05000000000000000000" pitchFamily="2" charset="2"/>
              <a:buChar char="§"/>
              <a:defRPr/>
            </a:pPr>
            <a:r>
              <a:rPr lang="en-US" dirty="0"/>
              <a:t>Unduplicated count</a:t>
            </a:r>
          </a:p>
          <a:p>
            <a:pPr>
              <a:buClr>
                <a:srgbClr val="219184"/>
              </a:buClr>
              <a:buFont typeface="Wingdings" panose="05000000000000000000" pitchFamily="2" charset="2"/>
              <a:buChar char="§"/>
              <a:defRPr/>
            </a:pPr>
            <a:r>
              <a:rPr lang="en-US" dirty="0"/>
              <a:t>State chosen date between  October 1 and December 1</a:t>
            </a:r>
          </a:p>
          <a:p>
            <a:pPr>
              <a:buClr>
                <a:srgbClr val="219184"/>
              </a:buClr>
              <a:buFont typeface="Wingdings" panose="05000000000000000000" pitchFamily="2" charset="2"/>
              <a:buChar char="§"/>
              <a:defRPr/>
            </a:pPr>
            <a:r>
              <a:rPr lang="en-US" dirty="0"/>
              <a:t>All children </a:t>
            </a:r>
            <a:r>
              <a:rPr lang="en-US" dirty="0">
                <a:solidFill>
                  <a:srgbClr val="0D466E"/>
                </a:solidFill>
              </a:rPr>
              <a:t>ages</a:t>
            </a:r>
            <a:r>
              <a:rPr lang="en-US" dirty="0"/>
              <a:t> 3-5 with disabilities</a:t>
            </a:r>
          </a:p>
          <a:p>
            <a:pPr lvl="1">
              <a:buClr>
                <a:srgbClr val="219184"/>
              </a:buClr>
              <a:buFont typeface="Arial" panose="020B0604020202020204" pitchFamily="34" charset="0"/>
              <a:buChar char="•"/>
              <a:defRPr/>
            </a:pPr>
            <a:r>
              <a:rPr lang="en-US" sz="2400" dirty="0"/>
              <a:t>Include children who are 5 and in kindergarten on the count date</a:t>
            </a:r>
          </a:p>
          <a:p>
            <a:pPr lvl="1">
              <a:buClr>
                <a:srgbClr val="219184"/>
              </a:buClr>
              <a:buFont typeface="Arial" panose="020B0604020202020204" pitchFamily="34" charset="0"/>
              <a:buChar char="•"/>
              <a:defRPr/>
            </a:pPr>
            <a:r>
              <a:rPr lang="en-US" sz="2400" dirty="0"/>
              <a:t>Include children enrolled by parent in private school, receiving special education services on a services plan</a:t>
            </a:r>
          </a:p>
          <a:p>
            <a:pPr lvl="1">
              <a:defRPr/>
            </a:pPr>
            <a:endParaRPr lang="en-US" dirty="0"/>
          </a:p>
        </p:txBody>
      </p:sp>
      <p:pic>
        <p:nvPicPr>
          <p:cNvPr id="7" name="Picture 6" descr="A person wearing a hat&#10;&#10;Description generated with high confidence">
            <a:extLst>
              <a:ext uri="{FF2B5EF4-FFF2-40B4-BE49-F238E27FC236}">
                <a16:creationId xmlns:a16="http://schemas.microsoft.com/office/drawing/2014/main" id="{ABCA26D8-EB1A-4486-887A-183ADAA9E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9197" y="707255"/>
            <a:ext cx="3285550" cy="2190366"/>
          </a:xfrm>
          <a:prstGeom prst="rect">
            <a:avLst/>
          </a:prstGeom>
          <a:ln w="28575">
            <a:solidFill>
              <a:schemeClr val="tx1"/>
            </a:solidFill>
          </a:ln>
        </p:spPr>
      </p:pic>
    </p:spTree>
    <p:extLst>
      <p:ext uri="{BB962C8B-B14F-4D97-AF65-F5344CB8AC3E}">
        <p14:creationId xmlns:p14="http://schemas.microsoft.com/office/powerpoint/2010/main" val="2876334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t>The Decision Tree</a:t>
            </a:r>
          </a:p>
        </p:txBody>
      </p:sp>
      <p:sp>
        <p:nvSpPr>
          <p:cNvPr id="4" name="Slide Number Placeholder 3"/>
          <p:cNvSpPr>
            <a:spLocks noGrp="1"/>
          </p:cNvSpPr>
          <p:nvPr>
            <p:ph type="sldNum" sz="quarter" idx="12"/>
          </p:nvPr>
        </p:nvSpPr>
        <p:spPr/>
        <p:txBody>
          <a:bodyPr/>
          <a:lstStyle/>
          <a:p>
            <a:fld id="{174E07D9-8248-4A0E-82EF-FE5AFD0363D2}" type="slidenum">
              <a:rPr lang="en-US">
                <a:solidFill>
                  <a:prstClr val="white"/>
                </a:solidFill>
                <a:latin typeface="Corbel"/>
              </a:rPr>
              <a:pPr/>
              <a:t>15</a:t>
            </a:fld>
            <a:endParaRPr lang="en-US" dirty="0">
              <a:solidFill>
                <a:prstClr val="white"/>
              </a:solidFill>
              <a:latin typeface="Corbel"/>
            </a:endParaRPr>
          </a:p>
        </p:txBody>
      </p:sp>
      <p:sp>
        <p:nvSpPr>
          <p:cNvPr id="5" name="Content Placeholder 2">
            <a:extLst>
              <a:ext uri="{FF2B5EF4-FFF2-40B4-BE49-F238E27FC236}">
                <a16:creationId xmlns:a16="http://schemas.microsoft.com/office/drawing/2014/main" id="{BB452A78-DE49-4793-BF5F-2AA501E71ACF}"/>
              </a:ext>
            </a:extLst>
          </p:cNvPr>
          <p:cNvSpPr>
            <a:spLocks noGrp="1"/>
          </p:cNvSpPr>
          <p:nvPr>
            <p:ph idx="1"/>
          </p:nvPr>
        </p:nvSpPr>
        <p:spPr>
          <a:xfrm>
            <a:off x="1968500" y="1708628"/>
            <a:ext cx="4268354" cy="4500563"/>
          </a:xfrm>
        </p:spPr>
        <p:txBody>
          <a:bodyPr>
            <a:normAutofit/>
          </a:bodyPr>
          <a:lstStyle/>
          <a:p>
            <a:pPr marL="0" indent="0">
              <a:lnSpc>
                <a:spcPct val="100000"/>
              </a:lnSpc>
              <a:spcBef>
                <a:spcPts val="1800"/>
              </a:spcBef>
              <a:spcAft>
                <a:spcPts val="1800"/>
              </a:spcAft>
              <a:buNone/>
            </a:pPr>
            <a:r>
              <a:rPr lang="en-US" sz="2800" dirty="0"/>
              <a:t>Consider the first question:</a:t>
            </a:r>
          </a:p>
          <a:p>
            <a:pPr marL="0" indent="0">
              <a:lnSpc>
                <a:spcPct val="100000"/>
              </a:lnSpc>
              <a:spcBef>
                <a:spcPts val="1800"/>
              </a:spcBef>
              <a:spcAft>
                <a:spcPts val="1800"/>
              </a:spcAft>
              <a:buNone/>
            </a:pPr>
            <a:r>
              <a:rPr lang="en-US" sz="2800" dirty="0"/>
              <a:t>Does the child attend a regular early childhood program?</a:t>
            </a:r>
          </a:p>
          <a:p>
            <a:pPr marL="0" indent="0">
              <a:lnSpc>
                <a:spcPct val="100000"/>
              </a:lnSpc>
              <a:spcBef>
                <a:spcPts val="1800"/>
              </a:spcBef>
              <a:spcAft>
                <a:spcPts val="1800"/>
              </a:spcAft>
              <a:buNone/>
            </a:pPr>
            <a:r>
              <a:rPr lang="en-US" sz="2800" b="1" i="1" dirty="0">
                <a:solidFill>
                  <a:srgbClr val="FF0000"/>
                </a:solidFill>
              </a:rPr>
              <a:t>NEW! </a:t>
            </a:r>
            <a:r>
              <a:rPr lang="en-US" sz="2800" b="1" dirty="0"/>
              <a:t>Clarification</a:t>
            </a:r>
            <a:endParaRPr lang="en-US" sz="2800" b="1" dirty="0">
              <a:solidFill>
                <a:srgbClr val="FF0000"/>
              </a:solidFill>
            </a:endParaRPr>
          </a:p>
        </p:txBody>
      </p:sp>
      <p:pic>
        <p:nvPicPr>
          <p:cNvPr id="6" name="Picture 5">
            <a:extLst>
              <a:ext uri="{FF2B5EF4-FFF2-40B4-BE49-F238E27FC236}">
                <a16:creationId xmlns:a16="http://schemas.microsoft.com/office/drawing/2014/main" id="{6B2B4A6F-ED8B-4E66-93D9-FEBA80CFE7E1}"/>
              </a:ext>
            </a:extLst>
          </p:cNvPr>
          <p:cNvPicPr>
            <a:picLocks noChangeAspect="1"/>
          </p:cNvPicPr>
          <p:nvPr/>
        </p:nvPicPr>
        <p:blipFill rotWithShape="1">
          <a:blip r:embed="rId3"/>
          <a:srcRect l="47635" t="24774" r="27849" b="18602"/>
          <a:stretch/>
        </p:blipFill>
        <p:spPr>
          <a:xfrm>
            <a:off x="6324638" y="498353"/>
            <a:ext cx="4049736" cy="5261391"/>
          </a:xfrm>
          <a:prstGeom prst="rect">
            <a:avLst/>
          </a:prstGeom>
          <a:ln w="3175">
            <a:solidFill>
              <a:schemeClr val="tx1"/>
            </a:solidFill>
          </a:ln>
        </p:spPr>
      </p:pic>
      <p:sp>
        <p:nvSpPr>
          <p:cNvPr id="7" name="Arrow: Right 5">
            <a:extLst>
              <a:ext uri="{FF2B5EF4-FFF2-40B4-BE49-F238E27FC236}">
                <a16:creationId xmlns:a16="http://schemas.microsoft.com/office/drawing/2014/main" id="{5B1047A1-F743-415C-ACF8-3B83C1C9E049}"/>
              </a:ext>
            </a:extLst>
          </p:cNvPr>
          <p:cNvSpPr/>
          <p:nvPr/>
        </p:nvSpPr>
        <p:spPr>
          <a:xfrm>
            <a:off x="5748200" y="1132406"/>
            <a:ext cx="978408" cy="484632"/>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Tree>
    <p:extLst>
      <p:ext uri="{BB962C8B-B14F-4D97-AF65-F5344CB8AC3E}">
        <p14:creationId xmlns:p14="http://schemas.microsoft.com/office/powerpoint/2010/main" val="3528122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E07D9-8248-4A0E-82EF-FE5AFD0363D2}" type="slidenum">
              <a:rPr lang="en-US" sz="1800" b="1">
                <a:solidFill>
                  <a:prstClr val="white"/>
                </a:solidFill>
                <a:latin typeface="Corbel"/>
              </a:rPr>
              <a:pPr/>
              <a:t>16</a:t>
            </a:fld>
            <a:endParaRPr lang="en-US" sz="1800" b="1" dirty="0">
              <a:solidFill>
                <a:prstClr val="white"/>
              </a:solidFill>
              <a:latin typeface="Corbel"/>
            </a:endParaRPr>
          </a:p>
        </p:txBody>
      </p:sp>
      <p:pic>
        <p:nvPicPr>
          <p:cNvPr id="7" name="Picture 6">
            <a:extLst>
              <a:ext uri="{FF2B5EF4-FFF2-40B4-BE49-F238E27FC236}">
                <a16:creationId xmlns:a16="http://schemas.microsoft.com/office/drawing/2014/main" id="{D5F2AEB3-E065-4EAF-A1C6-DE073F13A404}"/>
              </a:ext>
            </a:extLst>
          </p:cNvPr>
          <p:cNvPicPr>
            <a:picLocks noChangeAspect="1"/>
          </p:cNvPicPr>
          <p:nvPr/>
        </p:nvPicPr>
        <p:blipFill rotWithShape="1">
          <a:blip r:embed="rId3"/>
          <a:srcRect l="33333" t="21183" r="39677" b="18411"/>
          <a:stretch/>
        </p:blipFill>
        <p:spPr>
          <a:xfrm>
            <a:off x="1966598" y="1209369"/>
            <a:ext cx="3711139" cy="4672191"/>
          </a:xfrm>
          <a:prstGeom prst="rect">
            <a:avLst/>
          </a:prstGeom>
          <a:ln w="3175">
            <a:solidFill>
              <a:schemeClr val="tx1"/>
            </a:solidFill>
          </a:ln>
        </p:spPr>
      </p:pic>
      <p:sp>
        <p:nvSpPr>
          <p:cNvPr id="8" name="TextBox 7">
            <a:extLst>
              <a:ext uri="{FF2B5EF4-FFF2-40B4-BE49-F238E27FC236}">
                <a16:creationId xmlns:a16="http://schemas.microsoft.com/office/drawing/2014/main" id="{8D30C37C-A5CA-4011-8227-648CA5C5A5C2}"/>
              </a:ext>
            </a:extLst>
          </p:cNvPr>
          <p:cNvSpPr txBox="1"/>
          <p:nvPr/>
        </p:nvSpPr>
        <p:spPr>
          <a:xfrm>
            <a:off x="5897227" y="1151454"/>
            <a:ext cx="4119716" cy="4555093"/>
          </a:xfrm>
          <a:prstGeom prst="rect">
            <a:avLst/>
          </a:prstGeom>
          <a:noFill/>
        </p:spPr>
        <p:txBody>
          <a:bodyPr wrap="square" rtlCol="0">
            <a:spAutoFit/>
          </a:bodyPr>
          <a:lstStyle/>
          <a:p>
            <a:r>
              <a:rPr lang="en-US" sz="2800" b="1" dirty="0" err="1">
                <a:solidFill>
                  <a:srgbClr val="0D466E"/>
                </a:solidFill>
                <a:latin typeface="Corbel"/>
              </a:rPr>
              <a:t>Ed</a:t>
            </a:r>
            <a:r>
              <a:rPr lang="en-US" sz="2800" b="1" i="1" dirty="0" err="1">
                <a:solidFill>
                  <a:srgbClr val="0D466E"/>
                </a:solidFill>
                <a:latin typeface="Corbel"/>
              </a:rPr>
              <a:t>Facts</a:t>
            </a:r>
            <a:r>
              <a:rPr lang="en-US" sz="2800" b="1" dirty="0">
                <a:solidFill>
                  <a:srgbClr val="0D466E"/>
                </a:solidFill>
                <a:latin typeface="Corbel"/>
              </a:rPr>
              <a:t> </a:t>
            </a:r>
          </a:p>
          <a:p>
            <a:r>
              <a:rPr lang="en-US" sz="2800" b="1" dirty="0">
                <a:solidFill>
                  <a:srgbClr val="10476D">
                    <a:lumMod val="75000"/>
                  </a:srgbClr>
                </a:solidFill>
                <a:latin typeface="Corbel"/>
              </a:rPr>
              <a:t>File Specifications FS089</a:t>
            </a:r>
          </a:p>
          <a:p>
            <a:endParaRPr lang="en-US" sz="2000" dirty="0">
              <a:solidFill>
                <a:srgbClr val="10476D">
                  <a:lumMod val="75000"/>
                </a:srgbClr>
              </a:solidFill>
              <a:latin typeface="Corbel"/>
            </a:endParaRPr>
          </a:p>
          <a:p>
            <a:r>
              <a:rPr lang="en-US" sz="2200" dirty="0">
                <a:solidFill>
                  <a:srgbClr val="10476D">
                    <a:lumMod val="75000"/>
                  </a:srgbClr>
                </a:solidFill>
                <a:latin typeface="Corbel"/>
                <a:hlinkClick r:id="rId4"/>
              </a:rPr>
              <a:t>https://www2.ed.gov/about/inits/ed/edfacts/sy-17-18-nonxml.html</a:t>
            </a:r>
            <a:endParaRPr lang="en-US" sz="2200" dirty="0">
              <a:solidFill>
                <a:srgbClr val="10476D">
                  <a:lumMod val="75000"/>
                </a:srgbClr>
              </a:solidFill>
              <a:latin typeface="Corbel"/>
            </a:endParaRPr>
          </a:p>
          <a:p>
            <a:endParaRPr lang="en-US" sz="2200" dirty="0">
              <a:solidFill>
                <a:srgbClr val="10476D">
                  <a:lumMod val="75000"/>
                </a:srgbClr>
              </a:solidFill>
              <a:latin typeface="Corbel"/>
            </a:endParaRPr>
          </a:p>
          <a:p>
            <a:r>
              <a:rPr lang="en-US" sz="2800" dirty="0">
                <a:solidFill>
                  <a:srgbClr val="10476D">
                    <a:lumMod val="75000"/>
                  </a:srgbClr>
                </a:solidFill>
                <a:latin typeface="Corbel"/>
              </a:rPr>
              <a:t>Children with Disabilities (IDEA) Early Childhood File Specifications, 2017-18</a:t>
            </a:r>
          </a:p>
          <a:p>
            <a:endParaRPr lang="en-US" sz="3200" dirty="0">
              <a:solidFill>
                <a:srgbClr val="10476D">
                  <a:lumMod val="75000"/>
                </a:srgbClr>
              </a:solidFill>
              <a:latin typeface="Corbel"/>
            </a:endParaRPr>
          </a:p>
          <a:p>
            <a:r>
              <a:rPr lang="en-US" sz="3200" b="1" i="1" dirty="0">
                <a:solidFill>
                  <a:srgbClr val="FF0000"/>
                </a:solidFill>
                <a:latin typeface="Corbel"/>
              </a:rPr>
              <a:t>New! </a:t>
            </a:r>
            <a:r>
              <a:rPr lang="en-US" sz="3200" b="1" dirty="0">
                <a:solidFill>
                  <a:srgbClr val="10476D">
                    <a:lumMod val="75000"/>
                  </a:srgbClr>
                </a:solidFill>
                <a:latin typeface="Corbel"/>
              </a:rPr>
              <a:t>Clarification</a:t>
            </a:r>
          </a:p>
        </p:txBody>
      </p:sp>
    </p:spTree>
    <p:extLst>
      <p:ext uri="{BB962C8B-B14F-4D97-AF65-F5344CB8AC3E}">
        <p14:creationId xmlns:p14="http://schemas.microsoft.com/office/powerpoint/2010/main" val="2578149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t>Regular Early Childhood Programs</a:t>
            </a:r>
          </a:p>
        </p:txBody>
      </p:sp>
      <p:sp>
        <p:nvSpPr>
          <p:cNvPr id="3" name="Content Placeholder 2"/>
          <p:cNvSpPr>
            <a:spLocks noGrp="1"/>
          </p:cNvSpPr>
          <p:nvPr>
            <p:ph idx="1"/>
          </p:nvPr>
        </p:nvSpPr>
        <p:spPr>
          <a:xfrm>
            <a:off x="2128685" y="1496721"/>
            <a:ext cx="8229600" cy="4967988"/>
          </a:xfrm>
        </p:spPr>
        <p:txBody>
          <a:bodyPr>
            <a:normAutofit fontScale="92500" lnSpcReduction="10000"/>
          </a:bodyPr>
          <a:lstStyle/>
          <a:p>
            <a:pPr marL="0" indent="0">
              <a:lnSpc>
                <a:spcPct val="110000"/>
              </a:lnSpc>
              <a:spcBef>
                <a:spcPts val="1200"/>
              </a:spcBef>
              <a:spcAft>
                <a:spcPts val="1200"/>
              </a:spcAft>
              <a:buNone/>
            </a:pPr>
            <a:r>
              <a:rPr lang="en-US" dirty="0"/>
              <a:t>A regular early childhood program includes a majority (at least 50 percent) of nondisabled children</a:t>
            </a:r>
            <a:r>
              <a:rPr lang="en-US" dirty="0">
                <a:solidFill>
                  <a:srgbClr val="FF0000"/>
                </a:solidFill>
              </a:rPr>
              <a:t> </a:t>
            </a:r>
            <a:r>
              <a:rPr lang="en-US" dirty="0"/>
              <a:t>(i.e., children not on IEPs).  Includes, but not limited to</a:t>
            </a:r>
            <a:endParaRPr lang="en-US" strike="sngStrike" dirty="0">
              <a:solidFill>
                <a:srgbClr val="FF0000"/>
              </a:solidFill>
            </a:endParaRPr>
          </a:p>
          <a:p>
            <a:pPr marL="227013" lvl="1" indent="-227013">
              <a:lnSpc>
                <a:spcPct val="150000"/>
              </a:lnSpc>
              <a:buFont typeface="Wingdings" panose="05000000000000000000" pitchFamily="2" charset="2"/>
              <a:buChar char="§"/>
            </a:pPr>
            <a:r>
              <a:rPr lang="en-US" sz="2400" dirty="0"/>
              <a:t> </a:t>
            </a:r>
            <a:r>
              <a:rPr lang="en-US" sz="2600" dirty="0"/>
              <a:t>Head Start</a:t>
            </a:r>
          </a:p>
          <a:p>
            <a:pPr marL="227013" lvl="1" indent="-227013">
              <a:lnSpc>
                <a:spcPct val="150000"/>
              </a:lnSpc>
              <a:buFont typeface="Wingdings" panose="05000000000000000000" pitchFamily="2" charset="2"/>
              <a:buChar char="§"/>
            </a:pPr>
            <a:r>
              <a:rPr lang="en-US" sz="2600" dirty="0"/>
              <a:t> Kindergarten</a:t>
            </a:r>
          </a:p>
          <a:p>
            <a:pPr marL="227013" lvl="1" indent="-227013">
              <a:lnSpc>
                <a:spcPct val="150000"/>
              </a:lnSpc>
              <a:buFont typeface="Wingdings" panose="05000000000000000000" pitchFamily="2" charset="2"/>
              <a:buChar char="§"/>
            </a:pPr>
            <a:r>
              <a:rPr lang="en-US" sz="2600" dirty="0"/>
              <a:t> Preschool classes offered by the public school system</a:t>
            </a:r>
          </a:p>
          <a:p>
            <a:pPr marL="227013" lvl="1" indent="-227013">
              <a:lnSpc>
                <a:spcPct val="150000"/>
              </a:lnSpc>
              <a:buFont typeface="Wingdings" panose="05000000000000000000" pitchFamily="2" charset="2"/>
              <a:buChar char="§"/>
            </a:pPr>
            <a:r>
              <a:rPr lang="en-US" sz="2600" dirty="0"/>
              <a:t> Private kindergartens or preschools</a:t>
            </a:r>
          </a:p>
          <a:p>
            <a:pPr marL="227013" lvl="1" indent="-227013">
              <a:lnSpc>
                <a:spcPct val="150000"/>
              </a:lnSpc>
              <a:buFont typeface="Wingdings" panose="05000000000000000000" pitchFamily="2" charset="2"/>
              <a:buChar char="§"/>
            </a:pPr>
            <a:r>
              <a:rPr lang="en-US" sz="2600" dirty="0"/>
              <a:t> Group child development center or child care</a:t>
            </a:r>
          </a:p>
          <a:p>
            <a:pPr marL="0" lvl="1" indent="0" algn="r">
              <a:lnSpc>
                <a:spcPct val="150000"/>
              </a:lnSpc>
              <a:buNone/>
            </a:pPr>
            <a:r>
              <a:rPr lang="en-US" sz="2200" dirty="0"/>
              <a:t>(See ED</a:t>
            </a:r>
            <a:r>
              <a:rPr lang="en-US" sz="2200" i="1" dirty="0"/>
              <a:t>Facts</a:t>
            </a:r>
            <a:r>
              <a:rPr lang="en-US" sz="2200" dirty="0"/>
              <a:t>, FS089.)</a:t>
            </a:r>
          </a:p>
        </p:txBody>
      </p:sp>
      <p:sp>
        <p:nvSpPr>
          <p:cNvPr id="4" name="Slide Number Placeholder 3"/>
          <p:cNvSpPr>
            <a:spLocks noGrp="1"/>
          </p:cNvSpPr>
          <p:nvPr>
            <p:ph type="sldNum" sz="quarter" idx="12"/>
          </p:nvPr>
        </p:nvSpPr>
        <p:spPr/>
        <p:txBody>
          <a:bodyPr/>
          <a:lstStyle/>
          <a:p>
            <a:fld id="{174E07D9-8248-4A0E-82EF-FE5AFD0363D2}" type="slidenum">
              <a:rPr lang="en-US">
                <a:solidFill>
                  <a:prstClr val="white"/>
                </a:solidFill>
                <a:latin typeface="Corbel"/>
              </a:rPr>
              <a:pPr/>
              <a:t>17</a:t>
            </a:fld>
            <a:endParaRPr lang="en-US" dirty="0">
              <a:solidFill>
                <a:prstClr val="white"/>
              </a:solidFill>
              <a:latin typeface="Corbel"/>
            </a:endParaRPr>
          </a:p>
        </p:txBody>
      </p:sp>
    </p:spTree>
    <p:extLst>
      <p:ext uri="{BB962C8B-B14F-4D97-AF65-F5344CB8AC3E}">
        <p14:creationId xmlns:p14="http://schemas.microsoft.com/office/powerpoint/2010/main" val="2335999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2066A-5425-4C11-90DE-2D9A4C18180D}"/>
              </a:ext>
            </a:extLst>
          </p:cNvPr>
          <p:cNvSpPr>
            <a:spLocks noGrp="1"/>
          </p:cNvSpPr>
          <p:nvPr>
            <p:ph type="title"/>
          </p:nvPr>
        </p:nvSpPr>
        <p:spPr>
          <a:xfrm>
            <a:off x="2517059" y="172001"/>
            <a:ext cx="7325032" cy="1119673"/>
          </a:xfrm>
        </p:spPr>
        <p:txBody>
          <a:bodyPr/>
          <a:lstStyle/>
          <a:p>
            <a:r>
              <a:rPr lang="en-US" dirty="0"/>
              <a:t>Play Groups and Home</a:t>
            </a:r>
          </a:p>
        </p:txBody>
      </p:sp>
      <p:sp>
        <p:nvSpPr>
          <p:cNvPr id="3" name="Content Placeholder 2">
            <a:extLst>
              <a:ext uri="{FF2B5EF4-FFF2-40B4-BE49-F238E27FC236}">
                <a16:creationId xmlns:a16="http://schemas.microsoft.com/office/drawing/2014/main" id="{DCB2C113-D21E-4722-85B9-247BE6A282F1}"/>
              </a:ext>
            </a:extLst>
          </p:cNvPr>
          <p:cNvSpPr>
            <a:spLocks noGrp="1"/>
          </p:cNvSpPr>
          <p:nvPr>
            <p:ph idx="1"/>
          </p:nvPr>
        </p:nvSpPr>
        <p:spPr>
          <a:xfrm>
            <a:off x="1968501" y="1620165"/>
            <a:ext cx="8198055" cy="4849460"/>
          </a:xfrm>
        </p:spPr>
        <p:txBody>
          <a:bodyPr>
            <a:normAutofit/>
          </a:bodyPr>
          <a:lstStyle/>
          <a:p>
            <a:r>
              <a:rPr lang="en-US" sz="2800" dirty="0"/>
              <a:t>Weekly informal school or neighborhood play groups may not be considered regular early childhood programs for reporting purposes</a:t>
            </a:r>
            <a:endParaRPr lang="en-US" sz="1100" dirty="0"/>
          </a:p>
          <a:p>
            <a:pPr lvl="1"/>
            <a:r>
              <a:rPr lang="en-US" sz="2600" dirty="0"/>
              <a:t>These programs generally are not required to comply with state early learning standards or curricula</a:t>
            </a:r>
          </a:p>
          <a:p>
            <a:pPr lvl="1"/>
            <a:endParaRPr lang="en-US" sz="900" dirty="0"/>
          </a:p>
          <a:p>
            <a:r>
              <a:rPr lang="en-US" sz="2800" dirty="0"/>
              <a:t>Home is not considered a regular early childhood placement </a:t>
            </a:r>
          </a:p>
          <a:p>
            <a:endParaRPr lang="en-US" sz="1000" dirty="0">
              <a:hlinkClick r:id="rId3"/>
            </a:endParaRPr>
          </a:p>
          <a:p>
            <a:pPr marL="0" indent="0" algn="ctr">
              <a:buNone/>
            </a:pPr>
            <a:r>
              <a:rPr lang="en-US" sz="2800" dirty="0">
                <a:hlinkClick r:id="rId3"/>
              </a:rPr>
              <a:t>Dear Colleague Letter on Early Childhood LRE </a:t>
            </a:r>
            <a:endParaRPr lang="en-US" sz="2800" dirty="0"/>
          </a:p>
        </p:txBody>
      </p:sp>
      <p:sp>
        <p:nvSpPr>
          <p:cNvPr id="4" name="Slide Number Placeholder 3">
            <a:extLst>
              <a:ext uri="{FF2B5EF4-FFF2-40B4-BE49-F238E27FC236}">
                <a16:creationId xmlns:a16="http://schemas.microsoft.com/office/drawing/2014/main" id="{6308A125-4383-4CDA-B5C7-357D1380274A}"/>
              </a:ext>
            </a:extLst>
          </p:cNvPr>
          <p:cNvSpPr>
            <a:spLocks noGrp="1"/>
          </p:cNvSpPr>
          <p:nvPr>
            <p:ph type="sldNum" sz="quarter" idx="12"/>
          </p:nvPr>
        </p:nvSpPr>
        <p:spPr/>
        <p:txBody>
          <a:bodyPr/>
          <a:lstStyle/>
          <a:p>
            <a:fld id="{174E07D9-8248-4A0E-82EF-FE5AFD0363D2}" type="slidenum">
              <a:rPr lang="en-US">
                <a:solidFill>
                  <a:prstClr val="white"/>
                </a:solidFill>
                <a:latin typeface="Corbel"/>
              </a:rPr>
              <a:pPr/>
              <a:t>18</a:t>
            </a:fld>
            <a:endParaRPr lang="en-US" dirty="0">
              <a:solidFill>
                <a:prstClr val="white"/>
              </a:solidFill>
              <a:latin typeface="Corbel"/>
            </a:endParaRPr>
          </a:p>
        </p:txBody>
      </p:sp>
    </p:spTree>
    <p:extLst>
      <p:ext uri="{BB962C8B-B14F-4D97-AF65-F5344CB8AC3E}">
        <p14:creationId xmlns:p14="http://schemas.microsoft.com/office/powerpoint/2010/main" val="2007242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300" dirty="0">
                <a:solidFill>
                  <a:srgbClr val="FF0000"/>
                </a:solidFill>
              </a:rPr>
              <a:t>NEW! </a:t>
            </a:r>
            <a:r>
              <a:rPr lang="en-US" sz="3300" dirty="0"/>
              <a:t>Clarification: Family Chosen Programs </a:t>
            </a:r>
          </a:p>
        </p:txBody>
      </p:sp>
      <p:sp>
        <p:nvSpPr>
          <p:cNvPr id="3" name="Content Placeholder 2"/>
          <p:cNvSpPr>
            <a:spLocks noGrp="1"/>
          </p:cNvSpPr>
          <p:nvPr>
            <p:ph idx="1"/>
          </p:nvPr>
        </p:nvSpPr>
        <p:spPr>
          <a:xfrm>
            <a:off x="4385187" y="1697799"/>
            <a:ext cx="6017342" cy="4422783"/>
          </a:xfrm>
        </p:spPr>
        <p:txBody>
          <a:bodyPr>
            <a:normAutofit fontScale="92500"/>
          </a:bodyPr>
          <a:lstStyle/>
          <a:p>
            <a:pPr marL="0" indent="0">
              <a:lnSpc>
                <a:spcPct val="120000"/>
              </a:lnSpc>
              <a:spcBef>
                <a:spcPts val="600"/>
              </a:spcBef>
              <a:buNone/>
            </a:pPr>
            <a:r>
              <a:rPr lang="en-US" sz="2600" b="1" dirty="0"/>
              <a:t>Should child care and other programs that families have chosen for their child be considered when reporting these data?</a:t>
            </a:r>
            <a:endParaRPr lang="en-US" sz="2600" dirty="0"/>
          </a:p>
          <a:p>
            <a:pPr marL="0" indent="0">
              <a:lnSpc>
                <a:spcPct val="120000"/>
              </a:lnSpc>
              <a:buNone/>
            </a:pPr>
            <a:r>
              <a:rPr lang="en-US" sz="2600" dirty="0"/>
              <a:t>Yes, States should take into consideration child care and other programs that families have chosen for their child when determining the appropriate educational environment report category.</a:t>
            </a:r>
          </a:p>
          <a:p>
            <a:pPr marL="0" indent="0" algn="r">
              <a:buNone/>
            </a:pPr>
            <a:r>
              <a:rPr lang="en-US" sz="2200" dirty="0"/>
              <a:t>(See ED</a:t>
            </a:r>
            <a:r>
              <a:rPr lang="en-US" sz="2200" i="1" dirty="0"/>
              <a:t>Facts</a:t>
            </a:r>
            <a:r>
              <a:rPr lang="en-US" sz="2200" dirty="0"/>
              <a:t>, FS089.)</a:t>
            </a:r>
          </a:p>
        </p:txBody>
      </p:sp>
      <p:sp>
        <p:nvSpPr>
          <p:cNvPr id="4" name="Slide Number Placeholder 3"/>
          <p:cNvSpPr>
            <a:spLocks noGrp="1"/>
          </p:cNvSpPr>
          <p:nvPr>
            <p:ph type="sldNum" sz="quarter" idx="12"/>
          </p:nvPr>
        </p:nvSpPr>
        <p:spPr>
          <a:xfrm>
            <a:off x="1603277" y="6394059"/>
            <a:ext cx="374650" cy="365125"/>
          </a:xfrm>
        </p:spPr>
        <p:txBody>
          <a:bodyPr/>
          <a:lstStyle/>
          <a:p>
            <a:fld id="{174E07D9-8248-4A0E-82EF-FE5AFD0363D2}" type="slidenum">
              <a:rPr lang="en-US">
                <a:solidFill>
                  <a:prstClr val="white"/>
                </a:solidFill>
                <a:latin typeface="Corbel"/>
              </a:rPr>
              <a:pPr/>
              <a:t>19</a:t>
            </a:fld>
            <a:endParaRPr lang="en-US" dirty="0">
              <a:solidFill>
                <a:prstClr val="white"/>
              </a:solidFill>
              <a:latin typeface="Corbel"/>
            </a:endParaRPr>
          </a:p>
        </p:txBody>
      </p:sp>
      <p:pic>
        <p:nvPicPr>
          <p:cNvPr id="7" name="Picture 6" descr="A picture containing person, indoor, wall, woman&#10;&#10;Description generated with very high confidence">
            <a:extLst>
              <a:ext uri="{FF2B5EF4-FFF2-40B4-BE49-F238E27FC236}">
                <a16:creationId xmlns:a16="http://schemas.microsoft.com/office/drawing/2014/main" id="{6016A407-A49B-4238-811B-B297441CD9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11" t="1361" r="48387" b="6502"/>
          <a:stretch/>
        </p:blipFill>
        <p:spPr>
          <a:xfrm>
            <a:off x="2091781" y="1697799"/>
            <a:ext cx="2136708" cy="4588701"/>
          </a:xfrm>
          <a:prstGeom prst="rect">
            <a:avLst/>
          </a:prstGeom>
          <a:ln w="38100">
            <a:solidFill>
              <a:srgbClr val="45A49D"/>
            </a:solidFill>
          </a:ln>
        </p:spPr>
      </p:pic>
    </p:spTree>
    <p:extLst>
      <p:ext uri="{BB962C8B-B14F-4D97-AF65-F5344CB8AC3E}">
        <p14:creationId xmlns:p14="http://schemas.microsoft.com/office/powerpoint/2010/main" val="2812546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E4BA89-8371-4415-A96D-E2BF5AD62A36}"/>
              </a:ext>
            </a:extLst>
          </p:cNvPr>
          <p:cNvSpPr>
            <a:spLocks noGrp="1"/>
          </p:cNvSpPr>
          <p:nvPr>
            <p:ph type="ctrTitle"/>
          </p:nvPr>
        </p:nvSpPr>
        <p:spPr>
          <a:xfrm>
            <a:off x="582355" y="3871314"/>
            <a:ext cx="11027289" cy="1333500"/>
          </a:xfrm>
        </p:spPr>
        <p:txBody>
          <a:bodyPr/>
          <a:lstStyle/>
          <a:p>
            <a:r>
              <a:rPr lang="en-US" dirty="0"/>
              <a:t>Valuing Inclusion</a:t>
            </a:r>
          </a:p>
        </p:txBody>
      </p:sp>
      <p:sp>
        <p:nvSpPr>
          <p:cNvPr id="5" name="Slide Number Placeholder 4">
            <a:extLst>
              <a:ext uri="{FF2B5EF4-FFF2-40B4-BE49-F238E27FC236}">
                <a16:creationId xmlns:a16="http://schemas.microsoft.com/office/drawing/2014/main" id="{780B4225-E06F-4F47-A630-224FE834694B}"/>
              </a:ext>
            </a:extLst>
          </p:cNvPr>
          <p:cNvSpPr>
            <a:spLocks noGrp="1"/>
          </p:cNvSpPr>
          <p:nvPr>
            <p:ph type="sldNum" sz="quarter" idx="4294967295"/>
          </p:nvPr>
        </p:nvSpPr>
        <p:spPr>
          <a:xfrm>
            <a:off x="10958513" y="6350000"/>
            <a:ext cx="1233487" cy="503238"/>
          </a:xfrm>
        </p:spPr>
        <p:txBody>
          <a:bodyPr/>
          <a:lstStyle/>
          <a:p>
            <a:fld id="{8FF8BE51-C3B0-9B4F-9A06-4F809A9A7941}" type="slidenum">
              <a:rPr lang="en-US" smtClean="0"/>
              <a:pPr/>
              <a:t>2</a:t>
            </a:fld>
            <a:endParaRPr lang="en-US"/>
          </a:p>
        </p:txBody>
      </p:sp>
    </p:spTree>
    <p:extLst>
      <p:ext uri="{BB962C8B-B14F-4D97-AF65-F5344CB8AC3E}">
        <p14:creationId xmlns:p14="http://schemas.microsoft.com/office/powerpoint/2010/main" val="271601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i="1" dirty="0">
                <a:solidFill>
                  <a:srgbClr val="FF0000"/>
                </a:solidFill>
              </a:rPr>
              <a:t>NEW! </a:t>
            </a:r>
            <a:r>
              <a:rPr lang="en-US" sz="3500" dirty="0"/>
              <a:t>Clarification </a:t>
            </a:r>
            <a:r>
              <a:rPr lang="en-US" sz="3500"/>
              <a:t>on “Attending”</a:t>
            </a:r>
            <a:endParaRPr lang="en-US" sz="3500" dirty="0"/>
          </a:p>
        </p:txBody>
      </p:sp>
      <p:sp>
        <p:nvSpPr>
          <p:cNvPr id="3" name="Content Placeholder 2"/>
          <p:cNvSpPr>
            <a:spLocks noGrp="1"/>
          </p:cNvSpPr>
          <p:nvPr>
            <p:ph idx="1"/>
          </p:nvPr>
        </p:nvSpPr>
        <p:spPr>
          <a:xfrm>
            <a:off x="2015613" y="1552159"/>
            <a:ext cx="8229600" cy="4588701"/>
          </a:xfrm>
        </p:spPr>
        <p:txBody>
          <a:bodyPr>
            <a:normAutofit fontScale="92500" lnSpcReduction="10000"/>
          </a:bodyPr>
          <a:lstStyle/>
          <a:p>
            <a:pPr marL="0" indent="0">
              <a:lnSpc>
                <a:spcPct val="100000"/>
              </a:lnSpc>
              <a:spcBef>
                <a:spcPts val="600"/>
              </a:spcBef>
              <a:buNone/>
            </a:pPr>
            <a:r>
              <a:rPr lang="en-US" sz="2600" b="1" dirty="0"/>
              <a:t>When considering if a child is attending a regular early childhood program, does the child need to be enrolled in the program, vs. attending as a ‘visitor’ for a portion of time?</a:t>
            </a:r>
          </a:p>
          <a:p>
            <a:pPr marL="0" indent="0">
              <a:lnSpc>
                <a:spcPct val="100000"/>
              </a:lnSpc>
              <a:spcBef>
                <a:spcPts val="600"/>
              </a:spcBef>
              <a:buNone/>
            </a:pPr>
            <a:endParaRPr lang="en-US" sz="2600" b="1" dirty="0"/>
          </a:p>
          <a:p>
            <a:pPr marL="0" indent="0">
              <a:lnSpc>
                <a:spcPct val="100000"/>
              </a:lnSpc>
              <a:buNone/>
            </a:pPr>
            <a:r>
              <a:rPr lang="en-US" sz="2600" dirty="0"/>
              <a:t>States should report these data based on children with disabilities being enrolled in these types of programs. CWDs</a:t>
            </a:r>
            <a:r>
              <a:rPr lang="en-US" sz="2600" dirty="0">
                <a:solidFill>
                  <a:srgbClr val="FF0000"/>
                </a:solidFill>
              </a:rPr>
              <a:t> </a:t>
            </a:r>
            <a:r>
              <a:rPr lang="en-US" sz="2600" dirty="0"/>
              <a:t>[children with disabilities] being enrolled in a regular early childhood program most closely aligns with the intent of the least restrictive environment provisions of the IDEA.</a:t>
            </a:r>
          </a:p>
          <a:p>
            <a:pPr marL="0" indent="0">
              <a:lnSpc>
                <a:spcPct val="100000"/>
              </a:lnSpc>
              <a:buNone/>
            </a:pPr>
            <a:endParaRPr lang="en-US" sz="2400" dirty="0"/>
          </a:p>
          <a:p>
            <a:pPr marL="0" indent="0" algn="r">
              <a:lnSpc>
                <a:spcPct val="100000"/>
              </a:lnSpc>
              <a:buNone/>
            </a:pPr>
            <a:r>
              <a:rPr lang="en-US" sz="2400" dirty="0"/>
              <a:t>(See ED</a:t>
            </a:r>
            <a:r>
              <a:rPr lang="en-US" sz="2400" i="1" dirty="0"/>
              <a:t>Facts</a:t>
            </a:r>
            <a:r>
              <a:rPr lang="en-US" sz="2400" dirty="0"/>
              <a:t>, FS089.)</a:t>
            </a:r>
          </a:p>
          <a:p>
            <a:pPr marL="0" indent="0">
              <a:lnSpc>
                <a:spcPct val="100000"/>
              </a:lnSpc>
              <a:buNone/>
            </a:pPr>
            <a:endParaRPr lang="en-US" sz="2400" dirty="0"/>
          </a:p>
        </p:txBody>
      </p:sp>
      <p:sp>
        <p:nvSpPr>
          <p:cNvPr id="4" name="Slide Number Placeholder 3"/>
          <p:cNvSpPr>
            <a:spLocks noGrp="1"/>
          </p:cNvSpPr>
          <p:nvPr>
            <p:ph type="sldNum" sz="quarter" idx="12"/>
          </p:nvPr>
        </p:nvSpPr>
        <p:spPr>
          <a:xfrm>
            <a:off x="1593850" y="6356351"/>
            <a:ext cx="608576" cy="365125"/>
          </a:xfrm>
        </p:spPr>
        <p:txBody>
          <a:bodyPr/>
          <a:lstStyle/>
          <a:p>
            <a:fld id="{174E07D9-8248-4A0E-82EF-FE5AFD0363D2}" type="slidenum">
              <a:rPr lang="en-US">
                <a:solidFill>
                  <a:prstClr val="white"/>
                </a:solidFill>
                <a:latin typeface="Corbel"/>
              </a:rPr>
              <a:pPr/>
              <a:t>20</a:t>
            </a:fld>
            <a:endParaRPr lang="en-US" dirty="0">
              <a:solidFill>
                <a:prstClr val="white"/>
              </a:solidFill>
              <a:latin typeface="Corbel"/>
            </a:endParaRPr>
          </a:p>
        </p:txBody>
      </p:sp>
      <p:pic>
        <p:nvPicPr>
          <p:cNvPr id="7" name="Picture 6" descr="A picture containing sitting, person&#10;&#10;Description generated with high confidence">
            <a:extLst>
              <a:ext uri="{FF2B5EF4-FFF2-40B4-BE49-F238E27FC236}">
                <a16:creationId xmlns:a16="http://schemas.microsoft.com/office/drawing/2014/main" id="{9AC89E2E-C940-4B95-BB20-8AC15DDCDC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852" t="40300" r="6819" b="17501"/>
          <a:stretch/>
        </p:blipFill>
        <p:spPr>
          <a:xfrm>
            <a:off x="2202427" y="5163788"/>
            <a:ext cx="4075471" cy="1192563"/>
          </a:xfrm>
          <a:prstGeom prst="rect">
            <a:avLst/>
          </a:prstGeom>
        </p:spPr>
      </p:pic>
    </p:spTree>
    <p:extLst>
      <p:ext uri="{BB962C8B-B14F-4D97-AF65-F5344CB8AC3E}">
        <p14:creationId xmlns:p14="http://schemas.microsoft.com/office/powerpoint/2010/main" val="3629545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t>The Decision Tree</a:t>
            </a:r>
          </a:p>
        </p:txBody>
      </p:sp>
      <p:sp>
        <p:nvSpPr>
          <p:cNvPr id="3" name="Content Placeholder 2"/>
          <p:cNvSpPr>
            <a:spLocks noGrp="1"/>
          </p:cNvSpPr>
          <p:nvPr>
            <p:ph idx="1"/>
          </p:nvPr>
        </p:nvSpPr>
        <p:spPr>
          <a:xfrm>
            <a:off x="1968501" y="1791991"/>
            <a:ext cx="4432299" cy="4335433"/>
          </a:xfrm>
        </p:spPr>
        <p:txBody>
          <a:bodyPr>
            <a:normAutofit fontScale="92500"/>
          </a:bodyPr>
          <a:lstStyle/>
          <a:p>
            <a:pPr marL="0" indent="0">
              <a:lnSpc>
                <a:spcPct val="100000"/>
              </a:lnSpc>
              <a:spcBef>
                <a:spcPts val="1200"/>
              </a:spcBef>
              <a:buNone/>
            </a:pPr>
            <a:r>
              <a:rPr lang="en-US" sz="2800" dirty="0"/>
              <a:t>If you determine the child attends a regular early childhood program, determine time in the program and consider where special education and related services are provided.</a:t>
            </a:r>
          </a:p>
          <a:p>
            <a:pPr marL="0" indent="0">
              <a:buNone/>
            </a:pPr>
            <a:endParaRPr lang="en-US" dirty="0"/>
          </a:p>
          <a:p>
            <a:pPr marL="0" indent="0">
              <a:buNone/>
            </a:pPr>
            <a:r>
              <a:rPr lang="en-US" b="1" i="1" dirty="0">
                <a:solidFill>
                  <a:srgbClr val="FF0000"/>
                </a:solidFill>
              </a:rPr>
              <a:t>NEW! </a:t>
            </a:r>
            <a:r>
              <a:rPr lang="en-US" b="1" dirty="0"/>
              <a:t>Clarification</a:t>
            </a:r>
            <a:endParaRPr lang="en-US" b="1" dirty="0">
              <a:solidFill>
                <a:srgbClr val="FF0000"/>
              </a:solidFill>
            </a:endParaRPr>
          </a:p>
        </p:txBody>
      </p:sp>
      <p:sp>
        <p:nvSpPr>
          <p:cNvPr id="4" name="Slide Number Placeholder 3"/>
          <p:cNvSpPr>
            <a:spLocks noGrp="1"/>
          </p:cNvSpPr>
          <p:nvPr>
            <p:ph type="sldNum" sz="quarter" idx="12"/>
          </p:nvPr>
        </p:nvSpPr>
        <p:spPr>
          <a:xfrm>
            <a:off x="1593850" y="6356351"/>
            <a:ext cx="553605" cy="365125"/>
          </a:xfrm>
        </p:spPr>
        <p:txBody>
          <a:bodyPr/>
          <a:lstStyle/>
          <a:p>
            <a:fld id="{174E07D9-8248-4A0E-82EF-FE5AFD0363D2}" type="slidenum">
              <a:rPr lang="en-US">
                <a:solidFill>
                  <a:prstClr val="white"/>
                </a:solidFill>
                <a:latin typeface="Corbel"/>
              </a:rPr>
              <a:pPr/>
              <a:t>21</a:t>
            </a:fld>
            <a:endParaRPr lang="en-US" dirty="0">
              <a:solidFill>
                <a:prstClr val="white"/>
              </a:solidFill>
              <a:latin typeface="Corbel"/>
            </a:endParaRPr>
          </a:p>
        </p:txBody>
      </p:sp>
      <p:pic>
        <p:nvPicPr>
          <p:cNvPr id="5" name="Picture 4">
            <a:extLst>
              <a:ext uri="{FF2B5EF4-FFF2-40B4-BE49-F238E27FC236}">
                <a16:creationId xmlns:a16="http://schemas.microsoft.com/office/drawing/2014/main" id="{6B2B4A6F-ED8B-4E66-93D9-FEBA80CFE7E1}"/>
              </a:ext>
            </a:extLst>
          </p:cNvPr>
          <p:cNvPicPr>
            <a:picLocks noChangeAspect="1"/>
          </p:cNvPicPr>
          <p:nvPr/>
        </p:nvPicPr>
        <p:blipFill rotWithShape="1">
          <a:blip r:embed="rId3"/>
          <a:srcRect l="47635" t="24774" r="27849" b="18602"/>
          <a:stretch/>
        </p:blipFill>
        <p:spPr>
          <a:xfrm>
            <a:off x="6563385" y="889312"/>
            <a:ext cx="3821397" cy="4964734"/>
          </a:xfrm>
          <a:prstGeom prst="rect">
            <a:avLst/>
          </a:prstGeom>
          <a:ln w="3175">
            <a:solidFill>
              <a:schemeClr val="tx1"/>
            </a:solidFill>
          </a:ln>
        </p:spPr>
      </p:pic>
      <p:sp>
        <p:nvSpPr>
          <p:cNvPr id="6" name="Arrow: Right 5">
            <a:extLst>
              <a:ext uri="{FF2B5EF4-FFF2-40B4-BE49-F238E27FC236}">
                <a16:creationId xmlns:a16="http://schemas.microsoft.com/office/drawing/2014/main" id="{964CFF1D-A50A-43BB-A7F9-00184E764E38}"/>
              </a:ext>
            </a:extLst>
          </p:cNvPr>
          <p:cNvSpPr/>
          <p:nvPr/>
        </p:nvSpPr>
        <p:spPr>
          <a:xfrm rot="1000761">
            <a:off x="6074180" y="1693277"/>
            <a:ext cx="978408" cy="484632"/>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Tree>
    <p:extLst>
      <p:ext uri="{BB962C8B-B14F-4D97-AF65-F5344CB8AC3E}">
        <p14:creationId xmlns:p14="http://schemas.microsoft.com/office/powerpoint/2010/main" val="4002346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i="1" dirty="0">
                <a:solidFill>
                  <a:srgbClr val="FF0000"/>
                </a:solidFill>
              </a:rPr>
              <a:t>NEW! </a:t>
            </a:r>
            <a:r>
              <a:rPr lang="en-US" sz="3300" dirty="0"/>
              <a:t>Clarification: Services in the Program</a:t>
            </a:r>
          </a:p>
        </p:txBody>
      </p:sp>
      <p:sp>
        <p:nvSpPr>
          <p:cNvPr id="3" name="Content Placeholder 2"/>
          <p:cNvSpPr>
            <a:spLocks noGrp="1"/>
          </p:cNvSpPr>
          <p:nvPr>
            <p:ph idx="1"/>
          </p:nvPr>
        </p:nvSpPr>
        <p:spPr>
          <a:xfrm>
            <a:off x="1981201" y="1441774"/>
            <a:ext cx="8057535" cy="4914577"/>
          </a:xfrm>
        </p:spPr>
        <p:txBody>
          <a:bodyPr>
            <a:noAutofit/>
          </a:bodyPr>
          <a:lstStyle/>
          <a:p>
            <a:pPr marL="0" indent="0">
              <a:lnSpc>
                <a:spcPct val="120000"/>
              </a:lnSpc>
              <a:spcBef>
                <a:spcPts val="0"/>
              </a:spcBef>
              <a:buNone/>
            </a:pPr>
            <a:r>
              <a:rPr lang="en-US" sz="2400" b="1" dirty="0"/>
              <a:t>Considered as Receiving Services in the Regular Early Childhood Program</a:t>
            </a:r>
          </a:p>
          <a:p>
            <a:pPr marL="0" indent="0">
              <a:lnSpc>
                <a:spcPct val="100000"/>
              </a:lnSpc>
              <a:spcBef>
                <a:spcPts val="600"/>
              </a:spcBef>
              <a:buNone/>
            </a:pPr>
            <a:r>
              <a:rPr lang="en-US" sz="2400" b="1" dirty="0"/>
              <a:t>How should states report children receiving the majority of special education and related services in a location other than the child’s classroom but within the same building?  </a:t>
            </a:r>
          </a:p>
          <a:p>
            <a:pPr marL="0" indent="0">
              <a:lnSpc>
                <a:spcPct val="100000"/>
              </a:lnSpc>
              <a:spcBef>
                <a:spcPts val="600"/>
              </a:spcBef>
              <a:buNone/>
            </a:pPr>
            <a:r>
              <a:rPr lang="en-US" sz="2400" dirty="0"/>
              <a:t>Special education and related services delivered to the child in the course of daily activities and routines in which all children in the classroom participate (e.g., “circle time,” “learning centers”) would be considered as being received in the Regular Early Childhood Program. </a:t>
            </a:r>
          </a:p>
          <a:p>
            <a:pPr marL="0" indent="0" algn="r">
              <a:lnSpc>
                <a:spcPct val="100000"/>
              </a:lnSpc>
              <a:spcBef>
                <a:spcPts val="600"/>
              </a:spcBef>
              <a:buNone/>
            </a:pPr>
            <a:r>
              <a:rPr lang="en-US" sz="2000" dirty="0"/>
              <a:t>(See </a:t>
            </a:r>
            <a:r>
              <a:rPr lang="en-US" sz="2000" dirty="0" err="1"/>
              <a:t>ED</a:t>
            </a:r>
            <a:r>
              <a:rPr lang="en-US" sz="2000" i="1" dirty="0" err="1"/>
              <a:t>Facts</a:t>
            </a:r>
            <a:r>
              <a:rPr lang="en-US" sz="2000" dirty="0"/>
              <a:t>, FS089.)</a:t>
            </a:r>
          </a:p>
          <a:p>
            <a:pPr marL="0" indent="0">
              <a:lnSpc>
                <a:spcPct val="100000"/>
              </a:lnSpc>
              <a:spcBef>
                <a:spcPts val="600"/>
              </a:spcBef>
              <a:buNone/>
            </a:pPr>
            <a:endParaRPr lang="en-US" sz="2400" dirty="0"/>
          </a:p>
          <a:p>
            <a:pPr marL="0" indent="0">
              <a:lnSpc>
                <a:spcPct val="100000"/>
              </a:lnSpc>
              <a:spcBef>
                <a:spcPts val="600"/>
              </a:spcBef>
              <a:buNone/>
            </a:pPr>
            <a:endParaRPr lang="en-US" sz="2400" dirty="0"/>
          </a:p>
        </p:txBody>
      </p:sp>
      <p:sp>
        <p:nvSpPr>
          <p:cNvPr id="4" name="Slide Number Placeholder 3"/>
          <p:cNvSpPr>
            <a:spLocks noGrp="1"/>
          </p:cNvSpPr>
          <p:nvPr>
            <p:ph type="sldNum" sz="quarter" idx="12"/>
          </p:nvPr>
        </p:nvSpPr>
        <p:spPr>
          <a:xfrm>
            <a:off x="1593850" y="6356351"/>
            <a:ext cx="539750" cy="365125"/>
          </a:xfrm>
        </p:spPr>
        <p:txBody>
          <a:bodyPr/>
          <a:lstStyle/>
          <a:p>
            <a:fld id="{174E07D9-8248-4A0E-82EF-FE5AFD0363D2}" type="slidenum">
              <a:rPr lang="en-US">
                <a:solidFill>
                  <a:prstClr val="white"/>
                </a:solidFill>
                <a:latin typeface="Corbel"/>
              </a:rPr>
              <a:pPr/>
              <a:t>22</a:t>
            </a:fld>
            <a:endParaRPr lang="en-US" dirty="0">
              <a:solidFill>
                <a:prstClr val="white"/>
              </a:solidFill>
              <a:latin typeface="Corbel"/>
            </a:endParaRPr>
          </a:p>
        </p:txBody>
      </p:sp>
    </p:spTree>
    <p:extLst>
      <p:ext uri="{BB962C8B-B14F-4D97-AF65-F5344CB8AC3E}">
        <p14:creationId xmlns:p14="http://schemas.microsoft.com/office/powerpoint/2010/main" val="271623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497282"/>
            <a:ext cx="8480323" cy="755250"/>
          </a:xfrm>
        </p:spPr>
        <p:txBody>
          <a:bodyPr>
            <a:normAutofit/>
          </a:bodyPr>
          <a:lstStyle/>
          <a:p>
            <a:r>
              <a:rPr lang="en-US" sz="3300" i="1" dirty="0">
                <a:solidFill>
                  <a:srgbClr val="FF0000"/>
                </a:solidFill>
              </a:rPr>
              <a:t>NEW!</a:t>
            </a:r>
            <a:r>
              <a:rPr lang="en-US" sz="3300" i="1" dirty="0"/>
              <a:t> </a:t>
            </a:r>
            <a:r>
              <a:rPr lang="en-US" sz="3300" dirty="0"/>
              <a:t>Clarification: </a:t>
            </a:r>
            <a:r>
              <a:rPr lang="en-US" sz="2800" dirty="0"/>
              <a:t>Services in the Program (cont.)</a:t>
            </a:r>
          </a:p>
        </p:txBody>
      </p:sp>
      <p:sp>
        <p:nvSpPr>
          <p:cNvPr id="3" name="Content Placeholder 2"/>
          <p:cNvSpPr>
            <a:spLocks noGrp="1"/>
          </p:cNvSpPr>
          <p:nvPr>
            <p:ph idx="1"/>
          </p:nvPr>
        </p:nvSpPr>
        <p:spPr>
          <a:xfrm>
            <a:off x="1912886" y="1458804"/>
            <a:ext cx="8616950" cy="4897546"/>
          </a:xfrm>
        </p:spPr>
        <p:txBody>
          <a:bodyPr>
            <a:normAutofit fontScale="62500" lnSpcReduction="20000"/>
          </a:bodyPr>
          <a:lstStyle/>
          <a:p>
            <a:pPr marL="0" indent="0">
              <a:lnSpc>
                <a:spcPct val="120000"/>
              </a:lnSpc>
              <a:buNone/>
            </a:pPr>
            <a:r>
              <a:rPr lang="en-US" sz="3800" b="1" dirty="0"/>
              <a:t>Not Considered as Receiving Services in the Regular Early Childhood Program</a:t>
            </a:r>
          </a:p>
          <a:p>
            <a:pPr marL="0" indent="0">
              <a:lnSpc>
                <a:spcPct val="120000"/>
              </a:lnSpc>
              <a:spcBef>
                <a:spcPts val="600"/>
              </a:spcBef>
              <a:buNone/>
            </a:pPr>
            <a:r>
              <a:rPr lang="en-US" sz="3800" dirty="0"/>
              <a:t>Services delivered in a location that removes the child from the opportunity to interact with nondisabled children. </a:t>
            </a:r>
          </a:p>
          <a:p>
            <a:pPr marL="0" indent="0">
              <a:lnSpc>
                <a:spcPct val="120000"/>
              </a:lnSpc>
              <a:spcBef>
                <a:spcPts val="600"/>
              </a:spcBef>
              <a:buNone/>
            </a:pPr>
            <a:r>
              <a:rPr lang="en-US" sz="3800" dirty="0"/>
              <a:t>These include, but are not limited to</a:t>
            </a:r>
          </a:p>
          <a:p>
            <a:pPr marL="227013" indent="-227013">
              <a:lnSpc>
                <a:spcPct val="120000"/>
              </a:lnSpc>
              <a:spcBef>
                <a:spcPts val="600"/>
              </a:spcBef>
            </a:pPr>
            <a:r>
              <a:rPr lang="en-US" sz="3800" dirty="0"/>
              <a:t>Services delivered in a 1:1 therapeutic setting</a:t>
            </a:r>
          </a:p>
          <a:p>
            <a:pPr marL="227013" indent="-227013">
              <a:lnSpc>
                <a:spcPct val="120000"/>
              </a:lnSpc>
              <a:spcBef>
                <a:spcPts val="600"/>
              </a:spcBef>
            </a:pPr>
            <a:r>
              <a:rPr lang="en-US" sz="3800" dirty="0"/>
              <a:t>Services in a small group comprised solely of children with disabilities whether or not they are provided in another location within the building where the regular early childhood program is located</a:t>
            </a:r>
          </a:p>
          <a:p>
            <a:pPr marL="0" indent="0" algn="r">
              <a:lnSpc>
                <a:spcPct val="120000"/>
              </a:lnSpc>
              <a:spcBef>
                <a:spcPts val="600"/>
              </a:spcBef>
              <a:buNone/>
            </a:pPr>
            <a:r>
              <a:rPr lang="en-US" sz="3200" dirty="0"/>
              <a:t>(See </a:t>
            </a:r>
            <a:r>
              <a:rPr lang="en-US" sz="3200" dirty="0" err="1"/>
              <a:t>ED</a:t>
            </a:r>
            <a:r>
              <a:rPr lang="en-US" sz="3200" i="1" dirty="0" err="1"/>
              <a:t>Facts</a:t>
            </a:r>
            <a:r>
              <a:rPr lang="en-US" sz="3200" dirty="0"/>
              <a:t>, </a:t>
            </a:r>
            <a:r>
              <a:rPr lang="en-US" sz="3200" dirty="0" err="1"/>
              <a:t>FS089</a:t>
            </a:r>
            <a:r>
              <a:rPr lang="en-US" sz="3200" dirty="0"/>
              <a:t>.)</a:t>
            </a:r>
          </a:p>
        </p:txBody>
      </p:sp>
      <p:sp>
        <p:nvSpPr>
          <p:cNvPr id="4" name="Slide Number Placeholder 3"/>
          <p:cNvSpPr>
            <a:spLocks noGrp="1"/>
          </p:cNvSpPr>
          <p:nvPr>
            <p:ph type="sldNum" sz="quarter" idx="12"/>
          </p:nvPr>
        </p:nvSpPr>
        <p:spPr>
          <a:xfrm>
            <a:off x="1593850" y="6356351"/>
            <a:ext cx="467478" cy="430949"/>
          </a:xfrm>
        </p:spPr>
        <p:txBody>
          <a:bodyPr/>
          <a:lstStyle/>
          <a:p>
            <a:fld id="{174E07D9-8248-4A0E-82EF-FE5AFD0363D2}" type="slidenum">
              <a:rPr lang="en-US">
                <a:solidFill>
                  <a:prstClr val="white"/>
                </a:solidFill>
                <a:latin typeface="Corbel"/>
              </a:rPr>
              <a:pPr/>
              <a:t>23</a:t>
            </a:fld>
            <a:endParaRPr lang="en-US" dirty="0">
              <a:solidFill>
                <a:prstClr val="white"/>
              </a:solidFill>
              <a:latin typeface="Corbel"/>
            </a:endParaRPr>
          </a:p>
        </p:txBody>
      </p:sp>
    </p:spTree>
    <p:extLst>
      <p:ext uri="{BB962C8B-B14F-4D97-AF65-F5344CB8AC3E}">
        <p14:creationId xmlns:p14="http://schemas.microsoft.com/office/powerpoint/2010/main" val="3072270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t>The Decision Tree</a:t>
            </a:r>
          </a:p>
        </p:txBody>
      </p:sp>
      <p:sp>
        <p:nvSpPr>
          <p:cNvPr id="3" name="Content Placeholder 2"/>
          <p:cNvSpPr>
            <a:spLocks noGrp="1"/>
          </p:cNvSpPr>
          <p:nvPr>
            <p:ph idx="1"/>
          </p:nvPr>
        </p:nvSpPr>
        <p:spPr>
          <a:xfrm>
            <a:off x="1981201" y="1537463"/>
            <a:ext cx="4529579" cy="4588701"/>
          </a:xfrm>
        </p:spPr>
        <p:txBody>
          <a:bodyPr>
            <a:normAutofit/>
          </a:bodyPr>
          <a:lstStyle/>
          <a:p>
            <a:pPr marL="0" indent="0">
              <a:lnSpc>
                <a:spcPct val="150000"/>
              </a:lnSpc>
              <a:spcBef>
                <a:spcPts val="600"/>
              </a:spcBef>
              <a:buNone/>
            </a:pPr>
            <a:r>
              <a:rPr lang="en-US" sz="2400" dirty="0"/>
              <a:t>If the child does not attend a regular early childhood program, does the child attend a special education classroom, separate special education school, or residential program?  </a:t>
            </a:r>
          </a:p>
        </p:txBody>
      </p:sp>
      <p:sp>
        <p:nvSpPr>
          <p:cNvPr id="4" name="Slide Number Placeholder 3"/>
          <p:cNvSpPr>
            <a:spLocks noGrp="1"/>
          </p:cNvSpPr>
          <p:nvPr>
            <p:ph type="sldNum" sz="quarter" idx="12"/>
          </p:nvPr>
        </p:nvSpPr>
        <p:spPr>
          <a:xfrm>
            <a:off x="1593850" y="6356351"/>
            <a:ext cx="486331" cy="365125"/>
          </a:xfrm>
        </p:spPr>
        <p:txBody>
          <a:bodyPr/>
          <a:lstStyle/>
          <a:p>
            <a:fld id="{174E07D9-8248-4A0E-82EF-FE5AFD0363D2}" type="slidenum">
              <a:rPr lang="en-US">
                <a:solidFill>
                  <a:prstClr val="white"/>
                </a:solidFill>
                <a:latin typeface="Corbel"/>
              </a:rPr>
              <a:pPr/>
              <a:t>24</a:t>
            </a:fld>
            <a:endParaRPr lang="en-US" dirty="0">
              <a:solidFill>
                <a:prstClr val="white"/>
              </a:solidFill>
              <a:latin typeface="Corbel"/>
            </a:endParaRPr>
          </a:p>
        </p:txBody>
      </p:sp>
      <p:pic>
        <p:nvPicPr>
          <p:cNvPr id="5" name="Picture 4">
            <a:extLst>
              <a:ext uri="{FF2B5EF4-FFF2-40B4-BE49-F238E27FC236}">
                <a16:creationId xmlns:a16="http://schemas.microsoft.com/office/drawing/2014/main" id="{6B2B4A6F-ED8B-4E66-93D9-FEBA80CFE7E1}"/>
              </a:ext>
            </a:extLst>
          </p:cNvPr>
          <p:cNvPicPr>
            <a:picLocks noChangeAspect="1"/>
          </p:cNvPicPr>
          <p:nvPr/>
        </p:nvPicPr>
        <p:blipFill rotWithShape="1">
          <a:blip r:embed="rId3"/>
          <a:srcRect l="47635" t="24774" r="27849" b="18602"/>
          <a:stretch/>
        </p:blipFill>
        <p:spPr>
          <a:xfrm>
            <a:off x="6510780" y="658609"/>
            <a:ext cx="3863595" cy="5019558"/>
          </a:xfrm>
          <a:prstGeom prst="rect">
            <a:avLst/>
          </a:prstGeom>
          <a:ln w="3175">
            <a:solidFill>
              <a:schemeClr val="tx1"/>
            </a:solidFill>
          </a:ln>
        </p:spPr>
      </p:pic>
      <p:sp>
        <p:nvSpPr>
          <p:cNvPr id="6" name="Arrow: Right 5">
            <a:extLst>
              <a:ext uri="{FF2B5EF4-FFF2-40B4-BE49-F238E27FC236}">
                <a16:creationId xmlns:a16="http://schemas.microsoft.com/office/drawing/2014/main" id="{27FAC5E9-E18D-4261-A93E-A5732750C447}"/>
              </a:ext>
            </a:extLst>
          </p:cNvPr>
          <p:cNvSpPr/>
          <p:nvPr/>
        </p:nvSpPr>
        <p:spPr>
          <a:xfrm rot="1297842">
            <a:off x="7784887" y="1535965"/>
            <a:ext cx="978408" cy="484632"/>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Tree>
    <p:extLst>
      <p:ext uri="{BB962C8B-B14F-4D97-AF65-F5344CB8AC3E}">
        <p14:creationId xmlns:p14="http://schemas.microsoft.com/office/powerpoint/2010/main" val="1698160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t>The Decision Tree</a:t>
            </a:r>
          </a:p>
        </p:txBody>
      </p:sp>
      <p:sp>
        <p:nvSpPr>
          <p:cNvPr id="3" name="Content Placeholder 2"/>
          <p:cNvSpPr>
            <a:spLocks noGrp="1"/>
          </p:cNvSpPr>
          <p:nvPr>
            <p:ph idx="1"/>
          </p:nvPr>
        </p:nvSpPr>
        <p:spPr>
          <a:xfrm>
            <a:off x="1981201" y="1537463"/>
            <a:ext cx="4184664" cy="4588701"/>
          </a:xfrm>
        </p:spPr>
        <p:txBody>
          <a:bodyPr/>
          <a:lstStyle/>
          <a:p>
            <a:pPr marL="0" indent="0">
              <a:lnSpc>
                <a:spcPct val="150000"/>
              </a:lnSpc>
              <a:spcBef>
                <a:spcPts val="0"/>
              </a:spcBef>
              <a:buNone/>
            </a:pPr>
            <a:r>
              <a:rPr lang="en-US" sz="2400" dirty="0"/>
              <a:t>If the child does not attend a regular early childhood program or a special education program, is the child receiving services in the home?  If not, is the child receiving services in a service provider location?</a:t>
            </a:r>
          </a:p>
          <a:p>
            <a:pPr marL="0" indent="0">
              <a:buNone/>
            </a:pPr>
            <a:endParaRPr lang="en-US" dirty="0"/>
          </a:p>
        </p:txBody>
      </p:sp>
      <p:sp>
        <p:nvSpPr>
          <p:cNvPr id="4" name="Slide Number Placeholder 3"/>
          <p:cNvSpPr>
            <a:spLocks noGrp="1"/>
          </p:cNvSpPr>
          <p:nvPr>
            <p:ph type="sldNum" sz="quarter" idx="12"/>
          </p:nvPr>
        </p:nvSpPr>
        <p:spPr>
          <a:xfrm>
            <a:off x="1593850" y="6356351"/>
            <a:ext cx="458051" cy="365125"/>
          </a:xfrm>
        </p:spPr>
        <p:txBody>
          <a:bodyPr/>
          <a:lstStyle/>
          <a:p>
            <a:fld id="{174E07D9-8248-4A0E-82EF-FE5AFD0363D2}" type="slidenum">
              <a:rPr lang="en-US">
                <a:solidFill>
                  <a:prstClr val="white"/>
                </a:solidFill>
                <a:latin typeface="Corbel"/>
              </a:rPr>
              <a:pPr/>
              <a:t>25</a:t>
            </a:fld>
            <a:endParaRPr lang="en-US" dirty="0">
              <a:solidFill>
                <a:prstClr val="white"/>
              </a:solidFill>
              <a:latin typeface="Corbel"/>
            </a:endParaRPr>
          </a:p>
        </p:txBody>
      </p:sp>
      <p:pic>
        <p:nvPicPr>
          <p:cNvPr id="5" name="Picture 4">
            <a:extLst>
              <a:ext uri="{FF2B5EF4-FFF2-40B4-BE49-F238E27FC236}">
                <a16:creationId xmlns:a16="http://schemas.microsoft.com/office/drawing/2014/main" id="{6B2B4A6F-ED8B-4E66-93D9-FEBA80CFE7E1}"/>
              </a:ext>
            </a:extLst>
          </p:cNvPr>
          <p:cNvPicPr>
            <a:picLocks noChangeAspect="1"/>
          </p:cNvPicPr>
          <p:nvPr/>
        </p:nvPicPr>
        <p:blipFill rotWithShape="1">
          <a:blip r:embed="rId3"/>
          <a:srcRect l="47635" t="24774" r="27849" b="18602"/>
          <a:stretch/>
        </p:blipFill>
        <p:spPr>
          <a:xfrm>
            <a:off x="6334065" y="651750"/>
            <a:ext cx="4049736" cy="5261391"/>
          </a:xfrm>
          <a:prstGeom prst="rect">
            <a:avLst/>
          </a:prstGeom>
          <a:ln w="3175">
            <a:solidFill>
              <a:schemeClr val="tx1"/>
            </a:solidFill>
          </a:ln>
        </p:spPr>
      </p:pic>
      <p:sp>
        <p:nvSpPr>
          <p:cNvPr id="6" name="Arrow: Right 5">
            <a:extLst>
              <a:ext uri="{FF2B5EF4-FFF2-40B4-BE49-F238E27FC236}">
                <a16:creationId xmlns:a16="http://schemas.microsoft.com/office/drawing/2014/main" id="{AC1E7039-3D38-4B69-BBDB-F53C111220C2}"/>
              </a:ext>
            </a:extLst>
          </p:cNvPr>
          <p:cNvSpPr/>
          <p:nvPr/>
        </p:nvSpPr>
        <p:spPr>
          <a:xfrm rot="5400000">
            <a:off x="9479280" y="2659063"/>
            <a:ext cx="978408" cy="484632"/>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a:endParaRPr>
          </a:p>
        </p:txBody>
      </p:sp>
    </p:spTree>
    <p:extLst>
      <p:ext uri="{BB962C8B-B14F-4D97-AF65-F5344CB8AC3E}">
        <p14:creationId xmlns:p14="http://schemas.microsoft.com/office/powerpoint/2010/main" val="1055962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t>Discussion—Changes in Data Collection</a:t>
            </a:r>
          </a:p>
        </p:txBody>
      </p:sp>
      <p:sp>
        <p:nvSpPr>
          <p:cNvPr id="3" name="Content Placeholder 2"/>
          <p:cNvSpPr>
            <a:spLocks noGrp="1"/>
          </p:cNvSpPr>
          <p:nvPr>
            <p:ph idx="1"/>
          </p:nvPr>
        </p:nvSpPr>
        <p:spPr>
          <a:xfrm>
            <a:off x="737191" y="1686319"/>
            <a:ext cx="10972800" cy="4588701"/>
          </a:xfrm>
        </p:spPr>
        <p:txBody>
          <a:bodyPr>
            <a:normAutofit fontScale="62500" lnSpcReduction="20000"/>
          </a:bodyPr>
          <a:lstStyle/>
          <a:p>
            <a:pPr marL="339725" indent="-339725">
              <a:lnSpc>
                <a:spcPct val="120000"/>
              </a:lnSpc>
              <a:spcBef>
                <a:spcPts val="600"/>
              </a:spcBef>
              <a:spcAft>
                <a:spcPts val="1200"/>
              </a:spcAft>
              <a:buFont typeface="+mj-lt"/>
              <a:buAutoNum type="arabicPeriod"/>
            </a:pPr>
            <a:r>
              <a:rPr lang="en-US" sz="4400" dirty="0"/>
              <a:t>will your state have to make changes around children enrolled rather than ‘visiting’ other classrooms? Do you think it will significantly affect your data and performance?</a:t>
            </a:r>
          </a:p>
          <a:p>
            <a:pPr marL="339725" indent="-339725">
              <a:lnSpc>
                <a:spcPct val="120000"/>
              </a:lnSpc>
              <a:spcBef>
                <a:spcPts val="600"/>
              </a:spcBef>
              <a:spcAft>
                <a:spcPts val="1200"/>
              </a:spcAft>
              <a:buFont typeface="+mj-lt"/>
              <a:buAutoNum type="arabicPeriod"/>
            </a:pPr>
            <a:r>
              <a:rPr lang="en-US" sz="4400" dirty="0"/>
              <a:t>Will your state have to make changes around family chosen programs? Do you think it will significantly affect your data and performance?</a:t>
            </a:r>
          </a:p>
          <a:p>
            <a:pPr marL="339725" indent="-339725">
              <a:lnSpc>
                <a:spcPct val="120000"/>
              </a:lnSpc>
              <a:spcBef>
                <a:spcPts val="600"/>
              </a:spcBef>
              <a:spcAft>
                <a:spcPts val="1200"/>
              </a:spcAft>
              <a:buFont typeface="+mj-lt"/>
              <a:buAutoNum type="arabicPeriod"/>
            </a:pPr>
            <a:r>
              <a:rPr lang="en-US" sz="4400" dirty="0"/>
              <a:t>Will your state have to make changes around services in the classroom? Do you think it will significantly impact your data and performance?</a:t>
            </a:r>
          </a:p>
        </p:txBody>
      </p:sp>
      <p:sp>
        <p:nvSpPr>
          <p:cNvPr id="4" name="Slide Number Placeholder 3"/>
          <p:cNvSpPr>
            <a:spLocks noGrp="1"/>
          </p:cNvSpPr>
          <p:nvPr>
            <p:ph type="sldNum" sz="quarter" idx="12"/>
          </p:nvPr>
        </p:nvSpPr>
        <p:spPr>
          <a:xfrm>
            <a:off x="1593850" y="6356351"/>
            <a:ext cx="467478" cy="365125"/>
          </a:xfrm>
        </p:spPr>
        <p:txBody>
          <a:bodyPr/>
          <a:lstStyle/>
          <a:p>
            <a:fld id="{174E07D9-8248-4A0E-82EF-FE5AFD0363D2}" type="slidenum">
              <a:rPr lang="en-US">
                <a:solidFill>
                  <a:prstClr val="white"/>
                </a:solidFill>
                <a:latin typeface="Corbel"/>
              </a:rPr>
              <a:pPr/>
              <a:t>26</a:t>
            </a:fld>
            <a:endParaRPr lang="en-US" dirty="0">
              <a:solidFill>
                <a:prstClr val="white"/>
              </a:solidFill>
              <a:latin typeface="Corbel"/>
            </a:endParaRPr>
          </a:p>
        </p:txBody>
      </p:sp>
    </p:spTree>
    <p:extLst>
      <p:ext uri="{BB962C8B-B14F-4D97-AF65-F5344CB8AC3E}">
        <p14:creationId xmlns:p14="http://schemas.microsoft.com/office/powerpoint/2010/main" val="4106361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t>For More Information</a:t>
            </a:r>
          </a:p>
        </p:txBody>
      </p:sp>
      <p:sp>
        <p:nvSpPr>
          <p:cNvPr id="4" name="Content Placeholder 13"/>
          <p:cNvSpPr txBox="1">
            <a:spLocks/>
          </p:cNvSpPr>
          <p:nvPr/>
        </p:nvSpPr>
        <p:spPr>
          <a:xfrm>
            <a:off x="3048000" y="1285875"/>
            <a:ext cx="6477000" cy="462915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000" b="1" dirty="0">
                <a:solidFill>
                  <a:srgbClr val="0D466E"/>
                </a:solidFill>
                <a:latin typeface="Corbel"/>
                <a:cs typeface="Corbel"/>
              </a:rPr>
              <a:t>Visit the IDC website </a:t>
            </a:r>
            <a:br>
              <a:rPr lang="en-US" sz="3000" dirty="0">
                <a:solidFill>
                  <a:srgbClr val="0D466E"/>
                </a:solidFill>
                <a:latin typeface="Corbel"/>
                <a:cs typeface="Corbel"/>
              </a:rPr>
            </a:br>
            <a:r>
              <a:rPr lang="en-US" sz="3000" dirty="0">
                <a:solidFill>
                  <a:srgbClr val="0D466E"/>
                </a:solidFill>
                <a:latin typeface="Corbel"/>
                <a:cs typeface="Corbel"/>
                <a:hlinkClick r:id="rId3" tooltip="IDEA data center"/>
              </a:rPr>
              <a:t>http://ideadata.org/</a:t>
            </a:r>
            <a:endParaRPr lang="en-US" sz="3000" dirty="0">
              <a:solidFill>
                <a:srgbClr val="0D466E"/>
              </a:solidFill>
              <a:latin typeface="Corbel"/>
              <a:cs typeface="Corbel"/>
            </a:endParaRPr>
          </a:p>
          <a:p>
            <a:pPr>
              <a:spcBef>
                <a:spcPts val="3000"/>
              </a:spcBef>
            </a:pPr>
            <a:r>
              <a:rPr lang="en-US" sz="3000" b="1" dirty="0">
                <a:solidFill>
                  <a:srgbClr val="0D466E"/>
                </a:solidFill>
                <a:latin typeface="Corbel"/>
                <a:cs typeface="Corbel"/>
              </a:rPr>
              <a:t>Follow us on Twitter</a:t>
            </a:r>
            <a:br>
              <a:rPr lang="en-US" sz="3000" dirty="0">
                <a:solidFill>
                  <a:srgbClr val="0D466E"/>
                </a:solidFill>
                <a:latin typeface="Corbel"/>
                <a:cs typeface="Corbel"/>
              </a:rPr>
            </a:br>
            <a:r>
              <a:rPr lang="en-US" sz="3000" dirty="0">
                <a:solidFill>
                  <a:srgbClr val="0D466E"/>
                </a:solidFill>
                <a:latin typeface="Corbel"/>
                <a:cs typeface="Corbel"/>
                <a:hlinkClick r:id="rId4" tooltip="https://twitter.com/ideadatacenter"/>
              </a:rPr>
              <a:t>https://twitter.com/ideadatacenter</a:t>
            </a:r>
            <a:endParaRPr lang="en-US" sz="3000" dirty="0">
              <a:solidFill>
                <a:srgbClr val="0D466E"/>
              </a:solidFill>
              <a:latin typeface="Corbel"/>
              <a:cs typeface="Corbel"/>
            </a:endParaRPr>
          </a:p>
          <a:p>
            <a:pPr>
              <a:spcBef>
                <a:spcPts val="3000"/>
              </a:spcBef>
            </a:pPr>
            <a:r>
              <a:rPr lang="en-US" sz="3000" b="1" dirty="0">
                <a:solidFill>
                  <a:srgbClr val="0D466E"/>
                </a:solidFill>
                <a:latin typeface="Corbel"/>
                <a:cs typeface="Corbel"/>
              </a:rPr>
              <a:t>Follow us on LinkedIn</a:t>
            </a:r>
          </a:p>
          <a:p>
            <a:r>
              <a:rPr lang="en-US" sz="3000" u="sng" dirty="0">
                <a:solidFill>
                  <a:srgbClr val="0D466E"/>
                </a:solidFill>
                <a:latin typeface="Corbel"/>
                <a:hlinkClick r:id="rId5"/>
              </a:rPr>
              <a:t>http://www.linkedin.com/company/idea-data-center</a:t>
            </a:r>
            <a:r>
              <a:rPr lang="en-US" sz="3000" u="sng" dirty="0">
                <a:solidFill>
                  <a:srgbClr val="0D466E"/>
                </a:solidFill>
                <a:latin typeface="Corbel"/>
              </a:rPr>
              <a:t> </a:t>
            </a:r>
            <a:endParaRPr lang="en-US" sz="3000" dirty="0">
              <a:solidFill>
                <a:srgbClr val="0D466E"/>
              </a:solidFill>
              <a:latin typeface="Corbel"/>
              <a:cs typeface="Corbel"/>
            </a:endParaRPr>
          </a:p>
        </p:txBody>
      </p:sp>
      <p:pic>
        <p:nvPicPr>
          <p:cNvPr id="5" name="Picture 4" descr="Twitter logo."/>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351848" y="3073636"/>
            <a:ext cx="390242" cy="317264"/>
          </a:xfrm>
          <a:prstGeom prst="rect">
            <a:avLst/>
          </a:prstGeom>
        </p:spPr>
      </p:pic>
      <p:pic>
        <p:nvPicPr>
          <p:cNvPr id="6" name="Picture 5" descr="IDC logo."/>
          <p:cNvPicPr>
            <a:picLocks noChangeAspect="1"/>
          </p:cNvPicPr>
          <p:nvPr/>
        </p:nvPicPr>
        <p:blipFill>
          <a:blip r:embed="rId7"/>
          <a:stretch>
            <a:fillRect/>
          </a:stretch>
        </p:blipFill>
        <p:spPr>
          <a:xfrm>
            <a:off x="2351848" y="1759187"/>
            <a:ext cx="534770" cy="257101"/>
          </a:xfrm>
          <a:prstGeom prst="rect">
            <a:avLst/>
          </a:prstGeom>
        </p:spPr>
      </p:pic>
      <p:pic>
        <p:nvPicPr>
          <p:cNvPr id="9" name="Picture 8" descr="LinkedIn logo."/>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80966" y="4362449"/>
            <a:ext cx="411480" cy="311390"/>
          </a:xfrm>
          <a:prstGeom prst="rect">
            <a:avLst/>
          </a:prstGeom>
        </p:spPr>
      </p:pic>
      <p:sp>
        <p:nvSpPr>
          <p:cNvPr id="3" name="Slide Number Placeholder 2"/>
          <p:cNvSpPr>
            <a:spLocks noGrp="1"/>
          </p:cNvSpPr>
          <p:nvPr>
            <p:ph type="sldNum" sz="quarter" idx="12"/>
          </p:nvPr>
        </p:nvSpPr>
        <p:spPr>
          <a:xfrm>
            <a:off x="1593850" y="6356351"/>
            <a:ext cx="505185" cy="365125"/>
          </a:xfrm>
        </p:spPr>
        <p:txBody>
          <a:bodyPr/>
          <a:lstStyle/>
          <a:p>
            <a:fld id="{174E07D9-8248-4A0E-82EF-FE5AFD0363D2}" type="slidenum">
              <a:rPr lang="en-US">
                <a:solidFill>
                  <a:prstClr val="white"/>
                </a:solidFill>
                <a:latin typeface="Corbel"/>
              </a:rPr>
              <a:pPr/>
              <a:t>27</a:t>
            </a:fld>
            <a:endParaRPr lang="en-US" dirty="0">
              <a:solidFill>
                <a:prstClr val="white"/>
              </a:solidFill>
              <a:latin typeface="Corbel"/>
            </a:endParaRPr>
          </a:p>
        </p:txBody>
      </p:sp>
    </p:spTree>
    <p:extLst>
      <p:ext uri="{BB962C8B-B14F-4D97-AF65-F5344CB8AC3E}">
        <p14:creationId xmlns:p14="http://schemas.microsoft.com/office/powerpoint/2010/main" val="1322836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4336646"/>
          </a:xfrm>
          <a:prstGeom prst="rect">
            <a:avLst/>
          </a:prstGeom>
        </p:spPr>
      </p:pic>
      <p:sp>
        <p:nvSpPr>
          <p:cNvPr id="6" name="Content Placeholder 5"/>
          <p:cNvSpPr>
            <a:spLocks noGrp="1"/>
          </p:cNvSpPr>
          <p:nvPr>
            <p:ph idx="1"/>
          </p:nvPr>
        </p:nvSpPr>
        <p:spPr>
          <a:xfrm>
            <a:off x="1981200" y="981076"/>
            <a:ext cx="8229600" cy="5145088"/>
          </a:xfrm>
        </p:spPr>
        <p:txBody>
          <a:bodyPr/>
          <a:lstStyle/>
          <a:p>
            <a:pPr marL="0" indent="0">
              <a:lnSpc>
                <a:spcPct val="114000"/>
              </a:lnSpc>
              <a:spcBef>
                <a:spcPts val="0"/>
              </a:spcBef>
              <a:spcAft>
                <a:spcPts val="0"/>
              </a:spcAft>
              <a:buNone/>
            </a:pPr>
            <a:r>
              <a:rPr lang="en-US" sz="2200" dirty="0">
                <a:solidFill>
                  <a:schemeClr val="bg1"/>
                </a:solidFill>
                <a:latin typeface="+mn-lt"/>
                <a:cs typeface="Arial" panose="020B0604020202020204" pitchFamily="34" charset="0"/>
              </a:rPr>
              <a:t>The contents of this presentation were developed under a grant </a:t>
            </a:r>
            <a:br>
              <a:rPr lang="en-US" sz="2200" dirty="0">
                <a:solidFill>
                  <a:schemeClr val="bg1"/>
                </a:solidFill>
                <a:latin typeface="+mn-lt"/>
                <a:cs typeface="Arial" panose="020B0604020202020204" pitchFamily="34" charset="0"/>
              </a:rPr>
            </a:br>
            <a:r>
              <a:rPr lang="en-US" sz="2200" dirty="0">
                <a:solidFill>
                  <a:schemeClr val="bg1"/>
                </a:solidFill>
                <a:latin typeface="+mn-lt"/>
                <a:cs typeface="Arial" panose="020B0604020202020204" pitchFamily="34" charset="0"/>
              </a:rPr>
              <a:t>from the U.S. Department of Education, #H373Y130002. However, the contents do not necessarily represent the policy of the U. S. Department of Education, and you should not assume endorsement by the federal government. </a:t>
            </a:r>
            <a:br>
              <a:rPr lang="en-US" sz="2000" dirty="0">
                <a:solidFill>
                  <a:schemeClr val="bg1"/>
                </a:solidFill>
                <a:latin typeface="+mn-lt"/>
                <a:cs typeface="Arial" panose="020B0604020202020204" pitchFamily="34" charset="0"/>
              </a:rPr>
            </a:br>
            <a:endParaRPr lang="en-US" sz="2000" dirty="0">
              <a:solidFill>
                <a:schemeClr val="bg1"/>
              </a:solidFill>
              <a:latin typeface="+mn-lt"/>
              <a:cs typeface="Arial" panose="020B0604020202020204" pitchFamily="34" charset="0"/>
            </a:endParaRPr>
          </a:p>
          <a:p>
            <a:pPr marL="0" indent="0">
              <a:lnSpc>
                <a:spcPct val="114000"/>
              </a:lnSpc>
              <a:spcBef>
                <a:spcPts val="0"/>
              </a:spcBef>
              <a:spcAft>
                <a:spcPts val="0"/>
              </a:spcAft>
              <a:buNone/>
            </a:pPr>
            <a:r>
              <a:rPr lang="en-US" sz="2200" dirty="0">
                <a:solidFill>
                  <a:schemeClr val="bg1"/>
                </a:solidFill>
                <a:latin typeface="+mn-lt"/>
                <a:cs typeface="Arial" panose="020B0604020202020204" pitchFamily="34" charset="0"/>
              </a:rPr>
              <a:t>Project Officers: Richelle Davis and Meredith Miceli</a:t>
            </a:r>
            <a:endParaRPr lang="en-US" sz="2200" dirty="0">
              <a:latin typeface="+mn-lt"/>
              <a:cs typeface="Arial" panose="020B0604020202020204" pitchFamily="34" charset="0"/>
            </a:endParaRPr>
          </a:p>
        </p:txBody>
      </p:sp>
      <p:grpSp>
        <p:nvGrpSpPr>
          <p:cNvPr id="8" name="Group 7" descr="logos for the U.S. Office of Special Education Programs, U.S. department of Education, and the TA&amp;D network."/>
          <p:cNvGrpSpPr/>
          <p:nvPr/>
        </p:nvGrpSpPr>
        <p:grpSpPr>
          <a:xfrm>
            <a:off x="3771900" y="4785793"/>
            <a:ext cx="4648200" cy="990600"/>
            <a:chOff x="2362200" y="4196084"/>
            <a:chExt cx="4648200" cy="990600"/>
          </a:xfrm>
        </p:grpSpPr>
        <p:pic>
          <p:nvPicPr>
            <p:cNvPr id="11" name="Picture 10" descr="Logo of the U.S. Office of Special Education Program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4296186"/>
              <a:ext cx="1062037" cy="885825"/>
            </a:xfrm>
            <a:prstGeom prst="rect">
              <a:avLst/>
            </a:prstGeom>
          </p:spPr>
        </p:pic>
        <p:pic>
          <p:nvPicPr>
            <p:cNvPr id="9" name="Picture 8" descr="Logo of the U.S. Department of Educatio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8600" y="4196084"/>
              <a:ext cx="990600" cy="990600"/>
            </a:xfrm>
            <a:prstGeom prst="rect">
              <a:avLst/>
            </a:prstGeom>
          </p:spPr>
        </p:pic>
        <p:pic>
          <p:nvPicPr>
            <p:cNvPr id="10" name="Picture 9" descr="Logo of the Technical Assistance and Dissemination Network."/>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000" y="4458302"/>
              <a:ext cx="1676400" cy="561594"/>
            </a:xfrm>
            <a:prstGeom prst="rect">
              <a:avLst/>
            </a:prstGeom>
          </p:spPr>
        </p:pic>
      </p:grpSp>
      <p:sp>
        <p:nvSpPr>
          <p:cNvPr id="3" name="Slide Number Placeholder 2"/>
          <p:cNvSpPr>
            <a:spLocks noGrp="1"/>
          </p:cNvSpPr>
          <p:nvPr>
            <p:ph type="sldNum" sz="quarter" idx="12"/>
          </p:nvPr>
        </p:nvSpPr>
        <p:spPr>
          <a:xfrm>
            <a:off x="1593850" y="6356351"/>
            <a:ext cx="495758" cy="365125"/>
          </a:xfrm>
        </p:spPr>
        <p:txBody>
          <a:bodyPr/>
          <a:lstStyle/>
          <a:p>
            <a:fld id="{174E07D9-8248-4A0E-82EF-FE5AFD0363D2}" type="slidenum">
              <a:rPr lang="en-US">
                <a:solidFill>
                  <a:prstClr val="white"/>
                </a:solidFill>
                <a:latin typeface="Corbel"/>
              </a:rPr>
              <a:pPr/>
              <a:t>28</a:t>
            </a:fld>
            <a:endParaRPr lang="en-US" dirty="0">
              <a:solidFill>
                <a:prstClr val="white"/>
              </a:solidFill>
              <a:latin typeface="Corbel"/>
            </a:endParaRPr>
          </a:p>
        </p:txBody>
      </p:sp>
    </p:spTree>
    <p:extLst>
      <p:ext uri="{BB962C8B-B14F-4D97-AF65-F5344CB8AC3E}">
        <p14:creationId xmlns:p14="http://schemas.microsoft.com/office/powerpoint/2010/main" val="3221114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1FC278-1F52-483A-9F3D-998CDA6889B9}"/>
              </a:ext>
            </a:extLst>
          </p:cNvPr>
          <p:cNvSpPr>
            <a:spLocks noGrp="1"/>
          </p:cNvSpPr>
          <p:nvPr>
            <p:ph type="ctrTitle"/>
          </p:nvPr>
        </p:nvSpPr>
        <p:spPr>
          <a:xfrm>
            <a:off x="666847" y="3605500"/>
            <a:ext cx="11027289" cy="1333500"/>
          </a:xfrm>
        </p:spPr>
        <p:txBody>
          <a:bodyPr/>
          <a:lstStyle/>
          <a:p>
            <a:r>
              <a:rPr lang="en-US" dirty="0"/>
              <a:t>Influences on State and Local Data Perceptions</a:t>
            </a:r>
          </a:p>
        </p:txBody>
      </p:sp>
    </p:spTree>
    <p:extLst>
      <p:ext uri="{BB962C8B-B14F-4D97-AF65-F5344CB8AC3E}">
        <p14:creationId xmlns:p14="http://schemas.microsoft.com/office/powerpoint/2010/main" val="1232530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0441" r="22833"/>
          <a:stretch/>
        </p:blipFill>
        <p:spPr>
          <a:xfrm>
            <a:off x="6179884" y="84264"/>
            <a:ext cx="5971185" cy="6711642"/>
          </a:xfrm>
          <a:prstGeom prst="rect">
            <a:avLst/>
          </a:prstGeom>
          <a:ln w="76200">
            <a:solidFill>
              <a:schemeClr val="accent3">
                <a:lumMod val="75000"/>
              </a:schemeClr>
            </a:solidFill>
          </a:ln>
          <a:effectLst/>
        </p:spPr>
      </p:pic>
      <p:sp>
        <p:nvSpPr>
          <p:cNvPr id="3" name="Content Placeholder 2"/>
          <p:cNvSpPr>
            <a:spLocks noGrp="1"/>
          </p:cNvSpPr>
          <p:nvPr>
            <p:ph idx="1"/>
          </p:nvPr>
        </p:nvSpPr>
        <p:spPr>
          <a:xfrm>
            <a:off x="509169" y="1258339"/>
            <a:ext cx="5011090" cy="4534920"/>
          </a:xfrm>
        </p:spPr>
        <p:txBody>
          <a:bodyPr>
            <a:normAutofit fontScale="92500"/>
          </a:bodyPr>
          <a:lstStyle/>
          <a:p>
            <a:pPr marL="0" indent="0">
              <a:lnSpc>
                <a:spcPct val="100000"/>
              </a:lnSpc>
              <a:buNone/>
            </a:pPr>
            <a:endParaRPr lang="en-US" sz="2800" dirty="0"/>
          </a:p>
          <a:p>
            <a:pPr marL="0" indent="0">
              <a:lnSpc>
                <a:spcPct val="150000"/>
              </a:lnSpc>
              <a:buNone/>
            </a:pPr>
            <a:r>
              <a:rPr lang="en-US" sz="2800" dirty="0"/>
              <a:t> “…the first placement option considered for a preschool child with a disability is the regular public preschool program the child would attend if the child did not have a disability.”</a:t>
            </a:r>
          </a:p>
          <a:p>
            <a:pPr marL="0" indent="0">
              <a:buNone/>
            </a:pPr>
            <a:endParaRPr lang="en-US" sz="2800" dirty="0"/>
          </a:p>
        </p:txBody>
      </p:sp>
      <p:sp>
        <p:nvSpPr>
          <p:cNvPr id="4" name="Slide Number Placeholder 3">
            <a:extLst>
              <a:ext uri="{FF2B5EF4-FFF2-40B4-BE49-F238E27FC236}">
                <a16:creationId xmlns:a16="http://schemas.microsoft.com/office/drawing/2014/main" id="{D74334C3-A2D3-4BF1-AA71-2536B46B0AC2}"/>
              </a:ext>
            </a:extLst>
          </p:cNvPr>
          <p:cNvSpPr>
            <a:spLocks noGrp="1"/>
          </p:cNvSpPr>
          <p:nvPr>
            <p:ph type="sldNum" sz="quarter" idx="12"/>
          </p:nvPr>
        </p:nvSpPr>
        <p:spPr>
          <a:xfrm>
            <a:off x="10853928" y="6356350"/>
            <a:ext cx="685800" cy="365125"/>
          </a:xfrm>
        </p:spPr>
        <p:txBody>
          <a:bodyPr>
            <a:normAutofit/>
          </a:bodyPr>
          <a:lstStyle/>
          <a:p>
            <a:pPr algn="l">
              <a:lnSpc>
                <a:spcPct val="90000"/>
              </a:lnSpc>
              <a:spcAft>
                <a:spcPts val="600"/>
              </a:spcAft>
            </a:pPr>
            <a:fld id="{895CC2FD-FF0F-4E17-81CC-FD7581CE2AD7}" type="slidenum">
              <a:rPr lang="en-US">
                <a:solidFill>
                  <a:srgbClr val="FFFFFF"/>
                </a:solidFill>
              </a:rPr>
              <a:pPr algn="l">
                <a:lnSpc>
                  <a:spcPct val="90000"/>
                </a:lnSpc>
                <a:spcAft>
                  <a:spcPts val="600"/>
                </a:spcAft>
              </a:pPr>
              <a:t>3</a:t>
            </a:fld>
            <a:endParaRPr lang="en-US">
              <a:solidFill>
                <a:srgbClr val="FFFFFF"/>
              </a:solidFill>
            </a:endParaRPr>
          </a:p>
        </p:txBody>
      </p:sp>
      <p:sp>
        <p:nvSpPr>
          <p:cNvPr id="5" name="Title 4">
            <a:extLst>
              <a:ext uri="{FF2B5EF4-FFF2-40B4-BE49-F238E27FC236}">
                <a16:creationId xmlns:a16="http://schemas.microsoft.com/office/drawing/2014/main" id="{8C40A00A-A199-46BC-B98A-090673FB52D7}"/>
              </a:ext>
            </a:extLst>
          </p:cNvPr>
          <p:cNvSpPr>
            <a:spLocks noGrp="1"/>
          </p:cNvSpPr>
          <p:nvPr>
            <p:ph type="title"/>
          </p:nvPr>
        </p:nvSpPr>
        <p:spPr>
          <a:xfrm>
            <a:off x="124815" y="577854"/>
            <a:ext cx="5971185" cy="914400"/>
          </a:xfrm>
        </p:spPr>
        <p:txBody>
          <a:bodyPr>
            <a:normAutofit fontScale="90000"/>
          </a:bodyPr>
          <a:lstStyle/>
          <a:p>
            <a:r>
              <a:rPr lang="en-US" dirty="0"/>
              <a:t>The Individuals with Disabilities Education Act (IDEA)</a:t>
            </a:r>
            <a:br>
              <a:rPr lang="en-US" dirty="0"/>
            </a:br>
            <a:endParaRPr lang="en-US" dirty="0"/>
          </a:p>
        </p:txBody>
      </p:sp>
    </p:spTree>
    <p:extLst>
      <p:ext uri="{BB962C8B-B14F-4D97-AF65-F5344CB8AC3E}">
        <p14:creationId xmlns:p14="http://schemas.microsoft.com/office/powerpoint/2010/main" val="1309026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57382-AD1A-48FD-B3D1-CB882C244AE3}"/>
              </a:ext>
            </a:extLst>
          </p:cNvPr>
          <p:cNvSpPr>
            <a:spLocks noGrp="1"/>
          </p:cNvSpPr>
          <p:nvPr>
            <p:ph type="title"/>
          </p:nvPr>
        </p:nvSpPr>
        <p:spPr>
          <a:xfrm>
            <a:off x="587829" y="333305"/>
            <a:ext cx="11005457" cy="914400"/>
          </a:xfrm>
        </p:spPr>
        <p:txBody>
          <a:bodyPr/>
          <a:lstStyle/>
          <a:p>
            <a:r>
              <a:rPr lang="en-US" dirty="0"/>
              <a:t>Coding Considerations</a:t>
            </a:r>
          </a:p>
        </p:txBody>
      </p:sp>
      <p:sp>
        <p:nvSpPr>
          <p:cNvPr id="3" name="Content Placeholder 2">
            <a:extLst>
              <a:ext uri="{FF2B5EF4-FFF2-40B4-BE49-F238E27FC236}">
                <a16:creationId xmlns:a16="http://schemas.microsoft.com/office/drawing/2014/main" id="{690BD206-F3CE-484E-A79A-A3A3928AA30C}"/>
              </a:ext>
            </a:extLst>
          </p:cNvPr>
          <p:cNvSpPr>
            <a:spLocks noGrp="1"/>
          </p:cNvSpPr>
          <p:nvPr>
            <p:ph idx="1"/>
          </p:nvPr>
        </p:nvSpPr>
        <p:spPr>
          <a:xfrm>
            <a:off x="587829" y="1505682"/>
            <a:ext cx="11203678" cy="4585875"/>
          </a:xfrm>
        </p:spPr>
        <p:txBody>
          <a:bodyPr>
            <a:normAutofit/>
          </a:bodyPr>
          <a:lstStyle/>
          <a:p>
            <a:pPr>
              <a:buFont typeface="Wingdings" panose="05000000000000000000" pitchFamily="2" charset="2"/>
              <a:buChar char="ü"/>
            </a:pPr>
            <a:r>
              <a:rPr lang="en-US" sz="2800" dirty="0"/>
              <a:t>Is the first consideration always, does the child attend a regular early childhood program?</a:t>
            </a:r>
          </a:p>
          <a:p>
            <a:pPr lvl="1"/>
            <a:r>
              <a:rPr lang="en-US" sz="2800" dirty="0">
                <a:solidFill>
                  <a:schemeClr val="accent3">
                    <a:lumMod val="75000"/>
                  </a:schemeClr>
                </a:solidFill>
              </a:rPr>
              <a:t>Is this true for children who receive only speech and language services?</a:t>
            </a:r>
          </a:p>
          <a:p>
            <a:pPr lvl="1"/>
            <a:r>
              <a:rPr lang="en-US" sz="2800" dirty="0">
                <a:solidFill>
                  <a:schemeClr val="accent3">
                    <a:lumMod val="75000"/>
                  </a:schemeClr>
                </a:solidFill>
              </a:rPr>
              <a:t>Is this true for children who attend a stand alone regular early childhood program? </a:t>
            </a:r>
          </a:p>
        </p:txBody>
      </p:sp>
      <p:sp>
        <p:nvSpPr>
          <p:cNvPr id="5" name="Slide Number Placeholder 4">
            <a:extLst>
              <a:ext uri="{FF2B5EF4-FFF2-40B4-BE49-F238E27FC236}">
                <a16:creationId xmlns:a16="http://schemas.microsoft.com/office/drawing/2014/main" id="{18F5432E-C753-49BD-96AF-CB384A9C7C32}"/>
              </a:ext>
            </a:extLst>
          </p:cNvPr>
          <p:cNvSpPr>
            <a:spLocks noGrp="1"/>
          </p:cNvSpPr>
          <p:nvPr>
            <p:ph type="sldNum" sz="quarter" idx="4"/>
          </p:nvPr>
        </p:nvSpPr>
        <p:spPr/>
        <p:txBody>
          <a:bodyPr/>
          <a:lstStyle/>
          <a:p>
            <a:fld id="{8FF8BE51-C3B0-9B4F-9A06-4F809A9A7941}" type="slidenum">
              <a:rPr lang="en-US" smtClean="0"/>
              <a:pPr/>
              <a:t>30</a:t>
            </a:fld>
            <a:endParaRPr lang="en-US"/>
          </a:p>
        </p:txBody>
      </p:sp>
    </p:spTree>
    <p:extLst>
      <p:ext uri="{BB962C8B-B14F-4D97-AF65-F5344CB8AC3E}">
        <p14:creationId xmlns:p14="http://schemas.microsoft.com/office/powerpoint/2010/main" val="734598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C44EE-4E4D-435F-A9A7-029D94FD982A}"/>
              </a:ext>
            </a:extLst>
          </p:cNvPr>
          <p:cNvSpPr>
            <a:spLocks noGrp="1"/>
          </p:cNvSpPr>
          <p:nvPr>
            <p:ph type="title"/>
          </p:nvPr>
        </p:nvSpPr>
        <p:spPr>
          <a:xfrm>
            <a:off x="587828" y="312040"/>
            <a:ext cx="11005457" cy="914400"/>
          </a:xfrm>
        </p:spPr>
        <p:txBody>
          <a:bodyPr>
            <a:normAutofit/>
          </a:bodyPr>
          <a:lstStyle/>
          <a:p>
            <a:r>
              <a:rPr lang="en-US" dirty="0"/>
              <a:t>Children Receiving Services in Other Locations</a:t>
            </a:r>
          </a:p>
        </p:txBody>
      </p:sp>
      <p:sp>
        <p:nvSpPr>
          <p:cNvPr id="3" name="Content Placeholder 2">
            <a:extLst>
              <a:ext uri="{FF2B5EF4-FFF2-40B4-BE49-F238E27FC236}">
                <a16:creationId xmlns:a16="http://schemas.microsoft.com/office/drawing/2014/main" id="{071A3ACD-3FA0-402E-84D7-E28646E33EB9}"/>
              </a:ext>
            </a:extLst>
          </p:cNvPr>
          <p:cNvSpPr>
            <a:spLocks noGrp="1"/>
          </p:cNvSpPr>
          <p:nvPr>
            <p:ph idx="1"/>
          </p:nvPr>
        </p:nvSpPr>
        <p:spPr>
          <a:xfrm>
            <a:off x="587828" y="1516315"/>
            <a:ext cx="11005457" cy="4543344"/>
          </a:xfrm>
        </p:spPr>
        <p:txBody>
          <a:bodyPr/>
          <a:lstStyle/>
          <a:p>
            <a:r>
              <a:rPr lang="en-US" sz="2800" dirty="0"/>
              <a:t>For children who attend regular early childhood programs, but receive the majority of their special education and related services in other locations</a:t>
            </a:r>
          </a:p>
          <a:p>
            <a:pPr lvl="1"/>
            <a:r>
              <a:rPr lang="en-US" sz="2800" dirty="0">
                <a:solidFill>
                  <a:schemeClr val="accent3">
                    <a:lumMod val="75000"/>
                  </a:schemeClr>
                </a:solidFill>
              </a:rPr>
              <a:t>What regular programs are these children attending?</a:t>
            </a:r>
          </a:p>
          <a:p>
            <a:pPr lvl="1"/>
            <a:r>
              <a:rPr lang="en-US" sz="2800" dirty="0">
                <a:solidFill>
                  <a:schemeClr val="accent3">
                    <a:lumMod val="75000"/>
                  </a:schemeClr>
                </a:solidFill>
              </a:rPr>
              <a:t>Are these programs chosen by their parents?</a:t>
            </a:r>
          </a:p>
          <a:p>
            <a:pPr lvl="1"/>
            <a:r>
              <a:rPr lang="en-US" sz="2800" dirty="0">
                <a:solidFill>
                  <a:schemeClr val="accent3">
                    <a:lumMod val="75000"/>
                  </a:schemeClr>
                </a:solidFill>
              </a:rPr>
              <a:t>How many children are attending 10 hours or more, versus 10 hours or less?</a:t>
            </a:r>
          </a:p>
          <a:p>
            <a:pPr lvl="1"/>
            <a:endParaRPr lang="en-US" sz="2800" dirty="0">
              <a:solidFill>
                <a:schemeClr val="accent3">
                  <a:lumMod val="75000"/>
                </a:schemeClr>
              </a:solidFill>
            </a:endParaRPr>
          </a:p>
          <a:p>
            <a:pPr lvl="1"/>
            <a:endParaRPr lang="en-US" sz="2800" dirty="0">
              <a:solidFill>
                <a:schemeClr val="accent3">
                  <a:lumMod val="75000"/>
                </a:schemeClr>
              </a:solidFill>
            </a:endParaRPr>
          </a:p>
          <a:p>
            <a:endParaRPr lang="en-US" dirty="0"/>
          </a:p>
        </p:txBody>
      </p:sp>
      <p:sp>
        <p:nvSpPr>
          <p:cNvPr id="5" name="Slide Number Placeholder 4">
            <a:extLst>
              <a:ext uri="{FF2B5EF4-FFF2-40B4-BE49-F238E27FC236}">
                <a16:creationId xmlns:a16="http://schemas.microsoft.com/office/drawing/2014/main" id="{90939B28-F4BF-4057-8AD2-3506C4156EE8}"/>
              </a:ext>
            </a:extLst>
          </p:cNvPr>
          <p:cNvSpPr>
            <a:spLocks noGrp="1"/>
          </p:cNvSpPr>
          <p:nvPr>
            <p:ph type="sldNum" sz="quarter" idx="4"/>
          </p:nvPr>
        </p:nvSpPr>
        <p:spPr/>
        <p:txBody>
          <a:bodyPr/>
          <a:lstStyle/>
          <a:p>
            <a:fld id="{8FF8BE51-C3B0-9B4F-9A06-4F809A9A7941}" type="slidenum">
              <a:rPr lang="en-US" smtClean="0"/>
              <a:pPr/>
              <a:t>31</a:t>
            </a:fld>
            <a:endParaRPr lang="en-US"/>
          </a:p>
        </p:txBody>
      </p:sp>
    </p:spTree>
    <p:extLst>
      <p:ext uri="{BB962C8B-B14F-4D97-AF65-F5344CB8AC3E}">
        <p14:creationId xmlns:p14="http://schemas.microsoft.com/office/powerpoint/2010/main" val="4156525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5B7E3-5518-42E3-9BE4-7439CAEE3E71}"/>
              </a:ext>
            </a:extLst>
          </p:cNvPr>
          <p:cNvSpPr>
            <a:spLocks noGrp="1"/>
          </p:cNvSpPr>
          <p:nvPr>
            <p:ph type="title"/>
          </p:nvPr>
        </p:nvSpPr>
        <p:spPr>
          <a:xfrm>
            <a:off x="587827" y="370928"/>
            <a:ext cx="11005457" cy="914400"/>
          </a:xfrm>
        </p:spPr>
        <p:txBody>
          <a:bodyPr/>
          <a:lstStyle/>
          <a:p>
            <a:r>
              <a:rPr lang="en-US" dirty="0"/>
              <a:t>Children in Special Education Settings</a:t>
            </a:r>
          </a:p>
        </p:txBody>
      </p:sp>
      <p:sp>
        <p:nvSpPr>
          <p:cNvPr id="3" name="Content Placeholder 2">
            <a:extLst>
              <a:ext uri="{FF2B5EF4-FFF2-40B4-BE49-F238E27FC236}">
                <a16:creationId xmlns:a16="http://schemas.microsoft.com/office/drawing/2014/main" id="{B2ECB9E5-365C-4F73-96F8-1466C7E2385E}"/>
              </a:ext>
            </a:extLst>
          </p:cNvPr>
          <p:cNvSpPr>
            <a:spLocks noGrp="1"/>
          </p:cNvSpPr>
          <p:nvPr>
            <p:ph idx="1"/>
          </p:nvPr>
        </p:nvSpPr>
        <p:spPr>
          <a:xfrm>
            <a:off x="460236" y="1285328"/>
            <a:ext cx="11448229" cy="4607139"/>
          </a:xfrm>
        </p:spPr>
        <p:txBody>
          <a:bodyPr>
            <a:normAutofit fontScale="92500"/>
          </a:bodyPr>
          <a:lstStyle/>
          <a:p>
            <a:r>
              <a:rPr lang="en-US" sz="2800" dirty="0"/>
              <a:t>Children in special education settings may be appropriately coded as children who:</a:t>
            </a:r>
          </a:p>
          <a:p>
            <a:pPr lvl="1"/>
            <a:r>
              <a:rPr lang="en-US" sz="2800" dirty="0"/>
              <a:t>Attend a regular early childhood program but receive the majority of their special education and related services in other locations</a:t>
            </a:r>
          </a:p>
          <a:p>
            <a:pPr lvl="1"/>
            <a:r>
              <a:rPr lang="en-US" sz="2800" dirty="0"/>
              <a:t>Other locations may be in  self-contained classroom, separate special education school, or residential setting</a:t>
            </a:r>
          </a:p>
          <a:p>
            <a:pPr lvl="2"/>
            <a:r>
              <a:rPr lang="en-US" sz="2800" dirty="0">
                <a:solidFill>
                  <a:schemeClr val="accent3">
                    <a:lumMod val="75000"/>
                  </a:schemeClr>
                </a:solidFill>
              </a:rPr>
              <a:t>Do you know how many children attend a special education program, who are coded as attending a regular early childhood program but receiving services in other locations?  What percentage?</a:t>
            </a:r>
          </a:p>
          <a:p>
            <a:endParaRPr lang="en-US" sz="2800" dirty="0"/>
          </a:p>
          <a:p>
            <a:pPr lvl="1"/>
            <a:endParaRPr lang="en-US" sz="2400" dirty="0"/>
          </a:p>
          <a:p>
            <a:pPr marL="457200" lvl="1" indent="0">
              <a:buNone/>
            </a:pPr>
            <a:endParaRPr lang="en-US" sz="2400" dirty="0"/>
          </a:p>
          <a:p>
            <a:pPr marL="0" indent="0">
              <a:buNone/>
            </a:pPr>
            <a:endParaRPr lang="en-US" sz="2400" dirty="0"/>
          </a:p>
        </p:txBody>
      </p:sp>
      <p:sp>
        <p:nvSpPr>
          <p:cNvPr id="5" name="Slide Number Placeholder 4">
            <a:extLst>
              <a:ext uri="{FF2B5EF4-FFF2-40B4-BE49-F238E27FC236}">
                <a16:creationId xmlns:a16="http://schemas.microsoft.com/office/drawing/2014/main" id="{A297CD6B-A1EB-44E8-A980-B8E84CB6D8EF}"/>
              </a:ext>
            </a:extLst>
          </p:cNvPr>
          <p:cNvSpPr>
            <a:spLocks noGrp="1"/>
          </p:cNvSpPr>
          <p:nvPr>
            <p:ph type="sldNum" sz="quarter" idx="4"/>
          </p:nvPr>
        </p:nvSpPr>
        <p:spPr/>
        <p:txBody>
          <a:bodyPr/>
          <a:lstStyle/>
          <a:p>
            <a:fld id="{8FF8BE51-C3B0-9B4F-9A06-4F809A9A7941}" type="slidenum">
              <a:rPr lang="en-US" smtClean="0"/>
              <a:pPr/>
              <a:t>32</a:t>
            </a:fld>
            <a:endParaRPr lang="en-US"/>
          </a:p>
        </p:txBody>
      </p:sp>
    </p:spTree>
    <p:extLst>
      <p:ext uri="{BB962C8B-B14F-4D97-AF65-F5344CB8AC3E}">
        <p14:creationId xmlns:p14="http://schemas.microsoft.com/office/powerpoint/2010/main" val="25294519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D24E7-7D31-4D91-9D81-7C33D8483D97}"/>
              </a:ext>
            </a:extLst>
          </p:cNvPr>
          <p:cNvSpPr>
            <a:spLocks noGrp="1"/>
          </p:cNvSpPr>
          <p:nvPr>
            <p:ph type="title"/>
          </p:nvPr>
        </p:nvSpPr>
        <p:spPr>
          <a:xfrm>
            <a:off x="587828" y="333306"/>
            <a:ext cx="11005457" cy="914400"/>
          </a:xfrm>
        </p:spPr>
        <p:txBody>
          <a:bodyPr/>
          <a:lstStyle/>
          <a:p>
            <a:r>
              <a:rPr lang="en-US" dirty="0"/>
              <a:t>Children 3-5 in Kindergarten</a:t>
            </a:r>
          </a:p>
        </p:txBody>
      </p:sp>
      <p:sp>
        <p:nvSpPr>
          <p:cNvPr id="3" name="Content Placeholder 2">
            <a:extLst>
              <a:ext uri="{FF2B5EF4-FFF2-40B4-BE49-F238E27FC236}">
                <a16:creationId xmlns:a16="http://schemas.microsoft.com/office/drawing/2014/main" id="{E5FD0F27-432B-4BF0-8824-46152FE67649}"/>
              </a:ext>
            </a:extLst>
          </p:cNvPr>
          <p:cNvSpPr>
            <a:spLocks noGrp="1"/>
          </p:cNvSpPr>
          <p:nvPr>
            <p:ph idx="1"/>
          </p:nvPr>
        </p:nvSpPr>
        <p:spPr>
          <a:xfrm>
            <a:off x="396444" y="1380005"/>
            <a:ext cx="11604171" cy="4691185"/>
          </a:xfrm>
        </p:spPr>
        <p:txBody>
          <a:bodyPr>
            <a:normAutofit/>
          </a:bodyPr>
          <a:lstStyle/>
          <a:p>
            <a:r>
              <a:rPr lang="en-US" sz="2800" dirty="0"/>
              <a:t>Children in kindergarten who are five on the state selected collection date should be included</a:t>
            </a:r>
          </a:p>
          <a:p>
            <a:pPr lvl="1"/>
            <a:r>
              <a:rPr lang="en-US" sz="2800" dirty="0">
                <a:solidFill>
                  <a:schemeClr val="accent3">
                    <a:lumMod val="75000"/>
                  </a:schemeClr>
                </a:solidFill>
              </a:rPr>
              <a:t>Approximately how many children are five in kindergarten on the collection date in your state?</a:t>
            </a:r>
          </a:p>
          <a:p>
            <a:pPr lvl="1"/>
            <a:r>
              <a:rPr lang="en-US" sz="2800" dirty="0">
                <a:solidFill>
                  <a:schemeClr val="accent3">
                    <a:lumMod val="75000"/>
                  </a:schemeClr>
                </a:solidFill>
              </a:rPr>
              <a:t>How do these children impact your data?</a:t>
            </a:r>
          </a:p>
          <a:p>
            <a:pPr lvl="2"/>
            <a:r>
              <a:rPr lang="en-US" sz="2800" dirty="0">
                <a:solidFill>
                  <a:schemeClr val="accent3">
                    <a:lumMod val="75000"/>
                  </a:schemeClr>
                </a:solidFill>
              </a:rPr>
              <a:t>Where are these children receiving special education services?</a:t>
            </a:r>
          </a:p>
          <a:p>
            <a:pPr lvl="2"/>
            <a:r>
              <a:rPr lang="en-US" sz="2800" dirty="0">
                <a:solidFill>
                  <a:schemeClr val="accent3">
                    <a:lumMod val="75000"/>
                  </a:schemeClr>
                </a:solidFill>
              </a:rPr>
              <a:t>From whom are these children receiving special education services?</a:t>
            </a:r>
          </a:p>
          <a:p>
            <a:pPr lvl="2"/>
            <a:endParaRPr lang="en-US" sz="2600" dirty="0">
              <a:solidFill>
                <a:schemeClr val="accent4">
                  <a:lumMod val="75000"/>
                </a:schemeClr>
              </a:solidFill>
            </a:endParaRPr>
          </a:p>
        </p:txBody>
      </p:sp>
      <p:sp>
        <p:nvSpPr>
          <p:cNvPr id="5" name="Slide Number Placeholder 4">
            <a:extLst>
              <a:ext uri="{FF2B5EF4-FFF2-40B4-BE49-F238E27FC236}">
                <a16:creationId xmlns:a16="http://schemas.microsoft.com/office/drawing/2014/main" id="{8369429F-A0B6-4C51-BF68-D326F900928E}"/>
              </a:ext>
            </a:extLst>
          </p:cNvPr>
          <p:cNvSpPr>
            <a:spLocks noGrp="1"/>
          </p:cNvSpPr>
          <p:nvPr>
            <p:ph type="sldNum" sz="quarter" idx="4"/>
          </p:nvPr>
        </p:nvSpPr>
        <p:spPr/>
        <p:txBody>
          <a:bodyPr/>
          <a:lstStyle/>
          <a:p>
            <a:fld id="{8FF8BE51-C3B0-9B4F-9A06-4F809A9A7941}" type="slidenum">
              <a:rPr lang="en-US" smtClean="0"/>
              <a:pPr/>
              <a:t>33</a:t>
            </a:fld>
            <a:endParaRPr lang="en-US"/>
          </a:p>
        </p:txBody>
      </p:sp>
    </p:spTree>
    <p:extLst>
      <p:ext uri="{BB962C8B-B14F-4D97-AF65-F5344CB8AC3E}">
        <p14:creationId xmlns:p14="http://schemas.microsoft.com/office/powerpoint/2010/main" val="4175189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BB05ED7-AF18-4C30-8767-84AAE6AAEC68}"/>
              </a:ext>
            </a:extLst>
          </p:cNvPr>
          <p:cNvSpPr>
            <a:spLocks noGrp="1"/>
          </p:cNvSpPr>
          <p:nvPr>
            <p:ph type="ctrTitle"/>
          </p:nvPr>
        </p:nvSpPr>
        <p:spPr>
          <a:xfrm>
            <a:off x="582355" y="3329053"/>
            <a:ext cx="11027289" cy="1976593"/>
          </a:xfrm>
        </p:spPr>
        <p:txBody>
          <a:bodyPr/>
          <a:lstStyle/>
          <a:p>
            <a:pPr>
              <a:lnSpc>
                <a:spcPct val="150000"/>
              </a:lnSpc>
            </a:pPr>
            <a:r>
              <a:rPr lang="en-US" dirty="0"/>
              <a:t>Using your data for program improvement to</a:t>
            </a:r>
            <a:br>
              <a:rPr lang="en-US" dirty="0"/>
            </a:br>
            <a:r>
              <a:rPr lang="en-US" dirty="0"/>
              <a:t>create more inclusive opportunities</a:t>
            </a:r>
          </a:p>
        </p:txBody>
      </p:sp>
      <p:sp>
        <p:nvSpPr>
          <p:cNvPr id="5" name="Slide Number Placeholder 4">
            <a:extLst>
              <a:ext uri="{FF2B5EF4-FFF2-40B4-BE49-F238E27FC236}">
                <a16:creationId xmlns:a16="http://schemas.microsoft.com/office/drawing/2014/main" id="{349397EB-B81F-4B26-A0D9-6C8127DC3CAB}"/>
              </a:ext>
            </a:extLst>
          </p:cNvPr>
          <p:cNvSpPr>
            <a:spLocks noGrp="1"/>
          </p:cNvSpPr>
          <p:nvPr>
            <p:ph type="sldNum" sz="quarter" idx="4294967295"/>
          </p:nvPr>
        </p:nvSpPr>
        <p:spPr>
          <a:xfrm>
            <a:off x="10958513" y="6350000"/>
            <a:ext cx="1233487" cy="503238"/>
          </a:xfrm>
        </p:spPr>
        <p:txBody>
          <a:bodyPr/>
          <a:lstStyle/>
          <a:p>
            <a:fld id="{8FF8BE51-C3B0-9B4F-9A06-4F809A9A7941}" type="slidenum">
              <a:rPr lang="en-US" smtClean="0"/>
              <a:pPr/>
              <a:t>34</a:t>
            </a:fld>
            <a:endParaRPr lang="en-US"/>
          </a:p>
        </p:txBody>
      </p:sp>
    </p:spTree>
    <p:extLst>
      <p:ext uri="{BB962C8B-B14F-4D97-AF65-F5344CB8AC3E}">
        <p14:creationId xmlns:p14="http://schemas.microsoft.com/office/powerpoint/2010/main" val="10284095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D275B-2C3E-48A7-9CE4-904378B6199A}"/>
              </a:ext>
            </a:extLst>
          </p:cNvPr>
          <p:cNvSpPr>
            <a:spLocks noGrp="1"/>
          </p:cNvSpPr>
          <p:nvPr>
            <p:ph type="ctrTitle"/>
          </p:nvPr>
        </p:nvSpPr>
        <p:spPr/>
        <p:txBody>
          <a:bodyPr/>
          <a:lstStyle/>
          <a:p>
            <a:r>
              <a:rPr lang="en-US" dirty="0"/>
              <a:t>   </a:t>
            </a:r>
          </a:p>
        </p:txBody>
      </p:sp>
      <p:sp>
        <p:nvSpPr>
          <p:cNvPr id="3" name="Subtitle 2">
            <a:extLst>
              <a:ext uri="{FF2B5EF4-FFF2-40B4-BE49-F238E27FC236}">
                <a16:creationId xmlns:a16="http://schemas.microsoft.com/office/drawing/2014/main" id="{6491945D-0718-44A1-AA2C-55171489E70B}"/>
              </a:ext>
            </a:extLst>
          </p:cNvPr>
          <p:cNvSpPr>
            <a:spLocks noGrp="1"/>
          </p:cNvSpPr>
          <p:nvPr>
            <p:ph type="subTitle" idx="1"/>
          </p:nvPr>
        </p:nvSpPr>
        <p:spPr>
          <a:xfrm>
            <a:off x="5847907" y="2963779"/>
            <a:ext cx="5358809" cy="2618314"/>
          </a:xfrm>
        </p:spPr>
        <p:txBody>
          <a:bodyPr>
            <a:normAutofit fontScale="25000" lnSpcReduction="20000"/>
          </a:bodyPr>
          <a:lstStyle/>
          <a:p>
            <a:r>
              <a:rPr lang="en-US" sz="16000" b="1" dirty="0">
                <a:solidFill>
                  <a:schemeClr val="accent3">
                    <a:lumMod val="75000"/>
                  </a:schemeClr>
                </a:solidFill>
              </a:rPr>
              <a:t>Jenny Giles</a:t>
            </a:r>
          </a:p>
          <a:p>
            <a:r>
              <a:rPr lang="en-US" sz="16000" b="1" dirty="0">
                <a:solidFill>
                  <a:schemeClr val="accent3">
                    <a:lumMod val="75000"/>
                  </a:schemeClr>
                </a:solidFill>
              </a:rPr>
              <a:t>Nancy Fuhrman</a:t>
            </a:r>
          </a:p>
          <a:p>
            <a:endParaRPr lang="en-US" sz="7300" b="1" dirty="0">
              <a:solidFill>
                <a:schemeClr val="accent3">
                  <a:lumMod val="75000"/>
                </a:schemeClr>
              </a:solidFill>
            </a:endParaRPr>
          </a:p>
          <a:p>
            <a:r>
              <a:rPr lang="en-US" sz="8600" dirty="0"/>
              <a:t>Wisconsin </a:t>
            </a:r>
          </a:p>
          <a:p>
            <a:r>
              <a:rPr lang="en-US" sz="8600" dirty="0"/>
              <a:t>Department of Public Instruction</a:t>
            </a:r>
          </a:p>
        </p:txBody>
      </p:sp>
    </p:spTree>
    <p:extLst>
      <p:ext uri="{BB962C8B-B14F-4D97-AF65-F5344CB8AC3E}">
        <p14:creationId xmlns:p14="http://schemas.microsoft.com/office/powerpoint/2010/main" val="4999244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BB05ED7-AF18-4C30-8767-84AAE6AAEC68}"/>
              </a:ext>
            </a:extLst>
          </p:cNvPr>
          <p:cNvSpPr>
            <a:spLocks noGrp="1"/>
          </p:cNvSpPr>
          <p:nvPr>
            <p:ph type="title"/>
          </p:nvPr>
        </p:nvSpPr>
        <p:spPr/>
        <p:txBody>
          <a:bodyPr/>
          <a:lstStyle/>
          <a:p>
            <a:pPr>
              <a:lnSpc>
                <a:spcPct val="150000"/>
              </a:lnSpc>
            </a:pPr>
            <a:r>
              <a:rPr lang="en-US" dirty="0"/>
              <a:t>Preschool Inclusion</a:t>
            </a:r>
          </a:p>
        </p:txBody>
      </p:sp>
      <p:sp>
        <p:nvSpPr>
          <p:cNvPr id="2" name="Content Placeholder 1"/>
          <p:cNvSpPr>
            <a:spLocks noGrp="1"/>
          </p:cNvSpPr>
          <p:nvPr>
            <p:ph idx="1"/>
          </p:nvPr>
        </p:nvSpPr>
        <p:spPr/>
        <p:txBody>
          <a:bodyPr>
            <a:normAutofit fontScale="92500"/>
          </a:bodyPr>
          <a:lstStyle/>
          <a:p>
            <a:r>
              <a:rPr lang="en-US" dirty="0">
                <a:solidFill>
                  <a:srgbClr val="0D466E"/>
                </a:solidFill>
              </a:rPr>
              <a:t>Preschool inclusion statewide initiative for many years</a:t>
            </a:r>
          </a:p>
          <a:p>
            <a:pPr lvl="1"/>
            <a:r>
              <a:rPr lang="en-US" dirty="0">
                <a:solidFill>
                  <a:srgbClr val="0D466E"/>
                </a:solidFill>
              </a:rPr>
              <a:t>Sharing of resources</a:t>
            </a:r>
          </a:p>
          <a:p>
            <a:pPr lvl="1"/>
            <a:r>
              <a:rPr lang="en-US" dirty="0">
                <a:solidFill>
                  <a:srgbClr val="0D466E"/>
                </a:solidFill>
              </a:rPr>
              <a:t>Discussion of preschool options</a:t>
            </a:r>
          </a:p>
          <a:p>
            <a:pPr lvl="1"/>
            <a:endParaRPr lang="en-US" dirty="0">
              <a:solidFill>
                <a:srgbClr val="0D466E"/>
              </a:solidFill>
            </a:endParaRPr>
          </a:p>
          <a:p>
            <a:r>
              <a:rPr lang="en-US" dirty="0">
                <a:solidFill>
                  <a:srgbClr val="0D466E"/>
                </a:solidFill>
              </a:rPr>
              <a:t>Efforts did not result in substantial change</a:t>
            </a:r>
          </a:p>
          <a:p>
            <a:endParaRPr lang="en-US" dirty="0">
              <a:solidFill>
                <a:srgbClr val="0D466E"/>
              </a:solidFill>
            </a:endParaRPr>
          </a:p>
          <a:p>
            <a:r>
              <a:rPr lang="en-US" dirty="0">
                <a:solidFill>
                  <a:srgbClr val="0D466E"/>
                </a:solidFill>
              </a:rPr>
              <a:t>Results Driven Accountability (RDA) and Preschool Inclusion Policy Statement made rethink efforts</a:t>
            </a:r>
          </a:p>
          <a:p>
            <a:pPr lvl="1"/>
            <a:r>
              <a:rPr lang="en-US" dirty="0">
                <a:solidFill>
                  <a:srgbClr val="0D466E"/>
                </a:solidFill>
              </a:rPr>
              <a:t>Resulted in focused LEA approach to increasing preschool inclusion</a:t>
            </a:r>
          </a:p>
          <a:p>
            <a:pPr lvl="1"/>
            <a:r>
              <a:rPr lang="en-US" dirty="0">
                <a:solidFill>
                  <a:srgbClr val="0D466E"/>
                </a:solidFill>
              </a:rPr>
              <a:t>Expectation that focused approach will impact educational environment data as well as child outcomes data</a:t>
            </a:r>
          </a:p>
          <a:p>
            <a:pPr lvl="1"/>
            <a:endParaRPr lang="en-US" dirty="0"/>
          </a:p>
          <a:p>
            <a:endParaRPr lang="en-US" dirty="0"/>
          </a:p>
        </p:txBody>
      </p:sp>
      <p:sp>
        <p:nvSpPr>
          <p:cNvPr id="5" name="Slide Number Placeholder 4">
            <a:extLst>
              <a:ext uri="{FF2B5EF4-FFF2-40B4-BE49-F238E27FC236}">
                <a16:creationId xmlns:a16="http://schemas.microsoft.com/office/drawing/2014/main" id="{349397EB-B81F-4B26-A0D9-6C8127DC3CAB}"/>
              </a:ext>
            </a:extLst>
          </p:cNvPr>
          <p:cNvSpPr>
            <a:spLocks noGrp="1"/>
          </p:cNvSpPr>
          <p:nvPr>
            <p:ph type="sldNum" sz="quarter" idx="4"/>
          </p:nvPr>
        </p:nvSpPr>
        <p:spPr/>
        <p:txBody>
          <a:bodyPr/>
          <a:lstStyle/>
          <a:p>
            <a:fld id="{8FF8BE51-C3B0-9B4F-9A06-4F809A9A7941}" type="slidenum">
              <a:rPr lang="en-US" smtClean="0"/>
              <a:pPr/>
              <a:t>36</a:t>
            </a:fld>
            <a:endParaRPr lang="en-US"/>
          </a:p>
        </p:txBody>
      </p:sp>
    </p:spTree>
    <p:extLst>
      <p:ext uri="{BB962C8B-B14F-4D97-AF65-F5344CB8AC3E}">
        <p14:creationId xmlns:p14="http://schemas.microsoft.com/office/powerpoint/2010/main" val="3338196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BB05ED7-AF18-4C30-8767-84AAE6AAEC68}"/>
              </a:ext>
            </a:extLst>
          </p:cNvPr>
          <p:cNvSpPr>
            <a:spLocks noGrp="1"/>
          </p:cNvSpPr>
          <p:nvPr>
            <p:ph type="title"/>
          </p:nvPr>
        </p:nvSpPr>
        <p:spPr/>
        <p:txBody>
          <a:bodyPr/>
          <a:lstStyle/>
          <a:p>
            <a:pPr>
              <a:lnSpc>
                <a:spcPct val="150000"/>
              </a:lnSpc>
            </a:pPr>
            <a:r>
              <a:rPr lang="en-US" dirty="0"/>
              <a:t>CESA Program Support Teachers</a:t>
            </a:r>
          </a:p>
        </p:txBody>
      </p:sp>
      <p:sp>
        <p:nvSpPr>
          <p:cNvPr id="2" name="Content Placeholder 1"/>
          <p:cNvSpPr>
            <a:spLocks noGrp="1"/>
          </p:cNvSpPr>
          <p:nvPr>
            <p:ph idx="1"/>
          </p:nvPr>
        </p:nvSpPr>
        <p:spPr/>
        <p:txBody>
          <a:bodyPr>
            <a:normAutofit fontScale="92500" lnSpcReduction="10000"/>
          </a:bodyPr>
          <a:lstStyle/>
          <a:p>
            <a:r>
              <a:rPr lang="en-US" dirty="0">
                <a:solidFill>
                  <a:srgbClr val="0D466E"/>
                </a:solidFill>
              </a:rPr>
              <a:t>12 Regional Cooperative Educational Service Agencies (CESAs) within state</a:t>
            </a:r>
          </a:p>
          <a:p>
            <a:pPr lvl="1"/>
            <a:r>
              <a:rPr lang="en-US" dirty="0">
                <a:solidFill>
                  <a:srgbClr val="0D466E"/>
                </a:solidFill>
              </a:rPr>
              <a:t>Purpose is to provide technical assistance</a:t>
            </a:r>
          </a:p>
          <a:p>
            <a:pPr lvl="1"/>
            <a:endParaRPr lang="en-US" dirty="0">
              <a:solidFill>
                <a:srgbClr val="0D466E"/>
              </a:solidFill>
            </a:endParaRPr>
          </a:p>
          <a:p>
            <a:r>
              <a:rPr lang="en-US" dirty="0">
                <a:solidFill>
                  <a:srgbClr val="0D466E"/>
                </a:solidFill>
              </a:rPr>
              <a:t>IDEA discretionary dollars used to fund one or more early childhood program support teachers (PSTs) within each CESA</a:t>
            </a:r>
          </a:p>
          <a:p>
            <a:endParaRPr lang="en-US" dirty="0">
              <a:solidFill>
                <a:srgbClr val="0D466E"/>
              </a:solidFill>
            </a:endParaRPr>
          </a:p>
          <a:p>
            <a:r>
              <a:rPr lang="en-US" dirty="0">
                <a:solidFill>
                  <a:srgbClr val="0D466E"/>
                </a:solidFill>
              </a:rPr>
              <a:t>CESA PSTs leading the work at the LEA level</a:t>
            </a:r>
          </a:p>
          <a:p>
            <a:pPr lvl="1"/>
            <a:r>
              <a:rPr lang="en-US" dirty="0">
                <a:solidFill>
                  <a:srgbClr val="0D466E"/>
                </a:solidFill>
              </a:rPr>
              <a:t>SEA staff and statewide early childhood coordinator available to provide support and resources</a:t>
            </a:r>
          </a:p>
          <a:p>
            <a:pPr lvl="1"/>
            <a:r>
              <a:rPr lang="en-US" dirty="0">
                <a:solidFill>
                  <a:srgbClr val="0D466E"/>
                </a:solidFill>
              </a:rPr>
              <a:t>ECTA staff provided 1-day professional development</a:t>
            </a:r>
          </a:p>
          <a:p>
            <a:pPr lvl="2"/>
            <a:r>
              <a:rPr lang="en-US" dirty="0">
                <a:solidFill>
                  <a:srgbClr val="0D466E"/>
                </a:solidFill>
              </a:rPr>
              <a:t>Resource sharing</a:t>
            </a:r>
          </a:p>
          <a:p>
            <a:pPr lvl="2"/>
            <a:r>
              <a:rPr lang="en-US" dirty="0">
                <a:solidFill>
                  <a:srgbClr val="0D466E"/>
                </a:solidFill>
              </a:rPr>
              <a:t>Data analysis</a:t>
            </a:r>
          </a:p>
        </p:txBody>
      </p:sp>
      <p:sp>
        <p:nvSpPr>
          <p:cNvPr id="5" name="Slide Number Placeholder 4">
            <a:extLst>
              <a:ext uri="{FF2B5EF4-FFF2-40B4-BE49-F238E27FC236}">
                <a16:creationId xmlns:a16="http://schemas.microsoft.com/office/drawing/2014/main" id="{349397EB-B81F-4B26-A0D9-6C8127DC3CAB}"/>
              </a:ext>
            </a:extLst>
          </p:cNvPr>
          <p:cNvSpPr>
            <a:spLocks noGrp="1"/>
          </p:cNvSpPr>
          <p:nvPr>
            <p:ph type="sldNum" sz="quarter" idx="4"/>
          </p:nvPr>
        </p:nvSpPr>
        <p:spPr/>
        <p:txBody>
          <a:bodyPr/>
          <a:lstStyle/>
          <a:p>
            <a:fld id="{8FF8BE51-C3B0-9B4F-9A06-4F809A9A7941}" type="slidenum">
              <a:rPr lang="en-US" smtClean="0"/>
              <a:pPr/>
              <a:t>37</a:t>
            </a:fld>
            <a:endParaRPr lang="en-US"/>
          </a:p>
        </p:txBody>
      </p:sp>
    </p:spTree>
    <p:extLst>
      <p:ext uri="{BB962C8B-B14F-4D97-AF65-F5344CB8AC3E}">
        <p14:creationId xmlns:p14="http://schemas.microsoft.com/office/powerpoint/2010/main" val="2881025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BB05ED7-AF18-4C30-8767-84AAE6AAEC68}"/>
              </a:ext>
            </a:extLst>
          </p:cNvPr>
          <p:cNvSpPr>
            <a:spLocks noGrp="1"/>
          </p:cNvSpPr>
          <p:nvPr>
            <p:ph type="title"/>
          </p:nvPr>
        </p:nvSpPr>
        <p:spPr/>
        <p:txBody>
          <a:bodyPr/>
          <a:lstStyle/>
          <a:p>
            <a:pPr>
              <a:lnSpc>
                <a:spcPct val="150000"/>
              </a:lnSpc>
            </a:pPr>
            <a:r>
              <a:rPr lang="en-US" dirty="0"/>
              <a:t>Identifying Focus LEAs</a:t>
            </a:r>
          </a:p>
        </p:txBody>
      </p:sp>
      <p:sp>
        <p:nvSpPr>
          <p:cNvPr id="2" name="Content Placeholder 1"/>
          <p:cNvSpPr>
            <a:spLocks noGrp="1"/>
          </p:cNvSpPr>
          <p:nvPr>
            <p:ph idx="1"/>
          </p:nvPr>
        </p:nvSpPr>
        <p:spPr>
          <a:xfrm>
            <a:off x="587829" y="1368357"/>
            <a:ext cx="11005457" cy="4570529"/>
          </a:xfrm>
        </p:spPr>
        <p:txBody>
          <a:bodyPr>
            <a:normAutofit fontScale="77500" lnSpcReduction="20000"/>
          </a:bodyPr>
          <a:lstStyle/>
          <a:p>
            <a:pPr marL="0" indent="0" algn="ctr">
              <a:buClr>
                <a:srgbClr val="0D466E"/>
              </a:buClr>
              <a:buNone/>
            </a:pPr>
            <a:r>
              <a:rPr lang="en-US" sz="2300" dirty="0">
                <a:solidFill>
                  <a:srgbClr val="0D466E"/>
                </a:solidFill>
              </a:rPr>
              <a:t>Scoring Rubric</a:t>
            </a:r>
          </a:p>
          <a:p>
            <a:pPr marL="228600" lvl="1" indent="0" defTabSz="857250">
              <a:buNone/>
            </a:pPr>
            <a:r>
              <a:rPr lang="en-US" dirty="0"/>
              <a:t>	</a:t>
            </a:r>
          </a:p>
          <a:p>
            <a:pPr lvl="1"/>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buClr>
                <a:srgbClr val="0D466E"/>
              </a:buClr>
            </a:pPr>
            <a:r>
              <a:rPr lang="en-US" dirty="0">
                <a:solidFill>
                  <a:srgbClr val="0D466E"/>
                </a:solidFill>
              </a:rPr>
              <a:t>Three Years of Data</a:t>
            </a:r>
          </a:p>
          <a:p>
            <a:pPr lvl="1">
              <a:buClr>
                <a:srgbClr val="0D466E"/>
              </a:buClr>
            </a:pPr>
            <a:r>
              <a:rPr lang="en-US" dirty="0">
                <a:solidFill>
                  <a:srgbClr val="0D466E"/>
                </a:solidFill>
              </a:rPr>
              <a:t>Possible 15 points total</a:t>
            </a:r>
          </a:p>
        </p:txBody>
      </p:sp>
      <p:sp>
        <p:nvSpPr>
          <p:cNvPr id="5" name="Slide Number Placeholder 4">
            <a:extLst>
              <a:ext uri="{FF2B5EF4-FFF2-40B4-BE49-F238E27FC236}">
                <a16:creationId xmlns:a16="http://schemas.microsoft.com/office/drawing/2014/main" id="{349397EB-B81F-4B26-A0D9-6C8127DC3CAB}"/>
              </a:ext>
            </a:extLst>
          </p:cNvPr>
          <p:cNvSpPr>
            <a:spLocks noGrp="1"/>
          </p:cNvSpPr>
          <p:nvPr>
            <p:ph type="sldNum" sz="quarter" idx="4"/>
          </p:nvPr>
        </p:nvSpPr>
        <p:spPr/>
        <p:txBody>
          <a:bodyPr/>
          <a:lstStyle/>
          <a:p>
            <a:fld id="{8FF8BE51-C3B0-9B4F-9A06-4F809A9A7941}" type="slidenum">
              <a:rPr lang="en-US" smtClean="0"/>
              <a:pPr/>
              <a:t>38</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524853813"/>
              </p:ext>
            </p:extLst>
          </p:nvPr>
        </p:nvGraphicFramePr>
        <p:xfrm>
          <a:off x="1008667" y="1696823"/>
          <a:ext cx="10584617" cy="3383280"/>
        </p:xfrm>
        <a:graphic>
          <a:graphicData uri="http://schemas.openxmlformats.org/drawingml/2006/table">
            <a:tbl>
              <a:tblPr firstRow="1" bandRow="1">
                <a:tableStyleId>{5C22544A-7EE6-4342-B048-85BDC9FD1C3A}</a:tableStyleId>
              </a:tblPr>
              <a:tblGrid>
                <a:gridCol w="2207067">
                  <a:extLst>
                    <a:ext uri="{9D8B030D-6E8A-4147-A177-3AD203B41FA5}">
                      <a16:colId xmlns:a16="http://schemas.microsoft.com/office/drawing/2014/main" val="2652568632"/>
                    </a:ext>
                  </a:extLst>
                </a:gridCol>
                <a:gridCol w="8377550">
                  <a:extLst>
                    <a:ext uri="{9D8B030D-6E8A-4147-A177-3AD203B41FA5}">
                      <a16:colId xmlns:a16="http://schemas.microsoft.com/office/drawing/2014/main" val="3059179183"/>
                    </a:ext>
                  </a:extLst>
                </a:gridCol>
              </a:tblGrid>
              <a:tr h="494100">
                <a:tc>
                  <a:txBody>
                    <a:bodyPr/>
                    <a:lstStyle/>
                    <a:p>
                      <a:pPr marL="0" algn="l" defTabSz="914400" rtl="0" eaLnBrk="1" latinLnBrk="0" hangingPunct="1"/>
                      <a:r>
                        <a:rPr lang="en-US" sz="1800" b="0" kern="1200" dirty="0">
                          <a:solidFill>
                            <a:srgbClr val="0D466E"/>
                          </a:solidFill>
                          <a:latin typeface="+mn-lt"/>
                          <a:ea typeface="+mn-ea"/>
                          <a:cs typeface="+mn-cs"/>
                        </a:rPr>
                        <a:t>1 point</a:t>
                      </a:r>
                    </a:p>
                  </a:txBody>
                  <a:tcPr>
                    <a:solidFill>
                      <a:srgbClr val="E8F3E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0D466E"/>
                          </a:solidFill>
                          <a:latin typeface="+mn-lt"/>
                          <a:ea typeface="+mn-ea"/>
                          <a:cs typeface="+mn-cs"/>
                        </a:rPr>
                        <a:t>Did not meet the state target for Indicator 6A</a:t>
                      </a:r>
                    </a:p>
                    <a:p>
                      <a:pPr marL="0" algn="l" defTabSz="914400" rtl="0" eaLnBrk="1" latinLnBrk="0" hangingPunct="1"/>
                      <a:endParaRPr lang="en-US" sz="1800" b="0" kern="1200" dirty="0">
                        <a:solidFill>
                          <a:srgbClr val="0D466E"/>
                        </a:solidFill>
                        <a:latin typeface="+mn-lt"/>
                        <a:ea typeface="+mn-ea"/>
                        <a:cs typeface="+mn-cs"/>
                      </a:endParaRPr>
                    </a:p>
                  </a:txBody>
                  <a:tcPr>
                    <a:solidFill>
                      <a:srgbClr val="E8F3E9"/>
                    </a:solidFill>
                  </a:tcPr>
                </a:tc>
                <a:extLst>
                  <a:ext uri="{0D108BD9-81ED-4DB2-BD59-A6C34878D82A}">
                    <a16:rowId xmlns:a16="http://schemas.microsoft.com/office/drawing/2014/main" val="1927019782"/>
                  </a:ext>
                </a:extLst>
              </a:tr>
              <a:tr h="370840">
                <a:tc>
                  <a:txBody>
                    <a:bodyPr/>
                    <a:lstStyle/>
                    <a:p>
                      <a:r>
                        <a:rPr lang="en-US" dirty="0">
                          <a:solidFill>
                            <a:srgbClr val="0D466E"/>
                          </a:solidFill>
                        </a:rPr>
                        <a:t>1 point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D466E"/>
                          </a:solidFill>
                        </a:rPr>
                        <a:t>Did not meet the state target for Indicator 6B</a:t>
                      </a:r>
                    </a:p>
                    <a:p>
                      <a:endParaRPr lang="en-US" dirty="0">
                        <a:solidFill>
                          <a:srgbClr val="0D466E"/>
                        </a:solidFill>
                      </a:endParaRPr>
                    </a:p>
                  </a:txBody>
                  <a:tcPr/>
                </a:tc>
                <a:extLst>
                  <a:ext uri="{0D108BD9-81ED-4DB2-BD59-A6C34878D82A}">
                    <a16:rowId xmlns:a16="http://schemas.microsoft.com/office/drawing/2014/main" val="3123238744"/>
                  </a:ext>
                </a:extLst>
              </a:tr>
              <a:tr h="370840">
                <a:tc>
                  <a:txBody>
                    <a:bodyPr/>
                    <a:lstStyle/>
                    <a:p>
                      <a:r>
                        <a:rPr lang="en-US" dirty="0">
                          <a:solidFill>
                            <a:srgbClr val="0D466E"/>
                          </a:solidFill>
                        </a:rPr>
                        <a:t>1 point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D466E"/>
                          </a:solidFill>
                        </a:rPr>
                        <a:t>More children attending a special education program or receiving services in a service provider/other location than children attending a regular early childhood program</a:t>
                      </a:r>
                    </a:p>
                    <a:p>
                      <a:endParaRPr lang="en-US" dirty="0">
                        <a:solidFill>
                          <a:srgbClr val="0D466E"/>
                        </a:solidFill>
                      </a:endParaRPr>
                    </a:p>
                  </a:txBody>
                  <a:tcPr/>
                </a:tc>
                <a:extLst>
                  <a:ext uri="{0D108BD9-81ED-4DB2-BD59-A6C34878D82A}">
                    <a16:rowId xmlns:a16="http://schemas.microsoft.com/office/drawing/2014/main" val="2384853458"/>
                  </a:ext>
                </a:extLst>
              </a:tr>
              <a:tr h="370840">
                <a:tc>
                  <a:txBody>
                    <a:bodyPr/>
                    <a:lstStyle/>
                    <a:p>
                      <a:r>
                        <a:rPr lang="en-US" dirty="0">
                          <a:solidFill>
                            <a:srgbClr val="0D466E"/>
                          </a:solidFill>
                        </a:rPr>
                        <a:t>2 points</a:t>
                      </a:r>
                    </a:p>
                  </a:txBody>
                  <a:tcPr/>
                </a:tc>
                <a:tc>
                  <a:txBody>
                    <a:bodyPr/>
                    <a:lstStyle/>
                    <a:p>
                      <a:r>
                        <a:rPr lang="en-US" dirty="0">
                          <a:solidFill>
                            <a:srgbClr val="0D466E"/>
                          </a:solidFill>
                        </a:rPr>
                        <a:t>More children attending a regular early childhood program and receiving majority of services in another location than children attending a regular early childhood program and receiving majority of services in the program</a:t>
                      </a:r>
                    </a:p>
                  </a:txBody>
                  <a:tcPr/>
                </a:tc>
                <a:extLst>
                  <a:ext uri="{0D108BD9-81ED-4DB2-BD59-A6C34878D82A}">
                    <a16:rowId xmlns:a16="http://schemas.microsoft.com/office/drawing/2014/main" val="3653690539"/>
                  </a:ext>
                </a:extLst>
              </a:tr>
            </a:tbl>
          </a:graphicData>
        </a:graphic>
      </p:graphicFrame>
    </p:spTree>
    <p:extLst>
      <p:ext uri="{BB962C8B-B14F-4D97-AF65-F5344CB8AC3E}">
        <p14:creationId xmlns:p14="http://schemas.microsoft.com/office/powerpoint/2010/main" val="17820359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BB05ED7-AF18-4C30-8767-84AAE6AAEC68}"/>
              </a:ext>
            </a:extLst>
          </p:cNvPr>
          <p:cNvSpPr>
            <a:spLocks noGrp="1"/>
          </p:cNvSpPr>
          <p:nvPr>
            <p:ph type="title"/>
          </p:nvPr>
        </p:nvSpPr>
        <p:spPr/>
        <p:txBody>
          <a:bodyPr/>
          <a:lstStyle/>
          <a:p>
            <a:pPr>
              <a:lnSpc>
                <a:spcPct val="150000"/>
              </a:lnSpc>
            </a:pPr>
            <a:r>
              <a:rPr lang="en-US" dirty="0"/>
              <a:t>Identifying Focus LEAs Continued</a:t>
            </a:r>
          </a:p>
        </p:txBody>
      </p:sp>
      <p:sp>
        <p:nvSpPr>
          <p:cNvPr id="2" name="Content Placeholder 1"/>
          <p:cNvSpPr>
            <a:spLocks noGrp="1"/>
          </p:cNvSpPr>
          <p:nvPr>
            <p:ph idx="1"/>
          </p:nvPr>
        </p:nvSpPr>
        <p:spPr/>
        <p:txBody>
          <a:bodyPr>
            <a:normAutofit/>
          </a:bodyPr>
          <a:lstStyle/>
          <a:p>
            <a:pPr>
              <a:buClr>
                <a:srgbClr val="0D466E"/>
              </a:buClr>
            </a:pPr>
            <a:r>
              <a:rPr lang="en-US" dirty="0">
                <a:solidFill>
                  <a:srgbClr val="0D466E"/>
                </a:solidFill>
              </a:rPr>
              <a:t>LEAs within CESA sorted high score to low score</a:t>
            </a:r>
          </a:p>
          <a:p>
            <a:pPr>
              <a:buClr>
                <a:srgbClr val="0D466E"/>
              </a:buClr>
            </a:pPr>
            <a:r>
              <a:rPr lang="en-US" dirty="0">
                <a:solidFill>
                  <a:srgbClr val="0D466E"/>
                </a:solidFill>
              </a:rPr>
              <a:t>SEA identified between three to seven LEAs within each CESA based on score and number of LEAs within the CESA</a:t>
            </a:r>
          </a:p>
          <a:p>
            <a:pPr lvl="1">
              <a:buClr>
                <a:srgbClr val="0D466E"/>
              </a:buClr>
            </a:pPr>
            <a:r>
              <a:rPr lang="en-US" dirty="0">
                <a:solidFill>
                  <a:srgbClr val="0D466E"/>
                </a:solidFill>
              </a:rPr>
              <a:t>LEA Child Count = At least 10 children ages 3-5</a:t>
            </a:r>
          </a:p>
          <a:p>
            <a:pPr>
              <a:buClr>
                <a:srgbClr val="0D466E"/>
              </a:buClr>
            </a:pPr>
            <a:r>
              <a:rPr lang="en-US" dirty="0">
                <a:solidFill>
                  <a:srgbClr val="0D466E"/>
                </a:solidFill>
              </a:rPr>
              <a:t>CESA Program Support Teacher provided scoring data for SEA identified LEAs</a:t>
            </a:r>
          </a:p>
          <a:p>
            <a:pPr lvl="1">
              <a:buClr>
                <a:srgbClr val="0D466E"/>
              </a:buClr>
            </a:pPr>
            <a:r>
              <a:rPr lang="en-US" dirty="0">
                <a:solidFill>
                  <a:srgbClr val="0D466E"/>
                </a:solidFill>
              </a:rPr>
              <a:t>Only shared scoring data for SEA identified LEAs as wanted selection to be data-based and not prior relationship based </a:t>
            </a:r>
          </a:p>
          <a:p>
            <a:pPr>
              <a:buClr>
                <a:srgbClr val="0D466E"/>
              </a:buClr>
            </a:pPr>
            <a:r>
              <a:rPr lang="en-US" dirty="0">
                <a:solidFill>
                  <a:srgbClr val="0D466E"/>
                </a:solidFill>
              </a:rPr>
              <a:t>Using data CESA Program Support Teacher selected a focus LEA </a:t>
            </a:r>
          </a:p>
          <a:p>
            <a:pPr marL="457200" lvl="1" indent="0">
              <a:buNone/>
            </a:pPr>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349397EB-B81F-4B26-A0D9-6C8127DC3CAB}"/>
              </a:ext>
            </a:extLst>
          </p:cNvPr>
          <p:cNvSpPr>
            <a:spLocks noGrp="1"/>
          </p:cNvSpPr>
          <p:nvPr>
            <p:ph type="sldNum" sz="quarter" idx="4"/>
          </p:nvPr>
        </p:nvSpPr>
        <p:spPr/>
        <p:txBody>
          <a:bodyPr/>
          <a:lstStyle/>
          <a:p>
            <a:fld id="{8FF8BE51-C3B0-9B4F-9A06-4F809A9A7941}" type="slidenum">
              <a:rPr lang="en-US" smtClean="0"/>
              <a:pPr/>
              <a:t>39</a:t>
            </a:fld>
            <a:endParaRPr lang="en-US"/>
          </a:p>
        </p:txBody>
      </p:sp>
    </p:spTree>
    <p:extLst>
      <p:ext uri="{BB962C8B-B14F-4D97-AF65-F5344CB8AC3E}">
        <p14:creationId xmlns:p14="http://schemas.microsoft.com/office/powerpoint/2010/main" val="2995029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E4BA89-8371-4415-A96D-E2BF5AD62A36}"/>
              </a:ext>
            </a:extLst>
          </p:cNvPr>
          <p:cNvSpPr>
            <a:spLocks noGrp="1"/>
          </p:cNvSpPr>
          <p:nvPr>
            <p:ph type="ctrTitle"/>
          </p:nvPr>
        </p:nvSpPr>
        <p:spPr>
          <a:xfrm>
            <a:off x="582355" y="3871314"/>
            <a:ext cx="11027289" cy="1333500"/>
          </a:xfrm>
        </p:spPr>
        <p:txBody>
          <a:bodyPr/>
          <a:lstStyle/>
          <a:p>
            <a:r>
              <a:rPr lang="en-US" dirty="0"/>
              <a:t>National Data 2016-2017</a:t>
            </a:r>
          </a:p>
        </p:txBody>
      </p:sp>
      <p:sp>
        <p:nvSpPr>
          <p:cNvPr id="5" name="Slide Number Placeholder 4">
            <a:extLst>
              <a:ext uri="{FF2B5EF4-FFF2-40B4-BE49-F238E27FC236}">
                <a16:creationId xmlns:a16="http://schemas.microsoft.com/office/drawing/2014/main" id="{780B4225-E06F-4F47-A630-224FE834694B}"/>
              </a:ext>
            </a:extLst>
          </p:cNvPr>
          <p:cNvSpPr>
            <a:spLocks noGrp="1"/>
          </p:cNvSpPr>
          <p:nvPr>
            <p:ph type="sldNum" sz="quarter" idx="4294967295"/>
          </p:nvPr>
        </p:nvSpPr>
        <p:spPr>
          <a:xfrm>
            <a:off x="10958513" y="6350000"/>
            <a:ext cx="1233487" cy="503238"/>
          </a:xfrm>
        </p:spPr>
        <p:txBody>
          <a:bodyPr/>
          <a:lstStyle/>
          <a:p>
            <a:fld id="{8FF8BE51-C3B0-9B4F-9A06-4F809A9A7941}" type="slidenum">
              <a:rPr lang="en-US" smtClean="0"/>
              <a:pPr/>
              <a:t>4</a:t>
            </a:fld>
            <a:endParaRPr lang="en-US"/>
          </a:p>
        </p:txBody>
      </p:sp>
    </p:spTree>
    <p:extLst>
      <p:ext uri="{BB962C8B-B14F-4D97-AF65-F5344CB8AC3E}">
        <p14:creationId xmlns:p14="http://schemas.microsoft.com/office/powerpoint/2010/main" val="5839516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BB05ED7-AF18-4C30-8767-84AAE6AAEC68}"/>
              </a:ext>
            </a:extLst>
          </p:cNvPr>
          <p:cNvSpPr>
            <a:spLocks noGrp="1"/>
          </p:cNvSpPr>
          <p:nvPr>
            <p:ph type="title"/>
          </p:nvPr>
        </p:nvSpPr>
        <p:spPr/>
        <p:txBody>
          <a:bodyPr>
            <a:normAutofit/>
          </a:bodyPr>
          <a:lstStyle/>
          <a:p>
            <a:pPr>
              <a:lnSpc>
                <a:spcPct val="150000"/>
              </a:lnSpc>
            </a:pPr>
            <a:r>
              <a:rPr lang="en-US" dirty="0"/>
              <a:t>Focus LEAs – Year One</a:t>
            </a:r>
          </a:p>
        </p:txBody>
      </p:sp>
      <p:sp>
        <p:nvSpPr>
          <p:cNvPr id="2" name="Content Placeholder 1"/>
          <p:cNvSpPr>
            <a:spLocks noGrp="1"/>
          </p:cNvSpPr>
          <p:nvPr>
            <p:ph idx="1"/>
          </p:nvPr>
        </p:nvSpPr>
        <p:spPr/>
        <p:txBody>
          <a:bodyPr>
            <a:normAutofit fontScale="85000" lnSpcReduction="20000"/>
          </a:bodyPr>
          <a:lstStyle/>
          <a:p>
            <a:pPr>
              <a:spcBef>
                <a:spcPts val="600"/>
              </a:spcBef>
              <a:spcAft>
                <a:spcPts val="600"/>
              </a:spcAft>
              <a:buClr>
                <a:srgbClr val="0D466E"/>
              </a:buClr>
            </a:pPr>
            <a:r>
              <a:rPr lang="en-US" dirty="0">
                <a:solidFill>
                  <a:srgbClr val="0D466E"/>
                </a:solidFill>
              </a:rPr>
              <a:t>October - Selected LEAs invited by SEA to participate in focus work</a:t>
            </a:r>
          </a:p>
          <a:p>
            <a:pPr lvl="1">
              <a:spcBef>
                <a:spcPts val="600"/>
              </a:spcBef>
              <a:spcAft>
                <a:spcPts val="600"/>
              </a:spcAft>
              <a:buClr>
                <a:srgbClr val="0D466E"/>
              </a:buClr>
            </a:pPr>
            <a:r>
              <a:rPr lang="en-US" dirty="0">
                <a:solidFill>
                  <a:srgbClr val="0D466E"/>
                </a:solidFill>
              </a:rPr>
              <a:t>Recognition that this is a state initiative</a:t>
            </a:r>
          </a:p>
          <a:p>
            <a:pPr lvl="1">
              <a:spcBef>
                <a:spcPts val="600"/>
              </a:spcBef>
              <a:spcAft>
                <a:spcPts val="600"/>
              </a:spcAft>
              <a:buClr>
                <a:srgbClr val="0D466E"/>
              </a:buClr>
            </a:pPr>
            <a:r>
              <a:rPr lang="en-US" dirty="0">
                <a:solidFill>
                  <a:srgbClr val="0D466E"/>
                </a:solidFill>
              </a:rPr>
              <a:t>Assurance that LEA was not doing something wrong</a:t>
            </a:r>
          </a:p>
          <a:p>
            <a:pPr>
              <a:spcBef>
                <a:spcPts val="600"/>
              </a:spcBef>
              <a:spcAft>
                <a:spcPts val="600"/>
              </a:spcAft>
              <a:buClr>
                <a:srgbClr val="0D466E"/>
              </a:buClr>
            </a:pPr>
            <a:r>
              <a:rPr lang="en-US" dirty="0">
                <a:solidFill>
                  <a:srgbClr val="0D466E"/>
                </a:solidFill>
              </a:rPr>
              <a:t>November / December – CESA Program Support Teacher made initial contact with focus LEA</a:t>
            </a:r>
          </a:p>
          <a:p>
            <a:pPr lvl="1">
              <a:spcBef>
                <a:spcPts val="600"/>
              </a:spcBef>
              <a:spcAft>
                <a:spcPts val="600"/>
              </a:spcAft>
              <a:buClr>
                <a:srgbClr val="0D466E"/>
              </a:buClr>
            </a:pPr>
            <a:r>
              <a:rPr lang="en-US" dirty="0">
                <a:solidFill>
                  <a:srgbClr val="0D466E"/>
                </a:solidFill>
              </a:rPr>
              <a:t>Establish meeting/contact dates</a:t>
            </a:r>
          </a:p>
          <a:p>
            <a:pPr lvl="2">
              <a:spcBef>
                <a:spcPts val="600"/>
              </a:spcBef>
              <a:spcAft>
                <a:spcPts val="600"/>
              </a:spcAft>
              <a:buClr>
                <a:srgbClr val="0D466E"/>
              </a:buClr>
            </a:pPr>
            <a:r>
              <a:rPr lang="en-US" dirty="0">
                <a:solidFill>
                  <a:srgbClr val="0D466E"/>
                </a:solidFill>
              </a:rPr>
              <a:t>Required to connect monthly either face-to-face or through technology</a:t>
            </a:r>
          </a:p>
          <a:p>
            <a:pPr lvl="1">
              <a:spcBef>
                <a:spcPts val="600"/>
              </a:spcBef>
              <a:spcAft>
                <a:spcPts val="600"/>
              </a:spcAft>
              <a:buClr>
                <a:srgbClr val="0D466E"/>
              </a:buClr>
            </a:pPr>
            <a:r>
              <a:rPr lang="en-US" dirty="0">
                <a:solidFill>
                  <a:srgbClr val="0D466E"/>
                </a:solidFill>
              </a:rPr>
              <a:t>Establish focus team within LEA</a:t>
            </a:r>
          </a:p>
          <a:p>
            <a:pPr>
              <a:spcBef>
                <a:spcPts val="600"/>
              </a:spcBef>
              <a:spcAft>
                <a:spcPts val="600"/>
              </a:spcAft>
              <a:buClr>
                <a:srgbClr val="0D466E"/>
              </a:buClr>
            </a:pPr>
            <a:r>
              <a:rPr lang="en-US" dirty="0">
                <a:solidFill>
                  <a:srgbClr val="0D466E"/>
                </a:solidFill>
              </a:rPr>
              <a:t>January / April  - CESA program support teacher and focus LEA continued to meet</a:t>
            </a:r>
          </a:p>
          <a:p>
            <a:pPr lvl="1">
              <a:spcBef>
                <a:spcPts val="600"/>
              </a:spcBef>
              <a:spcAft>
                <a:spcPts val="600"/>
              </a:spcAft>
              <a:buClr>
                <a:srgbClr val="0D466E"/>
              </a:buClr>
            </a:pPr>
            <a:r>
              <a:rPr lang="en-US" dirty="0">
                <a:solidFill>
                  <a:srgbClr val="0D466E"/>
                </a:solidFill>
              </a:rPr>
              <a:t>Focus on exploration/observations</a:t>
            </a:r>
          </a:p>
          <a:p>
            <a:pPr>
              <a:spcBef>
                <a:spcPts val="600"/>
              </a:spcBef>
              <a:spcAft>
                <a:spcPts val="600"/>
              </a:spcAft>
              <a:buClr>
                <a:srgbClr val="0D466E"/>
              </a:buClr>
            </a:pPr>
            <a:r>
              <a:rPr lang="en-US" dirty="0">
                <a:solidFill>
                  <a:srgbClr val="0D466E"/>
                </a:solidFill>
              </a:rPr>
              <a:t>June – Focus LEA and CESA program support teacher develop long-term preschool inclusion goal</a:t>
            </a:r>
          </a:p>
          <a:p>
            <a:pPr lvl="1">
              <a:buClr>
                <a:srgbClr val="0D466E"/>
              </a:buClr>
            </a:pPr>
            <a:endParaRPr lang="en-US" dirty="0">
              <a:solidFill>
                <a:srgbClr val="0D466E"/>
              </a:solidFill>
            </a:endParaRPr>
          </a:p>
        </p:txBody>
      </p:sp>
      <p:sp>
        <p:nvSpPr>
          <p:cNvPr id="5" name="Slide Number Placeholder 4">
            <a:extLst>
              <a:ext uri="{FF2B5EF4-FFF2-40B4-BE49-F238E27FC236}">
                <a16:creationId xmlns:a16="http://schemas.microsoft.com/office/drawing/2014/main" id="{349397EB-B81F-4B26-A0D9-6C8127DC3CAB}"/>
              </a:ext>
            </a:extLst>
          </p:cNvPr>
          <p:cNvSpPr>
            <a:spLocks noGrp="1"/>
          </p:cNvSpPr>
          <p:nvPr>
            <p:ph type="sldNum" sz="quarter" idx="4"/>
          </p:nvPr>
        </p:nvSpPr>
        <p:spPr/>
        <p:txBody>
          <a:bodyPr/>
          <a:lstStyle/>
          <a:p>
            <a:fld id="{8FF8BE51-C3B0-9B4F-9A06-4F809A9A7941}" type="slidenum">
              <a:rPr lang="en-US" smtClean="0"/>
              <a:pPr/>
              <a:t>40</a:t>
            </a:fld>
            <a:endParaRPr lang="en-US"/>
          </a:p>
        </p:txBody>
      </p:sp>
    </p:spTree>
    <p:extLst>
      <p:ext uri="{BB962C8B-B14F-4D97-AF65-F5344CB8AC3E}">
        <p14:creationId xmlns:p14="http://schemas.microsoft.com/office/powerpoint/2010/main" val="5400850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BB05ED7-AF18-4C30-8767-84AAE6AAEC68}"/>
              </a:ext>
            </a:extLst>
          </p:cNvPr>
          <p:cNvSpPr>
            <a:spLocks noGrp="1"/>
          </p:cNvSpPr>
          <p:nvPr>
            <p:ph type="title"/>
          </p:nvPr>
        </p:nvSpPr>
        <p:spPr/>
        <p:txBody>
          <a:bodyPr>
            <a:normAutofit/>
          </a:bodyPr>
          <a:lstStyle/>
          <a:p>
            <a:pPr>
              <a:lnSpc>
                <a:spcPct val="150000"/>
              </a:lnSpc>
            </a:pPr>
            <a:r>
              <a:rPr lang="en-US" dirty="0"/>
              <a:t>Data Drill Down</a:t>
            </a:r>
          </a:p>
        </p:txBody>
      </p:sp>
      <p:sp>
        <p:nvSpPr>
          <p:cNvPr id="2" name="Content Placeholder 1"/>
          <p:cNvSpPr>
            <a:spLocks noGrp="1"/>
          </p:cNvSpPr>
          <p:nvPr>
            <p:ph idx="1"/>
          </p:nvPr>
        </p:nvSpPr>
        <p:spPr/>
        <p:txBody>
          <a:bodyPr>
            <a:normAutofit lnSpcReduction="10000"/>
          </a:bodyPr>
          <a:lstStyle/>
          <a:p>
            <a:pPr lvl="1">
              <a:buClr>
                <a:srgbClr val="0D466E"/>
              </a:buClr>
            </a:pPr>
            <a:r>
              <a:rPr lang="en-US" dirty="0">
                <a:solidFill>
                  <a:srgbClr val="0D466E"/>
                </a:solidFill>
              </a:rPr>
              <a:t>Educational Environment Data</a:t>
            </a:r>
          </a:p>
          <a:p>
            <a:pPr lvl="2">
              <a:buClr>
                <a:srgbClr val="0D466E"/>
              </a:buClr>
            </a:pPr>
            <a:r>
              <a:rPr lang="en-US" dirty="0">
                <a:solidFill>
                  <a:srgbClr val="0D466E"/>
                </a:solidFill>
              </a:rPr>
              <a:t>Percent by educational environment</a:t>
            </a:r>
          </a:p>
          <a:p>
            <a:pPr lvl="2">
              <a:buClr>
                <a:srgbClr val="0D466E"/>
              </a:buClr>
            </a:pPr>
            <a:r>
              <a:rPr lang="en-US" dirty="0">
                <a:solidFill>
                  <a:srgbClr val="0D466E"/>
                </a:solidFill>
              </a:rPr>
              <a:t>Percent by age and educational environment </a:t>
            </a:r>
          </a:p>
          <a:p>
            <a:pPr lvl="2">
              <a:buClr>
                <a:srgbClr val="0D466E"/>
              </a:buClr>
            </a:pPr>
            <a:r>
              <a:rPr lang="en-US" dirty="0">
                <a:solidFill>
                  <a:srgbClr val="0D466E"/>
                </a:solidFill>
              </a:rPr>
              <a:t>Percent by disability and educational environment</a:t>
            </a:r>
          </a:p>
          <a:p>
            <a:pPr lvl="1">
              <a:buClr>
                <a:srgbClr val="0D466E"/>
              </a:buClr>
            </a:pPr>
            <a:endParaRPr lang="en-US" dirty="0">
              <a:solidFill>
                <a:srgbClr val="0D466E"/>
              </a:solidFill>
            </a:endParaRPr>
          </a:p>
          <a:p>
            <a:pPr lvl="1">
              <a:buClr>
                <a:srgbClr val="0D466E"/>
              </a:buClr>
            </a:pPr>
            <a:r>
              <a:rPr lang="en-US" dirty="0">
                <a:solidFill>
                  <a:srgbClr val="0D466E"/>
                </a:solidFill>
              </a:rPr>
              <a:t>Data Review Guide - Questions to Ask</a:t>
            </a:r>
          </a:p>
          <a:p>
            <a:pPr lvl="2">
              <a:buClr>
                <a:srgbClr val="0D466E"/>
              </a:buClr>
            </a:pPr>
            <a:r>
              <a:rPr lang="en-US" dirty="0">
                <a:solidFill>
                  <a:srgbClr val="0D466E"/>
                </a:solidFill>
              </a:rPr>
              <a:t>Where do most 3 year olds, 4 year olds, and 5 year olds receive their special education services?</a:t>
            </a:r>
          </a:p>
          <a:p>
            <a:pPr lvl="3">
              <a:buClr>
                <a:srgbClr val="0D466E"/>
              </a:buClr>
            </a:pPr>
            <a:r>
              <a:rPr lang="en-US" dirty="0">
                <a:solidFill>
                  <a:srgbClr val="0D466E"/>
                </a:solidFill>
              </a:rPr>
              <a:t>Are there more inclusive opportunities for children at different ages?</a:t>
            </a:r>
          </a:p>
          <a:p>
            <a:pPr lvl="2">
              <a:buClr>
                <a:srgbClr val="0D466E"/>
              </a:buClr>
            </a:pPr>
            <a:r>
              <a:rPr lang="en-US" dirty="0">
                <a:solidFill>
                  <a:srgbClr val="0D466E"/>
                </a:solidFill>
              </a:rPr>
              <a:t>What is the disability of the majority of children ages 3 through 5?</a:t>
            </a:r>
          </a:p>
          <a:p>
            <a:pPr lvl="3">
              <a:buClr>
                <a:srgbClr val="0D466E"/>
              </a:buClr>
            </a:pPr>
            <a:r>
              <a:rPr lang="en-US" dirty="0">
                <a:solidFill>
                  <a:srgbClr val="0D466E"/>
                </a:solidFill>
              </a:rPr>
              <a:t>Are there more inclusive opportunities for children of differing disability categories?</a:t>
            </a:r>
          </a:p>
          <a:p>
            <a:pPr lvl="3">
              <a:buClr>
                <a:srgbClr val="0D466E"/>
              </a:buClr>
            </a:pPr>
            <a:endParaRPr lang="en-US" dirty="0">
              <a:solidFill>
                <a:srgbClr val="0D466E"/>
              </a:solidFill>
            </a:endParaRPr>
          </a:p>
          <a:p>
            <a:pPr lvl="1">
              <a:buClr>
                <a:srgbClr val="0D466E"/>
              </a:buClr>
            </a:pPr>
            <a:r>
              <a:rPr lang="en-US" dirty="0">
                <a:solidFill>
                  <a:srgbClr val="0D466E"/>
                </a:solidFill>
              </a:rPr>
              <a:t>Added benefit - Data accuracy discussions</a:t>
            </a:r>
          </a:p>
          <a:p>
            <a:pPr lvl="2"/>
            <a:endParaRPr lang="en-US" dirty="0"/>
          </a:p>
          <a:p>
            <a:pPr lvl="4"/>
            <a:endParaRPr lang="en-US" dirty="0"/>
          </a:p>
          <a:p>
            <a:pPr lvl="2"/>
            <a:endParaRPr lang="en-US" dirty="0"/>
          </a:p>
          <a:p>
            <a:pPr lvl="2"/>
            <a:endParaRPr lang="en-US" dirty="0"/>
          </a:p>
        </p:txBody>
      </p:sp>
      <p:sp>
        <p:nvSpPr>
          <p:cNvPr id="5" name="Slide Number Placeholder 4">
            <a:extLst>
              <a:ext uri="{FF2B5EF4-FFF2-40B4-BE49-F238E27FC236}">
                <a16:creationId xmlns:a16="http://schemas.microsoft.com/office/drawing/2014/main" id="{349397EB-B81F-4B26-A0D9-6C8127DC3CAB}"/>
              </a:ext>
            </a:extLst>
          </p:cNvPr>
          <p:cNvSpPr>
            <a:spLocks noGrp="1"/>
          </p:cNvSpPr>
          <p:nvPr>
            <p:ph type="sldNum" sz="quarter" idx="4"/>
          </p:nvPr>
        </p:nvSpPr>
        <p:spPr/>
        <p:txBody>
          <a:bodyPr/>
          <a:lstStyle/>
          <a:p>
            <a:fld id="{8FF8BE51-C3B0-9B4F-9A06-4F809A9A7941}" type="slidenum">
              <a:rPr lang="en-US" smtClean="0"/>
              <a:pPr/>
              <a:t>41</a:t>
            </a:fld>
            <a:endParaRPr lang="en-US"/>
          </a:p>
        </p:txBody>
      </p:sp>
    </p:spTree>
    <p:extLst>
      <p:ext uri="{BB962C8B-B14F-4D97-AF65-F5344CB8AC3E}">
        <p14:creationId xmlns:p14="http://schemas.microsoft.com/office/powerpoint/2010/main" val="617619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49397EB-B81F-4B26-A0D9-6C8127DC3CAB}"/>
              </a:ext>
            </a:extLst>
          </p:cNvPr>
          <p:cNvSpPr>
            <a:spLocks noGrp="1"/>
          </p:cNvSpPr>
          <p:nvPr>
            <p:ph type="sldNum" sz="quarter" idx="4"/>
          </p:nvPr>
        </p:nvSpPr>
        <p:spPr/>
        <p:txBody>
          <a:bodyPr/>
          <a:lstStyle/>
          <a:p>
            <a:fld id="{8FF8BE51-C3B0-9B4F-9A06-4F809A9A7941}" type="slidenum">
              <a:rPr lang="en-US" smtClean="0"/>
              <a:pPr/>
              <a:t>42</a:t>
            </a:fld>
            <a:endParaRPr lang="en-US"/>
          </a:p>
        </p:txBody>
      </p:sp>
      <p:sp>
        <p:nvSpPr>
          <p:cNvPr id="2" name="Content Placeholder 1"/>
          <p:cNvSpPr>
            <a:spLocks noGrp="1"/>
          </p:cNvSpPr>
          <p:nvPr>
            <p:ph idx="4294967295"/>
          </p:nvPr>
        </p:nvSpPr>
        <p:spPr>
          <a:xfrm>
            <a:off x="0" y="1368425"/>
            <a:ext cx="11006138" cy="4097338"/>
          </a:xfrm>
        </p:spPr>
        <p:txBody>
          <a:bodyPr>
            <a:normAutofit/>
          </a:bodyPr>
          <a:lstStyle/>
          <a:p>
            <a:pPr lvl="2"/>
            <a:endParaRPr lang="en-US" dirty="0"/>
          </a:p>
          <a:p>
            <a:pPr lvl="4"/>
            <a:endParaRPr lang="en-US" dirty="0"/>
          </a:p>
          <a:p>
            <a:pPr lvl="2"/>
            <a:endParaRPr lang="en-US" dirty="0"/>
          </a:p>
          <a:p>
            <a:pPr lvl="2"/>
            <a:endParaRPr lang="en-US" dirty="0"/>
          </a:p>
        </p:txBody>
      </p:sp>
      <p:pic>
        <p:nvPicPr>
          <p:cNvPr id="8" name="Picture 7"/>
          <p:cNvPicPr/>
          <p:nvPr/>
        </p:nvPicPr>
        <p:blipFill>
          <a:blip r:embed="rId2"/>
          <a:stretch>
            <a:fillRect/>
          </a:stretch>
        </p:blipFill>
        <p:spPr>
          <a:xfrm>
            <a:off x="838983" y="94268"/>
            <a:ext cx="10285096" cy="5722070"/>
          </a:xfrm>
          <a:prstGeom prst="rect">
            <a:avLst/>
          </a:prstGeom>
        </p:spPr>
      </p:pic>
    </p:spTree>
    <p:extLst>
      <p:ext uri="{BB962C8B-B14F-4D97-AF65-F5344CB8AC3E}">
        <p14:creationId xmlns:p14="http://schemas.microsoft.com/office/powerpoint/2010/main" val="15761701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BB05ED7-AF18-4C30-8767-84AAE6AAEC68}"/>
              </a:ext>
            </a:extLst>
          </p:cNvPr>
          <p:cNvSpPr>
            <a:spLocks noGrp="1"/>
          </p:cNvSpPr>
          <p:nvPr>
            <p:ph type="title"/>
          </p:nvPr>
        </p:nvSpPr>
        <p:spPr/>
        <p:txBody>
          <a:bodyPr>
            <a:normAutofit/>
          </a:bodyPr>
          <a:lstStyle/>
          <a:p>
            <a:pPr algn="ctr">
              <a:lnSpc>
                <a:spcPct val="150000"/>
              </a:lnSpc>
            </a:pPr>
            <a:r>
              <a:rPr lang="en-US" sz="3200" dirty="0">
                <a:solidFill>
                  <a:srgbClr val="145083"/>
                </a:solidFill>
                <a:latin typeface="Arial" charset="0"/>
                <a:ea typeface="Arial" charset="0"/>
                <a:cs typeface="Arial" charset="0"/>
              </a:rPr>
              <a:t>Year 1 Accomplishments – Addressing Barriers</a:t>
            </a:r>
          </a:p>
        </p:txBody>
      </p:sp>
      <p:sp>
        <p:nvSpPr>
          <p:cNvPr id="2" name="Content Placeholder 1"/>
          <p:cNvSpPr>
            <a:spLocks noGrp="1"/>
          </p:cNvSpPr>
          <p:nvPr>
            <p:ph idx="1"/>
          </p:nvPr>
        </p:nvSpPr>
        <p:spPr/>
        <p:txBody>
          <a:bodyPr>
            <a:normAutofit fontScale="77500" lnSpcReduction="20000"/>
          </a:bodyPr>
          <a:lstStyle/>
          <a:p>
            <a:pPr>
              <a:spcBef>
                <a:spcPts val="600"/>
              </a:spcBef>
              <a:spcAft>
                <a:spcPts val="1200"/>
              </a:spcAft>
              <a:buClr>
                <a:srgbClr val="0D466E"/>
              </a:buClr>
              <a:buFont typeface="Arial" panose="020B0604020202020204" pitchFamily="34" charset="0"/>
              <a:buChar char="•"/>
            </a:pPr>
            <a:r>
              <a:rPr lang="en-US" dirty="0">
                <a:latin typeface="Arial" panose="020B0604020202020204" pitchFamily="34" charset="0"/>
                <a:cs typeface="Arial" panose="020B0604020202020204" pitchFamily="34" charset="0"/>
              </a:rPr>
              <a:t>Preschool inclusion video - </a:t>
            </a:r>
            <a:r>
              <a:rPr lang="en-US" dirty="0">
                <a:latin typeface="Arial" panose="020B0604020202020204" pitchFamily="34" charset="0"/>
                <a:cs typeface="Arial" panose="020B0604020202020204" pitchFamily="34" charset="0"/>
                <a:hlinkClick r:id="rId2"/>
              </a:rPr>
              <a:t>https://dpi.wi.gov/sped/early-childhood</a:t>
            </a:r>
            <a:endParaRPr lang="en-US" dirty="0">
              <a:latin typeface="Arial" panose="020B0604020202020204" pitchFamily="34" charset="0"/>
              <a:cs typeface="Arial" panose="020B0604020202020204" pitchFamily="34" charset="0"/>
            </a:endParaRPr>
          </a:p>
          <a:p>
            <a:pPr>
              <a:spcBef>
                <a:spcPts val="600"/>
              </a:spcBef>
              <a:spcAft>
                <a:spcPts val="1200"/>
              </a:spcAft>
              <a:buClr>
                <a:srgbClr val="0D466E"/>
              </a:buClr>
              <a:buFont typeface="Arial" panose="020B0604020202020204" pitchFamily="34" charset="0"/>
              <a:buChar char="•"/>
            </a:pPr>
            <a:r>
              <a:rPr lang="en-US" dirty="0">
                <a:latin typeface="Arial" panose="020B0604020202020204" pitchFamily="34" charset="0"/>
                <a:cs typeface="Arial" panose="020B0604020202020204" pitchFamily="34" charset="0"/>
              </a:rPr>
              <a:t>Relationship building within the LEA</a:t>
            </a:r>
          </a:p>
          <a:p>
            <a:pPr>
              <a:spcBef>
                <a:spcPts val="600"/>
              </a:spcBef>
              <a:spcAft>
                <a:spcPts val="1200"/>
              </a:spcAft>
              <a:buClr>
                <a:srgbClr val="0D466E"/>
              </a:buClr>
              <a:buFont typeface="Arial" panose="020B0604020202020204" pitchFamily="34" charset="0"/>
              <a:buChar char="•"/>
            </a:pPr>
            <a:r>
              <a:rPr lang="en-US" dirty="0">
                <a:latin typeface="Arial" panose="020B0604020202020204" pitchFamily="34" charset="0"/>
                <a:cs typeface="Arial" panose="020B0604020202020204" pitchFamily="34" charset="0"/>
              </a:rPr>
              <a:t>Identification of possible community partners</a:t>
            </a:r>
          </a:p>
          <a:p>
            <a:pPr>
              <a:spcBef>
                <a:spcPts val="600"/>
              </a:spcBef>
              <a:spcAft>
                <a:spcPts val="1200"/>
              </a:spcAft>
              <a:buClr>
                <a:srgbClr val="0D466E"/>
              </a:buClr>
              <a:buFont typeface="Arial" panose="020B0604020202020204" pitchFamily="34" charset="0"/>
              <a:buChar char="•"/>
            </a:pPr>
            <a:r>
              <a:rPr lang="en-US" dirty="0">
                <a:latin typeface="Arial" panose="020B0604020202020204" pitchFamily="34" charset="0"/>
                <a:cs typeface="Arial" panose="020B0604020202020204" pitchFamily="34" charset="0"/>
              </a:rPr>
              <a:t>Realization need to meet the LEA where the LEA is at</a:t>
            </a:r>
          </a:p>
          <a:p>
            <a:pPr>
              <a:spcBef>
                <a:spcPts val="600"/>
              </a:spcBef>
              <a:spcAft>
                <a:spcPts val="1200"/>
              </a:spcAft>
              <a:buClr>
                <a:srgbClr val="0D466E"/>
              </a:buClr>
              <a:buFont typeface="Arial" panose="020B0604020202020204" pitchFamily="34" charset="0"/>
              <a:buChar char="•"/>
            </a:pPr>
            <a:r>
              <a:rPr lang="en-US" dirty="0">
                <a:latin typeface="Arial" panose="020B0604020202020204" pitchFamily="34" charset="0"/>
                <a:cs typeface="Arial" panose="020B0604020202020204" pitchFamily="34" charset="0"/>
              </a:rPr>
              <a:t>Realization that it is OK to not know</a:t>
            </a:r>
          </a:p>
          <a:p>
            <a:pPr>
              <a:spcBef>
                <a:spcPts val="600"/>
              </a:spcBef>
              <a:spcAft>
                <a:spcPts val="1200"/>
              </a:spcAft>
              <a:buClr>
                <a:srgbClr val="0D466E"/>
              </a:buClr>
              <a:buFont typeface="Arial" panose="020B0604020202020204" pitchFamily="34" charset="0"/>
              <a:buChar char="•"/>
            </a:pPr>
            <a:r>
              <a:rPr lang="en-US" dirty="0">
                <a:latin typeface="Arial" panose="020B0604020202020204" pitchFamily="34" charset="0"/>
                <a:cs typeface="Arial" panose="020B0604020202020204" pitchFamily="34" charset="0"/>
              </a:rPr>
              <a:t>Realization that preschool inclusion is more than just changing the numbers</a:t>
            </a:r>
          </a:p>
          <a:p>
            <a:pPr>
              <a:spcBef>
                <a:spcPts val="600"/>
              </a:spcBef>
              <a:spcAft>
                <a:spcPts val="1200"/>
              </a:spcAft>
              <a:buClr>
                <a:srgbClr val="0D466E"/>
              </a:buClr>
              <a:buFont typeface="Arial" panose="020B0604020202020204" pitchFamily="34" charset="0"/>
              <a:buChar char="•"/>
            </a:pPr>
            <a:r>
              <a:rPr lang="en-US" dirty="0">
                <a:latin typeface="Arial" panose="020B0604020202020204" pitchFamily="34" charset="0"/>
                <a:cs typeface="Arial" panose="020B0604020202020204" pitchFamily="34" charset="0"/>
              </a:rPr>
              <a:t>Lots of excitement from LEAs and CESA program support teachers</a:t>
            </a:r>
          </a:p>
        </p:txBody>
      </p:sp>
      <p:sp>
        <p:nvSpPr>
          <p:cNvPr id="5" name="Slide Number Placeholder 4">
            <a:extLst>
              <a:ext uri="{FF2B5EF4-FFF2-40B4-BE49-F238E27FC236}">
                <a16:creationId xmlns:a16="http://schemas.microsoft.com/office/drawing/2014/main" id="{349397EB-B81F-4B26-A0D9-6C8127DC3CAB}"/>
              </a:ext>
            </a:extLst>
          </p:cNvPr>
          <p:cNvSpPr>
            <a:spLocks noGrp="1"/>
          </p:cNvSpPr>
          <p:nvPr>
            <p:ph type="sldNum" sz="quarter" idx="12"/>
          </p:nvPr>
        </p:nvSpPr>
        <p:spPr/>
        <p:txBody>
          <a:bodyPr/>
          <a:lstStyle/>
          <a:p>
            <a:fld id="{8FF8BE51-C3B0-9B4F-9A06-4F809A9A7941}" type="slidenum">
              <a:rPr lang="en-US" smtClean="0"/>
              <a:pPr/>
              <a:t>43</a:t>
            </a:fld>
            <a:endParaRPr lang="en-US"/>
          </a:p>
        </p:txBody>
      </p:sp>
    </p:spTree>
    <p:extLst>
      <p:ext uri="{BB962C8B-B14F-4D97-AF65-F5344CB8AC3E}">
        <p14:creationId xmlns:p14="http://schemas.microsoft.com/office/powerpoint/2010/main" val="4192935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BB05ED7-AF18-4C30-8767-84AAE6AAEC68}"/>
              </a:ext>
            </a:extLst>
          </p:cNvPr>
          <p:cNvSpPr>
            <a:spLocks noGrp="1"/>
          </p:cNvSpPr>
          <p:nvPr>
            <p:ph type="title"/>
          </p:nvPr>
        </p:nvSpPr>
        <p:spPr/>
        <p:txBody>
          <a:bodyPr>
            <a:normAutofit/>
          </a:bodyPr>
          <a:lstStyle/>
          <a:p>
            <a:pPr>
              <a:lnSpc>
                <a:spcPct val="150000"/>
              </a:lnSpc>
            </a:pPr>
            <a:r>
              <a:rPr lang="en-US" dirty="0"/>
              <a:t>Next Steps</a:t>
            </a:r>
          </a:p>
        </p:txBody>
      </p:sp>
      <p:sp>
        <p:nvSpPr>
          <p:cNvPr id="2" name="Content Placeholder 1"/>
          <p:cNvSpPr>
            <a:spLocks noGrp="1"/>
          </p:cNvSpPr>
          <p:nvPr>
            <p:ph idx="1"/>
          </p:nvPr>
        </p:nvSpPr>
        <p:spPr/>
        <p:txBody>
          <a:bodyPr>
            <a:normAutofit/>
          </a:bodyPr>
          <a:lstStyle/>
          <a:p>
            <a:pPr>
              <a:buClr>
                <a:srgbClr val="0D466E"/>
              </a:buClr>
            </a:pPr>
            <a:r>
              <a:rPr lang="en-US" dirty="0">
                <a:solidFill>
                  <a:srgbClr val="0D466E"/>
                </a:solidFill>
              </a:rPr>
              <a:t>Each CESA Program Support Teacher will continue to work with their Year 1 focus LEA</a:t>
            </a:r>
          </a:p>
          <a:p>
            <a:pPr>
              <a:buClr>
                <a:srgbClr val="0D466E"/>
              </a:buClr>
            </a:pPr>
            <a:r>
              <a:rPr lang="en-US" dirty="0">
                <a:solidFill>
                  <a:srgbClr val="0D466E"/>
                </a:solidFill>
              </a:rPr>
              <a:t>Each CESA Program Support Teacher will be working with one to seven additional focus LEAs during the 2018-19 school year</a:t>
            </a:r>
          </a:p>
          <a:p>
            <a:pPr lvl="1">
              <a:buClr>
                <a:srgbClr val="0D466E"/>
              </a:buClr>
            </a:pPr>
            <a:r>
              <a:rPr lang="en-US" dirty="0">
                <a:solidFill>
                  <a:srgbClr val="0D466E"/>
                </a:solidFill>
              </a:rPr>
              <a:t>Determined by number of discretionary grant days available within the CESA</a:t>
            </a:r>
          </a:p>
          <a:p>
            <a:pPr>
              <a:buClr>
                <a:srgbClr val="0D466E"/>
              </a:buClr>
            </a:pPr>
            <a:r>
              <a:rPr lang="en-US" dirty="0">
                <a:solidFill>
                  <a:srgbClr val="0D466E"/>
                </a:solidFill>
              </a:rPr>
              <a:t>Rubric for identifying focus LEAs will include disproportionality and LEA determination data</a:t>
            </a:r>
          </a:p>
          <a:p>
            <a:pPr lvl="1">
              <a:buClr>
                <a:srgbClr val="0D466E"/>
              </a:buClr>
            </a:pPr>
            <a:r>
              <a:rPr lang="en-US" dirty="0">
                <a:solidFill>
                  <a:srgbClr val="0D466E"/>
                </a:solidFill>
              </a:rPr>
              <a:t>1 point if identified for Indicator 9</a:t>
            </a:r>
          </a:p>
          <a:p>
            <a:pPr lvl="1">
              <a:buClr>
                <a:srgbClr val="0D466E"/>
              </a:buClr>
            </a:pPr>
            <a:r>
              <a:rPr lang="en-US" dirty="0">
                <a:solidFill>
                  <a:srgbClr val="0D466E"/>
                </a:solidFill>
              </a:rPr>
              <a:t>1 point if identified for Indicator 10</a:t>
            </a:r>
          </a:p>
          <a:p>
            <a:pPr lvl="1">
              <a:buClr>
                <a:srgbClr val="0D466E"/>
              </a:buClr>
            </a:pPr>
            <a:r>
              <a:rPr lang="en-US" dirty="0">
                <a:solidFill>
                  <a:srgbClr val="0D466E"/>
                </a:solidFill>
              </a:rPr>
              <a:t>1 point if identified for Indicator 4B</a:t>
            </a:r>
          </a:p>
          <a:p>
            <a:pPr lvl="1">
              <a:buClr>
                <a:srgbClr val="0D466E"/>
              </a:buClr>
            </a:pPr>
            <a:r>
              <a:rPr lang="en-US" dirty="0">
                <a:solidFill>
                  <a:srgbClr val="0D466E"/>
                </a:solidFill>
              </a:rPr>
              <a:t>1 point if LEA determination does not meet requirements</a:t>
            </a:r>
          </a:p>
        </p:txBody>
      </p:sp>
      <p:sp>
        <p:nvSpPr>
          <p:cNvPr id="5" name="Slide Number Placeholder 4">
            <a:extLst>
              <a:ext uri="{FF2B5EF4-FFF2-40B4-BE49-F238E27FC236}">
                <a16:creationId xmlns:a16="http://schemas.microsoft.com/office/drawing/2014/main" id="{349397EB-B81F-4B26-A0D9-6C8127DC3CAB}"/>
              </a:ext>
            </a:extLst>
          </p:cNvPr>
          <p:cNvSpPr>
            <a:spLocks noGrp="1"/>
          </p:cNvSpPr>
          <p:nvPr>
            <p:ph type="sldNum" sz="quarter" idx="4294967295"/>
          </p:nvPr>
        </p:nvSpPr>
        <p:spPr>
          <a:xfrm>
            <a:off x="0" y="6356350"/>
            <a:ext cx="498475" cy="365125"/>
          </a:xfrm>
        </p:spPr>
        <p:txBody>
          <a:bodyPr/>
          <a:lstStyle/>
          <a:p>
            <a:fld id="{8FF8BE51-C3B0-9B4F-9A06-4F809A9A7941}" type="slidenum">
              <a:rPr lang="en-US" smtClean="0"/>
              <a:pPr/>
              <a:t>44</a:t>
            </a:fld>
            <a:endParaRPr lang="en-US"/>
          </a:p>
        </p:txBody>
      </p:sp>
    </p:spTree>
    <p:extLst>
      <p:ext uri="{BB962C8B-B14F-4D97-AF65-F5344CB8AC3E}">
        <p14:creationId xmlns:p14="http://schemas.microsoft.com/office/powerpoint/2010/main" val="38873955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BB05ED7-AF18-4C30-8767-84AAE6AAEC68}"/>
              </a:ext>
            </a:extLst>
          </p:cNvPr>
          <p:cNvSpPr>
            <a:spLocks noGrp="1"/>
          </p:cNvSpPr>
          <p:nvPr>
            <p:ph type="title"/>
          </p:nvPr>
        </p:nvSpPr>
        <p:spPr/>
        <p:txBody>
          <a:bodyPr>
            <a:normAutofit/>
          </a:bodyPr>
          <a:lstStyle/>
          <a:p>
            <a:pPr algn="ctr">
              <a:lnSpc>
                <a:spcPct val="150000"/>
              </a:lnSpc>
            </a:pPr>
            <a:r>
              <a:rPr lang="en-US" sz="3200" dirty="0">
                <a:solidFill>
                  <a:srgbClr val="145083"/>
                </a:solidFill>
                <a:latin typeface="Arial" charset="0"/>
                <a:ea typeface="Arial" charset="0"/>
                <a:cs typeface="Arial" charset="0"/>
              </a:rPr>
              <a:t>Next Steps Continued</a:t>
            </a:r>
          </a:p>
        </p:txBody>
      </p:sp>
      <p:sp>
        <p:nvSpPr>
          <p:cNvPr id="2" name="Content Placeholder 1"/>
          <p:cNvSpPr>
            <a:spLocks noGrp="1"/>
          </p:cNvSpPr>
          <p:nvPr>
            <p:ph idx="1"/>
          </p:nvPr>
        </p:nvSpPr>
        <p:spPr/>
        <p:txBody>
          <a:bodyPr>
            <a:normAutofit/>
          </a:bodyPr>
          <a:lstStyle/>
          <a:p>
            <a:pPr>
              <a:spcBef>
                <a:spcPts val="600"/>
              </a:spcBef>
              <a:spcAft>
                <a:spcPts val="1200"/>
              </a:spcAft>
              <a:buClr>
                <a:srgbClr val="0D466E"/>
              </a:buClr>
              <a:buFont typeface="Arial" panose="020B0604020202020204" pitchFamily="34" charset="0"/>
              <a:buChar char="•"/>
            </a:pPr>
            <a:r>
              <a:rPr lang="en-US" sz="2000" dirty="0">
                <a:latin typeface="Arial" panose="020B0604020202020204" pitchFamily="34" charset="0"/>
                <a:cs typeface="Arial" panose="020B0604020202020204" pitchFamily="34" charset="0"/>
              </a:rPr>
              <a:t>Encourage use of local data</a:t>
            </a:r>
          </a:p>
          <a:p>
            <a:pPr>
              <a:spcBef>
                <a:spcPts val="600"/>
              </a:spcBef>
              <a:spcAft>
                <a:spcPts val="1200"/>
              </a:spcAft>
              <a:buClr>
                <a:srgbClr val="0D466E"/>
              </a:buClr>
              <a:buFont typeface="Arial" panose="020B0604020202020204" pitchFamily="34" charset="0"/>
              <a:buChar char="•"/>
            </a:pPr>
            <a:r>
              <a:rPr lang="en-US" sz="2000" dirty="0">
                <a:latin typeface="Arial" panose="020B0604020202020204" pitchFamily="34" charset="0"/>
                <a:cs typeface="Arial" panose="020B0604020202020204" pitchFamily="34" charset="0"/>
              </a:rPr>
              <a:t>Continued guidance in root cause analysis</a:t>
            </a:r>
          </a:p>
          <a:p>
            <a:pPr lvl="1">
              <a:spcBef>
                <a:spcPts val="600"/>
              </a:spcBef>
              <a:spcAft>
                <a:spcPts val="1200"/>
              </a:spcAft>
              <a:buClr>
                <a:srgbClr val="0D466E"/>
              </a:buClr>
            </a:pPr>
            <a:r>
              <a:rPr lang="en-US" sz="1800" dirty="0">
                <a:latin typeface="Arial" panose="020B0604020202020204" pitchFamily="34" charset="0"/>
                <a:cs typeface="Arial" panose="020B0604020202020204" pitchFamily="34" charset="0"/>
              </a:rPr>
              <a:t>Development of measurable goals</a:t>
            </a:r>
          </a:p>
          <a:p>
            <a:pPr>
              <a:spcBef>
                <a:spcPts val="600"/>
              </a:spcBef>
              <a:spcAft>
                <a:spcPts val="1200"/>
              </a:spcAft>
              <a:buClr>
                <a:srgbClr val="0D466E"/>
              </a:buClr>
              <a:buFont typeface="Arial" panose="020B0604020202020204" pitchFamily="34" charset="0"/>
              <a:buChar char="•"/>
            </a:pPr>
            <a:r>
              <a:rPr lang="en-US" sz="2000" dirty="0">
                <a:latin typeface="Arial" panose="020B0604020202020204" pitchFamily="34" charset="0"/>
                <a:cs typeface="Arial" panose="020B0604020202020204" pitchFamily="34" charset="0"/>
              </a:rPr>
              <a:t>Continued professional development related to coaching/facilitation</a:t>
            </a:r>
          </a:p>
          <a:p>
            <a:pPr>
              <a:spcBef>
                <a:spcPts val="600"/>
              </a:spcBef>
              <a:spcAft>
                <a:spcPts val="1200"/>
              </a:spcAft>
              <a:buClr>
                <a:srgbClr val="0D466E"/>
              </a:buClr>
              <a:buFont typeface="Arial" panose="020B0604020202020204" pitchFamily="34" charset="0"/>
              <a:buChar char="•"/>
            </a:pPr>
            <a:r>
              <a:rPr lang="en-US" sz="2000" dirty="0">
                <a:latin typeface="Arial" panose="020B0604020202020204" pitchFamily="34" charset="0"/>
                <a:cs typeface="Arial" panose="020B0604020202020204" pitchFamily="34" charset="0"/>
              </a:rPr>
              <a:t>Educational Environment Data Displays</a:t>
            </a:r>
          </a:p>
          <a:p>
            <a:pPr lvl="1">
              <a:spcBef>
                <a:spcPts val="600"/>
              </a:spcBef>
              <a:spcAft>
                <a:spcPts val="1200"/>
              </a:spcAft>
              <a:buClr>
                <a:srgbClr val="0D466E"/>
              </a:buClr>
            </a:pPr>
            <a:r>
              <a:rPr lang="en-US" sz="1800" dirty="0">
                <a:latin typeface="Arial" panose="020B0604020202020204" pitchFamily="34" charset="0"/>
                <a:cs typeface="Arial" panose="020B0604020202020204" pitchFamily="34" charset="0"/>
              </a:rPr>
              <a:t>Available to all LEAs</a:t>
            </a:r>
          </a:p>
          <a:p>
            <a:pPr lvl="1">
              <a:spcBef>
                <a:spcPts val="600"/>
              </a:spcBef>
              <a:spcAft>
                <a:spcPts val="1200"/>
              </a:spcAft>
              <a:buClr>
                <a:srgbClr val="0D466E"/>
              </a:buClr>
            </a:pPr>
            <a:r>
              <a:rPr lang="en-US" sz="1800" dirty="0">
                <a:latin typeface="Arial" panose="020B0604020202020204" pitchFamily="34" charset="0"/>
                <a:cs typeface="Arial" panose="020B0604020202020204" pitchFamily="34" charset="0"/>
              </a:rPr>
              <a:t>Self-directed data analysis</a:t>
            </a:r>
          </a:p>
        </p:txBody>
      </p:sp>
      <p:sp>
        <p:nvSpPr>
          <p:cNvPr id="5" name="Slide Number Placeholder 4">
            <a:extLst>
              <a:ext uri="{FF2B5EF4-FFF2-40B4-BE49-F238E27FC236}">
                <a16:creationId xmlns:a16="http://schemas.microsoft.com/office/drawing/2014/main" id="{349397EB-B81F-4B26-A0D9-6C8127DC3CAB}"/>
              </a:ext>
            </a:extLst>
          </p:cNvPr>
          <p:cNvSpPr>
            <a:spLocks noGrp="1"/>
          </p:cNvSpPr>
          <p:nvPr>
            <p:ph type="sldNum" sz="quarter" idx="12"/>
          </p:nvPr>
        </p:nvSpPr>
        <p:spPr/>
        <p:txBody>
          <a:bodyPr/>
          <a:lstStyle/>
          <a:p>
            <a:fld id="{8FF8BE51-C3B0-9B4F-9A06-4F809A9A7941}" type="slidenum">
              <a:rPr lang="en-US" smtClean="0"/>
              <a:pPr/>
              <a:t>45</a:t>
            </a:fld>
            <a:endParaRPr lang="en-US"/>
          </a:p>
        </p:txBody>
      </p:sp>
    </p:spTree>
    <p:extLst>
      <p:ext uri="{BB962C8B-B14F-4D97-AF65-F5344CB8AC3E}">
        <p14:creationId xmlns:p14="http://schemas.microsoft.com/office/powerpoint/2010/main" val="8275352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D275B-2C3E-48A7-9CE4-904378B6199A}"/>
              </a:ext>
            </a:extLst>
          </p:cNvPr>
          <p:cNvSpPr>
            <a:spLocks noGrp="1"/>
          </p:cNvSpPr>
          <p:nvPr>
            <p:ph type="ctrTitle"/>
          </p:nvPr>
        </p:nvSpPr>
        <p:spPr/>
        <p:txBody>
          <a:bodyPr/>
          <a:lstStyle/>
          <a:p>
            <a:r>
              <a:rPr lang="en-US" dirty="0"/>
              <a:t>   </a:t>
            </a:r>
          </a:p>
        </p:txBody>
      </p:sp>
      <p:sp>
        <p:nvSpPr>
          <p:cNvPr id="3" name="Subtitle 2">
            <a:extLst>
              <a:ext uri="{FF2B5EF4-FFF2-40B4-BE49-F238E27FC236}">
                <a16:creationId xmlns:a16="http://schemas.microsoft.com/office/drawing/2014/main" id="{6491945D-0718-44A1-AA2C-55171489E70B}"/>
              </a:ext>
            </a:extLst>
          </p:cNvPr>
          <p:cNvSpPr>
            <a:spLocks noGrp="1"/>
          </p:cNvSpPr>
          <p:nvPr>
            <p:ph type="subTitle" idx="1"/>
          </p:nvPr>
        </p:nvSpPr>
        <p:spPr>
          <a:xfrm>
            <a:off x="5847907" y="2963779"/>
            <a:ext cx="5358809" cy="2618314"/>
          </a:xfrm>
        </p:spPr>
        <p:txBody>
          <a:bodyPr>
            <a:normAutofit fontScale="32500" lnSpcReduction="20000"/>
          </a:bodyPr>
          <a:lstStyle/>
          <a:p>
            <a:r>
              <a:rPr lang="en-US" sz="16000" b="1" dirty="0">
                <a:solidFill>
                  <a:schemeClr val="accent3">
                    <a:lumMod val="75000"/>
                  </a:schemeClr>
                </a:solidFill>
              </a:rPr>
              <a:t>Gary Smith</a:t>
            </a:r>
          </a:p>
          <a:p>
            <a:endParaRPr lang="en-US" sz="7300" b="1" dirty="0">
              <a:solidFill>
                <a:schemeClr val="accent3">
                  <a:lumMod val="75000"/>
                </a:schemeClr>
              </a:solidFill>
            </a:endParaRPr>
          </a:p>
          <a:p>
            <a:r>
              <a:rPr lang="en-US" sz="8600" dirty="0"/>
              <a:t>Tennessee </a:t>
            </a:r>
          </a:p>
          <a:p>
            <a:r>
              <a:rPr lang="en-US" sz="8600" dirty="0"/>
              <a:t>Department of Education</a:t>
            </a:r>
          </a:p>
        </p:txBody>
      </p:sp>
    </p:spTree>
    <p:extLst>
      <p:ext uri="{BB962C8B-B14F-4D97-AF65-F5344CB8AC3E}">
        <p14:creationId xmlns:p14="http://schemas.microsoft.com/office/powerpoint/2010/main" val="25239097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p:cNvSpPr>
            <a:spLocks noGrp="1"/>
          </p:cNvSpPr>
          <p:nvPr>
            <p:ph type="sldNum" sz="quarter" idx="4"/>
          </p:nvPr>
        </p:nvSpPr>
        <p:spPr>
          <a:prstGeom prst="rect">
            <a:avLst/>
          </a:prstGeom>
        </p:spPr>
        <p:txBody>
          <a:bodyPr/>
          <a:lstStyle/>
          <a:p>
            <a:fld id="{8FF8BE51-C3B0-9B4F-9A06-4F809A9A7941}" type="slidenum">
              <a:rPr lang="en-US" smtClean="0"/>
              <a:t>47</a:t>
            </a:fld>
            <a:endParaRPr lang="en-US"/>
          </a:p>
        </p:txBody>
      </p:sp>
      <p:sp>
        <p:nvSpPr>
          <p:cNvPr id="2" name="Title 1"/>
          <p:cNvSpPr>
            <a:spLocks noGrp="1"/>
          </p:cNvSpPr>
          <p:nvPr>
            <p:ph type="title"/>
          </p:nvPr>
        </p:nvSpPr>
        <p:spPr/>
        <p:txBody>
          <a:bodyPr anchor="ctr" anchorCtr="0"/>
          <a:lstStyle/>
          <a:p>
            <a:r>
              <a:rPr lang="en-US" b="0"/>
              <a:t>Find out more at</a:t>
            </a:r>
            <a:r>
              <a:rPr lang="en-US"/>
              <a:t> </a:t>
            </a:r>
            <a:r>
              <a:rPr lang="en-US" err="1"/>
              <a:t>ectacenter.org</a:t>
            </a:r>
            <a:endParaRPr lang="en-US"/>
          </a:p>
        </p:txBody>
      </p:sp>
      <p:sp>
        <p:nvSpPr>
          <p:cNvPr id="3" name="Text Placeholder 2"/>
          <p:cNvSpPr>
            <a:spLocks noGrp="1"/>
          </p:cNvSpPr>
          <p:nvPr>
            <p:ph type="body" idx="1"/>
          </p:nvPr>
        </p:nvSpPr>
        <p:spPr/>
        <p:txBody>
          <a:bodyPr>
            <a:noAutofit/>
          </a:bodyPr>
          <a:lstStyle/>
          <a:p>
            <a:r>
              <a:rPr lang="en-US" sz="1200"/>
              <a:t>The ECTA Center is a program of the FPG Child Development Institute of the University of North Carolina at Chapel Hill, funded through cooperative agreement number </a:t>
            </a:r>
            <a:r>
              <a:rPr lang="is-IS" sz="1200"/>
              <a:t>H326P170001 </a:t>
            </a:r>
            <a:r>
              <a:rPr lang="en-US" sz="1200"/>
              <a:t>from the Office of Special Education Programs, U.S. Department of Education. Opinions expressed herein do not necessarily represent the Department of Education's position or policy.</a:t>
            </a:r>
          </a:p>
        </p:txBody>
      </p:sp>
      <p:sp>
        <p:nvSpPr>
          <p:cNvPr id="16" name="Footer Placeholder 15"/>
          <p:cNvSpPr>
            <a:spLocks noGrp="1"/>
          </p:cNvSpPr>
          <p:nvPr>
            <p:ph type="ftr" sz="quarter" idx="4294967295"/>
          </p:nvPr>
        </p:nvSpPr>
        <p:spPr>
          <a:xfrm>
            <a:off x="2232659" y="6350000"/>
            <a:ext cx="9959341" cy="495300"/>
          </a:xfrm>
          <a:prstGeom prst="rect">
            <a:avLst/>
          </a:prstGeom>
        </p:spPr>
        <p:txBody>
          <a:bodyPr/>
          <a:lstStyle/>
          <a:p>
            <a:r>
              <a:rPr lang="en-US"/>
              <a:t>2018 Logo and </a:t>
            </a:r>
            <a:r>
              <a:rPr lang="en-US" err="1"/>
              <a:t>Powerpoint</a:t>
            </a:r>
            <a:r>
              <a:rPr lang="en-US"/>
              <a:t> Template</a:t>
            </a:r>
          </a:p>
        </p:txBody>
      </p:sp>
      <p:cxnSp>
        <p:nvCxnSpPr>
          <p:cNvPr id="6" name="Straight Connector 5"/>
          <p:cNvCxnSpPr/>
          <p:nvPr/>
        </p:nvCxnSpPr>
        <p:spPr>
          <a:xfrm>
            <a:off x="1973580" y="2270760"/>
            <a:ext cx="82593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7928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62325-AA77-4115-97A3-A14BAD2EDE29}"/>
              </a:ext>
            </a:extLst>
          </p:cNvPr>
          <p:cNvSpPr>
            <a:spLocks noGrp="1"/>
          </p:cNvSpPr>
          <p:nvPr>
            <p:ph type="title"/>
          </p:nvPr>
        </p:nvSpPr>
        <p:spPr>
          <a:xfrm>
            <a:off x="782759" y="463531"/>
            <a:ext cx="10515600" cy="1325563"/>
          </a:xfrm>
        </p:spPr>
        <p:txBody>
          <a:bodyPr>
            <a:normAutofit fontScale="90000"/>
          </a:bodyPr>
          <a:lstStyle/>
          <a:p>
            <a:pPr algn="ctr"/>
            <a:r>
              <a:rPr lang="en-US" sz="4000" b="1" dirty="0"/>
              <a:t>Education Environments Indicator B6 2016-17</a:t>
            </a:r>
            <a:br>
              <a:rPr lang="en-US" sz="4000" b="1" dirty="0"/>
            </a:br>
            <a:r>
              <a:rPr lang="en-US" sz="4000" b="1" dirty="0"/>
              <a:t>National Data</a:t>
            </a:r>
          </a:p>
        </p:txBody>
      </p:sp>
      <p:graphicFrame>
        <p:nvGraphicFramePr>
          <p:cNvPr id="4" name="Content Placeholder 3">
            <a:extLst>
              <a:ext uri="{FF2B5EF4-FFF2-40B4-BE49-F238E27FC236}">
                <a16:creationId xmlns:a16="http://schemas.microsoft.com/office/drawing/2014/main" id="{9B97E01E-6A1F-44D9-B09B-4A32CBDA4978}"/>
              </a:ext>
            </a:extLst>
          </p:cNvPr>
          <p:cNvGraphicFramePr>
            <a:graphicFrameLocks noGrp="1"/>
          </p:cNvGraphicFramePr>
          <p:nvPr>
            <p:ph idx="1"/>
            <p:extLst>
              <p:ext uri="{D42A27DB-BD31-4B8C-83A1-F6EECF244321}">
                <p14:modId xmlns:p14="http://schemas.microsoft.com/office/powerpoint/2010/main" val="3227943998"/>
              </p:ext>
            </p:extLst>
          </p:nvPr>
        </p:nvGraphicFramePr>
        <p:xfrm>
          <a:off x="617107" y="2266147"/>
          <a:ext cx="10681252" cy="235557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7EC89579-72C6-401A-98B6-575C820A4D0C}"/>
              </a:ext>
            </a:extLst>
          </p:cNvPr>
          <p:cNvSpPr txBox="1"/>
          <p:nvPr/>
        </p:nvSpPr>
        <p:spPr>
          <a:xfrm>
            <a:off x="1409969" y="4564670"/>
            <a:ext cx="3916018" cy="1384995"/>
          </a:xfrm>
          <a:prstGeom prst="rect">
            <a:avLst/>
          </a:prstGeom>
          <a:noFill/>
        </p:spPr>
        <p:txBody>
          <a:bodyPr wrap="square" rtlCol="0">
            <a:spAutoFit/>
          </a:bodyPr>
          <a:lstStyle/>
          <a:p>
            <a:pPr algn="ctr"/>
            <a:r>
              <a:rPr lang="en-US" sz="2800" dirty="0">
                <a:solidFill>
                  <a:schemeClr val="accent3">
                    <a:lumMod val="50000"/>
                  </a:schemeClr>
                </a:solidFill>
              </a:rPr>
              <a:t>Children attending RECP Services in Program</a:t>
            </a:r>
          </a:p>
        </p:txBody>
      </p:sp>
      <p:sp>
        <p:nvSpPr>
          <p:cNvPr id="6" name="TextBox 5">
            <a:extLst>
              <a:ext uri="{FF2B5EF4-FFF2-40B4-BE49-F238E27FC236}">
                <a16:creationId xmlns:a16="http://schemas.microsoft.com/office/drawing/2014/main" id="{4064F801-F732-4F52-9B92-52E8DF743DF6}"/>
              </a:ext>
            </a:extLst>
          </p:cNvPr>
          <p:cNvSpPr txBox="1"/>
          <p:nvPr/>
        </p:nvSpPr>
        <p:spPr>
          <a:xfrm>
            <a:off x="6480973" y="4525583"/>
            <a:ext cx="4301058" cy="1384995"/>
          </a:xfrm>
          <a:prstGeom prst="rect">
            <a:avLst/>
          </a:prstGeom>
          <a:noFill/>
        </p:spPr>
        <p:txBody>
          <a:bodyPr wrap="square" rtlCol="0">
            <a:spAutoFit/>
          </a:bodyPr>
          <a:lstStyle/>
          <a:p>
            <a:pPr algn="ctr"/>
            <a:r>
              <a:rPr lang="en-US" sz="2800" dirty="0">
                <a:solidFill>
                  <a:schemeClr val="accent3">
                    <a:lumMod val="50000"/>
                  </a:schemeClr>
                </a:solidFill>
              </a:rPr>
              <a:t>Children attending Special Ed Class, Special School, Residential</a:t>
            </a:r>
          </a:p>
        </p:txBody>
      </p:sp>
      <p:sp>
        <p:nvSpPr>
          <p:cNvPr id="7" name="TextBox 6">
            <a:extLst>
              <a:ext uri="{FF2B5EF4-FFF2-40B4-BE49-F238E27FC236}">
                <a16:creationId xmlns:a16="http://schemas.microsoft.com/office/drawing/2014/main" id="{9B7590BC-2FC9-49AE-A0D3-D7A21510A9AE}"/>
              </a:ext>
            </a:extLst>
          </p:cNvPr>
          <p:cNvSpPr txBox="1"/>
          <p:nvPr/>
        </p:nvSpPr>
        <p:spPr>
          <a:xfrm>
            <a:off x="2956088" y="1938281"/>
            <a:ext cx="1107996" cy="646331"/>
          </a:xfrm>
          <a:prstGeom prst="rect">
            <a:avLst/>
          </a:prstGeom>
          <a:noFill/>
        </p:spPr>
        <p:txBody>
          <a:bodyPr wrap="none" rtlCol="0">
            <a:spAutoFit/>
          </a:bodyPr>
          <a:lstStyle/>
          <a:p>
            <a:r>
              <a:rPr lang="en-US" sz="3600" dirty="0">
                <a:solidFill>
                  <a:schemeClr val="accent3">
                    <a:lumMod val="50000"/>
                  </a:schemeClr>
                </a:solidFill>
              </a:rPr>
              <a:t>45%</a:t>
            </a:r>
          </a:p>
        </p:txBody>
      </p:sp>
      <p:sp>
        <p:nvSpPr>
          <p:cNvPr id="8" name="TextBox 7">
            <a:extLst>
              <a:ext uri="{FF2B5EF4-FFF2-40B4-BE49-F238E27FC236}">
                <a16:creationId xmlns:a16="http://schemas.microsoft.com/office/drawing/2014/main" id="{AEA47E7A-1CCE-46B1-8EE3-DF629268B7B7}"/>
              </a:ext>
            </a:extLst>
          </p:cNvPr>
          <p:cNvSpPr txBox="1"/>
          <p:nvPr/>
        </p:nvSpPr>
        <p:spPr>
          <a:xfrm>
            <a:off x="8160532" y="2782669"/>
            <a:ext cx="1107996" cy="646331"/>
          </a:xfrm>
          <a:prstGeom prst="rect">
            <a:avLst/>
          </a:prstGeom>
          <a:noFill/>
        </p:spPr>
        <p:txBody>
          <a:bodyPr wrap="none" rtlCol="0">
            <a:spAutoFit/>
          </a:bodyPr>
          <a:lstStyle/>
          <a:p>
            <a:r>
              <a:rPr lang="en-US" sz="3600" dirty="0">
                <a:solidFill>
                  <a:schemeClr val="accent3">
                    <a:lumMod val="50000"/>
                  </a:schemeClr>
                </a:solidFill>
              </a:rPr>
              <a:t>25%</a:t>
            </a:r>
          </a:p>
        </p:txBody>
      </p:sp>
      <p:sp>
        <p:nvSpPr>
          <p:cNvPr id="3" name="Slide Number Placeholder 2">
            <a:extLst>
              <a:ext uri="{FF2B5EF4-FFF2-40B4-BE49-F238E27FC236}">
                <a16:creationId xmlns:a16="http://schemas.microsoft.com/office/drawing/2014/main" id="{D76D6FD2-8FCC-483C-9645-046593378D4F}"/>
              </a:ext>
            </a:extLst>
          </p:cNvPr>
          <p:cNvSpPr>
            <a:spLocks noGrp="1"/>
          </p:cNvSpPr>
          <p:nvPr>
            <p:ph type="sldNum" sz="quarter" idx="12"/>
          </p:nvPr>
        </p:nvSpPr>
        <p:spPr/>
        <p:txBody>
          <a:bodyPr/>
          <a:lstStyle/>
          <a:p>
            <a:fld id="{D5E87CB7-D606-47B7-8C6E-75F2CDEF2AEE}" type="slidenum">
              <a:rPr lang="en-US" smtClean="0"/>
              <a:t>5</a:t>
            </a:fld>
            <a:endParaRPr lang="en-US"/>
          </a:p>
        </p:txBody>
      </p:sp>
    </p:spTree>
    <p:extLst>
      <p:ext uri="{BB962C8B-B14F-4D97-AF65-F5344CB8AC3E}">
        <p14:creationId xmlns:p14="http://schemas.microsoft.com/office/powerpoint/2010/main" val="2639174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584FC-EB9C-42D0-BD0A-D6A34B0EE947}"/>
              </a:ext>
            </a:extLst>
          </p:cNvPr>
          <p:cNvSpPr>
            <a:spLocks noGrp="1"/>
          </p:cNvSpPr>
          <p:nvPr>
            <p:ph type="title"/>
          </p:nvPr>
        </p:nvSpPr>
        <p:spPr/>
        <p:txBody>
          <a:bodyPr>
            <a:normAutofit fontScale="90000"/>
          </a:bodyPr>
          <a:lstStyle/>
          <a:p>
            <a:pPr algn="ctr"/>
            <a:r>
              <a:rPr lang="en-US" sz="4000" b="1" dirty="0"/>
              <a:t>Children who Attend a RECP and Receive the Majority of Services in the Program</a:t>
            </a:r>
          </a:p>
        </p:txBody>
      </p:sp>
      <p:graphicFrame>
        <p:nvGraphicFramePr>
          <p:cNvPr id="4" name="Content Placeholder 3" descr="This chart shows data from 2012-2013 to 201602917.  The data has gone up slightly over time, from 42% to 45%.">
            <a:extLst>
              <a:ext uri="{FF2B5EF4-FFF2-40B4-BE49-F238E27FC236}">
                <a16:creationId xmlns:a16="http://schemas.microsoft.com/office/drawing/2014/main" id="{DE75BE12-C79C-4512-B46B-C554216F8131}"/>
              </a:ext>
            </a:extLst>
          </p:cNvPr>
          <p:cNvGraphicFramePr>
            <a:graphicFrameLocks noGrp="1"/>
          </p:cNvGraphicFramePr>
          <p:nvPr>
            <p:ph idx="1"/>
            <p:extLst>
              <p:ext uri="{D42A27DB-BD31-4B8C-83A1-F6EECF244321}">
                <p14:modId xmlns:p14="http://schemas.microsoft.com/office/powerpoint/2010/main" val="3675203423"/>
              </p:ext>
            </p:extLst>
          </p:nvPr>
        </p:nvGraphicFramePr>
        <p:xfrm>
          <a:off x="210879" y="1935126"/>
          <a:ext cx="11005456" cy="4104167"/>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B5EC42CD-BE1F-43D5-A63F-539576296428}"/>
              </a:ext>
            </a:extLst>
          </p:cNvPr>
          <p:cNvSpPr>
            <a:spLocks noGrp="1"/>
          </p:cNvSpPr>
          <p:nvPr>
            <p:ph type="sldNum" sz="quarter" idx="12"/>
          </p:nvPr>
        </p:nvSpPr>
        <p:spPr/>
        <p:txBody>
          <a:bodyPr/>
          <a:lstStyle/>
          <a:p>
            <a:fld id="{D5E87CB7-D606-47B7-8C6E-75F2CDEF2AEE}" type="slidenum">
              <a:rPr lang="en-US" smtClean="0"/>
              <a:t>6</a:t>
            </a:fld>
            <a:endParaRPr lang="en-US"/>
          </a:p>
        </p:txBody>
      </p:sp>
    </p:spTree>
    <p:extLst>
      <p:ext uri="{BB962C8B-B14F-4D97-AF65-F5344CB8AC3E}">
        <p14:creationId xmlns:p14="http://schemas.microsoft.com/office/powerpoint/2010/main" val="1880002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30D9A-B2FF-4501-A018-194616722337}"/>
              </a:ext>
            </a:extLst>
          </p:cNvPr>
          <p:cNvSpPr>
            <a:spLocks noGrp="1"/>
          </p:cNvSpPr>
          <p:nvPr>
            <p:ph type="title"/>
          </p:nvPr>
        </p:nvSpPr>
        <p:spPr/>
        <p:txBody>
          <a:bodyPr>
            <a:normAutofit fontScale="90000"/>
          </a:bodyPr>
          <a:lstStyle/>
          <a:p>
            <a:pPr algn="ctr"/>
            <a:r>
              <a:rPr lang="en-US" sz="4000" b="1" dirty="0"/>
              <a:t>Children who Attend a Special Education Class, Special School, or Residential Facility</a:t>
            </a:r>
          </a:p>
        </p:txBody>
      </p:sp>
      <p:graphicFrame>
        <p:nvGraphicFramePr>
          <p:cNvPr id="4" name="Content Placeholder 3" descr="This chart shows data from 2012-2013 to 201602917.  The data has gone down by one percentage point over time from 26% to 25%. ">
            <a:extLst>
              <a:ext uri="{FF2B5EF4-FFF2-40B4-BE49-F238E27FC236}">
                <a16:creationId xmlns:a16="http://schemas.microsoft.com/office/drawing/2014/main" id="{FA6C65A1-5C94-4624-A291-FCF3AB8DB417}"/>
              </a:ext>
            </a:extLst>
          </p:cNvPr>
          <p:cNvGraphicFramePr>
            <a:graphicFrameLocks noGrp="1"/>
          </p:cNvGraphicFramePr>
          <p:nvPr>
            <p:ph idx="1"/>
            <p:extLst>
              <p:ext uri="{D42A27DB-BD31-4B8C-83A1-F6EECF244321}">
                <p14:modId xmlns:p14="http://schemas.microsoft.com/office/powerpoint/2010/main" val="987727393"/>
              </p:ext>
            </p:extLst>
          </p:nvPr>
        </p:nvGraphicFramePr>
        <p:xfrm>
          <a:off x="832756" y="1400323"/>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15A78027-A539-48B5-BD0F-C81927716033}"/>
              </a:ext>
            </a:extLst>
          </p:cNvPr>
          <p:cNvSpPr>
            <a:spLocks noGrp="1"/>
          </p:cNvSpPr>
          <p:nvPr>
            <p:ph type="sldNum" sz="quarter" idx="12"/>
          </p:nvPr>
        </p:nvSpPr>
        <p:spPr/>
        <p:txBody>
          <a:bodyPr/>
          <a:lstStyle/>
          <a:p>
            <a:fld id="{D5E87CB7-D606-47B7-8C6E-75F2CDEF2AEE}" type="slidenum">
              <a:rPr lang="en-US" smtClean="0"/>
              <a:t>7</a:t>
            </a:fld>
            <a:endParaRPr lang="en-US"/>
          </a:p>
        </p:txBody>
      </p:sp>
    </p:spTree>
    <p:extLst>
      <p:ext uri="{BB962C8B-B14F-4D97-AF65-F5344CB8AC3E}">
        <p14:creationId xmlns:p14="http://schemas.microsoft.com/office/powerpoint/2010/main" val="3067873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is chart shows the educational environments data distribution from 2016-17 618 data collection. ">
            <a:extLst>
              <a:ext uri="{FF2B5EF4-FFF2-40B4-BE49-F238E27FC236}">
                <a16:creationId xmlns:a16="http://schemas.microsoft.com/office/drawing/2014/main" id="{C02C1127-61C2-4A0F-A02B-C638E959FAAA}"/>
              </a:ext>
            </a:extLst>
          </p:cNvPr>
          <p:cNvSpPr>
            <a:spLocks noGrp="1"/>
          </p:cNvSpPr>
          <p:nvPr>
            <p:ph type="title"/>
          </p:nvPr>
        </p:nvSpPr>
        <p:spPr>
          <a:xfrm>
            <a:off x="593271" y="496033"/>
            <a:ext cx="11005457" cy="914401"/>
          </a:xfrm>
        </p:spPr>
        <p:txBody>
          <a:bodyPr>
            <a:normAutofit/>
          </a:bodyPr>
          <a:lstStyle/>
          <a:p>
            <a:r>
              <a:rPr lang="en-US" dirty="0"/>
              <a:t>Educational Environments Children 3-5, 2016-17</a:t>
            </a:r>
          </a:p>
        </p:txBody>
      </p:sp>
      <p:graphicFrame>
        <p:nvGraphicFramePr>
          <p:cNvPr id="6" name="Content Placeholder 5" descr="This chart shows educational environments data 2016-17">
            <a:extLst>
              <a:ext uri="{FF2B5EF4-FFF2-40B4-BE49-F238E27FC236}">
                <a16:creationId xmlns:a16="http://schemas.microsoft.com/office/drawing/2014/main" id="{BD7ADD29-5446-4144-8B00-14B577734001}"/>
              </a:ext>
            </a:extLst>
          </p:cNvPr>
          <p:cNvGraphicFramePr>
            <a:graphicFrameLocks noGrp="1"/>
          </p:cNvGraphicFramePr>
          <p:nvPr>
            <p:ph idx="1"/>
            <p:extLst>
              <p:ext uri="{D42A27DB-BD31-4B8C-83A1-F6EECF244321}">
                <p14:modId xmlns:p14="http://schemas.microsoft.com/office/powerpoint/2010/main" val="1008457285"/>
              </p:ext>
            </p:extLst>
          </p:nvPr>
        </p:nvGraphicFramePr>
        <p:xfrm>
          <a:off x="-1127051" y="1162645"/>
          <a:ext cx="13120576" cy="476338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31F2CF15-5336-4BD1-8D9E-E9CC0E514175}"/>
              </a:ext>
            </a:extLst>
          </p:cNvPr>
          <p:cNvSpPr txBox="1"/>
          <p:nvPr/>
        </p:nvSpPr>
        <p:spPr>
          <a:xfrm>
            <a:off x="-662407" y="5199322"/>
            <a:ext cx="1055811" cy="646331"/>
          </a:xfrm>
          <a:prstGeom prst="rect">
            <a:avLst/>
          </a:prstGeom>
          <a:solidFill>
            <a:schemeClr val="bg1"/>
          </a:solidFill>
        </p:spPr>
        <p:txBody>
          <a:bodyPr wrap="square" rtlCol="0">
            <a:spAutoFit/>
          </a:bodyPr>
          <a:lstStyle/>
          <a:p>
            <a:endParaRPr lang="en-US" dirty="0"/>
          </a:p>
          <a:p>
            <a:endParaRPr lang="en-US" dirty="0"/>
          </a:p>
        </p:txBody>
      </p:sp>
    </p:spTree>
    <p:extLst>
      <p:ext uri="{BB962C8B-B14F-4D97-AF65-F5344CB8AC3E}">
        <p14:creationId xmlns:p14="http://schemas.microsoft.com/office/powerpoint/2010/main" val="662572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is chart shows the range of  Indicator 6a data across states, from 21% to 100%, with an average of children attending and receiving the majority of special education services in the regular early childhood program. "/>
          <p:cNvSpPr>
            <a:spLocks noGrp="1"/>
          </p:cNvSpPr>
          <p:nvPr>
            <p:ph type="title"/>
          </p:nvPr>
        </p:nvSpPr>
        <p:spPr>
          <a:xfrm>
            <a:off x="593271" y="420178"/>
            <a:ext cx="11005457" cy="1771941"/>
          </a:xfrm>
        </p:spPr>
        <p:txBody>
          <a:bodyPr>
            <a:normAutofit/>
          </a:bodyPr>
          <a:lstStyle/>
          <a:p>
            <a:r>
              <a:rPr lang="en-US" dirty="0"/>
              <a:t>Indicator 6a Children 3-5 Attending and Receiving </a:t>
            </a:r>
            <a:br>
              <a:rPr lang="en-US" dirty="0"/>
            </a:br>
            <a:r>
              <a:rPr lang="en-US" dirty="0"/>
              <a:t>the Majority of Services in the Program, 2016-17 </a:t>
            </a:r>
          </a:p>
        </p:txBody>
      </p:sp>
      <p:sp>
        <p:nvSpPr>
          <p:cNvPr id="5" name="Slide Number Placeholder 4"/>
          <p:cNvSpPr>
            <a:spLocks noGrp="1"/>
          </p:cNvSpPr>
          <p:nvPr>
            <p:ph type="sldNum" sz="quarter" idx="4"/>
          </p:nvPr>
        </p:nvSpPr>
        <p:spPr/>
        <p:txBody>
          <a:bodyPr/>
          <a:lstStyle/>
          <a:p>
            <a:fld id="{8FF8BE51-C3B0-9B4F-9A06-4F809A9A7941}" type="slidenum">
              <a:rPr lang="en-US" smtClean="0"/>
              <a:pPr/>
              <a:t>9</a:t>
            </a:fld>
            <a:endParaRPr lang="en-US"/>
          </a:p>
        </p:txBody>
      </p:sp>
      <p:graphicFrame>
        <p:nvGraphicFramePr>
          <p:cNvPr id="7" name="Chart 6">
            <a:extLst>
              <a:ext uri="{FF2B5EF4-FFF2-40B4-BE49-F238E27FC236}">
                <a16:creationId xmlns:a16="http://schemas.microsoft.com/office/drawing/2014/main" id="{7B2ABB47-C9D2-4079-A56E-E90E889C5F9B}"/>
              </a:ext>
            </a:extLst>
          </p:cNvPr>
          <p:cNvGraphicFramePr>
            <a:graphicFrameLocks/>
          </p:cNvGraphicFramePr>
          <p:nvPr>
            <p:extLst>
              <p:ext uri="{D42A27DB-BD31-4B8C-83A1-F6EECF244321}">
                <p14:modId xmlns:p14="http://schemas.microsoft.com/office/powerpoint/2010/main" val="4123943771"/>
              </p:ext>
            </p:extLst>
          </p:nvPr>
        </p:nvGraphicFramePr>
        <p:xfrm>
          <a:off x="1101066" y="1917994"/>
          <a:ext cx="10409275" cy="367886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025F554F-D3B3-4073-85BF-DE22F2EF9FE2}"/>
              </a:ext>
            </a:extLst>
          </p:cNvPr>
          <p:cNvSpPr txBox="1"/>
          <p:nvPr/>
        </p:nvSpPr>
        <p:spPr>
          <a:xfrm>
            <a:off x="7187609" y="5596859"/>
            <a:ext cx="5263116" cy="369332"/>
          </a:xfrm>
          <a:prstGeom prst="rect">
            <a:avLst/>
          </a:prstGeom>
          <a:noFill/>
        </p:spPr>
        <p:txBody>
          <a:bodyPr wrap="square" rtlCol="0">
            <a:spAutoFit/>
          </a:bodyPr>
          <a:lstStyle/>
          <a:p>
            <a:r>
              <a:rPr lang="en-US" dirty="0"/>
              <a:t>Each bar represents a State or Territory</a:t>
            </a:r>
          </a:p>
        </p:txBody>
      </p:sp>
      <p:sp>
        <p:nvSpPr>
          <p:cNvPr id="11" name="TextBox 10">
            <a:extLst>
              <a:ext uri="{FF2B5EF4-FFF2-40B4-BE49-F238E27FC236}">
                <a16:creationId xmlns:a16="http://schemas.microsoft.com/office/drawing/2014/main" id="{F4BC37F0-EDB3-4EB2-B5DE-85A2C4B355B0}"/>
              </a:ext>
            </a:extLst>
          </p:cNvPr>
          <p:cNvSpPr txBox="1"/>
          <p:nvPr/>
        </p:nvSpPr>
        <p:spPr>
          <a:xfrm>
            <a:off x="1018122" y="1456329"/>
            <a:ext cx="973343" cy="461665"/>
          </a:xfrm>
          <a:prstGeom prst="rect">
            <a:avLst/>
          </a:prstGeom>
          <a:noFill/>
        </p:spPr>
        <p:txBody>
          <a:bodyPr wrap="none" rtlCol="0">
            <a:spAutoFit/>
          </a:bodyPr>
          <a:lstStyle/>
          <a:p>
            <a:r>
              <a:rPr lang="en-US" sz="2400" b="1" dirty="0">
                <a:solidFill>
                  <a:schemeClr val="accent3">
                    <a:lumMod val="75000"/>
                  </a:schemeClr>
                </a:solidFill>
              </a:rPr>
              <a:t>100%</a:t>
            </a:r>
          </a:p>
        </p:txBody>
      </p:sp>
      <p:sp>
        <p:nvSpPr>
          <p:cNvPr id="12" name="TextBox 11">
            <a:extLst>
              <a:ext uri="{FF2B5EF4-FFF2-40B4-BE49-F238E27FC236}">
                <a16:creationId xmlns:a16="http://schemas.microsoft.com/office/drawing/2014/main" id="{03B629EA-8F83-4726-9630-644D1A671AC4}"/>
              </a:ext>
            </a:extLst>
          </p:cNvPr>
          <p:cNvSpPr txBox="1"/>
          <p:nvPr/>
        </p:nvSpPr>
        <p:spPr>
          <a:xfrm>
            <a:off x="10791462" y="3911502"/>
            <a:ext cx="801823" cy="461665"/>
          </a:xfrm>
          <a:prstGeom prst="rect">
            <a:avLst/>
          </a:prstGeom>
          <a:noFill/>
        </p:spPr>
        <p:txBody>
          <a:bodyPr wrap="none" rtlCol="0">
            <a:spAutoFit/>
          </a:bodyPr>
          <a:lstStyle/>
          <a:p>
            <a:r>
              <a:rPr lang="en-US" sz="2400" b="1" dirty="0">
                <a:solidFill>
                  <a:schemeClr val="accent3">
                    <a:lumMod val="75000"/>
                  </a:schemeClr>
                </a:solidFill>
              </a:rPr>
              <a:t>21%</a:t>
            </a:r>
          </a:p>
        </p:txBody>
      </p:sp>
      <p:sp>
        <p:nvSpPr>
          <p:cNvPr id="13" name="TextBox 12">
            <a:extLst>
              <a:ext uri="{FF2B5EF4-FFF2-40B4-BE49-F238E27FC236}">
                <a16:creationId xmlns:a16="http://schemas.microsoft.com/office/drawing/2014/main" id="{C3289258-AFD4-4C12-BE50-A9EE7AB753F6}"/>
              </a:ext>
            </a:extLst>
          </p:cNvPr>
          <p:cNvSpPr txBox="1"/>
          <p:nvPr/>
        </p:nvSpPr>
        <p:spPr>
          <a:xfrm>
            <a:off x="4888373" y="2724378"/>
            <a:ext cx="1212191" cy="707886"/>
          </a:xfrm>
          <a:prstGeom prst="rect">
            <a:avLst/>
          </a:prstGeom>
          <a:noFill/>
        </p:spPr>
        <p:txBody>
          <a:bodyPr wrap="none" rtlCol="0">
            <a:spAutoFit/>
          </a:bodyPr>
          <a:lstStyle/>
          <a:p>
            <a:r>
              <a:rPr lang="en-US" sz="4000" b="1" dirty="0">
                <a:solidFill>
                  <a:schemeClr val="accent5">
                    <a:lumMod val="75000"/>
                  </a:schemeClr>
                </a:solidFill>
              </a:rPr>
              <a:t>45%</a:t>
            </a:r>
          </a:p>
        </p:txBody>
      </p:sp>
    </p:spTree>
    <p:extLst>
      <p:ext uri="{BB962C8B-B14F-4D97-AF65-F5344CB8AC3E}">
        <p14:creationId xmlns:p14="http://schemas.microsoft.com/office/powerpoint/2010/main" val="184232203"/>
      </p:ext>
    </p:extLst>
  </p:cSld>
  <p:clrMapOvr>
    <a:masterClrMapping/>
  </p:clrMapOvr>
</p:sld>
</file>

<file path=ppt/theme/theme1.xml><?xml version="1.0" encoding="utf-8"?>
<a:theme xmlns:a="http://schemas.openxmlformats.org/drawingml/2006/main" name="Gallery">
  <a:themeElements>
    <a:clrScheme name="ECTA-2018-Final">
      <a:dk1>
        <a:srgbClr val="000000"/>
      </a:dk1>
      <a:lt1>
        <a:srgbClr val="FFFFFF"/>
      </a:lt1>
      <a:dk2>
        <a:srgbClr val="13284B"/>
      </a:dk2>
      <a:lt2>
        <a:srgbClr val="EBF6FF"/>
      </a:lt2>
      <a:accent1>
        <a:srgbClr val="24B953"/>
      </a:accent1>
      <a:accent2>
        <a:srgbClr val="79D32A"/>
      </a:accent2>
      <a:accent3>
        <a:srgbClr val="0178D2"/>
      </a:accent3>
      <a:accent4>
        <a:srgbClr val="145083"/>
      </a:accent4>
      <a:accent5>
        <a:srgbClr val="9A2279"/>
      </a:accent5>
      <a:accent6>
        <a:srgbClr val="F7931D"/>
      </a:accent6>
      <a:hlink>
        <a:srgbClr val="9DD3FF"/>
      </a:hlink>
      <a:folHlink>
        <a:srgbClr val="1450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ta2-template" id="{E5C0DB02-524A-EA4E-8D6F-50CA54B66DB3}" vid="{F3436B59-AE16-654A-BAEA-9AD8E5CF8C60}"/>
    </a:ext>
  </a:extLst>
</a:theme>
</file>

<file path=ppt/theme/theme2.xml><?xml version="1.0" encoding="utf-8"?>
<a:theme xmlns:a="http://schemas.openxmlformats.org/drawingml/2006/main" name="IDC_Template_7-2015">
  <a:themeElements>
    <a:clrScheme name="Custom 4">
      <a:dk1>
        <a:srgbClr val="0C395A"/>
      </a:dk1>
      <a:lt1>
        <a:sysClr val="window" lastClr="FFFFFF"/>
      </a:lt1>
      <a:dk2>
        <a:srgbClr val="10476D"/>
      </a:dk2>
      <a:lt2>
        <a:srgbClr val="EEECE1"/>
      </a:lt2>
      <a:accent1>
        <a:srgbClr val="219184"/>
      </a:accent1>
      <a:accent2>
        <a:srgbClr val="288325"/>
      </a:accent2>
      <a:accent3>
        <a:srgbClr val="9BBB59"/>
      </a:accent3>
      <a:accent4>
        <a:srgbClr val="2DB9A5"/>
      </a:accent4>
      <a:accent5>
        <a:srgbClr val="5EA54B"/>
      </a:accent5>
      <a:accent6>
        <a:srgbClr val="F79646"/>
      </a:accent6>
      <a:hlink>
        <a:srgbClr val="288325"/>
      </a:hlink>
      <a:folHlink>
        <a:srgbClr val="7030A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2C9FC4C8E81C74EA077FD4A6A616E7F" ma:contentTypeVersion="7" ma:contentTypeDescription="Create a new document." ma:contentTypeScope="" ma:versionID="5f851d95206ff549cae7472056c39b41">
  <xsd:schema xmlns:xsd="http://www.w3.org/2001/XMLSchema" xmlns:xs="http://www.w3.org/2001/XMLSchema" xmlns:p="http://schemas.microsoft.com/office/2006/metadata/properties" xmlns:ns2="8d8b1221-cb47-43e5-997b-7d0bdebf637a" xmlns:ns3="09c8a845-e7a6-41fb-9590-158bae58e4d1" targetNamespace="http://schemas.microsoft.com/office/2006/metadata/properties" ma:root="true" ma:fieldsID="b990271a2c98459608b75e1841d2f49d" ns2:_="" ns3:_="">
    <xsd:import namespace="8d8b1221-cb47-43e5-997b-7d0bdebf637a"/>
    <xsd:import namespace="09c8a845-e7a6-41fb-9590-158bae58e4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8b1221-cb47-43e5-997b-7d0bdebf637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9c8a845-e7a6-41fb-9590-158bae58e4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DED297-0F05-48E1-B0A1-BC6FF0CA07F2}">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09c8a845-e7a6-41fb-9590-158bae58e4d1"/>
    <ds:schemaRef ds:uri="8d8b1221-cb47-43e5-997b-7d0bdebf637a"/>
    <ds:schemaRef ds:uri="http://www.w3.org/XML/1998/namespace"/>
  </ds:schemaRefs>
</ds:datastoreItem>
</file>

<file path=customXml/itemProps2.xml><?xml version="1.0" encoding="utf-8"?>
<ds:datastoreItem xmlns:ds="http://schemas.openxmlformats.org/officeDocument/2006/customXml" ds:itemID="{C3CF6B7A-E5E0-4877-B6CF-8A79427AF98C}">
  <ds:schemaRefs>
    <ds:schemaRef ds:uri="http://schemas.microsoft.com/sharepoint/v3/contenttype/forms"/>
  </ds:schemaRefs>
</ds:datastoreItem>
</file>

<file path=customXml/itemProps3.xml><?xml version="1.0" encoding="utf-8"?>
<ds:datastoreItem xmlns:ds="http://schemas.openxmlformats.org/officeDocument/2006/customXml" ds:itemID="{EDF118DE-6A40-4420-96CA-56DA9BDCE7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8b1221-cb47-43e5-997b-7d0bdebf637a"/>
    <ds:schemaRef ds:uri="09c8a845-e7a6-41fb-9590-158bae58e4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916</TotalTime>
  <Words>2138</Words>
  <Application>Microsoft Office PowerPoint</Application>
  <PresentationFormat>Widescreen</PresentationFormat>
  <Paragraphs>319</Paragraphs>
  <Slides>47</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47</vt:i4>
      </vt:variant>
    </vt:vector>
  </HeadingPairs>
  <TitlesOfParts>
    <vt:vector size="54" baseType="lpstr">
      <vt:lpstr>Arial</vt:lpstr>
      <vt:lpstr>Calibri</vt:lpstr>
      <vt:lpstr>Corbel</vt:lpstr>
      <vt:lpstr>Courier New</vt:lpstr>
      <vt:lpstr>Wingdings</vt:lpstr>
      <vt:lpstr>Gallery</vt:lpstr>
      <vt:lpstr>IDC_Template_7-2015</vt:lpstr>
      <vt:lpstr>Digging Deeper:   What Educational Environments Data Reveal for Children, Ages 3-5</vt:lpstr>
      <vt:lpstr>Valuing Inclusion</vt:lpstr>
      <vt:lpstr>The Individuals with Disabilities Education Act (IDEA) </vt:lpstr>
      <vt:lpstr>National Data 2016-2017</vt:lpstr>
      <vt:lpstr>Education Environments Indicator B6 2016-17 National Data</vt:lpstr>
      <vt:lpstr>Children who Attend a RECP and Receive the Majority of Services in the Program</vt:lpstr>
      <vt:lpstr>Children who Attend a Special Education Class, Special School, or Residential Facility</vt:lpstr>
      <vt:lpstr>Educational Environments Children 3-5, 2016-17</vt:lpstr>
      <vt:lpstr>Indicator 6a Children 3-5 Attending and Receiving  the Majority of Services in the Program, 2016-17 </vt:lpstr>
      <vt:lpstr>Indicator 6b Children 3-5 Attending Special Ed Class, Separate School or Residential Program </vt:lpstr>
      <vt:lpstr>Clarifications to the Data Collection</vt:lpstr>
      <vt:lpstr>Educational Environments for Children Ages 3-5  618 Reporting Clarifications</vt:lpstr>
      <vt:lpstr>Resources for Reporting Educational Environments for Ages 3-5</vt:lpstr>
      <vt:lpstr>Educational Environments Ages 3-5</vt:lpstr>
      <vt:lpstr>The Decision Tree</vt:lpstr>
      <vt:lpstr>PowerPoint Presentation</vt:lpstr>
      <vt:lpstr>Regular Early Childhood Programs</vt:lpstr>
      <vt:lpstr>Play Groups and Home</vt:lpstr>
      <vt:lpstr>NEW! Clarification: Family Chosen Programs </vt:lpstr>
      <vt:lpstr>NEW! Clarification on “Attending”</vt:lpstr>
      <vt:lpstr>The Decision Tree</vt:lpstr>
      <vt:lpstr>NEW! Clarification: Services in the Program</vt:lpstr>
      <vt:lpstr>NEW! Clarification: Services in the Program (cont.)</vt:lpstr>
      <vt:lpstr>The Decision Tree</vt:lpstr>
      <vt:lpstr>The Decision Tree</vt:lpstr>
      <vt:lpstr>Discussion—Changes in Data Collection</vt:lpstr>
      <vt:lpstr>For More Information</vt:lpstr>
      <vt:lpstr>PowerPoint Presentation</vt:lpstr>
      <vt:lpstr>Influences on State and Local Data Perceptions</vt:lpstr>
      <vt:lpstr>Coding Considerations</vt:lpstr>
      <vt:lpstr>Children Receiving Services in Other Locations</vt:lpstr>
      <vt:lpstr>Children in Special Education Settings</vt:lpstr>
      <vt:lpstr>Children 3-5 in Kindergarten</vt:lpstr>
      <vt:lpstr>Using your data for program improvement to create more inclusive opportunities</vt:lpstr>
      <vt:lpstr>   </vt:lpstr>
      <vt:lpstr>Preschool Inclusion</vt:lpstr>
      <vt:lpstr>CESA Program Support Teachers</vt:lpstr>
      <vt:lpstr>Identifying Focus LEAs</vt:lpstr>
      <vt:lpstr>Identifying Focus LEAs Continued</vt:lpstr>
      <vt:lpstr>Focus LEAs – Year One</vt:lpstr>
      <vt:lpstr>Data Drill Down</vt:lpstr>
      <vt:lpstr>PowerPoint Presentation</vt:lpstr>
      <vt:lpstr>Year 1 Accomplishments – Addressing Barriers</vt:lpstr>
      <vt:lpstr>Next Steps</vt:lpstr>
      <vt:lpstr>Next Steps Continued</vt:lpstr>
      <vt:lpstr>   </vt:lpstr>
      <vt:lpstr>Find out more at ectacenter.org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 Design</dc:title>
  <dc:creator>Cate, Debbie</dc:creator>
  <cp:lastModifiedBy>Cate, Debbie</cp:lastModifiedBy>
  <cp:revision>94</cp:revision>
  <cp:lastPrinted>2018-07-09T18:46:50Z</cp:lastPrinted>
  <dcterms:modified xsi:type="dcterms:W3CDTF">2018-07-23T14:25:02Z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0x010100C2C9FC4C8E81C74EA077FD4A6A616E7F</vt:lpwstr>
  </property>
</Properties>
</file>