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397" r:id="rId2"/>
    <p:sldId id="437" r:id="rId3"/>
    <p:sldId id="438" r:id="rId4"/>
    <p:sldId id="422" r:id="rId5"/>
    <p:sldId id="421" r:id="rId6"/>
    <p:sldId id="452" r:id="rId7"/>
    <p:sldId id="300" r:id="rId8"/>
    <p:sldId id="296" r:id="rId9"/>
    <p:sldId id="418" r:id="rId10"/>
    <p:sldId id="426" r:id="rId11"/>
    <p:sldId id="428" r:id="rId12"/>
    <p:sldId id="440" r:id="rId13"/>
    <p:sldId id="434" r:id="rId14"/>
    <p:sldId id="453" r:id="rId15"/>
    <p:sldId id="454" r:id="rId16"/>
    <p:sldId id="455" r:id="rId17"/>
    <p:sldId id="461" r:id="rId18"/>
    <p:sldId id="451" r:id="rId19"/>
    <p:sldId id="429" r:id="rId20"/>
    <p:sldId id="465" r:id="rId21"/>
    <p:sldId id="439" r:id="rId22"/>
    <p:sldId id="476" r:id="rId23"/>
    <p:sldId id="406" r:id="rId24"/>
    <p:sldId id="410" r:id="rId25"/>
    <p:sldId id="409" r:id="rId26"/>
    <p:sldId id="407" r:id="rId27"/>
    <p:sldId id="404" r:id="rId28"/>
    <p:sldId id="462" r:id="rId29"/>
    <p:sldId id="458" r:id="rId30"/>
    <p:sldId id="460" r:id="rId31"/>
    <p:sldId id="415" r:id="rId32"/>
    <p:sldId id="474" r:id="rId33"/>
    <p:sldId id="417" r:id="rId34"/>
    <p:sldId id="447" r:id="rId35"/>
    <p:sldId id="448" r:id="rId36"/>
    <p:sldId id="480" r:id="rId37"/>
    <p:sldId id="477" r:id="rId38"/>
    <p:sldId id="446" r:id="rId39"/>
    <p:sldId id="456" r:id="rId40"/>
    <p:sldId id="425" r:id="rId41"/>
    <p:sldId id="430" r:id="rId42"/>
    <p:sldId id="432" r:id="rId43"/>
    <p:sldId id="469" r:id="rId44"/>
    <p:sldId id="405" r:id="rId45"/>
    <p:sldId id="466" r:id="rId46"/>
    <p:sldId id="464" r:id="rId47"/>
    <p:sldId id="471" r:id="rId48"/>
    <p:sldId id="463" r:id="rId49"/>
    <p:sldId id="479" r:id="rId50"/>
    <p:sldId id="467" r:id="rId51"/>
    <p:sldId id="475" r:id="rId52"/>
    <p:sldId id="443" r:id="rId53"/>
    <p:sldId id="444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nise Mauzy" initials="DM" lastIdx="24" clrIdx="6">
    <p:extLst/>
  </p:cmAuthor>
  <p:cmAuthor id="1" name="ss g" initials="ss g" lastIdx="2" clrIdx="0">
    <p:extLst/>
  </p:cmAuthor>
  <p:cmAuthor id="8" name="Laura Hudson" initials="LH" lastIdx="2" clrIdx="7">
    <p:extLst/>
  </p:cmAuthor>
  <p:cmAuthor id="2" name="Robert Anthony Ruggiero" initials="RAR" lastIdx="3" clrIdx="1">
    <p:extLst/>
  </p:cmAuthor>
  <p:cmAuthor id="9" name="Mimi Campbell" initials="MC" lastIdx="4" clrIdx="8">
    <p:extLst>
      <p:ext uri="{19B8F6BF-5375-455C-9EA6-DF929625EA0E}">
        <p15:presenceInfo xmlns:p15="http://schemas.microsoft.com/office/powerpoint/2012/main" userId="S-1-5-21-2932978993-3585310298-3799243833-9518" providerId="AD"/>
      </p:ext>
    </p:extLst>
  </p:cmAuthor>
  <p:cmAuthor id="3" name="Microsoft Office User" initials="Office" lastIdx="1" clrIdx="2">
    <p:extLst/>
  </p:cmAuthor>
  <p:cmAuthor id="10" name="Bruce" initials="BB" lastIdx="5" clrIdx="9">
    <p:extLst>
      <p:ext uri="{19B8F6BF-5375-455C-9EA6-DF929625EA0E}">
        <p15:presenceInfo xmlns:p15="http://schemas.microsoft.com/office/powerpoint/2012/main" userId="Bruce" providerId="None"/>
      </p:ext>
    </p:extLst>
  </p:cmAuthor>
  <p:cmAuthor id="4" name="Microsoft Office User" initials="Office [2]" lastIdx="1" clrIdx="3">
    <p:extLst/>
  </p:cmAuthor>
  <p:cmAuthor id="5" name="Microsoft Office User" initials="Office [3]" lastIdx="1" clrIdx="4">
    <p:extLst/>
  </p:cmAuthor>
  <p:cmAuthor id="6" name="Microsoft Office User" initials="Office [4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D9"/>
    <a:srgbClr val="FFFF99"/>
    <a:srgbClr val="996633"/>
    <a:srgbClr val="ED3532"/>
    <a:srgbClr val="404040"/>
    <a:srgbClr val="DC3B38"/>
    <a:srgbClr val="264F78"/>
    <a:srgbClr val="202A50"/>
    <a:srgbClr val="0A1C43"/>
    <a:srgbClr val="12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68474" autoAdjust="0"/>
  </p:normalViewPr>
  <p:slideViewPr>
    <p:cSldViewPr>
      <p:cViewPr>
        <p:scale>
          <a:sx n="60" d="100"/>
          <a:sy n="60" d="100"/>
        </p:scale>
        <p:origin x="1945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41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18-08-10T15:20:55.205" idx="5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oddquackenbush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3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1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37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75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08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99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93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6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9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0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4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Unsplash</a:t>
            </a:r>
            <a:r>
              <a:rPr lang="en-US" dirty="0"/>
              <a:t>: </a:t>
            </a:r>
            <a:r>
              <a:rPr lang="en-US" dirty="0" err="1"/>
              <a:t>rawpixel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94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51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2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6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3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1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0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pic </a:t>
            </a:r>
            <a:r>
              <a:rPr lang="nb-NO" b="0" u="none" strike="noStrike" dirty="0">
                <a:effectLst/>
                <a:hlinkClick r:id="rId3"/>
              </a:rPr>
              <a:t>Todd Quackenbush 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@toddquackenbush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Unsplash</a:t>
            </a:r>
            <a:endParaRPr lang="nb-NO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8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2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5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1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2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92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4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6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98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https://workdesign.com/2015/06/how-the-new-economy-is-changing-the-workplace-part-ii/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39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83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 </a:t>
            </a:r>
            <a:r>
              <a:rPr lang="en-US" dirty="0" err="1"/>
              <a:t>Unsplash</a:t>
            </a:r>
            <a:r>
              <a:rPr lang="en-US" dirty="0"/>
              <a:t> Chris Lawton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5" name="Picture 4" descr="Early Childhood Technical Assistance Cent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11207"/>
          <a:stretch/>
        </p:blipFill>
        <p:spPr>
          <a:xfrm>
            <a:off x="5410200" y="-73231"/>
            <a:ext cx="1744279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723"/>
          <a:stretch/>
        </p:blipFill>
        <p:spPr>
          <a:xfrm>
            <a:off x="7477125" y="-73231"/>
            <a:ext cx="1743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60143-32B1-4160-9D3A-FAC4B9699BE8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EB3513EE-8CAE-42E3-B512-959340FF94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>
              <a:extLst>
                <a:ext uri="{FF2B5EF4-FFF2-40B4-BE49-F238E27FC236}">
                  <a16:creationId xmlns:a16="http://schemas.microsoft.com/office/drawing/2014/main" id="{C55E99CC-41EA-45CF-B621-60F2F203AFC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Early Childhood Technical Assistance Center logo">
              <a:extLst>
                <a:ext uri="{FF2B5EF4-FFF2-40B4-BE49-F238E27FC236}">
                  <a16:creationId xmlns:a16="http://schemas.microsoft.com/office/drawing/2014/main" id="{56864AEF-C8E7-49BF-8F05-EB515F51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5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 sz="3200"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 sz="2800">
                <a:solidFill>
                  <a:srgbClr val="297AB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02710-B2A3-4E03-99D9-F69F0BFA780E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AB22202-D9EB-43B0-86D7-B6BCAA1233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897F00C7-1FBB-4213-AD24-5842ABA3892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B59EDC4C-63D1-4C84-8EF0-706C5B6A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09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A6239-E334-4090-B280-31DFDC6B42EF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6D0AC07A-B1BB-4E33-9B4F-4D9AC3CF1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CAD6726F-D8EF-480C-B0F8-39A9A9D970B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FDCF5C02-4ECB-4DC2-BBC3-50288C813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35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4277E-20CA-40A0-AE84-24619DC7E6C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D4B41B63-A5EE-4EB2-A01D-BBA809F7D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9D88B25D-302D-4F02-B925-B6C1D0ACB91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6FE5A321-1A08-48C9-B03D-3C50CA4EC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09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4D34-5526-4606-B358-561C2F3D0E7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8BD3CDF-F0C7-4C22-9267-5AB80385F3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F373E06F-29FA-45C7-BDCB-16BF9AF1F4C6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253651CD-4ED6-4876-83F8-4D87F3A32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7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pic>
        <p:nvPicPr>
          <p:cNvPr id="13" name="Picture 12" descr="Early Childhood Technical Assistance Center logo">
            <a:extLst>
              <a:ext uri="{FF2B5EF4-FFF2-40B4-BE49-F238E27FC236}">
                <a16:creationId xmlns:a16="http://schemas.microsoft.com/office/drawing/2014/main" id="{866538A0-1F55-4457-89E5-E1FB1A264C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EE517-1A4F-43CD-9FE2-0C92BE13E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  <a:lvl3pPr>
              <a:buClr>
                <a:srgbClr val="7FBCE7"/>
              </a:buClr>
              <a:defRPr/>
            </a:lvl3pPr>
            <a:lvl4pPr>
              <a:buClr>
                <a:srgbClr val="7FBCE7"/>
              </a:buClr>
              <a:defRPr/>
            </a:lvl4pPr>
            <a:lvl5pPr>
              <a:buClr>
                <a:srgbClr val="7FBCE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5780A4-FE81-409E-B5F8-CE94DA2725A2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Early Childhood Technical Assistance Center logo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  <p:sp>
        <p:nvSpPr>
          <p:cNvPr id="10" name="Rectangle 9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1315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513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E6BEC-8036-4808-9266-3C5131D1CB71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7AE55471-771A-4C58-88F9-2D835FBB84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0DF4E5C0-810C-4162-ACEF-81B557AFE0C0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C59CFCEC-6BB9-40DE-9654-E64A163F7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9084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F7E28B-EE3E-4697-9BAE-E18B8BB63040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3C9CC475-73E7-49F0-81BB-0402E23CB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FD7B347D-6CB1-48B4-BE61-D9CF417AA39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1ABEE4D-FDDC-49FD-8FDA-201D1CE3F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0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2AF28-429A-4A18-8FDF-A5D920595071}"/>
              </a:ext>
            </a:extLst>
          </p:cNvPr>
          <p:cNvGrpSpPr/>
          <p:nvPr userDrawn="1"/>
        </p:nvGrpSpPr>
        <p:grpSpPr>
          <a:xfrm>
            <a:off x="0" y="61722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CF88A5E9-3742-4504-810F-5B9F74561D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36D1A548-50EF-4FED-ACB1-E401DDA53391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CD24F2A-69AD-4BAA-A7FA-69CAF68D2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1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0085-C902-45D5-9AF6-5107986BBFA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8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FF9054EC-3877-4073-82E0-7D6E72051C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 descr="&quot; &quot;">
              <a:extLst>
                <a:ext uri="{FF2B5EF4-FFF2-40B4-BE49-F238E27FC236}">
                  <a16:creationId xmlns:a16="http://schemas.microsoft.com/office/drawing/2014/main" id="{596C844F-22F5-4F82-B744-092136848C3B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Early Childhood Technical Assistance Center logo">
              <a:extLst>
                <a:ext uri="{FF2B5EF4-FFF2-40B4-BE49-F238E27FC236}">
                  <a16:creationId xmlns:a16="http://schemas.microsoft.com/office/drawing/2014/main" id="{DF7D0D09-C6FB-4370-8937-37475D62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34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8B46C-382D-41B3-BA72-FA9B41BCC54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83E801B1-5491-436F-BEEB-C3684F583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>
              <a:extLst>
                <a:ext uri="{FF2B5EF4-FFF2-40B4-BE49-F238E27FC236}">
                  <a16:creationId xmlns:a16="http://schemas.microsoft.com/office/drawing/2014/main" id="{26D5B3C5-84CF-40C5-AB00-DEC32AD8DC72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Early Childhood Technical Assistance Center logo">
              <a:extLst>
                <a:ext uri="{FF2B5EF4-FFF2-40B4-BE49-F238E27FC236}">
                  <a16:creationId xmlns:a16="http://schemas.microsoft.com/office/drawing/2014/main" id="{96A2EAFC-958B-4BF8-9164-C4D95C458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7A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c.com/id/105140844?__source=msn|money|inline|story|&amp;par=msn&amp;doc=10533875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tdF6jN7h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ends.google.com/trends/explore?date=2008-08-08%202018-08-09&amp;q=data%20governanc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ki.com/" TargetMode="External"/><Relationship Id="rId13" Type="http://schemas.openxmlformats.org/officeDocument/2006/relationships/hyperlink" Target="https://www.montourschools.com/apps/pages/index.jsp?uREC_ID=415160&amp;type=d&amp;pREC_ID=906606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calypso.software/pages/about-us" TargetMode="External"/><Relationship Id="rId12" Type="http://schemas.openxmlformats.org/officeDocument/2006/relationships/hyperlink" Target="https://www.prometheanworld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ettingsmart.com/2018/03/ai4all-extends-power-artificial-intelligence-high-school-girls/" TargetMode="External"/><Relationship Id="rId11" Type="http://schemas.openxmlformats.org/officeDocument/2006/relationships/hyperlink" Target="https://www.ampermusic.com/" TargetMode="External"/><Relationship Id="rId5" Type="http://schemas.openxmlformats.org/officeDocument/2006/relationships/hyperlink" Target="http://www.gettingsmart.com/2017/11/carnegie-learning-partners-with-openstax-for-affordable-highered-math/" TargetMode="External"/><Relationship Id="rId10" Type="http://schemas.openxmlformats.org/officeDocument/2006/relationships/hyperlink" Target="https://ascenderpgh.com/" TargetMode="External"/><Relationship Id="rId4" Type="http://schemas.openxmlformats.org/officeDocument/2006/relationships/hyperlink" Target="http://www.gettingsmart.com/2017/12/cmu-remakelearning-edweek-repost/" TargetMode="External"/><Relationship Id="rId9" Type="http://schemas.openxmlformats.org/officeDocument/2006/relationships/hyperlink" Target="https://www.aethon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data-culture-toolki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dasycenter.org/data-governance-management-toolkit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iidta.grads360.org/#program/toolkit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hyperlink" Target="https://dasycenter.org/data-governance-management-toolkit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8EADF6-96DC-4257-9BB5-8CD70DFBA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419600"/>
            <a:ext cx="46101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August 2018 IDIO Conference </a:t>
            </a:r>
          </a:p>
          <a:p>
            <a:endParaRPr lang="en-US" sz="1800" dirty="0"/>
          </a:p>
          <a:p>
            <a:r>
              <a:rPr lang="en-US" sz="2400" dirty="0"/>
              <a:t>Bruce Bull, DaSy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1200"/>
            <a:ext cx="8153400" cy="1676400"/>
          </a:xfrm>
        </p:spPr>
        <p:txBody>
          <a:bodyPr>
            <a:noAutofit/>
          </a:bodyPr>
          <a:lstStyle/>
          <a:p>
            <a:r>
              <a:rPr lang="en-US" dirty="0"/>
              <a:t>What Might the Future IDEA Data Manager Job Look Like in 10 Years?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134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57200"/>
            <a:ext cx="8686800" cy="551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200" b="1" dirty="0"/>
              <a:t>What will IDEA data managers do and need in the exciting and hectic future?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74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6B378-A7F4-4D3C-B21D-9BD46294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839199" cy="551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200" b="1" dirty="0"/>
              <a:t>The Future </a:t>
            </a:r>
            <a:r>
              <a:rPr lang="en-US" b="1" dirty="0"/>
              <a:t>(Technologically Speaking) 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excited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concerned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prepared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prepared is your agency?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35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57200"/>
            <a:ext cx="8686800" cy="551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7200" b="1" dirty="0"/>
              <a:t>How do we proactively and reactively respond to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99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517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Mark Cuban: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i="1" dirty="0"/>
              <a:t>More technological change will come in the next 10 years than in the last 30. And </a:t>
            </a:r>
            <a:r>
              <a:rPr lang="en-US" sz="4000" i="1" dirty="0">
                <a:highlight>
                  <a:srgbClr val="FFFF00"/>
                </a:highlight>
              </a:rPr>
              <a:t>critical thinking will become more valuable</a:t>
            </a:r>
            <a:r>
              <a:rPr lang="en-US" sz="4000" i="1" dirty="0"/>
              <a:t>.  Why? Because when the data is already being “spit out” for you in industries like finance or tech, companies will want employees who are “freer thinkers” and can bring a “different perspective” to the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44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5227"/>
            <a:ext cx="9220200" cy="593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dirty="0"/>
              <a:t>Elon Musk holds a similar view. </a:t>
            </a:r>
          </a:p>
          <a:p>
            <a:pPr marL="0" indent="0">
              <a:buNone/>
            </a:pPr>
            <a:r>
              <a:rPr lang="en-US" sz="3200" dirty="0"/>
              <a:t>When seeking innovative and creative solutions to large scale problems, Musk asks employees use </a:t>
            </a:r>
            <a:r>
              <a:rPr lang="en-US" sz="3200" b="1" dirty="0">
                <a:hlinkClick r:id="rId3"/>
              </a:rPr>
              <a:t>first principles method</a:t>
            </a:r>
            <a:r>
              <a:rPr lang="en-US" sz="3200" dirty="0"/>
              <a:t>, in which information is boiled down to it's most basic idea and "reason up" from there. First principle thinking is the idea that every-thing we should do is underpinned by a foundational belief, (first principles). Instead of blindly following directions or sticking to a process, a first principle thinker constantly asks, </a:t>
            </a:r>
            <a:r>
              <a:rPr lang="en-US" sz="3200" b="1" i="1" dirty="0"/>
              <a:t>"What's best for the company?" and "Couldn't we do it this other way instead?"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16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581" y="1551356"/>
            <a:ext cx="8231279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think Critically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275" y="1558795"/>
            <a:ext cx="8412395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Question Authority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B1B02-BE64-4054-9C1A-0547C6D72026}"/>
              </a:ext>
            </a:extLst>
          </p:cNvPr>
          <p:cNvSpPr txBox="1"/>
          <p:nvPr/>
        </p:nvSpPr>
        <p:spPr>
          <a:xfrm>
            <a:off x="1066800" y="5252081"/>
            <a:ext cx="7391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Respectfully: For example,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“What other ways could we also do this?”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“I talked with this another state and they are . . .”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“I read about this other approach . . .”</a:t>
            </a:r>
          </a:p>
        </p:txBody>
      </p:sp>
    </p:spTree>
    <p:extLst>
      <p:ext uri="{BB962C8B-B14F-4D97-AF65-F5344CB8AC3E}">
        <p14:creationId xmlns:p14="http://schemas.microsoft.com/office/powerpoint/2010/main" val="42009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Coming soon to your future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0386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Shared self driving cars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Virtual banks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Shared office space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Longer retirements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Better health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Virtual education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75 billion devices connected to the internet by 2020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and more and more . . .</a:t>
            </a:r>
          </a:p>
          <a:p>
            <a:pPr lvl="0"/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5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57200"/>
            <a:ext cx="8686800" cy="551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200" b="1" dirty="0">
                <a:hlinkClick r:id="rId3"/>
              </a:rPr>
              <a:t>Change</a:t>
            </a:r>
            <a:r>
              <a:rPr lang="en-US" sz="7200" b="1" baseline="30000" dirty="0">
                <a:hlinkClick r:id="rId3"/>
              </a:rPr>
              <a:t>2</a:t>
            </a:r>
            <a:endParaRPr lang="en-US" sz="7200" b="1" baseline="30000" dirty="0"/>
          </a:p>
          <a:p>
            <a:pPr marL="0" indent="0">
              <a:lnSpc>
                <a:spcPct val="90000"/>
              </a:lnSpc>
              <a:buNone/>
            </a:pPr>
            <a:endParaRPr lang="en-US" sz="7200" b="1" baseline="30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6000" b="1" baseline="30000" dirty="0"/>
              <a:t>Gerd Leonhard, Futurist</a:t>
            </a: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9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0001"/>
          </a:xfrm>
        </p:spPr>
        <p:txBody>
          <a:bodyPr/>
          <a:lstStyle/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Data Managers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Coordinators/Directors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Other?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uxmag.com/sites/default/files/styles/632x307/adaptive-image/public/article-images/online-personality-types-banner.jpg?itok=UIGCKi0L">
            <a:extLst>
              <a:ext uri="{FF2B5EF4-FFF2-40B4-BE49-F238E27FC236}">
                <a16:creationId xmlns:a16="http://schemas.microsoft.com/office/drawing/2014/main" id="{C8B46C0C-F8E4-430F-AD12-51EDEABF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97" y="4114800"/>
            <a:ext cx="3556000" cy="172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E1F9F-D995-4D5E-BCAC-8CDA69D51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00663"/>
            <a:ext cx="2240794" cy="22461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Audience Roles</a:t>
            </a:r>
          </a:p>
        </p:txBody>
      </p:sp>
    </p:spTree>
    <p:extLst>
      <p:ext uri="{BB962C8B-B14F-4D97-AF65-F5344CB8AC3E}">
        <p14:creationId xmlns:p14="http://schemas.microsoft.com/office/powerpoint/2010/main" val="103865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Coming soon to education data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efficiency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Higher quality data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integrated data / connected data systems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use of big data and AI to personalize learning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security risks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governance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Faster data systems development life cycle (SDLC)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and more and more . . .</a:t>
            </a:r>
          </a:p>
          <a:p>
            <a:pPr lvl="0"/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7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Coming soon to a job near you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199"/>
            <a:ext cx="47244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 Big (and bigger) data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 Business Intelligent (BI) software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Predictive Analysis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Artificial Intelligence (AI)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Internet of Things/people (IOT)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Increased data governance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Evolving data security</a:t>
            </a:r>
          </a:p>
          <a:p>
            <a:pPr lvl="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17176-C149-490A-A369-D00054661B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724400" cy="45259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Smarter data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Increased data linking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Mobile data solutions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Voice activated: data analysis, visualization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Faster data turnarounds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Shorter attention spans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More and more . . .</a:t>
            </a:r>
          </a:p>
        </p:txBody>
      </p:sp>
    </p:spTree>
    <p:extLst>
      <p:ext uri="{BB962C8B-B14F-4D97-AF65-F5344CB8AC3E}">
        <p14:creationId xmlns:p14="http://schemas.microsoft.com/office/powerpoint/2010/main" val="377585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A132C-469F-49C0-92C5-15CB4DE4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6553200" cy="57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2F23D-0453-442F-B8E3-CDB182DD6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77163"/>
            <a:ext cx="9144000" cy="31036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Google Trends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3BAA-04C6-4F62-B50D-86EA0D7CA5CE}"/>
              </a:ext>
            </a:extLst>
          </p:cNvPr>
          <p:cNvSpPr txBox="1"/>
          <p:nvPr/>
        </p:nvSpPr>
        <p:spPr>
          <a:xfrm>
            <a:off x="228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Internet of things + IOT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365A3-5FD7-4710-8C9A-12C32C1A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15400" cy="4495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6329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C64F7C-E37D-4EC8-9DE0-CFEA76F8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58799"/>
            <a:ext cx="8915399" cy="4740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3BAA-04C6-4F62-B50D-86EA0D7CA5CE}"/>
              </a:ext>
            </a:extLst>
          </p:cNvPr>
          <p:cNvSpPr txBox="1"/>
          <p:nvPr/>
        </p:nvSpPr>
        <p:spPr>
          <a:xfrm>
            <a:off x="22860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Governance</a:t>
            </a:r>
          </a:p>
        </p:txBody>
      </p:sp>
    </p:spTree>
    <p:extLst>
      <p:ext uri="{BB962C8B-B14F-4D97-AF65-F5344CB8AC3E}">
        <p14:creationId xmlns:p14="http://schemas.microsoft.com/office/powerpoint/2010/main" val="181013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3BAA-04C6-4F62-B50D-86EA0D7CA5CE}"/>
              </a:ext>
            </a:extLst>
          </p:cNvPr>
          <p:cNvSpPr txBox="1"/>
          <p:nvPr/>
        </p:nvSpPr>
        <p:spPr>
          <a:xfrm>
            <a:off x="22860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Artificial Intelligence + 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3ADEA-5D4A-4935-90A6-9514EC403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15400" cy="466104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901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48120-4A46-4820-BC35-9F4BF7CAE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687325"/>
            <a:ext cx="9115425" cy="5295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08787-5FF2-4553-AD16-D57B4D65BCB4}"/>
              </a:ext>
            </a:extLst>
          </p:cNvPr>
          <p:cNvSpPr txBox="1"/>
          <p:nvPr/>
        </p:nvSpPr>
        <p:spPr>
          <a:xfrm rot="20613100">
            <a:off x="437994" y="1216338"/>
            <a:ext cx="8199334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Montour's partners include organizations such as </a:t>
            </a:r>
            <a:r>
              <a:rPr lang="en-US" sz="4000" b="1" dirty="0">
                <a:hlinkClick r:id="rId4"/>
              </a:rPr>
              <a:t>Carnegie Mellon University</a:t>
            </a:r>
            <a:r>
              <a:rPr lang="en-US" sz="4000" dirty="0"/>
              <a:t>, </a:t>
            </a:r>
            <a:r>
              <a:rPr lang="en-US" sz="4000" b="1" dirty="0">
                <a:hlinkClick r:id="rId5"/>
              </a:rPr>
              <a:t>Carnegie Learning</a:t>
            </a:r>
            <a:r>
              <a:rPr lang="en-US" sz="4000" dirty="0"/>
              <a:t>, </a:t>
            </a:r>
            <a:r>
              <a:rPr lang="en-US" sz="4000" b="1" dirty="0">
                <a:hlinkClick r:id="rId6"/>
              </a:rPr>
              <a:t>AI4All</a:t>
            </a:r>
            <a:r>
              <a:rPr lang="en-US" sz="4000" dirty="0"/>
              <a:t>, </a:t>
            </a:r>
            <a:r>
              <a:rPr lang="en-US" sz="4000" b="1" dirty="0">
                <a:hlinkClick r:id="rId7"/>
              </a:rPr>
              <a:t>Visionary Machines LLC</a:t>
            </a:r>
            <a:r>
              <a:rPr lang="en-US" sz="4000" dirty="0"/>
              <a:t>, </a:t>
            </a:r>
            <a:r>
              <a:rPr lang="en-US" sz="4000" b="1" dirty="0" err="1">
                <a:hlinkClick r:id="rId8"/>
              </a:rPr>
              <a:t>Anki</a:t>
            </a:r>
            <a:r>
              <a:rPr lang="en-US" sz="4000" dirty="0"/>
              <a:t>, </a:t>
            </a:r>
            <a:r>
              <a:rPr lang="en-US" sz="4000" b="1" dirty="0" err="1">
                <a:hlinkClick r:id="rId9"/>
              </a:rPr>
              <a:t>Aethon</a:t>
            </a:r>
            <a:r>
              <a:rPr lang="en-US" sz="4000" dirty="0"/>
              <a:t>, </a:t>
            </a:r>
            <a:r>
              <a:rPr lang="en-US" sz="4000" b="1" dirty="0">
                <a:hlinkClick r:id="rId10"/>
              </a:rPr>
              <a:t>Ascender</a:t>
            </a:r>
            <a:r>
              <a:rPr lang="en-US" sz="4000" dirty="0"/>
              <a:t>, </a:t>
            </a:r>
            <a:r>
              <a:rPr lang="en-US" sz="4000" b="1" dirty="0" err="1">
                <a:hlinkClick r:id="rId11"/>
              </a:rPr>
              <a:t>Amper</a:t>
            </a:r>
            <a:r>
              <a:rPr lang="en-US" sz="4000" b="1" dirty="0">
                <a:hlinkClick r:id="rId11"/>
              </a:rPr>
              <a:t> Music</a:t>
            </a:r>
            <a:r>
              <a:rPr lang="en-US" sz="4000" dirty="0"/>
              <a:t>, </a:t>
            </a:r>
            <a:r>
              <a:rPr lang="en-US" sz="4000" b="1" dirty="0">
                <a:hlinkClick r:id="rId12"/>
              </a:rPr>
              <a:t>Promethean</a:t>
            </a:r>
            <a:r>
              <a:rPr lang="en-US" sz="4000" dirty="0"/>
              <a:t>,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2C600-FFDC-4A3C-83A8-71FC7754C0B9}"/>
              </a:ext>
            </a:extLst>
          </p:cNvPr>
          <p:cNvSpPr txBox="1"/>
          <p:nvPr/>
        </p:nvSpPr>
        <p:spPr>
          <a:xfrm>
            <a:off x="1533901" y="1842931"/>
            <a:ext cx="6172200" cy="286232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Our goal is to empower students to be creators of the future," asserted </a:t>
            </a:r>
            <a:r>
              <a:rPr lang="en-US" sz="3600" b="1" dirty="0" err="1">
                <a:hlinkClick r:id="rId13"/>
              </a:rPr>
              <a:t>Mr.Dominic</a:t>
            </a:r>
            <a:r>
              <a:rPr lang="en-US" sz="3600" b="1" dirty="0">
                <a:hlinkClick r:id="rId13"/>
              </a:rPr>
              <a:t> </a:t>
            </a:r>
            <a:r>
              <a:rPr lang="en-US" sz="3600" b="1" dirty="0" err="1">
                <a:hlinkClick r:id="rId13"/>
              </a:rPr>
              <a:t>Salpeck</a:t>
            </a:r>
            <a:r>
              <a:rPr lang="en-US" sz="3600" dirty="0"/>
              <a:t>, principal, David E. Williams Middle School.</a:t>
            </a:r>
          </a:p>
        </p:txBody>
      </p:sp>
    </p:spTree>
    <p:extLst>
      <p:ext uri="{BB962C8B-B14F-4D97-AF65-F5344CB8AC3E}">
        <p14:creationId xmlns:p14="http://schemas.microsoft.com/office/powerpoint/2010/main" val="16322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0B98A-984B-4294-BA77-83C029A3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73" y="0"/>
            <a:ext cx="7194854" cy="6858000"/>
          </a:xfrm>
          <a:prstGeom prst="rect">
            <a:avLst/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183533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E581-1A79-4B2D-870F-157F6847B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56135-E593-4E3B-8A32-D823DBD1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753600" cy="4191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25CF5DA-A49D-4838-9E25-7611C7F20DD2}"/>
              </a:ext>
            </a:extLst>
          </p:cNvPr>
          <p:cNvSpPr/>
          <p:nvPr/>
        </p:nvSpPr>
        <p:spPr>
          <a:xfrm rot="19378561">
            <a:off x="5280023" y="1005919"/>
            <a:ext cx="1600200" cy="609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AA22437-E56B-460C-9D05-6DBC87F2071E}"/>
              </a:ext>
            </a:extLst>
          </p:cNvPr>
          <p:cNvSpPr/>
          <p:nvPr/>
        </p:nvSpPr>
        <p:spPr>
          <a:xfrm>
            <a:off x="5530845" y="4572000"/>
            <a:ext cx="2743200" cy="12954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 we take data on data-driven instruction for SWD?</a:t>
            </a:r>
          </a:p>
        </p:txBody>
      </p:sp>
    </p:spTree>
    <p:extLst>
      <p:ext uri="{BB962C8B-B14F-4D97-AF65-F5344CB8AC3E}">
        <p14:creationId xmlns:p14="http://schemas.microsoft.com/office/powerpoint/2010/main" val="21092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02D576-B209-450A-9A84-B092936DF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3" t="5404" r="335" b="25120"/>
          <a:stretch/>
        </p:blipFill>
        <p:spPr>
          <a:xfrm rot="885347">
            <a:off x="3836798" y="2025416"/>
            <a:ext cx="4991647" cy="3124201"/>
          </a:xfrm>
          <a:prstGeom prst="rect">
            <a:avLst/>
          </a:prstGeom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4038600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u="sng" dirty="0"/>
              <a:t>&lt;</a:t>
            </a:r>
            <a:r>
              <a:rPr lang="en-US" sz="3000" b="1" dirty="0"/>
              <a:t> 1 year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1-3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3-5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5-10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10-15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15-20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&gt; 20 years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Longest?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Position Tenure in Current Position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2897048-00E0-47FB-B07B-F36BBE8AF579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386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E581-1A79-4B2D-870F-157F6847B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1CBB5-15A3-424F-B64B-407D57A06372}"/>
              </a:ext>
            </a:extLst>
          </p:cNvPr>
          <p:cNvSpPr txBox="1"/>
          <p:nvPr/>
        </p:nvSpPr>
        <p:spPr>
          <a:xfrm>
            <a:off x="133610" y="304800"/>
            <a:ext cx="8857990" cy="59400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June 12, 2018 Education Week</a:t>
            </a:r>
          </a:p>
          <a:p>
            <a:endParaRPr lang="en-US" sz="2400" dirty="0"/>
          </a:p>
          <a:p>
            <a:r>
              <a:rPr lang="en-US" sz="2400" dirty="0"/>
              <a:t>A push to use new technology to understand the 'whole child' is sparking privacy fears</a:t>
            </a:r>
          </a:p>
          <a:p>
            <a:endParaRPr lang="en-US" sz="2000" dirty="0"/>
          </a:p>
          <a:p>
            <a:r>
              <a:rPr lang="en-US" sz="2400" dirty="0"/>
              <a:t>Behind the scenes, the software was diligently tracking all that activity, anonymously logging the clicks and keystrokes of Carrell and more than 200,000 other students. As part of an </a:t>
            </a:r>
            <a:r>
              <a:rPr lang="en-US" sz="2400" dirty="0">
                <a:highlight>
                  <a:srgbClr val="FFFF00"/>
                </a:highlight>
              </a:rPr>
              <a:t>$8.9 million federal grant project,</a:t>
            </a:r>
            <a:r>
              <a:rPr lang="en-US" sz="2400" dirty="0"/>
              <a:t> researchers then used machine-learning techniques to search for patterns. Their ultimate goal: improve student learning by teaching the software to pinpoint when children are feeling happy, bored, or engaged.</a:t>
            </a:r>
          </a:p>
          <a:p>
            <a:endParaRPr lang="en-US" sz="2000" dirty="0"/>
          </a:p>
          <a:p>
            <a:r>
              <a:rPr lang="en-US" sz="2400" dirty="0"/>
              <a:t>It’s just one example of a growing push to use educational technology to measure, monitor, and modify students’ emotions, mindsets, and ways of thinking.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25CF5DA-A49D-4838-9E25-7611C7F20DD2}"/>
              </a:ext>
            </a:extLst>
          </p:cNvPr>
          <p:cNvSpPr/>
          <p:nvPr/>
        </p:nvSpPr>
        <p:spPr>
          <a:xfrm rot="20470129">
            <a:off x="7354632" y="4432941"/>
            <a:ext cx="1600200" cy="609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9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E7FC-B9DB-4F0F-A878-59AEC040D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FC603-0E40-441B-A6EE-C203E912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2287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0C9BCF-5CD1-4806-A7B7-F2323EFD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28848"/>
            <a:ext cx="6095999" cy="5067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0963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496E1A-8606-4819-AF24-3C2D505C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304800"/>
            <a:ext cx="5257800" cy="57525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8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B59ED-AB90-461C-9E63-691F8A16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What has changed in your position since you’ve arrived?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What do you see changing next? 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Reaction to change? 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Personally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Professionally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Others reactions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0F3B1-637B-4CC3-B3DF-9D8258E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Change and pace of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29252-2F9E-415B-A776-958AA97FC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8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5670BB-B161-4AA2-A1A2-26C3B73BDE6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How will talking to your computer change your job?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Alexa, create a list of districts currently late with their verification of data quality assurance letters. 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update last years data quality assurance letter from me and prepare draft letters with next Monday’s date to all currently late districts.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put letters on R drive for my review. 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14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04800"/>
            <a:ext cx="8686800" cy="602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Consider: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run statistical probability package 31-T on final special ed 619 child count data for all year 2022-23 districts.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add previous 3 years of final district 619 data to the above.  Calculate state mean averages for all years and include in data set.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graph all district 619 results using data visualization packages, 619-C, 619-D and EC-6. 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populate separate district 619 results for special education directors, preschool special ed leads, superintendents, and data stewards.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send all district data visualization links for my review.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35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540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599"/>
            <a:ext cx="86868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i="1" dirty="0"/>
              <a:t>If we agree that technology is changing our jobs and technology is changing education, then when do we start measuring it?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141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599"/>
            <a:ext cx="86868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5400" i="1" dirty="0"/>
              <a:t>Seems to me, our students’ relationship with technology today is as important to their success as mainstreaming and integration was to that population 30 years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37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87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Access to technology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Teachers effectiveness in matching  individualized technology with children and students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Training on technology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Effective use of technology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6EEEF-B60F-4E65-AE06-66FB43840F5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Maybe we should consider collecting data on technology and SWDs . .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38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63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581" y="1551356"/>
            <a:ext cx="8231279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Innovate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8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75546-C607-46D0-8EF4-CD2E817F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98" y="-228600"/>
            <a:ext cx="4590197" cy="401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B4F21-6D10-4CA3-8F0A-F8454EBA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95594">
            <a:off x="2783771" y="550794"/>
            <a:ext cx="2982534" cy="523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A2F9D-C178-46E4-870B-4FA85A2828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79" r="4167"/>
          <a:stretch/>
        </p:blipFill>
        <p:spPr>
          <a:xfrm>
            <a:off x="3199080" y="2667000"/>
            <a:ext cx="5944920" cy="34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6B324-8C9E-48F2-AA33-AB44FDC0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1" r="6679"/>
          <a:stretch/>
        </p:blipFill>
        <p:spPr>
          <a:xfrm>
            <a:off x="0" y="-617718"/>
            <a:ext cx="9144000" cy="66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2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7DA50-4454-4490-8259-7334055B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9086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Data Culture Toolkit: Supporting State and Local Data Use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Data Governance and Management 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0DDF2-DFC5-4205-940B-992FFAE50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" y="1524000"/>
            <a:ext cx="7721600" cy="14421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472450-89F5-4108-8F85-12FE2D79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DaSy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B2630-06B1-48E6-A4FA-71D7B96ED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63" y="3542644"/>
            <a:ext cx="7605473" cy="25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1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7DA50-4454-4490-8259-7334055B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4260"/>
            <a:ext cx="8610600" cy="45278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CIID Data Integration 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Data Governance and Management 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515D9"/>
                </a:solidFill>
              </a:rPr>
              <a:t>(There are a lot of tech and data resources out there. Ask.)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72450-89F5-4108-8F85-12FE2D79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83C05-50EC-43FA-A6AB-BE5813F61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5846">
            <a:off x="6192042" y="597043"/>
            <a:ext cx="2217464" cy="28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925981" y="1512779"/>
            <a:ext cx="7292037" cy="3508139"/>
          </a:xfrm>
        </p:spPr>
        <p:txBody>
          <a:bodyPr>
            <a:noAutofit/>
          </a:bodyPr>
          <a:lstStyle/>
          <a:p>
            <a:pPr algn="ctr"/>
            <a:r>
              <a:rPr lang="en-US" sz="9600" i="1" dirty="0">
                <a:latin typeface="Showcard Gothic" panose="04020904020102020604" pitchFamily="82" charset="0"/>
              </a:rPr>
              <a:t>Look First to Find and 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2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3BD60-22CB-44EC-9939-CF5F6D051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56174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D561-0D12-4922-8994-8B3FB1879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18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E7FC-B9DB-4F0F-A878-59AEC040D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B8EF8-FC22-4C6E-BE9F-05FAF256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304800"/>
            <a:ext cx="8848725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953F9-DD7A-4E06-B3F1-9BA2F01B0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200400"/>
            <a:ext cx="2671763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275" y="1558795"/>
            <a:ext cx="8412395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Stay Informed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27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Adapt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Think Critically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Question Authority (respectfully)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Innovate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Look First to Find and Use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Stay Informed</a:t>
            </a:r>
          </a:p>
        </p:txBody>
      </p:sp>
    </p:spTree>
    <p:extLst>
      <p:ext uri="{BB962C8B-B14F-4D97-AF65-F5344CB8AC3E}">
        <p14:creationId xmlns:p14="http://schemas.microsoft.com/office/powerpoint/2010/main" val="3196572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Engage with Data Governance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Keep bosses informed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Set aside time to consider future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Stay current </a:t>
            </a:r>
            <a:r>
              <a:rPr lang="en-US" sz="3600" dirty="0">
                <a:solidFill>
                  <a:srgbClr val="002060"/>
                </a:solidFill>
              </a:rPr>
              <a:t>(but not bleeding edge)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Watch and learn from other state agencies and other states </a:t>
            </a:r>
          </a:p>
        </p:txBody>
      </p:sp>
    </p:spTree>
    <p:extLst>
      <p:ext uri="{BB962C8B-B14F-4D97-AF65-F5344CB8AC3E}">
        <p14:creationId xmlns:p14="http://schemas.microsoft.com/office/powerpoint/2010/main" val="1379724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Discover new opportunities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Employ human traits in their positions – tech can’t do that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Focus on what can’t be automated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Think 5-10 years out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Embrace technology – but don’t become it</a:t>
            </a:r>
          </a:p>
        </p:txBody>
      </p:sp>
    </p:spTree>
    <p:extLst>
      <p:ext uri="{BB962C8B-B14F-4D97-AF65-F5344CB8AC3E}">
        <p14:creationId xmlns:p14="http://schemas.microsoft.com/office/powerpoint/2010/main" val="247572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63AA7-EB76-4A3B-8B53-AAD69CBFA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81884" cy="613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D0257-49BF-4A22-B4C9-70CBFA8AD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49"/>
          <a:stretch/>
        </p:blipFill>
        <p:spPr>
          <a:xfrm>
            <a:off x="0" y="1749097"/>
            <a:ext cx="4572000" cy="51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0015F-B5D3-4B49-87A8-D0CE0578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5227"/>
            <a:ext cx="8991600" cy="44829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883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FB369-5DC3-4DDB-AF6C-3A790A89B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6388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0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Contact DaSy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Visit the DaSy website at: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http://dasycenter.org/</a:t>
            </a:r>
            <a:endParaRPr lang="en-US" sz="3600" dirty="0"/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Like us on Facebook: </a:t>
            </a:r>
            <a:br>
              <a:rPr lang="en-US" sz="3600" dirty="0"/>
            </a:br>
            <a:r>
              <a:rPr lang="en-US" sz="3600" u="sng" dirty="0">
                <a:hlinkClick r:id="rId4"/>
              </a:rPr>
              <a:t>https://www.facebook.com/dasycenter</a:t>
            </a:r>
            <a:endParaRPr lang="en-US" sz="3600" dirty="0"/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Follow us on Twitter:</a:t>
            </a:r>
            <a:br>
              <a:rPr lang="en-US" sz="3600" dirty="0"/>
            </a:br>
            <a:r>
              <a:rPr lang="en-US" sz="3600" u="sng" dirty="0">
                <a:hlinkClick r:id="rId5"/>
              </a:rPr>
              <a:t>@</a:t>
            </a:r>
            <a:r>
              <a:rPr lang="en-US" sz="3600" u="sng" dirty="0" err="1">
                <a:hlinkClick r:id="rId5"/>
              </a:rPr>
              <a:t>DaSyCenter</a:t>
            </a:r>
            <a:r>
              <a:rPr lang="en-US" sz="3600" dirty="0"/>
              <a:t> 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15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66CF3-1925-45C2-AA62-D9DEAC7D2D18}"/>
              </a:ext>
            </a:extLst>
          </p:cNvPr>
          <p:cNvSpPr txBox="1">
            <a:spLocks/>
          </p:cNvSpPr>
          <p:nvPr/>
        </p:nvSpPr>
        <p:spPr>
          <a:xfrm>
            <a:off x="914400" y="1904999"/>
            <a:ext cx="73152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97ABB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97AB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Calibri" panose="020F0502020204030204" pitchFamily="34" charset="0"/>
              <a:buChar char="–"/>
              <a:defRPr sz="2400" kern="1200">
                <a:solidFill>
                  <a:srgbClr val="297AB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contents of this guidance was developed under grants from the U.S. Department of Education, #H326P120002 and #H326P170001. However, those contents do not necessarily represent the policy of the U.S. Department of Education, and you should not assume endorsement by the Federal Government. Project Officers: Meredith Miceli, Richelle Davis, and Julia Martin </a:t>
            </a:r>
            <a:r>
              <a:rPr lang="en-US" sz="2000" dirty="0" err="1"/>
              <a:t>Eile</a:t>
            </a:r>
            <a:r>
              <a:rPr lang="en-US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F6289-F1D9-428D-A26D-9B8B5A90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23" y="4038600"/>
            <a:ext cx="1403177" cy="11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1363746" y="1600675"/>
            <a:ext cx="6574869" cy="3508139"/>
          </a:xfrm>
        </p:spPr>
        <p:txBody>
          <a:bodyPr>
            <a:noAutofit/>
          </a:bodyPr>
          <a:lstStyle/>
          <a:p>
            <a:r>
              <a:rPr lang="en-US" sz="14000" i="1" dirty="0">
                <a:latin typeface="Showcard Gothic" panose="04020904020102020604" pitchFamily="82" charset="0"/>
              </a:rPr>
              <a:t>Adapt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715F80-5AD7-4272-A149-F4A23E02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724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4AEDAD-14A9-4B01-A304-99B8BFE98602}"/>
              </a:ext>
            </a:extLst>
          </p:cNvPr>
          <p:cNvSpPr/>
          <p:nvPr/>
        </p:nvSpPr>
        <p:spPr>
          <a:xfrm rot="747642">
            <a:off x="875694" y="1090994"/>
            <a:ext cx="7849811" cy="5152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Why AI Is the New Electricity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Andrew Ng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A computer scientist discusses artificial intelligence’s promise, hype, and biggest obstacles.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March 11 2017  by Shana Lynch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45C3B-160F-4336-909F-D5145003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681268" cy="5534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897048-00E0-47FB-B07B-F36BBE8AF57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3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DAE0D-59A7-4252-ADE7-3FE0AA45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Better Together:  Linking Cross Program/Agency Data to Improve Data and Outcomes&amp;quot;&quot;/&gt;&lt;property id=&quot;20307&quot; value=&quot;258&quot;/&gt;&lt;/object&gt;&lt;object type=&quot;3&quot; unique_id=&quot;12192&quot;&gt;&lt;property id=&quot;20148&quot; value=&quot;5&quot;/&gt;&lt;property id=&quot;20300&quot; value=&quot;Slide 2 - &amp;quot;Session Description&amp;quot;&quot;/&gt;&lt;property id=&quot;20307&quot; value=&quot;312&quot;/&gt;&lt;/object&gt;&lt;object type=&quot;3&quot; unique_id=&quot;12193&quot;&gt;&lt;property id=&quot;20148&quot; value=&quot;5&quot;/&gt;&lt;property id=&quot;20300&quot; value=&quot;Slide 3 - &amp;quot;Data Linking Defined&amp;quot;&quot;/&gt;&lt;property id=&quot;20307&quot; value=&quot;331&quot;/&gt;&lt;/object&gt;&lt;object type=&quot;3&quot; unique_id=&quot;12194&quot;&gt;&lt;property id=&quot;20148&quot; value=&quot;5&quot;/&gt;&lt;property id=&quot;20300&quot; value=&quot;Slide 4 - &amp;quot;Session Outcomes&amp;quot;&quot;/&gt;&lt;property id=&quot;20307&quot; value=&quot;333&quot;/&gt;&lt;/object&gt;&lt;object type=&quot;3&quot; unique_id=&quot;12195&quot;&gt;&lt;property id=&quot;20148&quot; value=&quot;5&quot;/&gt;&lt;property id=&quot;20300&quot; value=&quot;Slide 5 - &amp;quot;Types of Data Linking&amp;quot;&quot;/&gt;&lt;property id=&quot;20307&quot; value=&quot;332&quot;/&gt;&lt;/object&gt;&lt;object type=&quot;3&quot; unique_id=&quot;12196&quot;&gt;&lt;property id=&quot;20148&quot; value=&quot;5&quot;/&gt;&lt;property id=&quot;20300&quot; value=&quot;Slide 6 - &amp;quot;Word Cloud&amp;quot;&quot;/&gt;&lt;property id=&quot;20307&quot; value=&quot;336&quot;/&gt;&lt;/object&gt;&lt;object type=&quot;3&quot; unique_id=&quot;12197&quot;&gt;&lt;property id=&quot;20148&quot; value=&quot;5&quot;/&gt;&lt;property id=&quot;20300&quot; value=&quot;Slide 7 - &amp;quot;What we think we know about data linking…&amp;quot;&quot;/&gt;&lt;property id=&quot;20307&quot; value=&quot;358&quot;/&gt;&lt;/object&gt;&lt;object type=&quot;3&quot; unique_id=&quot;12198&quot;&gt;&lt;property id=&quot;20148&quot; value=&quot;5&quot;/&gt;&lt;property id=&quot;20300&quot; value=&quot;Slide 8 - &amp;quot;Data Linking Activities&amp;quot;&quot;/&gt;&lt;property id=&quot;20307&quot; value=&quot;337&quot;/&gt;&lt;/object&gt;&lt;object type=&quot;3&quot; unique_id=&quot;12200&quot;&gt;&lt;property id=&quot;20148&quot; value=&quot;5&quot;/&gt;&lt;property id=&quot;20300&quot; value=&quot;Slide 9 - &amp;quot;Michigan&amp;quot;&quot;/&gt;&lt;property id=&quot;20307&quot; value=&quot;355&quot;/&gt;&lt;/object&gt;&lt;object type=&quot;3&quot; unique_id=&quot;12208&quot;&gt;&lt;property id=&quot;20148&quot; value=&quot;5&quot;/&gt;&lt;property id=&quot;20300&quot; value=&quot;Slide 24 - &amp;quot;Michigan   What we are learning from each other&amp;quot;&quot;/&gt;&lt;property id=&quot;20307&quot; value=&quot;367&quot;/&gt;&lt;/object&gt;&lt;object type=&quot;3&quot; unique_id=&quot;12212&quot;&gt;&lt;property id=&quot;20148&quot; value=&quot;5&quot;/&gt;&lt;property id=&quot;20300&quot; value=&quot;Slide 26 - &amp;quot;North Carolina&amp;quot;&quot;/&gt;&lt;property id=&quot;20307&quot; value=&quot;356&quot;/&gt;&lt;/object&gt;&lt;object type=&quot;3&quot; unique_id=&quot;12213&quot;&gt;&lt;property id=&quot;20148&quot; value=&quot;5&quot;/&gt;&lt;property id=&quot;20300&quot; value=&quot;Slide 27&quot;/&gt;&lt;property id=&quot;20307&quot; value=&quot;360&quot;/&gt;&lt;/object&gt;&lt;object type=&quot;3&quot; unique_id=&quot;12214&quot;&gt;&lt;property id=&quot;20148&quot; value=&quot;5&quot;/&gt;&lt;property id=&quot;20300&quot; value=&quot;Slide 28 - &amp;quot;State #3 TBD&amp;quot;&quot;/&gt;&lt;property id=&quot;20307&quot; value=&quot;357&quot;/&gt;&lt;/object&gt;&lt;object type=&quot;3&quot; unique_id=&quot;12215&quot;&gt;&lt;property id=&quot;20148&quot; value=&quot;5&quot;/&gt;&lt;property id=&quot;20300&quot; value=&quot;Slide 29 - &amp;quot;Data Linking States Lessons Learned&amp;quot;&quot;/&gt;&lt;property id=&quot;20307&quot; value=&quot;348&quot;/&gt;&lt;/object&gt;&lt;object type=&quot;3&quot; unique_id=&quot;12216&quot;&gt;&lt;property id=&quot;20148&quot; value=&quot;5&quot;/&gt;&lt;property id=&quot;20300&quot; value=&quot;Slide 30 - &amp;quot;Where are you headed? &amp;quot;&quot;/&gt;&lt;property id=&quot;20307&quot; value=&quot;310&quot;/&gt;&lt;/object&gt;&lt;object type=&quot;3&quot; unique_id=&quot;12217&quot;&gt;&lt;property id=&quot;20148&quot; value=&quot;5&quot;/&gt;&lt;property id=&quot;20300&quot; value=&quot;Slide 31 - &amp;quot;Resources &amp;quot;&quot;/&gt;&lt;property id=&quot;20307&quot; value=&quot;350&quot;/&gt;&lt;/object&gt;&lt;object type=&quot;3&quot; unique_id=&quot;12218&quot;&gt;&lt;property id=&quot;20148&quot; value=&quot;5&quot;/&gt;&lt;property id=&quot;20300&quot; value=&quot;Slide 32 - &amp;quot;Shout Out!!!&amp;quot;&quot;/&gt;&lt;property id=&quot;20307&quot; value=&quot;352&quot;/&gt;&lt;/object&gt;&lt;object type=&quot;3&quot; unique_id=&quot;12219&quot;&gt;&lt;property id=&quot;20148&quot; value=&quot;5&quot;/&gt;&lt;property id=&quot;20300&quot; value=&quot;Slide 33 - &amp;quot;DaSy Closing Slide &amp;quot;&quot;/&gt;&lt;property id=&quot;20307&quot; value=&quot;351&quot;/&gt;&lt;/object&gt;&lt;object type=&quot;3&quot; unique_id=&quot;12752&quot;&gt;&lt;property id=&quot;20148&quot; value=&quot;5&quot;/&gt;&lt;property id=&quot;20300&quot; value=&quot;Slide 10 - &amp;quot;Michigan Team&amp;quot;&quot;/&gt;&lt;property id=&quot;20307&quot; value=&quot;376&quot;/&gt;&lt;/object&gt;&lt;object type=&quot;3&quot; unique_id=&quot;12753&quot;&gt;&lt;property id=&quot;20148&quot; value=&quot;5&quot;/&gt;&lt;property id=&quot;20300&quot; value=&quot;Slide 13 - &amp;quot;About the  “Mitten State”&amp;quot;&quot;/&gt;&lt;property id=&quot;20307&quot; value=&quot;377&quot;/&gt;&lt;/object&gt;&lt;object type=&quot;3&quot; unique_id=&quot;12756&quot;&gt;&lt;property id=&quot;20148&quot; value=&quot;5&quot;/&gt;&lt;property id=&quot;20300&quot; value=&quot;Slide 16 - &amp;quot;Data Reporting and Analysis&amp;quot;&quot;/&gt;&lt;property id=&quot;20307&quot; value=&quot;380&quot;/&gt;&lt;/object&gt;&lt;object type=&quot;3&quot; unique_id=&quot;13079&quot;&gt;&lt;property id=&quot;20148&quot; value=&quot;5&quot;/&gt;&lt;property id=&quot;20300&quot; value=&quot;Slide 20 - &amp;quot;Michigan Data: earlyondata.com &amp;quot;&quot;/&gt;&lt;property id=&quot;20307&quot; value=&quot;382&quot;/&gt;&lt;/object&gt;&lt;object type=&quot;3&quot; unique_id=&quot;13080&quot;&gt;&lt;property id=&quot;20148&quot; value=&quot;5&quot;/&gt;&lt;property id=&quot;20300&quot; value=&quot;Slide 17&quot;/&gt;&lt;property id=&quot;20307&quot; value=&quot;383&quot;/&gt;&lt;/object&gt;&lt;object type=&quot;3&quot; unique_id=&quot;13081&quot;&gt;&lt;property id=&quot;20148&quot; value=&quot;5&quot;/&gt;&lt;property id=&quot;20300&quot; value=&quot;Slide 19 - &amp;quot;mischooldata.org &amp;amp;#x09;Continuity and Pathways&amp;quot;&quot;/&gt;&lt;property id=&quot;20307&quot; value=&quot;384&quot;/&gt;&lt;/object&gt;&lt;object type=&quot;3&quot; unique_id=&quot;13084&quot;&gt;&lt;property id=&quot;20148&quot; value=&quot;5&quot;/&gt;&lt;property id=&quot;20300&quot; value=&quot;Slide 18 - &amp;quot;mischooldata.org &amp;amp;#x09;Kindergarten Pathways&amp;quot;&quot;/&gt;&lt;property id=&quot;20307&quot; value=&quot;386&quot;/&gt;&lt;/object&gt;&lt;object type=&quot;3&quot; unique_id=&quot;13085&quot;&gt;&lt;property id=&quot;20148&quot; value=&quot;5&quot;/&gt;&lt;property id=&quot;20300&quot; value=&quot;Slide 21 - &amp;quot;Looking Back &amp;amp;#x09;Goals and Achievements&amp;quot;&quot;/&gt;&lt;property id=&quot;20307&quot; value=&quot;387&quot;/&gt;&lt;/object&gt;&lt;object type=&quot;3&quot; unique_id=&quot;13086&quot;&gt;&lt;property id=&quot;20148&quot; value=&quot;5&quot;/&gt;&lt;property id=&quot;20300&quot; value=&quot;Slide 22 - &amp;quot;Looking Forward &amp;amp;#x09;Next Goals and Steps&amp;quot;&quot;/&gt;&lt;property id=&quot;20307&quot; value=&quot;388&quot;/&gt;&lt;/object&gt;&lt;object type=&quot;3&quot; unique_id=&quot;13088&quot;&gt;&lt;property id=&quot;20148&quot; value=&quot;5&quot;/&gt;&lt;property id=&quot;20300&quot; value=&quot;Slide 11 - &amp;quot;Michigan Partnerships&amp;quot;&quot;/&gt;&lt;property id=&quot;20307&quot; value=&quot;391&quot;/&gt;&lt;/object&gt;&lt;object type=&quot;3&quot; unique_id=&quot;13089&quot;&gt;&lt;property id=&quot;20148&quot; value=&quot;5&quot;/&gt;&lt;property id=&quot;20300&quot; value=&quot;Slide 14 - &amp;quot;State-Level System     Michigan Student Data System (MSDS)&amp;quot;&quot;/&gt;&lt;property id=&quot;20307&quot; value=&quot;390&quot;/&gt;&lt;/object&gt;&lt;object type=&quot;3&quot; unique_id=&quot;13090&quot;&gt;&lt;property id=&quot;20148&quot; value=&quot;5&quot;/&gt;&lt;property id=&quot;20300&quot; value=&quot;Slide 15 - &amp;quot;Feeder Systems     Many Systems Connected to One&amp;quot;&quot;/&gt;&lt;property id=&quot;20307&quot; value=&quot;389&quot;/&gt;&lt;/object&gt;&lt;object type=&quot;3&quot; unique_id=&quot;13092&quot;&gt;&lt;property id=&quot;20148&quot; value=&quot;5&quot;/&gt;&lt;property id=&quot;20300&quot; value=&quot;Slide 25 - &amp;quot;Michigan   What we are learning from the field&amp;quot;&quot;/&gt;&lt;property id=&quot;20307&quot; value=&quot;392&quot;/&gt;&lt;/object&gt;&lt;object type=&quot;3&quot; unique_id=&quot;13196&quot;&gt;&lt;property id=&quot;20148&quot; value=&quot;5&quot;/&gt;&lt;property id=&quot;20300&quot; value=&quot;Slide 23 - &amp;quot;Michigan &amp;amp;#x09;Working on Proof of Concept&amp;quot;&quot;/&gt;&lt;property id=&quot;20307&quot; value=&quot;393&quot;/&gt;&lt;/object&gt;&lt;object type=&quot;3&quot; unique_id=&quot;13300&quot;&gt;&lt;property id=&quot;20148&quot; value=&quot;5&quot;/&gt;&lt;property id=&quot;20300&quot; value=&quot;Slide 12 - &amp;quot;Michigan Partnerships&amp;quot;&quot;/&gt;&lt;property id=&quot;20307&quot; value=&quot;394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1308</Words>
  <Application>Microsoft Office PowerPoint</Application>
  <PresentationFormat>On-screen Show (4:3)</PresentationFormat>
  <Paragraphs>270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Century Gothic</vt:lpstr>
      <vt:lpstr>Century Schoolbook</vt:lpstr>
      <vt:lpstr>Courier New</vt:lpstr>
      <vt:lpstr>Helvetica Neue Light</vt:lpstr>
      <vt:lpstr>Microsoft Sans Serif</vt:lpstr>
      <vt:lpstr>Showcard Gothic</vt:lpstr>
      <vt:lpstr>Wingdings</vt:lpstr>
      <vt:lpstr>1_Office Theme</vt:lpstr>
      <vt:lpstr>What Might the Future IDEA Data Manager Job Look Like in 10 Years? </vt:lpstr>
      <vt:lpstr>Audience Roles</vt:lpstr>
      <vt:lpstr>Position Tenure in Current Position </vt:lpstr>
      <vt:lpstr>PowerPoint Presentation</vt:lpstr>
      <vt:lpstr>PowerPoint Presentation</vt:lpstr>
      <vt:lpstr>Adapt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Critically</vt:lpstr>
      <vt:lpstr>Question Authority</vt:lpstr>
      <vt:lpstr>Coming soon to your future . . .</vt:lpstr>
      <vt:lpstr>PowerPoint Presentation</vt:lpstr>
      <vt:lpstr>Coming soon to education data . . .</vt:lpstr>
      <vt:lpstr>Coming soon to a job near you . . .</vt:lpstr>
      <vt:lpstr>PowerPoint Presentation</vt:lpstr>
      <vt:lpstr>Google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and pace of change</vt:lpstr>
      <vt:lpstr>How will talking to your computer change your job?  </vt:lpstr>
      <vt:lpstr>PowerPoint Presentation</vt:lpstr>
      <vt:lpstr>PowerPoint Presentation</vt:lpstr>
      <vt:lpstr>PowerPoint Presentation</vt:lpstr>
      <vt:lpstr>Maybe we should consider collecting data on technology and SWDs . . . </vt:lpstr>
      <vt:lpstr>Innovate</vt:lpstr>
      <vt:lpstr>PowerPoint Presentation</vt:lpstr>
      <vt:lpstr>DaSy Tools</vt:lpstr>
      <vt:lpstr>Other Tools</vt:lpstr>
      <vt:lpstr>Look First to Find and Use</vt:lpstr>
      <vt:lpstr>PowerPoint Presentation</vt:lpstr>
      <vt:lpstr>PowerPoint Presentation</vt:lpstr>
      <vt:lpstr>Stay Informed</vt:lpstr>
      <vt:lpstr>IDEA Data Managers will Need to: </vt:lpstr>
      <vt:lpstr>IDEA Data Managers will Need to: </vt:lpstr>
      <vt:lpstr>IDEA Data Managers will Need to: </vt:lpstr>
      <vt:lpstr>PowerPoint Presentation</vt:lpstr>
      <vt:lpstr>PowerPoint Presentation</vt:lpstr>
      <vt:lpstr>Contact DaSy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Together:  Linking Cross Program/Agency Data to Improve Data and Outcomes</dc:title>
  <dc:creator>Bruce</dc:creator>
  <cp:lastModifiedBy>Bruce</cp:lastModifiedBy>
  <cp:revision>99</cp:revision>
  <cp:lastPrinted>2018-08-13T04:15:30Z</cp:lastPrinted>
  <dcterms:created xsi:type="dcterms:W3CDTF">2018-08-09T14:19:40Z</dcterms:created>
  <dcterms:modified xsi:type="dcterms:W3CDTF">2018-08-13T04:20:54Z</dcterms:modified>
</cp:coreProperties>
</file>