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58" r:id="rId2"/>
    <p:sldId id="270" r:id="rId3"/>
    <p:sldId id="271" r:id="rId4"/>
    <p:sldId id="257" r:id="rId5"/>
    <p:sldId id="275" r:id="rId6"/>
    <p:sldId id="278" r:id="rId7"/>
    <p:sldId id="301" r:id="rId8"/>
    <p:sldId id="273" r:id="rId9"/>
    <p:sldId id="279" r:id="rId10"/>
    <p:sldId id="292" r:id="rId11"/>
    <p:sldId id="293" r:id="rId12"/>
    <p:sldId id="294" r:id="rId13"/>
    <p:sldId id="295" r:id="rId14"/>
    <p:sldId id="296" r:id="rId15"/>
    <p:sldId id="297" r:id="rId16"/>
    <p:sldId id="298" r:id="rId17"/>
    <p:sldId id="299" r:id="rId18"/>
    <p:sldId id="300" r:id="rId19"/>
    <p:sldId id="274" r:id="rId20"/>
    <p:sldId id="276" r:id="rId21"/>
    <p:sldId id="280" r:id="rId22"/>
    <p:sldId id="282" r:id="rId23"/>
    <p:sldId id="281" r:id="rId24"/>
    <p:sldId id="283" r:id="rId25"/>
    <p:sldId id="290" r:id="rId26"/>
    <p:sldId id="291" r:id="rId27"/>
    <p:sldId id="284" r:id="rId28"/>
    <p:sldId id="285" r:id="rId29"/>
    <p:sldId id="286" r:id="rId30"/>
    <p:sldId id="287" r:id="rId31"/>
    <p:sldId id="288" r:id="rId32"/>
    <p:sldId id="289" r:id="rId33"/>
    <p:sldId id="305" r:id="rId34"/>
    <p:sldId id="313" r:id="rId35"/>
    <p:sldId id="314" r:id="rId36"/>
    <p:sldId id="302" r:id="rId37"/>
    <p:sldId id="303" r:id="rId38"/>
    <p:sldId id="315" r:id="rId39"/>
    <p:sldId id="308" r:id="rId40"/>
    <p:sldId id="306" r:id="rId41"/>
    <p:sldId id="307" r:id="rId42"/>
    <p:sldId id="309" r:id="rId43"/>
    <p:sldId id="311" r:id="rId44"/>
    <p:sldId id="312" r:id="rId45"/>
    <p:sldId id="316" r:id="rId46"/>
    <p:sldId id="267" r:id="rId47"/>
    <p:sldId id="269" r:id="rId48"/>
  </p:sldIdLst>
  <p:sldSz cx="9144000" cy="6858000" type="screen4x3"/>
  <p:notesSz cx="6858000" cy="9144000"/>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Anthony Ruggiero" initials="RAR" lastIdx="6" clrIdx="0">
    <p:extLst>
      <p:ext uri="{19B8F6BF-5375-455C-9EA6-DF929625EA0E}">
        <p15:presenceInfo xmlns:p15="http://schemas.microsoft.com/office/powerpoint/2012/main" userId="S-1-5-21-743065462-1699572115-250757269-8930" providerId="AD"/>
      </p:ext>
    </p:extLst>
  </p:cmAuthor>
  <p:cmAuthor id="2" name="Sheila Brookes" initials="SB" lastIdx="8" clrIdx="1">
    <p:extLst>
      <p:ext uri="{19B8F6BF-5375-455C-9EA6-DF929625EA0E}">
        <p15:presenceInfo xmlns:p15="http://schemas.microsoft.com/office/powerpoint/2012/main" userId="S-1-5-21-743065462-1699572115-250757269-13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578"/>
    <a:srgbClr val="39B54A"/>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52" autoAdjust="0"/>
  </p:normalViewPr>
  <p:slideViewPr>
    <p:cSldViewPr>
      <p:cViewPr varScale="1">
        <p:scale>
          <a:sx n="84" d="100"/>
          <a:sy n="84" d="100"/>
        </p:scale>
        <p:origin x="845"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Know their rights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t" anchorCtr="0">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Sheet1!$F$1:$L$1</c:f>
              <c:strCache>
                <c:ptCount val="7"/>
                <c:pt idx="0">
                  <c:v>FFY 2010</c:v>
                </c:pt>
                <c:pt idx="1">
                  <c:v>FFY 2011</c:v>
                </c:pt>
                <c:pt idx="2">
                  <c:v>FFY 2012</c:v>
                </c:pt>
                <c:pt idx="3">
                  <c:v>FFY 2013</c:v>
                </c:pt>
                <c:pt idx="4">
                  <c:v>FFY 2014</c:v>
                </c:pt>
                <c:pt idx="5">
                  <c:v>FFY 2015</c:v>
                </c:pt>
                <c:pt idx="6">
                  <c:v>FFY 2016</c:v>
                </c:pt>
              </c:strCache>
            </c:strRef>
          </c:cat>
          <c:val>
            <c:numRef>
              <c:f>Sheet1!$F$2:$L$2</c:f>
              <c:numCache>
                <c:formatCode>General</c:formatCode>
                <c:ptCount val="7"/>
                <c:pt idx="0">
                  <c:v>91.8</c:v>
                </c:pt>
                <c:pt idx="1">
                  <c:v>75.3</c:v>
                </c:pt>
                <c:pt idx="2">
                  <c:v>95.35</c:v>
                </c:pt>
                <c:pt idx="3">
                  <c:v>92.59</c:v>
                </c:pt>
                <c:pt idx="4">
                  <c:v>94.44</c:v>
                </c:pt>
                <c:pt idx="5">
                  <c:v>94.03</c:v>
                </c:pt>
                <c:pt idx="6">
                  <c:v>89.86</c:v>
                </c:pt>
              </c:numCache>
            </c:numRef>
          </c:val>
          <c:extLst>
            <c:ext xmlns:c16="http://schemas.microsoft.com/office/drawing/2014/chart" uri="{C3380CC4-5D6E-409C-BE32-E72D297353CC}">
              <c16:uniqueId val="{00000000-D57B-4A2D-A4A9-576B4CABDF52}"/>
            </c:ext>
          </c:extLst>
        </c:ser>
        <c:ser>
          <c:idx val="1"/>
          <c:order val="1"/>
          <c:tx>
            <c:strRef>
              <c:f>Sheet1!$A$3</c:f>
              <c:strCache>
                <c:ptCount val="1"/>
                <c:pt idx="0">
                  <c:v>Effectively communicate their children's needs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Sheet1!$F$1:$L$1</c:f>
              <c:strCache>
                <c:ptCount val="7"/>
                <c:pt idx="0">
                  <c:v>FFY 2010</c:v>
                </c:pt>
                <c:pt idx="1">
                  <c:v>FFY 2011</c:v>
                </c:pt>
                <c:pt idx="2">
                  <c:v>FFY 2012</c:v>
                </c:pt>
                <c:pt idx="3">
                  <c:v>FFY 2013</c:v>
                </c:pt>
                <c:pt idx="4">
                  <c:v>FFY 2014</c:v>
                </c:pt>
                <c:pt idx="5">
                  <c:v>FFY 2015</c:v>
                </c:pt>
                <c:pt idx="6">
                  <c:v>FFY 2016</c:v>
                </c:pt>
              </c:strCache>
            </c:strRef>
          </c:cat>
          <c:val>
            <c:numRef>
              <c:f>Sheet1!$F$3:$L$3</c:f>
              <c:numCache>
                <c:formatCode>General</c:formatCode>
                <c:ptCount val="7"/>
                <c:pt idx="0">
                  <c:v>91.8</c:v>
                </c:pt>
                <c:pt idx="1">
                  <c:v>78.8</c:v>
                </c:pt>
                <c:pt idx="2">
                  <c:v>96.51</c:v>
                </c:pt>
                <c:pt idx="3">
                  <c:v>95</c:v>
                </c:pt>
                <c:pt idx="4">
                  <c:v>98.61</c:v>
                </c:pt>
                <c:pt idx="5">
                  <c:v>92.54</c:v>
                </c:pt>
                <c:pt idx="6">
                  <c:v>94.2</c:v>
                </c:pt>
              </c:numCache>
            </c:numRef>
          </c:val>
          <c:extLst>
            <c:ext xmlns:c16="http://schemas.microsoft.com/office/drawing/2014/chart" uri="{C3380CC4-5D6E-409C-BE32-E72D297353CC}">
              <c16:uniqueId val="{00000001-D57B-4A2D-A4A9-576B4CABDF52}"/>
            </c:ext>
          </c:extLst>
        </c:ser>
        <c:ser>
          <c:idx val="2"/>
          <c:order val="2"/>
          <c:tx>
            <c:strRef>
              <c:f>Sheet1!$A$4</c:f>
              <c:strCache>
                <c:ptCount val="1"/>
                <c:pt idx="0">
                  <c:v>Help their children develop and learn </c:v>
                </c:pt>
              </c:strCache>
            </c:strRef>
          </c:tx>
          <c:spPr>
            <a:solidFill>
              <a:schemeClr val="accent3"/>
            </a:solidFill>
            <a:ln>
              <a:noFill/>
            </a:ln>
            <a:effectLst/>
          </c:spPr>
          <c:invertIfNegative val="0"/>
          <c:dLbls>
            <c:spPr>
              <a:noFill/>
              <a:ln>
                <a:noFill/>
              </a:ln>
              <a:effectLst/>
            </c:spPr>
            <c:txPr>
              <a:bodyPr rot="0" spcFirstLastPara="1" vertOverflow="overflow" horzOverflow="overflow" vert="horz" wrap="square" lIns="91440" tIns="0" rIns="38100" bIns="19050" anchor="t" anchorCtr="0">
                <a:no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Sheet1!$F$1:$L$1</c:f>
              <c:strCache>
                <c:ptCount val="7"/>
                <c:pt idx="0">
                  <c:v>FFY 2010</c:v>
                </c:pt>
                <c:pt idx="1">
                  <c:v>FFY 2011</c:v>
                </c:pt>
                <c:pt idx="2">
                  <c:v>FFY 2012</c:v>
                </c:pt>
                <c:pt idx="3">
                  <c:v>FFY 2013</c:v>
                </c:pt>
                <c:pt idx="4">
                  <c:v>FFY 2014</c:v>
                </c:pt>
                <c:pt idx="5">
                  <c:v>FFY 2015</c:v>
                </c:pt>
                <c:pt idx="6">
                  <c:v>FFY 2016</c:v>
                </c:pt>
              </c:strCache>
            </c:strRef>
          </c:cat>
          <c:val>
            <c:numRef>
              <c:f>Sheet1!$F$4:$L$4</c:f>
              <c:numCache>
                <c:formatCode>General</c:formatCode>
                <c:ptCount val="7"/>
                <c:pt idx="0">
                  <c:v>93.1</c:v>
                </c:pt>
                <c:pt idx="1">
                  <c:v>82.4</c:v>
                </c:pt>
                <c:pt idx="2">
                  <c:v>94.19</c:v>
                </c:pt>
                <c:pt idx="3">
                  <c:v>96.2</c:v>
                </c:pt>
                <c:pt idx="4">
                  <c:v>97.18</c:v>
                </c:pt>
                <c:pt idx="5">
                  <c:v>92.54</c:v>
                </c:pt>
                <c:pt idx="6">
                  <c:v>95.65</c:v>
                </c:pt>
              </c:numCache>
            </c:numRef>
          </c:val>
          <c:extLst>
            <c:ext xmlns:c16="http://schemas.microsoft.com/office/drawing/2014/chart" uri="{C3380CC4-5D6E-409C-BE32-E72D297353CC}">
              <c16:uniqueId val="{00000009-D57B-4A2D-A4A9-576B4CABDF52}"/>
            </c:ext>
          </c:extLst>
        </c:ser>
        <c:dLbls>
          <c:showLegendKey val="0"/>
          <c:showVal val="1"/>
          <c:showCatName val="0"/>
          <c:showSerName val="0"/>
          <c:showPercent val="0"/>
          <c:showBubbleSize val="0"/>
        </c:dLbls>
        <c:gapWidth val="150"/>
        <c:overlap val="-25"/>
        <c:axId val="233147880"/>
        <c:axId val="367918672"/>
      </c:barChart>
      <c:catAx>
        <c:axId val="233147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7918672"/>
        <c:crosses val="autoZero"/>
        <c:auto val="1"/>
        <c:lblAlgn val="ctr"/>
        <c:lblOffset val="100"/>
        <c:noMultiLvlLbl val="0"/>
      </c:catAx>
      <c:valAx>
        <c:axId val="367918672"/>
        <c:scaling>
          <c:orientation val="minMax"/>
          <c:max val="100"/>
          <c:min val="50"/>
        </c:scaling>
        <c:delete val="1"/>
        <c:axPos val="l"/>
        <c:numFmt formatCode="General" sourceLinked="1"/>
        <c:majorTickMark val="none"/>
        <c:minorTickMark val="none"/>
        <c:tickLblPos val="nextTo"/>
        <c:crossAx val="233147880"/>
        <c:crosses val="autoZero"/>
        <c:crossBetween val="between"/>
        <c:majorUnit val="10"/>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Response Rate Over</a:t>
            </a:r>
            <a:r>
              <a:rPr lang="en-US" baseline="0" dirty="0"/>
              <a:t> Time</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Response Rate</c:v>
                </c:pt>
              </c:strCache>
            </c:strRef>
          </c:tx>
          <c:spPr>
            <a:ln w="28575" cap="rnd">
              <a:solidFill>
                <a:schemeClr val="accent2"/>
              </a:solidFill>
              <a:round/>
            </a:ln>
            <a:effectLst/>
          </c:spPr>
          <c:marker>
            <c:symbol val="circle"/>
            <c:size val="13"/>
            <c:spPr>
              <a:solidFill>
                <a:schemeClr val="bg1"/>
              </a:solidFill>
              <a:ln w="47625">
                <a:solidFill>
                  <a:schemeClr val="accent1"/>
                </a:solidFill>
              </a:ln>
              <a:effectLst/>
            </c:spPr>
          </c:marker>
          <c:dLbls>
            <c:dLbl>
              <c:idx val="8"/>
              <c:layout>
                <c:manualLayout>
                  <c:x val="-3.0193236714975844E-2"/>
                  <c:y val="-7.0047419897052349E-2"/>
                </c:manualLayout>
              </c:layout>
              <c:tx>
                <c:rich>
                  <a:bodyPr/>
                  <a:lstStyle/>
                  <a:p>
                    <a:fld id="{CD1236AA-64EF-417E-A1A5-B59CE15434E9}"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6AF-4BC7-8C98-74F8C19388E0}"/>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0%</c:formatCode>
                <c:ptCount val="9"/>
                <c:pt idx="0">
                  <c:v>0.54</c:v>
                </c:pt>
                <c:pt idx="1">
                  <c:v>0.55000000000000004</c:v>
                </c:pt>
                <c:pt idx="2">
                  <c:v>0.61</c:v>
                </c:pt>
                <c:pt idx="3">
                  <c:v>0.57999999999999996</c:v>
                </c:pt>
                <c:pt idx="4">
                  <c:v>0.55000000000000004</c:v>
                </c:pt>
                <c:pt idx="5">
                  <c:v>0.48</c:v>
                </c:pt>
                <c:pt idx="6">
                  <c:v>0.42</c:v>
                </c:pt>
                <c:pt idx="7" formatCode="0.00%">
                  <c:v>0.434</c:v>
                </c:pt>
                <c:pt idx="8">
                  <c:v>0.55000000000000004</c:v>
                </c:pt>
              </c:numCache>
            </c:numRef>
          </c:val>
          <c:smooth val="0"/>
          <c:extLst>
            <c:ext xmlns:c16="http://schemas.microsoft.com/office/drawing/2014/chart" uri="{C3380CC4-5D6E-409C-BE32-E72D297353CC}">
              <c16:uniqueId val="{00000001-46AF-4BC7-8C98-74F8C19388E0}"/>
            </c:ext>
          </c:extLst>
        </c:ser>
        <c:dLbls>
          <c:showLegendKey val="0"/>
          <c:showVal val="0"/>
          <c:showCatName val="0"/>
          <c:showSerName val="0"/>
          <c:showPercent val="0"/>
          <c:showBubbleSize val="0"/>
        </c:dLbls>
        <c:marker val="1"/>
        <c:smooth val="0"/>
        <c:axId val="367916712"/>
        <c:axId val="367917104"/>
      </c:lineChart>
      <c:catAx>
        <c:axId val="367916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67917104"/>
        <c:crosses val="autoZero"/>
        <c:auto val="1"/>
        <c:lblAlgn val="ctr"/>
        <c:lblOffset val="100"/>
        <c:noMultiLvlLbl val="0"/>
      </c:catAx>
      <c:valAx>
        <c:axId val="367917104"/>
        <c:scaling>
          <c:orientation val="minMax"/>
          <c:max val="0.70000000000000007"/>
          <c:min val="0.30000000000000004"/>
        </c:scaling>
        <c:delete val="0"/>
        <c:axPos val="l"/>
        <c:numFmt formatCode="0%" sourceLinked="1"/>
        <c:majorTickMark val="out"/>
        <c:minorTickMark val="none"/>
        <c:tickLblPos val="nextTo"/>
        <c:spPr>
          <a:solidFill>
            <a:schemeClr val="bg1"/>
          </a:solidFill>
          <a:ln>
            <a:solidFill>
              <a:schemeClr val="bg1">
                <a:lumMod val="65000"/>
                <a:alpha val="40000"/>
              </a:schemeClr>
            </a:solidFill>
            <a:prstDash val="sysDot"/>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67916712"/>
        <c:crosses val="autoZero"/>
        <c:crossBetween val="between"/>
        <c:minorUnit val="1.0000000000000002E-2"/>
      </c:valAx>
      <c:spPr>
        <a:noFill/>
        <a:ln w="25400">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NC Statewide Response Rate: C4</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FFY 2012</c:v>
                </c:pt>
                <c:pt idx="1">
                  <c:v>FFY 2013</c:v>
                </c:pt>
                <c:pt idx="2">
                  <c:v>FFY 2014</c:v>
                </c:pt>
                <c:pt idx="3">
                  <c:v>FFY 2015</c:v>
                </c:pt>
                <c:pt idx="4">
                  <c:v>FFY 2016*</c:v>
                </c:pt>
                <c:pt idx="5">
                  <c:v>FFY 2017**</c:v>
                </c:pt>
              </c:strCache>
            </c:strRef>
          </c:cat>
          <c:val>
            <c:numRef>
              <c:f>Sheet1!$B$2:$B$7</c:f>
              <c:numCache>
                <c:formatCode>0%</c:formatCode>
                <c:ptCount val="6"/>
                <c:pt idx="0">
                  <c:v>0.16500000000000001</c:v>
                </c:pt>
                <c:pt idx="1">
                  <c:v>0.14899999999999999</c:v>
                </c:pt>
                <c:pt idx="2">
                  <c:v>0.153</c:v>
                </c:pt>
                <c:pt idx="3">
                  <c:v>0.13100000000000001</c:v>
                </c:pt>
                <c:pt idx="4">
                  <c:v>0.372</c:v>
                </c:pt>
                <c:pt idx="5">
                  <c:v>0.33600000000000002</c:v>
                </c:pt>
              </c:numCache>
            </c:numRef>
          </c:val>
          <c:smooth val="0"/>
          <c:extLst>
            <c:ext xmlns:c16="http://schemas.microsoft.com/office/drawing/2014/chart" uri="{C3380CC4-5D6E-409C-BE32-E72D297353CC}">
              <c16:uniqueId val="{00000000-4D39-42D6-B826-FA8CCF6A35AF}"/>
            </c:ext>
          </c:extLst>
        </c:ser>
        <c:dLbls>
          <c:dLblPos val="t"/>
          <c:showLegendKey val="0"/>
          <c:showVal val="1"/>
          <c:showCatName val="0"/>
          <c:showSerName val="0"/>
          <c:showPercent val="0"/>
          <c:showBubbleSize val="0"/>
        </c:dLbls>
        <c:marker val="1"/>
        <c:smooth val="0"/>
        <c:axId val="48301208"/>
        <c:axId val="48304816"/>
      </c:lineChart>
      <c:catAx>
        <c:axId val="48301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8304816"/>
        <c:crosses val="autoZero"/>
        <c:auto val="1"/>
        <c:lblAlgn val="ctr"/>
        <c:lblOffset val="100"/>
        <c:noMultiLvlLbl val="0"/>
      </c:catAx>
      <c:valAx>
        <c:axId val="48304816"/>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830120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8/10/2018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dirty="0"/>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8/10/2018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dirty="0"/>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pewinternet.org/2013/09/25/whos-not-online-and-why/"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data used for this report are based on information reported by 56 states and jurisdictions in their FFY 2014 APRs. States and jurisdictions are referred to as “states” for the remainder of this summary.” (Source: ECTA Part C Indicator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states use survey methodology to report – some states conduct themselves and some hire contractors</a:t>
            </a:r>
          </a:p>
        </p:txBody>
      </p:sp>
      <p:sp>
        <p:nvSpPr>
          <p:cNvPr id="4" name="Slide Number Placeholder 3"/>
          <p:cNvSpPr>
            <a:spLocks noGrp="1"/>
          </p:cNvSpPr>
          <p:nvPr>
            <p:ph type="sldNum" sz="quarter" idx="10"/>
          </p:nvPr>
        </p:nvSpPr>
        <p:spPr/>
        <p:txBody>
          <a:bodyPr/>
          <a:lstStyle/>
          <a:p>
            <a:fld id="{5E69EC22-8000-4A01-AE86-242F21553022}" type="slidenum">
              <a:rPr lang="en-US" smtClean="0"/>
              <a:t>4</a:t>
            </a:fld>
            <a:endParaRPr lang="en-US" dirty="0"/>
          </a:p>
        </p:txBody>
      </p:sp>
    </p:spTree>
    <p:extLst>
      <p:ext uri="{BB962C8B-B14F-4D97-AF65-F5344CB8AC3E}">
        <p14:creationId xmlns:p14="http://schemas.microsoft.com/office/powerpoint/2010/main" val="3229445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as sensitive to questionnaire construction as telephone and mail surveys – with telephone and mail surveys have to have clear directions, skip patterns, and questions need to be in order. Face-to-face interview questions can be ordered but may not be answered by respondent in order.</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14</a:t>
            </a:fld>
            <a:endParaRPr lang="en-US" dirty="0"/>
          </a:p>
        </p:txBody>
      </p:sp>
    </p:spTree>
    <p:extLst>
      <p:ext uri="{BB962C8B-B14F-4D97-AF65-F5344CB8AC3E}">
        <p14:creationId xmlns:p14="http://schemas.microsoft.com/office/powerpoint/2010/main" val="4084215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15</a:t>
            </a:fld>
            <a:endParaRPr lang="en-US" dirty="0"/>
          </a:p>
        </p:txBody>
      </p:sp>
    </p:spTree>
    <p:extLst>
      <p:ext uri="{BB962C8B-B14F-4D97-AF65-F5344CB8AC3E}">
        <p14:creationId xmlns:p14="http://schemas.microsoft.com/office/powerpoint/2010/main" val="3792824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16</a:t>
            </a:fld>
            <a:endParaRPr lang="en-US" dirty="0"/>
          </a:p>
        </p:txBody>
      </p:sp>
    </p:spTree>
    <p:extLst>
      <p:ext uri="{BB962C8B-B14F-4D97-AF65-F5344CB8AC3E}">
        <p14:creationId xmlns:p14="http://schemas.microsoft.com/office/powerpoint/2010/main" val="1939110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is still out on this method for population based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all people have internet access or email addresses (and some have intermittent access)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Overall, 84% of U.S. households own a computer, and 73% of U.S. households have a computer with a broadband connection to the internet, the bureau reported. These findings are right in line with survey findings of the Pew Research Center, which found that </a:t>
            </a:r>
            <a:r>
              <a:rPr lang="en-US" sz="1200" b="1" kern="1200" dirty="0">
                <a:solidFill>
                  <a:schemeClr val="tx1"/>
                </a:solidFill>
                <a:effectLst/>
                <a:latin typeface="+mn-lt"/>
                <a:ea typeface="+mn-ea"/>
                <a:cs typeface="+mn-cs"/>
              </a:rPr>
              <a:t>70</a:t>
            </a:r>
            <a:r>
              <a:rPr lang="en-US" sz="1200" b="0" kern="1200" dirty="0">
                <a:solidFill>
                  <a:schemeClr val="tx1"/>
                </a:solidFill>
                <a:effectLst/>
                <a:latin typeface="+mn-lt"/>
                <a:ea typeface="+mn-ea"/>
                <a:cs typeface="+mn-cs"/>
              </a:rPr>
              <a:t>% of Americans have broadband access. From 2014.</a:t>
            </a:r>
            <a:endParaRPr lang="en-US" dirty="0"/>
          </a:p>
          <a:p>
            <a:endParaRPr lang="en-US" dirty="0"/>
          </a:p>
          <a:p>
            <a:r>
              <a:rPr lang="en-US" dirty="0"/>
              <a:t>Source: Dillman, Mail and Internet Surveys The Tailored Design Method 2007 Updates. People have multiple email addresses. Will your survey go to the right one? Did your potential respondent give you a “junk” email address?</a:t>
            </a:r>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dirty="0"/>
          </a:p>
        </p:txBody>
      </p:sp>
    </p:spTree>
    <p:extLst>
      <p:ext uri="{BB962C8B-B14F-4D97-AF65-F5344CB8AC3E}">
        <p14:creationId xmlns:p14="http://schemas.microsoft.com/office/powerpoint/2010/main" val="815794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 of people do not use the internet. “But that 11% figure is substantially lower than in 2000, when the Center first began to study the social impact of technology. That year, nearly half (48%) of American adults did not use the internet.”</a:t>
            </a:r>
          </a:p>
          <a:p>
            <a:endParaRPr lang="en-US" dirty="0"/>
          </a:p>
          <a:p>
            <a:r>
              <a:rPr lang="en-US" dirty="0"/>
              <a:t>A 2013 </a:t>
            </a:r>
            <a:r>
              <a:rPr lang="en-US" dirty="0">
                <a:hlinkClick r:id="rId3"/>
              </a:rPr>
              <a:t>Pew Research Center survey</a:t>
            </a:r>
            <a:r>
              <a:rPr lang="en-US" dirty="0"/>
              <a:t> found some key reasons that some people do not use the internet. A third of non-internet users (34%) did not go online because they had no interest in doing so or did not think the internet was relevant to their lives. Another 32% of non-users said the internet was too difficult to use, including 8% of this group who said they were “too old to learn.” Cost was also a barrier for some adults who were offline – 19% cited the expense of internet service or owning a computer.</a:t>
            </a:r>
          </a:p>
          <a:p>
            <a:endParaRPr lang="en-US" dirty="0"/>
          </a:p>
          <a:p>
            <a:r>
              <a:rPr lang="en-US" dirty="0"/>
              <a:t>Rural Americans are more than twice as likely as those who live in urban or suburban settings to never use the internet.</a:t>
            </a:r>
          </a:p>
          <a:p>
            <a:r>
              <a:rPr lang="en-US" dirty="0"/>
              <a:t>Source: Pew Research Center, 2018</a:t>
            </a:r>
          </a:p>
        </p:txBody>
      </p:sp>
      <p:sp>
        <p:nvSpPr>
          <p:cNvPr id="4" name="Slide Number Placeholder 3"/>
          <p:cNvSpPr>
            <a:spLocks noGrp="1"/>
          </p:cNvSpPr>
          <p:nvPr>
            <p:ph type="sldNum" sz="quarter" idx="10"/>
          </p:nvPr>
        </p:nvSpPr>
        <p:spPr/>
        <p:txBody>
          <a:bodyPr/>
          <a:lstStyle/>
          <a:p>
            <a:fld id="{5E69EC22-8000-4A01-AE86-242F21553022}" type="slidenum">
              <a:rPr lang="en-US" smtClean="0"/>
              <a:t>18</a:t>
            </a:fld>
            <a:endParaRPr lang="en-US" dirty="0"/>
          </a:p>
        </p:txBody>
      </p:sp>
    </p:spTree>
    <p:extLst>
      <p:ext uri="{BB962C8B-B14F-4D97-AF65-F5344CB8AC3E}">
        <p14:creationId xmlns:p14="http://schemas.microsoft.com/office/powerpoint/2010/main" val="1549007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Response rate of a survey is very important for the credibility of the results</a:t>
            </a:r>
          </a:p>
          <a:p>
            <a:r>
              <a:rPr lang="en-US" dirty="0"/>
              <a:t>Hinders the ability to analyze the data – e.g., disaggregating the data may produce small cell sizes (small Ns)</a:t>
            </a:r>
          </a:p>
          <a:p>
            <a:r>
              <a:rPr lang="en-US" dirty="0"/>
              <a:t>Source: https://cirt.gcu.edu/research/developmentresources/research_ready/designing_surveys/response_rates (Grand Canyon University Center for Innovation in Research and Teaching)</a:t>
            </a:r>
          </a:p>
        </p:txBody>
      </p:sp>
      <p:sp>
        <p:nvSpPr>
          <p:cNvPr id="4" name="Slide Number Placeholder 3"/>
          <p:cNvSpPr>
            <a:spLocks noGrp="1"/>
          </p:cNvSpPr>
          <p:nvPr>
            <p:ph type="sldNum" sz="quarter" idx="10"/>
          </p:nvPr>
        </p:nvSpPr>
        <p:spPr/>
        <p:txBody>
          <a:bodyPr/>
          <a:lstStyle/>
          <a:p>
            <a:fld id="{5E69EC22-8000-4A01-AE86-242F21553022}" type="slidenum">
              <a:rPr lang="en-US" smtClean="0"/>
              <a:t>19</a:t>
            </a:fld>
            <a:endParaRPr lang="en-US" dirty="0"/>
          </a:p>
        </p:txBody>
      </p:sp>
    </p:spTree>
    <p:extLst>
      <p:ext uri="{BB962C8B-B14F-4D97-AF65-F5344CB8AC3E}">
        <p14:creationId xmlns:p14="http://schemas.microsoft.com/office/powerpoint/2010/main" val="59560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Timing is key!</a:t>
            </a:r>
          </a:p>
          <a:p>
            <a:pPr lvl="0"/>
            <a:r>
              <a:rPr lang="en-US" sz="1200" b="1" kern="1200" dirty="0">
                <a:solidFill>
                  <a:schemeClr val="tx1"/>
                </a:solidFill>
                <a:effectLst/>
                <a:latin typeface="+mn-lt"/>
                <a:ea typeface="+mn-ea"/>
                <a:cs typeface="+mn-cs"/>
              </a:rPr>
              <a:t>Initial Contact </a:t>
            </a:r>
            <a:r>
              <a:rPr lang="en-US" sz="1200" kern="1200" dirty="0">
                <a:solidFill>
                  <a:schemeClr val="tx1"/>
                </a:solidFill>
                <a:effectLst/>
                <a:latin typeface="+mn-lt"/>
                <a:ea typeface="+mn-ea"/>
                <a:cs typeface="+mn-cs"/>
              </a:rPr>
              <a:t>– at the initial meeting the service coordinator introduces the survey to parents or guardians and informs them that they will receive a survey at six months of service.</a:t>
            </a:r>
          </a:p>
          <a:p>
            <a:pPr lvl="0"/>
            <a:r>
              <a:rPr lang="en-US" sz="1200" b="1" kern="1200" dirty="0">
                <a:solidFill>
                  <a:schemeClr val="tx1"/>
                </a:solidFill>
                <a:effectLst/>
                <a:latin typeface="+mn-lt"/>
                <a:ea typeface="+mn-ea"/>
                <a:cs typeface="+mn-cs"/>
              </a:rPr>
              <a:t>Reminder</a:t>
            </a:r>
            <a:r>
              <a:rPr lang="en-US" sz="1200" kern="1200" dirty="0">
                <a:solidFill>
                  <a:schemeClr val="tx1"/>
                </a:solidFill>
                <a:effectLst/>
                <a:latin typeface="+mn-lt"/>
                <a:ea typeface="+mn-ea"/>
                <a:cs typeface="+mn-cs"/>
              </a:rPr>
              <a:t> – a few days before the six-month service date the service coordinator reminds the parents or guardians that they will receive a survey.</a:t>
            </a:r>
          </a:p>
          <a:p>
            <a:pPr lvl="0"/>
            <a:r>
              <a:rPr lang="en-US" sz="1200" b="1" kern="1200" dirty="0">
                <a:solidFill>
                  <a:schemeClr val="tx1"/>
                </a:solidFill>
                <a:effectLst/>
                <a:latin typeface="+mn-lt"/>
                <a:ea typeface="+mn-ea"/>
                <a:cs typeface="+mn-cs"/>
              </a:rPr>
              <a:t>Initial Dissemination of Survey </a:t>
            </a:r>
            <a:r>
              <a:rPr lang="en-US" sz="1200" kern="1200" dirty="0">
                <a:solidFill>
                  <a:schemeClr val="tx1"/>
                </a:solidFill>
                <a:effectLst/>
                <a:latin typeface="+mn-lt"/>
                <a:ea typeface="+mn-ea"/>
                <a:cs typeface="+mn-cs"/>
              </a:rPr>
              <a:t>– at the six-month service date the online survey is emailed or hard copy is sent via U.S. Post Office to the parents or guardians. Hard copy is sent at the request of the parents or guardians. Send 3-7 days after reminder.</a:t>
            </a:r>
          </a:p>
          <a:p>
            <a:pPr lvl="0"/>
            <a:r>
              <a:rPr lang="en-US" sz="1200" b="1" kern="1200" dirty="0">
                <a:solidFill>
                  <a:schemeClr val="tx1"/>
                </a:solidFill>
                <a:effectLst/>
                <a:latin typeface="+mn-lt"/>
                <a:ea typeface="+mn-ea"/>
                <a:cs typeface="+mn-cs"/>
              </a:rPr>
              <a:t>Tickler</a:t>
            </a:r>
            <a:r>
              <a:rPr lang="en-US" sz="1200" kern="1200" dirty="0">
                <a:solidFill>
                  <a:schemeClr val="tx1"/>
                </a:solidFill>
                <a:effectLst/>
                <a:latin typeface="+mn-lt"/>
                <a:ea typeface="+mn-ea"/>
                <a:cs typeface="+mn-cs"/>
              </a:rPr>
              <a:t> – The tickler serves as a thank you and a reminder note. It is sent 7 to 10 days after the initial mailing of survey.</a:t>
            </a:r>
          </a:p>
          <a:p>
            <a:pPr lvl="0"/>
            <a:r>
              <a:rPr lang="en-US" sz="1200" b="1" kern="1200" dirty="0">
                <a:solidFill>
                  <a:schemeClr val="tx1"/>
                </a:solidFill>
                <a:effectLst/>
                <a:latin typeface="+mn-lt"/>
                <a:ea typeface="+mn-ea"/>
                <a:cs typeface="+mn-cs"/>
              </a:rPr>
              <a:t>First follow-up with non-responders</a:t>
            </a:r>
            <a:r>
              <a:rPr lang="en-US" sz="1200" kern="1200" dirty="0">
                <a:solidFill>
                  <a:schemeClr val="tx1"/>
                </a:solidFill>
                <a:effectLst/>
                <a:latin typeface="+mn-lt"/>
                <a:ea typeface="+mn-ea"/>
                <a:cs typeface="+mn-cs"/>
              </a:rPr>
              <a:t>– e.g., the online survey is emailed or hard copy is sent via U.S. Post Office to the parents or guardians. Hard copy is sent at the request of the parents or guardians. Send 7-14 days after tickler has been sent.</a:t>
            </a:r>
          </a:p>
          <a:p>
            <a:pPr lvl="0"/>
            <a:r>
              <a:rPr lang="en-US" sz="1200" b="1" kern="1200" dirty="0">
                <a:solidFill>
                  <a:schemeClr val="tx1"/>
                </a:solidFill>
                <a:effectLst/>
                <a:latin typeface="+mn-lt"/>
                <a:ea typeface="+mn-ea"/>
                <a:cs typeface="+mn-cs"/>
              </a:rPr>
              <a:t>Second follow-up with non-responders</a:t>
            </a:r>
            <a:r>
              <a:rPr lang="en-US" sz="1200" kern="1200" dirty="0">
                <a:solidFill>
                  <a:schemeClr val="tx1"/>
                </a:solidFill>
                <a:effectLst/>
                <a:latin typeface="+mn-lt"/>
                <a:ea typeface="+mn-ea"/>
                <a:cs typeface="+mn-cs"/>
              </a:rPr>
              <a:t>– e.g., the online survey is emailed or hard copy is sent via U.S. Post Office to the parents or guardians. Hard copy is sent at the request of the parents or guardians. Send 7-14 days after the second questionnaire.</a:t>
            </a:r>
          </a:p>
          <a:p>
            <a:pPr lvl="0"/>
            <a:r>
              <a:rPr lang="en-US" sz="1200" b="1" kern="1200" dirty="0">
                <a:solidFill>
                  <a:schemeClr val="tx1"/>
                </a:solidFill>
                <a:effectLst/>
                <a:latin typeface="+mn-lt"/>
                <a:ea typeface="+mn-ea"/>
                <a:cs typeface="+mn-cs"/>
              </a:rPr>
              <a:t>Additional Follow Up </a:t>
            </a:r>
            <a:r>
              <a:rPr lang="en-US" sz="1200" kern="1200" dirty="0">
                <a:solidFill>
                  <a:schemeClr val="tx1"/>
                </a:solidFill>
                <a:effectLst/>
                <a:latin typeface="+mn-lt"/>
                <a:ea typeface="+mn-ea"/>
                <a:cs typeface="+mn-cs"/>
              </a:rPr>
              <a:t>–e.g., telephone follow-up is initiated for all non-respondents 7 to 14 days after mailing the last questionnaire.</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20</a:t>
            </a:fld>
            <a:endParaRPr lang="en-US" dirty="0"/>
          </a:p>
        </p:txBody>
      </p:sp>
    </p:spTree>
    <p:extLst>
      <p:ext uri="{BB962C8B-B14F-4D97-AF65-F5344CB8AC3E}">
        <p14:creationId xmlns:p14="http://schemas.microsoft.com/office/powerpoint/2010/main" val="2711474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 were removed</a:t>
            </a:r>
            <a:r>
              <a:rPr lang="en-US" baseline="0" dirty="0"/>
              <a:t> from population if there was insufficient information to send a survey packet by mail. This included families with no address, families whose only address was a child protection office, and families identified by the USPS as moved with no forwarding address. </a:t>
            </a:r>
            <a:endParaRPr lang="en-US" dirty="0"/>
          </a:p>
        </p:txBody>
      </p:sp>
      <p:sp>
        <p:nvSpPr>
          <p:cNvPr id="4" name="Slide Number Placeholder 3"/>
          <p:cNvSpPr>
            <a:spLocks noGrp="1"/>
          </p:cNvSpPr>
          <p:nvPr>
            <p:ph type="sldNum" sz="quarter" idx="10"/>
          </p:nvPr>
        </p:nvSpPr>
        <p:spPr/>
        <p:txBody>
          <a:bodyPr/>
          <a:lstStyle/>
          <a:p>
            <a:fld id="{D6725F61-C5C4-478F-B401-0AE06F2B84D3}" type="slidenum">
              <a:rPr lang="en-US" smtClean="0"/>
              <a:t>23</a:t>
            </a:fld>
            <a:endParaRPr lang="en-US" dirty="0"/>
          </a:p>
        </p:txBody>
      </p:sp>
    </p:spTree>
    <p:extLst>
      <p:ext uri="{BB962C8B-B14F-4D97-AF65-F5344CB8AC3E}">
        <p14:creationId xmlns:p14="http://schemas.microsoft.com/office/powerpoint/2010/main" val="3855989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Strengthening family engagement </a:t>
            </a:r>
          </a:p>
          <a:p>
            <a:r>
              <a:rPr lang="en-US" dirty="0"/>
              <a:t>-focus groups</a:t>
            </a:r>
          </a:p>
          <a:p>
            <a:r>
              <a:rPr lang="en-US" dirty="0"/>
              <a:t>-connecting across SSIP strands</a:t>
            </a:r>
          </a:p>
          <a:p>
            <a:r>
              <a:rPr lang="en-US" dirty="0"/>
              <a:t>-comments box on website</a:t>
            </a:r>
          </a:p>
          <a:p>
            <a:r>
              <a:rPr lang="en-US" dirty="0"/>
              <a:t>-Parent leadership trainings</a:t>
            </a:r>
          </a:p>
        </p:txBody>
      </p:sp>
      <p:sp>
        <p:nvSpPr>
          <p:cNvPr id="4" name="Slide Number Placeholder 3"/>
          <p:cNvSpPr>
            <a:spLocks noGrp="1"/>
          </p:cNvSpPr>
          <p:nvPr>
            <p:ph type="sldNum" sz="quarter" idx="10"/>
          </p:nvPr>
        </p:nvSpPr>
        <p:spPr/>
        <p:txBody>
          <a:bodyPr/>
          <a:lstStyle/>
          <a:p>
            <a:fld id="{5E69EC22-8000-4A01-AE86-242F21553022}" type="slidenum">
              <a:rPr lang="en-US" smtClean="0"/>
              <a:t>37</a:t>
            </a:fld>
            <a:endParaRPr lang="en-US" dirty="0"/>
          </a:p>
        </p:txBody>
      </p:sp>
    </p:spTree>
    <p:extLst>
      <p:ext uri="{BB962C8B-B14F-4D97-AF65-F5344CB8AC3E}">
        <p14:creationId xmlns:p14="http://schemas.microsoft.com/office/powerpoint/2010/main" val="115343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FFY 2016</a:t>
            </a:r>
            <a:r>
              <a:rPr lang="en-US" baseline="0" dirty="0"/>
              <a:t> is the first year that the new system implemented (Pilot starter April 2017 and included data from one quarter only (April-June 2017)</a:t>
            </a:r>
          </a:p>
          <a:p>
            <a:r>
              <a:rPr lang="en-US" baseline="0" dirty="0"/>
              <a:t>All CDSAS included starting July 2017 (beginning of FFY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Year end data for FFY 2017 is still being finalized</a:t>
            </a:r>
          </a:p>
          <a:p>
            <a:endParaRPr lang="en-US" dirty="0"/>
          </a:p>
          <a:p>
            <a:r>
              <a:rPr lang="en-US" dirty="0"/>
              <a:t>Still see widespread variation in response rates in across CDSAs</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41</a:t>
            </a:fld>
            <a:endParaRPr lang="en-US" dirty="0"/>
          </a:p>
        </p:txBody>
      </p:sp>
    </p:spTree>
    <p:extLst>
      <p:ext uri="{BB962C8B-B14F-4D97-AF65-F5344CB8AC3E}">
        <p14:creationId xmlns:p14="http://schemas.microsoft.com/office/powerpoint/2010/main" val="166054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Data from FFY 2015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data used for this report are based on information reported by 56 states and jurisdictions in their FFY 2014 APRs. States and jurisdictions are referred to as “states” for the remainder of this summary.” (Source: ECTA Part C Indicator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states use survey methodology to report – some states conduct themselves and some hire contractors</a:t>
            </a:r>
          </a:p>
        </p:txBody>
      </p:sp>
      <p:sp>
        <p:nvSpPr>
          <p:cNvPr id="4" name="Slide Number Placeholder 3"/>
          <p:cNvSpPr>
            <a:spLocks noGrp="1"/>
          </p:cNvSpPr>
          <p:nvPr>
            <p:ph type="sldNum" sz="quarter" idx="10"/>
          </p:nvPr>
        </p:nvSpPr>
        <p:spPr/>
        <p:txBody>
          <a:bodyPr/>
          <a:lstStyle/>
          <a:p>
            <a:fld id="{5E69EC22-8000-4A01-AE86-242F21553022}" type="slidenum">
              <a:rPr lang="en-US" smtClean="0"/>
              <a:t>5</a:t>
            </a:fld>
            <a:endParaRPr lang="en-US" dirty="0"/>
          </a:p>
        </p:txBody>
      </p:sp>
    </p:spTree>
    <p:extLst>
      <p:ext uri="{BB962C8B-B14F-4D97-AF65-F5344CB8AC3E}">
        <p14:creationId xmlns:p14="http://schemas.microsoft.com/office/powerpoint/2010/main" val="1118724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Directors share comments with staff</a:t>
            </a:r>
          </a:p>
        </p:txBody>
      </p:sp>
      <p:sp>
        <p:nvSpPr>
          <p:cNvPr id="4" name="Slide Number Placeholder 3"/>
          <p:cNvSpPr>
            <a:spLocks noGrp="1"/>
          </p:cNvSpPr>
          <p:nvPr>
            <p:ph type="sldNum" sz="quarter" idx="10"/>
          </p:nvPr>
        </p:nvSpPr>
        <p:spPr/>
        <p:txBody>
          <a:bodyPr/>
          <a:lstStyle/>
          <a:p>
            <a:fld id="{5E69EC22-8000-4A01-AE86-242F21553022}" type="slidenum">
              <a:rPr lang="en-US" smtClean="0"/>
              <a:t>42</a:t>
            </a:fld>
            <a:endParaRPr lang="en-US" dirty="0"/>
          </a:p>
        </p:txBody>
      </p:sp>
    </p:spTree>
    <p:extLst>
      <p:ext uri="{BB962C8B-B14F-4D97-AF65-F5344CB8AC3E}">
        <p14:creationId xmlns:p14="http://schemas.microsoft.com/office/powerpoint/2010/main" val="348539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47</a:t>
            </a:fld>
            <a:endParaRPr lang="en-US" dirty="0"/>
          </a:p>
        </p:txBody>
      </p:sp>
    </p:spTree>
    <p:extLst>
      <p:ext uri="{BB962C8B-B14F-4D97-AF65-F5344CB8AC3E}">
        <p14:creationId xmlns:p14="http://schemas.microsoft.com/office/powerpoint/2010/main" val="4095769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Data from FFY 2015</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6</a:t>
            </a:fld>
            <a:endParaRPr lang="en-US" dirty="0"/>
          </a:p>
        </p:txBody>
      </p:sp>
    </p:spTree>
    <p:extLst>
      <p:ext uri="{BB962C8B-B14F-4D97-AF65-F5344CB8AC3E}">
        <p14:creationId xmlns:p14="http://schemas.microsoft.com/office/powerpoint/2010/main" val="1793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Data from FFY 2015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states tailor their surveys</a:t>
            </a:r>
            <a:r>
              <a:rPr lang="en-US" sz="1200" kern="1200" dirty="0">
                <a:solidFill>
                  <a:schemeClr val="tx1"/>
                </a:solidFill>
                <a:effectLst/>
                <a:latin typeface="+mn-lt"/>
                <a:ea typeface="+mn-ea"/>
                <a:cs typeface="+mn-cs"/>
              </a:rPr>
              <a:t> - Some states tailored their surveys by removing questions not required for APR reporting, adding survey questions specific to their state, and/or making wording and formatting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states report a response rate - </a:t>
            </a:r>
            <a:r>
              <a:rPr lang="en-US" sz="1200" kern="1200" dirty="0">
                <a:solidFill>
                  <a:schemeClr val="tx1"/>
                </a:solidFill>
                <a:effectLst/>
                <a:latin typeface="+mn-lt"/>
                <a:ea typeface="+mn-ea"/>
                <a:cs typeface="+mn-cs"/>
              </a:rPr>
              <a:t>Forty-two of 56 states (75% of states) reported a response rate. Among these 42 states, response rates ranged from 11% to 100% and the average was 38%. (Source: ECTA Part C Indicator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7</a:t>
            </a:fld>
            <a:endParaRPr lang="en-US" dirty="0"/>
          </a:p>
        </p:txBody>
      </p:sp>
    </p:spTree>
    <p:extLst>
      <p:ext uri="{BB962C8B-B14F-4D97-AF65-F5344CB8AC3E}">
        <p14:creationId xmlns:p14="http://schemas.microsoft.com/office/powerpoint/2010/main" val="1303190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8</a:t>
            </a:fld>
            <a:endParaRPr lang="en-US" dirty="0"/>
          </a:p>
        </p:txBody>
      </p:sp>
    </p:spTree>
    <p:extLst>
      <p:ext uri="{BB962C8B-B14F-4D97-AF65-F5344CB8AC3E}">
        <p14:creationId xmlns:p14="http://schemas.microsoft.com/office/powerpoint/2010/main" val="1864739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 telephone interviewers to “stick to the script” and can be monitored so not leading respondents into answering a certain way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Socially acceptable responses less likely – social desirability (Dillman, Total Design Method)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Random digit dialing – solves problem of unlisted numbers</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10</a:t>
            </a:fld>
            <a:endParaRPr lang="en-US" dirty="0"/>
          </a:p>
        </p:txBody>
      </p:sp>
    </p:spTree>
    <p:extLst>
      <p:ext uri="{BB962C8B-B14F-4D97-AF65-F5344CB8AC3E}">
        <p14:creationId xmlns:p14="http://schemas.microsoft.com/office/powerpoint/2010/main" val="202656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Cell phones – some people have prepaid cell phones (expendable short term cell phones)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People can hang up without a second’s notice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Phone number not provided or provided incorrect phone number – if getting phone numbers from forms then could have been written wrong or numbers could be ineligible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11</a:t>
            </a:fld>
            <a:endParaRPr lang="en-US" dirty="0"/>
          </a:p>
        </p:txBody>
      </p:sp>
    </p:spTree>
    <p:extLst>
      <p:ext uri="{BB962C8B-B14F-4D97-AF65-F5344CB8AC3E}">
        <p14:creationId xmlns:p14="http://schemas.microsoft.com/office/powerpoint/2010/main" val="4262462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Respondents can answer in privacy (e.g., own home)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Less expensive than face-to-face interviews (taking into account travel costs and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12</a:t>
            </a:fld>
            <a:endParaRPr lang="en-US" dirty="0"/>
          </a:p>
        </p:txBody>
      </p:sp>
    </p:spTree>
    <p:extLst>
      <p:ext uri="{BB962C8B-B14F-4D97-AF65-F5344CB8AC3E}">
        <p14:creationId xmlns:p14="http://schemas.microsoft.com/office/powerpoint/2010/main" val="2582446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may not open the mail when received – think it is junk mail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Respondent may not follow skip patterns – particularly a problem if a respondent missed a question they should have answered (item non-response)</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13</a:t>
            </a:fld>
            <a:endParaRPr lang="en-US" dirty="0"/>
          </a:p>
        </p:txBody>
      </p:sp>
    </p:spTree>
    <p:extLst>
      <p:ext uri="{BB962C8B-B14F-4D97-AF65-F5344CB8AC3E}">
        <p14:creationId xmlns:p14="http://schemas.microsoft.com/office/powerpoint/2010/main" val="248798666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10" name="Group 9" descr="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a:solidFill>
                    <a:srgbClr val="39B54A"/>
                  </a:solidFill>
                </a:rPr>
                <a:t>The</a:t>
              </a:r>
              <a:r>
                <a:rPr lang="en-US" b="1" baseline="0" dirty="0">
                  <a:solidFill>
                    <a:srgbClr val="39B54A"/>
                  </a:solidFill>
                </a:rPr>
                <a:t> Center for IDEA</a:t>
              </a:r>
            </a:p>
            <a:p>
              <a:r>
                <a:rPr lang="en-US" b="1" baseline="0" dirty="0">
                  <a:solidFill>
                    <a:srgbClr val="39B54A"/>
                  </a:solidFill>
                </a:rPr>
                <a:t>Early Childhood Data Systems</a:t>
              </a:r>
              <a:endParaRPr lang="en-US" b="1" dirty="0">
                <a:solidFill>
                  <a:srgbClr val="39B54A"/>
                </a:solidFill>
              </a:endParaRPr>
            </a:p>
          </p:txBody>
        </p:sp>
      </p:gr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2" descr="&quot; &quo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490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ectacenter.org/eco/pages/familyoutcomes.asp" TargetMode="External"/><Relationship Id="rId2" Type="http://schemas.openxmlformats.org/officeDocument/2006/relationships/hyperlink" Target="http://ectacenter.org/events/communities.asp#familydata" TargetMode="External"/><Relationship Id="rId1" Type="http://schemas.openxmlformats.org/officeDocument/2006/relationships/slideLayout" Target="../slideLayouts/slideLayout2.xml"/><Relationship Id="rId5" Type="http://schemas.openxmlformats.org/officeDocument/2006/relationships/hyperlink" Target="https://dasycenter.org/resources/critical-questions/" TargetMode="External"/><Relationship Id="rId4" Type="http://schemas.openxmlformats.org/officeDocument/2006/relationships/hyperlink" Target="https://dasycenter.org/building-stakeholder-knowledge-toolkit/"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873" y="1981200"/>
            <a:ext cx="6702552" cy="1676400"/>
          </a:xfrm>
        </p:spPr>
        <p:txBody>
          <a:bodyPr>
            <a:noAutofit/>
          </a:bodyPr>
          <a:lstStyle/>
          <a:p>
            <a:r>
              <a:rPr lang="en-US" sz="4000" dirty="0"/>
              <a:t>Using Data You Can Trust, Improving Survey Response Rates</a:t>
            </a:r>
          </a:p>
        </p:txBody>
      </p:sp>
      <p:sp>
        <p:nvSpPr>
          <p:cNvPr id="5" name="Text Placeholder 10"/>
          <p:cNvSpPr txBox="1">
            <a:spLocks/>
          </p:cNvSpPr>
          <p:nvPr/>
        </p:nvSpPr>
        <p:spPr>
          <a:xfrm>
            <a:off x="814873" y="3849624"/>
            <a:ext cx="8305800" cy="11430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Shilan Wooten, Alaska Early Intervention/Infant Learning Program</a:t>
            </a:r>
          </a:p>
          <a:p>
            <a:r>
              <a:rPr lang="en-US" sz="2000" dirty="0"/>
              <a:t>Sharon Loza, North Carolina Infant Toddler Program</a:t>
            </a:r>
          </a:p>
          <a:p>
            <a:r>
              <a:rPr lang="en-US" sz="2000" dirty="0"/>
              <a:t>Sheila Brookes, AEM Corporation</a:t>
            </a:r>
          </a:p>
          <a:p>
            <a:r>
              <a:rPr lang="en-US" sz="2000" dirty="0"/>
              <a:t>Tony Ruggiero, DaSy at AEM Corporation</a:t>
            </a:r>
          </a:p>
        </p:txBody>
      </p:sp>
      <p:sp>
        <p:nvSpPr>
          <p:cNvPr id="6" name="Subtitle 2"/>
          <p:cNvSpPr>
            <a:spLocks noGrp="1"/>
          </p:cNvSpPr>
          <p:nvPr>
            <p:ph type="subTitle" idx="1"/>
          </p:nvPr>
        </p:nvSpPr>
        <p:spPr>
          <a:xfrm>
            <a:off x="914400" y="5410200"/>
            <a:ext cx="4956048" cy="1216152"/>
          </a:xfrm>
        </p:spPr>
        <p:txBody>
          <a:bodyPr>
            <a:normAutofit/>
          </a:bodyPr>
          <a:lstStyle/>
          <a:p>
            <a:r>
              <a:rPr lang="en-US" sz="1800" dirty="0"/>
              <a:t>Improving Data, Improving Outcomes</a:t>
            </a:r>
          </a:p>
          <a:p>
            <a:r>
              <a:rPr lang="en-US" sz="1800" dirty="0"/>
              <a:t>Conference Arlington, VA</a:t>
            </a:r>
          </a:p>
          <a:p>
            <a:r>
              <a:rPr lang="en-US" sz="1800" dirty="0"/>
              <a:t>August 14-16, 2018</a:t>
            </a:r>
          </a:p>
        </p:txBody>
      </p:sp>
    </p:spTree>
    <p:extLst>
      <p:ext uri="{BB962C8B-B14F-4D97-AF65-F5344CB8AC3E}">
        <p14:creationId xmlns:p14="http://schemas.microsoft.com/office/powerpoint/2010/main" val="941942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Less expensive than face-to-face interviews and mail surveys</a:t>
            </a:r>
          </a:p>
          <a:p>
            <a:r>
              <a:rPr lang="en-US" dirty="0"/>
              <a:t>Less time consuming than face-to-face interviews </a:t>
            </a:r>
          </a:p>
          <a:p>
            <a:r>
              <a:rPr lang="en-US" dirty="0"/>
              <a:t>Socially acceptable responses less likely</a:t>
            </a:r>
          </a:p>
          <a:p>
            <a:r>
              <a:rPr lang="en-US" dirty="0"/>
              <a:t>Random digit dialing</a:t>
            </a:r>
          </a:p>
          <a:p>
            <a:r>
              <a:rPr lang="en-US" dirty="0"/>
              <a:t>Train telephone interviewers to “stick to the script”</a:t>
            </a:r>
          </a:p>
          <a:p>
            <a:r>
              <a:rPr lang="en-US" dirty="0"/>
              <a:t>Develop skip patterns in the computer aided telephone interview (CATI) software</a:t>
            </a:r>
          </a:p>
          <a:p>
            <a:pPr marL="0" indent="0">
              <a:buNone/>
            </a:pPr>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Telephone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10</a:t>
            </a:fld>
            <a:endParaRPr lang="en-US" dirty="0"/>
          </a:p>
        </p:txBody>
      </p:sp>
    </p:spTree>
    <p:extLst>
      <p:ext uri="{BB962C8B-B14F-4D97-AF65-F5344CB8AC3E}">
        <p14:creationId xmlns:p14="http://schemas.microsoft.com/office/powerpoint/2010/main" val="313541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Phone number no longer listed/out of service</a:t>
            </a:r>
          </a:p>
          <a:p>
            <a:r>
              <a:rPr lang="en-US" dirty="0"/>
              <a:t>Cell phones</a:t>
            </a:r>
          </a:p>
          <a:p>
            <a:r>
              <a:rPr lang="en-US" dirty="0"/>
              <a:t>People move and get new numbers</a:t>
            </a:r>
          </a:p>
          <a:p>
            <a:r>
              <a:rPr lang="en-US" dirty="0"/>
              <a:t>Phone number not provided or provided incorrect phone number</a:t>
            </a:r>
          </a:p>
          <a:p>
            <a:r>
              <a:rPr lang="en-US" dirty="0"/>
              <a:t>People can hang up</a:t>
            </a:r>
          </a:p>
          <a:p>
            <a:r>
              <a:rPr lang="en-US" dirty="0"/>
              <a:t>Too many surveys and hard to determine which ones are marketing calls</a:t>
            </a:r>
          </a:p>
          <a:p>
            <a:pPr marL="0" indent="0">
              <a:buNone/>
            </a:pPr>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Telephone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11</a:t>
            </a:fld>
            <a:endParaRPr lang="en-US" dirty="0"/>
          </a:p>
        </p:txBody>
      </p:sp>
    </p:spTree>
    <p:extLst>
      <p:ext uri="{BB962C8B-B14F-4D97-AF65-F5344CB8AC3E}">
        <p14:creationId xmlns:p14="http://schemas.microsoft.com/office/powerpoint/2010/main" val="145017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Respondents can answer in privacy</a:t>
            </a:r>
          </a:p>
          <a:p>
            <a:r>
              <a:rPr lang="en-US" dirty="0"/>
              <a:t>Less expensive than face-to-face interviews</a:t>
            </a:r>
          </a:p>
          <a:p>
            <a:r>
              <a:rPr lang="en-US" dirty="0"/>
              <a:t>Less time consuming than face-to-face interviews </a:t>
            </a:r>
          </a:p>
          <a:p>
            <a:r>
              <a:rPr lang="en-US" dirty="0"/>
              <a:t>Socially acceptable responses less likely</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Mail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12</a:t>
            </a:fld>
            <a:endParaRPr lang="en-US" dirty="0"/>
          </a:p>
        </p:txBody>
      </p:sp>
    </p:spTree>
    <p:extLst>
      <p:ext uri="{BB962C8B-B14F-4D97-AF65-F5344CB8AC3E}">
        <p14:creationId xmlns:p14="http://schemas.microsoft.com/office/powerpoint/2010/main" val="312567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People move and do not leave forwarding address</a:t>
            </a:r>
          </a:p>
          <a:p>
            <a:r>
              <a:rPr lang="en-US" dirty="0"/>
              <a:t>People may not open the mail when received</a:t>
            </a:r>
          </a:p>
          <a:p>
            <a:r>
              <a:rPr lang="en-US" dirty="0"/>
              <a:t>Mail not delivered/lost in mail</a:t>
            </a:r>
          </a:p>
          <a:p>
            <a:r>
              <a:rPr lang="en-US" dirty="0"/>
              <a:t>Respondent may not follow skip patterns</a:t>
            </a:r>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Mail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13</a:t>
            </a:fld>
            <a:endParaRPr lang="en-US" dirty="0"/>
          </a:p>
        </p:txBody>
      </p:sp>
    </p:spTree>
    <p:extLst>
      <p:ext uri="{BB962C8B-B14F-4D97-AF65-F5344CB8AC3E}">
        <p14:creationId xmlns:p14="http://schemas.microsoft.com/office/powerpoint/2010/main" val="2547650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Success in avoiding item non-response</a:t>
            </a:r>
          </a:p>
          <a:p>
            <a:r>
              <a:rPr lang="en-US" dirty="0"/>
              <a:t>Respondents more likely to answer open-ended questions</a:t>
            </a:r>
          </a:p>
          <a:p>
            <a:r>
              <a:rPr lang="en-US" dirty="0"/>
              <a:t>Not as sensitive to questionnaire construction as telephone and mail surveys</a:t>
            </a:r>
          </a:p>
          <a:p>
            <a:pPr marL="0" indent="0">
              <a:buNone/>
            </a:pPr>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Face-to-face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14</a:t>
            </a:fld>
            <a:endParaRPr lang="en-US" dirty="0"/>
          </a:p>
        </p:txBody>
      </p:sp>
    </p:spTree>
    <p:extLst>
      <p:ext uri="{BB962C8B-B14F-4D97-AF65-F5344CB8AC3E}">
        <p14:creationId xmlns:p14="http://schemas.microsoft.com/office/powerpoint/2010/main" val="328030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Respondents cannot answer in privacy</a:t>
            </a:r>
          </a:p>
          <a:p>
            <a:r>
              <a:rPr lang="en-US" dirty="0"/>
              <a:t>More expensive than mail surveys</a:t>
            </a:r>
          </a:p>
          <a:p>
            <a:r>
              <a:rPr lang="en-US" dirty="0"/>
              <a:t>More time consuming</a:t>
            </a:r>
          </a:p>
          <a:p>
            <a:r>
              <a:rPr lang="en-US" dirty="0"/>
              <a:t>Socially acceptable responses more likely</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Face-to-face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15</a:t>
            </a:fld>
            <a:endParaRPr lang="en-US" dirty="0"/>
          </a:p>
        </p:txBody>
      </p:sp>
    </p:spTree>
    <p:extLst>
      <p:ext uri="{BB962C8B-B14F-4D97-AF65-F5344CB8AC3E}">
        <p14:creationId xmlns:p14="http://schemas.microsoft.com/office/powerpoint/2010/main" val="835186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Good for inclusive groups (employee and customer satisfaction surveys)</a:t>
            </a:r>
          </a:p>
          <a:p>
            <a:r>
              <a:rPr lang="en-US" dirty="0"/>
              <a:t>Survey software has features to develop skip patterns and setting up dates for initial sending and follow up to non-respondents</a:t>
            </a:r>
          </a:p>
          <a:p>
            <a:r>
              <a:rPr lang="en-US" dirty="0"/>
              <a:t>Can reach a very large number of people</a:t>
            </a:r>
          </a:p>
          <a:p>
            <a:r>
              <a:rPr lang="en-US" dirty="0"/>
              <a:t>Cost-effective</a:t>
            </a:r>
          </a:p>
          <a:p>
            <a:r>
              <a:rPr lang="en-US" dirty="0"/>
              <a:t>Access via smartphones</a:t>
            </a:r>
          </a:p>
          <a:p>
            <a:pPr marL="0" indent="0">
              <a:buNone/>
            </a:pPr>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Internet or Web-based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16</a:t>
            </a:fld>
            <a:endParaRPr lang="en-US" dirty="0"/>
          </a:p>
        </p:txBody>
      </p:sp>
    </p:spTree>
    <p:extLst>
      <p:ext uri="{BB962C8B-B14F-4D97-AF65-F5344CB8AC3E}">
        <p14:creationId xmlns:p14="http://schemas.microsoft.com/office/powerpoint/2010/main" val="2863057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Not all people have internet access or email addresses</a:t>
            </a:r>
          </a:p>
          <a:p>
            <a:r>
              <a:rPr lang="en-US" dirty="0"/>
              <a:t>Email addresses may not be up to date or not collected</a:t>
            </a:r>
          </a:p>
          <a:p>
            <a:r>
              <a:rPr lang="en-US" dirty="0"/>
              <a:t>People have multiple email addresses</a:t>
            </a:r>
          </a:p>
          <a:p>
            <a:r>
              <a:rPr lang="en-US" dirty="0"/>
              <a:t>Survey representativeness can be an issue</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Internet or Web-based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17</a:t>
            </a:fld>
            <a:endParaRPr lang="en-US" dirty="0"/>
          </a:p>
        </p:txBody>
      </p:sp>
    </p:spTree>
    <p:extLst>
      <p:ext uri="{BB962C8B-B14F-4D97-AF65-F5344CB8AC3E}">
        <p14:creationId xmlns:p14="http://schemas.microsoft.com/office/powerpoint/2010/main" val="1913309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18</a:t>
            </a:fld>
            <a:endParaRPr lang="en-US" dirty="0"/>
          </a:p>
        </p:txBody>
      </p:sp>
      <p:pic>
        <p:nvPicPr>
          <p:cNvPr id="5" name="Picture 4">
            <a:extLst>
              <a:ext uri="{FF2B5EF4-FFF2-40B4-BE49-F238E27FC236}">
                <a16:creationId xmlns:a16="http://schemas.microsoft.com/office/drawing/2014/main" id="{8E8C59A2-6E59-4724-B8ED-D3223E2A36EF}"/>
              </a:ext>
            </a:extLst>
          </p:cNvPr>
          <p:cNvPicPr>
            <a:picLocks noChangeAspect="1"/>
          </p:cNvPicPr>
          <p:nvPr/>
        </p:nvPicPr>
        <p:blipFill>
          <a:blip r:embed="rId3"/>
          <a:stretch>
            <a:fillRect/>
          </a:stretch>
        </p:blipFill>
        <p:spPr>
          <a:xfrm>
            <a:off x="2286000" y="-12441"/>
            <a:ext cx="4419600" cy="6083173"/>
          </a:xfrm>
          <a:prstGeom prst="rect">
            <a:avLst/>
          </a:prstGeom>
        </p:spPr>
      </p:pic>
    </p:spTree>
    <p:extLst>
      <p:ext uri="{BB962C8B-B14F-4D97-AF65-F5344CB8AC3E}">
        <p14:creationId xmlns:p14="http://schemas.microsoft.com/office/powerpoint/2010/main" val="115983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3E55ED-092E-4361-9E95-2E2750231486}"/>
              </a:ext>
            </a:extLst>
          </p:cNvPr>
          <p:cNvSpPr>
            <a:spLocks noGrp="1"/>
          </p:cNvSpPr>
          <p:nvPr>
            <p:ph idx="1"/>
          </p:nvPr>
        </p:nvSpPr>
        <p:spPr/>
        <p:txBody>
          <a:bodyPr/>
          <a:lstStyle/>
          <a:p>
            <a:pPr marL="0" indent="0">
              <a:buNone/>
            </a:pPr>
            <a:r>
              <a:rPr lang="en-US" sz="3000" b="1" dirty="0"/>
              <a:t>Low response rates</a:t>
            </a:r>
          </a:p>
          <a:p>
            <a:pPr marL="0" indent="0">
              <a:buNone/>
            </a:pPr>
            <a:r>
              <a:rPr lang="en-US" dirty="0"/>
              <a:t>Decrease the statistical power of the data which:</a:t>
            </a:r>
          </a:p>
          <a:p>
            <a:r>
              <a:rPr lang="en-US" dirty="0"/>
              <a:t>Hinders the ability to analyze the data</a:t>
            </a:r>
          </a:p>
          <a:p>
            <a:r>
              <a:rPr lang="en-US" dirty="0"/>
              <a:t>Hampers the ability to generalize results</a:t>
            </a:r>
          </a:p>
          <a:p>
            <a:r>
              <a:rPr lang="en-US" dirty="0"/>
              <a:t>Is indicative of non-response bias within the sample</a:t>
            </a:r>
          </a:p>
          <a:p>
            <a:endParaRPr lang="en-US" dirty="0"/>
          </a:p>
        </p:txBody>
      </p:sp>
      <p:sp>
        <p:nvSpPr>
          <p:cNvPr id="3" name="Title 2">
            <a:extLst>
              <a:ext uri="{FF2B5EF4-FFF2-40B4-BE49-F238E27FC236}">
                <a16:creationId xmlns:a16="http://schemas.microsoft.com/office/drawing/2014/main" id="{63B3F089-84A8-43EB-B2FB-B12336A8F698}"/>
              </a:ext>
            </a:extLst>
          </p:cNvPr>
          <p:cNvSpPr>
            <a:spLocks noGrp="1"/>
          </p:cNvSpPr>
          <p:nvPr>
            <p:ph type="title"/>
          </p:nvPr>
        </p:nvSpPr>
        <p:spPr/>
        <p:txBody>
          <a:bodyPr/>
          <a:lstStyle/>
          <a:p>
            <a:r>
              <a:rPr lang="en-US" dirty="0"/>
              <a:t>Survey Response Rates</a:t>
            </a:r>
          </a:p>
        </p:txBody>
      </p:sp>
      <p:sp>
        <p:nvSpPr>
          <p:cNvPr id="4" name="Slide Number Placeholder 3">
            <a:extLst>
              <a:ext uri="{FF2B5EF4-FFF2-40B4-BE49-F238E27FC236}">
                <a16:creationId xmlns:a16="http://schemas.microsoft.com/office/drawing/2014/main" id="{CA999FF7-D4B1-414D-A464-2AC96B35C817}"/>
              </a:ext>
            </a:extLst>
          </p:cNvPr>
          <p:cNvSpPr>
            <a:spLocks noGrp="1"/>
          </p:cNvSpPr>
          <p:nvPr>
            <p:ph type="sldNum" sz="quarter" idx="10"/>
          </p:nvPr>
        </p:nvSpPr>
        <p:spPr/>
        <p:txBody>
          <a:bodyPr/>
          <a:lstStyle/>
          <a:p>
            <a:fld id="{B2897048-00E0-47FB-B07B-F36BBE8AF579}" type="slidenum">
              <a:rPr lang="en-US" smtClean="0"/>
              <a:pPr/>
              <a:t>19</a:t>
            </a:fld>
            <a:endParaRPr lang="en-US" dirty="0"/>
          </a:p>
        </p:txBody>
      </p:sp>
      <p:sp>
        <p:nvSpPr>
          <p:cNvPr id="5" name="TextBox 4">
            <a:extLst>
              <a:ext uri="{FF2B5EF4-FFF2-40B4-BE49-F238E27FC236}">
                <a16:creationId xmlns:a16="http://schemas.microsoft.com/office/drawing/2014/main" id="{76F3DFA9-6227-4740-A78D-56E289B6ED4B}"/>
              </a:ext>
            </a:extLst>
          </p:cNvPr>
          <p:cNvSpPr txBox="1"/>
          <p:nvPr/>
        </p:nvSpPr>
        <p:spPr>
          <a:xfrm>
            <a:off x="457200" y="5467273"/>
            <a:ext cx="7924800" cy="369332"/>
          </a:xfrm>
          <a:prstGeom prst="rect">
            <a:avLst/>
          </a:prstGeom>
          <a:noFill/>
        </p:spPr>
        <p:txBody>
          <a:bodyPr wrap="square" rtlCol="0">
            <a:spAutoFit/>
          </a:bodyPr>
          <a:lstStyle/>
          <a:p>
            <a:r>
              <a:rPr lang="en-US" dirty="0"/>
              <a:t>Source: Grand Canyon University Center for Innovation in Research and Teaching</a:t>
            </a:r>
          </a:p>
        </p:txBody>
      </p:sp>
    </p:spTree>
    <p:extLst>
      <p:ext uri="{BB962C8B-B14F-4D97-AF65-F5344CB8AC3E}">
        <p14:creationId xmlns:p14="http://schemas.microsoft.com/office/powerpoint/2010/main" val="403513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39F08E-A75B-4A0B-8AEE-1A7F753F3394}"/>
              </a:ext>
            </a:extLst>
          </p:cNvPr>
          <p:cNvSpPr>
            <a:spLocks noGrp="1"/>
          </p:cNvSpPr>
          <p:nvPr>
            <p:ph idx="1"/>
          </p:nvPr>
        </p:nvSpPr>
        <p:spPr/>
        <p:txBody>
          <a:bodyPr/>
          <a:lstStyle/>
          <a:p>
            <a:r>
              <a:rPr lang="en-US" dirty="0"/>
              <a:t>Overview of family outcomes (aka Indicator 4)</a:t>
            </a:r>
          </a:p>
          <a:p>
            <a:r>
              <a:rPr lang="en-US" dirty="0"/>
              <a:t>Advantages and disadvantages of different survey methodologies</a:t>
            </a:r>
          </a:p>
          <a:p>
            <a:r>
              <a:rPr lang="en-US" dirty="0"/>
              <a:t>Survey response rates</a:t>
            </a:r>
          </a:p>
          <a:p>
            <a:r>
              <a:rPr lang="en-US" dirty="0"/>
              <a:t>Considerations for improving response rates</a:t>
            </a:r>
          </a:p>
          <a:p>
            <a:r>
              <a:rPr lang="en-US" dirty="0"/>
              <a:t>Alaska’s experience with family survey</a:t>
            </a:r>
          </a:p>
          <a:p>
            <a:r>
              <a:rPr lang="en-US" dirty="0"/>
              <a:t>Group work and discussion</a:t>
            </a:r>
          </a:p>
          <a:p>
            <a:r>
              <a:rPr lang="en-US" dirty="0"/>
              <a:t>Wrap up</a:t>
            </a:r>
          </a:p>
          <a:p>
            <a:endParaRPr lang="en-US" dirty="0"/>
          </a:p>
          <a:p>
            <a:endParaRPr lang="en-US" dirty="0"/>
          </a:p>
          <a:p>
            <a:endParaRPr lang="en-US" dirty="0"/>
          </a:p>
        </p:txBody>
      </p:sp>
      <p:sp>
        <p:nvSpPr>
          <p:cNvPr id="3" name="Title 2">
            <a:extLst>
              <a:ext uri="{FF2B5EF4-FFF2-40B4-BE49-F238E27FC236}">
                <a16:creationId xmlns:a16="http://schemas.microsoft.com/office/drawing/2014/main" id="{B986BBEE-B754-4E67-B3F4-AFD8153846E3}"/>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795C920D-5A47-495B-ABA1-99DF61D8DD48}"/>
              </a:ext>
            </a:extLst>
          </p:cNvPr>
          <p:cNvSpPr>
            <a:spLocks noGrp="1"/>
          </p:cNvSpPr>
          <p:nvPr>
            <p:ph type="sldNum" sz="quarter" idx="10"/>
          </p:nvPr>
        </p:nvSpPr>
        <p:spPr/>
        <p:txBody>
          <a:bodyPr/>
          <a:lstStyle/>
          <a:p>
            <a:fld id="{B2897048-00E0-47FB-B07B-F36BBE8AF579}" type="slidenum">
              <a:rPr lang="en-US" smtClean="0"/>
              <a:pPr/>
              <a:t>2</a:t>
            </a:fld>
            <a:endParaRPr lang="en-US" dirty="0"/>
          </a:p>
        </p:txBody>
      </p:sp>
    </p:spTree>
    <p:extLst>
      <p:ext uri="{BB962C8B-B14F-4D97-AF65-F5344CB8AC3E}">
        <p14:creationId xmlns:p14="http://schemas.microsoft.com/office/powerpoint/2010/main" val="673335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07D074-A1E4-4817-8088-7C311297DEAE}"/>
              </a:ext>
            </a:extLst>
          </p:cNvPr>
          <p:cNvSpPr>
            <a:spLocks noGrp="1"/>
          </p:cNvSpPr>
          <p:nvPr>
            <p:ph idx="1"/>
          </p:nvPr>
        </p:nvSpPr>
        <p:spPr/>
        <p:txBody>
          <a:bodyPr/>
          <a:lstStyle/>
          <a:p>
            <a:pPr marL="0" indent="0">
              <a:buNone/>
            </a:pPr>
            <a:r>
              <a:rPr lang="en-US" dirty="0"/>
              <a:t>Methodological Considerations</a:t>
            </a:r>
          </a:p>
          <a:p>
            <a:r>
              <a:rPr lang="en-US" dirty="0"/>
              <a:t>Initial contact</a:t>
            </a:r>
          </a:p>
          <a:p>
            <a:r>
              <a:rPr lang="en-US" dirty="0"/>
              <a:t>Reminder</a:t>
            </a:r>
          </a:p>
          <a:p>
            <a:r>
              <a:rPr lang="en-US" dirty="0"/>
              <a:t>Initial dissemination of survey</a:t>
            </a:r>
          </a:p>
          <a:p>
            <a:r>
              <a:rPr lang="en-US" dirty="0"/>
              <a:t>Tickler</a:t>
            </a:r>
          </a:p>
          <a:p>
            <a:r>
              <a:rPr lang="en-US" dirty="0"/>
              <a:t>First follow-up with non-responders</a:t>
            </a:r>
          </a:p>
          <a:p>
            <a:r>
              <a:rPr lang="en-US" dirty="0"/>
              <a:t>Second follow-up with non-responders</a:t>
            </a:r>
          </a:p>
          <a:p>
            <a:r>
              <a:rPr lang="en-US" dirty="0"/>
              <a:t>Additional follow-up</a:t>
            </a:r>
          </a:p>
          <a:p>
            <a:pPr marL="0" indent="0">
              <a:buNone/>
            </a:pPr>
            <a:r>
              <a:rPr lang="en-US" dirty="0"/>
              <a:t>Source: Adapted from Dillman</a:t>
            </a:r>
          </a:p>
        </p:txBody>
      </p:sp>
      <p:sp>
        <p:nvSpPr>
          <p:cNvPr id="3" name="Title 2">
            <a:extLst>
              <a:ext uri="{FF2B5EF4-FFF2-40B4-BE49-F238E27FC236}">
                <a16:creationId xmlns:a16="http://schemas.microsoft.com/office/drawing/2014/main" id="{FB59E4B7-53C8-4E5A-B404-4915487CC163}"/>
              </a:ext>
            </a:extLst>
          </p:cNvPr>
          <p:cNvSpPr>
            <a:spLocks noGrp="1"/>
          </p:cNvSpPr>
          <p:nvPr>
            <p:ph type="title"/>
          </p:nvPr>
        </p:nvSpPr>
        <p:spPr/>
        <p:txBody>
          <a:bodyPr>
            <a:normAutofit fontScale="90000"/>
          </a:bodyPr>
          <a:lstStyle/>
          <a:p>
            <a:r>
              <a:rPr lang="en-US" dirty="0"/>
              <a:t>Considerations for Improving Response Rates</a:t>
            </a:r>
          </a:p>
        </p:txBody>
      </p:sp>
      <p:sp>
        <p:nvSpPr>
          <p:cNvPr id="4" name="Slide Number Placeholder 3">
            <a:extLst>
              <a:ext uri="{FF2B5EF4-FFF2-40B4-BE49-F238E27FC236}">
                <a16:creationId xmlns:a16="http://schemas.microsoft.com/office/drawing/2014/main" id="{45DDA56C-8F86-4EF2-8CB9-985144277C2A}"/>
              </a:ext>
            </a:extLst>
          </p:cNvPr>
          <p:cNvSpPr>
            <a:spLocks noGrp="1"/>
          </p:cNvSpPr>
          <p:nvPr>
            <p:ph type="sldNum" sz="quarter" idx="10"/>
          </p:nvPr>
        </p:nvSpPr>
        <p:spPr/>
        <p:txBody>
          <a:bodyPr/>
          <a:lstStyle/>
          <a:p>
            <a:fld id="{B2897048-00E0-47FB-B07B-F36BBE8AF579}" type="slidenum">
              <a:rPr lang="en-US" smtClean="0"/>
              <a:pPr/>
              <a:t>20</a:t>
            </a:fld>
            <a:endParaRPr lang="en-US" dirty="0"/>
          </a:p>
        </p:txBody>
      </p:sp>
    </p:spTree>
    <p:extLst>
      <p:ext uri="{BB962C8B-B14F-4D97-AF65-F5344CB8AC3E}">
        <p14:creationId xmlns:p14="http://schemas.microsoft.com/office/powerpoint/2010/main" val="4013237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Alaska’s Family Outcome Survey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18700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Development </a:t>
            </a:r>
          </a:p>
        </p:txBody>
      </p:sp>
      <p:sp>
        <p:nvSpPr>
          <p:cNvPr id="3" name="Content Placeholder 2"/>
          <p:cNvSpPr>
            <a:spLocks noGrp="1"/>
          </p:cNvSpPr>
          <p:nvPr>
            <p:ph idx="1"/>
          </p:nvPr>
        </p:nvSpPr>
        <p:spPr/>
        <p:txBody>
          <a:bodyPr/>
          <a:lstStyle/>
          <a:p>
            <a:r>
              <a:rPr lang="en-US" dirty="0"/>
              <a:t>Partnership with University of Alaska Anchorage Center for Human Development (UAA CHD)</a:t>
            </a:r>
          </a:p>
          <a:p>
            <a:r>
              <a:rPr lang="en-US" dirty="0"/>
              <a:t>Alaska adopted original ECO Center Family Survey and made modifications:</a:t>
            </a:r>
          </a:p>
          <a:p>
            <a:pPr lvl="1"/>
            <a:r>
              <a:rPr lang="en-US" dirty="0"/>
              <a:t>Simplified outcome language</a:t>
            </a:r>
          </a:p>
          <a:p>
            <a:pPr lvl="1"/>
            <a:r>
              <a:rPr lang="en-US" dirty="0"/>
              <a:t>Items on one page, comments on back</a:t>
            </a:r>
          </a:p>
          <a:p>
            <a:pPr lvl="1"/>
            <a:r>
              <a:rPr lang="en-US" dirty="0"/>
              <a:t>4-point Likert scale based on feedback from Alaska Native stakeholders </a:t>
            </a:r>
          </a:p>
          <a:p>
            <a:endParaRPr lang="en-US" dirty="0"/>
          </a:p>
          <a:p>
            <a:pPr lvl="1"/>
            <a:endParaRPr lang="en-US" dirty="0"/>
          </a:p>
        </p:txBody>
      </p:sp>
    </p:spTree>
    <p:extLst>
      <p:ext uri="{BB962C8B-B14F-4D97-AF65-F5344CB8AC3E}">
        <p14:creationId xmlns:p14="http://schemas.microsoft.com/office/powerpoint/2010/main" val="2656091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Selection Procedure</a:t>
            </a:r>
          </a:p>
        </p:txBody>
      </p:sp>
      <p:sp>
        <p:nvSpPr>
          <p:cNvPr id="3" name="Content Placeholder 2"/>
          <p:cNvSpPr>
            <a:spLocks noGrp="1"/>
          </p:cNvSpPr>
          <p:nvPr>
            <p:ph idx="1"/>
          </p:nvPr>
        </p:nvSpPr>
        <p:spPr/>
        <p:txBody>
          <a:bodyPr/>
          <a:lstStyle/>
          <a:p>
            <a:r>
              <a:rPr lang="en-US" sz="2400" dirty="0"/>
              <a:t>In February, Alaska Part C Data Manager pulls potentially eligible survey participants for survey target group from Alaska Part C database based on following parameters:</a:t>
            </a:r>
          </a:p>
          <a:p>
            <a:pPr lvl="1"/>
            <a:r>
              <a:rPr lang="en-US" dirty="0"/>
              <a:t>Families need to have at least one child eligible for Part C services, enrolled during the previous calendar year, and enrolled for at least six months</a:t>
            </a:r>
          </a:p>
          <a:p>
            <a:r>
              <a:rPr lang="en-US" sz="2400" dirty="0"/>
              <a:t>Randomly select a target group of 158 families from a group of 700+ eligible families</a:t>
            </a:r>
          </a:p>
          <a:p>
            <a:endParaRPr lang="en-US" dirty="0"/>
          </a:p>
          <a:p>
            <a:pPr lvl="1"/>
            <a:endParaRPr lang="en-US" dirty="0"/>
          </a:p>
        </p:txBody>
      </p:sp>
    </p:spTree>
    <p:extLst>
      <p:ext uri="{BB962C8B-B14F-4D97-AF65-F5344CB8AC3E}">
        <p14:creationId xmlns:p14="http://schemas.microsoft.com/office/powerpoint/2010/main" val="4135365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Procedure</a:t>
            </a:r>
          </a:p>
        </p:txBody>
      </p:sp>
      <p:sp>
        <p:nvSpPr>
          <p:cNvPr id="3" name="Content Placeholder 2"/>
          <p:cNvSpPr>
            <a:spLocks noGrp="1"/>
          </p:cNvSpPr>
          <p:nvPr>
            <p:ph idx="1"/>
          </p:nvPr>
        </p:nvSpPr>
        <p:spPr/>
        <p:txBody>
          <a:bodyPr>
            <a:normAutofit/>
          </a:bodyPr>
          <a:lstStyle/>
          <a:p>
            <a:r>
              <a:rPr lang="en-US" sz="3100" dirty="0"/>
              <a:t>Provide multiple ways to respond</a:t>
            </a:r>
          </a:p>
          <a:p>
            <a:r>
              <a:rPr lang="en-US" sz="3100" dirty="0"/>
              <a:t>Initial survey packets are mailed to target families in March. Packets contain:</a:t>
            </a:r>
          </a:p>
          <a:p>
            <a:pPr lvl="1"/>
            <a:r>
              <a:rPr lang="en-US" sz="2700" dirty="0"/>
              <a:t>an invitational letter,</a:t>
            </a:r>
          </a:p>
          <a:p>
            <a:pPr lvl="1"/>
            <a:r>
              <a:rPr lang="en-US" sz="2700" dirty="0"/>
              <a:t>the survey instruments,</a:t>
            </a:r>
          </a:p>
          <a:p>
            <a:pPr lvl="1"/>
            <a:r>
              <a:rPr lang="en-US" sz="2700" dirty="0"/>
              <a:t>and a postage-paid return envelope</a:t>
            </a:r>
          </a:p>
          <a:p>
            <a:endParaRPr lang="en-US" sz="3100" dirty="0"/>
          </a:p>
          <a:p>
            <a:endParaRPr lang="en-US" dirty="0"/>
          </a:p>
        </p:txBody>
      </p:sp>
    </p:spTree>
    <p:extLst>
      <p:ext uri="{BB962C8B-B14F-4D97-AF65-F5344CB8AC3E}">
        <p14:creationId xmlns:p14="http://schemas.microsoft.com/office/powerpoint/2010/main" val="1259935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Procedure</a:t>
            </a:r>
          </a:p>
        </p:txBody>
      </p:sp>
      <p:sp>
        <p:nvSpPr>
          <p:cNvPr id="3" name="Content Placeholder 2"/>
          <p:cNvSpPr>
            <a:spLocks noGrp="1"/>
          </p:cNvSpPr>
          <p:nvPr>
            <p:ph idx="1"/>
          </p:nvPr>
        </p:nvSpPr>
        <p:spPr/>
        <p:txBody>
          <a:bodyPr>
            <a:normAutofit/>
          </a:bodyPr>
          <a:lstStyle/>
          <a:p>
            <a:r>
              <a:rPr lang="en-US" sz="3100" dirty="0"/>
              <a:t>Introductory letter invites families to complete survey by</a:t>
            </a:r>
          </a:p>
          <a:p>
            <a:pPr lvl="1"/>
            <a:r>
              <a:rPr lang="en-US" sz="2700" dirty="0"/>
              <a:t>mail,</a:t>
            </a:r>
          </a:p>
          <a:p>
            <a:pPr lvl="1"/>
            <a:r>
              <a:rPr lang="en-US" sz="2700" dirty="0"/>
              <a:t>online,</a:t>
            </a:r>
          </a:p>
          <a:p>
            <a:pPr lvl="1"/>
            <a:r>
              <a:rPr lang="en-US" sz="2700" dirty="0"/>
              <a:t>or using a toll-free phone number</a:t>
            </a:r>
          </a:p>
          <a:p>
            <a:r>
              <a:rPr lang="en-US" dirty="0"/>
              <a:t>Letter informs families that UAA CHD will contact families if survey hasn’t been completed </a:t>
            </a:r>
          </a:p>
        </p:txBody>
      </p:sp>
    </p:spTree>
    <p:extLst>
      <p:ext uri="{BB962C8B-B14F-4D97-AF65-F5344CB8AC3E}">
        <p14:creationId xmlns:p14="http://schemas.microsoft.com/office/powerpoint/2010/main" val="3373784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Procedure</a:t>
            </a:r>
          </a:p>
        </p:txBody>
      </p:sp>
      <p:sp>
        <p:nvSpPr>
          <p:cNvPr id="3" name="Content Placeholder 2"/>
          <p:cNvSpPr>
            <a:spLocks noGrp="1"/>
          </p:cNvSpPr>
          <p:nvPr>
            <p:ph idx="1"/>
          </p:nvPr>
        </p:nvSpPr>
        <p:spPr/>
        <p:txBody>
          <a:bodyPr>
            <a:normAutofit/>
          </a:bodyPr>
          <a:lstStyle/>
          <a:p>
            <a:r>
              <a:rPr lang="en-US" sz="3100" dirty="0"/>
              <a:t>Invest in return rate:</a:t>
            </a:r>
          </a:p>
          <a:p>
            <a:pPr lvl="1"/>
            <a:r>
              <a:rPr lang="en-US" sz="2700" dirty="0"/>
              <a:t>Phone calls to non-responding families</a:t>
            </a:r>
          </a:p>
          <a:p>
            <a:pPr lvl="1"/>
            <a:r>
              <a:rPr lang="en-US" sz="2800" dirty="0"/>
              <a:t>Requests to call at another time, opt out, or resend the survey are always honored</a:t>
            </a:r>
          </a:p>
          <a:p>
            <a:pPr lvl="1"/>
            <a:r>
              <a:rPr lang="en-US" sz="2700" dirty="0"/>
              <a:t>Reminder post cards</a:t>
            </a:r>
          </a:p>
          <a:p>
            <a:endParaRPr lang="en-US" dirty="0"/>
          </a:p>
        </p:txBody>
      </p:sp>
    </p:spTree>
    <p:extLst>
      <p:ext uri="{BB962C8B-B14F-4D97-AF65-F5344CB8AC3E}">
        <p14:creationId xmlns:p14="http://schemas.microsoft.com/office/powerpoint/2010/main" val="12728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Analyses 	</a:t>
            </a:r>
          </a:p>
        </p:txBody>
      </p:sp>
      <p:sp>
        <p:nvSpPr>
          <p:cNvPr id="3" name="Content Placeholder 2"/>
          <p:cNvSpPr>
            <a:spLocks noGrp="1"/>
          </p:cNvSpPr>
          <p:nvPr>
            <p:ph idx="1"/>
          </p:nvPr>
        </p:nvSpPr>
        <p:spPr/>
        <p:txBody>
          <a:bodyPr/>
          <a:lstStyle/>
          <a:p>
            <a:r>
              <a:rPr lang="en-US" dirty="0"/>
              <a:t>Summary of responses</a:t>
            </a:r>
          </a:p>
          <a:p>
            <a:r>
              <a:rPr lang="en-US" dirty="0"/>
              <a:t>Comparisons across four regions</a:t>
            </a:r>
          </a:p>
          <a:p>
            <a:r>
              <a:rPr lang="en-US" dirty="0"/>
              <a:t>Comparisons between years</a:t>
            </a:r>
          </a:p>
          <a:p>
            <a:r>
              <a:rPr lang="en-US" dirty="0"/>
              <a:t>Comparisons by race</a:t>
            </a:r>
          </a:p>
          <a:p>
            <a:r>
              <a:rPr lang="en-US" dirty="0"/>
              <a:t>Qualitative data: De-identified positive/mixed/negative comments are included in report </a:t>
            </a:r>
          </a:p>
        </p:txBody>
      </p:sp>
    </p:spTree>
    <p:extLst>
      <p:ext uri="{BB962C8B-B14F-4D97-AF65-F5344CB8AC3E}">
        <p14:creationId xmlns:p14="http://schemas.microsoft.com/office/powerpoint/2010/main" val="2312221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Results</a:t>
            </a:r>
          </a:p>
        </p:txBody>
      </p:sp>
      <p:sp>
        <p:nvSpPr>
          <p:cNvPr id="3" name="Content Placeholder 2"/>
          <p:cNvSpPr>
            <a:spLocks noGrp="1"/>
          </p:cNvSpPr>
          <p:nvPr>
            <p:ph idx="1"/>
          </p:nvPr>
        </p:nvSpPr>
        <p:spPr/>
        <p:txBody>
          <a:bodyPr/>
          <a:lstStyle/>
          <a:p>
            <a:r>
              <a:rPr lang="en-US" dirty="0"/>
              <a:t>Eligible population: 758 families</a:t>
            </a:r>
          </a:p>
          <a:p>
            <a:r>
              <a:rPr lang="en-US" dirty="0"/>
              <a:t>Target group: 152 families</a:t>
            </a:r>
          </a:p>
          <a:p>
            <a:r>
              <a:rPr lang="en-US" dirty="0"/>
              <a:t>Made contact with all 152 families:</a:t>
            </a:r>
          </a:p>
          <a:p>
            <a:pPr lvl="1"/>
            <a:r>
              <a:rPr lang="en-US" dirty="0"/>
              <a:t>69 opted out or did not respond </a:t>
            </a:r>
          </a:p>
          <a:p>
            <a:pPr lvl="1"/>
            <a:r>
              <a:rPr lang="en-US" dirty="0"/>
              <a:t>83 eligible families completed survey</a:t>
            </a:r>
          </a:p>
          <a:p>
            <a:pPr lvl="1"/>
            <a:r>
              <a:rPr lang="en-US" dirty="0"/>
              <a:t>Response Rate = 55%</a:t>
            </a:r>
          </a:p>
          <a:p>
            <a:r>
              <a:rPr lang="en-US" dirty="0"/>
              <a:t>30% completed surveys by mail or online</a:t>
            </a:r>
          </a:p>
          <a:p>
            <a:r>
              <a:rPr lang="en-US" dirty="0"/>
              <a:t>70% responded by phone</a:t>
            </a:r>
          </a:p>
          <a:p>
            <a:pPr marL="342900" lvl="1" indent="0">
              <a:buNone/>
            </a:pPr>
            <a:endParaRPr lang="en-US" dirty="0"/>
          </a:p>
        </p:txBody>
      </p:sp>
    </p:spTree>
    <p:extLst>
      <p:ext uri="{BB962C8B-B14F-4D97-AF65-F5344CB8AC3E}">
        <p14:creationId xmlns:p14="http://schemas.microsoft.com/office/powerpoint/2010/main" val="349993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 Rates by Region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3230221"/>
              </p:ext>
            </p:extLst>
          </p:nvPr>
        </p:nvGraphicFramePr>
        <p:xfrm>
          <a:off x="628650" y="2226468"/>
          <a:ext cx="7524752" cy="2421730"/>
        </p:xfrm>
        <a:graphic>
          <a:graphicData uri="http://schemas.openxmlformats.org/drawingml/2006/table">
            <a:tbl>
              <a:tblPr firstRow="1" bandRow="1">
                <a:tableStyleId>{5C22544A-7EE6-4342-B048-85BDC9FD1C3A}</a:tableStyleId>
              </a:tblPr>
              <a:tblGrid>
                <a:gridCol w="1881188">
                  <a:extLst>
                    <a:ext uri="{9D8B030D-6E8A-4147-A177-3AD203B41FA5}">
                      <a16:colId xmlns:a16="http://schemas.microsoft.com/office/drawing/2014/main" val="20000"/>
                    </a:ext>
                  </a:extLst>
                </a:gridCol>
                <a:gridCol w="1881188">
                  <a:extLst>
                    <a:ext uri="{9D8B030D-6E8A-4147-A177-3AD203B41FA5}">
                      <a16:colId xmlns:a16="http://schemas.microsoft.com/office/drawing/2014/main" val="20002"/>
                    </a:ext>
                  </a:extLst>
                </a:gridCol>
                <a:gridCol w="1881188">
                  <a:extLst>
                    <a:ext uri="{9D8B030D-6E8A-4147-A177-3AD203B41FA5}">
                      <a16:colId xmlns:a16="http://schemas.microsoft.com/office/drawing/2014/main" val="20003"/>
                    </a:ext>
                  </a:extLst>
                </a:gridCol>
                <a:gridCol w="1881188">
                  <a:extLst>
                    <a:ext uri="{9D8B030D-6E8A-4147-A177-3AD203B41FA5}">
                      <a16:colId xmlns:a16="http://schemas.microsoft.com/office/drawing/2014/main" val="20004"/>
                    </a:ext>
                  </a:extLst>
                </a:gridCol>
              </a:tblGrid>
              <a:tr h="484346">
                <a:tc>
                  <a:txBody>
                    <a:bodyPr/>
                    <a:lstStyle/>
                    <a:p>
                      <a:r>
                        <a:rPr lang="en-US" sz="1400" dirty="0"/>
                        <a:t>Region</a:t>
                      </a:r>
                    </a:p>
                  </a:txBody>
                  <a:tcPr marL="68580" marR="68580" marT="34290" marB="34290"/>
                </a:tc>
                <a:tc>
                  <a:txBody>
                    <a:bodyPr/>
                    <a:lstStyle/>
                    <a:p>
                      <a:r>
                        <a:rPr lang="en-US" sz="1400" dirty="0"/>
                        <a:t>Sent  </a:t>
                      </a:r>
                    </a:p>
                  </a:txBody>
                  <a:tcPr marL="68580" marR="68580" marT="34290" marB="34290"/>
                </a:tc>
                <a:tc>
                  <a:txBody>
                    <a:bodyPr/>
                    <a:lstStyle/>
                    <a:p>
                      <a:r>
                        <a:rPr lang="en-US" sz="1400" dirty="0"/>
                        <a:t>Received</a:t>
                      </a:r>
                    </a:p>
                  </a:txBody>
                  <a:tcPr marL="68580" marR="68580" marT="34290" marB="34290"/>
                </a:tc>
                <a:tc>
                  <a:txBody>
                    <a:bodyPr/>
                    <a:lstStyle/>
                    <a:p>
                      <a:r>
                        <a:rPr lang="en-US" sz="1400" dirty="0"/>
                        <a:t>Percentage</a:t>
                      </a:r>
                    </a:p>
                  </a:txBody>
                  <a:tcPr marL="68580" marR="68580" marT="34290" marB="34290"/>
                </a:tc>
                <a:extLst>
                  <a:ext uri="{0D108BD9-81ED-4DB2-BD59-A6C34878D82A}">
                    <a16:rowId xmlns:a16="http://schemas.microsoft.com/office/drawing/2014/main" val="10000"/>
                  </a:ext>
                </a:extLst>
              </a:tr>
              <a:tr h="484346">
                <a:tc>
                  <a:txBody>
                    <a:bodyPr/>
                    <a:lstStyle/>
                    <a:p>
                      <a:r>
                        <a:rPr lang="en-US" sz="1400" dirty="0"/>
                        <a:t>Northern</a:t>
                      </a:r>
                    </a:p>
                  </a:txBody>
                  <a:tcPr marL="68580" marR="68580" marT="34290" marB="34290"/>
                </a:tc>
                <a:tc>
                  <a:txBody>
                    <a:bodyPr/>
                    <a:lstStyle/>
                    <a:p>
                      <a:r>
                        <a:rPr lang="en-US" sz="1400" dirty="0"/>
                        <a:t>34</a:t>
                      </a:r>
                    </a:p>
                  </a:txBody>
                  <a:tcPr marL="68580" marR="68580" marT="34290" marB="34290"/>
                </a:tc>
                <a:tc>
                  <a:txBody>
                    <a:bodyPr/>
                    <a:lstStyle/>
                    <a:p>
                      <a:r>
                        <a:rPr lang="en-US" sz="1400" dirty="0"/>
                        <a:t>21</a:t>
                      </a:r>
                    </a:p>
                  </a:txBody>
                  <a:tcPr marL="68580" marR="68580" marT="34290" marB="34290"/>
                </a:tc>
                <a:tc>
                  <a:txBody>
                    <a:bodyPr/>
                    <a:lstStyle/>
                    <a:p>
                      <a:r>
                        <a:rPr lang="en-US" sz="1400" dirty="0"/>
                        <a:t>62%</a:t>
                      </a:r>
                    </a:p>
                  </a:txBody>
                  <a:tcPr marL="68580" marR="68580" marT="34290" marB="34290"/>
                </a:tc>
                <a:extLst>
                  <a:ext uri="{0D108BD9-81ED-4DB2-BD59-A6C34878D82A}">
                    <a16:rowId xmlns:a16="http://schemas.microsoft.com/office/drawing/2014/main" val="10001"/>
                  </a:ext>
                </a:extLst>
              </a:tr>
              <a:tr h="484346">
                <a:tc>
                  <a:txBody>
                    <a:bodyPr/>
                    <a:lstStyle/>
                    <a:p>
                      <a:r>
                        <a:rPr lang="en-US" sz="1400" dirty="0"/>
                        <a:t>Anchorage</a:t>
                      </a:r>
                    </a:p>
                  </a:txBody>
                  <a:tcPr marL="68580" marR="68580" marT="34290" marB="34290"/>
                </a:tc>
                <a:tc>
                  <a:txBody>
                    <a:bodyPr/>
                    <a:lstStyle/>
                    <a:p>
                      <a:r>
                        <a:rPr lang="en-US" sz="1400" dirty="0"/>
                        <a:t>62</a:t>
                      </a:r>
                    </a:p>
                  </a:txBody>
                  <a:tcPr marL="68580" marR="68580" marT="34290" marB="34290"/>
                </a:tc>
                <a:tc>
                  <a:txBody>
                    <a:bodyPr/>
                    <a:lstStyle/>
                    <a:p>
                      <a:r>
                        <a:rPr lang="en-US" sz="1400" dirty="0"/>
                        <a:t>34</a:t>
                      </a:r>
                    </a:p>
                  </a:txBody>
                  <a:tcPr marL="68580" marR="68580" marT="34290" marB="34290"/>
                </a:tc>
                <a:tc>
                  <a:txBody>
                    <a:bodyPr/>
                    <a:lstStyle/>
                    <a:p>
                      <a:r>
                        <a:rPr lang="en-US" sz="1400" dirty="0"/>
                        <a:t>55%</a:t>
                      </a:r>
                    </a:p>
                  </a:txBody>
                  <a:tcPr marL="68580" marR="68580" marT="34290" marB="34290"/>
                </a:tc>
                <a:extLst>
                  <a:ext uri="{0D108BD9-81ED-4DB2-BD59-A6C34878D82A}">
                    <a16:rowId xmlns:a16="http://schemas.microsoft.com/office/drawing/2014/main" val="10002"/>
                  </a:ext>
                </a:extLst>
              </a:tr>
              <a:tr h="484346">
                <a:tc>
                  <a:txBody>
                    <a:bodyPr/>
                    <a:lstStyle/>
                    <a:p>
                      <a:r>
                        <a:rPr lang="en-US" sz="1400" dirty="0"/>
                        <a:t>Southcentral</a:t>
                      </a:r>
                    </a:p>
                  </a:txBody>
                  <a:tcPr marL="68580" marR="68580" marT="34290" marB="34290"/>
                </a:tc>
                <a:tc>
                  <a:txBody>
                    <a:bodyPr/>
                    <a:lstStyle/>
                    <a:p>
                      <a:r>
                        <a:rPr lang="en-US" sz="1400" dirty="0"/>
                        <a:t>24</a:t>
                      </a:r>
                    </a:p>
                  </a:txBody>
                  <a:tcPr marL="68580" marR="68580" marT="34290" marB="34290"/>
                </a:tc>
                <a:tc>
                  <a:txBody>
                    <a:bodyPr/>
                    <a:lstStyle/>
                    <a:p>
                      <a:r>
                        <a:rPr lang="en-US" sz="1400" dirty="0"/>
                        <a:t>12</a:t>
                      </a:r>
                    </a:p>
                  </a:txBody>
                  <a:tcPr marL="68580" marR="68580" marT="34290" marB="34290"/>
                </a:tc>
                <a:tc>
                  <a:txBody>
                    <a:bodyPr/>
                    <a:lstStyle/>
                    <a:p>
                      <a:r>
                        <a:rPr lang="en-US" sz="1400" dirty="0"/>
                        <a:t>50%</a:t>
                      </a:r>
                    </a:p>
                  </a:txBody>
                  <a:tcPr marL="68580" marR="68580" marT="34290" marB="34290"/>
                </a:tc>
                <a:extLst>
                  <a:ext uri="{0D108BD9-81ED-4DB2-BD59-A6C34878D82A}">
                    <a16:rowId xmlns:a16="http://schemas.microsoft.com/office/drawing/2014/main" val="10003"/>
                  </a:ext>
                </a:extLst>
              </a:tr>
              <a:tr h="484346">
                <a:tc>
                  <a:txBody>
                    <a:bodyPr/>
                    <a:lstStyle/>
                    <a:p>
                      <a:r>
                        <a:rPr lang="en-US" sz="1400" dirty="0"/>
                        <a:t>Southeast</a:t>
                      </a:r>
                    </a:p>
                  </a:txBody>
                  <a:tcPr marL="68580" marR="68580" marT="34290" marB="34290"/>
                </a:tc>
                <a:tc>
                  <a:txBody>
                    <a:bodyPr/>
                    <a:lstStyle/>
                    <a:p>
                      <a:r>
                        <a:rPr lang="en-US" sz="1400" dirty="0"/>
                        <a:t>32</a:t>
                      </a:r>
                    </a:p>
                  </a:txBody>
                  <a:tcPr marL="68580" marR="68580" marT="34290" marB="34290"/>
                </a:tc>
                <a:tc>
                  <a:txBody>
                    <a:bodyPr/>
                    <a:lstStyle/>
                    <a:p>
                      <a:r>
                        <a:rPr lang="en-US" sz="1400" dirty="0"/>
                        <a:t>16</a:t>
                      </a:r>
                    </a:p>
                  </a:txBody>
                  <a:tcPr marL="68580" marR="68580" marT="34290" marB="34290"/>
                </a:tc>
                <a:tc>
                  <a:txBody>
                    <a:bodyPr/>
                    <a:lstStyle/>
                    <a:p>
                      <a:r>
                        <a:rPr lang="en-US" sz="1400" dirty="0"/>
                        <a:t>50%</a:t>
                      </a:r>
                    </a:p>
                  </a:txBody>
                  <a:tcPr marL="68580" marR="68580"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2595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10D766-2F9E-47AC-93B8-0D02B4BA2EAD}"/>
              </a:ext>
            </a:extLst>
          </p:cNvPr>
          <p:cNvSpPr>
            <a:spLocks noGrp="1"/>
          </p:cNvSpPr>
          <p:nvPr>
            <p:ph idx="1"/>
          </p:nvPr>
        </p:nvSpPr>
        <p:spPr/>
        <p:txBody>
          <a:bodyPr/>
          <a:lstStyle/>
          <a:p>
            <a:pPr lvl="0"/>
            <a:r>
              <a:rPr lang="en-US" dirty="0"/>
              <a:t>Participants will learn:</a:t>
            </a:r>
          </a:p>
          <a:p>
            <a:pPr lvl="1"/>
            <a:r>
              <a:rPr lang="en-US" dirty="0"/>
              <a:t>How states collect family survey data</a:t>
            </a:r>
          </a:p>
          <a:p>
            <a:pPr lvl="1"/>
            <a:r>
              <a:rPr lang="en-US" dirty="0"/>
              <a:t>How Alaska Part C collaborates with a higher education agency to collect family survey data</a:t>
            </a:r>
          </a:p>
          <a:p>
            <a:pPr lvl="1"/>
            <a:r>
              <a:rPr lang="en-US" dirty="0"/>
              <a:t>How North Carolina Part C changed their survey methodology to increase response rates</a:t>
            </a:r>
          </a:p>
          <a:p>
            <a:pPr lvl="1"/>
            <a:r>
              <a:rPr lang="en-US" dirty="0"/>
              <a:t>About tools and technical assistance related to collecting family survey data</a:t>
            </a:r>
          </a:p>
        </p:txBody>
      </p:sp>
      <p:sp>
        <p:nvSpPr>
          <p:cNvPr id="3" name="Title 2">
            <a:extLst>
              <a:ext uri="{FF2B5EF4-FFF2-40B4-BE49-F238E27FC236}">
                <a16:creationId xmlns:a16="http://schemas.microsoft.com/office/drawing/2014/main" id="{9DC83232-1B2A-457B-A220-29B066D9ED0D}"/>
              </a:ext>
            </a:extLst>
          </p:cNvPr>
          <p:cNvSpPr>
            <a:spLocks noGrp="1"/>
          </p:cNvSpPr>
          <p:nvPr>
            <p:ph type="title"/>
          </p:nvPr>
        </p:nvSpPr>
        <p:spPr/>
        <p:txBody>
          <a:bodyPr/>
          <a:lstStyle/>
          <a:p>
            <a:r>
              <a:rPr lang="en-US" dirty="0"/>
              <a:t>Concurrent Session Outcomes</a:t>
            </a:r>
          </a:p>
        </p:txBody>
      </p:sp>
      <p:sp>
        <p:nvSpPr>
          <p:cNvPr id="4" name="Slide Number Placeholder 3">
            <a:extLst>
              <a:ext uri="{FF2B5EF4-FFF2-40B4-BE49-F238E27FC236}">
                <a16:creationId xmlns:a16="http://schemas.microsoft.com/office/drawing/2014/main" id="{6A870D5D-0B5E-424F-80D5-1385EC770D0D}"/>
              </a:ext>
            </a:extLst>
          </p:cNvPr>
          <p:cNvSpPr>
            <a:spLocks noGrp="1"/>
          </p:cNvSpPr>
          <p:nvPr>
            <p:ph type="sldNum" sz="quarter" idx="10"/>
          </p:nvPr>
        </p:nvSpPr>
        <p:spPr/>
        <p:txBody>
          <a:bodyPr/>
          <a:lstStyle/>
          <a:p>
            <a:fld id="{B2897048-00E0-47FB-B07B-F36BBE8AF579}" type="slidenum">
              <a:rPr lang="en-US" smtClean="0"/>
              <a:pPr/>
              <a:t>3</a:t>
            </a:fld>
            <a:endParaRPr lang="en-US" dirty="0"/>
          </a:p>
        </p:txBody>
      </p:sp>
    </p:spTree>
    <p:extLst>
      <p:ext uri="{BB962C8B-B14F-4D97-AF65-F5344CB8AC3E}">
        <p14:creationId xmlns:p14="http://schemas.microsoft.com/office/powerpoint/2010/main" val="2519437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69050784"/>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2342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a:t>Response Rate Over Time </a:t>
            </a:r>
          </a:p>
        </p:txBody>
      </p:sp>
      <p:graphicFrame>
        <p:nvGraphicFramePr>
          <p:cNvPr id="7" name="Content Placeholder 6"/>
          <p:cNvGraphicFramePr>
            <a:graphicFrameLocks noGrp="1"/>
          </p:cNvGraphicFramePr>
          <p:nvPr>
            <p:ph idx="1"/>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5988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a:t>
            </a:r>
          </a:p>
        </p:txBody>
      </p:sp>
      <p:sp>
        <p:nvSpPr>
          <p:cNvPr id="3" name="Content Placeholder 2"/>
          <p:cNvSpPr>
            <a:spLocks noGrp="1"/>
          </p:cNvSpPr>
          <p:nvPr>
            <p:ph idx="1"/>
          </p:nvPr>
        </p:nvSpPr>
        <p:spPr/>
        <p:txBody>
          <a:bodyPr/>
          <a:lstStyle/>
          <a:p>
            <a:r>
              <a:rPr lang="en-US" dirty="0"/>
              <a:t>Inconsistent phone numbers</a:t>
            </a:r>
          </a:p>
          <a:p>
            <a:r>
              <a:rPr lang="en-US" dirty="0"/>
              <a:t>Grouping responses by geographic region</a:t>
            </a:r>
          </a:p>
          <a:p>
            <a:r>
              <a:rPr lang="en-US" dirty="0"/>
              <a:t>Preparing families for the survey</a:t>
            </a:r>
          </a:p>
          <a:p>
            <a:r>
              <a:rPr lang="en-US" dirty="0"/>
              <a:t>Extra childcare items</a:t>
            </a:r>
          </a:p>
        </p:txBody>
      </p:sp>
    </p:spTree>
    <p:extLst>
      <p:ext uri="{BB962C8B-B14F-4D97-AF65-F5344CB8AC3E}">
        <p14:creationId xmlns:p14="http://schemas.microsoft.com/office/powerpoint/2010/main" val="2146566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6702552" cy="1676400"/>
          </a:xfrm>
        </p:spPr>
        <p:txBody>
          <a:bodyPr>
            <a:normAutofit fontScale="90000"/>
          </a:bodyPr>
          <a:lstStyle/>
          <a:p>
            <a:r>
              <a:rPr lang="en-US" dirty="0"/>
              <a:t>North Carolina’s Family Outcome Survey</a:t>
            </a:r>
          </a:p>
        </p:txBody>
      </p:sp>
    </p:spTree>
    <p:extLst>
      <p:ext uri="{BB962C8B-B14F-4D97-AF65-F5344CB8AC3E}">
        <p14:creationId xmlns:p14="http://schemas.microsoft.com/office/powerpoint/2010/main" val="37100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C739BF-9265-4426-9141-76366E4CC205}"/>
              </a:ext>
            </a:extLst>
          </p:cNvPr>
          <p:cNvSpPr>
            <a:spLocks noGrp="1"/>
          </p:cNvSpPr>
          <p:nvPr>
            <p:ph idx="1"/>
          </p:nvPr>
        </p:nvSpPr>
        <p:spPr/>
        <p:txBody>
          <a:bodyPr/>
          <a:lstStyle/>
          <a:p>
            <a:r>
              <a:rPr lang="en-US" dirty="0"/>
              <a:t>North Carolina Early Intervention Branch located in Division of Public Health (NC DHHS)</a:t>
            </a:r>
          </a:p>
          <a:p>
            <a:r>
              <a:rPr lang="en-US" dirty="0"/>
              <a:t>16 local Children’s Developmental Service Agencies (CDSAs) </a:t>
            </a:r>
          </a:p>
          <a:p>
            <a:pPr lvl="1"/>
            <a:r>
              <a:rPr lang="en-US" dirty="0"/>
              <a:t>100 counties across the state </a:t>
            </a:r>
          </a:p>
          <a:p>
            <a:pPr lvl="1"/>
            <a:r>
              <a:rPr lang="en-US" dirty="0"/>
              <a:t>range in enrollment size from approximately 400 to 2600 children</a:t>
            </a:r>
          </a:p>
          <a:p>
            <a:r>
              <a:rPr lang="en-US" dirty="0"/>
              <a:t>Serve approximately 23,000 children per year</a:t>
            </a:r>
          </a:p>
        </p:txBody>
      </p:sp>
      <p:sp>
        <p:nvSpPr>
          <p:cNvPr id="3" name="Title 2">
            <a:extLst>
              <a:ext uri="{FF2B5EF4-FFF2-40B4-BE49-F238E27FC236}">
                <a16:creationId xmlns:a16="http://schemas.microsoft.com/office/drawing/2014/main" id="{374FE6C7-4C50-4E70-A5F5-ABB7EF4DE0D2}"/>
              </a:ext>
            </a:extLst>
          </p:cNvPr>
          <p:cNvSpPr>
            <a:spLocks noGrp="1"/>
          </p:cNvSpPr>
          <p:nvPr>
            <p:ph type="title"/>
          </p:nvPr>
        </p:nvSpPr>
        <p:spPr/>
        <p:txBody>
          <a:bodyPr>
            <a:normAutofit fontScale="90000"/>
          </a:bodyPr>
          <a:lstStyle/>
          <a:p>
            <a:r>
              <a:rPr lang="en-US" dirty="0"/>
              <a:t>North Carolina Infant-Toddler Program</a:t>
            </a:r>
          </a:p>
        </p:txBody>
      </p:sp>
      <p:sp>
        <p:nvSpPr>
          <p:cNvPr id="4" name="Slide Number Placeholder 3">
            <a:extLst>
              <a:ext uri="{FF2B5EF4-FFF2-40B4-BE49-F238E27FC236}">
                <a16:creationId xmlns:a16="http://schemas.microsoft.com/office/drawing/2014/main" id="{52F8E3F4-681A-4929-9291-699D0FFA8B48}"/>
              </a:ext>
            </a:extLst>
          </p:cNvPr>
          <p:cNvSpPr>
            <a:spLocks noGrp="1"/>
          </p:cNvSpPr>
          <p:nvPr>
            <p:ph type="sldNum" sz="quarter" idx="10"/>
          </p:nvPr>
        </p:nvSpPr>
        <p:spPr/>
        <p:txBody>
          <a:bodyPr/>
          <a:lstStyle/>
          <a:p>
            <a:fld id="{B2897048-00E0-47FB-B07B-F36BBE8AF579}" type="slidenum">
              <a:rPr lang="en-US" smtClean="0"/>
              <a:pPr/>
              <a:t>34</a:t>
            </a:fld>
            <a:endParaRPr lang="en-US" dirty="0"/>
          </a:p>
        </p:txBody>
      </p:sp>
    </p:spTree>
    <p:extLst>
      <p:ext uri="{BB962C8B-B14F-4D97-AF65-F5344CB8AC3E}">
        <p14:creationId xmlns:p14="http://schemas.microsoft.com/office/powerpoint/2010/main" val="94272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FFE034-F9BE-4E9B-B448-75918098B1AA}"/>
              </a:ext>
            </a:extLst>
          </p:cNvPr>
          <p:cNvSpPr>
            <a:spLocks noGrp="1"/>
          </p:cNvSpPr>
          <p:nvPr>
            <p:ph idx="1"/>
          </p:nvPr>
        </p:nvSpPr>
        <p:spPr/>
        <p:txBody>
          <a:bodyPr/>
          <a:lstStyle/>
          <a:p>
            <a:r>
              <a:rPr lang="en-US" dirty="0"/>
              <a:t>Prior to April 2017, mail paper surveys to all families</a:t>
            </a:r>
          </a:p>
          <a:p>
            <a:r>
              <a:rPr lang="en-US" dirty="0"/>
              <a:t>State Systemic Improvement Plan </a:t>
            </a:r>
          </a:p>
          <a:p>
            <a:pPr lvl="1"/>
            <a:r>
              <a:rPr lang="en-US" dirty="0"/>
              <a:t>Initial broad stakeholder engagement </a:t>
            </a:r>
          </a:p>
          <a:p>
            <a:pPr lvl="1"/>
            <a:r>
              <a:rPr lang="en-US" dirty="0"/>
              <a:t>Family outcomes survey identified as priority to address low response rates and lack of representativeness</a:t>
            </a:r>
          </a:p>
          <a:p>
            <a:pPr lvl="1"/>
            <a:r>
              <a:rPr lang="en-US" dirty="0"/>
              <a:t>Implementation teams formed to address SSIP strands, including family outcomes (Family Engagement Team)</a:t>
            </a:r>
          </a:p>
          <a:p>
            <a:pPr lvl="1"/>
            <a:endParaRPr lang="en-US" dirty="0"/>
          </a:p>
          <a:p>
            <a:endParaRPr lang="en-US" dirty="0"/>
          </a:p>
        </p:txBody>
      </p:sp>
      <p:sp>
        <p:nvSpPr>
          <p:cNvPr id="3" name="Title 2">
            <a:extLst>
              <a:ext uri="{FF2B5EF4-FFF2-40B4-BE49-F238E27FC236}">
                <a16:creationId xmlns:a16="http://schemas.microsoft.com/office/drawing/2014/main" id="{0DA9AFB1-BA44-4A82-A906-B37540A4C02A}"/>
              </a:ext>
            </a:extLst>
          </p:cNvPr>
          <p:cNvSpPr>
            <a:spLocks noGrp="1"/>
          </p:cNvSpPr>
          <p:nvPr>
            <p:ph type="title"/>
          </p:nvPr>
        </p:nvSpPr>
        <p:spPr/>
        <p:txBody>
          <a:bodyPr/>
          <a:lstStyle/>
          <a:p>
            <a:r>
              <a:rPr lang="en-US" dirty="0"/>
              <a:t>Historical Development</a:t>
            </a:r>
          </a:p>
        </p:txBody>
      </p:sp>
      <p:sp>
        <p:nvSpPr>
          <p:cNvPr id="4" name="Slide Number Placeholder 3">
            <a:extLst>
              <a:ext uri="{FF2B5EF4-FFF2-40B4-BE49-F238E27FC236}">
                <a16:creationId xmlns:a16="http://schemas.microsoft.com/office/drawing/2014/main" id="{B6126607-F2BF-4792-BF0E-49FEAF06AE93}"/>
              </a:ext>
            </a:extLst>
          </p:cNvPr>
          <p:cNvSpPr>
            <a:spLocks noGrp="1"/>
          </p:cNvSpPr>
          <p:nvPr>
            <p:ph type="sldNum" sz="quarter" idx="10"/>
          </p:nvPr>
        </p:nvSpPr>
        <p:spPr/>
        <p:txBody>
          <a:bodyPr/>
          <a:lstStyle/>
          <a:p>
            <a:fld id="{B2897048-00E0-47FB-B07B-F36BBE8AF579}" type="slidenum">
              <a:rPr lang="en-US" smtClean="0"/>
              <a:pPr/>
              <a:t>35</a:t>
            </a:fld>
            <a:endParaRPr lang="en-US" dirty="0"/>
          </a:p>
        </p:txBody>
      </p:sp>
    </p:spTree>
    <p:extLst>
      <p:ext uri="{BB962C8B-B14F-4D97-AF65-F5344CB8AC3E}">
        <p14:creationId xmlns:p14="http://schemas.microsoft.com/office/powerpoint/2010/main" val="3914163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5CEF69-9E38-47BC-BA95-B552A90573A4}"/>
              </a:ext>
            </a:extLst>
          </p:cNvPr>
          <p:cNvSpPr>
            <a:spLocks noGrp="1"/>
          </p:cNvSpPr>
          <p:nvPr>
            <p:ph idx="1"/>
          </p:nvPr>
        </p:nvSpPr>
        <p:spPr/>
        <p:txBody>
          <a:bodyPr/>
          <a:lstStyle/>
          <a:p>
            <a:r>
              <a:rPr lang="en-US" dirty="0"/>
              <a:t>Objective – provide recommendations for system improvements to enhance family engagement</a:t>
            </a:r>
          </a:p>
          <a:p>
            <a:r>
              <a:rPr lang="en-US" dirty="0"/>
              <a:t>Stakeholders</a:t>
            </a:r>
          </a:p>
          <a:p>
            <a:pPr lvl="1"/>
            <a:r>
              <a:rPr lang="en-US" dirty="0"/>
              <a:t>State staff</a:t>
            </a:r>
          </a:p>
          <a:p>
            <a:pPr lvl="1"/>
            <a:r>
              <a:rPr lang="en-US" dirty="0"/>
              <a:t>University partners</a:t>
            </a:r>
          </a:p>
          <a:p>
            <a:pPr lvl="1"/>
            <a:r>
              <a:rPr lang="en-US" dirty="0"/>
              <a:t>Local representation</a:t>
            </a:r>
          </a:p>
          <a:p>
            <a:pPr lvl="1"/>
            <a:r>
              <a:rPr lang="en-US" dirty="0"/>
              <a:t>Parent organization</a:t>
            </a:r>
          </a:p>
          <a:p>
            <a:r>
              <a:rPr lang="en-US" dirty="0"/>
              <a:t>Quarterly meetings (face to face and via webinar)</a:t>
            </a:r>
          </a:p>
        </p:txBody>
      </p:sp>
      <p:sp>
        <p:nvSpPr>
          <p:cNvPr id="3" name="Title 2">
            <a:extLst>
              <a:ext uri="{FF2B5EF4-FFF2-40B4-BE49-F238E27FC236}">
                <a16:creationId xmlns:a16="http://schemas.microsoft.com/office/drawing/2014/main" id="{09049F3F-5BED-4BA3-AFB5-4763A01B5CE2}"/>
              </a:ext>
            </a:extLst>
          </p:cNvPr>
          <p:cNvSpPr>
            <a:spLocks noGrp="1"/>
          </p:cNvSpPr>
          <p:nvPr>
            <p:ph type="title"/>
          </p:nvPr>
        </p:nvSpPr>
        <p:spPr/>
        <p:txBody>
          <a:bodyPr/>
          <a:lstStyle/>
          <a:p>
            <a:r>
              <a:rPr lang="en-US" dirty="0"/>
              <a:t>Family Engagement Team (FET)</a:t>
            </a:r>
          </a:p>
        </p:txBody>
      </p:sp>
      <p:sp>
        <p:nvSpPr>
          <p:cNvPr id="4" name="Slide Number Placeholder 3">
            <a:extLst>
              <a:ext uri="{FF2B5EF4-FFF2-40B4-BE49-F238E27FC236}">
                <a16:creationId xmlns:a16="http://schemas.microsoft.com/office/drawing/2014/main" id="{8FEF4AA0-B4F3-454C-8D84-3B40F433B209}"/>
              </a:ext>
            </a:extLst>
          </p:cNvPr>
          <p:cNvSpPr>
            <a:spLocks noGrp="1"/>
          </p:cNvSpPr>
          <p:nvPr>
            <p:ph type="sldNum" sz="quarter" idx="10"/>
          </p:nvPr>
        </p:nvSpPr>
        <p:spPr/>
        <p:txBody>
          <a:bodyPr/>
          <a:lstStyle/>
          <a:p>
            <a:fld id="{B2897048-00E0-47FB-B07B-F36BBE8AF579}" type="slidenum">
              <a:rPr lang="en-US" smtClean="0"/>
              <a:pPr/>
              <a:t>36</a:t>
            </a:fld>
            <a:endParaRPr lang="en-US" dirty="0"/>
          </a:p>
        </p:txBody>
      </p:sp>
    </p:spTree>
    <p:extLst>
      <p:ext uri="{BB962C8B-B14F-4D97-AF65-F5344CB8AC3E}">
        <p14:creationId xmlns:p14="http://schemas.microsoft.com/office/powerpoint/2010/main" val="2208803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32B7C0-CAE0-40A8-B783-BF76F43194BC}"/>
              </a:ext>
            </a:extLst>
          </p:cNvPr>
          <p:cNvSpPr>
            <a:spLocks noGrp="1"/>
          </p:cNvSpPr>
          <p:nvPr>
            <p:ph idx="1"/>
          </p:nvPr>
        </p:nvSpPr>
        <p:spPr/>
        <p:txBody>
          <a:bodyPr/>
          <a:lstStyle/>
          <a:p>
            <a:r>
              <a:rPr lang="en-US" dirty="0"/>
              <a:t>Adopted new survey - Family Outcomes Survey-Revised) </a:t>
            </a:r>
          </a:p>
          <a:p>
            <a:pPr lvl="1"/>
            <a:r>
              <a:rPr lang="en-US" dirty="0"/>
              <a:t>Added comments field to collect qualitative data</a:t>
            </a:r>
          </a:p>
          <a:p>
            <a:r>
              <a:rPr lang="en-US" dirty="0"/>
              <a:t>Change in survey methods  </a:t>
            </a:r>
          </a:p>
          <a:p>
            <a:r>
              <a:rPr lang="en-US" dirty="0"/>
              <a:t>Data reporting frequency </a:t>
            </a:r>
          </a:p>
          <a:p>
            <a:r>
              <a:rPr lang="en-US" dirty="0"/>
              <a:t>Family Outcomes Coordinators </a:t>
            </a:r>
          </a:p>
          <a:p>
            <a:r>
              <a:rPr lang="en-US" dirty="0"/>
              <a:t>Evaluation of implementation</a:t>
            </a:r>
          </a:p>
          <a:p>
            <a:r>
              <a:rPr lang="en-US" dirty="0"/>
              <a:t>Strengthening Family Engagement overall in NC ITP</a:t>
            </a:r>
          </a:p>
        </p:txBody>
      </p:sp>
      <p:sp>
        <p:nvSpPr>
          <p:cNvPr id="3" name="Title 2">
            <a:extLst>
              <a:ext uri="{FF2B5EF4-FFF2-40B4-BE49-F238E27FC236}">
                <a16:creationId xmlns:a16="http://schemas.microsoft.com/office/drawing/2014/main" id="{C98BDC85-8BDB-451B-925C-067C032B9EE7}"/>
              </a:ext>
            </a:extLst>
          </p:cNvPr>
          <p:cNvSpPr>
            <a:spLocks noGrp="1"/>
          </p:cNvSpPr>
          <p:nvPr>
            <p:ph type="title"/>
          </p:nvPr>
        </p:nvSpPr>
        <p:spPr/>
        <p:txBody>
          <a:bodyPr>
            <a:normAutofit/>
          </a:bodyPr>
          <a:lstStyle/>
          <a:p>
            <a:r>
              <a:rPr lang="en-US" dirty="0"/>
              <a:t>FET Recommendations</a:t>
            </a:r>
          </a:p>
        </p:txBody>
      </p:sp>
      <p:sp>
        <p:nvSpPr>
          <p:cNvPr id="4" name="Slide Number Placeholder 3">
            <a:extLst>
              <a:ext uri="{FF2B5EF4-FFF2-40B4-BE49-F238E27FC236}">
                <a16:creationId xmlns:a16="http://schemas.microsoft.com/office/drawing/2014/main" id="{1B2440EA-A334-42CB-B487-F233CA6BBA88}"/>
              </a:ext>
            </a:extLst>
          </p:cNvPr>
          <p:cNvSpPr>
            <a:spLocks noGrp="1"/>
          </p:cNvSpPr>
          <p:nvPr>
            <p:ph type="sldNum" sz="quarter" idx="10"/>
          </p:nvPr>
        </p:nvSpPr>
        <p:spPr/>
        <p:txBody>
          <a:bodyPr/>
          <a:lstStyle/>
          <a:p>
            <a:fld id="{B2897048-00E0-47FB-B07B-F36BBE8AF579}" type="slidenum">
              <a:rPr lang="en-US" smtClean="0"/>
              <a:pPr/>
              <a:t>37</a:t>
            </a:fld>
            <a:endParaRPr lang="en-US" dirty="0"/>
          </a:p>
        </p:txBody>
      </p:sp>
    </p:spTree>
    <p:extLst>
      <p:ext uri="{BB962C8B-B14F-4D97-AF65-F5344CB8AC3E}">
        <p14:creationId xmlns:p14="http://schemas.microsoft.com/office/powerpoint/2010/main" val="3258159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E52FF0-EC13-4868-B69C-7176B949F042}"/>
              </a:ext>
            </a:extLst>
          </p:cNvPr>
          <p:cNvSpPr>
            <a:spLocks noGrp="1"/>
          </p:cNvSpPr>
          <p:nvPr>
            <p:ph idx="1"/>
          </p:nvPr>
        </p:nvSpPr>
        <p:spPr/>
        <p:txBody>
          <a:bodyPr/>
          <a:lstStyle/>
          <a:p>
            <a:r>
              <a:rPr lang="en-US" dirty="0"/>
              <a:t>Part A (24 questions on ways families support child’s needs) and B (17 questions on program helpfulness) </a:t>
            </a:r>
          </a:p>
          <a:p>
            <a:r>
              <a:rPr lang="en-US" dirty="0"/>
              <a:t>NC added qualitative comments field</a:t>
            </a:r>
          </a:p>
          <a:p>
            <a:r>
              <a:rPr lang="en-US" dirty="0"/>
              <a:t>Developed by Early Childhood Outcomes Center</a:t>
            </a:r>
          </a:p>
          <a:p>
            <a:r>
              <a:rPr lang="en-US" dirty="0"/>
              <a:t>Ease of administration </a:t>
            </a:r>
          </a:p>
          <a:p>
            <a:r>
              <a:rPr lang="en-US" dirty="0"/>
              <a:t>Less time to complete</a:t>
            </a:r>
          </a:p>
        </p:txBody>
      </p:sp>
      <p:sp>
        <p:nvSpPr>
          <p:cNvPr id="3" name="Title 2">
            <a:extLst>
              <a:ext uri="{FF2B5EF4-FFF2-40B4-BE49-F238E27FC236}">
                <a16:creationId xmlns:a16="http://schemas.microsoft.com/office/drawing/2014/main" id="{7D616964-CF6A-413D-9521-54D6316E7B22}"/>
              </a:ext>
            </a:extLst>
          </p:cNvPr>
          <p:cNvSpPr>
            <a:spLocks noGrp="1"/>
          </p:cNvSpPr>
          <p:nvPr>
            <p:ph type="title"/>
          </p:nvPr>
        </p:nvSpPr>
        <p:spPr/>
        <p:txBody>
          <a:bodyPr>
            <a:normAutofit fontScale="90000"/>
          </a:bodyPr>
          <a:lstStyle/>
          <a:p>
            <a:r>
              <a:rPr lang="en-US" dirty="0"/>
              <a:t>Family Outcome Survey-Revised (FOS-R)</a:t>
            </a:r>
          </a:p>
        </p:txBody>
      </p:sp>
      <p:sp>
        <p:nvSpPr>
          <p:cNvPr id="4" name="Slide Number Placeholder 3">
            <a:extLst>
              <a:ext uri="{FF2B5EF4-FFF2-40B4-BE49-F238E27FC236}">
                <a16:creationId xmlns:a16="http://schemas.microsoft.com/office/drawing/2014/main" id="{C50275FF-F497-46AC-B576-5DAAC7F3929F}"/>
              </a:ext>
            </a:extLst>
          </p:cNvPr>
          <p:cNvSpPr>
            <a:spLocks noGrp="1"/>
          </p:cNvSpPr>
          <p:nvPr>
            <p:ph type="sldNum" sz="quarter" idx="10"/>
          </p:nvPr>
        </p:nvSpPr>
        <p:spPr/>
        <p:txBody>
          <a:bodyPr/>
          <a:lstStyle/>
          <a:p>
            <a:fld id="{B2897048-00E0-47FB-B07B-F36BBE8AF579}" type="slidenum">
              <a:rPr lang="en-US" smtClean="0"/>
              <a:pPr/>
              <a:t>38</a:t>
            </a:fld>
            <a:endParaRPr lang="en-US" dirty="0"/>
          </a:p>
        </p:txBody>
      </p:sp>
    </p:spTree>
    <p:extLst>
      <p:ext uri="{BB962C8B-B14F-4D97-AF65-F5344CB8AC3E}">
        <p14:creationId xmlns:p14="http://schemas.microsoft.com/office/powerpoint/2010/main" val="3563025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B04462-6399-406D-B6B5-D053F21CDE83}"/>
              </a:ext>
            </a:extLst>
          </p:cNvPr>
          <p:cNvSpPr>
            <a:spLocks noGrp="1"/>
          </p:cNvSpPr>
          <p:nvPr>
            <p:ph type="title"/>
          </p:nvPr>
        </p:nvSpPr>
        <p:spPr/>
        <p:txBody>
          <a:bodyPr/>
          <a:lstStyle/>
          <a:p>
            <a:r>
              <a:rPr lang="en-US" dirty="0"/>
              <a:t>New Survey Methods</a:t>
            </a:r>
          </a:p>
        </p:txBody>
      </p:sp>
      <p:sp>
        <p:nvSpPr>
          <p:cNvPr id="2" name="Content Placeholder 1">
            <a:extLst>
              <a:ext uri="{FF2B5EF4-FFF2-40B4-BE49-F238E27FC236}">
                <a16:creationId xmlns:a16="http://schemas.microsoft.com/office/drawing/2014/main" id="{E90A7EE0-EDB0-4B54-8FC3-40AF1F4ACE88}"/>
              </a:ext>
            </a:extLst>
          </p:cNvPr>
          <p:cNvSpPr>
            <a:spLocks noGrp="1"/>
          </p:cNvSpPr>
          <p:nvPr>
            <p:ph sz="half" idx="1"/>
          </p:nvPr>
        </p:nvSpPr>
        <p:spPr>
          <a:xfrm>
            <a:off x="425116" y="1397585"/>
            <a:ext cx="4721920" cy="4525963"/>
          </a:xfrm>
        </p:spPr>
        <p:txBody>
          <a:bodyPr/>
          <a:lstStyle/>
          <a:p>
            <a:r>
              <a:rPr lang="en-US" dirty="0"/>
              <a:t>Service coordinators inform families of survey </a:t>
            </a:r>
          </a:p>
          <a:p>
            <a:r>
              <a:rPr lang="en-US" dirty="0"/>
              <a:t>Administered at 6-months/semi-annual visit</a:t>
            </a:r>
          </a:p>
          <a:p>
            <a:r>
              <a:rPr lang="en-US" dirty="0"/>
              <a:t>Offered in person with families to be completed via tablet, online, or paper</a:t>
            </a:r>
          </a:p>
          <a:p>
            <a:r>
              <a:rPr lang="en-US" dirty="0"/>
              <a:t>Unique ID </a:t>
            </a:r>
          </a:p>
          <a:p>
            <a:r>
              <a:rPr lang="en-US" dirty="0"/>
              <a:t>Family flyer</a:t>
            </a:r>
          </a:p>
        </p:txBody>
      </p:sp>
      <p:sp>
        <p:nvSpPr>
          <p:cNvPr id="4" name="Slide Number Placeholder 3">
            <a:extLst>
              <a:ext uri="{FF2B5EF4-FFF2-40B4-BE49-F238E27FC236}">
                <a16:creationId xmlns:a16="http://schemas.microsoft.com/office/drawing/2014/main" id="{B4AF20A2-5C2B-473D-848F-3517B2FB7E12}"/>
              </a:ext>
            </a:extLst>
          </p:cNvPr>
          <p:cNvSpPr>
            <a:spLocks noGrp="1"/>
          </p:cNvSpPr>
          <p:nvPr>
            <p:ph type="sldNum" sz="quarter" idx="10"/>
          </p:nvPr>
        </p:nvSpPr>
        <p:spPr/>
        <p:txBody>
          <a:bodyPr/>
          <a:lstStyle/>
          <a:p>
            <a:fld id="{B2897048-00E0-47FB-B07B-F36BBE8AF579}" type="slidenum">
              <a:rPr lang="en-US" smtClean="0"/>
              <a:pPr/>
              <a:t>39</a:t>
            </a:fld>
            <a:endParaRPr lang="en-US" dirty="0"/>
          </a:p>
        </p:txBody>
      </p:sp>
      <p:pic>
        <p:nvPicPr>
          <p:cNvPr id="5" name="Picture 4"/>
          <p:cNvPicPr>
            <a:picLocks noChangeAspect="1"/>
          </p:cNvPicPr>
          <p:nvPr/>
        </p:nvPicPr>
        <p:blipFill>
          <a:blip r:embed="rId2"/>
          <a:stretch>
            <a:fillRect/>
          </a:stretch>
        </p:blipFill>
        <p:spPr>
          <a:xfrm>
            <a:off x="5147036" y="1417638"/>
            <a:ext cx="3472360" cy="4525963"/>
          </a:xfrm>
          <a:prstGeom prst="rect">
            <a:avLst/>
          </a:prstGeom>
          <a:ln>
            <a:solidFill>
              <a:schemeClr val="tx1"/>
            </a:solidFill>
          </a:ln>
        </p:spPr>
      </p:pic>
    </p:spTree>
    <p:extLst>
      <p:ext uri="{BB962C8B-B14F-4D97-AF65-F5344CB8AC3E}">
        <p14:creationId xmlns:p14="http://schemas.microsoft.com/office/powerpoint/2010/main" val="39654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descr="&quot; &quot;"/>
          <p:cNvSpPr>
            <a:spLocks noGrp="1"/>
          </p:cNvSpPr>
          <p:nvPr>
            <p:ph type="title"/>
          </p:nvPr>
        </p:nvSpPr>
        <p:spPr/>
        <p:txBody>
          <a:bodyPr/>
          <a:lstStyle/>
          <a:p>
            <a:r>
              <a:rPr lang="en-US" dirty="0"/>
              <a:t>Overview of Family Outcomes</a:t>
            </a:r>
          </a:p>
        </p:txBody>
      </p:sp>
      <p:sp>
        <p:nvSpPr>
          <p:cNvPr id="2" name="Content Placeholder 1"/>
          <p:cNvSpPr>
            <a:spLocks noGrp="1"/>
          </p:cNvSpPr>
          <p:nvPr>
            <p:ph idx="1"/>
          </p:nvPr>
        </p:nvSpPr>
        <p:spPr/>
        <p:txBody>
          <a:bodyPr/>
          <a:lstStyle/>
          <a:p>
            <a:pPr lvl="0"/>
            <a:r>
              <a:rPr lang="en-US" dirty="0"/>
              <a:t>Performance Indicator</a:t>
            </a:r>
          </a:p>
          <a:p>
            <a:pPr lvl="0"/>
            <a:r>
              <a:rPr lang="en-US" dirty="0"/>
              <a:t>States allowed to set performance targets each year</a:t>
            </a:r>
          </a:p>
          <a:p>
            <a:pPr lvl="0"/>
            <a:r>
              <a:rPr lang="en-US" dirty="0"/>
              <a:t>Indicator C4</a:t>
            </a:r>
          </a:p>
          <a:p>
            <a:pPr lvl="1"/>
            <a:r>
              <a:rPr lang="en-US" dirty="0"/>
              <a:t>Percent of families participating in Part C who report that early intervention services have helped the family:</a:t>
            </a:r>
          </a:p>
          <a:p>
            <a:pPr marL="1371600" lvl="2" indent="-457200">
              <a:buFont typeface="+mj-lt"/>
              <a:buAutoNum type="alphaUcPeriod"/>
            </a:pPr>
            <a:r>
              <a:rPr lang="en-US" dirty="0"/>
              <a:t>Know their rights</a:t>
            </a:r>
          </a:p>
          <a:p>
            <a:pPr marL="1371600" lvl="2" indent="-457200">
              <a:buFont typeface="+mj-lt"/>
              <a:buAutoNum type="alphaUcPeriod"/>
            </a:pPr>
            <a:r>
              <a:rPr lang="en-US" dirty="0"/>
              <a:t>Effectively communicate their children’s needs</a:t>
            </a:r>
          </a:p>
          <a:p>
            <a:pPr marL="1371600" lvl="2" indent="-457200">
              <a:buFont typeface="+mj-lt"/>
              <a:buAutoNum type="alphaUcPeriod"/>
            </a:pPr>
            <a:r>
              <a:rPr lang="en-US" dirty="0"/>
              <a:t>Help their children develop and learn</a:t>
            </a:r>
          </a:p>
          <a:p>
            <a:pPr marL="0" lvl="0" indent="0">
              <a:buNone/>
            </a:pPr>
            <a:endParaRPr lang="en-US" dirty="0"/>
          </a:p>
          <a:p>
            <a:pPr marL="0" lvl="0" indent="0">
              <a:buNone/>
            </a:pPr>
            <a:r>
              <a:rPr lang="en-US" dirty="0"/>
              <a:t>Source: OSEP Part B Measurement Table</a:t>
            </a:r>
          </a:p>
        </p:txBody>
      </p:sp>
    </p:spTree>
    <p:extLst>
      <p:ext uri="{BB962C8B-B14F-4D97-AF65-F5344CB8AC3E}">
        <p14:creationId xmlns:p14="http://schemas.microsoft.com/office/powerpoint/2010/main" val="2035676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32B7C0-CAE0-40A8-B783-BF76F43194BC}"/>
              </a:ext>
            </a:extLst>
          </p:cNvPr>
          <p:cNvSpPr>
            <a:spLocks noGrp="1"/>
          </p:cNvSpPr>
          <p:nvPr>
            <p:ph idx="1"/>
          </p:nvPr>
        </p:nvSpPr>
        <p:spPr/>
        <p:txBody>
          <a:bodyPr/>
          <a:lstStyle/>
          <a:p>
            <a:r>
              <a:rPr lang="en-US" dirty="0"/>
              <a:t>Identified point person at each CDSA responsibly for quality assurance for FOS</a:t>
            </a:r>
          </a:p>
          <a:p>
            <a:r>
              <a:rPr lang="en-US" dirty="0"/>
              <a:t>Trained FOCs on new survey, methods and implementation</a:t>
            </a:r>
          </a:p>
          <a:p>
            <a:r>
              <a:rPr lang="en-US" dirty="0"/>
              <a:t>Convene quarterly meetings to review data and discuss strategies to improve response rates and data quality</a:t>
            </a:r>
          </a:p>
          <a:p>
            <a:endParaRPr lang="en-US" dirty="0"/>
          </a:p>
        </p:txBody>
      </p:sp>
      <p:sp>
        <p:nvSpPr>
          <p:cNvPr id="3" name="Title 2">
            <a:extLst>
              <a:ext uri="{FF2B5EF4-FFF2-40B4-BE49-F238E27FC236}">
                <a16:creationId xmlns:a16="http://schemas.microsoft.com/office/drawing/2014/main" id="{C98BDC85-8BDB-451B-925C-067C032B9EE7}"/>
              </a:ext>
            </a:extLst>
          </p:cNvPr>
          <p:cNvSpPr>
            <a:spLocks noGrp="1"/>
          </p:cNvSpPr>
          <p:nvPr>
            <p:ph type="title"/>
          </p:nvPr>
        </p:nvSpPr>
        <p:spPr/>
        <p:txBody>
          <a:bodyPr/>
          <a:lstStyle/>
          <a:p>
            <a:r>
              <a:rPr lang="en-US" dirty="0"/>
              <a:t>Family Outcomes Coordinators</a:t>
            </a:r>
          </a:p>
        </p:txBody>
      </p:sp>
      <p:sp>
        <p:nvSpPr>
          <p:cNvPr id="4" name="Slide Number Placeholder 3">
            <a:extLst>
              <a:ext uri="{FF2B5EF4-FFF2-40B4-BE49-F238E27FC236}">
                <a16:creationId xmlns:a16="http://schemas.microsoft.com/office/drawing/2014/main" id="{1B2440EA-A334-42CB-B487-F233CA6BBA88}"/>
              </a:ext>
            </a:extLst>
          </p:cNvPr>
          <p:cNvSpPr>
            <a:spLocks noGrp="1"/>
          </p:cNvSpPr>
          <p:nvPr>
            <p:ph type="sldNum" sz="quarter" idx="10"/>
          </p:nvPr>
        </p:nvSpPr>
        <p:spPr/>
        <p:txBody>
          <a:bodyPr/>
          <a:lstStyle/>
          <a:p>
            <a:fld id="{B2897048-00E0-47FB-B07B-F36BBE8AF579}" type="slidenum">
              <a:rPr lang="en-US" smtClean="0"/>
              <a:pPr/>
              <a:t>40</a:t>
            </a:fld>
            <a:endParaRPr lang="en-US" dirty="0"/>
          </a:p>
        </p:txBody>
      </p:sp>
    </p:spTree>
    <p:extLst>
      <p:ext uri="{BB962C8B-B14F-4D97-AF65-F5344CB8AC3E}">
        <p14:creationId xmlns:p14="http://schemas.microsoft.com/office/powerpoint/2010/main" val="3939366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C3F762-69D0-48A5-8950-C9CB833691D2}"/>
              </a:ext>
            </a:extLst>
          </p:cNvPr>
          <p:cNvSpPr>
            <a:spLocks noGrp="1"/>
          </p:cNvSpPr>
          <p:nvPr>
            <p:ph type="title"/>
          </p:nvPr>
        </p:nvSpPr>
        <p:spPr/>
        <p:txBody>
          <a:bodyPr>
            <a:normAutofit/>
          </a:bodyPr>
          <a:lstStyle/>
          <a:p>
            <a:r>
              <a:rPr lang="en-US" dirty="0"/>
              <a:t>Response Rates over Time</a:t>
            </a:r>
          </a:p>
        </p:txBody>
      </p:sp>
      <p:sp>
        <p:nvSpPr>
          <p:cNvPr id="4" name="Slide Number Placeholder 3">
            <a:extLst>
              <a:ext uri="{FF2B5EF4-FFF2-40B4-BE49-F238E27FC236}">
                <a16:creationId xmlns:a16="http://schemas.microsoft.com/office/drawing/2014/main" id="{EDEE4BCC-2785-42D7-BB9E-BC1F195B8BE0}"/>
              </a:ext>
            </a:extLst>
          </p:cNvPr>
          <p:cNvSpPr>
            <a:spLocks noGrp="1"/>
          </p:cNvSpPr>
          <p:nvPr>
            <p:ph type="sldNum" sz="quarter" idx="10"/>
          </p:nvPr>
        </p:nvSpPr>
        <p:spPr/>
        <p:txBody>
          <a:bodyPr/>
          <a:lstStyle/>
          <a:p>
            <a:fld id="{B2897048-00E0-47FB-B07B-F36BBE8AF579}" type="slidenum">
              <a:rPr lang="en-US" smtClean="0"/>
              <a:pPr/>
              <a:t>41</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7065239"/>
              </p:ext>
            </p:extLst>
          </p:nvPr>
        </p:nvGraphicFramePr>
        <p:xfrm>
          <a:off x="457200" y="1417638"/>
          <a:ext cx="82296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62000" y="6231108"/>
            <a:ext cx="7086600" cy="461665"/>
          </a:xfrm>
          <a:prstGeom prst="rect">
            <a:avLst/>
          </a:prstGeom>
          <a:noFill/>
        </p:spPr>
        <p:txBody>
          <a:bodyPr wrap="square" rtlCol="0">
            <a:spAutoFit/>
          </a:bodyPr>
          <a:lstStyle/>
          <a:p>
            <a:pPr algn="ctr"/>
            <a:r>
              <a:rPr lang="en-US" sz="1200" dirty="0"/>
              <a:t>*FFY 2016 includes one quarter only, with a subset of local programs (pilot) </a:t>
            </a:r>
          </a:p>
          <a:p>
            <a:pPr algn="ctr"/>
            <a:r>
              <a:rPr lang="en-US" sz="1200" dirty="0"/>
              <a:t>**FFY 2017 includes three of four quarters to date, with all local programs included</a:t>
            </a:r>
          </a:p>
        </p:txBody>
      </p:sp>
    </p:spTree>
    <p:extLst>
      <p:ext uri="{BB962C8B-B14F-4D97-AF65-F5344CB8AC3E}">
        <p14:creationId xmlns:p14="http://schemas.microsoft.com/office/powerpoint/2010/main" val="33530194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BF072A-61EA-4AD7-90DF-52A1F1469F27}"/>
              </a:ext>
            </a:extLst>
          </p:cNvPr>
          <p:cNvSpPr>
            <a:spLocks noGrp="1"/>
          </p:cNvSpPr>
          <p:nvPr>
            <p:ph idx="1"/>
          </p:nvPr>
        </p:nvSpPr>
        <p:spPr/>
        <p:txBody>
          <a:bodyPr/>
          <a:lstStyle/>
          <a:p>
            <a:r>
              <a:rPr lang="en-US" dirty="0"/>
              <a:t>Local quarterly data reports </a:t>
            </a:r>
          </a:p>
          <a:p>
            <a:r>
              <a:rPr lang="en-US" dirty="0"/>
              <a:t>Evaluation of implementation process to identify successes and improvements </a:t>
            </a:r>
          </a:p>
          <a:p>
            <a:r>
              <a:rPr lang="en-US" dirty="0"/>
              <a:t>Directors use data to positive reinforcements to staff</a:t>
            </a:r>
          </a:p>
          <a:p>
            <a:endParaRPr lang="en-US" dirty="0"/>
          </a:p>
        </p:txBody>
      </p:sp>
      <p:sp>
        <p:nvSpPr>
          <p:cNvPr id="3" name="Title 2">
            <a:extLst>
              <a:ext uri="{FF2B5EF4-FFF2-40B4-BE49-F238E27FC236}">
                <a16:creationId xmlns:a16="http://schemas.microsoft.com/office/drawing/2014/main" id="{F23C3357-5EAE-466F-A98A-C169E030EFE0}"/>
              </a:ext>
            </a:extLst>
          </p:cNvPr>
          <p:cNvSpPr>
            <a:spLocks noGrp="1"/>
          </p:cNvSpPr>
          <p:nvPr>
            <p:ph type="title"/>
          </p:nvPr>
        </p:nvSpPr>
        <p:spPr/>
        <p:txBody>
          <a:bodyPr/>
          <a:lstStyle/>
          <a:p>
            <a:r>
              <a:rPr lang="en-US" dirty="0"/>
              <a:t>Data Use and Evaluation</a:t>
            </a:r>
          </a:p>
        </p:txBody>
      </p:sp>
      <p:sp>
        <p:nvSpPr>
          <p:cNvPr id="4" name="Slide Number Placeholder 3">
            <a:extLst>
              <a:ext uri="{FF2B5EF4-FFF2-40B4-BE49-F238E27FC236}">
                <a16:creationId xmlns:a16="http://schemas.microsoft.com/office/drawing/2014/main" id="{07B36234-979B-4158-8325-2554CB2B0B94}"/>
              </a:ext>
            </a:extLst>
          </p:cNvPr>
          <p:cNvSpPr>
            <a:spLocks noGrp="1"/>
          </p:cNvSpPr>
          <p:nvPr>
            <p:ph type="sldNum" sz="quarter" idx="10"/>
          </p:nvPr>
        </p:nvSpPr>
        <p:spPr/>
        <p:txBody>
          <a:bodyPr/>
          <a:lstStyle/>
          <a:p>
            <a:fld id="{B2897048-00E0-47FB-B07B-F36BBE8AF579}" type="slidenum">
              <a:rPr lang="en-US" smtClean="0"/>
              <a:pPr/>
              <a:t>42</a:t>
            </a:fld>
            <a:endParaRPr lang="en-US" dirty="0"/>
          </a:p>
        </p:txBody>
      </p:sp>
    </p:spTree>
    <p:extLst>
      <p:ext uri="{BB962C8B-B14F-4D97-AF65-F5344CB8AC3E}">
        <p14:creationId xmlns:p14="http://schemas.microsoft.com/office/powerpoint/2010/main" val="34773283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EA2FB9-4758-4D30-8871-4B4072AFC4E4}"/>
              </a:ext>
            </a:extLst>
          </p:cNvPr>
          <p:cNvSpPr>
            <a:spLocks noGrp="1"/>
          </p:cNvSpPr>
          <p:nvPr>
            <p:ph idx="1"/>
          </p:nvPr>
        </p:nvSpPr>
        <p:spPr/>
        <p:txBody>
          <a:bodyPr/>
          <a:lstStyle/>
          <a:p>
            <a:r>
              <a:rPr lang="en-US" dirty="0"/>
              <a:t>Response rates not consistently improving and widely variable across the state</a:t>
            </a:r>
          </a:p>
          <a:p>
            <a:r>
              <a:rPr lang="en-US" dirty="0"/>
              <a:t>Ongoing turnover and training</a:t>
            </a:r>
          </a:p>
          <a:p>
            <a:r>
              <a:rPr lang="en-US" dirty="0"/>
              <a:t>Practice of offering survey is still being established</a:t>
            </a:r>
          </a:p>
          <a:p>
            <a:r>
              <a:rPr lang="en-US" dirty="0"/>
              <a:t>Data quality – FOUIs, paper submissions missing info, timeliness of completion</a:t>
            </a:r>
          </a:p>
        </p:txBody>
      </p:sp>
      <p:sp>
        <p:nvSpPr>
          <p:cNvPr id="3" name="Title 2">
            <a:extLst>
              <a:ext uri="{FF2B5EF4-FFF2-40B4-BE49-F238E27FC236}">
                <a16:creationId xmlns:a16="http://schemas.microsoft.com/office/drawing/2014/main" id="{FD517B30-C016-4BFF-A2FD-729ECEFF6BF7}"/>
              </a:ext>
            </a:extLst>
          </p:cNvPr>
          <p:cNvSpPr>
            <a:spLocks noGrp="1"/>
          </p:cNvSpPr>
          <p:nvPr>
            <p:ph type="title"/>
          </p:nvPr>
        </p:nvSpPr>
        <p:spPr/>
        <p:txBody>
          <a:bodyPr/>
          <a:lstStyle/>
          <a:p>
            <a:r>
              <a:rPr lang="en-US" dirty="0"/>
              <a:t>Challenges</a:t>
            </a:r>
          </a:p>
        </p:txBody>
      </p:sp>
      <p:sp>
        <p:nvSpPr>
          <p:cNvPr id="4" name="Slide Number Placeholder 3">
            <a:extLst>
              <a:ext uri="{FF2B5EF4-FFF2-40B4-BE49-F238E27FC236}">
                <a16:creationId xmlns:a16="http://schemas.microsoft.com/office/drawing/2014/main" id="{A1D74813-681E-4843-99D3-32747829A881}"/>
              </a:ext>
            </a:extLst>
          </p:cNvPr>
          <p:cNvSpPr>
            <a:spLocks noGrp="1"/>
          </p:cNvSpPr>
          <p:nvPr>
            <p:ph type="sldNum" sz="quarter" idx="10"/>
          </p:nvPr>
        </p:nvSpPr>
        <p:spPr/>
        <p:txBody>
          <a:bodyPr/>
          <a:lstStyle/>
          <a:p>
            <a:fld id="{B2897048-00E0-47FB-B07B-F36BBE8AF579}" type="slidenum">
              <a:rPr lang="en-US" smtClean="0"/>
              <a:pPr/>
              <a:t>43</a:t>
            </a:fld>
            <a:endParaRPr lang="en-US" dirty="0"/>
          </a:p>
        </p:txBody>
      </p:sp>
    </p:spTree>
    <p:extLst>
      <p:ext uri="{BB962C8B-B14F-4D97-AF65-F5344CB8AC3E}">
        <p14:creationId xmlns:p14="http://schemas.microsoft.com/office/powerpoint/2010/main" val="3659787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F8E9E2-4AB7-42A1-89C1-016C10C92200}"/>
              </a:ext>
            </a:extLst>
          </p:cNvPr>
          <p:cNvSpPr>
            <a:spLocks noGrp="1"/>
          </p:cNvSpPr>
          <p:nvPr>
            <p:ph idx="1"/>
          </p:nvPr>
        </p:nvSpPr>
        <p:spPr/>
        <p:txBody>
          <a:bodyPr/>
          <a:lstStyle/>
          <a:p>
            <a:r>
              <a:rPr lang="en-US" dirty="0"/>
              <a:t>Implement Part A of FOS-R</a:t>
            </a:r>
          </a:p>
          <a:p>
            <a:r>
              <a:rPr lang="en-US" dirty="0"/>
              <a:t>Collectively setting a response rate goal for all CDSAs</a:t>
            </a:r>
          </a:p>
          <a:p>
            <a:r>
              <a:rPr lang="en-US" dirty="0"/>
              <a:t>Improving accountability/monitoring </a:t>
            </a:r>
          </a:p>
          <a:p>
            <a:r>
              <a:rPr lang="en-US" dirty="0"/>
              <a:t>Ongoing training, TA, and evaluation</a:t>
            </a:r>
          </a:p>
        </p:txBody>
      </p:sp>
      <p:sp>
        <p:nvSpPr>
          <p:cNvPr id="3" name="Title 2">
            <a:extLst>
              <a:ext uri="{FF2B5EF4-FFF2-40B4-BE49-F238E27FC236}">
                <a16:creationId xmlns:a16="http://schemas.microsoft.com/office/drawing/2014/main" id="{5EE0302A-6F56-4ECF-B876-FA0F9E84FCDD}"/>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133096D-8FA6-4D93-B449-DA53CF0B1A5C}"/>
              </a:ext>
            </a:extLst>
          </p:cNvPr>
          <p:cNvSpPr>
            <a:spLocks noGrp="1"/>
          </p:cNvSpPr>
          <p:nvPr>
            <p:ph type="sldNum" sz="quarter" idx="10"/>
          </p:nvPr>
        </p:nvSpPr>
        <p:spPr/>
        <p:txBody>
          <a:bodyPr/>
          <a:lstStyle/>
          <a:p>
            <a:fld id="{B2897048-00E0-47FB-B07B-F36BBE8AF579}" type="slidenum">
              <a:rPr lang="en-US" smtClean="0"/>
              <a:pPr/>
              <a:t>44</a:t>
            </a:fld>
            <a:endParaRPr lang="en-US" dirty="0"/>
          </a:p>
        </p:txBody>
      </p:sp>
    </p:spTree>
    <p:extLst>
      <p:ext uri="{BB962C8B-B14F-4D97-AF65-F5344CB8AC3E}">
        <p14:creationId xmlns:p14="http://schemas.microsoft.com/office/powerpoint/2010/main" val="1106298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602161"/>
          </a:xfrm>
        </p:spPr>
        <p:txBody>
          <a:bodyPr/>
          <a:lstStyle/>
          <a:p>
            <a:r>
              <a:rPr lang="en-US" dirty="0"/>
              <a:t>Family Outcomes Data Community of Practice</a:t>
            </a:r>
          </a:p>
          <a:p>
            <a:pPr lvl="1"/>
            <a:r>
              <a:rPr lang="en-US" sz="2000" dirty="0"/>
              <a:t>Upcoming meetings September 10 &amp; November 5, 2019</a:t>
            </a:r>
          </a:p>
          <a:p>
            <a:pPr lvl="1"/>
            <a:r>
              <a:rPr lang="en-US" sz="2000" dirty="0"/>
              <a:t>Register: </a:t>
            </a:r>
            <a:r>
              <a:rPr lang="en-US" sz="2000" dirty="0">
                <a:hlinkClick r:id="rId2"/>
              </a:rPr>
              <a:t>http://ectacenter.org/events/communities.asp#familydata</a:t>
            </a:r>
            <a:r>
              <a:rPr lang="en-US" sz="2000" dirty="0"/>
              <a:t> </a:t>
            </a:r>
          </a:p>
          <a:p>
            <a:r>
              <a:rPr lang="en-US" sz="2400" dirty="0"/>
              <a:t>ECTA Family Outcomes online resources: </a:t>
            </a:r>
            <a:r>
              <a:rPr lang="en-US" sz="2000" dirty="0">
                <a:hlinkClick r:id="rId3"/>
              </a:rPr>
              <a:t>http://ectacenter.org/eco/pages/familyoutcomes.asp</a:t>
            </a:r>
            <a:endParaRPr lang="en-US" sz="2000" dirty="0"/>
          </a:p>
          <a:p>
            <a:pPr lvl="1"/>
            <a:r>
              <a:rPr lang="en-US" sz="2000" dirty="0"/>
              <a:t>Annual APR analysis, Graphing templates, Framework &amp; self-assessment, Representativeness calculator, Family outcomes video, Using data resources</a:t>
            </a:r>
          </a:p>
          <a:p>
            <a:r>
              <a:rPr lang="en-US" sz="2400" dirty="0"/>
              <a:t>Building Stakeholder Knowledge about Data (DsSy) </a:t>
            </a:r>
            <a:r>
              <a:rPr lang="en-US" sz="2000" dirty="0"/>
              <a:t>(</a:t>
            </a:r>
            <a:r>
              <a:rPr lang="en-US" sz="2000" dirty="0">
                <a:hlinkClick r:id="rId4"/>
              </a:rPr>
              <a:t>https://dasycenter.org/building-stakeholder-knowledge-toolkit/</a:t>
            </a:r>
            <a:r>
              <a:rPr lang="en-US" sz="2000" dirty="0"/>
              <a:t> )</a:t>
            </a:r>
          </a:p>
          <a:p>
            <a:r>
              <a:rPr lang="en-US" sz="2400" dirty="0"/>
              <a:t>DaSy Critical Questions for Analyses </a:t>
            </a:r>
            <a:r>
              <a:rPr lang="en-US" sz="2000" dirty="0"/>
              <a:t>(</a:t>
            </a:r>
            <a:r>
              <a:rPr lang="en-US" sz="2000" dirty="0">
                <a:hlinkClick r:id="rId5"/>
              </a:rPr>
              <a:t>https://dasycenter.org/resources/critical-questions/</a:t>
            </a:r>
            <a:r>
              <a:rPr lang="en-US" sz="2000" dirty="0"/>
              <a:t>)</a:t>
            </a:r>
          </a:p>
          <a:p>
            <a:endParaRPr lang="en-US" sz="2400" dirty="0"/>
          </a:p>
        </p:txBody>
      </p:sp>
      <p:sp>
        <p:nvSpPr>
          <p:cNvPr id="3" name="Title 2"/>
          <p:cNvSpPr>
            <a:spLocks noGrp="1"/>
          </p:cNvSpPr>
          <p:nvPr>
            <p:ph type="title"/>
          </p:nvPr>
        </p:nvSpPr>
        <p:spPr/>
        <p:txBody>
          <a:bodyPr/>
          <a:lstStyle/>
          <a:p>
            <a:r>
              <a:rPr lang="en-US" dirty="0"/>
              <a:t>Resources</a:t>
            </a:r>
          </a:p>
        </p:txBody>
      </p:sp>
      <p:sp>
        <p:nvSpPr>
          <p:cNvPr id="4" name="Slide Number Placeholder 3"/>
          <p:cNvSpPr>
            <a:spLocks noGrp="1"/>
          </p:cNvSpPr>
          <p:nvPr>
            <p:ph type="sldNum" sz="quarter" idx="10"/>
          </p:nvPr>
        </p:nvSpPr>
        <p:spPr/>
        <p:txBody>
          <a:bodyPr/>
          <a:lstStyle/>
          <a:p>
            <a:fld id="{B2897048-00E0-47FB-B07B-F36BBE8AF579}" type="slidenum">
              <a:rPr lang="en-US" smtClean="0"/>
              <a:pPr/>
              <a:t>45</a:t>
            </a:fld>
            <a:endParaRPr lang="en-US" dirty="0"/>
          </a:p>
        </p:txBody>
      </p:sp>
    </p:spTree>
    <p:extLst>
      <p:ext uri="{BB962C8B-B14F-4D97-AF65-F5344CB8AC3E}">
        <p14:creationId xmlns:p14="http://schemas.microsoft.com/office/powerpoint/2010/main" val="880422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46</a:t>
            </a:fld>
            <a:endParaRPr lang="en-US" dirty="0"/>
          </a:p>
        </p:txBody>
      </p:sp>
      <p:sp>
        <p:nvSpPr>
          <p:cNvPr id="2" name="Title 1" descr="&quot; &quot;"/>
          <p:cNvSpPr>
            <a:spLocks noGrp="1"/>
          </p:cNvSpPr>
          <p:nvPr>
            <p:ph type="title"/>
          </p:nvPr>
        </p:nvSpPr>
        <p:spPr/>
        <p:txBody>
          <a:bodyPr/>
          <a:lstStyle/>
          <a:p>
            <a:r>
              <a:rPr lang="en-US" dirty="0"/>
              <a:t>Final presentation slide</a:t>
            </a:r>
          </a:p>
        </p:txBody>
      </p:sp>
      <p:sp>
        <p:nvSpPr>
          <p:cNvPr id="3" name="Content Placeholder 2"/>
          <p:cNvSpPr>
            <a:spLocks noGrp="1"/>
          </p:cNvSpPr>
          <p:nvPr>
            <p:ph idx="1"/>
          </p:nvPr>
        </p:nvSpPr>
        <p:spPr/>
        <p:txBody>
          <a:bodyPr/>
          <a:lstStyle/>
          <a:p>
            <a:r>
              <a:rPr lang="en-US" dirty="0"/>
              <a:t>Visit the DaSy website at:</a:t>
            </a:r>
            <a:br>
              <a:rPr lang="en-US" dirty="0"/>
            </a:br>
            <a:r>
              <a:rPr lang="en-US" dirty="0">
                <a:hlinkClick r:id="rId2" tooltip="DaSy Center website"/>
              </a:rPr>
              <a:t>http://dasycenter.org/</a:t>
            </a:r>
            <a:endParaRPr lang="en-US" dirty="0"/>
          </a:p>
          <a:p>
            <a:r>
              <a:rPr lang="en-US" dirty="0"/>
              <a:t>Like us on Facebook: </a:t>
            </a:r>
            <a:br>
              <a:rPr lang="en-US" dirty="0"/>
            </a:br>
            <a:r>
              <a:rPr lang="en-US" u="sng" dirty="0">
                <a:hlinkClick r:id="rId3" tooltip="DaSy Center Facebook page"/>
              </a:rPr>
              <a:t>https://www.facebook.com/dasycenter</a:t>
            </a:r>
            <a:endParaRPr lang="en-US" dirty="0"/>
          </a:p>
          <a:p>
            <a:r>
              <a:rPr lang="en-US" dirty="0"/>
              <a:t>Follow us on Twitter:</a:t>
            </a:r>
            <a:br>
              <a:rPr lang="en-US" dirty="0"/>
            </a:br>
            <a:r>
              <a:rPr lang="en-US" u="sng" dirty="0">
                <a:hlinkClick r:id="rId4" tooltip="DaSy Center Twitter feed"/>
              </a:rPr>
              <a:t>@DaSyCenter</a:t>
            </a:r>
            <a:r>
              <a:rPr lang="en-US" dirty="0"/>
              <a:t>  </a:t>
            </a:r>
          </a:p>
        </p:txBody>
      </p:sp>
    </p:spTree>
    <p:extLst>
      <p:ext uri="{BB962C8B-B14F-4D97-AF65-F5344CB8AC3E}">
        <p14:creationId xmlns:p14="http://schemas.microsoft.com/office/powerpoint/2010/main" val="13738629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47</a:t>
            </a:fld>
            <a:endParaRPr lang="en-US" dirty="0"/>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presentation were developed under a grant from the U.S. Department of Education, # H373Z120002. However, those contents do not necessarily represent the policy of the U.S. Department of Education, and you should not assume endorsement by the Federal Government. Project Officers, Meredith Miceli and Richelle Davis.</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
        <p:nvSpPr>
          <p:cNvPr id="7" name="Title 1" descr="&quot; &quot;"/>
          <p:cNvSpPr>
            <a:spLocks noGrp="1"/>
          </p:cNvSpPr>
          <p:nvPr>
            <p:ph type="title"/>
          </p:nvPr>
        </p:nvSpPr>
        <p:spPr>
          <a:xfrm>
            <a:off x="457200" y="274638"/>
            <a:ext cx="8229600" cy="1143000"/>
          </a:xfrm>
        </p:spPr>
        <p:txBody>
          <a:bodyPr/>
          <a:lstStyle/>
          <a:p>
            <a:r>
              <a:rPr lang="en-US" dirty="0"/>
              <a:t>Thank You</a:t>
            </a:r>
          </a:p>
        </p:txBody>
      </p:sp>
    </p:spTree>
    <p:extLst>
      <p:ext uri="{BB962C8B-B14F-4D97-AF65-F5344CB8AC3E}">
        <p14:creationId xmlns:p14="http://schemas.microsoft.com/office/powerpoint/2010/main" val="262124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descr="&quot; &quot;"/>
          <p:cNvSpPr>
            <a:spLocks noGrp="1"/>
          </p:cNvSpPr>
          <p:nvPr>
            <p:ph type="title"/>
          </p:nvPr>
        </p:nvSpPr>
        <p:spPr/>
        <p:txBody>
          <a:bodyPr>
            <a:normAutofit fontScale="90000"/>
          </a:bodyPr>
          <a:lstStyle/>
          <a:p>
            <a:r>
              <a:rPr lang="en-US" dirty="0"/>
              <a:t>Overview of Family Outcomes (cont.)</a:t>
            </a:r>
          </a:p>
        </p:txBody>
      </p:sp>
      <p:sp>
        <p:nvSpPr>
          <p:cNvPr id="2" name="Content Placeholder 1"/>
          <p:cNvSpPr>
            <a:spLocks noGrp="1"/>
          </p:cNvSpPr>
          <p:nvPr>
            <p:ph idx="1"/>
          </p:nvPr>
        </p:nvSpPr>
        <p:spPr/>
        <p:txBody>
          <a:bodyPr/>
          <a:lstStyle/>
          <a:p>
            <a:pPr lvl="0"/>
            <a:r>
              <a:rPr lang="en-US" dirty="0"/>
              <a:t>All states use survey methodology to report</a:t>
            </a:r>
          </a:p>
          <a:p>
            <a:pPr lvl="0"/>
            <a:r>
              <a:rPr lang="en-US" dirty="0"/>
              <a:t>Four main survey approaches are used to collect data</a:t>
            </a:r>
          </a:p>
          <a:p>
            <a:pPr lvl="1"/>
            <a:r>
              <a:rPr lang="en-US" dirty="0"/>
              <a:t>NCSEAM Family Survey (18)</a:t>
            </a:r>
          </a:p>
          <a:p>
            <a:pPr lvl="1"/>
            <a:r>
              <a:rPr lang="en-US" dirty="0"/>
              <a:t>ECO Family Outcomes Survey, Revised – 2011 (17)</a:t>
            </a:r>
          </a:p>
          <a:p>
            <a:pPr lvl="1"/>
            <a:r>
              <a:rPr lang="en-US" dirty="0"/>
              <a:t>ECO Family Outcomes Survey, Original (9)</a:t>
            </a:r>
          </a:p>
          <a:p>
            <a:pPr lvl="1"/>
            <a:r>
              <a:rPr lang="en-US" dirty="0"/>
              <a:t>State developed surveys (12)</a:t>
            </a:r>
          </a:p>
          <a:p>
            <a:pPr marL="0" lvl="0" indent="0">
              <a:buNone/>
            </a:pPr>
            <a:endParaRPr lang="en-US" dirty="0"/>
          </a:p>
          <a:p>
            <a:pPr marL="0" lvl="0" indent="0">
              <a:buNone/>
            </a:pPr>
            <a:endParaRPr lang="en-US" dirty="0"/>
          </a:p>
          <a:p>
            <a:pPr marL="0" lvl="0" indent="0">
              <a:buNone/>
            </a:pPr>
            <a:r>
              <a:rPr lang="en-US" dirty="0"/>
              <a:t>Source: ECTA</a:t>
            </a:r>
          </a:p>
        </p:txBody>
      </p:sp>
    </p:spTree>
    <p:extLst>
      <p:ext uri="{BB962C8B-B14F-4D97-AF65-F5344CB8AC3E}">
        <p14:creationId xmlns:p14="http://schemas.microsoft.com/office/powerpoint/2010/main" val="459392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B00FD88-42A0-451A-808C-E44B554DC03B}"/>
              </a:ext>
            </a:extLst>
          </p:cNvPr>
          <p:cNvGraphicFramePr>
            <a:graphicFrameLocks noGrp="1"/>
          </p:cNvGraphicFramePr>
          <p:nvPr>
            <p:ph idx="1"/>
            <p:extLst>
              <p:ext uri="{D42A27DB-BD31-4B8C-83A1-F6EECF244321}">
                <p14:modId xmlns:p14="http://schemas.microsoft.com/office/powerpoint/2010/main" val="3071060386"/>
              </p:ext>
            </p:extLst>
          </p:nvPr>
        </p:nvGraphicFramePr>
        <p:xfrm>
          <a:off x="685800" y="2057400"/>
          <a:ext cx="8001000" cy="3621516"/>
        </p:xfrm>
        <a:graphic>
          <a:graphicData uri="http://schemas.openxmlformats.org/drawingml/2006/table">
            <a:tbl>
              <a:tblPr firstRow="1" bandRow="1">
                <a:tableStyleId>{5C22544A-7EE6-4342-B048-85BDC9FD1C3A}</a:tableStyleId>
              </a:tblPr>
              <a:tblGrid>
                <a:gridCol w="4293310">
                  <a:extLst>
                    <a:ext uri="{9D8B030D-6E8A-4147-A177-3AD203B41FA5}">
                      <a16:colId xmlns:a16="http://schemas.microsoft.com/office/drawing/2014/main" val="1050569907"/>
                    </a:ext>
                  </a:extLst>
                </a:gridCol>
                <a:gridCol w="1853845">
                  <a:extLst>
                    <a:ext uri="{9D8B030D-6E8A-4147-A177-3AD203B41FA5}">
                      <a16:colId xmlns:a16="http://schemas.microsoft.com/office/drawing/2014/main" val="577875094"/>
                    </a:ext>
                  </a:extLst>
                </a:gridCol>
                <a:gridCol w="1853845">
                  <a:extLst>
                    <a:ext uri="{9D8B030D-6E8A-4147-A177-3AD203B41FA5}">
                      <a16:colId xmlns:a16="http://schemas.microsoft.com/office/drawing/2014/main" val="3964808733"/>
                    </a:ext>
                  </a:extLst>
                </a:gridCol>
              </a:tblGrid>
              <a:tr h="658532">
                <a:tc>
                  <a:txBody>
                    <a:bodyPr/>
                    <a:lstStyle/>
                    <a:p>
                      <a:r>
                        <a:rPr lang="en-US" sz="2400" dirty="0"/>
                        <a:t>Survey</a:t>
                      </a:r>
                    </a:p>
                  </a:txBody>
                  <a:tcPr/>
                </a:tc>
                <a:tc>
                  <a:txBody>
                    <a:bodyPr/>
                    <a:lstStyle/>
                    <a:p>
                      <a:pPr algn="ctr"/>
                      <a:r>
                        <a:rPr lang="en-US" sz="2400" dirty="0"/>
                        <a:t>FFY14</a:t>
                      </a:r>
                    </a:p>
                  </a:txBody>
                  <a:tcPr/>
                </a:tc>
                <a:tc>
                  <a:txBody>
                    <a:bodyPr/>
                    <a:lstStyle/>
                    <a:p>
                      <a:pPr algn="ctr"/>
                      <a:r>
                        <a:rPr lang="en-US" sz="2400" dirty="0"/>
                        <a:t>FFY15</a:t>
                      </a:r>
                    </a:p>
                  </a:txBody>
                  <a:tcPr/>
                </a:tc>
                <a:extLst>
                  <a:ext uri="{0D108BD9-81ED-4DB2-BD59-A6C34878D82A}">
                    <a16:rowId xmlns:a16="http://schemas.microsoft.com/office/drawing/2014/main" val="2830676927"/>
                  </a:ext>
                </a:extLst>
              </a:tr>
              <a:tr h="658532">
                <a:tc>
                  <a:txBody>
                    <a:bodyPr/>
                    <a:lstStyle/>
                    <a:p>
                      <a:r>
                        <a:rPr lang="en-US" sz="2400" dirty="0"/>
                        <a:t>NCSEAM Family Survey </a:t>
                      </a:r>
                    </a:p>
                  </a:txBody>
                  <a:tcPr/>
                </a:tc>
                <a:tc>
                  <a:txBody>
                    <a:bodyPr/>
                    <a:lstStyle/>
                    <a:p>
                      <a:pPr algn="ctr"/>
                      <a:r>
                        <a:rPr lang="en-US" sz="2400" dirty="0"/>
                        <a:t>20</a:t>
                      </a:r>
                    </a:p>
                  </a:txBody>
                  <a:tcPr/>
                </a:tc>
                <a:tc>
                  <a:txBody>
                    <a:bodyPr/>
                    <a:lstStyle/>
                    <a:p>
                      <a:pPr algn="ctr"/>
                      <a:r>
                        <a:rPr lang="en-US" sz="2400" dirty="0"/>
                        <a:t>18</a:t>
                      </a:r>
                    </a:p>
                  </a:txBody>
                  <a:tcPr/>
                </a:tc>
                <a:extLst>
                  <a:ext uri="{0D108BD9-81ED-4DB2-BD59-A6C34878D82A}">
                    <a16:rowId xmlns:a16="http://schemas.microsoft.com/office/drawing/2014/main" val="3515113198"/>
                  </a:ext>
                </a:extLst>
              </a:tr>
              <a:tr h="658532">
                <a:tc>
                  <a:txBody>
                    <a:bodyPr/>
                    <a:lstStyle/>
                    <a:p>
                      <a:r>
                        <a:rPr lang="en-US" sz="2400" dirty="0"/>
                        <a:t>ECO Family Outcomes Survey, Revised </a:t>
                      </a:r>
                    </a:p>
                  </a:txBody>
                  <a:tcPr/>
                </a:tc>
                <a:tc>
                  <a:txBody>
                    <a:bodyPr/>
                    <a:lstStyle/>
                    <a:p>
                      <a:pPr algn="ctr"/>
                      <a:r>
                        <a:rPr lang="en-US" sz="2400" dirty="0"/>
                        <a:t>16</a:t>
                      </a:r>
                    </a:p>
                  </a:txBody>
                  <a:tcPr/>
                </a:tc>
                <a:tc>
                  <a:txBody>
                    <a:bodyPr/>
                    <a:lstStyle/>
                    <a:p>
                      <a:pPr algn="ctr"/>
                      <a:r>
                        <a:rPr lang="en-US" sz="2400" dirty="0"/>
                        <a:t>17</a:t>
                      </a:r>
                    </a:p>
                  </a:txBody>
                  <a:tcPr/>
                </a:tc>
                <a:extLst>
                  <a:ext uri="{0D108BD9-81ED-4DB2-BD59-A6C34878D82A}">
                    <a16:rowId xmlns:a16="http://schemas.microsoft.com/office/drawing/2014/main" val="4091223124"/>
                  </a:ext>
                </a:extLst>
              </a:tr>
              <a:tr h="658532">
                <a:tc>
                  <a:txBody>
                    <a:bodyPr/>
                    <a:lstStyle/>
                    <a:p>
                      <a:r>
                        <a:rPr lang="en-US" sz="2400" dirty="0"/>
                        <a:t>ECO Family Outcomes Survey, Original </a:t>
                      </a:r>
                    </a:p>
                  </a:txBody>
                  <a:tcPr/>
                </a:tc>
                <a:tc>
                  <a:txBody>
                    <a:bodyPr/>
                    <a:lstStyle/>
                    <a:p>
                      <a:pPr algn="ctr"/>
                      <a:r>
                        <a:rPr lang="en-US" sz="2400" dirty="0"/>
                        <a:t>12</a:t>
                      </a:r>
                    </a:p>
                  </a:txBody>
                  <a:tcPr/>
                </a:tc>
                <a:tc>
                  <a:txBody>
                    <a:bodyPr/>
                    <a:lstStyle/>
                    <a:p>
                      <a:pPr algn="ctr"/>
                      <a:r>
                        <a:rPr lang="en-US" sz="2400" dirty="0"/>
                        <a:t>9</a:t>
                      </a:r>
                    </a:p>
                  </a:txBody>
                  <a:tcPr/>
                </a:tc>
                <a:extLst>
                  <a:ext uri="{0D108BD9-81ED-4DB2-BD59-A6C34878D82A}">
                    <a16:rowId xmlns:a16="http://schemas.microsoft.com/office/drawing/2014/main" val="1395788507"/>
                  </a:ext>
                </a:extLst>
              </a:tr>
              <a:tr h="658532">
                <a:tc>
                  <a:txBody>
                    <a:bodyPr/>
                    <a:lstStyle/>
                    <a:p>
                      <a:r>
                        <a:rPr lang="en-US" sz="2400" dirty="0"/>
                        <a:t>State developed surveys </a:t>
                      </a:r>
                    </a:p>
                  </a:txBody>
                  <a:tcPr/>
                </a:tc>
                <a:tc>
                  <a:txBody>
                    <a:bodyPr/>
                    <a:lstStyle/>
                    <a:p>
                      <a:pPr algn="ctr"/>
                      <a:r>
                        <a:rPr lang="en-US" sz="2400" dirty="0"/>
                        <a:t>8</a:t>
                      </a:r>
                    </a:p>
                  </a:txBody>
                  <a:tcPr/>
                </a:tc>
                <a:tc>
                  <a:txBody>
                    <a:bodyPr/>
                    <a:lstStyle/>
                    <a:p>
                      <a:pPr algn="ctr"/>
                      <a:r>
                        <a:rPr lang="en-US" sz="2400" dirty="0"/>
                        <a:t>12</a:t>
                      </a:r>
                    </a:p>
                  </a:txBody>
                  <a:tcPr/>
                </a:tc>
                <a:extLst>
                  <a:ext uri="{0D108BD9-81ED-4DB2-BD59-A6C34878D82A}">
                    <a16:rowId xmlns:a16="http://schemas.microsoft.com/office/drawing/2014/main" val="1878140145"/>
                  </a:ext>
                </a:extLst>
              </a:tr>
            </a:tbl>
          </a:graphicData>
        </a:graphic>
      </p:graphicFrame>
      <p:sp>
        <p:nvSpPr>
          <p:cNvPr id="3" name="Title 2">
            <a:extLst>
              <a:ext uri="{FF2B5EF4-FFF2-40B4-BE49-F238E27FC236}">
                <a16:creationId xmlns:a16="http://schemas.microsoft.com/office/drawing/2014/main" id="{BF46E323-F814-4ED9-981E-05F1B393BE75}"/>
              </a:ext>
            </a:extLst>
          </p:cNvPr>
          <p:cNvSpPr>
            <a:spLocks noGrp="1"/>
          </p:cNvSpPr>
          <p:nvPr>
            <p:ph type="title"/>
          </p:nvPr>
        </p:nvSpPr>
        <p:spPr/>
        <p:txBody>
          <a:bodyPr>
            <a:normAutofit fontScale="90000"/>
          </a:bodyPr>
          <a:lstStyle/>
          <a:p>
            <a:r>
              <a:rPr lang="en-US" dirty="0"/>
              <a:t>Overview of Family Outcomes (cont.)</a:t>
            </a:r>
          </a:p>
        </p:txBody>
      </p:sp>
      <p:sp>
        <p:nvSpPr>
          <p:cNvPr id="4" name="Slide Number Placeholder 3">
            <a:extLst>
              <a:ext uri="{FF2B5EF4-FFF2-40B4-BE49-F238E27FC236}">
                <a16:creationId xmlns:a16="http://schemas.microsoft.com/office/drawing/2014/main" id="{8197AA4A-7A9B-4AD2-A663-C5754C67A754}"/>
              </a:ext>
            </a:extLst>
          </p:cNvPr>
          <p:cNvSpPr>
            <a:spLocks noGrp="1"/>
          </p:cNvSpPr>
          <p:nvPr>
            <p:ph type="sldNum" sz="quarter" idx="10"/>
          </p:nvPr>
        </p:nvSpPr>
        <p:spPr/>
        <p:txBody>
          <a:bodyPr/>
          <a:lstStyle/>
          <a:p>
            <a:fld id="{B2897048-00E0-47FB-B07B-F36BBE8AF579}" type="slidenum">
              <a:rPr lang="en-US" smtClean="0"/>
              <a:pPr/>
              <a:t>6</a:t>
            </a:fld>
            <a:endParaRPr lang="en-US" dirty="0"/>
          </a:p>
        </p:txBody>
      </p:sp>
      <p:sp>
        <p:nvSpPr>
          <p:cNvPr id="6" name="Rectangle 5">
            <a:extLst>
              <a:ext uri="{FF2B5EF4-FFF2-40B4-BE49-F238E27FC236}">
                <a16:creationId xmlns:a16="http://schemas.microsoft.com/office/drawing/2014/main" id="{78E63C5F-C059-41F8-9878-5BBC18E9817D}"/>
              </a:ext>
            </a:extLst>
          </p:cNvPr>
          <p:cNvSpPr/>
          <p:nvPr/>
        </p:nvSpPr>
        <p:spPr>
          <a:xfrm>
            <a:off x="755969" y="5638800"/>
            <a:ext cx="1536062" cy="400110"/>
          </a:xfrm>
          <a:prstGeom prst="rect">
            <a:avLst/>
          </a:prstGeom>
        </p:spPr>
        <p:txBody>
          <a:bodyPr wrap="square">
            <a:spAutoFit/>
          </a:bodyPr>
          <a:lstStyle/>
          <a:p>
            <a:pPr lvl="0"/>
            <a:r>
              <a:rPr lang="en-US" sz="2000" dirty="0"/>
              <a:t>Source: ECTA</a:t>
            </a:r>
          </a:p>
        </p:txBody>
      </p:sp>
      <p:sp>
        <p:nvSpPr>
          <p:cNvPr id="7" name="TextBox 6">
            <a:extLst>
              <a:ext uri="{FF2B5EF4-FFF2-40B4-BE49-F238E27FC236}">
                <a16:creationId xmlns:a16="http://schemas.microsoft.com/office/drawing/2014/main" id="{EAAA97D2-D1AD-464B-9DF2-B7F3752013FA}"/>
              </a:ext>
            </a:extLst>
          </p:cNvPr>
          <p:cNvSpPr txBox="1"/>
          <p:nvPr/>
        </p:nvSpPr>
        <p:spPr>
          <a:xfrm>
            <a:off x="1139984" y="1537829"/>
            <a:ext cx="7092631" cy="461665"/>
          </a:xfrm>
          <a:prstGeom prst="rect">
            <a:avLst/>
          </a:prstGeom>
          <a:noFill/>
        </p:spPr>
        <p:txBody>
          <a:bodyPr wrap="square" rtlCol="0">
            <a:spAutoFit/>
          </a:bodyPr>
          <a:lstStyle/>
          <a:p>
            <a:r>
              <a:rPr lang="en-US" sz="2400" dirty="0"/>
              <a:t>Survey Type Used by States between FFY14 and FFY15</a:t>
            </a:r>
          </a:p>
        </p:txBody>
      </p:sp>
    </p:spTree>
    <p:extLst>
      <p:ext uri="{BB962C8B-B14F-4D97-AF65-F5344CB8AC3E}">
        <p14:creationId xmlns:p14="http://schemas.microsoft.com/office/powerpoint/2010/main" val="1503100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7</a:t>
            </a:fld>
            <a:endParaRPr lang="en-US" dirty="0"/>
          </a:p>
        </p:txBody>
      </p:sp>
      <p:sp>
        <p:nvSpPr>
          <p:cNvPr id="3" name="Title 2" descr="&quot; &quot;"/>
          <p:cNvSpPr>
            <a:spLocks noGrp="1"/>
          </p:cNvSpPr>
          <p:nvPr>
            <p:ph type="title"/>
          </p:nvPr>
        </p:nvSpPr>
        <p:spPr/>
        <p:txBody>
          <a:bodyPr>
            <a:normAutofit fontScale="90000"/>
          </a:bodyPr>
          <a:lstStyle/>
          <a:p>
            <a:r>
              <a:rPr lang="en-US" dirty="0"/>
              <a:t>Overview of Family Outcomes (cont.)</a:t>
            </a:r>
          </a:p>
        </p:txBody>
      </p:sp>
      <p:sp>
        <p:nvSpPr>
          <p:cNvPr id="2" name="Content Placeholder 1"/>
          <p:cNvSpPr>
            <a:spLocks noGrp="1"/>
          </p:cNvSpPr>
          <p:nvPr>
            <p:ph idx="1"/>
          </p:nvPr>
        </p:nvSpPr>
        <p:spPr/>
        <p:txBody>
          <a:bodyPr/>
          <a:lstStyle/>
          <a:p>
            <a:pPr lvl="0"/>
            <a:r>
              <a:rPr lang="en-US" dirty="0"/>
              <a:t>Some states tailor their surveys</a:t>
            </a:r>
          </a:p>
          <a:p>
            <a:pPr lvl="0"/>
            <a:r>
              <a:rPr lang="en-US" dirty="0"/>
              <a:t>Scoring metrics and indicator thresholds varied among states</a:t>
            </a:r>
          </a:p>
          <a:p>
            <a:pPr lvl="0"/>
            <a:r>
              <a:rPr lang="en-US" dirty="0"/>
              <a:t>States must report on representativeness of data and describe improvement strategies</a:t>
            </a:r>
          </a:p>
          <a:p>
            <a:pPr lvl="0"/>
            <a:r>
              <a:rPr lang="en-US" dirty="0"/>
              <a:t>Most states report a response rate</a:t>
            </a:r>
          </a:p>
          <a:p>
            <a:pPr lvl="1"/>
            <a:r>
              <a:rPr lang="en-US" dirty="0"/>
              <a:t>Response rates range from 9.2% - 100%</a:t>
            </a:r>
          </a:p>
          <a:p>
            <a:pPr marL="0" indent="0">
              <a:buNone/>
            </a:pPr>
            <a:endParaRPr lang="en-US" dirty="0"/>
          </a:p>
          <a:p>
            <a:pPr marL="0" indent="0">
              <a:buNone/>
            </a:pPr>
            <a:r>
              <a:rPr lang="en-US" dirty="0"/>
              <a:t>Source: ECTA</a:t>
            </a:r>
          </a:p>
        </p:txBody>
      </p:sp>
    </p:spTree>
    <p:extLst>
      <p:ext uri="{BB962C8B-B14F-4D97-AF65-F5344CB8AC3E}">
        <p14:creationId xmlns:p14="http://schemas.microsoft.com/office/powerpoint/2010/main" val="189395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Title 2" descr="&quot; &quot;"/>
          <p:cNvSpPr>
            <a:spLocks noGrp="1"/>
          </p:cNvSpPr>
          <p:nvPr>
            <p:ph type="title"/>
          </p:nvPr>
        </p:nvSpPr>
        <p:spPr/>
        <p:txBody>
          <a:bodyPr>
            <a:normAutofit/>
          </a:bodyPr>
          <a:lstStyle/>
          <a:p>
            <a:r>
              <a:rPr lang="en-US" dirty="0"/>
              <a:t>Performance Trends</a:t>
            </a:r>
          </a:p>
        </p:txBody>
      </p:sp>
      <p:pic>
        <p:nvPicPr>
          <p:cNvPr id="4" name="Content Placeholder 3">
            <a:extLst>
              <a:ext uri="{FF2B5EF4-FFF2-40B4-BE49-F238E27FC236}">
                <a16:creationId xmlns:a16="http://schemas.microsoft.com/office/drawing/2014/main" id="{43337A84-D32E-432C-857A-55DB1B151497}"/>
              </a:ext>
            </a:extLst>
          </p:cNvPr>
          <p:cNvPicPr>
            <a:picLocks noGrp="1" noChangeAspect="1"/>
          </p:cNvPicPr>
          <p:nvPr>
            <p:ph idx="1"/>
          </p:nvPr>
        </p:nvPicPr>
        <p:blipFill>
          <a:blip r:embed="rId3"/>
          <a:stretch>
            <a:fillRect/>
          </a:stretch>
        </p:blipFill>
        <p:spPr>
          <a:xfrm>
            <a:off x="1447800" y="1600200"/>
            <a:ext cx="6324600" cy="4191000"/>
          </a:xfrm>
          <a:prstGeom prst="rect">
            <a:avLst/>
          </a:prstGeom>
        </p:spPr>
      </p:pic>
    </p:spTree>
    <p:extLst>
      <p:ext uri="{BB962C8B-B14F-4D97-AF65-F5344CB8AC3E}">
        <p14:creationId xmlns:p14="http://schemas.microsoft.com/office/powerpoint/2010/main" val="5437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r>
              <a:rPr lang="en-US" dirty="0"/>
              <a:t>Telephone</a:t>
            </a:r>
          </a:p>
          <a:p>
            <a:r>
              <a:rPr lang="en-US" dirty="0"/>
              <a:t>Mail</a:t>
            </a:r>
          </a:p>
          <a:p>
            <a:r>
              <a:rPr lang="en-US" dirty="0"/>
              <a:t>Face-to-face</a:t>
            </a:r>
          </a:p>
          <a:p>
            <a:r>
              <a:rPr lang="en-US" dirty="0"/>
              <a:t>Internet or web based</a:t>
            </a:r>
          </a:p>
          <a:p>
            <a:r>
              <a:rPr lang="en-US" dirty="0"/>
              <a:t>Mixed Mode</a:t>
            </a:r>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Survey Methodology	</a:t>
            </a:r>
          </a:p>
        </p:txBody>
      </p:sp>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9</a:t>
            </a:fld>
            <a:endParaRPr lang="en-US" dirty="0"/>
          </a:p>
        </p:txBody>
      </p:sp>
    </p:spTree>
    <p:extLst>
      <p:ext uri="{BB962C8B-B14F-4D97-AF65-F5344CB8AC3E}">
        <p14:creationId xmlns:p14="http://schemas.microsoft.com/office/powerpoint/2010/main" val="3674665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11904&quot;&gt;&lt;object type=&quot;3&quot; unique_id=&quot;11905&quot;&gt;&lt;property id=&quot;20148&quot; value=&quot;5&quot;/&gt;&lt;property id=&quot;20300&quot; value=&quot;Slide 1 - &amp;quot;Using Data You Can Trust, Improving Survey Response Rates&amp;quot;&quot;/&gt;&lt;property id=&quot;20307&quot; value=&quot;258&quot;/&gt;&lt;/object&gt;&lt;object type=&quot;3&quot; unique_id=&quot;11906&quot;&gt;&lt;property id=&quot;20148&quot; value=&quot;5&quot;/&gt;&lt;property id=&quot;20300&quot; value=&quot;Slide 4 - &amp;quot;Overview of Family Outcomes&amp;quot;&quot;/&gt;&lt;property id=&quot;20307&quot; value=&quot;257&quot;/&gt;&lt;/object&gt;&lt;object type=&quot;3&quot; unique_id=&quot;11924&quot;&gt;&lt;property id=&quot;20148&quot; value=&quot;5&quot;/&gt;&lt;property id=&quot;20300&quot; value=&quot;Slide 46 - &amp;quot;Final presentation slide&amp;quot;&quot;/&gt;&lt;property id=&quot;20307&quot; value=&quot;267&quot;/&gt;&lt;/object&gt;&lt;object type=&quot;3&quot; unique_id=&quot;11925&quot;&gt;&lt;property id=&quot;20148&quot; value=&quot;5&quot;/&gt;&lt;property id=&quot;20300&quot; value=&quot;Slide 47 - &amp;quot;Thank You&amp;quot;&quot;/&gt;&lt;property id=&quot;20307&quot; value=&quot;269&quot;/&gt;&lt;/object&gt;&lt;object type=&quot;3&quot; unique_id=&quot;13744&quot;&gt;&lt;property id=&quot;20148&quot; value=&quot;5&quot;/&gt;&lt;property id=&quot;20300&quot; value=&quot;Slide 2 - &amp;quot;Agenda&amp;quot;&quot;/&gt;&lt;property id=&quot;20307&quot; value=&quot;270&quot;/&gt;&lt;/object&gt;&lt;object type=&quot;3&quot; unique_id=&quot;13745&quot;&gt;&lt;property id=&quot;20148&quot; value=&quot;5&quot;/&gt;&lt;property id=&quot;20300&quot; value=&quot;Slide 3 - &amp;quot;Concurrent Session Outcomes&amp;quot;&quot;/&gt;&lt;property id=&quot;20307&quot; value=&quot;271&quot;/&gt;&lt;/object&gt;&lt;object type=&quot;3&quot; unique_id=&quot;13746&quot;&gt;&lt;property id=&quot;20148&quot; value=&quot;5&quot;/&gt;&lt;property id=&quot;20300&quot; value=&quot;Slide 5 - &amp;quot;Overview of Family Outcomes (cont.)&amp;quot;&quot;/&gt;&lt;property id=&quot;20307&quot; value=&quot;275&quot;/&gt;&lt;/object&gt;&lt;object type=&quot;3&quot; unique_id=&quot;13747&quot;&gt;&lt;property id=&quot;20148&quot; value=&quot;5&quot;/&gt;&lt;property id=&quot;20300&quot; value=&quot;Slide 6 - &amp;quot;Overview of Family Outcomes (cont.)&amp;quot;&quot;/&gt;&lt;property id=&quot;20307&quot; value=&quot;278&quot;/&gt;&lt;/object&gt;&lt;object type=&quot;3&quot; unique_id=&quot;13748&quot;&gt;&lt;property id=&quot;20148&quot; value=&quot;5&quot;/&gt;&lt;property id=&quot;20300&quot; value=&quot;Slide 7 - &amp;quot;Overview of Family Outcomes (cont.)&amp;quot;&quot;/&gt;&lt;property id=&quot;20307&quot; value=&quot;301&quot;/&gt;&lt;/object&gt;&lt;object type=&quot;3&quot; unique_id=&quot;13749&quot;&gt;&lt;property id=&quot;20148&quot; value=&quot;5&quot;/&gt;&lt;property id=&quot;20300&quot; value=&quot;Slide 8 - &amp;quot;Performance Trends&amp;quot;&quot;/&gt;&lt;property id=&quot;20307&quot; value=&quot;273&quot;/&gt;&lt;/object&gt;&lt;object type=&quot;3&quot; unique_id=&quot;13750&quot;&gt;&lt;property id=&quot;20148&quot; value=&quot;5&quot;/&gt;&lt;property id=&quot;20300&quot; value=&quot;Slide 9 - &amp;quot;Survey Methodology&amp;amp;#x09;&amp;quot;&quot;/&gt;&lt;property id=&quot;20307&quot; value=&quot;279&quot;/&gt;&lt;/object&gt;&lt;object type=&quot;3&quot; unique_id=&quot;13751&quot;&gt;&lt;property id=&quot;20148&quot; value=&quot;5&quot;/&gt;&lt;property id=&quot;20300&quot; value=&quot;Slide 10 - &amp;quot;Telephone&amp;amp;#x09;&amp;quot;&quot;/&gt;&lt;property id=&quot;20307&quot; value=&quot;292&quot;/&gt;&lt;/object&gt;&lt;object type=&quot;3&quot; unique_id=&quot;13752&quot;&gt;&lt;property id=&quot;20148&quot; value=&quot;5&quot;/&gt;&lt;property id=&quot;20300&quot; value=&quot;Slide 11 - &amp;quot;Telephone&amp;amp;#x09;&amp;quot;&quot;/&gt;&lt;property id=&quot;20307&quot; value=&quot;293&quot;/&gt;&lt;/object&gt;&lt;object type=&quot;3&quot; unique_id=&quot;13753&quot;&gt;&lt;property id=&quot;20148&quot; value=&quot;5&quot;/&gt;&lt;property id=&quot;20300&quot; value=&quot;Slide 12 - &amp;quot;Mail&amp;amp;#x09;&amp;quot;&quot;/&gt;&lt;property id=&quot;20307&quot; value=&quot;294&quot;/&gt;&lt;/object&gt;&lt;object type=&quot;3&quot; unique_id=&quot;13754&quot;&gt;&lt;property id=&quot;20148&quot; value=&quot;5&quot;/&gt;&lt;property id=&quot;20300&quot; value=&quot;Slide 13 - &amp;quot;Mail&amp;amp;#x09;&amp;quot;&quot;/&gt;&lt;property id=&quot;20307&quot; value=&quot;295&quot;/&gt;&lt;/object&gt;&lt;object type=&quot;3&quot; unique_id=&quot;13755&quot;&gt;&lt;property id=&quot;20148&quot; value=&quot;5&quot;/&gt;&lt;property id=&quot;20300&quot; value=&quot;Slide 14 - &amp;quot;Face-to-face&amp;amp;#x09;&amp;quot;&quot;/&gt;&lt;property id=&quot;20307&quot; value=&quot;296&quot;/&gt;&lt;/object&gt;&lt;object type=&quot;3&quot; unique_id=&quot;13756&quot;&gt;&lt;property id=&quot;20148&quot; value=&quot;5&quot;/&gt;&lt;property id=&quot;20300&quot; value=&quot;Slide 15 - &amp;quot;Face-to-face&amp;amp;#x09;&amp;quot;&quot;/&gt;&lt;property id=&quot;20307&quot; value=&quot;297&quot;/&gt;&lt;/object&gt;&lt;object type=&quot;3&quot; unique_id=&quot;13757&quot;&gt;&lt;property id=&quot;20148&quot; value=&quot;5&quot;/&gt;&lt;property id=&quot;20300&quot; value=&quot;Slide 16 - &amp;quot;Internet or Web-based&amp;amp;#x09;&amp;quot;&quot;/&gt;&lt;property id=&quot;20307&quot; value=&quot;298&quot;/&gt;&lt;/object&gt;&lt;object type=&quot;3&quot; unique_id=&quot;13758&quot;&gt;&lt;property id=&quot;20148&quot; value=&quot;5&quot;/&gt;&lt;property id=&quot;20300&quot; value=&quot;Slide 17 - &amp;quot;Internet or Web-based&amp;amp;#x09;&amp;amp;#x09;&amp;quot;&quot;/&gt;&lt;property id=&quot;20307&quot; value=&quot;299&quot;/&gt;&lt;/object&gt;&lt;object type=&quot;3&quot; unique_id=&quot;13759&quot;&gt;&lt;property id=&quot;20148&quot; value=&quot;5&quot;/&gt;&lt;property id=&quot;20300&quot; value=&quot;Slide 18&quot;/&gt;&lt;property id=&quot;20307&quot; value=&quot;300&quot;/&gt;&lt;/object&gt;&lt;object type=&quot;3&quot; unique_id=&quot;13760&quot;&gt;&lt;property id=&quot;20148&quot; value=&quot;5&quot;/&gt;&lt;property id=&quot;20300&quot; value=&quot;Slide 19 - &amp;quot;Survey Response Rates&amp;quot;&quot;/&gt;&lt;property id=&quot;20307&quot; value=&quot;274&quot;/&gt;&lt;/object&gt;&lt;object type=&quot;3&quot; unique_id=&quot;13761&quot;&gt;&lt;property id=&quot;20148&quot; value=&quot;5&quot;/&gt;&lt;property id=&quot;20300&quot; value=&quot;Slide 20 - &amp;quot;Considerations for Improving Response Rates&amp;quot;&quot;/&gt;&lt;property id=&quot;20307&quot; value=&quot;276&quot;/&gt;&lt;/object&gt;&lt;object type=&quot;3&quot; unique_id=&quot;13762&quot;&gt;&lt;property id=&quot;20148&quot; value=&quot;5&quot;/&gt;&lt;property id=&quot;20300&quot; value=&quot;Slide 21 - &amp;quot;Alaska’s Family Outcome Survey&amp;quot;&quot;/&gt;&lt;property id=&quot;20307&quot; value=&quot;280&quot;/&gt;&lt;/object&gt;&lt;object type=&quot;3&quot; unique_id=&quot;13763&quot;&gt;&lt;property id=&quot;20148&quot; value=&quot;5&quot;/&gt;&lt;property id=&quot;20300&quot; value=&quot;Slide 22 - &amp;quot;Historical Development &amp;quot;&quot;/&gt;&lt;property id=&quot;20307&quot; value=&quot;282&quot;/&gt;&lt;/object&gt;&lt;object type=&quot;3&quot; unique_id=&quot;13764&quot;&gt;&lt;property id=&quot;20148&quot; value=&quot;5&quot;/&gt;&lt;property id=&quot;20300&quot; value=&quot;Slide 23 - &amp;quot;Participant Selection Procedure&amp;quot;&quot;/&gt;&lt;property id=&quot;20307&quot; value=&quot;281&quot;/&gt;&lt;/object&gt;&lt;object type=&quot;3&quot; unique_id=&quot;13765&quot;&gt;&lt;property id=&quot;20148&quot; value=&quot;5&quot;/&gt;&lt;property id=&quot;20300&quot; value=&quot;Slide 24 - &amp;quot;Survey Procedure&amp;quot;&quot;/&gt;&lt;property id=&quot;20307&quot; value=&quot;283&quot;/&gt;&lt;/object&gt;&lt;object type=&quot;3&quot; unique_id=&quot;13766&quot;&gt;&lt;property id=&quot;20148&quot; value=&quot;5&quot;/&gt;&lt;property id=&quot;20300&quot; value=&quot;Slide 25 - &amp;quot;Survey Procedure&amp;quot;&quot;/&gt;&lt;property id=&quot;20307&quot; value=&quot;290&quot;/&gt;&lt;/object&gt;&lt;object type=&quot;3&quot; unique_id=&quot;13767&quot;&gt;&lt;property id=&quot;20148&quot; value=&quot;5&quot;/&gt;&lt;property id=&quot;20300&quot; value=&quot;Slide 26 - &amp;quot;Survey Procedure&amp;quot;&quot;/&gt;&lt;property id=&quot;20307&quot; value=&quot;291&quot;/&gt;&lt;/object&gt;&lt;object type=&quot;3&quot; unique_id=&quot;13768&quot;&gt;&lt;property id=&quot;20148&quot; value=&quot;5&quot;/&gt;&lt;property id=&quot;20300&quot; value=&quot;Slide 27 - &amp;quot;Analyses &amp;amp;#x09;&amp;quot;&quot;/&gt;&lt;property id=&quot;20307&quot; value=&quot;284&quot;/&gt;&lt;/object&gt;&lt;object type=&quot;3&quot; unique_id=&quot;13769&quot;&gt;&lt;property id=&quot;20148&quot; value=&quot;5&quot;/&gt;&lt;property id=&quot;20300&quot; value=&quot;Slide 28 - &amp;quot;2018 Results&amp;quot;&quot;/&gt;&lt;property id=&quot;20307&quot; value=&quot;285&quot;/&gt;&lt;/object&gt;&lt;object type=&quot;3&quot; unique_id=&quot;13770&quot;&gt;&lt;property id=&quot;20148&quot; value=&quot;5&quot;/&gt;&lt;property id=&quot;20300&quot; value=&quot;Slide 29 - &amp;quot;Response Rates by Region&amp;quot;&quot;/&gt;&lt;property id=&quot;20307&quot; value=&quot;286&quot;/&gt;&lt;/object&gt;&lt;object type=&quot;3&quot; unique_id=&quot;13771&quot;&gt;&lt;property id=&quot;20148&quot; value=&quot;5&quot;/&gt;&lt;property id=&quot;20300&quot; value=&quot;Slide 30 - &amp;quot;Comparison&amp;quot;&quot;/&gt;&lt;property id=&quot;20307&quot; value=&quot;287&quot;/&gt;&lt;/object&gt;&lt;object type=&quot;3&quot; unique_id=&quot;13772&quot;&gt;&lt;property id=&quot;20148&quot; value=&quot;5&quot;/&gt;&lt;property id=&quot;20300&quot; value=&quot;Slide 31 - &amp;quot;Response Rate Over Time &amp;quot;&quot;/&gt;&lt;property id=&quot;20307&quot; value=&quot;288&quot;/&gt;&lt;/object&gt;&lt;object type=&quot;3&quot; unique_id=&quot;13773&quot;&gt;&lt;property id=&quot;20148&quot; value=&quot;5&quot;/&gt;&lt;property id=&quot;20300&quot; value=&quot;Slide 32 - &amp;quot;Challenges&amp;amp;#x09;&amp;quot;&quot;/&gt;&lt;property id=&quot;20307&quot; value=&quot;289&quot;/&gt;&lt;/object&gt;&lt;object type=&quot;3&quot; unique_id=&quot;13774&quot;&gt;&lt;property id=&quot;20148&quot; value=&quot;5&quot;/&gt;&lt;property id=&quot;20300&quot; value=&quot;Slide 33 - &amp;quot;North Carolina’s Family Outcome Survey&amp;quot;&quot;/&gt;&lt;property id=&quot;20307&quot; value=&quot;305&quot;/&gt;&lt;/object&gt;&lt;object type=&quot;3&quot; unique_id=&quot;13775&quot;&gt;&lt;property id=&quot;20148&quot; value=&quot;5&quot;/&gt;&lt;property id=&quot;20300&quot; value=&quot;Slide 34 - &amp;quot;North Carolina Infant-Toddler Program&amp;quot;&quot;/&gt;&lt;property id=&quot;20307&quot; value=&quot;313&quot;/&gt;&lt;/object&gt;&lt;object type=&quot;3&quot; unique_id=&quot;13776&quot;&gt;&lt;property id=&quot;20148&quot; value=&quot;5&quot;/&gt;&lt;property id=&quot;20300&quot; value=&quot;Slide 35 - &amp;quot;Historical Development&amp;quot;&quot;/&gt;&lt;property id=&quot;20307&quot; value=&quot;314&quot;/&gt;&lt;/object&gt;&lt;object type=&quot;3&quot; unique_id=&quot;13777&quot;&gt;&lt;property id=&quot;20148&quot; value=&quot;5&quot;/&gt;&lt;property id=&quot;20300&quot; value=&quot;Slide 36 - &amp;quot;Family Engagement Team (FET)&amp;quot;&quot;/&gt;&lt;property id=&quot;20307&quot; value=&quot;302&quot;/&gt;&lt;/object&gt;&lt;object type=&quot;3&quot; unique_id=&quot;13778&quot;&gt;&lt;property id=&quot;20148&quot; value=&quot;5&quot;/&gt;&lt;property id=&quot;20300&quot; value=&quot;Slide 37 - &amp;quot;FET Recommendations&amp;quot;&quot;/&gt;&lt;property id=&quot;20307&quot; value=&quot;303&quot;/&gt;&lt;/object&gt;&lt;object type=&quot;3&quot; unique_id=&quot;13779&quot;&gt;&lt;property id=&quot;20148&quot; value=&quot;5&quot;/&gt;&lt;property id=&quot;20300&quot; value=&quot;Slide 38 - &amp;quot;Family Outcome Survey-Revised (FOS-R)&amp;quot;&quot;/&gt;&lt;property id=&quot;20307&quot; value=&quot;315&quot;/&gt;&lt;/object&gt;&lt;object type=&quot;3&quot; unique_id=&quot;13780&quot;&gt;&lt;property id=&quot;20148&quot; value=&quot;5&quot;/&gt;&lt;property id=&quot;20300&quot; value=&quot;Slide 39 - &amp;quot;New Survey Methods&amp;quot;&quot;/&gt;&lt;property id=&quot;20307&quot; value=&quot;308&quot;/&gt;&lt;/object&gt;&lt;object type=&quot;3&quot; unique_id=&quot;13781&quot;&gt;&lt;property id=&quot;20148&quot; value=&quot;5&quot;/&gt;&lt;property id=&quot;20300&quot; value=&quot;Slide 40 - &amp;quot;Family Outcomes Coordinators&amp;quot;&quot;/&gt;&lt;property id=&quot;20307&quot; value=&quot;306&quot;/&gt;&lt;/object&gt;&lt;object type=&quot;3&quot; unique_id=&quot;13782&quot;&gt;&lt;property id=&quot;20148&quot; value=&quot;5&quot;/&gt;&lt;property id=&quot;20300&quot; value=&quot;Slide 41 - &amp;quot;Response Rates over Time&amp;quot;&quot;/&gt;&lt;property id=&quot;20307&quot; value=&quot;307&quot;/&gt;&lt;/object&gt;&lt;object type=&quot;3&quot; unique_id=&quot;13783&quot;&gt;&lt;property id=&quot;20148&quot; value=&quot;5&quot;/&gt;&lt;property id=&quot;20300&quot; value=&quot;Slide 42 - &amp;quot;Data Use and Evaluation&amp;quot;&quot;/&gt;&lt;property id=&quot;20307&quot; value=&quot;309&quot;/&gt;&lt;/object&gt;&lt;object type=&quot;3&quot; unique_id=&quot;13784&quot;&gt;&lt;property id=&quot;20148&quot; value=&quot;5&quot;/&gt;&lt;property id=&quot;20300&quot; value=&quot;Slide 43 - &amp;quot;Challenges&amp;quot;&quot;/&gt;&lt;property id=&quot;20307&quot; value=&quot;311&quot;/&gt;&lt;/object&gt;&lt;object type=&quot;3&quot; unique_id=&quot;13785&quot;&gt;&lt;property id=&quot;20148&quot; value=&quot;5&quot;/&gt;&lt;property id=&quot;20300&quot; value=&quot;Slide 44 - &amp;quot;Next Steps&amp;quot;&quot;/&gt;&lt;property id=&quot;20307&quot; value=&quot;312&quot;/&gt;&lt;/object&gt;&lt;object type=&quot;3&quot; unique_id=&quot;13786&quot;&gt;&lt;property id=&quot;20148&quot; value=&quot;5&quot;/&gt;&lt;property id=&quot;20300&quot; value=&quot;Slide 45 - &amp;quot;Resources&amp;quot;&quot;/&gt;&lt;property id=&quot;20307&quot; value=&quot;316&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2907</TotalTime>
  <Words>2982</Words>
  <Application>Microsoft Office PowerPoint</Application>
  <PresentationFormat>On-screen Show (4:3)</PresentationFormat>
  <Paragraphs>409</Paragraphs>
  <Slides>47</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Century Gothic</vt:lpstr>
      <vt:lpstr>Century Schoolbook</vt:lpstr>
      <vt:lpstr>Office Theme</vt:lpstr>
      <vt:lpstr>Using Data You Can Trust, Improving Survey Response Rates</vt:lpstr>
      <vt:lpstr>Agenda</vt:lpstr>
      <vt:lpstr>Concurrent Session Outcomes</vt:lpstr>
      <vt:lpstr>Overview of Family Outcomes</vt:lpstr>
      <vt:lpstr>Overview of Family Outcomes (cont.)</vt:lpstr>
      <vt:lpstr>Overview of Family Outcomes (cont.)</vt:lpstr>
      <vt:lpstr>Overview of Family Outcomes (cont.)</vt:lpstr>
      <vt:lpstr>Performance Trends</vt:lpstr>
      <vt:lpstr>Survey Methodology </vt:lpstr>
      <vt:lpstr>Telephone </vt:lpstr>
      <vt:lpstr>Telephone </vt:lpstr>
      <vt:lpstr>Mail </vt:lpstr>
      <vt:lpstr>Mail </vt:lpstr>
      <vt:lpstr>Face-to-face </vt:lpstr>
      <vt:lpstr>Face-to-face </vt:lpstr>
      <vt:lpstr>Internet or Web-based </vt:lpstr>
      <vt:lpstr>Internet or Web-based  </vt:lpstr>
      <vt:lpstr>PowerPoint Presentation</vt:lpstr>
      <vt:lpstr>Survey Response Rates</vt:lpstr>
      <vt:lpstr>Considerations for Improving Response Rates</vt:lpstr>
      <vt:lpstr>Alaska’s Family Outcome Survey</vt:lpstr>
      <vt:lpstr>Historical Development </vt:lpstr>
      <vt:lpstr>Participant Selection Procedure</vt:lpstr>
      <vt:lpstr>Survey Procedure</vt:lpstr>
      <vt:lpstr>Survey Procedure</vt:lpstr>
      <vt:lpstr>Survey Procedure</vt:lpstr>
      <vt:lpstr>Analyses  </vt:lpstr>
      <vt:lpstr>2018 Results</vt:lpstr>
      <vt:lpstr>Response Rates by Region</vt:lpstr>
      <vt:lpstr>Comparison</vt:lpstr>
      <vt:lpstr>Response Rate Over Time </vt:lpstr>
      <vt:lpstr>Challenges </vt:lpstr>
      <vt:lpstr>North Carolina’s Family Outcome Survey</vt:lpstr>
      <vt:lpstr>North Carolina Infant-Toddler Program</vt:lpstr>
      <vt:lpstr>Historical Development</vt:lpstr>
      <vt:lpstr>Family Engagement Team (FET)</vt:lpstr>
      <vt:lpstr>FET Recommendations</vt:lpstr>
      <vt:lpstr>Family Outcome Survey-Revised (FOS-R)</vt:lpstr>
      <vt:lpstr>New Survey Methods</vt:lpstr>
      <vt:lpstr>Family Outcomes Coordinators</vt:lpstr>
      <vt:lpstr>Response Rates over Time</vt:lpstr>
      <vt:lpstr>Data Use and Evaluation</vt:lpstr>
      <vt:lpstr>Challenges</vt:lpstr>
      <vt:lpstr>Next Steps</vt:lpstr>
      <vt:lpstr>Resources</vt:lpstr>
      <vt:lpstr>Final presentation slide</vt:lpstr>
      <vt:lpstr>Thank You</vt:lpstr>
    </vt:vector>
  </TitlesOfParts>
  <Company>The DaSy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Tony Ruggiero</cp:lastModifiedBy>
  <cp:revision>251</cp:revision>
  <dcterms:created xsi:type="dcterms:W3CDTF">2013-02-06T21:54:43Z</dcterms:created>
  <dcterms:modified xsi:type="dcterms:W3CDTF">2018-08-10T12:20:01Z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