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58" r:id="rId2"/>
    <p:sldId id="270" r:id="rId3"/>
    <p:sldId id="283" r:id="rId4"/>
    <p:sldId id="285" r:id="rId5"/>
    <p:sldId id="284" r:id="rId6"/>
    <p:sldId id="282" r:id="rId7"/>
    <p:sldId id="289" r:id="rId8"/>
    <p:sldId id="291" r:id="rId9"/>
    <p:sldId id="306" r:id="rId10"/>
    <p:sldId id="286"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8" r:id="rId25"/>
    <p:sldId id="288" r:id="rId26"/>
    <p:sldId id="281" r:id="rId27"/>
    <p:sldId id="271" r:id="rId28"/>
    <p:sldId id="272" r:id="rId29"/>
    <p:sldId id="273" r:id="rId30"/>
    <p:sldId id="276" r:id="rId31"/>
    <p:sldId id="277" r:id="rId32"/>
    <p:sldId id="274" r:id="rId33"/>
    <p:sldId id="275" r:id="rId34"/>
    <p:sldId id="278" r:id="rId35"/>
    <p:sldId id="280" r:id="rId36"/>
    <p:sldId id="279" r:id="rId37"/>
    <p:sldId id="305" r:id="rId38"/>
    <p:sldId id="309" r:id="rId39"/>
    <p:sldId id="267" r:id="rId40"/>
    <p:sldId id="269" r:id="rId41"/>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352" autoAdjust="0"/>
  </p:normalViewPr>
  <p:slideViewPr>
    <p:cSldViewPr>
      <p:cViewPr varScale="1">
        <p:scale>
          <a:sx n="109" d="100"/>
          <a:sy n="109" d="100"/>
        </p:scale>
        <p:origin x="23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0EF5C-BB88-4B9D-AE56-A5AAB06E2706}" type="doc">
      <dgm:prSet loTypeId="urn:microsoft.com/office/officeart/2018/5/layout/IconCircleLabelList" loCatId="icon" qsTypeId="urn:microsoft.com/office/officeart/2005/8/quickstyle/simple4" qsCatId="simple" csTypeId="urn:microsoft.com/office/officeart/2018/5/colors/Iconchunking_neutralicon_accent0_3" csCatId="mainScheme" phldr="1"/>
      <dgm:spPr/>
      <dgm:t>
        <a:bodyPr/>
        <a:lstStyle/>
        <a:p>
          <a:endParaRPr lang="en-US"/>
        </a:p>
      </dgm:t>
    </dgm:pt>
    <dgm:pt modelId="{751F9374-C8FD-4582-B3DF-17163C4B9E20}">
      <dgm:prSet custT="1"/>
      <dgm:spPr/>
      <dgm:t>
        <a:bodyPr/>
        <a:lstStyle/>
        <a:p>
          <a:pPr>
            <a:defRPr cap="all"/>
          </a:pPr>
          <a:r>
            <a:rPr lang="en-US" sz="2000" cap="none" dirty="0"/>
            <a:t>Share With Stakeholders </a:t>
          </a:r>
        </a:p>
      </dgm:t>
    </dgm:pt>
    <dgm:pt modelId="{60144CE1-49EA-49AC-9A88-E734B21C9C28}" type="parTrans" cxnId="{5D1EEB13-D4E5-4F32-B26B-5344007B26AB}">
      <dgm:prSet/>
      <dgm:spPr/>
      <dgm:t>
        <a:bodyPr/>
        <a:lstStyle/>
        <a:p>
          <a:endParaRPr lang="en-US"/>
        </a:p>
      </dgm:t>
    </dgm:pt>
    <dgm:pt modelId="{23490ABF-0395-498F-A17B-F76830D3C2A3}" type="sibTrans" cxnId="{5D1EEB13-D4E5-4F32-B26B-5344007B26AB}">
      <dgm:prSet/>
      <dgm:spPr/>
      <dgm:t>
        <a:bodyPr/>
        <a:lstStyle/>
        <a:p>
          <a:endParaRPr lang="en-US"/>
        </a:p>
      </dgm:t>
    </dgm:pt>
    <dgm:pt modelId="{882A78FD-9924-4E8B-AA6A-427F4568195E}">
      <dgm:prSet custT="1"/>
      <dgm:spPr/>
      <dgm:t>
        <a:bodyPr/>
        <a:lstStyle/>
        <a:p>
          <a:pPr>
            <a:defRPr cap="all"/>
          </a:pPr>
          <a:r>
            <a:rPr lang="en-US" sz="2000" cap="none" dirty="0"/>
            <a:t>Ask Questions About The Findings</a:t>
          </a:r>
        </a:p>
      </dgm:t>
    </dgm:pt>
    <dgm:pt modelId="{C63CB83E-C3A1-47EA-8EB9-B64FAE2F4116}" type="parTrans" cxnId="{755EE7AC-A24E-4679-AE5F-2C5507D1F3FB}">
      <dgm:prSet/>
      <dgm:spPr/>
      <dgm:t>
        <a:bodyPr/>
        <a:lstStyle/>
        <a:p>
          <a:endParaRPr lang="en-US"/>
        </a:p>
      </dgm:t>
    </dgm:pt>
    <dgm:pt modelId="{2499DC62-4B08-458B-AC94-328AC49FC71C}" type="sibTrans" cxnId="{755EE7AC-A24E-4679-AE5F-2C5507D1F3FB}">
      <dgm:prSet/>
      <dgm:spPr/>
      <dgm:t>
        <a:bodyPr/>
        <a:lstStyle/>
        <a:p>
          <a:endParaRPr lang="en-US"/>
        </a:p>
      </dgm:t>
    </dgm:pt>
    <dgm:pt modelId="{118CDE97-6E3E-4980-9E7C-75E3D21FDB0F}">
      <dgm:prSet custT="1"/>
      <dgm:spPr/>
      <dgm:t>
        <a:bodyPr/>
        <a:lstStyle/>
        <a:p>
          <a:pPr>
            <a:defRPr cap="all"/>
          </a:pPr>
          <a:r>
            <a:rPr lang="en-US" sz="2000" cap="none" dirty="0"/>
            <a:t>Use Qualitative Data To Better Understand The Quantitative Findings</a:t>
          </a:r>
        </a:p>
      </dgm:t>
    </dgm:pt>
    <dgm:pt modelId="{0880FB88-A440-409C-9083-511678BAEBE2}" type="parTrans" cxnId="{A4489AA1-A13C-44FD-879F-77010E93C2C1}">
      <dgm:prSet/>
      <dgm:spPr/>
      <dgm:t>
        <a:bodyPr/>
        <a:lstStyle/>
        <a:p>
          <a:endParaRPr lang="en-US"/>
        </a:p>
      </dgm:t>
    </dgm:pt>
    <dgm:pt modelId="{6FDD9AAB-C070-41A9-9BBF-7CC0A944B42E}" type="sibTrans" cxnId="{A4489AA1-A13C-44FD-879F-77010E93C2C1}">
      <dgm:prSet/>
      <dgm:spPr/>
      <dgm:t>
        <a:bodyPr/>
        <a:lstStyle/>
        <a:p>
          <a:endParaRPr lang="en-US"/>
        </a:p>
      </dgm:t>
    </dgm:pt>
    <dgm:pt modelId="{62A460C5-8575-4BD9-800B-A45D46C346AD}" type="pres">
      <dgm:prSet presAssocID="{C1C0EF5C-BB88-4B9D-AE56-A5AAB06E2706}" presName="root" presStyleCnt="0">
        <dgm:presLayoutVars>
          <dgm:dir/>
          <dgm:resizeHandles val="exact"/>
        </dgm:presLayoutVars>
      </dgm:prSet>
      <dgm:spPr/>
    </dgm:pt>
    <dgm:pt modelId="{25BE9E54-4806-4EBB-8341-182AEB2FFF93}" type="pres">
      <dgm:prSet presAssocID="{751F9374-C8FD-4582-B3DF-17163C4B9E20}" presName="compNode" presStyleCnt="0"/>
      <dgm:spPr/>
    </dgm:pt>
    <dgm:pt modelId="{061AFADB-A1E5-40E8-BB60-57F2DC52C205}" type="pres">
      <dgm:prSet presAssocID="{751F9374-C8FD-4582-B3DF-17163C4B9E20}" presName="iconBgRect" presStyleLbl="bgShp" presStyleIdx="0" presStyleCnt="3"/>
      <dgm:spPr/>
    </dgm:pt>
    <dgm:pt modelId="{F8CCC7AC-3C3C-4948-8B30-E4682C1F2AA7}" type="pres">
      <dgm:prSet presAssocID="{751F9374-C8FD-4582-B3DF-17163C4B9E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A7CBB448-38BA-4C1E-8D73-F170B11959EB}" type="pres">
      <dgm:prSet presAssocID="{751F9374-C8FD-4582-B3DF-17163C4B9E20}" presName="spaceRect" presStyleCnt="0"/>
      <dgm:spPr/>
    </dgm:pt>
    <dgm:pt modelId="{AA5B2FE9-C238-4D00-8019-A45A039AE286}" type="pres">
      <dgm:prSet presAssocID="{751F9374-C8FD-4582-B3DF-17163C4B9E20}" presName="textRect" presStyleLbl="revTx" presStyleIdx="0" presStyleCnt="3">
        <dgm:presLayoutVars>
          <dgm:chMax val="1"/>
          <dgm:chPref val="1"/>
        </dgm:presLayoutVars>
      </dgm:prSet>
      <dgm:spPr/>
    </dgm:pt>
    <dgm:pt modelId="{2AD03DB5-E695-4F62-8BF9-BE6A2D9C24B3}" type="pres">
      <dgm:prSet presAssocID="{23490ABF-0395-498F-A17B-F76830D3C2A3}" presName="sibTrans" presStyleCnt="0"/>
      <dgm:spPr/>
    </dgm:pt>
    <dgm:pt modelId="{C1FD4BDE-6264-42A5-8B54-B038FA70B940}" type="pres">
      <dgm:prSet presAssocID="{882A78FD-9924-4E8B-AA6A-427F4568195E}" presName="compNode" presStyleCnt="0"/>
      <dgm:spPr/>
    </dgm:pt>
    <dgm:pt modelId="{BB8A6D5E-4F3B-478E-AF2E-392EA0AF52F4}" type="pres">
      <dgm:prSet presAssocID="{882A78FD-9924-4E8B-AA6A-427F4568195E}" presName="iconBgRect" presStyleLbl="bgShp" presStyleIdx="1" presStyleCnt="3"/>
      <dgm:spPr/>
    </dgm:pt>
    <dgm:pt modelId="{DDB802FF-3F22-4E25-9113-A32D6ED142BB}" type="pres">
      <dgm:prSet presAssocID="{882A78FD-9924-4E8B-AA6A-427F456819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DE1EB167-17A4-49E6-89DF-8D9CB01C2F3B}" type="pres">
      <dgm:prSet presAssocID="{882A78FD-9924-4E8B-AA6A-427F4568195E}" presName="spaceRect" presStyleCnt="0"/>
      <dgm:spPr/>
    </dgm:pt>
    <dgm:pt modelId="{D9D1814C-D23F-4872-9B3A-0648440A7F03}" type="pres">
      <dgm:prSet presAssocID="{882A78FD-9924-4E8B-AA6A-427F4568195E}" presName="textRect" presStyleLbl="revTx" presStyleIdx="1" presStyleCnt="3">
        <dgm:presLayoutVars>
          <dgm:chMax val="1"/>
          <dgm:chPref val="1"/>
        </dgm:presLayoutVars>
      </dgm:prSet>
      <dgm:spPr/>
    </dgm:pt>
    <dgm:pt modelId="{506E23A8-4329-491F-8AF8-82EB104CA160}" type="pres">
      <dgm:prSet presAssocID="{2499DC62-4B08-458B-AC94-328AC49FC71C}" presName="sibTrans" presStyleCnt="0"/>
      <dgm:spPr/>
    </dgm:pt>
    <dgm:pt modelId="{8BF485D1-06C7-49A5-A77C-FF6842F3B00C}" type="pres">
      <dgm:prSet presAssocID="{118CDE97-6E3E-4980-9E7C-75E3D21FDB0F}" presName="compNode" presStyleCnt="0"/>
      <dgm:spPr/>
    </dgm:pt>
    <dgm:pt modelId="{97853D94-40B0-4223-BE6D-FCECF5A9BA82}" type="pres">
      <dgm:prSet presAssocID="{118CDE97-6E3E-4980-9E7C-75E3D21FDB0F}" presName="iconBgRect" presStyleLbl="bgShp" presStyleIdx="2" presStyleCnt="3"/>
      <dgm:spPr/>
    </dgm:pt>
    <dgm:pt modelId="{417B4853-9B76-4816-B2C7-602CB88FFFD6}" type="pres">
      <dgm:prSet presAssocID="{118CDE97-6E3E-4980-9E7C-75E3D21FDB0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39487319-92B7-4931-ADDF-F798197AB5C5}" type="pres">
      <dgm:prSet presAssocID="{118CDE97-6E3E-4980-9E7C-75E3D21FDB0F}" presName="spaceRect" presStyleCnt="0"/>
      <dgm:spPr/>
    </dgm:pt>
    <dgm:pt modelId="{5E13222E-F89A-4F33-97F2-66FDB998168A}" type="pres">
      <dgm:prSet presAssocID="{118CDE97-6E3E-4980-9E7C-75E3D21FDB0F}" presName="textRect" presStyleLbl="revTx" presStyleIdx="2" presStyleCnt="3">
        <dgm:presLayoutVars>
          <dgm:chMax val="1"/>
          <dgm:chPref val="1"/>
        </dgm:presLayoutVars>
      </dgm:prSet>
      <dgm:spPr/>
    </dgm:pt>
  </dgm:ptLst>
  <dgm:cxnLst>
    <dgm:cxn modelId="{5D1EEB13-D4E5-4F32-B26B-5344007B26AB}" srcId="{C1C0EF5C-BB88-4B9D-AE56-A5AAB06E2706}" destId="{751F9374-C8FD-4582-B3DF-17163C4B9E20}" srcOrd="0" destOrd="0" parTransId="{60144CE1-49EA-49AC-9A88-E734B21C9C28}" sibTransId="{23490ABF-0395-498F-A17B-F76830D3C2A3}"/>
    <dgm:cxn modelId="{6965E32B-231D-4E9D-B1D3-0C24BE19212A}" type="presOf" srcId="{118CDE97-6E3E-4980-9E7C-75E3D21FDB0F}" destId="{5E13222E-F89A-4F33-97F2-66FDB998168A}" srcOrd="0" destOrd="0" presId="urn:microsoft.com/office/officeart/2018/5/layout/IconCircleLabelList"/>
    <dgm:cxn modelId="{0E8D3563-B32B-4CCD-BD77-991D737B0DB8}" type="presOf" srcId="{C1C0EF5C-BB88-4B9D-AE56-A5AAB06E2706}" destId="{62A460C5-8575-4BD9-800B-A45D46C346AD}" srcOrd="0" destOrd="0" presId="urn:microsoft.com/office/officeart/2018/5/layout/IconCircleLabelList"/>
    <dgm:cxn modelId="{A4489AA1-A13C-44FD-879F-77010E93C2C1}" srcId="{C1C0EF5C-BB88-4B9D-AE56-A5AAB06E2706}" destId="{118CDE97-6E3E-4980-9E7C-75E3D21FDB0F}" srcOrd="2" destOrd="0" parTransId="{0880FB88-A440-409C-9083-511678BAEBE2}" sibTransId="{6FDD9AAB-C070-41A9-9BBF-7CC0A944B42E}"/>
    <dgm:cxn modelId="{4A9376AB-4BAB-4289-BE0F-95D687A74DE7}" type="presOf" srcId="{882A78FD-9924-4E8B-AA6A-427F4568195E}" destId="{D9D1814C-D23F-4872-9B3A-0648440A7F03}" srcOrd="0" destOrd="0" presId="urn:microsoft.com/office/officeart/2018/5/layout/IconCircleLabelList"/>
    <dgm:cxn modelId="{365DC8AB-E701-4D4E-B74D-534496184F6B}" type="presOf" srcId="{751F9374-C8FD-4582-B3DF-17163C4B9E20}" destId="{AA5B2FE9-C238-4D00-8019-A45A039AE286}" srcOrd="0" destOrd="0" presId="urn:microsoft.com/office/officeart/2018/5/layout/IconCircleLabelList"/>
    <dgm:cxn modelId="{755EE7AC-A24E-4679-AE5F-2C5507D1F3FB}" srcId="{C1C0EF5C-BB88-4B9D-AE56-A5AAB06E2706}" destId="{882A78FD-9924-4E8B-AA6A-427F4568195E}" srcOrd="1" destOrd="0" parTransId="{C63CB83E-C3A1-47EA-8EB9-B64FAE2F4116}" sibTransId="{2499DC62-4B08-458B-AC94-328AC49FC71C}"/>
    <dgm:cxn modelId="{BF7E254F-F650-459F-883F-9C5DE6BAC555}" type="presParOf" srcId="{62A460C5-8575-4BD9-800B-A45D46C346AD}" destId="{25BE9E54-4806-4EBB-8341-182AEB2FFF93}" srcOrd="0" destOrd="0" presId="urn:microsoft.com/office/officeart/2018/5/layout/IconCircleLabelList"/>
    <dgm:cxn modelId="{78FC929D-2FD1-4292-8904-2E419FA5644B}" type="presParOf" srcId="{25BE9E54-4806-4EBB-8341-182AEB2FFF93}" destId="{061AFADB-A1E5-40E8-BB60-57F2DC52C205}" srcOrd="0" destOrd="0" presId="urn:microsoft.com/office/officeart/2018/5/layout/IconCircleLabelList"/>
    <dgm:cxn modelId="{59925982-1A30-462B-BC18-978507027A3C}" type="presParOf" srcId="{25BE9E54-4806-4EBB-8341-182AEB2FFF93}" destId="{F8CCC7AC-3C3C-4948-8B30-E4682C1F2AA7}" srcOrd="1" destOrd="0" presId="urn:microsoft.com/office/officeart/2018/5/layout/IconCircleLabelList"/>
    <dgm:cxn modelId="{5AD2056F-7F3E-4343-BCBD-9883E3B83523}" type="presParOf" srcId="{25BE9E54-4806-4EBB-8341-182AEB2FFF93}" destId="{A7CBB448-38BA-4C1E-8D73-F170B11959EB}" srcOrd="2" destOrd="0" presId="urn:microsoft.com/office/officeart/2018/5/layout/IconCircleLabelList"/>
    <dgm:cxn modelId="{E447ACEE-0E67-41C8-88DA-8046A61001D4}" type="presParOf" srcId="{25BE9E54-4806-4EBB-8341-182AEB2FFF93}" destId="{AA5B2FE9-C238-4D00-8019-A45A039AE286}" srcOrd="3" destOrd="0" presId="urn:microsoft.com/office/officeart/2018/5/layout/IconCircleLabelList"/>
    <dgm:cxn modelId="{1FA5B4B7-E42D-4BCE-B4AE-14489831FA6F}" type="presParOf" srcId="{62A460C5-8575-4BD9-800B-A45D46C346AD}" destId="{2AD03DB5-E695-4F62-8BF9-BE6A2D9C24B3}" srcOrd="1" destOrd="0" presId="urn:microsoft.com/office/officeart/2018/5/layout/IconCircleLabelList"/>
    <dgm:cxn modelId="{F69CD815-47EF-4495-91CE-82E82B05F932}" type="presParOf" srcId="{62A460C5-8575-4BD9-800B-A45D46C346AD}" destId="{C1FD4BDE-6264-42A5-8B54-B038FA70B940}" srcOrd="2" destOrd="0" presId="urn:microsoft.com/office/officeart/2018/5/layout/IconCircleLabelList"/>
    <dgm:cxn modelId="{A1450822-C08C-44E1-BBA1-5045BBE0CA00}" type="presParOf" srcId="{C1FD4BDE-6264-42A5-8B54-B038FA70B940}" destId="{BB8A6D5E-4F3B-478E-AF2E-392EA0AF52F4}" srcOrd="0" destOrd="0" presId="urn:microsoft.com/office/officeart/2018/5/layout/IconCircleLabelList"/>
    <dgm:cxn modelId="{147AC6BB-60FF-4B7D-BF7D-EB3D221FA436}" type="presParOf" srcId="{C1FD4BDE-6264-42A5-8B54-B038FA70B940}" destId="{DDB802FF-3F22-4E25-9113-A32D6ED142BB}" srcOrd="1" destOrd="0" presId="urn:microsoft.com/office/officeart/2018/5/layout/IconCircleLabelList"/>
    <dgm:cxn modelId="{39D9DB1F-0E86-4A1A-AB3F-CCDA80E54A83}" type="presParOf" srcId="{C1FD4BDE-6264-42A5-8B54-B038FA70B940}" destId="{DE1EB167-17A4-49E6-89DF-8D9CB01C2F3B}" srcOrd="2" destOrd="0" presId="urn:microsoft.com/office/officeart/2018/5/layout/IconCircleLabelList"/>
    <dgm:cxn modelId="{E27069DB-96B4-4C4A-87F1-6F893E4B8F4C}" type="presParOf" srcId="{C1FD4BDE-6264-42A5-8B54-B038FA70B940}" destId="{D9D1814C-D23F-4872-9B3A-0648440A7F03}" srcOrd="3" destOrd="0" presId="urn:microsoft.com/office/officeart/2018/5/layout/IconCircleLabelList"/>
    <dgm:cxn modelId="{8A406EF5-0444-4591-A142-160FEB0DA0F2}" type="presParOf" srcId="{62A460C5-8575-4BD9-800B-A45D46C346AD}" destId="{506E23A8-4329-491F-8AF8-82EB104CA160}" srcOrd="3" destOrd="0" presId="urn:microsoft.com/office/officeart/2018/5/layout/IconCircleLabelList"/>
    <dgm:cxn modelId="{9158C5DA-A2A0-4E19-B733-C018AB112A59}" type="presParOf" srcId="{62A460C5-8575-4BD9-800B-A45D46C346AD}" destId="{8BF485D1-06C7-49A5-A77C-FF6842F3B00C}" srcOrd="4" destOrd="0" presId="urn:microsoft.com/office/officeart/2018/5/layout/IconCircleLabelList"/>
    <dgm:cxn modelId="{F7B81194-348A-4CF2-A167-1BA90ED3D38E}" type="presParOf" srcId="{8BF485D1-06C7-49A5-A77C-FF6842F3B00C}" destId="{97853D94-40B0-4223-BE6D-FCECF5A9BA82}" srcOrd="0" destOrd="0" presId="urn:microsoft.com/office/officeart/2018/5/layout/IconCircleLabelList"/>
    <dgm:cxn modelId="{E9C78D0C-5334-47F8-80FF-B756EA673B2B}" type="presParOf" srcId="{8BF485D1-06C7-49A5-A77C-FF6842F3B00C}" destId="{417B4853-9B76-4816-B2C7-602CB88FFFD6}" srcOrd="1" destOrd="0" presId="urn:microsoft.com/office/officeart/2018/5/layout/IconCircleLabelList"/>
    <dgm:cxn modelId="{B129E056-005E-4ED4-9022-677D954783A7}" type="presParOf" srcId="{8BF485D1-06C7-49A5-A77C-FF6842F3B00C}" destId="{39487319-92B7-4931-ADDF-F798197AB5C5}" srcOrd="2" destOrd="0" presId="urn:microsoft.com/office/officeart/2018/5/layout/IconCircleLabelList"/>
    <dgm:cxn modelId="{4CFC7CF5-5476-4297-9CC1-6D61099F9210}" type="presParOf" srcId="{8BF485D1-06C7-49A5-A77C-FF6842F3B00C}" destId="{5E13222E-F89A-4F33-97F2-66FDB998168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AFADB-A1E5-40E8-BB60-57F2DC52C205}">
      <dsp:nvSpPr>
        <dsp:cNvPr id="0" name=""/>
        <dsp:cNvSpPr/>
      </dsp:nvSpPr>
      <dsp:spPr>
        <a:xfrm>
          <a:off x="530099" y="692075"/>
          <a:ext cx="1406812" cy="1406812"/>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8CCC7AC-3C3C-4948-8B30-E4682C1F2AA7}">
      <dsp:nvSpPr>
        <dsp:cNvPr id="0" name=""/>
        <dsp:cNvSpPr/>
      </dsp:nvSpPr>
      <dsp:spPr>
        <a:xfrm>
          <a:off x="829912" y="991887"/>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A5B2FE9-C238-4D00-8019-A45A039AE286}">
      <dsp:nvSpPr>
        <dsp:cNvPr id="0" name=""/>
        <dsp:cNvSpPr/>
      </dsp:nvSpPr>
      <dsp:spPr>
        <a:xfrm>
          <a:off x="80381" y="2537075"/>
          <a:ext cx="2306250"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cap="none" dirty="0"/>
            <a:t>Share With Stakeholders </a:t>
          </a:r>
        </a:p>
      </dsp:txBody>
      <dsp:txXfrm>
        <a:off x="80381" y="2537075"/>
        <a:ext cx="2306250" cy="1122187"/>
      </dsp:txXfrm>
    </dsp:sp>
    <dsp:sp modelId="{BB8A6D5E-4F3B-478E-AF2E-392EA0AF52F4}">
      <dsp:nvSpPr>
        <dsp:cNvPr id="0" name=""/>
        <dsp:cNvSpPr/>
      </dsp:nvSpPr>
      <dsp:spPr>
        <a:xfrm>
          <a:off x="3239943" y="692075"/>
          <a:ext cx="1406812" cy="1406812"/>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DB802FF-3F22-4E25-9113-A32D6ED142BB}">
      <dsp:nvSpPr>
        <dsp:cNvPr id="0" name=""/>
        <dsp:cNvSpPr/>
      </dsp:nvSpPr>
      <dsp:spPr>
        <a:xfrm>
          <a:off x="3539756" y="991887"/>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D1814C-D23F-4872-9B3A-0648440A7F03}">
      <dsp:nvSpPr>
        <dsp:cNvPr id="0" name=""/>
        <dsp:cNvSpPr/>
      </dsp:nvSpPr>
      <dsp:spPr>
        <a:xfrm>
          <a:off x="2790224" y="2537075"/>
          <a:ext cx="2306250"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cap="none" dirty="0"/>
            <a:t>Ask Questions About The Findings</a:t>
          </a:r>
        </a:p>
      </dsp:txBody>
      <dsp:txXfrm>
        <a:off x="2790224" y="2537075"/>
        <a:ext cx="2306250" cy="1122187"/>
      </dsp:txXfrm>
    </dsp:sp>
    <dsp:sp modelId="{97853D94-40B0-4223-BE6D-FCECF5A9BA82}">
      <dsp:nvSpPr>
        <dsp:cNvPr id="0" name=""/>
        <dsp:cNvSpPr/>
      </dsp:nvSpPr>
      <dsp:spPr>
        <a:xfrm>
          <a:off x="5949787" y="692075"/>
          <a:ext cx="1406812" cy="1406812"/>
        </a:xfrm>
        <a:prstGeom prst="ellipse">
          <a:avLst/>
        </a:prstGeom>
        <a:solidFill>
          <a:schemeClr val="dk2">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17B4853-9B76-4816-B2C7-602CB88FFFD6}">
      <dsp:nvSpPr>
        <dsp:cNvPr id="0" name=""/>
        <dsp:cNvSpPr/>
      </dsp:nvSpPr>
      <dsp:spPr>
        <a:xfrm>
          <a:off x="6249600" y="991887"/>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13222E-F89A-4F33-97F2-66FDB998168A}">
      <dsp:nvSpPr>
        <dsp:cNvPr id="0" name=""/>
        <dsp:cNvSpPr/>
      </dsp:nvSpPr>
      <dsp:spPr>
        <a:xfrm>
          <a:off x="5500068" y="2537075"/>
          <a:ext cx="2306250"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cap="none" dirty="0"/>
            <a:t>Use Qualitative Data To Better Understand The Quantitative Findings</a:t>
          </a:r>
        </a:p>
      </dsp:txBody>
      <dsp:txXfrm>
        <a:off x="5500068" y="2537075"/>
        <a:ext cx="2306250" cy="112218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7/19/2018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7/19/2018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3572458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handouts</a:t>
            </a:r>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3432930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table as a handout</a:t>
            </a:r>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334494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2776793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Kerry</a:t>
            </a:r>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3688671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Kerry</a:t>
            </a:r>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1791718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Kerry</a:t>
            </a:r>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2859734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Kerry</a:t>
            </a:r>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60676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Kerry</a:t>
            </a:r>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1107631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Kerry</a:t>
            </a:r>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2435707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Kerry</a:t>
            </a:r>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199730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10886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Kerry</a:t>
            </a:r>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426367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Kerry</a:t>
            </a:r>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163670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Kerry</a:t>
            </a:r>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245522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Kerry</a:t>
            </a:r>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1473912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you used the DaSy product?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2879725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Kerry</a:t>
            </a:r>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1874183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Instructions to presenters: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slide is to be included as the last slide in your deck but you are not expected to show it to the audience. Please be sure to delete these instructions from this slide’s notes page in your </a:t>
            </a:r>
            <a:r>
              <a:rPr lang="en-US" sz="1200" kern="1200">
                <a:solidFill>
                  <a:schemeClr val="tx1"/>
                </a:solidFill>
                <a:effectLst/>
                <a:latin typeface="+mn-lt"/>
                <a:ea typeface="+mn-ea"/>
                <a:cs typeface="+mn-cs"/>
              </a:rPr>
              <a:t>presentation.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183777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63622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84875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205430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174885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344074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Brenda</a:t>
            </a:r>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4407431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descr="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a:solidFill>
                    <a:srgbClr val="39B54A"/>
                  </a:solidFill>
                </a:rPr>
                <a:t>The</a:t>
              </a:r>
              <a:r>
                <a:rPr lang="en-US" b="1" baseline="0" dirty="0">
                  <a:solidFill>
                    <a:srgbClr val="39B54A"/>
                  </a:solidFill>
                </a:rPr>
                <a:t> Center for IDEA</a:t>
              </a:r>
            </a:p>
            <a:p>
              <a:r>
                <a:rPr lang="en-US" b="1" baseline="0" dirty="0">
                  <a:solidFill>
                    <a:srgbClr val="39B54A"/>
                  </a:solidFill>
                </a:rPr>
                <a:t>Early Childhood Data Systems</a:t>
              </a:r>
              <a:endParaRPr lang="en-US" b="1" dirty="0">
                <a:solidFill>
                  <a:srgbClr val="39B54A"/>
                </a:solidFill>
              </a:endParaRP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quot; &quo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jojofeelings.wordpress.com/tag/blog/page/2/"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asycenter.org/strengthening-ssip-evaluations-with-qualitative-methods/" TargetMode="External"/><Relationship Id="rId2" Type="http://schemas.openxmlformats.org/officeDocument/2006/relationships/hyperlink" Target="https://implementation.fpg.unc.edu/resources/lesson-3-practice-profil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ats.stackexchange.com/questions/423/what-is-your-favorite-data-analysis-cartoon" TargetMode="Externa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www.themindfulword.org/2015/discovering-your-purpose-lif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region1rttt.ncdpi.wikispaces.net/Webquest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webquests215.wikispaces.com/Short+Story+Elemen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3sj.wikispaces.com/English+Link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asycenter.org/data-visualization-toolkit-2/qualitative-dat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s://dasycenter.org/strengthening-ssip-evaluations-with-qualitative-methods/"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workshopeso2.wikispaces.com/just+for+fu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Collecting, Analyzing, and Sharing Qualitative Data</a:t>
            </a:r>
            <a:br>
              <a:rPr lang="en-US" sz="4000" dirty="0"/>
            </a:br>
            <a:endParaRPr lang="en-US" sz="4000" dirty="0"/>
          </a:p>
        </p:txBody>
      </p:sp>
      <p:sp>
        <p:nvSpPr>
          <p:cNvPr id="5" name="Text Placeholder 10"/>
          <p:cNvSpPr txBox="1">
            <a:spLocks/>
          </p:cNvSpPr>
          <p:nvPr/>
        </p:nvSpPr>
        <p:spPr>
          <a:xfrm>
            <a:off x="960338" y="3657600"/>
            <a:ext cx="67056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Megan Cox (</a:t>
            </a:r>
            <a:r>
              <a:rPr lang="en-US" sz="2400" dirty="0" err="1"/>
              <a:t>DaSy</a:t>
            </a:r>
            <a:r>
              <a:rPr lang="en-US" sz="2400" dirty="0"/>
              <a:t>)</a:t>
            </a:r>
          </a:p>
          <a:p>
            <a:r>
              <a:rPr lang="en-US" sz="2400" dirty="0"/>
              <a:t>Kerry Friedman (</a:t>
            </a:r>
            <a:r>
              <a:rPr lang="en-US" sz="2400" dirty="0" err="1"/>
              <a:t>DaSy</a:t>
            </a:r>
            <a:r>
              <a:rPr lang="en-US" sz="2400" dirty="0"/>
              <a:t>)</a:t>
            </a:r>
          </a:p>
          <a:p>
            <a:r>
              <a:rPr lang="en-US" sz="2400" dirty="0"/>
              <a:t>Brenda Sharp (LA Part C)</a:t>
            </a:r>
          </a:p>
          <a:p>
            <a:r>
              <a:rPr lang="en-US" sz="2400" dirty="0"/>
              <a:t>Debbie Shaver (</a:t>
            </a:r>
            <a:r>
              <a:rPr lang="en-US" sz="2400" dirty="0" err="1"/>
              <a:t>DaSy</a:t>
            </a:r>
            <a:r>
              <a:rPr lang="en-US" sz="2400" dirty="0"/>
              <a:t>)</a:t>
            </a:r>
            <a:endParaRPr lang="en-US" sz="2000" dirty="0"/>
          </a:p>
        </p:txBody>
      </p:sp>
      <p:sp>
        <p:nvSpPr>
          <p:cNvPr id="6" name="Subtitle 2"/>
          <p:cNvSpPr>
            <a:spLocks noGrp="1"/>
          </p:cNvSpPr>
          <p:nvPr>
            <p:ph type="subTitle" idx="1"/>
          </p:nvPr>
        </p:nvSpPr>
        <p:spPr>
          <a:xfrm>
            <a:off x="987552" y="5718048"/>
            <a:ext cx="7242048" cy="1139952"/>
          </a:xfrm>
        </p:spPr>
        <p:txBody>
          <a:bodyPr>
            <a:normAutofit fontScale="62500" lnSpcReduction="20000"/>
          </a:bodyPr>
          <a:lstStyle/>
          <a:p>
            <a:r>
              <a:rPr lang="en-US" dirty="0"/>
              <a:t>2018 Improving Data, Improving Outcomes Conference</a:t>
            </a:r>
          </a:p>
          <a:p>
            <a:r>
              <a:rPr lang="en-US" dirty="0"/>
              <a:t>Arlington, VA</a:t>
            </a:r>
          </a:p>
          <a:p>
            <a:r>
              <a:rPr lang="en-US" dirty="0"/>
              <a:t>August 2018</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3025C0-35FF-41E0-9966-B75E27553115}"/>
              </a:ext>
            </a:extLst>
          </p:cNvPr>
          <p:cNvSpPr>
            <a:spLocks noGrp="1"/>
          </p:cNvSpPr>
          <p:nvPr>
            <p:ph idx="1"/>
          </p:nvPr>
        </p:nvSpPr>
        <p:spPr>
          <a:xfrm>
            <a:off x="457200" y="1600200"/>
            <a:ext cx="8229600" cy="4648199"/>
          </a:xfrm>
        </p:spPr>
        <p:txBody>
          <a:bodyPr/>
          <a:lstStyle/>
          <a:p>
            <a:pPr marL="0" indent="0">
              <a:buNone/>
            </a:pPr>
            <a:r>
              <a:rPr lang="en-US" i="1" dirty="0"/>
              <a:t>Louisiana selected the DEC RPs as the EBP and </a:t>
            </a:r>
          </a:p>
          <a:p>
            <a:pPr marL="0" indent="0">
              <a:buNone/>
            </a:pPr>
            <a:r>
              <a:rPr lang="en-US" dirty="0"/>
              <a:t>completed some initial crosswalk with 3 practice components below in the Phase III, Year 1 development:</a:t>
            </a:r>
          </a:p>
          <a:p>
            <a:r>
              <a:rPr lang="en-US" u="sng" dirty="0"/>
              <a:t>Family Assessment </a:t>
            </a:r>
            <a:r>
              <a:rPr lang="en-US" sz="2400" dirty="0"/>
              <a:t>(DEC Family and Assessment Topic Areas)</a:t>
            </a:r>
          </a:p>
          <a:p>
            <a:r>
              <a:rPr lang="en-US" u="sng" dirty="0"/>
              <a:t>Service Delivery supports Family Priorities </a:t>
            </a:r>
            <a:r>
              <a:rPr lang="en-US" sz="2400" dirty="0"/>
              <a:t>(Family, Instruction and Teaming Topic Areas)</a:t>
            </a:r>
          </a:p>
          <a:p>
            <a:r>
              <a:rPr lang="en-US" u="sng" dirty="0"/>
              <a:t>Team-based Practice Supports service delivery </a:t>
            </a:r>
            <a:r>
              <a:rPr lang="en-US" dirty="0"/>
              <a:t>(</a:t>
            </a:r>
            <a:r>
              <a:rPr lang="en-US" sz="2400" dirty="0"/>
              <a:t>Instruction and Teaming Topic Areas)</a:t>
            </a:r>
            <a:r>
              <a:rPr lang="en-US" dirty="0"/>
              <a:t>.</a:t>
            </a:r>
          </a:p>
          <a:p>
            <a:pPr marL="0" indent="0">
              <a:buNone/>
            </a:pPr>
            <a:endParaRPr lang="en-US" sz="3200" dirty="0"/>
          </a:p>
        </p:txBody>
      </p:sp>
      <p:sp>
        <p:nvSpPr>
          <p:cNvPr id="3" name="Title 2">
            <a:extLst>
              <a:ext uri="{FF2B5EF4-FFF2-40B4-BE49-F238E27FC236}">
                <a16:creationId xmlns:a16="http://schemas.microsoft.com/office/drawing/2014/main" id="{48F876D4-3BF8-4295-81C9-75933E24CC2C}"/>
              </a:ext>
            </a:extLst>
          </p:cNvPr>
          <p:cNvSpPr>
            <a:spLocks noGrp="1"/>
          </p:cNvSpPr>
          <p:nvPr>
            <p:ph type="title"/>
          </p:nvPr>
        </p:nvSpPr>
        <p:spPr>
          <a:xfrm>
            <a:off x="457200" y="274638"/>
            <a:ext cx="8229600" cy="1401762"/>
          </a:xfrm>
        </p:spPr>
        <p:txBody>
          <a:bodyPr>
            <a:noAutofit/>
          </a:bodyPr>
          <a:lstStyle/>
          <a:p>
            <a:r>
              <a:rPr lang="en-US" dirty="0"/>
              <a:t>Selected Evidence-Based Practices (EBPs)</a:t>
            </a:r>
          </a:p>
        </p:txBody>
      </p:sp>
      <p:sp>
        <p:nvSpPr>
          <p:cNvPr id="4" name="Slide Number Placeholder 3">
            <a:extLst>
              <a:ext uri="{FF2B5EF4-FFF2-40B4-BE49-F238E27FC236}">
                <a16:creationId xmlns:a16="http://schemas.microsoft.com/office/drawing/2014/main" id="{D1579B3B-436F-40E9-AD6A-537AB4158B8D}"/>
              </a:ext>
            </a:extLst>
          </p:cNvPr>
          <p:cNvSpPr>
            <a:spLocks noGrp="1"/>
          </p:cNvSpPr>
          <p:nvPr>
            <p:ph type="sldNum" sz="quarter" idx="10"/>
          </p:nvPr>
        </p:nvSpPr>
        <p:spPr/>
        <p:txBody>
          <a:bodyPr/>
          <a:lstStyle/>
          <a:p>
            <a:fld id="{B2897048-00E0-47FB-B07B-F36BBE8AF579}" type="slidenum">
              <a:rPr lang="en-US" smtClean="0"/>
              <a:pPr/>
              <a:t>10</a:t>
            </a:fld>
            <a:endParaRPr lang="en-US" dirty="0"/>
          </a:p>
        </p:txBody>
      </p:sp>
    </p:spTree>
    <p:extLst>
      <p:ext uri="{BB962C8B-B14F-4D97-AF65-F5344CB8AC3E}">
        <p14:creationId xmlns:p14="http://schemas.microsoft.com/office/powerpoint/2010/main" val="167875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19600"/>
          </a:xfrm>
        </p:spPr>
        <p:txBody>
          <a:bodyPr/>
          <a:lstStyle/>
          <a:p>
            <a:r>
              <a:rPr lang="en-US" sz="2400" dirty="0"/>
              <a:t>Move from Infrastructure focus to Practice Improvement focus</a:t>
            </a:r>
          </a:p>
          <a:p>
            <a:r>
              <a:rPr lang="en-US" sz="2400" dirty="0"/>
              <a:t>Establish </a:t>
            </a:r>
            <a:r>
              <a:rPr lang="en-US" sz="2400" u="sng" dirty="0"/>
              <a:t>3 workgroups </a:t>
            </a:r>
            <a:r>
              <a:rPr lang="en-US" sz="2400" dirty="0"/>
              <a:t>aligned to the 3 practice areas</a:t>
            </a:r>
          </a:p>
          <a:p>
            <a:r>
              <a:rPr lang="en-US" sz="2400" dirty="0"/>
              <a:t>Assumptions:  </a:t>
            </a:r>
          </a:p>
          <a:p>
            <a:pPr lvl="1"/>
            <a:r>
              <a:rPr lang="en-US" dirty="0"/>
              <a:t>Inconsistent implementation around the state</a:t>
            </a:r>
          </a:p>
          <a:p>
            <a:pPr lvl="1"/>
            <a:r>
              <a:rPr lang="en-US" dirty="0"/>
              <a:t>Use Implementation Science “</a:t>
            </a:r>
            <a:r>
              <a:rPr lang="en-US" i="1" dirty="0"/>
              <a:t>Practice Profile Methodology</a:t>
            </a:r>
            <a:r>
              <a:rPr lang="en-US" dirty="0"/>
              <a:t>” (PPM) and </a:t>
            </a:r>
            <a:r>
              <a:rPr lang="en-US" i="1" dirty="0"/>
              <a:t>Switch</a:t>
            </a:r>
          </a:p>
          <a:p>
            <a:pPr marL="1314450" lvl="2" indent="-514350">
              <a:buFont typeface="+mj-lt"/>
              <a:buAutoNum type="arabicPeriod"/>
            </a:pPr>
            <a:r>
              <a:rPr lang="en-US" sz="2100" dirty="0"/>
              <a:t>Define the Practice: </a:t>
            </a:r>
            <a:r>
              <a:rPr lang="en-US" dirty="0"/>
              <a:t>Each practice area given a results statement</a:t>
            </a:r>
          </a:p>
          <a:p>
            <a:pPr marL="1314450" lvl="2" indent="-514350">
              <a:buFont typeface="+mj-lt"/>
              <a:buAutoNum type="arabicPeriod"/>
            </a:pPr>
            <a:r>
              <a:rPr lang="en-US" sz="2100" dirty="0"/>
              <a:t>Assess how it’s being implemented in Louisiana</a:t>
            </a:r>
          </a:p>
          <a:p>
            <a:pPr marL="1314450" lvl="2" indent="-514350">
              <a:buFont typeface="+mj-lt"/>
              <a:buAutoNum type="arabicPeriod"/>
            </a:pPr>
            <a:r>
              <a:rPr lang="en-US" sz="2100" dirty="0"/>
              <a:t>Define components of each practice</a:t>
            </a:r>
          </a:p>
          <a:p>
            <a:pPr marL="1314450" lvl="2" indent="-514350">
              <a:buFont typeface="+mj-lt"/>
              <a:buAutoNum type="arabicPeriod"/>
            </a:pPr>
            <a:r>
              <a:rPr lang="en-US" sz="2100" dirty="0"/>
              <a:t>Identify Bright Spots</a:t>
            </a:r>
          </a:p>
          <a:p>
            <a:endParaRPr lang="en-US" dirty="0"/>
          </a:p>
        </p:txBody>
      </p:sp>
      <p:sp>
        <p:nvSpPr>
          <p:cNvPr id="3" name="Title 2"/>
          <p:cNvSpPr>
            <a:spLocks noGrp="1"/>
          </p:cNvSpPr>
          <p:nvPr>
            <p:ph type="title"/>
          </p:nvPr>
        </p:nvSpPr>
        <p:spPr/>
        <p:txBody>
          <a:bodyPr>
            <a:normAutofit fontScale="90000"/>
          </a:bodyPr>
          <a:lstStyle/>
          <a:p>
            <a:r>
              <a:rPr lang="en-US" dirty="0"/>
              <a:t>Phase III, Year 2 “Kick off Retreat” Outcomes: </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11</a:t>
            </a:fld>
            <a:endParaRPr lang="en-US" dirty="0"/>
          </a:p>
        </p:txBody>
      </p:sp>
    </p:spTree>
    <p:extLst>
      <p:ext uri="{BB962C8B-B14F-4D97-AF65-F5344CB8AC3E}">
        <p14:creationId xmlns:p14="http://schemas.microsoft.com/office/powerpoint/2010/main" val="231081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Two workgroups develop surveys using Survey Monkey (quantitative)</a:t>
            </a:r>
          </a:p>
          <a:p>
            <a:r>
              <a:rPr lang="en-US" dirty="0"/>
              <a:t>Family Assessment workgroup to conduct interviews with 4 groups (qualitative):</a:t>
            </a:r>
          </a:p>
          <a:p>
            <a:pPr lvl="1"/>
            <a:r>
              <a:rPr lang="en-US" dirty="0"/>
              <a:t>Families</a:t>
            </a:r>
          </a:p>
          <a:p>
            <a:pPr lvl="1"/>
            <a:r>
              <a:rPr lang="en-US" dirty="0"/>
              <a:t>Support Coordination agencies</a:t>
            </a:r>
          </a:p>
          <a:p>
            <a:pPr lvl="1"/>
            <a:r>
              <a:rPr lang="en-US" dirty="0"/>
              <a:t>SPOEs</a:t>
            </a:r>
          </a:p>
          <a:p>
            <a:pPr lvl="1"/>
            <a:r>
              <a:rPr lang="en-US" dirty="0"/>
              <a:t>Eligibility Evaluators</a:t>
            </a:r>
          </a:p>
          <a:p>
            <a:endParaRPr lang="en-US" dirty="0"/>
          </a:p>
        </p:txBody>
      </p:sp>
      <p:sp>
        <p:nvSpPr>
          <p:cNvPr id="3" name="Title 2"/>
          <p:cNvSpPr>
            <a:spLocks noGrp="1"/>
          </p:cNvSpPr>
          <p:nvPr>
            <p:ph type="title"/>
          </p:nvPr>
        </p:nvSpPr>
        <p:spPr/>
        <p:txBody>
          <a:bodyPr>
            <a:normAutofit fontScale="90000"/>
          </a:bodyPr>
          <a:lstStyle/>
          <a:p>
            <a:r>
              <a:rPr lang="en-US" dirty="0"/>
              <a:t>PPM:  Identify principles, functions, activities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12</a:t>
            </a:fld>
            <a:endParaRPr lang="en-US" dirty="0"/>
          </a:p>
        </p:txBody>
      </p:sp>
    </p:spTree>
    <p:extLst>
      <p:ext uri="{BB962C8B-B14F-4D97-AF65-F5344CB8AC3E}">
        <p14:creationId xmlns:p14="http://schemas.microsoft.com/office/powerpoint/2010/main" val="33809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153400" cy="4038600"/>
          </a:xfrm>
        </p:spPr>
        <p:txBody>
          <a:bodyPr/>
          <a:lstStyle/>
          <a:p>
            <a:r>
              <a:rPr lang="en-US" dirty="0"/>
              <a:t>Specific format and questions for each of the target groups based the components of the practice profile (4 interview formats)</a:t>
            </a:r>
          </a:p>
          <a:p>
            <a:pPr>
              <a:spcBef>
                <a:spcPts val="0"/>
              </a:spcBef>
            </a:pPr>
            <a:r>
              <a:rPr lang="en-US" dirty="0"/>
              <a:t>Trained interviewers on the process </a:t>
            </a:r>
          </a:p>
          <a:p>
            <a:pPr marL="0" indent="0">
              <a:spcBef>
                <a:spcPts val="0"/>
              </a:spcBef>
              <a:buNone/>
            </a:pPr>
            <a:r>
              <a:rPr lang="en-US" dirty="0"/>
              <a:t>     for consistency</a:t>
            </a:r>
          </a:p>
          <a:p>
            <a:pPr>
              <a:spcBef>
                <a:spcPts val="0"/>
              </a:spcBef>
            </a:pPr>
            <a:r>
              <a:rPr lang="en-US" dirty="0"/>
              <a:t>Determined target number, </a:t>
            </a:r>
          </a:p>
          <a:p>
            <a:pPr marL="0" indent="0">
              <a:spcBef>
                <a:spcPts val="0"/>
              </a:spcBef>
              <a:buNone/>
            </a:pPr>
            <a:r>
              <a:rPr lang="en-US" dirty="0"/>
              <a:t>     who would conduct interviews</a:t>
            </a:r>
          </a:p>
          <a:p>
            <a:r>
              <a:rPr lang="en-US" dirty="0"/>
              <a:t>Summarized the results</a:t>
            </a:r>
          </a:p>
        </p:txBody>
      </p:sp>
      <p:sp>
        <p:nvSpPr>
          <p:cNvPr id="3" name="Title 2"/>
          <p:cNvSpPr>
            <a:spLocks noGrp="1"/>
          </p:cNvSpPr>
          <p:nvPr>
            <p:ph type="title"/>
          </p:nvPr>
        </p:nvSpPr>
        <p:spPr/>
        <p:txBody>
          <a:bodyPr>
            <a:normAutofit fontScale="90000"/>
          </a:bodyPr>
          <a:lstStyle/>
          <a:p>
            <a:r>
              <a:rPr lang="en-US" dirty="0"/>
              <a:t>Qualitative Measure: Conducting the Interviews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pic>
        <p:nvPicPr>
          <p:cNvPr id="6" name="Picture 5">
            <a:extLst>
              <a:ext uri="{FF2B5EF4-FFF2-40B4-BE49-F238E27FC236}">
                <a16:creationId xmlns:a16="http://schemas.microsoft.com/office/drawing/2014/main" id="{5CB7E39F-BE3D-49C8-A3FB-A507967394D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19800" y="3076364"/>
            <a:ext cx="2667000" cy="2592917"/>
          </a:xfrm>
          <a:prstGeom prst="rect">
            <a:avLst/>
          </a:prstGeom>
        </p:spPr>
      </p:pic>
      <p:sp>
        <p:nvSpPr>
          <p:cNvPr id="7" name="TextBox 6">
            <a:extLst>
              <a:ext uri="{FF2B5EF4-FFF2-40B4-BE49-F238E27FC236}">
                <a16:creationId xmlns:a16="http://schemas.microsoft.com/office/drawing/2014/main" id="{CEB6413A-AC5F-4034-AA5D-7E2A8D845A41}"/>
              </a:ext>
            </a:extLst>
          </p:cNvPr>
          <p:cNvSpPr txBox="1"/>
          <p:nvPr/>
        </p:nvSpPr>
        <p:spPr>
          <a:xfrm>
            <a:off x="5901690" y="5661399"/>
            <a:ext cx="2667000" cy="369332"/>
          </a:xfrm>
          <a:prstGeom prst="rect">
            <a:avLst/>
          </a:prstGeom>
          <a:noFill/>
        </p:spPr>
        <p:txBody>
          <a:bodyPr wrap="square" rtlCol="0">
            <a:spAutoFit/>
          </a:bodyPr>
          <a:lstStyle/>
          <a:p>
            <a:r>
              <a:rPr lang="en-US" sz="900" dirty="0">
                <a:hlinkClick r:id="rId3" tooltip="https://jojofeelings.wordpress.com/tag/blog/page/2/"/>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12865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17248094"/>
              </p:ext>
            </p:extLst>
          </p:nvPr>
        </p:nvGraphicFramePr>
        <p:xfrm>
          <a:off x="457200" y="990600"/>
          <a:ext cx="8229600" cy="5019294"/>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838200">
                <a:tc>
                  <a:txBody>
                    <a:bodyPr/>
                    <a:lstStyle/>
                    <a:p>
                      <a:r>
                        <a:rPr lang="en-US" dirty="0"/>
                        <a:t>Questions to ask: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Key Elements to Listen For</a:t>
                      </a:r>
                      <a:endParaRPr lang="en-US" sz="1800" dirty="0">
                        <a:effectLst/>
                        <a:latin typeface="+mn-lt"/>
                        <a:ea typeface="Calibri"/>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Record Comments/Discussion</a:t>
                      </a:r>
                      <a:endParaRPr lang="en-US" sz="1800" dirty="0">
                        <a:effectLst/>
                        <a:latin typeface="+mn-lt"/>
                        <a:ea typeface="Calibri"/>
                        <a:cs typeface="Times New Roman"/>
                      </a:endParaRPr>
                    </a:p>
                  </a:txBody>
                  <a:tcPr/>
                </a:tc>
                <a:extLst>
                  <a:ext uri="{0D108BD9-81ED-4DB2-BD59-A6C34878D82A}">
                    <a16:rowId xmlns:a16="http://schemas.microsoft.com/office/drawing/2014/main" val="10000"/>
                  </a:ext>
                </a:extLst>
              </a:tr>
              <a:tr h="3655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effectLst/>
                        </a:rPr>
                        <a:t>Describe the conversation and the kinds of questions you were asked about your day and your concerns for your child and family.</a:t>
                      </a:r>
                      <a:endParaRPr lang="en-US" sz="1800" dirty="0">
                        <a:effectLst/>
                        <a:latin typeface="+mn-lt"/>
                        <a:ea typeface="Calibri"/>
                        <a:cs typeface="Times New Roman"/>
                      </a:endParaRPr>
                    </a:p>
                    <a:p>
                      <a:endParaRPr lang="en-US" dirty="0"/>
                    </a:p>
                  </a:txBody>
                  <a:tcPr/>
                </a:tc>
                <a:tc>
                  <a:txBody>
                    <a:bodyPr/>
                    <a:lstStyle/>
                    <a:p>
                      <a:pPr marL="0" marR="0">
                        <a:lnSpc>
                          <a:spcPct val="107000"/>
                        </a:lnSpc>
                        <a:spcBef>
                          <a:spcPts val="0"/>
                        </a:spcBef>
                        <a:spcAft>
                          <a:spcPts val="0"/>
                        </a:spcAft>
                      </a:pPr>
                      <a:r>
                        <a:rPr lang="en-US" sz="1300" dirty="0">
                          <a:effectLst/>
                        </a:rPr>
                        <a:t>Listen for answers to the following specific questions and if the answers are not shared ask the following specific questions/prompts:</a:t>
                      </a:r>
                    </a:p>
                    <a:p>
                      <a:pPr marL="0" marR="0">
                        <a:lnSpc>
                          <a:spcPct val="107000"/>
                        </a:lnSpc>
                        <a:spcBef>
                          <a:spcPts val="0"/>
                        </a:spcBef>
                        <a:spcAft>
                          <a:spcPts val="0"/>
                        </a:spcAft>
                      </a:pPr>
                      <a:r>
                        <a:rPr lang="en-US" sz="1300" dirty="0">
                          <a:effectLst/>
                        </a:rPr>
                        <a:t> </a:t>
                      </a:r>
                    </a:p>
                    <a:p>
                      <a:pPr marL="0" marR="0">
                        <a:lnSpc>
                          <a:spcPct val="107000"/>
                        </a:lnSpc>
                        <a:spcBef>
                          <a:spcPts val="0"/>
                        </a:spcBef>
                        <a:spcAft>
                          <a:spcPts val="0"/>
                        </a:spcAft>
                      </a:pPr>
                      <a:r>
                        <a:rPr lang="en-US" sz="1300" dirty="0">
                          <a:effectLst/>
                          <a:sym typeface="Wingdings"/>
                        </a:rPr>
                        <a:t></a:t>
                      </a:r>
                      <a:r>
                        <a:rPr lang="en-US" sz="1300" dirty="0">
                          <a:effectLst/>
                        </a:rPr>
                        <a:t>. Give examples of the kinds of questions you were asked (e.g., were they open ended for you to respond to or were they examples for you to choose from).</a:t>
                      </a:r>
                    </a:p>
                    <a:p>
                      <a:pPr marL="0" marR="0">
                        <a:lnSpc>
                          <a:spcPct val="107000"/>
                        </a:lnSpc>
                        <a:spcBef>
                          <a:spcPts val="0"/>
                        </a:spcBef>
                        <a:spcAft>
                          <a:spcPts val="0"/>
                        </a:spcAft>
                      </a:pPr>
                      <a:r>
                        <a:rPr lang="en-US" sz="1300" dirty="0">
                          <a:effectLst/>
                          <a:sym typeface="Wingdings"/>
                        </a:rPr>
                        <a:t></a:t>
                      </a:r>
                      <a:r>
                        <a:rPr lang="en-US" sz="1300" dirty="0">
                          <a:effectLst/>
                        </a:rPr>
                        <a:t>. Describe how the Coordinator focused on your child and family’s needs and priorities with some examples.</a:t>
                      </a:r>
                    </a:p>
                    <a:p>
                      <a:pPr marL="0" marR="0">
                        <a:lnSpc>
                          <a:spcPct val="107000"/>
                        </a:lnSpc>
                        <a:spcBef>
                          <a:spcPts val="0"/>
                        </a:spcBef>
                        <a:spcAft>
                          <a:spcPts val="0"/>
                        </a:spcAft>
                      </a:pPr>
                      <a:r>
                        <a:rPr lang="en-US" sz="1300" dirty="0">
                          <a:effectLst/>
                          <a:sym typeface="Wingdings"/>
                        </a:rPr>
                        <a:t></a:t>
                      </a:r>
                      <a:r>
                        <a:rPr lang="en-US" sz="1300" dirty="0">
                          <a:effectLst/>
                        </a:rPr>
                        <a:t> Describe how the Coordinator ask you follow-up questions to get more details about how your child can participate in his/her daily routines and activities?</a:t>
                      </a:r>
                    </a:p>
                    <a:p>
                      <a:pPr marL="0" marR="0">
                        <a:lnSpc>
                          <a:spcPct val="107000"/>
                        </a:lnSpc>
                        <a:spcBef>
                          <a:spcPts val="0"/>
                        </a:spcBef>
                        <a:spcAft>
                          <a:spcPts val="0"/>
                        </a:spcAft>
                      </a:pPr>
                      <a:r>
                        <a:rPr lang="en-US" sz="1300" dirty="0">
                          <a:effectLst/>
                          <a:sym typeface="Wingdings"/>
                        </a:rPr>
                        <a:t></a:t>
                      </a:r>
                      <a:r>
                        <a:rPr lang="en-US" sz="1300" dirty="0">
                          <a:effectLst/>
                        </a:rPr>
                        <a:t> Describe how the Coordinator addressed your family’s routines—daily activities giving examples of the routines and activities discussed.</a:t>
                      </a:r>
                      <a:endParaRPr lang="en-US" sz="1300" dirty="0">
                        <a:effectLst/>
                        <a:latin typeface="+mn-lt"/>
                        <a:ea typeface="Calibri"/>
                        <a:cs typeface="Times New Roman"/>
                      </a:endParaRPr>
                    </a:p>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457200" y="274638"/>
            <a:ext cx="8229600" cy="715962"/>
          </a:xfrm>
        </p:spPr>
        <p:txBody>
          <a:bodyPr>
            <a:normAutofit/>
          </a:bodyPr>
          <a:lstStyle/>
          <a:p>
            <a:r>
              <a:rPr lang="en-US" sz="2800" dirty="0"/>
              <a:t>Structuring the Interviews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Tree>
    <p:extLst>
      <p:ext uri="{BB962C8B-B14F-4D97-AF65-F5344CB8AC3E}">
        <p14:creationId xmlns:p14="http://schemas.microsoft.com/office/powerpoint/2010/main" val="279267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3866683"/>
              </p:ext>
            </p:extLst>
          </p:nvPr>
        </p:nvGraphicFramePr>
        <p:xfrm>
          <a:off x="457200" y="1600200"/>
          <a:ext cx="8229599" cy="1930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US" dirty="0"/>
                        <a:t>SSIP Outcome:</a:t>
                      </a:r>
                    </a:p>
                    <a:p>
                      <a:r>
                        <a:rPr lang="en-US" dirty="0"/>
                        <a:t>Family Assessment</a:t>
                      </a:r>
                    </a:p>
                  </a:txBody>
                  <a:tcPr/>
                </a:tc>
                <a:tc>
                  <a:txBody>
                    <a:bodyPr/>
                    <a:lstStyle/>
                    <a:p>
                      <a:r>
                        <a:rPr lang="en-US" dirty="0"/>
                        <a:t> DEC RP</a:t>
                      </a:r>
                    </a:p>
                  </a:txBody>
                  <a:tcPr/>
                </a:tc>
                <a:tc>
                  <a:txBody>
                    <a:bodyPr/>
                    <a:lstStyle/>
                    <a:p>
                      <a:r>
                        <a:rPr lang="en-US" dirty="0"/>
                        <a:t>What it Looks Like in EarlySteps</a:t>
                      </a:r>
                    </a:p>
                  </a:txBody>
                  <a:tcPr/>
                </a:tc>
                <a:tc>
                  <a:txBody>
                    <a:bodyPr/>
                    <a:lstStyle/>
                    <a:p>
                      <a:r>
                        <a:rPr lang="en-US" dirty="0"/>
                        <a:t>Core Activities of the Practice</a:t>
                      </a:r>
                    </a:p>
                  </a:txBody>
                  <a:tcPr/>
                </a:tc>
                <a:tc>
                  <a:txBody>
                    <a:bodyPr/>
                    <a:lstStyle/>
                    <a:p>
                      <a:r>
                        <a:rPr lang="en-US" dirty="0"/>
                        <a:t>What is currently in place to support</a:t>
                      </a:r>
                    </a:p>
                  </a:txBody>
                  <a:tcPr/>
                </a:tc>
                <a:tc>
                  <a:txBody>
                    <a:bodyPr/>
                    <a:lstStyle/>
                    <a:p>
                      <a:r>
                        <a:rPr lang="en-US" dirty="0"/>
                        <a:t>What’s Missing/ Action to Complete</a:t>
                      </a:r>
                    </a:p>
                  </a:txBody>
                  <a:tcPr/>
                </a:tc>
                <a:tc>
                  <a:txBody>
                    <a:bodyPr/>
                    <a:lstStyle/>
                    <a:p>
                      <a:r>
                        <a:rPr lang="en-US" dirty="0"/>
                        <a:t>Evidence</a:t>
                      </a:r>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a:xfrm>
            <a:off x="457200" y="274638"/>
            <a:ext cx="8229600" cy="868362"/>
          </a:xfrm>
        </p:spPr>
        <p:txBody>
          <a:bodyPr/>
          <a:lstStyle/>
          <a:p>
            <a:r>
              <a:rPr lang="en-US" i="1" dirty="0"/>
              <a:t>Result</a:t>
            </a:r>
            <a:r>
              <a:rPr lang="en-US" dirty="0"/>
              <a:t>: EarlySteps Practice Profile</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Tree>
    <p:extLst>
      <p:ext uri="{BB962C8B-B14F-4D97-AF65-F5344CB8AC3E}">
        <p14:creationId xmlns:p14="http://schemas.microsoft.com/office/powerpoint/2010/main" val="3386164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Metz, Allison, Practice Profiles:  </a:t>
            </a:r>
            <a:r>
              <a:rPr lang="en-US" sz="2400" i="1" dirty="0"/>
              <a:t>A Process for Capturing Evidence and Operationalizing Innovations</a:t>
            </a:r>
            <a:r>
              <a:rPr lang="en-US" sz="2400" dirty="0"/>
              <a:t>, National Implementation Research Network (NIRN), January, 2016 </a:t>
            </a:r>
            <a:r>
              <a:rPr lang="en-US" sz="2000" dirty="0">
                <a:hlinkClick r:id="rId2"/>
              </a:rPr>
              <a:t>https://implementation.fpg.unc.edu/resources/lesson-3-practice-profiles</a:t>
            </a:r>
            <a:endParaRPr lang="en-US" sz="2000" dirty="0"/>
          </a:p>
          <a:p>
            <a:r>
              <a:rPr lang="en-US" sz="2400" dirty="0"/>
              <a:t>Heath, Chip and Heath, Dan:  </a:t>
            </a:r>
            <a:r>
              <a:rPr lang="en-US" sz="2400" i="1" dirty="0"/>
              <a:t>Switch, How to Change when Change is Hard</a:t>
            </a:r>
            <a:r>
              <a:rPr lang="en-US" sz="2400" dirty="0"/>
              <a:t>, Broadway Books, New York, 2010.</a:t>
            </a:r>
          </a:p>
          <a:p>
            <a:r>
              <a:rPr lang="en-US" sz="2400" dirty="0"/>
              <a:t>Shaver, et al:  </a:t>
            </a:r>
            <a:r>
              <a:rPr lang="en-US" sz="2400" i="1" dirty="0"/>
              <a:t>Strengthening SSIP Evaluations with Qualitative Methods</a:t>
            </a:r>
            <a:r>
              <a:rPr lang="en-US" sz="2400" dirty="0"/>
              <a:t>, 2018</a:t>
            </a:r>
          </a:p>
          <a:p>
            <a:pPr marL="400050" lvl="1" indent="0">
              <a:buNone/>
            </a:pPr>
            <a:r>
              <a:rPr lang="en-US" sz="2000" dirty="0">
                <a:hlinkClick r:id="rId3"/>
              </a:rPr>
              <a:t>https://dasycenter.org/strengthening-ssip-evaluations-with-qualitative-methods/</a:t>
            </a:r>
            <a:endParaRPr lang="en-US" sz="2000" dirty="0"/>
          </a:p>
          <a:p>
            <a:pPr marL="400050" lvl="1" indent="0">
              <a:buNone/>
            </a:pPr>
            <a:endParaRPr lang="en-US" sz="2000" dirty="0"/>
          </a:p>
          <a:p>
            <a:pPr marL="0" indent="0">
              <a:buNone/>
            </a:pPr>
            <a:endParaRPr lang="en-US" sz="2400" dirty="0"/>
          </a:p>
        </p:txBody>
      </p:sp>
      <p:sp>
        <p:nvSpPr>
          <p:cNvPr id="3" name="Title 2"/>
          <p:cNvSpPr>
            <a:spLocks noGrp="1"/>
          </p:cNvSpPr>
          <p:nvPr>
            <p:ph type="title"/>
          </p:nvPr>
        </p:nvSpPr>
        <p:spPr/>
        <p:txBody>
          <a:bodyPr/>
          <a:lstStyle/>
          <a:p>
            <a:r>
              <a:rPr lang="en-US" dirty="0"/>
              <a:t>Resources:</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Tree>
    <p:extLst>
      <p:ext uri="{BB962C8B-B14F-4D97-AF65-F5344CB8AC3E}">
        <p14:creationId xmlns:p14="http://schemas.microsoft.com/office/powerpoint/2010/main" val="195685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57F6AE-35DD-477B-91D2-9443079AB31B}"/>
              </a:ext>
            </a:extLst>
          </p:cNvPr>
          <p:cNvSpPr>
            <a:spLocks noGrp="1"/>
          </p:cNvSpPr>
          <p:nvPr>
            <p:ph type="title"/>
          </p:nvPr>
        </p:nvSpPr>
        <p:spPr/>
        <p:txBody>
          <a:bodyPr/>
          <a:lstStyle/>
          <a:p>
            <a:r>
              <a:rPr lang="en-US" dirty="0"/>
              <a:t>Best Practices for High-Quality Qualitative Data</a:t>
            </a:r>
          </a:p>
        </p:txBody>
      </p:sp>
      <p:pic>
        <p:nvPicPr>
          <p:cNvPr id="8" name="Picture Placeholder 7">
            <a:extLst>
              <a:ext uri="{FF2B5EF4-FFF2-40B4-BE49-F238E27FC236}">
                <a16:creationId xmlns:a16="http://schemas.microsoft.com/office/drawing/2014/main" id="{486D657D-392C-43AA-97D6-38B6F7059D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62" b="362"/>
          <a:stretch>
            <a:fillRect/>
          </a:stretch>
        </p:blipFill>
        <p:spPr/>
      </p:pic>
      <p:sp>
        <p:nvSpPr>
          <p:cNvPr id="4" name="Slide Number Placeholder 3">
            <a:extLst>
              <a:ext uri="{FF2B5EF4-FFF2-40B4-BE49-F238E27FC236}">
                <a16:creationId xmlns:a16="http://schemas.microsoft.com/office/drawing/2014/main" id="{FC6FE51C-C0A3-47C7-8BFC-37EB96C46156}"/>
              </a:ext>
            </a:extLst>
          </p:cNvPr>
          <p:cNvSpPr>
            <a:spLocks noGrp="1"/>
          </p:cNvSpPr>
          <p:nvPr>
            <p:ph type="sldNum" sz="quarter" idx="11"/>
          </p:nvPr>
        </p:nvSpPr>
        <p:spPr/>
        <p:txBody>
          <a:bodyPr/>
          <a:lstStyle/>
          <a:p>
            <a:fld id="{B2897048-00E0-47FB-B07B-F36BBE8AF579}" type="slidenum">
              <a:rPr lang="en-US" smtClean="0"/>
              <a:pPr/>
              <a:t>17</a:t>
            </a:fld>
            <a:endParaRPr lang="en-US" dirty="0"/>
          </a:p>
        </p:txBody>
      </p:sp>
      <p:sp>
        <p:nvSpPr>
          <p:cNvPr id="9" name="TextBox 8">
            <a:extLst>
              <a:ext uri="{FF2B5EF4-FFF2-40B4-BE49-F238E27FC236}">
                <a16:creationId xmlns:a16="http://schemas.microsoft.com/office/drawing/2014/main" id="{33375155-4D94-4402-8E5D-F057BF5B59B4}"/>
              </a:ext>
            </a:extLst>
          </p:cNvPr>
          <p:cNvSpPr txBox="1"/>
          <p:nvPr/>
        </p:nvSpPr>
        <p:spPr>
          <a:xfrm>
            <a:off x="3733800" y="5792788"/>
            <a:ext cx="4495800" cy="230832"/>
          </a:xfrm>
          <a:prstGeom prst="rect">
            <a:avLst/>
          </a:prstGeom>
          <a:noFill/>
        </p:spPr>
        <p:txBody>
          <a:bodyPr wrap="square" rtlCol="0">
            <a:spAutoFit/>
          </a:bodyPr>
          <a:lstStyle/>
          <a:p>
            <a:r>
              <a:rPr lang="en-US" sz="900">
                <a:hlinkClick r:id="rId3" tooltip="http://stats.stackexchange.com/questions/423/what-is-your-favorite-data-analysis-cartoon"/>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06234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2CBA58A-1560-4A80-A988-8A218C99A8DB}"/>
              </a:ext>
            </a:extLst>
          </p:cNvPr>
          <p:cNvSpPr>
            <a:spLocks noGrp="1"/>
          </p:cNvSpPr>
          <p:nvPr>
            <p:ph idx="1"/>
          </p:nvPr>
        </p:nvSpPr>
        <p:spPr/>
        <p:txBody>
          <a:bodyPr/>
          <a:lstStyle/>
          <a:p>
            <a:r>
              <a:rPr lang="en-US" dirty="0"/>
              <a:t>Don’t collect qualitative data without knowing the purpose </a:t>
            </a:r>
          </a:p>
          <a:p>
            <a:r>
              <a:rPr lang="en-US" dirty="0"/>
              <a:t>Evaluation questions should align with improvement activities</a:t>
            </a:r>
          </a:p>
          <a:p>
            <a:r>
              <a:rPr lang="en-US" dirty="0"/>
              <a:t>Do your questions</a:t>
            </a:r>
          </a:p>
          <a:p>
            <a:pPr lvl="1"/>
            <a:r>
              <a:rPr lang="en-US" dirty="0"/>
              <a:t>Suggest a need to explore a process?</a:t>
            </a:r>
          </a:p>
          <a:p>
            <a:pPr lvl="1"/>
            <a:r>
              <a:rPr lang="en-US" dirty="0"/>
              <a:t>Require in-depth information from individuals involved in improvement activities?</a:t>
            </a:r>
          </a:p>
          <a:p>
            <a:pPr lvl="1"/>
            <a:r>
              <a:rPr lang="en-US" dirty="0"/>
              <a:t>Examine past processes that were collected via documentation?</a:t>
            </a:r>
          </a:p>
        </p:txBody>
      </p:sp>
      <p:sp>
        <p:nvSpPr>
          <p:cNvPr id="5" name="Title 4">
            <a:extLst>
              <a:ext uri="{FF2B5EF4-FFF2-40B4-BE49-F238E27FC236}">
                <a16:creationId xmlns:a16="http://schemas.microsoft.com/office/drawing/2014/main" id="{38BBB204-3BF1-47E4-AE4A-8EE19FD24CB8}"/>
              </a:ext>
            </a:extLst>
          </p:cNvPr>
          <p:cNvSpPr>
            <a:spLocks noGrp="1"/>
          </p:cNvSpPr>
          <p:nvPr>
            <p:ph type="title"/>
          </p:nvPr>
        </p:nvSpPr>
        <p:spPr/>
        <p:txBody>
          <a:bodyPr/>
          <a:lstStyle/>
          <a:p>
            <a:r>
              <a:rPr lang="en-US" dirty="0"/>
              <a:t>Start with Evaluation Questions</a:t>
            </a:r>
          </a:p>
        </p:txBody>
      </p:sp>
      <p:sp>
        <p:nvSpPr>
          <p:cNvPr id="4" name="Slide Number Placeholder 3">
            <a:extLst>
              <a:ext uri="{FF2B5EF4-FFF2-40B4-BE49-F238E27FC236}">
                <a16:creationId xmlns:a16="http://schemas.microsoft.com/office/drawing/2014/main" id="{89CE0D2E-364A-4C3D-BC7B-18701B0822D6}"/>
              </a:ext>
            </a:extLst>
          </p:cNvPr>
          <p:cNvSpPr>
            <a:spLocks noGrp="1"/>
          </p:cNvSpPr>
          <p:nvPr>
            <p:ph type="sldNum" sz="quarter" idx="10"/>
          </p:nvPr>
        </p:nvSpPr>
        <p:spPr/>
        <p:txBody>
          <a:bodyPr/>
          <a:lstStyle/>
          <a:p>
            <a:fld id="{B2897048-00E0-47FB-B07B-F36BBE8AF579}" type="slidenum">
              <a:rPr lang="en-US" smtClean="0"/>
              <a:pPr/>
              <a:t>18</a:t>
            </a:fld>
            <a:endParaRPr lang="en-US" dirty="0"/>
          </a:p>
        </p:txBody>
      </p:sp>
    </p:spTree>
    <p:extLst>
      <p:ext uri="{BB962C8B-B14F-4D97-AF65-F5344CB8AC3E}">
        <p14:creationId xmlns:p14="http://schemas.microsoft.com/office/powerpoint/2010/main" val="4212166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C45BF6-2AF2-4708-A320-AAB10D288BD6}"/>
              </a:ext>
            </a:extLst>
          </p:cNvPr>
          <p:cNvSpPr>
            <a:spLocks noGrp="1"/>
          </p:cNvSpPr>
          <p:nvPr>
            <p:ph type="title"/>
          </p:nvPr>
        </p:nvSpPr>
        <p:spPr/>
        <p:txBody>
          <a:bodyPr/>
          <a:lstStyle/>
          <a:p>
            <a:r>
              <a:rPr lang="en-US" dirty="0"/>
              <a:t>Select the Data Collection Method</a:t>
            </a:r>
          </a:p>
        </p:txBody>
      </p:sp>
      <p:sp>
        <p:nvSpPr>
          <p:cNvPr id="5" name="Content Placeholder 4">
            <a:extLst>
              <a:ext uri="{FF2B5EF4-FFF2-40B4-BE49-F238E27FC236}">
                <a16:creationId xmlns:a16="http://schemas.microsoft.com/office/drawing/2014/main" id="{009D8F9B-780C-472B-A1E3-CA567052120D}"/>
              </a:ext>
            </a:extLst>
          </p:cNvPr>
          <p:cNvSpPr>
            <a:spLocks noGrp="1"/>
          </p:cNvSpPr>
          <p:nvPr>
            <p:ph sz="half" idx="2"/>
          </p:nvPr>
        </p:nvSpPr>
        <p:spPr>
          <a:xfrm>
            <a:off x="4191000" y="1600200"/>
            <a:ext cx="4495800" cy="4525963"/>
          </a:xfrm>
        </p:spPr>
        <p:txBody>
          <a:bodyPr/>
          <a:lstStyle/>
          <a:p>
            <a:r>
              <a:rPr lang="en-US" sz="2400" dirty="0"/>
              <a:t>Clarify the purpose of the data collection.</a:t>
            </a:r>
          </a:p>
          <a:p>
            <a:pPr lvl="1"/>
            <a:r>
              <a:rPr lang="en-US" dirty="0"/>
              <a:t>Will the data support answering your evaluation questions?</a:t>
            </a:r>
          </a:p>
          <a:p>
            <a:r>
              <a:rPr lang="en-US" sz="2400" dirty="0"/>
              <a:t>Ensure you have the resources to support data collection</a:t>
            </a:r>
          </a:p>
          <a:p>
            <a:r>
              <a:rPr lang="en-US" sz="2400" dirty="0"/>
              <a:t>Be very intentional on participants and expectations for data collection</a:t>
            </a:r>
          </a:p>
          <a:p>
            <a:endParaRPr lang="en-US" dirty="0"/>
          </a:p>
        </p:txBody>
      </p:sp>
      <p:sp>
        <p:nvSpPr>
          <p:cNvPr id="4" name="Slide Number Placeholder 3">
            <a:extLst>
              <a:ext uri="{FF2B5EF4-FFF2-40B4-BE49-F238E27FC236}">
                <a16:creationId xmlns:a16="http://schemas.microsoft.com/office/drawing/2014/main" id="{14498012-5EA8-4FD1-A601-98F0EFA62BAF}"/>
              </a:ext>
            </a:extLst>
          </p:cNvPr>
          <p:cNvSpPr>
            <a:spLocks noGrp="1"/>
          </p:cNvSpPr>
          <p:nvPr>
            <p:ph type="sldNum" sz="quarter" idx="10"/>
          </p:nvPr>
        </p:nvSpPr>
        <p:spPr/>
        <p:txBody>
          <a:bodyPr/>
          <a:lstStyle/>
          <a:p>
            <a:fld id="{B2897048-00E0-47FB-B07B-F36BBE8AF579}" type="slidenum">
              <a:rPr lang="en-US" smtClean="0"/>
              <a:pPr/>
              <a:t>19</a:t>
            </a:fld>
            <a:endParaRPr lang="en-US" dirty="0"/>
          </a:p>
        </p:txBody>
      </p:sp>
      <p:pic>
        <p:nvPicPr>
          <p:cNvPr id="15" name="Content Placeholder 14">
            <a:extLst>
              <a:ext uri="{FF2B5EF4-FFF2-40B4-BE49-F238E27FC236}">
                <a16:creationId xmlns:a16="http://schemas.microsoft.com/office/drawing/2014/main" id="{87C28865-88D9-4CC5-818B-3A52E5B645E7}"/>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 y="2225517"/>
            <a:ext cx="3733800" cy="2498883"/>
          </a:xfrm>
        </p:spPr>
      </p:pic>
      <p:sp>
        <p:nvSpPr>
          <p:cNvPr id="16" name="TextBox 15">
            <a:extLst>
              <a:ext uri="{FF2B5EF4-FFF2-40B4-BE49-F238E27FC236}">
                <a16:creationId xmlns:a16="http://schemas.microsoft.com/office/drawing/2014/main" id="{C3A85653-9836-4ED2-A9D9-5805CE3A0C51}"/>
              </a:ext>
            </a:extLst>
          </p:cNvPr>
          <p:cNvSpPr txBox="1"/>
          <p:nvPr/>
        </p:nvSpPr>
        <p:spPr>
          <a:xfrm>
            <a:off x="457200" y="4800600"/>
            <a:ext cx="4038600" cy="230832"/>
          </a:xfrm>
          <a:prstGeom prst="rect">
            <a:avLst/>
          </a:prstGeom>
          <a:noFill/>
        </p:spPr>
        <p:txBody>
          <a:bodyPr wrap="square" rtlCol="0">
            <a:spAutoFit/>
          </a:bodyPr>
          <a:lstStyle/>
          <a:p>
            <a:r>
              <a:rPr lang="en-US" sz="900" dirty="0">
                <a:hlinkClick r:id="rId4" tooltip="http://www.themindfulword.org/2015/discovering-your-purpose-life/"/>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58611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3025C0-35FF-41E0-9966-B75E27553115}"/>
              </a:ext>
            </a:extLst>
          </p:cNvPr>
          <p:cNvSpPr>
            <a:spLocks noGrp="1"/>
          </p:cNvSpPr>
          <p:nvPr>
            <p:ph idx="1"/>
          </p:nvPr>
        </p:nvSpPr>
        <p:spPr/>
        <p:txBody>
          <a:bodyPr/>
          <a:lstStyle/>
          <a:p>
            <a:r>
              <a:rPr lang="en-US" sz="3200" b="1" dirty="0"/>
              <a:t>What </a:t>
            </a:r>
            <a:r>
              <a:rPr lang="en-US" sz="3200" dirty="0"/>
              <a:t>are qualitative methods and </a:t>
            </a:r>
            <a:r>
              <a:rPr lang="en-US" sz="3200" b="1" dirty="0"/>
              <a:t>when </a:t>
            </a:r>
            <a:r>
              <a:rPr lang="en-US" sz="3200" dirty="0"/>
              <a:t>might you use them?</a:t>
            </a:r>
          </a:p>
          <a:p>
            <a:r>
              <a:rPr lang="en-US" sz="3200" b="1" dirty="0"/>
              <a:t>Why</a:t>
            </a:r>
            <a:r>
              <a:rPr lang="en-US" sz="3200" dirty="0"/>
              <a:t> use qualitative methods?</a:t>
            </a:r>
          </a:p>
          <a:p>
            <a:r>
              <a:rPr lang="en-US" sz="3200" b="1" dirty="0"/>
              <a:t>How</a:t>
            </a:r>
            <a:r>
              <a:rPr lang="en-US" sz="3200" dirty="0"/>
              <a:t> to obtain high-quality qualitative data</a:t>
            </a:r>
          </a:p>
          <a:p>
            <a:r>
              <a:rPr lang="en-US" sz="3200" b="1" dirty="0"/>
              <a:t>How</a:t>
            </a:r>
            <a:r>
              <a:rPr lang="en-US" sz="3200" dirty="0"/>
              <a:t> to systematically analyze qualitative data</a:t>
            </a:r>
          </a:p>
          <a:p>
            <a:r>
              <a:rPr lang="en-US" sz="3200" b="1" dirty="0"/>
              <a:t>How</a:t>
            </a:r>
            <a:r>
              <a:rPr lang="en-US" sz="3200" dirty="0"/>
              <a:t> to share qualitative data in engaging ways</a:t>
            </a:r>
          </a:p>
          <a:p>
            <a:endParaRPr lang="en-US" sz="3200" dirty="0"/>
          </a:p>
          <a:p>
            <a:endParaRPr lang="en-US" sz="3200" dirty="0"/>
          </a:p>
        </p:txBody>
      </p:sp>
      <p:sp>
        <p:nvSpPr>
          <p:cNvPr id="3" name="Title 2">
            <a:extLst>
              <a:ext uri="{FF2B5EF4-FFF2-40B4-BE49-F238E27FC236}">
                <a16:creationId xmlns:a16="http://schemas.microsoft.com/office/drawing/2014/main" id="{48F876D4-3BF8-4295-81C9-75933E24CC2C}"/>
              </a:ext>
            </a:extLst>
          </p:cNvPr>
          <p:cNvSpPr>
            <a:spLocks noGrp="1"/>
          </p:cNvSpPr>
          <p:nvPr>
            <p:ph type="title"/>
          </p:nvPr>
        </p:nvSpPr>
        <p:spPr/>
        <p:txBody>
          <a:bodyPr>
            <a:normAutofit/>
          </a:bodyPr>
          <a:lstStyle/>
          <a:p>
            <a:r>
              <a:rPr lang="en-US" dirty="0"/>
              <a:t>Today’s Objectives</a:t>
            </a:r>
          </a:p>
        </p:txBody>
      </p:sp>
      <p:sp>
        <p:nvSpPr>
          <p:cNvPr id="4" name="Slide Number Placeholder 3">
            <a:extLst>
              <a:ext uri="{FF2B5EF4-FFF2-40B4-BE49-F238E27FC236}">
                <a16:creationId xmlns:a16="http://schemas.microsoft.com/office/drawing/2014/main" id="{D1579B3B-436F-40E9-AD6A-537AB4158B8D}"/>
              </a:ext>
            </a:extLst>
          </p:cNvPr>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141304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76F084-2360-4236-ADFA-B0727D21D88F}"/>
              </a:ext>
            </a:extLst>
          </p:cNvPr>
          <p:cNvSpPr>
            <a:spLocks noGrp="1"/>
          </p:cNvSpPr>
          <p:nvPr>
            <p:ph idx="1"/>
          </p:nvPr>
        </p:nvSpPr>
        <p:spPr/>
        <p:txBody>
          <a:bodyPr/>
          <a:lstStyle/>
          <a:p>
            <a:r>
              <a:rPr lang="en-US" dirty="0"/>
              <a:t>Participants are able to respond in structured or unstructured ways</a:t>
            </a:r>
          </a:p>
          <a:p>
            <a:r>
              <a:rPr lang="en-US" dirty="0"/>
              <a:t>Can clarify questions found from quantitative results</a:t>
            </a:r>
          </a:p>
          <a:p>
            <a:r>
              <a:rPr lang="en-US" dirty="0"/>
              <a:t>Interviewer can probe for more details on specific topics</a:t>
            </a:r>
          </a:p>
          <a:p>
            <a:r>
              <a:rPr lang="en-US" dirty="0"/>
              <a:t>Can be difficult to plan </a:t>
            </a:r>
          </a:p>
          <a:p>
            <a:r>
              <a:rPr lang="en-US" dirty="0"/>
              <a:t>Skilled data collectors are required</a:t>
            </a:r>
          </a:p>
          <a:p>
            <a:endParaRPr lang="en-US" dirty="0"/>
          </a:p>
        </p:txBody>
      </p:sp>
      <p:sp>
        <p:nvSpPr>
          <p:cNvPr id="3" name="Title 2">
            <a:extLst>
              <a:ext uri="{FF2B5EF4-FFF2-40B4-BE49-F238E27FC236}">
                <a16:creationId xmlns:a16="http://schemas.microsoft.com/office/drawing/2014/main" id="{540C2190-82F1-4A32-9F00-AC336045ABAD}"/>
              </a:ext>
            </a:extLst>
          </p:cNvPr>
          <p:cNvSpPr>
            <a:spLocks noGrp="1"/>
          </p:cNvSpPr>
          <p:nvPr>
            <p:ph type="title"/>
          </p:nvPr>
        </p:nvSpPr>
        <p:spPr/>
        <p:txBody>
          <a:bodyPr/>
          <a:lstStyle/>
          <a:p>
            <a:r>
              <a:rPr lang="en-US" dirty="0"/>
              <a:t>Focus Groups &amp; Interviews</a:t>
            </a:r>
          </a:p>
        </p:txBody>
      </p:sp>
      <p:sp>
        <p:nvSpPr>
          <p:cNvPr id="4" name="Slide Number Placeholder 3">
            <a:extLst>
              <a:ext uri="{FF2B5EF4-FFF2-40B4-BE49-F238E27FC236}">
                <a16:creationId xmlns:a16="http://schemas.microsoft.com/office/drawing/2014/main" id="{7FE0893E-46F3-4D08-A872-B48AD944A338}"/>
              </a:ext>
            </a:extLst>
          </p:cNvPr>
          <p:cNvSpPr>
            <a:spLocks noGrp="1"/>
          </p:cNvSpPr>
          <p:nvPr>
            <p:ph type="sldNum" sz="quarter" idx="10"/>
          </p:nvPr>
        </p:nvSpPr>
        <p:spPr/>
        <p:txBody>
          <a:bodyPr/>
          <a:lstStyle/>
          <a:p>
            <a:fld id="{B2897048-00E0-47FB-B07B-F36BBE8AF579}" type="slidenum">
              <a:rPr lang="en-US" smtClean="0"/>
              <a:pPr/>
              <a:t>20</a:t>
            </a:fld>
            <a:endParaRPr lang="en-US" dirty="0"/>
          </a:p>
        </p:txBody>
      </p:sp>
    </p:spTree>
    <p:extLst>
      <p:ext uri="{BB962C8B-B14F-4D97-AF65-F5344CB8AC3E}">
        <p14:creationId xmlns:p14="http://schemas.microsoft.com/office/powerpoint/2010/main" val="3373109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3C9E6B6-CD58-4AEB-8D5A-BBE0543C684D}"/>
              </a:ext>
            </a:extLst>
          </p:cNvPr>
          <p:cNvSpPr>
            <a:spLocks noGrp="1"/>
          </p:cNvSpPr>
          <p:nvPr>
            <p:ph idx="1"/>
          </p:nvPr>
        </p:nvSpPr>
        <p:spPr/>
        <p:txBody>
          <a:bodyPr/>
          <a:lstStyle/>
          <a:p>
            <a:r>
              <a:rPr lang="en-US" dirty="0"/>
              <a:t>Standardized protocol supports in-depth review of documentation </a:t>
            </a:r>
          </a:p>
          <a:p>
            <a:r>
              <a:rPr lang="en-US" dirty="0"/>
              <a:t>Useful for examining early stages of implementation</a:t>
            </a:r>
          </a:p>
          <a:p>
            <a:r>
              <a:rPr lang="en-US" dirty="0"/>
              <a:t>Provides insight into the setting or historical trends</a:t>
            </a:r>
          </a:p>
          <a:p>
            <a:r>
              <a:rPr lang="en-US" dirty="0"/>
              <a:t>Requires less time to plan than interviews or focus groups</a:t>
            </a:r>
          </a:p>
          <a:p>
            <a:r>
              <a:rPr lang="en-US" dirty="0"/>
              <a:t>Accuracy may be an issue</a:t>
            </a:r>
          </a:p>
        </p:txBody>
      </p:sp>
      <p:sp>
        <p:nvSpPr>
          <p:cNvPr id="5" name="Title 4">
            <a:extLst>
              <a:ext uri="{FF2B5EF4-FFF2-40B4-BE49-F238E27FC236}">
                <a16:creationId xmlns:a16="http://schemas.microsoft.com/office/drawing/2014/main" id="{5E141831-70CD-4E0A-8FAE-E1FA27836334}"/>
              </a:ext>
            </a:extLst>
          </p:cNvPr>
          <p:cNvSpPr>
            <a:spLocks noGrp="1"/>
          </p:cNvSpPr>
          <p:nvPr>
            <p:ph type="title"/>
          </p:nvPr>
        </p:nvSpPr>
        <p:spPr/>
        <p:txBody>
          <a:bodyPr/>
          <a:lstStyle/>
          <a:p>
            <a:r>
              <a:rPr lang="en-US" dirty="0"/>
              <a:t>Document Review</a:t>
            </a:r>
          </a:p>
        </p:txBody>
      </p:sp>
      <p:sp>
        <p:nvSpPr>
          <p:cNvPr id="4" name="Slide Number Placeholder 3">
            <a:extLst>
              <a:ext uri="{FF2B5EF4-FFF2-40B4-BE49-F238E27FC236}">
                <a16:creationId xmlns:a16="http://schemas.microsoft.com/office/drawing/2014/main" id="{8754D41E-B7E9-4CC9-8F35-53E9D2CF67FC}"/>
              </a:ext>
            </a:extLst>
          </p:cNvPr>
          <p:cNvSpPr>
            <a:spLocks noGrp="1"/>
          </p:cNvSpPr>
          <p:nvPr>
            <p:ph type="sldNum" sz="quarter" idx="10"/>
          </p:nvPr>
        </p:nvSpPr>
        <p:spPr/>
        <p:txBody>
          <a:bodyPr/>
          <a:lstStyle/>
          <a:p>
            <a:fld id="{B2897048-00E0-47FB-B07B-F36BBE8AF579}" type="slidenum">
              <a:rPr lang="en-US" smtClean="0"/>
              <a:pPr/>
              <a:t>21</a:t>
            </a:fld>
            <a:endParaRPr lang="en-US" dirty="0"/>
          </a:p>
        </p:txBody>
      </p:sp>
    </p:spTree>
    <p:extLst>
      <p:ext uri="{BB962C8B-B14F-4D97-AF65-F5344CB8AC3E}">
        <p14:creationId xmlns:p14="http://schemas.microsoft.com/office/powerpoint/2010/main" val="3665889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722C9-B5F5-4218-9BE9-20D545D58E42}"/>
              </a:ext>
            </a:extLst>
          </p:cNvPr>
          <p:cNvSpPr>
            <a:spLocks noGrp="1"/>
          </p:cNvSpPr>
          <p:nvPr>
            <p:ph type="title"/>
          </p:nvPr>
        </p:nvSpPr>
        <p:spPr/>
        <p:txBody>
          <a:bodyPr/>
          <a:lstStyle/>
          <a:p>
            <a:r>
              <a:rPr lang="en-US" dirty="0"/>
              <a:t>Data Collection</a:t>
            </a:r>
          </a:p>
        </p:txBody>
      </p:sp>
      <p:sp>
        <p:nvSpPr>
          <p:cNvPr id="6" name="Text Placeholder 5">
            <a:extLst>
              <a:ext uri="{FF2B5EF4-FFF2-40B4-BE49-F238E27FC236}">
                <a16:creationId xmlns:a16="http://schemas.microsoft.com/office/drawing/2014/main" id="{65557626-CBBD-4395-9F97-4C4A3954402D}"/>
              </a:ext>
            </a:extLst>
          </p:cNvPr>
          <p:cNvSpPr>
            <a:spLocks noGrp="1"/>
          </p:cNvSpPr>
          <p:nvPr>
            <p:ph type="body" idx="1"/>
          </p:nvPr>
        </p:nvSpPr>
        <p:spPr/>
        <p:txBody>
          <a:bodyPr/>
          <a:lstStyle/>
          <a:p>
            <a:r>
              <a:rPr lang="en-US" dirty="0"/>
              <a:t>Plan Ahead	</a:t>
            </a:r>
          </a:p>
        </p:txBody>
      </p:sp>
      <p:sp>
        <p:nvSpPr>
          <p:cNvPr id="7" name="Content Placeholder 6">
            <a:extLst>
              <a:ext uri="{FF2B5EF4-FFF2-40B4-BE49-F238E27FC236}">
                <a16:creationId xmlns:a16="http://schemas.microsoft.com/office/drawing/2014/main" id="{7B2FFE8B-DA35-4035-B5A0-3C8212A03987}"/>
              </a:ext>
            </a:extLst>
          </p:cNvPr>
          <p:cNvSpPr>
            <a:spLocks noGrp="1"/>
          </p:cNvSpPr>
          <p:nvPr>
            <p:ph sz="half" idx="2"/>
          </p:nvPr>
        </p:nvSpPr>
        <p:spPr/>
        <p:txBody>
          <a:bodyPr/>
          <a:lstStyle/>
          <a:p>
            <a:r>
              <a:rPr lang="en-US" dirty="0"/>
              <a:t>Develop and use protocols</a:t>
            </a:r>
          </a:p>
          <a:p>
            <a:r>
              <a:rPr lang="en-US" dirty="0"/>
              <a:t>Develop a plan for identifying participants</a:t>
            </a:r>
          </a:p>
          <a:p>
            <a:r>
              <a:rPr lang="en-US" dirty="0"/>
              <a:t>Recruit participants that represent the information you need</a:t>
            </a:r>
          </a:p>
          <a:p>
            <a:r>
              <a:rPr lang="en-US" dirty="0"/>
              <a:t>Train data collectors</a:t>
            </a:r>
          </a:p>
          <a:p>
            <a:r>
              <a:rPr lang="en-US" dirty="0"/>
              <a:t>Collect data using existing meetings</a:t>
            </a:r>
          </a:p>
          <a:p>
            <a:endParaRPr lang="en-US" dirty="0"/>
          </a:p>
        </p:txBody>
      </p:sp>
      <p:sp>
        <p:nvSpPr>
          <p:cNvPr id="8" name="Text Placeholder 7">
            <a:extLst>
              <a:ext uri="{FF2B5EF4-FFF2-40B4-BE49-F238E27FC236}">
                <a16:creationId xmlns:a16="http://schemas.microsoft.com/office/drawing/2014/main" id="{D20B1D2B-D68D-4C9D-82BB-68BBE1E82763}"/>
              </a:ext>
            </a:extLst>
          </p:cNvPr>
          <p:cNvSpPr>
            <a:spLocks noGrp="1"/>
          </p:cNvSpPr>
          <p:nvPr>
            <p:ph type="body" sz="quarter" idx="3"/>
          </p:nvPr>
        </p:nvSpPr>
        <p:spPr/>
        <p:txBody>
          <a:bodyPr/>
          <a:lstStyle/>
          <a:p>
            <a:r>
              <a:rPr lang="en-US" dirty="0"/>
              <a:t>Monitor</a:t>
            </a:r>
          </a:p>
        </p:txBody>
      </p:sp>
      <p:sp>
        <p:nvSpPr>
          <p:cNvPr id="9" name="Content Placeholder 8">
            <a:extLst>
              <a:ext uri="{FF2B5EF4-FFF2-40B4-BE49-F238E27FC236}">
                <a16:creationId xmlns:a16="http://schemas.microsoft.com/office/drawing/2014/main" id="{246C447A-3781-4291-87E4-B1DEF1D9363B}"/>
              </a:ext>
            </a:extLst>
          </p:cNvPr>
          <p:cNvSpPr>
            <a:spLocks noGrp="1"/>
          </p:cNvSpPr>
          <p:nvPr>
            <p:ph sz="quarter" idx="4"/>
          </p:nvPr>
        </p:nvSpPr>
        <p:spPr/>
        <p:txBody>
          <a:bodyPr/>
          <a:lstStyle/>
          <a:p>
            <a:r>
              <a:rPr lang="en-US" dirty="0"/>
              <a:t>Develop a monitoring plan early in the process</a:t>
            </a:r>
          </a:p>
          <a:p>
            <a:r>
              <a:rPr lang="en-US" dirty="0"/>
              <a:t>Train data collectors to anticipate challenges</a:t>
            </a:r>
          </a:p>
          <a:p>
            <a:r>
              <a:rPr lang="en-US" dirty="0"/>
              <a:t>Check in with data collectors regularly</a:t>
            </a:r>
          </a:p>
          <a:p>
            <a:r>
              <a:rPr lang="en-US" dirty="0"/>
              <a:t>Make adjustments</a:t>
            </a:r>
          </a:p>
          <a:p>
            <a:endParaRPr lang="en-US" dirty="0"/>
          </a:p>
          <a:p>
            <a:endParaRPr lang="en-US" dirty="0"/>
          </a:p>
        </p:txBody>
      </p:sp>
      <p:sp>
        <p:nvSpPr>
          <p:cNvPr id="5" name="Slide Number Placeholder 4">
            <a:extLst>
              <a:ext uri="{FF2B5EF4-FFF2-40B4-BE49-F238E27FC236}">
                <a16:creationId xmlns:a16="http://schemas.microsoft.com/office/drawing/2014/main" id="{C538D299-1819-4A5E-AC44-586B09830F98}"/>
              </a:ext>
            </a:extLst>
          </p:cNvPr>
          <p:cNvSpPr>
            <a:spLocks noGrp="1"/>
          </p:cNvSpPr>
          <p:nvPr>
            <p:ph type="sldNum" sz="quarter" idx="10"/>
          </p:nvPr>
        </p:nvSpPr>
        <p:spPr/>
        <p:txBody>
          <a:bodyPr/>
          <a:lstStyle/>
          <a:p>
            <a:fld id="{B2897048-00E0-47FB-B07B-F36BBE8AF579}" type="slidenum">
              <a:rPr lang="en-US" smtClean="0"/>
              <a:pPr/>
              <a:t>22</a:t>
            </a:fld>
            <a:endParaRPr lang="en-US" dirty="0"/>
          </a:p>
        </p:txBody>
      </p:sp>
    </p:spTree>
    <p:extLst>
      <p:ext uri="{BB962C8B-B14F-4D97-AF65-F5344CB8AC3E}">
        <p14:creationId xmlns:p14="http://schemas.microsoft.com/office/powerpoint/2010/main" val="2016886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162811-7AA5-40E5-9705-ED2411853B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01148" y="1676401"/>
            <a:ext cx="2907237" cy="2285999"/>
          </a:xfrm>
          <a:prstGeom prst="rect">
            <a:avLst/>
          </a:prstGeom>
        </p:spPr>
      </p:pic>
      <p:sp>
        <p:nvSpPr>
          <p:cNvPr id="6" name="Content Placeholder 5">
            <a:extLst>
              <a:ext uri="{FF2B5EF4-FFF2-40B4-BE49-F238E27FC236}">
                <a16:creationId xmlns:a16="http://schemas.microsoft.com/office/drawing/2014/main" id="{699834BF-33B0-4A02-A8E9-B7BDDAEB1D07}"/>
              </a:ext>
            </a:extLst>
          </p:cNvPr>
          <p:cNvSpPr>
            <a:spLocks noGrp="1"/>
          </p:cNvSpPr>
          <p:nvPr>
            <p:ph idx="1"/>
          </p:nvPr>
        </p:nvSpPr>
        <p:spPr/>
        <p:txBody>
          <a:bodyPr/>
          <a:lstStyle/>
          <a:p>
            <a:r>
              <a:rPr lang="en-US" dirty="0"/>
              <a:t>Prepare data </a:t>
            </a:r>
          </a:p>
          <a:p>
            <a:pPr lvl="1"/>
            <a:r>
              <a:rPr lang="en-US" dirty="0"/>
              <a:t>Develop an analysis plan</a:t>
            </a:r>
          </a:p>
          <a:p>
            <a:pPr lvl="1"/>
            <a:r>
              <a:rPr lang="en-US" dirty="0"/>
              <a:t>Transcribe notes</a:t>
            </a:r>
          </a:p>
          <a:p>
            <a:r>
              <a:rPr lang="en-US" dirty="0"/>
              <a:t>Choose analysis approach</a:t>
            </a:r>
          </a:p>
          <a:p>
            <a:pPr lvl="1"/>
            <a:r>
              <a:rPr lang="en-US" dirty="0"/>
              <a:t>Develop codes upon review of raw data</a:t>
            </a:r>
          </a:p>
          <a:p>
            <a:pPr lvl="1"/>
            <a:r>
              <a:rPr lang="en-US" dirty="0"/>
              <a:t>Train coding staff</a:t>
            </a:r>
          </a:p>
          <a:p>
            <a:pPr lvl="1"/>
            <a:r>
              <a:rPr lang="en-US" dirty="0"/>
              <a:t>Code data</a:t>
            </a:r>
          </a:p>
          <a:p>
            <a:pPr lvl="1"/>
            <a:r>
              <a:rPr lang="en-US" dirty="0"/>
              <a:t>Summarize and synthesize coded data</a:t>
            </a:r>
          </a:p>
          <a:p>
            <a:pPr lvl="1"/>
            <a:r>
              <a:rPr lang="en-US" dirty="0"/>
              <a:t>Identify themes, ensure reliability among coders</a:t>
            </a:r>
          </a:p>
          <a:p>
            <a:pPr lvl="1"/>
            <a:endParaRPr lang="en-US" dirty="0"/>
          </a:p>
        </p:txBody>
      </p:sp>
      <p:sp>
        <p:nvSpPr>
          <p:cNvPr id="2" name="Title 1">
            <a:extLst>
              <a:ext uri="{FF2B5EF4-FFF2-40B4-BE49-F238E27FC236}">
                <a16:creationId xmlns:a16="http://schemas.microsoft.com/office/drawing/2014/main" id="{8F0436EB-73FB-4875-AF8A-E40DF1FEA5E6}"/>
              </a:ext>
            </a:extLst>
          </p:cNvPr>
          <p:cNvSpPr>
            <a:spLocks noGrp="1"/>
          </p:cNvSpPr>
          <p:nvPr>
            <p:ph type="title"/>
          </p:nvPr>
        </p:nvSpPr>
        <p:spPr/>
        <p:txBody>
          <a:bodyPr/>
          <a:lstStyle/>
          <a:p>
            <a:r>
              <a:rPr lang="en-US" dirty="0"/>
              <a:t>Analyze Data </a:t>
            </a:r>
          </a:p>
        </p:txBody>
      </p:sp>
      <p:sp>
        <p:nvSpPr>
          <p:cNvPr id="5" name="Slide Number Placeholder 4">
            <a:extLst>
              <a:ext uri="{FF2B5EF4-FFF2-40B4-BE49-F238E27FC236}">
                <a16:creationId xmlns:a16="http://schemas.microsoft.com/office/drawing/2014/main" id="{66F76135-A1DA-4D22-9AF1-998F16032AD4}"/>
              </a:ext>
            </a:extLst>
          </p:cNvPr>
          <p:cNvSpPr>
            <a:spLocks noGrp="1"/>
          </p:cNvSpPr>
          <p:nvPr>
            <p:ph type="sldNum" sz="quarter" idx="10"/>
          </p:nvPr>
        </p:nvSpPr>
        <p:spPr/>
        <p:txBody>
          <a:bodyPr/>
          <a:lstStyle/>
          <a:p>
            <a:fld id="{B2897048-00E0-47FB-B07B-F36BBE8AF579}" type="slidenum">
              <a:rPr lang="en-US" smtClean="0"/>
              <a:pPr/>
              <a:t>23</a:t>
            </a:fld>
            <a:endParaRPr lang="en-US" dirty="0"/>
          </a:p>
        </p:txBody>
      </p:sp>
    </p:spTree>
    <p:extLst>
      <p:ext uri="{BB962C8B-B14F-4D97-AF65-F5344CB8AC3E}">
        <p14:creationId xmlns:p14="http://schemas.microsoft.com/office/powerpoint/2010/main" val="661951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1AFA6A-CBAC-4353-9FBE-E5EF650D5559}"/>
              </a:ext>
            </a:extLst>
          </p:cNvPr>
          <p:cNvSpPr>
            <a:spLocks noGrp="1"/>
          </p:cNvSpPr>
          <p:nvPr>
            <p:ph type="title"/>
          </p:nvPr>
        </p:nvSpPr>
        <p:spPr/>
        <p:txBody>
          <a:bodyPr>
            <a:normAutofit fontScale="90000"/>
          </a:bodyPr>
          <a:lstStyle/>
          <a:p>
            <a:r>
              <a:rPr lang="en-US" dirty="0"/>
              <a:t>Coding Example—Focus Group Data</a:t>
            </a:r>
          </a:p>
        </p:txBody>
      </p:sp>
      <p:sp>
        <p:nvSpPr>
          <p:cNvPr id="4" name="Slide Number Placeholder 3">
            <a:extLst>
              <a:ext uri="{FF2B5EF4-FFF2-40B4-BE49-F238E27FC236}">
                <a16:creationId xmlns:a16="http://schemas.microsoft.com/office/drawing/2014/main" id="{468E41A9-3FD9-4969-A53F-94C41D2BD050}"/>
              </a:ext>
            </a:extLst>
          </p:cNvPr>
          <p:cNvSpPr>
            <a:spLocks noGrp="1"/>
          </p:cNvSpPr>
          <p:nvPr>
            <p:ph type="sldNum" sz="quarter" idx="10"/>
          </p:nvPr>
        </p:nvSpPr>
        <p:spPr/>
        <p:txBody>
          <a:bodyPr/>
          <a:lstStyle/>
          <a:p>
            <a:fld id="{B2897048-00E0-47FB-B07B-F36BBE8AF579}" type="slidenum">
              <a:rPr lang="en-US" smtClean="0"/>
              <a:pPr/>
              <a:t>24</a:t>
            </a:fld>
            <a:endParaRPr lang="en-US" dirty="0"/>
          </a:p>
        </p:txBody>
      </p:sp>
      <p:graphicFrame>
        <p:nvGraphicFramePr>
          <p:cNvPr id="8" name="Content Placeholder 7">
            <a:extLst>
              <a:ext uri="{FF2B5EF4-FFF2-40B4-BE49-F238E27FC236}">
                <a16:creationId xmlns:a16="http://schemas.microsoft.com/office/drawing/2014/main" id="{FE9B2077-9A0C-455C-A42D-A599A357D3A3}"/>
              </a:ext>
            </a:extLst>
          </p:cNvPr>
          <p:cNvGraphicFramePr>
            <a:graphicFrameLocks noGrp="1"/>
          </p:cNvGraphicFramePr>
          <p:nvPr>
            <p:ph idx="1"/>
            <p:extLst>
              <p:ext uri="{D42A27DB-BD31-4B8C-83A1-F6EECF244321}">
                <p14:modId xmlns:p14="http://schemas.microsoft.com/office/powerpoint/2010/main" val="1285118022"/>
              </p:ext>
            </p:extLst>
          </p:nvPr>
        </p:nvGraphicFramePr>
        <p:xfrm>
          <a:off x="457200" y="3347720"/>
          <a:ext cx="7772400" cy="2595880"/>
        </p:xfrm>
        <a:graphic>
          <a:graphicData uri="http://schemas.openxmlformats.org/drawingml/2006/table">
            <a:tbl>
              <a:tblPr firstRow="1" bandRow="1">
                <a:tableStyleId>{5C22544A-7EE6-4342-B048-85BDC9FD1C3A}</a:tableStyleId>
              </a:tblPr>
              <a:tblGrid>
                <a:gridCol w="5410200">
                  <a:extLst>
                    <a:ext uri="{9D8B030D-6E8A-4147-A177-3AD203B41FA5}">
                      <a16:colId xmlns:a16="http://schemas.microsoft.com/office/drawing/2014/main" val="1852549499"/>
                    </a:ext>
                  </a:extLst>
                </a:gridCol>
                <a:gridCol w="2362200">
                  <a:extLst>
                    <a:ext uri="{9D8B030D-6E8A-4147-A177-3AD203B41FA5}">
                      <a16:colId xmlns:a16="http://schemas.microsoft.com/office/drawing/2014/main" val="289694856"/>
                    </a:ext>
                  </a:extLst>
                </a:gridCol>
              </a:tblGrid>
              <a:tr h="370840">
                <a:tc>
                  <a:txBody>
                    <a:bodyPr/>
                    <a:lstStyle/>
                    <a:p>
                      <a:r>
                        <a:rPr lang="en-US" dirty="0"/>
                        <a:t>Response Theme/Category</a:t>
                      </a:r>
                    </a:p>
                  </a:txBody>
                  <a:tcPr/>
                </a:tc>
                <a:tc>
                  <a:txBody>
                    <a:bodyPr/>
                    <a:lstStyle/>
                    <a:p>
                      <a:pPr algn="ctr"/>
                      <a:r>
                        <a:rPr lang="en-US" dirty="0"/>
                        <a:t>Code</a:t>
                      </a:r>
                    </a:p>
                  </a:txBody>
                  <a:tcPr/>
                </a:tc>
                <a:extLst>
                  <a:ext uri="{0D108BD9-81ED-4DB2-BD59-A6C34878D82A}">
                    <a16:rowId xmlns:a16="http://schemas.microsoft.com/office/drawing/2014/main" val="30688217"/>
                  </a:ext>
                </a:extLst>
              </a:tr>
              <a:tr h="370840">
                <a:tc>
                  <a:txBody>
                    <a:bodyPr/>
                    <a:lstStyle/>
                    <a:p>
                      <a:r>
                        <a:rPr lang="en-US" dirty="0"/>
                        <a:t>Communication issues</a:t>
                      </a:r>
                    </a:p>
                  </a:txBody>
                  <a:tcPr/>
                </a:tc>
                <a:tc>
                  <a:txBody>
                    <a:bodyPr/>
                    <a:lstStyle/>
                    <a:p>
                      <a:pPr algn="ctr"/>
                      <a:r>
                        <a:rPr lang="en-US" dirty="0"/>
                        <a:t>C</a:t>
                      </a:r>
                      <a:r>
                        <a:rPr lang="en-US"/>
                        <a:t>1</a:t>
                      </a:r>
                      <a:endParaRPr lang="en-US" dirty="0"/>
                    </a:p>
                  </a:txBody>
                  <a:tcPr/>
                </a:tc>
                <a:extLst>
                  <a:ext uri="{0D108BD9-81ED-4DB2-BD59-A6C34878D82A}">
                    <a16:rowId xmlns:a16="http://schemas.microsoft.com/office/drawing/2014/main" val="3229220739"/>
                  </a:ext>
                </a:extLst>
              </a:tr>
              <a:tr h="370840">
                <a:tc>
                  <a:txBody>
                    <a:bodyPr/>
                    <a:lstStyle/>
                    <a:p>
                      <a:r>
                        <a:rPr lang="en-US" dirty="0"/>
                        <a:t>Unclear team assignments</a:t>
                      </a:r>
                    </a:p>
                  </a:txBody>
                  <a:tcPr/>
                </a:tc>
                <a:tc>
                  <a:txBody>
                    <a:bodyPr/>
                    <a:lstStyle/>
                    <a:p>
                      <a:pPr algn="ctr"/>
                      <a:r>
                        <a:rPr lang="en-US" dirty="0"/>
                        <a:t>C2</a:t>
                      </a:r>
                    </a:p>
                  </a:txBody>
                  <a:tcPr/>
                </a:tc>
                <a:extLst>
                  <a:ext uri="{0D108BD9-81ED-4DB2-BD59-A6C34878D82A}">
                    <a16:rowId xmlns:a16="http://schemas.microsoft.com/office/drawing/2014/main" val="1144077551"/>
                  </a:ext>
                </a:extLst>
              </a:tr>
              <a:tr h="370840">
                <a:tc>
                  <a:txBody>
                    <a:bodyPr/>
                    <a:lstStyle/>
                    <a:p>
                      <a:r>
                        <a:rPr lang="en-US" dirty="0"/>
                        <a:t>Scheduling/time to meet</a:t>
                      </a:r>
                    </a:p>
                  </a:txBody>
                  <a:tcPr/>
                </a:tc>
                <a:tc>
                  <a:txBody>
                    <a:bodyPr/>
                    <a:lstStyle/>
                    <a:p>
                      <a:pPr algn="ctr"/>
                      <a:r>
                        <a:rPr lang="en-US" dirty="0"/>
                        <a:t>C3</a:t>
                      </a:r>
                    </a:p>
                  </a:txBody>
                  <a:tcPr/>
                </a:tc>
                <a:extLst>
                  <a:ext uri="{0D108BD9-81ED-4DB2-BD59-A6C34878D82A}">
                    <a16:rowId xmlns:a16="http://schemas.microsoft.com/office/drawing/2014/main" val="1763668339"/>
                  </a:ext>
                </a:extLst>
              </a:tr>
              <a:tr h="370840">
                <a:tc>
                  <a:txBody>
                    <a:bodyPr/>
                    <a:lstStyle/>
                    <a:p>
                      <a:r>
                        <a:rPr lang="en-US" dirty="0"/>
                        <a:t>Billing for time in team meetings</a:t>
                      </a:r>
                    </a:p>
                  </a:txBody>
                  <a:tcPr/>
                </a:tc>
                <a:tc>
                  <a:txBody>
                    <a:bodyPr/>
                    <a:lstStyle/>
                    <a:p>
                      <a:pPr algn="ctr"/>
                      <a:r>
                        <a:rPr lang="en-US" dirty="0"/>
                        <a:t>C4</a:t>
                      </a:r>
                    </a:p>
                  </a:txBody>
                  <a:tcPr/>
                </a:tc>
                <a:extLst>
                  <a:ext uri="{0D108BD9-81ED-4DB2-BD59-A6C34878D82A}">
                    <a16:rowId xmlns:a16="http://schemas.microsoft.com/office/drawing/2014/main" val="860203442"/>
                  </a:ext>
                </a:extLst>
              </a:tr>
              <a:tr h="370840">
                <a:tc>
                  <a:txBody>
                    <a:bodyPr/>
                    <a:lstStyle/>
                    <a:p>
                      <a:r>
                        <a:rPr lang="en-US" dirty="0"/>
                        <a:t>Conflicts between team members</a:t>
                      </a:r>
                    </a:p>
                  </a:txBody>
                  <a:tcPr/>
                </a:tc>
                <a:tc>
                  <a:txBody>
                    <a:bodyPr/>
                    <a:lstStyle/>
                    <a:p>
                      <a:pPr algn="ctr"/>
                      <a:r>
                        <a:rPr lang="en-US" dirty="0"/>
                        <a:t>C5</a:t>
                      </a:r>
                    </a:p>
                  </a:txBody>
                  <a:tcPr/>
                </a:tc>
                <a:extLst>
                  <a:ext uri="{0D108BD9-81ED-4DB2-BD59-A6C34878D82A}">
                    <a16:rowId xmlns:a16="http://schemas.microsoft.com/office/drawing/2014/main" val="2563703562"/>
                  </a:ext>
                </a:extLst>
              </a:tr>
              <a:tr h="370840">
                <a:tc>
                  <a:txBody>
                    <a:bodyPr/>
                    <a:lstStyle/>
                    <a:p>
                      <a:r>
                        <a:rPr lang="en-US" dirty="0"/>
                        <a:t>Other challenges</a:t>
                      </a:r>
                    </a:p>
                  </a:txBody>
                  <a:tcPr/>
                </a:tc>
                <a:tc>
                  <a:txBody>
                    <a:bodyPr/>
                    <a:lstStyle/>
                    <a:p>
                      <a:pPr algn="ctr"/>
                      <a:r>
                        <a:rPr lang="en-US" dirty="0"/>
                        <a:t>C6</a:t>
                      </a:r>
                    </a:p>
                  </a:txBody>
                  <a:tcPr/>
                </a:tc>
                <a:extLst>
                  <a:ext uri="{0D108BD9-81ED-4DB2-BD59-A6C34878D82A}">
                    <a16:rowId xmlns:a16="http://schemas.microsoft.com/office/drawing/2014/main" val="669952071"/>
                  </a:ext>
                </a:extLst>
              </a:tr>
            </a:tbl>
          </a:graphicData>
        </a:graphic>
      </p:graphicFrame>
      <p:sp>
        <p:nvSpPr>
          <p:cNvPr id="9" name="TextBox 8">
            <a:extLst>
              <a:ext uri="{FF2B5EF4-FFF2-40B4-BE49-F238E27FC236}">
                <a16:creationId xmlns:a16="http://schemas.microsoft.com/office/drawing/2014/main" id="{B9177B59-261A-4924-92CA-8CBA73240710}"/>
              </a:ext>
            </a:extLst>
          </p:cNvPr>
          <p:cNvSpPr txBox="1"/>
          <p:nvPr/>
        </p:nvSpPr>
        <p:spPr>
          <a:xfrm>
            <a:off x="457200" y="1828800"/>
            <a:ext cx="7924800" cy="1200329"/>
          </a:xfrm>
          <a:prstGeom prst="rect">
            <a:avLst/>
          </a:prstGeom>
          <a:noFill/>
        </p:spPr>
        <p:txBody>
          <a:bodyPr wrap="square" rtlCol="0">
            <a:spAutoFit/>
          </a:bodyPr>
          <a:lstStyle/>
          <a:p>
            <a:r>
              <a:rPr lang="en-US" sz="2400" b="1" dirty="0">
                <a:solidFill>
                  <a:srgbClr val="154578"/>
                </a:solidFill>
                <a:latin typeface="Century Gothic" pitchFamily="34" charset="0"/>
                <a:ea typeface="+mj-ea"/>
                <a:cs typeface="+mj-cs"/>
              </a:rPr>
              <a:t>What challenges have you had with implementing the team-based approach for serving children and families?</a:t>
            </a:r>
          </a:p>
        </p:txBody>
      </p:sp>
    </p:spTree>
    <p:extLst>
      <p:ext uri="{BB962C8B-B14F-4D97-AF65-F5344CB8AC3E}">
        <p14:creationId xmlns:p14="http://schemas.microsoft.com/office/powerpoint/2010/main" val="509568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F876D4-3BF8-4295-81C9-75933E24CC2C}"/>
              </a:ext>
            </a:extLst>
          </p:cNvPr>
          <p:cNvSpPr>
            <a:spLocks noGrp="1"/>
          </p:cNvSpPr>
          <p:nvPr>
            <p:ph type="title"/>
          </p:nvPr>
        </p:nvSpPr>
        <p:spPr/>
        <p:txBody>
          <a:bodyPr>
            <a:normAutofit/>
          </a:bodyPr>
          <a:lstStyle/>
          <a:p>
            <a:r>
              <a:rPr lang="en-US" dirty="0"/>
              <a:t>Qualitative Analysis Exercise</a:t>
            </a:r>
          </a:p>
        </p:txBody>
      </p:sp>
      <p:sp>
        <p:nvSpPr>
          <p:cNvPr id="2" name="Content Placeholder 1">
            <a:extLst>
              <a:ext uri="{FF2B5EF4-FFF2-40B4-BE49-F238E27FC236}">
                <a16:creationId xmlns:a16="http://schemas.microsoft.com/office/drawing/2014/main" id="{813025C0-35FF-41E0-9966-B75E27553115}"/>
              </a:ext>
            </a:extLst>
          </p:cNvPr>
          <p:cNvSpPr>
            <a:spLocks noGrp="1"/>
          </p:cNvSpPr>
          <p:nvPr>
            <p:ph sz="half" idx="1"/>
          </p:nvPr>
        </p:nvSpPr>
        <p:spPr>
          <a:xfrm>
            <a:off x="457200" y="1600200"/>
            <a:ext cx="7162800" cy="4525963"/>
          </a:xfrm>
        </p:spPr>
        <p:txBody>
          <a:bodyPr/>
          <a:lstStyle/>
          <a:p>
            <a:pPr marL="0" indent="0">
              <a:buNone/>
            </a:pPr>
            <a:r>
              <a:rPr lang="en-US" sz="3200" dirty="0"/>
              <a:t>Let’s do some coding of qualitative data!</a:t>
            </a:r>
          </a:p>
          <a:p>
            <a:pPr marL="0" indent="0">
              <a:buNone/>
            </a:pPr>
            <a:endParaRPr lang="en-US" sz="3200" dirty="0"/>
          </a:p>
        </p:txBody>
      </p:sp>
      <p:pic>
        <p:nvPicPr>
          <p:cNvPr id="7" name="Content Placeholder 6">
            <a:extLst>
              <a:ext uri="{FF2B5EF4-FFF2-40B4-BE49-F238E27FC236}">
                <a16:creationId xmlns:a16="http://schemas.microsoft.com/office/drawing/2014/main" id="{6F7BBE36-1CE6-40AF-BFA7-0485ED6C8E08}"/>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71600" y="2354345"/>
            <a:ext cx="5655931" cy="4119843"/>
          </a:xfrm>
        </p:spPr>
      </p:pic>
      <p:sp>
        <p:nvSpPr>
          <p:cNvPr id="4" name="Slide Number Placeholder 3">
            <a:extLst>
              <a:ext uri="{FF2B5EF4-FFF2-40B4-BE49-F238E27FC236}">
                <a16:creationId xmlns:a16="http://schemas.microsoft.com/office/drawing/2014/main" id="{D1579B3B-436F-40E9-AD6A-537AB4158B8D}"/>
              </a:ext>
            </a:extLst>
          </p:cNvPr>
          <p:cNvSpPr>
            <a:spLocks noGrp="1"/>
          </p:cNvSpPr>
          <p:nvPr>
            <p:ph type="sldNum" sz="quarter" idx="10"/>
          </p:nvPr>
        </p:nvSpPr>
        <p:spPr/>
        <p:txBody>
          <a:bodyPr/>
          <a:lstStyle/>
          <a:p>
            <a:fld id="{B2897048-00E0-47FB-B07B-F36BBE8AF579}" type="slidenum">
              <a:rPr lang="en-US" smtClean="0"/>
              <a:pPr/>
              <a:t>25</a:t>
            </a:fld>
            <a:endParaRPr lang="en-US" dirty="0"/>
          </a:p>
        </p:txBody>
      </p:sp>
      <p:sp>
        <p:nvSpPr>
          <p:cNvPr id="8" name="TextBox 7">
            <a:extLst>
              <a:ext uri="{FF2B5EF4-FFF2-40B4-BE49-F238E27FC236}">
                <a16:creationId xmlns:a16="http://schemas.microsoft.com/office/drawing/2014/main" id="{09DEF733-1966-49A9-B26C-ECD3BDE0E535}"/>
              </a:ext>
            </a:extLst>
          </p:cNvPr>
          <p:cNvSpPr txBox="1"/>
          <p:nvPr/>
        </p:nvSpPr>
        <p:spPr>
          <a:xfrm>
            <a:off x="3124200" y="6510210"/>
            <a:ext cx="3007109" cy="230832"/>
          </a:xfrm>
          <a:prstGeom prst="rect">
            <a:avLst/>
          </a:prstGeom>
          <a:noFill/>
        </p:spPr>
        <p:txBody>
          <a:bodyPr wrap="square" rtlCol="0">
            <a:spAutoFit/>
          </a:bodyPr>
          <a:lstStyle/>
          <a:p>
            <a:r>
              <a:rPr lang="en-US" sz="900">
                <a:hlinkClick r:id="rId4" tooltip="http://webquests215.wikispaces.com/Short+Story+Elements"/>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770646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3025C0-35FF-41E0-9966-B75E27553115}"/>
              </a:ext>
            </a:extLst>
          </p:cNvPr>
          <p:cNvSpPr>
            <a:spLocks noGrp="1"/>
          </p:cNvSpPr>
          <p:nvPr>
            <p:ph idx="1"/>
          </p:nvPr>
        </p:nvSpPr>
        <p:spPr/>
        <p:txBody>
          <a:bodyPr/>
          <a:lstStyle/>
          <a:p>
            <a:r>
              <a:rPr lang="en-US" sz="3200" dirty="0"/>
              <a:t> Summarize key findings</a:t>
            </a:r>
          </a:p>
          <a:p>
            <a:pPr lvl="1"/>
            <a:r>
              <a:rPr lang="en-US" sz="2800" dirty="0"/>
              <a:t>Overarching key themes</a:t>
            </a:r>
          </a:p>
          <a:p>
            <a:pPr lvl="1"/>
            <a:r>
              <a:rPr lang="en-US" sz="2800" dirty="0"/>
              <a:t>Use counts/numbers</a:t>
            </a:r>
          </a:p>
          <a:p>
            <a:pPr lvl="1"/>
            <a:r>
              <a:rPr lang="en-US" sz="2800" dirty="0"/>
              <a:t>Back-up with details, quotes, and examples</a:t>
            </a:r>
          </a:p>
          <a:p>
            <a:pPr lvl="1"/>
            <a:endParaRPr lang="en-US" sz="2800" dirty="0"/>
          </a:p>
        </p:txBody>
      </p:sp>
      <p:sp>
        <p:nvSpPr>
          <p:cNvPr id="3" name="Title 2">
            <a:extLst>
              <a:ext uri="{FF2B5EF4-FFF2-40B4-BE49-F238E27FC236}">
                <a16:creationId xmlns:a16="http://schemas.microsoft.com/office/drawing/2014/main" id="{48F876D4-3BF8-4295-81C9-75933E24CC2C}"/>
              </a:ext>
            </a:extLst>
          </p:cNvPr>
          <p:cNvSpPr>
            <a:spLocks noGrp="1"/>
          </p:cNvSpPr>
          <p:nvPr>
            <p:ph type="title"/>
          </p:nvPr>
        </p:nvSpPr>
        <p:spPr/>
        <p:txBody>
          <a:bodyPr>
            <a:normAutofit/>
          </a:bodyPr>
          <a:lstStyle/>
          <a:p>
            <a:r>
              <a:rPr lang="en-US" dirty="0"/>
              <a:t>Summarize the Results</a:t>
            </a:r>
          </a:p>
        </p:txBody>
      </p:sp>
      <p:sp>
        <p:nvSpPr>
          <p:cNvPr id="4" name="Slide Number Placeholder 3">
            <a:extLst>
              <a:ext uri="{FF2B5EF4-FFF2-40B4-BE49-F238E27FC236}">
                <a16:creationId xmlns:a16="http://schemas.microsoft.com/office/drawing/2014/main" id="{D1579B3B-436F-40E9-AD6A-537AB4158B8D}"/>
              </a:ext>
            </a:extLst>
          </p:cNvPr>
          <p:cNvSpPr>
            <a:spLocks noGrp="1"/>
          </p:cNvSpPr>
          <p:nvPr>
            <p:ph type="sldNum" sz="quarter" idx="10"/>
          </p:nvPr>
        </p:nvSpPr>
        <p:spPr/>
        <p:txBody>
          <a:bodyPr/>
          <a:lstStyle/>
          <a:p>
            <a:fld id="{B2897048-00E0-47FB-B07B-F36BBE8AF579}" type="slidenum">
              <a:rPr lang="en-US" smtClean="0"/>
              <a:pPr/>
              <a:t>26</a:t>
            </a:fld>
            <a:endParaRPr lang="en-US" dirty="0"/>
          </a:p>
        </p:txBody>
      </p:sp>
      <p:pic>
        <p:nvPicPr>
          <p:cNvPr id="5" name="Picture 4">
            <a:extLst>
              <a:ext uri="{FF2B5EF4-FFF2-40B4-BE49-F238E27FC236}">
                <a16:creationId xmlns:a16="http://schemas.microsoft.com/office/drawing/2014/main" id="{E1DE1479-E2B7-4F2A-A787-5A1FB22BA0B7}"/>
              </a:ext>
            </a:extLst>
          </p:cNvPr>
          <p:cNvPicPr>
            <a:picLocks noChangeAspect="1"/>
          </p:cNvPicPr>
          <p:nvPr/>
        </p:nvPicPr>
        <p:blipFill>
          <a:blip r:embed="rId3"/>
          <a:stretch>
            <a:fillRect/>
          </a:stretch>
        </p:blipFill>
        <p:spPr>
          <a:xfrm>
            <a:off x="5715000" y="4014121"/>
            <a:ext cx="2667000" cy="1807243"/>
          </a:xfrm>
          <a:prstGeom prst="rect">
            <a:avLst/>
          </a:prstGeom>
        </p:spPr>
      </p:pic>
    </p:spTree>
    <p:extLst>
      <p:ext uri="{BB962C8B-B14F-4D97-AF65-F5344CB8AC3E}">
        <p14:creationId xmlns:p14="http://schemas.microsoft.com/office/powerpoint/2010/main" val="1311653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2397D9-7FC5-438A-82BB-2B608E44D416}"/>
              </a:ext>
            </a:extLst>
          </p:cNvPr>
          <p:cNvSpPr>
            <a:spLocks noGrp="1"/>
          </p:cNvSpPr>
          <p:nvPr>
            <p:ph idx="1"/>
          </p:nvPr>
        </p:nvSpPr>
        <p:spPr/>
        <p:txBody>
          <a:bodyPr/>
          <a:lstStyle/>
          <a:p>
            <a:r>
              <a:rPr lang="en-US" sz="3200" b="1" dirty="0"/>
              <a:t>Step out of your comfort zone! </a:t>
            </a:r>
          </a:p>
          <a:p>
            <a:r>
              <a:rPr lang="en-US" sz="3200" dirty="0"/>
              <a:t>While sometimes useful, </a:t>
            </a:r>
            <a:r>
              <a:rPr lang="en-US" sz="3200" b="1" dirty="0"/>
              <a:t>you don’t need to quantify qualitative data </a:t>
            </a:r>
            <a:r>
              <a:rPr lang="en-US" sz="3200" dirty="0"/>
              <a:t>to effectively display findings. </a:t>
            </a:r>
            <a:endParaRPr lang="en-US" sz="3200" b="1" dirty="0"/>
          </a:p>
          <a:p>
            <a:r>
              <a:rPr lang="en-US" sz="3200" b="1" dirty="0"/>
              <a:t>Be intentional </a:t>
            </a:r>
            <a:r>
              <a:rPr lang="en-US" sz="3200" dirty="0"/>
              <a:t>with titles, labels, visualization type, and color/boldness to emphasize the key takeaways from the data.</a:t>
            </a:r>
          </a:p>
        </p:txBody>
      </p:sp>
      <p:sp>
        <p:nvSpPr>
          <p:cNvPr id="3" name="Title 2">
            <a:extLst>
              <a:ext uri="{FF2B5EF4-FFF2-40B4-BE49-F238E27FC236}">
                <a16:creationId xmlns:a16="http://schemas.microsoft.com/office/drawing/2014/main" id="{93B17092-8D6A-42FC-BEB2-D3DB647B5EEF}"/>
              </a:ext>
            </a:extLst>
          </p:cNvPr>
          <p:cNvSpPr>
            <a:spLocks noGrp="1"/>
          </p:cNvSpPr>
          <p:nvPr>
            <p:ph type="title"/>
          </p:nvPr>
        </p:nvSpPr>
        <p:spPr/>
        <p:txBody>
          <a:bodyPr/>
          <a:lstStyle/>
          <a:p>
            <a:r>
              <a:rPr lang="en-US" dirty="0"/>
              <a:t>Qualitative Data Visualization</a:t>
            </a:r>
          </a:p>
        </p:txBody>
      </p:sp>
      <p:sp>
        <p:nvSpPr>
          <p:cNvPr id="4" name="Slide Number Placeholder 3">
            <a:extLst>
              <a:ext uri="{FF2B5EF4-FFF2-40B4-BE49-F238E27FC236}">
                <a16:creationId xmlns:a16="http://schemas.microsoft.com/office/drawing/2014/main" id="{F2520D29-9550-47A8-BD87-5E90BE6F5018}"/>
              </a:ext>
            </a:extLst>
          </p:cNvPr>
          <p:cNvSpPr>
            <a:spLocks noGrp="1"/>
          </p:cNvSpPr>
          <p:nvPr>
            <p:ph type="sldNum" sz="quarter" idx="10"/>
          </p:nvPr>
        </p:nvSpPr>
        <p:spPr/>
        <p:txBody>
          <a:bodyPr/>
          <a:lstStyle/>
          <a:p>
            <a:fld id="{B2897048-00E0-47FB-B07B-F36BBE8AF579}" type="slidenum">
              <a:rPr lang="en-US" smtClean="0"/>
              <a:pPr/>
              <a:t>27</a:t>
            </a:fld>
            <a:endParaRPr lang="en-US" dirty="0"/>
          </a:p>
        </p:txBody>
      </p:sp>
    </p:spTree>
    <p:extLst>
      <p:ext uri="{BB962C8B-B14F-4D97-AF65-F5344CB8AC3E}">
        <p14:creationId xmlns:p14="http://schemas.microsoft.com/office/powerpoint/2010/main" val="1775102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generated with very high confidence">
            <a:extLst>
              <a:ext uri="{FF2B5EF4-FFF2-40B4-BE49-F238E27FC236}">
                <a16:creationId xmlns:a16="http://schemas.microsoft.com/office/drawing/2014/main" id="{1CA298C6-DC69-44F7-AF1D-60313CC125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417638"/>
            <a:ext cx="5993798" cy="4454323"/>
          </a:xfrm>
        </p:spPr>
      </p:pic>
      <p:sp>
        <p:nvSpPr>
          <p:cNvPr id="3" name="Title 2">
            <a:extLst>
              <a:ext uri="{FF2B5EF4-FFF2-40B4-BE49-F238E27FC236}">
                <a16:creationId xmlns:a16="http://schemas.microsoft.com/office/drawing/2014/main" id="{03FAAD94-61F0-45B5-B50D-193BB27ED175}"/>
              </a:ext>
            </a:extLst>
          </p:cNvPr>
          <p:cNvSpPr>
            <a:spLocks noGrp="1"/>
          </p:cNvSpPr>
          <p:nvPr>
            <p:ph type="title"/>
          </p:nvPr>
        </p:nvSpPr>
        <p:spPr/>
        <p:txBody>
          <a:bodyPr/>
          <a:lstStyle/>
          <a:p>
            <a:r>
              <a:rPr lang="en-US" dirty="0"/>
              <a:t>Word Clouds</a:t>
            </a:r>
          </a:p>
        </p:txBody>
      </p:sp>
      <p:sp>
        <p:nvSpPr>
          <p:cNvPr id="4" name="Slide Number Placeholder 3">
            <a:extLst>
              <a:ext uri="{FF2B5EF4-FFF2-40B4-BE49-F238E27FC236}">
                <a16:creationId xmlns:a16="http://schemas.microsoft.com/office/drawing/2014/main" id="{0A0D811A-04AB-49D3-B61A-A9A91D8E69EC}"/>
              </a:ext>
            </a:extLst>
          </p:cNvPr>
          <p:cNvSpPr>
            <a:spLocks noGrp="1"/>
          </p:cNvSpPr>
          <p:nvPr>
            <p:ph type="sldNum" sz="quarter" idx="10"/>
          </p:nvPr>
        </p:nvSpPr>
        <p:spPr/>
        <p:txBody>
          <a:bodyPr/>
          <a:lstStyle/>
          <a:p>
            <a:fld id="{B2897048-00E0-47FB-B07B-F36BBE8AF579}" type="slidenum">
              <a:rPr lang="en-US" smtClean="0"/>
              <a:pPr/>
              <a:t>28</a:t>
            </a:fld>
            <a:endParaRPr lang="en-US" dirty="0"/>
          </a:p>
        </p:txBody>
      </p:sp>
    </p:spTree>
    <p:extLst>
      <p:ext uri="{BB962C8B-B14F-4D97-AF65-F5344CB8AC3E}">
        <p14:creationId xmlns:p14="http://schemas.microsoft.com/office/powerpoint/2010/main" val="3365553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4EEA3E-BBC6-4285-BA44-D037C982D244}"/>
              </a:ext>
            </a:extLst>
          </p:cNvPr>
          <p:cNvSpPr>
            <a:spLocks noGrp="1"/>
          </p:cNvSpPr>
          <p:nvPr>
            <p:ph type="title"/>
          </p:nvPr>
        </p:nvSpPr>
        <p:spPr/>
        <p:txBody>
          <a:bodyPr/>
          <a:lstStyle/>
          <a:p>
            <a:r>
              <a:rPr lang="en-US" dirty="0"/>
              <a:t>Quotes</a:t>
            </a:r>
          </a:p>
        </p:txBody>
      </p:sp>
      <p:sp>
        <p:nvSpPr>
          <p:cNvPr id="4" name="Slide Number Placeholder 3">
            <a:extLst>
              <a:ext uri="{FF2B5EF4-FFF2-40B4-BE49-F238E27FC236}">
                <a16:creationId xmlns:a16="http://schemas.microsoft.com/office/drawing/2014/main" id="{76910734-518F-482E-AEDD-7073CB009E3D}"/>
              </a:ext>
            </a:extLst>
          </p:cNvPr>
          <p:cNvSpPr>
            <a:spLocks noGrp="1"/>
          </p:cNvSpPr>
          <p:nvPr>
            <p:ph type="sldNum" sz="quarter" idx="10"/>
          </p:nvPr>
        </p:nvSpPr>
        <p:spPr/>
        <p:txBody>
          <a:bodyPr/>
          <a:lstStyle/>
          <a:p>
            <a:fld id="{B2897048-00E0-47FB-B07B-F36BBE8AF579}" type="slidenum">
              <a:rPr lang="en-US" smtClean="0"/>
              <a:pPr/>
              <a:t>29</a:t>
            </a:fld>
            <a:endParaRPr lang="en-US" dirty="0"/>
          </a:p>
        </p:txBody>
      </p:sp>
      <p:pic>
        <p:nvPicPr>
          <p:cNvPr id="8" name="Content Placeholder 7">
            <a:extLst>
              <a:ext uri="{FF2B5EF4-FFF2-40B4-BE49-F238E27FC236}">
                <a16:creationId xmlns:a16="http://schemas.microsoft.com/office/drawing/2014/main" id="{FAADB7E8-FF49-4289-959B-7D3DA928D5E2}"/>
              </a:ext>
            </a:extLst>
          </p:cNvPr>
          <p:cNvPicPr>
            <a:picLocks noGrp="1" noChangeAspect="1"/>
          </p:cNvPicPr>
          <p:nvPr>
            <p:ph idx="1"/>
          </p:nvPr>
        </p:nvPicPr>
        <p:blipFill>
          <a:blip r:embed="rId3"/>
          <a:stretch>
            <a:fillRect/>
          </a:stretch>
        </p:blipFill>
        <p:spPr>
          <a:xfrm>
            <a:off x="457200" y="1752600"/>
            <a:ext cx="5835000" cy="1905000"/>
          </a:xfrm>
          <a:prstGeom prst="rect">
            <a:avLst/>
          </a:prstGeom>
        </p:spPr>
      </p:pic>
      <p:pic>
        <p:nvPicPr>
          <p:cNvPr id="9" name="Picture 8">
            <a:extLst>
              <a:ext uri="{FF2B5EF4-FFF2-40B4-BE49-F238E27FC236}">
                <a16:creationId xmlns:a16="http://schemas.microsoft.com/office/drawing/2014/main" id="{D699B045-8E83-4AF7-88F4-5D7771DC8994}"/>
              </a:ext>
            </a:extLst>
          </p:cNvPr>
          <p:cNvPicPr>
            <a:picLocks noChangeAspect="1"/>
          </p:cNvPicPr>
          <p:nvPr/>
        </p:nvPicPr>
        <p:blipFill>
          <a:blip r:embed="rId4"/>
          <a:stretch>
            <a:fillRect/>
          </a:stretch>
        </p:blipFill>
        <p:spPr>
          <a:xfrm>
            <a:off x="762000" y="3769042"/>
            <a:ext cx="2952750" cy="2152650"/>
          </a:xfrm>
          <a:prstGeom prst="rect">
            <a:avLst/>
          </a:prstGeom>
        </p:spPr>
      </p:pic>
      <p:sp>
        <p:nvSpPr>
          <p:cNvPr id="10" name="TextBox 9">
            <a:extLst>
              <a:ext uri="{FF2B5EF4-FFF2-40B4-BE49-F238E27FC236}">
                <a16:creationId xmlns:a16="http://schemas.microsoft.com/office/drawing/2014/main" id="{6EF02B10-A10A-488A-8193-0552F8260CFB}"/>
              </a:ext>
            </a:extLst>
          </p:cNvPr>
          <p:cNvSpPr txBox="1"/>
          <p:nvPr/>
        </p:nvSpPr>
        <p:spPr>
          <a:xfrm>
            <a:off x="3714750" y="4057338"/>
            <a:ext cx="4667250" cy="1292662"/>
          </a:xfrm>
          <a:prstGeom prst="rect">
            <a:avLst/>
          </a:prstGeom>
          <a:noFill/>
        </p:spPr>
        <p:txBody>
          <a:bodyPr wrap="square" rtlCol="0">
            <a:spAutoFit/>
          </a:bodyPr>
          <a:lstStyle/>
          <a:p>
            <a:r>
              <a:rPr lang="en-US" sz="2800" dirty="0"/>
              <a:t>“Preparation is key to collecting high-quality data.”</a:t>
            </a:r>
          </a:p>
          <a:p>
            <a:r>
              <a:rPr lang="en-US" sz="2200" dirty="0"/>
              <a:t>- Megan Cox, </a:t>
            </a:r>
            <a:r>
              <a:rPr lang="en-US" sz="2200" dirty="0" err="1"/>
              <a:t>DaSy</a:t>
            </a:r>
            <a:r>
              <a:rPr lang="en-US" sz="2200" dirty="0"/>
              <a:t> Center</a:t>
            </a:r>
          </a:p>
        </p:txBody>
      </p:sp>
    </p:spTree>
    <p:extLst>
      <p:ext uri="{BB962C8B-B14F-4D97-AF65-F5344CB8AC3E}">
        <p14:creationId xmlns:p14="http://schemas.microsoft.com/office/powerpoint/2010/main" val="15746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F876D4-3BF8-4295-81C9-75933E24CC2C}"/>
              </a:ext>
            </a:extLst>
          </p:cNvPr>
          <p:cNvSpPr>
            <a:spLocks noGrp="1"/>
          </p:cNvSpPr>
          <p:nvPr>
            <p:ph type="title"/>
          </p:nvPr>
        </p:nvSpPr>
        <p:spPr>
          <a:xfrm>
            <a:off x="457200" y="274638"/>
            <a:ext cx="8229600" cy="1143000"/>
          </a:xfrm>
        </p:spPr>
        <p:txBody>
          <a:bodyPr>
            <a:normAutofit/>
          </a:bodyPr>
          <a:lstStyle/>
          <a:p>
            <a:r>
              <a:rPr lang="en-US" dirty="0"/>
              <a:t>Quantitative vs. Qualitative Data</a:t>
            </a:r>
          </a:p>
        </p:txBody>
      </p:sp>
      <p:sp>
        <p:nvSpPr>
          <p:cNvPr id="2" name="Content Placeholder 1">
            <a:extLst>
              <a:ext uri="{FF2B5EF4-FFF2-40B4-BE49-F238E27FC236}">
                <a16:creationId xmlns:a16="http://schemas.microsoft.com/office/drawing/2014/main" id="{813025C0-35FF-41E0-9966-B75E27553115}"/>
              </a:ext>
            </a:extLst>
          </p:cNvPr>
          <p:cNvSpPr>
            <a:spLocks noGrp="1"/>
          </p:cNvSpPr>
          <p:nvPr>
            <p:ph sz="half" idx="1"/>
          </p:nvPr>
        </p:nvSpPr>
        <p:spPr>
          <a:xfrm>
            <a:off x="457200" y="1447800"/>
            <a:ext cx="7772400" cy="4525963"/>
          </a:xfrm>
        </p:spPr>
        <p:txBody>
          <a:bodyPr/>
          <a:lstStyle/>
          <a:p>
            <a:r>
              <a:rPr lang="en-US" sz="3100" b="1" dirty="0"/>
              <a:t>Quantitative </a:t>
            </a:r>
            <a:r>
              <a:rPr lang="en-US" sz="3100" dirty="0"/>
              <a:t>= numbers or information that can be counted/quantified</a:t>
            </a:r>
            <a:endParaRPr lang="en-US" sz="3100" b="1" dirty="0"/>
          </a:p>
          <a:p>
            <a:r>
              <a:rPr lang="en-US" sz="3100" b="1" dirty="0"/>
              <a:t>Qualitative </a:t>
            </a:r>
            <a:r>
              <a:rPr lang="en-US" sz="3100" dirty="0"/>
              <a:t>= information that cannot easily be understood through numbers</a:t>
            </a:r>
          </a:p>
          <a:p>
            <a:r>
              <a:rPr lang="en-US" sz="3100" b="1" dirty="0"/>
              <a:t>Methods </a:t>
            </a:r>
            <a:r>
              <a:rPr lang="en-US" sz="3100" dirty="0"/>
              <a:t>= how data are collected </a:t>
            </a:r>
          </a:p>
          <a:p>
            <a:pPr marL="400050" lvl="1" indent="0">
              <a:buNone/>
            </a:pPr>
            <a:r>
              <a:rPr lang="en-US" sz="3200" dirty="0"/>
              <a:t>and analyzed</a:t>
            </a:r>
            <a:endParaRPr lang="en-US" sz="3200" b="1" dirty="0"/>
          </a:p>
        </p:txBody>
      </p:sp>
      <p:sp>
        <p:nvSpPr>
          <p:cNvPr id="4" name="Slide Number Placeholder 3">
            <a:extLst>
              <a:ext uri="{FF2B5EF4-FFF2-40B4-BE49-F238E27FC236}">
                <a16:creationId xmlns:a16="http://schemas.microsoft.com/office/drawing/2014/main" id="{D1579B3B-436F-40E9-AD6A-537AB4158B8D}"/>
              </a:ext>
            </a:extLst>
          </p:cNvPr>
          <p:cNvSpPr>
            <a:spLocks noGrp="1"/>
          </p:cNvSpPr>
          <p:nvPr>
            <p:ph type="sldNum" sz="quarter" idx="10"/>
          </p:nvPr>
        </p:nvSpPr>
        <p:spPr>
          <a:xfrm>
            <a:off x="457200" y="6327648"/>
            <a:ext cx="2133600" cy="365125"/>
          </a:xfrm>
        </p:spPr>
        <p:txBody>
          <a:bodyPr/>
          <a:lstStyle/>
          <a:p>
            <a:fld id="{B2897048-00E0-47FB-B07B-F36BBE8AF579}" type="slidenum">
              <a:rPr lang="en-US" smtClean="0"/>
              <a:pPr/>
              <a:t>3</a:t>
            </a:fld>
            <a:endParaRPr lang="en-US" dirty="0"/>
          </a:p>
        </p:txBody>
      </p:sp>
      <p:pic>
        <p:nvPicPr>
          <p:cNvPr id="9" name="Picture 8" descr="A drawing of a face&#10;&#10;Description generated with high confidence">
            <a:extLst>
              <a:ext uri="{FF2B5EF4-FFF2-40B4-BE49-F238E27FC236}">
                <a16:creationId xmlns:a16="http://schemas.microsoft.com/office/drawing/2014/main" id="{778F74A5-7AC4-4763-BB0B-59ECD318AC8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81800" y="3882194"/>
            <a:ext cx="1714500" cy="1667741"/>
          </a:xfrm>
          <a:prstGeom prst="rect">
            <a:avLst/>
          </a:prstGeom>
        </p:spPr>
      </p:pic>
      <p:sp>
        <p:nvSpPr>
          <p:cNvPr id="10" name="TextBox 9">
            <a:extLst>
              <a:ext uri="{FF2B5EF4-FFF2-40B4-BE49-F238E27FC236}">
                <a16:creationId xmlns:a16="http://schemas.microsoft.com/office/drawing/2014/main" id="{76356EA7-45A3-4CDC-A2A0-8D5F68DFD297}"/>
              </a:ext>
            </a:extLst>
          </p:cNvPr>
          <p:cNvSpPr txBox="1"/>
          <p:nvPr/>
        </p:nvSpPr>
        <p:spPr>
          <a:xfrm>
            <a:off x="6781800" y="5580097"/>
            <a:ext cx="1714500" cy="369332"/>
          </a:xfrm>
          <a:prstGeom prst="rect">
            <a:avLst/>
          </a:prstGeom>
          <a:noFill/>
        </p:spPr>
        <p:txBody>
          <a:bodyPr wrap="square" rtlCol="0">
            <a:spAutoFit/>
          </a:bodyPr>
          <a:lstStyle/>
          <a:p>
            <a:r>
              <a:rPr lang="en-US" sz="900">
                <a:hlinkClick r:id="rId4" tooltip="http://3sj.wikispaces.com/English+Links"/>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385387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3B0E92C-D9C8-41EF-8298-B552788DEC61}"/>
              </a:ext>
            </a:extLst>
          </p:cNvPr>
          <p:cNvPicPr>
            <a:picLocks noGrp="1" noChangeAspect="1"/>
          </p:cNvPicPr>
          <p:nvPr>
            <p:ph idx="1"/>
          </p:nvPr>
        </p:nvPicPr>
        <p:blipFill>
          <a:blip r:embed="rId3"/>
          <a:stretch>
            <a:fillRect/>
          </a:stretch>
        </p:blipFill>
        <p:spPr>
          <a:xfrm>
            <a:off x="457200" y="2247900"/>
            <a:ext cx="8441605" cy="2362200"/>
          </a:xfrm>
          <a:prstGeom prst="rect">
            <a:avLst/>
          </a:prstGeom>
        </p:spPr>
      </p:pic>
      <p:sp>
        <p:nvSpPr>
          <p:cNvPr id="3" name="Title 2">
            <a:extLst>
              <a:ext uri="{FF2B5EF4-FFF2-40B4-BE49-F238E27FC236}">
                <a16:creationId xmlns:a16="http://schemas.microsoft.com/office/drawing/2014/main" id="{05FA0AD5-5FC4-42BB-A50F-0F0F23879464}"/>
              </a:ext>
            </a:extLst>
          </p:cNvPr>
          <p:cNvSpPr>
            <a:spLocks noGrp="1"/>
          </p:cNvSpPr>
          <p:nvPr>
            <p:ph type="title"/>
          </p:nvPr>
        </p:nvSpPr>
        <p:spPr/>
        <p:txBody>
          <a:bodyPr/>
          <a:lstStyle/>
          <a:p>
            <a:r>
              <a:rPr lang="en-US" dirty="0"/>
              <a:t>Organize Quotes in Evidence Matrix</a:t>
            </a:r>
          </a:p>
        </p:txBody>
      </p:sp>
      <p:sp>
        <p:nvSpPr>
          <p:cNvPr id="4" name="Slide Number Placeholder 3">
            <a:extLst>
              <a:ext uri="{FF2B5EF4-FFF2-40B4-BE49-F238E27FC236}">
                <a16:creationId xmlns:a16="http://schemas.microsoft.com/office/drawing/2014/main" id="{B851CFB6-7462-4E69-A8B0-01C3887E801F}"/>
              </a:ext>
            </a:extLst>
          </p:cNvPr>
          <p:cNvSpPr>
            <a:spLocks noGrp="1"/>
          </p:cNvSpPr>
          <p:nvPr>
            <p:ph type="sldNum" sz="quarter" idx="10"/>
          </p:nvPr>
        </p:nvSpPr>
        <p:spPr/>
        <p:txBody>
          <a:bodyPr/>
          <a:lstStyle/>
          <a:p>
            <a:fld id="{B2897048-00E0-47FB-B07B-F36BBE8AF579}" type="slidenum">
              <a:rPr lang="en-US" smtClean="0"/>
              <a:pPr/>
              <a:t>30</a:t>
            </a:fld>
            <a:endParaRPr lang="en-US" dirty="0"/>
          </a:p>
        </p:txBody>
      </p:sp>
    </p:spTree>
    <p:extLst>
      <p:ext uri="{BB962C8B-B14F-4D97-AF65-F5344CB8AC3E}">
        <p14:creationId xmlns:p14="http://schemas.microsoft.com/office/powerpoint/2010/main" val="854892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B54532-FC45-4A36-AF31-9E7D3C6F40B8}"/>
              </a:ext>
            </a:extLst>
          </p:cNvPr>
          <p:cNvPicPr>
            <a:picLocks noGrp="1" noChangeAspect="1"/>
          </p:cNvPicPr>
          <p:nvPr>
            <p:ph idx="1"/>
          </p:nvPr>
        </p:nvPicPr>
        <p:blipFill>
          <a:blip r:embed="rId3"/>
          <a:stretch>
            <a:fillRect/>
          </a:stretch>
        </p:blipFill>
        <p:spPr>
          <a:xfrm>
            <a:off x="570780" y="1600200"/>
            <a:ext cx="7809781" cy="4267200"/>
          </a:xfrm>
          <a:prstGeom prst="rect">
            <a:avLst/>
          </a:prstGeom>
        </p:spPr>
      </p:pic>
      <p:sp>
        <p:nvSpPr>
          <p:cNvPr id="3" name="Title 2">
            <a:extLst>
              <a:ext uri="{FF2B5EF4-FFF2-40B4-BE49-F238E27FC236}">
                <a16:creationId xmlns:a16="http://schemas.microsoft.com/office/drawing/2014/main" id="{511EA4CF-9201-4A81-B999-22F1C4F42115}"/>
              </a:ext>
            </a:extLst>
          </p:cNvPr>
          <p:cNvSpPr>
            <a:spLocks noGrp="1"/>
          </p:cNvSpPr>
          <p:nvPr>
            <p:ph type="title"/>
          </p:nvPr>
        </p:nvSpPr>
        <p:spPr>
          <a:xfrm>
            <a:off x="457200" y="274638"/>
            <a:ext cx="8229600" cy="1143000"/>
          </a:xfrm>
        </p:spPr>
        <p:txBody>
          <a:bodyPr/>
          <a:lstStyle/>
          <a:p>
            <a:r>
              <a:rPr lang="en-US" dirty="0"/>
              <a:t>Use Icons to Categorize Themes</a:t>
            </a:r>
          </a:p>
        </p:txBody>
      </p:sp>
      <p:sp>
        <p:nvSpPr>
          <p:cNvPr id="4" name="Slide Number Placeholder 3">
            <a:extLst>
              <a:ext uri="{FF2B5EF4-FFF2-40B4-BE49-F238E27FC236}">
                <a16:creationId xmlns:a16="http://schemas.microsoft.com/office/drawing/2014/main" id="{1BA306FF-1C25-429A-BB52-9D4AA6FC4B47}"/>
              </a:ext>
            </a:extLst>
          </p:cNvPr>
          <p:cNvSpPr>
            <a:spLocks noGrp="1"/>
          </p:cNvSpPr>
          <p:nvPr>
            <p:ph type="sldNum" sz="quarter" idx="10"/>
          </p:nvPr>
        </p:nvSpPr>
        <p:spPr>
          <a:xfrm>
            <a:off x="457200" y="6327648"/>
            <a:ext cx="2133600" cy="365125"/>
          </a:xfrm>
        </p:spPr>
        <p:txBody>
          <a:bodyPr/>
          <a:lstStyle/>
          <a:p>
            <a:fld id="{B2897048-00E0-47FB-B07B-F36BBE8AF579}" type="slidenum">
              <a:rPr lang="en-US" smtClean="0"/>
              <a:pPr/>
              <a:t>31</a:t>
            </a:fld>
            <a:endParaRPr lang="en-US" dirty="0"/>
          </a:p>
        </p:txBody>
      </p:sp>
      <p:sp>
        <p:nvSpPr>
          <p:cNvPr id="6" name="Rectangle 5">
            <a:extLst>
              <a:ext uri="{FF2B5EF4-FFF2-40B4-BE49-F238E27FC236}">
                <a16:creationId xmlns:a16="http://schemas.microsoft.com/office/drawing/2014/main" id="{04768A5D-C0B1-413C-9D94-99616DC7F2C3}"/>
              </a:ext>
            </a:extLst>
          </p:cNvPr>
          <p:cNvSpPr/>
          <p:nvPr/>
        </p:nvSpPr>
        <p:spPr>
          <a:xfrm>
            <a:off x="990600" y="6323441"/>
            <a:ext cx="6268720" cy="369332"/>
          </a:xfrm>
          <a:prstGeom prst="rect">
            <a:avLst/>
          </a:prstGeom>
        </p:spPr>
        <p:txBody>
          <a:bodyPr wrap="square">
            <a:spAutoFit/>
          </a:bodyPr>
          <a:lstStyle/>
          <a:p>
            <a:r>
              <a:rPr lang="en-US" dirty="0"/>
              <a:t>http://stephanieevergreen.com/qualitative-chart-chooser/</a:t>
            </a:r>
          </a:p>
        </p:txBody>
      </p:sp>
    </p:spTree>
    <p:extLst>
      <p:ext uri="{BB962C8B-B14F-4D97-AF65-F5344CB8AC3E}">
        <p14:creationId xmlns:p14="http://schemas.microsoft.com/office/powerpoint/2010/main" val="2567218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8218F3-8220-4286-8A35-5FBB010AAC29}"/>
              </a:ext>
            </a:extLst>
          </p:cNvPr>
          <p:cNvSpPr>
            <a:spLocks noGrp="1"/>
          </p:cNvSpPr>
          <p:nvPr>
            <p:ph type="title"/>
          </p:nvPr>
        </p:nvSpPr>
        <p:spPr/>
        <p:txBody>
          <a:bodyPr/>
          <a:lstStyle/>
          <a:p>
            <a:r>
              <a:rPr lang="en-US" dirty="0"/>
              <a:t>Map Themes</a:t>
            </a:r>
          </a:p>
        </p:txBody>
      </p:sp>
      <p:sp>
        <p:nvSpPr>
          <p:cNvPr id="4" name="Slide Number Placeholder 3">
            <a:extLst>
              <a:ext uri="{FF2B5EF4-FFF2-40B4-BE49-F238E27FC236}">
                <a16:creationId xmlns:a16="http://schemas.microsoft.com/office/drawing/2014/main" id="{A72842CB-11F1-4301-B935-BF51E0E8EBC5}"/>
              </a:ext>
            </a:extLst>
          </p:cNvPr>
          <p:cNvSpPr>
            <a:spLocks noGrp="1"/>
          </p:cNvSpPr>
          <p:nvPr>
            <p:ph type="sldNum" sz="quarter" idx="10"/>
          </p:nvPr>
        </p:nvSpPr>
        <p:spPr/>
        <p:txBody>
          <a:bodyPr/>
          <a:lstStyle/>
          <a:p>
            <a:fld id="{B2897048-00E0-47FB-B07B-F36BBE8AF579}" type="slidenum">
              <a:rPr lang="en-US" smtClean="0"/>
              <a:pPr/>
              <a:t>32</a:t>
            </a:fld>
            <a:endParaRPr lang="en-US" dirty="0"/>
          </a:p>
        </p:txBody>
      </p:sp>
      <p:pic>
        <p:nvPicPr>
          <p:cNvPr id="8" name="Content Placeholder 7">
            <a:extLst>
              <a:ext uri="{FF2B5EF4-FFF2-40B4-BE49-F238E27FC236}">
                <a16:creationId xmlns:a16="http://schemas.microsoft.com/office/drawing/2014/main" id="{CCE021EA-89F4-4AF6-970C-2F435684CDAA}"/>
              </a:ext>
            </a:extLst>
          </p:cNvPr>
          <p:cNvPicPr>
            <a:picLocks noGrp="1" noChangeAspect="1"/>
          </p:cNvPicPr>
          <p:nvPr>
            <p:ph idx="1"/>
          </p:nvPr>
        </p:nvPicPr>
        <p:blipFill>
          <a:blip r:embed="rId3"/>
          <a:stretch>
            <a:fillRect/>
          </a:stretch>
        </p:blipFill>
        <p:spPr>
          <a:xfrm>
            <a:off x="846667" y="1600200"/>
            <a:ext cx="7450666" cy="4191000"/>
          </a:xfrm>
          <a:prstGeom prst="rect">
            <a:avLst/>
          </a:prstGeom>
        </p:spPr>
      </p:pic>
    </p:spTree>
    <p:extLst>
      <p:ext uri="{BB962C8B-B14F-4D97-AF65-F5344CB8AC3E}">
        <p14:creationId xmlns:p14="http://schemas.microsoft.com/office/powerpoint/2010/main" val="1928946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3F4220-40C6-4C1A-8C6E-E77301F18677}"/>
              </a:ext>
            </a:extLst>
          </p:cNvPr>
          <p:cNvPicPr>
            <a:picLocks noGrp="1" noChangeAspect="1"/>
          </p:cNvPicPr>
          <p:nvPr>
            <p:ph idx="1"/>
          </p:nvPr>
        </p:nvPicPr>
        <p:blipFill>
          <a:blip r:embed="rId3"/>
          <a:stretch>
            <a:fillRect/>
          </a:stretch>
        </p:blipFill>
        <p:spPr>
          <a:xfrm>
            <a:off x="457200" y="2151498"/>
            <a:ext cx="8229600" cy="2936004"/>
          </a:xfrm>
          <a:prstGeom prst="rect">
            <a:avLst/>
          </a:prstGeom>
        </p:spPr>
      </p:pic>
      <p:sp>
        <p:nvSpPr>
          <p:cNvPr id="3" name="Title 2">
            <a:extLst>
              <a:ext uri="{FF2B5EF4-FFF2-40B4-BE49-F238E27FC236}">
                <a16:creationId xmlns:a16="http://schemas.microsoft.com/office/drawing/2014/main" id="{5162B2D0-FF41-4E4B-93DF-351F595BBBF5}"/>
              </a:ext>
            </a:extLst>
          </p:cNvPr>
          <p:cNvSpPr>
            <a:spLocks noGrp="1"/>
          </p:cNvSpPr>
          <p:nvPr>
            <p:ph type="title"/>
          </p:nvPr>
        </p:nvSpPr>
        <p:spPr/>
        <p:txBody>
          <a:bodyPr/>
          <a:lstStyle/>
          <a:p>
            <a:r>
              <a:rPr lang="en-US" dirty="0"/>
              <a:t>Draw Comparisons</a:t>
            </a:r>
          </a:p>
        </p:txBody>
      </p:sp>
      <p:sp>
        <p:nvSpPr>
          <p:cNvPr id="4" name="Slide Number Placeholder 3">
            <a:extLst>
              <a:ext uri="{FF2B5EF4-FFF2-40B4-BE49-F238E27FC236}">
                <a16:creationId xmlns:a16="http://schemas.microsoft.com/office/drawing/2014/main" id="{8A053995-CF26-4DD7-8328-BFF64B96489C}"/>
              </a:ext>
            </a:extLst>
          </p:cNvPr>
          <p:cNvSpPr>
            <a:spLocks noGrp="1"/>
          </p:cNvSpPr>
          <p:nvPr>
            <p:ph type="sldNum" sz="quarter" idx="10"/>
          </p:nvPr>
        </p:nvSpPr>
        <p:spPr/>
        <p:txBody>
          <a:bodyPr/>
          <a:lstStyle/>
          <a:p>
            <a:fld id="{B2897048-00E0-47FB-B07B-F36BBE8AF579}" type="slidenum">
              <a:rPr lang="en-US" smtClean="0"/>
              <a:pPr/>
              <a:t>33</a:t>
            </a:fld>
            <a:endParaRPr lang="en-US" dirty="0"/>
          </a:p>
        </p:txBody>
      </p:sp>
    </p:spTree>
    <p:extLst>
      <p:ext uri="{BB962C8B-B14F-4D97-AF65-F5344CB8AC3E}">
        <p14:creationId xmlns:p14="http://schemas.microsoft.com/office/powerpoint/2010/main" val="1485330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1A5CA5-8A51-4695-83AB-99AFC654D135}"/>
              </a:ext>
            </a:extLst>
          </p:cNvPr>
          <p:cNvPicPr>
            <a:picLocks noChangeAspect="1"/>
          </p:cNvPicPr>
          <p:nvPr/>
        </p:nvPicPr>
        <p:blipFill>
          <a:blip r:embed="rId3"/>
          <a:stretch>
            <a:fillRect/>
          </a:stretch>
        </p:blipFill>
        <p:spPr>
          <a:xfrm>
            <a:off x="4754336" y="609600"/>
            <a:ext cx="3200400" cy="5432526"/>
          </a:xfrm>
          <a:prstGeom prst="rect">
            <a:avLst/>
          </a:prstGeom>
        </p:spPr>
      </p:pic>
      <p:sp>
        <p:nvSpPr>
          <p:cNvPr id="3" name="Title 2">
            <a:extLst>
              <a:ext uri="{FF2B5EF4-FFF2-40B4-BE49-F238E27FC236}">
                <a16:creationId xmlns:a16="http://schemas.microsoft.com/office/drawing/2014/main" id="{89036F6C-F8DC-48B3-A122-3CD11CE8DBFA}"/>
              </a:ext>
            </a:extLst>
          </p:cNvPr>
          <p:cNvSpPr>
            <a:spLocks noGrp="1"/>
          </p:cNvSpPr>
          <p:nvPr>
            <p:ph type="title"/>
          </p:nvPr>
        </p:nvSpPr>
        <p:spPr>
          <a:xfrm>
            <a:off x="457200" y="274638"/>
            <a:ext cx="3200400" cy="1143000"/>
          </a:xfrm>
        </p:spPr>
        <p:txBody>
          <a:bodyPr>
            <a:normAutofit fontScale="90000"/>
          </a:bodyPr>
          <a:lstStyle/>
          <a:p>
            <a:r>
              <a:rPr lang="en-US" dirty="0"/>
              <a:t>Draw Comparisons</a:t>
            </a:r>
          </a:p>
        </p:txBody>
      </p:sp>
      <p:sp>
        <p:nvSpPr>
          <p:cNvPr id="4" name="Slide Number Placeholder 3">
            <a:extLst>
              <a:ext uri="{FF2B5EF4-FFF2-40B4-BE49-F238E27FC236}">
                <a16:creationId xmlns:a16="http://schemas.microsoft.com/office/drawing/2014/main" id="{C31FDE8C-E30B-407E-B2BE-16EFB3D6D068}"/>
              </a:ext>
            </a:extLst>
          </p:cNvPr>
          <p:cNvSpPr>
            <a:spLocks noGrp="1"/>
          </p:cNvSpPr>
          <p:nvPr>
            <p:ph type="sldNum" sz="quarter" idx="10"/>
          </p:nvPr>
        </p:nvSpPr>
        <p:spPr/>
        <p:txBody>
          <a:bodyPr/>
          <a:lstStyle/>
          <a:p>
            <a:fld id="{B2897048-00E0-47FB-B07B-F36BBE8AF579}" type="slidenum">
              <a:rPr lang="en-US" smtClean="0"/>
              <a:pPr/>
              <a:t>34</a:t>
            </a:fld>
            <a:endParaRPr lang="en-US" dirty="0"/>
          </a:p>
        </p:txBody>
      </p:sp>
    </p:spTree>
    <p:extLst>
      <p:ext uri="{BB962C8B-B14F-4D97-AF65-F5344CB8AC3E}">
        <p14:creationId xmlns:p14="http://schemas.microsoft.com/office/powerpoint/2010/main" val="3470616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F7979A-CD57-4A23-85A8-10AC1ACAA5E8}"/>
              </a:ext>
            </a:extLst>
          </p:cNvPr>
          <p:cNvSpPr>
            <a:spLocks noGrp="1"/>
          </p:cNvSpPr>
          <p:nvPr>
            <p:ph idx="1"/>
          </p:nvPr>
        </p:nvSpPr>
        <p:spPr/>
        <p:txBody>
          <a:bodyPr/>
          <a:lstStyle/>
          <a:p>
            <a:pPr marL="0" indent="0">
              <a:buNone/>
            </a:pPr>
            <a:r>
              <a:rPr lang="en-US" dirty="0">
                <a:hlinkClick r:id="rId3"/>
              </a:rPr>
              <a:t>https://dasycenter.org/data-visualization-toolkit-2/qualitative-data/</a:t>
            </a:r>
            <a:endParaRPr lang="en-US" dirty="0"/>
          </a:p>
          <a:p>
            <a:endParaRPr lang="en-US" dirty="0"/>
          </a:p>
          <a:p>
            <a:endParaRPr lang="en-US" dirty="0"/>
          </a:p>
        </p:txBody>
      </p:sp>
      <p:sp>
        <p:nvSpPr>
          <p:cNvPr id="3" name="Title 2">
            <a:extLst>
              <a:ext uri="{FF2B5EF4-FFF2-40B4-BE49-F238E27FC236}">
                <a16:creationId xmlns:a16="http://schemas.microsoft.com/office/drawing/2014/main" id="{065F50C5-73BE-4158-9331-1A21C88255C6}"/>
              </a:ext>
            </a:extLst>
          </p:cNvPr>
          <p:cNvSpPr>
            <a:spLocks noGrp="1"/>
          </p:cNvSpPr>
          <p:nvPr>
            <p:ph type="title"/>
          </p:nvPr>
        </p:nvSpPr>
        <p:spPr/>
        <p:txBody>
          <a:bodyPr/>
          <a:lstStyle/>
          <a:p>
            <a:r>
              <a:rPr lang="en-US" dirty="0"/>
              <a:t>Data Visualization Toolkit</a:t>
            </a:r>
          </a:p>
        </p:txBody>
      </p:sp>
      <p:sp>
        <p:nvSpPr>
          <p:cNvPr id="4" name="Slide Number Placeholder 3">
            <a:extLst>
              <a:ext uri="{FF2B5EF4-FFF2-40B4-BE49-F238E27FC236}">
                <a16:creationId xmlns:a16="http://schemas.microsoft.com/office/drawing/2014/main" id="{60792D96-A318-43B3-8944-626258573489}"/>
              </a:ext>
            </a:extLst>
          </p:cNvPr>
          <p:cNvSpPr>
            <a:spLocks noGrp="1"/>
          </p:cNvSpPr>
          <p:nvPr>
            <p:ph type="sldNum" sz="quarter" idx="10"/>
          </p:nvPr>
        </p:nvSpPr>
        <p:spPr/>
        <p:txBody>
          <a:bodyPr/>
          <a:lstStyle/>
          <a:p>
            <a:fld id="{B2897048-00E0-47FB-B07B-F36BBE8AF579}" type="slidenum">
              <a:rPr lang="en-US" smtClean="0"/>
              <a:pPr/>
              <a:t>35</a:t>
            </a:fld>
            <a:endParaRPr lang="en-US" dirty="0"/>
          </a:p>
        </p:txBody>
      </p:sp>
      <p:pic>
        <p:nvPicPr>
          <p:cNvPr id="9" name="Picture 8">
            <a:extLst>
              <a:ext uri="{FF2B5EF4-FFF2-40B4-BE49-F238E27FC236}">
                <a16:creationId xmlns:a16="http://schemas.microsoft.com/office/drawing/2014/main" id="{86CA1938-A5E0-4AA7-958C-E05D4A17ADCA}"/>
              </a:ext>
            </a:extLst>
          </p:cNvPr>
          <p:cNvPicPr>
            <a:picLocks noChangeAspect="1"/>
          </p:cNvPicPr>
          <p:nvPr/>
        </p:nvPicPr>
        <p:blipFill>
          <a:blip r:embed="rId4"/>
          <a:stretch>
            <a:fillRect/>
          </a:stretch>
        </p:blipFill>
        <p:spPr>
          <a:xfrm>
            <a:off x="482599" y="2819398"/>
            <a:ext cx="7915723" cy="2819403"/>
          </a:xfrm>
          <a:prstGeom prst="rect">
            <a:avLst/>
          </a:prstGeom>
        </p:spPr>
      </p:pic>
    </p:spTree>
    <p:extLst>
      <p:ext uri="{BB962C8B-B14F-4D97-AF65-F5344CB8AC3E}">
        <p14:creationId xmlns:p14="http://schemas.microsoft.com/office/powerpoint/2010/main" val="4173470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E21BF140-91DB-412B-8E9C-86A88FD8D192}"/>
              </a:ext>
            </a:extLst>
          </p:cNvPr>
          <p:cNvGraphicFramePr>
            <a:graphicFrameLocks noGrp="1"/>
          </p:cNvGraphicFramePr>
          <p:nvPr>
            <p:ph idx="1"/>
            <p:extLst>
              <p:ext uri="{D42A27DB-BD31-4B8C-83A1-F6EECF244321}">
                <p14:modId xmlns:p14="http://schemas.microsoft.com/office/powerpoint/2010/main" val="258569019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6EFBD249-2FFA-401E-AA5B-57D2141038D7}"/>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sz="4400" kern="1200" dirty="0">
                <a:latin typeface="+mj-lt"/>
                <a:ea typeface="+mj-ea"/>
                <a:cs typeface="+mj-cs"/>
              </a:rPr>
              <a:t>Use the Results</a:t>
            </a:r>
          </a:p>
        </p:txBody>
      </p:sp>
      <p:sp>
        <p:nvSpPr>
          <p:cNvPr id="5" name="Slide Number Placeholder 3">
            <a:extLst>
              <a:ext uri="{FF2B5EF4-FFF2-40B4-BE49-F238E27FC236}">
                <a16:creationId xmlns:a16="http://schemas.microsoft.com/office/drawing/2014/main" id="{76089929-E8DE-4512-84FA-68895BFB39CE}"/>
              </a:ext>
            </a:extLst>
          </p:cNvPr>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36</a:t>
            </a:fld>
            <a:endParaRPr lang="en-US" dirty="0"/>
          </a:p>
        </p:txBody>
      </p:sp>
    </p:spTree>
    <p:extLst>
      <p:ext uri="{BB962C8B-B14F-4D97-AF65-F5344CB8AC3E}">
        <p14:creationId xmlns:p14="http://schemas.microsoft.com/office/powerpoint/2010/main" val="2917154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571A7C-4BB9-4CEF-8F66-612D37975702}"/>
              </a:ext>
            </a:extLst>
          </p:cNvPr>
          <p:cNvSpPr>
            <a:spLocks noGrp="1"/>
          </p:cNvSpPr>
          <p:nvPr>
            <p:ph idx="1"/>
          </p:nvPr>
        </p:nvSpPr>
        <p:spPr/>
        <p:txBody>
          <a:bodyPr/>
          <a:lstStyle/>
          <a:p>
            <a:r>
              <a:rPr lang="en-US" dirty="0"/>
              <a:t>Are you using/planning on using qualitative data?</a:t>
            </a:r>
          </a:p>
          <a:p>
            <a:pPr lvl="1"/>
            <a:r>
              <a:rPr lang="en-US" dirty="0"/>
              <a:t>If yes, what are you using?</a:t>
            </a:r>
          </a:p>
          <a:p>
            <a:r>
              <a:rPr lang="en-US" dirty="0"/>
              <a:t>What is your experience using qualitative data?</a:t>
            </a:r>
          </a:p>
          <a:p>
            <a:r>
              <a:rPr lang="en-US" dirty="0"/>
              <a:t>Have you reported qualitative data?</a:t>
            </a:r>
          </a:p>
          <a:p>
            <a:r>
              <a:rPr lang="en-US" dirty="0"/>
              <a:t>How have stakeholders interpreted your results?</a:t>
            </a:r>
          </a:p>
        </p:txBody>
      </p:sp>
      <p:sp>
        <p:nvSpPr>
          <p:cNvPr id="3" name="Title 2">
            <a:extLst>
              <a:ext uri="{FF2B5EF4-FFF2-40B4-BE49-F238E27FC236}">
                <a16:creationId xmlns:a16="http://schemas.microsoft.com/office/drawing/2014/main" id="{1C37C363-076A-4365-BF2A-695D35188C43}"/>
              </a:ext>
            </a:extLst>
          </p:cNvPr>
          <p:cNvSpPr>
            <a:spLocks noGrp="1"/>
          </p:cNvSpPr>
          <p:nvPr>
            <p:ph type="title"/>
          </p:nvPr>
        </p:nvSpPr>
        <p:spPr/>
        <p:txBody>
          <a:bodyPr/>
          <a:lstStyle/>
          <a:p>
            <a:r>
              <a:rPr lang="en-US" dirty="0"/>
              <a:t>Using Qualitative Data in Your State</a:t>
            </a:r>
          </a:p>
        </p:txBody>
      </p:sp>
      <p:sp>
        <p:nvSpPr>
          <p:cNvPr id="4" name="Slide Number Placeholder 3">
            <a:extLst>
              <a:ext uri="{FF2B5EF4-FFF2-40B4-BE49-F238E27FC236}">
                <a16:creationId xmlns:a16="http://schemas.microsoft.com/office/drawing/2014/main" id="{736AF7DB-CC7C-4ED8-BCB2-9299C3147991}"/>
              </a:ext>
            </a:extLst>
          </p:cNvPr>
          <p:cNvSpPr>
            <a:spLocks noGrp="1"/>
          </p:cNvSpPr>
          <p:nvPr>
            <p:ph type="sldNum" sz="quarter" idx="10"/>
          </p:nvPr>
        </p:nvSpPr>
        <p:spPr/>
        <p:txBody>
          <a:bodyPr/>
          <a:lstStyle/>
          <a:p>
            <a:fld id="{B2897048-00E0-47FB-B07B-F36BBE8AF579}" type="slidenum">
              <a:rPr lang="en-US" smtClean="0"/>
              <a:pPr/>
              <a:t>37</a:t>
            </a:fld>
            <a:endParaRPr lang="en-US" dirty="0"/>
          </a:p>
        </p:txBody>
      </p:sp>
    </p:spTree>
    <p:extLst>
      <p:ext uri="{BB962C8B-B14F-4D97-AF65-F5344CB8AC3E}">
        <p14:creationId xmlns:p14="http://schemas.microsoft.com/office/powerpoint/2010/main" val="2874365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546D1-4525-4160-A5D2-9E00E6F12BAD}"/>
              </a:ext>
            </a:extLst>
          </p:cNvPr>
          <p:cNvSpPr>
            <a:spLocks noGrp="1"/>
          </p:cNvSpPr>
          <p:nvPr>
            <p:ph type="title"/>
          </p:nvPr>
        </p:nvSpPr>
        <p:spPr/>
        <p:txBody>
          <a:bodyPr/>
          <a:lstStyle/>
          <a:p>
            <a:r>
              <a:rPr lang="en-US" dirty="0"/>
              <a:t>Resource</a:t>
            </a:r>
          </a:p>
        </p:txBody>
      </p:sp>
      <p:sp>
        <p:nvSpPr>
          <p:cNvPr id="3" name="Content Placeholder 2">
            <a:extLst>
              <a:ext uri="{FF2B5EF4-FFF2-40B4-BE49-F238E27FC236}">
                <a16:creationId xmlns:a16="http://schemas.microsoft.com/office/drawing/2014/main" id="{B7B78477-4303-4831-BDF6-41AF41775004}"/>
              </a:ext>
            </a:extLst>
          </p:cNvPr>
          <p:cNvSpPr>
            <a:spLocks noGrp="1"/>
          </p:cNvSpPr>
          <p:nvPr>
            <p:ph sz="half" idx="1"/>
          </p:nvPr>
        </p:nvSpPr>
        <p:spPr>
          <a:xfrm>
            <a:off x="457200" y="1600200"/>
            <a:ext cx="4267200" cy="4525963"/>
          </a:xfrm>
        </p:spPr>
        <p:txBody>
          <a:bodyPr/>
          <a:lstStyle/>
          <a:p>
            <a:pPr marL="0" indent="0">
              <a:buNone/>
            </a:pPr>
            <a:r>
              <a:rPr lang="en-US" sz="3200" b="1" dirty="0"/>
              <a:t>Strengthening SSIP Evaluations with Qualitative Methods </a:t>
            </a:r>
          </a:p>
          <a:p>
            <a:pPr marL="0" indent="0">
              <a:buNone/>
            </a:pPr>
            <a:endParaRPr lang="en-US" sz="3200" b="1" dirty="0"/>
          </a:p>
          <a:p>
            <a:pPr marL="0" indent="0">
              <a:buNone/>
            </a:pPr>
            <a:r>
              <a:rPr lang="en-US" sz="2000" b="1" dirty="0">
                <a:hlinkClick r:id="rId2"/>
              </a:rPr>
              <a:t>https://dasycenter.org/strengthening-ssip-evaluations-with-qualitative-methods/</a:t>
            </a:r>
            <a:endParaRPr lang="en-US" sz="2000" b="1" dirty="0"/>
          </a:p>
          <a:p>
            <a:pPr marL="0" indent="0">
              <a:buNone/>
            </a:pPr>
            <a:endParaRPr lang="en-US" sz="3200" b="1" dirty="0"/>
          </a:p>
        </p:txBody>
      </p:sp>
      <p:sp>
        <p:nvSpPr>
          <p:cNvPr id="5" name="Slide Number Placeholder 4">
            <a:extLst>
              <a:ext uri="{FF2B5EF4-FFF2-40B4-BE49-F238E27FC236}">
                <a16:creationId xmlns:a16="http://schemas.microsoft.com/office/drawing/2014/main" id="{635327B7-71FF-49A3-A0F4-A8D039764455}"/>
              </a:ext>
            </a:extLst>
          </p:cNvPr>
          <p:cNvSpPr>
            <a:spLocks noGrp="1"/>
          </p:cNvSpPr>
          <p:nvPr>
            <p:ph type="sldNum" sz="quarter" idx="10"/>
          </p:nvPr>
        </p:nvSpPr>
        <p:spPr/>
        <p:txBody>
          <a:bodyPr/>
          <a:lstStyle/>
          <a:p>
            <a:fld id="{B2897048-00E0-47FB-B07B-F36BBE8AF579}" type="slidenum">
              <a:rPr lang="en-US" smtClean="0"/>
              <a:pPr/>
              <a:t>38</a:t>
            </a:fld>
            <a:endParaRPr lang="en-US" dirty="0"/>
          </a:p>
        </p:txBody>
      </p:sp>
      <p:pic>
        <p:nvPicPr>
          <p:cNvPr id="6" name="Content Placeholder 5">
            <a:extLst>
              <a:ext uri="{FF2B5EF4-FFF2-40B4-BE49-F238E27FC236}">
                <a16:creationId xmlns:a16="http://schemas.microsoft.com/office/drawing/2014/main" id="{236DBB69-9BB6-4E1A-9225-24AB1CF5F934}"/>
              </a:ext>
            </a:extLst>
          </p:cNvPr>
          <p:cNvPicPr>
            <a:picLocks noGrp="1" noChangeAspect="1"/>
          </p:cNvPicPr>
          <p:nvPr>
            <p:ph sz="half" idx="2"/>
          </p:nvPr>
        </p:nvPicPr>
        <p:blipFill>
          <a:blip r:embed="rId3"/>
          <a:stretch>
            <a:fillRect/>
          </a:stretch>
        </p:blipFill>
        <p:spPr>
          <a:xfrm>
            <a:off x="4916794" y="1600200"/>
            <a:ext cx="3501412" cy="4525963"/>
          </a:xfrm>
          <a:prstGeom prst="rect">
            <a:avLst/>
          </a:prstGeom>
          <a:ln w="12700">
            <a:solidFill>
              <a:schemeClr val="tx1"/>
            </a:solidFill>
          </a:ln>
        </p:spPr>
      </p:pic>
    </p:spTree>
    <p:extLst>
      <p:ext uri="{BB962C8B-B14F-4D97-AF65-F5344CB8AC3E}">
        <p14:creationId xmlns:p14="http://schemas.microsoft.com/office/powerpoint/2010/main" val="3706778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39</a:t>
            </a:fld>
            <a:endParaRPr lang="en-US" dirty="0"/>
          </a:p>
        </p:txBody>
      </p:sp>
      <p:sp>
        <p:nvSpPr>
          <p:cNvPr id="2" name="Title 1" descr="&quot; &quot;"/>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3" tooltip="DaSy Center website"/>
              </a:rPr>
              <a:t>http://dasycenter.org/</a:t>
            </a:r>
            <a:endParaRPr lang="en-US" dirty="0"/>
          </a:p>
          <a:p>
            <a:r>
              <a:rPr lang="en-US" dirty="0"/>
              <a:t>Like us on Facebook: </a:t>
            </a:r>
            <a:br>
              <a:rPr lang="en-US" dirty="0"/>
            </a:br>
            <a:r>
              <a:rPr lang="en-US" u="sng" dirty="0">
                <a:hlinkClick r:id="rId4" tooltip="DaSy Center Facebook page"/>
              </a:rPr>
              <a:t>https://www.facebook.com/dasycenter</a:t>
            </a:r>
            <a:endParaRPr lang="en-US" dirty="0"/>
          </a:p>
          <a:p>
            <a:r>
              <a:rPr lang="en-US" dirty="0"/>
              <a:t>Follow us on Twitter:</a:t>
            </a:r>
            <a:br>
              <a:rPr lang="en-US" dirty="0"/>
            </a:br>
            <a:r>
              <a:rPr lang="en-US" u="sng" dirty="0">
                <a:hlinkClick r:id="rId5" tooltip="DaSy Center Twitter feed"/>
              </a:rPr>
              <a:t>@</a:t>
            </a:r>
            <a:r>
              <a:rPr lang="en-US" u="sng" dirty="0" err="1">
                <a:hlinkClick r:id="rId5" tooltip="DaSy Center Twitter feed"/>
              </a:rPr>
              <a:t>DaSyCenter</a:t>
            </a:r>
            <a:r>
              <a:rPr lang="en-US" dirty="0"/>
              <a:t>  </a:t>
            </a:r>
          </a:p>
        </p:txBody>
      </p:sp>
    </p:spTree>
    <p:extLst>
      <p:ext uri="{BB962C8B-B14F-4D97-AF65-F5344CB8AC3E}">
        <p14:creationId xmlns:p14="http://schemas.microsoft.com/office/powerpoint/2010/main" val="137386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F876D4-3BF8-4295-81C9-75933E24CC2C}"/>
              </a:ext>
            </a:extLst>
          </p:cNvPr>
          <p:cNvSpPr>
            <a:spLocks noGrp="1"/>
          </p:cNvSpPr>
          <p:nvPr>
            <p:ph type="title"/>
          </p:nvPr>
        </p:nvSpPr>
        <p:spPr/>
        <p:txBody>
          <a:bodyPr>
            <a:normAutofit/>
          </a:bodyPr>
          <a:lstStyle/>
          <a:p>
            <a:r>
              <a:rPr lang="en-US" dirty="0"/>
              <a:t>When to Use Qualitative Methods</a:t>
            </a:r>
          </a:p>
        </p:txBody>
      </p:sp>
      <p:sp>
        <p:nvSpPr>
          <p:cNvPr id="2" name="Content Placeholder 1">
            <a:extLst>
              <a:ext uri="{FF2B5EF4-FFF2-40B4-BE49-F238E27FC236}">
                <a16:creationId xmlns:a16="http://schemas.microsoft.com/office/drawing/2014/main" id="{813025C0-35FF-41E0-9966-B75E27553115}"/>
              </a:ext>
            </a:extLst>
          </p:cNvPr>
          <p:cNvSpPr>
            <a:spLocks noGrp="1"/>
          </p:cNvSpPr>
          <p:nvPr>
            <p:ph sz="half" idx="1"/>
          </p:nvPr>
        </p:nvSpPr>
        <p:spPr>
          <a:xfrm>
            <a:off x="457200" y="1417638"/>
            <a:ext cx="4724400" cy="4708525"/>
          </a:xfrm>
        </p:spPr>
        <p:txBody>
          <a:bodyPr/>
          <a:lstStyle/>
          <a:p>
            <a:pPr marL="0" indent="0">
              <a:buNone/>
            </a:pPr>
            <a:r>
              <a:rPr lang="en-US" dirty="0"/>
              <a:t>Consider qualitative methods when:</a:t>
            </a:r>
          </a:p>
          <a:p>
            <a:r>
              <a:rPr lang="en-US" sz="2400" dirty="0"/>
              <a:t>You want to collect information that isn’t easily quantifiable </a:t>
            </a:r>
          </a:p>
          <a:p>
            <a:r>
              <a:rPr lang="en-US" sz="2400" dirty="0"/>
              <a:t>You need a detailed understanding of an issue </a:t>
            </a:r>
          </a:p>
          <a:p>
            <a:r>
              <a:rPr lang="en-US" sz="2400" dirty="0"/>
              <a:t>You want to further explore and better understand findings from quantitative data </a:t>
            </a:r>
          </a:p>
          <a:p>
            <a:r>
              <a:rPr lang="en-US" sz="2400" dirty="0"/>
              <a:t>Your focus is exploratory</a:t>
            </a:r>
            <a:endParaRPr lang="en-US" dirty="0"/>
          </a:p>
        </p:txBody>
      </p:sp>
      <p:sp>
        <p:nvSpPr>
          <p:cNvPr id="4" name="Slide Number Placeholder 3">
            <a:extLst>
              <a:ext uri="{FF2B5EF4-FFF2-40B4-BE49-F238E27FC236}">
                <a16:creationId xmlns:a16="http://schemas.microsoft.com/office/drawing/2014/main" id="{D1579B3B-436F-40E9-AD6A-537AB4158B8D}"/>
              </a:ext>
            </a:extLst>
          </p:cNvPr>
          <p:cNvSpPr>
            <a:spLocks noGrp="1"/>
          </p:cNvSpPr>
          <p:nvPr>
            <p:ph type="sldNum" sz="quarter" idx="10"/>
          </p:nvPr>
        </p:nvSpPr>
        <p:spPr/>
        <p:txBody>
          <a:bodyPr/>
          <a:lstStyle/>
          <a:p>
            <a:fld id="{B2897048-00E0-47FB-B07B-F36BBE8AF579}" type="slidenum">
              <a:rPr lang="en-US" smtClean="0"/>
              <a:pPr/>
              <a:t>4</a:t>
            </a:fld>
            <a:endParaRPr lang="en-US" dirty="0"/>
          </a:p>
        </p:txBody>
      </p:sp>
      <p:pic>
        <p:nvPicPr>
          <p:cNvPr id="8" name="Content Placeholder 7">
            <a:extLst>
              <a:ext uri="{FF2B5EF4-FFF2-40B4-BE49-F238E27FC236}">
                <a16:creationId xmlns:a16="http://schemas.microsoft.com/office/drawing/2014/main" id="{2B193EA4-75D3-4065-B745-2765208370D4}"/>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29274" y="1944718"/>
            <a:ext cx="2447925" cy="2751108"/>
          </a:xfrm>
        </p:spPr>
      </p:pic>
      <p:sp>
        <p:nvSpPr>
          <p:cNvPr id="9" name="TextBox 8">
            <a:extLst>
              <a:ext uri="{FF2B5EF4-FFF2-40B4-BE49-F238E27FC236}">
                <a16:creationId xmlns:a16="http://schemas.microsoft.com/office/drawing/2014/main" id="{B762B661-1E4A-4950-B26B-F443BDD181E0}"/>
              </a:ext>
            </a:extLst>
          </p:cNvPr>
          <p:cNvSpPr txBox="1"/>
          <p:nvPr/>
        </p:nvSpPr>
        <p:spPr>
          <a:xfrm>
            <a:off x="6076950" y="4876800"/>
            <a:ext cx="2076450" cy="369332"/>
          </a:xfrm>
          <a:prstGeom prst="rect">
            <a:avLst/>
          </a:prstGeom>
          <a:noFill/>
        </p:spPr>
        <p:txBody>
          <a:bodyPr wrap="square" rtlCol="0">
            <a:spAutoFit/>
          </a:bodyPr>
          <a:lstStyle/>
          <a:p>
            <a:r>
              <a:rPr lang="en-US" sz="900" dirty="0">
                <a:hlinkClick r:id="rId4" tooltip="http://workshopeso2.wikispaces.com/just+for+fun"/>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1708308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40</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a:t>
            </a:r>
            <a:r>
              <a:rPr lang="en-US" sz="1800" dirty="0" err="1"/>
              <a:t>Miceli</a:t>
            </a:r>
            <a:r>
              <a:rPr lang="en-US" sz="1800" dirty="0"/>
              <a:t> and </a:t>
            </a:r>
            <a:r>
              <a:rPr lang="en-US" sz="1800" dirty="0" err="1"/>
              <a:t>Richelle</a:t>
            </a:r>
            <a:r>
              <a:rPr lang="en-US" sz="1800" dirty="0"/>
              <a:t> Davis.</a:t>
            </a:r>
          </a:p>
        </p:txBody>
      </p:sp>
      <p:pic>
        <p:nvPicPr>
          <p:cNvPr id="11" name="Picture 10" descr="IDEAs that Work.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
        <p:nvSpPr>
          <p:cNvPr id="7" name="Title 1" descr="&quot; &quot;"/>
          <p:cNvSpPr>
            <a:spLocks noGrp="1"/>
          </p:cNvSpPr>
          <p:nvPr>
            <p:ph type="title"/>
          </p:nvPr>
        </p:nvSpPr>
        <p:spPr>
          <a:xfrm>
            <a:off x="457200" y="274638"/>
            <a:ext cx="8229600" cy="1143000"/>
          </a:xfrm>
        </p:spPr>
        <p:txBody>
          <a:bodyPr/>
          <a:lstStyle/>
          <a:p>
            <a:r>
              <a:rPr lang="en-US" dirty="0"/>
              <a:t>Thank You</a:t>
            </a:r>
          </a:p>
        </p:txBody>
      </p:sp>
    </p:spTree>
    <p:extLst>
      <p:ext uri="{BB962C8B-B14F-4D97-AF65-F5344CB8AC3E}">
        <p14:creationId xmlns:p14="http://schemas.microsoft.com/office/powerpoint/2010/main" val="262124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3025C0-35FF-41E0-9966-B75E27553115}"/>
              </a:ext>
            </a:extLst>
          </p:cNvPr>
          <p:cNvSpPr>
            <a:spLocks noGrp="1"/>
          </p:cNvSpPr>
          <p:nvPr>
            <p:ph idx="1"/>
          </p:nvPr>
        </p:nvSpPr>
        <p:spPr/>
        <p:txBody>
          <a:bodyPr/>
          <a:lstStyle/>
          <a:p>
            <a:r>
              <a:rPr lang="en-US" dirty="0"/>
              <a:t>No single method can tell the whole story—use a </a:t>
            </a:r>
            <a:r>
              <a:rPr lang="en-US" b="1" dirty="0"/>
              <a:t>mix of methods </a:t>
            </a:r>
            <a:r>
              <a:rPr lang="en-US" dirty="0"/>
              <a:t>(e.g., quantitative and qualitative)</a:t>
            </a:r>
          </a:p>
          <a:p>
            <a:r>
              <a:rPr lang="en-US" dirty="0"/>
              <a:t>Qualitative data can be used to </a:t>
            </a:r>
            <a:r>
              <a:rPr lang="en-US" b="1" dirty="0"/>
              <a:t>explore</a:t>
            </a:r>
            <a:r>
              <a:rPr lang="en-US" dirty="0"/>
              <a:t>, </a:t>
            </a:r>
            <a:r>
              <a:rPr lang="en-US" b="1" dirty="0"/>
              <a:t>understand</a:t>
            </a:r>
            <a:r>
              <a:rPr lang="en-US" dirty="0"/>
              <a:t>, and </a:t>
            </a:r>
            <a:r>
              <a:rPr lang="en-US" b="1" dirty="0"/>
              <a:t>explain</a:t>
            </a:r>
            <a:r>
              <a:rPr lang="en-US" dirty="0"/>
              <a:t> what is happening</a:t>
            </a:r>
          </a:p>
          <a:p>
            <a:r>
              <a:rPr lang="en-US" dirty="0"/>
              <a:t>Qualitative data can </a:t>
            </a:r>
            <a:r>
              <a:rPr lang="en-US" b="1" dirty="0"/>
              <a:t>bring numbers to life </a:t>
            </a:r>
            <a:r>
              <a:rPr lang="en-US" dirty="0"/>
              <a:t>and help stakeholders relate to the findings</a:t>
            </a:r>
          </a:p>
          <a:p>
            <a:endParaRPr lang="en-US" sz="3200" dirty="0"/>
          </a:p>
          <a:p>
            <a:pPr marL="0" indent="0">
              <a:buNone/>
            </a:pPr>
            <a:endParaRPr lang="en-US" sz="3200" dirty="0"/>
          </a:p>
        </p:txBody>
      </p:sp>
      <p:sp>
        <p:nvSpPr>
          <p:cNvPr id="3" name="Title 2">
            <a:extLst>
              <a:ext uri="{FF2B5EF4-FFF2-40B4-BE49-F238E27FC236}">
                <a16:creationId xmlns:a16="http://schemas.microsoft.com/office/drawing/2014/main" id="{48F876D4-3BF8-4295-81C9-75933E24CC2C}"/>
              </a:ext>
            </a:extLst>
          </p:cNvPr>
          <p:cNvSpPr>
            <a:spLocks noGrp="1"/>
          </p:cNvSpPr>
          <p:nvPr>
            <p:ph type="title"/>
          </p:nvPr>
        </p:nvSpPr>
        <p:spPr/>
        <p:txBody>
          <a:bodyPr>
            <a:normAutofit/>
          </a:bodyPr>
          <a:lstStyle/>
          <a:p>
            <a:r>
              <a:rPr lang="en-US" dirty="0"/>
              <a:t>Why Use Qualitative Methods?</a:t>
            </a:r>
          </a:p>
        </p:txBody>
      </p:sp>
      <p:sp>
        <p:nvSpPr>
          <p:cNvPr id="4" name="Slide Number Placeholder 3">
            <a:extLst>
              <a:ext uri="{FF2B5EF4-FFF2-40B4-BE49-F238E27FC236}">
                <a16:creationId xmlns:a16="http://schemas.microsoft.com/office/drawing/2014/main" id="{D1579B3B-436F-40E9-AD6A-537AB4158B8D}"/>
              </a:ext>
            </a:extLst>
          </p:cNvPr>
          <p:cNvSpPr>
            <a:spLocks noGrp="1"/>
          </p:cNvSpPr>
          <p:nvPr>
            <p:ph type="sldNum" sz="quarter" idx="10"/>
          </p:nvPr>
        </p:nvSpPr>
        <p:spPr/>
        <p:txBody>
          <a:bodyPr/>
          <a:lstStyle/>
          <a:p>
            <a:fld id="{B2897048-00E0-47FB-B07B-F36BBE8AF579}" type="slidenum">
              <a:rPr lang="en-US" smtClean="0"/>
              <a:pPr/>
              <a:t>5</a:t>
            </a:fld>
            <a:endParaRPr lang="en-US" dirty="0"/>
          </a:p>
        </p:txBody>
      </p:sp>
      <p:sp>
        <p:nvSpPr>
          <p:cNvPr id="5" name="Oval 4">
            <a:extLst>
              <a:ext uri="{FF2B5EF4-FFF2-40B4-BE49-F238E27FC236}">
                <a16:creationId xmlns:a16="http://schemas.microsoft.com/office/drawing/2014/main" id="{A5B5B917-7730-4B88-B3FB-53845B744454}"/>
              </a:ext>
            </a:extLst>
          </p:cNvPr>
          <p:cNvSpPr/>
          <p:nvPr/>
        </p:nvSpPr>
        <p:spPr>
          <a:xfrm>
            <a:off x="914400" y="4536788"/>
            <a:ext cx="1406812" cy="1406812"/>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p:style>
      </p:sp>
      <p:sp>
        <p:nvSpPr>
          <p:cNvPr id="6" name="Oval 5">
            <a:extLst>
              <a:ext uri="{FF2B5EF4-FFF2-40B4-BE49-F238E27FC236}">
                <a16:creationId xmlns:a16="http://schemas.microsoft.com/office/drawing/2014/main" id="{222B41D8-5111-49F3-B321-1E421E163AEC}"/>
              </a:ext>
            </a:extLst>
          </p:cNvPr>
          <p:cNvSpPr/>
          <p:nvPr/>
        </p:nvSpPr>
        <p:spPr>
          <a:xfrm>
            <a:off x="3831724" y="4536788"/>
            <a:ext cx="1406812" cy="1406812"/>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p:style>
      </p:sp>
      <p:sp>
        <p:nvSpPr>
          <p:cNvPr id="7" name="Oval 6">
            <a:extLst>
              <a:ext uri="{FF2B5EF4-FFF2-40B4-BE49-F238E27FC236}">
                <a16:creationId xmlns:a16="http://schemas.microsoft.com/office/drawing/2014/main" id="{BEF2309E-0D39-45D2-8370-8434848A8CBD}"/>
              </a:ext>
            </a:extLst>
          </p:cNvPr>
          <p:cNvSpPr/>
          <p:nvPr/>
        </p:nvSpPr>
        <p:spPr>
          <a:xfrm>
            <a:off x="6822790" y="4536788"/>
            <a:ext cx="1406812" cy="1406812"/>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p:style>
      </p:sp>
      <p:sp>
        <p:nvSpPr>
          <p:cNvPr id="8" name="Rectangle 7" descr="Users">
            <a:extLst>
              <a:ext uri="{FF2B5EF4-FFF2-40B4-BE49-F238E27FC236}">
                <a16:creationId xmlns:a16="http://schemas.microsoft.com/office/drawing/2014/main" id="{46EE09E0-91F3-4B2A-97CA-AF3136CDB827}"/>
              </a:ext>
            </a:extLst>
          </p:cNvPr>
          <p:cNvSpPr/>
          <p:nvPr/>
        </p:nvSpPr>
        <p:spPr>
          <a:xfrm>
            <a:off x="7122602" y="4800600"/>
            <a:ext cx="807187" cy="8071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9" name="Rectangle 8" descr="Help">
            <a:extLst>
              <a:ext uri="{FF2B5EF4-FFF2-40B4-BE49-F238E27FC236}">
                <a16:creationId xmlns:a16="http://schemas.microsoft.com/office/drawing/2014/main" id="{384E5996-4642-470A-AB52-60367EE81BF2}"/>
              </a:ext>
            </a:extLst>
          </p:cNvPr>
          <p:cNvSpPr/>
          <p:nvPr/>
        </p:nvSpPr>
        <p:spPr>
          <a:xfrm>
            <a:off x="1214212" y="4831614"/>
            <a:ext cx="807187" cy="80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0" name="Rectangle 9" descr="Bar chart">
            <a:extLst>
              <a:ext uri="{FF2B5EF4-FFF2-40B4-BE49-F238E27FC236}">
                <a16:creationId xmlns:a16="http://schemas.microsoft.com/office/drawing/2014/main" id="{CE333145-CC40-4033-8BAB-F4CEFEE29FAF}"/>
              </a:ext>
            </a:extLst>
          </p:cNvPr>
          <p:cNvSpPr/>
          <p:nvPr/>
        </p:nvSpPr>
        <p:spPr>
          <a:xfrm>
            <a:off x="4114800" y="4800600"/>
            <a:ext cx="807187" cy="80718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222188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3025C0-35FF-41E0-9966-B75E27553115}"/>
              </a:ext>
            </a:extLst>
          </p:cNvPr>
          <p:cNvSpPr>
            <a:spLocks noGrp="1"/>
          </p:cNvSpPr>
          <p:nvPr>
            <p:ph idx="1"/>
          </p:nvPr>
        </p:nvSpPr>
        <p:spPr/>
        <p:txBody>
          <a:bodyPr/>
          <a:lstStyle/>
          <a:p>
            <a:pPr marL="0" indent="0">
              <a:buNone/>
            </a:pPr>
            <a:r>
              <a:rPr lang="en-US" sz="3200" dirty="0"/>
              <a:t>What are some methods for collecting qualitative data?</a:t>
            </a:r>
          </a:p>
          <a:p>
            <a:pPr marL="857250" lvl="1" indent="-457200"/>
            <a:r>
              <a:rPr lang="en-US" sz="2800" dirty="0"/>
              <a:t>Interviews</a:t>
            </a:r>
          </a:p>
          <a:p>
            <a:pPr marL="857250" lvl="1" indent="-457200"/>
            <a:r>
              <a:rPr lang="en-US" sz="2800" dirty="0"/>
              <a:t>Focus groups</a:t>
            </a:r>
          </a:p>
          <a:p>
            <a:pPr marL="857250" lvl="1" indent="-457200"/>
            <a:r>
              <a:rPr lang="en-US" sz="2800" dirty="0"/>
              <a:t>Journal/log</a:t>
            </a:r>
          </a:p>
          <a:p>
            <a:pPr marL="857250" lvl="1" indent="-457200"/>
            <a:r>
              <a:rPr lang="en-US" sz="2800" dirty="0"/>
              <a:t>Open-ended questions on a survey</a:t>
            </a:r>
          </a:p>
        </p:txBody>
      </p:sp>
      <p:sp>
        <p:nvSpPr>
          <p:cNvPr id="3" name="Title 2">
            <a:extLst>
              <a:ext uri="{FF2B5EF4-FFF2-40B4-BE49-F238E27FC236}">
                <a16:creationId xmlns:a16="http://schemas.microsoft.com/office/drawing/2014/main" id="{48F876D4-3BF8-4295-81C9-75933E24CC2C}"/>
              </a:ext>
            </a:extLst>
          </p:cNvPr>
          <p:cNvSpPr>
            <a:spLocks noGrp="1"/>
          </p:cNvSpPr>
          <p:nvPr>
            <p:ph type="title"/>
          </p:nvPr>
        </p:nvSpPr>
        <p:spPr/>
        <p:txBody>
          <a:bodyPr>
            <a:normAutofit/>
          </a:bodyPr>
          <a:lstStyle/>
          <a:p>
            <a:r>
              <a:rPr lang="en-US" dirty="0"/>
              <a:t>Qualitative Methods</a:t>
            </a:r>
          </a:p>
        </p:txBody>
      </p:sp>
      <p:sp>
        <p:nvSpPr>
          <p:cNvPr id="4" name="Slide Number Placeholder 3">
            <a:extLst>
              <a:ext uri="{FF2B5EF4-FFF2-40B4-BE49-F238E27FC236}">
                <a16:creationId xmlns:a16="http://schemas.microsoft.com/office/drawing/2014/main" id="{D1579B3B-436F-40E9-AD6A-537AB4158B8D}"/>
              </a:ext>
            </a:extLst>
          </p:cNvPr>
          <p:cNvSpPr>
            <a:spLocks noGrp="1"/>
          </p:cNvSpPr>
          <p:nvPr>
            <p:ph type="sldNum" sz="quarter" idx="10"/>
          </p:nvPr>
        </p:nvSpPr>
        <p:spPr/>
        <p:txBody>
          <a:bodyPr/>
          <a:lstStyle/>
          <a:p>
            <a:fld id="{B2897048-00E0-47FB-B07B-F36BBE8AF579}" type="slidenum">
              <a:rPr lang="en-US" smtClean="0"/>
              <a:pPr/>
              <a:t>6</a:t>
            </a:fld>
            <a:endParaRPr lang="en-US" dirty="0"/>
          </a:p>
        </p:txBody>
      </p:sp>
    </p:spTree>
    <p:extLst>
      <p:ext uri="{BB962C8B-B14F-4D97-AF65-F5344CB8AC3E}">
        <p14:creationId xmlns:p14="http://schemas.microsoft.com/office/powerpoint/2010/main" val="29358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2A80ED-0420-432F-ABDD-E12918D91CC3}"/>
              </a:ext>
            </a:extLst>
          </p:cNvPr>
          <p:cNvSpPr>
            <a:spLocks noGrp="1"/>
          </p:cNvSpPr>
          <p:nvPr>
            <p:ph idx="1"/>
          </p:nvPr>
        </p:nvSpPr>
        <p:spPr/>
        <p:txBody>
          <a:bodyPr/>
          <a:lstStyle/>
          <a:p>
            <a:pPr marL="0" indent="0">
              <a:buNone/>
            </a:pPr>
            <a:r>
              <a:rPr lang="en-US" dirty="0"/>
              <a:t>POLL:</a:t>
            </a:r>
          </a:p>
          <a:p>
            <a:pPr marL="514350" indent="-514350">
              <a:buFont typeface="+mj-lt"/>
              <a:buAutoNum type="arabicPeriod"/>
            </a:pPr>
            <a:r>
              <a:rPr lang="en-US" dirty="0"/>
              <a:t>Are practitioners reaching fidelity on implementation of evidence-based practices?</a:t>
            </a:r>
          </a:p>
          <a:p>
            <a:pPr marL="514350" indent="-514350">
              <a:buFont typeface="+mj-lt"/>
              <a:buAutoNum type="arabicPeriod"/>
            </a:pPr>
            <a:r>
              <a:rPr lang="en-US" dirty="0"/>
              <a:t>What challenges are families having in accessing services for their child?</a:t>
            </a:r>
          </a:p>
          <a:p>
            <a:pPr marL="514350" indent="-514350">
              <a:buFont typeface="+mj-lt"/>
              <a:buAutoNum type="arabicPeriod"/>
            </a:pPr>
            <a:r>
              <a:rPr lang="en-US" dirty="0"/>
              <a:t>How many administrators and providers attended the trainings on child assessments?</a:t>
            </a:r>
          </a:p>
          <a:p>
            <a:pPr marL="514350" indent="-514350">
              <a:buFont typeface="+mj-lt"/>
              <a:buAutoNum type="arabicPeriod"/>
            </a:pPr>
            <a:r>
              <a:rPr lang="en-US" dirty="0"/>
              <a:t>Are children improving in their acquisition of early literacy knowledge and skills?</a:t>
            </a:r>
          </a:p>
        </p:txBody>
      </p:sp>
      <p:sp>
        <p:nvSpPr>
          <p:cNvPr id="3" name="Title 2">
            <a:extLst>
              <a:ext uri="{FF2B5EF4-FFF2-40B4-BE49-F238E27FC236}">
                <a16:creationId xmlns:a16="http://schemas.microsoft.com/office/drawing/2014/main" id="{C67638DB-BF16-431A-A3D7-BBF26582BD94}"/>
              </a:ext>
            </a:extLst>
          </p:cNvPr>
          <p:cNvSpPr>
            <a:spLocks noGrp="1"/>
          </p:cNvSpPr>
          <p:nvPr>
            <p:ph type="title"/>
          </p:nvPr>
        </p:nvSpPr>
        <p:spPr/>
        <p:txBody>
          <a:bodyPr>
            <a:normAutofit fontScale="90000"/>
          </a:bodyPr>
          <a:lstStyle/>
          <a:p>
            <a:r>
              <a:rPr lang="en-US" dirty="0"/>
              <a:t>Would qualitative methods be appropriate to answer these questions?</a:t>
            </a:r>
          </a:p>
        </p:txBody>
      </p:sp>
      <p:sp>
        <p:nvSpPr>
          <p:cNvPr id="4" name="Slide Number Placeholder 3">
            <a:extLst>
              <a:ext uri="{FF2B5EF4-FFF2-40B4-BE49-F238E27FC236}">
                <a16:creationId xmlns:a16="http://schemas.microsoft.com/office/drawing/2014/main" id="{61F63E46-398D-4E53-BDE9-DB2786EE14FE}"/>
              </a:ext>
            </a:extLst>
          </p:cNvPr>
          <p:cNvSpPr>
            <a:spLocks noGrp="1"/>
          </p:cNvSpPr>
          <p:nvPr>
            <p:ph type="sldNum" sz="quarter" idx="10"/>
          </p:nvPr>
        </p:nvSpPr>
        <p:spPr/>
        <p:txBody>
          <a:bodyPr/>
          <a:lstStyle/>
          <a:p>
            <a:fld id="{B2897048-00E0-47FB-B07B-F36BBE8AF579}" type="slidenum">
              <a:rPr lang="en-US" smtClean="0"/>
              <a:pPr/>
              <a:t>7</a:t>
            </a:fld>
            <a:endParaRPr lang="en-US" dirty="0"/>
          </a:p>
        </p:txBody>
      </p:sp>
    </p:spTree>
    <p:extLst>
      <p:ext uri="{BB962C8B-B14F-4D97-AF65-F5344CB8AC3E}">
        <p14:creationId xmlns:p14="http://schemas.microsoft.com/office/powerpoint/2010/main" val="194774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3025C0-35FF-41E0-9966-B75E27553115}"/>
              </a:ext>
            </a:extLst>
          </p:cNvPr>
          <p:cNvSpPr>
            <a:spLocks noGrp="1"/>
          </p:cNvSpPr>
          <p:nvPr>
            <p:ph idx="1"/>
          </p:nvPr>
        </p:nvSpPr>
        <p:spPr/>
        <p:txBody>
          <a:bodyPr/>
          <a:lstStyle/>
          <a:p>
            <a:pPr marL="0" indent="0">
              <a:buNone/>
            </a:pPr>
            <a:r>
              <a:rPr lang="en-US" b="1" dirty="0"/>
              <a:t>Example evaluation question:</a:t>
            </a:r>
          </a:p>
          <a:p>
            <a:pPr marL="0" indent="0">
              <a:buNone/>
            </a:pPr>
            <a:r>
              <a:rPr lang="en-US" dirty="0"/>
              <a:t>Is interagency coordination and communication improving in the state? Why or why not?</a:t>
            </a:r>
          </a:p>
          <a:p>
            <a:pPr marL="0" indent="0">
              <a:buNone/>
            </a:pPr>
            <a:r>
              <a:rPr lang="en-US" b="1" dirty="0"/>
              <a:t>Data collection methods:</a:t>
            </a:r>
          </a:p>
          <a:p>
            <a:r>
              <a:rPr lang="en-US" dirty="0"/>
              <a:t>Structured survey (e.g., to measure frequency of communication with other agencies)</a:t>
            </a:r>
          </a:p>
          <a:p>
            <a:r>
              <a:rPr lang="en-US" dirty="0"/>
              <a:t>Interviews with agency administrators (e.g., to better understand the “why’s”)</a:t>
            </a:r>
          </a:p>
          <a:p>
            <a:endParaRPr lang="en-US" sz="3200" dirty="0"/>
          </a:p>
          <a:p>
            <a:pPr marL="0" indent="0">
              <a:buNone/>
            </a:pPr>
            <a:endParaRPr lang="en-US" sz="3200" dirty="0"/>
          </a:p>
        </p:txBody>
      </p:sp>
      <p:sp>
        <p:nvSpPr>
          <p:cNvPr id="3" name="Title 2">
            <a:extLst>
              <a:ext uri="{FF2B5EF4-FFF2-40B4-BE49-F238E27FC236}">
                <a16:creationId xmlns:a16="http://schemas.microsoft.com/office/drawing/2014/main" id="{48F876D4-3BF8-4295-81C9-75933E24CC2C}"/>
              </a:ext>
            </a:extLst>
          </p:cNvPr>
          <p:cNvSpPr>
            <a:spLocks noGrp="1"/>
          </p:cNvSpPr>
          <p:nvPr>
            <p:ph type="title"/>
          </p:nvPr>
        </p:nvSpPr>
        <p:spPr/>
        <p:txBody>
          <a:bodyPr>
            <a:normAutofit/>
          </a:bodyPr>
          <a:lstStyle/>
          <a:p>
            <a:r>
              <a:rPr lang="en-US" dirty="0"/>
              <a:t>Using a Mix of Methods--Example</a:t>
            </a:r>
          </a:p>
        </p:txBody>
      </p:sp>
      <p:sp>
        <p:nvSpPr>
          <p:cNvPr id="4" name="Slide Number Placeholder 3">
            <a:extLst>
              <a:ext uri="{FF2B5EF4-FFF2-40B4-BE49-F238E27FC236}">
                <a16:creationId xmlns:a16="http://schemas.microsoft.com/office/drawing/2014/main" id="{D1579B3B-436F-40E9-AD6A-537AB4158B8D}"/>
              </a:ext>
            </a:extLst>
          </p:cNvPr>
          <p:cNvSpPr>
            <a:spLocks noGrp="1"/>
          </p:cNvSpPr>
          <p:nvPr>
            <p:ph type="sldNum" sz="quarter" idx="10"/>
          </p:nvPr>
        </p:nvSpPr>
        <p:spPr/>
        <p:txBody>
          <a:bodyPr/>
          <a:lstStyle/>
          <a:p>
            <a:fld id="{B2897048-00E0-47FB-B07B-F36BBE8AF579}" type="slidenum">
              <a:rPr lang="en-US" smtClean="0"/>
              <a:pPr/>
              <a:t>8</a:t>
            </a:fld>
            <a:endParaRPr lang="en-US" dirty="0"/>
          </a:p>
        </p:txBody>
      </p:sp>
    </p:spTree>
    <p:extLst>
      <p:ext uri="{BB962C8B-B14F-4D97-AF65-F5344CB8AC3E}">
        <p14:creationId xmlns:p14="http://schemas.microsoft.com/office/powerpoint/2010/main" val="250182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3025C0-35FF-41E0-9966-B75E27553115}"/>
              </a:ext>
            </a:extLst>
          </p:cNvPr>
          <p:cNvSpPr>
            <a:spLocks noGrp="1"/>
          </p:cNvSpPr>
          <p:nvPr>
            <p:ph idx="1"/>
          </p:nvPr>
        </p:nvSpPr>
        <p:spPr>
          <a:xfrm>
            <a:off x="457200" y="1600200"/>
            <a:ext cx="8229600" cy="4648199"/>
          </a:xfrm>
        </p:spPr>
        <p:txBody>
          <a:bodyPr/>
          <a:lstStyle/>
          <a:p>
            <a:pPr marL="0" indent="0">
              <a:buNone/>
            </a:pPr>
            <a:r>
              <a:rPr lang="en-US" sz="3200" dirty="0"/>
              <a:t>Louisiana SIMR:</a:t>
            </a:r>
          </a:p>
          <a:p>
            <a:pPr marL="400050" lvl="1" indent="0">
              <a:buNone/>
            </a:pPr>
            <a:r>
              <a:rPr lang="en-US" sz="2800" dirty="0"/>
              <a:t>to improve child outcomes through supports that are focused on Family Concerns, Priorities and Resources and provided through a team-based approach.</a:t>
            </a:r>
          </a:p>
        </p:txBody>
      </p:sp>
      <p:sp>
        <p:nvSpPr>
          <p:cNvPr id="3" name="Title 2">
            <a:extLst>
              <a:ext uri="{FF2B5EF4-FFF2-40B4-BE49-F238E27FC236}">
                <a16:creationId xmlns:a16="http://schemas.microsoft.com/office/drawing/2014/main" id="{48F876D4-3BF8-4295-81C9-75933E24CC2C}"/>
              </a:ext>
            </a:extLst>
          </p:cNvPr>
          <p:cNvSpPr>
            <a:spLocks noGrp="1"/>
          </p:cNvSpPr>
          <p:nvPr>
            <p:ph type="title"/>
          </p:nvPr>
        </p:nvSpPr>
        <p:spPr>
          <a:xfrm>
            <a:off x="457200" y="274638"/>
            <a:ext cx="8229600" cy="1401762"/>
          </a:xfrm>
        </p:spPr>
        <p:txBody>
          <a:bodyPr>
            <a:noAutofit/>
          </a:bodyPr>
          <a:lstStyle/>
          <a:p>
            <a:r>
              <a:rPr lang="en-US" dirty="0"/>
              <a:t>State Example--Louisiana</a:t>
            </a:r>
          </a:p>
        </p:txBody>
      </p:sp>
      <p:sp>
        <p:nvSpPr>
          <p:cNvPr id="4" name="Slide Number Placeholder 3">
            <a:extLst>
              <a:ext uri="{FF2B5EF4-FFF2-40B4-BE49-F238E27FC236}">
                <a16:creationId xmlns:a16="http://schemas.microsoft.com/office/drawing/2014/main" id="{D1579B3B-436F-40E9-AD6A-537AB4158B8D}"/>
              </a:ext>
            </a:extLst>
          </p:cNvPr>
          <p:cNvSpPr>
            <a:spLocks noGrp="1"/>
          </p:cNvSpPr>
          <p:nvPr>
            <p:ph type="sldNum" sz="quarter" idx="10"/>
          </p:nvPr>
        </p:nvSpPr>
        <p:spPr/>
        <p:txBody>
          <a:bodyPr/>
          <a:lstStyle/>
          <a:p>
            <a:fld id="{B2897048-00E0-47FB-B07B-F36BBE8AF579}" type="slidenum">
              <a:rPr lang="en-US" smtClean="0"/>
              <a:pPr/>
              <a:t>9</a:t>
            </a:fld>
            <a:endParaRPr lang="en-US" dirty="0"/>
          </a:p>
        </p:txBody>
      </p:sp>
      <p:pic>
        <p:nvPicPr>
          <p:cNvPr id="1026" name="Picture 2" descr="earlysteps">
            <a:extLst>
              <a:ext uri="{FF2B5EF4-FFF2-40B4-BE49-F238E27FC236}">
                <a16:creationId xmlns:a16="http://schemas.microsoft.com/office/drawing/2014/main" id="{0EFBCF07-AE38-42FA-B3E8-D7F78A830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58706"/>
            <a:ext cx="4267200" cy="193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820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4960</TotalTime>
  <Words>1622</Words>
  <Application>Microsoft Office PowerPoint</Application>
  <PresentationFormat>On-screen Show (4:3)</PresentationFormat>
  <Paragraphs>308</Paragraphs>
  <Slides>40</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Century Gothic</vt:lpstr>
      <vt:lpstr>Century Schoolbook</vt:lpstr>
      <vt:lpstr>Times New Roman</vt:lpstr>
      <vt:lpstr>Wingdings</vt:lpstr>
      <vt:lpstr>Office Theme</vt:lpstr>
      <vt:lpstr>Collecting, Analyzing, and Sharing Qualitative Data </vt:lpstr>
      <vt:lpstr>Today’s Objectives</vt:lpstr>
      <vt:lpstr>Quantitative vs. Qualitative Data</vt:lpstr>
      <vt:lpstr>When to Use Qualitative Methods</vt:lpstr>
      <vt:lpstr>Why Use Qualitative Methods?</vt:lpstr>
      <vt:lpstr>Qualitative Methods</vt:lpstr>
      <vt:lpstr>Would qualitative methods be appropriate to answer these questions?</vt:lpstr>
      <vt:lpstr>Using a Mix of Methods--Example</vt:lpstr>
      <vt:lpstr>State Example--Louisiana</vt:lpstr>
      <vt:lpstr>Selected Evidence-Based Practices (EBPs)</vt:lpstr>
      <vt:lpstr>Phase III, Year 2 “Kick off Retreat” Outcomes: </vt:lpstr>
      <vt:lpstr>PPM:  Identify principles, functions, activities</vt:lpstr>
      <vt:lpstr>Qualitative Measure: Conducting the Interviews</vt:lpstr>
      <vt:lpstr>Structuring the Interviews</vt:lpstr>
      <vt:lpstr>Result: EarlySteps Practice Profile</vt:lpstr>
      <vt:lpstr>Resources:</vt:lpstr>
      <vt:lpstr>Best Practices for High-Quality Qualitative Data</vt:lpstr>
      <vt:lpstr>Start with Evaluation Questions</vt:lpstr>
      <vt:lpstr>Select the Data Collection Method</vt:lpstr>
      <vt:lpstr>Focus Groups &amp; Interviews</vt:lpstr>
      <vt:lpstr>Document Review</vt:lpstr>
      <vt:lpstr>Data Collection</vt:lpstr>
      <vt:lpstr>Analyze Data </vt:lpstr>
      <vt:lpstr>Coding Example—Focus Group Data</vt:lpstr>
      <vt:lpstr>Qualitative Analysis Exercise</vt:lpstr>
      <vt:lpstr>Summarize the Results</vt:lpstr>
      <vt:lpstr>Qualitative Data Visualization</vt:lpstr>
      <vt:lpstr>Word Clouds</vt:lpstr>
      <vt:lpstr>Quotes</vt:lpstr>
      <vt:lpstr>Organize Quotes in Evidence Matrix</vt:lpstr>
      <vt:lpstr>Use Icons to Categorize Themes</vt:lpstr>
      <vt:lpstr>Map Themes</vt:lpstr>
      <vt:lpstr>Draw Comparisons</vt:lpstr>
      <vt:lpstr>Draw Comparisons</vt:lpstr>
      <vt:lpstr>Data Visualization Toolkit</vt:lpstr>
      <vt:lpstr>Use the Results</vt:lpstr>
      <vt:lpstr>Using Qualitative Data in Your State</vt:lpstr>
      <vt:lpstr>Resource</vt:lpstr>
      <vt:lpstr>Thank you!</vt:lpstr>
      <vt:lpstr>Thank You</vt:lpstr>
    </vt:vector>
  </TitlesOfParts>
  <Company>The 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Kerry Friedman</cp:lastModifiedBy>
  <cp:revision>122</cp:revision>
  <dcterms:created xsi:type="dcterms:W3CDTF">2013-02-06T21:54:43Z</dcterms:created>
  <dcterms:modified xsi:type="dcterms:W3CDTF">2018-07-19T19:21:52Z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