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png&amp;ehk=GdW9djR34ioEJA98tvnDxw&amp;r=0&amp;pid=OfficeInsert" ContentType="image/p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45"/>
  </p:notesMasterIdLst>
  <p:handoutMasterIdLst>
    <p:handoutMasterId r:id="rId46"/>
  </p:handoutMasterIdLst>
  <p:sldIdLst>
    <p:sldId id="397" r:id="rId3"/>
    <p:sldId id="270" r:id="rId4"/>
    <p:sldId id="333" r:id="rId5"/>
    <p:sldId id="331" r:id="rId6"/>
    <p:sldId id="402" r:id="rId7"/>
    <p:sldId id="312" r:id="rId8"/>
    <p:sldId id="332" r:id="rId9"/>
    <p:sldId id="358" r:id="rId10"/>
    <p:sldId id="337" r:id="rId11"/>
    <p:sldId id="355" r:id="rId12"/>
    <p:sldId id="376" r:id="rId13"/>
    <p:sldId id="391" r:id="rId14"/>
    <p:sldId id="394" r:id="rId15"/>
    <p:sldId id="377" r:id="rId16"/>
    <p:sldId id="390" r:id="rId17"/>
    <p:sldId id="389" r:id="rId18"/>
    <p:sldId id="380" r:id="rId19"/>
    <p:sldId id="383" r:id="rId20"/>
    <p:sldId id="386" r:id="rId21"/>
    <p:sldId id="384" r:id="rId22"/>
    <p:sldId id="382" r:id="rId23"/>
    <p:sldId id="387" r:id="rId24"/>
    <p:sldId id="388" r:id="rId25"/>
    <p:sldId id="393" r:id="rId26"/>
    <p:sldId id="367" r:id="rId27"/>
    <p:sldId id="392" r:id="rId28"/>
    <p:sldId id="348" r:id="rId29"/>
    <p:sldId id="395" r:id="rId30"/>
    <p:sldId id="291" r:id="rId31"/>
    <p:sldId id="292" r:id="rId32"/>
    <p:sldId id="293" r:id="rId33"/>
    <p:sldId id="294" r:id="rId34"/>
    <p:sldId id="396" r:id="rId35"/>
    <p:sldId id="295" r:id="rId36"/>
    <p:sldId id="298" r:id="rId37"/>
    <p:sldId id="296" r:id="rId38"/>
    <p:sldId id="297" r:id="rId39"/>
    <p:sldId id="403" r:id="rId40"/>
    <p:sldId id="399" r:id="rId41"/>
    <p:sldId id="310" r:id="rId42"/>
    <p:sldId id="350" r:id="rId43"/>
    <p:sldId id="269" r:id="rId44"/>
  </p:sldIdLst>
  <p:sldSz cx="9144000" cy="6858000" type="screen4x3"/>
  <p:notesSz cx="7010400" cy="92964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enise Mauzy" initials="DM" lastIdx="19" clrIdx="6">
    <p:extLst/>
  </p:cmAuthor>
  <p:cmAuthor id="1" name="ss g" initials="ss g" lastIdx="2" clrIdx="0">
    <p:extLst/>
  </p:cmAuthor>
  <p:cmAuthor id="8" name="Laura Hudson" initials="LH" lastIdx="2" clrIdx="7">
    <p:extLst/>
  </p:cmAuthor>
  <p:cmAuthor id="2" name="Robert Anthony Ruggiero" initials="RAR" lastIdx="3" clrIdx="1">
    <p:extLst/>
  </p:cmAuthor>
  <p:cmAuthor id="9" name="Mimi Campbell" initials="MC" lastIdx="4" clrIdx="8">
    <p:extLst>
      <p:ext uri="{19B8F6BF-5375-455C-9EA6-DF929625EA0E}">
        <p15:presenceInfo xmlns:p15="http://schemas.microsoft.com/office/powerpoint/2012/main" userId="S-1-5-21-2932978993-3585310298-3799243833-9518" providerId="AD"/>
      </p:ext>
    </p:extLst>
  </p:cmAuthor>
  <p:cmAuthor id="3" name="Microsoft Office User" initials="Office" lastIdx="1" clrIdx="2">
    <p:extLst/>
  </p:cmAuthor>
  <p:cmAuthor id="4" name="Microsoft Office User" initials="Office [2]" lastIdx="1" clrIdx="3">
    <p:extLst/>
  </p:cmAuthor>
  <p:cmAuthor id="5" name="Microsoft Office User" initials="Office [3]" lastIdx="1" clrIdx="4">
    <p:extLst/>
  </p:cmAuthor>
  <p:cmAuthor id="6" name="Microsoft Office User" initials="Office [4]"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5D9"/>
    <a:srgbClr val="404040"/>
    <a:srgbClr val="DC3B38"/>
    <a:srgbClr val="ED3532"/>
    <a:srgbClr val="264F78"/>
    <a:srgbClr val="202A50"/>
    <a:srgbClr val="0A1C43"/>
    <a:srgbClr val="123365"/>
    <a:srgbClr val="0C1E4A"/>
    <a:srgbClr val="081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80" autoAdjust="0"/>
    <p:restoredTop sz="93907" autoAdjust="0"/>
  </p:normalViewPr>
  <p:slideViewPr>
    <p:cSldViewPr>
      <p:cViewPr varScale="1">
        <p:scale>
          <a:sx n="85" d="100"/>
          <a:sy n="85" d="100"/>
        </p:scale>
        <p:origin x="1380" y="96"/>
      </p:cViewPr>
      <p:guideLst>
        <p:guide orient="horz" pos="2160"/>
        <p:guide pos="2880"/>
      </p:guideLst>
    </p:cSldViewPr>
  </p:slideViewPr>
  <p:outlineViewPr>
    <p:cViewPr>
      <p:scale>
        <a:sx n="33" d="100"/>
        <a:sy n="33" d="100"/>
      </p:scale>
      <p:origin x="0" y="-8372"/>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71" d="100"/>
          <a:sy n="71" d="100"/>
        </p:scale>
        <p:origin x="-327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1DB54D-6E96-4712-908D-A8194ECA0DD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272BBB7-DC7A-41F5-9D3C-9FA5341642AD}">
      <dgm:prSet phldrT="[Text]"/>
      <dgm:spPr/>
      <dgm:t>
        <a:bodyPr/>
        <a:lstStyle/>
        <a:p>
          <a:pPr>
            <a:buFont typeface="Arial" panose="020B0604020202020204" pitchFamily="34" charset="0"/>
            <a:buChar char="•"/>
          </a:pPr>
          <a:r>
            <a:rPr lang="en-US" dirty="0"/>
            <a:t>Assess agency readiness</a:t>
          </a:r>
        </a:p>
      </dgm:t>
    </dgm:pt>
    <dgm:pt modelId="{9E8D5E63-B43D-4183-8C3B-BE5452DD866B}" type="parTrans" cxnId="{349AFDD0-63EA-42F3-A562-CC985BFB6846}">
      <dgm:prSet/>
      <dgm:spPr/>
      <dgm:t>
        <a:bodyPr/>
        <a:lstStyle/>
        <a:p>
          <a:endParaRPr lang="en-US"/>
        </a:p>
      </dgm:t>
    </dgm:pt>
    <dgm:pt modelId="{172E7416-E973-4AD1-B2C9-6E2CB2924CC5}" type="sibTrans" cxnId="{349AFDD0-63EA-42F3-A562-CC985BFB6846}">
      <dgm:prSet/>
      <dgm:spPr/>
      <dgm:t>
        <a:bodyPr/>
        <a:lstStyle/>
        <a:p>
          <a:endParaRPr lang="en-US"/>
        </a:p>
      </dgm:t>
    </dgm:pt>
    <dgm:pt modelId="{2C909F04-1488-486B-9E80-7F3C3DE5ED4B}">
      <dgm:prSet/>
      <dgm:spPr>
        <a:solidFill>
          <a:schemeClr val="accent2"/>
        </a:solidFill>
      </dgm:spPr>
      <dgm:t>
        <a:bodyPr/>
        <a:lstStyle/>
        <a:p>
          <a:r>
            <a:rPr lang="en-US" dirty="0"/>
            <a:t>Develop “use case” </a:t>
          </a:r>
        </a:p>
      </dgm:t>
    </dgm:pt>
    <dgm:pt modelId="{651264F7-80DA-4C82-8D66-14FC43D8EEF8}" type="parTrans" cxnId="{F3F3F42F-7602-42BF-874B-31B51D70DDCD}">
      <dgm:prSet/>
      <dgm:spPr/>
      <dgm:t>
        <a:bodyPr/>
        <a:lstStyle/>
        <a:p>
          <a:endParaRPr lang="en-US"/>
        </a:p>
      </dgm:t>
    </dgm:pt>
    <dgm:pt modelId="{B82CDBEE-908B-4927-85F3-DE4488A783E4}" type="sibTrans" cxnId="{F3F3F42F-7602-42BF-874B-31B51D70DDCD}">
      <dgm:prSet/>
      <dgm:spPr/>
      <dgm:t>
        <a:bodyPr/>
        <a:lstStyle/>
        <a:p>
          <a:endParaRPr lang="en-US"/>
        </a:p>
      </dgm:t>
    </dgm:pt>
    <dgm:pt modelId="{6E988BE7-97F0-493F-A787-9EF9D288DDAE}">
      <dgm:prSet/>
      <dgm:spPr>
        <a:solidFill>
          <a:schemeClr val="accent3"/>
        </a:solidFill>
      </dgm:spPr>
      <dgm:t>
        <a:bodyPr/>
        <a:lstStyle/>
        <a:p>
          <a:r>
            <a:rPr lang="en-US" dirty="0"/>
            <a:t>Establish detailed plan</a:t>
          </a:r>
        </a:p>
      </dgm:t>
    </dgm:pt>
    <dgm:pt modelId="{C6320288-2F6C-45AB-87A2-62D7B3147529}" type="parTrans" cxnId="{2BAF3CFA-F2B4-41A5-B98D-3D1DC3E27348}">
      <dgm:prSet/>
      <dgm:spPr/>
      <dgm:t>
        <a:bodyPr/>
        <a:lstStyle/>
        <a:p>
          <a:endParaRPr lang="en-US"/>
        </a:p>
      </dgm:t>
    </dgm:pt>
    <dgm:pt modelId="{51AD34D8-B295-42D1-9755-CE52C4845C0B}" type="sibTrans" cxnId="{2BAF3CFA-F2B4-41A5-B98D-3D1DC3E27348}">
      <dgm:prSet/>
      <dgm:spPr/>
      <dgm:t>
        <a:bodyPr/>
        <a:lstStyle/>
        <a:p>
          <a:endParaRPr lang="en-US"/>
        </a:p>
      </dgm:t>
    </dgm:pt>
    <dgm:pt modelId="{BB0E0BD5-596B-4341-B2B1-7C18F7A213BC}">
      <dgm:prSet/>
      <dgm:spPr>
        <a:solidFill>
          <a:schemeClr val="accent5"/>
        </a:solidFill>
      </dgm:spPr>
      <dgm:t>
        <a:bodyPr/>
        <a:lstStyle/>
        <a:p>
          <a:r>
            <a:rPr lang="en-US"/>
            <a:t>Organize data elements</a:t>
          </a:r>
          <a:endParaRPr lang="en-US" dirty="0"/>
        </a:p>
      </dgm:t>
    </dgm:pt>
    <dgm:pt modelId="{C46F0BFC-6625-418E-9BE2-B98E13C71F5B}" type="parTrans" cxnId="{AE3B9B8E-59A6-483D-8E94-BF309CF98C03}">
      <dgm:prSet/>
      <dgm:spPr/>
      <dgm:t>
        <a:bodyPr/>
        <a:lstStyle/>
        <a:p>
          <a:endParaRPr lang="en-US"/>
        </a:p>
      </dgm:t>
    </dgm:pt>
    <dgm:pt modelId="{A2232B09-734F-4BF7-BDF9-585EA5E78D58}" type="sibTrans" cxnId="{AE3B9B8E-59A6-483D-8E94-BF309CF98C03}">
      <dgm:prSet/>
      <dgm:spPr/>
      <dgm:t>
        <a:bodyPr/>
        <a:lstStyle/>
        <a:p>
          <a:endParaRPr lang="en-US"/>
        </a:p>
      </dgm:t>
    </dgm:pt>
    <dgm:pt modelId="{C4A3ACCA-72DE-43A2-AA10-8C756489FA77}">
      <dgm:prSet/>
      <dgm:spPr>
        <a:solidFill>
          <a:schemeClr val="accent6"/>
        </a:solidFill>
      </dgm:spPr>
      <dgm:t>
        <a:bodyPr/>
        <a:lstStyle/>
        <a:p>
          <a:r>
            <a:rPr lang="en-US" dirty="0"/>
            <a:t>Create master dataset</a:t>
          </a:r>
        </a:p>
      </dgm:t>
    </dgm:pt>
    <dgm:pt modelId="{79305ACF-9334-4D2C-8E70-B68BC630117B}" type="parTrans" cxnId="{68F2DDDE-A93C-4E7A-99E4-C968C5ECB6AD}">
      <dgm:prSet/>
      <dgm:spPr/>
      <dgm:t>
        <a:bodyPr/>
        <a:lstStyle/>
        <a:p>
          <a:endParaRPr lang="en-US"/>
        </a:p>
      </dgm:t>
    </dgm:pt>
    <dgm:pt modelId="{390BE59A-F371-49C7-ABC2-D60970882EAB}" type="sibTrans" cxnId="{68F2DDDE-A93C-4E7A-99E4-C968C5ECB6AD}">
      <dgm:prSet/>
      <dgm:spPr/>
      <dgm:t>
        <a:bodyPr/>
        <a:lstStyle/>
        <a:p>
          <a:endParaRPr lang="en-US"/>
        </a:p>
      </dgm:t>
    </dgm:pt>
    <dgm:pt modelId="{8C10A9DF-DA01-420C-8C4C-BB1B64CC6490}">
      <dgm:prSet/>
      <dgm:spPr>
        <a:solidFill>
          <a:schemeClr val="tx1">
            <a:lumMod val="50000"/>
            <a:lumOff val="50000"/>
          </a:schemeClr>
        </a:solidFill>
      </dgm:spPr>
      <dgm:t>
        <a:bodyPr/>
        <a:lstStyle/>
        <a:p>
          <a:r>
            <a:rPr lang="en-US" dirty="0"/>
            <a:t>Link data</a:t>
          </a:r>
        </a:p>
      </dgm:t>
    </dgm:pt>
    <dgm:pt modelId="{CD30030A-0FB5-4A1C-8F51-3E89A2CB418B}" type="parTrans" cxnId="{1093AEF2-F948-42AC-BCC4-9871891C53AD}">
      <dgm:prSet/>
      <dgm:spPr/>
      <dgm:t>
        <a:bodyPr/>
        <a:lstStyle/>
        <a:p>
          <a:endParaRPr lang="en-US"/>
        </a:p>
      </dgm:t>
    </dgm:pt>
    <dgm:pt modelId="{0B35E5DE-C96C-4ADA-912F-6FC4EF734A65}" type="sibTrans" cxnId="{1093AEF2-F948-42AC-BCC4-9871891C53AD}">
      <dgm:prSet/>
      <dgm:spPr/>
      <dgm:t>
        <a:bodyPr/>
        <a:lstStyle/>
        <a:p>
          <a:endParaRPr lang="en-US"/>
        </a:p>
      </dgm:t>
    </dgm:pt>
    <dgm:pt modelId="{9F920D63-5E60-490E-B66E-C3AA4B8CEAC5}">
      <dgm:prSet/>
      <dgm:spPr>
        <a:solidFill>
          <a:srgbClr val="FFC000"/>
        </a:solidFill>
      </dgm:spPr>
      <dgm:t>
        <a:bodyPr/>
        <a:lstStyle/>
        <a:p>
          <a:r>
            <a:rPr lang="en-US" dirty="0">
              <a:solidFill>
                <a:schemeClr val="bg1">
                  <a:lumMod val="50000"/>
                </a:schemeClr>
              </a:solidFill>
            </a:rPr>
            <a:t>Review and validate data and effort</a:t>
          </a:r>
        </a:p>
      </dgm:t>
    </dgm:pt>
    <dgm:pt modelId="{3EE348E4-929D-4C1F-AD68-B8D239C0E076}" type="parTrans" cxnId="{9F5F716B-0356-4ABF-A4F4-2D600B4D1B12}">
      <dgm:prSet/>
      <dgm:spPr/>
      <dgm:t>
        <a:bodyPr/>
        <a:lstStyle/>
        <a:p>
          <a:endParaRPr lang="en-US"/>
        </a:p>
      </dgm:t>
    </dgm:pt>
    <dgm:pt modelId="{85AA8797-FB9E-499A-9321-08C77BF26E63}" type="sibTrans" cxnId="{9F5F716B-0356-4ABF-A4F4-2D600B4D1B12}">
      <dgm:prSet/>
      <dgm:spPr/>
      <dgm:t>
        <a:bodyPr/>
        <a:lstStyle/>
        <a:p>
          <a:endParaRPr lang="en-US"/>
        </a:p>
      </dgm:t>
    </dgm:pt>
    <dgm:pt modelId="{1908F2BB-4926-49B2-BD74-C4EE2CDAE192}">
      <dgm:prSet/>
      <dgm:spPr>
        <a:solidFill>
          <a:schemeClr val="accent4"/>
        </a:solidFill>
      </dgm:spPr>
      <dgm:t>
        <a:bodyPr/>
        <a:lstStyle/>
        <a:p>
          <a:r>
            <a:rPr lang="en-US" dirty="0"/>
            <a:t>Conduct post data linking supports and activities</a:t>
          </a:r>
        </a:p>
      </dgm:t>
    </dgm:pt>
    <dgm:pt modelId="{D53217BE-51B0-4F2E-A747-3F5A35615DE4}" type="parTrans" cxnId="{94EA111F-6AF3-40A9-BE02-F08EDA7BAAE0}">
      <dgm:prSet/>
      <dgm:spPr/>
      <dgm:t>
        <a:bodyPr/>
        <a:lstStyle/>
        <a:p>
          <a:endParaRPr lang="en-US"/>
        </a:p>
      </dgm:t>
    </dgm:pt>
    <dgm:pt modelId="{58E7B85F-B533-4F2C-8C0B-03299133A162}" type="sibTrans" cxnId="{94EA111F-6AF3-40A9-BE02-F08EDA7BAAE0}">
      <dgm:prSet/>
      <dgm:spPr/>
      <dgm:t>
        <a:bodyPr/>
        <a:lstStyle/>
        <a:p>
          <a:endParaRPr lang="en-US"/>
        </a:p>
      </dgm:t>
    </dgm:pt>
    <dgm:pt modelId="{DED49AF5-5BFD-4B59-A7F6-956BC445B157}" type="pres">
      <dgm:prSet presAssocID="{D21DB54D-6E96-4712-908D-A8194ECA0DDC}" presName="diagram" presStyleCnt="0">
        <dgm:presLayoutVars>
          <dgm:dir/>
          <dgm:resizeHandles val="exact"/>
        </dgm:presLayoutVars>
      </dgm:prSet>
      <dgm:spPr/>
    </dgm:pt>
    <dgm:pt modelId="{EDC64322-3A82-4FE0-A095-F9781113ED75}" type="pres">
      <dgm:prSet presAssocID="{2272BBB7-DC7A-41F5-9D3C-9FA5341642AD}" presName="node" presStyleLbl="node1" presStyleIdx="0" presStyleCnt="8">
        <dgm:presLayoutVars>
          <dgm:bulletEnabled val="1"/>
        </dgm:presLayoutVars>
      </dgm:prSet>
      <dgm:spPr/>
    </dgm:pt>
    <dgm:pt modelId="{420CA371-EB09-4A37-9655-6AA13D55AA2B}" type="pres">
      <dgm:prSet presAssocID="{172E7416-E973-4AD1-B2C9-6E2CB2924CC5}" presName="sibTrans" presStyleCnt="0"/>
      <dgm:spPr/>
    </dgm:pt>
    <dgm:pt modelId="{87CC031E-1FF2-4452-A77C-BBE3B3993F74}" type="pres">
      <dgm:prSet presAssocID="{2C909F04-1488-486B-9E80-7F3C3DE5ED4B}" presName="node" presStyleLbl="node1" presStyleIdx="1" presStyleCnt="8">
        <dgm:presLayoutVars>
          <dgm:bulletEnabled val="1"/>
        </dgm:presLayoutVars>
      </dgm:prSet>
      <dgm:spPr/>
    </dgm:pt>
    <dgm:pt modelId="{90F50ECD-7FA0-466D-9CC6-323B88D7AE01}" type="pres">
      <dgm:prSet presAssocID="{B82CDBEE-908B-4927-85F3-DE4488A783E4}" presName="sibTrans" presStyleCnt="0"/>
      <dgm:spPr/>
    </dgm:pt>
    <dgm:pt modelId="{3C8DC69D-889F-4B06-9DAD-730FC066AB3E}" type="pres">
      <dgm:prSet presAssocID="{6E988BE7-97F0-493F-A787-9EF9D288DDAE}" presName="node" presStyleLbl="node1" presStyleIdx="2" presStyleCnt="8">
        <dgm:presLayoutVars>
          <dgm:bulletEnabled val="1"/>
        </dgm:presLayoutVars>
      </dgm:prSet>
      <dgm:spPr/>
    </dgm:pt>
    <dgm:pt modelId="{B449D342-E45C-43C8-BCF6-1CD656B199F5}" type="pres">
      <dgm:prSet presAssocID="{51AD34D8-B295-42D1-9755-CE52C4845C0B}" presName="sibTrans" presStyleCnt="0"/>
      <dgm:spPr/>
    </dgm:pt>
    <dgm:pt modelId="{5F526070-D2EB-47C5-A3A5-4B1912641FE8}" type="pres">
      <dgm:prSet presAssocID="{BB0E0BD5-596B-4341-B2B1-7C18F7A213BC}" presName="node" presStyleLbl="node1" presStyleIdx="3" presStyleCnt="8">
        <dgm:presLayoutVars>
          <dgm:bulletEnabled val="1"/>
        </dgm:presLayoutVars>
      </dgm:prSet>
      <dgm:spPr/>
    </dgm:pt>
    <dgm:pt modelId="{86876568-0314-43F7-BD75-94E52AA30839}" type="pres">
      <dgm:prSet presAssocID="{A2232B09-734F-4BF7-BDF9-585EA5E78D58}" presName="sibTrans" presStyleCnt="0"/>
      <dgm:spPr/>
    </dgm:pt>
    <dgm:pt modelId="{95269ADB-1C0F-4102-9FF3-A9A901DD4C6F}" type="pres">
      <dgm:prSet presAssocID="{C4A3ACCA-72DE-43A2-AA10-8C756489FA77}" presName="node" presStyleLbl="node1" presStyleIdx="4" presStyleCnt="8">
        <dgm:presLayoutVars>
          <dgm:bulletEnabled val="1"/>
        </dgm:presLayoutVars>
      </dgm:prSet>
      <dgm:spPr/>
    </dgm:pt>
    <dgm:pt modelId="{70E37617-4A10-4315-BE97-99E0010C5817}" type="pres">
      <dgm:prSet presAssocID="{390BE59A-F371-49C7-ABC2-D60970882EAB}" presName="sibTrans" presStyleCnt="0"/>
      <dgm:spPr/>
    </dgm:pt>
    <dgm:pt modelId="{22CC5B83-854C-45BB-B4F9-C35D49B4CAC5}" type="pres">
      <dgm:prSet presAssocID="{8C10A9DF-DA01-420C-8C4C-BB1B64CC6490}" presName="node" presStyleLbl="node1" presStyleIdx="5" presStyleCnt="8">
        <dgm:presLayoutVars>
          <dgm:bulletEnabled val="1"/>
        </dgm:presLayoutVars>
      </dgm:prSet>
      <dgm:spPr/>
    </dgm:pt>
    <dgm:pt modelId="{10D85D75-F409-4B33-AF30-F7F6026B78C9}" type="pres">
      <dgm:prSet presAssocID="{0B35E5DE-C96C-4ADA-912F-6FC4EF734A65}" presName="sibTrans" presStyleCnt="0"/>
      <dgm:spPr/>
    </dgm:pt>
    <dgm:pt modelId="{75044779-2699-49E0-B56B-79DECA4E867D}" type="pres">
      <dgm:prSet presAssocID="{9F920D63-5E60-490E-B66E-C3AA4B8CEAC5}" presName="node" presStyleLbl="node1" presStyleIdx="6" presStyleCnt="8">
        <dgm:presLayoutVars>
          <dgm:bulletEnabled val="1"/>
        </dgm:presLayoutVars>
      </dgm:prSet>
      <dgm:spPr/>
    </dgm:pt>
    <dgm:pt modelId="{011AA1F4-3430-4D55-9FAA-DA221A1E6C83}" type="pres">
      <dgm:prSet presAssocID="{85AA8797-FB9E-499A-9321-08C77BF26E63}" presName="sibTrans" presStyleCnt="0"/>
      <dgm:spPr/>
    </dgm:pt>
    <dgm:pt modelId="{AFCF3DDA-1634-4B95-8218-9ED53449C90B}" type="pres">
      <dgm:prSet presAssocID="{1908F2BB-4926-49B2-BD74-C4EE2CDAE192}" presName="node" presStyleLbl="node1" presStyleIdx="7" presStyleCnt="8">
        <dgm:presLayoutVars>
          <dgm:bulletEnabled val="1"/>
        </dgm:presLayoutVars>
      </dgm:prSet>
      <dgm:spPr/>
    </dgm:pt>
  </dgm:ptLst>
  <dgm:cxnLst>
    <dgm:cxn modelId="{94EA111F-6AF3-40A9-BE02-F08EDA7BAAE0}" srcId="{D21DB54D-6E96-4712-908D-A8194ECA0DDC}" destId="{1908F2BB-4926-49B2-BD74-C4EE2CDAE192}" srcOrd="7" destOrd="0" parTransId="{D53217BE-51B0-4F2E-A747-3F5A35615DE4}" sibTransId="{58E7B85F-B533-4F2C-8C0B-03299133A162}"/>
    <dgm:cxn modelId="{F3F3F42F-7602-42BF-874B-31B51D70DDCD}" srcId="{D21DB54D-6E96-4712-908D-A8194ECA0DDC}" destId="{2C909F04-1488-486B-9E80-7F3C3DE5ED4B}" srcOrd="1" destOrd="0" parTransId="{651264F7-80DA-4C82-8D66-14FC43D8EEF8}" sibTransId="{B82CDBEE-908B-4927-85F3-DE4488A783E4}"/>
    <dgm:cxn modelId="{616B585B-32CE-45E3-AED0-17ABFA87E096}" type="presOf" srcId="{9F920D63-5E60-490E-B66E-C3AA4B8CEAC5}" destId="{75044779-2699-49E0-B56B-79DECA4E867D}" srcOrd="0" destOrd="0" presId="urn:microsoft.com/office/officeart/2005/8/layout/default"/>
    <dgm:cxn modelId="{2FCB6743-A070-4CCD-B28A-626C0FC9E7B8}" type="presOf" srcId="{6E988BE7-97F0-493F-A787-9EF9D288DDAE}" destId="{3C8DC69D-889F-4B06-9DAD-730FC066AB3E}" srcOrd="0" destOrd="0" presId="urn:microsoft.com/office/officeart/2005/8/layout/default"/>
    <dgm:cxn modelId="{9F5F716B-0356-4ABF-A4F4-2D600B4D1B12}" srcId="{D21DB54D-6E96-4712-908D-A8194ECA0DDC}" destId="{9F920D63-5E60-490E-B66E-C3AA4B8CEAC5}" srcOrd="6" destOrd="0" parTransId="{3EE348E4-929D-4C1F-AD68-B8D239C0E076}" sibTransId="{85AA8797-FB9E-499A-9321-08C77BF26E63}"/>
    <dgm:cxn modelId="{EB02404F-0D11-462A-A6E2-AB50737A88CC}" type="presOf" srcId="{BB0E0BD5-596B-4341-B2B1-7C18F7A213BC}" destId="{5F526070-D2EB-47C5-A3A5-4B1912641FE8}" srcOrd="0" destOrd="0" presId="urn:microsoft.com/office/officeart/2005/8/layout/default"/>
    <dgm:cxn modelId="{0E283E52-6CFC-45F0-B6A3-700BE93B3F16}" type="presOf" srcId="{1908F2BB-4926-49B2-BD74-C4EE2CDAE192}" destId="{AFCF3DDA-1634-4B95-8218-9ED53449C90B}" srcOrd="0" destOrd="0" presId="urn:microsoft.com/office/officeart/2005/8/layout/default"/>
    <dgm:cxn modelId="{AE3B9B8E-59A6-483D-8E94-BF309CF98C03}" srcId="{D21DB54D-6E96-4712-908D-A8194ECA0DDC}" destId="{BB0E0BD5-596B-4341-B2B1-7C18F7A213BC}" srcOrd="3" destOrd="0" parTransId="{C46F0BFC-6625-418E-9BE2-B98E13C71F5B}" sibTransId="{A2232B09-734F-4BF7-BDF9-585EA5E78D58}"/>
    <dgm:cxn modelId="{4D29E79C-CD58-4DD5-A405-89B2617F10BB}" type="presOf" srcId="{D21DB54D-6E96-4712-908D-A8194ECA0DDC}" destId="{DED49AF5-5BFD-4B59-A7F6-956BC445B157}" srcOrd="0" destOrd="0" presId="urn:microsoft.com/office/officeart/2005/8/layout/default"/>
    <dgm:cxn modelId="{349AFDD0-63EA-42F3-A562-CC985BFB6846}" srcId="{D21DB54D-6E96-4712-908D-A8194ECA0DDC}" destId="{2272BBB7-DC7A-41F5-9D3C-9FA5341642AD}" srcOrd="0" destOrd="0" parTransId="{9E8D5E63-B43D-4183-8C3B-BE5452DD866B}" sibTransId="{172E7416-E973-4AD1-B2C9-6E2CB2924CC5}"/>
    <dgm:cxn modelId="{1C35A0D2-D124-4C13-A786-6725C678121A}" type="presOf" srcId="{C4A3ACCA-72DE-43A2-AA10-8C756489FA77}" destId="{95269ADB-1C0F-4102-9FF3-A9A901DD4C6F}" srcOrd="0" destOrd="0" presId="urn:microsoft.com/office/officeart/2005/8/layout/default"/>
    <dgm:cxn modelId="{DBBC49D7-6DD2-4934-AFDE-6A68B3746F9A}" type="presOf" srcId="{8C10A9DF-DA01-420C-8C4C-BB1B64CC6490}" destId="{22CC5B83-854C-45BB-B4F9-C35D49B4CAC5}" srcOrd="0" destOrd="0" presId="urn:microsoft.com/office/officeart/2005/8/layout/default"/>
    <dgm:cxn modelId="{68F2DDDE-A93C-4E7A-99E4-C968C5ECB6AD}" srcId="{D21DB54D-6E96-4712-908D-A8194ECA0DDC}" destId="{C4A3ACCA-72DE-43A2-AA10-8C756489FA77}" srcOrd="4" destOrd="0" parTransId="{79305ACF-9334-4D2C-8E70-B68BC630117B}" sibTransId="{390BE59A-F371-49C7-ABC2-D60970882EAB}"/>
    <dgm:cxn modelId="{1093AEF2-F948-42AC-BCC4-9871891C53AD}" srcId="{D21DB54D-6E96-4712-908D-A8194ECA0DDC}" destId="{8C10A9DF-DA01-420C-8C4C-BB1B64CC6490}" srcOrd="5" destOrd="0" parTransId="{CD30030A-0FB5-4A1C-8F51-3E89A2CB418B}" sibTransId="{0B35E5DE-C96C-4ADA-912F-6FC4EF734A65}"/>
    <dgm:cxn modelId="{799D49F7-CA8D-4A4A-8DAA-838C62048664}" type="presOf" srcId="{2272BBB7-DC7A-41F5-9D3C-9FA5341642AD}" destId="{EDC64322-3A82-4FE0-A095-F9781113ED75}" srcOrd="0" destOrd="0" presId="urn:microsoft.com/office/officeart/2005/8/layout/default"/>
    <dgm:cxn modelId="{260D52F8-B127-4817-BA2F-9DABE0E0B6A8}" type="presOf" srcId="{2C909F04-1488-486B-9E80-7F3C3DE5ED4B}" destId="{87CC031E-1FF2-4452-A77C-BBE3B3993F74}" srcOrd="0" destOrd="0" presId="urn:microsoft.com/office/officeart/2005/8/layout/default"/>
    <dgm:cxn modelId="{2BAF3CFA-F2B4-41A5-B98D-3D1DC3E27348}" srcId="{D21DB54D-6E96-4712-908D-A8194ECA0DDC}" destId="{6E988BE7-97F0-493F-A787-9EF9D288DDAE}" srcOrd="2" destOrd="0" parTransId="{C6320288-2F6C-45AB-87A2-62D7B3147529}" sibTransId="{51AD34D8-B295-42D1-9755-CE52C4845C0B}"/>
    <dgm:cxn modelId="{466D724E-6565-47D7-9BEC-13D1B5E321FA}" type="presParOf" srcId="{DED49AF5-5BFD-4B59-A7F6-956BC445B157}" destId="{EDC64322-3A82-4FE0-A095-F9781113ED75}" srcOrd="0" destOrd="0" presId="urn:microsoft.com/office/officeart/2005/8/layout/default"/>
    <dgm:cxn modelId="{DCC29B14-7A62-4E22-9CFE-B4FDD1729A57}" type="presParOf" srcId="{DED49AF5-5BFD-4B59-A7F6-956BC445B157}" destId="{420CA371-EB09-4A37-9655-6AA13D55AA2B}" srcOrd="1" destOrd="0" presId="urn:microsoft.com/office/officeart/2005/8/layout/default"/>
    <dgm:cxn modelId="{A2CC73D6-97D8-420C-AC87-E08D867C3E0B}" type="presParOf" srcId="{DED49AF5-5BFD-4B59-A7F6-956BC445B157}" destId="{87CC031E-1FF2-4452-A77C-BBE3B3993F74}" srcOrd="2" destOrd="0" presId="urn:microsoft.com/office/officeart/2005/8/layout/default"/>
    <dgm:cxn modelId="{A3D8D7D2-E3B0-4526-BC46-235CDE13D1D5}" type="presParOf" srcId="{DED49AF5-5BFD-4B59-A7F6-956BC445B157}" destId="{90F50ECD-7FA0-466D-9CC6-323B88D7AE01}" srcOrd="3" destOrd="0" presId="urn:microsoft.com/office/officeart/2005/8/layout/default"/>
    <dgm:cxn modelId="{84E7CE8D-67F4-4D62-9473-C247178334AE}" type="presParOf" srcId="{DED49AF5-5BFD-4B59-A7F6-956BC445B157}" destId="{3C8DC69D-889F-4B06-9DAD-730FC066AB3E}" srcOrd="4" destOrd="0" presId="urn:microsoft.com/office/officeart/2005/8/layout/default"/>
    <dgm:cxn modelId="{2955681B-17B4-4E02-B6FA-BC61142AB05D}" type="presParOf" srcId="{DED49AF5-5BFD-4B59-A7F6-956BC445B157}" destId="{B449D342-E45C-43C8-BCF6-1CD656B199F5}" srcOrd="5" destOrd="0" presId="urn:microsoft.com/office/officeart/2005/8/layout/default"/>
    <dgm:cxn modelId="{24A064CE-467E-4320-86B9-E9B22BE9DAB0}" type="presParOf" srcId="{DED49AF5-5BFD-4B59-A7F6-956BC445B157}" destId="{5F526070-D2EB-47C5-A3A5-4B1912641FE8}" srcOrd="6" destOrd="0" presId="urn:microsoft.com/office/officeart/2005/8/layout/default"/>
    <dgm:cxn modelId="{50C0BA71-F6F4-4388-AD8B-1837853CD4C4}" type="presParOf" srcId="{DED49AF5-5BFD-4B59-A7F6-956BC445B157}" destId="{86876568-0314-43F7-BD75-94E52AA30839}" srcOrd="7" destOrd="0" presId="urn:microsoft.com/office/officeart/2005/8/layout/default"/>
    <dgm:cxn modelId="{1C1BD311-8F6D-4A58-821A-5C0AB3AD7750}" type="presParOf" srcId="{DED49AF5-5BFD-4B59-A7F6-956BC445B157}" destId="{95269ADB-1C0F-4102-9FF3-A9A901DD4C6F}" srcOrd="8" destOrd="0" presId="urn:microsoft.com/office/officeart/2005/8/layout/default"/>
    <dgm:cxn modelId="{B8B17B18-1DF8-42DA-990D-3928566DF29A}" type="presParOf" srcId="{DED49AF5-5BFD-4B59-A7F6-956BC445B157}" destId="{70E37617-4A10-4315-BE97-99E0010C5817}" srcOrd="9" destOrd="0" presId="urn:microsoft.com/office/officeart/2005/8/layout/default"/>
    <dgm:cxn modelId="{8831F782-09CD-440F-A856-26AF8E55EA24}" type="presParOf" srcId="{DED49AF5-5BFD-4B59-A7F6-956BC445B157}" destId="{22CC5B83-854C-45BB-B4F9-C35D49B4CAC5}" srcOrd="10" destOrd="0" presId="urn:microsoft.com/office/officeart/2005/8/layout/default"/>
    <dgm:cxn modelId="{95729E44-003D-4D26-854A-B4821D9A1B17}" type="presParOf" srcId="{DED49AF5-5BFD-4B59-A7F6-956BC445B157}" destId="{10D85D75-F409-4B33-AF30-F7F6026B78C9}" srcOrd="11" destOrd="0" presId="urn:microsoft.com/office/officeart/2005/8/layout/default"/>
    <dgm:cxn modelId="{8D26F961-8E8C-4786-86AE-25BB8F140386}" type="presParOf" srcId="{DED49AF5-5BFD-4B59-A7F6-956BC445B157}" destId="{75044779-2699-49E0-B56B-79DECA4E867D}" srcOrd="12" destOrd="0" presId="urn:microsoft.com/office/officeart/2005/8/layout/default"/>
    <dgm:cxn modelId="{B6022DF6-44BC-4B04-99FC-A3B5C2DEFDF9}" type="presParOf" srcId="{DED49AF5-5BFD-4B59-A7F6-956BC445B157}" destId="{011AA1F4-3430-4D55-9FAA-DA221A1E6C83}" srcOrd="13" destOrd="0" presId="urn:microsoft.com/office/officeart/2005/8/layout/default"/>
    <dgm:cxn modelId="{AF25A92D-4FB7-42DE-BBFF-89C32B30BD2F}" type="presParOf" srcId="{DED49AF5-5BFD-4B59-A7F6-956BC445B157}" destId="{AFCF3DDA-1634-4B95-8218-9ED53449C90B}"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64322-3A82-4FE0-A095-F9781113ED75}">
      <dsp:nvSpPr>
        <dsp:cNvPr id="0" name=""/>
        <dsp:cNvSpPr/>
      </dsp:nvSpPr>
      <dsp:spPr>
        <a:xfrm>
          <a:off x="0" y="155511"/>
          <a:ext cx="2309812" cy="13858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kern="1200" dirty="0"/>
            <a:t>Assess agency readiness</a:t>
          </a:r>
        </a:p>
      </dsp:txBody>
      <dsp:txXfrm>
        <a:off x="0" y="155511"/>
        <a:ext cx="2309812" cy="1385887"/>
      </dsp:txXfrm>
    </dsp:sp>
    <dsp:sp modelId="{87CC031E-1FF2-4452-A77C-BBE3B3993F74}">
      <dsp:nvSpPr>
        <dsp:cNvPr id="0" name=""/>
        <dsp:cNvSpPr/>
      </dsp:nvSpPr>
      <dsp:spPr>
        <a:xfrm>
          <a:off x="2540793" y="155511"/>
          <a:ext cx="2309812" cy="138588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“use case” </a:t>
          </a:r>
        </a:p>
      </dsp:txBody>
      <dsp:txXfrm>
        <a:off x="2540793" y="155511"/>
        <a:ext cx="2309812" cy="1385887"/>
      </dsp:txXfrm>
    </dsp:sp>
    <dsp:sp modelId="{3C8DC69D-889F-4B06-9DAD-730FC066AB3E}">
      <dsp:nvSpPr>
        <dsp:cNvPr id="0" name=""/>
        <dsp:cNvSpPr/>
      </dsp:nvSpPr>
      <dsp:spPr>
        <a:xfrm>
          <a:off x="5081587" y="155511"/>
          <a:ext cx="2309812" cy="1385887"/>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Establish detailed plan</a:t>
          </a:r>
        </a:p>
      </dsp:txBody>
      <dsp:txXfrm>
        <a:off x="5081587" y="155511"/>
        <a:ext cx="2309812" cy="1385887"/>
      </dsp:txXfrm>
    </dsp:sp>
    <dsp:sp modelId="{5F526070-D2EB-47C5-A3A5-4B1912641FE8}">
      <dsp:nvSpPr>
        <dsp:cNvPr id="0" name=""/>
        <dsp:cNvSpPr/>
      </dsp:nvSpPr>
      <dsp:spPr>
        <a:xfrm>
          <a:off x="0" y="1772380"/>
          <a:ext cx="2309812" cy="1385887"/>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Organize data elements</a:t>
          </a:r>
          <a:endParaRPr lang="en-US" sz="2200" kern="1200" dirty="0"/>
        </a:p>
      </dsp:txBody>
      <dsp:txXfrm>
        <a:off x="0" y="1772380"/>
        <a:ext cx="2309812" cy="1385887"/>
      </dsp:txXfrm>
    </dsp:sp>
    <dsp:sp modelId="{95269ADB-1C0F-4102-9FF3-A9A901DD4C6F}">
      <dsp:nvSpPr>
        <dsp:cNvPr id="0" name=""/>
        <dsp:cNvSpPr/>
      </dsp:nvSpPr>
      <dsp:spPr>
        <a:xfrm>
          <a:off x="2540793" y="1772380"/>
          <a:ext cx="2309812" cy="1385887"/>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Create master dataset</a:t>
          </a:r>
        </a:p>
      </dsp:txBody>
      <dsp:txXfrm>
        <a:off x="2540793" y="1772380"/>
        <a:ext cx="2309812" cy="1385887"/>
      </dsp:txXfrm>
    </dsp:sp>
    <dsp:sp modelId="{22CC5B83-854C-45BB-B4F9-C35D49B4CAC5}">
      <dsp:nvSpPr>
        <dsp:cNvPr id="0" name=""/>
        <dsp:cNvSpPr/>
      </dsp:nvSpPr>
      <dsp:spPr>
        <a:xfrm>
          <a:off x="5081587" y="1772380"/>
          <a:ext cx="2309812" cy="1385887"/>
        </a:xfrm>
        <a:prstGeom prst="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Link data</a:t>
          </a:r>
        </a:p>
      </dsp:txBody>
      <dsp:txXfrm>
        <a:off x="5081587" y="1772380"/>
        <a:ext cx="2309812" cy="1385887"/>
      </dsp:txXfrm>
    </dsp:sp>
    <dsp:sp modelId="{75044779-2699-49E0-B56B-79DECA4E867D}">
      <dsp:nvSpPr>
        <dsp:cNvPr id="0" name=""/>
        <dsp:cNvSpPr/>
      </dsp:nvSpPr>
      <dsp:spPr>
        <a:xfrm>
          <a:off x="1270396" y="3389249"/>
          <a:ext cx="2309812" cy="1385887"/>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50000"/>
                </a:schemeClr>
              </a:solidFill>
            </a:rPr>
            <a:t>Review and validate data and effort</a:t>
          </a:r>
        </a:p>
      </dsp:txBody>
      <dsp:txXfrm>
        <a:off x="1270396" y="3389249"/>
        <a:ext cx="2309812" cy="1385887"/>
      </dsp:txXfrm>
    </dsp:sp>
    <dsp:sp modelId="{AFCF3DDA-1634-4B95-8218-9ED53449C90B}">
      <dsp:nvSpPr>
        <dsp:cNvPr id="0" name=""/>
        <dsp:cNvSpPr/>
      </dsp:nvSpPr>
      <dsp:spPr>
        <a:xfrm>
          <a:off x="3811190" y="3389249"/>
          <a:ext cx="2309812" cy="1385887"/>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Conduct post data linking supports and activities</a:t>
          </a:r>
        </a:p>
      </dsp:txBody>
      <dsp:txXfrm>
        <a:off x="3811190" y="3389249"/>
        <a:ext cx="2309812" cy="13858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C46C913-017E-41CB-BD92-AB72C59CEF84}" type="datetimeFigureOut">
              <a:rPr lang="en-US" smtClean="0"/>
              <a:t>8/1/2018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7C59A4A-947E-4EFF-8543-2566EB51F3D4}" type="slidenum">
              <a:rPr lang="en-US" smtClean="0"/>
              <a:t>‹#›</a:t>
            </a:fld>
            <a:endParaRPr lang="en-US"/>
          </a:p>
        </p:txBody>
      </p:sp>
    </p:spTree>
    <p:extLst>
      <p:ext uri="{BB962C8B-B14F-4D97-AF65-F5344CB8AC3E}">
        <p14:creationId xmlns:p14="http://schemas.microsoft.com/office/powerpoint/2010/main" val="1070019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BEAF370-FD3B-447A-B724-07A83C459553}" type="datetimeFigureOut">
              <a:rPr lang="en-US" smtClean="0"/>
              <a:t>8/1/2018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E69EC22-8000-4A01-AE86-242F21553022}" type="slidenum">
              <a:rPr lang="en-US" smtClean="0"/>
              <a:t>‹#›</a:t>
            </a:fld>
            <a:endParaRPr lang="en-US"/>
          </a:p>
        </p:txBody>
      </p:sp>
    </p:spTree>
    <p:extLst>
      <p:ext uri="{BB962C8B-B14F-4D97-AF65-F5344CB8AC3E}">
        <p14:creationId xmlns:p14="http://schemas.microsoft.com/office/powerpoint/2010/main" val="11015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102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10</a:t>
            </a:fld>
            <a:endParaRPr lang="en-US"/>
          </a:p>
        </p:txBody>
      </p:sp>
    </p:spTree>
    <p:extLst>
      <p:ext uri="{BB962C8B-B14F-4D97-AF65-F5344CB8AC3E}">
        <p14:creationId xmlns:p14="http://schemas.microsoft.com/office/powerpoint/2010/main" val="1120391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90000"/>
              </a:lnSpc>
              <a:buFont typeface="Arial" panose="020B0604020202020204" pitchFamily="34" charset="0"/>
              <a:buNone/>
            </a:pPr>
            <a:r>
              <a:rPr lang="en-US" sz="900" b="0" dirty="0">
                <a:solidFill>
                  <a:srgbClr val="FFFFFF"/>
                </a:solidFill>
                <a:latin typeface="+mj-lt"/>
              </a:rPr>
              <a:t>Center for Educational Performance and Information (CEPI)</a:t>
            </a:r>
          </a:p>
          <a:p>
            <a:pPr marL="0" indent="-228600" algn="l">
              <a:lnSpc>
                <a:spcPct val="90000"/>
              </a:lnSpc>
              <a:buFont typeface="Arial" panose="020B0604020202020204" pitchFamily="34" charset="0"/>
              <a:buChar char="•"/>
            </a:pPr>
            <a:r>
              <a:rPr lang="en-US" sz="900" b="0" dirty="0">
                <a:solidFill>
                  <a:srgbClr val="FFFFFF"/>
                </a:solidFill>
                <a:latin typeface="+mj-lt"/>
              </a:rPr>
              <a:t>(Department of Technology, Management, and Budget [DTMB])</a:t>
            </a:r>
          </a:p>
          <a:p>
            <a:pPr indent="-228600" algn="l">
              <a:lnSpc>
                <a:spcPct val="90000"/>
              </a:lnSpc>
              <a:buFont typeface="Arial" panose="020B0604020202020204" pitchFamily="34" charset="0"/>
              <a:buChar char="•"/>
            </a:pPr>
            <a:r>
              <a:rPr lang="en-US" sz="900" b="0" dirty="0">
                <a:solidFill>
                  <a:srgbClr val="FFFFFF"/>
                </a:solidFill>
                <a:latin typeface="+mj-lt"/>
              </a:rPr>
              <a:t>Data Collection</a:t>
            </a:r>
          </a:p>
          <a:p>
            <a:pPr indent="-228600" algn="l">
              <a:lnSpc>
                <a:spcPct val="90000"/>
              </a:lnSpc>
              <a:buFont typeface="Arial" panose="020B0604020202020204" pitchFamily="34" charset="0"/>
              <a:buChar char="•"/>
            </a:pPr>
            <a:r>
              <a:rPr lang="en-US" sz="900" b="0" dirty="0">
                <a:solidFill>
                  <a:srgbClr val="FFFFFF"/>
                </a:solidFill>
                <a:latin typeface="+mj-lt"/>
              </a:rPr>
              <a:t>Data Reporting</a:t>
            </a:r>
          </a:p>
          <a:p>
            <a:pPr indent="-228600" algn="l">
              <a:lnSpc>
                <a:spcPct val="90000"/>
              </a:lnSpc>
              <a:buFont typeface="Arial" panose="020B0604020202020204" pitchFamily="34" charset="0"/>
              <a:buChar char="•"/>
            </a:pPr>
            <a:r>
              <a:rPr lang="en-US" sz="900" b="0" dirty="0">
                <a:solidFill>
                  <a:srgbClr val="FFFFFF"/>
                </a:solidFill>
                <a:latin typeface="+mj-lt"/>
              </a:rPr>
              <a:t>Longitudinal Data (LDS)</a:t>
            </a:r>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15</a:t>
            </a:fld>
            <a:endParaRPr lang="en-US"/>
          </a:p>
        </p:txBody>
      </p:sp>
    </p:spTree>
    <p:extLst>
      <p:ext uri="{BB962C8B-B14F-4D97-AF65-F5344CB8AC3E}">
        <p14:creationId xmlns:p14="http://schemas.microsoft.com/office/powerpoint/2010/main" val="3872107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18</a:t>
            </a:fld>
            <a:endParaRPr lang="en-US"/>
          </a:p>
        </p:txBody>
      </p:sp>
    </p:spTree>
    <p:extLst>
      <p:ext uri="{BB962C8B-B14F-4D97-AF65-F5344CB8AC3E}">
        <p14:creationId xmlns:p14="http://schemas.microsoft.com/office/powerpoint/2010/main" val="143434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19</a:t>
            </a:fld>
            <a:endParaRPr lang="en-US"/>
          </a:p>
        </p:txBody>
      </p:sp>
    </p:spTree>
    <p:extLst>
      <p:ext uri="{BB962C8B-B14F-4D97-AF65-F5344CB8AC3E}">
        <p14:creationId xmlns:p14="http://schemas.microsoft.com/office/powerpoint/2010/main" val="518133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20</a:t>
            </a:fld>
            <a:endParaRPr lang="en-US"/>
          </a:p>
        </p:txBody>
      </p:sp>
    </p:spTree>
    <p:extLst>
      <p:ext uri="{BB962C8B-B14F-4D97-AF65-F5344CB8AC3E}">
        <p14:creationId xmlns:p14="http://schemas.microsoft.com/office/powerpoint/2010/main" val="2378192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r>
              <a:rPr lang="en-US" b="1" dirty="0">
                <a:solidFill>
                  <a:schemeClr val="tx1"/>
                </a:solidFill>
              </a:rPr>
              <a:t>B-12 Data Collection Guidance Document 2017</a:t>
            </a:r>
          </a:p>
          <a:p>
            <a:pPr lvl="1">
              <a:buFont typeface="Arial" panose="020B0604020202020204" pitchFamily="34" charset="0"/>
              <a:buChar char="•"/>
            </a:pPr>
            <a:r>
              <a:rPr lang="en-US" b="1" dirty="0">
                <a:solidFill>
                  <a:schemeClr val="tx1"/>
                </a:solidFill>
              </a:rPr>
              <a:t>Updates to text and description in MSDS Collection Manual</a:t>
            </a:r>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22</a:t>
            </a:fld>
            <a:endParaRPr lang="en-US"/>
          </a:p>
        </p:txBody>
      </p:sp>
    </p:spTree>
    <p:extLst>
      <p:ext uri="{BB962C8B-B14F-4D97-AF65-F5344CB8AC3E}">
        <p14:creationId xmlns:p14="http://schemas.microsoft.com/office/powerpoint/2010/main" val="214157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27</a:t>
            </a:fld>
            <a:endParaRPr lang="en-US"/>
          </a:p>
        </p:txBody>
      </p:sp>
    </p:spTree>
    <p:extLst>
      <p:ext uri="{BB962C8B-B14F-4D97-AF65-F5344CB8AC3E}">
        <p14:creationId xmlns:p14="http://schemas.microsoft.com/office/powerpoint/2010/main" val="2915651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800" dirty="0"/>
              <a:t>KELLEY</a:t>
            </a:r>
          </a:p>
          <a:p>
            <a:r>
              <a:rPr lang="en-US" sz="1800" dirty="0"/>
              <a:t>Mention the Linking Cohort.</a:t>
            </a:r>
          </a:p>
          <a:p>
            <a:endParaRPr lang="en-US" sz="1800" dirty="0"/>
          </a:p>
          <a:p>
            <a:pPr marL="232936" indent="-232936">
              <a:buAutoNum type="arabicPeriod"/>
            </a:pPr>
            <a:r>
              <a:rPr lang="en-US" sz="1800" dirty="0"/>
              <a:t>NC</a:t>
            </a:r>
            <a:r>
              <a:rPr lang="en-US" sz="1800" baseline="0" dirty="0"/>
              <a:t> Part C and 619 data linking scenario aligns with Scenario B that was outlined earlier in the week. We are housed in different state agencies and we each have our data systems.</a:t>
            </a:r>
          </a:p>
          <a:p>
            <a:pPr marL="232936" indent="-232936">
              <a:buAutoNum type="arabicPeriod"/>
            </a:pPr>
            <a:r>
              <a:rPr lang="en-US" sz="1800" baseline="0" dirty="0"/>
              <a:t>While Part C and 619 have a rich history of partnership and collaboration, we identified the need to formalize our approach to joint data governance and management at a program level.</a:t>
            </a:r>
          </a:p>
          <a:p>
            <a:pPr marL="232936" indent="-232936">
              <a:buAutoNum type="arabicPeriod"/>
            </a:pPr>
            <a:r>
              <a:rPr lang="en-US" sz="1800" baseline="0" dirty="0"/>
              <a:t>Not a lot of previous interaction between the Part B 619 and Part C data staff</a:t>
            </a:r>
          </a:p>
          <a:p>
            <a:pPr marL="232936" indent="-232936">
              <a:buAutoNum type="arabicPeriod"/>
            </a:pPr>
            <a:endParaRPr lang="en-US" sz="1800" baseline="0" dirty="0"/>
          </a:p>
          <a:p>
            <a:r>
              <a:rPr lang="en-US" sz="1800" dirty="0"/>
              <a:t>Numbers served/year:</a:t>
            </a:r>
          </a:p>
          <a:p>
            <a:pPr lvl="1"/>
            <a:r>
              <a:rPr lang="en-US" sz="1800" dirty="0"/>
              <a:t>Part C: ~20,000</a:t>
            </a:r>
          </a:p>
          <a:p>
            <a:pPr lvl="1"/>
            <a:r>
              <a:rPr lang="en-US" sz="1800" dirty="0"/>
              <a:t>Part B 619:  ~16,000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281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800" dirty="0"/>
              <a:t>KELLEY</a:t>
            </a:r>
          </a:p>
          <a:p>
            <a:r>
              <a:rPr lang="en-US" sz="1800" dirty="0"/>
              <a:t>Many thing</a:t>
            </a:r>
            <a:r>
              <a:rPr lang="en-US" sz="1800" baseline="0" dirty="0"/>
              <a:t> to consider when beginning this work, however three important items are Data Sharing Agreements/MOUs, Data Elements, and Unique IDs.</a:t>
            </a:r>
          </a:p>
          <a:p>
            <a:r>
              <a:rPr lang="en-US" sz="1800" baseline="0" dirty="0"/>
              <a:t>DON’T GO INTO DETAILS.  MORE TO INTRODUCE WHAT IS COMING ON THE NEXT SEVERAL SLIDES</a:t>
            </a: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34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KELLEY</a:t>
            </a:r>
          </a:p>
          <a:p>
            <a:r>
              <a:rPr lang="en-US" dirty="0"/>
              <a:t>Got together in a room with Part C and Part B 619 and reviewed all existing MOUs/Agreements and used the language in the those agreements to draft</a:t>
            </a:r>
            <a:r>
              <a:rPr lang="en-US" baseline="0" dirty="0"/>
              <a:t> a new one.  Important to use language that has already been reviewed and accepted by leadership/lawyers.  For example, NC used the language in the ECIDS MOU and Interagency Agreement as much as possible because those were both already approved in the past.</a:t>
            </a:r>
          </a:p>
          <a:p>
            <a:endParaRPr lang="en-US" baseline="0" dirty="0"/>
          </a:p>
          <a:p>
            <a:pPr defTabSz="931744">
              <a:defRPr/>
            </a:pPr>
            <a:r>
              <a:rPr lang="en-US" dirty="0"/>
              <a:t>Mention</a:t>
            </a:r>
            <a:r>
              <a:rPr lang="en-US" baseline="0" dirty="0"/>
              <a:t> how the cohort improved the ability to link transition data for the first time on a child level from state office to state office.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957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414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VIVIAN</a:t>
            </a:r>
          </a:p>
          <a:p>
            <a:r>
              <a:rPr lang="en-US" baseline="0" dirty="0"/>
              <a:t>Difficulty not having the right people in the room to make the decisions.  If it was up to the data people, it would be done very quickly.  But need to bring in the right people (lawyers, administration, leadership, etc).  Being in separate agencies causes redundancies of work.  When we want to talk about something or make changes, the two groups are not physically in the same place.</a:t>
            </a:r>
          </a:p>
          <a:p>
            <a:endParaRPr lang="en-US" baseline="0" dirty="0"/>
          </a:p>
          <a:p>
            <a:r>
              <a:rPr lang="en-US" baseline="0" dirty="0"/>
              <a:t>Additional Challenges: Data systems completely separate.  Data housed separately.  Permissions are Department-driven.</a:t>
            </a:r>
          </a:p>
          <a:p>
            <a:endParaRPr lang="en-US" baseline="0" dirty="0"/>
          </a:p>
          <a:p>
            <a:r>
              <a:rPr lang="en-US" baseline="0" dirty="0"/>
              <a:t>DG structure in DPI includes IT and Data Governance Board. Important to get stakeholder groups on board early so everyone is on same page.</a:t>
            </a:r>
          </a:p>
          <a:p>
            <a:endParaRPr lang="en-US" baseline="0" dirty="0"/>
          </a:p>
          <a:p>
            <a:r>
              <a:rPr lang="en-US" baseline="0" dirty="0"/>
              <a:t>Also exploring MOU for permissions for DHHS data warehouse for DPI staff.  They can run relevant queries with certain permissions.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1614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VIVIAN</a:t>
            </a:r>
          </a:p>
          <a:p>
            <a:r>
              <a:rPr lang="en-US" baseline="0" dirty="0"/>
              <a:t>Critical questions from the charter:</a:t>
            </a:r>
          </a:p>
          <a:p>
            <a:r>
              <a:rPr lang="en-US" sz="1200" b="1" kern="1200" dirty="0">
                <a:solidFill>
                  <a:schemeClr val="tx1"/>
                </a:solidFill>
                <a:effectLst/>
                <a:latin typeface="+mn-lt"/>
                <a:ea typeface="+mn-ea"/>
                <a:cs typeface="+mn-cs"/>
              </a:rPr>
              <a:t>How many children who exit Part C in a given time period and who are potentially eligible for Part B 619 transition and are enrolled in Part B 619?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many children do not transition from Part C into Part B (Pre-School)?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many children who enter Part B 619 in a given time period were ever enrolled in Part C?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many children who are not eligible for Part B 619 when exiting Part C then show up later on in Part B 619 or K?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Types of information shared:</a:t>
            </a:r>
          </a:p>
          <a:p>
            <a:r>
              <a:rPr lang="en-US" sz="1200" kern="1200" dirty="0">
                <a:solidFill>
                  <a:schemeClr val="tx1"/>
                </a:solidFill>
                <a:effectLst/>
                <a:latin typeface="+mn-lt"/>
                <a:ea typeface="+mn-ea"/>
                <a:cs typeface="+mn-cs"/>
              </a:rPr>
              <a:t>Referral data</a:t>
            </a:r>
          </a:p>
          <a:p>
            <a:r>
              <a:rPr lang="en-US" sz="1200" kern="1200" dirty="0">
                <a:solidFill>
                  <a:schemeClr val="tx1"/>
                </a:solidFill>
                <a:effectLst/>
                <a:latin typeface="+mn-lt"/>
                <a:ea typeface="+mn-ea"/>
                <a:cs typeface="+mn-cs"/>
              </a:rPr>
              <a:t>Child Outcomes data</a:t>
            </a:r>
          </a:p>
          <a:p>
            <a:r>
              <a:rPr lang="en-US" sz="1200" kern="1200" dirty="0">
                <a:solidFill>
                  <a:schemeClr val="tx1"/>
                </a:solidFill>
                <a:effectLst/>
                <a:latin typeface="+mn-lt"/>
                <a:ea typeface="+mn-ea"/>
                <a:cs typeface="+mn-cs"/>
              </a:rPr>
              <a:t>Disability category data</a:t>
            </a:r>
          </a:p>
          <a:p>
            <a:r>
              <a:rPr lang="en-US" sz="1200" kern="1200" dirty="0">
                <a:solidFill>
                  <a:schemeClr val="tx1"/>
                </a:solidFill>
                <a:effectLst/>
                <a:latin typeface="+mn-lt"/>
                <a:ea typeface="+mn-ea"/>
                <a:cs typeface="+mn-cs"/>
              </a:rPr>
              <a:t>Demographic data</a:t>
            </a:r>
          </a:p>
          <a:p>
            <a:r>
              <a:rPr lang="en-US" sz="1200" kern="1200" dirty="0">
                <a:solidFill>
                  <a:schemeClr val="tx1"/>
                </a:solidFill>
                <a:effectLst/>
                <a:latin typeface="+mn-lt"/>
                <a:ea typeface="+mn-ea"/>
                <a:cs typeface="+mn-cs"/>
              </a:rPr>
              <a:t>IFSP services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4413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VIVIAN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6763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800" dirty="0"/>
              <a:t>BARBARA</a:t>
            </a:r>
          </a:p>
          <a:p>
            <a:pPr defTabSz="931744">
              <a:defRPr/>
            </a:pPr>
            <a:r>
              <a:rPr lang="en-US" sz="1800" dirty="0"/>
              <a:t>NC is in the middle of an ECIDS project. Data has been entered from various agencies that work with young children. Both Part C and Part B 619 provide data for the NC ECIDS.</a:t>
            </a:r>
          </a:p>
          <a:p>
            <a:pPr defTabSz="931744">
              <a:defRPr/>
            </a:pPr>
            <a:endParaRPr lang="en-US" sz="1800" baseline="0" dirty="0"/>
          </a:p>
          <a:p>
            <a:pPr defTabSz="931744">
              <a:defRPr/>
            </a:pPr>
            <a:endParaRPr lang="en-US" sz="1800" baseline="0" dirty="0"/>
          </a:p>
          <a:p>
            <a:pPr defTabSz="931744">
              <a:defRPr/>
            </a:pPr>
            <a:r>
              <a:rPr lang="en-US" sz="1800" baseline="0" dirty="0"/>
              <a:t>Met with ECIDS folks to talk about using ECIDS MOU.  Included them in the process.  Talk about why it didn’t work – ECIDS is a data warehouse.  Updated yearly.  No access to child IDs. </a:t>
            </a:r>
          </a:p>
          <a:p>
            <a:endParaRPr lang="en-US" sz="1800" dirty="0"/>
          </a:p>
          <a:p>
            <a:pPr defTabSz="931744">
              <a:defRPr/>
            </a:pPr>
            <a:r>
              <a:rPr lang="en-US" sz="1800" dirty="0"/>
              <a:t>However, the amount and kinds of data shared were not sufficient to answer some of the critical questions NC Part C and Part B 619 were interested in answering. The Part C data also only included children who were enrolled in the program. No referral data was included, </a:t>
            </a:r>
            <a:r>
              <a:rPr lang="en-US" sz="1800" baseline="0" dirty="0"/>
              <a:t>we have a c</a:t>
            </a:r>
            <a:r>
              <a:rPr lang="en-US" sz="1800" dirty="0"/>
              <a:t>ritical</a:t>
            </a:r>
            <a:r>
              <a:rPr lang="en-US" sz="1800" baseline="0" dirty="0"/>
              <a:t> question on Referrals – couldn’t get that data from ECIDS.  Therefore we started with the ECIDS data elements and then chose additional elements based on the questions Part C and Part B 619 wanted to answer (including Child Outcomes data, which Part B 619 does not currently contribute to ECIDS</a:t>
            </a:r>
            <a:endParaRPr lang="en-US" sz="1800" dirty="0"/>
          </a:p>
          <a:p>
            <a:endParaRPr lang="en-US" sz="1800" dirty="0"/>
          </a:p>
          <a:p>
            <a:r>
              <a:rPr lang="en-US" sz="1800" dirty="0"/>
              <a:t>SO we started with the list of elements both programs include in ECIDS and expanded from there. During the process of developing the list of elements we wanted to share, we also had the opportunity to make sure we meant the same thing when we were talking about elements that “match”.</a:t>
            </a:r>
          </a:p>
          <a:p>
            <a:endParaRPr lang="en-US" sz="1800" dirty="0"/>
          </a:p>
          <a:p>
            <a:r>
              <a:rPr lang="en-US" sz="1800" dirty="0"/>
              <a:t>As was discussed earlier, including the data fields in the amendment to our MOU has plusses and minuses, particularly in terms of needing to amend the amendment if we think of more fields we’d like to share later. That’s why we’re putting a lot of work in on the front end and trying to think long-term and identify all the fields we think we might ever want to share – not just for questions we want to be able to answer in the short-term, but also bigger picture questions we may not be able to get to until further into the future.</a:t>
            </a:r>
          </a:p>
          <a:p>
            <a:endParaRPr lang="en-US" sz="180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458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800" dirty="0"/>
              <a:t>BARBARA</a:t>
            </a:r>
          </a:p>
          <a:p>
            <a:r>
              <a:rPr lang="en-US" sz="1800" dirty="0"/>
              <a:t>ECIDS already approved by DPI and DHHS</a:t>
            </a:r>
            <a:r>
              <a:rPr lang="en-US" sz="1800" baseline="0" dirty="0"/>
              <a:t> lawyers.  </a:t>
            </a:r>
          </a:p>
          <a:p>
            <a:endParaRPr lang="en-US" sz="1800" baseline="0" dirty="0"/>
          </a:p>
          <a:p>
            <a:r>
              <a:rPr lang="en-US" sz="1800" dirty="0"/>
              <a:t>No Unique ID currently exists – sort of. As part of the state’s ECIDS project, all children enrolled in Part C are assigned an eScholar ID – which is the same ID used by Part B 619 (and the NC school system). All children enrolled in Part C going back to FY 13-14 have been assigned eScholar IDs and new enrollees are assigned IDs on a monthly basis. Data for ECIDS, including the eScholar ID is stored in a separate section of the data warehouse used by many DHHS agencies, including Part C.</a:t>
            </a:r>
          </a:p>
          <a:p>
            <a:endParaRPr lang="en-US" sz="1800" dirty="0"/>
          </a:p>
          <a:p>
            <a:r>
              <a:rPr lang="en-US" sz="1800" dirty="0"/>
              <a:t>Unique</a:t>
            </a:r>
            <a:r>
              <a:rPr lang="en-US" sz="1800" baseline="0" dirty="0"/>
              <a:t> use of ECIDS to piggy-back on the Escholar ID set up for the ECIDS.  In the process of getting access on the Part C side to the ECIDS data in the data warehouse.  (Involves permissions and is a process that hasn’t been worked out already.) Once access is granted, can match children in Part C system to Part B 619 system using the Escholar ID.</a:t>
            </a:r>
          </a:p>
          <a:p>
            <a:endParaRPr lang="en-US" sz="1800" baseline="0" dirty="0"/>
          </a:p>
          <a:p>
            <a:r>
              <a:rPr lang="en-US" sz="1800" baseline="0" dirty="0"/>
              <a:t>Our goal is to have queries/reports in the CSDW that Part B staff can access that will have information on Part C children, including the eScholar ID that Part B can use for matching to their own data. This will need to be included in the MOU – fortunately we have a template to work from – there is currently an MOU between DPI and another DHHS division allowing for a limited, “read-only” type of access to data warehouse. </a:t>
            </a:r>
            <a:endParaRPr lang="en-US" sz="18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592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a:t>
            </a:r>
          </a:p>
          <a:p>
            <a:endParaRPr lang="en-US" dirty="0"/>
          </a:p>
          <a:p>
            <a:r>
              <a:rPr lang="en-US" dirty="0"/>
              <a:t>Beneficial use of dedicated time to have the meetings,</a:t>
            </a:r>
            <a:r>
              <a:rPr lang="en-US" baseline="0" dirty="0"/>
              <a:t> calls, face-to-face.  Continue work in Cleveland for more face-to-face work.  Building relationships.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699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 as big as possible) </a:t>
            </a:r>
          </a:p>
          <a:p>
            <a:r>
              <a:rPr lang="en-US" dirty="0"/>
              <a:t>Read list of potential agency partners.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6516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interaction</a:t>
            </a:r>
          </a:p>
          <a:p>
            <a:r>
              <a:rPr lang="en-US" dirty="0"/>
              <a:t>Consider asking, “If you haven’t been linking data, based on what you heard today have you changed your perspective on data linking with another agency?  If so, how?”</a:t>
            </a:r>
          </a:p>
          <a:p>
            <a:endParaRPr lang="en-US" dirty="0"/>
          </a:p>
          <a:p>
            <a:r>
              <a:rPr lang="en-US" dirty="0"/>
              <a:t>https://www.babycenter.com/0_baby-milestone-walking_6507.bc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938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948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Instructions to presenters: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slide is to be included as the last slide in your deck but you are not expected to show it to the audience. Please be sure to delete these instructions from this slide’s notes page in your </a:t>
            </a:r>
            <a:r>
              <a:rPr lang="en-US" sz="1200" kern="1200">
                <a:solidFill>
                  <a:schemeClr val="tx1"/>
                </a:solidFill>
                <a:effectLst/>
                <a:latin typeface="+mn-lt"/>
                <a:ea typeface="+mn-ea"/>
                <a:cs typeface="+mn-cs"/>
              </a:rPr>
              <a:t>presentation.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18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805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Data linking is not just “data sharing.”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335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poor  5 = outstanding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810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6967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Types, (not “how”)</a:t>
            </a:r>
          </a:p>
          <a:p>
            <a:pPr marL="0" indent="0">
              <a:buNone/>
            </a:pPr>
            <a:endParaRPr lang="en-US" sz="1100" i="1" dirty="0"/>
          </a:p>
          <a:p>
            <a:pPr marL="0" indent="0">
              <a:buNone/>
            </a:pPr>
            <a:r>
              <a:rPr lang="en-US" sz="1100" i="1" dirty="0"/>
              <a:t>Data Linking ACTIVITIES can and do range:  </a:t>
            </a:r>
          </a:p>
          <a:p>
            <a:pPr marL="0" indent="0">
              <a:buNone/>
            </a:pPr>
            <a:r>
              <a:rPr lang="en-US" sz="1100" i="1" dirty="0"/>
              <a:t>From: A </a:t>
            </a:r>
            <a:r>
              <a:rPr lang="en-US" sz="1100" i="1" u="sng" dirty="0"/>
              <a:t>specific</a:t>
            </a:r>
            <a:r>
              <a:rPr lang="en-US" sz="1100" i="1" dirty="0"/>
              <a:t> data linking effort to address a state’s specific need. (E.g., Assistance with C to B transition notification data.) </a:t>
            </a:r>
          </a:p>
          <a:p>
            <a:pPr marL="0" indent="0">
              <a:buNone/>
            </a:pPr>
            <a:endParaRPr lang="en-US" sz="1100" i="1" dirty="0"/>
          </a:p>
          <a:p>
            <a:pPr marL="0" indent="0">
              <a:buNone/>
            </a:pPr>
            <a:r>
              <a:rPr lang="en-US" sz="1100" i="1" dirty="0"/>
              <a:t>To:  A continuum of data linking activities supporting a state’s data linking work. (E.g., Review, support, update: MOUs, data process modeling, data collection and analysis processes, element alignment, job descriptions, governance oversight, data use, etc.) to support a complex data linking effort.</a:t>
            </a:r>
          </a:p>
          <a:p>
            <a:endParaRPr lang="en-US" sz="1100" dirty="0"/>
          </a:p>
          <a:p>
            <a:r>
              <a:rPr lang="en-US" sz="1100" dirty="0"/>
              <a:t>Examples</a:t>
            </a:r>
          </a:p>
          <a:p>
            <a:pPr marL="228600" lvl="0" indent="-228600">
              <a:buFont typeface="+mj-lt"/>
              <a:buAutoNum type="arabicPeriod"/>
            </a:pPr>
            <a:r>
              <a:rPr lang="en-US" sz="1100" dirty="0"/>
              <a:t>One-time event, ad-hoc- Researcher requested a linked data file </a:t>
            </a:r>
          </a:p>
          <a:p>
            <a:pPr marL="0" lvl="0" indent="0">
              <a:buFont typeface="+mj-lt"/>
              <a:buNone/>
            </a:pPr>
            <a:r>
              <a:rPr lang="en-US" sz="1100" dirty="0"/>
              <a:t>(Researcher requests two separate data files and links record level data for investigating a research question.)</a:t>
            </a:r>
          </a:p>
          <a:p>
            <a:pPr marL="0" lvl="0" indent="0">
              <a:buFont typeface="+mj-lt"/>
              <a:buNone/>
            </a:pPr>
            <a:r>
              <a:rPr lang="en-US" sz="1100" dirty="0"/>
              <a:t>2. Scheduled (ongoing or time-limited)- Each year a Part C program sends a file containing transition data to Part B 619. Staff complete the matching process and proceed with analysis.</a:t>
            </a:r>
          </a:p>
          <a:p>
            <a:pPr marL="0" lvl="0" indent="0">
              <a:buFont typeface="+mj-lt"/>
              <a:buNone/>
            </a:pPr>
            <a:r>
              <a:rPr lang="en-US" sz="1100" dirty="0"/>
              <a:t>3. Exchange between data systems, to populate one or both source systems- Part B 619 provides unique identifier information to the assessment vendor.  The assessment vendor sends assessment results for Part B 619 children only. Both systems continue to persist the data received.  </a:t>
            </a:r>
          </a:p>
          <a:p>
            <a:pPr marL="0" lvl="0" indent="0">
              <a:buFont typeface="+mj-lt"/>
              <a:buNone/>
            </a:pPr>
            <a:r>
              <a:rPr lang="en-US" sz="1100" dirty="0"/>
              <a:t>4. Creation of new integrated data system from multiple sources- Part B 619, Part C, Head Start and other programs create a new integrated data system to track participation in state and federally funded early childhood programs so that they can calculate a de-duplicated count.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67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1-4…comments should include the following.</a:t>
            </a:r>
          </a:p>
          <a:p>
            <a:endParaRPr lang="en-US" dirty="0"/>
          </a:p>
          <a:p>
            <a:pPr marL="514350" lvl="0" indent="-514350">
              <a:buFont typeface="+mj-lt"/>
              <a:buAutoNum type="arabicPeriod"/>
            </a:pPr>
            <a:r>
              <a:rPr lang="en-US" sz="1200" dirty="0">
                <a:solidFill>
                  <a:srgbClr val="0070C0"/>
                </a:solidFill>
              </a:rPr>
              <a:t>Requires significant a) time, b) planning, c) resources, and d) alignment with agencies’ priorities</a:t>
            </a:r>
          </a:p>
          <a:p>
            <a:pPr marL="628650" lvl="1" indent="-171450">
              <a:buFont typeface="Arial" panose="020B0604020202020204" pitchFamily="34" charset="0"/>
              <a:buChar char="•"/>
            </a:pPr>
            <a:r>
              <a:rPr lang="en-US" sz="1200" dirty="0">
                <a:solidFill>
                  <a:srgbClr val="0070C0"/>
                </a:solidFill>
              </a:rPr>
              <a:t>The data linking is the easy part.  Politics, planning, communication, meetings, and everything around the data linking is required</a:t>
            </a:r>
          </a:p>
          <a:p>
            <a:pPr marL="514350" lvl="0" indent="-514350">
              <a:buFont typeface="+mj-lt"/>
              <a:buAutoNum type="arabicPeriod"/>
            </a:pPr>
            <a:r>
              <a:rPr lang="en-US" sz="1200" dirty="0">
                <a:solidFill>
                  <a:srgbClr val="0070C0"/>
                </a:solidFill>
              </a:rPr>
              <a:t>Not part of day-to-day work</a:t>
            </a:r>
          </a:p>
          <a:p>
            <a:pPr marL="628650" lvl="1" indent="-171450">
              <a:buFont typeface="Arial" panose="020B0604020202020204" pitchFamily="34" charset="0"/>
              <a:buChar char="•"/>
            </a:pPr>
            <a:r>
              <a:rPr lang="en-US" sz="1200" dirty="0">
                <a:solidFill>
                  <a:srgbClr val="0070C0"/>
                </a:solidFill>
              </a:rPr>
              <a:t>Part C and Part B 619 programs can often complete the required work without creating data linkages. However, data linkages could offer efficiencies and support work related to program improvement. </a:t>
            </a:r>
          </a:p>
          <a:p>
            <a:pPr marL="514350" lvl="0" indent="-514350">
              <a:buFont typeface="+mj-lt"/>
              <a:buAutoNum type="arabicPeriod"/>
            </a:pPr>
            <a:r>
              <a:rPr lang="en-US" sz="1200" dirty="0">
                <a:solidFill>
                  <a:srgbClr val="0070C0"/>
                </a:solidFill>
              </a:rPr>
              <a:t>Assessment of readiness </a:t>
            </a:r>
            <a:r>
              <a:rPr lang="en-US" sz="1200" strike="sngStrike" dirty="0">
                <a:solidFill>
                  <a:srgbClr val="0070C0"/>
                </a:solidFill>
              </a:rPr>
              <a:t>to commit</a:t>
            </a:r>
          </a:p>
          <a:p>
            <a:pPr marL="628650" lvl="1" indent="-171450">
              <a:buFont typeface="Arial" panose="020B0604020202020204" pitchFamily="34" charset="0"/>
              <a:buChar char="•"/>
            </a:pPr>
            <a:r>
              <a:rPr lang="en-US" sz="1200" dirty="0">
                <a:solidFill>
                  <a:srgbClr val="0070C0"/>
                </a:solidFill>
              </a:rPr>
              <a:t>It is important to assess both data linking partners readiness to link. Readiness includes the desire to link, approval of your use case, a viable technical plan, and funding support to complete the technical requirements.</a:t>
            </a:r>
          </a:p>
          <a:p>
            <a:pPr marL="514350" lvl="0" indent="-514350">
              <a:buFont typeface="+mj-lt"/>
              <a:buAutoNum type="arabicPeriod"/>
            </a:pPr>
            <a:r>
              <a:rPr lang="en-US" sz="1200" dirty="0">
                <a:solidFill>
                  <a:srgbClr val="0070C0"/>
                </a:solidFill>
              </a:rPr>
              <a:t>“Walk before you run”—start with a small success and build on it</a:t>
            </a:r>
          </a:p>
          <a:p>
            <a:pPr marL="628650" lvl="1" indent="-171450">
              <a:buFont typeface="Arial" panose="020B0604020202020204" pitchFamily="34" charset="0"/>
              <a:buChar char="•"/>
            </a:pPr>
            <a:r>
              <a:rPr lang="en-US" sz="1200" dirty="0">
                <a:solidFill>
                  <a:srgbClr val="0070C0"/>
                </a:solidFill>
              </a:rPr>
              <a:t>Data linking activities and requirements may seem insurmountable. However, there are options for starting small…maybe a bit less sophisticated in process or technology. For instance…you can start small with manually matching records from two systems and see what you find….build support for your use case and prepare for the larger technical ask later.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321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Each of the activities have smaller tasks associated with them. DaSy is working on support documents for technical assistance around these data linking tasks and activities. Hope to have more to share in coming months.</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626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gif"/><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gif"/><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6900" y="304801"/>
            <a:ext cx="3467099" cy="6553200"/>
          </a:xfrm>
          <a:prstGeom prst="rect">
            <a:avLst/>
          </a:prstGeom>
        </p:spPr>
      </p:pic>
      <p:sp>
        <p:nvSpPr>
          <p:cNvPr id="15" name="Subtitle 2"/>
          <p:cNvSpPr>
            <a:spLocks noGrp="1"/>
          </p:cNvSpPr>
          <p:nvPr>
            <p:ph type="subTitle" idx="1"/>
          </p:nvPr>
        </p:nvSpPr>
        <p:spPr>
          <a:xfrm>
            <a:off x="987552" y="5184648"/>
            <a:ext cx="4270248" cy="1216152"/>
          </a:xfrm>
          <a:prstGeom prst="rect">
            <a:avLst/>
          </a:prstGeom>
        </p:spPr>
        <p:txBody>
          <a:bodyPr>
            <a:normAutofit/>
          </a:bodyPr>
          <a:lstStyle>
            <a:lvl1pPr marL="0" indent="0" algn="ctr">
              <a:buNone/>
              <a:defRPr sz="3000" b="1">
                <a:solidFill>
                  <a:srgbClr val="154578"/>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10" name="Group 9" descr="Logo for the Center for IDEA Early Childhood Data Systems"/>
          <p:cNvGrpSpPr/>
          <p:nvPr userDrawn="1"/>
        </p:nvGrpSpPr>
        <p:grpSpPr>
          <a:xfrm>
            <a:off x="800326" y="742334"/>
            <a:ext cx="5981474" cy="1086465"/>
            <a:chOff x="800326" y="742334"/>
            <a:chExt cx="5981474" cy="1086465"/>
          </a:xfrm>
        </p:grpSpPr>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0326" y="742334"/>
              <a:ext cx="1523548" cy="1086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The Center for IDEA Early Childhood Data Systems"/>
            <p:cNvSpPr txBox="1"/>
            <p:nvPr userDrawn="1"/>
          </p:nvSpPr>
          <p:spPr>
            <a:xfrm>
              <a:off x="2362200" y="1093358"/>
              <a:ext cx="4419600" cy="646331"/>
            </a:xfrm>
            <a:prstGeom prst="rect">
              <a:avLst/>
            </a:prstGeom>
            <a:noFill/>
          </p:spPr>
          <p:txBody>
            <a:bodyPr wrap="square" rtlCol="0">
              <a:spAutoFit/>
            </a:bodyPr>
            <a:lstStyle/>
            <a:p>
              <a:r>
                <a:rPr lang="en-US" b="1" dirty="0">
                  <a:solidFill>
                    <a:srgbClr val="39B54A"/>
                  </a:solidFill>
                </a:rPr>
                <a:t>The</a:t>
              </a:r>
              <a:r>
                <a:rPr lang="en-US" b="1" baseline="0" dirty="0">
                  <a:solidFill>
                    <a:srgbClr val="39B54A"/>
                  </a:solidFill>
                </a:rPr>
                <a:t> Center for IDEA</a:t>
              </a:r>
            </a:p>
            <a:p>
              <a:r>
                <a:rPr lang="en-US" b="1" baseline="0" dirty="0">
                  <a:solidFill>
                    <a:srgbClr val="39B54A"/>
                  </a:solidFill>
                </a:rPr>
                <a:t>Early Childhood Data Systems</a:t>
              </a:r>
              <a:endParaRPr lang="en-US" b="1" dirty="0">
                <a:solidFill>
                  <a:srgbClr val="39B54A"/>
                </a:solidFill>
              </a:endParaRPr>
            </a:p>
          </p:txBody>
        </p:sp>
      </p:grpSp>
      <p:sp>
        <p:nvSpPr>
          <p:cNvPr id="4" name="Title 3"/>
          <p:cNvSpPr>
            <a:spLocks noGrp="1"/>
          </p:cNvSpPr>
          <p:nvPr>
            <p:ph type="title"/>
          </p:nvPr>
        </p:nvSpPr>
        <p:spPr>
          <a:xfrm>
            <a:off x="838200" y="2209800"/>
            <a:ext cx="6702552" cy="1676400"/>
          </a:xfrm>
        </p:spPr>
        <p:txBody>
          <a:bodyPr>
            <a:normAutofit/>
          </a:bodyPr>
          <a:lstStyle>
            <a:lvl1pPr>
              <a:defRPr sz="5400">
                <a:latin typeface="Century Gothic" panose="020B0502020202020204" pitchFamily="34" charset="0"/>
              </a:defRPr>
            </a:lvl1pPr>
            <a:lvl2pPr>
              <a:defRPr sz="5400" b="1">
                <a:solidFill>
                  <a:srgbClr val="154578"/>
                </a:solidFill>
                <a:latin typeface="Century Gothic" panose="020B0502020202020204" pitchFamily="34" charset="0"/>
              </a:defRPr>
            </a:lvl2pPr>
          </a:lstStyle>
          <a:p>
            <a:pPr lvl="1"/>
            <a:r>
              <a:rPr lang="en-US" dirty="0"/>
              <a:t>Click to edit Master title</a:t>
            </a:r>
          </a:p>
        </p:txBody>
      </p:sp>
      <p:sp>
        <p:nvSpPr>
          <p:cNvPr id="12" name="Subtitle 2"/>
          <p:cNvSpPr txBox="1">
            <a:spLocks/>
          </p:cNvSpPr>
          <p:nvPr userDrawn="1"/>
        </p:nvSpPr>
        <p:spPr>
          <a:xfrm>
            <a:off x="838200" y="3886200"/>
            <a:ext cx="6705600" cy="1216152"/>
          </a:xfrm>
          <a:prstGeom prst="rect">
            <a:avLst/>
          </a:prstGeom>
        </p:spPr>
        <p:txBody>
          <a:bodyPr>
            <a:noAutofit/>
          </a:bodyPr>
          <a:lstStyle>
            <a:lvl1pPr marL="0" indent="0" algn="ctr" defTabSz="914400" rtl="0" eaLnBrk="1" latinLnBrk="0" hangingPunct="1">
              <a:spcBef>
                <a:spcPct val="20000"/>
              </a:spcBef>
              <a:buClr>
                <a:srgbClr val="ED3532"/>
              </a:buClr>
              <a:buFont typeface="Arial" pitchFamily="34" charset="0"/>
              <a:buNone/>
              <a:defRPr sz="3000" b="1" kern="1200">
                <a:solidFill>
                  <a:srgbClr val="154578"/>
                </a:solidFill>
                <a:latin typeface="Century Gothic" panose="020B0502020202020204" pitchFamily="34" charset="0"/>
                <a:ea typeface="+mn-ea"/>
                <a:cs typeface="+mn-cs"/>
              </a:defRPr>
            </a:lvl1pPr>
            <a:lvl2pPr marL="457200" indent="0" algn="ctr" defTabSz="914400" rtl="0" eaLnBrk="1" latinLnBrk="0" hangingPunct="1">
              <a:spcBef>
                <a:spcPct val="20000"/>
              </a:spcBef>
              <a:buClr>
                <a:srgbClr val="ED353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ED353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4000" dirty="0"/>
          </a:p>
        </p:txBody>
      </p:sp>
    </p:spTree>
    <p:extLst>
      <p:ext uri="{BB962C8B-B14F-4D97-AF65-F5344CB8AC3E}">
        <p14:creationId xmlns:p14="http://schemas.microsoft.com/office/powerpoint/2010/main" val="112504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FontTx/>
              <a:buBlip>
                <a:blip r:embed="rId2"/>
              </a:buBlip>
              <a:defRPr sz="3200">
                <a:solidFill>
                  <a:srgbClr val="154578"/>
                </a:solidFill>
              </a:defRPr>
            </a:lvl1pPr>
            <a:lvl2pPr marL="742950" indent="-285750">
              <a:buFont typeface="Calibri" panose="020F0502020204030204" pitchFamily="34" charset="0"/>
              <a:buChar char="–"/>
              <a:defRPr sz="2800">
                <a:solidFill>
                  <a:srgbClr val="154578"/>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658100" y="5795243"/>
            <a:ext cx="1485900" cy="1059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2532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descr="Logo for the Center for IDEA Early Childhood Data System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129070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1"/>
            <a:ext cx="8229600" cy="4038600"/>
          </a:xfrm>
          <a:prstGeom prst="rect">
            <a:avLst/>
          </a:prstGeom>
        </p:spPr>
        <p:txBody>
          <a:bodyPr vert="eaVert"/>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pic>
        <p:nvPicPr>
          <p:cNvPr id="7" name="Picture 2" descr="Logo for the Center for IDEA Early Childhood Data System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0"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194939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pic>
        <p:nvPicPr>
          <p:cNvPr id="7" name="Picture 2" descr="Logo for the Center for IDEA Early Childhood Data System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0"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69930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987552" y="5184648"/>
            <a:ext cx="4270248" cy="1216152"/>
          </a:xfrm>
          <a:prstGeom prst="rect">
            <a:avLst/>
          </a:prstGeom>
        </p:spPr>
        <p:txBody>
          <a:bodyPr>
            <a:normAutofit/>
          </a:bodyPr>
          <a:lstStyle>
            <a:lvl1pPr marL="0" indent="0" algn="ctr">
              <a:buNone/>
              <a:defRPr sz="3000" b="1">
                <a:solidFill>
                  <a:srgbClr val="297ABB"/>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3"/>
          <p:cNvSpPr>
            <a:spLocks noGrp="1"/>
          </p:cNvSpPr>
          <p:nvPr>
            <p:ph type="title"/>
          </p:nvPr>
        </p:nvSpPr>
        <p:spPr>
          <a:xfrm>
            <a:off x="838200" y="2209800"/>
            <a:ext cx="6702552" cy="1676400"/>
          </a:xfrm>
        </p:spPr>
        <p:txBody>
          <a:bodyPr>
            <a:normAutofit/>
          </a:bodyPr>
          <a:lstStyle>
            <a:lvl1pPr>
              <a:defRPr sz="5400">
                <a:latin typeface="Century Gothic" panose="020B0502020202020204" pitchFamily="34" charset="0"/>
              </a:defRPr>
            </a:lvl1pPr>
            <a:lvl2pPr>
              <a:defRPr sz="5400" b="1">
                <a:solidFill>
                  <a:srgbClr val="297ABB"/>
                </a:solidFill>
                <a:latin typeface="Century Gothic" panose="020B0502020202020204" pitchFamily="34" charset="0"/>
              </a:defRPr>
            </a:lvl2pPr>
          </a:lstStyle>
          <a:p>
            <a:pPr lvl="1"/>
            <a:r>
              <a:rPr lang="en-US" dirty="0"/>
              <a:t>Click to edit Master title</a:t>
            </a:r>
          </a:p>
        </p:txBody>
      </p:sp>
      <p:sp>
        <p:nvSpPr>
          <p:cNvPr id="12" name="Subtitle 2"/>
          <p:cNvSpPr txBox="1">
            <a:spLocks/>
          </p:cNvSpPr>
          <p:nvPr userDrawn="1"/>
        </p:nvSpPr>
        <p:spPr>
          <a:xfrm>
            <a:off x="838200" y="3886200"/>
            <a:ext cx="6705600" cy="1216152"/>
          </a:xfrm>
          <a:prstGeom prst="rect">
            <a:avLst/>
          </a:prstGeom>
        </p:spPr>
        <p:txBody>
          <a:bodyPr>
            <a:noAutofit/>
          </a:bodyPr>
          <a:lstStyle>
            <a:lvl1pPr marL="0" indent="0" algn="ctr" defTabSz="914400" rtl="0" eaLnBrk="1" latinLnBrk="0" hangingPunct="1">
              <a:spcBef>
                <a:spcPct val="20000"/>
              </a:spcBef>
              <a:buClr>
                <a:srgbClr val="ED3532"/>
              </a:buClr>
              <a:buFont typeface="Arial" pitchFamily="34" charset="0"/>
              <a:buNone/>
              <a:defRPr sz="3000" b="1" kern="1200">
                <a:solidFill>
                  <a:srgbClr val="154578"/>
                </a:solidFill>
                <a:latin typeface="Century Gothic" panose="020B0502020202020204" pitchFamily="34" charset="0"/>
                <a:ea typeface="+mn-ea"/>
                <a:cs typeface="+mn-cs"/>
              </a:defRPr>
            </a:lvl1pPr>
            <a:lvl2pPr marL="457200" indent="0" algn="ctr" defTabSz="914400" rtl="0" eaLnBrk="1" latinLnBrk="0" hangingPunct="1">
              <a:spcBef>
                <a:spcPct val="20000"/>
              </a:spcBef>
              <a:buClr>
                <a:srgbClr val="ED353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ED353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4000" dirty="0"/>
          </a:p>
        </p:txBody>
      </p:sp>
      <p:pic>
        <p:nvPicPr>
          <p:cNvPr id="5" name="Picture 4" descr="Early Childhood Technical Assistance Center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6415010"/>
            <a:ext cx="2486025" cy="36679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0" y="5867921"/>
            <a:ext cx="1158718" cy="990079"/>
          </a:xfrm>
          <a:prstGeom prst="rect">
            <a:avLst/>
          </a:prstGeom>
        </p:spPr>
      </p:pic>
      <p:sp>
        <p:nvSpPr>
          <p:cNvPr id="11" name="Rectangle 10" descr="&quot; &quot;"/>
          <p:cNvSpPr/>
          <p:nvPr userDrawn="1"/>
        </p:nvSpPr>
        <p:spPr>
          <a:xfrm>
            <a:off x="-457200" y="-304800"/>
            <a:ext cx="5029200" cy="1603169"/>
          </a:xfrm>
          <a:prstGeom prst="rect">
            <a:avLst/>
          </a:prstGeom>
          <a:solidFill>
            <a:srgbClr val="297AB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14" name="Rectangle 13" descr="&quot; &quot;"/>
          <p:cNvSpPr/>
          <p:nvPr userDrawn="1"/>
        </p:nvSpPr>
        <p:spPr>
          <a:xfrm>
            <a:off x="3200400" y="-304800"/>
            <a:ext cx="5943600" cy="1603169"/>
          </a:xfrm>
          <a:prstGeom prst="rect">
            <a:avLst/>
          </a:prstGeom>
          <a:solidFill>
            <a:srgbClr val="3CB45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pic>
        <p:nvPicPr>
          <p:cNvPr id="8" name="Picture 7" descr="&quot; &quot;"/>
          <p:cNvPicPr>
            <a:picLocks noChangeAspect="1"/>
          </p:cNvPicPr>
          <p:nvPr userDrawn="1"/>
        </p:nvPicPr>
        <p:blipFill rotWithShape="1">
          <a:blip r:embed="rId4" cstate="print">
            <a:extLst>
              <a:ext uri="{28A0092B-C50C-407E-A947-70E740481C1C}">
                <a14:useLocalDpi xmlns:a14="http://schemas.microsoft.com/office/drawing/2010/main" val="0"/>
              </a:ext>
            </a:extLst>
          </a:blip>
          <a:srcRect l="3594" r="11207"/>
          <a:stretch/>
        </p:blipFill>
        <p:spPr>
          <a:xfrm>
            <a:off x="5410200" y="-73231"/>
            <a:ext cx="1744279" cy="137160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5556" r="9723"/>
          <a:stretch/>
        </p:blipFill>
        <p:spPr>
          <a:xfrm>
            <a:off x="7477125" y="-73231"/>
            <a:ext cx="1743075" cy="1371600"/>
          </a:xfrm>
          <a:prstGeom prst="rect">
            <a:avLst/>
          </a:prstGeom>
        </p:spPr>
      </p:pic>
    </p:spTree>
    <p:extLst>
      <p:ext uri="{BB962C8B-B14F-4D97-AF65-F5344CB8AC3E}">
        <p14:creationId xmlns:p14="http://schemas.microsoft.com/office/powerpoint/2010/main" val="225630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v2">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987552" y="5184648"/>
            <a:ext cx="4270248" cy="1216152"/>
          </a:xfrm>
          <a:prstGeom prst="rect">
            <a:avLst/>
          </a:prstGeom>
        </p:spPr>
        <p:txBody>
          <a:bodyPr>
            <a:normAutofit/>
          </a:bodyPr>
          <a:lstStyle>
            <a:lvl1pPr marL="0" indent="0" algn="ctr">
              <a:buNone/>
              <a:defRPr sz="3000" b="1">
                <a:solidFill>
                  <a:srgbClr val="297ABB"/>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3"/>
          <p:cNvSpPr>
            <a:spLocks noGrp="1"/>
          </p:cNvSpPr>
          <p:nvPr>
            <p:ph type="title"/>
          </p:nvPr>
        </p:nvSpPr>
        <p:spPr>
          <a:xfrm>
            <a:off x="838200" y="2209800"/>
            <a:ext cx="6702552" cy="1676400"/>
          </a:xfrm>
        </p:spPr>
        <p:txBody>
          <a:bodyPr>
            <a:normAutofit/>
          </a:bodyPr>
          <a:lstStyle>
            <a:lvl1pPr>
              <a:defRPr sz="5400">
                <a:latin typeface="Century Gothic" panose="020B0502020202020204" pitchFamily="34" charset="0"/>
              </a:defRPr>
            </a:lvl1pPr>
            <a:lvl2pPr>
              <a:defRPr sz="5400" b="1">
                <a:solidFill>
                  <a:srgbClr val="297ABB"/>
                </a:solidFill>
                <a:latin typeface="Century Gothic" panose="020B0502020202020204" pitchFamily="34" charset="0"/>
              </a:defRPr>
            </a:lvl2pPr>
          </a:lstStyle>
          <a:p>
            <a:pPr lvl="1"/>
            <a:r>
              <a:rPr lang="en-US" dirty="0"/>
              <a:t>Click to edit Master title</a:t>
            </a:r>
          </a:p>
        </p:txBody>
      </p:sp>
      <p:sp>
        <p:nvSpPr>
          <p:cNvPr id="12" name="Subtitle 2"/>
          <p:cNvSpPr txBox="1">
            <a:spLocks/>
          </p:cNvSpPr>
          <p:nvPr userDrawn="1"/>
        </p:nvSpPr>
        <p:spPr>
          <a:xfrm>
            <a:off x="838200" y="3886200"/>
            <a:ext cx="6705600" cy="1216152"/>
          </a:xfrm>
          <a:prstGeom prst="rect">
            <a:avLst/>
          </a:prstGeom>
        </p:spPr>
        <p:txBody>
          <a:bodyPr>
            <a:noAutofit/>
          </a:bodyPr>
          <a:lstStyle>
            <a:lvl1pPr marL="0" indent="0" algn="ctr" defTabSz="914400" rtl="0" eaLnBrk="1" latinLnBrk="0" hangingPunct="1">
              <a:spcBef>
                <a:spcPct val="20000"/>
              </a:spcBef>
              <a:buClr>
                <a:srgbClr val="ED3532"/>
              </a:buClr>
              <a:buFont typeface="Arial" pitchFamily="34" charset="0"/>
              <a:buNone/>
              <a:defRPr sz="3000" b="1" kern="1200">
                <a:solidFill>
                  <a:srgbClr val="154578"/>
                </a:solidFill>
                <a:latin typeface="Century Gothic" panose="020B0502020202020204" pitchFamily="34" charset="0"/>
                <a:ea typeface="+mn-ea"/>
                <a:cs typeface="+mn-cs"/>
              </a:defRPr>
            </a:lvl1pPr>
            <a:lvl2pPr marL="457200" indent="0" algn="ctr" defTabSz="914400" rtl="0" eaLnBrk="1" latinLnBrk="0" hangingPunct="1">
              <a:spcBef>
                <a:spcPct val="20000"/>
              </a:spcBef>
              <a:buClr>
                <a:srgbClr val="ED353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ED353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4000" dirty="0"/>
          </a:p>
        </p:txBody>
      </p:sp>
      <p:sp>
        <p:nvSpPr>
          <p:cNvPr id="11" name="Rectangle 10" descr="&quot; &quot;"/>
          <p:cNvSpPr/>
          <p:nvPr userDrawn="1"/>
        </p:nvSpPr>
        <p:spPr>
          <a:xfrm>
            <a:off x="-457200" y="-304800"/>
            <a:ext cx="5029200" cy="1603169"/>
          </a:xfrm>
          <a:prstGeom prst="rect">
            <a:avLst/>
          </a:prstGeom>
          <a:solidFill>
            <a:srgbClr val="297AB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14" name="Rectangle 13" descr="&quot; &quot;"/>
          <p:cNvSpPr/>
          <p:nvPr userDrawn="1"/>
        </p:nvSpPr>
        <p:spPr>
          <a:xfrm>
            <a:off x="3200400" y="-304800"/>
            <a:ext cx="5943600" cy="1603169"/>
          </a:xfrm>
          <a:prstGeom prst="rect">
            <a:avLst/>
          </a:prstGeom>
          <a:solidFill>
            <a:srgbClr val="3CB45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6588" y="-76200"/>
            <a:ext cx="1818612" cy="1371600"/>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r="20961"/>
          <a:stretch/>
        </p:blipFill>
        <p:spPr>
          <a:xfrm>
            <a:off x="7592443" y="-73231"/>
            <a:ext cx="1627757" cy="1371600"/>
          </a:xfrm>
          <a:prstGeom prst="rect">
            <a:avLst/>
          </a:prstGeom>
        </p:spPr>
      </p:pic>
      <p:pic>
        <p:nvPicPr>
          <p:cNvPr id="13" name="Picture 12" descr="Early Childhood Technical Assistance Center logo">
            <a:extLst>
              <a:ext uri="{FF2B5EF4-FFF2-40B4-BE49-F238E27FC236}">
                <a16:creationId xmlns:a16="http://schemas.microsoft.com/office/drawing/2014/main" id="{866538A0-1F55-4457-89E5-E1FB1A264C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3200" y="6415010"/>
            <a:ext cx="2486025" cy="366790"/>
          </a:xfrm>
          <a:prstGeom prst="rect">
            <a:avLst/>
          </a:prstGeom>
        </p:spPr>
      </p:pic>
      <p:pic>
        <p:nvPicPr>
          <p:cNvPr id="17" name="Picture 16">
            <a:extLst>
              <a:ext uri="{FF2B5EF4-FFF2-40B4-BE49-F238E27FC236}">
                <a16:creationId xmlns:a16="http://schemas.microsoft.com/office/drawing/2014/main" id="{287EE517-1A4F-43CD-9FE2-0C92BE13E0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4000" y="5867921"/>
            <a:ext cx="1158718" cy="990079"/>
          </a:xfrm>
          <a:prstGeom prst="rect">
            <a:avLst/>
          </a:prstGeom>
        </p:spPr>
      </p:pic>
    </p:spTree>
    <p:extLst>
      <p:ext uri="{BB962C8B-B14F-4D97-AF65-F5344CB8AC3E}">
        <p14:creationId xmlns:p14="http://schemas.microsoft.com/office/powerpoint/2010/main" val="931137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038600"/>
          </a:xfrm>
          <a:prstGeom prst="rect">
            <a:avLst/>
          </a:prstGeom>
        </p:spPr>
        <p:txBody>
          <a:bodyPr/>
          <a:lstStyle>
            <a:lvl1pPr marL="342900" indent="-342900">
              <a:buClr>
                <a:srgbClr val="297ABB"/>
              </a:buClr>
              <a:buFont typeface="Arial" panose="020B0604020202020204" pitchFamily="34" charset="0"/>
              <a:buChar char="•"/>
              <a:defRPr>
                <a:solidFill>
                  <a:srgbClr val="297ABB"/>
                </a:solidFill>
              </a:defRPr>
            </a:lvl1pPr>
            <a:lvl2pPr marL="742950" indent="-285750">
              <a:buClr>
                <a:srgbClr val="7FBCE7"/>
              </a:buClr>
              <a:buFont typeface="Calibri" panose="020F0502020204030204" pitchFamily="34" charset="0"/>
              <a:buChar char="–"/>
              <a:defRPr>
                <a:solidFill>
                  <a:srgbClr val="297ABB"/>
                </a:solidFill>
              </a:defRPr>
            </a:lvl2pPr>
            <a:lvl3pPr>
              <a:buClr>
                <a:srgbClr val="7FBCE7"/>
              </a:buClr>
              <a:defRPr/>
            </a:lvl3pPr>
            <a:lvl4pPr>
              <a:buClr>
                <a:srgbClr val="7FBCE7"/>
              </a:buClr>
              <a:defRPr/>
            </a:lvl4pPr>
            <a:lvl5pPr>
              <a:buClr>
                <a:srgbClr val="7FBCE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descr="&quot; &quot;"/>
          <p:cNvSpPr>
            <a:spLocks noGrp="1"/>
          </p:cNvSpPr>
          <p:nvPr>
            <p:ph type="title"/>
          </p:nvPr>
        </p:nvSpPr>
        <p:spPr>
          <a:xfrm>
            <a:off x="457200" y="274638"/>
            <a:ext cx="8229600" cy="1143000"/>
          </a:xfrm>
          <a:prstGeom prst="rect">
            <a:avLst/>
          </a:prstGeom>
          <a:ln w="12700">
            <a:noFill/>
          </a:ln>
        </p:spPr>
        <p:txBody>
          <a:bodyPr/>
          <a:lstStyle>
            <a:lvl1pPr>
              <a:defRPr>
                <a:latin typeface="Century Gothic" pitchFamily="34" charset="0"/>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2" name="Group 1">
            <a:extLst>
              <a:ext uri="{FF2B5EF4-FFF2-40B4-BE49-F238E27FC236}">
                <a16:creationId xmlns:a16="http://schemas.microsoft.com/office/drawing/2014/main" id="{935780A4-FE81-409E-B5F8-CE94DA2725A2}"/>
              </a:ext>
            </a:extLst>
          </p:cNvPr>
          <p:cNvGrpSpPr/>
          <p:nvPr userDrawn="1"/>
        </p:nvGrpSpPr>
        <p:grpSpPr>
          <a:xfrm>
            <a:off x="0" y="6121400"/>
            <a:ext cx="9144000" cy="736600"/>
            <a:chOff x="0" y="6121400"/>
            <a:chExt cx="9144000" cy="736600"/>
          </a:xfrm>
        </p:grpSpPr>
        <p:pic>
          <p:nvPicPr>
            <p:cNvPr id="13" name="Picture 2" descr="Logo for the Center for IDEA Early Childhood Data Systems (The DaSy Cen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descr="&quot; &quot;"/>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5" name="Picture 4" descr="Early Childhood Technical Assistance Center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
        <p:nvSpPr>
          <p:cNvPr id="10" name="Rectangle 9" descr="&quot; &quot;"/>
          <p:cNvSpPr/>
          <p:nvPr userDrawn="1"/>
        </p:nvSpPr>
        <p:spPr>
          <a:xfrm>
            <a:off x="0" y="-1143000"/>
            <a:ext cx="4572000" cy="1371600"/>
          </a:xfrm>
          <a:prstGeom prst="rect">
            <a:avLst/>
          </a:prstGeom>
          <a:solidFill>
            <a:srgbClr val="297AB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11" name="Rectangle 10" descr="&quot; &quot;"/>
          <p:cNvSpPr/>
          <p:nvPr userDrawn="1"/>
        </p:nvSpPr>
        <p:spPr>
          <a:xfrm>
            <a:off x="3200400" y="-1143000"/>
            <a:ext cx="5943600" cy="1371600"/>
          </a:xfrm>
          <a:prstGeom prst="rect">
            <a:avLst/>
          </a:prstGeom>
          <a:solidFill>
            <a:srgbClr val="3CB45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Tree>
    <p:extLst>
      <p:ext uri="{BB962C8B-B14F-4D97-AF65-F5344CB8AC3E}">
        <p14:creationId xmlns:p14="http://schemas.microsoft.com/office/powerpoint/2010/main" val="4233593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no bottom">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ln>
        </p:spPr>
        <p:txBody>
          <a:bodyPr/>
          <a:lstStyle>
            <a:lvl1pPr>
              <a:defRPr>
                <a:latin typeface="Century Gothic" panose="020B0502020202020204" pitchFamily="34" charset="0"/>
              </a:defRPr>
            </a:lvl1pPr>
          </a:lstStyle>
          <a:p>
            <a:r>
              <a:rPr lang="en-US" dirty="0"/>
              <a:t>Click to edit Master title style</a:t>
            </a:r>
          </a:p>
        </p:txBody>
      </p:sp>
      <p:sp>
        <p:nvSpPr>
          <p:cNvPr id="4"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
        <p:nvSpPr>
          <p:cNvPr id="6" name="Rectangle 5" descr="&quot; &quot;"/>
          <p:cNvSpPr/>
          <p:nvPr userDrawn="1"/>
        </p:nvSpPr>
        <p:spPr>
          <a:xfrm>
            <a:off x="0" y="-1143000"/>
            <a:ext cx="4572000" cy="1371600"/>
          </a:xfrm>
          <a:prstGeom prst="rect">
            <a:avLst/>
          </a:prstGeom>
          <a:solidFill>
            <a:srgbClr val="297AB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7" name="Rectangle 6" descr="&quot; &quot;"/>
          <p:cNvSpPr/>
          <p:nvPr userDrawn="1"/>
        </p:nvSpPr>
        <p:spPr>
          <a:xfrm>
            <a:off x="3200400" y="-1143000"/>
            <a:ext cx="5943600" cy="1371600"/>
          </a:xfrm>
          <a:prstGeom prst="rect">
            <a:avLst/>
          </a:prstGeom>
          <a:solidFill>
            <a:srgbClr val="3CB45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dirty="0">
              <a:solidFill>
                <a:schemeClr val="bg1"/>
              </a:solidFill>
              <a:latin typeface="Microsoft Sans Serif"/>
              <a:cs typeface="Microsoft Sans Serif"/>
              <a:sym typeface="Helvetica Neue Light"/>
            </a:endParaRPr>
          </a:p>
        </p:txBody>
      </p:sp>
    </p:spTree>
    <p:extLst>
      <p:ext uri="{BB962C8B-B14F-4D97-AF65-F5344CB8AC3E}">
        <p14:creationId xmlns:p14="http://schemas.microsoft.com/office/powerpoint/2010/main" val="3963335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bor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4" name="Content Placeholder 2"/>
          <p:cNvSpPr>
            <a:spLocks noGrp="1"/>
          </p:cNvSpPr>
          <p:nvPr>
            <p:ph idx="1"/>
          </p:nvPr>
        </p:nvSpPr>
        <p:spPr>
          <a:xfrm>
            <a:off x="457200" y="1600200"/>
            <a:ext cx="8229600" cy="4038600"/>
          </a:xfrm>
          <a:prstGeom prst="rect">
            <a:avLst/>
          </a:prstGeom>
        </p:spPr>
        <p:txBody>
          <a:bodyPr/>
          <a:lstStyle>
            <a:lvl1pPr marL="342900" indent="-342900">
              <a:buClr>
                <a:srgbClr val="297ABB"/>
              </a:buClr>
              <a:buFont typeface="Arial" panose="020B0604020202020204" pitchFamily="34" charset="0"/>
              <a:buChar char="•"/>
              <a:defRPr>
                <a:solidFill>
                  <a:srgbClr val="297ABB"/>
                </a:solidFill>
              </a:defRPr>
            </a:lvl1pPr>
            <a:lvl2pPr marL="742950" indent="-285750">
              <a:buClr>
                <a:srgbClr val="7FBCE7"/>
              </a:buClr>
              <a:buFont typeface="Calibri" panose="020F0502020204030204" pitchFamily="34" charset="0"/>
              <a:buChar char="–"/>
              <a:defRPr>
                <a:solidFill>
                  <a:srgbClr val="297ABB"/>
                </a:solidFill>
              </a:defRPr>
            </a:lvl2pPr>
          </a:lstStyle>
          <a:p>
            <a:pPr lvl="0"/>
            <a:r>
              <a:rPr lang="en-US" dirty="0"/>
              <a:t>Click to edit Master text styles</a:t>
            </a:r>
          </a:p>
          <a:p>
            <a:pPr lvl="1"/>
            <a:r>
              <a:rPr lang="en-US" dirty="0"/>
              <a:t>Second level</a:t>
            </a:r>
          </a:p>
        </p:txBody>
      </p:sp>
      <p:sp>
        <p:nvSpPr>
          <p:cNvPr id="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
        <p:nvSpPr>
          <p:cNvPr id="9" name="Rectangle 8" descr="&quot; &quot;"/>
          <p:cNvSpPr/>
          <p:nvPr userDrawn="1"/>
        </p:nvSpPr>
        <p:spPr>
          <a:xfrm>
            <a:off x="0" y="-1143000"/>
            <a:ext cx="4572000" cy="1371600"/>
          </a:xfrm>
          <a:prstGeom prst="rect">
            <a:avLst/>
          </a:prstGeom>
          <a:solidFill>
            <a:srgbClr val="297AB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10" name="Rectangle 9" descr="&quot; &quot;"/>
          <p:cNvSpPr/>
          <p:nvPr userDrawn="1"/>
        </p:nvSpPr>
        <p:spPr>
          <a:xfrm>
            <a:off x="3200400" y="-1143000"/>
            <a:ext cx="5943600" cy="1371600"/>
          </a:xfrm>
          <a:prstGeom prst="rect">
            <a:avLst/>
          </a:prstGeom>
          <a:solidFill>
            <a:srgbClr val="3CB45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grpSp>
        <p:nvGrpSpPr>
          <p:cNvPr id="15" name="Group 14">
            <a:extLst>
              <a:ext uri="{FF2B5EF4-FFF2-40B4-BE49-F238E27FC236}">
                <a16:creationId xmlns:a16="http://schemas.microsoft.com/office/drawing/2014/main" id="{40BE6BEC-8036-4808-9266-3C5131D1CB71}"/>
              </a:ext>
            </a:extLst>
          </p:cNvPr>
          <p:cNvGrpSpPr/>
          <p:nvPr userDrawn="1"/>
        </p:nvGrpSpPr>
        <p:grpSpPr>
          <a:xfrm>
            <a:off x="0" y="6121400"/>
            <a:ext cx="9144000" cy="736600"/>
            <a:chOff x="0" y="6121400"/>
            <a:chExt cx="9144000" cy="736600"/>
          </a:xfrm>
        </p:grpSpPr>
        <p:pic>
          <p:nvPicPr>
            <p:cNvPr id="16" name="Picture 2" descr="Logo for the Center for IDEA Early Childhood Data Systems (The DaSy Center)">
              <a:extLst>
                <a:ext uri="{FF2B5EF4-FFF2-40B4-BE49-F238E27FC236}">
                  <a16:creationId xmlns:a16="http://schemas.microsoft.com/office/drawing/2014/main" id="{7AE55471-771A-4C58-88F9-2D835FBB84C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descr="&quot; &quot;">
              <a:extLst>
                <a:ext uri="{FF2B5EF4-FFF2-40B4-BE49-F238E27FC236}">
                  <a16:creationId xmlns:a16="http://schemas.microsoft.com/office/drawing/2014/main" id="{0DF4E5C0-810C-4162-ACEF-81B557AFE0C0}"/>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18" name="Picture 17" descr="Early Childhood Technical Assistance Center logo">
              <a:extLst>
                <a:ext uri="{FF2B5EF4-FFF2-40B4-BE49-F238E27FC236}">
                  <a16:creationId xmlns:a16="http://schemas.microsoft.com/office/drawing/2014/main" id="{C59CFCEC-6BB9-40DE-9654-E64A163F79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325152501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762000"/>
            <a:ext cx="7772400" cy="1362075"/>
          </a:xfrm>
          <a:prstGeom prst="rect">
            <a:avLst/>
          </a:prstGeom>
        </p:spPr>
        <p:txBody>
          <a:bodyPr anchor="t"/>
          <a:lstStyle>
            <a:lvl1pPr algn="l">
              <a:defRPr sz="4000" b="1" cap="none">
                <a:latin typeface="Century Gothic" panose="020B0502020202020204" pitchFamily="34" charset="0"/>
              </a:defRPr>
            </a:lvl1pPr>
          </a:lstStyle>
          <a:p>
            <a:r>
              <a:rPr lang="en-US" dirty="0"/>
              <a:t>Click To Edit Master Title Style</a:t>
            </a:r>
          </a:p>
        </p:txBody>
      </p:sp>
      <p:sp>
        <p:nvSpPr>
          <p:cNvPr id="11" name="Picture Placeholder 10"/>
          <p:cNvSpPr>
            <a:spLocks noGrp="1"/>
          </p:cNvSpPr>
          <p:nvPr>
            <p:ph type="pic" sz="quarter" idx="10" hasCustomPrompt="1"/>
          </p:nvPr>
        </p:nvSpPr>
        <p:spPr>
          <a:xfrm>
            <a:off x="3733800" y="2438400"/>
            <a:ext cx="4495800" cy="3354388"/>
          </a:xfrm>
          <a:prstGeom prst="rect">
            <a:avLst/>
          </a:prstGeom>
        </p:spPr>
        <p:txBody>
          <a:bodyPr/>
          <a:lstStyle>
            <a:lvl1pPr marL="0" indent="0">
              <a:buNone/>
              <a:defRPr/>
            </a:lvl1pPr>
          </a:lstStyle>
          <a:p>
            <a:r>
              <a:rPr lang="en-US" dirty="0"/>
              <a:t>Click to add picture</a:t>
            </a:r>
          </a:p>
        </p:txBody>
      </p:sp>
      <p:sp>
        <p:nvSpPr>
          <p:cNvPr id="10" name="Slide Number Placeholder 3"/>
          <p:cNvSpPr>
            <a:spLocks noGrp="1"/>
          </p:cNvSpPr>
          <p:nvPr>
            <p:ph type="sldNum" sz="quarter" idx="11"/>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5" name="Group 14">
            <a:extLst>
              <a:ext uri="{FF2B5EF4-FFF2-40B4-BE49-F238E27FC236}">
                <a16:creationId xmlns:a16="http://schemas.microsoft.com/office/drawing/2014/main" id="{72F7E28B-EE3E-4697-9BAE-E18B8BB63040}"/>
              </a:ext>
            </a:extLst>
          </p:cNvPr>
          <p:cNvGrpSpPr/>
          <p:nvPr userDrawn="1"/>
        </p:nvGrpSpPr>
        <p:grpSpPr>
          <a:xfrm>
            <a:off x="0" y="6121400"/>
            <a:ext cx="9144000" cy="736600"/>
            <a:chOff x="0" y="6121400"/>
            <a:chExt cx="9144000" cy="736600"/>
          </a:xfrm>
        </p:grpSpPr>
        <p:pic>
          <p:nvPicPr>
            <p:cNvPr id="16" name="Picture 2" descr="Logo for the Center for IDEA Early Childhood Data Systems (The DaSy Center)">
              <a:extLst>
                <a:ext uri="{FF2B5EF4-FFF2-40B4-BE49-F238E27FC236}">
                  <a16:creationId xmlns:a16="http://schemas.microsoft.com/office/drawing/2014/main" id="{3C9CC475-73E7-49F0-81BB-0402E23CB83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descr="&quot; &quot;">
              <a:extLst>
                <a:ext uri="{FF2B5EF4-FFF2-40B4-BE49-F238E27FC236}">
                  <a16:creationId xmlns:a16="http://schemas.microsoft.com/office/drawing/2014/main" id="{FD7B347D-6CB1-48B4-BE61-D9CF417AA39A}"/>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18" name="Picture 17" descr="Early Childhood Technical Assistance Center logo">
              <a:extLst>
                <a:ext uri="{FF2B5EF4-FFF2-40B4-BE49-F238E27FC236}">
                  <a16:creationId xmlns:a16="http://schemas.microsoft.com/office/drawing/2014/main" id="{51ABEE4D-FDDC-49FD-8FDA-201D1CE3F4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373821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038600"/>
          </a:xfrm>
          <a:prstGeom prst="rect">
            <a:avLst/>
          </a:prstGeom>
        </p:spPr>
        <p:txBody>
          <a:bodyPr/>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662672" y="5791292"/>
            <a:ext cx="1485900" cy="105961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descr="&quot; &quot;"/>
          <p:cNvCxnSpPr/>
          <p:nvPr userDrawn="1"/>
        </p:nvCxnSpPr>
        <p:spPr>
          <a:xfrm>
            <a:off x="0" y="6121400"/>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6" name="Title 15" descr="&quot; &quot;"/>
          <p:cNvSpPr>
            <a:spLocks noGrp="1"/>
          </p:cNvSpPr>
          <p:nvPr>
            <p:ph type="title"/>
          </p:nvPr>
        </p:nvSpPr>
        <p:spPr>
          <a:xfrm>
            <a:off x="457200" y="274638"/>
            <a:ext cx="8229600" cy="1143000"/>
          </a:xfrm>
          <a:prstGeom prst="rect">
            <a:avLst/>
          </a:prstGeom>
          <a:ln w="12700">
            <a:solidFill>
              <a:srgbClr val="39B54A"/>
            </a:solidFill>
          </a:ln>
        </p:spPr>
        <p:txBody>
          <a:bodyPr/>
          <a:lstStyle>
            <a:lvl1pPr>
              <a:defRPr>
                <a:latin typeface="Century Gothic" pitchFamily="34" charset="0"/>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886398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154578"/>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Tx/>
              <a:buBlip>
                <a:blip r:embed="rId2"/>
              </a:buBlip>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Tx/>
              <a:buBlip>
                <a:blip r:embed="rId2"/>
              </a:buBlip>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5" name="Group 14">
            <a:extLst>
              <a:ext uri="{FF2B5EF4-FFF2-40B4-BE49-F238E27FC236}">
                <a16:creationId xmlns:a16="http://schemas.microsoft.com/office/drawing/2014/main" id="{38F2AF28-429A-4A18-8FDF-A5D920595071}"/>
              </a:ext>
            </a:extLst>
          </p:cNvPr>
          <p:cNvGrpSpPr/>
          <p:nvPr userDrawn="1"/>
        </p:nvGrpSpPr>
        <p:grpSpPr>
          <a:xfrm>
            <a:off x="0" y="6172200"/>
            <a:ext cx="9144000" cy="736600"/>
            <a:chOff x="0" y="6121400"/>
            <a:chExt cx="9144000" cy="736600"/>
          </a:xfrm>
        </p:grpSpPr>
        <p:pic>
          <p:nvPicPr>
            <p:cNvPr id="16" name="Picture 2" descr="Logo for the Center for IDEA Early Childhood Data Systems (The DaSy Center)">
              <a:extLst>
                <a:ext uri="{FF2B5EF4-FFF2-40B4-BE49-F238E27FC236}">
                  <a16:creationId xmlns:a16="http://schemas.microsoft.com/office/drawing/2014/main" id="{CF88A5E9-3742-4504-810F-5B9F74561D2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descr="&quot; &quot;">
              <a:extLst>
                <a:ext uri="{FF2B5EF4-FFF2-40B4-BE49-F238E27FC236}">
                  <a16:creationId xmlns:a16="http://schemas.microsoft.com/office/drawing/2014/main" id="{36D1A548-50EF-4FED-ACB1-E401DDA53391}"/>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18" name="Picture 17" descr="Early Childhood Technical Assistance Center logo">
              <a:extLst>
                <a:ext uri="{FF2B5EF4-FFF2-40B4-BE49-F238E27FC236}">
                  <a16:creationId xmlns:a16="http://schemas.microsoft.com/office/drawing/2014/main" id="{5CD24F2A-69AD-4BAA-A7FA-69CAF68D2B0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906433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154578"/>
                </a:solidFill>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Tx/>
              <a:buBlip>
                <a:blip r:embed="rId2"/>
              </a:buBlip>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Tx/>
              <a:buBlip>
                <a:blip r:embed="rId2"/>
              </a:buBlip>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13"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7" name="Group 16">
            <a:extLst>
              <a:ext uri="{FF2B5EF4-FFF2-40B4-BE49-F238E27FC236}">
                <a16:creationId xmlns:a16="http://schemas.microsoft.com/office/drawing/2014/main" id="{E9D20085-C902-45D5-9AF6-5107986BBFAC}"/>
              </a:ext>
            </a:extLst>
          </p:cNvPr>
          <p:cNvGrpSpPr/>
          <p:nvPr userDrawn="1"/>
        </p:nvGrpSpPr>
        <p:grpSpPr>
          <a:xfrm>
            <a:off x="0" y="6121400"/>
            <a:ext cx="9144000" cy="736600"/>
            <a:chOff x="0" y="6121400"/>
            <a:chExt cx="9144000" cy="736600"/>
          </a:xfrm>
        </p:grpSpPr>
        <p:pic>
          <p:nvPicPr>
            <p:cNvPr id="18" name="Picture 2" descr="Logo for the Center for IDEA Early Childhood Data Systems (The DaSy Center)">
              <a:extLst>
                <a:ext uri="{FF2B5EF4-FFF2-40B4-BE49-F238E27FC236}">
                  <a16:creationId xmlns:a16="http://schemas.microsoft.com/office/drawing/2014/main" id="{FF9054EC-3877-4073-82E0-7D6E72051C6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descr="&quot; &quot;">
              <a:extLst>
                <a:ext uri="{FF2B5EF4-FFF2-40B4-BE49-F238E27FC236}">
                  <a16:creationId xmlns:a16="http://schemas.microsoft.com/office/drawing/2014/main" id="{596C844F-22F5-4F82-B744-092136848C3B}"/>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20" name="Picture 19" descr="Early Childhood Technical Assistance Center logo">
              <a:extLst>
                <a:ext uri="{FF2B5EF4-FFF2-40B4-BE49-F238E27FC236}">
                  <a16:creationId xmlns:a16="http://schemas.microsoft.com/office/drawing/2014/main" id="{DF7D0D09-C6FB-4370-8937-37475D626B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219461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3" name="Group 12">
            <a:extLst>
              <a:ext uri="{FF2B5EF4-FFF2-40B4-BE49-F238E27FC236}">
                <a16:creationId xmlns:a16="http://schemas.microsoft.com/office/drawing/2014/main" id="{1D28B46C-382D-41B3-BA72-FA9B41BCC54C}"/>
              </a:ext>
            </a:extLst>
          </p:cNvPr>
          <p:cNvGrpSpPr/>
          <p:nvPr userDrawn="1"/>
        </p:nvGrpSpPr>
        <p:grpSpPr>
          <a:xfrm>
            <a:off x="0" y="6121400"/>
            <a:ext cx="9144000" cy="736600"/>
            <a:chOff x="0" y="6121400"/>
            <a:chExt cx="9144000" cy="736600"/>
          </a:xfrm>
        </p:grpSpPr>
        <p:pic>
          <p:nvPicPr>
            <p:cNvPr id="14" name="Picture 2" descr="Logo for the Center for IDEA Early Childhood Data Systems (The DaSy Center)">
              <a:extLst>
                <a:ext uri="{FF2B5EF4-FFF2-40B4-BE49-F238E27FC236}">
                  <a16:creationId xmlns:a16="http://schemas.microsoft.com/office/drawing/2014/main" id="{83E801B1-5491-436F-BEEB-C3684F58369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descr="&quot; &quot;">
              <a:extLst>
                <a:ext uri="{FF2B5EF4-FFF2-40B4-BE49-F238E27FC236}">
                  <a16:creationId xmlns:a16="http://schemas.microsoft.com/office/drawing/2014/main" id="{26D5B3C5-84CF-40C5-AB00-DEC32AD8DC72}"/>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16" name="Picture 15" descr="Early Childhood Technical Assistance Center logo">
              <a:extLst>
                <a:ext uri="{FF2B5EF4-FFF2-40B4-BE49-F238E27FC236}">
                  <a16:creationId xmlns:a16="http://schemas.microsoft.com/office/drawing/2014/main" id="{96A2EAFC-958B-4BF8-9164-C4D95C4585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983654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2" name="Group 11">
            <a:extLst>
              <a:ext uri="{FF2B5EF4-FFF2-40B4-BE49-F238E27FC236}">
                <a16:creationId xmlns:a16="http://schemas.microsoft.com/office/drawing/2014/main" id="{79D60143-32B1-4160-9D3A-FAC4B9699BE8}"/>
              </a:ext>
            </a:extLst>
          </p:cNvPr>
          <p:cNvGrpSpPr/>
          <p:nvPr userDrawn="1"/>
        </p:nvGrpSpPr>
        <p:grpSpPr>
          <a:xfrm>
            <a:off x="0" y="6121400"/>
            <a:ext cx="9144000" cy="736600"/>
            <a:chOff x="0" y="6121400"/>
            <a:chExt cx="9144000" cy="736600"/>
          </a:xfrm>
        </p:grpSpPr>
        <p:pic>
          <p:nvPicPr>
            <p:cNvPr id="13" name="Picture 2" descr="Logo for the Center for IDEA Early Childhood Data Systems (The DaSy Center)">
              <a:extLst>
                <a:ext uri="{FF2B5EF4-FFF2-40B4-BE49-F238E27FC236}">
                  <a16:creationId xmlns:a16="http://schemas.microsoft.com/office/drawing/2014/main" id="{EB3513EE-8CAE-42E3-B512-959340FF947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descr="&quot; &quot;">
              <a:extLst>
                <a:ext uri="{FF2B5EF4-FFF2-40B4-BE49-F238E27FC236}">
                  <a16:creationId xmlns:a16="http://schemas.microsoft.com/office/drawing/2014/main" id="{C55E99CC-41EA-45CF-B621-60F2F203AFCA}"/>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15" name="Picture 14" descr="Early Childhood Technical Assistance Center logo">
              <a:extLst>
                <a:ext uri="{FF2B5EF4-FFF2-40B4-BE49-F238E27FC236}">
                  <a16:creationId xmlns:a16="http://schemas.microsoft.com/office/drawing/2014/main" id="{56864AEF-C8E7-49BF-8F05-EB515F5180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2200311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Clr>
                <a:srgbClr val="297ABB"/>
              </a:buClr>
              <a:buFont typeface="Arial" panose="020B0604020202020204" pitchFamily="34" charset="0"/>
              <a:buChar char="•"/>
              <a:defRPr sz="3200">
                <a:solidFill>
                  <a:srgbClr val="297ABB"/>
                </a:solidFill>
              </a:defRPr>
            </a:lvl1pPr>
            <a:lvl2pPr marL="742950" indent="-285750">
              <a:buClr>
                <a:srgbClr val="7FBCE7"/>
              </a:buClr>
              <a:buFont typeface="Calibri" panose="020F0502020204030204" pitchFamily="34" charset="0"/>
              <a:buChar char="–"/>
              <a:defRPr sz="2800">
                <a:solidFill>
                  <a:srgbClr val="297ABB"/>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5" name="Group 14">
            <a:extLst>
              <a:ext uri="{FF2B5EF4-FFF2-40B4-BE49-F238E27FC236}">
                <a16:creationId xmlns:a16="http://schemas.microsoft.com/office/drawing/2014/main" id="{ACA02710-B2A3-4E03-99D9-F69F0BFA780E}"/>
              </a:ext>
            </a:extLst>
          </p:cNvPr>
          <p:cNvGrpSpPr/>
          <p:nvPr userDrawn="1"/>
        </p:nvGrpSpPr>
        <p:grpSpPr>
          <a:xfrm>
            <a:off x="0" y="6121400"/>
            <a:ext cx="9144000" cy="736600"/>
            <a:chOff x="0" y="6121400"/>
            <a:chExt cx="9144000" cy="736600"/>
          </a:xfrm>
        </p:grpSpPr>
        <p:pic>
          <p:nvPicPr>
            <p:cNvPr id="16" name="Picture 2" descr="Logo for the Center for IDEA Early Childhood Data Systems (The DaSy Center)">
              <a:extLst>
                <a:ext uri="{FF2B5EF4-FFF2-40B4-BE49-F238E27FC236}">
                  <a16:creationId xmlns:a16="http://schemas.microsoft.com/office/drawing/2014/main" id="{9AB22202-D9EB-43B0-86D7-B6BCAA12333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descr="&quot; &quot;">
              <a:extLst>
                <a:ext uri="{FF2B5EF4-FFF2-40B4-BE49-F238E27FC236}">
                  <a16:creationId xmlns:a16="http://schemas.microsoft.com/office/drawing/2014/main" id="{897F00C7-1FBB-4213-AD24-5842ABA38928}"/>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18" name="Picture 17" descr="Early Childhood Technical Assistance Center logo">
              <a:extLst>
                <a:ext uri="{FF2B5EF4-FFF2-40B4-BE49-F238E27FC236}">
                  <a16:creationId xmlns:a16="http://schemas.microsoft.com/office/drawing/2014/main" id="{B59EDC4C-63D1-4C84-8EF0-706C5B6A18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801183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5" name="Group 14">
            <a:extLst>
              <a:ext uri="{FF2B5EF4-FFF2-40B4-BE49-F238E27FC236}">
                <a16:creationId xmlns:a16="http://schemas.microsoft.com/office/drawing/2014/main" id="{D83A6239-E334-4090-B280-31DFDC6B42EF}"/>
              </a:ext>
            </a:extLst>
          </p:cNvPr>
          <p:cNvGrpSpPr/>
          <p:nvPr userDrawn="1"/>
        </p:nvGrpSpPr>
        <p:grpSpPr>
          <a:xfrm>
            <a:off x="0" y="6121400"/>
            <a:ext cx="9144000" cy="736600"/>
            <a:chOff x="0" y="6121400"/>
            <a:chExt cx="9144000" cy="736600"/>
          </a:xfrm>
        </p:grpSpPr>
        <p:pic>
          <p:nvPicPr>
            <p:cNvPr id="16" name="Picture 2" descr="Logo for the Center for IDEA Early Childhood Data Systems (The DaSy Center)">
              <a:extLst>
                <a:ext uri="{FF2B5EF4-FFF2-40B4-BE49-F238E27FC236}">
                  <a16:creationId xmlns:a16="http://schemas.microsoft.com/office/drawing/2014/main" id="{6D0AC07A-B1BB-4E33-9B4F-4D9AC3CF189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descr="&quot; &quot;">
              <a:extLst>
                <a:ext uri="{FF2B5EF4-FFF2-40B4-BE49-F238E27FC236}">
                  <a16:creationId xmlns:a16="http://schemas.microsoft.com/office/drawing/2014/main" id="{CAD6726F-D8EF-480C-B0F8-39A9A9D970B8}"/>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18" name="Picture 17" descr="Early Childhood Technical Assistance Center logo">
              <a:extLst>
                <a:ext uri="{FF2B5EF4-FFF2-40B4-BE49-F238E27FC236}">
                  <a16:creationId xmlns:a16="http://schemas.microsoft.com/office/drawing/2014/main" id="{FDCF5C02-4ECB-4DC2-BBC3-50288C813E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2950730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1"/>
            <a:ext cx="8229600" cy="4038600"/>
          </a:xfrm>
          <a:prstGeom prst="rect">
            <a:avLst/>
          </a:prstGeom>
        </p:spPr>
        <p:txBody>
          <a:bodyPr vert="eaVert"/>
          <a:lstStyle>
            <a:lvl1pPr marL="342900" indent="-342900">
              <a:buClr>
                <a:srgbClr val="297ABB"/>
              </a:buClr>
              <a:buFont typeface="Arial" panose="020B0604020202020204" pitchFamily="34" charset="0"/>
              <a:buChar char="•"/>
              <a:defRPr>
                <a:solidFill>
                  <a:srgbClr val="297ABB"/>
                </a:solidFill>
              </a:defRPr>
            </a:lvl1pPr>
            <a:lvl2pPr marL="742950" indent="-285750">
              <a:buClr>
                <a:srgbClr val="7FBCE7"/>
              </a:buClr>
              <a:buFont typeface="Calibri" panose="020F0502020204030204" pitchFamily="34" charset="0"/>
              <a:buChar char="–"/>
              <a:defRPr>
                <a:solidFill>
                  <a:srgbClr val="297ABB"/>
                </a:solidFill>
              </a:defRPr>
            </a:lvl2pPr>
          </a:lstStyle>
          <a:p>
            <a:pPr lvl="0"/>
            <a:r>
              <a:rPr lang="en-US" dirty="0"/>
              <a:t>Click to edit Master text styles</a:t>
            </a:r>
          </a:p>
          <a:p>
            <a:pPr lvl="1"/>
            <a:r>
              <a:rPr lang="en-US" dirty="0"/>
              <a:t>Second level</a:t>
            </a:r>
          </a:p>
        </p:txBody>
      </p:sp>
      <p:sp>
        <p:nvSpPr>
          <p:cNvPr id="10"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4" name="Group 13">
            <a:extLst>
              <a:ext uri="{FF2B5EF4-FFF2-40B4-BE49-F238E27FC236}">
                <a16:creationId xmlns:a16="http://schemas.microsoft.com/office/drawing/2014/main" id="{6C24277E-20CA-40A0-AE84-24619DC7E6CA}"/>
              </a:ext>
            </a:extLst>
          </p:cNvPr>
          <p:cNvGrpSpPr/>
          <p:nvPr userDrawn="1"/>
        </p:nvGrpSpPr>
        <p:grpSpPr>
          <a:xfrm>
            <a:off x="0" y="6121400"/>
            <a:ext cx="9144000" cy="736600"/>
            <a:chOff x="0" y="6121400"/>
            <a:chExt cx="9144000" cy="736600"/>
          </a:xfrm>
        </p:grpSpPr>
        <p:pic>
          <p:nvPicPr>
            <p:cNvPr id="15" name="Picture 2" descr="Logo for the Center for IDEA Early Childhood Data Systems (The DaSy Center)">
              <a:extLst>
                <a:ext uri="{FF2B5EF4-FFF2-40B4-BE49-F238E27FC236}">
                  <a16:creationId xmlns:a16="http://schemas.microsoft.com/office/drawing/2014/main" id="{D4B41B63-A5EE-4EB2-A01D-BBA809F7DB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descr="&quot; &quot;">
              <a:extLst>
                <a:ext uri="{FF2B5EF4-FFF2-40B4-BE49-F238E27FC236}">
                  <a16:creationId xmlns:a16="http://schemas.microsoft.com/office/drawing/2014/main" id="{9D88B25D-302D-4F02-B925-B6C1D0ACB918}"/>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17" name="Picture 16" descr="Early Childhood Technical Assistance Center logo">
              <a:extLst>
                <a:ext uri="{FF2B5EF4-FFF2-40B4-BE49-F238E27FC236}">
                  <a16:creationId xmlns:a16="http://schemas.microsoft.com/office/drawing/2014/main" id="{6FE5A321-1A08-48C9-B03D-3C50CA4EC7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4208252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Clr>
                <a:srgbClr val="297ABB"/>
              </a:buClr>
              <a:buFont typeface="Arial" panose="020B0604020202020204" pitchFamily="34" charset="0"/>
              <a:buChar char="•"/>
              <a:defRPr>
                <a:solidFill>
                  <a:srgbClr val="297ABB"/>
                </a:solidFill>
              </a:defRPr>
            </a:lvl1pPr>
            <a:lvl2pPr marL="742950" indent="-285750">
              <a:buClr>
                <a:srgbClr val="7FBCE7"/>
              </a:buClr>
              <a:buFont typeface="Calibri" panose="020F0502020204030204" pitchFamily="34" charset="0"/>
              <a:buChar char="–"/>
              <a:defRPr>
                <a:solidFill>
                  <a:srgbClr val="297ABB"/>
                </a:solidFill>
              </a:defRPr>
            </a:lvl2pPr>
          </a:lstStyle>
          <a:p>
            <a:pPr lvl="0"/>
            <a:r>
              <a:rPr lang="en-US" dirty="0"/>
              <a:t>Click to edit Master text styles</a:t>
            </a:r>
          </a:p>
          <a:p>
            <a:pPr lvl="1"/>
            <a:r>
              <a:rPr lang="en-US" dirty="0"/>
              <a:t>Second level</a:t>
            </a:r>
          </a:p>
        </p:txBody>
      </p:sp>
      <p:sp>
        <p:nvSpPr>
          <p:cNvPr id="10"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4" name="Group 13">
            <a:extLst>
              <a:ext uri="{FF2B5EF4-FFF2-40B4-BE49-F238E27FC236}">
                <a16:creationId xmlns:a16="http://schemas.microsoft.com/office/drawing/2014/main" id="{BB234D34-5526-4606-B358-561C2F3D0E7A}"/>
              </a:ext>
            </a:extLst>
          </p:cNvPr>
          <p:cNvGrpSpPr/>
          <p:nvPr userDrawn="1"/>
        </p:nvGrpSpPr>
        <p:grpSpPr>
          <a:xfrm>
            <a:off x="0" y="6121400"/>
            <a:ext cx="9144000" cy="736600"/>
            <a:chOff x="0" y="6121400"/>
            <a:chExt cx="9144000" cy="736600"/>
          </a:xfrm>
        </p:grpSpPr>
        <p:pic>
          <p:nvPicPr>
            <p:cNvPr id="15" name="Picture 2" descr="Logo for the Center for IDEA Early Childhood Data Systems (The DaSy Center)">
              <a:extLst>
                <a:ext uri="{FF2B5EF4-FFF2-40B4-BE49-F238E27FC236}">
                  <a16:creationId xmlns:a16="http://schemas.microsoft.com/office/drawing/2014/main" id="{98BD3CDF-F0C7-4C22-9267-5AB80385F34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descr="&quot; &quot;">
              <a:extLst>
                <a:ext uri="{FF2B5EF4-FFF2-40B4-BE49-F238E27FC236}">
                  <a16:creationId xmlns:a16="http://schemas.microsoft.com/office/drawing/2014/main" id="{F373E06F-29FA-45C7-BDCB-16BF9AF1F4C6}"/>
                </a:ext>
              </a:extLst>
            </p:cNvPr>
            <p:cNvCxnSpPr/>
            <p:nvPr userDrawn="1"/>
          </p:nvCxnSpPr>
          <p:spPr>
            <a:xfrm>
              <a:off x="0" y="6121400"/>
              <a:ext cx="9144000" cy="0"/>
            </a:xfrm>
            <a:prstGeom prst="line">
              <a:avLst/>
            </a:prstGeom>
            <a:ln w="19050">
              <a:solidFill>
                <a:srgbClr val="7FBCE7"/>
              </a:solidFill>
            </a:ln>
          </p:spPr>
          <p:style>
            <a:lnRef idx="1">
              <a:schemeClr val="accent1"/>
            </a:lnRef>
            <a:fillRef idx="0">
              <a:schemeClr val="accent1"/>
            </a:fillRef>
            <a:effectRef idx="0">
              <a:schemeClr val="accent1"/>
            </a:effectRef>
            <a:fontRef idx="minor">
              <a:schemeClr val="tx1"/>
            </a:fontRef>
          </p:style>
        </p:cxnSp>
        <p:pic>
          <p:nvPicPr>
            <p:cNvPr id="17" name="Picture 16" descr="Early Childhood Technical Assistance Center logo">
              <a:extLst>
                <a:ext uri="{FF2B5EF4-FFF2-40B4-BE49-F238E27FC236}">
                  <a16:creationId xmlns:a16="http://schemas.microsoft.com/office/drawing/2014/main" id="{253651CD-4ED6-4876-83F8-4D87F3A32A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1000" y="6325833"/>
              <a:ext cx="1063536" cy="409052"/>
            </a:xfrm>
            <a:prstGeom prst="rect">
              <a:avLst/>
            </a:prstGeom>
          </p:spPr>
        </p:pic>
      </p:grpSp>
    </p:spTree>
    <p:extLst>
      <p:ext uri="{BB962C8B-B14F-4D97-AF65-F5344CB8AC3E}">
        <p14:creationId xmlns:p14="http://schemas.microsoft.com/office/powerpoint/2010/main" val="296009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no bottom">
    <p:spTree>
      <p:nvGrpSpPr>
        <p:cNvPr id="1" name=""/>
        <p:cNvGrpSpPr/>
        <p:nvPr/>
      </p:nvGrpSpPr>
      <p:grpSpPr>
        <a:xfrm>
          <a:off x="0" y="0"/>
          <a:ext cx="0" cy="0"/>
          <a:chOff x="0" y="0"/>
          <a:chExt cx="0" cy="0"/>
        </a:xfrm>
      </p:grpSpPr>
      <p:sp>
        <p:nvSpPr>
          <p:cNvPr id="2" name="Title 1"/>
          <p:cNvSpPr>
            <a:spLocks noGrp="1"/>
          </p:cNvSpPr>
          <p:nvPr>
            <p:ph type="title"/>
          </p:nvPr>
        </p:nvSpPr>
        <p:spPr>
          <a:ln w="12700">
            <a:solidFill>
              <a:srgbClr val="39B54A"/>
            </a:solidFill>
          </a:ln>
        </p:spPr>
        <p:txBody>
          <a:bodyPr/>
          <a:lstStyle>
            <a:lvl1pPr>
              <a:defRPr>
                <a:latin typeface="Century Gothic" panose="020B0502020202020204" pitchFamily="34" charset="0"/>
              </a:defRPr>
            </a:lvl1pPr>
          </a:lstStyle>
          <a:p>
            <a:r>
              <a:rPr lang="en-US" dirty="0"/>
              <a:t>Click to edit Master title style</a:t>
            </a:r>
          </a:p>
        </p:txBody>
      </p:sp>
      <p:sp>
        <p:nvSpPr>
          <p:cNvPr id="4"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42969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bor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4" name="Content Placeholder 2"/>
          <p:cNvSpPr>
            <a:spLocks noGrp="1"/>
          </p:cNvSpPr>
          <p:nvPr>
            <p:ph idx="1"/>
          </p:nvPr>
        </p:nvSpPr>
        <p:spPr>
          <a:xfrm>
            <a:off x="457200" y="1600200"/>
            <a:ext cx="8229600" cy="4038600"/>
          </a:xfrm>
          <a:prstGeom prst="rect">
            <a:avLst/>
          </a:prstGeom>
        </p:spPr>
        <p:txBody>
          <a:bodyPr/>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658100" y="5795243"/>
            <a:ext cx="1485900" cy="105961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414453923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762000"/>
            <a:ext cx="7772400" cy="1362075"/>
          </a:xfrm>
          <a:prstGeom prst="rect">
            <a:avLst/>
          </a:prstGeom>
        </p:spPr>
        <p:txBody>
          <a:bodyPr anchor="t"/>
          <a:lstStyle>
            <a:lvl1pPr algn="l">
              <a:defRPr sz="4000" b="1" cap="none">
                <a:latin typeface="Century Gothic" panose="020B0502020202020204" pitchFamily="34" charset="0"/>
              </a:defRPr>
            </a:lvl1pPr>
          </a:lstStyle>
          <a:p>
            <a:r>
              <a:rPr lang="en-US" dirty="0"/>
              <a:t>Click To Edit Master Title Style</a:t>
            </a:r>
          </a:p>
        </p:txBody>
      </p:sp>
      <p:pic>
        <p:nvPicPr>
          <p:cNvPr id="7" name="Picture 2" descr="Logo for the Center for IDEA Early Childhood Data System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hasCustomPrompt="1"/>
          </p:nvPr>
        </p:nvSpPr>
        <p:spPr>
          <a:xfrm>
            <a:off x="3733800" y="2438400"/>
            <a:ext cx="4495800" cy="3354388"/>
          </a:xfrm>
          <a:prstGeom prst="rect">
            <a:avLst/>
          </a:prstGeom>
        </p:spPr>
        <p:txBody>
          <a:bodyPr/>
          <a:lstStyle>
            <a:lvl1pPr marL="0" indent="0">
              <a:buNone/>
              <a:defRPr/>
            </a:lvl1pPr>
          </a:lstStyle>
          <a:p>
            <a:r>
              <a:rPr lang="en-US" dirty="0"/>
              <a:t>Click to add picture</a:t>
            </a:r>
          </a:p>
        </p:txBody>
      </p:sp>
      <p:sp>
        <p:nvSpPr>
          <p:cNvPr id="10" name="Slide Number Placeholder 3"/>
          <p:cNvSpPr>
            <a:spLocks noGrp="1"/>
          </p:cNvSpPr>
          <p:nvPr>
            <p:ph type="sldNum" sz="quarter" idx="11"/>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44903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Tx/>
              <a:buBlip>
                <a:blip r:embed="rId2"/>
              </a:buBlip>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Tx/>
              <a:buBlip>
                <a:blip r:embed="rId2"/>
              </a:buBlip>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658100" y="5795243"/>
            <a:ext cx="1485900" cy="1059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583906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Tx/>
              <a:buBlip>
                <a:blip r:embed="rId2"/>
              </a:buBlip>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Tx/>
              <a:buBlip>
                <a:blip r:embed="rId2"/>
              </a:buBlip>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658100" y="5795243"/>
            <a:ext cx="1485900" cy="105961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3"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20501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58100" y="5795243"/>
            <a:ext cx="1485900" cy="105961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44994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58100" y="5795243"/>
            <a:ext cx="1485900" cy="105961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856100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Slide Number Placeholder 2"/>
          <p:cNvSpPr>
            <a:spLocks noGrp="1"/>
          </p:cNvSpPr>
          <p:nvPr>
            <p:ph type="sldNum" sz="quarter" idx="4"/>
          </p:nvPr>
        </p:nvSpPr>
        <p:spPr>
          <a:xfrm>
            <a:off x="457200" y="6327648"/>
            <a:ext cx="2133600" cy="365125"/>
          </a:xfrm>
          <a:prstGeom prst="rect">
            <a:avLst/>
          </a:prstGeom>
        </p:spPr>
        <p:txBody>
          <a:bodyPr vert="horz" lIns="91440" tIns="45720" rIns="91440" bIns="45720" rtlCol="0" anchor="ctr"/>
          <a:lstStyle>
            <a:lvl1pPr algn="l">
              <a:defRPr sz="1800">
                <a:solidFill>
                  <a:schemeClr val="tx1"/>
                </a:solidFill>
                <a:latin typeface="Century Schoolbook" pitchFamily="18"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541486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spcBef>
          <a:spcPct val="0"/>
        </a:spcBef>
        <a:buNone/>
        <a:defRPr sz="3600" b="1" i="0" u="none" kern="1200">
          <a:solidFill>
            <a:srgbClr val="154578"/>
          </a:solidFill>
          <a:latin typeface="+mj-lt"/>
          <a:ea typeface="+mj-ea"/>
          <a:cs typeface="+mj-cs"/>
        </a:defRPr>
      </a:lvl1pPr>
    </p:titleStyle>
    <p:body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Slide Number Placeholder 2"/>
          <p:cNvSpPr>
            <a:spLocks noGrp="1"/>
          </p:cNvSpPr>
          <p:nvPr>
            <p:ph type="sldNum" sz="quarter" idx="4"/>
          </p:nvPr>
        </p:nvSpPr>
        <p:spPr>
          <a:xfrm>
            <a:off x="457200" y="6327648"/>
            <a:ext cx="2133600" cy="365125"/>
          </a:xfrm>
          <a:prstGeom prst="rect">
            <a:avLst/>
          </a:prstGeom>
        </p:spPr>
        <p:txBody>
          <a:bodyPr vert="horz" lIns="91440" tIns="45720" rIns="91440" bIns="45720" rtlCol="0" anchor="ctr"/>
          <a:lstStyle>
            <a:lvl1pPr algn="l">
              <a:defRPr sz="1800">
                <a:solidFill>
                  <a:schemeClr val="tx1"/>
                </a:solidFill>
                <a:latin typeface="Century Schoolbook" pitchFamily="18"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77557085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defTabSz="914400" rtl="0" eaLnBrk="1" latinLnBrk="0" hangingPunct="1">
        <a:spcBef>
          <a:spcPct val="0"/>
        </a:spcBef>
        <a:buNone/>
        <a:defRPr sz="3600" b="1" kern="1200">
          <a:solidFill>
            <a:srgbClr val="297ABB"/>
          </a:solidFill>
          <a:latin typeface="+mj-lt"/>
          <a:ea typeface="+mj-ea"/>
          <a:cs typeface="+mj-cs"/>
        </a:defRPr>
      </a:lvl1pPr>
    </p:titleStyle>
    <p:body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creativecommons.org/licenses/by-nc/4.0/" TargetMode="External"/><Relationship Id="rId5" Type="http://schemas.openxmlformats.org/officeDocument/2006/relationships/hyperlink" Target="https://finobuzz.com/2015/08/30/comment-faire-une-presentation-du-tonnerre-selon-chris-anderson-ted/"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creativecommons.org/licenses/by-nc/4.0/" TargetMode="External"/><Relationship Id="rId5" Type="http://schemas.openxmlformats.org/officeDocument/2006/relationships/hyperlink" Target="https://finobuzz.com/2015/08/30/comment-faire-une-presentation-du-tonnerre-selon-chris-anderson-ted/"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amp;ehk=GdW9djR34ioEJA98tvnDxw&amp;r=0&amp;pid=OfficeInsert"/><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9.xml"/><Relationship Id="rId7" Type="http://schemas.openxmlformats.org/officeDocument/2006/relationships/hyperlink" Target="http://www.mischooldata.org/"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hyperlink" Target="http://www.earlyondata.com/" TargetMode="External"/><Relationship Id="rId4" Type="http://schemas.openxmlformats.org/officeDocument/2006/relationships/slide" Target="slide21.xml"/><Relationship Id="rId9" Type="http://schemas.openxmlformats.org/officeDocument/2006/relationships/slide" Target="slide2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mischooldata.org/" TargetMode="Externa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www.mischooldata.org/EarlyChildhood2/EarlyChildhoodPathways.aspx" TargetMode="External"/><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www.mischooldata.org/EarlyChildhood2/EarlyChildhoodContinuityPathways.aspx" TargetMode="External"/><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hyperlink" Target="http://www.earlyondata.com/" TargetMode="External"/><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www.pngall.com/vision-png" TargetMode="Externa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3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hyperlink" Target="http://www.geripal.org/2012/12/the-disconnect-between-advance-care.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hyperlink" Target="http://recoveringengineer.com/category/resolving-conflict/problem-solvin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hyperlink" Target="http://blog.socketsandlightbulbs.com/2012/06/24/4-essentials-agile-plannin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hyperlink" Target="http://josecomerma.com/2013/06"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dasycenter.org/glossary/data-linking/"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asycenter.org/data-governance-management-toolkit/governance-of-data-partnerships/" TargetMode="External"/><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41.png"/><Relationship Id="rId4" Type="http://schemas.openxmlformats.org/officeDocument/2006/relationships/hyperlink" Target="https://dasycenter.org/linking-data-between-part-c-619-and-part-b/"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www.pngall.com/non-profit-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hyperlink" Target="http://www.firstconcepts.com/close-the-sa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hyperlink" Target="https://creativecommons.org/licenses/by-nc-sa/3.0/" TargetMode="External"/><Relationship Id="rId4" Type="http://schemas.openxmlformats.org/officeDocument/2006/relationships/hyperlink" Target="http://getmespark.com/five-ways-not-to-brainstorm/"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8EADF6-96DC-4257-9BB5-8CD70DFBA245}"/>
              </a:ext>
            </a:extLst>
          </p:cNvPr>
          <p:cNvSpPr>
            <a:spLocks noGrp="1"/>
          </p:cNvSpPr>
          <p:nvPr>
            <p:ph type="subTitle" idx="1"/>
          </p:nvPr>
        </p:nvSpPr>
        <p:spPr/>
        <p:txBody>
          <a:bodyPr/>
          <a:lstStyle/>
          <a:p>
            <a:r>
              <a:rPr lang="en-US" dirty="0"/>
              <a:t>August 2018 IDIO Conference </a:t>
            </a:r>
          </a:p>
        </p:txBody>
      </p:sp>
      <p:sp>
        <p:nvSpPr>
          <p:cNvPr id="2" name="Title 1"/>
          <p:cNvSpPr>
            <a:spLocks noGrp="1"/>
          </p:cNvSpPr>
          <p:nvPr>
            <p:ph type="title"/>
          </p:nvPr>
        </p:nvSpPr>
        <p:spPr>
          <a:xfrm>
            <a:off x="838200" y="2209800"/>
            <a:ext cx="8153400" cy="1676400"/>
          </a:xfrm>
        </p:spPr>
        <p:txBody>
          <a:bodyPr>
            <a:noAutofit/>
          </a:bodyPr>
          <a:lstStyle/>
          <a:p>
            <a:r>
              <a:rPr lang="en-US" sz="4000" i="1" dirty="0"/>
              <a:t>Better Together: </a:t>
            </a:r>
            <a:br>
              <a:rPr lang="en-US" sz="4000" i="1" dirty="0"/>
            </a:br>
            <a:r>
              <a:rPr lang="en-US" sz="4000" i="1" u="sng" dirty="0"/>
              <a:t>Linking Cross Program/Agency Data to Improve Data and Outcomes</a:t>
            </a:r>
            <a:endParaRPr lang="en-US" sz="4000" u="sng" dirty="0"/>
          </a:p>
        </p:txBody>
      </p:sp>
    </p:spTree>
    <p:extLst>
      <p:ext uri="{BB962C8B-B14F-4D97-AF65-F5344CB8AC3E}">
        <p14:creationId xmlns:p14="http://schemas.microsoft.com/office/powerpoint/2010/main" val="3771347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62C87135-57A8-4766-9492-0D1DA2513F04}"/>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F16F9DE0-FE0B-4EF8-A320-A9535C130859}"/>
              </a:ext>
            </a:extLst>
          </p:cNvPr>
          <p:cNvSpPr>
            <a:spLocks noGrp="1"/>
          </p:cNvSpPr>
          <p:nvPr>
            <p:ph type="title"/>
          </p:nvPr>
        </p:nvSpPr>
        <p:spPr>
          <a:xfrm>
            <a:off x="987552" y="2743200"/>
            <a:ext cx="6702552" cy="1676400"/>
          </a:xfrm>
        </p:spPr>
        <p:txBody>
          <a:bodyPr/>
          <a:lstStyle/>
          <a:p>
            <a:r>
              <a:rPr lang="en-US" dirty="0"/>
              <a:t>Michigan</a:t>
            </a:r>
          </a:p>
        </p:txBody>
      </p:sp>
    </p:spTree>
    <p:extLst>
      <p:ext uri="{BB962C8B-B14F-4D97-AF65-F5344CB8AC3E}">
        <p14:creationId xmlns:p14="http://schemas.microsoft.com/office/powerpoint/2010/main" val="3639035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BEBA8EAE-BF5A-486C-A8C5-ECC9F3942E4B}">
                <a14:imgProps xmlns:a14="http://schemas.microsoft.com/office/drawing/2010/main">
                  <a14:imgLayer r:embed="rId3">
                    <a14:imgEffect>
                      <a14:artisticPhotocopy trans="5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A06F25-D966-470B-87D7-F5FEF9AFFF26}"/>
              </a:ext>
            </a:extLst>
          </p:cNvPr>
          <p:cNvSpPr>
            <a:spLocks noGrp="1"/>
          </p:cNvSpPr>
          <p:nvPr>
            <p:ph idx="1"/>
          </p:nvPr>
        </p:nvSpPr>
        <p:spPr>
          <a:xfrm>
            <a:off x="1524000" y="1859595"/>
            <a:ext cx="2057400" cy="996169"/>
          </a:xfrm>
        </p:spPr>
        <p:txBody>
          <a:bodyPr/>
          <a:lstStyle/>
          <a:p>
            <a:pPr marL="0" indent="0">
              <a:buNone/>
            </a:pPr>
            <a:r>
              <a:rPr lang="en-US" sz="7200" dirty="0">
                <a:solidFill>
                  <a:schemeClr val="accent1">
                    <a:lumMod val="50000"/>
                  </a:schemeClr>
                </a:solidFill>
                <a:latin typeface="Bodoni MT Black" panose="02070A03080606020203" pitchFamily="18" charset="0"/>
              </a:rPr>
              <a:t>I</a:t>
            </a:r>
            <a:r>
              <a:rPr lang="en-US" b="1" dirty="0">
                <a:solidFill>
                  <a:srgbClr val="37B847"/>
                </a:solidFill>
              </a:rPr>
              <a:t>mproving </a:t>
            </a:r>
          </a:p>
        </p:txBody>
      </p:sp>
      <p:sp>
        <p:nvSpPr>
          <p:cNvPr id="3" name="Title 2">
            <a:extLst>
              <a:ext uri="{FF2B5EF4-FFF2-40B4-BE49-F238E27FC236}">
                <a16:creationId xmlns:a16="http://schemas.microsoft.com/office/drawing/2014/main" id="{5F342210-4A26-41CB-9ED5-1E2F7B5C675C}"/>
              </a:ext>
            </a:extLst>
          </p:cNvPr>
          <p:cNvSpPr>
            <a:spLocks noGrp="1"/>
          </p:cNvSpPr>
          <p:nvPr>
            <p:ph type="title"/>
          </p:nvPr>
        </p:nvSpPr>
        <p:spPr/>
        <p:txBody>
          <a:bodyPr/>
          <a:lstStyle/>
          <a:p>
            <a:r>
              <a:rPr lang="en-US" dirty="0"/>
              <a:t>Michigan Team</a:t>
            </a:r>
          </a:p>
        </p:txBody>
      </p:sp>
      <p:sp>
        <p:nvSpPr>
          <p:cNvPr id="5" name="TextBox 4">
            <a:extLst>
              <a:ext uri="{FF2B5EF4-FFF2-40B4-BE49-F238E27FC236}">
                <a16:creationId xmlns:a16="http://schemas.microsoft.com/office/drawing/2014/main" id="{84F7AFDA-476F-4EDA-BE68-C2FF4B222986}"/>
              </a:ext>
            </a:extLst>
          </p:cNvPr>
          <p:cNvSpPr txBox="1"/>
          <p:nvPr/>
        </p:nvSpPr>
        <p:spPr>
          <a:xfrm>
            <a:off x="1409700" y="2670395"/>
            <a:ext cx="2171700" cy="1200329"/>
          </a:xfrm>
          <a:prstGeom prst="rect">
            <a:avLst/>
          </a:prstGeom>
          <a:noFill/>
        </p:spPr>
        <p:txBody>
          <a:bodyPr wrap="square" rtlCol="0">
            <a:spAutoFit/>
          </a:bodyPr>
          <a:lstStyle/>
          <a:p>
            <a:pPr>
              <a:spcBef>
                <a:spcPct val="20000"/>
              </a:spcBef>
              <a:buClr>
                <a:srgbClr val="ED3532"/>
              </a:buClr>
            </a:pPr>
            <a:r>
              <a:rPr lang="en-US" sz="7200" dirty="0">
                <a:solidFill>
                  <a:schemeClr val="accent1">
                    <a:lumMod val="50000"/>
                  </a:schemeClr>
                </a:solidFill>
                <a:latin typeface="Bodoni MT Black" panose="02070A03080606020203" pitchFamily="18" charset="0"/>
              </a:rPr>
              <a:t>D</a:t>
            </a:r>
            <a:r>
              <a:rPr lang="en-US" sz="2800" b="1" dirty="0">
                <a:solidFill>
                  <a:srgbClr val="37B847"/>
                </a:solidFill>
              </a:rPr>
              <a:t>ata</a:t>
            </a:r>
          </a:p>
        </p:txBody>
      </p:sp>
      <p:sp>
        <p:nvSpPr>
          <p:cNvPr id="6" name="TextBox 5">
            <a:extLst>
              <a:ext uri="{FF2B5EF4-FFF2-40B4-BE49-F238E27FC236}">
                <a16:creationId xmlns:a16="http://schemas.microsoft.com/office/drawing/2014/main" id="{A786E78D-69E5-4EA7-B625-753E8B0B45D4}"/>
              </a:ext>
            </a:extLst>
          </p:cNvPr>
          <p:cNvSpPr txBox="1"/>
          <p:nvPr/>
        </p:nvSpPr>
        <p:spPr>
          <a:xfrm>
            <a:off x="1409700" y="4222638"/>
            <a:ext cx="2362200" cy="1200329"/>
          </a:xfrm>
          <a:prstGeom prst="rect">
            <a:avLst/>
          </a:prstGeom>
          <a:noFill/>
        </p:spPr>
        <p:txBody>
          <a:bodyPr wrap="square" rtlCol="0">
            <a:spAutoFit/>
          </a:bodyPr>
          <a:lstStyle/>
          <a:p>
            <a:r>
              <a:rPr lang="en-US" sz="7200" dirty="0">
                <a:solidFill>
                  <a:schemeClr val="accent1">
                    <a:lumMod val="50000"/>
                  </a:schemeClr>
                </a:solidFill>
                <a:latin typeface="Bodoni MT Black" panose="02070A03080606020203" pitchFamily="18" charset="0"/>
              </a:rPr>
              <a:t>O</a:t>
            </a:r>
            <a:r>
              <a:rPr lang="en-US" sz="2800" b="1" dirty="0">
                <a:solidFill>
                  <a:srgbClr val="37B847"/>
                </a:solidFill>
              </a:rPr>
              <a:t>utcomes</a:t>
            </a:r>
          </a:p>
        </p:txBody>
      </p:sp>
      <p:sp>
        <p:nvSpPr>
          <p:cNvPr id="7" name="TextBox 6">
            <a:extLst>
              <a:ext uri="{FF2B5EF4-FFF2-40B4-BE49-F238E27FC236}">
                <a16:creationId xmlns:a16="http://schemas.microsoft.com/office/drawing/2014/main" id="{39339BB8-FB11-4707-9918-A9B68A848100}"/>
              </a:ext>
            </a:extLst>
          </p:cNvPr>
          <p:cNvSpPr txBox="1"/>
          <p:nvPr/>
        </p:nvSpPr>
        <p:spPr>
          <a:xfrm>
            <a:off x="1409700" y="5060599"/>
            <a:ext cx="2362200" cy="1200329"/>
          </a:xfrm>
          <a:prstGeom prst="rect">
            <a:avLst/>
          </a:prstGeom>
          <a:noFill/>
        </p:spPr>
        <p:txBody>
          <a:bodyPr wrap="square" rtlCol="0">
            <a:spAutoFit/>
          </a:bodyPr>
          <a:lstStyle/>
          <a:p>
            <a:r>
              <a:rPr lang="en-US" sz="7200" dirty="0">
                <a:solidFill>
                  <a:schemeClr val="accent1">
                    <a:lumMod val="50000"/>
                  </a:schemeClr>
                </a:solidFill>
                <a:latin typeface="Bodoni MT Black" panose="02070A03080606020203" pitchFamily="18" charset="0"/>
              </a:rPr>
              <a:t>T</a:t>
            </a:r>
            <a:r>
              <a:rPr lang="en-US" sz="2800" b="1" dirty="0">
                <a:solidFill>
                  <a:srgbClr val="37B847"/>
                </a:solidFill>
              </a:rPr>
              <a:t>ogether</a:t>
            </a:r>
          </a:p>
        </p:txBody>
      </p:sp>
      <p:sp>
        <p:nvSpPr>
          <p:cNvPr id="8" name="Content Placeholder 1">
            <a:extLst>
              <a:ext uri="{FF2B5EF4-FFF2-40B4-BE49-F238E27FC236}">
                <a16:creationId xmlns:a16="http://schemas.microsoft.com/office/drawing/2014/main" id="{6A8E6181-38B4-41D9-BB86-6663C507A8A0}"/>
              </a:ext>
            </a:extLst>
          </p:cNvPr>
          <p:cNvSpPr txBox="1">
            <a:spLocks/>
          </p:cNvSpPr>
          <p:nvPr/>
        </p:nvSpPr>
        <p:spPr>
          <a:xfrm>
            <a:off x="1524000" y="3429000"/>
            <a:ext cx="2057400" cy="1072887"/>
          </a:xfrm>
          <a:prstGeom prst="rect">
            <a:avLst/>
          </a:prstGeom>
        </p:spPr>
        <p:txBody>
          <a:bodyPr/>
          <a:lstStyle>
            <a:lvl1pPr marL="342900" indent="-342900" algn="l" defTabSz="914400" rtl="0" eaLnBrk="1" latinLnBrk="0" hangingPunct="1">
              <a:spcBef>
                <a:spcPct val="20000"/>
              </a:spcBef>
              <a:buClr>
                <a:srgbClr val="ED3532"/>
              </a:buClr>
              <a:buFontTx/>
              <a:buBlip>
                <a:blip r:embed="rId4"/>
              </a:buBlip>
              <a:defRPr sz="2800" kern="1200">
                <a:solidFill>
                  <a:srgbClr val="154578"/>
                </a:solidFill>
                <a:latin typeface="+mn-lt"/>
                <a:ea typeface="+mn-ea"/>
                <a:cs typeface="+mn-cs"/>
              </a:defRPr>
            </a:lvl1pPr>
            <a:lvl2pPr marL="742950" indent="-285750" algn="l" defTabSz="914400" rtl="0" eaLnBrk="1" latinLnBrk="0" hangingPunct="1">
              <a:spcBef>
                <a:spcPct val="20000"/>
              </a:spcBef>
              <a:buClr>
                <a:srgbClr val="ED3532"/>
              </a:buClr>
              <a:buFont typeface="Calibri" panose="020F0502020204030204" pitchFamily="34" charset="0"/>
              <a:buChar char="–"/>
              <a:defRPr sz="2400" kern="1200">
                <a:solidFill>
                  <a:srgbClr val="154578"/>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7200" dirty="0">
                <a:solidFill>
                  <a:schemeClr val="accent1">
                    <a:lumMod val="50000"/>
                  </a:schemeClr>
                </a:solidFill>
                <a:latin typeface="Bodoni MT Black" panose="02070A03080606020203" pitchFamily="18" charset="0"/>
              </a:rPr>
              <a:t>I</a:t>
            </a:r>
            <a:r>
              <a:rPr lang="en-US" b="1" dirty="0">
                <a:solidFill>
                  <a:srgbClr val="37B847"/>
                </a:solidFill>
              </a:rPr>
              <a:t>mproving</a:t>
            </a:r>
            <a:r>
              <a:rPr lang="en-US" dirty="0"/>
              <a:t> </a:t>
            </a:r>
          </a:p>
        </p:txBody>
      </p:sp>
    </p:spTree>
    <p:extLst>
      <p:ext uri="{BB962C8B-B14F-4D97-AF65-F5344CB8AC3E}">
        <p14:creationId xmlns:p14="http://schemas.microsoft.com/office/powerpoint/2010/main" val="151534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9"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9" fill="hold" nodeType="afterEffect">
                                  <p:stCondLst>
                                    <p:cond delay="25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2250"/>
                            </p:stCondLst>
                            <p:childTnLst>
                              <p:par>
                                <p:cTn id="20" presetID="2" presetClass="entr" presetSubtype="9" fill="hold" grpId="0" nodeType="afterEffect">
                                  <p:stCondLst>
                                    <p:cond delay="25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BEBA8EAE-BF5A-486C-A8C5-ECC9F3942E4B}">
                <a14:imgProps xmlns:a14="http://schemas.microsoft.com/office/drawing/2010/main">
                  <a14:imgLayer r:embed="rId3">
                    <a14:imgEffect>
                      <a14:artisticPhotocopy trans="5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342210-4A26-41CB-9ED5-1E2F7B5C675C}"/>
              </a:ext>
            </a:extLst>
          </p:cNvPr>
          <p:cNvSpPr>
            <a:spLocks noGrp="1"/>
          </p:cNvSpPr>
          <p:nvPr>
            <p:ph type="title"/>
          </p:nvPr>
        </p:nvSpPr>
        <p:spPr/>
        <p:txBody>
          <a:bodyPr>
            <a:normAutofit/>
          </a:bodyPr>
          <a:lstStyle/>
          <a:p>
            <a:pPr algn="ctr"/>
            <a:r>
              <a:rPr lang="en-US" sz="4000" dirty="0"/>
              <a:t>Michigan Partnerships</a:t>
            </a:r>
          </a:p>
        </p:txBody>
      </p:sp>
      <p:sp>
        <p:nvSpPr>
          <p:cNvPr id="9" name="Content Placeholder 63">
            <a:extLst>
              <a:ext uri="{FF2B5EF4-FFF2-40B4-BE49-F238E27FC236}">
                <a16:creationId xmlns:a16="http://schemas.microsoft.com/office/drawing/2014/main" id="{365B4904-A07E-4A55-A444-4423214D5BFF}"/>
              </a:ext>
            </a:extLst>
          </p:cNvPr>
          <p:cNvSpPr txBox="1">
            <a:spLocks/>
          </p:cNvSpPr>
          <p:nvPr/>
        </p:nvSpPr>
        <p:spPr>
          <a:xfrm>
            <a:off x="4788099" y="2615065"/>
            <a:ext cx="3593901" cy="2620963"/>
          </a:xfrm>
          <a:prstGeom prst="rect">
            <a:avLst/>
          </a:prstGeom>
        </p:spPr>
        <p:txBody>
          <a:bodyPr/>
          <a:lst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a:t>Listen for</a:t>
            </a:r>
          </a:p>
          <a:p>
            <a:r>
              <a:rPr lang="en-US" sz="2400" dirty="0"/>
              <a:t>Linking Partners</a:t>
            </a:r>
          </a:p>
          <a:p>
            <a:r>
              <a:rPr lang="en-US" sz="2400" dirty="0"/>
              <a:t>Linking Progress</a:t>
            </a:r>
          </a:p>
          <a:p>
            <a:r>
              <a:rPr lang="en-US" sz="2400" dirty="0"/>
              <a:t>Content to consider and to inquire about</a:t>
            </a:r>
          </a:p>
        </p:txBody>
      </p:sp>
      <p:sp>
        <p:nvSpPr>
          <p:cNvPr id="10" name="Content Placeholder 9">
            <a:extLst>
              <a:ext uri="{FF2B5EF4-FFF2-40B4-BE49-F238E27FC236}">
                <a16:creationId xmlns:a16="http://schemas.microsoft.com/office/drawing/2014/main" id="{6A9CFECE-8F2F-48B3-8430-120053129E53}"/>
              </a:ext>
            </a:extLst>
          </p:cNvPr>
          <p:cNvSpPr>
            <a:spLocks noGrp="1"/>
          </p:cNvSpPr>
          <p:nvPr>
            <p:ph idx="1"/>
          </p:nvPr>
        </p:nvSpPr>
        <p:spPr>
          <a:xfrm>
            <a:off x="457200" y="2133600"/>
            <a:ext cx="4572000" cy="3429000"/>
          </a:xfrm>
        </p:spPr>
        <p:txBody>
          <a:bodyPr/>
          <a:lstStyle/>
          <a:p>
            <a:pPr lvl="0">
              <a:buBlip>
                <a:blip r:embed="rId4"/>
              </a:buBlip>
            </a:pPr>
            <a:r>
              <a:rPr lang="en-US" b="1" dirty="0">
                <a:solidFill>
                  <a:srgbClr val="37B847"/>
                </a:solidFill>
              </a:rPr>
              <a:t>Allan Knapp</a:t>
            </a:r>
            <a:endParaRPr lang="en-US" sz="2400" dirty="0"/>
          </a:p>
          <a:p>
            <a:pPr marL="0" lvl="0" indent="0">
              <a:buNone/>
            </a:pPr>
            <a:r>
              <a:rPr lang="en-US" sz="2400" dirty="0"/>
              <a:t>Part C Data Consultant</a:t>
            </a:r>
          </a:p>
          <a:p>
            <a:pPr marL="0" lvl="0" indent="0">
              <a:buNone/>
            </a:pPr>
            <a:r>
              <a:rPr lang="en-US" sz="2400" dirty="0"/>
              <a:t>Office of Innovative Projects</a:t>
            </a:r>
          </a:p>
          <a:p>
            <a:pPr>
              <a:buBlip>
                <a:blip r:embed="rId4"/>
              </a:buBlip>
            </a:pPr>
            <a:endParaRPr lang="en-US" sz="2400" dirty="0"/>
          </a:p>
          <a:p>
            <a:pPr>
              <a:buBlip>
                <a:blip r:embed="rId4"/>
              </a:buBlip>
            </a:pPr>
            <a:r>
              <a:rPr lang="en-US" b="1" dirty="0">
                <a:solidFill>
                  <a:srgbClr val="37B847"/>
                </a:solidFill>
              </a:rPr>
              <a:t>Kelly </a:t>
            </a:r>
            <a:r>
              <a:rPr lang="en-US" b="1" dirty="0" err="1">
                <a:solidFill>
                  <a:srgbClr val="37B847"/>
                </a:solidFill>
              </a:rPr>
              <a:t>Hurshe</a:t>
            </a:r>
            <a:endParaRPr lang="en-US" b="1" dirty="0">
              <a:solidFill>
                <a:srgbClr val="37B847"/>
              </a:solidFill>
            </a:endParaRPr>
          </a:p>
          <a:p>
            <a:pPr marL="0" lvl="0" indent="0">
              <a:buNone/>
            </a:pPr>
            <a:r>
              <a:rPr lang="en-US" sz="2400" dirty="0"/>
              <a:t>Part C Education Consultant</a:t>
            </a:r>
          </a:p>
          <a:p>
            <a:pPr marL="0" lvl="0" indent="0">
              <a:buNone/>
            </a:pPr>
            <a:r>
              <a:rPr lang="en-US" sz="2400" dirty="0"/>
              <a:t>Michigan Department of Education</a:t>
            </a:r>
          </a:p>
          <a:p>
            <a:pPr marL="0" indent="0">
              <a:buNone/>
            </a:pPr>
            <a:endParaRPr lang="en-US" dirty="0"/>
          </a:p>
        </p:txBody>
      </p:sp>
      <p:sp>
        <p:nvSpPr>
          <p:cNvPr id="14" name="TextBox 13">
            <a:extLst>
              <a:ext uri="{FF2B5EF4-FFF2-40B4-BE49-F238E27FC236}">
                <a16:creationId xmlns:a16="http://schemas.microsoft.com/office/drawing/2014/main" id="{E7BA6449-9E7F-4D65-8424-B8C5D5590988}"/>
              </a:ext>
            </a:extLst>
          </p:cNvPr>
          <p:cNvSpPr txBox="1"/>
          <p:nvPr/>
        </p:nvSpPr>
        <p:spPr>
          <a:xfrm>
            <a:off x="7863256" y="7501810"/>
            <a:ext cx="328246" cy="3554819"/>
          </a:xfrm>
          <a:prstGeom prst="rect">
            <a:avLst/>
          </a:prstGeom>
          <a:noFill/>
        </p:spPr>
        <p:txBody>
          <a:bodyPr wrap="square" rtlCol="0">
            <a:spAutoFit/>
          </a:bodyPr>
          <a:lstStyle/>
          <a:p>
            <a:r>
              <a:rPr lang="en-US" sz="900">
                <a:hlinkClick r:id="rId5" tooltip="https://finobuzz.com/2015/08/30/comment-faire-une-presentation-du-tonnerre-selon-chris-anderson-ted/"/>
              </a:rPr>
              <a:t>This Photo</a:t>
            </a:r>
            <a:r>
              <a:rPr lang="en-US" sz="900"/>
              <a:t> by Unknown Author is licensed under </a:t>
            </a:r>
            <a:r>
              <a:rPr lang="en-US" sz="900">
                <a:hlinkClick r:id="rId6" tooltip="https://creativecommons.org/licenses/by-nc/4.0/"/>
              </a:rPr>
              <a:t>CC BY-NC</a:t>
            </a:r>
            <a:endParaRPr lang="en-US" sz="900"/>
          </a:p>
        </p:txBody>
      </p:sp>
    </p:spTree>
    <p:extLst>
      <p:ext uri="{BB962C8B-B14F-4D97-AF65-F5344CB8AC3E}">
        <p14:creationId xmlns:p14="http://schemas.microsoft.com/office/powerpoint/2010/main" val="54276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25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25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2" presetClass="entr" presetSubtype="4" fill="hold" nodeType="after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 calcmode="lin" valueType="num">
                                      <p:cBhvr additive="base">
                                        <p:cTn id="2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750"/>
                            </p:stCondLst>
                            <p:childTnLst>
                              <p:par>
                                <p:cTn id="25" presetID="2" presetClass="entr" presetSubtype="4" fill="hold" nodeType="after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3250"/>
                            </p:stCondLst>
                            <p:childTnLst>
                              <p:par>
                                <p:cTn id="30" presetID="2" presetClass="entr" presetSubtype="4" fill="hold" nodeType="after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 calcmode="lin" valueType="num">
                                      <p:cBhvr additive="base">
                                        <p:cTn id="32"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BEBA8EAE-BF5A-486C-A8C5-ECC9F3942E4B}">
                <a14:imgProps xmlns:a14="http://schemas.microsoft.com/office/drawing/2010/main">
                  <a14:imgLayer r:embed="rId3">
                    <a14:imgEffect>
                      <a14:artisticPhotocopy trans="5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342210-4A26-41CB-9ED5-1E2F7B5C675C}"/>
              </a:ext>
            </a:extLst>
          </p:cNvPr>
          <p:cNvSpPr>
            <a:spLocks noGrp="1"/>
          </p:cNvSpPr>
          <p:nvPr>
            <p:ph type="title"/>
          </p:nvPr>
        </p:nvSpPr>
        <p:spPr/>
        <p:txBody>
          <a:bodyPr>
            <a:normAutofit/>
          </a:bodyPr>
          <a:lstStyle/>
          <a:p>
            <a:pPr algn="ctr"/>
            <a:r>
              <a:rPr lang="en-US" sz="4000" dirty="0"/>
              <a:t>Michigan Partnerships</a:t>
            </a:r>
          </a:p>
        </p:txBody>
      </p:sp>
      <p:sp>
        <p:nvSpPr>
          <p:cNvPr id="9" name="Content Placeholder 63">
            <a:extLst>
              <a:ext uri="{FF2B5EF4-FFF2-40B4-BE49-F238E27FC236}">
                <a16:creationId xmlns:a16="http://schemas.microsoft.com/office/drawing/2014/main" id="{365B4904-A07E-4A55-A444-4423214D5BFF}"/>
              </a:ext>
            </a:extLst>
          </p:cNvPr>
          <p:cNvSpPr txBox="1">
            <a:spLocks/>
          </p:cNvSpPr>
          <p:nvPr/>
        </p:nvSpPr>
        <p:spPr>
          <a:xfrm>
            <a:off x="4788099" y="2615065"/>
            <a:ext cx="3593901" cy="2620963"/>
          </a:xfrm>
          <a:prstGeom prst="rect">
            <a:avLst/>
          </a:prstGeom>
        </p:spPr>
        <p:txBody>
          <a:bodyPr/>
          <a:lst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a:t>Listen for</a:t>
            </a:r>
          </a:p>
          <a:p>
            <a:r>
              <a:rPr lang="en-US" sz="2400" dirty="0"/>
              <a:t>Linking Partners</a:t>
            </a:r>
          </a:p>
          <a:p>
            <a:r>
              <a:rPr lang="en-US" sz="2400" dirty="0"/>
              <a:t>Linking Progress</a:t>
            </a:r>
          </a:p>
          <a:p>
            <a:r>
              <a:rPr lang="en-US" sz="2400" dirty="0"/>
              <a:t>Content to consider and to inquire about</a:t>
            </a:r>
          </a:p>
        </p:txBody>
      </p:sp>
      <p:sp>
        <p:nvSpPr>
          <p:cNvPr id="10" name="Content Placeholder 9">
            <a:extLst>
              <a:ext uri="{FF2B5EF4-FFF2-40B4-BE49-F238E27FC236}">
                <a16:creationId xmlns:a16="http://schemas.microsoft.com/office/drawing/2014/main" id="{6A9CFECE-8F2F-48B3-8430-120053129E53}"/>
              </a:ext>
            </a:extLst>
          </p:cNvPr>
          <p:cNvSpPr>
            <a:spLocks noGrp="1"/>
          </p:cNvSpPr>
          <p:nvPr>
            <p:ph idx="1"/>
          </p:nvPr>
        </p:nvSpPr>
        <p:spPr>
          <a:xfrm>
            <a:off x="457200" y="2209800"/>
            <a:ext cx="4572000" cy="3733800"/>
          </a:xfrm>
        </p:spPr>
        <p:txBody>
          <a:bodyPr/>
          <a:lstStyle/>
          <a:p>
            <a:pPr>
              <a:buBlip>
                <a:blip r:embed="rId4"/>
              </a:buBlip>
            </a:pPr>
            <a:r>
              <a:rPr lang="en-US" b="1" dirty="0">
                <a:solidFill>
                  <a:srgbClr val="37B847"/>
                </a:solidFill>
              </a:rPr>
              <a:t>Mark Kuipers</a:t>
            </a:r>
          </a:p>
          <a:p>
            <a:pPr marL="0" lvl="0" indent="0">
              <a:buNone/>
            </a:pPr>
            <a:r>
              <a:rPr lang="en-US" sz="2400" dirty="0"/>
              <a:t>619 Training and Technical Assistance</a:t>
            </a:r>
          </a:p>
          <a:p>
            <a:pPr marL="0" lvl="0" indent="0">
              <a:buNone/>
            </a:pPr>
            <a:r>
              <a:rPr lang="en-US" sz="2400" dirty="0"/>
              <a:t>Office of Innovative Projects</a:t>
            </a:r>
          </a:p>
          <a:p>
            <a:pPr lvl="0">
              <a:buBlip>
                <a:blip r:embed="rId4"/>
              </a:buBlip>
            </a:pPr>
            <a:endParaRPr lang="en-US" sz="2400" b="1" dirty="0">
              <a:solidFill>
                <a:srgbClr val="37B847"/>
              </a:solidFill>
            </a:endParaRPr>
          </a:p>
          <a:p>
            <a:pPr lvl="0">
              <a:buBlip>
                <a:blip r:embed="rId4"/>
              </a:buBlip>
            </a:pPr>
            <a:r>
              <a:rPr lang="en-US" b="1" dirty="0">
                <a:solidFill>
                  <a:srgbClr val="37B847"/>
                </a:solidFill>
              </a:rPr>
              <a:t>Lisa Wasacz</a:t>
            </a:r>
          </a:p>
          <a:p>
            <a:pPr marL="0" lvl="0" indent="0">
              <a:buNone/>
            </a:pPr>
            <a:r>
              <a:rPr lang="en-US" sz="2400" dirty="0"/>
              <a:t>619 Coordinator</a:t>
            </a:r>
          </a:p>
          <a:p>
            <a:pPr marL="0" lvl="0" indent="0">
              <a:buNone/>
            </a:pPr>
            <a:r>
              <a:rPr lang="en-US" sz="2400" dirty="0"/>
              <a:t>Michigan Department of Education</a:t>
            </a:r>
          </a:p>
          <a:p>
            <a:pPr marL="0" indent="0">
              <a:buNone/>
            </a:pPr>
            <a:endParaRPr lang="en-US" dirty="0"/>
          </a:p>
        </p:txBody>
      </p:sp>
      <p:sp>
        <p:nvSpPr>
          <p:cNvPr id="14" name="TextBox 13">
            <a:extLst>
              <a:ext uri="{FF2B5EF4-FFF2-40B4-BE49-F238E27FC236}">
                <a16:creationId xmlns:a16="http://schemas.microsoft.com/office/drawing/2014/main" id="{E7BA6449-9E7F-4D65-8424-B8C5D5590988}"/>
              </a:ext>
            </a:extLst>
          </p:cNvPr>
          <p:cNvSpPr txBox="1"/>
          <p:nvPr/>
        </p:nvSpPr>
        <p:spPr>
          <a:xfrm>
            <a:off x="7863256" y="7501810"/>
            <a:ext cx="328246" cy="3554819"/>
          </a:xfrm>
          <a:prstGeom prst="rect">
            <a:avLst/>
          </a:prstGeom>
          <a:noFill/>
        </p:spPr>
        <p:txBody>
          <a:bodyPr wrap="square" rtlCol="0">
            <a:spAutoFit/>
          </a:bodyPr>
          <a:lstStyle/>
          <a:p>
            <a:r>
              <a:rPr lang="en-US" sz="900">
                <a:hlinkClick r:id="rId5" tooltip="https://finobuzz.com/2015/08/30/comment-faire-une-presentation-du-tonnerre-selon-chris-anderson-ted/"/>
              </a:rPr>
              <a:t>This Photo</a:t>
            </a:r>
            <a:r>
              <a:rPr lang="en-US" sz="900"/>
              <a:t> by Unknown Author is licensed under </a:t>
            </a:r>
            <a:r>
              <a:rPr lang="en-US" sz="900">
                <a:hlinkClick r:id="rId6" tooltip="https://creativecommons.org/licenses/by-nc/4.0/"/>
              </a:rPr>
              <a:t>CC BY-NC</a:t>
            </a:r>
            <a:endParaRPr lang="en-US" sz="900"/>
          </a:p>
        </p:txBody>
      </p:sp>
    </p:spTree>
    <p:extLst>
      <p:ext uri="{BB962C8B-B14F-4D97-AF65-F5344CB8AC3E}">
        <p14:creationId xmlns:p14="http://schemas.microsoft.com/office/powerpoint/2010/main" val="385262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25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25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2" presetClass="entr" presetSubtype="8" fill="hold" nodeType="afterEffect">
                                  <p:stCondLst>
                                    <p:cond delay="250"/>
                                  </p:stCondLst>
                                  <p:childTnLst>
                                    <p:set>
                                      <p:cBhvr>
                                        <p:cTn id="21" dur="1" fill="hold">
                                          <p:stCondLst>
                                            <p:cond delay="0"/>
                                          </p:stCondLst>
                                        </p:cTn>
                                        <p:tgtEl>
                                          <p:spTgt spid="10">
                                            <p:txEl>
                                              <p:pRg st="4" end="4"/>
                                            </p:txEl>
                                          </p:spTgt>
                                        </p:tgtEl>
                                        <p:attrNameLst>
                                          <p:attrName>style.visibility</p:attrName>
                                        </p:attrNameLst>
                                      </p:cBhvr>
                                      <p:to>
                                        <p:strVal val="visible"/>
                                      </p:to>
                                    </p:set>
                                    <p:anim calcmode="lin" valueType="num">
                                      <p:cBhvr additive="base">
                                        <p:cTn id="22"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 presetClass="entr" presetSubtype="4" fill="hold" nodeType="after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 calcmode="lin" valueType="num">
                                      <p:cBhvr additive="base">
                                        <p:cTn id="32"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C39F4FA-5444-4C8C-A4CB-AD2832064B89}"/>
              </a:ext>
            </a:extLst>
          </p:cNvPr>
          <p:cNvSpPr>
            <a:spLocks noGrp="1"/>
          </p:cNvSpPr>
          <p:nvPr>
            <p:ph type="title"/>
          </p:nvPr>
        </p:nvSpPr>
        <p:spPr>
          <a:xfrm>
            <a:off x="327993" y="228601"/>
            <a:ext cx="2895598" cy="1219200"/>
          </a:xfrm>
          <a:noFill/>
          <a:ln w="19050">
            <a:solidFill>
              <a:schemeClr val="bg1"/>
            </a:solidFill>
          </a:ln>
        </p:spPr>
        <p:txBody>
          <a:bodyPr vert="horz" wrap="square" lIns="91440" tIns="45720" rIns="91440" bIns="45720" rtlCol="0" anchor="ctr">
            <a:normAutofit/>
          </a:bodyPr>
          <a:lstStyle/>
          <a:p>
            <a:pPr algn="ctr">
              <a:lnSpc>
                <a:spcPct val="90000"/>
              </a:lnSpc>
            </a:pPr>
            <a:r>
              <a:rPr lang="en-US" sz="2400" kern="1200" dirty="0">
                <a:solidFill>
                  <a:schemeClr val="bg1"/>
                </a:solidFill>
                <a:latin typeface="+mj-lt"/>
                <a:ea typeface="+mj-ea"/>
                <a:cs typeface="+mj-cs"/>
              </a:rPr>
              <a:t>About the </a:t>
            </a:r>
            <a:br>
              <a:rPr lang="en-US" sz="2400" kern="1200" dirty="0">
                <a:solidFill>
                  <a:schemeClr val="bg1"/>
                </a:solidFill>
                <a:latin typeface="+mj-lt"/>
                <a:ea typeface="+mj-ea"/>
                <a:cs typeface="+mj-cs"/>
              </a:rPr>
            </a:br>
            <a:r>
              <a:rPr lang="en-US" sz="3200" kern="1200" dirty="0">
                <a:solidFill>
                  <a:srgbClr val="37B847"/>
                </a:solidFill>
                <a:latin typeface="+mj-lt"/>
                <a:ea typeface="+mj-ea"/>
                <a:cs typeface="+mj-cs"/>
              </a:rPr>
              <a:t>“Mitten State”</a:t>
            </a:r>
          </a:p>
        </p:txBody>
      </p:sp>
      <p:sp>
        <p:nvSpPr>
          <p:cNvPr id="11" name="Content Placeholder 10">
            <a:extLst>
              <a:ext uri="{FF2B5EF4-FFF2-40B4-BE49-F238E27FC236}">
                <a16:creationId xmlns:a16="http://schemas.microsoft.com/office/drawing/2014/main" id="{174E3742-EE68-4159-A124-88F9CFF7FC9F}"/>
              </a:ext>
            </a:extLst>
          </p:cNvPr>
          <p:cNvSpPr>
            <a:spLocks noGrp="1"/>
          </p:cNvSpPr>
          <p:nvPr>
            <p:ph idx="1"/>
          </p:nvPr>
        </p:nvSpPr>
        <p:spPr>
          <a:xfrm>
            <a:off x="-61722" y="1676402"/>
            <a:ext cx="3490722" cy="4952997"/>
          </a:xfrm>
        </p:spPr>
        <p:txBody>
          <a:bodyPr vert="horz" lIns="91440" tIns="45720" rIns="91440" bIns="45720" rtlCol="0">
            <a:noAutofit/>
          </a:bodyPr>
          <a:lstStyle/>
          <a:p>
            <a:pPr marL="457200">
              <a:lnSpc>
                <a:spcPct val="90000"/>
              </a:lnSpc>
              <a:buBlip>
                <a:blip r:embed="rId3"/>
              </a:buBlip>
            </a:pPr>
            <a:r>
              <a:rPr lang="en-US" sz="2400" b="1" dirty="0">
                <a:solidFill>
                  <a:schemeClr val="bg1"/>
                </a:solidFill>
              </a:rPr>
              <a:t>Birth-Mandate State</a:t>
            </a:r>
          </a:p>
          <a:p>
            <a:pPr marL="457200">
              <a:lnSpc>
                <a:spcPct val="90000"/>
              </a:lnSpc>
              <a:buBlip>
                <a:blip r:embed="rId3"/>
              </a:buBlip>
            </a:pPr>
            <a:endParaRPr lang="en-US" sz="1100" b="1" dirty="0">
              <a:solidFill>
                <a:schemeClr val="bg1"/>
              </a:solidFill>
            </a:endParaRPr>
          </a:p>
          <a:p>
            <a:pPr marL="457200">
              <a:lnSpc>
                <a:spcPct val="90000"/>
              </a:lnSpc>
              <a:buBlip>
                <a:blip r:embed="rId3"/>
              </a:buBlip>
            </a:pPr>
            <a:r>
              <a:rPr lang="en-US" sz="2400" b="1" dirty="0">
                <a:solidFill>
                  <a:srgbClr val="00B050"/>
                </a:solidFill>
              </a:rPr>
              <a:t>Part C is </a:t>
            </a:r>
            <a:r>
              <a:rPr lang="en-US" sz="2400" b="1" i="1" dirty="0">
                <a:solidFill>
                  <a:srgbClr val="00B050"/>
                </a:solidFill>
              </a:rPr>
              <a:t>Early On</a:t>
            </a:r>
            <a:r>
              <a:rPr lang="en-US" sz="2400" b="1" dirty="0">
                <a:solidFill>
                  <a:srgbClr val="00B050"/>
                </a:solidFill>
              </a:rPr>
              <a:t>® in Michigan</a:t>
            </a:r>
          </a:p>
          <a:p>
            <a:pPr marL="457200">
              <a:lnSpc>
                <a:spcPct val="90000"/>
              </a:lnSpc>
              <a:buBlip>
                <a:blip r:embed="rId3"/>
              </a:buBlip>
            </a:pPr>
            <a:endParaRPr lang="en-US" sz="1100" b="1" dirty="0">
              <a:solidFill>
                <a:srgbClr val="00B050"/>
              </a:solidFill>
            </a:endParaRPr>
          </a:p>
          <a:p>
            <a:pPr marL="457200">
              <a:lnSpc>
                <a:spcPct val="90000"/>
              </a:lnSpc>
              <a:buBlip>
                <a:blip r:embed="rId3"/>
              </a:buBlip>
            </a:pPr>
            <a:r>
              <a:rPr lang="en-US" sz="2400" b="1" dirty="0">
                <a:solidFill>
                  <a:schemeClr val="bg1"/>
                </a:solidFill>
              </a:rPr>
              <a:t>Education is Lead Agency</a:t>
            </a:r>
          </a:p>
          <a:p>
            <a:pPr marL="457200">
              <a:lnSpc>
                <a:spcPct val="90000"/>
              </a:lnSpc>
              <a:buBlip>
                <a:blip r:embed="rId3"/>
              </a:buBlip>
            </a:pPr>
            <a:endParaRPr lang="en-US" sz="1100" b="1" dirty="0">
              <a:solidFill>
                <a:schemeClr val="bg1"/>
              </a:solidFill>
            </a:endParaRPr>
          </a:p>
          <a:p>
            <a:pPr marL="457200">
              <a:lnSpc>
                <a:spcPct val="90000"/>
              </a:lnSpc>
              <a:buBlip>
                <a:blip r:embed="rId3"/>
              </a:buBlip>
            </a:pPr>
            <a:r>
              <a:rPr lang="en-US" sz="2400" b="1" dirty="0">
                <a:solidFill>
                  <a:srgbClr val="00B050"/>
                </a:solidFill>
              </a:rPr>
              <a:t>Part C (</a:t>
            </a:r>
            <a:r>
              <a:rPr lang="en-US" sz="2400" b="1" i="1" dirty="0">
                <a:solidFill>
                  <a:srgbClr val="00B050"/>
                </a:solidFill>
              </a:rPr>
              <a:t>Early On</a:t>
            </a:r>
            <a:r>
              <a:rPr lang="en-US" sz="2400" b="1" dirty="0">
                <a:solidFill>
                  <a:srgbClr val="00B050"/>
                </a:solidFill>
              </a:rPr>
              <a:t>®) and 619 both housed in Michigan Department of Education (MDE) with the same deputy superintendent</a:t>
            </a:r>
          </a:p>
        </p:txBody>
      </p:sp>
      <p:pic>
        <p:nvPicPr>
          <p:cNvPr id="5" name="Picture 4">
            <a:extLst>
              <a:ext uri="{FF2B5EF4-FFF2-40B4-BE49-F238E27FC236}">
                <a16:creationId xmlns:a16="http://schemas.microsoft.com/office/drawing/2014/main" id="{1B3FBCCF-EE4C-4E4A-ABC5-48E191EE7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722" y="0"/>
            <a:ext cx="5623932" cy="5791200"/>
          </a:xfrm>
          <a:prstGeom prst="rect">
            <a:avLst/>
          </a:prstGeom>
        </p:spPr>
      </p:pic>
    </p:spTree>
    <p:extLst>
      <p:ext uri="{BB962C8B-B14F-4D97-AF65-F5344CB8AC3E}">
        <p14:creationId xmlns:p14="http://schemas.microsoft.com/office/powerpoint/2010/main" val="19949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C6DEA2-91B8-432C-8EEE-E42FA693266C}"/>
              </a:ext>
            </a:extLst>
          </p:cNvPr>
          <p:cNvSpPr>
            <a:spLocks noGrp="1"/>
          </p:cNvSpPr>
          <p:nvPr>
            <p:ph idx="1"/>
          </p:nvPr>
        </p:nvSpPr>
        <p:spPr>
          <a:xfrm>
            <a:off x="457200" y="1600200"/>
            <a:ext cx="8229600" cy="4419600"/>
          </a:xfrm>
          <a:solidFill>
            <a:schemeClr val="tx1">
              <a:lumMod val="65000"/>
              <a:lumOff val="35000"/>
            </a:schemeClr>
          </a:solidFill>
        </p:spPr>
        <p:txBody>
          <a:bodyPr/>
          <a:lstStyle/>
          <a:p>
            <a:pPr marL="685800" indent="-457200">
              <a:lnSpc>
                <a:spcPct val="90000"/>
              </a:lnSpc>
              <a:buBlip>
                <a:blip r:embed="rId4"/>
              </a:buBlip>
            </a:pPr>
            <a:r>
              <a:rPr lang="en-US" b="1" dirty="0">
                <a:solidFill>
                  <a:srgbClr val="FFFFFF"/>
                </a:solidFill>
              </a:rPr>
              <a:t>P-20 System</a:t>
            </a:r>
          </a:p>
          <a:p>
            <a:pPr marL="857250" lvl="1" indent="-228600">
              <a:lnSpc>
                <a:spcPct val="90000"/>
              </a:lnSpc>
              <a:buFont typeface="Arial" panose="020B0604020202020204" pitchFamily="34" charset="0"/>
              <a:buChar char="•"/>
            </a:pPr>
            <a:r>
              <a:rPr lang="en-US" b="1" dirty="0">
                <a:solidFill>
                  <a:srgbClr val="FFFFFF"/>
                </a:solidFill>
              </a:rPr>
              <a:t>All Public Schools</a:t>
            </a:r>
          </a:p>
          <a:p>
            <a:pPr marL="857250" lvl="1" indent="-228600">
              <a:lnSpc>
                <a:spcPct val="90000"/>
              </a:lnSpc>
              <a:buFont typeface="Arial" panose="020B0604020202020204" pitchFamily="34" charset="0"/>
              <a:buChar char="•"/>
            </a:pPr>
            <a:r>
              <a:rPr lang="en-US" b="1" dirty="0">
                <a:solidFill>
                  <a:srgbClr val="FFFFFF"/>
                </a:solidFill>
              </a:rPr>
              <a:t>Head Start</a:t>
            </a:r>
          </a:p>
          <a:p>
            <a:pPr marL="857250" lvl="1" indent="-228600">
              <a:lnSpc>
                <a:spcPct val="90000"/>
              </a:lnSpc>
              <a:buFont typeface="Arial" panose="020B0604020202020204" pitchFamily="34" charset="0"/>
              <a:buChar char="•"/>
            </a:pPr>
            <a:r>
              <a:rPr lang="en-US" b="1" dirty="0">
                <a:solidFill>
                  <a:srgbClr val="FFFFFF"/>
                </a:solidFill>
              </a:rPr>
              <a:t>Other Early Childhood Programs</a:t>
            </a:r>
          </a:p>
          <a:p>
            <a:pPr marL="857250" lvl="1" indent="-228600">
              <a:lnSpc>
                <a:spcPct val="90000"/>
              </a:lnSpc>
              <a:buFont typeface="Arial" panose="020B0604020202020204" pitchFamily="34" charset="0"/>
              <a:buChar char="•"/>
            </a:pPr>
            <a:endParaRPr lang="en-US" b="1" dirty="0">
              <a:solidFill>
                <a:srgbClr val="FFFFFF"/>
              </a:solidFill>
            </a:endParaRPr>
          </a:p>
          <a:p>
            <a:pPr marL="685800" indent="-457200">
              <a:lnSpc>
                <a:spcPct val="90000"/>
              </a:lnSpc>
              <a:buBlip>
                <a:blip r:embed="rId4"/>
              </a:buBlip>
            </a:pPr>
            <a:r>
              <a:rPr lang="en-US" b="1" dirty="0">
                <a:solidFill>
                  <a:srgbClr val="FFFFFF"/>
                </a:solidFill>
              </a:rPr>
              <a:t>Each child/student receives a Unique Identification Code (UIC)</a:t>
            </a:r>
          </a:p>
          <a:p>
            <a:pPr marL="685800" indent="-457200">
              <a:lnSpc>
                <a:spcPct val="90000"/>
              </a:lnSpc>
              <a:buBlip>
                <a:blip r:embed="rId4"/>
              </a:buBlip>
            </a:pPr>
            <a:endParaRPr lang="en-US" b="1" dirty="0">
              <a:solidFill>
                <a:srgbClr val="FFFFFF"/>
              </a:solidFill>
            </a:endParaRPr>
          </a:p>
          <a:p>
            <a:pPr marL="685800" indent="-457200">
              <a:lnSpc>
                <a:spcPct val="90000"/>
              </a:lnSpc>
              <a:buBlip>
                <a:blip r:embed="rId4"/>
              </a:buBlip>
            </a:pPr>
            <a:r>
              <a:rPr lang="en-US" b="1" dirty="0">
                <a:solidFill>
                  <a:srgbClr val="FFFFFF"/>
                </a:solidFill>
              </a:rPr>
              <a:t>Data collection three times per year – October (Fall count date), February, and June</a:t>
            </a:r>
          </a:p>
          <a:p>
            <a:pPr marL="0" indent="0">
              <a:buNone/>
            </a:pPr>
            <a:endParaRPr lang="en-US" dirty="0"/>
          </a:p>
        </p:txBody>
      </p:sp>
      <p:sp>
        <p:nvSpPr>
          <p:cNvPr id="3" name="Title 2">
            <a:extLst>
              <a:ext uri="{FF2B5EF4-FFF2-40B4-BE49-F238E27FC236}">
                <a16:creationId xmlns:a16="http://schemas.microsoft.com/office/drawing/2014/main" id="{B086BFA4-9F67-4B24-87BB-DB4C36C986FE}"/>
              </a:ext>
            </a:extLst>
          </p:cNvPr>
          <p:cNvSpPr>
            <a:spLocks noGrp="1"/>
          </p:cNvSpPr>
          <p:nvPr>
            <p:ph type="title"/>
          </p:nvPr>
        </p:nvSpPr>
        <p:spPr>
          <a:solidFill>
            <a:srgbClr val="404040"/>
          </a:solidFill>
        </p:spPr>
        <p:txBody>
          <a:bodyPr>
            <a:normAutofit fontScale="90000"/>
          </a:bodyPr>
          <a:lstStyle/>
          <a:p>
            <a:r>
              <a:rPr lang="en-US" dirty="0">
                <a:solidFill>
                  <a:srgbClr val="FFFFFF"/>
                </a:solidFill>
                <a:latin typeface="Calibri"/>
              </a:rPr>
              <a:t>State-Level System</a:t>
            </a:r>
            <a:br>
              <a:rPr lang="en-US" sz="3400" dirty="0">
                <a:solidFill>
                  <a:srgbClr val="FFFFFF"/>
                </a:solidFill>
                <a:latin typeface="Calibri"/>
              </a:rPr>
            </a:br>
            <a:r>
              <a:rPr lang="en-US" sz="3400" dirty="0">
                <a:solidFill>
                  <a:srgbClr val="FFFFFF"/>
                </a:solidFill>
                <a:latin typeface="Calibri"/>
              </a:rPr>
              <a:t>    </a:t>
            </a:r>
            <a:r>
              <a:rPr lang="en-US" sz="3200" dirty="0">
                <a:solidFill>
                  <a:srgbClr val="00B0F0"/>
                </a:solidFill>
                <a:latin typeface="Calibri"/>
              </a:rPr>
              <a:t>Michigan Student Data System (MSDS)</a:t>
            </a:r>
            <a:endParaRPr lang="en-US" dirty="0">
              <a:solidFill>
                <a:srgbClr val="00B0F0"/>
              </a:solidFill>
            </a:endParaRPr>
          </a:p>
        </p:txBody>
      </p:sp>
    </p:spTree>
    <p:extLst>
      <p:ext uri="{BB962C8B-B14F-4D97-AF65-F5344CB8AC3E}">
        <p14:creationId xmlns:p14="http://schemas.microsoft.com/office/powerpoint/2010/main" val="3929565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C6DEA2-91B8-432C-8EEE-E42FA693266C}"/>
              </a:ext>
            </a:extLst>
          </p:cNvPr>
          <p:cNvSpPr>
            <a:spLocks noGrp="1"/>
          </p:cNvSpPr>
          <p:nvPr>
            <p:ph idx="1"/>
          </p:nvPr>
        </p:nvSpPr>
        <p:spPr>
          <a:xfrm>
            <a:off x="457200" y="1600200"/>
            <a:ext cx="8229600" cy="4419600"/>
          </a:xfrm>
          <a:solidFill>
            <a:schemeClr val="tx1">
              <a:lumMod val="65000"/>
              <a:lumOff val="35000"/>
            </a:schemeClr>
          </a:solidFill>
        </p:spPr>
        <p:txBody>
          <a:bodyPr/>
          <a:lstStyle/>
          <a:p>
            <a:pPr lvl="0">
              <a:buBlip>
                <a:blip r:embed="rId3"/>
              </a:buBlip>
            </a:pPr>
            <a:r>
              <a:rPr lang="en-US" b="1" dirty="0">
                <a:solidFill>
                  <a:prstClr val="white"/>
                </a:solidFill>
              </a:rPr>
              <a:t>Each local school district and each college / university maintains their own local Student Information System (SIS)</a:t>
            </a:r>
          </a:p>
          <a:p>
            <a:pPr lvl="1">
              <a:buBlip>
                <a:blip r:embed="rId3"/>
              </a:buBlip>
            </a:pPr>
            <a:r>
              <a:rPr lang="en-US" b="1" dirty="0">
                <a:solidFill>
                  <a:prstClr val="white"/>
                </a:solidFill>
              </a:rPr>
              <a:t> LEAs use the UIC#s provided through the state</a:t>
            </a:r>
          </a:p>
          <a:p>
            <a:pPr lvl="1">
              <a:buBlip>
                <a:blip r:embed="rId3"/>
              </a:buBlip>
            </a:pPr>
            <a:r>
              <a:rPr lang="en-US" b="1" dirty="0">
                <a:solidFill>
                  <a:prstClr val="white"/>
                </a:solidFill>
              </a:rPr>
              <a:t> 4-6 </a:t>
            </a:r>
            <a:r>
              <a:rPr lang="en-US" b="1" i="1" dirty="0">
                <a:solidFill>
                  <a:prstClr val="white"/>
                </a:solidFill>
              </a:rPr>
              <a:t>Early On </a:t>
            </a:r>
            <a:r>
              <a:rPr lang="en-US" b="1" dirty="0">
                <a:solidFill>
                  <a:prstClr val="white"/>
                </a:solidFill>
              </a:rPr>
              <a:t>software vendors</a:t>
            </a:r>
          </a:p>
          <a:p>
            <a:pPr lvl="1">
              <a:buBlip>
                <a:blip r:embed="rId3"/>
              </a:buBlip>
            </a:pPr>
            <a:r>
              <a:rPr lang="en-US" b="1" dirty="0">
                <a:solidFill>
                  <a:prstClr val="white"/>
                </a:solidFill>
              </a:rPr>
              <a:t> Approximately eight special ed / K-12 software vendors</a:t>
            </a:r>
          </a:p>
          <a:p>
            <a:pPr lvl="0">
              <a:buBlip>
                <a:blip r:embed="rId3"/>
              </a:buBlip>
            </a:pPr>
            <a:endParaRPr lang="en-US" dirty="0">
              <a:solidFill>
                <a:prstClr val="white"/>
              </a:solidFill>
            </a:endParaRPr>
          </a:p>
          <a:p>
            <a:pPr lvl="0">
              <a:buBlip>
                <a:blip r:embed="rId3"/>
              </a:buBlip>
            </a:pPr>
            <a:r>
              <a:rPr lang="en-US" b="1" dirty="0">
                <a:solidFill>
                  <a:prstClr val="white"/>
                </a:solidFill>
              </a:rPr>
              <a:t>Michigan Department of Health and Human Services (MDHHS) uses a separate identifier.</a:t>
            </a:r>
          </a:p>
          <a:p>
            <a:pPr marL="0" indent="0">
              <a:buNone/>
            </a:pPr>
            <a:endParaRPr lang="en-US" dirty="0"/>
          </a:p>
        </p:txBody>
      </p:sp>
      <p:sp>
        <p:nvSpPr>
          <p:cNvPr id="3" name="Title 2">
            <a:extLst>
              <a:ext uri="{FF2B5EF4-FFF2-40B4-BE49-F238E27FC236}">
                <a16:creationId xmlns:a16="http://schemas.microsoft.com/office/drawing/2014/main" id="{B086BFA4-9F67-4B24-87BB-DB4C36C986FE}"/>
              </a:ext>
            </a:extLst>
          </p:cNvPr>
          <p:cNvSpPr>
            <a:spLocks noGrp="1"/>
          </p:cNvSpPr>
          <p:nvPr>
            <p:ph type="title"/>
          </p:nvPr>
        </p:nvSpPr>
        <p:spPr>
          <a:solidFill>
            <a:srgbClr val="404040"/>
          </a:solidFill>
        </p:spPr>
        <p:txBody>
          <a:bodyPr>
            <a:normAutofit fontScale="90000"/>
          </a:bodyPr>
          <a:lstStyle/>
          <a:p>
            <a:r>
              <a:rPr lang="en-US" dirty="0">
                <a:solidFill>
                  <a:srgbClr val="FFFFFF"/>
                </a:solidFill>
                <a:latin typeface="Calibri"/>
              </a:rPr>
              <a:t>Feeder Systems</a:t>
            </a:r>
            <a:br>
              <a:rPr lang="en-US" sz="3400" dirty="0">
                <a:solidFill>
                  <a:srgbClr val="FFFFFF"/>
                </a:solidFill>
                <a:latin typeface="Calibri"/>
              </a:rPr>
            </a:br>
            <a:r>
              <a:rPr lang="en-US" sz="3400" dirty="0">
                <a:solidFill>
                  <a:srgbClr val="FFFFFF"/>
                </a:solidFill>
                <a:latin typeface="Calibri"/>
              </a:rPr>
              <a:t>    </a:t>
            </a:r>
            <a:r>
              <a:rPr lang="en-US" sz="3100" dirty="0">
                <a:solidFill>
                  <a:srgbClr val="00B0F0"/>
                </a:solidFill>
                <a:latin typeface="Calibri"/>
              </a:rPr>
              <a:t>Many Systems Connected to One</a:t>
            </a:r>
            <a:endParaRPr lang="en-US" sz="3100" dirty="0">
              <a:solidFill>
                <a:srgbClr val="00B0F0"/>
              </a:solidFill>
            </a:endParaRPr>
          </a:p>
        </p:txBody>
      </p:sp>
    </p:spTree>
    <p:extLst>
      <p:ext uri="{BB962C8B-B14F-4D97-AF65-F5344CB8AC3E}">
        <p14:creationId xmlns:p14="http://schemas.microsoft.com/office/powerpoint/2010/main" val="32255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9" name="Freeform 49">
            <a:extLst>
              <a:ext uri="{FF2B5EF4-FFF2-40B4-BE49-F238E27FC236}">
                <a16:creationId xmlns:a16="http://schemas.microsoft.com/office/drawing/2014/main" id="{D227D8FB-85E6-4F0E-9F9E-A85A9E7DC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6921" y="385227"/>
            <a:ext cx="5478085" cy="470763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chemeClr val="bg1">
              <a:alpha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5991BFE-2E28-42F0-ABB2-4AA495629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0921" y="0"/>
            <a:ext cx="4573079" cy="5298683"/>
          </a:xfrm>
          <a:custGeom>
            <a:avLst/>
            <a:gdLst>
              <a:gd name="connsiteX0" fmla="*/ 744562 w 6097438"/>
              <a:gd name="connsiteY0" fmla="*/ 0 h 5298683"/>
              <a:gd name="connsiteX1" fmla="*/ 5209260 w 6097438"/>
              <a:gd name="connsiteY1" fmla="*/ 0 h 5298683"/>
              <a:gd name="connsiteX2" fmla="*/ 5384861 w 6097438"/>
              <a:gd name="connsiteY2" fmla="*/ 193210 h 5298683"/>
              <a:gd name="connsiteX3" fmla="*/ 6097438 w 6097438"/>
              <a:gd name="connsiteY3" fmla="*/ 2178155 h 5298683"/>
              <a:gd name="connsiteX4" fmla="*/ 2976911 w 6097438"/>
              <a:gd name="connsiteY4" fmla="*/ 5298683 h 5298683"/>
              <a:gd name="connsiteX5" fmla="*/ 101610 w 6097438"/>
              <a:gd name="connsiteY5" fmla="*/ 3392805 h 5298683"/>
              <a:gd name="connsiteX6" fmla="*/ 0 w 6097438"/>
              <a:gd name="connsiteY6" fmla="*/ 3115184 h 5298683"/>
              <a:gd name="connsiteX7" fmla="*/ 0 w 6097438"/>
              <a:gd name="connsiteY7" fmla="*/ 1241127 h 5298683"/>
              <a:gd name="connsiteX8" fmla="*/ 101610 w 6097438"/>
              <a:gd name="connsiteY8" fmla="*/ 963506 h 5298683"/>
              <a:gd name="connsiteX9" fmla="*/ 568961 w 6097438"/>
              <a:gd name="connsiteY9" fmla="*/ 193210 h 52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7438" h="5298683">
                <a:moveTo>
                  <a:pt x="744562" y="0"/>
                </a:moveTo>
                <a:lnTo>
                  <a:pt x="5209260" y="0"/>
                </a:lnTo>
                <a:lnTo>
                  <a:pt x="5384861" y="193210"/>
                </a:lnTo>
                <a:cubicBezTo>
                  <a:pt x="5830023" y="732621"/>
                  <a:pt x="6097438" y="1424159"/>
                  <a:pt x="6097438" y="2178155"/>
                </a:cubicBezTo>
                <a:cubicBezTo>
                  <a:pt x="6097438" y="3901575"/>
                  <a:pt x="4700330" y="5298683"/>
                  <a:pt x="2976911" y="5298683"/>
                </a:cubicBezTo>
                <a:cubicBezTo>
                  <a:pt x="1684346" y="5298683"/>
                  <a:pt x="575332" y="4512810"/>
                  <a:pt x="101610" y="3392805"/>
                </a:cubicBezTo>
                <a:lnTo>
                  <a:pt x="0" y="3115184"/>
                </a:lnTo>
                <a:lnTo>
                  <a:pt x="0" y="1241127"/>
                </a:lnTo>
                <a:lnTo>
                  <a:pt x="101610" y="963506"/>
                </a:lnTo>
                <a:cubicBezTo>
                  <a:pt x="220041" y="683504"/>
                  <a:pt x="378177" y="424387"/>
                  <a:pt x="568961" y="193210"/>
                </a:cubicBez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D775572-F6CD-4584-99A1-2297FAEB6585}"/>
              </a:ext>
            </a:extLst>
          </p:cNvPr>
          <p:cNvSpPr>
            <a:spLocks noGrp="1"/>
          </p:cNvSpPr>
          <p:nvPr>
            <p:ph type="title"/>
          </p:nvPr>
        </p:nvSpPr>
        <p:spPr>
          <a:xfrm>
            <a:off x="5226121" y="425148"/>
            <a:ext cx="3530878" cy="1043409"/>
          </a:xfrm>
          <a:ln>
            <a:noFill/>
          </a:ln>
        </p:spPr>
        <p:txBody>
          <a:bodyPr vert="horz" lIns="91440" tIns="45720" rIns="91440" bIns="45720" rtlCol="0" anchor="ctr">
            <a:noAutofit/>
          </a:bodyPr>
          <a:lstStyle/>
          <a:p>
            <a:pPr algn="ctr">
              <a:lnSpc>
                <a:spcPct val="90000"/>
              </a:lnSpc>
            </a:pPr>
            <a:r>
              <a:rPr lang="en-US" sz="4000" dirty="0">
                <a:solidFill>
                  <a:srgbClr val="00B0F0"/>
                </a:solidFill>
                <a:latin typeface="+mj-lt"/>
              </a:rPr>
              <a:t>Data Reporting and Analysis</a:t>
            </a:r>
          </a:p>
        </p:txBody>
      </p:sp>
      <p:sp>
        <p:nvSpPr>
          <p:cNvPr id="12" name="Content Placeholder 11">
            <a:extLst>
              <a:ext uri="{FF2B5EF4-FFF2-40B4-BE49-F238E27FC236}">
                <a16:creationId xmlns:a16="http://schemas.microsoft.com/office/drawing/2014/main" id="{E7DAC0A9-D589-469B-979F-F44E395262CB}"/>
              </a:ext>
            </a:extLst>
          </p:cNvPr>
          <p:cNvSpPr>
            <a:spLocks noGrp="1"/>
          </p:cNvSpPr>
          <p:nvPr>
            <p:ph idx="1"/>
          </p:nvPr>
        </p:nvSpPr>
        <p:spPr>
          <a:xfrm>
            <a:off x="5247546" y="1614309"/>
            <a:ext cx="3414108" cy="2729643"/>
          </a:xfrm>
        </p:spPr>
        <p:txBody>
          <a:bodyPr vert="horz" lIns="91440" tIns="45720" rIns="91440" bIns="45720" rtlCol="0" anchor="ctr" anchorCtr="0">
            <a:normAutofit/>
          </a:bodyPr>
          <a:lstStyle/>
          <a:p>
            <a:pPr marL="114300" lvl="0" indent="0">
              <a:lnSpc>
                <a:spcPct val="90000"/>
              </a:lnSpc>
              <a:buNone/>
            </a:pPr>
            <a:r>
              <a:rPr lang="en-US" sz="2400" b="1" dirty="0">
                <a:solidFill>
                  <a:srgbClr val="FFFFFF"/>
                </a:solidFill>
              </a:rPr>
              <a:t>Data supplied by CEPI </a:t>
            </a:r>
            <a:r>
              <a:rPr lang="en-US" sz="2400" dirty="0">
                <a:solidFill>
                  <a:srgbClr val="00B0F0"/>
                </a:solidFill>
              </a:rPr>
              <a:t>(Center for Educational Performance  and Information)</a:t>
            </a:r>
            <a:r>
              <a:rPr lang="en-US" sz="2400" b="1" dirty="0">
                <a:solidFill>
                  <a:srgbClr val="FFFFFF"/>
                </a:solidFill>
              </a:rPr>
              <a:t> with Technical Assistance and data analysis provided by contractors under the direction of MDE</a:t>
            </a:r>
            <a:endParaRPr lang="en-US" sz="1600" dirty="0">
              <a:solidFill>
                <a:schemeClr val="tx1"/>
              </a:solidFill>
            </a:endParaRPr>
          </a:p>
        </p:txBody>
      </p:sp>
      <p:sp>
        <p:nvSpPr>
          <p:cNvPr id="2" name="Oval 1">
            <a:hlinkClick r:id="rId3" action="ppaction://hlinksldjump"/>
            <a:extLst>
              <a:ext uri="{FF2B5EF4-FFF2-40B4-BE49-F238E27FC236}">
                <a16:creationId xmlns:a16="http://schemas.microsoft.com/office/drawing/2014/main" id="{C306B295-3600-4FD7-91B1-116812701F36}"/>
              </a:ext>
            </a:extLst>
          </p:cNvPr>
          <p:cNvSpPr/>
          <p:nvPr/>
        </p:nvSpPr>
        <p:spPr>
          <a:xfrm>
            <a:off x="7158" y="4142932"/>
            <a:ext cx="2665513" cy="2670306"/>
          </a:xfrm>
          <a:prstGeom prst="ellipse">
            <a:avLst/>
          </a:prstGeom>
          <a:solidFill>
            <a:schemeClr val="bg1">
              <a:lumMod val="75000"/>
              <a:lumOff val="25000"/>
            </a:schemeClr>
          </a:solidFill>
          <a:ln w="95250">
            <a:gradFill>
              <a:gsLst>
                <a:gs pos="78500">
                  <a:srgbClr val="202A50"/>
                </a:gs>
                <a:gs pos="0">
                  <a:srgbClr val="123365"/>
                </a:gs>
                <a:gs pos="65000">
                  <a:srgbClr val="0A1C43"/>
                </a:gs>
                <a:gs pos="100000">
                  <a:srgbClr val="264F7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ctr">
              <a:lnSpc>
                <a:spcPct val="90000"/>
              </a:lnSpc>
            </a:pPr>
            <a:r>
              <a:rPr lang="en-US" sz="2200" dirty="0">
                <a:solidFill>
                  <a:srgbClr val="FFFFFF"/>
                </a:solidFill>
              </a:rPr>
              <a:t>Kindergarten Pathways</a:t>
            </a:r>
          </a:p>
        </p:txBody>
      </p:sp>
      <p:sp>
        <p:nvSpPr>
          <p:cNvPr id="11" name="Oval 10">
            <a:hlinkClick r:id="rId4" action="ppaction://hlinksldjump"/>
            <a:extLst>
              <a:ext uri="{FF2B5EF4-FFF2-40B4-BE49-F238E27FC236}">
                <a16:creationId xmlns:a16="http://schemas.microsoft.com/office/drawing/2014/main" id="{C91C4A69-5C89-44B7-8CA4-EFA599C33D9C}"/>
              </a:ext>
            </a:extLst>
          </p:cNvPr>
          <p:cNvSpPr/>
          <p:nvPr/>
        </p:nvSpPr>
        <p:spPr>
          <a:xfrm>
            <a:off x="92785" y="133404"/>
            <a:ext cx="2665513" cy="2670306"/>
          </a:xfrm>
          <a:prstGeom prst="ellipse">
            <a:avLst/>
          </a:prstGeom>
          <a:solidFill>
            <a:schemeClr val="bg1">
              <a:lumMod val="65000"/>
              <a:lumOff val="35000"/>
            </a:schemeClr>
          </a:solidFill>
          <a:ln w="95250">
            <a:gradFill>
              <a:gsLst>
                <a:gs pos="78500">
                  <a:srgbClr val="202A50"/>
                </a:gs>
                <a:gs pos="0">
                  <a:srgbClr val="123365"/>
                </a:gs>
                <a:gs pos="65000">
                  <a:srgbClr val="0A1C43"/>
                </a:gs>
                <a:gs pos="100000">
                  <a:srgbClr val="264F7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i="1" dirty="0">
                <a:solidFill>
                  <a:srgbClr val="FFFFFF"/>
                </a:solidFill>
              </a:rPr>
              <a:t>Early On </a:t>
            </a:r>
            <a:r>
              <a:rPr lang="en-US" sz="2400" dirty="0">
                <a:solidFill>
                  <a:srgbClr val="FFFFFF"/>
                </a:solidFill>
              </a:rPr>
              <a:t>Data Profiles </a:t>
            </a:r>
            <a:r>
              <a:rPr lang="en-US" dirty="0">
                <a:solidFill>
                  <a:srgbClr val="FFFFFF"/>
                </a:solidFill>
                <a:hlinkClick r:id="rId5"/>
              </a:rPr>
              <a:t>www.earlyondata.com </a:t>
            </a:r>
            <a:endParaRPr lang="en-US" dirty="0">
              <a:solidFill>
                <a:srgbClr val="FFFFFF"/>
              </a:solidFill>
            </a:endParaRPr>
          </a:p>
        </p:txBody>
      </p:sp>
      <p:sp>
        <p:nvSpPr>
          <p:cNvPr id="13" name="Oval 12">
            <a:hlinkClick r:id="rId6" action="ppaction://hlinksldjump"/>
            <a:extLst>
              <a:ext uri="{FF2B5EF4-FFF2-40B4-BE49-F238E27FC236}">
                <a16:creationId xmlns:a16="http://schemas.microsoft.com/office/drawing/2014/main" id="{3BE72C50-6ED0-415B-B418-579EF435DA5F}"/>
              </a:ext>
            </a:extLst>
          </p:cNvPr>
          <p:cNvSpPr/>
          <p:nvPr/>
        </p:nvSpPr>
        <p:spPr>
          <a:xfrm>
            <a:off x="1735595" y="2188138"/>
            <a:ext cx="3414468" cy="3516559"/>
          </a:xfrm>
          <a:prstGeom prst="ellipse">
            <a:avLst/>
          </a:prstGeom>
          <a:solidFill>
            <a:srgbClr val="404040"/>
          </a:solidFill>
          <a:ln w="95250">
            <a:gradFill>
              <a:gsLst>
                <a:gs pos="78500">
                  <a:srgbClr val="202A50"/>
                </a:gs>
                <a:gs pos="0">
                  <a:srgbClr val="123365"/>
                </a:gs>
                <a:gs pos="65000">
                  <a:srgbClr val="0A1C43"/>
                </a:gs>
                <a:gs pos="100000">
                  <a:srgbClr val="264F7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dirty="0">
                <a:solidFill>
                  <a:srgbClr val="FFFFFF"/>
                </a:solidFill>
              </a:rPr>
              <a:t> CEPI - Early Childhood Reports </a:t>
            </a:r>
            <a:r>
              <a:rPr lang="en-US" dirty="0">
                <a:solidFill>
                  <a:srgbClr val="FFFFFF"/>
                </a:solidFill>
                <a:hlinkClick r:id="rId7"/>
              </a:rPr>
              <a:t>www.mischooldata.org  </a:t>
            </a:r>
            <a:endParaRPr lang="en-US" dirty="0">
              <a:solidFill>
                <a:srgbClr val="FFFFFF"/>
              </a:solidFill>
            </a:endParaRPr>
          </a:p>
        </p:txBody>
      </p:sp>
      <p:sp>
        <p:nvSpPr>
          <p:cNvPr id="14" name="Oval 13">
            <a:hlinkClick r:id="rId8" action="ppaction://hlinksldjump"/>
            <a:extLst>
              <a:ext uri="{FF2B5EF4-FFF2-40B4-BE49-F238E27FC236}">
                <a16:creationId xmlns:a16="http://schemas.microsoft.com/office/drawing/2014/main" id="{CBA5D6FA-46E2-4415-B90F-47C3AB6D9422}"/>
              </a:ext>
            </a:extLst>
          </p:cNvPr>
          <p:cNvSpPr/>
          <p:nvPr/>
        </p:nvSpPr>
        <p:spPr>
          <a:xfrm>
            <a:off x="4038600" y="4572000"/>
            <a:ext cx="2222927" cy="2265395"/>
          </a:xfrm>
          <a:prstGeom prst="ellipse">
            <a:avLst/>
          </a:prstGeom>
          <a:solidFill>
            <a:schemeClr val="bg1">
              <a:lumMod val="75000"/>
              <a:lumOff val="25000"/>
            </a:schemeClr>
          </a:solidFill>
          <a:ln w="95250">
            <a:gradFill>
              <a:gsLst>
                <a:gs pos="78500">
                  <a:srgbClr val="202A50"/>
                </a:gs>
                <a:gs pos="0">
                  <a:srgbClr val="123365"/>
                </a:gs>
                <a:gs pos="65000">
                  <a:srgbClr val="0A1C43"/>
                </a:gs>
                <a:gs pos="100000">
                  <a:srgbClr val="264F7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nSpc>
                <a:spcPct val="90000"/>
              </a:lnSpc>
            </a:pPr>
            <a:r>
              <a:rPr lang="en-US" sz="2000" dirty="0">
                <a:solidFill>
                  <a:srgbClr val="FFFFFF"/>
                </a:solidFill>
              </a:rPr>
              <a:t>Continuity Of Service in Special Education</a:t>
            </a:r>
          </a:p>
        </p:txBody>
      </p:sp>
      <p:sp>
        <p:nvSpPr>
          <p:cNvPr id="10" name="Oval 9">
            <a:hlinkClick r:id="rId8" action="ppaction://hlinksldjump"/>
            <a:extLst>
              <a:ext uri="{FF2B5EF4-FFF2-40B4-BE49-F238E27FC236}">
                <a16:creationId xmlns:a16="http://schemas.microsoft.com/office/drawing/2014/main" id="{4D88A037-057A-41AC-9D71-37EACD28E80C}"/>
              </a:ext>
            </a:extLst>
          </p:cNvPr>
          <p:cNvSpPr/>
          <p:nvPr/>
        </p:nvSpPr>
        <p:spPr>
          <a:xfrm>
            <a:off x="7408405" y="4343952"/>
            <a:ext cx="1569675" cy="1591464"/>
          </a:xfrm>
          <a:prstGeom prst="ellipse">
            <a:avLst/>
          </a:prstGeom>
          <a:solidFill>
            <a:schemeClr val="bg1">
              <a:lumMod val="75000"/>
              <a:lumOff val="25000"/>
            </a:schemeClr>
          </a:solidFill>
          <a:ln w="95250">
            <a:gradFill>
              <a:gsLst>
                <a:gs pos="78500">
                  <a:srgbClr val="202A50"/>
                </a:gs>
                <a:gs pos="0">
                  <a:srgbClr val="123365"/>
                </a:gs>
                <a:gs pos="65000">
                  <a:srgbClr val="0A1C43"/>
                </a:gs>
                <a:gs pos="100000">
                  <a:srgbClr val="264F7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nSpc>
                <a:spcPct val="90000"/>
              </a:lnSpc>
            </a:pPr>
            <a:r>
              <a:rPr lang="en-US" sz="2000" b="1" dirty="0">
                <a:solidFill>
                  <a:srgbClr val="1515D9"/>
                </a:solidFill>
                <a:hlinkClick r:id="rId9" action="ppaction://hlinksldjump"/>
              </a:rPr>
              <a:t>Next</a:t>
            </a:r>
            <a:endParaRPr lang="en-US" sz="2000" b="1" dirty="0">
              <a:solidFill>
                <a:srgbClr val="1515D9"/>
              </a:solidFill>
            </a:endParaRPr>
          </a:p>
        </p:txBody>
      </p:sp>
    </p:spTree>
    <p:extLst>
      <p:ext uri="{BB962C8B-B14F-4D97-AF65-F5344CB8AC3E}">
        <p14:creationId xmlns:p14="http://schemas.microsoft.com/office/powerpoint/2010/main" val="359808188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hlinkClick r:id="rId4" action="ppaction://hlinksldjump"/>
            <a:extLst>
              <a:ext uri="{FF2B5EF4-FFF2-40B4-BE49-F238E27FC236}">
                <a16:creationId xmlns:a16="http://schemas.microsoft.com/office/drawing/2014/main" id="{F22D2DE9-EECE-41D7-B72C-BC16725917F1}"/>
              </a:ext>
            </a:extLst>
          </p:cNvPr>
          <p:cNvSpPr txBox="1"/>
          <p:nvPr/>
        </p:nvSpPr>
        <p:spPr>
          <a:xfrm>
            <a:off x="7696200" y="838200"/>
            <a:ext cx="1143000" cy="369332"/>
          </a:xfrm>
          <a:prstGeom prst="rect">
            <a:avLst/>
          </a:prstGeom>
          <a:solidFill>
            <a:srgbClr val="37B847"/>
          </a:solidFill>
          <a:ln>
            <a:solidFill>
              <a:schemeClr val="tx1"/>
            </a:solidFill>
          </a:ln>
        </p:spPr>
        <p:txBody>
          <a:bodyPr wrap="square" rtlCol="0">
            <a:spAutoFit/>
          </a:bodyPr>
          <a:lstStyle/>
          <a:p>
            <a:pPr algn="ctr"/>
            <a:r>
              <a:rPr lang="en-US" b="1" dirty="0">
                <a:solidFill>
                  <a:schemeClr val="bg1"/>
                </a:solidFill>
              </a:rPr>
              <a:t>Return</a:t>
            </a:r>
          </a:p>
        </p:txBody>
      </p:sp>
      <p:sp>
        <p:nvSpPr>
          <p:cNvPr id="20" name="TextBox 19">
            <a:extLst>
              <a:ext uri="{FF2B5EF4-FFF2-40B4-BE49-F238E27FC236}">
                <a16:creationId xmlns:a16="http://schemas.microsoft.com/office/drawing/2014/main" id="{6F767BF3-B085-4FC9-9F89-FBCCE29FE714}"/>
              </a:ext>
            </a:extLst>
          </p:cNvPr>
          <p:cNvSpPr txBox="1"/>
          <p:nvPr/>
        </p:nvSpPr>
        <p:spPr>
          <a:xfrm>
            <a:off x="6400800" y="838200"/>
            <a:ext cx="1143000" cy="369332"/>
          </a:xfrm>
          <a:prstGeom prst="rect">
            <a:avLst/>
          </a:prstGeom>
          <a:solidFill>
            <a:srgbClr val="FFFF00"/>
          </a:solidFill>
          <a:ln>
            <a:solidFill>
              <a:schemeClr val="tx1"/>
            </a:solidFill>
          </a:ln>
        </p:spPr>
        <p:txBody>
          <a:bodyPr wrap="square" rtlCol="0">
            <a:spAutoFit/>
          </a:bodyPr>
          <a:lstStyle/>
          <a:p>
            <a:pPr algn="ctr"/>
            <a:r>
              <a:rPr lang="en-US" b="1" dirty="0">
                <a:hlinkClick r:id="rId5"/>
              </a:rPr>
              <a:t>Website</a:t>
            </a:r>
            <a:endParaRPr lang="en-US" b="1" dirty="0"/>
          </a:p>
        </p:txBody>
      </p:sp>
    </p:spTree>
    <p:extLst>
      <p:ext uri="{BB962C8B-B14F-4D97-AF65-F5344CB8AC3E}">
        <p14:creationId xmlns:p14="http://schemas.microsoft.com/office/powerpoint/2010/main" val="2778295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4DE21-D9AA-47DC-866D-4436675BF2A2}"/>
              </a:ext>
            </a:extLst>
          </p:cNvPr>
          <p:cNvSpPr>
            <a:spLocks noGrp="1"/>
          </p:cNvSpPr>
          <p:nvPr>
            <p:ph type="title"/>
          </p:nvPr>
        </p:nvSpPr>
        <p:spPr>
          <a:xfrm>
            <a:off x="2819400" y="1066800"/>
            <a:ext cx="6400800" cy="1143000"/>
          </a:xfrm>
          <a:ln>
            <a:noFill/>
          </a:ln>
        </p:spPr>
        <p:txBody>
          <a:bodyPr>
            <a:normAutofit fontScale="90000"/>
          </a:bodyPr>
          <a:lstStyle/>
          <a:p>
            <a:r>
              <a:rPr lang="en-US" u="sng" dirty="0"/>
              <a:t>mischooldata.org</a:t>
            </a:r>
            <a:br>
              <a:rPr lang="en-US" dirty="0"/>
            </a:br>
            <a:r>
              <a:rPr lang="en-US" dirty="0"/>
              <a:t>	</a:t>
            </a:r>
            <a:r>
              <a:rPr lang="en-US" sz="3100" dirty="0">
                <a:solidFill>
                  <a:srgbClr val="ED3532"/>
                </a:solidFill>
              </a:rPr>
              <a:t>Kindergarten Pathways</a:t>
            </a:r>
          </a:p>
        </p:txBody>
      </p:sp>
      <p:sp>
        <p:nvSpPr>
          <p:cNvPr id="16" name="TextBox 15">
            <a:hlinkClick r:id="rId4" action="ppaction://hlinksldjump"/>
            <a:extLst>
              <a:ext uri="{FF2B5EF4-FFF2-40B4-BE49-F238E27FC236}">
                <a16:creationId xmlns:a16="http://schemas.microsoft.com/office/drawing/2014/main" id="{F22D2DE9-EECE-41D7-B72C-BC16725917F1}"/>
              </a:ext>
            </a:extLst>
          </p:cNvPr>
          <p:cNvSpPr txBox="1"/>
          <p:nvPr/>
        </p:nvSpPr>
        <p:spPr>
          <a:xfrm>
            <a:off x="7620000" y="5791200"/>
            <a:ext cx="1143000" cy="369332"/>
          </a:xfrm>
          <a:prstGeom prst="rect">
            <a:avLst/>
          </a:prstGeom>
          <a:solidFill>
            <a:srgbClr val="37B847"/>
          </a:solidFill>
          <a:ln>
            <a:solidFill>
              <a:schemeClr val="tx1"/>
            </a:solidFill>
          </a:ln>
        </p:spPr>
        <p:txBody>
          <a:bodyPr wrap="square" rtlCol="0">
            <a:spAutoFit/>
          </a:bodyPr>
          <a:lstStyle/>
          <a:p>
            <a:pPr algn="ctr"/>
            <a:r>
              <a:rPr lang="en-US" b="1" dirty="0">
                <a:solidFill>
                  <a:schemeClr val="bg1"/>
                </a:solidFill>
              </a:rPr>
              <a:t>Return</a:t>
            </a:r>
          </a:p>
        </p:txBody>
      </p:sp>
      <p:sp>
        <p:nvSpPr>
          <p:cNvPr id="20" name="TextBox 19">
            <a:extLst>
              <a:ext uri="{FF2B5EF4-FFF2-40B4-BE49-F238E27FC236}">
                <a16:creationId xmlns:a16="http://schemas.microsoft.com/office/drawing/2014/main" id="{6F767BF3-B085-4FC9-9F89-FBCCE29FE714}"/>
              </a:ext>
            </a:extLst>
          </p:cNvPr>
          <p:cNvSpPr txBox="1"/>
          <p:nvPr/>
        </p:nvSpPr>
        <p:spPr>
          <a:xfrm>
            <a:off x="6324600" y="5791200"/>
            <a:ext cx="1143000" cy="369332"/>
          </a:xfrm>
          <a:prstGeom prst="rect">
            <a:avLst/>
          </a:prstGeom>
          <a:solidFill>
            <a:srgbClr val="FFFF00"/>
          </a:solidFill>
          <a:ln>
            <a:solidFill>
              <a:schemeClr val="tx1"/>
            </a:solidFill>
          </a:ln>
        </p:spPr>
        <p:txBody>
          <a:bodyPr wrap="square" rtlCol="0">
            <a:spAutoFit/>
          </a:bodyPr>
          <a:lstStyle/>
          <a:p>
            <a:pPr algn="ctr"/>
            <a:r>
              <a:rPr lang="en-US" b="1" dirty="0">
                <a:hlinkClick r:id="rId5"/>
              </a:rPr>
              <a:t>Website</a:t>
            </a:r>
            <a:endParaRPr lang="en-US" b="1" dirty="0"/>
          </a:p>
        </p:txBody>
      </p:sp>
    </p:spTree>
    <p:extLst>
      <p:ext uri="{BB962C8B-B14F-4D97-AF65-F5344CB8AC3E}">
        <p14:creationId xmlns:p14="http://schemas.microsoft.com/office/powerpoint/2010/main" val="39233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10B5E6-C332-4D95-8667-33EC60239FE6}"/>
              </a:ext>
            </a:extLst>
          </p:cNvPr>
          <p:cNvPicPr>
            <a:picLocks noChangeAspect="1"/>
          </p:cNvPicPr>
          <p:nvPr/>
        </p:nvPicPr>
        <p:blipFill>
          <a:blip r:embed="rId3"/>
          <a:stretch>
            <a:fillRect/>
          </a:stretch>
        </p:blipFill>
        <p:spPr>
          <a:xfrm rot="1122245">
            <a:off x="4425777" y="3350373"/>
            <a:ext cx="2321873" cy="2321873"/>
          </a:xfrm>
          <a:prstGeom prst="rect">
            <a:avLst/>
          </a:prstGeom>
        </p:spPr>
      </p:pic>
      <p:sp>
        <p:nvSpPr>
          <p:cNvPr id="12" name="Content Placeholder 11">
            <a:extLst>
              <a:ext uri="{FF2B5EF4-FFF2-40B4-BE49-F238E27FC236}">
                <a16:creationId xmlns:a16="http://schemas.microsoft.com/office/drawing/2014/main" id="{B271BE63-96BA-430E-BD6F-09605EC47F0E}"/>
              </a:ext>
            </a:extLst>
          </p:cNvPr>
          <p:cNvSpPr>
            <a:spLocks noGrp="1"/>
          </p:cNvSpPr>
          <p:nvPr>
            <p:ph idx="1"/>
          </p:nvPr>
        </p:nvSpPr>
        <p:spPr>
          <a:xfrm>
            <a:off x="457200" y="2292349"/>
            <a:ext cx="8229600" cy="3346451"/>
          </a:xfrm>
        </p:spPr>
        <p:txBody>
          <a:bodyPr/>
          <a:lstStyle/>
          <a:p>
            <a:pPr>
              <a:buClr>
                <a:srgbClr val="ED3532"/>
              </a:buClr>
            </a:pPr>
            <a:r>
              <a:rPr lang="en-US" dirty="0"/>
              <a:t>Allan Knapp, MI Part C</a:t>
            </a:r>
          </a:p>
          <a:p>
            <a:pPr>
              <a:buClr>
                <a:srgbClr val="ED3532"/>
              </a:buClr>
            </a:pPr>
            <a:r>
              <a:rPr lang="en-US" dirty="0"/>
              <a:t>Mark Kuiper, MI 619  </a:t>
            </a:r>
          </a:p>
          <a:p>
            <a:pPr>
              <a:buClr>
                <a:srgbClr val="ED3532"/>
              </a:buClr>
            </a:pPr>
            <a:endParaRPr lang="en-US" dirty="0"/>
          </a:p>
          <a:p>
            <a:pPr>
              <a:buClr>
                <a:srgbClr val="ED3532"/>
              </a:buClr>
            </a:pPr>
            <a:r>
              <a:rPr lang="en-US" dirty="0"/>
              <a:t>Kelley Blas, NC 619 </a:t>
            </a:r>
          </a:p>
          <a:p>
            <a:pPr>
              <a:buClr>
                <a:srgbClr val="ED3532"/>
              </a:buClr>
            </a:pPr>
            <a:r>
              <a:rPr lang="en-US" dirty="0"/>
              <a:t>Vivian James, NC 619</a:t>
            </a:r>
          </a:p>
          <a:p>
            <a:pPr>
              <a:buClr>
                <a:srgbClr val="ED3532"/>
              </a:buClr>
            </a:pPr>
            <a:r>
              <a:rPr lang="en-US" dirty="0"/>
              <a:t>Barbara Simpson,  NC Part C</a:t>
            </a:r>
          </a:p>
        </p:txBody>
      </p:sp>
      <p:sp>
        <p:nvSpPr>
          <p:cNvPr id="10" name="Title 9">
            <a:extLst>
              <a:ext uri="{FF2B5EF4-FFF2-40B4-BE49-F238E27FC236}">
                <a16:creationId xmlns:a16="http://schemas.microsoft.com/office/drawing/2014/main" id="{0A9E68AA-3154-4732-9A79-2E2EC7DD49D8}"/>
              </a:ext>
            </a:extLst>
          </p:cNvPr>
          <p:cNvSpPr>
            <a:spLocks noGrp="1"/>
          </p:cNvSpPr>
          <p:nvPr>
            <p:ph type="title"/>
          </p:nvPr>
        </p:nvSpPr>
        <p:spPr/>
        <p:txBody>
          <a:bodyPr/>
          <a:lstStyle/>
          <a:p>
            <a:r>
              <a:rPr lang="en-US" dirty="0"/>
              <a:t>Introductions</a:t>
            </a:r>
          </a:p>
        </p:txBody>
      </p:sp>
      <p:sp>
        <p:nvSpPr>
          <p:cNvPr id="4" name="Slide Number Placeholder 3">
            <a:extLst>
              <a:ext uri="{FF2B5EF4-FFF2-40B4-BE49-F238E27FC236}">
                <a16:creationId xmlns:a16="http://schemas.microsoft.com/office/drawing/2014/main" id="{1A5E7D21-6CDA-4AB5-91B2-CEC30F6C300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
        <p:nvSpPr>
          <p:cNvPr id="11" name="Text Placeholder 10">
            <a:extLst>
              <a:ext uri="{FF2B5EF4-FFF2-40B4-BE49-F238E27FC236}">
                <a16:creationId xmlns:a16="http://schemas.microsoft.com/office/drawing/2014/main" id="{2C81CF19-35D6-4DEB-ABF8-F2225CF41472}"/>
              </a:ext>
            </a:extLst>
          </p:cNvPr>
          <p:cNvSpPr>
            <a:spLocks noGrp="1"/>
          </p:cNvSpPr>
          <p:nvPr>
            <p:ph type="body" idx="4294967295"/>
          </p:nvPr>
        </p:nvSpPr>
        <p:spPr>
          <a:xfrm>
            <a:off x="914400" y="1535112"/>
            <a:ext cx="2667000" cy="639763"/>
          </a:xfrm>
          <a:prstGeom prst="rect">
            <a:avLst/>
          </a:prstGeom>
        </p:spPr>
        <p:txBody>
          <a:bodyPr/>
          <a:lstStyle/>
          <a:p>
            <a:pPr marL="0" indent="0">
              <a:buNone/>
            </a:pPr>
            <a:r>
              <a:rPr lang="en-US" sz="3200" b="1" dirty="0"/>
              <a:t>State Panelists</a:t>
            </a:r>
            <a:r>
              <a:rPr lang="en-US" dirty="0"/>
              <a:t>	</a:t>
            </a:r>
          </a:p>
        </p:txBody>
      </p:sp>
      <p:sp>
        <p:nvSpPr>
          <p:cNvPr id="13" name="Text Placeholder 12">
            <a:extLst>
              <a:ext uri="{FF2B5EF4-FFF2-40B4-BE49-F238E27FC236}">
                <a16:creationId xmlns:a16="http://schemas.microsoft.com/office/drawing/2014/main" id="{C8A0A4AF-9703-4494-B5B3-BBE612999AF2}"/>
              </a:ext>
            </a:extLst>
          </p:cNvPr>
          <p:cNvSpPr>
            <a:spLocks noGrp="1"/>
          </p:cNvSpPr>
          <p:nvPr>
            <p:ph type="body" sz="quarter" idx="4294967295"/>
          </p:nvPr>
        </p:nvSpPr>
        <p:spPr>
          <a:xfrm>
            <a:off x="6019800" y="1535113"/>
            <a:ext cx="1752600" cy="522287"/>
          </a:xfrm>
          <a:prstGeom prst="rect">
            <a:avLst/>
          </a:prstGeom>
        </p:spPr>
        <p:txBody>
          <a:bodyPr/>
          <a:lstStyle/>
          <a:p>
            <a:pPr marL="0" indent="0">
              <a:buNone/>
            </a:pPr>
            <a:r>
              <a:rPr lang="en-US" sz="3200" b="1" dirty="0"/>
              <a:t>DaSy</a:t>
            </a:r>
          </a:p>
        </p:txBody>
      </p:sp>
      <p:sp>
        <p:nvSpPr>
          <p:cNvPr id="14" name="Content Placeholder 13">
            <a:extLst>
              <a:ext uri="{FF2B5EF4-FFF2-40B4-BE49-F238E27FC236}">
                <a16:creationId xmlns:a16="http://schemas.microsoft.com/office/drawing/2014/main" id="{872306A7-B7A2-47D5-8924-C1D1B2B9C8FB}"/>
              </a:ext>
            </a:extLst>
          </p:cNvPr>
          <p:cNvSpPr>
            <a:spLocks noGrp="1"/>
          </p:cNvSpPr>
          <p:nvPr>
            <p:ph sz="quarter" idx="4294967295"/>
          </p:nvPr>
        </p:nvSpPr>
        <p:spPr>
          <a:xfrm>
            <a:off x="5330825" y="2174875"/>
            <a:ext cx="3813175" cy="2778125"/>
          </a:xfrm>
          <a:prstGeom prst="rect">
            <a:avLst/>
          </a:prstGeom>
        </p:spPr>
        <p:txBody>
          <a:bodyPr/>
          <a:lstStyle/>
          <a:p>
            <a:r>
              <a:rPr lang="en-US" dirty="0">
                <a:solidFill>
                  <a:srgbClr val="297ABB"/>
                </a:solidFill>
              </a:rPr>
              <a:t>Denise Mauzy</a:t>
            </a:r>
          </a:p>
          <a:p>
            <a:r>
              <a:rPr lang="en-US" dirty="0">
                <a:solidFill>
                  <a:srgbClr val="297ABB"/>
                </a:solidFill>
              </a:rPr>
              <a:t>Bruce Bull</a:t>
            </a:r>
          </a:p>
          <a:p>
            <a:r>
              <a:rPr lang="en-US" dirty="0">
                <a:solidFill>
                  <a:srgbClr val="297ABB"/>
                </a:solidFill>
              </a:rPr>
              <a:t>Sherry Franklin</a:t>
            </a:r>
          </a:p>
        </p:txBody>
      </p:sp>
    </p:spTree>
    <p:extLst>
      <p:ext uri="{BB962C8B-B14F-4D97-AF65-F5344CB8AC3E}">
        <p14:creationId xmlns:p14="http://schemas.microsoft.com/office/powerpoint/2010/main" val="2722079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4DE21-D9AA-47DC-866D-4436675BF2A2}"/>
              </a:ext>
            </a:extLst>
          </p:cNvPr>
          <p:cNvSpPr>
            <a:spLocks noGrp="1"/>
          </p:cNvSpPr>
          <p:nvPr>
            <p:ph type="title"/>
          </p:nvPr>
        </p:nvSpPr>
        <p:spPr>
          <a:xfrm>
            <a:off x="304800" y="533400"/>
            <a:ext cx="5638800" cy="1371600"/>
          </a:xfrm>
          <a:ln>
            <a:noFill/>
          </a:ln>
        </p:spPr>
        <p:txBody>
          <a:bodyPr>
            <a:normAutofit fontScale="90000"/>
          </a:bodyPr>
          <a:lstStyle/>
          <a:p>
            <a:r>
              <a:rPr lang="en-US" u="sng" dirty="0"/>
              <a:t>mischooldata.org</a:t>
            </a:r>
            <a:br>
              <a:rPr lang="en-US" dirty="0"/>
            </a:br>
            <a:r>
              <a:rPr lang="en-US" dirty="0"/>
              <a:t>	</a:t>
            </a:r>
            <a:r>
              <a:rPr lang="en-US" sz="3100" dirty="0">
                <a:solidFill>
                  <a:srgbClr val="ED3532"/>
                </a:solidFill>
              </a:rPr>
              <a:t>Continuity and Pathways</a:t>
            </a:r>
          </a:p>
        </p:txBody>
      </p:sp>
      <p:sp>
        <p:nvSpPr>
          <p:cNvPr id="16" name="TextBox 15">
            <a:extLst>
              <a:ext uri="{FF2B5EF4-FFF2-40B4-BE49-F238E27FC236}">
                <a16:creationId xmlns:a16="http://schemas.microsoft.com/office/drawing/2014/main" id="{F22D2DE9-EECE-41D7-B72C-BC16725917F1}"/>
              </a:ext>
            </a:extLst>
          </p:cNvPr>
          <p:cNvSpPr txBox="1"/>
          <p:nvPr/>
        </p:nvSpPr>
        <p:spPr>
          <a:xfrm>
            <a:off x="7540658" y="457200"/>
            <a:ext cx="1143000" cy="369332"/>
          </a:xfrm>
          <a:prstGeom prst="rect">
            <a:avLst/>
          </a:prstGeom>
          <a:solidFill>
            <a:srgbClr val="37B847"/>
          </a:solidFill>
          <a:ln>
            <a:solidFill>
              <a:schemeClr val="tx1"/>
            </a:solidFill>
          </a:ln>
        </p:spPr>
        <p:txBody>
          <a:bodyPr wrap="square" rtlCol="0">
            <a:spAutoFit/>
          </a:bodyPr>
          <a:lstStyle/>
          <a:p>
            <a:pPr algn="ctr"/>
            <a:r>
              <a:rPr lang="en-US" b="1" dirty="0">
                <a:solidFill>
                  <a:schemeClr val="bg1"/>
                </a:solidFill>
                <a:hlinkClick r:id="rId4" action="ppaction://hlinksldjump"/>
              </a:rPr>
              <a:t>Return</a:t>
            </a:r>
            <a:endParaRPr lang="en-US" b="1" dirty="0">
              <a:solidFill>
                <a:schemeClr val="bg1"/>
              </a:solidFill>
            </a:endParaRPr>
          </a:p>
        </p:txBody>
      </p:sp>
      <p:sp>
        <p:nvSpPr>
          <p:cNvPr id="20" name="TextBox 19">
            <a:extLst>
              <a:ext uri="{FF2B5EF4-FFF2-40B4-BE49-F238E27FC236}">
                <a16:creationId xmlns:a16="http://schemas.microsoft.com/office/drawing/2014/main" id="{6F767BF3-B085-4FC9-9F89-FBCCE29FE714}"/>
              </a:ext>
            </a:extLst>
          </p:cNvPr>
          <p:cNvSpPr txBox="1"/>
          <p:nvPr/>
        </p:nvSpPr>
        <p:spPr>
          <a:xfrm>
            <a:off x="6324600" y="457200"/>
            <a:ext cx="1143000" cy="369332"/>
          </a:xfrm>
          <a:prstGeom prst="rect">
            <a:avLst/>
          </a:prstGeom>
          <a:solidFill>
            <a:srgbClr val="FFFF00"/>
          </a:solidFill>
          <a:ln>
            <a:solidFill>
              <a:schemeClr val="tx1"/>
            </a:solidFill>
          </a:ln>
        </p:spPr>
        <p:txBody>
          <a:bodyPr wrap="square" rtlCol="0">
            <a:spAutoFit/>
          </a:bodyPr>
          <a:lstStyle/>
          <a:p>
            <a:pPr algn="ctr"/>
            <a:r>
              <a:rPr lang="en-US" b="1" dirty="0">
                <a:hlinkClick r:id="rId5"/>
              </a:rPr>
              <a:t>Website</a:t>
            </a:r>
            <a:endParaRPr lang="en-US" b="1" dirty="0"/>
          </a:p>
        </p:txBody>
      </p:sp>
    </p:spTree>
    <p:extLst>
      <p:ext uri="{BB962C8B-B14F-4D97-AF65-F5344CB8AC3E}">
        <p14:creationId xmlns:p14="http://schemas.microsoft.com/office/powerpoint/2010/main" val="4094813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E9B46068-72C6-43A5-AE83-D9D8430A33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667"/>
          <a:stretch/>
        </p:blipFill>
        <p:spPr>
          <a:xfrm>
            <a:off x="20" y="10"/>
            <a:ext cx="9143980" cy="6857990"/>
          </a:xfrm>
          <a:prstGeom prst="rect">
            <a:avLst/>
          </a:prstGeom>
        </p:spPr>
      </p:pic>
      <p:sp>
        <p:nvSpPr>
          <p:cNvPr id="11"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16987" y="5181600"/>
            <a:ext cx="6873758"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661CD3-17BA-4C0B-9F47-AC4AB14ACE45}"/>
              </a:ext>
            </a:extLst>
          </p:cNvPr>
          <p:cNvSpPr>
            <a:spLocks noGrp="1"/>
          </p:cNvSpPr>
          <p:nvPr>
            <p:ph type="title"/>
          </p:nvPr>
        </p:nvSpPr>
        <p:spPr>
          <a:xfrm>
            <a:off x="1328737" y="5254391"/>
            <a:ext cx="6650259" cy="774934"/>
          </a:xfrm>
          <a:noFill/>
        </p:spPr>
        <p:txBody>
          <a:bodyPr vert="horz" lIns="91440" tIns="45720" rIns="91440" bIns="45720" rtlCol="0" anchor="ctr">
            <a:normAutofit/>
          </a:bodyPr>
          <a:lstStyle/>
          <a:p>
            <a:pPr algn="ctr">
              <a:lnSpc>
                <a:spcPct val="90000"/>
              </a:lnSpc>
            </a:pPr>
            <a:r>
              <a:rPr lang="en-US" sz="3200" dirty="0">
                <a:solidFill>
                  <a:srgbClr val="FFFFFF"/>
                </a:solidFill>
                <a:latin typeface="+mj-lt"/>
              </a:rPr>
              <a:t>Michigan Data: </a:t>
            </a:r>
            <a:r>
              <a:rPr lang="en-US" sz="3200" b="0" u="sng" dirty="0">
                <a:solidFill>
                  <a:schemeClr val="tx2">
                    <a:lumMod val="60000"/>
                    <a:lumOff val="40000"/>
                  </a:schemeClr>
                </a:solidFill>
                <a:latin typeface="+mj-lt"/>
              </a:rPr>
              <a:t>earlyondata.com</a:t>
            </a:r>
            <a:r>
              <a:rPr lang="en-US" sz="3500" b="0" u="sng" dirty="0">
                <a:solidFill>
                  <a:schemeClr val="tx2">
                    <a:lumMod val="60000"/>
                    <a:lumOff val="40000"/>
                  </a:schemeClr>
                </a:solidFill>
                <a:latin typeface="+mj-lt"/>
              </a:rPr>
              <a:t> </a:t>
            </a:r>
          </a:p>
        </p:txBody>
      </p:sp>
      <p:sp>
        <p:nvSpPr>
          <p:cNvPr id="3" name="Slide Number Placeholder 2">
            <a:extLst>
              <a:ext uri="{FF2B5EF4-FFF2-40B4-BE49-F238E27FC236}">
                <a16:creationId xmlns:a16="http://schemas.microsoft.com/office/drawing/2014/main" id="{A5864AD5-0FD1-49D3-9873-1CBA24A8C534}"/>
              </a:ext>
            </a:extLst>
          </p:cNvPr>
          <p:cNvSpPr>
            <a:spLocks noGrp="1"/>
          </p:cNvSpPr>
          <p:nvPr>
            <p:ph type="sldNum" sz="quarter" idx="10"/>
          </p:nvPr>
        </p:nvSpPr>
        <p:spPr>
          <a:xfrm>
            <a:off x="6457950" y="6356350"/>
            <a:ext cx="2057400" cy="365125"/>
          </a:xfrm>
        </p:spPr>
        <p:txBody>
          <a:bodyPr vert="horz" lIns="91440" tIns="45720" rIns="91440" bIns="45720" rtlCol="0" anchor="ctr">
            <a:normAutofit/>
          </a:bodyPr>
          <a:lstStyle/>
          <a:p>
            <a:pPr algn="r" defTabSz="457200">
              <a:spcAft>
                <a:spcPts val="600"/>
              </a:spcAft>
            </a:pPr>
            <a:fld id="{B2897048-00E0-47FB-B07B-F36BBE8AF579}" type="slidenum">
              <a:rPr lang="en-US" sz="1200">
                <a:solidFill>
                  <a:srgbClr val="FFFFFF"/>
                </a:solidFill>
                <a:latin typeface="+mn-lt"/>
              </a:rPr>
              <a:pPr algn="r" defTabSz="457200">
                <a:spcAft>
                  <a:spcPts val="600"/>
                </a:spcAft>
              </a:pPr>
              <a:t>21</a:t>
            </a:fld>
            <a:endParaRPr lang="en-US" sz="1200">
              <a:solidFill>
                <a:srgbClr val="FFFFFF"/>
              </a:solidFill>
              <a:latin typeface="+mn-lt"/>
            </a:endParaRPr>
          </a:p>
        </p:txBody>
      </p:sp>
      <p:sp>
        <p:nvSpPr>
          <p:cNvPr id="7" name="TextBox 6">
            <a:extLst>
              <a:ext uri="{FF2B5EF4-FFF2-40B4-BE49-F238E27FC236}">
                <a16:creationId xmlns:a16="http://schemas.microsoft.com/office/drawing/2014/main" id="{65E2AEF3-DD37-4B89-BEF3-BDF7A8182D8F}"/>
              </a:ext>
            </a:extLst>
          </p:cNvPr>
          <p:cNvSpPr txBox="1"/>
          <p:nvPr/>
        </p:nvSpPr>
        <p:spPr>
          <a:xfrm>
            <a:off x="6553200" y="3273760"/>
            <a:ext cx="1143000" cy="369332"/>
          </a:xfrm>
          <a:prstGeom prst="rect">
            <a:avLst/>
          </a:prstGeom>
          <a:solidFill>
            <a:srgbClr val="FFFF00"/>
          </a:solidFill>
          <a:ln>
            <a:solidFill>
              <a:schemeClr val="tx1"/>
            </a:solidFill>
          </a:ln>
        </p:spPr>
        <p:txBody>
          <a:bodyPr wrap="square" rtlCol="0">
            <a:spAutoFit/>
          </a:bodyPr>
          <a:lstStyle/>
          <a:p>
            <a:pPr algn="ctr"/>
            <a:r>
              <a:rPr lang="en-US" b="1" dirty="0">
                <a:hlinkClick r:id="rId3"/>
              </a:rPr>
              <a:t>Website</a:t>
            </a:r>
            <a:endParaRPr lang="en-US" b="1" dirty="0"/>
          </a:p>
        </p:txBody>
      </p:sp>
      <p:sp>
        <p:nvSpPr>
          <p:cNvPr id="9" name="TextBox 8">
            <a:hlinkClick r:id="rId4" action="ppaction://hlinksldjump"/>
            <a:extLst>
              <a:ext uri="{FF2B5EF4-FFF2-40B4-BE49-F238E27FC236}">
                <a16:creationId xmlns:a16="http://schemas.microsoft.com/office/drawing/2014/main" id="{A7DB805D-887B-4057-A7B4-4500623B99EE}"/>
              </a:ext>
            </a:extLst>
          </p:cNvPr>
          <p:cNvSpPr txBox="1"/>
          <p:nvPr/>
        </p:nvSpPr>
        <p:spPr>
          <a:xfrm>
            <a:off x="7848600" y="3273760"/>
            <a:ext cx="1143000" cy="369332"/>
          </a:xfrm>
          <a:prstGeom prst="rect">
            <a:avLst/>
          </a:prstGeom>
          <a:solidFill>
            <a:srgbClr val="37B847"/>
          </a:solidFill>
          <a:ln>
            <a:solidFill>
              <a:schemeClr val="tx1"/>
            </a:solidFill>
          </a:ln>
        </p:spPr>
        <p:txBody>
          <a:bodyPr wrap="square" rtlCol="0">
            <a:spAutoFit/>
          </a:bodyPr>
          <a:lstStyle/>
          <a:p>
            <a:pPr algn="ctr"/>
            <a:r>
              <a:rPr lang="en-US" b="1" dirty="0">
                <a:solidFill>
                  <a:schemeClr val="bg1"/>
                </a:solidFill>
              </a:rPr>
              <a:t>Return</a:t>
            </a:r>
          </a:p>
        </p:txBody>
      </p:sp>
    </p:spTree>
    <p:extLst>
      <p:ext uri="{BB962C8B-B14F-4D97-AF65-F5344CB8AC3E}">
        <p14:creationId xmlns:p14="http://schemas.microsoft.com/office/powerpoint/2010/main" val="257163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17D60E-3C9E-468E-91E4-A5E6422A3F72}"/>
              </a:ext>
            </a:extLst>
          </p:cNvPr>
          <p:cNvSpPr>
            <a:spLocks noGrp="1"/>
          </p:cNvSpPr>
          <p:nvPr>
            <p:ph idx="1"/>
          </p:nvPr>
        </p:nvSpPr>
        <p:spPr>
          <a:xfrm>
            <a:off x="457200" y="1445133"/>
            <a:ext cx="8305800" cy="4727067"/>
          </a:xfrm>
          <a:ln>
            <a:noFill/>
          </a:ln>
        </p:spPr>
        <p:txBody>
          <a:bodyPr/>
          <a:lstStyle/>
          <a:p>
            <a:pPr>
              <a:buBlip>
                <a:blip r:embed="rId4"/>
              </a:buBlip>
            </a:pPr>
            <a:r>
              <a:rPr lang="en-US" b="1" dirty="0">
                <a:solidFill>
                  <a:srgbClr val="C00000"/>
                </a:solidFill>
              </a:rPr>
              <a:t>Improved Data Visualization and Use - </a:t>
            </a:r>
            <a:r>
              <a:rPr lang="en-US" b="1" dirty="0">
                <a:solidFill>
                  <a:schemeClr val="tx1"/>
                </a:solidFill>
              </a:rPr>
              <a:t>Providing multiple means for stakeholder to access data.</a:t>
            </a:r>
          </a:p>
          <a:p>
            <a:pPr>
              <a:buBlip>
                <a:blip r:embed="rId4"/>
              </a:buBlip>
            </a:pPr>
            <a:r>
              <a:rPr lang="en-US" b="1" dirty="0">
                <a:solidFill>
                  <a:srgbClr val="C00000"/>
                </a:solidFill>
              </a:rPr>
              <a:t>Improved Governance -</a:t>
            </a:r>
            <a:r>
              <a:rPr lang="en-US" b="1" dirty="0">
                <a:solidFill>
                  <a:schemeClr val="tx1"/>
                </a:solidFill>
              </a:rPr>
              <a:t> </a:t>
            </a:r>
            <a:r>
              <a:rPr lang="en-US" sz="2600" b="1" dirty="0">
                <a:solidFill>
                  <a:schemeClr val="tx1"/>
                </a:solidFill>
              </a:rPr>
              <a:t>Developing a common approach to counting the children transitioning from Part C to 619 - Indicators C-8c and B-12 </a:t>
            </a:r>
          </a:p>
          <a:p>
            <a:pPr lvl="1">
              <a:buFont typeface="Arial" panose="020B0604020202020204" pitchFamily="34" charset="0"/>
              <a:buChar char="•"/>
            </a:pPr>
            <a:r>
              <a:rPr lang="en-US" b="1" dirty="0">
                <a:solidFill>
                  <a:schemeClr val="tx1"/>
                </a:solidFill>
              </a:rPr>
              <a:t>B-12 Data Collection Guidance Document 2017 with revision of MSDS Collection Manual</a:t>
            </a:r>
          </a:p>
          <a:p>
            <a:pPr>
              <a:buBlip>
                <a:blip r:embed="rId4"/>
              </a:buBlip>
            </a:pPr>
            <a:r>
              <a:rPr lang="en-US" b="1" dirty="0">
                <a:solidFill>
                  <a:srgbClr val="C00000"/>
                </a:solidFill>
              </a:rPr>
              <a:t>Improved Culture - </a:t>
            </a:r>
            <a:r>
              <a:rPr lang="en-US" sz="2600" b="1" dirty="0">
                <a:solidFill>
                  <a:schemeClr val="tx1"/>
                </a:solidFill>
              </a:rPr>
              <a:t>Increasing Part C and 619 data sharing/Developing clearer data sharing policies.</a:t>
            </a:r>
          </a:p>
          <a:p>
            <a:pPr lvl="1">
              <a:buFont typeface="Arial" panose="020B0604020202020204" pitchFamily="34" charset="0"/>
              <a:buChar char="•"/>
            </a:pPr>
            <a:r>
              <a:rPr lang="en-US" b="1" dirty="0">
                <a:solidFill>
                  <a:schemeClr val="tx1"/>
                </a:solidFill>
              </a:rPr>
              <a:t>Ongoing Joint Data Committee and meetings between stakeholders with assistance from National TA.</a:t>
            </a:r>
          </a:p>
        </p:txBody>
      </p:sp>
      <p:sp>
        <p:nvSpPr>
          <p:cNvPr id="3" name="Title 2">
            <a:extLst>
              <a:ext uri="{FF2B5EF4-FFF2-40B4-BE49-F238E27FC236}">
                <a16:creationId xmlns:a16="http://schemas.microsoft.com/office/drawing/2014/main" id="{AE1A334D-77D0-4959-A4E7-C46578ABE6FE}"/>
              </a:ext>
            </a:extLst>
          </p:cNvPr>
          <p:cNvSpPr>
            <a:spLocks noGrp="1"/>
          </p:cNvSpPr>
          <p:nvPr>
            <p:ph type="title"/>
          </p:nvPr>
        </p:nvSpPr>
        <p:spPr>
          <a:xfrm>
            <a:off x="457200" y="274638"/>
            <a:ext cx="8229600" cy="1143000"/>
          </a:xfrm>
          <a:solidFill>
            <a:srgbClr val="404040"/>
          </a:solidFill>
          <a:ln>
            <a:solidFill>
              <a:srgbClr val="39B54A"/>
            </a:solidFill>
          </a:ln>
        </p:spPr>
        <p:txBody>
          <a:bodyPr>
            <a:normAutofit fontScale="90000"/>
          </a:bodyPr>
          <a:lstStyle/>
          <a:p>
            <a:r>
              <a:rPr lang="en-US" dirty="0">
                <a:solidFill>
                  <a:schemeClr val="bg1"/>
                </a:solidFill>
              </a:rPr>
              <a:t>Looking Back</a:t>
            </a:r>
            <a:br>
              <a:rPr lang="en-US" dirty="0"/>
            </a:br>
            <a:r>
              <a:rPr lang="en-US" dirty="0"/>
              <a:t>	</a:t>
            </a:r>
            <a:r>
              <a:rPr lang="en-US" sz="3100" dirty="0">
                <a:solidFill>
                  <a:srgbClr val="00B0F0"/>
                </a:solidFill>
              </a:rPr>
              <a:t>Goals and Achievements</a:t>
            </a:r>
          </a:p>
        </p:txBody>
      </p:sp>
    </p:spTree>
    <p:extLst>
      <p:ext uri="{BB962C8B-B14F-4D97-AF65-F5344CB8AC3E}">
        <p14:creationId xmlns:p14="http://schemas.microsoft.com/office/powerpoint/2010/main" val="242010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5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nodeType="afterEffect">
                                  <p:stCondLst>
                                    <p:cond delay="5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1750"/>
                            </p:stCondLst>
                            <p:childTnLst>
                              <p:par>
                                <p:cTn id="17" presetID="1" presetClass="entr" presetSubtype="0" fill="hold" nodeType="afterEffect">
                                  <p:stCondLst>
                                    <p:cond delay="25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17D60E-3C9E-468E-91E4-A5E6422A3F72}"/>
              </a:ext>
            </a:extLst>
          </p:cNvPr>
          <p:cNvSpPr>
            <a:spLocks noGrp="1"/>
          </p:cNvSpPr>
          <p:nvPr>
            <p:ph idx="1"/>
          </p:nvPr>
        </p:nvSpPr>
        <p:spPr>
          <a:xfrm>
            <a:off x="2138082" y="1444532"/>
            <a:ext cx="6553200" cy="4495800"/>
          </a:xfrm>
          <a:ln>
            <a:noFill/>
          </a:ln>
        </p:spPr>
        <p:txBody>
          <a:bodyPr/>
          <a:lstStyle/>
          <a:p>
            <a:pPr>
              <a:buBlip>
                <a:blip r:embed="rId3"/>
              </a:buBlip>
            </a:pPr>
            <a:r>
              <a:rPr lang="en-US" b="1" dirty="0">
                <a:solidFill>
                  <a:srgbClr val="C00000"/>
                </a:solidFill>
              </a:rPr>
              <a:t>Goal: Addressing Critical Questions - </a:t>
            </a:r>
            <a:r>
              <a:rPr lang="en-US" b="1" dirty="0">
                <a:solidFill>
                  <a:schemeClr val="tx1"/>
                </a:solidFill>
              </a:rPr>
              <a:t>To be able to answer critical questions regarding children's progress from Part C through 619 and school age, at kindergarten and in third grade. </a:t>
            </a:r>
          </a:p>
          <a:p>
            <a:pPr lvl="1">
              <a:buFont typeface="Arial" panose="020B0604020202020204" pitchFamily="34" charset="0"/>
              <a:buChar char="•"/>
            </a:pPr>
            <a:r>
              <a:rPr lang="en-US" b="1" dirty="0">
                <a:solidFill>
                  <a:schemeClr val="tx1"/>
                </a:solidFill>
              </a:rPr>
              <a:t>Alignment of Part C child outcome summary (COS) exit ratings with Part B COS entry ratings resulting in new reports</a:t>
            </a:r>
          </a:p>
          <a:p>
            <a:pPr lvl="1">
              <a:buFont typeface="Arial" panose="020B0604020202020204" pitchFamily="34" charset="0"/>
              <a:buChar char="•"/>
            </a:pPr>
            <a:r>
              <a:rPr lang="en-US" b="1" dirty="0">
                <a:solidFill>
                  <a:schemeClr val="tx1"/>
                </a:solidFill>
              </a:rPr>
              <a:t>Developing data queries to address additional critical questions that we would want answered. </a:t>
            </a:r>
          </a:p>
          <a:p>
            <a:pPr>
              <a:buBlip>
                <a:blip r:embed="rId3"/>
              </a:buBlip>
            </a:pPr>
            <a:endParaRPr lang="en-US" b="1" dirty="0">
              <a:solidFill>
                <a:schemeClr val="tx1"/>
              </a:solidFill>
            </a:endParaRPr>
          </a:p>
        </p:txBody>
      </p:sp>
      <p:sp>
        <p:nvSpPr>
          <p:cNvPr id="3" name="Title 2">
            <a:extLst>
              <a:ext uri="{FF2B5EF4-FFF2-40B4-BE49-F238E27FC236}">
                <a16:creationId xmlns:a16="http://schemas.microsoft.com/office/drawing/2014/main" id="{AE1A334D-77D0-4959-A4E7-C46578ABE6FE}"/>
              </a:ext>
            </a:extLst>
          </p:cNvPr>
          <p:cNvSpPr>
            <a:spLocks noGrp="1"/>
          </p:cNvSpPr>
          <p:nvPr>
            <p:ph type="title"/>
          </p:nvPr>
        </p:nvSpPr>
        <p:spPr>
          <a:xfrm>
            <a:off x="381000" y="274638"/>
            <a:ext cx="8305800" cy="1143000"/>
          </a:xfrm>
          <a:solidFill>
            <a:srgbClr val="404040"/>
          </a:solidFill>
          <a:ln>
            <a:solidFill>
              <a:srgbClr val="39B54A"/>
            </a:solidFill>
          </a:ln>
        </p:spPr>
        <p:txBody>
          <a:bodyPr>
            <a:normAutofit fontScale="90000"/>
          </a:bodyPr>
          <a:lstStyle/>
          <a:p>
            <a:r>
              <a:rPr lang="en-US" dirty="0">
                <a:solidFill>
                  <a:schemeClr val="bg1"/>
                </a:solidFill>
              </a:rPr>
              <a:t>Looking Forward</a:t>
            </a:r>
            <a:br>
              <a:rPr lang="en-US" dirty="0"/>
            </a:br>
            <a:r>
              <a:rPr lang="en-US" dirty="0"/>
              <a:t>	</a:t>
            </a:r>
            <a:r>
              <a:rPr lang="en-US" sz="3100" dirty="0">
                <a:solidFill>
                  <a:srgbClr val="00B0F0"/>
                </a:solidFill>
              </a:rPr>
              <a:t>Next Goals and Steps</a:t>
            </a:r>
          </a:p>
        </p:txBody>
      </p:sp>
      <p:pic>
        <p:nvPicPr>
          <p:cNvPr id="6" name="Picture 5">
            <a:extLst>
              <a:ext uri="{FF2B5EF4-FFF2-40B4-BE49-F238E27FC236}">
                <a16:creationId xmlns:a16="http://schemas.microsoft.com/office/drawing/2014/main" id="{95A45625-A14C-4186-A911-7B86857F276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 y="2590800"/>
            <a:ext cx="3078498" cy="3889248"/>
          </a:xfrm>
          <a:prstGeom prst="rect">
            <a:avLst/>
          </a:prstGeom>
        </p:spPr>
      </p:pic>
    </p:spTree>
    <p:extLst>
      <p:ext uri="{BB962C8B-B14F-4D97-AF65-F5344CB8AC3E}">
        <p14:creationId xmlns:p14="http://schemas.microsoft.com/office/powerpoint/2010/main" val="2369985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1A334D-77D0-4959-A4E7-C46578ABE6FE}"/>
              </a:ext>
            </a:extLst>
          </p:cNvPr>
          <p:cNvSpPr>
            <a:spLocks noGrp="1"/>
          </p:cNvSpPr>
          <p:nvPr>
            <p:ph type="title"/>
          </p:nvPr>
        </p:nvSpPr>
        <p:spPr>
          <a:xfrm>
            <a:off x="381000" y="274638"/>
            <a:ext cx="8305800" cy="1143000"/>
          </a:xfrm>
          <a:solidFill>
            <a:srgbClr val="404040"/>
          </a:solidFill>
          <a:ln>
            <a:solidFill>
              <a:srgbClr val="39B54A"/>
            </a:solidFill>
          </a:ln>
        </p:spPr>
        <p:txBody>
          <a:bodyPr>
            <a:normAutofit fontScale="90000"/>
          </a:bodyPr>
          <a:lstStyle/>
          <a:p>
            <a:r>
              <a:rPr lang="en-US" dirty="0">
                <a:solidFill>
                  <a:schemeClr val="bg1"/>
                </a:solidFill>
              </a:rPr>
              <a:t>Michigan</a:t>
            </a:r>
            <a:br>
              <a:rPr lang="en-US" dirty="0"/>
            </a:br>
            <a:r>
              <a:rPr lang="en-US" dirty="0"/>
              <a:t>	</a:t>
            </a:r>
            <a:r>
              <a:rPr lang="en-US" sz="3100" dirty="0">
                <a:solidFill>
                  <a:srgbClr val="00B0F0"/>
                </a:solidFill>
              </a:rPr>
              <a:t>Working on Proof of Concept</a:t>
            </a:r>
          </a:p>
        </p:txBody>
      </p:sp>
      <p:pic>
        <p:nvPicPr>
          <p:cNvPr id="2" name="Picture 1">
            <a:extLst>
              <a:ext uri="{FF2B5EF4-FFF2-40B4-BE49-F238E27FC236}">
                <a16:creationId xmlns:a16="http://schemas.microsoft.com/office/drawing/2014/main" id="{76A1EFFC-DD6F-46F8-808B-1A83AE4E920F}"/>
              </a:ext>
            </a:extLst>
          </p:cNvPr>
          <p:cNvPicPr>
            <a:picLocks noChangeAspect="1"/>
          </p:cNvPicPr>
          <p:nvPr/>
        </p:nvPicPr>
        <p:blipFill>
          <a:blip r:embed="rId3"/>
          <a:stretch>
            <a:fillRect/>
          </a:stretch>
        </p:blipFill>
        <p:spPr>
          <a:xfrm>
            <a:off x="0" y="1600200"/>
            <a:ext cx="9144000" cy="5257800"/>
          </a:xfrm>
          <a:prstGeom prst="rect">
            <a:avLst/>
          </a:prstGeom>
        </p:spPr>
      </p:pic>
      <p:pic>
        <p:nvPicPr>
          <p:cNvPr id="4" name="Content Placeholder 3">
            <a:extLst>
              <a:ext uri="{FF2B5EF4-FFF2-40B4-BE49-F238E27FC236}">
                <a16:creationId xmlns:a16="http://schemas.microsoft.com/office/drawing/2014/main" id="{ED936DD9-32AD-47E2-8905-40B46540D988}"/>
              </a:ext>
            </a:extLst>
          </p:cNvPr>
          <p:cNvPicPr>
            <a:picLocks noGrp="1" noChangeAspect="1"/>
          </p:cNvPicPr>
          <p:nvPr>
            <p:ph idx="1"/>
          </p:nvPr>
        </p:nvPicPr>
        <p:blipFill>
          <a:blip r:embed="rId4"/>
          <a:stretch>
            <a:fillRect/>
          </a:stretch>
        </p:blipFill>
        <p:spPr>
          <a:xfrm>
            <a:off x="-152401" y="1828800"/>
            <a:ext cx="9303355" cy="4448652"/>
          </a:xfrm>
          <a:prstGeom prst="rect">
            <a:avLst/>
          </a:prstGeom>
        </p:spPr>
      </p:pic>
    </p:spTree>
    <p:extLst>
      <p:ext uri="{BB962C8B-B14F-4D97-AF65-F5344CB8AC3E}">
        <p14:creationId xmlns:p14="http://schemas.microsoft.com/office/powerpoint/2010/main" val="86222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188F28-0B68-43D4-AE99-EE2536EF02D5}"/>
              </a:ext>
            </a:extLst>
          </p:cNvPr>
          <p:cNvSpPr>
            <a:spLocks noGrp="1"/>
          </p:cNvSpPr>
          <p:nvPr>
            <p:ph idx="1"/>
          </p:nvPr>
        </p:nvSpPr>
        <p:spPr>
          <a:xfrm>
            <a:off x="414131" y="1272923"/>
            <a:ext cx="8229600" cy="4983161"/>
          </a:xfrm>
        </p:spPr>
        <p:txBody>
          <a:bodyPr/>
          <a:lstStyle/>
          <a:p>
            <a:pPr>
              <a:buBlip>
                <a:blip r:embed="rId3"/>
              </a:buBlip>
            </a:pPr>
            <a:r>
              <a:rPr lang="en-US" sz="2400" b="1" dirty="0">
                <a:solidFill>
                  <a:srgbClr val="C00000"/>
                </a:solidFill>
              </a:rPr>
              <a:t>The “Language” of Data</a:t>
            </a:r>
          </a:p>
          <a:p>
            <a:pPr marL="457200" lvl="1" indent="0">
              <a:buNone/>
            </a:pPr>
            <a:r>
              <a:rPr lang="en-US" dirty="0"/>
              <a:t>Individuals speak the language of data with varying levels of fluency. Spend time defining and clarifying the details.</a:t>
            </a:r>
          </a:p>
          <a:p>
            <a:pPr>
              <a:buBlip>
                <a:blip r:embed="rId3"/>
              </a:buBlip>
            </a:pPr>
            <a:r>
              <a:rPr lang="en-US" sz="2400" b="1" dirty="0">
                <a:solidFill>
                  <a:srgbClr val="C00000"/>
                </a:solidFill>
              </a:rPr>
              <a:t>Answering Questions with Data</a:t>
            </a:r>
          </a:p>
          <a:p>
            <a:pPr marL="457200" lvl="1" indent="0">
              <a:buNone/>
            </a:pPr>
            <a:r>
              <a:rPr lang="en-US" dirty="0"/>
              <a:t>We have a lot of data and questions that </a:t>
            </a:r>
            <a:r>
              <a:rPr lang="en-US" sz="2600" b="1" i="1" u="sng" dirty="0"/>
              <a:t>could be</a:t>
            </a:r>
            <a:r>
              <a:rPr lang="en-US" dirty="0"/>
              <a:t> addressed. Discuss and clarify the questions we want the data to answer to improve child and family outcomes. </a:t>
            </a:r>
            <a:endParaRPr lang="en-US" b="1" dirty="0"/>
          </a:p>
          <a:p>
            <a:pPr>
              <a:buBlip>
                <a:blip r:embed="rId3"/>
              </a:buBlip>
            </a:pPr>
            <a:r>
              <a:rPr lang="en-US" sz="2400" b="1" dirty="0">
                <a:solidFill>
                  <a:srgbClr val="C00000"/>
                </a:solidFill>
              </a:rPr>
              <a:t>Stakeholder Input and Presence</a:t>
            </a:r>
          </a:p>
          <a:p>
            <a:pPr marL="457200" lvl="1" indent="0">
              <a:buNone/>
            </a:pPr>
            <a:r>
              <a:rPr lang="en-US" dirty="0"/>
              <a:t>Despite being in the same office, coordination is still complicated. Best conversations and understanding comes when Part C and 619 are well represented and National TA is part of the process. </a:t>
            </a:r>
          </a:p>
          <a:p>
            <a:endParaRPr lang="en-US" dirty="0"/>
          </a:p>
        </p:txBody>
      </p:sp>
      <p:sp>
        <p:nvSpPr>
          <p:cNvPr id="3" name="Title 2">
            <a:extLst>
              <a:ext uri="{FF2B5EF4-FFF2-40B4-BE49-F238E27FC236}">
                <a16:creationId xmlns:a16="http://schemas.microsoft.com/office/drawing/2014/main" id="{CBB4DE21-D9AA-47DC-866D-4436675BF2A2}"/>
              </a:ext>
            </a:extLst>
          </p:cNvPr>
          <p:cNvSpPr>
            <a:spLocks noGrp="1"/>
          </p:cNvSpPr>
          <p:nvPr>
            <p:ph type="title"/>
          </p:nvPr>
        </p:nvSpPr>
        <p:spPr>
          <a:xfrm>
            <a:off x="414131" y="165227"/>
            <a:ext cx="8229600" cy="1143000"/>
          </a:xfrm>
          <a:solidFill>
            <a:srgbClr val="404040"/>
          </a:solidFill>
        </p:spPr>
        <p:txBody>
          <a:bodyPr>
            <a:normAutofit fontScale="90000"/>
          </a:bodyPr>
          <a:lstStyle/>
          <a:p>
            <a:r>
              <a:rPr lang="en-US" dirty="0">
                <a:solidFill>
                  <a:schemeClr val="bg1"/>
                </a:solidFill>
              </a:rPr>
              <a:t>Michigan</a:t>
            </a:r>
            <a:br>
              <a:rPr lang="en-US" dirty="0"/>
            </a:br>
            <a:r>
              <a:rPr lang="en-US" dirty="0"/>
              <a:t>  </a:t>
            </a:r>
            <a:r>
              <a:rPr lang="en-US" dirty="0">
                <a:solidFill>
                  <a:srgbClr val="00B0F0"/>
                </a:solidFill>
              </a:rPr>
              <a:t>What we are learning from each other</a:t>
            </a:r>
          </a:p>
        </p:txBody>
      </p:sp>
    </p:spTree>
    <p:extLst>
      <p:ext uri="{BB962C8B-B14F-4D97-AF65-F5344CB8AC3E}">
        <p14:creationId xmlns:p14="http://schemas.microsoft.com/office/powerpoint/2010/main" val="66153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188F28-0B68-43D4-AE99-EE2536EF02D5}"/>
              </a:ext>
            </a:extLst>
          </p:cNvPr>
          <p:cNvSpPr>
            <a:spLocks noGrp="1"/>
          </p:cNvSpPr>
          <p:nvPr>
            <p:ph idx="1"/>
          </p:nvPr>
        </p:nvSpPr>
        <p:spPr>
          <a:xfrm>
            <a:off x="457200" y="1524000"/>
            <a:ext cx="8229600" cy="4983161"/>
          </a:xfrm>
        </p:spPr>
        <p:txBody>
          <a:bodyPr/>
          <a:lstStyle/>
          <a:p>
            <a:pPr>
              <a:buBlip>
                <a:blip r:embed="rId3"/>
              </a:buBlip>
            </a:pPr>
            <a:r>
              <a:rPr lang="en-US" sz="2400" b="1" dirty="0">
                <a:solidFill>
                  <a:srgbClr val="C00000"/>
                </a:solidFill>
              </a:rPr>
              <a:t>Improved Purpose and Vision</a:t>
            </a:r>
          </a:p>
          <a:p>
            <a:pPr marL="457200" lvl="1" indent="0">
              <a:buNone/>
            </a:pPr>
            <a:r>
              <a:rPr lang="en-US" dirty="0"/>
              <a:t>The state system collects and reports information from locals. Work still needs to be done on having the providers see the data as “theirs”.</a:t>
            </a:r>
          </a:p>
          <a:p>
            <a:pPr>
              <a:buBlip>
                <a:blip r:embed="rId3"/>
              </a:buBlip>
            </a:pPr>
            <a:r>
              <a:rPr lang="en-US" sz="2400" b="1" dirty="0">
                <a:solidFill>
                  <a:srgbClr val="C00000"/>
                </a:solidFill>
              </a:rPr>
              <a:t>Improved Data Use</a:t>
            </a:r>
          </a:p>
          <a:p>
            <a:pPr marL="457200" lvl="1" indent="0">
              <a:buNone/>
            </a:pPr>
            <a:r>
              <a:rPr lang="en-US" dirty="0"/>
              <a:t>For data to be meaningful, we need a larger number of locals reporting accurate data to the state. </a:t>
            </a:r>
          </a:p>
          <a:p>
            <a:pPr>
              <a:buBlip>
                <a:blip r:embed="rId3"/>
              </a:buBlip>
            </a:pPr>
            <a:r>
              <a:rPr lang="en-US" sz="2400" b="1" dirty="0">
                <a:solidFill>
                  <a:srgbClr val="C00000"/>
                </a:solidFill>
              </a:rPr>
              <a:t>Increased Stakeholder Engagement</a:t>
            </a:r>
          </a:p>
          <a:p>
            <a:pPr marL="457200" lvl="1" indent="0">
              <a:buNone/>
            </a:pPr>
            <a:r>
              <a:rPr lang="en-US" dirty="0"/>
              <a:t>The language of data is also not well understood in the field. More time and training is needed for local representative to fluently use their data results. </a:t>
            </a:r>
          </a:p>
        </p:txBody>
      </p:sp>
      <p:sp>
        <p:nvSpPr>
          <p:cNvPr id="3" name="Title 2">
            <a:extLst>
              <a:ext uri="{FF2B5EF4-FFF2-40B4-BE49-F238E27FC236}">
                <a16:creationId xmlns:a16="http://schemas.microsoft.com/office/drawing/2014/main" id="{CBB4DE21-D9AA-47DC-866D-4436675BF2A2}"/>
              </a:ext>
            </a:extLst>
          </p:cNvPr>
          <p:cNvSpPr>
            <a:spLocks noGrp="1"/>
          </p:cNvSpPr>
          <p:nvPr>
            <p:ph type="title"/>
          </p:nvPr>
        </p:nvSpPr>
        <p:spPr>
          <a:xfrm>
            <a:off x="457200" y="264699"/>
            <a:ext cx="8229600" cy="1143000"/>
          </a:xfrm>
          <a:solidFill>
            <a:srgbClr val="404040"/>
          </a:solidFill>
        </p:spPr>
        <p:txBody>
          <a:bodyPr>
            <a:normAutofit fontScale="90000"/>
          </a:bodyPr>
          <a:lstStyle/>
          <a:p>
            <a:r>
              <a:rPr lang="en-US" dirty="0">
                <a:solidFill>
                  <a:schemeClr val="bg1"/>
                </a:solidFill>
              </a:rPr>
              <a:t>Michigan</a:t>
            </a:r>
            <a:br>
              <a:rPr lang="en-US" dirty="0"/>
            </a:br>
            <a:r>
              <a:rPr lang="en-US" dirty="0"/>
              <a:t>  </a:t>
            </a:r>
            <a:r>
              <a:rPr lang="en-US" dirty="0">
                <a:solidFill>
                  <a:srgbClr val="00B0F0"/>
                </a:solidFill>
              </a:rPr>
              <a:t>What we are learning from the field</a:t>
            </a:r>
          </a:p>
        </p:txBody>
      </p:sp>
    </p:spTree>
    <p:extLst>
      <p:ext uri="{BB962C8B-B14F-4D97-AF65-F5344CB8AC3E}">
        <p14:creationId xmlns:p14="http://schemas.microsoft.com/office/powerpoint/2010/main" val="193416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787C74-F9CF-49F3-8B8D-52A31809F0B1}"/>
              </a:ext>
            </a:extLst>
          </p:cNvPr>
          <p:cNvSpPr>
            <a:spLocks noGrp="1"/>
          </p:cNvSpPr>
          <p:nvPr>
            <p:ph idx="1"/>
          </p:nvPr>
        </p:nvSpPr>
        <p:spPr>
          <a:xfrm>
            <a:off x="190500" y="1600200"/>
            <a:ext cx="5515619" cy="4495800"/>
          </a:xfrm>
        </p:spPr>
        <p:txBody>
          <a:bodyPr/>
          <a:lstStyle/>
          <a:p>
            <a:pPr>
              <a:buBlip>
                <a:blip r:embed="rId4"/>
              </a:buBlip>
            </a:pPr>
            <a:r>
              <a:rPr lang="en-US" sz="3200" dirty="0"/>
              <a:t>Speaking the “language of data” is new for many and will take work and clarification</a:t>
            </a:r>
          </a:p>
          <a:p>
            <a:pPr>
              <a:buBlip>
                <a:blip r:embed="rId4"/>
              </a:buBlip>
            </a:pPr>
            <a:r>
              <a:rPr lang="en-US" sz="3200" dirty="0"/>
              <a:t>Good data is the best guide for our training and work, but takes effort to achieve</a:t>
            </a:r>
          </a:p>
          <a:p>
            <a:pPr lvl="1"/>
            <a:endParaRPr lang="en-US" sz="2800" dirty="0"/>
          </a:p>
        </p:txBody>
      </p:sp>
      <p:sp>
        <p:nvSpPr>
          <p:cNvPr id="5" name="Title 4">
            <a:extLst>
              <a:ext uri="{FF2B5EF4-FFF2-40B4-BE49-F238E27FC236}">
                <a16:creationId xmlns:a16="http://schemas.microsoft.com/office/drawing/2014/main" id="{0162C7A3-6F7B-41E9-914F-DBB226E97BAE}"/>
              </a:ext>
            </a:extLst>
          </p:cNvPr>
          <p:cNvSpPr>
            <a:spLocks noGrp="1"/>
          </p:cNvSpPr>
          <p:nvPr>
            <p:ph type="title"/>
          </p:nvPr>
        </p:nvSpPr>
        <p:spPr/>
        <p:txBody>
          <a:bodyPr>
            <a:normAutofit/>
          </a:bodyPr>
          <a:lstStyle/>
          <a:p>
            <a:r>
              <a:rPr lang="en-US" dirty="0"/>
              <a:t>Lessons Learned</a:t>
            </a:r>
          </a:p>
        </p:txBody>
      </p:sp>
      <p:sp>
        <p:nvSpPr>
          <p:cNvPr id="4" name="Slide Number Placeholder 3">
            <a:extLst>
              <a:ext uri="{FF2B5EF4-FFF2-40B4-BE49-F238E27FC236}">
                <a16:creationId xmlns:a16="http://schemas.microsoft.com/office/drawing/2014/main" id="{DD30FA3A-89D3-445D-A4BF-B9DD2ABB50BE}"/>
              </a:ext>
            </a:extLst>
          </p:cNvPr>
          <p:cNvSpPr>
            <a:spLocks noGrp="1"/>
          </p:cNvSpPr>
          <p:nvPr>
            <p:ph type="sldNum" sz="quarter" idx="10"/>
          </p:nvPr>
        </p:nvSpPr>
        <p:spPr/>
        <p:txBody>
          <a:bodyPr/>
          <a:lstStyle/>
          <a:p>
            <a:fld id="{B2897048-00E0-47FB-B07B-F36BBE8AF579}" type="slidenum">
              <a:rPr lang="en-US" smtClean="0"/>
              <a:pPr/>
              <a:t>27</a:t>
            </a:fld>
            <a:endParaRPr lang="en-US" dirty="0"/>
          </a:p>
        </p:txBody>
      </p:sp>
      <p:pic>
        <p:nvPicPr>
          <p:cNvPr id="3" name="Picture 2">
            <a:extLst>
              <a:ext uri="{FF2B5EF4-FFF2-40B4-BE49-F238E27FC236}">
                <a16:creationId xmlns:a16="http://schemas.microsoft.com/office/drawing/2014/main" id="{4E54B65E-B418-46CA-9147-0EFE80A14674}"/>
              </a:ext>
            </a:extLst>
          </p:cNvPr>
          <p:cNvPicPr>
            <a:picLocks noChangeAspect="1"/>
          </p:cNvPicPr>
          <p:nvPr/>
        </p:nvPicPr>
        <p:blipFill>
          <a:blip r:embed="rId5"/>
          <a:stretch>
            <a:fillRect/>
          </a:stretch>
        </p:blipFill>
        <p:spPr>
          <a:xfrm>
            <a:off x="5712745" y="2247900"/>
            <a:ext cx="3247381" cy="2362200"/>
          </a:xfrm>
          <a:prstGeom prst="rect">
            <a:avLst/>
          </a:prstGeom>
          <a:ln>
            <a:solidFill>
              <a:srgbClr val="00B050"/>
            </a:solidFill>
          </a:ln>
        </p:spPr>
      </p:pic>
      <p:sp>
        <p:nvSpPr>
          <p:cNvPr id="8" name="Content Placeholder 5">
            <a:extLst>
              <a:ext uri="{FF2B5EF4-FFF2-40B4-BE49-F238E27FC236}">
                <a16:creationId xmlns:a16="http://schemas.microsoft.com/office/drawing/2014/main" id="{3993E7B2-BA20-40BB-8384-F844338AD2C0}"/>
              </a:ext>
            </a:extLst>
          </p:cNvPr>
          <p:cNvSpPr txBox="1">
            <a:spLocks/>
          </p:cNvSpPr>
          <p:nvPr/>
        </p:nvSpPr>
        <p:spPr>
          <a:xfrm>
            <a:off x="197126" y="4409661"/>
            <a:ext cx="8489674" cy="1295399"/>
          </a:xfrm>
          <a:prstGeom prst="rect">
            <a:avLst/>
          </a:prstGeom>
        </p:spPr>
        <p:txBody>
          <a:bodyPr/>
          <a:lstStyle>
            <a:lvl1pPr marL="342900" indent="-342900" algn="l" defTabSz="914400" rtl="0" eaLnBrk="1" latinLnBrk="0" hangingPunct="1">
              <a:spcBef>
                <a:spcPct val="20000"/>
              </a:spcBef>
              <a:buClr>
                <a:srgbClr val="ED3532"/>
              </a:buClr>
              <a:buFontTx/>
              <a:buBlip>
                <a:blip r:embed="rId6"/>
              </a:buBlip>
              <a:defRPr sz="2800" kern="1200">
                <a:solidFill>
                  <a:srgbClr val="154578"/>
                </a:solidFill>
                <a:latin typeface="+mn-lt"/>
                <a:ea typeface="+mn-ea"/>
                <a:cs typeface="+mn-cs"/>
              </a:defRPr>
            </a:lvl1pPr>
            <a:lvl2pPr marL="742950" indent="-285750" algn="l" defTabSz="914400" rtl="0" eaLnBrk="1" latinLnBrk="0" hangingPunct="1">
              <a:spcBef>
                <a:spcPct val="20000"/>
              </a:spcBef>
              <a:buClr>
                <a:srgbClr val="ED3532"/>
              </a:buClr>
              <a:buFont typeface="Calibri" panose="020F0502020204030204" pitchFamily="34" charset="0"/>
              <a:buChar char="–"/>
              <a:defRPr sz="2400" kern="1200">
                <a:solidFill>
                  <a:srgbClr val="154578"/>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200" dirty="0"/>
          </a:p>
        </p:txBody>
      </p:sp>
    </p:spTree>
    <p:extLst>
      <p:ext uri="{BB962C8B-B14F-4D97-AF65-F5344CB8AC3E}">
        <p14:creationId xmlns:p14="http://schemas.microsoft.com/office/powerpoint/2010/main" val="2986524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5A7D00B-5E92-468D-913B-BCC3CF6BAB22}"/>
              </a:ext>
            </a:extLst>
          </p:cNvPr>
          <p:cNvSpPr>
            <a:spLocks noGrp="1"/>
          </p:cNvSpPr>
          <p:nvPr>
            <p:ph type="subTitle" idx="1"/>
          </p:nvPr>
        </p:nvSpPr>
        <p:spPr/>
        <p:txBody>
          <a:bodyPr/>
          <a:lstStyle/>
          <a:p>
            <a:endParaRPr lang="en-US" dirty="0"/>
          </a:p>
        </p:txBody>
      </p:sp>
      <p:sp>
        <p:nvSpPr>
          <p:cNvPr id="5" name="Title 4">
            <a:extLst>
              <a:ext uri="{FF2B5EF4-FFF2-40B4-BE49-F238E27FC236}">
                <a16:creationId xmlns:a16="http://schemas.microsoft.com/office/drawing/2014/main" id="{19E4B904-7771-4A6A-9C64-451D4FF6656D}"/>
              </a:ext>
            </a:extLst>
          </p:cNvPr>
          <p:cNvSpPr>
            <a:spLocks noGrp="1"/>
          </p:cNvSpPr>
          <p:nvPr>
            <p:ph type="title"/>
          </p:nvPr>
        </p:nvSpPr>
        <p:spPr>
          <a:xfrm>
            <a:off x="304800" y="1600000"/>
            <a:ext cx="6702552" cy="1676400"/>
          </a:xfrm>
        </p:spPr>
        <p:txBody>
          <a:bodyPr/>
          <a:lstStyle/>
          <a:p>
            <a:r>
              <a:rPr lang="en-US" dirty="0"/>
              <a:t>North Carolina</a:t>
            </a:r>
          </a:p>
        </p:txBody>
      </p:sp>
      <p:sp>
        <p:nvSpPr>
          <p:cNvPr id="4" name="Slide Number Placeholder 3">
            <a:extLst>
              <a:ext uri="{FF2B5EF4-FFF2-40B4-BE49-F238E27FC236}">
                <a16:creationId xmlns:a16="http://schemas.microsoft.com/office/drawing/2014/main" id="{D8343D5A-C6BF-4AE8-B712-C4E521D48CCA}"/>
              </a:ext>
            </a:extLst>
          </p:cNvPr>
          <p:cNvSpPr>
            <a:spLocks noGrp="1"/>
          </p:cNvSpPr>
          <p:nvPr>
            <p:ph type="sldNum" sz="quarter" idx="4294967295"/>
          </p:nvPr>
        </p:nvSpPr>
        <p:spPr>
          <a:xfrm>
            <a:off x="0" y="6327775"/>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Schoolbook"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solidFill>
              <a:effectLst/>
              <a:uLnTx/>
              <a:uFillTx/>
              <a:latin typeface="Century Schoolbook" pitchFamily="18" charset="0"/>
              <a:ea typeface="+mn-ea"/>
              <a:cs typeface="+mn-cs"/>
            </a:endParaRPr>
          </a:p>
        </p:txBody>
      </p:sp>
      <p:pic>
        <p:nvPicPr>
          <p:cNvPr id="8" name="Picture 7">
            <a:extLst>
              <a:ext uri="{FF2B5EF4-FFF2-40B4-BE49-F238E27FC236}">
                <a16:creationId xmlns:a16="http://schemas.microsoft.com/office/drawing/2014/main" id="{A6147566-3A4F-4EB5-9837-11DAF1B54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2675641"/>
            <a:ext cx="4127252" cy="2001510"/>
          </a:xfrm>
          <a:prstGeom prst="rect">
            <a:avLst/>
          </a:prstGeom>
        </p:spPr>
      </p:pic>
    </p:spTree>
    <p:extLst>
      <p:ext uri="{BB962C8B-B14F-4D97-AF65-F5344CB8AC3E}">
        <p14:creationId xmlns:p14="http://schemas.microsoft.com/office/powerpoint/2010/main" val="1547183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pPr>
              <a:spcBef>
                <a:spcPts val="800"/>
              </a:spcBef>
              <a:buBlip>
                <a:blip r:embed="rId3"/>
              </a:buBlip>
            </a:pPr>
            <a:r>
              <a:rPr lang="en-US" dirty="0">
                <a:solidFill>
                  <a:srgbClr val="154578"/>
                </a:solidFill>
              </a:rPr>
              <a:t>Part C in Health (DHHS)</a:t>
            </a:r>
          </a:p>
          <a:p>
            <a:pPr>
              <a:spcBef>
                <a:spcPts val="800"/>
              </a:spcBef>
              <a:buBlip>
                <a:blip r:embed="rId3"/>
              </a:buBlip>
            </a:pPr>
            <a:r>
              <a:rPr lang="en-US" dirty="0">
                <a:solidFill>
                  <a:srgbClr val="154578"/>
                </a:solidFill>
              </a:rPr>
              <a:t>Part B 619 in Education (DPI)</a:t>
            </a:r>
          </a:p>
          <a:p>
            <a:pPr>
              <a:spcBef>
                <a:spcPts val="800"/>
              </a:spcBef>
              <a:buBlip>
                <a:blip r:embed="rId3"/>
              </a:buBlip>
            </a:pPr>
            <a:r>
              <a:rPr lang="en-US" dirty="0">
                <a:solidFill>
                  <a:srgbClr val="154578"/>
                </a:solidFill>
              </a:rPr>
              <a:t>Participation in DaSy Linking C/619 Data Cohort starting February 2016</a:t>
            </a:r>
          </a:p>
        </p:txBody>
      </p:sp>
      <p:sp>
        <p:nvSpPr>
          <p:cNvPr id="3" name="Title 2"/>
          <p:cNvSpPr>
            <a:spLocks noGrp="1"/>
          </p:cNvSpPr>
          <p:nvPr>
            <p:ph type="title"/>
          </p:nvPr>
        </p:nvSpPr>
        <p:spPr/>
        <p:txBody>
          <a:bodyPr/>
          <a:lstStyle/>
          <a:p>
            <a:r>
              <a:rPr lang="en-US" dirty="0"/>
              <a:t>NC Context</a:t>
            </a:r>
          </a:p>
        </p:txBody>
      </p:sp>
      <p:pic>
        <p:nvPicPr>
          <p:cNvPr id="7" name="Picture 6"/>
          <p:cNvPicPr>
            <a:picLocks noChangeAspect="1"/>
          </p:cNvPicPr>
          <p:nvPr/>
        </p:nvPicPr>
        <p:blipFill>
          <a:blip r:embed="rId4"/>
          <a:stretch>
            <a:fillRect/>
          </a:stretch>
        </p:blipFill>
        <p:spPr>
          <a:xfrm>
            <a:off x="914400" y="3964857"/>
            <a:ext cx="7058991" cy="2011364"/>
          </a:xfrm>
          <a:prstGeom prst="rect">
            <a:avLst/>
          </a:prstGeom>
        </p:spPr>
      </p:pic>
      <p:sp>
        <p:nvSpPr>
          <p:cNvPr id="4" name="Rectangle 3">
            <a:extLst>
              <a:ext uri="{FF2B5EF4-FFF2-40B4-BE49-F238E27FC236}">
                <a16:creationId xmlns:a16="http://schemas.microsoft.com/office/drawing/2014/main" id="{1723F0AC-24AE-47F5-B5E7-80B631F4FCAC}"/>
              </a:ext>
            </a:extLst>
          </p:cNvPr>
          <p:cNvSpPr/>
          <p:nvPr/>
        </p:nvSpPr>
        <p:spPr>
          <a:xfrm>
            <a:off x="914400" y="4038600"/>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9828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003771-FF6C-4FE7-A2C4-487A1F736473}"/>
              </a:ext>
            </a:extLst>
          </p:cNvPr>
          <p:cNvPicPr>
            <a:picLocks noChangeAspect="1"/>
          </p:cNvPicPr>
          <p:nvPr/>
        </p:nvPicPr>
        <p:blipFill>
          <a:blip r:embed="rId3"/>
          <a:stretch>
            <a:fillRect/>
          </a:stretch>
        </p:blipFill>
        <p:spPr>
          <a:xfrm>
            <a:off x="5562600" y="274637"/>
            <a:ext cx="2362200" cy="1159983"/>
          </a:xfrm>
          <a:prstGeom prst="rect">
            <a:avLst/>
          </a:prstGeom>
        </p:spPr>
      </p:pic>
      <p:sp>
        <p:nvSpPr>
          <p:cNvPr id="2" name="Content Placeholder 1">
            <a:extLst>
              <a:ext uri="{FF2B5EF4-FFF2-40B4-BE49-F238E27FC236}">
                <a16:creationId xmlns:a16="http://schemas.microsoft.com/office/drawing/2014/main" id="{3E47E1BB-89ED-4416-BAE2-2C730B65DF4F}"/>
              </a:ext>
            </a:extLst>
          </p:cNvPr>
          <p:cNvSpPr>
            <a:spLocks noGrp="1"/>
          </p:cNvSpPr>
          <p:nvPr>
            <p:ph idx="1"/>
          </p:nvPr>
        </p:nvSpPr>
        <p:spPr>
          <a:xfrm>
            <a:off x="438912" y="1828800"/>
            <a:ext cx="8476488" cy="3733800"/>
          </a:xfrm>
        </p:spPr>
        <p:txBody>
          <a:bodyPr/>
          <a:lstStyle/>
          <a:p>
            <a:r>
              <a:rPr lang="en-US" sz="4000" dirty="0">
                <a:solidFill>
                  <a:srgbClr val="0070C0"/>
                </a:solidFill>
              </a:rPr>
              <a:t>Understand data linking value</a:t>
            </a:r>
          </a:p>
          <a:p>
            <a:r>
              <a:rPr lang="en-US" sz="4000" dirty="0">
                <a:solidFill>
                  <a:srgbClr val="0070C0"/>
                </a:solidFill>
              </a:rPr>
              <a:t>Consider data linking opportunities</a:t>
            </a:r>
          </a:p>
          <a:p>
            <a:r>
              <a:rPr lang="en-US" sz="4000" dirty="0">
                <a:solidFill>
                  <a:srgbClr val="0070C0"/>
                </a:solidFill>
              </a:rPr>
              <a:t>Learn about other states’ data linking</a:t>
            </a:r>
          </a:p>
          <a:p>
            <a:r>
              <a:rPr lang="en-US" sz="4000" dirty="0">
                <a:solidFill>
                  <a:srgbClr val="0070C0"/>
                </a:solidFill>
              </a:rPr>
              <a:t>Know about support for data linking</a:t>
            </a:r>
            <a:endParaRPr lang="en-US" sz="4000" dirty="0">
              <a:solidFill>
                <a:schemeClr val="accent6">
                  <a:lumMod val="75000"/>
                </a:schemeClr>
              </a:solidFill>
            </a:endParaRPr>
          </a:p>
        </p:txBody>
      </p:sp>
      <p:sp>
        <p:nvSpPr>
          <p:cNvPr id="3" name="Title 2">
            <a:extLst>
              <a:ext uri="{FF2B5EF4-FFF2-40B4-BE49-F238E27FC236}">
                <a16:creationId xmlns:a16="http://schemas.microsoft.com/office/drawing/2014/main" id="{0FE1E91F-0473-4E69-95F0-CE3B94AC8E72}"/>
              </a:ext>
            </a:extLst>
          </p:cNvPr>
          <p:cNvSpPr>
            <a:spLocks noGrp="1"/>
          </p:cNvSpPr>
          <p:nvPr>
            <p:ph type="title"/>
          </p:nvPr>
        </p:nvSpPr>
        <p:spPr/>
        <p:txBody>
          <a:bodyPr>
            <a:normAutofit/>
          </a:bodyPr>
          <a:lstStyle/>
          <a:p>
            <a:r>
              <a:rPr lang="en-US" dirty="0"/>
              <a:t>Session Outcomes</a:t>
            </a:r>
          </a:p>
        </p:txBody>
      </p:sp>
      <p:sp>
        <p:nvSpPr>
          <p:cNvPr id="4" name="Slide Number Placeholder 3">
            <a:extLst>
              <a:ext uri="{FF2B5EF4-FFF2-40B4-BE49-F238E27FC236}">
                <a16:creationId xmlns:a16="http://schemas.microsoft.com/office/drawing/2014/main" id="{406AB883-BBC4-43D1-96AC-CF3F0560DE4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406055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600201"/>
            <a:ext cx="4953000" cy="4038600"/>
          </a:xfrm>
        </p:spPr>
        <p:txBody>
          <a:bodyPr/>
          <a:lstStyle/>
          <a:p>
            <a:r>
              <a:rPr lang="en-US" sz="3600" dirty="0"/>
              <a:t>Preparation for Linking</a:t>
            </a:r>
          </a:p>
          <a:p>
            <a:pPr lvl="1"/>
            <a:r>
              <a:rPr lang="en-US" sz="3200" dirty="0"/>
              <a:t>Data Sharing Agreements/MOUs</a:t>
            </a:r>
          </a:p>
          <a:p>
            <a:pPr lvl="1"/>
            <a:r>
              <a:rPr lang="en-US" sz="3200" dirty="0"/>
              <a:t>NC Part C to B Linking Group Charter</a:t>
            </a:r>
          </a:p>
          <a:p>
            <a:pPr lvl="1"/>
            <a:r>
              <a:rPr lang="en-US" sz="3200" dirty="0"/>
              <a:t>Data Elements</a:t>
            </a:r>
          </a:p>
          <a:p>
            <a:pPr lvl="1"/>
            <a:r>
              <a:rPr lang="en-US" sz="3200" dirty="0"/>
              <a:t>Unique ID</a:t>
            </a:r>
          </a:p>
          <a:p>
            <a:endParaRPr lang="en-US" dirty="0"/>
          </a:p>
        </p:txBody>
      </p:sp>
      <p:sp>
        <p:nvSpPr>
          <p:cNvPr id="3" name="Title 2"/>
          <p:cNvSpPr>
            <a:spLocks noGrp="1"/>
          </p:cNvSpPr>
          <p:nvPr>
            <p:ph type="title"/>
          </p:nvPr>
        </p:nvSpPr>
        <p:spPr/>
        <p:txBody>
          <a:bodyPr>
            <a:normAutofit fontScale="90000"/>
          </a:bodyPr>
          <a:lstStyle/>
          <a:p>
            <a:r>
              <a:rPr lang="en-US" dirty="0"/>
              <a:t>North Carolina’s Part C and Part B 619 Linking Data Work</a:t>
            </a:r>
          </a:p>
        </p:txBody>
      </p:sp>
      <p:pic>
        <p:nvPicPr>
          <p:cNvPr id="4" name="Picture 3">
            <a:extLst>
              <a:ext uri="{FF2B5EF4-FFF2-40B4-BE49-F238E27FC236}">
                <a16:creationId xmlns:a16="http://schemas.microsoft.com/office/drawing/2014/main" id="{7DAC744B-B21B-4EBF-8523-66CEA3674FA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05475" y="2285178"/>
            <a:ext cx="3438525" cy="3353623"/>
          </a:xfrm>
          <a:prstGeom prst="rect">
            <a:avLst/>
          </a:prstGeom>
        </p:spPr>
      </p:pic>
    </p:spTree>
    <p:extLst>
      <p:ext uri="{BB962C8B-B14F-4D97-AF65-F5344CB8AC3E}">
        <p14:creationId xmlns:p14="http://schemas.microsoft.com/office/powerpoint/2010/main" val="145910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600" y="2100446"/>
            <a:ext cx="8915400" cy="4224153"/>
          </a:xfrm>
        </p:spPr>
        <p:txBody>
          <a:bodyPr/>
          <a:lstStyle/>
          <a:p>
            <a:r>
              <a:rPr lang="en-US" sz="3200" dirty="0"/>
              <a:t>Challenges/Barriers: What is the format/language for the necessary agreement/MOU?</a:t>
            </a:r>
          </a:p>
          <a:p>
            <a:pPr lvl="1"/>
            <a:r>
              <a:rPr lang="en-US" sz="2800" dirty="0"/>
              <a:t>Interagency Agreement on Transition (DHHS/DPI)</a:t>
            </a:r>
          </a:p>
          <a:p>
            <a:pPr lvl="1"/>
            <a:r>
              <a:rPr lang="en-US" sz="2800" dirty="0"/>
              <a:t>ECIDS MOU</a:t>
            </a:r>
          </a:p>
          <a:p>
            <a:pPr lvl="1"/>
            <a:r>
              <a:rPr lang="en-US" sz="2800" dirty="0"/>
              <a:t>Other approved agreements within Part C or Part B 619</a:t>
            </a:r>
          </a:p>
          <a:p>
            <a:r>
              <a:rPr lang="en-US" sz="3200" dirty="0"/>
              <a:t>Solutions/Lessons Learned</a:t>
            </a:r>
          </a:p>
          <a:p>
            <a:pPr lvl="1"/>
            <a:r>
              <a:rPr lang="en-US" sz="2800" dirty="0"/>
              <a:t>Leverage existing MOUs/Agreements (ECIDS, Current Interagency Agreement on Transition)</a:t>
            </a:r>
          </a:p>
          <a:p>
            <a:endParaRPr lang="en-US" sz="3200" dirty="0"/>
          </a:p>
        </p:txBody>
      </p:sp>
      <p:sp>
        <p:nvSpPr>
          <p:cNvPr id="3" name="Title 2"/>
          <p:cNvSpPr>
            <a:spLocks noGrp="1"/>
          </p:cNvSpPr>
          <p:nvPr>
            <p:ph type="title"/>
          </p:nvPr>
        </p:nvSpPr>
        <p:spPr>
          <a:xfrm>
            <a:off x="3745490" y="464869"/>
            <a:ext cx="4901911" cy="1143000"/>
          </a:xfrm>
        </p:spPr>
        <p:txBody>
          <a:bodyPr>
            <a:normAutofit fontScale="90000"/>
          </a:bodyPr>
          <a:lstStyle/>
          <a:p>
            <a:r>
              <a:rPr lang="en-US" dirty="0"/>
              <a:t>North Carolina Linking – Agreements </a:t>
            </a:r>
          </a:p>
        </p:txBody>
      </p:sp>
      <p:pic>
        <p:nvPicPr>
          <p:cNvPr id="4" name="Picture 3">
            <a:extLst>
              <a:ext uri="{FF2B5EF4-FFF2-40B4-BE49-F238E27FC236}">
                <a16:creationId xmlns:a16="http://schemas.microsoft.com/office/drawing/2014/main" id="{429CF0D7-E98D-4EA3-A387-FF2F5BE37CA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27709"/>
            <a:ext cx="3207327" cy="2128156"/>
          </a:xfrm>
          <a:prstGeom prst="rect">
            <a:avLst/>
          </a:prstGeom>
        </p:spPr>
      </p:pic>
    </p:spTree>
    <p:extLst>
      <p:ext uri="{BB962C8B-B14F-4D97-AF65-F5344CB8AC3E}">
        <p14:creationId xmlns:p14="http://schemas.microsoft.com/office/powerpoint/2010/main" val="826838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Challenges/Barriers: Who needs to be involved in the MOU/Agreement process?</a:t>
            </a:r>
          </a:p>
          <a:p>
            <a:pPr lvl="1"/>
            <a:r>
              <a:rPr lang="en-US" dirty="0"/>
              <a:t>Separate agencies = Redundancies of roles (Lawyers from Part C, Lawyers from Part B)</a:t>
            </a:r>
          </a:p>
          <a:p>
            <a:pPr lvl="1"/>
            <a:r>
              <a:rPr lang="en-US" dirty="0"/>
              <a:t>Who are the decision-makers?  Are they at the table?</a:t>
            </a:r>
          </a:p>
          <a:p>
            <a:pPr lvl="1"/>
            <a:r>
              <a:rPr lang="en-US" dirty="0"/>
              <a:t>Separate data systems</a:t>
            </a:r>
          </a:p>
          <a:p>
            <a:pPr lvl="1"/>
            <a:r>
              <a:rPr lang="en-US" dirty="0"/>
              <a:t>Involving Data Governance groups</a:t>
            </a:r>
          </a:p>
          <a:p>
            <a:r>
              <a:rPr lang="en-US" dirty="0"/>
              <a:t>Solutions/Lessons Learned</a:t>
            </a:r>
          </a:p>
          <a:p>
            <a:pPr lvl="1"/>
            <a:r>
              <a:rPr lang="en-US" dirty="0"/>
              <a:t>Start early with meetings with key people</a:t>
            </a:r>
          </a:p>
          <a:p>
            <a:pPr lvl="1"/>
            <a:r>
              <a:rPr lang="en-US" dirty="0"/>
              <a:t>Membership of core linking group is key</a:t>
            </a:r>
          </a:p>
          <a:p>
            <a:pPr lvl="1"/>
            <a:endParaRPr lang="en-US" dirty="0"/>
          </a:p>
        </p:txBody>
      </p:sp>
      <p:sp>
        <p:nvSpPr>
          <p:cNvPr id="3" name="Title 2"/>
          <p:cNvSpPr>
            <a:spLocks noGrp="1"/>
          </p:cNvSpPr>
          <p:nvPr>
            <p:ph type="title"/>
          </p:nvPr>
        </p:nvSpPr>
        <p:spPr/>
        <p:txBody>
          <a:bodyPr>
            <a:normAutofit/>
          </a:bodyPr>
          <a:lstStyle/>
          <a:p>
            <a:r>
              <a:rPr lang="en-US" dirty="0"/>
              <a:t>North Carolina Linking - Agreements</a:t>
            </a:r>
          </a:p>
        </p:txBody>
      </p:sp>
    </p:spTree>
    <p:extLst>
      <p:ext uri="{BB962C8B-B14F-4D97-AF65-F5344CB8AC3E}">
        <p14:creationId xmlns:p14="http://schemas.microsoft.com/office/powerpoint/2010/main" val="3349577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27DD73-ADE4-44A5-AC08-27B4273B1D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523732">
            <a:off x="5224233" y="2284822"/>
            <a:ext cx="3810000" cy="2857500"/>
          </a:xfrm>
          <a:prstGeom prst="rect">
            <a:avLst/>
          </a:prstGeom>
        </p:spPr>
      </p:pic>
      <p:sp>
        <p:nvSpPr>
          <p:cNvPr id="7" name="Content Placeholder 6"/>
          <p:cNvSpPr>
            <a:spLocks noGrp="1"/>
          </p:cNvSpPr>
          <p:nvPr>
            <p:ph idx="1"/>
          </p:nvPr>
        </p:nvSpPr>
        <p:spPr/>
        <p:txBody>
          <a:bodyPr/>
          <a:lstStyle/>
          <a:p>
            <a:r>
              <a:rPr lang="en-US" dirty="0"/>
              <a:t>Identify Goals – Short and Long Term</a:t>
            </a:r>
            <a:br>
              <a:rPr lang="en-US" dirty="0"/>
            </a:br>
            <a:endParaRPr lang="en-US" dirty="0"/>
          </a:p>
          <a:p>
            <a:r>
              <a:rPr lang="en-US" dirty="0"/>
              <a:t>Identify Roles and Responsibilities</a:t>
            </a:r>
            <a:br>
              <a:rPr lang="en-US" dirty="0"/>
            </a:br>
            <a:endParaRPr lang="en-US" dirty="0"/>
          </a:p>
          <a:p>
            <a:r>
              <a:rPr lang="en-US" dirty="0"/>
              <a:t>Identify Meeting Structure</a:t>
            </a:r>
            <a:br>
              <a:rPr lang="en-US" dirty="0"/>
            </a:br>
            <a:endParaRPr lang="en-US" dirty="0"/>
          </a:p>
          <a:p>
            <a:r>
              <a:rPr lang="en-US" dirty="0"/>
              <a:t>Determine Critical Questions</a:t>
            </a:r>
            <a:br>
              <a:rPr lang="en-US" dirty="0"/>
            </a:br>
            <a:endParaRPr lang="en-US" dirty="0"/>
          </a:p>
          <a:p>
            <a:r>
              <a:rPr lang="en-US" dirty="0"/>
              <a:t>Identify Data Elements for Sharing</a:t>
            </a:r>
          </a:p>
        </p:txBody>
      </p:sp>
      <p:sp>
        <p:nvSpPr>
          <p:cNvPr id="3" name="Title 2"/>
          <p:cNvSpPr>
            <a:spLocks noGrp="1"/>
          </p:cNvSpPr>
          <p:nvPr>
            <p:ph type="title"/>
          </p:nvPr>
        </p:nvSpPr>
        <p:spPr/>
        <p:txBody>
          <a:bodyPr>
            <a:normAutofit/>
          </a:bodyPr>
          <a:lstStyle/>
          <a:p>
            <a:r>
              <a:rPr lang="en-US" dirty="0"/>
              <a:t>North Carolina Linking – Charter</a:t>
            </a:r>
          </a:p>
        </p:txBody>
      </p:sp>
    </p:spTree>
    <p:extLst>
      <p:ext uri="{BB962C8B-B14F-4D97-AF65-F5344CB8AC3E}">
        <p14:creationId xmlns:p14="http://schemas.microsoft.com/office/powerpoint/2010/main" val="375717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77982" y="1409700"/>
            <a:ext cx="8229600" cy="4038600"/>
          </a:xfrm>
        </p:spPr>
        <p:txBody>
          <a:bodyPr/>
          <a:lstStyle/>
          <a:p>
            <a:r>
              <a:rPr lang="en-US" sz="3600" dirty="0"/>
              <a:t>Current Status: Amendment to current Interagency Agreement Out for Signatures</a:t>
            </a:r>
          </a:p>
          <a:p>
            <a:pPr lvl="1"/>
            <a:r>
              <a:rPr lang="en-US" sz="3200" dirty="0"/>
              <a:t>Challenges to progress</a:t>
            </a:r>
          </a:p>
          <a:p>
            <a:pPr lvl="2"/>
            <a:r>
              <a:rPr lang="en-US" sz="2800" dirty="0"/>
              <a:t>New top-level leadership for both programs</a:t>
            </a:r>
          </a:p>
          <a:p>
            <a:pPr lvl="2"/>
            <a:r>
              <a:rPr lang="en-US" sz="2800" dirty="0"/>
              <a:t>Re-organization/reduction in funding for Department of Public Instruction</a:t>
            </a:r>
          </a:p>
          <a:p>
            <a:pPr lvl="2"/>
            <a:r>
              <a:rPr lang="en-US" sz="2800" dirty="0"/>
              <a:t>New Special Education data system</a:t>
            </a:r>
          </a:p>
          <a:p>
            <a:pPr lvl="2"/>
            <a:r>
              <a:rPr lang="en-US" sz="2800" dirty="0"/>
              <a:t>Staffing changes/availability</a:t>
            </a:r>
          </a:p>
          <a:p>
            <a:pPr lvl="1"/>
            <a:endParaRPr lang="en-US" sz="3200" dirty="0"/>
          </a:p>
        </p:txBody>
      </p:sp>
      <p:sp>
        <p:nvSpPr>
          <p:cNvPr id="3" name="Title 2"/>
          <p:cNvSpPr>
            <a:spLocks noGrp="1"/>
          </p:cNvSpPr>
          <p:nvPr>
            <p:ph type="title"/>
          </p:nvPr>
        </p:nvSpPr>
        <p:spPr/>
        <p:txBody>
          <a:bodyPr>
            <a:normAutofit fontScale="90000"/>
          </a:bodyPr>
          <a:lstStyle/>
          <a:p>
            <a:r>
              <a:rPr lang="en-US" dirty="0"/>
              <a:t>North Carolina Linking – Current Status</a:t>
            </a:r>
          </a:p>
        </p:txBody>
      </p:sp>
    </p:spTree>
    <p:extLst>
      <p:ext uri="{BB962C8B-B14F-4D97-AF65-F5344CB8AC3E}">
        <p14:creationId xmlns:p14="http://schemas.microsoft.com/office/powerpoint/2010/main" val="3531116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17638"/>
            <a:ext cx="8229600" cy="4221163"/>
          </a:xfrm>
        </p:spPr>
        <p:txBody>
          <a:bodyPr/>
          <a:lstStyle/>
          <a:p>
            <a:r>
              <a:rPr lang="en-US" sz="3200" dirty="0"/>
              <a:t>Challenges/Barriers: ECIDS data elements were insufficient</a:t>
            </a:r>
          </a:p>
          <a:p>
            <a:pPr lvl="1"/>
            <a:r>
              <a:rPr lang="en-US" sz="2800" dirty="0"/>
              <a:t>No referral data </a:t>
            </a:r>
          </a:p>
          <a:p>
            <a:pPr lvl="1"/>
            <a:r>
              <a:rPr lang="en-US" sz="2800" dirty="0"/>
              <a:t>No Child Outcomes data from Part B 619</a:t>
            </a:r>
          </a:p>
          <a:p>
            <a:pPr lvl="1"/>
            <a:r>
              <a:rPr lang="en-US" sz="2800" dirty="0"/>
              <a:t>Other data not included</a:t>
            </a:r>
          </a:p>
          <a:p>
            <a:r>
              <a:rPr lang="en-US" sz="3200" dirty="0"/>
              <a:t>Solutions/Lessons Learned:</a:t>
            </a:r>
          </a:p>
          <a:p>
            <a:pPr lvl="1"/>
            <a:r>
              <a:rPr lang="en-US" sz="2800" dirty="0"/>
              <a:t>Start with lists from ECIDS MOU</a:t>
            </a:r>
          </a:p>
          <a:p>
            <a:pPr lvl="1"/>
            <a:r>
              <a:rPr lang="en-US" sz="2800" dirty="0"/>
              <a:t>Add in fields relevant to critical questions</a:t>
            </a:r>
          </a:p>
          <a:p>
            <a:pPr lvl="1"/>
            <a:r>
              <a:rPr lang="en-US" sz="2800" dirty="0"/>
              <a:t>Include in Amendment</a:t>
            </a:r>
          </a:p>
          <a:p>
            <a:endParaRPr lang="en-US" sz="3200" dirty="0"/>
          </a:p>
        </p:txBody>
      </p:sp>
      <p:sp>
        <p:nvSpPr>
          <p:cNvPr id="3" name="Title 2"/>
          <p:cNvSpPr>
            <a:spLocks noGrp="1"/>
          </p:cNvSpPr>
          <p:nvPr>
            <p:ph type="title"/>
          </p:nvPr>
        </p:nvSpPr>
        <p:spPr/>
        <p:txBody>
          <a:bodyPr>
            <a:normAutofit fontScale="90000"/>
          </a:bodyPr>
          <a:lstStyle/>
          <a:p>
            <a:r>
              <a:rPr lang="en-US" dirty="0"/>
              <a:t>North Carolina Linking – Data Elements</a:t>
            </a:r>
          </a:p>
        </p:txBody>
      </p:sp>
    </p:spTree>
    <p:extLst>
      <p:ext uri="{BB962C8B-B14F-4D97-AF65-F5344CB8AC3E}">
        <p14:creationId xmlns:p14="http://schemas.microsoft.com/office/powerpoint/2010/main" val="339957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3200" dirty="0"/>
              <a:t>Challenges/Barriers: No C/619 unique ID currently exists</a:t>
            </a:r>
          </a:p>
          <a:p>
            <a:r>
              <a:rPr lang="en-US" sz="3200" dirty="0"/>
              <a:t>Solutions/Lessons Learned:</a:t>
            </a:r>
          </a:p>
          <a:p>
            <a:pPr lvl="1"/>
            <a:r>
              <a:rPr lang="en-US" sz="2800" dirty="0"/>
              <a:t>Standard ID currently used by DPI for all students is also ID used for ECIDS</a:t>
            </a:r>
          </a:p>
          <a:p>
            <a:pPr lvl="1"/>
            <a:r>
              <a:rPr lang="en-US" sz="2800" dirty="0"/>
              <a:t>ECIDS ID is in DHHS Data Warehouse, working on getting Part C data staff access</a:t>
            </a:r>
          </a:p>
          <a:p>
            <a:endParaRPr lang="en-US" dirty="0"/>
          </a:p>
        </p:txBody>
      </p:sp>
      <p:sp>
        <p:nvSpPr>
          <p:cNvPr id="3" name="Title 2"/>
          <p:cNvSpPr>
            <a:spLocks noGrp="1"/>
          </p:cNvSpPr>
          <p:nvPr>
            <p:ph type="title"/>
          </p:nvPr>
        </p:nvSpPr>
        <p:spPr/>
        <p:txBody>
          <a:bodyPr>
            <a:normAutofit/>
          </a:bodyPr>
          <a:lstStyle/>
          <a:p>
            <a:r>
              <a:rPr lang="en-US" dirty="0"/>
              <a:t>North Carolina Linking – Unique ID</a:t>
            </a:r>
          </a:p>
        </p:txBody>
      </p:sp>
    </p:spTree>
    <p:extLst>
      <p:ext uri="{BB962C8B-B14F-4D97-AF65-F5344CB8AC3E}">
        <p14:creationId xmlns:p14="http://schemas.microsoft.com/office/powerpoint/2010/main" val="1805878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C018DB-3458-45DB-A252-2B752147A93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947781">
            <a:off x="4890520" y="2262401"/>
            <a:ext cx="5136805" cy="2804966"/>
          </a:xfrm>
          <a:prstGeom prst="rect">
            <a:avLst/>
          </a:prstGeom>
        </p:spPr>
      </p:pic>
      <p:sp>
        <p:nvSpPr>
          <p:cNvPr id="2" name="Content Placeholder 1"/>
          <p:cNvSpPr>
            <a:spLocks noGrp="1"/>
          </p:cNvSpPr>
          <p:nvPr>
            <p:ph idx="1"/>
          </p:nvPr>
        </p:nvSpPr>
        <p:spPr>
          <a:xfrm>
            <a:off x="228600" y="1417638"/>
            <a:ext cx="7543800" cy="4038600"/>
          </a:xfrm>
        </p:spPr>
        <p:txBody>
          <a:bodyPr/>
          <a:lstStyle/>
          <a:p>
            <a:r>
              <a:rPr lang="en-US" dirty="0"/>
              <a:t>Approval of Amendment to Interagency Agreement</a:t>
            </a:r>
          </a:p>
          <a:p>
            <a:r>
              <a:rPr lang="en-US" dirty="0"/>
              <a:t>Joint Data Committee/Joint Data Governance</a:t>
            </a:r>
          </a:p>
          <a:p>
            <a:pPr lvl="1"/>
            <a:r>
              <a:rPr lang="en-US" dirty="0"/>
              <a:t>Permissions</a:t>
            </a:r>
          </a:p>
          <a:p>
            <a:pPr lvl="1"/>
            <a:r>
              <a:rPr lang="en-US" dirty="0"/>
              <a:t>Secure data transfer</a:t>
            </a:r>
          </a:p>
          <a:p>
            <a:pPr lvl="1"/>
            <a:r>
              <a:rPr lang="en-US" dirty="0"/>
              <a:t>Secure storage</a:t>
            </a:r>
          </a:p>
          <a:p>
            <a:r>
              <a:rPr lang="en-US" dirty="0"/>
              <a:t>Link Data</a:t>
            </a:r>
          </a:p>
          <a:p>
            <a:r>
              <a:rPr lang="en-US" dirty="0"/>
              <a:t>Use Data To Answer Critical Questions</a:t>
            </a:r>
          </a:p>
          <a:p>
            <a:r>
              <a:rPr lang="en-US" dirty="0"/>
              <a:t>Generate Reports/Data Visualizations for Stakeholders </a:t>
            </a:r>
          </a:p>
          <a:p>
            <a:pPr lvl="1"/>
            <a:endParaRPr lang="en-US" dirty="0"/>
          </a:p>
          <a:p>
            <a:pPr lvl="1"/>
            <a:endParaRPr lang="en-US" dirty="0"/>
          </a:p>
        </p:txBody>
      </p:sp>
      <p:sp>
        <p:nvSpPr>
          <p:cNvPr id="3" name="Title 2"/>
          <p:cNvSpPr>
            <a:spLocks noGrp="1"/>
          </p:cNvSpPr>
          <p:nvPr>
            <p:ph type="title"/>
          </p:nvPr>
        </p:nvSpPr>
        <p:spPr/>
        <p:txBody>
          <a:bodyPr/>
          <a:lstStyle/>
          <a:p>
            <a:r>
              <a:rPr lang="en-US" dirty="0"/>
              <a:t>North Carolina Linking – Next Steps</a:t>
            </a:r>
          </a:p>
        </p:txBody>
      </p:sp>
    </p:spTree>
    <p:extLst>
      <p:ext uri="{BB962C8B-B14F-4D97-AF65-F5344CB8AC3E}">
        <p14:creationId xmlns:p14="http://schemas.microsoft.com/office/powerpoint/2010/main" val="967252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047DE20E-8377-47B3-AD69-7B644DFA15E5}"/>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AD79EC9C-298F-4C0D-9526-573D5383D733}"/>
              </a:ext>
            </a:extLst>
          </p:cNvPr>
          <p:cNvSpPr>
            <a:spLocks noGrp="1"/>
          </p:cNvSpPr>
          <p:nvPr>
            <p:ph type="title"/>
          </p:nvPr>
        </p:nvSpPr>
        <p:spPr/>
        <p:txBody>
          <a:bodyPr>
            <a:normAutofit fontScale="90000"/>
          </a:bodyPr>
          <a:lstStyle/>
          <a:p>
            <a:r>
              <a:rPr lang="en-US" dirty="0"/>
              <a:t>Where might data linking take you?</a:t>
            </a:r>
          </a:p>
        </p:txBody>
      </p:sp>
      <p:sp>
        <p:nvSpPr>
          <p:cNvPr id="4" name="Slide Number Placeholder 3">
            <a:extLst>
              <a:ext uri="{FF2B5EF4-FFF2-40B4-BE49-F238E27FC236}">
                <a16:creationId xmlns:a16="http://schemas.microsoft.com/office/drawing/2014/main" id="{46FF642D-B35B-43A8-9C75-3859BC4E2159}"/>
              </a:ext>
            </a:extLst>
          </p:cNvPr>
          <p:cNvSpPr>
            <a:spLocks noGrp="1"/>
          </p:cNvSpPr>
          <p:nvPr>
            <p:ph type="sldNum" sz="quarter" idx="4294967295"/>
          </p:nvPr>
        </p:nvSpPr>
        <p:spPr>
          <a:xfrm>
            <a:off x="0" y="6327775"/>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Schoolbook"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black"/>
              </a:solidFill>
              <a:effectLst/>
              <a:uLnTx/>
              <a:uFillTx/>
              <a:latin typeface="Century Schoolbook" pitchFamily="18" charset="0"/>
              <a:ea typeface="+mn-ea"/>
              <a:cs typeface="+mn-cs"/>
            </a:endParaRPr>
          </a:p>
        </p:txBody>
      </p:sp>
    </p:spTree>
    <p:extLst>
      <p:ext uri="{BB962C8B-B14F-4D97-AF65-F5344CB8AC3E}">
        <p14:creationId xmlns:p14="http://schemas.microsoft.com/office/powerpoint/2010/main" val="4001128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A3E6BCF9-4F21-462B-B7AB-328B80F7273B}"/>
              </a:ext>
            </a:extLst>
          </p:cNvPr>
          <p:cNvPicPr>
            <a:picLocks noGrp="1" noChangeAspect="1"/>
          </p:cNvPicPr>
          <p:nvPr>
            <p:ph idx="1"/>
          </p:nvPr>
        </p:nvPicPr>
        <p:blipFill rotWithShape="1">
          <a:blip r:embed="rId3"/>
          <a:srcRect b="5363"/>
          <a:stretch/>
        </p:blipFill>
        <p:spPr>
          <a:xfrm>
            <a:off x="20" y="10"/>
            <a:ext cx="9143980" cy="6857990"/>
          </a:xfrm>
          <a:prstGeom prst="rect">
            <a:avLst/>
          </a:prstGeom>
        </p:spPr>
      </p:pic>
      <p:sp>
        <p:nvSpPr>
          <p:cNvPr id="4" name="Slide Number Placeholder 3">
            <a:extLst>
              <a:ext uri="{FF2B5EF4-FFF2-40B4-BE49-F238E27FC236}">
                <a16:creationId xmlns:a16="http://schemas.microsoft.com/office/drawing/2014/main" id="{C8F958A4-26E2-4545-BB47-B5FCCDFDBF4E}"/>
              </a:ext>
            </a:extLst>
          </p:cNvPr>
          <p:cNvSpPr>
            <a:spLocks noGrp="1"/>
          </p:cNvSpPr>
          <p:nvPr>
            <p:ph type="sldNum" sz="quarter" idx="10"/>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2897048-00E0-47FB-B07B-F36BBE8AF579}" type="slidenum">
              <a:rPr kumimoji="0" lang="en-US" sz="1200" b="0" i="0" u="none" strike="noStrike" kern="1200" cap="none" spc="0" normalizeH="0" baseline="0" noProof="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168798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7E1BB-89ED-4416-BAE2-2C730B65DF4F}"/>
              </a:ext>
            </a:extLst>
          </p:cNvPr>
          <p:cNvSpPr>
            <a:spLocks noGrp="1"/>
          </p:cNvSpPr>
          <p:nvPr>
            <p:ph idx="1"/>
          </p:nvPr>
        </p:nvSpPr>
        <p:spPr/>
        <p:txBody>
          <a:bodyPr/>
          <a:lstStyle/>
          <a:p>
            <a:r>
              <a:rPr lang="en-US" sz="4800" dirty="0"/>
              <a:t> DaSy defines data linking as,</a:t>
            </a:r>
          </a:p>
          <a:p>
            <a:pPr marL="400050" lvl="1" indent="0">
              <a:buNone/>
            </a:pPr>
            <a:r>
              <a:rPr lang="en-US" sz="4800" i="1" dirty="0"/>
              <a:t>“combining data from two or more sources to create a newer, richer dataset.” </a:t>
            </a:r>
          </a:p>
          <a:p>
            <a:pPr marL="400050" lvl="1" indent="0">
              <a:buNone/>
            </a:pPr>
            <a:endParaRPr lang="en-US" sz="4800" i="1" dirty="0"/>
          </a:p>
          <a:p>
            <a:pPr marL="400050" lvl="1" indent="0">
              <a:buNone/>
            </a:pPr>
            <a:r>
              <a:rPr lang="en-US" sz="3200" i="1" dirty="0">
                <a:hlinkClick r:id="rId3"/>
              </a:rPr>
              <a:t>https://dasycenter.org/glossary/data-linking/</a:t>
            </a:r>
            <a:r>
              <a:rPr lang="en-US" sz="3200" i="1" dirty="0"/>
              <a:t> </a:t>
            </a:r>
          </a:p>
        </p:txBody>
      </p:sp>
      <p:sp>
        <p:nvSpPr>
          <p:cNvPr id="3" name="Title 2">
            <a:extLst>
              <a:ext uri="{FF2B5EF4-FFF2-40B4-BE49-F238E27FC236}">
                <a16:creationId xmlns:a16="http://schemas.microsoft.com/office/drawing/2014/main" id="{0FE1E91F-0473-4E69-95F0-CE3B94AC8E72}"/>
              </a:ext>
            </a:extLst>
          </p:cNvPr>
          <p:cNvSpPr>
            <a:spLocks noGrp="1"/>
          </p:cNvSpPr>
          <p:nvPr>
            <p:ph type="title"/>
          </p:nvPr>
        </p:nvSpPr>
        <p:spPr/>
        <p:txBody>
          <a:bodyPr/>
          <a:lstStyle/>
          <a:p>
            <a:r>
              <a:rPr lang="en-US" dirty="0"/>
              <a:t>Data Linking Defined</a:t>
            </a:r>
          </a:p>
        </p:txBody>
      </p:sp>
      <p:sp>
        <p:nvSpPr>
          <p:cNvPr id="4" name="Slide Number Placeholder 3">
            <a:extLst>
              <a:ext uri="{FF2B5EF4-FFF2-40B4-BE49-F238E27FC236}">
                <a16:creationId xmlns:a16="http://schemas.microsoft.com/office/drawing/2014/main" id="{406AB883-BBC4-43D1-96AC-CF3F0560DE4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830548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787C74-F9CF-49F3-8B8D-52A31809F0B1}"/>
              </a:ext>
            </a:extLst>
          </p:cNvPr>
          <p:cNvSpPr>
            <a:spLocks noGrp="1"/>
          </p:cNvSpPr>
          <p:nvPr>
            <p:ph idx="1"/>
          </p:nvPr>
        </p:nvSpPr>
        <p:spPr>
          <a:xfrm>
            <a:off x="206030" y="1692276"/>
            <a:ext cx="7947369" cy="3260724"/>
          </a:xfrm>
        </p:spPr>
        <p:txBody>
          <a:bodyPr/>
          <a:lstStyle/>
          <a:p>
            <a:r>
              <a:rPr lang="en-US" sz="4400" dirty="0"/>
              <a:t> Successes to share?</a:t>
            </a:r>
          </a:p>
          <a:p>
            <a:r>
              <a:rPr lang="en-US" sz="4400" dirty="0"/>
              <a:t> Challenges?</a:t>
            </a:r>
          </a:p>
          <a:p>
            <a:r>
              <a:rPr lang="en-US" sz="4400" dirty="0"/>
              <a:t> Questions?</a:t>
            </a:r>
          </a:p>
          <a:p>
            <a:r>
              <a:rPr lang="en-US" sz="4400" dirty="0"/>
              <a:t> Resources/supported needed?</a:t>
            </a:r>
          </a:p>
          <a:p>
            <a:pPr marL="0" indent="0">
              <a:buNone/>
            </a:pPr>
            <a:endParaRPr lang="en-US" sz="3200" dirty="0"/>
          </a:p>
        </p:txBody>
      </p:sp>
      <p:sp>
        <p:nvSpPr>
          <p:cNvPr id="5" name="Title 4">
            <a:extLst>
              <a:ext uri="{FF2B5EF4-FFF2-40B4-BE49-F238E27FC236}">
                <a16:creationId xmlns:a16="http://schemas.microsoft.com/office/drawing/2014/main" id="{0162C7A3-6F7B-41E9-914F-DBB226E97BAE}"/>
              </a:ext>
            </a:extLst>
          </p:cNvPr>
          <p:cNvSpPr>
            <a:spLocks noGrp="1"/>
          </p:cNvSpPr>
          <p:nvPr>
            <p:ph type="title"/>
          </p:nvPr>
        </p:nvSpPr>
        <p:spPr/>
        <p:txBody>
          <a:bodyPr>
            <a:normAutofit/>
          </a:bodyPr>
          <a:lstStyle/>
          <a:p>
            <a:r>
              <a:rPr lang="en-US" dirty="0"/>
              <a:t>Where are you headed? </a:t>
            </a:r>
          </a:p>
        </p:txBody>
      </p:sp>
      <p:sp>
        <p:nvSpPr>
          <p:cNvPr id="4" name="Slide Number Placeholder 3">
            <a:extLst>
              <a:ext uri="{FF2B5EF4-FFF2-40B4-BE49-F238E27FC236}">
                <a16:creationId xmlns:a16="http://schemas.microsoft.com/office/drawing/2014/main" id="{DD30FA3A-89D3-445D-A4BF-B9DD2ABB50B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pic>
        <p:nvPicPr>
          <p:cNvPr id="3" name="Picture 2">
            <a:extLst>
              <a:ext uri="{FF2B5EF4-FFF2-40B4-BE49-F238E27FC236}">
                <a16:creationId xmlns:a16="http://schemas.microsoft.com/office/drawing/2014/main" id="{5CF6F790-221D-4743-9A65-38A7B066671A}"/>
              </a:ext>
            </a:extLst>
          </p:cNvPr>
          <p:cNvPicPr>
            <a:picLocks noChangeAspect="1"/>
          </p:cNvPicPr>
          <p:nvPr/>
        </p:nvPicPr>
        <p:blipFill>
          <a:blip r:embed="rId3"/>
          <a:stretch>
            <a:fillRect/>
          </a:stretch>
        </p:blipFill>
        <p:spPr>
          <a:xfrm>
            <a:off x="5867400" y="20392"/>
            <a:ext cx="2944815" cy="3972918"/>
          </a:xfrm>
          <a:prstGeom prst="ellipse">
            <a:avLst/>
          </a:prstGeom>
          <a:ln>
            <a:noFill/>
          </a:ln>
          <a:effectLst>
            <a:softEdge rad="112500"/>
          </a:effectLst>
        </p:spPr>
      </p:pic>
    </p:spTree>
    <p:extLst>
      <p:ext uri="{BB962C8B-B14F-4D97-AF65-F5344CB8AC3E}">
        <p14:creationId xmlns:p14="http://schemas.microsoft.com/office/powerpoint/2010/main" val="281092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5C5CAE-09C1-4EDC-8F18-50E3794C205E}"/>
              </a:ext>
            </a:extLst>
          </p:cNvPr>
          <p:cNvSpPr>
            <a:spLocks noGrp="1"/>
          </p:cNvSpPr>
          <p:nvPr>
            <p:ph idx="1"/>
          </p:nvPr>
        </p:nvSpPr>
        <p:spPr>
          <a:xfrm>
            <a:off x="457200" y="1851819"/>
            <a:ext cx="8229600" cy="3786982"/>
          </a:xfrm>
        </p:spPr>
        <p:txBody>
          <a:bodyPr/>
          <a:lstStyle/>
          <a:p>
            <a:r>
              <a:rPr lang="en-US" sz="3200" dirty="0"/>
              <a:t>Governance of Data Partnerships</a:t>
            </a:r>
          </a:p>
          <a:p>
            <a:pPr lvl="1"/>
            <a:r>
              <a:rPr lang="en-US" sz="2800" dirty="0">
                <a:hlinkClick r:id="rId3"/>
              </a:rPr>
              <a:t>https://dasycenter.org/data-governance-management-toolkit/governance-of-data-partnerships/</a:t>
            </a:r>
            <a:endParaRPr lang="en-US" sz="2800" dirty="0"/>
          </a:p>
          <a:p>
            <a:r>
              <a:rPr lang="en-US" sz="3200" dirty="0"/>
              <a:t>Special Collection: </a:t>
            </a:r>
            <a:r>
              <a:rPr lang="en-US" dirty="0"/>
              <a:t>Linking Data Between Part C and Part B 619</a:t>
            </a:r>
          </a:p>
          <a:p>
            <a:pPr lvl="1"/>
            <a:r>
              <a:rPr lang="en-US" dirty="0">
                <a:hlinkClick r:id="rId4"/>
              </a:rPr>
              <a:t>https://dasycenter.org/linking-data-between-part-c-619-and-part-b/</a:t>
            </a:r>
            <a:r>
              <a:rPr lang="en-US" dirty="0"/>
              <a:t> </a:t>
            </a:r>
          </a:p>
          <a:p>
            <a:endParaRPr lang="en-US" dirty="0"/>
          </a:p>
        </p:txBody>
      </p:sp>
      <p:sp>
        <p:nvSpPr>
          <p:cNvPr id="5" name="Title 4">
            <a:extLst>
              <a:ext uri="{FF2B5EF4-FFF2-40B4-BE49-F238E27FC236}">
                <a16:creationId xmlns:a16="http://schemas.microsoft.com/office/drawing/2014/main" id="{0162C7A3-6F7B-41E9-914F-DBB226E97BAE}"/>
              </a:ext>
            </a:extLst>
          </p:cNvPr>
          <p:cNvSpPr>
            <a:spLocks noGrp="1"/>
          </p:cNvSpPr>
          <p:nvPr>
            <p:ph type="title"/>
          </p:nvPr>
        </p:nvSpPr>
        <p:spPr/>
        <p:txBody>
          <a:bodyPr>
            <a:normAutofit/>
          </a:bodyPr>
          <a:lstStyle/>
          <a:p>
            <a:r>
              <a:rPr lang="en-US" dirty="0"/>
              <a:t>Resources </a:t>
            </a:r>
          </a:p>
        </p:txBody>
      </p:sp>
      <p:sp>
        <p:nvSpPr>
          <p:cNvPr id="4" name="Slide Number Placeholder 3">
            <a:extLst>
              <a:ext uri="{FF2B5EF4-FFF2-40B4-BE49-F238E27FC236}">
                <a16:creationId xmlns:a16="http://schemas.microsoft.com/office/drawing/2014/main" id="{DD30FA3A-89D3-445D-A4BF-B9DD2ABB50B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pic>
        <p:nvPicPr>
          <p:cNvPr id="2" name="Picture 1">
            <a:extLst>
              <a:ext uri="{FF2B5EF4-FFF2-40B4-BE49-F238E27FC236}">
                <a16:creationId xmlns:a16="http://schemas.microsoft.com/office/drawing/2014/main" id="{9206BCFB-7AFF-4341-BF40-EDB67255E636}"/>
              </a:ext>
            </a:extLst>
          </p:cNvPr>
          <p:cNvPicPr>
            <a:picLocks noChangeAspect="1"/>
          </p:cNvPicPr>
          <p:nvPr/>
        </p:nvPicPr>
        <p:blipFill>
          <a:blip r:embed="rId5"/>
          <a:stretch>
            <a:fillRect/>
          </a:stretch>
        </p:blipFill>
        <p:spPr>
          <a:xfrm>
            <a:off x="5572841" y="-159543"/>
            <a:ext cx="3579745" cy="2011362"/>
          </a:xfrm>
          <a:prstGeom prst="rect">
            <a:avLst/>
          </a:prstGeom>
        </p:spPr>
      </p:pic>
    </p:spTree>
    <p:extLst>
      <p:ext uri="{BB962C8B-B14F-4D97-AF65-F5344CB8AC3E}">
        <p14:creationId xmlns:p14="http://schemas.microsoft.com/office/powerpoint/2010/main" val="3589973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
        <p:nvSpPr>
          <p:cNvPr id="3" name="Content Placeholder 2"/>
          <p:cNvSpPr>
            <a:spLocks noGrp="1"/>
          </p:cNvSpPr>
          <p:nvPr>
            <p:ph idx="1"/>
          </p:nvPr>
        </p:nvSpPr>
        <p:spPr>
          <a:xfrm>
            <a:off x="990600" y="1752600"/>
            <a:ext cx="7239000" cy="4038600"/>
          </a:xfrm>
        </p:spPr>
        <p:txBody>
          <a:bodyPr/>
          <a:lstStyle/>
          <a:p>
            <a:pPr marL="0" indent="0">
              <a:buNone/>
            </a:pPr>
            <a:r>
              <a:rPr lang="en-US" sz="1800" dirty="0"/>
              <a:t>The contents of this tool and guidance were developed under grants from the U.S. Department of Education, #H326P120002 and #H326P170001. However, those contents do not necessarily represent the policy of the U.S. Department of Education, and you should not assume endorsement by the Federal Government. Project Officers: Meredith </a:t>
            </a:r>
            <a:r>
              <a:rPr lang="en-US" sz="1800" dirty="0" err="1"/>
              <a:t>Miceli</a:t>
            </a:r>
            <a:r>
              <a:rPr lang="en-US" sz="1800" dirty="0"/>
              <a:t>, </a:t>
            </a:r>
            <a:r>
              <a:rPr lang="en-US" sz="1800" dirty="0" err="1"/>
              <a:t>Richelle</a:t>
            </a:r>
            <a:r>
              <a:rPr lang="en-US" sz="1800" dirty="0"/>
              <a:t> Davis, and Julia Martin </a:t>
            </a:r>
            <a:r>
              <a:rPr lang="en-US" sz="1800" dirty="0" err="1"/>
              <a:t>Eile</a:t>
            </a:r>
            <a:r>
              <a:rPr lang="en-US" sz="1800" dirty="0"/>
              <a:t>. </a:t>
            </a:r>
          </a:p>
        </p:txBody>
      </p:sp>
      <p:pic>
        <p:nvPicPr>
          <p:cNvPr id="11" name="Picture 10" descr="IDEAS that Work. U.S. Office of Special Education Progra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763" y="4296186"/>
            <a:ext cx="1062037" cy="885825"/>
          </a:xfrm>
          <a:prstGeom prst="rect">
            <a:avLst/>
          </a:prstGeom>
        </p:spPr>
      </p:pic>
      <p:sp>
        <p:nvSpPr>
          <p:cNvPr id="5" name="Title 1" descr="&quot; &quot;"/>
          <p:cNvSpPr>
            <a:spLocks noGrp="1"/>
          </p:cNvSpPr>
          <p:nvPr>
            <p:ph type="title"/>
          </p:nvPr>
        </p:nvSpPr>
        <p:spPr>
          <a:xfrm>
            <a:off x="457200" y="274638"/>
            <a:ext cx="8229600" cy="1143000"/>
          </a:xfrm>
        </p:spPr>
        <p:txBody>
          <a:bodyPr/>
          <a:lstStyle/>
          <a:p>
            <a:r>
              <a:rPr lang="en-US" dirty="0"/>
              <a:t>Thank you</a:t>
            </a:r>
          </a:p>
        </p:txBody>
      </p:sp>
    </p:spTree>
    <p:extLst>
      <p:ext uri="{BB962C8B-B14F-4D97-AF65-F5344CB8AC3E}">
        <p14:creationId xmlns:p14="http://schemas.microsoft.com/office/powerpoint/2010/main" val="2621243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321A2D-818E-4470-88E9-C6ED17D1ED55}"/>
              </a:ext>
            </a:extLst>
          </p:cNvPr>
          <p:cNvSpPr>
            <a:spLocks noGrp="1"/>
          </p:cNvSpPr>
          <p:nvPr>
            <p:ph idx="1"/>
          </p:nvPr>
        </p:nvSpPr>
        <p:spPr>
          <a:xfrm>
            <a:off x="457200" y="1600201"/>
            <a:ext cx="6019800" cy="4038600"/>
          </a:xfrm>
        </p:spPr>
        <p:txBody>
          <a:bodyPr/>
          <a:lstStyle/>
          <a:p>
            <a:r>
              <a:rPr lang="en-US" sz="4000" dirty="0"/>
              <a:t>Currently linking data with another agency?</a:t>
            </a:r>
          </a:p>
          <a:p>
            <a:pPr lvl="1"/>
            <a:r>
              <a:rPr lang="en-US" sz="3600" dirty="0"/>
              <a:t>How is it going? (1-5)</a:t>
            </a:r>
          </a:p>
          <a:p>
            <a:r>
              <a:rPr lang="en-US" sz="4000" dirty="0"/>
              <a:t>Considering linking data with another agency?</a:t>
            </a:r>
          </a:p>
        </p:txBody>
      </p:sp>
      <p:sp>
        <p:nvSpPr>
          <p:cNvPr id="3" name="Title 2">
            <a:extLst>
              <a:ext uri="{FF2B5EF4-FFF2-40B4-BE49-F238E27FC236}">
                <a16:creationId xmlns:a16="http://schemas.microsoft.com/office/drawing/2014/main" id="{38C5ED90-2113-46C6-BCCB-B25DFBC25A62}"/>
              </a:ext>
            </a:extLst>
          </p:cNvPr>
          <p:cNvSpPr>
            <a:spLocks noGrp="1"/>
          </p:cNvSpPr>
          <p:nvPr>
            <p:ph type="title"/>
          </p:nvPr>
        </p:nvSpPr>
        <p:spPr/>
        <p:txBody>
          <a:bodyPr>
            <a:normAutofit/>
          </a:bodyPr>
          <a:lstStyle/>
          <a:p>
            <a:r>
              <a:rPr lang="en-US" dirty="0"/>
              <a:t>How many people are…</a:t>
            </a:r>
          </a:p>
        </p:txBody>
      </p:sp>
      <p:sp>
        <p:nvSpPr>
          <p:cNvPr id="4" name="Slide Number Placeholder 3">
            <a:extLst>
              <a:ext uri="{FF2B5EF4-FFF2-40B4-BE49-F238E27FC236}">
                <a16:creationId xmlns:a16="http://schemas.microsoft.com/office/drawing/2014/main" id="{1AD260DB-1830-44A1-96C8-9320C43CA4F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pic>
        <p:nvPicPr>
          <p:cNvPr id="5" name="Picture 4">
            <a:extLst>
              <a:ext uri="{FF2B5EF4-FFF2-40B4-BE49-F238E27FC236}">
                <a16:creationId xmlns:a16="http://schemas.microsoft.com/office/drawing/2014/main" id="{81D6DACB-A521-4389-8833-EC8D254FB3E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77000" y="3438463"/>
            <a:ext cx="2544762" cy="2544762"/>
          </a:xfrm>
          <a:prstGeom prst="rect">
            <a:avLst/>
          </a:prstGeom>
        </p:spPr>
      </p:pic>
    </p:spTree>
    <p:extLst>
      <p:ext uri="{BB962C8B-B14F-4D97-AF65-F5344CB8AC3E}">
        <p14:creationId xmlns:p14="http://schemas.microsoft.com/office/powerpoint/2010/main" val="410688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AB6B95-F249-403E-94D3-8329D19E8BB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243519">
            <a:off x="-168457" y="1839216"/>
            <a:ext cx="4527915" cy="3395936"/>
          </a:xfrm>
          <a:prstGeom prst="rect">
            <a:avLst/>
          </a:prstGeom>
        </p:spPr>
      </p:pic>
      <p:sp>
        <p:nvSpPr>
          <p:cNvPr id="2" name="Content Placeholder 1">
            <a:extLst>
              <a:ext uri="{FF2B5EF4-FFF2-40B4-BE49-F238E27FC236}">
                <a16:creationId xmlns:a16="http://schemas.microsoft.com/office/drawing/2014/main" id="{F1A8FFE9-0A4A-46B4-8824-39CACE8F36FA}"/>
              </a:ext>
            </a:extLst>
          </p:cNvPr>
          <p:cNvSpPr>
            <a:spLocks noGrp="1"/>
          </p:cNvSpPr>
          <p:nvPr>
            <p:ph idx="1"/>
          </p:nvPr>
        </p:nvSpPr>
        <p:spPr>
          <a:xfrm>
            <a:off x="3733801" y="1321459"/>
            <a:ext cx="5257799" cy="4653536"/>
          </a:xfrm>
          <a:prstGeom prst="rect">
            <a:avLst/>
          </a:prstGeom>
        </p:spPr>
        <p:txBody>
          <a:bodyPr vert="horz" lIns="91440" tIns="45720" rIns="91440" bIns="45720" rtlCol="0">
            <a:normAutofit lnSpcReduction="10000"/>
          </a:bodyPr>
          <a:lstStyle/>
          <a:p>
            <a:pPr>
              <a:lnSpc>
                <a:spcPct val="90000"/>
              </a:lnSpc>
            </a:pPr>
            <a:r>
              <a:rPr lang="en-US" sz="4000" dirty="0">
                <a:solidFill>
                  <a:srgbClr val="0070C0"/>
                </a:solidFill>
              </a:rPr>
              <a:t>Increases capacity to answer important questions</a:t>
            </a:r>
          </a:p>
          <a:p>
            <a:pPr>
              <a:lnSpc>
                <a:spcPct val="90000"/>
              </a:lnSpc>
            </a:pPr>
            <a:r>
              <a:rPr lang="en-US" sz="4000" dirty="0">
                <a:solidFill>
                  <a:srgbClr val="0070C0"/>
                </a:solidFill>
              </a:rPr>
              <a:t>Creates administrative efficiencies </a:t>
            </a:r>
          </a:p>
          <a:p>
            <a:pPr>
              <a:lnSpc>
                <a:spcPct val="90000"/>
              </a:lnSpc>
            </a:pPr>
            <a:r>
              <a:rPr lang="en-US" sz="4000" dirty="0">
                <a:solidFill>
                  <a:srgbClr val="0070C0"/>
                </a:solidFill>
              </a:rPr>
              <a:t>Has </a:t>
            </a:r>
            <a:r>
              <a:rPr lang="en-US" sz="4000" i="1" dirty="0">
                <a:solidFill>
                  <a:srgbClr val="0070C0"/>
                </a:solidFill>
              </a:rPr>
              <a:t>potential</a:t>
            </a:r>
            <a:r>
              <a:rPr lang="en-US" sz="4000" dirty="0">
                <a:solidFill>
                  <a:srgbClr val="0070C0"/>
                </a:solidFill>
              </a:rPr>
              <a:t> to support improving program outcomes </a:t>
            </a:r>
          </a:p>
        </p:txBody>
      </p:sp>
      <p:sp>
        <p:nvSpPr>
          <p:cNvPr id="5" name="Title 4">
            <a:extLst>
              <a:ext uri="{FF2B5EF4-FFF2-40B4-BE49-F238E27FC236}">
                <a16:creationId xmlns:a16="http://schemas.microsoft.com/office/drawing/2014/main" id="{339F0FF5-0653-47A3-A736-60BE76B3FE49}"/>
              </a:ext>
            </a:extLst>
          </p:cNvPr>
          <p:cNvSpPr>
            <a:spLocks noGrp="1"/>
          </p:cNvSpPr>
          <p:nvPr>
            <p:ph type="title"/>
          </p:nvPr>
        </p:nvSpPr>
        <p:spPr/>
        <p:txBody>
          <a:bodyPr vert="horz" lIns="91440" tIns="45720" rIns="91440" bIns="45720" rtlCol="0" anchor="ctr">
            <a:normAutofit/>
          </a:bodyPr>
          <a:lstStyle/>
          <a:p>
            <a:pPr>
              <a:lnSpc>
                <a:spcPct val="90000"/>
              </a:lnSpc>
            </a:pPr>
            <a:r>
              <a:rPr lang="en-US" sz="4400" dirty="0">
                <a:solidFill>
                  <a:srgbClr val="0070C0"/>
                </a:solidFill>
                <a:latin typeface="+mj-lt"/>
              </a:rPr>
              <a:t>Data Linking Value</a:t>
            </a:r>
          </a:p>
        </p:txBody>
      </p:sp>
      <p:sp>
        <p:nvSpPr>
          <p:cNvPr id="4" name="Slide Number Placeholder 3">
            <a:extLst>
              <a:ext uri="{FF2B5EF4-FFF2-40B4-BE49-F238E27FC236}">
                <a16:creationId xmlns:a16="http://schemas.microsoft.com/office/drawing/2014/main" id="{50FF3F9F-7DAA-4862-8AF2-38ED40CD4BC4}"/>
              </a:ext>
            </a:extLst>
          </p:cNvPr>
          <p:cNvSpPr>
            <a:spLocks noGrp="1"/>
          </p:cNvSpPr>
          <p:nvPr>
            <p:ph type="sldNum" sz="quarter" idx="10"/>
          </p:nvPr>
        </p:nvSpPr>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2897048-00E0-47FB-B07B-F36BBE8AF579}" type="slidenum">
              <a:rPr kumimoji="0" lang="en-US" sz="1200" b="0" i="0" u="none" strike="noStrike" kern="1200" cap="none" spc="0" normalizeH="0" baseline="0" noProof="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24734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7E1BB-89ED-4416-BAE2-2C730B65DF4F}"/>
              </a:ext>
            </a:extLst>
          </p:cNvPr>
          <p:cNvSpPr>
            <a:spLocks noGrp="1"/>
          </p:cNvSpPr>
          <p:nvPr>
            <p:ph idx="1"/>
          </p:nvPr>
        </p:nvSpPr>
        <p:spPr/>
        <p:txBody>
          <a:bodyPr/>
          <a:lstStyle/>
          <a:p>
            <a:pPr lvl="0"/>
            <a:r>
              <a:rPr lang="en-US" sz="3600" dirty="0"/>
              <a:t> One-time event, ad-hoc</a:t>
            </a:r>
          </a:p>
          <a:p>
            <a:pPr lvl="0"/>
            <a:r>
              <a:rPr lang="en-US" sz="3600" dirty="0"/>
              <a:t> Scheduled (ongoing or time-limited)</a:t>
            </a:r>
          </a:p>
          <a:p>
            <a:pPr lvl="0"/>
            <a:r>
              <a:rPr lang="en-US" sz="3600" dirty="0"/>
              <a:t> Exchange between data systems, to populate one or both source systems  </a:t>
            </a:r>
          </a:p>
          <a:p>
            <a:pPr lvl="0"/>
            <a:r>
              <a:rPr lang="en-US" sz="3600" dirty="0"/>
              <a:t> Creation of new integrated data system  from multiple sources</a:t>
            </a:r>
          </a:p>
        </p:txBody>
      </p:sp>
      <p:sp>
        <p:nvSpPr>
          <p:cNvPr id="3" name="Title 2">
            <a:extLst>
              <a:ext uri="{FF2B5EF4-FFF2-40B4-BE49-F238E27FC236}">
                <a16:creationId xmlns:a16="http://schemas.microsoft.com/office/drawing/2014/main" id="{0FE1E91F-0473-4E69-95F0-CE3B94AC8E72}"/>
              </a:ext>
            </a:extLst>
          </p:cNvPr>
          <p:cNvSpPr>
            <a:spLocks noGrp="1"/>
          </p:cNvSpPr>
          <p:nvPr>
            <p:ph type="title"/>
          </p:nvPr>
        </p:nvSpPr>
        <p:spPr/>
        <p:txBody>
          <a:bodyPr>
            <a:normAutofit/>
          </a:bodyPr>
          <a:lstStyle/>
          <a:p>
            <a:r>
              <a:rPr lang="en-US" dirty="0"/>
              <a:t>Types of Data Linking</a:t>
            </a:r>
          </a:p>
        </p:txBody>
      </p:sp>
      <p:sp>
        <p:nvSpPr>
          <p:cNvPr id="4" name="Slide Number Placeholder 3">
            <a:extLst>
              <a:ext uri="{FF2B5EF4-FFF2-40B4-BE49-F238E27FC236}">
                <a16:creationId xmlns:a16="http://schemas.microsoft.com/office/drawing/2014/main" id="{406AB883-BBC4-43D1-96AC-CF3F0560DE4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pic>
        <p:nvPicPr>
          <p:cNvPr id="3074" name="Picture 2" descr="https://uxmag.com/sites/default/files/styles/632x307/adaptive-image/public/article-images/online-personality-types-banner.jpg?itok=UIGCKi0L">
            <a:extLst>
              <a:ext uri="{FF2B5EF4-FFF2-40B4-BE49-F238E27FC236}">
                <a16:creationId xmlns:a16="http://schemas.microsoft.com/office/drawing/2014/main" id="{C8B46C0C-F8E4-430F-AD12-51EDEABF4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177640"/>
            <a:ext cx="3242264" cy="15749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24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668406-B4D8-42BC-A531-56A59739842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200" y="1782764"/>
            <a:ext cx="4038600" cy="4038600"/>
          </a:xfrm>
          <a:prstGeom prst="rect">
            <a:avLst/>
          </a:prstGeom>
        </p:spPr>
      </p:pic>
      <p:sp>
        <p:nvSpPr>
          <p:cNvPr id="9" name="Content Placeholder 8">
            <a:extLst>
              <a:ext uri="{FF2B5EF4-FFF2-40B4-BE49-F238E27FC236}">
                <a16:creationId xmlns:a16="http://schemas.microsoft.com/office/drawing/2014/main" id="{F41C9C77-E536-4699-8C91-09F945B38A1C}"/>
              </a:ext>
            </a:extLst>
          </p:cNvPr>
          <p:cNvSpPr>
            <a:spLocks noGrp="1"/>
          </p:cNvSpPr>
          <p:nvPr>
            <p:ph idx="1"/>
          </p:nvPr>
        </p:nvSpPr>
        <p:spPr>
          <a:xfrm>
            <a:off x="2438400" y="1600201"/>
            <a:ext cx="6553200" cy="4038600"/>
          </a:xfrm>
        </p:spPr>
        <p:txBody>
          <a:bodyPr/>
          <a:lstStyle/>
          <a:p>
            <a:pPr marL="514350" lvl="0" indent="-514350">
              <a:buFont typeface="+mj-lt"/>
              <a:buAutoNum type="arabicPeriod"/>
            </a:pPr>
            <a:r>
              <a:rPr lang="en-US" sz="3200" dirty="0">
                <a:solidFill>
                  <a:srgbClr val="0070C0"/>
                </a:solidFill>
              </a:rPr>
              <a:t>Requires a) time, b) planning, c) resources, and d) alignment with agencies’ priorities</a:t>
            </a:r>
          </a:p>
          <a:p>
            <a:pPr marL="514350" lvl="0" indent="-514350">
              <a:buFont typeface="+mj-lt"/>
              <a:buAutoNum type="arabicPeriod"/>
            </a:pPr>
            <a:r>
              <a:rPr lang="en-US" sz="3200" dirty="0">
                <a:solidFill>
                  <a:srgbClr val="0070C0"/>
                </a:solidFill>
              </a:rPr>
              <a:t>Not part of day-to-day work (but it can be)</a:t>
            </a:r>
          </a:p>
          <a:p>
            <a:pPr marL="514350" lvl="0" indent="-514350">
              <a:buFont typeface="+mj-lt"/>
              <a:buAutoNum type="arabicPeriod"/>
            </a:pPr>
            <a:r>
              <a:rPr lang="en-US" sz="3200" dirty="0">
                <a:solidFill>
                  <a:srgbClr val="0070C0"/>
                </a:solidFill>
              </a:rPr>
              <a:t>Assessment of readiness </a:t>
            </a:r>
            <a:endParaRPr lang="en-US" sz="3200" strike="sngStrike" dirty="0">
              <a:solidFill>
                <a:srgbClr val="FF0000"/>
              </a:solidFill>
            </a:endParaRPr>
          </a:p>
          <a:p>
            <a:pPr marL="514350" lvl="0" indent="-514350">
              <a:buFont typeface="+mj-lt"/>
              <a:buAutoNum type="arabicPeriod"/>
            </a:pPr>
            <a:r>
              <a:rPr lang="en-US" sz="3200" dirty="0">
                <a:solidFill>
                  <a:srgbClr val="0070C0"/>
                </a:solidFill>
              </a:rPr>
              <a:t>“Walk before you run”—start with a small success and build on it</a:t>
            </a:r>
          </a:p>
          <a:p>
            <a:endParaRPr lang="en-US" sz="3200" dirty="0"/>
          </a:p>
        </p:txBody>
      </p:sp>
      <p:sp>
        <p:nvSpPr>
          <p:cNvPr id="8" name="Title 7">
            <a:extLst>
              <a:ext uri="{FF2B5EF4-FFF2-40B4-BE49-F238E27FC236}">
                <a16:creationId xmlns:a16="http://schemas.microsoft.com/office/drawing/2014/main" id="{A1301ADB-093E-4522-8B1F-221A0E44F65E}"/>
              </a:ext>
            </a:extLst>
          </p:cNvPr>
          <p:cNvSpPr>
            <a:spLocks noGrp="1"/>
          </p:cNvSpPr>
          <p:nvPr>
            <p:ph type="title"/>
          </p:nvPr>
        </p:nvSpPr>
        <p:spPr/>
        <p:txBody>
          <a:bodyPr>
            <a:normAutofit fontScale="90000"/>
          </a:bodyPr>
          <a:lstStyle/>
          <a:p>
            <a:r>
              <a:rPr lang="en-US" dirty="0"/>
              <a:t>What we (DaSy) think we know about data linking…</a:t>
            </a:r>
          </a:p>
        </p:txBody>
      </p:sp>
      <p:sp>
        <p:nvSpPr>
          <p:cNvPr id="7" name="Slide Number Placeholder 6">
            <a:extLst>
              <a:ext uri="{FF2B5EF4-FFF2-40B4-BE49-F238E27FC236}">
                <a16:creationId xmlns:a16="http://schemas.microsoft.com/office/drawing/2014/main" id="{F9411768-16F0-4300-B41D-46B9F137FAE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
        <p:nvSpPr>
          <p:cNvPr id="10" name="TextBox 9">
            <a:extLst>
              <a:ext uri="{FF2B5EF4-FFF2-40B4-BE49-F238E27FC236}">
                <a16:creationId xmlns:a16="http://schemas.microsoft.com/office/drawing/2014/main" id="{1625424D-E6E7-41D8-B5D8-C0A79F68FE56}"/>
              </a:ext>
            </a:extLst>
          </p:cNvPr>
          <p:cNvSpPr txBox="1"/>
          <p:nvPr/>
        </p:nvSpPr>
        <p:spPr>
          <a:xfrm>
            <a:off x="7074534" y="7113035"/>
            <a:ext cx="43434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hlinkClick r:id="rId4" tooltip="http://getmespark.com/five-ways-not-to-brainstorm/"/>
              </a:rPr>
              <a:t>This Photo</a:t>
            </a:r>
            <a:r>
              <a:rPr kumimoji="0" lang="en-US" sz="900" b="0" i="0" u="none" strike="noStrike" kern="1200" cap="none" spc="0" normalizeH="0" baseline="0" noProof="0">
                <a:ln>
                  <a:noFill/>
                </a:ln>
                <a:solidFill>
                  <a:prstClr val="black"/>
                </a:solidFill>
                <a:effectLst/>
                <a:uLnTx/>
                <a:uFillTx/>
                <a:latin typeface="Calibri"/>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a:ea typeface="+mn-ea"/>
                <a:cs typeface="+mn-cs"/>
                <a:hlinkClick r:id="rId5" tooltip="https://creativecommons.org/licenses/by-nc-sa/3.0/"/>
              </a:rPr>
              <a:t>CC BY-NC-SA</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29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7D071-1EA1-4752-BC06-E881E30035D4}"/>
              </a:ext>
            </a:extLst>
          </p:cNvPr>
          <p:cNvSpPr>
            <a:spLocks noGrp="1"/>
          </p:cNvSpPr>
          <p:nvPr>
            <p:ph type="title"/>
          </p:nvPr>
        </p:nvSpPr>
        <p:spPr>
          <a:ln>
            <a:solidFill>
              <a:srgbClr val="39B54A"/>
            </a:solidFill>
          </a:ln>
        </p:spPr>
        <p:txBody>
          <a:bodyPr>
            <a:normAutofit/>
          </a:bodyPr>
          <a:lstStyle/>
          <a:p>
            <a:pPr algn="ctr"/>
            <a:r>
              <a:rPr lang="en-US" i="1" dirty="0"/>
              <a:t>Data Linking Activities</a:t>
            </a:r>
          </a:p>
        </p:txBody>
      </p:sp>
      <p:sp>
        <p:nvSpPr>
          <p:cNvPr id="4" name="Slide Number Placeholder 3">
            <a:extLst>
              <a:ext uri="{FF2B5EF4-FFF2-40B4-BE49-F238E27FC236}">
                <a16:creationId xmlns:a16="http://schemas.microsoft.com/office/drawing/2014/main" id="{141F7F81-BA96-43EB-A1E6-24D27E099A0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800" b="0" i="0" u="none" strike="noStrike" kern="1200" cap="none" spc="0" normalizeH="0" baseline="0" noProof="0" smtClean="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graphicFrame>
        <p:nvGraphicFramePr>
          <p:cNvPr id="2" name="Diagram 1">
            <a:extLst>
              <a:ext uri="{FF2B5EF4-FFF2-40B4-BE49-F238E27FC236}">
                <a16:creationId xmlns:a16="http://schemas.microsoft.com/office/drawing/2014/main" id="{6962599B-C316-46EF-8D0E-EDE20C2CB236}"/>
              </a:ext>
            </a:extLst>
          </p:cNvPr>
          <p:cNvGraphicFramePr/>
          <p:nvPr>
            <p:extLst/>
          </p:nvPr>
        </p:nvGraphicFramePr>
        <p:xfrm>
          <a:off x="876300" y="1295400"/>
          <a:ext cx="7391400" cy="4930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02867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9.0&quot;&gt;&lt;object type=&quot;1&quot; unique_id=&quot;10001&quot;&gt;&lt;object type=&quot;2&quot; unique_id=&quot;11904&quot;&gt;&lt;object type=&quot;3&quot; unique_id=&quot;11905&quot;&gt;&lt;property id=&quot;20148&quot; value=&quot;5&quot;/&gt;&lt;property id=&quot;20300&quot; value=&quot;Slide 1 - &amp;quot;Better Together:  Linking Cross Program/Agency Data to Improve Data and Outcomes&amp;quot;&quot;/&gt;&lt;property id=&quot;20307&quot; value=&quot;258&quot;/&gt;&lt;/object&gt;&lt;object type=&quot;3&quot; unique_id=&quot;12192&quot;&gt;&lt;property id=&quot;20148&quot; value=&quot;5&quot;/&gt;&lt;property id=&quot;20300&quot; value=&quot;Slide 2 - &amp;quot;Session Description&amp;quot;&quot;/&gt;&lt;property id=&quot;20307&quot; value=&quot;312&quot;/&gt;&lt;/object&gt;&lt;object type=&quot;3&quot; unique_id=&quot;12193&quot;&gt;&lt;property id=&quot;20148&quot; value=&quot;5&quot;/&gt;&lt;property id=&quot;20300&quot; value=&quot;Slide 3 - &amp;quot;Data Linking Defined&amp;quot;&quot;/&gt;&lt;property id=&quot;20307&quot; value=&quot;331&quot;/&gt;&lt;/object&gt;&lt;object type=&quot;3&quot; unique_id=&quot;12194&quot;&gt;&lt;property id=&quot;20148&quot; value=&quot;5&quot;/&gt;&lt;property id=&quot;20300&quot; value=&quot;Slide 4 - &amp;quot;Session Outcomes&amp;quot;&quot;/&gt;&lt;property id=&quot;20307&quot; value=&quot;333&quot;/&gt;&lt;/object&gt;&lt;object type=&quot;3&quot; unique_id=&quot;12195&quot;&gt;&lt;property id=&quot;20148&quot; value=&quot;5&quot;/&gt;&lt;property id=&quot;20300&quot; value=&quot;Slide 5 - &amp;quot;Types of Data Linking&amp;quot;&quot;/&gt;&lt;property id=&quot;20307&quot; value=&quot;332&quot;/&gt;&lt;/object&gt;&lt;object type=&quot;3&quot; unique_id=&quot;12196&quot;&gt;&lt;property id=&quot;20148&quot; value=&quot;5&quot;/&gt;&lt;property id=&quot;20300&quot; value=&quot;Slide 6 - &amp;quot;Word Cloud&amp;quot;&quot;/&gt;&lt;property id=&quot;20307&quot; value=&quot;336&quot;/&gt;&lt;/object&gt;&lt;object type=&quot;3&quot; unique_id=&quot;12197&quot;&gt;&lt;property id=&quot;20148&quot; value=&quot;5&quot;/&gt;&lt;property id=&quot;20300&quot; value=&quot;Slide 7 - &amp;quot;What we think we know about data linking…&amp;quot;&quot;/&gt;&lt;property id=&quot;20307&quot; value=&quot;358&quot;/&gt;&lt;/object&gt;&lt;object type=&quot;3&quot; unique_id=&quot;12198&quot;&gt;&lt;property id=&quot;20148&quot; value=&quot;5&quot;/&gt;&lt;property id=&quot;20300&quot; value=&quot;Slide 8 - &amp;quot;Data Linking Activities&amp;quot;&quot;/&gt;&lt;property id=&quot;20307&quot; value=&quot;337&quot;/&gt;&lt;/object&gt;&lt;object type=&quot;3&quot; unique_id=&quot;12200&quot;&gt;&lt;property id=&quot;20148&quot; value=&quot;5&quot;/&gt;&lt;property id=&quot;20300&quot; value=&quot;Slide 9 - &amp;quot;Michigan&amp;quot;&quot;/&gt;&lt;property id=&quot;20307&quot; value=&quot;355&quot;/&gt;&lt;/object&gt;&lt;object type=&quot;3&quot; unique_id=&quot;12208&quot;&gt;&lt;property id=&quot;20148&quot; value=&quot;5&quot;/&gt;&lt;property id=&quot;20300&quot; value=&quot;Slide 24 - &amp;quot;Michigan   What we are learning from each other&amp;quot;&quot;/&gt;&lt;property id=&quot;20307&quot; value=&quot;367&quot;/&gt;&lt;/object&gt;&lt;object type=&quot;3&quot; unique_id=&quot;12212&quot;&gt;&lt;property id=&quot;20148&quot; value=&quot;5&quot;/&gt;&lt;property id=&quot;20300&quot; value=&quot;Slide 26 - &amp;quot;North Carolina&amp;quot;&quot;/&gt;&lt;property id=&quot;20307&quot; value=&quot;356&quot;/&gt;&lt;/object&gt;&lt;object type=&quot;3&quot; unique_id=&quot;12213&quot;&gt;&lt;property id=&quot;20148&quot; value=&quot;5&quot;/&gt;&lt;property id=&quot;20300&quot; value=&quot;Slide 27&quot;/&gt;&lt;property id=&quot;20307&quot; value=&quot;360&quot;/&gt;&lt;/object&gt;&lt;object type=&quot;3&quot; unique_id=&quot;12214&quot;&gt;&lt;property id=&quot;20148&quot; value=&quot;5&quot;/&gt;&lt;property id=&quot;20300&quot; value=&quot;Slide 28 - &amp;quot;State #3 TBD&amp;quot;&quot;/&gt;&lt;property id=&quot;20307&quot; value=&quot;357&quot;/&gt;&lt;/object&gt;&lt;object type=&quot;3&quot; unique_id=&quot;12215&quot;&gt;&lt;property id=&quot;20148&quot; value=&quot;5&quot;/&gt;&lt;property id=&quot;20300&quot; value=&quot;Slide 29 - &amp;quot;Data Linking States Lessons Learned&amp;quot;&quot;/&gt;&lt;property id=&quot;20307&quot; value=&quot;348&quot;/&gt;&lt;/object&gt;&lt;object type=&quot;3&quot; unique_id=&quot;12216&quot;&gt;&lt;property id=&quot;20148&quot; value=&quot;5&quot;/&gt;&lt;property id=&quot;20300&quot; value=&quot;Slide 30 - &amp;quot;Where are you headed? &amp;quot;&quot;/&gt;&lt;property id=&quot;20307&quot; value=&quot;310&quot;/&gt;&lt;/object&gt;&lt;object type=&quot;3&quot; unique_id=&quot;12217&quot;&gt;&lt;property id=&quot;20148&quot; value=&quot;5&quot;/&gt;&lt;property id=&quot;20300&quot; value=&quot;Slide 31 - &amp;quot;Resources &amp;quot;&quot;/&gt;&lt;property id=&quot;20307&quot; value=&quot;350&quot;/&gt;&lt;/object&gt;&lt;object type=&quot;3&quot; unique_id=&quot;12218&quot;&gt;&lt;property id=&quot;20148&quot; value=&quot;5&quot;/&gt;&lt;property id=&quot;20300&quot; value=&quot;Slide 32 - &amp;quot;Shout Out!!!&amp;quot;&quot;/&gt;&lt;property id=&quot;20307&quot; value=&quot;352&quot;/&gt;&lt;/object&gt;&lt;object type=&quot;3&quot; unique_id=&quot;12219&quot;&gt;&lt;property id=&quot;20148&quot; value=&quot;5&quot;/&gt;&lt;property id=&quot;20300&quot; value=&quot;Slide 33 - &amp;quot;DaSy Closing Slide &amp;quot;&quot;/&gt;&lt;property id=&quot;20307&quot; value=&quot;351&quot;/&gt;&lt;/object&gt;&lt;object type=&quot;3&quot; unique_id=&quot;12752&quot;&gt;&lt;property id=&quot;20148&quot; value=&quot;5&quot;/&gt;&lt;property id=&quot;20300&quot; value=&quot;Slide 10 - &amp;quot;Michigan Team&amp;quot;&quot;/&gt;&lt;property id=&quot;20307&quot; value=&quot;376&quot;/&gt;&lt;/object&gt;&lt;object type=&quot;3&quot; unique_id=&quot;12753&quot;&gt;&lt;property id=&quot;20148&quot; value=&quot;5&quot;/&gt;&lt;property id=&quot;20300&quot; value=&quot;Slide 13 - &amp;quot;About the  “Mitten State”&amp;quot;&quot;/&gt;&lt;property id=&quot;20307&quot; value=&quot;377&quot;/&gt;&lt;/object&gt;&lt;object type=&quot;3&quot; unique_id=&quot;12756&quot;&gt;&lt;property id=&quot;20148&quot; value=&quot;5&quot;/&gt;&lt;property id=&quot;20300&quot; value=&quot;Slide 16 - &amp;quot;Data Reporting and Analysis&amp;quot;&quot;/&gt;&lt;property id=&quot;20307&quot; value=&quot;380&quot;/&gt;&lt;/object&gt;&lt;object type=&quot;3&quot; unique_id=&quot;13079&quot;&gt;&lt;property id=&quot;20148&quot; value=&quot;5&quot;/&gt;&lt;property id=&quot;20300&quot; value=&quot;Slide 20 - &amp;quot;Michigan Data: earlyondata.com &amp;quot;&quot;/&gt;&lt;property id=&quot;20307&quot; value=&quot;382&quot;/&gt;&lt;/object&gt;&lt;object type=&quot;3&quot; unique_id=&quot;13080&quot;&gt;&lt;property id=&quot;20148&quot; value=&quot;5&quot;/&gt;&lt;property id=&quot;20300&quot; value=&quot;Slide 17&quot;/&gt;&lt;property id=&quot;20307&quot; value=&quot;383&quot;/&gt;&lt;/object&gt;&lt;object type=&quot;3&quot; unique_id=&quot;13081&quot;&gt;&lt;property id=&quot;20148&quot; value=&quot;5&quot;/&gt;&lt;property id=&quot;20300&quot; value=&quot;Slide 19 - &amp;quot;mischooldata.org &amp;amp;#x09;Continuity and Pathways&amp;quot;&quot;/&gt;&lt;property id=&quot;20307&quot; value=&quot;384&quot;/&gt;&lt;/object&gt;&lt;object type=&quot;3&quot; unique_id=&quot;13084&quot;&gt;&lt;property id=&quot;20148&quot; value=&quot;5&quot;/&gt;&lt;property id=&quot;20300&quot; value=&quot;Slide 18 - &amp;quot;mischooldata.org &amp;amp;#x09;Kindergarten Pathways&amp;quot;&quot;/&gt;&lt;property id=&quot;20307&quot; value=&quot;386&quot;/&gt;&lt;/object&gt;&lt;object type=&quot;3&quot; unique_id=&quot;13085&quot;&gt;&lt;property id=&quot;20148&quot; value=&quot;5&quot;/&gt;&lt;property id=&quot;20300&quot; value=&quot;Slide 21 - &amp;quot;Looking Back &amp;amp;#x09;Goals and Achievements&amp;quot;&quot;/&gt;&lt;property id=&quot;20307&quot; value=&quot;387&quot;/&gt;&lt;/object&gt;&lt;object type=&quot;3&quot; unique_id=&quot;13086&quot;&gt;&lt;property id=&quot;20148&quot; value=&quot;5&quot;/&gt;&lt;property id=&quot;20300&quot; value=&quot;Slide 22 - &amp;quot;Looking Forward &amp;amp;#x09;Next Goals and Steps&amp;quot;&quot;/&gt;&lt;property id=&quot;20307&quot; value=&quot;388&quot;/&gt;&lt;/object&gt;&lt;object type=&quot;3&quot; unique_id=&quot;13088&quot;&gt;&lt;property id=&quot;20148&quot; value=&quot;5&quot;/&gt;&lt;property id=&quot;20300&quot; value=&quot;Slide 11 - &amp;quot;Michigan Partnerships&amp;quot;&quot;/&gt;&lt;property id=&quot;20307&quot; value=&quot;391&quot;/&gt;&lt;/object&gt;&lt;object type=&quot;3&quot; unique_id=&quot;13089&quot;&gt;&lt;property id=&quot;20148&quot; value=&quot;5&quot;/&gt;&lt;property id=&quot;20300&quot; value=&quot;Slide 14 - &amp;quot;State-Level System     Michigan Student Data System (MSDS)&amp;quot;&quot;/&gt;&lt;property id=&quot;20307&quot; value=&quot;390&quot;/&gt;&lt;/object&gt;&lt;object type=&quot;3&quot; unique_id=&quot;13090&quot;&gt;&lt;property id=&quot;20148&quot; value=&quot;5&quot;/&gt;&lt;property id=&quot;20300&quot; value=&quot;Slide 15 - &amp;quot;Feeder Systems     Many Systems Connected to One&amp;quot;&quot;/&gt;&lt;property id=&quot;20307&quot; value=&quot;389&quot;/&gt;&lt;/object&gt;&lt;object type=&quot;3&quot; unique_id=&quot;13092&quot;&gt;&lt;property id=&quot;20148&quot; value=&quot;5&quot;/&gt;&lt;property id=&quot;20300&quot; value=&quot;Slide 25 - &amp;quot;Michigan   What we are learning from the field&amp;quot;&quot;/&gt;&lt;property id=&quot;20307&quot; value=&quot;392&quot;/&gt;&lt;/object&gt;&lt;object type=&quot;3&quot; unique_id=&quot;13196&quot;&gt;&lt;property id=&quot;20148&quot; value=&quot;5&quot;/&gt;&lt;property id=&quot;20300&quot; value=&quot;Slide 23 - &amp;quot;Michigan &amp;amp;#x09;Working on Proof of Concept&amp;quot;&quot;/&gt;&lt;property id=&quot;20307&quot; value=&quot;393&quot;/&gt;&lt;/object&gt;&lt;object type=&quot;3&quot; unique_id=&quot;13300&quot;&gt;&lt;property id=&quot;20148&quot; value=&quot;5&quot;/&gt;&lt;property id=&quot;20300&quot; value=&quot;Slide 12 - &amp;quot;Michigan Partnerships&amp;quot;&quot;/&gt;&lt;property id=&quot;20307&quot; value=&quot;394&quot;/&gt;&lt;/object&gt;&lt;/object&gt;&lt;object type=&quot;8&quot; unique_id=&quot;1191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1289</TotalTime>
  <Words>3343</Words>
  <Application>Microsoft Office PowerPoint</Application>
  <PresentationFormat>On-screen Show (4:3)</PresentationFormat>
  <Paragraphs>381</Paragraphs>
  <Slides>42</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Bodoni MT Black</vt:lpstr>
      <vt:lpstr>Calibri</vt:lpstr>
      <vt:lpstr>Century Gothic</vt:lpstr>
      <vt:lpstr>Century Schoolbook</vt:lpstr>
      <vt:lpstr>Helvetica Neue Light</vt:lpstr>
      <vt:lpstr>Microsoft Sans Serif</vt:lpstr>
      <vt:lpstr>Office Theme</vt:lpstr>
      <vt:lpstr>1_Office Theme</vt:lpstr>
      <vt:lpstr>Better Together:  Linking Cross Program/Agency Data to Improve Data and Outcomes</vt:lpstr>
      <vt:lpstr>Introductions</vt:lpstr>
      <vt:lpstr>Session Outcomes</vt:lpstr>
      <vt:lpstr>Data Linking Defined</vt:lpstr>
      <vt:lpstr>How many people are…</vt:lpstr>
      <vt:lpstr>Data Linking Value</vt:lpstr>
      <vt:lpstr>Types of Data Linking</vt:lpstr>
      <vt:lpstr>What we (DaSy) think we know about data linking…</vt:lpstr>
      <vt:lpstr>Data Linking Activities</vt:lpstr>
      <vt:lpstr>Michigan</vt:lpstr>
      <vt:lpstr>Michigan Team</vt:lpstr>
      <vt:lpstr>Michigan Partnerships</vt:lpstr>
      <vt:lpstr>Michigan Partnerships</vt:lpstr>
      <vt:lpstr>About the  “Mitten State”</vt:lpstr>
      <vt:lpstr>State-Level System     Michigan Student Data System (MSDS)</vt:lpstr>
      <vt:lpstr>Feeder Systems     Many Systems Connected to One</vt:lpstr>
      <vt:lpstr>Data Reporting and Analysis</vt:lpstr>
      <vt:lpstr>PowerPoint Presentation</vt:lpstr>
      <vt:lpstr>mischooldata.org  Kindergarten Pathways</vt:lpstr>
      <vt:lpstr>mischooldata.org  Continuity and Pathways</vt:lpstr>
      <vt:lpstr>Michigan Data: earlyondata.com </vt:lpstr>
      <vt:lpstr>Looking Back  Goals and Achievements</vt:lpstr>
      <vt:lpstr>Looking Forward  Next Goals and Steps</vt:lpstr>
      <vt:lpstr>Michigan  Working on Proof of Concept</vt:lpstr>
      <vt:lpstr>Michigan   What we are learning from each other</vt:lpstr>
      <vt:lpstr>Michigan   What we are learning from the field</vt:lpstr>
      <vt:lpstr>Lessons Learned</vt:lpstr>
      <vt:lpstr>North Carolina</vt:lpstr>
      <vt:lpstr>NC Context</vt:lpstr>
      <vt:lpstr>North Carolina’s Part C and Part B 619 Linking Data Work</vt:lpstr>
      <vt:lpstr>North Carolina Linking – Agreements </vt:lpstr>
      <vt:lpstr>North Carolina Linking - Agreements</vt:lpstr>
      <vt:lpstr>North Carolina Linking – Charter</vt:lpstr>
      <vt:lpstr>North Carolina Linking – Current Status</vt:lpstr>
      <vt:lpstr>North Carolina Linking – Data Elements</vt:lpstr>
      <vt:lpstr>North Carolina Linking – Unique ID</vt:lpstr>
      <vt:lpstr>North Carolina Linking – Next Steps</vt:lpstr>
      <vt:lpstr>Where might data linking take you?</vt:lpstr>
      <vt:lpstr>PowerPoint Presentation</vt:lpstr>
      <vt:lpstr>Where are you headed? </vt:lpstr>
      <vt:lpstr>Resources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Together:  Linking Cross Program/Agency Data to Improve Data and Outcomes</dc:title>
  <dc:creator>Mark Kuipers</dc:creator>
  <cp:lastModifiedBy>Denise Mauzy</cp:lastModifiedBy>
  <cp:revision>70</cp:revision>
  <dcterms:created xsi:type="dcterms:W3CDTF">2018-07-13T13:33:20Z</dcterms:created>
  <dcterms:modified xsi:type="dcterms:W3CDTF">2018-08-01T17:24:40Z</dcterms:modified>
</cp:coreProperties>
</file>