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70" r:id="rId2"/>
    <p:sldId id="257" r:id="rId3"/>
    <p:sldId id="259" r:id="rId4"/>
    <p:sldId id="271" r:id="rId5"/>
    <p:sldId id="272" r:id="rId6"/>
    <p:sldId id="273" r:id="rId7"/>
    <p:sldId id="274" r:id="rId8"/>
    <p:sldId id="266" r:id="rId9"/>
    <p:sldId id="268" r:id="rId10"/>
    <p:sldId id="267" r:id="rId11"/>
    <p:sldId id="269" r:id="rId12"/>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men Araoz" initials="CA" lastIdx="1" clrIdx="0">
    <p:extLst>
      <p:ext uri="{19B8F6BF-5375-455C-9EA6-DF929625EA0E}">
        <p15:presenceInfo xmlns:p15="http://schemas.microsoft.com/office/powerpoint/2012/main" userId="7724debd-eb71-4cb7-8008-f1a40472788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ABB"/>
    <a:srgbClr val="154578"/>
    <a:srgbClr val="7FBCE7"/>
    <a:srgbClr val="3CB45C"/>
    <a:srgbClr val="39B54A"/>
    <a:srgbClr val="D3E6F3"/>
    <a:srgbClr val="56A0D3"/>
    <a:srgbClr val="868687"/>
    <a:srgbClr val="ED35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8D64F7-1F02-414B-B41B-B4931347B7DC}" v="2" dt="2018-08-14T13:08:35.2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73" autoAdjust="0"/>
    <p:restoredTop sz="96242" autoAdjust="0"/>
  </p:normalViewPr>
  <p:slideViewPr>
    <p:cSldViewPr>
      <p:cViewPr varScale="1">
        <p:scale>
          <a:sx n="112" d="100"/>
          <a:sy n="112" d="100"/>
        </p:scale>
        <p:origin x="392"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1" d="100"/>
          <a:sy n="71" d="100"/>
        </p:scale>
        <p:origin x="-32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46C913-017E-41CB-BD92-AB72C59CEF84}" type="datetimeFigureOut">
              <a:rPr lang="en-US" smtClean="0"/>
              <a:t>8/14/18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C59A4A-947E-4EFF-8543-2566EB51F3D4}" type="slidenum">
              <a:rPr lang="en-US" smtClean="0"/>
              <a:t>‹#›</a:t>
            </a:fld>
            <a:endParaRPr lang="en-US"/>
          </a:p>
        </p:txBody>
      </p:sp>
    </p:spTree>
    <p:extLst>
      <p:ext uri="{BB962C8B-B14F-4D97-AF65-F5344CB8AC3E}">
        <p14:creationId xmlns:p14="http://schemas.microsoft.com/office/powerpoint/2010/main" val="1070019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EAF370-FD3B-447A-B724-07A83C459553}" type="datetimeFigureOut">
              <a:rPr lang="en-US" smtClean="0"/>
              <a:t>8/14/18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69EC22-8000-4A01-AE86-242F21553022}" type="slidenum">
              <a:rPr lang="en-US" smtClean="0"/>
              <a:t>‹#›</a:t>
            </a:fld>
            <a:endParaRPr lang="en-US"/>
          </a:p>
        </p:txBody>
      </p:sp>
    </p:spTree>
    <p:extLst>
      <p:ext uri="{BB962C8B-B14F-4D97-AF65-F5344CB8AC3E}">
        <p14:creationId xmlns:p14="http://schemas.microsoft.com/office/powerpoint/2010/main" val="11015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Instructions to presenters: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This slide is to be included as the last slide in your deck but you are not expected to show it to the audience. Please be sure to delete these instructions from this slide’s notes page in your </a:t>
            </a:r>
            <a:r>
              <a:rPr lang="en-US" sz="1200" kern="1200">
                <a:solidFill>
                  <a:schemeClr val="tx1"/>
                </a:solidFill>
                <a:effectLst/>
                <a:latin typeface="+mn-lt"/>
                <a:ea typeface="+mn-ea"/>
                <a:cs typeface="+mn-cs"/>
              </a:rPr>
              <a:t>presentation.</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11</a:t>
            </a:fld>
            <a:endParaRPr lang="en-US"/>
          </a:p>
        </p:txBody>
      </p:sp>
    </p:spTree>
    <p:extLst>
      <p:ext uri="{BB962C8B-B14F-4D97-AF65-F5344CB8AC3E}">
        <p14:creationId xmlns:p14="http://schemas.microsoft.com/office/powerpoint/2010/main" val="40957694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2.jpe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gi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gi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297ABB"/>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3"/>
          <p:cNvSpPr>
            <a:spLocks noGrp="1"/>
          </p:cNvSpPr>
          <p:nvPr>
            <p:ph type="title"/>
          </p:nvPr>
        </p:nvSpPr>
        <p:spPr>
          <a:xfrm>
            <a:off x="838200" y="2209800"/>
            <a:ext cx="6702552" cy="1676400"/>
          </a:xfrm>
        </p:spPr>
        <p:txBody>
          <a:bodyPr>
            <a:normAutofit/>
          </a:bodyPr>
          <a:lstStyle>
            <a:lvl1pPr>
              <a:defRPr sz="5400">
                <a:latin typeface="Century Gothic" panose="020B0502020202020204" pitchFamily="34" charset="0"/>
              </a:defRPr>
            </a:lvl1pPr>
            <a:lvl2pPr>
              <a:defRPr sz="5400" b="1">
                <a:solidFill>
                  <a:srgbClr val="297ABB"/>
                </a:solidFill>
                <a:latin typeface="Century Gothic" panose="020B0502020202020204" pitchFamily="34" charset="0"/>
              </a:defRPr>
            </a:lvl2pPr>
          </a:lstStyle>
          <a:p>
            <a:pPr lvl="1"/>
            <a:r>
              <a:rPr lang="en-US" dirty="0"/>
              <a:t>Click to edit Master title</a:t>
            </a:r>
          </a:p>
        </p:txBody>
      </p:sp>
      <p:sp>
        <p:nvSpPr>
          <p:cNvPr id="12" name="Subtitle 2"/>
          <p:cNvSpPr txBox="1">
            <a:spLocks/>
          </p:cNvSpPr>
          <p:nvPr userDrawn="1"/>
        </p:nvSpPr>
        <p:spPr>
          <a:xfrm>
            <a:off x="838200" y="3886200"/>
            <a:ext cx="6705600" cy="1216152"/>
          </a:xfrm>
          <a:prstGeom prst="rect">
            <a:avLst/>
          </a:prstGeom>
        </p:spPr>
        <p:txBody>
          <a:bodyPr>
            <a:noAutofit/>
          </a:bodyPr>
          <a:lstStyle>
            <a:lvl1pPr marL="0" indent="0" algn="ctr" defTabSz="914400" rtl="0" eaLnBrk="1" latinLnBrk="0" hangingPunct="1">
              <a:spcBef>
                <a:spcPct val="20000"/>
              </a:spcBef>
              <a:buClr>
                <a:srgbClr val="ED3532"/>
              </a:buClr>
              <a:buFont typeface="Arial" pitchFamily="34" charset="0"/>
              <a:buNone/>
              <a:defRPr sz="3000" b="1" kern="1200">
                <a:solidFill>
                  <a:srgbClr val="154578"/>
                </a:solidFill>
                <a:latin typeface="Century Gothic" panose="020B0502020202020204" pitchFamily="34" charset="0"/>
                <a:ea typeface="+mn-ea"/>
                <a:cs typeface="+mn-cs"/>
              </a:defRPr>
            </a:lvl1pPr>
            <a:lvl2pPr marL="457200" indent="0" algn="ctr" defTabSz="914400" rtl="0" eaLnBrk="1" latinLnBrk="0" hangingPunct="1">
              <a:spcBef>
                <a:spcPct val="20000"/>
              </a:spcBef>
              <a:buClr>
                <a:srgbClr val="ED3532"/>
              </a:buClr>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D353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4000" dirty="0"/>
          </a:p>
        </p:txBody>
      </p:sp>
      <p:pic>
        <p:nvPicPr>
          <p:cNvPr id="5" name="Picture 4" descr="Early Childhood Technical Assistance Center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200" y="6415010"/>
            <a:ext cx="2486025" cy="366790"/>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0" y="5867921"/>
            <a:ext cx="1158718" cy="990079"/>
          </a:xfrm>
          <a:prstGeom prst="rect">
            <a:avLst/>
          </a:prstGeom>
        </p:spPr>
      </p:pic>
      <p:sp>
        <p:nvSpPr>
          <p:cNvPr id="11" name="Rectangle 10" descr="&quot; &quot;"/>
          <p:cNvSpPr/>
          <p:nvPr userDrawn="1"/>
        </p:nvSpPr>
        <p:spPr>
          <a:xfrm>
            <a:off x="-457200" y="-304800"/>
            <a:ext cx="5029200" cy="1603169"/>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4" name="Rectangle 13" descr="&quot; &quot;"/>
          <p:cNvSpPr/>
          <p:nvPr userDrawn="1"/>
        </p:nvSpPr>
        <p:spPr>
          <a:xfrm>
            <a:off x="3200400" y="-304800"/>
            <a:ext cx="5943600" cy="1603169"/>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pic>
        <p:nvPicPr>
          <p:cNvPr id="8" name="Picture 7" descr="&quot; &quot;"/>
          <p:cNvPicPr>
            <a:picLocks noChangeAspect="1"/>
          </p:cNvPicPr>
          <p:nvPr userDrawn="1"/>
        </p:nvPicPr>
        <p:blipFill rotWithShape="1">
          <a:blip r:embed="rId4" cstate="print">
            <a:extLst>
              <a:ext uri="{28A0092B-C50C-407E-A947-70E740481C1C}">
                <a14:useLocalDpi xmlns:a14="http://schemas.microsoft.com/office/drawing/2010/main" val="0"/>
              </a:ext>
            </a:extLst>
          </a:blip>
          <a:srcRect l="3594" r="11207"/>
          <a:stretch/>
        </p:blipFill>
        <p:spPr>
          <a:xfrm>
            <a:off x="5410200" y="-73231"/>
            <a:ext cx="1744279" cy="1371600"/>
          </a:xfrm>
          <a:prstGeom prst="rect">
            <a:avLst/>
          </a:prstGeom>
        </p:spPr>
      </p:pic>
      <p:pic>
        <p:nvPicPr>
          <p:cNvPr id="16" name="Picture 15"/>
          <p:cNvPicPr>
            <a:picLocks noChangeAspect="1"/>
          </p:cNvPicPr>
          <p:nvPr userDrawn="1"/>
        </p:nvPicPr>
        <p:blipFill rotWithShape="1">
          <a:blip r:embed="rId5" cstate="print">
            <a:extLst>
              <a:ext uri="{28A0092B-C50C-407E-A947-70E740481C1C}">
                <a14:useLocalDpi xmlns:a14="http://schemas.microsoft.com/office/drawing/2010/main" val="0"/>
              </a:ext>
            </a:extLst>
          </a:blip>
          <a:srcRect l="5556" r="9723"/>
          <a:stretch/>
        </p:blipFill>
        <p:spPr>
          <a:xfrm>
            <a:off x="7477125" y="-73231"/>
            <a:ext cx="1743075" cy="1371600"/>
          </a:xfrm>
          <a:prstGeom prst="rect">
            <a:avLst/>
          </a:prstGeom>
        </p:spPr>
      </p:pic>
    </p:spTree>
    <p:extLst>
      <p:ext uri="{BB962C8B-B14F-4D97-AF65-F5344CB8AC3E}">
        <p14:creationId xmlns:p14="http://schemas.microsoft.com/office/powerpoint/2010/main" val="1125047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2" name="Group 11">
            <a:extLst>
              <a:ext uri="{FF2B5EF4-FFF2-40B4-BE49-F238E27FC236}">
                <a16:creationId xmlns:a16="http://schemas.microsoft.com/office/drawing/2014/main" id="{79D60143-32B1-4160-9D3A-FAC4B9699BE8}"/>
              </a:ext>
            </a:extLst>
          </p:cNvPr>
          <p:cNvGrpSpPr/>
          <p:nvPr userDrawn="1"/>
        </p:nvGrpSpPr>
        <p:grpSpPr>
          <a:xfrm>
            <a:off x="0" y="6121400"/>
            <a:ext cx="9144000" cy="736600"/>
            <a:chOff x="0" y="6121400"/>
            <a:chExt cx="9144000" cy="736600"/>
          </a:xfrm>
        </p:grpSpPr>
        <p:pic>
          <p:nvPicPr>
            <p:cNvPr id="13" name="Picture 2" descr="Logo for the Center for IDEA Early Childhood Data Systems (The DaSy Center)">
              <a:extLst>
                <a:ext uri="{FF2B5EF4-FFF2-40B4-BE49-F238E27FC236}">
                  <a16:creationId xmlns:a16="http://schemas.microsoft.com/office/drawing/2014/main" id="{EB3513EE-8CAE-42E3-B512-959340FF947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descr="&quot; &quot;">
              <a:extLst>
                <a:ext uri="{FF2B5EF4-FFF2-40B4-BE49-F238E27FC236}">
                  <a16:creationId xmlns:a16="http://schemas.microsoft.com/office/drawing/2014/main" id="{C55E99CC-41EA-45CF-B621-60F2F203AFCA}"/>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5" name="Picture 14" descr="Early Childhood Technical Assistance Center logo">
              <a:extLst>
                <a:ext uri="{FF2B5EF4-FFF2-40B4-BE49-F238E27FC236}">
                  <a16:creationId xmlns:a16="http://schemas.microsoft.com/office/drawing/2014/main" id="{56864AEF-C8E7-49BF-8F05-EB515F5180D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1856100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marL="342900" indent="-342900">
              <a:buClr>
                <a:srgbClr val="297ABB"/>
              </a:buClr>
              <a:buFont typeface="Arial" panose="020B0604020202020204" pitchFamily="34" charset="0"/>
              <a:buChar char="•"/>
              <a:defRPr sz="3200">
                <a:solidFill>
                  <a:srgbClr val="297ABB"/>
                </a:solidFill>
              </a:defRPr>
            </a:lvl1pPr>
            <a:lvl2pPr marL="742950" indent="-285750">
              <a:buClr>
                <a:srgbClr val="7FBCE7"/>
              </a:buClr>
              <a:buFont typeface="Calibri" panose="020F0502020204030204" pitchFamily="34" charset="0"/>
              <a:buChar char="–"/>
              <a:defRPr sz="2800">
                <a:solidFill>
                  <a:srgbClr val="297ABB"/>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5" name="Group 14">
            <a:extLst>
              <a:ext uri="{FF2B5EF4-FFF2-40B4-BE49-F238E27FC236}">
                <a16:creationId xmlns:a16="http://schemas.microsoft.com/office/drawing/2014/main" id="{ACA02710-B2A3-4E03-99D9-F69F0BFA780E}"/>
              </a:ext>
            </a:extLst>
          </p:cNvPr>
          <p:cNvGrpSpPr/>
          <p:nvPr userDrawn="1"/>
        </p:nvGrpSpPr>
        <p:grpSpPr>
          <a:xfrm>
            <a:off x="0" y="6121400"/>
            <a:ext cx="9144000" cy="736600"/>
            <a:chOff x="0" y="6121400"/>
            <a:chExt cx="9144000" cy="736600"/>
          </a:xfrm>
        </p:grpSpPr>
        <p:pic>
          <p:nvPicPr>
            <p:cNvPr id="16" name="Picture 2" descr="Logo for the Center for IDEA Early Childhood Data Systems (The DaSy Center)">
              <a:extLst>
                <a:ext uri="{FF2B5EF4-FFF2-40B4-BE49-F238E27FC236}">
                  <a16:creationId xmlns:a16="http://schemas.microsoft.com/office/drawing/2014/main" id="{9AB22202-D9EB-43B0-86D7-B6BCAA12333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897F00C7-1FBB-4213-AD24-5842ABA38928}"/>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B59EDC4C-63D1-4C84-8EF0-706C5B6A18A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325327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entury Gothic" panose="020B0502020202020204"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5" name="Group 14">
            <a:extLst>
              <a:ext uri="{FF2B5EF4-FFF2-40B4-BE49-F238E27FC236}">
                <a16:creationId xmlns:a16="http://schemas.microsoft.com/office/drawing/2014/main" id="{D83A6239-E334-4090-B280-31DFDC6B42EF}"/>
              </a:ext>
            </a:extLst>
          </p:cNvPr>
          <p:cNvGrpSpPr/>
          <p:nvPr userDrawn="1"/>
        </p:nvGrpSpPr>
        <p:grpSpPr>
          <a:xfrm>
            <a:off x="0" y="6121400"/>
            <a:ext cx="9144000" cy="736600"/>
            <a:chOff x="0" y="6121400"/>
            <a:chExt cx="9144000" cy="736600"/>
          </a:xfrm>
        </p:grpSpPr>
        <p:pic>
          <p:nvPicPr>
            <p:cNvPr id="16" name="Picture 2" descr="Logo for the Center for IDEA Early Childhood Data Systems (The DaSy Center)">
              <a:extLst>
                <a:ext uri="{FF2B5EF4-FFF2-40B4-BE49-F238E27FC236}">
                  <a16:creationId xmlns:a16="http://schemas.microsoft.com/office/drawing/2014/main" id="{6D0AC07A-B1BB-4E33-9B4F-4D9AC3CF189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CAD6726F-D8EF-480C-B0F8-39A9A9D970B8}"/>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FDCF5C02-4ECB-4DC2-BBC3-50288C813EE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3129070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1600201"/>
            <a:ext cx="8229600" cy="4038600"/>
          </a:xfrm>
          <a:prstGeom prst="rect">
            <a:avLst/>
          </a:prstGeom>
        </p:spPr>
        <p:txBody>
          <a:bodyPr vert="eaVert"/>
          <a:lstStyle>
            <a:lvl1pPr marL="342900" indent="-342900">
              <a:buClr>
                <a:srgbClr val="297ABB"/>
              </a:buClr>
              <a:buFont typeface="Arial" panose="020B0604020202020204" pitchFamily="34" charset="0"/>
              <a:buChar char="•"/>
              <a:defRPr>
                <a:solidFill>
                  <a:srgbClr val="297ABB"/>
                </a:solidFill>
              </a:defRPr>
            </a:lvl1pPr>
            <a:lvl2pPr marL="742950" indent="-285750">
              <a:buClr>
                <a:srgbClr val="7FBCE7"/>
              </a:buClr>
              <a:buFont typeface="Calibri" panose="020F0502020204030204" pitchFamily="34" charset="0"/>
              <a:buChar char="–"/>
              <a:defRPr>
                <a:solidFill>
                  <a:srgbClr val="297ABB"/>
                </a:solidFill>
              </a:defRPr>
            </a:lvl2pPr>
          </a:lstStyle>
          <a:p>
            <a:pPr lvl="0"/>
            <a:r>
              <a:rPr lang="en-US" dirty="0"/>
              <a:t>Click to edit Master text styles</a:t>
            </a:r>
          </a:p>
          <a:p>
            <a:pPr lvl="1"/>
            <a:r>
              <a:rPr lang="en-US" dirty="0"/>
              <a:t>Second level</a:t>
            </a:r>
          </a:p>
        </p:txBody>
      </p:sp>
      <p:sp>
        <p:nvSpPr>
          <p:cNvPr id="10"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4" name="Group 13">
            <a:extLst>
              <a:ext uri="{FF2B5EF4-FFF2-40B4-BE49-F238E27FC236}">
                <a16:creationId xmlns:a16="http://schemas.microsoft.com/office/drawing/2014/main" id="{6C24277E-20CA-40A0-AE84-24619DC7E6CA}"/>
              </a:ext>
            </a:extLst>
          </p:cNvPr>
          <p:cNvGrpSpPr/>
          <p:nvPr userDrawn="1"/>
        </p:nvGrpSpPr>
        <p:grpSpPr>
          <a:xfrm>
            <a:off x="0" y="6121400"/>
            <a:ext cx="9144000" cy="736600"/>
            <a:chOff x="0" y="6121400"/>
            <a:chExt cx="9144000" cy="736600"/>
          </a:xfrm>
        </p:grpSpPr>
        <p:pic>
          <p:nvPicPr>
            <p:cNvPr id="15" name="Picture 2" descr="Logo for the Center for IDEA Early Childhood Data Systems (The DaSy Center)">
              <a:extLst>
                <a:ext uri="{FF2B5EF4-FFF2-40B4-BE49-F238E27FC236}">
                  <a16:creationId xmlns:a16="http://schemas.microsoft.com/office/drawing/2014/main" id="{D4B41B63-A5EE-4EB2-A01D-BBA809F7DB9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Straight Connector 15" descr="&quot; &quot;">
              <a:extLst>
                <a:ext uri="{FF2B5EF4-FFF2-40B4-BE49-F238E27FC236}">
                  <a16:creationId xmlns:a16="http://schemas.microsoft.com/office/drawing/2014/main" id="{9D88B25D-302D-4F02-B925-B6C1D0ACB918}"/>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7" name="Picture 16" descr="Early Childhood Technical Assistance Center logo">
              <a:extLst>
                <a:ext uri="{FF2B5EF4-FFF2-40B4-BE49-F238E27FC236}">
                  <a16:creationId xmlns:a16="http://schemas.microsoft.com/office/drawing/2014/main" id="{6FE5A321-1A08-48C9-B03D-3C50CA4EC75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2194939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lvl1pPr>
              <a:defRPr>
                <a:latin typeface="Century Gothic" panose="020B0502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marL="342900" indent="-342900">
              <a:buClr>
                <a:srgbClr val="297ABB"/>
              </a:buClr>
              <a:buFont typeface="Arial" panose="020B0604020202020204" pitchFamily="34" charset="0"/>
              <a:buChar char="•"/>
              <a:defRPr>
                <a:solidFill>
                  <a:srgbClr val="297ABB"/>
                </a:solidFill>
              </a:defRPr>
            </a:lvl1pPr>
            <a:lvl2pPr marL="742950" indent="-285750">
              <a:buClr>
                <a:srgbClr val="7FBCE7"/>
              </a:buClr>
              <a:buFont typeface="Calibri" panose="020F0502020204030204" pitchFamily="34" charset="0"/>
              <a:buChar char="–"/>
              <a:defRPr>
                <a:solidFill>
                  <a:srgbClr val="297ABB"/>
                </a:solidFill>
              </a:defRPr>
            </a:lvl2pPr>
          </a:lstStyle>
          <a:p>
            <a:pPr lvl="0"/>
            <a:r>
              <a:rPr lang="en-US" dirty="0"/>
              <a:t>Click to edit Master text styles</a:t>
            </a:r>
          </a:p>
          <a:p>
            <a:pPr lvl="1"/>
            <a:r>
              <a:rPr lang="en-US" dirty="0"/>
              <a:t>Second level</a:t>
            </a:r>
          </a:p>
        </p:txBody>
      </p:sp>
      <p:sp>
        <p:nvSpPr>
          <p:cNvPr id="10"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4" name="Group 13">
            <a:extLst>
              <a:ext uri="{FF2B5EF4-FFF2-40B4-BE49-F238E27FC236}">
                <a16:creationId xmlns:a16="http://schemas.microsoft.com/office/drawing/2014/main" id="{BB234D34-5526-4606-B358-561C2F3D0E7A}"/>
              </a:ext>
            </a:extLst>
          </p:cNvPr>
          <p:cNvGrpSpPr/>
          <p:nvPr userDrawn="1"/>
        </p:nvGrpSpPr>
        <p:grpSpPr>
          <a:xfrm>
            <a:off x="0" y="6121400"/>
            <a:ext cx="9144000" cy="736600"/>
            <a:chOff x="0" y="6121400"/>
            <a:chExt cx="9144000" cy="736600"/>
          </a:xfrm>
        </p:grpSpPr>
        <p:pic>
          <p:nvPicPr>
            <p:cNvPr id="15" name="Picture 2" descr="Logo for the Center for IDEA Early Childhood Data Systems (The DaSy Center)">
              <a:extLst>
                <a:ext uri="{FF2B5EF4-FFF2-40B4-BE49-F238E27FC236}">
                  <a16:creationId xmlns:a16="http://schemas.microsoft.com/office/drawing/2014/main" id="{98BD3CDF-F0C7-4C22-9267-5AB80385F34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Straight Connector 15" descr="&quot; &quot;">
              <a:extLst>
                <a:ext uri="{FF2B5EF4-FFF2-40B4-BE49-F238E27FC236}">
                  <a16:creationId xmlns:a16="http://schemas.microsoft.com/office/drawing/2014/main" id="{F373E06F-29FA-45C7-BDCB-16BF9AF1F4C6}"/>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7" name="Picture 16" descr="Early Childhood Technical Assistance Center logo">
              <a:extLst>
                <a:ext uri="{FF2B5EF4-FFF2-40B4-BE49-F238E27FC236}">
                  <a16:creationId xmlns:a16="http://schemas.microsoft.com/office/drawing/2014/main" id="{253651CD-4ED6-4876-83F8-4D87F3A32AD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2699306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v2">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297ABB"/>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3"/>
          <p:cNvSpPr>
            <a:spLocks noGrp="1"/>
          </p:cNvSpPr>
          <p:nvPr>
            <p:ph type="title"/>
          </p:nvPr>
        </p:nvSpPr>
        <p:spPr>
          <a:xfrm>
            <a:off x="838200" y="2209800"/>
            <a:ext cx="6702552" cy="1676400"/>
          </a:xfrm>
        </p:spPr>
        <p:txBody>
          <a:bodyPr>
            <a:normAutofit/>
          </a:bodyPr>
          <a:lstStyle>
            <a:lvl1pPr>
              <a:defRPr sz="5400">
                <a:latin typeface="Century Gothic" panose="020B0502020202020204" pitchFamily="34" charset="0"/>
              </a:defRPr>
            </a:lvl1pPr>
            <a:lvl2pPr>
              <a:defRPr sz="5400" b="1">
                <a:solidFill>
                  <a:srgbClr val="297ABB"/>
                </a:solidFill>
                <a:latin typeface="Century Gothic" panose="020B0502020202020204" pitchFamily="34" charset="0"/>
              </a:defRPr>
            </a:lvl2pPr>
          </a:lstStyle>
          <a:p>
            <a:pPr lvl="1"/>
            <a:r>
              <a:rPr lang="en-US" dirty="0"/>
              <a:t>Click to edit Master title</a:t>
            </a:r>
          </a:p>
        </p:txBody>
      </p:sp>
      <p:sp>
        <p:nvSpPr>
          <p:cNvPr id="12" name="Subtitle 2"/>
          <p:cNvSpPr txBox="1">
            <a:spLocks/>
          </p:cNvSpPr>
          <p:nvPr userDrawn="1"/>
        </p:nvSpPr>
        <p:spPr>
          <a:xfrm>
            <a:off x="838200" y="3886200"/>
            <a:ext cx="6705600" cy="1216152"/>
          </a:xfrm>
          <a:prstGeom prst="rect">
            <a:avLst/>
          </a:prstGeom>
        </p:spPr>
        <p:txBody>
          <a:bodyPr>
            <a:noAutofit/>
          </a:bodyPr>
          <a:lstStyle>
            <a:lvl1pPr marL="0" indent="0" algn="ctr" defTabSz="914400" rtl="0" eaLnBrk="1" latinLnBrk="0" hangingPunct="1">
              <a:spcBef>
                <a:spcPct val="20000"/>
              </a:spcBef>
              <a:buClr>
                <a:srgbClr val="ED3532"/>
              </a:buClr>
              <a:buFont typeface="Arial" pitchFamily="34" charset="0"/>
              <a:buNone/>
              <a:defRPr sz="3000" b="1" kern="1200">
                <a:solidFill>
                  <a:srgbClr val="154578"/>
                </a:solidFill>
                <a:latin typeface="Century Gothic" panose="020B0502020202020204" pitchFamily="34" charset="0"/>
                <a:ea typeface="+mn-ea"/>
                <a:cs typeface="+mn-cs"/>
              </a:defRPr>
            </a:lvl1pPr>
            <a:lvl2pPr marL="457200" indent="0" algn="ctr" defTabSz="914400" rtl="0" eaLnBrk="1" latinLnBrk="0" hangingPunct="1">
              <a:spcBef>
                <a:spcPct val="20000"/>
              </a:spcBef>
              <a:buClr>
                <a:srgbClr val="ED3532"/>
              </a:buClr>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D353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4000" dirty="0"/>
          </a:p>
        </p:txBody>
      </p:sp>
      <p:sp>
        <p:nvSpPr>
          <p:cNvPr id="11" name="Rectangle 10" descr="&quot; &quot;"/>
          <p:cNvSpPr/>
          <p:nvPr userDrawn="1"/>
        </p:nvSpPr>
        <p:spPr>
          <a:xfrm>
            <a:off x="-457200" y="-304800"/>
            <a:ext cx="5029200" cy="1603169"/>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4" name="Rectangle 13" descr="&quot; &quot;"/>
          <p:cNvSpPr/>
          <p:nvPr userDrawn="1"/>
        </p:nvSpPr>
        <p:spPr>
          <a:xfrm>
            <a:off x="3200400" y="-304800"/>
            <a:ext cx="5943600" cy="1603169"/>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96588" y="-76200"/>
            <a:ext cx="1818612" cy="1371600"/>
          </a:xfrm>
          <a:prstGeom prst="rect">
            <a:avLst/>
          </a:prstGeom>
        </p:spPr>
      </p:pic>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r="20961"/>
          <a:stretch/>
        </p:blipFill>
        <p:spPr>
          <a:xfrm>
            <a:off x="7592443" y="-73231"/>
            <a:ext cx="1627757" cy="1371600"/>
          </a:xfrm>
          <a:prstGeom prst="rect">
            <a:avLst/>
          </a:prstGeom>
        </p:spPr>
      </p:pic>
      <p:pic>
        <p:nvPicPr>
          <p:cNvPr id="13" name="Picture 12" descr="Early Childhood Technical Assistance Center logo">
            <a:extLst>
              <a:ext uri="{FF2B5EF4-FFF2-40B4-BE49-F238E27FC236}">
                <a16:creationId xmlns:a16="http://schemas.microsoft.com/office/drawing/2014/main" id="{866538A0-1F55-4457-89E5-E1FB1A264CF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553200" y="6415010"/>
            <a:ext cx="2486025" cy="366790"/>
          </a:xfrm>
          <a:prstGeom prst="rect">
            <a:avLst/>
          </a:prstGeom>
        </p:spPr>
      </p:pic>
      <p:pic>
        <p:nvPicPr>
          <p:cNvPr id="17" name="Picture 16">
            <a:extLst>
              <a:ext uri="{FF2B5EF4-FFF2-40B4-BE49-F238E27FC236}">
                <a16:creationId xmlns:a16="http://schemas.microsoft.com/office/drawing/2014/main" id="{287EE517-1A4F-43CD-9FE2-0C92BE13E075}"/>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334000" y="5867921"/>
            <a:ext cx="1158718" cy="990079"/>
          </a:xfrm>
          <a:prstGeom prst="rect">
            <a:avLst/>
          </a:prstGeom>
        </p:spPr>
      </p:pic>
    </p:spTree>
    <p:extLst>
      <p:ext uri="{BB962C8B-B14F-4D97-AF65-F5344CB8AC3E}">
        <p14:creationId xmlns:p14="http://schemas.microsoft.com/office/powerpoint/2010/main" val="175886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a:prstGeom prst="rect">
            <a:avLst/>
          </a:prstGeom>
        </p:spPr>
        <p:txBody>
          <a:bodyPr/>
          <a:lstStyle>
            <a:lvl1pPr marL="342900" indent="-342900">
              <a:buClr>
                <a:srgbClr val="297ABB"/>
              </a:buClr>
              <a:buFont typeface="Arial" panose="020B0604020202020204" pitchFamily="34" charset="0"/>
              <a:buChar char="•"/>
              <a:defRPr>
                <a:solidFill>
                  <a:srgbClr val="297ABB"/>
                </a:solidFill>
              </a:defRPr>
            </a:lvl1pPr>
            <a:lvl2pPr marL="742950" indent="-285750">
              <a:buClr>
                <a:srgbClr val="7FBCE7"/>
              </a:buClr>
              <a:buFont typeface="Calibri" panose="020F0502020204030204" pitchFamily="34" charset="0"/>
              <a:buChar char="–"/>
              <a:defRPr>
                <a:solidFill>
                  <a:srgbClr val="297ABB"/>
                </a:solidFill>
              </a:defRPr>
            </a:lvl2pPr>
            <a:lvl3pPr>
              <a:buClr>
                <a:srgbClr val="7FBCE7"/>
              </a:buClr>
              <a:defRPr/>
            </a:lvl3pPr>
            <a:lvl4pPr>
              <a:buClr>
                <a:srgbClr val="7FBCE7"/>
              </a:buClr>
              <a:defRPr/>
            </a:lvl4pPr>
            <a:lvl5pPr>
              <a:buClr>
                <a:srgbClr val="7FBCE7"/>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5" descr="&quot; &quot;"/>
          <p:cNvSpPr>
            <a:spLocks noGrp="1"/>
          </p:cNvSpPr>
          <p:nvPr>
            <p:ph type="title"/>
          </p:nvPr>
        </p:nvSpPr>
        <p:spPr>
          <a:xfrm>
            <a:off x="457200" y="274638"/>
            <a:ext cx="8229600" cy="1143000"/>
          </a:xfrm>
          <a:prstGeom prst="rect">
            <a:avLst/>
          </a:prstGeom>
          <a:ln w="12700">
            <a:noFill/>
          </a:ln>
        </p:spPr>
        <p:txBody>
          <a:bodyPr/>
          <a:lstStyle>
            <a:lvl1pPr>
              <a:defRPr>
                <a:latin typeface="Century Gothic" pitchFamily="34" charset="0"/>
              </a:defRPr>
            </a:lvl1pPr>
          </a:lstStyle>
          <a:p>
            <a:r>
              <a:rPr lang="en-US" dirty="0"/>
              <a:t>Click to edit Master title style</a:t>
            </a:r>
          </a:p>
        </p:txBody>
      </p:sp>
      <p:sp>
        <p:nvSpPr>
          <p:cNvPr id="4" name="Slide Number Placeholder 3"/>
          <p:cNvSpPr>
            <a:spLocks noGrp="1"/>
          </p:cNvSpPr>
          <p:nvPr>
            <p:ph type="sldNum" sz="quarter" idx="10"/>
          </p:nvPr>
        </p:nvSpPr>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2" name="Group 1">
            <a:extLst>
              <a:ext uri="{FF2B5EF4-FFF2-40B4-BE49-F238E27FC236}">
                <a16:creationId xmlns:a16="http://schemas.microsoft.com/office/drawing/2014/main" id="{935780A4-FE81-409E-B5F8-CE94DA2725A2}"/>
              </a:ext>
            </a:extLst>
          </p:cNvPr>
          <p:cNvGrpSpPr/>
          <p:nvPr userDrawn="1"/>
        </p:nvGrpSpPr>
        <p:grpSpPr>
          <a:xfrm>
            <a:off x="0" y="6121400"/>
            <a:ext cx="9144000" cy="736600"/>
            <a:chOff x="0" y="6121400"/>
            <a:chExt cx="9144000" cy="736600"/>
          </a:xfrm>
        </p:grpSpPr>
        <p:pic>
          <p:nvPicPr>
            <p:cNvPr id="13"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descr="&quot; &quot;"/>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5" name="Picture 4" descr="Early Childhood Technical Assistance Center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
        <p:nvSpPr>
          <p:cNvPr id="10" name="Rectangle 9" descr="&quot; &quot;"/>
          <p:cNvSpPr/>
          <p:nvPr userDrawn="1"/>
        </p:nvSpPr>
        <p:spPr>
          <a:xfrm>
            <a:off x="0" y="-1143000"/>
            <a:ext cx="4572000" cy="1371600"/>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1" name="Rectangle 10" descr="&quot; &quot;"/>
          <p:cNvSpPr/>
          <p:nvPr userDrawn="1"/>
        </p:nvSpPr>
        <p:spPr>
          <a:xfrm>
            <a:off x="3200400" y="-1143000"/>
            <a:ext cx="5943600" cy="1371600"/>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Tree>
    <p:extLst>
      <p:ext uri="{BB962C8B-B14F-4D97-AF65-F5344CB8AC3E}">
        <p14:creationId xmlns:p14="http://schemas.microsoft.com/office/powerpoint/2010/main" val="2886398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no bottom">
    <p:spTree>
      <p:nvGrpSpPr>
        <p:cNvPr id="1" name=""/>
        <p:cNvGrpSpPr/>
        <p:nvPr/>
      </p:nvGrpSpPr>
      <p:grpSpPr>
        <a:xfrm>
          <a:off x="0" y="0"/>
          <a:ext cx="0" cy="0"/>
          <a:chOff x="0" y="0"/>
          <a:chExt cx="0" cy="0"/>
        </a:xfrm>
      </p:grpSpPr>
      <p:sp>
        <p:nvSpPr>
          <p:cNvPr id="2" name="Title 1"/>
          <p:cNvSpPr>
            <a:spLocks noGrp="1"/>
          </p:cNvSpPr>
          <p:nvPr>
            <p:ph type="title"/>
          </p:nvPr>
        </p:nvSpPr>
        <p:spPr>
          <a:noFill/>
          <a:ln w="12700">
            <a:noFill/>
          </a:ln>
        </p:spPr>
        <p:txBody>
          <a:bodyPr/>
          <a:lstStyle>
            <a:lvl1pPr>
              <a:defRPr>
                <a:latin typeface="Century Gothic" panose="020B0502020202020204" pitchFamily="34" charset="0"/>
              </a:defRPr>
            </a:lvl1pPr>
          </a:lstStyle>
          <a:p>
            <a:r>
              <a:rPr lang="en-US" dirty="0"/>
              <a:t>Click to edit Master title style</a:t>
            </a:r>
          </a:p>
        </p:txBody>
      </p:sp>
      <p:sp>
        <p:nvSpPr>
          <p:cNvPr id="4"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
        <p:nvSpPr>
          <p:cNvPr id="6" name="Rectangle 5" descr="&quot; &quot;"/>
          <p:cNvSpPr/>
          <p:nvPr userDrawn="1"/>
        </p:nvSpPr>
        <p:spPr>
          <a:xfrm>
            <a:off x="0" y="-1143000"/>
            <a:ext cx="4572000" cy="1371600"/>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7" name="Rectangle 6" descr="&quot; &quot;"/>
          <p:cNvSpPr/>
          <p:nvPr userDrawn="1"/>
        </p:nvSpPr>
        <p:spPr>
          <a:xfrm>
            <a:off x="3200400" y="-1143000"/>
            <a:ext cx="5943600" cy="1371600"/>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dirty="0">
              <a:solidFill>
                <a:schemeClr val="bg1"/>
              </a:solidFill>
              <a:latin typeface="Microsoft Sans Serif"/>
              <a:cs typeface="Microsoft Sans Serif"/>
              <a:sym typeface="Helvetica Neue Light"/>
            </a:endParaRPr>
          </a:p>
        </p:txBody>
      </p:sp>
    </p:spTree>
    <p:extLst>
      <p:ext uri="{BB962C8B-B14F-4D97-AF65-F5344CB8AC3E}">
        <p14:creationId xmlns:p14="http://schemas.microsoft.com/office/powerpoint/2010/main" val="142969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a:t>Click to edit Master title style</a:t>
            </a:r>
          </a:p>
        </p:txBody>
      </p:sp>
      <p:sp>
        <p:nvSpPr>
          <p:cNvPr id="4" name="Content Placeholder 2"/>
          <p:cNvSpPr>
            <a:spLocks noGrp="1"/>
          </p:cNvSpPr>
          <p:nvPr>
            <p:ph idx="1"/>
          </p:nvPr>
        </p:nvSpPr>
        <p:spPr>
          <a:xfrm>
            <a:off x="457200" y="1600200"/>
            <a:ext cx="8229600" cy="4038600"/>
          </a:xfrm>
          <a:prstGeom prst="rect">
            <a:avLst/>
          </a:prstGeom>
        </p:spPr>
        <p:txBody>
          <a:bodyPr/>
          <a:lstStyle>
            <a:lvl1pPr marL="342900" indent="-342900">
              <a:buClr>
                <a:srgbClr val="297ABB"/>
              </a:buClr>
              <a:buFont typeface="Arial" panose="020B0604020202020204" pitchFamily="34" charset="0"/>
              <a:buChar char="•"/>
              <a:defRPr>
                <a:solidFill>
                  <a:srgbClr val="297ABB"/>
                </a:solidFill>
              </a:defRPr>
            </a:lvl1pPr>
            <a:lvl2pPr marL="742950" indent="-285750">
              <a:buClr>
                <a:srgbClr val="7FBCE7"/>
              </a:buClr>
              <a:buFont typeface="Calibri" panose="020F0502020204030204" pitchFamily="34" charset="0"/>
              <a:buChar char="–"/>
              <a:defRPr>
                <a:solidFill>
                  <a:srgbClr val="297ABB"/>
                </a:solidFill>
              </a:defRPr>
            </a:lvl2pPr>
          </a:lstStyle>
          <a:p>
            <a:pPr lvl="0"/>
            <a:r>
              <a:rPr lang="en-US" dirty="0"/>
              <a:t>Click to edit Master text styles</a:t>
            </a:r>
          </a:p>
          <a:p>
            <a:pPr lvl="1"/>
            <a:r>
              <a:rPr lang="en-US" dirty="0"/>
              <a:t>Second level</a:t>
            </a:r>
          </a:p>
        </p:txBody>
      </p:sp>
      <p:sp>
        <p:nvSpPr>
          <p:cNvPr id="8"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
        <p:nvSpPr>
          <p:cNvPr id="9" name="Rectangle 8" descr="&quot; &quot;"/>
          <p:cNvSpPr/>
          <p:nvPr userDrawn="1"/>
        </p:nvSpPr>
        <p:spPr>
          <a:xfrm>
            <a:off x="0" y="-1143000"/>
            <a:ext cx="4572000" cy="1371600"/>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0" name="Rectangle 9" descr="&quot; &quot;"/>
          <p:cNvSpPr/>
          <p:nvPr userDrawn="1"/>
        </p:nvSpPr>
        <p:spPr>
          <a:xfrm>
            <a:off x="3200400" y="-1143000"/>
            <a:ext cx="5943600" cy="1371600"/>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grpSp>
        <p:nvGrpSpPr>
          <p:cNvPr id="15" name="Group 14">
            <a:extLst>
              <a:ext uri="{FF2B5EF4-FFF2-40B4-BE49-F238E27FC236}">
                <a16:creationId xmlns:a16="http://schemas.microsoft.com/office/drawing/2014/main" id="{40BE6BEC-8036-4808-9266-3C5131D1CB71}"/>
              </a:ext>
            </a:extLst>
          </p:cNvPr>
          <p:cNvGrpSpPr/>
          <p:nvPr userDrawn="1"/>
        </p:nvGrpSpPr>
        <p:grpSpPr>
          <a:xfrm>
            <a:off x="0" y="6121400"/>
            <a:ext cx="9144000" cy="736600"/>
            <a:chOff x="0" y="6121400"/>
            <a:chExt cx="9144000" cy="736600"/>
          </a:xfrm>
        </p:grpSpPr>
        <p:pic>
          <p:nvPicPr>
            <p:cNvPr id="16" name="Picture 2" descr="Logo for the Center for IDEA Early Childhood Data Systems (The DaSy Center)">
              <a:extLst>
                <a:ext uri="{FF2B5EF4-FFF2-40B4-BE49-F238E27FC236}">
                  <a16:creationId xmlns:a16="http://schemas.microsoft.com/office/drawing/2014/main" id="{7AE55471-771A-4C58-88F9-2D835FBB84C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0DF4E5C0-810C-4162-ACEF-81B557AFE0C0}"/>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C59CFCEC-6BB9-40DE-9654-E64A163F79E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414453923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762000"/>
            <a:ext cx="7772400" cy="1362075"/>
          </a:xfrm>
          <a:prstGeom prst="rect">
            <a:avLst/>
          </a:prstGeom>
        </p:spPr>
        <p:txBody>
          <a:bodyPr anchor="t"/>
          <a:lstStyle>
            <a:lvl1pPr algn="l">
              <a:defRPr sz="4000" b="1" cap="none">
                <a:latin typeface="Century Gothic" panose="020B0502020202020204" pitchFamily="34" charset="0"/>
              </a:defRPr>
            </a:lvl1pPr>
          </a:lstStyle>
          <a:p>
            <a:r>
              <a:rPr lang="en-US" dirty="0"/>
              <a:t>Click To Edit Master Title Style</a:t>
            </a:r>
          </a:p>
        </p:txBody>
      </p:sp>
      <p:sp>
        <p:nvSpPr>
          <p:cNvPr id="11" name="Picture Placeholder 10"/>
          <p:cNvSpPr>
            <a:spLocks noGrp="1"/>
          </p:cNvSpPr>
          <p:nvPr>
            <p:ph type="pic" sz="quarter" idx="10" hasCustomPrompt="1"/>
          </p:nvPr>
        </p:nvSpPr>
        <p:spPr>
          <a:xfrm>
            <a:off x="3733800" y="2438400"/>
            <a:ext cx="4495800" cy="3354388"/>
          </a:xfrm>
          <a:prstGeom prst="rect">
            <a:avLst/>
          </a:prstGeom>
        </p:spPr>
        <p:txBody>
          <a:bodyPr/>
          <a:lstStyle>
            <a:lvl1pPr marL="0" indent="0">
              <a:buNone/>
              <a:defRPr/>
            </a:lvl1pPr>
          </a:lstStyle>
          <a:p>
            <a:r>
              <a:rPr lang="en-US" dirty="0"/>
              <a:t>Click to add picture</a:t>
            </a:r>
          </a:p>
        </p:txBody>
      </p:sp>
      <p:sp>
        <p:nvSpPr>
          <p:cNvPr id="10" name="Slide Number Placeholder 3"/>
          <p:cNvSpPr>
            <a:spLocks noGrp="1"/>
          </p:cNvSpPr>
          <p:nvPr>
            <p:ph type="sldNum" sz="quarter" idx="11"/>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5" name="Group 14">
            <a:extLst>
              <a:ext uri="{FF2B5EF4-FFF2-40B4-BE49-F238E27FC236}">
                <a16:creationId xmlns:a16="http://schemas.microsoft.com/office/drawing/2014/main" id="{72F7E28B-EE3E-4697-9BAE-E18B8BB63040}"/>
              </a:ext>
            </a:extLst>
          </p:cNvPr>
          <p:cNvGrpSpPr/>
          <p:nvPr userDrawn="1"/>
        </p:nvGrpSpPr>
        <p:grpSpPr>
          <a:xfrm>
            <a:off x="0" y="6121400"/>
            <a:ext cx="9144000" cy="736600"/>
            <a:chOff x="0" y="6121400"/>
            <a:chExt cx="9144000" cy="736600"/>
          </a:xfrm>
        </p:grpSpPr>
        <p:pic>
          <p:nvPicPr>
            <p:cNvPr id="16" name="Picture 2" descr="Logo for the Center for IDEA Early Childhood Data Systems (The DaSy Center)">
              <a:extLst>
                <a:ext uri="{FF2B5EF4-FFF2-40B4-BE49-F238E27FC236}">
                  <a16:creationId xmlns:a16="http://schemas.microsoft.com/office/drawing/2014/main" id="{3C9CC475-73E7-49F0-81BB-0402E23CB83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FD7B347D-6CB1-48B4-BE61-D9CF417AA39A}"/>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51ABEE4D-FDDC-49FD-8FDA-201D1CE3F4E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44903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rgbClr val="154578"/>
                </a:solidFill>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5" name="Group 14">
            <a:extLst>
              <a:ext uri="{FF2B5EF4-FFF2-40B4-BE49-F238E27FC236}">
                <a16:creationId xmlns:a16="http://schemas.microsoft.com/office/drawing/2014/main" id="{38F2AF28-429A-4A18-8FDF-A5D920595071}"/>
              </a:ext>
            </a:extLst>
          </p:cNvPr>
          <p:cNvGrpSpPr/>
          <p:nvPr userDrawn="1"/>
        </p:nvGrpSpPr>
        <p:grpSpPr>
          <a:xfrm>
            <a:off x="0" y="6172200"/>
            <a:ext cx="9144000" cy="736600"/>
            <a:chOff x="0" y="6121400"/>
            <a:chExt cx="9144000" cy="736600"/>
          </a:xfrm>
        </p:grpSpPr>
        <p:pic>
          <p:nvPicPr>
            <p:cNvPr id="16" name="Picture 2" descr="Logo for the Center for IDEA Early Childhood Data Systems (The DaSy Center)">
              <a:extLst>
                <a:ext uri="{FF2B5EF4-FFF2-40B4-BE49-F238E27FC236}">
                  <a16:creationId xmlns:a16="http://schemas.microsoft.com/office/drawing/2014/main" id="{CF88A5E9-3742-4504-810F-5B9F74561D2F}"/>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36D1A548-50EF-4FED-ACB1-E401DDA53391}"/>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5CD24F2A-69AD-4BAA-A7FA-69CAF68D2B0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2583906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rgbClr val="154578"/>
                </a:solidFill>
                <a:latin typeface="Century Gothic" panose="020B0502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sp>
        <p:nvSpPr>
          <p:cNvPr id="13"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7" name="Group 16">
            <a:extLst>
              <a:ext uri="{FF2B5EF4-FFF2-40B4-BE49-F238E27FC236}">
                <a16:creationId xmlns:a16="http://schemas.microsoft.com/office/drawing/2014/main" id="{E9D20085-C902-45D5-9AF6-5107986BBFAC}"/>
              </a:ext>
            </a:extLst>
          </p:cNvPr>
          <p:cNvGrpSpPr/>
          <p:nvPr userDrawn="1"/>
        </p:nvGrpSpPr>
        <p:grpSpPr>
          <a:xfrm>
            <a:off x="0" y="6121400"/>
            <a:ext cx="9144000" cy="736600"/>
            <a:chOff x="0" y="6121400"/>
            <a:chExt cx="9144000" cy="736600"/>
          </a:xfrm>
        </p:grpSpPr>
        <p:pic>
          <p:nvPicPr>
            <p:cNvPr id="18" name="Picture 2" descr="Logo for the Center for IDEA Early Childhood Data Systems (The DaSy Center)">
              <a:extLst>
                <a:ext uri="{FF2B5EF4-FFF2-40B4-BE49-F238E27FC236}">
                  <a16:creationId xmlns:a16="http://schemas.microsoft.com/office/drawing/2014/main" id="{FF9054EC-3877-4073-82E0-7D6E72051C66}"/>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Connector 18" descr="&quot; &quot;">
              <a:extLst>
                <a:ext uri="{FF2B5EF4-FFF2-40B4-BE49-F238E27FC236}">
                  <a16:creationId xmlns:a16="http://schemas.microsoft.com/office/drawing/2014/main" id="{596C844F-22F5-4F82-B744-092136848C3B}"/>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20" name="Picture 19" descr="Early Childhood Technical Assistance Center logo">
              <a:extLst>
                <a:ext uri="{FF2B5EF4-FFF2-40B4-BE49-F238E27FC236}">
                  <a16:creationId xmlns:a16="http://schemas.microsoft.com/office/drawing/2014/main" id="{DF7D0D09-C6FB-4370-8937-37475D626B2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120501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9"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3" name="Group 12">
            <a:extLst>
              <a:ext uri="{FF2B5EF4-FFF2-40B4-BE49-F238E27FC236}">
                <a16:creationId xmlns:a16="http://schemas.microsoft.com/office/drawing/2014/main" id="{1D28B46C-382D-41B3-BA72-FA9B41BCC54C}"/>
              </a:ext>
            </a:extLst>
          </p:cNvPr>
          <p:cNvGrpSpPr/>
          <p:nvPr userDrawn="1"/>
        </p:nvGrpSpPr>
        <p:grpSpPr>
          <a:xfrm>
            <a:off x="0" y="6121400"/>
            <a:ext cx="9144000" cy="736600"/>
            <a:chOff x="0" y="6121400"/>
            <a:chExt cx="9144000" cy="736600"/>
          </a:xfrm>
        </p:grpSpPr>
        <p:pic>
          <p:nvPicPr>
            <p:cNvPr id="14" name="Picture 2" descr="Logo for the Center for IDEA Early Childhood Data Systems (The DaSy Center)">
              <a:extLst>
                <a:ext uri="{FF2B5EF4-FFF2-40B4-BE49-F238E27FC236}">
                  <a16:creationId xmlns:a16="http://schemas.microsoft.com/office/drawing/2014/main" id="{83E801B1-5491-436F-BEEB-C3684F58369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Connector 14" descr="&quot; &quot;">
              <a:extLst>
                <a:ext uri="{FF2B5EF4-FFF2-40B4-BE49-F238E27FC236}">
                  <a16:creationId xmlns:a16="http://schemas.microsoft.com/office/drawing/2014/main" id="{26D5B3C5-84CF-40C5-AB00-DEC32AD8DC72}"/>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6" name="Picture 15" descr="Early Childhood Technical Assistance Center logo">
              <a:extLst>
                <a:ext uri="{FF2B5EF4-FFF2-40B4-BE49-F238E27FC236}">
                  <a16:creationId xmlns:a16="http://schemas.microsoft.com/office/drawing/2014/main" id="{96A2EAFC-958B-4BF8-9164-C4D95C45857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244994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Slide Number Placeholder 2"/>
          <p:cNvSpPr>
            <a:spLocks noGrp="1"/>
          </p:cNvSpPr>
          <p:nvPr>
            <p:ph type="sldNum" sz="quarter" idx="4"/>
          </p:nvPr>
        </p:nvSpPr>
        <p:spPr>
          <a:xfrm>
            <a:off x="457200" y="6327648"/>
            <a:ext cx="2133600" cy="365125"/>
          </a:xfrm>
          <a:prstGeom prst="rect">
            <a:avLst/>
          </a:prstGeom>
        </p:spPr>
        <p:txBody>
          <a:bodyPr vert="horz" lIns="91440" tIns="45720" rIns="91440" bIns="45720" rtlCol="0" anchor="ctr"/>
          <a:lstStyle>
            <a:lvl1pPr algn="l">
              <a:defRPr sz="1800">
                <a:solidFill>
                  <a:schemeClr val="tx1"/>
                </a:solidFill>
                <a:latin typeface="Century Schoolbook" pitchFamily="18"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541486636"/>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61" r:id="rId4"/>
    <p:sldLayoutId id="214748366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hdr="0" ftr="0" dt="0"/>
  <p:txStyles>
    <p:titleStyle>
      <a:lvl1pPr algn="l" defTabSz="914400" rtl="0" eaLnBrk="1" latinLnBrk="0" hangingPunct="1">
        <a:spcBef>
          <a:spcPct val="0"/>
        </a:spcBef>
        <a:buNone/>
        <a:defRPr sz="3600" b="1" kern="1200">
          <a:solidFill>
            <a:srgbClr val="297ABB"/>
          </a:solidFill>
          <a:latin typeface="+mj-lt"/>
          <a:ea typeface="+mj-ea"/>
          <a:cs typeface="+mj-cs"/>
        </a:defRPr>
      </a:lvl1pPr>
    </p:titleStyle>
    <p:bodyStyle>
      <a:lvl1pPr marL="342900" indent="-342900" algn="l" defTabSz="914400" rtl="0" eaLnBrk="1" latinLnBrk="0" hangingPunct="1">
        <a:spcBef>
          <a:spcPct val="20000"/>
        </a:spcBef>
        <a:buClr>
          <a:srgbClr val="ED3532"/>
        </a:buClr>
        <a:buFont typeface="Arial" pitchFamily="34" charset="0"/>
        <a:buChar char="•"/>
        <a:defRPr sz="28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twitter.com/DaSyCenter" TargetMode="External"/><Relationship Id="rId2" Type="http://schemas.openxmlformats.org/officeDocument/2006/relationships/hyperlink" Target="http://dasycenter.org/" TargetMode="External"/><Relationship Id="rId1" Type="http://schemas.openxmlformats.org/officeDocument/2006/relationships/slideLayout" Target="../slideLayouts/slideLayout3.xml"/><Relationship Id="rId5" Type="http://schemas.openxmlformats.org/officeDocument/2006/relationships/hyperlink" Target="https://twitter.com/ECTACenter" TargetMode="External"/><Relationship Id="rId4" Type="http://schemas.openxmlformats.org/officeDocument/2006/relationships/hyperlink" Target="http://ectacenter.or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23850" y="3737610"/>
            <a:ext cx="8686800" cy="982980"/>
          </a:xfrm>
        </p:spPr>
        <p:txBody>
          <a:bodyPr>
            <a:normAutofit/>
          </a:bodyPr>
          <a:lstStyle/>
          <a:p>
            <a:pPr algn="l"/>
            <a:r>
              <a:rPr lang="en-US" sz="2800" dirty="0"/>
              <a:t>Cornelia Taylor, Sharon Walsh, and Batya Elbaum</a:t>
            </a:r>
          </a:p>
        </p:txBody>
      </p:sp>
      <p:sp>
        <p:nvSpPr>
          <p:cNvPr id="4" name="Title 3"/>
          <p:cNvSpPr>
            <a:spLocks noGrp="1"/>
          </p:cNvSpPr>
          <p:nvPr>
            <p:ph type="title"/>
          </p:nvPr>
        </p:nvSpPr>
        <p:spPr>
          <a:xfrm>
            <a:off x="323850" y="2141220"/>
            <a:ext cx="6702552" cy="1676400"/>
          </a:xfrm>
        </p:spPr>
        <p:txBody>
          <a:bodyPr/>
          <a:lstStyle/>
          <a:p>
            <a:r>
              <a:rPr lang="en-US" dirty="0"/>
              <a:t>BDI User Group </a:t>
            </a:r>
          </a:p>
        </p:txBody>
      </p:sp>
      <p:sp>
        <p:nvSpPr>
          <p:cNvPr id="6" name="Subtitle 4">
            <a:extLst>
              <a:ext uri="{FF2B5EF4-FFF2-40B4-BE49-F238E27FC236}">
                <a16:creationId xmlns:a16="http://schemas.microsoft.com/office/drawing/2014/main" id="{2D46DEF9-07E2-1F45-95DF-9CE2B7D19CDD}"/>
              </a:ext>
            </a:extLst>
          </p:cNvPr>
          <p:cNvSpPr txBox="1">
            <a:spLocks/>
          </p:cNvSpPr>
          <p:nvPr/>
        </p:nvSpPr>
        <p:spPr>
          <a:xfrm>
            <a:off x="304800" y="4884420"/>
            <a:ext cx="8778240" cy="609600"/>
          </a:xfrm>
          <a:prstGeom prst="rect">
            <a:avLst/>
          </a:prstGeom>
        </p:spPr>
        <p:txBody>
          <a:bodyPr>
            <a:normAutofit fontScale="62500" lnSpcReduction="20000"/>
          </a:bodyPr>
          <a:lstStyle>
            <a:lvl1pPr marL="0" indent="0" algn="ctr" defTabSz="914400" rtl="0" eaLnBrk="1" latinLnBrk="0" hangingPunct="1">
              <a:spcBef>
                <a:spcPct val="20000"/>
              </a:spcBef>
              <a:buClr>
                <a:srgbClr val="ED3532"/>
              </a:buClr>
              <a:buFont typeface="Arial" pitchFamily="34" charset="0"/>
              <a:buNone/>
              <a:defRPr sz="3000" b="1" kern="1200">
                <a:solidFill>
                  <a:srgbClr val="297ABB"/>
                </a:solidFill>
                <a:latin typeface="Century Gothic" panose="020B0502020202020204" pitchFamily="34" charset="0"/>
                <a:ea typeface="+mn-ea"/>
                <a:cs typeface="+mn-cs"/>
              </a:defRPr>
            </a:lvl1pPr>
            <a:lvl2pPr marL="457200" indent="0" algn="ctr" defTabSz="914400" rtl="0" eaLnBrk="1" latinLnBrk="0" hangingPunct="1">
              <a:spcBef>
                <a:spcPct val="20000"/>
              </a:spcBef>
              <a:buClr>
                <a:srgbClr val="ED3532"/>
              </a:buClr>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D353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800" dirty="0"/>
              <a:t>2018 Improving Data, Improving Outcomes Conference</a:t>
            </a:r>
          </a:p>
          <a:p>
            <a:pPr algn="l"/>
            <a:r>
              <a:rPr lang="en-US" sz="2800" dirty="0"/>
              <a:t>August 14, 2018</a:t>
            </a:r>
          </a:p>
        </p:txBody>
      </p:sp>
    </p:spTree>
    <p:extLst>
      <p:ext uri="{BB962C8B-B14F-4D97-AF65-F5344CB8AC3E}">
        <p14:creationId xmlns:p14="http://schemas.microsoft.com/office/powerpoint/2010/main" val="1005292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22F4736B-0F06-4F4D-8CBA-39D9F88B5CC4}"/>
              </a:ext>
            </a:extLst>
          </p:cNvPr>
          <p:cNvSpPr>
            <a:spLocks noGrp="1"/>
          </p:cNvSpPr>
          <p:nvPr>
            <p:ph idx="1"/>
          </p:nvPr>
        </p:nvSpPr>
        <p:spPr/>
        <p:txBody>
          <a:bodyPr/>
          <a:lstStyle/>
          <a:p>
            <a:r>
              <a:rPr lang="en-US" dirty="0"/>
              <a:t>Visit the </a:t>
            </a:r>
            <a:r>
              <a:rPr lang="en-US" dirty="0" err="1"/>
              <a:t>DaSy</a:t>
            </a:r>
            <a:r>
              <a:rPr lang="en-US" dirty="0"/>
              <a:t> website at:</a:t>
            </a:r>
            <a:br>
              <a:rPr lang="en-US" dirty="0"/>
            </a:br>
            <a:r>
              <a:rPr lang="en-US" dirty="0">
                <a:hlinkClick r:id="rId2" tooltip="The DaSy Center website"/>
              </a:rPr>
              <a:t>http://dasycenter.org/</a:t>
            </a:r>
            <a:endParaRPr lang="en-US" dirty="0"/>
          </a:p>
          <a:p>
            <a:r>
              <a:rPr lang="en-US" dirty="0"/>
              <a:t>Follow </a:t>
            </a:r>
            <a:r>
              <a:rPr lang="en-US" dirty="0" err="1"/>
              <a:t>DaSy</a:t>
            </a:r>
            <a:r>
              <a:rPr lang="en-US" dirty="0"/>
              <a:t> on Twitter:</a:t>
            </a:r>
            <a:br>
              <a:rPr lang="en-US" dirty="0"/>
            </a:br>
            <a:r>
              <a:rPr lang="en-US" u="sng" dirty="0">
                <a:hlinkClick r:id="rId3" tooltip="DaSy Center Twitter feed"/>
              </a:rPr>
              <a:t>@</a:t>
            </a:r>
            <a:r>
              <a:rPr lang="en-US" u="sng" dirty="0" err="1">
                <a:hlinkClick r:id="rId3" tooltip="DaSy Center Twitter feed"/>
              </a:rPr>
              <a:t>DaSyCenter</a:t>
            </a:r>
            <a:endParaRPr lang="en-US" u="sng" dirty="0"/>
          </a:p>
          <a:p>
            <a:r>
              <a:rPr lang="en-US" dirty="0"/>
              <a:t>Visit the ECTA website at:</a:t>
            </a:r>
            <a:br>
              <a:rPr lang="en-US" dirty="0"/>
            </a:br>
            <a:r>
              <a:rPr lang="en-US" dirty="0">
                <a:hlinkClick r:id="rId4" tooltip="The ECTA Center website"/>
              </a:rPr>
              <a:t>http://ectacenter.org/</a:t>
            </a:r>
            <a:endParaRPr lang="en-US" dirty="0"/>
          </a:p>
          <a:p>
            <a:r>
              <a:rPr lang="en-US" dirty="0"/>
              <a:t>Follow ECTA on Twitter:</a:t>
            </a:r>
            <a:br>
              <a:rPr lang="en-US" dirty="0"/>
            </a:br>
            <a:r>
              <a:rPr lang="en-US" u="sng" dirty="0">
                <a:hlinkClick r:id="rId5" tooltip="ECTA Center Twitter feed"/>
              </a:rPr>
              <a:t>@</a:t>
            </a:r>
            <a:r>
              <a:rPr lang="en-US" u="sng">
                <a:hlinkClick r:id="rId5" tooltip="ECTA Center Twitter feed"/>
              </a:rPr>
              <a:t>ECTACenter</a:t>
            </a:r>
            <a:endParaRPr lang="en-US" dirty="0"/>
          </a:p>
          <a:p>
            <a:pPr marL="0" indent="0">
              <a:buNone/>
            </a:pPr>
            <a:endParaRPr lang="en-US" dirty="0"/>
          </a:p>
        </p:txBody>
      </p:sp>
      <p:sp>
        <p:nvSpPr>
          <p:cNvPr id="8" name="Slide Number Placeholder 7"/>
          <p:cNvSpPr>
            <a:spLocks noGrp="1"/>
          </p:cNvSpPr>
          <p:nvPr>
            <p:ph type="sldNum" sz="quarter" idx="10"/>
          </p:nvPr>
        </p:nvSpPr>
        <p:spPr/>
        <p:txBody>
          <a:bodyPr/>
          <a:lstStyle/>
          <a:p>
            <a:fld id="{B2897048-00E0-47FB-B07B-F36BBE8AF579}" type="slidenum">
              <a:rPr lang="en-US" smtClean="0"/>
              <a:pPr/>
              <a:t>10</a:t>
            </a:fld>
            <a:endParaRPr lang="en-US" dirty="0"/>
          </a:p>
        </p:txBody>
      </p:sp>
      <p:sp>
        <p:nvSpPr>
          <p:cNvPr id="4" name="Title 3">
            <a:extLst>
              <a:ext uri="{FF2B5EF4-FFF2-40B4-BE49-F238E27FC236}">
                <a16:creationId xmlns:a16="http://schemas.microsoft.com/office/drawing/2014/main" id="{42E50E5B-A754-4A1F-9079-38CD60EE16F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1373862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11</a:t>
            </a:fld>
            <a:endParaRPr lang="en-US" dirty="0"/>
          </a:p>
        </p:txBody>
      </p:sp>
      <p:sp>
        <p:nvSpPr>
          <p:cNvPr id="3" name="Content Placeholder 2"/>
          <p:cNvSpPr>
            <a:spLocks noGrp="1"/>
          </p:cNvSpPr>
          <p:nvPr>
            <p:ph idx="1"/>
          </p:nvPr>
        </p:nvSpPr>
        <p:spPr>
          <a:xfrm>
            <a:off x="990600" y="1752600"/>
            <a:ext cx="7239000" cy="4038600"/>
          </a:xfrm>
        </p:spPr>
        <p:txBody>
          <a:bodyPr/>
          <a:lstStyle/>
          <a:p>
            <a:pPr marL="0" indent="0">
              <a:buNone/>
            </a:pPr>
            <a:r>
              <a:rPr lang="en-US" sz="1800" dirty="0"/>
              <a:t>The contents of this tool and guidance were developed under grants from the U.S. Department of Education, #H326P120002 and #H326P170001. However, those contents do not necessarily represent the policy of the U.S. Department of Education, and you should not assume endorsement by the Federal Government. Project Officers: Meredith </a:t>
            </a:r>
            <a:r>
              <a:rPr lang="en-US" sz="1800" dirty="0" err="1"/>
              <a:t>Miceli</a:t>
            </a:r>
            <a:r>
              <a:rPr lang="en-US" sz="1800" dirty="0"/>
              <a:t>, </a:t>
            </a:r>
            <a:r>
              <a:rPr lang="en-US" sz="1800" dirty="0" err="1"/>
              <a:t>Richelle</a:t>
            </a:r>
            <a:r>
              <a:rPr lang="en-US" sz="1800" dirty="0"/>
              <a:t> Davis, and Julia Martin </a:t>
            </a:r>
            <a:r>
              <a:rPr lang="en-US" sz="1800" dirty="0" err="1"/>
              <a:t>Eile</a:t>
            </a:r>
            <a:r>
              <a:rPr lang="en-US" sz="1800" dirty="0"/>
              <a:t>. </a:t>
            </a:r>
          </a:p>
        </p:txBody>
      </p:sp>
      <p:pic>
        <p:nvPicPr>
          <p:cNvPr id="11" name="Picture 10" descr="IDEAS that Work. U.S. Office of Special Education Program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5763" y="4296186"/>
            <a:ext cx="1062037" cy="885825"/>
          </a:xfrm>
          <a:prstGeom prst="rect">
            <a:avLst/>
          </a:prstGeom>
        </p:spPr>
      </p:pic>
      <p:sp>
        <p:nvSpPr>
          <p:cNvPr id="5" name="Title 1" descr="&quot; &quot;"/>
          <p:cNvSpPr>
            <a:spLocks noGrp="1"/>
          </p:cNvSpPr>
          <p:nvPr>
            <p:ph type="title"/>
          </p:nvPr>
        </p:nvSpPr>
        <p:spPr>
          <a:xfrm>
            <a:off x="457200" y="274638"/>
            <a:ext cx="8229600" cy="1143000"/>
          </a:xfrm>
        </p:spPr>
        <p:txBody>
          <a:bodyPr/>
          <a:lstStyle/>
          <a:p>
            <a:r>
              <a:rPr lang="en-US" dirty="0"/>
              <a:t>Thank you</a:t>
            </a:r>
          </a:p>
        </p:txBody>
      </p:sp>
    </p:spTree>
    <p:extLst>
      <p:ext uri="{BB962C8B-B14F-4D97-AF65-F5344CB8AC3E}">
        <p14:creationId xmlns:p14="http://schemas.microsoft.com/office/powerpoint/2010/main" val="2621243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2</a:t>
            </a:fld>
            <a:endParaRPr lang="en-US" dirty="0"/>
          </a:p>
        </p:txBody>
      </p:sp>
      <p:sp>
        <p:nvSpPr>
          <p:cNvPr id="3" name="Title 2" descr="&quot; &quot;"/>
          <p:cNvSpPr>
            <a:spLocks noGrp="1"/>
          </p:cNvSpPr>
          <p:nvPr>
            <p:ph type="title"/>
          </p:nvPr>
        </p:nvSpPr>
        <p:spPr/>
        <p:txBody>
          <a:bodyPr/>
          <a:lstStyle/>
          <a:p>
            <a:r>
              <a:rPr lang="en-US" dirty="0"/>
              <a:t>Agenda </a:t>
            </a:r>
          </a:p>
        </p:txBody>
      </p:sp>
      <p:sp>
        <p:nvSpPr>
          <p:cNvPr id="2" name="Content Placeholder 1"/>
          <p:cNvSpPr>
            <a:spLocks noGrp="1"/>
          </p:cNvSpPr>
          <p:nvPr>
            <p:ph idx="1"/>
          </p:nvPr>
        </p:nvSpPr>
        <p:spPr/>
        <p:txBody>
          <a:bodyPr/>
          <a:lstStyle/>
          <a:p>
            <a:pPr lvl="0"/>
            <a:r>
              <a:rPr lang="en-US" dirty="0"/>
              <a:t>Welcome and Introductions</a:t>
            </a:r>
          </a:p>
          <a:p>
            <a:pPr lvl="0"/>
            <a:r>
              <a:rPr lang="en-US" dirty="0"/>
              <a:t>Agenda Setting- Possible topics to include:</a:t>
            </a:r>
          </a:p>
          <a:p>
            <a:pPr lvl="1"/>
            <a:r>
              <a:rPr lang="en-US" dirty="0"/>
              <a:t>Training, Refreshers, and Fidelity/Certification</a:t>
            </a:r>
          </a:p>
          <a:p>
            <a:pPr lvl="1"/>
            <a:r>
              <a:rPr lang="en-US" dirty="0"/>
              <a:t>BDI Data Analysis and Use</a:t>
            </a:r>
          </a:p>
          <a:p>
            <a:pPr lvl="1"/>
            <a:r>
              <a:rPr lang="en-US" dirty="0"/>
              <a:t>Update on Available Tools and Resources</a:t>
            </a:r>
          </a:p>
          <a:p>
            <a:r>
              <a:rPr lang="en-US" dirty="0"/>
              <a:t>Presentation from Houghton Mifflin </a:t>
            </a:r>
          </a:p>
          <a:p>
            <a:r>
              <a:rPr lang="en-US" dirty="0"/>
              <a:t>Review meeting schedule </a:t>
            </a:r>
          </a:p>
          <a:p>
            <a:pPr lvl="1"/>
            <a:endParaRPr lang="en-US" dirty="0"/>
          </a:p>
          <a:p>
            <a:pPr lvl="0"/>
            <a:endParaRPr lang="en-US" dirty="0"/>
          </a:p>
          <a:p>
            <a:pPr marL="0" indent="0">
              <a:buNone/>
            </a:pPr>
            <a:endParaRPr lang="en-US" dirty="0"/>
          </a:p>
        </p:txBody>
      </p:sp>
    </p:spTree>
    <p:extLst>
      <p:ext uri="{BB962C8B-B14F-4D97-AF65-F5344CB8AC3E}">
        <p14:creationId xmlns:p14="http://schemas.microsoft.com/office/powerpoint/2010/main" val="2035676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3</a:t>
            </a:fld>
            <a:endParaRPr lang="en-US" dirty="0"/>
          </a:p>
        </p:txBody>
      </p:sp>
      <p:sp>
        <p:nvSpPr>
          <p:cNvPr id="3" name="Title 2"/>
          <p:cNvSpPr>
            <a:spLocks noGrp="1"/>
          </p:cNvSpPr>
          <p:nvPr>
            <p:ph type="title"/>
          </p:nvPr>
        </p:nvSpPr>
        <p:spPr/>
        <p:txBody>
          <a:bodyPr/>
          <a:lstStyle/>
          <a:p>
            <a:r>
              <a:rPr lang="en-US" dirty="0"/>
              <a:t>Introductions</a:t>
            </a:r>
          </a:p>
        </p:txBody>
      </p:sp>
      <p:sp>
        <p:nvSpPr>
          <p:cNvPr id="2" name="Content Placeholder 1"/>
          <p:cNvSpPr>
            <a:spLocks noGrp="1"/>
          </p:cNvSpPr>
          <p:nvPr>
            <p:ph idx="1"/>
          </p:nvPr>
        </p:nvSpPr>
        <p:spPr/>
        <p:txBody>
          <a:bodyPr/>
          <a:lstStyle/>
          <a:p>
            <a:pPr lvl="0"/>
            <a:r>
              <a:rPr lang="en-US" dirty="0"/>
              <a:t>Tell us about yourself: </a:t>
            </a:r>
          </a:p>
          <a:p>
            <a:pPr lvl="1"/>
            <a:r>
              <a:rPr lang="en-US" dirty="0"/>
              <a:t>Name</a:t>
            </a:r>
          </a:p>
          <a:p>
            <a:pPr lvl="1"/>
            <a:r>
              <a:rPr lang="en-US" dirty="0"/>
              <a:t>State</a:t>
            </a:r>
          </a:p>
          <a:p>
            <a:pPr lvl="1"/>
            <a:r>
              <a:rPr lang="en-US" dirty="0"/>
              <a:t>Title/role</a:t>
            </a:r>
          </a:p>
          <a:p>
            <a:pPr lvl="1"/>
            <a:r>
              <a:rPr lang="en-US" dirty="0"/>
              <a:t>Share how you use BDI in your role or position</a:t>
            </a:r>
          </a:p>
          <a:p>
            <a:pPr marL="2286000" lvl="5" indent="0">
              <a:buNone/>
            </a:pPr>
            <a:r>
              <a:rPr lang="en-US" dirty="0"/>
              <a:t>	       OR</a:t>
            </a:r>
          </a:p>
          <a:p>
            <a:pPr lvl="1"/>
            <a:r>
              <a:rPr lang="en-US" dirty="0"/>
              <a:t>Share one takeaway from this morning’s Child Outcomes Workshop</a:t>
            </a:r>
          </a:p>
          <a:p>
            <a:pPr marL="0" indent="0">
              <a:buNone/>
            </a:pPr>
            <a:endParaRPr lang="en-US" dirty="0"/>
          </a:p>
        </p:txBody>
      </p:sp>
    </p:spTree>
    <p:extLst>
      <p:ext uri="{BB962C8B-B14F-4D97-AF65-F5344CB8AC3E}">
        <p14:creationId xmlns:p14="http://schemas.microsoft.com/office/powerpoint/2010/main" val="207963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4</a:t>
            </a:fld>
            <a:endParaRPr lang="en-US" dirty="0"/>
          </a:p>
        </p:txBody>
      </p:sp>
      <p:sp>
        <p:nvSpPr>
          <p:cNvPr id="3" name="Title 2" descr="&quot; &quot;"/>
          <p:cNvSpPr>
            <a:spLocks noGrp="1"/>
          </p:cNvSpPr>
          <p:nvPr>
            <p:ph type="title"/>
          </p:nvPr>
        </p:nvSpPr>
        <p:spPr/>
        <p:txBody>
          <a:bodyPr>
            <a:normAutofit fontScale="90000"/>
          </a:bodyPr>
          <a:lstStyle/>
          <a:p>
            <a:r>
              <a:rPr lang="en-US" dirty="0"/>
              <a:t>Agenda Setting: </a:t>
            </a:r>
            <a:br>
              <a:rPr lang="en-US" dirty="0"/>
            </a:br>
            <a:r>
              <a:rPr lang="en-US" dirty="0"/>
              <a:t>Structuring Our Time Together </a:t>
            </a:r>
          </a:p>
        </p:txBody>
      </p:sp>
      <p:sp>
        <p:nvSpPr>
          <p:cNvPr id="2" name="Content Placeholder 1"/>
          <p:cNvSpPr>
            <a:spLocks noGrp="1"/>
          </p:cNvSpPr>
          <p:nvPr>
            <p:ph idx="1"/>
          </p:nvPr>
        </p:nvSpPr>
        <p:spPr/>
        <p:txBody>
          <a:bodyPr/>
          <a:lstStyle/>
          <a:p>
            <a:pPr lvl="1"/>
            <a:endParaRPr lang="en-US" dirty="0"/>
          </a:p>
          <a:p>
            <a:pPr lvl="1"/>
            <a:r>
              <a:rPr lang="en-US" dirty="0"/>
              <a:t>Possible topics to include:</a:t>
            </a:r>
          </a:p>
          <a:p>
            <a:pPr lvl="2"/>
            <a:r>
              <a:rPr lang="en-US" dirty="0"/>
              <a:t>Training, Refreshers, and Fidelity/Certification</a:t>
            </a:r>
          </a:p>
          <a:p>
            <a:pPr lvl="2"/>
            <a:r>
              <a:rPr lang="en-US" dirty="0"/>
              <a:t>BDI Data Analysis and Use</a:t>
            </a:r>
          </a:p>
          <a:p>
            <a:pPr lvl="2"/>
            <a:r>
              <a:rPr lang="en-US" dirty="0"/>
              <a:t>Update on Available Tools and Resources</a:t>
            </a:r>
          </a:p>
          <a:p>
            <a:pPr marL="0" indent="0">
              <a:buNone/>
            </a:pPr>
            <a:endParaRPr lang="en-US" dirty="0"/>
          </a:p>
        </p:txBody>
      </p:sp>
    </p:spTree>
    <p:extLst>
      <p:ext uri="{BB962C8B-B14F-4D97-AF65-F5344CB8AC3E}">
        <p14:creationId xmlns:p14="http://schemas.microsoft.com/office/powerpoint/2010/main" val="1855214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C9FBBD-53FC-4C71-A6A7-F17EBDBA555F}"/>
              </a:ext>
            </a:extLst>
          </p:cNvPr>
          <p:cNvSpPr>
            <a:spLocks noGrp="1"/>
          </p:cNvSpPr>
          <p:nvPr>
            <p:ph idx="1"/>
          </p:nvPr>
        </p:nvSpPr>
        <p:spPr/>
        <p:txBody>
          <a:bodyPr/>
          <a:lstStyle/>
          <a:p>
            <a:r>
              <a:rPr lang="en-US" dirty="0"/>
              <a:t>Discussion related to state current and planned strategies around</a:t>
            </a:r>
          </a:p>
          <a:p>
            <a:pPr lvl="1"/>
            <a:r>
              <a:rPr lang="en-US" dirty="0"/>
              <a:t>Developing training content</a:t>
            </a:r>
          </a:p>
          <a:p>
            <a:pPr lvl="1"/>
            <a:r>
              <a:rPr lang="en-US" dirty="0"/>
              <a:t>Delivering training using innovative methods</a:t>
            </a:r>
          </a:p>
          <a:p>
            <a:pPr lvl="1"/>
            <a:r>
              <a:rPr lang="en-US" dirty="0"/>
              <a:t>Checking the fidelity of staff who participate in training. </a:t>
            </a:r>
          </a:p>
          <a:p>
            <a:pPr lvl="1"/>
            <a:endParaRPr lang="en-US" dirty="0"/>
          </a:p>
        </p:txBody>
      </p:sp>
      <p:sp>
        <p:nvSpPr>
          <p:cNvPr id="3" name="Title 2" descr="&quot; &quot;"/>
          <p:cNvSpPr>
            <a:spLocks noGrp="1"/>
          </p:cNvSpPr>
          <p:nvPr>
            <p:ph type="title"/>
          </p:nvPr>
        </p:nvSpPr>
        <p:spPr/>
        <p:txBody>
          <a:bodyPr>
            <a:normAutofit/>
          </a:bodyPr>
          <a:lstStyle/>
          <a:p>
            <a:r>
              <a:rPr lang="en-US" sz="3000" dirty="0"/>
              <a:t>Training, Refreshers, and Fidelity/Certification</a:t>
            </a:r>
          </a:p>
        </p:txBody>
      </p:sp>
      <p:sp>
        <p:nvSpPr>
          <p:cNvPr id="5" name="Slide Number Placeholder 4"/>
          <p:cNvSpPr>
            <a:spLocks noGrp="1"/>
          </p:cNvSpPr>
          <p:nvPr>
            <p:ph type="sldNum" sz="quarter" idx="10"/>
          </p:nvPr>
        </p:nvSpPr>
        <p:spPr/>
        <p:txBody>
          <a:bodyPr/>
          <a:lstStyle/>
          <a:p>
            <a:fld id="{B2897048-00E0-47FB-B07B-F36BBE8AF579}" type="slidenum">
              <a:rPr lang="en-US" smtClean="0"/>
              <a:pPr/>
              <a:t>5</a:t>
            </a:fld>
            <a:endParaRPr lang="en-US" dirty="0"/>
          </a:p>
        </p:txBody>
      </p:sp>
    </p:spTree>
    <p:extLst>
      <p:ext uri="{BB962C8B-B14F-4D97-AF65-F5344CB8AC3E}">
        <p14:creationId xmlns:p14="http://schemas.microsoft.com/office/powerpoint/2010/main" val="221043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6</a:t>
            </a:fld>
            <a:endParaRPr lang="en-US" dirty="0"/>
          </a:p>
        </p:txBody>
      </p:sp>
      <p:sp>
        <p:nvSpPr>
          <p:cNvPr id="3" name="Title 2" descr="&quot; &quot;"/>
          <p:cNvSpPr>
            <a:spLocks noGrp="1"/>
          </p:cNvSpPr>
          <p:nvPr>
            <p:ph type="title"/>
          </p:nvPr>
        </p:nvSpPr>
        <p:spPr>
          <a:xfrm>
            <a:off x="457200" y="274638"/>
            <a:ext cx="8458200" cy="1143000"/>
          </a:xfrm>
        </p:spPr>
        <p:txBody>
          <a:bodyPr>
            <a:normAutofit/>
          </a:bodyPr>
          <a:lstStyle/>
          <a:p>
            <a:r>
              <a:rPr lang="en-US" sz="3000" dirty="0"/>
              <a:t>BDI Data Analysis and Use</a:t>
            </a:r>
          </a:p>
        </p:txBody>
      </p:sp>
      <p:sp>
        <p:nvSpPr>
          <p:cNvPr id="2" name="Content Placeholder 1"/>
          <p:cNvSpPr>
            <a:spLocks noGrp="1"/>
          </p:cNvSpPr>
          <p:nvPr>
            <p:ph idx="1"/>
          </p:nvPr>
        </p:nvSpPr>
        <p:spPr/>
        <p:txBody>
          <a:bodyPr/>
          <a:lstStyle/>
          <a:p>
            <a:r>
              <a:rPr lang="en-US" dirty="0"/>
              <a:t>Discussion related to state current and planned strategies around</a:t>
            </a:r>
          </a:p>
          <a:p>
            <a:pPr lvl="1"/>
            <a:r>
              <a:rPr lang="en-US" dirty="0"/>
              <a:t>Data analysis to look at program effectiveness</a:t>
            </a:r>
          </a:p>
          <a:p>
            <a:pPr lvl="1"/>
            <a:r>
              <a:rPr lang="en-US" dirty="0"/>
              <a:t>Data analysis to look at data quality</a:t>
            </a:r>
          </a:p>
          <a:p>
            <a:pPr lvl="1"/>
            <a:r>
              <a:rPr lang="en-US" dirty="0"/>
              <a:t>Sharing data with local programs</a:t>
            </a:r>
          </a:p>
          <a:p>
            <a:pPr lvl="1"/>
            <a:r>
              <a:rPr lang="en-US" dirty="0"/>
              <a:t>Linking BDI data to other data about children</a:t>
            </a:r>
          </a:p>
          <a:p>
            <a:pPr lvl="1"/>
            <a:endParaRPr lang="en-US" dirty="0"/>
          </a:p>
          <a:p>
            <a:pPr marL="0" indent="0">
              <a:buNone/>
            </a:pPr>
            <a:endParaRPr lang="en-US" dirty="0"/>
          </a:p>
        </p:txBody>
      </p:sp>
    </p:spTree>
    <p:extLst>
      <p:ext uri="{BB962C8B-B14F-4D97-AF65-F5344CB8AC3E}">
        <p14:creationId xmlns:p14="http://schemas.microsoft.com/office/powerpoint/2010/main" val="1354721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7</a:t>
            </a:fld>
            <a:endParaRPr lang="en-US" dirty="0"/>
          </a:p>
        </p:txBody>
      </p:sp>
      <p:sp>
        <p:nvSpPr>
          <p:cNvPr id="3" name="Title 2" descr="&quot; &quot;"/>
          <p:cNvSpPr>
            <a:spLocks noGrp="1"/>
          </p:cNvSpPr>
          <p:nvPr>
            <p:ph type="title"/>
          </p:nvPr>
        </p:nvSpPr>
        <p:spPr>
          <a:xfrm>
            <a:off x="457200" y="274638"/>
            <a:ext cx="8458200" cy="1143000"/>
          </a:xfrm>
        </p:spPr>
        <p:txBody>
          <a:bodyPr>
            <a:normAutofit/>
          </a:bodyPr>
          <a:lstStyle/>
          <a:p>
            <a:r>
              <a:rPr lang="en-US" sz="3000" dirty="0"/>
              <a:t>Update on Tools and Resources</a:t>
            </a:r>
          </a:p>
        </p:txBody>
      </p:sp>
      <p:sp>
        <p:nvSpPr>
          <p:cNvPr id="2" name="Content Placeholder 1"/>
          <p:cNvSpPr>
            <a:spLocks noGrp="1"/>
          </p:cNvSpPr>
          <p:nvPr>
            <p:ph idx="1"/>
          </p:nvPr>
        </p:nvSpPr>
        <p:spPr/>
        <p:txBody>
          <a:bodyPr/>
          <a:lstStyle/>
          <a:p>
            <a:r>
              <a:rPr lang="en-US" dirty="0"/>
              <a:t>Additional tools are available on the BDI users group web page</a:t>
            </a:r>
          </a:p>
          <a:p>
            <a:r>
              <a:rPr lang="en-US" dirty="0"/>
              <a:t>Do states have additional tools that we could post for the community to use?</a:t>
            </a:r>
          </a:p>
          <a:p>
            <a:pPr marL="0" indent="0">
              <a:buNone/>
            </a:pPr>
            <a:endParaRPr lang="en-US" dirty="0"/>
          </a:p>
        </p:txBody>
      </p:sp>
    </p:spTree>
    <p:extLst>
      <p:ext uri="{BB962C8B-B14F-4D97-AF65-F5344CB8AC3E}">
        <p14:creationId xmlns:p14="http://schemas.microsoft.com/office/powerpoint/2010/main" val="3339484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Houghton Mifflin Presentation </a:t>
            </a:r>
            <a:br>
              <a:rPr lang="en-US" dirty="0"/>
            </a:br>
            <a:r>
              <a:rPr lang="en-US" b="0" dirty="0"/>
              <a:t>Van </a:t>
            </a:r>
            <a:r>
              <a:rPr lang="en-US" b="0" dirty="0" err="1"/>
              <a:t>Mabie</a:t>
            </a:r>
            <a:r>
              <a:rPr lang="en-US" b="0" dirty="0"/>
              <a:t>, Houghton Mifflin Harcourt</a:t>
            </a:r>
            <a:endParaRPr lang="en-US" dirty="0"/>
          </a:p>
        </p:txBody>
      </p:sp>
    </p:spTree>
    <p:extLst>
      <p:ext uri="{BB962C8B-B14F-4D97-AF65-F5344CB8AC3E}">
        <p14:creationId xmlns:p14="http://schemas.microsoft.com/office/powerpoint/2010/main" val="2933245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a:xfrm>
            <a:off x="457200" y="6327648"/>
            <a:ext cx="2133600" cy="365125"/>
          </a:xfrm>
        </p:spPr>
        <p:txBody>
          <a:bodyPr/>
          <a:lstStyle/>
          <a:p>
            <a:fld id="{B2897048-00E0-47FB-B07B-F36BBE8AF579}" type="slidenum">
              <a:rPr lang="en-US" smtClean="0"/>
              <a:pPr/>
              <a:t>9</a:t>
            </a:fld>
            <a:endParaRPr lang="en-US" dirty="0"/>
          </a:p>
        </p:txBody>
      </p:sp>
      <p:sp>
        <p:nvSpPr>
          <p:cNvPr id="4" name="Title 3"/>
          <p:cNvSpPr>
            <a:spLocks noGrp="1"/>
          </p:cNvSpPr>
          <p:nvPr>
            <p:ph type="title"/>
          </p:nvPr>
        </p:nvSpPr>
        <p:spPr/>
        <p:txBody>
          <a:bodyPr>
            <a:normAutofit/>
          </a:bodyPr>
          <a:lstStyle/>
          <a:p>
            <a:r>
              <a:rPr lang="en-US" dirty="0"/>
              <a:t>BDI User Group Meeting Schedule </a:t>
            </a:r>
          </a:p>
        </p:txBody>
      </p:sp>
    </p:spTree>
    <p:extLst>
      <p:ext uri="{BB962C8B-B14F-4D97-AF65-F5344CB8AC3E}">
        <p14:creationId xmlns:p14="http://schemas.microsoft.com/office/powerpoint/2010/main" val="22251958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1904&quot;&gt;&lt;object type=&quot;3&quot; unique_id=&quot;11905&quot;&gt;&lt;property id=&quot;20148&quot; value=&quot;5&quot;/&gt;&lt;property id=&quot;20300&quot; value=&quot;Slide 1&quot;/&gt;&lt;property id=&quot;20307&quot; value=&quot;258&quot;/&gt;&lt;/object&gt;&lt;object type=&quot;3&quot; unique_id=&quot;11906&quot;&gt;&lt;property id=&quot;20148&quot; value=&quot;5&quot;/&gt;&lt;property id=&quot;20300&quot; value=&quot;Slide 2 - &amp;quot;Title Here&amp;quot;&quot;/&gt;&lt;property id=&quot;20307&quot; value=&quot;257&quot;/&gt;&lt;/object&gt;&lt;object type=&quot;3&quot; unique_id=&quot;11915&quot;&gt;&lt;property id=&quot;20148&quot; value=&quot;5&quot;/&gt;&lt;property id=&quot;20300&quot; value=&quot;Slide 3 - &amp;quot;Title Here&amp;quot;&quot;/&gt;&lt;property id=&quot;20307&quot; value=&quot;259&quot;/&gt;&lt;/object&gt;&lt;object type=&quot;3&quot; unique_id=&quot;11916&quot;&gt;&lt;property id=&quot;20148&quot; value=&quot;5&quot;/&gt;&lt;property id=&quot;20300&quot; value=&quot;Slide 4 - &amp;quot;One color chart&amp;quot;&quot;/&gt;&lt;property id=&quot;20307&quot; value=&quot;261&quot;/&gt;&lt;/object&gt;&lt;object type=&quot;3&quot; unique_id=&quot;11917&quot;&gt;&lt;property id=&quot;20148&quot; value=&quot;5&quot;/&gt;&lt;property id=&quot;20300&quot; value=&quot;Slide 5 - &amp;quot;Two color chart&amp;quot;&quot;/&gt;&lt;property id=&quot;20307&quot; value=&quot;260&quot;/&gt;&lt;/object&gt;&lt;object type=&quot;3&quot; unique_id=&quot;11918&quot;&gt;&lt;property id=&quot;20148&quot; value=&quot;5&quot;/&gt;&lt;property id=&quot;20300&quot; value=&quot;Slide 6 - &amp;quot;Three color chart&amp;quot;&quot;/&gt;&lt;property id=&quot;20307&quot; value=&quot;263&quot;/&gt;&lt;/object&gt;&lt;object type=&quot;3&quot; unique_id=&quot;11919&quot;&gt;&lt;property id=&quot;20148&quot; value=&quot;5&quot;/&gt;&lt;property id=&quot;20300&quot; value=&quot;Slide 7 - &amp;quot;Four color chart&amp;quot;&quot;/&gt;&lt;property id=&quot;20307&quot; value=&quot;262&quot;/&gt;&lt;/object&gt;&lt;object type=&quot;3&quot; unique_id=&quot;11920&quot;&gt;&lt;property id=&quot;20148&quot; value=&quot;5&quot;/&gt;&lt;property id=&quot;20300&quot; value=&quot;Slide 8 - &amp;quot;Five color chart&amp;quot;&quot;/&gt;&lt;property id=&quot;20307&quot; value=&quot;264&quot;/&gt;&lt;/object&gt;&lt;object type=&quot;3&quot; unique_id=&quot;11921&quot;&gt;&lt;property id=&quot;20148&quot; value=&quot;5&quot;/&gt;&lt;property id=&quot;20300&quot; value=&quot;Slide 9 - &amp;quot;Pie chart&amp;quot;&quot;/&gt;&lt;property id=&quot;20307&quot; value=&quot;265&quot;/&gt;&lt;/object&gt;&lt;object type=&quot;3&quot; unique_id=&quot;11922&quot;&gt;&lt;property id=&quot;20148&quot; value=&quot;5&quot;/&gt;&lt;property id=&quot;20300&quot; value=&quot;Slide 10 - &amp;quot;Section Header Slide&amp;quot;&quot;/&gt;&lt;property id=&quot;20307&quot; value=&quot;266&quot;/&gt;&lt;/object&gt;&lt;object type=&quot;3&quot; unique_id=&quot;11923&quot;&gt;&lt;property id=&quot;20148&quot; value=&quot;5&quot;/&gt;&lt;property id=&quot;20300&quot; value=&quot;Slide 11 - &amp;quot;Slide with nothing at bottom for long lists or graphics&amp;quot;&quot;/&gt;&lt;property id=&quot;20307&quot; value=&quot;268&quot;/&gt;&lt;/object&gt;&lt;object type=&quot;3&quot; unique_id=&quot;11924&quot;&gt;&lt;property id=&quot;20148&quot; value=&quot;5&quot;/&gt;&lt;property id=&quot;20300&quot; value=&quot;Slide 12 - &amp;quot;Final presentation slide&amp;quot;&quot;/&gt;&lt;property id=&quot;20307&quot; value=&quot;267&quot;/&gt;&lt;/object&gt;&lt;object type=&quot;3&quot; unique_id=&quot;11925&quot;&gt;&lt;property id=&quot;20148&quot; value=&quot;5&quot;/&gt;&lt;property id=&quot;20300&quot; value=&quot;Slide 13&quot;/&gt;&lt;property id=&quot;20307&quot; value=&quot;269&quot;/&gt;&lt;/object&gt;&lt;/object&gt;&lt;object type=&quot;8&quot; unique_id=&quot;1191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865</TotalTime>
  <Words>358</Words>
  <Application>Microsoft Macintosh PowerPoint</Application>
  <PresentationFormat>On-screen Show (4:3)</PresentationFormat>
  <Paragraphs>60</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Century Gothic</vt:lpstr>
      <vt:lpstr>Century Schoolbook</vt:lpstr>
      <vt:lpstr>Helvetica Neue Light</vt:lpstr>
      <vt:lpstr>Microsoft Sans Serif</vt:lpstr>
      <vt:lpstr>Office Theme</vt:lpstr>
      <vt:lpstr>BDI User Group </vt:lpstr>
      <vt:lpstr>Agenda </vt:lpstr>
      <vt:lpstr>Introductions</vt:lpstr>
      <vt:lpstr>Agenda Setting:  Structuring Our Time Together </vt:lpstr>
      <vt:lpstr>Training, Refreshers, and Fidelity/Certification</vt:lpstr>
      <vt:lpstr>BDI Data Analysis and Use</vt:lpstr>
      <vt:lpstr>Update on Tools and Resources</vt:lpstr>
      <vt:lpstr>Houghton Mifflin Presentation  Van Mabie, Houghton Mifflin Harcourt</vt:lpstr>
      <vt:lpstr>BDI User Group Meeting Schedule </vt:lpstr>
      <vt:lpstr>PowerPoint Presentation</vt:lpstr>
      <vt:lpstr>Thank you</vt:lpstr>
    </vt:vector>
  </TitlesOfParts>
  <Company>The DaSy Center and The ECTA Center</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Roxanne Jones</dc:creator>
  <cp:lastModifiedBy>Carmen Araoz</cp:lastModifiedBy>
  <cp:revision>85</cp:revision>
  <dcterms:created xsi:type="dcterms:W3CDTF">2013-02-06T21:54:43Z</dcterms:created>
  <dcterms:modified xsi:type="dcterms:W3CDTF">2018-08-14T13:08:44Z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