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
  </p:notesMasterIdLst>
  <p:sldIdLst>
    <p:sldId id="268" r:id="rId2"/>
    <p:sldId id="270" r:id="rId3"/>
    <p:sldId id="269" r:id="rId4"/>
    <p:sldId id="261" r:id="rId5"/>
    <p:sldId id="262" r:id="rId6"/>
    <p:sldId id="264" r:id="rId7"/>
    <p:sldId id="265" r:id="rId8"/>
    <p:sldId id="266" r:id="rId9"/>
    <p:sldId id="267"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1" autoAdjust="0"/>
    <p:restoredTop sz="94660"/>
  </p:normalViewPr>
  <p:slideViewPr>
    <p:cSldViewPr>
      <p:cViewPr varScale="1">
        <p:scale>
          <a:sx n="68" d="100"/>
          <a:sy n="68"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56F8F-9481-4838-9A7C-14C5A7D640EB}" type="datetimeFigureOut">
              <a:rPr lang="en-US" smtClean="0"/>
              <a:t>8/14/2018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51C5F-038A-44AD-81DA-A3EF1686DC75}" type="slidenum">
              <a:rPr lang="en-US" smtClean="0"/>
              <a:t>‹#›</a:t>
            </a:fld>
            <a:endParaRPr lang="en-US"/>
          </a:p>
        </p:txBody>
      </p:sp>
    </p:spTree>
    <p:extLst>
      <p:ext uri="{BB962C8B-B14F-4D97-AF65-F5344CB8AC3E}">
        <p14:creationId xmlns:p14="http://schemas.microsoft.com/office/powerpoint/2010/main" val="1952204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51C5F-038A-44AD-81DA-A3EF1686DC75}" type="slidenum">
              <a:rPr lang="en-US" smtClean="0"/>
              <a:t>1</a:t>
            </a:fld>
            <a:endParaRPr lang="en-US"/>
          </a:p>
        </p:txBody>
      </p:sp>
    </p:spTree>
    <p:extLst>
      <p:ext uri="{BB962C8B-B14F-4D97-AF65-F5344CB8AC3E}">
        <p14:creationId xmlns:p14="http://schemas.microsoft.com/office/powerpoint/2010/main" val="248793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Kala</a:t>
            </a:r>
            <a:r>
              <a:rPr lang="en-US" baseline="0" dirty="0" smtClean="0"/>
              <a:t> will review the Extended Part C Options This session will provide an opportunity for states to discuss the Part C extended option with OSEP and OGC. Discussions will include possibilities for future planning, benefits of the extended option, questions from states, challenges states face and implications for Part C and Part B Preschool state policies in monitoring, transition, data collection and child outcomes.</a:t>
            </a:r>
          </a:p>
          <a:p>
            <a:endParaRPr lang="en-US" baseline="0" dirty="0" smtClean="0"/>
          </a:p>
        </p:txBody>
      </p:sp>
      <p:sp>
        <p:nvSpPr>
          <p:cNvPr id="4" name="Slide Number Placeholder 3"/>
          <p:cNvSpPr>
            <a:spLocks noGrp="1"/>
          </p:cNvSpPr>
          <p:nvPr>
            <p:ph type="sldNum" sz="quarter" idx="10"/>
          </p:nvPr>
        </p:nvSpPr>
        <p:spPr/>
        <p:txBody>
          <a:bodyPr/>
          <a:lstStyle/>
          <a:p>
            <a:fld id="{E8251C5F-038A-44AD-81DA-A3EF1686DC75}" type="slidenum">
              <a:rPr lang="en-US" smtClean="0"/>
              <a:t>2</a:t>
            </a:fld>
            <a:endParaRPr lang="en-US"/>
          </a:p>
        </p:txBody>
      </p:sp>
    </p:spTree>
    <p:extLst>
      <p:ext uri="{BB962C8B-B14F-4D97-AF65-F5344CB8AC3E}">
        <p14:creationId xmlns:p14="http://schemas.microsoft.com/office/powerpoint/2010/main" val="148270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Meredith will outline the Part</a:t>
            </a:r>
            <a:r>
              <a:rPr lang="en-US" baseline="0" dirty="0" smtClean="0"/>
              <a:t> C Exiting Data Collection</a:t>
            </a:r>
            <a:endParaRPr lang="en-US" dirty="0"/>
          </a:p>
        </p:txBody>
      </p:sp>
      <p:sp>
        <p:nvSpPr>
          <p:cNvPr id="4" name="Slide Number Placeholder 3"/>
          <p:cNvSpPr>
            <a:spLocks noGrp="1"/>
          </p:cNvSpPr>
          <p:nvPr>
            <p:ph type="sldNum" sz="quarter" idx="10"/>
          </p:nvPr>
        </p:nvSpPr>
        <p:spPr/>
        <p:txBody>
          <a:bodyPr/>
          <a:lstStyle/>
          <a:p>
            <a:fld id="{E8251C5F-038A-44AD-81DA-A3EF1686DC75}" type="slidenum">
              <a:rPr lang="en-US" smtClean="0"/>
              <a:t>3</a:t>
            </a:fld>
            <a:endParaRPr lang="en-US"/>
          </a:p>
        </p:txBody>
      </p:sp>
    </p:spTree>
    <p:extLst>
      <p:ext uri="{BB962C8B-B14F-4D97-AF65-F5344CB8AC3E}">
        <p14:creationId xmlns:p14="http://schemas.microsoft.com/office/powerpoint/2010/main" val="46373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1470025"/>
          </a:xfrm>
          <a:prstGeom prst="rect">
            <a:avLst/>
          </a:prstGeom>
        </p:spPr>
        <p:txBody>
          <a:bodyPr/>
          <a:lstStyle>
            <a:lvl1pPr>
              <a:defRPr>
                <a:latin typeface="Cambria" panose="020405030504060302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362200" y="4267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0"/>
            <a:ext cx="9144000" cy="3861995"/>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0"/>
            <a:ext cx="9144000" cy="3861995"/>
          </a:xfrm>
          <a:prstGeom prst="rect">
            <a:avLst/>
          </a:prstGeom>
        </p:spPr>
      </p:pic>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6200"/>
            <a:ext cx="9144000" cy="3861995"/>
          </a:xfrm>
          <a:prstGeom prst="rect">
            <a:avLst/>
          </a:prstGeom>
        </p:spPr>
      </p:pic>
    </p:spTree>
    <p:extLst>
      <p:ext uri="{BB962C8B-B14F-4D97-AF65-F5344CB8AC3E}">
        <p14:creationId xmlns:p14="http://schemas.microsoft.com/office/powerpoint/2010/main" val="24156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E8E89C7-9362-4786-84E7-EA5297A7E2C2}" type="datetimeFigureOut">
              <a:rPr lang="en-US" smtClean="0">
                <a:solidFill>
                  <a:prstClr val="black"/>
                </a:solidFill>
              </a:rPr>
              <a:pPr/>
              <a:t>8/14/2018</a:t>
            </a:fld>
            <a:endParaRPr lang="en-US">
              <a:solidFill>
                <a:prstClr val="black"/>
              </a:solidFill>
            </a:endParaRPr>
          </a:p>
        </p:txBody>
      </p:sp>
      <p:sp>
        <p:nvSpPr>
          <p:cNvPr id="5" name="Footer Placeholder 4"/>
          <p:cNvSpPr>
            <a:spLocks noGrp="1"/>
          </p:cNvSpPr>
          <p:nvPr>
            <p:ph type="ftr" sz="quarter" idx="11"/>
          </p:nvPr>
        </p:nvSpPr>
        <p:spPr>
          <a:xfrm>
            <a:off x="6274324" y="624840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364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E8E89C7-9362-4786-84E7-EA5297A7E2C2}" type="datetimeFigureOut">
              <a:rPr lang="en-US" smtClean="0">
                <a:solidFill>
                  <a:prstClr val="black"/>
                </a:solidFill>
              </a:rPr>
              <a:pPr/>
              <a:t>8/14/2018</a:t>
            </a:fld>
            <a:endParaRPr lang="en-US">
              <a:solidFill>
                <a:prstClr val="black"/>
              </a:solidFill>
            </a:endParaRPr>
          </a:p>
        </p:txBody>
      </p:sp>
      <p:sp>
        <p:nvSpPr>
          <p:cNvPr id="5" name="Footer Placeholder 4"/>
          <p:cNvSpPr>
            <a:spLocks noGrp="1"/>
          </p:cNvSpPr>
          <p:nvPr>
            <p:ph type="ftr" sz="quarter" idx="11"/>
          </p:nvPr>
        </p:nvSpPr>
        <p:spPr>
          <a:xfrm>
            <a:off x="5791200" y="632460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2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p:nvPr/>
        </p:nvSpPr>
        <p:spPr>
          <a:xfrm>
            <a:off x="304800" y="1676400"/>
            <a:ext cx="8534400" cy="646331"/>
          </a:xfrm>
          <a:prstGeom prst="rect">
            <a:avLst/>
          </a:prstGeom>
          <a:noFill/>
        </p:spPr>
        <p:txBody>
          <a:bodyPr wrap="square" rtlCol="0">
            <a:spAutoFit/>
          </a:bodyPr>
          <a:lstStyle/>
          <a:p>
            <a:pPr algn="ctr"/>
            <a:r>
              <a:rPr lang="en-US" sz="3600" dirty="0" smtClean="0">
                <a:solidFill>
                  <a:prstClr val="black"/>
                </a:solidFill>
                <a:latin typeface="Georgia" panose="02040502050405020303" pitchFamily="18" charset="0"/>
              </a:rPr>
              <a:t>Title</a:t>
            </a:r>
            <a:endParaRPr lang="en-US" sz="3600" dirty="0">
              <a:solidFill>
                <a:prstClr val="black"/>
              </a:solidFill>
              <a:latin typeface="Georgia" panose="02040502050405020303" pitchFamily="18" charset="0"/>
            </a:endParaRPr>
          </a:p>
        </p:txBody>
      </p:sp>
      <p:sp>
        <p:nvSpPr>
          <p:cNvPr id="5" name="TextBox 4"/>
          <p:cNvSpPr txBox="1"/>
          <p:nvPr userDrawn="1"/>
        </p:nvSpPr>
        <p:spPr>
          <a:xfrm>
            <a:off x="304800" y="1676400"/>
            <a:ext cx="8534400" cy="646331"/>
          </a:xfrm>
          <a:prstGeom prst="rect">
            <a:avLst/>
          </a:prstGeom>
          <a:noFill/>
        </p:spPr>
        <p:txBody>
          <a:bodyPr wrap="square" rtlCol="0">
            <a:spAutoFit/>
          </a:bodyPr>
          <a:lstStyle/>
          <a:p>
            <a:pPr algn="ctr"/>
            <a:r>
              <a:rPr lang="en-US" sz="3600" dirty="0" smtClean="0">
                <a:solidFill>
                  <a:prstClr val="black"/>
                </a:solidFill>
                <a:latin typeface="Georgia" panose="02040502050405020303" pitchFamily="18" charset="0"/>
              </a:rPr>
              <a:t>Title</a:t>
            </a:r>
            <a:endParaRPr lang="en-US" sz="3600" dirty="0">
              <a:solidFill>
                <a:prstClr val="black"/>
              </a:solidFill>
              <a:latin typeface="Georgia" panose="02040502050405020303" pitchFamily="18" charset="0"/>
            </a:endParaRPr>
          </a:p>
        </p:txBody>
      </p:sp>
    </p:spTree>
    <p:extLst>
      <p:ext uri="{BB962C8B-B14F-4D97-AF65-F5344CB8AC3E}">
        <p14:creationId xmlns:p14="http://schemas.microsoft.com/office/powerpoint/2010/main" val="482035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82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p:nvPr userDrawn="1"/>
        </p:nvSpPr>
        <p:spPr>
          <a:xfrm>
            <a:off x="304800" y="1676400"/>
            <a:ext cx="8534400" cy="646331"/>
          </a:xfrm>
          <a:prstGeom prst="rect">
            <a:avLst/>
          </a:prstGeom>
          <a:noFill/>
        </p:spPr>
        <p:txBody>
          <a:bodyPr wrap="square" rtlCol="0">
            <a:spAutoFit/>
          </a:bodyPr>
          <a:lstStyle/>
          <a:p>
            <a:pPr algn="ctr"/>
            <a:r>
              <a:rPr lang="en-US" sz="3600" dirty="0" smtClean="0">
                <a:solidFill>
                  <a:prstClr val="black"/>
                </a:solidFill>
                <a:latin typeface="Georgia" panose="02040502050405020303" pitchFamily="18" charset="0"/>
              </a:rPr>
              <a:t>Title</a:t>
            </a:r>
            <a:endParaRPr lang="en-US" sz="3600" dirty="0">
              <a:solidFill>
                <a:prstClr val="black"/>
              </a:solidFill>
              <a:latin typeface="Georgia" panose="02040502050405020303" pitchFamily="18" charset="0"/>
            </a:endParaRPr>
          </a:p>
        </p:txBody>
      </p:sp>
    </p:spTree>
    <p:extLst>
      <p:ext uri="{BB962C8B-B14F-4D97-AF65-F5344CB8AC3E}">
        <p14:creationId xmlns:p14="http://schemas.microsoft.com/office/powerpoint/2010/main" val="4203113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80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611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dirty="0">
              <a:solidFill>
                <a:prstClr val="black">
                  <a:tint val="75000"/>
                </a:prstClr>
              </a:solidFill>
            </a:endParaRPr>
          </a:p>
        </p:txBody>
      </p:sp>
      <p:sp>
        <p:nvSpPr>
          <p:cNvPr id="10" name="Title 1"/>
          <p:cNvSpPr>
            <a:spLocks noGrp="1"/>
          </p:cNvSpPr>
          <p:nvPr>
            <p:ph type="title"/>
          </p:nvPr>
        </p:nvSpPr>
        <p:spPr>
          <a:xfrm>
            <a:off x="457200" y="1447800"/>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61528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295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1336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064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858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a:prstGeom prst="rect">
            <a:avLst/>
          </a:prstGeo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894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172200"/>
            <a:ext cx="609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userDrawn="1"/>
        </p:nvSpPr>
        <p:spPr>
          <a:xfrm>
            <a:off x="8305800" y="6172200"/>
            <a:ext cx="838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24" y="5689091"/>
            <a:ext cx="8980476" cy="940309"/>
          </a:xfrm>
          <a:prstGeom prst="rect">
            <a:avLst/>
          </a:prstGeom>
        </p:spPr>
      </p:pic>
    </p:spTree>
    <p:extLst>
      <p:ext uri="{BB962C8B-B14F-4D97-AF65-F5344CB8AC3E}">
        <p14:creationId xmlns:p14="http://schemas.microsoft.com/office/powerpoint/2010/main" val="262909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400800"/>
            <a:ext cx="2133600" cy="365125"/>
          </a:xfrm>
          <a:prstGeom prst="rect">
            <a:avLst/>
          </a:prstGeom>
        </p:spPr>
        <p:txBody>
          <a:bodyPr/>
          <a:lstStyle/>
          <a:p>
            <a:fld id="{7E8E89C7-9362-4786-84E7-EA5297A7E2C2}" type="datetimeFigureOut">
              <a:rPr lang="en-US" smtClean="0">
                <a:solidFill>
                  <a:prstClr val="black"/>
                </a:solidFill>
              </a:rPr>
              <a:pPr/>
              <a:t>8/14/2018</a:t>
            </a:fld>
            <a:endParaRPr lang="en-US">
              <a:solidFill>
                <a:prstClr val="black"/>
              </a:solidFill>
            </a:endParaRPr>
          </a:p>
        </p:txBody>
      </p:sp>
      <p:sp>
        <p:nvSpPr>
          <p:cNvPr id="6" name="Footer Placeholder 5"/>
          <p:cNvSpPr>
            <a:spLocks noGrp="1"/>
          </p:cNvSpPr>
          <p:nvPr>
            <p:ph type="ftr" sz="quarter" idx="11"/>
          </p:nvPr>
        </p:nvSpPr>
        <p:spPr>
          <a:xfrm>
            <a:off x="6093643" y="6318643"/>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376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8E89C7-9362-4786-84E7-EA5297A7E2C2}" type="datetimeFigureOut">
              <a:rPr lang="en-US" smtClean="0">
                <a:solidFill>
                  <a:prstClr val="black"/>
                </a:solidFill>
              </a:rPr>
              <a:pPr/>
              <a:t>8/14/2018</a:t>
            </a:fld>
            <a:endParaRPr lang="en-US">
              <a:solidFill>
                <a:prstClr val="black"/>
              </a:solidFill>
            </a:endParaRPr>
          </a:p>
        </p:txBody>
      </p:sp>
      <p:sp>
        <p:nvSpPr>
          <p:cNvPr id="6" name="Footer Placeholder 5"/>
          <p:cNvSpPr>
            <a:spLocks noGrp="1"/>
          </p:cNvSpPr>
          <p:nvPr>
            <p:ph type="ftr" sz="quarter" idx="11"/>
          </p:nvPr>
        </p:nvSpPr>
        <p:spPr>
          <a:xfrm>
            <a:off x="6172200" y="640080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991CF879-4700-4E47-A7E3-74EF38E50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448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514600"/>
            <a:ext cx="8229600" cy="3611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733800" y="64008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91CF879-4700-4E47-A7E3-74EF38E50439}"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25924"/>
            <a:ext cx="9144000" cy="1473724"/>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1064" y="6324600"/>
            <a:ext cx="513094" cy="513094"/>
          </a:xfrm>
          <a:prstGeom prst="rect">
            <a:avLst/>
          </a:prstGeom>
        </p:spPr>
      </p:pic>
      <p:pic>
        <p:nvPicPr>
          <p:cNvPr id="9" name="Picture 8"/>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8346540" y="6324600"/>
            <a:ext cx="797460" cy="533400"/>
          </a:xfrm>
          <a:prstGeom prst="rect">
            <a:avLst/>
          </a:prstGeom>
        </p:spPr>
      </p:pic>
      <p:pic>
        <p:nvPicPr>
          <p:cNvPr id="10" name="Picture 9"/>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25924"/>
            <a:ext cx="9144000" cy="1473724"/>
          </a:xfrm>
          <a:prstGeom prst="rect">
            <a:avLst/>
          </a:prstGeom>
        </p:spPr>
      </p:pic>
      <p:pic>
        <p:nvPicPr>
          <p:cNvPr id="11" name="Picture 1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1064" y="6324600"/>
            <a:ext cx="513094" cy="513094"/>
          </a:xfrm>
          <a:prstGeom prst="rect">
            <a:avLst/>
          </a:prstGeom>
        </p:spPr>
      </p:pic>
      <p:pic>
        <p:nvPicPr>
          <p:cNvPr id="12" name="Picture 1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8346540" y="6324600"/>
            <a:ext cx="797460" cy="533400"/>
          </a:xfrm>
          <a:prstGeom prst="rect">
            <a:avLst/>
          </a:prstGeom>
        </p:spPr>
      </p:pic>
    </p:spTree>
    <p:extLst>
      <p:ext uri="{BB962C8B-B14F-4D97-AF65-F5344CB8AC3E}">
        <p14:creationId xmlns:p14="http://schemas.microsoft.com/office/powerpoint/2010/main" val="40224165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Clr>
          <a:schemeClr val="accent1"/>
        </a:buClr>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Extended Part C Option </a:t>
            </a:r>
            <a:r>
              <a:rPr lang="en-US" dirty="0" smtClean="0"/>
              <a:t/>
            </a:r>
            <a:br>
              <a:rPr lang="en-US" dirty="0" smtClean="0"/>
            </a:br>
            <a:r>
              <a:rPr lang="en-US" dirty="0" smtClean="0"/>
              <a:t>Round Table Discussion </a:t>
            </a:r>
            <a:endParaRPr lang="en-US" dirty="0"/>
          </a:p>
        </p:txBody>
      </p:sp>
      <p:sp>
        <p:nvSpPr>
          <p:cNvPr id="3" name="Subtitle 2"/>
          <p:cNvSpPr>
            <a:spLocks noGrp="1"/>
          </p:cNvSpPr>
          <p:nvPr>
            <p:ph type="subTitle" idx="1"/>
          </p:nvPr>
        </p:nvSpPr>
        <p:spPr/>
        <p:txBody>
          <a:bodyPr/>
          <a:lstStyle/>
          <a:p>
            <a:r>
              <a:rPr lang="en-US" dirty="0" smtClean="0"/>
              <a:t>Kala </a:t>
            </a:r>
            <a:r>
              <a:rPr lang="en-US" dirty="0"/>
              <a:t>Surprenant, Meredith Miceli </a:t>
            </a:r>
            <a:r>
              <a:rPr lang="en-US" dirty="0" smtClean="0"/>
              <a:t>Jennifer Barrett-Zitkus</a:t>
            </a:r>
            <a:r>
              <a:rPr lang="en-US" dirty="0"/>
              <a:t> </a:t>
            </a:r>
            <a:r>
              <a:rPr lang="en-US" dirty="0" smtClean="0"/>
              <a:t>and </a:t>
            </a:r>
            <a:r>
              <a:rPr lang="en-US" dirty="0"/>
              <a:t>Kathy </a:t>
            </a:r>
            <a:r>
              <a:rPr lang="en-US" dirty="0" smtClean="0"/>
              <a:t>Heck </a:t>
            </a:r>
            <a:endParaRPr lang="en-US" dirty="0"/>
          </a:p>
        </p:txBody>
      </p:sp>
    </p:spTree>
    <p:extLst>
      <p:ext uri="{BB962C8B-B14F-4D97-AF65-F5344CB8AC3E}">
        <p14:creationId xmlns:p14="http://schemas.microsoft.com/office/powerpoint/2010/main" val="2812364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Questions </a:t>
            </a:r>
            <a:endParaRPr lang="en-US" dirty="0"/>
          </a:p>
        </p:txBody>
      </p:sp>
      <p:pic>
        <p:nvPicPr>
          <p:cNvPr id="1029" name="Picture 5" descr="C:\Users\J.Barrett-Zitkus\AppData\Local\Microsoft\Windows\Temporary Internet Files\Content.IE5\W0T62SAF\Quizz_transparen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14624"/>
            <a:ext cx="60198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990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1" name="Picture 3" descr="C:\Users\J.Barrett-Zitkus\AppData\Local\Microsoft\Windows\Temporary Internet Files\Content.IE5\J50I7S3G\thank-you-tex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2" y="1476375"/>
            <a:ext cx="5857875" cy="39052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J.Barrett-Zitkus\AppData\Local\Microsoft\Windows\Temporary Internet Files\Content.IE5\J50I7S3G\thank-you-tex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2" y="1476375"/>
            <a:ext cx="5857875" cy="39052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J.Barrett-Zitkus\AppData\Local\Microsoft\Windows\Temporary Internet Files\Content.IE5\J50I7S3G\thank-you-tex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76375"/>
            <a:ext cx="7848600" cy="390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613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sz="4400" dirty="0"/>
          </a:p>
        </p:txBody>
      </p:sp>
      <p:sp>
        <p:nvSpPr>
          <p:cNvPr id="3" name="Title 2"/>
          <p:cNvSpPr>
            <a:spLocks noGrp="1"/>
          </p:cNvSpPr>
          <p:nvPr>
            <p:ph type="title"/>
          </p:nvPr>
        </p:nvSpPr>
        <p:spPr/>
        <p:txBody>
          <a:bodyPr/>
          <a:lstStyle/>
          <a:p>
            <a:r>
              <a:rPr lang="en-US" dirty="0"/>
              <a:t>Extended Part C Option &amp; IDEA Section 618 Part C </a:t>
            </a:r>
          </a:p>
        </p:txBody>
      </p:sp>
    </p:spTree>
    <p:extLst>
      <p:ext uri="{BB962C8B-B14F-4D97-AF65-F5344CB8AC3E}">
        <p14:creationId xmlns:p14="http://schemas.microsoft.com/office/powerpoint/2010/main" val="97324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Extended Part C Option &amp; IDEA Section 618 Part C Exiting Data Collection</a:t>
            </a:r>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28158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dirty="0" smtClean="0"/>
              <a:t>Report </a:t>
            </a:r>
            <a:r>
              <a:rPr lang="en-US" sz="3000" dirty="0"/>
              <a:t>the number of infants and toddlers with disabilities who, during the 12-month reporting period, either no longer received services under Part C prior to age three or reached age three, and for each child, report by race/ethnicity, gender, and reason that services are no longer received.</a:t>
            </a:r>
          </a:p>
          <a:p>
            <a:endParaRPr lang="en-US" dirty="0"/>
          </a:p>
        </p:txBody>
      </p:sp>
      <p:sp>
        <p:nvSpPr>
          <p:cNvPr id="2" name="Title 1"/>
          <p:cNvSpPr>
            <a:spLocks noGrp="1"/>
          </p:cNvSpPr>
          <p:nvPr>
            <p:ph type="title"/>
          </p:nvPr>
        </p:nvSpPr>
        <p:spPr/>
        <p:txBody>
          <a:bodyPr>
            <a:normAutofit fontScale="90000"/>
          </a:bodyPr>
          <a:lstStyle/>
          <a:p>
            <a:pPr algn="ctr"/>
            <a:r>
              <a:rPr lang="en-US" sz="3600" dirty="0"/>
              <a:t>Who </a:t>
            </a:r>
            <a:r>
              <a:rPr lang="en-US" sz="3600" dirty="0" smtClean="0"/>
              <a:t>Should </a:t>
            </a:r>
            <a:r>
              <a:rPr lang="en-US" sz="3600" dirty="0"/>
              <a:t>be </a:t>
            </a:r>
            <a:r>
              <a:rPr lang="en-US" sz="3600" dirty="0" smtClean="0"/>
              <a:t>Reported </a:t>
            </a:r>
            <a:r>
              <a:rPr lang="en-US" sz="3600" dirty="0"/>
              <a:t>in the Part C Exiting </a:t>
            </a:r>
            <a:r>
              <a:rPr lang="en-US" sz="3600" dirty="0" smtClean="0"/>
              <a:t>Data Collection</a:t>
            </a:r>
            <a:r>
              <a:rPr lang="en-US" sz="3600" dirty="0"/>
              <a:t>?</a:t>
            </a:r>
          </a:p>
        </p:txBody>
      </p:sp>
    </p:spTree>
    <p:extLst>
      <p:ext uri="{BB962C8B-B14F-4D97-AF65-F5344CB8AC3E}">
        <p14:creationId xmlns:p14="http://schemas.microsoft.com/office/powerpoint/2010/main" val="1610047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895600"/>
            <a:ext cx="8229600" cy="3733800"/>
          </a:xfrm>
        </p:spPr>
        <p:txBody>
          <a:bodyPr>
            <a:normAutofit/>
          </a:bodyPr>
          <a:lstStyle/>
          <a:p>
            <a:r>
              <a:rPr lang="en-US" sz="3200" dirty="0"/>
              <a:t>Under reporting category – “Part B eligible, continuing in Part C” </a:t>
            </a:r>
          </a:p>
          <a:p>
            <a:r>
              <a:rPr lang="en-US" sz="3200" dirty="0"/>
              <a:t>Include all children determined to be eligible for Part B, and whose parents were offered and consented to have their child remain in Part C under 20 USC 1432(5)(B)(ii) and 1435(c).  </a:t>
            </a:r>
          </a:p>
        </p:txBody>
      </p:sp>
      <p:sp>
        <p:nvSpPr>
          <p:cNvPr id="4" name="Title 3"/>
          <p:cNvSpPr>
            <a:spLocks noGrp="1"/>
          </p:cNvSpPr>
          <p:nvPr>
            <p:ph type="title"/>
          </p:nvPr>
        </p:nvSpPr>
        <p:spPr>
          <a:xfrm>
            <a:off x="457200" y="1447800"/>
            <a:ext cx="8229600" cy="1447800"/>
          </a:xfrm>
        </p:spPr>
        <p:txBody>
          <a:bodyPr>
            <a:noAutofit/>
          </a:bodyPr>
          <a:lstStyle/>
          <a:p>
            <a:pPr algn="l"/>
            <a:r>
              <a:rPr lang="en-US" sz="3200" dirty="0"/>
              <a:t>How are </a:t>
            </a:r>
            <a:r>
              <a:rPr lang="en-US" sz="3200" dirty="0" smtClean="0"/>
              <a:t>Children </a:t>
            </a:r>
            <a:r>
              <a:rPr lang="en-US" sz="3200" dirty="0"/>
              <a:t>in the </a:t>
            </a:r>
            <a:r>
              <a:rPr lang="en-US" sz="3200" dirty="0" smtClean="0"/>
              <a:t>Extended </a:t>
            </a:r>
            <a:r>
              <a:rPr lang="en-US" sz="3200" dirty="0"/>
              <a:t>Part C </a:t>
            </a:r>
            <a:r>
              <a:rPr lang="en-US" sz="3200" dirty="0" smtClean="0"/>
              <a:t>Option Reported </a:t>
            </a:r>
            <a:r>
              <a:rPr lang="en-US" sz="3200" dirty="0"/>
              <a:t>in the Part C Exiting </a:t>
            </a:r>
            <a:r>
              <a:rPr lang="en-US" sz="3200" dirty="0" smtClean="0"/>
              <a:t>Data Collection</a:t>
            </a:r>
            <a:r>
              <a:rPr lang="en-US" sz="3200" dirty="0"/>
              <a:t>?</a:t>
            </a:r>
          </a:p>
        </p:txBody>
      </p:sp>
    </p:spTree>
    <p:extLst>
      <p:ext uri="{BB962C8B-B14F-4D97-AF65-F5344CB8AC3E}">
        <p14:creationId xmlns:p14="http://schemas.microsoft.com/office/powerpoint/2010/main" val="4002860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895600"/>
            <a:ext cx="8229600" cy="3382963"/>
          </a:xfrm>
        </p:spPr>
        <p:txBody>
          <a:bodyPr>
            <a:noAutofit/>
          </a:bodyPr>
          <a:lstStyle/>
          <a:p>
            <a:r>
              <a:rPr lang="en-US" sz="2800" dirty="0" smtClean="0"/>
              <a:t>The </a:t>
            </a:r>
            <a:r>
              <a:rPr lang="en-US" sz="2800" dirty="0"/>
              <a:t>Part B eligible, continuing in Part C category may ONLY be used by a state whose application for IDEA Part C funds includes a policy under which parents of children with disabilities who were eligible for services under IDEA Section 619 and previously received services under Part C may continue to receive early intervention services under Part C beyond age three.  </a:t>
            </a:r>
          </a:p>
          <a:p>
            <a:pPr marL="0" indent="0">
              <a:buNone/>
            </a:pPr>
            <a:endParaRPr lang="en-US" sz="2400" dirty="0"/>
          </a:p>
        </p:txBody>
      </p:sp>
      <p:sp>
        <p:nvSpPr>
          <p:cNvPr id="4" name="Title 3"/>
          <p:cNvSpPr>
            <a:spLocks noGrp="1"/>
          </p:cNvSpPr>
          <p:nvPr>
            <p:ph type="title"/>
          </p:nvPr>
        </p:nvSpPr>
        <p:spPr>
          <a:xfrm>
            <a:off x="457200" y="1447800"/>
            <a:ext cx="8229600" cy="1219200"/>
          </a:xfrm>
        </p:spPr>
        <p:txBody>
          <a:bodyPr>
            <a:noAutofit/>
          </a:bodyPr>
          <a:lstStyle/>
          <a:p>
            <a:pPr algn="l"/>
            <a:r>
              <a:rPr lang="en-US" sz="3000" dirty="0"/>
              <a:t>How are Children in the Extended Part C Option Reported in the Part C Exiting Data Collection?</a:t>
            </a:r>
          </a:p>
        </p:txBody>
      </p:sp>
    </p:spTree>
    <p:extLst>
      <p:ext uri="{BB962C8B-B14F-4D97-AF65-F5344CB8AC3E}">
        <p14:creationId xmlns:p14="http://schemas.microsoft.com/office/powerpoint/2010/main" val="88242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3200" dirty="0"/>
              <a:t>States that do not offer this option under 20 USC 1432(5)(B)(ii) and 1435(c) may NOT report children in this category</a:t>
            </a:r>
            <a:r>
              <a:rPr lang="en-US" sz="2400" dirty="0"/>
              <a:t>.  </a:t>
            </a:r>
          </a:p>
        </p:txBody>
      </p:sp>
      <p:sp>
        <p:nvSpPr>
          <p:cNvPr id="4" name="Title 3"/>
          <p:cNvSpPr>
            <a:spLocks noGrp="1"/>
          </p:cNvSpPr>
          <p:nvPr>
            <p:ph type="title"/>
          </p:nvPr>
        </p:nvSpPr>
        <p:spPr/>
        <p:txBody>
          <a:bodyPr>
            <a:normAutofit fontScale="90000"/>
          </a:bodyPr>
          <a:lstStyle/>
          <a:p>
            <a:pPr algn="l"/>
            <a:r>
              <a:rPr lang="en-US" sz="3100" dirty="0"/>
              <a:t>How are Children in the Extended Part C </a:t>
            </a:r>
            <a:r>
              <a:rPr lang="en-US" sz="3100" dirty="0" smtClean="0"/>
              <a:t>Option Reported </a:t>
            </a:r>
            <a:r>
              <a:rPr lang="en-US" sz="3100" dirty="0"/>
              <a:t>in the Part C Exiting Data Collection</a:t>
            </a:r>
            <a:r>
              <a:rPr lang="en-US" dirty="0"/>
              <a:t>?</a:t>
            </a:r>
          </a:p>
        </p:txBody>
      </p:sp>
    </p:spTree>
    <p:extLst>
      <p:ext uri="{BB962C8B-B14F-4D97-AF65-F5344CB8AC3E}">
        <p14:creationId xmlns:p14="http://schemas.microsoft.com/office/powerpoint/2010/main" val="1092419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971800"/>
            <a:ext cx="8229600" cy="3429000"/>
          </a:xfrm>
        </p:spPr>
        <p:txBody>
          <a:bodyPr>
            <a:normAutofit fontScale="25000" lnSpcReduction="20000"/>
          </a:bodyPr>
          <a:lstStyle/>
          <a:p>
            <a:pPr marL="0" lvl="0" indent="0">
              <a:spcBef>
                <a:spcPct val="20000"/>
              </a:spcBef>
              <a:buClrTx/>
              <a:buNone/>
            </a:pPr>
            <a:r>
              <a:rPr lang="en-US" sz="11200" dirty="0" smtClean="0">
                <a:solidFill>
                  <a:prstClr val="black"/>
                </a:solidFill>
                <a:latin typeface="Calibri"/>
                <a:cs typeface="+mn-cs"/>
              </a:rPr>
              <a:t>Section 1435(c)(3)</a:t>
            </a:r>
          </a:p>
          <a:p>
            <a:pPr marL="0" lvl="0" indent="0">
              <a:spcBef>
                <a:spcPct val="20000"/>
              </a:spcBef>
              <a:buClrTx/>
              <a:buNone/>
            </a:pPr>
            <a:r>
              <a:rPr lang="en-US" sz="11200" dirty="0" smtClean="0">
                <a:solidFill>
                  <a:prstClr val="black"/>
                </a:solidFill>
                <a:latin typeface="Calibri"/>
                <a:cs typeface="+mn-cs"/>
              </a:rPr>
              <a:t>(3) Reporting requirement</a:t>
            </a:r>
          </a:p>
          <a:p>
            <a:pPr marL="0" lvl="0" indent="0">
              <a:spcBef>
                <a:spcPct val="20000"/>
              </a:spcBef>
              <a:buClrTx/>
              <a:buNone/>
            </a:pPr>
            <a:r>
              <a:rPr lang="en-US" sz="11200" dirty="0" smtClean="0">
                <a:solidFill>
                  <a:prstClr val="black"/>
                </a:solidFill>
                <a:latin typeface="Calibri"/>
                <a:cs typeface="+mn-cs"/>
              </a:rPr>
              <a:t>If a statewide system includes a State policy described in paragraph (1), the State shall submit to the Secretary, in the State’s report under section 1437(b)(4)(A) of this title, a report on the number and percentage of children with disabilities who are eligible for services under section 1419 of this title but whose parents choose for such children to continue to receive early intervention services under this subchapter.</a:t>
            </a:r>
          </a:p>
          <a:p>
            <a:pPr marL="0" lvl="0" indent="0">
              <a:spcBef>
                <a:spcPct val="20000"/>
              </a:spcBef>
              <a:buClrTx/>
              <a:buNone/>
            </a:pPr>
            <a:endParaRPr lang="en-US" sz="4200" dirty="0">
              <a:solidFill>
                <a:prstClr val="black"/>
              </a:solidFill>
              <a:latin typeface="Calibri"/>
              <a:cs typeface="+mn-cs"/>
            </a:endParaRPr>
          </a:p>
          <a:p>
            <a:pPr marL="0" lvl="0" indent="0" algn="just" defTabSz="457200">
              <a:spcBef>
                <a:spcPct val="20000"/>
              </a:spcBef>
              <a:buClrTx/>
              <a:buNone/>
            </a:pPr>
            <a:r>
              <a:rPr lang="en-US" sz="3000" dirty="0">
                <a:solidFill>
                  <a:prstClr val="black"/>
                </a:solidFill>
                <a:latin typeface="Calibri"/>
                <a:cs typeface="+mn-cs"/>
              </a:rPr>
              <a:t>	</a:t>
            </a:r>
          </a:p>
          <a:p>
            <a:pPr marL="0" indent="0" algn="just">
              <a:buNone/>
            </a:pPr>
            <a:endParaRPr lang="en-US" dirty="0"/>
          </a:p>
        </p:txBody>
      </p:sp>
      <p:sp>
        <p:nvSpPr>
          <p:cNvPr id="4" name="Title 3"/>
          <p:cNvSpPr>
            <a:spLocks noGrp="1"/>
          </p:cNvSpPr>
          <p:nvPr>
            <p:ph type="title"/>
          </p:nvPr>
        </p:nvSpPr>
        <p:spPr>
          <a:xfrm>
            <a:off x="457200" y="1447800"/>
            <a:ext cx="8229600" cy="1371600"/>
          </a:xfrm>
        </p:spPr>
        <p:txBody>
          <a:bodyPr>
            <a:noAutofit/>
          </a:bodyPr>
          <a:lstStyle/>
          <a:p>
            <a:pPr algn="l"/>
            <a:r>
              <a:rPr lang="en-US" sz="3200" dirty="0"/>
              <a:t>Statutory Requirement to Collect </a:t>
            </a:r>
            <a:r>
              <a:rPr lang="en-US" sz="3200" dirty="0" smtClean="0"/>
              <a:t>Data </a:t>
            </a:r>
            <a:r>
              <a:rPr lang="en-US" sz="3200" dirty="0"/>
              <a:t>on those </a:t>
            </a:r>
            <a:r>
              <a:rPr lang="en-US" sz="3200" dirty="0" smtClean="0"/>
              <a:t>Continuing </a:t>
            </a:r>
            <a:r>
              <a:rPr lang="en-US" sz="3200" dirty="0"/>
              <a:t>in the </a:t>
            </a:r>
            <a:r>
              <a:rPr lang="en-US" sz="3200" dirty="0" smtClean="0"/>
              <a:t>Extended </a:t>
            </a:r>
            <a:r>
              <a:rPr lang="en-US" sz="3200" dirty="0"/>
              <a:t>Part C </a:t>
            </a:r>
            <a:r>
              <a:rPr lang="en-US" sz="3200" dirty="0" smtClean="0"/>
              <a:t>Option</a:t>
            </a:r>
            <a:endParaRPr lang="en-US" sz="3200" dirty="0"/>
          </a:p>
        </p:txBody>
      </p:sp>
    </p:spTree>
    <p:extLst>
      <p:ext uri="{BB962C8B-B14F-4D97-AF65-F5344CB8AC3E}">
        <p14:creationId xmlns:p14="http://schemas.microsoft.com/office/powerpoint/2010/main" val="3332358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971800"/>
            <a:ext cx="8229600" cy="3306763"/>
          </a:xfrm>
        </p:spPr>
        <p:txBody>
          <a:bodyPr>
            <a:normAutofit/>
          </a:bodyPr>
          <a:lstStyle/>
          <a:p>
            <a:r>
              <a:rPr lang="en-US" sz="2400" dirty="0"/>
              <a:t>They are </a:t>
            </a:r>
            <a:r>
              <a:rPr lang="en-US" sz="2400" b="1" u="sng" dirty="0"/>
              <a:t>not</a:t>
            </a:r>
            <a:r>
              <a:rPr lang="en-US" sz="2400" dirty="0"/>
              <a:t> captured in the Part C Exiting data collection. </a:t>
            </a:r>
          </a:p>
          <a:p>
            <a:r>
              <a:rPr lang="en-US" sz="2400" dirty="0"/>
              <a:t>Rationale:</a:t>
            </a:r>
          </a:p>
          <a:p>
            <a:pPr lvl="1"/>
            <a:r>
              <a:rPr lang="en-US" sz="2400" dirty="0"/>
              <a:t>Due to a child’s age when they leave the extended Part C option, they would not meet the following criteria to be included in this data collection: </a:t>
            </a:r>
          </a:p>
          <a:p>
            <a:pPr lvl="2"/>
            <a:r>
              <a:rPr lang="en-US" sz="2400" dirty="0"/>
              <a:t>“no longer received services under Part C </a:t>
            </a:r>
            <a:r>
              <a:rPr lang="en-US" sz="2400" b="1" u="sng" dirty="0"/>
              <a:t>prior to age three </a:t>
            </a:r>
            <a:r>
              <a:rPr lang="en-US" sz="2400" dirty="0"/>
              <a:t>or reached age three”</a:t>
            </a:r>
          </a:p>
          <a:p>
            <a:endParaRPr lang="en-US" dirty="0"/>
          </a:p>
        </p:txBody>
      </p:sp>
      <p:sp>
        <p:nvSpPr>
          <p:cNvPr id="4" name="Title 3"/>
          <p:cNvSpPr>
            <a:spLocks noGrp="1"/>
          </p:cNvSpPr>
          <p:nvPr>
            <p:ph type="title"/>
          </p:nvPr>
        </p:nvSpPr>
        <p:spPr/>
        <p:txBody>
          <a:bodyPr>
            <a:noAutofit/>
          </a:bodyPr>
          <a:lstStyle/>
          <a:p>
            <a:pPr algn="l"/>
            <a:r>
              <a:rPr lang="en-US" sz="3200" dirty="0"/>
              <a:t>How are </a:t>
            </a:r>
            <a:r>
              <a:rPr lang="en-US" sz="3200" dirty="0" smtClean="0"/>
              <a:t>Children Leaving </a:t>
            </a:r>
            <a:r>
              <a:rPr lang="en-US" sz="3200" dirty="0"/>
              <a:t>the </a:t>
            </a:r>
            <a:r>
              <a:rPr lang="en-US" sz="3200" dirty="0" smtClean="0"/>
              <a:t>Extended </a:t>
            </a:r>
            <a:r>
              <a:rPr lang="en-US" sz="3200" dirty="0"/>
              <a:t>Part C </a:t>
            </a:r>
            <a:r>
              <a:rPr lang="en-US" sz="3200" dirty="0" smtClean="0"/>
              <a:t>Option Captured </a:t>
            </a:r>
            <a:r>
              <a:rPr lang="en-US" sz="3200" dirty="0"/>
              <a:t>in the Part C Exiting </a:t>
            </a:r>
            <a:r>
              <a:rPr lang="en-US" sz="3200" dirty="0" smtClean="0"/>
              <a:t>Data </a:t>
            </a:r>
            <a:r>
              <a:rPr lang="en-US" sz="3200" dirty="0"/>
              <a:t>C</a:t>
            </a:r>
            <a:r>
              <a:rPr lang="en-US" sz="3200" dirty="0" smtClean="0"/>
              <a:t>ollection</a:t>
            </a:r>
            <a:r>
              <a:rPr lang="en-US" sz="3200" dirty="0"/>
              <a:t>? </a:t>
            </a:r>
          </a:p>
        </p:txBody>
      </p:sp>
    </p:spTree>
    <p:extLst>
      <p:ext uri="{BB962C8B-B14F-4D97-AF65-F5344CB8AC3E}">
        <p14:creationId xmlns:p14="http://schemas.microsoft.com/office/powerpoint/2010/main" val="1970101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SEP Theme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564</Words>
  <Application>Microsoft Office PowerPoint</Application>
  <PresentationFormat>On-screen Show (4:3)</PresentationFormat>
  <Paragraphs>30</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Georgia</vt:lpstr>
      <vt:lpstr>OSEP Theme Final</vt:lpstr>
      <vt:lpstr>Extended Part C Option  Round Table Discussion </vt:lpstr>
      <vt:lpstr>Extended Part C Option &amp; IDEA Section 618 Part C </vt:lpstr>
      <vt:lpstr>Extended Part C Option &amp; IDEA Section 618 Part C Exiting Data Collection</vt:lpstr>
      <vt:lpstr>Who Should be Reported in the Part C Exiting Data Collection?</vt:lpstr>
      <vt:lpstr>How are Children in the Extended Part C Option Reported in the Part C Exiting Data Collection?</vt:lpstr>
      <vt:lpstr>How are Children in the Extended Part C Option Reported in the Part C Exiting Data Collection?</vt:lpstr>
      <vt:lpstr>How are Children in the Extended Part C Option Reported in the Part C Exiting Data Collection?</vt:lpstr>
      <vt:lpstr>Statutory Requirement to Collect Data on those Continuing in the Extended Part C Option</vt:lpstr>
      <vt:lpstr>How are Children Leaving the Extended Part C Option Captured in the Part C Exiting Data Collection? </vt:lpstr>
      <vt:lpstr>Questions </vt:lpstr>
      <vt:lpstr>PowerPoint Presentation</vt:lpstr>
    </vt:vector>
  </TitlesOfParts>
  <Company>U.S.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should be report in the Part C Exiting data collection?</dc:title>
  <dc:creator>Miceli, Meredith</dc:creator>
  <cp:lastModifiedBy>Sharon Taylor</cp:lastModifiedBy>
  <cp:revision>16</cp:revision>
  <dcterms:created xsi:type="dcterms:W3CDTF">2018-07-03T16:36:54Z</dcterms:created>
  <dcterms:modified xsi:type="dcterms:W3CDTF">2018-08-14T11:00:05Z</dcterms:modified>
</cp:coreProperties>
</file>