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16"/>
  </p:notesMasterIdLst>
  <p:handoutMasterIdLst>
    <p:handoutMasterId r:id="rId17"/>
  </p:handoutMasterIdLst>
  <p:sldIdLst>
    <p:sldId id="283" r:id="rId2"/>
    <p:sldId id="284" r:id="rId3"/>
    <p:sldId id="285" r:id="rId4"/>
    <p:sldId id="291" r:id="rId5"/>
    <p:sldId id="286" r:id="rId6"/>
    <p:sldId id="292" r:id="rId7"/>
    <p:sldId id="287" r:id="rId8"/>
    <p:sldId id="290" r:id="rId9"/>
    <p:sldId id="288" r:id="rId10"/>
    <p:sldId id="289" r:id="rId11"/>
    <p:sldId id="293" r:id="rId12"/>
    <p:sldId id="294" r:id="rId13"/>
    <p:sldId id="280" r:id="rId14"/>
    <p:sldId id="27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2">
          <p15:clr>
            <a:srgbClr val="A4A3A4"/>
          </p15:clr>
        </p15:guide>
        <p15:guide id="2" pos="19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Lynch" initials="LL" lastIdx="41" clrIdx="0"/>
  <p:cmAuthor id="1" name="Debbie Regan" initials="DR" lastIdx="1" clrIdx="1">
    <p:extLst>
      <p:ext uri="{19B8F6BF-5375-455C-9EA6-DF929625EA0E}">
        <p15:presenceInfo xmlns:p15="http://schemas.microsoft.com/office/powerpoint/2012/main" userId="Debbie Regan" providerId="None"/>
      </p:ext>
    </p:extLst>
  </p:cmAuthor>
  <p:cmAuthor id="2" name="Robert Anthony Ruggiero" initials="RAR" lastIdx="8" clrIdx="2">
    <p:extLst>
      <p:ext uri="{19B8F6BF-5375-455C-9EA6-DF929625EA0E}">
        <p15:presenceInfo xmlns:p15="http://schemas.microsoft.com/office/powerpoint/2012/main" userId="S-1-5-21-743065462-1699572115-250757269-8930" providerId="AD"/>
      </p:ext>
    </p:extLst>
  </p:cmAuthor>
  <p:cmAuthor id="3" name="Lindsay Wise" initials="LCW" lastIdx="1" clrIdx="3">
    <p:extLst>
      <p:ext uri="{19B8F6BF-5375-455C-9EA6-DF929625EA0E}">
        <p15:presenceInfo xmlns:p15="http://schemas.microsoft.com/office/powerpoint/2012/main" userId="Lindsay W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95A"/>
    <a:srgbClr val="0D466E"/>
    <a:srgbClr val="61ACA6"/>
    <a:srgbClr val="45A49D"/>
    <a:srgbClr val="C2D6D4"/>
    <a:srgbClr val="CDDCD9"/>
    <a:srgbClr val="C4DDD0"/>
    <a:srgbClr val="C2E3D5"/>
    <a:srgbClr val="8BD5C7"/>
    <a:srgbClr val="5CA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0"/>
      </p:cViewPr>
      <p:guideLst>
        <p:guide orient="horz" pos="1592"/>
        <p:guide pos="197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3449B4-DBBA-8244-A2BB-EDB7B43294C7}" type="datetimeFigureOut">
              <a:rPr lang="en-US" smtClean="0"/>
              <a:t>7/18/2018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A3A0A3-6D30-AD4C-B51A-DF2582788BDF}" type="slidenum">
              <a:rPr lang="en-US" smtClean="0"/>
              <a:t>‹#›</a:t>
            </a:fld>
            <a:endParaRPr lang="en-US"/>
          </a:p>
        </p:txBody>
      </p:sp>
    </p:spTree>
    <p:extLst>
      <p:ext uri="{BB962C8B-B14F-4D97-AF65-F5344CB8AC3E}">
        <p14:creationId xmlns:p14="http://schemas.microsoft.com/office/powerpoint/2010/main" val="241081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ED55E-7AA6-417B-ADA3-BD299B78031B}" type="datetimeFigureOut">
              <a:rPr lang="en-US" smtClean="0"/>
              <a:t>7/18/2018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97A06-8374-482B-AD8D-90E9FDDADFA6}" type="slidenum">
              <a:rPr lang="en-US" smtClean="0"/>
              <a:t>‹#›</a:t>
            </a:fld>
            <a:endParaRPr lang="en-US" dirty="0"/>
          </a:p>
        </p:txBody>
      </p:sp>
    </p:spTree>
    <p:extLst>
      <p:ext uri="{BB962C8B-B14F-4D97-AF65-F5344CB8AC3E}">
        <p14:creationId xmlns:p14="http://schemas.microsoft.com/office/powerpoint/2010/main" val="31159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A97A06-8374-482B-AD8D-90E9FDDADFA6}" type="slidenum">
              <a:rPr lang="en-US" smtClean="0"/>
              <a:t>0</a:t>
            </a:fld>
            <a:endParaRPr lang="en-US" dirty="0"/>
          </a:p>
        </p:txBody>
      </p:sp>
    </p:spTree>
    <p:extLst>
      <p:ext uri="{BB962C8B-B14F-4D97-AF65-F5344CB8AC3E}">
        <p14:creationId xmlns:p14="http://schemas.microsoft.com/office/powerpoint/2010/main" val="962023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A97A06-8374-482B-AD8D-90E9FDDADFA6}" type="slidenum">
              <a:rPr lang="en-US" smtClean="0"/>
              <a:t>12</a:t>
            </a:fld>
            <a:endParaRPr lang="en-US" dirty="0"/>
          </a:p>
        </p:txBody>
      </p:sp>
    </p:spTree>
    <p:extLst>
      <p:ext uri="{BB962C8B-B14F-4D97-AF65-F5344CB8AC3E}">
        <p14:creationId xmlns:p14="http://schemas.microsoft.com/office/powerpoint/2010/main" val="3860427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A97A06-8374-482B-AD8D-90E9FDDADFA6}" type="slidenum">
              <a:rPr lang="en-US" smtClean="0"/>
              <a:t>13</a:t>
            </a:fld>
            <a:endParaRPr lang="en-US" dirty="0"/>
          </a:p>
        </p:txBody>
      </p:sp>
    </p:spTree>
    <p:extLst>
      <p:ext uri="{BB962C8B-B14F-4D97-AF65-F5344CB8AC3E}">
        <p14:creationId xmlns:p14="http://schemas.microsoft.com/office/powerpoint/2010/main" val="121489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Who we are and what we do</a:t>
            </a:r>
          </a:p>
          <a:p>
            <a:pPr lvl="1"/>
            <a:r>
              <a:rPr lang="en-US" sz="1200" kern="1200" dirty="0">
                <a:solidFill>
                  <a:schemeClr val="tx1"/>
                </a:solidFill>
                <a:effectLst/>
                <a:latin typeface="+mn-lt"/>
                <a:ea typeface="+mn-ea"/>
                <a:cs typeface="+mn-cs"/>
              </a:rPr>
              <a:t>Website</a:t>
            </a:r>
          </a:p>
          <a:p>
            <a:pPr lvl="1"/>
            <a:r>
              <a:rPr lang="en-US" sz="1200" kern="1200" dirty="0">
                <a:solidFill>
                  <a:schemeClr val="tx1"/>
                </a:solidFill>
                <a:effectLst/>
                <a:latin typeface="+mn-lt"/>
                <a:ea typeface="+mn-ea"/>
                <a:cs typeface="+mn-cs"/>
              </a:rPr>
              <a:t>Using IDC tools and products to build capacity</a:t>
            </a:r>
          </a:p>
          <a:p>
            <a:pPr lvl="1"/>
            <a:r>
              <a:rPr lang="en-US" sz="1200" kern="1200" dirty="0">
                <a:solidFill>
                  <a:schemeClr val="tx1"/>
                </a:solidFill>
                <a:effectLst/>
                <a:latin typeface="+mn-lt"/>
                <a:ea typeface="+mn-ea"/>
                <a:cs typeface="+mn-cs"/>
              </a:rPr>
              <a:t>Overview of the morning:</a:t>
            </a:r>
          </a:p>
          <a:p>
            <a:pPr lvl="2"/>
            <a:r>
              <a:rPr lang="en-US" sz="1200" kern="1200" dirty="0">
                <a:solidFill>
                  <a:schemeClr val="tx1"/>
                </a:solidFill>
                <a:effectLst/>
                <a:latin typeface="+mn-lt"/>
                <a:ea typeface="+mn-ea"/>
                <a:cs typeface="+mn-cs"/>
              </a:rPr>
              <a:t> First, participants will learn what IDC has to offer and how to find those tools.</a:t>
            </a:r>
          </a:p>
          <a:p>
            <a:pPr lvl="2"/>
            <a:r>
              <a:rPr lang="en-US" sz="1200" kern="1200" dirty="0">
                <a:solidFill>
                  <a:schemeClr val="tx1"/>
                </a:solidFill>
                <a:effectLst/>
                <a:latin typeface="+mn-lt"/>
                <a:ea typeface="+mn-ea"/>
                <a:cs typeface="+mn-cs"/>
              </a:rPr>
              <a:t>Then they will hear from their peers on a few tools and how they are applied in a state</a:t>
            </a:r>
          </a:p>
          <a:p>
            <a:pPr lvl="2"/>
            <a:r>
              <a:rPr lang="en-US" sz="1200" kern="1200" dirty="0">
                <a:solidFill>
                  <a:schemeClr val="tx1"/>
                </a:solidFill>
                <a:effectLst/>
                <a:latin typeface="+mn-lt"/>
                <a:ea typeface="+mn-ea"/>
                <a:cs typeface="+mn-cs"/>
              </a:rPr>
              <a:t>IDC will then go over a few more useful tools and we will have an interactive session with small groups and share-outs. </a:t>
            </a:r>
          </a:p>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a:t>
            </a:fld>
            <a:endParaRPr lang="en-US" dirty="0"/>
          </a:p>
        </p:txBody>
      </p:sp>
    </p:spTree>
    <p:extLst>
      <p:ext uri="{BB962C8B-B14F-4D97-AF65-F5344CB8AC3E}">
        <p14:creationId xmlns:p14="http://schemas.microsoft.com/office/powerpoint/2010/main" val="185429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rope can perform many functions. The rope is flexible and can adapt to the situation to keep things together. The need determines the function or role the rope will play – much like a data manager.</a:t>
            </a:r>
          </a:p>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a:t>
            </a:fld>
            <a:endParaRPr lang="en-US" dirty="0"/>
          </a:p>
        </p:txBody>
      </p:sp>
    </p:spTree>
    <p:extLst>
      <p:ext uri="{BB962C8B-B14F-4D97-AF65-F5344CB8AC3E}">
        <p14:creationId xmlns:p14="http://schemas.microsoft.com/office/powerpoint/2010/main" val="149653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 </a:t>
            </a:r>
            <a:r>
              <a:rPr lang="en-US" sz="1200" kern="1200" dirty="0">
                <a:solidFill>
                  <a:schemeClr val="tx1"/>
                </a:solidFill>
                <a:effectLst/>
                <a:latin typeface="+mn-lt"/>
                <a:ea typeface="+mn-ea"/>
                <a:cs typeface="+mn-cs"/>
              </a:rPr>
              <a:t>write it down and keep cards, you will use this choice to select the group you are in in the final activity of the morning. (IDC will pass out index cards)</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5</a:t>
            </a:fld>
            <a:endParaRPr lang="en-US" dirty="0"/>
          </a:p>
        </p:txBody>
      </p:sp>
    </p:spTree>
    <p:extLst>
      <p:ext uri="{BB962C8B-B14F-4D97-AF65-F5344CB8AC3E}">
        <p14:creationId xmlns:p14="http://schemas.microsoft.com/office/powerpoint/2010/main" val="1334727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States can use the Working Principles of High-Quality IDEA Data to guide their way to improving data quality.</a:t>
            </a:r>
          </a:p>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6</a:t>
            </a:fld>
            <a:endParaRPr lang="en-US" dirty="0"/>
          </a:p>
        </p:txBody>
      </p:sp>
    </p:spTree>
    <p:extLst>
      <p:ext uri="{BB962C8B-B14F-4D97-AF65-F5344CB8AC3E}">
        <p14:creationId xmlns:p14="http://schemas.microsoft.com/office/powerpoint/2010/main" val="292026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https://ideadata.org/sites/default/files/media/documents/2017-09/idc-hqd_source.pdf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Pull up the infographic. The definitions are on the infographic. Also placed below in case infographic does not pull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Timely – data are current per a specific time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Accurate -  data are reliable: they are consistent across time, methods, and locations. Data are valid – they represent what they intend to measure.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 data represent the expected population. For example, at the national, state, or local levels and subgroups (e.g., race/ethnicity)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Secure – agencies collect and store data with due consideration to maintaining confidentiality and with electronic and physical protections consistent with the sensitivity of the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Accessible – data are readily available in formats that are understandable, use friendly, and practical.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Usable – decisionmakers can use the data to support sound management, strong governance, and dedication to improving results for children and youth with disabilities and their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367DE0D-962A-5642-9A67-2AC647AEDBE1}" type="slidenum">
              <a:rPr lang="en-US" smtClean="0"/>
              <a:t>7</a:t>
            </a:fld>
            <a:endParaRPr lang="en-US"/>
          </a:p>
        </p:txBody>
      </p:sp>
    </p:spTree>
    <p:extLst>
      <p:ext uri="{BB962C8B-B14F-4D97-AF65-F5344CB8AC3E}">
        <p14:creationId xmlns:p14="http://schemas.microsoft.com/office/powerpoint/2010/main" val="128552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will start their journey to find the right tools to trouble shoot and solve problems followed by peer demonstrations, and a review of the IDC Public Reporting Tool.</a:t>
            </a:r>
          </a:p>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8</a:t>
            </a:fld>
            <a:endParaRPr lang="en-US" dirty="0"/>
          </a:p>
        </p:txBody>
      </p:sp>
    </p:spTree>
    <p:extLst>
      <p:ext uri="{BB962C8B-B14F-4D97-AF65-F5344CB8AC3E}">
        <p14:creationId xmlns:p14="http://schemas.microsoft.com/office/powerpoint/2010/main" val="2987451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will have thought  about 2-3 areas of need and will have their index card with topics written on it.  We will set up stations around  the room with IDC tools open according to subject area. Groups will gather around the stations and explore the tools. </a:t>
            </a:r>
          </a:p>
        </p:txBody>
      </p:sp>
      <p:sp>
        <p:nvSpPr>
          <p:cNvPr id="4" name="Slide Number Placeholder 3"/>
          <p:cNvSpPr>
            <a:spLocks noGrp="1"/>
          </p:cNvSpPr>
          <p:nvPr>
            <p:ph type="sldNum" sz="quarter" idx="10"/>
          </p:nvPr>
        </p:nvSpPr>
        <p:spPr/>
        <p:txBody>
          <a:bodyPr/>
          <a:lstStyle/>
          <a:p>
            <a:fld id="{94A97A06-8374-482B-AD8D-90E9FDDADFA6}" type="slidenum">
              <a:rPr lang="en-US" smtClean="0"/>
              <a:t>9</a:t>
            </a:fld>
            <a:endParaRPr lang="en-US" dirty="0"/>
          </a:p>
        </p:txBody>
      </p:sp>
    </p:spTree>
    <p:extLst>
      <p:ext uri="{BB962C8B-B14F-4D97-AF65-F5344CB8AC3E}">
        <p14:creationId xmlns:p14="http://schemas.microsoft.com/office/powerpoint/2010/main" val="18337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joining us today.</a:t>
            </a:r>
          </a:p>
          <a:p>
            <a:pPr lvl="0"/>
            <a:r>
              <a:rPr lang="en-US" dirty="0"/>
              <a:t>State participants will learn what IDC resources are available</a:t>
            </a:r>
          </a:p>
          <a:p>
            <a:pPr lvl="0"/>
            <a:r>
              <a:rPr lang="en-US" dirty="0"/>
              <a:t>State participants will learn how to access the IDC resources</a:t>
            </a:r>
          </a:p>
          <a:p>
            <a:pPr lvl="0"/>
            <a:r>
              <a:rPr lang="en-US" dirty="0"/>
              <a:t>State participants will learn how to apply the IDC resources in their role as Part B Data manager</a:t>
            </a:r>
          </a:p>
          <a:p>
            <a:pPr lvl="0"/>
            <a:r>
              <a:rPr lang="en-US" dirty="0"/>
              <a:t>State participants will increase their capacity to solve problems independently using IDC resources already available</a:t>
            </a:r>
          </a:p>
        </p:txBody>
      </p:sp>
      <p:sp>
        <p:nvSpPr>
          <p:cNvPr id="4" name="Slide Number Placeholder 3"/>
          <p:cNvSpPr>
            <a:spLocks noGrp="1"/>
          </p:cNvSpPr>
          <p:nvPr>
            <p:ph type="sldNum" sz="quarter" idx="10"/>
          </p:nvPr>
        </p:nvSpPr>
        <p:spPr/>
        <p:txBody>
          <a:bodyPr/>
          <a:lstStyle/>
          <a:p>
            <a:fld id="{94A97A06-8374-482B-AD8D-90E9FDDADFA6}" type="slidenum">
              <a:rPr lang="en-US" smtClean="0"/>
              <a:t>10</a:t>
            </a:fld>
            <a:endParaRPr lang="en-US" dirty="0"/>
          </a:p>
        </p:txBody>
      </p:sp>
    </p:spTree>
    <p:extLst>
      <p:ext uri="{BB962C8B-B14F-4D97-AF65-F5344CB8AC3E}">
        <p14:creationId xmlns:p14="http://schemas.microsoft.com/office/powerpoint/2010/main" val="4139417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a:t>Click to edit Master title style</a:t>
            </a:r>
            <a:endParaRPr lang="en-US" dirty="0"/>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chemeClr val="bg1">
                    <a:lumMod val="9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71D2619-1EF3-4140-80A0-AF2E58979B42}" type="datetime1">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5648" y="333233"/>
            <a:ext cx="2889504" cy="911212"/>
          </a:xfrm>
          <a:prstGeom prst="rect">
            <a:avLst/>
          </a:prstGeom>
        </p:spPr>
      </p:pic>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Tree>
    <p:extLst>
      <p:ext uri="{BB962C8B-B14F-4D97-AF65-F5344CB8AC3E}">
        <p14:creationId xmlns:p14="http://schemas.microsoft.com/office/powerpoint/2010/main" val="271308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1B3B4F-A3E7-4FBB-9953-61E6AD027091}" type="datetime1">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29099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24BD3E-9F6C-46AA-9C64-9B19FE830DD8}" type="datetime1">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60645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0A0B8-A241-478C-93B1-0393DAE4A014}" type="datetime1">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66780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chemeClr val="accent1"/>
              </a:buClr>
              <a:buFont typeface="Arial" panose="020B0604020202020204" pitchFamily="34" charset="0"/>
              <a:buChar char="•"/>
              <a:defRPr>
                <a:solidFill>
                  <a:srgbClr val="0D466E"/>
                </a:solidFill>
                <a:latin typeface="Corbel"/>
                <a:cs typeface="Corbel"/>
              </a:defRPr>
            </a:lvl2pPr>
            <a:lvl3pPr marL="860425" indent="-233363">
              <a:buClr>
                <a:schemeClr val="accent1"/>
              </a:buClr>
              <a:buFont typeface="Calibri" panose="020F0502020204030204" pitchFamily="34" charset="0"/>
              <a:buChar char="–"/>
              <a:defRPr>
                <a:solidFill>
                  <a:srgbClr val="0D466E"/>
                </a:solidFill>
                <a:latin typeface="Corbel"/>
                <a:cs typeface="Corbel"/>
              </a:defRPr>
            </a:lvl3pPr>
            <a:lvl4pPr marL="1600200" indent="-228600">
              <a:buClr>
                <a:schemeClr val="accent1"/>
              </a:buClr>
              <a:buFont typeface="Arial" panose="020B0604020202020204" pitchFamily="34" charset="0"/>
              <a:buChar char="»"/>
              <a:defRPr>
                <a:solidFill>
                  <a:srgbClr val="0D466E"/>
                </a:solidFill>
                <a:latin typeface="Corbel"/>
                <a:cs typeface="Corbel"/>
              </a:defRPr>
            </a:lvl4pPr>
            <a:lvl5pPr marL="2057400" indent="-228600">
              <a:buClr>
                <a:schemeClr val="accent1"/>
              </a:buClr>
              <a:buFont typeface="Courier New" panose="02070309020205020404" pitchFamily="49" charset="0"/>
              <a:buChar char="o"/>
              <a:defRPr>
                <a:solidFill>
                  <a:srgbClr val="0D466E"/>
                </a:solidFill>
                <a:latin typeface="Corbel"/>
                <a:cs typeface="Cor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662839C-6666-4ED8-B09E-014823DABD6D}" type="datetime1">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b="1"/>
            </a:lvl1pPr>
          </a:lstStyle>
          <a:p>
            <a:fld id="{174E07D9-8248-4A0E-82EF-FE5AFD0363D2}" type="slidenum">
              <a:rPr lang="en-US" smtClean="0"/>
              <a:pPr/>
              <a:t>‹#›</a:t>
            </a:fld>
            <a:endParaRPr lang="en-US" dirty="0"/>
          </a:p>
        </p:txBody>
      </p:sp>
    </p:spTree>
    <p:extLst>
      <p:ext uri="{BB962C8B-B14F-4D97-AF65-F5344CB8AC3E}">
        <p14:creationId xmlns:p14="http://schemas.microsoft.com/office/powerpoint/2010/main" val="224937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2A563-5A27-4C48-91E9-A87D2F4FFA3C}" type="datetime1">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42690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069BE-AD44-43AA-B2CE-B9847FF28D82}" type="datetime1">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544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40B84B-B7EE-4019-8F44-C1BEB80AE7DD}" type="datetime1">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35551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7620FD-DA13-4C88-AEB4-6D5B79685179}" type="datetime1">
              <a:rPr lang="en-US" smtClean="0"/>
              <a:t>7/18/2018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294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DD961-31EF-4D44-9648-2E9E6E2806BC}" type="datetime1">
              <a:rPr lang="en-US" smtClean="0"/>
              <a:t>7/18/2018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49488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EE147-062A-4B83-B709-3FF8103686F2}" type="datetime1">
              <a:rPr lang="en-US" smtClean="0"/>
              <a:t>7/18/2018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644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309720-D887-4F7E-82F8-2BAD21B5C60D}" type="datetime1">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4975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fld id="{999B9411-3A5E-4F05-B0DE-08962D8AE443}" type="datetime1">
              <a:rPr lang="en-US" smtClean="0"/>
              <a:t>7/18/2018</a:t>
            </a:fld>
            <a:endParaRPr lang="en-US" dirty="0"/>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pPr/>
              <a:t>‹#›</a:t>
            </a:fld>
            <a:endParaRPr lang="en-US" dirty="0"/>
          </a:p>
        </p:txBody>
      </p:sp>
      <p:pic>
        <p:nvPicPr>
          <p:cNvPr id="8" name="Picture 7" descr="IDC_logo_s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35558" y="6413455"/>
            <a:ext cx="1683439" cy="370066"/>
          </a:xfrm>
          <a:prstGeom prst="rect">
            <a:avLst/>
          </a:prstGeom>
        </p:spPr>
      </p:pic>
    </p:spTree>
    <p:extLst>
      <p:ext uri="{BB962C8B-B14F-4D97-AF65-F5344CB8AC3E}">
        <p14:creationId xmlns:p14="http://schemas.microsoft.com/office/powerpoint/2010/main" val="3714897589"/>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hris.thacker@uky.edu" TargetMode="External"/><Relationship Id="rId2" Type="http://schemas.openxmlformats.org/officeDocument/2006/relationships/hyperlink" Target="mailto:LindsayWise@westat.com" TargetMode="External"/><Relationship Id="rId1" Type="http://schemas.openxmlformats.org/officeDocument/2006/relationships/slideLayout" Target="../slideLayouts/slideLayout2.xml"/><Relationship Id="rId4" Type="http://schemas.openxmlformats.org/officeDocument/2006/relationships/hyperlink" Target="mailto:Robert.Ruggiero@aemcorp.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ideadata.org/" TargetMode="External"/><Relationship Id="rId7"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linkedin.com/company/idea-data-center" TargetMode="External"/><Relationship Id="rId4" Type="http://schemas.openxmlformats.org/officeDocument/2006/relationships/hyperlink" Target="https://twitter.com/ideadatacent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deadata.org/sites/default/files/media/documents/2017-09/idc-hqd_source.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Exploring IDC Tools &amp; Products</a:t>
            </a:r>
          </a:p>
        </p:txBody>
      </p:sp>
      <p:sp>
        <p:nvSpPr>
          <p:cNvPr id="3" name="Subtitle 2"/>
          <p:cNvSpPr>
            <a:spLocks noGrp="1"/>
          </p:cNvSpPr>
          <p:nvPr>
            <p:ph type="subTitle" idx="1"/>
          </p:nvPr>
        </p:nvSpPr>
        <p:spPr>
          <a:xfrm>
            <a:off x="0" y="4132536"/>
            <a:ext cx="9144000" cy="595848"/>
          </a:xfrm>
        </p:spPr>
        <p:txBody>
          <a:bodyPr/>
          <a:lstStyle/>
          <a:p>
            <a:endParaRPr lang="en-US" dirty="0"/>
          </a:p>
          <a:p>
            <a:r>
              <a:rPr lang="en-US" sz="1500" dirty="0"/>
              <a:t>2018 Improving Data, Improving Outcomes Conference—August 14-16, 2018</a:t>
            </a:r>
          </a:p>
          <a:p>
            <a:r>
              <a:rPr lang="en-US" sz="1500" dirty="0"/>
              <a:t>Part B data manager orientation</a:t>
            </a:r>
          </a:p>
        </p:txBody>
      </p:sp>
      <p:sp>
        <p:nvSpPr>
          <p:cNvPr id="9" name="Text Placeholder 8"/>
          <p:cNvSpPr>
            <a:spLocks noGrp="1"/>
          </p:cNvSpPr>
          <p:nvPr>
            <p:ph type="body" sz="quarter" idx="14"/>
          </p:nvPr>
        </p:nvSpPr>
        <p:spPr>
          <a:xfrm>
            <a:off x="6172200" y="5206181"/>
            <a:ext cx="2971800" cy="1319968"/>
          </a:xfrm>
        </p:spPr>
        <p:txBody>
          <a:bodyPr/>
          <a:lstStyle/>
          <a:p>
            <a:r>
              <a:rPr lang="en-US" dirty="0"/>
              <a:t>Lindsay Wise, IDC</a:t>
            </a:r>
          </a:p>
          <a:p>
            <a:r>
              <a:rPr lang="en-US" dirty="0"/>
              <a:t>Chris Thacker, IDC</a:t>
            </a:r>
          </a:p>
          <a:p>
            <a:r>
              <a:rPr lang="en-US" dirty="0"/>
              <a:t>Tony Ruggiero, IDC</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8792"/>
            <a:ext cx="2593297" cy="2523744"/>
          </a:xfrm>
          <a:prstGeom prst="rect">
            <a:avLst/>
          </a:prstGeom>
        </p:spPr>
      </p:pic>
    </p:spTree>
    <p:extLst>
      <p:ext uri="{BB962C8B-B14F-4D97-AF65-F5344CB8AC3E}">
        <p14:creationId xmlns:p14="http://schemas.microsoft.com/office/powerpoint/2010/main" val="275314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Exploration of Tools</a:t>
            </a:r>
          </a:p>
        </p:txBody>
      </p:sp>
      <p:sp>
        <p:nvSpPr>
          <p:cNvPr id="4" name="Slide Number Placeholder 3"/>
          <p:cNvSpPr>
            <a:spLocks noGrp="1"/>
          </p:cNvSpPr>
          <p:nvPr>
            <p:ph type="sldNum" sz="quarter" idx="12"/>
          </p:nvPr>
        </p:nvSpPr>
        <p:spPr/>
        <p:txBody>
          <a:bodyPr/>
          <a:lstStyle/>
          <a:p>
            <a:fld id="{174E07D9-8248-4A0E-82EF-FE5AFD0363D2}" type="slidenum">
              <a:rPr lang="en-US" smtClean="0"/>
              <a:pPr/>
              <a:t>9</a:t>
            </a:fld>
            <a:endParaRPr lang="en-US" dirty="0"/>
          </a:p>
        </p:txBody>
      </p:sp>
      <p:pic>
        <p:nvPicPr>
          <p:cNvPr id="1026" name="Picture 2" descr="Image result for ship clip ar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433923"/>
            <a:ext cx="4572000" cy="279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944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Final Destination: Questions </a:t>
            </a:r>
            <a:r>
              <a:rPr lang="en-US" dirty="0"/>
              <a:t>and Wrap-Up</a:t>
            </a:r>
          </a:p>
        </p:txBody>
      </p:sp>
      <p:sp>
        <p:nvSpPr>
          <p:cNvPr id="4" name="Slide Number Placeholder 3"/>
          <p:cNvSpPr>
            <a:spLocks noGrp="1"/>
          </p:cNvSpPr>
          <p:nvPr>
            <p:ph type="sldNum" sz="quarter" idx="12"/>
          </p:nvPr>
        </p:nvSpPr>
        <p:spPr>
          <a:xfrm>
            <a:off x="69850" y="6356350"/>
            <a:ext cx="467478" cy="365125"/>
          </a:xfrm>
        </p:spPr>
        <p:txBody>
          <a:bodyPr/>
          <a:lstStyle/>
          <a:p>
            <a:fld id="{174E07D9-8248-4A0E-82EF-FE5AFD0363D2}" type="slidenum">
              <a:rPr lang="en-US" smtClean="0"/>
              <a:pPr/>
              <a:t>10</a:t>
            </a:fld>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8073" y="1677021"/>
            <a:ext cx="6273423" cy="3865942"/>
          </a:xfrm>
        </p:spPr>
      </p:pic>
    </p:spTree>
    <p:extLst>
      <p:ext uri="{BB962C8B-B14F-4D97-AF65-F5344CB8AC3E}">
        <p14:creationId xmlns:p14="http://schemas.microsoft.com/office/powerpoint/2010/main" val="345383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idx="1"/>
          </p:nvPr>
        </p:nvSpPr>
        <p:spPr/>
        <p:txBody>
          <a:bodyPr/>
          <a:lstStyle/>
          <a:p>
            <a:r>
              <a:rPr lang="en-US" dirty="0"/>
              <a:t>Lindsay Wise</a:t>
            </a:r>
          </a:p>
          <a:p>
            <a:pPr lvl="1"/>
            <a:r>
              <a:rPr lang="en-US" dirty="0">
                <a:hlinkClick r:id="rId2"/>
              </a:rPr>
              <a:t>LindsayWise@westat.com</a:t>
            </a:r>
            <a:endParaRPr lang="en-US" dirty="0"/>
          </a:p>
          <a:p>
            <a:endParaRPr lang="en-US" dirty="0"/>
          </a:p>
          <a:p>
            <a:r>
              <a:rPr lang="en-US" dirty="0"/>
              <a:t>Chris Thacker</a:t>
            </a:r>
          </a:p>
          <a:p>
            <a:pPr lvl="1"/>
            <a:r>
              <a:rPr lang="en-US" dirty="0">
                <a:hlinkClick r:id="rId3"/>
              </a:rPr>
              <a:t>chris.thacker@uky.edu</a:t>
            </a:r>
            <a:endParaRPr lang="en-US" dirty="0"/>
          </a:p>
          <a:p>
            <a:endParaRPr lang="en-US" dirty="0"/>
          </a:p>
          <a:p>
            <a:r>
              <a:rPr lang="en-US" dirty="0"/>
              <a:t>Tony Ruggiero</a:t>
            </a:r>
          </a:p>
          <a:p>
            <a:pPr lvl="1"/>
            <a:r>
              <a:rPr lang="en-US" dirty="0">
                <a:hlinkClick r:id="rId4"/>
              </a:rPr>
              <a:t>Robert.Ruggiero@aemcorp.com</a:t>
            </a:r>
            <a:endParaRPr lang="en-US" dirty="0"/>
          </a:p>
          <a:p>
            <a:endParaRPr lang="en-US" dirty="0"/>
          </a:p>
        </p:txBody>
      </p:sp>
      <p:sp>
        <p:nvSpPr>
          <p:cNvPr id="4" name="Slide Number Placeholder 3"/>
          <p:cNvSpPr>
            <a:spLocks noGrp="1"/>
          </p:cNvSpPr>
          <p:nvPr>
            <p:ph type="sldNum" sz="quarter" idx="12"/>
          </p:nvPr>
        </p:nvSpPr>
        <p:spPr>
          <a:xfrm>
            <a:off x="69850" y="6356350"/>
            <a:ext cx="467478" cy="365125"/>
          </a:xfrm>
        </p:spPr>
        <p:txBody>
          <a:bodyPr/>
          <a:lstStyle/>
          <a:p>
            <a:fld id="{174E07D9-8248-4A0E-82EF-FE5AFD0363D2}" type="slidenum">
              <a:rPr lang="en-US" smtClean="0"/>
              <a:pPr/>
              <a:t>11</a:t>
            </a:fld>
            <a:endParaRPr lang="en-US" dirty="0"/>
          </a:p>
        </p:txBody>
      </p:sp>
    </p:spTree>
    <p:extLst>
      <p:ext uri="{BB962C8B-B14F-4D97-AF65-F5344CB8AC3E}">
        <p14:creationId xmlns:p14="http://schemas.microsoft.com/office/powerpoint/2010/main" val="1617784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a:t>
            </a:r>
            <a:r>
              <a:rPr lang="en-US" dirty="0">
                <a:solidFill>
                  <a:srgbClr val="0C395A"/>
                </a:solidFill>
              </a:rPr>
              <a:t>nfo</a:t>
            </a:r>
            <a:r>
              <a:rPr lang="en-US" dirty="0"/>
              <a:t>rmation</a:t>
            </a:r>
          </a:p>
        </p:txBody>
      </p:sp>
      <p:sp>
        <p:nvSpPr>
          <p:cNvPr id="4" name="Content Placeholder 13"/>
          <p:cNvSpPr txBox="1">
            <a:spLocks/>
          </p:cNvSpPr>
          <p:nvPr/>
        </p:nvSpPr>
        <p:spPr>
          <a:xfrm>
            <a:off x="1524000" y="1285875"/>
            <a:ext cx="6477000" cy="46291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solidFill>
                  <a:srgbClr val="0D466E"/>
                </a:solidFill>
                <a:latin typeface="Corbel"/>
                <a:cs typeface="Corbel"/>
              </a:rPr>
              <a:t>Visit the IDC website </a:t>
            </a:r>
            <a:r>
              <a:rPr lang="en-US" sz="3000" dirty="0">
                <a:solidFill>
                  <a:srgbClr val="0D466E"/>
                </a:solidFill>
                <a:latin typeface="Corbel"/>
                <a:cs typeface="Corbel"/>
              </a:rPr>
              <a:t/>
            </a:r>
            <a:br>
              <a:rPr lang="en-US" sz="3000" dirty="0">
                <a:solidFill>
                  <a:srgbClr val="0D466E"/>
                </a:solidFill>
                <a:latin typeface="Corbel"/>
                <a:cs typeface="Corbel"/>
              </a:rPr>
            </a:br>
            <a:r>
              <a:rPr lang="en-US" sz="3000" dirty="0">
                <a:solidFill>
                  <a:srgbClr val="0D466E"/>
                </a:solidFill>
                <a:latin typeface="Corbel"/>
                <a:cs typeface="Corbel"/>
                <a:hlinkClick r:id="rId3" tooltip="IDEA data center"/>
              </a:rPr>
              <a:t>http://ideadata.org/</a:t>
            </a:r>
            <a:endParaRPr lang="en-US" sz="3000" dirty="0">
              <a:solidFill>
                <a:srgbClr val="0D466E"/>
              </a:solidFill>
              <a:latin typeface="Corbel"/>
              <a:cs typeface="Corbel"/>
            </a:endParaRPr>
          </a:p>
          <a:p>
            <a:pPr>
              <a:spcBef>
                <a:spcPts val="3000"/>
              </a:spcBef>
            </a:pPr>
            <a:r>
              <a:rPr lang="en-US" sz="3000" b="1" dirty="0">
                <a:solidFill>
                  <a:srgbClr val="0D466E"/>
                </a:solidFill>
                <a:latin typeface="Corbel"/>
                <a:cs typeface="Corbel"/>
              </a:rPr>
              <a:t>Follow us on Twitter</a:t>
            </a:r>
            <a:r>
              <a:rPr lang="en-US" sz="3000" dirty="0">
                <a:solidFill>
                  <a:srgbClr val="0D466E"/>
                </a:solidFill>
                <a:latin typeface="Corbel"/>
                <a:cs typeface="Corbel"/>
              </a:rPr>
              <a:t/>
            </a:r>
            <a:br>
              <a:rPr lang="en-US" sz="3000" dirty="0">
                <a:solidFill>
                  <a:srgbClr val="0D466E"/>
                </a:solidFill>
                <a:latin typeface="Corbel"/>
                <a:cs typeface="Corbel"/>
              </a:rPr>
            </a:br>
            <a:r>
              <a:rPr lang="en-US" sz="3000" dirty="0">
                <a:solidFill>
                  <a:srgbClr val="0D466E"/>
                </a:solidFill>
                <a:latin typeface="Corbel"/>
                <a:cs typeface="Corbel"/>
                <a:hlinkClick r:id="rId4" tooltip="https://twitter.com/ideadatacenter"/>
              </a:rPr>
              <a:t>https://twitter.com/ideadatacenter</a:t>
            </a:r>
            <a:endParaRPr lang="en-US" sz="3000" dirty="0">
              <a:solidFill>
                <a:srgbClr val="0D466E"/>
              </a:solidFill>
              <a:latin typeface="Corbel"/>
              <a:cs typeface="Corbel"/>
            </a:endParaRPr>
          </a:p>
          <a:p>
            <a:pPr>
              <a:spcBef>
                <a:spcPts val="3000"/>
              </a:spcBef>
            </a:pPr>
            <a:r>
              <a:rPr lang="en-US" sz="3000" b="1" dirty="0">
                <a:solidFill>
                  <a:srgbClr val="0D466E"/>
                </a:solidFill>
                <a:latin typeface="Corbel"/>
                <a:cs typeface="Corbel"/>
              </a:rPr>
              <a:t>Follow us on LinkedIn</a:t>
            </a:r>
          </a:p>
          <a:p>
            <a:r>
              <a:rPr lang="en-US" sz="3000" u="sng" dirty="0">
                <a:solidFill>
                  <a:srgbClr val="0D466E"/>
                </a:solidFill>
                <a:hlinkClick r:id="rId5"/>
              </a:rPr>
              <a:t>http://www.linkedin.com/company/idea-data-center</a:t>
            </a:r>
            <a:r>
              <a:rPr lang="en-US" sz="3000" u="sng" dirty="0">
                <a:solidFill>
                  <a:srgbClr val="0D466E"/>
                </a:solidFill>
              </a:rPr>
              <a:t> </a:t>
            </a:r>
            <a:endParaRPr lang="en-US" sz="3000" dirty="0">
              <a:solidFill>
                <a:srgbClr val="0D466E"/>
              </a:solidFill>
              <a:latin typeface="Corbel"/>
              <a:cs typeface="Corbel"/>
            </a:endParaRPr>
          </a:p>
        </p:txBody>
      </p:sp>
      <p:pic>
        <p:nvPicPr>
          <p:cNvPr id="5" name="Picture 4" descr="Twitter logo."/>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7848" y="3073636"/>
            <a:ext cx="390242" cy="317264"/>
          </a:xfrm>
          <a:prstGeom prst="rect">
            <a:avLst/>
          </a:prstGeom>
        </p:spPr>
      </p:pic>
      <p:pic>
        <p:nvPicPr>
          <p:cNvPr id="6" name="Picture 5" descr="IDC logo."/>
          <p:cNvPicPr>
            <a:picLocks noChangeAspect="1"/>
          </p:cNvPicPr>
          <p:nvPr/>
        </p:nvPicPr>
        <p:blipFill>
          <a:blip r:embed="rId7"/>
          <a:stretch>
            <a:fillRect/>
          </a:stretch>
        </p:blipFill>
        <p:spPr>
          <a:xfrm>
            <a:off x="827848" y="1759186"/>
            <a:ext cx="534770" cy="257101"/>
          </a:xfrm>
          <a:prstGeom prst="rect">
            <a:avLst/>
          </a:prstGeom>
        </p:spPr>
      </p:pic>
      <p:pic>
        <p:nvPicPr>
          <p:cNvPr id="9" name="Picture 8" descr="LinkedIn log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966" y="4362449"/>
            <a:ext cx="411480" cy="311390"/>
          </a:xfrm>
          <a:prstGeom prst="rect">
            <a:avLst/>
          </a:prstGeom>
        </p:spPr>
      </p:pic>
      <p:sp>
        <p:nvSpPr>
          <p:cNvPr id="3" name="Slide Number Placeholder 2"/>
          <p:cNvSpPr>
            <a:spLocks noGrp="1"/>
          </p:cNvSpPr>
          <p:nvPr>
            <p:ph type="sldNum" sz="quarter" idx="12"/>
          </p:nvPr>
        </p:nvSpPr>
        <p:spPr>
          <a:xfrm>
            <a:off x="69849" y="6356350"/>
            <a:ext cx="476905" cy="365125"/>
          </a:xfrm>
        </p:spPr>
        <p:txBody>
          <a:bodyPr/>
          <a:lstStyle/>
          <a:p>
            <a:fld id="{174E07D9-8248-4A0E-82EF-FE5AFD0363D2}" type="slidenum">
              <a:rPr lang="en-US" smtClean="0"/>
              <a:t>12</a:t>
            </a:fld>
            <a:endParaRPr lang="en-US" dirty="0"/>
          </a:p>
        </p:txBody>
      </p:sp>
    </p:spTree>
    <p:extLst>
      <p:ext uri="{BB962C8B-B14F-4D97-AF65-F5344CB8AC3E}">
        <p14:creationId xmlns:p14="http://schemas.microsoft.com/office/powerpoint/2010/main" val="1322836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336646"/>
          </a:xfrm>
          <a:prstGeom prst="rect">
            <a:avLst/>
          </a:prstGeom>
        </p:spPr>
      </p:pic>
      <p:sp>
        <p:nvSpPr>
          <p:cNvPr id="6" name="Content Placeholder 5"/>
          <p:cNvSpPr>
            <a:spLocks noGrp="1"/>
          </p:cNvSpPr>
          <p:nvPr>
            <p:ph idx="1"/>
          </p:nvPr>
        </p:nvSpPr>
        <p:spPr>
          <a:xfrm>
            <a:off x="457200" y="981076"/>
            <a:ext cx="8229600" cy="5145088"/>
          </a:xfrm>
        </p:spPr>
        <p:txBody>
          <a:bodyPr/>
          <a:lstStyle/>
          <a:p>
            <a:pPr marL="0" indent="0">
              <a:lnSpc>
                <a:spcPct val="114000"/>
              </a:lnSpc>
              <a:spcBef>
                <a:spcPts val="0"/>
              </a:spcBef>
              <a:spcAft>
                <a:spcPts val="0"/>
              </a:spcAft>
              <a:buNone/>
            </a:pPr>
            <a:r>
              <a:rPr lang="en-US" sz="2200" dirty="0">
                <a:solidFill>
                  <a:schemeClr val="bg1"/>
                </a:solidFill>
                <a:latin typeface="+mn-lt"/>
                <a:cs typeface="Arial" panose="020B0604020202020204" pitchFamily="34" charset="0"/>
              </a:rPr>
              <a:t>The contents of this presentation were developed under a grant </a:t>
            </a:r>
            <a:br>
              <a:rPr lang="en-US" sz="2200" dirty="0">
                <a:solidFill>
                  <a:schemeClr val="bg1"/>
                </a:solidFill>
                <a:latin typeface="+mn-lt"/>
                <a:cs typeface="Arial" panose="020B0604020202020204" pitchFamily="34" charset="0"/>
              </a:rPr>
            </a:br>
            <a:r>
              <a:rPr lang="en-US" sz="2200" dirty="0">
                <a:solidFill>
                  <a:schemeClr val="bg1"/>
                </a:solidFill>
                <a:latin typeface="+mn-lt"/>
                <a:cs typeface="Arial" panose="020B0604020202020204" pitchFamily="34" charset="0"/>
              </a:rPr>
              <a:t>from the U.S. Department of Education, #H373Y130002. However, the contents do not necessarily represent the policy of the U. S. Department of Education, and you should not assume endorsement by the federal government. </a:t>
            </a:r>
            <a:r>
              <a:rPr lang="en-US" sz="2000" dirty="0">
                <a:solidFill>
                  <a:schemeClr val="bg1"/>
                </a:solidFill>
                <a:latin typeface="+mn-lt"/>
                <a:cs typeface="Arial" panose="020B0604020202020204" pitchFamily="34" charset="0"/>
              </a:rPr>
              <a:t/>
            </a:r>
            <a:br>
              <a:rPr lang="en-US" sz="2000" dirty="0">
                <a:solidFill>
                  <a:schemeClr val="bg1"/>
                </a:solidFill>
                <a:latin typeface="+mn-lt"/>
                <a:cs typeface="Arial" panose="020B0604020202020204" pitchFamily="34" charset="0"/>
              </a:rPr>
            </a:br>
            <a:endParaRPr lang="en-US" sz="2000" dirty="0">
              <a:solidFill>
                <a:schemeClr val="bg1"/>
              </a:solidFill>
              <a:latin typeface="+mn-lt"/>
              <a:cs typeface="Arial" panose="020B0604020202020204" pitchFamily="34" charset="0"/>
            </a:endParaRPr>
          </a:p>
          <a:p>
            <a:pPr marL="0" indent="0">
              <a:lnSpc>
                <a:spcPct val="114000"/>
              </a:lnSpc>
              <a:spcBef>
                <a:spcPts val="0"/>
              </a:spcBef>
              <a:spcAft>
                <a:spcPts val="0"/>
              </a:spcAft>
              <a:buNone/>
            </a:pPr>
            <a:r>
              <a:rPr lang="en-US" sz="2200" dirty="0">
                <a:solidFill>
                  <a:schemeClr val="bg1"/>
                </a:solidFill>
                <a:latin typeface="+mn-lt"/>
                <a:cs typeface="Arial" panose="020B0604020202020204" pitchFamily="34" charset="0"/>
              </a:rPr>
              <a:t>Project Officers: Richelle Davis and Meredith Miceli</a:t>
            </a:r>
            <a:endParaRPr lang="en-US" sz="2200" dirty="0">
              <a:latin typeface="+mn-lt"/>
              <a:cs typeface="Arial" panose="020B0604020202020204" pitchFamily="34" charset="0"/>
            </a:endParaRPr>
          </a:p>
        </p:txBody>
      </p:sp>
      <p:grpSp>
        <p:nvGrpSpPr>
          <p:cNvPr id="8" name="Group 7" descr="logos for the U.S. Office of Special Education Programs, U.S. department of Education, and the TA&amp;D network."/>
          <p:cNvGrpSpPr/>
          <p:nvPr/>
        </p:nvGrpSpPr>
        <p:grpSpPr>
          <a:xfrm>
            <a:off x="2247900" y="4785793"/>
            <a:ext cx="4648200" cy="990600"/>
            <a:chOff x="2362200" y="4196084"/>
            <a:chExt cx="4648200" cy="990600"/>
          </a:xfrm>
        </p:grpSpPr>
        <p:pic>
          <p:nvPicPr>
            <p:cNvPr id="11" name="Picture 10" descr="Logo of the U.S. Office of Special Education Program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pic>
          <p:nvPicPr>
            <p:cNvPr id="9" name="Picture 8" descr="Logo of the U.S. Department of Educ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grpSp>
      <p:sp>
        <p:nvSpPr>
          <p:cNvPr id="3" name="Slide Number Placeholder 2"/>
          <p:cNvSpPr>
            <a:spLocks noGrp="1"/>
          </p:cNvSpPr>
          <p:nvPr>
            <p:ph type="sldNum" sz="quarter" idx="12"/>
          </p:nvPr>
        </p:nvSpPr>
        <p:spPr>
          <a:xfrm>
            <a:off x="69849" y="6356350"/>
            <a:ext cx="476905" cy="365125"/>
          </a:xfrm>
        </p:spPr>
        <p:txBody>
          <a:bodyPr/>
          <a:lstStyle/>
          <a:p>
            <a:fld id="{174E07D9-8248-4A0E-82EF-FE5AFD0363D2}" type="slidenum">
              <a:rPr lang="en-US" smtClean="0"/>
              <a:t>13</a:t>
            </a:fld>
            <a:endParaRPr lang="en-US" dirty="0"/>
          </a:p>
        </p:txBody>
      </p:sp>
    </p:spTree>
    <p:extLst>
      <p:ext uri="{BB962C8B-B14F-4D97-AF65-F5344CB8AC3E}">
        <p14:creationId xmlns:p14="http://schemas.microsoft.com/office/powerpoint/2010/main" val="322111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85000" lnSpcReduction="20000"/>
          </a:bodyPr>
          <a:lstStyle/>
          <a:p>
            <a:r>
              <a:rPr lang="en-US" dirty="0"/>
              <a:t>Introduction of IDC</a:t>
            </a:r>
          </a:p>
          <a:p>
            <a:r>
              <a:rPr lang="en-US" dirty="0"/>
              <a:t>Data Manager Roles</a:t>
            </a:r>
          </a:p>
          <a:p>
            <a:r>
              <a:rPr lang="en-US" dirty="0"/>
              <a:t>Working Principles of High-Quality Data</a:t>
            </a:r>
          </a:p>
          <a:p>
            <a:r>
              <a:rPr lang="en-US" dirty="0"/>
              <a:t>Learning to Use the Tools at Hand</a:t>
            </a:r>
          </a:p>
          <a:p>
            <a:pPr lvl="1"/>
            <a:r>
              <a:rPr lang="en-US" dirty="0"/>
              <a:t>Peer Tools and Products Demonstration</a:t>
            </a:r>
          </a:p>
          <a:p>
            <a:pPr lvl="1"/>
            <a:r>
              <a:rPr lang="en-US" i="1" dirty="0"/>
              <a:t>Interactive Public Reporting </a:t>
            </a:r>
            <a:r>
              <a:rPr lang="en-US" i="1" dirty="0" smtClean="0"/>
              <a:t>Engine</a:t>
            </a:r>
          </a:p>
          <a:p>
            <a:pPr lvl="1"/>
            <a:r>
              <a:rPr lang="en-US" i="1" dirty="0" smtClean="0"/>
              <a:t>Part </a:t>
            </a:r>
            <a:r>
              <a:rPr lang="en-US" i="1" dirty="0"/>
              <a:t>B Indicator Data Display </a:t>
            </a:r>
            <a:r>
              <a:rPr lang="en-US" i="1" dirty="0" smtClean="0"/>
              <a:t>Wizard</a:t>
            </a:r>
            <a:endParaRPr lang="en-US" dirty="0"/>
          </a:p>
          <a:p>
            <a:r>
              <a:rPr lang="en-US" dirty="0"/>
              <a:t>Exploration </a:t>
            </a:r>
            <a:r>
              <a:rPr lang="en-US" dirty="0" smtClean="0"/>
              <a:t>of Tools</a:t>
            </a:r>
            <a:endParaRPr lang="en-US" dirty="0"/>
          </a:p>
          <a:p>
            <a:r>
              <a:rPr lang="en-US" dirty="0"/>
              <a:t>Questions and Wrap-Up</a:t>
            </a:r>
          </a:p>
          <a:p>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1</a:t>
            </a:fld>
            <a:endParaRPr lang="en-US" dirty="0"/>
          </a:p>
        </p:txBody>
      </p:sp>
    </p:spTree>
    <p:extLst>
      <p:ext uri="{BB962C8B-B14F-4D97-AF65-F5344CB8AC3E}">
        <p14:creationId xmlns:p14="http://schemas.microsoft.com/office/powerpoint/2010/main" val="64969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Outcomes</a:t>
            </a:r>
          </a:p>
        </p:txBody>
      </p:sp>
      <p:sp>
        <p:nvSpPr>
          <p:cNvPr id="3" name="Content Placeholder 2"/>
          <p:cNvSpPr>
            <a:spLocks noGrp="1"/>
          </p:cNvSpPr>
          <p:nvPr>
            <p:ph idx="1"/>
          </p:nvPr>
        </p:nvSpPr>
        <p:spPr>
          <a:xfrm>
            <a:off x="457200" y="1460089"/>
            <a:ext cx="8229600" cy="5043950"/>
          </a:xfrm>
        </p:spPr>
        <p:txBody>
          <a:bodyPr>
            <a:normAutofit/>
          </a:bodyPr>
          <a:lstStyle/>
          <a:p>
            <a:pPr lvl="0"/>
            <a:r>
              <a:rPr lang="en-US" sz="2800" dirty="0"/>
              <a:t>State participants will </a:t>
            </a:r>
            <a:r>
              <a:rPr lang="en-US" sz="2800" dirty="0" smtClean="0"/>
              <a:t>increase their knowledge about available IDC resources</a:t>
            </a:r>
            <a:endParaRPr lang="en-US" sz="2800" dirty="0"/>
          </a:p>
          <a:p>
            <a:pPr lvl="0"/>
            <a:r>
              <a:rPr lang="en-US" sz="2800" dirty="0"/>
              <a:t>State participants will </a:t>
            </a:r>
            <a:r>
              <a:rPr lang="en-US" sz="2800" dirty="0" smtClean="0"/>
              <a:t>increase their knowledge about how </a:t>
            </a:r>
            <a:r>
              <a:rPr lang="en-US" sz="2800" dirty="0"/>
              <a:t>to access the IDC resources</a:t>
            </a:r>
          </a:p>
          <a:p>
            <a:pPr lvl="0"/>
            <a:r>
              <a:rPr lang="en-US" sz="2800" dirty="0"/>
              <a:t>State participants will </a:t>
            </a:r>
            <a:r>
              <a:rPr lang="en-US" sz="2800" dirty="0" smtClean="0"/>
              <a:t>increase their knowledge about how </a:t>
            </a:r>
            <a:r>
              <a:rPr lang="en-US" sz="2800" dirty="0"/>
              <a:t>to apply the IDC resources in their role as Part B </a:t>
            </a:r>
            <a:r>
              <a:rPr lang="en-US" sz="2800" dirty="0" smtClean="0"/>
              <a:t>data </a:t>
            </a:r>
            <a:r>
              <a:rPr lang="en-US" sz="2800" dirty="0"/>
              <a:t>manager</a:t>
            </a:r>
          </a:p>
          <a:p>
            <a:pPr lvl="0"/>
            <a:r>
              <a:rPr lang="en-US" sz="2800" dirty="0"/>
              <a:t>State participants will increase their capacity to solve problems independently using </a:t>
            </a:r>
            <a:r>
              <a:rPr lang="en-US" sz="2800" dirty="0" smtClean="0"/>
              <a:t>the IDC  available IDC resources</a:t>
            </a:r>
            <a:endParaRPr lang="en-US" sz="2800" dirty="0"/>
          </a:p>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pPr/>
              <a:t>2</a:t>
            </a:fld>
            <a:endParaRPr lang="en-US" dirty="0"/>
          </a:p>
        </p:txBody>
      </p:sp>
    </p:spTree>
    <p:extLst>
      <p:ext uri="{BB962C8B-B14F-4D97-AF65-F5344CB8AC3E}">
        <p14:creationId xmlns:p14="http://schemas.microsoft.com/office/powerpoint/2010/main" val="218937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A7A1-4961-41C8-B103-63DE11151CA1}"/>
              </a:ext>
            </a:extLst>
          </p:cNvPr>
          <p:cNvSpPr>
            <a:spLocks noGrp="1"/>
          </p:cNvSpPr>
          <p:nvPr>
            <p:ph type="title"/>
          </p:nvPr>
        </p:nvSpPr>
        <p:spPr/>
        <p:txBody>
          <a:bodyPr/>
          <a:lstStyle/>
          <a:p>
            <a:r>
              <a:rPr lang="en-US" dirty="0"/>
              <a:t>Introduction of IDC</a:t>
            </a:r>
          </a:p>
        </p:txBody>
      </p:sp>
      <p:sp>
        <p:nvSpPr>
          <p:cNvPr id="3" name="Content Placeholder 2">
            <a:extLst>
              <a:ext uri="{FF2B5EF4-FFF2-40B4-BE49-F238E27FC236}">
                <a16:creationId xmlns:a16="http://schemas.microsoft.com/office/drawing/2014/main" id="{A870FBC4-AA0B-4B66-9D18-7F10EB1479B1}"/>
              </a:ext>
            </a:extLst>
          </p:cNvPr>
          <p:cNvSpPr>
            <a:spLocks noGrp="1"/>
          </p:cNvSpPr>
          <p:nvPr>
            <p:ph idx="1"/>
          </p:nvPr>
        </p:nvSpPr>
        <p:spPr/>
        <p:txBody>
          <a:bodyPr>
            <a:normAutofit/>
          </a:bodyPr>
          <a:lstStyle/>
          <a:p>
            <a:r>
              <a:rPr lang="en-US" dirty="0"/>
              <a:t>The </a:t>
            </a:r>
            <a:r>
              <a:rPr lang="en-US" i="1" dirty="0"/>
              <a:t>IDEA</a:t>
            </a:r>
            <a:r>
              <a:rPr lang="en-US" dirty="0"/>
              <a:t> Data Center (IDC) is a national technical assistance (TA) center that the U.S. Department of Education’s Office of Special Education Programs funds to provide TA</a:t>
            </a:r>
            <a:r>
              <a:rPr lang="en-US" dirty="0">
                <a:solidFill>
                  <a:srgbClr val="FF0000"/>
                </a:solidFill>
              </a:rPr>
              <a:t> </a:t>
            </a:r>
            <a:r>
              <a:rPr lang="en-US" dirty="0" smtClean="0"/>
              <a:t>to </a:t>
            </a:r>
            <a:r>
              <a:rPr lang="en-US" dirty="0"/>
              <a:t>build capacity within states for </a:t>
            </a:r>
          </a:p>
          <a:p>
            <a:pPr lvl="1"/>
            <a:r>
              <a:rPr lang="en-US" dirty="0"/>
              <a:t>collecting</a:t>
            </a:r>
          </a:p>
          <a:p>
            <a:pPr lvl="1"/>
            <a:r>
              <a:rPr lang="en-US" dirty="0"/>
              <a:t>reporting</a:t>
            </a:r>
          </a:p>
          <a:p>
            <a:pPr lvl="1"/>
            <a:r>
              <a:rPr lang="en-US" dirty="0"/>
              <a:t>analyzing</a:t>
            </a:r>
          </a:p>
          <a:p>
            <a:pPr lvl="1"/>
            <a:r>
              <a:rPr lang="en-US" dirty="0"/>
              <a:t>and using high-quality IDEA data</a:t>
            </a:r>
          </a:p>
        </p:txBody>
      </p:sp>
      <p:sp>
        <p:nvSpPr>
          <p:cNvPr id="4" name="Slide Number Placeholder 3">
            <a:extLst>
              <a:ext uri="{FF2B5EF4-FFF2-40B4-BE49-F238E27FC236}">
                <a16:creationId xmlns:a16="http://schemas.microsoft.com/office/drawing/2014/main" id="{6185ADC3-5148-4089-9565-BE60FABABD02}"/>
              </a:ext>
            </a:extLst>
          </p:cNvPr>
          <p:cNvSpPr>
            <a:spLocks noGrp="1"/>
          </p:cNvSpPr>
          <p:nvPr>
            <p:ph type="sldNum" sz="quarter" idx="12"/>
          </p:nvPr>
        </p:nvSpPr>
        <p:spPr/>
        <p:txBody>
          <a:bodyPr/>
          <a:lstStyle/>
          <a:p>
            <a:fld id="{174E07D9-8248-4A0E-82EF-FE5AFD0363D2}" type="slidenum">
              <a:rPr lang="en-US" smtClean="0"/>
              <a:pPr/>
              <a:t>3</a:t>
            </a:fld>
            <a:endParaRPr lang="en-US" dirty="0"/>
          </a:p>
        </p:txBody>
      </p:sp>
    </p:spTree>
    <p:extLst>
      <p:ext uri="{BB962C8B-B14F-4D97-AF65-F5344CB8AC3E}">
        <p14:creationId xmlns:p14="http://schemas.microsoft.com/office/powerpoint/2010/main" val="1343655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Manager Roles</a:t>
            </a:r>
          </a:p>
        </p:txBody>
      </p:sp>
      <p:sp>
        <p:nvSpPr>
          <p:cNvPr id="4" name="Slide Number Placeholder 3"/>
          <p:cNvSpPr>
            <a:spLocks noGrp="1"/>
          </p:cNvSpPr>
          <p:nvPr>
            <p:ph type="sldNum" sz="quarter" idx="12"/>
          </p:nvPr>
        </p:nvSpPr>
        <p:spPr/>
        <p:txBody>
          <a:bodyPr/>
          <a:lstStyle/>
          <a:p>
            <a:fld id="{174E07D9-8248-4A0E-82EF-FE5AFD0363D2}" type="slidenum">
              <a:rPr lang="en-US" smtClean="0"/>
              <a:pPr/>
              <a:t>4</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3325" y="1453632"/>
            <a:ext cx="4854804" cy="4854804"/>
          </a:xfrm>
          <a:prstGeom prst="rect">
            <a:avLst/>
          </a:prstGeom>
        </p:spPr>
      </p:pic>
    </p:spTree>
    <p:extLst>
      <p:ext uri="{BB962C8B-B14F-4D97-AF65-F5344CB8AC3E}">
        <p14:creationId xmlns:p14="http://schemas.microsoft.com/office/powerpoint/2010/main" val="3925648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4A01-904B-44B2-9B38-F122CB7F6C0B}"/>
              </a:ext>
            </a:extLst>
          </p:cNvPr>
          <p:cNvSpPr>
            <a:spLocks noGrp="1"/>
          </p:cNvSpPr>
          <p:nvPr>
            <p:ph type="title"/>
          </p:nvPr>
        </p:nvSpPr>
        <p:spPr/>
        <p:txBody>
          <a:bodyPr/>
          <a:lstStyle/>
          <a:p>
            <a:r>
              <a:rPr lang="en-US" dirty="0"/>
              <a:t>Data Manager Roles</a:t>
            </a:r>
          </a:p>
        </p:txBody>
      </p:sp>
      <p:sp>
        <p:nvSpPr>
          <p:cNvPr id="3" name="Content Placeholder 2">
            <a:extLst>
              <a:ext uri="{FF2B5EF4-FFF2-40B4-BE49-F238E27FC236}">
                <a16:creationId xmlns:a16="http://schemas.microsoft.com/office/drawing/2014/main" id="{D04D48FF-1D46-474E-BBCC-308AC699A663}"/>
              </a:ext>
            </a:extLst>
          </p:cNvPr>
          <p:cNvSpPr>
            <a:spLocks noGrp="1"/>
          </p:cNvSpPr>
          <p:nvPr>
            <p:ph idx="1"/>
          </p:nvPr>
        </p:nvSpPr>
        <p:spPr/>
        <p:txBody>
          <a:bodyPr>
            <a:normAutofit fontScale="85000" lnSpcReduction="10000"/>
          </a:bodyPr>
          <a:lstStyle/>
          <a:p>
            <a:pPr marL="514350" indent="-514350">
              <a:buFont typeface="+mj-lt"/>
              <a:buAutoNum type="alphaLcParenR"/>
            </a:pPr>
            <a:r>
              <a:rPr lang="en-US" dirty="0"/>
              <a:t>How long have you been in your role?</a:t>
            </a:r>
          </a:p>
          <a:p>
            <a:pPr marL="514350" indent="-514350">
              <a:buFont typeface="+mj-lt"/>
              <a:buAutoNum type="alphaLcParenR"/>
            </a:pPr>
            <a:r>
              <a:rPr lang="en-US" dirty="0"/>
              <a:t>How much interaction have you had with IDC tools and products?</a:t>
            </a:r>
          </a:p>
          <a:p>
            <a:pPr marL="514350" indent="-514350">
              <a:buFont typeface="+mj-lt"/>
              <a:buAutoNum type="alphaLcParenR"/>
            </a:pPr>
            <a:r>
              <a:rPr lang="en-US" dirty="0"/>
              <a:t>Which have you used successfully?</a:t>
            </a:r>
          </a:p>
          <a:p>
            <a:pPr marL="514350" indent="-514350">
              <a:buFont typeface="+mj-lt"/>
              <a:buAutoNum type="alphaLcParenR"/>
            </a:pPr>
            <a:r>
              <a:rPr lang="en-US" dirty="0"/>
              <a:t>How has your experience been with accessing tools?</a:t>
            </a:r>
          </a:p>
          <a:p>
            <a:pPr marL="514350" indent="-514350">
              <a:buFont typeface="+mj-lt"/>
              <a:buAutoNum type="alphaLcParenR"/>
            </a:pPr>
            <a:r>
              <a:rPr lang="en-US" dirty="0"/>
              <a:t>Is there an area of IDEA data that you feel you would like to dig into more deeply and for which you would like to find resources?</a:t>
            </a:r>
          </a:p>
        </p:txBody>
      </p:sp>
      <p:sp>
        <p:nvSpPr>
          <p:cNvPr id="4" name="Slide Number Placeholder 3">
            <a:extLst>
              <a:ext uri="{FF2B5EF4-FFF2-40B4-BE49-F238E27FC236}">
                <a16:creationId xmlns:a16="http://schemas.microsoft.com/office/drawing/2014/main" id="{3973DD91-D17A-4586-9C9E-2134210C7B2F}"/>
              </a:ext>
            </a:extLst>
          </p:cNvPr>
          <p:cNvSpPr>
            <a:spLocks noGrp="1"/>
          </p:cNvSpPr>
          <p:nvPr>
            <p:ph type="sldNum" sz="quarter" idx="12"/>
          </p:nvPr>
        </p:nvSpPr>
        <p:spPr/>
        <p:txBody>
          <a:bodyPr/>
          <a:lstStyle/>
          <a:p>
            <a:fld id="{174E07D9-8248-4A0E-82EF-FE5AFD0363D2}" type="slidenum">
              <a:rPr lang="en-US" smtClean="0"/>
              <a:pPr/>
              <a:t>5</a:t>
            </a:fld>
            <a:endParaRPr lang="en-US" dirty="0"/>
          </a:p>
        </p:txBody>
      </p:sp>
    </p:spTree>
    <p:extLst>
      <p:ext uri="{BB962C8B-B14F-4D97-AF65-F5344CB8AC3E}">
        <p14:creationId xmlns:p14="http://schemas.microsoft.com/office/powerpoint/2010/main" val="346018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Working Principles of High-Quality IDEA Data</a:t>
            </a: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pPr/>
              <a:t>6</a:t>
            </a:fld>
            <a:endParaRPr lang="en-US" dirty="0"/>
          </a:p>
        </p:txBody>
      </p:sp>
      <p:pic>
        <p:nvPicPr>
          <p:cNvPr id="3080" name="Picture 8" descr="Image result for compass clip a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0" y="1995773"/>
            <a:ext cx="4114800" cy="367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70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65127"/>
            <a:ext cx="8367806" cy="814744"/>
          </a:xfrm>
        </p:spPr>
        <p:txBody>
          <a:bodyPr>
            <a:normAutofit/>
          </a:bodyPr>
          <a:lstStyle/>
          <a:p>
            <a:r>
              <a:rPr lang="en-US" sz="3000" dirty="0"/>
              <a:t>Working Principles of High-Quality IDEA Data</a:t>
            </a:r>
          </a:p>
        </p:txBody>
      </p:sp>
      <p:sp>
        <p:nvSpPr>
          <p:cNvPr id="3" name="Content Placeholder 2"/>
          <p:cNvSpPr>
            <a:spLocks noGrp="1"/>
          </p:cNvSpPr>
          <p:nvPr>
            <p:ph idx="1"/>
          </p:nvPr>
        </p:nvSpPr>
        <p:spPr>
          <a:xfrm>
            <a:off x="444500" y="1504336"/>
            <a:ext cx="8367806" cy="4675238"/>
          </a:xfrm>
        </p:spPr>
        <p:txBody>
          <a:bodyPr>
            <a:normAutofit fontScale="92500" lnSpcReduction="20000"/>
          </a:bodyPr>
          <a:lstStyle/>
          <a:p>
            <a:r>
              <a:rPr lang="en-US" dirty="0"/>
              <a:t>Timely</a:t>
            </a:r>
          </a:p>
          <a:p>
            <a:r>
              <a:rPr lang="en-US" dirty="0"/>
              <a:t>Accurate</a:t>
            </a:r>
          </a:p>
          <a:p>
            <a:r>
              <a:rPr lang="en-US" dirty="0"/>
              <a:t>Complete</a:t>
            </a:r>
          </a:p>
          <a:p>
            <a:r>
              <a:rPr lang="en-US" dirty="0"/>
              <a:t>Secure</a:t>
            </a:r>
          </a:p>
          <a:p>
            <a:r>
              <a:rPr lang="en-US" dirty="0"/>
              <a:t>Accessible</a:t>
            </a:r>
          </a:p>
          <a:p>
            <a:r>
              <a:rPr lang="en-US" dirty="0"/>
              <a:t>Usable</a:t>
            </a:r>
          </a:p>
          <a:p>
            <a:pPr marL="457200" lvl="1" indent="0">
              <a:buNone/>
            </a:pPr>
            <a:endParaRPr lang="en-US" dirty="0">
              <a:hlinkClick r:id="" action="ppaction://noaction"/>
            </a:endParaRPr>
          </a:p>
          <a:p>
            <a:pPr marL="0" lvl="1" indent="0">
              <a:buNone/>
            </a:pPr>
            <a:r>
              <a:rPr lang="en-US" dirty="0">
                <a:hlinkClick r:id="rId3"/>
              </a:rPr>
              <a:t>https://ideadata.org/sites/default/files/media/documents/2017-09/idc-hqd_source.pdf</a:t>
            </a:r>
            <a:endParaRPr lang="en-US" dirty="0"/>
          </a:p>
          <a:p>
            <a:endParaRPr lang="en-US" dirty="0"/>
          </a:p>
        </p:txBody>
      </p:sp>
      <p:sp>
        <p:nvSpPr>
          <p:cNvPr id="4" name="Slide Number Placeholder 3"/>
          <p:cNvSpPr>
            <a:spLocks noGrp="1"/>
          </p:cNvSpPr>
          <p:nvPr>
            <p:ph type="sldNum" sz="quarter" idx="12"/>
          </p:nvPr>
        </p:nvSpPr>
        <p:spPr/>
        <p:txBody>
          <a:bodyPr/>
          <a:lstStyle/>
          <a:p>
            <a:fld id="{14B15D21-2259-E848-AAEB-71D618E8C340}" type="slidenum">
              <a:rPr lang="en-US" smtClean="0"/>
              <a:t>7</a:t>
            </a:fld>
            <a:endParaRPr lang="en-US" dirty="0"/>
          </a:p>
        </p:txBody>
      </p:sp>
      <p:pic>
        <p:nvPicPr>
          <p:cNvPr id="5" name="Picture 4"/>
          <p:cNvPicPr>
            <a:picLocks noChangeAspect="1"/>
          </p:cNvPicPr>
          <p:nvPr/>
        </p:nvPicPr>
        <p:blipFill>
          <a:blip r:embed="rId4"/>
          <a:stretch>
            <a:fillRect/>
          </a:stretch>
        </p:blipFill>
        <p:spPr>
          <a:xfrm>
            <a:off x="4058302" y="1767195"/>
            <a:ext cx="4156253" cy="3157463"/>
          </a:xfrm>
          <a:prstGeom prst="rect">
            <a:avLst/>
          </a:prstGeom>
        </p:spPr>
      </p:pic>
    </p:spTree>
    <p:extLst>
      <p:ext uri="{BB962C8B-B14F-4D97-AF65-F5344CB8AC3E}">
        <p14:creationId xmlns:p14="http://schemas.microsoft.com/office/powerpoint/2010/main" val="361001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to Use the Tools at Hand</a:t>
            </a:r>
          </a:p>
        </p:txBody>
      </p:sp>
      <p:sp>
        <p:nvSpPr>
          <p:cNvPr id="4" name="Slide Number Placeholder 3"/>
          <p:cNvSpPr>
            <a:spLocks noGrp="1"/>
          </p:cNvSpPr>
          <p:nvPr>
            <p:ph type="sldNum" sz="quarter" idx="12"/>
          </p:nvPr>
        </p:nvSpPr>
        <p:spPr/>
        <p:txBody>
          <a:bodyPr/>
          <a:lstStyle/>
          <a:p>
            <a:fld id="{174E07D9-8248-4A0E-82EF-FE5AFD0363D2}" type="slidenum">
              <a:rPr lang="en-US" smtClean="0"/>
              <a:pPr/>
              <a:t>8</a:t>
            </a:fld>
            <a:endParaRPr lang="en-US" dirty="0"/>
          </a:p>
        </p:txBody>
      </p:sp>
      <p:pic>
        <p:nvPicPr>
          <p:cNvPr id="2050" name="Picture 2" descr="Image result for map clip a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1682232"/>
            <a:ext cx="3952875" cy="309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74590"/>
      </p:ext>
    </p:extLst>
  </p:cSld>
  <p:clrMapOvr>
    <a:masterClrMapping/>
  </p:clrMapOvr>
</p:sld>
</file>

<file path=ppt/theme/theme1.xml><?xml version="1.0" encoding="utf-8"?>
<a:theme xmlns:a="http://schemas.openxmlformats.org/drawingml/2006/main" name="IDC_Template_7-2015">
  <a:themeElements>
    <a:clrScheme name="Custom 4">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88325"/>
      </a:hlink>
      <a:folHlink>
        <a:srgbClr val="7030A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IDC_Template_7-2015</Template>
  <TotalTime>614</TotalTime>
  <Words>827</Words>
  <Application>Microsoft Office PowerPoint</Application>
  <PresentationFormat>On-screen Show (4:3)</PresentationFormat>
  <Paragraphs>114</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Corbel</vt:lpstr>
      <vt:lpstr>Courier New</vt:lpstr>
      <vt:lpstr>Wingdings</vt:lpstr>
      <vt:lpstr>IDC_Template_7-2015</vt:lpstr>
      <vt:lpstr>Exploring IDC Tools &amp; Products</vt:lpstr>
      <vt:lpstr>Agenda</vt:lpstr>
      <vt:lpstr>Participant Outcomes</vt:lpstr>
      <vt:lpstr>Introduction of IDC</vt:lpstr>
      <vt:lpstr>Data Manager Roles</vt:lpstr>
      <vt:lpstr>Data Manager Roles</vt:lpstr>
      <vt:lpstr>Working Principles of High-Quality IDEA Data</vt:lpstr>
      <vt:lpstr>Working Principles of High-Quality IDEA Data</vt:lpstr>
      <vt:lpstr>Learning to Use the Tools at Hand</vt:lpstr>
      <vt:lpstr>Exploration of Tools</vt:lpstr>
      <vt:lpstr>Final Destination: Questions and Wrap-Up</vt:lpstr>
      <vt:lpstr>Contact Us</vt:lpstr>
      <vt:lpstr>For More Information</vt:lpstr>
      <vt:lpstr>PowerPoint Presentation</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Gallagher</dc:creator>
  <cp:lastModifiedBy>Rainey, Anne</cp:lastModifiedBy>
  <cp:revision>83</cp:revision>
  <dcterms:created xsi:type="dcterms:W3CDTF">2016-02-15T18:08:19Z</dcterms:created>
  <dcterms:modified xsi:type="dcterms:W3CDTF">2018-07-18T20:35:58Z</dcterms:modified>
</cp:coreProperties>
</file>