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tags/tag37.xml" ContentType="application/vnd.openxmlformats-officedocument.presentationml.tags+xml"/>
  <Override PartName="/ppt/notesSlides/notesSlide38.xml" ContentType="application/vnd.openxmlformats-officedocument.presentationml.notesSlide+xml"/>
  <Override PartName="/ppt/tags/tag38.xml" ContentType="application/vnd.openxmlformats-officedocument.presentationml.tags+xml"/>
  <Override PartName="/ppt/notesSlides/notesSlide39.xml" ContentType="application/vnd.openxmlformats-officedocument.presentationml.notesSlide+xml"/>
  <Override PartName="/ppt/tags/tag39.xml" ContentType="application/vnd.openxmlformats-officedocument.presentationml.tags+xml"/>
  <Override PartName="/ppt/notesSlides/notesSlide40.xml" ContentType="application/vnd.openxmlformats-officedocument.presentationml.notesSlide+xml"/>
  <Override PartName="/ppt/tags/tag40.xml" ContentType="application/vnd.openxmlformats-officedocument.presentationml.tags+xml"/>
  <Override PartName="/ppt/notesSlides/notesSlide41.xml" ContentType="application/vnd.openxmlformats-officedocument.presentationml.notesSlide+xml"/>
  <Override PartName="/ppt/tags/tag41.xml" ContentType="application/vnd.openxmlformats-officedocument.presentationml.tags+xml"/>
  <Override PartName="/ppt/notesSlides/notesSlide42.xml" ContentType="application/vnd.openxmlformats-officedocument.presentationml.notesSlide+xml"/>
  <Override PartName="/ppt/tags/tag42.xml" ContentType="application/vnd.openxmlformats-officedocument.presentationml.tags+xml"/>
  <Override PartName="/ppt/notesSlides/notesSlide43.xml" ContentType="application/vnd.openxmlformats-officedocument.presentationml.notesSlide+xml"/>
  <Override PartName="/ppt/tags/tag43.xml" ContentType="application/vnd.openxmlformats-officedocument.presentationml.tags+xml"/>
  <Override PartName="/ppt/notesSlides/notesSlide44.xml" ContentType="application/vnd.openxmlformats-officedocument.presentationml.notesSlide+xml"/>
  <Override PartName="/ppt/tags/tag44.xml" ContentType="application/vnd.openxmlformats-officedocument.presentationml.tags+xml"/>
  <Override PartName="/ppt/notesSlides/notesSlide45.xml" ContentType="application/vnd.openxmlformats-officedocument.presentationml.notesSlide+xml"/>
  <Override PartName="/ppt/tags/tag45.xml" ContentType="application/vnd.openxmlformats-officedocument.presentationml.tags+xml"/>
  <Override PartName="/ppt/notesSlides/notesSlide46.xml" ContentType="application/vnd.openxmlformats-officedocument.presentationml.notesSlide+xml"/>
  <Override PartName="/ppt/tags/tag46.xml" ContentType="application/vnd.openxmlformats-officedocument.presentationml.tags+xml"/>
  <Override PartName="/ppt/notesSlides/notesSlide47.xml" ContentType="application/vnd.openxmlformats-officedocument.presentationml.notesSlide+xml"/>
  <Override PartName="/ppt/tags/tag47.xml" ContentType="application/vnd.openxmlformats-officedocument.presentationml.tags+xml"/>
  <Override PartName="/ppt/notesSlides/notesSlide48.xml" ContentType="application/vnd.openxmlformats-officedocument.presentationml.notesSlide+xml"/>
  <Override PartName="/ppt/tags/tag48.xml" ContentType="application/vnd.openxmlformats-officedocument.presentationml.tags+xml"/>
  <Override PartName="/ppt/notesSlides/notesSlide49.xml" ContentType="application/vnd.openxmlformats-officedocument.presentationml.notesSlide+xml"/>
  <Override PartName="/ppt/tags/tag49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notesSlides/notesSlide51.xml" ContentType="application/vnd.openxmlformats-officedocument.presentationml.notesSlide+xml"/>
  <Override PartName="/ppt/tags/tag51.xml" ContentType="application/vnd.openxmlformats-officedocument.presentationml.tags+xml"/>
  <Override PartName="/ppt/notesSlides/notesSlide52.xml" ContentType="application/vnd.openxmlformats-officedocument.presentationml.notesSlide+xml"/>
  <Override PartName="/ppt/tags/tag52.xml" ContentType="application/vnd.openxmlformats-officedocument.presentationml.tags+xml"/>
  <Override PartName="/ppt/notesSlides/notesSlide53.xml" ContentType="application/vnd.openxmlformats-officedocument.presentationml.notesSlide+xml"/>
  <Override PartName="/ppt/tags/tag53.xml" ContentType="application/vnd.openxmlformats-officedocument.presentationml.tags+xml"/>
  <Override PartName="/ppt/notesSlides/notesSlide54.xml" ContentType="application/vnd.openxmlformats-officedocument.presentationml.notesSlide+xml"/>
  <Override PartName="/ppt/tags/tag54.xml" ContentType="application/vnd.openxmlformats-officedocument.presentationml.tags+xml"/>
  <Override PartName="/ppt/notesSlides/notesSlide55.xml" ContentType="application/vnd.openxmlformats-officedocument.presentationml.notesSlide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57"/>
  </p:notesMasterIdLst>
  <p:handoutMasterIdLst>
    <p:handoutMasterId r:id="rId58"/>
  </p:handoutMasterIdLst>
  <p:sldIdLst>
    <p:sldId id="370" r:id="rId2"/>
    <p:sldId id="393" r:id="rId3"/>
    <p:sldId id="325" r:id="rId4"/>
    <p:sldId id="333" r:id="rId5"/>
    <p:sldId id="348" r:id="rId6"/>
    <p:sldId id="386" r:id="rId7"/>
    <p:sldId id="291" r:id="rId8"/>
    <p:sldId id="292" r:id="rId9"/>
    <p:sldId id="295" r:id="rId10"/>
    <p:sldId id="297" r:id="rId11"/>
    <p:sldId id="346" r:id="rId12"/>
    <p:sldId id="298" r:id="rId13"/>
    <p:sldId id="299" r:id="rId14"/>
    <p:sldId id="300" r:id="rId15"/>
    <p:sldId id="302" r:id="rId16"/>
    <p:sldId id="303" r:id="rId17"/>
    <p:sldId id="305" r:id="rId18"/>
    <p:sldId id="371" r:id="rId19"/>
    <p:sldId id="363" r:id="rId20"/>
    <p:sldId id="364" r:id="rId21"/>
    <p:sldId id="381" r:id="rId22"/>
    <p:sldId id="382" r:id="rId23"/>
    <p:sldId id="385" r:id="rId24"/>
    <p:sldId id="377" r:id="rId25"/>
    <p:sldId id="378" r:id="rId26"/>
    <p:sldId id="349" r:id="rId27"/>
    <p:sldId id="388" r:id="rId28"/>
    <p:sldId id="389" r:id="rId29"/>
    <p:sldId id="387" r:id="rId30"/>
    <p:sldId id="336" r:id="rId31"/>
    <p:sldId id="352" r:id="rId32"/>
    <p:sldId id="353" r:id="rId33"/>
    <p:sldId id="372" r:id="rId34"/>
    <p:sldId id="374" r:id="rId35"/>
    <p:sldId id="375" r:id="rId36"/>
    <p:sldId id="361" r:id="rId37"/>
    <p:sldId id="340" r:id="rId38"/>
    <p:sldId id="367" r:id="rId39"/>
    <p:sldId id="306" r:id="rId40"/>
    <p:sldId id="357" r:id="rId41"/>
    <p:sldId id="347" r:id="rId42"/>
    <p:sldId id="358" r:id="rId43"/>
    <p:sldId id="392" r:id="rId44"/>
    <p:sldId id="380" r:id="rId45"/>
    <p:sldId id="341" r:id="rId46"/>
    <p:sldId id="342" r:id="rId47"/>
    <p:sldId id="343" r:id="rId48"/>
    <p:sldId id="394" r:id="rId49"/>
    <p:sldId id="314" r:id="rId50"/>
    <p:sldId id="391" r:id="rId51"/>
    <p:sldId id="344" r:id="rId52"/>
    <p:sldId id="362" r:id="rId53"/>
    <p:sldId id="395" r:id="rId54"/>
    <p:sldId id="383" r:id="rId55"/>
    <p:sldId id="384" r:id="rId5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Denise Mauzy" initials="DM" lastIdx="47" clrIdx="0">
    <p:extLst>
      <p:ext uri="{19B8F6BF-5375-455C-9EA6-DF929625EA0E}">
        <p15:presenceInfo xmlns:p15="http://schemas.microsoft.com/office/powerpoint/2012/main" userId="S-1-5-21-743065462-1699572115-250757269-8809" providerId="AD"/>
      </p:ext>
    </p:extLst>
  </p:cmAuthor>
  <p:cmAuthor id="3" name="Harmon, Gary N." initials="HGN" lastIdx="18" clrIdx="1">
    <p:extLst>
      <p:ext uri="{19B8F6BF-5375-455C-9EA6-DF929625EA0E}">
        <p15:presenceInfo xmlns:p15="http://schemas.microsoft.com/office/powerpoint/2012/main" userId="S-1-5-21-344340502-4252695000-2390403120-1571018" providerId="AD"/>
      </p:ext>
    </p:extLst>
  </p:cmAuthor>
  <p:cmAuthor id="4" name="Sharon Taylor" initials="ST" lastIdx="1" clrIdx="2">
    <p:extLst>
      <p:ext uri="{19B8F6BF-5375-455C-9EA6-DF929625EA0E}">
        <p15:presenceInfo xmlns:p15="http://schemas.microsoft.com/office/powerpoint/2012/main" userId="Sharon Tayl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7" autoAdjust="0"/>
    <p:restoredTop sz="77831" autoAdjust="0"/>
  </p:normalViewPr>
  <p:slideViewPr>
    <p:cSldViewPr snapToGrid="0">
      <p:cViewPr varScale="1">
        <p:scale>
          <a:sx n="71" d="100"/>
          <a:sy n="71" d="100"/>
        </p:scale>
        <p:origin x="119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8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84587343248763E-2"/>
          <c:y val="4.6297231713960281E-2"/>
          <c:w val="0.89514010401477595"/>
          <c:h val="0.826035259743475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54578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Part B 619 Programs</c:v>
                </c:pt>
                <c:pt idx="2">
                  <c:v>Part C Programs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0.53</c:v>
                </c:pt>
                <c:pt idx="1">
                  <c:v>0.75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C-4629-AA81-F2D1489E4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25544"/>
        <c:axId val="96926720"/>
      </c:barChart>
      <c:catAx>
        <c:axId val="96925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96926720"/>
        <c:crosses val="autoZero"/>
        <c:auto val="1"/>
        <c:lblAlgn val="ctr"/>
        <c:lblOffset val="100"/>
        <c:noMultiLvlLbl val="0"/>
      </c:catAx>
      <c:valAx>
        <c:axId val="96926720"/>
        <c:scaling>
          <c:orientation val="minMax"/>
          <c:max val="0.8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96925544"/>
        <c:crosses val="autoZero"/>
        <c:crossBetween val="between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54578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39B54A"/>
              </a:solidFill>
            </c:spPr>
            <c:extLst>
              <c:ext xmlns:c16="http://schemas.microsoft.com/office/drawing/2014/chart" uri="{C3380CC4-5D6E-409C-BE32-E72D297353CC}">
                <c16:uniqueId val="{00000001-B4C4-44C9-84F0-0260B41AA90B}"/>
              </c:ext>
            </c:extLst>
          </c:dPt>
          <c:dPt>
            <c:idx val="3"/>
            <c:invertIfNegative val="0"/>
            <c:bubble3D val="0"/>
            <c:spPr>
              <a:solidFill>
                <a:srgbClr val="39B54A"/>
              </a:solidFill>
            </c:spPr>
            <c:extLst>
              <c:ext xmlns:c16="http://schemas.microsoft.com/office/drawing/2014/chart" uri="{C3380CC4-5D6E-409C-BE32-E72D297353CC}">
                <c16:uniqueId val="{00000003-B4C4-44C9-84F0-0260B41AA90B}"/>
              </c:ext>
            </c:extLst>
          </c:dPt>
          <c:cat>
            <c:multiLvlStrRef>
              <c:f>Sheet1!$A$2:$B$5</c:f>
              <c:multiLvlStrCache>
                <c:ptCount val="4"/>
                <c:lvl>
                  <c:pt idx="0">
                    <c:v>% of States Forming Governance Bodies</c:v>
                  </c:pt>
                  <c:pt idx="1">
                    <c:v>% of States Losing Governance Bodies (or misreported)</c:v>
                  </c:pt>
                  <c:pt idx="2">
                    <c:v>% of States Forming Governance Bodies</c:v>
                  </c:pt>
                  <c:pt idx="3">
                    <c:v>% of States Losing Governance Bodies (or misreported)</c:v>
                  </c:pt>
                </c:lvl>
                <c:lvl>
                  <c:pt idx="0">
                    <c:v>PART C</c:v>
                  </c:pt>
                  <c:pt idx="2">
                    <c:v>PART B 619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0%</c:formatCode>
                <c:ptCount val="4"/>
                <c:pt idx="0">
                  <c:v>0.11</c:v>
                </c:pt>
                <c:pt idx="1">
                  <c:v>0.05</c:v>
                </c:pt>
                <c:pt idx="2">
                  <c:v>0.09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C4-44C9-84F0-0260B41AA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768016"/>
        <c:axId val="172767232"/>
      </c:barChart>
      <c:catAx>
        <c:axId val="17276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entury Gothic" panose="020B0502020202020204" pitchFamily="34" charset="0"/>
              </a:defRPr>
            </a:pPr>
            <a:endParaRPr lang="en-US"/>
          </a:p>
        </c:txPr>
        <c:crossAx val="172767232"/>
        <c:crosses val="autoZero"/>
        <c:auto val="1"/>
        <c:lblAlgn val="ctr"/>
        <c:lblOffset val="100"/>
        <c:noMultiLvlLbl val="0"/>
      </c:catAx>
      <c:valAx>
        <c:axId val="172767232"/>
        <c:scaling>
          <c:orientation val="minMax"/>
          <c:max val="0.1400000000000000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en-US"/>
          </a:p>
        </c:txPr>
        <c:crossAx val="172768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CB483-9016-485A-A945-D37A1183A44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B6EDE-1F92-451D-95B1-3236E6088869}">
      <dgm:prSet phldrT="[Text]"/>
      <dgm:spPr/>
      <dgm:t>
        <a:bodyPr/>
        <a:lstStyle/>
        <a:p>
          <a:r>
            <a:rPr lang="en-US" b="1" dirty="0"/>
            <a:t>Confusion</a:t>
          </a:r>
        </a:p>
      </dgm:t>
    </dgm:pt>
    <dgm:pt modelId="{07557CA3-9FB9-420B-97AC-CC31F81F75FB}" type="parTrans" cxnId="{1E8E77B7-6410-4730-B77C-7E274F5A4310}">
      <dgm:prSet/>
      <dgm:spPr/>
      <dgm:t>
        <a:bodyPr/>
        <a:lstStyle/>
        <a:p>
          <a:endParaRPr lang="en-US"/>
        </a:p>
      </dgm:t>
    </dgm:pt>
    <dgm:pt modelId="{D0181EAA-8641-48E9-A64F-CEEED9412EA4}" type="sibTrans" cxnId="{1E8E77B7-6410-4730-B77C-7E274F5A4310}">
      <dgm:prSet/>
      <dgm:spPr/>
      <dgm:t>
        <a:bodyPr/>
        <a:lstStyle/>
        <a:p>
          <a:endParaRPr lang="en-US"/>
        </a:p>
      </dgm:t>
    </dgm:pt>
    <dgm:pt modelId="{CA5FA284-3E2B-44ED-A986-83291C466289}">
      <dgm:prSet phldrT="[Text]"/>
      <dgm:spPr/>
      <dgm:t>
        <a:bodyPr/>
        <a:lstStyle/>
        <a:p>
          <a:r>
            <a:rPr lang="en-US" b="1" dirty="0"/>
            <a:t>Clarity</a:t>
          </a:r>
        </a:p>
      </dgm:t>
    </dgm:pt>
    <dgm:pt modelId="{8C9A6447-C223-4C14-869D-8C200FE085CF}" type="parTrans" cxnId="{109F270C-452F-4B5A-AF96-AF9C4D589CBB}">
      <dgm:prSet/>
      <dgm:spPr/>
      <dgm:t>
        <a:bodyPr/>
        <a:lstStyle/>
        <a:p>
          <a:endParaRPr lang="en-US"/>
        </a:p>
      </dgm:t>
    </dgm:pt>
    <dgm:pt modelId="{F220A0CC-2DBE-4162-B5B1-DD87EA22A67E}" type="sibTrans" cxnId="{109F270C-452F-4B5A-AF96-AF9C4D589CBB}">
      <dgm:prSet/>
      <dgm:spPr/>
      <dgm:t>
        <a:bodyPr/>
        <a:lstStyle/>
        <a:p>
          <a:endParaRPr lang="en-US"/>
        </a:p>
      </dgm:t>
    </dgm:pt>
    <dgm:pt modelId="{DAB2E576-46C7-4ED6-BD1D-61FB10E225A4}" type="pres">
      <dgm:prSet presAssocID="{618CB483-9016-485A-A945-D37A1183A44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4F9CBD-459C-4EAC-B53D-DC3F1BF99124}" type="pres">
      <dgm:prSet presAssocID="{618CB483-9016-485A-A945-D37A1183A445}" presName="divider" presStyleLbl="fgShp" presStyleIdx="0" presStyleCnt="1"/>
      <dgm:spPr/>
    </dgm:pt>
    <dgm:pt modelId="{A21E0677-A4D3-4078-BC1F-DF7328E8F645}" type="pres">
      <dgm:prSet presAssocID="{282B6EDE-1F92-451D-95B1-3236E6088869}" presName="downArrow" presStyleLbl="node1" presStyleIdx="0" presStyleCnt="2"/>
      <dgm:spPr/>
    </dgm:pt>
    <dgm:pt modelId="{967AD8A0-97E1-446C-82C7-B2A4BB3A5D6A}" type="pres">
      <dgm:prSet presAssocID="{282B6EDE-1F92-451D-95B1-3236E6088869}" presName="downArrowText" presStyleLbl="revTx" presStyleIdx="0" presStyleCnt="2" custScaleX="157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0F1E4-9714-4D2C-AB07-EC6300DD423E}" type="pres">
      <dgm:prSet presAssocID="{CA5FA284-3E2B-44ED-A986-83291C466289}" presName="upArrow" presStyleLbl="node1" presStyleIdx="1" presStyleCnt="2"/>
      <dgm:spPr/>
    </dgm:pt>
    <dgm:pt modelId="{108AC92E-8966-4994-8824-6E3901D70B50}" type="pres">
      <dgm:prSet presAssocID="{CA5FA284-3E2B-44ED-A986-83291C46628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8E77B7-6410-4730-B77C-7E274F5A4310}" srcId="{618CB483-9016-485A-A945-D37A1183A445}" destId="{282B6EDE-1F92-451D-95B1-3236E6088869}" srcOrd="0" destOrd="0" parTransId="{07557CA3-9FB9-420B-97AC-CC31F81F75FB}" sibTransId="{D0181EAA-8641-48E9-A64F-CEEED9412EA4}"/>
    <dgm:cxn modelId="{164D4869-58E1-4E5B-9C2F-A1C8D538BC75}" type="presOf" srcId="{282B6EDE-1F92-451D-95B1-3236E6088869}" destId="{967AD8A0-97E1-446C-82C7-B2A4BB3A5D6A}" srcOrd="0" destOrd="0" presId="urn:microsoft.com/office/officeart/2005/8/layout/arrow3"/>
    <dgm:cxn modelId="{0C8EAC84-CB6E-4EE3-9F72-CAB824168181}" type="presOf" srcId="{CA5FA284-3E2B-44ED-A986-83291C466289}" destId="{108AC92E-8966-4994-8824-6E3901D70B50}" srcOrd="0" destOrd="0" presId="urn:microsoft.com/office/officeart/2005/8/layout/arrow3"/>
    <dgm:cxn modelId="{FB2C7CAA-F16B-4754-8764-08EF214A2236}" type="presOf" srcId="{618CB483-9016-485A-A945-D37A1183A445}" destId="{DAB2E576-46C7-4ED6-BD1D-61FB10E225A4}" srcOrd="0" destOrd="0" presId="urn:microsoft.com/office/officeart/2005/8/layout/arrow3"/>
    <dgm:cxn modelId="{109F270C-452F-4B5A-AF96-AF9C4D589CBB}" srcId="{618CB483-9016-485A-A945-D37A1183A445}" destId="{CA5FA284-3E2B-44ED-A986-83291C466289}" srcOrd="1" destOrd="0" parTransId="{8C9A6447-C223-4C14-869D-8C200FE085CF}" sibTransId="{F220A0CC-2DBE-4162-B5B1-DD87EA22A67E}"/>
    <dgm:cxn modelId="{0B37A15E-0BD0-4216-9B00-7A2F24975D68}" type="presParOf" srcId="{DAB2E576-46C7-4ED6-BD1D-61FB10E225A4}" destId="{394F9CBD-459C-4EAC-B53D-DC3F1BF99124}" srcOrd="0" destOrd="0" presId="urn:microsoft.com/office/officeart/2005/8/layout/arrow3"/>
    <dgm:cxn modelId="{5983A178-903A-4E17-BF8D-915930A5D25C}" type="presParOf" srcId="{DAB2E576-46C7-4ED6-BD1D-61FB10E225A4}" destId="{A21E0677-A4D3-4078-BC1F-DF7328E8F645}" srcOrd="1" destOrd="0" presId="urn:microsoft.com/office/officeart/2005/8/layout/arrow3"/>
    <dgm:cxn modelId="{B64C1BB9-CD36-436D-8B0E-FF320B18475B}" type="presParOf" srcId="{DAB2E576-46C7-4ED6-BD1D-61FB10E225A4}" destId="{967AD8A0-97E1-446C-82C7-B2A4BB3A5D6A}" srcOrd="2" destOrd="0" presId="urn:microsoft.com/office/officeart/2005/8/layout/arrow3"/>
    <dgm:cxn modelId="{F49D0B99-CBBB-46A9-9B98-1CB7043F7ECE}" type="presParOf" srcId="{DAB2E576-46C7-4ED6-BD1D-61FB10E225A4}" destId="{0CE0F1E4-9714-4D2C-AB07-EC6300DD423E}" srcOrd="3" destOrd="0" presId="urn:microsoft.com/office/officeart/2005/8/layout/arrow3"/>
    <dgm:cxn modelId="{D7EA99E3-C6A8-48A7-87F1-081F55B9238C}" type="presParOf" srcId="{DAB2E576-46C7-4ED6-BD1D-61FB10E225A4}" destId="{108AC92E-8966-4994-8824-6E3901D70B5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F9CBD-459C-4EAC-B53D-DC3F1BF99124}">
      <dsp:nvSpPr>
        <dsp:cNvPr id="0" name=""/>
        <dsp:cNvSpPr/>
      </dsp:nvSpPr>
      <dsp:spPr>
        <a:xfrm rot="21300000">
          <a:off x="11925" y="1410603"/>
          <a:ext cx="3862348" cy="442297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E0677-A4D3-4078-BC1F-DF7328E8F645}">
      <dsp:nvSpPr>
        <dsp:cNvPr id="0" name=""/>
        <dsp:cNvSpPr/>
      </dsp:nvSpPr>
      <dsp:spPr>
        <a:xfrm>
          <a:off x="466344" y="163175"/>
          <a:ext cx="1165860" cy="1305401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AD8A0-97E1-446C-82C7-B2A4BB3A5D6A}">
      <dsp:nvSpPr>
        <dsp:cNvPr id="0" name=""/>
        <dsp:cNvSpPr/>
      </dsp:nvSpPr>
      <dsp:spPr>
        <a:xfrm>
          <a:off x="1702348" y="0"/>
          <a:ext cx="1958259" cy="137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Confusion</a:t>
          </a:r>
        </a:p>
      </dsp:txBody>
      <dsp:txXfrm>
        <a:off x="1702348" y="0"/>
        <a:ext cx="1958259" cy="1370671"/>
      </dsp:txXfrm>
    </dsp:sp>
    <dsp:sp modelId="{0CE0F1E4-9714-4D2C-AB07-EC6300DD423E}">
      <dsp:nvSpPr>
        <dsp:cNvPr id="0" name=""/>
        <dsp:cNvSpPr/>
      </dsp:nvSpPr>
      <dsp:spPr>
        <a:xfrm>
          <a:off x="2253995" y="1794927"/>
          <a:ext cx="1165860" cy="1305401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AC92E-8966-4994-8824-6E3901D70B50}">
      <dsp:nvSpPr>
        <dsp:cNvPr id="0" name=""/>
        <dsp:cNvSpPr/>
      </dsp:nvSpPr>
      <dsp:spPr>
        <a:xfrm>
          <a:off x="582930" y="1892832"/>
          <a:ext cx="1243584" cy="137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Clarity</a:t>
          </a:r>
        </a:p>
      </dsp:txBody>
      <dsp:txXfrm>
        <a:off x="582930" y="1892832"/>
        <a:ext cx="1243584" cy="1370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868C6-4564-42FB-A22D-FD1A19C87EDE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52077-5524-4B06-92A3-00055DA0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66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E14DD0-E009-4149-84F4-72C1421143F5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C09CD8-82A2-4B7A-99F4-F35497D01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7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3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5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6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7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8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0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1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2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3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4.xml"/></Relationships>
</file>

<file path=ppt/notesSlides/_rels/notesSlide5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/>
              <a:t>DGM/PC Toolkit Pre-Conference Workshop</a:t>
            </a:r>
            <a:endParaRPr lang="en-US" dirty="0"/>
          </a:p>
          <a:p>
            <a:r>
              <a:rPr lang="en-US" b="1" dirty="0"/>
              <a:t>Monday, August 15</a:t>
            </a:r>
            <a:r>
              <a:rPr lang="en-US" b="1" baseline="30000" dirty="0"/>
              <a:t>th</a:t>
            </a:r>
            <a:r>
              <a:rPr lang="en-US" b="1" dirty="0"/>
              <a:t>   8:30AM-11:30AM</a:t>
            </a:r>
            <a:endParaRPr lang="en-US" dirty="0"/>
          </a:p>
          <a:p>
            <a:r>
              <a:rPr lang="en-US" b="1" dirty="0"/>
              <a:t>JW Marriott New Orleans</a:t>
            </a:r>
            <a:endParaRPr lang="en-US" dirty="0"/>
          </a:p>
          <a:p>
            <a:endParaRPr lang="en-US" dirty="0"/>
          </a:p>
          <a:p>
            <a:r>
              <a:rPr lang="en-US" dirty="0"/>
              <a:t>Kathy or</a:t>
            </a:r>
            <a:r>
              <a:rPr lang="en-US" baseline="0" dirty="0"/>
              <a:t> Donna to </a:t>
            </a:r>
            <a:r>
              <a:rPr lang="en-US" baseline="0" dirty="0" smtClean="0"/>
              <a:t>welcom</a:t>
            </a:r>
            <a:r>
              <a:rPr lang="en-US" baseline="0" dirty="0"/>
              <a:t>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09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13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08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97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91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7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45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FBA8D-B530-4234-8A02-F72724CBD42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917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71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5F71E97-B80D-459E-AE60-ED50558A477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750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2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76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50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62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73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20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1AF58-F0D6-41C8-A150-1DEF5CFEDB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3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1AF58-F0D6-41C8-A150-1DEF5CFEDB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85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930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1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28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53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587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089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78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900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69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3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412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245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871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604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3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604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60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621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049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901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93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871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991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31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276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1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71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556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753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45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354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292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20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9CD8-82A2-4B7A-99F4-F35497D01E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89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5F71E97-B80D-459E-AE60-ED50558A477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62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47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6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 descr="Logo for the Center for IDEA Early Childhood Data Systems"/>
          <p:cNvGrpSpPr/>
          <p:nvPr userDrawn="1"/>
        </p:nvGrpSpPr>
        <p:grpSpPr>
          <a:xfrm>
            <a:off x="762000" y="742334"/>
            <a:ext cx="6019800" cy="1086465"/>
            <a:chOff x="762000" y="742334"/>
            <a:chExt cx="6019800" cy="1086465"/>
          </a:xfrm>
        </p:grpSpPr>
        <p:pic>
          <p:nvPicPr>
            <p:cNvPr id="7" name="Picture 2" descr="Logo for the Center for IDEA Early Childhood Data Systems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742334"/>
              <a:ext cx="1600200" cy="1086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 descr="The Center for IDEA Early Childhood Data Systems"/>
            <p:cNvSpPr txBox="1"/>
            <p:nvPr userDrawn="1"/>
          </p:nvSpPr>
          <p:spPr>
            <a:xfrm>
              <a:off x="2362200" y="1093358"/>
              <a:ext cx="441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9B54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Center for IDEA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9B54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Early Childhood Data Systems</a:t>
              </a: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2209800"/>
            <a:ext cx="6705600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0" indent="0">
              <a:buNone/>
              <a:defRPr sz="40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  <a:lvl3pPr marL="228600" indent="0">
              <a:buNone/>
              <a:defRPr sz="4000" b="1">
                <a:solidFill>
                  <a:srgbClr val="154578"/>
                </a:solidFill>
                <a:latin typeface="Century Gothic" panose="020B0502020202020204" pitchFamily="34" charset="0"/>
              </a:defRPr>
            </a:lvl3pPr>
            <a:lvl4pPr marL="114300" indent="0">
              <a:buNone/>
              <a:defRPr sz="4000" b="1">
                <a:solidFill>
                  <a:srgbClr val="154578"/>
                </a:solidFill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509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800">
                <a:solidFill>
                  <a:srgbClr val="154578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26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94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534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868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5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327650"/>
            <a:ext cx="21336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657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257175" indent="-257175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557213" indent="-214313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4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 descr="&quot; &quot;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246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 descr="&quot; &quot;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62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71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41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088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34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92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95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0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09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presenter2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gould@anlar.com" TargetMode="External"/><Relationship Id="rId4" Type="http://schemas.openxmlformats.org/officeDocument/2006/relationships/hyperlink" Target="mailto:Gary.harmon@unc.edu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Gary.harmon@unc.edu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tgould@anlar.com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dasycenter.org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witter.com/DaSyCenter" TargetMode="External"/><Relationship Id="rId4" Type="http://schemas.openxmlformats.org/officeDocument/2006/relationships/hyperlink" Target="https://www.facebook.com/dasycenter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86800" cy="2209800"/>
          </a:xfrm>
        </p:spPr>
        <p:txBody>
          <a:bodyPr/>
          <a:lstStyle/>
          <a:p>
            <a:r>
              <a:rPr lang="en-US" dirty="0"/>
              <a:t>Who’s in Charge?</a:t>
            </a:r>
          </a:p>
          <a:p>
            <a:endParaRPr lang="en-US" sz="2800" dirty="0"/>
          </a:p>
          <a:p>
            <a:r>
              <a:rPr lang="en-US" sz="4400" dirty="0"/>
              <a:t>Improving How You Manage and Govern Your Data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29752" y="5264523"/>
            <a:ext cx="4296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9B54A"/>
                </a:solidFill>
              </a:rPr>
              <a:t>2016 Improving Data, Improving Outcomes Conference</a:t>
            </a:r>
            <a:endParaRPr lang="en-US" dirty="0">
              <a:solidFill>
                <a:srgbClr val="39B54A"/>
              </a:solidFill>
            </a:endParaRPr>
          </a:p>
          <a:p>
            <a:pPr algn="ctr"/>
            <a:r>
              <a:rPr lang="en-US" b="1" dirty="0">
                <a:solidFill>
                  <a:srgbClr val="39B54A"/>
                </a:solidFill>
              </a:rPr>
              <a:t>New Orleans, LA</a:t>
            </a:r>
            <a:endParaRPr lang="en-US" dirty="0">
              <a:solidFill>
                <a:srgbClr val="39B54A"/>
              </a:solidFill>
            </a:endParaRPr>
          </a:p>
          <a:p>
            <a:pPr algn="ctr"/>
            <a:r>
              <a:rPr lang="en-US" b="1" dirty="0">
                <a:solidFill>
                  <a:srgbClr val="39B54A"/>
                </a:solidFill>
              </a:rPr>
              <a:t>August 2016</a:t>
            </a:r>
            <a:endParaRPr lang="en-US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75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Increased probability of effective data practices</a:t>
            </a:r>
          </a:p>
          <a:p>
            <a:r>
              <a:rPr lang="en-US" altLang="en-US" dirty="0"/>
              <a:t>More confidence in data and associated processes </a:t>
            </a:r>
          </a:p>
          <a:p>
            <a:r>
              <a:rPr lang="en-US" altLang="en-US" dirty="0"/>
              <a:t>Data use consistent with purpose and vision</a:t>
            </a:r>
          </a:p>
          <a:p>
            <a:r>
              <a:rPr lang="en-US" altLang="en-US" dirty="0"/>
              <a:t>Increased data security</a:t>
            </a:r>
          </a:p>
          <a:p>
            <a:r>
              <a:rPr lang="en-US" altLang="en-US" dirty="0"/>
              <a:t>Supports</a:t>
            </a:r>
          </a:p>
          <a:p>
            <a:pPr lvl="1"/>
            <a:r>
              <a:rPr lang="en-US" altLang="en-US" dirty="0"/>
              <a:t>Data integration</a:t>
            </a:r>
          </a:p>
          <a:p>
            <a:pPr lvl="1"/>
            <a:r>
              <a:rPr lang="en-US" altLang="en-US" dirty="0"/>
              <a:t>Higher quality data</a:t>
            </a:r>
          </a:p>
          <a:p>
            <a:pPr lvl="1"/>
            <a:r>
              <a:rPr lang="en-US" altLang="en-US" dirty="0"/>
              <a:t>Improved data efficiency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Data Governance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762000"/>
            <a:ext cx="3237607" cy="1362075"/>
          </a:xfrm>
        </p:spPr>
        <p:txBody>
          <a:bodyPr>
            <a:noAutofit/>
          </a:bodyPr>
          <a:lstStyle/>
          <a:p>
            <a:r>
              <a:rPr lang="en-US" sz="2900" dirty="0"/>
              <a:t>Because this Won’t happen…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AutoShape 2" descr="Image result for organized carto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920" y="488475"/>
            <a:ext cx="4043560" cy="514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Questionable data quality, security, and usefulness </a:t>
            </a:r>
          </a:p>
          <a:p>
            <a:r>
              <a:rPr lang="en-US" altLang="en-US"/>
              <a:t>Difficulty managing data and processes</a:t>
            </a:r>
          </a:p>
          <a:p>
            <a:r>
              <a:rPr lang="en-US" altLang="en-US"/>
              <a:t>Unclear data roles and responsibilities of staff (internal and external)</a:t>
            </a:r>
          </a:p>
          <a:p>
            <a:r>
              <a:rPr lang="en-US" altLang="en-US"/>
              <a:t>Inappropriate data sharing (internal, external, and across agencies)</a:t>
            </a:r>
          </a:p>
          <a:p>
            <a:r>
              <a:rPr lang="en-US" altLang="en-US"/>
              <a:t>Unprepared for data integration opportunities</a:t>
            </a:r>
            <a:endParaRPr lang="en-US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Informal Data Governance Risks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85799" y="698643"/>
            <a:ext cx="7832077" cy="51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Policies and Procedures are at </a:t>
            </a:r>
          </a:p>
          <a:p>
            <a:pPr marL="0" indent="0">
              <a:buNone/>
            </a:pPr>
            <a:r>
              <a:rPr lang="en-US" dirty="0"/>
              <a:t>the center of data governance and management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Documenting and Supporting Implementation of Formal Data Governance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54" y="3068088"/>
            <a:ext cx="5072909" cy="250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rgbClr val="39B54A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Policy and Procedure Refresher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Policy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Consistent </a:t>
            </a:r>
            <a:r>
              <a:rPr lang="en-US" u="sng" dirty="0"/>
              <a:t>guide </a:t>
            </a:r>
            <a:r>
              <a:rPr lang="en-US" dirty="0"/>
              <a:t>to be followed under a set of circumstances</a:t>
            </a:r>
          </a:p>
          <a:p>
            <a:pPr lvl="1"/>
            <a:r>
              <a:rPr lang="en-US" dirty="0"/>
              <a:t>Broad, current, comprehensive, inviolate, written to specify responsibility for action, and used frequently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Described as the “work horse” of a company</a:t>
            </a:r>
          </a:p>
          <a:p>
            <a:r>
              <a:rPr lang="en-US" dirty="0"/>
              <a:t>A sequence of steps for completing a given activity </a:t>
            </a:r>
          </a:p>
          <a:p>
            <a:pPr lvl="1"/>
            <a:r>
              <a:rPr lang="en-US" dirty="0"/>
              <a:t>Change often based on staffing, software, space, etc.</a:t>
            </a:r>
          </a:p>
          <a:p>
            <a:r>
              <a:rPr lang="en-US" dirty="0"/>
              <a:t>Solid, precise, factual, short, and to the point</a:t>
            </a:r>
          </a:p>
        </p:txBody>
      </p:sp>
    </p:spTree>
    <p:extLst>
      <p:ext uri="{BB962C8B-B14F-4D97-AF65-F5344CB8AC3E}">
        <p14:creationId xmlns:p14="http://schemas.microsoft.com/office/powerpoint/2010/main" val="16660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724400" cy="4038600"/>
          </a:xfrm>
        </p:spPr>
        <p:txBody>
          <a:bodyPr>
            <a:normAutofit fontScale="92500"/>
          </a:bodyPr>
          <a:lstStyle/>
          <a:p>
            <a:r>
              <a:rPr lang="en-US" dirty="0"/>
              <a:t>Establish common data understanding and consensus </a:t>
            </a:r>
          </a:p>
          <a:p>
            <a:r>
              <a:rPr lang="en-US" dirty="0"/>
              <a:t>Ensure consistent practices</a:t>
            </a:r>
          </a:p>
          <a:p>
            <a:r>
              <a:rPr lang="en-US" dirty="0"/>
              <a:t>Record historical processes</a:t>
            </a:r>
          </a:p>
          <a:p>
            <a:r>
              <a:rPr lang="en-US" dirty="0"/>
              <a:t>Define work</a:t>
            </a:r>
          </a:p>
          <a:p>
            <a:r>
              <a:rPr lang="en-US" dirty="0"/>
              <a:t>Increase productivity</a:t>
            </a:r>
          </a:p>
          <a:p>
            <a:r>
              <a:rPr lang="en-US" dirty="0"/>
              <a:t>Creates evaluation standard</a:t>
            </a:r>
          </a:p>
          <a:p>
            <a:r>
              <a:rPr lang="en-US" dirty="0"/>
              <a:t>“The Lottery” Scenario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Create Data Governance P&amp;Ps?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4953000" y="1905000"/>
          <a:ext cx="38862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39B54A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When Creating Policies and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Communication is essential—involve as many implementing staff members as feasible</a:t>
            </a:r>
          </a:p>
          <a:p>
            <a:r>
              <a:rPr lang="en-US" dirty="0"/>
              <a:t>Make an organized process to develop P&amp;Ps</a:t>
            </a:r>
          </a:p>
          <a:p>
            <a:r>
              <a:rPr lang="en-US" dirty="0"/>
              <a:t>Use </a:t>
            </a:r>
            <a:r>
              <a:rPr lang="en-US" i="1" dirty="0"/>
              <a:t>DaSy DGM/PC Toolkit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(Fall 2016)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5" t="32839"/>
          <a:stretch/>
        </p:blipFill>
        <p:spPr>
          <a:xfrm>
            <a:off x="4416364" y="2116667"/>
            <a:ext cx="454739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overall management of the availability, usability, integrity, quality, and security of data. Data governance is both an </a:t>
            </a:r>
            <a:r>
              <a:rPr lang="en-US" b="1" u="sng" dirty="0"/>
              <a:t>organizational process and a structure. </a:t>
            </a:r>
            <a:r>
              <a:rPr lang="en-US" dirty="0"/>
              <a:t>It establishes responsibility for data, organizing program area/agency staff to collaboratively and continuously improve data quality through the systematic creation and enforcement of </a:t>
            </a:r>
            <a:r>
              <a:rPr lang="en-US" b="1" u="sng" dirty="0"/>
              <a:t>policies, roles, responsibilities, and procedures</a:t>
            </a:r>
            <a:r>
              <a:rPr lang="en-US" dirty="0"/>
              <a:t>.</a:t>
            </a:r>
            <a:endParaRPr lang="en-US" altLang="en-US" dirty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Data Governance?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5454135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- DaSy Glossary</a:t>
            </a:r>
          </a:p>
        </p:txBody>
      </p:sp>
    </p:spTree>
    <p:extLst>
      <p:ext uri="{BB962C8B-B14F-4D97-AF65-F5344CB8AC3E}">
        <p14:creationId xmlns:p14="http://schemas.microsoft.com/office/powerpoint/2010/main" val="42052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Governance Bodies Are the Essential Foundation for Strong Data Governance and Management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0" r="22320"/>
          <a:stretch>
            <a:fillRect/>
          </a:stretch>
        </p:blipFill>
        <p:spPr>
          <a:xfrm>
            <a:off x="4625788" y="3103926"/>
            <a:ext cx="3603812" cy="2688862"/>
          </a:xfrm>
        </p:spPr>
      </p:pic>
    </p:spTree>
    <p:extLst>
      <p:ext uri="{BB962C8B-B14F-4D97-AF65-F5344CB8AC3E}">
        <p14:creationId xmlns:p14="http://schemas.microsoft.com/office/powerpoint/2010/main" val="37805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946120"/>
              </p:ext>
            </p:extLst>
          </p:nvPr>
        </p:nvGraphicFramePr>
        <p:xfrm>
          <a:off x="457200" y="1576318"/>
          <a:ext cx="8229599" cy="393055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229599">
                  <a:extLst>
                    <a:ext uri="{9D8B030D-6E8A-4147-A177-3AD203B41FA5}">
                      <a16:colId xmlns:a16="http://schemas.microsoft.com/office/drawing/2014/main" val="3704976602"/>
                    </a:ext>
                  </a:extLst>
                </a:gridCol>
              </a:tblGrid>
              <a:tr h="7861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1020" algn="l"/>
                          <a:tab pos="4114800" algn="ctr"/>
                        </a:tabLst>
                      </a:pPr>
                      <a:r>
                        <a:rPr lang="en-US" sz="3200" dirty="0">
                          <a:effectLst/>
                        </a:rPr>
                        <a:t>Welcome and Overview of the Day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658244"/>
                  </a:ext>
                </a:extLst>
              </a:tr>
              <a:tr h="7861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1020" algn="l"/>
                          <a:tab pos="4114800" algn="ctr"/>
                        </a:tabLst>
                      </a:pPr>
                      <a:r>
                        <a:rPr lang="en-US" sz="3200" dirty="0" smtClean="0">
                          <a:effectLst/>
                        </a:rPr>
                        <a:t>Review of Data</a:t>
                      </a:r>
                      <a:r>
                        <a:rPr lang="en-US" sz="3200" baseline="0" dirty="0" smtClean="0">
                          <a:effectLst/>
                        </a:rPr>
                        <a:t> Governance</a:t>
                      </a:r>
                      <a:endParaRPr lang="en-US" sz="3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5416780"/>
                  </a:ext>
                </a:extLst>
              </a:tr>
              <a:tr h="7861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1020" algn="l"/>
                          <a:tab pos="4114800" algn="ctr"/>
                        </a:tabLst>
                      </a:pPr>
                      <a:r>
                        <a:rPr lang="en-US" sz="3200" dirty="0" smtClean="0">
                          <a:effectLst/>
                        </a:rPr>
                        <a:t>Introduction to Data Governance</a:t>
                      </a:r>
                      <a:r>
                        <a:rPr lang="en-US" sz="3200" baseline="0" dirty="0" smtClean="0">
                          <a:effectLst/>
                        </a:rPr>
                        <a:t> Scenarios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3812152"/>
                  </a:ext>
                </a:extLst>
              </a:tr>
              <a:tr h="7861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Introduction</a:t>
                      </a:r>
                      <a:r>
                        <a:rPr lang="en-US" sz="3200" baseline="0" dirty="0" smtClean="0">
                          <a:effectLst/>
                        </a:rPr>
                        <a:t> to Data Governance Toolkit</a:t>
                      </a:r>
                      <a:endParaRPr lang="en-US" sz="3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8211806"/>
                  </a:ext>
                </a:extLst>
              </a:tr>
              <a:tr h="7861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Feedback/Plan </a:t>
                      </a:r>
                      <a:r>
                        <a:rPr lang="en-US" sz="3200" dirty="0">
                          <a:effectLst/>
                        </a:rPr>
                        <a:t>for Next </a:t>
                      </a:r>
                      <a:r>
                        <a:rPr lang="en-US" sz="3200" dirty="0" smtClean="0">
                          <a:effectLst/>
                        </a:rPr>
                        <a:t>Steps</a:t>
                      </a:r>
                      <a:endParaRPr lang="en-US" sz="3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9331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52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rgbClr val="39B54A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2015 State of Part C and Part B State Data Systems: Data Governance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r>
              <a:rPr lang="en-US" dirty="0"/>
              <a:t>619: Does your state have a data governance body whose scope of responsibility includes data on children ages 3 through 5 years receiving special education?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Part C: Does your state have a data governance body whose scope of responsibility includes data on children and families receiving Part C services?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Presence of Data Governance Body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457200" y="1697637"/>
          <a:ext cx="822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30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Over Time (2013 to 2015)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311755"/>
              </p:ext>
            </p:extLst>
          </p:nvPr>
        </p:nvGraphicFramePr>
        <p:xfrm>
          <a:off x="262327" y="1417638"/>
          <a:ext cx="8641829" cy="471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53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1" y="243347"/>
            <a:ext cx="6725264" cy="577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012"/>
            <a:ext cx="85344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Respond </a:t>
            </a:r>
            <a:r>
              <a:rPr lang="en-US" dirty="0"/>
              <a:t>on either your cell phone or computer.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200" dirty="0" smtClean="0"/>
              <a:t>Go to </a:t>
            </a:r>
            <a:r>
              <a:rPr lang="en-US" sz="3200" dirty="0" smtClean="0">
                <a:hlinkClick r:id="rId3"/>
              </a:rPr>
              <a:t>https://pollev.com/presenter2</a:t>
            </a:r>
            <a:r>
              <a:rPr lang="en-US" sz="3200" dirty="0" smtClean="0"/>
              <a:t>   </a:t>
            </a:r>
            <a:endParaRPr lang="en-US" sz="3200" dirty="0"/>
          </a:p>
          <a:p>
            <a:r>
              <a:rPr lang="en-US" sz="3200" dirty="0" smtClean="0"/>
              <a:t>Text Message</a:t>
            </a:r>
            <a:r>
              <a:rPr lang="en-US" sz="3200" dirty="0"/>
              <a:t>—</a:t>
            </a:r>
          </a:p>
          <a:p>
            <a:pPr lvl="1"/>
            <a:r>
              <a:rPr lang="en-US" sz="2800" dirty="0"/>
              <a:t>Text to </a:t>
            </a:r>
            <a:r>
              <a:rPr lang="en-US" sz="3600" b="1" dirty="0"/>
              <a:t>#22333 </a:t>
            </a:r>
            <a:endParaRPr lang="en-US" sz="3600" b="1" dirty="0" smtClean="0"/>
          </a:p>
          <a:p>
            <a:pPr lvl="1"/>
            <a:r>
              <a:rPr lang="en-US" sz="2800" dirty="0" smtClean="0"/>
              <a:t>Message: PRESENTER2  </a:t>
            </a:r>
            <a:endParaRPr lang="en-US" sz="2800" dirty="0"/>
          </a:p>
          <a:p>
            <a:pPr lvl="1"/>
            <a:r>
              <a:rPr lang="en-US" sz="2800" dirty="0"/>
              <a:t>You’ll receive a response saying,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“You’ve joined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Sub User2’s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session.”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Everywhere</a:t>
            </a:r>
          </a:p>
        </p:txBody>
      </p:sp>
      <p:pic>
        <p:nvPicPr>
          <p:cNvPr id="18436" name="Picture 4" descr="https://pbs.twimg.com/profile_images/515568987841630209/S_9qijlx_400x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5757"/>
            <a:ext cx="994172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8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bs.twimg.com/profile_images/515568987841630209/S_9qijlx_400x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0918"/>
            <a:ext cx="870439" cy="8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Poll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How many times do you plan on experiencing Bourbon Street this week?</a:t>
            </a:r>
            <a:endParaRPr lang="en-US" sz="3200" dirty="0"/>
          </a:p>
          <a:p>
            <a:pPr marL="914400" lvl="1" indent="-514350">
              <a:buFont typeface="+mj-lt"/>
              <a:buAutoNum type="arabicParenR"/>
            </a:pPr>
            <a:r>
              <a:rPr lang="en-US" sz="3200" dirty="0" smtClean="0"/>
              <a:t>Zero</a:t>
            </a:r>
            <a:endParaRPr lang="en-US" sz="3200" dirty="0"/>
          </a:p>
          <a:p>
            <a:pPr marL="914400" lvl="1" indent="-514350">
              <a:buFont typeface="+mj-lt"/>
              <a:buAutoNum type="arabicParenR"/>
            </a:pPr>
            <a:r>
              <a:rPr lang="en-US" sz="3200" dirty="0" smtClean="0"/>
              <a:t>1 time</a:t>
            </a:r>
            <a:endParaRPr lang="en-US" sz="3200" dirty="0"/>
          </a:p>
          <a:p>
            <a:pPr marL="914400" lvl="1" indent="-514350">
              <a:buFont typeface="+mj-lt"/>
              <a:buAutoNum type="arabicParenR"/>
            </a:pPr>
            <a:r>
              <a:rPr lang="en-US" sz="3200" dirty="0" smtClean="0"/>
              <a:t>2-4 or more times</a:t>
            </a:r>
            <a:endParaRPr lang="en-US" sz="3200" dirty="0"/>
          </a:p>
          <a:p>
            <a:pPr marL="914400" lvl="1" indent="-514350">
              <a:buFont typeface="+mj-lt"/>
              <a:buAutoNum type="arabicParenR"/>
            </a:pPr>
            <a:r>
              <a:rPr lang="en-US" sz="3200" dirty="0" smtClean="0"/>
              <a:t>I’ll be streaming the presentations from Pat O’Brian’s all week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47" y="2179665"/>
            <a:ext cx="3757353" cy="22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(Formal = all necessary written policies in place)</a:t>
            </a:r>
            <a:endParaRPr lang="en-US" b="1" i="1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Informal; considering formal policies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Actively pursuing written polices 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Several written policies; more to come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Most are pretty darn formal 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So formal we should </a:t>
            </a:r>
            <a:r>
              <a:rPr lang="en-US" sz="3200" dirty="0"/>
              <a:t>be giving this </a:t>
            </a:r>
            <a:r>
              <a:rPr lang="en-US" sz="3200" dirty="0" smtClean="0"/>
              <a:t>presentation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</a:t>
            </a:r>
            <a:r>
              <a:rPr lang="en-US" dirty="0" smtClean="0"/>
              <a:t>Formal </a:t>
            </a:r>
            <a:r>
              <a:rPr lang="en-US" dirty="0"/>
              <a:t>is your </a:t>
            </a:r>
            <a:r>
              <a:rPr lang="en-US" dirty="0" smtClean="0"/>
              <a:t>Program’s </a:t>
            </a:r>
            <a:r>
              <a:rPr lang="en-US" dirty="0"/>
              <a:t>Part C or 619 </a:t>
            </a:r>
            <a:r>
              <a:rPr lang="en-US" dirty="0" smtClean="0"/>
              <a:t>Data Governance</a:t>
            </a:r>
            <a:r>
              <a:rPr lang="en-US" dirty="0"/>
              <a:t>?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don’t know</a:t>
            </a:r>
          </a:p>
          <a:p>
            <a:r>
              <a:rPr lang="en-US" dirty="0" smtClean="0"/>
              <a:t>We develop our own 619 data governance policies </a:t>
            </a:r>
          </a:p>
          <a:p>
            <a:r>
              <a:rPr lang="en-US" dirty="0" smtClean="0"/>
              <a:t>Our 619 data governance is directed by a larger governance body inside our parent agency (Department of Education)</a:t>
            </a:r>
          </a:p>
          <a:p>
            <a:r>
              <a:rPr lang="en-US" dirty="0" smtClean="0"/>
              <a:t>Our 619 data governance is directed by a larger governance body outside our agency (Department of Administrative ____________)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619 - Who Develops Your Data Governance Policies?  </a:t>
            </a:r>
            <a:r>
              <a:rPr lang="en-US" sz="2400" dirty="0" smtClean="0"/>
              <a:t>(check all that apply)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3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don’t know</a:t>
            </a:r>
          </a:p>
          <a:p>
            <a:r>
              <a:rPr lang="en-US" dirty="0" smtClean="0"/>
              <a:t>We develop our own Part C data governance policies </a:t>
            </a:r>
          </a:p>
          <a:p>
            <a:r>
              <a:rPr lang="en-US" dirty="0" smtClean="0"/>
              <a:t>Our Part C data governance is directed by a larger governance body inside our parent agency (Department of Health/Education/Developmental Disabilities)</a:t>
            </a:r>
          </a:p>
          <a:p>
            <a:r>
              <a:rPr lang="en-US" dirty="0" smtClean="0"/>
              <a:t>Our Part C data governance is directed by a larger governance body outside our agency (Department of Administrative ____________)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Part C - Who Develops Your Data Governance Policies?  </a:t>
            </a:r>
            <a:r>
              <a:rPr lang="en-US" sz="2400" dirty="0" smtClean="0"/>
              <a:t>(check all that apply)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3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 smtClean="0"/>
              <a:t>Purpose </a:t>
            </a:r>
            <a:r>
              <a:rPr lang="en-US" sz="3600" dirty="0"/>
              <a:t>and Vision</a:t>
            </a:r>
          </a:p>
          <a:p>
            <a:pPr lvl="0"/>
            <a:r>
              <a:rPr lang="en-US" sz="3600" dirty="0"/>
              <a:t>Data Governance and Management</a:t>
            </a:r>
          </a:p>
          <a:p>
            <a:pPr lvl="0"/>
            <a:r>
              <a:rPr lang="en-US" sz="3600" dirty="0"/>
              <a:t>Stakeholder Engagement</a:t>
            </a:r>
          </a:p>
          <a:p>
            <a:pPr lvl="0"/>
            <a:r>
              <a:rPr lang="en-US" sz="3600" dirty="0"/>
              <a:t>System Design and Development</a:t>
            </a:r>
          </a:p>
          <a:p>
            <a:pPr lvl="0"/>
            <a:r>
              <a:rPr lang="en-US" sz="3600" dirty="0"/>
              <a:t>Data Use</a:t>
            </a:r>
          </a:p>
          <a:p>
            <a:pPr lvl="0"/>
            <a:r>
              <a:rPr lang="en-US" sz="3600" dirty="0"/>
              <a:t>Sustainability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Data Governance </a:t>
            </a:r>
            <a:r>
              <a:rPr lang="en-US" sz="2800" dirty="0"/>
              <a:t>S</a:t>
            </a:r>
            <a:r>
              <a:rPr lang="en-US" sz="2800" dirty="0" smtClean="0"/>
              <a:t>ubcomponents </a:t>
            </a:r>
            <a:r>
              <a:rPr lang="en-US" sz="2800" dirty="0"/>
              <a:t>of the </a:t>
            </a:r>
            <a:r>
              <a:rPr lang="en-US" sz="2800" dirty="0" err="1"/>
              <a:t>DaSy</a:t>
            </a:r>
            <a:r>
              <a:rPr lang="en-US" sz="2800" dirty="0"/>
              <a:t> F</a:t>
            </a:r>
            <a:r>
              <a:rPr lang="en-US" sz="2800" dirty="0" smtClean="0"/>
              <a:t>ramework have you Completed?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8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564" y="137105"/>
            <a:ext cx="8229600" cy="1143000"/>
          </a:xfrm>
          <a:ln>
            <a:solidFill>
              <a:srgbClr val="39B54A"/>
            </a:solidFill>
          </a:ln>
        </p:spPr>
        <p:txBody>
          <a:bodyPr/>
          <a:lstStyle/>
          <a:p>
            <a:r>
              <a:rPr lang="en-US" dirty="0"/>
              <a:t>Session Takeaways…CHASE DGM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87333" y="1227666"/>
            <a:ext cx="4656668" cy="4525963"/>
          </a:xfrm>
        </p:spPr>
        <p:txBody>
          <a:bodyPr/>
          <a:lstStyle/>
          <a:p>
            <a:pPr lvl="0"/>
            <a:r>
              <a:rPr lang="en-US" b="1" i="1" dirty="0" smtClean="0"/>
              <a:t>C</a:t>
            </a:r>
            <a:r>
              <a:rPr lang="en-US" i="1" dirty="0" smtClean="0"/>
              <a:t>onceptualize </a:t>
            </a:r>
            <a:r>
              <a:rPr lang="en-US" i="1" dirty="0"/>
              <a:t>formalized data governance and management (DGM)</a:t>
            </a:r>
            <a:endParaRPr lang="en-US" dirty="0"/>
          </a:p>
          <a:p>
            <a:r>
              <a:rPr lang="en-US" b="1" i="1" dirty="0" smtClean="0"/>
              <a:t>H</a:t>
            </a:r>
            <a:r>
              <a:rPr lang="en-US" i="1" dirty="0" smtClean="0"/>
              <a:t>ear about the </a:t>
            </a:r>
            <a:r>
              <a:rPr lang="en-US" i="1" dirty="0"/>
              <a:t>DaSy DGM/PC Toolkit</a:t>
            </a:r>
          </a:p>
          <a:p>
            <a:r>
              <a:rPr lang="en-US" b="1" i="1" dirty="0"/>
              <a:t>A</a:t>
            </a:r>
            <a:r>
              <a:rPr lang="en-US" i="1" dirty="0"/>
              <a:t>ccess TA supports</a:t>
            </a:r>
          </a:p>
          <a:p>
            <a:pPr lvl="0"/>
            <a:r>
              <a:rPr lang="en-US" b="1" i="1" dirty="0"/>
              <a:t>S</a:t>
            </a:r>
            <a:r>
              <a:rPr lang="en-US" i="1" dirty="0"/>
              <a:t>tart DGM policies/procedures </a:t>
            </a:r>
            <a:endParaRPr lang="en-US" dirty="0"/>
          </a:p>
          <a:p>
            <a:r>
              <a:rPr lang="en-US" b="1" i="1" dirty="0" smtClean="0"/>
              <a:t>E</a:t>
            </a:r>
            <a:r>
              <a:rPr lang="en-US" i="1" dirty="0" smtClean="0"/>
              <a:t>ngage in </a:t>
            </a:r>
            <a:r>
              <a:rPr lang="en-US" i="1" dirty="0"/>
              <a:t>discussions on DGM challenges, successes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0349">
            <a:off x="98733" y="2210039"/>
            <a:ext cx="4510974" cy="1971463"/>
          </a:xfrm>
        </p:spPr>
      </p:pic>
    </p:spTree>
    <p:extLst>
      <p:ext uri="{BB962C8B-B14F-4D97-AF65-F5344CB8AC3E}">
        <p14:creationId xmlns:p14="http://schemas.microsoft.com/office/powerpoint/2010/main" val="17051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Exploring Data Governance and Management Scenarios</a:t>
            </a:r>
          </a:p>
        </p:txBody>
      </p:sp>
      <p:pic>
        <p:nvPicPr>
          <p:cNvPr id="1026" name="Picture 2" descr="http://opstatic.com/img/usermedia/rqBwjgVTW06Y31LcGiHsiA/orig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91" y="1539830"/>
            <a:ext cx="5465295" cy="409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7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433" y="1600201"/>
            <a:ext cx="8277367" cy="4302456"/>
          </a:xfrm>
        </p:spPr>
        <p:txBody>
          <a:bodyPr/>
          <a:lstStyle/>
          <a:p>
            <a:r>
              <a:rPr lang="en-US" sz="3600" dirty="0"/>
              <a:t>Mr. </a:t>
            </a:r>
            <a:r>
              <a:rPr lang="en-US" sz="3600" dirty="0" smtClean="0"/>
              <a:t>Smith </a:t>
            </a:r>
            <a:r>
              <a:rPr lang="en-US" sz="3600" dirty="0"/>
              <a:t>contacts the Part C program and </a:t>
            </a:r>
            <a:r>
              <a:rPr lang="en-US" sz="3600" dirty="0">
                <a:solidFill>
                  <a:srgbClr val="FF0000"/>
                </a:solidFill>
              </a:rPr>
              <a:t>requests that his child’s initial evaluation information be deleted from the data system. </a:t>
            </a:r>
            <a:r>
              <a:rPr lang="en-US" sz="3600" dirty="0"/>
              <a:t>Although the child was evaluated and found eligible for services, the </a:t>
            </a:r>
            <a:r>
              <a:rPr lang="en-US" sz="3600" dirty="0" smtClean="0"/>
              <a:t>Smith </a:t>
            </a:r>
            <a:r>
              <a:rPr lang="en-US" sz="3600" dirty="0"/>
              <a:t>family declined Part C services and sought services privately. </a:t>
            </a:r>
          </a:p>
          <a:p>
            <a:pPr lvl="0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Your agency was notified that training materials posted on an </a:t>
            </a:r>
            <a:r>
              <a:rPr lang="en-US" sz="3600" dirty="0">
                <a:solidFill>
                  <a:srgbClr val="FF0000"/>
                </a:solidFill>
              </a:rPr>
              <a:t>unsecure web page, included personally identifiable information </a:t>
            </a:r>
            <a:r>
              <a:rPr lang="en-US" sz="3600" dirty="0"/>
              <a:t>about children.  Your Director is calling a </a:t>
            </a:r>
            <a:r>
              <a:rPr lang="en-US" sz="3600" dirty="0">
                <a:solidFill>
                  <a:srgbClr val="FF0000"/>
                </a:solidFill>
              </a:rPr>
              <a:t>meeting in an hour. </a:t>
            </a:r>
            <a:r>
              <a:rPr lang="en-US" sz="3600" dirty="0"/>
              <a:t>You are expected to present on the agency’s response, the existing C/619 policies and future mitigation strategies.</a:t>
            </a:r>
          </a:p>
          <a:p>
            <a:pPr lvl="0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1"/>
            <a:ext cx="8458200" cy="4038600"/>
          </a:xfrm>
        </p:spPr>
        <p:txBody>
          <a:bodyPr/>
          <a:lstStyle/>
          <a:p>
            <a:pPr lvl="0"/>
            <a:r>
              <a:rPr lang="en-US" sz="3600" dirty="0">
                <a:solidFill>
                  <a:srgbClr val="002060"/>
                </a:solidFill>
              </a:rPr>
              <a:t>Your agency is </a:t>
            </a:r>
            <a:r>
              <a:rPr lang="en-US" sz="3600" dirty="0">
                <a:solidFill>
                  <a:srgbClr val="FF0000"/>
                </a:solidFill>
              </a:rPr>
              <a:t>updating its overall records retention and destruction manual</a:t>
            </a:r>
            <a:r>
              <a:rPr lang="en-US" sz="3600" dirty="0">
                <a:solidFill>
                  <a:srgbClr val="002060"/>
                </a:solidFill>
              </a:rPr>
              <a:t>.  You are new to your position and upon review of your program’s file list you note that </a:t>
            </a:r>
            <a:r>
              <a:rPr lang="en-US" sz="3600" dirty="0">
                <a:solidFill>
                  <a:srgbClr val="FF0000"/>
                </a:solidFill>
              </a:rPr>
              <a:t>many of your collections are not listed </a:t>
            </a:r>
            <a:r>
              <a:rPr lang="en-US" sz="3600" dirty="0">
                <a:solidFill>
                  <a:srgbClr val="002060"/>
                </a:solidFill>
              </a:rPr>
              <a:t>in the prior version of the manual. You have been asked to update your program’s information by </a:t>
            </a:r>
            <a:r>
              <a:rPr lang="en-US" sz="3600" dirty="0">
                <a:solidFill>
                  <a:srgbClr val="FF0000"/>
                </a:solidFill>
              </a:rPr>
              <a:t>end of the week</a:t>
            </a:r>
            <a:r>
              <a:rPr lang="en-US" sz="3600" dirty="0">
                <a:solidFill>
                  <a:srgbClr val="002060"/>
                </a:solidFill>
              </a:rPr>
              <a:t>. 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54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800" dirty="0"/>
              <a:t>A local program calls the Data Manager.  She requests that the Data Manager </a:t>
            </a:r>
            <a:r>
              <a:rPr lang="en-US" sz="3800" dirty="0">
                <a:solidFill>
                  <a:srgbClr val="FF0000"/>
                </a:solidFill>
              </a:rPr>
              <a:t>add a </a:t>
            </a:r>
            <a:r>
              <a:rPr lang="en-US" sz="3800" dirty="0" smtClean="0">
                <a:solidFill>
                  <a:srgbClr val="FF0000"/>
                </a:solidFill>
              </a:rPr>
              <a:t>data </a:t>
            </a:r>
            <a:r>
              <a:rPr lang="en-US" sz="3800" dirty="0">
                <a:solidFill>
                  <a:srgbClr val="FF0000"/>
                </a:solidFill>
              </a:rPr>
              <a:t>element </a:t>
            </a:r>
            <a:r>
              <a:rPr lang="en-US" sz="3800" dirty="0" smtClean="0">
                <a:solidFill>
                  <a:srgbClr val="FF0000"/>
                </a:solidFill>
              </a:rPr>
              <a:t>to </a:t>
            </a:r>
            <a:r>
              <a:rPr lang="en-US" sz="3800" dirty="0">
                <a:solidFill>
                  <a:srgbClr val="FF0000"/>
                </a:solidFill>
              </a:rPr>
              <a:t>the state data system </a:t>
            </a:r>
            <a:r>
              <a:rPr lang="en-US" sz="3800" dirty="0"/>
              <a:t>(or data warehouse).  She </a:t>
            </a:r>
            <a:r>
              <a:rPr lang="en-US" sz="3800" dirty="0" smtClean="0"/>
              <a:t>says the </a:t>
            </a:r>
            <a:r>
              <a:rPr lang="en-US" sz="3800" dirty="0"/>
              <a:t>data element is key for local reporting and the program needs it added </a:t>
            </a:r>
            <a:r>
              <a:rPr lang="en-US" sz="3800" dirty="0">
                <a:solidFill>
                  <a:srgbClr val="FF0000"/>
                </a:solidFill>
              </a:rPr>
              <a:t>as soon as possible</a:t>
            </a:r>
            <a:r>
              <a:rPr lang="en-US" sz="3800" dirty="0"/>
              <a:t>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880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An advocacy </a:t>
            </a:r>
            <a:r>
              <a:rPr lang="en-US" sz="3600" dirty="0"/>
              <a:t>agency contacts your program to </a:t>
            </a:r>
            <a:r>
              <a:rPr lang="en-US" sz="3600" dirty="0">
                <a:solidFill>
                  <a:srgbClr val="FF0000"/>
                </a:solidFill>
              </a:rPr>
              <a:t>request </a:t>
            </a:r>
            <a:r>
              <a:rPr lang="en-US" sz="3600" dirty="0" smtClean="0">
                <a:solidFill>
                  <a:srgbClr val="FF0000"/>
                </a:solidFill>
              </a:rPr>
              <a:t>aggregate data by county for </a:t>
            </a:r>
            <a:r>
              <a:rPr lang="en-US" sz="3600" dirty="0">
                <a:solidFill>
                  <a:srgbClr val="FF0000"/>
                </a:solidFill>
              </a:rPr>
              <a:t>a </a:t>
            </a:r>
            <a:r>
              <a:rPr lang="en-US" sz="3600" dirty="0" smtClean="0">
                <a:solidFill>
                  <a:srgbClr val="FF0000"/>
                </a:solidFill>
              </a:rPr>
              <a:t>report: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Personnel </a:t>
            </a:r>
            <a:r>
              <a:rPr lang="en-US" sz="3200" dirty="0"/>
              <a:t>(degrees, years of experience, positions)</a:t>
            </a:r>
          </a:p>
          <a:p>
            <a:pPr lvl="1"/>
            <a:r>
              <a:rPr lang="en-US" sz="3200" dirty="0"/>
              <a:t>Referrals and referral sources</a:t>
            </a:r>
          </a:p>
          <a:p>
            <a:pPr lvl="1"/>
            <a:r>
              <a:rPr lang="en-US" sz="3200" dirty="0"/>
              <a:t>Services </a:t>
            </a:r>
            <a:r>
              <a:rPr lang="en-US" sz="3200" dirty="0" smtClean="0"/>
              <a:t>planned/delivered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lvl="1"/>
            <a:endParaRPr lang="en-US" sz="32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2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Instructions for Small Group Activity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2033" y="1526346"/>
            <a:ext cx="4040188" cy="639762"/>
          </a:xfrm>
        </p:spPr>
        <p:txBody>
          <a:bodyPr/>
          <a:lstStyle/>
          <a:p>
            <a:r>
              <a:rPr lang="en-US" sz="2800" dirty="0" smtClean="0"/>
              <a:t>Instructions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52033" y="2166108"/>
            <a:ext cx="4040188" cy="3951288"/>
          </a:xfrm>
        </p:spPr>
        <p:txBody>
          <a:bodyPr/>
          <a:lstStyle/>
          <a:p>
            <a:r>
              <a:rPr lang="en-US" dirty="0"/>
              <a:t>Open </a:t>
            </a:r>
            <a:r>
              <a:rPr lang="en-US" dirty="0" smtClean="0"/>
              <a:t>envelope</a:t>
            </a:r>
          </a:p>
          <a:p>
            <a:r>
              <a:rPr lang="en-US" dirty="0" smtClean="0"/>
              <a:t>Pick facilitator and recorder</a:t>
            </a:r>
          </a:p>
          <a:p>
            <a:r>
              <a:rPr lang="en-US" dirty="0" smtClean="0"/>
              <a:t>Read scenario </a:t>
            </a:r>
            <a:r>
              <a:rPr lang="en-US" dirty="0"/>
              <a:t>out loud</a:t>
            </a:r>
          </a:p>
          <a:p>
            <a:r>
              <a:rPr lang="en-US" dirty="0"/>
              <a:t>Discuss </a:t>
            </a:r>
            <a:r>
              <a:rPr lang="en-US" dirty="0" smtClean="0"/>
              <a:t>scenario </a:t>
            </a:r>
          </a:p>
          <a:p>
            <a:r>
              <a:rPr lang="en-US" dirty="0" smtClean="0"/>
              <a:t>Record ideas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42416" y="1526346"/>
            <a:ext cx="4041775" cy="639762"/>
          </a:xfrm>
        </p:spPr>
        <p:txBody>
          <a:bodyPr/>
          <a:lstStyle/>
          <a:p>
            <a:r>
              <a:rPr lang="en-US" sz="2800" dirty="0" smtClean="0"/>
              <a:t>Discuss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121625" y="2174875"/>
            <a:ext cx="4565176" cy="3951288"/>
          </a:xfrm>
        </p:spPr>
        <p:txBody>
          <a:bodyPr/>
          <a:lstStyle/>
          <a:p>
            <a:r>
              <a:rPr lang="en-US" sz="2800" dirty="0" smtClean="0"/>
              <a:t>What </a:t>
            </a:r>
            <a:r>
              <a:rPr lang="en-US" sz="2800" dirty="0"/>
              <a:t>would you </a:t>
            </a:r>
            <a:r>
              <a:rPr lang="en-US" sz="2800" dirty="0" smtClean="0"/>
              <a:t>do?</a:t>
            </a:r>
            <a:endParaRPr lang="en-US" sz="2800" dirty="0"/>
          </a:p>
          <a:p>
            <a:r>
              <a:rPr lang="en-US" sz="2800" dirty="0"/>
              <a:t>What policies </a:t>
            </a:r>
            <a:r>
              <a:rPr lang="en-US" sz="2800" dirty="0" smtClean="0"/>
              <a:t>do you have?</a:t>
            </a:r>
            <a:endParaRPr lang="en-US" sz="2800" dirty="0"/>
          </a:p>
          <a:p>
            <a:r>
              <a:rPr lang="en-US" sz="2800" dirty="0"/>
              <a:t>What procedures </a:t>
            </a:r>
            <a:r>
              <a:rPr lang="en-US" sz="2800" dirty="0" smtClean="0"/>
              <a:t>do you have?</a:t>
            </a:r>
            <a:endParaRPr lang="en-US" sz="2800" dirty="0"/>
          </a:p>
          <a:p>
            <a:r>
              <a:rPr lang="en-US" sz="2800" dirty="0"/>
              <a:t>How likely is this </a:t>
            </a:r>
            <a:r>
              <a:rPr lang="en-US" sz="2800" dirty="0" smtClean="0"/>
              <a:t>scenario?</a:t>
            </a:r>
            <a:endParaRPr lang="en-US" sz="2800" dirty="0"/>
          </a:p>
          <a:p>
            <a:r>
              <a:rPr lang="en-US" sz="2800" dirty="0"/>
              <a:t>What levels of authority or approval are needed?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27775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0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42068"/>
            <a:ext cx="8077200" cy="32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471" y="221226"/>
            <a:ext cx="8554064" cy="2109019"/>
          </a:xfrm>
        </p:spPr>
        <p:txBody>
          <a:bodyPr>
            <a:normAutofit/>
          </a:bodyPr>
          <a:lstStyle/>
          <a:p>
            <a:r>
              <a:rPr lang="en-US" dirty="0"/>
              <a:t>Governance Policies Provide the Structural Supports for Strong Data Governance and Management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r="12305"/>
          <a:stretch>
            <a:fillRect/>
          </a:stretch>
        </p:blipFill>
        <p:spPr>
          <a:xfrm>
            <a:off x="132377" y="3058498"/>
            <a:ext cx="3216238" cy="2399686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3" y="3110118"/>
            <a:ext cx="3444669" cy="2296446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2043382" y="2124075"/>
            <a:ext cx="2610465" cy="28316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49" y="2588803"/>
            <a:ext cx="1902234" cy="19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&quot; &quot;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A Sneak Peek:  The </a:t>
            </a:r>
            <a:r>
              <a:rPr lang="en-US" sz="2800" dirty="0" err="1"/>
              <a:t>DaSy</a:t>
            </a:r>
            <a:r>
              <a:rPr lang="en-US" sz="2800" dirty="0"/>
              <a:t> Data Governance Toolkit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527361"/>
            <a:ext cx="6819900" cy="4568292"/>
          </a:xfrm>
        </p:spPr>
      </p:pic>
    </p:spTree>
    <p:extLst>
      <p:ext uri="{BB962C8B-B14F-4D97-AF65-F5344CB8AC3E}">
        <p14:creationId xmlns:p14="http://schemas.microsoft.com/office/powerpoint/2010/main" val="25839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Bruce Bull</a:t>
            </a:r>
          </a:p>
          <a:p>
            <a:r>
              <a:rPr lang="en-US" dirty="0"/>
              <a:t>Gary Harmon</a:t>
            </a:r>
          </a:p>
          <a:p>
            <a:r>
              <a:rPr lang="en-US" dirty="0"/>
              <a:t>Denise Mauzy</a:t>
            </a:r>
          </a:p>
          <a:p>
            <a:r>
              <a:rPr lang="en-US" dirty="0"/>
              <a:t>Sharon Walsh</a:t>
            </a:r>
          </a:p>
          <a:p>
            <a:r>
              <a:rPr lang="en-US" dirty="0"/>
              <a:t>Jeff Sellers</a:t>
            </a:r>
          </a:p>
          <a:p>
            <a:r>
              <a:rPr lang="en-US" dirty="0"/>
              <a:t>Missy Coffey Cochenour</a:t>
            </a:r>
          </a:p>
          <a:p>
            <a:r>
              <a:rPr lang="en-US" dirty="0"/>
              <a:t>Haidee Bernstein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Workshop TA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2897048-00E0-47FB-B07B-F36BBE8AF579}" type="slidenum">
              <a:rPr lang="en-US" noProof="0" smtClean="0"/>
              <a:pPr lvl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0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3" y="2626426"/>
            <a:ext cx="2754721" cy="243517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372"/>
              </a:spcBef>
            </a:pPr>
            <a:r>
              <a:rPr lang="en-US" sz="3200" dirty="0"/>
              <a:t>Assist Part </a:t>
            </a:r>
            <a:r>
              <a:rPr lang="en-US" sz="3200" dirty="0" smtClean="0"/>
              <a:t>C and Part B 619 </a:t>
            </a:r>
            <a:r>
              <a:rPr lang="en-US" sz="3200" dirty="0"/>
              <a:t>programs </a:t>
            </a:r>
            <a:r>
              <a:rPr lang="en-US" sz="3200" dirty="0" smtClean="0"/>
              <a:t>with processes and policies for </a:t>
            </a:r>
            <a:r>
              <a:rPr lang="en-US" sz="3200" dirty="0"/>
              <a:t>establishing formal </a:t>
            </a:r>
            <a:r>
              <a:rPr lang="en-US" sz="3200" dirty="0" smtClean="0"/>
              <a:t>data governance</a:t>
            </a:r>
            <a:endParaRPr lang="en-US" sz="3200" dirty="0"/>
          </a:p>
          <a:p>
            <a:pPr lvl="0">
              <a:spcBef>
                <a:spcPts val="372"/>
              </a:spcBef>
            </a:pPr>
            <a:r>
              <a:rPr lang="en-US" sz="3200" dirty="0" smtClean="0"/>
              <a:t>Multiple </a:t>
            </a:r>
            <a:r>
              <a:rPr lang="en-US" sz="3200" dirty="0"/>
              <a:t>sections </a:t>
            </a:r>
            <a:endParaRPr lang="en-US" sz="3200" dirty="0" smtClean="0"/>
          </a:p>
          <a:p>
            <a:pPr lvl="0">
              <a:spcBef>
                <a:spcPts val="372"/>
              </a:spcBef>
            </a:pPr>
            <a:r>
              <a:rPr lang="en-US" sz="3200" dirty="0" smtClean="0"/>
              <a:t>Each </a:t>
            </a:r>
            <a:r>
              <a:rPr lang="en-US" sz="3200" dirty="0"/>
              <a:t>section </a:t>
            </a:r>
            <a:r>
              <a:rPr lang="en-US" sz="3200" dirty="0" smtClean="0"/>
              <a:t>includes:</a:t>
            </a:r>
            <a:endParaRPr lang="en-US" sz="3200" dirty="0"/>
          </a:p>
          <a:p>
            <a:pPr lvl="1">
              <a:spcBef>
                <a:spcPts val="372"/>
              </a:spcBef>
            </a:pPr>
            <a:r>
              <a:rPr lang="en-US" sz="2800" dirty="0"/>
              <a:t>Overview</a:t>
            </a:r>
          </a:p>
          <a:p>
            <a:pPr lvl="1">
              <a:spcBef>
                <a:spcPts val="372"/>
              </a:spcBef>
            </a:pPr>
            <a:r>
              <a:rPr lang="en-US" sz="2800" dirty="0"/>
              <a:t>Considerations</a:t>
            </a:r>
          </a:p>
          <a:p>
            <a:pPr lvl="1">
              <a:spcBef>
                <a:spcPts val="372"/>
              </a:spcBef>
            </a:pPr>
            <a:r>
              <a:rPr lang="en-US" sz="2800" dirty="0" smtClean="0"/>
              <a:t>Fillable </a:t>
            </a:r>
            <a:r>
              <a:rPr lang="en-US" sz="2800" dirty="0"/>
              <a:t>template (“mad libs” style)</a:t>
            </a:r>
          </a:p>
          <a:p>
            <a:pPr lvl="1">
              <a:spcBef>
                <a:spcPts val="372"/>
              </a:spcBef>
            </a:pPr>
            <a:r>
              <a:rPr lang="en-US" sz="2800" dirty="0" smtClean="0"/>
              <a:t>DGM examples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Toolkit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3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05" y="0"/>
            <a:ext cx="2754721" cy="24351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of Contents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42977"/>
            <a:ext cx="5050878" cy="45259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150" b="1" dirty="0" smtClean="0"/>
              <a:t>Purpose, Structure, and Process Policy</a:t>
            </a:r>
            <a:endParaRPr lang="en-US" sz="2150" b="1" dirty="0"/>
          </a:p>
          <a:p>
            <a:pPr>
              <a:buFont typeface="+mj-lt"/>
              <a:buAutoNum type="arabicPeriod"/>
            </a:pPr>
            <a:r>
              <a:rPr lang="en-US" sz="21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21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Security/Risk Management </a:t>
            </a:r>
            <a:r>
              <a:rPr lang="en-US" sz="21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Policy </a:t>
            </a:r>
            <a:endParaRPr lang="en-US" sz="21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150" b="1" dirty="0" smtClean="0"/>
              <a:t>Data Retention and Destruction </a:t>
            </a:r>
            <a:r>
              <a:rPr lang="en-US" sz="2150" b="1" dirty="0"/>
              <a:t>Policy </a:t>
            </a:r>
          </a:p>
          <a:p>
            <a:pPr>
              <a:buFont typeface="+mj-lt"/>
              <a:buAutoNum type="arabicPeriod"/>
            </a:pPr>
            <a:r>
              <a:rPr lang="en-US" sz="2150" b="1" dirty="0"/>
              <a:t>Data Breach </a:t>
            </a:r>
            <a:r>
              <a:rPr lang="en-US" sz="2150" b="1" dirty="0" smtClean="0"/>
              <a:t>Response Policy </a:t>
            </a:r>
            <a:endParaRPr lang="en-US" sz="2150" b="1" dirty="0"/>
          </a:p>
          <a:p>
            <a:pPr>
              <a:buFont typeface="+mj-lt"/>
              <a:buAutoNum type="arabicPeriod"/>
            </a:pPr>
            <a:r>
              <a:rPr lang="en-US" sz="21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Electronic Communications Policy </a:t>
            </a:r>
          </a:p>
          <a:p>
            <a:pPr>
              <a:buFont typeface="+mj-lt"/>
              <a:buAutoNum type="arabicPeriod"/>
            </a:pPr>
            <a:r>
              <a:rPr lang="en-US" sz="21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Data Requests </a:t>
            </a:r>
            <a:r>
              <a:rPr lang="en-US" sz="21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Policy – </a:t>
            </a:r>
            <a:r>
              <a:rPr lang="en-US" sz="21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Internal/External/Third Party </a:t>
            </a:r>
          </a:p>
          <a:p>
            <a:pPr>
              <a:buFont typeface="+mj-lt"/>
              <a:buAutoNum type="arabicPeriod"/>
            </a:pPr>
            <a:r>
              <a:rPr lang="en-US" sz="21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Data Quality Policy</a:t>
            </a:r>
          </a:p>
          <a:p>
            <a:pPr>
              <a:buFont typeface="+mj-lt"/>
              <a:buAutoNum type="arabicPeriod"/>
            </a:pPr>
            <a:r>
              <a:rPr lang="en-US" sz="21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Data Collection Policy</a:t>
            </a:r>
          </a:p>
          <a:p>
            <a:pPr>
              <a:buFont typeface="+mj-lt"/>
              <a:buAutoNum type="arabicPeriod"/>
            </a:pPr>
            <a:r>
              <a:rPr lang="en-US" sz="21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Public Reporting Policy</a:t>
            </a:r>
          </a:p>
          <a:p>
            <a:pPr>
              <a:buFont typeface="+mj-lt"/>
              <a:buAutoNum type="arabicPeriod"/>
            </a:pPr>
            <a:r>
              <a:rPr lang="en-US" sz="21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Training Policy </a:t>
            </a:r>
          </a:p>
        </p:txBody>
      </p:sp>
      <p:pic>
        <p:nvPicPr>
          <p:cNvPr id="2050" name="Picture 2" descr="Image result for table of cont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88" y="2514980"/>
            <a:ext cx="3253960" cy="325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388" y="1560677"/>
            <a:ext cx="6247011" cy="5199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</a:t>
            </a:r>
            <a:r>
              <a:rPr lang="en-US" dirty="0" smtClean="0"/>
              <a:t>Toolkit Conceptualization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603018">
            <a:off x="2167868" y="2813544"/>
            <a:ext cx="57497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1">
                    <a:lumMod val="95000"/>
                    <a:alpha val="74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2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Breach Response Template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4" y="1531938"/>
            <a:ext cx="8128346" cy="506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Toolkit is in DRAFT status</a:t>
            </a:r>
          </a:p>
          <a:p>
            <a:r>
              <a:rPr lang="en-US" dirty="0"/>
              <a:t>Looking for Part C and Part B 619 governance examples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 a Moment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external image Under-Construction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06" y="3150895"/>
            <a:ext cx="7328554" cy="262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91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Jumping in….Using the Toolkit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0973" y="1316192"/>
            <a:ext cx="824280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1. </a:t>
            </a:r>
            <a:r>
              <a:rPr lang="en-US" dirty="0"/>
              <a:t>Purpose, Authority and Structure </a:t>
            </a:r>
            <a:r>
              <a:rPr lang="en-US" dirty="0" smtClean="0"/>
              <a:t>Policy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/>
              <a:t>Data Breach </a:t>
            </a:r>
            <a:r>
              <a:rPr lang="en-US" dirty="0" smtClean="0"/>
              <a:t>Response Policy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/>
              <a:t>Data Retention and Destruction </a:t>
            </a:r>
            <a:r>
              <a:rPr lang="en-US" dirty="0" smtClean="0"/>
              <a:t>Policy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026" y="3202193"/>
            <a:ext cx="2867055" cy="2639962"/>
          </a:xfrm>
          <a:prstGeom prst="rect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65331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300" dirty="0"/>
              <a:t>Pick </a:t>
            </a:r>
            <a:r>
              <a:rPr lang="en-US" sz="3300" dirty="0" smtClean="0"/>
              <a:t>policy section, find table</a:t>
            </a:r>
            <a:endParaRPr lang="en-US" sz="3300" dirty="0"/>
          </a:p>
          <a:p>
            <a:r>
              <a:rPr lang="en-US" sz="3300" dirty="0"/>
              <a:t>Independently read the </a:t>
            </a:r>
            <a:r>
              <a:rPr lang="en-US" sz="3300" dirty="0" smtClean="0"/>
              <a:t>policy</a:t>
            </a:r>
            <a:endParaRPr lang="en-US" sz="3300" dirty="0"/>
          </a:p>
          <a:p>
            <a:r>
              <a:rPr lang="en-US" sz="3300" dirty="0" smtClean="0"/>
              <a:t>Discuss consideration questions</a:t>
            </a:r>
          </a:p>
          <a:p>
            <a:r>
              <a:rPr lang="en-US" sz="3300" dirty="0" smtClean="0"/>
              <a:t>Complete </a:t>
            </a:r>
            <a:r>
              <a:rPr lang="en-US" sz="3300" dirty="0"/>
              <a:t>the template (will not be collected)</a:t>
            </a:r>
          </a:p>
          <a:p>
            <a:r>
              <a:rPr lang="en-US" sz="3300" dirty="0"/>
              <a:t>Continue discussion</a:t>
            </a:r>
          </a:p>
          <a:p>
            <a:r>
              <a:rPr lang="en-US" sz="3300" dirty="0"/>
              <a:t>Share table observations with full group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Using the Toolkit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797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What </a:t>
            </a:r>
            <a:r>
              <a:rPr lang="en-US" sz="4000" dirty="0"/>
              <a:t>did you like about it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What would you change? Add?</a:t>
            </a:r>
            <a:endParaRPr lang="en-US" sz="4000" dirty="0"/>
          </a:p>
          <a:p>
            <a:r>
              <a:rPr lang="en-US" sz="4000" dirty="0" smtClean="0"/>
              <a:t>Is </a:t>
            </a:r>
            <a:r>
              <a:rPr lang="en-US" sz="4000" dirty="0"/>
              <a:t>the content relevant</a:t>
            </a:r>
            <a:r>
              <a:rPr lang="en-US" sz="4000" dirty="0" smtClean="0"/>
              <a:t>?</a:t>
            </a:r>
            <a:endParaRPr lang="en-US" sz="4000" dirty="0"/>
          </a:p>
          <a:p>
            <a:r>
              <a:rPr lang="en-US" sz="4000" dirty="0"/>
              <a:t>What </a:t>
            </a:r>
            <a:r>
              <a:rPr lang="en-US" sz="4000" dirty="0" smtClean="0"/>
              <a:t>are the obstacles </a:t>
            </a:r>
            <a:r>
              <a:rPr lang="en-US" sz="4000" dirty="0"/>
              <a:t>to </a:t>
            </a:r>
            <a:r>
              <a:rPr lang="en-US" sz="4000" dirty="0" smtClean="0"/>
              <a:t>policy creation?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39B54A"/>
            </a:solidFill>
          </a:ln>
        </p:spPr>
        <p:txBody>
          <a:bodyPr/>
          <a:lstStyle/>
          <a:p>
            <a:r>
              <a:rPr lang="en-US" dirty="0" smtClean="0"/>
              <a:t>Participant Feedback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600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6000" dirty="0"/>
              <a:t>In one word describe how you are feeling about your data governance </a:t>
            </a:r>
            <a:r>
              <a:rPr lang="en-US" sz="6000" dirty="0" smtClean="0"/>
              <a:t>policies</a:t>
            </a:r>
          </a:p>
          <a:p>
            <a:pPr lv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the Polls…Feedback on the Toolkit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352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6000" dirty="0" smtClean="0"/>
              <a:t>In one word describe how you are feeling about the toolkit</a:t>
            </a:r>
          </a:p>
          <a:p>
            <a:pPr lv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the Polls…Feedback on the Toolkit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0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Part </a:t>
            </a:r>
            <a:r>
              <a:rPr lang="en-US" sz="3600" dirty="0" smtClean="0"/>
              <a:t>C</a:t>
            </a:r>
            <a:endParaRPr lang="en-US" sz="3600" dirty="0"/>
          </a:p>
          <a:p>
            <a:r>
              <a:rPr lang="en-US" sz="3600" dirty="0" smtClean="0"/>
              <a:t>619</a:t>
            </a:r>
            <a:endParaRPr lang="en-US" sz="3600" dirty="0"/>
          </a:p>
          <a:p>
            <a:r>
              <a:rPr lang="en-US" sz="3600" dirty="0" smtClean="0"/>
              <a:t>Both</a:t>
            </a:r>
            <a:r>
              <a:rPr lang="en-US" sz="3600" dirty="0"/>
              <a:t>  </a:t>
            </a:r>
          </a:p>
          <a:p>
            <a:r>
              <a:rPr lang="en-US" sz="3600" dirty="0"/>
              <a:t>Birth to </a:t>
            </a:r>
            <a:r>
              <a:rPr lang="en-US" sz="3600" dirty="0" smtClean="0"/>
              <a:t>21 </a:t>
            </a:r>
            <a:r>
              <a:rPr lang="en-US" sz="3600" dirty="0"/>
              <a:t>or </a:t>
            </a:r>
            <a:r>
              <a:rPr lang="en-US" sz="3600" dirty="0" smtClean="0"/>
              <a:t>3-21</a:t>
            </a:r>
            <a:r>
              <a:rPr lang="en-US" sz="3600" dirty="0"/>
              <a:t>  </a:t>
            </a:r>
            <a:endParaRPr lang="en-US" sz="3600" dirty="0" smtClean="0"/>
          </a:p>
          <a:p>
            <a:r>
              <a:rPr lang="en-US" sz="3600" dirty="0" smtClean="0"/>
              <a:t>TA Providers</a:t>
            </a:r>
            <a:endParaRPr lang="en-US" sz="3600" dirty="0"/>
          </a:p>
          <a:p>
            <a:r>
              <a:rPr lang="en-US" sz="3600" dirty="0" smtClean="0"/>
              <a:t>Other</a:t>
            </a:r>
            <a:r>
              <a:rPr lang="en-US" sz="3600" dirty="0"/>
              <a:t> 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Show of Hands- Which Program do you Represent?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</a:t>
            </a:r>
            <a:r>
              <a:rPr lang="en-US" dirty="0"/>
              <a:t>S</a:t>
            </a:r>
            <a:r>
              <a:rPr lang="en-US" dirty="0" smtClean="0"/>
              <a:t>ection of the Toolkit Will you Start With?   </a:t>
            </a:r>
            <a:r>
              <a:rPr lang="en-US" sz="3100" i="1" dirty="0" smtClean="0"/>
              <a:t>Select One </a:t>
            </a:r>
            <a:endParaRPr lang="en-US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Purpose, </a:t>
            </a:r>
            <a:r>
              <a:rPr lang="en-US" sz="2600" dirty="0" smtClean="0">
                <a:solidFill>
                  <a:schemeClr val="tx1"/>
                </a:solidFill>
              </a:rPr>
              <a:t>Structure, and Process </a:t>
            </a:r>
            <a:r>
              <a:rPr lang="en-US" sz="2600" dirty="0">
                <a:solidFill>
                  <a:schemeClr val="tx1"/>
                </a:solidFill>
              </a:rPr>
              <a:t>Policy</a:t>
            </a:r>
          </a:p>
          <a:p>
            <a:pPr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Data Security/Risk Management Policy </a:t>
            </a:r>
          </a:p>
          <a:p>
            <a:pPr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Data Retention and Destruction Policy </a:t>
            </a:r>
          </a:p>
          <a:p>
            <a:pPr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Data Breach Response Policy </a:t>
            </a:r>
          </a:p>
          <a:p>
            <a:pPr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Electronic Communications Policy </a:t>
            </a:r>
          </a:p>
          <a:p>
            <a:pPr>
              <a:buFont typeface="+mj-lt"/>
              <a:buAutoNum type="arabicPeriod"/>
            </a:pPr>
            <a:endParaRPr lang="en-US" sz="2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sz="2600" dirty="0">
                <a:solidFill>
                  <a:schemeClr val="tx1"/>
                </a:solidFill>
              </a:rPr>
              <a:t>Data Requests Policy – Internal/External/Third Party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600" dirty="0">
                <a:solidFill>
                  <a:schemeClr val="tx1"/>
                </a:solidFill>
              </a:rPr>
              <a:t>Data Quality Policy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600" dirty="0">
                <a:solidFill>
                  <a:schemeClr val="tx1"/>
                </a:solidFill>
              </a:rPr>
              <a:t>Data Collection Policy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600" dirty="0">
                <a:solidFill>
                  <a:schemeClr val="tx1"/>
                </a:solidFill>
              </a:rPr>
              <a:t>Public Reporting Policy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600" dirty="0">
                <a:solidFill>
                  <a:schemeClr val="tx1"/>
                </a:solidFill>
              </a:rPr>
              <a:t>Training Policy 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tx1"/>
                </a:solidFill>
              </a:rPr>
              <a:t>Not </a:t>
            </a:r>
            <a:r>
              <a:rPr lang="en-US" sz="2600" dirty="0">
                <a:solidFill>
                  <a:schemeClr val="tx1"/>
                </a:solidFill>
              </a:rPr>
              <a:t>yet convinced we need to do this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745232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833156"/>
            <a:ext cx="3812208" cy="377298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67544"/>
            <a:ext cx="5486400" cy="4038600"/>
          </a:xfrm>
        </p:spPr>
        <p:txBody>
          <a:bodyPr/>
          <a:lstStyle/>
          <a:p>
            <a:r>
              <a:rPr lang="en-US" dirty="0" smtClean="0"/>
              <a:t>Are you planning </a:t>
            </a:r>
            <a:r>
              <a:rPr lang="en-US" dirty="0"/>
              <a:t>to work on data </a:t>
            </a:r>
            <a:r>
              <a:rPr lang="en-US" dirty="0" smtClean="0"/>
              <a:t>governance policies in </a:t>
            </a:r>
            <a:r>
              <a:rPr lang="en-US" dirty="0"/>
              <a:t>the next </a:t>
            </a:r>
            <a:r>
              <a:rPr lang="en-US" dirty="0" smtClean="0"/>
              <a:t>6-12 months?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Contact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Gary </a:t>
            </a:r>
            <a:r>
              <a:rPr lang="en-US" dirty="0" smtClean="0"/>
              <a:t>Harmon </a:t>
            </a:r>
            <a:r>
              <a:rPr lang="en-US" sz="2400" dirty="0" smtClean="0">
                <a:hlinkClick r:id="rId4"/>
              </a:rPr>
              <a:t>Gary.harmon@unc.edu</a:t>
            </a: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Tate Gould </a:t>
            </a:r>
            <a:r>
              <a:rPr lang="en-US" dirty="0" smtClean="0">
                <a:hlinkClick r:id="rId5"/>
              </a:rPr>
              <a:t>tgould@anlar.com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Work and TA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249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rgbClr val="39B54A"/>
            </a:solidFill>
          </a:ln>
        </p:spPr>
        <p:txBody>
          <a:bodyPr/>
          <a:lstStyle/>
          <a:p>
            <a:r>
              <a:rPr lang="en-US" dirty="0"/>
              <a:t>Assistance </a:t>
            </a:r>
            <a:r>
              <a:rPr lang="en-US" dirty="0" smtClean="0"/>
              <a:t>Needed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32735" y="1600200"/>
            <a:ext cx="6315832" cy="4525963"/>
          </a:xfrm>
        </p:spPr>
        <p:txBody>
          <a:bodyPr/>
          <a:lstStyle/>
          <a:p>
            <a:pPr lvl="0"/>
            <a:r>
              <a:rPr lang="en-US" dirty="0" smtClean="0"/>
              <a:t>How </a:t>
            </a:r>
            <a:r>
              <a:rPr lang="en-US" dirty="0"/>
              <a:t>much </a:t>
            </a:r>
            <a:r>
              <a:rPr lang="en-US" sz="3200" b="1" dirty="0"/>
              <a:t>help do you need </a:t>
            </a:r>
            <a:r>
              <a:rPr lang="en-US" dirty="0"/>
              <a:t>to complete? </a:t>
            </a:r>
            <a:endParaRPr lang="en-US" dirty="0" smtClean="0"/>
          </a:p>
          <a:p>
            <a:pPr lvl="0"/>
            <a:r>
              <a:rPr lang="en-US" b="1" dirty="0" smtClean="0"/>
              <a:t>Help </a:t>
            </a:r>
            <a:r>
              <a:rPr lang="en-US" b="1" dirty="0"/>
              <a:t>us</a:t>
            </a:r>
            <a:r>
              <a:rPr lang="en-US" sz="2400" dirty="0"/>
              <a:t>: </a:t>
            </a:r>
          </a:p>
          <a:p>
            <a:pPr lvl="1"/>
            <a:r>
              <a:rPr lang="en-US" dirty="0"/>
              <a:t>Share your DGM policies and procedures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as </a:t>
            </a:r>
            <a:r>
              <a:rPr lang="en-US" dirty="0"/>
              <a:t>potential examples </a:t>
            </a:r>
          </a:p>
          <a:p>
            <a:pPr lvl="1"/>
            <a:r>
              <a:rPr lang="en-US" dirty="0"/>
              <a:t>Share DGM scenarios to inform toolkit development</a:t>
            </a:r>
          </a:p>
          <a:p>
            <a:pPr lvl="1"/>
            <a:r>
              <a:rPr lang="en-US" dirty="0"/>
              <a:t>Work with us to develop a policy we can include as a sample</a:t>
            </a:r>
          </a:p>
          <a:p>
            <a:pPr lvl="1"/>
            <a:r>
              <a:rPr lang="en-US" dirty="0"/>
              <a:t>Be an external reviewer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87202" y="1586752"/>
            <a:ext cx="2627193" cy="238013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/>
              <a:t>Contact:</a:t>
            </a:r>
          </a:p>
          <a:p>
            <a:pPr marL="0" indent="0">
              <a:buNone/>
            </a:pPr>
            <a:r>
              <a:rPr lang="en-US" sz="2000" dirty="0"/>
              <a:t>Gary Harmon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Gary.harmon@unc.edu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Tate Gould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tgould@anlar.com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24247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to the DaSy Playground!</a:t>
            </a:r>
          </a:p>
          <a:p>
            <a:pPr marL="0" indent="0" algn="ctr">
              <a:buNone/>
            </a:pPr>
            <a:endParaRPr lang="en-US" sz="1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Toolkit Introduction</a:t>
            </a:r>
          </a:p>
          <a:p>
            <a:pPr marL="0" indent="0" algn="ctr">
              <a:buNone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</a:t>
            </a:r>
          </a:p>
          <a:p>
            <a:pPr marL="0" indent="0" algn="ctr">
              <a:buNone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8:30am – 9:00am</a:t>
            </a:r>
          </a:p>
          <a:p>
            <a:pPr marL="0" indent="0" algn="ctr">
              <a:buNone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Orleans Room (2</a:t>
            </a:r>
            <a:r>
              <a:rPr lang="en-US" sz="3200" b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Floor)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more of the toolkit?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7" name="Picture 6" descr="Illustration - Playground by himehisagi on Deviant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40" y="4891724"/>
            <a:ext cx="1609344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34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 the </a:t>
            </a:r>
            <a:r>
              <a:rPr lang="en-US" dirty="0" err="1"/>
              <a:t>DaSy</a:t>
            </a:r>
            <a:r>
              <a:rPr lang="en-US" dirty="0"/>
              <a:t> website at:</a:t>
            </a:r>
            <a:br>
              <a:rPr lang="en-US" dirty="0"/>
            </a:br>
            <a:r>
              <a:rPr lang="en-US" dirty="0">
                <a:hlinkClick r:id="rId3"/>
              </a:rPr>
              <a:t>http://dasycenter.org/</a:t>
            </a:r>
            <a:endParaRPr lang="en-US" dirty="0"/>
          </a:p>
          <a:p>
            <a:r>
              <a:rPr lang="en-US" dirty="0"/>
              <a:t>Like us on Facebook: </a:t>
            </a:r>
            <a:br>
              <a:rPr lang="en-US" dirty="0"/>
            </a:br>
            <a:r>
              <a:rPr lang="en-US" u="sng" dirty="0">
                <a:hlinkClick r:id="rId4"/>
              </a:rPr>
              <a:t>https://www.facebook.com/dasycenter</a:t>
            </a:r>
            <a:endParaRPr lang="en-US" dirty="0"/>
          </a:p>
          <a:p>
            <a:r>
              <a:rPr lang="en-US" dirty="0"/>
              <a:t>Follow us on Twitter:</a:t>
            </a:r>
            <a:br>
              <a:rPr lang="en-US" dirty="0"/>
            </a:br>
            <a:r>
              <a:rPr lang="en-US" u="sng" dirty="0">
                <a:hlinkClick r:id="rId5"/>
              </a:rPr>
              <a:t>@</a:t>
            </a:r>
            <a:r>
              <a:rPr lang="en-US" u="sng" dirty="0" err="1">
                <a:hlinkClick r:id="rId5"/>
              </a:rPr>
              <a:t>DaSyCenter</a:t>
            </a:r>
            <a:r>
              <a:rPr lang="en-US" dirty="0"/>
              <a:t>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6327775"/>
            <a:ext cx="2133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60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2390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contents of this presentation were developed under a grant from the U.S. Department of Education, # H373Z120002. However, those contents do not necessarily represent the policy of the U.S. Department of Education, and you should not assume endorsement by the Federal Government. Project Officers, Meredith </a:t>
            </a:r>
            <a:r>
              <a:rPr lang="en-US" sz="1800" dirty="0" err="1"/>
              <a:t>Miceli</a:t>
            </a:r>
            <a:r>
              <a:rPr lang="en-US" sz="1800" dirty="0"/>
              <a:t> and </a:t>
            </a:r>
            <a:r>
              <a:rPr lang="en-US" sz="1800" dirty="0" err="1"/>
              <a:t>Richelle</a:t>
            </a:r>
            <a:r>
              <a:rPr lang="en-US" sz="1800" dirty="0"/>
              <a:t> Davis.</a:t>
            </a:r>
          </a:p>
        </p:txBody>
      </p:sp>
      <p:pic>
        <p:nvPicPr>
          <p:cNvPr id="10" name="Picture 9" descr="Logo of the Technical Assistance and Dissemination Net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458302"/>
            <a:ext cx="1676400" cy="561594"/>
          </a:xfrm>
          <a:prstGeom prst="rect">
            <a:avLst/>
          </a:prstGeom>
        </p:spPr>
      </p:pic>
      <p:pic>
        <p:nvPicPr>
          <p:cNvPr id="11" name="Picture 10" descr="Logo of the U.S. Office of Special Education Program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63" y="4296186"/>
            <a:ext cx="1062037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3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i="1" dirty="0"/>
              <a:t> </a:t>
            </a:r>
            <a:r>
              <a:rPr lang="en-US" sz="3200" b="1" i="1" dirty="0" smtClean="0"/>
              <a:t>Only state folks should raise their hands</a:t>
            </a:r>
          </a:p>
          <a:p>
            <a:r>
              <a:rPr lang="en-US" sz="4000" dirty="0" smtClean="0"/>
              <a:t>Data manager/data steward</a:t>
            </a:r>
          </a:p>
          <a:p>
            <a:r>
              <a:rPr lang="en-US" sz="4000" dirty="0" smtClean="0"/>
              <a:t>Program coordinator/director/administrator</a:t>
            </a:r>
          </a:p>
          <a:p>
            <a:r>
              <a:rPr lang="en-US" sz="4000" dirty="0" smtClean="0"/>
              <a:t>Other state program staff/consultants</a:t>
            </a:r>
            <a:endParaRPr lang="en-US" sz="40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of Hands - What </a:t>
            </a:r>
            <a:r>
              <a:rPr lang="en-US" dirty="0"/>
              <a:t>is your role?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97048-00E0-47FB-B07B-F36BBE8AF57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0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overall management of the availability, usability, integrity, quality, and security of data. Data governance is both an </a:t>
            </a:r>
            <a:r>
              <a:rPr lang="en-US" b="1" u="sng" dirty="0"/>
              <a:t>organizational process and a structure. </a:t>
            </a:r>
            <a:r>
              <a:rPr lang="en-US" dirty="0"/>
              <a:t>It establishes responsibility for data, organizing program area/agency staff to collaboratively and continuously improve data quality through the systematic creation and enforcement of </a:t>
            </a:r>
            <a:r>
              <a:rPr lang="en-US" b="1" u="sng" dirty="0"/>
              <a:t>policies, roles, responsibilities, and procedures</a:t>
            </a:r>
            <a:r>
              <a:rPr lang="en-US" dirty="0"/>
              <a:t>.</a:t>
            </a:r>
            <a:endParaRPr lang="en-US" altLang="en-US" dirty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Data Governance?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5454135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- DaSy Glossary</a:t>
            </a:r>
          </a:p>
        </p:txBody>
      </p:sp>
    </p:spTree>
    <p:extLst>
      <p:ext uri="{BB962C8B-B14F-4D97-AF65-F5344CB8AC3E}">
        <p14:creationId xmlns:p14="http://schemas.microsoft.com/office/powerpoint/2010/main" val="23280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114" y="1844000"/>
            <a:ext cx="4441371" cy="4038600"/>
          </a:xfrm>
        </p:spPr>
        <p:txBody>
          <a:bodyPr/>
          <a:lstStyle/>
          <a:p>
            <a:pPr marL="342900" lvl="1" indent="-342900">
              <a:buBlip>
                <a:blip r:embed="rId3"/>
              </a:buBlip>
            </a:pPr>
            <a:r>
              <a:rPr lang="en-US" altLang="en-US" dirty="0"/>
              <a:t>Establishes data responsibility</a:t>
            </a:r>
          </a:p>
          <a:p>
            <a:pPr marL="342900" lvl="1" indent="-342900">
              <a:buBlip>
                <a:blip r:embed="rId3"/>
              </a:buBlip>
            </a:pPr>
            <a:r>
              <a:rPr lang="en-US" altLang="en-US" dirty="0"/>
              <a:t>Organizes program staff to </a:t>
            </a:r>
          </a:p>
          <a:p>
            <a:pPr marL="742950" lvl="2" indent="-342900">
              <a:buBlip>
                <a:blip r:embed="rId3"/>
              </a:buBlip>
            </a:pPr>
            <a:r>
              <a:rPr lang="en-US" altLang="en-US" dirty="0"/>
              <a:t>improve data quality . . .</a:t>
            </a:r>
          </a:p>
          <a:p>
            <a:pPr marL="742950" lvl="2" indent="-342900">
              <a:buBlip>
                <a:blip r:embed="rId3"/>
              </a:buBlip>
            </a:pPr>
            <a:r>
              <a:rPr lang="en-US" altLang="en-US" dirty="0"/>
              <a:t>through the systematic creation and enforcement of . . . </a:t>
            </a:r>
          </a:p>
          <a:p>
            <a:pPr marL="742950" lvl="2" indent="-342900">
              <a:buBlip>
                <a:blip r:embed="rId3"/>
              </a:buBlip>
            </a:pPr>
            <a:r>
              <a:rPr lang="en-US" altLang="en-US" dirty="0"/>
              <a:t>policies, roles, responsibilities, and procedures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u="sng" dirty="0">
                <a:solidFill>
                  <a:srgbClr val="FF0000"/>
                </a:solidFill>
              </a:rPr>
              <a:t>Formal</a:t>
            </a:r>
            <a:r>
              <a:rPr lang="en-US" dirty="0"/>
              <a:t> Data Governance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717" y="2832234"/>
            <a:ext cx="3647643" cy="19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Why Focus on </a:t>
            </a:r>
            <a:r>
              <a:rPr lang="en-US" sz="3000" dirty="0">
                <a:solidFill>
                  <a:srgbClr val="FF0000"/>
                </a:solidFill>
              </a:rPr>
              <a:t>Formal</a:t>
            </a:r>
            <a:r>
              <a:rPr lang="en-US" sz="3000" dirty="0"/>
              <a:t> Data Governance?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6547" y="2040499"/>
            <a:ext cx="4730906" cy="3158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42" y="6318305"/>
            <a:ext cx="2056645" cy="34498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35779" r="12749" b="43137"/>
          <a:stretch/>
        </p:blipFill>
        <p:spPr bwMode="auto">
          <a:xfrm>
            <a:off x="5638800" y="6257028"/>
            <a:ext cx="1828800" cy="472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85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4918</TotalTime>
  <Words>1832</Words>
  <Application>Microsoft Office PowerPoint</Application>
  <PresentationFormat>On-screen Show (4:3)</PresentationFormat>
  <Paragraphs>352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Century Gothic</vt:lpstr>
      <vt:lpstr>Century Schoolbook</vt:lpstr>
      <vt:lpstr>Times New Roman</vt:lpstr>
      <vt:lpstr>2_Office Theme</vt:lpstr>
      <vt:lpstr>PowerPoint Presentation</vt:lpstr>
      <vt:lpstr>Agenda</vt:lpstr>
      <vt:lpstr>Session Takeaways…CHASE DGM</vt:lpstr>
      <vt:lpstr>Workshop TA Team</vt:lpstr>
      <vt:lpstr>Show of Hands- Which Program do you Represent?</vt:lpstr>
      <vt:lpstr>Show of Hands - What is your role? </vt:lpstr>
      <vt:lpstr>What is Data Governance?</vt:lpstr>
      <vt:lpstr>Formal Data Governance</vt:lpstr>
      <vt:lpstr>Why Focus on Formal Data Governance?</vt:lpstr>
      <vt:lpstr>Formal Data Governance Benefits</vt:lpstr>
      <vt:lpstr>Because this Won’t happen…</vt:lpstr>
      <vt:lpstr>Informal Data Governance Risks</vt:lpstr>
      <vt:lpstr>PowerPoint Presentation</vt:lpstr>
      <vt:lpstr>Documenting and Supporting Implementation of Formal Data Governance</vt:lpstr>
      <vt:lpstr>Policy and Procedure Refresher</vt:lpstr>
      <vt:lpstr>Why Create Data Governance P&amp;Ps?</vt:lpstr>
      <vt:lpstr>When Creating Policies and Procedures</vt:lpstr>
      <vt:lpstr>What is Data Governance?</vt:lpstr>
      <vt:lpstr>Governance Bodies Are the Essential Foundation for Strong Data Governance and Management</vt:lpstr>
      <vt:lpstr>2015 State of Part C and Part B State Data Systems: Data Governance</vt:lpstr>
      <vt:lpstr>Presence of Data Governance Body</vt:lpstr>
      <vt:lpstr>Change Over Time (2013 to 2015)</vt:lpstr>
      <vt:lpstr>PowerPoint Presentation</vt:lpstr>
      <vt:lpstr>Poll Everywhere</vt:lpstr>
      <vt:lpstr>Practice Poll</vt:lpstr>
      <vt:lpstr>How Formal is your Program’s Part C or 619 Data Governance? </vt:lpstr>
      <vt:lpstr>619 - Who Develops Your Data Governance Policies?  (check all that apply)</vt:lpstr>
      <vt:lpstr>Part C - Who Develops Your Data Governance Policies?  (check all that apply)</vt:lpstr>
      <vt:lpstr>What Data Governance Subcomponents of the DaSy Framework have you Completed? </vt:lpstr>
      <vt:lpstr>Exploring Data Governance and Management Scenarios</vt:lpstr>
      <vt:lpstr>Scenario 1</vt:lpstr>
      <vt:lpstr>Scenario 2</vt:lpstr>
      <vt:lpstr>Scenario 3</vt:lpstr>
      <vt:lpstr>Scenario 4</vt:lpstr>
      <vt:lpstr>Scenario 5</vt:lpstr>
      <vt:lpstr>Instructions for Small Group Activity </vt:lpstr>
      <vt:lpstr>Report Out</vt:lpstr>
      <vt:lpstr>Governance Policies Provide the Structural Supports for Strong Data Governance and Management</vt:lpstr>
      <vt:lpstr>A Sneak Peek:  The DaSy Data Governance Toolkit</vt:lpstr>
      <vt:lpstr>Overview of Toolkit</vt:lpstr>
      <vt:lpstr>Table of Contents</vt:lpstr>
      <vt:lpstr>Online Toolkit Conceptualization</vt:lpstr>
      <vt:lpstr>Data Breach Response Template</vt:lpstr>
      <vt:lpstr>Pause a Moment</vt:lpstr>
      <vt:lpstr>Jumping in….Using the Toolkit</vt:lpstr>
      <vt:lpstr>Activity: Using the Toolkit</vt:lpstr>
      <vt:lpstr>Participant Feedback</vt:lpstr>
      <vt:lpstr>To the Polls…Feedback on the Toolkit</vt:lpstr>
      <vt:lpstr>To the Polls…Feedback on the Toolkit</vt:lpstr>
      <vt:lpstr>Which Section of the Toolkit Will you Start With?   Select One </vt:lpstr>
      <vt:lpstr>Future Work and TA Support</vt:lpstr>
      <vt:lpstr>Assistance Needed</vt:lpstr>
      <vt:lpstr>Want more of the toolkit?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Breyer</dc:creator>
  <cp:lastModifiedBy>Harmon, Gary N.</cp:lastModifiedBy>
  <cp:revision>190</cp:revision>
  <dcterms:created xsi:type="dcterms:W3CDTF">2016-06-03T19:54:04Z</dcterms:created>
  <dcterms:modified xsi:type="dcterms:W3CDTF">2016-08-14T18:25:52Z</dcterms:modified>
</cp:coreProperties>
</file>