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 id="2147485013" r:id="rId3"/>
    <p:sldMasterId id="2147485023" r:id="rId4"/>
    <p:sldMasterId id="2147485033" r:id="rId5"/>
    <p:sldMasterId id="2147485045" r:id="rId6"/>
    <p:sldMasterId id="2147485057" r:id="rId7"/>
  </p:sldMasterIdLst>
  <p:notesMasterIdLst>
    <p:notesMasterId r:id="rId51"/>
  </p:notesMasterIdLst>
  <p:handoutMasterIdLst>
    <p:handoutMasterId r:id="rId52"/>
  </p:handoutMasterIdLst>
  <p:sldIdLst>
    <p:sldId id="267" r:id="rId8"/>
    <p:sldId id="280" r:id="rId9"/>
    <p:sldId id="281" r:id="rId10"/>
    <p:sldId id="286" r:id="rId11"/>
    <p:sldId id="290" r:id="rId12"/>
    <p:sldId id="285" r:id="rId13"/>
    <p:sldId id="287" r:id="rId14"/>
    <p:sldId id="288" r:id="rId15"/>
    <p:sldId id="289" r:id="rId16"/>
    <p:sldId id="283" r:id="rId17"/>
    <p:sldId id="284" r:id="rId18"/>
    <p:sldId id="291" r:id="rId19"/>
    <p:sldId id="293" r:id="rId20"/>
    <p:sldId id="294" r:id="rId21"/>
    <p:sldId id="295" r:id="rId22"/>
    <p:sldId id="296" r:id="rId23"/>
    <p:sldId id="298" r:id="rId24"/>
    <p:sldId id="299" r:id="rId25"/>
    <p:sldId id="27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Lst>
  <p:sldSz cx="9144000" cy="6858000" type="screen4x3"/>
  <p:notesSz cx="7010400" cy="9296400"/>
  <p:custDataLst>
    <p:tags r:id="rId53"/>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66"/>
    </p:cViewPr>
  </p:sorterViewPr>
  <p:notesViewPr>
    <p:cSldViewPr>
      <p:cViewPr varScale="1">
        <p:scale>
          <a:sx n="110" d="100"/>
          <a:sy n="110" d="100"/>
        </p:scale>
        <p:origin x="-328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5E1B58C3-851F-5B45-8883-EA141B9BE990}" type="datetimeFigureOut">
              <a:rPr lang="en-US"/>
              <a:pPr>
                <a:defRPr/>
              </a:pPr>
              <a:t>8/8/2016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a:cs typeface="Arial"/>
              </a:defRPr>
            </a:lvl1pPr>
          </a:lstStyle>
          <a:p>
            <a:pPr>
              <a:defRPr/>
            </a:pPr>
            <a:fld id="{3C87139F-DDB3-5943-B055-E279F8F9EF39}" type="datetimeFigureOut">
              <a:rPr lang="en-US" smtClean="0"/>
              <a:pPr>
                <a:defRPr/>
              </a:pPr>
              <a:t>8/8/2016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i="1">
                <a:latin typeface="Arial"/>
                <a:ea typeface="+mn-ea"/>
                <a:cs typeface="Arial"/>
              </a:defRPr>
            </a:lvl1pPr>
          </a:lstStyle>
          <a:p>
            <a:pPr>
              <a:defRPr/>
            </a:pPr>
            <a:r>
              <a:rPr lang="en-US" smtClean="0"/>
              <a:t>ECTACenter.org</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a:cs typeface="Arial"/>
              </a:defRPr>
            </a:lvl1pPr>
          </a:lstStyle>
          <a:p>
            <a:pPr>
              <a:defRPr/>
            </a:pPr>
            <a:fld id="{A4D4A29D-0E5E-E34D-8579-0D1C1BBCA53C}" type="slidenum">
              <a:rPr lang="en-US" smtClean="0"/>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turned its attention</a:t>
            </a:r>
            <a:r>
              <a:rPr lang="en-US" baseline="0" dirty="0" smtClean="0"/>
              <a:t> to Early Childhood inclusion in 2011with a realization that it takes a village to raise a child, especially when the child has a development delay, special needs.</a:t>
            </a:r>
          </a:p>
          <a:p>
            <a:endParaRPr lang="en-US" baseline="0" dirty="0" smtClean="0"/>
          </a:p>
          <a:p>
            <a:r>
              <a:rPr lang="en-US" baseline="0" dirty="0" smtClean="0"/>
              <a:t>To improve opportunities for all our young children, it would take a collaborative movement.  We needed a diverse early childhood group to tend to this.  It needed to be ongoing and produce actions and products to increase the number of children with IEPs in the regular EC environment, and decreasing the number of preschoolers in self-contained ECSE classrooms.</a:t>
            </a:r>
          </a:p>
          <a:p>
            <a:r>
              <a:rPr lang="en-US" baseline="0" dirty="0" smtClean="0"/>
              <a:t>(click)</a:t>
            </a:r>
          </a:p>
          <a:p>
            <a:endParaRPr lang="en-US" dirty="0"/>
          </a:p>
        </p:txBody>
      </p:sp>
      <p:sp>
        <p:nvSpPr>
          <p:cNvPr id="4" name="Slide Number Placeholder 3"/>
          <p:cNvSpPr>
            <a:spLocks noGrp="1"/>
          </p:cNvSpPr>
          <p:nvPr>
            <p:ph type="sldNum" sz="quarter" idx="10"/>
          </p:nvPr>
        </p:nvSpPr>
        <p:spPr/>
        <p:txBody>
          <a:bodyPr/>
          <a:lstStyle/>
          <a:p>
            <a:fld id="{530877AE-2660-2E4B-BC67-F0E2308100B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567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Pass out Handout  (or Ref handout if its in a folder)</a:t>
            </a:r>
            <a:endParaRPr lang="en-US" dirty="0"/>
          </a:p>
        </p:txBody>
      </p:sp>
      <p:sp>
        <p:nvSpPr>
          <p:cNvPr id="4" name="Slide Number Placeholder 3"/>
          <p:cNvSpPr>
            <a:spLocks noGrp="1"/>
          </p:cNvSpPr>
          <p:nvPr>
            <p:ph type="sldNum" sz="quarter" idx="10"/>
          </p:nvPr>
        </p:nvSpPr>
        <p:spPr/>
        <p:txBody>
          <a:bodyPr/>
          <a:lstStyle/>
          <a:p>
            <a:fld id="{C25CD010-F329-9A45-B282-F06A2206B10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0091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pPr marL="232943" indent="-232943">
              <a:buAutoNum type="arabicParenR"/>
            </a:pPr>
            <a:r>
              <a:rPr lang="en-US" dirty="0"/>
              <a:t>Interagency task force: LRE Stakeholder’s Consortium meets 4 times a year and consists of representatives from agencies, higher education, parents, school administration, early intervention, childcare, Head Start and advocacy groups. </a:t>
            </a:r>
          </a:p>
          <a:p>
            <a:pPr marL="232943" indent="-232943">
              <a:buAutoNum type="arabicParenR"/>
            </a:pPr>
            <a:r>
              <a:rPr lang="en-US" dirty="0"/>
              <a:t>Policies: Support Inclusion. Compliance checklist has an indicator on inclusion. The models recommended support inclusion. With </a:t>
            </a:r>
            <a:r>
              <a:rPr lang="en-US" dirty="0" err="1"/>
              <a:t>Excelerate</a:t>
            </a:r>
            <a:r>
              <a:rPr lang="en-US" dirty="0"/>
              <a:t>, there is an Inclusion component for the gold level and also offer the Award for Inclusion. </a:t>
            </a:r>
          </a:p>
          <a:p>
            <a:pPr marL="232943" indent="-232943">
              <a:buAutoNum type="arabicParenR"/>
            </a:pPr>
            <a:r>
              <a:rPr lang="en-US" dirty="0"/>
              <a:t>Goals: As Ann showed on a previous slide, there are goals set for where we would like districts to be in regards to inclusion. This year’s goal is </a:t>
            </a:r>
          </a:p>
          <a:p>
            <a:pPr marL="232943" indent="-232943">
              <a:buAutoNum type="arabicParenR"/>
            </a:pPr>
            <a:r>
              <a:rPr lang="en-US" dirty="0"/>
              <a:t>Review Resource Allocations: This is an item we need to work on in order to review how our resources are allocated and what we can do to better support inclusion. </a:t>
            </a:r>
          </a:p>
          <a:p>
            <a:pPr marL="232943" indent="-232943">
              <a:buAutoNum type="arabicParenR"/>
            </a:pPr>
            <a:r>
              <a:rPr lang="en-US" dirty="0"/>
              <a:t>Quality Rating Frameworks: Through </a:t>
            </a:r>
            <a:r>
              <a:rPr lang="en-US" dirty="0" err="1"/>
              <a:t>Excelerate</a:t>
            </a:r>
            <a:r>
              <a:rPr lang="en-US" dirty="0"/>
              <a:t>, inclusion is built in to the framework. </a:t>
            </a:r>
          </a:p>
          <a:p>
            <a:pPr marL="232943" indent="-232943">
              <a:buAutoNum type="arabicParenR"/>
            </a:pPr>
            <a:r>
              <a:rPr lang="en-US" dirty="0"/>
              <a:t>Accountability: This is another area we are working on. We will need to look at the barriers to our accountability system and provide support to help districts make placement decisions individualized and consistent with LRE. </a:t>
            </a:r>
          </a:p>
          <a:p>
            <a:pPr marL="232943" indent="-232943">
              <a:buAutoNum type="arabicParenR"/>
            </a:pPr>
            <a:r>
              <a:rPr lang="en-US" dirty="0"/>
              <a:t>PD System: Excel in this area. </a:t>
            </a:r>
            <a:r>
              <a:rPr lang="en-US" dirty="0" err="1"/>
              <a:t>Starnet</a:t>
            </a:r>
            <a:r>
              <a:rPr lang="en-US" dirty="0"/>
              <a:t>, early choices, statewide calendar. </a:t>
            </a:r>
          </a:p>
          <a:p>
            <a:pPr marL="232943" indent="-232943">
              <a:buAutoNum type="arabicParenR"/>
            </a:pPr>
            <a:r>
              <a:rPr lang="en-US" dirty="0"/>
              <a:t>Social-Emotional: </a:t>
            </a:r>
            <a:r>
              <a:rPr lang="en-US" dirty="0" err="1"/>
              <a:t>Starnet</a:t>
            </a:r>
            <a:r>
              <a:rPr lang="en-US" dirty="0"/>
              <a:t> is now offering training on the CSEFEL and supporting overall social-emotional needs of students. We know this is an important area and impacts overall development. </a:t>
            </a:r>
          </a:p>
          <a:p>
            <a:pPr marL="232943" indent="-232943">
              <a:buAutoNum type="arabicParenR"/>
            </a:pPr>
            <a:r>
              <a:rPr lang="en-US" dirty="0"/>
              <a:t>Public Awareness: Trainings, round table discussions, website, OSEP Policy Statement</a:t>
            </a:r>
          </a:p>
          <a:p>
            <a:endParaRPr lang="en-US" dirty="0"/>
          </a:p>
          <a:p>
            <a:r>
              <a:rPr lang="en-US" dirty="0"/>
              <a:t>Refer to Handout - ISBE Inclusion Brochure</a:t>
            </a:r>
            <a:endParaRPr lang="en-US" dirty="0"/>
          </a:p>
        </p:txBody>
      </p:sp>
      <p:sp>
        <p:nvSpPr>
          <p:cNvPr id="4" name="Slide Number Placeholder 3"/>
          <p:cNvSpPr>
            <a:spLocks noGrp="1"/>
          </p:cNvSpPr>
          <p:nvPr>
            <p:ph type="sldNum" sz="quarter" idx="10"/>
          </p:nvPr>
        </p:nvSpPr>
        <p:spPr/>
        <p:txBody>
          <a:bodyPr/>
          <a:lstStyle/>
          <a:p>
            <a:fld id="{C25CD010-F329-9A45-B282-F06A2206B10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0091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impeding the coordination, partnering and collaboration of stakeholders for the creation and expansion of high quality inclusive preschool </a:t>
            </a:r>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19332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impeding the coordination, partnering and collaboration of stakeholders for the creation and expansion of high quality inclusive preschool </a:t>
            </a:r>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9332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Training-</a:t>
            </a:r>
            <a:r>
              <a:rPr lang="en-US" dirty="0" smtClean="0"/>
              <a:t> classroom management/social emotional learning and development not required or not enough content in college courses</a:t>
            </a:r>
          </a:p>
          <a:p>
            <a:pPr lvl="1"/>
            <a:r>
              <a:rPr lang="en-US" b="1" dirty="0" smtClean="0"/>
              <a:t>Mentoring/Coaching-</a:t>
            </a:r>
            <a:r>
              <a:rPr lang="en-US" dirty="0" smtClean="0"/>
              <a:t>not enough, need to build internal coaching capacity</a:t>
            </a:r>
          </a:p>
          <a:p>
            <a:pPr lvl="1"/>
            <a:r>
              <a:rPr lang="en-US" b="1" dirty="0" smtClean="0"/>
              <a:t>Other professionals who provide consultation to classrooms- </a:t>
            </a:r>
            <a:r>
              <a:rPr lang="en-US" dirty="0" smtClean="0"/>
              <a:t>without training in Early Childhood social/emotional development</a:t>
            </a:r>
          </a:p>
          <a:p>
            <a:pPr lvl="1"/>
            <a:r>
              <a:rPr lang="en-US" b="1" dirty="0" smtClean="0"/>
              <a:t>Lack of administrative support/understanding</a:t>
            </a:r>
            <a:endParaRPr lang="en-US" dirty="0" smtClean="0"/>
          </a:p>
          <a:p>
            <a:pPr lvl="1"/>
            <a:r>
              <a:rPr lang="en-US" dirty="0" smtClean="0"/>
              <a:t>Work with higher education to identify possible areas to increase content regarding social/emotional development</a:t>
            </a:r>
          </a:p>
          <a:p>
            <a:pPr lvl="1"/>
            <a:r>
              <a:rPr lang="en-US" dirty="0" smtClean="0"/>
              <a:t>Collaborate with other statewide entities to look into the Pyramid model- particularly for PEG programs</a:t>
            </a:r>
          </a:p>
          <a:p>
            <a:pPr lvl="1"/>
            <a:r>
              <a:rPr lang="en-US" dirty="0" smtClean="0"/>
              <a:t>Advocate for </a:t>
            </a:r>
            <a:r>
              <a:rPr lang="en-US" dirty="0" err="1" smtClean="0"/>
              <a:t>para</a:t>
            </a:r>
            <a:r>
              <a:rPr lang="en-US" dirty="0" smtClean="0"/>
              <a:t>-educators to be included in training, have access to training, as they are usually the staff supporting the children with special needs and/or challenging behaviors</a:t>
            </a:r>
          </a:p>
          <a:p>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45419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process with the Cohort-</a:t>
            </a:r>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4420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33111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a:t>
            </a:r>
            <a:r>
              <a:rPr lang="en-US" baseline="0" dirty="0" smtClean="0"/>
              <a:t> a few others things already underway in IL that support our work-</a:t>
            </a:r>
          </a:p>
          <a:p>
            <a:r>
              <a:rPr lang="en-US" baseline="0" dirty="0" smtClean="0"/>
              <a:t>We had a process to ID district who needed some TA and we are tightening that up by requiring some LEAs do a plan to change practices.</a:t>
            </a:r>
          </a:p>
          <a:p>
            <a:r>
              <a:rPr lang="en-US" baseline="0" dirty="0" smtClean="0"/>
              <a:t>We have the Award- as a fifth level of QRIS </a:t>
            </a:r>
          </a:p>
          <a:p>
            <a:r>
              <a:rPr lang="en-US" baseline="0" dirty="0" smtClean="0"/>
              <a:t>ICP- we have 9 people in IL trained to reliability on ICP using to help programs self assess for high quality and create PD to support their practices.</a:t>
            </a:r>
          </a:p>
          <a:p>
            <a:r>
              <a:rPr lang="en-US" baseline="0" dirty="0" smtClean="0"/>
              <a:t>We have our TA projects in place</a:t>
            </a:r>
          </a:p>
          <a:p>
            <a:r>
              <a:rPr lang="en-US" baseline="0" dirty="0" smtClean="0"/>
              <a:t>Finally we have the summit coming up to bring the multiple agencies together to assure future policy decisions support inclusive practices.</a:t>
            </a:r>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70596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Places to visit</a:t>
            </a:r>
            <a:r>
              <a:rPr lang="en-US" baseline="0" dirty="0" smtClean="0"/>
              <a:t> to see our tools, guidance etc.</a:t>
            </a:r>
          </a:p>
          <a:p>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2516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our stakeholders</a:t>
            </a:r>
            <a:endParaRPr lang="en-US" dirty="0"/>
          </a:p>
        </p:txBody>
      </p:sp>
      <p:sp>
        <p:nvSpPr>
          <p:cNvPr id="4" name="Slide Number Placeholder 3"/>
          <p:cNvSpPr>
            <a:spLocks noGrp="1"/>
          </p:cNvSpPr>
          <p:nvPr>
            <p:ph type="sldNum" sz="quarter" idx="10"/>
          </p:nvPr>
        </p:nvSpPr>
        <p:spPr/>
        <p:txBody>
          <a:bodyPr/>
          <a:lstStyle/>
          <a:p>
            <a:fld id="{BC9AF82E-D0FD-7A48-B172-A53490512A0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9886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B050"/>
                </a:solidFill>
              </a:rPr>
              <a:t>First product of EC LRE stakeholders-</a:t>
            </a:r>
            <a:r>
              <a:rPr lang="en-US" baseline="0" dirty="0" smtClean="0">
                <a:solidFill>
                  <a:srgbClr val="00B050"/>
                </a:solidFill>
              </a:rPr>
              <a:t> a Framework for inclusion</a:t>
            </a:r>
            <a:endParaRPr lang="en-US" dirty="0" smtClean="0"/>
          </a:p>
          <a:p>
            <a:pPr lvl="1"/>
            <a:endParaRPr lang="en-US" dirty="0" smtClean="0"/>
          </a:p>
          <a:p>
            <a:pPr lv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32770F6-F23C-8C49-AA92-59C72DDB4FAE}"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form to go with the wheel</a:t>
            </a:r>
            <a:endParaRPr lang="en-US" dirty="0"/>
          </a:p>
        </p:txBody>
      </p:sp>
      <p:sp>
        <p:nvSpPr>
          <p:cNvPr id="4" name="Slide Number Placeholder 3"/>
          <p:cNvSpPr>
            <a:spLocks noGrp="1"/>
          </p:cNvSpPr>
          <p:nvPr>
            <p:ph type="sldNum" sz="quarter" idx="10"/>
          </p:nvPr>
        </p:nvSpPr>
        <p:spPr/>
        <p:txBody>
          <a:bodyPr/>
          <a:lstStyle/>
          <a:p>
            <a:fld id="{A7477013-871A-4F49-8E22-1EBAAAC9B9D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7444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Inclusion Brochure 2013 – Now we</a:t>
            </a:r>
            <a:r>
              <a:rPr lang="en-US" baseline="0" dirty="0" smtClean="0"/>
              <a:t> are on our second version- we just re-wrote to include Policy statement info.</a:t>
            </a:r>
            <a:endParaRPr lang="en-US" dirty="0" smtClean="0"/>
          </a:p>
        </p:txBody>
      </p:sp>
      <p:sp>
        <p:nvSpPr>
          <p:cNvPr id="4" name="Slide Number Placeholder 3"/>
          <p:cNvSpPr>
            <a:spLocks noGrp="1"/>
          </p:cNvSpPr>
          <p:nvPr>
            <p:ph type="sldNum" sz="quarter" idx="10"/>
          </p:nvPr>
        </p:nvSpPr>
        <p:spPr/>
        <p:txBody>
          <a:bodyPr/>
          <a:lstStyle/>
          <a:p>
            <a:fld id="{7DC6CF24-6FC2-6B47-9496-FAD43C2EC94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8151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turned its attention</a:t>
            </a:r>
            <a:r>
              <a:rPr lang="en-US" baseline="0" dirty="0" smtClean="0"/>
              <a:t> to Early Childhood inclusion in 2011with a realization that it takes a village to raise a child, especially when the child has a development delay, special needs.</a:t>
            </a:r>
          </a:p>
          <a:p>
            <a:endParaRPr lang="en-US" baseline="0" dirty="0" smtClean="0"/>
          </a:p>
          <a:p>
            <a:r>
              <a:rPr lang="en-US" baseline="0" dirty="0" smtClean="0"/>
              <a:t>To improve opportunities for all our young children, it would take a collaborative movement.  We needed a diverse early childhood group to tend to this.  It needed to be ongoing and produce actions and products to increase the number of children with IEPs in the regular EC environment, and decreasing the number of preschoolers in self-contained ECSE classrooms.</a:t>
            </a:r>
          </a:p>
          <a:p>
            <a:r>
              <a:rPr lang="en-US" baseline="0" dirty="0" smtClean="0"/>
              <a:t>(click)</a:t>
            </a:r>
          </a:p>
          <a:p>
            <a:endParaRPr lang="en-US" dirty="0"/>
          </a:p>
        </p:txBody>
      </p:sp>
      <p:sp>
        <p:nvSpPr>
          <p:cNvPr id="4" name="Slide Number Placeholder 3"/>
          <p:cNvSpPr>
            <a:spLocks noGrp="1"/>
          </p:cNvSpPr>
          <p:nvPr>
            <p:ph type="sldNum" sz="quarter" idx="10"/>
          </p:nvPr>
        </p:nvSpPr>
        <p:spPr/>
        <p:txBody>
          <a:bodyPr/>
          <a:lstStyle/>
          <a:p>
            <a:fld id="{530877AE-2660-2E4B-BC67-F0E2308100B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567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tree was a huge</a:t>
            </a:r>
            <a:r>
              <a:rPr lang="en-US" baseline="0" dirty="0" smtClean="0"/>
              <a:t> focus to help everyone understand Ed Environment codes.  We focused lots of energy on sharing and and helping LEAs see how this  worked</a:t>
            </a:r>
            <a:endParaRPr lang="en-US" dirty="0"/>
          </a:p>
        </p:txBody>
      </p:sp>
      <p:sp>
        <p:nvSpPr>
          <p:cNvPr id="4" name="Slide Number Placeholder 3"/>
          <p:cNvSpPr>
            <a:spLocks noGrp="1"/>
          </p:cNvSpPr>
          <p:nvPr>
            <p:ph type="sldNum" sz="quarter" idx="10"/>
          </p:nvPr>
        </p:nvSpPr>
        <p:spPr/>
        <p:txBody>
          <a:bodyPr/>
          <a:lstStyle/>
          <a:p>
            <a:fld id="{C25CD010-F329-9A45-B282-F06A2206B10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221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9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Early CHOICES created an App to act like the tree--</a:t>
            </a:r>
            <a:endParaRPr lang="en-US" dirty="0">
              <a:latin typeface="Calibri" charset="0"/>
            </a:endParaRPr>
          </a:p>
        </p:txBody>
      </p:sp>
      <p:sp>
        <p:nvSpPr>
          <p:cNvPr id="229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C11759-99CC-B44E-89E8-7FD0ED962A72}" type="slidenum">
              <a:rPr lang="en-US" sz="1200">
                <a:solidFill>
                  <a:prstClr val="black"/>
                </a:solidFill>
              </a:rPr>
              <a:pPr eaLnBrk="1" hangingPunct="1"/>
              <a:t>31</a:t>
            </a:fld>
            <a:endParaRPr lang="en-US" sz="1200"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Policy</a:t>
            </a:r>
            <a:r>
              <a:rPr lang="en-US" altLang="en-US" baseline="0" dirty="0" smtClean="0"/>
              <a:t> statement was so supportive of our efforts we used the State recommendations for our 12/4/2015 meeting to prioritize our efforts.</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defTabSz="465887" fontAlgn="base">
              <a:spcBef>
                <a:spcPct val="0"/>
              </a:spcBef>
              <a:spcAft>
                <a:spcPct val="0"/>
              </a:spcAft>
              <a:defRPr>
                <a:solidFill>
                  <a:schemeClr val="tx1"/>
                </a:solidFill>
                <a:latin typeface="Arial" panose="020B0604020202020204" pitchFamily="34" charset="0"/>
              </a:defRPr>
            </a:lvl6pPr>
            <a:lvl7pPr marL="3028264" indent="-232943" defTabSz="465887" fontAlgn="base">
              <a:spcBef>
                <a:spcPct val="0"/>
              </a:spcBef>
              <a:spcAft>
                <a:spcPct val="0"/>
              </a:spcAft>
              <a:defRPr>
                <a:solidFill>
                  <a:schemeClr val="tx1"/>
                </a:solidFill>
                <a:latin typeface="Arial" panose="020B0604020202020204" pitchFamily="34" charset="0"/>
              </a:defRPr>
            </a:lvl7pPr>
            <a:lvl8pPr marL="3494151" indent="-232943" defTabSz="465887" fontAlgn="base">
              <a:spcBef>
                <a:spcPct val="0"/>
              </a:spcBef>
              <a:spcAft>
                <a:spcPct val="0"/>
              </a:spcAft>
              <a:defRPr>
                <a:solidFill>
                  <a:schemeClr val="tx1"/>
                </a:solidFill>
                <a:latin typeface="Arial" panose="020B0604020202020204" pitchFamily="34" charset="0"/>
              </a:defRPr>
            </a:lvl8pPr>
            <a:lvl9pPr marL="3960038" indent="-232943" defTabSz="465887"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A5A7028-4335-4FD6-BCF7-B5F30512A200}" type="slidenum">
              <a:rPr lang="en-US" altLang="en-US">
                <a:solidFill>
                  <a:prstClr val="black"/>
                </a:solidFill>
                <a:latin typeface="Calibri" panose="020F0502020204030204" pitchFamily="34" charset="0"/>
              </a:rPr>
              <a:pPr fontAlgn="base">
                <a:spcBef>
                  <a:spcPct val="0"/>
                </a:spcBef>
                <a:spcAft>
                  <a:spcPct val="0"/>
                </a:spcAft>
              </a:pPr>
              <a:t>32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87759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990598"/>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8ADD240D-E85E-4563-848D-25D7E8858F4A}" type="slidenum">
              <a:rPr lang="en-US"/>
              <a:pPr>
                <a:defRPr/>
              </a:pPr>
              <a:t>‹#›</a:t>
            </a:fld>
            <a:endParaRPr lang="en-US"/>
          </a:p>
        </p:txBody>
      </p:sp>
    </p:spTree>
    <p:extLst>
      <p:ext uri="{BB962C8B-B14F-4D97-AF65-F5344CB8AC3E}">
        <p14:creationId xmlns:p14="http://schemas.microsoft.com/office/powerpoint/2010/main" val="294552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B5F4AF4C-F168-4FC0-9CA9-BDF9E9234BE1}" type="slidenum">
              <a:rPr lang="en-US"/>
              <a:pPr>
                <a:defRPr/>
              </a:pPr>
              <a:t>‹#›</a:t>
            </a:fld>
            <a:endParaRPr lang="en-US"/>
          </a:p>
        </p:txBody>
      </p:sp>
    </p:spTree>
    <p:extLst>
      <p:ext uri="{BB962C8B-B14F-4D97-AF65-F5344CB8AC3E}">
        <p14:creationId xmlns:p14="http://schemas.microsoft.com/office/powerpoint/2010/main" val="6458756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6C6B8DCE-7FCE-4F37-8472-0545B13C4263}" type="slidenum">
              <a:rPr lang="en-US"/>
              <a:pPr>
                <a:defRPr/>
              </a:pPr>
              <a:t>‹#›</a:t>
            </a:fld>
            <a:endParaRPr lang="en-US"/>
          </a:p>
        </p:txBody>
      </p:sp>
    </p:spTree>
    <p:extLst>
      <p:ext uri="{BB962C8B-B14F-4D97-AF65-F5344CB8AC3E}">
        <p14:creationId xmlns:p14="http://schemas.microsoft.com/office/powerpoint/2010/main" val="32303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AAD3E4F2-9748-4A27-9892-5EB11C313197}" type="slidenum">
              <a:rPr lang="en-US"/>
              <a:pPr>
                <a:defRPr/>
              </a:pPr>
              <a:t>‹#›</a:t>
            </a:fld>
            <a:endParaRPr lang="en-US"/>
          </a:p>
        </p:txBody>
      </p:sp>
    </p:spTree>
    <p:extLst>
      <p:ext uri="{BB962C8B-B14F-4D97-AF65-F5344CB8AC3E}">
        <p14:creationId xmlns:p14="http://schemas.microsoft.com/office/powerpoint/2010/main" val="313326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191560-7095-493B-A71C-E5D47447CD9A}" type="slidenum">
              <a:rPr lang="en-US"/>
              <a:pPr>
                <a:defRPr/>
              </a:pPr>
              <a:t>‹#›</a:t>
            </a:fld>
            <a:endParaRPr lang="en-US"/>
          </a:p>
        </p:txBody>
      </p:sp>
    </p:spTree>
    <p:extLst>
      <p:ext uri="{BB962C8B-B14F-4D97-AF65-F5344CB8AC3E}">
        <p14:creationId xmlns:p14="http://schemas.microsoft.com/office/powerpoint/2010/main" val="18836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5AD1F064-D9A2-41C1-B715-7EFE85733481}" type="slidenum">
              <a:rPr lang="en-US"/>
              <a:pPr>
                <a:defRPr/>
              </a:pPr>
              <a:t>‹#›</a:t>
            </a:fld>
            <a:endParaRPr lang="en-US"/>
          </a:p>
        </p:txBody>
      </p:sp>
    </p:spTree>
    <p:extLst>
      <p:ext uri="{BB962C8B-B14F-4D97-AF65-F5344CB8AC3E}">
        <p14:creationId xmlns:p14="http://schemas.microsoft.com/office/powerpoint/2010/main" val="108537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3E324EC4-7866-4201-869C-C3B683989FC6}" type="slidenum">
              <a:rPr lang="en-US"/>
              <a:pPr>
                <a:defRPr/>
              </a:pPr>
              <a:t>‹#›</a:t>
            </a:fld>
            <a:endParaRPr lang="en-US"/>
          </a:p>
        </p:txBody>
      </p:sp>
    </p:spTree>
    <p:extLst>
      <p:ext uri="{BB962C8B-B14F-4D97-AF65-F5344CB8AC3E}">
        <p14:creationId xmlns:p14="http://schemas.microsoft.com/office/powerpoint/2010/main" val="236325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A64A519C-ADBE-45D5-9061-046DE67CDE6B}" type="slidenum">
              <a:rPr lang="en-US"/>
              <a:pPr>
                <a:defRPr/>
              </a:pPr>
              <a:t>‹#›</a:t>
            </a:fld>
            <a:endParaRPr lang="en-US"/>
          </a:p>
        </p:txBody>
      </p:sp>
    </p:spTree>
    <p:extLst>
      <p:ext uri="{BB962C8B-B14F-4D97-AF65-F5344CB8AC3E}">
        <p14:creationId xmlns:p14="http://schemas.microsoft.com/office/powerpoint/2010/main" val="3247229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8EF23303-C760-446B-BBA2-25418B206DA8}" type="slidenum">
              <a:rPr lang="en-US"/>
              <a:pPr>
                <a:defRPr/>
              </a:pPr>
              <a:t>‹#›</a:t>
            </a:fld>
            <a:endParaRPr lang="en-US"/>
          </a:p>
        </p:txBody>
      </p:sp>
    </p:spTree>
    <p:extLst>
      <p:ext uri="{BB962C8B-B14F-4D97-AF65-F5344CB8AC3E}">
        <p14:creationId xmlns:p14="http://schemas.microsoft.com/office/powerpoint/2010/main" val="169226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30D2E0E-4CCC-4399-8510-E30F52FB17C8}" type="slidenum">
              <a:rPr lang="en-US"/>
              <a:pPr>
                <a:defRPr/>
              </a:pPr>
              <a:t>‹#›</a:t>
            </a:fld>
            <a:endParaRPr lang="en-US"/>
          </a:p>
        </p:txBody>
      </p:sp>
    </p:spTree>
    <p:extLst>
      <p:ext uri="{BB962C8B-B14F-4D97-AF65-F5344CB8AC3E}">
        <p14:creationId xmlns:p14="http://schemas.microsoft.com/office/powerpoint/2010/main" val="172856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3C29B83-81A2-4F63-982C-E242A85BE345}" type="slidenum">
              <a:rPr lang="en-US"/>
              <a:pPr>
                <a:defRPr/>
              </a:pPr>
              <a:t>‹#›</a:t>
            </a:fld>
            <a:endParaRPr lang="en-US"/>
          </a:p>
        </p:txBody>
      </p:sp>
    </p:spTree>
    <p:extLst>
      <p:ext uri="{BB962C8B-B14F-4D97-AF65-F5344CB8AC3E}">
        <p14:creationId xmlns:p14="http://schemas.microsoft.com/office/powerpoint/2010/main" val="237229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FDAA86-B4C0-4E20-B94C-06437A78FFEA}" type="slidenum">
              <a:rPr lang="en-US"/>
              <a:pPr>
                <a:defRPr/>
              </a:pPr>
              <a:t>‹#›</a:t>
            </a:fld>
            <a:endParaRPr lang="en-US"/>
          </a:p>
        </p:txBody>
      </p:sp>
    </p:spTree>
    <p:extLst>
      <p:ext uri="{BB962C8B-B14F-4D97-AF65-F5344CB8AC3E}">
        <p14:creationId xmlns:p14="http://schemas.microsoft.com/office/powerpoint/2010/main" val="2199740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FBB3219-4EE1-4767-9715-B001205609CB}" type="slidenum">
              <a:rPr lang="en-US"/>
              <a:pPr>
                <a:defRPr/>
              </a:pPr>
              <a:t>‹#›</a:t>
            </a:fld>
            <a:endParaRPr lang="en-US"/>
          </a:p>
        </p:txBody>
      </p:sp>
    </p:spTree>
    <p:extLst>
      <p:ext uri="{BB962C8B-B14F-4D97-AF65-F5344CB8AC3E}">
        <p14:creationId xmlns:p14="http://schemas.microsoft.com/office/powerpoint/2010/main" val="1424943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95E5017-11B8-4E9E-A0C4-3B5854C9B9CA}" type="slidenum">
              <a:rPr lang="en-US"/>
              <a:pPr>
                <a:defRPr/>
              </a:pPr>
              <a:t>‹#›</a:t>
            </a:fld>
            <a:endParaRPr lang="en-US"/>
          </a:p>
        </p:txBody>
      </p:sp>
    </p:spTree>
    <p:extLst>
      <p:ext uri="{BB962C8B-B14F-4D97-AF65-F5344CB8AC3E}">
        <p14:creationId xmlns:p14="http://schemas.microsoft.com/office/powerpoint/2010/main" val="3683400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915BF19-550F-4AB9-8435-91186C07A2E7}" type="slidenum">
              <a:rPr lang="en-US"/>
              <a:pPr>
                <a:defRPr/>
              </a:pPr>
              <a:t>‹#›</a:t>
            </a:fld>
            <a:endParaRPr lang="en-US"/>
          </a:p>
        </p:txBody>
      </p:sp>
    </p:spTree>
    <p:extLst>
      <p:ext uri="{BB962C8B-B14F-4D97-AF65-F5344CB8AC3E}">
        <p14:creationId xmlns:p14="http://schemas.microsoft.com/office/powerpoint/2010/main" val="828205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02BAD66-3FC3-4885-9B98-7A40BD23474E}" type="slidenum">
              <a:rPr lang="en-US"/>
              <a:pPr>
                <a:defRPr/>
              </a:pPr>
              <a:t>‹#›</a:t>
            </a:fld>
            <a:endParaRPr lang="en-US"/>
          </a:p>
        </p:txBody>
      </p:sp>
    </p:spTree>
    <p:extLst>
      <p:ext uri="{BB962C8B-B14F-4D97-AF65-F5344CB8AC3E}">
        <p14:creationId xmlns:p14="http://schemas.microsoft.com/office/powerpoint/2010/main" val="4118175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C50D642-F0C7-40E5-9735-118937B76E05}" type="slidenum">
              <a:rPr lang="en-US"/>
              <a:pPr>
                <a:defRPr/>
              </a:pPr>
              <a:t>‹#›</a:t>
            </a:fld>
            <a:endParaRPr lang="en-US"/>
          </a:p>
        </p:txBody>
      </p:sp>
    </p:spTree>
    <p:extLst>
      <p:ext uri="{BB962C8B-B14F-4D97-AF65-F5344CB8AC3E}">
        <p14:creationId xmlns:p14="http://schemas.microsoft.com/office/powerpoint/2010/main" val="3364060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92554C-2AD6-4D1E-8CCC-B5510511773C}" type="slidenum">
              <a:rPr lang="en-US"/>
              <a:pPr>
                <a:defRPr/>
              </a:pPr>
              <a:t>‹#›</a:t>
            </a:fld>
            <a:endParaRPr lang="en-US"/>
          </a:p>
        </p:txBody>
      </p:sp>
    </p:spTree>
    <p:extLst>
      <p:ext uri="{BB962C8B-B14F-4D97-AF65-F5344CB8AC3E}">
        <p14:creationId xmlns:p14="http://schemas.microsoft.com/office/powerpoint/2010/main" val="2285848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11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284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581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04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31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80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65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003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346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945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35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682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34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785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265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88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750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25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097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935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24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52599"/>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75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81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2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41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427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31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801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383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15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537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E43E4-FC7F-D842-9B08-365BC821337E}" type="datetimeFigureOut">
              <a:rPr lang="en-US" smtClean="0">
                <a:solidFill>
                  <a:prstClr val="black">
                    <a:tint val="75000"/>
                  </a:prstClr>
                </a:solidFill>
              </a:rPr>
              <a:p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933009-9B01-DE47-9713-CF2E5B2BC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24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600" y="6400800"/>
            <a:ext cx="16002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a:defRPr/>
            </a:pPr>
            <a:fld id="{93F68DD1-A5D0-7B41-8331-CDD6C0C8CC23}" type="slidenum">
              <a:rPr lang="en-US" smtClean="0"/>
              <a:pPr>
                <a:defRPr/>
              </a:pPr>
              <a:t>‹#›</a:t>
            </a:fld>
            <a:endParaRPr lang="en-US"/>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81800" y="6400800"/>
            <a:ext cx="228600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sy-logo.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598063" y="6172200"/>
            <a:ext cx="955137" cy="685801"/>
          </a:xfrm>
          <a:prstGeom prst="rect">
            <a:avLst/>
          </a:prstGeom>
        </p:spPr>
      </p:pic>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b="0" i="0" u="none"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Tx/>
        <a:buBlip>
          <a:blip r:embed="rId14"/>
        </a:buBlip>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b="0" i="0" u="none"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4339"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defRPr>
            </a:lvl1pPr>
          </a:lstStyle>
          <a:p>
            <a:pPr>
              <a:defRPr/>
            </a:pPr>
            <a:fld id="{DA6B103F-D02E-4C5F-9B6E-F3181B70344F}" type="slidenum">
              <a:rPr lang="en-US">
                <a:cs typeface="Arial" charset="0"/>
              </a:rPr>
              <a:pPr>
                <a:defRPr/>
              </a:pPr>
              <a:t>‹#›</a:t>
            </a:fld>
            <a:endParaRPr lang="en-US">
              <a:cs typeface="Arial" charset="0"/>
            </a:endParaRPr>
          </a:p>
        </p:txBody>
      </p:sp>
      <p:pic>
        <p:nvPicPr>
          <p:cNvPr id="14341"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50018"/>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cs typeface="ＭＳ Ｐゴシック" charset="0"/>
              </a:defRPr>
            </a:lvl1pPr>
          </a:lstStyle>
          <a:p>
            <a:pPr>
              <a:defRPr/>
            </a:pPr>
            <a:fld id="{27F569F1-ADCB-4F7E-8F1C-1312E4B1B4F2}" type="slidenum">
              <a:rPr lang="en-US"/>
              <a:pPr>
                <a:defRPr/>
              </a:pPr>
              <a:t>‹#›</a:t>
            </a:fld>
            <a:endParaRPr lang="en-US"/>
          </a:p>
        </p:txBody>
      </p:sp>
      <p:pic>
        <p:nvPicPr>
          <p:cNvPr id="1029"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991906"/>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37E43E4-FC7F-D842-9B08-365BC821337E}" type="datetimeFigureOut">
              <a:rPr lang="en-US" smtClean="0">
                <a:solidFill>
                  <a:prstClr val="black">
                    <a:tint val="75000"/>
                  </a:prstClr>
                </a:solidFill>
                <a:latin typeface="Calibri"/>
                <a:ea typeface="+mn-ea"/>
                <a:cs typeface="+mn-cs"/>
              </a:rPr>
              <a:pPr defTabSz="457200" fontAlgn="auto">
                <a:spcBef>
                  <a:spcPts val="0"/>
                </a:spcBef>
                <a:spcAft>
                  <a:spcPts val="0"/>
                </a:spcAft>
              </a:pPr>
              <a:t>8/8/2016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1933009-9B01-DE47-9713-CF2E5B2BC593}"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43775008"/>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37E43E4-FC7F-D842-9B08-365BC821337E}" type="datetimeFigureOut">
              <a:rPr lang="en-US" smtClean="0">
                <a:solidFill>
                  <a:prstClr val="black">
                    <a:tint val="75000"/>
                  </a:prstClr>
                </a:solidFill>
                <a:latin typeface="Calibri"/>
                <a:ea typeface="+mn-ea"/>
                <a:cs typeface="+mn-cs"/>
              </a:rPr>
              <a:pPr defTabSz="457200" fontAlgn="auto">
                <a:spcBef>
                  <a:spcPts val="0"/>
                </a:spcBef>
                <a:spcAft>
                  <a:spcPts val="0"/>
                </a:spcAft>
              </a:pPr>
              <a:t>8/8/2016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1933009-9B01-DE47-9713-CF2E5B2BC593}"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12424560"/>
      </p:ext>
    </p:extLst>
  </p:cSld>
  <p:clrMap bg1="lt1" tx1="dk1" bg2="lt2" tx2="dk2" accent1="accent1" accent2="accent2" accent3="accent3" accent4="accent4" accent5="accent5" accent6="accent6" hlink="hlink" folHlink="folHlink"/>
  <p:sldLayoutIdLst>
    <p:sldLayoutId id="2147485046"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37E43E4-FC7F-D842-9B08-365BC821337E}" type="datetimeFigureOut">
              <a:rPr lang="en-US" smtClean="0">
                <a:solidFill>
                  <a:prstClr val="black">
                    <a:tint val="75000"/>
                  </a:prstClr>
                </a:solidFill>
                <a:latin typeface="Calibri"/>
                <a:ea typeface="+mn-ea"/>
                <a:cs typeface="+mn-cs"/>
              </a:rPr>
              <a:pPr defTabSz="457200" fontAlgn="auto">
                <a:spcBef>
                  <a:spcPts val="0"/>
                </a:spcBef>
                <a:spcAft>
                  <a:spcPts val="0"/>
                </a:spcAft>
              </a:pPr>
              <a:t>8/8/2016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1933009-9B01-DE47-9713-CF2E5B2BC593}"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58571478"/>
      </p:ext>
    </p:extLst>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eclre.org/media/84508/ec-what-makes-inclusion-work-12014.pdf"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hyperlink" Target="http://www.livebinders.com/play/play?id=1658940#ancho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eclre.org/media/84776/planning_tool.pdf"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eclre.org/media/100525/master-2016-inclusion-brochure-427-16print.pdf"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hyperlink" Target="http://www.isbe.net/earlychi/html/spec-ed.htm" TargetMode="External"/><Relationship Id="rId2" Type="http://schemas.openxmlformats.org/officeDocument/2006/relationships/notesSlide" Target="../notesSlides/notesSlide18.xml"/><Relationship Id="rId1" Type="http://schemas.openxmlformats.org/officeDocument/2006/relationships/slideLayout" Target="../slideLayouts/slideLayout52.xml"/><Relationship Id="rId5" Type="http://schemas.openxmlformats.org/officeDocument/2006/relationships/hyperlink" Target="http://www.livebinders.com/play/play?id=1272970" TargetMode="External"/><Relationship Id="rId4" Type="http://schemas.openxmlformats.org/officeDocument/2006/relationships/hyperlink" Target="http://www.eclr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86800" cy="2286000"/>
          </a:xfrm>
          <a:solidFill>
            <a:schemeClr val="tx2">
              <a:lumMod val="20000"/>
              <a:lumOff val="80000"/>
            </a:schemeClr>
          </a:solidFill>
        </p:spPr>
        <p:txBody>
          <a:bodyPr>
            <a:noAutofit/>
          </a:bodyPr>
          <a:lstStyle/>
          <a:p>
            <a:r>
              <a:rPr lang="en-US" sz="4400" dirty="0" smtClean="0">
                <a:latin typeface="Arial Rounded MT Bold" panose="020F0704030504030204" pitchFamily="34" charset="0"/>
              </a:rPr>
              <a:t>Unpacking Inclusion: </a:t>
            </a:r>
            <a:br>
              <a:rPr lang="en-US" sz="4400" dirty="0" smtClean="0">
                <a:latin typeface="Arial Rounded MT Bold" panose="020F0704030504030204" pitchFamily="34" charset="0"/>
              </a:rPr>
            </a:br>
            <a:r>
              <a:rPr lang="en-US" sz="4400" dirty="0" smtClean="0">
                <a:latin typeface="Arial Rounded MT Bold" panose="020F0704030504030204" pitchFamily="34" charset="0"/>
              </a:rPr>
              <a:t>A System’s Framework Perspective </a:t>
            </a:r>
            <a:br>
              <a:rPr lang="en-US" sz="4400" dirty="0" smtClean="0">
                <a:latin typeface="Arial Rounded MT Bold" panose="020F0704030504030204" pitchFamily="34" charset="0"/>
              </a:rPr>
            </a:br>
            <a:r>
              <a:rPr lang="en-US" sz="4400" dirty="0" smtClean="0">
                <a:latin typeface="Arial Rounded MT Bold" panose="020F0704030504030204" pitchFamily="34" charset="0"/>
              </a:rPr>
              <a:t>l</a:t>
            </a:r>
            <a:br>
              <a:rPr lang="en-US" sz="4400" dirty="0" smtClean="0">
                <a:latin typeface="Arial Rounded MT Bold" panose="020F0704030504030204" pitchFamily="34" charset="0"/>
              </a:rPr>
            </a:br>
            <a:endParaRPr lang="en-US" sz="4400" dirty="0">
              <a:latin typeface="Arial Rounded MT Bold" panose="020F0704030504030204" pitchFamily="34" charset="0"/>
            </a:endParaRPr>
          </a:p>
        </p:txBody>
      </p:sp>
      <p:sp>
        <p:nvSpPr>
          <p:cNvPr id="3" name="Subtitle 2"/>
          <p:cNvSpPr>
            <a:spLocks noGrp="1"/>
          </p:cNvSpPr>
          <p:nvPr>
            <p:ph type="subTitle" idx="1"/>
          </p:nvPr>
        </p:nvSpPr>
        <p:spPr>
          <a:xfrm>
            <a:off x="304800" y="3886200"/>
            <a:ext cx="8686800" cy="2286000"/>
          </a:xfrm>
        </p:spPr>
        <p:txBody>
          <a:bodyPr/>
          <a:lstStyle/>
          <a:p>
            <a:r>
              <a:rPr lang="en-US" sz="2800" b="1" dirty="0" smtClean="0">
                <a:solidFill>
                  <a:srgbClr val="00B050"/>
                </a:solidFill>
              </a:rPr>
              <a:t>Presentation for the</a:t>
            </a:r>
          </a:p>
          <a:p>
            <a:r>
              <a:rPr lang="en-US" sz="2800" b="1" dirty="0" smtClean="0">
                <a:solidFill>
                  <a:srgbClr val="00B050"/>
                </a:solidFill>
              </a:rPr>
              <a:t>Improving Data, Improving Outcomes Conference</a:t>
            </a:r>
          </a:p>
          <a:p>
            <a:endParaRPr lang="en-US" sz="2800" b="1" dirty="0">
              <a:solidFill>
                <a:srgbClr val="00B050"/>
              </a:solidFill>
            </a:endParaRPr>
          </a:p>
          <a:p>
            <a:r>
              <a:rPr lang="en-US" sz="2800" b="1" dirty="0" smtClean="0">
                <a:solidFill>
                  <a:srgbClr val="00B050"/>
                </a:solidFill>
              </a:rPr>
              <a:t>August 2016</a:t>
            </a:r>
            <a:endParaRPr lang="en-US" sz="2800" b="1" dirty="0">
              <a:solidFill>
                <a:srgbClr val="00B050"/>
              </a:solidFill>
            </a:endParaRPr>
          </a:p>
        </p:txBody>
      </p:sp>
    </p:spTree>
    <p:extLst>
      <p:ext uri="{BB962C8B-B14F-4D97-AF65-F5344CB8AC3E}">
        <p14:creationId xmlns:p14="http://schemas.microsoft.com/office/powerpoint/2010/main" val="343129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dirty="0" smtClean="0"/>
              <a:t>ECTA System Framework</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10</a:t>
            </a:fld>
            <a:endParaRPr lang="en-US" sz="1200">
              <a:solidFill>
                <a:srgbClr val="898989"/>
              </a:solidFill>
            </a:endParaRPr>
          </a:p>
        </p:txBody>
      </p:sp>
      <p:sp>
        <p:nvSpPr>
          <p:cNvPr id="9" name="Rounded Rectangle 8" descr="What does a state need to put into place in order to encourage, support, require loccal implementation of effective practices?" title="text box"/>
          <p:cNvSpPr/>
          <p:nvPr/>
        </p:nvSpPr>
        <p:spPr>
          <a:xfrm>
            <a:off x="516173" y="14478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68573" y="1700748"/>
            <a:ext cx="2286000" cy="3785652"/>
          </a:xfrm>
          <a:prstGeom prst="rect">
            <a:avLst/>
          </a:prstGeom>
          <a:noFill/>
        </p:spPr>
        <p:txBody>
          <a:bodyPr wrap="square" rtlCol="0">
            <a:spAutoFit/>
          </a:bodyPr>
          <a:lstStyle/>
          <a:p>
            <a:r>
              <a:rPr lang="en-US" i="1" dirty="0">
                <a:solidFill>
                  <a:srgbClr val="1B416C"/>
                </a:solidFill>
                <a:ea typeface="ＭＳ Ｐゴシック" pitchFamily="34" charset="-128"/>
                <a:cs typeface="Arial" charset="0"/>
              </a:rPr>
              <a:t>What does a state need to put into place in order to encourage, support, require local implementation of effective practices?</a:t>
            </a:r>
          </a:p>
        </p:txBody>
      </p:sp>
      <p:pic>
        <p:nvPicPr>
          <p:cNvPr id="7" name="Picture 6"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0" y="1447799"/>
            <a:ext cx="4970227" cy="4267201"/>
          </a:xfrm>
          <a:prstGeom prst="rect">
            <a:avLst/>
          </a:prstGeom>
        </p:spPr>
      </p:pic>
      <p:sp>
        <p:nvSpPr>
          <p:cNvPr id="12" name="TextBox 11"/>
          <p:cNvSpPr txBox="1"/>
          <p:nvPr/>
        </p:nvSpPr>
        <p:spPr>
          <a:xfrm>
            <a:off x="6858000" y="5392579"/>
            <a:ext cx="1600200" cy="246221"/>
          </a:xfrm>
          <a:prstGeom prst="rect">
            <a:avLst/>
          </a:prstGeom>
          <a:noFill/>
        </p:spPr>
        <p:txBody>
          <a:bodyPr wrap="square" rtlCol="0">
            <a:spAutoFit/>
          </a:bodyPr>
          <a:lstStyle/>
          <a:p>
            <a:pPr algn="r"/>
            <a:r>
              <a:rPr lang="en-US" sz="1000" dirty="0" err="1" smtClean="0">
                <a:solidFill>
                  <a:srgbClr val="1B416C"/>
                </a:solidFill>
                <a:ea typeface="ＭＳ Ｐゴシック" pitchFamily="34" charset="-128"/>
                <a:cs typeface="Arial" charset="0"/>
              </a:rPr>
              <a:t>ectacenter.org</a:t>
            </a:r>
            <a:r>
              <a:rPr lang="en-US" sz="1000" dirty="0" smtClean="0">
                <a:solidFill>
                  <a:srgbClr val="1B416C"/>
                </a:solidFill>
                <a:ea typeface="ＭＳ Ｐゴシック" pitchFamily="34" charset="-128"/>
                <a:cs typeface="Arial" charset="0"/>
              </a:rPr>
              <a:t>/</a:t>
            </a:r>
            <a:r>
              <a:rPr lang="en-US" sz="1000" dirty="0" err="1" smtClean="0">
                <a:solidFill>
                  <a:srgbClr val="1B416C"/>
                </a:solidFill>
                <a:ea typeface="ＭＳ Ｐゴシック" pitchFamily="34" charset="-128"/>
                <a:cs typeface="Arial" charset="0"/>
              </a:rPr>
              <a:t>sysframe</a:t>
            </a:r>
            <a:endParaRPr lang="en-US" sz="1000" dirty="0">
              <a:solidFill>
                <a:srgbClr val="1B416C"/>
              </a:solidFill>
              <a:ea typeface="ＭＳ Ｐゴシック" pitchFamily="34" charset="-128"/>
              <a:cs typeface="Arial" charset="0"/>
            </a:endParaRPr>
          </a:p>
        </p:txBody>
      </p:sp>
    </p:spTree>
    <p:extLst>
      <p:ext uri="{BB962C8B-B14F-4D97-AF65-F5344CB8AC3E}">
        <p14:creationId xmlns:p14="http://schemas.microsoft.com/office/powerpoint/2010/main" val="4002692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3657601" cy="685800"/>
          </a:xfrm>
        </p:spPr>
        <p:txBody>
          <a:bodyPr>
            <a:normAutofit/>
          </a:bodyPr>
          <a:lstStyle/>
          <a:p>
            <a:pPr algn="l"/>
            <a:r>
              <a:rPr lang="en-US" sz="2800" dirty="0" smtClean="0"/>
              <a:t>Framework Structure</a:t>
            </a:r>
            <a:endParaRPr lang="en-US" sz="2800" dirty="0"/>
          </a:p>
        </p:txBody>
      </p:sp>
      <p:sp>
        <p:nvSpPr>
          <p:cNvPr id="4" name="Slide Number Placeholder 3"/>
          <p:cNvSpPr>
            <a:spLocks noGrp="1"/>
          </p:cNvSpPr>
          <p:nvPr>
            <p:ph type="sldNum" sz="quarter" idx="10"/>
          </p:nvPr>
        </p:nvSpPr>
        <p:spPr/>
        <p:txBody>
          <a:bodyPr/>
          <a:lstStyle/>
          <a:p>
            <a:pPr>
              <a:defRPr/>
            </a:pPr>
            <a:fld id="{B5F4AF4C-F168-4FC0-9CA9-BDF9E9234BE1}" type="slidenum">
              <a:rPr lang="en-US" smtClean="0"/>
              <a:pPr>
                <a:defRPr/>
              </a:pPr>
              <a:t>11</a:t>
            </a:fld>
            <a:endParaRPr lang="en-US"/>
          </a:p>
        </p:txBody>
      </p:sp>
      <p:sp>
        <p:nvSpPr>
          <p:cNvPr id="3" name="Content Placeholder 2"/>
          <p:cNvSpPr>
            <a:spLocks noGrp="1"/>
          </p:cNvSpPr>
          <p:nvPr>
            <p:ph idx="1"/>
          </p:nvPr>
        </p:nvSpPr>
        <p:spPr>
          <a:xfrm>
            <a:off x="228600" y="1752600"/>
            <a:ext cx="3657600" cy="4876800"/>
          </a:xfrm>
        </p:spPr>
        <p:txBody>
          <a:bodyPr/>
          <a:lstStyle/>
          <a:p>
            <a:pPr marL="0" indent="0">
              <a:buNone/>
            </a:pPr>
            <a:r>
              <a:rPr lang="en-US" dirty="0" smtClean="0"/>
              <a:t>Framework</a:t>
            </a:r>
          </a:p>
          <a:p>
            <a:r>
              <a:rPr lang="en-US" dirty="0" smtClean="0"/>
              <a:t>Subcomponents</a:t>
            </a:r>
          </a:p>
          <a:p>
            <a:r>
              <a:rPr lang="en-US" dirty="0" smtClean="0"/>
              <a:t>Quality Indicators</a:t>
            </a:r>
          </a:p>
          <a:p>
            <a:r>
              <a:rPr lang="en-US" dirty="0" smtClean="0"/>
              <a:t>Elements of Quality</a:t>
            </a:r>
          </a:p>
          <a:p>
            <a:pPr marL="0" indent="0">
              <a:buNone/>
            </a:pPr>
            <a:endParaRPr lang="en-US" dirty="0"/>
          </a:p>
          <a:p>
            <a:pPr marL="0" indent="0">
              <a:buNone/>
            </a:pPr>
            <a:r>
              <a:rPr lang="en-US" dirty="0" smtClean="0"/>
              <a:t>Self-assessment </a:t>
            </a:r>
          </a:p>
          <a:p>
            <a:r>
              <a:rPr lang="en-US" dirty="0" smtClean="0"/>
              <a:t>Scale for assessing quality indicators</a:t>
            </a:r>
          </a:p>
          <a:p>
            <a:r>
              <a:rPr lang="en-US" dirty="0" smtClean="0"/>
              <a:t>Place for state evidence</a:t>
            </a:r>
          </a:p>
        </p:txBody>
      </p:sp>
      <p:pic>
        <p:nvPicPr>
          <p:cNvPr id="4098" name="Picture 2" descr="vision, mission and/or purpose guide decisions and provide direction for statewide systems and list of elements of quality" title="screenshot of subcomponent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6201" y="827142"/>
            <a:ext cx="5078988" cy="587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63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Examples of Alignment</a:t>
            </a:r>
            <a:endParaRPr lang="en-US" sz="36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12</a:t>
            </a:fld>
            <a:endParaRPr lang="en-US"/>
          </a:p>
        </p:txBody>
      </p:sp>
      <p:sp>
        <p:nvSpPr>
          <p:cNvPr id="9" name="Content Placeholder 8"/>
          <p:cNvSpPr>
            <a:spLocks noGrp="1"/>
          </p:cNvSpPr>
          <p:nvPr>
            <p:ph sz="half" idx="1"/>
          </p:nvPr>
        </p:nvSpPr>
        <p:spPr/>
        <p:txBody>
          <a:bodyPr/>
          <a:lstStyle/>
          <a:p>
            <a:pPr marL="514350" indent="-514350">
              <a:buAutoNum type="arabicPeriod"/>
            </a:pPr>
            <a:endParaRPr lang="en-US" sz="2600" dirty="0" smtClean="0"/>
          </a:p>
          <a:p>
            <a:pPr marL="514350" indent="-514350">
              <a:buAutoNum type="arabicPeriod"/>
            </a:pPr>
            <a:r>
              <a:rPr lang="en-US" sz="2600" dirty="0" smtClean="0"/>
              <a:t>Create a State-level Interagency Task Force and Plan for Inclusion</a:t>
            </a:r>
          </a:p>
          <a:p>
            <a:pPr marL="514350" indent="-514350">
              <a:buAutoNum type="arabicPeriod"/>
            </a:pPr>
            <a:endParaRPr lang="en-US" dirty="0"/>
          </a:p>
          <a:p>
            <a:pPr marL="0" indent="0">
              <a:buNone/>
            </a:pPr>
            <a:endParaRPr lang="en-US" sz="2600" dirty="0" smtClean="0"/>
          </a:p>
          <a:p>
            <a:pPr marL="0" indent="0">
              <a:buNone/>
            </a:pPr>
            <a:endParaRPr lang="en-US" sz="2600" dirty="0" smtClean="0"/>
          </a:p>
          <a:p>
            <a:pPr marL="0" indent="0">
              <a:buNone/>
            </a:pPr>
            <a:r>
              <a:rPr lang="en-US" sz="2600" dirty="0" smtClean="0"/>
              <a:t>2.  Ensure State Policies 	support High Quality 	Inclusion</a:t>
            </a:r>
            <a:endParaRPr lang="en-US" sz="2600" dirty="0"/>
          </a:p>
        </p:txBody>
      </p:sp>
      <p:sp>
        <p:nvSpPr>
          <p:cNvPr id="14" name="Right Arrow 13" title="arrow"/>
          <p:cNvSpPr/>
          <p:nvPr/>
        </p:nvSpPr>
        <p:spPr>
          <a:xfrm>
            <a:off x="4267200" y="1219200"/>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title="arrow"/>
          <p:cNvSpPr/>
          <p:nvPr/>
        </p:nvSpPr>
        <p:spPr>
          <a:xfrm>
            <a:off x="4267200" y="37063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sz="half" idx="2"/>
          </p:nvPr>
        </p:nvSpPr>
        <p:spPr>
          <a:xfrm>
            <a:off x="4572000" y="1219200"/>
            <a:ext cx="4343400" cy="5334000"/>
          </a:xfrm>
        </p:spPr>
        <p:txBody>
          <a:bodyPr/>
          <a:lstStyle/>
          <a:p>
            <a:pPr marL="0" indent="0">
              <a:buNone/>
            </a:pPr>
            <a:r>
              <a:rPr lang="en-US" dirty="0" smtClean="0"/>
              <a:t>         	Governance</a:t>
            </a:r>
          </a:p>
          <a:p>
            <a:pPr marL="0" indent="0">
              <a:buNone/>
            </a:pPr>
            <a:r>
              <a:rPr lang="en-US" sz="2200" dirty="0" smtClean="0"/>
              <a:t>Subcomponents:</a:t>
            </a:r>
          </a:p>
          <a:p>
            <a:pPr marL="457200" indent="-457200">
              <a:buAutoNum type="arabicPeriod"/>
            </a:pPr>
            <a:r>
              <a:rPr lang="en-US" sz="2200" dirty="0" smtClean="0"/>
              <a:t>Vision, Mission, Purpose</a:t>
            </a:r>
          </a:p>
          <a:p>
            <a:pPr marL="457200" indent="-457200">
              <a:buAutoNum type="arabicPeriod" startAt="3"/>
            </a:pPr>
            <a:r>
              <a:rPr lang="en-US" sz="2200" dirty="0" smtClean="0"/>
              <a:t>Administrative Structures</a:t>
            </a:r>
          </a:p>
          <a:p>
            <a:pPr marL="457200" indent="-457200">
              <a:buAutoNum type="arabicPeriod" startAt="3"/>
            </a:pPr>
            <a:r>
              <a:rPr lang="en-US" sz="2200" dirty="0" smtClean="0"/>
              <a:t>Leadership and Performance Management</a:t>
            </a:r>
          </a:p>
          <a:p>
            <a:pPr marL="0" indent="0">
              <a:buNone/>
            </a:pPr>
            <a:r>
              <a:rPr lang="en-US" dirty="0"/>
              <a:t>	</a:t>
            </a:r>
            <a:r>
              <a:rPr lang="en-US" dirty="0" smtClean="0"/>
              <a:t>	Governance</a:t>
            </a:r>
          </a:p>
          <a:p>
            <a:pPr marL="0" indent="0">
              <a:buNone/>
            </a:pPr>
            <a:r>
              <a:rPr lang="en-US" sz="2200" dirty="0"/>
              <a:t>Subcomponents:</a:t>
            </a:r>
          </a:p>
          <a:p>
            <a:pPr marL="457200" indent="-457200">
              <a:buAutoNum type="arabicPeriod"/>
            </a:pPr>
            <a:r>
              <a:rPr lang="en-US" sz="2200" dirty="0"/>
              <a:t>Vision, Mission, Purpose</a:t>
            </a:r>
          </a:p>
          <a:p>
            <a:pPr marL="457200" indent="-457200">
              <a:buAutoNum type="arabicPeriod" startAt="3"/>
            </a:pPr>
            <a:r>
              <a:rPr lang="en-US" sz="2200" dirty="0"/>
              <a:t>Administrative Structures</a:t>
            </a:r>
          </a:p>
          <a:p>
            <a:pPr marL="457200" indent="-457200">
              <a:buAutoNum type="arabicPeriod" startAt="3"/>
            </a:pPr>
            <a:r>
              <a:rPr lang="en-US" sz="2200" dirty="0"/>
              <a:t>Leadership and Performance Management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125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Examples of Alignment</a:t>
            </a:r>
            <a:endParaRPr lang="en-US" sz="36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13</a:t>
            </a:fld>
            <a:endParaRPr lang="en-US"/>
          </a:p>
        </p:txBody>
      </p:sp>
      <p:sp>
        <p:nvSpPr>
          <p:cNvPr id="9" name="Content Placeholder 8"/>
          <p:cNvSpPr>
            <a:spLocks noGrp="1"/>
          </p:cNvSpPr>
          <p:nvPr>
            <p:ph sz="half" idx="1"/>
          </p:nvPr>
        </p:nvSpPr>
        <p:spPr/>
        <p:txBody>
          <a:bodyPr/>
          <a:lstStyle/>
          <a:p>
            <a:pPr marL="514350" indent="-514350">
              <a:buAutoNum type="arabicPeriod"/>
            </a:pPr>
            <a:endParaRPr lang="en-US" sz="2600" dirty="0" smtClean="0"/>
          </a:p>
          <a:p>
            <a:pPr marL="0" indent="0">
              <a:buNone/>
            </a:pPr>
            <a:endParaRPr lang="en-US" sz="2600" dirty="0" smtClean="0"/>
          </a:p>
          <a:p>
            <a:pPr marL="0" indent="0">
              <a:buNone/>
            </a:pPr>
            <a:endParaRPr lang="en-US" sz="2600" dirty="0"/>
          </a:p>
          <a:p>
            <a:pPr marL="514350" indent="-514350">
              <a:buAutoNum type="arabicPeriod" startAt="3"/>
            </a:pPr>
            <a:endParaRPr lang="en-US" sz="2600" b="1" dirty="0" smtClean="0"/>
          </a:p>
          <a:p>
            <a:pPr marL="514350" indent="-514350">
              <a:buAutoNum type="arabicPeriod" startAt="3"/>
            </a:pPr>
            <a:r>
              <a:rPr lang="en-US" sz="2600" dirty="0" smtClean="0"/>
              <a:t>Set Goals </a:t>
            </a:r>
          </a:p>
          <a:p>
            <a:pPr marL="0" indent="0">
              <a:buNone/>
            </a:pPr>
            <a:r>
              <a:rPr lang="en-US" sz="2600" dirty="0"/>
              <a:t>	</a:t>
            </a:r>
            <a:r>
              <a:rPr lang="en-US" sz="2600" dirty="0" smtClean="0"/>
              <a:t>	and </a:t>
            </a:r>
          </a:p>
          <a:p>
            <a:pPr marL="0" indent="0">
              <a:buNone/>
            </a:pPr>
            <a:r>
              <a:rPr lang="en-US" sz="2600" dirty="0" smtClean="0"/>
              <a:t> 	Track Data</a:t>
            </a:r>
          </a:p>
          <a:p>
            <a:pPr marL="514350" indent="-514350">
              <a:buAutoNum type="arabicPeriod"/>
            </a:pPr>
            <a:endParaRPr lang="en-US" dirty="0"/>
          </a:p>
          <a:p>
            <a:pPr marL="0" indent="0">
              <a:buNone/>
            </a:pPr>
            <a:endParaRPr lang="en-US" sz="2600" dirty="0" smtClean="0"/>
          </a:p>
          <a:p>
            <a:pPr marL="0" indent="0">
              <a:buNone/>
            </a:pPr>
            <a:endParaRPr lang="en-US" sz="2600" dirty="0" smtClean="0"/>
          </a:p>
        </p:txBody>
      </p:sp>
      <p:sp>
        <p:nvSpPr>
          <p:cNvPr id="14" name="Right Arrow 13" title="arrow"/>
          <p:cNvSpPr/>
          <p:nvPr/>
        </p:nvSpPr>
        <p:spPr>
          <a:xfrm>
            <a:off x="3657600" y="1295400"/>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title="arrow"/>
          <p:cNvSpPr/>
          <p:nvPr/>
        </p:nvSpPr>
        <p:spPr>
          <a:xfrm>
            <a:off x="3657600" y="34015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title="arrow"/>
          <p:cNvSpPr/>
          <p:nvPr/>
        </p:nvSpPr>
        <p:spPr>
          <a:xfrm>
            <a:off x="3657600" y="53827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sz="half" idx="2"/>
          </p:nvPr>
        </p:nvSpPr>
        <p:spPr>
          <a:xfrm>
            <a:off x="4572000" y="914400"/>
            <a:ext cx="4343400" cy="5638800"/>
          </a:xfrm>
        </p:spPr>
        <p:txBody>
          <a:bodyPr/>
          <a:lstStyle/>
          <a:p>
            <a:pPr marL="0" indent="0">
              <a:buNone/>
            </a:pPr>
            <a:r>
              <a:rPr lang="en-US" dirty="0" smtClean="0"/>
              <a:t>         	Governance</a:t>
            </a:r>
          </a:p>
          <a:p>
            <a:pPr marL="0" indent="0">
              <a:buNone/>
            </a:pPr>
            <a:r>
              <a:rPr lang="en-US" sz="2200" dirty="0" smtClean="0"/>
              <a:t>Subcomponents:</a:t>
            </a:r>
          </a:p>
          <a:p>
            <a:pPr marL="457200" indent="-457200">
              <a:buAutoNum type="arabicPeriod" startAt="3"/>
            </a:pPr>
            <a:r>
              <a:rPr lang="en-US" sz="2200" dirty="0" smtClean="0"/>
              <a:t>Administrative Structures</a:t>
            </a:r>
          </a:p>
          <a:p>
            <a:pPr marL="457200" indent="-457200">
              <a:buAutoNum type="arabicPeriod" startAt="3"/>
            </a:pPr>
            <a:r>
              <a:rPr lang="en-US" sz="2200" dirty="0" smtClean="0"/>
              <a:t>Leadership and Performance Management</a:t>
            </a:r>
          </a:p>
          <a:p>
            <a:pPr marL="0" indent="0">
              <a:buNone/>
            </a:pPr>
            <a:r>
              <a:rPr lang="en-US" dirty="0"/>
              <a:t>	</a:t>
            </a:r>
            <a:r>
              <a:rPr lang="en-US" dirty="0" smtClean="0"/>
              <a:t>	Accountability &amp; 			Quality Improvement</a:t>
            </a:r>
          </a:p>
          <a:p>
            <a:pPr marL="0" indent="0">
              <a:buNone/>
            </a:pPr>
            <a:r>
              <a:rPr lang="en-US" sz="2200" dirty="0"/>
              <a:t>Subcomponents:</a:t>
            </a:r>
          </a:p>
          <a:p>
            <a:pPr marL="0" indent="0">
              <a:buNone/>
            </a:pPr>
            <a:r>
              <a:rPr lang="en-US" sz="2200" dirty="0" smtClean="0"/>
              <a:t>2.   Collecting and Analyzing 	Performance Data</a:t>
            </a:r>
            <a:endParaRPr lang="en-US" sz="2200" dirty="0"/>
          </a:p>
          <a:p>
            <a:pPr marL="0" indent="0">
              <a:buNone/>
            </a:pPr>
            <a:r>
              <a:rPr lang="en-US" dirty="0" smtClean="0"/>
              <a:t>		Data System</a:t>
            </a:r>
            <a:endParaRPr lang="en-US" dirty="0"/>
          </a:p>
          <a:p>
            <a:pPr marL="0" indent="0">
              <a:buNone/>
            </a:pPr>
            <a:r>
              <a:rPr lang="en-US" sz="2200" dirty="0" smtClean="0"/>
              <a:t>Subcomponent:</a:t>
            </a:r>
          </a:p>
          <a:p>
            <a:pPr marL="0" indent="0">
              <a:buNone/>
            </a:pPr>
            <a:r>
              <a:rPr lang="en-US" sz="2200" dirty="0" smtClean="0"/>
              <a:t>5. Data Use</a:t>
            </a:r>
            <a:endParaRPr lang="en-US" sz="2200" dirty="0"/>
          </a:p>
        </p:txBody>
      </p:sp>
    </p:spTree>
    <p:extLst>
      <p:ext uri="{BB962C8B-B14F-4D97-AF65-F5344CB8AC3E}">
        <p14:creationId xmlns:p14="http://schemas.microsoft.com/office/powerpoint/2010/main" val="323500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Examples of Alignment</a:t>
            </a:r>
            <a:endParaRPr lang="en-US" sz="36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14</a:t>
            </a:fld>
            <a:endParaRPr lang="en-US"/>
          </a:p>
        </p:txBody>
      </p:sp>
      <p:sp>
        <p:nvSpPr>
          <p:cNvPr id="9" name="Content Placeholder 8"/>
          <p:cNvSpPr>
            <a:spLocks noGrp="1"/>
          </p:cNvSpPr>
          <p:nvPr>
            <p:ph sz="half" idx="1"/>
          </p:nvPr>
        </p:nvSpPr>
        <p:spPr/>
        <p:txBody>
          <a:bodyPr/>
          <a:lstStyle/>
          <a:p>
            <a:pPr marL="514350" indent="-514350">
              <a:buAutoNum type="arabicPeriod"/>
            </a:pPr>
            <a:endParaRPr lang="en-US" sz="2600" dirty="0" smtClean="0"/>
          </a:p>
          <a:p>
            <a:pPr marL="0" indent="0">
              <a:buNone/>
            </a:pPr>
            <a:r>
              <a:rPr lang="en-US" sz="2600" dirty="0" smtClean="0"/>
              <a:t>4.  Review and Modify 	Resource Allocations</a:t>
            </a:r>
          </a:p>
          <a:p>
            <a:pPr marL="514350" indent="-514350">
              <a:buAutoNum type="arabicPeriod"/>
            </a:pPr>
            <a:endParaRPr lang="en-US" dirty="0"/>
          </a:p>
          <a:p>
            <a:pPr marL="0" indent="0">
              <a:buNone/>
            </a:pPr>
            <a:endParaRPr lang="en-US" sz="2600" dirty="0" smtClean="0"/>
          </a:p>
          <a:p>
            <a:pPr marL="0" indent="0">
              <a:buNone/>
            </a:pPr>
            <a:endParaRPr lang="en-US" sz="2600" dirty="0" smtClean="0"/>
          </a:p>
          <a:p>
            <a:pPr marL="0" indent="0">
              <a:buNone/>
            </a:pPr>
            <a:r>
              <a:rPr lang="en-US" sz="2600" dirty="0" smtClean="0"/>
              <a:t>5.  Ensure Quality 	Frameworks are 	Inclusive</a:t>
            </a:r>
            <a:endParaRPr lang="en-US" sz="2600" dirty="0"/>
          </a:p>
        </p:txBody>
      </p:sp>
      <p:sp>
        <p:nvSpPr>
          <p:cNvPr id="14" name="Right Arrow 13" title="arrow"/>
          <p:cNvSpPr/>
          <p:nvPr/>
        </p:nvSpPr>
        <p:spPr>
          <a:xfrm>
            <a:off x="4267200" y="1219200"/>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title="arrow"/>
          <p:cNvSpPr/>
          <p:nvPr/>
        </p:nvSpPr>
        <p:spPr>
          <a:xfrm>
            <a:off x="4267200" y="38587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sz="half" idx="2"/>
          </p:nvPr>
        </p:nvSpPr>
        <p:spPr>
          <a:xfrm>
            <a:off x="4572000" y="1219200"/>
            <a:ext cx="4343400" cy="5334000"/>
          </a:xfrm>
        </p:spPr>
        <p:txBody>
          <a:bodyPr/>
          <a:lstStyle/>
          <a:p>
            <a:pPr marL="0" indent="0">
              <a:buNone/>
            </a:pPr>
            <a:r>
              <a:rPr lang="en-US" dirty="0" smtClean="0"/>
              <a:t>         	Finance</a:t>
            </a:r>
          </a:p>
          <a:p>
            <a:pPr marL="0" indent="0">
              <a:buNone/>
            </a:pPr>
            <a:r>
              <a:rPr lang="en-US" dirty="0"/>
              <a:t>	</a:t>
            </a:r>
            <a:r>
              <a:rPr lang="en-US" dirty="0" smtClean="0"/>
              <a:t>	</a:t>
            </a:r>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r>
              <a:rPr lang="en-US" sz="2200" dirty="0" smtClean="0"/>
              <a:t>		</a:t>
            </a:r>
            <a:r>
              <a:rPr lang="en-US" dirty="0" smtClean="0"/>
              <a:t>Quality Standards</a:t>
            </a:r>
            <a:endParaRPr lang="en-US" dirty="0"/>
          </a:p>
          <a:p>
            <a:pPr marL="0" indent="0">
              <a:buNone/>
            </a:pPr>
            <a:r>
              <a:rPr lang="en-US" sz="2200" dirty="0" smtClean="0"/>
              <a:t>Subcomponent:</a:t>
            </a:r>
            <a:endParaRPr lang="en-US" sz="2200" dirty="0"/>
          </a:p>
          <a:p>
            <a:pPr marL="0" indent="0">
              <a:buNone/>
            </a:pPr>
            <a:r>
              <a:rPr lang="en-US" sz="2200" dirty="0" smtClean="0"/>
              <a:t>2. Program Level Standards</a:t>
            </a:r>
            <a:endParaRPr lang="en-US" sz="2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4759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Examples of Alignment</a:t>
            </a:r>
            <a:endParaRPr lang="en-US" sz="36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15</a:t>
            </a:fld>
            <a:endParaRPr lang="en-US"/>
          </a:p>
        </p:txBody>
      </p:sp>
      <p:sp>
        <p:nvSpPr>
          <p:cNvPr id="9" name="Content Placeholder 8"/>
          <p:cNvSpPr>
            <a:spLocks noGrp="1"/>
          </p:cNvSpPr>
          <p:nvPr>
            <p:ph sz="half" idx="1"/>
          </p:nvPr>
        </p:nvSpPr>
        <p:spPr/>
        <p:txBody>
          <a:bodyPr/>
          <a:lstStyle/>
          <a:p>
            <a:pPr marL="0" indent="0">
              <a:buNone/>
            </a:pPr>
            <a:endParaRPr lang="en-US" sz="2600" dirty="0" smtClean="0"/>
          </a:p>
          <a:p>
            <a:pPr marL="0" indent="0">
              <a:buNone/>
            </a:pPr>
            <a:endParaRPr lang="en-US" sz="2600" dirty="0" smtClean="0"/>
          </a:p>
          <a:p>
            <a:pPr marL="0" indent="0">
              <a:buNone/>
            </a:pPr>
            <a:endParaRPr lang="en-US" sz="2600" dirty="0"/>
          </a:p>
          <a:p>
            <a:pPr marL="514350" indent="-514350">
              <a:buAutoNum type="arabicPeriod" startAt="6"/>
            </a:pPr>
            <a:r>
              <a:rPr lang="en-US" sz="2600" dirty="0" smtClean="0"/>
              <a:t>Strengthen Accountability and </a:t>
            </a:r>
          </a:p>
          <a:p>
            <a:pPr marL="0" indent="0">
              <a:buNone/>
            </a:pPr>
            <a:r>
              <a:rPr lang="en-US" sz="2600" dirty="0" smtClean="0"/>
              <a:t>	Build 	Incentive 	Structures</a:t>
            </a:r>
          </a:p>
          <a:p>
            <a:pPr marL="514350" indent="-514350">
              <a:buAutoNum type="arabicPeriod"/>
            </a:pPr>
            <a:endParaRPr lang="en-US" dirty="0"/>
          </a:p>
          <a:p>
            <a:pPr marL="0" indent="0">
              <a:buNone/>
            </a:pPr>
            <a:endParaRPr lang="en-US" sz="2600" dirty="0" smtClean="0"/>
          </a:p>
          <a:p>
            <a:pPr marL="0" indent="0">
              <a:buNone/>
            </a:pPr>
            <a:endParaRPr lang="en-US" sz="2600" dirty="0" smtClean="0"/>
          </a:p>
          <a:p>
            <a:pPr marL="0" indent="0">
              <a:buNone/>
            </a:pPr>
            <a:endParaRPr lang="en-US" sz="2600" dirty="0"/>
          </a:p>
        </p:txBody>
      </p:sp>
      <p:sp>
        <p:nvSpPr>
          <p:cNvPr id="14" name="Right Arrow 13" title="arrow"/>
          <p:cNvSpPr/>
          <p:nvPr/>
        </p:nvSpPr>
        <p:spPr>
          <a:xfrm>
            <a:off x="3962400" y="990600"/>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title="arrow"/>
          <p:cNvSpPr/>
          <p:nvPr/>
        </p:nvSpPr>
        <p:spPr>
          <a:xfrm>
            <a:off x="3962400" y="3124200"/>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sz="half" idx="2"/>
          </p:nvPr>
        </p:nvSpPr>
        <p:spPr>
          <a:xfrm>
            <a:off x="4572000" y="914400"/>
            <a:ext cx="4343400" cy="5638800"/>
          </a:xfrm>
        </p:spPr>
        <p:txBody>
          <a:bodyPr/>
          <a:lstStyle/>
          <a:p>
            <a:pPr marL="0" indent="0">
              <a:buNone/>
            </a:pPr>
            <a:r>
              <a:rPr lang="en-US" dirty="0" smtClean="0"/>
              <a:t>         	Finance</a:t>
            </a:r>
          </a:p>
          <a:p>
            <a:pPr marL="0" indent="0">
              <a:buNone/>
            </a:pPr>
            <a:r>
              <a:rPr lang="en-US" sz="2200" dirty="0" smtClean="0"/>
              <a:t>Subcomponents: </a:t>
            </a:r>
          </a:p>
          <a:p>
            <a:pPr marL="0" indent="0">
              <a:buNone/>
            </a:pPr>
            <a:r>
              <a:rPr lang="en-US" sz="2200" dirty="0" smtClean="0"/>
              <a:t>3. Procurement</a:t>
            </a:r>
          </a:p>
          <a:p>
            <a:pPr marL="0" indent="0">
              <a:spcBef>
                <a:spcPts val="0"/>
              </a:spcBef>
              <a:buNone/>
            </a:pPr>
            <a:r>
              <a:rPr lang="en-US" sz="2200" dirty="0" smtClean="0"/>
              <a:t>4. Resource </a:t>
            </a:r>
            <a:r>
              <a:rPr lang="en-US" sz="2200" dirty="0"/>
              <a:t>Allocation, Use </a:t>
            </a:r>
            <a:r>
              <a:rPr lang="en-US" sz="2200" dirty="0" smtClean="0"/>
              <a:t>of</a:t>
            </a:r>
          </a:p>
          <a:p>
            <a:pPr marL="0" indent="0">
              <a:spcBef>
                <a:spcPts val="0"/>
              </a:spcBef>
              <a:buNone/>
            </a:pPr>
            <a:r>
              <a:rPr lang="en-US" sz="2200" dirty="0" smtClean="0"/>
              <a:t>    Funds </a:t>
            </a:r>
            <a:r>
              <a:rPr lang="en-US" sz="2200" dirty="0"/>
              <a:t>and Disbursements</a:t>
            </a:r>
          </a:p>
          <a:p>
            <a:pPr marL="0" indent="0">
              <a:buNone/>
            </a:pPr>
            <a:r>
              <a:rPr lang="en-US" sz="2200" dirty="0" smtClean="0"/>
              <a:t>	</a:t>
            </a:r>
            <a:r>
              <a:rPr lang="en-US" dirty="0" smtClean="0"/>
              <a:t>Accountability and 	Quality Improvement</a:t>
            </a:r>
          </a:p>
          <a:p>
            <a:pPr marL="0" indent="0">
              <a:buNone/>
            </a:pPr>
            <a:r>
              <a:rPr lang="en-US" sz="2200" dirty="0" smtClean="0"/>
              <a:t>Subcomponents:</a:t>
            </a:r>
            <a:endParaRPr lang="en-US" sz="2200" dirty="0"/>
          </a:p>
          <a:p>
            <a:pPr marL="0" indent="0">
              <a:spcBef>
                <a:spcPts val="0"/>
              </a:spcBef>
              <a:buNone/>
            </a:pPr>
            <a:r>
              <a:rPr lang="en-US" sz="2200" dirty="0" smtClean="0"/>
              <a:t>1.Planning for Accountability</a:t>
            </a:r>
          </a:p>
          <a:p>
            <a:pPr marL="0" indent="0">
              <a:spcBef>
                <a:spcPts val="0"/>
              </a:spcBef>
              <a:buNone/>
            </a:pPr>
            <a:r>
              <a:rPr lang="en-US" sz="2200" dirty="0" smtClean="0"/>
              <a:t>   and Improvement</a:t>
            </a:r>
          </a:p>
          <a:p>
            <a:pPr marL="0" indent="0">
              <a:spcBef>
                <a:spcPts val="0"/>
              </a:spcBef>
              <a:buNone/>
            </a:pPr>
            <a:r>
              <a:rPr lang="en-US" sz="2200" dirty="0" smtClean="0"/>
              <a:t>2. Collecting and Analyzing </a:t>
            </a:r>
          </a:p>
          <a:p>
            <a:pPr marL="0" indent="0">
              <a:spcBef>
                <a:spcPts val="0"/>
              </a:spcBef>
              <a:buNone/>
            </a:pPr>
            <a:r>
              <a:rPr lang="en-US" sz="2200" dirty="0"/>
              <a:t> </a:t>
            </a:r>
            <a:r>
              <a:rPr lang="en-US" sz="2200" dirty="0" smtClean="0"/>
              <a:t>   Performance Data</a:t>
            </a:r>
          </a:p>
          <a:p>
            <a:pPr marL="0" indent="0">
              <a:spcBef>
                <a:spcPts val="0"/>
              </a:spcBef>
              <a:buNone/>
            </a:pPr>
            <a:r>
              <a:rPr lang="en-US" sz="2200" dirty="0" smtClean="0"/>
              <a:t>3. Using Results for Continuous  </a:t>
            </a:r>
          </a:p>
          <a:p>
            <a:pPr marL="0" indent="0">
              <a:spcBef>
                <a:spcPts val="0"/>
              </a:spcBef>
              <a:buNone/>
            </a:pPr>
            <a:r>
              <a:rPr lang="en-US" sz="2200" dirty="0" smtClean="0"/>
              <a:t>    Improvement</a:t>
            </a:r>
            <a:endParaRPr lang="en-US" sz="2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843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Examples of Alignment</a:t>
            </a:r>
            <a:endParaRPr lang="en-US" sz="36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16</a:t>
            </a:fld>
            <a:endParaRPr lang="en-US"/>
          </a:p>
        </p:txBody>
      </p:sp>
      <p:sp>
        <p:nvSpPr>
          <p:cNvPr id="9" name="Content Placeholder 8"/>
          <p:cNvSpPr>
            <a:spLocks noGrp="1"/>
          </p:cNvSpPr>
          <p:nvPr>
            <p:ph sz="half" idx="1"/>
          </p:nvPr>
        </p:nvSpPr>
        <p:spPr/>
        <p:txBody>
          <a:bodyPr/>
          <a:lstStyle/>
          <a:p>
            <a:pPr marL="0" indent="0">
              <a:buNone/>
            </a:pPr>
            <a:endParaRPr lang="en-US" sz="2600" dirty="0" smtClean="0"/>
          </a:p>
          <a:p>
            <a:pPr marL="0" indent="0">
              <a:buNone/>
            </a:pPr>
            <a:r>
              <a:rPr lang="en-US" sz="2500" dirty="0" smtClean="0"/>
              <a:t>7.  Build a Coordinated 	Early Childhood 	Professional 	Development </a:t>
            </a:r>
            <a:r>
              <a:rPr lang="en-US" sz="2500" dirty="0"/>
              <a:t>S</a:t>
            </a:r>
            <a:r>
              <a:rPr lang="en-US" sz="2500" dirty="0" smtClean="0"/>
              <a:t>ystem</a:t>
            </a:r>
          </a:p>
          <a:p>
            <a:pPr marL="514350" indent="-514350">
              <a:buAutoNum type="arabicPeriod"/>
            </a:pPr>
            <a:endParaRPr lang="en-US" sz="2500" dirty="0"/>
          </a:p>
          <a:p>
            <a:pPr marL="0" indent="0">
              <a:buNone/>
            </a:pPr>
            <a:endParaRPr lang="en-US" sz="2500" dirty="0" smtClean="0"/>
          </a:p>
          <a:p>
            <a:pPr marL="0" indent="0">
              <a:buNone/>
            </a:pPr>
            <a:endParaRPr lang="en-US" sz="2500" dirty="0" smtClean="0"/>
          </a:p>
          <a:p>
            <a:pPr marL="0" indent="0">
              <a:buNone/>
            </a:pPr>
            <a:r>
              <a:rPr lang="en-US" sz="2500" dirty="0" smtClean="0"/>
              <a:t>8.  Implement Statewide 	Supports for Social-	Emotional and 	Behavioral Health</a:t>
            </a:r>
            <a:endParaRPr lang="en-US" sz="2500" dirty="0"/>
          </a:p>
        </p:txBody>
      </p:sp>
      <p:sp>
        <p:nvSpPr>
          <p:cNvPr id="14" name="Right Arrow 13" title="arrow"/>
          <p:cNvSpPr/>
          <p:nvPr/>
        </p:nvSpPr>
        <p:spPr>
          <a:xfrm>
            <a:off x="3822192" y="15727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title="arrow"/>
          <p:cNvSpPr/>
          <p:nvPr/>
        </p:nvSpPr>
        <p:spPr>
          <a:xfrm>
            <a:off x="3810000" y="46207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sz="half" idx="2"/>
          </p:nvPr>
        </p:nvSpPr>
        <p:spPr>
          <a:xfrm>
            <a:off x="4572000" y="685800"/>
            <a:ext cx="4419600" cy="5867400"/>
          </a:xfrm>
        </p:spPr>
        <p:txBody>
          <a:bodyPr/>
          <a:lstStyle/>
          <a:p>
            <a:pPr marL="0" indent="0">
              <a:buNone/>
            </a:pPr>
            <a:r>
              <a:rPr lang="en-US" dirty="0" smtClean="0"/>
              <a:t>     	</a:t>
            </a:r>
          </a:p>
          <a:p>
            <a:pPr marL="0" indent="0">
              <a:buNone/>
            </a:pPr>
            <a:endParaRPr lang="en-US" dirty="0" smtClean="0"/>
          </a:p>
          <a:p>
            <a:pPr marL="0" indent="0">
              <a:buNone/>
            </a:pPr>
            <a:endParaRPr lang="en-US" dirty="0" smtClean="0"/>
          </a:p>
          <a:p>
            <a:pPr marL="0" indent="0">
              <a:buNone/>
            </a:pPr>
            <a:r>
              <a:rPr lang="en-US" dirty="0" smtClean="0"/>
              <a:t>Personnel/Workforce</a:t>
            </a:r>
          </a:p>
          <a:p>
            <a:pPr marL="400050" lvl="1" indent="0">
              <a:buNone/>
            </a:pPr>
            <a:r>
              <a:rPr lang="en-US" sz="1800" dirty="0" smtClean="0"/>
              <a:t>All Subcomponents but specifically:</a:t>
            </a:r>
          </a:p>
          <a:p>
            <a:pPr marL="400050" lvl="1" indent="0">
              <a:spcBef>
                <a:spcPts val="0"/>
              </a:spcBef>
              <a:buNone/>
            </a:pPr>
            <a:r>
              <a:rPr lang="en-US" sz="1800" dirty="0" smtClean="0"/>
              <a:t>1. Leadership, Coordination and</a:t>
            </a:r>
          </a:p>
          <a:p>
            <a:pPr marL="400050" lvl="1" indent="0">
              <a:spcBef>
                <a:spcPts val="0"/>
              </a:spcBef>
              <a:buNone/>
            </a:pPr>
            <a:r>
              <a:rPr lang="en-US" sz="1800" dirty="0" smtClean="0"/>
              <a:t>    Sustainability</a:t>
            </a:r>
          </a:p>
          <a:p>
            <a:pPr marL="400050" lvl="1" indent="0">
              <a:spcBef>
                <a:spcPts val="0"/>
              </a:spcBef>
              <a:buNone/>
            </a:pPr>
            <a:r>
              <a:rPr lang="en-US" sz="1800" dirty="0" smtClean="0"/>
              <a:t>2. Personnel Standards</a:t>
            </a:r>
          </a:p>
          <a:p>
            <a:pPr marL="400050" lvl="1" indent="0">
              <a:spcBef>
                <a:spcPts val="0"/>
              </a:spcBef>
              <a:buNone/>
            </a:pPr>
            <a:r>
              <a:rPr lang="en-US" sz="1800" dirty="0" smtClean="0"/>
              <a:t>3. </a:t>
            </a:r>
            <a:r>
              <a:rPr lang="en-US" sz="1800" dirty="0" err="1" smtClean="0"/>
              <a:t>Inservice</a:t>
            </a:r>
            <a:r>
              <a:rPr lang="en-US" sz="1800" dirty="0" smtClean="0"/>
              <a:t> Personnel </a:t>
            </a:r>
          </a:p>
          <a:p>
            <a:pPr marL="400050" lvl="1" indent="0">
              <a:spcBef>
                <a:spcPts val="0"/>
              </a:spcBef>
              <a:buNone/>
            </a:pPr>
            <a:r>
              <a:rPr lang="en-US" sz="1800" dirty="0"/>
              <a:t> </a:t>
            </a:r>
            <a:r>
              <a:rPr lang="en-US" sz="1800" dirty="0" smtClean="0"/>
              <a:t>   Development</a:t>
            </a:r>
          </a:p>
          <a:p>
            <a:pPr marL="400050" lvl="1" indent="0">
              <a:spcBef>
                <a:spcPts val="0"/>
              </a:spcBef>
              <a:buNone/>
            </a:pPr>
            <a:r>
              <a:rPr lang="en-US" sz="1800" dirty="0" smtClean="0"/>
              <a:t>4. Preservice Personnel    </a:t>
            </a:r>
          </a:p>
          <a:p>
            <a:pPr marL="400050" lvl="1" indent="0">
              <a:spcBef>
                <a:spcPts val="0"/>
              </a:spcBef>
              <a:buNone/>
            </a:pPr>
            <a:r>
              <a:rPr lang="en-US" sz="1800" dirty="0"/>
              <a:t> </a:t>
            </a:r>
            <a:r>
              <a:rPr lang="en-US" sz="1800" dirty="0" smtClean="0"/>
              <a:t>   Development</a:t>
            </a:r>
          </a:p>
          <a:p>
            <a:pPr marL="400050" lvl="1" indent="0">
              <a:buNone/>
            </a:pPr>
            <a:endParaRPr lang="en-US" sz="1800" dirty="0"/>
          </a:p>
          <a:p>
            <a:pPr marL="0" indent="0">
              <a:buNone/>
            </a:pPr>
            <a:endParaRPr lang="en-US" sz="2200" dirty="0" smtClean="0"/>
          </a:p>
          <a:p>
            <a:pPr marL="0" indent="0">
              <a:buNone/>
            </a:pPr>
            <a:endParaRPr lang="en-US" sz="2200" dirty="0"/>
          </a:p>
          <a:p>
            <a:pPr marL="0" indent="0">
              <a:buNone/>
            </a:pPr>
            <a:r>
              <a:rPr lang="en-US" sz="2200" dirty="0" smtClean="0"/>
              <a:t>	</a:t>
            </a:r>
            <a:endParaRPr lang="en-US" dirty="0"/>
          </a:p>
        </p:txBody>
      </p:sp>
    </p:spTree>
    <p:extLst>
      <p:ext uri="{BB962C8B-B14F-4D97-AF65-F5344CB8AC3E}">
        <p14:creationId xmlns:p14="http://schemas.microsoft.com/office/powerpoint/2010/main" val="155372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17</a:t>
            </a:fld>
            <a:endParaRPr lang="en-US"/>
          </a:p>
        </p:txBody>
      </p:sp>
      <p:sp>
        <p:nvSpPr>
          <p:cNvPr id="8" name="Title 7"/>
          <p:cNvSpPr>
            <a:spLocks noGrp="1"/>
          </p:cNvSpPr>
          <p:nvPr>
            <p:ph type="title"/>
          </p:nvPr>
        </p:nvSpPr>
        <p:spPr/>
        <p:txBody>
          <a:bodyPr>
            <a:normAutofit/>
          </a:bodyPr>
          <a:lstStyle/>
          <a:p>
            <a:r>
              <a:rPr lang="en-US" sz="3600" dirty="0" smtClean="0"/>
              <a:t>Examples of Alignment</a:t>
            </a:r>
            <a:endParaRPr lang="en-US" sz="3600" dirty="0"/>
          </a:p>
        </p:txBody>
      </p:sp>
      <p:sp>
        <p:nvSpPr>
          <p:cNvPr id="9" name="Content Placeholder 8"/>
          <p:cNvSpPr>
            <a:spLocks noGrp="1"/>
          </p:cNvSpPr>
          <p:nvPr>
            <p:ph sz="half" idx="1"/>
          </p:nvPr>
        </p:nvSpPr>
        <p:spPr/>
        <p:txBody>
          <a:bodyPr/>
          <a:lstStyle/>
          <a:p>
            <a:pPr marL="514350" indent="-514350">
              <a:buAutoNum type="arabicPeriod"/>
            </a:pPr>
            <a:endParaRPr lang="en-US" sz="2600" dirty="0" smtClean="0"/>
          </a:p>
          <a:p>
            <a:pPr marL="0" indent="0">
              <a:buNone/>
            </a:pPr>
            <a:endParaRPr lang="en-US" sz="2600" dirty="0" smtClean="0"/>
          </a:p>
          <a:p>
            <a:pPr marL="0" indent="0">
              <a:buNone/>
            </a:pPr>
            <a:endParaRPr lang="en-US" sz="2600" dirty="0" smtClean="0"/>
          </a:p>
          <a:p>
            <a:pPr marL="514350" indent="-514350">
              <a:buAutoNum type="arabicPeriod" startAt="9"/>
            </a:pPr>
            <a:endParaRPr lang="en-US" sz="2600" dirty="0" smtClean="0"/>
          </a:p>
          <a:p>
            <a:pPr marL="514350" indent="-514350">
              <a:buAutoNum type="arabicPeriod" startAt="9"/>
            </a:pPr>
            <a:r>
              <a:rPr lang="en-US" sz="2600" dirty="0" smtClean="0"/>
              <a:t>Raise Public </a:t>
            </a:r>
          </a:p>
          <a:p>
            <a:pPr marL="0" indent="0">
              <a:buNone/>
            </a:pPr>
            <a:r>
              <a:rPr lang="en-US" sz="2600" dirty="0"/>
              <a:t>	</a:t>
            </a:r>
            <a:r>
              <a:rPr lang="en-US" sz="2600" dirty="0" smtClean="0"/>
              <a:t>Awareness</a:t>
            </a:r>
            <a:endParaRPr lang="en-US" sz="2600" dirty="0"/>
          </a:p>
        </p:txBody>
      </p:sp>
      <p:sp>
        <p:nvSpPr>
          <p:cNvPr id="15" name="Right Arrow 14" title="arrow"/>
          <p:cNvSpPr/>
          <p:nvPr/>
        </p:nvSpPr>
        <p:spPr>
          <a:xfrm>
            <a:off x="3276600" y="3325368"/>
            <a:ext cx="978408" cy="484632"/>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sz="half" idx="2"/>
          </p:nvPr>
        </p:nvSpPr>
        <p:spPr>
          <a:xfrm>
            <a:off x="4572000" y="990600"/>
            <a:ext cx="4343400" cy="5334000"/>
          </a:xfrm>
        </p:spPr>
        <p:txBody>
          <a:bodyPr/>
          <a:lstStyle/>
          <a:p>
            <a:pPr marL="0" indent="0">
              <a:buNone/>
            </a:pPr>
            <a:r>
              <a:rPr lang="en-US" dirty="0" smtClean="0"/>
              <a:t>         </a:t>
            </a:r>
          </a:p>
          <a:p>
            <a:pPr marL="0" indent="0">
              <a:spcBef>
                <a:spcPts val="0"/>
              </a:spcBef>
              <a:buNone/>
            </a:pPr>
            <a:r>
              <a:rPr lang="en-US" dirty="0" smtClean="0"/>
              <a:t>		Governance</a:t>
            </a:r>
            <a:r>
              <a:rPr lang="en-US" dirty="0"/>
              <a:t>	</a:t>
            </a:r>
            <a:r>
              <a:rPr lang="en-US" dirty="0" smtClean="0"/>
              <a:t>	</a:t>
            </a:r>
          </a:p>
          <a:p>
            <a:pPr marL="0" indent="0">
              <a:buNone/>
            </a:pPr>
            <a:r>
              <a:rPr lang="en-US" sz="2200" dirty="0"/>
              <a:t>Subcomponent:</a:t>
            </a:r>
          </a:p>
          <a:p>
            <a:pPr marL="457200" indent="-457200">
              <a:spcBef>
                <a:spcPts val="0"/>
              </a:spcBef>
              <a:buAutoNum type="arabicPeriod"/>
            </a:pPr>
            <a:r>
              <a:rPr lang="en-US" sz="2200" dirty="0" smtClean="0"/>
              <a:t>Mission, Vision and Purpose</a:t>
            </a:r>
          </a:p>
          <a:p>
            <a:pPr marL="457200" indent="-457200">
              <a:buAutoNum type="arabicPeriod"/>
            </a:pPr>
            <a:r>
              <a:rPr lang="en-US" sz="2200" dirty="0" smtClean="0"/>
              <a:t>Legal Foundations</a:t>
            </a:r>
          </a:p>
          <a:p>
            <a:pPr marL="457200" indent="-457200">
              <a:spcBef>
                <a:spcPts val="0"/>
              </a:spcBef>
              <a:buAutoNum type="arabicPeriod" startAt="4"/>
            </a:pPr>
            <a:r>
              <a:rPr lang="en-US" sz="2200" dirty="0" smtClean="0"/>
              <a:t>Leadership and Performance</a:t>
            </a:r>
          </a:p>
          <a:p>
            <a:pPr marL="0" indent="0">
              <a:spcBef>
                <a:spcPts val="0"/>
              </a:spcBef>
              <a:buNone/>
            </a:pPr>
            <a:r>
              <a:rPr lang="en-US" sz="2200" dirty="0" smtClean="0"/>
              <a:t>      Management</a:t>
            </a:r>
          </a:p>
          <a:p>
            <a:pPr marL="0" indent="0">
              <a:spcBef>
                <a:spcPts val="0"/>
              </a:spcBef>
              <a:buNone/>
            </a:pPr>
            <a:r>
              <a:rPr lang="en-US" sz="2200" dirty="0" smtClean="0"/>
              <a:t>		</a:t>
            </a:r>
          </a:p>
          <a:p>
            <a:pPr marL="0" indent="0">
              <a:spcBef>
                <a:spcPts val="0"/>
              </a:spcBef>
              <a:buNone/>
            </a:pPr>
            <a:r>
              <a:rPr lang="en-US" sz="2200" dirty="0"/>
              <a:t>	</a:t>
            </a:r>
            <a:r>
              <a:rPr lang="en-US" dirty="0" smtClean="0"/>
              <a:t>Quality Standards</a:t>
            </a:r>
          </a:p>
          <a:p>
            <a:pPr marL="0" indent="0">
              <a:spcBef>
                <a:spcPts val="0"/>
              </a:spcBef>
              <a:buNone/>
            </a:pPr>
            <a:r>
              <a:rPr lang="en-US" sz="2200" dirty="0" smtClean="0"/>
              <a:t>Subcomponent:</a:t>
            </a:r>
            <a:endParaRPr lang="en-US" sz="2200" dirty="0"/>
          </a:p>
          <a:p>
            <a:pPr marL="0" indent="0">
              <a:buNone/>
            </a:pPr>
            <a:r>
              <a:rPr lang="en-US" sz="2200" dirty="0" smtClean="0"/>
              <a:t>2. Program Level Standards</a:t>
            </a:r>
            <a:endParaRPr lang="en-US" sz="2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990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Example of Key Considerations</a:t>
            </a:r>
            <a:br>
              <a:rPr lang="en-US" dirty="0" smtClean="0"/>
            </a:br>
            <a:r>
              <a:rPr lang="en-US" sz="2900" i="1" dirty="0" smtClean="0"/>
              <a:t>Statewide Supports for Social/Emotional/Behavioral Health</a:t>
            </a:r>
            <a:br>
              <a:rPr lang="en-US" sz="2900" i="1" dirty="0" smtClean="0"/>
            </a:br>
            <a:endParaRPr lang="en-US" sz="2900" i="1" dirty="0"/>
          </a:p>
        </p:txBody>
      </p:sp>
      <p:sp>
        <p:nvSpPr>
          <p:cNvPr id="3" name="Content Placeholder 2"/>
          <p:cNvSpPr>
            <a:spLocks noGrp="1"/>
          </p:cNvSpPr>
          <p:nvPr>
            <p:ph idx="1"/>
          </p:nvPr>
        </p:nvSpPr>
        <p:spPr>
          <a:xfrm>
            <a:off x="228600" y="1371600"/>
            <a:ext cx="8763000" cy="5105400"/>
          </a:xfrm>
        </p:spPr>
        <p:txBody>
          <a:bodyPr/>
          <a:lstStyle/>
          <a:p>
            <a:pPr lvl="0">
              <a:buFont typeface="Wingdings" panose="05000000000000000000" pitchFamily="2" charset="2"/>
              <a:buChar char="q"/>
            </a:pPr>
            <a:r>
              <a:rPr lang="en-US" sz="2300" dirty="0"/>
              <a:t>What programs and agencies support children's social- emotional and behavioral health?  Are the different programs coordinated?</a:t>
            </a:r>
          </a:p>
          <a:p>
            <a:pPr lvl="0">
              <a:buFont typeface="Wingdings" panose="05000000000000000000" pitchFamily="2" charset="2"/>
              <a:buChar char="q"/>
            </a:pPr>
            <a:r>
              <a:rPr lang="en-US" sz="2300" dirty="0"/>
              <a:t>Is there a cross-sector leadership team or group that focuses on the statewide supports needed to address children’s social-emotional and behavioral health? </a:t>
            </a:r>
          </a:p>
          <a:p>
            <a:pPr lvl="0">
              <a:buFont typeface="Wingdings" panose="05000000000000000000" pitchFamily="2" charset="2"/>
              <a:buChar char="q"/>
            </a:pPr>
            <a:r>
              <a:rPr lang="en-US" sz="2300" dirty="0"/>
              <a:t>Does this entity have the power to set priorities and make policy, governance, and financial decisions, which will enable programs to provide support to children’s social-emotional and behavioral health?</a:t>
            </a:r>
          </a:p>
          <a:p>
            <a:pPr lvl="0">
              <a:buFont typeface="Wingdings" panose="05000000000000000000" pitchFamily="2" charset="2"/>
              <a:buChar char="q"/>
            </a:pPr>
            <a:r>
              <a:rPr lang="en-US" sz="2300" dirty="0"/>
              <a:t>Does this entity inform or coordinate the identification, collection and analysis of key data to support effective program administration and practices?  </a:t>
            </a:r>
          </a:p>
          <a:p>
            <a:pPr lvl="0">
              <a:buFont typeface="Wingdings" panose="05000000000000000000" pitchFamily="2" charset="2"/>
              <a:buChar char="q"/>
            </a:pPr>
            <a:endParaRPr lang="en-US" sz="24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18</a:t>
            </a:fld>
            <a:endParaRPr lang="en-US"/>
          </a:p>
        </p:txBody>
      </p:sp>
    </p:spTree>
    <p:extLst>
      <p:ext uri="{BB962C8B-B14F-4D97-AF65-F5344CB8AC3E}">
        <p14:creationId xmlns:p14="http://schemas.microsoft.com/office/powerpoint/2010/main" val="12328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rmAutofit fontScale="90000"/>
          </a:bodyPr>
          <a:lstStyle/>
          <a:p>
            <a:r>
              <a:rPr lang="en-US" dirty="0"/>
              <a:t>Example of Key Considerations</a:t>
            </a:r>
            <a:br>
              <a:rPr lang="en-US" dirty="0"/>
            </a:br>
            <a:r>
              <a:rPr lang="en-US" sz="3000" i="1" dirty="0"/>
              <a:t>Statewide Supports for Social/Emotional/Behavioral Health</a:t>
            </a:r>
            <a:endParaRPr lang="en-US" sz="3000" dirty="0"/>
          </a:p>
        </p:txBody>
      </p:sp>
      <p:sp>
        <p:nvSpPr>
          <p:cNvPr id="3" name="Content Placeholder 2"/>
          <p:cNvSpPr>
            <a:spLocks noGrp="1"/>
          </p:cNvSpPr>
          <p:nvPr>
            <p:ph idx="1"/>
          </p:nvPr>
        </p:nvSpPr>
        <p:spPr/>
        <p:txBody>
          <a:bodyPr/>
          <a:lstStyle/>
          <a:p>
            <a:pPr marL="0" lvl="0" indent="0">
              <a:buNone/>
            </a:pPr>
            <a:r>
              <a:rPr lang="en-US" dirty="0" smtClean="0"/>
              <a:t>  </a:t>
            </a:r>
            <a:endParaRPr lang="en-US" dirty="0"/>
          </a:p>
          <a:p>
            <a:pPr lvl="0">
              <a:buFont typeface="Wingdings" panose="05000000000000000000" pitchFamily="2" charset="2"/>
              <a:buChar char="q"/>
            </a:pPr>
            <a:r>
              <a:rPr lang="en-US" sz="2400" dirty="0"/>
              <a:t>How do state personnel standards address the knowledge and skills needed to work with this population in inclusive settings?</a:t>
            </a:r>
          </a:p>
          <a:p>
            <a:pPr lvl="0">
              <a:buFont typeface="Wingdings" panose="05000000000000000000" pitchFamily="2" charset="2"/>
              <a:buChar char="q"/>
            </a:pPr>
            <a:r>
              <a:rPr lang="en-US" sz="2400" dirty="0"/>
              <a:t>Is there a statewide criterion that standardizes certification or credentialing of practitioners with a specialization in children’s social-emotional and behavioral health? Is this aligned with both national and state personnel standards?</a:t>
            </a:r>
          </a:p>
          <a:p>
            <a:pPr lvl="0">
              <a:buFont typeface="Wingdings" panose="05000000000000000000" pitchFamily="2" charset="2"/>
              <a:buChar char="q"/>
            </a:pPr>
            <a:r>
              <a:rPr lang="en-US" sz="2400" dirty="0"/>
              <a:t>Do state Institutes of Higher Education have curricula addressing children’s social-emotional and behavioral health embedded within their curricula, across disciplines? </a:t>
            </a:r>
          </a:p>
          <a:p>
            <a:pPr>
              <a:buFont typeface="Wingdings" panose="05000000000000000000" pitchFamily="2" charset="2"/>
              <a:buChar char="q"/>
            </a:pPr>
            <a:r>
              <a:rPr lang="en-US" sz="2400" dirty="0"/>
              <a:t>Is there statewide implementation of in-service personnel development addressing children’s social-emotional and behavioral health?</a:t>
            </a:r>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19</a:t>
            </a:fld>
            <a:endParaRPr lang="en-US"/>
          </a:p>
        </p:txBody>
      </p:sp>
    </p:spTree>
    <p:extLst>
      <p:ext uri="{BB962C8B-B14F-4D97-AF65-F5344CB8AC3E}">
        <p14:creationId xmlns:p14="http://schemas.microsoft.com/office/powerpoint/2010/main" val="80506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Welcome and Introductions</a:t>
            </a:r>
            <a:endParaRPr lang="en-US" sz="4000"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v"/>
            </a:pPr>
            <a:r>
              <a:rPr lang="en-US" sz="3200" dirty="0" smtClean="0"/>
              <a:t>Kathy T. Whaley, </a:t>
            </a:r>
          </a:p>
          <a:p>
            <a:pPr marL="0" indent="0">
              <a:buNone/>
            </a:pPr>
            <a:r>
              <a:rPr lang="en-US" sz="3200" dirty="0" smtClean="0"/>
              <a:t>	ECTA and </a:t>
            </a:r>
            <a:r>
              <a:rPr lang="en-US" sz="3200" dirty="0" err="1" smtClean="0"/>
              <a:t>DaSy</a:t>
            </a:r>
            <a:r>
              <a:rPr lang="en-US" sz="3200" dirty="0" smtClean="0"/>
              <a:t> Centers</a:t>
            </a:r>
          </a:p>
          <a:p>
            <a:pPr marL="0" indent="0">
              <a:buNone/>
            </a:pPr>
            <a:endParaRPr lang="en-US" sz="3200" dirty="0"/>
          </a:p>
          <a:p>
            <a:pPr>
              <a:buFont typeface="Wingdings" panose="05000000000000000000" pitchFamily="2" charset="2"/>
              <a:buChar char="v"/>
            </a:pPr>
            <a:r>
              <a:rPr lang="en-US" sz="3200" dirty="0" smtClean="0"/>
              <a:t>Kristy Doan,</a:t>
            </a:r>
          </a:p>
          <a:p>
            <a:pPr marL="0" indent="0">
              <a:buNone/>
            </a:pPr>
            <a:r>
              <a:rPr lang="en-US" sz="3200" dirty="0"/>
              <a:t>	</a:t>
            </a:r>
            <a:r>
              <a:rPr lang="en-US" sz="3200" dirty="0" smtClean="0"/>
              <a:t>Illinois state Board of Education</a:t>
            </a:r>
          </a:p>
          <a:p>
            <a:pPr marL="0" indent="0">
              <a:buNone/>
            </a:pPr>
            <a:endParaRPr lang="en-US" sz="3200" dirty="0" smtClean="0"/>
          </a:p>
          <a:p>
            <a:pPr>
              <a:buFont typeface="Wingdings" panose="05000000000000000000" pitchFamily="2" charset="2"/>
              <a:buChar char="v"/>
            </a:pPr>
            <a:r>
              <a:rPr lang="en-US" sz="3200" dirty="0" smtClean="0"/>
              <a:t>Ann Kremer,</a:t>
            </a:r>
          </a:p>
          <a:p>
            <a:pPr marL="0" indent="0">
              <a:buNone/>
            </a:pPr>
            <a:r>
              <a:rPr lang="en-US" sz="3200" dirty="0"/>
              <a:t>	</a:t>
            </a:r>
            <a:r>
              <a:rPr lang="en-US" sz="3200" dirty="0" smtClean="0"/>
              <a:t>Early Choices</a:t>
            </a:r>
            <a:endParaRPr lang="en-US" sz="32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a:t>
            </a:fld>
            <a:endParaRPr lang="en-US"/>
          </a:p>
        </p:txBody>
      </p:sp>
    </p:spTree>
    <p:extLst>
      <p:ext uri="{BB962C8B-B14F-4D97-AF65-F5344CB8AC3E}">
        <p14:creationId xmlns:p14="http://schemas.microsoft.com/office/powerpoint/2010/main" val="1759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sz="2900" dirty="0"/>
              <a:t>Example of Key </a:t>
            </a:r>
            <a:r>
              <a:rPr lang="en-US" sz="2900" dirty="0" smtClean="0"/>
              <a:t>Considerations</a:t>
            </a:r>
            <a:br>
              <a:rPr lang="en-US" sz="2900" dirty="0" smtClean="0"/>
            </a:br>
            <a:r>
              <a:rPr lang="en-US" sz="2700" i="1" dirty="0" smtClean="0"/>
              <a:t>Set Goals and Track Data</a:t>
            </a:r>
            <a:r>
              <a:rPr lang="en-US" sz="2900" dirty="0" smtClean="0"/>
              <a:t> </a:t>
            </a:r>
            <a:endParaRPr lang="en-US" sz="2900" dirty="0"/>
          </a:p>
        </p:txBody>
      </p:sp>
      <p:sp>
        <p:nvSpPr>
          <p:cNvPr id="3" name="Content Placeholder 2"/>
          <p:cNvSpPr>
            <a:spLocks noGrp="1"/>
          </p:cNvSpPr>
          <p:nvPr>
            <p:ph idx="1"/>
          </p:nvPr>
        </p:nvSpPr>
        <p:spPr>
          <a:xfrm>
            <a:off x="228600" y="1371600"/>
            <a:ext cx="8763000" cy="4876800"/>
          </a:xfrm>
        </p:spPr>
        <p:txBody>
          <a:bodyPr/>
          <a:lstStyle/>
          <a:p>
            <a:pPr lvl="0">
              <a:buFont typeface="Wingdings" panose="05000000000000000000" pitchFamily="2" charset="2"/>
              <a:buChar char="q"/>
            </a:pPr>
            <a:r>
              <a:rPr lang="en-US" sz="2400" dirty="0"/>
              <a:t>How do you use data to inform </a:t>
            </a:r>
            <a:r>
              <a:rPr lang="en-US" sz="2400" dirty="0" smtClean="0"/>
              <a:t>inclusion </a:t>
            </a:r>
            <a:r>
              <a:rPr lang="en-US" sz="2400" dirty="0"/>
              <a:t>accountability and improvement planning efforts?</a:t>
            </a:r>
          </a:p>
          <a:p>
            <a:pPr lvl="0">
              <a:buFont typeface="Wingdings" panose="05000000000000000000" pitchFamily="2" charset="2"/>
              <a:buChar char="q"/>
            </a:pPr>
            <a:r>
              <a:rPr lang="en-US" sz="2400" dirty="0" smtClean="0"/>
              <a:t>Are </a:t>
            </a:r>
            <a:r>
              <a:rPr lang="en-US" sz="2400" dirty="0"/>
              <a:t>stakeholders engaged in the process of using educational environments data for program improvement?</a:t>
            </a:r>
          </a:p>
          <a:p>
            <a:pPr lvl="0">
              <a:buFont typeface="Wingdings" panose="05000000000000000000" pitchFamily="2" charset="2"/>
              <a:buChar char="q"/>
            </a:pPr>
            <a:r>
              <a:rPr lang="en-US" sz="2400" dirty="0" smtClean="0"/>
              <a:t>Are </a:t>
            </a:r>
            <a:r>
              <a:rPr lang="en-US" sz="2400" dirty="0"/>
              <a:t>the current targets for educational environments rigorous?</a:t>
            </a:r>
          </a:p>
          <a:p>
            <a:pPr lvl="0">
              <a:buFont typeface="Wingdings" panose="05000000000000000000" pitchFamily="2" charset="2"/>
              <a:buChar char="q"/>
            </a:pPr>
            <a:r>
              <a:rPr lang="en-US" sz="2400" dirty="0" smtClean="0"/>
              <a:t>Are </a:t>
            </a:r>
            <a:r>
              <a:rPr lang="en-US" sz="2400" dirty="0"/>
              <a:t>educational environments data used to continuously 1) track progress on access to inclusive high-quality early learning opportunities, 2) monitor and make program determinations, and 3) provide TA and/or other quality assurance activities? </a:t>
            </a:r>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20</a:t>
            </a:fld>
            <a:endParaRPr lang="en-US"/>
          </a:p>
        </p:txBody>
      </p:sp>
    </p:spTree>
    <p:extLst>
      <p:ext uri="{BB962C8B-B14F-4D97-AF65-F5344CB8AC3E}">
        <p14:creationId xmlns:p14="http://schemas.microsoft.com/office/powerpoint/2010/main" val="374804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lstStyle/>
          <a:p>
            <a:r>
              <a:rPr lang="en-US" dirty="0"/>
              <a:t>Example of Key Considerations</a:t>
            </a:r>
            <a:br>
              <a:rPr lang="en-US" dirty="0"/>
            </a:br>
            <a:r>
              <a:rPr lang="en-US" sz="2800" i="1" dirty="0"/>
              <a:t>Set Goals and Track Data</a:t>
            </a:r>
            <a:r>
              <a:rPr lang="en-US" dirty="0"/>
              <a:t> </a:t>
            </a:r>
          </a:p>
        </p:txBody>
      </p:sp>
      <p:sp>
        <p:nvSpPr>
          <p:cNvPr id="3" name="Content Placeholder 2"/>
          <p:cNvSpPr>
            <a:spLocks noGrp="1"/>
          </p:cNvSpPr>
          <p:nvPr>
            <p:ph idx="1"/>
          </p:nvPr>
        </p:nvSpPr>
        <p:spPr>
          <a:xfrm>
            <a:off x="228600" y="1600200"/>
            <a:ext cx="8763000" cy="4648200"/>
          </a:xfrm>
        </p:spPr>
        <p:txBody>
          <a:bodyPr/>
          <a:lstStyle/>
          <a:p>
            <a:pPr lvl="0">
              <a:buFont typeface="Wingdings" panose="05000000000000000000" pitchFamily="2" charset="2"/>
              <a:buChar char="q"/>
            </a:pPr>
            <a:r>
              <a:rPr lang="en-US" sz="2400" dirty="0"/>
              <a:t>Are various data sources used to track the rate and incidence of inclusion (beyond educational environments data), such as suspension and expulsion data, IEPs/IFSPs, etc.?</a:t>
            </a:r>
          </a:p>
          <a:p>
            <a:pPr marL="0" indent="0">
              <a:buNone/>
            </a:pPr>
            <a:r>
              <a:rPr lang="en-US" sz="2400" dirty="0"/>
              <a:t> </a:t>
            </a:r>
          </a:p>
          <a:p>
            <a:pPr lvl="0">
              <a:buFont typeface="Wingdings" panose="05000000000000000000" pitchFamily="2" charset="2"/>
              <a:buChar char="q"/>
            </a:pPr>
            <a:r>
              <a:rPr lang="en-US" sz="2400" dirty="0"/>
              <a:t>Are various data sources used to track the quality of inclusion, such as QRIS, program and classroom assessment tools, etc.?</a:t>
            </a:r>
          </a:p>
          <a:p>
            <a:pPr marL="0" indent="0">
              <a:buNone/>
            </a:pPr>
            <a:r>
              <a:rPr lang="en-US" sz="2400" dirty="0"/>
              <a:t> </a:t>
            </a:r>
          </a:p>
          <a:p>
            <a:pPr lvl="0">
              <a:buFont typeface="Wingdings" panose="05000000000000000000" pitchFamily="2" charset="2"/>
              <a:buChar char="q"/>
            </a:pPr>
            <a:r>
              <a:rPr lang="en-US" sz="2400" dirty="0"/>
              <a:t>Are data shared with stakeholders in a way that supports the use of the data?</a:t>
            </a:r>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21</a:t>
            </a:fld>
            <a:endParaRPr lang="en-US"/>
          </a:p>
        </p:txBody>
      </p:sp>
    </p:spTree>
    <p:extLst>
      <p:ext uri="{BB962C8B-B14F-4D97-AF65-F5344CB8AC3E}">
        <p14:creationId xmlns:p14="http://schemas.microsoft.com/office/powerpoint/2010/main" val="83474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475" y="269876"/>
            <a:ext cx="6718300" cy="1143000"/>
          </a:xfrm>
        </p:spPr>
        <p:txBody>
          <a:bodyPr/>
          <a:lstStyle/>
          <a:p>
            <a:r>
              <a:rPr lang="en-US" dirty="0" smtClean="0"/>
              <a:t>Illinois’ Story</a:t>
            </a:r>
            <a:endParaRPr lang="en-US" dirty="0"/>
          </a:p>
        </p:txBody>
      </p:sp>
      <p:pic>
        <p:nvPicPr>
          <p:cNvPr id="4" name="Picture 3"/>
          <p:cNvPicPr>
            <a:picLocks noChangeAspect="1"/>
          </p:cNvPicPr>
          <p:nvPr/>
        </p:nvPicPr>
        <p:blipFill>
          <a:blip r:embed="rId2"/>
          <a:stretch>
            <a:fillRect/>
          </a:stretch>
        </p:blipFill>
        <p:spPr>
          <a:xfrm>
            <a:off x="4848239" y="1417638"/>
            <a:ext cx="2999151" cy="5346700"/>
          </a:xfrm>
          <a:prstGeom prst="rect">
            <a:avLst/>
          </a:prstGeom>
        </p:spPr>
      </p:pic>
      <p:pic>
        <p:nvPicPr>
          <p:cNvPr id="1026" name="Picture 2" descr="C:\Users\kdoan\AppData\Local\Microsoft\Windows\Temporary Internet Files\Content.Outlook\W33PZFXH\StateSealwithISB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409" y="2447925"/>
            <a:ext cx="447124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5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563" y="2060112"/>
            <a:ext cx="7744230" cy="4442390"/>
          </a:xfrm>
        </p:spPr>
        <p:txBody>
          <a:bodyPr>
            <a:normAutofit lnSpcReduction="10000"/>
          </a:bodyPr>
          <a:lstStyle/>
          <a:p>
            <a:r>
              <a:rPr lang="en-US" sz="2800" dirty="0" smtClean="0"/>
              <a:t>Issued by the Illinois State Board of Education’s Early Childhood Division Administrator </a:t>
            </a:r>
          </a:p>
          <a:p>
            <a:pPr lvl="1"/>
            <a:r>
              <a:rPr lang="en-US" i="1" dirty="0" smtClean="0">
                <a:cs typeface="Chalkduster"/>
              </a:rPr>
              <a:t>“ISBE </a:t>
            </a:r>
            <a:r>
              <a:rPr lang="en-US" i="1" dirty="0">
                <a:cs typeface="Chalkduster"/>
              </a:rPr>
              <a:t>is forming a dynamic systems change consortium to focus on Least Restrictive Environment in </a:t>
            </a:r>
            <a:r>
              <a:rPr lang="en-US" i="1" dirty="0" smtClean="0">
                <a:cs typeface="Chalkduster"/>
              </a:rPr>
              <a:t>Early Childhood. </a:t>
            </a:r>
            <a:r>
              <a:rPr lang="en-US" i="1" dirty="0">
                <a:cs typeface="Chalkduster"/>
              </a:rPr>
              <a:t>… The goal will be to help ISBE </a:t>
            </a:r>
            <a:r>
              <a:rPr lang="en-US" i="1" dirty="0" smtClean="0">
                <a:cs typeface="Chalkduster"/>
              </a:rPr>
              <a:t>address </a:t>
            </a:r>
            <a:r>
              <a:rPr lang="en-US" i="1" dirty="0">
                <a:cs typeface="Chalkduster"/>
              </a:rPr>
              <a:t>the issues related to implementing best practices around LRE for young children</a:t>
            </a:r>
            <a:r>
              <a:rPr lang="en-US" i="1" dirty="0" smtClean="0">
                <a:cs typeface="Chalkduster"/>
              </a:rPr>
              <a:t>.”</a:t>
            </a:r>
          </a:p>
          <a:p>
            <a:pPr lvl="1"/>
            <a:r>
              <a:rPr lang="en-US" i="1" dirty="0" smtClean="0">
                <a:cs typeface="Chalkduster"/>
              </a:rPr>
              <a:t>“We </a:t>
            </a:r>
            <a:r>
              <a:rPr lang="en-US" i="1" dirty="0">
                <a:cs typeface="Chalkduster"/>
              </a:rPr>
              <a:t>will focus on State Performance Plan Indicator 6.” </a:t>
            </a:r>
          </a:p>
        </p:txBody>
      </p:sp>
      <p:sp>
        <p:nvSpPr>
          <p:cNvPr id="3" name="Title 2"/>
          <p:cNvSpPr>
            <a:spLocks noGrp="1"/>
          </p:cNvSpPr>
          <p:nvPr>
            <p:ph type="title"/>
          </p:nvPr>
        </p:nvSpPr>
        <p:spPr/>
        <p:txBody>
          <a:bodyPr>
            <a:normAutofit fontScale="90000"/>
          </a:bodyPr>
          <a:lstStyle/>
          <a:p>
            <a:r>
              <a:rPr lang="en-US" dirty="0" smtClean="0"/>
              <a:t>Started the Early Childhood LRE Stakeholders  in 2011</a:t>
            </a:r>
            <a:endParaRPr lang="en-US" dirty="0"/>
          </a:p>
        </p:txBody>
      </p:sp>
    </p:spTree>
    <p:extLst>
      <p:ext uri="{BB962C8B-B14F-4D97-AF65-F5344CB8AC3E}">
        <p14:creationId xmlns:p14="http://schemas.microsoft.com/office/powerpoint/2010/main" val="35931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2800"/>
            <a:ext cx="8229600" cy="5822445"/>
          </a:xfrm>
        </p:spPr>
        <p:txBody>
          <a:bodyPr>
            <a:normAutofit/>
          </a:bodyPr>
          <a:lstStyle/>
          <a:p>
            <a:pPr marL="0" indent="0" algn="ctr">
              <a:buNone/>
            </a:pPr>
            <a:r>
              <a:rPr lang="en-US" b="1" dirty="0" smtClean="0"/>
              <a:t>The Early</a:t>
            </a:r>
            <a:r>
              <a:rPr lang="en-US" b="1" dirty="0"/>
              <a:t> </a:t>
            </a:r>
            <a:r>
              <a:rPr lang="en-US" b="1" dirty="0" smtClean="0"/>
              <a:t>Childhood</a:t>
            </a:r>
            <a:r>
              <a:rPr lang="en-US" b="1" dirty="0"/>
              <a:t> </a:t>
            </a:r>
            <a:r>
              <a:rPr lang="en-US" b="1" dirty="0" smtClean="0"/>
              <a:t>Least</a:t>
            </a:r>
            <a:r>
              <a:rPr lang="en-US" b="1" dirty="0"/>
              <a:t> </a:t>
            </a:r>
            <a:r>
              <a:rPr lang="en-US" b="1" dirty="0" smtClean="0"/>
              <a:t>Restrictive</a:t>
            </a:r>
            <a:r>
              <a:rPr lang="en-US" b="1" dirty="0"/>
              <a:t> </a:t>
            </a:r>
            <a:r>
              <a:rPr lang="en-US" b="1" dirty="0" smtClean="0"/>
              <a:t>Environment</a:t>
            </a:r>
            <a:r>
              <a:rPr lang="en-US" b="1" dirty="0"/>
              <a:t> </a:t>
            </a:r>
            <a:r>
              <a:rPr lang="en-US" b="1" dirty="0" smtClean="0"/>
              <a:t>Stakeholder</a:t>
            </a:r>
            <a:r>
              <a:rPr lang="en-US" b="1" dirty="0"/>
              <a:t> </a:t>
            </a:r>
            <a:r>
              <a:rPr lang="en-US" b="1" dirty="0" smtClean="0"/>
              <a:t>Consortium</a:t>
            </a:r>
            <a:r>
              <a:rPr lang="en-US" b="1" dirty="0"/>
              <a:t> </a:t>
            </a:r>
            <a:endParaRPr lang="en-US" b="1" dirty="0" smtClean="0"/>
          </a:p>
          <a:p>
            <a:pPr marL="0" indent="0" algn="ctr">
              <a:buNone/>
            </a:pPr>
            <a:r>
              <a:rPr lang="en-US" b="1" dirty="0" smtClean="0"/>
              <a:t>Mission Statement</a:t>
            </a:r>
            <a:r>
              <a:rPr lang="en-US" b="1" dirty="0"/>
              <a:t> </a:t>
            </a:r>
            <a:endParaRPr lang="en-US" b="1" dirty="0" smtClean="0"/>
          </a:p>
          <a:p>
            <a:pPr marL="0" indent="0" algn="ctr">
              <a:buNone/>
            </a:pPr>
            <a:endParaRPr lang="en-US" dirty="0" smtClean="0"/>
          </a:p>
          <a:p>
            <a:pPr marL="0" indent="0">
              <a:buNone/>
            </a:pPr>
            <a:r>
              <a:rPr lang="en-US" sz="2800" dirty="0" smtClean="0"/>
              <a:t>The EC</a:t>
            </a:r>
            <a:r>
              <a:rPr lang="en-US" sz="2800" dirty="0"/>
              <a:t> </a:t>
            </a:r>
            <a:r>
              <a:rPr lang="en-US" sz="2800" dirty="0" smtClean="0"/>
              <a:t>LRE</a:t>
            </a:r>
            <a:r>
              <a:rPr lang="en-US" sz="2800" dirty="0"/>
              <a:t> </a:t>
            </a:r>
            <a:r>
              <a:rPr lang="en-US" sz="2800" dirty="0" smtClean="0"/>
              <a:t>Stakeholder</a:t>
            </a:r>
            <a:r>
              <a:rPr lang="en-US" sz="2800" dirty="0"/>
              <a:t> </a:t>
            </a:r>
            <a:r>
              <a:rPr lang="en-US" sz="2800" dirty="0" smtClean="0"/>
              <a:t>Consortium</a:t>
            </a:r>
            <a:r>
              <a:rPr lang="en-US" sz="2800" dirty="0"/>
              <a:t> </a:t>
            </a:r>
            <a:r>
              <a:rPr lang="en-US" sz="2800" dirty="0" smtClean="0"/>
              <a:t>promotes</a:t>
            </a:r>
            <a:r>
              <a:rPr lang="en-US" sz="2800" dirty="0"/>
              <a:t> </a:t>
            </a:r>
            <a:r>
              <a:rPr lang="en-US" sz="2800" dirty="0" smtClean="0"/>
              <a:t>inclusion</a:t>
            </a:r>
            <a:r>
              <a:rPr lang="en-US" sz="2800" dirty="0"/>
              <a:t> </a:t>
            </a:r>
            <a:r>
              <a:rPr lang="en-US" sz="2800" dirty="0" smtClean="0"/>
              <a:t>of</a:t>
            </a:r>
            <a:r>
              <a:rPr lang="en-US" sz="2800" dirty="0"/>
              <a:t> </a:t>
            </a:r>
            <a:r>
              <a:rPr lang="en-US" sz="2800" dirty="0" smtClean="0"/>
              <a:t>children</a:t>
            </a:r>
            <a:r>
              <a:rPr lang="en-US" sz="2800" dirty="0"/>
              <a:t> </a:t>
            </a:r>
            <a:r>
              <a:rPr lang="en-US" sz="2800" dirty="0" smtClean="0"/>
              <a:t>with</a:t>
            </a:r>
            <a:r>
              <a:rPr lang="en-US" sz="2800" dirty="0"/>
              <a:t> </a:t>
            </a:r>
            <a:r>
              <a:rPr lang="en-US" sz="2800" dirty="0" smtClean="0"/>
              <a:t>special</a:t>
            </a:r>
            <a:r>
              <a:rPr lang="en-US" sz="2800" dirty="0"/>
              <a:t> </a:t>
            </a:r>
            <a:r>
              <a:rPr lang="en-US" sz="2800" dirty="0" smtClean="0"/>
              <a:t>needs</a:t>
            </a:r>
            <a:r>
              <a:rPr lang="en-US" sz="2800" dirty="0"/>
              <a:t> </a:t>
            </a:r>
            <a:r>
              <a:rPr lang="en-US" sz="2800" dirty="0" smtClean="0"/>
              <a:t>with</a:t>
            </a:r>
            <a:r>
              <a:rPr lang="en-US" sz="2800" dirty="0"/>
              <a:t> </a:t>
            </a:r>
            <a:r>
              <a:rPr lang="en-US" sz="2800" dirty="0" smtClean="0"/>
              <a:t>typically</a:t>
            </a:r>
            <a:r>
              <a:rPr lang="en-US" sz="2800" dirty="0"/>
              <a:t> </a:t>
            </a:r>
            <a:r>
              <a:rPr lang="en-US" sz="2800" dirty="0" smtClean="0"/>
              <a:t>developing</a:t>
            </a:r>
            <a:r>
              <a:rPr lang="en-US" sz="2800" dirty="0"/>
              <a:t> </a:t>
            </a:r>
            <a:r>
              <a:rPr lang="en-US" sz="2800" dirty="0" smtClean="0"/>
              <a:t>peers</a:t>
            </a:r>
            <a:r>
              <a:rPr lang="en-US" sz="2800" dirty="0"/>
              <a:t> </a:t>
            </a:r>
            <a:r>
              <a:rPr lang="en-US" sz="2800" dirty="0" smtClean="0"/>
              <a:t>in</a:t>
            </a:r>
            <a:r>
              <a:rPr lang="en-US" sz="2800" dirty="0"/>
              <a:t> </a:t>
            </a:r>
            <a:r>
              <a:rPr lang="en-US" sz="2800" dirty="0" smtClean="0"/>
              <a:t>all</a:t>
            </a:r>
            <a:r>
              <a:rPr lang="en-US" sz="2800" dirty="0"/>
              <a:t> </a:t>
            </a:r>
            <a:r>
              <a:rPr lang="en-US" sz="2800" dirty="0" smtClean="0"/>
              <a:t>environments</a:t>
            </a:r>
            <a:r>
              <a:rPr lang="en-US" sz="2800" dirty="0"/>
              <a:t> </a:t>
            </a:r>
            <a:r>
              <a:rPr lang="en-US" sz="2800" dirty="0" smtClean="0"/>
              <a:t>where</a:t>
            </a:r>
            <a:r>
              <a:rPr lang="en-US" sz="2800" dirty="0"/>
              <a:t> </a:t>
            </a:r>
            <a:r>
              <a:rPr lang="en-US" sz="2800" dirty="0" smtClean="0"/>
              <a:t>they</a:t>
            </a:r>
            <a:r>
              <a:rPr lang="en-US" sz="2800" dirty="0"/>
              <a:t> </a:t>
            </a:r>
            <a:r>
              <a:rPr lang="en-US" sz="2800" dirty="0" smtClean="0"/>
              <a:t>learn, grow</a:t>
            </a:r>
            <a:r>
              <a:rPr lang="en-US" sz="2800" dirty="0"/>
              <a:t> </a:t>
            </a:r>
            <a:r>
              <a:rPr lang="en-US" sz="2800" dirty="0" smtClean="0"/>
              <a:t>and</a:t>
            </a:r>
            <a:r>
              <a:rPr lang="en-US" sz="2800" dirty="0"/>
              <a:t> </a:t>
            </a:r>
            <a:r>
              <a:rPr lang="en-US" sz="2800" dirty="0" smtClean="0"/>
              <a:t>have</a:t>
            </a:r>
            <a:r>
              <a:rPr lang="en-US" sz="2800" dirty="0"/>
              <a:t> </a:t>
            </a:r>
            <a:r>
              <a:rPr lang="en-US" sz="2800" dirty="0" smtClean="0"/>
              <a:t>appropriate</a:t>
            </a:r>
            <a:r>
              <a:rPr lang="en-US" sz="2800" dirty="0"/>
              <a:t> </a:t>
            </a:r>
            <a:r>
              <a:rPr lang="en-US" sz="2800" dirty="0" smtClean="0"/>
              <a:t>supports</a:t>
            </a:r>
            <a:r>
              <a:rPr lang="en-US" sz="2800" dirty="0"/>
              <a:t> </a:t>
            </a:r>
            <a:r>
              <a:rPr lang="en-US" sz="2800" dirty="0" smtClean="0"/>
              <a:t>to</a:t>
            </a:r>
            <a:r>
              <a:rPr lang="en-US" sz="2800" dirty="0"/>
              <a:t> </a:t>
            </a:r>
            <a:r>
              <a:rPr lang="en-US" sz="2800" dirty="0" smtClean="0"/>
              <a:t>succeed</a:t>
            </a:r>
            <a:r>
              <a:rPr lang="en-US" sz="2800" dirty="0"/>
              <a:t>.</a:t>
            </a:r>
          </a:p>
        </p:txBody>
      </p:sp>
    </p:spTree>
    <p:extLst>
      <p:ext uri="{BB962C8B-B14F-4D97-AF65-F5344CB8AC3E}">
        <p14:creationId xmlns:p14="http://schemas.microsoft.com/office/powerpoint/2010/main" val="305287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085" y="628533"/>
            <a:ext cx="4736490" cy="974085"/>
          </a:xfrm>
          <a:prstGeom prst="rect">
            <a:avLst/>
          </a:prstGeom>
        </p:spPr>
      </p:pic>
      <p:pic>
        <p:nvPicPr>
          <p:cNvPr id="6" name="Picture 5"/>
          <p:cNvPicPr>
            <a:picLocks noChangeAspect="1"/>
          </p:cNvPicPr>
          <p:nvPr/>
        </p:nvPicPr>
        <p:blipFill>
          <a:blip r:embed="rId4"/>
          <a:stretch>
            <a:fillRect/>
          </a:stretch>
        </p:blipFill>
        <p:spPr>
          <a:xfrm>
            <a:off x="1812629" y="5476836"/>
            <a:ext cx="2154678" cy="1000386"/>
          </a:xfrm>
          <a:prstGeom prst="rect">
            <a:avLst/>
          </a:prstGeom>
        </p:spPr>
      </p:pic>
      <p:pic>
        <p:nvPicPr>
          <p:cNvPr id="7" name="Picture 6"/>
          <p:cNvPicPr>
            <a:picLocks noChangeAspect="1"/>
          </p:cNvPicPr>
          <p:nvPr/>
        </p:nvPicPr>
        <p:blipFill>
          <a:blip r:embed="rId5"/>
          <a:stretch>
            <a:fillRect/>
          </a:stretch>
        </p:blipFill>
        <p:spPr>
          <a:xfrm>
            <a:off x="606118" y="3823502"/>
            <a:ext cx="1792566" cy="1296894"/>
          </a:xfrm>
          <a:prstGeom prst="rect">
            <a:avLst/>
          </a:prstGeom>
        </p:spPr>
      </p:pic>
      <p:pic>
        <p:nvPicPr>
          <p:cNvPr id="8" name="Picture 7"/>
          <p:cNvPicPr>
            <a:picLocks noChangeAspect="1"/>
          </p:cNvPicPr>
          <p:nvPr/>
        </p:nvPicPr>
        <p:blipFill>
          <a:blip r:embed="rId6"/>
          <a:stretch>
            <a:fillRect/>
          </a:stretch>
        </p:blipFill>
        <p:spPr>
          <a:xfrm>
            <a:off x="6944136" y="4279187"/>
            <a:ext cx="1912588" cy="2125098"/>
          </a:xfrm>
          <a:prstGeom prst="rect">
            <a:avLst/>
          </a:prstGeom>
        </p:spPr>
      </p:pic>
      <p:pic>
        <p:nvPicPr>
          <p:cNvPr id="9" name="Picture 8"/>
          <p:cNvPicPr>
            <a:picLocks noChangeAspect="1"/>
          </p:cNvPicPr>
          <p:nvPr/>
        </p:nvPicPr>
        <p:blipFill>
          <a:blip r:embed="rId7"/>
          <a:stretch>
            <a:fillRect/>
          </a:stretch>
        </p:blipFill>
        <p:spPr>
          <a:xfrm>
            <a:off x="3967307" y="1918723"/>
            <a:ext cx="4654252" cy="1145662"/>
          </a:xfrm>
          <a:prstGeom prst="rect">
            <a:avLst/>
          </a:prstGeom>
        </p:spPr>
      </p:pic>
      <p:pic>
        <p:nvPicPr>
          <p:cNvPr id="10" name="Picture 9"/>
          <p:cNvPicPr>
            <a:picLocks noChangeAspect="1"/>
          </p:cNvPicPr>
          <p:nvPr/>
        </p:nvPicPr>
        <p:blipFill>
          <a:blip r:embed="rId8"/>
          <a:stretch>
            <a:fillRect/>
          </a:stretch>
        </p:blipFill>
        <p:spPr>
          <a:xfrm>
            <a:off x="399530" y="1813351"/>
            <a:ext cx="3453944" cy="1839113"/>
          </a:xfrm>
          <a:prstGeom prst="rect">
            <a:avLst/>
          </a:prstGeom>
        </p:spPr>
      </p:pic>
      <p:pic>
        <p:nvPicPr>
          <p:cNvPr id="11" name="Picture 10"/>
          <p:cNvPicPr>
            <a:picLocks noChangeAspect="1"/>
          </p:cNvPicPr>
          <p:nvPr/>
        </p:nvPicPr>
        <p:blipFill>
          <a:blip r:embed="rId9"/>
          <a:stretch>
            <a:fillRect/>
          </a:stretch>
        </p:blipFill>
        <p:spPr>
          <a:xfrm>
            <a:off x="4223914" y="3823502"/>
            <a:ext cx="2310719" cy="1518234"/>
          </a:xfrm>
          <a:prstGeom prst="rect">
            <a:avLst/>
          </a:prstGeom>
        </p:spPr>
      </p:pic>
      <p:pic>
        <p:nvPicPr>
          <p:cNvPr id="12" name="Picture 11" descr="Early Choices Logo final.jpeg"/>
          <p:cNvPicPr>
            <a:picLocks noChangeAspect="1"/>
          </p:cNvPicPr>
          <p:nvPr/>
        </p:nvPicPr>
        <p:blipFill rotWithShape="1">
          <a:blip r:embed="rId10" cstate="email">
            <a:extLst>
              <a:ext uri="{28A0092B-C50C-407E-A947-70E740481C1C}">
                <a14:useLocalDpi xmlns:a14="http://schemas.microsoft.com/office/drawing/2010/main" val="0"/>
              </a:ext>
            </a:extLst>
          </a:blip>
          <a:srcRect t="55742" b="-4865"/>
          <a:stretch/>
        </p:blipFill>
        <p:spPr>
          <a:xfrm>
            <a:off x="4693778" y="408322"/>
            <a:ext cx="4301769" cy="1405029"/>
          </a:xfrm>
          <a:prstGeom prst="rect">
            <a:avLst/>
          </a:prstGeom>
        </p:spPr>
      </p:pic>
    </p:spTree>
    <p:extLst>
      <p:ext uri="{BB962C8B-B14F-4D97-AF65-F5344CB8AC3E}">
        <p14:creationId xmlns:p14="http://schemas.microsoft.com/office/powerpoint/2010/main" val="89516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92092" y="2610199"/>
            <a:ext cx="2826318" cy="1629293"/>
          </a:xfrm>
          <a:prstGeom prst="ellipse">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fontAlgn="auto">
              <a:spcBef>
                <a:spcPts val="0"/>
              </a:spcBef>
              <a:spcAft>
                <a:spcPts val="0"/>
              </a:spcAft>
            </a:pPr>
            <a:r>
              <a:rPr lang="en-US" sz="2200" b="1" i="1" dirty="0" smtClean="0">
                <a:solidFill>
                  <a:prstClr val="black"/>
                </a:solidFill>
              </a:rPr>
              <a:t>What makes inclusion work in Early Childhood?</a:t>
            </a:r>
            <a:endParaRPr lang="en-US" sz="2200" b="1" i="1" dirty="0">
              <a:solidFill>
                <a:prstClr val="black"/>
              </a:solidFill>
            </a:endParaRPr>
          </a:p>
        </p:txBody>
      </p:sp>
      <p:sp>
        <p:nvSpPr>
          <p:cNvPr id="3" name="Oval 2"/>
          <p:cNvSpPr/>
          <p:nvPr/>
        </p:nvSpPr>
        <p:spPr>
          <a:xfrm>
            <a:off x="6301050" y="2693330"/>
            <a:ext cx="2094806" cy="1246912"/>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Vision &amp; Attitude</a:t>
            </a:r>
            <a:endParaRPr lang="en-US" sz="2000" dirty="0">
              <a:solidFill>
                <a:prstClr val="black"/>
              </a:solidFill>
            </a:endParaRPr>
          </a:p>
        </p:txBody>
      </p:sp>
      <p:cxnSp>
        <p:nvCxnSpPr>
          <p:cNvPr id="5" name="Straight Connector 4"/>
          <p:cNvCxnSpPr>
            <a:stCxn id="2" idx="6"/>
            <a:endCxn id="3" idx="2"/>
          </p:cNvCxnSpPr>
          <p:nvPr/>
        </p:nvCxnSpPr>
        <p:spPr>
          <a:xfrm flipV="1">
            <a:off x="6018410" y="3316786"/>
            <a:ext cx="282640" cy="108060"/>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6334288" y="4470400"/>
            <a:ext cx="2322031" cy="1373449"/>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Professional Learning</a:t>
            </a:r>
            <a:endParaRPr lang="en-US" sz="2000" dirty="0">
              <a:solidFill>
                <a:prstClr val="black"/>
              </a:solidFill>
            </a:endParaRPr>
          </a:p>
        </p:txBody>
      </p:sp>
      <p:sp>
        <p:nvSpPr>
          <p:cNvPr id="7" name="Oval 6"/>
          <p:cNvSpPr/>
          <p:nvPr/>
        </p:nvSpPr>
        <p:spPr>
          <a:xfrm>
            <a:off x="3657600" y="4800600"/>
            <a:ext cx="2249059" cy="1346665"/>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Formal Time to Plan &amp; Reflect</a:t>
            </a:r>
            <a:endParaRPr lang="en-US" sz="2000" dirty="0">
              <a:solidFill>
                <a:prstClr val="black"/>
              </a:solidFill>
            </a:endParaRPr>
          </a:p>
        </p:txBody>
      </p:sp>
      <p:sp>
        <p:nvSpPr>
          <p:cNvPr id="8" name="Oval 7"/>
          <p:cNvSpPr/>
          <p:nvPr/>
        </p:nvSpPr>
        <p:spPr>
          <a:xfrm>
            <a:off x="798022" y="4671768"/>
            <a:ext cx="2543695" cy="1246912"/>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Administrative Support</a:t>
            </a:r>
            <a:endParaRPr lang="en-US" sz="2000" dirty="0">
              <a:solidFill>
                <a:prstClr val="black"/>
              </a:solidFill>
            </a:endParaRPr>
          </a:p>
        </p:txBody>
      </p:sp>
      <p:sp>
        <p:nvSpPr>
          <p:cNvPr id="9" name="Oval 8"/>
          <p:cNvSpPr/>
          <p:nvPr/>
        </p:nvSpPr>
        <p:spPr>
          <a:xfrm>
            <a:off x="831257" y="2773681"/>
            <a:ext cx="2216743" cy="1465812"/>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Family &amp; Community Partnerships</a:t>
            </a:r>
            <a:endParaRPr lang="en-US" sz="2000" dirty="0">
              <a:solidFill>
                <a:prstClr val="black"/>
              </a:solidFill>
            </a:endParaRPr>
          </a:p>
        </p:txBody>
      </p:sp>
      <p:sp>
        <p:nvSpPr>
          <p:cNvPr id="10" name="Oval 9"/>
          <p:cNvSpPr/>
          <p:nvPr/>
        </p:nvSpPr>
        <p:spPr>
          <a:xfrm>
            <a:off x="914410" y="906081"/>
            <a:ext cx="2277681" cy="1454743"/>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Adaptations &amp; Support Systems</a:t>
            </a:r>
            <a:endParaRPr lang="en-US" sz="2000" dirty="0">
              <a:solidFill>
                <a:prstClr val="black"/>
              </a:solidFill>
            </a:endParaRPr>
          </a:p>
        </p:txBody>
      </p:sp>
      <p:sp>
        <p:nvSpPr>
          <p:cNvPr id="11" name="Oval 10"/>
          <p:cNvSpPr/>
          <p:nvPr/>
        </p:nvSpPr>
        <p:spPr>
          <a:xfrm>
            <a:off x="3507967" y="906081"/>
            <a:ext cx="2094806" cy="1246912"/>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Evidenced Based Practices</a:t>
            </a:r>
            <a:endParaRPr lang="en-US" sz="2000" dirty="0">
              <a:solidFill>
                <a:prstClr val="black"/>
              </a:solidFill>
            </a:endParaRPr>
          </a:p>
        </p:txBody>
      </p:sp>
      <p:sp>
        <p:nvSpPr>
          <p:cNvPr id="12" name="Oval 11"/>
          <p:cNvSpPr/>
          <p:nvPr/>
        </p:nvSpPr>
        <p:spPr>
          <a:xfrm>
            <a:off x="5738547" y="1047412"/>
            <a:ext cx="2497264" cy="1346662"/>
          </a:xfrm>
          <a:prstGeom prst="ellipse">
            <a:avLst/>
          </a:prstGeom>
          <a:solidFill>
            <a:schemeClr val="accent4">
              <a:lumMod val="60000"/>
              <a:lumOff val="40000"/>
            </a:schemeClr>
          </a:solidFill>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spcBef>
                <a:spcPts val="0"/>
              </a:spcBef>
              <a:spcAft>
                <a:spcPts val="0"/>
              </a:spcAft>
            </a:pPr>
            <a:r>
              <a:rPr lang="en-US" sz="2000" dirty="0" smtClean="0">
                <a:solidFill>
                  <a:prstClr val="black"/>
                </a:solidFill>
              </a:rPr>
              <a:t>Collaboration &amp; Teaming</a:t>
            </a:r>
            <a:endParaRPr lang="en-US" sz="2000" dirty="0">
              <a:solidFill>
                <a:prstClr val="black"/>
              </a:solidFill>
            </a:endParaRPr>
          </a:p>
        </p:txBody>
      </p:sp>
      <p:cxnSp>
        <p:nvCxnSpPr>
          <p:cNvPr id="14" name="Straight Connector 13"/>
          <p:cNvCxnSpPr>
            <a:stCxn id="2" idx="5"/>
            <a:endCxn id="6" idx="1"/>
          </p:cNvCxnSpPr>
          <p:nvPr/>
        </p:nvCxnSpPr>
        <p:spPr>
          <a:xfrm>
            <a:off x="5604505" y="4000888"/>
            <a:ext cx="1069837" cy="6706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2" idx="4"/>
            <a:endCxn id="7" idx="0"/>
          </p:cNvCxnSpPr>
          <p:nvPr/>
        </p:nvCxnSpPr>
        <p:spPr>
          <a:xfrm>
            <a:off x="4605251" y="4239492"/>
            <a:ext cx="176879" cy="56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 idx="3"/>
            <a:endCxn id="8" idx="7"/>
          </p:cNvCxnSpPr>
          <p:nvPr/>
        </p:nvCxnSpPr>
        <p:spPr>
          <a:xfrm flipH="1">
            <a:off x="2969201" y="4000888"/>
            <a:ext cx="636796" cy="853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 idx="2"/>
            <a:endCxn id="9" idx="6"/>
          </p:cNvCxnSpPr>
          <p:nvPr/>
        </p:nvCxnSpPr>
        <p:spPr>
          <a:xfrm flipH="1">
            <a:off x="3048000" y="3424846"/>
            <a:ext cx="144092" cy="817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 idx="1"/>
            <a:endCxn id="10" idx="5"/>
          </p:cNvCxnSpPr>
          <p:nvPr/>
        </p:nvCxnSpPr>
        <p:spPr>
          <a:xfrm flipH="1" flipV="1">
            <a:off x="2858532" y="2147782"/>
            <a:ext cx="747465" cy="701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 idx="0"/>
            <a:endCxn id="11" idx="4"/>
          </p:cNvCxnSpPr>
          <p:nvPr/>
        </p:nvCxnSpPr>
        <p:spPr>
          <a:xfrm flipH="1" flipV="1">
            <a:off x="4555370" y="2152993"/>
            <a:ext cx="49881" cy="457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 idx="7"/>
            <a:endCxn id="12" idx="3"/>
          </p:cNvCxnSpPr>
          <p:nvPr/>
        </p:nvCxnSpPr>
        <p:spPr>
          <a:xfrm flipV="1">
            <a:off x="5604505" y="2196860"/>
            <a:ext cx="499758" cy="651943"/>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96390" y="6197025"/>
            <a:ext cx="7239000" cy="584775"/>
          </a:xfrm>
          <a:prstGeom prst="rect">
            <a:avLst/>
          </a:prstGeom>
          <a:solidFill>
            <a:schemeClr val="bg1"/>
          </a:solidFill>
        </p:spPr>
        <p:txBody>
          <a:bodyPr wrap="square">
            <a:spAutoFit/>
          </a:bodyPr>
          <a:lstStyle/>
          <a:p>
            <a:pPr defTabSz="457200" fontAlgn="auto">
              <a:spcBef>
                <a:spcPts val="0"/>
              </a:spcBef>
              <a:spcAft>
                <a:spcPts val="0"/>
              </a:spcAft>
            </a:pPr>
            <a:r>
              <a:rPr lang="en-US" sz="1600" dirty="0">
                <a:solidFill>
                  <a:prstClr val="white"/>
                </a:solidFill>
                <a:latin typeface="Calibri"/>
                <a:ea typeface="+mn-ea"/>
                <a:cs typeface="+mn-cs"/>
                <a:hlinkClick r:id="rId3"/>
              </a:rPr>
              <a:t>http://</a:t>
            </a:r>
            <a:r>
              <a:rPr lang="en-US" sz="1600" dirty="0" smtClean="0">
                <a:solidFill>
                  <a:prstClr val="white"/>
                </a:solidFill>
                <a:latin typeface="Calibri"/>
                <a:ea typeface="+mn-ea"/>
                <a:cs typeface="+mn-cs"/>
                <a:hlinkClick r:id="rId3"/>
              </a:rPr>
              <a:t>www.eclre.org/media/84508/ec-what-makes-inclusion-work-12014.pdf</a:t>
            </a:r>
            <a:endParaRPr lang="en-US" sz="1600" dirty="0" smtClean="0">
              <a:solidFill>
                <a:prstClr val="white"/>
              </a:solidFill>
              <a:latin typeface="Calibri"/>
              <a:ea typeface="+mn-ea"/>
              <a:cs typeface="+mn-cs"/>
            </a:endParaRPr>
          </a:p>
          <a:p>
            <a:pPr defTabSz="457200" fontAlgn="auto">
              <a:spcBef>
                <a:spcPts val="0"/>
              </a:spcBef>
              <a:spcAft>
                <a:spcPts val="0"/>
              </a:spcAft>
            </a:pPr>
            <a:r>
              <a:rPr lang="en-US" sz="1600" dirty="0">
                <a:solidFill>
                  <a:prstClr val="white"/>
                </a:solidFill>
                <a:latin typeface="Calibri"/>
                <a:ea typeface="+mn-ea"/>
                <a:cs typeface="+mn-cs"/>
                <a:hlinkClick r:id="rId4"/>
              </a:rPr>
              <a:t>http://</a:t>
            </a:r>
            <a:r>
              <a:rPr lang="en-US" sz="1600" dirty="0" smtClean="0">
                <a:solidFill>
                  <a:prstClr val="white"/>
                </a:solidFill>
                <a:latin typeface="Calibri"/>
                <a:ea typeface="+mn-ea"/>
                <a:cs typeface="+mn-cs"/>
                <a:hlinkClick r:id="rId4"/>
              </a:rPr>
              <a:t>www.livebinders.com/play/play?id=1658940#anchor</a:t>
            </a:r>
            <a:r>
              <a:rPr lang="en-US" sz="1600" dirty="0" smtClean="0">
                <a:solidFill>
                  <a:prstClr val="white"/>
                </a:solidFill>
                <a:latin typeface="Calibri"/>
                <a:ea typeface="+mn-ea"/>
                <a:cs typeface="+mn-cs"/>
              </a:rPr>
              <a:t> </a:t>
            </a:r>
            <a:endParaRPr lang="en-US" sz="1600" dirty="0">
              <a:solidFill>
                <a:prstClr val="white"/>
              </a:solidFill>
              <a:latin typeface="Calibri"/>
              <a:ea typeface="+mn-ea"/>
              <a:cs typeface="+mn-cs"/>
            </a:endParaRPr>
          </a:p>
        </p:txBody>
      </p:sp>
    </p:spTree>
    <p:extLst>
      <p:ext uri="{BB962C8B-B14F-4D97-AF65-F5344CB8AC3E}">
        <p14:creationId xmlns:p14="http://schemas.microsoft.com/office/powerpoint/2010/main" val="352178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Inclusion Work </a:t>
            </a:r>
            <a:br>
              <a:rPr lang="en-US" dirty="0" smtClean="0"/>
            </a:br>
            <a:r>
              <a:rPr lang="en-US" dirty="0" smtClean="0"/>
              <a:t>Planning Tool </a:t>
            </a:r>
            <a:endParaRPr lang="en-US" dirty="0"/>
          </a:p>
        </p:txBody>
      </p:sp>
      <p:sp>
        <p:nvSpPr>
          <p:cNvPr id="3" name="Content Placeholder 2"/>
          <p:cNvSpPr>
            <a:spLocks noGrp="1"/>
          </p:cNvSpPr>
          <p:nvPr>
            <p:ph idx="1"/>
          </p:nvPr>
        </p:nvSpPr>
        <p:spPr/>
        <p:txBody>
          <a:bodyPr>
            <a:normAutofit/>
          </a:bodyPr>
          <a:lstStyle/>
          <a:p>
            <a:r>
              <a:rPr lang="en-US" sz="1800" dirty="0">
                <a:hlinkClick r:id="rId3"/>
              </a:rPr>
              <a:t>http://</a:t>
            </a:r>
            <a:r>
              <a:rPr lang="en-US" sz="1800" dirty="0" smtClean="0">
                <a:hlinkClick r:id="rId3"/>
              </a:rPr>
              <a:t>www.eclre.org/media/84776/planning_tool.pdf</a:t>
            </a:r>
            <a:r>
              <a:rPr lang="en-US" sz="1800" dirty="0" smtClean="0"/>
              <a:t> </a:t>
            </a:r>
            <a:endParaRPr lang="en-US" sz="1800" dirty="0"/>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2917" t="34939" r="22732" b="8554"/>
          <a:stretch/>
        </p:blipFill>
        <p:spPr bwMode="auto">
          <a:xfrm>
            <a:off x="850669" y="2438400"/>
            <a:ext cx="7543800" cy="363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32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46" y="-379332"/>
            <a:ext cx="8357072" cy="1594076"/>
          </a:xfrm>
        </p:spPr>
        <p:txBody>
          <a:bodyPr>
            <a:noAutofit/>
          </a:bodyPr>
          <a:lstStyle/>
          <a:p>
            <a:r>
              <a:rPr lang="en-US" sz="3600" dirty="0" smtClean="0">
                <a:cs typeface="Calibri"/>
              </a:rPr>
              <a:t>Early CHOICES &amp; EC LRE Stakeholders</a:t>
            </a:r>
            <a:endParaRPr lang="en-US" sz="3600" dirty="0">
              <a:cs typeface="Calibri"/>
            </a:endParaRPr>
          </a:p>
        </p:txBody>
      </p:sp>
      <p:sp>
        <p:nvSpPr>
          <p:cNvPr id="3" name="TextBox 2"/>
          <p:cNvSpPr txBox="1"/>
          <p:nvPr/>
        </p:nvSpPr>
        <p:spPr>
          <a:xfrm>
            <a:off x="406400" y="6007100"/>
            <a:ext cx="8340745" cy="369332"/>
          </a:xfrm>
          <a:prstGeom prst="rect">
            <a:avLst/>
          </a:prstGeom>
          <a:noFill/>
        </p:spPr>
        <p:txBody>
          <a:bodyPr wrap="none" rtlCol="0">
            <a:spAutoFit/>
          </a:bodyPr>
          <a:lstStyle/>
          <a:p>
            <a:pPr defTabSz="457200" fontAlgn="auto">
              <a:spcBef>
                <a:spcPts val="0"/>
              </a:spcBef>
              <a:spcAft>
                <a:spcPts val="0"/>
              </a:spcAft>
            </a:pPr>
            <a:r>
              <a:rPr lang="en-US" sz="1800" dirty="0">
                <a:solidFill>
                  <a:prstClr val="black"/>
                </a:solidFill>
                <a:latin typeface="Calibri"/>
                <a:ea typeface="+mn-ea"/>
                <a:cs typeface="+mn-cs"/>
                <a:hlinkClick r:id="rId3"/>
              </a:rPr>
              <a:t>http://www.eclre.org/media/100525/master-2016-inclusion-brochure-427-</a:t>
            </a:r>
            <a:r>
              <a:rPr lang="en-US" sz="1800" dirty="0" smtClean="0">
                <a:solidFill>
                  <a:prstClr val="black"/>
                </a:solidFill>
                <a:latin typeface="Calibri"/>
                <a:ea typeface="+mn-ea"/>
                <a:cs typeface="+mn-cs"/>
                <a:hlinkClick r:id="rId3"/>
              </a:rPr>
              <a:t>16print.pdf</a:t>
            </a:r>
            <a:r>
              <a:rPr lang="en-US" sz="1800" dirty="0" smtClean="0">
                <a:solidFill>
                  <a:prstClr val="black"/>
                </a:solidFill>
                <a:latin typeface="Calibri"/>
                <a:ea typeface="+mn-ea"/>
                <a:cs typeface="+mn-cs"/>
              </a:rPr>
              <a:t> </a:t>
            </a:r>
            <a:endParaRPr lang="en-US" sz="1800" dirty="0">
              <a:solidFill>
                <a:prstClr val="black"/>
              </a:solidFill>
              <a:latin typeface="Calibri"/>
              <a:ea typeface="+mn-ea"/>
              <a:cs typeface="+mn-cs"/>
            </a:endParaRPr>
          </a:p>
        </p:txBody>
      </p:sp>
      <p:pic>
        <p:nvPicPr>
          <p:cNvPr id="4" name="Picture 3" descr="master-2016-inclusion-brochure-427-16print_Page_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250212">
            <a:off x="2670731" y="1050411"/>
            <a:ext cx="3485398" cy="4510514"/>
          </a:xfrm>
          <a:prstGeom prst="rect">
            <a:avLst/>
          </a:prstGeom>
        </p:spPr>
      </p:pic>
    </p:spTree>
    <p:extLst>
      <p:ext uri="{BB962C8B-B14F-4D97-AF65-F5344CB8AC3E}">
        <p14:creationId xmlns:p14="http://schemas.microsoft.com/office/powerpoint/2010/main" val="947904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563" y="2060112"/>
            <a:ext cx="7744230" cy="4442390"/>
          </a:xfrm>
        </p:spPr>
        <p:txBody>
          <a:bodyPr>
            <a:normAutofit lnSpcReduction="10000"/>
          </a:bodyPr>
          <a:lstStyle/>
          <a:p>
            <a:r>
              <a:rPr lang="en-US" sz="2800" dirty="0" smtClean="0"/>
              <a:t>Issued by the Illinois State Board of Education’s Early Childhood Division Administrator </a:t>
            </a:r>
          </a:p>
          <a:p>
            <a:pPr lvl="1"/>
            <a:r>
              <a:rPr lang="en-US" i="1" dirty="0" smtClean="0">
                <a:cs typeface="Chalkduster"/>
              </a:rPr>
              <a:t>“ISBE </a:t>
            </a:r>
            <a:r>
              <a:rPr lang="en-US" i="1" dirty="0">
                <a:cs typeface="Chalkduster"/>
              </a:rPr>
              <a:t>is forming a dynamic systems change consortium to focus on Least Restrictive Environment in </a:t>
            </a:r>
            <a:r>
              <a:rPr lang="en-US" i="1" dirty="0" smtClean="0">
                <a:cs typeface="Chalkduster"/>
              </a:rPr>
              <a:t>Early Childhood. </a:t>
            </a:r>
            <a:r>
              <a:rPr lang="en-US" i="1" dirty="0">
                <a:cs typeface="Chalkduster"/>
              </a:rPr>
              <a:t>… The goal will be to help ISBE </a:t>
            </a:r>
            <a:r>
              <a:rPr lang="en-US" i="1" dirty="0" smtClean="0">
                <a:cs typeface="Chalkduster"/>
              </a:rPr>
              <a:t>address </a:t>
            </a:r>
            <a:r>
              <a:rPr lang="en-US" i="1" dirty="0">
                <a:cs typeface="Chalkduster"/>
              </a:rPr>
              <a:t>the issues related to implementing best practices around LRE for young children</a:t>
            </a:r>
            <a:r>
              <a:rPr lang="en-US" i="1" dirty="0" smtClean="0">
                <a:cs typeface="Chalkduster"/>
              </a:rPr>
              <a:t>.”</a:t>
            </a:r>
          </a:p>
          <a:p>
            <a:pPr lvl="1"/>
            <a:r>
              <a:rPr lang="en-US" i="1" dirty="0" smtClean="0">
                <a:cs typeface="Chalkduster"/>
              </a:rPr>
              <a:t>“We </a:t>
            </a:r>
            <a:r>
              <a:rPr lang="en-US" i="1" dirty="0">
                <a:cs typeface="Chalkduster"/>
              </a:rPr>
              <a:t>will focus on State Performance Plan Indicator 6.” </a:t>
            </a:r>
          </a:p>
        </p:txBody>
      </p:sp>
      <p:sp>
        <p:nvSpPr>
          <p:cNvPr id="3" name="Title 2"/>
          <p:cNvSpPr>
            <a:spLocks noGrp="1"/>
          </p:cNvSpPr>
          <p:nvPr>
            <p:ph type="title"/>
          </p:nvPr>
        </p:nvSpPr>
        <p:spPr/>
        <p:txBody>
          <a:bodyPr>
            <a:normAutofit fontScale="90000"/>
          </a:bodyPr>
          <a:lstStyle/>
          <a:p>
            <a:r>
              <a:rPr lang="en-US" dirty="0" smtClean="0"/>
              <a:t>Started the Early Childhood LRE Stakeholders  in 2011</a:t>
            </a:r>
            <a:endParaRPr lang="en-US" dirty="0"/>
          </a:p>
        </p:txBody>
      </p:sp>
    </p:spTree>
    <p:extLst>
      <p:ext uri="{BB962C8B-B14F-4D97-AF65-F5344CB8AC3E}">
        <p14:creationId xmlns:p14="http://schemas.microsoft.com/office/powerpoint/2010/main" val="23607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Session Overview</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a:buFont typeface="Arial" panose="020B0604020202020204" pitchFamily="34" charset="0"/>
              <a:buChar char="•"/>
            </a:pPr>
            <a:r>
              <a:rPr lang="en-US" sz="3600" dirty="0" smtClean="0"/>
              <a:t>Provide an Overview of How the System Framework  Can be Used to Examine Inclusion</a:t>
            </a:r>
          </a:p>
          <a:p>
            <a:pPr>
              <a:buFont typeface="Arial" panose="020B0604020202020204" pitchFamily="34" charset="0"/>
              <a:buChar char="•"/>
            </a:pPr>
            <a:r>
              <a:rPr lang="en-US" sz="3600" dirty="0" smtClean="0"/>
              <a:t>Describe how the Framework  Aligns with the Joint Policy Statement on Inclusion Recommendations</a:t>
            </a:r>
          </a:p>
          <a:p>
            <a:pPr>
              <a:buFont typeface="Arial" panose="020B0604020202020204" pitchFamily="34" charset="0"/>
              <a:buChar char="•"/>
            </a:pPr>
            <a:r>
              <a:rPr lang="en-US" sz="3600" dirty="0" smtClean="0"/>
              <a:t>Highlight the Illinois Efforts to Improve  Inclusive Practices    </a:t>
            </a:r>
            <a:endParaRPr lang="en-US" sz="36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3</a:t>
            </a:fld>
            <a:endParaRPr lang="en-US"/>
          </a:p>
        </p:txBody>
      </p:sp>
    </p:spTree>
    <p:extLst>
      <p:ext uri="{BB962C8B-B14F-4D97-AF65-F5344CB8AC3E}">
        <p14:creationId xmlns:p14="http://schemas.microsoft.com/office/powerpoint/2010/main" val="257335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894" t="2799" r="4543" b="10202"/>
          <a:stretch/>
        </p:blipFill>
        <p:spPr>
          <a:xfrm>
            <a:off x="124890" y="191986"/>
            <a:ext cx="8974812" cy="6666014"/>
          </a:xfrm>
          <a:prstGeom prst="rect">
            <a:avLst/>
          </a:prstGeom>
        </p:spPr>
      </p:pic>
    </p:spTree>
    <p:extLst>
      <p:ext uri="{BB962C8B-B14F-4D97-AF65-F5344CB8AC3E}">
        <p14:creationId xmlns:p14="http://schemas.microsoft.com/office/powerpoint/2010/main" val="1251410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EEdatappform.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663" y="1323975"/>
            <a:ext cx="86995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Box 1"/>
          <p:cNvSpPr txBox="1">
            <a:spLocks noChangeArrowheads="1"/>
          </p:cNvSpPr>
          <p:nvPr/>
        </p:nvSpPr>
        <p:spPr bwMode="auto">
          <a:xfrm>
            <a:off x="893763" y="415925"/>
            <a:ext cx="733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auto" hangingPunct="1">
              <a:spcBef>
                <a:spcPts val="0"/>
              </a:spcBef>
              <a:spcAft>
                <a:spcPts val="0"/>
              </a:spcAft>
            </a:pPr>
            <a:r>
              <a:rPr lang="en-US" sz="4000" b="1" dirty="0">
                <a:solidFill>
                  <a:prstClr val="black"/>
                </a:solidFill>
              </a:rPr>
              <a:t>Ec-sppsix.com </a:t>
            </a:r>
          </a:p>
        </p:txBody>
      </p:sp>
    </p:spTree>
    <p:extLst>
      <p:ext uri="{BB962C8B-B14F-4D97-AF65-F5344CB8AC3E}">
        <p14:creationId xmlns:p14="http://schemas.microsoft.com/office/powerpoint/2010/main" val="604173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38113"/>
            <a:ext cx="8229600" cy="1143000"/>
          </a:xfrm>
        </p:spPr>
        <p:txBody>
          <a:bodyPr/>
          <a:lstStyle/>
          <a:p>
            <a:r>
              <a:rPr lang="en-US" altLang="en-US" dirty="0" smtClean="0"/>
              <a:t>Policy Statement</a:t>
            </a:r>
          </a:p>
        </p:txBody>
      </p:sp>
      <p:pic>
        <p:nvPicPr>
          <p:cNvPr id="21507" name="Content Placeholder 3" descr="policy.tiff"/>
          <p:cNvPicPr>
            <a:picLocks noGrp="1" noChangeAspect="1"/>
          </p:cNvPicPr>
          <p:nvPr>
            <p:ph idx="1"/>
          </p:nvPr>
        </p:nvPicPr>
        <p:blipFill>
          <a:blip r:embed="rId3" cstate="email">
            <a:extLst>
              <a:ext uri="{28A0092B-C50C-407E-A947-70E740481C1C}">
                <a14:useLocalDpi xmlns:a14="http://schemas.microsoft.com/office/drawing/2010/main" val="0"/>
              </a:ext>
            </a:extLst>
          </a:blip>
          <a:srcRect l="2908" t="20964" r="2908"/>
          <a:stretch>
            <a:fillRect/>
          </a:stretch>
        </p:blipFill>
        <p:spPr>
          <a:xfrm>
            <a:off x="457200" y="1587500"/>
            <a:ext cx="8229600" cy="3578225"/>
          </a:xfrm>
          <a:ln>
            <a:solidFill>
              <a:srgbClr val="2859AF"/>
            </a:solidFill>
            <a:miter lim="800000"/>
            <a:headEnd/>
            <a:tailEnd/>
          </a:ln>
        </p:spPr>
      </p:pic>
    </p:spTree>
    <p:extLst>
      <p:ext uri="{BB962C8B-B14F-4D97-AF65-F5344CB8AC3E}">
        <p14:creationId xmlns:p14="http://schemas.microsoft.com/office/powerpoint/2010/main" val="138073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1569"/>
            <a:ext cx="7772400" cy="1143000"/>
          </a:xfrm>
        </p:spPr>
        <p:txBody>
          <a:bodyPr>
            <a:normAutofit fontScale="90000"/>
          </a:bodyPr>
          <a:lstStyle/>
          <a:p>
            <a:r>
              <a:rPr lang="en-US" dirty="0">
                <a:cs typeface="Arial"/>
              </a:rPr>
              <a:t>State Recommendations</a:t>
            </a:r>
            <a:br>
              <a:rPr lang="en-US" dirty="0">
                <a:cs typeface="Arial"/>
              </a:rPr>
            </a:br>
            <a:r>
              <a:rPr lang="en-US" dirty="0">
                <a:cs typeface="Arial"/>
              </a:rPr>
              <a:t>Note-taking tool</a:t>
            </a:r>
            <a:endParaRPr lang="en-US" dirty="0"/>
          </a:p>
        </p:txBody>
      </p:sp>
      <p:pic>
        <p:nvPicPr>
          <p:cNvPr id="7" name="Picture 6" descr="Screen Shot 2015-11-24 at 2.34.5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47803"/>
            <a:ext cx="9144000" cy="3953941"/>
          </a:xfrm>
          <a:prstGeom prst="rect">
            <a:avLst/>
          </a:prstGeom>
        </p:spPr>
      </p:pic>
      <p:sp>
        <p:nvSpPr>
          <p:cNvPr id="8" name="Rectangle 7"/>
          <p:cNvSpPr/>
          <p:nvPr/>
        </p:nvSpPr>
        <p:spPr>
          <a:xfrm>
            <a:off x="1778000" y="1727201"/>
            <a:ext cx="6045200" cy="3928533"/>
          </a:xfrm>
          <a:prstGeom prst="rect">
            <a:avLst/>
          </a:prstGeom>
          <a:noFill/>
          <a:ln w="38100" cmpd="sng">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lIns="89743" tIns="44871" rIns="89743" bIns="44871" rtlCol="0" anchor="ctr"/>
          <a:lstStyle/>
          <a:p>
            <a:pPr algn="ctr" defTabSz="457200" fontAlgn="auto">
              <a:spcBef>
                <a:spcPts val="0"/>
              </a:spcBef>
              <a:spcAft>
                <a:spcPts val="0"/>
              </a:spcAft>
            </a:pPr>
            <a:endParaRPr lang="en-US" sz="1800">
              <a:solidFill>
                <a:prstClr val="black"/>
              </a:solidFill>
            </a:endParaRPr>
          </a:p>
        </p:txBody>
      </p:sp>
    </p:spTree>
    <p:extLst>
      <p:ext uri="{BB962C8B-B14F-4D97-AF65-F5344CB8AC3E}">
        <p14:creationId xmlns:p14="http://schemas.microsoft.com/office/powerpoint/2010/main" val="240989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1572"/>
            <a:ext cx="7772400" cy="1520298"/>
          </a:xfrm>
        </p:spPr>
        <p:txBody>
          <a:bodyPr>
            <a:normAutofit fontScale="90000"/>
          </a:bodyPr>
          <a:lstStyle/>
          <a:p>
            <a:r>
              <a:rPr lang="en-US" dirty="0">
                <a:cs typeface="Arial"/>
              </a:rPr>
              <a:t>Where should we spend our efforts as EC LRE Stakeholders?</a:t>
            </a:r>
            <a:r>
              <a:rPr lang="en-US" sz="3800" dirty="0">
                <a:solidFill>
                  <a:srgbClr val="1F497D"/>
                </a:solidFill>
                <a:latin typeface="Arial"/>
                <a:cs typeface="Arial"/>
              </a:rPr>
              <a:t> </a:t>
            </a:r>
            <a:r>
              <a:rPr lang="en-US" dirty="0" smtClean="0">
                <a:latin typeface="Arial"/>
                <a:cs typeface="Arial"/>
              </a:rPr>
              <a:t/>
            </a:r>
            <a:br>
              <a:rPr lang="en-US" dirty="0" smtClean="0">
                <a:latin typeface="Arial"/>
                <a:cs typeface="Arial"/>
              </a:rPr>
            </a:br>
            <a:endParaRPr lang="en-US" dirty="0">
              <a:latin typeface="Arial"/>
              <a:cs typeface="Arial"/>
            </a:endParaRPr>
          </a:p>
        </p:txBody>
      </p:sp>
      <p:pic>
        <p:nvPicPr>
          <p:cNvPr id="7" name="Picture 6" descr="Screen Shot 2015-11-24 at 2.34.5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044088"/>
            <a:ext cx="9144000" cy="4695364"/>
          </a:xfrm>
          <a:prstGeom prst="rect">
            <a:avLst/>
          </a:prstGeom>
        </p:spPr>
      </p:pic>
      <p:sp>
        <p:nvSpPr>
          <p:cNvPr id="8" name="Rectangle 7"/>
          <p:cNvSpPr/>
          <p:nvPr/>
        </p:nvSpPr>
        <p:spPr>
          <a:xfrm>
            <a:off x="7789337" y="3081867"/>
            <a:ext cx="1151466" cy="3657582"/>
          </a:xfrm>
          <a:prstGeom prst="rect">
            <a:avLst/>
          </a:prstGeom>
          <a:noFill/>
          <a:ln w="38100" cmpd="sng">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lIns="89743" tIns="44871" rIns="89743" bIns="44871" rtlCol="0" anchor="ctr"/>
          <a:lstStyle/>
          <a:p>
            <a:pPr algn="ctr" defTabSz="457200" fontAlgn="auto">
              <a:spcBef>
                <a:spcPts val="0"/>
              </a:spcBef>
              <a:spcAft>
                <a:spcPts val="0"/>
              </a:spcAft>
            </a:pPr>
            <a:endParaRPr lang="en-US" sz="1800">
              <a:solidFill>
                <a:prstClr val="black"/>
              </a:solidFill>
            </a:endParaRPr>
          </a:p>
        </p:txBody>
      </p:sp>
      <p:sp>
        <p:nvSpPr>
          <p:cNvPr id="3" name="TextBox 2"/>
          <p:cNvSpPr txBox="1"/>
          <p:nvPr/>
        </p:nvSpPr>
        <p:spPr>
          <a:xfrm>
            <a:off x="685800" y="1275450"/>
            <a:ext cx="6290734" cy="1072840"/>
          </a:xfrm>
          <a:prstGeom prst="rect">
            <a:avLst/>
          </a:prstGeom>
          <a:noFill/>
        </p:spPr>
        <p:txBody>
          <a:bodyPr wrap="square" lIns="89743" tIns="44871" rIns="89743" bIns="44871" rtlCol="0">
            <a:spAutoFit/>
          </a:bodyPr>
          <a:lstStyle/>
          <a:p>
            <a:pPr algn="ctr" defTabSz="457200" fontAlgn="auto">
              <a:spcBef>
                <a:spcPts val="0"/>
              </a:spcBef>
              <a:spcAft>
                <a:spcPts val="0"/>
              </a:spcAft>
            </a:pPr>
            <a:r>
              <a:rPr lang="en-US" sz="3200" b="1" i="1" dirty="0">
                <a:solidFill>
                  <a:srgbClr val="1F497D"/>
                </a:solidFill>
                <a:latin typeface="Arial"/>
                <a:ea typeface="+mn-ea"/>
                <a:cs typeface="Arial"/>
              </a:rPr>
              <a:t>          </a:t>
            </a:r>
            <a:r>
              <a:rPr lang="en-US" sz="3200" b="1" i="1" dirty="0">
                <a:solidFill>
                  <a:prstClr val="black"/>
                </a:solidFill>
                <a:latin typeface="Arial"/>
                <a:ea typeface="+mn-ea"/>
                <a:cs typeface="Arial"/>
              </a:rPr>
              <a:t>Spend 100 Pennies</a:t>
            </a:r>
            <a:r>
              <a:rPr lang="en-US" sz="3200" b="1" dirty="0">
                <a:solidFill>
                  <a:prstClr val="black"/>
                </a:solidFill>
                <a:latin typeface="Arial"/>
                <a:ea typeface="+mn-ea"/>
                <a:cs typeface="Arial"/>
              </a:rPr>
              <a:t/>
            </a:r>
            <a:br>
              <a:rPr lang="en-US" sz="3200" b="1" dirty="0">
                <a:solidFill>
                  <a:prstClr val="black"/>
                </a:solidFill>
                <a:latin typeface="Arial"/>
                <a:ea typeface="+mn-ea"/>
                <a:cs typeface="Arial"/>
              </a:rPr>
            </a:br>
            <a:endParaRPr lang="en-US" sz="3200" b="1" dirty="0">
              <a:solidFill>
                <a:prstClr val="black"/>
              </a:solidFill>
              <a:latin typeface="Calibri"/>
              <a:ea typeface="+mn-ea"/>
              <a:cs typeface="+mn-cs"/>
            </a:endParaRPr>
          </a:p>
        </p:txBody>
      </p:sp>
      <p:pic>
        <p:nvPicPr>
          <p:cNvPr id="4" name="Picture 3" descr="copper-pennie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29617" y="1457832"/>
            <a:ext cx="1359872" cy="1017266"/>
          </a:xfrm>
          <a:prstGeom prst="rect">
            <a:avLst/>
          </a:prstGeom>
          <a:ln>
            <a:noFill/>
          </a:ln>
          <a:effectLst>
            <a:softEdge rad="112500"/>
          </a:effectLst>
        </p:spPr>
      </p:pic>
    </p:spTree>
    <p:extLst>
      <p:ext uri="{BB962C8B-B14F-4D97-AF65-F5344CB8AC3E}">
        <p14:creationId xmlns:p14="http://schemas.microsoft.com/office/powerpoint/2010/main" val="367996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per-pennies.jpg"/>
          <p:cNvPicPr>
            <a:picLocks noChangeAspect="1"/>
          </p:cNvPicPr>
          <p:nvPr/>
        </p:nvPicPr>
        <p:blipFill>
          <a:blip r:embed="rId2">
            <a:alphaModFix amt="31000"/>
            <a:extLst>
              <a:ext uri="{28A0092B-C50C-407E-A947-70E740481C1C}">
                <a14:useLocalDpi xmlns:a14="http://schemas.microsoft.com/office/drawing/2010/main" val="0"/>
              </a:ext>
            </a:extLst>
          </a:blip>
          <a:stretch>
            <a:fillRect/>
          </a:stretch>
        </p:blipFill>
        <p:spPr>
          <a:xfrm>
            <a:off x="457200" y="0"/>
            <a:ext cx="8480156" cy="6850522"/>
          </a:xfrm>
          <a:prstGeom prst="rect">
            <a:avLst/>
          </a:prstGeom>
          <a:ln>
            <a:noFill/>
          </a:ln>
          <a:effectLst>
            <a:softEdge rad="112500"/>
          </a:effectLst>
        </p:spPr>
      </p:pic>
      <p:sp>
        <p:nvSpPr>
          <p:cNvPr id="2" name="Title 1"/>
          <p:cNvSpPr>
            <a:spLocks noGrp="1"/>
          </p:cNvSpPr>
          <p:nvPr>
            <p:ph type="title"/>
          </p:nvPr>
        </p:nvSpPr>
        <p:spPr>
          <a:xfrm>
            <a:off x="457200" y="566651"/>
            <a:ext cx="8229600" cy="1614854"/>
          </a:xfrm>
        </p:spPr>
        <p:txBody>
          <a:bodyPr>
            <a:normAutofit/>
          </a:bodyPr>
          <a:lstStyle/>
          <a:p>
            <a:r>
              <a:rPr lang="en-US" sz="4000" b="1" dirty="0" smtClean="0">
                <a:cs typeface="Arial"/>
              </a:rPr>
              <a:t>Where did you spend the </a:t>
            </a:r>
            <a:r>
              <a:rPr lang="en-US" sz="4000" b="1" dirty="0" smtClean="0">
                <a:solidFill>
                  <a:srgbClr val="FF0000"/>
                </a:solidFill>
                <a:cs typeface="Arial"/>
              </a:rPr>
              <a:t>most</a:t>
            </a:r>
            <a:r>
              <a:rPr lang="en-US" sz="4000" b="1" dirty="0" smtClean="0">
                <a:cs typeface="Arial"/>
              </a:rPr>
              <a:t> money?</a:t>
            </a:r>
            <a:endParaRPr lang="en-US" sz="4000" b="1" dirty="0">
              <a:cs typeface="Arial"/>
            </a:endParaRPr>
          </a:p>
        </p:txBody>
      </p:sp>
      <p:sp>
        <p:nvSpPr>
          <p:cNvPr id="3" name="Content Placeholder 2"/>
          <p:cNvSpPr>
            <a:spLocks noGrp="1"/>
          </p:cNvSpPr>
          <p:nvPr>
            <p:ph idx="1"/>
          </p:nvPr>
        </p:nvSpPr>
        <p:spPr>
          <a:xfrm>
            <a:off x="457200" y="2407533"/>
            <a:ext cx="8229600" cy="3518603"/>
          </a:xfrm>
        </p:spPr>
        <p:txBody>
          <a:bodyPr>
            <a:normAutofit fontScale="85000" lnSpcReduction="20000"/>
          </a:bodyPr>
          <a:lstStyle/>
          <a:p>
            <a:endParaRPr lang="en-US" dirty="0" smtClean="0"/>
          </a:p>
          <a:p>
            <a:r>
              <a:rPr lang="en-US" sz="4300" b="1" dirty="0"/>
              <a:t>Identify the top </a:t>
            </a:r>
            <a:r>
              <a:rPr lang="en-US" sz="4300" b="1" dirty="0" smtClean="0"/>
              <a:t>3</a:t>
            </a:r>
          </a:p>
          <a:p>
            <a:pPr marL="1200150" lvl="1" indent="-742950">
              <a:buFont typeface="+mj-lt"/>
              <a:buAutoNum type="arabicPeriod"/>
            </a:pPr>
            <a:r>
              <a:rPr lang="en-US" sz="3900" b="1" dirty="0" smtClean="0"/>
              <a:t>Policy</a:t>
            </a:r>
            <a:endParaRPr lang="en-US" sz="3900" b="1" dirty="0"/>
          </a:p>
          <a:p>
            <a:pPr marL="1200150" lvl="1" indent="-742950">
              <a:buFont typeface="+mj-lt"/>
              <a:buAutoNum type="arabicPeriod"/>
            </a:pPr>
            <a:r>
              <a:rPr lang="en-US" sz="4300" b="1" dirty="0" smtClean="0"/>
              <a:t>Accountability, Incentives, Goals &amp; Data</a:t>
            </a:r>
            <a:endParaRPr lang="en-US" sz="4300" b="1" dirty="0"/>
          </a:p>
          <a:p>
            <a:pPr marL="1200150" lvl="1" indent="-742950">
              <a:buFont typeface="+mj-lt"/>
              <a:buAutoNum type="arabicPeriod"/>
            </a:pPr>
            <a:r>
              <a:rPr lang="en-US" sz="4300" b="1" dirty="0" smtClean="0"/>
              <a:t>Social Emotional &amp; Professional Development</a:t>
            </a:r>
            <a:endParaRPr lang="en-US" sz="4300" b="1" dirty="0"/>
          </a:p>
        </p:txBody>
      </p:sp>
    </p:spTree>
    <p:extLst>
      <p:ext uri="{BB962C8B-B14F-4D97-AF65-F5344CB8AC3E}">
        <p14:creationId xmlns:p14="http://schemas.microsoft.com/office/powerpoint/2010/main" val="2403580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Priority Group</a:t>
            </a:r>
            <a:endParaRPr lang="en-US" dirty="0"/>
          </a:p>
        </p:txBody>
      </p:sp>
      <p:sp>
        <p:nvSpPr>
          <p:cNvPr id="3" name="Content Placeholder 2"/>
          <p:cNvSpPr>
            <a:spLocks noGrp="1"/>
          </p:cNvSpPr>
          <p:nvPr>
            <p:ph idx="1"/>
          </p:nvPr>
        </p:nvSpPr>
        <p:spPr/>
        <p:txBody>
          <a:bodyPr>
            <a:normAutofit fontScale="92500"/>
          </a:bodyPr>
          <a:lstStyle/>
          <a:p>
            <a:r>
              <a:rPr lang="en-US" sz="2800" dirty="0">
                <a:solidFill>
                  <a:srgbClr val="000000"/>
                </a:solidFill>
              </a:rPr>
              <a:t>Challenges across the state and in localities</a:t>
            </a:r>
          </a:p>
          <a:p>
            <a:pPr lvl="1"/>
            <a:r>
              <a:rPr lang="en-US" sz="2200" dirty="0">
                <a:solidFill>
                  <a:srgbClr val="000000"/>
                </a:solidFill>
              </a:rPr>
              <a:t>Conflicting policies, funding streams and regulations impeding the coordination, partnering and collaboration of stakeholders for the creation and expansion of high quality inclusive preschool </a:t>
            </a:r>
          </a:p>
          <a:p>
            <a:pPr lvl="1"/>
            <a:r>
              <a:rPr lang="en-US" sz="2200" dirty="0">
                <a:solidFill>
                  <a:srgbClr val="000000"/>
                </a:solidFill>
              </a:rPr>
              <a:t>Opposing philosophies, attitudes, visions and cultures</a:t>
            </a:r>
          </a:p>
          <a:p>
            <a:pPr lvl="1"/>
            <a:r>
              <a:rPr lang="en-US" sz="2200" dirty="0">
                <a:solidFill>
                  <a:srgbClr val="000000"/>
                </a:solidFill>
              </a:rPr>
              <a:t>Lack of awareness of current scientific and evidence-based research</a:t>
            </a:r>
          </a:p>
          <a:p>
            <a:r>
              <a:rPr lang="en-US" sz="2800" dirty="0">
                <a:solidFill>
                  <a:srgbClr val="000000"/>
                </a:solidFill>
              </a:rPr>
              <a:t>Ideas to move forward</a:t>
            </a:r>
          </a:p>
          <a:p>
            <a:pPr lvl="1"/>
            <a:r>
              <a:rPr lang="en-US" sz="2200" dirty="0">
                <a:solidFill>
                  <a:srgbClr val="000000"/>
                </a:solidFill>
              </a:rPr>
              <a:t>Minimize isolation through statewide work group problem solving </a:t>
            </a:r>
            <a:endParaRPr lang="en-US" sz="2200" dirty="0" smtClean="0">
              <a:solidFill>
                <a:srgbClr val="000000"/>
              </a:solidFill>
            </a:endParaRPr>
          </a:p>
          <a:p>
            <a:pPr lvl="1"/>
            <a:r>
              <a:rPr lang="en-US" sz="2200" dirty="0" smtClean="0">
                <a:solidFill>
                  <a:srgbClr val="000000"/>
                </a:solidFill>
              </a:rPr>
              <a:t>Effect </a:t>
            </a:r>
            <a:r>
              <a:rPr lang="en-US" sz="2200" dirty="0">
                <a:solidFill>
                  <a:srgbClr val="000000"/>
                </a:solidFill>
              </a:rPr>
              <a:t>future Illinois and local policymaking through the creation and promotion of a state policy with recommendations, the legal foundation and evidence-based research on Preschool Inclusion</a:t>
            </a:r>
          </a:p>
          <a:p>
            <a:pPr marL="457200" lvl="1" indent="0">
              <a:buNone/>
            </a:pPr>
            <a:endParaRPr lang="en-US" dirty="0"/>
          </a:p>
        </p:txBody>
      </p:sp>
    </p:spTree>
    <p:extLst>
      <p:ext uri="{BB962C8B-B14F-4D97-AF65-F5344CB8AC3E}">
        <p14:creationId xmlns:p14="http://schemas.microsoft.com/office/powerpoint/2010/main" val="601456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Priority Group</a:t>
            </a:r>
            <a:endParaRPr lang="en-US" dirty="0"/>
          </a:p>
        </p:txBody>
      </p:sp>
      <p:sp>
        <p:nvSpPr>
          <p:cNvPr id="3" name="Content Placeholder 2"/>
          <p:cNvSpPr>
            <a:spLocks noGrp="1"/>
          </p:cNvSpPr>
          <p:nvPr>
            <p:ph idx="1"/>
          </p:nvPr>
        </p:nvSpPr>
        <p:spPr/>
        <p:txBody>
          <a:bodyPr>
            <a:normAutofit fontScale="92500"/>
          </a:bodyPr>
          <a:lstStyle/>
          <a:p>
            <a:r>
              <a:rPr lang="en-US" sz="2800" dirty="0">
                <a:solidFill>
                  <a:srgbClr val="000000"/>
                </a:solidFill>
              </a:rPr>
              <a:t>Challenges across the state and in localities</a:t>
            </a:r>
          </a:p>
          <a:p>
            <a:pPr lvl="1"/>
            <a:r>
              <a:rPr lang="en-US" sz="2200" dirty="0">
                <a:solidFill>
                  <a:srgbClr val="000000"/>
                </a:solidFill>
              </a:rPr>
              <a:t>Conflicting policies, funding streams and regulations impeding the coordination, partnering and collaboration of stakeholders for the creation and expansion of high quality inclusive preschool </a:t>
            </a:r>
          </a:p>
          <a:p>
            <a:pPr lvl="1"/>
            <a:r>
              <a:rPr lang="en-US" sz="2200" dirty="0">
                <a:solidFill>
                  <a:srgbClr val="000000"/>
                </a:solidFill>
              </a:rPr>
              <a:t>Opposing philosophies, attitudes, visions and cultures</a:t>
            </a:r>
          </a:p>
          <a:p>
            <a:pPr lvl="1"/>
            <a:r>
              <a:rPr lang="en-US" sz="2200" dirty="0">
                <a:solidFill>
                  <a:srgbClr val="000000"/>
                </a:solidFill>
              </a:rPr>
              <a:t>Lack of awareness of current scientific and evidence-based research</a:t>
            </a:r>
          </a:p>
          <a:p>
            <a:r>
              <a:rPr lang="en-US" sz="2800" dirty="0">
                <a:solidFill>
                  <a:srgbClr val="000000"/>
                </a:solidFill>
              </a:rPr>
              <a:t>Ideas to move forward</a:t>
            </a:r>
          </a:p>
          <a:p>
            <a:pPr lvl="1"/>
            <a:r>
              <a:rPr lang="en-US" sz="2200" dirty="0">
                <a:solidFill>
                  <a:srgbClr val="000000"/>
                </a:solidFill>
              </a:rPr>
              <a:t>Minimize isolation through statewide work group problem solving </a:t>
            </a:r>
            <a:endParaRPr lang="en-US" sz="2200" dirty="0" smtClean="0">
              <a:solidFill>
                <a:srgbClr val="000000"/>
              </a:solidFill>
            </a:endParaRPr>
          </a:p>
          <a:p>
            <a:pPr lvl="1"/>
            <a:r>
              <a:rPr lang="en-US" sz="2200" dirty="0" smtClean="0">
                <a:solidFill>
                  <a:srgbClr val="000000"/>
                </a:solidFill>
              </a:rPr>
              <a:t>Effect </a:t>
            </a:r>
            <a:r>
              <a:rPr lang="en-US" sz="2200" dirty="0">
                <a:solidFill>
                  <a:srgbClr val="000000"/>
                </a:solidFill>
              </a:rPr>
              <a:t>future Illinois and local policymaking through the creation and promotion of a state policy with recommendations, the legal foundation and evidence-based research on Preschool Inclusion</a:t>
            </a:r>
          </a:p>
          <a:p>
            <a:pPr marL="457200" lvl="1" indent="0">
              <a:buNone/>
            </a:pPr>
            <a:endParaRPr lang="en-US" dirty="0"/>
          </a:p>
        </p:txBody>
      </p:sp>
    </p:spTree>
    <p:extLst>
      <p:ext uri="{BB962C8B-B14F-4D97-AF65-F5344CB8AC3E}">
        <p14:creationId xmlns:p14="http://schemas.microsoft.com/office/powerpoint/2010/main" val="1750318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Priority 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Challenges</a:t>
            </a:r>
          </a:p>
          <a:p>
            <a:pPr lvl="1"/>
            <a:r>
              <a:rPr lang="en-US" dirty="0" smtClean="0"/>
              <a:t>Limited strategies </a:t>
            </a:r>
          </a:p>
          <a:p>
            <a:pPr lvl="1"/>
            <a:r>
              <a:rPr lang="en-US" dirty="0" smtClean="0"/>
              <a:t>Data is only one dimension</a:t>
            </a:r>
          </a:p>
          <a:p>
            <a:pPr lvl="1"/>
            <a:r>
              <a:rPr lang="en-US" dirty="0" smtClean="0"/>
              <a:t>Few incentives </a:t>
            </a:r>
          </a:p>
          <a:p>
            <a:r>
              <a:rPr lang="en-US" dirty="0" smtClean="0"/>
              <a:t>Ideas to Move Forward</a:t>
            </a:r>
          </a:p>
          <a:p>
            <a:pPr lvl="1"/>
            <a:r>
              <a:rPr lang="en-US" dirty="0" smtClean="0"/>
              <a:t>Sharing SPP Indicator 6 data with all districts</a:t>
            </a:r>
          </a:p>
          <a:p>
            <a:pPr lvl="1"/>
            <a:r>
              <a:rPr lang="en-US" dirty="0" smtClean="0"/>
              <a:t>Use consistent data inquiry model</a:t>
            </a:r>
          </a:p>
          <a:p>
            <a:pPr lvl="1"/>
            <a:r>
              <a:rPr lang="en-US" dirty="0" smtClean="0"/>
              <a:t>Celebrate improvements</a:t>
            </a:r>
          </a:p>
          <a:p>
            <a:pPr lvl="1"/>
            <a:r>
              <a:rPr lang="en-US" dirty="0" smtClean="0"/>
              <a:t>Identify programs who need to improve and require a plan supported with TA from statewide projects</a:t>
            </a:r>
            <a:endParaRPr lang="en-US" dirty="0"/>
          </a:p>
        </p:txBody>
      </p:sp>
    </p:spTree>
    <p:extLst>
      <p:ext uri="{BB962C8B-B14F-4D97-AF65-F5344CB8AC3E}">
        <p14:creationId xmlns:p14="http://schemas.microsoft.com/office/powerpoint/2010/main" val="246954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
            </a:r>
            <a:br>
              <a:rPr lang="en-US" sz="4000" dirty="0"/>
            </a:br>
            <a:r>
              <a:rPr lang="en-US" sz="4000" dirty="0"/>
              <a:t>Early Childhood Social Emotional Health Supports for Children Priority Group</a:t>
            </a:r>
          </a:p>
        </p:txBody>
      </p:sp>
      <p:sp>
        <p:nvSpPr>
          <p:cNvPr id="3" name="Content Placeholder 2"/>
          <p:cNvSpPr>
            <a:spLocks noGrp="1"/>
          </p:cNvSpPr>
          <p:nvPr>
            <p:ph idx="1"/>
          </p:nvPr>
        </p:nvSpPr>
        <p:spPr>
          <a:xfrm>
            <a:off x="457200" y="2006600"/>
            <a:ext cx="8229600" cy="4525963"/>
          </a:xfrm>
        </p:spPr>
        <p:txBody>
          <a:bodyPr>
            <a:normAutofit fontScale="92500" lnSpcReduction="20000"/>
          </a:bodyPr>
          <a:lstStyle/>
          <a:p>
            <a:r>
              <a:rPr lang="en-US" dirty="0" smtClean="0"/>
              <a:t>Challenges</a:t>
            </a:r>
            <a:endParaRPr lang="en-US" dirty="0"/>
          </a:p>
          <a:p>
            <a:pPr lvl="1"/>
            <a:r>
              <a:rPr lang="en-US" dirty="0" smtClean="0"/>
              <a:t>Training</a:t>
            </a:r>
          </a:p>
          <a:p>
            <a:pPr lvl="1"/>
            <a:r>
              <a:rPr lang="en-US" dirty="0" smtClean="0"/>
              <a:t>Mentoring</a:t>
            </a:r>
            <a:r>
              <a:rPr lang="en-US" dirty="0"/>
              <a:t>/</a:t>
            </a:r>
            <a:r>
              <a:rPr lang="en-US" dirty="0" smtClean="0"/>
              <a:t>Coaching</a:t>
            </a:r>
          </a:p>
          <a:p>
            <a:pPr lvl="1"/>
            <a:r>
              <a:rPr lang="en-US" dirty="0" smtClean="0"/>
              <a:t>Other </a:t>
            </a:r>
            <a:r>
              <a:rPr lang="en-US" dirty="0"/>
              <a:t>professionals who provide consultation to </a:t>
            </a:r>
            <a:r>
              <a:rPr lang="en-US" dirty="0" smtClean="0"/>
              <a:t>classrooms</a:t>
            </a:r>
            <a:endParaRPr lang="en-US" dirty="0"/>
          </a:p>
          <a:p>
            <a:pPr lvl="1"/>
            <a:r>
              <a:rPr lang="en-US" dirty="0" smtClean="0"/>
              <a:t>Lack </a:t>
            </a:r>
            <a:r>
              <a:rPr lang="en-US" dirty="0"/>
              <a:t>of administrative support/understanding</a:t>
            </a:r>
          </a:p>
          <a:p>
            <a:r>
              <a:rPr lang="en-US" dirty="0"/>
              <a:t>Ideas to move forward:</a:t>
            </a:r>
          </a:p>
          <a:p>
            <a:pPr lvl="1"/>
            <a:r>
              <a:rPr lang="en-US" dirty="0"/>
              <a:t>Work with higher education </a:t>
            </a:r>
            <a:endParaRPr lang="en-US" dirty="0" smtClean="0"/>
          </a:p>
          <a:p>
            <a:pPr lvl="1"/>
            <a:r>
              <a:rPr lang="en-US" dirty="0" smtClean="0"/>
              <a:t>Collaborate </a:t>
            </a:r>
            <a:r>
              <a:rPr lang="en-US" dirty="0"/>
              <a:t>with other statewide entities to look into the Pyramid </a:t>
            </a:r>
            <a:r>
              <a:rPr lang="en-US" dirty="0" smtClean="0"/>
              <a:t>model</a:t>
            </a:r>
          </a:p>
          <a:p>
            <a:pPr lvl="1"/>
            <a:r>
              <a:rPr lang="en-US" dirty="0" smtClean="0"/>
              <a:t>Advocate </a:t>
            </a:r>
            <a:r>
              <a:rPr lang="en-US" dirty="0"/>
              <a:t>for </a:t>
            </a:r>
            <a:r>
              <a:rPr lang="en-US" dirty="0" err="1"/>
              <a:t>para</a:t>
            </a:r>
            <a:r>
              <a:rPr lang="en-US" dirty="0"/>
              <a:t>-educators to be included in </a:t>
            </a:r>
            <a:r>
              <a:rPr lang="en-US" dirty="0" smtClean="0"/>
              <a:t>training</a:t>
            </a:r>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330595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Cohort Outcomes</a:t>
            </a:r>
            <a:endParaRPr lang="en-US" dirty="0"/>
          </a:p>
        </p:txBody>
      </p:sp>
      <p:sp>
        <p:nvSpPr>
          <p:cNvPr id="3" name="Content Placeholder 2"/>
          <p:cNvSpPr>
            <a:spLocks noGrp="1"/>
          </p:cNvSpPr>
          <p:nvPr>
            <p:ph idx="1"/>
          </p:nvPr>
        </p:nvSpPr>
        <p:spPr>
          <a:xfrm>
            <a:off x="152400" y="1295400"/>
            <a:ext cx="6477000" cy="5181600"/>
          </a:xfrm>
        </p:spPr>
        <p:txBody>
          <a:bodyPr>
            <a:normAutofit fontScale="92500" lnSpcReduction="20000"/>
          </a:bodyPr>
          <a:lstStyle/>
          <a:p>
            <a:pPr lvl="0"/>
            <a:r>
              <a:rPr lang="en-US" sz="2800" dirty="0"/>
              <a:t>Use data to identify strengths and challenges to providing </a:t>
            </a:r>
            <a:r>
              <a:rPr lang="en-US" sz="2800" dirty="0" smtClean="0"/>
              <a:t>services in inclusive settings.</a:t>
            </a:r>
          </a:p>
          <a:p>
            <a:pPr marL="0" lvl="0" indent="0">
              <a:buNone/>
            </a:pPr>
            <a:endParaRPr lang="en-US" sz="900" dirty="0"/>
          </a:p>
          <a:p>
            <a:pPr lvl="0"/>
            <a:r>
              <a:rPr lang="en-US" sz="2800" dirty="0"/>
              <a:t>Design and implement strategies and activities based on data analyses to increase high quality inclusive </a:t>
            </a:r>
            <a:r>
              <a:rPr lang="en-US" sz="2800" dirty="0" smtClean="0"/>
              <a:t>opportunities.</a:t>
            </a:r>
          </a:p>
          <a:p>
            <a:pPr lvl="0"/>
            <a:endParaRPr lang="en-US" sz="900" dirty="0"/>
          </a:p>
          <a:p>
            <a:pPr lvl="0"/>
            <a:r>
              <a:rPr lang="en-US" sz="2800" dirty="0"/>
              <a:t>Improve capacity to promote and support practitioner use of high quality inclusive practices by assessing and making changes to their infrastructure</a:t>
            </a:r>
            <a:r>
              <a:rPr lang="en-US" sz="2800" dirty="0" smtClean="0"/>
              <a:t>.</a:t>
            </a:r>
          </a:p>
          <a:p>
            <a:pPr marL="0" lvl="0" indent="0">
              <a:buNone/>
            </a:pPr>
            <a:endParaRPr lang="en-US" sz="900" dirty="0"/>
          </a:p>
          <a:p>
            <a:pPr lvl="0"/>
            <a:r>
              <a:rPr lang="en-US" sz="2800" dirty="0"/>
              <a:t>Improve coordination and collaboration with other early childhood programs and </a:t>
            </a:r>
            <a:r>
              <a:rPr lang="en-US" sz="2800" dirty="0" smtClean="0"/>
              <a:t>services.</a:t>
            </a:r>
            <a:endParaRPr lang="en-US" sz="2800" dirty="0"/>
          </a:p>
        </p:txBody>
      </p:sp>
      <p:pic>
        <p:nvPicPr>
          <p:cNvPr id="6146" name="Picture 2" title="smiling childr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8736" y="3567667"/>
            <a:ext cx="3094027"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364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Cohort</a:t>
            </a:r>
            <a:endParaRPr lang="en-US" dirty="0"/>
          </a:p>
        </p:txBody>
      </p:sp>
      <p:sp>
        <p:nvSpPr>
          <p:cNvPr id="3" name="Content Placeholder 2"/>
          <p:cNvSpPr>
            <a:spLocks noGrp="1"/>
          </p:cNvSpPr>
          <p:nvPr>
            <p:ph idx="1"/>
          </p:nvPr>
        </p:nvSpPr>
        <p:spPr/>
        <p:txBody>
          <a:bodyPr>
            <a:normAutofit/>
          </a:bodyPr>
          <a:lstStyle/>
          <a:p>
            <a:r>
              <a:rPr lang="en-US" dirty="0" smtClean="0"/>
              <a:t>State Inclusion Self-Assessment </a:t>
            </a:r>
          </a:p>
          <a:p>
            <a:pPr lvl="1"/>
            <a:r>
              <a:rPr lang="en-US" dirty="0" smtClean="0"/>
              <a:t>Based on the 9 recommendations from the policy statement</a:t>
            </a:r>
          </a:p>
          <a:p>
            <a:pPr lvl="1"/>
            <a:r>
              <a:rPr lang="en-US" dirty="0" smtClean="0"/>
              <a:t>Illinois focused on our three priority areas only</a:t>
            </a:r>
          </a:p>
          <a:p>
            <a:pPr lvl="1"/>
            <a:r>
              <a:rPr lang="en-US" dirty="0" smtClean="0"/>
              <a:t>Discussed what was in place/what needs are</a:t>
            </a:r>
          </a:p>
          <a:p>
            <a:pPr lvl="1"/>
            <a:r>
              <a:rPr lang="en-US" dirty="0" smtClean="0"/>
              <a:t>Identified a primary area to focus on for the cohort</a:t>
            </a:r>
          </a:p>
          <a:p>
            <a:pPr lvl="1"/>
            <a:r>
              <a:rPr lang="en-US" dirty="0" smtClean="0"/>
              <a:t>Will serve as a baseline for improvement</a:t>
            </a:r>
          </a:p>
        </p:txBody>
      </p:sp>
    </p:spTree>
    <p:extLst>
      <p:ext uri="{BB962C8B-B14F-4D97-AF65-F5344CB8AC3E}">
        <p14:creationId xmlns:p14="http://schemas.microsoft.com/office/powerpoint/2010/main" val="227240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Cohort</a:t>
            </a:r>
            <a:endParaRPr lang="en-US" dirty="0"/>
          </a:p>
        </p:txBody>
      </p:sp>
      <p:sp>
        <p:nvSpPr>
          <p:cNvPr id="3" name="Content Placeholder 2"/>
          <p:cNvSpPr>
            <a:spLocks noGrp="1"/>
          </p:cNvSpPr>
          <p:nvPr>
            <p:ph idx="1"/>
          </p:nvPr>
        </p:nvSpPr>
        <p:spPr/>
        <p:txBody>
          <a:bodyPr/>
          <a:lstStyle/>
          <a:p>
            <a:r>
              <a:rPr lang="en-US" dirty="0" smtClean="0"/>
              <a:t>ECTA </a:t>
            </a:r>
            <a:r>
              <a:rPr lang="en-US" dirty="0"/>
              <a:t>System Framework Tool</a:t>
            </a:r>
          </a:p>
          <a:p>
            <a:pPr lvl="1"/>
            <a:r>
              <a:rPr lang="en-US" dirty="0" smtClean="0"/>
              <a:t>Completed </a:t>
            </a:r>
            <a:r>
              <a:rPr lang="en-US" dirty="0"/>
              <a:t>Accountability and Quality </a:t>
            </a:r>
            <a:r>
              <a:rPr lang="en-US" dirty="0" smtClean="0"/>
              <a:t>Improvement section based on our primary area identified (accountability structure) </a:t>
            </a:r>
            <a:endParaRPr lang="en-US" dirty="0"/>
          </a:p>
          <a:p>
            <a:r>
              <a:rPr lang="en-US" dirty="0" smtClean="0"/>
              <a:t>Based on results from these two assessment tools, the team developed a measurable goal and activities to meet that goal over the course of the 16 month cohort</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986088"/>
            <a:ext cx="381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342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Actions in Place</a:t>
            </a:r>
            <a:endParaRPr lang="en-US" dirty="0"/>
          </a:p>
        </p:txBody>
      </p:sp>
      <p:sp>
        <p:nvSpPr>
          <p:cNvPr id="3" name="Content Placeholder 2"/>
          <p:cNvSpPr>
            <a:spLocks noGrp="1"/>
          </p:cNvSpPr>
          <p:nvPr>
            <p:ph idx="1"/>
          </p:nvPr>
        </p:nvSpPr>
        <p:spPr/>
        <p:txBody>
          <a:bodyPr/>
          <a:lstStyle/>
          <a:p>
            <a:r>
              <a:rPr lang="en-US" dirty="0" smtClean="0"/>
              <a:t>Indicator 6 data reports to be sent to all districts before 9/2016 Roundtables in fall.</a:t>
            </a:r>
          </a:p>
          <a:p>
            <a:r>
              <a:rPr lang="en-US" dirty="0" smtClean="0"/>
              <a:t>Award of Excellence for Inclusion of Children with Special Needs (QRIS)</a:t>
            </a:r>
          </a:p>
          <a:p>
            <a:r>
              <a:rPr lang="en-US" dirty="0" smtClean="0"/>
              <a:t>Inclusive Classroom Profile (ICP) </a:t>
            </a:r>
          </a:p>
          <a:p>
            <a:r>
              <a:rPr lang="en-US" dirty="0" smtClean="0"/>
              <a:t>STARNET and Early CHOICES Technical Assistance and Professional Learning</a:t>
            </a:r>
          </a:p>
          <a:p>
            <a:r>
              <a:rPr lang="en-US" dirty="0" smtClean="0"/>
              <a:t>Upcoming IL Preschool Inclusion Summit 2017</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44379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from Illinois</a:t>
            </a:r>
            <a:endParaRPr lang="en-US" dirty="0"/>
          </a:p>
        </p:txBody>
      </p:sp>
      <p:sp>
        <p:nvSpPr>
          <p:cNvPr id="3" name="Content Placeholder 2"/>
          <p:cNvSpPr>
            <a:spLocks noGrp="1"/>
          </p:cNvSpPr>
          <p:nvPr>
            <p:ph idx="1"/>
          </p:nvPr>
        </p:nvSpPr>
        <p:spPr/>
        <p:txBody>
          <a:bodyPr/>
          <a:lstStyle/>
          <a:p>
            <a:r>
              <a:rPr lang="en-US" dirty="0" smtClean="0"/>
              <a:t>Illinois State Board of Education</a:t>
            </a:r>
          </a:p>
          <a:p>
            <a:pPr lvl="1"/>
            <a:r>
              <a:rPr lang="en-US" dirty="0" smtClean="0">
                <a:hlinkClick r:id="rId3"/>
              </a:rPr>
              <a:t>www.isbe.net</a:t>
            </a:r>
            <a:r>
              <a:rPr lang="en-US" dirty="0">
                <a:hlinkClick r:id="rId3"/>
              </a:rPr>
              <a:t>/earlychi/html/spec-</a:t>
            </a:r>
            <a:r>
              <a:rPr lang="en-US" dirty="0" smtClean="0">
                <a:hlinkClick r:id="rId3"/>
              </a:rPr>
              <a:t>ed.htm</a:t>
            </a:r>
            <a:r>
              <a:rPr lang="en-US" dirty="0" smtClean="0"/>
              <a:t> </a:t>
            </a:r>
          </a:p>
          <a:p>
            <a:r>
              <a:rPr lang="en-US" dirty="0" smtClean="0"/>
              <a:t>Early CHOICES</a:t>
            </a:r>
          </a:p>
          <a:p>
            <a:pPr lvl="1"/>
            <a:r>
              <a:rPr lang="en-US" dirty="0" smtClean="0">
                <a:hlinkClick r:id="rId4"/>
              </a:rPr>
              <a:t>www.eclre.org</a:t>
            </a:r>
            <a:r>
              <a:rPr lang="en-US" dirty="0" smtClean="0"/>
              <a:t> </a:t>
            </a:r>
          </a:p>
          <a:p>
            <a:r>
              <a:rPr lang="en-US" dirty="0" smtClean="0"/>
              <a:t>Early Childhood LRE Stakeholders </a:t>
            </a:r>
            <a:r>
              <a:rPr lang="en-US" dirty="0" err="1" smtClean="0"/>
              <a:t>Livebinder</a:t>
            </a:r>
            <a:endParaRPr lang="en-US" dirty="0" smtClean="0"/>
          </a:p>
          <a:p>
            <a:pPr lvl="1"/>
            <a:r>
              <a:rPr lang="en-US" dirty="0">
                <a:hlinkClick r:id="rId5"/>
              </a:rPr>
              <a:t>http://www.livebinders.com/play/play?id=</a:t>
            </a:r>
            <a:r>
              <a:rPr lang="en-US" dirty="0" smtClean="0">
                <a:hlinkClick r:id="rId5"/>
              </a:rPr>
              <a:t>1272970</a:t>
            </a:r>
            <a:r>
              <a:rPr lang="en-US" dirty="0" smtClean="0"/>
              <a:t> </a:t>
            </a:r>
            <a:endParaRPr lang="en-US" dirty="0"/>
          </a:p>
        </p:txBody>
      </p:sp>
    </p:spTree>
    <p:extLst>
      <p:ext uri="{BB962C8B-B14F-4D97-AF65-F5344CB8AC3E}">
        <p14:creationId xmlns:p14="http://schemas.microsoft.com/office/powerpoint/2010/main" val="408167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Infrastructure Assessment</a:t>
            </a:r>
            <a:endParaRPr lang="en-US" dirty="0"/>
          </a:p>
        </p:txBody>
      </p:sp>
      <p:sp>
        <p:nvSpPr>
          <p:cNvPr id="3" name="Content Placeholder 2"/>
          <p:cNvSpPr>
            <a:spLocks noGrp="1"/>
          </p:cNvSpPr>
          <p:nvPr>
            <p:ph idx="1"/>
          </p:nvPr>
        </p:nvSpPr>
        <p:spPr>
          <a:xfrm>
            <a:off x="228600" y="1676400"/>
            <a:ext cx="6096000" cy="4525963"/>
          </a:xfrm>
        </p:spPr>
        <p:txBody>
          <a:bodyPr>
            <a:normAutofit fontScale="85000" lnSpcReduction="20000"/>
          </a:bodyPr>
          <a:lstStyle/>
          <a:p>
            <a:r>
              <a:rPr lang="en-US" sz="2800" dirty="0"/>
              <a:t>A</a:t>
            </a:r>
            <a:r>
              <a:rPr lang="en-US" sz="2800" dirty="0" smtClean="0"/>
              <a:t>nalyze </a:t>
            </a:r>
            <a:r>
              <a:rPr lang="en-US" sz="2800" dirty="0"/>
              <a:t>state infrastructure and or local program practices </a:t>
            </a:r>
            <a:r>
              <a:rPr lang="en-US" sz="2800" dirty="0" smtClean="0"/>
              <a:t>to </a:t>
            </a:r>
            <a:r>
              <a:rPr lang="en-US" sz="2800" dirty="0"/>
              <a:t>identify system strengths and areas needing </a:t>
            </a:r>
            <a:r>
              <a:rPr lang="en-US" sz="2800" dirty="0" smtClean="0"/>
              <a:t>improvement</a:t>
            </a:r>
          </a:p>
          <a:p>
            <a:endParaRPr lang="en-US" sz="2800" dirty="0" smtClean="0"/>
          </a:p>
          <a:p>
            <a:r>
              <a:rPr lang="en-US" sz="2800" dirty="0" smtClean="0"/>
              <a:t>All states complete an assessment based on HHS/ED Joint Policy Statement on Inclusion Recommendations</a:t>
            </a:r>
          </a:p>
          <a:p>
            <a:endParaRPr lang="en-US" sz="2800" dirty="0" smtClean="0"/>
          </a:p>
          <a:p>
            <a:r>
              <a:rPr lang="en-US" sz="2800" dirty="0" smtClean="0"/>
              <a:t>Consider use of most pertinent ECTA/DaSy System Framework Components </a:t>
            </a:r>
            <a:endParaRPr lang="en-US" sz="2800" dirty="0"/>
          </a:p>
        </p:txBody>
      </p:sp>
      <p:pic>
        <p:nvPicPr>
          <p:cNvPr id="9218" name="Picture 2" title="lego sculpt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3600" y="3505200"/>
            <a:ext cx="2965494" cy="24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02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Policy Statement</a:t>
            </a:r>
            <a:endParaRPr lang="en-US" dirty="0"/>
          </a:p>
        </p:txBody>
      </p:sp>
      <p:sp>
        <p:nvSpPr>
          <p:cNvPr id="2" name="Slide Number Placeholder 1"/>
          <p:cNvSpPr>
            <a:spLocks noGrp="1"/>
          </p:cNvSpPr>
          <p:nvPr>
            <p:ph type="sldNum" sz="quarter" idx="10"/>
          </p:nvPr>
        </p:nvSpPr>
        <p:spPr/>
        <p:txBody>
          <a:bodyPr/>
          <a:lstStyle/>
          <a:p>
            <a:fld id="{1CBF37B6-674E-D547-83D9-265D13403A95}" type="slidenum">
              <a:rPr lang="en-US" smtClean="0"/>
              <a:pPr/>
              <a:t>6</a:t>
            </a:fld>
            <a:endParaRPr lang="en-US"/>
          </a:p>
        </p:txBody>
      </p:sp>
      <p:pic>
        <p:nvPicPr>
          <p:cNvPr id="1026" name="Picture 2" descr="us department of health and human services and us department of education policy statement on inclusion of chuldren with disabilities in early childhood programs" title="screenshot of policy state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304800"/>
            <a:ext cx="883920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14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Focusing on Inclusion</a:t>
            </a:r>
            <a:endParaRPr lang="en-US" sz="4000" b="1" dirty="0"/>
          </a:p>
        </p:txBody>
      </p:sp>
      <p:sp>
        <p:nvSpPr>
          <p:cNvPr id="3" name="Content Placeholder 2"/>
          <p:cNvSpPr>
            <a:spLocks noGrp="1"/>
          </p:cNvSpPr>
          <p:nvPr>
            <p:ph idx="1"/>
          </p:nvPr>
        </p:nvSpPr>
        <p:spPr/>
        <p:txBody>
          <a:bodyPr>
            <a:noAutofit/>
          </a:bodyPr>
          <a:lstStyle/>
          <a:p>
            <a:pPr lvl="0"/>
            <a:r>
              <a:rPr lang="en-US" sz="2800" dirty="0" smtClean="0"/>
              <a:t>Explicitly </a:t>
            </a:r>
            <a:r>
              <a:rPr lang="en-US" sz="2800" dirty="0"/>
              <a:t>states a position that  all young children with disabilities should have access to inclusive high quality early childhood programs</a:t>
            </a:r>
          </a:p>
          <a:p>
            <a:pPr lvl="0"/>
            <a:r>
              <a:rPr lang="en-US" sz="2800" dirty="0"/>
              <a:t>Organized </a:t>
            </a:r>
            <a:r>
              <a:rPr lang="en-US" sz="2800" dirty="0" smtClean="0"/>
              <a:t>by </a:t>
            </a:r>
            <a:r>
              <a:rPr lang="en-US" sz="2800" dirty="0"/>
              <a:t>legal foundations, research, </a:t>
            </a:r>
            <a:r>
              <a:rPr lang="en-US" sz="2800" dirty="0" smtClean="0"/>
              <a:t> </a:t>
            </a:r>
            <a:r>
              <a:rPr lang="en-US" sz="2800" dirty="0"/>
              <a:t>acknowledgement of challenges, </a:t>
            </a:r>
            <a:r>
              <a:rPr lang="en-US" sz="2800" dirty="0" smtClean="0"/>
              <a:t>and recommendations/resources</a:t>
            </a:r>
            <a:endParaRPr lang="en-US" sz="2800" dirty="0"/>
          </a:p>
          <a:p>
            <a:pPr lvl="0"/>
            <a:r>
              <a:rPr lang="en-US" sz="2800" dirty="0"/>
              <a:t>Legal foundations apply to all early childhood programs</a:t>
            </a:r>
          </a:p>
          <a:p>
            <a:pPr lvl="0"/>
            <a:r>
              <a:rPr lang="en-US" sz="2800" dirty="0"/>
              <a:t>State and Local recommendations</a:t>
            </a:r>
          </a:p>
          <a:p>
            <a:endParaRPr lang="en-US" sz="3200" dirty="0"/>
          </a:p>
        </p:txBody>
      </p:sp>
    </p:spTree>
    <p:extLst>
      <p:ext uri="{BB962C8B-B14F-4D97-AF65-F5344CB8AC3E}">
        <p14:creationId xmlns:p14="http://schemas.microsoft.com/office/powerpoint/2010/main" val="264734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State Level Recommendations</a:t>
            </a:r>
            <a:endParaRPr lang="en-US" sz="4000" b="1" dirty="0"/>
          </a:p>
        </p:txBody>
      </p:sp>
      <p:sp>
        <p:nvSpPr>
          <p:cNvPr id="3" name="Content Placeholder 2"/>
          <p:cNvSpPr>
            <a:spLocks noGrp="1"/>
          </p:cNvSpPr>
          <p:nvPr>
            <p:ph idx="1"/>
          </p:nvPr>
        </p:nvSpPr>
        <p:spPr/>
        <p:txBody>
          <a:bodyPr>
            <a:normAutofit/>
          </a:bodyPr>
          <a:lstStyle/>
          <a:p>
            <a:pPr lvl="0"/>
            <a:r>
              <a:rPr lang="en-US" sz="3200" dirty="0"/>
              <a:t>Create a state-level interagency taskforce and plan for inclusion</a:t>
            </a:r>
          </a:p>
          <a:p>
            <a:pPr lvl="0"/>
            <a:r>
              <a:rPr lang="en-US" sz="3200" dirty="0"/>
              <a:t>Ensure state policies support high-quality inclusion</a:t>
            </a:r>
          </a:p>
          <a:p>
            <a:pPr lvl="0"/>
            <a:r>
              <a:rPr lang="en-US" sz="3200" dirty="0"/>
              <a:t>Set goals and track data</a:t>
            </a:r>
          </a:p>
          <a:p>
            <a:pPr lvl="0"/>
            <a:r>
              <a:rPr lang="en-US" sz="3200" dirty="0"/>
              <a:t>Review and modify resource allocations</a:t>
            </a:r>
          </a:p>
          <a:p>
            <a:pPr lvl="0"/>
            <a:r>
              <a:rPr lang="en-US" sz="3200" dirty="0"/>
              <a:t>Ensure Quality Rating frameworks are inclusive</a:t>
            </a:r>
          </a:p>
          <a:p>
            <a:endParaRPr lang="en-US" sz="3200" dirty="0"/>
          </a:p>
        </p:txBody>
      </p:sp>
    </p:spTree>
    <p:extLst>
      <p:ext uri="{BB962C8B-B14F-4D97-AF65-F5344CB8AC3E}">
        <p14:creationId xmlns:p14="http://schemas.microsoft.com/office/powerpoint/2010/main" val="134009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State Level Recommendations</a:t>
            </a:r>
            <a:endParaRPr lang="en-US" sz="4000" b="1" dirty="0"/>
          </a:p>
        </p:txBody>
      </p:sp>
      <p:sp>
        <p:nvSpPr>
          <p:cNvPr id="3" name="Content Placeholder 2"/>
          <p:cNvSpPr>
            <a:spLocks noGrp="1"/>
          </p:cNvSpPr>
          <p:nvPr>
            <p:ph idx="1"/>
          </p:nvPr>
        </p:nvSpPr>
        <p:spPr/>
        <p:txBody>
          <a:bodyPr/>
          <a:lstStyle/>
          <a:p>
            <a:pPr lvl="0"/>
            <a:r>
              <a:rPr lang="en-US" sz="3200" dirty="0" smtClean="0"/>
              <a:t>Strengthen accountability and build incentive structures</a:t>
            </a:r>
          </a:p>
          <a:p>
            <a:pPr lvl="0"/>
            <a:r>
              <a:rPr lang="en-US" sz="3200" dirty="0" smtClean="0"/>
              <a:t>Build a coordinated early childhood professional development system</a:t>
            </a:r>
          </a:p>
          <a:p>
            <a:pPr lvl="0"/>
            <a:r>
              <a:rPr lang="en-US" sz="3200" dirty="0" smtClean="0"/>
              <a:t>Implement statewide supports for children’s social-emotional and behavioral health</a:t>
            </a:r>
          </a:p>
          <a:p>
            <a:pPr lvl="0"/>
            <a:r>
              <a:rPr lang="en-US" sz="3200" dirty="0" smtClean="0"/>
              <a:t>Raise public awareness</a:t>
            </a:r>
          </a:p>
          <a:p>
            <a:pPr lvl="0"/>
            <a:endParaRPr lang="en-US" sz="3200" dirty="0" smtClean="0"/>
          </a:p>
          <a:p>
            <a:endParaRPr lang="en-US" dirty="0"/>
          </a:p>
        </p:txBody>
      </p:sp>
    </p:spTree>
    <p:extLst>
      <p:ext uri="{BB962C8B-B14F-4D97-AF65-F5344CB8AC3E}">
        <p14:creationId xmlns:p14="http://schemas.microsoft.com/office/powerpoint/2010/main" val="36904567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6071&quot;&gt;&lt;property id=&quot;20148&quot; value=&quot;5&quot;/&gt;&lt;property id=&quot;20300&quot; value=&quot;Slide 1 - &amp;quot;Unpacking Inclusion:  A System’s Framework Perspective  l &amp;quot;&quot;/&gt;&lt;property id=&quot;20307&quot; value=&quot;267&quot;/&gt;&lt;/object&gt;&lt;object type=&quot;3&quot; unique_id=&quot;16072&quot;&gt;&lt;property id=&quot;20148&quot; value=&quot;5&quot;/&gt;&lt;property id=&quot;20300&quot; value=&quot;Slide 2 - &amp;quot;Welcome and Introductions&amp;quot;&quot;/&gt;&lt;property id=&quot;20307&quot; value=&quot;280&quot;/&gt;&lt;/object&gt;&lt;object type=&quot;3&quot; unique_id=&quot;16073&quot;&gt;&lt;property id=&quot;20148&quot; value=&quot;5&quot;/&gt;&lt;property id=&quot;20300&quot; value=&quot;Slide 3 - &amp;quot;Session Overview&amp;quot;&quot;/&gt;&lt;property id=&quot;20307&quot; value=&quot;281&quot;/&gt;&lt;/object&gt;&lt;object type=&quot;3&quot; unique_id=&quot;16074&quot;&gt;&lt;property id=&quot;20148&quot; value=&quot;5&quot;/&gt;&lt;property id=&quot;20300&quot; value=&quot;Slide 4 - &amp;quot;Inclusion Cohort Outcomes&amp;quot;&quot;/&gt;&lt;property id=&quot;20307&quot; value=&quot;286&quot;/&gt;&lt;/object&gt;&lt;object type=&quot;3&quot; unique_id=&quot;16075&quot;&gt;&lt;property id=&quot;20148&quot; value=&quot;5&quot;/&gt;&lt;property id=&quot;20300&quot; value=&quot;Slide 5 - &amp;quot;Policy Statement&amp;quot;&quot;/&gt;&lt;property id=&quot;20307&quot; value=&quot;285&quot;/&gt;&lt;/object&gt;&lt;object type=&quot;3&quot; unique_id=&quot;16076&quot;&gt;&lt;property id=&quot;20148&quot; value=&quot;5&quot;/&gt;&lt;property id=&quot;20300&quot; value=&quot;Slide 6 - &amp;quot;Focusing on Inclusion&amp;quot;&quot;/&gt;&lt;property id=&quot;20307&quot; value=&quot;287&quot;/&gt;&lt;/object&gt;&lt;object type=&quot;3&quot; unique_id=&quot;16077&quot;&gt;&lt;property id=&quot;20148&quot; value=&quot;5&quot;/&gt;&lt;property id=&quot;20300&quot; value=&quot;Slide 7 - &amp;quot;State Level Recommendations&amp;quot;&quot;/&gt;&lt;property id=&quot;20307&quot; value=&quot;288&quot;/&gt;&lt;/object&gt;&lt;object type=&quot;3&quot; unique_id=&quot;16078&quot;&gt;&lt;property id=&quot;20148&quot; value=&quot;5&quot;/&gt;&lt;property id=&quot;20300&quot; value=&quot;Slide 8 - &amp;quot;State Level Recommendations&amp;quot;&quot;/&gt;&lt;property id=&quot;20307&quot; value=&quot;289&quot;/&gt;&lt;/object&gt;&lt;object type=&quot;3&quot; unique_id=&quot;16079&quot;&gt;&lt;property id=&quot;20148&quot; value=&quot;5&quot;/&gt;&lt;property id=&quot;20300&quot; value=&quot;Slide 9 - &amp;quot;Infrastructure Assessment&amp;quot;&quot;/&gt;&lt;property id=&quot;20307&quot; value=&quot;290&quot;/&gt;&lt;/object&gt;&lt;object type=&quot;3&quot; unique_id=&quot;16080&quot;&gt;&lt;property id=&quot;20148&quot; value=&quot;5&quot;/&gt;&lt;property id=&quot;20300&quot; value=&quot;Slide 10 - &amp;quot;ECTA System Framework&amp;quot;&quot;/&gt;&lt;property id=&quot;20307&quot; value=&quot;283&quot;/&gt;&lt;/object&gt;&lt;object type=&quot;3&quot; unique_id=&quot;16081&quot;&gt;&lt;property id=&quot;20148&quot; value=&quot;5&quot;/&gt;&lt;property id=&quot;20300&quot; value=&quot;Slide 11 - &amp;quot;Framework Structure&amp;quot;&quot;/&gt;&lt;property id=&quot;20307&quot; value=&quot;284&quot;/&gt;&lt;/object&gt;&lt;object type=&quot;3&quot; unique_id=&quot;16082&quot;&gt;&lt;property id=&quot;20148&quot; value=&quot;5&quot;/&gt;&lt;property id=&quot;20300&quot; value=&quot;Slide 12 - &amp;quot;Examples of Alignment&amp;quot;&quot;/&gt;&lt;property id=&quot;20307&quot; value=&quot;291&quot;/&gt;&lt;/object&gt;&lt;object type=&quot;3&quot; unique_id=&quot;16083&quot;&gt;&lt;property id=&quot;20148&quot; value=&quot;5&quot;/&gt;&lt;property id=&quot;20300&quot; value=&quot;Slide 13 - &amp;quot;Examples of Alignment&amp;quot;&quot;/&gt;&lt;property id=&quot;20307&quot; value=&quot;293&quot;/&gt;&lt;/object&gt;&lt;object type=&quot;3&quot; unique_id=&quot;16084&quot;&gt;&lt;property id=&quot;20148&quot; value=&quot;5&quot;/&gt;&lt;property id=&quot;20300&quot; value=&quot;Slide 14 - &amp;quot;Examples of Alignment&amp;quot;&quot;/&gt;&lt;property id=&quot;20307&quot; value=&quot;294&quot;/&gt;&lt;/object&gt;&lt;object type=&quot;3&quot; unique_id=&quot;16085&quot;&gt;&lt;property id=&quot;20148&quot; value=&quot;5&quot;/&gt;&lt;property id=&quot;20300&quot; value=&quot;Slide 15 - &amp;quot;Examples of Alignment&amp;quot;&quot;/&gt;&lt;property id=&quot;20307&quot; value=&quot;295&quot;/&gt;&lt;/object&gt;&lt;object type=&quot;3&quot; unique_id=&quot;16086&quot;&gt;&lt;property id=&quot;20148&quot; value=&quot;5&quot;/&gt;&lt;property id=&quot;20300&quot; value=&quot;Slide 16 - &amp;quot;Examples of Alignment&amp;quot;&quot;/&gt;&lt;property id=&quot;20307&quot; value=&quot;296&quot;/&gt;&lt;/object&gt;&lt;object type=&quot;3&quot; unique_id=&quot;16087&quot;&gt;&lt;property id=&quot;20148&quot; value=&quot;5&quot;/&gt;&lt;property id=&quot;20300&quot; value=&quot;Slide 17 - &amp;quot;Examples of Alignment&amp;quot;&quot;/&gt;&lt;property id=&quot;20307&quot; value=&quot;298&quot;/&gt;&lt;/object&gt;&lt;object type=&quot;3&quot; unique_id=&quot;16088&quot;&gt;&lt;property id=&quot;20148&quot; value=&quot;5&quot;/&gt;&lt;property id=&quot;20300&quot; value=&quot;Slide 18 - &amp;quot;Example of Key Considerations Statewide Supports for Social/Emotional/Behavioral Health &amp;quot;&quot;/&gt;&lt;property id=&quot;20307&quot; value=&quot;299&quot;/&gt;&lt;/object&gt;&lt;object type=&quot;3&quot; unique_id=&quot;16089&quot;&gt;&lt;property id=&quot;20148&quot; value=&quot;5&quot;/&gt;&lt;property id=&quot;20300&quot; value=&quot;Slide 19 - &amp;quot;Example of Key Considerations Statewide Supports for Social/Emotional/Behavioral Health&amp;quot;&quot;/&gt;&lt;property id=&quot;20307&quot; value=&quot;279&quot;/&gt;&lt;/object&gt;&lt;object type=&quot;3&quot; unique_id=&quot;16090&quot;&gt;&lt;property id=&quot;20148&quot; value=&quot;5&quot;/&gt;&lt;property id=&quot;20300&quot; value=&quot;Slide 20 - &amp;quot;Example of Key Considerations Set Goals and Track Data &amp;quot;&quot;/&gt;&lt;property id=&quot;20307&quot; value=&quot;300&quot;/&gt;&lt;/object&gt;&lt;object type=&quot;3&quot; unique_id=&quot;16091&quot;&gt;&lt;property id=&quot;20148&quot; value=&quot;5&quot;/&gt;&lt;property id=&quot;20300&quot; value=&quot;Slide 21 - &amp;quot;Example of Key Considerations Set Goals and Track Data &amp;quot;&quot;/&gt;&lt;property id=&quot;20307&quot; value=&quot;301&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10879</TotalTime>
  <Words>2307</Words>
  <Application>Microsoft Office PowerPoint</Application>
  <PresentationFormat>On-screen Show (4:3)</PresentationFormat>
  <Paragraphs>378</Paragraphs>
  <Slides>43</Slides>
  <Notes>18</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Office Theme</vt:lpstr>
      <vt:lpstr>1_Office Theme</vt:lpstr>
      <vt:lpstr>2_Office Theme</vt:lpstr>
      <vt:lpstr>3_Office Theme</vt:lpstr>
      <vt:lpstr>4_Office Theme</vt:lpstr>
      <vt:lpstr>5_Office Theme</vt:lpstr>
      <vt:lpstr>6_Office Theme</vt:lpstr>
      <vt:lpstr>Unpacking Inclusion:  A System’s Framework Perspective  l </vt:lpstr>
      <vt:lpstr>Welcome and Introductions</vt:lpstr>
      <vt:lpstr>Session Overview</vt:lpstr>
      <vt:lpstr>Inclusion Cohort Outcomes</vt:lpstr>
      <vt:lpstr>Infrastructure Assessment</vt:lpstr>
      <vt:lpstr>Policy Statement</vt:lpstr>
      <vt:lpstr>Focusing on Inclusion</vt:lpstr>
      <vt:lpstr>State Level Recommendations</vt:lpstr>
      <vt:lpstr>State Level Recommendations</vt:lpstr>
      <vt:lpstr>ECTA System Framework</vt:lpstr>
      <vt:lpstr>Framework Structure</vt:lpstr>
      <vt:lpstr>Examples of Alignment</vt:lpstr>
      <vt:lpstr>Examples of Alignment</vt:lpstr>
      <vt:lpstr>Examples of Alignment</vt:lpstr>
      <vt:lpstr>Examples of Alignment</vt:lpstr>
      <vt:lpstr>Examples of Alignment</vt:lpstr>
      <vt:lpstr>Examples of Alignment</vt:lpstr>
      <vt:lpstr>Example of Key Considerations Statewide Supports for Social/Emotional/Behavioral Health </vt:lpstr>
      <vt:lpstr>Example of Key Considerations Statewide Supports for Social/Emotional/Behavioral Health</vt:lpstr>
      <vt:lpstr>Example of Key Considerations Set Goals and Track Data </vt:lpstr>
      <vt:lpstr>Example of Key Considerations Set Goals and Track Data </vt:lpstr>
      <vt:lpstr>Illinois’ Story</vt:lpstr>
      <vt:lpstr>Started the Early Childhood LRE Stakeholders  in 2011</vt:lpstr>
      <vt:lpstr>PowerPoint Presentation</vt:lpstr>
      <vt:lpstr>PowerPoint Presentation</vt:lpstr>
      <vt:lpstr>PowerPoint Presentation</vt:lpstr>
      <vt:lpstr>What Makes Inclusion Work  Planning Tool </vt:lpstr>
      <vt:lpstr>Early CHOICES &amp; EC LRE Stakeholders</vt:lpstr>
      <vt:lpstr>Started the Early Childhood LRE Stakeholders  in 2011</vt:lpstr>
      <vt:lpstr>PowerPoint Presentation</vt:lpstr>
      <vt:lpstr>PowerPoint Presentation</vt:lpstr>
      <vt:lpstr>Policy Statement</vt:lpstr>
      <vt:lpstr>State Recommendations Note-taking tool</vt:lpstr>
      <vt:lpstr>Where should we spend our efforts as EC LRE Stakeholders?  </vt:lpstr>
      <vt:lpstr>Where did you spend the most money?</vt:lpstr>
      <vt:lpstr>Policies Priority Group</vt:lpstr>
      <vt:lpstr>Policies Priority Group</vt:lpstr>
      <vt:lpstr>Accountability Priority Group</vt:lpstr>
      <vt:lpstr> Early Childhood Social Emotional Health Supports for Children Priority Group</vt:lpstr>
      <vt:lpstr>Inclusion Cohort</vt:lpstr>
      <vt:lpstr>Inclusion Cohort</vt:lpstr>
      <vt:lpstr>Positive Actions in Place</vt:lpstr>
      <vt:lpstr>For More Information from Illinois</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Kathy Whaley</cp:lastModifiedBy>
  <cp:revision>773</cp:revision>
  <cp:lastPrinted>2016-06-13T17:05:08Z</cp:lastPrinted>
  <dcterms:created xsi:type="dcterms:W3CDTF">2011-03-23T13:50:48Z</dcterms:created>
  <dcterms:modified xsi:type="dcterms:W3CDTF">2016-08-08T17:21:11Z</dcterms:modified>
</cp:coreProperties>
</file>