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73" r:id="rId3"/>
    <p:sldMasterId id="2147483685" r:id="rId4"/>
    <p:sldMasterId id="2147483697" r:id="rId5"/>
    <p:sldMasterId id="2147483709" r:id="rId6"/>
    <p:sldMasterId id="2147483721" r:id="rId7"/>
    <p:sldMasterId id="2147483733" r:id="rId8"/>
    <p:sldMasterId id="2147483745" r:id="rId9"/>
  </p:sldMasterIdLst>
  <p:notesMasterIdLst>
    <p:notesMasterId r:id="rId41"/>
  </p:notesMasterIdLst>
  <p:handoutMasterIdLst>
    <p:handoutMasterId r:id="rId42"/>
  </p:handoutMasterIdLst>
  <p:sldIdLst>
    <p:sldId id="258" r:id="rId10"/>
    <p:sldId id="264" r:id="rId11"/>
    <p:sldId id="267" r:id="rId12"/>
    <p:sldId id="266" r:id="rId13"/>
    <p:sldId id="286" r:id="rId14"/>
    <p:sldId id="257" r:id="rId15"/>
    <p:sldId id="287" r:id="rId16"/>
    <p:sldId id="259" r:id="rId17"/>
    <p:sldId id="265" r:id="rId18"/>
    <p:sldId id="303" r:id="rId19"/>
    <p:sldId id="304" r:id="rId20"/>
    <p:sldId id="305" r:id="rId21"/>
    <p:sldId id="306" r:id="rId22"/>
    <p:sldId id="307" r:id="rId23"/>
    <p:sldId id="308" r:id="rId24"/>
    <p:sldId id="299" r:id="rId25"/>
    <p:sldId id="300" r:id="rId26"/>
    <p:sldId id="301" r:id="rId27"/>
    <p:sldId id="302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70" r:id="rId36"/>
    <p:sldId id="298" r:id="rId37"/>
    <p:sldId id="272" r:id="rId38"/>
    <p:sldId id="263" r:id="rId39"/>
    <p:sldId id="290" r:id="rId40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578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0" autoAdjust="0"/>
    <p:restoredTop sz="94660"/>
  </p:normalViewPr>
  <p:slideViewPr>
    <p:cSldViewPr>
      <p:cViewPr>
        <p:scale>
          <a:sx n="115" d="100"/>
          <a:sy n="115" d="100"/>
        </p:scale>
        <p:origin x="-246" y="17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notesViewPr>
    <p:cSldViewPr>
      <p:cViewPr varScale="1">
        <p:scale>
          <a:sx n="71" d="100"/>
          <a:sy n="71" d="100"/>
        </p:scale>
        <p:origin x="-327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gs" Target="tags/tag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18DADC-7EA5-49B4-83CB-65DABDD64A38}" type="doc">
      <dgm:prSet loTypeId="urn:microsoft.com/office/officeart/2005/8/layout/arrow5" loCatId="relationship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9FBFCCE-460C-4389-97E1-60DFA03F5039}">
      <dgm:prSet phldrT="[Text]"/>
      <dgm:spPr/>
      <dgm:t>
        <a:bodyPr vert="vert270"/>
        <a:lstStyle/>
        <a:p>
          <a:r>
            <a:rPr lang="en-US" dirty="0" smtClean="0">
              <a:solidFill>
                <a:schemeClr val="tx2">
                  <a:lumMod val="50000"/>
                </a:schemeClr>
              </a:solidFill>
            </a:rPr>
            <a:t>WHO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E753F5BD-EF56-4898-A083-B9EFD2BEC20A}" type="parTrans" cxnId="{2C369340-CB2E-47AC-84EF-BFDDDD91A8DB}">
      <dgm:prSet/>
      <dgm:spPr/>
      <dgm:t>
        <a:bodyPr/>
        <a:lstStyle/>
        <a:p>
          <a:endParaRPr lang="en-US"/>
        </a:p>
      </dgm:t>
    </dgm:pt>
    <dgm:pt modelId="{21CD4856-4336-4E31-97C7-127BCBB83F10}" type="sibTrans" cxnId="{2C369340-CB2E-47AC-84EF-BFDDDD91A8DB}">
      <dgm:prSet/>
      <dgm:spPr/>
      <dgm:t>
        <a:bodyPr/>
        <a:lstStyle/>
        <a:p>
          <a:endParaRPr lang="en-US"/>
        </a:p>
      </dgm:t>
    </dgm:pt>
    <dgm:pt modelId="{1E3EC969-35A0-419A-A4A5-8C0FF9831B0C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50000"/>
                </a:schemeClr>
              </a:solidFill>
            </a:rPr>
            <a:t>WHAT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1FF3C832-0133-458B-9B7E-94946BDBF6BB}" type="parTrans" cxnId="{274AB655-663E-4F62-AF0F-1EEDFD249BCC}">
      <dgm:prSet/>
      <dgm:spPr/>
      <dgm:t>
        <a:bodyPr/>
        <a:lstStyle/>
        <a:p>
          <a:endParaRPr lang="en-US"/>
        </a:p>
      </dgm:t>
    </dgm:pt>
    <dgm:pt modelId="{ADF18161-03A0-448D-B456-C60816461C28}" type="sibTrans" cxnId="{274AB655-663E-4F62-AF0F-1EEDFD249BCC}">
      <dgm:prSet/>
      <dgm:spPr/>
      <dgm:t>
        <a:bodyPr/>
        <a:lstStyle/>
        <a:p>
          <a:endParaRPr lang="en-US"/>
        </a:p>
      </dgm:t>
    </dgm:pt>
    <dgm:pt modelId="{4A89C018-3698-460A-9C30-39CD3B69DF4E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50000"/>
                </a:schemeClr>
              </a:solidFill>
            </a:rPr>
            <a:t>HOW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7514EC11-94B9-440F-A315-D6B80D6A1005}" type="parTrans" cxnId="{963D4534-0B52-4ABD-8C5F-0049691DBD46}">
      <dgm:prSet/>
      <dgm:spPr/>
      <dgm:t>
        <a:bodyPr/>
        <a:lstStyle/>
        <a:p>
          <a:endParaRPr lang="en-US"/>
        </a:p>
      </dgm:t>
    </dgm:pt>
    <dgm:pt modelId="{00D08EC7-8A20-4F8B-B4B6-4AF1A46204B2}" type="sibTrans" cxnId="{963D4534-0B52-4ABD-8C5F-0049691DBD46}">
      <dgm:prSet/>
      <dgm:spPr/>
      <dgm:t>
        <a:bodyPr/>
        <a:lstStyle/>
        <a:p>
          <a:endParaRPr lang="en-US"/>
        </a:p>
      </dgm:t>
    </dgm:pt>
    <dgm:pt modelId="{AB72BB16-AF39-4C0B-BDF6-C99E7DC91360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50000"/>
                </a:schemeClr>
              </a:solidFill>
            </a:rPr>
            <a:t>WHEN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A3E316CA-C11B-47AB-A00D-098DBA0C63D3}" type="parTrans" cxnId="{09FAE8B8-2361-4E73-A2F5-F712E10B60DC}">
      <dgm:prSet/>
      <dgm:spPr/>
      <dgm:t>
        <a:bodyPr/>
        <a:lstStyle/>
        <a:p>
          <a:endParaRPr lang="en-US"/>
        </a:p>
      </dgm:t>
    </dgm:pt>
    <dgm:pt modelId="{73D39162-843F-4175-BC78-4EC56C9C4D56}" type="sibTrans" cxnId="{09FAE8B8-2361-4E73-A2F5-F712E10B60DC}">
      <dgm:prSet/>
      <dgm:spPr/>
      <dgm:t>
        <a:bodyPr/>
        <a:lstStyle/>
        <a:p>
          <a:endParaRPr lang="en-US"/>
        </a:p>
      </dgm:t>
    </dgm:pt>
    <dgm:pt modelId="{032FF320-0B2C-4EDE-AAFF-9E18D668F319}">
      <dgm:prSet phldrT="[Text]"/>
      <dgm:spPr/>
      <dgm:t>
        <a:bodyPr vert="vert270"/>
        <a:lstStyle/>
        <a:p>
          <a:r>
            <a:rPr lang="en-US" dirty="0" smtClean="0">
              <a:solidFill>
                <a:schemeClr val="tx2">
                  <a:lumMod val="50000"/>
                </a:schemeClr>
              </a:solidFill>
            </a:rPr>
            <a:t>WHERE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4405C8D2-87EA-4F39-AE55-D8D4B4515BDE}" type="parTrans" cxnId="{F9B4829A-B86F-4B57-B304-D9217158FF98}">
      <dgm:prSet/>
      <dgm:spPr/>
      <dgm:t>
        <a:bodyPr/>
        <a:lstStyle/>
        <a:p>
          <a:endParaRPr lang="en-US"/>
        </a:p>
      </dgm:t>
    </dgm:pt>
    <dgm:pt modelId="{26F421B8-C123-4718-92D9-39F2BA490805}" type="sibTrans" cxnId="{F9B4829A-B86F-4B57-B304-D9217158FF98}">
      <dgm:prSet/>
      <dgm:spPr/>
      <dgm:t>
        <a:bodyPr/>
        <a:lstStyle/>
        <a:p>
          <a:endParaRPr lang="en-US"/>
        </a:p>
      </dgm:t>
    </dgm:pt>
    <dgm:pt modelId="{30DF7B85-923A-48D5-A316-7CF9DA9353C1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>
              <a:solidFill>
                <a:schemeClr val="tx2">
                  <a:lumMod val="50000"/>
                </a:schemeClr>
              </a:solidFill>
            </a:rPr>
            <a:t>WHY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E41B1EA0-11D5-4498-AFC8-CB39A2ACFDD4}" type="parTrans" cxnId="{64E000FC-E4A7-40B6-AB45-4FA3BC8216DC}">
      <dgm:prSet/>
      <dgm:spPr/>
      <dgm:t>
        <a:bodyPr/>
        <a:lstStyle/>
        <a:p>
          <a:endParaRPr lang="en-US"/>
        </a:p>
      </dgm:t>
    </dgm:pt>
    <dgm:pt modelId="{6C9421D7-1851-48A2-91CF-8930F0294408}" type="sibTrans" cxnId="{64E000FC-E4A7-40B6-AB45-4FA3BC8216DC}">
      <dgm:prSet/>
      <dgm:spPr/>
      <dgm:t>
        <a:bodyPr/>
        <a:lstStyle/>
        <a:p>
          <a:endParaRPr lang="en-US"/>
        </a:p>
      </dgm:t>
    </dgm:pt>
    <dgm:pt modelId="{CE7FDC0D-0CEF-4B02-883A-EF47DC9F41A1}" type="pres">
      <dgm:prSet presAssocID="{9818DADC-7EA5-49B4-83CB-65DABDD64A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41D8F3-3002-4656-BEDB-2F6514C8A268}" type="pres">
      <dgm:prSet presAssocID="{F9FBFCCE-460C-4389-97E1-60DFA03F5039}" presName="arrow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7A597-732A-4580-8388-2E98AA7B576C}" type="pres">
      <dgm:prSet presAssocID="{1E3EC969-35A0-419A-A4A5-8C0FF9831B0C}" presName="arrow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298F4-6B72-4BAC-A66D-F0576E393D22}" type="pres">
      <dgm:prSet presAssocID="{AB72BB16-AF39-4C0B-BDF6-C99E7DC91360}" presName="arrow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CEC72-BEE3-4FA7-8591-AED953D612BA}" type="pres">
      <dgm:prSet presAssocID="{032FF320-0B2C-4EDE-AAFF-9E18D668F319}" presName="arrow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6C867-98D5-4CEB-8BEA-E1531BDAD749}" type="pres">
      <dgm:prSet presAssocID="{4A89C018-3698-460A-9C30-39CD3B69DF4E}" presName="arrow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8AB55-5C55-4A5E-AE34-0CFA42339BEC}" type="pres">
      <dgm:prSet presAssocID="{30DF7B85-923A-48D5-A316-7CF9DA9353C1}" presName="arrow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FAE8B8-2361-4E73-A2F5-F712E10B60DC}" srcId="{9818DADC-7EA5-49B4-83CB-65DABDD64A38}" destId="{AB72BB16-AF39-4C0B-BDF6-C99E7DC91360}" srcOrd="2" destOrd="0" parTransId="{A3E316CA-C11B-47AB-A00D-098DBA0C63D3}" sibTransId="{73D39162-843F-4175-BC78-4EC56C9C4D56}"/>
    <dgm:cxn modelId="{64E000FC-E4A7-40B6-AB45-4FA3BC8216DC}" srcId="{9818DADC-7EA5-49B4-83CB-65DABDD64A38}" destId="{30DF7B85-923A-48D5-A316-7CF9DA9353C1}" srcOrd="5" destOrd="0" parTransId="{E41B1EA0-11D5-4498-AFC8-CB39A2ACFDD4}" sibTransId="{6C9421D7-1851-48A2-91CF-8930F0294408}"/>
    <dgm:cxn modelId="{274AB655-663E-4F62-AF0F-1EEDFD249BCC}" srcId="{9818DADC-7EA5-49B4-83CB-65DABDD64A38}" destId="{1E3EC969-35A0-419A-A4A5-8C0FF9831B0C}" srcOrd="1" destOrd="0" parTransId="{1FF3C832-0133-458B-9B7E-94946BDBF6BB}" sibTransId="{ADF18161-03A0-448D-B456-C60816461C28}"/>
    <dgm:cxn modelId="{DF93B8C4-7B73-46EF-B2DA-C1ED31702602}" type="presOf" srcId="{30DF7B85-923A-48D5-A316-7CF9DA9353C1}" destId="{C938AB55-5C55-4A5E-AE34-0CFA42339BEC}" srcOrd="0" destOrd="0" presId="urn:microsoft.com/office/officeart/2005/8/layout/arrow5"/>
    <dgm:cxn modelId="{D019AAF2-03F4-4D01-94C1-457B414EB212}" type="presOf" srcId="{032FF320-0B2C-4EDE-AAFF-9E18D668F319}" destId="{89ACEC72-BEE3-4FA7-8591-AED953D612BA}" srcOrd="0" destOrd="0" presId="urn:microsoft.com/office/officeart/2005/8/layout/arrow5"/>
    <dgm:cxn modelId="{2C369340-CB2E-47AC-84EF-BFDDDD91A8DB}" srcId="{9818DADC-7EA5-49B4-83CB-65DABDD64A38}" destId="{F9FBFCCE-460C-4389-97E1-60DFA03F5039}" srcOrd="0" destOrd="0" parTransId="{E753F5BD-EF56-4898-A083-B9EFD2BEC20A}" sibTransId="{21CD4856-4336-4E31-97C7-127BCBB83F10}"/>
    <dgm:cxn modelId="{74FCB4AC-5473-4A2B-906D-1C53F96E6EAB}" type="presOf" srcId="{9818DADC-7EA5-49B4-83CB-65DABDD64A38}" destId="{CE7FDC0D-0CEF-4B02-883A-EF47DC9F41A1}" srcOrd="0" destOrd="0" presId="urn:microsoft.com/office/officeart/2005/8/layout/arrow5"/>
    <dgm:cxn modelId="{4E537321-D8FE-42A4-AA73-0D32929E7A4E}" type="presOf" srcId="{F9FBFCCE-460C-4389-97E1-60DFA03F5039}" destId="{8741D8F3-3002-4656-BEDB-2F6514C8A268}" srcOrd="0" destOrd="0" presId="urn:microsoft.com/office/officeart/2005/8/layout/arrow5"/>
    <dgm:cxn modelId="{963D4534-0B52-4ABD-8C5F-0049691DBD46}" srcId="{9818DADC-7EA5-49B4-83CB-65DABDD64A38}" destId="{4A89C018-3698-460A-9C30-39CD3B69DF4E}" srcOrd="4" destOrd="0" parTransId="{7514EC11-94B9-440F-A315-D6B80D6A1005}" sibTransId="{00D08EC7-8A20-4F8B-B4B6-4AF1A46204B2}"/>
    <dgm:cxn modelId="{B0BBA09B-26DE-4CAA-B81B-D612E5914524}" type="presOf" srcId="{1E3EC969-35A0-419A-A4A5-8C0FF9831B0C}" destId="{53F7A597-732A-4580-8388-2E98AA7B576C}" srcOrd="0" destOrd="0" presId="urn:microsoft.com/office/officeart/2005/8/layout/arrow5"/>
    <dgm:cxn modelId="{D1CD66E7-CD33-4668-9A84-6C8794C76496}" type="presOf" srcId="{4A89C018-3698-460A-9C30-39CD3B69DF4E}" destId="{EDF6C867-98D5-4CEB-8BEA-E1531BDAD749}" srcOrd="0" destOrd="0" presId="urn:microsoft.com/office/officeart/2005/8/layout/arrow5"/>
    <dgm:cxn modelId="{4C02266D-B615-4ADB-A7C2-B323DFE69807}" type="presOf" srcId="{AB72BB16-AF39-4C0B-BDF6-C99E7DC91360}" destId="{D57298F4-6B72-4BAC-A66D-F0576E393D22}" srcOrd="0" destOrd="0" presId="urn:microsoft.com/office/officeart/2005/8/layout/arrow5"/>
    <dgm:cxn modelId="{F9B4829A-B86F-4B57-B304-D9217158FF98}" srcId="{9818DADC-7EA5-49B4-83CB-65DABDD64A38}" destId="{032FF320-0B2C-4EDE-AAFF-9E18D668F319}" srcOrd="3" destOrd="0" parTransId="{4405C8D2-87EA-4F39-AE55-D8D4B4515BDE}" sibTransId="{26F421B8-C123-4718-92D9-39F2BA490805}"/>
    <dgm:cxn modelId="{BDEF3D83-A40B-49DF-8F9E-C2C9D984B5BE}" type="presParOf" srcId="{CE7FDC0D-0CEF-4B02-883A-EF47DC9F41A1}" destId="{8741D8F3-3002-4656-BEDB-2F6514C8A268}" srcOrd="0" destOrd="0" presId="urn:microsoft.com/office/officeart/2005/8/layout/arrow5"/>
    <dgm:cxn modelId="{6E3BE8E7-6320-4295-92FD-65E87F0039B1}" type="presParOf" srcId="{CE7FDC0D-0CEF-4B02-883A-EF47DC9F41A1}" destId="{53F7A597-732A-4580-8388-2E98AA7B576C}" srcOrd="1" destOrd="0" presId="urn:microsoft.com/office/officeart/2005/8/layout/arrow5"/>
    <dgm:cxn modelId="{469A45EE-51A3-4001-89C6-3A261277E617}" type="presParOf" srcId="{CE7FDC0D-0CEF-4B02-883A-EF47DC9F41A1}" destId="{D57298F4-6B72-4BAC-A66D-F0576E393D22}" srcOrd="2" destOrd="0" presId="urn:microsoft.com/office/officeart/2005/8/layout/arrow5"/>
    <dgm:cxn modelId="{C8225114-A307-4A61-9D21-812F7987E8DE}" type="presParOf" srcId="{CE7FDC0D-0CEF-4B02-883A-EF47DC9F41A1}" destId="{89ACEC72-BEE3-4FA7-8591-AED953D612BA}" srcOrd="3" destOrd="0" presId="urn:microsoft.com/office/officeart/2005/8/layout/arrow5"/>
    <dgm:cxn modelId="{A763EB73-DB63-4E7B-9F4B-ED7157E79AD7}" type="presParOf" srcId="{CE7FDC0D-0CEF-4B02-883A-EF47DC9F41A1}" destId="{EDF6C867-98D5-4CEB-8BEA-E1531BDAD749}" srcOrd="4" destOrd="0" presId="urn:microsoft.com/office/officeart/2005/8/layout/arrow5"/>
    <dgm:cxn modelId="{CF50CEB3-8F9C-4FC1-81F0-3A0D70834311}" type="presParOf" srcId="{CE7FDC0D-0CEF-4B02-883A-EF47DC9F41A1}" destId="{C938AB55-5C55-4A5E-AE34-0CFA42339BEC}" srcOrd="5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7F31DE-2988-4955-B6F0-5A0EC7FEB0AC}" type="doc">
      <dgm:prSet loTypeId="urn:microsoft.com/office/officeart/2005/8/layout/gear1" loCatId="relationship" qsTypeId="urn:microsoft.com/office/officeart/2005/8/quickstyle/simple1" qsCatId="simple" csTypeId="urn:microsoft.com/office/officeart/2005/8/colors/colorful1" csCatId="colorful" phldr="1"/>
      <dgm:spPr/>
    </dgm:pt>
    <dgm:pt modelId="{AAFC27CC-B9C8-4A14-B2F5-B7BF33424D35}">
      <dgm:prSet phldrT="[Text]"/>
      <dgm:spPr/>
      <dgm:t>
        <a:bodyPr/>
        <a:lstStyle/>
        <a:p>
          <a:endParaRPr lang="en-US" dirty="0"/>
        </a:p>
      </dgm:t>
    </dgm:pt>
    <dgm:pt modelId="{6EFA2813-43BE-4CC0-934C-F52910F96C5C}" type="parTrans" cxnId="{DC16C8C6-88FF-4E59-9761-8DAD956025FA}">
      <dgm:prSet/>
      <dgm:spPr/>
      <dgm:t>
        <a:bodyPr/>
        <a:lstStyle/>
        <a:p>
          <a:endParaRPr lang="en-US"/>
        </a:p>
      </dgm:t>
    </dgm:pt>
    <dgm:pt modelId="{43B5293E-01A5-4E27-ABE7-846BBD165FC9}" type="sibTrans" cxnId="{DC16C8C6-88FF-4E59-9761-8DAD956025FA}">
      <dgm:prSet/>
      <dgm:spPr/>
      <dgm:t>
        <a:bodyPr/>
        <a:lstStyle/>
        <a:p>
          <a:endParaRPr lang="en-US"/>
        </a:p>
      </dgm:t>
    </dgm:pt>
    <dgm:pt modelId="{B2DE939F-B0A6-42A4-8510-C9B797233BD4}">
      <dgm:prSet phldrT="[Text]"/>
      <dgm:spPr/>
      <dgm:t>
        <a:bodyPr/>
        <a:lstStyle/>
        <a:p>
          <a:endParaRPr lang="en-US" dirty="0"/>
        </a:p>
      </dgm:t>
    </dgm:pt>
    <dgm:pt modelId="{69588F89-51B9-4A15-B25B-96DE175FE26B}" type="parTrans" cxnId="{B9019148-5A3A-4FA8-802F-1C6F9CBC05F6}">
      <dgm:prSet/>
      <dgm:spPr/>
      <dgm:t>
        <a:bodyPr/>
        <a:lstStyle/>
        <a:p>
          <a:endParaRPr lang="en-US"/>
        </a:p>
      </dgm:t>
    </dgm:pt>
    <dgm:pt modelId="{8C9264BB-F5C9-4B17-B00F-76F7D6E70616}" type="sibTrans" cxnId="{B9019148-5A3A-4FA8-802F-1C6F9CBC05F6}">
      <dgm:prSet/>
      <dgm:spPr/>
      <dgm:t>
        <a:bodyPr/>
        <a:lstStyle/>
        <a:p>
          <a:endParaRPr lang="en-US"/>
        </a:p>
      </dgm:t>
    </dgm:pt>
    <dgm:pt modelId="{DF1E7191-BC4B-4658-9455-359F6F80115A}">
      <dgm:prSet phldrT="[Text]"/>
      <dgm:spPr/>
      <dgm:t>
        <a:bodyPr/>
        <a:lstStyle/>
        <a:p>
          <a:endParaRPr lang="en-US" dirty="0"/>
        </a:p>
      </dgm:t>
    </dgm:pt>
    <dgm:pt modelId="{BFE8627D-BCA5-4E57-982F-FB4825E23457}" type="sibTrans" cxnId="{A0F9F74A-BFE4-4108-A0AC-928165612921}">
      <dgm:prSet/>
      <dgm:spPr/>
      <dgm:t>
        <a:bodyPr/>
        <a:lstStyle/>
        <a:p>
          <a:endParaRPr lang="en-US"/>
        </a:p>
      </dgm:t>
    </dgm:pt>
    <dgm:pt modelId="{5E4FA454-93B9-4E8D-B075-1FAB81C4E672}" type="parTrans" cxnId="{A0F9F74A-BFE4-4108-A0AC-928165612921}">
      <dgm:prSet/>
      <dgm:spPr/>
      <dgm:t>
        <a:bodyPr/>
        <a:lstStyle/>
        <a:p>
          <a:endParaRPr lang="en-US"/>
        </a:p>
      </dgm:t>
    </dgm:pt>
    <dgm:pt modelId="{89BDBEBD-C681-423F-BC63-4AFE8C7670F4}" type="pres">
      <dgm:prSet presAssocID="{C97F31DE-2988-4955-B6F0-5A0EC7FEB0A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D4D3FD3-6687-4F8A-AE31-E85CD60EF422}" type="pres">
      <dgm:prSet presAssocID="{AAFC27CC-B9C8-4A14-B2F5-B7BF33424D3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D4FF81-079A-4D86-892F-0201E819FD1C}" type="pres">
      <dgm:prSet presAssocID="{AAFC27CC-B9C8-4A14-B2F5-B7BF33424D35}" presName="gear1srcNode" presStyleLbl="node1" presStyleIdx="0" presStyleCnt="3"/>
      <dgm:spPr/>
      <dgm:t>
        <a:bodyPr/>
        <a:lstStyle/>
        <a:p>
          <a:endParaRPr lang="en-US"/>
        </a:p>
      </dgm:t>
    </dgm:pt>
    <dgm:pt modelId="{5E2AC4ED-0800-40A3-BF99-2E16B60C17FA}" type="pres">
      <dgm:prSet presAssocID="{AAFC27CC-B9C8-4A14-B2F5-B7BF33424D35}" presName="gear1dstNode" presStyleLbl="node1" presStyleIdx="0" presStyleCnt="3"/>
      <dgm:spPr/>
      <dgm:t>
        <a:bodyPr/>
        <a:lstStyle/>
        <a:p>
          <a:endParaRPr lang="en-US"/>
        </a:p>
      </dgm:t>
    </dgm:pt>
    <dgm:pt modelId="{3C0CA683-9CD7-4C50-8C17-065071B49392}" type="pres">
      <dgm:prSet presAssocID="{B2DE939F-B0A6-42A4-8510-C9B797233BD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7AB61-00F9-4CD0-B49F-83F9BE84DB29}" type="pres">
      <dgm:prSet presAssocID="{B2DE939F-B0A6-42A4-8510-C9B797233BD4}" presName="gear2srcNode" presStyleLbl="node1" presStyleIdx="1" presStyleCnt="3"/>
      <dgm:spPr/>
      <dgm:t>
        <a:bodyPr/>
        <a:lstStyle/>
        <a:p>
          <a:endParaRPr lang="en-US"/>
        </a:p>
      </dgm:t>
    </dgm:pt>
    <dgm:pt modelId="{EEAB50EC-5FB6-4F03-83ED-A0EA1F4524B2}" type="pres">
      <dgm:prSet presAssocID="{B2DE939F-B0A6-42A4-8510-C9B797233BD4}" presName="gear2dstNode" presStyleLbl="node1" presStyleIdx="1" presStyleCnt="3"/>
      <dgm:spPr/>
      <dgm:t>
        <a:bodyPr/>
        <a:lstStyle/>
        <a:p>
          <a:endParaRPr lang="en-US"/>
        </a:p>
      </dgm:t>
    </dgm:pt>
    <dgm:pt modelId="{CDD581DC-466B-45E0-BF4F-1886058F50B9}" type="pres">
      <dgm:prSet presAssocID="{DF1E7191-BC4B-4658-9455-359F6F80115A}" presName="gear3" presStyleLbl="node1" presStyleIdx="2" presStyleCnt="3"/>
      <dgm:spPr/>
      <dgm:t>
        <a:bodyPr/>
        <a:lstStyle/>
        <a:p>
          <a:endParaRPr lang="en-US"/>
        </a:p>
      </dgm:t>
    </dgm:pt>
    <dgm:pt modelId="{A2DA7A4F-AF7E-4B2F-A802-763A4C84112D}" type="pres">
      <dgm:prSet presAssocID="{DF1E7191-BC4B-4658-9455-359F6F80115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51958-5BA2-4E11-92B3-C60332BF0905}" type="pres">
      <dgm:prSet presAssocID="{DF1E7191-BC4B-4658-9455-359F6F80115A}" presName="gear3srcNode" presStyleLbl="node1" presStyleIdx="2" presStyleCnt="3"/>
      <dgm:spPr/>
      <dgm:t>
        <a:bodyPr/>
        <a:lstStyle/>
        <a:p>
          <a:endParaRPr lang="en-US"/>
        </a:p>
      </dgm:t>
    </dgm:pt>
    <dgm:pt modelId="{9A9540D3-00A5-4221-8771-FB2581977571}" type="pres">
      <dgm:prSet presAssocID="{DF1E7191-BC4B-4658-9455-359F6F80115A}" presName="gear3dstNode" presStyleLbl="node1" presStyleIdx="2" presStyleCnt="3"/>
      <dgm:spPr/>
      <dgm:t>
        <a:bodyPr/>
        <a:lstStyle/>
        <a:p>
          <a:endParaRPr lang="en-US"/>
        </a:p>
      </dgm:t>
    </dgm:pt>
    <dgm:pt modelId="{612C6020-B0DF-4D33-AFC4-28B14CCBD7F9}" type="pres">
      <dgm:prSet presAssocID="{43B5293E-01A5-4E27-ABE7-846BBD165FC9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A8380C45-1FD3-41AF-B7C1-3E0EAD6854F6}" type="pres">
      <dgm:prSet presAssocID="{8C9264BB-F5C9-4B17-B00F-76F7D6E70616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43981A2B-93C8-4E7F-B516-DAE8856BB9ED}" type="pres">
      <dgm:prSet presAssocID="{BFE8627D-BCA5-4E57-982F-FB4825E23457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0741BE1-6508-4D33-8542-2C6C7A4765B6}" type="presOf" srcId="{B2DE939F-B0A6-42A4-8510-C9B797233BD4}" destId="{EEAB50EC-5FB6-4F03-83ED-A0EA1F4524B2}" srcOrd="2" destOrd="0" presId="urn:microsoft.com/office/officeart/2005/8/layout/gear1"/>
    <dgm:cxn modelId="{FA70DF75-1BBF-4961-AB17-D376944A4575}" type="presOf" srcId="{DF1E7191-BC4B-4658-9455-359F6F80115A}" destId="{A2DA7A4F-AF7E-4B2F-A802-763A4C84112D}" srcOrd="1" destOrd="0" presId="urn:microsoft.com/office/officeart/2005/8/layout/gear1"/>
    <dgm:cxn modelId="{CE9D2850-EE72-4D32-BF36-7CC5AB795B23}" type="presOf" srcId="{AAFC27CC-B9C8-4A14-B2F5-B7BF33424D35}" destId="{6DD4FF81-079A-4D86-892F-0201E819FD1C}" srcOrd="1" destOrd="0" presId="urn:microsoft.com/office/officeart/2005/8/layout/gear1"/>
    <dgm:cxn modelId="{97A13E37-65BC-4217-A6E4-0A1B1E6A789B}" type="presOf" srcId="{43B5293E-01A5-4E27-ABE7-846BBD165FC9}" destId="{612C6020-B0DF-4D33-AFC4-28B14CCBD7F9}" srcOrd="0" destOrd="0" presId="urn:microsoft.com/office/officeart/2005/8/layout/gear1"/>
    <dgm:cxn modelId="{B243B5C7-6B1E-4387-95F6-5D519E9625FA}" type="presOf" srcId="{DF1E7191-BC4B-4658-9455-359F6F80115A}" destId="{9A9540D3-00A5-4221-8771-FB2581977571}" srcOrd="3" destOrd="0" presId="urn:microsoft.com/office/officeart/2005/8/layout/gear1"/>
    <dgm:cxn modelId="{4C9C45B3-6557-4B28-80DD-A6F685C7C7A6}" type="presOf" srcId="{8C9264BB-F5C9-4B17-B00F-76F7D6E70616}" destId="{A8380C45-1FD3-41AF-B7C1-3E0EAD6854F6}" srcOrd="0" destOrd="0" presId="urn:microsoft.com/office/officeart/2005/8/layout/gear1"/>
    <dgm:cxn modelId="{FEC41E78-BAE4-4279-AA90-FB481516A9B0}" type="presOf" srcId="{BFE8627D-BCA5-4E57-982F-FB4825E23457}" destId="{43981A2B-93C8-4E7F-B516-DAE8856BB9ED}" srcOrd="0" destOrd="0" presId="urn:microsoft.com/office/officeart/2005/8/layout/gear1"/>
    <dgm:cxn modelId="{DC16C8C6-88FF-4E59-9761-8DAD956025FA}" srcId="{C97F31DE-2988-4955-B6F0-5A0EC7FEB0AC}" destId="{AAFC27CC-B9C8-4A14-B2F5-B7BF33424D35}" srcOrd="0" destOrd="0" parTransId="{6EFA2813-43BE-4CC0-934C-F52910F96C5C}" sibTransId="{43B5293E-01A5-4E27-ABE7-846BBD165FC9}"/>
    <dgm:cxn modelId="{FCD9D8B7-0398-4E49-A81B-C728EA37AE7E}" type="presOf" srcId="{B2DE939F-B0A6-42A4-8510-C9B797233BD4}" destId="{3C0CA683-9CD7-4C50-8C17-065071B49392}" srcOrd="0" destOrd="0" presId="urn:microsoft.com/office/officeart/2005/8/layout/gear1"/>
    <dgm:cxn modelId="{B9019148-5A3A-4FA8-802F-1C6F9CBC05F6}" srcId="{C97F31DE-2988-4955-B6F0-5A0EC7FEB0AC}" destId="{B2DE939F-B0A6-42A4-8510-C9B797233BD4}" srcOrd="1" destOrd="0" parTransId="{69588F89-51B9-4A15-B25B-96DE175FE26B}" sibTransId="{8C9264BB-F5C9-4B17-B00F-76F7D6E70616}"/>
    <dgm:cxn modelId="{A0F9F74A-BFE4-4108-A0AC-928165612921}" srcId="{C97F31DE-2988-4955-B6F0-5A0EC7FEB0AC}" destId="{DF1E7191-BC4B-4658-9455-359F6F80115A}" srcOrd="2" destOrd="0" parTransId="{5E4FA454-93B9-4E8D-B075-1FAB81C4E672}" sibTransId="{BFE8627D-BCA5-4E57-982F-FB4825E23457}"/>
    <dgm:cxn modelId="{A0B16297-A83E-4ACA-A379-0B2AEBE5A1FB}" type="presOf" srcId="{AAFC27CC-B9C8-4A14-B2F5-B7BF33424D35}" destId="{3D4D3FD3-6687-4F8A-AE31-E85CD60EF422}" srcOrd="0" destOrd="0" presId="urn:microsoft.com/office/officeart/2005/8/layout/gear1"/>
    <dgm:cxn modelId="{AAEC68E2-3DF7-4CC1-8EFA-B76B8596DF1C}" type="presOf" srcId="{B2DE939F-B0A6-42A4-8510-C9B797233BD4}" destId="{2A07AB61-00F9-4CD0-B49F-83F9BE84DB29}" srcOrd="1" destOrd="0" presId="urn:microsoft.com/office/officeart/2005/8/layout/gear1"/>
    <dgm:cxn modelId="{EEAC89E8-891A-416E-BD53-2E891710312E}" type="presOf" srcId="{DF1E7191-BC4B-4658-9455-359F6F80115A}" destId="{BC351958-5BA2-4E11-92B3-C60332BF0905}" srcOrd="2" destOrd="0" presId="urn:microsoft.com/office/officeart/2005/8/layout/gear1"/>
    <dgm:cxn modelId="{4040368D-6962-4819-A833-87BD82DED132}" type="presOf" srcId="{DF1E7191-BC4B-4658-9455-359F6F80115A}" destId="{CDD581DC-466B-45E0-BF4F-1886058F50B9}" srcOrd="0" destOrd="0" presId="urn:microsoft.com/office/officeart/2005/8/layout/gear1"/>
    <dgm:cxn modelId="{480C7D01-52E9-41F7-BC0E-55E6A8E28951}" type="presOf" srcId="{AAFC27CC-B9C8-4A14-B2F5-B7BF33424D35}" destId="{5E2AC4ED-0800-40A3-BF99-2E16B60C17FA}" srcOrd="2" destOrd="0" presId="urn:microsoft.com/office/officeart/2005/8/layout/gear1"/>
    <dgm:cxn modelId="{A94E1D6C-88CE-43A6-802B-DAD4A4356B00}" type="presOf" srcId="{C97F31DE-2988-4955-B6F0-5A0EC7FEB0AC}" destId="{89BDBEBD-C681-423F-BC63-4AFE8C7670F4}" srcOrd="0" destOrd="0" presId="urn:microsoft.com/office/officeart/2005/8/layout/gear1"/>
    <dgm:cxn modelId="{0C4AE914-6A26-4087-91E4-BB0E2690E419}" type="presParOf" srcId="{89BDBEBD-C681-423F-BC63-4AFE8C7670F4}" destId="{3D4D3FD3-6687-4F8A-AE31-E85CD60EF422}" srcOrd="0" destOrd="0" presId="urn:microsoft.com/office/officeart/2005/8/layout/gear1"/>
    <dgm:cxn modelId="{25382A6C-678F-4D94-ADB1-29D42A3D6FF1}" type="presParOf" srcId="{89BDBEBD-C681-423F-BC63-4AFE8C7670F4}" destId="{6DD4FF81-079A-4D86-892F-0201E819FD1C}" srcOrd="1" destOrd="0" presId="urn:microsoft.com/office/officeart/2005/8/layout/gear1"/>
    <dgm:cxn modelId="{18DA6138-9F3E-40EE-B5EA-586F37C2A833}" type="presParOf" srcId="{89BDBEBD-C681-423F-BC63-4AFE8C7670F4}" destId="{5E2AC4ED-0800-40A3-BF99-2E16B60C17FA}" srcOrd="2" destOrd="0" presId="urn:microsoft.com/office/officeart/2005/8/layout/gear1"/>
    <dgm:cxn modelId="{93DDAA8D-FC85-47A1-932D-50386DB5D951}" type="presParOf" srcId="{89BDBEBD-C681-423F-BC63-4AFE8C7670F4}" destId="{3C0CA683-9CD7-4C50-8C17-065071B49392}" srcOrd="3" destOrd="0" presId="urn:microsoft.com/office/officeart/2005/8/layout/gear1"/>
    <dgm:cxn modelId="{8B0EAA3A-C6EC-4082-92F6-C62228BDF2FF}" type="presParOf" srcId="{89BDBEBD-C681-423F-BC63-4AFE8C7670F4}" destId="{2A07AB61-00F9-4CD0-B49F-83F9BE84DB29}" srcOrd="4" destOrd="0" presId="urn:microsoft.com/office/officeart/2005/8/layout/gear1"/>
    <dgm:cxn modelId="{41BB70F7-FB75-4326-B926-6BD24EF1B992}" type="presParOf" srcId="{89BDBEBD-C681-423F-BC63-4AFE8C7670F4}" destId="{EEAB50EC-5FB6-4F03-83ED-A0EA1F4524B2}" srcOrd="5" destOrd="0" presId="urn:microsoft.com/office/officeart/2005/8/layout/gear1"/>
    <dgm:cxn modelId="{74703C15-39FC-437A-B12B-92D5FD6234A3}" type="presParOf" srcId="{89BDBEBD-C681-423F-BC63-4AFE8C7670F4}" destId="{CDD581DC-466B-45E0-BF4F-1886058F50B9}" srcOrd="6" destOrd="0" presId="urn:microsoft.com/office/officeart/2005/8/layout/gear1"/>
    <dgm:cxn modelId="{251B4283-5829-41FD-A4A4-1DFEF8C82F6B}" type="presParOf" srcId="{89BDBEBD-C681-423F-BC63-4AFE8C7670F4}" destId="{A2DA7A4F-AF7E-4B2F-A802-763A4C84112D}" srcOrd="7" destOrd="0" presId="urn:microsoft.com/office/officeart/2005/8/layout/gear1"/>
    <dgm:cxn modelId="{67D2006D-FF04-488C-9485-B595BF4FF317}" type="presParOf" srcId="{89BDBEBD-C681-423F-BC63-4AFE8C7670F4}" destId="{BC351958-5BA2-4E11-92B3-C60332BF0905}" srcOrd="8" destOrd="0" presId="urn:microsoft.com/office/officeart/2005/8/layout/gear1"/>
    <dgm:cxn modelId="{20DC3DBE-2CC4-404E-89A1-5C90E3A24CAE}" type="presParOf" srcId="{89BDBEBD-C681-423F-BC63-4AFE8C7670F4}" destId="{9A9540D3-00A5-4221-8771-FB2581977571}" srcOrd="9" destOrd="0" presId="urn:microsoft.com/office/officeart/2005/8/layout/gear1"/>
    <dgm:cxn modelId="{B200D558-E922-4197-953D-25EC83E0D227}" type="presParOf" srcId="{89BDBEBD-C681-423F-BC63-4AFE8C7670F4}" destId="{612C6020-B0DF-4D33-AFC4-28B14CCBD7F9}" srcOrd="10" destOrd="0" presId="urn:microsoft.com/office/officeart/2005/8/layout/gear1"/>
    <dgm:cxn modelId="{E1E6F119-9EF2-4663-BC8D-975BB6F7673B}" type="presParOf" srcId="{89BDBEBD-C681-423F-BC63-4AFE8C7670F4}" destId="{A8380C45-1FD3-41AF-B7C1-3E0EAD6854F6}" srcOrd="11" destOrd="0" presId="urn:microsoft.com/office/officeart/2005/8/layout/gear1"/>
    <dgm:cxn modelId="{41588EFF-713A-4402-90BF-380A38BB7437}" type="presParOf" srcId="{89BDBEBD-C681-423F-BC63-4AFE8C7670F4}" destId="{43981A2B-93C8-4E7F-B516-DAE8856BB9E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1D8F3-3002-4656-BEDB-2F6514C8A268}">
      <dsp:nvSpPr>
        <dsp:cNvPr id="0" name=""/>
        <dsp:cNvSpPr/>
      </dsp:nvSpPr>
      <dsp:spPr>
        <a:xfrm>
          <a:off x="2655391" y="89"/>
          <a:ext cx="1394817" cy="1394817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2">
                  <a:lumMod val="50000"/>
                </a:schemeClr>
              </a:solidFill>
            </a:rPr>
            <a:t>WHO</a:t>
          </a:r>
          <a:endParaRPr lang="en-US" sz="21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004095" y="89"/>
        <a:ext cx="697409" cy="1150724"/>
      </dsp:txXfrm>
    </dsp:sp>
    <dsp:sp modelId="{53F7A597-732A-4580-8388-2E98AA7B576C}">
      <dsp:nvSpPr>
        <dsp:cNvPr id="0" name=""/>
        <dsp:cNvSpPr/>
      </dsp:nvSpPr>
      <dsp:spPr>
        <a:xfrm rot="3600000">
          <a:off x="3932087" y="737190"/>
          <a:ext cx="1394817" cy="1394817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2">
                  <a:lumMod val="50000"/>
                </a:schemeClr>
              </a:solidFill>
            </a:rPr>
            <a:t>WHAT</a:t>
          </a:r>
          <a:endParaRPr lang="en-US" sz="2100" kern="1200" dirty="0">
            <a:solidFill>
              <a:schemeClr val="tx2">
                <a:lumMod val="50000"/>
              </a:schemeClr>
            </a:solidFill>
          </a:endParaRPr>
        </a:p>
      </dsp:txBody>
      <dsp:txXfrm rot="-5400000">
        <a:off x="4159829" y="1024870"/>
        <a:ext cx="1150724" cy="697409"/>
      </dsp:txXfrm>
    </dsp:sp>
    <dsp:sp modelId="{D57298F4-6B72-4BAC-A66D-F0576E393D22}">
      <dsp:nvSpPr>
        <dsp:cNvPr id="0" name=""/>
        <dsp:cNvSpPr/>
      </dsp:nvSpPr>
      <dsp:spPr>
        <a:xfrm rot="7200000">
          <a:off x="3932087" y="2211392"/>
          <a:ext cx="1394817" cy="1394817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2">
                  <a:lumMod val="50000"/>
                </a:schemeClr>
              </a:solidFill>
            </a:rPr>
            <a:t>WHEN</a:t>
          </a:r>
          <a:endParaRPr lang="en-US" sz="2100" kern="1200" dirty="0">
            <a:solidFill>
              <a:schemeClr val="tx2">
                <a:lumMod val="50000"/>
              </a:schemeClr>
            </a:solidFill>
          </a:endParaRPr>
        </a:p>
      </dsp:txBody>
      <dsp:txXfrm rot="-5400000">
        <a:off x="4159829" y="2621119"/>
        <a:ext cx="1150724" cy="697409"/>
      </dsp:txXfrm>
    </dsp:sp>
    <dsp:sp modelId="{89ACEC72-BEE3-4FA7-8591-AED953D612BA}">
      <dsp:nvSpPr>
        <dsp:cNvPr id="0" name=""/>
        <dsp:cNvSpPr/>
      </dsp:nvSpPr>
      <dsp:spPr>
        <a:xfrm rot="10800000">
          <a:off x="2655391" y="2948493"/>
          <a:ext cx="1394817" cy="1394817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2">
                  <a:lumMod val="50000"/>
                </a:schemeClr>
              </a:solidFill>
            </a:rPr>
            <a:t>WHERE</a:t>
          </a:r>
          <a:endParaRPr lang="en-US" sz="2100" kern="1200" dirty="0">
            <a:solidFill>
              <a:schemeClr val="tx2">
                <a:lumMod val="50000"/>
              </a:schemeClr>
            </a:solidFill>
          </a:endParaRPr>
        </a:p>
      </dsp:txBody>
      <dsp:txXfrm rot="10800000">
        <a:off x="3004095" y="3192586"/>
        <a:ext cx="697409" cy="1150724"/>
      </dsp:txXfrm>
    </dsp:sp>
    <dsp:sp modelId="{EDF6C867-98D5-4CEB-8BEA-E1531BDAD749}">
      <dsp:nvSpPr>
        <dsp:cNvPr id="0" name=""/>
        <dsp:cNvSpPr/>
      </dsp:nvSpPr>
      <dsp:spPr>
        <a:xfrm rot="14400000">
          <a:off x="1378694" y="2211392"/>
          <a:ext cx="1394817" cy="1394817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2">
                  <a:lumMod val="50000"/>
                </a:schemeClr>
              </a:solidFill>
            </a:rPr>
            <a:t>HOW</a:t>
          </a:r>
          <a:endParaRPr lang="en-US" sz="2100" kern="1200" dirty="0">
            <a:solidFill>
              <a:schemeClr val="tx2">
                <a:lumMod val="50000"/>
              </a:schemeClr>
            </a:solidFill>
          </a:endParaRPr>
        </a:p>
      </dsp:txBody>
      <dsp:txXfrm rot="5400000">
        <a:off x="1395046" y="2621119"/>
        <a:ext cx="1150724" cy="697409"/>
      </dsp:txXfrm>
    </dsp:sp>
    <dsp:sp modelId="{C938AB55-5C55-4A5E-AE34-0CFA42339BEC}">
      <dsp:nvSpPr>
        <dsp:cNvPr id="0" name=""/>
        <dsp:cNvSpPr/>
      </dsp:nvSpPr>
      <dsp:spPr>
        <a:xfrm rot="18000000">
          <a:off x="1378694" y="737190"/>
          <a:ext cx="1394817" cy="1394817"/>
        </a:xfrm>
        <a:prstGeom prst="downArrow">
          <a:avLst>
            <a:gd name="adj1" fmla="val 50000"/>
            <a:gd name="adj2" fmla="val 35000"/>
          </a:avLst>
        </a:prstGeom>
        <a:solidFill>
          <a:srgbClr val="FFC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2">
                  <a:lumMod val="50000"/>
                </a:schemeClr>
              </a:solidFill>
            </a:rPr>
            <a:t>WHY</a:t>
          </a:r>
          <a:endParaRPr lang="en-US" sz="2100" kern="1200" dirty="0">
            <a:solidFill>
              <a:schemeClr val="tx2">
                <a:lumMod val="50000"/>
              </a:schemeClr>
            </a:solidFill>
          </a:endParaRPr>
        </a:p>
      </dsp:txBody>
      <dsp:txXfrm rot="5400000">
        <a:off x="1395046" y="1024870"/>
        <a:ext cx="1150724" cy="6974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D3FD3-6687-4F8A-AE31-E85CD60EF422}">
      <dsp:nvSpPr>
        <dsp:cNvPr id="0" name=""/>
        <dsp:cNvSpPr/>
      </dsp:nvSpPr>
      <dsp:spPr>
        <a:xfrm>
          <a:off x="1860550" y="1085850"/>
          <a:ext cx="1327150" cy="132715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>
        <a:off x="2127366" y="1396729"/>
        <a:ext cx="793518" cy="682182"/>
      </dsp:txXfrm>
    </dsp:sp>
    <dsp:sp modelId="{3C0CA683-9CD7-4C50-8C17-065071B49392}">
      <dsp:nvSpPr>
        <dsp:cNvPr id="0" name=""/>
        <dsp:cNvSpPr/>
      </dsp:nvSpPr>
      <dsp:spPr>
        <a:xfrm>
          <a:off x="1088390" y="772160"/>
          <a:ext cx="965200" cy="96520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331382" y="1016621"/>
        <a:ext cx="479216" cy="476278"/>
      </dsp:txXfrm>
    </dsp:sp>
    <dsp:sp modelId="{CDD581DC-466B-45E0-BF4F-1886058F50B9}">
      <dsp:nvSpPr>
        <dsp:cNvPr id="0" name=""/>
        <dsp:cNvSpPr/>
      </dsp:nvSpPr>
      <dsp:spPr>
        <a:xfrm rot="20700000">
          <a:off x="1629000" y="106270"/>
          <a:ext cx="945698" cy="945698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20700000">
        <a:off x="1836420" y="313689"/>
        <a:ext cx="530860" cy="530860"/>
      </dsp:txXfrm>
    </dsp:sp>
    <dsp:sp modelId="{612C6020-B0DF-4D33-AFC4-28B14CCBD7F9}">
      <dsp:nvSpPr>
        <dsp:cNvPr id="0" name=""/>
        <dsp:cNvSpPr/>
      </dsp:nvSpPr>
      <dsp:spPr>
        <a:xfrm>
          <a:off x="1740134" y="895808"/>
          <a:ext cx="1698752" cy="1698752"/>
        </a:xfrm>
        <a:prstGeom prst="circularArrow">
          <a:avLst>
            <a:gd name="adj1" fmla="val 4688"/>
            <a:gd name="adj2" fmla="val 299029"/>
            <a:gd name="adj3" fmla="val 2449506"/>
            <a:gd name="adj4" fmla="val 16013177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80C45-1FD3-41AF-B7C1-3E0EAD6854F6}">
      <dsp:nvSpPr>
        <dsp:cNvPr id="0" name=""/>
        <dsp:cNvSpPr/>
      </dsp:nvSpPr>
      <dsp:spPr>
        <a:xfrm>
          <a:off x="917454" y="566242"/>
          <a:ext cx="1234249" cy="123424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81A2B-93C8-4E7F-B516-DAE8856BB9ED}">
      <dsp:nvSpPr>
        <dsp:cNvPr id="0" name=""/>
        <dsp:cNvSpPr/>
      </dsp:nvSpPr>
      <dsp:spPr>
        <a:xfrm>
          <a:off x="1410250" y="-93228"/>
          <a:ext cx="1330769" cy="133076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6C913-017E-41CB-BD92-AB72C59CEF84}" type="datetimeFigureOut">
              <a:rPr lang="en-US" smtClean="0"/>
              <a:t>7/29/2016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59A4A-947E-4EFF-8543-2566EB51F3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1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AF370-FD3B-447A-B724-07A83C459553}" type="datetimeFigureOut">
              <a:rPr lang="en-US" smtClean="0"/>
              <a:t>7/29/2016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9EC22-8000-4A01-AE86-242F21553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5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2015, We completed a DaSY publication entitled the DaSy Spotlight:  Data Linkages</a:t>
            </a:r>
            <a:r>
              <a:rPr lang="en-US" baseline="0" dirty="0" smtClean="0"/>
              <a:t> Between Part C and Part B featuring the work of Kansas and Wisconsin state agencies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300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135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3C38F4-F088-44D6-AF1D-C0CC23C19877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5776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74D154-FF1B-4993-8C32-50D5A3DF6B8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10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74D154-FF1B-4993-8C32-50D5A3DF6B8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10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74D154-FF1B-4993-8C32-50D5A3DF6B8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85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098"/>
            <a:ext cx="2177906" cy="14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929" b="34656"/>
          <a:stretch/>
        </p:blipFill>
        <p:spPr>
          <a:xfrm>
            <a:off x="5676900" y="304801"/>
            <a:ext cx="3467100" cy="65532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60198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85800" y="411797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819400" y="1093358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9B54A"/>
                </a:solidFill>
              </a:rPr>
              <a:t>The</a:t>
            </a:r>
            <a:r>
              <a:rPr lang="en-US" b="1" baseline="0" dirty="0" smtClean="0">
                <a:solidFill>
                  <a:srgbClr val="39B54A"/>
                </a:solidFill>
              </a:rPr>
              <a:t> Center for IDEA</a:t>
            </a:r>
          </a:p>
          <a:p>
            <a:r>
              <a:rPr lang="en-US" b="1" baseline="0" dirty="0" smtClean="0">
                <a:solidFill>
                  <a:srgbClr val="39B54A"/>
                </a:solidFill>
              </a:rPr>
              <a:t>Early Childhood Data Systems</a:t>
            </a:r>
            <a:endParaRPr lang="en-US" b="1" dirty="0">
              <a:solidFill>
                <a:srgbClr val="39B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4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3902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EF739-9A02-46F5-BC3A-73C40036CC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3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0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5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27648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7059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rgbClr val="98B3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99CC99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99CC99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rgbClr val="0E2A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rgbClr val="0E2A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</p:grpSp>
      <p:pic>
        <p:nvPicPr>
          <p:cNvPr id="10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16668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rgbClr val="384C5A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615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rgbClr val="0E2A5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quarter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10/24/08</a:t>
            </a: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 algn="r"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Protecting and promoting the health and safety of the people of Wisconsin 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B66936B7-BD2A-4677-BE38-AA5EBCC6BA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3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797A1-8342-4268-88BD-F42E7AC58E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99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910CE-6AEA-41B2-B932-9BC44AFEA0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18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FCB9D-DD1C-47F8-8B44-3615D4F7EC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6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A3F6-306D-4E73-99C6-5C053662CC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80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C45E3-55CD-4AC2-89E7-15CB485EB7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815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F4FCE-160A-4A3C-B42E-05C21345FB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48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4578"/>
                </a:solidFill>
              </a:defRPr>
            </a:lvl1pPr>
            <a:lvl2pPr>
              <a:defRPr>
                <a:solidFill>
                  <a:srgbClr val="39B54A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672" y="5788152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121400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9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4E1EA-D4B7-4FFB-A683-3A679C80092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04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D0DD9-EEA7-4C16-941B-6C6621EDDC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50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E4480-AAFD-424C-A05A-735FC33457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85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EF739-9A02-46F5-BC3A-73C40036CC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54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rgbClr val="98B3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99CC99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99CC99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rgbClr val="0E2A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rgbClr val="0E2A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</p:grpSp>
      <p:pic>
        <p:nvPicPr>
          <p:cNvPr id="10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16668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rgbClr val="384C5A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615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rgbClr val="0E2A5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quarter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10/24/08</a:t>
            </a: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 algn="r"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Protecting and promoting the health and safety of the people of Wisconsin 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B66936B7-BD2A-4677-BE38-AA5EBCC6BA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8887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797A1-8342-4268-88BD-F42E7AC58E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66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910CE-6AEA-41B2-B932-9BC44AFEA0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255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FCB9D-DD1C-47F8-8B44-3615D4F7EC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366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A3F6-306D-4E73-99C6-5C053662CC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06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C45E3-55CD-4AC2-89E7-15CB485EB7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3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3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F4FCE-160A-4A3C-B42E-05C21345FB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46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4E1EA-D4B7-4FFB-A683-3A679C80092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13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D0DD9-EEA7-4C16-941B-6C6621EDDC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7930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E4480-AAFD-424C-A05A-735FC33457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548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EF739-9A02-46F5-BC3A-73C40036CC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206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rgbClr val="98B3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99CC99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99CC99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rgbClr val="0E2A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rgbClr val="0E2A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</p:grpSp>
      <p:pic>
        <p:nvPicPr>
          <p:cNvPr id="10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16668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rgbClr val="384C5A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615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rgbClr val="0E2A5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quarter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10/24/08</a:t>
            </a: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 algn="r"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Protecting and promoting the health and safety of the people of Wisconsin 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B66936B7-BD2A-4677-BE38-AA5EBCC6BA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356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797A1-8342-4268-88BD-F42E7AC58E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172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910CE-6AEA-41B2-B932-9BC44AFEA0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885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FCB9D-DD1C-47F8-8B44-3615D4F7EC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95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A3F6-306D-4E73-99C6-5C053662CC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3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067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C45E3-55CD-4AC2-89E7-15CB485EB7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610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F4FCE-160A-4A3C-B42E-05C21345FB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445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4E1EA-D4B7-4FFB-A683-3A679C80092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349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D0DD9-EEA7-4C16-941B-6C6621EDDC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483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E4480-AAFD-424C-A05A-735FC33457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467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EF739-9A02-46F5-BC3A-73C40036CC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890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rgbClr val="98B3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99CC99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99CC99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rgbClr val="0E2A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rgbClr val="0E2A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</p:grpSp>
      <p:pic>
        <p:nvPicPr>
          <p:cNvPr id="10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16668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rgbClr val="384C5A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615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rgbClr val="0E2A5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quarter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10/24/08</a:t>
            </a: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 algn="r"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Protecting and promoting the health and safety of the people of Wisconsin 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B66936B7-BD2A-4677-BE38-AA5EBCC6BA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35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797A1-8342-4268-88BD-F42E7AC58E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78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910CE-6AEA-41B2-B932-9BC44AFEA0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18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FCB9D-DD1C-47F8-8B44-3615D4F7EC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3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147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A3F6-306D-4E73-99C6-5C053662CC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494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C45E3-55CD-4AC2-89E7-15CB485EB7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086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F4FCE-160A-4A3C-B42E-05C21345FB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613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4E1EA-D4B7-4FFB-A683-3A679C80092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0264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D0DD9-EEA7-4C16-941B-6C6621EDDC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24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E4480-AAFD-424C-A05A-735FC33457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752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EF739-9A02-46F5-BC3A-73C40036CC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624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rgbClr val="98B3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99CC99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99CC99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rgbClr val="0E2A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rgbClr val="0E2A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</p:grpSp>
      <p:pic>
        <p:nvPicPr>
          <p:cNvPr id="10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16668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rgbClr val="384C5A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615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rgbClr val="0E2A5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quarter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10/24/08</a:t>
            </a: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 algn="r"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Protecting and promoting the health and safety of the people of Wisconsin 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B66936B7-BD2A-4677-BE38-AA5EBCC6BA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9546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797A1-8342-4268-88BD-F42E7AC58E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803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910CE-6AEA-41B2-B932-9BC44AFEA0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9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496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FCB9D-DD1C-47F8-8B44-3615D4F7EC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873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A3F6-306D-4E73-99C6-5C053662CC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905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C45E3-55CD-4AC2-89E7-15CB485EB7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455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F4FCE-160A-4A3C-B42E-05C21345FB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870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4E1EA-D4B7-4FFB-A683-3A679C80092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674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D0DD9-EEA7-4C16-941B-6C6621EDDC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528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E4480-AAFD-424C-A05A-735FC33457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313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EF739-9A02-46F5-BC3A-73C40036CC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152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rgbClr val="98B3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99CC99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99CC99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rgbClr val="0E2A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rgbClr val="0E2A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</p:grpSp>
      <p:pic>
        <p:nvPicPr>
          <p:cNvPr id="10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16668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rgbClr val="384C5A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615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rgbClr val="0E2A5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quarter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10/24/08</a:t>
            </a: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 algn="r"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Protecting and promoting the health and safety of the people of Wisconsin 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B66936B7-BD2A-4677-BE38-AA5EBCC6BA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401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797A1-8342-4268-88BD-F42E7AC58E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53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002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910CE-6AEA-41B2-B932-9BC44AFEA0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595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FCB9D-DD1C-47F8-8B44-3615D4F7EC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3224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A3F6-306D-4E73-99C6-5C053662CC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325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C45E3-55CD-4AC2-89E7-15CB485EB7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2118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F4FCE-160A-4A3C-B42E-05C21345FB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237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4E1EA-D4B7-4FFB-A683-3A679C80092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782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D0DD9-EEA7-4C16-941B-6C6621EDDC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647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E4480-AAFD-424C-A05A-735FC33457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77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EF739-9A02-46F5-BC3A-73C40036CC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4632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rgbClr val="98B3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99CC99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99CC99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rgbClr val="0E2A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rgbClr val="0E2A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</p:grpSp>
      <p:pic>
        <p:nvPicPr>
          <p:cNvPr id="10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16668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rgbClr val="384C5A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615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rgbClr val="0E2A5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quarter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10/24/08</a:t>
            </a: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 algn="r"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Protecting and promoting the health and safety of the people of Wisconsin 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B66936B7-BD2A-4677-BE38-AA5EBCC6BA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57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79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797A1-8342-4268-88BD-F42E7AC58E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9243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910CE-6AEA-41B2-B932-9BC44AFEA0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880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FCB9D-DD1C-47F8-8B44-3615D4F7EC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154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A3F6-306D-4E73-99C6-5C053662CC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8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C45E3-55CD-4AC2-89E7-15CB485EB7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848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F4FCE-160A-4A3C-B42E-05C21345FB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794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4E1EA-D4B7-4FFB-A683-3A679C80092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16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D0DD9-EEA7-4C16-941B-6C6621EDDC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975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E4480-AAFD-424C-A05A-735FC33457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598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EF739-9A02-46F5-BC3A-73C40036CC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07055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rgbClr val="98B3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99CC99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99CC99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rgbClr val="0E2A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rgbClr val="0E2A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66"/>
                </a:solidFill>
              </a:endParaRPr>
            </a:p>
          </p:txBody>
        </p:sp>
      </p:grpSp>
      <p:pic>
        <p:nvPicPr>
          <p:cNvPr id="10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16668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rgbClr val="384C5A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615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rgbClr val="0E2A5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quarter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10/24/08</a:t>
            </a: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 algn="r"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Protecting and promoting the health and safety of the people of Wisconsin 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B66936B7-BD2A-4677-BE38-AA5EBCC6BA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47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797A1-8342-4268-88BD-F42E7AC58E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9707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910CE-6AEA-41B2-B932-9BC44AFEA0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804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FCB9D-DD1C-47F8-8B44-3615D4F7EC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257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A3F6-306D-4E73-99C6-5C053662CC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25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C45E3-55CD-4AC2-89E7-15CB485EB7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29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F4FCE-160A-4A3C-B42E-05C21345FB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641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4E1EA-D4B7-4FFB-A683-3A679C80092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611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D0DD9-EEA7-4C16-941B-6C6621EDDC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0680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E4480-AAFD-424C-A05A-735FC33457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65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Century Schoolbook" pitchFamily="18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5457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7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rgbClr val="98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38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98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103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rgbClr val="0E2A5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3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rgbClr val="0E2A5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3575" y="61722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0200" y="6248400"/>
            <a:ext cx="617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7BA9A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D596E2-332E-4181-B2B3-D2E797517CA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2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47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i="0" u="none">
          <a:solidFill>
            <a:srgbClr val="384C5A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rgbClr val="1234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1234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rgbClr val="1234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rgbClr val="1234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7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rgbClr val="98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38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98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103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rgbClr val="0E2A5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3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rgbClr val="0E2A5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3575" y="61722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0200" y="6248400"/>
            <a:ext cx="617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7BA9A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D596E2-332E-4181-B2B3-D2E797517CA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2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65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i="0" u="none">
          <a:solidFill>
            <a:srgbClr val="384C5A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rgbClr val="1234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1234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rgbClr val="1234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rgbClr val="1234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7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rgbClr val="98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38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98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103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rgbClr val="0E2A5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3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rgbClr val="0E2A5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3575" y="61722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0200" y="6248400"/>
            <a:ext cx="617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7BA9A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D596E2-332E-4181-B2B3-D2E797517CA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2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90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i="0" u="none">
          <a:solidFill>
            <a:srgbClr val="384C5A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rgbClr val="1234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1234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rgbClr val="1234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rgbClr val="1234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7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rgbClr val="98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38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98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103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rgbClr val="0E2A5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3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rgbClr val="0E2A5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3575" y="61722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0200" y="6248400"/>
            <a:ext cx="617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7BA9A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D596E2-332E-4181-B2B3-D2E797517CA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2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10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i="0" u="none">
          <a:solidFill>
            <a:srgbClr val="384C5A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rgbClr val="1234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1234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rgbClr val="1234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rgbClr val="1234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7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rgbClr val="98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38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98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103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rgbClr val="0E2A5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3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rgbClr val="0E2A5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3575" y="61722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0200" y="6248400"/>
            <a:ext cx="617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7BA9A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D596E2-332E-4181-B2B3-D2E797517CA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2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84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i="0" u="none">
          <a:solidFill>
            <a:srgbClr val="384C5A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rgbClr val="1234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1234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rgbClr val="1234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rgbClr val="1234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7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rgbClr val="98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38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98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103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rgbClr val="0E2A5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3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rgbClr val="0E2A5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3575" y="61722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0200" y="6248400"/>
            <a:ext cx="617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7BA9A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D596E2-332E-4181-B2B3-D2E797517CA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2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60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i="0" u="none">
          <a:solidFill>
            <a:srgbClr val="384C5A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rgbClr val="1234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1234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rgbClr val="1234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rgbClr val="1234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7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rgbClr val="98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38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98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103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rgbClr val="0E2A5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3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rgbClr val="0E2A5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3575" y="61722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0200" y="6248400"/>
            <a:ext cx="617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7BA9A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D596E2-332E-4181-B2B3-D2E797517CA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2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034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i="0" u="none">
          <a:solidFill>
            <a:srgbClr val="384C5A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rgbClr val="1234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1234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rgbClr val="1234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rgbClr val="1234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7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rgbClr val="98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38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98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103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rgbClr val="0E2A5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3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rgbClr val="0E2A5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3575" y="61722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3366"/>
                </a:solidFill>
              </a:rPr>
              <a:t>10/24/08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0200" y="6248400"/>
            <a:ext cx="617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7BA9A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Protecting and promoting the health and safety of the people of Wisconsin 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D596E2-332E-4181-B2B3-D2E797517CA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2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96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i="0" u="none">
          <a:solidFill>
            <a:srgbClr val="384C5A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84C5A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rgbClr val="1234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1234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rgbClr val="1234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rgbClr val="1234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1234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Nancy.Fuhrman@dpi.wi.gov" TargetMode="External"/><Relationship Id="rId1" Type="http://schemas.openxmlformats.org/officeDocument/2006/relationships/slideLayout" Target="../slideLayouts/slideLayout9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5334000" cy="1219200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pPr algn="ctr"/>
            <a:endParaRPr lang="en-US" sz="1000" dirty="0" smtClean="0"/>
          </a:p>
          <a:p>
            <a:pPr algn="ctr"/>
            <a:r>
              <a:rPr lang="en-US" sz="3200" b="1" dirty="0" smtClean="0">
                <a:solidFill>
                  <a:srgbClr val="154578"/>
                </a:solidFill>
                <a:latin typeface="Century Gothic" pitchFamily="34" charset="0"/>
              </a:rPr>
              <a:t>Presentation for the </a:t>
            </a:r>
          </a:p>
          <a:p>
            <a:pPr algn="ctr"/>
            <a:r>
              <a:rPr lang="en-US" sz="3200" b="1" dirty="0" smtClean="0">
                <a:solidFill>
                  <a:srgbClr val="154578"/>
                </a:solidFill>
                <a:latin typeface="Century Gothic" pitchFamily="34" charset="0"/>
              </a:rPr>
              <a:t>Improving Outcomes, Improving Data Meeting</a:t>
            </a:r>
          </a:p>
          <a:p>
            <a:pPr algn="ctr"/>
            <a:r>
              <a:rPr lang="en-US" sz="3200" b="1" dirty="0" smtClean="0">
                <a:solidFill>
                  <a:srgbClr val="154578"/>
                </a:solidFill>
                <a:latin typeface="Century Gothic" pitchFamily="34" charset="0"/>
              </a:rPr>
              <a:t>August 2016</a:t>
            </a:r>
            <a:endParaRPr lang="en-US" sz="3200" b="1" dirty="0">
              <a:solidFill>
                <a:srgbClr val="154578"/>
              </a:solidFill>
              <a:latin typeface="Century Gothi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6400800" cy="2819400"/>
          </a:xfrm>
        </p:spPr>
        <p:txBody>
          <a:bodyPr>
            <a:noAutofit/>
          </a:bodyPr>
          <a:lstStyle/>
          <a:p>
            <a:r>
              <a:rPr lang="en-US" sz="2800" b="0" dirty="0" smtClean="0">
                <a:latin typeface="Bookman Old Style" panose="02050604050505020204" pitchFamily="18" charset="0"/>
              </a:rPr>
              <a:t>Linking Transition Notification Data from Part C to Part B: Designing and Implementing Effective Data System Processes </a:t>
            </a:r>
            <a:endParaRPr lang="en-US" sz="2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9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51" name="Picture 7" title="Photograph: Whe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1000"/>
            <a:ext cx="114508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title="Photograph: Sun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7" y="381000"/>
            <a:ext cx="114815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2011 Part C Regulations – Indicated need for notification to SEA</a:t>
            </a:r>
          </a:p>
          <a:p>
            <a:r>
              <a:rPr lang="en-US" dirty="0" smtClean="0"/>
              <a:t>SEA did not want 50 billion emails notifying them of when a referral to Part B was made</a:t>
            </a:r>
          </a:p>
          <a:p>
            <a:r>
              <a:rPr lang="en-US" dirty="0" smtClean="0"/>
              <a:t>Already had a history of sharing data “system” with Early Childhood Outcomes data system</a:t>
            </a:r>
          </a:p>
          <a:p>
            <a:r>
              <a:rPr lang="en-US" dirty="0" smtClean="0"/>
              <a:t>Strove to keep from adding extra duties to local providers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Historical Context</a:t>
            </a:r>
            <a:br>
              <a:rPr lang="en-US" dirty="0" smtClean="0"/>
            </a:br>
            <a:r>
              <a:rPr lang="en-US" dirty="0" smtClean="0"/>
              <a:t>Kansas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5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5150766"/>
            <a:ext cx="8458200" cy="1600200"/>
          </a:xfrm>
        </p:spPr>
        <p:txBody>
          <a:bodyPr/>
          <a:lstStyle/>
          <a:p>
            <a:r>
              <a:rPr lang="en-US" dirty="0" smtClean="0"/>
              <a:t>Kansas Developed the C to B Electronic Referral System (CBER)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6" name="Picture 5" title="Screen Shot: Kansas Infant Toddler System Electronic Referral Websi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0200"/>
            <a:ext cx="6629400" cy="357939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Data Use Between State and Local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763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tiny-k programs enter transition data into Kansas ITS </a:t>
            </a:r>
            <a:r>
              <a:rPr lang="en-US" dirty="0" smtClean="0"/>
              <a:t>Database *</a:t>
            </a:r>
            <a:endParaRPr lang="en-US" dirty="0"/>
          </a:p>
          <a:p>
            <a:pPr lvl="1"/>
            <a:r>
              <a:rPr lang="en-US" dirty="0"/>
              <a:t>Via Web-based IFSP, or</a:t>
            </a:r>
          </a:p>
          <a:p>
            <a:pPr lvl="1"/>
            <a:r>
              <a:rPr lang="en-US" dirty="0"/>
              <a:t>Directly into the ITS Database</a:t>
            </a:r>
          </a:p>
          <a:p>
            <a:r>
              <a:rPr lang="en-US" dirty="0"/>
              <a:t>SEA and LEA staff log into CBER to get IDEA Required PII for transition</a:t>
            </a:r>
            <a:r>
              <a:rPr lang="en-US" dirty="0" smtClean="0"/>
              <a:t>.*</a:t>
            </a:r>
            <a:endParaRPr lang="en-US" dirty="0"/>
          </a:p>
          <a:p>
            <a:pPr lvl="1"/>
            <a:r>
              <a:rPr lang="en-US" dirty="0"/>
              <a:t>LEA’s accept or reject referral based on whether or not the child’s address is actually in the LEA boundaries</a:t>
            </a:r>
          </a:p>
          <a:p>
            <a:pPr marL="0" indent="0">
              <a:buNone/>
            </a:pPr>
            <a:r>
              <a:rPr lang="en-US" dirty="0" smtClean="0"/>
              <a:t>* Local programs continue to use local referral process to keep the “human” touch to the process.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Data Use Between State and Local </a:t>
            </a:r>
            <a:r>
              <a:rPr lang="en-US" dirty="0" smtClean="0"/>
              <a:t>Programs -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127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 title="Document Screenshot: Joint Letter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54" t="27778" r="70370" b="11720"/>
          <a:stretch/>
        </p:blipFill>
        <p:spPr>
          <a:xfrm>
            <a:off x="4191000" y="2590800"/>
            <a:ext cx="4569899" cy="1988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81000" y="2057400"/>
            <a:ext cx="3962400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154578"/>
                </a:solidFill>
              </a:rPr>
              <a:t>Joint letter sent to LEAs and copied to local tiny-k programs</a:t>
            </a:r>
            <a:endParaRPr lang="en-US" sz="2800" dirty="0">
              <a:solidFill>
                <a:srgbClr val="154578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ED3532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154578"/>
                </a:solidFill>
              </a:rPr>
              <a:t>On-going Communication by KSDE with LEAs</a:t>
            </a:r>
            <a:endParaRPr lang="en-US" sz="2800" dirty="0">
              <a:solidFill>
                <a:srgbClr val="154578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Communication, Collaboration and Coordination</a:t>
            </a:r>
          </a:p>
        </p:txBody>
      </p:sp>
    </p:spTree>
    <p:extLst>
      <p:ext uri="{BB962C8B-B14F-4D97-AF65-F5344CB8AC3E}">
        <p14:creationId xmlns:p14="http://schemas.microsoft.com/office/powerpoint/2010/main" val="4513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Login&#10;1. Access web application at https://www.ksits.net  To register or retrieve login information click Forgot User ID/Password" title="Instructions: Part C to PArt B LEAD/SEA Electronic Referral (CBER) Part B User Gu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9017453" cy="17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Jointly developed User’s Guide and Video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Communication, Collaboration and </a:t>
            </a:r>
            <a:r>
              <a:rPr lang="en-US" dirty="0" smtClean="0"/>
              <a:t>Coordination -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7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Memorandums of Understanding are essential!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Communication, Collaboration and Coordination - Continued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13216362"/>
              </p:ext>
            </p:extLst>
          </p:nvPr>
        </p:nvGraphicFramePr>
        <p:xfrm>
          <a:off x="1219200" y="2209800"/>
          <a:ext cx="6705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45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150346">
            <a:off x="2797545" y="4254795"/>
            <a:ext cx="4567687" cy="128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On-going communication between KDHE and KSDE</a:t>
            </a:r>
          </a:p>
          <a:p>
            <a:pPr lvl="1"/>
            <a:r>
              <a:rPr lang="en-US" dirty="0" smtClean="0"/>
              <a:t>List of districts and personnel who need access to CBER at LEAs</a:t>
            </a:r>
          </a:p>
          <a:p>
            <a:pPr lvl="1"/>
            <a:r>
              <a:rPr lang="en-US" dirty="0" smtClean="0"/>
              <a:t>Yearly review of State Interagency Agreement to refine system as needed.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Communication, Collaboration and Coordination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15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153400" cy="2285999"/>
          </a:xfrm>
        </p:spPr>
        <p:txBody>
          <a:bodyPr/>
          <a:lstStyle/>
          <a:p>
            <a:r>
              <a:rPr lang="en-US" dirty="0" smtClean="0"/>
              <a:t>Back to Interagency Agreements – Very Important</a:t>
            </a:r>
          </a:p>
          <a:p>
            <a:pPr lvl="1"/>
            <a:r>
              <a:rPr lang="en-US" dirty="0" smtClean="0"/>
              <a:t>Clearly articulate process to analyze and reconcile referral data as required by the B12 APR measurement and Part C exiting data.</a:t>
            </a:r>
          </a:p>
          <a:p>
            <a:pPr lvl="1"/>
            <a:r>
              <a:rPr lang="en-US" dirty="0" smtClean="0"/>
              <a:t>Onus on locals to work together to fix discrepancies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Use and Alignment of Part C Exiting Data with APR Reporting Requirements</a:t>
            </a:r>
            <a:endParaRPr lang="en-US" dirty="0"/>
          </a:p>
        </p:txBody>
      </p:sp>
      <p:sp>
        <p:nvSpPr>
          <p:cNvPr id="9" name="Curved Left Arrow 8"/>
          <p:cNvSpPr/>
          <p:nvPr/>
        </p:nvSpPr>
        <p:spPr>
          <a:xfrm>
            <a:off x="2286000" y="4495800"/>
            <a:ext cx="3429000" cy="1143000"/>
          </a:xfrm>
          <a:prstGeom prst="curved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58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Diagram 4" title="Illustration: Interlocking gears"/>
          <p:cNvGraphicFramePr/>
          <p:nvPr>
            <p:extLst>
              <p:ext uri="{D42A27DB-BD31-4B8C-83A1-F6EECF244321}">
                <p14:modId xmlns:p14="http://schemas.microsoft.com/office/powerpoint/2010/main" val="4287213108"/>
              </p:ext>
            </p:extLst>
          </p:nvPr>
        </p:nvGraphicFramePr>
        <p:xfrm>
          <a:off x="4876800" y="1524000"/>
          <a:ext cx="3962400" cy="24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4190999"/>
          </a:xfrm>
        </p:spPr>
        <p:txBody>
          <a:bodyPr/>
          <a:lstStyle/>
          <a:p>
            <a:r>
              <a:rPr lang="en-US" dirty="0" smtClean="0"/>
              <a:t>Unique Identifiers</a:t>
            </a:r>
          </a:p>
          <a:p>
            <a:pPr lvl="1"/>
            <a:r>
              <a:rPr lang="en-US" dirty="0"/>
              <a:t>Longitudinal data system birth to 21</a:t>
            </a:r>
          </a:p>
          <a:p>
            <a:pPr lvl="1"/>
            <a:r>
              <a:rPr lang="en-US" dirty="0"/>
              <a:t>Parent permission considerations</a:t>
            </a:r>
          </a:p>
          <a:p>
            <a:r>
              <a:rPr lang="en-US" dirty="0"/>
              <a:t>Data Elements</a:t>
            </a:r>
          </a:p>
          <a:p>
            <a:pPr lvl="1"/>
            <a:r>
              <a:rPr lang="en-US" dirty="0"/>
              <a:t>Agreement on what is to be shared</a:t>
            </a:r>
          </a:p>
          <a:p>
            <a:pPr lvl="2"/>
            <a:r>
              <a:rPr lang="en-US" dirty="0"/>
              <a:t>With parental permission and with </a:t>
            </a:r>
            <a:r>
              <a:rPr lang="en-US" dirty="0" smtClean="0"/>
              <a:t>out</a:t>
            </a:r>
            <a:endParaRPr lang="en-US" dirty="0"/>
          </a:p>
          <a:p>
            <a:r>
              <a:rPr lang="en-US" dirty="0" smtClean="0"/>
              <a:t>Missing Data</a:t>
            </a:r>
          </a:p>
          <a:p>
            <a:pPr lvl="1"/>
            <a:r>
              <a:rPr lang="en-US" dirty="0" smtClean="0"/>
              <a:t>“Real Time” data helps to alleviate this but doesn’t completely solve 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Technical Considerations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889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53343"/>
            <a:ext cx="8229600" cy="4038600"/>
          </a:xfrm>
        </p:spPr>
        <p:txBody>
          <a:bodyPr/>
          <a:lstStyle/>
          <a:p>
            <a:r>
              <a:rPr lang="en-US" dirty="0" smtClean="0"/>
              <a:t>Ongoing training for school district staff each summer on CBER at Leadership Conference </a:t>
            </a:r>
          </a:p>
          <a:p>
            <a:r>
              <a:rPr lang="en-US" dirty="0" smtClean="0"/>
              <a:t>Integration into Kansas Integrated Accountability System (KIAS) to minimize burden on local school district and align with existing authenticated application (automatic notification) at KSDE</a:t>
            </a:r>
          </a:p>
          <a:p>
            <a:r>
              <a:rPr lang="en-US" dirty="0" smtClean="0"/>
              <a:t>Alignment of Early Childhood system at KSDE due to Kansas State board goal of Kindergarten Readiness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Are We Today?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71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Content Placeholder 4" title="Document Screenshot: DaSy Spotlight: Data Linkages Betwen PArt C and Part B - Transition Notification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4555"/>
            <a:ext cx="8229600" cy="346989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Transition Notification Spotlight </a:t>
            </a:r>
            <a:br>
              <a:rPr lang="en-US" sz="3000" dirty="0" smtClean="0"/>
            </a:br>
            <a:r>
              <a:rPr lang="en-US" sz="3000" dirty="0" smtClean="0"/>
              <a:t>featuring Kansas &amp; Wisconsin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1802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Linkages between </a:t>
            </a:r>
            <a:r>
              <a:rPr lang="en-US" dirty="0" smtClean="0"/>
              <a:t>Special Education Part </a:t>
            </a:r>
            <a:r>
              <a:rPr lang="en-US" dirty="0"/>
              <a:t>B and Part </a:t>
            </a:r>
            <a:r>
              <a:rPr lang="en-US" dirty="0" smtClean="0"/>
              <a:t>C</a:t>
            </a:r>
            <a:endParaRPr lang="en-US" dirty="0" smtClean="0">
              <a:latin typeface="Garamond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470400" cy="1822450"/>
          </a:xfrm>
        </p:spPr>
        <p:txBody>
          <a:bodyPr/>
          <a:lstStyle/>
          <a:p>
            <a:r>
              <a:rPr lang="en-US" sz="2000" dirty="0"/>
              <a:t>Kate Johnson, Wisconsin </a:t>
            </a:r>
            <a:endParaRPr lang="en-US" sz="2000" dirty="0" smtClean="0"/>
          </a:p>
          <a:p>
            <a:r>
              <a:rPr lang="en-US" sz="2000" dirty="0" smtClean="0"/>
              <a:t>Department </a:t>
            </a:r>
            <a:r>
              <a:rPr lang="en-US" sz="2000" dirty="0"/>
              <a:t>of Health Services</a:t>
            </a:r>
          </a:p>
          <a:p>
            <a:r>
              <a:rPr lang="en-US" sz="2000" dirty="0"/>
              <a:t>Nancy </a:t>
            </a:r>
            <a:r>
              <a:rPr lang="en-US" sz="2000" dirty="0" smtClean="0"/>
              <a:t>Fuhrman</a:t>
            </a:r>
            <a:r>
              <a:rPr lang="en-US" sz="2000" dirty="0"/>
              <a:t>, Wisconsin Department of Public </a:t>
            </a:r>
            <a:r>
              <a:rPr lang="en-US" sz="2000" dirty="0" smtClean="0"/>
              <a:t>Instruction</a:t>
            </a:r>
          </a:p>
          <a:p>
            <a:r>
              <a:rPr lang="en-US" sz="2000" dirty="0" smtClean="0"/>
              <a:t>August 16, 2016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090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 smtClean="0"/>
              <a:t>Program Participation System (PPS)</a:t>
            </a:r>
          </a:p>
          <a:p>
            <a:r>
              <a:rPr lang="en-US" sz="2200" dirty="0" smtClean="0"/>
              <a:t>Created in fiscal year (FY) 2007-2008</a:t>
            </a:r>
          </a:p>
          <a:p>
            <a:r>
              <a:rPr lang="en-US" sz="2200" dirty="0" smtClean="0"/>
              <a:t>Previous data collection system and notification process</a:t>
            </a:r>
          </a:p>
          <a:p>
            <a:r>
              <a:rPr lang="en-US" sz="2200" dirty="0" smtClean="0"/>
              <a:t>Purpose</a:t>
            </a:r>
            <a:endParaRPr lang="en-US" sz="2200" dirty="0"/>
          </a:p>
          <a:p>
            <a:pPr lvl="1"/>
            <a:r>
              <a:rPr lang="en-US" sz="2200" dirty="0" smtClean="0"/>
              <a:t>Reporting federal indicators</a:t>
            </a:r>
          </a:p>
          <a:p>
            <a:pPr lvl="1"/>
            <a:r>
              <a:rPr lang="en-US" sz="2200" dirty="0" smtClean="0"/>
              <a:t>Improving communication</a:t>
            </a:r>
          </a:p>
          <a:p>
            <a:pPr lvl="1"/>
            <a:r>
              <a:rPr lang="en-US" sz="2200" dirty="0" smtClean="0"/>
              <a:t>Standardizing process</a:t>
            </a:r>
          </a:p>
          <a:p>
            <a:pPr lvl="1"/>
            <a:r>
              <a:rPr lang="en-US" sz="2200" dirty="0" smtClean="0"/>
              <a:t>Improving compliance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3366"/>
                </a:solidFill>
              </a:rPr>
              <a:t>August 2016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Protecting and promoting the health and safety of the people of Wisconsin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797A1-8342-4268-88BD-F42E7AC58EB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9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Notification process in Wisconsin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 smtClean="0"/>
              <a:t>PPS</a:t>
            </a:r>
            <a:endParaRPr lang="en-US" sz="2200" dirty="0"/>
          </a:p>
          <a:p>
            <a:pPr marL="342900" lvl="1" indent="-342900">
              <a:buFont typeface="Wingdings" pitchFamily="2" charset="2"/>
              <a:buChar char="l"/>
            </a:pPr>
            <a:r>
              <a:rPr lang="en-US" sz="2200" dirty="0"/>
              <a:t>One-way data transmission system</a:t>
            </a:r>
          </a:p>
          <a:p>
            <a:r>
              <a:rPr lang="en-US" sz="2200" dirty="0" smtClean="0"/>
              <a:t>Purpose </a:t>
            </a:r>
            <a:r>
              <a:rPr lang="en-US" sz="2200" dirty="0"/>
              <a:t>of making </a:t>
            </a:r>
            <a:r>
              <a:rPr lang="en-US" sz="2200" dirty="0" smtClean="0"/>
              <a:t>referral</a:t>
            </a:r>
          </a:p>
          <a:p>
            <a:r>
              <a:rPr lang="en-US" sz="2200" dirty="0" smtClean="0"/>
              <a:t>Includes </a:t>
            </a:r>
            <a:r>
              <a:rPr lang="en-US" sz="2200" dirty="0"/>
              <a:t>basic notification </a:t>
            </a:r>
            <a:r>
              <a:rPr lang="en-US" sz="2200" dirty="0" smtClean="0"/>
              <a:t>information</a:t>
            </a:r>
          </a:p>
          <a:p>
            <a:r>
              <a:rPr lang="en-US" sz="2200" dirty="0" smtClean="0"/>
              <a:t>Additional </a:t>
            </a:r>
            <a:r>
              <a:rPr lang="en-US" sz="2200" dirty="0"/>
              <a:t>information may be shared through or outside of PPS with parental </a:t>
            </a:r>
            <a:r>
              <a:rPr lang="en-US" sz="2200" dirty="0" smtClean="0"/>
              <a:t>consent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3366"/>
                </a:solidFill>
              </a:rPr>
              <a:t>August 2016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Protecting and promoting the health and safety of the people of Wisconsin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797A1-8342-4268-88BD-F42E7AC58EB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6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Meet federal requirements</a:t>
            </a:r>
          </a:p>
          <a:p>
            <a:pPr lvl="1"/>
            <a:r>
              <a:rPr lang="en-US" sz="2200" dirty="0"/>
              <a:t>Notification of </a:t>
            </a:r>
            <a:r>
              <a:rPr lang="en-US" sz="2200" dirty="0" smtClean="0"/>
              <a:t>State Education Agency (SEA) </a:t>
            </a:r>
            <a:r>
              <a:rPr lang="en-US" sz="2200" dirty="0"/>
              <a:t>and </a:t>
            </a:r>
            <a:r>
              <a:rPr lang="en-US" sz="2200" dirty="0" smtClean="0"/>
              <a:t>Local Education Agency (LEA)</a:t>
            </a:r>
            <a:endParaRPr lang="en-US" sz="2200" dirty="0"/>
          </a:p>
          <a:p>
            <a:pPr lvl="1"/>
            <a:r>
              <a:rPr lang="en-US" sz="2200" dirty="0"/>
              <a:t>Statewide </a:t>
            </a:r>
            <a:r>
              <a:rPr lang="en-US" sz="2200" dirty="0" smtClean="0"/>
              <a:t>Annual Performance Report (APR) </a:t>
            </a:r>
            <a:r>
              <a:rPr lang="en-US" sz="2200" dirty="0"/>
              <a:t>data reporting</a:t>
            </a:r>
          </a:p>
          <a:p>
            <a:r>
              <a:rPr lang="en-US" sz="2200" dirty="0"/>
              <a:t>Comply with state requirements</a:t>
            </a:r>
          </a:p>
          <a:p>
            <a:pPr lvl="1"/>
            <a:r>
              <a:rPr lang="en-US" sz="2200" dirty="0"/>
              <a:t>All notification is electronic</a:t>
            </a:r>
          </a:p>
          <a:p>
            <a:r>
              <a:rPr lang="en-US" sz="2200" dirty="0"/>
              <a:t>Monitor and review data</a:t>
            </a:r>
          </a:p>
          <a:p>
            <a:r>
              <a:rPr lang="en-US" sz="2200" dirty="0"/>
              <a:t>Support local program practice</a:t>
            </a:r>
          </a:p>
          <a:p>
            <a:pPr lvl="1"/>
            <a:r>
              <a:rPr lang="en-US" sz="2200" dirty="0"/>
              <a:t>Support families through transition process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3366"/>
                </a:solidFill>
              </a:rPr>
              <a:t>August 2016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Protecting and promoting the health and safety of the people of Wisconsin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797A1-8342-4268-88BD-F42E7AC58EB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9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/>
              <a:t>State level</a:t>
            </a:r>
          </a:p>
          <a:p>
            <a:r>
              <a:rPr lang="en-US" sz="2200" dirty="0"/>
              <a:t>Interagency agreement</a:t>
            </a:r>
          </a:p>
          <a:p>
            <a:r>
              <a:rPr lang="en-US" sz="2200" dirty="0"/>
              <a:t>Ongoing transition meetings</a:t>
            </a:r>
          </a:p>
          <a:p>
            <a:pPr lvl="1"/>
            <a:r>
              <a:rPr lang="en-US" sz="2200" dirty="0"/>
              <a:t>Include data review</a:t>
            </a:r>
          </a:p>
          <a:p>
            <a:pPr marL="0" indent="0">
              <a:buNone/>
            </a:pPr>
            <a:r>
              <a:rPr lang="en-US" sz="2200" dirty="0"/>
              <a:t>Local level</a:t>
            </a:r>
          </a:p>
          <a:p>
            <a:r>
              <a:rPr lang="en-US" sz="2200" dirty="0"/>
              <a:t>Interagency agreement or Memorandum of Understanding</a:t>
            </a:r>
          </a:p>
          <a:p>
            <a:r>
              <a:rPr lang="en-US" sz="2200" dirty="0"/>
              <a:t>Technical assistance – both Part B and </a:t>
            </a:r>
            <a:r>
              <a:rPr lang="en-US" sz="2200" dirty="0" smtClean="0"/>
              <a:t>C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3366"/>
                </a:solidFill>
              </a:rPr>
              <a:t>August 2016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Protecting and promoting the health and safety of the people of Wisconsin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797A1-8342-4268-88BD-F42E7AC58EB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83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/>
              <a:t>Infrastructure components</a:t>
            </a:r>
          </a:p>
          <a:p>
            <a:r>
              <a:rPr lang="en-US" sz="2200" dirty="0"/>
              <a:t>Professional development</a:t>
            </a:r>
          </a:p>
          <a:p>
            <a:r>
              <a:rPr lang="en-US" sz="2200" dirty="0"/>
              <a:t>Technical assistance</a:t>
            </a:r>
          </a:p>
          <a:p>
            <a:r>
              <a:rPr lang="en-US" sz="2200" dirty="0"/>
              <a:t>Funding and sustainability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Additional components</a:t>
            </a:r>
            <a:endParaRPr lang="en-US" sz="2200" dirty="0"/>
          </a:p>
          <a:p>
            <a:r>
              <a:rPr lang="en-US" sz="2200" dirty="0"/>
              <a:t>Application of Implementation Science</a:t>
            </a:r>
          </a:p>
          <a:p>
            <a:pPr lvl="1"/>
            <a:r>
              <a:rPr lang="en-US" sz="2200" dirty="0"/>
              <a:t>Phases and drivers</a:t>
            </a:r>
          </a:p>
          <a:p>
            <a:r>
              <a:rPr lang="en-US" sz="2200" dirty="0"/>
              <a:t>Local data </a:t>
            </a:r>
            <a:r>
              <a:rPr lang="en-US" sz="2200" dirty="0" smtClean="0"/>
              <a:t>use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3366"/>
                </a:solidFill>
              </a:rPr>
              <a:t>August 2016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Protecting and promoting the health and safety of the people of Wisconsin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797A1-8342-4268-88BD-F42E7AC58EB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8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Ongoing communication</a:t>
            </a:r>
          </a:p>
          <a:p>
            <a:pPr lvl="1"/>
            <a:r>
              <a:rPr lang="en-US" sz="2200" dirty="0"/>
              <a:t>State and local levels</a:t>
            </a:r>
          </a:p>
          <a:p>
            <a:r>
              <a:rPr lang="en-US" sz="2200" dirty="0"/>
              <a:t>Support for local data use and program improvement</a:t>
            </a:r>
          </a:p>
          <a:p>
            <a:r>
              <a:rPr lang="en-US" sz="2200" dirty="0"/>
              <a:t>Data governance</a:t>
            </a:r>
          </a:p>
          <a:p>
            <a:r>
              <a:rPr lang="en-US" sz="2200" dirty="0"/>
              <a:t>Race to the Top Early Learning Challenge Early Childhood </a:t>
            </a:r>
            <a:r>
              <a:rPr lang="en-US" sz="2200" dirty="0" smtClean="0"/>
              <a:t>(RTT-ELC)Integrated </a:t>
            </a:r>
            <a:r>
              <a:rPr lang="en-US" sz="2200" dirty="0"/>
              <a:t>Data System (ECIDS)</a:t>
            </a:r>
          </a:p>
          <a:p>
            <a:r>
              <a:rPr lang="en-US" sz="2200" dirty="0"/>
              <a:t>Fiscal </a:t>
            </a:r>
            <a:r>
              <a:rPr lang="en-US" sz="2200" dirty="0" smtClean="0"/>
              <a:t>considerations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3366"/>
                </a:solidFill>
              </a:rPr>
              <a:t>August 2016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Protecting and promoting the health and safety of the people of Wisconsin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797A1-8342-4268-88BD-F42E7AC58EB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26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Provide </a:t>
            </a:r>
            <a:r>
              <a:rPr lang="en-US" dirty="0"/>
              <a:t>state and local Part C and Part B staff real-time access to the same data on transitioning children.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Consider </a:t>
            </a:r>
            <a:r>
              <a:rPr lang="en-US" dirty="0" smtClean="0"/>
              <a:t>a single statewide </a:t>
            </a:r>
            <a:r>
              <a:rPr lang="en-US" dirty="0"/>
              <a:t>data system to support accurate and efficient transfer of transition data </a:t>
            </a:r>
            <a:r>
              <a:rPr lang="en-US" dirty="0" smtClean="0"/>
              <a:t>to minimize </a:t>
            </a:r>
            <a:r>
              <a:rPr lang="en-US" dirty="0"/>
              <a:t>manual processing and reduce errors.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(Alternatively, consider designing data integration between data systems.)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Consider creating and using a single unique child identifier across both Part C and Part B.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Considerations for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7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Information: Nancy Fuhrman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Contact information:</a:t>
            </a:r>
          </a:p>
          <a:p>
            <a:pPr marL="0" indent="0">
              <a:buNone/>
            </a:pPr>
            <a:r>
              <a:rPr lang="en-US" sz="2400" dirty="0" smtClean="0"/>
              <a:t>	Nancy Fuhrman</a:t>
            </a:r>
          </a:p>
          <a:p>
            <a:pPr marL="0" indent="0">
              <a:buNone/>
            </a:pPr>
            <a:r>
              <a:rPr lang="en-US" sz="2400" dirty="0" smtClean="0"/>
              <a:t>	Early Childhood Special Education</a:t>
            </a:r>
          </a:p>
          <a:p>
            <a:pPr marL="0" indent="0">
              <a:buNone/>
            </a:pPr>
            <a:r>
              <a:rPr lang="en-US" sz="2400" dirty="0" smtClean="0"/>
              <a:t>	Department of Public Instruction</a:t>
            </a:r>
          </a:p>
          <a:p>
            <a:pPr marL="0" indent="0">
              <a:buNone/>
            </a:pPr>
            <a:r>
              <a:rPr lang="en-US" sz="2400" dirty="0" smtClean="0"/>
              <a:t>	(608)266-6438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hlinkClick r:id="rId2"/>
              </a:rPr>
              <a:t>Nancy.Fuhrman@dpi.wi.gov</a:t>
            </a:r>
            <a:r>
              <a:rPr lang="en-US" sz="2400" dirty="0" smtClean="0"/>
              <a:t> 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3366"/>
                </a:solidFill>
              </a:rPr>
              <a:t>August 2016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Protecting and promoting the health and safety of the people of Wisconsin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97A1-8342-4268-88BD-F42E7AC58EB4}" type="slidenum">
              <a:rPr lang="en-US" smtClean="0">
                <a:solidFill>
                  <a:srgbClr val="FFFFFF"/>
                </a:solidFill>
              </a:rPr>
              <a:pPr/>
              <a:t>28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Establish </a:t>
            </a:r>
            <a:r>
              <a:rPr lang="en-US" dirty="0"/>
              <a:t>routine communication between local Part C and Part B staff </a:t>
            </a:r>
            <a:r>
              <a:rPr lang="en-US" dirty="0" smtClean="0"/>
              <a:t>to: </a:t>
            </a:r>
          </a:p>
          <a:p>
            <a:pPr lvl="1"/>
            <a:r>
              <a:rPr lang="en-US" dirty="0" smtClean="0"/>
              <a:t>Ensure </a:t>
            </a:r>
            <a:r>
              <a:rPr lang="en-US" dirty="0"/>
              <a:t>timely and effective access to services and supports for children and their families. </a:t>
            </a:r>
            <a:endParaRPr lang="en-US" dirty="0" smtClean="0"/>
          </a:p>
          <a:p>
            <a:pPr lvl="1"/>
            <a:r>
              <a:rPr lang="en-US" dirty="0" smtClean="0"/>
              <a:t>Coordinate processes and problem-solving issues. </a:t>
            </a:r>
            <a:endParaRPr lang="en-US" dirty="0"/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Establish </a:t>
            </a:r>
            <a:r>
              <a:rPr lang="en-US" dirty="0"/>
              <a:t>routine transition notification training </a:t>
            </a:r>
            <a:r>
              <a:rPr lang="en-US" dirty="0" smtClean="0"/>
              <a:t>for </a:t>
            </a:r>
            <a:r>
              <a:rPr lang="en-US" dirty="0"/>
              <a:t>local Part C and Part B program </a:t>
            </a:r>
            <a:r>
              <a:rPr lang="en-US" dirty="0" smtClean="0"/>
              <a:t>staff.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Develop transition interagency agreements that specifically address data sharing responsibilities, processes, and training for Part C and Part B staff.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Considerations for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50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000" dirty="0" smtClean="0"/>
          </a:p>
          <a:p>
            <a:r>
              <a:rPr lang="en-US" sz="3000" dirty="0" smtClean="0"/>
              <a:t>Kathy T. Whaley – DaSy and ECTA </a:t>
            </a:r>
          </a:p>
          <a:p>
            <a:r>
              <a:rPr lang="en-US" sz="3000" dirty="0" smtClean="0"/>
              <a:t>Bruce Bull – DaSy, CIID and IDC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Center Presenters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3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800599"/>
          </a:xfrm>
        </p:spPr>
        <p:txBody>
          <a:bodyPr/>
          <a:lstStyle/>
          <a:p>
            <a:r>
              <a:rPr lang="en-US" dirty="0" smtClean="0"/>
              <a:t>Having </a:t>
            </a:r>
            <a:r>
              <a:rPr lang="en-US" dirty="0"/>
              <a:t>a database solution is only part of what makes C to B transition notification successful</a:t>
            </a:r>
          </a:p>
          <a:p>
            <a:r>
              <a:rPr lang="en-US" dirty="0" smtClean="0"/>
              <a:t>Cross agency communication &amp; coordination </a:t>
            </a:r>
            <a:r>
              <a:rPr lang="en-US" dirty="0"/>
              <a:t>is </a:t>
            </a:r>
            <a:r>
              <a:rPr lang="en-US" dirty="0" smtClean="0"/>
              <a:t>critical</a:t>
            </a:r>
            <a:endParaRPr lang="en-US" dirty="0"/>
          </a:p>
          <a:p>
            <a:r>
              <a:rPr lang="en-US" dirty="0" smtClean="0"/>
              <a:t>Must </a:t>
            </a:r>
            <a:r>
              <a:rPr lang="en-US" dirty="0"/>
              <a:t>have accurate algorithms for pulling, sending, </a:t>
            </a:r>
            <a:r>
              <a:rPr lang="en-US" dirty="0" smtClean="0"/>
              <a:t>and handling </a:t>
            </a:r>
            <a:r>
              <a:rPr lang="en-US" dirty="0"/>
              <a:t>the data</a:t>
            </a:r>
          </a:p>
          <a:p>
            <a:r>
              <a:rPr lang="en-US" dirty="0" smtClean="0"/>
              <a:t>Continual training </a:t>
            </a:r>
            <a:r>
              <a:rPr lang="en-US" dirty="0"/>
              <a:t>and communication with </a:t>
            </a:r>
            <a:r>
              <a:rPr lang="en-US" dirty="0" smtClean="0"/>
              <a:t>C and B is critical for accurate and timely data</a:t>
            </a:r>
          </a:p>
          <a:p>
            <a:r>
              <a:rPr lang="en-US" dirty="0" smtClean="0"/>
              <a:t>Effective system approaches are </a:t>
            </a:r>
            <a:r>
              <a:rPr lang="en-US" dirty="0"/>
              <a:t>reflective of purposeful intent and </a:t>
            </a:r>
            <a:r>
              <a:rPr lang="en-US" dirty="0" smtClean="0"/>
              <a:t>coordinated efforts </a:t>
            </a:r>
            <a:r>
              <a:rPr lang="en-US" dirty="0"/>
              <a:t>over </a:t>
            </a:r>
            <a:r>
              <a:rPr lang="en-US" dirty="0" smtClean="0"/>
              <a:t>time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dirty="0" smtClean="0"/>
              <a:t>Lessons 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097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000" dirty="0" smtClean="0"/>
          </a:p>
          <a:p>
            <a:r>
              <a:rPr lang="en-US" sz="3000" dirty="0" smtClean="0"/>
              <a:t>Kathy T. Whaley – </a:t>
            </a:r>
            <a:r>
              <a:rPr lang="en-US" sz="3000" u="sng" dirty="0" smtClean="0"/>
              <a:t>Kathy.Whaley@unc.edu</a:t>
            </a:r>
            <a:endParaRPr lang="en-US" sz="3000" u="sng" strike="sngStrike" dirty="0" smtClean="0">
              <a:solidFill>
                <a:srgbClr val="FF0000"/>
              </a:solidFill>
            </a:endParaRPr>
          </a:p>
          <a:p>
            <a:r>
              <a:rPr lang="en-US" sz="3000" dirty="0" smtClean="0"/>
              <a:t>Bruce Bull – </a:t>
            </a:r>
            <a:r>
              <a:rPr lang="en-US" sz="3000" u="sng" dirty="0" smtClean="0"/>
              <a:t>Bruce.Bull@SPEDSIS.com</a:t>
            </a:r>
            <a:endParaRPr lang="en-US" sz="3000" u="sng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/ Contact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51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534400" cy="4038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Wisconsin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Sarah </a:t>
            </a:r>
            <a:r>
              <a:rPr lang="en-US" sz="2600" dirty="0">
                <a:solidFill>
                  <a:schemeClr val="tx1"/>
                </a:solidFill>
              </a:rPr>
              <a:t>Kate Johnson, Data Manager, Birth to 3 Program, DHS </a:t>
            </a:r>
          </a:p>
          <a:p>
            <a:r>
              <a:rPr lang="fr-FR" sz="2600" dirty="0" smtClean="0">
                <a:solidFill>
                  <a:schemeClr val="tx1"/>
                </a:solidFill>
              </a:rPr>
              <a:t>Jenny </a:t>
            </a:r>
            <a:r>
              <a:rPr lang="fr-FR" sz="2600" dirty="0">
                <a:solidFill>
                  <a:schemeClr val="tx1"/>
                </a:solidFill>
              </a:rPr>
              <a:t>Giles, 619 Consultant, Educational Consultant, DPI </a:t>
            </a:r>
          </a:p>
          <a:p>
            <a:r>
              <a:rPr lang="en-US" sz="2600" dirty="0">
                <a:solidFill>
                  <a:schemeClr val="tx1"/>
                </a:solidFill>
              </a:rPr>
              <a:t>Nancy Fuhrman, Data Manager, DPI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Kansas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Sarah Walters, IDC, Former Part C Coordinator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Barbara Dayal, Section 619 Coordinator, KSDE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State Presenters</a:t>
            </a:r>
          </a:p>
        </p:txBody>
      </p:sp>
    </p:spTree>
    <p:extLst>
      <p:ext uri="{BB962C8B-B14F-4D97-AF65-F5344CB8AC3E}">
        <p14:creationId xmlns:p14="http://schemas.microsoft.com/office/powerpoint/2010/main" val="347986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000" dirty="0" smtClean="0"/>
          </a:p>
          <a:p>
            <a:r>
              <a:rPr lang="en-US" sz="4000" dirty="0" smtClean="0"/>
              <a:t>Role</a:t>
            </a:r>
          </a:p>
          <a:p>
            <a:r>
              <a:rPr lang="en-US" sz="4000" dirty="0" smtClean="0"/>
              <a:t>Interest </a:t>
            </a:r>
          </a:p>
          <a:p>
            <a:r>
              <a:rPr lang="en-US" sz="4000" dirty="0" smtClean="0"/>
              <a:t>(“Why this session over others?”)</a:t>
            </a:r>
          </a:p>
          <a:p>
            <a:pPr marL="0" indent="0">
              <a:buNone/>
            </a:pPr>
            <a:endParaRPr lang="en-US" sz="3000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Audience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6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Spotlight </a:t>
            </a:r>
            <a:r>
              <a:rPr lang="en-US" dirty="0"/>
              <a:t>features </a:t>
            </a:r>
            <a:r>
              <a:rPr lang="en-US" dirty="0" smtClean="0"/>
              <a:t>Kansas </a:t>
            </a:r>
            <a:r>
              <a:rPr lang="en-US" dirty="0"/>
              <a:t>and Wisconsin. </a:t>
            </a:r>
            <a:endParaRPr lang="en-US" dirty="0" smtClean="0"/>
          </a:p>
          <a:p>
            <a:r>
              <a:rPr lang="en-US" dirty="0" smtClean="0"/>
              <a:t>Sought </a:t>
            </a:r>
            <a:r>
              <a:rPr lang="en-US" dirty="0"/>
              <a:t>states with </a:t>
            </a:r>
            <a:r>
              <a:rPr lang="en-US" dirty="0" smtClean="0"/>
              <a:t>effective data sharing and coordinated processes </a:t>
            </a:r>
            <a:r>
              <a:rPr lang="en-US" dirty="0"/>
              <a:t>for C to B transition notification. </a:t>
            </a:r>
            <a:endParaRPr lang="en-US" dirty="0" smtClean="0"/>
          </a:p>
          <a:p>
            <a:r>
              <a:rPr lang="en-US" dirty="0" smtClean="0"/>
              <a:t>KS and WI each have two </a:t>
            </a:r>
            <a:r>
              <a:rPr lang="en-US" dirty="0"/>
              <a:t>lead </a:t>
            </a:r>
            <a:r>
              <a:rPr lang="en-US" dirty="0" smtClean="0"/>
              <a:t>agencies</a:t>
            </a:r>
            <a:r>
              <a:rPr lang="en-US" dirty="0"/>
              <a:t> 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State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Key </a:t>
            </a:r>
            <a:r>
              <a:rPr lang="en-US" dirty="0"/>
              <a:t>change in 2011 </a:t>
            </a:r>
            <a:r>
              <a:rPr lang="en-US" dirty="0" smtClean="0"/>
              <a:t>regulations: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154578"/>
                </a:solidFill>
              </a:rPr>
              <a:t>Part </a:t>
            </a:r>
            <a:r>
              <a:rPr lang="en-US" dirty="0">
                <a:solidFill>
                  <a:srgbClr val="154578"/>
                </a:solidFill>
              </a:rPr>
              <a:t>C lead agencies </a:t>
            </a:r>
            <a:r>
              <a:rPr lang="en-US" dirty="0" smtClean="0">
                <a:solidFill>
                  <a:srgbClr val="154578"/>
                </a:solidFill>
              </a:rPr>
              <a:t>must notify the SEA AND local </a:t>
            </a:r>
            <a:r>
              <a:rPr lang="en-US" dirty="0">
                <a:solidFill>
                  <a:srgbClr val="154578"/>
                </a:solidFill>
              </a:rPr>
              <a:t>education agency (LEA) of </a:t>
            </a:r>
            <a:r>
              <a:rPr lang="en-US" dirty="0" smtClean="0">
                <a:solidFill>
                  <a:srgbClr val="154578"/>
                </a:solidFill>
              </a:rPr>
              <a:t>residence </a:t>
            </a:r>
          </a:p>
          <a:p>
            <a:r>
              <a:rPr lang="en-US" dirty="0" smtClean="0"/>
              <a:t>This caused many states to create new notification processes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2011 Regulation Overview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5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99"/>
          </a:xfrm>
        </p:spPr>
        <p:txBody>
          <a:bodyPr/>
          <a:lstStyle/>
          <a:p>
            <a:pPr lvl="0"/>
            <a:endParaRPr lang="en-US" sz="3200" dirty="0" smtClean="0"/>
          </a:p>
          <a:p>
            <a:pPr lvl="0"/>
            <a:r>
              <a:rPr lang="en-US" sz="3200" dirty="0" smtClean="0"/>
              <a:t>Data </a:t>
            </a:r>
            <a:r>
              <a:rPr lang="en-US" sz="3200" dirty="0"/>
              <a:t>Use between State and Local Programs</a:t>
            </a:r>
          </a:p>
          <a:p>
            <a:pPr lvl="0"/>
            <a:r>
              <a:rPr lang="en-US" sz="3200" dirty="0" smtClean="0"/>
              <a:t>Communication, Coordination </a:t>
            </a:r>
            <a:r>
              <a:rPr lang="en-US" sz="3200" dirty="0"/>
              <a:t>and </a:t>
            </a:r>
            <a:r>
              <a:rPr lang="en-US" sz="3200" dirty="0" smtClean="0"/>
              <a:t>Collaboration</a:t>
            </a:r>
            <a:endParaRPr lang="en-US" sz="3200" dirty="0"/>
          </a:p>
          <a:p>
            <a:pPr lvl="0"/>
            <a:r>
              <a:rPr lang="en-US" sz="3200" dirty="0"/>
              <a:t>Use and alignment of Part C Exiting Data and APR Reporting Requirements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Spotlight Organization and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4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/>
              <a:t>Technical </a:t>
            </a:r>
            <a:r>
              <a:rPr lang="en-US" sz="3200" dirty="0" smtClean="0"/>
              <a:t>Considerations</a:t>
            </a:r>
            <a:endParaRPr lang="en-US" sz="3200" dirty="0"/>
          </a:p>
          <a:p>
            <a:pPr lvl="1"/>
            <a:r>
              <a:rPr lang="en-US" dirty="0"/>
              <a:t>Benefits of </a:t>
            </a:r>
            <a:r>
              <a:rPr lang="en-US" dirty="0" smtClean="0"/>
              <a:t>a single </a:t>
            </a:r>
            <a:r>
              <a:rPr lang="en-US" dirty="0"/>
              <a:t>statewide data system</a:t>
            </a:r>
          </a:p>
          <a:p>
            <a:pPr lvl="1"/>
            <a:r>
              <a:rPr lang="en-US" dirty="0"/>
              <a:t>Unique Identifiers</a:t>
            </a:r>
          </a:p>
          <a:p>
            <a:pPr lvl="1"/>
            <a:r>
              <a:rPr lang="en-US" dirty="0"/>
              <a:t>Data elements</a:t>
            </a:r>
          </a:p>
          <a:p>
            <a:pPr lvl="1"/>
            <a:r>
              <a:rPr lang="en-US" dirty="0"/>
              <a:t>Missing </a:t>
            </a:r>
            <a:r>
              <a:rPr lang="en-US" dirty="0" smtClean="0"/>
              <a:t>data</a:t>
            </a:r>
            <a:endParaRPr lang="en-US" dirty="0"/>
          </a:p>
          <a:p>
            <a:pPr lvl="0"/>
            <a:r>
              <a:rPr lang="en-US" sz="3200" dirty="0" smtClean="0"/>
              <a:t>Conclusions </a:t>
            </a:r>
            <a:r>
              <a:rPr lang="en-US" sz="3200" dirty="0"/>
              <a:t>and </a:t>
            </a:r>
            <a:r>
              <a:rPr lang="en-US" sz="3200" dirty="0" smtClean="0"/>
              <a:t>Implications</a:t>
            </a:r>
          </a:p>
          <a:p>
            <a:pPr lvl="0"/>
            <a:r>
              <a:rPr lang="en-US" sz="3200" dirty="0" smtClean="0"/>
              <a:t>Resources </a:t>
            </a:r>
            <a:r>
              <a:rPr lang="en-US" sz="3200" dirty="0"/>
              <a:t>and References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Organization and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7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1904&quot;&gt;&lt;object type=&quot;3&quot; unique_id=&quot;11905&quot;&gt;&lt;property id=&quot;20148&quot; value=&quot;5&quot;/&gt;&lt;property id=&quot;20300&quot; value=&quot;Slide 1 - &amp;quot;Add Title here&amp;#x0D;&amp;#x0A;Presenters&amp;#x0D;&amp;#x0A;Affiliation&amp;quot;&quot;/&gt;&lt;property id=&quot;20307&quot; value=&quot;258&quot;/&gt;&lt;/object&gt;&lt;object type=&quot;3&quot; unique_id=&quot;11906&quot;&gt;&lt;property id=&quot;20148&quot; value=&quot;5&quot;/&gt;&lt;property id=&quot;20300&quot; value=&quot;Slide 2 - &amp;quot;Title Here&amp;quot;&quot;/&gt;&lt;property id=&quot;20307&quot; value=&quot;257&quot;/&gt;&lt;/object&gt;&lt;/object&gt;&lt;object type=&quot;8&quot; unique_id=&quot;119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sic PPT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asic PPT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asic PPT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asic PPT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asic PPT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asic PPT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basic PPT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basic PPT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3623</TotalTime>
  <Words>1263</Words>
  <Application>Microsoft Office PowerPoint</Application>
  <PresentationFormat>On-screen Show (4:3)</PresentationFormat>
  <Paragraphs>230</Paragraphs>
  <Slides>31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Office Theme</vt:lpstr>
      <vt:lpstr>basic PPT</vt:lpstr>
      <vt:lpstr>1_basic PPT</vt:lpstr>
      <vt:lpstr>2_basic PPT</vt:lpstr>
      <vt:lpstr>3_basic PPT</vt:lpstr>
      <vt:lpstr>4_basic PPT</vt:lpstr>
      <vt:lpstr>5_basic PPT</vt:lpstr>
      <vt:lpstr>6_basic PPT</vt:lpstr>
      <vt:lpstr>7_basic PPT</vt:lpstr>
      <vt:lpstr>Linking Transition Notification Data from Part C to Part B: Designing and Implementing Effective Data System Processes </vt:lpstr>
      <vt:lpstr> Transition Notification Spotlight  featuring Kansas &amp; Wisconsin</vt:lpstr>
      <vt:lpstr>Center Presenters</vt:lpstr>
      <vt:lpstr>State Presenters</vt:lpstr>
      <vt:lpstr>Audience</vt:lpstr>
      <vt:lpstr>State Selection</vt:lpstr>
      <vt:lpstr>2011 Regulation Overview</vt:lpstr>
      <vt:lpstr>Spotlight Organization and Structure</vt:lpstr>
      <vt:lpstr>Organization and Structure</vt:lpstr>
      <vt:lpstr>Historical Context Kansas  </vt:lpstr>
      <vt:lpstr>Data Use Between State and Local Programs</vt:lpstr>
      <vt:lpstr>Data Use Between State and Local Programs - Continued</vt:lpstr>
      <vt:lpstr>Communication, Collaboration and Coordination</vt:lpstr>
      <vt:lpstr>Communication, Collaboration and Coordination - Continued</vt:lpstr>
      <vt:lpstr>Communication, Collaboration and Coordination - Continued</vt:lpstr>
      <vt:lpstr>Communication, Collaboration and Coordination</vt:lpstr>
      <vt:lpstr>Use and Alignment of Part C Exiting Data with APR Reporting Requirements</vt:lpstr>
      <vt:lpstr>Technical Considerations</vt:lpstr>
      <vt:lpstr>Where Are We Today? </vt:lpstr>
      <vt:lpstr>Data Linkages between Special Education Part B and Part C</vt:lpstr>
      <vt:lpstr>Context</vt:lpstr>
      <vt:lpstr>Notification process in Wisconsin</vt:lpstr>
      <vt:lpstr>Key points</vt:lpstr>
      <vt:lpstr>Collaboration</vt:lpstr>
      <vt:lpstr>Considerations for implementation</vt:lpstr>
      <vt:lpstr>Continued work</vt:lpstr>
      <vt:lpstr>Considerations for Practice</vt:lpstr>
      <vt:lpstr>Contact Information: Nancy Fuhrman</vt:lpstr>
      <vt:lpstr>Considerations for Practice</vt:lpstr>
      <vt:lpstr>Lessons Learned</vt:lpstr>
      <vt:lpstr>Questions / 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</dc:creator>
  <cp:lastModifiedBy>Kathy Whaley</cp:lastModifiedBy>
  <cp:revision>99</cp:revision>
  <dcterms:created xsi:type="dcterms:W3CDTF">2013-02-06T21:54:43Z</dcterms:created>
  <dcterms:modified xsi:type="dcterms:W3CDTF">2016-07-29T18:01:15Z</dcterms:modified>
</cp:coreProperties>
</file>