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344" r:id="rId2"/>
    <p:sldId id="357" r:id="rId3"/>
    <p:sldId id="358" r:id="rId4"/>
    <p:sldId id="347" r:id="rId5"/>
    <p:sldId id="348" r:id="rId6"/>
    <p:sldId id="349" r:id="rId7"/>
    <p:sldId id="350" r:id="rId8"/>
    <p:sldId id="351" r:id="rId9"/>
    <p:sldId id="352" r:id="rId10"/>
    <p:sldId id="353" r:id="rId11"/>
    <p:sldId id="354" r:id="rId12"/>
    <p:sldId id="355" r:id="rId13"/>
    <p:sldId id="356" r:id="rId14"/>
    <p:sldId id="311" r:id="rId15"/>
    <p:sldId id="312" r:id="rId16"/>
    <p:sldId id="313" r:id="rId17"/>
    <p:sldId id="314" r:id="rId18"/>
    <p:sldId id="315" r:id="rId19"/>
    <p:sldId id="316" r:id="rId20"/>
    <p:sldId id="317" r:id="rId21"/>
    <p:sldId id="318" r:id="rId22"/>
    <p:sldId id="359" r:id="rId23"/>
    <p:sldId id="360" r:id="rId24"/>
    <p:sldId id="321" r:id="rId25"/>
    <p:sldId id="322" r:id="rId26"/>
    <p:sldId id="323" r:id="rId27"/>
    <p:sldId id="324" r:id="rId28"/>
    <p:sldId id="325" r:id="rId29"/>
    <p:sldId id="326" r:id="rId30"/>
    <p:sldId id="327" r:id="rId31"/>
    <p:sldId id="361" r:id="rId32"/>
    <p:sldId id="329" r:id="rId33"/>
    <p:sldId id="362" r:id="rId34"/>
    <p:sldId id="363" r:id="rId35"/>
    <p:sldId id="364" r:id="rId36"/>
    <p:sldId id="333" r:id="rId37"/>
    <p:sldId id="334" r:id="rId38"/>
    <p:sldId id="366" r:id="rId39"/>
    <p:sldId id="367" r:id="rId40"/>
    <p:sldId id="368" r:id="rId41"/>
    <p:sldId id="370" r:id="rId42"/>
    <p:sldId id="371" r:id="rId43"/>
    <p:sldId id="372" r:id="rId44"/>
    <p:sldId id="369" r:id="rId45"/>
    <p:sldId id="373" r:id="rId46"/>
    <p:sldId id="374" r:id="rId47"/>
    <p:sldId id="375" r:id="rId48"/>
    <p:sldId id="269" r:id="rId49"/>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2E8"/>
    <a:srgbClr val="65C1FF"/>
    <a:srgbClr val="56A0D3"/>
    <a:srgbClr val="ED3532"/>
    <a:srgbClr val="154578"/>
    <a:srgbClr val="6DB467"/>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1" autoAdjust="0"/>
    <p:restoredTop sz="85893" autoAdjust="0"/>
  </p:normalViewPr>
  <p:slideViewPr>
    <p:cSldViewPr>
      <p:cViewPr>
        <p:scale>
          <a:sx n="100" d="100"/>
          <a:sy n="100" d="100"/>
        </p:scale>
        <p:origin x="-2344" y="-576"/>
      </p:cViewPr>
      <p:guideLst>
        <p:guide orient="horz" pos="2160"/>
        <p:guide pos="2880"/>
      </p:guideLst>
    </p:cSldViewPr>
  </p:slideViewPr>
  <p:outlineViewPr>
    <p:cViewPr>
      <p:scale>
        <a:sx n="33" d="100"/>
        <a:sy n="33" d="100"/>
      </p:scale>
      <p:origin x="0" y="4561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8/10/16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8/10/16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ideadata.org/files/resources/55c24f96140ba04b138b4571/55c250b8140ba013528b4570/handout-circles_of_involvment-handout/2015/08/05/handout-circles_of_involvment-handout.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Anne</a:t>
            </a:r>
          </a:p>
          <a:p>
            <a:endParaRPr lang="en-US" dirty="0" smtClean="0"/>
          </a:p>
          <a:p>
            <a:r>
              <a:rPr lang="en-US" dirty="0" smtClean="0"/>
              <a:t>With planning support from Joicey Hurth and Tamara Nimkoff as well!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More on this during communication activity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294919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Grace</a:t>
            </a:r>
          </a:p>
          <a:p>
            <a:endParaRPr lang="en-US" dirty="0" smtClean="0"/>
          </a:p>
          <a:p>
            <a:r>
              <a:rPr lang="en-US" dirty="0" smtClean="0"/>
              <a:t>More on this during mid-course</a:t>
            </a:r>
            <a:r>
              <a:rPr lang="en-US" baseline="0" dirty="0" smtClean="0"/>
              <a:t> plan adjustments activity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195988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Grace</a:t>
            </a:r>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760612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Carolee and Ardith</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solidFill>
                  <a:srgbClr val="FF0000"/>
                </a:solidFill>
              </a:rPr>
              <a:t>Carolee</a:t>
            </a:r>
          </a:p>
          <a:p>
            <a:endParaRPr lang="en-US" dirty="0" smtClean="0"/>
          </a:p>
          <a:p>
            <a:r>
              <a:rPr lang="en-US" dirty="0" smtClean="0"/>
              <a:t>We know about Planning, but why keep stakeholders engaged in the Do, Study and Act phases?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know all the reasons to have them help with the planning: `</a:t>
            </a: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Promotes well informed  and appropriately  targeted selection of core issue as primary focus area, </a:t>
            </a:r>
            <a:endParaRPr lang="en-US" dirty="0" smtClean="0">
              <a:effectLst/>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Can help to identify and leverage existing resources and other supports to get the work done</a:t>
            </a:r>
            <a:endParaRPr lang="en-US" dirty="0" smtClean="0">
              <a:effectLst/>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Promotes reasonable  selection of" expected outcomes"</a:t>
            </a:r>
            <a:endParaRPr lang="en-US" dirty="0" smtClean="0">
              <a:effectLst/>
            </a:endParaRPr>
          </a:p>
          <a:p>
            <a:pPr marL="628650" lvl="1" indent="-171450" rtl="0" fontAlgn="ctr">
              <a:buFont typeface="Arial" panose="020B0604020202020204" pitchFamily="34" charset="0"/>
              <a:buChar char="•"/>
            </a:pPr>
            <a:r>
              <a:rPr lang="en-US" sz="1200" kern="1200" dirty="0" smtClean="0">
                <a:solidFill>
                  <a:schemeClr val="tx1"/>
                </a:solidFill>
                <a:effectLst/>
                <a:latin typeface="+mn-lt"/>
                <a:ea typeface="+mn-ea"/>
                <a:cs typeface="+mn-cs"/>
              </a:rPr>
              <a:t>Provides opportunity for broad and diverse perspectives to plan relevant, effective,  and efficient intervention strategies.</a:t>
            </a:r>
            <a:endParaRPr lang="en-US" dirty="0" smtClean="0">
              <a:effectLst/>
            </a:endParaRPr>
          </a:p>
          <a:p>
            <a:pPr rtl="0" fontAlgn="ctr"/>
            <a:r>
              <a:rPr lang="en-US" sz="1200" kern="1200" dirty="0" smtClean="0">
                <a:solidFill>
                  <a:schemeClr val="tx1"/>
                </a:solidFill>
                <a:effectLst/>
                <a:latin typeface="+mn-lt"/>
                <a:ea typeface="+mn-ea"/>
                <a:cs typeface="+mn-cs"/>
              </a:rPr>
              <a:t>Why keep them engaged in the Do, Study and Act phases?</a:t>
            </a:r>
            <a:endParaRPr lang="en-US" dirty="0" smtClean="0">
              <a:effectLst/>
            </a:endParaRPr>
          </a:p>
          <a:p>
            <a:pPr marL="628650" marR="0" lvl="1"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mn-lt"/>
                <a:ea typeface="+mn-ea"/>
                <a:cs typeface="+mn-cs"/>
              </a:rPr>
              <a:t>Diverse perspectives </a:t>
            </a:r>
            <a:r>
              <a:rPr lang="en-US" sz="1200" kern="1200" dirty="0" smtClean="0">
                <a:solidFill>
                  <a:schemeClr val="tx1"/>
                </a:solidFill>
                <a:effectLst/>
                <a:latin typeface="+mn-lt"/>
                <a:ea typeface="+mn-ea"/>
                <a:cs typeface="+mn-cs"/>
              </a:rPr>
              <a:t>- </a:t>
            </a:r>
            <a:r>
              <a:rPr lang="en-US" dirty="0" smtClean="0"/>
              <a:t>Helps ensure implementation and evaluation activities are well targeted and meaningful  to all levels of the organizational structure.</a:t>
            </a:r>
            <a:r>
              <a:rPr lang="en-US" baseline="0" dirty="0" smtClean="0"/>
              <a:t> </a:t>
            </a:r>
            <a:r>
              <a:rPr lang="en-US" sz="1200" kern="1200" dirty="0" smtClean="0">
                <a:solidFill>
                  <a:schemeClr val="tx1"/>
                </a:solidFill>
                <a:effectLst/>
                <a:latin typeface="+mn-lt"/>
                <a:ea typeface="+mn-ea"/>
                <a:cs typeface="+mn-cs"/>
              </a:rPr>
              <a:t>Supports good communication flow (all directions) which helps to ensure that implementation and evaluation activities are well targeted and meaningful  to all levels of the organizational structure.</a:t>
            </a:r>
            <a:endParaRPr lang="en-US" dirty="0" smtClean="0">
              <a:effectLst/>
            </a:endParaRPr>
          </a:p>
          <a:p>
            <a:pPr marL="628650" lvl="1" indent="-171450" rtl="0" fontAlgn="ctr">
              <a:buFont typeface="Arial" panose="020B0604020202020204" pitchFamily="34" charset="0"/>
              <a:buChar char="•"/>
            </a:pPr>
            <a:r>
              <a:rPr lang="en-US" sz="1200" u="sng" kern="1200" dirty="0" smtClean="0">
                <a:solidFill>
                  <a:schemeClr val="tx1"/>
                </a:solidFill>
                <a:effectLst/>
                <a:latin typeface="+mn-lt"/>
                <a:ea typeface="+mn-ea"/>
                <a:cs typeface="+mn-cs"/>
              </a:rPr>
              <a:t>Provides feedback and input </a:t>
            </a:r>
            <a:r>
              <a:rPr lang="en-US" sz="1200" kern="1200" dirty="0" smtClean="0">
                <a:solidFill>
                  <a:schemeClr val="tx1"/>
                </a:solidFill>
                <a:effectLst/>
                <a:latin typeface="+mn-lt"/>
                <a:ea typeface="+mn-ea"/>
                <a:cs typeface="+mn-cs"/>
              </a:rPr>
              <a:t>for assessing what  targeted activities are working and what needs to be tweaked to work better (mid-course corrections tracked during summative evaluation).</a:t>
            </a:r>
            <a:endParaRPr lang="en-US" dirty="0" smtClean="0">
              <a:effectLst/>
            </a:endParaRPr>
          </a:p>
          <a:p>
            <a:pPr marL="628650" marR="0" lvl="1"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u="sng" baseline="0" dirty="0" smtClean="0"/>
              <a:t>Sustained focus </a:t>
            </a:r>
            <a:r>
              <a:rPr lang="en-US" baseline="0" dirty="0" smtClean="0"/>
              <a:t>- </a:t>
            </a:r>
            <a:r>
              <a:rPr lang="en-US" dirty="0" smtClean="0"/>
              <a:t>can help buffer when there is staff turnover, leadership changes, and other winds of change and political factors start blowing a different direction.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198503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Carolee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Feedback loop concept is key to continuous improvement – cycle </a:t>
            </a:r>
          </a:p>
          <a:p>
            <a:pPr lvl="0"/>
            <a:r>
              <a:rPr lang="en-US" sz="1200" kern="1200" dirty="0" smtClean="0">
                <a:solidFill>
                  <a:schemeClr val="tx1"/>
                </a:solidFill>
                <a:effectLst/>
                <a:latin typeface="+mn-lt"/>
                <a:ea typeface="+mn-ea"/>
                <a:cs typeface="+mn-cs"/>
              </a:rPr>
              <a:t>In order to implement and evaluate improvement activities there needs to be information flowing in a thoughtful way to ensure smooth and effective implementation and evaluation process (feedback is critical to improvement and sustainability)</a:t>
            </a:r>
          </a:p>
          <a:p>
            <a:pPr lvl="0"/>
            <a:r>
              <a:rPr lang="en-US" sz="1200" kern="1200" dirty="0" smtClean="0">
                <a:solidFill>
                  <a:schemeClr val="tx1"/>
                </a:solidFill>
                <a:effectLst/>
                <a:latin typeface="+mn-lt"/>
                <a:ea typeface="+mn-ea"/>
                <a:cs typeface="+mn-cs"/>
              </a:rPr>
              <a:t>A communication plan/strategy can guide the flow of information and avoid gaps in information and ensure efficiency of process and progress. Upfront work to plan communication strategies will strengthen and streamline future efforts.</a:t>
            </a:r>
          </a:p>
          <a:p>
            <a:pPr lvl="0"/>
            <a:endParaRPr lang="en-US" sz="1200" kern="1200" dirty="0" smtClean="0">
              <a:solidFill>
                <a:schemeClr val="tx1"/>
              </a:solidFill>
              <a:effectLst/>
              <a:latin typeface="+mn-lt"/>
              <a:ea typeface="+mn-ea"/>
              <a:cs typeface="+mn-cs"/>
            </a:endParaRPr>
          </a:p>
          <a:p>
            <a:pPr lvl="0"/>
            <a:r>
              <a:rPr lang="en-US" dirty="0" smtClean="0"/>
              <a:t>“In Phase III, effective and timely communication will be essential to successful implementation and achieving desired outcomes.” </a:t>
            </a:r>
          </a:p>
          <a:p>
            <a:pPr lvl="1"/>
            <a:r>
              <a:rPr lang="en-US" dirty="0" smtClean="0"/>
              <a:t>Information from implementers will flow to the state implementation and planning teams to convey implementation barriers, successes, and outcomes.  </a:t>
            </a:r>
          </a:p>
          <a:p>
            <a:pPr lvl="1"/>
            <a:r>
              <a:rPr lang="en-US" dirty="0" smtClean="0"/>
              <a:t>The implementation and planning teams will need to communicate on a regular basis to review data and information provided through feedback loops. </a:t>
            </a:r>
          </a:p>
          <a:p>
            <a:pPr lvl="1"/>
            <a:r>
              <a:rPr lang="en-US" dirty="0" smtClean="0"/>
              <a:t>This will enable the teams to make adjustments in policy, implementation, and resources as needed and convey these changes to local programs and practitioners.</a:t>
            </a:r>
          </a:p>
          <a:p>
            <a:pPr lvl="1"/>
            <a:r>
              <a:rPr lang="en-US" dirty="0" smtClean="0"/>
              <a:t> This feedback loop between the state and local programs and practitioners will support effective and successful communication.”</a:t>
            </a:r>
          </a:p>
          <a:p>
            <a:pPr lvl="1"/>
            <a:endParaRPr lang="en-US" dirty="0" smtClean="0"/>
          </a:p>
          <a:p>
            <a:pPr lvl="1"/>
            <a:endParaRPr lang="en-US" dirty="0" smtClean="0"/>
          </a:p>
          <a:p>
            <a:pPr lvl="1"/>
            <a:endParaRPr lang="en-US" dirty="0" smtClean="0"/>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98503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Carolee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 communication plan will describe how stakeholders are included in planning,  implementation,</a:t>
            </a:r>
            <a:r>
              <a:rPr lang="en-US" baseline="0" dirty="0" smtClean="0"/>
              <a:t> evaluation</a:t>
            </a:r>
            <a:r>
              <a:rPr lang="en-US" dirty="0" smtClean="0"/>
              <a:t> and accountability for the SSIP.</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Feedback loop concept is key to continuous improvement – cycle </a:t>
            </a:r>
          </a:p>
          <a:p>
            <a:pPr lvl="0"/>
            <a:r>
              <a:rPr lang="en-US" sz="1200" kern="1200" dirty="0" smtClean="0">
                <a:solidFill>
                  <a:schemeClr val="tx1"/>
                </a:solidFill>
                <a:effectLst/>
                <a:latin typeface="+mn-lt"/>
                <a:ea typeface="+mn-ea"/>
                <a:cs typeface="+mn-cs"/>
              </a:rPr>
              <a:t>In order to implement and evaluate improvement activities there needs to be information flowing in a thoughtful way to ensure smooth and effective implementation and evaluation process (feedback is critical to improvement and sustainability).</a:t>
            </a:r>
          </a:p>
          <a:p>
            <a:pPr marL="628650" marR="0" lvl="1" indent="-171450" algn="l" defTabSz="4572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198503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rPr>
              <a:t>Carolee</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Communication plan is critical part of the PDSA cycle.</a:t>
            </a:r>
          </a:p>
          <a:p>
            <a:pPr marL="171450" indent="-171450">
              <a:buFont typeface="Arial" panose="020B0604020202020204" pitchFamily="34" charset="0"/>
              <a:buChar char="•"/>
            </a:pPr>
            <a:r>
              <a:rPr lang="en-US" dirty="0" smtClean="0"/>
              <a:t>A good Communication plan will describe how stakeholders are included in planning,  implementation and accountability .</a:t>
            </a:r>
          </a:p>
          <a:p>
            <a:pPr marL="171450" indent="-171450">
              <a:buFont typeface="Arial" panose="020B0604020202020204" pitchFamily="34" charset="0"/>
              <a:buChar char="•"/>
            </a:pPr>
            <a:r>
              <a:rPr lang="en-US" dirty="0" smtClean="0"/>
              <a:t>A strong multi dimensional communication process could help to illustrate infrastructure changes and adjustments to the system.</a:t>
            </a:r>
            <a:r>
              <a:rPr lang="en-US" baseline="0" dirty="0" smtClean="0"/>
              <a:t> A detailed communication plan that is being well implemented could help document an infrastructure change even before the actual numbers that are measured for the formative evaluation begin shifting.</a:t>
            </a:r>
            <a:endParaRPr lang="en-US" dirty="0" smtClean="0"/>
          </a:p>
          <a:p>
            <a:pPr marL="171450" indent="-171450">
              <a:buFont typeface="Arial" panose="020B0604020202020204" pitchFamily="34" charset="0"/>
              <a:buChar char="•"/>
            </a:pPr>
            <a:r>
              <a:rPr lang="en-US" dirty="0" smtClean="0"/>
              <a:t>Communication must flow all directions to get critical information about what is and isn’t effective and to help inform any needed corrections. (3-D Communication loop – flow goes all directions. </a:t>
            </a:r>
          </a:p>
          <a:p>
            <a:pPr marL="171450" indent="-171450">
              <a:buFont typeface="Arial" panose="020B0604020202020204" pitchFamily="34" charset="0"/>
              <a:buChar char="•"/>
            </a:pPr>
            <a:r>
              <a:rPr lang="en-US" dirty="0" smtClean="0"/>
              <a:t>A communication plan will support both your formative and summative evaluations</a:t>
            </a:r>
          </a:p>
          <a:p>
            <a:pPr marL="171450" indent="-171450">
              <a:buFont typeface="Arial" panose="020B0604020202020204" pitchFamily="34" charset="0"/>
              <a:buChar char="•"/>
            </a:pPr>
            <a:r>
              <a:rPr lang="en-US" dirty="0" smtClean="0"/>
              <a:t>Upfront work to plan communication strategies will strengthen and streamline future efforts.</a:t>
            </a:r>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98503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Carolee</a:t>
            </a:r>
          </a:p>
          <a:p>
            <a:endParaRPr lang="en-US" dirty="0" smtClean="0"/>
          </a:p>
          <a:p>
            <a:r>
              <a:rPr lang="en-US" dirty="0" smtClean="0"/>
              <a:t>Tell</a:t>
            </a:r>
            <a:r>
              <a:rPr lang="en-US" baseline="0" dirty="0" smtClean="0"/>
              <a:t> your story about what’s working and not working. Justify the changes in the SSIP and how the data and stakeholder input was used to determine the necessary changes.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198503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effectLst/>
                <a:latin typeface="+mn-lt"/>
                <a:ea typeface="+mn-ea"/>
                <a:cs typeface="+mn-cs"/>
              </a:rPr>
              <a:t>Ardith</a:t>
            </a: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Introduce the activity</a:t>
            </a:r>
            <a:r>
              <a:rPr lang="en-US" sz="1200" kern="1200" dirty="0" smtClean="0">
                <a:solidFill>
                  <a:schemeClr val="tx1"/>
                </a:solidFill>
                <a:effectLst/>
                <a:latin typeface="+mn-lt"/>
                <a:ea typeface="+mn-ea"/>
                <a:cs typeface="+mn-cs"/>
              </a:rPr>
              <a:t>: (need to have at each table the LbC Engagement Levels (maybe on nice cardstock); draw</a:t>
            </a:r>
            <a:r>
              <a:rPr lang="en-US" sz="1200" kern="1200" baseline="0" dirty="0" smtClean="0">
                <a:solidFill>
                  <a:schemeClr val="tx1"/>
                </a:solidFill>
                <a:effectLst/>
                <a:latin typeface="+mn-lt"/>
                <a:ea typeface="+mn-ea"/>
                <a:cs typeface="+mn-cs"/>
              </a:rPr>
              <a:t> participants attention to the Leading by Convening Handout at each table. </a:t>
            </a:r>
            <a:r>
              <a:rPr lang="en-US" sz="1200" kern="1200" dirty="0" smtClean="0">
                <a:solidFill>
                  <a:schemeClr val="tx1"/>
                </a:solidFill>
                <a:effectLst/>
                <a:latin typeface="+mn-lt"/>
                <a:ea typeface="+mn-ea"/>
                <a:cs typeface="+mn-cs"/>
              </a:rPr>
              <a:t> Walk through two examples illustrating the levels of engagement, one for data staff (Ardith).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suggest they work individually or state team on planning worksheet that will be at each table (1 per person) – 15 min. Then, engage in sharing at table the topic and a strategy and method/channel of communication you intend to use. (Have instructions on the sharing activity at the table)</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Regardless of how simple or elaborate your current communication plan/strategy is, what is an immediate communication need that is critical to advance your work/ensure success of the next step of your implementation plan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Multiple levels of engagement and operational needs, thinking about the activity and where they are in their process, encourage them how to consider where they are now on the LbC, is that effective or does it need to be expanded to a next level (what resources would you need to get to a more complex level of engagement). Would it serve you better if your communication could be at the next level. (Could be internal state team, ICC, SEAC, providers, LEAs/EISs, parents, legislators, etc.)</a:t>
            </a:r>
          </a:p>
          <a:p>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Resources we might highlight:</a:t>
            </a:r>
          </a:p>
          <a:p>
            <a:r>
              <a:rPr lang="en-US" sz="1200" kern="1200" dirty="0" smtClean="0">
                <a:solidFill>
                  <a:schemeClr val="tx1"/>
                </a:solidFill>
                <a:effectLst/>
                <a:latin typeface="+mn-lt"/>
                <a:ea typeface="+mn-ea"/>
                <a:cs typeface="+mn-cs"/>
              </a:rPr>
              <a:t>Engagement science </a:t>
            </a:r>
          </a:p>
          <a:p>
            <a:pPr lvl="0"/>
            <a:r>
              <a:rPr lang="en-US" sz="1200" kern="1200" dirty="0" smtClean="0">
                <a:solidFill>
                  <a:schemeClr val="tx1"/>
                </a:solidFill>
                <a:effectLst/>
                <a:latin typeface="+mn-lt"/>
                <a:ea typeface="+mn-ea"/>
                <a:cs typeface="+mn-cs"/>
              </a:rPr>
              <a:t>LbC – Creating Active Engagement, Engage Everybody (circles), Measuring Progress, </a:t>
            </a:r>
            <a:r>
              <a:rPr lang="en-US" sz="1200" b="1" kern="1200" dirty="0" smtClean="0">
                <a:solidFill>
                  <a:schemeClr val="tx1"/>
                </a:solidFill>
                <a:effectLst/>
                <a:latin typeface="+mn-lt"/>
                <a:ea typeface="+mn-ea"/>
                <a:cs typeface="+mn-cs"/>
              </a:rPr>
              <a:t>One-Way and Two-Way Learning</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Elements of a Strategic Communications Plan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Infographic </a:t>
            </a:r>
            <a:r>
              <a:rPr lang="en-US" sz="1200" kern="1200" dirty="0" smtClean="0">
                <a:solidFill>
                  <a:schemeClr val="tx1"/>
                </a:solidFill>
                <a:effectLst/>
                <a:latin typeface="+mn-lt"/>
                <a:ea typeface="+mn-ea"/>
                <a:cs typeface="+mn-cs"/>
              </a:rPr>
              <a:t>(maybe the DaSy Toolkit if it’s ready)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Circles of Involvement pdf</a:t>
            </a:r>
          </a:p>
          <a:p>
            <a:r>
              <a:rPr lang="en-US" sz="1200" kern="1200" dirty="0" smtClean="0">
                <a:solidFill>
                  <a:schemeClr val="tx1"/>
                </a:solidFill>
                <a:effectLst/>
                <a:latin typeface="+mn-lt"/>
                <a:ea typeface="+mn-ea"/>
                <a:cs typeface="+mn-cs"/>
                <a:hlinkClick r:id="rId3"/>
              </a:rPr>
              <a:t>https://ideadata.org/files/resources/55c24f96140ba04b138b4571/55c250b8140ba013528b4570/handout-circles_of_involvment-handout/2015/08/05/handout-circles_of_involvment-handout.pdf</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198503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will come together to gain skills to carry out Phase III of their State Systemic Improvement Plans (SSIPs).  Information about implementation, evaluation, and revision of systemic improvement plans will be shared.  This workshop will provide opportunities for states to practice developing or strengthening aspects of their improvement and evaluation plan, including measures to evaluate implementation of evidence based practices. Activities will be used to build state capacity to implement and evaluate their SSIP.</a:t>
            </a: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177877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solidFill>
                  <a:srgbClr val="FF0000"/>
                </a:solidFill>
              </a:rPr>
              <a:t>Ardith</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dirty="0" smtClean="0"/>
              <a:t>Tips from OSEP- </a:t>
            </a:r>
          </a:p>
          <a:p>
            <a:pPr marL="628650" lvl="1" indent="-171450">
              <a:buFont typeface="Arial" panose="020B0604020202020204" pitchFamily="34" charset="0"/>
              <a:buChar char="•"/>
            </a:pPr>
            <a:r>
              <a:rPr lang="en-US" dirty="0" smtClean="0"/>
              <a:t>Is helpful to have narrative that describes and provides  additional context to the information presented in table format.</a:t>
            </a:r>
          </a:p>
          <a:p>
            <a:pPr marL="628650" lvl="1" indent="-171450">
              <a:buFont typeface="Arial" panose="020B0604020202020204" pitchFamily="34" charset="0"/>
              <a:buChar char="•"/>
            </a:pPr>
            <a:r>
              <a:rPr lang="en-US" dirty="0" smtClean="0"/>
              <a:t>It’s important to talk about the steps you’ve taken and the process you are going through. (discuss formative assessment and your progress because summative changes will take longer to demonstrate progress (include a link to the infographic toolkit DaSy sent out and other resources re: data visualization)). You will want to describe in some depth how the state has thoughtfully communicated the activities,</a:t>
            </a:r>
            <a:r>
              <a:rPr lang="en-US" baseline="0" dirty="0" smtClean="0"/>
              <a:t> what</a:t>
            </a:r>
            <a:r>
              <a:rPr lang="en-US" dirty="0" smtClean="0"/>
              <a:t> discussions you’ve had with stakeholders,</a:t>
            </a:r>
            <a:r>
              <a:rPr lang="en-US" baseline="0" dirty="0" smtClean="0"/>
              <a:t> and how you plan to continue to engage stakeholders in implementation and evaluation of the SSIP.</a:t>
            </a:r>
            <a:r>
              <a:rPr lang="en-US" dirty="0" smtClean="0"/>
              <a:t> </a:t>
            </a:r>
          </a:p>
          <a:p>
            <a:pPr marL="457200" lvl="1" indent="0">
              <a:buFont typeface="Arial" panose="020B0604020202020204" pitchFamily="34" charset="0"/>
              <a:buNone/>
            </a:pPr>
            <a:endParaRPr lang="en-US" dirty="0" smtClean="0"/>
          </a:p>
          <a:p>
            <a:pPr marL="0" lvl="0" indent="0">
              <a:buFont typeface="Arial" panose="020B0604020202020204" pitchFamily="34" charset="0"/>
              <a:buNone/>
            </a:pPr>
            <a:r>
              <a:rPr lang="en-US" u="sng" dirty="0" smtClean="0"/>
              <a:t>Resources</a:t>
            </a:r>
            <a:r>
              <a:rPr lang="en-US" u="sng" baseline="0" dirty="0" smtClean="0"/>
              <a:t> that are available to support this work are:</a:t>
            </a:r>
            <a:endParaRPr lang="en-US" u="sng" dirty="0" smtClean="0"/>
          </a:p>
          <a:p>
            <a:r>
              <a:rPr lang="en-US" sz="1200" kern="1200" dirty="0" smtClean="0">
                <a:solidFill>
                  <a:schemeClr val="tx1"/>
                </a:solidFill>
                <a:effectLst/>
                <a:latin typeface="+mn-lt"/>
                <a:ea typeface="+mn-ea"/>
                <a:cs typeface="+mn-cs"/>
              </a:rPr>
              <a:t>Circles of Involvement pdf </a:t>
            </a:r>
            <a:endParaRPr lang="en-US" dirty="0" smtClean="0">
              <a:effectLst/>
            </a:endParaRPr>
          </a:p>
          <a:p>
            <a:r>
              <a:rPr lang="en-US" sz="1200" kern="1200" dirty="0" smtClean="0">
                <a:solidFill>
                  <a:schemeClr val="tx1"/>
                </a:solidFill>
                <a:effectLst/>
                <a:latin typeface="+mn-lt"/>
                <a:ea typeface="+mn-ea"/>
                <a:cs typeface="+mn-cs"/>
              </a:rPr>
              <a:t>https://ideadata.org/files/resources/55c24f96140ba04b138b4571/55c250b8140ba013528b4570/handout-circles_of_involvment-handout/2015/08/05/handout-circles_of_involvment-handout.pdf</a:t>
            </a:r>
          </a:p>
          <a:p>
            <a:r>
              <a:rPr lang="en-US" sz="1200" kern="1200" dirty="0" smtClean="0">
                <a:solidFill>
                  <a:schemeClr val="tx1"/>
                </a:solidFill>
                <a:effectLst/>
                <a:latin typeface="+mn-lt"/>
                <a:ea typeface="+mn-ea"/>
                <a:cs typeface="+mn-cs"/>
              </a:rPr>
              <a:t>In “A Guide to the Implementation Process: Stages, Steps and Activities” one of the steps to developing a communication plan for statewide buy-in is: “Step 2.e. Use multiple communication strategies and feedback loops to evaluate the impact of the messages.” and “Step 4.b. SLT and Implementation Teams frequently use communication strategies and feedback loops to receive and provide information.”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Key point of our section: How to take stakeholder involvement from simply informing to higher levels of engagement? </a:t>
            </a:r>
            <a:endParaRPr lang="en-US" dirty="0" smtClean="0">
              <a:effectLst/>
            </a:endParaRPr>
          </a:p>
          <a:p>
            <a:r>
              <a:rPr lang="en-US" sz="1200" kern="1200" dirty="0" smtClean="0">
                <a:solidFill>
                  <a:schemeClr val="tx1"/>
                </a:solidFill>
                <a:effectLst/>
                <a:latin typeface="+mn-lt"/>
                <a:ea typeface="+mn-ea"/>
                <a:cs typeface="+mn-cs"/>
              </a:rPr>
              <a:t>Resources we might highlight: Engagement science </a:t>
            </a:r>
            <a:endParaRPr lang="en-US" dirty="0" smtClean="0">
              <a:effectLst/>
            </a:endParaRPr>
          </a:p>
          <a:p>
            <a:r>
              <a:rPr lang="en-US" sz="1200" kern="1200" dirty="0" smtClean="0">
                <a:solidFill>
                  <a:schemeClr val="tx1"/>
                </a:solidFill>
                <a:effectLst/>
                <a:latin typeface="+mn-lt"/>
                <a:ea typeface="+mn-ea"/>
                <a:cs typeface="+mn-cs"/>
              </a:rPr>
              <a:t>  LbC – Creating Active Engagement, Engage Everybody (circles), Measuring Progress, </a:t>
            </a:r>
            <a:r>
              <a:rPr lang="en-US" sz="1200" b="1" kern="1200" dirty="0" smtClean="0">
                <a:solidFill>
                  <a:schemeClr val="tx1"/>
                </a:solidFill>
                <a:effectLst/>
                <a:latin typeface="+mn-lt"/>
                <a:ea typeface="+mn-ea"/>
                <a:cs typeface="+mn-cs"/>
              </a:rPr>
              <a:t>One-Way and Two-Way Learning </a:t>
            </a:r>
            <a:endParaRPr lang="en-US" dirty="0" smtClean="0">
              <a:effectLst/>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Elements of a Strategic Communications Plan </a:t>
            </a:r>
            <a:endParaRPr lang="en-US" dirty="0" smtClean="0">
              <a:effectLst/>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DaSy Toolkit</a:t>
            </a:r>
            <a:endParaRPr lang="en-US" dirty="0" smtClean="0">
              <a:effectLst/>
            </a:endParaRPr>
          </a:p>
          <a:p>
            <a:pPr marL="628650" lvl="1"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198503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Megan and Abby</a:t>
            </a:r>
          </a:p>
          <a:p>
            <a:endParaRPr lang="en-US" dirty="0" smtClean="0"/>
          </a:p>
          <a:p>
            <a:r>
              <a:rPr lang="en-US" dirty="0" smtClean="0"/>
              <a:t>Practice</a:t>
            </a:r>
            <a:r>
              <a:rPr lang="en-US" baseline="0" dirty="0" smtClean="0"/>
              <a:t> Profiles: Tamara</a:t>
            </a:r>
          </a:p>
          <a:p>
            <a:r>
              <a:rPr lang="en-US" baseline="0" dirty="0" smtClean="0"/>
              <a:t>Performance Indicators: Kim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767793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Archer picture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739074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Practice profiles a useful</a:t>
            </a:r>
            <a:r>
              <a:rPr lang="en-US" baseline="0" dirty="0" smtClean="0"/>
              <a:t> tool when developing fidelity assessments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Video: </a:t>
            </a:r>
            <a:r>
              <a:rPr lang="en-US" dirty="0" smtClean="0">
                <a:solidFill>
                  <a:srgbClr val="FF0000"/>
                </a:solidFill>
              </a:rPr>
              <a:t>Lesson Part 1 starting at Criteria through Fidelity Assessments – about 4.5 min.</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263483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883423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http://implementation.fpg.unc.edu/sites/implementation.fpg.unc.edu/files/NIRN-Education-PracticeProfilePlanningTool.pdf</a:t>
            </a:r>
            <a:endParaRPr lang="en-US" dirty="0"/>
          </a:p>
        </p:txBody>
      </p:sp>
      <p:sp>
        <p:nvSpPr>
          <p:cNvPr id="4" name="Slide Number Placeholder 3"/>
          <p:cNvSpPr>
            <a:spLocks noGrp="1"/>
          </p:cNvSpPr>
          <p:nvPr>
            <p:ph type="sldNum" sz="quarter" idx="10"/>
          </p:nvPr>
        </p:nvSpPr>
        <p:spPr/>
        <p:txBody>
          <a:bodyPr/>
          <a:lstStyle/>
          <a:p>
            <a:fld id="{940F781E-036D-45D5-A0F7-24FC2E99934F}" type="slidenum">
              <a:rPr lang="en-US" smtClean="0"/>
              <a:t>27</a:t>
            </a:fld>
            <a:endParaRPr lang="en-US" dirty="0"/>
          </a:p>
        </p:txBody>
      </p:sp>
    </p:spTree>
    <p:extLst>
      <p:ext uri="{BB962C8B-B14F-4D97-AF65-F5344CB8AC3E}">
        <p14:creationId xmlns:p14="http://schemas.microsoft.com/office/powerpoint/2010/main" val="110720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182AB-A35A-E24A-B429-3EAA096AA519}" type="slidenum">
              <a:rPr lang="en-US" smtClean="0"/>
              <a:t>30</a:t>
            </a:fld>
            <a:endParaRPr lang="en-US" dirty="0"/>
          </a:p>
        </p:txBody>
      </p:sp>
    </p:spTree>
    <p:extLst>
      <p:ext uri="{BB962C8B-B14F-4D97-AF65-F5344CB8AC3E}">
        <p14:creationId xmlns:p14="http://schemas.microsoft.com/office/powerpoint/2010/main" val="1837315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412371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114868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p>
          <a:p>
            <a:r>
              <a:rPr lang="en-US" dirty="0" smtClean="0"/>
              <a:t>Also</a:t>
            </a:r>
            <a:r>
              <a:rPr lang="en-US" baseline="0" dirty="0" smtClean="0"/>
              <a:t> </a:t>
            </a:r>
            <a:r>
              <a:rPr lang="en-US" dirty="0" smtClean="0"/>
              <a:t>remind people of</a:t>
            </a:r>
            <a:r>
              <a:rPr lang="en-US" baseline="0" dirty="0" smtClean="0"/>
              <a:t> the </a:t>
            </a:r>
            <a:r>
              <a:rPr lang="en-US" b="1" baseline="0" dirty="0" smtClean="0"/>
              <a:t>Next Steps handout </a:t>
            </a:r>
            <a:r>
              <a:rPr lang="en-US" baseline="0" dirty="0" smtClean="0"/>
              <a:t>(located in their folders) that they can use throughout the workshop.</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1146184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dirty="0"/>
          </a:p>
        </p:txBody>
      </p:sp>
    </p:spTree>
    <p:extLst>
      <p:ext uri="{BB962C8B-B14F-4D97-AF65-F5344CB8AC3E}">
        <p14:creationId xmlns:p14="http://schemas.microsoft.com/office/powerpoint/2010/main" val="3171867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a:t>
            </a:r>
            <a:r>
              <a:rPr lang="en-US" baseline="0" dirty="0" smtClean="0"/>
              <a:t> over instructions for each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767006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Anne and Grace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idea behind updating your SSIP is to allow for the flexibility of meeting your targets and goal; adjusting your plan to the current realities, are you meeting your targets, are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dirty="0"/>
          </a:p>
        </p:txBody>
      </p:sp>
    </p:spTree>
    <p:extLst>
      <p:ext uri="{BB962C8B-B14F-4D97-AF65-F5344CB8AC3E}">
        <p14:creationId xmlns:p14="http://schemas.microsoft.com/office/powerpoint/2010/main" val="1782264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 (and Anne?)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dirty="0"/>
          </a:p>
        </p:txBody>
      </p:sp>
    </p:spTree>
    <p:extLst>
      <p:ext uri="{BB962C8B-B14F-4D97-AF65-F5344CB8AC3E}">
        <p14:creationId xmlns:p14="http://schemas.microsoft.com/office/powerpoint/2010/main" val="3303571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Grace</a:t>
            </a:r>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225103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Grace</a:t>
            </a:r>
          </a:p>
          <a:p>
            <a:endParaRPr lang="en-US" sz="1200" dirty="0" smtClean="0"/>
          </a:p>
          <a:p>
            <a:r>
              <a:rPr lang="en-US" sz="1200" dirty="0" smtClean="0"/>
              <a:t>“Phase III: Implementation and Evaluation. In Phase III, </a:t>
            </a:r>
            <a:r>
              <a:rPr lang="en-US" sz="1200" i="1" dirty="0" smtClean="0"/>
              <a:t>the State must, consistent with the evaluation described in Phase II, </a:t>
            </a:r>
            <a:r>
              <a:rPr lang="en-US" sz="1200" b="1" i="1" dirty="0" smtClean="0">
                <a:solidFill>
                  <a:srgbClr val="39B54A"/>
                </a:solidFill>
              </a:rPr>
              <a:t>assess and report on its progress in implementing the SSIP</a:t>
            </a:r>
            <a:r>
              <a:rPr lang="en-US" sz="1200" b="1" dirty="0" smtClean="0">
                <a:solidFill>
                  <a:srgbClr val="39B54A"/>
                </a:solidFill>
              </a:rPr>
              <a:t>. </a:t>
            </a:r>
            <a:r>
              <a:rPr lang="en-US" sz="1200" dirty="0" smtClean="0"/>
              <a:t>This will include </a:t>
            </a:r>
            <a:r>
              <a:rPr lang="en-US" sz="1200" b="1" dirty="0" smtClean="0"/>
              <a:t>data and analysis </a:t>
            </a:r>
            <a:r>
              <a:rPr lang="en-US" sz="1200" dirty="0" smtClean="0"/>
              <a:t>on the extent to which the State has made progress toward and/or met the State-established short-term and long-term objectives for implementation of the SSIP and its progress in achieving the State-identified Measurable Result(s) for Infants and Toddlers with Disabilities and their Families.” </a:t>
            </a:r>
          </a:p>
          <a:p>
            <a:endParaRPr lang="en-US" sz="1200" dirty="0" smtClean="0"/>
          </a:p>
          <a:p>
            <a:r>
              <a:rPr lang="en-US" sz="1200" dirty="0" smtClean="0"/>
              <a:t>(additional</a:t>
            </a:r>
            <a:r>
              <a:rPr lang="en-US" sz="1200" baseline="0" dirty="0" smtClean="0"/>
              <a:t> detail on modifications) “</a:t>
            </a:r>
            <a:r>
              <a:rPr lang="en-US" sz="1200" dirty="0" smtClean="0"/>
              <a:t>If the State intends to continue implementing the SSIP without modifications, the State must describe how the data from the evaluation support this decision. Also, the State must provide a rationale for any revisions that have been made, or revisions the State plans to make, in the SSIP in response to evaluation data, and describe how stakeholders were included in the decision-making process.”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373907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key considerations for implementation in Phase III:</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237823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429168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Grace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61023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Grace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Review intended outcomes and ensure that they remain related to and logically follow the improvement strategies and related improvement activities.</a:t>
            </a:r>
          </a:p>
          <a:p>
            <a:pPr lvl="0"/>
            <a:r>
              <a:rPr lang="en-US" sz="1200" kern="1200" dirty="0" smtClean="0">
                <a:solidFill>
                  <a:schemeClr val="tx1"/>
                </a:solidFill>
                <a:effectLst/>
                <a:latin typeface="+mn-lt"/>
                <a:ea typeface="+mn-ea"/>
                <a:cs typeface="+mn-cs"/>
              </a:rPr>
              <a:t>Review performance criteria and indicators and make adjustments as needed based on implementation.</a:t>
            </a:r>
          </a:p>
          <a:p>
            <a:r>
              <a:rPr lang="en-US" sz="1200" kern="1200" dirty="0" smtClean="0">
                <a:solidFill>
                  <a:schemeClr val="tx1"/>
                </a:solidFill>
                <a:effectLst/>
                <a:latin typeface="+mn-lt"/>
                <a:ea typeface="+mn-ea"/>
                <a:cs typeface="+mn-cs"/>
              </a:rPr>
              <a:t>Make adjustments in data collection strategies/sources as needed to better measure intended outcomes</a:t>
            </a:r>
            <a:r>
              <a:rPr lang="en-US" dirty="0" smtClean="0">
                <a:effectLst/>
              </a:rPr>
              <a:t> </a:t>
            </a:r>
          </a:p>
          <a:p>
            <a:endParaRPr lang="en-US" dirty="0" smtClean="0">
              <a:effectLst/>
            </a:endParaRPr>
          </a:p>
          <a:p>
            <a:r>
              <a:rPr lang="en-US" dirty="0" smtClean="0">
                <a:effectLst/>
              </a:rPr>
              <a:t>We will have the opportunity</a:t>
            </a:r>
            <a:r>
              <a:rPr lang="en-US" baseline="0" dirty="0" smtClean="0">
                <a:effectLst/>
              </a:rPr>
              <a:t> to choose between an activity related to measuring practices – creating practice profiles – or drafting performance indicators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411150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0693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2504738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2532792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12907055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19493902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69930645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225729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8863982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969886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7" name="Picture 16"/>
          <p:cNvPicPr>
            <a:picLocks noChangeAspect="1"/>
          </p:cNvPicPr>
          <p:nvPr userDrawn="1"/>
        </p:nvPicPr>
        <p:blipFill>
          <a:blip r:embed="rId2"/>
          <a:stretch>
            <a:fillRect/>
          </a:stretch>
        </p:blipFill>
        <p:spPr>
          <a:xfrm>
            <a:off x="7772400"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144539232"/>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4903978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58390670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2050147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44994966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85610022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ectacenter.org/topics/ssip/ssip.asp" TargetMode="External"/><Relationship Id="rId4" Type="http://schemas.openxmlformats.org/officeDocument/2006/relationships/hyperlink" Target="http://dasycenter.org/data-visualization-toolkit/"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unc-fpg-cdi.adobeconnect.com/_a992899727/ai-lesson3-p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implementation.fpg.unc.edu/resources/lesson-3-practice-profiles"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hyperlink" Target="http://implementation.fpg.unc.edu/resources/lesson-3-practice-profiles" TargetMode="External"/><Relationship Id="rId4" Type="http://schemas.openxmlformats.org/officeDocument/2006/relationships/hyperlink" Target="http://ectacenter.org/~docs/topics/ssip/ssip_improvement_plan_template.doc" TargetMode="External"/><Relationship Id="rId5" Type="http://schemas.openxmlformats.org/officeDocument/2006/relationships/hyperlink" Target="https://ideadata.org/resource-library/5682ad18140ba01a6a8b45d0/" TargetMode="External"/><Relationship Id="rId6" Type="http://schemas.openxmlformats.org/officeDocument/2006/relationships/hyperlink" Target="http://ectacenter.org/topics/ssip/plan_eval_program_improvement.asp" TargetMode="External"/><Relationship Id="rId7"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hyperlink" Target="http://implementation.fpg.unc.edu/module-7/active-implementation-frameworks/fidelity-assessment-and-implement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ectacenter.org/topics/ssip/ssip.asp"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3200400"/>
            <a:ext cx="1524000" cy="2284885"/>
          </a:xfrm>
          <a:prstGeom prst="rect">
            <a:avLst/>
          </a:prstGeom>
        </p:spPr>
      </p:pic>
      <p:sp>
        <p:nvSpPr>
          <p:cNvPr id="2" name="Title 1"/>
          <p:cNvSpPr>
            <a:spLocks noGrp="1"/>
          </p:cNvSpPr>
          <p:nvPr>
            <p:ph type="title"/>
          </p:nvPr>
        </p:nvSpPr>
        <p:spPr>
          <a:xfrm>
            <a:off x="457200" y="1066800"/>
            <a:ext cx="8305800" cy="1676400"/>
          </a:xfrm>
        </p:spPr>
        <p:txBody>
          <a:bodyPr>
            <a:noAutofit/>
          </a:bodyPr>
          <a:lstStyle/>
          <a:p>
            <a:r>
              <a:rPr lang="en-US" sz="4400" dirty="0"/>
              <a:t>Let's get to work! Implementing and evaluating state systemic </a:t>
            </a:r>
            <a:r>
              <a:rPr lang="en-US" sz="4400" dirty="0" smtClean="0"/>
              <a:t>improvement</a:t>
            </a:r>
            <a:endParaRPr lang="en-US" sz="4400" dirty="0"/>
          </a:p>
        </p:txBody>
      </p:sp>
      <p:sp>
        <p:nvSpPr>
          <p:cNvPr id="3" name="Subtitle 2"/>
          <p:cNvSpPr>
            <a:spLocks noGrp="1"/>
          </p:cNvSpPr>
          <p:nvPr>
            <p:ph type="subTitle" idx="1"/>
          </p:nvPr>
        </p:nvSpPr>
        <p:spPr>
          <a:xfrm>
            <a:off x="457200" y="3276600"/>
            <a:ext cx="8229600" cy="1216152"/>
          </a:xfrm>
        </p:spPr>
        <p:txBody>
          <a:bodyPr>
            <a:noAutofit/>
          </a:bodyPr>
          <a:lstStyle/>
          <a:p>
            <a:pPr algn="l"/>
            <a:r>
              <a:rPr lang="en-US" sz="2000" dirty="0"/>
              <a:t>Anne Lucas, ECTA/DaSy</a:t>
            </a:r>
          </a:p>
          <a:p>
            <a:pPr algn="l"/>
            <a:r>
              <a:rPr lang="en-US" sz="2000" dirty="0"/>
              <a:t>Abby Schachner, ECTA/DaSy</a:t>
            </a:r>
          </a:p>
          <a:p>
            <a:pPr algn="l"/>
            <a:r>
              <a:rPr lang="en-US" sz="2000" dirty="0"/>
              <a:t>Ardith Ferguson, NCSI</a:t>
            </a:r>
          </a:p>
          <a:p>
            <a:pPr algn="l"/>
            <a:r>
              <a:rPr lang="en-US" sz="2000" dirty="0"/>
              <a:t>Carolee Eslinger, IDC</a:t>
            </a:r>
          </a:p>
          <a:p>
            <a:pPr algn="l"/>
            <a:r>
              <a:rPr lang="en-US" sz="2000" dirty="0"/>
              <a:t>Grace Kelley, DaSy/NCSI/ECTA</a:t>
            </a:r>
          </a:p>
          <a:p>
            <a:pPr algn="l"/>
            <a:r>
              <a:rPr lang="en-US" sz="2000" dirty="0"/>
              <a:t>Megan Vinh, </a:t>
            </a:r>
            <a:r>
              <a:rPr lang="en-US" sz="2000" dirty="0" smtClean="0"/>
              <a:t>ECTA/DaSy</a:t>
            </a:r>
          </a:p>
          <a:p>
            <a:pPr algn="l"/>
            <a:endParaRPr lang="en-US" sz="2000" dirty="0"/>
          </a:p>
          <a:p>
            <a:pPr algn="l"/>
            <a:r>
              <a:rPr lang="en-US" sz="2200" dirty="0">
                <a:solidFill>
                  <a:srgbClr val="56A0D3"/>
                </a:solidFill>
              </a:rPr>
              <a:t>Improving Data, Improving Outcomes Conference</a:t>
            </a:r>
          </a:p>
          <a:p>
            <a:pPr algn="l"/>
            <a:r>
              <a:rPr lang="en-US" sz="2200" dirty="0">
                <a:solidFill>
                  <a:srgbClr val="56A0D3"/>
                </a:solidFill>
              </a:rPr>
              <a:t>New Orleans, August 17, </a:t>
            </a:r>
            <a:r>
              <a:rPr lang="en-US" sz="2200" dirty="0" smtClean="0">
                <a:solidFill>
                  <a:srgbClr val="56A0D3"/>
                </a:solidFill>
              </a:rPr>
              <a:t>2016</a:t>
            </a:r>
            <a:endParaRPr lang="en-US" sz="2200" dirty="0">
              <a:solidFill>
                <a:srgbClr val="56A0D3"/>
              </a:solidFill>
            </a:endParaRPr>
          </a:p>
        </p:txBody>
      </p:sp>
    </p:spTree>
    <p:extLst>
      <p:ext uri="{BB962C8B-B14F-4D97-AF65-F5344CB8AC3E}">
        <p14:creationId xmlns:p14="http://schemas.microsoft.com/office/powerpoint/2010/main" val="940891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t>
            </a:r>
            <a:r>
              <a:rPr lang="en-US" dirty="0" smtClean="0"/>
              <a:t>ffective </a:t>
            </a:r>
            <a:r>
              <a:rPr lang="en-US" dirty="0"/>
              <a:t>and timely communication will be essential to successful implementation and to achieving desired outcomes </a:t>
            </a:r>
          </a:p>
          <a:p>
            <a:r>
              <a:rPr lang="en-US" dirty="0" smtClean="0"/>
              <a:t>Feedback loops are critical: </a:t>
            </a:r>
          </a:p>
          <a:p>
            <a:pPr lvl="1"/>
            <a:r>
              <a:rPr lang="en-US" dirty="0" smtClean="0"/>
              <a:t>Implementers will need a way to communicate with the state to </a:t>
            </a:r>
            <a:r>
              <a:rPr lang="en-US" dirty="0"/>
              <a:t>convey related barriers, successes, and outcomes </a:t>
            </a:r>
            <a:endParaRPr lang="en-US" dirty="0" smtClean="0"/>
          </a:p>
          <a:p>
            <a:pPr lvl="1"/>
            <a:r>
              <a:rPr lang="en-US" dirty="0"/>
              <a:t>I</a:t>
            </a:r>
            <a:r>
              <a:rPr lang="en-US" dirty="0" smtClean="0"/>
              <a:t>mplementation </a:t>
            </a:r>
            <a:r>
              <a:rPr lang="en-US" dirty="0"/>
              <a:t>and planning teams will need to communicate on a regular basis to review data and information provided through feedback loops </a:t>
            </a:r>
            <a:endParaRPr lang="en-US" dirty="0" smtClean="0"/>
          </a:p>
        </p:txBody>
      </p:sp>
      <p:sp>
        <p:nvSpPr>
          <p:cNvPr id="3" name="Title 2"/>
          <p:cNvSpPr>
            <a:spLocks noGrp="1"/>
          </p:cNvSpPr>
          <p:nvPr>
            <p:ph type="title"/>
          </p:nvPr>
        </p:nvSpPr>
        <p:spPr/>
        <p:txBody>
          <a:bodyPr>
            <a:normAutofit fontScale="90000"/>
          </a:bodyPr>
          <a:lstStyle/>
          <a:p>
            <a:r>
              <a:rPr lang="en-US" dirty="0"/>
              <a:t>Communicating Implementation Progress and </a:t>
            </a:r>
            <a:r>
              <a:rPr lang="en-US" dirty="0" smtClean="0"/>
              <a:t>Outcomes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117297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038600"/>
          </a:xfrm>
        </p:spPr>
        <p:txBody>
          <a:bodyPr/>
          <a:lstStyle/>
          <a:p>
            <a:r>
              <a:rPr lang="en-US" dirty="0"/>
              <a:t>Ongoing review and analysis are essential to meeting targets </a:t>
            </a:r>
            <a:r>
              <a:rPr lang="en-US" dirty="0" smtClean="0"/>
              <a:t>and achieving SIMR</a:t>
            </a:r>
          </a:p>
          <a:p>
            <a:r>
              <a:rPr lang="en-US" dirty="0"/>
              <a:t>Organizations that are most effective at achieving results and sustaining change revisit </a:t>
            </a:r>
            <a:r>
              <a:rPr lang="en-US" dirty="0" smtClean="0"/>
              <a:t>plans </a:t>
            </a:r>
            <a:r>
              <a:rPr lang="en-US" dirty="0"/>
              <a:t>and update on a </a:t>
            </a:r>
            <a:r>
              <a:rPr lang="en-US" u="sng" dirty="0"/>
              <a:t>regular</a:t>
            </a:r>
            <a:r>
              <a:rPr lang="en-US" dirty="0"/>
              <a:t> basis</a:t>
            </a:r>
            <a:r>
              <a:rPr lang="en-US" dirty="0" smtClean="0"/>
              <a:t>, celebrating successes, </a:t>
            </a:r>
            <a:r>
              <a:rPr lang="en-US" dirty="0"/>
              <a:t>taking advantage of opportunities and addressing challenges that </a:t>
            </a:r>
            <a:r>
              <a:rPr lang="en-US" dirty="0" smtClean="0"/>
              <a:t>arise</a:t>
            </a:r>
          </a:p>
        </p:txBody>
      </p:sp>
      <p:sp>
        <p:nvSpPr>
          <p:cNvPr id="3" name="Title 2"/>
          <p:cNvSpPr>
            <a:spLocks noGrp="1"/>
          </p:cNvSpPr>
          <p:nvPr>
            <p:ph type="title"/>
          </p:nvPr>
        </p:nvSpPr>
        <p:spPr/>
        <p:txBody>
          <a:bodyPr>
            <a:normAutofit fontScale="90000"/>
          </a:bodyPr>
          <a:lstStyle/>
          <a:p>
            <a:r>
              <a:rPr lang="en-US" dirty="0"/>
              <a:t>Making Adjustments in the Improvement and Evaluation </a:t>
            </a:r>
            <a:r>
              <a:rPr lang="en-US" dirty="0" smtClean="0"/>
              <a:t>Plans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pic>
        <p:nvPicPr>
          <p:cNvPr id="5" name="Picture 4" descr="&quot; &quot;"/>
          <p:cNvPicPr>
            <a:picLocks noChangeAspect="1"/>
          </p:cNvPicPr>
          <p:nvPr/>
        </p:nvPicPr>
        <p:blipFill rotWithShape="1">
          <a:blip r:embed="rId3" cstate="print">
            <a:extLst>
              <a:ext uri="{28A0092B-C50C-407E-A947-70E740481C1C}">
                <a14:useLocalDpi xmlns:a14="http://schemas.microsoft.com/office/drawing/2010/main" val="0"/>
              </a:ext>
            </a:extLst>
          </a:blip>
          <a:srcRect t="11881" b="11471"/>
          <a:stretch/>
        </p:blipFill>
        <p:spPr>
          <a:xfrm>
            <a:off x="5867400" y="4267200"/>
            <a:ext cx="2362200" cy="1732548"/>
          </a:xfrm>
          <a:prstGeom prst="rect">
            <a:avLst/>
          </a:prstGeom>
        </p:spPr>
      </p:pic>
    </p:spTree>
    <p:extLst>
      <p:ext uri="{BB962C8B-B14F-4D97-AF65-F5344CB8AC3E}">
        <p14:creationId xmlns:p14="http://schemas.microsoft.com/office/powerpoint/2010/main" val="60376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Get To Work!</a:t>
            </a:r>
            <a:endParaRPr lang="en-US" dirty="0"/>
          </a:p>
        </p:txBody>
      </p:sp>
      <p:sp>
        <p:nvSpPr>
          <p:cNvPr id="4" name="Slide Number Placeholder 3"/>
          <p:cNvSpPr>
            <a:spLocks noGrp="1"/>
          </p:cNvSpPr>
          <p:nvPr>
            <p:ph type="sldNum" sz="quarter" idx="11"/>
          </p:nvPr>
        </p:nvSpPr>
        <p:spPr/>
        <p:txBody>
          <a:bodyPr/>
          <a:lstStyle/>
          <a:p>
            <a:fld id="{B2897048-00E0-47FB-B07B-F36BBE8AF579}" type="slidenum">
              <a:rPr lang="en-US" smtClean="0"/>
              <a:pPr/>
              <a:t>12</a:t>
            </a:fld>
            <a:endParaRPr lang="en-US" dirty="0"/>
          </a:p>
        </p:txBody>
      </p:sp>
      <p:pic>
        <p:nvPicPr>
          <p:cNvPr id="7" name="Content Placeholder 7" descr="CoverGirl-posteredge"/>
          <p:cNvPicPr>
            <a:picLocks noGrp="1" noChangeAspect="1" noChangeArrowheads="1"/>
          </p:cNvPicPr>
          <p:nvPr>
            <p:ph type="pic" sz="quarter" idx="10"/>
          </p:nvPr>
        </p:nvPicPr>
        <p:blipFill rotWithShape="1">
          <a:blip r:embed="rId3" cstate="print"/>
          <a:srcRect l="903" r="389"/>
          <a:stretch/>
        </p:blipFill>
        <p:spPr>
          <a:xfrm>
            <a:off x="3624299" y="2438400"/>
            <a:ext cx="4739469" cy="3354388"/>
          </a:xfrm>
          <a:prstGeom prst="rect">
            <a:avLst/>
          </a:prstGeom>
          <a:ln>
            <a:solidFill>
              <a:schemeClr val="accent1">
                <a:lumMod val="75000"/>
              </a:schemeClr>
            </a:solidFill>
          </a:ln>
          <a:effectLst>
            <a:outerShdw dist="35921" dir="2700000" algn="ctr" rotWithShape="0">
              <a:srgbClr val="808080"/>
            </a:outerShdw>
          </a:effectLst>
        </p:spPr>
      </p:pic>
    </p:spTree>
    <p:extLst>
      <p:ext uri="{BB962C8B-B14F-4D97-AF65-F5344CB8AC3E}">
        <p14:creationId xmlns:p14="http://schemas.microsoft.com/office/powerpoint/2010/main" val="341620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838200"/>
            <a:ext cx="6702552" cy="1676400"/>
          </a:xfrm>
        </p:spPr>
        <p:txBody>
          <a:bodyPr>
            <a:normAutofit fontScale="90000"/>
          </a:bodyPr>
          <a:lstStyle/>
          <a:p>
            <a:r>
              <a:rPr lang="en-US" dirty="0"/>
              <a:t>Communication and Engagement </a:t>
            </a:r>
            <a:r>
              <a:rPr lang="en-US" dirty="0" smtClean="0"/>
              <a:t>Plan</a:t>
            </a:r>
            <a:endParaRPr lang="en-US" dirty="0"/>
          </a:p>
        </p:txBody>
      </p:sp>
      <p:pic>
        <p:nvPicPr>
          <p:cNvPr id="3" name="Picture 2" descr="CB028464-11559180_corb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971800"/>
            <a:ext cx="2971800" cy="2971800"/>
          </a:xfrm>
          <a:prstGeom prst="rect">
            <a:avLst/>
          </a:prstGeom>
        </p:spPr>
      </p:pic>
      <p:pic>
        <p:nvPicPr>
          <p:cNvPr id="6" name="Picture 5" descr="boy pain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213100"/>
            <a:ext cx="3770594" cy="2501900"/>
          </a:xfrm>
          <a:prstGeom prst="rect">
            <a:avLst/>
          </a:prstGeom>
        </p:spPr>
      </p:pic>
    </p:spTree>
    <p:extLst>
      <p:ext uri="{BB962C8B-B14F-4D97-AF65-F5344CB8AC3E}">
        <p14:creationId xmlns:p14="http://schemas.microsoft.com/office/powerpoint/2010/main" val="735760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Stakeholders:</a:t>
            </a:r>
          </a:p>
          <a:p>
            <a:pPr lvl="1" fontAlgn="ctr"/>
            <a:r>
              <a:rPr lang="en-US" dirty="0"/>
              <a:t>Represent diverse </a:t>
            </a:r>
            <a:r>
              <a:rPr lang="en-US" dirty="0" smtClean="0"/>
              <a:t>perspectives </a:t>
            </a:r>
            <a:endParaRPr lang="en-US" dirty="0"/>
          </a:p>
          <a:p>
            <a:pPr lvl="1" fontAlgn="ctr"/>
            <a:r>
              <a:rPr lang="en-US" dirty="0"/>
              <a:t>Provide feedback on </a:t>
            </a:r>
            <a:r>
              <a:rPr lang="en-US" dirty="0" smtClean="0"/>
              <a:t>what </a:t>
            </a:r>
            <a:r>
              <a:rPr lang="en-US" dirty="0"/>
              <a:t>activities are working, and what planning needs to be tweaked (mid-course corrections</a:t>
            </a:r>
            <a:r>
              <a:rPr lang="en-US" dirty="0" smtClean="0"/>
              <a:t>)</a:t>
            </a:r>
            <a:endParaRPr lang="en-US" dirty="0"/>
          </a:p>
          <a:p>
            <a:pPr lvl="1" fontAlgn="ctr"/>
            <a:r>
              <a:rPr lang="en-US" dirty="0"/>
              <a:t>Encourage sustained focus on selected priority areas over </a:t>
            </a:r>
            <a:r>
              <a:rPr lang="en-US" dirty="0" smtClean="0"/>
              <a:t>time </a:t>
            </a:r>
            <a:endParaRPr lang="en-US" dirty="0"/>
          </a:p>
        </p:txBody>
      </p:sp>
      <p:sp>
        <p:nvSpPr>
          <p:cNvPr id="3" name="Title 2"/>
          <p:cNvSpPr>
            <a:spLocks noGrp="1"/>
          </p:cNvSpPr>
          <p:nvPr>
            <p:ph type="title"/>
          </p:nvPr>
        </p:nvSpPr>
        <p:spPr/>
        <p:txBody>
          <a:bodyPr>
            <a:normAutofit fontScale="90000"/>
          </a:bodyPr>
          <a:lstStyle/>
          <a:p>
            <a:r>
              <a:rPr lang="en-US" dirty="0"/>
              <a:t>For systemic change, stakeholder engagement is critical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Tree>
    <p:extLst>
      <p:ext uri="{BB962C8B-B14F-4D97-AF65-F5344CB8AC3E}">
        <p14:creationId xmlns:p14="http://schemas.microsoft.com/office/powerpoint/2010/main" val="219607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Communication and routine feedback </a:t>
            </a:r>
            <a:r>
              <a:rPr lang="en-US" dirty="0" smtClean="0"/>
              <a:t>are </a:t>
            </a:r>
            <a:r>
              <a:rPr lang="en-US" dirty="0"/>
              <a:t>a necessary part of the PDSA cycle and continuous </a:t>
            </a:r>
            <a:r>
              <a:rPr lang="en-US" dirty="0" smtClean="0"/>
              <a:t>improvement</a:t>
            </a:r>
            <a:endParaRPr lang="en-US" dirty="0"/>
          </a:p>
          <a:p>
            <a:r>
              <a:rPr lang="en-US" dirty="0"/>
              <a:t>Information must flow through frequently used, multi-directional and multi-level feedback loops to convey barriers, successes, and outcomes of the implementation </a:t>
            </a:r>
            <a:r>
              <a:rPr lang="en-US" dirty="0" smtClean="0"/>
              <a:t>and evaluation activities  </a:t>
            </a:r>
            <a:endParaRPr lang="en-US" dirty="0"/>
          </a:p>
        </p:txBody>
      </p:sp>
      <p:sp>
        <p:nvSpPr>
          <p:cNvPr id="3" name="Title 2"/>
          <p:cNvSpPr>
            <a:spLocks noGrp="1"/>
          </p:cNvSpPr>
          <p:nvPr>
            <p:ph type="title"/>
          </p:nvPr>
        </p:nvSpPr>
        <p:spPr/>
        <p:txBody>
          <a:bodyPr>
            <a:normAutofit fontScale="90000"/>
          </a:bodyPr>
          <a:lstStyle/>
          <a:p>
            <a:r>
              <a:rPr lang="en-US" dirty="0"/>
              <a:t>For systemic change, effective, timely communication flow is critical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312075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Messaging regarding the </a:t>
            </a:r>
            <a:r>
              <a:rPr lang="en-US" dirty="0" smtClean="0"/>
              <a:t>implementation, evaluation </a:t>
            </a:r>
            <a:r>
              <a:rPr lang="en-US" dirty="0"/>
              <a:t>and outcomes must be current </a:t>
            </a:r>
            <a:r>
              <a:rPr lang="en-US" dirty="0" smtClean="0"/>
              <a:t>and </a:t>
            </a:r>
            <a:r>
              <a:rPr lang="en-US" dirty="0"/>
              <a:t>reflective of the </a:t>
            </a:r>
            <a:r>
              <a:rPr lang="en-US" dirty="0" smtClean="0"/>
              <a:t>work </a:t>
            </a:r>
            <a:endParaRPr lang="en-US" dirty="0"/>
          </a:p>
          <a:p>
            <a:r>
              <a:rPr lang="en-US" dirty="0"/>
              <a:t>Information flow enables teams to make timely adjustments in policy, implementation, </a:t>
            </a:r>
            <a:r>
              <a:rPr lang="en-US" dirty="0" smtClean="0"/>
              <a:t>evaluation strategies and</a:t>
            </a:r>
            <a:r>
              <a:rPr lang="en-US" dirty="0"/>
              <a:t>/or resources as </a:t>
            </a:r>
            <a:r>
              <a:rPr lang="en-US" dirty="0" smtClean="0"/>
              <a:t>needed</a:t>
            </a:r>
            <a:endParaRPr lang="en-US" dirty="0"/>
          </a:p>
          <a:p>
            <a:pPr lvl="0"/>
            <a:r>
              <a:rPr lang="en-US" dirty="0"/>
              <a:t>A Communication Plan can guide the flow of information, help avoid gaps, and ensure efficiency of process and </a:t>
            </a:r>
            <a:r>
              <a:rPr lang="en-US" dirty="0" smtClean="0"/>
              <a:t>progress </a:t>
            </a:r>
            <a:endParaRPr lang="en-US" dirty="0"/>
          </a:p>
        </p:txBody>
      </p:sp>
      <p:sp>
        <p:nvSpPr>
          <p:cNvPr id="3" name="Title 2"/>
          <p:cNvSpPr>
            <a:spLocks noGrp="1"/>
          </p:cNvSpPr>
          <p:nvPr>
            <p:ph type="title"/>
          </p:nvPr>
        </p:nvSpPr>
        <p:spPr/>
        <p:txBody>
          <a:bodyPr>
            <a:normAutofit fontScale="90000"/>
          </a:bodyPr>
          <a:lstStyle/>
          <a:p>
            <a:r>
              <a:rPr lang="en-US" dirty="0"/>
              <a:t>For systemic change, effective, timely communication flow is </a:t>
            </a:r>
            <a:r>
              <a:rPr lang="en-US" dirty="0" smtClean="0"/>
              <a:t>critical, cont’d</a:t>
            </a:r>
            <a:r>
              <a:rPr lang="is-IS" dirty="0" smtClean="0"/>
              <a:t>…</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162891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382000" cy="4038600"/>
          </a:xfrm>
        </p:spPr>
        <p:txBody>
          <a:bodyPr/>
          <a:lstStyle/>
          <a:p>
            <a:r>
              <a:rPr lang="en-US" sz="2500" dirty="0"/>
              <a:t>Illustrate how team </a:t>
            </a:r>
            <a:r>
              <a:rPr lang="en-US" sz="2500" dirty="0" smtClean="0"/>
              <a:t>members/stakeholders </a:t>
            </a:r>
            <a:r>
              <a:rPr lang="en-US" sz="2500" dirty="0"/>
              <a:t>are included in planning</a:t>
            </a:r>
            <a:r>
              <a:rPr lang="en-US" sz="2500" dirty="0" smtClean="0"/>
              <a:t>, implementation, </a:t>
            </a:r>
            <a:r>
              <a:rPr lang="en-US" sz="2500" dirty="0"/>
              <a:t>and accountability-related </a:t>
            </a:r>
            <a:r>
              <a:rPr lang="en-US" sz="2500" dirty="0" smtClean="0"/>
              <a:t>activities</a:t>
            </a:r>
            <a:endParaRPr lang="en-US" sz="2500" dirty="0"/>
          </a:p>
          <a:p>
            <a:r>
              <a:rPr lang="en-US" sz="2500" dirty="0"/>
              <a:t>Support meaningful communication flow with effective feedback loops across all critical </a:t>
            </a:r>
            <a:r>
              <a:rPr lang="en-US" sz="2500" dirty="0" smtClean="0"/>
              <a:t>parties</a:t>
            </a:r>
          </a:p>
          <a:p>
            <a:r>
              <a:rPr lang="en-US" sz="2500" dirty="0"/>
              <a:t>Help identify effective and ineffective practices, and </a:t>
            </a:r>
            <a:r>
              <a:rPr lang="en-US" sz="2500" dirty="0" smtClean="0"/>
              <a:t>needed </a:t>
            </a:r>
            <a:r>
              <a:rPr lang="en-US" sz="2500" dirty="0"/>
              <a:t>adjustments to the implementation plan and process (formative </a:t>
            </a:r>
            <a:r>
              <a:rPr lang="en-US" sz="2500" dirty="0" smtClean="0"/>
              <a:t>evaluation)</a:t>
            </a:r>
            <a:endParaRPr lang="en-US" sz="2500" dirty="0"/>
          </a:p>
          <a:p>
            <a:r>
              <a:rPr lang="en-US" sz="2500" dirty="0"/>
              <a:t>Help identify when the targeted infrastructure change and system adjustments actually occur (summative evaluation</a:t>
            </a:r>
            <a:r>
              <a:rPr lang="en-US" sz="2500" dirty="0" smtClean="0"/>
              <a:t>)</a:t>
            </a:r>
            <a:endParaRPr lang="en-US" sz="2500" dirty="0"/>
          </a:p>
        </p:txBody>
      </p:sp>
      <p:sp>
        <p:nvSpPr>
          <p:cNvPr id="3" name="Title 2"/>
          <p:cNvSpPr>
            <a:spLocks noGrp="1"/>
          </p:cNvSpPr>
          <p:nvPr>
            <p:ph type="title"/>
          </p:nvPr>
        </p:nvSpPr>
        <p:spPr/>
        <p:txBody>
          <a:bodyPr>
            <a:normAutofit/>
          </a:bodyPr>
          <a:lstStyle/>
          <a:p>
            <a:r>
              <a:rPr lang="en-US" dirty="0"/>
              <a:t>A strong Communication Plan will: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3535879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Continue to engage existing stakeholders to discuss strategies for improving the feedback loops enhancing their involvement in the </a:t>
            </a:r>
            <a:r>
              <a:rPr lang="en-US" dirty="0" smtClean="0"/>
              <a:t>process</a:t>
            </a:r>
            <a:endParaRPr lang="en-US" dirty="0"/>
          </a:p>
          <a:p>
            <a:pPr lvl="0"/>
            <a:r>
              <a:rPr lang="en-US" dirty="0"/>
              <a:t>Explore using existing communication channels </a:t>
            </a:r>
            <a:r>
              <a:rPr lang="en-US" dirty="0" smtClean="0"/>
              <a:t>(meetings</a:t>
            </a:r>
            <a:r>
              <a:rPr lang="en-US" dirty="0"/>
              <a:t>, newsletters, email blasts)</a:t>
            </a:r>
          </a:p>
          <a:p>
            <a:pPr lvl="0"/>
            <a:r>
              <a:rPr lang="en-US" dirty="0"/>
              <a:t>Consider using infographics to share progress data to variety of stakeholders and in the SSIP Phase </a:t>
            </a:r>
            <a:r>
              <a:rPr lang="en-US" dirty="0" smtClean="0"/>
              <a:t>III</a:t>
            </a:r>
            <a:endParaRPr lang="en-US" dirty="0"/>
          </a:p>
          <a:p>
            <a:pPr lvl="0"/>
            <a:r>
              <a:rPr lang="en-US" dirty="0"/>
              <a:t>Include narrative description of plan in the </a:t>
            </a:r>
            <a:r>
              <a:rPr lang="en-US" dirty="0" smtClean="0"/>
              <a:t>SSIP</a:t>
            </a:r>
            <a:endParaRPr lang="en-US" dirty="0"/>
          </a:p>
        </p:txBody>
      </p:sp>
      <p:sp>
        <p:nvSpPr>
          <p:cNvPr id="3" name="Title 2"/>
          <p:cNvSpPr>
            <a:spLocks noGrp="1"/>
          </p:cNvSpPr>
          <p:nvPr>
            <p:ph type="title"/>
          </p:nvPr>
        </p:nvSpPr>
        <p:spPr/>
        <p:txBody>
          <a:bodyPr>
            <a:normAutofit fontScale="90000"/>
          </a:bodyPr>
          <a:lstStyle/>
          <a:p>
            <a:r>
              <a:rPr lang="en-US" dirty="0"/>
              <a:t>Tips for developing a strong </a:t>
            </a:r>
            <a:r>
              <a:rPr lang="en-US" dirty="0" smtClean="0"/>
              <a:t>Communication Plan: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27053113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Moving stakeholder involvement from simply informing to higher levels of engagement</a:t>
            </a:r>
          </a:p>
        </p:txBody>
      </p:sp>
      <p:sp>
        <p:nvSpPr>
          <p:cNvPr id="3" name="Title 2"/>
          <p:cNvSpPr>
            <a:spLocks noGrp="1"/>
          </p:cNvSpPr>
          <p:nvPr>
            <p:ph type="title"/>
          </p:nvPr>
        </p:nvSpPr>
        <p:spPr/>
        <p:txBody>
          <a:bodyPr>
            <a:normAutofit fontScale="90000"/>
          </a:bodyPr>
          <a:lstStyle/>
          <a:p>
            <a:r>
              <a:rPr lang="en-US" dirty="0"/>
              <a:t>Leading by Convening </a:t>
            </a:r>
            <a:br>
              <a:rPr lang="en-US" dirty="0"/>
            </a:br>
            <a:r>
              <a:rPr lang="en-US" dirty="0"/>
              <a:t>Engagement Levels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5" name="Picture 4" descr="This image shows the various levels of engagement outlined by the Leading by Convening framework.&#10;&#10;The Operational Decision is comprised of key actions and behaviors that require your attention. At the Informing Level, sharing and disseminating occurs; this is characterized by one-way communication. At the Networking Level, two-way communication and exchanging occurs. At the Collaborating Level, engaging or working together on the issue over time occurs. At the Transforming Level, the highest level, committing to approach issues through engagement and consensus building is achieved." title="Leading by Convening Engagement Levels"/>
          <p:cNvPicPr>
            <a:picLocks noChangeAspect="1"/>
          </p:cNvPicPr>
          <p:nvPr/>
        </p:nvPicPr>
        <p:blipFill rotWithShape="1">
          <a:blip r:embed="rId3"/>
          <a:srcRect l="16326" r="13470"/>
          <a:stretch/>
        </p:blipFill>
        <p:spPr>
          <a:xfrm>
            <a:off x="76200" y="2819400"/>
            <a:ext cx="8991600" cy="2753320"/>
          </a:xfrm>
          <a:prstGeom prst="rect">
            <a:avLst/>
          </a:prstGeom>
        </p:spPr>
      </p:pic>
    </p:spTree>
    <p:extLst>
      <p:ext uri="{BB962C8B-B14F-4D97-AF65-F5344CB8AC3E}">
        <p14:creationId xmlns:p14="http://schemas.microsoft.com/office/powerpoint/2010/main" val="33817569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a:t>Participants will:</a:t>
            </a:r>
          </a:p>
          <a:p>
            <a:pPr lvl="0"/>
            <a:r>
              <a:rPr lang="en-US" sz="2400" dirty="0"/>
              <a:t>Understand strategies that can be used to implement, </a:t>
            </a:r>
            <a:r>
              <a:rPr lang="en-US" sz="2400" dirty="0" smtClean="0"/>
              <a:t>evaluate, </a:t>
            </a:r>
            <a:r>
              <a:rPr lang="en-US" sz="2400" dirty="0"/>
              <a:t>and make </a:t>
            </a:r>
            <a:r>
              <a:rPr lang="en-US" sz="2400" dirty="0" smtClean="0"/>
              <a:t>mid-course </a:t>
            </a:r>
            <a:r>
              <a:rPr lang="en-US" sz="2400" dirty="0"/>
              <a:t>corrections to their state’s SSIP improvement and evaluation plans during Phase III.</a:t>
            </a:r>
          </a:p>
          <a:p>
            <a:pPr lvl="0"/>
            <a:r>
              <a:rPr lang="en-US" sz="2400" dirty="0"/>
              <a:t>Understand how other states are implementing and evaluating their </a:t>
            </a:r>
            <a:r>
              <a:rPr lang="en-US" sz="2400" dirty="0" smtClean="0"/>
              <a:t>SSIP.</a:t>
            </a:r>
            <a:endParaRPr lang="en-US" sz="2400" dirty="0"/>
          </a:p>
          <a:p>
            <a:pPr lvl="0"/>
            <a:r>
              <a:rPr lang="en-US" sz="2400" dirty="0"/>
              <a:t>Practice applying strategies related to implementing, </a:t>
            </a:r>
            <a:r>
              <a:rPr lang="en-US" sz="2400" dirty="0" smtClean="0"/>
              <a:t>evaluating, </a:t>
            </a:r>
            <a:r>
              <a:rPr lang="en-US" sz="2400" dirty="0"/>
              <a:t>and </a:t>
            </a:r>
            <a:r>
              <a:rPr lang="en-US" sz="2400" dirty="0" smtClean="0"/>
              <a:t>making mid-course </a:t>
            </a:r>
            <a:r>
              <a:rPr lang="en-US" sz="2400" dirty="0"/>
              <a:t>corrections to their state’s SSIP improvement and evaluation plans through use of scenarios</a:t>
            </a:r>
            <a:r>
              <a:rPr lang="en-US" sz="2400" dirty="0" smtClean="0"/>
              <a:t>.</a:t>
            </a:r>
            <a:endParaRPr lang="en-US" sz="2400" dirty="0"/>
          </a:p>
        </p:txBody>
      </p:sp>
      <p:sp>
        <p:nvSpPr>
          <p:cNvPr id="3" name="Title 2"/>
          <p:cNvSpPr>
            <a:spLocks noGrp="1"/>
          </p:cNvSpPr>
          <p:nvPr>
            <p:ph type="title"/>
          </p:nvPr>
        </p:nvSpPr>
        <p:spPr/>
        <p:txBody>
          <a:bodyPr/>
          <a:lstStyle/>
          <a:p>
            <a:r>
              <a:rPr lang="en-US" dirty="0"/>
              <a:t>Intended Outcomes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24161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Phase III Process Guide, Communicating Implementation Progress and Outcomes Section</a:t>
            </a:r>
          </a:p>
          <a:p>
            <a:pPr lvl="1" fontAlgn="ctr"/>
            <a:r>
              <a:rPr lang="en-US" dirty="0" smtClean="0"/>
              <a:t>Circles of Involvement</a:t>
            </a:r>
          </a:p>
          <a:p>
            <a:pPr lvl="1" fontAlgn="ctr"/>
            <a:r>
              <a:rPr lang="en-US" dirty="0" smtClean="0"/>
              <a:t>Leading by Convening</a:t>
            </a:r>
          </a:p>
          <a:p>
            <a:pPr lvl="1" fontAlgn="ctr"/>
            <a:r>
              <a:rPr lang="en-US" dirty="0" smtClean="0"/>
              <a:t>Elements of a Strategic Communications Plan</a:t>
            </a:r>
          </a:p>
          <a:p>
            <a:pPr lvl="1" fontAlgn="ctr"/>
            <a:r>
              <a:rPr lang="en-US" dirty="0" smtClean="0">
                <a:hlinkClick r:id="rId3"/>
              </a:rPr>
              <a:t>http://ectacenter.org/topics/ssip/ssip.asp</a:t>
            </a:r>
            <a:endParaRPr lang="en-US" dirty="0"/>
          </a:p>
          <a:p>
            <a:pPr fontAlgn="ctr"/>
            <a:r>
              <a:rPr lang="en-US" sz="3600" dirty="0" smtClean="0"/>
              <a:t>DaSy Data Visualization Toolkit</a:t>
            </a:r>
          </a:p>
          <a:p>
            <a:pPr lvl="1" fontAlgn="ctr"/>
            <a:r>
              <a:rPr lang="en-US" dirty="0" smtClean="0">
                <a:hlinkClick r:id="rId4"/>
              </a:rPr>
              <a:t>http://dasycenter.org/data-visualization-toolkit/</a:t>
            </a:r>
            <a:endParaRPr lang="en-US" dirty="0"/>
          </a:p>
        </p:txBody>
      </p:sp>
      <p:sp>
        <p:nvSpPr>
          <p:cNvPr id="3" name="Title 2"/>
          <p:cNvSpPr>
            <a:spLocks noGrp="1"/>
          </p:cNvSpPr>
          <p:nvPr>
            <p:ph type="title"/>
          </p:nvPr>
        </p:nvSpPr>
        <p:spPr/>
        <p:txBody>
          <a:bodyPr>
            <a:normAutofit/>
          </a:bodyPr>
          <a:lstStyle/>
          <a:p>
            <a:r>
              <a:rPr lang="en-US" dirty="0"/>
              <a:t>Resources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30941693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839200" cy="1676400"/>
          </a:xfrm>
        </p:spPr>
        <p:txBody>
          <a:bodyPr>
            <a:normAutofit fontScale="90000"/>
          </a:bodyPr>
          <a:lstStyle/>
          <a:p>
            <a:pPr>
              <a:lnSpc>
                <a:spcPct val="120000"/>
              </a:lnSpc>
            </a:pPr>
            <a:r>
              <a:rPr lang="en-US" sz="4900" dirty="0"/>
              <a:t>Choose Your Own Adventure: </a:t>
            </a:r>
            <a:r>
              <a:rPr lang="en-US" sz="6000" dirty="0"/>
              <a:t/>
            </a:r>
            <a:br>
              <a:rPr lang="en-US" sz="6000" dirty="0"/>
            </a:br>
            <a:r>
              <a:rPr lang="en-US" sz="4400" dirty="0"/>
              <a:t>Practice Profiles and Performance </a:t>
            </a:r>
            <a:r>
              <a:rPr lang="en-US" sz="4400" dirty="0" smtClean="0"/>
              <a:t>Indicators</a:t>
            </a:r>
            <a:endParaRPr lang="en-US" sz="4400" dirty="0"/>
          </a:p>
        </p:txBody>
      </p:sp>
      <p:pic>
        <p:nvPicPr>
          <p:cNvPr id="3" name="Picture 2" descr="iStock_000003530526Sm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429000"/>
            <a:ext cx="3886200" cy="2586223"/>
          </a:xfrm>
          <a:prstGeom prst="rect">
            <a:avLst/>
          </a:prstGeom>
        </p:spPr>
      </p:pic>
    </p:spTree>
    <p:extLst>
      <p:ext uri="{BB962C8B-B14F-4D97-AF65-F5344CB8AC3E}">
        <p14:creationId xmlns:p14="http://schemas.microsoft.com/office/powerpoint/2010/main" val="612605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905000"/>
            <a:ext cx="8229600" cy="4038600"/>
          </a:xfrm>
        </p:spPr>
        <p:txBody>
          <a:bodyPr>
            <a:normAutofit/>
          </a:bodyPr>
          <a:lstStyle/>
          <a:p>
            <a:r>
              <a:rPr lang="en-US" sz="3200" dirty="0" smtClean="0"/>
              <a:t>You are planning on developing or adapting </a:t>
            </a:r>
            <a:r>
              <a:rPr lang="en-US" sz="3200" dirty="0"/>
              <a:t>a </a:t>
            </a:r>
            <a:r>
              <a:rPr lang="en-US" sz="3200" dirty="0" smtClean="0"/>
              <a:t>tool/assessment </a:t>
            </a:r>
            <a:r>
              <a:rPr lang="en-US" sz="3200" dirty="0"/>
              <a:t>to measure fidelity/implementation of practices</a:t>
            </a:r>
            <a:r>
              <a:rPr lang="en-US" sz="3200" dirty="0" smtClean="0"/>
              <a:t>?</a:t>
            </a:r>
            <a:endParaRPr lang="en-US" sz="3200" dirty="0"/>
          </a:p>
          <a:p>
            <a:r>
              <a:rPr lang="en-US" sz="3200" dirty="0" smtClean="0"/>
              <a:t>You might need </a:t>
            </a:r>
            <a:r>
              <a:rPr lang="en-US" sz="3200" dirty="0"/>
              <a:t>to develop specific statements to measure whether outcomes are achieved and track progress in your SSIP evaluation</a:t>
            </a:r>
            <a:r>
              <a:rPr lang="en-US" sz="3200" dirty="0" smtClean="0"/>
              <a:t>?</a:t>
            </a:r>
            <a:endParaRPr lang="en-US" sz="3200" dirty="0"/>
          </a:p>
        </p:txBody>
      </p:sp>
      <p:sp>
        <p:nvSpPr>
          <p:cNvPr id="5" name="Title 1"/>
          <p:cNvSpPr>
            <a:spLocks noGrp="1"/>
          </p:cNvSpPr>
          <p:nvPr>
            <p:ph type="title"/>
          </p:nvPr>
        </p:nvSpPr>
        <p:spPr/>
        <p:txBody>
          <a:bodyPr/>
          <a:lstStyle/>
          <a:p>
            <a:r>
              <a:rPr lang="en-US" dirty="0" smtClean="0"/>
              <a:t>Raise your hand if</a:t>
            </a:r>
            <a:r>
              <a:rPr lang="is-IS" dirty="0" smtClean="0"/>
              <a:t>…</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pic>
        <p:nvPicPr>
          <p:cNvPr id="7" name="Picture 6"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143" y="-34120"/>
            <a:ext cx="3877857" cy="1931878"/>
          </a:xfrm>
          <a:prstGeom prst="rect">
            <a:avLst/>
          </a:prstGeom>
        </p:spPr>
      </p:pic>
    </p:spTree>
    <p:extLst>
      <p:ext uri="{BB962C8B-B14F-4D97-AF65-F5344CB8AC3E}">
        <p14:creationId xmlns:p14="http://schemas.microsoft.com/office/powerpoint/2010/main" val="2036691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Purpose</a:t>
            </a:r>
            <a:endParaRPr lang="en-US" dirty="0"/>
          </a:p>
        </p:txBody>
      </p:sp>
      <p:sp>
        <p:nvSpPr>
          <p:cNvPr id="6" name="Content Placeholder 2"/>
          <p:cNvSpPr>
            <a:spLocks noGrp="1"/>
          </p:cNvSpPr>
          <p:nvPr>
            <p:ph idx="1"/>
          </p:nvPr>
        </p:nvSpPr>
        <p:spPr>
          <a:xfrm>
            <a:off x="457200" y="1600201"/>
            <a:ext cx="8229600" cy="4038600"/>
          </a:xfrm>
        </p:spPr>
        <p:txBody>
          <a:bodyPr/>
          <a:lstStyle/>
          <a:p>
            <a:r>
              <a:rPr lang="en-US" dirty="0" smtClean="0"/>
              <a:t>In Phase III you will need to track progress through evaluation and to do this you need</a:t>
            </a:r>
          </a:p>
          <a:p>
            <a:pPr lvl="1"/>
            <a:r>
              <a:rPr lang="en-US" dirty="0" smtClean="0"/>
              <a:t>Ways to measure practices and strategies being implemented</a:t>
            </a:r>
          </a:p>
          <a:p>
            <a:pPr lvl="1"/>
            <a:r>
              <a:rPr lang="en-US" dirty="0"/>
              <a:t>Clearly defined performance </a:t>
            </a:r>
            <a:r>
              <a:rPr lang="en-US" dirty="0" smtClean="0"/>
              <a:t>indicators</a:t>
            </a:r>
          </a:p>
          <a:p>
            <a:r>
              <a:rPr lang="en-US" dirty="0" smtClean="0"/>
              <a:t>Provide overview practice profiles and performance indicators</a:t>
            </a:r>
          </a:p>
          <a:p>
            <a:r>
              <a:rPr lang="en-US" dirty="0" smtClean="0"/>
              <a:t>Opportunity to select and complete activity based on what is most relevant or of interest to you</a:t>
            </a:r>
            <a:endParaRPr lang="en-US" dirty="0"/>
          </a:p>
        </p:txBody>
      </p:sp>
    </p:spTree>
    <p:extLst>
      <p:ext uri="{BB962C8B-B14F-4D97-AF65-F5344CB8AC3E}">
        <p14:creationId xmlns:p14="http://schemas.microsoft.com/office/powerpoint/2010/main" val="384783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689100"/>
          </a:xfrm>
        </p:spPr>
        <p:txBody>
          <a:bodyPr>
            <a:normAutofit fontScale="90000"/>
          </a:bodyPr>
          <a:lstStyle/>
          <a:p>
            <a:r>
              <a:rPr lang="en-US" dirty="0" smtClean="0"/>
              <a:t>Measuring Implementation/Fidelity of Practices: Practice Profiles</a:t>
            </a:r>
            <a:endParaRPr lang="en-US" dirty="0"/>
          </a:p>
        </p:txBody>
      </p:sp>
      <p:pic>
        <p:nvPicPr>
          <p:cNvPr id="7" name="Picture 6" descr="&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515206">
            <a:off x="2396505" y="978443"/>
            <a:ext cx="4306914" cy="2870575"/>
          </a:xfrm>
          <a:prstGeom prst="rect">
            <a:avLst/>
          </a:prstGeom>
        </p:spPr>
      </p:pic>
    </p:spTree>
    <p:extLst>
      <p:ext uri="{BB962C8B-B14F-4D97-AF65-F5344CB8AC3E}">
        <p14:creationId xmlns:p14="http://schemas.microsoft.com/office/powerpoint/2010/main" val="212011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What are Practice Profiles?</a:t>
            </a:r>
            <a:endParaRPr lang="en-US" dirty="0"/>
          </a:p>
        </p:txBody>
      </p:sp>
      <p:sp>
        <p:nvSpPr>
          <p:cNvPr id="3" name="Content Placeholder 2"/>
          <p:cNvSpPr>
            <a:spLocks noGrp="1"/>
          </p:cNvSpPr>
          <p:nvPr>
            <p:ph idx="1"/>
          </p:nvPr>
        </p:nvSpPr>
        <p:spPr>
          <a:xfrm>
            <a:off x="457200" y="1066800"/>
            <a:ext cx="8458200" cy="5029200"/>
          </a:xfrm>
        </p:spPr>
        <p:txBody>
          <a:bodyPr/>
          <a:lstStyle/>
          <a:p>
            <a:r>
              <a:rPr lang="en-US" sz="2400" dirty="0" smtClean="0">
                <a:solidFill>
                  <a:srgbClr val="39B54A"/>
                </a:solidFill>
              </a:rPr>
              <a:t>Practice profiles </a:t>
            </a:r>
            <a:r>
              <a:rPr lang="en-US" sz="2400" dirty="0" smtClean="0"/>
              <a:t>are a tool for </a:t>
            </a:r>
            <a:r>
              <a:rPr lang="en-US" sz="2400" dirty="0"/>
              <a:t>operationalizing a </a:t>
            </a:r>
            <a:r>
              <a:rPr lang="en-US" sz="2400" dirty="0" smtClean="0"/>
              <a:t>strategy or practice so </a:t>
            </a:r>
            <a:r>
              <a:rPr lang="en-US" sz="2400" dirty="0"/>
              <a:t>that it is clear what practitioners will do as they carry out </a:t>
            </a:r>
            <a:r>
              <a:rPr lang="en-US" sz="2400" dirty="0" smtClean="0"/>
              <a:t>the intervention or practices</a:t>
            </a:r>
          </a:p>
          <a:p>
            <a:pPr lvl="1"/>
            <a:r>
              <a:rPr lang="en-US" sz="2000" dirty="0" smtClean="0"/>
              <a:t>Developed through systemic review, stakeholder vetting and consensus, and testing and evolving the profile</a:t>
            </a:r>
            <a:endParaRPr lang="en-US" sz="2000" dirty="0"/>
          </a:p>
          <a:p>
            <a:r>
              <a:rPr lang="en-US" sz="2400" dirty="0" smtClean="0"/>
              <a:t>Goal of practice profiles: </a:t>
            </a:r>
          </a:p>
          <a:p>
            <a:pPr lvl="1"/>
            <a:r>
              <a:rPr lang="en-US" sz="2000" dirty="0"/>
              <a:t>I</a:t>
            </a:r>
            <a:r>
              <a:rPr lang="en-US" sz="2000" dirty="0" smtClean="0"/>
              <a:t>dentify </a:t>
            </a:r>
            <a:r>
              <a:rPr lang="en-US" sz="2000" dirty="0"/>
              <a:t>the </a:t>
            </a:r>
            <a:r>
              <a:rPr lang="en-US" sz="2000" dirty="0" smtClean="0"/>
              <a:t>intervention or practice </a:t>
            </a:r>
            <a:r>
              <a:rPr lang="en-US" sz="2000" dirty="0">
                <a:solidFill>
                  <a:srgbClr val="39B54A"/>
                </a:solidFill>
              </a:rPr>
              <a:t>principles</a:t>
            </a:r>
            <a:r>
              <a:rPr lang="en-US" sz="2000" dirty="0"/>
              <a:t> that guide successful work with </a:t>
            </a:r>
            <a:r>
              <a:rPr lang="en-US" sz="2000" dirty="0" smtClean="0"/>
              <a:t>children</a:t>
            </a:r>
            <a:r>
              <a:rPr lang="en-US" sz="2000" dirty="0"/>
              <a:t> </a:t>
            </a:r>
            <a:r>
              <a:rPr lang="en-US" sz="2000" dirty="0" smtClean="0"/>
              <a:t>and </a:t>
            </a:r>
            <a:r>
              <a:rPr lang="en-US" sz="2000" dirty="0"/>
              <a:t>families, </a:t>
            </a:r>
            <a:r>
              <a:rPr lang="en-US" sz="2000" dirty="0" smtClean="0"/>
              <a:t>and </a:t>
            </a:r>
          </a:p>
          <a:p>
            <a:pPr lvl="1"/>
            <a:r>
              <a:rPr lang="en-US" sz="2000" dirty="0" smtClean="0"/>
              <a:t>Identify the </a:t>
            </a:r>
            <a:r>
              <a:rPr lang="en-US" sz="2000" dirty="0">
                <a:solidFill>
                  <a:srgbClr val="39B54A"/>
                </a:solidFill>
              </a:rPr>
              <a:t>specific activities </a:t>
            </a:r>
            <a:r>
              <a:rPr lang="en-US" sz="2000" dirty="0" smtClean="0"/>
              <a:t>that bring </a:t>
            </a:r>
            <a:r>
              <a:rPr lang="en-US" sz="2000" dirty="0"/>
              <a:t>these principles to </a:t>
            </a:r>
            <a:r>
              <a:rPr lang="en-US" sz="2000" dirty="0" smtClean="0"/>
              <a:t>life </a:t>
            </a:r>
          </a:p>
          <a:p>
            <a:r>
              <a:rPr lang="en-US" dirty="0" smtClean="0">
                <a:solidFill>
                  <a:srgbClr val="39B54A"/>
                </a:solidFill>
              </a:rPr>
              <a:t>VIDEO!  </a:t>
            </a:r>
            <a:r>
              <a:rPr lang="en-US" dirty="0" smtClean="0">
                <a:solidFill>
                  <a:srgbClr val="FF0000"/>
                </a:solidFill>
                <a:hlinkClick r:id="rId3"/>
              </a:rPr>
              <a:t>https://unc-fpg-cdi.adobeconnect.com/_a992899727/ai-lesson3-p1/</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2470059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What are Benefits of Practice Profiles?</a:t>
            </a:r>
            <a:endParaRPr lang="en-US" dirty="0"/>
          </a:p>
        </p:txBody>
      </p:sp>
      <p:sp>
        <p:nvSpPr>
          <p:cNvPr id="3" name="Content Placeholder 2"/>
          <p:cNvSpPr>
            <a:spLocks noGrp="1"/>
          </p:cNvSpPr>
          <p:nvPr>
            <p:ph idx="1"/>
          </p:nvPr>
        </p:nvSpPr>
        <p:spPr>
          <a:xfrm>
            <a:off x="457200" y="1066800"/>
            <a:ext cx="8229600" cy="4876800"/>
          </a:xfrm>
        </p:spPr>
        <p:txBody>
          <a:bodyPr/>
          <a:lstStyle/>
          <a:p>
            <a:r>
              <a:rPr lang="en-US" dirty="0" smtClean="0"/>
              <a:t>Provide operationalized practice model for consistent implementation of intervention or practice</a:t>
            </a:r>
          </a:p>
          <a:p>
            <a:r>
              <a:rPr lang="en-US" dirty="0" smtClean="0"/>
              <a:t>Facilitate development of training protocols, coaching strategies, and other assessments</a:t>
            </a:r>
          </a:p>
          <a:p>
            <a:r>
              <a:rPr lang="en-US" dirty="0" smtClean="0"/>
              <a:t>Refine infrastructure and systems supports needed to be installed to facilitate consistency across practitioners</a:t>
            </a:r>
          </a:p>
          <a:p>
            <a:r>
              <a:rPr lang="en-US" dirty="0" smtClean="0"/>
              <a:t>Clarify “what” is being implemented </a:t>
            </a:r>
          </a:p>
          <a:p>
            <a:r>
              <a:rPr lang="en-US" dirty="0" smtClean="0"/>
              <a:t>Use to develop fidelity/implementation checklists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253901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74638"/>
            <a:ext cx="8458200" cy="1143000"/>
          </a:xfrm>
          <a:ln>
            <a:noFill/>
          </a:ln>
        </p:spPr>
        <p:txBody>
          <a:bodyPr>
            <a:normAutofit/>
          </a:bodyPr>
          <a:lstStyle/>
          <a:p>
            <a:pPr algn="ctr"/>
            <a:r>
              <a:rPr lang="en-US" dirty="0" smtClean="0"/>
              <a:t>Practice Profile Planning Tool</a:t>
            </a:r>
            <a:endParaRPr lang="en-US" dirty="0"/>
          </a:p>
        </p:txBody>
      </p:sp>
      <p:pic>
        <p:nvPicPr>
          <p:cNvPr id="6" name="Content Placeholder 5" descr="This image is a snapshot of the Practice Profile Planning Tool found on The National Implementation Research Network's Active Implementation Hub (AI HUB) website. It displays several operational definitions one might use to define their practices/programs -- expected/proficient, developmental, and unacceptable variation." title="Practice Profile Planning Tool"/>
          <p:cNvPicPr>
            <a:picLocks noGrp="1" noChangeAspect="1"/>
          </p:cNvPicPr>
          <p:nvPr>
            <p:ph idx="4294967295"/>
          </p:nvPr>
        </p:nvPicPr>
        <p:blipFill rotWithShape="1">
          <a:blip r:embed="rId3"/>
          <a:srcRect l="15107" t="13171" r="15550" b="9924"/>
          <a:stretch/>
        </p:blipFill>
        <p:spPr>
          <a:xfrm>
            <a:off x="762000" y="152400"/>
            <a:ext cx="7620000" cy="6434138"/>
          </a:xfrm>
          <a:prstGeom prst="rect">
            <a:avLst/>
          </a:prstGeom>
        </p:spPr>
      </p:pic>
      <p:sp>
        <p:nvSpPr>
          <p:cNvPr id="4" name="TextBox 3"/>
          <p:cNvSpPr txBox="1"/>
          <p:nvPr/>
        </p:nvSpPr>
        <p:spPr>
          <a:xfrm>
            <a:off x="1447800" y="6519446"/>
            <a:ext cx="7010400" cy="338554"/>
          </a:xfrm>
          <a:prstGeom prst="rect">
            <a:avLst/>
          </a:prstGeom>
          <a:noFill/>
        </p:spPr>
        <p:txBody>
          <a:bodyPr wrap="square" rtlCol="0">
            <a:spAutoFit/>
          </a:bodyPr>
          <a:lstStyle/>
          <a:p>
            <a:r>
              <a:rPr lang="en-US" sz="1600" dirty="0">
                <a:hlinkClick r:id="rId4"/>
              </a:rPr>
              <a:t>http://implementation.fpg.unc.edu/resources/lesson-3-practice-</a:t>
            </a:r>
            <a:r>
              <a:rPr lang="en-US" sz="1600" dirty="0" smtClean="0">
                <a:hlinkClick r:id="rId4"/>
              </a:rPr>
              <a:t>profiles</a:t>
            </a:r>
            <a:r>
              <a:rPr lang="en-US" sz="1600" dirty="0" smtClean="0"/>
              <a:t> </a:t>
            </a:r>
            <a:endParaRPr lang="en-US" sz="1600" dirty="0"/>
          </a:p>
        </p:txBody>
      </p:sp>
    </p:spTree>
    <p:extLst>
      <p:ext uri="{BB962C8B-B14F-4D97-AF65-F5344CB8AC3E}">
        <p14:creationId xmlns:p14="http://schemas.microsoft.com/office/powerpoint/2010/main" val="33797173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Practice Profile, Critical Component Example: </a:t>
            </a:r>
            <a:endParaRPr lang="en-US" dirty="0"/>
          </a:p>
        </p:txBody>
      </p:sp>
      <p:sp>
        <p:nvSpPr>
          <p:cNvPr id="4" name="Slide Number Placeholder 3"/>
          <p:cNvSpPr>
            <a:spLocks noGrp="1"/>
          </p:cNvSpPr>
          <p:nvPr>
            <p:ph type="sldNum" sz="quarter" idx="4294967295"/>
          </p:nvPr>
        </p:nvSpPr>
        <p:spPr>
          <a:xfrm>
            <a:off x="3505200" y="6327648"/>
            <a:ext cx="2133600" cy="365125"/>
          </a:xfrm>
        </p:spPr>
        <p:txBody>
          <a:bodyPr/>
          <a:lstStyle/>
          <a:p>
            <a:fld id="{F171E5A8-1226-4268-A028-C9677E48EEC1}" type="slidenum">
              <a:rPr lang="en-US" smtClean="0"/>
              <a:t>28</a:t>
            </a:fld>
            <a:endParaRPr lang="en-US" dirty="0"/>
          </a:p>
        </p:txBody>
      </p:sp>
      <p:pic>
        <p:nvPicPr>
          <p:cNvPr id="5" name="Picture 4" descr="This example uses establishing school, family, and community partnerships as the critical component of a practice profile. Operational definitions as outlined in the Practice Profile Planning Tool are then listed.&#10;&#10;For example, in expected implementation, families and community members are included as full partners, including membership on all major school committees. In the developmental variation, family and community members are only informed of meetings/activities and invited to participate on only a few school committees. In the unacceptable variation, families and communnity members are informed but not invited to participate at decision-making points." title="Practice Profile, Critical Component Example"/>
          <p:cNvPicPr>
            <a:picLocks noChangeAspect="1"/>
          </p:cNvPicPr>
          <p:nvPr/>
        </p:nvPicPr>
        <p:blipFill rotWithShape="1">
          <a:blip r:embed="rId2"/>
          <a:srcRect t="15489" r="823"/>
          <a:stretch/>
        </p:blipFill>
        <p:spPr>
          <a:xfrm>
            <a:off x="98679" y="1447800"/>
            <a:ext cx="8969121" cy="5410200"/>
          </a:xfrm>
          <a:prstGeom prst="rect">
            <a:avLst/>
          </a:prstGeom>
        </p:spPr>
      </p:pic>
    </p:spTree>
    <p:extLst>
      <p:ext uri="{BB962C8B-B14F-4D97-AF65-F5344CB8AC3E}">
        <p14:creationId xmlns:p14="http://schemas.microsoft.com/office/powerpoint/2010/main" val="357583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example uses establishing accountability mechanisms to support implementation efforts as the critical component of a practice profile. Operational definitions as outlined in the Practice Profile Planning Tool are then listed.&#10;&#10;For example, in expected implementation, tools are utilized such as practice profiles or implementation fidelity checklists to ensure practices are being implemented as intended/designed in order to produce the desired outcomes. In the developmental variation, work is being done towards developing skills to utilize these same tools in order to produce the desired outcomes. In an unacceptable variation, the program relies solely on staff reports to ensure that practices are being implemented as intended/designed in order to produce the desired outcomes." title="Practice Profile, Critical Component Example: Accountability Mechanisms"/>
          <p:cNvPicPr>
            <a:picLocks noChangeAspect="1"/>
          </p:cNvPicPr>
          <p:nvPr/>
        </p:nvPicPr>
        <p:blipFill rotWithShape="1">
          <a:blip r:embed="rId2"/>
          <a:srcRect t="11286"/>
          <a:stretch/>
        </p:blipFill>
        <p:spPr>
          <a:xfrm>
            <a:off x="1102192" y="1447800"/>
            <a:ext cx="6939616" cy="5430923"/>
          </a:xfrm>
          <a:prstGeom prst="rect">
            <a:avLst/>
          </a:prstGeom>
        </p:spPr>
      </p:pic>
      <p:sp>
        <p:nvSpPr>
          <p:cNvPr id="2" name="Title 1"/>
          <p:cNvSpPr>
            <a:spLocks noGrp="1"/>
          </p:cNvSpPr>
          <p:nvPr>
            <p:ph type="title"/>
          </p:nvPr>
        </p:nvSpPr>
        <p:spPr/>
        <p:txBody>
          <a:bodyPr>
            <a:normAutofit fontScale="90000"/>
          </a:bodyPr>
          <a:lstStyle/>
          <a:p>
            <a:r>
              <a:rPr lang="en-US" dirty="0" smtClean="0"/>
              <a:t>Practice profile, Critical Component Example: Accountability Mechanisms</a:t>
            </a:r>
            <a:endParaRPr lang="en-US" dirty="0"/>
          </a:p>
        </p:txBody>
      </p:sp>
    </p:spTree>
    <p:extLst>
      <p:ext uri="{BB962C8B-B14F-4D97-AF65-F5344CB8AC3E}">
        <p14:creationId xmlns:p14="http://schemas.microsoft.com/office/powerpoint/2010/main" val="105451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Introductions (15 min.)</a:t>
            </a:r>
          </a:p>
          <a:p>
            <a:r>
              <a:rPr lang="en-US" dirty="0"/>
              <a:t>Communication &amp; Stakeholder Engagement (40 min.)</a:t>
            </a:r>
          </a:p>
          <a:p>
            <a:r>
              <a:rPr lang="en-US" dirty="0"/>
              <a:t>Choose Your Own Adventure (40 min. + 15 min. break) </a:t>
            </a:r>
          </a:p>
          <a:p>
            <a:pPr lvl="1"/>
            <a:r>
              <a:rPr lang="en-US" dirty="0"/>
              <a:t>Practice Profiles</a:t>
            </a:r>
          </a:p>
          <a:p>
            <a:pPr lvl="1"/>
            <a:r>
              <a:rPr lang="en-US" dirty="0"/>
              <a:t>Performance Indicators</a:t>
            </a:r>
          </a:p>
          <a:p>
            <a:r>
              <a:rPr lang="en-US" dirty="0"/>
              <a:t>Making Mid-Course Plan Corrections (40 min.)</a:t>
            </a:r>
          </a:p>
          <a:p>
            <a:r>
              <a:rPr lang="en-US" dirty="0"/>
              <a:t>State Planning &amp; Sharing (30 min.)</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3073963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00600"/>
            <a:ext cx="7772400" cy="1120775"/>
          </a:xfrm>
        </p:spPr>
        <p:txBody>
          <a:bodyPr>
            <a:normAutofit/>
          </a:bodyPr>
          <a:lstStyle/>
          <a:p>
            <a:r>
              <a:rPr lang="en-US" dirty="0" smtClean="0"/>
              <a:t>Performance Indicators</a:t>
            </a:r>
            <a:endParaRPr lang="en-US" dirty="0"/>
          </a:p>
        </p:txBody>
      </p:sp>
      <p:pic>
        <p:nvPicPr>
          <p:cNvPr id="6" name="Picture 5" descr="&quot; &quot;"/>
          <p:cNvPicPr>
            <a:picLocks noChangeAspect="1"/>
          </p:cNvPicPr>
          <p:nvPr/>
        </p:nvPicPr>
        <p:blipFill rotWithShape="1">
          <a:blip r:embed="rId3">
            <a:extLst>
              <a:ext uri="{28A0092B-C50C-407E-A947-70E740481C1C}">
                <a14:useLocalDpi xmlns:a14="http://schemas.microsoft.com/office/drawing/2010/main" val="0"/>
              </a:ext>
            </a:extLst>
          </a:blip>
          <a:srcRect l="13055" t="7037" r="7448"/>
          <a:stretch/>
        </p:blipFill>
        <p:spPr>
          <a:xfrm rot="357120">
            <a:off x="3200400" y="511879"/>
            <a:ext cx="2735004" cy="4053003"/>
          </a:xfrm>
          <a:prstGeom prst="rect">
            <a:avLst/>
          </a:prstGeom>
        </p:spPr>
      </p:pic>
    </p:spTree>
    <p:extLst>
      <p:ext uri="{BB962C8B-B14F-4D97-AF65-F5344CB8AC3E}">
        <p14:creationId xmlns:p14="http://schemas.microsoft.com/office/powerpoint/2010/main" val="364892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5" name="Content Placeholder 2"/>
          <p:cNvSpPr>
            <a:spLocks noGrp="1"/>
          </p:cNvSpPr>
          <p:nvPr>
            <p:ph idx="1"/>
          </p:nvPr>
        </p:nvSpPr>
        <p:spPr>
          <a:xfrm>
            <a:off x="457200" y="1600201"/>
            <a:ext cx="8229600" cy="4038600"/>
          </a:xfrm>
        </p:spPr>
        <p:txBody>
          <a:bodyPr>
            <a:normAutofit/>
          </a:bodyPr>
          <a:lstStyle/>
          <a:p>
            <a:r>
              <a:rPr lang="en-US" sz="2400" dirty="0" smtClean="0"/>
              <a:t>An </a:t>
            </a:r>
            <a:r>
              <a:rPr lang="en-US" sz="2400" b="1" i="1" dirty="0">
                <a:solidFill>
                  <a:srgbClr val="39B54A"/>
                </a:solidFill>
              </a:rPr>
              <a:t>indicator </a:t>
            </a:r>
            <a:r>
              <a:rPr lang="en-US" sz="2400" dirty="0"/>
              <a:t>is the piece of information </a:t>
            </a:r>
            <a:r>
              <a:rPr lang="en-US" sz="2400" dirty="0" smtClean="0"/>
              <a:t>that measures </a:t>
            </a:r>
            <a:r>
              <a:rPr lang="en-US" sz="2400" dirty="0"/>
              <a:t>whether outcomes are being </a:t>
            </a:r>
            <a:r>
              <a:rPr lang="en-US" sz="2400" dirty="0" smtClean="0"/>
              <a:t>achieved </a:t>
            </a:r>
          </a:p>
          <a:p>
            <a:r>
              <a:rPr lang="en-US" sz="2400" dirty="0"/>
              <a:t>E</a:t>
            </a:r>
            <a:r>
              <a:rPr lang="en-US" sz="2400" dirty="0" smtClean="0"/>
              <a:t>vidence </a:t>
            </a:r>
            <a:r>
              <a:rPr lang="en-US" sz="2400" dirty="0"/>
              <a:t>that </a:t>
            </a:r>
            <a:r>
              <a:rPr lang="en-US" sz="2400" dirty="0" smtClean="0"/>
              <a:t>will allow </a:t>
            </a:r>
            <a:r>
              <a:rPr lang="en-US" sz="2400" dirty="0"/>
              <a:t>the </a:t>
            </a:r>
            <a:r>
              <a:rPr lang="en-US" sz="2400" dirty="0" smtClean="0"/>
              <a:t>SSIP Team to </a:t>
            </a:r>
            <a:r>
              <a:rPr lang="en-US" sz="2400" dirty="0"/>
              <a:t>track change or </a:t>
            </a:r>
            <a:r>
              <a:rPr lang="en-US" sz="2400" dirty="0" smtClean="0"/>
              <a:t>progress</a:t>
            </a:r>
          </a:p>
          <a:p>
            <a:pPr lvl="1"/>
            <a:r>
              <a:rPr lang="en-US" sz="2400" b="1" dirty="0" smtClean="0">
                <a:solidFill>
                  <a:srgbClr val="39B54A"/>
                </a:solidFill>
              </a:rPr>
              <a:t>Outcome</a:t>
            </a:r>
            <a:r>
              <a:rPr lang="en-US" sz="2400" dirty="0" smtClean="0"/>
              <a:t>: Children have improved social emotional skills</a:t>
            </a:r>
          </a:p>
          <a:p>
            <a:pPr lvl="1"/>
            <a:r>
              <a:rPr lang="en-US" sz="2400" b="1" dirty="0" smtClean="0">
                <a:solidFill>
                  <a:srgbClr val="39B54A"/>
                </a:solidFill>
              </a:rPr>
              <a:t>Indicator</a:t>
            </a:r>
            <a:r>
              <a:rPr lang="en-US" sz="2400" dirty="0" smtClean="0"/>
              <a:t>: % of children with IFSPs/IEP who substantially </a:t>
            </a:r>
            <a:r>
              <a:rPr lang="en-US" sz="2400" dirty="0"/>
              <a:t>increased their rate of growth by the time they </a:t>
            </a:r>
            <a:r>
              <a:rPr lang="en-US" sz="2400" dirty="0" smtClean="0"/>
              <a:t>exited </a:t>
            </a:r>
            <a:r>
              <a:rPr lang="en-US" sz="2400" dirty="0"/>
              <a:t>the </a:t>
            </a:r>
            <a:r>
              <a:rPr lang="en-US" sz="2400" dirty="0" smtClean="0"/>
              <a:t>program</a:t>
            </a:r>
            <a:endParaRPr lang="en-US" sz="2400" dirty="0"/>
          </a:p>
        </p:txBody>
      </p:sp>
      <p:sp>
        <p:nvSpPr>
          <p:cNvPr id="6" name="Title 1"/>
          <p:cNvSpPr>
            <a:spLocks noGrp="1"/>
          </p:cNvSpPr>
          <p:nvPr>
            <p:ph type="title"/>
          </p:nvPr>
        </p:nvSpPr>
        <p:spPr>
          <a:xfrm>
            <a:off x="457200" y="274638"/>
            <a:ext cx="8229600" cy="1143000"/>
          </a:xfrm>
        </p:spPr>
        <p:txBody>
          <a:bodyPr>
            <a:normAutofit/>
          </a:bodyPr>
          <a:lstStyle/>
          <a:p>
            <a:r>
              <a:rPr lang="en-US" dirty="0"/>
              <a:t>What is </a:t>
            </a:r>
            <a:r>
              <a:rPr lang="en-US" dirty="0" smtClean="0"/>
              <a:t>a Performance Indicator</a:t>
            </a:r>
            <a:r>
              <a:rPr lang="en-US" dirty="0"/>
              <a:t>?</a:t>
            </a:r>
          </a:p>
        </p:txBody>
      </p:sp>
    </p:spTree>
    <p:extLst>
      <p:ext uri="{BB962C8B-B14F-4D97-AF65-F5344CB8AC3E}">
        <p14:creationId xmlns:p14="http://schemas.microsoft.com/office/powerpoint/2010/main" val="2201784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r>
              <a:rPr lang="en-US" dirty="0"/>
              <a:t>A</a:t>
            </a:r>
            <a:r>
              <a:rPr lang="en-US" dirty="0" smtClean="0"/>
              <a:t>lign </a:t>
            </a:r>
            <a:r>
              <a:rPr lang="en-US" dirty="0"/>
              <a:t>the evaluation plan with the theory of action and logic model </a:t>
            </a:r>
            <a:endParaRPr lang="en-US" dirty="0" smtClean="0"/>
          </a:p>
          <a:p>
            <a:r>
              <a:rPr lang="en-US" dirty="0" smtClean="0"/>
              <a:t>Add </a:t>
            </a:r>
            <a:r>
              <a:rPr lang="en-US" dirty="0"/>
              <a:t>clarity </a:t>
            </a:r>
            <a:r>
              <a:rPr lang="en-US" dirty="0" smtClean="0"/>
              <a:t>and focus</a:t>
            </a:r>
            <a:endParaRPr lang="en-US" dirty="0"/>
          </a:p>
          <a:p>
            <a:pPr lvl="1"/>
            <a:r>
              <a:rPr lang="en-US" dirty="0" smtClean="0"/>
              <a:t>Can help prioritize activities</a:t>
            </a:r>
            <a:endParaRPr lang="en-US" dirty="0"/>
          </a:p>
          <a:p>
            <a:pPr lvl="1"/>
            <a:r>
              <a:rPr lang="en-US" dirty="0" smtClean="0"/>
              <a:t>Can help limit/focus scope and </a:t>
            </a:r>
            <a:r>
              <a:rPr lang="en-US" dirty="0"/>
              <a:t>cost of evaluation </a:t>
            </a:r>
          </a:p>
          <a:p>
            <a:r>
              <a:rPr lang="en-US" dirty="0"/>
              <a:t>M</a:t>
            </a:r>
            <a:r>
              <a:rPr lang="en-US" dirty="0" smtClean="0"/>
              <a:t>ove </a:t>
            </a:r>
            <a:r>
              <a:rPr lang="en-US" dirty="0"/>
              <a:t>from global or abstract terms to specific, observable, </a:t>
            </a:r>
            <a:r>
              <a:rPr lang="en-US" dirty="0" smtClean="0"/>
              <a:t>measurable statements</a:t>
            </a:r>
          </a:p>
          <a:p>
            <a:r>
              <a:rPr lang="en-US" dirty="0" smtClean="0"/>
              <a:t>Guide adjustments to data collection and implementation</a:t>
            </a:r>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dirty="0" smtClean="0"/>
              <a:t>What are Benefits of Performance Indicators?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382453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
        <p:nvSpPr>
          <p:cNvPr id="5" name="Content Placeholder 2"/>
          <p:cNvSpPr>
            <a:spLocks noGrp="1"/>
          </p:cNvSpPr>
          <p:nvPr>
            <p:ph idx="1"/>
          </p:nvPr>
        </p:nvSpPr>
        <p:spPr>
          <a:xfrm>
            <a:off x="457200" y="1752600"/>
            <a:ext cx="8229600" cy="4038600"/>
          </a:xfrm>
        </p:spPr>
        <p:txBody>
          <a:bodyPr>
            <a:noAutofit/>
          </a:bodyPr>
          <a:lstStyle/>
          <a:p>
            <a:pPr marL="0" indent="0">
              <a:buNone/>
            </a:pPr>
            <a:r>
              <a:rPr lang="en-US" sz="2400" dirty="0" smtClean="0"/>
              <a:t>A </a:t>
            </a:r>
            <a:r>
              <a:rPr lang="en-US" sz="2400" dirty="0"/>
              <a:t>few criteria:</a:t>
            </a:r>
          </a:p>
          <a:p>
            <a:pPr marL="514350" indent="-514350">
              <a:buFont typeface="+mj-lt"/>
              <a:buAutoNum type="arabicPeriod"/>
            </a:pPr>
            <a:r>
              <a:rPr lang="en-US" sz="2400" dirty="0" smtClean="0"/>
              <a:t>The </a:t>
            </a:r>
            <a:r>
              <a:rPr lang="en-US" sz="2400" dirty="0"/>
              <a:t>indicator is clearly related to </a:t>
            </a:r>
            <a:r>
              <a:rPr lang="en-US" sz="2400" dirty="0" smtClean="0"/>
              <a:t>the outcome </a:t>
            </a:r>
            <a:r>
              <a:rPr lang="en-US" sz="2400" dirty="0"/>
              <a:t>and is a measurement of </a:t>
            </a:r>
            <a:r>
              <a:rPr lang="en-US" sz="2400" dirty="0" smtClean="0"/>
              <a:t>the outcome</a:t>
            </a:r>
          </a:p>
          <a:p>
            <a:pPr marL="514350" indent="-514350">
              <a:buFont typeface="+mj-lt"/>
              <a:buAutoNum type="arabicPeriod"/>
            </a:pPr>
            <a:r>
              <a:rPr lang="en-US" sz="2400" dirty="0" smtClean="0"/>
              <a:t>Usually contains </a:t>
            </a:r>
            <a:r>
              <a:rPr lang="en-US" sz="2400" dirty="0"/>
              <a:t>a statistic, </a:t>
            </a:r>
            <a:r>
              <a:rPr lang="en-US" sz="2400" dirty="0" smtClean="0"/>
              <a:t>a number </a:t>
            </a:r>
            <a:r>
              <a:rPr lang="en-US" sz="2400" dirty="0"/>
              <a:t>(e.g., a percentage, an average, </a:t>
            </a:r>
            <a:r>
              <a:rPr lang="en-US" sz="2400" dirty="0" smtClean="0"/>
              <a:t>a total) to </a:t>
            </a:r>
            <a:r>
              <a:rPr lang="en-US" sz="2400" dirty="0"/>
              <a:t>track to see whether </a:t>
            </a:r>
            <a:r>
              <a:rPr lang="en-US" sz="2400" dirty="0" smtClean="0"/>
              <a:t>it goes </a:t>
            </a:r>
            <a:r>
              <a:rPr lang="en-US" sz="2400" dirty="0"/>
              <a:t>up or </a:t>
            </a:r>
            <a:r>
              <a:rPr lang="en-US" sz="2400" dirty="0" smtClean="0"/>
              <a:t>down </a:t>
            </a:r>
          </a:p>
          <a:p>
            <a:pPr marL="514350" indent="-514350">
              <a:buFont typeface="+mj-lt"/>
              <a:buAutoNum type="arabicPeriod"/>
            </a:pPr>
            <a:r>
              <a:rPr lang="en-US" sz="2400" dirty="0" smtClean="0"/>
              <a:t>State </a:t>
            </a:r>
            <a:r>
              <a:rPr lang="en-US" sz="2400" dirty="0"/>
              <a:t>whether you want to see an </a:t>
            </a:r>
            <a:r>
              <a:rPr lang="en-US" sz="2400" dirty="0" smtClean="0"/>
              <a:t>increase or decrease</a:t>
            </a:r>
          </a:p>
          <a:p>
            <a:pPr marL="514350" indent="-514350">
              <a:buFont typeface="+mj-lt"/>
              <a:buAutoNum type="arabicPeriod"/>
            </a:pPr>
            <a:r>
              <a:rPr lang="en-US" sz="2400" dirty="0" smtClean="0"/>
              <a:t>The </a:t>
            </a:r>
            <a:r>
              <a:rPr lang="en-US" sz="2400" dirty="0"/>
              <a:t>wording of an indicator should </a:t>
            </a:r>
            <a:r>
              <a:rPr lang="en-US" sz="2400" dirty="0" smtClean="0"/>
              <a:t>suggest how </a:t>
            </a:r>
            <a:r>
              <a:rPr lang="en-US" sz="2400" dirty="0"/>
              <a:t>you are going to measure </a:t>
            </a:r>
            <a:r>
              <a:rPr lang="en-US" sz="2400" dirty="0" smtClean="0"/>
              <a:t>the outcome</a:t>
            </a:r>
          </a:p>
          <a:p>
            <a:pPr marL="514350" indent="-514350">
              <a:buFont typeface="+mj-lt"/>
              <a:buAutoNum type="arabicPeriod"/>
            </a:pPr>
            <a:r>
              <a:rPr lang="en-US" sz="2400" dirty="0" smtClean="0"/>
              <a:t>Feasible for you to collect the data</a:t>
            </a:r>
            <a:endParaRPr lang="en-US" sz="2400" dirty="0" smtClean="0">
              <a:solidFill>
                <a:srgbClr val="FF0000"/>
              </a:solidFill>
            </a:endParaRPr>
          </a:p>
        </p:txBody>
      </p:sp>
      <p:sp>
        <p:nvSpPr>
          <p:cNvPr id="6" name="Title 1"/>
          <p:cNvSpPr>
            <a:spLocks noGrp="1"/>
          </p:cNvSpPr>
          <p:nvPr>
            <p:ph type="title"/>
          </p:nvPr>
        </p:nvSpPr>
        <p:spPr>
          <a:xfrm>
            <a:off x="457200" y="274638"/>
            <a:ext cx="8229600" cy="1143000"/>
          </a:xfrm>
        </p:spPr>
        <p:txBody>
          <a:bodyPr>
            <a:normAutofit/>
          </a:bodyPr>
          <a:lstStyle/>
          <a:p>
            <a:r>
              <a:rPr lang="en-US" dirty="0"/>
              <a:t>What is a </a:t>
            </a:r>
            <a:r>
              <a:rPr lang="en-US" dirty="0" smtClean="0"/>
              <a:t>“Good</a:t>
            </a:r>
            <a:r>
              <a:rPr lang="en-US" dirty="0"/>
              <a:t>” </a:t>
            </a:r>
            <a:r>
              <a:rPr lang="en-US" dirty="0" smtClean="0"/>
              <a:t>Indicator?</a:t>
            </a:r>
            <a:endParaRPr lang="en-US" dirty="0"/>
          </a:p>
        </p:txBody>
      </p:sp>
      <p:pic>
        <p:nvPicPr>
          <p:cNvPr id="7" name="Picture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4738116"/>
            <a:ext cx="1295400" cy="1217676"/>
          </a:xfrm>
          <a:prstGeom prst="rect">
            <a:avLst/>
          </a:prstGeom>
        </p:spPr>
      </p:pic>
    </p:spTree>
    <p:extLst>
      <p:ext uri="{BB962C8B-B14F-4D97-AF65-F5344CB8AC3E}">
        <p14:creationId xmlns:p14="http://schemas.microsoft.com/office/powerpoint/2010/main" val="227490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34</a:t>
            </a:fld>
            <a:endParaRPr lang="en-US" dirty="0"/>
          </a:p>
        </p:txBody>
      </p:sp>
      <p:sp>
        <p:nvSpPr>
          <p:cNvPr id="5" name="Content Placeholder 2"/>
          <p:cNvSpPr>
            <a:spLocks noGrp="1"/>
          </p:cNvSpPr>
          <p:nvPr>
            <p:ph idx="1"/>
          </p:nvPr>
        </p:nvSpPr>
        <p:spPr>
          <a:xfrm>
            <a:off x="457200" y="1600201"/>
            <a:ext cx="8229600" cy="4038600"/>
          </a:xfrm>
        </p:spPr>
        <p:txBody>
          <a:bodyPr>
            <a:normAutofit lnSpcReduction="10000"/>
          </a:bodyPr>
          <a:lstStyle/>
          <a:p>
            <a:pPr marL="0" indent="0">
              <a:buNone/>
            </a:pPr>
            <a:r>
              <a:rPr lang="en-US" sz="2400" dirty="0" smtClean="0"/>
              <a:t>An increase</a:t>
            </a:r>
            <a:r>
              <a:rPr lang="en-US" sz="2400" dirty="0" smtClean="0">
                <a:solidFill>
                  <a:schemeClr val="accent3"/>
                </a:solidFill>
              </a:rPr>
              <a:t> </a:t>
            </a:r>
            <a:r>
              <a:rPr lang="en-US" sz="2400" i="1" dirty="0" smtClean="0">
                <a:solidFill>
                  <a:srgbClr val="39B54A"/>
                </a:solidFill>
              </a:rPr>
              <a:t>(direction</a:t>
            </a:r>
            <a:r>
              <a:rPr lang="en-US" sz="2400" i="1" dirty="0">
                <a:solidFill>
                  <a:srgbClr val="39B54A"/>
                </a:solidFill>
              </a:rPr>
              <a:t>) </a:t>
            </a:r>
            <a:r>
              <a:rPr lang="en-US" sz="2400" dirty="0"/>
              <a:t>in the average </a:t>
            </a:r>
            <a:r>
              <a:rPr lang="en-US" sz="2400" dirty="0" smtClean="0"/>
              <a:t>score </a:t>
            </a:r>
            <a:r>
              <a:rPr lang="en-US" sz="2400" i="1" dirty="0" smtClean="0">
                <a:solidFill>
                  <a:srgbClr val="39B54A"/>
                </a:solidFill>
              </a:rPr>
              <a:t>(</a:t>
            </a:r>
            <a:r>
              <a:rPr lang="en-US" sz="2400" i="1" dirty="0">
                <a:solidFill>
                  <a:srgbClr val="39B54A"/>
                </a:solidFill>
              </a:rPr>
              <a:t>number) </a:t>
            </a:r>
            <a:r>
              <a:rPr lang="en-US" sz="2400" dirty="0"/>
              <a:t>on the </a:t>
            </a:r>
            <a:r>
              <a:rPr lang="en-US" sz="2400" dirty="0" smtClean="0"/>
              <a:t>Proficiency Test given at the </a:t>
            </a:r>
            <a:r>
              <a:rPr lang="en-US" sz="2400" dirty="0"/>
              <a:t>end of </a:t>
            </a:r>
            <a:r>
              <a:rPr lang="en-US" sz="2400" dirty="0" smtClean="0"/>
              <a:t>training </a:t>
            </a:r>
            <a:r>
              <a:rPr lang="en-US" sz="2400" i="1" dirty="0" smtClean="0">
                <a:solidFill>
                  <a:srgbClr val="39B54A"/>
                </a:solidFill>
              </a:rPr>
              <a:t>(method </a:t>
            </a:r>
            <a:r>
              <a:rPr lang="en-US" sz="2400" i="1" dirty="0">
                <a:solidFill>
                  <a:srgbClr val="39B54A"/>
                </a:solidFill>
              </a:rPr>
              <a:t>of measurement</a:t>
            </a:r>
            <a:r>
              <a:rPr lang="en-US" sz="2400" i="1" dirty="0" smtClean="0">
                <a:solidFill>
                  <a:srgbClr val="39B54A"/>
                </a:solidFill>
              </a:rPr>
              <a:t>)</a:t>
            </a:r>
            <a:endParaRPr lang="en-US" sz="2400" dirty="0" smtClean="0">
              <a:solidFill>
                <a:srgbClr val="39B54A"/>
              </a:solidFill>
            </a:endParaRPr>
          </a:p>
          <a:p>
            <a:pPr marL="0" indent="0">
              <a:buNone/>
            </a:pPr>
            <a:endParaRPr lang="en-US" sz="2400" dirty="0">
              <a:solidFill>
                <a:srgbClr val="FF7F01"/>
              </a:solidFill>
            </a:endParaRPr>
          </a:p>
          <a:p>
            <a:pPr marL="0" indent="0">
              <a:buNone/>
            </a:pPr>
            <a:r>
              <a:rPr lang="en-US" sz="2400" dirty="0" smtClean="0"/>
              <a:t>An </a:t>
            </a:r>
            <a:r>
              <a:rPr lang="en-US" sz="2400" dirty="0"/>
              <a:t>increase </a:t>
            </a:r>
            <a:r>
              <a:rPr lang="en-US" sz="2400" i="1" dirty="0">
                <a:solidFill>
                  <a:srgbClr val="39B54A"/>
                </a:solidFill>
              </a:rPr>
              <a:t>(direction</a:t>
            </a:r>
            <a:r>
              <a:rPr lang="en-US" sz="2400" i="1" dirty="0" smtClean="0">
                <a:solidFill>
                  <a:srgbClr val="39B54A"/>
                </a:solidFill>
              </a:rPr>
              <a:t>) </a:t>
            </a:r>
            <a:r>
              <a:rPr lang="en-US" sz="2400" dirty="0" smtClean="0"/>
              <a:t>in </a:t>
            </a:r>
            <a:r>
              <a:rPr lang="en-US" sz="2400" dirty="0"/>
              <a:t>the average score </a:t>
            </a:r>
            <a:r>
              <a:rPr lang="en-US" sz="2400" i="1" dirty="0">
                <a:solidFill>
                  <a:srgbClr val="39B54A"/>
                </a:solidFill>
              </a:rPr>
              <a:t>(number) </a:t>
            </a:r>
            <a:r>
              <a:rPr lang="en-US" sz="2400" dirty="0"/>
              <a:t>on the </a:t>
            </a:r>
            <a:r>
              <a:rPr lang="en-US" sz="2400" dirty="0" smtClean="0"/>
              <a:t>Provider Skills Checklist </a:t>
            </a:r>
            <a:r>
              <a:rPr lang="en-US" sz="2400" i="1" dirty="0" smtClean="0">
                <a:solidFill>
                  <a:srgbClr val="39B54A"/>
                </a:solidFill>
              </a:rPr>
              <a:t>(method </a:t>
            </a:r>
            <a:r>
              <a:rPr lang="en-US" sz="2400" i="1" dirty="0">
                <a:solidFill>
                  <a:srgbClr val="39B54A"/>
                </a:solidFill>
              </a:rPr>
              <a:t>of measurement</a:t>
            </a:r>
            <a:r>
              <a:rPr lang="en-US" sz="2400" i="1" dirty="0" smtClean="0">
                <a:solidFill>
                  <a:srgbClr val="39B54A"/>
                </a:solidFill>
              </a:rPr>
              <a:t>)</a:t>
            </a:r>
          </a:p>
          <a:p>
            <a:pPr marL="0" indent="0">
              <a:buNone/>
            </a:pPr>
            <a:endParaRPr lang="en-US" sz="2400" i="1" dirty="0">
              <a:solidFill>
                <a:srgbClr val="39B54A"/>
              </a:solidFill>
            </a:endParaRPr>
          </a:p>
          <a:p>
            <a:pPr marL="0" indent="0">
              <a:buNone/>
            </a:pPr>
            <a:r>
              <a:rPr lang="en-US" sz="2400" dirty="0" smtClean="0"/>
              <a:t>90% </a:t>
            </a:r>
            <a:r>
              <a:rPr lang="en-US" sz="2400" i="1" dirty="0" smtClean="0">
                <a:solidFill>
                  <a:srgbClr val="39B54A"/>
                </a:solidFill>
              </a:rPr>
              <a:t>(percentage) </a:t>
            </a:r>
            <a:r>
              <a:rPr lang="en-US" sz="2400" dirty="0" smtClean="0"/>
              <a:t>of practitioners report implementing practices on the Team-Based Services Practice Profile </a:t>
            </a:r>
            <a:r>
              <a:rPr lang="en-US" sz="2400" i="1" dirty="0" smtClean="0">
                <a:solidFill>
                  <a:srgbClr val="39B54A"/>
                </a:solidFill>
              </a:rPr>
              <a:t>(method of measurement)</a:t>
            </a:r>
            <a:endParaRPr lang="en-US" sz="2400" i="1" dirty="0">
              <a:solidFill>
                <a:srgbClr val="39B54A"/>
              </a:solidFill>
            </a:endParaRPr>
          </a:p>
        </p:txBody>
      </p:sp>
      <p:sp>
        <p:nvSpPr>
          <p:cNvPr id="6" name="Title 1"/>
          <p:cNvSpPr>
            <a:spLocks noGrp="1"/>
          </p:cNvSpPr>
          <p:nvPr>
            <p:ph type="title"/>
          </p:nvPr>
        </p:nvSpPr>
        <p:spPr>
          <a:xfrm>
            <a:off x="457200" y="274638"/>
            <a:ext cx="8229600" cy="1143000"/>
          </a:xfrm>
        </p:spPr>
        <p:txBody>
          <a:bodyPr/>
          <a:lstStyle/>
          <a:p>
            <a:r>
              <a:rPr lang="en-US" sz="4000" dirty="0" smtClean="0"/>
              <a:t>Well-Written Indicators</a:t>
            </a:r>
            <a:endParaRPr lang="en-US" sz="4000" dirty="0"/>
          </a:p>
        </p:txBody>
      </p:sp>
    </p:spTree>
    <p:extLst>
      <p:ext uri="{BB962C8B-B14F-4D97-AF65-F5344CB8AC3E}">
        <p14:creationId xmlns:p14="http://schemas.microsoft.com/office/powerpoint/2010/main" val="3083799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35</a:t>
            </a:fld>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Activity: Choose Your Own Adventure!</a:t>
            </a:r>
            <a:endParaRPr lang="en-US" dirty="0"/>
          </a:p>
        </p:txBody>
      </p:sp>
      <p:sp>
        <p:nvSpPr>
          <p:cNvPr id="6" name="Content Placeholder 2"/>
          <p:cNvSpPr>
            <a:spLocks noGrp="1"/>
          </p:cNvSpPr>
          <p:nvPr>
            <p:ph idx="1"/>
          </p:nvPr>
        </p:nvSpPr>
        <p:spPr>
          <a:xfrm>
            <a:off x="457200" y="1600200"/>
            <a:ext cx="8229600" cy="4419600"/>
          </a:xfrm>
        </p:spPr>
        <p:txBody>
          <a:bodyPr>
            <a:normAutofit fontScale="92500"/>
          </a:bodyPr>
          <a:lstStyle/>
          <a:p>
            <a:r>
              <a:rPr lang="en-US" sz="3400" dirty="0" smtClean="0"/>
              <a:t>Option 1: Practice developing a practice profile</a:t>
            </a:r>
          </a:p>
          <a:p>
            <a:r>
              <a:rPr lang="en-US" sz="3400" dirty="0" smtClean="0"/>
              <a:t>Option 2: Practice developing performance indicators</a:t>
            </a:r>
          </a:p>
          <a:p>
            <a:r>
              <a:rPr lang="en-US" sz="3400" dirty="0" smtClean="0"/>
              <a:t>Take a minute to decide, move to side of room for the activity you choose &amp; take a short break!</a:t>
            </a:r>
          </a:p>
          <a:p>
            <a:pPr lvl="1"/>
            <a:r>
              <a:rPr lang="en-US" sz="3000" dirty="0" smtClean="0"/>
              <a:t>15 min. break</a:t>
            </a:r>
          </a:p>
          <a:p>
            <a:pPr lvl="1"/>
            <a:r>
              <a:rPr lang="en-US" sz="3000" dirty="0" smtClean="0"/>
              <a:t>25 min. for activity</a:t>
            </a:r>
          </a:p>
        </p:txBody>
      </p:sp>
      <p:pic>
        <p:nvPicPr>
          <p:cNvPr id="7" name="Picture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46962">
            <a:off x="5691718" y="4660877"/>
            <a:ext cx="3178989" cy="908776"/>
          </a:xfrm>
          <a:prstGeom prst="rect">
            <a:avLst/>
          </a:prstGeom>
        </p:spPr>
      </p:pic>
    </p:spTree>
    <p:extLst>
      <p:ext uri="{BB962C8B-B14F-4D97-AF65-F5344CB8AC3E}">
        <p14:creationId xmlns:p14="http://schemas.microsoft.com/office/powerpoint/2010/main" val="225897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Resources</a:t>
            </a:r>
            <a:endParaRPr lang="en-US" dirty="0"/>
          </a:p>
        </p:txBody>
      </p:sp>
      <p:sp>
        <p:nvSpPr>
          <p:cNvPr id="2" name="Content Placeholder 1"/>
          <p:cNvSpPr>
            <a:spLocks noGrp="1"/>
          </p:cNvSpPr>
          <p:nvPr>
            <p:ph idx="1"/>
          </p:nvPr>
        </p:nvSpPr>
        <p:spPr>
          <a:xfrm>
            <a:off x="457200" y="1524000"/>
            <a:ext cx="8610600" cy="4648200"/>
          </a:xfrm>
        </p:spPr>
        <p:txBody>
          <a:bodyPr/>
          <a:lstStyle/>
          <a:p>
            <a:r>
              <a:rPr lang="en-US" sz="2200" dirty="0" smtClean="0"/>
              <a:t>AI HUB Fidelity assessment module</a:t>
            </a:r>
          </a:p>
          <a:p>
            <a:pPr lvl="1"/>
            <a:r>
              <a:rPr lang="en-US" sz="1800" dirty="0" smtClean="0">
                <a:hlinkClick r:id="rId2"/>
              </a:rPr>
              <a:t>http</a:t>
            </a:r>
            <a:r>
              <a:rPr lang="en-US" sz="1800" dirty="0">
                <a:hlinkClick r:id="rId2"/>
              </a:rPr>
              <a:t>://implementation.fpg.unc.edu/module-7/active-implementation-frameworks/fidelity-assessment-and-</a:t>
            </a:r>
            <a:r>
              <a:rPr lang="en-US" sz="1800" dirty="0" smtClean="0">
                <a:hlinkClick r:id="rId2"/>
              </a:rPr>
              <a:t>implementation</a:t>
            </a:r>
            <a:r>
              <a:rPr lang="en-US" sz="1800" dirty="0" smtClean="0"/>
              <a:t> </a:t>
            </a:r>
            <a:endParaRPr lang="en-US" sz="1800" dirty="0"/>
          </a:p>
          <a:p>
            <a:r>
              <a:rPr lang="en-US" sz="2200" dirty="0" smtClean="0"/>
              <a:t>AI HUB Practice profiles lesson &amp; resources</a:t>
            </a:r>
          </a:p>
          <a:p>
            <a:pPr lvl="1"/>
            <a:r>
              <a:rPr lang="en-US" sz="1800" dirty="0" smtClean="0">
                <a:hlinkClick r:id="rId3"/>
              </a:rPr>
              <a:t>http</a:t>
            </a:r>
            <a:r>
              <a:rPr lang="en-US" sz="1800" dirty="0">
                <a:hlinkClick r:id="rId3"/>
              </a:rPr>
              <a:t>://implementation.fpg.unc.edu/resources/lesson-3-practice-</a:t>
            </a:r>
            <a:r>
              <a:rPr lang="en-US" sz="1800" dirty="0" smtClean="0">
                <a:hlinkClick r:id="rId3"/>
              </a:rPr>
              <a:t>profiles</a:t>
            </a:r>
            <a:r>
              <a:rPr lang="en-US" sz="1800" dirty="0" smtClean="0"/>
              <a:t> </a:t>
            </a:r>
          </a:p>
          <a:p>
            <a:r>
              <a:rPr lang="en-US" sz="2400" dirty="0" smtClean="0"/>
              <a:t>Sample Action Plan Template</a:t>
            </a:r>
          </a:p>
          <a:p>
            <a:pPr lvl="1"/>
            <a:r>
              <a:rPr lang="en-US" sz="1800" dirty="0" smtClean="0">
                <a:hlinkClick r:id="rId4"/>
              </a:rPr>
              <a:t>http</a:t>
            </a:r>
            <a:r>
              <a:rPr lang="en-US" sz="1800" dirty="0">
                <a:hlinkClick r:id="rId4"/>
              </a:rPr>
              <a:t>://ectacenter.org/~docs/topics/ssip/</a:t>
            </a:r>
            <a:r>
              <a:rPr lang="en-US" sz="1800" dirty="0" smtClean="0">
                <a:hlinkClick r:id="rId4"/>
              </a:rPr>
              <a:t>ssip_improvement_plan_template.doc</a:t>
            </a:r>
            <a:endParaRPr lang="en-US" sz="1800" dirty="0"/>
          </a:p>
          <a:p>
            <a:r>
              <a:rPr lang="en-US" sz="2400" dirty="0" smtClean="0"/>
              <a:t>IDC White Paper: Using </a:t>
            </a:r>
            <a:r>
              <a:rPr lang="en-US" sz="2400" dirty="0"/>
              <a:t>a Theory of </a:t>
            </a:r>
            <a:r>
              <a:rPr lang="en-US" sz="2400" dirty="0" smtClean="0"/>
              <a:t>Action </a:t>
            </a:r>
            <a:r>
              <a:rPr lang="en-US" sz="2400" dirty="0"/>
              <a:t>to Develop </a:t>
            </a:r>
            <a:r>
              <a:rPr lang="en-US" sz="2400" dirty="0" smtClean="0"/>
              <a:t>Performance </a:t>
            </a:r>
            <a:r>
              <a:rPr lang="en-US" sz="2400" dirty="0"/>
              <a:t>Indicators </a:t>
            </a:r>
            <a:r>
              <a:rPr lang="en-US" sz="2400" dirty="0" smtClean="0"/>
              <a:t>to </a:t>
            </a:r>
            <a:r>
              <a:rPr lang="en-US" sz="2400" dirty="0"/>
              <a:t>Measure Progress </a:t>
            </a:r>
            <a:r>
              <a:rPr lang="en-US" sz="2400" dirty="0" smtClean="0"/>
              <a:t>Toward </a:t>
            </a:r>
            <a:r>
              <a:rPr lang="en-US" sz="2400" dirty="0"/>
              <a:t>a </a:t>
            </a:r>
            <a:r>
              <a:rPr lang="en-US" sz="2400" dirty="0" smtClean="0"/>
              <a:t>SIMR</a:t>
            </a:r>
          </a:p>
          <a:p>
            <a:pPr lvl="1"/>
            <a:r>
              <a:rPr lang="en-US" sz="1800" dirty="0" smtClean="0">
                <a:hlinkClick r:id="rId5"/>
              </a:rPr>
              <a:t>https</a:t>
            </a:r>
            <a:r>
              <a:rPr lang="en-US" sz="1800" dirty="0">
                <a:hlinkClick r:id="rId5"/>
              </a:rPr>
              <a:t>://ideadata.org/resource-library/5682ad18140ba01a6a8b45d0</a:t>
            </a:r>
            <a:r>
              <a:rPr lang="en-US" sz="1800" dirty="0" smtClean="0">
                <a:hlinkClick r:id="rId5"/>
              </a:rPr>
              <a:t>/</a:t>
            </a:r>
            <a:r>
              <a:rPr lang="en-US" sz="1800" dirty="0" smtClean="0"/>
              <a:t> </a:t>
            </a:r>
          </a:p>
          <a:p>
            <a:r>
              <a:rPr lang="en-US" sz="2400" dirty="0" smtClean="0"/>
              <a:t>Recommended Resources for Evaluation </a:t>
            </a:r>
            <a:r>
              <a:rPr lang="en-US" sz="2400" dirty="0"/>
              <a:t>Program </a:t>
            </a:r>
            <a:r>
              <a:rPr lang="en-US" sz="2400" dirty="0" smtClean="0"/>
              <a:t>Improvement</a:t>
            </a:r>
          </a:p>
          <a:p>
            <a:pPr lvl="1"/>
            <a:r>
              <a:rPr lang="en-US" sz="1800" dirty="0" smtClean="0">
                <a:hlinkClick r:id="rId6"/>
              </a:rPr>
              <a:t>http</a:t>
            </a:r>
            <a:r>
              <a:rPr lang="en-US" sz="1800" dirty="0">
                <a:hlinkClick r:id="rId6"/>
              </a:rPr>
              <a:t>://ectacenter.org/topics/ssip/</a:t>
            </a:r>
            <a:r>
              <a:rPr lang="en-US" sz="1800" dirty="0" smtClean="0">
                <a:hlinkClick r:id="rId6"/>
              </a:rPr>
              <a:t>plan_eval_program_improvement.asp</a:t>
            </a:r>
            <a:r>
              <a:rPr lang="en-US" sz="1800" dirty="0" smtClean="0"/>
              <a:t> </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pic>
        <p:nvPicPr>
          <p:cNvPr id="5" name="Picture 4" descr="&quot; &quo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5633" y="29000"/>
            <a:ext cx="2099767" cy="1799800"/>
          </a:xfrm>
          <a:prstGeom prst="rect">
            <a:avLst/>
          </a:prstGeom>
        </p:spPr>
      </p:pic>
    </p:spTree>
    <p:extLst>
      <p:ext uri="{BB962C8B-B14F-4D97-AF65-F5344CB8AC3E}">
        <p14:creationId xmlns:p14="http://schemas.microsoft.com/office/powerpoint/2010/main" val="226961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6702552" cy="1676400"/>
          </a:xfrm>
        </p:spPr>
        <p:txBody>
          <a:bodyPr>
            <a:normAutofit fontScale="90000"/>
          </a:bodyPr>
          <a:lstStyle/>
          <a:p>
            <a:r>
              <a:rPr lang="en-US" dirty="0"/>
              <a:t>Making Mid-course Corrections </a:t>
            </a:r>
          </a:p>
        </p:txBody>
      </p:sp>
      <p:pic>
        <p:nvPicPr>
          <p:cNvPr id="3" name="Picture 2" descr="girl with b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200400"/>
            <a:ext cx="4038600" cy="2679730"/>
          </a:xfrm>
          <a:prstGeom prst="rect">
            <a:avLst/>
          </a:prstGeom>
        </p:spPr>
      </p:pic>
      <p:pic>
        <p:nvPicPr>
          <p:cNvPr id="4" name="Picture 3" descr="j02020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581400"/>
            <a:ext cx="3028950" cy="2019300"/>
          </a:xfrm>
          <a:prstGeom prst="rect">
            <a:avLst/>
          </a:prstGeom>
        </p:spPr>
      </p:pic>
    </p:spTree>
    <p:extLst>
      <p:ext uri="{BB962C8B-B14F-4D97-AF65-F5344CB8AC3E}">
        <p14:creationId xmlns:p14="http://schemas.microsoft.com/office/powerpoint/2010/main" val="598881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Making Mid-Course Corrections</a:t>
            </a:r>
            <a:endParaRPr lang="en-US" dirty="0"/>
          </a:p>
        </p:txBody>
      </p:sp>
      <p:sp>
        <p:nvSpPr>
          <p:cNvPr id="6" name="Content Placeholder 2"/>
          <p:cNvSpPr>
            <a:spLocks noGrp="1"/>
          </p:cNvSpPr>
          <p:nvPr>
            <p:ph idx="1"/>
          </p:nvPr>
        </p:nvSpPr>
        <p:spPr>
          <a:xfrm>
            <a:off x="457200" y="1600201"/>
            <a:ext cx="8229600" cy="4038600"/>
          </a:xfrm>
        </p:spPr>
        <p:txBody>
          <a:bodyPr>
            <a:normAutofit/>
          </a:bodyPr>
          <a:lstStyle/>
          <a:p>
            <a:r>
              <a:rPr lang="en-US" dirty="0" smtClean="0"/>
              <a:t>Making a mid-course correction is the time to:</a:t>
            </a:r>
          </a:p>
          <a:p>
            <a:pPr lvl="1"/>
            <a:r>
              <a:rPr lang="en-US" dirty="0" smtClean="0"/>
              <a:t>Determine if your plan is an accurate reflection of:</a:t>
            </a:r>
          </a:p>
          <a:p>
            <a:pPr lvl="2"/>
            <a:r>
              <a:rPr lang="en-US" sz="2400" dirty="0" smtClean="0">
                <a:solidFill>
                  <a:srgbClr val="154578"/>
                </a:solidFill>
              </a:rPr>
              <a:t>What you want to achieve (</a:t>
            </a:r>
            <a:r>
              <a:rPr lang="en-US" sz="2400" b="1" dirty="0" smtClean="0">
                <a:solidFill>
                  <a:srgbClr val="154578"/>
                </a:solidFill>
              </a:rPr>
              <a:t>outcomes</a:t>
            </a:r>
            <a:r>
              <a:rPr lang="en-US" sz="2400" dirty="0" smtClean="0">
                <a:solidFill>
                  <a:srgbClr val="154578"/>
                </a:solidFill>
              </a:rPr>
              <a:t>)</a:t>
            </a:r>
          </a:p>
          <a:p>
            <a:pPr lvl="2"/>
            <a:r>
              <a:rPr lang="en-US" sz="2400" dirty="0" smtClean="0">
                <a:solidFill>
                  <a:srgbClr val="154578"/>
                </a:solidFill>
              </a:rPr>
              <a:t>How you are going to achieve it (</a:t>
            </a:r>
            <a:r>
              <a:rPr lang="en-US" sz="2400" b="1" dirty="0" smtClean="0">
                <a:solidFill>
                  <a:srgbClr val="154578"/>
                </a:solidFill>
              </a:rPr>
              <a:t>process</a:t>
            </a:r>
            <a:r>
              <a:rPr lang="en-US" sz="2400" dirty="0" smtClean="0">
                <a:solidFill>
                  <a:srgbClr val="154578"/>
                </a:solidFill>
              </a:rPr>
              <a:t>)</a:t>
            </a:r>
          </a:p>
          <a:p>
            <a:pPr lvl="2"/>
            <a:r>
              <a:rPr lang="en-US" sz="2400" dirty="0" smtClean="0">
                <a:solidFill>
                  <a:srgbClr val="154578"/>
                </a:solidFill>
              </a:rPr>
              <a:t>The environment you are working in </a:t>
            </a:r>
            <a:r>
              <a:rPr lang="en-US" sz="2400" dirty="0" smtClean="0">
                <a:solidFill>
                  <a:srgbClr val="154578"/>
                </a:solidFill>
              </a:rPr>
              <a:t>– </a:t>
            </a:r>
            <a:r>
              <a:rPr lang="en-US" sz="2400" b="1" dirty="0" smtClean="0">
                <a:solidFill>
                  <a:srgbClr val="154578"/>
                </a:solidFill>
              </a:rPr>
              <a:t>opportunities </a:t>
            </a:r>
            <a:r>
              <a:rPr lang="en-US" sz="2400" b="1" dirty="0" smtClean="0">
                <a:solidFill>
                  <a:srgbClr val="154578"/>
                </a:solidFill>
              </a:rPr>
              <a:t>and </a:t>
            </a:r>
            <a:r>
              <a:rPr lang="en-US" sz="2400" b="1" dirty="0" smtClean="0">
                <a:solidFill>
                  <a:srgbClr val="154578"/>
                </a:solidFill>
              </a:rPr>
              <a:t>threats</a:t>
            </a:r>
            <a:endParaRPr lang="en-US" sz="2400" dirty="0" smtClean="0">
              <a:solidFill>
                <a:srgbClr val="154578"/>
              </a:solidFill>
            </a:endParaRPr>
          </a:p>
          <a:p>
            <a:pPr lvl="1"/>
            <a:r>
              <a:rPr lang="en-US" dirty="0" smtClean="0"/>
              <a:t>Celebrate/recognize what you have achieved so far</a:t>
            </a:r>
            <a:endParaRPr lang="en-US" dirty="0"/>
          </a:p>
        </p:txBody>
      </p:sp>
    </p:spTree>
    <p:extLst>
      <p:ext uri="{BB962C8B-B14F-4D97-AF65-F5344CB8AC3E}">
        <p14:creationId xmlns:p14="http://schemas.microsoft.com/office/powerpoint/2010/main" val="4054878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39</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Considerations</a:t>
            </a:r>
            <a:endParaRPr lang="en-US" dirty="0"/>
          </a:p>
        </p:txBody>
      </p:sp>
      <p:sp>
        <p:nvSpPr>
          <p:cNvPr id="6" name="Content Placeholder 2"/>
          <p:cNvSpPr>
            <a:spLocks noGrp="1"/>
          </p:cNvSpPr>
          <p:nvPr>
            <p:ph idx="1"/>
          </p:nvPr>
        </p:nvSpPr>
        <p:spPr>
          <a:xfrm>
            <a:off x="457200" y="1600200"/>
            <a:ext cx="8229600" cy="4343399"/>
          </a:xfrm>
        </p:spPr>
        <p:txBody>
          <a:bodyPr>
            <a:normAutofit fontScale="62500" lnSpcReduction="20000"/>
          </a:bodyPr>
          <a:lstStyle/>
          <a:p>
            <a:pPr>
              <a:lnSpc>
                <a:spcPct val="120000"/>
              </a:lnSpc>
            </a:pPr>
            <a:r>
              <a:rPr lang="en-US" sz="3800" dirty="0" smtClean="0"/>
              <a:t>Make mid-course corrections over time as implementation occurs, not just annually </a:t>
            </a:r>
          </a:p>
          <a:p>
            <a:pPr>
              <a:lnSpc>
                <a:spcPct val="120000"/>
              </a:lnSpc>
            </a:pPr>
            <a:r>
              <a:rPr lang="en-US" sz="3800" dirty="0" smtClean="0"/>
              <a:t>Use data from feedback loops to make plan modifications</a:t>
            </a:r>
          </a:p>
          <a:p>
            <a:pPr>
              <a:lnSpc>
                <a:spcPct val="120000"/>
              </a:lnSpc>
            </a:pPr>
            <a:r>
              <a:rPr lang="en-US" sz="3800" dirty="0" smtClean="0"/>
              <a:t>Use evaluation data on effectiveness and impact of  (outcomes) to determine needed implementation plan modifications</a:t>
            </a:r>
          </a:p>
          <a:p>
            <a:pPr lvl="1">
              <a:lnSpc>
                <a:spcPct val="120000"/>
              </a:lnSpc>
            </a:pPr>
            <a:r>
              <a:rPr lang="en-US" sz="3200" dirty="0"/>
              <a:t>Assess if difference between actual performance data and target in performance indicator is significant enough to warrant plan change </a:t>
            </a:r>
          </a:p>
          <a:p>
            <a:pPr lvl="1">
              <a:lnSpc>
                <a:spcPct val="120000"/>
              </a:lnSpc>
            </a:pPr>
            <a:r>
              <a:rPr lang="en-US" sz="3200" dirty="0"/>
              <a:t>Assess if activity being evaluated is essential for success and make plan changes if actual performance data falls below target in performance </a:t>
            </a:r>
            <a:r>
              <a:rPr lang="en-US" sz="3200" dirty="0" smtClean="0"/>
              <a:t>indicator</a:t>
            </a:r>
            <a:endParaRPr lang="en-US" sz="3200" dirty="0"/>
          </a:p>
        </p:txBody>
      </p:sp>
    </p:spTree>
    <p:extLst>
      <p:ext uri="{BB962C8B-B14F-4D97-AF65-F5344CB8AC3E}">
        <p14:creationId xmlns:p14="http://schemas.microsoft.com/office/powerpoint/2010/main" val="386250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mage is a snapshot of the SSIP Phase III Considerations and Resource Guide.&#10;&#10;The Phase III Overview and Requirements states that “In Phase III, the State must, consistent with the evaluation described in Phase II, assess and report on its progress in implementing the SSIP. This will include data and analysis on the extent to which the State has made progress toward and/or met the State-established short-term and long-term objectives for implementation of the SSIP and its progress in achieving the State-identified Measurable Result(s) for Infants and Toddlers with Disabilities and their Families.” &#10;" title="Phase III Considerations &amp; Resources Guide"/>
          <p:cNvPicPr>
            <a:picLocks noGrp="1" noChangeAspect="1"/>
          </p:cNvPicPr>
          <p:nvPr>
            <p:ph idx="1"/>
          </p:nvPr>
        </p:nvPicPr>
        <p:blipFill rotWithShape="1">
          <a:blip r:embed="rId3"/>
          <a:srcRect t="1281" b="26581"/>
          <a:stretch/>
        </p:blipFill>
        <p:spPr>
          <a:xfrm>
            <a:off x="528479" y="1752600"/>
            <a:ext cx="5719921" cy="372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normAutofit fontScale="90000"/>
          </a:bodyPr>
          <a:lstStyle/>
          <a:p>
            <a:r>
              <a:rPr lang="en-US" dirty="0" smtClean="0"/>
              <a:t>Phase III Considerations &amp; Resources Guide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2" name="TextBox 1"/>
          <p:cNvSpPr txBox="1"/>
          <p:nvPr/>
        </p:nvSpPr>
        <p:spPr>
          <a:xfrm>
            <a:off x="6324600" y="3048000"/>
            <a:ext cx="2667000" cy="1200329"/>
          </a:xfrm>
          <a:prstGeom prst="rect">
            <a:avLst/>
          </a:prstGeom>
          <a:noFill/>
        </p:spPr>
        <p:txBody>
          <a:bodyPr wrap="square" rtlCol="0">
            <a:spAutoFit/>
          </a:bodyPr>
          <a:lstStyle/>
          <a:p>
            <a:pPr algn="ctr"/>
            <a:r>
              <a:rPr lang="en-US" i="1" dirty="0" smtClean="0">
                <a:solidFill>
                  <a:srgbClr val="154578"/>
                </a:solidFill>
              </a:rPr>
              <a:t>SSIP Phase III Guide</a:t>
            </a:r>
          </a:p>
          <a:p>
            <a:pPr algn="ctr"/>
            <a:r>
              <a:rPr lang="en-US" i="1" dirty="0">
                <a:solidFill>
                  <a:srgbClr val="154578"/>
                </a:solidFill>
              </a:rPr>
              <a:t>c</a:t>
            </a:r>
            <a:r>
              <a:rPr lang="en-US" i="1" dirty="0" smtClean="0">
                <a:solidFill>
                  <a:srgbClr val="154578"/>
                </a:solidFill>
              </a:rPr>
              <a:t>oming soon!</a:t>
            </a:r>
          </a:p>
          <a:p>
            <a:pPr algn="ctr"/>
            <a:r>
              <a:rPr lang="en-US" dirty="0" smtClean="0">
                <a:hlinkClick r:id="rId4"/>
              </a:rPr>
              <a:t>http://ectacenter.org/topics/ssip/ssip.asp</a:t>
            </a:r>
            <a:endParaRPr lang="en-US" dirty="0"/>
          </a:p>
        </p:txBody>
      </p:sp>
    </p:spTree>
    <p:extLst>
      <p:ext uri="{BB962C8B-B14F-4D97-AF65-F5344CB8AC3E}">
        <p14:creationId xmlns:p14="http://schemas.microsoft.com/office/powerpoint/2010/main" val="1763104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Considerations</a:t>
            </a:r>
            <a:endParaRPr lang="en-US" dirty="0"/>
          </a:p>
        </p:txBody>
      </p:sp>
      <p:sp>
        <p:nvSpPr>
          <p:cNvPr id="6" name="Content Placeholder 2"/>
          <p:cNvSpPr>
            <a:spLocks noGrp="1"/>
          </p:cNvSpPr>
          <p:nvPr>
            <p:ph idx="1"/>
          </p:nvPr>
        </p:nvSpPr>
        <p:spPr>
          <a:xfrm>
            <a:off x="457200" y="1600201"/>
            <a:ext cx="8229600" cy="4038600"/>
          </a:xfrm>
        </p:spPr>
        <p:txBody>
          <a:bodyPr>
            <a:normAutofit fontScale="85000" lnSpcReduction="10000"/>
          </a:bodyPr>
          <a:lstStyle/>
          <a:p>
            <a:r>
              <a:rPr lang="en-US" dirty="0"/>
              <a:t>Dig deeper into your data, if necessary, to identify potential issues impacting your progress</a:t>
            </a:r>
          </a:p>
          <a:p>
            <a:r>
              <a:rPr lang="en-US" dirty="0" smtClean="0"/>
              <a:t>Assess </a:t>
            </a:r>
            <a:r>
              <a:rPr lang="en-US" dirty="0"/>
              <a:t>the impacts of the environment (opportunities and threats) to determine if plan modifications are needed</a:t>
            </a:r>
          </a:p>
          <a:p>
            <a:r>
              <a:rPr lang="en-US" dirty="0" smtClean="0"/>
              <a:t>Determine </a:t>
            </a:r>
            <a:r>
              <a:rPr lang="en-US" dirty="0"/>
              <a:t>if changes need to be made to the evaluation plan (e.g. performance indicators, data collection methods, analysis </a:t>
            </a:r>
            <a:r>
              <a:rPr lang="en-US" dirty="0" smtClean="0"/>
              <a:t>plan/measurement, frequency of data collection) </a:t>
            </a:r>
            <a:r>
              <a:rPr lang="en-US" dirty="0"/>
              <a:t>independent of </a:t>
            </a:r>
            <a:r>
              <a:rPr lang="en-US" dirty="0" smtClean="0"/>
              <a:t>implementation </a:t>
            </a:r>
            <a:r>
              <a:rPr lang="en-US" dirty="0"/>
              <a:t>plan modifications or as a result of those </a:t>
            </a:r>
            <a:r>
              <a:rPr lang="en-US" dirty="0" smtClean="0"/>
              <a:t>changes</a:t>
            </a:r>
          </a:p>
          <a:p>
            <a:r>
              <a:rPr lang="en-US" dirty="0" smtClean="0"/>
              <a:t>Think strategically about how best to engage stakeholders in making mid-course corrections</a:t>
            </a:r>
          </a:p>
        </p:txBody>
      </p:sp>
    </p:spTree>
    <p:extLst>
      <p:ext uri="{BB962C8B-B14F-4D97-AF65-F5344CB8AC3E}">
        <p14:creationId xmlns:p14="http://schemas.microsoft.com/office/powerpoint/2010/main" val="2574146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
        <p:nvSpPr>
          <p:cNvPr id="7" name="Title 1"/>
          <p:cNvSpPr>
            <a:spLocks noGrp="1"/>
          </p:cNvSpPr>
          <p:nvPr>
            <p:ph type="title"/>
          </p:nvPr>
        </p:nvSpPr>
        <p:spPr>
          <a:xfrm>
            <a:off x="457200" y="274638"/>
            <a:ext cx="8229600" cy="1143000"/>
          </a:xfrm>
        </p:spPr>
        <p:txBody>
          <a:bodyPr>
            <a:normAutofit fontScale="90000"/>
          </a:bodyPr>
          <a:lstStyle/>
          <a:p>
            <a:r>
              <a:rPr lang="en-US" dirty="0" smtClean="0"/>
              <a:t>Applying Considerations: </a:t>
            </a:r>
            <a:br>
              <a:rPr lang="en-US" dirty="0" smtClean="0"/>
            </a:br>
            <a:r>
              <a:rPr lang="en-US" dirty="0" smtClean="0"/>
              <a:t>Scenario</a:t>
            </a:r>
            <a:endParaRPr lang="en-US" dirty="0"/>
          </a:p>
        </p:txBody>
      </p:sp>
      <p:sp>
        <p:nvSpPr>
          <p:cNvPr id="8" name="Content Placeholder 2"/>
          <p:cNvSpPr>
            <a:spLocks noGrp="1"/>
          </p:cNvSpPr>
          <p:nvPr>
            <p:ph idx="1"/>
          </p:nvPr>
        </p:nvSpPr>
        <p:spPr>
          <a:xfrm>
            <a:off x="457200" y="1600201"/>
            <a:ext cx="8229600" cy="4038600"/>
          </a:xfrm>
        </p:spPr>
        <p:txBody>
          <a:bodyPr/>
          <a:lstStyle/>
          <a:p>
            <a:r>
              <a:rPr lang="en-US" u="sng" dirty="0" smtClean="0"/>
              <a:t>SSIP Activity</a:t>
            </a:r>
            <a:r>
              <a:rPr lang="en-US" dirty="0" smtClean="0"/>
              <a:t>: Supporting </a:t>
            </a:r>
            <a:r>
              <a:rPr lang="en-US" dirty="0"/>
              <a:t>providers in implementing high quality child outcomes summary (COS) rating </a:t>
            </a:r>
            <a:r>
              <a:rPr lang="en-US" dirty="0" smtClean="0"/>
              <a:t>processes</a:t>
            </a:r>
          </a:p>
        </p:txBody>
      </p:sp>
      <p:pic>
        <p:nvPicPr>
          <p:cNvPr id="2" name="Picture 1" descr="iStock_000011230556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793984"/>
            <a:ext cx="3787489" cy="2946093"/>
          </a:xfrm>
          <a:prstGeom prst="rect">
            <a:avLst/>
          </a:prstGeom>
        </p:spPr>
      </p:pic>
    </p:spTree>
    <p:extLst>
      <p:ext uri="{BB962C8B-B14F-4D97-AF65-F5344CB8AC3E}">
        <p14:creationId xmlns:p14="http://schemas.microsoft.com/office/powerpoint/2010/main" val="3686408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Scenario: Steps</a:t>
            </a:r>
            <a:endParaRPr lang="en-US" dirty="0"/>
          </a:p>
        </p:txBody>
      </p:sp>
      <p:sp>
        <p:nvSpPr>
          <p:cNvPr id="6" name="Content Placeholder 2"/>
          <p:cNvSpPr>
            <a:spLocks noGrp="1"/>
          </p:cNvSpPr>
          <p:nvPr>
            <p:ph idx="1"/>
          </p:nvPr>
        </p:nvSpPr>
        <p:spPr>
          <a:xfrm>
            <a:off x="457200" y="1600201"/>
            <a:ext cx="8229600" cy="4038600"/>
          </a:xfrm>
        </p:spPr>
        <p:txBody>
          <a:bodyPr>
            <a:normAutofit/>
          </a:bodyPr>
          <a:lstStyle/>
          <a:p>
            <a:pPr marL="514350" indent="-514350">
              <a:buFont typeface="+mj-lt"/>
              <a:buAutoNum type="arabicPeriod"/>
            </a:pPr>
            <a:r>
              <a:rPr lang="en-US" dirty="0" smtClean="0"/>
              <a:t>Review/modify </a:t>
            </a:r>
            <a:r>
              <a:rPr lang="en-US" dirty="0"/>
              <a:t>COS modules </a:t>
            </a:r>
            <a:endParaRPr lang="en-US" dirty="0" smtClean="0"/>
          </a:p>
          <a:p>
            <a:pPr marL="514350" indent="-514350">
              <a:buFont typeface="+mj-lt"/>
              <a:buAutoNum type="arabicPeriod"/>
            </a:pPr>
            <a:r>
              <a:rPr lang="en-US" dirty="0" smtClean="0"/>
              <a:t>Modify local contracts to require completion of COS modules</a:t>
            </a:r>
          </a:p>
          <a:p>
            <a:pPr marL="514350" indent="-514350">
              <a:buFont typeface="+mj-lt"/>
              <a:buAutoNum type="arabicPeriod"/>
            </a:pPr>
            <a:r>
              <a:rPr lang="en-US" dirty="0" smtClean="0"/>
              <a:t>Develop mechanism to track module completion </a:t>
            </a:r>
          </a:p>
          <a:p>
            <a:pPr marL="514350" indent="-514350">
              <a:buFont typeface="+mj-lt"/>
              <a:buAutoNum type="arabicPeriod"/>
            </a:pPr>
            <a:r>
              <a:rPr lang="en-US" dirty="0" smtClean="0"/>
              <a:t>Develop pre-/post-test</a:t>
            </a:r>
          </a:p>
          <a:p>
            <a:pPr marL="514350" indent="-514350">
              <a:buFont typeface="+mj-lt"/>
              <a:buAutoNum type="arabicPeriod"/>
            </a:pPr>
            <a:r>
              <a:rPr lang="en-US" dirty="0" smtClean="0"/>
              <a:t>Modify family survey</a:t>
            </a:r>
          </a:p>
          <a:p>
            <a:pPr marL="514350" indent="-514350">
              <a:buFont typeface="+mj-lt"/>
              <a:buAutoNum type="arabicPeriod"/>
            </a:pPr>
            <a:r>
              <a:rPr lang="en-US" dirty="0" smtClean="0"/>
              <a:t>Select coaches for initial implementation sites</a:t>
            </a:r>
            <a:endParaRPr lang="en-US" dirty="0"/>
          </a:p>
        </p:txBody>
      </p:sp>
    </p:spTree>
    <p:extLst>
      <p:ext uri="{BB962C8B-B14F-4D97-AF65-F5344CB8AC3E}">
        <p14:creationId xmlns:p14="http://schemas.microsoft.com/office/powerpoint/2010/main" val="2807912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
        <p:nvSpPr>
          <p:cNvPr id="5" name="Title 1"/>
          <p:cNvSpPr>
            <a:spLocks noGrp="1"/>
          </p:cNvSpPr>
          <p:nvPr>
            <p:ph type="title"/>
          </p:nvPr>
        </p:nvSpPr>
        <p:spPr>
          <a:xfrm>
            <a:off x="457200" y="274638"/>
            <a:ext cx="8229600" cy="1143000"/>
          </a:xfrm>
        </p:spPr>
        <p:txBody>
          <a:bodyPr/>
          <a:lstStyle/>
          <a:p>
            <a:r>
              <a:rPr lang="en-US" dirty="0"/>
              <a:t>Scenario: Steps</a:t>
            </a:r>
          </a:p>
        </p:txBody>
      </p:sp>
      <p:sp>
        <p:nvSpPr>
          <p:cNvPr id="6" name="Content Placeholder 2"/>
          <p:cNvSpPr>
            <a:spLocks noGrp="1"/>
          </p:cNvSpPr>
          <p:nvPr>
            <p:ph idx="1"/>
          </p:nvPr>
        </p:nvSpPr>
        <p:spPr>
          <a:xfrm>
            <a:off x="457200" y="1600201"/>
            <a:ext cx="8229600" cy="4038600"/>
          </a:xfrm>
        </p:spPr>
        <p:txBody>
          <a:bodyPr/>
          <a:lstStyle/>
          <a:p>
            <a:pPr marL="514350" indent="-514350">
              <a:buFont typeface="+mj-lt"/>
              <a:buAutoNum type="arabicPeriod" startAt="7"/>
            </a:pPr>
            <a:r>
              <a:rPr lang="en-US" dirty="0"/>
              <a:t>Develop </a:t>
            </a:r>
            <a:r>
              <a:rPr lang="en-US" dirty="0" smtClean="0"/>
              <a:t>scale-up </a:t>
            </a:r>
            <a:r>
              <a:rPr lang="en-US" dirty="0"/>
              <a:t>plan </a:t>
            </a:r>
            <a:endParaRPr lang="en-US" dirty="0" smtClean="0"/>
          </a:p>
          <a:p>
            <a:pPr marL="514350" indent="-514350">
              <a:buFont typeface="+mj-lt"/>
              <a:buAutoNum type="arabicPeriod" startAt="7"/>
            </a:pPr>
            <a:r>
              <a:rPr lang="en-US" dirty="0" smtClean="0"/>
              <a:t>Adapt </a:t>
            </a:r>
            <a:r>
              <a:rPr lang="en-US" dirty="0" smtClean="0"/>
              <a:t>COS-TC </a:t>
            </a:r>
            <a:endParaRPr lang="en-US" dirty="0" smtClean="0"/>
          </a:p>
          <a:p>
            <a:pPr marL="514350" indent="-514350">
              <a:buFont typeface="+mj-lt"/>
              <a:buAutoNum type="arabicPeriod" startAt="7"/>
            </a:pPr>
            <a:r>
              <a:rPr lang="en-US" dirty="0"/>
              <a:t>Train coaches </a:t>
            </a:r>
            <a:endParaRPr lang="en-US" dirty="0" smtClean="0"/>
          </a:p>
          <a:p>
            <a:pPr marL="514350" indent="-514350">
              <a:buFont typeface="+mj-lt"/>
              <a:buAutoNum type="arabicPeriod" startAt="7"/>
            </a:pPr>
            <a:r>
              <a:rPr lang="en-US" dirty="0"/>
              <a:t>Implement the COS training </a:t>
            </a:r>
            <a:r>
              <a:rPr lang="en-US" dirty="0" smtClean="0"/>
              <a:t>modules in initial implementation sites</a:t>
            </a:r>
          </a:p>
          <a:p>
            <a:pPr marL="514350" indent="-514350">
              <a:buFont typeface="+mj-lt"/>
              <a:buAutoNum type="arabicPeriod" startAt="7"/>
            </a:pPr>
            <a:r>
              <a:rPr lang="en-US" dirty="0" smtClean="0"/>
              <a:t>Provide coaching to initial implementation sites</a:t>
            </a:r>
          </a:p>
          <a:p>
            <a:pPr marL="514350" indent="-514350">
              <a:buFont typeface="+mj-lt"/>
              <a:buAutoNum type="arabicPeriod" startAt="7"/>
            </a:pPr>
            <a:r>
              <a:rPr lang="en-US" dirty="0" smtClean="0"/>
              <a:t>Implement </a:t>
            </a:r>
            <a:r>
              <a:rPr lang="en-US" dirty="0"/>
              <a:t>s</a:t>
            </a:r>
            <a:r>
              <a:rPr lang="en-US" dirty="0" smtClean="0"/>
              <a:t>cale-up </a:t>
            </a:r>
            <a:r>
              <a:rPr lang="en-US" dirty="0" smtClean="0"/>
              <a:t>plan statewide</a:t>
            </a:r>
            <a:endParaRPr lang="en-US" dirty="0"/>
          </a:p>
        </p:txBody>
      </p:sp>
    </p:spTree>
    <p:extLst>
      <p:ext uri="{BB962C8B-B14F-4D97-AF65-F5344CB8AC3E}">
        <p14:creationId xmlns:p14="http://schemas.microsoft.com/office/powerpoint/2010/main" val="2416023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Activity Instructions</a:t>
            </a:r>
            <a:endParaRPr lang="en-US" dirty="0"/>
          </a:p>
        </p:txBody>
      </p:sp>
      <p:sp>
        <p:nvSpPr>
          <p:cNvPr id="6" name="Content Placeholder 2"/>
          <p:cNvSpPr>
            <a:spLocks noGrp="1"/>
          </p:cNvSpPr>
          <p:nvPr>
            <p:ph idx="1"/>
          </p:nvPr>
        </p:nvSpPr>
        <p:spPr>
          <a:xfrm>
            <a:off x="457200" y="1600201"/>
            <a:ext cx="8229600" cy="4038600"/>
          </a:xfrm>
        </p:spPr>
        <p:txBody>
          <a:bodyPr/>
          <a:lstStyle/>
          <a:p>
            <a:r>
              <a:rPr lang="en-US" dirty="0" smtClean="0"/>
              <a:t>Tables have different scenarios to discuss:</a:t>
            </a:r>
          </a:p>
          <a:p>
            <a:pPr lvl="1"/>
            <a:r>
              <a:rPr lang="en-US" b="1" dirty="0" smtClean="0">
                <a:solidFill>
                  <a:srgbClr val="39B54A"/>
                </a:solidFill>
              </a:rPr>
              <a:t>Implementation evaluation data</a:t>
            </a:r>
          </a:p>
          <a:p>
            <a:pPr lvl="1"/>
            <a:r>
              <a:rPr lang="en-US" b="1" dirty="0" smtClean="0">
                <a:solidFill>
                  <a:srgbClr val="39B54A"/>
                </a:solidFill>
              </a:rPr>
              <a:t>Impact/outcomes evaluation data</a:t>
            </a:r>
          </a:p>
          <a:p>
            <a:pPr lvl="1"/>
            <a:r>
              <a:rPr lang="en-US" b="1" dirty="0" smtClean="0">
                <a:solidFill>
                  <a:srgbClr val="39B54A"/>
                </a:solidFill>
              </a:rPr>
              <a:t>Environmental threat</a:t>
            </a:r>
          </a:p>
          <a:p>
            <a:r>
              <a:rPr lang="en-US" dirty="0" smtClean="0"/>
              <a:t>Table facilitator will provide instructions and facilitate discussion</a:t>
            </a:r>
          </a:p>
          <a:p>
            <a:r>
              <a:rPr lang="en-US" dirty="0" smtClean="0"/>
              <a:t>Select a recorder/reporter</a:t>
            </a:r>
          </a:p>
          <a:p>
            <a:r>
              <a:rPr lang="en-US" dirty="0" smtClean="0"/>
              <a:t>Turn in worksheet</a:t>
            </a:r>
          </a:p>
        </p:txBody>
      </p:sp>
    </p:spTree>
    <p:extLst>
      <p:ext uri="{BB962C8B-B14F-4D97-AF65-F5344CB8AC3E}">
        <p14:creationId xmlns:p14="http://schemas.microsoft.com/office/powerpoint/2010/main" val="3872834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Sharing</a:t>
            </a:r>
            <a:endParaRPr lang="en-US" dirty="0"/>
          </a:p>
        </p:txBody>
      </p:sp>
      <p:sp>
        <p:nvSpPr>
          <p:cNvPr id="6" name="Content Placeholder 2"/>
          <p:cNvSpPr>
            <a:spLocks noGrp="1"/>
          </p:cNvSpPr>
          <p:nvPr>
            <p:ph idx="1"/>
          </p:nvPr>
        </p:nvSpPr>
        <p:spPr>
          <a:xfrm>
            <a:off x="457200" y="1600201"/>
            <a:ext cx="8229600" cy="4038600"/>
          </a:xfrm>
        </p:spPr>
        <p:txBody>
          <a:bodyPr/>
          <a:lstStyle/>
          <a:p>
            <a:r>
              <a:rPr lang="en-US" dirty="0" smtClean="0"/>
              <a:t>What were the key decisions you made for your scenario?</a:t>
            </a:r>
            <a:endParaRPr lang="en-US" dirty="0"/>
          </a:p>
        </p:txBody>
      </p:sp>
      <p:pic>
        <p:nvPicPr>
          <p:cNvPr id="2" name="Picture 1" descr="questionnaire_iStock_0000086194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124200"/>
            <a:ext cx="2985850" cy="1981200"/>
          </a:xfrm>
          <a:prstGeom prst="rect">
            <a:avLst/>
          </a:prstGeom>
        </p:spPr>
      </p:pic>
      <p:pic>
        <p:nvPicPr>
          <p:cNvPr id="15" name="Picture 14" descr="j04002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819400"/>
            <a:ext cx="3619500" cy="2895600"/>
          </a:xfrm>
          <a:prstGeom prst="rect">
            <a:avLst/>
          </a:prstGeom>
        </p:spPr>
      </p:pic>
    </p:spTree>
    <p:extLst>
      <p:ext uri="{BB962C8B-B14F-4D97-AF65-F5344CB8AC3E}">
        <p14:creationId xmlns:p14="http://schemas.microsoft.com/office/powerpoint/2010/main" val="540156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46</a:t>
            </a:fld>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Wrap up! </a:t>
            </a:r>
            <a:endParaRPr lang="en-US" dirty="0"/>
          </a:p>
        </p:txBody>
      </p:sp>
      <p:sp>
        <p:nvSpPr>
          <p:cNvPr id="6" name="Content Placeholder 2"/>
          <p:cNvSpPr>
            <a:spLocks noGrp="1"/>
          </p:cNvSpPr>
          <p:nvPr>
            <p:ph idx="1"/>
          </p:nvPr>
        </p:nvSpPr>
        <p:spPr>
          <a:xfrm>
            <a:off x="457200" y="1600201"/>
            <a:ext cx="8229600" cy="4038600"/>
          </a:xfrm>
        </p:spPr>
        <p:txBody>
          <a:bodyPr/>
          <a:lstStyle/>
          <a:p>
            <a:r>
              <a:rPr lang="en-US" dirty="0" smtClean="0"/>
              <a:t>Summary points</a:t>
            </a:r>
          </a:p>
          <a:p>
            <a:r>
              <a:rPr lang="en-US" dirty="0" smtClean="0"/>
              <a:t>Compiling the scenario and information into a resource </a:t>
            </a:r>
          </a:p>
        </p:txBody>
      </p:sp>
      <p:pic>
        <p:nvPicPr>
          <p:cNvPr id="3" name="Picture 2" descr="stro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5275" y="3460511"/>
            <a:ext cx="3971925" cy="2635489"/>
          </a:xfrm>
          <a:prstGeom prst="rect">
            <a:avLst/>
          </a:prstGeom>
        </p:spPr>
      </p:pic>
    </p:spTree>
    <p:extLst>
      <p:ext uri="{BB962C8B-B14F-4D97-AF65-F5344CB8AC3E}">
        <p14:creationId xmlns:p14="http://schemas.microsoft.com/office/powerpoint/2010/main" val="401671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47</a:t>
            </a:fld>
            <a:endParaRPr lang="en-US" dirty="0"/>
          </a:p>
        </p:txBody>
      </p:sp>
      <p:sp>
        <p:nvSpPr>
          <p:cNvPr id="8" name="Content Placeholder 1"/>
          <p:cNvSpPr>
            <a:spLocks noGrp="1"/>
          </p:cNvSpPr>
          <p:nvPr>
            <p:ph idx="1"/>
          </p:nvPr>
        </p:nvSpPr>
        <p:spPr>
          <a:xfrm>
            <a:off x="609600" y="1752601"/>
            <a:ext cx="8229600" cy="4038600"/>
          </a:xfrm>
        </p:spPr>
        <p:txBody>
          <a:bodyPr/>
          <a:lstStyle/>
          <a:p>
            <a:r>
              <a:rPr lang="en-US" dirty="0" smtClean="0"/>
              <a:t>Take 20 </a:t>
            </a:r>
            <a:r>
              <a:rPr lang="en-US" dirty="0" smtClean="0"/>
              <a:t>minutes </a:t>
            </a:r>
            <a:r>
              <a:rPr lang="en-US" dirty="0" smtClean="0"/>
              <a:t>to reflect on the information shared and your experiences with the activities</a:t>
            </a:r>
          </a:p>
          <a:p>
            <a:r>
              <a:rPr lang="en-US" dirty="0" smtClean="0"/>
              <a:t>Jot down ideas for </a:t>
            </a:r>
            <a:r>
              <a:rPr lang="en-US" b="1" dirty="0" smtClean="0"/>
              <a:t>next steps </a:t>
            </a:r>
            <a:r>
              <a:rPr lang="en-US" dirty="0" smtClean="0"/>
              <a:t>you might do when you go home to enhance your improvement and evaluation plans or to support implementation</a:t>
            </a:r>
          </a:p>
          <a:p>
            <a:r>
              <a:rPr lang="en-US" dirty="0" smtClean="0"/>
              <a:t>Be prepared to share a key next step with the full group</a:t>
            </a:r>
            <a:endParaRPr lang="en-US" dirty="0"/>
          </a:p>
        </p:txBody>
      </p:sp>
      <p:sp>
        <p:nvSpPr>
          <p:cNvPr id="9" name="Title 2"/>
          <p:cNvSpPr>
            <a:spLocks noGrp="1"/>
          </p:cNvSpPr>
          <p:nvPr>
            <p:ph type="title"/>
          </p:nvPr>
        </p:nvSpPr>
        <p:spPr>
          <a:xfrm>
            <a:off x="609600" y="427038"/>
            <a:ext cx="8229600" cy="1143000"/>
          </a:xfrm>
        </p:spPr>
        <p:txBody>
          <a:bodyPr/>
          <a:lstStyle/>
          <a:p>
            <a:r>
              <a:rPr lang="en-US" dirty="0" smtClean="0"/>
              <a:t>State Planning and Sharing</a:t>
            </a:r>
            <a:endParaRPr lang="en-US" dirty="0"/>
          </a:p>
        </p:txBody>
      </p:sp>
    </p:spTree>
    <p:extLst>
      <p:ext uri="{BB962C8B-B14F-4D97-AF65-F5344CB8AC3E}">
        <p14:creationId xmlns:p14="http://schemas.microsoft.com/office/powerpoint/2010/main" val="3163499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800" dirty="0"/>
              <a:t>The contents of this presentation were developed under grants from the U.S. Department of Education, # </a:t>
            </a:r>
            <a:r>
              <a:rPr lang="en-US" sz="1800" dirty="0" smtClean="0"/>
              <a:t>H373Z120002, </a:t>
            </a:r>
            <a:r>
              <a:rPr lang="en-US" sz="1800" dirty="0"/>
              <a:t>#</a:t>
            </a:r>
            <a:r>
              <a:rPr lang="en-US" sz="1800" dirty="0" smtClean="0"/>
              <a:t>H326P120002, </a:t>
            </a:r>
            <a:r>
              <a:rPr lang="en-US" sz="1800" dirty="0"/>
              <a:t>H326R140006</a:t>
            </a:r>
            <a:r>
              <a:rPr lang="en-US" sz="1800" dirty="0" smtClean="0"/>
              <a:t>, and H373Y130002</a:t>
            </a:r>
            <a:r>
              <a:rPr lang="en-US" sz="1800" dirty="0"/>
              <a:t>. </a:t>
            </a:r>
            <a:r>
              <a:rPr lang="en-US" sz="1800" dirty="0" smtClean="0"/>
              <a:t>However</a:t>
            </a:r>
            <a:r>
              <a:rPr lang="en-US" sz="1800" dirty="0"/>
              <a:t>, those contents do not necessarily represent the policy of the U.S. Department of Education, and you should not assume endorsement by the Federal Government. </a:t>
            </a:r>
            <a:r>
              <a:rPr lang="en-US" sz="1800" dirty="0" smtClean="0"/>
              <a:t>Project Officers: </a:t>
            </a:r>
            <a:r>
              <a:rPr lang="en-US" sz="1800" dirty="0"/>
              <a:t>Meredith </a:t>
            </a:r>
            <a:r>
              <a:rPr lang="en-US" sz="1800" dirty="0" smtClean="0"/>
              <a:t>Miceli, Richelle Davis, </a:t>
            </a:r>
            <a:r>
              <a:rPr lang="en-US" sz="1800" dirty="0"/>
              <a:t>Julia Martin </a:t>
            </a:r>
            <a:r>
              <a:rPr lang="en-US" sz="1800" dirty="0" smtClean="0"/>
              <a:t>Eile, </a:t>
            </a:r>
            <a:r>
              <a:rPr lang="en-US" sz="1800" dirty="0"/>
              <a:t>Perry </a:t>
            </a:r>
            <a:r>
              <a:rPr lang="en-US" sz="1800" dirty="0" smtClean="0"/>
              <a:t>Williams, </a:t>
            </a:r>
            <a:r>
              <a:rPr lang="en-US" sz="1800" dirty="0"/>
              <a:t>and Shedeh Hajghassemali</a:t>
            </a:r>
            <a:r>
              <a:rPr lang="en-US" sz="1800" dirty="0" smtClean="0"/>
              <a:t>.</a:t>
            </a:r>
            <a:endParaRPr lang="en-US" sz="1800"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48</a:t>
            </a:fld>
            <a:endParaRPr lang="en-US" dirty="0"/>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2"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normAutofit/>
          </a:bodyPr>
          <a:lstStyle/>
          <a:p>
            <a:r>
              <a:rPr lang="en-US" dirty="0" smtClean="0"/>
              <a:t>Phase III Overview &amp; Requirements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grpSp>
        <p:nvGrpSpPr>
          <p:cNvPr id="2" name="Group 1" descr="This graphic is a flow chart that shows how the Improvement Plan, Evaluation Plan, and Phase III SSIP are interconnected.&#10;&#10;Listed under the Improvement Plan are the following actions: implement activities as planned, monitor implementation and make revisions based on data, document progress and outcomes, and engage stakeholders.&#10;Listed under the Evaluation Plan are the following actions: conduct evaluation activities, track progress toward outcomes and SIMR targets, prepare summaries of evaluation data for planning teams, and engage stakeholders.&#10;&#10;In Phase III, states will use the outlined Improvement and Evaluation Plans to assess and report progress in implementing their SSIP." title="Phase III Overview &amp; Requirements"/>
          <p:cNvGrpSpPr/>
          <p:nvPr/>
        </p:nvGrpSpPr>
        <p:grpSpPr>
          <a:xfrm>
            <a:off x="304800" y="1447800"/>
            <a:ext cx="8610600" cy="4572000"/>
            <a:chOff x="304800" y="1447800"/>
            <a:chExt cx="8610600" cy="4572000"/>
          </a:xfrm>
        </p:grpSpPr>
        <p:sp>
          <p:nvSpPr>
            <p:cNvPr id="21" name="Rounded Rectangle 20"/>
            <p:cNvSpPr/>
            <p:nvPr/>
          </p:nvSpPr>
          <p:spPr>
            <a:xfrm>
              <a:off x="304800" y="1447800"/>
              <a:ext cx="8610600" cy="4572000"/>
            </a:xfrm>
            <a:prstGeom prst="roundRect">
              <a:avLst/>
            </a:prstGeom>
            <a:solidFill>
              <a:srgbClr val="154578"/>
            </a:solidFill>
            <a:ln>
              <a:solidFill>
                <a:srgbClr val="1545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2362200" y="1524000"/>
              <a:ext cx="4343400" cy="4914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400" b="1" dirty="0">
                  <a:solidFill>
                    <a:srgbClr val="154578"/>
                  </a:solidFill>
                  <a:effectLst/>
                  <a:ea typeface="Calibri"/>
                  <a:cs typeface="Times New Roman"/>
                </a:rPr>
                <a:t>Phase III SSIP</a:t>
              </a:r>
              <a:endParaRPr lang="en-US" sz="1400" b="1" dirty="0">
                <a:solidFill>
                  <a:srgbClr val="154578"/>
                </a:solidFill>
                <a:effectLst/>
                <a:ea typeface="Calibri"/>
                <a:cs typeface="Times New Roman"/>
              </a:endParaRPr>
            </a:p>
          </p:txBody>
        </p:sp>
        <p:sp>
          <p:nvSpPr>
            <p:cNvPr id="13" name="Rounded Rectangle 12"/>
            <p:cNvSpPr/>
            <p:nvPr/>
          </p:nvSpPr>
          <p:spPr>
            <a:xfrm>
              <a:off x="457200" y="2819400"/>
              <a:ext cx="3733800" cy="3124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a:solidFill>
                    <a:srgbClr val="154578"/>
                  </a:solidFill>
                </a:rPr>
                <a:t>Improvement </a:t>
              </a:r>
              <a:r>
                <a:rPr lang="en-US" sz="2400" b="1" dirty="0" smtClean="0">
                  <a:solidFill>
                    <a:srgbClr val="154578"/>
                  </a:solidFill>
                </a:rPr>
                <a:t>Plan</a:t>
              </a:r>
            </a:p>
            <a:p>
              <a:pPr marL="342900" indent="-342900">
                <a:buFont typeface="Arial"/>
                <a:buChar char="•"/>
              </a:pPr>
              <a:r>
                <a:rPr lang="en-US" sz="2000" dirty="0">
                  <a:solidFill>
                    <a:srgbClr val="154578"/>
                  </a:solidFill>
                  <a:ea typeface="Calibri"/>
                  <a:cs typeface="Times New Roman"/>
                </a:rPr>
                <a:t>Implement activities as planned</a:t>
              </a:r>
            </a:p>
            <a:p>
              <a:pPr marL="342900" indent="-342900">
                <a:buFont typeface="Arial"/>
                <a:buChar char="•"/>
              </a:pPr>
              <a:r>
                <a:rPr lang="en-US" sz="2000" dirty="0">
                  <a:solidFill>
                    <a:srgbClr val="154578"/>
                  </a:solidFill>
                  <a:ea typeface="Calibri"/>
                  <a:cs typeface="Times New Roman"/>
                </a:rPr>
                <a:t>Monitor implementation and make revisions based on data</a:t>
              </a:r>
            </a:p>
            <a:p>
              <a:pPr marL="342900" indent="-342900">
                <a:buFont typeface="Arial"/>
                <a:buChar char="•"/>
              </a:pPr>
              <a:r>
                <a:rPr lang="en-US" sz="2000" dirty="0">
                  <a:solidFill>
                    <a:srgbClr val="154578"/>
                  </a:solidFill>
                  <a:ea typeface="Calibri"/>
                  <a:cs typeface="Times New Roman"/>
                </a:rPr>
                <a:t>Document progress and </a:t>
              </a:r>
              <a:r>
                <a:rPr lang="en-US" sz="2000" dirty="0" smtClean="0">
                  <a:solidFill>
                    <a:srgbClr val="154578"/>
                  </a:solidFill>
                  <a:ea typeface="Calibri"/>
                  <a:cs typeface="Times New Roman"/>
                </a:rPr>
                <a:t>outcomes</a:t>
              </a:r>
            </a:p>
            <a:p>
              <a:pPr marL="342900" indent="-342900">
                <a:buFont typeface="Arial"/>
                <a:buChar char="•"/>
              </a:pPr>
              <a:r>
                <a:rPr lang="en-US" sz="2000" dirty="0" smtClean="0">
                  <a:solidFill>
                    <a:srgbClr val="154578"/>
                  </a:solidFill>
                  <a:ea typeface="Calibri"/>
                  <a:cs typeface="Times New Roman"/>
                </a:rPr>
                <a:t>Engage stakeholders</a:t>
              </a:r>
              <a:endParaRPr lang="en-US" sz="2000" dirty="0">
                <a:solidFill>
                  <a:srgbClr val="154578"/>
                </a:solidFill>
                <a:ea typeface="Calibri"/>
                <a:cs typeface="Times New Roman"/>
              </a:endParaRPr>
            </a:p>
          </p:txBody>
        </p:sp>
        <p:sp>
          <p:nvSpPr>
            <p:cNvPr id="14" name="Rounded Rectangle 13"/>
            <p:cNvSpPr/>
            <p:nvPr/>
          </p:nvSpPr>
          <p:spPr>
            <a:xfrm>
              <a:off x="5029200" y="2819400"/>
              <a:ext cx="3733800" cy="3124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b="1" dirty="0" smtClean="0">
                  <a:solidFill>
                    <a:srgbClr val="154578"/>
                  </a:solidFill>
                </a:rPr>
                <a:t>Evaluation Plan</a:t>
              </a:r>
            </a:p>
            <a:p>
              <a:pPr marL="342900" indent="-342900">
                <a:buFont typeface="Arial"/>
                <a:buChar char="•"/>
              </a:pPr>
              <a:r>
                <a:rPr lang="en-US" sz="2000" dirty="0">
                  <a:solidFill>
                    <a:srgbClr val="154578"/>
                  </a:solidFill>
                  <a:ea typeface="Calibri"/>
                  <a:cs typeface="Times New Roman"/>
                </a:rPr>
                <a:t>Conduct evaluation activities</a:t>
              </a:r>
            </a:p>
            <a:p>
              <a:pPr marL="342900" indent="-342900">
                <a:buFont typeface="Arial"/>
                <a:buChar char="•"/>
              </a:pPr>
              <a:r>
                <a:rPr lang="en-US" sz="2000" dirty="0">
                  <a:solidFill>
                    <a:srgbClr val="154578"/>
                  </a:solidFill>
                  <a:ea typeface="Calibri"/>
                  <a:cs typeface="Times New Roman"/>
                </a:rPr>
                <a:t>Track progress </a:t>
              </a:r>
              <a:r>
                <a:rPr lang="en-US" sz="2000" dirty="0" smtClean="0">
                  <a:solidFill>
                    <a:srgbClr val="154578"/>
                  </a:solidFill>
                  <a:ea typeface="Calibri"/>
                  <a:cs typeface="Times New Roman"/>
                </a:rPr>
                <a:t>toward outcomes and SIMR </a:t>
              </a:r>
              <a:r>
                <a:rPr lang="en-US" sz="2000" dirty="0">
                  <a:solidFill>
                    <a:srgbClr val="154578"/>
                  </a:solidFill>
                  <a:ea typeface="Calibri"/>
                  <a:cs typeface="Times New Roman"/>
                </a:rPr>
                <a:t>targets</a:t>
              </a:r>
            </a:p>
            <a:p>
              <a:pPr marL="342900" indent="-342900">
                <a:buFont typeface="Arial"/>
                <a:buChar char="•"/>
              </a:pPr>
              <a:r>
                <a:rPr lang="en-US" sz="2000" dirty="0">
                  <a:solidFill>
                    <a:srgbClr val="154578"/>
                  </a:solidFill>
                  <a:ea typeface="Calibri"/>
                  <a:cs typeface="Times New Roman"/>
                </a:rPr>
                <a:t>Prepare summaries of evaluation data for planning teams</a:t>
              </a:r>
            </a:p>
            <a:p>
              <a:pPr marL="342900" indent="-342900">
                <a:buFont typeface="Arial"/>
                <a:buChar char="•"/>
              </a:pPr>
              <a:r>
                <a:rPr lang="en-US" sz="2000" dirty="0">
                  <a:solidFill>
                    <a:srgbClr val="154578"/>
                  </a:solidFill>
                  <a:ea typeface="Calibri"/>
                  <a:cs typeface="Times New Roman"/>
                </a:rPr>
                <a:t>Engage stakeholders</a:t>
              </a:r>
            </a:p>
          </p:txBody>
        </p:sp>
        <p:sp>
          <p:nvSpPr>
            <p:cNvPr id="17" name="Right Arrow 16"/>
            <p:cNvSpPr/>
            <p:nvPr/>
          </p:nvSpPr>
          <p:spPr>
            <a:xfrm>
              <a:off x="4191000" y="4724400"/>
              <a:ext cx="838200" cy="685800"/>
            </a:xfrm>
            <a:prstGeom prst="rightArrow">
              <a:avLst/>
            </a:prstGeom>
            <a:solidFill>
              <a:srgbClr val="D0E2E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4191000" y="3505200"/>
              <a:ext cx="838200" cy="685800"/>
            </a:xfrm>
            <a:prstGeom prst="rightArrow">
              <a:avLst/>
            </a:prstGeom>
            <a:solidFill>
              <a:srgbClr val="D0E2E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rot="16200000">
              <a:off x="2438400" y="2057400"/>
              <a:ext cx="762000" cy="762000"/>
            </a:xfrm>
            <a:prstGeom prst="rightArrow">
              <a:avLst/>
            </a:prstGeom>
            <a:solidFill>
              <a:srgbClr val="D0E2E8"/>
            </a:solidFill>
            <a:ln>
              <a:solidFill>
                <a:srgbClr val="1545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Arrow 19"/>
            <p:cNvSpPr/>
            <p:nvPr/>
          </p:nvSpPr>
          <p:spPr>
            <a:xfrm rot="16200000">
              <a:off x="5791200" y="2057401"/>
              <a:ext cx="762000" cy="762000"/>
            </a:xfrm>
            <a:prstGeom prst="rightArrow">
              <a:avLst/>
            </a:prstGeom>
            <a:solidFill>
              <a:srgbClr val="D0E2E8"/>
            </a:solidFill>
            <a:ln>
              <a:solidFill>
                <a:srgbClr val="1545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6464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599"/>
            <a:ext cx="8229600" cy="4724401"/>
          </a:xfrm>
        </p:spPr>
        <p:txBody>
          <a:bodyPr/>
          <a:lstStyle/>
          <a:p>
            <a:r>
              <a:rPr lang="en-US" sz="2400" dirty="0" smtClean="0"/>
              <a:t>Educate </a:t>
            </a:r>
            <a:r>
              <a:rPr lang="en-US" sz="2400" dirty="0"/>
              <a:t>and engage stakeholders in the implementation and evaluation of the plan </a:t>
            </a:r>
            <a:endParaRPr lang="en-US" sz="2400" dirty="0" smtClean="0"/>
          </a:p>
          <a:p>
            <a:r>
              <a:rPr lang="en-US" sz="2400" dirty="0" smtClean="0"/>
              <a:t>Project </a:t>
            </a:r>
            <a:r>
              <a:rPr lang="en-US" sz="2400" dirty="0"/>
              <a:t>Management: How will the various activities of the plan be managed? </a:t>
            </a:r>
            <a:endParaRPr lang="en-US" sz="2400" dirty="0" smtClean="0"/>
          </a:p>
          <a:p>
            <a:pPr lvl="1"/>
            <a:r>
              <a:rPr lang="en-US" sz="2000" dirty="0"/>
              <a:t>Appoint a lead person for each major activity or </a:t>
            </a:r>
            <a:r>
              <a:rPr lang="en-US" sz="2000" dirty="0" smtClean="0"/>
              <a:t>initiative </a:t>
            </a:r>
          </a:p>
          <a:p>
            <a:pPr lvl="1"/>
            <a:r>
              <a:rPr lang="en-US" sz="2000" dirty="0"/>
              <a:t>Communicate with and engage staff, stakeholders, providers, families, and </a:t>
            </a:r>
            <a:r>
              <a:rPr lang="en-US" sz="2000" dirty="0" smtClean="0"/>
              <a:t>communities</a:t>
            </a:r>
            <a:endParaRPr lang="en-US" sz="2000" dirty="0"/>
          </a:p>
          <a:p>
            <a:pPr lvl="1"/>
            <a:r>
              <a:rPr lang="en-US" sz="2000" dirty="0"/>
              <a:t>Link the implementation to everyday </a:t>
            </a:r>
            <a:r>
              <a:rPr lang="en-US" sz="2000" dirty="0" smtClean="0"/>
              <a:t>activities</a:t>
            </a:r>
            <a:endParaRPr lang="en-US" sz="2000" dirty="0"/>
          </a:p>
          <a:p>
            <a:pPr lvl="1"/>
            <a:r>
              <a:rPr lang="en-US" sz="2000" dirty="0"/>
              <a:t>Track and summarize </a:t>
            </a:r>
            <a:r>
              <a:rPr lang="en-US" sz="2000" dirty="0" smtClean="0"/>
              <a:t>progress</a:t>
            </a:r>
            <a:endParaRPr lang="en-US" sz="2000" dirty="0"/>
          </a:p>
          <a:p>
            <a:pPr lvl="1"/>
            <a:r>
              <a:rPr lang="en-US" sz="2000" dirty="0"/>
              <a:t>Learn from </a:t>
            </a:r>
            <a:r>
              <a:rPr lang="en-US" sz="2000" dirty="0" smtClean="0"/>
              <a:t>experience</a:t>
            </a:r>
          </a:p>
          <a:p>
            <a:r>
              <a:rPr lang="en-US" sz="2400" dirty="0"/>
              <a:t>Clarify roles, responsibilities, and expectations for implementing the improvement and evaluation plans </a:t>
            </a:r>
            <a:endParaRPr lang="en-US" sz="2000" dirty="0" smtClean="0"/>
          </a:p>
        </p:txBody>
      </p:sp>
      <p:sp>
        <p:nvSpPr>
          <p:cNvPr id="3" name="Title 2"/>
          <p:cNvSpPr>
            <a:spLocks noGrp="1"/>
          </p:cNvSpPr>
          <p:nvPr>
            <p:ph type="title"/>
          </p:nvPr>
        </p:nvSpPr>
        <p:spPr>
          <a:xfrm>
            <a:off x="457200" y="274638"/>
            <a:ext cx="8229600" cy="944562"/>
          </a:xfrm>
        </p:spPr>
        <p:txBody>
          <a:bodyPr/>
          <a:lstStyle/>
          <a:p>
            <a:r>
              <a:rPr lang="en-US" dirty="0" smtClean="0"/>
              <a:t>Kicking Off Phase III</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349445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4419601"/>
          </a:xfrm>
        </p:spPr>
        <p:txBody>
          <a:bodyPr/>
          <a:lstStyle/>
          <a:p>
            <a:r>
              <a:rPr lang="en-US" dirty="0" smtClean="0"/>
              <a:t>Infrastructure Development</a:t>
            </a:r>
          </a:p>
          <a:p>
            <a:pPr lvl="1"/>
            <a:r>
              <a:rPr lang="en-US" dirty="0"/>
              <a:t>I</a:t>
            </a:r>
            <a:r>
              <a:rPr lang="en-US" dirty="0" smtClean="0"/>
              <a:t>mplement </a:t>
            </a:r>
            <a:r>
              <a:rPr lang="en-US" dirty="0"/>
              <a:t>improvement strategies and associated activities to enhance the state </a:t>
            </a:r>
            <a:r>
              <a:rPr lang="en-US" dirty="0" smtClean="0"/>
              <a:t>infrastructure</a:t>
            </a:r>
          </a:p>
          <a:p>
            <a:pPr lvl="1"/>
            <a:r>
              <a:rPr lang="en-US" dirty="0"/>
              <a:t>W</a:t>
            </a:r>
            <a:r>
              <a:rPr lang="en-US" dirty="0" smtClean="0"/>
              <a:t>ork </a:t>
            </a:r>
            <a:r>
              <a:rPr lang="en-US" dirty="0"/>
              <a:t>toward further aligning and leveraging other state plans and </a:t>
            </a:r>
            <a:r>
              <a:rPr lang="en-US" dirty="0" smtClean="0"/>
              <a:t>initiatives</a:t>
            </a:r>
          </a:p>
          <a:p>
            <a:pPr lvl="1"/>
            <a:r>
              <a:rPr lang="en-US" dirty="0"/>
              <a:t>C</a:t>
            </a:r>
            <a:r>
              <a:rPr lang="en-US" dirty="0" smtClean="0"/>
              <a:t>ontinue </a:t>
            </a:r>
            <a:r>
              <a:rPr lang="en-US" dirty="0"/>
              <a:t>to engage multiple offices within the state </a:t>
            </a:r>
            <a:r>
              <a:rPr lang="en-US" dirty="0" smtClean="0"/>
              <a:t>in </a:t>
            </a:r>
            <a:r>
              <a:rPr lang="en-US" dirty="0"/>
              <a:t>implementing improvement </a:t>
            </a:r>
            <a:r>
              <a:rPr lang="en-US" dirty="0" smtClean="0"/>
              <a:t>activities</a:t>
            </a:r>
          </a:p>
        </p:txBody>
      </p:sp>
      <p:sp>
        <p:nvSpPr>
          <p:cNvPr id="3" name="Title 2"/>
          <p:cNvSpPr>
            <a:spLocks noGrp="1"/>
          </p:cNvSpPr>
          <p:nvPr>
            <p:ph type="title"/>
          </p:nvPr>
        </p:nvSpPr>
        <p:spPr>
          <a:xfrm>
            <a:off x="457200" y="274638"/>
            <a:ext cx="8229600" cy="1173162"/>
          </a:xfrm>
        </p:spPr>
        <p:txBody>
          <a:bodyPr>
            <a:normAutofit fontScale="90000"/>
          </a:bodyPr>
          <a:lstStyle/>
          <a:p>
            <a:r>
              <a:rPr lang="en-US" dirty="0" smtClean="0"/>
              <a:t>Implementing the Improvement Plan: Infrastructure Development</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7</a:t>
            </a:fld>
            <a:endParaRPr lang="en-US" dirty="0"/>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940198" y="3911493"/>
            <a:ext cx="1568909" cy="23429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815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72000"/>
          </a:xfrm>
        </p:spPr>
        <p:txBody>
          <a:bodyPr/>
          <a:lstStyle/>
          <a:p>
            <a:r>
              <a:rPr lang="en-US" sz="2500" dirty="0" smtClean="0"/>
              <a:t>Implementing EBPs</a:t>
            </a:r>
          </a:p>
          <a:p>
            <a:pPr lvl="1"/>
            <a:r>
              <a:rPr lang="en-US" sz="2200" dirty="0" smtClean="0"/>
              <a:t>If not yet selected, </a:t>
            </a:r>
            <a:r>
              <a:rPr lang="en-US" sz="2200" dirty="0"/>
              <a:t>identify the EBPs that EIS programs/EIS providers will implement to achieve the SIMR </a:t>
            </a:r>
            <a:endParaRPr lang="en-US" sz="2200" dirty="0" smtClean="0"/>
          </a:p>
          <a:p>
            <a:pPr lvl="1"/>
            <a:r>
              <a:rPr lang="en-US" sz="2200" dirty="0" smtClean="0"/>
              <a:t>Operationalize Phase </a:t>
            </a:r>
            <a:r>
              <a:rPr lang="en-US" sz="2200" dirty="0"/>
              <a:t>II plans for implementing EBPs based on the activities, steps, and timelines included in their plans </a:t>
            </a:r>
            <a:endParaRPr lang="en-US" sz="2200" dirty="0" smtClean="0"/>
          </a:p>
          <a:p>
            <a:pPr lvl="1"/>
            <a:r>
              <a:rPr lang="en-US" sz="2200" dirty="0"/>
              <a:t>S</a:t>
            </a:r>
            <a:r>
              <a:rPr lang="en-US" sz="2200" dirty="0" smtClean="0"/>
              <a:t>upport </a:t>
            </a:r>
            <a:r>
              <a:rPr lang="en-US" sz="2200" dirty="0"/>
              <a:t>EIS programs </a:t>
            </a:r>
            <a:r>
              <a:rPr lang="en-US" sz="2200" dirty="0" smtClean="0"/>
              <a:t>and/</a:t>
            </a:r>
            <a:r>
              <a:rPr lang="en-US" sz="2200" dirty="0"/>
              <a:t>or EIS providers in implementing evidence-based practices (EBPs) to achieve the SIMR(s) </a:t>
            </a:r>
            <a:endParaRPr lang="en-US" sz="2200" dirty="0" smtClean="0"/>
          </a:p>
          <a:p>
            <a:pPr lvl="1"/>
            <a:r>
              <a:rPr lang="en-US" sz="2200" dirty="0"/>
              <a:t>T</a:t>
            </a:r>
            <a:r>
              <a:rPr lang="en-US" sz="2200" dirty="0" smtClean="0"/>
              <a:t>ake </a:t>
            </a:r>
            <a:r>
              <a:rPr lang="en-US" sz="2200" dirty="0"/>
              <a:t>into account </a:t>
            </a:r>
            <a:r>
              <a:rPr lang="en-US" sz="2200" dirty="0" smtClean="0"/>
              <a:t>implementation </a:t>
            </a:r>
            <a:r>
              <a:rPr lang="en-US" sz="2200" dirty="0"/>
              <a:t>approach (i.e., other sites or statewide</a:t>
            </a:r>
            <a:r>
              <a:rPr lang="en-US" sz="2200" dirty="0" smtClean="0"/>
              <a:t>)</a:t>
            </a:r>
          </a:p>
          <a:p>
            <a:pPr lvl="1"/>
            <a:r>
              <a:rPr lang="en-US" sz="2200" dirty="0" smtClean="0"/>
              <a:t>If needed, make </a:t>
            </a:r>
            <a:r>
              <a:rPr lang="en-US" sz="2200" dirty="0"/>
              <a:t>adjustments to </a:t>
            </a:r>
            <a:r>
              <a:rPr lang="en-US" sz="2200" dirty="0" smtClean="0"/>
              <a:t>the implementation </a:t>
            </a:r>
            <a:r>
              <a:rPr lang="en-US" sz="2200" dirty="0"/>
              <a:t>plans based on data and stakeholder input </a:t>
            </a:r>
            <a:r>
              <a:rPr lang="en-US" sz="2200" dirty="0" smtClean="0"/>
              <a:t> </a:t>
            </a:r>
            <a:endParaRPr lang="en-US" sz="2200" dirty="0"/>
          </a:p>
        </p:txBody>
      </p:sp>
      <p:sp>
        <p:nvSpPr>
          <p:cNvPr id="3" name="Title 2"/>
          <p:cNvSpPr>
            <a:spLocks noGrp="1"/>
          </p:cNvSpPr>
          <p:nvPr>
            <p:ph type="title"/>
          </p:nvPr>
        </p:nvSpPr>
        <p:spPr>
          <a:xfrm>
            <a:off x="457200" y="274638"/>
            <a:ext cx="8229600" cy="1020762"/>
          </a:xfrm>
        </p:spPr>
        <p:txBody>
          <a:bodyPr>
            <a:normAutofit fontScale="90000"/>
          </a:bodyPr>
          <a:lstStyle/>
          <a:p>
            <a:r>
              <a:rPr lang="en-US" dirty="0" smtClean="0"/>
              <a:t>Implementing the Improvement Plan: Implementing EBPs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72404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90999"/>
          </a:xfrm>
        </p:spPr>
        <p:txBody>
          <a:bodyPr/>
          <a:lstStyle/>
          <a:p>
            <a:r>
              <a:rPr lang="en-US" dirty="0"/>
              <a:t>C</a:t>
            </a:r>
            <a:r>
              <a:rPr lang="en-US" dirty="0" smtClean="0"/>
              <a:t>ollect</a:t>
            </a:r>
            <a:r>
              <a:rPr lang="en-US" dirty="0"/>
              <a:t>, analyze, report, and use evaluation data based on the methods and timelines outlined in the Phase II plan </a:t>
            </a:r>
            <a:endParaRPr lang="en-US" dirty="0" smtClean="0"/>
          </a:p>
          <a:p>
            <a:r>
              <a:rPr lang="en-US" dirty="0" smtClean="0"/>
              <a:t>Use data regularly </a:t>
            </a:r>
            <a:r>
              <a:rPr lang="en-US" dirty="0"/>
              <a:t>to monitor the improvement process and revise the improvement plan, as </a:t>
            </a:r>
            <a:r>
              <a:rPr lang="en-US" dirty="0" smtClean="0"/>
              <a:t>needed</a:t>
            </a:r>
          </a:p>
          <a:p>
            <a:pPr lvl="0"/>
            <a:r>
              <a:rPr lang="en-US" dirty="0" smtClean="0"/>
              <a:t>Review </a:t>
            </a:r>
            <a:r>
              <a:rPr lang="en-US" dirty="0"/>
              <a:t>performance criteria and indicators and make adjustments as </a:t>
            </a:r>
            <a:r>
              <a:rPr lang="en-US" dirty="0" smtClean="0"/>
              <a:t>needed</a:t>
            </a:r>
          </a:p>
          <a:p>
            <a:pPr lvl="0"/>
            <a:r>
              <a:rPr lang="en-US" dirty="0" smtClean="0"/>
              <a:t>Make </a:t>
            </a:r>
            <a:r>
              <a:rPr lang="en-US" dirty="0"/>
              <a:t>adjustments in data collection strategies/sources as </a:t>
            </a:r>
            <a:r>
              <a:rPr lang="en-US" dirty="0" smtClean="0"/>
              <a:t>needed</a:t>
            </a:r>
            <a:endParaRPr lang="en-US" dirty="0"/>
          </a:p>
        </p:txBody>
      </p:sp>
      <p:sp>
        <p:nvSpPr>
          <p:cNvPr id="3" name="Title 2"/>
          <p:cNvSpPr>
            <a:spLocks noGrp="1"/>
          </p:cNvSpPr>
          <p:nvPr>
            <p:ph type="title"/>
          </p:nvPr>
        </p:nvSpPr>
        <p:spPr/>
        <p:txBody>
          <a:bodyPr>
            <a:normAutofit fontScale="90000"/>
          </a:bodyPr>
          <a:lstStyle/>
          <a:p>
            <a:r>
              <a:rPr lang="en-US" dirty="0" smtClean="0"/>
              <a:t>Evaluating Implementation Process &amp; Outcomes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2201529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7045</TotalTime>
  <Words>4089</Words>
  <Application>Microsoft Macintosh PowerPoint</Application>
  <PresentationFormat>On-screen Show (4:3)</PresentationFormat>
  <Paragraphs>435</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Let's get to work! Implementing and evaluating state systemic improvement</vt:lpstr>
      <vt:lpstr>Intended Outcomes</vt:lpstr>
      <vt:lpstr>Agenda</vt:lpstr>
      <vt:lpstr>Phase III Considerations &amp; Resources Guide</vt:lpstr>
      <vt:lpstr>Phase III Overview &amp; Requirements</vt:lpstr>
      <vt:lpstr>Kicking Off Phase III</vt:lpstr>
      <vt:lpstr>Implementing the Improvement Plan: Infrastructure Development</vt:lpstr>
      <vt:lpstr>Implementing the Improvement Plan: Implementing EBPs</vt:lpstr>
      <vt:lpstr>Evaluating Implementation Process &amp; Outcomes</vt:lpstr>
      <vt:lpstr>Communicating Implementation Progress and Outcomes</vt:lpstr>
      <vt:lpstr>Making Adjustments in the Improvement and Evaluation Plans</vt:lpstr>
      <vt:lpstr>Let’s Get To Work!</vt:lpstr>
      <vt:lpstr>Communication and Engagement Plan</vt:lpstr>
      <vt:lpstr>For systemic change, stakeholder engagement is critical</vt:lpstr>
      <vt:lpstr>For systemic change, effective, timely communication flow is critical</vt:lpstr>
      <vt:lpstr>For systemic change, effective, timely communication flow is critical, cont’d…</vt:lpstr>
      <vt:lpstr>A strong Communication Plan will:</vt:lpstr>
      <vt:lpstr>Tips for developing a strong Communication Plan:</vt:lpstr>
      <vt:lpstr>Leading by Convening  Engagement Levels</vt:lpstr>
      <vt:lpstr>Resources</vt:lpstr>
      <vt:lpstr>Choose Your Own Adventure:  Practice Profiles and Performance Indicators</vt:lpstr>
      <vt:lpstr>Raise your hand if…</vt:lpstr>
      <vt:lpstr>Purpose</vt:lpstr>
      <vt:lpstr>Measuring Implementation/Fidelity of Practices: Practice Profiles</vt:lpstr>
      <vt:lpstr>What are Practice Profiles?</vt:lpstr>
      <vt:lpstr>What are Benefits of Practice Profiles?</vt:lpstr>
      <vt:lpstr>Practice Profile Planning Tool</vt:lpstr>
      <vt:lpstr>Practice Profile, Critical Component Example: </vt:lpstr>
      <vt:lpstr>Practice profile, Critical Component Example: Accountability Mechanisms</vt:lpstr>
      <vt:lpstr>Performance Indicators</vt:lpstr>
      <vt:lpstr>What is a Performance Indicator?</vt:lpstr>
      <vt:lpstr>What are Benefits of Performance Indicators?</vt:lpstr>
      <vt:lpstr>What is a “Good” Indicator?</vt:lpstr>
      <vt:lpstr>Well-Written Indicators</vt:lpstr>
      <vt:lpstr>Activity: Choose Your Own Adventure!</vt:lpstr>
      <vt:lpstr>Resources</vt:lpstr>
      <vt:lpstr>Making Mid-course Corrections </vt:lpstr>
      <vt:lpstr>Making Mid-Course Corrections</vt:lpstr>
      <vt:lpstr>Considerations</vt:lpstr>
      <vt:lpstr>Considerations</vt:lpstr>
      <vt:lpstr>Applying Considerations:  Scenario</vt:lpstr>
      <vt:lpstr>Scenario: Steps</vt:lpstr>
      <vt:lpstr>Scenario: Steps</vt:lpstr>
      <vt:lpstr>Activity Instructions</vt:lpstr>
      <vt:lpstr>Sharing</vt:lpstr>
      <vt:lpstr>Wrap up! </vt:lpstr>
      <vt:lpstr>State Planning and Sharing</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and evaluating state systemic improvement</dc:title>
  <dc:creator>Anne Lucas, Abby Schachner, Ardith Ferguson, Carolee Eslinger, Grace Kelley, Megan Vinh</dc:creator>
  <cp:keywords>SSIP</cp:keywords>
  <cp:lastModifiedBy>Jenna Nguyen</cp:lastModifiedBy>
  <cp:revision>301</cp:revision>
  <dcterms:created xsi:type="dcterms:W3CDTF">2013-02-06T21:54:43Z</dcterms:created>
  <dcterms:modified xsi:type="dcterms:W3CDTF">2016-08-10T23:09:41Z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