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8" r:id="rId2"/>
    <p:sldId id="273" r:id="rId3"/>
    <p:sldId id="257" r:id="rId4"/>
    <p:sldId id="302" r:id="rId5"/>
    <p:sldId id="295" r:id="rId6"/>
    <p:sldId id="277" r:id="rId7"/>
    <p:sldId id="328" r:id="rId8"/>
    <p:sldId id="272" r:id="rId9"/>
    <p:sldId id="316" r:id="rId10"/>
    <p:sldId id="305" r:id="rId11"/>
    <p:sldId id="306" r:id="rId12"/>
    <p:sldId id="330" r:id="rId13"/>
    <p:sldId id="331" r:id="rId14"/>
    <p:sldId id="332" r:id="rId15"/>
    <p:sldId id="344" r:id="rId16"/>
    <p:sldId id="321" r:id="rId17"/>
    <p:sldId id="312" r:id="rId18"/>
    <p:sldId id="346" r:id="rId19"/>
    <p:sldId id="323" r:id="rId20"/>
    <p:sldId id="327" r:id="rId21"/>
    <p:sldId id="311" r:id="rId22"/>
    <p:sldId id="336" r:id="rId23"/>
    <p:sldId id="309" r:id="rId24"/>
    <p:sldId id="333" r:id="rId25"/>
    <p:sldId id="335" r:id="rId26"/>
    <p:sldId id="310" r:id="rId27"/>
    <p:sldId id="337" r:id="rId28"/>
    <p:sldId id="339" r:id="rId29"/>
    <p:sldId id="345" r:id="rId30"/>
    <p:sldId id="338" r:id="rId31"/>
    <p:sldId id="340" r:id="rId32"/>
    <p:sldId id="341" r:id="rId33"/>
    <p:sldId id="317" r:id="rId34"/>
    <p:sldId id="318" r:id="rId35"/>
    <p:sldId id="308" r:id="rId36"/>
    <p:sldId id="329" r:id="rId37"/>
    <p:sldId id="307" r:id="rId38"/>
    <p:sldId id="342" r:id="rId39"/>
    <p:sldId id="343" r:id="rId40"/>
    <p:sldId id="315" r:id="rId41"/>
    <p:sldId id="314" r:id="rId42"/>
    <p:sldId id="324" r:id="rId43"/>
    <p:sldId id="285" r:id="rId44"/>
    <p:sldId id="267" r:id="rId45"/>
    <p:sldId id="269" r:id="rId46"/>
  </p:sldIdLst>
  <p:sldSz cx="9144000" cy="6858000" type="screen4x3"/>
  <p:notesSz cx="6858000" cy="9144000"/>
  <p:custDataLst>
    <p:tags r:id="rId4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ce Bull" initials="BB" lastIdx="1" clrIdx="0">
    <p:extLst>
      <p:ext uri="{19B8F6BF-5375-455C-9EA6-DF929625EA0E}">
        <p15:presenceInfo xmlns:p15="http://schemas.microsoft.com/office/powerpoint/2012/main" userId="8b1f39d2225c90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4578"/>
    <a:srgbClr val="ED3532"/>
    <a:srgbClr val="39B54A"/>
    <a:srgbClr val="868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8" autoAdjust="0"/>
    <p:restoredTop sz="70626" autoAdjust="0"/>
  </p:normalViewPr>
  <p:slideViewPr>
    <p:cSldViewPr>
      <p:cViewPr varScale="1">
        <p:scale>
          <a:sx n="41" d="100"/>
          <a:sy n="41" d="100"/>
        </p:scale>
        <p:origin x="72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1524"/>
    </p:cViewPr>
  </p:sorterViewPr>
  <p:notesViewPr>
    <p:cSldViewPr>
      <p:cViewPr varScale="1">
        <p:scale>
          <a:sx n="71" d="100"/>
          <a:sy n="71" d="100"/>
        </p:scale>
        <p:origin x="-327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6C913-017E-41CB-BD92-AB72C59CEF84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9A4A-947E-4EFF-8543-2566EB51F3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19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AF370-FD3B-447A-B724-07A83C459553}" type="datetimeFigureOut">
              <a:rPr lang="en-US" smtClean="0"/>
              <a:t>8/16/2016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EC22-8000-4A01-AE86-242F21553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state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written RFPs, dealt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state agency procurement, IT, and politics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TA providers reviewed draft RFPs for states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private vendors written proposals (and chose NOT to write proposals)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Read and scored dozens of proposals at state and 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federal levels (old days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33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79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Check with supervisors – is now a good time?</a:t>
            </a:r>
            <a:endParaRPr lang="en-US" sz="2000" dirty="0" smtClean="0"/>
          </a:p>
          <a:p>
            <a:pPr lvl="0"/>
            <a:r>
              <a:rPr lang="en-US" dirty="0" smtClean="0"/>
              <a:t>Politics (e.g. internal IT vs external vendor)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75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up control of</a:t>
            </a:r>
            <a:r>
              <a:rPr lang="en-US" baseline="0" dirty="0" smtClean="0"/>
              <a:t> </a:t>
            </a:r>
            <a:r>
              <a:rPr lang="en-US" dirty="0" smtClean="0"/>
              <a:t>hours in a way that</a:t>
            </a:r>
            <a:r>
              <a:rPr lang="en-US" baseline="0" dirty="0" smtClean="0"/>
              <a:t> agency controls, not vendor</a:t>
            </a:r>
          </a:p>
          <a:p>
            <a:r>
              <a:rPr lang="en-US" dirty="0" smtClean="0"/>
              <a:t>How</a:t>
            </a:r>
            <a:r>
              <a:rPr lang="en-US" baseline="0" dirty="0" smtClean="0"/>
              <a:t> many hours?  200 or more.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47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7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42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90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Qualifications of</a:t>
            </a:r>
            <a:r>
              <a:rPr lang="en-US" baseline="0" dirty="0" smtClean="0"/>
              <a:t> reviewers – especially for a data system.  (Are content staff qualified?)</a:t>
            </a:r>
          </a:p>
          <a:p>
            <a:r>
              <a:rPr lang="en-US" dirty="0" smtClean="0"/>
              <a:t>If 30% or more of total points are based on cost, award</a:t>
            </a:r>
            <a:r>
              <a:rPr lang="en-US" baseline="0" dirty="0" smtClean="0"/>
              <a:t> is much more likely to go to lower bidders regardless of experience and technical expertise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01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Preference for the second one: point spread, </a:t>
            </a:r>
            <a:r>
              <a:rPr lang="en-US" baseline="0" dirty="0" smtClean="0"/>
              <a:t>10 hard to achieve.  </a:t>
            </a:r>
          </a:p>
          <a:p>
            <a:r>
              <a:rPr lang="en-US" baseline="0" dirty="0" smtClean="0"/>
              <a:t>Reviewers tend to score high – spreading points out helps differentiate. AND lead to discussion as to “why” reviewers scored what they did.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170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520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1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479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769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889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6388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5595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2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Measured in years (or at least quarters) not months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 to RFP in 1 year?  No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 to political/fiscal acceptance, initial ground work, THEN one year to plan/build the RFP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internal, (not RFP), still takes a year to develop much of the same content that would be in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may have to build the “business case” to establish the (RFP) solution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the time it takes to for tasks OTHER THAN writing RFP content: 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review (who may or may not write content)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Procurement review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Rewriting RFP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Establishing point criteria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Posting RFP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RFP question and answer period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 proposals readers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Proposal reviewing and scoring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 and final offer opportunities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Contracting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547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003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40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Experienced,</a:t>
            </a:r>
            <a:r>
              <a:rPr lang="en-US" baseline="0" dirty="0" smtClean="0"/>
              <a:t> h</a:t>
            </a:r>
            <a:r>
              <a:rPr lang="en-US" dirty="0" smtClean="0"/>
              <a:t>igh</a:t>
            </a:r>
            <a:r>
              <a:rPr lang="en-US" baseline="0" dirty="0" smtClean="0"/>
              <a:t> level procurement staff can help you do what you want.  But you have to ask them.  We’ve had: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Awards (letter in hand) taken back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Competition nullified, and reissued AFTER written proposals submitted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“Don’t settle”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9279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52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295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331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050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69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 Roles: Data manager  /  program administrator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/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Local agency (what role)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Private consultant/vendors)  /  TA provider  / Parent rep  / DBA  /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OthersR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Arial" panose="020B0604020202020204" pitchFamily="34" charset="0"/>
              <a:buAutoNum type="arabicParenR" startAt="2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RFP Involvement: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been involved with writing RFP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 new data system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Somewhat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involved?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Main RFP author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one of the main authors?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have written PROPOSALS to RFP specifications?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65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two MAIN Takeaway: Study</a:t>
            </a:r>
            <a:r>
              <a:rPr lang="en-US" baseline="0" dirty="0" smtClean="0"/>
              <a:t> and consider SDD content to help you determine what your new data system should be AND what to include in RFP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18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of two MAIN Takeaway: Focus on the “what” NOT the “how” in your RFP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72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30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might</a:t>
            </a:r>
            <a:r>
              <a:rPr lang="en-US" baseline="0" dirty="0" smtClean="0"/>
              <a:t> you use?</a:t>
            </a:r>
          </a:p>
          <a:p>
            <a:r>
              <a:rPr lang="en-US" baseline="0" dirty="0" smtClean="0"/>
              <a:t>Pros and cons?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836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EC22-8000-4A01-AE86-242F2155302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6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&quot; &quot;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9929" b="34656"/>
          <a:stretch/>
        </p:blipFill>
        <p:spPr>
          <a:xfrm>
            <a:off x="5676900" y="304801"/>
            <a:ext cx="3467100" cy="65532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987552" y="5184648"/>
            <a:ext cx="4270248" cy="12161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rgbClr val="154578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0" name="Group 9" descr="The Center for IDEA Early Childhood Data Systems"/>
          <p:cNvGrpSpPr/>
          <p:nvPr userDrawn="1"/>
        </p:nvGrpSpPr>
        <p:grpSpPr>
          <a:xfrm>
            <a:off x="762000" y="742334"/>
            <a:ext cx="6019800" cy="1086465"/>
            <a:chOff x="762000" y="742334"/>
            <a:chExt cx="6019800" cy="1086465"/>
          </a:xfrm>
        </p:grpSpPr>
        <p:pic>
          <p:nvPicPr>
            <p:cNvPr id="7" name="Picture 2" descr="Logo for the Center for IDEA Early Childhood Data Systems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742334"/>
              <a:ext cx="1600200" cy="10864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 descr="The Center for IDEA Early Childhood Data Systems"/>
            <p:cNvSpPr txBox="1"/>
            <p:nvPr userDrawn="1"/>
          </p:nvSpPr>
          <p:spPr>
            <a:xfrm>
              <a:off x="2362200" y="1093358"/>
              <a:ext cx="441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39B54A"/>
                  </a:solidFill>
                </a:rPr>
                <a:t>The</a:t>
              </a:r>
              <a:r>
                <a:rPr lang="en-US" b="1" baseline="0" dirty="0" smtClean="0">
                  <a:solidFill>
                    <a:srgbClr val="39B54A"/>
                  </a:solidFill>
                </a:rPr>
                <a:t> Center for IDEA</a:t>
              </a:r>
            </a:p>
            <a:p>
              <a:r>
                <a:rPr lang="en-US" b="1" baseline="0" dirty="0" smtClean="0">
                  <a:solidFill>
                    <a:srgbClr val="39B54A"/>
                  </a:solidFill>
                </a:rPr>
                <a:t>Early Childhood Data Systems</a:t>
              </a:r>
              <a:endParaRPr lang="en-US" b="1" dirty="0">
                <a:solidFill>
                  <a:srgbClr val="39B54A"/>
                </a:solidFill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09800"/>
            <a:ext cx="6702552" cy="1676400"/>
          </a:xfrm>
        </p:spPr>
        <p:txBody>
          <a:bodyPr>
            <a:normAutofit/>
          </a:bodyPr>
          <a:lstStyle>
            <a:lvl1pPr>
              <a:defRPr sz="5400">
                <a:latin typeface="Century Gothic" panose="020B0502020202020204" pitchFamily="34" charset="0"/>
              </a:defRPr>
            </a:lvl1pPr>
            <a:lvl2pPr>
              <a:defRPr sz="5400" b="1">
                <a:solidFill>
                  <a:srgbClr val="154578"/>
                </a:solidFill>
                <a:latin typeface="Century Gothic" panose="020B0502020202020204" pitchFamily="34" charset="0"/>
              </a:defRPr>
            </a:lvl2pPr>
          </a:lstStyle>
          <a:p>
            <a:pPr lvl="1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38200" y="3886200"/>
            <a:ext cx="6705600" cy="1216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3000" b="1" kern="1200">
                <a:solidFill>
                  <a:srgbClr val="154578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5047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32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800">
                <a:solidFill>
                  <a:srgbClr val="154578"/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7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39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6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2" descr="&quot; &quot;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72" y="5788152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 descr="&quot; &quot;"/>
          <p:cNvCxnSpPr/>
          <p:nvPr userDrawn="1"/>
        </p:nvCxnSpPr>
        <p:spPr>
          <a:xfrm>
            <a:off x="0" y="6121400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5" descr="&quot; &quot;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98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solidFill>
              <a:srgbClr val="39B54A"/>
            </a:solidFill>
          </a:ln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9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>
                <a:solidFill>
                  <a:srgbClr val="154578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5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3923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7620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733800" y="2438400"/>
            <a:ext cx="4495800" cy="3354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3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400">
                <a:solidFill>
                  <a:srgbClr val="15457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400">
                <a:solidFill>
                  <a:srgbClr val="154578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8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000">
                <a:solidFill>
                  <a:srgbClr val="154578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400">
                <a:solidFill>
                  <a:srgbClr val="154578"/>
                </a:solidFill>
              </a:defRPr>
            </a:lvl1pPr>
            <a:lvl2pPr marL="742950" indent="-285750">
              <a:buFont typeface="Calibri" panose="020F0502020204030204" pitchFamily="34" charset="0"/>
              <a:buChar char="–"/>
              <a:defRPr sz="2000">
                <a:solidFill>
                  <a:srgbClr val="154578"/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pic>
        <p:nvPicPr>
          <p:cNvPr id="10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1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4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for the Center for IDEA Early Childhood Data System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5792103"/>
            <a:ext cx="1485900" cy="10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 descr="&quot; &quot;"/>
          <p:cNvCxnSpPr/>
          <p:nvPr userDrawn="1"/>
        </p:nvCxnSpPr>
        <p:spPr>
          <a:xfrm>
            <a:off x="0" y="6117336"/>
            <a:ext cx="7467600" cy="0"/>
          </a:xfrm>
          <a:prstGeom prst="line">
            <a:avLst/>
          </a:prstGeom>
          <a:ln w="19050">
            <a:solidFill>
              <a:srgbClr val="39B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200" y="6327648"/>
            <a:ext cx="2133600" cy="365125"/>
          </a:xfr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0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0" y="63276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Century Schoolbook" pitchFamily="18" charset="0"/>
              </a:defRPr>
            </a:lvl1pPr>
          </a:lstStyle>
          <a:p>
            <a:fld id="{B2897048-00E0-47FB-B07B-F36BBE8AF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15457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D3532"/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vepaths.com/resources/writing-request-proposa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Bruce.Bull@SPEDSIS.co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mailto:jkilpatrick@pcgus.com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dasycenter" TargetMode="External"/><Relationship Id="rId2" Type="http://schemas.openxmlformats.org/officeDocument/2006/relationships/hyperlink" Target="http://dasycenter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DaSyCenter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0"/>
            <a:ext cx="8610600" cy="1981200"/>
          </a:xfrm>
        </p:spPr>
        <p:txBody>
          <a:bodyPr>
            <a:noAutofit/>
          </a:bodyPr>
          <a:lstStyle/>
          <a:p>
            <a:r>
              <a:rPr lang="en-US" sz="4000" dirty="0"/>
              <a:t>What does it </a:t>
            </a:r>
            <a:r>
              <a:rPr lang="en-US" sz="4000" dirty="0" smtClean="0"/>
              <a:t>Take </a:t>
            </a:r>
            <a:r>
              <a:rPr lang="en-US" sz="4000" dirty="0"/>
              <a:t>to </a:t>
            </a:r>
            <a:r>
              <a:rPr lang="en-US" sz="4000" dirty="0" smtClean="0"/>
              <a:t>Create </a:t>
            </a:r>
            <a:r>
              <a:rPr lang="en-US" sz="4000" dirty="0"/>
              <a:t>a </a:t>
            </a:r>
            <a:r>
              <a:rPr lang="en-US" sz="4000" dirty="0" smtClean="0"/>
              <a:t>Good </a:t>
            </a:r>
            <a:r>
              <a:rPr lang="en-US" sz="4000" dirty="0"/>
              <a:t>RFP for a </a:t>
            </a:r>
            <a:r>
              <a:rPr lang="en-US" sz="4000" dirty="0" smtClean="0"/>
              <a:t>New Data System</a:t>
            </a:r>
            <a:r>
              <a:rPr lang="en-US" sz="4000" dirty="0"/>
              <a:t>?</a:t>
            </a:r>
          </a:p>
        </p:txBody>
      </p:sp>
      <p:sp>
        <p:nvSpPr>
          <p:cNvPr id="5" name="Text Placeholder 10"/>
          <p:cNvSpPr txBox="1">
            <a:spLocks/>
          </p:cNvSpPr>
          <p:nvPr/>
        </p:nvSpPr>
        <p:spPr>
          <a:xfrm>
            <a:off x="865909" y="4038600"/>
            <a:ext cx="6705600" cy="11430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None/>
              <a:defRPr sz="4000" b="1" kern="1200">
                <a:solidFill>
                  <a:srgbClr val="154578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D3532"/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Bruce Bull</a:t>
            </a:r>
          </a:p>
          <a:p>
            <a:r>
              <a:rPr lang="en-US" sz="2800" dirty="0" smtClean="0"/>
              <a:t>Jamie Kilpatrick</a:t>
            </a:r>
            <a:endParaRPr lang="en-US" sz="28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7315200" cy="121615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2016 Improving Data, Improving Outcomes Conference</a:t>
            </a:r>
          </a:p>
          <a:p>
            <a:r>
              <a:rPr lang="en-US" sz="2000" dirty="0" smtClean="0"/>
              <a:t>New Orleans, LA</a:t>
            </a:r>
          </a:p>
          <a:p>
            <a:r>
              <a:rPr lang="en-US" sz="2000" dirty="0" smtClean="0"/>
              <a:t>August </a:t>
            </a:r>
            <a:r>
              <a:rPr lang="en-US" sz="2000" dirty="0"/>
              <a:t>2016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19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(RFI—Request </a:t>
            </a:r>
            <a:r>
              <a:rPr lang="en-US" sz="4000" dirty="0"/>
              <a:t>for </a:t>
            </a:r>
            <a:r>
              <a:rPr lang="en-US" sz="4000" dirty="0" smtClean="0"/>
              <a:t>Information)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5400" dirty="0"/>
              <a:t> RFI is a solicitation to potential suppliers to gather information to inform next steps. </a:t>
            </a:r>
            <a:r>
              <a:rPr lang="en-US" sz="5400" dirty="0" smtClean="0"/>
              <a:t>RFIs </a:t>
            </a:r>
            <a:r>
              <a:rPr lang="en-US" sz="5400" dirty="0"/>
              <a:t>often precede an RFP</a:t>
            </a:r>
            <a:r>
              <a:rPr lang="en-US" sz="5400" dirty="0" smtClean="0"/>
              <a:t>.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4528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RFP New Data System Content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6000" dirty="0" smtClean="0"/>
              <a:t> What do you think should be included?  </a:t>
            </a:r>
          </a:p>
        </p:txBody>
      </p:sp>
    </p:spTree>
    <p:extLst>
      <p:ext uri="{BB962C8B-B14F-4D97-AF65-F5344CB8AC3E}">
        <p14:creationId xmlns:p14="http://schemas.microsoft.com/office/powerpoint/2010/main" val="26048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High Level RFP Content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 Boiler plate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Background </a:t>
            </a:r>
            <a:r>
              <a:rPr lang="en-US" sz="4000" dirty="0">
                <a:solidFill>
                  <a:srgbClr val="FF0000"/>
                </a:solidFill>
              </a:rPr>
              <a:t>information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Budget </a:t>
            </a:r>
            <a:r>
              <a:rPr lang="en-US" sz="4000" dirty="0">
                <a:solidFill>
                  <a:srgbClr val="FF0000"/>
                </a:solidFill>
              </a:rPr>
              <a:t>and timelines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Desired functionality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Evaluation factors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Data system RFP content</a:t>
            </a:r>
          </a:p>
        </p:txBody>
      </p:sp>
    </p:spTree>
    <p:extLst>
      <p:ext uri="{BB962C8B-B14F-4D97-AF65-F5344CB8AC3E}">
        <p14:creationId xmlns:p14="http://schemas.microsoft.com/office/powerpoint/2010/main" val="101995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Boiler </a:t>
            </a:r>
            <a:r>
              <a:rPr lang="en-US" sz="4000" dirty="0" smtClean="0">
                <a:solidFill>
                  <a:srgbClr val="FF0000"/>
                </a:solidFill>
              </a:rPr>
              <a:t>Plate </a:t>
            </a:r>
            <a:r>
              <a:rPr lang="en-US" sz="3200" dirty="0">
                <a:solidFill>
                  <a:srgbClr val="FF0000"/>
                </a:solidFill>
              </a:rPr>
              <a:t>(agency lawyer speak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Procurement</a:t>
            </a:r>
            <a:r>
              <a:rPr lang="en-US" sz="4000" dirty="0" smtClean="0"/>
              <a:t> will provide some contractual language BUT READ IT!!</a:t>
            </a:r>
          </a:p>
          <a:p>
            <a:pPr lvl="1"/>
            <a:r>
              <a:rPr lang="en-US" sz="3600" dirty="0" smtClean="0"/>
              <a:t> There is content you can’t change, but often you can change some, (though colleagues might say you can’t)</a:t>
            </a:r>
            <a:endParaRPr lang="en-US" sz="3600" dirty="0"/>
          </a:p>
          <a:p>
            <a:pPr lvl="1"/>
            <a:r>
              <a:rPr lang="en-US" sz="3600" dirty="0" smtClean="0"/>
              <a:t> Ask procurement, “How can we ____?”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48111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 WITH </a:t>
            </a:r>
            <a:r>
              <a:rPr lang="en-US" sz="4000" dirty="0" smtClean="0">
                <a:solidFill>
                  <a:srgbClr val="FF0000"/>
                </a:solidFill>
              </a:rPr>
              <a:t>Procurement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pPr lvl="0"/>
            <a:r>
              <a:rPr lang="en-US" sz="3600" dirty="0" smtClean="0"/>
              <a:t> Write </a:t>
            </a:r>
            <a:r>
              <a:rPr lang="en-US" sz="3600" dirty="0"/>
              <a:t>as much flexibility as possible into the RFP—things inevitably </a:t>
            </a:r>
            <a:r>
              <a:rPr lang="en-US" sz="3600" dirty="0" smtClean="0"/>
              <a:t>change.</a:t>
            </a:r>
            <a:endParaRPr lang="en-US" sz="3600" dirty="0"/>
          </a:p>
          <a:p>
            <a:pPr lvl="0"/>
            <a:r>
              <a:rPr lang="en-US" sz="3600" dirty="0" smtClean="0"/>
              <a:t> Consider </a:t>
            </a:r>
            <a:r>
              <a:rPr lang="en-US" sz="3600" dirty="0"/>
              <a:t>pros and cons of scoring criteria by </a:t>
            </a:r>
            <a:r>
              <a:rPr lang="en-US" sz="3600" dirty="0" smtClean="0"/>
              <a:t>section.</a:t>
            </a:r>
            <a:endParaRPr lang="en-US" sz="3600" dirty="0"/>
          </a:p>
          <a:p>
            <a:r>
              <a:rPr lang="en-US" sz="3600" dirty="0" smtClean="0"/>
              <a:t> Secure </a:t>
            </a:r>
            <a:r>
              <a:rPr lang="en-US" sz="3600" dirty="0"/>
              <a:t>examples of “good” </a:t>
            </a:r>
            <a:r>
              <a:rPr lang="en-US" sz="3600" dirty="0" smtClean="0"/>
              <a:t>data system RFPs</a:t>
            </a:r>
            <a:r>
              <a:rPr lang="en-US" sz="3600" dirty="0"/>
              <a:t>; your agency AND other agencies</a:t>
            </a:r>
            <a:r>
              <a:rPr lang="en-US" sz="3600" dirty="0" smtClean="0"/>
              <a:t>. </a:t>
            </a:r>
            <a:r>
              <a:rPr lang="en-US" sz="3600" dirty="0">
                <a:solidFill>
                  <a:srgbClr val="FF0000"/>
                </a:solidFill>
              </a:rPr>
              <a:t>Talk with and learn from others. </a:t>
            </a:r>
          </a:p>
        </p:txBody>
      </p:sp>
    </p:spTree>
    <p:extLst>
      <p:ext uri="{BB962C8B-B14F-4D97-AF65-F5344CB8AC3E}">
        <p14:creationId xmlns:p14="http://schemas.microsoft.com/office/powerpoint/2010/main" val="22552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Within Your </a:t>
            </a:r>
            <a:r>
              <a:rPr lang="en-US" sz="4000" dirty="0" smtClean="0"/>
              <a:t>State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3200" dirty="0" smtClean="0"/>
              <a:t> </a:t>
            </a:r>
            <a:r>
              <a:rPr lang="en-US" sz="3200" dirty="0" smtClean="0"/>
              <a:t>Study </a:t>
            </a:r>
            <a:r>
              <a:rPr lang="en-US" sz="3200" dirty="0" smtClean="0"/>
              <a:t>c</a:t>
            </a:r>
            <a:r>
              <a:rPr lang="en-US" sz="3200" dirty="0" smtClean="0"/>
              <a:t>opies </a:t>
            </a:r>
            <a:r>
              <a:rPr lang="en-US" sz="3200" dirty="0" smtClean="0"/>
              <a:t>of </a:t>
            </a:r>
            <a:r>
              <a:rPr lang="en-US" sz="3200" dirty="0" smtClean="0"/>
              <a:t>other agency </a:t>
            </a:r>
            <a:r>
              <a:rPr lang="en-US" sz="3200" dirty="0" smtClean="0"/>
              <a:t>data system </a:t>
            </a:r>
            <a:r>
              <a:rPr lang="en-US" sz="3200" dirty="0" smtClean="0"/>
              <a:t>RFPs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Ask questions of other agency project managers about processes used (RFP writing, project management, etc.)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/>
              <a:t>Study </a:t>
            </a:r>
            <a:r>
              <a:rPr lang="en-US" sz="3200" dirty="0" smtClean="0"/>
              <a:t>copies </a:t>
            </a:r>
            <a:r>
              <a:rPr lang="en-US" sz="3200" dirty="0" smtClean="0"/>
              <a:t>of final </a:t>
            </a:r>
            <a:r>
              <a:rPr lang="en-US" sz="3200" dirty="0" smtClean="0"/>
              <a:t>contracts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776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Ask </a:t>
            </a:r>
            <a:r>
              <a:rPr lang="en-US" sz="4000" dirty="0" smtClean="0"/>
              <a:t>Other </a:t>
            </a:r>
            <a:r>
              <a:rPr lang="en-US" sz="4000" dirty="0" smtClean="0"/>
              <a:t>States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3200" dirty="0" smtClean="0"/>
              <a:t> Copies of their data system RFPs</a:t>
            </a:r>
          </a:p>
          <a:p>
            <a:r>
              <a:rPr lang="en-US" sz="3200" dirty="0" smtClean="0"/>
              <a:t> Amounts of final contracts </a:t>
            </a:r>
          </a:p>
          <a:p>
            <a:r>
              <a:rPr lang="en-US" sz="3200" dirty="0" smtClean="0"/>
              <a:t> For copies of final contracts</a:t>
            </a:r>
          </a:p>
          <a:p>
            <a:r>
              <a:rPr lang="en-US" sz="3200" dirty="0" smtClean="0"/>
              <a:t> Copies of submitted proposals </a:t>
            </a:r>
            <a:endParaRPr lang="en-US" sz="3200" dirty="0"/>
          </a:p>
          <a:p>
            <a:r>
              <a:rPr lang="en-US" sz="3200" dirty="0" smtClean="0"/>
              <a:t> Satisfaction with vendor</a:t>
            </a:r>
          </a:p>
          <a:p>
            <a:r>
              <a:rPr lang="en-US" sz="3200" dirty="0" smtClean="0"/>
              <a:t> How vendor resolves problems </a:t>
            </a:r>
          </a:p>
          <a:p>
            <a:r>
              <a:rPr lang="en-US" sz="3200" dirty="0" smtClean="0"/>
              <a:t> List of responding vendors, so you can notify as many qualified proposers as possible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98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Background Information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400" dirty="0" smtClean="0"/>
              <a:t> Briefly describe</a:t>
            </a:r>
          </a:p>
          <a:p>
            <a:pPr lvl="1"/>
            <a:r>
              <a:rPr lang="en-US" sz="4000" dirty="0" smtClean="0"/>
              <a:t>Reason for new data system (e.g., federal and state reporting)</a:t>
            </a:r>
          </a:p>
          <a:p>
            <a:pPr lvl="1"/>
            <a:r>
              <a:rPr lang="en-US" sz="4000" dirty="0" smtClean="0"/>
              <a:t>Connections to other systems and work of agency</a:t>
            </a:r>
          </a:p>
          <a:p>
            <a:pPr lvl="1"/>
            <a:r>
              <a:rPr lang="en-US" sz="4000" dirty="0" smtClean="0"/>
              <a:t>User levels and high level functions</a:t>
            </a:r>
            <a:r>
              <a:rPr lang="en-US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105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Background Information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en-US" sz="4400" dirty="0" smtClean="0"/>
              <a:t>Reference applicable parts of </a:t>
            </a:r>
            <a:r>
              <a:rPr lang="en-US" sz="4400" i="1" dirty="0" smtClean="0"/>
              <a:t>DaSy Data System Framework </a:t>
            </a:r>
            <a:r>
              <a:rPr lang="en-US" sz="4400" dirty="0" smtClean="0"/>
              <a:t>within the RFP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64241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Budget (Realistic)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3600" dirty="0" smtClean="0"/>
              <a:t> Get costs from other states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Compare apples to apples (e.g., hosting, level of support, training)</a:t>
            </a:r>
          </a:p>
          <a:p>
            <a:r>
              <a:rPr lang="en-US" sz="3600" dirty="0" smtClean="0"/>
              <a:t> Secure adequate fiscal resources</a:t>
            </a:r>
          </a:p>
          <a:p>
            <a:r>
              <a:rPr lang="en-US" sz="3600" dirty="0" smtClean="0"/>
              <a:t> Budget for updates, maintenance</a:t>
            </a:r>
          </a:p>
          <a:p>
            <a:r>
              <a:rPr lang="en-US" sz="3600" dirty="0" smtClean="0"/>
              <a:t> Include “maximum amount available” in RFP?</a:t>
            </a:r>
          </a:p>
          <a:p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Presenters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Bruce Bull, DaSy, </a:t>
            </a:r>
            <a:r>
              <a:rPr lang="en-US" sz="3600" dirty="0" smtClean="0"/>
              <a:t>CIID, SPEDSIS</a:t>
            </a:r>
            <a:endParaRPr lang="en-US" sz="3600" dirty="0"/>
          </a:p>
          <a:p>
            <a:pPr lvl="0"/>
            <a:r>
              <a:rPr lang="en-US" sz="3600" dirty="0" smtClean="0"/>
              <a:t>Jamie Kilpatrick, DaSy, PCG</a:t>
            </a:r>
          </a:p>
          <a:p>
            <a:pPr lvl="0"/>
            <a:r>
              <a:rPr lang="en-US" sz="3200" dirty="0"/>
              <a:t>Experience: Higher Education, State Government, </a:t>
            </a:r>
            <a:r>
              <a:rPr lang="en-US" sz="3200" dirty="0" smtClean="0"/>
              <a:t>TA Providers, For </a:t>
            </a:r>
            <a:r>
              <a:rPr lang="en-US" sz="3200" dirty="0"/>
              <a:t>Profit Business</a:t>
            </a:r>
          </a:p>
          <a:p>
            <a:pPr lvl="0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800" y="3886201"/>
            <a:ext cx="1881020" cy="19121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311" y="3886201"/>
            <a:ext cx="2004625" cy="2004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1800" y="3886201"/>
            <a:ext cx="2888509" cy="191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Budget</a:t>
            </a:r>
            <a:r>
              <a:rPr lang="en-US" sz="4000" dirty="0" smtClean="0"/>
              <a:t> </a:t>
            </a:r>
            <a:r>
              <a:rPr lang="en-US" sz="4000" dirty="0" err="1" smtClean="0"/>
              <a:t>Con’t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038600"/>
          </a:xfrm>
        </p:spPr>
        <p:txBody>
          <a:bodyPr/>
          <a:lstStyle/>
          <a:p>
            <a:r>
              <a:rPr lang="en-US" sz="4400" dirty="0" smtClean="0"/>
              <a:t> </a:t>
            </a:r>
            <a:r>
              <a:rPr lang="en-US" sz="4800" dirty="0" smtClean="0"/>
              <a:t>Request a “bank of hours” (agency controls) and vendor includes in fixed price for features not in RFP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Establish amount/</a:t>
            </a:r>
            <a:r>
              <a:rPr lang="en-US" sz="4800" dirty="0" err="1" smtClean="0"/>
              <a:t>hr</a:t>
            </a:r>
            <a:r>
              <a:rPr lang="en-US" sz="4800" dirty="0" smtClean="0"/>
              <a:t> to support work, as needed, </a:t>
            </a:r>
            <a:r>
              <a:rPr lang="en-US" sz="4800" u="sng" dirty="0" smtClean="0"/>
              <a:t>not</a:t>
            </a:r>
            <a:r>
              <a:rPr lang="en-US" sz="4800" dirty="0" smtClean="0"/>
              <a:t> in RFP</a:t>
            </a:r>
          </a:p>
        </p:txBody>
      </p:sp>
    </p:spTree>
    <p:extLst>
      <p:ext uri="{BB962C8B-B14F-4D97-AF65-F5344CB8AC3E}">
        <p14:creationId xmlns:p14="http://schemas.microsoft.com/office/powerpoint/2010/main" val="363967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Desired Functionality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3400" dirty="0" smtClean="0"/>
              <a:t>Too </a:t>
            </a:r>
            <a:r>
              <a:rPr lang="en-US" sz="3400" dirty="0"/>
              <a:t>much detail can result in bidders </a:t>
            </a:r>
            <a:r>
              <a:rPr lang="en-US" sz="3400" dirty="0" smtClean="0"/>
              <a:t>who </a:t>
            </a:r>
            <a:r>
              <a:rPr lang="en-US" sz="3400" dirty="0"/>
              <a:t>simply deliver to your </a:t>
            </a:r>
            <a:r>
              <a:rPr lang="en-US" sz="3400" dirty="0" smtClean="0"/>
              <a:t>specification </a:t>
            </a:r>
            <a:r>
              <a:rPr lang="en-US" sz="3400" dirty="0"/>
              <a:t>without thinking strategically. Overly detailed </a:t>
            </a:r>
            <a:r>
              <a:rPr lang="en-US" sz="3400" dirty="0" smtClean="0"/>
              <a:t>lists </a:t>
            </a:r>
            <a:r>
              <a:rPr lang="en-US" sz="3400" dirty="0"/>
              <a:t>discourage vendors from offering their best approach </a:t>
            </a:r>
            <a:r>
              <a:rPr lang="en-US" sz="3400" dirty="0" smtClean="0"/>
              <a:t>and </a:t>
            </a:r>
            <a:r>
              <a:rPr lang="en-US" sz="3400" dirty="0"/>
              <a:t>can lock you into particular solutions or approaches. </a:t>
            </a:r>
            <a:r>
              <a:rPr lang="en-US" sz="3400" dirty="0" smtClean="0"/>
              <a:t>If you (or IT) insists on </a:t>
            </a:r>
            <a:r>
              <a:rPr lang="en-US" sz="3400" dirty="0"/>
              <a:t>a specific collection of web tools, you risk missing </a:t>
            </a:r>
            <a:r>
              <a:rPr lang="en-US" sz="3400" dirty="0" smtClean="0"/>
              <a:t>better solutions.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hlinkClick r:id="rId3"/>
              </a:rPr>
              <a:t>Edited from:    www.fivepaths.com/resources/writing-request-proposal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0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Evaluation Factors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pPr marL="0" indent="0">
              <a:buNone/>
            </a:pPr>
            <a:endParaRPr lang="en-US" sz="6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735" t="5915" r="5131"/>
          <a:stretch/>
        </p:blipFill>
        <p:spPr>
          <a:xfrm>
            <a:off x="76200" y="1683328"/>
            <a:ext cx="8991600" cy="326967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533400" y="5010612"/>
            <a:ext cx="8224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54578"/>
                </a:solidFill>
              </a:rPr>
              <a:t>One of many configurations and assignments of points x factors.</a:t>
            </a:r>
          </a:p>
        </p:txBody>
      </p:sp>
    </p:spTree>
    <p:extLst>
      <p:ext uri="{BB962C8B-B14F-4D97-AF65-F5344CB8AC3E}">
        <p14:creationId xmlns:p14="http://schemas.microsoft.com/office/powerpoint/2010/main" val="421559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Evaluation Factors </a:t>
            </a:r>
            <a:r>
              <a:rPr lang="en-US" sz="4800" dirty="0" err="1">
                <a:solidFill>
                  <a:srgbClr val="FF0000"/>
                </a:solidFill>
              </a:rPr>
              <a:t>Con’t</a:t>
            </a:r>
            <a:endParaRPr lang="en-US" sz="48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600" dirty="0" smtClean="0"/>
              <a:t> </a:t>
            </a:r>
            <a:r>
              <a:rPr lang="en-US" sz="4600" dirty="0"/>
              <a:t>Clear description of </a:t>
            </a:r>
            <a:r>
              <a:rPr lang="en-US" sz="4600" dirty="0" smtClean="0"/>
              <a:t>factors, what is being sought</a:t>
            </a:r>
            <a:endParaRPr lang="en-US" sz="4600" dirty="0"/>
          </a:p>
          <a:p>
            <a:r>
              <a:rPr lang="en-US" sz="4600" dirty="0" smtClean="0"/>
              <a:t> Assign points to factors based on what is important</a:t>
            </a:r>
          </a:p>
          <a:p>
            <a:r>
              <a:rPr lang="en-US" sz="4600" dirty="0">
                <a:solidFill>
                  <a:srgbClr val="FF0000"/>
                </a:solidFill>
              </a:rPr>
              <a:t> </a:t>
            </a:r>
            <a:r>
              <a:rPr lang="en-US" sz="4600" dirty="0"/>
              <a:t>Is </a:t>
            </a:r>
            <a:r>
              <a:rPr lang="en-US" sz="4600" dirty="0" smtClean="0"/>
              <a:t>there a “preferred” vendor? Establish sensible criteria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409184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Evaluation Factors </a:t>
            </a:r>
            <a:r>
              <a:rPr lang="en-US" sz="4000" dirty="0" err="1" smtClean="0">
                <a:solidFill>
                  <a:srgbClr val="FF0000"/>
                </a:solidFill>
              </a:rPr>
              <a:t>Con’t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5201"/>
            <a:ext cx="8458200" cy="4038600"/>
          </a:xfrm>
        </p:spPr>
        <p:txBody>
          <a:bodyPr/>
          <a:lstStyle/>
          <a:p>
            <a:r>
              <a:rPr lang="en-US" sz="4000" dirty="0" smtClean="0"/>
              <a:t> Cost points are (usually) proportional  </a:t>
            </a:r>
          </a:p>
          <a:p>
            <a:pPr lvl="1"/>
            <a:r>
              <a:rPr lang="en-US" sz="3600" dirty="0" smtClean="0"/>
              <a:t>Max cost points to lowest bidder</a:t>
            </a:r>
          </a:p>
          <a:p>
            <a:pPr lvl="1"/>
            <a:r>
              <a:rPr lang="en-US" sz="3600" dirty="0" smtClean="0"/>
              <a:t>All other bidders receive proportional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Technical Points</a:t>
            </a:r>
          </a:p>
          <a:p>
            <a:pPr lvl="1"/>
            <a:r>
              <a:rPr lang="en-US" sz="3600" dirty="0" smtClean="0"/>
              <a:t> Think through </a:t>
            </a:r>
            <a:r>
              <a:rPr lang="en-US" sz="3600" dirty="0" smtClean="0">
                <a:solidFill>
                  <a:srgbClr val="FF0000"/>
                </a:solidFill>
              </a:rPr>
              <a:t>scoring criteria and review process</a:t>
            </a:r>
            <a:endParaRPr lang="en-US" sz="3600" dirty="0" smtClean="0"/>
          </a:p>
          <a:p>
            <a:pPr lvl="1"/>
            <a:r>
              <a:rPr lang="en-US" sz="3600" dirty="0" smtClean="0"/>
              <a:t>Technical points vs cost proportion</a:t>
            </a:r>
          </a:p>
        </p:txBody>
      </p:sp>
    </p:spTree>
    <p:extLst>
      <p:ext uri="{BB962C8B-B14F-4D97-AF65-F5344CB8AC3E}">
        <p14:creationId xmlns:p14="http://schemas.microsoft.com/office/powerpoint/2010/main" val="14250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635" t="2500" r="4991" b="10000"/>
          <a:stretch/>
        </p:blipFill>
        <p:spPr>
          <a:xfrm>
            <a:off x="428469" y="1633929"/>
            <a:ext cx="4953001" cy="2667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Scoring </a:t>
            </a:r>
            <a:r>
              <a:rPr lang="en-US" sz="48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Criteria</a:t>
            </a:r>
            <a:endParaRPr lang="en-US" sz="48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-480" t="1979" r="7318" b="4693"/>
          <a:stretch/>
        </p:blipFill>
        <p:spPr>
          <a:xfrm>
            <a:off x="2865620" y="3581400"/>
            <a:ext cx="5821180" cy="24623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0350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Review Process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3600" dirty="0" smtClean="0"/>
              <a:t> Select qualified reviewers.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Train reviewers. Don’t assume they know.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Encourage </a:t>
            </a:r>
            <a:r>
              <a:rPr lang="en-US" sz="3600" dirty="0"/>
              <a:t>point spread</a:t>
            </a:r>
          </a:p>
          <a:p>
            <a:r>
              <a:rPr lang="en-US" sz="3600" dirty="0" smtClean="0"/>
              <a:t> Practice</a:t>
            </a:r>
          </a:p>
          <a:p>
            <a:r>
              <a:rPr lang="en-US" sz="3600" dirty="0" smtClean="0"/>
              <a:t> Calibrate (reach </a:t>
            </a:r>
            <a:r>
              <a:rPr lang="en-US" sz="3600" dirty="0"/>
              <a:t>high interrater reliability)</a:t>
            </a:r>
          </a:p>
          <a:p>
            <a:r>
              <a:rPr lang="en-US" sz="3600" dirty="0" smtClean="0"/>
              <a:t> Score individually</a:t>
            </a:r>
          </a:p>
          <a:p>
            <a:r>
              <a:rPr lang="en-US" sz="3600" dirty="0" smtClean="0"/>
              <a:t> Meet to discuss, as things get missed</a:t>
            </a:r>
          </a:p>
          <a:p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1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New Data System </a:t>
            </a:r>
            <a:r>
              <a:rPr lang="en-US" sz="4000" dirty="0">
                <a:solidFill>
                  <a:srgbClr val="FF0000"/>
                </a:solidFill>
              </a:rPr>
              <a:t>RFP </a:t>
            </a:r>
            <a:r>
              <a:rPr lang="en-US" sz="4000" dirty="0" smtClean="0">
                <a:solidFill>
                  <a:srgbClr val="FF0000"/>
                </a:solidFill>
              </a:rPr>
              <a:t>Content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/>
              <a:t>What would you </a:t>
            </a:r>
            <a:r>
              <a:rPr lang="en-US" sz="4400" dirty="0" smtClean="0"/>
              <a:t>include</a:t>
            </a:r>
            <a:r>
              <a:rPr lang="en-US" sz="4400" dirty="0"/>
              <a:t>? </a:t>
            </a:r>
          </a:p>
          <a:p>
            <a:r>
              <a:rPr lang="en-US" sz="4400" dirty="0" smtClean="0"/>
              <a:t> Technical </a:t>
            </a:r>
            <a:r>
              <a:rPr lang="en-US" sz="4400" dirty="0"/>
              <a:t>requirements</a:t>
            </a:r>
          </a:p>
          <a:p>
            <a:pPr lvl="1"/>
            <a:r>
              <a:rPr lang="en-US" sz="3600" dirty="0"/>
              <a:t>Security, back up</a:t>
            </a:r>
          </a:p>
          <a:p>
            <a:pPr lvl="1"/>
            <a:r>
              <a:rPr lang="en-US" sz="3600" dirty="0"/>
              <a:t>Data integration</a:t>
            </a:r>
          </a:p>
          <a:p>
            <a:pPr lvl="1"/>
            <a:r>
              <a:rPr lang="en-US" sz="3600" dirty="0" smtClean="0"/>
              <a:t>Environments (vendor, cloud, agency, dev, test, etc.)</a:t>
            </a:r>
            <a:endParaRPr lang="en-US" sz="3600" dirty="0"/>
          </a:p>
          <a:p>
            <a:pPr lvl="1"/>
            <a:r>
              <a:rPr lang="en-US" sz="3600" dirty="0"/>
              <a:t>User roles and </a:t>
            </a:r>
            <a:r>
              <a:rPr lang="en-US" sz="3600" dirty="0" smtClean="0"/>
              <a:t>functions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306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New Data System </a:t>
            </a:r>
            <a:r>
              <a:rPr lang="en-US" sz="4000" dirty="0">
                <a:solidFill>
                  <a:srgbClr val="FF0000"/>
                </a:solidFill>
              </a:rPr>
              <a:t>RFP </a:t>
            </a:r>
            <a:r>
              <a:rPr lang="en-US" sz="4000" dirty="0" smtClean="0">
                <a:solidFill>
                  <a:srgbClr val="FF0000"/>
                </a:solidFill>
              </a:rPr>
              <a:t>Content </a:t>
            </a:r>
            <a:r>
              <a:rPr lang="en-US" sz="4000" dirty="0" err="1" smtClean="0">
                <a:solidFill>
                  <a:srgbClr val="FF0000"/>
                </a:solidFill>
              </a:rPr>
              <a:t>Con’t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3600" dirty="0" smtClean="0"/>
              <a:t> </a:t>
            </a:r>
            <a:r>
              <a:rPr lang="en-US" sz="4000" dirty="0" smtClean="0"/>
              <a:t>Technical Requirements (</a:t>
            </a:r>
            <a:r>
              <a:rPr lang="en-US" sz="4000" dirty="0" err="1" smtClean="0"/>
              <a:t>con’t</a:t>
            </a:r>
            <a:r>
              <a:rPr lang="en-US" sz="4000" dirty="0" smtClean="0"/>
              <a:t>)</a:t>
            </a:r>
          </a:p>
          <a:p>
            <a:pPr lvl="1"/>
            <a:r>
              <a:rPr lang="en-US" sz="3600" dirty="0" smtClean="0"/>
              <a:t>Important timelines (annual agency list, start dates)</a:t>
            </a:r>
          </a:p>
          <a:p>
            <a:pPr lvl="1"/>
            <a:r>
              <a:rPr lang="en-US" sz="3600" dirty="0" smtClean="0"/>
              <a:t>Functional requirements by users</a:t>
            </a:r>
          </a:p>
          <a:p>
            <a:pPr lvl="1"/>
            <a:r>
              <a:rPr lang="en-US" sz="3600" dirty="0" smtClean="0"/>
              <a:t>Business </a:t>
            </a:r>
            <a:r>
              <a:rPr lang="en-US" sz="3600" dirty="0" smtClean="0"/>
              <a:t>rules/logic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285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New Data System </a:t>
            </a:r>
            <a:r>
              <a:rPr lang="en-US" sz="4000" dirty="0">
                <a:solidFill>
                  <a:srgbClr val="FF0000"/>
                </a:solidFill>
              </a:rPr>
              <a:t>RFP </a:t>
            </a:r>
            <a:r>
              <a:rPr lang="en-US" sz="4000" dirty="0" smtClean="0">
                <a:solidFill>
                  <a:srgbClr val="FF0000"/>
                </a:solidFill>
              </a:rPr>
              <a:t>Content </a:t>
            </a:r>
            <a:r>
              <a:rPr lang="en-US" sz="4000" dirty="0" err="1" smtClean="0">
                <a:solidFill>
                  <a:srgbClr val="FF0000"/>
                </a:solidFill>
              </a:rPr>
              <a:t>Con’t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000" dirty="0" smtClean="0"/>
              <a:t> Within RFP describe role </a:t>
            </a:r>
            <a:r>
              <a:rPr lang="en-US" sz="4000" dirty="0"/>
              <a:t>of agency </a:t>
            </a:r>
            <a:r>
              <a:rPr lang="en-US" sz="4000" dirty="0" smtClean="0"/>
              <a:t>IT: </a:t>
            </a:r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Project management</a:t>
            </a:r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Decision making </a:t>
            </a:r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Acceptance testing</a:t>
            </a:r>
            <a:endParaRPr lang="en-US" sz="3600" dirty="0"/>
          </a:p>
          <a:p>
            <a:pPr marL="57150" indent="0">
              <a:buNone/>
            </a:pPr>
            <a:r>
              <a:rPr lang="en-US" sz="4000" i="1" dirty="0" smtClean="0"/>
              <a:t>(Helpful for vendors to know, critical for program staff to know.) </a:t>
            </a:r>
          </a:p>
        </p:txBody>
      </p:sp>
    </p:spTree>
    <p:extLst>
      <p:ext uri="{BB962C8B-B14F-4D97-AF65-F5344CB8AC3E}">
        <p14:creationId xmlns:p14="http://schemas.microsoft.com/office/powerpoint/2010/main" val="179737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Description / Overview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Session Description</a:t>
            </a:r>
            <a:r>
              <a:rPr lang="en-US" sz="3200" dirty="0" smtClean="0"/>
              <a:t>: </a:t>
            </a:r>
            <a:r>
              <a:rPr lang="en-US" sz="3200" dirty="0"/>
              <a:t>A single session </a:t>
            </a:r>
            <a:r>
              <a:rPr lang="en-US" sz="3200" dirty="0">
                <a:solidFill>
                  <a:srgbClr val="ED3532"/>
                </a:solidFill>
              </a:rPr>
              <a:t>support group </a:t>
            </a:r>
            <a:r>
              <a:rPr lang="en-US" sz="3200" dirty="0"/>
              <a:t>for those who experience (or might in the future) </a:t>
            </a:r>
            <a:r>
              <a:rPr lang="en-US" sz="3200" dirty="0">
                <a:solidFill>
                  <a:srgbClr val="ED3532"/>
                </a:solidFill>
              </a:rPr>
              <a:t>RFP-itis</a:t>
            </a:r>
            <a:r>
              <a:rPr lang="en-US" sz="3200" dirty="0"/>
              <a:t>. Is there a RFP for a data system in your state's future? </a:t>
            </a:r>
            <a:r>
              <a:rPr lang="en-US" sz="3200" dirty="0">
                <a:solidFill>
                  <a:srgbClr val="ED3532"/>
                </a:solidFill>
              </a:rPr>
              <a:t>Learn from the experiences</a:t>
            </a:r>
            <a:r>
              <a:rPr lang="en-US" sz="3200" dirty="0"/>
              <a:t> (thumbs up and down) of TA providers with both state agency and contractor backgrounds. Audience will also be encouraged to </a:t>
            </a:r>
            <a:r>
              <a:rPr lang="en-US" sz="3200" dirty="0">
                <a:solidFill>
                  <a:srgbClr val="ED3532"/>
                </a:solidFill>
              </a:rPr>
              <a:t>share their lessons </a:t>
            </a:r>
            <a:r>
              <a:rPr lang="en-US" sz="3200" dirty="0" smtClean="0">
                <a:solidFill>
                  <a:srgbClr val="ED3532"/>
                </a:solidFill>
              </a:rPr>
              <a:t>learned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56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New Data System </a:t>
            </a:r>
            <a:r>
              <a:rPr lang="en-US" sz="4000" dirty="0">
                <a:solidFill>
                  <a:srgbClr val="FF0000"/>
                </a:solidFill>
              </a:rPr>
              <a:t>RFP </a:t>
            </a:r>
            <a:r>
              <a:rPr lang="en-US" sz="4000" dirty="0" smtClean="0">
                <a:solidFill>
                  <a:srgbClr val="FF0000"/>
                </a:solidFill>
              </a:rPr>
              <a:t>Content </a:t>
            </a:r>
            <a:r>
              <a:rPr lang="en-US" sz="4000" dirty="0" err="1" smtClean="0">
                <a:solidFill>
                  <a:srgbClr val="FF0000"/>
                </a:solidFill>
              </a:rPr>
              <a:t>Con’t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000" dirty="0" smtClean="0"/>
              <a:t> </a:t>
            </a:r>
            <a:r>
              <a:rPr lang="en-US" sz="4000" dirty="0"/>
              <a:t>Training requirements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Documentation </a:t>
            </a:r>
            <a:r>
              <a:rPr lang="en-US" sz="4000" dirty="0"/>
              <a:t>requirements</a:t>
            </a:r>
          </a:p>
          <a:p>
            <a:r>
              <a:rPr lang="en-US" sz="4000" dirty="0"/>
              <a:t> Expected response time for bug </a:t>
            </a:r>
            <a:r>
              <a:rPr lang="en-US" sz="4000" dirty="0" smtClean="0"/>
              <a:t>fixes</a:t>
            </a:r>
            <a:endParaRPr lang="en-US" sz="4000" dirty="0"/>
          </a:p>
          <a:p>
            <a:r>
              <a:rPr lang="en-US" sz="4000" dirty="0"/>
              <a:t> Agency FTE commitment to project </a:t>
            </a:r>
            <a:r>
              <a:rPr lang="en-US" sz="4000" dirty="0" smtClean="0"/>
              <a:t>management (Plan for it!)</a:t>
            </a:r>
            <a:endParaRPr lang="en-US" sz="4000" dirty="0"/>
          </a:p>
          <a:p>
            <a:r>
              <a:rPr lang="en-US" sz="3600" dirty="0" smtClean="0"/>
              <a:t> </a:t>
            </a:r>
            <a:r>
              <a:rPr lang="en-US" sz="4000" dirty="0"/>
              <a:t>Onsite </a:t>
            </a:r>
            <a:r>
              <a:rPr lang="en-US" sz="4000" dirty="0" smtClean="0"/>
              <a:t>work and technical access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445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New Data System </a:t>
            </a:r>
            <a:r>
              <a:rPr lang="en-US" sz="4000" dirty="0">
                <a:solidFill>
                  <a:srgbClr val="FF0000"/>
                </a:solidFill>
              </a:rPr>
              <a:t>RFP </a:t>
            </a:r>
            <a:r>
              <a:rPr lang="en-US" sz="4000" dirty="0" smtClean="0">
                <a:solidFill>
                  <a:srgbClr val="FF0000"/>
                </a:solidFill>
              </a:rPr>
              <a:t>Content </a:t>
            </a:r>
            <a:r>
              <a:rPr lang="en-US" sz="4000" dirty="0" err="1" smtClean="0">
                <a:solidFill>
                  <a:srgbClr val="FF0000"/>
                </a:solidFill>
              </a:rPr>
              <a:t>Con’t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100" dirty="0" smtClean="0"/>
              <a:t> Previous system docs (as applicable)</a:t>
            </a:r>
            <a:endParaRPr lang="en-US" sz="4100" dirty="0"/>
          </a:p>
          <a:p>
            <a:r>
              <a:rPr lang="en-US" sz="4100" dirty="0"/>
              <a:t> </a:t>
            </a:r>
            <a:r>
              <a:rPr lang="en-US" sz="4100" dirty="0" smtClean="0"/>
              <a:t>Documents supporting importance of data system (e.g., APR, SSIP)</a:t>
            </a:r>
            <a:endParaRPr lang="en-US" sz="4100" dirty="0"/>
          </a:p>
          <a:p>
            <a:r>
              <a:rPr lang="en-US" sz="4100" dirty="0" smtClean="0"/>
              <a:t> References to agency expectation to system development life cycle</a:t>
            </a:r>
          </a:p>
          <a:p>
            <a:r>
              <a:rPr lang="en-US" sz="4100" dirty="0" smtClean="0"/>
              <a:t> Process and data models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8457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New Data System </a:t>
            </a:r>
            <a:r>
              <a:rPr lang="en-US" sz="4000" dirty="0">
                <a:solidFill>
                  <a:srgbClr val="FF0000"/>
                </a:solidFill>
              </a:rPr>
              <a:t>RFP </a:t>
            </a:r>
            <a:r>
              <a:rPr lang="en-US" sz="4000" dirty="0" smtClean="0">
                <a:solidFill>
                  <a:srgbClr val="FF0000"/>
                </a:solidFill>
              </a:rPr>
              <a:t>Content </a:t>
            </a:r>
            <a:r>
              <a:rPr lang="en-US" sz="4000" dirty="0" err="1" smtClean="0">
                <a:solidFill>
                  <a:srgbClr val="FF0000"/>
                </a:solidFill>
              </a:rPr>
              <a:t>Con’t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800" dirty="0" smtClean="0"/>
              <a:t> Schedule of implementation </a:t>
            </a:r>
          </a:p>
          <a:p>
            <a:r>
              <a:rPr lang="en-US" sz="4800" dirty="0" smtClean="0"/>
              <a:t> </a:t>
            </a:r>
            <a:r>
              <a:rPr lang="en-US" sz="4800" dirty="0"/>
              <a:t>Stakeholder input processes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992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needed to write RFP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888" y="1600200"/>
            <a:ext cx="8458200" cy="4038600"/>
          </a:xfrm>
        </p:spPr>
        <p:txBody>
          <a:bodyPr/>
          <a:lstStyle/>
          <a:p>
            <a:pPr lvl="0"/>
            <a:r>
              <a:rPr lang="en-US" sz="3600" dirty="0" smtClean="0"/>
              <a:t> </a:t>
            </a:r>
            <a:r>
              <a:rPr lang="en-US" sz="3600" b="1" dirty="0" smtClean="0"/>
              <a:t>1-2 years </a:t>
            </a:r>
          </a:p>
          <a:p>
            <a:pPr lvl="1"/>
            <a:r>
              <a:rPr lang="en-US" sz="3500" dirty="0" smtClean="0"/>
              <a:t>Political/fiscal </a:t>
            </a:r>
            <a:r>
              <a:rPr lang="en-US" sz="3500" dirty="0"/>
              <a:t>acceptance</a:t>
            </a:r>
            <a:r>
              <a:rPr lang="en-US" sz="3500" dirty="0" smtClean="0"/>
              <a:t>, </a:t>
            </a:r>
            <a:r>
              <a:rPr lang="en-US" sz="3500" dirty="0"/>
              <a:t>THEN </a:t>
            </a:r>
            <a:r>
              <a:rPr lang="en-US" sz="3500" dirty="0" smtClean="0"/>
              <a:t>1 year </a:t>
            </a:r>
            <a:r>
              <a:rPr lang="en-US" sz="3500" dirty="0"/>
              <a:t>to </a:t>
            </a:r>
            <a:r>
              <a:rPr lang="en-US" sz="3500" dirty="0" smtClean="0"/>
              <a:t>write RFP</a:t>
            </a:r>
            <a:endParaRPr lang="en-US" sz="3500" dirty="0"/>
          </a:p>
          <a:p>
            <a:pPr lvl="1"/>
            <a:r>
              <a:rPr lang="en-US" sz="3500" dirty="0" smtClean="0"/>
              <a:t>(Even if building data system internally, 1 year to </a:t>
            </a:r>
            <a:r>
              <a:rPr lang="en-US" sz="3500" dirty="0"/>
              <a:t>develop </a:t>
            </a:r>
            <a:r>
              <a:rPr lang="en-US" sz="3500" dirty="0" smtClean="0"/>
              <a:t>requirements and specifications)</a:t>
            </a:r>
            <a:endParaRPr lang="en-US" sz="3500" dirty="0"/>
          </a:p>
          <a:p>
            <a:pPr lvl="1"/>
            <a:r>
              <a:rPr lang="en-US" sz="3500" dirty="0" smtClean="0"/>
              <a:t>You </a:t>
            </a:r>
            <a:r>
              <a:rPr lang="en-US" sz="3500" dirty="0"/>
              <a:t>may have to build the “business case” to establish the (RFP) </a:t>
            </a:r>
            <a:r>
              <a:rPr lang="en-US" sz="3500" dirty="0" smtClean="0"/>
              <a:t>solution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727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for tasks OTHER THAN writing </a:t>
            </a:r>
            <a:r>
              <a:rPr lang="en-US" dirty="0" smtClean="0"/>
              <a:t>RFP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 numCol="2"/>
          <a:lstStyle/>
          <a:p>
            <a:r>
              <a:rPr lang="en-US" sz="3600" dirty="0" smtClean="0"/>
              <a:t>IT </a:t>
            </a:r>
            <a:r>
              <a:rPr lang="en-US" sz="3600" dirty="0"/>
              <a:t>review </a:t>
            </a:r>
            <a:endParaRPr lang="en-US" sz="3600" dirty="0" smtClean="0"/>
          </a:p>
          <a:p>
            <a:r>
              <a:rPr lang="en-US" sz="3600" dirty="0" smtClean="0"/>
              <a:t>Procurement </a:t>
            </a:r>
            <a:r>
              <a:rPr lang="en-US" sz="3600" dirty="0"/>
              <a:t>review</a:t>
            </a:r>
            <a:endParaRPr lang="en-US" sz="5400" dirty="0"/>
          </a:p>
          <a:p>
            <a:r>
              <a:rPr lang="en-US" sz="3600" dirty="0"/>
              <a:t>Rewriting RFP</a:t>
            </a:r>
            <a:endParaRPr lang="en-US" sz="5400" dirty="0"/>
          </a:p>
          <a:p>
            <a:r>
              <a:rPr lang="en-US" sz="3600" dirty="0" smtClean="0"/>
              <a:t>Set point </a:t>
            </a:r>
            <a:r>
              <a:rPr lang="en-US" sz="3600" dirty="0"/>
              <a:t>criteria</a:t>
            </a:r>
            <a:endParaRPr lang="en-US" sz="5400" dirty="0"/>
          </a:p>
          <a:p>
            <a:r>
              <a:rPr lang="en-US" sz="3600" dirty="0" smtClean="0"/>
              <a:t>Post </a:t>
            </a:r>
            <a:r>
              <a:rPr lang="en-US" sz="3600" dirty="0"/>
              <a:t>RFP</a:t>
            </a:r>
            <a:endParaRPr lang="en-US" sz="5400" dirty="0"/>
          </a:p>
          <a:p>
            <a:r>
              <a:rPr lang="en-US" sz="3600" dirty="0"/>
              <a:t>RFP question and answer period</a:t>
            </a:r>
            <a:endParaRPr lang="en-US" sz="5400" dirty="0"/>
          </a:p>
          <a:p>
            <a:r>
              <a:rPr lang="en-US" sz="3600" dirty="0" smtClean="0"/>
              <a:t>Train </a:t>
            </a:r>
            <a:r>
              <a:rPr lang="en-US" sz="3600" dirty="0"/>
              <a:t>proposals readers</a:t>
            </a:r>
            <a:endParaRPr lang="en-US" sz="5400" dirty="0"/>
          </a:p>
          <a:p>
            <a:r>
              <a:rPr lang="en-US" sz="3600" dirty="0"/>
              <a:t>Proposal </a:t>
            </a:r>
            <a:r>
              <a:rPr lang="en-US" sz="3600" dirty="0" smtClean="0"/>
              <a:t>scoring</a:t>
            </a:r>
            <a:endParaRPr lang="en-US" sz="5400" dirty="0"/>
          </a:p>
          <a:p>
            <a:r>
              <a:rPr lang="en-US" sz="3600" dirty="0"/>
              <a:t>Best and final </a:t>
            </a:r>
            <a:r>
              <a:rPr lang="en-US" sz="3600" dirty="0" smtClean="0"/>
              <a:t>offer</a:t>
            </a:r>
            <a:endParaRPr lang="en-US" sz="5400" dirty="0"/>
          </a:p>
          <a:p>
            <a:r>
              <a:rPr lang="en-US" sz="3600" dirty="0"/>
              <a:t>Contracting</a:t>
            </a:r>
            <a:endParaRPr lang="en-US" sz="5400" dirty="0"/>
          </a:p>
          <a:p>
            <a:r>
              <a:rPr lang="en-US" sz="3600" dirty="0"/>
              <a:t>Other </a:t>
            </a:r>
            <a:endParaRPr lang="en-US" sz="54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450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57200" y="6248400"/>
            <a:ext cx="6858000" cy="457200"/>
          </a:xfrm>
        </p:spPr>
        <p:txBody>
          <a:bodyPr/>
          <a:lstStyle/>
          <a:p>
            <a:fld id="{B2897048-00E0-47FB-B07B-F36BBE8AF579}" type="slidenum">
              <a:rPr lang="en-US" smtClean="0"/>
              <a:pPr/>
              <a:t>35</a:t>
            </a:fld>
            <a:r>
              <a:rPr lang="en-US" dirty="0" smtClean="0"/>
              <a:t>      </a:t>
            </a:r>
            <a:r>
              <a:rPr lang="en-US" baseline="30000" dirty="0" smtClean="0"/>
              <a:t>1</a:t>
            </a:r>
            <a:r>
              <a:rPr lang="en-US" dirty="0" smtClean="0"/>
              <a:t> Bruce and Jamie talking, not TA Center sanctioned. </a:t>
            </a:r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we like to see</a:t>
            </a:r>
            <a:r>
              <a:rPr lang="en-US" sz="4000" baseline="30000" dirty="0" smtClean="0"/>
              <a:t>1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400" dirty="0" smtClean="0"/>
              <a:t>IT Role – defined and not cumbersome</a:t>
            </a:r>
            <a:r>
              <a:rPr lang="en-US" sz="4400" dirty="0" smtClean="0"/>
              <a:t>.</a:t>
            </a:r>
          </a:p>
          <a:p>
            <a:pPr lvl="1"/>
            <a:r>
              <a:rPr lang="en-US" sz="3600" dirty="0" smtClean="0"/>
              <a:t>There </a:t>
            </a:r>
            <a:r>
              <a:rPr lang="en-US" sz="3600" dirty="0" smtClean="0"/>
              <a:t>is a reason new system is not being developed in house</a:t>
            </a:r>
            <a:r>
              <a:rPr lang="en-US" sz="3600" dirty="0" smtClean="0"/>
              <a:t>.</a:t>
            </a:r>
          </a:p>
          <a:p>
            <a:pPr lvl="1"/>
            <a:r>
              <a:rPr lang="en-US" sz="3600" dirty="0" smtClean="0"/>
              <a:t>When IT suggests “how” a vendor “must” ask, “How does that solution support what is best for our program?”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78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Challenges?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6600" dirty="0" smtClean="0"/>
              <a:t> </a:t>
            </a:r>
            <a:r>
              <a:rPr lang="en-US" sz="8000" dirty="0" smtClean="0"/>
              <a:t>Shout out your RFP challenges. </a:t>
            </a:r>
            <a:endParaRPr lang="en-US" sz="19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Challenges we’ve Experienced 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038600"/>
          </a:xfrm>
        </p:spPr>
        <p:txBody>
          <a:bodyPr/>
          <a:lstStyle/>
          <a:p>
            <a:r>
              <a:rPr lang="en-US" sz="4400" dirty="0" smtClean="0"/>
              <a:t> Incomplete RFPs—not ready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RFPs without champion stuck in bureaucracy</a:t>
            </a:r>
          </a:p>
          <a:p>
            <a:r>
              <a:rPr lang="en-US" sz="4400" dirty="0" smtClean="0"/>
              <a:t> Failure to ask the right procurement  </a:t>
            </a:r>
            <a:r>
              <a:rPr lang="en-US" sz="4400" dirty="0" smtClean="0"/>
              <a:t>people </a:t>
            </a:r>
            <a:r>
              <a:rPr lang="en-US" sz="4400" dirty="0" smtClean="0"/>
              <a:t>the right questions</a:t>
            </a:r>
          </a:p>
        </p:txBody>
      </p:sp>
    </p:spTree>
    <p:extLst>
      <p:ext uri="{BB962C8B-B14F-4D97-AF65-F5344CB8AC3E}">
        <p14:creationId xmlns:p14="http://schemas.microsoft.com/office/powerpoint/2010/main" val="6689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Challenges we’ve Experienced 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038600"/>
          </a:xfrm>
        </p:spPr>
        <p:txBody>
          <a:bodyPr/>
          <a:lstStyle/>
          <a:p>
            <a:r>
              <a:rPr lang="en-US" sz="4400" dirty="0"/>
              <a:t> </a:t>
            </a:r>
            <a:r>
              <a:rPr lang="en-US" sz="4400" dirty="0" smtClean="0"/>
              <a:t>Unnecessary page </a:t>
            </a:r>
            <a:r>
              <a:rPr lang="en-US" sz="4400" dirty="0" smtClean="0"/>
              <a:t>limitations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Too much canned response required (to satisfy boiler plate)</a:t>
            </a:r>
          </a:p>
          <a:p>
            <a:r>
              <a:rPr lang="en-US" sz="4400" dirty="0" smtClean="0"/>
              <a:t> RFP too directive: “how to” focus not desired </a:t>
            </a:r>
            <a:r>
              <a:rPr lang="en-US" sz="4400" dirty="0" smtClean="0"/>
              <a:t>functionality </a:t>
            </a:r>
            <a:r>
              <a:rPr lang="en-US" sz="4400" dirty="0" err="1" smtClean="0"/>
              <a:t>focussed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2932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Challenges we’ve Experienced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400" dirty="0"/>
              <a:t> </a:t>
            </a:r>
            <a:r>
              <a:rPr lang="en-US" sz="4400" dirty="0" smtClean="0"/>
              <a:t>Poor point values for sections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Overlapping/redundant </a:t>
            </a:r>
            <a:r>
              <a:rPr lang="en-US" sz="4400" dirty="0" smtClean="0"/>
              <a:t>section content </a:t>
            </a:r>
            <a:r>
              <a:rPr lang="en-US" sz="4400" dirty="0" smtClean="0"/>
              <a:t>(E.g., Qualifications AND Experience sections.)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730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Session Expectations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i="1" u="sng" dirty="0" smtClean="0"/>
              <a:t>Share stories: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Yours </a:t>
            </a:r>
            <a:r>
              <a:rPr lang="en-US" sz="4000" b="1" i="1" u="sng" dirty="0"/>
              <a:t>and</a:t>
            </a:r>
            <a:r>
              <a:rPr lang="en-US" sz="4000" b="1" i="1" u="sng" dirty="0" smtClean="0">
                <a:solidFill>
                  <a:srgbClr val="FF0000"/>
                </a:solidFill>
              </a:rPr>
              <a:t> Ours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/>
              <a:t> What we know (or think we know)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Share land mines: “Didn’t see ___.” 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What worked for us . . . </a:t>
            </a:r>
          </a:p>
          <a:p>
            <a:r>
              <a:rPr lang="en-US" sz="4000" dirty="0" smtClean="0"/>
              <a:t> What we’d do differently next time . . . </a:t>
            </a:r>
          </a:p>
          <a:p>
            <a:r>
              <a:rPr lang="en-US" sz="4000" dirty="0" smtClean="0"/>
              <a:t> Where to go for help </a:t>
            </a:r>
          </a:p>
        </p:txBody>
      </p:sp>
    </p:spTree>
    <p:extLst>
      <p:ext uri="{BB962C8B-B14F-4D97-AF65-F5344CB8AC3E}">
        <p14:creationId xmlns:p14="http://schemas.microsoft.com/office/powerpoint/2010/main" val="41410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Challenges we’ve Experienced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3400" dirty="0"/>
              <a:t> </a:t>
            </a:r>
            <a:r>
              <a:rPr lang="en-US" sz="3400" dirty="0" smtClean="0"/>
              <a:t>Assume </a:t>
            </a:r>
            <a:r>
              <a:rPr lang="en-US" sz="3400" dirty="0"/>
              <a:t>work ends with vendor selection. (Not budgeting enough agency time = poor project management = tyranny of the urgent)</a:t>
            </a:r>
          </a:p>
          <a:p>
            <a:r>
              <a:rPr lang="en-US" sz="3400" dirty="0" smtClean="0"/>
              <a:t>Unrealistic Time Lines</a:t>
            </a:r>
          </a:p>
          <a:p>
            <a:pPr lvl="1"/>
            <a:r>
              <a:rPr lang="en-US" sz="3400" dirty="0" smtClean="0"/>
              <a:t> To develop RFP</a:t>
            </a:r>
          </a:p>
          <a:p>
            <a:pPr lvl="1"/>
            <a:r>
              <a:rPr lang="en-US" sz="3400" dirty="0"/>
              <a:t> </a:t>
            </a:r>
            <a:r>
              <a:rPr lang="en-US" sz="3400" dirty="0" smtClean="0"/>
              <a:t>To respond to RFP</a:t>
            </a:r>
          </a:p>
          <a:p>
            <a:pPr lvl="1"/>
            <a:r>
              <a:rPr lang="en-US" sz="3400" dirty="0"/>
              <a:t> </a:t>
            </a:r>
            <a:r>
              <a:rPr lang="en-US" sz="3400" dirty="0" smtClean="0"/>
              <a:t>To meet RFP deliverables</a:t>
            </a:r>
            <a:endParaRPr lang="en-US" sz="3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8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Audience RFP </a:t>
            </a:r>
            <a:r>
              <a:rPr lang="en-US" sz="4000" dirty="0" smtClean="0"/>
              <a:t>Experience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pPr lvl="0"/>
            <a:r>
              <a:rPr lang="en-US" sz="3200" dirty="0" smtClean="0"/>
              <a:t>Who </a:t>
            </a:r>
            <a:r>
              <a:rPr lang="en-US" sz="3200" dirty="0"/>
              <a:t>has created an RFP for a new data system?</a:t>
            </a:r>
          </a:p>
          <a:p>
            <a:pPr lvl="0"/>
            <a:r>
              <a:rPr lang="en-US" sz="3200" dirty="0"/>
              <a:t>How long did it take?</a:t>
            </a:r>
          </a:p>
          <a:p>
            <a:pPr lvl="0"/>
            <a:r>
              <a:rPr lang="en-US" sz="3200" dirty="0"/>
              <a:t>What kind of TA did you get WHEN WRITING?</a:t>
            </a:r>
          </a:p>
          <a:p>
            <a:pPr lvl="0"/>
            <a:r>
              <a:rPr lang="en-US" sz="3200" dirty="0"/>
              <a:t>From whom did you get it?</a:t>
            </a:r>
          </a:p>
          <a:p>
            <a:pPr lvl="0"/>
            <a:r>
              <a:rPr lang="en-US" sz="3200" dirty="0"/>
              <a:t>What would you different next time?</a:t>
            </a:r>
          </a:p>
          <a:p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4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Miscellaneous 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800" dirty="0" smtClean="0"/>
              <a:t> Sole sourcing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/>
              <a:t>Other? </a:t>
            </a:r>
          </a:p>
        </p:txBody>
      </p:sp>
    </p:spTree>
    <p:extLst>
      <p:ext uri="{BB962C8B-B14F-4D97-AF65-F5344CB8AC3E}">
        <p14:creationId xmlns:p14="http://schemas.microsoft.com/office/powerpoint/2010/main" val="156284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Questions / Contact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 “</a:t>
            </a:r>
            <a:r>
              <a:rPr lang="en-US" sz="3600" dirty="0" err="1" smtClean="0"/>
              <a:t>Hmms</a:t>
            </a:r>
            <a:r>
              <a:rPr lang="en-US" sz="3600" dirty="0" smtClean="0"/>
              <a:t>, buts, </a:t>
            </a:r>
            <a:r>
              <a:rPr lang="en-US" sz="3600" dirty="0" err="1" smtClean="0"/>
              <a:t>whats</a:t>
            </a:r>
            <a:r>
              <a:rPr lang="en-US" sz="3600" dirty="0" smtClean="0"/>
              <a:t>, and </a:t>
            </a:r>
            <a:r>
              <a:rPr lang="en-US" sz="3600" dirty="0" err="1" smtClean="0"/>
              <a:t>duhs</a:t>
            </a:r>
            <a:r>
              <a:rPr lang="en-US" sz="3600" dirty="0" smtClean="0"/>
              <a:t>”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 Bruce </a:t>
            </a:r>
            <a:r>
              <a:rPr lang="en-US" sz="3600" dirty="0"/>
              <a:t>Bull – </a:t>
            </a:r>
            <a:r>
              <a:rPr lang="en-US" sz="3600" u="sng" dirty="0" smtClean="0">
                <a:hlinkClick r:id="rId3"/>
              </a:rPr>
              <a:t>Bruce.Bull@SPEDSIS.com</a:t>
            </a:r>
            <a:endParaRPr lang="en-US" sz="3600" u="sng" dirty="0" smtClean="0"/>
          </a:p>
          <a:p>
            <a:r>
              <a:rPr lang="en-US" sz="3600" dirty="0" smtClean="0"/>
              <a:t> </a:t>
            </a:r>
            <a:r>
              <a:rPr lang="en-US" sz="3600" dirty="0"/>
              <a:t>Jamie Kilpatrick - </a:t>
            </a:r>
            <a:r>
              <a:rPr lang="en-US" sz="3600" u="sng" dirty="0">
                <a:hlinkClick r:id="rId4"/>
              </a:rPr>
              <a:t>jkilpatrick@pcgus.com</a:t>
            </a:r>
            <a:endParaRPr lang="en-US" sz="3600" u="sng" dirty="0"/>
          </a:p>
        </p:txBody>
      </p:sp>
      <p:pic>
        <p:nvPicPr>
          <p:cNvPr id="1030" name="Picture 6" descr="C:\Users\Robin\AppData\Local\Microsoft\Windows\INetCache\IE\JUPWQE8B\purzen-Icon-with-question-mark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079" y="2283090"/>
            <a:ext cx="1893755" cy="189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625" y="2650348"/>
            <a:ext cx="1504177" cy="14984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2820" y="3089689"/>
            <a:ext cx="1116803" cy="111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" name="Title 1" descr="&quot; &quot;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Stay in Touch with DaSy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the DaSy website at: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http://dasycenter.org/</a:t>
            </a:r>
            <a:endParaRPr lang="en-US" dirty="0" smtClean="0"/>
          </a:p>
          <a:p>
            <a:r>
              <a:rPr lang="en-US" dirty="0" smtClean="0"/>
              <a:t>Like us on Facebook: </a:t>
            </a:r>
            <a:br>
              <a:rPr lang="en-US" dirty="0" smtClean="0"/>
            </a:br>
            <a:r>
              <a:rPr lang="en-US" u="sng" dirty="0">
                <a:hlinkClick r:id="rId3"/>
              </a:rPr>
              <a:t>https://www.facebook.com/dasycenter</a:t>
            </a:r>
            <a:endParaRPr lang="en-US" dirty="0" smtClean="0"/>
          </a:p>
          <a:p>
            <a:r>
              <a:rPr lang="en-US" dirty="0" smtClean="0"/>
              <a:t>Follow us on Twitter:</a:t>
            </a:r>
            <a:br>
              <a:rPr lang="en-US" dirty="0" smtClean="0"/>
            </a:br>
            <a:r>
              <a:rPr lang="en-US" u="sng" dirty="0" smtClean="0">
                <a:hlinkClick r:id="rId4"/>
              </a:rPr>
              <a:t>@</a:t>
            </a:r>
            <a:r>
              <a:rPr lang="en-US" u="sng" dirty="0">
                <a:hlinkClick r:id="rId4"/>
              </a:rPr>
              <a:t>DaSyCenter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38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038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The contents of this </a:t>
            </a:r>
            <a:r>
              <a:rPr lang="en-US" sz="1800" dirty="0" smtClean="0"/>
              <a:t>presentation were </a:t>
            </a:r>
            <a:r>
              <a:rPr lang="en-US" sz="1800" dirty="0"/>
              <a:t>developed under a grant from the </a:t>
            </a:r>
            <a:r>
              <a:rPr lang="en-US" sz="1800" dirty="0" smtClean="0"/>
              <a:t>U.S. </a:t>
            </a:r>
            <a:r>
              <a:rPr lang="en-US" sz="1800" dirty="0"/>
              <a:t>Department of Education</a:t>
            </a:r>
            <a:r>
              <a:rPr lang="en-US" sz="1800" dirty="0" smtClean="0"/>
              <a:t>, #</a:t>
            </a:r>
            <a:r>
              <a:rPr lang="en-US" sz="1800" dirty="0"/>
              <a:t> H373Z120002</a:t>
            </a:r>
            <a:r>
              <a:rPr lang="en-US" sz="1800" dirty="0" smtClean="0"/>
              <a:t>. </a:t>
            </a:r>
            <a:r>
              <a:rPr lang="en-US" sz="1800" dirty="0"/>
              <a:t>However, those contents do not necessarily represent the policy </a:t>
            </a:r>
            <a:r>
              <a:rPr lang="en-US" sz="1800" dirty="0" smtClean="0"/>
              <a:t>of the U.S. </a:t>
            </a:r>
            <a:r>
              <a:rPr lang="en-US" sz="1800" dirty="0"/>
              <a:t>Department of Education, and you should not assume endorsement by </a:t>
            </a:r>
            <a:r>
              <a:rPr lang="en-US" sz="1800" dirty="0" smtClean="0"/>
              <a:t>the Federal </a:t>
            </a:r>
            <a:r>
              <a:rPr lang="en-US" sz="1800" dirty="0"/>
              <a:t>Government. Project </a:t>
            </a:r>
            <a:r>
              <a:rPr lang="en-US" sz="1800" dirty="0" smtClean="0"/>
              <a:t>Officers, </a:t>
            </a:r>
            <a:r>
              <a:rPr lang="en-US" sz="1800" dirty="0"/>
              <a:t>Meredith Miceli and Richelle Davis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pic>
        <p:nvPicPr>
          <p:cNvPr id="11" name="Picture 10" descr="Ideas that Work. U.S. Office of Special Education Program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63" y="4296186"/>
            <a:ext cx="1062037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24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Audience  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6000" dirty="0" smtClean="0"/>
              <a:t> Your roles? </a:t>
            </a:r>
          </a:p>
          <a:p>
            <a:pPr lvl="0"/>
            <a:r>
              <a:rPr lang="en-US" sz="6000" dirty="0" smtClean="0"/>
              <a:t> Your RFP experience? </a:t>
            </a:r>
          </a:p>
        </p:txBody>
      </p:sp>
    </p:spTree>
    <p:extLst>
      <p:ext uri="{BB962C8B-B14F-4D97-AF65-F5344CB8AC3E}">
        <p14:creationId xmlns:p14="http://schemas.microsoft.com/office/powerpoint/2010/main" val="686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RFP and </a:t>
            </a:r>
            <a:r>
              <a:rPr lang="en-US" sz="4000" u="sng" dirty="0" smtClean="0"/>
              <a:t>DaSy Framework </a:t>
            </a:r>
            <a:r>
              <a:rPr lang="en-US" sz="4000" dirty="0" smtClean="0"/>
              <a:t>Connection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799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smtClean="0">
                <a:latin typeface="Century Gothic" pitchFamily="34" charset="0"/>
                <a:ea typeface="+mj-ea"/>
                <a:cs typeface="+mj-cs"/>
              </a:rPr>
              <a:t>System </a:t>
            </a:r>
            <a:r>
              <a:rPr lang="en-US" sz="3600" b="1" u="sng" dirty="0">
                <a:latin typeface="Century Gothic" pitchFamily="34" charset="0"/>
                <a:ea typeface="+mj-ea"/>
                <a:cs typeface="+mj-cs"/>
              </a:rPr>
              <a:t>Design and Development</a:t>
            </a:r>
          </a:p>
          <a:p>
            <a:pPr lvl="1"/>
            <a:r>
              <a:rPr lang="en-US" sz="3200" b="1" dirty="0" smtClean="0"/>
              <a:t>Subcomponent 1: Initiation of New System/Enhancement and Requirements Analysis</a:t>
            </a:r>
          </a:p>
          <a:p>
            <a:pPr lvl="1"/>
            <a:r>
              <a:rPr lang="en-US" sz="3200" b="1" dirty="0" smtClean="0"/>
              <a:t>Subcomponent 2: System Design and Development</a:t>
            </a:r>
          </a:p>
          <a:p>
            <a:pPr lvl="1"/>
            <a:r>
              <a:rPr lang="en-US" sz="3200" b="1" dirty="0" smtClean="0"/>
              <a:t>Subcomponent 3: System Acceptance and Deployment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Main takeaway #1</a:t>
            </a:r>
          </a:p>
        </p:txBody>
      </p:sp>
    </p:spTree>
    <p:extLst>
      <p:ext uri="{BB962C8B-B14F-4D97-AF65-F5344CB8AC3E}">
        <p14:creationId xmlns:p14="http://schemas.microsoft.com/office/powerpoint/2010/main" val="39657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RFP to Secure a Create Solution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799"/>
          </a:xfrm>
        </p:spPr>
        <p:txBody>
          <a:bodyPr/>
          <a:lstStyle/>
          <a:p>
            <a:r>
              <a:rPr lang="en-US" sz="7200" b="1" dirty="0" smtClean="0">
                <a:latin typeface="Century Gothic" pitchFamily="34" charset="0"/>
                <a:ea typeface="+mj-ea"/>
                <a:cs typeface="+mj-cs"/>
              </a:rPr>
              <a:t> RFP </a:t>
            </a:r>
            <a:r>
              <a:rPr lang="en-US" sz="7200" b="1" dirty="0">
                <a:latin typeface="Century Gothic" pitchFamily="34" charset="0"/>
                <a:ea typeface="+mj-ea"/>
                <a:cs typeface="+mj-cs"/>
              </a:rPr>
              <a:t>should focus on the end, not the </a:t>
            </a:r>
            <a:r>
              <a:rPr lang="en-US" sz="7200" b="1" dirty="0" smtClean="0">
                <a:latin typeface="Century Gothic" pitchFamily="34" charset="0"/>
                <a:ea typeface="+mj-ea"/>
                <a:cs typeface="+mj-cs"/>
              </a:rPr>
              <a:t>means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4669" y="6095999"/>
            <a:ext cx="3742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ED3532"/>
              </a:buClr>
            </a:pPr>
            <a:r>
              <a:rPr lang="en-US" sz="3600" b="1" i="1" dirty="0">
                <a:solidFill>
                  <a:srgbClr val="FF0000"/>
                </a:solidFill>
              </a:rPr>
              <a:t>Main </a:t>
            </a:r>
            <a:r>
              <a:rPr lang="en-US" sz="3600" b="1" i="1" dirty="0" smtClean="0">
                <a:solidFill>
                  <a:srgbClr val="FF0000"/>
                </a:solidFill>
              </a:rPr>
              <a:t>takeaway #2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34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Agenda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6000" dirty="0" smtClean="0"/>
              <a:t> RFP defined</a:t>
            </a:r>
            <a:endParaRPr lang="en-US" sz="6000" dirty="0"/>
          </a:p>
          <a:p>
            <a:r>
              <a:rPr lang="en-US" sz="6000" dirty="0" smtClean="0"/>
              <a:t> RFP content</a:t>
            </a:r>
            <a:endParaRPr lang="en-US" sz="6000" dirty="0"/>
          </a:p>
          <a:p>
            <a:r>
              <a:rPr lang="en-US" sz="6000" dirty="0" smtClean="0"/>
              <a:t> RFP development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RFP challenges</a:t>
            </a:r>
          </a:p>
        </p:txBody>
      </p:sp>
    </p:spTree>
    <p:extLst>
      <p:ext uri="{BB962C8B-B14F-4D97-AF65-F5344CB8AC3E}">
        <p14:creationId xmlns:p14="http://schemas.microsoft.com/office/powerpoint/2010/main" val="124498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97048-00E0-47FB-B07B-F36BBE8AF5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 descr="&quot; &quot;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RFP—Request for Proposal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038600"/>
          </a:xfrm>
        </p:spPr>
        <p:txBody>
          <a:bodyPr/>
          <a:lstStyle/>
          <a:p>
            <a:r>
              <a:rPr lang="en-US" sz="4200" dirty="0" smtClean="0"/>
              <a:t> RFP is a solicitation to potential suppliers for a commodity or </a:t>
            </a:r>
            <a:r>
              <a:rPr lang="en-US" sz="4200" dirty="0"/>
              <a:t>service. RFPs </a:t>
            </a:r>
            <a:r>
              <a:rPr lang="en-US" sz="4200" dirty="0" smtClean="0"/>
              <a:t>often request:</a:t>
            </a:r>
          </a:p>
          <a:p>
            <a:pPr lvl="1"/>
            <a:r>
              <a:rPr lang="en-US" sz="4200" dirty="0"/>
              <a:t> technical expertise</a:t>
            </a:r>
          </a:p>
          <a:p>
            <a:pPr lvl="1"/>
            <a:r>
              <a:rPr lang="en-US" sz="4200" dirty="0"/>
              <a:t> specialized capability/product</a:t>
            </a:r>
          </a:p>
          <a:p>
            <a:pPr lvl="1"/>
            <a:r>
              <a:rPr lang="en-US" sz="4200" dirty="0"/>
              <a:t> develop new service/product</a:t>
            </a:r>
          </a:p>
        </p:txBody>
      </p:sp>
    </p:spTree>
    <p:extLst>
      <p:ext uri="{BB962C8B-B14F-4D97-AF65-F5344CB8AC3E}">
        <p14:creationId xmlns:p14="http://schemas.microsoft.com/office/powerpoint/2010/main" val="12458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1904&quot;&gt;&lt;object type=&quot;3&quot; unique_id=&quot;11905&quot;&gt;&lt;property id=&quot;20148&quot; value=&quot;5&quot;/&gt;&lt;property id=&quot;20300&quot; value=&quot;Slide 1&quot;/&gt;&lt;property id=&quot;20307&quot; value=&quot;258&quot;/&gt;&lt;/object&gt;&lt;object type=&quot;3&quot; unique_id=&quot;11906&quot;&gt;&lt;property id=&quot;20148&quot; value=&quot;5&quot;/&gt;&lt;property id=&quot;20300&quot; value=&quot;Slide 2 - &amp;quot;Title Here&amp;quot;&quot;/&gt;&lt;property id=&quot;20307&quot; value=&quot;257&quot;/&gt;&lt;/object&gt;&lt;object type=&quot;3&quot; unique_id=&quot;11915&quot;&gt;&lt;property id=&quot;20148&quot; value=&quot;5&quot;/&gt;&lt;property id=&quot;20300&quot; value=&quot;Slide 3 - &amp;quot;Title Here&amp;quot;&quot;/&gt;&lt;property id=&quot;20307&quot; value=&quot;259&quot;/&gt;&lt;/object&gt;&lt;object type=&quot;3&quot; unique_id=&quot;11916&quot;&gt;&lt;property id=&quot;20148&quot; value=&quot;5&quot;/&gt;&lt;property id=&quot;20300&quot; value=&quot;Slide 4 - &amp;quot;One color chart&amp;quot;&quot;/&gt;&lt;property id=&quot;20307&quot; value=&quot;261&quot;/&gt;&lt;/object&gt;&lt;object type=&quot;3&quot; unique_id=&quot;11917&quot;&gt;&lt;property id=&quot;20148&quot; value=&quot;5&quot;/&gt;&lt;property id=&quot;20300&quot; value=&quot;Slide 5 - &amp;quot;Two color chart&amp;quot;&quot;/&gt;&lt;property id=&quot;20307&quot; value=&quot;260&quot;/&gt;&lt;/object&gt;&lt;object type=&quot;3&quot; unique_id=&quot;11918&quot;&gt;&lt;property id=&quot;20148&quot; value=&quot;5&quot;/&gt;&lt;property id=&quot;20300&quot; value=&quot;Slide 6 - &amp;quot;Three color chart&amp;quot;&quot;/&gt;&lt;property id=&quot;20307&quot; value=&quot;263&quot;/&gt;&lt;/object&gt;&lt;object type=&quot;3&quot; unique_id=&quot;11919&quot;&gt;&lt;property id=&quot;20148&quot; value=&quot;5&quot;/&gt;&lt;property id=&quot;20300&quot; value=&quot;Slide 7 - &amp;quot;Four color chart&amp;quot;&quot;/&gt;&lt;property id=&quot;20307&quot; value=&quot;262&quot;/&gt;&lt;/object&gt;&lt;object type=&quot;3&quot; unique_id=&quot;11920&quot;&gt;&lt;property id=&quot;20148&quot; value=&quot;5&quot;/&gt;&lt;property id=&quot;20300&quot; value=&quot;Slide 8 - &amp;quot;Five color chart&amp;quot;&quot;/&gt;&lt;property id=&quot;20307&quot; value=&quot;264&quot;/&gt;&lt;/object&gt;&lt;object type=&quot;3&quot; unique_id=&quot;11921&quot;&gt;&lt;property id=&quot;20148&quot; value=&quot;5&quot;/&gt;&lt;property id=&quot;20300&quot; value=&quot;Slide 9 - &amp;quot;Pie chart&amp;quot;&quot;/&gt;&lt;property id=&quot;20307&quot; value=&quot;265&quot;/&gt;&lt;/object&gt;&lt;object type=&quot;3&quot; unique_id=&quot;11922&quot;&gt;&lt;property id=&quot;20148&quot; value=&quot;5&quot;/&gt;&lt;property id=&quot;20300&quot; value=&quot;Slide 10 - &amp;quot;Section Header Slide&amp;quot;&quot;/&gt;&lt;property id=&quot;20307&quot; value=&quot;266&quot;/&gt;&lt;/object&gt;&lt;object type=&quot;3&quot; unique_id=&quot;11923&quot;&gt;&lt;property id=&quot;20148&quot; value=&quot;5&quot;/&gt;&lt;property id=&quot;20300&quot; value=&quot;Slide 11 - &amp;quot;Slide with nothing at bottom for long lists or graphics&amp;quot;&quot;/&gt;&lt;property id=&quot;20307&quot; value=&quot;268&quot;/&gt;&lt;/object&gt;&lt;object type=&quot;3&quot; unique_id=&quot;11924&quot;&gt;&lt;property id=&quot;20148&quot; value=&quot;5&quot;/&gt;&lt;property id=&quot;20300&quot; value=&quot;Slide 12 - &amp;quot;Final presentation slide&amp;quot;&quot;/&gt;&lt;property id=&quot;20307&quot; value=&quot;267&quot;/&gt;&lt;/object&gt;&lt;object type=&quot;3&quot; unique_id=&quot;11925&quot;&gt;&lt;property id=&quot;20148&quot; value=&quot;5&quot;/&gt;&lt;property id=&quot;20300&quot; value=&quot;Slide 13&quot;/&gt;&lt;property id=&quot;20307&quot; value=&quot;269&quot;/&gt;&lt;/object&gt;&lt;/object&gt;&lt;object type=&quot;8&quot; unique_id=&quot;1191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7159</TotalTime>
  <Words>2039</Words>
  <Application>Microsoft Office PowerPoint</Application>
  <PresentationFormat>On-screen Show (4:3)</PresentationFormat>
  <Paragraphs>326</Paragraphs>
  <Slides>45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Century Gothic</vt:lpstr>
      <vt:lpstr>Century Schoolbook</vt:lpstr>
      <vt:lpstr>Office Theme</vt:lpstr>
      <vt:lpstr>What does it Take to Create a Good RFP for a New Data System?</vt:lpstr>
      <vt:lpstr>Presenters</vt:lpstr>
      <vt:lpstr>Description / Overview</vt:lpstr>
      <vt:lpstr>Session Expectations</vt:lpstr>
      <vt:lpstr>Audience  </vt:lpstr>
      <vt:lpstr>RFP and DaSy Framework Connection</vt:lpstr>
      <vt:lpstr>RFP to Secure a Create Solution</vt:lpstr>
      <vt:lpstr>Agenda</vt:lpstr>
      <vt:lpstr>RFP—Request for Proposal</vt:lpstr>
      <vt:lpstr>(RFI—Request for Information)</vt:lpstr>
      <vt:lpstr>RFP New Data System Content</vt:lpstr>
      <vt:lpstr>High Level RFP Content</vt:lpstr>
      <vt:lpstr>Boiler Plate (agency lawyer speak)</vt:lpstr>
      <vt:lpstr>Work WITH Procurement</vt:lpstr>
      <vt:lpstr>Within Your State</vt:lpstr>
      <vt:lpstr>Ask Other States</vt:lpstr>
      <vt:lpstr>Background Information</vt:lpstr>
      <vt:lpstr>Background Information</vt:lpstr>
      <vt:lpstr>Budget (Realistic)</vt:lpstr>
      <vt:lpstr>Budget Con’t</vt:lpstr>
      <vt:lpstr>Desired Functionality</vt:lpstr>
      <vt:lpstr>Evaluation Factors</vt:lpstr>
      <vt:lpstr>Evaluation Factors Con’t</vt:lpstr>
      <vt:lpstr>Evaluation Factors Con’t</vt:lpstr>
      <vt:lpstr>Scoring Criteria</vt:lpstr>
      <vt:lpstr>Review Process</vt:lpstr>
      <vt:lpstr>New Data System RFP Content</vt:lpstr>
      <vt:lpstr>New Data System RFP Content Con’t</vt:lpstr>
      <vt:lpstr>New Data System RFP Content Con’t</vt:lpstr>
      <vt:lpstr>New Data System RFP Content Con’t</vt:lpstr>
      <vt:lpstr>New Data System RFP Content Con’t</vt:lpstr>
      <vt:lpstr>New Data System RFP Content Con’t</vt:lpstr>
      <vt:lpstr>Time needed to write RFP</vt:lpstr>
      <vt:lpstr>Time for tasks OTHER THAN writing RFP</vt:lpstr>
      <vt:lpstr>What we like to see1</vt:lpstr>
      <vt:lpstr>Challenges?</vt:lpstr>
      <vt:lpstr>Challenges we’ve Experienced </vt:lpstr>
      <vt:lpstr>Challenges we’ve Experienced </vt:lpstr>
      <vt:lpstr>Challenges we’ve Experienced</vt:lpstr>
      <vt:lpstr>Challenges we’ve Experienced</vt:lpstr>
      <vt:lpstr>Audience RFP Experience</vt:lpstr>
      <vt:lpstr>Miscellaneous </vt:lpstr>
      <vt:lpstr>Questions / Contact</vt:lpstr>
      <vt:lpstr>How to Stay in Touch with DaSy</vt:lpstr>
      <vt:lpstr>PowerPoint Presentation</vt:lpstr>
    </vt:vector>
  </TitlesOfParts>
  <Company>The DaSy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Roxanne Jones</dc:creator>
  <cp:lastModifiedBy>Bruce Bull</cp:lastModifiedBy>
  <cp:revision>195</cp:revision>
  <dcterms:created xsi:type="dcterms:W3CDTF">2013-02-06T21:54:43Z</dcterms:created>
  <dcterms:modified xsi:type="dcterms:W3CDTF">2016-08-16T16:55:24Z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