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1" r:id="rId6"/>
    <p:sldId id="262" r:id="rId7"/>
    <p:sldId id="260" r:id="rId8"/>
  </p:sldIdLst>
  <p:sldSz cx="9144000" cy="6858000" type="screen4x3"/>
  <p:notesSz cx="6858000" cy="9144000"/>
  <p:custDataLst>
    <p:tags r:id="rId11"/>
  </p:custDataLst>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11"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11"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11"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11"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11" charset="-128"/>
        <a:cs typeface="+mn-cs"/>
      </a:defRPr>
    </a:lvl5pPr>
    <a:lvl6pPr marL="2286000" algn="l" defTabSz="914400" rtl="0" eaLnBrk="1" latinLnBrk="0" hangingPunct="1">
      <a:defRPr kern="1200">
        <a:solidFill>
          <a:schemeClr val="tx1"/>
        </a:solidFill>
        <a:latin typeface="Arial" charset="0"/>
        <a:ea typeface="ＭＳ Ｐゴシック" pitchFamily="-111" charset="-128"/>
        <a:cs typeface="+mn-cs"/>
      </a:defRPr>
    </a:lvl6pPr>
    <a:lvl7pPr marL="2743200" algn="l" defTabSz="914400" rtl="0" eaLnBrk="1" latinLnBrk="0" hangingPunct="1">
      <a:defRPr kern="1200">
        <a:solidFill>
          <a:schemeClr val="tx1"/>
        </a:solidFill>
        <a:latin typeface="Arial" charset="0"/>
        <a:ea typeface="ＭＳ Ｐゴシック" pitchFamily="-111" charset="-128"/>
        <a:cs typeface="+mn-cs"/>
      </a:defRPr>
    </a:lvl7pPr>
    <a:lvl8pPr marL="3200400" algn="l" defTabSz="914400" rtl="0" eaLnBrk="1" latinLnBrk="0" hangingPunct="1">
      <a:defRPr kern="1200">
        <a:solidFill>
          <a:schemeClr val="tx1"/>
        </a:solidFill>
        <a:latin typeface="Arial" charset="0"/>
        <a:ea typeface="ＭＳ Ｐゴシック" pitchFamily="-111" charset="-128"/>
        <a:cs typeface="+mn-cs"/>
      </a:defRPr>
    </a:lvl8pPr>
    <a:lvl9pPr marL="3657600" algn="l" defTabSz="914400" rtl="0" eaLnBrk="1" latinLnBrk="0" hangingPunct="1">
      <a:defRPr kern="1200">
        <a:solidFill>
          <a:schemeClr val="tx1"/>
        </a:solidFill>
        <a:latin typeface="Arial" charset="0"/>
        <a:ea typeface="ＭＳ Ｐゴシック" pitchFamily="-11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snapToObjects="1">
      <p:cViewPr varScale="1">
        <p:scale>
          <a:sx n="104" d="100"/>
          <a:sy n="104" d="100"/>
        </p:scale>
        <p:origin x="114" y="198"/>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smtClean="0">
                <a:latin typeface="+mn-lt"/>
                <a:ea typeface="+mn-ea"/>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11" charset="0"/>
              </a:defRPr>
            </a:lvl1pPr>
          </a:lstStyle>
          <a:p>
            <a:fld id="{C462AD85-E676-4626-8524-1B675E7E225F}" type="datetime1">
              <a:rPr lang="en-US"/>
              <a:pPr/>
              <a:t>7/11/2016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ea typeface="+mn-ea"/>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11" charset="0"/>
              </a:defRPr>
            </a:lvl1pPr>
          </a:lstStyle>
          <a:p>
            <a:fld id="{B320F0B6-5E06-4907-B46F-10161FB73ADB}" type="slidenum">
              <a:rPr lang="en-US"/>
              <a:pPr/>
              <a:t>‹#›</a:t>
            </a:fld>
            <a:endParaRPr lang="en-US"/>
          </a:p>
        </p:txBody>
      </p:sp>
      <p:pic>
        <p:nvPicPr>
          <p:cNvPr id="13318" name="Picture 6" descr="opi_logo_2color.jpg"/>
          <p:cNvPicPr>
            <a:picLocks noChangeAspect="1"/>
          </p:cNvPicPr>
          <p:nvPr/>
        </p:nvPicPr>
        <p:blipFill>
          <a:blip r:embed="rId2"/>
          <a:srcRect/>
          <a:stretch>
            <a:fillRect/>
          </a:stretch>
        </p:blipFill>
        <p:spPr bwMode="auto">
          <a:xfrm>
            <a:off x="106363" y="30163"/>
            <a:ext cx="1295400" cy="400050"/>
          </a:xfrm>
          <a:prstGeom prst="rect">
            <a:avLst/>
          </a:prstGeom>
          <a:noFill/>
          <a:ln w="9525">
            <a:noFill/>
            <a:miter lim="800000"/>
            <a:headEnd/>
            <a:tailEnd/>
          </a:ln>
        </p:spPr>
      </p:pic>
    </p:spTree>
    <p:extLst>
      <p:ext uri="{BB962C8B-B14F-4D97-AF65-F5344CB8AC3E}">
        <p14:creationId xmlns:p14="http://schemas.microsoft.com/office/powerpoint/2010/main" val="3238703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smtClean="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11" charset="0"/>
              </a:defRPr>
            </a:lvl1pPr>
          </a:lstStyle>
          <a:p>
            <a:fld id="{E74B72E5-39A0-4B81-AB5C-D50BC5F9B1E7}" type="datetime1">
              <a:rPr lang="en-US"/>
              <a:pPr/>
              <a:t>7/11/2016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11" charset="0"/>
              </a:defRPr>
            </a:lvl1pPr>
          </a:lstStyle>
          <a:p>
            <a:fld id="{FBABF853-1CC4-491C-8BEF-92E0171C0538}" type="slidenum">
              <a:rPr lang="en-US"/>
              <a:pPr/>
              <a:t>‹#›</a:t>
            </a:fld>
            <a:endParaRPr lang="en-US"/>
          </a:p>
        </p:txBody>
      </p:sp>
      <p:pic>
        <p:nvPicPr>
          <p:cNvPr id="14344" name="Picture 7" descr="opi_logo_2color.jpg"/>
          <p:cNvPicPr>
            <a:picLocks noChangeAspect="1"/>
          </p:cNvPicPr>
          <p:nvPr/>
        </p:nvPicPr>
        <p:blipFill>
          <a:blip r:embed="rId2"/>
          <a:srcRect/>
          <a:stretch>
            <a:fillRect/>
          </a:stretch>
        </p:blipFill>
        <p:spPr bwMode="auto">
          <a:xfrm>
            <a:off x="96838" y="25400"/>
            <a:ext cx="1266825" cy="390525"/>
          </a:xfrm>
          <a:prstGeom prst="rect">
            <a:avLst/>
          </a:prstGeom>
          <a:noFill/>
          <a:ln w="9525">
            <a:noFill/>
            <a:miter lim="800000"/>
            <a:headEnd/>
            <a:tailEnd/>
          </a:ln>
        </p:spPr>
      </p:pic>
    </p:spTree>
    <p:extLst>
      <p:ext uri="{BB962C8B-B14F-4D97-AF65-F5344CB8AC3E}">
        <p14:creationId xmlns:p14="http://schemas.microsoft.com/office/powerpoint/2010/main" val="4274911199"/>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11" charset="-128"/>
        <a:cs typeface="+mn-cs"/>
      </a:defRPr>
    </a:lvl1pPr>
    <a:lvl2pPr marL="457200" algn="l" defTabSz="457200" rtl="0" fontAlgn="base">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11"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EF064315-3CEF-422C-A32F-9BC156ED37D6}" type="datetime1">
              <a:rPr lang="en-US"/>
              <a:pPr/>
              <a:t>7/11/2016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4F7C065-7AC0-4C1C-8672-EC4F74ED5DA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A9DA781-3B39-462A-A8A6-05D74F91AFE8}" type="datetime1">
              <a:rPr lang="en-US"/>
              <a:pPr/>
              <a:t>7/11/2016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A8248E9-8033-414F-B5C2-729E7721844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19C4FDD-DBA2-4A30-ADDD-2F5B6618DE23}" type="datetime1">
              <a:rPr lang="en-US"/>
              <a:pPr/>
              <a:t>7/11/2016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76096C6-B5D2-4786-A7D6-4C4F8F247B0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0468D94-6697-4B5F-A121-6A763000A10B}" type="datetime1">
              <a:rPr lang="en-US"/>
              <a:pPr/>
              <a:t>7/11/2016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56FC360-03FE-4CB9-B811-76B98DF580A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8352E44-3736-4927-AD23-3B14321C6629}" type="datetime1">
              <a:rPr lang="en-US"/>
              <a:pPr/>
              <a:t>7/11/2016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1CD2601-B586-4081-BBA5-50EE14C8C3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648818C5-CBC1-4A14-83A2-BF1E344FDF15}" type="datetime1">
              <a:rPr lang="en-US"/>
              <a:pPr/>
              <a:t>7/11/2016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F34C084-D9EB-44D1-97BC-89CB0006C73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10CFA3A2-F0EA-4953-8257-DB61F71B389E}" type="datetime1">
              <a:rPr lang="en-US"/>
              <a:pPr/>
              <a:t>7/11/2016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2EC40A99-EE4F-46B0-8988-8638F89F151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7095628E-06CE-492A-87ED-8AD06C9AC0E2}" type="datetime1">
              <a:rPr lang="en-US"/>
              <a:pPr/>
              <a:t>7/11/2016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504B7F45-6BAE-45F8-B33A-BA431CCF763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B188D81-3EA5-4CA5-8F50-74822E64E7D5}" type="datetime1">
              <a:rPr lang="en-US"/>
              <a:pPr/>
              <a:t>7/11/2016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8888219A-2CDB-4580-91A6-494D1FD341D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F26084B-7F90-40B5-81EE-852B4C3BDA79}" type="datetime1">
              <a:rPr lang="en-US"/>
              <a:pPr/>
              <a:t>7/11/2016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399B358-CD0D-467F-8076-0B68184718B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B2CCAF6-50CC-4C08-BBE1-6F1D45DD2C6C}" type="datetime1">
              <a:rPr lang="en-US"/>
              <a:pPr/>
              <a:t>7/11/2016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926889E-0023-4705-B94A-0B15B6F3DD2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111" charset="0"/>
              </a:defRPr>
            </a:lvl1pPr>
          </a:lstStyle>
          <a:p>
            <a:fld id="{1CF9BB5F-48EB-4510-B571-1C384552F936}" type="datetime1">
              <a:rPr lang="en-US"/>
              <a:pPr/>
              <a:t>7/11/2016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11" charset="0"/>
              </a:defRPr>
            </a:lvl1pPr>
          </a:lstStyle>
          <a:p>
            <a:fld id="{F2D9295B-79A0-4DFD-94D2-ABCD44979F80}" type="slidenum">
              <a:rPr lang="en-US"/>
              <a:pPr/>
              <a:t>‹#›</a:t>
            </a:fld>
            <a:endParaRPr lang="en-US"/>
          </a:p>
        </p:txBody>
      </p:sp>
      <p:pic>
        <p:nvPicPr>
          <p:cNvPr id="8" name="Picture 12" descr="opi_logo_2color.ai"/>
          <p:cNvPicPr>
            <a:picLocks noChangeAspect="1"/>
          </p:cNvPicPr>
          <p:nvPr userDrawn="1"/>
        </p:nvPicPr>
        <p:blipFill>
          <a:blip r:embed="rId13"/>
          <a:srcRect/>
          <a:stretch>
            <a:fillRect/>
          </a:stretch>
        </p:blipFill>
        <p:spPr bwMode="auto">
          <a:xfrm>
            <a:off x="3880374" y="6356349"/>
            <a:ext cx="1230180" cy="365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111" charset="-128"/>
          <a:cs typeface="+mj-cs"/>
        </a:defRPr>
      </a:lvl1pPr>
      <a:lvl2pPr algn="ctr" defTabSz="457200" rtl="0" eaLnBrk="1" fontAlgn="base" hangingPunct="1">
        <a:spcBef>
          <a:spcPct val="0"/>
        </a:spcBef>
        <a:spcAft>
          <a:spcPct val="0"/>
        </a:spcAft>
        <a:defRPr sz="4400">
          <a:solidFill>
            <a:schemeClr val="tx1"/>
          </a:solidFill>
          <a:latin typeface="Calibri" pitchFamily="-111" charset="0"/>
          <a:ea typeface="ＭＳ Ｐゴシック" pitchFamily="-111" charset="-128"/>
        </a:defRPr>
      </a:lvl2pPr>
      <a:lvl3pPr algn="ctr" defTabSz="457200" rtl="0" eaLnBrk="1" fontAlgn="base" hangingPunct="1">
        <a:spcBef>
          <a:spcPct val="0"/>
        </a:spcBef>
        <a:spcAft>
          <a:spcPct val="0"/>
        </a:spcAft>
        <a:defRPr sz="4400">
          <a:solidFill>
            <a:schemeClr val="tx1"/>
          </a:solidFill>
          <a:latin typeface="Calibri" pitchFamily="-111" charset="0"/>
          <a:ea typeface="ＭＳ Ｐゴシック" pitchFamily="-111" charset="-128"/>
        </a:defRPr>
      </a:lvl3pPr>
      <a:lvl4pPr algn="ctr" defTabSz="457200" rtl="0" eaLnBrk="1" fontAlgn="base" hangingPunct="1">
        <a:spcBef>
          <a:spcPct val="0"/>
        </a:spcBef>
        <a:spcAft>
          <a:spcPct val="0"/>
        </a:spcAft>
        <a:defRPr sz="4400">
          <a:solidFill>
            <a:schemeClr val="tx1"/>
          </a:solidFill>
          <a:latin typeface="Calibri" pitchFamily="-111" charset="0"/>
          <a:ea typeface="ＭＳ Ｐゴシック" pitchFamily="-111" charset="-128"/>
        </a:defRPr>
      </a:lvl4pPr>
      <a:lvl5pPr algn="ctr" defTabSz="457200" rtl="0" eaLnBrk="1" fontAlgn="base" hangingPunct="1">
        <a:spcBef>
          <a:spcPct val="0"/>
        </a:spcBef>
        <a:spcAft>
          <a:spcPct val="0"/>
        </a:spcAft>
        <a:defRPr sz="4400">
          <a:solidFill>
            <a:schemeClr val="tx1"/>
          </a:solidFill>
          <a:latin typeface="Calibri" pitchFamily="-111" charset="0"/>
          <a:ea typeface="ＭＳ Ｐゴシック" pitchFamily="-111" charset="-128"/>
        </a:defRPr>
      </a:lvl5pPr>
      <a:lvl6pPr marL="457200" algn="ctr" defTabSz="457200" rtl="0" eaLnBrk="1" fontAlgn="base" hangingPunct="1">
        <a:spcBef>
          <a:spcPct val="0"/>
        </a:spcBef>
        <a:spcAft>
          <a:spcPct val="0"/>
        </a:spcAft>
        <a:defRPr sz="4400">
          <a:solidFill>
            <a:schemeClr val="tx1"/>
          </a:solidFill>
          <a:latin typeface="Calibri" pitchFamily="-111" charset="0"/>
          <a:ea typeface="ＭＳ Ｐゴシック" pitchFamily="-111" charset="-128"/>
        </a:defRPr>
      </a:lvl6pPr>
      <a:lvl7pPr marL="914400" algn="ctr" defTabSz="457200" rtl="0" eaLnBrk="1" fontAlgn="base" hangingPunct="1">
        <a:spcBef>
          <a:spcPct val="0"/>
        </a:spcBef>
        <a:spcAft>
          <a:spcPct val="0"/>
        </a:spcAft>
        <a:defRPr sz="4400">
          <a:solidFill>
            <a:schemeClr val="tx1"/>
          </a:solidFill>
          <a:latin typeface="Calibri" pitchFamily="-111" charset="0"/>
          <a:ea typeface="ＭＳ Ｐゴシック" pitchFamily="-111" charset="-128"/>
        </a:defRPr>
      </a:lvl7pPr>
      <a:lvl8pPr marL="1371600" algn="ctr" defTabSz="457200" rtl="0" eaLnBrk="1" fontAlgn="base" hangingPunct="1">
        <a:spcBef>
          <a:spcPct val="0"/>
        </a:spcBef>
        <a:spcAft>
          <a:spcPct val="0"/>
        </a:spcAft>
        <a:defRPr sz="4400">
          <a:solidFill>
            <a:schemeClr val="tx1"/>
          </a:solidFill>
          <a:latin typeface="Calibri" pitchFamily="-111" charset="0"/>
          <a:ea typeface="ＭＳ Ｐゴシック" pitchFamily="-111" charset="-128"/>
        </a:defRPr>
      </a:lvl8pPr>
      <a:lvl9pPr marL="1828800" algn="ctr" defTabSz="457200" rtl="0" eaLnBrk="1" fontAlgn="base" hangingPunct="1">
        <a:spcBef>
          <a:spcPct val="0"/>
        </a:spcBef>
        <a:spcAft>
          <a:spcPct val="0"/>
        </a:spcAft>
        <a:defRPr sz="4400">
          <a:solidFill>
            <a:schemeClr val="tx1"/>
          </a:solidFill>
          <a:latin typeface="Calibri" pitchFamily="-111" charset="0"/>
          <a:ea typeface="ＭＳ Ｐゴシック" pitchFamily="-111"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11" charset="-128"/>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11"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11"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r>
              <a:rPr lang="en-US" dirty="0" smtClean="0"/>
              <a:t>Preschool Outcome Reporting in Montana</a:t>
            </a:r>
            <a:endParaRPr lang="en-US" dirty="0" smtClean="0"/>
          </a:p>
        </p:txBody>
      </p:sp>
      <p:sp>
        <p:nvSpPr>
          <p:cNvPr id="3" name="Subtitle 2"/>
          <p:cNvSpPr>
            <a:spLocks noGrp="1"/>
          </p:cNvSpPr>
          <p:nvPr>
            <p:ph type="subTitle" idx="1"/>
          </p:nvPr>
        </p:nvSpPr>
        <p:spPr/>
        <p:txBody>
          <a:bodyPr rtlCol="0">
            <a:normAutofit fontScale="62500" lnSpcReduction="20000"/>
          </a:bodyPr>
          <a:lstStyle/>
          <a:p>
            <a:r>
              <a:rPr lang="en-US" b="1" dirty="0"/>
              <a:t>Anne Rainey – Part B Data Manager Montana</a:t>
            </a:r>
          </a:p>
          <a:p>
            <a:endParaRPr lang="en-US" b="1" dirty="0"/>
          </a:p>
          <a:p>
            <a:r>
              <a:rPr lang="en-US" b="1" dirty="0"/>
              <a:t>2016 Improving Data, Improving Outcomes Conference</a:t>
            </a:r>
            <a:endParaRPr lang="en-US" dirty="0"/>
          </a:p>
          <a:p>
            <a:r>
              <a:rPr lang="en-US" b="1" dirty="0"/>
              <a:t>New Orleans, LA</a:t>
            </a:r>
            <a:endParaRPr lang="en-US" dirty="0"/>
          </a:p>
          <a:p>
            <a:r>
              <a:rPr lang="en-US" b="1" dirty="0"/>
              <a:t>August 2016</a:t>
            </a:r>
            <a:endParaRPr lang="en-US" dirty="0"/>
          </a:p>
          <a:p>
            <a:pPr fontAlgn="auto">
              <a:spcAft>
                <a:spcPts val="0"/>
              </a:spcAft>
              <a:buFont typeface="Arial"/>
              <a:buNone/>
              <a:defRPr/>
            </a:pPr>
            <a:endParaRPr lang="en-US" dirty="0" smtClean="0">
              <a:ea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it done?</a:t>
            </a:r>
            <a:endParaRPr lang="en-US" dirty="0"/>
          </a:p>
        </p:txBody>
      </p:sp>
      <p:sp>
        <p:nvSpPr>
          <p:cNvPr id="3" name="Content Placeholder 2"/>
          <p:cNvSpPr>
            <a:spLocks noGrp="1"/>
          </p:cNvSpPr>
          <p:nvPr>
            <p:ph idx="1"/>
          </p:nvPr>
        </p:nvSpPr>
        <p:spPr/>
        <p:txBody>
          <a:bodyPr/>
          <a:lstStyle/>
          <a:p>
            <a:r>
              <a:rPr lang="en-US" dirty="0"/>
              <a:t>For any student who is 3, 4 or 5 years of age, </a:t>
            </a:r>
            <a:r>
              <a:rPr lang="en-US" dirty="0" smtClean="0"/>
              <a:t>Preschool </a:t>
            </a:r>
            <a:r>
              <a:rPr lang="en-US" dirty="0"/>
              <a:t>Outcomes </a:t>
            </a:r>
            <a:r>
              <a:rPr lang="en-US" dirty="0" smtClean="0"/>
              <a:t>must </a:t>
            </a:r>
            <a:r>
              <a:rPr lang="en-US" dirty="0"/>
              <a:t>be completed when he or she is </a:t>
            </a:r>
            <a:r>
              <a:rPr lang="en-US" b="1" i="1" dirty="0"/>
              <a:t>initially</a:t>
            </a:r>
            <a:r>
              <a:rPr lang="en-US" dirty="0"/>
              <a:t> found eligible for Special Education Services.  </a:t>
            </a:r>
            <a:endParaRPr lang="en-US" dirty="0" smtClean="0"/>
          </a:p>
          <a:p>
            <a:r>
              <a:rPr lang="en-US" dirty="0" smtClean="0"/>
              <a:t>The </a:t>
            </a:r>
            <a:r>
              <a:rPr lang="en-US" dirty="0"/>
              <a:t>document must also be completed for any student who then leaves preschool special education, either </a:t>
            </a:r>
            <a:r>
              <a:rPr lang="en-US" dirty="0" smtClean="0"/>
              <a:t>by moving out of a district, </a:t>
            </a:r>
            <a:r>
              <a:rPr lang="en-US" dirty="0"/>
              <a:t>leaving IDEA completely before age </a:t>
            </a:r>
            <a:r>
              <a:rPr lang="en-US" dirty="0" smtClean="0"/>
              <a:t>6, </a:t>
            </a:r>
            <a:r>
              <a:rPr lang="en-US" dirty="0"/>
              <a:t>or by turning 6.</a:t>
            </a:r>
          </a:p>
          <a:p>
            <a:endParaRPr lang="en-US" dirty="0"/>
          </a:p>
        </p:txBody>
      </p:sp>
    </p:spTree>
    <p:extLst>
      <p:ext uri="{BB962C8B-B14F-4D97-AF65-F5344CB8AC3E}">
        <p14:creationId xmlns:p14="http://schemas.microsoft.com/office/powerpoint/2010/main" val="3083766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completes it?</a:t>
            </a:r>
            <a:endParaRPr lang="en-US" dirty="0"/>
          </a:p>
        </p:txBody>
      </p:sp>
      <p:sp>
        <p:nvSpPr>
          <p:cNvPr id="3" name="Content Placeholder 2"/>
          <p:cNvSpPr>
            <a:spLocks noGrp="1"/>
          </p:cNvSpPr>
          <p:nvPr>
            <p:ph idx="1"/>
          </p:nvPr>
        </p:nvSpPr>
        <p:spPr/>
        <p:txBody>
          <a:bodyPr/>
          <a:lstStyle/>
          <a:p>
            <a:r>
              <a:rPr lang="en-US" dirty="0" smtClean="0"/>
              <a:t>Case Manager</a:t>
            </a:r>
          </a:p>
          <a:p>
            <a:r>
              <a:rPr lang="en-US" dirty="0" smtClean="0"/>
              <a:t>Speech-Language Pathologist</a:t>
            </a:r>
          </a:p>
          <a:p>
            <a:r>
              <a:rPr lang="en-US" dirty="0" smtClean="0"/>
              <a:t>Special Education Teacher</a:t>
            </a:r>
            <a:endParaRPr lang="en-US" dirty="0"/>
          </a:p>
        </p:txBody>
      </p:sp>
    </p:spTree>
    <p:extLst>
      <p:ext uri="{BB962C8B-B14F-4D97-AF65-F5344CB8AC3E}">
        <p14:creationId xmlns:p14="http://schemas.microsoft.com/office/powerpoint/2010/main" val="1722388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they completed?</a:t>
            </a:r>
            <a:endParaRPr lang="en-US" dirty="0"/>
          </a:p>
        </p:txBody>
      </p:sp>
      <p:sp>
        <p:nvSpPr>
          <p:cNvPr id="3" name="Content Placeholder 2"/>
          <p:cNvSpPr>
            <a:spLocks noGrp="1"/>
          </p:cNvSpPr>
          <p:nvPr>
            <p:ph idx="1"/>
          </p:nvPr>
        </p:nvSpPr>
        <p:spPr/>
        <p:txBody>
          <a:bodyPr/>
          <a:lstStyle/>
          <a:p>
            <a:r>
              <a:rPr lang="en-US" dirty="0" smtClean="0"/>
              <a:t>Statewide Student Information System</a:t>
            </a:r>
          </a:p>
          <a:p>
            <a:r>
              <a:rPr lang="en-US" dirty="0" smtClean="0"/>
              <a:t>For Initial or Exit </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433637" y="2984500"/>
            <a:ext cx="3667125" cy="2171700"/>
          </a:xfrm>
          <a:prstGeom prst="rect">
            <a:avLst/>
          </a:prstGeom>
          <a:noFill/>
          <a:ln>
            <a:noFill/>
          </a:ln>
        </p:spPr>
      </p:pic>
    </p:spTree>
    <p:extLst>
      <p:ext uri="{BB962C8B-B14F-4D97-AF65-F5344CB8AC3E}">
        <p14:creationId xmlns:p14="http://schemas.microsoft.com/office/powerpoint/2010/main" val="2534637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930400" y="174193"/>
            <a:ext cx="4219575" cy="1190625"/>
          </a:xfrm>
          <a:prstGeom prst="rect">
            <a:avLst/>
          </a:prstGeom>
          <a:noFill/>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930400" y="1370330"/>
            <a:ext cx="4241800" cy="4117340"/>
          </a:xfrm>
          <a:prstGeom prst="rect">
            <a:avLst/>
          </a:prstGeom>
          <a:noFill/>
        </p:spPr>
      </p:pic>
    </p:spTree>
    <p:extLst>
      <p:ext uri="{BB962C8B-B14F-4D97-AF65-F5344CB8AC3E}">
        <p14:creationId xmlns:p14="http://schemas.microsoft.com/office/powerpoint/2010/main" val="1369580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smtClean="0"/>
              <a:t>Exiting Outcomes Only</a:t>
            </a:r>
            <a:endParaRPr lang="en-US" dirty="0"/>
          </a:p>
        </p:txBody>
      </p:sp>
      <p:sp>
        <p:nvSpPr>
          <p:cNvPr id="17" name="Content Placeholder 16"/>
          <p:cNvSpPr>
            <a:spLocks noGrp="1"/>
          </p:cNvSpPr>
          <p:nvPr>
            <p:ph sz="half" idx="1"/>
          </p:nvPr>
        </p:nvSpPr>
        <p:spPr/>
        <p:txBody>
          <a:bodyPr/>
          <a:lstStyle/>
          <a:p>
            <a:pPr lvl="0"/>
            <a:r>
              <a:rPr lang="en-US" sz="1400" dirty="0"/>
              <a:t>No longer has a disability </a:t>
            </a:r>
            <a:r>
              <a:rPr lang="en-US" sz="1400" i="1" dirty="0"/>
              <a:t>or</a:t>
            </a:r>
            <a:r>
              <a:rPr lang="en-US" sz="1400" dirty="0"/>
              <a:t> needs special education and related services and exits from the IDEA program; or</a:t>
            </a:r>
          </a:p>
          <a:p>
            <a:pPr lvl="0"/>
            <a:r>
              <a:rPr lang="en-US" sz="1400" dirty="0"/>
              <a:t>Is no longer 3, 4 or 5-years of age, regardless of continued eligibility under the IDEA; or</a:t>
            </a:r>
          </a:p>
          <a:p>
            <a:pPr lvl="0"/>
            <a:r>
              <a:rPr lang="en-US" sz="1400" dirty="0"/>
              <a:t>For children 3, 4 or 5 years of age who are exiting special education and related services completely, the assessment(s) and Outcome Measures Form must be completed at the time the child is determined to be no longer eligible for services; or</a:t>
            </a:r>
          </a:p>
          <a:p>
            <a:pPr lvl="0"/>
            <a:r>
              <a:rPr lang="en-US" sz="1400" dirty="0"/>
              <a:t>For children who are turning 6, but are continuing to receive special education and related services, the assessment(s) and Outcome Measures Form must be completed within 90 days of the child’s 6</a:t>
            </a:r>
            <a:r>
              <a:rPr lang="en-US" sz="1400" baseline="30000" dirty="0"/>
              <a:t>th</a:t>
            </a:r>
            <a:r>
              <a:rPr lang="en-US" sz="1400" dirty="0"/>
              <a:t> birthday.</a:t>
            </a:r>
          </a:p>
          <a:p>
            <a:endParaRPr lang="en-US" dirty="0"/>
          </a:p>
        </p:txBody>
      </p:sp>
      <p:pic>
        <p:nvPicPr>
          <p:cNvPr id="20" name="Content Placeholder 19"/>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8200" y="3139019"/>
            <a:ext cx="4038600" cy="1448325"/>
          </a:xfrm>
          <a:prstGeom prst="rect">
            <a:avLst/>
          </a:prstGeom>
          <a:noFill/>
          <a:ln>
            <a:noFill/>
          </a:ln>
        </p:spPr>
      </p:pic>
    </p:spTree>
    <p:extLst>
      <p:ext uri="{BB962C8B-B14F-4D97-AF65-F5344CB8AC3E}">
        <p14:creationId xmlns:p14="http://schemas.microsoft.com/office/powerpoint/2010/main" val="3645905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they collected?</a:t>
            </a:r>
            <a:endParaRPr lang="en-US" dirty="0"/>
          </a:p>
        </p:txBody>
      </p:sp>
      <p:sp>
        <p:nvSpPr>
          <p:cNvPr id="3" name="Content Placeholder 2"/>
          <p:cNvSpPr>
            <a:spLocks noGrp="1"/>
          </p:cNvSpPr>
          <p:nvPr>
            <p:ph idx="1"/>
          </p:nvPr>
        </p:nvSpPr>
        <p:spPr/>
        <p:txBody>
          <a:bodyPr/>
          <a:lstStyle/>
          <a:p>
            <a:r>
              <a:rPr lang="en-US" dirty="0" smtClean="0"/>
              <a:t>Data Draw from SIS</a:t>
            </a:r>
            <a:endParaRPr lang="en-US" dirty="0"/>
          </a:p>
        </p:txBody>
      </p:sp>
    </p:spTree>
    <p:extLst>
      <p:ext uri="{BB962C8B-B14F-4D97-AF65-F5344CB8AC3E}">
        <p14:creationId xmlns:p14="http://schemas.microsoft.com/office/powerpoint/2010/main" val="307445826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gt;&lt;/object&gt;&lt;/database&gt;"/>
  <p:tag name="SECTOMILLISECCONVERTED" val="1"/>
</p:tagLst>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26</TotalTime>
  <Words>258</Words>
  <Application>Microsoft Office PowerPoint</Application>
  <PresentationFormat>On-screen Show (4:3)</PresentationFormat>
  <Paragraphs>23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MS PGothic</vt:lpstr>
      <vt:lpstr>Arial</vt:lpstr>
      <vt:lpstr>Calibri</vt:lpstr>
      <vt:lpstr>Blank</vt:lpstr>
      <vt:lpstr>Preschool Outcome Reporting in Montana</vt:lpstr>
      <vt:lpstr>Why is it done?</vt:lpstr>
      <vt:lpstr>Who completes it?</vt:lpstr>
      <vt:lpstr>How are they completed?</vt:lpstr>
      <vt:lpstr>PowerPoint Presentation</vt:lpstr>
      <vt:lpstr>Exiting Outcomes Only</vt:lpstr>
      <vt:lpstr>How are they collected?</vt:lpstr>
    </vt:vector>
  </TitlesOfParts>
  <Company>OPI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Rainey, Anne</dc:creator>
  <cp:lastModifiedBy>Rainey, Anne</cp:lastModifiedBy>
  <cp:revision>3</cp:revision>
  <dcterms:created xsi:type="dcterms:W3CDTF">2016-07-11T16:51:12Z</dcterms:created>
  <dcterms:modified xsi:type="dcterms:W3CDTF">2016-07-11T17:18:09Z</dcterms:modified>
</cp:coreProperties>
</file>