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8.xml" ContentType="application/vnd.openxmlformats-officedocument.presentationml.notesSlide+xml"/>
  <Override PartName="/ppt/tags/tag56.xml" ContentType="application/vnd.openxmlformats-officedocument.presentationml.tags+xml"/>
  <Override PartName="/ppt/notesSlides/notesSlide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0.xml" ContentType="application/vnd.openxmlformats-officedocument.presentationml.notesSlide+xml"/>
  <Override PartName="/ppt/tags/tag5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0.xml" ContentType="application/vnd.openxmlformats-officedocument.presentationml.tags+xml"/>
  <Override PartName="/ppt/notesSlides/notesSlide18.xml" ContentType="application/vnd.openxmlformats-officedocument.presentationml.notesSlide+xml"/>
  <Override PartName="/ppt/tags/tag6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2.xml" ContentType="application/vnd.openxmlformats-officedocument.presentationml.tags+xml"/>
  <Override PartName="/ppt/notesSlides/notesSlide21.xml" ContentType="application/vnd.openxmlformats-officedocument.presentationml.notesSlide+xml"/>
  <Override PartName="/ppt/tags/tag63.xml" ContentType="application/vnd.openxmlformats-officedocument.presentationml.tags+xml"/>
  <Override PartName="/ppt/notesSlides/notesSlide22.xml" ContentType="application/vnd.openxmlformats-officedocument.presentationml.notesSlide+xml"/>
  <Override PartName="/ppt/tags/tag64.xml" ContentType="application/vnd.openxmlformats-officedocument.presentationml.tags+xml"/>
  <Override PartName="/ppt/notesSlides/notesSlide23.xml" ContentType="application/vnd.openxmlformats-officedocument.presentationml.notesSlide+xml"/>
  <Override PartName="/ppt/tags/tag65.xml" ContentType="application/vnd.openxmlformats-officedocument.presentationml.tags+xml"/>
  <Override PartName="/ppt/notesSlides/notesSlide24.xml" ContentType="application/vnd.openxmlformats-officedocument.presentationml.notesSlide+xml"/>
  <Override PartName="/ppt/tags/tag66.xml" ContentType="application/vnd.openxmlformats-officedocument.presentationml.tags+xml"/>
  <Override PartName="/ppt/notesSlides/notesSlide25.xml" ContentType="application/vnd.openxmlformats-officedocument.presentationml.notesSlide+xml"/>
  <Override PartName="/ppt/tags/tag67.xml" ContentType="application/vnd.openxmlformats-officedocument.presentationml.tags+xml"/>
  <Override PartName="/ppt/notesSlides/notesSlide26.xml" ContentType="application/vnd.openxmlformats-officedocument.presentationml.notesSlide+xml"/>
  <Override PartName="/ppt/tags/tag68.xml" ContentType="application/vnd.openxmlformats-officedocument.presentationml.tags+xml"/>
  <Override PartName="/ppt/notesSlides/notesSlide27.xml" ContentType="application/vnd.openxmlformats-officedocument.presentationml.notesSlide+xml"/>
  <Override PartName="/ppt/tags/tag69.xml" ContentType="application/vnd.openxmlformats-officedocument.presentationml.tags+xml"/>
  <Override PartName="/ppt/notesSlides/notesSlide28.xml" ContentType="application/vnd.openxmlformats-officedocument.presentationml.notesSlide+xml"/>
  <Override PartName="/ppt/tags/tag70.xml" ContentType="application/vnd.openxmlformats-officedocument.presentationml.tags+xml"/>
  <Override PartName="/ppt/notesSlides/notesSlide29.xml" ContentType="application/vnd.openxmlformats-officedocument.presentationml.notesSlide+xml"/>
  <Override PartName="/ppt/tags/tag71.xml" ContentType="application/vnd.openxmlformats-officedocument.presentationml.tags+xml"/>
  <Override PartName="/ppt/notesSlides/notesSlide30.xml" ContentType="application/vnd.openxmlformats-officedocument.presentationml.notesSlide+xml"/>
  <Override PartName="/ppt/tags/tag72.xml" ContentType="application/vnd.openxmlformats-officedocument.presentationml.tags+xml"/>
  <Override PartName="/ppt/notesSlides/notesSlide31.xml" ContentType="application/vnd.openxmlformats-officedocument.presentationml.notesSlide+xml"/>
  <Override PartName="/ppt/tags/tag73.xml" ContentType="application/vnd.openxmlformats-officedocument.presentationml.tags+xml"/>
  <Override PartName="/ppt/notesSlides/notesSlide32.xml" ContentType="application/vnd.openxmlformats-officedocument.presentationml.notesSlide+xml"/>
  <Override PartName="/ppt/tags/tag7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7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7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74" r:id="rId2"/>
    <p:sldMasterId id="2147483691" r:id="rId3"/>
    <p:sldMasterId id="2147483660" r:id="rId4"/>
    <p:sldMasterId id="2147483669" r:id="rId5"/>
    <p:sldMasterId id="2147483762" r:id="rId6"/>
    <p:sldMasterId id="2147483681" r:id="rId7"/>
    <p:sldMasterId id="2147483749" r:id="rId8"/>
  </p:sldMasterIdLst>
  <p:notesMasterIdLst>
    <p:notesMasterId r:id="rId68"/>
  </p:notesMasterIdLst>
  <p:sldIdLst>
    <p:sldId id="256" r:id="rId9"/>
    <p:sldId id="257" r:id="rId10"/>
    <p:sldId id="258" r:id="rId11"/>
    <p:sldId id="266" r:id="rId12"/>
    <p:sldId id="270" r:id="rId13"/>
    <p:sldId id="271" r:id="rId14"/>
    <p:sldId id="272" r:id="rId15"/>
    <p:sldId id="274" r:id="rId16"/>
    <p:sldId id="277" r:id="rId17"/>
    <p:sldId id="302" r:id="rId18"/>
    <p:sldId id="280" r:id="rId19"/>
    <p:sldId id="281" r:id="rId20"/>
    <p:sldId id="347" r:id="rId21"/>
    <p:sldId id="348" r:id="rId22"/>
    <p:sldId id="349" r:id="rId23"/>
    <p:sldId id="350" r:id="rId24"/>
    <p:sldId id="360" r:id="rId25"/>
    <p:sldId id="352" r:id="rId26"/>
    <p:sldId id="353" r:id="rId27"/>
    <p:sldId id="354" r:id="rId28"/>
    <p:sldId id="355" r:id="rId29"/>
    <p:sldId id="356" r:id="rId30"/>
    <p:sldId id="357" r:id="rId31"/>
    <p:sldId id="358" r:id="rId32"/>
    <p:sldId id="359" r:id="rId33"/>
    <p:sldId id="304" r:id="rId34"/>
    <p:sldId id="317" r:id="rId35"/>
    <p:sldId id="305" r:id="rId36"/>
    <p:sldId id="306" r:id="rId37"/>
    <p:sldId id="307" r:id="rId38"/>
    <p:sldId id="308" r:id="rId39"/>
    <p:sldId id="309" r:id="rId40"/>
    <p:sldId id="310" r:id="rId41"/>
    <p:sldId id="311" r:id="rId42"/>
    <p:sldId id="312" r:id="rId43"/>
    <p:sldId id="313" r:id="rId44"/>
    <p:sldId id="314" r:id="rId45"/>
    <p:sldId id="315" r:id="rId46"/>
    <p:sldId id="365" r:id="rId47"/>
    <p:sldId id="366" r:id="rId48"/>
    <p:sldId id="367" r:id="rId49"/>
    <p:sldId id="368" r:id="rId50"/>
    <p:sldId id="369" r:id="rId51"/>
    <p:sldId id="330" r:id="rId52"/>
    <p:sldId id="370" r:id="rId53"/>
    <p:sldId id="332" r:id="rId54"/>
    <p:sldId id="261" r:id="rId55"/>
    <p:sldId id="324" r:id="rId56"/>
    <p:sldId id="325" r:id="rId57"/>
    <p:sldId id="342" r:id="rId58"/>
    <p:sldId id="343" r:id="rId59"/>
    <p:sldId id="344" r:id="rId60"/>
    <p:sldId id="345" r:id="rId61"/>
    <p:sldId id="346" r:id="rId62"/>
    <p:sldId id="361" r:id="rId63"/>
    <p:sldId id="362" r:id="rId64"/>
    <p:sldId id="363" r:id="rId65"/>
    <p:sldId id="364" r:id="rId66"/>
    <p:sldId id="371" r:id="rId67"/>
  </p:sldIdLst>
  <p:sldSz cx="12192000" cy="6858000"/>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38" autoAdjust="0"/>
    <p:restoredTop sz="62656" autoAdjust="0"/>
  </p:normalViewPr>
  <p:slideViewPr>
    <p:cSldViewPr snapToGrid="0">
      <p:cViewPr varScale="1">
        <p:scale>
          <a:sx n="74" d="100"/>
          <a:sy n="74" d="100"/>
        </p:scale>
        <p:origin x="126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21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27061-DD53-4F98-AC8E-C8E2F70E71EC}" type="datetimeFigureOut">
              <a:rPr lang="en-US" smtClean="0"/>
              <a:pPr/>
              <a:t>8/11/2016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83777-C5C5-4F41-8D93-FC50D6C73CAD}" type="slidenum">
              <a:rPr lang="en-US" smtClean="0"/>
              <a:pPr/>
              <a:t>‹#›</a:t>
            </a:fld>
            <a:endParaRPr lang="en-US"/>
          </a:p>
        </p:txBody>
      </p:sp>
    </p:spTree>
    <p:extLst>
      <p:ext uri="{BB962C8B-B14F-4D97-AF65-F5344CB8AC3E}">
        <p14:creationId xmlns:p14="http://schemas.microsoft.com/office/powerpoint/2010/main" val="332265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1</a:t>
            </a:fld>
            <a:endParaRPr lang="en-US"/>
          </a:p>
        </p:txBody>
      </p:sp>
    </p:spTree>
    <p:extLst>
      <p:ext uri="{BB962C8B-B14F-4D97-AF65-F5344CB8AC3E}">
        <p14:creationId xmlns:p14="http://schemas.microsoft.com/office/powerpoint/2010/main" val="523977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the Child Outcomes</a:t>
            </a:r>
            <a:r>
              <a:rPr lang="en-US" baseline="0" dirty="0" smtClean="0"/>
              <a:t> </a:t>
            </a:r>
            <a:r>
              <a:rPr lang="en-US" dirty="0" smtClean="0"/>
              <a:t>Summary process </a:t>
            </a:r>
            <a:r>
              <a:rPr lang="en-US" baseline="0" dirty="0" smtClean="0"/>
              <a:t>involves team-based discussion and decision-making around multiple sources of information. The process produces a rating for each of the three child outcomes. The rating is determined, at a minimum, at program entry and program exit. </a:t>
            </a:r>
          </a:p>
          <a:p>
            <a:endParaRPr lang="en-US" baseline="0" dirty="0" smtClean="0"/>
          </a:p>
          <a:p>
            <a:r>
              <a:rPr lang="en-US" baseline="0" dirty="0" smtClean="0"/>
              <a:t>As you progress through this training module, you will learn more about how to identify a Child Outcomes Summary rating, including the criteria for each of the 7 points on the rating scale.</a:t>
            </a:r>
          </a:p>
        </p:txBody>
      </p:sp>
      <p:sp>
        <p:nvSpPr>
          <p:cNvPr id="4" name="Slide Number Placeholder 3"/>
          <p:cNvSpPr>
            <a:spLocks noGrp="1"/>
          </p:cNvSpPr>
          <p:nvPr>
            <p:ph type="sldNum" sz="quarter" idx="10"/>
          </p:nvPr>
        </p:nvSpPr>
        <p:spPr/>
        <p:txBody>
          <a:bodyPr/>
          <a:lstStyle/>
          <a:p>
            <a:fld id="{A44E543C-FACC-428E-A2C6-1CDB46571BAD}" type="slidenum">
              <a:rPr lang="en-US" smtClean="0"/>
              <a:pPr/>
              <a:t>11</a:t>
            </a:fld>
            <a:endParaRPr lang="en-US" dirty="0"/>
          </a:p>
        </p:txBody>
      </p:sp>
    </p:spTree>
    <p:extLst>
      <p:ext uri="{BB962C8B-B14F-4D97-AF65-F5344CB8AC3E}">
        <p14:creationId xmlns:p14="http://schemas.microsoft.com/office/powerpoint/2010/main" val="2798006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pPr>
              <a:defRPr/>
            </a:pP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422E3482-1AC4-4480-8E1D-0AB2BCEB3E2D}" type="slidenum">
              <a:rPr lang="en-US">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682059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13</a:t>
            </a:fld>
            <a:endParaRPr lang="en-US"/>
          </a:p>
        </p:txBody>
      </p:sp>
    </p:spTree>
    <p:extLst>
      <p:ext uri="{BB962C8B-B14F-4D97-AF65-F5344CB8AC3E}">
        <p14:creationId xmlns:p14="http://schemas.microsoft.com/office/powerpoint/2010/main" val="1076369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14</a:t>
            </a:fld>
            <a:endParaRPr lang="en-US"/>
          </a:p>
        </p:txBody>
      </p:sp>
    </p:spTree>
    <p:extLst>
      <p:ext uri="{BB962C8B-B14F-4D97-AF65-F5344CB8AC3E}">
        <p14:creationId xmlns:p14="http://schemas.microsoft.com/office/powerpoint/2010/main" val="3033415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17</a:t>
            </a:fld>
            <a:endParaRPr lang="en-US"/>
          </a:p>
        </p:txBody>
      </p:sp>
    </p:spTree>
    <p:extLst>
      <p:ext uri="{BB962C8B-B14F-4D97-AF65-F5344CB8AC3E}">
        <p14:creationId xmlns:p14="http://schemas.microsoft.com/office/powerpoint/2010/main" val="542841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Evaluation</a:t>
            </a:r>
          </a:p>
          <a:p>
            <a:pPr marL="11397" marR="39316">
              <a:lnSpc>
                <a:spcPts val="1925"/>
              </a:lnSpc>
              <a:spcBef>
                <a:spcPts val="96"/>
              </a:spcBef>
            </a:pPr>
            <a:r>
              <a:rPr lang="en-US" b="1" dirty="0" smtClean="0">
                <a:latin typeface="Arial"/>
                <a:cs typeface="Arial"/>
              </a:rPr>
              <a:t>Screenings</a:t>
            </a:r>
            <a:endParaRPr lang="en-US" dirty="0" smtClean="0">
              <a:latin typeface="Arial"/>
              <a:cs typeface="Arial"/>
            </a:endParaRPr>
          </a:p>
          <a:p>
            <a:pPr marL="11397">
              <a:lnSpc>
                <a:spcPct val="95825"/>
              </a:lnSpc>
              <a:spcBef>
                <a:spcPts val="208"/>
              </a:spcBef>
            </a:pPr>
            <a:r>
              <a:rPr lang="en-US" b="1" dirty="0" smtClean="0">
                <a:latin typeface="Arial"/>
                <a:cs typeface="Arial"/>
              </a:rPr>
              <a:t>Formal</a:t>
            </a:r>
            <a:r>
              <a:rPr lang="en-US" b="1" spc="-59" dirty="0" smtClean="0">
                <a:latin typeface="Arial"/>
                <a:cs typeface="Arial"/>
              </a:rPr>
              <a:t> </a:t>
            </a:r>
            <a:r>
              <a:rPr lang="en-US" b="1" dirty="0" smtClean="0">
                <a:latin typeface="Arial"/>
                <a:cs typeface="Arial"/>
              </a:rPr>
              <a:t>and informal assessments</a:t>
            </a:r>
            <a:endParaRPr lang="en-US" dirty="0" smtClean="0">
              <a:latin typeface="Arial"/>
              <a:cs typeface="Arial"/>
            </a:endParaRPr>
          </a:p>
          <a:p>
            <a:pPr marL="11397" marR="39316">
              <a:lnSpc>
                <a:spcPct val="95825"/>
              </a:lnSpc>
              <a:spcBef>
                <a:spcPts val="296"/>
              </a:spcBef>
            </a:pPr>
            <a:r>
              <a:rPr lang="en-US" b="1" dirty="0" smtClean="0">
                <a:latin typeface="Arial"/>
                <a:cs typeface="Arial"/>
              </a:rPr>
              <a:t>Parent/fami</a:t>
            </a:r>
            <a:r>
              <a:rPr lang="en-US" b="1" spc="-8" dirty="0" smtClean="0">
                <a:latin typeface="Arial"/>
                <a:cs typeface="Arial"/>
              </a:rPr>
              <a:t>l</a:t>
            </a:r>
            <a:r>
              <a:rPr lang="en-US" b="1" dirty="0" smtClean="0">
                <a:latin typeface="Arial"/>
                <a:cs typeface="Arial"/>
              </a:rPr>
              <a:t>y</a:t>
            </a:r>
            <a:r>
              <a:rPr lang="en-US" b="1" spc="-112" dirty="0" smtClean="0">
                <a:latin typeface="Arial"/>
                <a:cs typeface="Arial"/>
              </a:rPr>
              <a:t> </a:t>
            </a:r>
            <a:r>
              <a:rPr lang="en-US" b="1" dirty="0" smtClean="0">
                <a:latin typeface="Arial"/>
                <a:cs typeface="Arial"/>
              </a:rPr>
              <a:t>interview</a:t>
            </a:r>
            <a:endParaRPr lang="en-US" dirty="0" smtClean="0">
              <a:latin typeface="Arial"/>
              <a:cs typeface="Arial"/>
            </a:endParaRPr>
          </a:p>
          <a:p>
            <a:pPr marL="11397" marR="39316">
              <a:lnSpc>
                <a:spcPct val="95825"/>
              </a:lnSpc>
              <a:spcBef>
                <a:spcPts val="305"/>
              </a:spcBef>
            </a:pPr>
            <a:r>
              <a:rPr lang="en-US" b="1" dirty="0" smtClean="0">
                <a:latin typeface="Arial"/>
                <a:cs typeface="Arial"/>
              </a:rPr>
              <a:t>Collaboration with family</a:t>
            </a:r>
            <a:r>
              <a:rPr lang="en-US" b="1" spc="-51" dirty="0" smtClean="0">
                <a:latin typeface="Arial"/>
                <a:cs typeface="Arial"/>
              </a:rPr>
              <a:t> </a:t>
            </a:r>
            <a:r>
              <a:rPr lang="en-US" b="1" dirty="0" smtClean="0">
                <a:latin typeface="Arial"/>
                <a:cs typeface="Arial"/>
              </a:rPr>
              <a:t>&amp;</a:t>
            </a:r>
            <a:r>
              <a:rPr lang="en-US" b="1" spc="-13" dirty="0" smtClean="0">
                <a:latin typeface="Arial"/>
                <a:cs typeface="Arial"/>
              </a:rPr>
              <a:t> </a:t>
            </a:r>
            <a:r>
              <a:rPr lang="en-US" b="1" dirty="0" smtClean="0">
                <a:latin typeface="Arial"/>
                <a:cs typeface="Arial"/>
              </a:rPr>
              <a:t>team</a:t>
            </a:r>
            <a:endParaRPr lang="en-US" dirty="0" smtClean="0">
              <a:latin typeface="Arial"/>
              <a:cs typeface="Arial"/>
            </a:endParaRPr>
          </a:p>
          <a:p>
            <a:r>
              <a:rPr lang="en-US" dirty="0" smtClean="0"/>
              <a:t>Intervention</a:t>
            </a:r>
          </a:p>
          <a:p>
            <a:pPr marL="11397" marR="39316">
              <a:lnSpc>
                <a:spcPts val="1925"/>
              </a:lnSpc>
              <a:spcBef>
                <a:spcPts val="96"/>
              </a:spcBef>
            </a:pPr>
            <a:r>
              <a:rPr lang="en-US" b="1" dirty="0" smtClean="0">
                <a:latin typeface="Arial"/>
                <a:cs typeface="Arial"/>
              </a:rPr>
              <a:t>Collaboration with family</a:t>
            </a:r>
            <a:r>
              <a:rPr lang="en-US" b="1" spc="-51" dirty="0" smtClean="0">
                <a:latin typeface="Arial"/>
                <a:cs typeface="Arial"/>
              </a:rPr>
              <a:t> </a:t>
            </a:r>
            <a:r>
              <a:rPr lang="en-US" b="1" dirty="0" smtClean="0">
                <a:latin typeface="Arial"/>
                <a:cs typeface="Arial"/>
              </a:rPr>
              <a:t>&amp;</a:t>
            </a:r>
            <a:r>
              <a:rPr lang="en-US" b="1" spc="-13" dirty="0" smtClean="0">
                <a:latin typeface="Arial"/>
                <a:cs typeface="Arial"/>
              </a:rPr>
              <a:t> </a:t>
            </a:r>
            <a:r>
              <a:rPr lang="en-US" b="1" dirty="0" smtClean="0">
                <a:latin typeface="Arial"/>
                <a:cs typeface="Arial"/>
              </a:rPr>
              <a:t>team</a:t>
            </a:r>
            <a:endParaRPr lang="en-US" dirty="0" smtClean="0">
              <a:latin typeface="Arial"/>
              <a:cs typeface="Arial"/>
            </a:endParaRPr>
          </a:p>
          <a:p>
            <a:pPr marL="11397">
              <a:lnSpc>
                <a:spcPct val="95825"/>
              </a:lnSpc>
              <a:spcBef>
                <a:spcPts val="199"/>
              </a:spcBef>
            </a:pPr>
            <a:r>
              <a:rPr lang="en-US" b="1" dirty="0" smtClean="0">
                <a:latin typeface="Arial"/>
                <a:cs typeface="Arial"/>
              </a:rPr>
              <a:t>Develop</a:t>
            </a:r>
            <a:r>
              <a:rPr lang="en-US" b="1" spc="-69" dirty="0" smtClean="0">
                <a:latin typeface="Arial"/>
                <a:cs typeface="Arial"/>
              </a:rPr>
              <a:t> </a:t>
            </a:r>
            <a:r>
              <a:rPr lang="en-US" b="1" dirty="0" smtClean="0">
                <a:latin typeface="Arial"/>
                <a:cs typeface="Arial"/>
              </a:rPr>
              <a:t>Individualized Family</a:t>
            </a:r>
            <a:r>
              <a:rPr lang="en-US" b="1" spc="-57" dirty="0" smtClean="0">
                <a:latin typeface="Arial"/>
                <a:cs typeface="Arial"/>
              </a:rPr>
              <a:t> </a:t>
            </a:r>
            <a:r>
              <a:rPr lang="en-US" b="1" dirty="0" smtClean="0">
                <a:latin typeface="Arial"/>
                <a:cs typeface="Arial"/>
              </a:rPr>
              <a:t>Service</a:t>
            </a:r>
            <a:endParaRPr lang="en-US" dirty="0" smtClean="0">
              <a:latin typeface="Arial"/>
              <a:cs typeface="Arial"/>
            </a:endParaRPr>
          </a:p>
          <a:p>
            <a:pPr marL="11397" marR="39316">
              <a:lnSpc>
                <a:spcPts val="1943"/>
              </a:lnSpc>
              <a:spcBef>
                <a:spcPts val="97"/>
              </a:spcBef>
            </a:pPr>
            <a:r>
              <a:rPr lang="en-US" b="1" dirty="0" smtClean="0">
                <a:latin typeface="Arial"/>
                <a:cs typeface="Arial"/>
              </a:rPr>
              <a:t>Plan (IFSP)</a:t>
            </a:r>
            <a:endParaRPr lang="en-US" dirty="0" smtClean="0">
              <a:latin typeface="Arial"/>
              <a:cs typeface="Arial"/>
            </a:endParaRPr>
          </a:p>
          <a:p>
            <a:pPr marL="11397" marR="39316">
              <a:lnSpc>
                <a:spcPct val="95825"/>
              </a:lnSpc>
              <a:spcBef>
                <a:spcPts val="198"/>
              </a:spcBef>
            </a:pPr>
            <a:r>
              <a:rPr lang="en-US" b="1" dirty="0" smtClean="0">
                <a:latin typeface="Arial"/>
                <a:cs typeface="Arial"/>
              </a:rPr>
              <a:t>Incorporate</a:t>
            </a:r>
            <a:r>
              <a:rPr lang="en-US" b="1" spc="-98" dirty="0" smtClean="0">
                <a:latin typeface="Arial"/>
                <a:cs typeface="Arial"/>
              </a:rPr>
              <a:t> </a:t>
            </a:r>
            <a:r>
              <a:rPr lang="en-US" b="1" dirty="0" smtClean="0">
                <a:latin typeface="Arial"/>
                <a:cs typeface="Arial"/>
              </a:rPr>
              <a:t>evidence-based</a:t>
            </a:r>
            <a:r>
              <a:rPr lang="en-US" b="1" spc="-134" dirty="0" smtClean="0">
                <a:latin typeface="Arial"/>
                <a:cs typeface="Arial"/>
              </a:rPr>
              <a:t> </a:t>
            </a:r>
            <a:r>
              <a:rPr lang="en-US" b="1" dirty="0" smtClean="0">
                <a:latin typeface="Arial"/>
                <a:cs typeface="Arial"/>
              </a:rPr>
              <a:t>practice</a:t>
            </a:r>
            <a:endParaRPr lang="en-US" dirty="0" smtClean="0">
              <a:latin typeface="Arial"/>
              <a:cs typeface="Arial"/>
            </a:endParaRPr>
          </a:p>
          <a:p>
            <a:r>
              <a:rPr lang="en-US" dirty="0" smtClean="0"/>
              <a:t>Outcomes</a:t>
            </a:r>
          </a:p>
          <a:p>
            <a:r>
              <a:rPr lang="en-US" b="1" dirty="0" smtClean="0">
                <a:latin typeface="Arial"/>
                <a:cs typeface="Arial"/>
              </a:rPr>
              <a:t>Promote</a:t>
            </a:r>
            <a:r>
              <a:rPr lang="en-US" b="1" spc="-73" dirty="0" smtClean="0">
                <a:latin typeface="Arial"/>
                <a:cs typeface="Arial"/>
              </a:rPr>
              <a:t> </a:t>
            </a:r>
            <a:r>
              <a:rPr lang="en-US" b="1" dirty="0" smtClean="0">
                <a:latin typeface="Arial"/>
                <a:cs typeface="Arial"/>
              </a:rPr>
              <a:t>function</a:t>
            </a:r>
            <a:endParaRPr lang="en-US" b="0" dirty="0" smtClean="0">
              <a:latin typeface="Arial"/>
              <a:cs typeface="Arial"/>
            </a:endParaRPr>
          </a:p>
          <a:p>
            <a:r>
              <a:rPr lang="en-US" b="1" dirty="0" smtClean="0">
                <a:latin typeface="Arial"/>
                <a:cs typeface="Arial"/>
              </a:rPr>
              <a:t>Meet</a:t>
            </a:r>
            <a:r>
              <a:rPr lang="en-US" b="1" spc="-40" dirty="0" smtClean="0">
                <a:latin typeface="Arial"/>
                <a:cs typeface="Arial"/>
              </a:rPr>
              <a:t> </a:t>
            </a:r>
            <a:r>
              <a:rPr lang="en-US" b="1" dirty="0" smtClean="0">
                <a:latin typeface="Arial"/>
                <a:cs typeface="Arial"/>
              </a:rPr>
              <a:t>family</a:t>
            </a:r>
            <a:r>
              <a:rPr lang="en-US" b="1" spc="-51" dirty="0" smtClean="0">
                <a:latin typeface="Arial"/>
                <a:cs typeface="Arial"/>
              </a:rPr>
              <a:t> </a:t>
            </a:r>
            <a:r>
              <a:rPr lang="en-US" b="1" dirty="0" smtClean="0">
                <a:latin typeface="Arial"/>
                <a:cs typeface="Arial"/>
              </a:rPr>
              <a:t>and chil</a:t>
            </a:r>
            <a:r>
              <a:rPr lang="en-US" b="1" spc="-8" dirty="0" smtClean="0">
                <a:latin typeface="Arial"/>
                <a:cs typeface="Arial"/>
              </a:rPr>
              <a:t>d</a:t>
            </a:r>
            <a:r>
              <a:rPr lang="en-US" b="1" dirty="0" smtClean="0">
                <a:latin typeface="Arial"/>
                <a:cs typeface="Arial"/>
              </a:rPr>
              <a:t>’s goals &amp;</a:t>
            </a:r>
            <a:r>
              <a:rPr lang="en-US" b="1" spc="-4" dirty="0" smtClean="0">
                <a:latin typeface="Arial"/>
                <a:cs typeface="Arial"/>
              </a:rPr>
              <a:t> </a:t>
            </a:r>
            <a:r>
              <a:rPr lang="en-US" b="1" dirty="0" smtClean="0">
                <a:latin typeface="Arial"/>
                <a:cs typeface="Arial"/>
              </a:rPr>
              <a:t>needs</a:t>
            </a:r>
            <a:endParaRPr lang="en-US"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19</a:t>
            </a:fld>
            <a:endParaRPr lang="en-US"/>
          </a:p>
        </p:txBody>
      </p:sp>
    </p:spTree>
    <p:extLst>
      <p:ext uri="{BB962C8B-B14F-4D97-AF65-F5344CB8AC3E}">
        <p14:creationId xmlns:p14="http://schemas.microsoft.com/office/powerpoint/2010/main" val="1919544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21</a:t>
            </a:fld>
            <a:endParaRPr lang="en-US"/>
          </a:p>
        </p:txBody>
      </p:sp>
    </p:spTree>
    <p:extLst>
      <p:ext uri="{BB962C8B-B14F-4D97-AF65-F5344CB8AC3E}">
        <p14:creationId xmlns:p14="http://schemas.microsoft.com/office/powerpoint/2010/main" val="727311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25</a:t>
            </a:fld>
            <a:endParaRPr lang="en-US"/>
          </a:p>
        </p:txBody>
      </p:sp>
    </p:spTree>
    <p:extLst>
      <p:ext uri="{BB962C8B-B14F-4D97-AF65-F5344CB8AC3E}">
        <p14:creationId xmlns:p14="http://schemas.microsoft.com/office/powerpoint/2010/main" val="3004949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26</a:t>
            </a:fld>
            <a:endParaRPr lang="en-US"/>
          </a:p>
        </p:txBody>
      </p:sp>
    </p:spTree>
    <p:extLst>
      <p:ext uri="{BB962C8B-B14F-4D97-AF65-F5344CB8AC3E}">
        <p14:creationId xmlns:p14="http://schemas.microsoft.com/office/powerpoint/2010/main" val="328429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29</a:t>
            </a:fld>
            <a:endParaRPr lang="en-US"/>
          </a:p>
        </p:txBody>
      </p:sp>
    </p:spTree>
    <p:extLst>
      <p:ext uri="{BB962C8B-B14F-4D97-AF65-F5344CB8AC3E}">
        <p14:creationId xmlns:p14="http://schemas.microsoft.com/office/powerpoint/2010/main" val="349825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2</a:t>
            </a:fld>
            <a:endParaRPr lang="en-US"/>
          </a:p>
        </p:txBody>
      </p:sp>
    </p:spTree>
    <p:extLst>
      <p:ext uri="{BB962C8B-B14F-4D97-AF65-F5344CB8AC3E}">
        <p14:creationId xmlns:p14="http://schemas.microsoft.com/office/powerpoint/2010/main" val="1405257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30</a:t>
            </a:fld>
            <a:endParaRPr lang="en-US"/>
          </a:p>
        </p:txBody>
      </p:sp>
    </p:spTree>
    <p:extLst>
      <p:ext uri="{BB962C8B-B14F-4D97-AF65-F5344CB8AC3E}">
        <p14:creationId xmlns:p14="http://schemas.microsoft.com/office/powerpoint/2010/main" val="202445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473892"/>
            <a:ext cx="5486399" cy="3660457"/>
          </a:xfrm>
          <a:prstGeom prst="rect">
            <a:avLst/>
          </a:prstGeom>
          <a:noFill/>
          <a:ln>
            <a:noFill/>
          </a:ln>
        </p:spPr>
        <p:txBody>
          <a:bodyPr lIns="91425" tIns="45700" rIns="91425" bIns="45700" anchor="t" anchorCtr="0">
            <a:noAutofit/>
          </a:bodyPr>
          <a:lstStyle/>
          <a:p>
            <a:pPr marL="330200" marR="0" lvl="0" indent="0" algn="l" rtl="0">
              <a:lnSpc>
                <a:spcPct val="90000"/>
              </a:lnSpc>
              <a:spcBef>
                <a:spcPts val="0"/>
              </a:spcBef>
              <a:spcAft>
                <a:spcPts val="0"/>
              </a:spcAft>
              <a:buClr>
                <a:srgbClr val="6DB7D7"/>
              </a:buClr>
              <a:buSzPct val="25000"/>
              <a:buFont typeface="Calibri"/>
              <a:buNone/>
            </a:pPr>
            <a:r>
              <a:rPr lang="en-US" sz="1200" b="0" i="0" u="none" strike="noStrike" cap="none" dirty="0">
                <a:solidFill>
                  <a:schemeClr val="dk1"/>
                </a:solidFill>
                <a:latin typeface="Calibri"/>
                <a:ea typeface="Calibri"/>
                <a:cs typeface="Calibri"/>
                <a:sym typeface="Calibri"/>
              </a:rPr>
              <a:t>Family involvement should include initial and ongoing information gathering through</a:t>
            </a:r>
          </a:p>
          <a:p>
            <a:pPr marL="349250" marR="0" lvl="0" indent="-19050" algn="l" rtl="0">
              <a:lnSpc>
                <a:spcPct val="90000"/>
              </a:lnSpc>
              <a:spcBef>
                <a:spcPts val="2000"/>
              </a:spcBef>
              <a:spcAft>
                <a:spcPts val="0"/>
              </a:spcAft>
              <a:buClr>
                <a:srgbClr val="6DB7D7"/>
              </a:buClr>
              <a:buSzPct val="110000"/>
              <a:buFont typeface="Noto Sans Symbols"/>
              <a:buChar char="●"/>
            </a:pPr>
            <a:r>
              <a:rPr lang="en-US" sz="1200" b="0" i="0" u="none" strike="noStrike" cap="none" dirty="0">
                <a:solidFill>
                  <a:srgbClr val="595959"/>
                </a:solidFill>
                <a:latin typeface="Source Sans Pro"/>
                <a:ea typeface="Source Sans Pro"/>
                <a:cs typeface="Source Sans Pro"/>
                <a:sym typeface="Source Sans Pro"/>
              </a:rPr>
              <a:t>Intake information such as evaluation, parent interview, and observation</a:t>
            </a:r>
          </a:p>
          <a:p>
            <a:pPr marL="349250" marR="0" lvl="0" indent="-19050" algn="l" rtl="0">
              <a:lnSpc>
                <a:spcPct val="90000"/>
              </a:lnSpc>
              <a:spcBef>
                <a:spcPts val="2000"/>
              </a:spcBef>
              <a:spcAft>
                <a:spcPts val="0"/>
              </a:spcAft>
              <a:buClr>
                <a:srgbClr val="6DB7D7"/>
              </a:buClr>
              <a:buSzPct val="110000"/>
              <a:buFont typeface="Noto Sans Symbols"/>
              <a:buChar char="●"/>
            </a:pPr>
            <a:r>
              <a:rPr lang="en-US" sz="1200" b="0" i="0" u="none" strike="noStrike" cap="none" dirty="0">
                <a:solidFill>
                  <a:srgbClr val="595959"/>
                </a:solidFill>
                <a:latin typeface="Source Sans Pro"/>
                <a:ea typeface="Source Sans Pro"/>
                <a:cs typeface="Source Sans Pro"/>
                <a:sym typeface="Source Sans Pro"/>
              </a:rPr>
              <a:t>Review of assessment(s), medical records, therapist reports, and parent report(s)</a:t>
            </a:r>
          </a:p>
          <a:p>
            <a:pPr marL="349250" marR="0" lvl="0" indent="-19050" algn="l" rtl="0">
              <a:lnSpc>
                <a:spcPct val="90000"/>
              </a:lnSpc>
              <a:spcBef>
                <a:spcPts val="2000"/>
              </a:spcBef>
              <a:spcAft>
                <a:spcPts val="0"/>
              </a:spcAft>
              <a:buClr>
                <a:srgbClr val="6DB7D7"/>
              </a:buClr>
              <a:buSzPct val="110000"/>
              <a:buFont typeface="Noto Sans Symbols"/>
              <a:buChar char="●"/>
            </a:pPr>
            <a:r>
              <a:rPr lang="en-US" sz="1200" b="0" i="0" u="none" strike="noStrike" cap="none" dirty="0">
                <a:solidFill>
                  <a:srgbClr val="595959"/>
                </a:solidFill>
                <a:latin typeface="Source Sans Pro"/>
                <a:ea typeface="Source Sans Pro"/>
                <a:cs typeface="Source Sans Pro"/>
                <a:sym typeface="Source Sans Pro"/>
              </a:rPr>
              <a:t>Meeting notes with child and family and observations</a:t>
            </a:r>
          </a:p>
          <a:p>
            <a:pPr marL="349250" marR="0" lvl="0" indent="-19050" algn="l" rtl="0">
              <a:lnSpc>
                <a:spcPct val="90000"/>
              </a:lnSpc>
              <a:spcBef>
                <a:spcPts val="2000"/>
              </a:spcBef>
              <a:spcAft>
                <a:spcPts val="0"/>
              </a:spcAft>
              <a:buClr>
                <a:srgbClr val="6DB7D7"/>
              </a:buClr>
              <a:buSzPct val="110000"/>
              <a:buFont typeface="Noto Sans Symbols"/>
              <a:buChar char="●"/>
            </a:pPr>
            <a:r>
              <a:rPr lang="en-US" sz="1200" b="0" i="0" u="none" strike="noStrike" cap="none" dirty="0">
                <a:solidFill>
                  <a:srgbClr val="595959"/>
                </a:solidFill>
                <a:latin typeface="Source Sans Pro"/>
                <a:ea typeface="Source Sans Pro"/>
                <a:cs typeface="Source Sans Pro"/>
                <a:sym typeface="Source Sans Pro"/>
              </a:rPr>
              <a:t>Discussion with family and other IFSP/</a:t>
            </a:r>
            <a:r>
              <a:rPr lang="en-US" sz="1200" b="0" i="0" u="none" strike="noStrike" cap="none" dirty="0">
                <a:solidFill>
                  <a:schemeClr val="dk1"/>
                </a:solidFill>
                <a:latin typeface="Calibri"/>
                <a:ea typeface="Calibri"/>
                <a:cs typeface="Calibri"/>
                <a:sym typeface="Calibri"/>
              </a:rPr>
              <a:t>IEP</a:t>
            </a:r>
            <a:r>
              <a:rPr lang="en-US" sz="1200" b="0" i="0" u="none" strike="noStrike" cap="none" dirty="0">
                <a:solidFill>
                  <a:srgbClr val="595959"/>
                </a:solidFill>
                <a:latin typeface="Source Sans Pro"/>
                <a:ea typeface="Source Sans Pro"/>
                <a:cs typeface="Source Sans Pro"/>
                <a:sym typeface="Source Sans Pro"/>
              </a:rPr>
              <a:t> team members while completing the outcome ratings</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16" name="Shape 316"/>
          <p:cNvSpPr txBox="1">
            <a:spLocks noGrp="1"/>
          </p:cNvSpPr>
          <p:nvPr>
            <p:ph type="sldNum" idx="12"/>
          </p:nvPr>
        </p:nvSpPr>
        <p:spPr>
          <a:xfrm>
            <a:off x="3884612" y="8829967"/>
            <a:ext cx="2971799" cy="466433"/>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9309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473892"/>
            <a:ext cx="5486399" cy="3660457"/>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If providing</a:t>
            </a:r>
            <a:r>
              <a:rPr lang="en-US" sz="1200" b="0" i="0" u="none" strike="noStrike" cap="none" baseline="0" dirty="0" smtClean="0">
                <a:solidFill>
                  <a:schemeClr val="dk1"/>
                </a:solidFill>
                <a:latin typeface="Calibri"/>
                <a:ea typeface="Calibri"/>
                <a:cs typeface="Calibri"/>
                <a:sym typeface="Calibri"/>
              </a:rPr>
              <a:t> input on an outcome, look to other team members and the family to make sure </a:t>
            </a:r>
            <a:r>
              <a:rPr lang="en-US" sz="1200" b="0" i="0" u="none" strike="noStrike" cap="none" baseline="0" smtClean="0">
                <a:solidFill>
                  <a:schemeClr val="dk1"/>
                </a:solidFill>
                <a:latin typeface="Calibri"/>
                <a:ea typeface="Calibri"/>
                <a:cs typeface="Calibri"/>
                <a:sym typeface="Calibri"/>
              </a:rPr>
              <a:t>they agree</a:t>
            </a:r>
            <a:endParaRPr sz="1200" b="0" i="0" u="none" strike="noStrike" cap="none">
              <a:solidFill>
                <a:schemeClr val="dk1"/>
              </a:solidFill>
              <a:latin typeface="Calibri"/>
              <a:ea typeface="Calibri"/>
              <a:cs typeface="Calibri"/>
              <a:sym typeface="Calibri"/>
            </a:endParaRPr>
          </a:p>
        </p:txBody>
      </p:sp>
      <p:sp>
        <p:nvSpPr>
          <p:cNvPr id="323" name="Shape 323"/>
          <p:cNvSpPr txBox="1">
            <a:spLocks noGrp="1"/>
          </p:cNvSpPr>
          <p:nvPr>
            <p:ph type="sldNum" idx="12"/>
          </p:nvPr>
        </p:nvSpPr>
        <p:spPr>
          <a:xfrm>
            <a:off x="3884612" y="8829967"/>
            <a:ext cx="2971799" cy="466433"/>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0046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473892"/>
            <a:ext cx="5486399" cy="3660457"/>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0" name="Shape 330"/>
          <p:cNvSpPr txBox="1">
            <a:spLocks noGrp="1"/>
          </p:cNvSpPr>
          <p:nvPr>
            <p:ph type="sldNum" idx="12"/>
          </p:nvPr>
        </p:nvSpPr>
        <p:spPr>
          <a:xfrm>
            <a:off x="3884612" y="8829967"/>
            <a:ext cx="2971799" cy="466433"/>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2795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473892"/>
            <a:ext cx="5486399" cy="3660457"/>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7" name="Shape 337"/>
          <p:cNvSpPr txBox="1">
            <a:spLocks noGrp="1"/>
          </p:cNvSpPr>
          <p:nvPr>
            <p:ph type="sldNum" idx="12"/>
          </p:nvPr>
        </p:nvSpPr>
        <p:spPr>
          <a:xfrm>
            <a:off x="3884612" y="8829967"/>
            <a:ext cx="2971799" cy="466433"/>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95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473892"/>
            <a:ext cx="5486399" cy="366045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0" name="Shape 350"/>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79676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473892"/>
            <a:ext cx="5486399" cy="366045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6" name="Shape 356"/>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151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473892"/>
            <a:ext cx="5486399" cy="366045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62" name="Shape 362"/>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0658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473892"/>
            <a:ext cx="5486399" cy="366045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68" name="Shape 368"/>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9658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Explain</a:t>
            </a:r>
            <a:r>
              <a:rPr lang="en-US" baseline="0" dirty="0" smtClean="0">
                <a:solidFill>
                  <a:srgbClr val="FF0000"/>
                </a:solidFill>
              </a:rPr>
              <a:t> SC COS Process.</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82154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6AA2E-6B58-4015-89FA-4F3FE1C0E7E9}" type="slidenum">
              <a:rPr lang="en-US">
                <a:solidFill>
                  <a:prstClr val="black"/>
                </a:solidFill>
              </a:rPr>
              <a:pPr/>
              <a:t>4</a:t>
            </a:fld>
            <a:endParaRPr lang="en-US">
              <a:solidFill>
                <a:prstClr val="black"/>
              </a:solidFill>
            </a:endParaRPr>
          </a:p>
        </p:txBody>
      </p:sp>
      <p:sp>
        <p:nvSpPr>
          <p:cNvPr id="453634" name="Rectangle 2"/>
          <p:cNvSpPr>
            <a:spLocks noGrp="1" noRot="1" noChangeAspect="1" noChangeArrowheads="1" noTextEdit="1"/>
          </p:cNvSpPr>
          <p:nvPr>
            <p:ph type="sldImg"/>
          </p:nvPr>
        </p:nvSpPr>
        <p:spPr>
          <a:xfrm>
            <a:off x="381000" y="685800"/>
            <a:ext cx="6096000" cy="3429000"/>
          </a:xfrm>
          <a:ln/>
        </p:spPr>
      </p:sp>
      <p:sp>
        <p:nvSpPr>
          <p:cNvPr id="453635"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On the basis of the stakeholders’ input, OSEP required all state early intervention and preschool special education agencies to report data on three child outcomes: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Children have positive social-emotional skills (including social relationships).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Children acquire and use knowledge and skills (including early language/ communication and early literacy).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Children use appropriate behaviors to meet their needs.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14642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solidFill>
                  <a:srgbClr val="FF0000"/>
                </a:solidFill>
              </a:rPr>
              <a:t>N=1792</a:t>
            </a:r>
          </a:p>
          <a:p>
            <a:pPr marL="0" indent="0">
              <a:buFont typeface="Arial" panose="020B0604020202020204" pitchFamily="34" charset="0"/>
              <a:buNone/>
            </a:pPr>
            <a:r>
              <a:rPr lang="en-US" dirty="0" smtClean="0">
                <a:solidFill>
                  <a:srgbClr val="FF0000"/>
                </a:solidFill>
              </a:rPr>
              <a:t>O1=</a:t>
            </a:r>
            <a:r>
              <a:rPr lang="en-US" baseline="0" dirty="0" smtClean="0">
                <a:solidFill>
                  <a:srgbClr val="FF0000"/>
                </a:solidFill>
              </a:rPr>
              <a:t> the </a:t>
            </a:r>
            <a:r>
              <a:rPr lang="en-US" dirty="0" smtClean="0"/>
              <a:t>child’s ability to develop and maintain positive social emotional skills (including positive social relationships) </a:t>
            </a:r>
          </a:p>
          <a:p>
            <a:pPr marL="0" indent="0">
              <a:buFont typeface="Arial" panose="020B0604020202020204" pitchFamily="34" charset="0"/>
              <a:buNone/>
            </a:pPr>
            <a:r>
              <a:rPr lang="en-US" dirty="0" smtClean="0">
                <a:solidFill>
                  <a:srgbClr val="FF0000"/>
                </a:solidFill>
              </a:rPr>
              <a:t>O2= </a:t>
            </a:r>
            <a:r>
              <a:rPr lang="en-US" dirty="0" smtClean="0"/>
              <a:t>the child’s ability to acquire and use knowledge and skills </a:t>
            </a:r>
            <a:endParaRPr lang="en-US" dirty="0" smtClean="0">
              <a:solidFill>
                <a:srgbClr val="FF0000"/>
              </a:solidFill>
            </a:endParaRPr>
          </a:p>
          <a:p>
            <a:pPr marL="0" indent="0">
              <a:buFont typeface="Arial" panose="020B0604020202020204" pitchFamily="34" charset="0"/>
              <a:buNone/>
            </a:pPr>
            <a:r>
              <a:rPr lang="en-US" dirty="0" smtClean="0">
                <a:solidFill>
                  <a:srgbClr val="FF0000"/>
                </a:solidFill>
              </a:rPr>
              <a:t>O3= </a:t>
            </a:r>
            <a:r>
              <a:rPr lang="en-US" dirty="0" smtClean="0"/>
              <a:t>the child’s ability to use appropriate actions to meet their needs </a:t>
            </a:r>
          </a:p>
          <a:p>
            <a:pPr marL="0" indent="0">
              <a:buFont typeface="Arial" panose="020B0604020202020204" pitchFamily="34" charset="0"/>
              <a:buNone/>
            </a:pPr>
            <a:endParaRPr lang="en-US" dirty="0" smtClean="0">
              <a:solidFill>
                <a:srgbClr val="FF0000"/>
              </a:solidFill>
            </a:endParaRPr>
          </a:p>
          <a:p>
            <a:pPr marL="0" indent="0">
              <a:buFont typeface="Arial" panose="020B0604020202020204" pitchFamily="34" charset="0"/>
              <a:buNone/>
            </a:pPr>
            <a:r>
              <a:rPr lang="en-US" dirty="0" smtClean="0">
                <a:solidFill>
                  <a:srgbClr val="FF0000"/>
                </a:solidFill>
              </a:rPr>
              <a:t>Facilitate discussion:</a:t>
            </a:r>
          </a:p>
          <a:p>
            <a:pPr marL="171450" indent="-171450">
              <a:buFont typeface="Arial" panose="020B0604020202020204" pitchFamily="34" charset="0"/>
              <a:buChar char="•"/>
            </a:pPr>
            <a:r>
              <a:rPr lang="en-US" dirty="0" smtClean="0">
                <a:solidFill>
                  <a:srgbClr val="FF0000"/>
                </a:solidFill>
              </a:rPr>
              <a:t>Concern about low participation in the OTs based on just one state data</a:t>
            </a:r>
          </a:p>
          <a:p>
            <a:pPr marL="171450" indent="-171450">
              <a:buFont typeface="Arial" panose="020B0604020202020204" pitchFamily="34" charset="0"/>
              <a:buChar char="•"/>
            </a:pPr>
            <a:r>
              <a:rPr lang="en-US" dirty="0" smtClean="0">
                <a:solidFill>
                  <a:srgbClr val="FF0000"/>
                </a:solidFill>
              </a:rPr>
              <a:t>Idea about using data to improve the process</a:t>
            </a:r>
          </a:p>
          <a:p>
            <a:pPr marL="171450" indent="-171450">
              <a:buFont typeface="Arial" panose="020B0604020202020204" pitchFamily="34" charset="0"/>
              <a:buChar char="•"/>
            </a:pPr>
            <a:r>
              <a:rPr lang="en-US" dirty="0" smtClean="0">
                <a:solidFill>
                  <a:srgbClr val="FF0000"/>
                </a:solidFill>
              </a:rPr>
              <a:t>Concern when only one person is the ‘team’ and implications for not getting the full picture of the child across settings and situations; multiple perspectives</a:t>
            </a:r>
          </a:p>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064053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N=1673 (93% of the 1792</a:t>
            </a:r>
            <a:r>
              <a:rPr lang="en-US" baseline="0" dirty="0" smtClean="0"/>
              <a:t> captured) IFSP team composition</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Facilitate discussion/engagement w/ participants – who is participating in your state?  Who is missing?  What strategies for improving participation?  </a:t>
            </a:r>
          </a:p>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753720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breakdown of types</a:t>
            </a:r>
            <a:r>
              <a:rPr lang="en-US" baseline="0" dirty="0" smtClean="0"/>
              <a:t> of therapist who where involved in process. (14%)</a:t>
            </a:r>
          </a:p>
          <a:p>
            <a:endParaRPr lang="en-US" baseline="0" dirty="0" smtClean="0"/>
          </a:p>
        </p:txBody>
      </p:sp>
      <p:sp>
        <p:nvSpPr>
          <p:cNvPr id="4" name="Slide Number Placeholder 3"/>
          <p:cNvSpPr>
            <a:spLocks noGrp="1"/>
          </p:cNvSpPr>
          <p:nvPr>
            <p:ph type="sldNum" sz="quarter" idx="10"/>
          </p:nvPr>
        </p:nvSpPr>
        <p:spPr/>
        <p:txBody>
          <a:bodyPr/>
          <a:lstStyle/>
          <a:p>
            <a:fld id="{D5383777-C5C5-4F41-8D93-FC50D6C73CA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98604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Shared COS Discussion Prompts &amp; Decision</a:t>
            </a:r>
            <a:r>
              <a:rPr lang="en-US" baseline="0" dirty="0" smtClean="0"/>
              <a:t> Tree tools.</a:t>
            </a:r>
          </a:p>
          <a:p>
            <a:r>
              <a:rPr lang="en-US" baseline="0" dirty="0" smtClean="0"/>
              <a:t>Facilitate Discussion:</a:t>
            </a:r>
          </a:p>
          <a:p>
            <a:r>
              <a:rPr lang="en-US" dirty="0" smtClean="0"/>
              <a:t>Who is participating in the COS Process in your state?</a:t>
            </a:r>
          </a:p>
          <a:p>
            <a:r>
              <a:rPr lang="en-US" dirty="0" smtClean="0"/>
              <a:t>Do you have data about the team process?</a:t>
            </a:r>
          </a:p>
          <a:p>
            <a:r>
              <a:rPr lang="en-US" dirty="0" smtClean="0"/>
              <a:t>Who is missing from the team process?</a:t>
            </a:r>
          </a:p>
          <a:p>
            <a:r>
              <a:rPr lang="en-US" dirty="0" smtClean="0"/>
              <a:t>What strategies are you (might you) use to improve team composition (including OTPs)?</a:t>
            </a:r>
          </a:p>
          <a:p>
            <a:endParaRPr lang="en-US" dirty="0" smtClean="0"/>
          </a:p>
          <a:p>
            <a:r>
              <a:rPr lang="en-US" dirty="0" smtClean="0"/>
              <a:t>Encourage closer</a:t>
            </a:r>
            <a:r>
              <a:rPr lang="en-US" baseline="0" dirty="0" smtClean="0"/>
              <a:t> look at team composition and impact of COS Ratings.  Discuss hypothesis of possible rating slippage during process of building IFSP/IEP team capacity in number and knowledge of COS process/use of tools.</a:t>
            </a:r>
            <a:endParaRPr lang="en-US" dirty="0" smtClean="0"/>
          </a:p>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052335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44</a:t>
            </a:fld>
            <a:endParaRPr lang="en-US"/>
          </a:p>
        </p:txBody>
      </p:sp>
    </p:spTree>
    <p:extLst>
      <p:ext uri="{BB962C8B-B14F-4D97-AF65-F5344CB8AC3E}">
        <p14:creationId xmlns:p14="http://schemas.microsoft.com/office/powerpoint/2010/main" val="4137558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45</a:t>
            </a:fld>
            <a:endParaRPr lang="en-US"/>
          </a:p>
        </p:txBody>
      </p:sp>
    </p:spTree>
    <p:extLst>
      <p:ext uri="{BB962C8B-B14F-4D97-AF65-F5344CB8AC3E}">
        <p14:creationId xmlns:p14="http://schemas.microsoft.com/office/powerpoint/2010/main" val="160147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46</a:t>
            </a:fld>
            <a:endParaRPr lang="en-US"/>
          </a:p>
        </p:txBody>
      </p:sp>
    </p:spTree>
    <p:extLst>
      <p:ext uri="{BB962C8B-B14F-4D97-AF65-F5344CB8AC3E}">
        <p14:creationId xmlns:p14="http://schemas.microsoft.com/office/powerpoint/2010/main" val="7240468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Messages:</a:t>
            </a:r>
            <a:r>
              <a:rPr lang="en-US" baseline="0" dirty="0" smtClean="0"/>
              <a:t>  </a:t>
            </a:r>
            <a:r>
              <a:rPr lang="en-US" dirty="0" smtClean="0"/>
              <a:t>AOTA</a:t>
            </a:r>
            <a:r>
              <a:rPr lang="en-US" baseline="0" dirty="0" smtClean="0"/>
              <a:t> interest in engaging with states; wanting to collaborate; free resources for use; desire for two-way learning</a:t>
            </a:r>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49</a:t>
            </a:fld>
            <a:endParaRPr lang="en-US"/>
          </a:p>
        </p:txBody>
      </p:sp>
    </p:spTree>
    <p:extLst>
      <p:ext uri="{BB962C8B-B14F-4D97-AF65-F5344CB8AC3E}">
        <p14:creationId xmlns:p14="http://schemas.microsoft.com/office/powerpoint/2010/main" val="294093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52</a:t>
            </a:fld>
            <a:endParaRPr lang="en-US"/>
          </a:p>
        </p:txBody>
      </p:sp>
    </p:spTree>
    <p:extLst>
      <p:ext uri="{BB962C8B-B14F-4D97-AF65-F5344CB8AC3E}">
        <p14:creationId xmlns:p14="http://schemas.microsoft.com/office/powerpoint/2010/main" val="3300226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59</a:t>
            </a:fld>
            <a:endParaRPr lang="en-US"/>
          </a:p>
        </p:txBody>
      </p:sp>
    </p:spTree>
    <p:extLst>
      <p:ext uri="{BB962C8B-B14F-4D97-AF65-F5344CB8AC3E}">
        <p14:creationId xmlns:p14="http://schemas.microsoft.com/office/powerpoint/2010/main" val="275854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2D1B4-C51C-4EF5-A5FE-CF66981FCF86}" type="slidenum">
              <a:rPr lang="en-US">
                <a:solidFill>
                  <a:prstClr val="black"/>
                </a:solidFill>
              </a:rPr>
              <a:pPr/>
              <a:t>5</a:t>
            </a:fld>
            <a:endParaRPr lang="en-US">
              <a:solidFill>
                <a:prstClr val="black"/>
              </a:solidFill>
            </a:endParaRPr>
          </a:p>
        </p:txBody>
      </p:sp>
      <p:sp>
        <p:nvSpPr>
          <p:cNvPr id="455682" name="Rectangle 2"/>
          <p:cNvSpPr>
            <a:spLocks noGrp="1" noRot="1" noChangeAspect="1" noChangeArrowheads="1" noTextEdit="1"/>
          </p:cNvSpPr>
          <p:nvPr>
            <p:ph type="sldImg"/>
          </p:nvPr>
        </p:nvSpPr>
        <p:spPr>
          <a:xfrm>
            <a:off x="508000" y="762000"/>
            <a:ext cx="5689600" cy="3200400"/>
          </a:xfrm>
          <a:ln/>
        </p:spPr>
      </p:sp>
      <p:sp>
        <p:nvSpPr>
          <p:cNvPr id="455683" name="Rectangle 3"/>
          <p:cNvSpPr>
            <a:spLocks noGrp="1" noChangeArrowheads="1"/>
          </p:cNvSpPr>
          <p:nvPr>
            <p:ph type="body" idx="1"/>
          </p:nvPr>
        </p:nvSpPr>
        <p:spPr>
          <a:xfrm>
            <a:off x="304800" y="4572000"/>
            <a:ext cx="6400800" cy="4267200"/>
          </a:xfrm>
        </p:spPr>
        <p:txBody>
          <a:bodyPr/>
          <a:lstStyle/>
          <a:p>
            <a:r>
              <a:rPr lang="en-US" sz="1200" kern="1200" dirty="0" smtClean="0">
                <a:solidFill>
                  <a:schemeClr val="tx1"/>
                </a:solidFill>
                <a:effectLst/>
                <a:latin typeface="+mn-lt"/>
                <a:ea typeface="+mn-ea"/>
                <a:cs typeface="+mn-cs"/>
              </a:rPr>
              <a:t>A critical characteristic of the three child outcomes is that they are functional.  Functional outcomes refer to skills and behaviors that are meaningful to the child in the context of everyday living.  Recommended practice for many years in early intervention and preschool special education has been to write functional outcomes on Individualized Family Service Plans (which are referred to as IFSPs) and Individual Education Programs (or IEPs).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Nonfunctional outcomes are discrete behaviors taken out of context. Some assessment measures look at skills in isolation rather than context, such as how many rings a child can place on a stacking toy.  Observing the child do this may provide valuable information for a skilled clinician, but it is not a functional, or meaningful, outcome for a young child. Similarly, compare a young child smiling to a child smiling back at her mom in interactive social play. Smiling in the context of social interaction represents a meaningful, functional outcome. Note the focus on the child’s ability to engage in activities that are meaningful to the child’s daily life. The three child outcomes reflect this emphasis on functioning, which is consistent with recommended practice for identifying individualized outcomes.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2104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9359F-842E-49C4-8CDA-06696DA74020}" type="slidenum">
              <a:rPr lang="en-US">
                <a:solidFill>
                  <a:prstClr val="black"/>
                </a:solidFill>
              </a:rPr>
              <a:pPr/>
              <a:t>6</a:t>
            </a:fld>
            <a:endParaRPr lang="en-US">
              <a:solidFill>
                <a:prstClr val="black"/>
              </a:solidFill>
            </a:endParaRPr>
          </a:p>
        </p:txBody>
      </p:sp>
      <p:sp>
        <p:nvSpPr>
          <p:cNvPr id="472066" name="Rectangle 2"/>
          <p:cNvSpPr>
            <a:spLocks noGrp="1" noRot="1" noChangeAspect="1" noChangeArrowheads="1" noTextEdit="1"/>
          </p:cNvSpPr>
          <p:nvPr>
            <p:ph type="sldImg"/>
          </p:nvPr>
        </p:nvSpPr>
        <p:spPr>
          <a:xfrm>
            <a:off x="381000" y="685800"/>
            <a:ext cx="6096000" cy="3429000"/>
          </a:xfrm>
          <a:ln/>
        </p:spPr>
      </p:sp>
      <p:sp>
        <p:nvSpPr>
          <p:cNvPr id="472067"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The three outcomes are broad. They reflect how the child functions throughout the day at home and wherever the child spends time.  The outcomes cross developmental domains to capture how children integrate the skills and behaviors needed to participate in everyday activities. For example, we may observe a child who uses three-word phrases to engage another child in play.  This tells us how he integrates language with social functioning. Think about a child who can point to juice to indicate that she would like a drink. This tells us the child can point and shows that child can point to communicate.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Mapping assessment domains to each outcome never captures the full extent of the outcome, although there are aspects of some assessment domains that are more closely connected to a particular outcome than others. For example, communication skills are needed for each of the outcomes. Similarly, motor skills cut across all the outcomes. They enable children to build with blocks with friends, pour water at the water table, and walk across the room to get a toy.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also important to keep in mind that there are many different ways children demonstrate each outcome, and how a child demonstrates an outcome is different for children of different ages.</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9060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Child</a:t>
            </a:r>
            <a:r>
              <a:rPr lang="en-US" sz="1200" kern="1200" baseline="0" dirty="0" smtClean="0">
                <a:solidFill>
                  <a:schemeClr val="tx1"/>
                </a:solidFill>
                <a:effectLst/>
                <a:latin typeface="+mn-lt"/>
                <a:ea typeface="+mn-ea"/>
                <a:cs typeface="+mn-cs"/>
              </a:rPr>
              <a:t> Outcomes Summary process was developed to reflect the content of the three child outcomes and to provide a systematic method for teams to summarize information from multiple sources about a child’s functioning.</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4E543C-FACC-428E-A2C6-1CDB46571BAD}" type="slidenum">
              <a:rPr lang="en-US" smtClean="0"/>
              <a:pPr/>
              <a:t>7</a:t>
            </a:fld>
            <a:endParaRPr lang="en-US" dirty="0"/>
          </a:p>
        </p:txBody>
      </p:sp>
    </p:spTree>
    <p:extLst>
      <p:ext uri="{BB962C8B-B14F-4D97-AF65-F5344CB8AC3E}">
        <p14:creationId xmlns:p14="http://schemas.microsoft.com/office/powerpoint/2010/main" val="238219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6AA2E-6B58-4015-89FA-4F3FE1C0E7E9}" type="slidenum">
              <a:rPr lang="en-US"/>
              <a:pPr/>
              <a:t>8</a:t>
            </a:fld>
            <a:endParaRPr lang="en-US" dirty="0"/>
          </a:p>
        </p:txBody>
      </p:sp>
      <p:sp>
        <p:nvSpPr>
          <p:cNvPr id="453634" name="Rectangle 2"/>
          <p:cNvSpPr>
            <a:spLocks noGrp="1" noRot="1" noChangeAspect="1" noChangeArrowheads="1" noTextEdit="1"/>
          </p:cNvSpPr>
          <p:nvPr>
            <p:ph type="sldImg"/>
          </p:nvPr>
        </p:nvSpPr>
        <p:spPr>
          <a:xfrm>
            <a:off x="381000" y="685800"/>
            <a:ext cx="6096000" cy="3429000"/>
          </a:xfrm>
          <a:ln/>
        </p:spPr>
      </p:sp>
      <p:sp>
        <p:nvSpPr>
          <p:cNvPr id="45363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There are four key features of a quality Child Outcomes Summary process.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First, </a:t>
            </a:r>
            <a:r>
              <a:rPr lang="en-US" altLang="en-US" dirty="0" smtClean="0"/>
              <a:t>the process produces a description</a:t>
            </a:r>
            <a:r>
              <a:rPr lang="en-US" altLang="en-US" baseline="0" dirty="0" smtClean="0"/>
              <a:t> </a:t>
            </a:r>
            <a:r>
              <a:rPr lang="en-US" altLang="en-US" dirty="0" smtClean="0"/>
              <a:t>of the child’s functioning at a single point in time by synthesizing</a:t>
            </a:r>
            <a:r>
              <a:rPr lang="en-US" altLang="en-US" baseline="0" dirty="0" smtClean="0"/>
              <a:t> multiple sources of information</a:t>
            </a:r>
            <a:r>
              <a:rPr lang="en-US" altLang="en-US"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t>Second,</a:t>
            </a:r>
            <a:r>
              <a:rPr lang="en-US" altLang="en-US" baseline="0" dirty="0" smtClean="0"/>
              <a:t> this </a:t>
            </a:r>
            <a:r>
              <a:rPr lang="en-US" dirty="0" smtClean="0"/>
              <a:t>approach is a team process,</a:t>
            </a:r>
            <a:r>
              <a:rPr lang="en-US" baseline="0" dirty="0" smtClean="0"/>
              <a:t> involving professionals and family members contributing to decision-making.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Next, the process involves team members </a:t>
            </a:r>
            <a:r>
              <a:rPr lang="en-US" altLang="en-US" dirty="0" smtClean="0"/>
              <a:t>using</a:t>
            </a:r>
            <a:r>
              <a:rPr lang="en-US" altLang="en-US" baseline="0" dirty="0" smtClean="0"/>
              <a:t> the information gathered about a child to r</a:t>
            </a:r>
            <a:r>
              <a:rPr lang="en-US" altLang="en-US" dirty="0" smtClean="0"/>
              <a:t>ate his or her functioning in each of the three outcome areas on a 7-point scale.</a:t>
            </a:r>
            <a:r>
              <a:rPr lang="en-US" altLang="en-US" baseline="0" dirty="0" smtClean="0"/>
              <a:t> </a:t>
            </a:r>
            <a:r>
              <a:rPr lang="en-US" altLang="en-US" dirty="0" smtClean="0"/>
              <a:t>Using the 7-point rating scale requires the team to compare the child’s skills and behaviors with those expected for his or her age.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t>Finally, the Child</a:t>
            </a:r>
            <a:r>
              <a:rPr lang="en-US" altLang="en-US" baseline="0" dirty="0" smtClean="0"/>
              <a:t> Outcomes Summary process is </a:t>
            </a:r>
            <a:r>
              <a:rPr lang="en-US" altLang="en-US" dirty="0" smtClean="0"/>
              <a:t>completed at two points in time,</a:t>
            </a:r>
            <a:r>
              <a:rPr lang="en-US" altLang="en-US" baseline="0" dirty="0" smtClean="0"/>
              <a:t> at a minimum</a:t>
            </a:r>
            <a:r>
              <a:rPr lang="en-US" altLang="en-US" dirty="0" smtClean="0"/>
              <a:t>--when the child enters the program and when the child exits the program.  Each state has its own policy for when entry and exit</a:t>
            </a:r>
            <a:r>
              <a:rPr lang="en-US" altLang="en-US" baseline="0" dirty="0" smtClean="0"/>
              <a:t> </a:t>
            </a:r>
            <a:r>
              <a:rPr lang="en-US" altLang="en-US" dirty="0" smtClean="0"/>
              <a:t>data are collected,</a:t>
            </a:r>
            <a:r>
              <a:rPr lang="en-US" altLang="en-US" baseline="0" dirty="0" smtClean="0"/>
              <a:t> and so</a:t>
            </a:r>
            <a:r>
              <a:rPr lang="en-US" altLang="en-US" dirty="0" smtClean="0"/>
              <a:t>me states are choosing to complete the ratings more frequently, such as at annual IFSP or IEP reviews.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Let’s discuss each of these four features in more detail.</a:t>
            </a:r>
          </a:p>
        </p:txBody>
      </p:sp>
    </p:spTree>
    <p:extLst>
      <p:ext uri="{BB962C8B-B14F-4D97-AF65-F5344CB8AC3E}">
        <p14:creationId xmlns:p14="http://schemas.microsoft.com/office/powerpoint/2010/main" val="3545180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6AA2E-6B58-4015-89FA-4F3FE1C0E7E9}" type="slidenum">
              <a:rPr lang="en-US"/>
              <a:pPr/>
              <a:t>9</a:t>
            </a:fld>
            <a:endParaRPr lang="en-US" dirty="0"/>
          </a:p>
        </p:txBody>
      </p:sp>
      <p:sp>
        <p:nvSpPr>
          <p:cNvPr id="453634" name="Rectangle 2"/>
          <p:cNvSpPr>
            <a:spLocks noGrp="1" noRot="1" noChangeAspect="1" noChangeArrowheads="1" noTextEdit="1"/>
          </p:cNvSpPr>
          <p:nvPr>
            <p:ph type="sldImg"/>
          </p:nvPr>
        </p:nvSpPr>
        <p:spPr>
          <a:xfrm>
            <a:off x="381000" y="685800"/>
            <a:ext cx="6096000" cy="3429000"/>
          </a:xfrm>
          <a:ln/>
        </p:spPr>
      </p:sp>
      <p:sp>
        <p:nvSpPr>
          <p:cNvPr id="45363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key feature of the Child</a:t>
            </a:r>
            <a:r>
              <a:rPr lang="en-US" sz="1200" kern="1200" baseline="0" dirty="0" smtClean="0">
                <a:solidFill>
                  <a:schemeClr val="tx1"/>
                </a:solidFill>
                <a:effectLst/>
                <a:latin typeface="+mn-lt"/>
                <a:ea typeface="+mn-ea"/>
                <a:cs typeface="+mn-cs"/>
              </a:rPr>
              <a:t> Outcomes Summary process is that it is completed by a team. T</a:t>
            </a:r>
            <a:r>
              <a:rPr lang="en-US" sz="1200" kern="1200" dirty="0" smtClean="0">
                <a:solidFill>
                  <a:schemeClr val="tx1"/>
                </a:solidFill>
                <a:effectLst/>
                <a:latin typeface="+mn-lt"/>
                <a:ea typeface="+mn-ea"/>
                <a:cs typeface="+mn-cs"/>
              </a:rPr>
              <a:t>eam members can include family members, professionals who work with the child, and others familiar with the child’s functioning such as child care providers. Teams</a:t>
            </a:r>
            <a:r>
              <a:rPr lang="en-US" sz="1200" kern="1200" baseline="0" dirty="0" smtClean="0">
                <a:solidFill>
                  <a:schemeClr val="tx1"/>
                </a:solidFill>
                <a:effectLst/>
                <a:latin typeface="+mn-lt"/>
                <a:ea typeface="+mn-ea"/>
                <a:cs typeface="+mn-cs"/>
              </a:rPr>
              <a:t> can </a:t>
            </a:r>
            <a:r>
              <a:rPr lang="en-US" sz="1200" kern="1200" dirty="0" smtClean="0">
                <a:solidFill>
                  <a:schemeClr val="tx1"/>
                </a:solidFill>
                <a:effectLst/>
                <a:latin typeface="+mn-lt"/>
                <a:ea typeface="+mn-ea"/>
                <a:cs typeface="+mn-cs"/>
              </a:rPr>
              <a:t>range in size from two</a:t>
            </a:r>
            <a:r>
              <a:rPr lang="en-US" sz="1200" kern="1200" baseline="0" dirty="0" smtClean="0">
                <a:solidFill>
                  <a:schemeClr val="tx1"/>
                </a:solidFill>
                <a:effectLst/>
                <a:latin typeface="+mn-lt"/>
                <a:ea typeface="+mn-ea"/>
                <a:cs typeface="+mn-cs"/>
              </a:rPr>
              <a:t> people to many more</a:t>
            </a:r>
            <a:r>
              <a:rPr lang="en-US" sz="12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3871978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3777-C5C5-4F41-8D93-FC50D6C73CAD}" type="slidenum">
              <a:rPr lang="en-US" smtClean="0"/>
              <a:pPr/>
              <a:t>10</a:t>
            </a:fld>
            <a:endParaRPr lang="en-US"/>
          </a:p>
        </p:txBody>
      </p:sp>
    </p:spTree>
    <p:extLst>
      <p:ext uri="{BB962C8B-B14F-4D97-AF65-F5344CB8AC3E}">
        <p14:creationId xmlns:p14="http://schemas.microsoft.com/office/powerpoint/2010/main" val="630792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5.xml"/><Relationship Id="rId4" Type="http://schemas.openxmlformats.org/officeDocument/2006/relationships/tags" Target="../tags/tag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6.xml"/><Relationship Id="rId5" Type="http://schemas.openxmlformats.org/officeDocument/2006/relationships/tags" Target="../tags/tag25.xml"/><Relationship Id="rId4" Type="http://schemas.openxmlformats.org/officeDocument/2006/relationships/tags" Target="../tags/tag2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6.xml"/><Relationship Id="rId4" Type="http://schemas.openxmlformats.org/officeDocument/2006/relationships/tags" Target="../tags/tag2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971800"/>
            <a:ext cx="11684000" cy="19050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04800" y="5029200"/>
            <a:ext cx="11684000" cy="11430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3" descr="mtgheade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1013"/>
            <a:ext cx="12192000" cy="2906613"/>
          </a:xfrm>
          <a:prstGeom prst="rect">
            <a:avLst/>
          </a:prstGeom>
        </p:spPr>
      </p:pic>
    </p:spTree>
    <p:extLst>
      <p:ext uri="{BB962C8B-B14F-4D97-AF65-F5344CB8AC3E}">
        <p14:creationId xmlns:p14="http://schemas.microsoft.com/office/powerpoint/2010/main" val="238380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4114800"/>
            <a:ext cx="11684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04800" y="152400"/>
            <a:ext cx="11684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304800" y="5029200"/>
            <a:ext cx="11684000" cy="12954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0E6A2D8-7D1A-A445-8A7F-465B8A706C44}" type="slidenum">
              <a:rPr lang="en-US"/>
              <a:pPr>
                <a:defRPr/>
              </a:pPr>
              <a:t>‹#›</a:t>
            </a:fld>
            <a:endParaRPr lang="en-US"/>
          </a:p>
        </p:txBody>
      </p:sp>
    </p:spTree>
    <p:extLst>
      <p:ext uri="{BB962C8B-B14F-4D97-AF65-F5344CB8AC3E}">
        <p14:creationId xmlns:p14="http://schemas.microsoft.com/office/powerpoint/2010/main" val="368192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DA9F71-5C34-437A-ABE8-D369CD5F0C90}"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42A24-DF7F-4A9C-85FD-9EE18F38792F}" type="slidenum">
              <a:rPr lang="en-US" smtClean="0"/>
              <a:t>‹#›</a:t>
            </a:fld>
            <a:endParaRPr lang="en-US"/>
          </a:p>
        </p:txBody>
      </p:sp>
    </p:spTree>
    <p:extLst>
      <p:ext uri="{BB962C8B-B14F-4D97-AF65-F5344CB8AC3E}">
        <p14:creationId xmlns:p14="http://schemas.microsoft.com/office/powerpoint/2010/main" val="1696373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A9F71-5C34-437A-ABE8-D369CD5F0C90}"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42A24-DF7F-4A9C-85FD-9EE18F38792F}" type="slidenum">
              <a:rPr lang="en-US" smtClean="0"/>
              <a:t>‹#›</a:t>
            </a:fld>
            <a:endParaRPr lang="en-US"/>
          </a:p>
        </p:txBody>
      </p:sp>
    </p:spTree>
    <p:extLst>
      <p:ext uri="{BB962C8B-B14F-4D97-AF65-F5344CB8AC3E}">
        <p14:creationId xmlns:p14="http://schemas.microsoft.com/office/powerpoint/2010/main" val="1017198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A9F71-5C34-437A-ABE8-D369CD5F0C90}"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42A24-DF7F-4A9C-85FD-9EE18F38792F}" type="slidenum">
              <a:rPr lang="en-US" smtClean="0"/>
              <a:t>‹#›</a:t>
            </a:fld>
            <a:endParaRPr lang="en-US"/>
          </a:p>
        </p:txBody>
      </p:sp>
    </p:spTree>
    <p:extLst>
      <p:ext uri="{BB962C8B-B14F-4D97-AF65-F5344CB8AC3E}">
        <p14:creationId xmlns:p14="http://schemas.microsoft.com/office/powerpoint/2010/main" val="2165241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DA9F71-5C34-437A-ABE8-D369CD5F0C90}"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42A24-DF7F-4A9C-85FD-9EE18F38792F}" type="slidenum">
              <a:rPr lang="en-US" smtClean="0"/>
              <a:t>‹#›</a:t>
            </a:fld>
            <a:endParaRPr lang="en-US"/>
          </a:p>
        </p:txBody>
      </p:sp>
    </p:spTree>
    <p:extLst>
      <p:ext uri="{BB962C8B-B14F-4D97-AF65-F5344CB8AC3E}">
        <p14:creationId xmlns:p14="http://schemas.microsoft.com/office/powerpoint/2010/main" val="3660797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DA9F71-5C34-437A-ABE8-D369CD5F0C90}"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E42A24-DF7F-4A9C-85FD-9EE18F38792F}" type="slidenum">
              <a:rPr lang="en-US" smtClean="0"/>
              <a:t>‹#›</a:t>
            </a:fld>
            <a:endParaRPr lang="en-US"/>
          </a:p>
        </p:txBody>
      </p:sp>
    </p:spTree>
    <p:extLst>
      <p:ext uri="{BB962C8B-B14F-4D97-AF65-F5344CB8AC3E}">
        <p14:creationId xmlns:p14="http://schemas.microsoft.com/office/powerpoint/2010/main" val="3592077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DA9F71-5C34-437A-ABE8-D369CD5F0C90}"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E42A24-DF7F-4A9C-85FD-9EE18F38792F}" type="slidenum">
              <a:rPr lang="en-US" smtClean="0"/>
              <a:t>‹#›</a:t>
            </a:fld>
            <a:endParaRPr lang="en-US"/>
          </a:p>
        </p:txBody>
      </p:sp>
    </p:spTree>
    <p:extLst>
      <p:ext uri="{BB962C8B-B14F-4D97-AF65-F5344CB8AC3E}">
        <p14:creationId xmlns:p14="http://schemas.microsoft.com/office/powerpoint/2010/main" val="2069699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A9F71-5C34-437A-ABE8-D369CD5F0C90}"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E42A24-DF7F-4A9C-85FD-9EE18F38792F}" type="slidenum">
              <a:rPr lang="en-US" smtClean="0"/>
              <a:t>‹#›</a:t>
            </a:fld>
            <a:endParaRPr lang="en-US"/>
          </a:p>
        </p:txBody>
      </p:sp>
    </p:spTree>
    <p:extLst>
      <p:ext uri="{BB962C8B-B14F-4D97-AF65-F5344CB8AC3E}">
        <p14:creationId xmlns:p14="http://schemas.microsoft.com/office/powerpoint/2010/main" val="3978347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A9F71-5C34-437A-ABE8-D369CD5F0C90}"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42A24-DF7F-4A9C-85FD-9EE18F38792F}" type="slidenum">
              <a:rPr lang="en-US" smtClean="0"/>
              <a:t>‹#›</a:t>
            </a:fld>
            <a:endParaRPr lang="en-US"/>
          </a:p>
        </p:txBody>
      </p:sp>
    </p:spTree>
    <p:extLst>
      <p:ext uri="{BB962C8B-B14F-4D97-AF65-F5344CB8AC3E}">
        <p14:creationId xmlns:p14="http://schemas.microsoft.com/office/powerpoint/2010/main" val="941338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A9F71-5C34-437A-ABE8-D369CD5F0C90}"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42A24-DF7F-4A9C-85FD-9EE18F38792F}" type="slidenum">
              <a:rPr lang="en-US" smtClean="0"/>
              <a:t>‹#›</a:t>
            </a:fld>
            <a:endParaRPr lang="en-US"/>
          </a:p>
        </p:txBody>
      </p:sp>
    </p:spTree>
    <p:extLst>
      <p:ext uri="{BB962C8B-B14F-4D97-AF65-F5344CB8AC3E}">
        <p14:creationId xmlns:p14="http://schemas.microsoft.com/office/powerpoint/2010/main" val="88930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B268D0E-8075-9746-99AF-58F28B56088B}" type="slidenum">
              <a:rPr lang="en-US"/>
              <a:pPr>
                <a:defRPr/>
              </a:pPr>
              <a:t>‹#›</a:t>
            </a:fld>
            <a:endParaRPr lang="en-US"/>
          </a:p>
        </p:txBody>
      </p:sp>
    </p:spTree>
    <p:extLst>
      <p:ext uri="{BB962C8B-B14F-4D97-AF65-F5344CB8AC3E}">
        <p14:creationId xmlns:p14="http://schemas.microsoft.com/office/powerpoint/2010/main" val="485494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A9F71-5C34-437A-ABE8-D369CD5F0C90}"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42A24-DF7F-4A9C-85FD-9EE18F38792F}" type="slidenum">
              <a:rPr lang="en-US" smtClean="0"/>
              <a:t>‹#›</a:t>
            </a:fld>
            <a:endParaRPr lang="en-US"/>
          </a:p>
        </p:txBody>
      </p:sp>
    </p:spTree>
    <p:extLst>
      <p:ext uri="{BB962C8B-B14F-4D97-AF65-F5344CB8AC3E}">
        <p14:creationId xmlns:p14="http://schemas.microsoft.com/office/powerpoint/2010/main" val="1796840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A9F71-5C34-437A-ABE8-D369CD5F0C90}"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42A24-DF7F-4A9C-85FD-9EE18F38792F}" type="slidenum">
              <a:rPr lang="en-US" smtClean="0"/>
              <a:t>‹#›</a:t>
            </a:fld>
            <a:endParaRPr lang="en-US"/>
          </a:p>
        </p:txBody>
      </p:sp>
    </p:spTree>
    <p:extLst>
      <p:ext uri="{BB962C8B-B14F-4D97-AF65-F5344CB8AC3E}">
        <p14:creationId xmlns:p14="http://schemas.microsoft.com/office/powerpoint/2010/main" val="4132601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00" y="4038600"/>
            <a:ext cx="117856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3200" y="152400"/>
            <a:ext cx="117856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3200" y="4953000"/>
            <a:ext cx="117856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6588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399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00" y="4038600"/>
            <a:ext cx="117856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3200" y="152400"/>
            <a:ext cx="117856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3200" y="4953000"/>
            <a:ext cx="117856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4515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53600" y="6172200"/>
            <a:ext cx="2032000" cy="609600"/>
          </a:xfrm>
          <a:prstGeom prst="rect">
            <a:avLst/>
          </a:prstGeom>
        </p:spPr>
      </p:pic>
    </p:spTree>
    <p:extLst>
      <p:ext uri="{BB962C8B-B14F-4D97-AF65-F5344CB8AC3E}">
        <p14:creationId xmlns:p14="http://schemas.microsoft.com/office/powerpoint/2010/main" val="2193714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8"/>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E7DFE4FF-7BEA-4250-B211-B69F258BE516}" type="slidenum">
              <a:rPr lang="en-US" sz="2400">
                <a:solidFill>
                  <a:prstClr val="black"/>
                </a:solidFill>
                <a:latin typeface="Arial" charset="0"/>
                <a:ea typeface="ＭＳ Ｐゴシック" charset="0"/>
              </a:rPr>
              <a:pPr fontAlgn="base">
                <a:spcBef>
                  <a:spcPct val="0"/>
                </a:spcBef>
                <a:spcAft>
                  <a:spcPct val="0"/>
                </a:spcAft>
                <a:defRPr/>
              </a:pPr>
              <a:t>‹#›</a:t>
            </a:fld>
            <a:endParaRPr lang="en-US" sz="2400" dirty="0">
              <a:solidFill>
                <a:prstClr val="black"/>
              </a:solidFill>
              <a:latin typeface="Arial" charset="0"/>
              <a:ea typeface="ＭＳ Ｐゴシック" charset="0"/>
            </a:endParaRPr>
          </a:p>
        </p:txBody>
      </p:sp>
    </p:spTree>
    <p:extLst>
      <p:ext uri="{BB962C8B-B14F-4D97-AF65-F5344CB8AC3E}">
        <p14:creationId xmlns:p14="http://schemas.microsoft.com/office/powerpoint/2010/main" val="1267905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743200" y="3886200"/>
            <a:ext cx="85344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a:xfrm>
            <a:off x="203200" y="6356351"/>
            <a:ext cx="7010400" cy="365125"/>
          </a:xfrm>
          <a:prstGeom prst="rect">
            <a:avLst/>
          </a:prstGeom>
        </p:spPr>
        <p:txBody>
          <a:bodyPr/>
          <a:lstStyle>
            <a:lvl1pPr>
              <a:defRPr/>
            </a:lvl1pPr>
          </a:lstStyle>
          <a:p>
            <a:pPr fontAlgn="base">
              <a:spcBef>
                <a:spcPct val="0"/>
              </a:spcBef>
              <a:spcAft>
                <a:spcPct val="0"/>
              </a:spcAft>
              <a:defRPr/>
            </a:pPr>
            <a:endParaRPr lang="en-US" sz="2400" dirty="0">
              <a:solidFill>
                <a:prstClr val="black"/>
              </a:solidFill>
              <a:latin typeface="Arial" charset="0"/>
              <a:ea typeface="ＭＳ Ｐゴシック" charset="0"/>
            </a:endParaRPr>
          </a:p>
        </p:txBody>
      </p:sp>
      <p:sp>
        <p:nvSpPr>
          <p:cNvPr id="5" name="Slide Number Placeholder 11"/>
          <p:cNvSpPr>
            <a:spLocks noGrp="1"/>
          </p:cNvSpPr>
          <p:nvPr>
            <p:ph type="sldNum" sz="quarter" idx="11"/>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06392A5D-45AC-471B-9317-A45814D584E6}" type="slidenum">
              <a:rPr lang="en-US" sz="2400">
                <a:solidFill>
                  <a:prstClr val="black"/>
                </a:solidFill>
                <a:latin typeface="Arial" charset="0"/>
                <a:ea typeface="ＭＳ Ｐゴシック" charset="0"/>
              </a:rPr>
              <a:pPr fontAlgn="base">
                <a:spcBef>
                  <a:spcPct val="0"/>
                </a:spcBef>
                <a:spcAft>
                  <a:spcPct val="0"/>
                </a:spcAft>
                <a:defRPr/>
              </a:pPr>
              <a:t>‹#›</a:t>
            </a:fld>
            <a:endParaRPr lang="en-US" sz="2400" dirty="0">
              <a:solidFill>
                <a:prstClr val="black"/>
              </a:solidFill>
              <a:latin typeface="Arial" charset="0"/>
              <a:ea typeface="ＭＳ Ｐゴシック"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228600"/>
            <a:ext cx="3657600" cy="1097280"/>
          </a:xfrm>
          <a:prstGeom prst="rect">
            <a:avLst/>
          </a:prstGeom>
        </p:spPr>
      </p:pic>
    </p:spTree>
    <p:extLst>
      <p:ext uri="{BB962C8B-B14F-4D97-AF65-F5344CB8AC3E}">
        <p14:creationId xmlns:p14="http://schemas.microsoft.com/office/powerpoint/2010/main" val="908058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pPr fontAlgn="base">
              <a:spcBef>
                <a:spcPct val="0"/>
              </a:spcBef>
              <a:spcAft>
                <a:spcPct val="0"/>
              </a:spcAft>
            </a:pPr>
            <a:endParaRPr lang="en-US" sz="2400">
              <a:solidFill>
                <a:prstClr val="black"/>
              </a:solidFill>
              <a:latin typeface="Arial" charset="0"/>
              <a:ea typeface="ＭＳ Ｐゴシック" charset="0"/>
            </a:endParaRPr>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pPr fontAlgn="base">
              <a:spcBef>
                <a:spcPct val="0"/>
              </a:spcBef>
              <a:spcAft>
                <a:spcPct val="0"/>
              </a:spcAft>
            </a:pPr>
            <a:fld id="{2EC4CB7A-25B5-498D-9602-EA1D5A2FB3E1}" type="slidenum">
              <a:rPr lang="en-US" sz="2400">
                <a:solidFill>
                  <a:prstClr val="black"/>
                </a:solidFill>
                <a:latin typeface="Arial" charset="0"/>
                <a:ea typeface="ＭＳ Ｐゴシック" charset="0"/>
              </a:rPr>
              <a:pPr fontAlgn="base">
                <a:spcBef>
                  <a:spcPct val="0"/>
                </a:spcBef>
                <a:spcAft>
                  <a:spcPct val="0"/>
                </a:spcAft>
              </a:pPr>
              <a:t>‹#›</a:t>
            </a:fld>
            <a:endParaRPr lang="en-US" sz="2400" dirty="0">
              <a:solidFill>
                <a:prstClr val="black"/>
              </a:solidFill>
              <a:latin typeface="Arial" charset="0"/>
              <a:ea typeface="ＭＳ Ｐゴシック" charset="0"/>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4800" y="6172200"/>
            <a:ext cx="2082800" cy="624840"/>
          </a:xfrm>
          <a:prstGeom prst="rect">
            <a:avLst/>
          </a:prstGeom>
        </p:spPr>
      </p:pic>
    </p:spTree>
    <p:extLst>
      <p:ext uri="{BB962C8B-B14F-4D97-AF65-F5344CB8AC3E}">
        <p14:creationId xmlns:p14="http://schemas.microsoft.com/office/powerpoint/2010/main" val="2032135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65600" y="6356353"/>
            <a:ext cx="3860800" cy="365125"/>
          </a:xfrm>
          <a:prstGeom prst="rect">
            <a:avLst/>
          </a:prstGeom>
        </p:spPr>
        <p:txBody>
          <a:bodyPr/>
          <a:lstStyle/>
          <a:p>
            <a:pPr fontAlgn="base">
              <a:spcBef>
                <a:spcPct val="0"/>
              </a:spcBef>
              <a:spcAft>
                <a:spcPct val="0"/>
              </a:spcAft>
            </a:pPr>
            <a:endParaRPr lang="en-US" sz="2400">
              <a:solidFill>
                <a:prstClr val="black"/>
              </a:solidFill>
              <a:latin typeface="Arial" charset="0"/>
              <a:ea typeface="ＭＳ Ｐゴシック" charset="0"/>
            </a:endParaRPr>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pPr fontAlgn="base">
              <a:spcBef>
                <a:spcPct val="0"/>
              </a:spcBef>
              <a:spcAft>
                <a:spcPct val="0"/>
              </a:spcAft>
            </a:pPr>
            <a:fld id="{2EC4CB7A-25B5-498D-9602-EA1D5A2FB3E1}" type="slidenum">
              <a:rPr lang="en-US" sz="2400">
                <a:solidFill>
                  <a:prstClr val="black"/>
                </a:solidFill>
                <a:latin typeface="Arial" charset="0"/>
                <a:ea typeface="ＭＳ Ｐゴシック" charset="0"/>
              </a:rPr>
              <a:pPr fontAlgn="base">
                <a:spcBef>
                  <a:spcPct val="0"/>
                </a:spcBef>
                <a:spcAft>
                  <a:spcPct val="0"/>
                </a:spcAft>
              </a:pPr>
              <a:t>‹#›</a:t>
            </a:fld>
            <a:endParaRPr lang="en-US" sz="2400">
              <a:solidFill>
                <a:prstClr val="black"/>
              </a:solidFill>
              <a:latin typeface="Arial" charset="0"/>
              <a:ea typeface="ＭＳ Ｐゴシック" charset="0"/>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06400" y="6172200"/>
            <a:ext cx="2082800" cy="624840"/>
          </a:xfrm>
          <a:prstGeom prst="rect">
            <a:avLst/>
          </a:prstGeom>
        </p:spPr>
      </p:pic>
    </p:spTree>
    <p:extLst>
      <p:ext uri="{BB962C8B-B14F-4D97-AF65-F5344CB8AC3E}">
        <p14:creationId xmlns:p14="http://schemas.microsoft.com/office/powerpoint/2010/main" val="21789969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0"/>
            <a:ext cx="11684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3505200"/>
            <a:ext cx="11684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442E309-CD4D-B546-858A-ADC96E5EE591}" type="slidenum">
              <a:rPr lang="en-US"/>
              <a:pPr>
                <a:defRPr/>
              </a:pPr>
              <a:t>‹#›</a:t>
            </a:fld>
            <a:endParaRPr lang="en-US"/>
          </a:p>
        </p:txBody>
      </p:sp>
    </p:spTree>
    <p:extLst>
      <p:ext uri="{BB962C8B-B14F-4D97-AF65-F5344CB8AC3E}">
        <p14:creationId xmlns:p14="http://schemas.microsoft.com/office/powerpoint/2010/main" val="2955465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65600" y="6356353"/>
            <a:ext cx="3860800" cy="365125"/>
          </a:xfrm>
          <a:prstGeom prst="rect">
            <a:avLst/>
          </a:prstGeom>
        </p:spPr>
        <p:txBody>
          <a:bodyPr/>
          <a:lstStyle/>
          <a:p>
            <a:pPr fontAlgn="base">
              <a:spcBef>
                <a:spcPct val="0"/>
              </a:spcBef>
              <a:spcAft>
                <a:spcPct val="0"/>
              </a:spcAft>
            </a:pPr>
            <a:endParaRPr lang="en-US" sz="2400">
              <a:solidFill>
                <a:prstClr val="black"/>
              </a:solidFill>
              <a:latin typeface="Arial" charset="0"/>
              <a:ea typeface="ＭＳ Ｐゴシック" charset="0"/>
            </a:endParaRPr>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pPr fontAlgn="base">
              <a:spcBef>
                <a:spcPct val="0"/>
              </a:spcBef>
              <a:spcAft>
                <a:spcPct val="0"/>
              </a:spcAft>
            </a:pPr>
            <a:fld id="{2EC4CB7A-25B5-498D-9602-EA1D5A2FB3E1}" type="slidenum">
              <a:rPr lang="en-US" sz="2400">
                <a:solidFill>
                  <a:prstClr val="black"/>
                </a:solidFill>
                <a:latin typeface="Arial" charset="0"/>
                <a:ea typeface="ＭＳ Ｐゴシック" charset="0"/>
              </a:rPr>
              <a:pPr fontAlgn="base">
                <a:spcBef>
                  <a:spcPct val="0"/>
                </a:spcBef>
                <a:spcAft>
                  <a:spcPct val="0"/>
                </a:spcAft>
              </a:pPr>
              <a:t>‹#›</a:t>
            </a:fld>
            <a:endParaRPr lang="en-US" sz="2400">
              <a:solidFill>
                <a:prstClr val="black"/>
              </a:solidFill>
              <a:latin typeface="Arial" charset="0"/>
              <a:ea typeface="ＭＳ Ｐゴシック" charset="0"/>
            </a:endParaRPr>
          </a:p>
        </p:txBody>
      </p:sp>
    </p:spTree>
    <p:extLst>
      <p:ext uri="{BB962C8B-B14F-4D97-AF65-F5344CB8AC3E}">
        <p14:creationId xmlns:p14="http://schemas.microsoft.com/office/powerpoint/2010/main" val="264180486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normAutofit/>
          </a:bodyPr>
          <a:lstStyle>
            <a:lvl1pPr>
              <a:defRPr sz="4800">
                <a:solidFill>
                  <a:srgbClr val="072543"/>
                </a:solidFill>
                <a:latin typeface="Century Gothic" panose="020B0502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38165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defRPr sz="4800">
                <a:latin typeface="Century Gothic" panose="020B0502020202020204" pitchFamily="34" charset="0"/>
              </a:defRPr>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noAutofit/>
          </a:bodyPr>
          <a:lstStyle>
            <a:lvl1pPr>
              <a:defRPr>
                <a:solidFill>
                  <a:srgbClr val="072543"/>
                </a:solidFill>
              </a:defRPr>
            </a:lvl1pPr>
            <a:lvl2pPr marL="891540" indent="-342900">
              <a:buClr>
                <a:srgbClr val="6699CC"/>
              </a:buClr>
              <a:buSzPct val="75000"/>
              <a:buFont typeface="Wingdings" panose="05000000000000000000" pitchFamily="2" charset="2"/>
              <a:buChar char="§"/>
              <a:defRPr>
                <a:solidFill>
                  <a:srgbClr val="072543"/>
                </a:solidFill>
              </a:defRPr>
            </a:lvl2pPr>
            <a:lvl3pPr>
              <a:defRPr>
                <a:solidFill>
                  <a:srgbClr val="072543"/>
                </a:solidFill>
              </a:defRPr>
            </a:lvl3pPr>
            <a:lvl4pPr>
              <a:defRPr>
                <a:solidFill>
                  <a:srgbClr val="072543"/>
                </a:solidFill>
              </a:defRPr>
            </a:lvl4pPr>
            <a:lvl5pPr>
              <a:defRPr>
                <a:solidFill>
                  <a:srgbClr val="07254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custDataLst>
              <p:tags r:id="rId4"/>
            </p:custDataLst>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custDataLst>
              <p:tags r:id="rId5"/>
            </p:custDataLst>
          </p:nvPr>
        </p:nvSpPr>
        <p:spPr/>
        <p:txBody>
          <a:bodyPr/>
          <a:lstStyle/>
          <a:p>
            <a:fld id="{2EC4CB7A-25B5-498D-9602-EA1D5A2FB3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02771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13858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620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741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4" name="Footer Placeholder 3"/>
          <p:cNvSpPr>
            <a:spLocks noGrp="1"/>
          </p:cNvSpPr>
          <p:nvPr>
            <p:ph type="ftr" sz="quarter" idx="11"/>
            <p:custDataLst>
              <p:tags r:id="rId3"/>
            </p:custDataLst>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98737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43415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144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93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0"/>
            <a:ext cx="11684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3505200"/>
            <a:ext cx="11684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442E309-CD4D-B546-858A-ADC96E5EE591}" type="slidenum">
              <a:rPr lang="en-US"/>
              <a:pPr>
                <a:defRPr/>
              </a:pPr>
              <a:t>‹#›</a:t>
            </a:fld>
            <a:endParaRPr lang="en-US"/>
          </a:p>
        </p:txBody>
      </p:sp>
    </p:spTree>
    <p:extLst>
      <p:ext uri="{BB962C8B-B14F-4D97-AF65-F5344CB8AC3E}">
        <p14:creationId xmlns:p14="http://schemas.microsoft.com/office/powerpoint/2010/main" val="4277808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435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970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normAutofit/>
          </a:bodyPr>
          <a:lstStyle>
            <a:lvl1pPr>
              <a:defRPr sz="4800">
                <a:solidFill>
                  <a:srgbClr val="072543"/>
                </a:solidFill>
                <a:latin typeface="Century Gothic" panose="020B0502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79571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defRPr sz="4800">
                <a:latin typeface="Century Gothic" panose="020B0502020202020204" pitchFamily="34" charset="0"/>
              </a:defRPr>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noAutofit/>
          </a:bodyPr>
          <a:lstStyle>
            <a:lvl1pPr>
              <a:defRPr>
                <a:solidFill>
                  <a:srgbClr val="072543"/>
                </a:solidFill>
              </a:defRPr>
            </a:lvl1pPr>
            <a:lvl2pPr marL="891540" indent="-342900">
              <a:buClr>
                <a:srgbClr val="6699CC"/>
              </a:buClr>
              <a:buSzPct val="75000"/>
              <a:buFont typeface="Wingdings" panose="05000000000000000000" pitchFamily="2" charset="2"/>
              <a:buChar char="§"/>
              <a:defRPr>
                <a:solidFill>
                  <a:srgbClr val="072543"/>
                </a:solidFill>
              </a:defRPr>
            </a:lvl2pPr>
            <a:lvl3pPr>
              <a:defRPr>
                <a:solidFill>
                  <a:srgbClr val="072543"/>
                </a:solidFill>
              </a:defRPr>
            </a:lvl3pPr>
            <a:lvl4pPr>
              <a:defRPr>
                <a:solidFill>
                  <a:srgbClr val="072543"/>
                </a:solidFill>
              </a:defRPr>
            </a:lvl4pPr>
            <a:lvl5pPr>
              <a:defRPr>
                <a:solidFill>
                  <a:srgbClr val="07254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custDataLst>
              <p:tags r:id="rId4"/>
            </p:custDataLst>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custDataLst>
              <p:tags r:id="rId5"/>
            </p:custDataLst>
          </p:nvPr>
        </p:nvSpPr>
        <p:spPr/>
        <p:txBody>
          <a:bodyPr/>
          <a:lstStyle/>
          <a:p>
            <a:fld id="{2EC4CB7A-25B5-498D-9602-EA1D5A2FB3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152578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99480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965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676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4" name="Footer Placeholder 3"/>
          <p:cNvSpPr>
            <a:spLocks noGrp="1"/>
          </p:cNvSpPr>
          <p:nvPr>
            <p:ph type="ftr" sz="quarter" idx="11"/>
            <p:custDataLst>
              <p:tags r:id="rId3"/>
            </p:custDataLst>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35072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7189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14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5689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990600"/>
            <a:ext cx="5791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62A7FBC-1EA9-1B4F-B2BD-AE682071CD69}" type="slidenum">
              <a:rPr lang="en-US"/>
              <a:pPr>
                <a:defRPr/>
              </a:pPr>
              <a:t>‹#›</a:t>
            </a:fld>
            <a:endParaRPr lang="en-US"/>
          </a:p>
        </p:txBody>
      </p:sp>
    </p:spTree>
    <p:extLst>
      <p:ext uri="{BB962C8B-B14F-4D97-AF65-F5344CB8AC3E}">
        <p14:creationId xmlns:p14="http://schemas.microsoft.com/office/powerpoint/2010/main" val="9509437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172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8018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4CB7A-25B5-498D-9602-EA1D5A2FB3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1391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00" y="4038600"/>
            <a:ext cx="117856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3200" y="152400"/>
            <a:ext cx="117856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3200" y="4953000"/>
            <a:ext cx="117856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57835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3200" y="6217920"/>
            <a:ext cx="2032000" cy="609600"/>
          </a:xfrm>
          <a:prstGeom prst="rect">
            <a:avLst/>
          </a:prstGeom>
        </p:spPr>
      </p:pic>
    </p:spTree>
    <p:extLst>
      <p:ext uri="{BB962C8B-B14F-4D97-AF65-F5344CB8AC3E}">
        <p14:creationId xmlns:p14="http://schemas.microsoft.com/office/powerpoint/2010/main" val="3320085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53600" y="6172200"/>
            <a:ext cx="2032000" cy="609600"/>
          </a:xfrm>
          <a:prstGeom prst="rect">
            <a:avLst/>
          </a:prstGeom>
        </p:spPr>
      </p:pic>
    </p:spTree>
    <p:extLst>
      <p:ext uri="{BB962C8B-B14F-4D97-AF65-F5344CB8AC3E}">
        <p14:creationId xmlns:p14="http://schemas.microsoft.com/office/powerpoint/2010/main" val="317013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8"/>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E7DFE4FF-7BEA-4250-B211-B69F258BE516}" type="slidenum">
              <a:rPr lang="en-US" sz="2400">
                <a:solidFill>
                  <a:prstClr val="black"/>
                </a:solidFill>
                <a:latin typeface="Arial" charset="0"/>
                <a:ea typeface="ＭＳ Ｐゴシック" charset="0"/>
              </a:rPr>
              <a:pPr fontAlgn="base">
                <a:spcBef>
                  <a:spcPct val="0"/>
                </a:spcBef>
                <a:spcAft>
                  <a:spcPct val="0"/>
                </a:spcAft>
                <a:defRPr/>
              </a:pPr>
              <a:t>‹#›</a:t>
            </a:fld>
            <a:endParaRPr lang="en-US" sz="2400" dirty="0">
              <a:solidFill>
                <a:prstClr val="black"/>
              </a:solidFill>
              <a:latin typeface="Arial" charset="0"/>
              <a:ea typeface="ＭＳ Ｐゴシック" charset="0"/>
            </a:endParaRPr>
          </a:p>
        </p:txBody>
      </p:sp>
    </p:spTree>
    <p:extLst>
      <p:ext uri="{BB962C8B-B14F-4D97-AF65-F5344CB8AC3E}">
        <p14:creationId xmlns:p14="http://schemas.microsoft.com/office/powerpoint/2010/main" val="16348603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743200" y="3886200"/>
            <a:ext cx="85344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a:xfrm>
            <a:off x="203200" y="6356351"/>
            <a:ext cx="7010400" cy="365125"/>
          </a:xfrm>
          <a:prstGeom prst="rect">
            <a:avLst/>
          </a:prstGeom>
        </p:spPr>
        <p:txBody>
          <a:bodyPr/>
          <a:lstStyle>
            <a:lvl1pPr>
              <a:defRPr/>
            </a:lvl1pPr>
          </a:lstStyle>
          <a:p>
            <a:pPr fontAlgn="base">
              <a:spcBef>
                <a:spcPct val="0"/>
              </a:spcBef>
              <a:spcAft>
                <a:spcPct val="0"/>
              </a:spcAft>
              <a:defRPr/>
            </a:pPr>
            <a:endParaRPr lang="en-US" sz="2400" dirty="0">
              <a:solidFill>
                <a:prstClr val="black"/>
              </a:solidFill>
              <a:latin typeface="Arial" charset="0"/>
              <a:ea typeface="ＭＳ Ｐゴシック" charset="0"/>
            </a:endParaRPr>
          </a:p>
        </p:txBody>
      </p:sp>
      <p:sp>
        <p:nvSpPr>
          <p:cNvPr id="5" name="Slide Number Placeholder 11"/>
          <p:cNvSpPr>
            <a:spLocks noGrp="1"/>
          </p:cNvSpPr>
          <p:nvPr>
            <p:ph type="sldNum" sz="quarter" idx="11"/>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06392A5D-45AC-471B-9317-A45814D584E6}" type="slidenum">
              <a:rPr lang="en-US" sz="2400">
                <a:solidFill>
                  <a:prstClr val="black"/>
                </a:solidFill>
                <a:latin typeface="Arial" charset="0"/>
                <a:ea typeface="ＭＳ Ｐゴシック" charset="0"/>
              </a:rPr>
              <a:pPr fontAlgn="base">
                <a:spcBef>
                  <a:spcPct val="0"/>
                </a:spcBef>
                <a:spcAft>
                  <a:spcPct val="0"/>
                </a:spcAft>
                <a:defRPr/>
              </a:pPr>
              <a:t>‹#›</a:t>
            </a:fld>
            <a:endParaRPr lang="en-US" sz="2400" dirty="0">
              <a:solidFill>
                <a:prstClr val="black"/>
              </a:solidFill>
              <a:latin typeface="Arial" charset="0"/>
              <a:ea typeface="ＭＳ Ｐゴシック"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228600"/>
            <a:ext cx="3657600" cy="1097280"/>
          </a:xfrm>
          <a:prstGeom prst="rect">
            <a:avLst/>
          </a:prstGeom>
        </p:spPr>
      </p:pic>
    </p:spTree>
    <p:extLst>
      <p:ext uri="{BB962C8B-B14F-4D97-AF65-F5344CB8AC3E}">
        <p14:creationId xmlns:p14="http://schemas.microsoft.com/office/powerpoint/2010/main" val="31958730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pPr fontAlgn="base">
              <a:spcBef>
                <a:spcPct val="0"/>
              </a:spcBef>
              <a:spcAft>
                <a:spcPct val="0"/>
              </a:spcAft>
            </a:pPr>
            <a:endParaRPr lang="en-US" sz="2400">
              <a:solidFill>
                <a:prstClr val="black"/>
              </a:solidFill>
              <a:latin typeface="Arial" charset="0"/>
              <a:ea typeface="ＭＳ Ｐゴシック" charset="0"/>
            </a:endParaRPr>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pPr fontAlgn="base">
              <a:spcBef>
                <a:spcPct val="0"/>
              </a:spcBef>
              <a:spcAft>
                <a:spcPct val="0"/>
              </a:spcAft>
            </a:pPr>
            <a:fld id="{2EC4CB7A-25B5-498D-9602-EA1D5A2FB3E1}" type="slidenum">
              <a:rPr lang="en-US" sz="2400">
                <a:solidFill>
                  <a:prstClr val="black"/>
                </a:solidFill>
                <a:latin typeface="Arial" charset="0"/>
                <a:ea typeface="ＭＳ Ｐゴシック" charset="0"/>
              </a:rPr>
              <a:pPr fontAlgn="base">
                <a:spcBef>
                  <a:spcPct val="0"/>
                </a:spcBef>
                <a:spcAft>
                  <a:spcPct val="0"/>
                </a:spcAft>
              </a:pPr>
              <a:t>‹#›</a:t>
            </a:fld>
            <a:endParaRPr lang="en-US" sz="2400" dirty="0">
              <a:solidFill>
                <a:prstClr val="black"/>
              </a:solidFill>
              <a:latin typeface="Arial" charset="0"/>
              <a:ea typeface="ＭＳ Ｐゴシック" charset="0"/>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4800" y="6172200"/>
            <a:ext cx="2082800" cy="624840"/>
          </a:xfrm>
          <a:prstGeom prst="rect">
            <a:avLst/>
          </a:prstGeom>
        </p:spPr>
      </p:pic>
    </p:spTree>
    <p:extLst>
      <p:ext uri="{BB962C8B-B14F-4D97-AF65-F5344CB8AC3E}">
        <p14:creationId xmlns:p14="http://schemas.microsoft.com/office/powerpoint/2010/main" val="39058665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65600" y="6356353"/>
            <a:ext cx="3860800" cy="365125"/>
          </a:xfrm>
          <a:prstGeom prst="rect">
            <a:avLst/>
          </a:prstGeom>
        </p:spPr>
        <p:txBody>
          <a:bodyPr/>
          <a:lstStyle/>
          <a:p>
            <a:pPr fontAlgn="base">
              <a:spcBef>
                <a:spcPct val="0"/>
              </a:spcBef>
              <a:spcAft>
                <a:spcPct val="0"/>
              </a:spcAft>
            </a:pPr>
            <a:endParaRPr lang="en-US" sz="2400">
              <a:solidFill>
                <a:prstClr val="black"/>
              </a:solidFill>
              <a:latin typeface="Arial" charset="0"/>
              <a:ea typeface="ＭＳ Ｐゴシック" charset="0"/>
            </a:endParaRPr>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pPr fontAlgn="base">
              <a:spcBef>
                <a:spcPct val="0"/>
              </a:spcBef>
              <a:spcAft>
                <a:spcPct val="0"/>
              </a:spcAft>
            </a:pPr>
            <a:fld id="{2EC4CB7A-25B5-498D-9602-EA1D5A2FB3E1}" type="slidenum">
              <a:rPr lang="en-US" sz="2400">
                <a:solidFill>
                  <a:prstClr val="black"/>
                </a:solidFill>
                <a:latin typeface="Arial" charset="0"/>
                <a:ea typeface="ＭＳ Ｐゴシック" charset="0"/>
              </a:rPr>
              <a:pPr fontAlgn="base">
                <a:spcBef>
                  <a:spcPct val="0"/>
                </a:spcBef>
                <a:spcAft>
                  <a:spcPct val="0"/>
                </a:spcAft>
              </a:pPr>
              <a:t>‹#›</a:t>
            </a:fld>
            <a:endParaRPr lang="en-US" sz="2400">
              <a:solidFill>
                <a:prstClr val="black"/>
              </a:solidFill>
              <a:latin typeface="Arial" charset="0"/>
              <a:ea typeface="ＭＳ Ｐゴシック" charset="0"/>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06400" y="6172200"/>
            <a:ext cx="2082800" cy="624840"/>
          </a:xfrm>
          <a:prstGeom prst="rect">
            <a:avLst/>
          </a:prstGeom>
        </p:spPr>
      </p:pic>
    </p:spTree>
    <p:extLst>
      <p:ext uri="{BB962C8B-B14F-4D97-AF65-F5344CB8AC3E}">
        <p14:creationId xmlns:p14="http://schemas.microsoft.com/office/powerpoint/2010/main" val="17770271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990599"/>
            <a:ext cx="56896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4800" y="1752600"/>
            <a:ext cx="5689600" cy="4572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9200" y="1752598"/>
            <a:ext cx="5689600" cy="45720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6299200" y="990600"/>
            <a:ext cx="56896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01666677-785C-E044-BDDF-348B989260EE}" type="slidenum">
              <a:rPr lang="en-US"/>
              <a:pPr>
                <a:defRPr/>
              </a:pPr>
              <a:t>‹#›</a:t>
            </a:fld>
            <a:endParaRPr lang="en-US"/>
          </a:p>
        </p:txBody>
      </p:sp>
    </p:spTree>
    <p:extLst>
      <p:ext uri="{BB962C8B-B14F-4D97-AF65-F5344CB8AC3E}">
        <p14:creationId xmlns:p14="http://schemas.microsoft.com/office/powerpoint/2010/main" val="14075603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65600" y="6356353"/>
            <a:ext cx="3860800" cy="365125"/>
          </a:xfrm>
          <a:prstGeom prst="rect">
            <a:avLst/>
          </a:prstGeom>
        </p:spPr>
        <p:txBody>
          <a:bodyPr/>
          <a:lstStyle/>
          <a:p>
            <a:pPr fontAlgn="base">
              <a:spcBef>
                <a:spcPct val="0"/>
              </a:spcBef>
              <a:spcAft>
                <a:spcPct val="0"/>
              </a:spcAft>
            </a:pPr>
            <a:endParaRPr lang="en-US" sz="2400">
              <a:solidFill>
                <a:prstClr val="black"/>
              </a:solidFill>
              <a:latin typeface="Arial" charset="0"/>
              <a:ea typeface="ＭＳ Ｐゴシック" charset="0"/>
            </a:endParaRPr>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pPr fontAlgn="base">
              <a:spcBef>
                <a:spcPct val="0"/>
              </a:spcBef>
              <a:spcAft>
                <a:spcPct val="0"/>
              </a:spcAft>
            </a:pPr>
            <a:fld id="{2EC4CB7A-25B5-498D-9602-EA1D5A2FB3E1}" type="slidenum">
              <a:rPr lang="en-US" sz="2400">
                <a:solidFill>
                  <a:prstClr val="black"/>
                </a:solidFill>
                <a:latin typeface="Arial" charset="0"/>
                <a:ea typeface="ＭＳ Ｐゴシック" charset="0"/>
              </a:rPr>
              <a:pPr fontAlgn="base">
                <a:spcBef>
                  <a:spcPct val="0"/>
                </a:spcBef>
                <a:spcAft>
                  <a:spcPct val="0"/>
                </a:spcAft>
              </a:pPr>
              <a:t>‹#›</a:t>
            </a:fld>
            <a:endParaRPr lang="en-US" sz="2400">
              <a:solidFill>
                <a:prstClr val="black"/>
              </a:solidFill>
              <a:latin typeface="Arial" charset="0"/>
              <a:ea typeface="ＭＳ Ｐゴシック" charset="0"/>
            </a:endParaRPr>
          </a:p>
        </p:txBody>
      </p:sp>
    </p:spTree>
    <p:extLst>
      <p:ext uri="{BB962C8B-B14F-4D97-AF65-F5344CB8AC3E}">
        <p14:creationId xmlns:p14="http://schemas.microsoft.com/office/powerpoint/2010/main" val="171391955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83C2C3-B08B-428E-89CA-849CEF44A972}" type="datetimeFigureOut">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D6ED9-EAE1-40D2-A026-77B17A1D9468}"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2134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80">
                <a:latin typeface="+mn-lt"/>
              </a:defRPr>
            </a:lvl1pPr>
            <a:lvl2pPr>
              <a:defRPr sz="2880">
                <a:latin typeface="+mn-lt"/>
              </a:defRPr>
            </a:lvl2pPr>
            <a:lvl3pPr>
              <a:defRPr sz="2880">
                <a:latin typeface="+mn-lt"/>
              </a:defRPr>
            </a:lvl3pPr>
            <a:lvl4pPr>
              <a:defRPr sz="2880">
                <a:latin typeface="+mn-lt"/>
              </a:defRPr>
            </a:lvl4pPr>
            <a:lvl5pPr>
              <a:defRPr sz="288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B83C2C3-B08B-428E-89CA-849CEF44A972}" type="datetimeFigureOut">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D6ED9-EAE1-40D2-A026-77B17A1D9468}" type="slidenum">
              <a:rPr lang="en-US" smtClean="0"/>
              <a:pPr/>
              <a:t>‹#›</a:t>
            </a:fld>
            <a:endParaRPr lang="en-US"/>
          </a:p>
        </p:txBody>
      </p:sp>
    </p:spTree>
    <p:extLst>
      <p:ext uri="{BB962C8B-B14F-4D97-AF65-F5344CB8AC3E}">
        <p14:creationId xmlns:p14="http://schemas.microsoft.com/office/powerpoint/2010/main" val="32238731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normAutofit/>
          </a:bodyPr>
          <a:lstStyle>
            <a:lvl1pPr>
              <a:defRPr sz="2880">
                <a:latin typeface="+mn-lt"/>
              </a:defRPr>
            </a:lvl1pPr>
            <a:lvl2pPr>
              <a:defRPr sz="2880">
                <a:latin typeface="+mn-lt"/>
              </a:defRPr>
            </a:lvl2pPr>
            <a:lvl3pPr>
              <a:defRPr sz="2880">
                <a:latin typeface="+mn-lt"/>
              </a:defRPr>
            </a:lvl3pPr>
            <a:lvl4pPr>
              <a:defRPr sz="2880">
                <a:latin typeface="+mn-lt"/>
              </a:defRPr>
            </a:lvl4pPr>
            <a:lvl5pPr>
              <a:defRPr sz="288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normAutofit/>
          </a:bodyPr>
          <a:lstStyle>
            <a:lvl1pPr>
              <a:defRPr sz="2880">
                <a:latin typeface="+mn-lt"/>
              </a:defRPr>
            </a:lvl1pPr>
            <a:lvl2pPr>
              <a:defRPr sz="2880">
                <a:latin typeface="+mn-lt"/>
              </a:defRPr>
            </a:lvl2pPr>
            <a:lvl3pPr>
              <a:defRPr sz="2880">
                <a:latin typeface="+mn-lt"/>
              </a:defRPr>
            </a:lvl3pPr>
            <a:lvl4pPr>
              <a:defRPr sz="2880">
                <a:latin typeface="+mn-lt"/>
              </a:defRPr>
            </a:lvl4pPr>
            <a:lvl5pPr>
              <a:defRPr sz="288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83C2C3-B08B-428E-89CA-849CEF44A972}" type="datetimeFigureOut">
              <a:rPr lang="en-US" smtClean="0"/>
              <a:pPr/>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D6ED9-EAE1-40D2-A026-77B17A1D9468}" type="slidenum">
              <a:rPr lang="en-US" smtClean="0"/>
              <a:pPr/>
              <a:t>‹#›</a:t>
            </a:fld>
            <a:endParaRPr lang="en-US"/>
          </a:p>
        </p:txBody>
      </p:sp>
    </p:spTree>
    <p:extLst>
      <p:ext uri="{BB962C8B-B14F-4D97-AF65-F5344CB8AC3E}">
        <p14:creationId xmlns:p14="http://schemas.microsoft.com/office/powerpoint/2010/main" val="31918903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83C2C3-B08B-428E-89CA-849CEF44A972}" type="datetimeFigureOut">
              <a:rPr lang="en-US" smtClean="0"/>
              <a:pPr/>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6D6ED9-EAE1-40D2-A026-77B17A1D9468}" type="slidenum">
              <a:rPr lang="en-US" smtClean="0"/>
              <a:pPr/>
              <a:t>‹#›</a:t>
            </a:fld>
            <a:endParaRPr lang="en-US"/>
          </a:p>
        </p:txBody>
      </p:sp>
    </p:spTree>
    <p:extLst>
      <p:ext uri="{BB962C8B-B14F-4D97-AF65-F5344CB8AC3E}">
        <p14:creationId xmlns:p14="http://schemas.microsoft.com/office/powerpoint/2010/main" val="29868839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83C2C3-B08B-428E-89CA-849CEF44A972}" type="datetimeFigureOut">
              <a:rPr lang="en-US" smtClean="0"/>
              <a:pPr/>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6D6ED9-EAE1-40D2-A026-77B17A1D9468}" type="slidenum">
              <a:rPr lang="en-US" smtClean="0"/>
              <a:pPr/>
              <a:t>‹#›</a:t>
            </a:fld>
            <a:endParaRPr lang="en-US"/>
          </a:p>
        </p:txBody>
      </p:sp>
    </p:spTree>
    <p:extLst>
      <p:ext uri="{BB962C8B-B14F-4D97-AF65-F5344CB8AC3E}">
        <p14:creationId xmlns:p14="http://schemas.microsoft.com/office/powerpoint/2010/main" val="1841369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B83C2C3-B08B-428E-89CA-849CEF44A972}" type="datetimeFigureOut">
              <a:rPr lang="en-US" smtClean="0"/>
              <a:pPr/>
              <a:t>8/11/2016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A6D6ED9-EAE1-40D2-A026-77B17A1D9468}" type="slidenum">
              <a:rPr lang="en-US" smtClean="0"/>
              <a:pPr/>
              <a:t>‹#›</a:t>
            </a:fld>
            <a:endParaRPr lang="en-US"/>
          </a:p>
        </p:txBody>
      </p:sp>
    </p:spTree>
    <p:extLst>
      <p:ext uri="{BB962C8B-B14F-4D97-AF65-F5344CB8AC3E}">
        <p14:creationId xmlns:p14="http://schemas.microsoft.com/office/powerpoint/2010/main" val="16850098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3C2C3-B08B-428E-89CA-849CEF44A972}" type="datetimeFigureOut">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D6ED9-EAE1-40D2-A026-77B17A1D9468}" type="slidenum">
              <a:rPr lang="en-US" smtClean="0"/>
              <a:pPr/>
              <a:t>‹#›</a:t>
            </a:fld>
            <a:endParaRPr lang="en-US"/>
          </a:p>
        </p:txBody>
      </p:sp>
    </p:spTree>
    <p:extLst>
      <p:ext uri="{BB962C8B-B14F-4D97-AF65-F5344CB8AC3E}">
        <p14:creationId xmlns:p14="http://schemas.microsoft.com/office/powerpoint/2010/main" val="184358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609600" y="1600200"/>
            <a:ext cx="109728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8"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9605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684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C02787E-54BF-6C4D-9EA0-361C2B8DD9E1}" type="slidenum">
              <a:rPr lang="en-US"/>
              <a:pPr>
                <a:defRPr/>
              </a:pPr>
              <a:t>‹#›</a:t>
            </a:fld>
            <a:endParaRPr lang="en-US"/>
          </a:p>
        </p:txBody>
      </p:sp>
    </p:spTree>
    <p:extLst>
      <p:ext uri="{BB962C8B-B14F-4D97-AF65-F5344CB8AC3E}">
        <p14:creationId xmlns:p14="http://schemas.microsoft.com/office/powerpoint/2010/main" val="287033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CBF37B6-674E-D547-83D9-265D13403A95}" type="slidenum">
              <a:rPr lang="en-US"/>
              <a:pPr>
                <a:defRPr/>
              </a:pPr>
              <a:t>‹#›</a:t>
            </a:fld>
            <a:endParaRPr lang="en-US"/>
          </a:p>
        </p:txBody>
      </p:sp>
    </p:spTree>
    <p:extLst>
      <p:ext uri="{BB962C8B-B14F-4D97-AF65-F5344CB8AC3E}">
        <p14:creationId xmlns:p14="http://schemas.microsoft.com/office/powerpoint/2010/main" val="36037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684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4775200" y="990600"/>
            <a:ext cx="7222067"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13267" y="990600"/>
            <a:ext cx="4315884" cy="5334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CAFC370-C74C-2843-AB53-107270737FBA}" type="slidenum">
              <a:rPr lang="en-US"/>
              <a:pPr>
                <a:defRPr/>
              </a:pPr>
              <a:t>‹#›</a:t>
            </a:fld>
            <a:endParaRPr lang="en-US"/>
          </a:p>
        </p:txBody>
      </p:sp>
    </p:spTree>
    <p:extLst>
      <p:ext uri="{BB962C8B-B14F-4D97-AF65-F5344CB8AC3E}">
        <p14:creationId xmlns:p14="http://schemas.microsoft.com/office/powerpoint/2010/main" val="4120318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ags" Target="../tags/tag2.xml"/><Relationship Id="rId18" Type="http://schemas.openxmlformats.org/officeDocument/2006/relationships/image" Target="../media/image6.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17" Type="http://schemas.openxmlformats.org/officeDocument/2006/relationships/tags" Target="../tags/tag6.xml"/><Relationship Id="rId2" Type="http://schemas.openxmlformats.org/officeDocument/2006/relationships/slideLayout" Target="../slideLayouts/slideLayout32.xml"/><Relationship Id="rId16" Type="http://schemas.openxmlformats.org/officeDocument/2006/relationships/tags" Target="../tags/tag5.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ags" Target="../tags/tag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ags" Target="../tags/tag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ags" Target="../tags/tag1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17" Type="http://schemas.openxmlformats.org/officeDocument/2006/relationships/tags" Target="../tags/tag20.xml"/><Relationship Id="rId2" Type="http://schemas.openxmlformats.org/officeDocument/2006/relationships/slideLayout" Target="../slideLayouts/slideLayout43.xml"/><Relationship Id="rId16" Type="http://schemas.openxmlformats.org/officeDocument/2006/relationships/tags" Target="../tags/tag19.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ags" Target="../tags/tag18.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ags" Target="../tags/tag1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10" Type="http://schemas.openxmlformats.org/officeDocument/2006/relationships/image" Target="../media/image4.png"/><Relationship Id="rId4" Type="http://schemas.openxmlformats.org/officeDocument/2006/relationships/slideLayout" Target="../slideLayouts/slideLayout5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52400"/>
            <a:ext cx="11684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304800" y="990600"/>
            <a:ext cx="1168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04800" y="6400801"/>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pPr>
              <a:defRPr/>
            </a:pPr>
            <a:fld id="{93F68DD1-A5D0-7B41-8331-CDD6C0C8CC23}" type="slidenum">
              <a:rPr lang="en-US" smtClean="0"/>
              <a:pPr>
                <a:defRPr/>
              </a:pPr>
              <a:t>‹#›</a:t>
            </a:fld>
            <a:endParaRPr lang="en-US"/>
          </a:p>
        </p:txBody>
      </p:sp>
      <p:pic>
        <p:nvPicPr>
          <p:cNvPr id="3" name="Picture 2" title="Improving Data, Improving Outcomes 2016"/>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643917" y="6239002"/>
            <a:ext cx="4344883" cy="601667"/>
          </a:xfrm>
          <a:prstGeom prst="rect">
            <a:avLst/>
          </a:prstGeom>
        </p:spPr>
      </p:pic>
    </p:spTree>
    <p:extLst>
      <p:ext uri="{BB962C8B-B14F-4D97-AF65-F5344CB8AC3E}">
        <p14:creationId xmlns:p14="http://schemas.microsoft.com/office/powerpoint/2010/main" val="392263724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hdr="0" dt="0"/>
  <p:txStyles>
    <p:titleStyle>
      <a:lvl1pPr algn="ctr" defTabSz="457200" rtl="0" eaLnBrk="0" fontAlgn="base" hangingPunct="0">
        <a:spcBef>
          <a:spcPct val="0"/>
        </a:spcBef>
        <a:spcAft>
          <a:spcPct val="0"/>
        </a:spcAft>
        <a:defRPr sz="3200" kern="1200">
          <a:solidFill>
            <a:schemeClr val="tx2"/>
          </a:solidFill>
          <a:effectLst>
            <a:outerShdw dist="50800" dir="2400000" algn="tl" rotWithShape="0">
              <a:schemeClr val="bg1"/>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000000"/>
          </a:solidFill>
          <a:effectLst>
            <a:outerShdw dist="50800" dir="2700000" algn="tl" rotWithShape="0">
              <a:schemeClr val="bg1"/>
            </a:outerShdw>
          </a:effectLst>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000000"/>
          </a:solidFill>
          <a:effectLst>
            <a:outerShdw dist="50800" dir="2700000" algn="tl" rotWithShape="0">
              <a:schemeClr val="bg1"/>
            </a:outerShdw>
          </a:effectLst>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000000"/>
          </a:solidFill>
          <a:effectLst>
            <a:outerShdw dist="50800" dir="2700000" algn="tl" rotWithShape="0">
              <a:schemeClr val="bg1"/>
            </a:outerShdw>
          </a:effectLst>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000000"/>
          </a:solidFill>
          <a:effectLst>
            <a:outerShdw dist="50800" dir="2700000" algn="tl" rotWithShape="0">
              <a:schemeClr val="bg1"/>
            </a:outerShdw>
          </a:effectLst>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000000"/>
          </a:solidFill>
          <a:effectLst>
            <a:outerShdw dist="50800" dir="2700000" algn="tl" rotWithShape="0">
              <a:schemeClr val="bg1"/>
            </a:outerShdw>
          </a:effectLst>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2"/>
          <p:cNvSpPr/>
          <p:nvPr userDrawn="1"/>
        </p:nvSpPr>
        <p:spPr>
          <a:xfrm>
            <a:off x="554182" y="735567"/>
            <a:ext cx="11083636" cy="561388"/>
          </a:xfrm>
          <a:custGeom>
            <a:avLst/>
            <a:gdLst/>
            <a:ahLst/>
            <a:cxnLst/>
            <a:rect l="l" t="t" r="r" b="b"/>
            <a:pathLst>
              <a:path w="9144000" h="457200">
                <a:moveTo>
                  <a:pt x="0" y="0"/>
                </a:moveTo>
                <a:lnTo>
                  <a:pt x="0" y="457200"/>
                </a:lnTo>
                <a:lnTo>
                  <a:pt x="9144000" y="457200"/>
                </a:lnTo>
                <a:lnTo>
                  <a:pt x="9144000" y="0"/>
                </a:lnTo>
                <a:lnTo>
                  <a:pt x="0" y="0"/>
                </a:lnTo>
                <a:close/>
              </a:path>
            </a:pathLst>
          </a:custGeom>
          <a:solidFill>
            <a:srgbClr val="98CCFE"/>
          </a:solidFill>
        </p:spPr>
        <p:txBody>
          <a:bodyPr wrap="square" lIns="0" tIns="0" rIns="0" bIns="0" rtlCol="0">
            <a:noAutofit/>
          </a:bodyPr>
          <a:lstStyle/>
          <a:p>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A9F71-5C34-437A-ABE8-D369CD5F0C90}" type="datetimeFigureOut">
              <a:rPr lang="en-US" smtClean="0"/>
              <a:t>8/11/2016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42A24-DF7F-4A9C-85FD-9EE18F38792F}" type="slidenum">
              <a:rPr lang="en-US" smtClean="0"/>
              <a:t>‹#›</a:t>
            </a:fld>
            <a:endParaRPr lang="en-US"/>
          </a:p>
        </p:txBody>
      </p:sp>
    </p:spTree>
    <p:extLst>
      <p:ext uri="{BB962C8B-B14F-4D97-AF65-F5344CB8AC3E}">
        <p14:creationId xmlns:p14="http://schemas.microsoft.com/office/powerpoint/2010/main" val="423385192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28600"/>
            <a:ext cx="11684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304800" y="1143000"/>
            <a:ext cx="1168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7004814"/>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28600"/>
            <a:ext cx="11684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304800" y="1143000"/>
            <a:ext cx="1168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998854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mj-lt"/>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609600" y="1600200"/>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5"/>
            </p:custDataLst>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3"/>
            <p:custDataLst>
              <p:tags r:id="rId16"/>
            </p:custDataLst>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custDataLst>
              <p:tags r:id="rId17"/>
            </p:custDataLst>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2EC4CB7A-25B5-498D-9602-EA1D5A2FB3E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855200" y="6080760"/>
            <a:ext cx="1828800" cy="658368"/>
          </a:xfrm>
          <a:prstGeom prst="rect">
            <a:avLst/>
          </a:prstGeom>
        </p:spPr>
      </p:pic>
    </p:spTree>
    <p:extLst>
      <p:ext uri="{BB962C8B-B14F-4D97-AF65-F5344CB8AC3E}">
        <p14:creationId xmlns:p14="http://schemas.microsoft.com/office/powerpoint/2010/main" val="18160587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par>
    </p:tnLst>
  </p:timing>
  <p:txStyles>
    <p:titleStyle>
      <a:lvl1pPr algn="ctr" defTabSz="1097280" rtl="0" eaLnBrk="1" latinLnBrk="0" hangingPunct="1">
        <a:spcBef>
          <a:spcPct val="0"/>
        </a:spcBef>
        <a:buNone/>
        <a:defRPr sz="4320" b="0" i="0" u="none" kern="1200">
          <a:solidFill>
            <a:srgbClr val="072543"/>
          </a:solidFill>
          <a:latin typeface="Arial" panose="020B0604020202020204" pitchFamily="34" charset="0"/>
          <a:ea typeface="+mj-ea"/>
          <a:cs typeface="Arial" panose="020B0604020202020204" pitchFamily="34" charset="0"/>
        </a:defRPr>
      </a:lvl1pPr>
    </p:titleStyle>
    <p:body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b="0" i="0" u="none"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609600" y="1600200"/>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5"/>
            </p:custDataLst>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3704CCA4-AEB8-42CF-85FB-D5C0DE8B70C5}"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3"/>
            <p:custDataLst>
              <p:tags r:id="rId16"/>
            </p:custDataLst>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custDataLst>
              <p:tags r:id="rId17"/>
            </p:custDataLst>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2EC4CB7A-25B5-498D-9602-EA1D5A2FB3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743779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iming>
    <p:tnLst>
      <p:par>
        <p:cTn id="1" dur="indefinite" restart="never" nodeType="tmRoot"/>
      </p:par>
    </p:tnLst>
  </p:timing>
  <p:txStyles>
    <p:titleStyle>
      <a:lvl1pPr algn="ctr" defTabSz="1097280" rtl="0" eaLnBrk="1" latinLnBrk="0" hangingPunct="1">
        <a:spcBef>
          <a:spcPct val="0"/>
        </a:spcBef>
        <a:buNone/>
        <a:defRPr sz="4320" b="0" i="0" u="none" kern="1200">
          <a:solidFill>
            <a:srgbClr val="072543"/>
          </a:solidFill>
          <a:latin typeface="Arial" panose="020B0604020202020204" pitchFamily="34" charset="0"/>
          <a:ea typeface="+mj-ea"/>
          <a:cs typeface="Arial" panose="020B0604020202020204" pitchFamily="34" charset="0"/>
        </a:defRPr>
      </a:lvl1pPr>
    </p:titleStyle>
    <p:body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b="0" i="0" u="none"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28600"/>
            <a:ext cx="11684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304800" y="1143000"/>
            <a:ext cx="1168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066870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mj-lt"/>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8/11/2016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93F68DD1-A5D0-7B41-8331-CDD6C0C8CC23}"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31036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3" r:id="rId3"/>
    <p:sldLayoutId id="2147483754" r:id="rId4"/>
    <p:sldLayoutId id="2147483755" r:id="rId5"/>
    <p:sldLayoutId id="2147483756" r:id="rId6"/>
    <p:sldLayoutId id="2147483759" r:id="rId7"/>
    <p:sldLayoutId id="2147483761" r:id="rId8"/>
  </p:sldLayoutIdLst>
  <p:hf hdr="0" dt="0"/>
  <p:txStyles>
    <p:titleStyle>
      <a:lvl1pPr algn="l" defTabSz="914400" rtl="0" eaLnBrk="1" latinLnBrk="0" hangingPunct="1">
        <a:lnSpc>
          <a:spcPct val="85000"/>
        </a:lnSpc>
        <a:spcBef>
          <a:spcPct val="0"/>
        </a:spcBef>
        <a:buNone/>
        <a:defRPr sz="4320" kern="1200" spc="-50" baseline="0">
          <a:solidFill>
            <a:schemeClr val="tx1">
              <a:lumMod val="75000"/>
              <a:lumOff val="25000"/>
            </a:schemeClr>
          </a:solidFill>
          <a:latin typeface="Century Gothic" panose="020B0502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2.xml"/><Relationship Id="rId1" Type="http://schemas.openxmlformats.org/officeDocument/2006/relationships/tags" Target="../tags/tag56.xml"/><Relationship Id="rId4" Type="http://schemas.openxmlformats.org/officeDocument/2006/relationships/hyperlink" Target="http://ectacenter.org/decrp/"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2.xml"/><Relationship Id="rId1" Type="http://schemas.openxmlformats.org/officeDocument/2006/relationships/tags" Target="../tags/tag59.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2.xml"/><Relationship Id="rId1" Type="http://schemas.openxmlformats.org/officeDocument/2006/relationships/tags" Target="../tags/tag3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2.xml"/><Relationship Id="rId1" Type="http://schemas.openxmlformats.org/officeDocument/2006/relationships/tags" Target="../tags/tag60.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2.xml"/><Relationship Id="rId1" Type="http://schemas.openxmlformats.org/officeDocument/2006/relationships/tags" Target="../tags/tag6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tags" Target="../tags/tag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2.xml"/><Relationship Id="rId1" Type="http://schemas.openxmlformats.org/officeDocument/2006/relationships/tags" Target="../tags/tag6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2.xml"/><Relationship Id="rId1" Type="http://schemas.openxmlformats.org/officeDocument/2006/relationships/tags" Target="../tags/tag6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2.xml"/><Relationship Id="rId1" Type="http://schemas.openxmlformats.org/officeDocument/2006/relationships/tags" Target="../tags/tag6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2.xml"/><Relationship Id="rId1" Type="http://schemas.openxmlformats.org/officeDocument/2006/relationships/tags" Target="../tags/tag65.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2.xml"/><Relationship Id="rId1" Type="http://schemas.openxmlformats.org/officeDocument/2006/relationships/tags" Target="../tags/tag6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2.xml"/><Relationship Id="rId1" Type="http://schemas.openxmlformats.org/officeDocument/2006/relationships/tags" Target="../tags/tag6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2.xml"/><Relationship Id="rId1" Type="http://schemas.openxmlformats.org/officeDocument/2006/relationships/tags" Target="../tags/tag6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2.xml"/><Relationship Id="rId1" Type="http://schemas.openxmlformats.org/officeDocument/2006/relationships/tags" Target="../tags/tag6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2.xml"/><Relationship Id="rId1" Type="http://schemas.openxmlformats.org/officeDocument/2006/relationships/tags" Target="../tags/tag70.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2.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3.xml"/><Relationship Id="rId5" Type="http://schemas.openxmlformats.org/officeDocument/2006/relationships/slideLayout" Target="../slideLayouts/slideLayout32.xml"/><Relationship Id="rId4" Type="http://schemas.openxmlformats.org/officeDocument/2006/relationships/tags" Target="../tags/tag3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2.xml"/><Relationship Id="rId1" Type="http://schemas.openxmlformats.org/officeDocument/2006/relationships/tags" Target="../tags/tag71.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2.xml"/><Relationship Id="rId1" Type="http://schemas.openxmlformats.org/officeDocument/2006/relationships/tags" Target="../tags/tag72.xml"/><Relationship Id="rId5" Type="http://schemas.openxmlformats.org/officeDocument/2006/relationships/image" Target="../media/image32.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2.xml"/><Relationship Id="rId1" Type="http://schemas.openxmlformats.org/officeDocument/2006/relationships/tags" Target="../tags/tag73.xml"/><Relationship Id="rId5" Type="http://schemas.openxmlformats.org/officeDocument/2006/relationships/image" Target="../media/image33.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hyperlink" Target="http://ectacenter.org/decrp/" TargetMode="External"/><Relationship Id="rId2" Type="http://schemas.openxmlformats.org/officeDocument/2006/relationships/slideLayout" Target="../slideLayouts/slideLayout62.xml"/><Relationship Id="rId1" Type="http://schemas.openxmlformats.org/officeDocument/2006/relationships/tags" Target="../tags/tag74.xml"/><Relationship Id="rId6" Type="http://schemas.openxmlformats.org/officeDocument/2006/relationships/hyperlink" Target="http://ectacenter.org/eco/pages/frame_dev.asp#SelfAsses" TargetMode="External"/><Relationship Id="rId5" Type="http://schemas.openxmlformats.org/officeDocument/2006/relationships/hyperlink" Target="http://dasycenter.org/resources/dasy-framework/" TargetMode="Externa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2.xml"/><Relationship Id="rId1" Type="http://schemas.openxmlformats.org/officeDocument/2006/relationships/tags" Target="../tags/tag75.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3" Type="http://schemas.openxmlformats.org/officeDocument/2006/relationships/hyperlink" Target="http://ectacenter.org/eco/" TargetMode="External"/><Relationship Id="rId2" Type="http://schemas.openxmlformats.org/officeDocument/2006/relationships/slideLayout" Target="../slideLayouts/slideLayout62.xml"/><Relationship Id="rId1" Type="http://schemas.openxmlformats.org/officeDocument/2006/relationships/tags" Target="../tags/tag76.xml"/><Relationship Id="rId5" Type="http://schemas.openxmlformats.org/officeDocument/2006/relationships/hyperlink" Target="http://ectacenter.org/eco/pages/states_approaches.asp#FamilyOutcomes" TargetMode="External"/><Relationship Id="rId4" Type="http://schemas.openxmlformats.org/officeDocument/2006/relationships/hyperlink" Target="http://ectacenter.org/~pdfs/eco/Decision_Tree.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aota.org/Advocacy-Policy/State-Policy/State-OT-Associations.aspx" TargetMode="External"/><Relationship Id="rId2" Type="http://schemas.openxmlformats.org/officeDocument/2006/relationships/hyperlink" Target="http://www.aota.org/Education-Careers/Find-School.aspx" TargetMode="External"/><Relationship Id="rId1" Type="http://schemas.openxmlformats.org/officeDocument/2006/relationships/slideLayout" Target="../slideLayouts/slideLayout62.xml"/><Relationship Id="rId5" Type="http://schemas.openxmlformats.org/officeDocument/2006/relationships/hyperlink" Target="https://otconnections.aota.org/galleries/aota_podcasts/m/pediatric_virtual_chats/121002.aspx" TargetMode="External"/><Relationship Id="rId4" Type="http://schemas.openxmlformats.org/officeDocument/2006/relationships/hyperlink" Target="http://www.talkshoe.com/tc/73733"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aota.org/Practice/Children-Youth/Early-Intervention.aspx" TargetMode="External"/><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3.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4.xml"/><Relationship Id="rId5" Type="http://schemas.openxmlformats.org/officeDocument/2006/relationships/slideLayout" Target="../slideLayouts/slideLayout32.xml"/><Relationship Id="rId4" Type="http://schemas.openxmlformats.org/officeDocument/2006/relationships/tags" Target="../tags/tag3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66.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6.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5" Type="http://schemas.openxmlformats.org/officeDocument/2006/relationships/hyperlink" Target="http://www.aota.org/About-Occupational-Therapy/Patients-Clients/ChildrenAndYouth.aspx" TargetMode="External"/><Relationship Id="rId4" Type="http://schemas.openxmlformats.org/officeDocument/2006/relationships/hyperlink" Target="http://www.aota.org/About-Occupational-Therapy/Professionals/CY.aspx"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5" Type="http://schemas.openxmlformats.org/officeDocument/2006/relationships/hyperlink" Target="http://ajot.aota.org/article.aspx?articleid=1865197" TargetMode="External"/><Relationship Id="rId4" Type="http://schemas.openxmlformats.org/officeDocument/2006/relationships/hyperlink" Target="http://www.aota.org/Practice/Children-Youth/Evidence-based.aspx"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9.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4.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5.xml"/><Relationship Id="rId5" Type="http://schemas.openxmlformats.org/officeDocument/2006/relationships/slideLayout" Target="../slideLayouts/slideLayout32.xml"/><Relationship Id="rId4" Type="http://schemas.openxmlformats.org/officeDocument/2006/relationships/tags" Target="../tags/tag43.xml"/></Relationships>
</file>

<file path=ppt/slides/_rels/slide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5.jpeg"/><Relationship Id="rId5" Type="http://schemas.openxmlformats.org/officeDocument/2006/relationships/notesSlide" Target="../notesSlides/notesSlide6.xml"/><Relationship Id="rId4"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6.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7.xml"/><Relationship Id="rId5" Type="http://schemas.openxmlformats.org/officeDocument/2006/relationships/slideLayout" Target="../slideLayouts/slideLayout32.xml"/><Relationship Id="rId4" Type="http://schemas.openxmlformats.org/officeDocument/2006/relationships/tags" Target="../tags/tag50.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53.xml"/><Relationship Id="rId7" Type="http://schemas.openxmlformats.org/officeDocument/2006/relationships/notesSlide" Target="../notesSlides/notesSlide8.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32.xml"/><Relationship Id="rId5" Type="http://schemas.openxmlformats.org/officeDocument/2006/relationships/tags" Target="../tags/tag55.xml"/><Relationship Id="rId4"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title="Aspire Kids logo"/>
          <p:cNvPicPr>
            <a:picLocks noChangeAspect="1"/>
          </p:cNvPicPr>
          <p:nvPr/>
        </p:nvPicPr>
        <p:blipFill>
          <a:blip r:embed="rId3"/>
          <a:stretch>
            <a:fillRect/>
          </a:stretch>
        </p:blipFill>
        <p:spPr>
          <a:xfrm>
            <a:off x="10164301" y="4769284"/>
            <a:ext cx="1982757" cy="1449758"/>
          </a:xfrm>
          <a:prstGeom prst="rect">
            <a:avLst/>
          </a:prstGeom>
        </p:spPr>
      </p:pic>
      <p:pic>
        <p:nvPicPr>
          <p:cNvPr id="7" name="Picture 1" title="ECTA and DaSy Centers logo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126" y="5245863"/>
            <a:ext cx="2703274" cy="973179"/>
          </a:xfrm>
          <a:prstGeom prst="rect">
            <a:avLst/>
          </a:prstGeom>
        </p:spPr>
      </p:pic>
      <p:sp>
        <p:nvSpPr>
          <p:cNvPr id="6" name="object 1" title="AOTA logo"/>
          <p:cNvSpPr/>
          <p:nvPr/>
        </p:nvSpPr>
        <p:spPr>
          <a:xfrm>
            <a:off x="3296564" y="5716496"/>
            <a:ext cx="1862049" cy="376517"/>
          </a:xfrm>
          <a:prstGeom prst="rect">
            <a:avLst/>
          </a:prstGeom>
          <a:blipFill>
            <a:blip r:embed="rId5" cstate="print"/>
            <a:stretch>
              <a:fillRect/>
            </a:stretch>
          </a:blipFill>
        </p:spPr>
        <p:txBody>
          <a:bodyPr wrap="square" lIns="0" tIns="0" rIns="0" bIns="0" rtlCol="0">
            <a:noAutofit/>
          </a:bodyPr>
          <a:lstStyle/>
          <a:p>
            <a:endParaRPr/>
          </a:p>
        </p:txBody>
      </p:sp>
      <p:sp>
        <p:nvSpPr>
          <p:cNvPr id="3" name="Subtitle 2"/>
          <p:cNvSpPr>
            <a:spLocks noGrp="1"/>
          </p:cNvSpPr>
          <p:nvPr>
            <p:ph type="subTitle" idx="1"/>
          </p:nvPr>
        </p:nvSpPr>
        <p:spPr/>
        <p:txBody>
          <a:bodyPr>
            <a:normAutofit fontScale="85000" lnSpcReduction="20000"/>
          </a:bodyPr>
          <a:lstStyle/>
          <a:p>
            <a:r>
              <a:rPr lang="en-US" i="1" dirty="0" smtClean="0"/>
              <a:t>Improving Data, Improving Outcomes Conference</a:t>
            </a:r>
          </a:p>
          <a:p>
            <a:r>
              <a:rPr lang="en-US" dirty="0" smtClean="0"/>
              <a:t>August, 2016</a:t>
            </a:r>
          </a:p>
          <a:p>
            <a:r>
              <a:rPr lang="en-US" dirty="0" smtClean="0"/>
              <a:t>New Orleans, LA</a:t>
            </a:r>
            <a:endParaRPr lang="en-US" dirty="0"/>
          </a:p>
        </p:txBody>
      </p:sp>
      <p:sp>
        <p:nvSpPr>
          <p:cNvPr id="2" name="Title 1"/>
          <p:cNvSpPr>
            <a:spLocks noGrp="1"/>
          </p:cNvSpPr>
          <p:nvPr>
            <p:ph type="ctrTitle"/>
          </p:nvPr>
        </p:nvSpPr>
        <p:spPr/>
        <p:txBody>
          <a:bodyPr>
            <a:normAutofit/>
          </a:bodyPr>
          <a:lstStyle/>
          <a:p>
            <a:r>
              <a:rPr lang="en-US" sz="4800" dirty="0" smtClean="0"/>
              <a:t>Learning From One Another:  Occupational Therapy Practitioners as Valuable Team Members in the COS Process</a:t>
            </a:r>
            <a:endParaRPr lang="en-US" sz="48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3391" y="5335443"/>
            <a:ext cx="1886213" cy="762106"/>
          </a:xfrm>
          <a:prstGeom prst="rect">
            <a:avLst/>
          </a:prstGeom>
        </p:spPr>
      </p:pic>
    </p:spTree>
    <p:extLst>
      <p:ext uri="{BB962C8B-B14F-4D97-AF65-F5344CB8AC3E}">
        <p14:creationId xmlns:p14="http://schemas.microsoft.com/office/powerpoint/2010/main" val="3178177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1"/>
          <p:cNvSpPr>
            <a:spLocks noGrp="1"/>
          </p:cNvSpPr>
          <p:nvPr>
            <p:ph idx="1"/>
          </p:nvPr>
        </p:nvSpPr>
        <p:spPr/>
        <p:txBody>
          <a:bodyPr>
            <a:noAutofit/>
          </a:bodyPr>
          <a:lstStyle/>
          <a:p>
            <a:r>
              <a:rPr lang="en-US" sz="2800" dirty="0" smtClean="0"/>
              <a:t>Assessment</a:t>
            </a:r>
          </a:p>
          <a:p>
            <a:pPr lvl="1">
              <a:buFont typeface="Arial" panose="020B0604020202020204" pitchFamily="34" charset="0"/>
              <a:buChar char="•"/>
            </a:pPr>
            <a:r>
              <a:rPr lang="en-US" sz="2400" dirty="0" smtClean="0">
                <a:solidFill>
                  <a:srgbClr val="072543"/>
                </a:solidFill>
              </a:rPr>
              <a:t>Involves </a:t>
            </a:r>
            <a:r>
              <a:rPr lang="en-US" sz="2400" b="1" dirty="0" smtClean="0">
                <a:solidFill>
                  <a:schemeClr val="tx1"/>
                </a:solidFill>
              </a:rPr>
              <a:t>multiple sources </a:t>
            </a:r>
            <a:r>
              <a:rPr lang="en-US" sz="2400" dirty="0" smtClean="0">
                <a:solidFill>
                  <a:srgbClr val="072543"/>
                </a:solidFill>
              </a:rPr>
              <a:t>of information</a:t>
            </a:r>
          </a:p>
          <a:p>
            <a:pPr lvl="1">
              <a:buFont typeface="Arial" panose="020B0604020202020204" pitchFamily="34" charset="0"/>
              <a:buChar char="•"/>
            </a:pPr>
            <a:r>
              <a:rPr lang="en-US" sz="2400" dirty="0" smtClean="0">
                <a:solidFill>
                  <a:srgbClr val="072543"/>
                </a:solidFill>
              </a:rPr>
              <a:t>Includes </a:t>
            </a:r>
            <a:r>
              <a:rPr lang="en-US" sz="2400" b="1" dirty="0" smtClean="0">
                <a:solidFill>
                  <a:schemeClr val="tx1"/>
                </a:solidFill>
              </a:rPr>
              <a:t>multiple measures</a:t>
            </a:r>
            <a:endParaRPr lang="en-US" sz="2400" dirty="0" smtClean="0">
              <a:solidFill>
                <a:schemeClr val="tx1"/>
              </a:solidFill>
            </a:endParaRPr>
          </a:p>
          <a:p>
            <a:endParaRPr lang="en-US" sz="2800" dirty="0" smtClean="0"/>
          </a:p>
          <a:p>
            <a:r>
              <a:rPr lang="en-US" sz="2800" dirty="0" smtClean="0"/>
              <a:t>Teaming and Collaboration</a:t>
            </a:r>
          </a:p>
          <a:p>
            <a:pPr lvl="1">
              <a:buFont typeface="Arial" panose="020B0604020202020204" pitchFamily="34" charset="0"/>
              <a:buChar char="•"/>
            </a:pPr>
            <a:r>
              <a:rPr lang="en-US" sz="2400" dirty="0" smtClean="0"/>
              <a:t>Practitioners representing </a:t>
            </a:r>
            <a:r>
              <a:rPr lang="en-US" sz="2400" b="1" dirty="0" smtClean="0">
                <a:solidFill>
                  <a:schemeClr val="tx1"/>
                </a:solidFill>
              </a:rPr>
              <a:t>multiple disciplines and families </a:t>
            </a:r>
            <a:r>
              <a:rPr lang="en-US" sz="2400" dirty="0" smtClean="0"/>
              <a:t>work together</a:t>
            </a:r>
          </a:p>
          <a:p>
            <a:pPr lvl="1">
              <a:buFont typeface="Arial" panose="020B0604020202020204" pitchFamily="34" charset="0"/>
              <a:buChar char="•"/>
            </a:pPr>
            <a:r>
              <a:rPr lang="en-US" sz="2400" dirty="0" smtClean="0"/>
              <a:t>Practitioners and families </a:t>
            </a:r>
            <a:r>
              <a:rPr lang="en-US" sz="2400" b="1" dirty="0" smtClean="0">
                <a:solidFill>
                  <a:schemeClr val="tx1"/>
                </a:solidFill>
              </a:rPr>
              <a:t>work together as a team </a:t>
            </a:r>
            <a:r>
              <a:rPr lang="en-US" sz="2400" dirty="0" smtClean="0"/>
              <a:t>… to solve problems, plan, and implement interventions</a:t>
            </a:r>
          </a:p>
          <a:p>
            <a:pPr marL="0" indent="0">
              <a:buNone/>
            </a:pPr>
            <a:endParaRPr lang="en-US" sz="2800" dirty="0" smtClean="0"/>
          </a:p>
          <a:p>
            <a:pPr marL="0" indent="0">
              <a:buNone/>
            </a:pPr>
            <a:r>
              <a:rPr lang="en-US" sz="2800" dirty="0" smtClean="0">
                <a:hlinkClick r:id="rId4"/>
              </a:rPr>
              <a:t>http://ectacenter.org/decrp/</a:t>
            </a:r>
            <a:r>
              <a:rPr lang="en-US" sz="2800" dirty="0" smtClean="0"/>
              <a:t> </a:t>
            </a:r>
            <a:endParaRPr lang="en-US" sz="2800" dirty="0"/>
          </a:p>
        </p:txBody>
      </p:sp>
      <p:sp>
        <p:nvSpPr>
          <p:cNvPr id="2" name="Title 1"/>
          <p:cNvSpPr>
            <a:spLocks noGrp="1"/>
          </p:cNvSpPr>
          <p:nvPr>
            <p:ph type="title"/>
          </p:nvPr>
        </p:nvSpPr>
        <p:spPr/>
        <p:txBody>
          <a:bodyPr>
            <a:normAutofit/>
          </a:bodyPr>
          <a:lstStyle/>
          <a:p>
            <a:r>
              <a:rPr lang="en-US" sz="4320" dirty="0" smtClean="0"/>
              <a:t>DEC Recommended Practices:</a:t>
            </a:r>
            <a:endParaRPr lang="en-US" sz="4320" dirty="0"/>
          </a:p>
        </p:txBody>
      </p:sp>
    </p:spTree>
    <p:custDataLst>
      <p:tags r:id="rId1"/>
    </p:custDataLst>
    <p:extLst>
      <p:ext uri="{BB962C8B-B14F-4D97-AF65-F5344CB8AC3E}">
        <p14:creationId xmlns:p14="http://schemas.microsoft.com/office/powerpoint/2010/main" val="32590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1"/>
          <p:cNvSpPr>
            <a:spLocks noGrp="1" noChangeArrowheads="1"/>
          </p:cNvSpPr>
          <p:nvPr>
            <p:ph idx="1"/>
            <p:custDataLst>
              <p:tags r:id="rId2"/>
            </p:custDataLst>
          </p:nvPr>
        </p:nvSpPr>
        <p:spPr>
          <a:xfrm>
            <a:off x="504967" y="1646321"/>
            <a:ext cx="10481481" cy="4038600"/>
          </a:xfrm>
        </p:spPr>
        <p:txBody>
          <a:bodyPr>
            <a:noAutofit/>
          </a:bodyPr>
          <a:lstStyle/>
          <a:p>
            <a:pPr marL="685800" indent="-336550">
              <a:spcBef>
                <a:spcPts val="0"/>
              </a:spcBef>
              <a:spcAft>
                <a:spcPts val="2400"/>
              </a:spcAft>
              <a:buClr>
                <a:srgbClr val="56A0D2"/>
              </a:buClr>
              <a:buSzPct val="85000"/>
            </a:pPr>
            <a:r>
              <a:rPr lang="en-US" sz="2800" dirty="0">
                <a:solidFill>
                  <a:schemeClr val="tx1"/>
                </a:solidFill>
              </a:rPr>
              <a:t>Relies on </a:t>
            </a:r>
            <a:r>
              <a:rPr lang="en-US" sz="2800" b="1" dirty="0">
                <a:solidFill>
                  <a:schemeClr val="tx1"/>
                </a:solidFill>
              </a:rPr>
              <a:t>team-based</a:t>
            </a:r>
            <a:r>
              <a:rPr lang="en-US" sz="2800" dirty="0">
                <a:solidFill>
                  <a:schemeClr val="tx1"/>
                </a:solidFill>
              </a:rPr>
              <a:t> discussion and decision-making.</a:t>
            </a:r>
          </a:p>
          <a:p>
            <a:pPr marL="685800" indent="-336550">
              <a:spcBef>
                <a:spcPts val="0"/>
              </a:spcBef>
              <a:spcAft>
                <a:spcPts val="2400"/>
              </a:spcAft>
              <a:buClr>
                <a:srgbClr val="56A0D2"/>
              </a:buClr>
              <a:buSzPct val="85000"/>
            </a:pPr>
            <a:r>
              <a:rPr lang="en-US" sz="2800" dirty="0">
                <a:solidFill>
                  <a:schemeClr val="tx1"/>
                </a:solidFill>
              </a:rPr>
              <a:t>Uses information from </a:t>
            </a:r>
            <a:r>
              <a:rPr lang="en-US" sz="2800" b="1" dirty="0">
                <a:solidFill>
                  <a:schemeClr val="tx1"/>
                </a:solidFill>
              </a:rPr>
              <a:t>multiple sources</a:t>
            </a:r>
            <a:r>
              <a:rPr lang="en-US" sz="2800" dirty="0">
                <a:solidFill>
                  <a:schemeClr val="tx1"/>
                </a:solidFill>
              </a:rPr>
              <a:t> to describe how a child is functioning</a:t>
            </a:r>
          </a:p>
          <a:p>
            <a:pPr marL="685800" indent="-336550">
              <a:spcBef>
                <a:spcPts val="0"/>
              </a:spcBef>
              <a:spcAft>
                <a:spcPts val="2400"/>
              </a:spcAft>
              <a:buClr>
                <a:srgbClr val="56A0D2"/>
              </a:buClr>
              <a:buSzPct val="85000"/>
            </a:pPr>
            <a:r>
              <a:rPr lang="en-US" sz="2800" dirty="0">
                <a:solidFill>
                  <a:schemeClr val="tx1"/>
                </a:solidFill>
              </a:rPr>
              <a:t>Uses a </a:t>
            </a:r>
            <a:r>
              <a:rPr lang="en-US" sz="2800" b="1" dirty="0">
                <a:solidFill>
                  <a:schemeClr val="tx1"/>
                </a:solidFill>
              </a:rPr>
              <a:t>7-point rating scale</a:t>
            </a:r>
            <a:r>
              <a:rPr lang="en-US" sz="2800" dirty="0">
                <a:solidFill>
                  <a:schemeClr val="tx1"/>
                </a:solidFill>
              </a:rPr>
              <a:t> to compare a child’s functioning across settings and situations with what is expected for the child’s age.</a:t>
            </a:r>
          </a:p>
          <a:p>
            <a:pPr marL="685800" indent="-336550">
              <a:spcBef>
                <a:spcPts val="0"/>
              </a:spcBef>
              <a:spcAft>
                <a:spcPts val="2400"/>
              </a:spcAft>
              <a:buClr>
                <a:srgbClr val="56A0D2"/>
              </a:buClr>
              <a:buSzPct val="85000"/>
            </a:pPr>
            <a:r>
              <a:rPr lang="en-US" altLang="en-US" sz="2800" dirty="0">
                <a:solidFill>
                  <a:schemeClr val="tx1"/>
                </a:solidFill>
              </a:rPr>
              <a:t>Is completed at </a:t>
            </a:r>
            <a:r>
              <a:rPr lang="en-US" altLang="en-US" sz="2800" b="1" dirty="0">
                <a:solidFill>
                  <a:schemeClr val="tx1"/>
                </a:solidFill>
              </a:rPr>
              <a:t>entry and exit</a:t>
            </a:r>
            <a:r>
              <a:rPr lang="en-US" altLang="en-US" sz="2800" dirty="0">
                <a:solidFill>
                  <a:schemeClr val="tx1"/>
                </a:solidFill>
              </a:rPr>
              <a:t> (at a minimum).</a:t>
            </a:r>
          </a:p>
        </p:txBody>
      </p:sp>
      <p:sp>
        <p:nvSpPr>
          <p:cNvPr id="3" name="Title 1"/>
          <p:cNvSpPr>
            <a:spLocks noGrp="1"/>
          </p:cNvSpPr>
          <p:nvPr>
            <p:ph type="title"/>
          </p:nvPr>
        </p:nvSpPr>
        <p:spPr/>
        <p:txBody>
          <a:bodyPr>
            <a:normAutofit/>
          </a:bodyPr>
          <a:lstStyle/>
          <a:p>
            <a:r>
              <a:rPr lang="en-US" sz="4320" dirty="0"/>
              <a:t>The COS Process</a:t>
            </a:r>
            <a:r>
              <a:rPr lang="en-US" sz="4320" dirty="0" smtClean="0"/>
              <a:t>:</a:t>
            </a:r>
            <a:endParaRPr lang="en-US" sz="4320" dirty="0"/>
          </a:p>
        </p:txBody>
      </p:sp>
    </p:spTree>
    <p:custDataLst>
      <p:tags r:id="rId1"/>
    </p:custDataLst>
    <p:extLst>
      <p:ext uri="{BB962C8B-B14F-4D97-AF65-F5344CB8AC3E}">
        <p14:creationId xmlns:p14="http://schemas.microsoft.com/office/powerpoint/2010/main" val="411079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1" descr="Chart with three columns:  the first column is the name of the state approach to measuring child outcomes and those options are COS 7 point scale, one tool statewide, publishers' online analysis, and other.  The second column is the number and percentage of Part C states using each approach.  COS 7 point scale equals 42 states, 75%.  One tool statewide is 8 states, 14%.  Publishers' online analysis is 1 state, 2%, and other is 5 states, 9%.  The second column is the number and percentage of 619 states using each approach.  COS 7 point scale equals 37 states, 63%.  One tool statewide is 9 states, 15%.  Publishers' online analysis is 6 state, 10%, and other is 7 states, 12%. " title="Chart of state approaches"/>
          <p:cNvGraphicFramePr>
            <a:graphicFrameLocks noGrp="1"/>
          </p:cNvGraphicFramePr>
          <p:nvPr>
            <p:ph idx="1"/>
            <p:extLst>
              <p:ext uri="{D42A27DB-BD31-4B8C-83A1-F6EECF244321}">
                <p14:modId xmlns:p14="http://schemas.microsoft.com/office/powerpoint/2010/main" val="2597772202"/>
              </p:ext>
            </p:extLst>
          </p:nvPr>
        </p:nvGraphicFramePr>
        <p:xfrm>
          <a:off x="609600" y="1600200"/>
          <a:ext cx="10972799" cy="4420173"/>
        </p:xfrm>
        <a:graphic>
          <a:graphicData uri="http://schemas.openxmlformats.org/drawingml/2006/table">
            <a:tbl>
              <a:tblPr>
                <a:tableStyleId>{69CF1AB2-1976-4502-BF36-3FF5EA218861}</a:tableStyleId>
              </a:tblPr>
              <a:tblGrid>
                <a:gridCol w="3839952">
                  <a:extLst>
                    <a:ext uri="{9D8B030D-6E8A-4147-A177-3AD203B41FA5}">
                      <a16:colId xmlns:a16="http://schemas.microsoft.com/office/drawing/2014/main" xmlns="" val="20000"/>
                    </a:ext>
                  </a:extLst>
                </a:gridCol>
                <a:gridCol w="3612270">
                  <a:extLst>
                    <a:ext uri="{9D8B030D-6E8A-4147-A177-3AD203B41FA5}">
                      <a16:colId xmlns:a16="http://schemas.microsoft.com/office/drawing/2014/main" xmlns="" val="20001"/>
                    </a:ext>
                  </a:extLst>
                </a:gridCol>
                <a:gridCol w="3520577">
                  <a:extLst>
                    <a:ext uri="{9D8B030D-6E8A-4147-A177-3AD203B41FA5}">
                      <a16:colId xmlns:a16="http://schemas.microsoft.com/office/drawing/2014/main" xmlns="" val="20002"/>
                    </a:ext>
                  </a:extLst>
                </a:gridCol>
              </a:tblGrid>
              <a:tr h="975575">
                <a:tc>
                  <a:txBody>
                    <a:bodyPr/>
                    <a:lstStyle/>
                    <a:p>
                      <a:pPr marL="0" marR="0" algn="ctr" fontAlgn="base">
                        <a:lnSpc>
                          <a:spcPct val="115000"/>
                        </a:lnSpc>
                        <a:spcBef>
                          <a:spcPts val="575"/>
                        </a:spcBef>
                        <a:spcAft>
                          <a:spcPts val="0"/>
                        </a:spcAft>
                      </a:pPr>
                      <a:r>
                        <a:rPr lang="en-US" sz="2400" kern="1200" dirty="0"/>
                        <a:t>Approach </a:t>
                      </a:r>
                      <a:endParaRPr lang="en-US" sz="2400" b="1" dirty="0">
                        <a:solidFill>
                          <a:srgbClr val="224568"/>
                        </a:solidFill>
                        <a:latin typeface="+mn-lt"/>
                        <a:ea typeface="Calibri"/>
                        <a:cs typeface="Times New Roman"/>
                      </a:endParaRPr>
                    </a:p>
                  </a:txBody>
                  <a:tcPr marL="127132" marR="1271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fontAlgn="base">
                        <a:lnSpc>
                          <a:spcPct val="115000"/>
                        </a:lnSpc>
                        <a:spcBef>
                          <a:spcPts val="575"/>
                        </a:spcBef>
                        <a:spcAft>
                          <a:spcPts val="0"/>
                        </a:spcAft>
                      </a:pPr>
                      <a:r>
                        <a:rPr lang="en-US" sz="2400" kern="1200" dirty="0"/>
                        <a:t>Part C </a:t>
                      </a:r>
                      <a:endParaRPr lang="en-US" sz="2400" dirty="0"/>
                    </a:p>
                    <a:p>
                      <a:pPr marL="0" marR="0" algn="ctr" fontAlgn="base">
                        <a:lnSpc>
                          <a:spcPct val="115000"/>
                        </a:lnSpc>
                        <a:spcBef>
                          <a:spcPts val="575"/>
                        </a:spcBef>
                        <a:spcAft>
                          <a:spcPts val="0"/>
                        </a:spcAft>
                      </a:pPr>
                      <a:r>
                        <a:rPr lang="en-US" sz="2400" kern="1200" dirty="0" smtClean="0"/>
                        <a:t>(N=56)</a:t>
                      </a:r>
                      <a:endParaRPr lang="en-US" sz="2400" b="1" dirty="0">
                        <a:solidFill>
                          <a:srgbClr val="224568"/>
                        </a:solidFill>
                        <a:latin typeface="+mn-lt"/>
                        <a:ea typeface="Calibri"/>
                        <a:cs typeface="Times New Roman"/>
                      </a:endParaRPr>
                    </a:p>
                  </a:txBody>
                  <a:tcPr marL="127132" marR="1271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fontAlgn="base">
                        <a:lnSpc>
                          <a:spcPct val="115000"/>
                        </a:lnSpc>
                        <a:spcBef>
                          <a:spcPts val="575"/>
                        </a:spcBef>
                        <a:spcAft>
                          <a:spcPts val="0"/>
                        </a:spcAft>
                      </a:pPr>
                      <a:r>
                        <a:rPr lang="en-US" sz="2400" kern="1200" dirty="0"/>
                        <a:t>Preschool</a:t>
                      </a:r>
                      <a:endParaRPr lang="en-US" sz="2400" dirty="0"/>
                    </a:p>
                    <a:p>
                      <a:pPr marL="0" marR="0" algn="ctr" fontAlgn="base">
                        <a:lnSpc>
                          <a:spcPct val="115000"/>
                        </a:lnSpc>
                        <a:spcBef>
                          <a:spcPts val="575"/>
                        </a:spcBef>
                        <a:spcAft>
                          <a:spcPts val="0"/>
                        </a:spcAft>
                      </a:pPr>
                      <a:r>
                        <a:rPr lang="en-US" sz="2400" kern="1200" dirty="0" smtClean="0"/>
                        <a:t>(N=59) </a:t>
                      </a:r>
                      <a:endParaRPr lang="en-US" sz="2400" b="1" dirty="0">
                        <a:solidFill>
                          <a:srgbClr val="224568"/>
                        </a:solidFill>
                        <a:latin typeface="+mn-lt"/>
                        <a:ea typeface="Calibri"/>
                        <a:cs typeface="Times New Roman"/>
                      </a:endParaRPr>
                    </a:p>
                  </a:txBody>
                  <a:tcPr marL="127132" marR="1271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900413">
                <a:tc>
                  <a:txBody>
                    <a:bodyPr/>
                    <a:lstStyle/>
                    <a:p>
                      <a:pPr marL="0" marR="0" fontAlgn="base">
                        <a:lnSpc>
                          <a:spcPct val="115000"/>
                        </a:lnSpc>
                        <a:spcBef>
                          <a:spcPts val="575"/>
                        </a:spcBef>
                        <a:spcAft>
                          <a:spcPts val="0"/>
                        </a:spcAft>
                      </a:pPr>
                      <a:r>
                        <a:rPr lang="en-US" sz="2400" kern="1200" dirty="0" smtClean="0"/>
                        <a:t>COS 7 pt. scale</a:t>
                      </a:r>
                      <a:endParaRPr lang="en-US" sz="2400" b="1" dirty="0">
                        <a:solidFill>
                          <a:srgbClr val="224568"/>
                        </a:solidFill>
                        <a:latin typeface="+mn-lt"/>
                        <a:ea typeface="Calibri"/>
                        <a:cs typeface="Times New Roman"/>
                      </a:endParaRPr>
                    </a:p>
                  </a:txBody>
                  <a:tcPr marL="127132" marR="1271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B00"/>
                    </a:solidFill>
                  </a:tcPr>
                </a:tc>
                <a:tc>
                  <a:txBody>
                    <a:bodyPr/>
                    <a:lstStyle/>
                    <a:p>
                      <a:pPr marL="0" marR="0" algn="ctr" fontAlgn="base">
                        <a:lnSpc>
                          <a:spcPct val="115000"/>
                        </a:lnSpc>
                        <a:spcBef>
                          <a:spcPts val="575"/>
                        </a:spcBef>
                        <a:spcAft>
                          <a:spcPts val="0"/>
                        </a:spcAft>
                      </a:pPr>
                      <a:r>
                        <a:rPr lang="en-US" sz="2400" kern="1200" dirty="0" smtClean="0"/>
                        <a:t>42/56 </a:t>
                      </a:r>
                      <a:r>
                        <a:rPr lang="en-US" sz="2400" kern="1200" dirty="0"/>
                        <a:t>(</a:t>
                      </a:r>
                      <a:r>
                        <a:rPr lang="en-US" sz="2400" kern="1200" dirty="0" smtClean="0"/>
                        <a:t>75%)</a:t>
                      </a:r>
                      <a:endParaRPr lang="en-US" sz="2400" b="1" dirty="0">
                        <a:solidFill>
                          <a:srgbClr val="224568"/>
                        </a:solidFill>
                        <a:latin typeface="+mn-lt"/>
                      </a:endParaRPr>
                    </a:p>
                  </a:txBody>
                  <a:tcPr marL="127132" marR="1271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575"/>
                        </a:spcBef>
                        <a:spcAft>
                          <a:spcPts val="0"/>
                        </a:spcAft>
                      </a:pPr>
                      <a:r>
                        <a:rPr lang="en-US" sz="2400" kern="1200" dirty="0" smtClean="0"/>
                        <a:t>37/59 </a:t>
                      </a:r>
                      <a:r>
                        <a:rPr lang="en-US" sz="2400" kern="1200" dirty="0"/>
                        <a:t>(</a:t>
                      </a:r>
                      <a:r>
                        <a:rPr lang="en-US" sz="2400" kern="1200" dirty="0" smtClean="0"/>
                        <a:t>63%) </a:t>
                      </a:r>
                      <a:endParaRPr lang="en-US" sz="2400" b="1" dirty="0">
                        <a:solidFill>
                          <a:srgbClr val="224568"/>
                        </a:solidFill>
                        <a:latin typeface="+mn-lt"/>
                      </a:endParaRPr>
                    </a:p>
                  </a:txBody>
                  <a:tcPr marL="127132" marR="1271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00413">
                <a:tc>
                  <a:txBody>
                    <a:bodyPr/>
                    <a:lstStyle/>
                    <a:p>
                      <a:pPr marL="0" marR="0" fontAlgn="base">
                        <a:lnSpc>
                          <a:spcPct val="115000"/>
                        </a:lnSpc>
                        <a:spcBef>
                          <a:spcPts val="575"/>
                        </a:spcBef>
                        <a:spcAft>
                          <a:spcPts val="0"/>
                        </a:spcAft>
                      </a:pPr>
                      <a:r>
                        <a:rPr lang="en-US" sz="2400" kern="1200" dirty="0" smtClean="0"/>
                        <a:t>One tool statewide</a:t>
                      </a:r>
                      <a:endParaRPr lang="en-US" sz="2400" b="1" dirty="0">
                        <a:solidFill>
                          <a:srgbClr val="224568"/>
                        </a:solidFill>
                        <a:latin typeface="+mn-lt"/>
                        <a:ea typeface="Calibri"/>
                        <a:cs typeface="Times New Roman"/>
                      </a:endParaRPr>
                    </a:p>
                  </a:txBody>
                  <a:tcPr marL="127132" marR="1271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B00"/>
                    </a:solidFill>
                  </a:tcPr>
                </a:tc>
                <a:tc>
                  <a:txBody>
                    <a:bodyPr/>
                    <a:lstStyle/>
                    <a:p>
                      <a:pPr marL="0" marR="0" algn="ctr" fontAlgn="base">
                        <a:lnSpc>
                          <a:spcPct val="115000"/>
                        </a:lnSpc>
                        <a:spcBef>
                          <a:spcPts val="575"/>
                        </a:spcBef>
                        <a:spcAft>
                          <a:spcPts val="0"/>
                        </a:spcAft>
                      </a:pPr>
                      <a:r>
                        <a:rPr lang="en-US" sz="2400" kern="1200" dirty="0" smtClean="0"/>
                        <a:t>8/56 </a:t>
                      </a:r>
                      <a:r>
                        <a:rPr lang="en-US" sz="2400" kern="1200" dirty="0"/>
                        <a:t>(</a:t>
                      </a:r>
                      <a:r>
                        <a:rPr lang="en-US" sz="2400" kern="1200" dirty="0" smtClean="0"/>
                        <a:t>14%)</a:t>
                      </a:r>
                      <a:endParaRPr lang="en-US" sz="2400" b="1" dirty="0">
                        <a:solidFill>
                          <a:srgbClr val="224568"/>
                        </a:solidFill>
                        <a:latin typeface="+mn-lt"/>
                      </a:endParaRPr>
                    </a:p>
                  </a:txBody>
                  <a:tcPr marL="127132" marR="1271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575"/>
                        </a:spcBef>
                        <a:spcAft>
                          <a:spcPts val="0"/>
                        </a:spcAft>
                      </a:pPr>
                      <a:r>
                        <a:rPr lang="en-US" sz="2400" kern="1200" dirty="0" smtClean="0"/>
                        <a:t>9/59 </a:t>
                      </a:r>
                      <a:r>
                        <a:rPr lang="en-US" sz="2400" kern="1200" dirty="0"/>
                        <a:t>(15%) </a:t>
                      </a:r>
                      <a:endParaRPr lang="en-US" sz="2400" b="1" dirty="0">
                        <a:solidFill>
                          <a:srgbClr val="224568"/>
                        </a:solidFill>
                        <a:latin typeface="+mn-lt"/>
                      </a:endParaRPr>
                    </a:p>
                  </a:txBody>
                  <a:tcPr marL="127132" marR="1271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00413">
                <a:tc>
                  <a:txBody>
                    <a:bodyPr/>
                    <a:lstStyle/>
                    <a:p>
                      <a:pPr marL="0" marR="0" fontAlgn="base">
                        <a:lnSpc>
                          <a:spcPct val="115000"/>
                        </a:lnSpc>
                        <a:spcBef>
                          <a:spcPts val="575"/>
                        </a:spcBef>
                        <a:spcAft>
                          <a:spcPts val="0"/>
                        </a:spcAft>
                      </a:pPr>
                      <a:r>
                        <a:rPr lang="en-US" sz="2400" kern="1200" dirty="0"/>
                        <a:t>Publishers’ online analysis</a:t>
                      </a:r>
                      <a:endParaRPr lang="en-US" sz="2400" b="1" dirty="0">
                        <a:solidFill>
                          <a:srgbClr val="224568"/>
                        </a:solidFill>
                        <a:latin typeface="+mn-lt"/>
                        <a:ea typeface="Calibri"/>
                        <a:cs typeface="Times New Roman"/>
                      </a:endParaRPr>
                    </a:p>
                  </a:txBody>
                  <a:tcPr marL="127132" marR="1271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B00"/>
                    </a:solidFill>
                  </a:tcPr>
                </a:tc>
                <a:tc>
                  <a:txBody>
                    <a:bodyPr/>
                    <a:lstStyle/>
                    <a:p>
                      <a:pPr marL="0" marR="0" algn="ctr" fontAlgn="base">
                        <a:lnSpc>
                          <a:spcPct val="115000"/>
                        </a:lnSpc>
                        <a:spcBef>
                          <a:spcPts val="575"/>
                        </a:spcBef>
                        <a:spcAft>
                          <a:spcPts val="0"/>
                        </a:spcAft>
                      </a:pPr>
                      <a:r>
                        <a:rPr lang="en-US" sz="2400" kern="1200" dirty="0" smtClean="0"/>
                        <a:t>1/56 (2%)</a:t>
                      </a:r>
                      <a:endParaRPr lang="en-US" sz="2400" b="1" dirty="0">
                        <a:solidFill>
                          <a:srgbClr val="224568"/>
                        </a:solidFill>
                        <a:latin typeface="+mn-lt"/>
                      </a:endParaRPr>
                    </a:p>
                  </a:txBody>
                  <a:tcPr marL="127132" marR="1271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575"/>
                        </a:spcBef>
                        <a:spcAft>
                          <a:spcPts val="0"/>
                        </a:spcAft>
                      </a:pPr>
                      <a:r>
                        <a:rPr lang="en-US" sz="2400" kern="1200" dirty="0" smtClean="0"/>
                        <a:t>6/59 </a:t>
                      </a:r>
                      <a:r>
                        <a:rPr lang="en-US" sz="2400" kern="1200" dirty="0"/>
                        <a:t>(10</a:t>
                      </a:r>
                      <a:r>
                        <a:rPr lang="en-US" sz="2400" kern="1200" dirty="0" smtClean="0"/>
                        <a:t>%)</a:t>
                      </a:r>
                      <a:endParaRPr lang="en-US" sz="2400" b="1" dirty="0">
                        <a:solidFill>
                          <a:srgbClr val="224568"/>
                        </a:solidFill>
                        <a:latin typeface="+mn-lt"/>
                      </a:endParaRPr>
                    </a:p>
                  </a:txBody>
                  <a:tcPr marL="127132" marR="1271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10046">
                <a:tc>
                  <a:txBody>
                    <a:bodyPr/>
                    <a:lstStyle/>
                    <a:p>
                      <a:pPr marL="0" marR="0" fontAlgn="base">
                        <a:lnSpc>
                          <a:spcPct val="115000"/>
                        </a:lnSpc>
                        <a:spcBef>
                          <a:spcPts val="575"/>
                        </a:spcBef>
                        <a:spcAft>
                          <a:spcPts val="0"/>
                        </a:spcAft>
                      </a:pPr>
                      <a:r>
                        <a:rPr lang="en-US" sz="2400" kern="1200" dirty="0"/>
                        <a:t>Other</a:t>
                      </a:r>
                      <a:endParaRPr lang="en-US" sz="2400" b="1" dirty="0">
                        <a:solidFill>
                          <a:srgbClr val="224568"/>
                        </a:solidFill>
                        <a:latin typeface="+mn-lt"/>
                        <a:ea typeface="Calibri"/>
                        <a:cs typeface="Times New Roman"/>
                      </a:endParaRPr>
                    </a:p>
                  </a:txBody>
                  <a:tcPr marL="127132" marR="1271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B00"/>
                    </a:solidFill>
                  </a:tcPr>
                </a:tc>
                <a:tc>
                  <a:txBody>
                    <a:bodyPr/>
                    <a:lstStyle/>
                    <a:p>
                      <a:pPr marL="0" marR="0" algn="ctr" fontAlgn="base">
                        <a:lnSpc>
                          <a:spcPct val="115000"/>
                        </a:lnSpc>
                        <a:spcBef>
                          <a:spcPts val="575"/>
                        </a:spcBef>
                        <a:spcAft>
                          <a:spcPts val="0"/>
                        </a:spcAft>
                      </a:pPr>
                      <a:r>
                        <a:rPr lang="en-US" sz="2400" kern="1200" dirty="0"/>
                        <a:t>5/56 (9%) </a:t>
                      </a:r>
                      <a:endParaRPr lang="en-US" sz="2400" b="1" dirty="0">
                        <a:solidFill>
                          <a:srgbClr val="224568"/>
                        </a:solidFill>
                        <a:latin typeface="+mn-lt"/>
                      </a:endParaRPr>
                    </a:p>
                  </a:txBody>
                  <a:tcPr marL="127132" marR="1271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575"/>
                        </a:spcBef>
                        <a:spcAft>
                          <a:spcPts val="0"/>
                        </a:spcAft>
                      </a:pPr>
                      <a:r>
                        <a:rPr lang="en-US" sz="2400" kern="1200" dirty="0" smtClean="0"/>
                        <a:t>7/59 </a:t>
                      </a:r>
                      <a:r>
                        <a:rPr lang="en-US" sz="2400" kern="1200" dirty="0"/>
                        <a:t>(</a:t>
                      </a:r>
                      <a:r>
                        <a:rPr lang="en-US" sz="2400" kern="1200" dirty="0" smtClean="0"/>
                        <a:t>12%) </a:t>
                      </a:r>
                      <a:endParaRPr lang="en-US" sz="2400" b="1" dirty="0">
                        <a:solidFill>
                          <a:srgbClr val="224568"/>
                        </a:solidFill>
                        <a:latin typeface="+mn-lt"/>
                      </a:endParaRPr>
                    </a:p>
                  </a:txBody>
                  <a:tcPr marL="127132" marR="1271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Title 1"/>
          <p:cNvSpPr>
            <a:spLocks noGrp="1"/>
          </p:cNvSpPr>
          <p:nvPr>
            <p:ph type="title"/>
          </p:nvPr>
        </p:nvSpPr>
        <p:spPr/>
        <p:txBody>
          <a:bodyPr>
            <a:noAutofit/>
          </a:bodyPr>
          <a:lstStyle/>
          <a:p>
            <a:r>
              <a:rPr lang="en-US" sz="4320" dirty="0"/>
              <a:t>State Approaches to Measuring Child Outcomes – </a:t>
            </a:r>
            <a:r>
              <a:rPr lang="en-US" sz="4320" dirty="0" smtClean="0"/>
              <a:t>FFY 2013-14</a:t>
            </a:r>
            <a:endParaRPr lang="en-US" sz="4320" dirty="0"/>
          </a:p>
        </p:txBody>
      </p:sp>
    </p:spTree>
    <p:custDataLst>
      <p:tags r:id="rId1"/>
    </p:custDataLst>
    <p:extLst>
      <p:ext uri="{BB962C8B-B14F-4D97-AF65-F5344CB8AC3E}">
        <p14:creationId xmlns:p14="http://schemas.microsoft.com/office/powerpoint/2010/main" val="22061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The role of occupational therapy with infants, toddlers, and families in Early Intervention.  Followed by the American Occupational Therapy Association logo.  Copyright AOTA.  Contact Sandy Schefkind at sschefkind@aota.org" title="Picture with title and logos"/>
          <p:cNvSpPr/>
          <p:nvPr/>
        </p:nvSpPr>
        <p:spPr>
          <a:xfrm>
            <a:off x="-92363" y="0"/>
            <a:ext cx="12284364" cy="6846794"/>
          </a:xfrm>
          <a:prstGeom prst="rect">
            <a:avLst/>
          </a:prstGeom>
          <a:blipFill>
            <a:blip r:embed="rId3" cstate="print"/>
            <a:stretch>
              <a:fillRect/>
            </a:stretch>
          </a:blipFill>
        </p:spPr>
        <p:txBody>
          <a:bodyPr wrap="square" lIns="0" tIns="0" rIns="0" bIns="0" rtlCol="0">
            <a:noAutofit/>
          </a:bodyPr>
          <a:lstStyle/>
          <a:p>
            <a:endParaRPr dirty="0"/>
          </a:p>
        </p:txBody>
      </p:sp>
    </p:spTree>
    <p:extLst>
      <p:ext uri="{BB962C8B-B14F-4D97-AF65-F5344CB8AC3E}">
        <p14:creationId xmlns:p14="http://schemas.microsoft.com/office/powerpoint/2010/main" val="2805783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2" title="Picture of children's building block toys"/>
          <p:cNvPicPr>
            <a:picLocks noChangeAspect="1"/>
          </p:cNvPicPr>
          <p:nvPr/>
        </p:nvPicPr>
        <p:blipFill>
          <a:blip r:embed="rId3"/>
          <a:stretch>
            <a:fillRect/>
          </a:stretch>
        </p:blipFill>
        <p:spPr>
          <a:xfrm>
            <a:off x="9229986" y="5130584"/>
            <a:ext cx="1975275" cy="1127858"/>
          </a:xfrm>
          <a:prstGeom prst="rect">
            <a:avLst/>
          </a:prstGeom>
        </p:spPr>
      </p:pic>
      <p:pic>
        <p:nvPicPr>
          <p:cNvPr id="138" name="Picture 1" title="AOTA logo"/>
          <p:cNvPicPr>
            <a:picLocks noChangeAspect="1"/>
          </p:cNvPicPr>
          <p:nvPr/>
        </p:nvPicPr>
        <p:blipFill>
          <a:blip r:embed="rId4"/>
          <a:stretch>
            <a:fillRect/>
          </a:stretch>
        </p:blipFill>
        <p:spPr>
          <a:xfrm>
            <a:off x="1187144" y="5694513"/>
            <a:ext cx="4877223" cy="536494"/>
          </a:xfrm>
          <a:prstGeom prst="rect">
            <a:avLst/>
          </a:prstGeom>
        </p:spPr>
      </p:pic>
      <p:sp>
        <p:nvSpPr>
          <p:cNvPr id="11" name="Content 1" descr="Occupational therapy promotes function and engagement in every day routines&#10;&#10;…participation in daily life activities&#10;&#10;or “occupations” such as…&#10;"/>
          <p:cNvSpPr txBox="1"/>
          <p:nvPr/>
        </p:nvSpPr>
        <p:spPr>
          <a:xfrm>
            <a:off x="1767390" y="2025824"/>
            <a:ext cx="9303868" cy="2485896"/>
          </a:xfrm>
          <a:prstGeom prst="rect">
            <a:avLst/>
          </a:prstGeom>
        </p:spPr>
        <p:txBody>
          <a:bodyPr wrap="square" lIns="0" tIns="0" rIns="0" bIns="0" rtlCol="0">
            <a:noAutofit/>
          </a:bodyPr>
          <a:lstStyle/>
          <a:p>
            <a:pPr marL="11397">
              <a:lnSpc>
                <a:spcPts val="2661"/>
              </a:lnSpc>
              <a:spcBef>
                <a:spcPts val="133"/>
              </a:spcBef>
            </a:pPr>
            <a:r>
              <a:rPr sz="2500" b="1" dirty="0">
                <a:latin typeface="Arial"/>
                <a:cs typeface="Arial"/>
              </a:rPr>
              <a:t>Occupational therapy promotes function </a:t>
            </a:r>
            <a:r>
              <a:rPr sz="2500" b="1" dirty="0" smtClean="0">
                <a:latin typeface="Arial"/>
                <a:cs typeface="Arial"/>
              </a:rPr>
              <a:t>and</a:t>
            </a:r>
            <a:r>
              <a:rPr lang="en-US" sz="2500" b="1" dirty="0" smtClean="0">
                <a:latin typeface="Arial"/>
                <a:cs typeface="Arial"/>
              </a:rPr>
              <a:t> engagement in every day routines</a:t>
            </a:r>
          </a:p>
          <a:p>
            <a:pPr marL="11397">
              <a:lnSpc>
                <a:spcPts val="2661"/>
              </a:lnSpc>
              <a:spcBef>
                <a:spcPts val="133"/>
              </a:spcBef>
            </a:pPr>
            <a:endParaRPr lang="en-US" sz="2500" b="1" dirty="0">
              <a:latin typeface="Arial"/>
              <a:cs typeface="Arial"/>
            </a:endParaRPr>
          </a:p>
          <a:p>
            <a:pPr marL="11397">
              <a:lnSpc>
                <a:spcPts val="2661"/>
              </a:lnSpc>
              <a:spcBef>
                <a:spcPts val="133"/>
              </a:spcBef>
            </a:pPr>
            <a:r>
              <a:rPr lang="en-US" sz="2500" b="1" dirty="0" smtClean="0">
                <a:latin typeface="Arial"/>
                <a:cs typeface="Arial"/>
              </a:rPr>
              <a:t>	…participation in daily life activities</a:t>
            </a:r>
          </a:p>
          <a:p>
            <a:pPr marL="11397">
              <a:lnSpc>
                <a:spcPts val="2661"/>
              </a:lnSpc>
              <a:spcBef>
                <a:spcPts val="133"/>
              </a:spcBef>
            </a:pPr>
            <a:r>
              <a:rPr lang="en-US" sz="2500" b="1" dirty="0">
                <a:latin typeface="Arial"/>
                <a:cs typeface="Arial"/>
              </a:rPr>
              <a:t>	</a:t>
            </a:r>
            <a:r>
              <a:rPr lang="en-US" sz="2500" b="1" dirty="0" smtClean="0">
                <a:latin typeface="Arial"/>
                <a:cs typeface="Arial"/>
              </a:rPr>
              <a:t>	or “occupations” such as…</a:t>
            </a:r>
            <a:endParaRPr sz="2500" dirty="0">
              <a:latin typeface="Arial"/>
              <a:cs typeface="Arial"/>
            </a:endParaRPr>
          </a:p>
        </p:txBody>
      </p:sp>
    </p:spTree>
    <p:extLst>
      <p:ext uri="{BB962C8B-B14F-4D97-AF65-F5344CB8AC3E}">
        <p14:creationId xmlns:p14="http://schemas.microsoft.com/office/powerpoint/2010/main" val="2315780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2" title="AOTA logo"/>
          <p:cNvPicPr>
            <a:picLocks noChangeAspect="1"/>
          </p:cNvPicPr>
          <p:nvPr/>
        </p:nvPicPr>
        <p:blipFill>
          <a:blip r:embed="rId2"/>
          <a:stretch>
            <a:fillRect/>
          </a:stretch>
        </p:blipFill>
        <p:spPr>
          <a:xfrm>
            <a:off x="1187144" y="5694513"/>
            <a:ext cx="4877223" cy="536494"/>
          </a:xfrm>
          <a:prstGeom prst="rect">
            <a:avLst/>
          </a:prstGeom>
        </p:spPr>
      </p:pic>
      <p:pic>
        <p:nvPicPr>
          <p:cNvPr id="65" name="Picture 1" title="Picture of children's building block toys"/>
          <p:cNvPicPr>
            <a:picLocks noChangeAspect="1"/>
          </p:cNvPicPr>
          <p:nvPr/>
        </p:nvPicPr>
        <p:blipFill>
          <a:blip r:embed="rId3"/>
          <a:stretch>
            <a:fillRect/>
          </a:stretch>
        </p:blipFill>
        <p:spPr>
          <a:xfrm>
            <a:off x="9378525" y="5313878"/>
            <a:ext cx="1975275" cy="1127858"/>
          </a:xfrm>
          <a:prstGeom prst="rect">
            <a:avLst/>
          </a:prstGeom>
        </p:spPr>
      </p:pic>
      <p:sp>
        <p:nvSpPr>
          <p:cNvPr id="7" name="picture 1" descr="Picture of young child putting groceries into the refridgerator with father watching," title="picture of child and parent"/>
          <p:cNvSpPr/>
          <p:nvPr/>
        </p:nvSpPr>
        <p:spPr>
          <a:xfrm>
            <a:off x="7296728" y="1613648"/>
            <a:ext cx="3027113" cy="330259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5" name="Content 1"/>
          <p:cNvSpPr txBox="1"/>
          <p:nvPr/>
        </p:nvSpPr>
        <p:spPr>
          <a:xfrm>
            <a:off x="1340627" y="2096449"/>
            <a:ext cx="4723740" cy="2414035"/>
          </a:xfrm>
          <a:prstGeom prst="rect">
            <a:avLst/>
          </a:prstGeom>
        </p:spPr>
        <p:txBody>
          <a:bodyPr wrap="square" lIns="0" tIns="0" rIns="0" bIns="0" rtlCol="0">
            <a:noAutofit/>
          </a:bodyPr>
          <a:lstStyle/>
          <a:p>
            <a:pPr marL="354297" indent="-342900">
              <a:lnSpc>
                <a:spcPts val="2472"/>
              </a:lnSpc>
              <a:spcBef>
                <a:spcPts val="123"/>
              </a:spcBef>
              <a:buFont typeface="Arial" panose="020B0604020202020204" pitchFamily="34" charset="0"/>
              <a:buChar char="•"/>
            </a:pPr>
            <a:r>
              <a:rPr sz="2300" b="1" spc="4" dirty="0">
                <a:latin typeface="Arial"/>
                <a:cs typeface="Arial"/>
              </a:rPr>
              <a:t>Activitie</a:t>
            </a:r>
            <a:r>
              <a:rPr sz="2300" b="1" dirty="0">
                <a:latin typeface="Arial"/>
                <a:cs typeface="Arial"/>
              </a:rPr>
              <a:t>s</a:t>
            </a:r>
            <a:r>
              <a:rPr sz="2300" b="1" spc="-103" dirty="0">
                <a:latin typeface="Arial"/>
                <a:cs typeface="Arial"/>
              </a:rPr>
              <a:t> </a:t>
            </a:r>
            <a:r>
              <a:rPr sz="2300" b="1" spc="4" dirty="0">
                <a:latin typeface="Arial"/>
                <a:cs typeface="Arial"/>
              </a:rPr>
              <a:t>o</a:t>
            </a:r>
            <a:r>
              <a:rPr sz="2300" b="1" dirty="0">
                <a:latin typeface="Arial"/>
                <a:cs typeface="Arial"/>
              </a:rPr>
              <a:t>f </a:t>
            </a:r>
            <a:r>
              <a:rPr sz="2300" b="1" spc="4" dirty="0">
                <a:latin typeface="Arial"/>
                <a:cs typeface="Arial"/>
              </a:rPr>
              <a:t>Dail</a:t>
            </a:r>
            <a:r>
              <a:rPr sz="2300" b="1" dirty="0">
                <a:latin typeface="Arial"/>
                <a:cs typeface="Arial"/>
              </a:rPr>
              <a:t>y </a:t>
            </a:r>
            <a:r>
              <a:rPr sz="2300" b="1" spc="4" dirty="0">
                <a:latin typeface="Arial"/>
                <a:cs typeface="Arial"/>
              </a:rPr>
              <a:t>Living</a:t>
            </a:r>
            <a:endParaRPr sz="2300" dirty="0">
              <a:latin typeface="Arial"/>
              <a:cs typeface="Arial"/>
            </a:endParaRPr>
          </a:p>
          <a:p>
            <a:pPr marL="354297" marR="1306119" indent="-342900">
              <a:lnSpc>
                <a:spcPts val="2682"/>
              </a:lnSpc>
              <a:spcBef>
                <a:spcPts val="557"/>
              </a:spcBef>
              <a:buFont typeface="Arial" panose="020B0604020202020204" pitchFamily="34" charset="0"/>
              <a:buChar char="•"/>
            </a:pPr>
            <a:r>
              <a:rPr sz="2300" b="1" spc="4" dirty="0">
                <a:latin typeface="Arial"/>
                <a:cs typeface="Arial"/>
              </a:rPr>
              <a:t>Res</a:t>
            </a:r>
            <a:r>
              <a:rPr sz="2300" b="1" dirty="0">
                <a:latin typeface="Arial"/>
                <a:cs typeface="Arial"/>
              </a:rPr>
              <a:t>t</a:t>
            </a:r>
            <a:r>
              <a:rPr sz="2300" b="1" spc="-41" dirty="0">
                <a:latin typeface="Arial"/>
                <a:cs typeface="Arial"/>
              </a:rPr>
              <a:t> </a:t>
            </a:r>
            <a:r>
              <a:rPr sz="2300" b="1" spc="4" dirty="0">
                <a:latin typeface="Arial"/>
                <a:cs typeface="Arial"/>
              </a:rPr>
              <a:t>an</a:t>
            </a:r>
            <a:r>
              <a:rPr sz="2300" b="1" dirty="0">
                <a:latin typeface="Arial"/>
                <a:cs typeface="Arial"/>
              </a:rPr>
              <a:t>d</a:t>
            </a:r>
            <a:r>
              <a:rPr sz="2300" b="1" spc="8" dirty="0">
                <a:latin typeface="Arial"/>
                <a:cs typeface="Arial"/>
              </a:rPr>
              <a:t> </a:t>
            </a:r>
            <a:r>
              <a:rPr sz="2300" b="1" spc="4" dirty="0">
                <a:latin typeface="Arial"/>
                <a:cs typeface="Arial"/>
              </a:rPr>
              <a:t>Sleep </a:t>
            </a:r>
            <a:endParaRPr sz="2300" dirty="0">
              <a:latin typeface="Arial"/>
              <a:cs typeface="Arial"/>
            </a:endParaRPr>
          </a:p>
          <a:p>
            <a:pPr marL="354297" marR="1306119" indent="-342900">
              <a:lnSpc>
                <a:spcPts val="2682"/>
              </a:lnSpc>
              <a:spcBef>
                <a:spcPts val="681"/>
              </a:spcBef>
              <a:buFont typeface="Arial" panose="020B0604020202020204" pitchFamily="34" charset="0"/>
              <a:buChar char="•"/>
            </a:pPr>
            <a:r>
              <a:rPr sz="2300" b="1" dirty="0">
                <a:latin typeface="Arial"/>
                <a:cs typeface="Arial"/>
              </a:rPr>
              <a:t>Work </a:t>
            </a:r>
            <a:endParaRPr sz="2300" dirty="0">
              <a:latin typeface="Arial"/>
              <a:cs typeface="Arial"/>
            </a:endParaRPr>
          </a:p>
          <a:p>
            <a:pPr marL="354297" marR="1306119" indent="-342900">
              <a:lnSpc>
                <a:spcPts val="2682"/>
              </a:lnSpc>
              <a:spcBef>
                <a:spcPts val="681"/>
              </a:spcBef>
              <a:buFont typeface="Arial" panose="020B0604020202020204" pitchFamily="34" charset="0"/>
              <a:buChar char="•"/>
            </a:pPr>
            <a:r>
              <a:rPr sz="2300" b="1" spc="4" dirty="0">
                <a:latin typeface="Arial"/>
                <a:cs typeface="Arial"/>
              </a:rPr>
              <a:t>Play/Leisure</a:t>
            </a:r>
            <a:endParaRPr sz="2300" dirty="0">
              <a:latin typeface="Arial"/>
              <a:cs typeface="Arial"/>
            </a:endParaRPr>
          </a:p>
          <a:p>
            <a:pPr marL="354297" marR="44413" indent="-342900">
              <a:lnSpc>
                <a:spcPct val="95825"/>
              </a:lnSpc>
              <a:spcBef>
                <a:spcPts val="699"/>
              </a:spcBef>
              <a:buFont typeface="Arial" panose="020B0604020202020204" pitchFamily="34" charset="0"/>
              <a:buChar char="•"/>
            </a:pPr>
            <a:r>
              <a:rPr sz="2300" b="1" spc="4" dirty="0">
                <a:latin typeface="Arial"/>
                <a:cs typeface="Arial"/>
              </a:rPr>
              <a:t>Socia</a:t>
            </a:r>
            <a:r>
              <a:rPr sz="2300" b="1" dirty="0">
                <a:latin typeface="Arial"/>
                <a:cs typeface="Arial"/>
              </a:rPr>
              <a:t>l</a:t>
            </a:r>
            <a:r>
              <a:rPr sz="2300" b="1" spc="8" dirty="0">
                <a:latin typeface="Arial"/>
                <a:cs typeface="Arial"/>
              </a:rPr>
              <a:t> </a:t>
            </a:r>
            <a:r>
              <a:rPr sz="2300" b="1" spc="4" dirty="0">
                <a:latin typeface="Arial"/>
                <a:cs typeface="Arial"/>
              </a:rPr>
              <a:t>Participation</a:t>
            </a:r>
            <a:endParaRPr sz="2300" dirty="0">
              <a:latin typeface="Arial"/>
              <a:cs typeface="Arial"/>
            </a:endParaRPr>
          </a:p>
          <a:p>
            <a:pPr marL="354297" marR="44413" indent="-342900">
              <a:lnSpc>
                <a:spcPct val="95825"/>
              </a:lnSpc>
              <a:spcBef>
                <a:spcPts val="681"/>
              </a:spcBef>
              <a:buFont typeface="Arial" panose="020B0604020202020204" pitchFamily="34" charset="0"/>
              <a:buChar char="•"/>
            </a:pPr>
            <a:r>
              <a:rPr sz="2300" b="1" spc="4" dirty="0" smtClean="0">
                <a:latin typeface="Arial"/>
                <a:cs typeface="Arial"/>
              </a:rPr>
              <a:t>Education</a:t>
            </a:r>
            <a:endParaRPr sz="2300" dirty="0">
              <a:latin typeface="Arial"/>
              <a:cs typeface="Arial"/>
            </a:endParaRPr>
          </a:p>
        </p:txBody>
      </p:sp>
      <p:sp>
        <p:nvSpPr>
          <p:cNvPr id="64" name="Title 1"/>
          <p:cNvSpPr>
            <a:spLocks noGrp="1"/>
          </p:cNvSpPr>
          <p:nvPr>
            <p:ph type="title"/>
          </p:nvPr>
        </p:nvSpPr>
        <p:spPr/>
        <p:txBody>
          <a:bodyPr>
            <a:normAutofit/>
          </a:bodyPr>
          <a:lstStyle/>
          <a:p>
            <a:r>
              <a:rPr lang="en-US" sz="4000" b="1" dirty="0" smtClean="0">
                <a:latin typeface="Arial" panose="020B0604020202020204" pitchFamily="34" charset="0"/>
                <a:cs typeface="Arial" panose="020B0604020202020204" pitchFamily="34" charset="0"/>
              </a:rPr>
              <a:t>Areas of Occupation</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680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2" title="AOTA logo"/>
          <p:cNvPicPr>
            <a:picLocks noChangeAspect="1"/>
          </p:cNvPicPr>
          <p:nvPr/>
        </p:nvPicPr>
        <p:blipFill>
          <a:blip r:embed="rId2"/>
          <a:stretch>
            <a:fillRect/>
          </a:stretch>
        </p:blipFill>
        <p:spPr>
          <a:xfrm>
            <a:off x="1187144" y="5694513"/>
            <a:ext cx="4877223" cy="536494"/>
          </a:xfrm>
          <a:prstGeom prst="rect">
            <a:avLst/>
          </a:prstGeom>
        </p:spPr>
      </p:pic>
      <p:pic>
        <p:nvPicPr>
          <p:cNvPr id="64" name="Picture 1" title="Picture of children's building block toys"/>
          <p:cNvPicPr>
            <a:picLocks noChangeAspect="1"/>
          </p:cNvPicPr>
          <p:nvPr/>
        </p:nvPicPr>
        <p:blipFill>
          <a:blip r:embed="rId3"/>
          <a:stretch>
            <a:fillRect/>
          </a:stretch>
        </p:blipFill>
        <p:spPr>
          <a:xfrm>
            <a:off x="9229986" y="5130584"/>
            <a:ext cx="1975275" cy="1127858"/>
          </a:xfrm>
          <a:prstGeom prst="rect">
            <a:avLst/>
          </a:prstGeom>
        </p:spPr>
      </p:pic>
      <p:sp>
        <p:nvSpPr>
          <p:cNvPr id="7" name="Content 1"/>
          <p:cNvSpPr/>
          <p:nvPr/>
        </p:nvSpPr>
        <p:spPr>
          <a:xfrm>
            <a:off x="3001628" y="1362616"/>
            <a:ext cx="6096000" cy="3129847"/>
          </a:xfrm>
          <a:prstGeom prst="rect">
            <a:avLst/>
          </a:prstGeom>
        </p:spPr>
        <p:txBody>
          <a:bodyPr lIns="82058" tIns="41029" rIns="82058" bIns="41029">
            <a:spAutoFit/>
          </a:bodyPr>
          <a:lstStyle/>
          <a:p>
            <a:r>
              <a:rPr lang="en-US" sz="2200" b="1" dirty="0"/>
              <a:t>AOTA  systematic review  (AOTA, 2013) examines the effectiveness of early childhood interventions used by occupational therapy practitioners.</a:t>
            </a:r>
          </a:p>
          <a:p>
            <a:endParaRPr lang="en-US" sz="2200" b="1" dirty="0"/>
          </a:p>
          <a:p>
            <a:r>
              <a:rPr lang="en-US" sz="2200" b="1" dirty="0"/>
              <a:t>The review reports positive effects for interventions that promote parent–child interaction, are provided in the child’s natural environments, and use individualized play-based, educational, or behavioral approaches. </a:t>
            </a:r>
          </a:p>
        </p:txBody>
      </p:sp>
      <p:sp>
        <p:nvSpPr>
          <p:cNvPr id="2" name="Title 1"/>
          <p:cNvSpPr txBox="1"/>
          <p:nvPr/>
        </p:nvSpPr>
        <p:spPr>
          <a:xfrm>
            <a:off x="617456" y="892641"/>
            <a:ext cx="11453091" cy="403412"/>
          </a:xfrm>
          <a:prstGeom prst="rect">
            <a:avLst/>
          </a:prstGeom>
        </p:spPr>
        <p:txBody>
          <a:bodyPr wrap="square" lIns="0" tIns="0" rIns="0" bIns="0" rtlCol="0">
            <a:noAutofit/>
          </a:bodyPr>
          <a:lstStyle/>
          <a:p>
            <a:pPr marL="2322249">
              <a:lnSpc>
                <a:spcPts val="2930"/>
              </a:lnSpc>
              <a:spcBef>
                <a:spcPts val="447"/>
              </a:spcBef>
            </a:pPr>
            <a:r>
              <a:rPr lang="en-US" sz="4000" b="1" spc="4" dirty="0">
                <a:latin typeface="Arial"/>
                <a:cs typeface="Arial"/>
              </a:rPr>
              <a:t>Evidence-based practice</a:t>
            </a:r>
            <a:endParaRPr lang="en-US" sz="4000" b="1" dirty="0">
              <a:latin typeface="Arial"/>
              <a:cs typeface="Arial"/>
            </a:endParaRPr>
          </a:p>
          <a:p>
            <a:pPr marL="2322249">
              <a:lnSpc>
                <a:spcPts val="2930"/>
              </a:lnSpc>
              <a:spcBef>
                <a:spcPts val="447"/>
              </a:spcBef>
            </a:pPr>
            <a:endParaRPr sz="2900" dirty="0">
              <a:latin typeface="Arial"/>
              <a:cs typeface="Arial"/>
            </a:endParaRPr>
          </a:p>
        </p:txBody>
      </p:sp>
    </p:spTree>
    <p:extLst>
      <p:ext uri="{BB962C8B-B14F-4D97-AF65-F5344CB8AC3E}">
        <p14:creationId xmlns:p14="http://schemas.microsoft.com/office/powerpoint/2010/main" val="2344409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2" title="AOTA logo"/>
          <p:cNvPicPr>
            <a:picLocks noChangeAspect="1"/>
          </p:cNvPicPr>
          <p:nvPr/>
        </p:nvPicPr>
        <p:blipFill>
          <a:blip r:embed="rId3"/>
          <a:stretch>
            <a:fillRect/>
          </a:stretch>
        </p:blipFill>
        <p:spPr>
          <a:xfrm>
            <a:off x="1187144" y="5694513"/>
            <a:ext cx="4877223" cy="536494"/>
          </a:xfrm>
          <a:prstGeom prst="rect">
            <a:avLst/>
          </a:prstGeom>
        </p:spPr>
      </p:pic>
      <p:pic>
        <p:nvPicPr>
          <p:cNvPr id="67" name="Picture 1" title="Picture of children's building block toys"/>
          <p:cNvPicPr>
            <a:picLocks noChangeAspect="1"/>
          </p:cNvPicPr>
          <p:nvPr/>
        </p:nvPicPr>
        <p:blipFill>
          <a:blip r:embed="rId4"/>
          <a:stretch>
            <a:fillRect/>
          </a:stretch>
        </p:blipFill>
        <p:spPr>
          <a:xfrm>
            <a:off x="9229986" y="5130584"/>
            <a:ext cx="1975275" cy="1127858"/>
          </a:xfrm>
          <a:prstGeom prst="rect">
            <a:avLst/>
          </a:prstGeom>
        </p:spPr>
      </p:pic>
      <p:sp>
        <p:nvSpPr>
          <p:cNvPr id="9" name="Content 1"/>
          <p:cNvSpPr txBox="1"/>
          <p:nvPr/>
        </p:nvSpPr>
        <p:spPr>
          <a:xfrm>
            <a:off x="586854" y="1433014"/>
            <a:ext cx="11268364" cy="3396563"/>
          </a:xfrm>
          <a:prstGeom prst="rect">
            <a:avLst/>
          </a:prstGeom>
        </p:spPr>
        <p:txBody>
          <a:bodyPr wrap="square" lIns="0" tIns="0" rIns="0" bIns="0" rtlCol="0">
            <a:noAutofit/>
          </a:bodyPr>
          <a:lstStyle/>
          <a:p>
            <a:pPr marL="11397" marR="47901">
              <a:lnSpc>
                <a:spcPts val="2661"/>
              </a:lnSpc>
              <a:spcBef>
                <a:spcPts val="133"/>
              </a:spcBef>
            </a:pPr>
            <a:r>
              <a:rPr lang="en-US" sz="2200" b="1" dirty="0" smtClean="0">
                <a:latin typeface="Arial"/>
                <a:cs typeface="Arial"/>
              </a:rPr>
              <a:t>OT practitioners </a:t>
            </a:r>
            <a:r>
              <a:rPr lang="en-US" sz="2200" b="1" dirty="0">
                <a:latin typeface="Arial"/>
                <a:cs typeface="Arial"/>
              </a:rPr>
              <a:t>bring distinct contributions to the team including</a:t>
            </a:r>
            <a:r>
              <a:rPr lang="en-US" sz="2200" b="1" dirty="0" smtClean="0">
                <a:latin typeface="Arial"/>
                <a:cs typeface="Arial"/>
              </a:rPr>
              <a:t>:</a:t>
            </a:r>
            <a:endParaRPr lang="en-US" b="1" dirty="0" smtClean="0">
              <a:latin typeface="Arial"/>
              <a:cs typeface="Arial"/>
            </a:endParaRPr>
          </a:p>
          <a:p>
            <a:pPr marL="725029" marR="47901" lvl="1" indent="-256432" algn="just">
              <a:lnSpc>
                <a:spcPts val="2064"/>
              </a:lnSpc>
              <a:spcBef>
                <a:spcPts val="133"/>
              </a:spcBef>
              <a:buFont typeface="Arial" panose="020B0604020202020204" pitchFamily="34" charset="0"/>
              <a:buChar char="•"/>
            </a:pPr>
            <a:r>
              <a:rPr lang="en-US" b="1" dirty="0" smtClean="0">
                <a:latin typeface="Arial"/>
                <a:cs typeface="Arial"/>
              </a:rPr>
              <a:t>Expertise in activities and routines</a:t>
            </a:r>
          </a:p>
          <a:p>
            <a:pPr marL="725029" marR="47901" lvl="1" indent="-256432" algn="just">
              <a:lnSpc>
                <a:spcPts val="2064"/>
              </a:lnSpc>
              <a:spcBef>
                <a:spcPts val="133"/>
              </a:spcBef>
            </a:pPr>
            <a:endParaRPr lang="en-US" b="1" dirty="0" smtClean="0">
              <a:latin typeface="Arial"/>
              <a:cs typeface="Arial"/>
            </a:endParaRPr>
          </a:p>
          <a:p>
            <a:pPr marL="725029" marR="47901" lvl="1" indent="-256432" algn="just">
              <a:lnSpc>
                <a:spcPts val="2064"/>
              </a:lnSpc>
              <a:spcBef>
                <a:spcPts val="133"/>
              </a:spcBef>
              <a:buFont typeface="Arial" panose="020B0604020202020204" pitchFamily="34" charset="0"/>
              <a:buChar char="•"/>
            </a:pPr>
            <a:r>
              <a:rPr lang="en-US" b="1" dirty="0" smtClean="0">
                <a:latin typeface="Arial"/>
                <a:cs typeface="Arial"/>
              </a:rPr>
              <a:t>Advanced skills in modifying </a:t>
            </a:r>
            <a:r>
              <a:rPr lang="en-US" b="1" dirty="0">
                <a:latin typeface="Arial"/>
                <a:cs typeface="Arial"/>
              </a:rPr>
              <a:t>the </a:t>
            </a:r>
            <a:r>
              <a:rPr lang="en-US" b="1" dirty="0" smtClean="0">
                <a:latin typeface="Arial"/>
                <a:cs typeface="Arial"/>
              </a:rPr>
              <a:t>environment and recommending adaptive equipment to improve participation</a:t>
            </a:r>
          </a:p>
          <a:p>
            <a:pPr marL="725029" marR="47901" lvl="1" indent="-256432" algn="just">
              <a:lnSpc>
                <a:spcPts val="2064"/>
              </a:lnSpc>
              <a:spcBef>
                <a:spcPts val="133"/>
              </a:spcBef>
              <a:buFont typeface="Arial" panose="020B0604020202020204" pitchFamily="34" charset="0"/>
              <a:buChar char="•"/>
            </a:pPr>
            <a:endParaRPr lang="en-US" b="1" dirty="0">
              <a:latin typeface="Arial"/>
              <a:cs typeface="Arial"/>
            </a:endParaRPr>
          </a:p>
          <a:p>
            <a:pPr marL="725029" marR="47901" lvl="1" indent="-256432" algn="just">
              <a:lnSpc>
                <a:spcPts val="2064"/>
              </a:lnSpc>
              <a:spcBef>
                <a:spcPts val="133"/>
              </a:spcBef>
              <a:buFont typeface="Arial" panose="020B0604020202020204" pitchFamily="34" charset="0"/>
              <a:buChar char="•"/>
            </a:pPr>
            <a:r>
              <a:rPr lang="en-US" b="1" dirty="0">
                <a:latin typeface="Arial"/>
                <a:cs typeface="Arial"/>
              </a:rPr>
              <a:t>Holistic </a:t>
            </a:r>
            <a:r>
              <a:rPr lang="en-US" b="1" dirty="0" smtClean="0">
                <a:latin typeface="Arial"/>
                <a:cs typeface="Arial"/>
              </a:rPr>
              <a:t>approach and focus on functional participation</a:t>
            </a:r>
          </a:p>
          <a:p>
            <a:pPr marL="468597" marR="47901" lvl="1" algn="just">
              <a:lnSpc>
                <a:spcPts val="2064"/>
              </a:lnSpc>
              <a:spcBef>
                <a:spcPts val="133"/>
              </a:spcBef>
            </a:pPr>
            <a:endParaRPr lang="en-US" b="1" dirty="0" smtClean="0">
              <a:latin typeface="Arial"/>
              <a:cs typeface="Arial"/>
            </a:endParaRPr>
          </a:p>
          <a:p>
            <a:pPr marL="725029" marR="47901" lvl="1" indent="-256432" algn="just">
              <a:lnSpc>
                <a:spcPts val="2064"/>
              </a:lnSpc>
              <a:spcBef>
                <a:spcPts val="133"/>
              </a:spcBef>
              <a:buFont typeface="Arial" panose="020B0604020202020204" pitchFamily="34" charset="0"/>
              <a:buChar char="•"/>
            </a:pPr>
            <a:r>
              <a:rPr lang="en-US" b="1" dirty="0" smtClean="0">
                <a:latin typeface="Arial"/>
                <a:cs typeface="Arial"/>
              </a:rPr>
              <a:t>Advanced knowledge in Childhood Development</a:t>
            </a:r>
          </a:p>
          <a:p>
            <a:pPr marL="725029" marR="47901" lvl="1" indent="-256432" algn="just">
              <a:lnSpc>
                <a:spcPts val="2064"/>
              </a:lnSpc>
              <a:spcBef>
                <a:spcPts val="133"/>
              </a:spcBef>
              <a:buFont typeface="Arial" panose="020B0604020202020204" pitchFamily="34" charset="0"/>
              <a:buChar char="•"/>
            </a:pPr>
            <a:endParaRPr lang="en-US" b="1" dirty="0" smtClean="0">
              <a:latin typeface="Arial"/>
              <a:cs typeface="Arial"/>
            </a:endParaRPr>
          </a:p>
          <a:p>
            <a:pPr marL="725029" marR="47901" lvl="1" indent="-256432" algn="just">
              <a:lnSpc>
                <a:spcPts val="2064"/>
              </a:lnSpc>
              <a:spcBef>
                <a:spcPts val="133"/>
              </a:spcBef>
              <a:buFont typeface="Arial" panose="020B0604020202020204" pitchFamily="34" charset="0"/>
              <a:buChar char="•"/>
            </a:pPr>
            <a:r>
              <a:rPr lang="en-US" b="1" dirty="0" smtClean="0">
                <a:latin typeface="Arial"/>
                <a:cs typeface="Arial"/>
              </a:rPr>
              <a:t>Advanced knowledge in Education and </a:t>
            </a:r>
            <a:r>
              <a:rPr lang="en-US" b="1" dirty="0" err="1" smtClean="0">
                <a:latin typeface="Arial"/>
                <a:cs typeface="Arial"/>
              </a:rPr>
              <a:t>Interprofessional</a:t>
            </a:r>
            <a:r>
              <a:rPr lang="en-US" b="1" dirty="0" smtClean="0">
                <a:latin typeface="Arial"/>
                <a:cs typeface="Arial"/>
              </a:rPr>
              <a:t> teaming</a:t>
            </a:r>
          </a:p>
          <a:p>
            <a:pPr marL="468597" marR="47901" lvl="1" algn="just">
              <a:lnSpc>
                <a:spcPts val="2064"/>
              </a:lnSpc>
              <a:spcBef>
                <a:spcPts val="133"/>
              </a:spcBef>
            </a:pPr>
            <a:endParaRPr lang="en-US" b="1" dirty="0" smtClean="0">
              <a:latin typeface="Arial"/>
              <a:cs typeface="Arial"/>
            </a:endParaRPr>
          </a:p>
          <a:p>
            <a:pPr marL="725029" marR="47901" lvl="1" indent="-256432" algn="just">
              <a:lnSpc>
                <a:spcPts val="2064"/>
              </a:lnSpc>
              <a:spcBef>
                <a:spcPts val="133"/>
              </a:spcBef>
              <a:buFont typeface="Arial" panose="020B0604020202020204" pitchFamily="34" charset="0"/>
              <a:buChar char="•"/>
            </a:pPr>
            <a:r>
              <a:rPr lang="en-US" b="1" dirty="0" smtClean="0">
                <a:latin typeface="Arial"/>
                <a:cs typeface="Arial"/>
              </a:rPr>
              <a:t>Knowledge and skills in both Mental and Physical Health</a:t>
            </a:r>
          </a:p>
          <a:p>
            <a:pPr marL="267829" marR="47901" indent="-256432" algn="just">
              <a:lnSpc>
                <a:spcPts val="2064"/>
              </a:lnSpc>
              <a:spcBef>
                <a:spcPts val="133"/>
              </a:spcBef>
              <a:buFont typeface="Arial" panose="020B0604020202020204" pitchFamily="34" charset="0"/>
              <a:buChar char="•"/>
            </a:pPr>
            <a:endParaRPr lang="en-US" b="1" dirty="0" smtClean="0">
              <a:latin typeface="Arial"/>
              <a:cs typeface="Arial"/>
            </a:endParaRPr>
          </a:p>
          <a:p>
            <a:pPr marL="11397" marR="47901" algn="just">
              <a:lnSpc>
                <a:spcPts val="2661"/>
              </a:lnSpc>
              <a:spcBef>
                <a:spcPts val="133"/>
              </a:spcBef>
            </a:pPr>
            <a:endParaRPr lang="en-US" b="1" dirty="0" smtClean="0">
              <a:latin typeface="Arial"/>
              <a:cs typeface="Arial"/>
            </a:endParaRPr>
          </a:p>
          <a:p>
            <a:pPr marL="11397" marR="47901" algn="just">
              <a:lnSpc>
                <a:spcPts val="2661"/>
              </a:lnSpc>
              <a:spcBef>
                <a:spcPts val="133"/>
              </a:spcBef>
            </a:pPr>
            <a:endParaRPr lang="en-US" b="1" dirty="0" smtClean="0">
              <a:latin typeface="Arial"/>
              <a:cs typeface="Arial"/>
            </a:endParaRPr>
          </a:p>
        </p:txBody>
      </p:sp>
      <p:sp>
        <p:nvSpPr>
          <p:cNvPr id="2" name="Title 1"/>
          <p:cNvSpPr txBox="1"/>
          <p:nvPr/>
        </p:nvSpPr>
        <p:spPr>
          <a:xfrm>
            <a:off x="586854" y="810146"/>
            <a:ext cx="10904561" cy="459216"/>
          </a:xfrm>
          <a:prstGeom prst="rect">
            <a:avLst/>
          </a:prstGeom>
        </p:spPr>
        <p:txBody>
          <a:bodyPr wrap="square" lIns="0" tIns="0" rIns="0" bIns="0" rtlCol="0">
            <a:noAutofit/>
          </a:bodyPr>
          <a:lstStyle/>
          <a:p>
            <a:pPr marL="1524232" algn="ctr">
              <a:lnSpc>
                <a:spcPts val="3006"/>
              </a:lnSpc>
              <a:spcBef>
                <a:spcPts val="374"/>
              </a:spcBef>
            </a:pPr>
            <a:r>
              <a:rPr sz="4000" b="1" baseline="-5435" dirty="0" smtClean="0">
                <a:latin typeface="Arial"/>
                <a:cs typeface="Arial"/>
              </a:rPr>
              <a:t>Occupational Therapy</a:t>
            </a:r>
            <a:r>
              <a:rPr lang="en-US" sz="4000" b="1" baseline="-5435" dirty="0" smtClean="0">
                <a:latin typeface="Arial"/>
                <a:cs typeface="Arial"/>
              </a:rPr>
              <a:t>’s Distinct Value</a:t>
            </a:r>
            <a:r>
              <a:rPr lang="en-US" sz="4000" b="1" dirty="0" smtClean="0">
                <a:latin typeface="Arial"/>
                <a:cs typeface="Arial"/>
              </a:rPr>
              <a:t> </a:t>
            </a:r>
            <a:endParaRPr sz="2800" dirty="0">
              <a:latin typeface="Arial"/>
              <a:cs typeface="Arial"/>
            </a:endParaRPr>
          </a:p>
        </p:txBody>
      </p:sp>
    </p:spTree>
    <p:extLst>
      <p:ext uri="{BB962C8B-B14F-4D97-AF65-F5344CB8AC3E}">
        <p14:creationId xmlns:p14="http://schemas.microsoft.com/office/powerpoint/2010/main" val="4134416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title="Picture of children's building block toys"/>
          <p:cNvPicPr>
            <a:picLocks noChangeAspect="1"/>
          </p:cNvPicPr>
          <p:nvPr/>
        </p:nvPicPr>
        <p:blipFill>
          <a:blip r:embed="rId2"/>
          <a:stretch>
            <a:fillRect/>
          </a:stretch>
        </p:blipFill>
        <p:spPr>
          <a:xfrm>
            <a:off x="9229986" y="5130584"/>
            <a:ext cx="1975275" cy="1127858"/>
          </a:xfrm>
          <a:prstGeom prst="rect">
            <a:avLst/>
          </a:prstGeom>
        </p:spPr>
      </p:pic>
      <p:pic>
        <p:nvPicPr>
          <p:cNvPr id="66" name="Picture 1" title="AOTA logo"/>
          <p:cNvPicPr>
            <a:picLocks noChangeAspect="1"/>
          </p:cNvPicPr>
          <p:nvPr/>
        </p:nvPicPr>
        <p:blipFill>
          <a:blip r:embed="rId3"/>
          <a:stretch>
            <a:fillRect/>
          </a:stretch>
        </p:blipFill>
        <p:spPr>
          <a:xfrm>
            <a:off x="1187144" y="5694513"/>
            <a:ext cx="4877223" cy="536494"/>
          </a:xfrm>
          <a:prstGeom prst="rect">
            <a:avLst/>
          </a:prstGeom>
        </p:spPr>
      </p:pic>
      <p:sp>
        <p:nvSpPr>
          <p:cNvPr id="9" name="Content 1"/>
          <p:cNvSpPr txBox="1"/>
          <p:nvPr/>
        </p:nvSpPr>
        <p:spPr>
          <a:xfrm>
            <a:off x="925793" y="1210236"/>
            <a:ext cx="10454721" cy="3580705"/>
          </a:xfrm>
          <a:prstGeom prst="rect">
            <a:avLst/>
          </a:prstGeom>
        </p:spPr>
        <p:txBody>
          <a:bodyPr wrap="square" lIns="0" tIns="0" rIns="0" bIns="0" rtlCol="0">
            <a:noAutofit/>
          </a:bodyPr>
          <a:lstStyle/>
          <a:p>
            <a:pPr marL="11397" marR="47901">
              <a:lnSpc>
                <a:spcPts val="2661"/>
              </a:lnSpc>
              <a:spcBef>
                <a:spcPts val="133"/>
              </a:spcBef>
            </a:pPr>
            <a:endParaRPr lang="en-US" sz="2500" b="1" dirty="0">
              <a:latin typeface="Arial"/>
              <a:cs typeface="Arial"/>
            </a:endParaRPr>
          </a:p>
          <a:p>
            <a:pPr marL="729407" marR="47901" lvl="1" indent="-307718">
              <a:lnSpc>
                <a:spcPts val="2661"/>
              </a:lnSpc>
              <a:spcBef>
                <a:spcPts val="133"/>
              </a:spcBef>
              <a:buFont typeface="Arial" panose="020B0604020202020204" pitchFamily="34" charset="0"/>
              <a:buChar char="•"/>
            </a:pPr>
            <a:r>
              <a:rPr lang="en-US" sz="2200" b="1" dirty="0">
                <a:latin typeface="Arial"/>
                <a:cs typeface="Arial"/>
              </a:rPr>
              <a:t>B</a:t>
            </a:r>
            <a:r>
              <a:rPr sz="2200" b="1" dirty="0">
                <a:latin typeface="Arial"/>
                <a:cs typeface="Arial"/>
              </a:rPr>
              <a:t>uild</a:t>
            </a:r>
            <a:r>
              <a:rPr lang="en-US" sz="2200" b="1" dirty="0">
                <a:latin typeface="Arial"/>
                <a:cs typeface="Arial"/>
              </a:rPr>
              <a:t>s</a:t>
            </a:r>
            <a:r>
              <a:rPr sz="2200" b="1" dirty="0">
                <a:latin typeface="Arial"/>
                <a:cs typeface="Arial"/>
              </a:rPr>
              <a:t> the family’s capacity to</a:t>
            </a:r>
            <a:r>
              <a:rPr lang="en-US" sz="2200" dirty="0">
                <a:latin typeface="Arial"/>
                <a:cs typeface="Arial"/>
              </a:rPr>
              <a:t> </a:t>
            </a:r>
            <a:r>
              <a:rPr sz="2200" b="1" dirty="0">
                <a:latin typeface="Arial"/>
                <a:cs typeface="Arial"/>
              </a:rPr>
              <a:t>care for their child</a:t>
            </a:r>
            <a:endParaRPr lang="en-US" sz="2200" b="1" dirty="0">
              <a:latin typeface="Arial"/>
              <a:cs typeface="Arial"/>
            </a:endParaRPr>
          </a:p>
          <a:p>
            <a:pPr marL="421688" marR="47901" lvl="1">
              <a:lnSpc>
                <a:spcPts val="2661"/>
              </a:lnSpc>
              <a:spcBef>
                <a:spcPts val="133"/>
              </a:spcBef>
            </a:pPr>
            <a:endParaRPr lang="en-US" sz="2200" b="1" dirty="0">
              <a:latin typeface="Arial"/>
              <a:cs typeface="Arial"/>
            </a:endParaRPr>
          </a:p>
          <a:p>
            <a:pPr marL="729407" marR="47901" lvl="1" indent="-307718">
              <a:lnSpc>
                <a:spcPts val="2661"/>
              </a:lnSpc>
              <a:spcBef>
                <a:spcPts val="133"/>
              </a:spcBef>
              <a:buFont typeface="Arial" panose="020B0604020202020204" pitchFamily="34" charset="0"/>
              <a:buChar char="•"/>
            </a:pPr>
            <a:r>
              <a:rPr lang="en-US" sz="2200" b="1" dirty="0">
                <a:latin typeface="Arial"/>
                <a:cs typeface="Arial"/>
              </a:rPr>
              <a:t>P</a:t>
            </a:r>
            <a:r>
              <a:rPr sz="2200" b="1" dirty="0">
                <a:latin typeface="Arial"/>
                <a:cs typeface="Arial"/>
              </a:rPr>
              <a:t>romote</a:t>
            </a:r>
            <a:r>
              <a:rPr lang="en-US" sz="2200" b="1" dirty="0">
                <a:latin typeface="Arial"/>
                <a:cs typeface="Arial"/>
              </a:rPr>
              <a:t>s</a:t>
            </a:r>
            <a:r>
              <a:rPr sz="2200" b="1" dirty="0">
                <a:latin typeface="Arial"/>
                <a:cs typeface="Arial"/>
              </a:rPr>
              <a:t> their growth and</a:t>
            </a:r>
            <a:r>
              <a:rPr lang="en-US" sz="2200" b="1" dirty="0">
                <a:latin typeface="Arial"/>
                <a:cs typeface="Arial"/>
              </a:rPr>
              <a:t> development in natural environments. </a:t>
            </a:r>
          </a:p>
          <a:p>
            <a:pPr marL="421688" marR="47901" lvl="1">
              <a:lnSpc>
                <a:spcPts val="2661"/>
              </a:lnSpc>
              <a:spcBef>
                <a:spcPts val="133"/>
              </a:spcBef>
            </a:pPr>
            <a:endParaRPr lang="en-US" sz="2200" b="1" dirty="0">
              <a:latin typeface="Arial"/>
              <a:cs typeface="Arial"/>
            </a:endParaRPr>
          </a:p>
          <a:p>
            <a:pPr marL="729407" marR="47901" lvl="1" indent="-307718">
              <a:lnSpc>
                <a:spcPts val="2661"/>
              </a:lnSpc>
              <a:spcBef>
                <a:spcPts val="133"/>
              </a:spcBef>
              <a:buFont typeface="Arial" panose="020B0604020202020204" pitchFamily="34" charset="0"/>
              <a:buChar char="•"/>
            </a:pPr>
            <a:r>
              <a:rPr lang="en-US" sz="2200" b="1" dirty="0">
                <a:latin typeface="Arial"/>
                <a:cs typeface="Arial"/>
              </a:rPr>
              <a:t>Fosters secure attachment or bond between the child</a:t>
            </a:r>
            <a:r>
              <a:rPr lang="en-US" sz="2200" b="1" dirty="0" smtClean="0">
                <a:latin typeface="Arial"/>
                <a:cs typeface="Arial"/>
              </a:rPr>
              <a:t> and </a:t>
            </a:r>
            <a:r>
              <a:rPr lang="en-US" sz="2200" b="1" dirty="0">
                <a:latin typeface="Arial"/>
                <a:cs typeface="Arial"/>
              </a:rPr>
              <a:t>the primary caregiver/family</a:t>
            </a:r>
          </a:p>
          <a:p>
            <a:pPr marL="421688" marR="47901" lvl="1">
              <a:lnSpc>
                <a:spcPts val="2661"/>
              </a:lnSpc>
              <a:spcBef>
                <a:spcPts val="133"/>
              </a:spcBef>
            </a:pPr>
            <a:endParaRPr lang="en-US" sz="2200" b="1" dirty="0">
              <a:latin typeface="Arial"/>
              <a:cs typeface="Arial"/>
            </a:endParaRPr>
          </a:p>
          <a:p>
            <a:pPr marL="729407" marR="47901" lvl="1" indent="-307718">
              <a:lnSpc>
                <a:spcPts val="2661"/>
              </a:lnSpc>
              <a:spcBef>
                <a:spcPts val="133"/>
              </a:spcBef>
              <a:buFont typeface="Arial" panose="020B0604020202020204" pitchFamily="34" charset="0"/>
              <a:buChar char="•"/>
            </a:pPr>
            <a:r>
              <a:rPr lang="en-US" sz="2200" b="1" dirty="0">
                <a:latin typeface="Arial"/>
                <a:cs typeface="Arial"/>
              </a:rPr>
              <a:t>Empowers families to advocate for themselves and  </a:t>
            </a:r>
          </a:p>
          <a:p>
            <a:pPr marL="282200">
              <a:lnSpc>
                <a:spcPct val="95825"/>
              </a:lnSpc>
            </a:pPr>
            <a:r>
              <a:rPr lang="en-US" sz="2200" b="1" dirty="0">
                <a:latin typeface="Arial"/>
                <a:cs typeface="Arial"/>
              </a:rPr>
              <a:t>      their child.</a:t>
            </a:r>
            <a:endParaRPr lang="en-US" sz="2200" dirty="0">
              <a:latin typeface="Arial"/>
              <a:cs typeface="Arial"/>
            </a:endParaRPr>
          </a:p>
          <a:p>
            <a:pPr marL="282200">
              <a:lnSpc>
                <a:spcPct val="95825"/>
              </a:lnSpc>
            </a:pPr>
            <a:endParaRPr sz="2500" dirty="0">
              <a:latin typeface="Arial"/>
              <a:cs typeface="Arial"/>
            </a:endParaRPr>
          </a:p>
        </p:txBody>
      </p:sp>
      <p:sp>
        <p:nvSpPr>
          <p:cNvPr id="2" name="Title 1"/>
          <p:cNvSpPr txBox="1"/>
          <p:nvPr/>
        </p:nvSpPr>
        <p:spPr>
          <a:xfrm>
            <a:off x="554183" y="783966"/>
            <a:ext cx="11083636" cy="403412"/>
          </a:xfrm>
          <a:prstGeom prst="rect">
            <a:avLst/>
          </a:prstGeom>
        </p:spPr>
        <p:txBody>
          <a:bodyPr wrap="square" lIns="0" tIns="0" rIns="0" bIns="0" rtlCol="0">
            <a:noAutofit/>
          </a:bodyPr>
          <a:lstStyle/>
          <a:p>
            <a:pPr marL="1524232" algn="ctr">
              <a:lnSpc>
                <a:spcPts val="3006"/>
              </a:lnSpc>
              <a:spcBef>
                <a:spcPts val="374"/>
              </a:spcBef>
            </a:pPr>
            <a:r>
              <a:rPr sz="4000" b="1" baseline="-5435" dirty="0">
                <a:latin typeface="Arial"/>
                <a:cs typeface="Arial"/>
              </a:rPr>
              <a:t>Role of Occupational Therapy</a:t>
            </a:r>
            <a:endParaRPr sz="2800" dirty="0">
              <a:latin typeface="Arial"/>
              <a:cs typeface="Arial"/>
            </a:endParaRPr>
          </a:p>
        </p:txBody>
      </p:sp>
    </p:spTree>
    <p:extLst>
      <p:ext uri="{BB962C8B-B14F-4D97-AF65-F5344CB8AC3E}">
        <p14:creationId xmlns:p14="http://schemas.microsoft.com/office/powerpoint/2010/main" val="3705314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3" title="Picture of children's building block toys"/>
          <p:cNvPicPr>
            <a:picLocks noChangeAspect="1"/>
          </p:cNvPicPr>
          <p:nvPr/>
        </p:nvPicPr>
        <p:blipFill>
          <a:blip r:embed="rId3"/>
          <a:stretch>
            <a:fillRect/>
          </a:stretch>
        </p:blipFill>
        <p:spPr>
          <a:xfrm>
            <a:off x="9229986" y="5323769"/>
            <a:ext cx="1975275" cy="1127858"/>
          </a:xfrm>
          <a:prstGeom prst="rect">
            <a:avLst/>
          </a:prstGeom>
        </p:spPr>
      </p:pic>
      <p:pic>
        <p:nvPicPr>
          <p:cNvPr id="74" name="Picture 2" title="AOTA logo"/>
          <p:cNvPicPr>
            <a:picLocks noChangeAspect="1"/>
          </p:cNvPicPr>
          <p:nvPr/>
        </p:nvPicPr>
        <p:blipFill>
          <a:blip r:embed="rId4"/>
          <a:stretch>
            <a:fillRect/>
          </a:stretch>
        </p:blipFill>
        <p:spPr>
          <a:xfrm>
            <a:off x="1187144" y="5887698"/>
            <a:ext cx="4877223" cy="536494"/>
          </a:xfrm>
          <a:prstGeom prst="rect">
            <a:avLst/>
          </a:prstGeom>
        </p:spPr>
      </p:pic>
      <p:grpSp>
        <p:nvGrpSpPr>
          <p:cNvPr id="3" name="Group 1"/>
          <p:cNvGrpSpPr/>
          <p:nvPr/>
        </p:nvGrpSpPr>
        <p:grpSpPr>
          <a:xfrm>
            <a:off x="7868458" y="1543722"/>
            <a:ext cx="3054044" cy="3361765"/>
            <a:chOff x="7868458" y="1543722"/>
            <a:chExt cx="3054044" cy="3361765"/>
          </a:xfrm>
        </p:grpSpPr>
        <p:sp>
          <p:nvSpPr>
            <p:cNvPr id="16" name="picture 1" descr="Picture of young girl handing a toy block to someone." title="picture of child"/>
            <p:cNvSpPr/>
            <p:nvPr/>
          </p:nvSpPr>
          <p:spPr>
            <a:xfrm>
              <a:off x="7868458" y="1543722"/>
              <a:ext cx="3054044" cy="336176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 name="object 1" title="Copyright AOTA"/>
            <p:cNvSpPr txBox="1"/>
            <p:nvPr/>
          </p:nvSpPr>
          <p:spPr>
            <a:xfrm>
              <a:off x="9113426" y="4631569"/>
              <a:ext cx="1629368" cy="179070"/>
            </a:xfrm>
            <a:prstGeom prst="rect">
              <a:avLst/>
            </a:prstGeom>
          </p:spPr>
          <p:txBody>
            <a:bodyPr wrap="square" lIns="0" tIns="0" rIns="0" bIns="0" rtlCol="0">
              <a:noAutofit/>
            </a:bodyPr>
            <a:lstStyle/>
            <a:p>
              <a:pPr marL="11397">
                <a:lnSpc>
                  <a:spcPts val="1373"/>
                </a:lnSpc>
                <a:spcBef>
                  <a:spcPts val="68"/>
                </a:spcBef>
              </a:pPr>
              <a:r>
                <a:rPr sz="1300" dirty="0">
                  <a:solidFill>
                    <a:srgbClr val="FEFFFE"/>
                  </a:solidFill>
                  <a:latin typeface="Arial"/>
                  <a:cs typeface="Arial"/>
                </a:rPr>
                <a:t>Copyr</a:t>
              </a:r>
              <a:r>
                <a:rPr sz="1300" spc="-4" dirty="0">
                  <a:solidFill>
                    <a:srgbClr val="FEFFFE"/>
                  </a:solidFill>
                  <a:latin typeface="Arial"/>
                  <a:cs typeface="Arial"/>
                </a:rPr>
                <a:t>i</a:t>
              </a:r>
              <a:r>
                <a:rPr sz="1300" dirty="0">
                  <a:solidFill>
                    <a:srgbClr val="FEFFFE"/>
                  </a:solidFill>
                  <a:latin typeface="Arial"/>
                  <a:cs typeface="Arial"/>
                </a:rPr>
                <a:t>ght</a:t>
              </a:r>
              <a:r>
                <a:rPr sz="1300" spc="-53" dirty="0">
                  <a:solidFill>
                    <a:srgbClr val="FEFFFE"/>
                  </a:solidFill>
                  <a:latin typeface="Arial"/>
                  <a:cs typeface="Arial"/>
                </a:rPr>
                <a:t> </a:t>
              </a:r>
              <a:r>
                <a:rPr sz="1300" dirty="0">
                  <a:solidFill>
                    <a:srgbClr val="FEFFFE"/>
                  </a:solidFill>
                  <a:latin typeface="Arial"/>
                  <a:cs typeface="Arial"/>
                </a:rPr>
                <a:t>AOTA</a:t>
              </a:r>
              <a:endParaRPr sz="1300" dirty="0">
                <a:latin typeface="Arial"/>
                <a:cs typeface="Arial"/>
              </a:endParaRPr>
            </a:p>
          </p:txBody>
        </p:sp>
      </p:grpSp>
      <p:sp>
        <p:nvSpPr>
          <p:cNvPr id="73" name="Content 1"/>
          <p:cNvSpPr txBox="1"/>
          <p:nvPr/>
        </p:nvSpPr>
        <p:spPr>
          <a:xfrm>
            <a:off x="787512" y="1332359"/>
            <a:ext cx="6482686" cy="4333559"/>
          </a:xfrm>
          <a:prstGeom prst="rect">
            <a:avLst/>
          </a:prstGeom>
          <a:noFill/>
        </p:spPr>
        <p:txBody>
          <a:bodyPr wrap="square" rtlCol="0">
            <a:spAutoFit/>
          </a:bodyPr>
          <a:lstStyle/>
          <a:p>
            <a:pPr marL="285750"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Evaluation</a:t>
            </a:r>
          </a:p>
          <a:p>
            <a:pPr marL="754347" marR="39316" lvl="1" indent="-285750">
              <a:lnSpc>
                <a:spcPts val="1925"/>
              </a:lnSpc>
              <a:spcBef>
                <a:spcPts val="96"/>
              </a:spcBef>
              <a:buFont typeface="Arial" panose="020B0604020202020204" pitchFamily="34" charset="0"/>
              <a:buChar char="•"/>
            </a:pPr>
            <a:r>
              <a:rPr lang="en-US" sz="2200" b="1" dirty="0">
                <a:latin typeface="Arial" panose="020B0604020202020204" pitchFamily="34" charset="0"/>
                <a:cs typeface="Arial" panose="020B0604020202020204" pitchFamily="34" charset="0"/>
              </a:rPr>
              <a:t>Screenings</a:t>
            </a:r>
          </a:p>
          <a:p>
            <a:pPr marL="754347" lvl="1" indent="-285750">
              <a:lnSpc>
                <a:spcPct val="95825"/>
              </a:lnSpc>
              <a:spcBef>
                <a:spcPts val="208"/>
              </a:spcBef>
              <a:buFont typeface="Arial" panose="020B0604020202020204" pitchFamily="34" charset="0"/>
              <a:buChar char="•"/>
            </a:pPr>
            <a:r>
              <a:rPr lang="en-US" sz="2200" b="1" dirty="0">
                <a:latin typeface="Arial" panose="020B0604020202020204" pitchFamily="34" charset="0"/>
                <a:cs typeface="Arial" panose="020B0604020202020204" pitchFamily="34" charset="0"/>
              </a:rPr>
              <a:t>Formal</a:t>
            </a:r>
            <a:r>
              <a:rPr lang="en-US" sz="2200" b="1" spc="-59"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and informal assessments</a:t>
            </a:r>
          </a:p>
          <a:p>
            <a:pPr marL="754347" marR="39316" lvl="1" indent="-285750">
              <a:lnSpc>
                <a:spcPct val="95825"/>
              </a:lnSpc>
              <a:spcBef>
                <a:spcPts val="296"/>
              </a:spcBef>
              <a:buFont typeface="Arial" panose="020B0604020202020204" pitchFamily="34" charset="0"/>
              <a:buChar char="•"/>
            </a:pPr>
            <a:r>
              <a:rPr lang="en-US" sz="2200" b="1" dirty="0">
                <a:latin typeface="Arial" panose="020B0604020202020204" pitchFamily="34" charset="0"/>
                <a:cs typeface="Arial" panose="020B0604020202020204" pitchFamily="34" charset="0"/>
              </a:rPr>
              <a:t>Parent/fami</a:t>
            </a:r>
            <a:r>
              <a:rPr lang="en-US" sz="2200" b="1" spc="-8" dirty="0">
                <a:latin typeface="Arial" panose="020B0604020202020204" pitchFamily="34" charset="0"/>
                <a:cs typeface="Arial" panose="020B0604020202020204" pitchFamily="34" charset="0"/>
              </a:rPr>
              <a:t>l</a:t>
            </a:r>
            <a:r>
              <a:rPr lang="en-US" sz="2200" b="1" dirty="0">
                <a:latin typeface="Arial" panose="020B0604020202020204" pitchFamily="34" charset="0"/>
                <a:cs typeface="Arial" panose="020B0604020202020204" pitchFamily="34" charset="0"/>
              </a:rPr>
              <a:t>y</a:t>
            </a:r>
            <a:r>
              <a:rPr lang="en-US" sz="2200" b="1" spc="-112"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interview</a:t>
            </a:r>
          </a:p>
          <a:p>
            <a:pPr marL="754347" marR="39316" lvl="1" indent="-285750">
              <a:lnSpc>
                <a:spcPct val="95825"/>
              </a:lnSpc>
              <a:spcBef>
                <a:spcPts val="305"/>
              </a:spcBef>
              <a:buFont typeface="Arial" panose="020B0604020202020204" pitchFamily="34" charset="0"/>
              <a:buChar char="•"/>
            </a:pPr>
            <a:r>
              <a:rPr lang="en-US" sz="2200" b="1" dirty="0">
                <a:latin typeface="Arial" panose="020B0604020202020204" pitchFamily="34" charset="0"/>
                <a:cs typeface="Arial" panose="020B0604020202020204" pitchFamily="34" charset="0"/>
              </a:rPr>
              <a:t>Collaboration with family</a:t>
            </a:r>
            <a:r>
              <a:rPr lang="en-US" sz="2200" b="1" spc="-5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&amp;</a:t>
            </a:r>
            <a:r>
              <a:rPr lang="en-US" sz="2200" b="1" spc="-13"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team</a:t>
            </a:r>
          </a:p>
          <a:p>
            <a:pPr marL="285750"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Intervention</a:t>
            </a:r>
          </a:p>
          <a:p>
            <a:pPr marL="754347" marR="39316" lvl="1" indent="-285750">
              <a:lnSpc>
                <a:spcPts val="1925"/>
              </a:lnSpc>
              <a:spcBef>
                <a:spcPts val="96"/>
              </a:spcBef>
              <a:buFont typeface="Arial" panose="020B0604020202020204" pitchFamily="34" charset="0"/>
              <a:buChar char="•"/>
            </a:pPr>
            <a:r>
              <a:rPr lang="en-US" sz="2200" b="1" dirty="0">
                <a:latin typeface="Arial" panose="020B0604020202020204" pitchFamily="34" charset="0"/>
                <a:cs typeface="Arial" panose="020B0604020202020204" pitchFamily="34" charset="0"/>
              </a:rPr>
              <a:t>Collaboration with family</a:t>
            </a:r>
            <a:r>
              <a:rPr lang="en-US" sz="2200" b="1" spc="-5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&amp;</a:t>
            </a:r>
            <a:r>
              <a:rPr lang="en-US" sz="2200" b="1" spc="-13"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team</a:t>
            </a:r>
          </a:p>
          <a:p>
            <a:pPr marL="754347" lvl="1" indent="-285750">
              <a:lnSpc>
                <a:spcPct val="95825"/>
              </a:lnSpc>
              <a:spcBef>
                <a:spcPts val="199"/>
              </a:spcBef>
              <a:buFont typeface="Arial" panose="020B0604020202020204" pitchFamily="34" charset="0"/>
              <a:buChar char="•"/>
            </a:pPr>
            <a:r>
              <a:rPr lang="en-US" sz="2200" b="1" dirty="0">
                <a:latin typeface="Arial" panose="020B0604020202020204" pitchFamily="34" charset="0"/>
                <a:cs typeface="Arial" panose="020B0604020202020204" pitchFamily="34" charset="0"/>
              </a:rPr>
              <a:t>Develop</a:t>
            </a:r>
            <a:r>
              <a:rPr lang="en-US" sz="2200" b="1" spc="-69"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Individualized Family</a:t>
            </a:r>
            <a:r>
              <a:rPr lang="en-US" sz="2200" b="1" spc="-57"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Service</a:t>
            </a:r>
          </a:p>
          <a:p>
            <a:pPr marL="754347" marR="39316" lvl="1" indent="-285750">
              <a:lnSpc>
                <a:spcPts val="1943"/>
              </a:lnSpc>
              <a:spcBef>
                <a:spcPts val="97"/>
              </a:spcBef>
              <a:buFont typeface="Arial" panose="020B0604020202020204" pitchFamily="34" charset="0"/>
              <a:buChar char="•"/>
            </a:pPr>
            <a:r>
              <a:rPr lang="en-US" sz="2200" b="1" dirty="0">
                <a:latin typeface="Arial" panose="020B0604020202020204" pitchFamily="34" charset="0"/>
                <a:cs typeface="Arial" panose="020B0604020202020204" pitchFamily="34" charset="0"/>
              </a:rPr>
              <a:t>Plan (IFSP)</a:t>
            </a:r>
          </a:p>
          <a:p>
            <a:pPr marL="754347" marR="39316" lvl="1" indent="-285750">
              <a:lnSpc>
                <a:spcPct val="95825"/>
              </a:lnSpc>
              <a:spcBef>
                <a:spcPts val="198"/>
              </a:spcBef>
              <a:buFont typeface="Arial" panose="020B0604020202020204" pitchFamily="34" charset="0"/>
              <a:buChar char="•"/>
            </a:pPr>
            <a:r>
              <a:rPr lang="en-US" sz="2200" b="1" dirty="0">
                <a:latin typeface="Arial" panose="020B0604020202020204" pitchFamily="34" charset="0"/>
                <a:cs typeface="Arial" panose="020B0604020202020204" pitchFamily="34" charset="0"/>
              </a:rPr>
              <a:t>Incorporate</a:t>
            </a:r>
            <a:r>
              <a:rPr lang="en-US" sz="2200" b="1" spc="-98"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evidence-based</a:t>
            </a:r>
            <a:r>
              <a:rPr lang="en-US" sz="2200" b="1" spc="-134"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practice</a:t>
            </a:r>
          </a:p>
          <a:p>
            <a:pPr marL="285750"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Outcomes</a:t>
            </a:r>
          </a:p>
          <a:p>
            <a:pPr marL="742950" lvl="1"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Promote</a:t>
            </a:r>
            <a:r>
              <a:rPr lang="en-US" sz="2200" b="1" spc="-73"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function</a:t>
            </a:r>
          </a:p>
          <a:p>
            <a:pPr marL="742950" lvl="1"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Meet</a:t>
            </a:r>
            <a:r>
              <a:rPr lang="en-US" sz="2200" b="1" spc="-4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family</a:t>
            </a:r>
            <a:r>
              <a:rPr lang="en-US" sz="2200" b="1" spc="-5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and chil</a:t>
            </a:r>
            <a:r>
              <a:rPr lang="en-US" sz="2200" b="1" spc="-8" dirty="0">
                <a:latin typeface="Arial" panose="020B0604020202020204" pitchFamily="34" charset="0"/>
                <a:cs typeface="Arial" panose="020B0604020202020204" pitchFamily="34" charset="0"/>
              </a:rPr>
              <a:t>d</a:t>
            </a:r>
            <a:r>
              <a:rPr lang="en-US" sz="2200" b="1" dirty="0">
                <a:latin typeface="Arial" panose="020B0604020202020204" pitchFamily="34" charset="0"/>
                <a:cs typeface="Arial" panose="020B0604020202020204" pitchFamily="34" charset="0"/>
              </a:rPr>
              <a:t>’s goals &amp;</a:t>
            </a:r>
            <a:r>
              <a:rPr lang="en-US" sz="2200" b="1" spc="-4"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needs</a:t>
            </a:r>
            <a:endParaRPr lang="en-US" sz="2200" b="1" dirty="0">
              <a:latin typeface="Arial" panose="020B0604020202020204" pitchFamily="34" charset="0"/>
              <a:cs typeface="Arial" panose="020B0604020202020204" pitchFamily="34" charset="0"/>
            </a:endParaRPr>
          </a:p>
        </p:txBody>
      </p:sp>
      <p:sp>
        <p:nvSpPr>
          <p:cNvPr id="2" name="Title 1"/>
          <p:cNvSpPr txBox="1"/>
          <p:nvPr/>
        </p:nvSpPr>
        <p:spPr>
          <a:xfrm>
            <a:off x="554183" y="798698"/>
            <a:ext cx="11083636" cy="403412"/>
          </a:xfrm>
          <a:prstGeom prst="rect">
            <a:avLst/>
          </a:prstGeom>
        </p:spPr>
        <p:txBody>
          <a:bodyPr wrap="square" lIns="0" tIns="0" rIns="0" bIns="0" rtlCol="0">
            <a:noAutofit/>
          </a:bodyPr>
          <a:lstStyle/>
          <a:p>
            <a:pPr marL="1431916" algn="ctr">
              <a:lnSpc>
                <a:spcPts val="2930"/>
              </a:lnSpc>
              <a:spcBef>
                <a:spcPts val="447"/>
              </a:spcBef>
            </a:pPr>
            <a:r>
              <a:rPr sz="4000" b="1" baseline="-7246" dirty="0">
                <a:latin typeface="Arial"/>
                <a:cs typeface="Arial"/>
              </a:rPr>
              <a:t>Occupational Therapy Process</a:t>
            </a:r>
            <a:endParaRPr sz="2800" dirty="0">
              <a:latin typeface="Arial"/>
              <a:cs typeface="Arial"/>
            </a:endParaRPr>
          </a:p>
        </p:txBody>
      </p:sp>
    </p:spTree>
    <p:extLst>
      <p:ext uri="{BB962C8B-B14F-4D97-AF65-F5344CB8AC3E}">
        <p14:creationId xmlns:p14="http://schemas.microsoft.com/office/powerpoint/2010/main" val="134989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Ashley </a:t>
            </a:r>
            <a:r>
              <a:rPr lang="en-US" dirty="0"/>
              <a:t>Stoffel</a:t>
            </a:r>
            <a:r>
              <a:rPr lang="en-US" dirty="0" smtClean="0"/>
              <a:t>, UIC and Aspire </a:t>
            </a:r>
            <a:r>
              <a:rPr lang="en-US" dirty="0"/>
              <a:t>Kids, Chicago, IL</a:t>
            </a:r>
          </a:p>
          <a:p>
            <a:r>
              <a:rPr lang="en-US" dirty="0" smtClean="0"/>
              <a:t>Jenn Rhein, Aspire Kids, Chicago, IL</a:t>
            </a:r>
          </a:p>
          <a:p>
            <a:r>
              <a:rPr lang="en-US" dirty="0"/>
              <a:t>Lesly James, University of South Carolina, </a:t>
            </a:r>
            <a:r>
              <a:rPr lang="en-US" dirty="0" err="1" smtClean="0"/>
              <a:t>BabyNet</a:t>
            </a:r>
            <a:endParaRPr lang="en-US" dirty="0" smtClean="0"/>
          </a:p>
          <a:p>
            <a:r>
              <a:rPr lang="en-US" dirty="0" smtClean="0"/>
              <a:t>Anne </a:t>
            </a:r>
            <a:r>
              <a:rPr lang="en-US" dirty="0" smtClean="0"/>
              <a:t>Lucas and Christina Kasprzak, ECTA/</a:t>
            </a:r>
            <a:r>
              <a:rPr lang="en-US" dirty="0" err="1" smtClean="0"/>
              <a:t>DaSy</a:t>
            </a:r>
            <a:endParaRPr lang="en-US" dirty="0" smtClean="0"/>
          </a:p>
          <a:p>
            <a:r>
              <a:rPr lang="en-US" dirty="0" smtClean="0"/>
              <a:t>Sandra Schefkind, Pediatric Program Manager, Professional Affairs Division, AOTA</a:t>
            </a:r>
            <a:endParaRPr lang="en-US" dirty="0">
              <a:solidFill>
                <a:srgbClr val="FF0000"/>
              </a:solidFill>
            </a:endParaRPr>
          </a:p>
        </p:txBody>
      </p:sp>
      <p:sp>
        <p:nvSpPr>
          <p:cNvPr id="2" name="Title 1"/>
          <p:cNvSpPr>
            <a:spLocks noGrp="1"/>
          </p:cNvSpPr>
          <p:nvPr>
            <p:ph type="title"/>
          </p:nvPr>
        </p:nvSpPr>
        <p:spPr/>
        <p:txBody>
          <a:bodyPr/>
          <a:lstStyle/>
          <a:p>
            <a:r>
              <a:rPr lang="en-US" dirty="0" smtClean="0"/>
              <a:t>Collaborative Presenters/Planners:</a:t>
            </a:r>
            <a:endParaRPr lang="en-US" dirty="0"/>
          </a:p>
        </p:txBody>
      </p:sp>
    </p:spTree>
    <p:custDataLst>
      <p:tags r:id="rId1"/>
    </p:custDataLst>
    <p:extLst>
      <p:ext uri="{BB962C8B-B14F-4D97-AF65-F5344CB8AC3E}">
        <p14:creationId xmlns:p14="http://schemas.microsoft.com/office/powerpoint/2010/main" val="3276205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2" title="Picture of children's building block toys"/>
          <p:cNvPicPr>
            <a:picLocks noChangeAspect="1"/>
          </p:cNvPicPr>
          <p:nvPr/>
        </p:nvPicPr>
        <p:blipFill>
          <a:blip r:embed="rId2"/>
          <a:stretch>
            <a:fillRect/>
          </a:stretch>
        </p:blipFill>
        <p:spPr>
          <a:xfrm>
            <a:off x="9229986" y="5130584"/>
            <a:ext cx="1975275" cy="1127858"/>
          </a:xfrm>
          <a:prstGeom prst="rect">
            <a:avLst/>
          </a:prstGeom>
        </p:spPr>
      </p:pic>
      <p:pic>
        <p:nvPicPr>
          <p:cNvPr id="69" name="Picture 1" title="AOTA logo"/>
          <p:cNvPicPr>
            <a:picLocks noChangeAspect="1"/>
          </p:cNvPicPr>
          <p:nvPr/>
        </p:nvPicPr>
        <p:blipFill>
          <a:blip r:embed="rId3"/>
          <a:stretch>
            <a:fillRect/>
          </a:stretch>
        </p:blipFill>
        <p:spPr>
          <a:xfrm>
            <a:off x="1187144" y="5694513"/>
            <a:ext cx="4877223" cy="536494"/>
          </a:xfrm>
          <a:prstGeom prst="rect">
            <a:avLst/>
          </a:prstGeom>
        </p:spPr>
      </p:pic>
      <p:sp>
        <p:nvSpPr>
          <p:cNvPr id="12" name="content 1"/>
          <p:cNvSpPr txBox="1"/>
          <p:nvPr/>
        </p:nvSpPr>
        <p:spPr>
          <a:xfrm>
            <a:off x="1280097" y="1944691"/>
            <a:ext cx="8969495" cy="2388039"/>
          </a:xfrm>
          <a:prstGeom prst="rect">
            <a:avLst/>
          </a:prstGeom>
        </p:spPr>
        <p:txBody>
          <a:bodyPr wrap="square" lIns="0" tIns="0" rIns="0" bIns="0" rtlCol="0">
            <a:noAutofit/>
          </a:bodyPr>
          <a:lstStyle/>
          <a:p>
            <a:pPr marL="11397">
              <a:lnSpc>
                <a:spcPts val="2661"/>
              </a:lnSpc>
              <a:spcBef>
                <a:spcPts val="133"/>
              </a:spcBef>
            </a:pPr>
            <a:r>
              <a:rPr sz="2500" b="1" dirty="0">
                <a:latin typeface="Arial"/>
                <a:cs typeface="Arial"/>
              </a:rPr>
              <a:t>Occupational therapy practitioners </a:t>
            </a:r>
            <a:r>
              <a:rPr sz="2500" b="1" dirty="0" smtClean="0">
                <a:latin typeface="Arial"/>
                <a:cs typeface="Arial"/>
              </a:rPr>
              <a:t>support</a:t>
            </a:r>
            <a:endParaRPr lang="en-US" sz="2500" dirty="0">
              <a:latin typeface="Arial"/>
              <a:cs typeface="Arial"/>
            </a:endParaRPr>
          </a:p>
          <a:p>
            <a:pPr marL="11397">
              <a:lnSpc>
                <a:spcPts val="2661"/>
              </a:lnSpc>
              <a:spcBef>
                <a:spcPts val="133"/>
              </a:spcBef>
            </a:pPr>
            <a:r>
              <a:rPr lang="en-US" sz="2500" b="1" dirty="0">
                <a:latin typeface="Arial"/>
                <a:cs typeface="Arial"/>
              </a:rPr>
              <a:t>c</a:t>
            </a:r>
            <a:r>
              <a:rPr lang="en-US" sz="2500" b="1" dirty="0" smtClean="0">
                <a:latin typeface="Arial"/>
                <a:cs typeface="Arial"/>
              </a:rPr>
              <a:t>hildren and families to be successful in their</a:t>
            </a:r>
          </a:p>
          <a:p>
            <a:pPr marL="11397">
              <a:lnSpc>
                <a:spcPts val="2661"/>
              </a:lnSpc>
              <a:spcBef>
                <a:spcPts val="133"/>
              </a:spcBef>
            </a:pPr>
            <a:r>
              <a:rPr lang="en-US" sz="2500" b="1" dirty="0">
                <a:latin typeface="Arial"/>
                <a:cs typeface="Arial"/>
              </a:rPr>
              <a:t>e</a:t>
            </a:r>
            <a:r>
              <a:rPr lang="en-US" sz="2500" b="1" dirty="0" smtClean="0">
                <a:latin typeface="Arial"/>
                <a:cs typeface="Arial"/>
              </a:rPr>
              <a:t>veryday routines.</a:t>
            </a:r>
          </a:p>
          <a:p>
            <a:pPr marL="11397">
              <a:lnSpc>
                <a:spcPts val="2661"/>
              </a:lnSpc>
              <a:spcBef>
                <a:spcPts val="133"/>
              </a:spcBef>
            </a:pPr>
            <a:endParaRPr lang="en-US" sz="2500" b="1" dirty="0">
              <a:latin typeface="Arial"/>
              <a:cs typeface="Arial"/>
            </a:endParaRPr>
          </a:p>
          <a:p>
            <a:pPr marL="11397">
              <a:lnSpc>
                <a:spcPts val="2661"/>
              </a:lnSpc>
              <a:spcBef>
                <a:spcPts val="133"/>
              </a:spcBef>
            </a:pPr>
            <a:r>
              <a:rPr lang="en-US" sz="2500" b="1" dirty="0" smtClean="0">
                <a:latin typeface="Arial"/>
                <a:cs typeface="Arial"/>
              </a:rPr>
              <a:t>	Service examples include…</a:t>
            </a:r>
          </a:p>
        </p:txBody>
      </p:sp>
      <p:sp>
        <p:nvSpPr>
          <p:cNvPr id="2" name="title 1"/>
          <p:cNvSpPr txBox="1"/>
          <p:nvPr/>
        </p:nvSpPr>
        <p:spPr>
          <a:xfrm>
            <a:off x="554183" y="769844"/>
            <a:ext cx="11083636" cy="403412"/>
          </a:xfrm>
          <a:prstGeom prst="rect">
            <a:avLst/>
          </a:prstGeom>
        </p:spPr>
        <p:txBody>
          <a:bodyPr wrap="square" lIns="0" tIns="0" rIns="0" bIns="0" rtlCol="0">
            <a:noAutofit/>
          </a:bodyPr>
          <a:lstStyle/>
          <a:p>
            <a:pPr algn="ctr">
              <a:lnSpc>
                <a:spcPts val="449"/>
              </a:lnSpc>
              <a:spcBef>
                <a:spcPts val="13"/>
              </a:spcBef>
            </a:pPr>
            <a:endParaRPr sz="4000" dirty="0">
              <a:latin typeface="Arial" panose="020B0604020202020204" pitchFamily="34" charset="0"/>
              <a:cs typeface="Arial" panose="020B0604020202020204" pitchFamily="34" charset="0"/>
            </a:endParaRPr>
          </a:p>
          <a:p>
            <a:pPr marL="198307" algn="ctr">
              <a:lnSpc>
                <a:spcPts val="2768"/>
              </a:lnSpc>
              <a:spcBef>
                <a:spcPts val="138"/>
              </a:spcBef>
            </a:pPr>
            <a:r>
              <a:rPr sz="4000" b="1" baseline="-9964" dirty="0">
                <a:latin typeface="Arial" panose="020B0604020202020204" pitchFamily="34" charset="0"/>
                <a:cs typeface="Arial" panose="020B0604020202020204" pitchFamily="34" charset="0"/>
              </a:rPr>
              <a:t>Occupational Therapy Practitioners in Action</a:t>
            </a:r>
            <a:endParaRP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917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2" title="AOTA logo"/>
          <p:cNvPicPr>
            <a:picLocks noChangeAspect="1"/>
          </p:cNvPicPr>
          <p:nvPr/>
        </p:nvPicPr>
        <p:blipFill>
          <a:blip r:embed="rId3"/>
          <a:stretch>
            <a:fillRect/>
          </a:stretch>
        </p:blipFill>
        <p:spPr>
          <a:xfrm>
            <a:off x="1187144" y="5823303"/>
            <a:ext cx="4877223" cy="536494"/>
          </a:xfrm>
          <a:prstGeom prst="rect">
            <a:avLst/>
          </a:prstGeom>
        </p:spPr>
      </p:pic>
      <p:pic>
        <p:nvPicPr>
          <p:cNvPr id="71" name="Picture 1" title="Picture of children's building block toys"/>
          <p:cNvPicPr>
            <a:picLocks noChangeAspect="1"/>
          </p:cNvPicPr>
          <p:nvPr/>
        </p:nvPicPr>
        <p:blipFill>
          <a:blip r:embed="rId4"/>
          <a:stretch>
            <a:fillRect/>
          </a:stretch>
        </p:blipFill>
        <p:spPr>
          <a:xfrm>
            <a:off x="9229986" y="5259374"/>
            <a:ext cx="1975275" cy="1127858"/>
          </a:xfrm>
          <a:prstGeom prst="rect">
            <a:avLst/>
          </a:prstGeom>
        </p:spPr>
      </p:pic>
      <p:grpSp>
        <p:nvGrpSpPr>
          <p:cNvPr id="3" name="Group 1"/>
          <p:cNvGrpSpPr/>
          <p:nvPr/>
        </p:nvGrpSpPr>
        <p:grpSpPr>
          <a:xfrm>
            <a:off x="7248802" y="1374959"/>
            <a:ext cx="3330529" cy="3632050"/>
            <a:chOff x="7248802" y="1374959"/>
            <a:chExt cx="3330529" cy="3632050"/>
          </a:xfrm>
        </p:grpSpPr>
        <p:sp>
          <p:nvSpPr>
            <p:cNvPr id="12" name="object 12" descr="Picture of adult playing a toy with a toddler." title="picture"/>
            <p:cNvSpPr/>
            <p:nvPr/>
          </p:nvSpPr>
          <p:spPr>
            <a:xfrm>
              <a:off x="7248802" y="1374959"/>
              <a:ext cx="3330529" cy="363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 name="object 4" title="Copyright AOTA"/>
            <p:cNvSpPr txBox="1"/>
            <p:nvPr/>
          </p:nvSpPr>
          <p:spPr>
            <a:xfrm>
              <a:off x="8867217" y="4658417"/>
              <a:ext cx="1629368" cy="179070"/>
            </a:xfrm>
            <a:prstGeom prst="rect">
              <a:avLst/>
            </a:prstGeom>
          </p:spPr>
          <p:txBody>
            <a:bodyPr wrap="square" lIns="0" tIns="0" rIns="0" bIns="0" rtlCol="0">
              <a:noAutofit/>
            </a:bodyPr>
            <a:lstStyle/>
            <a:p>
              <a:pPr marL="11397">
                <a:lnSpc>
                  <a:spcPts val="1373"/>
                </a:lnSpc>
                <a:spcBef>
                  <a:spcPts val="68"/>
                </a:spcBef>
              </a:pPr>
              <a:r>
                <a:rPr sz="1300" dirty="0">
                  <a:latin typeface="Arial"/>
                  <a:cs typeface="Arial"/>
                </a:rPr>
                <a:t>Copyr</a:t>
              </a:r>
              <a:r>
                <a:rPr sz="1300" spc="-4" dirty="0">
                  <a:latin typeface="Arial"/>
                  <a:cs typeface="Arial"/>
                </a:rPr>
                <a:t>i</a:t>
              </a:r>
              <a:r>
                <a:rPr sz="1300" dirty="0">
                  <a:latin typeface="Arial"/>
                  <a:cs typeface="Arial"/>
                </a:rPr>
                <a:t>ght</a:t>
              </a:r>
              <a:r>
                <a:rPr sz="1300" spc="-53" dirty="0">
                  <a:latin typeface="Arial"/>
                  <a:cs typeface="Arial"/>
                </a:rPr>
                <a:t> </a:t>
              </a:r>
              <a:r>
                <a:rPr sz="1300" dirty="0">
                  <a:latin typeface="Arial"/>
                  <a:cs typeface="Arial"/>
                </a:rPr>
                <a:t>AOTA</a:t>
              </a:r>
            </a:p>
          </p:txBody>
        </p:sp>
      </p:grpSp>
      <p:sp>
        <p:nvSpPr>
          <p:cNvPr id="69" name="Content 1"/>
          <p:cNvSpPr txBox="1"/>
          <p:nvPr/>
        </p:nvSpPr>
        <p:spPr>
          <a:xfrm>
            <a:off x="996287" y="1992573"/>
            <a:ext cx="4435522" cy="2123658"/>
          </a:xfrm>
          <a:prstGeom prst="rect">
            <a:avLst/>
          </a:prstGeom>
          <a:noFill/>
        </p:spPr>
        <p:txBody>
          <a:bodyPr wrap="square" rtlCol="0">
            <a:spAutoFit/>
          </a:bodyPr>
          <a:lstStyle/>
          <a:p>
            <a:pPr marL="285750"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Increase social </a:t>
            </a:r>
            <a:r>
              <a:rPr lang="en-US" sz="2200" b="1" dirty="0" smtClean="0">
                <a:latin typeface="Arial" panose="020B0604020202020204" pitchFamily="34" charset="0"/>
                <a:cs typeface="Arial" panose="020B0604020202020204" pitchFamily="34" charset="0"/>
              </a:rPr>
              <a:t>skills</a:t>
            </a:r>
          </a:p>
          <a:p>
            <a:pPr marL="285750" indent="-285750">
              <a:buFont typeface="Arial" panose="020B0604020202020204" pitchFamily="34" charset="0"/>
              <a:buChar char="•"/>
            </a:pPr>
            <a:endParaRPr lang="en-US" sz="2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Advance motor </a:t>
            </a:r>
            <a:r>
              <a:rPr lang="en-US" sz="2200" b="1" dirty="0" smtClean="0">
                <a:latin typeface="Arial" panose="020B0604020202020204" pitchFamily="34" charset="0"/>
                <a:cs typeface="Arial" panose="020B0604020202020204" pitchFamily="34" charset="0"/>
              </a:rPr>
              <a:t>coordination</a:t>
            </a:r>
          </a:p>
          <a:p>
            <a:pPr marL="285750" indent="-285750">
              <a:buFont typeface="Arial" panose="020B0604020202020204" pitchFamily="34" charset="0"/>
              <a:buChar char="•"/>
            </a:pPr>
            <a:endParaRPr lang="en-US" sz="2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Develop problem-solving </a:t>
            </a:r>
            <a:r>
              <a:rPr lang="en-US" sz="2200" b="1" dirty="0" smtClean="0">
                <a:latin typeface="Arial" panose="020B0604020202020204" pitchFamily="34" charset="0"/>
                <a:cs typeface="Arial" panose="020B0604020202020204" pitchFamily="34" charset="0"/>
              </a:rPr>
              <a:t>abilities</a:t>
            </a:r>
            <a:endParaRPr lang="en-US" sz="2200" b="1" dirty="0">
              <a:latin typeface="Arial" panose="020B0604020202020204" pitchFamily="34" charset="0"/>
              <a:cs typeface="Arial" panose="020B0604020202020204" pitchFamily="34" charset="0"/>
            </a:endParaRPr>
          </a:p>
        </p:txBody>
      </p:sp>
      <p:sp>
        <p:nvSpPr>
          <p:cNvPr id="2" name="title 1"/>
          <p:cNvSpPr txBox="1"/>
          <p:nvPr/>
        </p:nvSpPr>
        <p:spPr>
          <a:xfrm>
            <a:off x="554183" y="781354"/>
            <a:ext cx="9583650" cy="403412"/>
          </a:xfrm>
          <a:prstGeom prst="rect">
            <a:avLst/>
          </a:prstGeom>
        </p:spPr>
        <p:txBody>
          <a:bodyPr wrap="square" lIns="0" tIns="0" rIns="0" bIns="0" rtlCol="0">
            <a:noAutofit/>
          </a:bodyPr>
          <a:lstStyle/>
          <a:p>
            <a:pPr marL="1913325" algn="ctr">
              <a:lnSpc>
                <a:spcPts val="3006"/>
              </a:lnSpc>
              <a:spcBef>
                <a:spcPts val="374"/>
              </a:spcBef>
            </a:pPr>
            <a:r>
              <a:rPr sz="4000" b="1" baseline="-5435" dirty="0">
                <a:latin typeface="Arial"/>
                <a:cs typeface="Arial"/>
              </a:rPr>
              <a:t>Participation in Play Time</a:t>
            </a:r>
            <a:endParaRPr sz="4000" dirty="0">
              <a:latin typeface="Arial"/>
              <a:cs typeface="Arial"/>
            </a:endParaRPr>
          </a:p>
        </p:txBody>
      </p:sp>
    </p:spTree>
    <p:extLst>
      <p:ext uri="{BB962C8B-B14F-4D97-AF65-F5344CB8AC3E}">
        <p14:creationId xmlns:p14="http://schemas.microsoft.com/office/powerpoint/2010/main" val="611308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title="AOTA logo"/>
          <p:cNvPicPr>
            <a:picLocks noChangeAspect="1"/>
          </p:cNvPicPr>
          <p:nvPr/>
        </p:nvPicPr>
        <p:blipFill>
          <a:blip r:embed="rId2"/>
          <a:stretch>
            <a:fillRect/>
          </a:stretch>
        </p:blipFill>
        <p:spPr>
          <a:xfrm>
            <a:off x="1187144" y="5694513"/>
            <a:ext cx="4877223" cy="536494"/>
          </a:xfrm>
          <a:prstGeom prst="rect">
            <a:avLst/>
          </a:prstGeom>
        </p:spPr>
      </p:pic>
      <p:pic>
        <p:nvPicPr>
          <p:cNvPr id="69" name="Picture 1" title="Picture of children's building block toys"/>
          <p:cNvPicPr>
            <a:picLocks noChangeAspect="1"/>
          </p:cNvPicPr>
          <p:nvPr/>
        </p:nvPicPr>
        <p:blipFill>
          <a:blip r:embed="rId3"/>
          <a:stretch>
            <a:fillRect/>
          </a:stretch>
        </p:blipFill>
        <p:spPr>
          <a:xfrm>
            <a:off x="9229986" y="5130584"/>
            <a:ext cx="1975275" cy="1127858"/>
          </a:xfrm>
          <a:prstGeom prst="rect">
            <a:avLst/>
          </a:prstGeom>
        </p:spPr>
      </p:pic>
      <p:grpSp>
        <p:nvGrpSpPr>
          <p:cNvPr id="3" name="Group 1"/>
          <p:cNvGrpSpPr/>
          <p:nvPr/>
        </p:nvGrpSpPr>
        <p:grpSpPr>
          <a:xfrm>
            <a:off x="6953820" y="1340304"/>
            <a:ext cx="3407463" cy="3714750"/>
            <a:chOff x="6953820" y="1340304"/>
            <a:chExt cx="3407463" cy="3714750"/>
          </a:xfrm>
        </p:grpSpPr>
        <p:sp>
          <p:nvSpPr>
            <p:cNvPr id="11" name="object 2" descr="Picture of a young girl playing with a spoon." title="picture"/>
            <p:cNvSpPr/>
            <p:nvPr/>
          </p:nvSpPr>
          <p:spPr>
            <a:xfrm>
              <a:off x="6953820" y="1340304"/>
              <a:ext cx="3407463" cy="37147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 name="object 1" title="copyright AOTA"/>
            <p:cNvSpPr txBox="1"/>
            <p:nvPr/>
          </p:nvSpPr>
          <p:spPr>
            <a:xfrm>
              <a:off x="8657552" y="4723635"/>
              <a:ext cx="1629368" cy="179070"/>
            </a:xfrm>
            <a:prstGeom prst="rect">
              <a:avLst/>
            </a:prstGeom>
          </p:spPr>
          <p:txBody>
            <a:bodyPr wrap="square" lIns="0" tIns="0" rIns="0" bIns="0" rtlCol="0">
              <a:noAutofit/>
            </a:bodyPr>
            <a:lstStyle/>
            <a:p>
              <a:pPr marL="11397">
                <a:lnSpc>
                  <a:spcPts val="1373"/>
                </a:lnSpc>
                <a:spcBef>
                  <a:spcPts val="68"/>
                </a:spcBef>
              </a:pPr>
              <a:r>
                <a:rPr sz="1300" dirty="0">
                  <a:solidFill>
                    <a:srgbClr val="FEFFFE"/>
                  </a:solidFill>
                  <a:latin typeface="Arial"/>
                  <a:cs typeface="Arial"/>
                </a:rPr>
                <a:t>Copyr</a:t>
              </a:r>
              <a:r>
                <a:rPr sz="1300" spc="-4" dirty="0">
                  <a:solidFill>
                    <a:srgbClr val="FEFFFE"/>
                  </a:solidFill>
                  <a:latin typeface="Arial"/>
                  <a:cs typeface="Arial"/>
                </a:rPr>
                <a:t>i</a:t>
              </a:r>
              <a:r>
                <a:rPr sz="1300" dirty="0">
                  <a:solidFill>
                    <a:srgbClr val="FEFFFE"/>
                  </a:solidFill>
                  <a:latin typeface="Arial"/>
                  <a:cs typeface="Arial"/>
                </a:rPr>
                <a:t>ght</a:t>
              </a:r>
              <a:r>
                <a:rPr sz="1300" spc="-53" dirty="0">
                  <a:solidFill>
                    <a:srgbClr val="FEFFFE"/>
                  </a:solidFill>
                  <a:latin typeface="Arial"/>
                  <a:cs typeface="Arial"/>
                </a:rPr>
                <a:t> </a:t>
              </a:r>
              <a:r>
                <a:rPr sz="1300" dirty="0">
                  <a:solidFill>
                    <a:srgbClr val="FEFFFE"/>
                  </a:solidFill>
                  <a:latin typeface="Arial"/>
                  <a:cs typeface="Arial"/>
                </a:rPr>
                <a:t>AOTA</a:t>
              </a:r>
              <a:endParaRPr sz="1300" dirty="0">
                <a:latin typeface="Arial"/>
                <a:cs typeface="Arial"/>
              </a:endParaRPr>
            </a:p>
          </p:txBody>
        </p:sp>
      </p:grpSp>
      <p:sp>
        <p:nvSpPr>
          <p:cNvPr id="9" name="content 1"/>
          <p:cNvSpPr txBox="1"/>
          <p:nvPr/>
        </p:nvSpPr>
        <p:spPr>
          <a:xfrm>
            <a:off x="1187144" y="1900320"/>
            <a:ext cx="4818628" cy="706237"/>
          </a:xfrm>
          <a:prstGeom prst="rect">
            <a:avLst/>
          </a:prstGeom>
        </p:spPr>
        <p:txBody>
          <a:bodyPr wrap="square" lIns="0" tIns="0" rIns="0" bIns="0" rtlCol="0">
            <a:noAutofit/>
          </a:bodyPr>
          <a:lstStyle/>
          <a:p>
            <a:pPr marL="31357">
              <a:lnSpc>
                <a:spcPts val="2383"/>
              </a:lnSpc>
              <a:spcBef>
                <a:spcPts val="118"/>
              </a:spcBef>
            </a:pPr>
            <a:r>
              <a:rPr sz="2200" b="1" dirty="0">
                <a:latin typeface="Arial"/>
                <a:cs typeface="Arial"/>
              </a:rPr>
              <a:t>Promote independence in</a:t>
            </a:r>
            <a:endParaRPr sz="2200" dirty="0">
              <a:latin typeface="Arial"/>
              <a:cs typeface="Arial"/>
            </a:endParaRPr>
          </a:p>
          <a:p>
            <a:pPr marL="11397" marR="42773">
              <a:lnSpc>
                <a:spcPct val="95825"/>
              </a:lnSpc>
              <a:spcBef>
                <a:spcPts val="531"/>
              </a:spcBef>
            </a:pPr>
            <a:r>
              <a:rPr sz="2200" b="1" dirty="0" smtClean="0">
                <a:latin typeface="Arial"/>
                <a:cs typeface="Arial"/>
              </a:rPr>
              <a:t>self-feeding</a:t>
            </a:r>
            <a:endParaRPr lang="en-US" sz="2200" b="1" dirty="0" smtClean="0">
              <a:latin typeface="Arial"/>
              <a:cs typeface="Arial"/>
            </a:endParaRPr>
          </a:p>
          <a:p>
            <a:pPr marL="11397" marR="42773">
              <a:lnSpc>
                <a:spcPct val="95825"/>
              </a:lnSpc>
              <a:spcBef>
                <a:spcPts val="531"/>
              </a:spcBef>
            </a:pPr>
            <a:endParaRPr lang="en-US" sz="2200" b="1" dirty="0">
              <a:latin typeface="Arial"/>
              <a:cs typeface="Arial"/>
            </a:endParaRPr>
          </a:p>
          <a:p>
            <a:pPr marL="11397" marR="42773">
              <a:lnSpc>
                <a:spcPct val="95825"/>
              </a:lnSpc>
              <a:spcBef>
                <a:spcPts val="531"/>
              </a:spcBef>
            </a:pPr>
            <a:r>
              <a:rPr lang="en-US" sz="2200" b="1" dirty="0" smtClean="0">
                <a:latin typeface="Arial"/>
                <a:cs typeface="Arial"/>
              </a:rPr>
              <a:t>Improve ability to eat a variety of foods and textures</a:t>
            </a:r>
          </a:p>
          <a:p>
            <a:pPr marL="11397" marR="42773">
              <a:lnSpc>
                <a:spcPct val="95825"/>
              </a:lnSpc>
              <a:spcBef>
                <a:spcPts val="531"/>
              </a:spcBef>
            </a:pPr>
            <a:endParaRPr lang="en-US" sz="2200" b="1" dirty="0">
              <a:latin typeface="Arial"/>
              <a:cs typeface="Arial"/>
            </a:endParaRPr>
          </a:p>
          <a:p>
            <a:pPr marL="11397" marR="42773">
              <a:lnSpc>
                <a:spcPct val="95825"/>
              </a:lnSpc>
              <a:spcBef>
                <a:spcPts val="531"/>
              </a:spcBef>
            </a:pPr>
            <a:r>
              <a:rPr lang="en-US" sz="2200" b="1" dirty="0" smtClean="0">
                <a:latin typeface="Arial"/>
                <a:cs typeface="Arial"/>
              </a:rPr>
              <a:t>Create family-friendly schedules</a:t>
            </a:r>
            <a:endParaRPr sz="2200" dirty="0">
              <a:latin typeface="Arial"/>
              <a:cs typeface="Arial"/>
            </a:endParaRPr>
          </a:p>
        </p:txBody>
      </p:sp>
      <p:sp>
        <p:nvSpPr>
          <p:cNvPr id="2" name="title 1"/>
          <p:cNvSpPr txBox="1"/>
          <p:nvPr/>
        </p:nvSpPr>
        <p:spPr>
          <a:xfrm>
            <a:off x="-86174" y="826993"/>
            <a:ext cx="11083636" cy="403412"/>
          </a:xfrm>
          <a:prstGeom prst="rect">
            <a:avLst/>
          </a:prstGeom>
        </p:spPr>
        <p:txBody>
          <a:bodyPr wrap="square" lIns="0" tIns="0" rIns="0" bIns="0" rtlCol="0">
            <a:noAutofit/>
          </a:bodyPr>
          <a:lstStyle/>
          <a:p>
            <a:pPr marL="1856568" algn="ctr">
              <a:lnSpc>
                <a:spcPts val="3199"/>
              </a:lnSpc>
              <a:spcBef>
                <a:spcPts val="191"/>
              </a:spcBef>
            </a:pPr>
            <a:r>
              <a:rPr sz="4000" b="1" baseline="-2717" dirty="0">
                <a:latin typeface="Arial"/>
                <a:cs typeface="Arial"/>
              </a:rPr>
              <a:t>Participation in Meal</a:t>
            </a:r>
            <a:r>
              <a:rPr sz="4000" b="1" spc="-64" baseline="-2717" dirty="0">
                <a:latin typeface="Arial"/>
                <a:cs typeface="Arial"/>
              </a:rPr>
              <a:t> </a:t>
            </a:r>
            <a:r>
              <a:rPr sz="4000" b="1" baseline="-2717" dirty="0">
                <a:latin typeface="Arial"/>
                <a:cs typeface="Arial"/>
              </a:rPr>
              <a:t>Time</a:t>
            </a:r>
            <a:endParaRPr sz="4000" dirty="0">
              <a:latin typeface="Arial"/>
              <a:cs typeface="Arial"/>
            </a:endParaRPr>
          </a:p>
        </p:txBody>
      </p:sp>
    </p:spTree>
    <p:extLst>
      <p:ext uri="{BB962C8B-B14F-4D97-AF65-F5344CB8AC3E}">
        <p14:creationId xmlns:p14="http://schemas.microsoft.com/office/powerpoint/2010/main" val="3868608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title="Picture of children's building block toys"/>
          <p:cNvPicPr>
            <a:picLocks noChangeAspect="1"/>
          </p:cNvPicPr>
          <p:nvPr/>
        </p:nvPicPr>
        <p:blipFill>
          <a:blip r:embed="rId2"/>
          <a:stretch>
            <a:fillRect/>
          </a:stretch>
        </p:blipFill>
        <p:spPr>
          <a:xfrm>
            <a:off x="9229986" y="5130584"/>
            <a:ext cx="1975275" cy="1127858"/>
          </a:xfrm>
          <a:prstGeom prst="rect">
            <a:avLst/>
          </a:prstGeom>
        </p:spPr>
      </p:pic>
      <p:pic>
        <p:nvPicPr>
          <p:cNvPr id="68" name="Picture 1" title="AOTA logo"/>
          <p:cNvPicPr>
            <a:picLocks noChangeAspect="1"/>
          </p:cNvPicPr>
          <p:nvPr/>
        </p:nvPicPr>
        <p:blipFill>
          <a:blip r:embed="rId3"/>
          <a:stretch>
            <a:fillRect/>
          </a:stretch>
        </p:blipFill>
        <p:spPr>
          <a:xfrm>
            <a:off x="1187144" y="5694513"/>
            <a:ext cx="4877223" cy="536494"/>
          </a:xfrm>
          <a:prstGeom prst="rect">
            <a:avLst/>
          </a:prstGeom>
        </p:spPr>
      </p:pic>
      <p:grpSp>
        <p:nvGrpSpPr>
          <p:cNvPr id="3" name="Group 1"/>
          <p:cNvGrpSpPr/>
          <p:nvPr/>
        </p:nvGrpSpPr>
        <p:grpSpPr>
          <a:xfrm>
            <a:off x="5355245" y="2000251"/>
            <a:ext cx="5933300" cy="2876997"/>
            <a:chOff x="5355245" y="2000251"/>
            <a:chExt cx="5933300" cy="2876997"/>
          </a:xfrm>
        </p:grpSpPr>
        <p:sp>
          <p:nvSpPr>
            <p:cNvPr id="11" name="object 2" descr="Picture of mom and dad with young child in the bath." title="picture"/>
            <p:cNvSpPr/>
            <p:nvPr/>
          </p:nvSpPr>
          <p:spPr>
            <a:xfrm>
              <a:off x="5355245" y="2000251"/>
              <a:ext cx="5933300" cy="287699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 name="object 1" title="copyright AOTA"/>
            <p:cNvSpPr txBox="1"/>
            <p:nvPr/>
          </p:nvSpPr>
          <p:spPr>
            <a:xfrm>
              <a:off x="9411240" y="4610680"/>
              <a:ext cx="1629368" cy="179070"/>
            </a:xfrm>
            <a:prstGeom prst="rect">
              <a:avLst/>
            </a:prstGeom>
          </p:spPr>
          <p:txBody>
            <a:bodyPr wrap="square" lIns="0" tIns="0" rIns="0" bIns="0" rtlCol="0">
              <a:noAutofit/>
            </a:bodyPr>
            <a:lstStyle/>
            <a:p>
              <a:pPr marL="11397">
                <a:lnSpc>
                  <a:spcPts val="1373"/>
                </a:lnSpc>
                <a:spcBef>
                  <a:spcPts val="68"/>
                </a:spcBef>
              </a:pPr>
              <a:r>
                <a:rPr sz="1300" dirty="0">
                  <a:solidFill>
                    <a:srgbClr val="FEFFFE"/>
                  </a:solidFill>
                  <a:latin typeface="Arial"/>
                  <a:cs typeface="Arial"/>
                </a:rPr>
                <a:t>Copyr</a:t>
              </a:r>
              <a:r>
                <a:rPr sz="1300" spc="-4" dirty="0">
                  <a:solidFill>
                    <a:srgbClr val="FEFFFE"/>
                  </a:solidFill>
                  <a:latin typeface="Arial"/>
                  <a:cs typeface="Arial"/>
                </a:rPr>
                <a:t>i</a:t>
              </a:r>
              <a:r>
                <a:rPr sz="1300" dirty="0">
                  <a:solidFill>
                    <a:srgbClr val="FEFFFE"/>
                  </a:solidFill>
                  <a:latin typeface="Arial"/>
                  <a:cs typeface="Arial"/>
                </a:rPr>
                <a:t>ght</a:t>
              </a:r>
              <a:r>
                <a:rPr sz="1300" spc="-53" dirty="0">
                  <a:solidFill>
                    <a:srgbClr val="FEFFFE"/>
                  </a:solidFill>
                  <a:latin typeface="Arial"/>
                  <a:cs typeface="Arial"/>
                </a:rPr>
                <a:t> </a:t>
              </a:r>
              <a:r>
                <a:rPr sz="1300" dirty="0">
                  <a:solidFill>
                    <a:srgbClr val="FEFFFE"/>
                  </a:solidFill>
                  <a:latin typeface="Arial"/>
                  <a:cs typeface="Arial"/>
                </a:rPr>
                <a:t>AOTA</a:t>
              </a:r>
              <a:endParaRPr sz="1300" dirty="0">
                <a:latin typeface="Arial"/>
                <a:cs typeface="Arial"/>
              </a:endParaRPr>
            </a:p>
          </p:txBody>
        </p:sp>
      </p:grpSp>
      <p:sp>
        <p:nvSpPr>
          <p:cNvPr id="9" name="content 1"/>
          <p:cNvSpPr txBox="1"/>
          <p:nvPr/>
        </p:nvSpPr>
        <p:spPr>
          <a:xfrm>
            <a:off x="959136" y="1736284"/>
            <a:ext cx="3994499" cy="698704"/>
          </a:xfrm>
          <a:prstGeom prst="rect">
            <a:avLst/>
          </a:prstGeom>
        </p:spPr>
        <p:txBody>
          <a:bodyPr wrap="square" lIns="0" tIns="0" rIns="0" bIns="0" rtlCol="0">
            <a:noAutofit/>
          </a:bodyPr>
          <a:lstStyle/>
          <a:p>
            <a:pPr marL="32716">
              <a:lnSpc>
                <a:spcPts val="2472"/>
              </a:lnSpc>
              <a:spcBef>
                <a:spcPts val="123"/>
              </a:spcBef>
            </a:pPr>
            <a:r>
              <a:rPr sz="2300" b="1" spc="4" dirty="0">
                <a:latin typeface="Arial"/>
                <a:cs typeface="Arial"/>
              </a:rPr>
              <a:t>Addres</a:t>
            </a:r>
            <a:r>
              <a:rPr sz="2300" b="1" dirty="0">
                <a:latin typeface="Arial"/>
                <a:cs typeface="Arial"/>
              </a:rPr>
              <a:t>s</a:t>
            </a:r>
            <a:r>
              <a:rPr sz="2300" b="1" spc="-92" dirty="0">
                <a:latin typeface="Arial"/>
                <a:cs typeface="Arial"/>
              </a:rPr>
              <a:t> </a:t>
            </a:r>
            <a:r>
              <a:rPr sz="2300" b="1" spc="4" dirty="0" smtClean="0">
                <a:latin typeface="Arial"/>
                <a:cs typeface="Arial"/>
              </a:rPr>
              <a:t>positioning</a:t>
            </a:r>
            <a:r>
              <a:rPr lang="en-US" sz="2300" dirty="0">
                <a:latin typeface="Arial"/>
                <a:cs typeface="Arial"/>
              </a:rPr>
              <a:t> </a:t>
            </a:r>
            <a:r>
              <a:rPr lang="en-US" sz="2300" dirty="0" smtClean="0">
                <a:latin typeface="Arial"/>
                <a:cs typeface="Arial"/>
              </a:rPr>
              <a:t>n</a:t>
            </a:r>
            <a:r>
              <a:rPr sz="2300" b="1" spc="4" dirty="0" smtClean="0">
                <a:latin typeface="Arial"/>
                <a:cs typeface="Arial"/>
              </a:rPr>
              <a:t>eeds</a:t>
            </a:r>
            <a:endParaRPr lang="en-US" sz="2300" b="1" spc="4" dirty="0" smtClean="0">
              <a:latin typeface="Arial"/>
              <a:cs typeface="Arial"/>
            </a:endParaRPr>
          </a:p>
          <a:p>
            <a:pPr marL="11397" marR="44413">
              <a:lnSpc>
                <a:spcPct val="95825"/>
              </a:lnSpc>
              <a:spcBef>
                <a:spcPts val="276"/>
              </a:spcBef>
            </a:pPr>
            <a:endParaRPr lang="en-US" sz="2300" b="1" spc="4" dirty="0">
              <a:latin typeface="Arial"/>
              <a:cs typeface="Arial"/>
            </a:endParaRPr>
          </a:p>
          <a:p>
            <a:pPr marL="32716" marR="39714">
              <a:lnSpc>
                <a:spcPts val="2472"/>
              </a:lnSpc>
              <a:spcBef>
                <a:spcPts val="123"/>
              </a:spcBef>
            </a:pPr>
            <a:r>
              <a:rPr lang="en-US" sz="2300" b="1" spc="4" dirty="0">
                <a:latin typeface="Arial"/>
                <a:cs typeface="Arial"/>
              </a:rPr>
              <a:t>Ensur</a:t>
            </a:r>
            <a:r>
              <a:rPr lang="en-US" sz="2300" b="1" dirty="0">
                <a:latin typeface="Arial"/>
                <a:cs typeface="Arial"/>
              </a:rPr>
              <a:t>e</a:t>
            </a:r>
            <a:r>
              <a:rPr lang="en-US" sz="2300" b="1" spc="8" dirty="0">
                <a:latin typeface="Arial"/>
                <a:cs typeface="Arial"/>
              </a:rPr>
              <a:t> </a:t>
            </a:r>
            <a:r>
              <a:rPr lang="en-US" sz="2300" b="1" spc="4" dirty="0">
                <a:latin typeface="Arial"/>
                <a:cs typeface="Arial"/>
              </a:rPr>
              <a:t>safety</a:t>
            </a:r>
            <a:endParaRPr lang="en-US" sz="2300" dirty="0">
              <a:latin typeface="Arial"/>
              <a:cs typeface="Arial"/>
            </a:endParaRPr>
          </a:p>
          <a:p>
            <a:pPr marL="11397">
              <a:lnSpc>
                <a:spcPct val="108974"/>
              </a:lnSpc>
              <a:spcBef>
                <a:spcPts val="632"/>
              </a:spcBef>
            </a:pPr>
            <a:r>
              <a:rPr lang="en-US" sz="2300" b="1" spc="4" dirty="0">
                <a:latin typeface="Arial"/>
                <a:cs typeface="Arial"/>
              </a:rPr>
              <a:t>durin</a:t>
            </a:r>
            <a:r>
              <a:rPr lang="en-US" sz="2300" b="1" dirty="0">
                <a:latin typeface="Arial"/>
                <a:cs typeface="Arial"/>
              </a:rPr>
              <a:t>g</a:t>
            </a:r>
            <a:r>
              <a:rPr lang="en-US" sz="2300" b="1" spc="8" dirty="0">
                <a:latin typeface="Arial"/>
                <a:cs typeface="Arial"/>
              </a:rPr>
              <a:t> </a:t>
            </a:r>
            <a:r>
              <a:rPr lang="en-US" sz="2300" b="1" spc="4" dirty="0">
                <a:latin typeface="Arial"/>
                <a:cs typeface="Arial"/>
              </a:rPr>
              <a:t>activitie</a:t>
            </a:r>
            <a:r>
              <a:rPr lang="en-US" sz="2300" b="1" dirty="0">
                <a:latin typeface="Arial"/>
                <a:cs typeface="Arial"/>
              </a:rPr>
              <a:t>s</a:t>
            </a:r>
            <a:r>
              <a:rPr lang="en-US" sz="2300" b="1" spc="-91" dirty="0">
                <a:latin typeface="Arial"/>
                <a:cs typeface="Arial"/>
              </a:rPr>
              <a:t> </a:t>
            </a:r>
            <a:r>
              <a:rPr lang="en-US" sz="2300" b="1" spc="4" dirty="0">
                <a:latin typeface="Arial"/>
                <a:cs typeface="Arial"/>
              </a:rPr>
              <a:t>of dail</a:t>
            </a:r>
            <a:r>
              <a:rPr lang="en-US" sz="2300" b="1" dirty="0">
                <a:latin typeface="Arial"/>
                <a:cs typeface="Arial"/>
              </a:rPr>
              <a:t>y</a:t>
            </a:r>
            <a:r>
              <a:rPr lang="en-US" sz="2300" b="1" spc="8" dirty="0">
                <a:latin typeface="Arial"/>
                <a:cs typeface="Arial"/>
              </a:rPr>
              <a:t> </a:t>
            </a:r>
            <a:r>
              <a:rPr lang="en-US" sz="2300" b="1" spc="4" dirty="0" smtClean="0">
                <a:latin typeface="Arial"/>
                <a:cs typeface="Arial"/>
              </a:rPr>
              <a:t>living</a:t>
            </a:r>
          </a:p>
          <a:p>
            <a:pPr marL="11397">
              <a:lnSpc>
                <a:spcPct val="108974"/>
              </a:lnSpc>
              <a:spcBef>
                <a:spcPts val="632"/>
              </a:spcBef>
            </a:pPr>
            <a:endParaRPr lang="en-US" sz="2300" b="1" spc="4" dirty="0">
              <a:latin typeface="Arial"/>
              <a:cs typeface="Arial"/>
            </a:endParaRPr>
          </a:p>
          <a:p>
            <a:pPr marL="32716">
              <a:lnSpc>
                <a:spcPts val="2472"/>
              </a:lnSpc>
              <a:spcBef>
                <a:spcPts val="123"/>
              </a:spcBef>
            </a:pPr>
            <a:r>
              <a:rPr lang="en-US" sz="2300" b="1" spc="4" dirty="0">
                <a:latin typeface="Arial"/>
                <a:cs typeface="Arial"/>
              </a:rPr>
              <a:t>Promot</a:t>
            </a:r>
            <a:r>
              <a:rPr lang="en-US" sz="2300" b="1" dirty="0">
                <a:latin typeface="Arial"/>
                <a:cs typeface="Arial"/>
              </a:rPr>
              <a:t>e</a:t>
            </a:r>
            <a:r>
              <a:rPr lang="en-US" sz="2300" b="1" spc="-94" dirty="0">
                <a:latin typeface="Arial"/>
                <a:cs typeface="Arial"/>
              </a:rPr>
              <a:t> </a:t>
            </a:r>
            <a:r>
              <a:rPr lang="en-US" sz="2300" b="1" spc="4" dirty="0">
                <a:latin typeface="Arial"/>
                <a:cs typeface="Arial"/>
              </a:rPr>
              <a:t>sensory-</a:t>
            </a:r>
            <a:endParaRPr lang="en-US" sz="2300" dirty="0">
              <a:latin typeface="Arial"/>
              <a:cs typeface="Arial"/>
            </a:endParaRPr>
          </a:p>
          <a:p>
            <a:pPr marL="11397" marR="44413">
              <a:lnSpc>
                <a:spcPct val="95825"/>
              </a:lnSpc>
              <a:spcBef>
                <a:spcPts val="276"/>
              </a:spcBef>
            </a:pPr>
            <a:r>
              <a:rPr lang="en-US" sz="2300" b="1" spc="4" dirty="0">
                <a:latin typeface="Arial"/>
                <a:cs typeface="Arial"/>
              </a:rPr>
              <a:t>ric</a:t>
            </a:r>
            <a:r>
              <a:rPr lang="en-US" sz="2300" b="1" dirty="0">
                <a:latin typeface="Arial"/>
                <a:cs typeface="Arial"/>
              </a:rPr>
              <a:t>h</a:t>
            </a:r>
            <a:r>
              <a:rPr lang="en-US" sz="2300" b="1" spc="8" dirty="0">
                <a:latin typeface="Arial"/>
                <a:cs typeface="Arial"/>
              </a:rPr>
              <a:t> </a:t>
            </a:r>
            <a:r>
              <a:rPr lang="en-US" sz="2300" b="1" spc="4" dirty="0">
                <a:latin typeface="Arial"/>
                <a:cs typeface="Arial"/>
              </a:rPr>
              <a:t>experiences</a:t>
            </a:r>
            <a:endParaRPr lang="en-US" sz="2300" dirty="0">
              <a:latin typeface="Arial"/>
              <a:cs typeface="Arial"/>
            </a:endParaRPr>
          </a:p>
          <a:p>
            <a:pPr marL="11397">
              <a:lnSpc>
                <a:spcPct val="108974"/>
              </a:lnSpc>
              <a:spcBef>
                <a:spcPts val="632"/>
              </a:spcBef>
            </a:pPr>
            <a:endParaRPr lang="en-US" sz="2300" dirty="0">
              <a:latin typeface="Arial"/>
              <a:cs typeface="Arial"/>
            </a:endParaRPr>
          </a:p>
          <a:p>
            <a:pPr marL="11397" marR="44413">
              <a:lnSpc>
                <a:spcPct val="95825"/>
              </a:lnSpc>
              <a:spcBef>
                <a:spcPts val="276"/>
              </a:spcBef>
            </a:pPr>
            <a:endParaRPr sz="2300" dirty="0">
              <a:latin typeface="Arial"/>
              <a:cs typeface="Arial"/>
            </a:endParaRPr>
          </a:p>
        </p:txBody>
      </p:sp>
      <p:sp>
        <p:nvSpPr>
          <p:cNvPr id="2" name="title 1"/>
          <p:cNvSpPr txBox="1"/>
          <p:nvPr/>
        </p:nvSpPr>
        <p:spPr>
          <a:xfrm>
            <a:off x="-126538" y="864959"/>
            <a:ext cx="11083636" cy="403412"/>
          </a:xfrm>
          <a:prstGeom prst="rect">
            <a:avLst/>
          </a:prstGeom>
        </p:spPr>
        <p:txBody>
          <a:bodyPr wrap="square" lIns="0" tIns="0" rIns="0" bIns="0" rtlCol="0">
            <a:noAutofit/>
          </a:bodyPr>
          <a:lstStyle/>
          <a:p>
            <a:pPr marL="1856568" algn="ctr">
              <a:lnSpc>
                <a:spcPts val="3231"/>
              </a:lnSpc>
              <a:spcBef>
                <a:spcPts val="162"/>
              </a:spcBef>
            </a:pPr>
            <a:r>
              <a:rPr sz="2800" b="1" dirty="0">
                <a:latin typeface="Arial"/>
                <a:cs typeface="Arial"/>
              </a:rPr>
              <a:t>Participation in Bath</a:t>
            </a:r>
            <a:r>
              <a:rPr sz="2800" b="1" spc="-63" dirty="0">
                <a:latin typeface="Arial"/>
                <a:cs typeface="Arial"/>
              </a:rPr>
              <a:t> </a:t>
            </a:r>
            <a:r>
              <a:rPr sz="2800" b="1" dirty="0">
                <a:latin typeface="Arial"/>
                <a:cs typeface="Arial"/>
              </a:rPr>
              <a:t>Time</a:t>
            </a:r>
            <a:endParaRPr sz="2800" dirty="0">
              <a:latin typeface="Arial"/>
              <a:cs typeface="Arial"/>
            </a:endParaRPr>
          </a:p>
        </p:txBody>
      </p:sp>
    </p:spTree>
    <p:extLst>
      <p:ext uri="{BB962C8B-B14F-4D97-AF65-F5344CB8AC3E}">
        <p14:creationId xmlns:p14="http://schemas.microsoft.com/office/powerpoint/2010/main" val="2116343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2" title="Picture of children's building block toys"/>
          <p:cNvPicPr>
            <a:picLocks noChangeAspect="1"/>
          </p:cNvPicPr>
          <p:nvPr/>
        </p:nvPicPr>
        <p:blipFill>
          <a:blip r:embed="rId2"/>
          <a:stretch>
            <a:fillRect/>
          </a:stretch>
        </p:blipFill>
        <p:spPr>
          <a:xfrm>
            <a:off x="9229986" y="5130584"/>
            <a:ext cx="1975275" cy="1127858"/>
          </a:xfrm>
          <a:prstGeom prst="rect">
            <a:avLst/>
          </a:prstGeom>
        </p:spPr>
      </p:pic>
      <p:pic>
        <p:nvPicPr>
          <p:cNvPr id="69" name="Picture 1" title="AOTA logo"/>
          <p:cNvPicPr>
            <a:picLocks noChangeAspect="1"/>
          </p:cNvPicPr>
          <p:nvPr/>
        </p:nvPicPr>
        <p:blipFill>
          <a:blip r:embed="rId3"/>
          <a:stretch>
            <a:fillRect/>
          </a:stretch>
        </p:blipFill>
        <p:spPr>
          <a:xfrm>
            <a:off x="1187144" y="5694513"/>
            <a:ext cx="4877223" cy="536494"/>
          </a:xfrm>
          <a:prstGeom prst="rect">
            <a:avLst/>
          </a:prstGeom>
        </p:spPr>
      </p:pic>
      <p:grpSp>
        <p:nvGrpSpPr>
          <p:cNvPr id="3" name="Group 1"/>
          <p:cNvGrpSpPr/>
          <p:nvPr/>
        </p:nvGrpSpPr>
        <p:grpSpPr>
          <a:xfrm>
            <a:off x="7333672" y="1520189"/>
            <a:ext cx="3655752" cy="3467996"/>
            <a:chOff x="7333672" y="1520189"/>
            <a:chExt cx="3655752" cy="3467996"/>
          </a:xfrm>
        </p:grpSpPr>
        <p:sp>
          <p:nvSpPr>
            <p:cNvPr id="12" name="object 2" descr="picture of young boy getting a haircut." title="picture"/>
            <p:cNvSpPr/>
            <p:nvPr/>
          </p:nvSpPr>
          <p:spPr>
            <a:xfrm>
              <a:off x="7333672" y="1520189"/>
              <a:ext cx="3655752" cy="346799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 name="object 1" title="copyright AOTA"/>
            <p:cNvSpPr txBox="1"/>
            <p:nvPr/>
          </p:nvSpPr>
          <p:spPr>
            <a:xfrm>
              <a:off x="9238520" y="4722290"/>
              <a:ext cx="1629368" cy="179070"/>
            </a:xfrm>
            <a:prstGeom prst="rect">
              <a:avLst/>
            </a:prstGeom>
          </p:spPr>
          <p:txBody>
            <a:bodyPr wrap="square" lIns="0" tIns="0" rIns="0" bIns="0" rtlCol="0">
              <a:noAutofit/>
            </a:bodyPr>
            <a:lstStyle/>
            <a:p>
              <a:pPr marL="11397">
                <a:lnSpc>
                  <a:spcPts val="1373"/>
                </a:lnSpc>
                <a:spcBef>
                  <a:spcPts val="68"/>
                </a:spcBef>
              </a:pPr>
              <a:r>
                <a:rPr sz="1300" dirty="0">
                  <a:solidFill>
                    <a:srgbClr val="FEFFFE"/>
                  </a:solidFill>
                  <a:latin typeface="Arial"/>
                  <a:cs typeface="Arial"/>
                </a:rPr>
                <a:t>Copyr</a:t>
              </a:r>
              <a:r>
                <a:rPr sz="1300" spc="-4" dirty="0">
                  <a:solidFill>
                    <a:srgbClr val="FEFFFE"/>
                  </a:solidFill>
                  <a:latin typeface="Arial"/>
                  <a:cs typeface="Arial"/>
                </a:rPr>
                <a:t>i</a:t>
              </a:r>
              <a:r>
                <a:rPr sz="1300" dirty="0">
                  <a:solidFill>
                    <a:srgbClr val="FEFFFE"/>
                  </a:solidFill>
                  <a:latin typeface="Arial"/>
                  <a:cs typeface="Arial"/>
                </a:rPr>
                <a:t>ght</a:t>
              </a:r>
              <a:r>
                <a:rPr sz="1300" spc="-53" dirty="0">
                  <a:solidFill>
                    <a:srgbClr val="FEFFFE"/>
                  </a:solidFill>
                  <a:latin typeface="Arial"/>
                  <a:cs typeface="Arial"/>
                </a:rPr>
                <a:t> </a:t>
              </a:r>
              <a:r>
                <a:rPr sz="1300" dirty="0">
                  <a:solidFill>
                    <a:srgbClr val="FEFFFE"/>
                  </a:solidFill>
                  <a:latin typeface="Arial"/>
                  <a:cs typeface="Arial"/>
                </a:rPr>
                <a:t>AOTA</a:t>
              </a:r>
              <a:endParaRPr sz="1300">
                <a:latin typeface="Arial"/>
                <a:cs typeface="Arial"/>
              </a:endParaRPr>
            </a:p>
          </p:txBody>
        </p:sp>
      </p:grpSp>
      <p:sp>
        <p:nvSpPr>
          <p:cNvPr id="10" name="content 1"/>
          <p:cNvSpPr txBox="1"/>
          <p:nvPr/>
        </p:nvSpPr>
        <p:spPr>
          <a:xfrm>
            <a:off x="1187143" y="2049463"/>
            <a:ext cx="3755917" cy="388937"/>
          </a:xfrm>
          <a:prstGeom prst="rect">
            <a:avLst/>
          </a:prstGeom>
        </p:spPr>
        <p:txBody>
          <a:bodyPr wrap="square" lIns="0" tIns="0" rIns="0" bIns="0" rtlCol="0">
            <a:noAutofit/>
          </a:bodyPr>
          <a:lstStyle/>
          <a:p>
            <a:pPr marL="354297" indent="-342900">
              <a:lnSpc>
                <a:spcPts val="2472"/>
              </a:lnSpc>
              <a:spcBef>
                <a:spcPts val="123"/>
              </a:spcBef>
              <a:buFont typeface="Arial" panose="020B0604020202020204" pitchFamily="34" charset="0"/>
              <a:buChar char="•"/>
            </a:pPr>
            <a:r>
              <a:rPr sz="2300" b="1" dirty="0">
                <a:latin typeface="Arial"/>
                <a:cs typeface="Arial"/>
              </a:rPr>
              <a:t>Manage</a:t>
            </a:r>
            <a:r>
              <a:rPr sz="2300" b="1" spc="-77" dirty="0">
                <a:latin typeface="Arial"/>
                <a:cs typeface="Arial"/>
              </a:rPr>
              <a:t> </a:t>
            </a:r>
            <a:r>
              <a:rPr sz="2300" b="1" dirty="0" smtClean="0">
                <a:latin typeface="Arial"/>
                <a:cs typeface="Arial"/>
              </a:rPr>
              <a:t>emotions</a:t>
            </a:r>
            <a:endParaRPr lang="en-US" sz="2300" b="1" dirty="0" smtClean="0">
              <a:latin typeface="Arial"/>
              <a:cs typeface="Arial"/>
            </a:endParaRPr>
          </a:p>
          <a:p>
            <a:pPr marL="354297" indent="-342900">
              <a:lnSpc>
                <a:spcPts val="2472"/>
              </a:lnSpc>
              <a:spcBef>
                <a:spcPts val="123"/>
              </a:spcBef>
              <a:buFont typeface="Arial" panose="020B0604020202020204" pitchFamily="34" charset="0"/>
              <a:buChar char="•"/>
            </a:pPr>
            <a:endParaRPr lang="en-US" sz="2300" b="1" dirty="0">
              <a:latin typeface="Arial"/>
              <a:cs typeface="Arial"/>
            </a:endParaRPr>
          </a:p>
          <a:p>
            <a:pPr marL="354297" indent="-342900">
              <a:lnSpc>
                <a:spcPts val="2472"/>
              </a:lnSpc>
              <a:spcBef>
                <a:spcPts val="123"/>
              </a:spcBef>
              <a:buFont typeface="Arial" panose="020B0604020202020204" pitchFamily="34" charset="0"/>
              <a:buChar char="•"/>
            </a:pPr>
            <a:r>
              <a:rPr lang="en-US" sz="2300" b="1" spc="4" dirty="0">
                <a:latin typeface="Arial"/>
                <a:cs typeface="Arial"/>
              </a:rPr>
              <a:t>Develo</a:t>
            </a:r>
            <a:r>
              <a:rPr lang="en-US" sz="2300" b="1" dirty="0">
                <a:latin typeface="Arial"/>
                <a:cs typeface="Arial"/>
              </a:rPr>
              <a:t>p</a:t>
            </a:r>
            <a:r>
              <a:rPr lang="en-US" sz="2300" b="1" spc="8" dirty="0">
                <a:latin typeface="Arial"/>
                <a:cs typeface="Arial"/>
              </a:rPr>
              <a:t> </a:t>
            </a:r>
            <a:r>
              <a:rPr lang="en-US" sz="2300" b="1" spc="4" dirty="0">
                <a:latin typeface="Arial"/>
                <a:cs typeface="Arial"/>
              </a:rPr>
              <a:t>self-advocacy</a:t>
            </a:r>
            <a:endParaRPr lang="en-US" sz="2300" dirty="0">
              <a:latin typeface="Arial"/>
              <a:cs typeface="Arial"/>
            </a:endParaRPr>
          </a:p>
          <a:p>
            <a:pPr marL="397230" marR="44413" indent="-342900">
              <a:lnSpc>
                <a:spcPct val="95825"/>
              </a:lnSpc>
              <a:spcBef>
                <a:spcPts val="276"/>
              </a:spcBef>
              <a:buFont typeface="Arial" panose="020B0604020202020204" pitchFamily="34" charset="0"/>
              <a:buChar char="•"/>
            </a:pPr>
            <a:r>
              <a:rPr lang="en-US" sz="2300" b="1" spc="4" dirty="0">
                <a:latin typeface="Arial"/>
                <a:cs typeface="Arial"/>
              </a:rPr>
              <a:t>skills</a:t>
            </a:r>
            <a:endParaRPr lang="en-US" sz="2300" dirty="0">
              <a:latin typeface="Arial"/>
              <a:cs typeface="Arial"/>
            </a:endParaRPr>
          </a:p>
          <a:p>
            <a:pPr marL="354297" indent="-342900">
              <a:lnSpc>
                <a:spcPts val="2472"/>
              </a:lnSpc>
              <a:spcBef>
                <a:spcPts val="123"/>
              </a:spcBef>
              <a:buFont typeface="Arial" panose="020B0604020202020204" pitchFamily="34" charset="0"/>
              <a:buChar char="•"/>
            </a:pPr>
            <a:endParaRPr lang="en-US" sz="2300" dirty="0" smtClean="0">
              <a:latin typeface="Arial"/>
              <a:cs typeface="Arial"/>
            </a:endParaRPr>
          </a:p>
          <a:p>
            <a:pPr marL="354297" indent="-342900">
              <a:lnSpc>
                <a:spcPts val="2472"/>
              </a:lnSpc>
              <a:spcBef>
                <a:spcPts val="123"/>
              </a:spcBef>
              <a:buFont typeface="Arial" panose="020B0604020202020204" pitchFamily="34" charset="0"/>
              <a:buChar char="•"/>
            </a:pPr>
            <a:r>
              <a:rPr lang="en-US" sz="2300" b="1" spc="4" dirty="0" smtClean="0">
                <a:latin typeface="Arial"/>
                <a:cs typeface="Arial"/>
              </a:rPr>
              <a:t>Strengthen family </a:t>
            </a:r>
            <a:r>
              <a:rPr lang="en-US" sz="2300" b="1" dirty="0" smtClean="0">
                <a:latin typeface="Arial"/>
                <a:cs typeface="Arial"/>
              </a:rPr>
              <a:t>bonds</a:t>
            </a:r>
            <a:endParaRPr lang="en-US" sz="2300" dirty="0" smtClean="0">
              <a:latin typeface="Arial"/>
              <a:cs typeface="Arial"/>
            </a:endParaRPr>
          </a:p>
          <a:p>
            <a:pPr marL="354297" indent="-342900">
              <a:lnSpc>
                <a:spcPts val="2472"/>
              </a:lnSpc>
              <a:spcBef>
                <a:spcPts val="123"/>
              </a:spcBef>
              <a:buFont typeface="Arial" panose="020B0604020202020204" pitchFamily="34" charset="0"/>
              <a:buChar char="•"/>
            </a:pPr>
            <a:endParaRPr sz="2300" dirty="0">
              <a:latin typeface="Arial"/>
              <a:cs typeface="Arial"/>
            </a:endParaRPr>
          </a:p>
        </p:txBody>
      </p:sp>
      <p:sp>
        <p:nvSpPr>
          <p:cNvPr id="2" name="title 1"/>
          <p:cNvSpPr txBox="1"/>
          <p:nvPr/>
        </p:nvSpPr>
        <p:spPr>
          <a:xfrm>
            <a:off x="1758912" y="796064"/>
            <a:ext cx="11083636" cy="403412"/>
          </a:xfrm>
          <a:prstGeom prst="rect">
            <a:avLst/>
          </a:prstGeom>
        </p:spPr>
        <p:txBody>
          <a:bodyPr wrap="square" lIns="0" tIns="0" rIns="0" bIns="0" rtlCol="0">
            <a:noAutofit/>
          </a:bodyPr>
          <a:lstStyle/>
          <a:p>
            <a:pPr marL="2412513">
              <a:lnSpc>
                <a:spcPts val="3118"/>
              </a:lnSpc>
              <a:spcBef>
                <a:spcPts val="267"/>
              </a:spcBef>
            </a:pPr>
            <a:r>
              <a:rPr sz="4300" b="1" baseline="-3623" dirty="0">
                <a:latin typeface="Arial"/>
                <a:cs typeface="Arial"/>
              </a:rPr>
              <a:t>Social Participation</a:t>
            </a:r>
            <a:endParaRPr sz="2900" dirty="0">
              <a:latin typeface="Arial"/>
              <a:cs typeface="Arial"/>
            </a:endParaRPr>
          </a:p>
        </p:txBody>
      </p:sp>
    </p:spTree>
    <p:extLst>
      <p:ext uri="{BB962C8B-B14F-4D97-AF65-F5344CB8AC3E}">
        <p14:creationId xmlns:p14="http://schemas.microsoft.com/office/powerpoint/2010/main" val="1964181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1" title="AOTA logo"/>
          <p:cNvPicPr>
            <a:picLocks noChangeAspect="1"/>
          </p:cNvPicPr>
          <p:nvPr/>
        </p:nvPicPr>
        <p:blipFill>
          <a:blip r:embed="rId3"/>
          <a:stretch>
            <a:fillRect/>
          </a:stretch>
        </p:blipFill>
        <p:spPr>
          <a:xfrm>
            <a:off x="1187144" y="5694513"/>
            <a:ext cx="4877223" cy="536494"/>
          </a:xfrm>
          <a:prstGeom prst="rect">
            <a:avLst/>
          </a:prstGeom>
        </p:spPr>
      </p:pic>
      <p:pic>
        <p:nvPicPr>
          <p:cNvPr id="70" name="Picture 2" title="Picture of children's building block toys"/>
          <p:cNvPicPr>
            <a:picLocks noChangeAspect="1"/>
          </p:cNvPicPr>
          <p:nvPr/>
        </p:nvPicPr>
        <p:blipFill>
          <a:blip r:embed="rId4"/>
          <a:stretch>
            <a:fillRect/>
          </a:stretch>
        </p:blipFill>
        <p:spPr>
          <a:xfrm>
            <a:off x="9229986" y="5130584"/>
            <a:ext cx="1975275" cy="1127858"/>
          </a:xfrm>
          <a:prstGeom prst="rect">
            <a:avLst/>
          </a:prstGeom>
        </p:spPr>
      </p:pic>
      <p:sp>
        <p:nvSpPr>
          <p:cNvPr id="10" name="content 1"/>
          <p:cNvSpPr txBox="1"/>
          <p:nvPr/>
        </p:nvSpPr>
        <p:spPr>
          <a:xfrm>
            <a:off x="825501" y="1714278"/>
            <a:ext cx="10111277" cy="3520659"/>
          </a:xfrm>
          <a:prstGeom prst="rect">
            <a:avLst/>
          </a:prstGeom>
        </p:spPr>
        <p:txBody>
          <a:bodyPr wrap="square" lIns="0" tIns="0" rIns="0" bIns="0" rtlCol="0">
            <a:noAutofit/>
          </a:bodyPr>
          <a:lstStyle/>
          <a:p>
            <a:pPr marL="11397">
              <a:lnSpc>
                <a:spcPts val="2472"/>
              </a:lnSpc>
              <a:spcBef>
                <a:spcPts val="123"/>
              </a:spcBef>
            </a:pPr>
            <a:r>
              <a:rPr lang="en-US" sz="2300" b="1" dirty="0">
                <a:latin typeface="Arial"/>
                <a:cs typeface="Arial"/>
              </a:rPr>
              <a:t>Occupational therapy promotes infant mental health and secure attachment </a:t>
            </a:r>
            <a:r>
              <a:rPr lang="en-US" sz="2300" b="1" dirty="0" smtClean="0">
                <a:latin typeface="Arial"/>
                <a:cs typeface="Arial"/>
              </a:rPr>
              <a:t>by:</a:t>
            </a:r>
          </a:p>
          <a:p>
            <a:pPr marL="11397">
              <a:lnSpc>
                <a:spcPts val="2472"/>
              </a:lnSpc>
              <a:spcBef>
                <a:spcPts val="123"/>
              </a:spcBef>
            </a:pPr>
            <a:endParaRPr lang="en-US" sz="2300" b="1" dirty="0" smtClean="0">
              <a:latin typeface="Arial"/>
              <a:cs typeface="Arial"/>
            </a:endParaRPr>
          </a:p>
          <a:p>
            <a:pPr marL="468597" lvl="1">
              <a:lnSpc>
                <a:spcPts val="2472"/>
              </a:lnSpc>
              <a:spcBef>
                <a:spcPts val="123"/>
              </a:spcBef>
              <a:buFont typeface="Arial"/>
              <a:buChar char="•"/>
            </a:pPr>
            <a:r>
              <a:rPr lang="en-US" sz="2300" b="1" dirty="0" smtClean="0">
                <a:latin typeface="Arial"/>
                <a:cs typeface="Arial"/>
              </a:rPr>
              <a:t>  Supporting </a:t>
            </a:r>
            <a:r>
              <a:rPr lang="en-US" sz="2300" b="1" dirty="0">
                <a:latin typeface="Arial"/>
                <a:cs typeface="Arial"/>
              </a:rPr>
              <a:t>positive interactions during co-occupational engagement.</a:t>
            </a:r>
            <a:r>
              <a:rPr lang="en-US" sz="2300" b="1" dirty="0" smtClean="0">
                <a:latin typeface="Arial"/>
                <a:cs typeface="Arial"/>
              </a:rPr>
              <a:t> </a:t>
            </a:r>
          </a:p>
          <a:p>
            <a:pPr marL="468597" lvl="1">
              <a:lnSpc>
                <a:spcPts val="2472"/>
              </a:lnSpc>
              <a:spcBef>
                <a:spcPts val="123"/>
              </a:spcBef>
            </a:pPr>
            <a:endParaRPr lang="en-US" sz="2300" b="1" dirty="0" smtClean="0">
              <a:latin typeface="Arial"/>
              <a:cs typeface="Arial"/>
            </a:endParaRPr>
          </a:p>
          <a:p>
            <a:pPr marL="468597" lvl="1">
              <a:lnSpc>
                <a:spcPts val="2472"/>
              </a:lnSpc>
              <a:spcBef>
                <a:spcPts val="123"/>
              </a:spcBef>
              <a:buFont typeface="Arial"/>
              <a:buChar char="•"/>
            </a:pPr>
            <a:r>
              <a:rPr lang="en-US" sz="2300" b="1" dirty="0" smtClean="0">
                <a:latin typeface="Arial"/>
                <a:cs typeface="Arial"/>
              </a:rPr>
              <a:t>  Being </a:t>
            </a:r>
            <a:r>
              <a:rPr lang="en-US" sz="2300" b="1" dirty="0">
                <a:latin typeface="Arial"/>
                <a:cs typeface="Arial"/>
              </a:rPr>
              <a:t>attentive to the overall mental health of</a:t>
            </a:r>
            <a:r>
              <a:rPr lang="en-US" sz="2300" b="1" dirty="0" smtClean="0">
                <a:latin typeface="Arial"/>
                <a:cs typeface="Arial"/>
              </a:rPr>
              <a:t> the </a:t>
            </a:r>
            <a:r>
              <a:rPr lang="en-US" sz="2300" b="1" dirty="0">
                <a:latin typeface="Arial"/>
                <a:cs typeface="Arial"/>
              </a:rPr>
              <a:t>caregivers and family members.</a:t>
            </a:r>
          </a:p>
          <a:p>
            <a:pPr marL="11397">
              <a:lnSpc>
                <a:spcPts val="2472"/>
              </a:lnSpc>
              <a:spcBef>
                <a:spcPts val="123"/>
              </a:spcBef>
            </a:pPr>
            <a:endParaRPr lang="en-US" sz="2300" b="1" dirty="0">
              <a:solidFill>
                <a:srgbClr val="FF0000"/>
              </a:solidFill>
              <a:latin typeface="Arial"/>
              <a:cs typeface="Arial"/>
            </a:endParaRPr>
          </a:p>
        </p:txBody>
      </p:sp>
      <p:sp>
        <p:nvSpPr>
          <p:cNvPr id="2" name="title 1"/>
          <p:cNvSpPr txBox="1"/>
          <p:nvPr/>
        </p:nvSpPr>
        <p:spPr>
          <a:xfrm>
            <a:off x="1495878" y="853029"/>
            <a:ext cx="11083636" cy="403412"/>
          </a:xfrm>
          <a:prstGeom prst="rect">
            <a:avLst/>
          </a:prstGeom>
        </p:spPr>
        <p:txBody>
          <a:bodyPr wrap="square" lIns="0" tIns="0" rIns="0" bIns="0" rtlCol="0">
            <a:noAutofit/>
          </a:bodyPr>
          <a:lstStyle/>
          <a:p>
            <a:pPr marL="2412513">
              <a:lnSpc>
                <a:spcPts val="3118"/>
              </a:lnSpc>
              <a:spcBef>
                <a:spcPts val="267"/>
              </a:spcBef>
            </a:pPr>
            <a:r>
              <a:rPr lang="en-US" sz="3200" b="1" dirty="0" smtClean="0">
                <a:latin typeface="Arial"/>
                <a:cs typeface="Arial"/>
              </a:rPr>
              <a:t>Infant </a:t>
            </a:r>
            <a:r>
              <a:rPr lang="en-US" sz="3200" b="1" dirty="0">
                <a:latin typeface="Arial"/>
                <a:cs typeface="Arial"/>
              </a:rPr>
              <a:t>Mental Health</a:t>
            </a:r>
            <a:endParaRPr sz="3200" b="1" dirty="0">
              <a:latin typeface="Arial"/>
              <a:cs typeface="Arial"/>
            </a:endParaRPr>
          </a:p>
        </p:txBody>
      </p:sp>
    </p:spTree>
    <p:extLst>
      <p:ext uri="{BB962C8B-B14F-4D97-AF65-F5344CB8AC3E}">
        <p14:creationId xmlns:p14="http://schemas.microsoft.com/office/powerpoint/2010/main" val="760482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1"/>
          <p:cNvSpPr>
            <a:spLocks noGrp="1"/>
          </p:cNvSpPr>
          <p:nvPr>
            <p:ph idx="1"/>
          </p:nvPr>
        </p:nvSpPr>
        <p:spPr>
          <a:xfrm>
            <a:off x="1097280" y="2173280"/>
            <a:ext cx="10058400" cy="4023360"/>
          </a:xfrm>
        </p:spPr>
        <p:txBody>
          <a:bodyPr>
            <a:normAutofit/>
          </a:bodyPr>
          <a:lstStyle/>
          <a:p>
            <a:r>
              <a:rPr lang="en-US" sz="2000" dirty="0" smtClean="0">
                <a:cs typeface="Arial" panose="020B0604020202020204" pitchFamily="34" charset="0"/>
              </a:rPr>
              <a:t>OT practitioner is an essential member of the assessment and IFSP/IEP Team</a:t>
            </a:r>
          </a:p>
          <a:p>
            <a:r>
              <a:rPr lang="en-US" sz="2000" dirty="0" smtClean="0">
                <a:cs typeface="Arial" panose="020B0604020202020204" pitchFamily="34" charset="0"/>
              </a:rPr>
              <a:t>OT practitioner is ideally suited to be a key team member in COS process by contributing the following:</a:t>
            </a:r>
          </a:p>
          <a:p>
            <a:pPr lvl="1"/>
            <a:r>
              <a:rPr lang="en-US" sz="2000" dirty="0" smtClean="0">
                <a:cs typeface="Arial" panose="020B0604020202020204" pitchFamily="34" charset="0"/>
              </a:rPr>
              <a:t>Applying their holistic view of the child in the assessment process</a:t>
            </a:r>
          </a:p>
          <a:p>
            <a:pPr lvl="1"/>
            <a:r>
              <a:rPr lang="en-US" sz="2000" dirty="0" smtClean="0">
                <a:cs typeface="Arial" panose="020B0604020202020204" pitchFamily="34" charset="0"/>
              </a:rPr>
              <a:t>Sharing their expertise of assessing functional performance in everyday routines and activities to help the team identify the child’s level of participation and functioning in each of the 3 global child outcomes</a:t>
            </a:r>
          </a:p>
          <a:p>
            <a:pPr lvl="1"/>
            <a:r>
              <a:rPr lang="en-US" sz="2000" dirty="0" smtClean="0">
                <a:cs typeface="Arial" panose="020B0604020202020204" pitchFamily="34" charset="0"/>
              </a:rPr>
              <a:t>Applying their knowledge of child development when determining the child’s functioning compared to same-age peers when deciding the child outcomes ratings</a:t>
            </a:r>
          </a:p>
        </p:txBody>
      </p:sp>
      <p:sp>
        <p:nvSpPr>
          <p:cNvPr id="2" name="Title 1"/>
          <p:cNvSpPr>
            <a:spLocks noGrp="1"/>
          </p:cNvSpPr>
          <p:nvPr>
            <p:ph type="title"/>
          </p:nvPr>
        </p:nvSpPr>
        <p:spPr/>
        <p:txBody>
          <a:bodyPr>
            <a:normAutofit/>
          </a:bodyPr>
          <a:lstStyle/>
          <a:p>
            <a:pPr algn="ctr"/>
            <a:r>
              <a:rPr lang="en-US" dirty="0">
                <a:solidFill>
                  <a:schemeClr val="tx1"/>
                </a:solidFill>
                <a:ea typeface="Source Sans Pro"/>
                <a:cs typeface="Arial" panose="020B0604020202020204" pitchFamily="34" charset="0"/>
                <a:sym typeface="Source Sans Pro"/>
              </a:rPr>
              <a:t>Occupational Therapy Practitioners</a:t>
            </a:r>
            <a:br>
              <a:rPr lang="en-US" dirty="0">
                <a:solidFill>
                  <a:schemeClr val="tx1"/>
                </a:solidFill>
                <a:ea typeface="Source Sans Pro"/>
                <a:cs typeface="Arial" panose="020B0604020202020204" pitchFamily="34" charset="0"/>
                <a:sym typeface="Source Sans Pro"/>
              </a:rPr>
            </a:br>
            <a:r>
              <a:rPr lang="en-US" dirty="0" smtClean="0">
                <a:solidFill>
                  <a:schemeClr val="tx1"/>
                </a:solidFill>
                <a:ea typeface="Source Sans Pro"/>
                <a:cs typeface="Arial" panose="020B0604020202020204" pitchFamily="34" charset="0"/>
                <a:sym typeface="Source Sans Pro"/>
              </a:rPr>
              <a:t>and the COS Process</a:t>
            </a:r>
            <a:endParaRPr lang="en-US" dirty="0">
              <a:solidFill>
                <a:schemeClr val="tx1"/>
              </a:solidFill>
              <a:cs typeface="Arial" panose="020B0604020202020204" pitchFamily="34" charset="0"/>
            </a:endParaRPr>
          </a:p>
        </p:txBody>
      </p:sp>
    </p:spTree>
    <p:custDataLst>
      <p:tags r:id="rId1"/>
    </p:custDataLst>
    <p:extLst>
      <p:ext uri="{BB962C8B-B14F-4D97-AF65-F5344CB8AC3E}">
        <p14:creationId xmlns:p14="http://schemas.microsoft.com/office/powerpoint/2010/main" val="205413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for Aspire Kids which is a local program" title="logo"/>
          <p:cNvPicPr>
            <a:picLocks noChangeAspect="1"/>
          </p:cNvPicPr>
          <p:nvPr/>
        </p:nvPicPr>
        <p:blipFill>
          <a:blip r:embed="rId2"/>
          <a:stretch>
            <a:fillRect/>
          </a:stretch>
        </p:blipFill>
        <p:spPr>
          <a:xfrm>
            <a:off x="8327837" y="2275112"/>
            <a:ext cx="3339834" cy="2442029"/>
          </a:xfrm>
          <a:prstGeom prst="rect">
            <a:avLst/>
          </a:prstGeom>
        </p:spPr>
      </p:pic>
      <p:pic>
        <p:nvPicPr>
          <p:cNvPr id="5" name="Picture 1" descr="picture of two adults playing with a young child on the floor." title="pic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3227" y="2233715"/>
            <a:ext cx="6002916" cy="3136571"/>
          </a:xfrm>
          <a:prstGeom prst="rect">
            <a:avLst/>
          </a:prstGeom>
          <a:noFill/>
          <a:ln w="190500" cap="sq" cmpd="sng">
            <a:solidFill>
              <a:srgbClr val="C8C6BD"/>
            </a:solidFill>
            <a:prstDash val="solid"/>
            <a:miter/>
            <a:headEnd type="none" w="med" len="med"/>
            <a:tailEnd type="none" w="med" len="med"/>
          </a:ln>
        </p:spPr>
      </p:pic>
      <p:sp>
        <p:nvSpPr>
          <p:cNvPr id="2" name="Title 1"/>
          <p:cNvSpPr>
            <a:spLocks noGrp="1"/>
          </p:cNvSpPr>
          <p:nvPr>
            <p:ph type="title"/>
          </p:nvPr>
        </p:nvSpPr>
        <p:spPr/>
        <p:txBody>
          <a:bodyPr/>
          <a:lstStyle/>
          <a:p>
            <a:r>
              <a:rPr lang="en-US" dirty="0" smtClean="0"/>
              <a:t>Local Program and Practice Level – Aspire Kids, Chicago, IL</a:t>
            </a:r>
            <a:endParaRPr lang="en-US" dirty="0"/>
          </a:p>
        </p:txBody>
      </p:sp>
    </p:spTree>
    <p:extLst>
      <p:ext uri="{BB962C8B-B14F-4D97-AF65-F5344CB8AC3E}">
        <p14:creationId xmlns:p14="http://schemas.microsoft.com/office/powerpoint/2010/main" val="3526888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picture of two adults reading with a young child" title="pic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56148" y="2414298"/>
            <a:ext cx="5733142" cy="2812143"/>
          </a:xfrm>
          <a:prstGeom prst="rect">
            <a:avLst/>
          </a:prstGeom>
          <a:noFill/>
          <a:ln>
            <a:noFill/>
          </a:ln>
        </p:spPr>
      </p:pic>
      <p:sp>
        <p:nvSpPr>
          <p:cNvPr id="2" name="Title 1"/>
          <p:cNvSpPr>
            <a:spLocks noGrp="1"/>
          </p:cNvSpPr>
          <p:nvPr>
            <p:ph type="title"/>
          </p:nvPr>
        </p:nvSpPr>
        <p:spPr>
          <a:xfrm>
            <a:off x="308429" y="365125"/>
            <a:ext cx="11411857" cy="1325563"/>
          </a:xfrm>
        </p:spPr>
        <p:txBody>
          <a:bodyPr>
            <a:normAutofit/>
          </a:bodyPr>
          <a:lstStyle/>
          <a:p>
            <a:r>
              <a:rPr lang="en-US" dirty="0" smtClean="0"/>
              <a:t>Example of OT Participation in COS Process</a:t>
            </a:r>
            <a:endParaRPr lang="en-US" dirty="0"/>
          </a:p>
        </p:txBody>
      </p:sp>
    </p:spTree>
    <p:custDataLst>
      <p:tags r:id="rId1"/>
    </p:custDataLst>
    <p:extLst>
      <p:ext uri="{BB962C8B-B14F-4D97-AF65-F5344CB8AC3E}">
        <p14:creationId xmlns:p14="http://schemas.microsoft.com/office/powerpoint/2010/main" val="306108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1"/>
          <p:cNvSpPr>
            <a:spLocks noGrp="1"/>
          </p:cNvSpPr>
          <p:nvPr>
            <p:ph idx="1"/>
          </p:nvPr>
        </p:nvSpPr>
        <p:spPr/>
        <p:txBody>
          <a:bodyPr>
            <a:normAutofit lnSpcReduction="10000"/>
          </a:bodyPr>
          <a:lstStyle/>
          <a:p>
            <a:r>
              <a:rPr lang="en-US" dirty="0" smtClean="0"/>
              <a:t>The person facilitating an IFSP meeting says, “We are going to rate the child outcomes now. We need to make sure we rate her higher than we did last time.”</a:t>
            </a:r>
          </a:p>
          <a:p>
            <a:endParaRPr lang="en-US" dirty="0" smtClean="0"/>
          </a:p>
          <a:p>
            <a:r>
              <a:rPr lang="en-US" i="1" dirty="0" smtClean="0"/>
              <a:t>What are some strategies that team members could use in this scenario?</a:t>
            </a:r>
          </a:p>
          <a:p>
            <a:r>
              <a:rPr lang="en-US" i="1" dirty="0" smtClean="0"/>
              <a:t>Do you think this happens in your state?</a:t>
            </a:r>
          </a:p>
          <a:p>
            <a:r>
              <a:rPr lang="en-US" i="1" dirty="0" smtClean="0"/>
              <a:t>What system level supports (policies, guidance, PD) could support a more effective process?  </a:t>
            </a:r>
            <a:endParaRPr lang="en-US" i="1" dirty="0"/>
          </a:p>
        </p:txBody>
      </p:sp>
      <p:sp>
        <p:nvSpPr>
          <p:cNvPr id="2" name="Title 1"/>
          <p:cNvSpPr>
            <a:spLocks noGrp="1"/>
          </p:cNvSpPr>
          <p:nvPr>
            <p:ph type="title"/>
          </p:nvPr>
        </p:nvSpPr>
        <p:spPr/>
        <p:txBody>
          <a:bodyPr/>
          <a:lstStyle/>
          <a:p>
            <a:r>
              <a:rPr lang="en-US" dirty="0" smtClean="0"/>
              <a:t>Scenario 1</a:t>
            </a:r>
            <a:endParaRPr lang="en-US" dirty="0"/>
          </a:p>
        </p:txBody>
      </p:sp>
    </p:spTree>
    <p:extLst>
      <p:ext uri="{BB962C8B-B14F-4D97-AF65-F5344CB8AC3E}">
        <p14:creationId xmlns:p14="http://schemas.microsoft.com/office/powerpoint/2010/main" val="287551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54558"/>
            <a:ext cx="10058400" cy="4014536"/>
          </a:xfrm>
        </p:spPr>
        <p:txBody>
          <a:bodyPr>
            <a:noAutofit/>
          </a:bodyPr>
          <a:lstStyle/>
          <a:p>
            <a:pPr algn="ctr"/>
            <a:r>
              <a:rPr lang="en-US" sz="3600" dirty="0" smtClean="0"/>
              <a:t>Challenges and strategies related to including occupational therapy practitioners and other team members in a high-quality Child Outcomes Summary (COS) team process.</a:t>
            </a:r>
          </a:p>
          <a:p>
            <a:pPr marL="0" indent="0" algn="ctr">
              <a:buNone/>
            </a:pPr>
            <a:endParaRPr lang="en-US" sz="3600" dirty="0"/>
          </a:p>
          <a:p>
            <a:pPr marL="0" indent="0" algn="ctr">
              <a:buNone/>
            </a:pPr>
            <a:r>
              <a:rPr lang="en-US" sz="3600" dirty="0" smtClean="0"/>
              <a:t>What do you see as some of the biggest challenges?</a:t>
            </a:r>
            <a:endParaRPr lang="en-US" sz="3600" dirty="0"/>
          </a:p>
        </p:txBody>
      </p:sp>
      <p:sp>
        <p:nvSpPr>
          <p:cNvPr id="2" name="Title 1"/>
          <p:cNvSpPr>
            <a:spLocks noGrp="1"/>
          </p:cNvSpPr>
          <p:nvPr>
            <p:ph type="title"/>
          </p:nvPr>
        </p:nvSpPr>
        <p:spPr/>
        <p:txBody>
          <a:bodyPr/>
          <a:lstStyle/>
          <a:p>
            <a:r>
              <a:rPr lang="en-US" dirty="0" smtClean="0"/>
              <a:t>What we’ll cover:</a:t>
            </a:r>
            <a:endParaRPr lang="en-US" dirty="0"/>
          </a:p>
        </p:txBody>
      </p:sp>
    </p:spTree>
    <p:custDataLst>
      <p:tags r:id="rId1"/>
    </p:custDataLst>
    <p:extLst>
      <p:ext uri="{BB962C8B-B14F-4D97-AF65-F5344CB8AC3E}">
        <p14:creationId xmlns:p14="http://schemas.microsoft.com/office/powerpoint/2010/main" val="1493897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1"/>
          <p:cNvSpPr>
            <a:spLocks noGrp="1"/>
          </p:cNvSpPr>
          <p:nvPr>
            <p:ph idx="1"/>
          </p:nvPr>
        </p:nvSpPr>
        <p:spPr/>
        <p:txBody>
          <a:bodyPr>
            <a:normAutofit lnSpcReduction="10000"/>
          </a:bodyPr>
          <a:lstStyle/>
          <a:p>
            <a:r>
              <a:rPr lang="en-US" dirty="0" smtClean="0"/>
              <a:t>The person facilitating the meeting looked at the outcomes herself and said that based on the therapy reports, the child was basically in the same place that he was a year ago for the outcomes. </a:t>
            </a:r>
          </a:p>
          <a:p>
            <a:pPr>
              <a:buNone/>
            </a:pPr>
            <a:endParaRPr lang="en-US" dirty="0" smtClean="0"/>
          </a:p>
          <a:p>
            <a:r>
              <a:rPr lang="en-US" i="1" dirty="0" smtClean="0"/>
              <a:t>What are some strategies that team members could use in this scenario?</a:t>
            </a:r>
          </a:p>
          <a:p>
            <a:r>
              <a:rPr lang="en-US" i="1" dirty="0"/>
              <a:t>Do you think this happens in your state?</a:t>
            </a:r>
          </a:p>
          <a:p>
            <a:r>
              <a:rPr lang="en-US" i="1" dirty="0"/>
              <a:t>What system level supports (policies, guidance, PD) could support a more effective process?  </a:t>
            </a:r>
          </a:p>
        </p:txBody>
      </p:sp>
      <p:sp>
        <p:nvSpPr>
          <p:cNvPr id="2" name="Title 1"/>
          <p:cNvSpPr>
            <a:spLocks noGrp="1"/>
          </p:cNvSpPr>
          <p:nvPr>
            <p:ph type="title"/>
          </p:nvPr>
        </p:nvSpPr>
        <p:spPr/>
        <p:txBody>
          <a:bodyPr/>
          <a:lstStyle/>
          <a:p>
            <a:r>
              <a:rPr lang="en-US" dirty="0" smtClean="0"/>
              <a:t>Scenario 2</a:t>
            </a:r>
            <a:endParaRPr lang="en-US" dirty="0"/>
          </a:p>
        </p:txBody>
      </p:sp>
    </p:spTree>
    <p:extLst>
      <p:ext uri="{BB962C8B-B14F-4D97-AF65-F5344CB8AC3E}">
        <p14:creationId xmlns:p14="http://schemas.microsoft.com/office/powerpoint/2010/main" val="3508502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Content 1" descr="Before the rating, team members can:&#10;Prepare families-team members can check in with families and remind them that the Child Outcomes will be discussed and explain the purpose of collecting that information&#10;Identify the sources of information that will be used for the rating&#10;Bring specific examples of the progress the child has made&#10;" title="content about team rating"/>
          <p:cNvSpPr txBox="1">
            <a:spLocks noGrp="1"/>
          </p:cNvSpPr>
          <p:nvPr>
            <p:ph idx="1"/>
          </p:nvPr>
        </p:nvSpPr>
        <p:spPr>
          <a:xfrm>
            <a:off x="1981200" y="1992362"/>
            <a:ext cx="7869215" cy="3790251"/>
          </a:xfrm>
          <a:prstGeom prst="rect">
            <a:avLst/>
          </a:prstGeom>
          <a:solidFill>
            <a:srgbClr val="C7DEE8"/>
          </a:solidFill>
          <a:ln>
            <a:noFill/>
          </a:ln>
        </p:spPr>
        <p:txBody>
          <a:bodyPr vert="horz" lIns="91425" tIns="45700" rIns="91425" bIns="45700" rtlCol="0" anchor="t" anchorCtr="0">
            <a:noAutofit/>
          </a:bodyPr>
          <a:lstStyle/>
          <a:p>
            <a:pPr marL="0" indent="0">
              <a:lnSpc>
                <a:spcPct val="80000"/>
              </a:lnSpc>
              <a:spcBef>
                <a:spcPts val="0"/>
              </a:spcBef>
              <a:buClr>
                <a:srgbClr val="6DB7D7"/>
              </a:buClr>
              <a:buSzPct val="25000"/>
              <a:buNone/>
            </a:pPr>
            <a:r>
              <a:rPr lang="en-US" b="1" i="0" u="sng" strike="noStrike" cap="none" dirty="0" smtClean="0">
                <a:solidFill>
                  <a:srgbClr val="595959"/>
                </a:solidFill>
                <a:ea typeface="Source Sans Pro"/>
                <a:cs typeface="Source Sans Pro"/>
                <a:sym typeface="Source Sans Pro"/>
              </a:rPr>
              <a:t>Before the rating, team members can:</a:t>
            </a:r>
          </a:p>
          <a:p>
            <a:pPr lvl="1" indent="-342900">
              <a:lnSpc>
                <a:spcPct val="80000"/>
              </a:lnSpc>
              <a:spcBef>
                <a:spcPts val="600"/>
              </a:spcBef>
              <a:buClr>
                <a:srgbClr val="205C77"/>
              </a:buClr>
              <a:buSzPct val="110000"/>
              <a:buFont typeface="Noto Sans Symbols"/>
              <a:buChar char="●"/>
            </a:pPr>
            <a:r>
              <a:rPr lang="en-US" sz="2800" dirty="0">
                <a:solidFill>
                  <a:srgbClr val="595959"/>
                </a:solidFill>
                <a:ea typeface="Source Sans Pro"/>
                <a:cs typeface="Source Sans Pro"/>
                <a:sym typeface="Source Sans Pro"/>
              </a:rPr>
              <a:t>Prepare families-team members can </a:t>
            </a:r>
            <a:r>
              <a:rPr lang="en-US" dirty="0" smtClean="0">
                <a:solidFill>
                  <a:srgbClr val="595959"/>
                </a:solidFill>
                <a:ea typeface="Source Sans Pro"/>
                <a:cs typeface="Source Sans Pro"/>
                <a:sym typeface="Source Sans Pro"/>
              </a:rPr>
              <a:t>check in with families and remind them that the</a:t>
            </a:r>
            <a:r>
              <a:rPr lang="en-US" sz="2800" dirty="0">
                <a:solidFill>
                  <a:srgbClr val="595959"/>
                </a:solidFill>
                <a:ea typeface="Source Sans Pro"/>
                <a:cs typeface="Source Sans Pro"/>
                <a:sym typeface="Source Sans Pro"/>
              </a:rPr>
              <a:t> Child Outcomes will be discussed and explain the purpose of collecting that information</a:t>
            </a:r>
          </a:p>
          <a:p>
            <a:pPr lvl="1" indent="-342900">
              <a:lnSpc>
                <a:spcPct val="80000"/>
              </a:lnSpc>
              <a:spcBef>
                <a:spcPts val="600"/>
              </a:spcBef>
              <a:buClr>
                <a:srgbClr val="205C77"/>
              </a:buClr>
              <a:buSzPct val="110000"/>
              <a:buFont typeface="Noto Sans Symbols"/>
              <a:buChar char="●"/>
            </a:pPr>
            <a:r>
              <a:rPr lang="en-US" sz="2800" dirty="0">
                <a:solidFill>
                  <a:srgbClr val="595959"/>
                </a:solidFill>
                <a:ea typeface="Source Sans Pro"/>
                <a:cs typeface="Source Sans Pro"/>
                <a:sym typeface="Source Sans Pro"/>
              </a:rPr>
              <a:t>Identify the sources of information that will be used for the rating</a:t>
            </a:r>
          </a:p>
          <a:p>
            <a:pPr lvl="1" indent="-342900">
              <a:lnSpc>
                <a:spcPct val="80000"/>
              </a:lnSpc>
              <a:spcBef>
                <a:spcPts val="600"/>
              </a:spcBef>
              <a:buClr>
                <a:srgbClr val="205C77"/>
              </a:buClr>
              <a:buSzPct val="110000"/>
              <a:buFont typeface="Noto Sans Symbols"/>
              <a:buChar char="●"/>
            </a:pPr>
            <a:r>
              <a:rPr lang="en-US" sz="2800" dirty="0">
                <a:solidFill>
                  <a:srgbClr val="595959"/>
                </a:solidFill>
                <a:ea typeface="Source Sans Pro"/>
                <a:cs typeface="Source Sans Pro"/>
                <a:sym typeface="Source Sans Pro"/>
              </a:rPr>
              <a:t>Bring specific examples of the progress the child has made</a:t>
            </a:r>
          </a:p>
        </p:txBody>
      </p:sp>
      <p:sp>
        <p:nvSpPr>
          <p:cNvPr id="6" name="Title 1"/>
          <p:cNvSpPr>
            <a:spLocks noGrp="1"/>
          </p:cNvSpPr>
          <p:nvPr>
            <p:ph type="title"/>
          </p:nvPr>
        </p:nvSpPr>
        <p:spPr>
          <a:xfrm>
            <a:off x="1201003" y="274638"/>
            <a:ext cx="9935570" cy="1143000"/>
          </a:xfrm>
        </p:spPr>
        <p:txBody>
          <a:bodyPr>
            <a:normAutofit fontScale="90000"/>
          </a:bodyPr>
          <a:lstStyle/>
          <a:p>
            <a:pPr algn="ctr"/>
            <a:r>
              <a:rPr lang="en-US" dirty="0" smtClean="0"/>
              <a:t>Strategies for Team Participation in the COS Process</a:t>
            </a:r>
            <a:endParaRPr lang="en-US" dirty="0"/>
          </a:p>
        </p:txBody>
      </p:sp>
    </p:spTree>
    <p:custDataLst>
      <p:tags r:id="rId1"/>
    </p:custDataLst>
    <p:extLst>
      <p:ext uri="{BB962C8B-B14F-4D97-AF65-F5344CB8AC3E}">
        <p14:creationId xmlns:p14="http://schemas.microsoft.com/office/powerpoint/2010/main" val="2557703030"/>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Content 1" descr="During the rating, team members can:&#10;Make sure everyone has a copy of the outcomes and read them aloud&#10;Allow enough time for everyone to read the 3 outcomes and the components &#10;Provide information on each outcome; don’t allow the outcomes to become discipline-specific&#10;Work with family members and other team members to build consensus&#10;" title="content about team rating"/>
          <p:cNvSpPr txBox="1">
            <a:spLocks noGrp="1"/>
          </p:cNvSpPr>
          <p:nvPr>
            <p:ph idx="1"/>
          </p:nvPr>
        </p:nvSpPr>
        <p:spPr>
          <a:xfrm>
            <a:off x="2073282" y="1902373"/>
            <a:ext cx="7817693" cy="4176456"/>
          </a:xfrm>
          <a:prstGeom prst="rect">
            <a:avLst/>
          </a:prstGeom>
          <a:solidFill>
            <a:srgbClr val="C7DEE8"/>
          </a:solidFill>
          <a:ln>
            <a:noFill/>
          </a:ln>
        </p:spPr>
        <p:txBody>
          <a:bodyPr vert="horz" lIns="91425" tIns="45700" rIns="91425" bIns="45700" rtlCol="0" anchor="t" anchorCtr="0">
            <a:noAutofit/>
          </a:bodyPr>
          <a:lstStyle/>
          <a:p>
            <a:pPr marL="0" indent="0">
              <a:lnSpc>
                <a:spcPct val="80000"/>
              </a:lnSpc>
              <a:spcBef>
                <a:spcPts val="0"/>
              </a:spcBef>
              <a:buClr>
                <a:srgbClr val="6DB7D7"/>
              </a:buClr>
              <a:buSzPct val="25000"/>
              <a:buNone/>
            </a:pPr>
            <a:r>
              <a:rPr lang="en-US" b="1" i="0" u="sng" strike="noStrike" cap="none" dirty="0">
                <a:solidFill>
                  <a:srgbClr val="595959"/>
                </a:solidFill>
                <a:ea typeface="Source Sans Pro"/>
                <a:cs typeface="Source Sans Pro"/>
                <a:sym typeface="Source Sans Pro"/>
              </a:rPr>
              <a:t>During the </a:t>
            </a:r>
            <a:r>
              <a:rPr lang="en-US" b="1" i="0" u="sng" strike="noStrike" cap="none" dirty="0" smtClean="0">
                <a:solidFill>
                  <a:srgbClr val="595959"/>
                </a:solidFill>
                <a:ea typeface="Source Sans Pro"/>
                <a:cs typeface="Source Sans Pro"/>
                <a:sym typeface="Source Sans Pro"/>
              </a:rPr>
              <a:t>rating, t</a:t>
            </a:r>
            <a:r>
              <a:rPr lang="en-US" b="1" u="sng" dirty="0" smtClean="0">
                <a:solidFill>
                  <a:srgbClr val="595959"/>
                </a:solidFill>
                <a:ea typeface="Source Sans Pro"/>
                <a:cs typeface="Source Sans Pro"/>
                <a:sym typeface="Source Sans Pro"/>
              </a:rPr>
              <a:t>eam members can:</a:t>
            </a:r>
            <a:endParaRPr lang="en-US" b="1" i="0" u="sng" strike="noStrike" cap="none" dirty="0" smtClean="0">
              <a:solidFill>
                <a:srgbClr val="595959"/>
              </a:solidFill>
              <a:ea typeface="Source Sans Pro"/>
              <a:cs typeface="Source Sans Pro"/>
              <a:sym typeface="Source Sans Pro"/>
            </a:endParaRPr>
          </a:p>
          <a:p>
            <a:pPr lvl="1" indent="-342900">
              <a:lnSpc>
                <a:spcPct val="80000"/>
              </a:lnSpc>
              <a:spcBef>
                <a:spcPts val="600"/>
              </a:spcBef>
              <a:buClr>
                <a:srgbClr val="205C77"/>
              </a:buClr>
              <a:buSzPct val="110000"/>
              <a:buFont typeface="Noto Sans Symbols"/>
              <a:buChar char="●"/>
            </a:pPr>
            <a:r>
              <a:rPr lang="en-US" b="0" i="0" u="none" strike="noStrike" cap="none" dirty="0">
                <a:solidFill>
                  <a:srgbClr val="595959"/>
                </a:solidFill>
                <a:ea typeface="Source Sans Pro"/>
                <a:cs typeface="Source Sans Pro"/>
                <a:sym typeface="Source Sans Pro"/>
              </a:rPr>
              <a:t>Make sure everyone has a copy of the outcomes and read them </a:t>
            </a:r>
            <a:r>
              <a:rPr lang="en-US" b="0" i="0" u="none" strike="noStrike" cap="none" dirty="0" smtClean="0">
                <a:solidFill>
                  <a:srgbClr val="595959"/>
                </a:solidFill>
                <a:ea typeface="Source Sans Pro"/>
                <a:cs typeface="Source Sans Pro"/>
                <a:sym typeface="Source Sans Pro"/>
              </a:rPr>
              <a:t>aloud</a:t>
            </a:r>
          </a:p>
          <a:p>
            <a:pPr lvl="1" indent="-342900">
              <a:lnSpc>
                <a:spcPct val="80000"/>
              </a:lnSpc>
              <a:spcBef>
                <a:spcPts val="600"/>
              </a:spcBef>
              <a:buClr>
                <a:srgbClr val="205C77"/>
              </a:buClr>
              <a:buSzPct val="110000"/>
              <a:buFont typeface="Noto Sans Symbols"/>
              <a:buChar char="●"/>
            </a:pPr>
            <a:r>
              <a:rPr lang="en-US" b="0" i="0" u="none" strike="noStrike" cap="none" dirty="0" smtClean="0">
                <a:solidFill>
                  <a:srgbClr val="595959"/>
                </a:solidFill>
                <a:ea typeface="Source Sans Pro"/>
                <a:cs typeface="Source Sans Pro"/>
                <a:sym typeface="Source Sans Pro"/>
              </a:rPr>
              <a:t>Allow </a:t>
            </a:r>
            <a:r>
              <a:rPr lang="en-US" b="0" i="0" u="none" strike="noStrike" cap="none" dirty="0">
                <a:solidFill>
                  <a:srgbClr val="595959"/>
                </a:solidFill>
                <a:ea typeface="Source Sans Pro"/>
                <a:cs typeface="Source Sans Pro"/>
                <a:sym typeface="Source Sans Pro"/>
              </a:rPr>
              <a:t>enough time for everyone to read the 3 outcomes and the components </a:t>
            </a:r>
          </a:p>
          <a:p>
            <a:pPr lvl="1" indent="-342900">
              <a:lnSpc>
                <a:spcPct val="80000"/>
              </a:lnSpc>
              <a:spcBef>
                <a:spcPts val="600"/>
              </a:spcBef>
              <a:buClr>
                <a:srgbClr val="205C77"/>
              </a:buClr>
              <a:buSzPct val="110000"/>
              <a:buFont typeface="Noto Sans Symbols"/>
              <a:buChar char="●"/>
            </a:pPr>
            <a:r>
              <a:rPr lang="en-US" b="0" i="0" u="none" strike="noStrike" cap="none" dirty="0">
                <a:solidFill>
                  <a:srgbClr val="595959"/>
                </a:solidFill>
                <a:ea typeface="Source Sans Pro"/>
                <a:cs typeface="Source Sans Pro"/>
                <a:sym typeface="Source Sans Pro"/>
              </a:rPr>
              <a:t>Provide information on each outcome; don’t allow the outcomes to become discipline-</a:t>
            </a:r>
            <a:r>
              <a:rPr lang="en-US" b="0" i="0" u="none" strike="noStrike" cap="none" dirty="0" smtClean="0">
                <a:solidFill>
                  <a:srgbClr val="595959"/>
                </a:solidFill>
                <a:ea typeface="Source Sans Pro"/>
                <a:cs typeface="Source Sans Pro"/>
                <a:sym typeface="Source Sans Pro"/>
              </a:rPr>
              <a:t>specific</a:t>
            </a:r>
          </a:p>
          <a:p>
            <a:pPr lvl="1" indent="-330200">
              <a:lnSpc>
                <a:spcPct val="80000"/>
              </a:lnSpc>
              <a:spcBef>
                <a:spcPts val="600"/>
              </a:spcBef>
              <a:buClr>
                <a:srgbClr val="205C77"/>
              </a:buClr>
              <a:buSzPct val="100000"/>
              <a:buFont typeface="Noto Sans Symbols"/>
              <a:buChar char="●"/>
            </a:pPr>
            <a:r>
              <a:rPr lang="en-US" b="0" i="0" u="none" strike="noStrike" cap="none" dirty="0">
                <a:solidFill>
                  <a:srgbClr val="595959"/>
                </a:solidFill>
                <a:ea typeface="Source Sans Pro"/>
                <a:cs typeface="Source Sans Pro"/>
                <a:sym typeface="Source Sans Pro"/>
              </a:rPr>
              <a:t>Work with family members </a:t>
            </a:r>
            <a:r>
              <a:rPr lang="en-US" b="0" i="0" u="none" strike="noStrike" cap="none" dirty="0" smtClean="0">
                <a:solidFill>
                  <a:srgbClr val="595959"/>
                </a:solidFill>
                <a:ea typeface="Source Sans Pro"/>
                <a:cs typeface="Source Sans Pro"/>
                <a:sym typeface="Source Sans Pro"/>
              </a:rPr>
              <a:t>and other </a:t>
            </a:r>
            <a:r>
              <a:rPr lang="en-US" b="0" i="0" u="none" strike="noStrike" cap="none" dirty="0">
                <a:solidFill>
                  <a:srgbClr val="595959"/>
                </a:solidFill>
                <a:ea typeface="Source Sans Pro"/>
                <a:cs typeface="Source Sans Pro"/>
                <a:sym typeface="Source Sans Pro"/>
              </a:rPr>
              <a:t>team members to build consensus</a:t>
            </a:r>
          </a:p>
          <a:p>
            <a:pPr marL="349250" indent="-349250">
              <a:lnSpc>
                <a:spcPct val="80000"/>
              </a:lnSpc>
              <a:spcBef>
                <a:spcPts val="2000"/>
              </a:spcBef>
              <a:buClr>
                <a:srgbClr val="6DB7D7"/>
              </a:buClr>
              <a:buSzPct val="25000"/>
              <a:buNone/>
            </a:pPr>
            <a:endParaRPr sz="1860" dirty="0">
              <a:solidFill>
                <a:srgbClr val="595959"/>
              </a:solidFill>
              <a:latin typeface="Source Sans Pro"/>
              <a:ea typeface="Source Sans Pro"/>
              <a:cs typeface="Source Sans Pro"/>
              <a:sym typeface="Source Sans Pro"/>
            </a:endParaRPr>
          </a:p>
        </p:txBody>
      </p:sp>
      <p:sp>
        <p:nvSpPr>
          <p:cNvPr id="7" name="Title 1"/>
          <p:cNvSpPr>
            <a:spLocks noGrp="1"/>
          </p:cNvSpPr>
          <p:nvPr>
            <p:ph type="title"/>
          </p:nvPr>
        </p:nvSpPr>
        <p:spPr>
          <a:xfrm>
            <a:off x="1216925" y="301934"/>
            <a:ext cx="9946944" cy="1143000"/>
          </a:xfrm>
        </p:spPr>
        <p:txBody>
          <a:bodyPr>
            <a:normAutofit fontScale="90000"/>
          </a:bodyPr>
          <a:lstStyle/>
          <a:p>
            <a:pPr algn="ctr"/>
            <a:r>
              <a:rPr lang="en-US" dirty="0" smtClean="0"/>
              <a:t>Strategies for Team Participation in the COS Process</a:t>
            </a:r>
            <a:endParaRPr lang="en-US" dirty="0"/>
          </a:p>
        </p:txBody>
      </p:sp>
    </p:spTree>
    <p:custDataLst>
      <p:tags r:id="rId1"/>
    </p:custDataLst>
    <p:extLst>
      <p:ext uri="{BB962C8B-B14F-4D97-AF65-F5344CB8AC3E}">
        <p14:creationId xmlns:p14="http://schemas.microsoft.com/office/powerpoint/2010/main" val="389861956"/>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Content 1" descr="After the rating, team members can:&#10;Share successful stories and lessons learned of participating in the rating process with other team members&#10;Discuss how the Child Outcomes can guide IFSP outcome/IEP goal development&#10;" title="content about team rating"/>
          <p:cNvSpPr txBox="1">
            <a:spLocks noGrp="1"/>
          </p:cNvSpPr>
          <p:nvPr>
            <p:ph idx="1"/>
          </p:nvPr>
        </p:nvSpPr>
        <p:spPr>
          <a:xfrm>
            <a:off x="1981200" y="2005399"/>
            <a:ext cx="7753305" cy="3352212"/>
          </a:xfrm>
          <a:prstGeom prst="rect">
            <a:avLst/>
          </a:prstGeom>
          <a:solidFill>
            <a:srgbClr val="C7DEE8"/>
          </a:solidFill>
          <a:ln>
            <a:noFill/>
          </a:ln>
        </p:spPr>
        <p:txBody>
          <a:bodyPr vert="horz" lIns="91425" tIns="45700" rIns="91425" bIns="45700" rtlCol="0" anchor="t" anchorCtr="0">
            <a:noAutofit/>
          </a:bodyPr>
          <a:lstStyle/>
          <a:p>
            <a:pPr marL="0" indent="0">
              <a:lnSpc>
                <a:spcPct val="80000"/>
              </a:lnSpc>
              <a:spcBef>
                <a:spcPts val="0"/>
              </a:spcBef>
              <a:buClr>
                <a:srgbClr val="6DB7D7"/>
              </a:buClr>
              <a:buSzPct val="25000"/>
              <a:buNone/>
            </a:pPr>
            <a:r>
              <a:rPr lang="en-US" b="1" i="0" u="sng" strike="noStrike" cap="none" dirty="0">
                <a:solidFill>
                  <a:srgbClr val="595959"/>
                </a:solidFill>
                <a:ea typeface="Source Sans Pro"/>
                <a:cs typeface="Source Sans Pro"/>
                <a:sym typeface="Source Sans Pro"/>
              </a:rPr>
              <a:t>After the </a:t>
            </a:r>
            <a:r>
              <a:rPr lang="en-US" b="1" i="0" u="sng" strike="noStrike" cap="none" dirty="0" smtClean="0">
                <a:solidFill>
                  <a:srgbClr val="595959"/>
                </a:solidFill>
                <a:ea typeface="Source Sans Pro"/>
                <a:cs typeface="Source Sans Pro"/>
                <a:sym typeface="Source Sans Pro"/>
              </a:rPr>
              <a:t>rating, team members can:</a:t>
            </a:r>
            <a:endParaRPr lang="en-US" b="1" i="0" u="sng" strike="noStrike" cap="none" dirty="0">
              <a:solidFill>
                <a:srgbClr val="595959"/>
              </a:solidFill>
              <a:ea typeface="Source Sans Pro"/>
              <a:cs typeface="Source Sans Pro"/>
              <a:sym typeface="Source Sans Pro"/>
            </a:endParaRPr>
          </a:p>
          <a:p>
            <a:pPr lvl="1" indent="-342900">
              <a:lnSpc>
                <a:spcPct val="80000"/>
              </a:lnSpc>
              <a:spcBef>
                <a:spcPts val="600"/>
              </a:spcBef>
              <a:buClr>
                <a:srgbClr val="205C77"/>
              </a:buClr>
              <a:buSzPct val="110000"/>
              <a:buFont typeface="Noto Sans Symbols"/>
              <a:buChar char="●"/>
            </a:pPr>
            <a:r>
              <a:rPr lang="en-US" sz="2800" dirty="0">
                <a:solidFill>
                  <a:srgbClr val="595959"/>
                </a:solidFill>
                <a:ea typeface="Source Sans Pro"/>
                <a:cs typeface="Source Sans Pro"/>
                <a:sym typeface="Source Sans Pro"/>
              </a:rPr>
              <a:t>Share successful stories and lessons learned of participating in the rating process with other team members</a:t>
            </a:r>
          </a:p>
          <a:p>
            <a:pPr lvl="1" indent="-342900">
              <a:lnSpc>
                <a:spcPct val="80000"/>
              </a:lnSpc>
              <a:spcBef>
                <a:spcPts val="600"/>
              </a:spcBef>
              <a:buClr>
                <a:srgbClr val="205C77"/>
              </a:buClr>
              <a:buSzPct val="110000"/>
              <a:buFont typeface="Noto Sans Symbols"/>
              <a:buChar char="●"/>
            </a:pPr>
            <a:r>
              <a:rPr lang="en-US" sz="2800" dirty="0">
                <a:solidFill>
                  <a:srgbClr val="595959"/>
                </a:solidFill>
                <a:ea typeface="Source Sans Pro"/>
                <a:cs typeface="Source Sans Pro"/>
                <a:sym typeface="Source Sans Pro"/>
              </a:rPr>
              <a:t>Discuss how the Child Outcomes can guide IFSP outcome/IEP goal development</a:t>
            </a:r>
          </a:p>
          <a:p>
            <a:pPr marL="349250" indent="-349250">
              <a:lnSpc>
                <a:spcPct val="80000"/>
              </a:lnSpc>
              <a:spcBef>
                <a:spcPts val="2000"/>
              </a:spcBef>
              <a:buClr>
                <a:srgbClr val="6DB7D7"/>
              </a:buClr>
              <a:buSzPct val="25000"/>
              <a:buNone/>
            </a:pPr>
            <a:endParaRPr sz="1860" dirty="0">
              <a:solidFill>
                <a:srgbClr val="595959"/>
              </a:solidFill>
              <a:latin typeface="Source Sans Pro"/>
              <a:ea typeface="Source Sans Pro"/>
              <a:cs typeface="Source Sans Pro"/>
              <a:sym typeface="Source Sans Pro"/>
            </a:endParaRPr>
          </a:p>
        </p:txBody>
      </p:sp>
      <p:sp>
        <p:nvSpPr>
          <p:cNvPr id="5" name="Title 1"/>
          <p:cNvSpPr>
            <a:spLocks noGrp="1"/>
          </p:cNvSpPr>
          <p:nvPr>
            <p:ph type="title"/>
          </p:nvPr>
        </p:nvSpPr>
        <p:spPr>
          <a:xfrm>
            <a:off x="1187355" y="274638"/>
            <a:ext cx="9962866" cy="1143000"/>
          </a:xfrm>
        </p:spPr>
        <p:txBody>
          <a:bodyPr>
            <a:normAutofit fontScale="90000"/>
          </a:bodyPr>
          <a:lstStyle/>
          <a:p>
            <a:pPr algn="ctr"/>
            <a:r>
              <a:rPr lang="en-US" dirty="0" smtClean="0"/>
              <a:t>Strategies for Team Participation in the COS Process</a:t>
            </a:r>
            <a:endParaRPr lang="en-US" dirty="0"/>
          </a:p>
        </p:txBody>
      </p:sp>
    </p:spTree>
    <p:custDataLst>
      <p:tags r:id="rId1"/>
    </p:custDataLst>
    <p:extLst>
      <p:ext uri="{BB962C8B-B14F-4D97-AF65-F5344CB8AC3E}">
        <p14:creationId xmlns:p14="http://schemas.microsoft.com/office/powerpoint/2010/main" val="3101306708"/>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5" name="Picture 1" descr="Picture of a mom feeding a baby with young sibling looking on and smiling." title="pictur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53848" y="4438778"/>
            <a:ext cx="2274552" cy="1873916"/>
          </a:xfrm>
          <a:prstGeom prst="rect">
            <a:avLst/>
          </a:prstGeom>
        </p:spPr>
      </p:pic>
      <p:sp>
        <p:nvSpPr>
          <p:cNvPr id="340" name="content 1"/>
          <p:cNvSpPr txBox="1">
            <a:spLocks noGrp="1"/>
          </p:cNvSpPr>
          <p:nvPr>
            <p:ph idx="1"/>
          </p:nvPr>
        </p:nvSpPr>
        <p:spPr/>
        <p:txBody>
          <a:bodyPr>
            <a:normAutofit/>
          </a:bodyPr>
          <a:lstStyle/>
          <a:p>
            <a:pPr>
              <a:buNone/>
            </a:pPr>
            <a:r>
              <a:rPr lang="en-US" dirty="0" smtClean="0">
                <a:sym typeface="Source Sans Pro"/>
              </a:rPr>
              <a:t>Team members should:</a:t>
            </a:r>
          </a:p>
          <a:p>
            <a:r>
              <a:rPr lang="en-US" dirty="0" smtClean="0">
                <a:sym typeface="Source Sans Pro"/>
              </a:rPr>
              <a:t>Discuss with families how the Child Outcomes link to IFSP outcomes/ IEP goals</a:t>
            </a:r>
          </a:p>
          <a:p>
            <a:r>
              <a:rPr lang="en-US" dirty="0" smtClean="0">
                <a:sym typeface="Source Sans Pro"/>
              </a:rPr>
              <a:t>Use specific examples related to the child</a:t>
            </a:r>
          </a:p>
          <a:p>
            <a:r>
              <a:rPr lang="en-US" dirty="0" smtClean="0">
                <a:sym typeface="Source Sans Pro"/>
              </a:rPr>
              <a:t>Encourage the family to give examples from their daily routine</a:t>
            </a:r>
          </a:p>
          <a:p>
            <a:endParaRPr lang="en-US" dirty="0">
              <a:sym typeface="Source Sans Pro"/>
            </a:endParaRPr>
          </a:p>
        </p:txBody>
      </p:sp>
      <p:sp>
        <p:nvSpPr>
          <p:cNvPr id="339" name="title 1"/>
          <p:cNvSpPr txBox="1">
            <a:spLocks noGrp="1"/>
          </p:cNvSpPr>
          <p:nvPr>
            <p:ph type="title"/>
          </p:nvPr>
        </p:nvSpPr>
        <p:spPr/>
        <p:txBody>
          <a:bodyPr>
            <a:normAutofit/>
          </a:bodyPr>
          <a:lstStyle/>
          <a:p>
            <a:pPr lvl="0" algn="ctr"/>
            <a:r>
              <a:rPr lang="en-US" dirty="0" smtClean="0">
                <a:sym typeface="Source Sans Pro"/>
              </a:rPr>
              <a:t>Supporting Team Members in Linking Child Outcomes to the IFSP/IEP</a:t>
            </a:r>
            <a:endParaRPr lang="en-US" dirty="0">
              <a:sym typeface="Source Sans Pro"/>
            </a:endParaRPr>
          </a:p>
        </p:txBody>
      </p:sp>
    </p:spTree>
    <p:custDataLst>
      <p:tags r:id="rId1"/>
    </p:custDataLst>
    <p:extLst>
      <p:ext uri="{BB962C8B-B14F-4D97-AF65-F5344CB8AC3E}">
        <p14:creationId xmlns:p14="http://schemas.microsoft.com/office/powerpoint/2010/main" val="3426862254"/>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content 1"/>
          <p:cNvSpPr txBox="1">
            <a:spLocks noGrp="1"/>
          </p:cNvSpPr>
          <p:nvPr>
            <p:ph idx="1"/>
          </p:nvPr>
        </p:nvSpPr>
        <p:spPr>
          <a:xfrm>
            <a:off x="2011680" y="1999445"/>
            <a:ext cx="8229600" cy="5029200"/>
          </a:xfrm>
        </p:spPr>
        <p:txBody>
          <a:bodyPr>
            <a:normAutofit/>
          </a:bodyPr>
          <a:lstStyle/>
          <a:p>
            <a:pPr lvl="0"/>
            <a:r>
              <a:rPr lang="en-US" sz="2200" dirty="0">
                <a:sym typeface="Source Sans Pro"/>
              </a:rPr>
              <a:t>“We went to the park last week, and Brady looked at another child, ran down the hill after him, and both kids laughed when they reached the bottom.”</a:t>
            </a:r>
          </a:p>
          <a:p>
            <a:pPr lvl="0"/>
            <a:r>
              <a:rPr lang="en-US" sz="2200" dirty="0" smtClean="0">
                <a:sym typeface="Source Sans Pro"/>
              </a:rPr>
              <a:t>Outcome </a:t>
            </a:r>
            <a:r>
              <a:rPr lang="en-US" sz="2200" dirty="0">
                <a:sym typeface="Source Sans Pro"/>
              </a:rPr>
              <a:t>1:  Positive social-emotional skills (including social relationships)</a:t>
            </a:r>
          </a:p>
          <a:p>
            <a:pPr lvl="1"/>
            <a:r>
              <a:rPr lang="en-US" sz="2200" dirty="0">
                <a:sym typeface="Source Sans Pro"/>
              </a:rPr>
              <a:t>Brady looked at another child. Brady laughed with other children.</a:t>
            </a:r>
          </a:p>
          <a:p>
            <a:pPr lvl="0"/>
            <a:r>
              <a:rPr lang="en-US" sz="2200" dirty="0">
                <a:sym typeface="Source Sans Pro"/>
              </a:rPr>
              <a:t>Outcome 2:  Acquisition and use of knowledge and skills</a:t>
            </a:r>
          </a:p>
          <a:p>
            <a:pPr lvl="1"/>
            <a:r>
              <a:rPr lang="en-US" sz="2200" dirty="0">
                <a:sym typeface="Source Sans Pro"/>
              </a:rPr>
              <a:t>Brady imitated the action of another child (i.e. ran down the hill after him).</a:t>
            </a:r>
          </a:p>
          <a:p>
            <a:pPr lvl="0"/>
            <a:r>
              <a:rPr lang="en-US" sz="2200" dirty="0">
                <a:sym typeface="Source Sans Pro"/>
              </a:rPr>
              <a:t>Outcome 3:  Use of appropriate behaviors to meet their needs</a:t>
            </a:r>
          </a:p>
          <a:p>
            <a:pPr lvl="1"/>
            <a:r>
              <a:rPr lang="en-US" sz="2200" dirty="0">
                <a:sym typeface="Source Sans Pro"/>
              </a:rPr>
              <a:t>Brady explored his environment by running down the hill safely.</a:t>
            </a:r>
          </a:p>
          <a:p>
            <a:pPr lvl="0"/>
            <a:endParaRPr lang="en-US" sz="2200" dirty="0">
              <a:sym typeface="Source Sans Pro"/>
            </a:endParaRPr>
          </a:p>
        </p:txBody>
      </p:sp>
      <p:sp>
        <p:nvSpPr>
          <p:cNvPr id="352" name="title 1"/>
          <p:cNvSpPr txBox="1">
            <a:spLocks noGrp="1"/>
          </p:cNvSpPr>
          <p:nvPr>
            <p:ph type="title"/>
          </p:nvPr>
        </p:nvSpPr>
        <p:spPr/>
        <p:txBody>
          <a:bodyPr>
            <a:normAutofit/>
          </a:bodyPr>
          <a:lstStyle/>
          <a:p>
            <a:pPr lvl="0" algn="ctr"/>
            <a:r>
              <a:rPr lang="en-US" dirty="0" smtClean="0">
                <a:sym typeface="Source Sans Pro"/>
              </a:rPr>
              <a:t>Family Example-Child Outcomes Rating</a:t>
            </a:r>
            <a:endParaRPr lang="en-US" dirty="0">
              <a:sym typeface="Source Sans Pro"/>
            </a:endParaRPr>
          </a:p>
        </p:txBody>
      </p:sp>
    </p:spTree>
    <p:custDataLst>
      <p:tags r:id="rId1"/>
    </p:custDataLst>
    <p:extLst>
      <p:ext uri="{BB962C8B-B14F-4D97-AF65-F5344CB8AC3E}">
        <p14:creationId xmlns:p14="http://schemas.microsoft.com/office/powerpoint/2010/main" val="1536414318"/>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content 1"/>
          <p:cNvSpPr txBox="1">
            <a:spLocks noGrp="1"/>
          </p:cNvSpPr>
          <p:nvPr>
            <p:ph idx="1"/>
          </p:nvPr>
        </p:nvSpPr>
        <p:spPr>
          <a:xfrm>
            <a:off x="1097280" y="2006220"/>
            <a:ext cx="10058400" cy="3862873"/>
          </a:xfrm>
        </p:spPr>
        <p:txBody>
          <a:bodyPr>
            <a:normAutofit/>
          </a:bodyPr>
          <a:lstStyle/>
          <a:p>
            <a:pPr lvl="0"/>
            <a:r>
              <a:rPr lang="en-US" dirty="0" smtClean="0">
                <a:sym typeface="Source Sans Pro"/>
              </a:rPr>
              <a:t>Possible IFSP Outcome: We want Brady to play with other children by imitating their actions so that he can learn to interact with others.</a:t>
            </a:r>
          </a:p>
          <a:p>
            <a:pPr lvl="0"/>
            <a:r>
              <a:rPr lang="en-US" dirty="0" smtClean="0">
                <a:sym typeface="Source Sans Pro"/>
              </a:rPr>
              <a:t>Possible IFSP Outcome: Brady will initiate and complete a new motor task one time per week so that he can play safely at the playground. </a:t>
            </a:r>
          </a:p>
          <a:p>
            <a:pPr lvl="0"/>
            <a:endParaRPr lang="en-US" dirty="0">
              <a:sym typeface="Source Sans Pro"/>
            </a:endParaRPr>
          </a:p>
        </p:txBody>
      </p:sp>
      <p:sp>
        <p:nvSpPr>
          <p:cNvPr id="358" name="title 1"/>
          <p:cNvSpPr txBox="1">
            <a:spLocks noGrp="1"/>
          </p:cNvSpPr>
          <p:nvPr>
            <p:ph type="title"/>
          </p:nvPr>
        </p:nvSpPr>
        <p:spPr/>
        <p:txBody>
          <a:bodyPr/>
          <a:lstStyle/>
          <a:p>
            <a:pPr lvl="0" algn="ctr"/>
            <a:r>
              <a:rPr lang="en-US" dirty="0" smtClean="0">
                <a:sym typeface="Source Sans Pro"/>
              </a:rPr>
              <a:t>Family Example-IFSP Outcomes</a:t>
            </a:r>
            <a:endParaRPr lang="en-US" dirty="0">
              <a:sym typeface="Source Sans Pro"/>
            </a:endParaRPr>
          </a:p>
        </p:txBody>
      </p:sp>
    </p:spTree>
    <p:custDataLst>
      <p:tags r:id="rId1"/>
    </p:custDataLst>
    <p:extLst>
      <p:ext uri="{BB962C8B-B14F-4D97-AF65-F5344CB8AC3E}">
        <p14:creationId xmlns:p14="http://schemas.microsoft.com/office/powerpoint/2010/main" val="3832695829"/>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content 1"/>
          <p:cNvSpPr txBox="1">
            <a:spLocks noGrp="1"/>
          </p:cNvSpPr>
          <p:nvPr>
            <p:ph idx="1"/>
          </p:nvPr>
        </p:nvSpPr>
        <p:spPr>
          <a:xfrm>
            <a:off x="1097280" y="2033516"/>
            <a:ext cx="10058400" cy="3835578"/>
          </a:xfrm>
        </p:spPr>
        <p:txBody>
          <a:bodyPr>
            <a:normAutofit/>
          </a:bodyPr>
          <a:lstStyle/>
          <a:p>
            <a:pPr lvl="0"/>
            <a:r>
              <a:rPr lang="en-US" dirty="0" smtClean="0">
                <a:sym typeface="Source Sans Pro"/>
              </a:rPr>
              <a:t>Mother says, “Liliana picked up the spoon and brought it to her mouth for several bites of applesauce.”</a:t>
            </a:r>
          </a:p>
          <a:p>
            <a:pPr lvl="0"/>
            <a:endParaRPr lang="en-US" dirty="0" smtClean="0">
              <a:sym typeface="Source Sans Pro"/>
            </a:endParaRPr>
          </a:p>
          <a:p>
            <a:pPr lvl="0"/>
            <a:r>
              <a:rPr lang="en-US" dirty="0" smtClean="0">
                <a:sym typeface="Source Sans Pro"/>
              </a:rPr>
              <a:t>Daycare teacher says, “Liliana holds her spoon and bangs it on the table during mealtimes and the other children all join in. Then Liliana smiles and laughs!”</a:t>
            </a:r>
          </a:p>
          <a:p>
            <a:pPr lvl="0"/>
            <a:endParaRPr lang="en-US" dirty="0" smtClean="0">
              <a:sym typeface="Source Sans Pro"/>
            </a:endParaRPr>
          </a:p>
          <a:p>
            <a:pPr lvl="1"/>
            <a:endParaRPr lang="en-US" dirty="0" smtClean="0">
              <a:sym typeface="Source Sans Pro"/>
            </a:endParaRPr>
          </a:p>
          <a:p>
            <a:pPr lvl="0"/>
            <a:endParaRPr lang="en-US" dirty="0">
              <a:sym typeface="Source Sans Pro"/>
            </a:endParaRPr>
          </a:p>
        </p:txBody>
      </p:sp>
      <p:sp>
        <p:nvSpPr>
          <p:cNvPr id="364" name="title 1"/>
          <p:cNvSpPr txBox="1">
            <a:spLocks noGrp="1"/>
          </p:cNvSpPr>
          <p:nvPr>
            <p:ph type="title"/>
          </p:nvPr>
        </p:nvSpPr>
        <p:spPr/>
        <p:txBody>
          <a:bodyPr/>
          <a:lstStyle/>
          <a:p>
            <a:pPr lvl="0" algn="ctr"/>
            <a:r>
              <a:rPr lang="en-US" dirty="0" smtClean="0">
                <a:sym typeface="Source Sans Pro"/>
              </a:rPr>
              <a:t>Family Example-Liliana</a:t>
            </a:r>
            <a:endParaRPr lang="en-US" dirty="0">
              <a:sym typeface="Source Sans Pro"/>
            </a:endParaRPr>
          </a:p>
        </p:txBody>
      </p:sp>
    </p:spTree>
    <p:custDataLst>
      <p:tags r:id="rId1"/>
    </p:custDataLst>
    <p:extLst>
      <p:ext uri="{BB962C8B-B14F-4D97-AF65-F5344CB8AC3E}">
        <p14:creationId xmlns:p14="http://schemas.microsoft.com/office/powerpoint/2010/main" val="2372460216"/>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1" name="content 1"/>
          <p:cNvSpPr txBox="1">
            <a:spLocks noGrp="1"/>
          </p:cNvSpPr>
          <p:nvPr>
            <p:ph idx="1"/>
          </p:nvPr>
        </p:nvSpPr>
        <p:spPr>
          <a:xfrm>
            <a:off x="1097280" y="1992572"/>
            <a:ext cx="10058400" cy="3876521"/>
          </a:xfrm>
        </p:spPr>
        <p:txBody>
          <a:bodyPr>
            <a:normAutofit fontScale="92500" lnSpcReduction="10000"/>
          </a:bodyPr>
          <a:lstStyle/>
          <a:p>
            <a:pPr lvl="0"/>
            <a:r>
              <a:rPr lang="en-US" dirty="0" smtClean="0">
                <a:sym typeface="Source Sans Pro"/>
              </a:rPr>
              <a:t>Let’s try it!</a:t>
            </a:r>
          </a:p>
          <a:p>
            <a:pPr lvl="0"/>
            <a:endParaRPr lang="en-US" dirty="0" smtClean="0">
              <a:sym typeface="Source Sans Pro"/>
            </a:endParaRPr>
          </a:p>
          <a:p>
            <a:pPr lvl="1"/>
            <a:r>
              <a:rPr lang="en-US" dirty="0" smtClean="0">
                <a:sym typeface="Source Sans Pro"/>
              </a:rPr>
              <a:t>Outcome 1:  Positive social-emotional skills (including social relationships)</a:t>
            </a:r>
          </a:p>
          <a:p>
            <a:pPr lvl="1"/>
            <a:r>
              <a:rPr lang="en-US" dirty="0" smtClean="0">
                <a:sym typeface="Source Sans Pro"/>
              </a:rPr>
              <a:t>Outcome 2:  Acquisition and use of knowledge and skills</a:t>
            </a:r>
          </a:p>
          <a:p>
            <a:pPr lvl="1"/>
            <a:r>
              <a:rPr lang="en-US" dirty="0" smtClean="0">
                <a:sym typeface="Source Sans Pro"/>
              </a:rPr>
              <a:t>Outcome 3:  Use of appropriate behaviors to meet their needs</a:t>
            </a:r>
          </a:p>
          <a:p>
            <a:pPr lvl="0"/>
            <a:r>
              <a:rPr lang="en-US" dirty="0" smtClean="0">
                <a:sym typeface="Source Sans Pro"/>
              </a:rPr>
              <a:t>Which outcomes did we learn about from Liliana’s mother and daycare teacher?</a:t>
            </a:r>
          </a:p>
          <a:p>
            <a:pPr lvl="0"/>
            <a:r>
              <a:rPr lang="en-US" dirty="0" smtClean="0">
                <a:sym typeface="Source Sans Pro"/>
              </a:rPr>
              <a:t>How can we describe Liliana’s participation using the outcomes?</a:t>
            </a:r>
          </a:p>
          <a:p>
            <a:pPr lvl="0"/>
            <a:endParaRPr lang="en-US" dirty="0">
              <a:sym typeface="Source Sans Pro"/>
            </a:endParaRPr>
          </a:p>
        </p:txBody>
      </p:sp>
      <p:sp>
        <p:nvSpPr>
          <p:cNvPr id="370" name="title 1"/>
          <p:cNvSpPr txBox="1">
            <a:spLocks noGrp="1"/>
          </p:cNvSpPr>
          <p:nvPr>
            <p:ph type="title"/>
          </p:nvPr>
        </p:nvSpPr>
        <p:spPr/>
        <p:txBody>
          <a:bodyPr>
            <a:normAutofit/>
          </a:bodyPr>
          <a:lstStyle/>
          <a:p>
            <a:pPr lvl="0" algn="ctr"/>
            <a:r>
              <a:rPr lang="en-US" dirty="0" smtClean="0">
                <a:sym typeface="Source Sans Pro"/>
              </a:rPr>
              <a:t>Family Example-Child Outcomes Rating</a:t>
            </a:r>
            <a:endParaRPr lang="en-US" dirty="0">
              <a:sym typeface="Source Sans Pro"/>
            </a:endParaRPr>
          </a:p>
        </p:txBody>
      </p:sp>
    </p:spTree>
    <p:custDataLst>
      <p:tags r:id="rId1"/>
    </p:custDataLst>
    <p:extLst>
      <p:ext uri="{BB962C8B-B14F-4D97-AF65-F5344CB8AC3E}">
        <p14:creationId xmlns:p14="http://schemas.microsoft.com/office/powerpoint/2010/main" val="211840837"/>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 title="logo of SC Part C"/>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0366" y="190953"/>
            <a:ext cx="2371725" cy="1933575"/>
          </a:xfrm>
        </p:spPr>
      </p:pic>
      <p:sp>
        <p:nvSpPr>
          <p:cNvPr id="6" name="content 2" descr="EXIT is defined as at the time of exit from the system.  For all children who have been continuously enrolled in BabyNet system for at least 6 months of service, the BabyNet Service Coordinator of record at the time of exit will complete and document COS Ratings within 10 days of exit&#10;" title="Exit definition"/>
          <p:cNvSpPr txBox="1"/>
          <p:nvPr/>
        </p:nvSpPr>
        <p:spPr>
          <a:xfrm>
            <a:off x="696686" y="4444499"/>
            <a:ext cx="10740572"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400" b="1" u="sng" dirty="0" smtClean="0">
                <a:solidFill>
                  <a:prstClr val="black"/>
                </a:solidFill>
              </a:rPr>
              <a:t>EXIT is </a:t>
            </a:r>
            <a:r>
              <a:rPr lang="en-US" sz="2400" b="1" u="sng" dirty="0">
                <a:solidFill>
                  <a:prstClr val="black"/>
                </a:solidFill>
              </a:rPr>
              <a:t>defined as at the time of exit from the system.  </a:t>
            </a:r>
            <a:r>
              <a:rPr lang="en-US" sz="2400" dirty="0">
                <a:solidFill>
                  <a:prstClr val="black"/>
                </a:solidFill>
              </a:rPr>
              <a:t>For all children who have been continuously enrolled in BabyNet system for at least 6 months of service, the BabyNet Service Coordinator of record at the time of exit will complete and document </a:t>
            </a:r>
            <a:r>
              <a:rPr lang="en-US" sz="2400" dirty="0" smtClean="0">
                <a:solidFill>
                  <a:prstClr val="black"/>
                </a:solidFill>
              </a:rPr>
              <a:t>COS Ratings </a:t>
            </a:r>
            <a:r>
              <a:rPr lang="en-US" sz="2400" b="1" dirty="0" smtClean="0">
                <a:solidFill>
                  <a:prstClr val="black"/>
                </a:solidFill>
              </a:rPr>
              <a:t>within </a:t>
            </a:r>
            <a:r>
              <a:rPr lang="en-US" sz="2400" b="1" dirty="0">
                <a:solidFill>
                  <a:prstClr val="black"/>
                </a:solidFill>
              </a:rPr>
              <a:t>10 days of </a:t>
            </a:r>
            <a:r>
              <a:rPr lang="en-US" sz="2400" b="1" dirty="0" smtClean="0">
                <a:solidFill>
                  <a:prstClr val="black"/>
                </a:solidFill>
              </a:rPr>
              <a:t>exit</a:t>
            </a:r>
            <a:endParaRPr lang="en-US" sz="2400" dirty="0">
              <a:solidFill>
                <a:prstClr val="black"/>
              </a:solidFill>
            </a:endParaRPr>
          </a:p>
        </p:txBody>
      </p:sp>
      <p:sp>
        <p:nvSpPr>
          <p:cNvPr id="5" name="content 1" descr="ENTRY is defined as at the Initial IFSP. For all children age 30 months or less when the Initial IFSP is developed the BabyNet Service Coordinator of record at the time the initial plan is signed by the family will complete and document the COS Ratings within 30 days of initial IFSP&#10;" title="Entry definition"/>
          <p:cNvSpPr txBox="1"/>
          <p:nvPr/>
        </p:nvSpPr>
        <p:spPr>
          <a:xfrm>
            <a:off x="696686" y="2380343"/>
            <a:ext cx="10740572"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400" b="1" u="sng" dirty="0" smtClean="0">
                <a:solidFill>
                  <a:prstClr val="black"/>
                </a:solidFill>
              </a:rPr>
              <a:t>ENTRY </a:t>
            </a:r>
            <a:r>
              <a:rPr lang="en-US" sz="2400" b="1" u="sng" dirty="0">
                <a:solidFill>
                  <a:prstClr val="black"/>
                </a:solidFill>
              </a:rPr>
              <a:t>is defined as at the Initial IFSP. </a:t>
            </a:r>
            <a:r>
              <a:rPr lang="en-US" sz="2400" dirty="0">
                <a:solidFill>
                  <a:prstClr val="black"/>
                </a:solidFill>
              </a:rPr>
              <a:t>For all children age 30 months or less when the Initial IFSP is developed the BabyNet Service Coordinator of record at the time the initial plan is signed by the family will complete and document the </a:t>
            </a:r>
            <a:r>
              <a:rPr lang="en-US" sz="2400" dirty="0" smtClean="0">
                <a:solidFill>
                  <a:prstClr val="black"/>
                </a:solidFill>
              </a:rPr>
              <a:t>COS Ratings </a:t>
            </a:r>
            <a:r>
              <a:rPr lang="en-US" sz="2400" b="1" dirty="0" smtClean="0">
                <a:solidFill>
                  <a:prstClr val="black"/>
                </a:solidFill>
              </a:rPr>
              <a:t>within </a:t>
            </a:r>
            <a:r>
              <a:rPr lang="en-US" sz="2400" b="1" dirty="0">
                <a:solidFill>
                  <a:prstClr val="black"/>
                </a:solidFill>
              </a:rPr>
              <a:t>30 days of initial IFSP</a:t>
            </a:r>
            <a:endParaRPr lang="en-US" sz="2400" dirty="0">
              <a:solidFill>
                <a:prstClr val="black"/>
              </a:solidFill>
            </a:endParaRPr>
          </a:p>
        </p:txBody>
      </p:sp>
      <p:sp>
        <p:nvSpPr>
          <p:cNvPr id="2" name="Title 1"/>
          <p:cNvSpPr>
            <a:spLocks noGrp="1"/>
          </p:cNvSpPr>
          <p:nvPr>
            <p:ph type="title"/>
          </p:nvPr>
        </p:nvSpPr>
        <p:spPr>
          <a:xfrm>
            <a:off x="3251200" y="190953"/>
            <a:ext cx="8186058" cy="1325563"/>
          </a:xfrm>
        </p:spPr>
        <p:txBody>
          <a:bodyPr>
            <a:normAutofit/>
          </a:bodyPr>
          <a:lstStyle/>
          <a:p>
            <a:pPr algn="ctr"/>
            <a:r>
              <a:rPr lang="en-US" b="1" dirty="0" smtClean="0"/>
              <a:t>South Carolina BabyNet~  </a:t>
            </a:r>
            <a:br>
              <a:rPr lang="en-US" b="1" dirty="0" smtClean="0"/>
            </a:br>
            <a:r>
              <a:rPr lang="en-US" b="1" dirty="0" smtClean="0"/>
              <a:t>COS Process</a:t>
            </a:r>
            <a:endParaRPr lang="en-US" b="1" dirty="0"/>
          </a:p>
        </p:txBody>
      </p:sp>
    </p:spTree>
    <p:custDataLst>
      <p:tags r:id="rId1"/>
    </p:custDataLst>
    <p:extLst>
      <p:ext uri="{BB962C8B-B14F-4D97-AF65-F5344CB8AC3E}">
        <p14:creationId xmlns:p14="http://schemas.microsoft.com/office/powerpoint/2010/main" val="4066187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title="Photo of young child brushing his teeth"/>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701040" y="4421470"/>
            <a:ext cx="2286000" cy="2279412"/>
          </a:xfrm>
          <a:prstGeom prst="rect">
            <a:avLst/>
          </a:prstGeom>
          <a:ln>
            <a:noFill/>
          </a:ln>
          <a:effectLst>
            <a:softEdge rad="112500"/>
          </a:effectLst>
        </p:spPr>
      </p:pic>
      <p:sp>
        <p:nvSpPr>
          <p:cNvPr id="452627" name="Content 1"/>
          <p:cNvSpPr>
            <a:spLocks noGrp="1" noChangeArrowheads="1"/>
          </p:cNvSpPr>
          <p:nvPr>
            <p:ph idx="1"/>
            <p:custDataLst>
              <p:tags r:id="rId3"/>
            </p:custDataLst>
          </p:nvPr>
        </p:nvSpPr>
        <p:spPr>
          <a:xfrm>
            <a:off x="1850572" y="1325880"/>
            <a:ext cx="9692640" cy="3108960"/>
          </a:xfrm>
        </p:spPr>
        <p:txBody>
          <a:bodyPr>
            <a:noAutofit/>
          </a:bodyPr>
          <a:lstStyle/>
          <a:p>
            <a:pPr marL="548640" indent="-398146">
              <a:spcBef>
                <a:spcPts val="0"/>
              </a:spcBef>
              <a:spcAft>
                <a:spcPts val="2160"/>
              </a:spcAft>
              <a:buClr>
                <a:srgbClr val="56A0D2"/>
              </a:buClr>
              <a:buSzPct val="80000"/>
            </a:pPr>
            <a:r>
              <a:rPr lang="en-US" sz="2880" dirty="0"/>
              <a:t>Children have </a:t>
            </a:r>
            <a:r>
              <a:rPr lang="en-US" sz="2880" b="1" dirty="0"/>
              <a:t>positive social-emotional skills </a:t>
            </a:r>
            <a:r>
              <a:rPr lang="en-US" sz="2880" dirty="0"/>
              <a:t>(including social relationships).</a:t>
            </a:r>
          </a:p>
          <a:p>
            <a:pPr marL="548640" indent="-398146">
              <a:spcBef>
                <a:spcPts val="0"/>
              </a:spcBef>
              <a:spcAft>
                <a:spcPts val="2160"/>
              </a:spcAft>
              <a:buClr>
                <a:srgbClr val="56A0D2"/>
              </a:buClr>
              <a:buSzPct val="80000"/>
            </a:pPr>
            <a:r>
              <a:rPr lang="en-US" sz="2880" dirty="0"/>
              <a:t>Children acquire and use </a:t>
            </a:r>
            <a:r>
              <a:rPr lang="en-US" sz="2880" b="1" dirty="0"/>
              <a:t>knowledge and skills </a:t>
            </a:r>
            <a:r>
              <a:rPr lang="en-US" sz="2880" dirty="0"/>
              <a:t>(including early language/communication and early literacy).</a:t>
            </a:r>
          </a:p>
          <a:p>
            <a:pPr marL="548640" indent="-398146">
              <a:spcBef>
                <a:spcPts val="0"/>
              </a:spcBef>
              <a:spcAft>
                <a:spcPts val="1440"/>
              </a:spcAft>
              <a:buClr>
                <a:srgbClr val="56A0D2"/>
              </a:buClr>
              <a:buSzPct val="80000"/>
            </a:pPr>
            <a:r>
              <a:rPr lang="en-US" sz="2880" dirty="0"/>
              <a:t>Children use </a:t>
            </a:r>
            <a:r>
              <a:rPr lang="en-US" sz="2880" b="1" dirty="0"/>
              <a:t>appropriate behaviors to meet their needs</a:t>
            </a:r>
            <a:r>
              <a:rPr lang="en-US" sz="2880" dirty="0"/>
              <a:t>.</a:t>
            </a:r>
          </a:p>
        </p:txBody>
      </p:sp>
      <p:sp>
        <p:nvSpPr>
          <p:cNvPr id="452624" name="Title 1"/>
          <p:cNvSpPr>
            <a:spLocks noGrp="1" noChangeArrowheads="1"/>
          </p:cNvSpPr>
          <p:nvPr>
            <p:ph type="title"/>
            <p:custDataLst>
              <p:tags r:id="rId4"/>
            </p:custDataLst>
          </p:nvPr>
        </p:nvSpPr>
        <p:spPr>
          <a:xfrm>
            <a:off x="1249680" y="182880"/>
            <a:ext cx="9692640" cy="1143000"/>
          </a:xfrm>
        </p:spPr>
        <p:txBody>
          <a:bodyPr>
            <a:normAutofit/>
          </a:bodyPr>
          <a:lstStyle/>
          <a:p>
            <a:pPr algn="l"/>
            <a:r>
              <a:rPr lang="en-US" sz="4320" dirty="0"/>
              <a:t>Three Child Outcomes</a:t>
            </a:r>
          </a:p>
        </p:txBody>
      </p:sp>
    </p:spTree>
    <p:custDataLst>
      <p:tags r:id="rId1"/>
    </p:custDataLst>
    <p:extLst>
      <p:ext uri="{BB962C8B-B14F-4D97-AF65-F5344CB8AC3E}">
        <p14:creationId xmlns:p14="http://schemas.microsoft.com/office/powerpoint/2010/main" val="139888342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2627">
                                            <p:txEl>
                                              <p:pRg st="0" end="0"/>
                                            </p:txEl>
                                          </p:spTgt>
                                        </p:tgtEl>
                                        <p:attrNameLst>
                                          <p:attrName>style.visibility</p:attrName>
                                        </p:attrNameLst>
                                      </p:cBhvr>
                                      <p:to>
                                        <p:strVal val="visible"/>
                                      </p:to>
                                    </p:set>
                                    <p:animEffect transition="in" filter="fade">
                                      <p:cBhvr>
                                        <p:cTn id="7" dur="1000"/>
                                        <p:tgtEl>
                                          <p:spTgt spid="452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2627">
                                            <p:txEl>
                                              <p:pRg st="1" end="1"/>
                                            </p:txEl>
                                          </p:spTgt>
                                        </p:tgtEl>
                                        <p:attrNameLst>
                                          <p:attrName>style.visibility</p:attrName>
                                        </p:attrNameLst>
                                      </p:cBhvr>
                                      <p:to>
                                        <p:strVal val="visible"/>
                                      </p:to>
                                    </p:set>
                                    <p:animEffect transition="in" filter="fade">
                                      <p:cBhvr>
                                        <p:cTn id="12" dur="1000"/>
                                        <p:tgtEl>
                                          <p:spTgt spid="452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2627">
                                            <p:txEl>
                                              <p:pRg st="2" end="2"/>
                                            </p:txEl>
                                          </p:spTgt>
                                        </p:tgtEl>
                                        <p:attrNameLst>
                                          <p:attrName>style.visibility</p:attrName>
                                        </p:attrNameLst>
                                      </p:cBhvr>
                                      <p:to>
                                        <p:strVal val="visible"/>
                                      </p:to>
                                    </p:set>
                                    <p:animEffect transition="in" filter="fade">
                                      <p:cBhvr>
                                        <p:cTn id="17" dur="1000"/>
                                        <p:tgtEl>
                                          <p:spTgt spid="452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2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 title="logo of SC Part 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685" y="287111"/>
            <a:ext cx="2211495" cy="1802946"/>
          </a:xfrm>
          <a:prstGeom prst="rect">
            <a:avLst/>
          </a:prstGeom>
        </p:spPr>
      </p:pic>
      <p:pic>
        <p:nvPicPr>
          <p:cNvPr id="8" name="Chart 1" descr="For summary statement 1: children who entered the program below age expectations and substantially increased their rate of growth, the state of south carolina reported 80% for outcome 1, 82% for outcome 2, and 82% for outcome three.&#10;&#10;For summary statement two, the percentage of children who were functioning within age expectations at exit, the state of south carolina reported 54% for outcome 1, 50% for outcome 2, and 54% for outcome 3." title="Chart showing Summary Statements for all three outcome areas"/>
          <p:cNvPicPr>
            <a:picLocks noChangeAspect="1"/>
          </p:cNvPicPr>
          <p:nvPr/>
        </p:nvPicPr>
        <p:blipFill>
          <a:blip r:embed="rId5"/>
          <a:stretch>
            <a:fillRect/>
          </a:stretch>
        </p:blipFill>
        <p:spPr>
          <a:xfrm>
            <a:off x="653961" y="2244605"/>
            <a:ext cx="10627932" cy="4115162"/>
          </a:xfrm>
          <a:prstGeom prst="rect">
            <a:avLst/>
          </a:prstGeom>
        </p:spPr>
      </p:pic>
      <p:sp>
        <p:nvSpPr>
          <p:cNvPr id="5" name="Title 1"/>
          <p:cNvSpPr>
            <a:spLocks noGrp="1"/>
          </p:cNvSpPr>
          <p:nvPr>
            <p:ph type="title"/>
          </p:nvPr>
        </p:nvSpPr>
        <p:spPr>
          <a:xfrm>
            <a:off x="3962400" y="287111"/>
            <a:ext cx="6879771" cy="1492704"/>
          </a:xfrm>
        </p:spPr>
        <p:txBody>
          <a:bodyPr>
            <a:normAutofit fontScale="90000"/>
          </a:bodyPr>
          <a:lstStyle/>
          <a:p>
            <a:pPr algn="ctr"/>
            <a:r>
              <a:rPr lang="en-US" b="1" dirty="0"/>
              <a:t>South Carolina BabyNet </a:t>
            </a:r>
            <a:r>
              <a:rPr lang="en-US" b="1" dirty="0" smtClean="0"/>
              <a:t>~ </a:t>
            </a:r>
            <a:br>
              <a:rPr lang="en-US" b="1" dirty="0" smtClean="0"/>
            </a:br>
            <a:r>
              <a:rPr lang="en-US" b="1" dirty="0" smtClean="0"/>
              <a:t>COS Statewide Ratings</a:t>
            </a:r>
            <a:br>
              <a:rPr lang="en-US" b="1" dirty="0" smtClean="0"/>
            </a:br>
            <a:r>
              <a:rPr lang="en-US" b="1" dirty="0" smtClean="0"/>
              <a:t>FFY2014</a:t>
            </a:r>
            <a:endParaRPr lang="en-US" b="1" dirty="0"/>
          </a:p>
        </p:txBody>
      </p:sp>
    </p:spTree>
    <p:custDataLst>
      <p:tags r:id="rId1"/>
    </p:custDataLst>
    <p:extLst>
      <p:ext uri="{BB962C8B-B14F-4D97-AF65-F5344CB8AC3E}">
        <p14:creationId xmlns:p14="http://schemas.microsoft.com/office/powerpoint/2010/main" val="12322331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1" title="logo of SC Part 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86" y="125447"/>
            <a:ext cx="2371725" cy="1933575"/>
          </a:xfrm>
          <a:prstGeom prst="rect">
            <a:avLst/>
          </a:prstGeom>
        </p:spPr>
      </p:pic>
      <p:pic>
        <p:nvPicPr>
          <p:cNvPr id="8" name="Figure 1" descr="Breakdown of EI Involvement with the IFSP team data show:  70% EI and Family Member, 14% EI only, 14% EI, family member, and therapists, and 2% EI, Family member, child care staff, and others." title="Pie chart on the EI Involvement with other IFSP Team Members"/>
          <p:cNvPicPr>
            <a:picLocks noGrp="1" noChangeAspect="1"/>
          </p:cNvPicPr>
          <p:nvPr>
            <p:ph idx="1"/>
          </p:nvPr>
        </p:nvPicPr>
        <p:blipFill>
          <a:blip r:embed="rId5"/>
          <a:stretch>
            <a:fillRect/>
          </a:stretch>
        </p:blipFill>
        <p:spPr>
          <a:xfrm>
            <a:off x="2369715" y="2150772"/>
            <a:ext cx="7872820" cy="3929565"/>
          </a:xfrm>
          <a:prstGeom prst="rect">
            <a:avLst/>
          </a:prstGeom>
        </p:spPr>
      </p:pic>
      <p:sp>
        <p:nvSpPr>
          <p:cNvPr id="5" name="Title 1"/>
          <p:cNvSpPr>
            <a:spLocks noGrp="1"/>
          </p:cNvSpPr>
          <p:nvPr>
            <p:ph type="title"/>
          </p:nvPr>
        </p:nvSpPr>
        <p:spPr>
          <a:xfrm>
            <a:off x="2687411" y="429452"/>
            <a:ext cx="9214303" cy="1325563"/>
          </a:xfrm>
        </p:spPr>
        <p:txBody>
          <a:bodyPr>
            <a:normAutofit/>
          </a:bodyPr>
          <a:lstStyle/>
          <a:p>
            <a:pPr algn="ctr"/>
            <a:r>
              <a:rPr lang="en-US" b="1" dirty="0"/>
              <a:t>South </a:t>
            </a:r>
            <a:r>
              <a:rPr lang="en-US" b="1" dirty="0" smtClean="0"/>
              <a:t>Carolina </a:t>
            </a:r>
            <a:r>
              <a:rPr lang="en-US" b="1" dirty="0"/>
              <a:t>BabyNet</a:t>
            </a:r>
            <a:r>
              <a:rPr lang="en-US" b="1" dirty="0" smtClean="0"/>
              <a:t> </a:t>
            </a:r>
            <a:r>
              <a:rPr lang="en-US" b="1" dirty="0"/>
              <a:t>~ </a:t>
            </a:r>
            <a:r>
              <a:rPr lang="en-US" b="1" dirty="0" smtClean="0"/>
              <a:t/>
            </a:r>
            <a:br>
              <a:rPr lang="en-US" b="1" dirty="0" smtClean="0"/>
            </a:br>
            <a:r>
              <a:rPr lang="en-US" b="1" dirty="0" smtClean="0"/>
              <a:t>COS Participation</a:t>
            </a:r>
            <a:endParaRPr lang="en-US" dirty="0">
              <a:solidFill>
                <a:srgbClr val="FF0000"/>
              </a:solidFill>
            </a:endParaRPr>
          </a:p>
        </p:txBody>
      </p:sp>
    </p:spTree>
    <p:custDataLst>
      <p:tags r:id="rId1"/>
    </p:custDataLst>
    <p:extLst>
      <p:ext uri="{BB962C8B-B14F-4D97-AF65-F5344CB8AC3E}">
        <p14:creationId xmlns:p14="http://schemas.microsoft.com/office/powerpoint/2010/main" val="4017577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 title="logo of SC Part 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962" y="162037"/>
            <a:ext cx="1796250" cy="1464413"/>
          </a:xfrm>
          <a:prstGeom prst="rect">
            <a:avLst/>
          </a:prstGeom>
        </p:spPr>
      </p:pic>
      <p:pic>
        <p:nvPicPr>
          <p:cNvPr id="8" name="Figure 1" descr="Breakdown of therapists involved in the process:  66% speech therapists, 19% occupational therapists, and 15% physical therapists." title="pie chart with data regarding involvement of therapists"/>
          <p:cNvPicPr>
            <a:picLocks noChangeAspect="1"/>
          </p:cNvPicPr>
          <p:nvPr/>
        </p:nvPicPr>
        <p:blipFill>
          <a:blip r:embed="rId5"/>
          <a:stretch>
            <a:fillRect/>
          </a:stretch>
        </p:blipFill>
        <p:spPr>
          <a:xfrm>
            <a:off x="1891784" y="1929460"/>
            <a:ext cx="8649687" cy="4310354"/>
          </a:xfrm>
          <a:prstGeom prst="rect">
            <a:avLst/>
          </a:prstGeom>
        </p:spPr>
      </p:pic>
    </p:spTree>
    <p:custDataLst>
      <p:tags r:id="rId1"/>
    </p:custDataLst>
    <p:extLst>
      <p:ext uri="{BB962C8B-B14F-4D97-AF65-F5344CB8AC3E}">
        <p14:creationId xmlns:p14="http://schemas.microsoft.com/office/powerpoint/2010/main" val="27552642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 title="logo of SC Part 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34496"/>
            <a:ext cx="2371725" cy="1933575"/>
          </a:xfrm>
          <a:prstGeom prst="rect">
            <a:avLst/>
          </a:prstGeom>
        </p:spPr>
      </p:pic>
      <p:sp>
        <p:nvSpPr>
          <p:cNvPr id="3" name="Content 1"/>
          <p:cNvSpPr>
            <a:spLocks noGrp="1"/>
          </p:cNvSpPr>
          <p:nvPr>
            <p:ph idx="1"/>
          </p:nvPr>
        </p:nvSpPr>
        <p:spPr>
          <a:xfrm>
            <a:off x="838200" y="2168071"/>
            <a:ext cx="10515600" cy="4351338"/>
          </a:xfrm>
        </p:spPr>
        <p:txBody>
          <a:bodyPr>
            <a:normAutofit lnSpcReduction="10000"/>
          </a:bodyPr>
          <a:lstStyle/>
          <a:p>
            <a:r>
              <a:rPr lang="en-US" dirty="0"/>
              <a:t>Reviewed current policy, procedure, </a:t>
            </a:r>
            <a:r>
              <a:rPr lang="en-US" dirty="0" err="1" smtClean="0">
                <a:hlinkClick r:id="rId5"/>
              </a:rPr>
              <a:t>DaSy</a:t>
            </a:r>
            <a:r>
              <a:rPr lang="en-US" dirty="0" smtClean="0">
                <a:hlinkClick r:id="rId5"/>
              </a:rPr>
              <a:t> Framework</a:t>
            </a:r>
            <a:r>
              <a:rPr lang="en-US" dirty="0" smtClean="0"/>
              <a:t>, </a:t>
            </a:r>
            <a:r>
              <a:rPr lang="en-US" dirty="0" smtClean="0">
                <a:hlinkClick r:id="rId6"/>
              </a:rPr>
              <a:t>Child Outcomes Framework</a:t>
            </a:r>
            <a:r>
              <a:rPr lang="en-US" dirty="0" smtClean="0"/>
              <a:t>, and </a:t>
            </a:r>
            <a:r>
              <a:rPr lang="en-US" dirty="0" smtClean="0">
                <a:hlinkClick r:id="rId7"/>
              </a:rPr>
              <a:t>DEC Recommended practices</a:t>
            </a:r>
            <a:endParaRPr lang="en-US" dirty="0"/>
          </a:p>
          <a:p>
            <a:r>
              <a:rPr lang="en-US" dirty="0"/>
              <a:t>Updated some </a:t>
            </a:r>
            <a:r>
              <a:rPr lang="en-US" b="1" dirty="0"/>
              <a:t>policy and procedures </a:t>
            </a:r>
            <a:r>
              <a:rPr lang="en-US" dirty="0" smtClean="0"/>
              <a:t>(i.e. COS and Transition)</a:t>
            </a:r>
            <a:endParaRPr lang="en-US" dirty="0"/>
          </a:p>
          <a:p>
            <a:r>
              <a:rPr lang="en-US" b="1" dirty="0"/>
              <a:t>Updated/developed resources </a:t>
            </a:r>
            <a:r>
              <a:rPr lang="en-US" dirty="0"/>
              <a:t>that supported policy and </a:t>
            </a:r>
            <a:r>
              <a:rPr lang="en-US" dirty="0" smtClean="0"/>
              <a:t>procedure (i.e. COS Webpage; Transition Toolkit; COS Tip Sheet)</a:t>
            </a:r>
            <a:endParaRPr lang="en-US" dirty="0"/>
          </a:p>
          <a:p>
            <a:r>
              <a:rPr lang="en-US" dirty="0"/>
              <a:t>Developed </a:t>
            </a:r>
            <a:r>
              <a:rPr lang="en-US" b="1" dirty="0"/>
              <a:t>professional development </a:t>
            </a:r>
            <a:r>
              <a:rPr lang="en-US" dirty="0"/>
              <a:t>to focus on data </a:t>
            </a:r>
            <a:r>
              <a:rPr lang="en-US" dirty="0" smtClean="0"/>
              <a:t>quality (i.e. COS module included in Data Quality Series and BabyNet Basics)</a:t>
            </a:r>
            <a:endParaRPr lang="en-US" dirty="0"/>
          </a:p>
          <a:p>
            <a:r>
              <a:rPr lang="en-US" dirty="0"/>
              <a:t>Developed </a:t>
            </a:r>
            <a:r>
              <a:rPr lang="en-US" b="1" dirty="0"/>
              <a:t>general supervision </a:t>
            </a:r>
            <a:r>
              <a:rPr lang="en-US" dirty="0"/>
              <a:t>tools to assists with maintenance of data </a:t>
            </a:r>
            <a:r>
              <a:rPr lang="en-US" dirty="0" smtClean="0"/>
              <a:t>quality (i.e. COS inclusion in QA processes)</a:t>
            </a:r>
            <a:endParaRPr lang="en-US" dirty="0"/>
          </a:p>
          <a:p>
            <a:pPr marL="0" indent="0">
              <a:buNone/>
            </a:pPr>
            <a:endParaRPr lang="en-US" dirty="0"/>
          </a:p>
        </p:txBody>
      </p:sp>
      <p:sp>
        <p:nvSpPr>
          <p:cNvPr id="2" name="Title 1"/>
          <p:cNvSpPr>
            <a:spLocks noGrp="1"/>
          </p:cNvSpPr>
          <p:nvPr>
            <p:ph type="title"/>
          </p:nvPr>
        </p:nvSpPr>
        <p:spPr>
          <a:xfrm>
            <a:off x="3497941" y="367279"/>
            <a:ext cx="8447315" cy="1325563"/>
          </a:xfrm>
        </p:spPr>
        <p:txBody>
          <a:bodyPr>
            <a:normAutofit fontScale="90000"/>
          </a:bodyPr>
          <a:lstStyle/>
          <a:p>
            <a:pPr algn="ctr"/>
            <a:r>
              <a:rPr lang="en-US" b="1" dirty="0"/>
              <a:t>South </a:t>
            </a:r>
            <a:r>
              <a:rPr lang="en-US" b="1" dirty="0" smtClean="0"/>
              <a:t>Carolina </a:t>
            </a:r>
            <a:r>
              <a:rPr lang="en-US" b="1" dirty="0"/>
              <a:t>BabyNet</a:t>
            </a:r>
            <a:r>
              <a:rPr lang="en-US" b="1" dirty="0" smtClean="0"/>
              <a:t> </a:t>
            </a:r>
            <a:r>
              <a:rPr lang="en-US" b="1" dirty="0"/>
              <a:t>~ </a:t>
            </a:r>
            <a:r>
              <a:rPr lang="en-US" b="1" dirty="0" smtClean="0"/>
              <a:t>Strategies to Improve IFSP Team Participation</a:t>
            </a:r>
            <a:endParaRPr lang="en-US" dirty="0">
              <a:solidFill>
                <a:srgbClr val="FF0000"/>
              </a:solidFill>
            </a:endParaRPr>
          </a:p>
        </p:txBody>
      </p:sp>
    </p:spTree>
    <p:custDataLst>
      <p:tags r:id="rId1"/>
    </p:custDataLst>
    <p:extLst>
      <p:ext uri="{BB962C8B-B14F-4D97-AF65-F5344CB8AC3E}">
        <p14:creationId xmlns:p14="http://schemas.microsoft.com/office/powerpoint/2010/main" val="2523169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1"/>
          <p:cNvSpPr>
            <a:spLocks noGrp="1"/>
          </p:cNvSpPr>
          <p:nvPr>
            <p:ph idx="1"/>
          </p:nvPr>
        </p:nvSpPr>
        <p:spPr/>
        <p:txBody>
          <a:bodyPr>
            <a:normAutofit/>
          </a:bodyPr>
          <a:lstStyle/>
          <a:p>
            <a:r>
              <a:rPr lang="en-US" dirty="0" smtClean="0"/>
              <a:t>Who is participating in the COS Process in your state?</a:t>
            </a:r>
          </a:p>
          <a:p>
            <a:r>
              <a:rPr lang="en-US" dirty="0" smtClean="0"/>
              <a:t>Do you have data about the team process?</a:t>
            </a:r>
          </a:p>
          <a:p>
            <a:r>
              <a:rPr lang="en-US" dirty="0" smtClean="0"/>
              <a:t>Who is missing from the team process?</a:t>
            </a:r>
          </a:p>
          <a:p>
            <a:r>
              <a:rPr lang="en-US" dirty="0" smtClean="0"/>
              <a:t>What strategies are you (might you) use to improve team composition (including OTPs)?</a:t>
            </a:r>
          </a:p>
        </p:txBody>
      </p:sp>
      <p:sp>
        <p:nvSpPr>
          <p:cNvPr id="2" name="Title 1"/>
          <p:cNvSpPr>
            <a:spLocks noGrp="1"/>
          </p:cNvSpPr>
          <p:nvPr>
            <p:ph type="title"/>
          </p:nvPr>
        </p:nvSpPr>
        <p:spPr/>
        <p:txBody>
          <a:bodyPr/>
          <a:lstStyle/>
          <a:p>
            <a:r>
              <a:rPr lang="en-US" dirty="0" smtClean="0"/>
              <a:t>Discussion: </a:t>
            </a:r>
            <a:endParaRPr lang="en-US" dirty="0"/>
          </a:p>
        </p:txBody>
      </p:sp>
    </p:spTree>
    <p:extLst>
      <p:ext uri="{BB962C8B-B14F-4D97-AF65-F5344CB8AC3E}">
        <p14:creationId xmlns:p14="http://schemas.microsoft.com/office/powerpoint/2010/main" val="2378511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Next Steps:</a:t>
            </a:r>
            <a:endParaRPr lang="en-US" dirty="0"/>
          </a:p>
        </p:txBody>
      </p:sp>
      <p:sp>
        <p:nvSpPr>
          <p:cNvPr id="5" name="Content Placeholder 2"/>
          <p:cNvSpPr>
            <a:spLocks noGrp="1"/>
          </p:cNvSpPr>
          <p:nvPr>
            <p:ph idx="1"/>
          </p:nvPr>
        </p:nvSpPr>
        <p:spPr>
          <a:xfrm>
            <a:off x="1097280" y="1974522"/>
            <a:ext cx="10058400" cy="4023360"/>
          </a:xfrm>
        </p:spPr>
        <p:txBody>
          <a:bodyPr>
            <a:normAutofit fontScale="70000" lnSpcReduction="20000"/>
          </a:bodyPr>
          <a:lstStyle/>
          <a:p>
            <a:r>
              <a:rPr lang="en-US" sz="3400" dirty="0" smtClean="0"/>
              <a:t>Meet with LEAs/EI programs to identify their challenges  with COS team process </a:t>
            </a:r>
          </a:p>
          <a:p>
            <a:r>
              <a:rPr lang="en-US" sz="3400" dirty="0" smtClean="0"/>
              <a:t>Develop a plan to address  the statewide challenges and improve COS team process such as:</a:t>
            </a:r>
          </a:p>
          <a:p>
            <a:pPr lvl="1"/>
            <a:r>
              <a:rPr lang="en-US" dirty="0" smtClean="0"/>
              <a:t>Reviewing and modifying policies, procedures and training materials to strengthen COS team process</a:t>
            </a:r>
          </a:p>
          <a:p>
            <a:pPr lvl="1"/>
            <a:r>
              <a:rPr lang="en-US" dirty="0" smtClean="0"/>
              <a:t>Collecting data on team composition</a:t>
            </a:r>
          </a:p>
          <a:p>
            <a:pPr lvl="1"/>
            <a:r>
              <a:rPr lang="en-US" dirty="0" smtClean="0"/>
              <a:t>Integrating COS into the IFSP/IEP process</a:t>
            </a:r>
          </a:p>
          <a:p>
            <a:pPr lvl="1"/>
            <a:r>
              <a:rPr lang="en-US" dirty="0" smtClean="0"/>
              <a:t>Working with various professional organizations in your state to create consistent messages on benefits of OTPs/other therapist participation in COS team process</a:t>
            </a:r>
          </a:p>
          <a:p>
            <a:pPr lvl="1"/>
            <a:r>
              <a:rPr lang="en-US" dirty="0" smtClean="0"/>
              <a:t>Promoting ongoing dialogue about experiences and contributions of OTPs/other therapists in COS team process </a:t>
            </a:r>
          </a:p>
          <a:p>
            <a:r>
              <a:rPr lang="en-US" sz="3400" dirty="0" smtClean="0"/>
              <a:t>Provide TA to LEAs/EI programs to support them in addressing specific local barriers to an  effective COS team process</a:t>
            </a:r>
          </a:p>
          <a:p>
            <a:endParaRPr lang="en-US" dirty="0"/>
          </a:p>
          <a:p>
            <a:endParaRPr lang="en-US" dirty="0" smtClean="0"/>
          </a:p>
        </p:txBody>
      </p:sp>
    </p:spTree>
    <p:custDataLst>
      <p:tags r:id="rId1"/>
    </p:custDataLst>
    <p:extLst>
      <p:ext uri="{BB962C8B-B14F-4D97-AF65-F5344CB8AC3E}">
        <p14:creationId xmlns:p14="http://schemas.microsoft.com/office/powerpoint/2010/main" val="512489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title="graphic showing different types of resourc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72474" y="1923537"/>
            <a:ext cx="4108012" cy="4022725"/>
          </a:xfrm>
        </p:spPr>
      </p:pic>
      <p:sp>
        <p:nvSpPr>
          <p:cNvPr id="2" name="Title 1"/>
          <p:cNvSpPr>
            <a:spLocks noGrp="1"/>
          </p:cNvSpPr>
          <p:nvPr>
            <p:ph type="title"/>
          </p:nvPr>
        </p:nvSpPr>
        <p:spPr/>
        <p:txBody>
          <a:bodyPr/>
          <a:lstStyle/>
          <a:p>
            <a:r>
              <a:rPr lang="en-US" dirty="0" smtClean="0"/>
              <a:t>What Resources are Available?</a:t>
            </a:r>
            <a:endParaRPr lang="en-US" dirty="0"/>
          </a:p>
        </p:txBody>
      </p:sp>
    </p:spTree>
    <p:extLst>
      <p:ext uri="{BB962C8B-B14F-4D97-AF65-F5344CB8AC3E}">
        <p14:creationId xmlns:p14="http://schemas.microsoft.com/office/powerpoint/2010/main" val="42289184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1"/>
          <p:cNvSpPr>
            <a:spLocks noGrp="1"/>
          </p:cNvSpPr>
          <p:nvPr>
            <p:ph idx="1"/>
          </p:nvPr>
        </p:nvSpPr>
        <p:spPr/>
        <p:txBody>
          <a:bodyPr>
            <a:normAutofit fontScale="85000" lnSpcReduction="10000"/>
          </a:bodyPr>
          <a:lstStyle/>
          <a:p>
            <a:r>
              <a:rPr lang="en-US" dirty="0" smtClean="0"/>
              <a:t>Outcomes Measurement website:  </a:t>
            </a:r>
            <a:r>
              <a:rPr lang="en-US" dirty="0" smtClean="0">
                <a:hlinkClick r:id="rId3"/>
              </a:rPr>
              <a:t>http://ectacenter.org/eco/</a:t>
            </a:r>
            <a:endParaRPr lang="en-US" dirty="0" smtClean="0"/>
          </a:p>
          <a:p>
            <a:pPr lvl="1"/>
            <a:r>
              <a:rPr lang="en-US" b="1" dirty="0" smtClean="0">
                <a:solidFill>
                  <a:srgbClr val="FF0000"/>
                </a:solidFill>
              </a:rPr>
              <a:t>NEW!  </a:t>
            </a:r>
            <a:r>
              <a:rPr lang="en-US" b="1" dirty="0" smtClean="0"/>
              <a:t>COS-TC Toolkit </a:t>
            </a:r>
            <a:r>
              <a:rPr lang="en-US" dirty="0" smtClean="0"/>
              <a:t>(Child Outcomes Summary Team Collaboration Toolkit)</a:t>
            </a:r>
          </a:p>
          <a:p>
            <a:pPr lvl="1"/>
            <a:r>
              <a:rPr lang="en-US" b="1" dirty="0" smtClean="0">
                <a:solidFill>
                  <a:srgbClr val="FF0000"/>
                </a:solidFill>
              </a:rPr>
              <a:t>ONLINE MODULES!  </a:t>
            </a:r>
            <a:r>
              <a:rPr lang="en-US" b="1" dirty="0" smtClean="0"/>
              <a:t>Child Outcomes Summary (COS) Process Module</a:t>
            </a:r>
            <a:r>
              <a:rPr lang="en-US" dirty="0" smtClean="0"/>
              <a:t>: Collecting &amp; Using Data to Improve Programs</a:t>
            </a:r>
          </a:p>
          <a:p>
            <a:endParaRPr lang="en-US" dirty="0" smtClean="0"/>
          </a:p>
          <a:p>
            <a:pPr marL="349250" lvl="0" indent="-184149">
              <a:lnSpc>
                <a:spcPct val="100000"/>
              </a:lnSpc>
              <a:spcBef>
                <a:spcPts val="0"/>
              </a:spcBef>
              <a:buClr>
                <a:srgbClr val="6DB7D7"/>
              </a:buClr>
              <a:buSzPct val="110000"/>
              <a:buFont typeface="Noto Sans Symbols"/>
              <a:buChar char="●"/>
            </a:pPr>
            <a:r>
              <a:rPr lang="en-US" dirty="0" smtClean="0">
                <a:solidFill>
                  <a:srgbClr val="595959"/>
                </a:solidFill>
                <a:ea typeface="Source Sans Pro"/>
                <a:cs typeface="Source Sans Pro"/>
                <a:sym typeface="Source Sans Pro"/>
              </a:rPr>
              <a:t>Decision </a:t>
            </a:r>
            <a:r>
              <a:rPr lang="en-US" dirty="0">
                <a:solidFill>
                  <a:srgbClr val="595959"/>
                </a:solidFill>
                <a:ea typeface="Source Sans Pro"/>
                <a:cs typeface="Source Sans Pro"/>
                <a:sym typeface="Source Sans Pro"/>
              </a:rPr>
              <a:t>Tree for Summary Rating Discussions </a:t>
            </a:r>
            <a:r>
              <a:rPr lang="en-US" u="sng" dirty="0">
                <a:solidFill>
                  <a:schemeClr val="hlink"/>
                </a:solidFill>
                <a:ea typeface="Source Sans Pro"/>
                <a:cs typeface="Source Sans Pro"/>
                <a:sym typeface="Source Sans Pro"/>
                <a:hlinkClick r:id="rId4"/>
              </a:rPr>
              <a:t>http://ectacenter.org/~pdfs/eco/Decision_Tree.pdf</a:t>
            </a:r>
          </a:p>
          <a:p>
            <a:pPr marL="0" lvl="0" indent="0">
              <a:lnSpc>
                <a:spcPct val="100000"/>
              </a:lnSpc>
              <a:spcBef>
                <a:spcPts val="0"/>
              </a:spcBef>
              <a:buClr>
                <a:srgbClr val="6DB7D7"/>
              </a:buClr>
              <a:buSzPct val="25000"/>
              <a:buNone/>
            </a:pPr>
            <a:endParaRPr lang="en-US" dirty="0">
              <a:solidFill>
                <a:srgbClr val="595959"/>
              </a:solidFill>
              <a:ea typeface="Source Sans Pro"/>
              <a:cs typeface="Source Sans Pro"/>
              <a:sym typeface="Source Sans Pro"/>
            </a:endParaRPr>
          </a:p>
          <a:p>
            <a:pPr marL="349250" lvl="0" indent="-184149">
              <a:lnSpc>
                <a:spcPct val="100000"/>
              </a:lnSpc>
              <a:spcBef>
                <a:spcPts val="0"/>
              </a:spcBef>
              <a:buClr>
                <a:srgbClr val="6DB7D7"/>
              </a:buClr>
              <a:buSzPct val="110000"/>
              <a:buFont typeface="Noto Sans Symbols"/>
              <a:buChar char="●"/>
            </a:pPr>
            <a:r>
              <a:rPr lang="en-US" dirty="0" smtClean="0">
                <a:solidFill>
                  <a:srgbClr val="595959"/>
                </a:solidFill>
                <a:ea typeface="Source Sans Pro"/>
                <a:cs typeface="Source Sans Pro"/>
                <a:sym typeface="Source Sans Pro"/>
              </a:rPr>
              <a:t>State </a:t>
            </a:r>
            <a:r>
              <a:rPr lang="en-US" dirty="0">
                <a:solidFill>
                  <a:srgbClr val="595959"/>
                </a:solidFill>
                <a:ea typeface="Source Sans Pro"/>
                <a:cs typeface="Source Sans Pro"/>
                <a:sym typeface="Source Sans Pro"/>
              </a:rPr>
              <a:t>Approaches (Maps) </a:t>
            </a:r>
            <a:r>
              <a:rPr lang="en-US" u="sng" dirty="0">
                <a:solidFill>
                  <a:schemeClr val="hlink"/>
                </a:solidFill>
                <a:ea typeface="Source Sans Pro"/>
                <a:cs typeface="Source Sans Pro"/>
                <a:sym typeface="Source Sans Pro"/>
                <a:hlinkClick r:id="rId5"/>
              </a:rPr>
              <a:t>http://ectacenter.org/eco/pages/states_approaches.asp#FamilyOutcomes</a:t>
            </a:r>
          </a:p>
          <a:p>
            <a:endParaRPr lang="en-US" dirty="0"/>
          </a:p>
        </p:txBody>
      </p:sp>
      <p:sp>
        <p:nvSpPr>
          <p:cNvPr id="2" name="Title 1"/>
          <p:cNvSpPr>
            <a:spLocks noGrp="1"/>
          </p:cNvSpPr>
          <p:nvPr>
            <p:ph type="title"/>
          </p:nvPr>
        </p:nvSpPr>
        <p:spPr/>
        <p:txBody>
          <a:bodyPr/>
          <a:lstStyle/>
          <a:p>
            <a:r>
              <a:rPr lang="en-US" dirty="0" smtClean="0"/>
              <a:t>Resources:</a:t>
            </a:r>
            <a:endParaRPr lang="en-US" dirty="0"/>
          </a:p>
        </p:txBody>
      </p:sp>
    </p:spTree>
    <p:custDataLst>
      <p:tags r:id="rId1"/>
    </p:custDataLst>
    <p:extLst>
      <p:ext uri="{BB962C8B-B14F-4D97-AF65-F5344CB8AC3E}">
        <p14:creationId xmlns:p14="http://schemas.microsoft.com/office/powerpoint/2010/main" val="3462353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1"/>
          <p:cNvSpPr>
            <a:spLocks noGrp="1" noChangeArrowheads="1"/>
          </p:cNvSpPr>
          <p:nvPr>
            <p:ph idx="1"/>
          </p:nvPr>
        </p:nvSpPr>
        <p:spPr>
          <a:xfrm>
            <a:off x="813147" y="1737360"/>
            <a:ext cx="10814745" cy="4047538"/>
          </a:xfrm>
        </p:spPr>
        <p:txBody>
          <a:bodyPr>
            <a:noAutofit/>
          </a:bodyPr>
          <a:lstStyle/>
          <a:p>
            <a:pPr>
              <a:lnSpc>
                <a:spcPct val="90000"/>
              </a:lnSpc>
            </a:pPr>
            <a:r>
              <a:rPr lang="en-US" altLang="en-US" sz="2000" dirty="0"/>
              <a:t>Occupational Therapy </a:t>
            </a:r>
            <a:r>
              <a:rPr lang="en-US" altLang="en-US" sz="2000" dirty="0" smtClean="0"/>
              <a:t>Programs</a:t>
            </a:r>
            <a:endParaRPr lang="en-US" altLang="en-US" sz="2000" dirty="0"/>
          </a:p>
          <a:p>
            <a:pPr marL="914400" lvl="2" indent="0">
              <a:buNone/>
            </a:pPr>
            <a:r>
              <a:rPr lang="en-US" altLang="en-US" sz="2000" dirty="0" smtClean="0">
                <a:hlinkClick r:id="rId2"/>
              </a:rPr>
              <a:t>http://www.aota.org/Education-Careers/Find-School.aspx</a:t>
            </a:r>
            <a:r>
              <a:rPr lang="en-US" altLang="en-US" sz="2000" dirty="0" smtClean="0"/>
              <a:t> </a:t>
            </a:r>
            <a:endParaRPr lang="en-US" altLang="en-US" sz="2000" dirty="0"/>
          </a:p>
          <a:p>
            <a:pPr>
              <a:lnSpc>
                <a:spcPct val="90000"/>
              </a:lnSpc>
            </a:pPr>
            <a:r>
              <a:rPr lang="en-US" altLang="en-US" sz="2000" dirty="0"/>
              <a:t>Affiliated State </a:t>
            </a:r>
            <a:r>
              <a:rPr lang="en-US" altLang="en-US" sz="2000" dirty="0" smtClean="0"/>
              <a:t>Associations</a:t>
            </a:r>
            <a:endParaRPr lang="en-US" altLang="en-US" sz="2000" dirty="0"/>
          </a:p>
          <a:p>
            <a:pPr lvl="2">
              <a:lnSpc>
                <a:spcPct val="90000"/>
              </a:lnSpc>
              <a:buFont typeface="Wingdings" pitchFamily="2" charset="2"/>
              <a:buNone/>
            </a:pPr>
            <a:r>
              <a:rPr lang="en-US" altLang="en-US" sz="2000" dirty="0" smtClean="0">
                <a:hlinkClick r:id="rId3"/>
              </a:rPr>
              <a:t>http://www.aota.org/Advocacy-Policy/State-Policy/State-OT-Associations.aspx</a:t>
            </a:r>
            <a:r>
              <a:rPr lang="en-US" altLang="en-US" sz="2000" dirty="0" smtClean="0"/>
              <a:t> </a:t>
            </a:r>
            <a:endParaRPr lang="en-US" altLang="en-US" sz="2000" dirty="0"/>
          </a:p>
          <a:p>
            <a:r>
              <a:rPr lang="en-US" sz="2000" dirty="0" smtClean="0">
                <a:solidFill>
                  <a:srgbClr val="595959"/>
                </a:solidFill>
                <a:ea typeface="Source Sans Pro"/>
                <a:cs typeface="Source Sans Pro"/>
                <a:sym typeface="Source Sans Pro"/>
              </a:rPr>
              <a:t>AOTA </a:t>
            </a:r>
            <a:r>
              <a:rPr lang="en-US" sz="2000" dirty="0">
                <a:solidFill>
                  <a:srgbClr val="595959"/>
                </a:solidFill>
                <a:ea typeface="Source Sans Pro"/>
                <a:cs typeface="Source Sans Pro"/>
                <a:sym typeface="Source Sans Pro"/>
              </a:rPr>
              <a:t>Pediatric Virtual </a:t>
            </a:r>
            <a:r>
              <a:rPr lang="en-US" sz="2000" dirty="0" smtClean="0">
                <a:solidFill>
                  <a:srgbClr val="595959"/>
                </a:solidFill>
                <a:ea typeface="Source Sans Pro"/>
                <a:cs typeface="Source Sans Pro"/>
                <a:sym typeface="Source Sans Pro"/>
              </a:rPr>
              <a:t>Chats</a:t>
            </a:r>
          </a:p>
          <a:p>
            <a:pPr marL="0" indent="0">
              <a:buNone/>
            </a:pPr>
            <a:r>
              <a:rPr lang="en-US" sz="2000" dirty="0">
                <a:solidFill>
                  <a:srgbClr val="595959"/>
                </a:solidFill>
                <a:ea typeface="Source Sans Pro"/>
                <a:cs typeface="Source Sans Pro"/>
                <a:sym typeface="Source Sans Pro"/>
              </a:rPr>
              <a:t> </a:t>
            </a:r>
            <a:r>
              <a:rPr lang="en-US" sz="2000" dirty="0" smtClean="0">
                <a:solidFill>
                  <a:srgbClr val="595959"/>
                </a:solidFill>
                <a:ea typeface="Source Sans Pro"/>
                <a:cs typeface="Source Sans Pro"/>
                <a:sym typeface="Source Sans Pro"/>
              </a:rPr>
              <a:t>                </a:t>
            </a:r>
            <a:r>
              <a:rPr lang="en-US" sz="2000" dirty="0" smtClean="0">
                <a:solidFill>
                  <a:srgbClr val="595959"/>
                </a:solidFill>
                <a:ea typeface="Source Sans Pro"/>
                <a:cs typeface="Source Sans Pro"/>
                <a:sym typeface="Source Sans Pro"/>
                <a:hlinkClick r:id="rId4"/>
              </a:rPr>
              <a:t>www.talkshoe.com/tc/73733</a:t>
            </a:r>
            <a:endParaRPr lang="en-US" sz="2000" dirty="0" smtClean="0">
              <a:solidFill>
                <a:srgbClr val="595959"/>
              </a:solidFill>
              <a:ea typeface="Source Sans Pro"/>
              <a:cs typeface="Source Sans Pro"/>
              <a:sym typeface="Source Sans Pro"/>
            </a:endParaRPr>
          </a:p>
          <a:p>
            <a:r>
              <a:rPr lang="en-US" sz="2000" dirty="0" smtClean="0">
                <a:solidFill>
                  <a:srgbClr val="595959"/>
                </a:solidFill>
                <a:ea typeface="Source Sans Pro"/>
                <a:cs typeface="Source Sans Pro"/>
                <a:sym typeface="Source Sans Pro"/>
              </a:rPr>
              <a:t>AOTA Pediatric virtual chat on Early </a:t>
            </a:r>
            <a:r>
              <a:rPr lang="en-US" sz="2000" dirty="0">
                <a:solidFill>
                  <a:srgbClr val="595959"/>
                </a:solidFill>
                <a:ea typeface="Source Sans Pro"/>
                <a:cs typeface="Source Sans Pro"/>
                <a:sym typeface="Source Sans Pro"/>
              </a:rPr>
              <a:t>Childhood Outcomes </a:t>
            </a:r>
            <a:r>
              <a:rPr lang="en-US" sz="2000" u="sng" dirty="0">
                <a:solidFill>
                  <a:schemeClr val="hlink"/>
                </a:solidFill>
                <a:ea typeface="Source Sans Pro"/>
                <a:cs typeface="Source Sans Pro"/>
                <a:sym typeface="Source Sans Pro"/>
                <a:hlinkClick r:id="rId5"/>
              </a:rPr>
              <a:t>https://</a:t>
            </a:r>
            <a:r>
              <a:rPr lang="en-US" sz="2000" u="sng" dirty="0" smtClean="0">
                <a:solidFill>
                  <a:schemeClr val="hlink"/>
                </a:solidFill>
                <a:ea typeface="Source Sans Pro"/>
                <a:cs typeface="Source Sans Pro"/>
                <a:sym typeface="Source Sans Pro"/>
                <a:hlinkClick r:id="rId5"/>
              </a:rPr>
              <a:t>otconnections.aota.org/galleries/aota_podcasts/m/pediatric_virtual_chats/121002.aspx</a:t>
            </a:r>
            <a:endParaRPr lang="en-US" sz="2000" u="sng" dirty="0">
              <a:solidFill>
                <a:schemeClr val="hlink"/>
              </a:solidFill>
              <a:ea typeface="Source Sans Pro"/>
              <a:cs typeface="Source Sans Pro"/>
              <a:sym typeface="Source Sans Pro"/>
              <a:hlinkClick r:id="rId5"/>
            </a:endParaRPr>
          </a:p>
          <a:p>
            <a:pPr marL="0" indent="0">
              <a:buNone/>
            </a:pPr>
            <a:r>
              <a:rPr lang="en-US" sz="2000" u="sng" dirty="0" smtClean="0">
                <a:solidFill>
                  <a:schemeClr val="hlink"/>
                </a:solidFill>
                <a:ea typeface="Source Sans Pro"/>
                <a:cs typeface="Source Sans Pro"/>
                <a:sym typeface="Source Sans Pro"/>
                <a:hlinkClick r:id="rId5"/>
              </a:rPr>
              <a:t>    </a:t>
            </a:r>
            <a:endParaRPr lang="en-US" sz="2000" dirty="0" smtClean="0">
              <a:ea typeface="Source Sans Pro"/>
              <a:cs typeface="Source Sans Pro"/>
              <a:sym typeface="Source Sans Pro"/>
              <a:hlinkClick r:id="rId5"/>
            </a:endParaRPr>
          </a:p>
          <a:p>
            <a:pPr lvl="0"/>
            <a:r>
              <a:rPr lang="en-US" sz="2000" dirty="0" smtClean="0">
                <a:solidFill>
                  <a:srgbClr val="595959"/>
                </a:solidFill>
                <a:ea typeface="Source Sans Pro"/>
                <a:cs typeface="Source Sans Pro"/>
                <a:sym typeface="Source Sans Pro"/>
              </a:rPr>
              <a:t>James</a:t>
            </a:r>
            <a:r>
              <a:rPr lang="en-US" sz="2000" dirty="0">
                <a:solidFill>
                  <a:srgbClr val="595959"/>
                </a:solidFill>
                <a:ea typeface="Source Sans Pro"/>
                <a:cs typeface="Source Sans Pro"/>
                <a:sym typeface="Source Sans Pro"/>
              </a:rPr>
              <a:t>, L.W., Stoffel, A., Schefkind, S., &amp; </a:t>
            </a:r>
            <a:r>
              <a:rPr lang="en-US" sz="2000" dirty="0" err="1">
                <a:solidFill>
                  <a:srgbClr val="595959"/>
                </a:solidFill>
                <a:ea typeface="Source Sans Pro"/>
                <a:cs typeface="Source Sans Pro"/>
                <a:sym typeface="Source Sans Pro"/>
              </a:rPr>
              <a:t>Khetani</a:t>
            </a:r>
            <a:r>
              <a:rPr lang="en-US" sz="2000" dirty="0">
                <a:solidFill>
                  <a:srgbClr val="595959"/>
                </a:solidFill>
                <a:ea typeface="Source Sans Pro"/>
                <a:cs typeface="Source Sans Pro"/>
                <a:sym typeface="Source Sans Pro"/>
              </a:rPr>
              <a:t>, M.A. (2016, March). Occupational therapy involvement in child outcome summary process in early intervention and preschool. </a:t>
            </a:r>
            <a:r>
              <a:rPr lang="en-US" sz="2000" i="1" dirty="0">
                <a:solidFill>
                  <a:srgbClr val="595959"/>
                </a:solidFill>
                <a:ea typeface="Source Sans Pro"/>
                <a:cs typeface="Source Sans Pro"/>
                <a:sym typeface="Source Sans Pro"/>
              </a:rPr>
              <a:t>OT Practice, </a:t>
            </a:r>
            <a:r>
              <a:rPr lang="en-US" sz="2000" dirty="0">
                <a:solidFill>
                  <a:srgbClr val="595959"/>
                </a:solidFill>
                <a:ea typeface="Source Sans Pro"/>
                <a:cs typeface="Source Sans Pro"/>
                <a:sym typeface="Source Sans Pro"/>
              </a:rPr>
              <a:t>13-16.</a:t>
            </a:r>
          </a:p>
          <a:p>
            <a:pPr marL="0" indent="0">
              <a:buNone/>
            </a:pPr>
            <a:endParaRPr lang="en-US" sz="2000" u="sng" dirty="0">
              <a:solidFill>
                <a:schemeClr val="hlink"/>
              </a:solidFill>
              <a:ea typeface="Source Sans Pro"/>
              <a:cs typeface="Source Sans Pro"/>
              <a:sym typeface="Source Sans Pro"/>
              <a:hlinkClick r:id="rId5"/>
            </a:endParaRPr>
          </a:p>
          <a:p>
            <a:pPr marL="457200" lvl="1" indent="0">
              <a:buNone/>
            </a:pPr>
            <a:endParaRPr lang="en-US" altLang="en-US" sz="2000" dirty="0"/>
          </a:p>
        </p:txBody>
      </p:sp>
      <p:sp>
        <p:nvSpPr>
          <p:cNvPr id="19458" name="Title 1"/>
          <p:cNvSpPr>
            <a:spLocks noGrp="1" noChangeArrowheads="1"/>
          </p:cNvSpPr>
          <p:nvPr>
            <p:ph type="title"/>
          </p:nvPr>
        </p:nvSpPr>
        <p:spPr/>
        <p:txBody>
          <a:bodyPr/>
          <a:lstStyle/>
          <a:p>
            <a:r>
              <a:rPr lang="en-US" altLang="en-US" dirty="0"/>
              <a:t>AOTA </a:t>
            </a:r>
            <a:r>
              <a:rPr lang="en-US" altLang="en-US" dirty="0" smtClean="0"/>
              <a:t>Resources</a:t>
            </a:r>
            <a:endParaRPr lang="en-US" altLang="en-US" dirty="0"/>
          </a:p>
        </p:txBody>
      </p:sp>
    </p:spTree>
    <p:extLst>
      <p:ext uri="{BB962C8B-B14F-4D97-AF65-F5344CB8AC3E}">
        <p14:creationId xmlns:p14="http://schemas.microsoft.com/office/powerpoint/2010/main" val="1786163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3"/>
          <p:cNvSpPr txBox="1">
            <a:spLocks/>
          </p:cNvSpPr>
          <p:nvPr/>
        </p:nvSpPr>
        <p:spPr>
          <a:xfrm>
            <a:off x="4734258" y="1812392"/>
            <a:ext cx="6781799" cy="428376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dirty="0"/>
              <a:t>		</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None/>
            </a:pPr>
            <a:r>
              <a:rPr lang="en-US" dirty="0" smtClean="0"/>
              <a:t>		</a:t>
            </a:r>
            <a:r>
              <a:rPr lang="en-US" sz="3300" dirty="0" smtClean="0"/>
              <a:t>                   Contact:</a:t>
            </a:r>
          </a:p>
          <a:p>
            <a:pPr marL="0" indent="0">
              <a:buNone/>
            </a:pPr>
            <a:r>
              <a:rPr lang="en-US" sz="3300" dirty="0"/>
              <a:t>	</a:t>
            </a:r>
            <a:r>
              <a:rPr lang="en-US" sz="3300" dirty="0" smtClean="0"/>
              <a:t>	                 Sandy </a:t>
            </a:r>
            <a:r>
              <a:rPr lang="en-US" sz="3300" dirty="0"/>
              <a:t>Schefkind</a:t>
            </a:r>
          </a:p>
          <a:p>
            <a:pPr marL="0" indent="0">
              <a:buNone/>
            </a:pPr>
            <a:r>
              <a:rPr lang="en-US" sz="3300" dirty="0"/>
              <a:t>                                           </a:t>
            </a:r>
            <a:r>
              <a:rPr lang="en-US" sz="3300" dirty="0" smtClean="0"/>
              <a:t> AOTA </a:t>
            </a:r>
            <a:r>
              <a:rPr lang="en-US" sz="3300" dirty="0"/>
              <a:t>Pediatric Program Manager</a:t>
            </a:r>
          </a:p>
          <a:p>
            <a:pPr marL="0" indent="0">
              <a:buNone/>
            </a:pPr>
            <a:r>
              <a:rPr lang="en-US" sz="3300" dirty="0"/>
              <a:t>		              sschefkind@aota.org</a:t>
            </a:r>
          </a:p>
          <a:p>
            <a:pPr marL="0" indent="0">
              <a:buNone/>
            </a:pPr>
            <a:r>
              <a:rPr lang="en-US" sz="3300" dirty="0"/>
              <a:t>		          </a:t>
            </a:r>
            <a:r>
              <a:rPr lang="en-US" sz="3300" dirty="0" smtClean="0"/>
              <a:t>   301-652-2682 </a:t>
            </a:r>
            <a:r>
              <a:rPr lang="en-US" sz="3300" dirty="0" err="1"/>
              <a:t>ext</a:t>
            </a:r>
            <a:r>
              <a:rPr lang="en-US" sz="3300" dirty="0"/>
              <a:t> 2000</a:t>
            </a:r>
          </a:p>
          <a:p>
            <a:pPr marL="0" indent="0">
              <a:buFont typeface="Arial" panose="020B0604020202020204" pitchFamily="34" charset="0"/>
              <a:buNone/>
            </a:pPr>
            <a:endParaRPr lang="en-US" sz="2400" dirty="0"/>
          </a:p>
        </p:txBody>
      </p:sp>
      <p:sp>
        <p:nvSpPr>
          <p:cNvPr id="6" name="content 2"/>
          <p:cNvSpPr txBox="1"/>
          <p:nvPr/>
        </p:nvSpPr>
        <p:spPr>
          <a:xfrm>
            <a:off x="6325316" y="1559642"/>
            <a:ext cx="5043714" cy="1938992"/>
          </a:xfrm>
          <a:prstGeom prst="rect">
            <a:avLst/>
          </a:prstGeom>
          <a:noFill/>
        </p:spPr>
        <p:txBody>
          <a:bodyPr wrap="square" rtlCol="0">
            <a:spAutoFit/>
          </a:bodyPr>
          <a:lstStyle/>
          <a:p>
            <a:endParaRPr lang="en-US" sz="2000" dirty="0" smtClean="0"/>
          </a:p>
          <a:p>
            <a:endParaRPr lang="en-US" sz="2000" dirty="0"/>
          </a:p>
          <a:p>
            <a:endParaRPr lang="en-US" sz="2000" dirty="0" smtClean="0"/>
          </a:p>
          <a:p>
            <a:r>
              <a:rPr lang="en-US" sz="2000" dirty="0" smtClean="0"/>
              <a:t>Early Childhood section of the AOTA website:</a:t>
            </a:r>
          </a:p>
          <a:p>
            <a:r>
              <a:rPr lang="en-US" sz="2000" dirty="0" smtClean="0">
                <a:hlinkClick r:id="rId3"/>
              </a:rPr>
              <a:t>http://www.aota.org/Practice/Children-Youth/Early-Intervention.aspx</a:t>
            </a:r>
            <a:endParaRPr lang="en-US" sz="2000" dirty="0" smtClean="0"/>
          </a:p>
        </p:txBody>
      </p:sp>
      <p:sp>
        <p:nvSpPr>
          <p:cNvPr id="14339" name="content 1"/>
          <p:cNvSpPr>
            <a:spLocks noGrp="1" noChangeArrowheads="1"/>
          </p:cNvSpPr>
          <p:nvPr>
            <p:ph idx="1"/>
          </p:nvPr>
        </p:nvSpPr>
        <p:spPr>
          <a:xfrm>
            <a:off x="838200" y="1825625"/>
            <a:ext cx="4480775" cy="4351338"/>
          </a:xfrm>
        </p:spPr>
        <p:txBody>
          <a:bodyPr>
            <a:normAutofit fontScale="85000" lnSpcReduction="20000"/>
          </a:bodyPr>
          <a:lstStyle/>
          <a:p>
            <a:pPr lvl="2">
              <a:lnSpc>
                <a:spcPct val="80000"/>
              </a:lnSpc>
              <a:buFont typeface="Wingdings" pitchFamily="2" charset="2"/>
              <a:buNone/>
            </a:pPr>
            <a:endParaRPr lang="en-US" altLang="en-US" sz="1400" b="1" dirty="0"/>
          </a:p>
          <a:p>
            <a:pPr>
              <a:lnSpc>
                <a:spcPct val="80000"/>
              </a:lnSpc>
            </a:pPr>
            <a:r>
              <a:rPr lang="en-US" altLang="en-US" sz="2000" dirty="0"/>
              <a:t>AOTA Policies, Guidelines &amp; Resources</a:t>
            </a:r>
          </a:p>
          <a:p>
            <a:pPr lvl="1">
              <a:lnSpc>
                <a:spcPct val="80000"/>
              </a:lnSpc>
            </a:pPr>
            <a:r>
              <a:rPr lang="en-US" altLang="en-US" sz="2000" dirty="0"/>
              <a:t>Early Childhood Systematic Review</a:t>
            </a:r>
          </a:p>
          <a:p>
            <a:pPr lvl="1">
              <a:lnSpc>
                <a:spcPct val="80000"/>
              </a:lnSpc>
            </a:pPr>
            <a:r>
              <a:rPr lang="en-US" altLang="en-US" sz="2000" dirty="0"/>
              <a:t>Early Childhood  Practice Guidelines</a:t>
            </a:r>
          </a:p>
          <a:p>
            <a:pPr lvl="1">
              <a:lnSpc>
                <a:spcPct val="80000"/>
              </a:lnSpc>
            </a:pPr>
            <a:r>
              <a:rPr lang="en-US" altLang="en-US" sz="2000" dirty="0"/>
              <a:t>Official Documents on EI and Schools</a:t>
            </a:r>
          </a:p>
          <a:p>
            <a:pPr lvl="1">
              <a:lnSpc>
                <a:spcPct val="80000"/>
              </a:lnSpc>
            </a:pPr>
            <a:r>
              <a:rPr lang="en-US" altLang="en-US" sz="2000" dirty="0"/>
              <a:t>Fact Sheets</a:t>
            </a:r>
          </a:p>
          <a:p>
            <a:pPr lvl="1">
              <a:lnSpc>
                <a:spcPct val="80000"/>
              </a:lnSpc>
            </a:pPr>
            <a:r>
              <a:rPr lang="en-US" altLang="en-US" sz="2000" dirty="0"/>
              <a:t>Tip Sheets</a:t>
            </a:r>
          </a:p>
          <a:p>
            <a:pPr lvl="1">
              <a:lnSpc>
                <a:spcPct val="80000"/>
              </a:lnSpc>
            </a:pPr>
            <a:r>
              <a:rPr lang="en-US" altLang="en-US" sz="2000" dirty="0"/>
              <a:t>Practice advisories</a:t>
            </a:r>
          </a:p>
          <a:p>
            <a:pPr lvl="1">
              <a:lnSpc>
                <a:spcPct val="80000"/>
              </a:lnSpc>
            </a:pPr>
            <a:r>
              <a:rPr lang="en-US" altLang="en-US" sz="2000" dirty="0"/>
              <a:t>Checklists</a:t>
            </a:r>
          </a:p>
          <a:p>
            <a:pPr lvl="1">
              <a:lnSpc>
                <a:spcPct val="80000"/>
              </a:lnSpc>
            </a:pPr>
            <a:r>
              <a:rPr lang="en-US" altLang="en-US" sz="2000" dirty="0" err="1"/>
              <a:t>Powerpoints</a:t>
            </a:r>
            <a:endParaRPr lang="en-US" altLang="en-US" sz="2000" dirty="0"/>
          </a:p>
          <a:p>
            <a:pPr lvl="1">
              <a:lnSpc>
                <a:spcPct val="80000"/>
              </a:lnSpc>
            </a:pPr>
            <a:r>
              <a:rPr lang="en-US" altLang="en-US" sz="2000" dirty="0"/>
              <a:t>FAQs</a:t>
            </a:r>
          </a:p>
          <a:p>
            <a:pPr marL="457200" lvl="1" indent="0">
              <a:lnSpc>
                <a:spcPct val="80000"/>
              </a:lnSpc>
              <a:buNone/>
            </a:pPr>
            <a:endParaRPr lang="en-US" altLang="en-US" sz="2000" dirty="0"/>
          </a:p>
          <a:p>
            <a:pPr>
              <a:lnSpc>
                <a:spcPct val="80000"/>
              </a:lnSpc>
            </a:pPr>
            <a:r>
              <a:rPr lang="en-US" altLang="en-US" sz="2000" dirty="0"/>
              <a:t>Training &amp; Certification Standards</a:t>
            </a:r>
          </a:p>
          <a:p>
            <a:pPr lvl="2">
              <a:lnSpc>
                <a:spcPct val="80000"/>
              </a:lnSpc>
            </a:pPr>
            <a:r>
              <a:rPr lang="en-US" altLang="en-US" dirty="0"/>
              <a:t>ACOTE Accreditation</a:t>
            </a:r>
          </a:p>
          <a:p>
            <a:pPr lvl="2">
              <a:lnSpc>
                <a:spcPct val="80000"/>
              </a:lnSpc>
            </a:pPr>
            <a:r>
              <a:rPr lang="en-US" altLang="en-US" dirty="0"/>
              <a:t>NBCOT Exam</a:t>
            </a:r>
          </a:p>
          <a:p>
            <a:pPr lvl="2">
              <a:lnSpc>
                <a:spcPct val="80000"/>
              </a:lnSpc>
            </a:pPr>
            <a:r>
              <a:rPr lang="en-US" altLang="en-US" dirty="0"/>
              <a:t>Additional State Requirements </a:t>
            </a:r>
          </a:p>
          <a:p>
            <a:pPr lvl="2">
              <a:lnSpc>
                <a:spcPct val="80000"/>
              </a:lnSpc>
              <a:buFont typeface="Wingdings" pitchFamily="2" charset="2"/>
              <a:buNone/>
            </a:pPr>
            <a:r>
              <a:rPr lang="en-US" altLang="en-US" sz="1400" b="1" dirty="0"/>
              <a:t>	</a:t>
            </a:r>
          </a:p>
        </p:txBody>
      </p:sp>
      <p:sp>
        <p:nvSpPr>
          <p:cNvPr id="14338" name="Title 1"/>
          <p:cNvSpPr>
            <a:spLocks noGrp="1" noChangeArrowheads="1"/>
          </p:cNvSpPr>
          <p:nvPr>
            <p:ph type="title"/>
          </p:nvPr>
        </p:nvSpPr>
        <p:spPr/>
        <p:txBody>
          <a:bodyPr/>
          <a:lstStyle/>
          <a:p>
            <a:r>
              <a:rPr lang="en-US" altLang="en-US" dirty="0" smtClean="0"/>
              <a:t>AOTA Early Childhood Resources</a:t>
            </a:r>
            <a:endParaRPr lang="en-US" altLang="en-US" dirty="0"/>
          </a:p>
        </p:txBody>
      </p:sp>
    </p:spTree>
    <p:extLst>
      <p:ext uri="{BB962C8B-B14F-4D97-AF65-F5344CB8AC3E}">
        <p14:creationId xmlns:p14="http://schemas.microsoft.com/office/powerpoint/2010/main" val="2292209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of toddler eatin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09600" y="2423160"/>
            <a:ext cx="3200400" cy="2133600"/>
          </a:xfrm>
          <a:prstGeom prst="rect">
            <a:avLst/>
          </a:prstGeom>
          <a:ln>
            <a:noFill/>
          </a:ln>
          <a:effectLst>
            <a:outerShdw blurRad="292100" dist="139700" dir="2700000" algn="tl" rotWithShape="0">
              <a:srgbClr val="333333">
                <a:alpha val="65000"/>
              </a:srgbClr>
            </a:outerShdw>
          </a:effectLst>
        </p:spPr>
      </p:pic>
      <p:sp>
        <p:nvSpPr>
          <p:cNvPr id="454666" name="Content 1"/>
          <p:cNvSpPr>
            <a:spLocks noGrp="1" noChangeArrowheads="1"/>
          </p:cNvSpPr>
          <p:nvPr>
            <p:ph idx="1"/>
            <p:custDataLst>
              <p:tags r:id="rId3"/>
            </p:custDataLst>
          </p:nvPr>
        </p:nvSpPr>
        <p:spPr>
          <a:xfrm>
            <a:off x="4267200" y="2240280"/>
            <a:ext cx="6779623" cy="2834640"/>
          </a:xfrm>
        </p:spPr>
        <p:txBody>
          <a:bodyPr/>
          <a:lstStyle/>
          <a:p>
            <a:pPr>
              <a:spcBef>
                <a:spcPts val="0"/>
              </a:spcBef>
              <a:spcAft>
                <a:spcPts val="2880"/>
              </a:spcAft>
              <a:buClr>
                <a:srgbClr val="56A0D2"/>
              </a:buClr>
              <a:buSzPct val="75000"/>
            </a:pPr>
            <a:r>
              <a:rPr lang="en-US" sz="3120" b="1" dirty="0"/>
              <a:t>meaningful</a:t>
            </a:r>
            <a:r>
              <a:rPr lang="en-US" sz="2880" b="1" dirty="0"/>
              <a:t> </a:t>
            </a:r>
            <a:r>
              <a:rPr lang="en-US" sz="2880" dirty="0"/>
              <a:t>to the child in the context of everyday living</a:t>
            </a:r>
          </a:p>
          <a:p>
            <a:pPr>
              <a:spcBef>
                <a:spcPts val="0"/>
              </a:spcBef>
              <a:spcAft>
                <a:spcPts val="1440"/>
              </a:spcAft>
              <a:buClr>
                <a:srgbClr val="56A0D2"/>
              </a:buClr>
              <a:buSzPct val="75000"/>
            </a:pPr>
            <a:r>
              <a:rPr lang="en-US" sz="2880" dirty="0"/>
              <a:t>an integrated series of behaviors or skills that enable</a:t>
            </a:r>
            <a:r>
              <a:rPr lang="en-US" sz="2880" dirty="0">
                <a:solidFill>
                  <a:srgbClr val="FF0000"/>
                </a:solidFill>
              </a:rPr>
              <a:t> </a:t>
            </a:r>
            <a:r>
              <a:rPr lang="en-US" sz="2880" dirty="0"/>
              <a:t>the child to achieve important </a:t>
            </a:r>
            <a:r>
              <a:rPr lang="en-US" sz="3120" b="1" dirty="0"/>
              <a:t>everyday goals</a:t>
            </a:r>
            <a:endParaRPr lang="en-US" sz="2880" b="1" dirty="0"/>
          </a:p>
        </p:txBody>
      </p:sp>
      <p:sp>
        <p:nvSpPr>
          <p:cNvPr id="454664" name="Title 1"/>
          <p:cNvSpPr>
            <a:spLocks noGrp="1" noChangeArrowheads="1"/>
          </p:cNvSpPr>
          <p:nvPr>
            <p:ph type="title"/>
            <p:custDataLst>
              <p:tags r:id="rId4"/>
            </p:custDataLst>
          </p:nvPr>
        </p:nvSpPr>
        <p:spPr>
          <a:xfrm>
            <a:off x="792480" y="91440"/>
            <a:ext cx="9692640" cy="1143000"/>
          </a:xfrm>
        </p:spPr>
        <p:txBody>
          <a:bodyPr>
            <a:normAutofit/>
          </a:bodyPr>
          <a:lstStyle/>
          <a:p>
            <a:pPr algn="l"/>
            <a:r>
              <a:rPr lang="en-US" sz="4320" dirty="0"/>
              <a:t>Child Outcomes Are Functional</a:t>
            </a:r>
          </a:p>
        </p:txBody>
      </p:sp>
    </p:spTree>
    <p:custDataLst>
      <p:tags r:id="rId1"/>
    </p:custDataLst>
    <p:extLst>
      <p:ext uri="{BB962C8B-B14F-4D97-AF65-F5344CB8AC3E}">
        <p14:creationId xmlns:p14="http://schemas.microsoft.com/office/powerpoint/2010/main" val="412214163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4666">
                                            <p:txEl>
                                              <p:pRg st="0" end="0"/>
                                            </p:txEl>
                                          </p:spTgt>
                                        </p:tgtEl>
                                        <p:attrNameLst>
                                          <p:attrName>style.visibility</p:attrName>
                                        </p:attrNameLst>
                                      </p:cBhvr>
                                      <p:to>
                                        <p:strVal val="visible"/>
                                      </p:to>
                                    </p:set>
                                    <p:animEffect transition="in" filter="wipe(left)">
                                      <p:cBhvr>
                                        <p:cTn id="7" dur="1000"/>
                                        <p:tgtEl>
                                          <p:spTgt spid="4546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4666">
                                            <p:txEl>
                                              <p:pRg st="1" end="1"/>
                                            </p:txEl>
                                          </p:spTgt>
                                        </p:tgtEl>
                                        <p:attrNameLst>
                                          <p:attrName>style.visibility</p:attrName>
                                        </p:attrNameLst>
                                      </p:cBhvr>
                                      <p:to>
                                        <p:strVal val="visible"/>
                                      </p:to>
                                    </p:set>
                                    <p:animEffect transition="in" filter="wipe(left)">
                                      <p:cBhvr>
                                        <p:cTn id="12" dur="1000"/>
                                        <p:tgtEl>
                                          <p:spTgt spid="4546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2"/>
          <p:cNvSpPr>
            <a:spLocks noGrp="1"/>
          </p:cNvSpPr>
          <p:nvPr>
            <p:ph idx="1"/>
          </p:nvPr>
        </p:nvSpPr>
        <p:spPr>
          <a:xfrm>
            <a:off x="1097280" y="1897038"/>
            <a:ext cx="10230362" cy="4508189"/>
          </a:xfrm>
        </p:spPr>
        <p:txBody>
          <a:bodyPr>
            <a:normAutofit fontScale="77500" lnSpcReduction="20000"/>
          </a:bodyPr>
          <a:lstStyle/>
          <a:p>
            <a:pPr marL="0" indent="0">
              <a:buNone/>
            </a:pPr>
            <a:r>
              <a:rPr lang="en-US" dirty="0">
                <a:solidFill>
                  <a:srgbClr val="0070C0"/>
                </a:solidFill>
              </a:rPr>
              <a:t>http://www.aota.org/en/About-Occupational-Therapy/ </a:t>
            </a:r>
            <a:r>
              <a:rPr lang="en-US" dirty="0" smtClean="0">
                <a:solidFill>
                  <a:srgbClr val="0070C0"/>
                </a:solidFill>
              </a:rPr>
              <a:t>Patients-Clients/ChildrenAndYouth.aspx</a:t>
            </a:r>
            <a:endParaRPr lang="en-US" dirty="0"/>
          </a:p>
          <a:p>
            <a:r>
              <a:rPr lang="en-US" dirty="0" smtClean="0"/>
              <a:t>Geared </a:t>
            </a:r>
            <a:r>
              <a:rPr lang="en-US" dirty="0"/>
              <a:t>for the parent or </a:t>
            </a:r>
            <a:r>
              <a:rPr lang="en-US" dirty="0" smtClean="0"/>
              <a:t>caregiver</a:t>
            </a:r>
          </a:p>
          <a:p>
            <a:r>
              <a:rPr lang="en-US" dirty="0" smtClean="0"/>
              <a:t>Informative tip sheets that </a:t>
            </a:r>
            <a:r>
              <a:rPr lang="en-US" dirty="0"/>
              <a:t>review tips and strategies for increasing a child’s ability to participate in daily activities or “</a:t>
            </a:r>
            <a:r>
              <a:rPr lang="en-US" dirty="0" smtClean="0"/>
              <a:t>occupations” </a:t>
            </a:r>
          </a:p>
          <a:p>
            <a:r>
              <a:rPr lang="en-US" dirty="0" smtClean="0"/>
              <a:t>Describe how OT can support everyday routines of children and families</a:t>
            </a:r>
          </a:p>
          <a:p>
            <a:r>
              <a:rPr lang="en-US" dirty="0" smtClean="0"/>
              <a:t>Include:</a:t>
            </a:r>
          </a:p>
          <a:p>
            <a:pPr lvl="1"/>
            <a:r>
              <a:rPr lang="en-US" dirty="0" smtClean="0"/>
              <a:t>Morning routine</a:t>
            </a:r>
          </a:p>
          <a:p>
            <a:pPr lvl="1"/>
            <a:r>
              <a:rPr lang="en-US" dirty="0" smtClean="0"/>
              <a:t>Bath time routine (also available in Spanish)</a:t>
            </a:r>
          </a:p>
          <a:p>
            <a:pPr lvl="1"/>
            <a:r>
              <a:rPr lang="en-US" dirty="0" smtClean="0"/>
              <a:t>Bed time routine (also available in Spanish)</a:t>
            </a:r>
          </a:p>
          <a:p>
            <a:pPr lvl="1"/>
            <a:r>
              <a:rPr lang="en-US" dirty="0" smtClean="0"/>
              <a:t>Mealtime routine</a:t>
            </a:r>
          </a:p>
          <a:p>
            <a:pPr lvl="1"/>
            <a:r>
              <a:rPr lang="en-US" dirty="0" smtClean="0"/>
              <a:t>Toileting routine (also available in Spanish)</a:t>
            </a:r>
          </a:p>
          <a:p>
            <a:pPr lvl="1"/>
            <a:r>
              <a:rPr lang="en-US" dirty="0" smtClean="0"/>
              <a:t>Tummy time routine</a:t>
            </a:r>
          </a:p>
          <a:p>
            <a:pPr lvl="1"/>
            <a:endParaRPr lang="en-US" dirty="0" smtClean="0"/>
          </a:p>
          <a:p>
            <a:pPr>
              <a:buNone/>
            </a:pPr>
            <a:endParaRPr lang="en-US" dirty="0"/>
          </a:p>
        </p:txBody>
      </p:sp>
      <p:sp>
        <p:nvSpPr>
          <p:cNvPr id="2" name="Title 1"/>
          <p:cNvSpPr>
            <a:spLocks noGrp="1"/>
          </p:cNvSpPr>
          <p:nvPr>
            <p:ph type="title"/>
          </p:nvPr>
        </p:nvSpPr>
        <p:spPr/>
        <p:txBody>
          <a:bodyPr>
            <a:normAutofit/>
          </a:bodyPr>
          <a:lstStyle/>
          <a:p>
            <a:r>
              <a:rPr lang="en-US" dirty="0" smtClean="0"/>
              <a:t>AOTA Childhood Occupations Toolkit</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Resource document called &quot;Tips for living life to its fullest&quot;, establishing morning routines for children.  " title="picture of AOTA resource docume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3042" y="0"/>
            <a:ext cx="9023797" cy="875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0394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footer"/>
          <p:cNvPicPr>
            <a:picLocks noChangeAspect="1"/>
          </p:cNvPicPr>
          <p:nvPr/>
        </p:nvPicPr>
        <p:blipFill>
          <a:blip r:embed="rId3"/>
          <a:stretch>
            <a:fillRect/>
          </a:stretch>
        </p:blipFill>
        <p:spPr>
          <a:xfrm>
            <a:off x="0" y="3666026"/>
            <a:ext cx="12192000" cy="3621273"/>
          </a:xfrm>
          <a:prstGeom prst="rect">
            <a:avLst/>
          </a:prstGeom>
        </p:spPr>
      </p:pic>
      <p:pic>
        <p:nvPicPr>
          <p:cNvPr id="2" name="Picture 1" descr="First collage of pictures of child with parent reading, rubber duck, teddy bear, child sleeping.  Text reads tips for living life to its fullest, establishing bedtime routines for children.&#10;Second collage of pictures of child with parent shopping, family at dinner, family cooking together, family at dinner with dad bottle feeding baby.  Text reads tips for living life to its fullest, establishing mealtime routines for children." title="picture"/>
          <p:cNvPicPr>
            <a:picLocks noChangeAspect="1"/>
          </p:cNvPicPr>
          <p:nvPr/>
        </p:nvPicPr>
        <p:blipFill>
          <a:blip r:embed="rId4"/>
          <a:stretch>
            <a:fillRect/>
          </a:stretch>
        </p:blipFill>
        <p:spPr>
          <a:xfrm>
            <a:off x="26601" y="0"/>
            <a:ext cx="12165401" cy="3851244"/>
          </a:xfrm>
          <a:prstGeom prst="rect">
            <a:avLst/>
          </a:prstGeom>
        </p:spPr>
      </p:pic>
      <p:sp>
        <p:nvSpPr>
          <p:cNvPr id="4" name="Footer Placeholder 3" descr="STOFFEL, A. 2015 DO NOT DISTRIBUTE WITHOUT PERMISSION&#10;" title="footer"/>
          <p:cNvSpPr>
            <a:spLocks noGrp="1"/>
          </p:cNvSpPr>
          <p:nvPr>
            <p:ph type="ftr" sz="quarter" idx="11"/>
          </p:nvPr>
        </p:nvSpPr>
        <p:spPr/>
        <p:txBody>
          <a:bodyPr/>
          <a:lstStyle/>
          <a:p>
            <a:r>
              <a:rPr lang="en-US" dirty="0" smtClean="0"/>
              <a:t>STOFFEL, A. 2015 DO NOT DISTRIBUTE WITHOUT PERMISSION</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Tips for living life to its fullest.  How to pick a toy:  checklist for toy shopping." title="picture of AOTA resourc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0"/>
            <a:ext cx="7772400" cy="754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2765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AOTA FAQ document:  What is the role of occupational therapy in early intervention?" title="picutre of AOTA resource - FAQ"/>
          <p:cNvPicPr>
            <a:picLocks noChangeAspect="1"/>
          </p:cNvPicPr>
          <p:nvPr/>
        </p:nvPicPr>
        <p:blipFill>
          <a:blip r:embed="rId2"/>
          <a:stretch>
            <a:fillRect/>
          </a:stretch>
        </p:blipFill>
        <p:spPr>
          <a:xfrm>
            <a:off x="938124" y="245316"/>
            <a:ext cx="10621123" cy="6612684"/>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descr="To learn more, contact the American Occupational Therapy Association&#10;www.aota.org&#10;301-652-2682&#10;living life to its fullest&#10;occupational therapy&#10;AOTA logo&#10;picture of chidlren's toy blocks" title="Picture of AOTA information"/>
          <p:cNvSpPr/>
          <p:nvPr/>
        </p:nvSpPr>
        <p:spPr>
          <a:xfrm>
            <a:off x="1" y="0"/>
            <a:ext cx="12176607" cy="6846794"/>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7050342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title="AOTA logo"/>
          <p:cNvPicPr>
            <a:picLocks noChangeAspect="1"/>
          </p:cNvPicPr>
          <p:nvPr/>
        </p:nvPicPr>
        <p:blipFill>
          <a:blip r:embed="rId2"/>
          <a:stretch>
            <a:fillRect/>
          </a:stretch>
        </p:blipFill>
        <p:spPr>
          <a:xfrm>
            <a:off x="1187144" y="5694513"/>
            <a:ext cx="4877223" cy="536494"/>
          </a:xfrm>
          <a:prstGeom prst="rect">
            <a:avLst/>
          </a:prstGeom>
        </p:spPr>
      </p:pic>
      <p:pic>
        <p:nvPicPr>
          <p:cNvPr id="68" name="Picture 3" title="Picture of children's building block toys"/>
          <p:cNvPicPr>
            <a:picLocks noChangeAspect="1"/>
          </p:cNvPicPr>
          <p:nvPr/>
        </p:nvPicPr>
        <p:blipFill>
          <a:blip r:embed="rId3"/>
          <a:stretch>
            <a:fillRect/>
          </a:stretch>
        </p:blipFill>
        <p:spPr>
          <a:xfrm>
            <a:off x="9229986" y="5130584"/>
            <a:ext cx="1975275" cy="1127858"/>
          </a:xfrm>
          <a:prstGeom prst="rect">
            <a:avLst/>
          </a:prstGeom>
        </p:spPr>
      </p:pic>
      <p:sp>
        <p:nvSpPr>
          <p:cNvPr id="65" name="picture 1" descr="picture of family at the park together." title="picture"/>
          <p:cNvSpPr/>
          <p:nvPr/>
        </p:nvSpPr>
        <p:spPr>
          <a:xfrm>
            <a:off x="2740429" y="1861745"/>
            <a:ext cx="6818555" cy="330595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8" name="title 2"/>
          <p:cNvSpPr txBox="1"/>
          <p:nvPr/>
        </p:nvSpPr>
        <p:spPr>
          <a:xfrm>
            <a:off x="4485385" y="1441322"/>
            <a:ext cx="3328642" cy="205188"/>
          </a:xfrm>
          <a:prstGeom prst="rect">
            <a:avLst/>
          </a:prstGeom>
        </p:spPr>
        <p:txBody>
          <a:bodyPr wrap="square" lIns="0" tIns="0" rIns="0" bIns="0" rtlCol="0">
            <a:noAutofit/>
          </a:bodyPr>
          <a:lstStyle/>
          <a:p>
            <a:pPr marL="11397">
              <a:lnSpc>
                <a:spcPts val="2109"/>
              </a:lnSpc>
              <a:spcBef>
                <a:spcPts val="105"/>
              </a:spcBef>
            </a:pPr>
            <a:r>
              <a:rPr sz="2000" b="1" dirty="0" smtClean="0">
                <a:latin typeface="Arial"/>
                <a:cs typeface="Arial"/>
              </a:rPr>
              <a:t>Living</a:t>
            </a:r>
            <a:r>
              <a:rPr lang="en-US" sz="2000" b="1" dirty="0" smtClean="0">
                <a:latin typeface="Arial"/>
                <a:cs typeface="Arial"/>
              </a:rPr>
              <a:t> Life to Its Fullest</a:t>
            </a:r>
            <a:endParaRPr sz="2000" dirty="0">
              <a:latin typeface="Arial"/>
              <a:cs typeface="Arial"/>
            </a:endParaRPr>
          </a:p>
        </p:txBody>
      </p:sp>
      <p:sp>
        <p:nvSpPr>
          <p:cNvPr id="9" name="title 1"/>
          <p:cNvSpPr txBox="1"/>
          <p:nvPr/>
        </p:nvSpPr>
        <p:spPr>
          <a:xfrm>
            <a:off x="4185415" y="823137"/>
            <a:ext cx="4627687" cy="336401"/>
          </a:xfrm>
          <a:prstGeom prst="rect">
            <a:avLst/>
          </a:prstGeom>
        </p:spPr>
        <p:txBody>
          <a:bodyPr wrap="square" lIns="0" tIns="0" rIns="0" bIns="0" rtlCol="0">
            <a:noAutofit/>
          </a:bodyPr>
          <a:lstStyle/>
          <a:p>
            <a:pPr marL="11397">
              <a:lnSpc>
                <a:spcPts val="2661"/>
              </a:lnSpc>
              <a:spcBef>
                <a:spcPts val="133"/>
              </a:spcBef>
            </a:pPr>
            <a:r>
              <a:rPr sz="2800" b="1" dirty="0">
                <a:latin typeface="Arial"/>
                <a:cs typeface="Arial"/>
              </a:rPr>
              <a:t>Occupational Therapy</a:t>
            </a:r>
            <a:endParaRPr sz="2800" dirty="0">
              <a:latin typeface="Arial"/>
              <a:cs typeface="Arial"/>
            </a:endParaRPr>
          </a:p>
        </p:txBody>
      </p:sp>
    </p:spTree>
    <p:extLst>
      <p:ext uri="{BB962C8B-B14F-4D97-AF65-F5344CB8AC3E}">
        <p14:creationId xmlns:p14="http://schemas.microsoft.com/office/powerpoint/2010/main" val="21640804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title="Picture of children's building block toys"/>
          <p:cNvPicPr>
            <a:picLocks noChangeAspect="1"/>
          </p:cNvPicPr>
          <p:nvPr/>
        </p:nvPicPr>
        <p:blipFill>
          <a:blip r:embed="rId2"/>
          <a:stretch>
            <a:fillRect/>
          </a:stretch>
        </p:blipFill>
        <p:spPr>
          <a:xfrm>
            <a:off x="9229986" y="5130584"/>
            <a:ext cx="1975275" cy="1127858"/>
          </a:xfrm>
          <a:prstGeom prst="rect">
            <a:avLst/>
          </a:prstGeom>
        </p:spPr>
      </p:pic>
      <p:pic>
        <p:nvPicPr>
          <p:cNvPr id="61" name="Picture 1" title="AOTA logo"/>
          <p:cNvPicPr>
            <a:picLocks noChangeAspect="1"/>
          </p:cNvPicPr>
          <p:nvPr/>
        </p:nvPicPr>
        <p:blipFill>
          <a:blip r:embed="rId3"/>
          <a:stretch>
            <a:fillRect/>
          </a:stretch>
        </p:blipFill>
        <p:spPr>
          <a:xfrm>
            <a:off x="1187144" y="5694513"/>
            <a:ext cx="4877223" cy="536494"/>
          </a:xfrm>
          <a:prstGeom prst="rect">
            <a:avLst/>
          </a:prstGeom>
        </p:spPr>
      </p:pic>
      <p:sp>
        <p:nvSpPr>
          <p:cNvPr id="4" name="content 1"/>
          <p:cNvSpPr txBox="1"/>
          <p:nvPr/>
        </p:nvSpPr>
        <p:spPr>
          <a:xfrm>
            <a:off x="1039399" y="1619512"/>
            <a:ext cx="10532205" cy="2844798"/>
          </a:xfrm>
          <a:prstGeom prst="rect">
            <a:avLst/>
          </a:prstGeom>
        </p:spPr>
        <p:txBody>
          <a:bodyPr wrap="square" lIns="0" tIns="0" rIns="0" bIns="0" rtlCol="0">
            <a:noAutofit/>
          </a:bodyPr>
          <a:lstStyle/>
          <a:p>
            <a:pPr marL="11397">
              <a:lnSpc>
                <a:spcPts val="2015"/>
              </a:lnSpc>
              <a:spcBef>
                <a:spcPts val="101"/>
              </a:spcBef>
            </a:pPr>
            <a:r>
              <a:rPr sz="1900" b="1" spc="4" dirty="0" smtClean="0">
                <a:latin typeface="Arial"/>
                <a:cs typeface="Arial"/>
              </a:rPr>
              <a:t> </a:t>
            </a:r>
            <a:r>
              <a:rPr lang="en-US" sz="1900" b="1" dirty="0" smtClean="0">
                <a:latin typeface="Arial"/>
                <a:cs typeface="Arial"/>
              </a:rPr>
              <a:t>AOTA Children and Youth Fact Sheets</a:t>
            </a:r>
            <a:endParaRPr lang="en-US" b="1" u="heavy" dirty="0">
              <a:solidFill>
                <a:srgbClr val="009999"/>
              </a:solidFill>
              <a:latin typeface="Arial"/>
              <a:cs typeface="Arial"/>
            </a:endParaRPr>
          </a:p>
          <a:p>
            <a:pPr marL="11397" marR="35900">
              <a:lnSpc>
                <a:spcPct val="95825"/>
              </a:lnSpc>
              <a:spcBef>
                <a:spcPts val="427"/>
              </a:spcBef>
            </a:pPr>
            <a:r>
              <a:rPr lang="en-US" sz="2800" b="1" dirty="0">
                <a:latin typeface="Arial"/>
                <a:cs typeface="Arial"/>
                <a:hlinkClick r:id="rId4"/>
              </a:rPr>
              <a:t>http://</a:t>
            </a:r>
            <a:r>
              <a:rPr lang="en-US" sz="2800" b="1" dirty="0" smtClean="0">
                <a:latin typeface="Arial"/>
                <a:cs typeface="Arial"/>
                <a:hlinkClick r:id="rId4"/>
              </a:rPr>
              <a:t>www.aota.org/About-Occupational-Therapy/Professionals/CY.aspx</a:t>
            </a:r>
            <a:endParaRPr lang="en-US" sz="2800" b="1" dirty="0" smtClean="0">
              <a:latin typeface="Arial"/>
              <a:cs typeface="Arial"/>
            </a:endParaRPr>
          </a:p>
          <a:p>
            <a:pPr marL="11397" marR="35900">
              <a:lnSpc>
                <a:spcPct val="95825"/>
              </a:lnSpc>
              <a:spcBef>
                <a:spcPts val="427"/>
              </a:spcBef>
            </a:pPr>
            <a:endParaRPr dirty="0">
              <a:latin typeface="Arial"/>
              <a:cs typeface="Arial"/>
            </a:endParaRPr>
          </a:p>
          <a:p>
            <a:pPr marL="11397" marR="35900">
              <a:lnSpc>
                <a:spcPct val="95825"/>
              </a:lnSpc>
              <a:spcBef>
                <a:spcPts val="533"/>
              </a:spcBef>
            </a:pPr>
            <a:endParaRPr dirty="0">
              <a:latin typeface="Arial"/>
              <a:cs typeface="Arial"/>
            </a:endParaRPr>
          </a:p>
          <a:p>
            <a:pPr marL="11397" marR="35900">
              <a:lnSpc>
                <a:spcPct val="95825"/>
              </a:lnSpc>
              <a:spcBef>
                <a:spcPts val="85"/>
              </a:spcBef>
            </a:pPr>
            <a:r>
              <a:rPr lang="en-US" sz="1900" b="1" dirty="0" smtClean="0">
                <a:latin typeface="Arial"/>
                <a:cs typeface="Arial"/>
              </a:rPr>
              <a:t>AOTA </a:t>
            </a:r>
            <a:r>
              <a:rPr sz="1900" b="1" dirty="0" smtClean="0">
                <a:latin typeface="Arial"/>
                <a:cs typeface="Arial"/>
              </a:rPr>
              <a:t> </a:t>
            </a:r>
            <a:r>
              <a:rPr sz="1900" b="1" dirty="0">
                <a:latin typeface="Arial"/>
                <a:cs typeface="Arial"/>
              </a:rPr>
              <a:t>Children and </a:t>
            </a:r>
            <a:r>
              <a:rPr sz="1900" b="1" dirty="0" smtClean="0">
                <a:latin typeface="Arial"/>
                <a:cs typeface="Arial"/>
              </a:rPr>
              <a:t>Youth</a:t>
            </a:r>
            <a:r>
              <a:rPr lang="en-US" sz="1900" b="1" dirty="0">
                <a:latin typeface="Arial"/>
                <a:cs typeface="Arial"/>
              </a:rPr>
              <a:t> Tip </a:t>
            </a:r>
            <a:r>
              <a:rPr lang="en-US" sz="1900" b="1" dirty="0" smtClean="0">
                <a:latin typeface="Arial"/>
                <a:cs typeface="Arial"/>
              </a:rPr>
              <a:t>Sheets</a:t>
            </a:r>
          </a:p>
          <a:p>
            <a:pPr marL="11397" marR="35900">
              <a:lnSpc>
                <a:spcPct val="95825"/>
              </a:lnSpc>
              <a:spcBef>
                <a:spcPts val="85"/>
              </a:spcBef>
            </a:pPr>
            <a:r>
              <a:rPr lang="en-US" sz="2800" b="1" dirty="0" smtClean="0">
                <a:latin typeface="Arial"/>
                <a:cs typeface="Arial"/>
                <a:hlinkClick r:id="rId5"/>
              </a:rPr>
              <a:t>http</a:t>
            </a:r>
            <a:r>
              <a:rPr lang="en-US" sz="2800" b="1" dirty="0">
                <a:latin typeface="Arial"/>
                <a:cs typeface="Arial"/>
                <a:hlinkClick r:id="rId5"/>
              </a:rPr>
              <a:t>://</a:t>
            </a:r>
            <a:r>
              <a:rPr lang="en-US" sz="2800" b="1" dirty="0" smtClean="0">
                <a:latin typeface="Arial"/>
                <a:cs typeface="Arial"/>
                <a:hlinkClick r:id="rId5"/>
              </a:rPr>
              <a:t>www.aota.org/About-Occupational-Therapy/Patients-Clients/ChildrenAndYouth.aspx</a:t>
            </a:r>
            <a:endParaRPr lang="en-US" sz="2800" b="1" dirty="0" smtClean="0">
              <a:latin typeface="Arial"/>
              <a:cs typeface="Arial"/>
            </a:endParaRPr>
          </a:p>
          <a:p>
            <a:pPr marL="11397" marR="35900">
              <a:lnSpc>
                <a:spcPct val="95825"/>
              </a:lnSpc>
              <a:spcBef>
                <a:spcPts val="85"/>
              </a:spcBef>
            </a:pPr>
            <a:endParaRPr lang="en-US" sz="1900" b="1" dirty="0">
              <a:latin typeface="Arial"/>
              <a:cs typeface="Arial"/>
            </a:endParaRPr>
          </a:p>
        </p:txBody>
      </p:sp>
      <p:sp>
        <p:nvSpPr>
          <p:cNvPr id="2" name="title 1"/>
          <p:cNvSpPr txBox="1"/>
          <p:nvPr/>
        </p:nvSpPr>
        <p:spPr>
          <a:xfrm>
            <a:off x="1768834" y="759085"/>
            <a:ext cx="11083636" cy="403412"/>
          </a:xfrm>
          <a:prstGeom prst="rect">
            <a:avLst/>
          </a:prstGeom>
        </p:spPr>
        <p:txBody>
          <a:bodyPr wrap="square" lIns="0" tIns="0" rIns="0" bIns="0" rtlCol="0">
            <a:noAutofit/>
          </a:bodyPr>
          <a:lstStyle/>
          <a:p>
            <a:pPr marL="1765619">
              <a:lnSpc>
                <a:spcPts val="2930"/>
              </a:lnSpc>
              <a:spcBef>
                <a:spcPts val="447"/>
              </a:spcBef>
            </a:pPr>
            <a:r>
              <a:rPr sz="4300" b="1" baseline="-7246" dirty="0">
                <a:latin typeface="Arial"/>
                <a:cs typeface="Arial"/>
              </a:rPr>
              <a:t>References</a:t>
            </a:r>
            <a:r>
              <a:rPr sz="4300" b="1" spc="-154" baseline="-7246" dirty="0">
                <a:latin typeface="Arial"/>
                <a:cs typeface="Arial"/>
              </a:rPr>
              <a:t> </a:t>
            </a:r>
            <a:r>
              <a:rPr sz="4300" b="1" baseline="-7246" dirty="0">
                <a:latin typeface="Arial"/>
                <a:cs typeface="Arial"/>
              </a:rPr>
              <a:t>and Resources</a:t>
            </a:r>
            <a:endParaRPr sz="2900" dirty="0">
              <a:latin typeface="Arial"/>
              <a:cs typeface="Arial"/>
            </a:endParaRPr>
          </a:p>
        </p:txBody>
      </p:sp>
    </p:spTree>
    <p:extLst>
      <p:ext uri="{BB962C8B-B14F-4D97-AF65-F5344CB8AC3E}">
        <p14:creationId xmlns:p14="http://schemas.microsoft.com/office/powerpoint/2010/main" val="22069294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title="Picture of children's building block toys"/>
          <p:cNvPicPr>
            <a:picLocks noChangeAspect="1"/>
          </p:cNvPicPr>
          <p:nvPr/>
        </p:nvPicPr>
        <p:blipFill>
          <a:blip r:embed="rId2"/>
          <a:stretch>
            <a:fillRect/>
          </a:stretch>
        </p:blipFill>
        <p:spPr>
          <a:xfrm>
            <a:off x="9229986" y="5130584"/>
            <a:ext cx="1975275" cy="1127858"/>
          </a:xfrm>
          <a:prstGeom prst="rect">
            <a:avLst/>
          </a:prstGeom>
        </p:spPr>
      </p:pic>
      <p:pic>
        <p:nvPicPr>
          <p:cNvPr id="6" name="Picture 1" title="AOTA logo"/>
          <p:cNvPicPr>
            <a:picLocks noChangeAspect="1"/>
          </p:cNvPicPr>
          <p:nvPr/>
        </p:nvPicPr>
        <p:blipFill>
          <a:blip r:embed="rId3"/>
          <a:stretch>
            <a:fillRect/>
          </a:stretch>
        </p:blipFill>
        <p:spPr>
          <a:xfrm>
            <a:off x="1187144" y="5694513"/>
            <a:ext cx="4877223" cy="536494"/>
          </a:xfrm>
          <a:prstGeom prst="rect">
            <a:avLst/>
          </a:prstGeom>
        </p:spPr>
      </p:pic>
      <p:sp>
        <p:nvSpPr>
          <p:cNvPr id="2" name="content 1"/>
          <p:cNvSpPr/>
          <p:nvPr/>
        </p:nvSpPr>
        <p:spPr>
          <a:xfrm>
            <a:off x="1634285" y="1649975"/>
            <a:ext cx="8667971" cy="2996477"/>
          </a:xfrm>
          <a:prstGeom prst="rect">
            <a:avLst/>
          </a:prstGeom>
        </p:spPr>
        <p:txBody>
          <a:bodyPr wrap="square" lIns="82058" tIns="41029" rIns="82058" bIns="41029">
            <a:spAutoFit/>
          </a:bodyPr>
          <a:lstStyle/>
          <a:p>
            <a:pPr marL="11397" marR="35900">
              <a:lnSpc>
                <a:spcPct val="95825"/>
              </a:lnSpc>
              <a:spcBef>
                <a:spcPts val="81"/>
              </a:spcBef>
            </a:pPr>
            <a:r>
              <a:rPr lang="en-US" sz="2400" b="1" dirty="0" smtClean="0">
                <a:latin typeface="Arial"/>
                <a:cs typeface="Arial"/>
              </a:rPr>
              <a:t>Evidence Based Children and Youth Resources </a:t>
            </a:r>
            <a:endParaRPr lang="en-US" sz="2400" b="1" dirty="0">
              <a:latin typeface="Arial"/>
              <a:cs typeface="Arial"/>
            </a:endParaRPr>
          </a:p>
          <a:p>
            <a:pPr marL="11397" marR="35900">
              <a:lnSpc>
                <a:spcPct val="95825"/>
              </a:lnSpc>
              <a:spcBef>
                <a:spcPts val="102"/>
              </a:spcBef>
            </a:pPr>
            <a:endParaRPr lang="en-US" sz="2400" b="1" dirty="0">
              <a:latin typeface="Arial"/>
              <a:cs typeface="Arial"/>
            </a:endParaRPr>
          </a:p>
          <a:p>
            <a:pPr marL="11397" marR="35900">
              <a:lnSpc>
                <a:spcPct val="95825"/>
              </a:lnSpc>
              <a:spcBef>
                <a:spcPts val="102"/>
              </a:spcBef>
            </a:pPr>
            <a:r>
              <a:rPr lang="en-US" sz="2400" b="1" dirty="0">
                <a:latin typeface="Arial"/>
                <a:cs typeface="Arial"/>
                <a:hlinkClick r:id="rId4"/>
              </a:rPr>
              <a:t>http://</a:t>
            </a:r>
            <a:r>
              <a:rPr lang="en-US" sz="2400" b="1" dirty="0" smtClean="0">
                <a:latin typeface="Arial"/>
                <a:cs typeface="Arial"/>
                <a:hlinkClick r:id="rId4"/>
              </a:rPr>
              <a:t>www.aota.org/Practice/Children-Youth/Evidence-based.aspx</a:t>
            </a:r>
            <a:endParaRPr lang="en-US" sz="2400" b="1" dirty="0" smtClean="0">
              <a:latin typeface="Arial"/>
              <a:cs typeface="Arial"/>
            </a:endParaRPr>
          </a:p>
          <a:p>
            <a:pPr marL="11397" marR="35900">
              <a:lnSpc>
                <a:spcPct val="95825"/>
              </a:lnSpc>
              <a:spcBef>
                <a:spcPts val="102"/>
              </a:spcBef>
            </a:pPr>
            <a:endParaRPr lang="en-US" sz="2400" b="1" dirty="0">
              <a:latin typeface="Arial"/>
              <a:cs typeface="Arial"/>
            </a:endParaRPr>
          </a:p>
          <a:p>
            <a:pPr marL="11397" marR="35900">
              <a:lnSpc>
                <a:spcPct val="95825"/>
              </a:lnSpc>
              <a:spcBef>
                <a:spcPts val="102"/>
              </a:spcBef>
            </a:pPr>
            <a:endParaRPr lang="en-US" sz="2400" b="1" dirty="0" smtClean="0">
              <a:latin typeface="Arial"/>
              <a:cs typeface="Arial"/>
            </a:endParaRPr>
          </a:p>
          <a:p>
            <a:pPr marL="11397" marR="35900">
              <a:lnSpc>
                <a:spcPct val="95825"/>
              </a:lnSpc>
              <a:spcBef>
                <a:spcPts val="102"/>
              </a:spcBef>
            </a:pPr>
            <a:r>
              <a:rPr lang="en-US" sz="2400" b="1" dirty="0" smtClean="0">
                <a:latin typeface="Arial"/>
                <a:cs typeface="Arial"/>
              </a:rPr>
              <a:t>Official Document 2011 </a:t>
            </a:r>
          </a:p>
          <a:p>
            <a:pPr marL="11397" marR="35900">
              <a:lnSpc>
                <a:spcPct val="95825"/>
              </a:lnSpc>
              <a:spcBef>
                <a:spcPts val="102"/>
              </a:spcBef>
            </a:pPr>
            <a:r>
              <a:rPr lang="en-US" sz="2400" b="1" dirty="0">
                <a:latin typeface="Arial"/>
                <a:cs typeface="Arial"/>
                <a:hlinkClick r:id="rId5"/>
              </a:rPr>
              <a:t>http://</a:t>
            </a:r>
            <a:r>
              <a:rPr lang="en-US" sz="2400" b="1" dirty="0" smtClean="0">
                <a:latin typeface="Arial"/>
                <a:cs typeface="Arial"/>
                <a:hlinkClick r:id="rId5"/>
              </a:rPr>
              <a:t>ajot.aota.org/article.aspx?articleid=1865197</a:t>
            </a:r>
            <a:endParaRPr lang="en-US" sz="2400" b="1" dirty="0" smtClean="0">
              <a:latin typeface="Arial"/>
              <a:cs typeface="Arial"/>
            </a:endParaRPr>
          </a:p>
        </p:txBody>
      </p:sp>
      <p:sp>
        <p:nvSpPr>
          <p:cNvPr id="5" name="title 1"/>
          <p:cNvSpPr/>
          <p:nvPr/>
        </p:nvSpPr>
        <p:spPr>
          <a:xfrm>
            <a:off x="1688877" y="796780"/>
            <a:ext cx="7752075" cy="403412"/>
          </a:xfrm>
          <a:custGeom>
            <a:avLst/>
            <a:gdLst/>
            <a:ahLst/>
            <a:cxnLst/>
            <a:rect l="l" t="t" r="r" b="b"/>
            <a:pathLst>
              <a:path w="9144000" h="457200">
                <a:moveTo>
                  <a:pt x="0" y="0"/>
                </a:moveTo>
                <a:lnTo>
                  <a:pt x="0" y="457200"/>
                </a:lnTo>
                <a:lnTo>
                  <a:pt x="9144000" y="457200"/>
                </a:lnTo>
                <a:lnTo>
                  <a:pt x="9144000" y="0"/>
                </a:lnTo>
                <a:lnTo>
                  <a:pt x="0" y="0"/>
                </a:lnTo>
                <a:close/>
              </a:path>
            </a:pathLst>
          </a:custGeom>
          <a:solidFill>
            <a:srgbClr val="98CCFE"/>
          </a:solidFill>
        </p:spPr>
        <p:txBody>
          <a:bodyPr wrap="square" lIns="0" tIns="0" rIns="0" bIns="0" rtlCol="0">
            <a:noAutofit/>
          </a:bodyPr>
          <a:lstStyle/>
          <a:p>
            <a:pPr marL="1765619">
              <a:lnSpc>
                <a:spcPts val="2930"/>
              </a:lnSpc>
              <a:spcBef>
                <a:spcPts val="447"/>
              </a:spcBef>
            </a:pPr>
            <a:r>
              <a:rPr lang="en-US" sz="2800" b="1" dirty="0">
                <a:latin typeface="Arial"/>
                <a:cs typeface="Arial"/>
              </a:rPr>
              <a:t>References and Resources</a:t>
            </a:r>
          </a:p>
        </p:txBody>
      </p:sp>
    </p:spTree>
    <p:extLst>
      <p:ext uri="{BB962C8B-B14F-4D97-AF65-F5344CB8AC3E}">
        <p14:creationId xmlns:p14="http://schemas.microsoft.com/office/powerpoint/2010/main" val="909934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Logo of the U.S. Office of Special Education Program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3436" y="4587329"/>
            <a:ext cx="1196577" cy="998042"/>
          </a:xfrm>
          <a:prstGeom prst="rect">
            <a:avLst/>
          </a:prstGeom>
        </p:spPr>
      </p:pic>
      <p:sp>
        <p:nvSpPr>
          <p:cNvPr id="3" name="Content 1"/>
          <p:cNvSpPr>
            <a:spLocks noGrp="1"/>
          </p:cNvSpPr>
          <p:nvPr>
            <p:ph idx="1"/>
          </p:nvPr>
        </p:nvSpPr>
        <p:spPr>
          <a:xfrm>
            <a:off x="2152650" y="2057400"/>
            <a:ext cx="8058150" cy="3028950"/>
          </a:xfrm>
        </p:spPr>
        <p:txBody>
          <a:bodyPr>
            <a:normAutofit/>
          </a:bodyPr>
          <a:lstStyle/>
          <a:p>
            <a:pPr marL="0" indent="0">
              <a:buNone/>
            </a:pPr>
            <a:r>
              <a:rPr lang="en-US" sz="2000" dirty="0"/>
              <a:t>The contents of this presentation were developed under grants from the U.S. Department of Education, #H373Z120002 (Project Officers: Meredith </a:t>
            </a:r>
            <a:r>
              <a:rPr lang="en-US" sz="2000" dirty="0" err="1"/>
              <a:t>Micelli</a:t>
            </a:r>
            <a:r>
              <a:rPr lang="en-US" sz="2000" dirty="0"/>
              <a:t> and Richelle Davis) and #H326P120002 (Project Officer: Julia Martin Eile). However, contents of the presentation do not necessarily represent the policy of the U.S. Department of Education, and you should not assume endorsement by the Federal Government.</a:t>
            </a:r>
          </a:p>
        </p:txBody>
      </p:sp>
    </p:spTree>
    <p:extLst>
      <p:ext uri="{BB962C8B-B14F-4D97-AF65-F5344CB8AC3E}">
        <p14:creationId xmlns:p14="http://schemas.microsoft.com/office/powerpoint/2010/main" val="4087228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title="Photo of two children coloring"/>
          <p:cNvPicPr>
            <a:picLocks noChangeAspect="1"/>
          </p:cNvPicPr>
          <p:nvPr/>
        </p:nvPicPr>
        <p:blipFill rotWithShape="1">
          <a:blip r:embed="rId7" cstate="print">
            <a:extLst>
              <a:ext uri="{28A0092B-C50C-407E-A947-70E740481C1C}">
                <a14:useLocalDpi xmlns:a14="http://schemas.microsoft.com/office/drawing/2010/main" val="0"/>
              </a:ext>
            </a:extLst>
          </a:blip>
          <a:srcRect b="12000"/>
          <a:stretch/>
        </p:blipFill>
        <p:spPr>
          <a:xfrm>
            <a:off x="952500" y="4225221"/>
            <a:ext cx="4498848" cy="2639311"/>
          </a:xfrm>
          <a:prstGeom prst="rect">
            <a:avLst/>
          </a:prstGeom>
        </p:spPr>
      </p:pic>
      <p:sp>
        <p:nvSpPr>
          <p:cNvPr id="471050" name="Content 2"/>
          <p:cNvSpPr>
            <a:spLocks noGrp="1" noChangeArrowheads="1"/>
          </p:cNvSpPr>
          <p:nvPr>
            <p:ph idx="1"/>
            <p:custDataLst>
              <p:tags r:id="rId2"/>
            </p:custDataLst>
          </p:nvPr>
        </p:nvSpPr>
        <p:spPr>
          <a:xfrm>
            <a:off x="5451348" y="3520440"/>
            <a:ext cx="4937760" cy="2194560"/>
          </a:xfrm>
          <a:ln>
            <a:noFill/>
          </a:ln>
        </p:spPr>
        <p:txBody>
          <a:bodyPr/>
          <a:lstStyle/>
          <a:p>
            <a:pPr marL="0" indent="0">
              <a:spcBef>
                <a:spcPts val="0"/>
              </a:spcBef>
              <a:spcAft>
                <a:spcPts val="360"/>
              </a:spcAft>
              <a:buNone/>
            </a:pPr>
            <a:r>
              <a:rPr lang="en-US" sz="3360" dirty="0"/>
              <a:t>Rather than</a:t>
            </a:r>
          </a:p>
          <a:p>
            <a:pPr lvl="1">
              <a:spcBef>
                <a:spcPts val="0"/>
              </a:spcBef>
              <a:buFont typeface="Arial" panose="020B0604020202020204" pitchFamily="34" charset="0"/>
              <a:buChar char="•"/>
            </a:pPr>
            <a:r>
              <a:rPr lang="en-US" sz="2880" dirty="0"/>
              <a:t>Skill by skill</a:t>
            </a:r>
          </a:p>
          <a:p>
            <a:pPr lvl="1">
              <a:spcBef>
                <a:spcPts val="0"/>
              </a:spcBef>
              <a:buFont typeface="Arial" panose="020B0604020202020204" pitchFamily="34" charset="0"/>
              <a:buChar char="•"/>
            </a:pPr>
            <a:r>
              <a:rPr lang="en-US" sz="2880" dirty="0"/>
              <a:t>A standardized way</a:t>
            </a:r>
          </a:p>
          <a:p>
            <a:pPr lvl="1">
              <a:spcBef>
                <a:spcPts val="0"/>
              </a:spcBef>
              <a:buFont typeface="Arial" panose="020B0604020202020204" pitchFamily="34" charset="0"/>
              <a:buChar char="•"/>
            </a:pPr>
            <a:r>
              <a:rPr lang="en-US" sz="2880" dirty="0"/>
              <a:t>Split by domains</a:t>
            </a:r>
          </a:p>
        </p:txBody>
      </p:sp>
      <p:sp>
        <p:nvSpPr>
          <p:cNvPr id="6" name="Content 1"/>
          <p:cNvSpPr txBox="1">
            <a:spLocks noChangeArrowheads="1"/>
          </p:cNvSpPr>
          <p:nvPr>
            <p:custDataLst>
              <p:tags r:id="rId3"/>
            </p:custDataLst>
          </p:nvPr>
        </p:nvSpPr>
        <p:spPr>
          <a:xfrm>
            <a:off x="883920" y="1554480"/>
            <a:ext cx="7498080" cy="1783080"/>
          </a:xfrm>
          <a:prstGeom prst="rect">
            <a:avLst/>
          </a:prstGeom>
          <a:ln>
            <a:noFill/>
          </a:ln>
        </p:spPr>
        <p:txBody>
          <a:bodyPr vert="horz" lIns="109728" tIns="54864" rIns="109728" bIns="54864"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72543"/>
                </a:solidFill>
                <a:latin typeface="+mn-lt"/>
                <a:ea typeface="+mn-ea"/>
                <a:cs typeface="+mn-cs"/>
              </a:defRPr>
            </a:lvl1pPr>
            <a:lvl2pPr marL="742950" indent="-285750" algn="l" defTabSz="914400" rtl="0" eaLnBrk="1" latinLnBrk="0" hangingPunct="1">
              <a:spcBef>
                <a:spcPct val="20000"/>
              </a:spcBef>
              <a:buClr>
                <a:srgbClr val="6699CC"/>
              </a:buClr>
              <a:buSzPct val="75000"/>
              <a:buFont typeface="Wingdings" panose="05000000000000000000" pitchFamily="2" charset="2"/>
              <a:buChar char="§"/>
              <a:defRPr sz="2800" b="0" i="0" u="none" kern="1200">
                <a:solidFill>
                  <a:srgbClr val="07254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254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254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254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360"/>
              </a:spcAft>
              <a:buNone/>
            </a:pPr>
            <a:r>
              <a:rPr lang="en-US" sz="3360" dirty="0"/>
              <a:t>The three outcomes reflect</a:t>
            </a:r>
          </a:p>
          <a:p>
            <a:pPr lvl="1">
              <a:spcBef>
                <a:spcPts val="0"/>
              </a:spcBef>
              <a:buFont typeface="Arial" panose="020B0604020202020204" pitchFamily="34" charset="0"/>
              <a:buChar char="•"/>
            </a:pPr>
            <a:r>
              <a:rPr lang="en-US" sz="2880" dirty="0"/>
              <a:t>The integration of multiple skills</a:t>
            </a:r>
          </a:p>
          <a:p>
            <a:pPr lvl="1">
              <a:spcBef>
                <a:spcPts val="0"/>
              </a:spcBef>
              <a:spcAft>
                <a:spcPts val="2880"/>
              </a:spcAft>
              <a:buFont typeface="Arial" panose="020B0604020202020204" pitchFamily="34" charset="0"/>
              <a:buChar char="•"/>
            </a:pPr>
            <a:r>
              <a:rPr lang="en-US" sz="2880" dirty="0"/>
              <a:t>Functioning across settings and situations</a:t>
            </a:r>
          </a:p>
        </p:txBody>
      </p:sp>
      <p:sp>
        <p:nvSpPr>
          <p:cNvPr id="471048" name="Title 1"/>
          <p:cNvSpPr>
            <a:spLocks noGrp="1" noChangeArrowheads="1"/>
          </p:cNvSpPr>
          <p:nvPr>
            <p:ph type="title"/>
            <p:custDataLst>
              <p:tags r:id="rId4"/>
            </p:custDataLst>
          </p:nvPr>
        </p:nvSpPr>
        <p:spPr>
          <a:xfrm>
            <a:off x="701040" y="91440"/>
            <a:ext cx="10424160" cy="1143000"/>
          </a:xfrm>
        </p:spPr>
        <p:txBody>
          <a:bodyPr>
            <a:noAutofit/>
          </a:bodyPr>
          <a:lstStyle/>
          <a:p>
            <a:pPr algn="l"/>
            <a:r>
              <a:rPr lang="en-US" sz="4320" dirty="0"/>
              <a:t>Outcomes Reflect Global Functioning</a:t>
            </a:r>
          </a:p>
        </p:txBody>
      </p:sp>
    </p:spTree>
    <p:custDataLst>
      <p:tags r:id="rId1"/>
    </p:custDataLst>
    <p:extLst>
      <p:ext uri="{BB962C8B-B14F-4D97-AF65-F5344CB8AC3E}">
        <p14:creationId xmlns:p14="http://schemas.microsoft.com/office/powerpoint/2010/main" val="30424454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71050">
                                            <p:txEl>
                                              <p:pRg st="0" end="0"/>
                                            </p:txEl>
                                          </p:spTgt>
                                        </p:tgtEl>
                                        <p:attrNameLst>
                                          <p:attrName>style.visibility</p:attrName>
                                        </p:attrNameLst>
                                      </p:cBhvr>
                                      <p:to>
                                        <p:strVal val="visible"/>
                                      </p:to>
                                    </p:set>
                                    <p:animEffect transition="in" filter="fade">
                                      <p:cBhvr>
                                        <p:cTn id="11" dur="1000"/>
                                        <p:tgtEl>
                                          <p:spTgt spid="47105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71050">
                                            <p:txEl>
                                              <p:pRg st="1" end="1"/>
                                            </p:txEl>
                                          </p:spTgt>
                                        </p:tgtEl>
                                        <p:attrNameLst>
                                          <p:attrName>style.visibility</p:attrName>
                                        </p:attrNameLst>
                                      </p:cBhvr>
                                      <p:to>
                                        <p:strVal val="visible"/>
                                      </p:to>
                                    </p:set>
                                    <p:animEffect transition="in" filter="fade">
                                      <p:cBhvr>
                                        <p:cTn id="14" dur="1000"/>
                                        <p:tgtEl>
                                          <p:spTgt spid="471050">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71050">
                                            <p:txEl>
                                              <p:pRg st="2" end="2"/>
                                            </p:txEl>
                                          </p:spTgt>
                                        </p:tgtEl>
                                        <p:attrNameLst>
                                          <p:attrName>style.visibility</p:attrName>
                                        </p:attrNameLst>
                                      </p:cBhvr>
                                      <p:to>
                                        <p:strVal val="visible"/>
                                      </p:to>
                                    </p:set>
                                    <p:animEffect transition="in" filter="fade">
                                      <p:cBhvr>
                                        <p:cTn id="17" dur="1000"/>
                                        <p:tgtEl>
                                          <p:spTgt spid="471050">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71050">
                                            <p:txEl>
                                              <p:pRg st="3" end="3"/>
                                            </p:txEl>
                                          </p:spTgt>
                                        </p:tgtEl>
                                        <p:attrNameLst>
                                          <p:attrName>style.visibility</p:attrName>
                                        </p:attrNameLst>
                                      </p:cBhvr>
                                      <p:to>
                                        <p:strVal val="visible"/>
                                      </p:to>
                                    </p:set>
                                    <p:animEffect transition="in" filter="fade">
                                      <p:cBhvr>
                                        <p:cTn id="20" dur="1000"/>
                                        <p:tgtEl>
                                          <p:spTgt spid="4710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0"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title="Photo of adults sitting around  a tabl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0" y="2571942"/>
            <a:ext cx="3400790" cy="2967191"/>
          </a:xfrm>
          <a:prstGeom prst="rect">
            <a:avLst/>
          </a:prstGeom>
        </p:spPr>
      </p:pic>
      <p:sp>
        <p:nvSpPr>
          <p:cNvPr id="3" name="Content 1"/>
          <p:cNvSpPr>
            <a:spLocks noGrp="1"/>
          </p:cNvSpPr>
          <p:nvPr>
            <p:ph idx="1"/>
            <p:custDataLst>
              <p:tags r:id="rId2"/>
            </p:custDataLst>
          </p:nvPr>
        </p:nvSpPr>
        <p:spPr>
          <a:xfrm>
            <a:off x="5144312" y="2438400"/>
            <a:ext cx="5541885" cy="1905000"/>
          </a:xfrm>
        </p:spPr>
        <p:txBody>
          <a:bodyPr>
            <a:noAutofit/>
          </a:bodyPr>
          <a:lstStyle/>
          <a:p>
            <a:pPr marL="0" indent="0">
              <a:buNone/>
            </a:pPr>
            <a:r>
              <a:rPr lang="en-US" sz="3300" dirty="0"/>
              <a:t>A team process for summarizing information on a child’s functioning in each of the three child outcome areas</a:t>
            </a:r>
          </a:p>
        </p:txBody>
      </p:sp>
      <p:sp>
        <p:nvSpPr>
          <p:cNvPr id="2" name="Title 1"/>
          <p:cNvSpPr>
            <a:spLocks noGrp="1"/>
          </p:cNvSpPr>
          <p:nvPr>
            <p:ph type="title"/>
            <p:custDataLst>
              <p:tags r:id="rId3"/>
            </p:custDataLst>
          </p:nvPr>
        </p:nvSpPr>
        <p:spPr>
          <a:xfrm>
            <a:off x="2514600" y="152400"/>
            <a:ext cx="7162800" cy="1143000"/>
          </a:xfrm>
        </p:spPr>
        <p:txBody>
          <a:bodyPr>
            <a:noAutofit/>
          </a:bodyPr>
          <a:lstStyle/>
          <a:p>
            <a:r>
              <a:rPr lang="en-US" sz="4320" dirty="0"/>
              <a:t>What is the COS Process?</a:t>
            </a:r>
          </a:p>
        </p:txBody>
      </p:sp>
    </p:spTree>
    <p:custDataLst>
      <p:tags r:id="rId1"/>
    </p:custDataLst>
    <p:extLst>
      <p:ext uri="{BB962C8B-B14F-4D97-AF65-F5344CB8AC3E}">
        <p14:creationId xmlns:p14="http://schemas.microsoft.com/office/powerpoint/2010/main" val="722313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title="Photo of young boy coloring"/>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7620000" y="1117600"/>
            <a:ext cx="3048000" cy="4575048"/>
          </a:xfrm>
          <a:prstGeom prst="rect">
            <a:avLst/>
          </a:prstGeom>
          <a:ln>
            <a:noFill/>
          </a:ln>
          <a:effectLst>
            <a:outerShdw blurRad="50800" dist="38100" dir="8100000" algn="tr" rotWithShape="0">
              <a:prstClr val="black">
                <a:alpha val="40000"/>
              </a:prstClr>
            </a:outerShdw>
          </a:effectLst>
        </p:spPr>
      </p:pic>
      <p:sp>
        <p:nvSpPr>
          <p:cNvPr id="452627" name="Content 1"/>
          <p:cNvSpPr>
            <a:spLocks noGrp="1" noChangeArrowheads="1"/>
          </p:cNvSpPr>
          <p:nvPr>
            <p:ph idx="1"/>
            <p:custDataLst>
              <p:tags r:id="rId3"/>
            </p:custDataLst>
          </p:nvPr>
        </p:nvSpPr>
        <p:spPr>
          <a:xfrm>
            <a:off x="668739" y="1117600"/>
            <a:ext cx="6564573" cy="5090160"/>
          </a:xfrm>
        </p:spPr>
        <p:txBody>
          <a:bodyPr>
            <a:noAutofit/>
          </a:bodyPr>
          <a:lstStyle/>
          <a:p>
            <a:pPr marL="228600" indent="-217488">
              <a:spcBef>
                <a:spcPts val="0"/>
              </a:spcBef>
              <a:spcAft>
                <a:spcPts val="1800"/>
              </a:spcAft>
              <a:buClr>
                <a:srgbClr val="56A0D2"/>
              </a:buClr>
              <a:buSzPct val="80000"/>
            </a:pPr>
            <a:r>
              <a:rPr lang="en-US" sz="3000" dirty="0"/>
              <a:t>Uses information from multiple sources to describe how a child is functioning</a:t>
            </a:r>
          </a:p>
          <a:p>
            <a:pPr marL="228600" indent="-217488">
              <a:spcBef>
                <a:spcPts val="0"/>
              </a:spcBef>
              <a:spcAft>
                <a:spcPts val="1800"/>
              </a:spcAft>
              <a:buClr>
                <a:srgbClr val="56A0D2"/>
              </a:buClr>
              <a:buSzPct val="80000"/>
            </a:pPr>
            <a:r>
              <a:rPr lang="en-US" sz="3000" dirty="0"/>
              <a:t>Relies on team-based discussion and decision-making</a:t>
            </a:r>
          </a:p>
          <a:p>
            <a:pPr marL="228600" indent="-217488">
              <a:spcBef>
                <a:spcPts val="0"/>
              </a:spcBef>
              <a:spcAft>
                <a:spcPts val="1200"/>
              </a:spcAft>
              <a:buClr>
                <a:srgbClr val="56A0D2"/>
              </a:buClr>
              <a:buSzPct val="80000"/>
            </a:pPr>
            <a:r>
              <a:rPr lang="en-US" sz="3000" dirty="0"/>
              <a:t>Uses a 7-point rating scale to describe the child’s functioning across settings and situations</a:t>
            </a:r>
          </a:p>
          <a:p>
            <a:pPr marL="228600" indent="-217488">
              <a:spcBef>
                <a:spcPts val="0"/>
              </a:spcBef>
              <a:spcAft>
                <a:spcPts val="1200"/>
              </a:spcAft>
              <a:buClr>
                <a:srgbClr val="56A0D2"/>
              </a:buClr>
              <a:buSzPct val="80000"/>
            </a:pPr>
            <a:r>
              <a:rPr lang="en-US" altLang="en-US" sz="3000" dirty="0"/>
              <a:t>Is completed upon program </a:t>
            </a:r>
            <a:r>
              <a:rPr lang="en-US" altLang="en-US" sz="3000" b="1" dirty="0"/>
              <a:t>entry and exit </a:t>
            </a:r>
            <a:r>
              <a:rPr lang="en-US" altLang="en-US" sz="3000" dirty="0"/>
              <a:t>(at a minimum)</a:t>
            </a:r>
          </a:p>
        </p:txBody>
      </p:sp>
      <p:sp>
        <p:nvSpPr>
          <p:cNvPr id="452624" name="Title 1"/>
          <p:cNvSpPr>
            <a:spLocks noGrp="1" noChangeArrowheads="1"/>
          </p:cNvSpPr>
          <p:nvPr>
            <p:ph type="title"/>
            <p:custDataLst>
              <p:tags r:id="rId4"/>
            </p:custDataLst>
          </p:nvPr>
        </p:nvSpPr>
        <p:spPr>
          <a:xfrm>
            <a:off x="1214651" y="237471"/>
            <a:ext cx="8077200" cy="655320"/>
          </a:xfrm>
        </p:spPr>
        <p:txBody>
          <a:bodyPr anchor="t" anchorCtr="0">
            <a:noAutofit/>
          </a:bodyPr>
          <a:lstStyle/>
          <a:p>
            <a:pPr algn="l"/>
            <a:r>
              <a:rPr lang="en-US" sz="4320" dirty="0"/>
              <a:t>Features</a:t>
            </a:r>
          </a:p>
        </p:txBody>
      </p:sp>
    </p:spTree>
    <p:custDataLst>
      <p:tags r:id="rId1"/>
    </p:custDataLst>
    <p:extLst>
      <p:ext uri="{BB962C8B-B14F-4D97-AF65-F5344CB8AC3E}">
        <p14:creationId xmlns:p14="http://schemas.microsoft.com/office/powerpoint/2010/main" val="90212224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2627">
                                            <p:txEl>
                                              <p:pRg st="0" end="0"/>
                                            </p:txEl>
                                          </p:spTgt>
                                        </p:tgtEl>
                                        <p:attrNameLst>
                                          <p:attrName>style.visibility</p:attrName>
                                        </p:attrNameLst>
                                      </p:cBhvr>
                                      <p:to>
                                        <p:strVal val="visible"/>
                                      </p:to>
                                    </p:set>
                                    <p:animEffect transition="in" filter="fade">
                                      <p:cBhvr>
                                        <p:cTn id="7" dur="1000"/>
                                        <p:tgtEl>
                                          <p:spTgt spid="452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2627">
                                            <p:txEl>
                                              <p:pRg st="1" end="1"/>
                                            </p:txEl>
                                          </p:spTgt>
                                        </p:tgtEl>
                                        <p:attrNameLst>
                                          <p:attrName>style.visibility</p:attrName>
                                        </p:attrNameLst>
                                      </p:cBhvr>
                                      <p:to>
                                        <p:strVal val="visible"/>
                                      </p:to>
                                    </p:set>
                                    <p:animEffect transition="in" filter="fade">
                                      <p:cBhvr>
                                        <p:cTn id="12" dur="1000"/>
                                        <p:tgtEl>
                                          <p:spTgt spid="452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2627">
                                            <p:txEl>
                                              <p:pRg st="2" end="2"/>
                                            </p:txEl>
                                          </p:spTgt>
                                        </p:tgtEl>
                                        <p:attrNameLst>
                                          <p:attrName>style.visibility</p:attrName>
                                        </p:attrNameLst>
                                      </p:cBhvr>
                                      <p:to>
                                        <p:strVal val="visible"/>
                                      </p:to>
                                    </p:set>
                                    <p:animEffect transition="in" filter="fade">
                                      <p:cBhvr>
                                        <p:cTn id="17" dur="1000"/>
                                        <p:tgtEl>
                                          <p:spTgt spid="452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2627">
                                            <p:txEl>
                                              <p:pRg st="3" end="3"/>
                                            </p:txEl>
                                          </p:spTgt>
                                        </p:tgtEl>
                                        <p:attrNameLst>
                                          <p:attrName>style.visibility</p:attrName>
                                        </p:attrNameLst>
                                      </p:cBhvr>
                                      <p:to>
                                        <p:strVal val="visible"/>
                                      </p:to>
                                    </p:set>
                                    <p:animEffect transition="in" filter="fade">
                                      <p:cBhvr>
                                        <p:cTn id="22" dur="1000"/>
                                        <p:tgtEl>
                                          <p:spTgt spid="452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title="Photo of three adults talking"/>
          <p:cNvPicPr>
            <a:picLocks noChangeAspect="1"/>
          </p:cNvPicPr>
          <p:nvPr>
            <p:custDataLst>
              <p:tags r:id="rId2"/>
            </p:custDataLst>
          </p:nvPr>
        </p:nvPicPr>
        <p:blipFill>
          <a:blip r:embed="rId8" cstate="email">
            <a:extLst>
              <a:ext uri="{28A0092B-C50C-407E-A947-70E740481C1C}">
                <a14:useLocalDpi xmlns:a14="http://schemas.microsoft.com/office/drawing/2010/main"/>
              </a:ext>
            </a:extLst>
          </a:blip>
          <a:stretch>
            <a:fillRect/>
          </a:stretch>
        </p:blipFill>
        <p:spPr>
          <a:xfrm>
            <a:off x="1524000" y="1828800"/>
            <a:ext cx="3200400" cy="2133600"/>
          </a:xfrm>
          <a:prstGeom prst="rect">
            <a:avLst/>
          </a:prstGeom>
          <a:ln>
            <a:noFill/>
          </a:ln>
          <a:effectLst>
            <a:outerShdw blurRad="190500" algn="tl" rotWithShape="0">
              <a:srgbClr val="000000">
                <a:alpha val="70000"/>
              </a:srgbClr>
            </a:outerShdw>
          </a:effectLst>
        </p:spPr>
      </p:pic>
      <p:sp>
        <p:nvSpPr>
          <p:cNvPr id="2" name="Content 2"/>
          <p:cNvSpPr/>
          <p:nvPr>
            <p:custDataLst>
              <p:tags r:id="rId3"/>
            </p:custDataLst>
          </p:nvPr>
        </p:nvSpPr>
        <p:spPr>
          <a:xfrm>
            <a:off x="1440976" y="4953000"/>
            <a:ext cx="9436290" cy="954107"/>
          </a:xfrm>
          <a:prstGeom prst="rect">
            <a:avLst/>
          </a:prstGeom>
        </p:spPr>
        <p:txBody>
          <a:bodyPr wrap="square">
            <a:spAutoFit/>
          </a:bodyPr>
          <a:lstStyle/>
          <a:p>
            <a:r>
              <a:rPr lang="en-US" sz="2800" dirty="0">
                <a:solidFill>
                  <a:srgbClr val="072543"/>
                </a:solidFill>
              </a:rPr>
              <a:t>Discussing the child’s functioning across variety of settings and situations</a:t>
            </a:r>
            <a:endParaRPr lang="en-US" sz="2800" dirty="0"/>
          </a:p>
        </p:txBody>
      </p:sp>
      <p:sp>
        <p:nvSpPr>
          <p:cNvPr id="452627" name="Content 1"/>
          <p:cNvSpPr>
            <a:spLocks noGrp="1" noChangeArrowheads="1"/>
          </p:cNvSpPr>
          <p:nvPr>
            <p:ph idx="1"/>
            <p:custDataLst>
              <p:tags r:id="rId4"/>
            </p:custDataLst>
          </p:nvPr>
        </p:nvSpPr>
        <p:spPr>
          <a:xfrm>
            <a:off x="5374943" y="1295400"/>
            <a:ext cx="5181600" cy="3200400"/>
          </a:xfrm>
        </p:spPr>
        <p:txBody>
          <a:bodyPr>
            <a:noAutofit/>
          </a:bodyPr>
          <a:lstStyle/>
          <a:p>
            <a:pPr marL="11112" indent="0">
              <a:spcBef>
                <a:spcPts val="0"/>
              </a:spcBef>
              <a:spcAft>
                <a:spcPts val="600"/>
              </a:spcAft>
              <a:buClr>
                <a:srgbClr val="56A0D2"/>
              </a:buClr>
              <a:buSzPct val="80000"/>
              <a:buNone/>
            </a:pPr>
            <a:r>
              <a:rPr lang="en-US" sz="2800" dirty="0"/>
              <a:t>A team of people knowledgeable about the child:</a:t>
            </a:r>
          </a:p>
          <a:p>
            <a:pPr marL="754062" lvl="1">
              <a:spcBef>
                <a:spcPts val="0"/>
              </a:spcBef>
              <a:spcAft>
                <a:spcPts val="600"/>
              </a:spcAft>
              <a:buClr>
                <a:srgbClr val="56A0D2"/>
              </a:buClr>
              <a:buSzPct val="80000"/>
              <a:buFont typeface="Arial" panose="020B0604020202020204" pitchFamily="34" charset="0"/>
              <a:buChar char="•"/>
            </a:pPr>
            <a:r>
              <a:rPr lang="en-US" sz="2800" dirty="0"/>
              <a:t>Parents</a:t>
            </a:r>
          </a:p>
          <a:p>
            <a:pPr marL="754062" lvl="1">
              <a:spcBef>
                <a:spcPts val="0"/>
              </a:spcBef>
              <a:spcAft>
                <a:spcPts val="600"/>
              </a:spcAft>
              <a:buClr>
                <a:srgbClr val="56A0D2"/>
              </a:buClr>
              <a:buSzPct val="80000"/>
              <a:buFont typeface="Arial" panose="020B0604020202020204" pitchFamily="34" charset="0"/>
              <a:buChar char="•"/>
            </a:pPr>
            <a:r>
              <a:rPr lang="en-US" sz="2800" dirty="0"/>
              <a:t>Teachers</a:t>
            </a:r>
          </a:p>
          <a:p>
            <a:pPr marL="754062" lvl="1">
              <a:spcBef>
                <a:spcPts val="0"/>
              </a:spcBef>
              <a:spcAft>
                <a:spcPts val="600"/>
              </a:spcAft>
              <a:buClr>
                <a:srgbClr val="56A0D2"/>
              </a:buClr>
              <a:buSzPct val="80000"/>
              <a:buFont typeface="Arial" panose="020B0604020202020204" pitchFamily="34" charset="0"/>
              <a:buChar char="•"/>
            </a:pPr>
            <a:r>
              <a:rPr lang="en-US" sz="2800" dirty="0"/>
              <a:t>Child care providers</a:t>
            </a:r>
          </a:p>
          <a:p>
            <a:pPr marL="754062" lvl="1">
              <a:spcBef>
                <a:spcPts val="0"/>
              </a:spcBef>
              <a:spcAft>
                <a:spcPts val="600"/>
              </a:spcAft>
              <a:buClr>
                <a:srgbClr val="56A0D2"/>
              </a:buClr>
              <a:buSzPct val="80000"/>
              <a:buFont typeface="Arial" panose="020B0604020202020204" pitchFamily="34" charset="0"/>
              <a:buChar char="•"/>
            </a:pPr>
            <a:r>
              <a:rPr lang="en-US" sz="2800" dirty="0"/>
              <a:t>Service providers</a:t>
            </a:r>
          </a:p>
          <a:p>
            <a:pPr marL="754062" lvl="1">
              <a:spcBef>
                <a:spcPts val="0"/>
              </a:spcBef>
              <a:spcAft>
                <a:spcPts val="2400"/>
              </a:spcAft>
              <a:buClr>
                <a:srgbClr val="56A0D2"/>
              </a:buClr>
              <a:buSzPct val="80000"/>
              <a:buFont typeface="Arial" panose="020B0604020202020204" pitchFamily="34" charset="0"/>
              <a:buChar char="•"/>
            </a:pPr>
            <a:r>
              <a:rPr lang="en-US" sz="2800" dirty="0"/>
              <a:t>Service coordinators</a:t>
            </a:r>
          </a:p>
        </p:txBody>
      </p:sp>
      <p:sp>
        <p:nvSpPr>
          <p:cNvPr id="452624" name="Title 1"/>
          <p:cNvSpPr>
            <a:spLocks noGrp="1" noChangeArrowheads="1"/>
          </p:cNvSpPr>
          <p:nvPr>
            <p:ph type="title"/>
            <p:custDataLst>
              <p:tags r:id="rId5"/>
            </p:custDataLst>
          </p:nvPr>
        </p:nvSpPr>
        <p:spPr>
          <a:xfrm>
            <a:off x="791570" y="182880"/>
            <a:ext cx="10508776" cy="655320"/>
          </a:xfrm>
        </p:spPr>
        <p:txBody>
          <a:bodyPr anchor="t" anchorCtr="0">
            <a:noAutofit/>
          </a:bodyPr>
          <a:lstStyle/>
          <a:p>
            <a:pPr algn="l"/>
            <a:r>
              <a:rPr lang="en-US" sz="3800" dirty="0"/>
              <a:t>Team-Based Discussions &amp; Decision-Making</a:t>
            </a:r>
          </a:p>
        </p:txBody>
      </p:sp>
    </p:spTree>
    <p:custDataLst>
      <p:tags r:id="rId1"/>
    </p:custDataLst>
    <p:extLst>
      <p:ext uri="{BB962C8B-B14F-4D97-AF65-F5344CB8AC3E}">
        <p14:creationId xmlns:p14="http://schemas.microsoft.com/office/powerpoint/2010/main" val="373530246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5"/>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Learning From One Another:  Occupational Therapists as Valuable Team Members in the COS Process&amp;quot;&quot;/&gt;&lt;property id=&quot;20307&quot; value=&quot;256&quot;/&gt;&lt;/object&gt;&lt;object type=&quot;3&quot; unique_id=&quot;10004&quot;&gt;&lt;property id=&quot;20148&quot; value=&quot;5&quot;/&gt;&lt;property id=&quot;20300&quot; value=&quot;Slide 2 - &amp;quot;Collaborative Presenters/Planners:&amp;quot;&quot;/&gt;&lt;property id=&quot;20307&quot; value=&quot;257&quot;/&gt;&lt;/object&gt;&lt;object type=&quot;3&quot; unique_id=&quot;10005&quot;&gt;&lt;property id=&quot;20148&quot; value=&quot;5&quot;/&gt;&lt;property id=&quot;20300&quot; value=&quot;Slide 3 - &amp;quot;What we’ll cover:&amp;quot;&quot;/&gt;&lt;property id=&quot;20307&quot; value=&quot;258&quot;/&gt;&lt;/object&gt;&lt;object type=&quot;3&quot; unique_id=&quot;10006&quot;&gt;&lt;property id=&quot;20148&quot; value=&quot;5&quot;/&gt;&lt;property id=&quot;20300&quot; value=&quot;Slide 4 - &amp;quot;Three Child Outcomes&amp;quot;&quot;/&gt;&lt;property id=&quot;20307&quot; value=&quot;266&quot;/&gt;&lt;/object&gt;&lt;object type=&quot;3&quot; unique_id=&quot;10007&quot;&gt;&lt;property id=&quot;20148&quot; value=&quot;5&quot;/&gt;&lt;property id=&quot;20300&quot; value=&quot;Slide 5 - &amp;quot;Child Outcomes Are Functional&amp;quot;&quot;/&gt;&lt;property id=&quot;20307&quot; value=&quot;270&quot;/&gt;&lt;/object&gt;&lt;object type=&quot;3&quot; unique_id=&quot;10008&quot;&gt;&lt;property id=&quot;20148&quot; value=&quot;5&quot;/&gt;&lt;property id=&quot;20300&quot; value=&quot;Slide 6 - &amp;quot;Outcomes Reflect Global Functioning&amp;quot;&quot;/&gt;&lt;property id=&quot;20307&quot; value=&quot;271&quot;/&gt;&lt;/object&gt;&lt;object type=&quot;3&quot; unique_id=&quot;10009&quot;&gt;&lt;property id=&quot;20148&quot; value=&quot;5&quot;/&gt;&lt;property id=&quot;20300&quot; value=&quot;Slide 7 - &amp;quot;What is the COS Process?&amp;quot;&quot;/&gt;&lt;property id=&quot;20307&quot; value=&quot;272&quot;/&gt;&lt;/object&gt;&lt;object type=&quot;3&quot; unique_id=&quot;10010&quot;&gt;&lt;property id=&quot;20148&quot; value=&quot;5&quot;/&gt;&lt;property id=&quot;20300&quot; value=&quot;Slide 8 - &amp;quot;Features&amp;quot;&quot;/&gt;&lt;property id=&quot;20307&quot; value=&quot;274&quot;/&gt;&lt;/object&gt;&lt;object type=&quot;3&quot; unique_id=&quot;10011&quot;&gt;&lt;property id=&quot;20148&quot; value=&quot;5&quot;/&gt;&lt;property id=&quot;20300&quot; value=&quot;Slide 9 - &amp;quot;Team-Based Discussions &amp;amp; Decision-Making&amp;quot;&quot;/&gt;&lt;property id=&quot;20307&quot; value=&quot;277&quot;/&gt;&lt;/object&gt;&lt;object type=&quot;3&quot; unique_id=&quot;10012&quot;&gt;&lt;property id=&quot;20148&quot; value=&quot;5&quot;/&gt;&lt;property id=&quot;20300&quot; value=&quot;Slide 10 - &amp;quot;The COS Process:&amp;quot;&quot;/&gt;&lt;property id=&quot;20307&quot; value=&quot;280&quot;/&gt;&lt;/object&gt;&lt;object type=&quot;3&quot; unique_id=&quot;10013&quot;&gt;&lt;property id=&quot;20148&quot; value=&quot;5&quot;/&gt;&lt;property id=&quot;20300&quot; value=&quot;Slide 11 - &amp;quot;State Approaches to Measuring Child Outcomes – FFY 2013-14&amp;quot;&quot;/&gt;&lt;property id=&quot;20307&quot; value=&quot;281&quot;/&gt;&lt;/object&gt;&lt;object type=&quot;3&quot; unique_id=&quot;10014&quot;&gt;&lt;property id=&quot;20148&quot; value=&quot;5&quot;/&gt;&lt;property id=&quot;20300&quot; value=&quot;Slide 12 - &amp;quot;State Approaches: Part C&amp;quot;&quot;/&gt;&lt;property id=&quot;20307&quot; value=&quot;282&quot;/&gt;&lt;/object&gt;&lt;object type=&quot;3&quot; unique_id=&quot;10015&quot;&gt;&lt;property id=&quot;20148&quot; value=&quot;5&quot;/&gt;&lt;property id=&quot;20300&quot; value=&quot;Slide 13 - &amp;quot;State Approaches: Part B Preschool&amp;quot;&quot;/&gt;&lt;property id=&quot;20307&quot; value=&quot;283&quot;/&gt;&lt;/object&gt;&lt;object type=&quot;3&quot; unique_id=&quot;10017&quot;&gt;&lt;property id=&quot;20148&quot; value=&quot;5&quot;/&gt;&lt;property id=&quot;20300&quot; value=&quot;Slide 31 - &amp;quot;ADD:  How Ots can participate/contribute – Anne and Leslie&amp;quot;&quot;/&gt;&lt;property id=&quot;20307&quot; value=&quot;284&quot;/&gt;&lt;/object&gt;&lt;object type=&quot;3&quot; unique_id=&quot;10018&quot;&gt;&lt;property id=&quot;20148&quot; value=&quot;5&quot;/&gt;&lt;property id=&quot;20300&quot; value=&quot;Slide 32 - &amp;quot;ADD:  What local implementation looks like – Ashley and Jen&amp;quot;&quot;/&gt;&lt;property id=&quot;20307&quot; value=&quot;285&quot;/&gt;&lt;/object&gt;&lt;object type=&quot;3&quot; unique_id=&quot;10019&quot;&gt;&lt;property id=&quot;20148&quot; value=&quot;5&quot;/&gt;&lt;property id=&quot;20300&quot; value=&quot;Slide 33 - &amp;quot;Scenarios for discussion – Ashley, Jen, Lesly&amp;quot;&quot;/&gt;&lt;property id=&quot;20307&quot; value=&quot;286&quot;/&gt;&lt;/object&gt;&lt;object type=&quot;3&quot; unique_id=&quot;10020&quot;&gt;&lt;property id=&quot;20148&quot; value=&quot;5&quot;/&gt;&lt;property id=&quot;20300&quot; value=&quot;Slide 34 - &amp;quot;Discussion Questions:&amp;quot;&quot;/&gt;&lt;property id=&quot;20307&quot; value=&quot;260&quot;/&gt;&lt;/object&gt;&lt;object type=&quot;3&quot; unique_id=&quot;10021&quot;&gt;&lt;property id=&quot;20148&quot; value=&quot;5&quot;/&gt;&lt;property id=&quot;20300&quot; value=&quot;Slide 35 - &amp;quot;Resources:&amp;quot;&quot;/&gt;&lt;property id=&quot;20307&quot; value=&quot;261&quot;/&gt;&lt;/object&gt;&lt;object type=&quot;3&quot; unique_id=&quot;10507&quot;&gt;&lt;property id=&quot;20148&quot; value=&quot;5&quot;/&gt;&lt;property id=&quot;20300&quot; value=&quot;Slide 14 - &amp;quot;Current Emphasis of States for        Child Outcomes Data Collection&amp;quot;&quot;/&gt;&lt;property id=&quot;20307&quot; value=&quot;287&quot;/&gt;&lt;/object&gt;&lt;object type=&quot;3&quot; unique_id=&quot;10508&quot;&gt;&lt;property id=&quot;20148&quot; value=&quot;5&quot;/&gt;&lt;property id=&quot;20300&quot; value=&quot;Slide 15 - &amp;quot;Example of OT Participation in Process (Lesly to add SC info)&amp;quot;&quot;/&gt;&lt;property id=&quot;20307&quot; value=&quot;303&quot;/&gt;&lt;/object&gt;&lt;object type=&quot;3&quot; unique_id=&quot;10509&quot;&gt;&lt;property id=&quot;20148&quot; value=&quot;5&quot;/&gt;&lt;property id=&quot;20300&quot; value=&quot;Slide 16 - &amp;quot;Occupational Therapy Practitioners ~ Child Outcomes and IFSP/IEP&amp;quot;&quot;/&gt;&lt;property id=&quot;20307&quot; value=&quot;288&quot;/&gt;&lt;/object&gt;&lt;object type=&quot;3&quot; unique_id=&quot;10510&quot;&gt;&lt;property id=&quot;20148&quot; value=&quot;5&quot;/&gt;&lt;property id=&quot;20300&quot; value=&quot;Slide 17 - &amp;quot;Strategies for Participation &amp;quot;&quot;/&gt;&lt;property id=&quot;20307&quot; value=&quot;289&quot;/&gt;&lt;/object&gt;&lt;object type=&quot;3&quot; unique_id=&quot;10511&quot;&gt;&lt;property id=&quot;20148&quot; value=&quot;5&quot;/&gt;&lt;property id=&quot;20300&quot; value=&quot;Slide 18 - &amp;quot;Strategies for Participation&amp;quot;&quot;/&gt;&lt;property id=&quot;20307&quot; value=&quot;290&quot;/&gt;&lt;/object&gt;&lt;object type=&quot;3&quot; unique_id=&quot;10512&quot;&gt;&lt;property id=&quot;20148&quot; value=&quot;5&quot;/&gt;&lt;property id=&quot;20300&quot; value=&quot;Slide 19 - &amp;quot;OT Participation in the  Child Outcomes Summary (COS) Process&amp;quot;&quot;/&gt;&lt;property id=&quot;20307&quot; value=&quot;291&quot;/&gt;&lt;/object&gt;&lt;object type=&quot;3&quot; unique_id=&quot;10513&quot;&gt;&lt;property id=&quot;20148&quot; value=&quot;5&quot;/&gt;&lt;property id=&quot;20300&quot; value=&quot;Slide 20 - &amp;quot;OT Participation in the  Child Outcomes Summary (COS) Process&amp;quot;&quot;/&gt;&lt;property id=&quot;20307&quot; value=&quot;292&quot;/&gt;&lt;/object&gt;&lt;object type=&quot;3&quot; unique_id=&quot;10514&quot;&gt;&lt;property id=&quot;20148&quot; value=&quot;5&quot;/&gt;&lt;property id=&quot;20300&quot; value=&quot;Slide 21 - &amp;quot;OT Participation in the  Child Outcomes Summary (COS) Process&amp;quot;&quot;/&gt;&lt;property id=&quot;20307&quot; value=&quot;293&quot;/&gt;&lt;/object&gt;&lt;object type=&quot;3&quot; unique_id=&quot;10515&quot;&gt;&lt;property id=&quot;20148&quot; value=&quot;5&quot;/&gt;&lt;property id=&quot;20300&quot; value=&quot;Slide 22 - &amp;quot;Child Outcomes and the IFSP/IEP&amp;quot;&quot;/&gt;&lt;property id=&quot;20307&quot; value=&quot;294&quot;/&gt;&lt;/object&gt;&lt;object type=&quot;3&quot; unique_id=&quot;10516&quot;&gt;&lt;property id=&quot;20148&quot; value=&quot;5&quot;/&gt;&lt;property id=&quot;20300&quot; value=&quot;Slide 23 - &amp;quot;COS Process: Case Examples&amp;quot;&quot;/&gt;&lt;property id=&quot;20307&quot; value=&quot;295&quot;/&gt;&lt;/object&gt;&lt;object type=&quot;3&quot; unique_id=&quot;10517&quot;&gt;&lt;property id=&quot;20148&quot; value=&quot;5&quot;/&gt;&lt;property id=&quot;20300&quot; value=&quot;Slide 24 - &amp;quot;Family Example-Child Outcomes Rating&amp;quot;&quot;/&gt;&lt;property id=&quot;20307&quot; value=&quot;296&quot;/&gt;&lt;/object&gt;&lt;object type=&quot;3&quot; unique_id=&quot;10518&quot;&gt;&lt;property id=&quot;20148&quot; value=&quot;5&quot;/&gt;&lt;property id=&quot;20300&quot; value=&quot;Slide 25 - &amp;quot;Family Example-IFSP Outcomes&amp;quot;&quot;/&gt;&lt;property id=&quot;20307&quot; value=&quot;297&quot;/&gt;&lt;/object&gt;&lt;object type=&quot;3&quot; unique_id=&quot;10519&quot;&gt;&lt;property id=&quot;20148&quot; value=&quot;5&quot;/&gt;&lt;property id=&quot;20300&quot; value=&quot;Slide 26 - &amp;quot;Family Example-Liliana&amp;quot;&quot;/&gt;&lt;property id=&quot;20307&quot; value=&quot;298&quot;/&gt;&lt;/object&gt;&lt;object type=&quot;3&quot; unique_id=&quot;10520&quot;&gt;&lt;property id=&quot;20148&quot; value=&quot;5&quot;/&gt;&lt;property id=&quot;20300&quot; value=&quot;Slide 27 - &amp;quot;Family Example-Child Outcomes Rating&amp;quot;&quot;/&gt;&lt;property id=&quot;20307&quot; value=&quot;299&quot;/&gt;&lt;/object&gt;&lt;object type=&quot;3&quot; unique_id=&quot;10521&quot;&gt;&lt;property id=&quot;20148&quot; value=&quot;5&quot;/&gt;&lt;property id=&quot;20300&quot; value=&quot;Slide 28 - &amp;quot;National Tools and Resources&amp;quot;&quot;/&gt;&lt;property id=&quot;20307&quot; value=&quot;300&quot;/&gt;&lt;/object&gt;&lt;object type=&quot;3&quot; unique_id=&quot;10522&quot;&gt;&lt;property id=&quot;20148&quot; value=&quot;5&quot;/&gt;&lt;property id=&quot;20300&quot; value=&quot;Slide 29 - &amp;quot;DEC Recommended Practices:&amp;quot;&quot;/&gt;&lt;property id=&quot;20307&quot; value=&quot;302&quot;/&gt;&lt;/object&gt;&lt;object type=&quot;3&quot; unique_id=&quot;10523&quot;&gt;&lt;property id=&quot;20148&quot; value=&quot;5&quot;/&gt;&lt;property id=&quot;20300&quot; value=&quot;Slide 30 - &amp;quot;Action Steps&amp;quot;&quot;/&gt;&lt;property id=&quot;20307&quot; value=&quot;301&quot;/&gt;&lt;/object&gt;&lt;/object&gt;&lt;object type=&quot;8&quot; unique_id=&quot;10042&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00BE83-0D90-402B-975B-C437BCCCB423}&quot;/&gt;&lt;isInvalidForFieldText val=&quot;0&quot;/&gt;&lt;Image&gt;&lt;filename val=&quot;C:\Users\calexa26\AppData\Local\Temp\PR\data\asimages\{1A00BE83-0D90-402B-975B-C437BCCCB423}_5.png&quot;/&gt;&lt;left val=&quot;6&quot;/&gt;&lt;top val=&quot;290&quot;/&gt;&lt;width val=&quot;150&quot;/&gt;&lt;height val=&quot;14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8&quot;/&gt;&lt;lineCharCount val=&quot;23&quot;/&gt;&lt;lineCharCount val=&quot;57&quot;/&gt;&lt;lineCharCount val=&quot;50&quot;/&gt;&lt;lineCharCount val=&quot;55&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32C8F1-B5AA-4902-AF18-DCCEBB6ABD3B}&quot;/&gt;&lt;isInvalidForFieldText val=&quot;0&quot;/&gt;&lt;Image&gt;&lt;filename val=&quot;C:\Users\calexa26\AppData\Local\Temp\PR\data\asimages\{D632C8F1-B5AA-4902-AF18-DCCEBB6ABD3B}_9.png&quot;/&gt;&lt;left val=&quot;-15&quot;/&gt;&lt;top val=&quot;143&quot;/&gt;&lt;width val=&quot;257&quot;/&gt;&lt;height val=&quot;187&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2&quot;/&gt;&lt;lineCharCount val=&quot;16&quot;/&gt;&lt;lineCharCount val=&quot;44&quot;/&gt;&lt;lineCharCount val=&quot;33&quot;/&gt;&lt;lineCharCount val=&quot;24&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quot;/&gt;&lt;lineCharCount val=&quot;15&quot;/&gt;&lt;lineCharCount val=&quot;19&quot;/&gt;&lt;lineCharCount val=&quot;16&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7&quot;/&gt;&lt;lineCharCount val=&quot;35&quot;/&gt;&lt;lineCharCount val=&quot;4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1&quot;/&gt;&lt;lineCharCount val=&quot;37&quot;/&gt;&lt;lineCharCount val=&quot;35&quot;/&gt;&lt;lineCharCount val=&quot;5&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EDAABAF-686A-4781-B505-EFC79885EE14}&quot;/&gt;&lt;isInvalidForFieldText val=&quot;0&quot;/&gt;&lt;Image&gt;&lt;filename val=&quot;C:\Users\calexa26\AppData\Local\Temp\PR\data\asimages\{6EDAABAF-686A-4781-B505-EFC79885EE14}_4.png&quot;/&gt;&lt;left val=&quot;473&quot;/&gt;&lt;top val=&quot;85&quot;/&gt;&lt;width val=&quot;249&quot;/&gt;&lt;height val=&quot;369&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1&quot;/&gt;&lt;lineCharCount val=&quot;35&quot;/&gt;&lt;lineCharCount val=&quot;12&quot;/&gt;&lt;lineCharCount val=&quot;36&quot;/&gt;&lt;lineCharCount val=&quot;16&quot;/&gt;&lt;lineCharCount val=&quot;40&quot;/&gt;&lt;lineCharCount val=&quot;40&quot;/&gt;&lt;lineCharCount val=&quot;15&quot;/&gt;&lt;lineCharCount val=&quot;36&quot;/&gt;&lt;lineCharCount val=&quot;19&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668104E-0C18-4470-A577-D25827AB6678}&quot;/&gt;&lt;isInvalidForFieldText val=&quot;0&quot;/&gt;&lt;Image&gt;&lt;filename val=&quot;C:\Users\calexa26\AppData\Local\Temp\PR\data\asimages\{A668104E-0C18-4470-A577-D25827AB6678}_7.png&quot;/&gt;&lt;left val=&quot;-15&quot;/&gt;&lt;top val=&quot;129&quot;/&gt;&lt;width val=&quot;282&quot;/&gt;&lt;height val=&quot;198&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2&quot;/&gt;&lt;lineCharCount val=&quot;14&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1&quot;/&gt;&lt;lineCharCount val=&quot;17&quot;/&gt;&lt;lineCharCount val=&quot;8&quot;/&gt;&lt;lineCharCount val=&quot;9&quot;/&gt;&lt;lineCharCount val=&quot;21&quot;/&gt;&lt;lineCharCount val=&quot;18&quot;/&gt;&lt;lineCharCount val=&quot;2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57&quot;/&gt;&lt;lineCharCount val=&quot;21&quot;/&gt;&lt;lineCharCount val=&quot;61&quot;/&gt;&lt;lineCharCount val=&quot;61&quot;/&gt;&lt;lineCharCount val=&quot;13&quot;/&gt;&lt;lineCharCount val=&quot;46&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heme/theme1.xml><?xml version="1.0" encoding="utf-8"?>
<a:theme xmlns:a="http://schemas.openxmlformats.org/drawingml/2006/main" name="5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TotalTime>
  <Words>3614</Words>
  <Application>Microsoft Office PowerPoint</Application>
  <PresentationFormat>Widescreen</PresentationFormat>
  <Paragraphs>453</Paragraphs>
  <Slides>59</Slides>
  <Notes>39</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59</vt:i4>
      </vt:variant>
    </vt:vector>
  </HeadingPairs>
  <TitlesOfParts>
    <vt:vector size="78" baseType="lpstr">
      <vt:lpstr>ＭＳ Ｐゴシック</vt:lpstr>
      <vt:lpstr>Arial</vt:lpstr>
      <vt:lpstr>Calibri</vt:lpstr>
      <vt:lpstr>Calibri Light</vt:lpstr>
      <vt:lpstr>Century Gothic</vt:lpstr>
      <vt:lpstr>Georgia</vt:lpstr>
      <vt:lpstr>Helvetica</vt:lpstr>
      <vt:lpstr>Noto Sans Symbols</vt:lpstr>
      <vt:lpstr>Source Sans Pro</vt:lpstr>
      <vt:lpstr>Times New Roman</vt:lpstr>
      <vt:lpstr>Wingdings</vt:lpstr>
      <vt:lpstr>5_Office Theme</vt:lpstr>
      <vt:lpstr>Custom Design</vt:lpstr>
      <vt:lpstr>4_Office Theme</vt:lpstr>
      <vt:lpstr>1_Office Theme</vt:lpstr>
      <vt:lpstr>2_Office Theme</vt:lpstr>
      <vt:lpstr>6_Office Theme</vt:lpstr>
      <vt:lpstr>3_Office Theme</vt:lpstr>
      <vt:lpstr>Retrospect</vt:lpstr>
      <vt:lpstr>Learning From One Another:  Occupational Therapy Practitioners as Valuable Team Members in the COS Process</vt:lpstr>
      <vt:lpstr>Collaborative Presenters/Planners:</vt:lpstr>
      <vt:lpstr>What we’ll cover:</vt:lpstr>
      <vt:lpstr>Three Child Outcomes</vt:lpstr>
      <vt:lpstr>Child Outcomes Are Functional</vt:lpstr>
      <vt:lpstr>Outcomes Reflect Global Functioning</vt:lpstr>
      <vt:lpstr>What is the COS Process?</vt:lpstr>
      <vt:lpstr>Features</vt:lpstr>
      <vt:lpstr>Team-Based Discussions &amp; Decision-Making</vt:lpstr>
      <vt:lpstr>DEC Recommended Practices:</vt:lpstr>
      <vt:lpstr>The COS Process:</vt:lpstr>
      <vt:lpstr>State Approaches to Measuring Child Outcomes – FFY 2013-14</vt:lpstr>
      <vt:lpstr>PowerPoint Presentation</vt:lpstr>
      <vt:lpstr>PowerPoint Presentation</vt:lpstr>
      <vt:lpstr>Areas of Occupation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Occupational Therapy Practitioners and the COS Process</vt:lpstr>
      <vt:lpstr>Local Program and Practice Level – Aspire Kids, Chicago, IL</vt:lpstr>
      <vt:lpstr>Example of OT Participation in COS Process</vt:lpstr>
      <vt:lpstr>Scenario 1</vt:lpstr>
      <vt:lpstr>Scenario 2</vt:lpstr>
      <vt:lpstr>Strategies for Team Participation in the COS Process</vt:lpstr>
      <vt:lpstr>Strategies for Team Participation in the COS Process</vt:lpstr>
      <vt:lpstr>Strategies for Team Participation in the COS Process</vt:lpstr>
      <vt:lpstr>Supporting Team Members in Linking Child Outcomes to the IFSP/IEP</vt:lpstr>
      <vt:lpstr>Family Example-Child Outcomes Rating</vt:lpstr>
      <vt:lpstr>Family Example-IFSP Outcomes</vt:lpstr>
      <vt:lpstr>Family Example-Liliana</vt:lpstr>
      <vt:lpstr>Family Example-Child Outcomes Rating</vt:lpstr>
      <vt:lpstr>South Carolina BabyNet~   COS Process</vt:lpstr>
      <vt:lpstr>South Carolina BabyNet ~  COS Statewide Ratings FFY2014</vt:lpstr>
      <vt:lpstr>South Carolina BabyNet ~  COS Participation</vt:lpstr>
      <vt:lpstr>PowerPoint Presentation</vt:lpstr>
      <vt:lpstr>South Carolina BabyNet ~ Strategies to Improve IFSP Team Participation</vt:lpstr>
      <vt:lpstr>Discussion: </vt:lpstr>
      <vt:lpstr>Possible Next Steps:</vt:lpstr>
      <vt:lpstr>What Resources are Available?</vt:lpstr>
      <vt:lpstr>Resources:</vt:lpstr>
      <vt:lpstr>AOTA Resources</vt:lpstr>
      <vt:lpstr>AOTA Early Childhood Resources</vt:lpstr>
      <vt:lpstr>AOTA Childhood Occupations Toolkit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Kasprzak, Christina M</dc:creator>
  <cp:lastModifiedBy>Kasprzak, Christina M</cp:lastModifiedBy>
  <cp:revision>90</cp:revision>
  <dcterms:created xsi:type="dcterms:W3CDTF">2016-07-11T15:45:16Z</dcterms:created>
  <dcterms:modified xsi:type="dcterms:W3CDTF">2016-08-11T15:32:44Z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C789FF4F-630E-4EBB-A980-854BBD86A254</vt:lpwstr>
  </property>
  <property fmtid="{D5CDD505-2E9C-101B-9397-08002B2CF9AE}" pid="3" name="ArticulatePath">
    <vt:lpwstr>AOTA-session-ck (002)</vt:lpwstr>
  </property>
</Properties>
</file>