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5" r:id="rId1"/>
    <p:sldMasterId id="2147485013" r:id="rId2"/>
  </p:sldMasterIdLst>
  <p:notesMasterIdLst>
    <p:notesMasterId r:id="rId33"/>
  </p:notesMasterIdLst>
  <p:handoutMasterIdLst>
    <p:handoutMasterId r:id="rId34"/>
  </p:handoutMasterIdLst>
  <p:sldIdLst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73" r:id="rId31"/>
    <p:sldId id="25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6C"/>
    <a:srgbClr val="865000"/>
    <a:srgbClr val="CC7900"/>
    <a:srgbClr val="FFCC00"/>
    <a:srgbClr val="FFFF99"/>
    <a:srgbClr val="B86E00"/>
    <a:srgbClr val="FFC000"/>
    <a:srgbClr val="FFEBAB"/>
    <a:srgbClr val="96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107" autoAdjust="0"/>
  </p:normalViewPr>
  <p:slideViewPr>
    <p:cSldViewPr>
      <p:cViewPr varScale="1">
        <p:scale>
          <a:sx n="40" d="100"/>
          <a:sy n="40" d="100"/>
        </p:scale>
        <p:origin x="139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9678"/>
    </p:cViewPr>
  </p:sorterViewPr>
  <p:notesViewPr>
    <p:cSldViewPr>
      <p:cViewPr varScale="1">
        <p:scale>
          <a:sx n="128" d="100"/>
          <a:sy n="128" d="100"/>
        </p:scale>
        <p:origin x="-36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1B58C3-851F-5B45-8883-EA141B9BE990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NECTAC/ECO/WRRC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C8AB40-CF82-EC44-8D16-67C18E22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55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3C87139F-DDB3-5943-B055-E279F8F9EF39}" type="datetimeFigureOut">
              <a:rPr lang="en-US" smtClean="0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ECTACenter.org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3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4FAD3-91F6-4C53-9434-A282FBCA5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0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3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7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6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57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0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315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89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8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46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0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3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0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8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involved in dissemination may include parent</a:t>
            </a:r>
            <a:r>
              <a:rPr lang="en-US" baseline="0" dirty="0" smtClean="0"/>
              <a:t> centers or other community partners, contractors,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2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4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1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9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43535-3F72-4388-AD4C-DC3997BDF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71800"/>
            <a:ext cx="8763000" cy="1905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87630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 descr="mtghead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3"/>
            <a:ext cx="9144000" cy="29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0"/>
            <a:ext cx="87630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52400"/>
            <a:ext cx="87630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029200"/>
            <a:ext cx="8763000" cy="12954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A2D8-7D1A-A445-8A7F-465B8A706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6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8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8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E309-CD4D-B546-858A-ADC96E5EE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E309-CD4D-B546-858A-ADC96E5EE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7FBC-1EA9-1B4F-B2BD-AE682071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599"/>
            <a:ext cx="4267200" cy="4572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752598"/>
            <a:ext cx="4267200" cy="45720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990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677-785C-E044-BDDF-348B98926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787E-54BF-6C4D-9EA0-361C2B8D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37B6-674E-D547-83D9-265D1340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4165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990600"/>
            <a:ext cx="3236913" cy="5334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C370-C74C-2843-AB53-10727073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F68DD1-A5D0-7B41-8331-CDD6C0C8C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title="Improving Data, Improving Outcomes 201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38" y="6239001"/>
            <a:ext cx="3258662" cy="601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12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50800" dir="2400000" algn="tl" rotWithShape="0">
              <a:schemeClr val="bg1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effectLst>
            <a:outerShdw dist="50800" dir="2700000" algn="tl" rotWithShape="0">
              <a:schemeClr val="bg1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effectLst>
            <a:outerShdw dist="50800" dir="2700000" algn="tl" rotWithShape="0">
              <a:schemeClr val="bg1"/>
            </a:outerShdw>
          </a:effectLst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effectLst>
            <a:outerShdw dist="50800" dir="2700000" algn="tl" rotWithShape="0">
              <a:schemeClr val="bg1"/>
            </a:outerShdw>
          </a:effectLst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effectLst>
            <a:outerShdw dist="50800" dir="2700000" algn="tl" rotWithShape="0">
              <a:schemeClr val="bg1"/>
            </a:outerShdw>
          </a:effectLst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effectLst>
            <a:outerShdw dist="50800" dir="2700000" algn="tl" rotWithShape="0">
              <a:schemeClr val="bg1"/>
            </a:outerShdw>
          </a:effectLst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FF479A-F573-4D19-B53A-B2D25DAF7C9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AA77B7-BC90-4200-AA29-E512204B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eco/pages/summary.asp#respon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apor.org/Education-Resources/For-Researchers/Poll-Survey-FAQ/Response-Rates-An-Overview.aspx" TargetMode="External"/><Relationship Id="rId4" Type="http://schemas.openxmlformats.org/officeDocument/2006/relationships/hyperlink" Target="https://www.google.com/url?sa=t&amp;rct=j&amp;q=&amp;esrc=s&amp;source=web&amp;cd=1&amp;cad=rja&amp;uact=8&amp;ved=0ahUKEwjrnPSE6Y7OAhVE8CYKHcoQCWQQFggcMAA&amp;url=http://transitionta.org/sites/default/files/dataanalysis/NPSO_ResponseRatesandNonresponseBias.pdf&amp;usg=AFQjCNHTcdn-z_PPAP1AbXFFIGsoIYovvw&amp;sig2=m8eaLI8P40ZWbrkhkbRm-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An6vFzPbNAhVX62MKHfcsBnMQjRwIBw&amp;url=https://appirio.com/cloud-powered-blog/workday-recruiting-coming-soon-think-process-execution-first&amp;psig=AFQjCNG9hP2Z7_hICNRNJJmTWJ0sw6N0wQ&amp;ust=146871080618787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://naturallyfitmom.com/wp-content/uploads/2014/03/1309243636-process.jpg&amp;imgrefurl=http://naturallyfitmom.com/do-you-respect-the-process/&amp;docid=YytBF7XCcU_nsM&amp;tbnid=87i5TvFKGCaimM:&amp;w=347&amp;h=301&amp;bih=779&amp;biw=1600&amp;ved=0ahUKEwjZs8S-zfbNAhUG1WMKHcB9A2MQxiAIAg&amp;iact=c&amp;ictx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ssconsultant.in/uploads/industry/652PROCESS_1.png&amp;imgrefurl=http://web.kalid.com.cn/forminfo31199.asp?//industry-process-icon&amp;docid=POXk3VulN3C17M&amp;tbnid=HrG3yISFEos-dM:&amp;w=1220&amp;h=1220&amp;safe=active&amp;bih=779&amp;biw=1600&amp;ved=0ahUKEwiU3_zv0fbNAhVQxWMKHSWmCQgQxiAIAg&amp;iact=c&amp;ictx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imgres?imgurl=https://www.zanebenefits.com/hs-fs/hub/149308/file-2353080465-png/social-suggested-images/Employee-Benefits.png&amp;imgrefurl=https://www.zanebenefits.com/blog/offering-basic-employee-benefits-to-your-small-business&amp;docid=OBXmjBWlCZjDpM&amp;tbnid=fmDD1CXL92JuHM:&amp;w=500&amp;h=320&amp;bih=779&amp;biw=1600&amp;ved=0ahUKEwjihLu4o_3NAhVIyGMKHc9pAIYQxiAIAg&amp;iact=c&amp;ictx=1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.ebayimg.com/images/g/Ux4AAOSwNSxU0N2~/s-l300.jpg&amp;imgrefurl=http://www.ebay.com/itm/2-5-5-DEXTER-DINOSAUR-NUMBER-1-1ST-BIRTHDAY-CUSTOM-HEAT-TRANSFER-IRON-ON-/361206189834&amp;docid=YuCphM-ZcWN0nM&amp;tbnid=3Zwjj8g-Vc9i4M:&amp;w=261&amp;h=300&amp;safe=active&amp;bih=779&amp;biw=1600&amp;ved=0ahUKEwj4q4vIpP3NAhVL1WMKHUKBDfYQxiAIAg&amp;iact=c&amp;ictx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images.clipartpanda.com/number-2-clipart-k5132576.jpg&amp;imgrefurl=http://www.clipartpanda.com/categories/number-2-clipart&amp;docid=7J_cdtxAzmUjzM&amp;tbnid=8vNflEYwMjTYYM:&amp;w=122&amp;h=170&amp;safe=active&amp;bih=779&amp;biw=1600&amp;ved=0ahUKEwiflfaOpP3NAhVG0WMKHZC0BwoQxiAIAg&amp;iact=c&amp;ictx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clipartbest.com/cliparts/pi5/exx/pi5exx9XT.gif&amp;imgrefurl=http://www.clipartbest.com/animated-number-4&amp;docid=xqLdk9Yv9X05YM&amp;tbnid=ScAFbFGegySfFM:&amp;w=237&amp;h=227&amp;safe=active&amp;bih=779&amp;biw=1600&amp;ved=0ahUKEwi-geLmpP3NAhVD2GMKHcQ-D4oQxiAIAg&amp;iact=c&amp;ictx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imgres?imgurl=https://vinusumi.files.wordpress.com/2012/08/drawback2.gif&amp;imgrefurl=https://vinusumi.wordpress.com/2012/08/27/emc-vnx-drawbacks-mapped-pools-for-file/&amp;docid=5OraAhsjh6mjYM&amp;tbnid=mNKyoZ9RhlUydM:&amp;w=211&amp;h=300&amp;safe=active&amp;bih=779&amp;biw=1600&amp;ved=0ahUKEwj1hcHKpf3NAhVHzGMKHSMJDJsQxiAIAg&amp;iact=c&amp;ictx=1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defensetax.com/wp-content/uploads/creative_solutions.png&amp;imgrefurl=http://defensetax.com/tax-debt-solutions/&amp;docid=i4lQinWeBWeq-M&amp;tbnid=vzYXrsaIfBITAM:&amp;w=499&amp;h=450&amp;safe=active&amp;bih=779&amp;biw=1600&amp;ved=0ahUKEwjOrfbwpf3NAhVOzWMKHaApA_oQxiAIAg&amp;iact=c&amp;ictx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imgres?imgurl=http://www.vanaprewitt.com/wp-content/uploads/2015/04/changeswirls.jpg&amp;imgrefurl=http://www.vanaprewitt.com/managing-change/&amp;docid=mSbi8iMjH9pGLM&amp;tbnid=yL9Fzvvuylu9xM:&amp;w=580&amp;h=305&amp;safe=active&amp;bih=779&amp;biw=1600&amp;ved=0ahUKEwigkYvPpv3NAhVW12MKHZUYBgYQxiAIAg&amp;iact=c&amp;ictx=1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uk.queryclick.com/media/uploads/zinnia/Goal.jpg&amp;imgrefurl=http://uk.queryclick.com/seo-news/google-analytics-non-ecommerce-site-goals/&amp;docid=5iANBNnHDXw-nM&amp;tbnid=XZR-cnH-rdn-wM:&amp;w=800&amp;h=600&amp;safe=active&amp;bih=779&amp;biw=1600&amp;ved=0ahUKEwiNu8vmp_3NAhUY22MKHVUUAtIQxiAIAg&amp;iact=c&amp;ictx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imgres?imgurl=http://marketing.marketing91.netdna-cdn.com/wp-content/uploads/2010/06/Product-adoption-process.jpg?d53c6d&amp;imgrefurl=http://grosirbajusurabaya.top/product-adoption-process.html&amp;docid=EbVkJExtRRp95M&amp;tbnid=Znu-KvZxrwiAKM:&amp;w=400&amp;h=365&amp;safe=active&amp;bih=779&amp;biw=1600&amp;ved=0ahUKEwiLlZ3U0PbNAhUWS2MKHfbyAJgQxiAIAg&amp;iact=c&amp;ictx=1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rruscj@dhw.idaho.gov" TargetMode="External"/><Relationship Id="rId2" Type="http://schemas.openxmlformats.org/officeDocument/2006/relationships/hyperlink" Target="mailto:cronheic@dhw.idaho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obhan.Colgan@unc.edu" TargetMode="External"/><Relationship Id="rId4" Type="http://schemas.openxmlformats.org/officeDocument/2006/relationships/hyperlink" Target="mailto:mraspa@rti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6529" y="3124200"/>
            <a:ext cx="8763000" cy="1905000"/>
          </a:xfrm>
        </p:spPr>
        <p:txBody>
          <a:bodyPr/>
          <a:lstStyle/>
          <a:p>
            <a:r>
              <a:rPr lang="en-US" dirty="0">
                <a:effectLst/>
              </a:rPr>
              <a:t>Improving and </a:t>
            </a:r>
            <a:r>
              <a:rPr lang="en-US" dirty="0" smtClean="0">
                <a:effectLst/>
              </a:rPr>
              <a:t>Using </a:t>
            </a:r>
            <a:r>
              <a:rPr lang="en-US" dirty="0">
                <a:effectLst/>
              </a:rPr>
              <a:t>Family Survey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458" y="4191000"/>
            <a:ext cx="8763000" cy="2286000"/>
          </a:xfrm>
        </p:spPr>
        <p:txBody>
          <a:bodyPr/>
          <a:lstStyle/>
          <a:p>
            <a:r>
              <a:rPr lang="en-US" dirty="0"/>
              <a:t>Christy Cronheim, Part C </a:t>
            </a:r>
            <a:r>
              <a:rPr lang="en-US" dirty="0" smtClean="0"/>
              <a:t>Coordinator, Idaho</a:t>
            </a:r>
            <a:endParaRPr lang="en-US" dirty="0"/>
          </a:p>
          <a:p>
            <a:r>
              <a:rPr lang="en-US" dirty="0"/>
              <a:t>Jennifer Surrusco, Part C Data </a:t>
            </a:r>
            <a:r>
              <a:rPr lang="en-US" dirty="0" smtClean="0"/>
              <a:t>Manager, Idaho</a:t>
            </a:r>
          </a:p>
          <a:p>
            <a:endParaRPr lang="en-US" dirty="0" smtClean="0"/>
          </a:p>
          <a:p>
            <a:r>
              <a:rPr lang="en-US" dirty="0" smtClean="0"/>
              <a:t>Melissa Raspa, ECTA, RTI International</a:t>
            </a:r>
          </a:p>
          <a:p>
            <a:r>
              <a:rPr lang="en-US" dirty="0" smtClean="0"/>
              <a:t>Siobhan Colgan, ECTA, IDC; FPG Child Development Institute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B416C"/>
                </a:solidFill>
              </a:rPr>
              <a:t>Proportion of surveys </a:t>
            </a:r>
            <a:r>
              <a:rPr lang="en-US" sz="2800" dirty="0">
                <a:solidFill>
                  <a:srgbClr val="1B416C"/>
                </a:solidFill>
              </a:rPr>
              <a:t>received </a:t>
            </a:r>
            <a:r>
              <a:rPr lang="en-US" sz="2800" dirty="0" smtClean="0">
                <a:solidFill>
                  <a:srgbClr val="1B416C"/>
                </a:solidFill>
              </a:rPr>
              <a:t>compared to proportion of those that were distributed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Calculated by comparing received and expected surveys by subgroups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Use statistical test or +/- margins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Consider assessing multiple variables </a:t>
            </a:r>
          </a:p>
          <a:p>
            <a:r>
              <a:rPr lang="en-US" sz="2800" dirty="0" smtClean="0">
                <a:solidFill>
                  <a:srgbClr val="1B416C"/>
                </a:solidFill>
              </a:rPr>
              <a:t>A </a:t>
            </a:r>
            <a:r>
              <a:rPr lang="en-US" sz="2800" dirty="0">
                <a:solidFill>
                  <a:srgbClr val="1B416C"/>
                </a:solidFill>
              </a:rPr>
              <a:t>measure of </a:t>
            </a:r>
            <a:r>
              <a:rPr lang="en-US" sz="2800" dirty="0" smtClean="0">
                <a:solidFill>
                  <a:srgbClr val="1B416C"/>
                </a:solidFill>
              </a:rPr>
              <a:t>the </a:t>
            </a:r>
            <a:r>
              <a:rPr lang="en-US" sz="2800" i="1" dirty="0" smtClean="0">
                <a:solidFill>
                  <a:srgbClr val="1B416C"/>
                </a:solidFill>
              </a:rPr>
              <a:t>type </a:t>
            </a:r>
            <a:r>
              <a:rPr lang="en-US" sz="2800" dirty="0" smtClean="0">
                <a:solidFill>
                  <a:srgbClr val="1B416C"/>
                </a:solidFill>
              </a:rPr>
              <a:t>of </a:t>
            </a:r>
            <a:r>
              <a:rPr lang="en-US" sz="2800" dirty="0">
                <a:solidFill>
                  <a:srgbClr val="1B416C"/>
                </a:solidFill>
              </a:rPr>
              <a:t>the </a:t>
            </a:r>
            <a:r>
              <a:rPr lang="en-US" sz="2800" dirty="0" smtClean="0">
                <a:solidFill>
                  <a:srgbClr val="1B416C"/>
                </a:solidFill>
              </a:rPr>
              <a:t>data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Calculate Response Rate and Representativeness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ECTA calculator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Post School Outcomes Center calculator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AAPOR calculator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458200" cy="1470025"/>
          </a:xfrm>
        </p:spPr>
        <p:txBody>
          <a:bodyPr/>
          <a:lstStyle/>
          <a:p>
            <a:r>
              <a:rPr lang="en-US" dirty="0" smtClean="0"/>
              <a:t>Idaho Infant Toddler Program  Family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1125"/>
            <a:ext cx="73152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Christy Cronheim, Part C Coordinator</a:t>
            </a:r>
          </a:p>
          <a:p>
            <a:r>
              <a:rPr lang="en-US" sz="2800" dirty="0" smtClean="0"/>
              <a:t>Jennifer Surrusco, Part C Data Manager</a:t>
            </a:r>
          </a:p>
        </p:txBody>
      </p:sp>
      <p:pic>
        <p:nvPicPr>
          <p:cNvPr id="1026" name="Picture 2" descr="Z:\Infant Toddler Program\Logos\ITP\Infant Toddler logo_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191225"/>
            <a:ext cx="122971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Idaho’s Landscape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109245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North Hub – Regions 1 and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West Hub – Regions 3 and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East Hub – Region 5, 6, and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1680" y="2209800"/>
            <a:ext cx="2392520" cy="3733800"/>
            <a:chOff x="228600" y="401538"/>
            <a:chExt cx="2514600" cy="38085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9" t="3052" r="9380" b="-3052"/>
            <a:stretch/>
          </p:blipFill>
          <p:spPr bwMode="auto">
            <a:xfrm>
              <a:off x="228600" y="401538"/>
              <a:ext cx="2514600" cy="38085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3400" y="1371600"/>
              <a:ext cx="381000" cy="228600"/>
            </a:xfrm>
            <a:prstGeom prst="rect">
              <a:avLst/>
            </a:prstGeom>
            <a:solidFill>
              <a:srgbClr val="00EA6A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409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3209925"/>
              <a:ext cx="381000" cy="228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717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2971800"/>
              <a:ext cx="381000" cy="2286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841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914400"/>
              <a:ext cx="304799" cy="2286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276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47700" y="1828800"/>
              <a:ext cx="304800" cy="2286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133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6724" y="3581400"/>
              <a:ext cx="295275" cy="2286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348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0081" y="2514222"/>
              <a:ext cx="376239" cy="2286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493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71600" y="3438524"/>
              <a:ext cx="304800" cy="2571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186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43100" y="2867025"/>
              <a:ext cx="419100" cy="2190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328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581400"/>
              <a:ext cx="304800" cy="2286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203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11889" y="2709028"/>
            <a:ext cx="115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Birth-3   Count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NCSEAM Family Survey</a:t>
            </a:r>
          </a:p>
          <a:p>
            <a:endParaRPr lang="en-US" dirty="0" smtClean="0"/>
          </a:p>
          <a:p>
            <a:r>
              <a:rPr lang="en-US" dirty="0" smtClean="0"/>
              <a:t>Contracted</a:t>
            </a:r>
          </a:p>
          <a:p>
            <a:endParaRPr lang="en-US" dirty="0" smtClean="0"/>
          </a:p>
          <a:p>
            <a:r>
              <a:rPr lang="en-US" dirty="0" smtClean="0"/>
              <a:t>Mailed surveys</a:t>
            </a:r>
          </a:p>
          <a:p>
            <a:endParaRPr lang="en-US" dirty="0"/>
          </a:p>
          <a:p>
            <a:r>
              <a:rPr lang="en-US" dirty="0" smtClean="0"/>
              <a:t>Point in time data collection</a:t>
            </a:r>
          </a:p>
        </p:txBody>
      </p:sp>
      <p:sp>
        <p:nvSpPr>
          <p:cNvPr id="4" name="AutoShape 2" descr="data:image/jpeg;base64,/9j/4AAQSkZJRgABAQAAAQABAAD/2wCEAAkGBxMSEhUSEREVFhUWFRgVFxYVFRUYFxcXFRcWFxUWGBYYHSggGRonGxYVITEhJSkrLi4uFx8zODMvNygtLisBCgoKDg0OGxAQGy0lHyUvLysvNys3LTUxLS8rLTUtLS0tLSstLSstKy0tLSstLSstLS0tLS0tLS0tNy03KystN//AABEIAMIBAwMBIgACEQEDEQH/xAAcAAEAAgMBAQEAAAAAAAAAAAAABgcDBAUCAQj/xABGEAABAgMEBAsDCQcEAwAAAAABAAIDBBEFBiExEkFRcRMiMlJhgZGSocHRQlOxBxQWYpOi0uHwFyMkM0NUchWCssJjc/H/xAAaAQEAAwEBAQAAAAAAAAAAAAAAAwQFAgEG/8QAKBEBAAICAQIEBwEBAAAAAAAAAAECAxEEE1ESFCEyFTEzQVJxkfAi/9oADAMBAAIRAxEAPwC8UREBERAREQEREBERAREQEREBERAREQEREBERAREQEREBERAREQEREBERAREQc28VpCWlosaoq1h0a63U4oprxoqkF/7Q9+PsoX4VIPlWn6kQgcqDrPGPhRVwFq8PDWcfitG9qXIyTFtRKUfT60Pfj7KF+FfRf60Pfj7KF+FRdfQrfQx/jH8V+pfvKaSF9Z51S6MDT/xw/Jqtaz5oRYbYg1gE01GmIVE2fg3e70CmNp3giS8s2HLRQ2IXtqQGuIbQ1FHAjHBUOdSldeGNLXGtad7lZqKqGXnnDnMO7sMf9VnbeKa9+7sb6LOW03vTbok4PC0DnF7WhlaE1PG+7pY7aLcsi1YczDESE6o1g5tOwhVHa8R0Z4L3FzicSTs/+qQXca6EQ5hofA9BGtBZBNMSq/vPe2K2YLJaM3gwxuTWuq4l2liQejJdu37WrLP4tCaAnVtp4fFVYx9XO/W1W+FSLZPWN+iDkWmK+iTC+E574fZw/wAK9w72zhP877kP8KjoKzQDitXo4/xj+KPUv3lIfpTN+++5D/CpJcy2YkfhWxnhxboluDQaGteSBXIdqgBK7F05vg4rnE4Cld2NVBysNIxTMRH+lLhyWm8blZyKHvvNw0w5kCJxGwmk4N5ek7SxINcNBbAtKN7w9jPwrGaCUIoz/qcb3h7rPRfRakXn13tb5BBJUXBg208cprTuqD5rqyk8yJkaHYc/zQbKIiAiIgIiICIiAiIgL4Svq1LWiFsGIRnonxwQUtfae4WYcekntOHgo+F1rZlXiI6sNzqmtQD2YLmmC73T+wraw5sdaRG2fkx3m0zp4XoJwD/dxOxOAfzInYPRSeZx93HRv2dWRh14IfW0u7UrzaEfQigvroEnEAnEZea7dxrDjxogLobxDaOU8UGOobVZwu5K0oYLT0muPSs3mZK3v6LfHpNa+qmf9Wh7Xd0rzEt1oyDj/tKuf6NSn9uzx9Vyby3dl2wHOZCaCP1rVNYVxYc7wxLqUAdQVFNQJ+Kk8xa0OWh6buMfZYDSv+TvZG4E9GtRWVl4xiGFAglxJrpGohiu06z0BTu79yKERJg6T9pGX+LfZ3mpQQaZM5Mv+czB0YbaiHCALWtDgRUM1Z5mrjrK0pR3Gd+tZVsXssprZf8AdtyNDmc9Z7PFVDOS0Zj3UY/e0AjxVzh3rS8zbsr8is2rqHTaVmgZrhCLH5kTut9F7ExMe7f3VpeZx91To37JASvcoK8IPqqN/OJnmxe630U2+T6xo0Vznx4bhDNBV4oTtpt1KHkZ6WxzESkxYrReJ0jMhahlY73EgaTQMWk1oa4UXW+mw2N7rvVWY+7Moc4De13qsZupJ+4b2n1WRK+rf6bDY3uu9V7h31aTmzrDh5lWG+6Mof6I7SudPfJ/LPHFq3fQheDgyl5oT8x1sOl4YHwXblZhrwHw3hw1Fp1+RUNt64T4HGZWmpzMuxcKRtWNKxQScduqIOa/p2HMeCC7bPtCvFfnqO38101EZCZbFhtiM5LhUeh6V27LmfYd/t9PPtQdNERAREQEREBERAREQeHQmnNoO8BefmzOY3uhZUQYvmzOY3uhBLs5je6FlRAREQF5iQw4UcAQdRFR2L0iDyxgAAAAAyAFKL0iIC8OgtObQd4C9ogxGWZzG90L580h+7Z3R6LMiDEJZgyY3uhZURAREQEWGamWw2l7zQDtJ2AaysrXAgEZHEIPkRgcCCKg4EFVNf6xGsc4AYHEeX66Fbar35R4uk9rGirqBoAzJNaDxCDDcB5MoK6nkeDT8SVJ2v0aO5pB6ganwqudd+z+AgMhHMCrqc44n406luzZow9NG9pAPhU9SCSovEHkjcPgvaAiIgIiICIiAiIgIiICIiAi4NqXulYJI0+EcPZhDS7XVDQeitVw4vyhGvElsNromPdDfNBOkUAF/Ix/ow+1y9fTaOcocLsf+JBPUUEF8ZjmQu6/8a6Fl3niOe3hhDDC7Rq1rgalr3DNx5vig71sWi2BCfEc5oIa4tDjynAVAA140Vayt+5xwqXQ+pg9Vm+UKd04jqGoAoP1vUPs08U71pcLFW0TNo2qcm9omNSmH01m+ezuBZId8Zs+23uNUYCzwNavdDF+MK3Vv3SP6XTXPb3GrvXOvBFmIkSHGc00aC2gAOuowz1KBFdK6Uakw4jVTw0T5qHkYMcYpmIhJiyWm8bla61LStBsFtXYkmjWjNx2D11LHbdqsloLor8dEEgayQK0ChdjW3DmyYunWIRyThot5rBs2nX2LFaDsxYznnSiGp1AclvQPXWs0haxhcR7XOaOSQCaDUKgLAF6CDejWy9wpDh0+s/D7udVzIMk0PMV3GiH2jqrnojV8VsNC8zEwyEKxHhvQc+6MUGwxq0YUT5xHbDZixhxIyc7WR0AVAPSVy41qvmTwUsCGHBz/aNfZFMBuFek6lLrBsoQGAU41OwbKoOoiIgIiICIiAiIgIiICIsU1MNhsc95o1oqSdiDHaM9DgQzEiu0WjxOoAayqwvFeyLMksbWHC5oOLh9cjPdlvWtee3nzcSuIhtPEb/2PSVoSEi6KTQhrW4ue7ktBy3k6gMT1FBgaFnYw50Ww+ZhsOhAhGK/nEVPZyW+O9em2TPx9jK6hiUGFpWVsQdPYVsMuBOOziP7afFZP2czXvHd8eqDA2Ybt8D6Lpw4g0YTQQXOiOiUBBIa1gaCQMRUvdnsK1P2cTXvD3wpFdu4hgnTjRnONKAYYbcabkEMvY/jHq+K41mnPq81276M0XuGxwHYVwbOOJ3LX4Ef8T+1Hle6HTCzQNawBZ4JV5VZCtm6jv4h/X4aAWqVnuZjMHp0vi1Q8j6VkmL3wnN67CixgXBxeKU0cqDoCqWcsqLLP04VRQ1La0O8HUV+hVyLasCHMA1Gi/nDXvWDtqIFdi9TYwDIp4wwqRQ12OHmF1b0WrFloLYkFge4xWsI0Q46Ja84VwzAUXvLdB8N2lQtcOS9vrrXQujOTcf+FjQtMQyHCKBgM2gE6q1OB2LwYpeftGPg1pYDtOj/AMV2bNuTEedKYeTrpyR2ZnrU6kpNsNoAGNMTt/JbKDRs2yocAAMaMBStB4DUt5EQEREBERAREQEREBERAVa3+t7hX8Aw8Rp41PaPopveKd4KA5wzPFHX+VVTUR+kXHa4/E0QIcMuIa0VJIAG0k0A7V35mX0niUhH93CPHcPbfk9/SSRQbGgdeldsfxMM83SeN7GOc3xaFI7nSYcWk+07SO7P4BB3Lv3bYxoJbQahrPSSpJDhBoo0ADoXtEBERAREQVre+7ceK+IWQ3GriQQKg41GShZupOD+ifvK/kUtM16RqJcWx1t6yoIXanB/Td99fTdyd92fvK/EXfmcndz0adlBC6s4T/JP3lObhXPjQX8NMANwwaDUnEHHZkFYiLm3IyWjUy9jFWJ3oREUKR4jQmuGi5oI2EVC+QYLWCjGho2AADwWREBERAREQEREBERAREQEREBERBFr+RP3bB0k/BVbBy6yOwkeStS/MKsNh2EjtoqsA0Yj2dOkNxz8a94IN6yZgQo0N5ya8F3+NaO8CVN7rDg3hh9lxZ8WgqvqLuWTa2jQP1ACu0DKvSBh1ILaRciy7aY9o0jjt1HfsK2520ocNheXA0FaAipQbddS+qrbSvLFjTDYzP3fBAtZTHlkF+ltBDWYdCm9gW6IzQH0Dj49G9B20RYpmO2G0veaNAqSgyoqfvvemJFmBwEWLDhtYBQOLauq6riGnZojHYubKWtHLQTMRa/+x/qr2PhTesW381a/JittaXkipUWlG9/F+0f6rNDn4xGMaL9o/wBV38Pt+TnzcdlyIqcM9F99F+1ieq73yc2xEMWIyLEe8OPF0nF1CDhSuWdOxR5eFNKTbfydU5EWtrSxURFSWREXiLEDQXONABUoPaKvrfvmYjxLwmloc5vH0qOq1wdhTLJSux7U020fmNfr6oOsi8veACSaAYkqvL8X3o0QpVzmuLhpRBhgDiG6xvXVK+K0Q8tbwxtYqKiDeid/u4veXQs+8U05tTMxTjzj0K98Pv3hW81XsudFUgt6Z/uIneK9C3Zn+4id4p8Pv3g81XstlFVsneKYY9jnR3loc0uBNQW1Gngfq1VpKtn49sOt/dLjyxk+QiIoEoiIg0Lck+FguaM8xvH6Kp63JRwOm0cZp7doPQfQ6leCh17bArWLDGB5QGo7dyCuIEYPFR1g5g6welZQsM3JOhuLm4bcK9o1/H4L7BmA79Yfl10Qb8rNvZyXUW3NWrEiMLCQK6wucF7ag+y8PRFKrqWVOcG7jV0TnTMfWHprXPatiXhOe4NY0uccABiSgsuyrR0uI8jSoCHDJwORB14LVvnFpLkbT5H8lE4dpCC+HLNdwkXTq4sPFgtNat0vaNaHYDWlcV378PPAsBzNa7+L+a9FRWi6sQrYkDxetac4eO7f5BbdnnA71v4I1jr+mVl98t0LPCyWuFsQslK4eiVsXHf+8J3/ABatSKaA7j8FmuYeP3vDg/VQ8j6VkmL3wt+PPw2M4R72tbStSVF5C88WOYmgYYYIjgwhjqlg5JNXZkdCj97CcNywXDiVYQdT3BYMw000+fRz/VHUwLDMiLEBa6MaHYAFlaFnaAvHqLm6UIPEXTiaTTpDFtOsUXds2HiKLbijBZrIg60H215aJwTuDJIIxZ48X0VI3kfxq7CV+hVTXyvmVEbRg/z+VGDaaAHs6WyIc6DVicxXuk6tEubRuEWd+faulZRwO/yXKhOq1p+qPRdSysndXmvoY+TKl0QvQXkL6vXj1Sqtm78zwktCec9AB3+TeK7xBVTBWHcKYrAczmuqNzh+Jr1S59d44ntKzxZ1bSTIiLHXxERAQhEQR+17rQ4tSziO8PyUGti50VhroHD2m+oVsogoeLLTEPLEbHN8wtWXmorozWuAaMa0OBoDhiKq8rWlGOhPJY2oaTWgrh0qnbRAZF0jgMdWJJwAA160G/LwdI0qANZOQW6JovBgSVQ08WLMEYu2tZsb0Dr2LXsmxIsyRptLWHJntO/yIyHQFYtkWCyEBUDAYNAwHqg5F2LrNhgOI6STyn7zsXr5QDxGdfkpcof8oI4rNxXsCoZk8d28rbs459S0o54x3n4lbEjGArU0X0GP0pH6ZV/dLphbELJabY7ecFnZMNA5Sk24fZs8R24rZubyxvf8IS503NsLSA7HcfRdK5BrE0RnV3joDyUPI+nKTF74SK8smTTDMA9oqFD4HzmXJEOGeVWuk4Vr0AK8hCFAKA0FBgvLpZhzY072hYMy01Lm1Z/m+L1jiWpaFNnW5XT8yh+7Z3QsMzZUJzSNAA0wIFF49URFvDPNcA6IaEgGjnClTRXbd2NpQ2Haxp7QFU165LRL8MjXsUokLViuhsgwato0Bz9e5vUgkV57fc2sCWP708p+YhA7Nr9g1ZnYakt2ydAuzJNSSSSSTiSScSSdatixrv4VdgM8cS6uZx+KjV+bN0HkDKmG4r2HiuZPkAbCR8D5rrWUeV1ea5UEU0gdo8x5Lp2YaE1IxprC+gxTukSy7xq0uoF6Cxhw2r1pDapHD2FLbgzNIpZzmntbQtH/ADUQ0xtC6l25wQ5iEa5va3redD4PKhz18WOYSYp1eJWwiIsBqCIiAiIgIiIPEWHpNLTrBHaKLky92ZduLmabuc7Gm7ZvzXZRBil5ZjBRjQP1tWVEQFx7wWOZgN0XAUrnXXuXYRBWU78nkUuq1wx2O9Vq/s5mOd94K10UkZbx93Pgr2VR+zmY2/eCfs5mNv3grXROrfvLzwV7KqZ8nEeuL6dOkPJTC690WSnGLtN+05DcpKi8nJaY1MvYpWPsIiLh0IiII7aF04UeI50QktJqWjCu0V2LfkbDgwuS3cDiB69a6aIC4l5LGMwAW00hhjrH6qu2iCqZ35P4+kSwUrsIK1foFNbD4K4EUkZrxGtuJx1n7KdNw5rY7sHoguJNbHdg9FcSL3rX7nTr2VA24U1sPgpbdO5Ql3CLGIe8YtFBRp29JUyReTmvMa2Rjr2ERFG7EREBERAREQEREBERAREQEREBERAREQEREBERAREQEREBERAREQEREBERAREQEREBERAREQEREBERAREQEREBERAREQEREBERAREQEREBERAREQERE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24384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utoShape 4" descr="data:image/jpeg;base64,/9j/4AAQSkZJRgABAQAAAQABAAD/2wCEAAkGBxMSEhUSEREVFhUWFRgVFxYVFRUYFxcXFRcWFxUWGBYYHSggGRonGxYVITEhJSkrLi4uFx8zODMvNygtLisBCgoKDg0OGxAQGy0lHyUvLysvNys3LTUxLS8rLTUtLS0tLSstLSstKy0tLSstLSstLS0tLS0tLS0tNy03KystN//AABEIAMIBAwMBIgACEQEDEQH/xAAcAAEAAgMBAQEAAAAAAAAAAAAABgcDBAUCAQj/xABGEAABAgMEBAsDCQcEAwAAAAABAAIDBBEFBiExEkFRcRMiMlJhgZGSocHRQlOxBxQWYpOi0uHwFyMkM0NUchWCssJjc/H/xAAaAQEAAwEBAQAAAAAAAAAAAAAAAwQFAgEG/8QAKBEBAAICAQIEBwEBAAAAAAAAAAECAxEEE1ESFCEyFTEzQVJxkfAi/9oADAMBAAIRAxEAPwC8UREBERAREQEREBERAREQEREBERAREQEREBERAREQEREBERAREQEREBERAREQc28VpCWlosaoq1h0a63U4oprxoqkF/7Q9+PsoX4VIPlWn6kQgcqDrPGPhRVwFq8PDWcfitG9qXIyTFtRKUfT60Pfj7KF+FfRf60Pfj7KF+FRdfQrfQx/jH8V+pfvKaSF9Z51S6MDT/xw/Jqtaz5oRYbYg1gE01GmIVE2fg3e70CmNp3giS8s2HLRQ2IXtqQGuIbQ1FHAjHBUOdSldeGNLXGtad7lZqKqGXnnDnMO7sMf9VnbeKa9+7sb6LOW03vTbok4PC0DnF7WhlaE1PG+7pY7aLcsi1YczDESE6o1g5tOwhVHa8R0Z4L3FzicSTs/+qQXca6EQ5hofA9BGtBZBNMSq/vPe2K2YLJaM3gwxuTWuq4l2liQejJdu37WrLP4tCaAnVtp4fFVYx9XO/W1W+FSLZPWN+iDkWmK+iTC+E574fZw/wAK9w72zhP877kP8KjoKzQDitXo4/xj+KPUv3lIfpTN+++5D/CpJcy2YkfhWxnhxboluDQaGteSBXIdqgBK7F05vg4rnE4Cld2NVBysNIxTMRH+lLhyWm8blZyKHvvNw0w5kCJxGwmk4N5ek7SxINcNBbAtKN7w9jPwrGaCUIoz/qcb3h7rPRfRakXn13tb5BBJUXBg208cprTuqD5rqyk8yJkaHYc/zQbKIiAiIgIiICIiAiIgL4Svq1LWiFsGIRnonxwQUtfae4WYcekntOHgo+F1rZlXiI6sNzqmtQD2YLmmC73T+wraw5sdaRG2fkx3m0zp4XoJwD/dxOxOAfzInYPRSeZx93HRv2dWRh14IfW0u7UrzaEfQigvroEnEAnEZea7dxrDjxogLobxDaOU8UGOobVZwu5K0oYLT0muPSs3mZK3v6LfHpNa+qmf9Wh7Xd0rzEt1oyDj/tKuf6NSn9uzx9Vyby3dl2wHOZCaCP1rVNYVxYc7wxLqUAdQVFNQJ+Kk8xa0OWh6buMfZYDSv+TvZG4E9GtRWVl4xiGFAglxJrpGohiu06z0BTu79yKERJg6T9pGX+LfZ3mpQQaZM5Mv+czB0YbaiHCALWtDgRUM1Z5mrjrK0pR3Gd+tZVsXssprZf8AdtyNDmc9Z7PFVDOS0Zj3UY/e0AjxVzh3rS8zbsr8is2rqHTaVmgZrhCLH5kTut9F7ExMe7f3VpeZx91To37JASvcoK8IPqqN/OJnmxe630U2+T6xo0Vznx4bhDNBV4oTtpt1KHkZ6WxzESkxYrReJ0jMhahlY73EgaTQMWk1oa4UXW+mw2N7rvVWY+7Moc4De13qsZupJ+4b2n1WRK+rf6bDY3uu9V7h31aTmzrDh5lWG+6Mof6I7SudPfJ/LPHFq3fQheDgyl5oT8x1sOl4YHwXblZhrwHw3hw1Fp1+RUNt64T4HGZWmpzMuxcKRtWNKxQScduqIOa/p2HMeCC7bPtCvFfnqO38101EZCZbFhtiM5LhUeh6V27LmfYd/t9PPtQdNERAREQEREBERAREQeHQmnNoO8BefmzOY3uhZUQYvmzOY3uhBLs5je6FlRAREQF5iQw4UcAQdRFR2L0iDyxgAAAAAyAFKL0iIC8OgtObQd4C9ogxGWZzG90L580h+7Z3R6LMiDEJZgyY3uhZURAREQEWGamWw2l7zQDtJ2AaysrXAgEZHEIPkRgcCCKg4EFVNf6xGsc4AYHEeX66Fbar35R4uk9rGirqBoAzJNaDxCDDcB5MoK6nkeDT8SVJ2v0aO5pB6ganwqudd+z+AgMhHMCrqc44n406luzZow9NG9pAPhU9SCSovEHkjcPgvaAiIgIiICIiAiIgIiICIiAi4NqXulYJI0+EcPZhDS7XVDQeitVw4vyhGvElsNromPdDfNBOkUAF/Ix/ow+1y9fTaOcocLsf+JBPUUEF8ZjmQu6/8a6Fl3niOe3hhDDC7Rq1rgalr3DNx5vig71sWi2BCfEc5oIa4tDjynAVAA140Vayt+5xwqXQ+pg9Vm+UKd04jqGoAoP1vUPs08U71pcLFW0TNo2qcm9omNSmH01m+ezuBZId8Zs+23uNUYCzwNavdDF+MK3Vv3SP6XTXPb3GrvXOvBFmIkSHGc00aC2gAOuowz1KBFdK6Uakw4jVTw0T5qHkYMcYpmIhJiyWm8bla61LStBsFtXYkmjWjNx2D11LHbdqsloLor8dEEgayQK0ChdjW3DmyYunWIRyThot5rBs2nX2LFaDsxYznnSiGp1AclvQPXWs0haxhcR7XOaOSQCaDUKgLAF6CDejWy9wpDh0+s/D7udVzIMk0PMV3GiH2jqrnojV8VsNC8zEwyEKxHhvQc+6MUGwxq0YUT5xHbDZixhxIyc7WR0AVAPSVy41qvmTwUsCGHBz/aNfZFMBuFek6lLrBsoQGAU41OwbKoOoiIgIiICIiAiIgIiICIsU1MNhsc95o1oqSdiDHaM9DgQzEiu0WjxOoAayqwvFeyLMksbWHC5oOLh9cjPdlvWtee3nzcSuIhtPEb/2PSVoSEi6KTQhrW4ue7ktBy3k6gMT1FBgaFnYw50Ww+ZhsOhAhGK/nEVPZyW+O9em2TPx9jK6hiUGFpWVsQdPYVsMuBOOziP7afFZP2czXvHd8eqDA2Ybt8D6Lpw4g0YTQQXOiOiUBBIa1gaCQMRUvdnsK1P2cTXvD3wpFdu4hgnTjRnONKAYYbcabkEMvY/jHq+K41mnPq81276M0XuGxwHYVwbOOJ3LX4Ef8T+1Hle6HTCzQNawBZ4JV5VZCtm6jv4h/X4aAWqVnuZjMHp0vi1Q8j6VkmL3wnN67CixgXBxeKU0cqDoCqWcsqLLP04VRQ1La0O8HUV+hVyLasCHMA1Gi/nDXvWDtqIFdi9TYwDIp4wwqRQ12OHmF1b0WrFloLYkFge4xWsI0Q46Ja84VwzAUXvLdB8N2lQtcOS9vrrXQujOTcf+FjQtMQyHCKBgM2gE6q1OB2LwYpeftGPg1pYDtOj/AMV2bNuTEedKYeTrpyR2ZnrU6kpNsNoAGNMTt/JbKDRs2yocAAMaMBStB4DUt5EQEREBERAREQEREBERAVa3+t7hX8Aw8Rp41PaPopveKd4KA5wzPFHX+VVTUR+kXHa4/E0QIcMuIa0VJIAG0k0A7V35mX0niUhH93CPHcPbfk9/SSRQbGgdeldsfxMM83SeN7GOc3xaFI7nSYcWk+07SO7P4BB3Lv3bYxoJbQahrPSSpJDhBoo0ADoXtEBERAREQVre+7ceK+IWQ3GriQQKg41GShZupOD+ifvK/kUtM16RqJcWx1t6yoIXanB/Td99fTdyd92fvK/EXfmcndz0adlBC6s4T/JP3lObhXPjQX8NMANwwaDUnEHHZkFYiLm3IyWjUy9jFWJ3oREUKR4jQmuGi5oI2EVC+QYLWCjGho2AADwWREBERAREQEREBERAREQEREBERBFr+RP3bB0k/BVbBy6yOwkeStS/MKsNh2EjtoqsA0Yj2dOkNxz8a94IN6yZgQo0N5ya8F3+NaO8CVN7rDg3hh9lxZ8WgqvqLuWTa2jQP1ACu0DKvSBh1ILaRciy7aY9o0jjt1HfsK2520ocNheXA0FaAipQbddS+qrbSvLFjTDYzP3fBAtZTHlkF+ltBDWYdCm9gW6IzQH0Dj49G9B20RYpmO2G0veaNAqSgyoqfvvemJFmBwEWLDhtYBQOLauq6riGnZojHYubKWtHLQTMRa/+x/qr2PhTesW381a/JittaXkipUWlG9/F+0f6rNDn4xGMaL9o/wBV38Pt+TnzcdlyIqcM9F99F+1ieq73yc2xEMWIyLEe8OPF0nF1CDhSuWdOxR5eFNKTbfydU5EWtrSxURFSWREXiLEDQXONABUoPaKvrfvmYjxLwmloc5vH0qOq1wdhTLJSux7U020fmNfr6oOsi8veACSaAYkqvL8X3o0QpVzmuLhpRBhgDiG6xvXVK+K0Q8tbwxtYqKiDeid/u4veXQs+8U05tTMxTjzj0K98Pv3hW81XsudFUgt6Z/uIneK9C3Zn+4id4p8Pv3g81XstlFVsneKYY9jnR3loc0uBNQW1Gngfq1VpKtn49sOt/dLjyxk+QiIoEoiIg0Lck+FguaM8xvH6Kp63JRwOm0cZp7doPQfQ6leCh17bArWLDGB5QGo7dyCuIEYPFR1g5g6welZQsM3JOhuLm4bcK9o1/H4L7BmA79Yfl10Qb8rNvZyXUW3NWrEiMLCQK6wucF7ag+y8PRFKrqWVOcG7jV0TnTMfWHprXPatiXhOe4NY0uccABiSgsuyrR0uI8jSoCHDJwORB14LVvnFpLkbT5H8lE4dpCC+HLNdwkXTq4sPFgtNat0vaNaHYDWlcV378PPAsBzNa7+L+a9FRWi6sQrYkDxetac4eO7f5BbdnnA71v4I1jr+mVl98t0LPCyWuFsQslK4eiVsXHf+8J3/ABatSKaA7j8FmuYeP3vDg/VQ8j6VkmL3wt+PPw2M4R72tbStSVF5C88WOYmgYYYIjgwhjqlg5JNXZkdCj97CcNywXDiVYQdT3BYMw000+fRz/VHUwLDMiLEBa6MaHYAFlaFnaAvHqLm6UIPEXTiaTTpDFtOsUXds2HiKLbijBZrIg60H215aJwTuDJIIxZ48X0VI3kfxq7CV+hVTXyvmVEbRg/z+VGDaaAHs6WyIc6DVicxXuk6tEubRuEWd+faulZRwO/yXKhOq1p+qPRdSysndXmvoY+TKl0QvQXkL6vXj1Sqtm78zwktCec9AB3+TeK7xBVTBWHcKYrAczmuqNzh+Jr1S59d44ntKzxZ1bSTIiLHXxERAQhEQR+17rQ4tSziO8PyUGti50VhroHD2m+oVsogoeLLTEPLEbHN8wtWXmorozWuAaMa0OBoDhiKq8rWlGOhPJY2oaTWgrh0qnbRAZF0jgMdWJJwAA160G/LwdI0qANZOQW6JovBgSVQ08WLMEYu2tZsb0Dr2LXsmxIsyRptLWHJntO/yIyHQFYtkWCyEBUDAYNAwHqg5F2LrNhgOI6STyn7zsXr5QDxGdfkpcof8oI4rNxXsCoZk8d28rbs459S0o54x3n4lbEjGArU0X0GP0pH6ZV/dLphbELJabY7ecFnZMNA5Sk24fZs8R24rZubyxvf8IS503NsLSA7HcfRdK5BrE0RnV3joDyUPI+nKTF74SK8smTTDMA9oqFD4HzmXJEOGeVWuk4Vr0AK8hCFAKA0FBgvLpZhzY072hYMy01Lm1Z/m+L1jiWpaFNnW5XT8yh+7Z3QsMzZUJzSNAA0wIFF49URFvDPNcA6IaEgGjnClTRXbd2NpQ2Haxp7QFU165LRL8MjXsUokLViuhsgwato0Bz9e5vUgkV57fc2sCWP708p+YhA7Nr9g1ZnYakt2ydAuzJNSSSSSTiSScSSdatixrv4VdgM8cS6uZx+KjV+bN0HkDKmG4r2HiuZPkAbCR8D5rrWUeV1ea5UEU0gdo8x5Lp2YaE1IxprC+gxTukSy7xq0uoF6Cxhw2r1pDapHD2FLbgzNIpZzmntbQtH/ADUQ0xtC6l25wQ5iEa5va3redD4PKhz18WOYSYp1eJWwiIsBqCIiAiIgIiIPEWHpNLTrBHaKLky92ZduLmabuc7Gm7ZvzXZRBil5ZjBRjQP1tWVEQFx7wWOZgN0XAUrnXXuXYRBWU78nkUuq1wx2O9Vq/s5mOd94K10UkZbx93Pgr2VR+zmY2/eCfs5mNv3grXROrfvLzwV7KqZ8nEeuL6dOkPJTC690WSnGLtN+05DcpKi8nJaY1MvYpWPsIiLh0IiII7aF04UeI50QktJqWjCu0V2LfkbDgwuS3cDiB69a6aIC4l5LGMwAW00hhjrH6qu2iCqZ35P4+kSwUrsIK1foFNbD4K4EUkZrxGtuJx1n7KdNw5rY7sHoguJNbHdg9FcSL3rX7nTr2VA24U1sPgpbdO5Ql3CLGIe8YtFBRp29JUyReTmvMa2Rjr2ERFG7EREBERAREQEREBERAREQEREBERAREQEREBERAREQEREBERAREQEREBERAREQEREBERAREQEREBERAREQEREBERAREQEREBERAREQEREBERAREQERE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22860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36" name="Picture 1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2647949"/>
            <a:ext cx="26360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response rates</a:t>
            </a:r>
          </a:p>
          <a:p>
            <a:endParaRPr lang="en-US" dirty="0" smtClean="0"/>
          </a:p>
          <a:p>
            <a:r>
              <a:rPr lang="en-US" dirty="0" smtClean="0"/>
              <a:t>Invalid addresses</a:t>
            </a:r>
          </a:p>
          <a:p>
            <a:endParaRPr lang="en-US" dirty="0" smtClean="0"/>
          </a:p>
          <a:p>
            <a:r>
              <a:rPr lang="en-US" dirty="0" smtClean="0"/>
              <a:t>Time consuming</a:t>
            </a:r>
          </a:p>
          <a:p>
            <a:endParaRPr lang="en-US" dirty="0" smtClean="0"/>
          </a:p>
          <a:p>
            <a:r>
              <a:rPr lang="en-US" dirty="0" smtClean="0"/>
              <a:t>Randomly generated Survey ID could not be linked to Child Outcomes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www.blogcdn.com/www.joystiq.com/media/2006/07/toddler_scratching_he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819400" cy="1981200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response rates</a:t>
            </a:r>
          </a:p>
          <a:p>
            <a:endParaRPr lang="en-US" dirty="0" smtClean="0"/>
          </a:p>
          <a:p>
            <a:r>
              <a:rPr lang="en-US" dirty="0" smtClean="0"/>
              <a:t>Identify new Family Survey tool</a:t>
            </a:r>
          </a:p>
          <a:p>
            <a:endParaRPr lang="en-US" dirty="0" smtClean="0"/>
          </a:p>
          <a:p>
            <a:r>
              <a:rPr lang="en-US" dirty="0" smtClean="0"/>
              <a:t>Identify new survey distribution method</a:t>
            </a:r>
          </a:p>
          <a:p>
            <a:endParaRPr lang="en-US" dirty="0" smtClean="0"/>
          </a:p>
          <a:p>
            <a:r>
              <a:rPr lang="en-US" dirty="0" smtClean="0"/>
              <a:t>Create feedback loop</a:t>
            </a:r>
          </a:p>
        </p:txBody>
      </p:sp>
      <p:pic>
        <p:nvPicPr>
          <p:cNvPr id="4" name="Picture 2" descr="D:\Data\imagesCNSRSR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9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Process: April 2015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  <a:p>
            <a:endParaRPr lang="en-US" dirty="0" smtClean="0"/>
          </a:p>
          <a:p>
            <a:r>
              <a:rPr lang="en-US" dirty="0" smtClean="0"/>
              <a:t>Electronic and paper surveys</a:t>
            </a:r>
          </a:p>
          <a:p>
            <a:endParaRPr lang="en-US" dirty="0" smtClean="0"/>
          </a:p>
          <a:p>
            <a:r>
              <a:rPr lang="en-US" dirty="0" smtClean="0"/>
              <a:t>Rolling surveys</a:t>
            </a:r>
          </a:p>
          <a:p>
            <a:endParaRPr lang="en-US" dirty="0" smtClean="0"/>
          </a:p>
          <a:p>
            <a:r>
              <a:rPr lang="en-US" dirty="0" smtClean="0"/>
              <a:t>Improved response rates</a:t>
            </a:r>
            <a:endParaRPr lang="en-US" dirty="0"/>
          </a:p>
        </p:txBody>
      </p:sp>
      <p:pic>
        <p:nvPicPr>
          <p:cNvPr id="1034" name="Picture 10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799"/>
            <a:ext cx="256031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response rates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Local control to modify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calculations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Better understanding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  of the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benefits pictur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AutoShape 4" descr="Image result for benefits pictur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30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04" y="2743200"/>
            <a:ext cx="314045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Family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4820" y="1600200"/>
            <a:ext cx="180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NCSEAM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1330" y="2046277"/>
            <a:ext cx="2740891" cy="36498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2819400"/>
            <a:ext cx="2743200" cy="35458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0" y="1831032"/>
            <a:ext cx="0" cy="5044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5052" y="1558316"/>
            <a:ext cx="226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ECO-Revised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824663" y="2046277"/>
            <a:ext cx="3886200" cy="4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B416C"/>
                </a:solidFill>
              </a:rPr>
              <a:t>Purpose </a:t>
            </a:r>
            <a:r>
              <a:rPr lang="en-US" sz="3600" dirty="0">
                <a:solidFill>
                  <a:srgbClr val="1B416C"/>
                </a:solidFill>
              </a:rPr>
              <a:t>of the </a:t>
            </a:r>
            <a:r>
              <a:rPr lang="en-US" sz="3600" dirty="0" smtClean="0">
                <a:solidFill>
                  <a:srgbClr val="1B416C"/>
                </a:solidFill>
              </a:rPr>
              <a:t>Session</a:t>
            </a:r>
            <a:endParaRPr lang="en-US" sz="3600" dirty="0">
              <a:solidFill>
                <a:srgbClr val="1B416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49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B416C"/>
                </a:solidFill>
                <a:effectLst/>
              </a:rPr>
              <a:t>Provide </a:t>
            </a:r>
            <a:r>
              <a:rPr lang="en-US" sz="3200" dirty="0">
                <a:solidFill>
                  <a:srgbClr val="1B416C"/>
                </a:solidFill>
                <a:effectLst/>
              </a:rPr>
              <a:t>a brief overview to data quality issues with survey </a:t>
            </a:r>
            <a:r>
              <a:rPr lang="en-US" sz="3200" dirty="0" smtClean="0">
                <a:solidFill>
                  <a:srgbClr val="1B416C"/>
                </a:solidFill>
                <a:effectLst/>
              </a:rPr>
              <a:t>methodologies </a:t>
            </a:r>
          </a:p>
          <a:p>
            <a:r>
              <a:rPr lang="en-US" sz="3200" dirty="0" smtClean="0">
                <a:solidFill>
                  <a:srgbClr val="1B416C"/>
                </a:solidFill>
                <a:effectLst/>
              </a:rPr>
              <a:t>Share a state example of improving </a:t>
            </a:r>
            <a:r>
              <a:rPr lang="en-US" sz="3200" dirty="0">
                <a:solidFill>
                  <a:srgbClr val="1B416C"/>
                </a:solidFill>
                <a:effectLst/>
              </a:rPr>
              <a:t>C4 survey data </a:t>
            </a:r>
            <a:r>
              <a:rPr lang="en-US" sz="3200" dirty="0" smtClean="0">
                <a:solidFill>
                  <a:srgbClr val="1B416C"/>
                </a:solidFill>
                <a:effectLst/>
              </a:rPr>
              <a:t>quality</a:t>
            </a:r>
          </a:p>
          <a:p>
            <a:r>
              <a:rPr lang="en-US" sz="3200" dirty="0" smtClean="0">
                <a:solidFill>
                  <a:srgbClr val="1B416C"/>
                </a:solidFill>
                <a:effectLst/>
              </a:rPr>
              <a:t>Discussion about family survey data use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75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–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Presented new procedure to leadership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Gauge implementation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Changed calculation methodology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methodology = new lag in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 </a:t>
            </a:r>
            <a:r>
              <a:rPr lang="en-US" dirty="0"/>
              <a:t>for </a:t>
            </a:r>
            <a:r>
              <a:rPr lang="en-US" dirty="0" smtClean="0"/>
              <a:t>FFY 2014 – only </a:t>
            </a:r>
            <a:r>
              <a:rPr lang="en-US" b="1" dirty="0" smtClean="0"/>
              <a:t>2 months</a:t>
            </a:r>
            <a:r>
              <a:rPr lang="en-US" dirty="0" smtClean="0"/>
              <a:t> of data</a:t>
            </a:r>
            <a:endParaRPr lang="en-US" dirty="0"/>
          </a:p>
        </p:txBody>
      </p:sp>
      <p:pic>
        <p:nvPicPr>
          <p:cNvPr id="307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32" y="645696"/>
            <a:ext cx="118872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–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/>
          <a:lstStyle/>
          <a:p>
            <a:r>
              <a:rPr lang="en-US" dirty="0" smtClean="0"/>
              <a:t>More gauging - Realized some regions had not begun to implement (waiting on sample lists)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eedback about burdensome steps – modified process</a:t>
            </a:r>
          </a:p>
          <a:p>
            <a:endParaRPr lang="en-US" dirty="0"/>
          </a:p>
          <a:p>
            <a:r>
              <a:rPr lang="en-US" dirty="0" smtClean="0"/>
              <a:t>Monitored response rate – improvement!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399"/>
            <a:ext cx="110870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– 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Request- report to know whether families responded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responses received still on paper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Began receiving increased amounts of invalid surveys</a:t>
            </a:r>
          </a:p>
          <a:p>
            <a:pPr lvl="1"/>
            <a:r>
              <a:rPr lang="en-US" dirty="0" smtClean="0"/>
              <a:t>No survey ID</a:t>
            </a:r>
          </a:p>
          <a:p>
            <a:pPr lvl="1"/>
            <a:r>
              <a:rPr lang="en-US" dirty="0" smtClean="0"/>
              <a:t>Not given at a 6 month review</a:t>
            </a:r>
          </a:p>
          <a:p>
            <a:pPr lvl="1"/>
            <a:r>
              <a:rPr lang="en-US" dirty="0" smtClean="0"/>
              <a:t>Multiples for the same family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SurruscJ\AppData\Local\Microsoft\Windows\Temporary Internet Files\Content.IE5\PM91IEPR\green-doll-number-3[1]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840"/>
            <a:ext cx="159538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–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Reminded leadership of online option – demonstrated using phones to complete survey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Invalid surveys began being tracked</a:t>
            </a:r>
            <a:br>
              <a:rPr lang="en-US" dirty="0" smtClean="0"/>
            </a:br>
            <a:r>
              <a:rPr lang="en-US" dirty="0" smtClean="0"/>
              <a:t>(~1 out of 7)</a:t>
            </a:r>
          </a:p>
          <a:p>
            <a:endParaRPr lang="en-US" dirty="0"/>
          </a:p>
          <a:p>
            <a:r>
              <a:rPr lang="en-US" dirty="0" smtClean="0"/>
              <a:t>Began gauging consistency</a:t>
            </a:r>
          </a:p>
          <a:p>
            <a:endParaRPr lang="en-US" dirty="0"/>
          </a:p>
          <a:p>
            <a:r>
              <a:rPr lang="en-US" dirty="0" smtClean="0"/>
              <a:t>Started looking to improve process for year 2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62318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Invalid responses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Delays between survey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date and data entry </a:t>
            </a:r>
          </a:p>
          <a:p>
            <a:endParaRPr lang="en-US" dirty="0"/>
          </a:p>
          <a:p>
            <a:r>
              <a:rPr lang="en-US" dirty="0" smtClean="0"/>
              <a:t>Consistency in presentation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of survey/accurate response rates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Delay meant difficult to QA process</a:t>
            </a:r>
            <a:endParaRPr lang="en-US" dirty="0"/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600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Solutions – aka Family Survey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Electronic Surveys  </a:t>
            </a:r>
          </a:p>
          <a:p>
            <a:pPr lvl="1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Valid Survey IDs</a:t>
            </a:r>
          </a:p>
          <a:p>
            <a:pPr lvl="1"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Valid survey responses </a:t>
            </a:r>
          </a:p>
          <a:p>
            <a:pPr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Clearer instructions for Service coordinator interactions</a:t>
            </a:r>
          </a:p>
          <a:p>
            <a:pPr>
              <a:lnSpc>
                <a:spcPts val="4000"/>
              </a:lnSpc>
            </a:pPr>
            <a:r>
              <a:rPr lang="en-US" dirty="0" smtClean="0">
                <a:solidFill>
                  <a:schemeClr val="tx1"/>
                </a:solidFill>
              </a:rPr>
              <a:t>Service coordinator only presents importance of survey and the option of completing it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08" y="1600200"/>
            <a:ext cx="182364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1-on-1 </a:t>
            </a:r>
            <a:r>
              <a:rPr lang="en-US" dirty="0"/>
              <a:t>calls </a:t>
            </a:r>
            <a:r>
              <a:rPr lang="en-US" dirty="0" smtClean="0"/>
              <a:t>with leadership to </a:t>
            </a:r>
            <a:r>
              <a:rPr lang="en-US" dirty="0"/>
              <a:t>ensure understanding of new </a:t>
            </a:r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dirty="0" smtClean="0"/>
              <a:t>Paper Surveys only by request from Central Office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QA calls to ensure survey is being offered</a:t>
            </a:r>
            <a:r>
              <a:rPr lang="en-US" dirty="0"/>
              <a:t> </a:t>
            </a:r>
            <a:r>
              <a:rPr lang="en-US" dirty="0" smtClean="0"/>
              <a:t>and determine </a:t>
            </a:r>
            <a:r>
              <a:rPr lang="en-US" smtClean="0"/>
              <a:t>next steps</a:t>
            </a:r>
            <a:endParaRPr lang="en-US" dirty="0" smtClean="0"/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18399"/>
            <a:ext cx="2434659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survey into the existing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Program in logic checks to allow parents access at appropriate times</a:t>
            </a:r>
          </a:p>
          <a:p>
            <a:endParaRPr lang="en-US" dirty="0"/>
          </a:p>
          <a:p>
            <a:r>
              <a:rPr lang="en-US" dirty="0" smtClean="0"/>
              <a:t>Link Family Outcomes to Child Outcomes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AutoShape 6" descr="Image result for goals pictur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154" name="Picture 10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466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59813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B416C"/>
                </a:solidFill>
              </a:rPr>
              <a:t>What are your biggest challenges with regard to data quality?</a:t>
            </a:r>
          </a:p>
          <a:p>
            <a:endParaRPr lang="en-US" sz="2400" dirty="0" smtClean="0">
              <a:solidFill>
                <a:srgbClr val="1B416C"/>
              </a:solidFill>
            </a:endParaRPr>
          </a:p>
          <a:p>
            <a:r>
              <a:rPr lang="en-US" sz="2400" dirty="0" smtClean="0">
                <a:solidFill>
                  <a:srgbClr val="1B416C"/>
                </a:solidFill>
              </a:rPr>
              <a:t>What types of strategies have you used to </a:t>
            </a:r>
            <a:r>
              <a:rPr lang="en-US" sz="2400" b="1" dirty="0" smtClean="0">
                <a:solidFill>
                  <a:srgbClr val="1B416C"/>
                </a:solidFill>
              </a:rPr>
              <a:t>examine</a:t>
            </a:r>
            <a:r>
              <a:rPr lang="en-US" sz="2400" dirty="0" smtClean="0">
                <a:solidFill>
                  <a:srgbClr val="1B416C"/>
                </a:solidFill>
              </a:rPr>
              <a:t> data quality? </a:t>
            </a:r>
          </a:p>
          <a:p>
            <a:pPr lvl="1"/>
            <a:r>
              <a:rPr lang="en-US" sz="2000" i="1" dirty="0">
                <a:solidFill>
                  <a:srgbClr val="1B416C"/>
                </a:solidFill>
              </a:rPr>
              <a:t>Are additional resources needed to help with this?</a:t>
            </a:r>
          </a:p>
          <a:p>
            <a:endParaRPr lang="en-US" sz="2400" dirty="0" smtClean="0">
              <a:solidFill>
                <a:srgbClr val="1B416C"/>
              </a:solidFill>
            </a:endParaRPr>
          </a:p>
          <a:p>
            <a:r>
              <a:rPr lang="en-US" sz="2400" dirty="0" smtClean="0">
                <a:solidFill>
                  <a:srgbClr val="1B416C"/>
                </a:solidFill>
              </a:rPr>
              <a:t>What types of strategies have you used to </a:t>
            </a:r>
            <a:r>
              <a:rPr lang="en-US" sz="2400" b="1" dirty="0" smtClean="0">
                <a:solidFill>
                  <a:srgbClr val="1B416C"/>
                </a:solidFill>
              </a:rPr>
              <a:t>improve</a:t>
            </a:r>
            <a:r>
              <a:rPr lang="en-US" sz="2400" dirty="0" smtClean="0">
                <a:solidFill>
                  <a:srgbClr val="1B416C"/>
                </a:solidFill>
              </a:rPr>
              <a:t> data quality? </a:t>
            </a:r>
          </a:p>
          <a:p>
            <a:pPr lvl="1"/>
            <a:r>
              <a:rPr lang="en-US" sz="2000" i="1" dirty="0" smtClean="0">
                <a:solidFill>
                  <a:srgbClr val="1B416C"/>
                </a:solidFill>
              </a:rPr>
              <a:t>Are additional resources needed to help with this?</a:t>
            </a:r>
          </a:p>
          <a:p>
            <a:endParaRPr lang="en-US" sz="2400" dirty="0" smtClean="0">
              <a:solidFill>
                <a:srgbClr val="1B416C"/>
              </a:solidFill>
            </a:endParaRPr>
          </a:p>
          <a:p>
            <a:r>
              <a:rPr lang="en-US" sz="2400" dirty="0" smtClean="0">
                <a:solidFill>
                  <a:srgbClr val="1B416C"/>
                </a:solidFill>
              </a:rPr>
              <a:t>What types of tools are states using to </a:t>
            </a:r>
            <a:r>
              <a:rPr lang="en-US" sz="2400" b="1" dirty="0" smtClean="0">
                <a:solidFill>
                  <a:srgbClr val="1B416C"/>
                </a:solidFill>
              </a:rPr>
              <a:t>analyze and use</a:t>
            </a:r>
            <a:r>
              <a:rPr lang="en-US" sz="2400" dirty="0" smtClean="0">
                <a:solidFill>
                  <a:srgbClr val="1B416C"/>
                </a:solidFill>
              </a:rPr>
              <a:t> your data for program improvement?</a:t>
            </a:r>
          </a:p>
          <a:p>
            <a:pPr lvl="1"/>
            <a:r>
              <a:rPr lang="en-US" sz="2000" i="1" dirty="0">
                <a:solidFill>
                  <a:srgbClr val="1B416C"/>
                </a:solidFill>
              </a:rPr>
              <a:t>Are additional resources needed to help with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3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Methodology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B416C"/>
                </a:solidFill>
              </a:rPr>
              <a:t>Define what you want to measure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Use </a:t>
            </a:r>
            <a:r>
              <a:rPr lang="en-US" sz="2800" dirty="0">
                <a:solidFill>
                  <a:srgbClr val="1B416C"/>
                </a:solidFill>
              </a:rPr>
              <a:t> stakeholders </a:t>
            </a:r>
            <a:r>
              <a:rPr lang="en-US" sz="2800" dirty="0" smtClean="0">
                <a:solidFill>
                  <a:srgbClr val="1B416C"/>
                </a:solidFill>
              </a:rPr>
              <a:t>as a source</a:t>
            </a:r>
          </a:p>
          <a:p>
            <a:pPr lvl="1"/>
            <a:r>
              <a:rPr lang="en-US" sz="2800" dirty="0">
                <a:solidFill>
                  <a:srgbClr val="1B416C"/>
                </a:solidFill>
              </a:rPr>
              <a:t>Review relevant research and literature </a:t>
            </a:r>
            <a:endParaRPr lang="en-US" sz="2800" dirty="0" smtClean="0">
              <a:solidFill>
                <a:srgbClr val="1B416C"/>
              </a:solidFill>
            </a:endParaRP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Determine </a:t>
            </a:r>
            <a:r>
              <a:rPr lang="en-US" sz="2800" dirty="0">
                <a:solidFill>
                  <a:srgbClr val="1B416C"/>
                </a:solidFill>
              </a:rPr>
              <a:t>which elements of the construct to measure </a:t>
            </a:r>
            <a:endParaRPr lang="en-US" sz="2800" dirty="0" smtClean="0">
              <a:solidFill>
                <a:srgbClr val="1B416C"/>
              </a:solidFill>
            </a:endParaRPr>
          </a:p>
          <a:p>
            <a:r>
              <a:rPr lang="en-US" sz="2800" dirty="0" smtClean="0">
                <a:solidFill>
                  <a:srgbClr val="1B416C"/>
                </a:solidFill>
              </a:rPr>
              <a:t>Create your questions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Use simple, straightforward language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Avoid double-barreled and double-negative questions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Use mutually </a:t>
            </a:r>
            <a:r>
              <a:rPr lang="en-US" sz="2800" dirty="0">
                <a:solidFill>
                  <a:srgbClr val="1B416C"/>
                </a:solidFill>
              </a:rPr>
              <a:t>exclusive  and </a:t>
            </a:r>
            <a:r>
              <a:rPr lang="en-US" sz="2800" dirty="0" smtClean="0">
                <a:solidFill>
                  <a:srgbClr val="1B416C"/>
                </a:solidFill>
              </a:rPr>
              <a:t>exhaustive response options</a:t>
            </a:r>
          </a:p>
          <a:p>
            <a:pPr lvl="1"/>
            <a:endParaRPr lang="en-US" sz="2800" dirty="0">
              <a:solidFill>
                <a:srgbClr val="1B4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Contact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1B416C"/>
                </a:solidFill>
              </a:rPr>
              <a:t>Christy Cronheim, </a:t>
            </a:r>
            <a:r>
              <a:rPr lang="en-US" sz="2800" dirty="0" smtClean="0">
                <a:solidFill>
                  <a:srgbClr val="1B416C"/>
                </a:solidFill>
              </a:rPr>
              <a:t>Idaho Part </a:t>
            </a:r>
            <a:r>
              <a:rPr lang="en-US" sz="2800" dirty="0">
                <a:solidFill>
                  <a:srgbClr val="1B416C"/>
                </a:solidFill>
              </a:rPr>
              <a:t>C </a:t>
            </a:r>
            <a:r>
              <a:rPr lang="en-US" sz="2800" dirty="0" smtClean="0">
                <a:solidFill>
                  <a:srgbClr val="1B416C"/>
                </a:solidFill>
              </a:rPr>
              <a:t>Coordinator</a:t>
            </a:r>
            <a:br>
              <a:rPr lang="en-US" sz="2800" dirty="0" smtClean="0">
                <a:solidFill>
                  <a:srgbClr val="1B416C"/>
                </a:solidFill>
              </a:rPr>
            </a:br>
            <a:r>
              <a:rPr lang="en-US" sz="2800" dirty="0" smtClean="0">
                <a:solidFill>
                  <a:srgbClr val="1B416C"/>
                </a:solidFill>
                <a:hlinkClick r:id="rId2"/>
              </a:rPr>
              <a:t>cronheic@dhw.idaho.gov</a:t>
            </a:r>
            <a:r>
              <a:rPr lang="en-US" sz="2800" dirty="0" smtClean="0">
                <a:solidFill>
                  <a:srgbClr val="1B416C"/>
                </a:solidFill>
              </a:rPr>
              <a:t> </a:t>
            </a:r>
            <a:endParaRPr lang="en-US" sz="2800" dirty="0">
              <a:solidFill>
                <a:srgbClr val="1B416C"/>
              </a:solidFill>
            </a:endParaRPr>
          </a:p>
          <a:p>
            <a:r>
              <a:rPr lang="en-US" sz="2800" dirty="0" smtClean="0">
                <a:solidFill>
                  <a:srgbClr val="1B416C"/>
                </a:solidFill>
              </a:rPr>
              <a:t>Jennifer </a:t>
            </a:r>
            <a:r>
              <a:rPr lang="en-US" sz="2800" dirty="0">
                <a:solidFill>
                  <a:srgbClr val="1B416C"/>
                </a:solidFill>
              </a:rPr>
              <a:t>Surrusco, </a:t>
            </a:r>
            <a:r>
              <a:rPr lang="en-US" sz="2800" dirty="0" smtClean="0">
                <a:solidFill>
                  <a:srgbClr val="1B416C"/>
                </a:solidFill>
              </a:rPr>
              <a:t>Idaho Part </a:t>
            </a:r>
            <a:r>
              <a:rPr lang="en-US" sz="2800" dirty="0">
                <a:solidFill>
                  <a:srgbClr val="1B416C"/>
                </a:solidFill>
              </a:rPr>
              <a:t>C Data </a:t>
            </a:r>
            <a:r>
              <a:rPr lang="en-US" sz="2800" dirty="0" smtClean="0">
                <a:solidFill>
                  <a:srgbClr val="1B416C"/>
                </a:solidFill>
              </a:rPr>
              <a:t>Manager</a:t>
            </a:r>
            <a:br>
              <a:rPr lang="en-US" sz="2800" dirty="0" smtClean="0">
                <a:solidFill>
                  <a:srgbClr val="1B416C"/>
                </a:solidFill>
              </a:rPr>
            </a:br>
            <a:r>
              <a:rPr lang="en-US" sz="2800" dirty="0" smtClean="0">
                <a:solidFill>
                  <a:srgbClr val="1B416C"/>
                </a:solidFill>
                <a:hlinkClick r:id="rId3"/>
              </a:rPr>
              <a:t>surruscj@dhw.idaho.gov</a:t>
            </a:r>
            <a:endParaRPr lang="en-US" sz="2800" dirty="0" smtClean="0">
              <a:solidFill>
                <a:srgbClr val="1B416C"/>
              </a:solidFill>
            </a:endParaRPr>
          </a:p>
          <a:p>
            <a:endParaRPr lang="en-US" sz="2800" dirty="0" smtClean="0">
              <a:solidFill>
                <a:srgbClr val="1B416C"/>
              </a:solidFill>
            </a:endParaRPr>
          </a:p>
          <a:p>
            <a:r>
              <a:rPr lang="en-US" sz="2800" smtClean="0">
                <a:solidFill>
                  <a:srgbClr val="1B416C"/>
                </a:solidFill>
              </a:rPr>
              <a:t>Melissa Raspa, </a:t>
            </a:r>
            <a:r>
              <a:rPr lang="en-US" sz="2800" dirty="0" smtClean="0">
                <a:solidFill>
                  <a:srgbClr val="1B416C"/>
                </a:solidFill>
              </a:rPr>
              <a:t>ECTA</a:t>
            </a:r>
            <a:br>
              <a:rPr lang="en-US" sz="2800" dirty="0" smtClean="0">
                <a:solidFill>
                  <a:srgbClr val="1B416C"/>
                </a:solidFill>
              </a:rPr>
            </a:br>
            <a:r>
              <a:rPr lang="en-US" sz="2800" dirty="0" smtClean="0">
                <a:solidFill>
                  <a:srgbClr val="1B416C"/>
                </a:solidFill>
                <a:hlinkClick r:id="rId4"/>
              </a:rPr>
              <a:t>mraspa@rti.org</a:t>
            </a:r>
            <a:endParaRPr lang="en-US" sz="2800" dirty="0" smtClean="0">
              <a:solidFill>
                <a:srgbClr val="1B416C"/>
              </a:solidFill>
            </a:endParaRPr>
          </a:p>
          <a:p>
            <a:r>
              <a:rPr lang="en-US" sz="2800" dirty="0" smtClean="0">
                <a:solidFill>
                  <a:srgbClr val="1B416C"/>
                </a:solidFill>
              </a:rPr>
              <a:t>Siobhan Colgan, ECTA, IDC</a:t>
            </a:r>
            <a:br>
              <a:rPr lang="en-US" sz="2800" dirty="0" smtClean="0">
                <a:solidFill>
                  <a:srgbClr val="1B416C"/>
                </a:solidFill>
              </a:rPr>
            </a:br>
            <a:r>
              <a:rPr lang="en-US" sz="2800" dirty="0" smtClean="0">
                <a:solidFill>
                  <a:srgbClr val="1B416C"/>
                </a:solidFill>
                <a:hlinkClick r:id="rId5"/>
              </a:rPr>
              <a:t>siobhan.Colgan@unc.edu</a:t>
            </a:r>
            <a:r>
              <a:rPr lang="en-US" sz="2800" dirty="0" smtClean="0">
                <a:solidFill>
                  <a:srgbClr val="1B416C"/>
                </a:solidFill>
              </a:rPr>
              <a:t> </a:t>
            </a:r>
          </a:p>
          <a:p>
            <a:endParaRPr lang="en-US" sz="2400" dirty="0" smtClean="0">
              <a:solidFill>
                <a:srgbClr val="1B416C"/>
              </a:solidFill>
            </a:endParaRPr>
          </a:p>
          <a:p>
            <a:endParaRPr lang="en-US" sz="2400" dirty="0">
              <a:solidFill>
                <a:srgbClr val="1B416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68D0E-8075-9746-99AF-58F28B5608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9282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Testing Your Questions and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724400"/>
          </a:xfrm>
        </p:spPr>
        <p:txBody>
          <a:bodyPr/>
          <a:lstStyle/>
          <a:p>
            <a:r>
              <a:rPr lang="en-US" sz="3200" dirty="0" smtClean="0">
                <a:solidFill>
                  <a:srgbClr val="1B416C"/>
                </a:solidFill>
              </a:rPr>
              <a:t>Expert review</a:t>
            </a:r>
          </a:p>
          <a:p>
            <a:r>
              <a:rPr lang="en-US" sz="3200" dirty="0" smtClean="0">
                <a:solidFill>
                  <a:srgbClr val="1B416C"/>
                </a:solidFill>
              </a:rPr>
              <a:t>Questionnaire appraisal</a:t>
            </a:r>
          </a:p>
          <a:p>
            <a:r>
              <a:rPr lang="en-US" sz="3200" dirty="0" smtClean="0">
                <a:solidFill>
                  <a:srgbClr val="1B416C"/>
                </a:solidFill>
              </a:rPr>
              <a:t>Cognitive interviewing</a:t>
            </a:r>
          </a:p>
          <a:p>
            <a:r>
              <a:rPr lang="en-US" sz="3200" dirty="0" smtClean="0">
                <a:solidFill>
                  <a:srgbClr val="1B416C"/>
                </a:solidFill>
              </a:rPr>
              <a:t>Usability testing </a:t>
            </a:r>
          </a:p>
          <a:p>
            <a:r>
              <a:rPr lang="en-US" sz="3200" dirty="0" smtClean="0">
                <a:solidFill>
                  <a:srgbClr val="1B416C"/>
                </a:solidFill>
              </a:rPr>
              <a:t>Pretest/pilot study</a:t>
            </a:r>
          </a:p>
          <a:p>
            <a:r>
              <a:rPr lang="en-US" sz="3200" dirty="0" smtClean="0">
                <a:solidFill>
                  <a:srgbClr val="1B416C"/>
                </a:solidFill>
              </a:rPr>
              <a:t>Focus groups</a:t>
            </a:r>
          </a:p>
          <a:p>
            <a:endParaRPr lang="en-US" sz="3200" dirty="0">
              <a:solidFill>
                <a:srgbClr val="1B4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4800"/>
            <a:ext cx="8229600" cy="1119673"/>
          </a:xfrm>
        </p:spPr>
        <p:txBody>
          <a:bodyPr>
            <a:normAutofit/>
          </a:bodyPr>
          <a:lstStyle/>
          <a:p>
            <a:pPr lvl="2" rtl="0">
              <a:spcBef>
                <a:spcPct val="0"/>
              </a:spcBef>
            </a:pPr>
            <a:r>
              <a:rPr lang="en-US" sz="3600" kern="1200" dirty="0" smtClean="0">
                <a:solidFill>
                  <a:srgbClr val="1B41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Establishing Reliability and Validity</a:t>
            </a:r>
            <a:endParaRPr lang="en-US" sz="3600" dirty="0">
              <a:solidFill>
                <a:srgbClr val="1B416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24473"/>
            <a:ext cx="8382000" cy="5257800"/>
          </a:xfrm>
        </p:spPr>
        <p:txBody>
          <a:bodyPr>
            <a:normAutofit/>
          </a:bodyPr>
          <a:lstStyle/>
          <a:p>
            <a:pPr marL="342900" lvl="3" indent="-342900">
              <a:lnSpc>
                <a:spcPts val="34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3000" dirty="0">
                <a:solidFill>
                  <a:srgbClr val="1B416C"/>
                </a:solidFill>
              </a:rPr>
              <a:t>Reliability: </a:t>
            </a:r>
            <a:r>
              <a:rPr lang="en-US" sz="3200" dirty="0">
                <a:solidFill>
                  <a:srgbClr val="1B416C"/>
                </a:solidFill>
              </a:rPr>
              <a:t>the consistency of answers over repeated administrations of the survey</a:t>
            </a:r>
          </a:p>
          <a:p>
            <a:pPr marL="800100" lvl="4" indent="-342900">
              <a:lnSpc>
                <a:spcPts val="34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1B416C"/>
                </a:solidFill>
              </a:rPr>
              <a:t>Test-retest reliability</a:t>
            </a:r>
          </a:p>
          <a:p>
            <a:pPr marL="800100" lvl="4" indent="-342900">
              <a:lnSpc>
                <a:spcPts val="34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1B416C"/>
                </a:solidFill>
              </a:rPr>
              <a:t>Inter-rater reliability </a:t>
            </a:r>
          </a:p>
          <a:p>
            <a:pPr marL="342900" lvl="3" indent="-342900">
              <a:lnSpc>
                <a:spcPts val="34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1B416C"/>
                </a:solidFill>
              </a:rPr>
              <a:t>Validity: the extent to which the </a:t>
            </a:r>
            <a:r>
              <a:rPr lang="en-US" sz="3000" dirty="0">
                <a:solidFill>
                  <a:srgbClr val="1B416C"/>
                </a:solidFill>
              </a:rPr>
              <a:t>survey </a:t>
            </a:r>
            <a:r>
              <a:rPr lang="en-US" sz="3000" dirty="0" smtClean="0">
                <a:solidFill>
                  <a:srgbClr val="1B416C"/>
                </a:solidFill>
              </a:rPr>
              <a:t>measures the intended construct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Content validity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Concurrent 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1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Methodology and Data Quality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B416C"/>
                </a:solidFill>
              </a:rPr>
              <a:t>Who will be invited to participate in the survey?</a:t>
            </a:r>
          </a:p>
          <a:p>
            <a:r>
              <a:rPr lang="en-US" sz="2800" dirty="0" smtClean="0">
                <a:solidFill>
                  <a:srgbClr val="1B416C"/>
                </a:solidFill>
              </a:rPr>
              <a:t>How will you select the families to invite?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Census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Sampling </a:t>
            </a:r>
          </a:p>
          <a:p>
            <a:r>
              <a:rPr lang="en-US" sz="2800" dirty="0" smtClean="0">
                <a:solidFill>
                  <a:srgbClr val="1B416C"/>
                </a:solidFill>
              </a:rPr>
              <a:t>When will the survey be administered? 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Annually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Ongoing (e.g., at exit or during IFSP/IEP meeting)</a:t>
            </a:r>
          </a:p>
          <a:p>
            <a:pPr lvl="1"/>
            <a:endParaRPr lang="en-US" sz="2800" dirty="0">
              <a:solidFill>
                <a:srgbClr val="1B4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42" y="228600"/>
            <a:ext cx="8463516" cy="1119673"/>
          </a:xfrm>
        </p:spPr>
        <p:txBody>
          <a:bodyPr>
            <a:normAutofit/>
          </a:bodyPr>
          <a:lstStyle/>
          <a:p>
            <a:r>
              <a:rPr lang="en-US" dirty="0"/>
              <a:t>Survey Methodology and Data </a:t>
            </a:r>
            <a:r>
              <a:rPr lang="en-US" dirty="0" smtClean="0"/>
              <a:t>Quality,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B416C"/>
                </a:solidFill>
              </a:rPr>
              <a:t>How will the survey be distributed and returned? </a:t>
            </a:r>
          </a:p>
          <a:p>
            <a:pPr lvl="1"/>
            <a:r>
              <a:rPr lang="en-US" sz="2800" dirty="0">
                <a:solidFill>
                  <a:srgbClr val="1B416C"/>
                </a:solidFill>
              </a:rPr>
              <a:t>In person</a:t>
            </a:r>
          </a:p>
          <a:p>
            <a:pPr lvl="1"/>
            <a:r>
              <a:rPr lang="en-US" sz="2800" dirty="0">
                <a:solidFill>
                  <a:srgbClr val="1B416C"/>
                </a:solidFill>
              </a:rPr>
              <a:t>Online</a:t>
            </a: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Mail</a:t>
            </a:r>
            <a:endParaRPr lang="en-US" sz="2800" strike="sngStrike" dirty="0" smtClean="0">
              <a:solidFill>
                <a:srgbClr val="1B416C"/>
              </a:solidFill>
            </a:endParaRPr>
          </a:p>
          <a:p>
            <a:pPr lvl="1"/>
            <a:r>
              <a:rPr lang="en-US" sz="2800" dirty="0" smtClean="0">
                <a:solidFill>
                  <a:srgbClr val="1B416C"/>
                </a:solidFill>
              </a:rPr>
              <a:t>Combination</a:t>
            </a:r>
          </a:p>
          <a:p>
            <a:r>
              <a:rPr lang="en-US" sz="2800" dirty="0" smtClean="0">
                <a:solidFill>
                  <a:srgbClr val="1B416C"/>
                </a:solidFill>
              </a:rPr>
              <a:t>Who is responsible for distributing and communicating about the survey?</a:t>
            </a:r>
          </a:p>
          <a:p>
            <a:endParaRPr lang="en-US" sz="2800" dirty="0" smtClean="0">
              <a:solidFill>
                <a:srgbClr val="1B416C"/>
              </a:solidFill>
            </a:endParaRPr>
          </a:p>
          <a:p>
            <a:endParaRPr lang="en-US" sz="2800" dirty="0">
              <a:solidFill>
                <a:srgbClr val="1B4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63000" cy="685800"/>
          </a:xfrm>
        </p:spPr>
        <p:txBody>
          <a:bodyPr/>
          <a:lstStyle/>
          <a:p>
            <a:r>
              <a:rPr lang="en-US" dirty="0"/>
              <a:t>Response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9767"/>
            <a:ext cx="8001000" cy="45887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B416C"/>
                </a:solidFill>
              </a:rPr>
              <a:t>Percentage of surveys received from sample population</a:t>
            </a:r>
          </a:p>
          <a:p>
            <a:pPr lvl="1"/>
            <a:r>
              <a:rPr lang="en-US" sz="2400" dirty="0" smtClean="0">
                <a:solidFill>
                  <a:srgbClr val="1B416C"/>
                </a:solidFill>
              </a:rPr>
              <a:t>Calculated by dividing the number of completed surveys by the number of surveys distributed</a:t>
            </a:r>
          </a:p>
          <a:p>
            <a:r>
              <a:rPr lang="en-US" sz="2400" dirty="0" smtClean="0">
                <a:solidFill>
                  <a:srgbClr val="1B416C"/>
                </a:solidFill>
              </a:rPr>
              <a:t>Consider response rates</a:t>
            </a:r>
          </a:p>
          <a:p>
            <a:pPr lvl="1"/>
            <a:r>
              <a:rPr lang="en-US" sz="2400" dirty="0" smtClean="0">
                <a:solidFill>
                  <a:srgbClr val="1B416C"/>
                </a:solidFill>
              </a:rPr>
              <a:t>Overall state</a:t>
            </a:r>
          </a:p>
          <a:p>
            <a:pPr lvl="1"/>
            <a:r>
              <a:rPr lang="en-US" sz="2400" dirty="0" smtClean="0">
                <a:solidFill>
                  <a:srgbClr val="1B416C"/>
                </a:solidFill>
              </a:rPr>
              <a:t>By local program</a:t>
            </a:r>
          </a:p>
          <a:p>
            <a:pPr lvl="1"/>
            <a:r>
              <a:rPr lang="en-US" sz="2400" dirty="0" smtClean="0">
                <a:solidFill>
                  <a:srgbClr val="1B416C"/>
                </a:solidFill>
              </a:rPr>
              <a:t>By family variables</a:t>
            </a:r>
          </a:p>
          <a:p>
            <a:r>
              <a:rPr lang="en-US" sz="2400" dirty="0" smtClean="0">
                <a:solidFill>
                  <a:srgbClr val="1B416C"/>
                </a:solidFill>
              </a:rPr>
              <a:t>A measure of the </a:t>
            </a:r>
            <a:r>
              <a:rPr lang="en-US" sz="2400" i="1" dirty="0" smtClean="0">
                <a:solidFill>
                  <a:srgbClr val="1B416C"/>
                </a:solidFill>
              </a:rPr>
              <a:t>amount </a:t>
            </a:r>
            <a:r>
              <a:rPr lang="en-US" sz="2400" dirty="0" smtClean="0">
                <a:solidFill>
                  <a:srgbClr val="1B416C"/>
                </a:solidFill>
              </a:rPr>
              <a:t>of data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" y="295835"/>
            <a:ext cx="8763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Factors that </a:t>
            </a:r>
            <a:r>
              <a:rPr lang="en-US" dirty="0" smtClean="0">
                <a:solidFill>
                  <a:srgbClr val="0D466E"/>
                </a:solidFill>
              </a:rPr>
              <a:t>May </a:t>
            </a:r>
            <a:r>
              <a:rPr lang="en-US" dirty="0" smtClean="0"/>
              <a:t>Affect Response Rates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4953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416C"/>
                </a:solidFill>
              </a:rPr>
              <a:t>Length and complexity of the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Family-friendly </a:t>
            </a:r>
            <a:r>
              <a:rPr lang="en-US" sz="2400" dirty="0">
                <a:solidFill>
                  <a:srgbClr val="1B416C"/>
                </a:solidFill>
              </a:rPr>
              <a:t>“look and feel”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416C"/>
                </a:solidFill>
              </a:rPr>
              <a:t>Availability of survey in multiple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Personalized </a:t>
            </a:r>
            <a:r>
              <a:rPr lang="en-US" sz="2400" dirty="0">
                <a:solidFill>
                  <a:srgbClr val="1B416C"/>
                </a:solidFill>
              </a:rPr>
              <a:t>cover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Advance notice and reminders</a:t>
            </a:r>
            <a:endParaRPr lang="en-US" sz="2400" dirty="0">
              <a:solidFill>
                <a:srgbClr val="1B416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Timing and length of the data collection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Quality of parent/family contact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Mode(s)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Incentives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416C"/>
                </a:solidFill>
              </a:rPr>
              <a:t>Concerns about confidentiality</a:t>
            </a:r>
            <a:endParaRPr lang="en-US" sz="2400" dirty="0">
              <a:solidFill>
                <a:srgbClr val="1B416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41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9260&quot;&gt;&lt;property id=&quot;20148&quot; value=&quot;5&quot;/&gt;&lt;property id=&quot;20300&quot; value=&quot;Slide 1 - &amp;quot;Improving and Using Family Survey Data&amp;quot;&quot;/&gt;&lt;property id=&quot;20307&quot; value=&quot;258&quot;/&gt;&lt;/object&gt;&lt;object type=&quot;3&quot; unique_id=&quot;19261&quot;&gt;&lt;property id=&quot;20148&quot; value=&quot;5&quot;/&gt;&lt;property id=&quot;20300&quot; value=&quot;Slide 2 - &amp;quot;Purpose of the Session&amp;quot;&quot;/&gt;&lt;property id=&quot;20307&quot; value=&quot;262&quot;/&gt;&lt;/object&gt;&lt;object type=&quot;3&quot; unique_id=&quot;19262&quot;&gt;&lt;property id=&quot;20148&quot; value=&quot;5&quot;/&gt;&lt;property id=&quot;20300&quot; value=&quot;Slide 3 - &amp;quot;Survey Methodology &amp;quot;&quot;/&gt;&lt;property id=&quot;20307&quot; value=&quot;263&quot;/&gt;&lt;/object&gt;&lt;object type=&quot;3&quot; unique_id=&quot;19263&quot;&gt;&lt;property id=&quot;20148&quot; value=&quot;5&quot;/&gt;&lt;property id=&quot;20300&quot; value=&quot;Slide 4 - &amp;quot;Testing Your Questions and Survey&amp;quot;&quot;/&gt;&lt;property id=&quot;20307&quot; value=&quot;264&quot;/&gt;&lt;/object&gt;&lt;object type=&quot;3&quot; unique_id=&quot;19264&quot;&gt;&lt;property id=&quot;20148&quot; value=&quot;5&quot;/&gt;&lt;property id=&quot;20300&quot; value=&quot;Slide 5 - &amp;quot;Establishing Reliability and Validity&amp;quot;&quot;/&gt;&lt;property id=&quot;20307&quot; value=&quot;265&quot;/&gt;&lt;/object&gt;&lt;object type=&quot;3&quot; unique_id=&quot;19265&quot;&gt;&lt;property id=&quot;20148&quot; value=&quot;5&quot;/&gt;&lt;property id=&quot;20300&quot; value=&quot;Slide 6 - &amp;quot;Survey Methodology and Data Quality&amp;quot;&quot;/&gt;&lt;property id=&quot;20307&quot; value=&quot;266&quot;/&gt;&lt;/object&gt;&lt;object type=&quot;3&quot; unique_id=&quot;19266&quot;&gt;&lt;property id=&quot;20148&quot; value=&quot;5&quot;/&gt;&lt;property id=&quot;20300&quot; value=&quot;Slide 7 - &amp;quot;Survey Methodology and Data Quality, cont&amp;quot;&quot;/&gt;&lt;property id=&quot;20307&quot; value=&quot;267&quot;/&gt;&lt;/object&gt;&lt;object type=&quot;3&quot; unique_id=&quot;19267&quot;&gt;&lt;property id=&quot;20148&quot; value=&quot;5&quot;/&gt;&lt;property id=&quot;20300&quot; value=&quot;Slide 8 - &amp;quot;Response Rate&amp;quot;&quot;/&gt;&lt;property id=&quot;20307&quot; value=&quot;268&quot;/&gt;&lt;/object&gt;&lt;object type=&quot;3&quot; unique_id=&quot;19268&quot;&gt;&lt;property id=&quot;20148&quot; value=&quot;5&quot;/&gt;&lt;property id=&quot;20300&quot; value=&quot;Slide 9 - &amp;quot;Factors that May Affect Response Rates&amp;quot;&quot;/&gt;&lt;property id=&quot;20307&quot; value=&quot;269&quot;/&gt;&lt;/object&gt;&lt;object type=&quot;3&quot; unique_id=&quot;19269&quot;&gt;&lt;property id=&quot;20148&quot; value=&quot;5&quot;/&gt;&lt;property id=&quot;20300&quot; value=&quot;Slide 10 - &amp;quot;Representativeness&amp;quot;&quot;/&gt;&lt;property id=&quot;20307&quot; value=&quot;270&quot;/&gt;&lt;/object&gt;&lt;object type=&quot;3&quot; unique_id=&quot;19271&quot;&gt;&lt;property id=&quot;20148&quot; value=&quot;5&quot;/&gt;&lt;property id=&quot;20300&quot; value=&quot;Slide 11 - &amp;quot;Tools to Calculate Response Rate and Representativeness&amp;quot;&quot;/&gt;&lt;property id=&quot;20307&quot; value=&quot;272&quot;/&gt;&lt;/object&gt;&lt;object type=&quot;3&quot; unique_id=&quot;19272&quot;&gt;&lt;property id=&quot;20148&quot; value=&quot;5&quot;/&gt;&lt;property id=&quot;20300&quot; value=&quot;Slide 29 - &amp;quot;Discussion Questions&amp;quot;&quot;/&gt;&lt;property id=&quot;20307&quot; value=&quot;273&quot;/&gt;&lt;/object&gt;&lt;object type=&quot;3&quot; unique_id=&quot;19275&quot;&gt;&lt;property id=&quot;20148&quot; value=&quot;5&quot;/&gt;&lt;property id=&quot;20300&quot; value=&quot;Slide 30 - &amp;quot;Presenter Contact Information&amp;amp;#x09;&amp;quot;&quot;/&gt;&lt;property id=&quot;20307&quot; value=&quot;259&quot;/&gt;&lt;/object&gt;&lt;object type=&quot;3&quot; unique_id=&quot;20681&quot;&gt;&lt;property id=&quot;20148&quot; value=&quot;5&quot;/&gt;&lt;property id=&quot;20300&quot; value=&quot;Slide 12 - &amp;quot;Idaho Infant Toddler Program  Family Survey&amp;quot;&quot;/&gt;&lt;property id=&quot;20307&quot; value=&quot;291&quot;/&gt;&lt;/object&gt;&lt;object type=&quot;3&quot; unique_id=&quot;20682&quot;&gt;&lt;property id=&quot;20148&quot; value=&quot;5&quot;/&gt;&lt;property id=&quot;20300&quot; value=&quot;Slide 13 - &amp;quot;Idaho’s Landscape&amp;quot;&quot;/&gt;&lt;property id=&quot;20307&quot; value=&quot;292&quot;/&gt;&lt;/object&gt;&lt;object type=&quot;3&quot; unique_id=&quot;20683&quot;&gt;&lt;property id=&quot;20148&quot; value=&quot;5&quot;/&gt;&lt;property id=&quot;20300&quot; value=&quot;Slide 14 - &amp;quot;Previous Process&amp;quot;&quot;/&gt;&lt;property id=&quot;20307&quot; value=&quot;293&quot;/&gt;&lt;/object&gt;&lt;object type=&quot;3&quot; unique_id=&quot;20684&quot;&gt;&lt;property id=&quot;20148&quot; value=&quot;5&quot;/&gt;&lt;property id=&quot;20300&quot; value=&quot;Slide 15 - &amp;quot;Challenges&amp;quot;&quot;/&gt;&lt;property id=&quot;20307&quot; value=&quot;294&quot;/&gt;&lt;/object&gt;&lt;object type=&quot;3&quot; unique_id=&quot;20685&quot;&gt;&lt;property id=&quot;20148&quot; value=&quot;5&quot;/&gt;&lt;property id=&quot;20300&quot; value=&quot;Slide 16 - &amp;quot;Project Goals&amp;amp;#x09;&amp;quot;&quot;/&gt;&lt;property id=&quot;20307&quot; value=&quot;295&quot;/&gt;&lt;/object&gt;&lt;object type=&quot;3&quot; unique_id=&quot;20686&quot;&gt;&lt;property id=&quot;20148&quot; value=&quot;5&quot;/&gt;&lt;property id=&quot;20300&quot; value=&quot;Slide 17 - &amp;quot;New Process: April 2015 &amp;quot;&quot;/&gt;&lt;property id=&quot;20307&quot; value=&quot;296&quot;/&gt;&lt;/object&gt;&lt;object type=&quot;3&quot; unique_id=&quot;20687&quot;&gt;&lt;property id=&quot;20148&quot; value=&quot;5&quot;/&gt;&lt;property id=&quot;20300&quot; value=&quot;Slide 18 - &amp;quot;Benefits&amp;quot;&quot;/&gt;&lt;property id=&quot;20307&quot; value=&quot;297&quot;/&gt;&lt;/object&gt;&lt;object type=&quot;3&quot; unique_id=&quot;20688&quot;&gt;&lt;property id=&quot;20148&quot; value=&quot;5&quot;/&gt;&lt;property id=&quot;20300&quot; value=&quot;Slide 19 - &amp;quot;Family Survey&amp;quot;&quot;/&gt;&lt;property id=&quot;20307&quot; value=&quot;298&quot;/&gt;&lt;/object&gt;&lt;object type=&quot;3&quot; unique_id=&quot;20689&quot;&gt;&lt;property id=&quot;20148&quot; value=&quot;5&quot;/&gt;&lt;property id=&quot;20300&quot; value=&quot;Slide 20 - &amp;quot;What Happened – Q1&amp;quot;&quot;/&gt;&lt;property id=&quot;20307&quot; value=&quot;299&quot;/&gt;&lt;/object&gt;&lt;object type=&quot;3&quot; unique_id=&quot;20690&quot;&gt;&lt;property id=&quot;20148&quot; value=&quot;5&quot;/&gt;&lt;property id=&quot;20300&quot; value=&quot;Slide 21 - &amp;quot;What happened – Q2&amp;quot;&quot;/&gt;&lt;property id=&quot;20307&quot; value=&quot;300&quot;/&gt;&lt;/object&gt;&lt;object type=&quot;3&quot; unique_id=&quot;20691&quot;&gt;&lt;property id=&quot;20148&quot; value=&quot;5&quot;/&gt;&lt;property id=&quot;20300&quot; value=&quot;Slide 22 - &amp;quot;What happened – Q3&amp;quot;&quot;/&gt;&lt;property id=&quot;20307&quot; value=&quot;301&quot;/&gt;&lt;/object&gt;&lt;object type=&quot;3&quot; unique_id=&quot;20692&quot;&gt;&lt;property id=&quot;20148&quot; value=&quot;5&quot;/&gt;&lt;property id=&quot;20300&quot; value=&quot;Slide 23 - &amp;quot;What happened – Q4&amp;quot;&quot;/&gt;&lt;property id=&quot;20307&quot; value=&quot;302&quot;/&gt;&lt;/object&gt;&lt;object type=&quot;3&quot; unique_id=&quot;20693&quot;&gt;&lt;property id=&quot;20148&quot; value=&quot;5&quot;/&gt;&lt;property id=&quot;20300&quot; value=&quot;Slide 24 - &amp;quot;Drawbacks&amp;quot;&quot;/&gt;&lt;property id=&quot;20307&quot; value=&quot;303&quot;/&gt;&lt;/object&gt;&lt;object type=&quot;3&quot; unique_id=&quot;20694&quot;&gt;&lt;property id=&quot;20148&quot; value=&quot;5&quot;/&gt;&lt;property id=&quot;20300&quot; value=&quot;Slide 25 - &amp;quot;Solutions – aka Family Survey 2.0&amp;quot;&quot;/&gt;&lt;property id=&quot;20307&quot; value=&quot;304&quot;/&gt;&lt;/object&gt;&lt;object type=&quot;3&quot; unique_id=&quot;20695&quot;&gt;&lt;property id=&quot;20148&quot; value=&quot;5&quot;/&gt;&lt;property id=&quot;20300&quot; value=&quot;Slide 26 - &amp;quot;Other Modifications&amp;quot;&quot;/&gt;&lt;property id=&quot;20307&quot; value=&quot;305&quot;/&gt;&lt;/object&gt;&lt;object type=&quot;3&quot; unique_id=&quot;20696&quot;&gt;&lt;property id=&quot;20148&quot; value=&quot;5&quot;/&gt;&lt;property id=&quot;20300&quot; value=&quot;Slide 27 - &amp;quot;Long Term Goals&amp;quot;&quot;/&gt;&lt;property id=&quot;20307&quot; value=&quot;306&quot;/&gt;&lt;/object&gt;&lt;object type=&quot;3&quot; unique_id=&quot;20697&quot;&gt;&lt;property id=&quot;20148&quot; value=&quot;5&quot;/&gt;&lt;property id=&quot;20300&quot; value=&quot;Slide 28 - &amp;quot;Questions &amp;quot;&quot;/&gt;&lt;property id=&quot;20307&quot; value=&quot;307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9180</TotalTime>
  <Words>801</Words>
  <Application>Microsoft Office PowerPoint</Application>
  <PresentationFormat>On-screen Show (4:3)</PresentationFormat>
  <Paragraphs>241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Georgia</vt:lpstr>
      <vt:lpstr>Helvetica</vt:lpstr>
      <vt:lpstr>Times New Roman</vt:lpstr>
      <vt:lpstr>Trebuchet MS</vt:lpstr>
      <vt:lpstr>Wingdings</vt:lpstr>
      <vt:lpstr>Wingdings 2</vt:lpstr>
      <vt:lpstr>Office Theme</vt:lpstr>
      <vt:lpstr>Urban</vt:lpstr>
      <vt:lpstr>Improving and Using Family Survey Data</vt:lpstr>
      <vt:lpstr>Purpose of the Session</vt:lpstr>
      <vt:lpstr>Survey Methodology </vt:lpstr>
      <vt:lpstr>Testing Your Questions and Survey</vt:lpstr>
      <vt:lpstr>Establishing Reliability and Validity</vt:lpstr>
      <vt:lpstr>Survey Methodology and Data Quality</vt:lpstr>
      <vt:lpstr>Survey Methodology and Data Quality, cont</vt:lpstr>
      <vt:lpstr>Response Rate</vt:lpstr>
      <vt:lpstr>Factors that May Affect Response Rates</vt:lpstr>
      <vt:lpstr>Representativeness</vt:lpstr>
      <vt:lpstr>Tools to Calculate Response Rate and Representativeness</vt:lpstr>
      <vt:lpstr>Idaho Infant Toddler Program  Family Survey</vt:lpstr>
      <vt:lpstr>Idaho’s Landscape</vt:lpstr>
      <vt:lpstr>Previous Process</vt:lpstr>
      <vt:lpstr>Challenges</vt:lpstr>
      <vt:lpstr>Project Goals </vt:lpstr>
      <vt:lpstr>New Process: April 2015 </vt:lpstr>
      <vt:lpstr>Benefits</vt:lpstr>
      <vt:lpstr>Family Survey</vt:lpstr>
      <vt:lpstr>What Happened – Q1</vt:lpstr>
      <vt:lpstr>What happened – Q2</vt:lpstr>
      <vt:lpstr>What happened – Q3</vt:lpstr>
      <vt:lpstr>What happened – Q4</vt:lpstr>
      <vt:lpstr>Drawbacks</vt:lpstr>
      <vt:lpstr>Solutions – aka Family Survey 2.0</vt:lpstr>
      <vt:lpstr>Other Modifications</vt:lpstr>
      <vt:lpstr>Long Term Goals</vt:lpstr>
      <vt:lpstr>Questions </vt:lpstr>
      <vt:lpstr>Discussion Questions</vt:lpstr>
      <vt:lpstr>Presenter Contact Information </vt:lpstr>
    </vt:vector>
  </TitlesOfParts>
  <Company>MEDCOM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Younggno</dc:creator>
  <cp:lastModifiedBy>Colgan, Siobhan</cp:lastModifiedBy>
  <cp:revision>765</cp:revision>
  <dcterms:created xsi:type="dcterms:W3CDTF">2011-03-23T13:50:48Z</dcterms:created>
  <dcterms:modified xsi:type="dcterms:W3CDTF">2016-08-16T13:51:30Z</dcterms:modified>
</cp:coreProperties>
</file>