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xml" ContentType="application/vnd.openxmlformats-officedocument.presentationml.tags+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8.xml" ContentType="application/vnd.openxmlformats-officedocument.presentationml.tags+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9.xml" ContentType="application/vnd.openxmlformats-officedocument.presentationml.tags+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0.xml" ContentType="application/vnd.openxmlformats-officedocument.presentationml.tags+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8.xml" ContentType="application/vnd.openxmlformats-officedocument.presentationml.tags+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19.xml" ContentType="application/vnd.openxmlformats-officedocument.presentationml.tags+xml"/>
  <Override PartName="/ppt/notesSlides/notesSlide2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20.xml" ContentType="application/vnd.openxmlformats-officedocument.presentationml.tags+xml"/>
  <Override PartName="/ppt/notesSlides/notesSlide26.xml" ContentType="application/vnd.openxmlformats-officedocument.presentationml.notesSlide+xml"/>
  <Override PartName="/ppt/tags/tag21.xml" ContentType="application/vnd.openxmlformats-officedocument.presentationml.tags+xml"/>
  <Override PartName="/ppt/notesSlides/notesSlide27.xml" ContentType="application/vnd.openxmlformats-officedocument.presentationml.notesSlide+xml"/>
  <Override PartName="/ppt/tags/tag22.xml" ContentType="application/vnd.openxmlformats-officedocument.presentationml.tags+xml"/>
  <Override PartName="/ppt/notesSlides/notesSlide28.xml" ContentType="application/vnd.openxmlformats-officedocument.presentationml.notesSlide+xml"/>
  <Override PartName="/ppt/tags/tag23.xml" ContentType="application/vnd.openxmlformats-officedocument.presentationml.tags+xml"/>
  <Override PartName="/ppt/notesSlides/notesSlide29.xml" ContentType="application/vnd.openxmlformats-officedocument.presentationml.notesSlide+xml"/>
  <Override PartName="/ppt/tags/tag24.xml" ContentType="application/vnd.openxmlformats-officedocument.presentationml.tags+xml"/>
  <Override PartName="/ppt/notesSlides/notesSlide30.xml" ContentType="application/vnd.openxmlformats-officedocument.presentationml.notesSlide+xml"/>
  <Override PartName="/ppt/tags/tag25.xml" ContentType="application/vnd.openxmlformats-officedocument.presentationml.tags+xml"/>
  <Override PartName="/ppt/notesSlides/notesSlide31.xml" ContentType="application/vnd.openxmlformats-officedocument.presentationml.notesSlide+xml"/>
  <Override PartName="/ppt/tags/tag26.xml" ContentType="application/vnd.openxmlformats-officedocument.presentationml.tags+xml"/>
  <Override PartName="/ppt/notesSlides/notesSlide32.xml" ContentType="application/vnd.openxmlformats-officedocument.presentationml.notesSlide+xml"/>
  <Override PartName="/ppt/tags/tag27.xml" ContentType="application/vnd.openxmlformats-officedocument.presentationml.tags+xml"/>
  <Override PartName="/ppt/notesSlides/notesSlide33.xml" ContentType="application/vnd.openxmlformats-officedocument.presentationml.notesSlide+xml"/>
  <Override PartName="/ppt/tags/tag28.xml" ContentType="application/vnd.openxmlformats-officedocument.presentationml.tags+xml"/>
  <Override PartName="/ppt/notesSlides/notesSlide34.xml" ContentType="application/vnd.openxmlformats-officedocument.presentationml.notesSlide+xml"/>
  <Override PartName="/ppt/tags/tag29.xml" ContentType="application/vnd.openxmlformats-officedocument.presentationml.tags+xml"/>
  <Override PartName="/ppt/notesSlides/notesSlide35.xml" ContentType="application/vnd.openxmlformats-officedocument.presentationml.notesSlide+xml"/>
  <Override PartName="/ppt/tags/tag30.xml" ContentType="application/vnd.openxmlformats-officedocument.presentationml.tags+xml"/>
  <Override PartName="/ppt/notesSlides/notesSlide36.xml" ContentType="application/vnd.openxmlformats-officedocument.presentationml.notesSlide+xml"/>
  <Override PartName="/ppt/tags/tag31.xml" ContentType="application/vnd.openxmlformats-officedocument.presentationml.tags+xml"/>
  <Override PartName="/ppt/notesSlides/notesSlide37.xml" ContentType="application/vnd.openxmlformats-officedocument.presentationml.notesSlide+xml"/>
  <Override PartName="/ppt/tags/tag32.xml" ContentType="application/vnd.openxmlformats-officedocument.presentationml.tags+xml"/>
  <Override PartName="/ppt/notesSlides/notesSlide3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33.xml" ContentType="application/vnd.openxmlformats-officedocument.presentationml.tags+xml"/>
  <Override PartName="/ppt/notesSlides/notesSlide3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34.xml" ContentType="application/vnd.openxmlformats-officedocument.presentationml.tags+xml"/>
  <Override PartName="/ppt/notesSlides/notesSlide40.xml" ContentType="application/vnd.openxmlformats-officedocument.presentationml.notesSlide+xml"/>
  <Override PartName="/ppt/tags/tag35.xml" ContentType="application/vnd.openxmlformats-officedocument.presentationml.tags+xml"/>
  <Override PartName="/ppt/notesSlides/notesSlide41.xml" ContentType="application/vnd.openxmlformats-officedocument.presentationml.notesSlide+xml"/>
  <Override PartName="/ppt/tags/tag36.xml" ContentType="application/vnd.openxmlformats-officedocument.presentationml.tags+xml"/>
  <Override PartName="/ppt/notesSlides/notesSlide4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37.xml" ContentType="application/vnd.openxmlformats-officedocument.presentationml.tags+xml"/>
  <Override PartName="/ppt/notesSlides/notesSlide4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38.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ags/tag3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6" r:id="rId2"/>
  </p:sldMasterIdLst>
  <p:notesMasterIdLst>
    <p:notesMasterId r:id="rId54"/>
  </p:notesMasterIdLst>
  <p:handoutMasterIdLst>
    <p:handoutMasterId r:id="rId55"/>
  </p:handoutMasterIdLst>
  <p:sldIdLst>
    <p:sldId id="283" r:id="rId3"/>
    <p:sldId id="321" r:id="rId4"/>
    <p:sldId id="292" r:id="rId5"/>
    <p:sldId id="322" r:id="rId6"/>
    <p:sldId id="306" r:id="rId7"/>
    <p:sldId id="304" r:id="rId8"/>
    <p:sldId id="305" r:id="rId9"/>
    <p:sldId id="325" r:id="rId10"/>
    <p:sldId id="326" r:id="rId11"/>
    <p:sldId id="327" r:id="rId12"/>
    <p:sldId id="328" r:id="rId13"/>
    <p:sldId id="329" r:id="rId14"/>
    <p:sldId id="298" r:id="rId15"/>
    <p:sldId id="375" r:id="rId16"/>
    <p:sldId id="376" r:id="rId17"/>
    <p:sldId id="302" r:id="rId18"/>
    <p:sldId id="336" r:id="rId19"/>
    <p:sldId id="338" r:id="rId20"/>
    <p:sldId id="315" r:id="rId21"/>
    <p:sldId id="331" r:id="rId22"/>
    <p:sldId id="332" r:id="rId23"/>
    <p:sldId id="333" r:id="rId24"/>
    <p:sldId id="334" r:id="rId25"/>
    <p:sldId id="335" r:id="rId26"/>
    <p:sldId id="299" r:id="rId27"/>
    <p:sldId id="330" r:id="rId28"/>
    <p:sldId id="379" r:id="rId29"/>
    <p:sldId id="344" r:id="rId30"/>
    <p:sldId id="345" r:id="rId31"/>
    <p:sldId id="347" r:id="rId32"/>
    <p:sldId id="348" r:id="rId33"/>
    <p:sldId id="349" r:id="rId34"/>
    <p:sldId id="350" r:id="rId35"/>
    <p:sldId id="351" r:id="rId36"/>
    <p:sldId id="352" r:id="rId37"/>
    <p:sldId id="353" r:id="rId38"/>
    <p:sldId id="354" r:id="rId39"/>
    <p:sldId id="355" r:id="rId40"/>
    <p:sldId id="356" r:id="rId41"/>
    <p:sldId id="357" r:id="rId42"/>
    <p:sldId id="358" r:id="rId43"/>
    <p:sldId id="359" r:id="rId44"/>
    <p:sldId id="360" r:id="rId45"/>
    <p:sldId id="361" r:id="rId46"/>
    <p:sldId id="378" r:id="rId47"/>
    <p:sldId id="363" r:id="rId48"/>
    <p:sldId id="377" r:id="rId49"/>
    <p:sldId id="373" r:id="rId50"/>
    <p:sldId id="374" r:id="rId51"/>
    <p:sldId id="380" r:id="rId52"/>
    <p:sldId id="381"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592">
          <p15:clr>
            <a:srgbClr val="A4A3A4"/>
          </p15:clr>
        </p15:guide>
        <p15:guide id="2" pos="197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Lynch" initials="LL" lastIdx="29" clrIdx="0"/>
  <p:cmAuthor id="1" name="Danielle Crain" initials="DC" lastIdx="9" clrIdx="1"/>
  <p:cmAuthor id="2" name="O'Hara, Nancy E" initials="ONE" lastIdx="4" clrIdx="2">
    <p:extLst/>
  </p:cmAuthor>
  <p:cmAuthor id="3" name="evarilla cover" initials="emc" lastIdx="3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66E"/>
    <a:srgbClr val="61ACA6"/>
    <a:srgbClr val="45A49D"/>
    <a:srgbClr val="C2D6D4"/>
    <a:srgbClr val="CDDCD9"/>
    <a:srgbClr val="C4DDD0"/>
    <a:srgbClr val="C2E3D5"/>
    <a:srgbClr val="8BD5C7"/>
    <a:srgbClr val="5CA747"/>
    <a:srgbClr val="2584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8" autoAdjust="0"/>
    <p:restoredTop sz="90701" autoAdjust="0"/>
  </p:normalViewPr>
  <p:slideViewPr>
    <p:cSldViewPr snapToGrid="0">
      <p:cViewPr>
        <p:scale>
          <a:sx n="80" d="100"/>
          <a:sy n="80" d="100"/>
        </p:scale>
        <p:origin x="-768" y="-72"/>
      </p:cViewPr>
      <p:guideLst>
        <p:guide orient="horz" pos="1592"/>
        <p:guide pos="197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solidFill>
                  <a:schemeClr val="accent2">
                    <a:lumMod val="75000"/>
                  </a:schemeClr>
                </a:solidFill>
              </a:rPr>
              <a:t>Black or African American Enrollment </a:t>
            </a:r>
          </a:p>
        </c:rich>
      </c:tx>
      <c:overlay val="0"/>
    </c:title>
    <c:autoTitleDeleted val="0"/>
    <c:plotArea>
      <c:layout/>
      <c:pieChart>
        <c:varyColors val="1"/>
        <c:ser>
          <c:idx val="0"/>
          <c:order val="0"/>
          <c:tx>
            <c:strRef>
              <c:f>Sheet1!$B$1</c:f>
              <c:strCache>
                <c:ptCount val="1"/>
                <c:pt idx="0">
                  <c:v>Percentage</c:v>
                </c:pt>
              </c:strCache>
            </c:strRef>
          </c:tx>
          <c:dPt>
            <c:idx val="0"/>
            <c:bubble3D val="0"/>
            <c:spPr>
              <a:solidFill>
                <a:schemeClr val="bg1">
                  <a:lumMod val="85000"/>
                </a:schemeClr>
              </a:solidFill>
            </c:spPr>
            <c:extLst xmlns:c16r2="http://schemas.microsoft.com/office/drawing/2015/06/chart">
              <c:ext xmlns:c16="http://schemas.microsoft.com/office/drawing/2014/chart" uri="{C3380CC4-5D6E-409C-BE32-E72D297353CC}">
                <c16:uniqueId val="{00000001-EE66-47E1-BD21-F261A5BAB264}"/>
              </c:ext>
            </c:extLst>
          </c:dPt>
          <c:dPt>
            <c:idx val="1"/>
            <c:bubble3D val="0"/>
            <c:spPr>
              <a:solidFill>
                <a:schemeClr val="accent2">
                  <a:lumMod val="75000"/>
                </a:schemeClr>
              </a:solidFill>
            </c:spPr>
            <c:extLst xmlns:c16r2="http://schemas.microsoft.com/office/drawing/2015/06/chart">
              <c:ext xmlns:c16="http://schemas.microsoft.com/office/drawing/2014/chart" uri="{C3380CC4-5D6E-409C-BE32-E72D297353CC}">
                <c16:uniqueId val="{00000003-EE66-47E1-BD21-F261A5BAB264}"/>
              </c:ext>
            </c:extLst>
          </c:dPt>
          <c:dLbls>
            <c:dLbl>
              <c:idx val="1"/>
              <c:layout>
                <c:manualLayout>
                  <c:x val="-4.8979632478504821E-2"/>
                  <c:y val="0.17168864172794415"/>
                </c:manualLayout>
              </c:layout>
              <c:tx>
                <c:rich>
                  <a:bodyPr/>
                  <a:lstStyle/>
                  <a:p>
                    <a:r>
                      <a:rPr lang="en-US" dirty="0">
                        <a:solidFill>
                          <a:schemeClr val="accent2">
                            <a:lumMod val="75000"/>
                          </a:schemeClr>
                        </a:solidFill>
                      </a:rPr>
                      <a:t>18%</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E66-47E1-BD21-F261A5BAB264}"/>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Sheet1!$A$2:$A$3</c:f>
              <c:strCache>
                <c:ptCount val="2"/>
                <c:pt idx="0">
                  <c:v>Other</c:v>
                </c:pt>
                <c:pt idx="1">
                  <c:v>Black</c:v>
                </c:pt>
              </c:strCache>
            </c:strRef>
          </c:cat>
          <c:val>
            <c:numRef>
              <c:f>Sheet1!$B$2:$B$3</c:f>
              <c:numCache>
                <c:formatCode>General</c:formatCode>
                <c:ptCount val="2"/>
                <c:pt idx="0">
                  <c:v>82</c:v>
                </c:pt>
                <c:pt idx="1">
                  <c:v>18</c:v>
                </c:pt>
              </c:numCache>
            </c:numRef>
          </c:val>
          <c:extLst xmlns:c16r2="http://schemas.microsoft.com/office/drawing/2015/06/chart">
            <c:ext xmlns:c16="http://schemas.microsoft.com/office/drawing/2014/chart" uri="{C3380CC4-5D6E-409C-BE32-E72D297353CC}">
              <c16:uniqueId val="{00000004-EE66-47E1-BD21-F261A5BAB264}"/>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C395A"/>
                </a:solidFill>
                <a:latin typeface="+mn-lt"/>
                <a:ea typeface="+mn-ea"/>
                <a:cs typeface="+mn-cs"/>
              </a:defRPr>
            </a:pPr>
            <a:r>
              <a:rPr lang="en-US" dirty="0">
                <a:solidFill>
                  <a:schemeClr val="accent2">
                    <a:lumMod val="75000"/>
                  </a:schemeClr>
                </a:solidFill>
              </a:rPr>
              <a:t>Black or African American O</a:t>
            </a:r>
            <a:r>
              <a:rPr lang="en-US" dirty="0">
                <a:solidFill>
                  <a:schemeClr val="tx1"/>
                </a:solidFill>
              </a:rPr>
              <a:t>ut-of-Scho</a:t>
            </a:r>
            <a:r>
              <a:rPr lang="en-US" dirty="0">
                <a:solidFill>
                  <a:schemeClr val="accent2">
                    <a:lumMod val="75000"/>
                  </a:schemeClr>
                </a:solidFill>
              </a:rPr>
              <a:t>ol</a:t>
            </a:r>
            <a:r>
              <a:rPr lang="en-US" baseline="0" dirty="0">
                <a:solidFill>
                  <a:schemeClr val="accent2">
                    <a:lumMod val="75000"/>
                  </a:schemeClr>
                </a:solidFill>
              </a:rPr>
              <a:t> </a:t>
            </a:r>
            <a:r>
              <a:rPr lang="en-US" dirty="0">
                <a:solidFill>
                  <a:schemeClr val="accent2">
                    <a:lumMod val="75000"/>
                  </a:schemeClr>
                </a:solidFill>
              </a:rPr>
              <a:t>Suspensions</a:t>
            </a:r>
          </a:p>
        </c:rich>
      </c:tx>
      <c:overlay val="0"/>
    </c:title>
    <c:autoTitleDeleted val="0"/>
    <c:plotArea>
      <c:layout/>
      <c:pieChart>
        <c:varyColors val="1"/>
        <c:ser>
          <c:idx val="0"/>
          <c:order val="0"/>
          <c:tx>
            <c:strRef>
              <c:f>Sheet1!$B$1</c:f>
              <c:strCache>
                <c:ptCount val="1"/>
                <c:pt idx="0">
                  <c:v>Percentage</c:v>
                </c:pt>
              </c:strCache>
            </c:strRef>
          </c:tx>
          <c:dPt>
            <c:idx val="0"/>
            <c:bubble3D val="0"/>
            <c:spPr>
              <a:solidFill>
                <a:schemeClr val="bg1">
                  <a:lumMod val="85000"/>
                </a:schemeClr>
              </a:solidFill>
            </c:spPr>
            <c:extLst xmlns:c16r2="http://schemas.microsoft.com/office/drawing/2015/06/chart">
              <c:ext xmlns:c16="http://schemas.microsoft.com/office/drawing/2014/chart" uri="{C3380CC4-5D6E-409C-BE32-E72D297353CC}">
                <c16:uniqueId val="{00000001-A269-4460-8793-EBCF97A03634}"/>
              </c:ext>
            </c:extLst>
          </c:dPt>
          <c:dPt>
            <c:idx val="1"/>
            <c:bubble3D val="0"/>
            <c:spPr>
              <a:solidFill>
                <a:schemeClr val="accent2">
                  <a:lumMod val="75000"/>
                </a:schemeClr>
              </a:solidFill>
            </c:spPr>
            <c:extLst xmlns:c16r2="http://schemas.microsoft.com/office/drawing/2015/06/chart">
              <c:ext xmlns:c16="http://schemas.microsoft.com/office/drawing/2014/chart" uri="{C3380CC4-5D6E-409C-BE32-E72D297353CC}">
                <c16:uniqueId val="{00000003-A269-4460-8793-EBCF97A03634}"/>
              </c:ext>
            </c:extLst>
          </c:dPt>
          <c:dLbls>
            <c:dLbl>
              <c:idx val="1"/>
              <c:layout>
                <c:manualLayout>
                  <c:x val="-4.9787827945640142E-2"/>
                  <c:y val="0.10152899471487381"/>
                </c:manualLayout>
              </c:layout>
              <c:tx>
                <c:rich>
                  <a:bodyPr/>
                  <a:lstStyle/>
                  <a:p>
                    <a:r>
                      <a:rPr lang="en-US" dirty="0">
                        <a:solidFill>
                          <a:schemeClr val="accent2">
                            <a:lumMod val="75000"/>
                          </a:schemeClr>
                        </a:solidFill>
                      </a:rPr>
                      <a:t>42%</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269-4460-8793-EBCF97A03634}"/>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Sheet1!$A$2:$A$3</c:f>
              <c:strCache>
                <c:ptCount val="2"/>
                <c:pt idx="0">
                  <c:v>Other</c:v>
                </c:pt>
                <c:pt idx="1">
                  <c:v>Black</c:v>
                </c:pt>
              </c:strCache>
            </c:strRef>
          </c:cat>
          <c:val>
            <c:numRef>
              <c:f>Sheet1!$B$2:$B$3</c:f>
              <c:numCache>
                <c:formatCode>General</c:formatCode>
                <c:ptCount val="2"/>
                <c:pt idx="0">
                  <c:v>58</c:v>
                </c:pt>
                <c:pt idx="1">
                  <c:v>42</c:v>
                </c:pt>
              </c:numCache>
            </c:numRef>
          </c:val>
          <c:extLst xmlns:c16r2="http://schemas.microsoft.com/office/drawing/2015/06/chart">
            <c:ext xmlns:c16="http://schemas.microsoft.com/office/drawing/2014/chart" uri="{C3380CC4-5D6E-409C-BE32-E72D297353CC}">
              <c16:uniqueId val="{00000004-A269-4460-8793-EBCF97A03634}"/>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White </a:t>
            </a:r>
          </a:p>
          <a:p>
            <a:pPr>
              <a:defRPr/>
            </a:pPr>
            <a:r>
              <a:rPr lang="en-US" dirty="0"/>
              <a:t>Enrollment </a:t>
            </a:r>
          </a:p>
        </c:rich>
      </c:tx>
      <c:overlay val="0"/>
    </c:title>
    <c:autoTitleDeleted val="0"/>
    <c:plotArea>
      <c:layout/>
      <c:pieChart>
        <c:varyColors val="1"/>
        <c:ser>
          <c:idx val="0"/>
          <c:order val="0"/>
          <c:tx>
            <c:strRef>
              <c:f>Sheet1!$B$1</c:f>
              <c:strCache>
                <c:ptCount val="1"/>
                <c:pt idx="0">
                  <c:v>Percentage</c:v>
                </c:pt>
              </c:strCache>
            </c:strRef>
          </c:tx>
          <c:dPt>
            <c:idx val="0"/>
            <c:bubble3D val="0"/>
            <c:spPr>
              <a:solidFill>
                <a:schemeClr val="bg1">
                  <a:lumMod val="85000"/>
                </a:schemeClr>
              </a:solidFill>
            </c:spPr>
            <c:extLst xmlns:c16r2="http://schemas.microsoft.com/office/drawing/2015/06/chart">
              <c:ext xmlns:c16="http://schemas.microsoft.com/office/drawing/2014/chart" uri="{C3380CC4-5D6E-409C-BE32-E72D297353CC}">
                <c16:uniqueId val="{00000001-8309-4A4F-8837-3B26B9B958D5}"/>
              </c:ext>
            </c:extLst>
          </c:dPt>
          <c:dPt>
            <c:idx val="1"/>
            <c:bubble3D val="0"/>
            <c:spPr>
              <a:solidFill>
                <a:schemeClr val="tx1"/>
              </a:solidFill>
            </c:spPr>
            <c:extLst xmlns:c16r2="http://schemas.microsoft.com/office/drawing/2015/06/chart">
              <c:ext xmlns:c16="http://schemas.microsoft.com/office/drawing/2014/chart" uri="{C3380CC4-5D6E-409C-BE32-E72D297353CC}">
                <c16:uniqueId val="{00000003-8309-4A4F-8837-3B26B9B958D5}"/>
              </c:ext>
            </c:extLst>
          </c:dPt>
          <c:dLbls>
            <c:dLbl>
              <c:idx val="1"/>
              <c:layout>
                <c:manualLayout>
                  <c:x val="8.6255722149558116E-3"/>
                  <c:y val="-3.3633761723069422E-2"/>
                </c:manualLayout>
              </c:layout>
              <c:tx>
                <c:rich>
                  <a:bodyPr/>
                  <a:lstStyle/>
                  <a:p>
                    <a:r>
                      <a:rPr lang="en-US" dirty="0"/>
                      <a:t>43%</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309-4A4F-8837-3B26B9B958D5}"/>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Sheet1!$A$2:$A$3</c:f>
              <c:strCache>
                <c:ptCount val="2"/>
                <c:pt idx="0">
                  <c:v>Other</c:v>
                </c:pt>
                <c:pt idx="1">
                  <c:v>White</c:v>
                </c:pt>
              </c:strCache>
            </c:strRef>
          </c:cat>
          <c:val>
            <c:numRef>
              <c:f>Sheet1!$B$2:$B$3</c:f>
              <c:numCache>
                <c:formatCode>General</c:formatCode>
                <c:ptCount val="2"/>
                <c:pt idx="0">
                  <c:v>57</c:v>
                </c:pt>
                <c:pt idx="1">
                  <c:v>43</c:v>
                </c:pt>
              </c:numCache>
            </c:numRef>
          </c:val>
          <c:extLst xmlns:c16r2="http://schemas.microsoft.com/office/drawing/2015/06/chart">
            <c:ext xmlns:c16="http://schemas.microsoft.com/office/drawing/2014/chart" uri="{C3380CC4-5D6E-409C-BE32-E72D297353CC}">
              <c16:uniqueId val="{00000004-8309-4A4F-8837-3B26B9B958D5}"/>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C395A"/>
                </a:solidFill>
                <a:latin typeface="+mn-lt"/>
                <a:ea typeface="+mn-ea"/>
                <a:cs typeface="+mn-cs"/>
              </a:defRPr>
            </a:pPr>
            <a:r>
              <a:rPr lang="en-US" dirty="0"/>
              <a:t>White</a:t>
            </a:r>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C395A"/>
                </a:solidFill>
                <a:latin typeface="+mn-lt"/>
                <a:ea typeface="+mn-ea"/>
                <a:cs typeface="+mn-cs"/>
              </a:defRPr>
            </a:pPr>
            <a:r>
              <a:rPr lang="en-US" dirty="0"/>
              <a:t>Ou</a:t>
            </a:r>
            <a:r>
              <a:rPr lang="en-US" dirty="0">
                <a:solidFill>
                  <a:schemeClr val="tx1"/>
                </a:solidFill>
              </a:rPr>
              <a:t>t-of-Sc</a:t>
            </a:r>
            <a:r>
              <a:rPr lang="en-US" dirty="0"/>
              <a:t>hool Suspensions</a:t>
            </a:r>
          </a:p>
        </c:rich>
      </c:tx>
      <c:overlay val="0"/>
    </c:title>
    <c:autoTitleDeleted val="0"/>
    <c:plotArea>
      <c:layout>
        <c:manualLayout>
          <c:layoutTarget val="inner"/>
          <c:xMode val="edge"/>
          <c:yMode val="edge"/>
          <c:x val="0.37992536342124861"/>
          <c:y val="0.48853276366041137"/>
          <c:w val="0.23412751755021705"/>
          <c:h val="0.4424698152804486"/>
        </c:manualLayout>
      </c:layout>
      <c:pieChart>
        <c:varyColors val="1"/>
        <c:ser>
          <c:idx val="0"/>
          <c:order val="0"/>
          <c:tx>
            <c:strRef>
              <c:f>Sheet1!$B$1</c:f>
              <c:strCache>
                <c:ptCount val="1"/>
                <c:pt idx="0">
                  <c:v>Percentage</c:v>
                </c:pt>
              </c:strCache>
            </c:strRef>
          </c:tx>
          <c:dPt>
            <c:idx val="0"/>
            <c:bubble3D val="0"/>
            <c:spPr>
              <a:solidFill>
                <a:schemeClr val="bg1">
                  <a:lumMod val="85000"/>
                </a:schemeClr>
              </a:solidFill>
            </c:spPr>
            <c:extLst xmlns:c16r2="http://schemas.microsoft.com/office/drawing/2015/06/chart">
              <c:ext xmlns:c16="http://schemas.microsoft.com/office/drawing/2014/chart" uri="{C3380CC4-5D6E-409C-BE32-E72D297353CC}">
                <c16:uniqueId val="{00000001-185E-4F2E-AF7F-022CA8D01586}"/>
              </c:ext>
            </c:extLst>
          </c:dPt>
          <c:dPt>
            <c:idx val="1"/>
            <c:bubble3D val="0"/>
            <c:spPr>
              <a:solidFill>
                <a:schemeClr val="tx1"/>
              </a:solidFill>
            </c:spPr>
            <c:extLst xmlns:c16r2="http://schemas.microsoft.com/office/drawing/2015/06/chart">
              <c:ext xmlns:c16="http://schemas.microsoft.com/office/drawing/2014/chart" uri="{C3380CC4-5D6E-409C-BE32-E72D297353CC}">
                <c16:uniqueId val="{00000003-185E-4F2E-AF7F-022CA8D01586}"/>
              </c:ext>
            </c:extLst>
          </c:dPt>
          <c:dLbls>
            <c:dLbl>
              <c:idx val="1"/>
              <c:layout>
                <c:manualLayout>
                  <c:x val="-1.6006490219744294E-2"/>
                  <c:y val="7.9971361032006472E-2"/>
                </c:manualLayout>
              </c:layout>
              <c:tx>
                <c:rich>
                  <a:bodyPr/>
                  <a:lstStyle/>
                  <a:p>
                    <a:r>
                      <a:rPr lang="en-US" dirty="0"/>
                      <a:t>28%</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85E-4F2E-AF7F-022CA8D01586}"/>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Sheet1!$A$2:$A$3</c:f>
              <c:strCache>
                <c:ptCount val="2"/>
                <c:pt idx="0">
                  <c:v>Other</c:v>
                </c:pt>
                <c:pt idx="1">
                  <c:v>White</c:v>
                </c:pt>
              </c:strCache>
            </c:strRef>
          </c:cat>
          <c:val>
            <c:numRef>
              <c:f>Sheet1!$B$2:$B$3</c:f>
              <c:numCache>
                <c:formatCode>General</c:formatCode>
                <c:ptCount val="2"/>
                <c:pt idx="0">
                  <c:v>72</c:v>
                </c:pt>
                <c:pt idx="1">
                  <c:v>28</c:v>
                </c:pt>
              </c:numCache>
            </c:numRef>
          </c:val>
          <c:extLst xmlns:c16r2="http://schemas.microsoft.com/office/drawing/2015/06/chart">
            <c:ext xmlns:c16="http://schemas.microsoft.com/office/drawing/2014/chart" uri="{C3380CC4-5D6E-409C-BE32-E72D297353CC}">
              <c16:uniqueId val="{00000004-185E-4F2E-AF7F-022CA8D01586}"/>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_rels/data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diagrams/_rels/data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iagrams/_rels/data9.xml.rels><?xml version="1.0" encoding="UTF-8" standalone="yes"?>
<Relationships xmlns="http://schemas.openxmlformats.org/package/2006/relationships"><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31E5A1-E3C9-4AF6-B44B-B2978F95F526}"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9855728E-EA8D-4E9A-B27A-7F701B29F94D}">
      <dgm:prSet/>
      <dgm:spPr/>
      <dgm:t>
        <a:bodyPr/>
        <a:lstStyle/>
        <a:p>
          <a:pPr rtl="0" eaLnBrk="1" latinLnBrk="0" hangingPunct="1">
            <a:buClr>
              <a:schemeClr val="accent1"/>
            </a:buClr>
            <a:buSzPts val="3000"/>
            <a:buFont typeface="Wingdings" panose="05000000000000000000" pitchFamily="2" charset="2"/>
            <a:buChar char="§"/>
          </a:pPr>
          <a:r>
            <a:rPr lang="en-US" dirty="0"/>
            <a:t>Social-emotional skills</a:t>
          </a:r>
        </a:p>
      </dgm:t>
    </dgm:pt>
    <dgm:pt modelId="{4E4D7099-0AAE-4B10-A236-DCC9D7125EDA}" type="parTrans" cxnId="{767BFF78-4B08-4F51-B5F7-09D4DA0FEA9A}">
      <dgm:prSet/>
      <dgm:spPr/>
      <dgm:t>
        <a:bodyPr/>
        <a:lstStyle/>
        <a:p>
          <a:endParaRPr lang="en-US"/>
        </a:p>
      </dgm:t>
    </dgm:pt>
    <dgm:pt modelId="{F5DAEC6E-7520-4385-9106-F78E3C75EE57}" type="sibTrans" cxnId="{767BFF78-4B08-4F51-B5F7-09D4DA0FEA9A}">
      <dgm:prSet/>
      <dgm:spPr/>
      <dgm:t>
        <a:bodyPr/>
        <a:lstStyle/>
        <a:p>
          <a:endParaRPr lang="en-US"/>
        </a:p>
      </dgm:t>
    </dgm:pt>
    <dgm:pt modelId="{83FF276E-C48B-493F-A010-16E91BEA1E16}">
      <dgm:prSet/>
      <dgm:spPr/>
      <dgm:t>
        <a:bodyPr/>
        <a:lstStyle/>
        <a:p>
          <a:pPr rtl="0" eaLnBrk="1" latinLnBrk="0" hangingPunct="1"/>
          <a:r>
            <a:rPr lang="en-US" dirty="0"/>
            <a:t>Knowledge and skills</a:t>
          </a:r>
        </a:p>
      </dgm:t>
    </dgm:pt>
    <dgm:pt modelId="{3081DD55-6FDC-40E1-AE69-3D6866F44B45}" type="parTrans" cxnId="{6016D31A-CC72-4D82-9738-1CDC5182A458}">
      <dgm:prSet/>
      <dgm:spPr/>
      <dgm:t>
        <a:bodyPr/>
        <a:lstStyle/>
        <a:p>
          <a:endParaRPr lang="en-US"/>
        </a:p>
      </dgm:t>
    </dgm:pt>
    <dgm:pt modelId="{39EF7680-A5F7-4830-9E80-CEFE542F74AC}" type="sibTrans" cxnId="{6016D31A-CC72-4D82-9738-1CDC5182A458}">
      <dgm:prSet/>
      <dgm:spPr/>
      <dgm:t>
        <a:bodyPr/>
        <a:lstStyle/>
        <a:p>
          <a:endParaRPr lang="en-US"/>
        </a:p>
      </dgm:t>
    </dgm:pt>
    <dgm:pt modelId="{F6CE5D6A-97FD-42E8-9718-CEB4D15430AA}">
      <dgm:prSet/>
      <dgm:spPr/>
      <dgm:t>
        <a:bodyPr/>
        <a:lstStyle/>
        <a:p>
          <a:pPr rtl="0" eaLnBrk="1" latinLnBrk="0" hangingPunct="1"/>
          <a:r>
            <a:rPr lang="en-US" dirty="0"/>
            <a:t>Appropriate behaviors</a:t>
          </a:r>
        </a:p>
      </dgm:t>
    </dgm:pt>
    <dgm:pt modelId="{4AB6E567-A4E4-4EA5-B378-F3A2869AF52D}" type="parTrans" cxnId="{BAF5375B-E654-4B62-BA04-C7AE60CF26CA}">
      <dgm:prSet/>
      <dgm:spPr/>
      <dgm:t>
        <a:bodyPr/>
        <a:lstStyle/>
        <a:p>
          <a:endParaRPr lang="en-US"/>
        </a:p>
      </dgm:t>
    </dgm:pt>
    <dgm:pt modelId="{15CF5A66-C244-4FF6-A5F3-A1E26FDB0454}" type="sibTrans" cxnId="{BAF5375B-E654-4B62-BA04-C7AE60CF26CA}">
      <dgm:prSet/>
      <dgm:spPr/>
      <dgm:t>
        <a:bodyPr/>
        <a:lstStyle/>
        <a:p>
          <a:endParaRPr lang="en-US"/>
        </a:p>
      </dgm:t>
    </dgm:pt>
    <dgm:pt modelId="{F3149F70-201B-4055-AEF3-3831F49A63F8}">
      <dgm:prSet/>
      <dgm:spPr/>
      <dgm:t>
        <a:bodyPr/>
        <a:lstStyle/>
        <a:p>
          <a:pPr rtl="0" eaLnBrk="1" latinLnBrk="0" hangingPunct="1"/>
          <a:r>
            <a:rPr lang="en-US" dirty="0"/>
            <a:t>Family outcomes</a:t>
          </a:r>
        </a:p>
      </dgm:t>
    </dgm:pt>
    <dgm:pt modelId="{70A5D138-186A-4822-BDCF-589D1365259F}" type="parTrans" cxnId="{A2A21AD1-57BF-4FA7-B390-BAFED95DC3EA}">
      <dgm:prSet/>
      <dgm:spPr/>
      <dgm:t>
        <a:bodyPr/>
        <a:lstStyle/>
        <a:p>
          <a:endParaRPr lang="en-US"/>
        </a:p>
      </dgm:t>
    </dgm:pt>
    <dgm:pt modelId="{A83E7D49-4FFB-4FE7-8B50-B19D1BF0D1C1}" type="sibTrans" cxnId="{A2A21AD1-57BF-4FA7-B390-BAFED95DC3EA}">
      <dgm:prSet/>
      <dgm:spPr/>
      <dgm:t>
        <a:bodyPr/>
        <a:lstStyle/>
        <a:p>
          <a:endParaRPr lang="en-US"/>
        </a:p>
      </dgm:t>
    </dgm:pt>
    <dgm:pt modelId="{EC32B81C-6C6C-4911-8A2C-992B428A9BC8}">
      <dgm:prSet/>
      <dgm:spPr/>
      <dgm:t>
        <a:bodyPr/>
        <a:lstStyle/>
        <a:p>
          <a:pPr rtl="0" eaLnBrk="1" latinLnBrk="0" hangingPunct="1"/>
          <a:r>
            <a:rPr lang="en-US" dirty="0"/>
            <a:t>Suspensions/expulsions (Preschool)</a:t>
          </a:r>
        </a:p>
      </dgm:t>
    </dgm:pt>
    <dgm:pt modelId="{34939B17-EA68-40EE-B09D-83B9ABA86B7E}" type="parTrans" cxnId="{D8734D6C-E96B-4F86-A7EB-E675A3EA1999}">
      <dgm:prSet/>
      <dgm:spPr/>
      <dgm:t>
        <a:bodyPr/>
        <a:lstStyle/>
        <a:p>
          <a:endParaRPr lang="en-US"/>
        </a:p>
      </dgm:t>
    </dgm:pt>
    <dgm:pt modelId="{B4AE7158-95DC-400A-A14C-4650054D5352}" type="sibTrans" cxnId="{D8734D6C-E96B-4F86-A7EB-E675A3EA1999}">
      <dgm:prSet/>
      <dgm:spPr/>
      <dgm:t>
        <a:bodyPr/>
        <a:lstStyle/>
        <a:p>
          <a:endParaRPr lang="en-US"/>
        </a:p>
      </dgm:t>
    </dgm:pt>
    <dgm:pt modelId="{56FBD714-BC3B-4A2C-9B14-2B2D9F58C0F5}" type="pres">
      <dgm:prSet presAssocID="{CA31E5A1-E3C9-4AF6-B44B-B2978F95F526}" presName="Name0" presStyleCnt="0">
        <dgm:presLayoutVars>
          <dgm:dir/>
          <dgm:animLvl val="lvl"/>
          <dgm:resizeHandles val="exact"/>
        </dgm:presLayoutVars>
      </dgm:prSet>
      <dgm:spPr/>
      <dgm:t>
        <a:bodyPr/>
        <a:lstStyle/>
        <a:p>
          <a:endParaRPr lang="en-US"/>
        </a:p>
      </dgm:t>
    </dgm:pt>
    <dgm:pt modelId="{023C8513-B6DA-4CF7-A50B-7BA326A1F72D}" type="pres">
      <dgm:prSet presAssocID="{9855728E-EA8D-4E9A-B27A-7F701B29F94D}" presName="linNode" presStyleCnt="0"/>
      <dgm:spPr/>
    </dgm:pt>
    <dgm:pt modelId="{CB4A58E8-65D5-47FB-9EC1-DC3E635F0483}" type="pres">
      <dgm:prSet presAssocID="{9855728E-EA8D-4E9A-B27A-7F701B29F94D}" presName="parentText" presStyleLbl="node1" presStyleIdx="0" presStyleCnt="5" custScaleX="201646">
        <dgm:presLayoutVars>
          <dgm:chMax val="1"/>
          <dgm:bulletEnabled val="1"/>
        </dgm:presLayoutVars>
      </dgm:prSet>
      <dgm:spPr/>
      <dgm:t>
        <a:bodyPr/>
        <a:lstStyle/>
        <a:p>
          <a:endParaRPr lang="en-US"/>
        </a:p>
      </dgm:t>
    </dgm:pt>
    <dgm:pt modelId="{D4806F1F-9EA5-455B-BF81-1DCAF42CE638}" type="pres">
      <dgm:prSet presAssocID="{F5DAEC6E-7520-4385-9106-F78E3C75EE57}" presName="sp" presStyleCnt="0"/>
      <dgm:spPr/>
    </dgm:pt>
    <dgm:pt modelId="{1D276992-0781-4CDA-8184-5BCAA9694AF3}" type="pres">
      <dgm:prSet presAssocID="{83FF276E-C48B-493F-A010-16E91BEA1E16}" presName="linNode" presStyleCnt="0"/>
      <dgm:spPr/>
    </dgm:pt>
    <dgm:pt modelId="{F51E6C30-2C72-4A1C-80A0-55D880DAEBE4}" type="pres">
      <dgm:prSet presAssocID="{83FF276E-C48B-493F-A010-16E91BEA1E16}" presName="parentText" presStyleLbl="node1" presStyleIdx="1" presStyleCnt="5" custScaleX="201646">
        <dgm:presLayoutVars>
          <dgm:chMax val="1"/>
          <dgm:bulletEnabled val="1"/>
        </dgm:presLayoutVars>
      </dgm:prSet>
      <dgm:spPr/>
      <dgm:t>
        <a:bodyPr/>
        <a:lstStyle/>
        <a:p>
          <a:endParaRPr lang="en-US"/>
        </a:p>
      </dgm:t>
    </dgm:pt>
    <dgm:pt modelId="{50061FB3-C2E3-4A86-AE27-D2197E4A801C}" type="pres">
      <dgm:prSet presAssocID="{39EF7680-A5F7-4830-9E80-CEFE542F74AC}" presName="sp" presStyleCnt="0"/>
      <dgm:spPr/>
    </dgm:pt>
    <dgm:pt modelId="{32B94CD4-1E48-4C60-A555-57CAE1B7F700}" type="pres">
      <dgm:prSet presAssocID="{F6CE5D6A-97FD-42E8-9718-CEB4D15430AA}" presName="linNode" presStyleCnt="0"/>
      <dgm:spPr/>
    </dgm:pt>
    <dgm:pt modelId="{8A017330-F130-4E71-9B54-209B4FCAFD44}" type="pres">
      <dgm:prSet presAssocID="{F6CE5D6A-97FD-42E8-9718-CEB4D15430AA}" presName="parentText" presStyleLbl="node1" presStyleIdx="2" presStyleCnt="5" custScaleX="201646">
        <dgm:presLayoutVars>
          <dgm:chMax val="1"/>
          <dgm:bulletEnabled val="1"/>
        </dgm:presLayoutVars>
      </dgm:prSet>
      <dgm:spPr/>
      <dgm:t>
        <a:bodyPr/>
        <a:lstStyle/>
        <a:p>
          <a:endParaRPr lang="en-US"/>
        </a:p>
      </dgm:t>
    </dgm:pt>
    <dgm:pt modelId="{329798F7-C00B-44B7-834F-DFB904BEC604}" type="pres">
      <dgm:prSet presAssocID="{15CF5A66-C244-4FF6-A5F3-A1E26FDB0454}" presName="sp" presStyleCnt="0"/>
      <dgm:spPr/>
    </dgm:pt>
    <dgm:pt modelId="{05F887C5-C792-4795-AE16-E1EEFF75FACC}" type="pres">
      <dgm:prSet presAssocID="{F3149F70-201B-4055-AEF3-3831F49A63F8}" presName="linNode" presStyleCnt="0"/>
      <dgm:spPr/>
    </dgm:pt>
    <dgm:pt modelId="{CA92FF58-F068-428A-820B-D88A0AF6A271}" type="pres">
      <dgm:prSet presAssocID="{F3149F70-201B-4055-AEF3-3831F49A63F8}" presName="parentText" presStyleLbl="node1" presStyleIdx="3" presStyleCnt="5" custScaleX="201646">
        <dgm:presLayoutVars>
          <dgm:chMax val="1"/>
          <dgm:bulletEnabled val="1"/>
        </dgm:presLayoutVars>
      </dgm:prSet>
      <dgm:spPr/>
      <dgm:t>
        <a:bodyPr/>
        <a:lstStyle/>
        <a:p>
          <a:endParaRPr lang="en-US"/>
        </a:p>
      </dgm:t>
    </dgm:pt>
    <dgm:pt modelId="{5B72E9E1-6805-47F1-99DC-12BB2A6E49E3}" type="pres">
      <dgm:prSet presAssocID="{A83E7D49-4FFB-4FE7-8B50-B19D1BF0D1C1}" presName="sp" presStyleCnt="0"/>
      <dgm:spPr/>
    </dgm:pt>
    <dgm:pt modelId="{43398191-5F1C-4DCC-A2BB-657979D481D6}" type="pres">
      <dgm:prSet presAssocID="{EC32B81C-6C6C-4911-8A2C-992B428A9BC8}" presName="linNode" presStyleCnt="0"/>
      <dgm:spPr/>
    </dgm:pt>
    <dgm:pt modelId="{E4C475C4-35FD-4693-BFD2-049B62F43735}" type="pres">
      <dgm:prSet presAssocID="{EC32B81C-6C6C-4911-8A2C-992B428A9BC8}" presName="parentText" presStyleLbl="node1" presStyleIdx="4" presStyleCnt="5" custScaleX="201646">
        <dgm:presLayoutVars>
          <dgm:chMax val="1"/>
          <dgm:bulletEnabled val="1"/>
        </dgm:presLayoutVars>
      </dgm:prSet>
      <dgm:spPr/>
      <dgm:t>
        <a:bodyPr/>
        <a:lstStyle/>
        <a:p>
          <a:endParaRPr lang="en-US"/>
        </a:p>
      </dgm:t>
    </dgm:pt>
  </dgm:ptLst>
  <dgm:cxnLst>
    <dgm:cxn modelId="{B9628522-99C8-4DC0-B961-2AAD5B3FFA68}" type="presOf" srcId="{EC32B81C-6C6C-4911-8A2C-992B428A9BC8}" destId="{E4C475C4-35FD-4693-BFD2-049B62F43735}" srcOrd="0" destOrd="0" presId="urn:microsoft.com/office/officeart/2005/8/layout/vList5"/>
    <dgm:cxn modelId="{AE6F25AF-CCAB-4DF2-9798-455553EF9162}" type="presOf" srcId="{F6CE5D6A-97FD-42E8-9718-CEB4D15430AA}" destId="{8A017330-F130-4E71-9B54-209B4FCAFD44}" srcOrd="0" destOrd="0" presId="urn:microsoft.com/office/officeart/2005/8/layout/vList5"/>
    <dgm:cxn modelId="{767BFF78-4B08-4F51-B5F7-09D4DA0FEA9A}" srcId="{CA31E5A1-E3C9-4AF6-B44B-B2978F95F526}" destId="{9855728E-EA8D-4E9A-B27A-7F701B29F94D}" srcOrd="0" destOrd="0" parTransId="{4E4D7099-0AAE-4B10-A236-DCC9D7125EDA}" sibTransId="{F5DAEC6E-7520-4385-9106-F78E3C75EE57}"/>
    <dgm:cxn modelId="{2DE5F1F6-49E6-447C-9CA2-1C60CC257F61}" type="presOf" srcId="{83FF276E-C48B-493F-A010-16E91BEA1E16}" destId="{F51E6C30-2C72-4A1C-80A0-55D880DAEBE4}" srcOrd="0" destOrd="0" presId="urn:microsoft.com/office/officeart/2005/8/layout/vList5"/>
    <dgm:cxn modelId="{D8734D6C-E96B-4F86-A7EB-E675A3EA1999}" srcId="{CA31E5A1-E3C9-4AF6-B44B-B2978F95F526}" destId="{EC32B81C-6C6C-4911-8A2C-992B428A9BC8}" srcOrd="4" destOrd="0" parTransId="{34939B17-EA68-40EE-B09D-83B9ABA86B7E}" sibTransId="{B4AE7158-95DC-400A-A14C-4650054D5352}"/>
    <dgm:cxn modelId="{00D89915-F11F-43C3-A477-B19CD5E29785}" type="presOf" srcId="{F3149F70-201B-4055-AEF3-3831F49A63F8}" destId="{CA92FF58-F068-428A-820B-D88A0AF6A271}" srcOrd="0" destOrd="0" presId="urn:microsoft.com/office/officeart/2005/8/layout/vList5"/>
    <dgm:cxn modelId="{076D74D9-1DD4-493F-A453-AC7C14D2ECA8}" type="presOf" srcId="{CA31E5A1-E3C9-4AF6-B44B-B2978F95F526}" destId="{56FBD714-BC3B-4A2C-9B14-2B2D9F58C0F5}" srcOrd="0" destOrd="0" presId="urn:microsoft.com/office/officeart/2005/8/layout/vList5"/>
    <dgm:cxn modelId="{A2A21AD1-57BF-4FA7-B390-BAFED95DC3EA}" srcId="{CA31E5A1-E3C9-4AF6-B44B-B2978F95F526}" destId="{F3149F70-201B-4055-AEF3-3831F49A63F8}" srcOrd="3" destOrd="0" parTransId="{70A5D138-186A-4822-BDCF-589D1365259F}" sibTransId="{A83E7D49-4FFB-4FE7-8B50-B19D1BF0D1C1}"/>
    <dgm:cxn modelId="{BAF5375B-E654-4B62-BA04-C7AE60CF26CA}" srcId="{CA31E5A1-E3C9-4AF6-B44B-B2978F95F526}" destId="{F6CE5D6A-97FD-42E8-9718-CEB4D15430AA}" srcOrd="2" destOrd="0" parTransId="{4AB6E567-A4E4-4EA5-B378-F3A2869AF52D}" sibTransId="{15CF5A66-C244-4FF6-A5F3-A1E26FDB0454}"/>
    <dgm:cxn modelId="{A4F51E2C-ABF3-4AD0-930A-3DDEA8E295F3}" type="presOf" srcId="{9855728E-EA8D-4E9A-B27A-7F701B29F94D}" destId="{CB4A58E8-65D5-47FB-9EC1-DC3E635F0483}" srcOrd="0" destOrd="0" presId="urn:microsoft.com/office/officeart/2005/8/layout/vList5"/>
    <dgm:cxn modelId="{6016D31A-CC72-4D82-9738-1CDC5182A458}" srcId="{CA31E5A1-E3C9-4AF6-B44B-B2978F95F526}" destId="{83FF276E-C48B-493F-A010-16E91BEA1E16}" srcOrd="1" destOrd="0" parTransId="{3081DD55-6FDC-40E1-AE69-3D6866F44B45}" sibTransId="{39EF7680-A5F7-4830-9E80-CEFE542F74AC}"/>
    <dgm:cxn modelId="{36DADC22-5524-425C-B12C-68DDA390ED26}" type="presParOf" srcId="{56FBD714-BC3B-4A2C-9B14-2B2D9F58C0F5}" destId="{023C8513-B6DA-4CF7-A50B-7BA326A1F72D}" srcOrd="0" destOrd="0" presId="urn:microsoft.com/office/officeart/2005/8/layout/vList5"/>
    <dgm:cxn modelId="{C20E104A-B78E-42F3-AB6B-C61BD8F11106}" type="presParOf" srcId="{023C8513-B6DA-4CF7-A50B-7BA326A1F72D}" destId="{CB4A58E8-65D5-47FB-9EC1-DC3E635F0483}" srcOrd="0" destOrd="0" presId="urn:microsoft.com/office/officeart/2005/8/layout/vList5"/>
    <dgm:cxn modelId="{E20150A3-3EF2-4B63-A119-F94FF7D7AF29}" type="presParOf" srcId="{56FBD714-BC3B-4A2C-9B14-2B2D9F58C0F5}" destId="{D4806F1F-9EA5-455B-BF81-1DCAF42CE638}" srcOrd="1" destOrd="0" presId="urn:microsoft.com/office/officeart/2005/8/layout/vList5"/>
    <dgm:cxn modelId="{F7802E15-0EB7-4D36-B865-4321ED397FB0}" type="presParOf" srcId="{56FBD714-BC3B-4A2C-9B14-2B2D9F58C0F5}" destId="{1D276992-0781-4CDA-8184-5BCAA9694AF3}" srcOrd="2" destOrd="0" presId="urn:microsoft.com/office/officeart/2005/8/layout/vList5"/>
    <dgm:cxn modelId="{DBA993CA-2063-4FC7-892B-203028160FBC}" type="presParOf" srcId="{1D276992-0781-4CDA-8184-5BCAA9694AF3}" destId="{F51E6C30-2C72-4A1C-80A0-55D880DAEBE4}" srcOrd="0" destOrd="0" presId="urn:microsoft.com/office/officeart/2005/8/layout/vList5"/>
    <dgm:cxn modelId="{27ACEFD9-CFA6-4177-ADAB-88312A9316CB}" type="presParOf" srcId="{56FBD714-BC3B-4A2C-9B14-2B2D9F58C0F5}" destId="{50061FB3-C2E3-4A86-AE27-D2197E4A801C}" srcOrd="3" destOrd="0" presId="urn:microsoft.com/office/officeart/2005/8/layout/vList5"/>
    <dgm:cxn modelId="{8C0939E4-F766-4D89-98D4-949271CD47A3}" type="presParOf" srcId="{56FBD714-BC3B-4A2C-9B14-2B2D9F58C0F5}" destId="{32B94CD4-1E48-4C60-A555-57CAE1B7F700}" srcOrd="4" destOrd="0" presId="urn:microsoft.com/office/officeart/2005/8/layout/vList5"/>
    <dgm:cxn modelId="{7380B49D-0FE9-4B50-BE0E-9CA359755CD5}" type="presParOf" srcId="{32B94CD4-1E48-4C60-A555-57CAE1B7F700}" destId="{8A017330-F130-4E71-9B54-209B4FCAFD44}" srcOrd="0" destOrd="0" presId="urn:microsoft.com/office/officeart/2005/8/layout/vList5"/>
    <dgm:cxn modelId="{7B154355-1FB2-43E1-A53C-03F6351D2443}" type="presParOf" srcId="{56FBD714-BC3B-4A2C-9B14-2B2D9F58C0F5}" destId="{329798F7-C00B-44B7-834F-DFB904BEC604}" srcOrd="5" destOrd="0" presId="urn:microsoft.com/office/officeart/2005/8/layout/vList5"/>
    <dgm:cxn modelId="{9497AAA8-88C3-4DBD-92C1-60486511ECF9}" type="presParOf" srcId="{56FBD714-BC3B-4A2C-9B14-2B2D9F58C0F5}" destId="{05F887C5-C792-4795-AE16-E1EEFF75FACC}" srcOrd="6" destOrd="0" presId="urn:microsoft.com/office/officeart/2005/8/layout/vList5"/>
    <dgm:cxn modelId="{22F03490-8CBD-495C-B245-16535AE76D24}" type="presParOf" srcId="{05F887C5-C792-4795-AE16-E1EEFF75FACC}" destId="{CA92FF58-F068-428A-820B-D88A0AF6A271}" srcOrd="0" destOrd="0" presId="urn:microsoft.com/office/officeart/2005/8/layout/vList5"/>
    <dgm:cxn modelId="{5891B5DF-0562-4DEC-BB3E-A7FA2BF6DC77}" type="presParOf" srcId="{56FBD714-BC3B-4A2C-9B14-2B2D9F58C0F5}" destId="{5B72E9E1-6805-47F1-99DC-12BB2A6E49E3}" srcOrd="7" destOrd="0" presId="urn:microsoft.com/office/officeart/2005/8/layout/vList5"/>
    <dgm:cxn modelId="{722E9916-022E-489C-9D1B-111ACF47A2B7}" type="presParOf" srcId="{56FBD714-BC3B-4A2C-9B14-2B2D9F58C0F5}" destId="{43398191-5F1C-4DCC-A2BB-657979D481D6}" srcOrd="8" destOrd="0" presId="urn:microsoft.com/office/officeart/2005/8/layout/vList5"/>
    <dgm:cxn modelId="{C0B83C37-32D6-4D38-8C6D-480D7AC7D249}" type="presParOf" srcId="{43398191-5F1C-4DCC-A2BB-657979D481D6}" destId="{E4C475C4-35FD-4693-BFD2-049B62F43735}"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03E6D0C-3E9E-4DF8-858A-726193F3D3C4}" type="doc">
      <dgm:prSet loTypeId="urn:microsoft.com/office/officeart/2008/layout/PictureStrips" loCatId="list" qsTypeId="urn:microsoft.com/office/officeart/2005/8/quickstyle/3d3" qsCatId="3D" csTypeId="urn:microsoft.com/office/officeart/2005/8/colors/accent5_4" csCatId="accent5" phldr="1"/>
      <dgm:spPr/>
      <dgm:t>
        <a:bodyPr/>
        <a:lstStyle/>
        <a:p>
          <a:endParaRPr lang="en-US"/>
        </a:p>
      </dgm:t>
    </dgm:pt>
    <dgm:pt modelId="{0E310F4C-4280-4483-83A4-1FE796EBD555}">
      <dgm:prSet/>
      <dgm:spPr>
        <a:solidFill>
          <a:schemeClr val="accent1">
            <a:lumMod val="20000"/>
            <a:lumOff val="80000"/>
            <a:alpha val="55000"/>
          </a:schemeClr>
        </a:solidFill>
        <a:ln w="28575">
          <a:solidFill>
            <a:schemeClr val="accent1">
              <a:lumMod val="75000"/>
            </a:schemeClr>
          </a:solidFill>
        </a:ln>
        <a:scene3d>
          <a:camera prst="orthographicFront">
            <a:rot lat="0" lon="0" rev="0"/>
          </a:camera>
          <a:lightRig rig="contrasting" dir="t">
            <a:rot lat="0" lon="0" rev="1200000"/>
          </a:lightRig>
        </a:scene3d>
        <a:sp3d contourW="19050" prstMaterial="metal">
          <a:bevelT w="88900" h="203200"/>
          <a:bevelB w="165100" h="254000"/>
        </a:sp3d>
      </dgm:spPr>
      <dgm:t>
        <a:bodyPr/>
        <a:lstStyle/>
        <a:p>
          <a:pPr rtl="0"/>
          <a:r>
            <a:rPr lang="en-US" sz="2100" dirty="0">
              <a:solidFill>
                <a:srgbClr val="005D8C"/>
              </a:solidFill>
            </a:rPr>
            <a:t>Success Gaps white paper and rubric</a:t>
          </a:r>
        </a:p>
      </dgm:t>
    </dgm:pt>
    <dgm:pt modelId="{16A2F8A4-F6FC-469A-97C0-9B02811E1521}" type="parTrans" cxnId="{077E2B0E-4A63-4AAE-819B-CB733A7B72D5}">
      <dgm:prSet/>
      <dgm:spPr/>
      <dgm:t>
        <a:bodyPr/>
        <a:lstStyle/>
        <a:p>
          <a:endParaRPr lang="en-US"/>
        </a:p>
      </dgm:t>
    </dgm:pt>
    <dgm:pt modelId="{D1E6D460-51C9-4F09-B789-5BD7CA195C14}" type="sibTrans" cxnId="{077E2B0E-4A63-4AAE-819B-CB733A7B72D5}">
      <dgm:prSet/>
      <dgm:spPr/>
      <dgm:t>
        <a:bodyPr/>
        <a:lstStyle/>
        <a:p>
          <a:endParaRPr lang="en-US"/>
        </a:p>
      </dgm:t>
    </dgm:pt>
    <dgm:pt modelId="{331801AA-5A5A-41BE-8A49-687E5B9C63F0}">
      <dgm:prSet custT="1"/>
      <dgm:spPr>
        <a:solidFill>
          <a:schemeClr val="accent1">
            <a:lumMod val="20000"/>
            <a:lumOff val="80000"/>
            <a:alpha val="55000"/>
          </a:schemeClr>
        </a:solidFill>
        <a:ln w="28575">
          <a:solidFill>
            <a:schemeClr val="accent1">
              <a:lumMod val="75000"/>
            </a:schemeClr>
          </a:solidFill>
        </a:ln>
        <a:scene3d>
          <a:camera prst="orthographicFront">
            <a:rot lat="0" lon="0" rev="0"/>
          </a:camera>
          <a:lightRig rig="contrasting" dir="t">
            <a:rot lat="0" lon="0" rev="1200000"/>
          </a:lightRig>
        </a:scene3d>
        <a:sp3d contourW="19050" prstMaterial="metal">
          <a:bevelT w="88900" h="203200"/>
          <a:bevelB w="165100" h="254000"/>
        </a:sp3d>
      </dgm:spPr>
      <dgm:t>
        <a:bodyPr/>
        <a:lstStyle/>
        <a:p>
          <a:pPr rtl="0"/>
          <a:r>
            <a:rPr lang="en-US" sz="1600" dirty="0">
              <a:solidFill>
                <a:srgbClr val="005D8C"/>
              </a:solidFill>
            </a:rPr>
            <a:t>Newly revised to be more inclusive of preschool</a:t>
          </a:r>
        </a:p>
      </dgm:t>
    </dgm:pt>
    <dgm:pt modelId="{FE488D93-3CA7-4F88-84D3-066C492E08B3}" type="parTrans" cxnId="{8EC59420-7D94-4DEF-AD96-E775B3C1B70C}">
      <dgm:prSet/>
      <dgm:spPr/>
      <dgm:t>
        <a:bodyPr/>
        <a:lstStyle/>
        <a:p>
          <a:endParaRPr lang="en-US"/>
        </a:p>
      </dgm:t>
    </dgm:pt>
    <dgm:pt modelId="{FA999C99-EB23-42B7-8301-679B70D116DE}" type="sibTrans" cxnId="{8EC59420-7D94-4DEF-AD96-E775B3C1B70C}">
      <dgm:prSet/>
      <dgm:spPr/>
      <dgm:t>
        <a:bodyPr/>
        <a:lstStyle/>
        <a:p>
          <a:endParaRPr lang="en-US"/>
        </a:p>
      </dgm:t>
    </dgm:pt>
    <dgm:pt modelId="{855FCF2D-D57A-4224-B3B5-07ECF41A275F}">
      <dgm:prSet custT="1"/>
      <dgm:spPr>
        <a:solidFill>
          <a:schemeClr val="accent1">
            <a:lumMod val="20000"/>
            <a:lumOff val="80000"/>
            <a:alpha val="55000"/>
          </a:schemeClr>
        </a:solidFill>
        <a:ln w="28575">
          <a:solidFill>
            <a:schemeClr val="accent1">
              <a:lumMod val="75000"/>
            </a:schemeClr>
          </a:solidFill>
        </a:ln>
        <a:scene3d>
          <a:camera prst="orthographicFront">
            <a:rot lat="0" lon="0" rev="0"/>
          </a:camera>
          <a:lightRig rig="contrasting" dir="t">
            <a:rot lat="0" lon="0" rev="1200000"/>
          </a:lightRig>
        </a:scene3d>
        <a:sp3d contourW="19050" prstMaterial="metal">
          <a:bevelT w="88900" h="203200"/>
          <a:bevelB w="165100" h="254000"/>
        </a:sp3d>
      </dgm:spPr>
      <dgm:t>
        <a:bodyPr/>
        <a:lstStyle/>
        <a:p>
          <a:pPr rtl="0"/>
          <a:r>
            <a:rPr lang="en-US" sz="1600" dirty="0">
              <a:solidFill>
                <a:srgbClr val="005D8C"/>
              </a:solidFill>
            </a:rPr>
            <a:t>Updated language to be more inclusive of </a:t>
          </a:r>
          <a:r>
            <a:rPr lang="en-US" sz="1600" i="1" dirty="0">
              <a:solidFill>
                <a:srgbClr val="005D8C"/>
              </a:solidFill>
            </a:rPr>
            <a:t>Every Student Succeeds Act</a:t>
          </a:r>
          <a:r>
            <a:rPr lang="en-US" sz="1600" dirty="0">
              <a:solidFill>
                <a:srgbClr val="005D8C"/>
              </a:solidFill>
            </a:rPr>
            <a:t> (ESSA) language</a:t>
          </a:r>
        </a:p>
      </dgm:t>
    </dgm:pt>
    <dgm:pt modelId="{7851B280-52EE-4C03-B5C3-77CBB565D34D}" type="parTrans" cxnId="{FCD79963-08D4-4286-8270-2DAA42CFB627}">
      <dgm:prSet/>
      <dgm:spPr/>
      <dgm:t>
        <a:bodyPr/>
        <a:lstStyle/>
        <a:p>
          <a:endParaRPr lang="en-US"/>
        </a:p>
      </dgm:t>
    </dgm:pt>
    <dgm:pt modelId="{26DB85D4-E7E8-4586-B313-555E7B46119A}" type="sibTrans" cxnId="{FCD79963-08D4-4286-8270-2DAA42CFB627}">
      <dgm:prSet/>
      <dgm:spPr/>
      <dgm:t>
        <a:bodyPr/>
        <a:lstStyle/>
        <a:p>
          <a:endParaRPr lang="en-US"/>
        </a:p>
      </dgm:t>
    </dgm:pt>
    <dgm:pt modelId="{0AA8EB65-337A-4106-AEA4-AD3B40589FF9}">
      <dgm:prSet/>
      <dgm:spPr>
        <a:solidFill>
          <a:schemeClr val="accent1">
            <a:lumMod val="20000"/>
            <a:lumOff val="80000"/>
            <a:alpha val="55000"/>
          </a:schemeClr>
        </a:solidFill>
        <a:ln w="28575">
          <a:solidFill>
            <a:schemeClr val="accent1">
              <a:lumMod val="75000"/>
            </a:schemeClr>
          </a:solidFill>
        </a:ln>
        <a:scene3d>
          <a:camera prst="orthographicFront">
            <a:rot lat="0" lon="0" rev="0"/>
          </a:camera>
          <a:lightRig rig="contrasting" dir="t">
            <a:rot lat="0" lon="0" rev="1200000"/>
          </a:lightRig>
        </a:scene3d>
        <a:sp3d contourW="19050" prstMaterial="metal">
          <a:bevelT w="88900" h="203200"/>
          <a:bevelB w="165100" h="254000"/>
        </a:sp3d>
      </dgm:spPr>
      <dgm:t>
        <a:bodyPr/>
        <a:lstStyle/>
        <a:p>
          <a:pPr algn="l" rtl="0"/>
          <a:r>
            <a:rPr lang="en-US" dirty="0">
              <a:solidFill>
                <a:srgbClr val="005D8C"/>
              </a:solidFill>
            </a:rPr>
            <a:t>Success Gaps Rubric offers one way to consider reviewing the </a:t>
          </a:r>
          <a:r>
            <a:rPr lang="en-US" i="1" dirty="0">
              <a:solidFill>
                <a:srgbClr val="005D8C"/>
              </a:solidFill>
            </a:rPr>
            <a:t>practices </a:t>
          </a:r>
          <a:r>
            <a:rPr lang="en-US" dirty="0">
              <a:solidFill>
                <a:srgbClr val="005D8C"/>
              </a:solidFill>
            </a:rPr>
            <a:t>component of a  self-assessment to </a:t>
          </a:r>
          <a:r>
            <a:rPr lang="en-US" dirty="0" smtClean="0">
              <a:solidFill>
                <a:srgbClr val="005D8C"/>
              </a:solidFill>
            </a:rPr>
            <a:t>determine </a:t>
          </a:r>
          <a:r>
            <a:rPr lang="en-US" dirty="0">
              <a:solidFill>
                <a:srgbClr val="005D8C"/>
              </a:solidFill>
            </a:rPr>
            <a:t>root </a:t>
          </a:r>
          <a:r>
            <a:rPr lang="en-US" dirty="0" smtClean="0">
              <a:solidFill>
                <a:srgbClr val="005D8C"/>
              </a:solidFill>
            </a:rPr>
            <a:t>causes </a:t>
          </a:r>
          <a:r>
            <a:rPr lang="en-US" dirty="0">
              <a:solidFill>
                <a:srgbClr val="005D8C"/>
              </a:solidFill>
            </a:rPr>
            <a:t>of success gaps present in your program or school.</a:t>
          </a:r>
        </a:p>
      </dgm:t>
    </dgm:pt>
    <dgm:pt modelId="{59AF9489-3E42-402A-9230-A8E8A372DD81}" type="parTrans" cxnId="{AFF864CA-6E94-42E3-A57F-EDD6C4CF112B}">
      <dgm:prSet/>
      <dgm:spPr/>
      <dgm:t>
        <a:bodyPr/>
        <a:lstStyle/>
        <a:p>
          <a:endParaRPr lang="en-US"/>
        </a:p>
      </dgm:t>
    </dgm:pt>
    <dgm:pt modelId="{1AC14564-36AA-4CC3-9A26-BB67F8AD35A2}" type="sibTrans" cxnId="{AFF864CA-6E94-42E3-A57F-EDD6C4CF112B}">
      <dgm:prSet/>
      <dgm:spPr/>
      <dgm:t>
        <a:bodyPr/>
        <a:lstStyle/>
        <a:p>
          <a:endParaRPr lang="en-US"/>
        </a:p>
      </dgm:t>
    </dgm:pt>
    <dgm:pt modelId="{9319A680-0DAF-4B93-AF58-F83AD06483F2}">
      <dgm:prSet/>
      <dgm:spPr>
        <a:solidFill>
          <a:schemeClr val="accent1">
            <a:lumMod val="20000"/>
            <a:lumOff val="80000"/>
            <a:alpha val="55000"/>
          </a:schemeClr>
        </a:solidFill>
        <a:ln w="28575">
          <a:solidFill>
            <a:schemeClr val="accent1">
              <a:lumMod val="75000"/>
            </a:schemeClr>
          </a:solidFill>
        </a:ln>
        <a:scene3d>
          <a:camera prst="orthographicFront">
            <a:rot lat="0" lon="0" rev="0"/>
          </a:camera>
          <a:lightRig rig="contrasting" dir="t">
            <a:rot lat="0" lon="0" rev="1200000"/>
          </a:lightRig>
        </a:scene3d>
        <a:sp3d contourW="19050" prstMaterial="metal">
          <a:bevelT w="88900" h="203200"/>
          <a:bevelB w="165100" h="254000"/>
        </a:sp3d>
      </dgm:spPr>
      <dgm:t>
        <a:bodyPr/>
        <a:lstStyle/>
        <a:p>
          <a:pPr algn="l" rtl="0"/>
          <a:r>
            <a:rPr lang="en-US" dirty="0">
              <a:solidFill>
                <a:srgbClr val="005D8C"/>
              </a:solidFill>
            </a:rPr>
            <a:t>Success Gaps Toolkit will provide support to district and school leaders to “lead” this work.</a:t>
          </a:r>
        </a:p>
      </dgm:t>
    </dgm:pt>
    <dgm:pt modelId="{54C3CE7C-16E4-4234-8069-B3DCA27341E8}" type="parTrans" cxnId="{ADA81D44-28F2-4E7D-8060-ED4561ABA675}">
      <dgm:prSet/>
      <dgm:spPr/>
      <dgm:t>
        <a:bodyPr/>
        <a:lstStyle/>
        <a:p>
          <a:endParaRPr lang="en-US"/>
        </a:p>
      </dgm:t>
    </dgm:pt>
    <dgm:pt modelId="{DF321B8F-35B8-4D6E-911B-D1C9489EFDAF}" type="sibTrans" cxnId="{ADA81D44-28F2-4E7D-8060-ED4561ABA675}">
      <dgm:prSet/>
      <dgm:spPr/>
      <dgm:t>
        <a:bodyPr/>
        <a:lstStyle/>
        <a:p>
          <a:endParaRPr lang="en-US"/>
        </a:p>
      </dgm:t>
    </dgm:pt>
    <dgm:pt modelId="{2F715FBB-97F9-4BD3-B8B1-104454548614}" type="pres">
      <dgm:prSet presAssocID="{303E6D0C-3E9E-4DF8-858A-726193F3D3C4}" presName="Name0" presStyleCnt="0">
        <dgm:presLayoutVars>
          <dgm:dir/>
          <dgm:resizeHandles val="exact"/>
        </dgm:presLayoutVars>
      </dgm:prSet>
      <dgm:spPr/>
      <dgm:t>
        <a:bodyPr/>
        <a:lstStyle/>
        <a:p>
          <a:endParaRPr lang="en-US"/>
        </a:p>
      </dgm:t>
    </dgm:pt>
    <dgm:pt modelId="{7D0FBFBA-D267-4928-B5B1-D6469C8D2C8F}" type="pres">
      <dgm:prSet presAssocID="{0E310F4C-4280-4483-83A4-1FE796EBD555}" presName="composite" presStyleCnt="0"/>
      <dgm:spPr/>
    </dgm:pt>
    <dgm:pt modelId="{92E80CDC-2CA5-4F3F-A258-A4489EAEC321}" type="pres">
      <dgm:prSet presAssocID="{0E310F4C-4280-4483-83A4-1FE796EBD555}" presName="rect1" presStyleLbl="trAlignAcc1" presStyleIdx="0" presStyleCnt="3" custScaleX="154550" custScaleY="105466" custLinFactNeighborX="335" custLinFactNeighborY="-4042">
        <dgm:presLayoutVars>
          <dgm:bulletEnabled val="1"/>
        </dgm:presLayoutVars>
      </dgm:prSet>
      <dgm:spPr/>
      <dgm:t>
        <a:bodyPr/>
        <a:lstStyle/>
        <a:p>
          <a:endParaRPr lang="en-US"/>
        </a:p>
      </dgm:t>
    </dgm:pt>
    <dgm:pt modelId="{62E1C2DD-8EC7-4AFC-A29C-3D2D1954AFFC}" type="pres">
      <dgm:prSet presAssocID="{0E310F4C-4280-4483-83A4-1FE796EBD555}" presName="rect2" presStyleLbl="fgImgPlace1" presStyleIdx="0" presStyleCnt="3" custScaleX="80439" custScaleY="79100" custLinFactX="-32769" custLinFactNeighborX="-100000" custLinFactNeighborY="-70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dgm:spPr>
    </dgm:pt>
    <dgm:pt modelId="{3F1432D5-FAB7-41E5-B12B-904089312B7C}" type="pres">
      <dgm:prSet presAssocID="{D1E6D460-51C9-4F09-B789-5BD7CA195C14}" presName="sibTrans" presStyleCnt="0"/>
      <dgm:spPr/>
    </dgm:pt>
    <dgm:pt modelId="{3EF6BA27-FA64-4164-86E7-CBA0F1DF1E74}" type="pres">
      <dgm:prSet presAssocID="{0AA8EB65-337A-4106-AEA4-AD3B40589FF9}" presName="composite" presStyleCnt="0"/>
      <dgm:spPr/>
    </dgm:pt>
    <dgm:pt modelId="{C15751F9-8DBA-4792-A14F-DD98BE28964C}" type="pres">
      <dgm:prSet presAssocID="{0AA8EB65-337A-4106-AEA4-AD3B40589FF9}" presName="rect1" presStyleLbl="trAlignAcc1" presStyleIdx="1" presStyleCnt="3" custScaleX="154550" custScaleY="105466">
        <dgm:presLayoutVars>
          <dgm:bulletEnabled val="1"/>
        </dgm:presLayoutVars>
      </dgm:prSet>
      <dgm:spPr/>
      <dgm:t>
        <a:bodyPr/>
        <a:lstStyle/>
        <a:p>
          <a:endParaRPr lang="en-US"/>
        </a:p>
      </dgm:t>
    </dgm:pt>
    <dgm:pt modelId="{AF87FE2B-E598-438F-88A7-6B0309721415}" type="pres">
      <dgm:prSet presAssocID="{0AA8EB65-337A-4106-AEA4-AD3B40589FF9}" presName="rect2" presStyleLbl="fgImgPlace1" presStyleIdx="1" presStyleCnt="3" custScaleX="75176" custScaleY="81153" custLinFactX="-40358" custLinFactNeighborX="-100000" custLinFactNeighborY="197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6000" r="-6000"/>
          </a:stretch>
        </a:blipFill>
      </dgm:spPr>
    </dgm:pt>
    <dgm:pt modelId="{8F2734A3-DC18-48E6-8DEC-F996708243A5}" type="pres">
      <dgm:prSet presAssocID="{1AC14564-36AA-4CC3-9A26-BB67F8AD35A2}" presName="sibTrans" presStyleCnt="0"/>
      <dgm:spPr/>
    </dgm:pt>
    <dgm:pt modelId="{431F8E58-EA29-4301-978C-4DC3B65239F0}" type="pres">
      <dgm:prSet presAssocID="{9319A680-0DAF-4B93-AF58-F83AD06483F2}" presName="composite" presStyleCnt="0"/>
      <dgm:spPr/>
    </dgm:pt>
    <dgm:pt modelId="{83BE33E5-81A8-444E-9560-5A583C7DB973}" type="pres">
      <dgm:prSet presAssocID="{9319A680-0DAF-4B93-AF58-F83AD06483F2}" presName="rect1" presStyleLbl="trAlignAcc1" presStyleIdx="2" presStyleCnt="3" custScaleX="153510" custScaleY="105466">
        <dgm:presLayoutVars>
          <dgm:bulletEnabled val="1"/>
        </dgm:presLayoutVars>
      </dgm:prSet>
      <dgm:spPr/>
      <dgm:t>
        <a:bodyPr/>
        <a:lstStyle/>
        <a:p>
          <a:endParaRPr lang="en-US"/>
        </a:p>
      </dgm:t>
    </dgm:pt>
    <dgm:pt modelId="{D71E0358-7F28-490A-B0E3-090EDD049D15}" type="pres">
      <dgm:prSet presAssocID="{9319A680-0DAF-4B93-AF58-F83AD06483F2}" presName="rect2" presStyleLbl="fgImgPlace1" presStyleIdx="2" presStyleCnt="3" custScaleX="75176" custScaleY="78246" custLinFactX="-18140" custLinFactNeighborX="-100000" custLinFactNeighborY="5081"/>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6000" r="-6000"/>
          </a:stretch>
        </a:blipFill>
      </dgm:spPr>
    </dgm:pt>
  </dgm:ptLst>
  <dgm:cxnLst>
    <dgm:cxn modelId="{ACF174B1-EF1C-4548-85B7-02E1E2A0614C}" type="presOf" srcId="{855FCF2D-D57A-4224-B3B5-07ECF41A275F}" destId="{92E80CDC-2CA5-4F3F-A258-A4489EAEC321}" srcOrd="0" destOrd="2" presId="urn:microsoft.com/office/officeart/2008/layout/PictureStrips"/>
    <dgm:cxn modelId="{E2BFA9E4-DEB3-4876-A4BE-6009A50F0788}" type="presOf" srcId="{9319A680-0DAF-4B93-AF58-F83AD06483F2}" destId="{83BE33E5-81A8-444E-9560-5A583C7DB973}" srcOrd="0" destOrd="0" presId="urn:microsoft.com/office/officeart/2008/layout/PictureStrips"/>
    <dgm:cxn modelId="{FCD79963-08D4-4286-8270-2DAA42CFB627}" srcId="{0E310F4C-4280-4483-83A4-1FE796EBD555}" destId="{855FCF2D-D57A-4224-B3B5-07ECF41A275F}" srcOrd="1" destOrd="0" parTransId="{7851B280-52EE-4C03-B5C3-77CBB565D34D}" sibTransId="{26DB85D4-E7E8-4586-B313-555E7B46119A}"/>
    <dgm:cxn modelId="{3B384C1C-5513-4E48-8A59-F98DA71D374E}" type="presOf" srcId="{0AA8EB65-337A-4106-AEA4-AD3B40589FF9}" destId="{C15751F9-8DBA-4792-A14F-DD98BE28964C}" srcOrd="0" destOrd="0" presId="urn:microsoft.com/office/officeart/2008/layout/PictureStrips"/>
    <dgm:cxn modelId="{301B71D9-F69F-4C01-9C4B-A48EC955F9E9}" type="presOf" srcId="{331801AA-5A5A-41BE-8A49-687E5B9C63F0}" destId="{92E80CDC-2CA5-4F3F-A258-A4489EAEC321}" srcOrd="0" destOrd="1" presId="urn:microsoft.com/office/officeart/2008/layout/PictureStrips"/>
    <dgm:cxn modelId="{AFF864CA-6E94-42E3-A57F-EDD6C4CF112B}" srcId="{303E6D0C-3E9E-4DF8-858A-726193F3D3C4}" destId="{0AA8EB65-337A-4106-AEA4-AD3B40589FF9}" srcOrd="1" destOrd="0" parTransId="{59AF9489-3E42-402A-9230-A8E8A372DD81}" sibTransId="{1AC14564-36AA-4CC3-9A26-BB67F8AD35A2}"/>
    <dgm:cxn modelId="{ADA81D44-28F2-4E7D-8060-ED4561ABA675}" srcId="{303E6D0C-3E9E-4DF8-858A-726193F3D3C4}" destId="{9319A680-0DAF-4B93-AF58-F83AD06483F2}" srcOrd="2" destOrd="0" parTransId="{54C3CE7C-16E4-4234-8069-B3DCA27341E8}" sibTransId="{DF321B8F-35B8-4D6E-911B-D1C9489EFDAF}"/>
    <dgm:cxn modelId="{077E2B0E-4A63-4AAE-819B-CB733A7B72D5}" srcId="{303E6D0C-3E9E-4DF8-858A-726193F3D3C4}" destId="{0E310F4C-4280-4483-83A4-1FE796EBD555}" srcOrd="0" destOrd="0" parTransId="{16A2F8A4-F6FC-469A-97C0-9B02811E1521}" sibTransId="{D1E6D460-51C9-4F09-B789-5BD7CA195C14}"/>
    <dgm:cxn modelId="{8EC59420-7D94-4DEF-AD96-E775B3C1B70C}" srcId="{0E310F4C-4280-4483-83A4-1FE796EBD555}" destId="{331801AA-5A5A-41BE-8A49-687E5B9C63F0}" srcOrd="0" destOrd="0" parTransId="{FE488D93-3CA7-4F88-84D3-066C492E08B3}" sibTransId="{FA999C99-EB23-42B7-8301-679B70D116DE}"/>
    <dgm:cxn modelId="{94A52B2B-FC41-4D23-A705-C188248FE4C8}" type="presOf" srcId="{0E310F4C-4280-4483-83A4-1FE796EBD555}" destId="{92E80CDC-2CA5-4F3F-A258-A4489EAEC321}" srcOrd="0" destOrd="0" presId="urn:microsoft.com/office/officeart/2008/layout/PictureStrips"/>
    <dgm:cxn modelId="{19A45207-B1CC-4644-BDFA-320E745E59FD}" type="presOf" srcId="{303E6D0C-3E9E-4DF8-858A-726193F3D3C4}" destId="{2F715FBB-97F9-4BD3-B8B1-104454548614}" srcOrd="0" destOrd="0" presId="urn:microsoft.com/office/officeart/2008/layout/PictureStrips"/>
    <dgm:cxn modelId="{0057EB6A-E96A-4752-8930-E3AFC3E2C71B}" type="presParOf" srcId="{2F715FBB-97F9-4BD3-B8B1-104454548614}" destId="{7D0FBFBA-D267-4928-B5B1-D6469C8D2C8F}" srcOrd="0" destOrd="0" presId="urn:microsoft.com/office/officeart/2008/layout/PictureStrips"/>
    <dgm:cxn modelId="{26BB86F5-F9F9-45CC-A23A-57C1E5F989F5}" type="presParOf" srcId="{7D0FBFBA-D267-4928-B5B1-D6469C8D2C8F}" destId="{92E80CDC-2CA5-4F3F-A258-A4489EAEC321}" srcOrd="0" destOrd="0" presId="urn:microsoft.com/office/officeart/2008/layout/PictureStrips"/>
    <dgm:cxn modelId="{E59FBAE1-CC72-492A-95F1-EA74B8E0E8E1}" type="presParOf" srcId="{7D0FBFBA-D267-4928-B5B1-D6469C8D2C8F}" destId="{62E1C2DD-8EC7-4AFC-A29C-3D2D1954AFFC}" srcOrd="1" destOrd="0" presId="urn:microsoft.com/office/officeart/2008/layout/PictureStrips"/>
    <dgm:cxn modelId="{6CAE470B-C00E-497D-A631-6578A7AF4ECF}" type="presParOf" srcId="{2F715FBB-97F9-4BD3-B8B1-104454548614}" destId="{3F1432D5-FAB7-41E5-B12B-904089312B7C}" srcOrd="1" destOrd="0" presId="urn:microsoft.com/office/officeart/2008/layout/PictureStrips"/>
    <dgm:cxn modelId="{C95A028D-3A61-4303-BDEE-501E78E8DC37}" type="presParOf" srcId="{2F715FBB-97F9-4BD3-B8B1-104454548614}" destId="{3EF6BA27-FA64-4164-86E7-CBA0F1DF1E74}" srcOrd="2" destOrd="0" presId="urn:microsoft.com/office/officeart/2008/layout/PictureStrips"/>
    <dgm:cxn modelId="{79921620-A478-4A8E-9B5C-61F18F9A6999}" type="presParOf" srcId="{3EF6BA27-FA64-4164-86E7-CBA0F1DF1E74}" destId="{C15751F9-8DBA-4792-A14F-DD98BE28964C}" srcOrd="0" destOrd="0" presId="urn:microsoft.com/office/officeart/2008/layout/PictureStrips"/>
    <dgm:cxn modelId="{3A6FC76D-0DE7-47B5-9760-E03AABCA8132}" type="presParOf" srcId="{3EF6BA27-FA64-4164-86E7-CBA0F1DF1E74}" destId="{AF87FE2B-E598-438F-88A7-6B0309721415}" srcOrd="1" destOrd="0" presId="urn:microsoft.com/office/officeart/2008/layout/PictureStrips"/>
    <dgm:cxn modelId="{6D88A6CA-C2A7-4FA7-8759-2ACFD88BE01A}" type="presParOf" srcId="{2F715FBB-97F9-4BD3-B8B1-104454548614}" destId="{8F2734A3-DC18-48E6-8DEC-F996708243A5}" srcOrd="3" destOrd="0" presId="urn:microsoft.com/office/officeart/2008/layout/PictureStrips"/>
    <dgm:cxn modelId="{644C8DF3-D031-461D-8BEF-3D39A121774F}" type="presParOf" srcId="{2F715FBB-97F9-4BD3-B8B1-104454548614}" destId="{431F8E58-EA29-4301-978C-4DC3B65239F0}" srcOrd="4" destOrd="0" presId="urn:microsoft.com/office/officeart/2008/layout/PictureStrips"/>
    <dgm:cxn modelId="{81CFE2D0-0DAD-418D-A66D-7E9B74CD27EA}" type="presParOf" srcId="{431F8E58-EA29-4301-978C-4DC3B65239F0}" destId="{83BE33E5-81A8-444E-9560-5A583C7DB973}" srcOrd="0" destOrd="0" presId="urn:microsoft.com/office/officeart/2008/layout/PictureStrips"/>
    <dgm:cxn modelId="{C69A87E9-956D-439C-B2D3-8CE89C4C9FC6}" type="presParOf" srcId="{431F8E58-EA29-4301-978C-4DC3B65239F0}" destId="{D71E0358-7F28-490A-B0E3-090EDD049D15}"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BF92398-7362-44B0-8DD4-D8E0AA225A1A}" type="doc">
      <dgm:prSet loTypeId="urn:microsoft.com/office/officeart/2008/layout/LinedList" loCatId="list" qsTypeId="urn:microsoft.com/office/officeart/2005/8/quickstyle/3d1" qsCatId="3D" csTypeId="urn:microsoft.com/office/officeart/2005/8/colors/accent1_2" csCatId="accent1" phldr="1"/>
      <dgm:spPr/>
      <dgm:t>
        <a:bodyPr/>
        <a:lstStyle/>
        <a:p>
          <a:endParaRPr lang="en-US"/>
        </a:p>
      </dgm:t>
    </dgm:pt>
    <dgm:pt modelId="{E44BAF15-9508-46AC-99E7-C1708437A258}">
      <dgm:prSet/>
      <dgm:spPr/>
      <dgm:t>
        <a:bodyPr/>
        <a:lstStyle/>
        <a:p>
          <a:pPr rtl="0"/>
          <a:r>
            <a:rPr lang="en-US" dirty="0">
              <a:solidFill>
                <a:srgbClr val="005D8C"/>
              </a:solidFill>
            </a:rPr>
            <a:t>Form a local district or school stakeholder team to focus on that success gap</a:t>
          </a:r>
        </a:p>
      </dgm:t>
    </dgm:pt>
    <dgm:pt modelId="{624F3472-FFC3-4A9D-A842-F016E996FDFD}" type="parTrans" cxnId="{A88F75A2-6FB5-4627-B579-0FA4478F4725}">
      <dgm:prSet/>
      <dgm:spPr/>
      <dgm:t>
        <a:bodyPr/>
        <a:lstStyle/>
        <a:p>
          <a:endParaRPr lang="en-US"/>
        </a:p>
      </dgm:t>
    </dgm:pt>
    <dgm:pt modelId="{7C6A00E3-43AD-4CDB-A9EC-F3CA02C2549A}" type="sibTrans" cxnId="{A88F75A2-6FB5-4627-B579-0FA4478F4725}">
      <dgm:prSet/>
      <dgm:spPr/>
      <dgm:t>
        <a:bodyPr/>
        <a:lstStyle/>
        <a:p>
          <a:endParaRPr lang="en-US"/>
        </a:p>
      </dgm:t>
    </dgm:pt>
    <dgm:pt modelId="{77B201A9-0C28-4CCA-9CD3-6AEC6617582E}">
      <dgm:prSet/>
      <dgm:spPr/>
      <dgm:t>
        <a:bodyPr/>
        <a:lstStyle/>
        <a:p>
          <a:pPr rtl="0"/>
          <a:endParaRPr lang="en-US" dirty="0">
            <a:solidFill>
              <a:srgbClr val="005D8C"/>
            </a:solidFill>
          </a:endParaRPr>
        </a:p>
      </dgm:t>
    </dgm:pt>
    <dgm:pt modelId="{741BDDD8-1A41-4C8C-8DFB-D1FA8A817921}" type="parTrans" cxnId="{43698616-8B62-4928-8663-560FE5ED5F82}">
      <dgm:prSet/>
      <dgm:spPr/>
      <dgm:t>
        <a:bodyPr/>
        <a:lstStyle/>
        <a:p>
          <a:endParaRPr lang="en-US"/>
        </a:p>
      </dgm:t>
    </dgm:pt>
    <dgm:pt modelId="{8134B60C-4535-4FB7-A9E0-223F156333E3}" type="sibTrans" cxnId="{43698616-8B62-4928-8663-560FE5ED5F82}">
      <dgm:prSet/>
      <dgm:spPr/>
      <dgm:t>
        <a:bodyPr/>
        <a:lstStyle/>
        <a:p>
          <a:endParaRPr lang="en-US"/>
        </a:p>
      </dgm:t>
    </dgm:pt>
    <dgm:pt modelId="{C32237A4-8283-4214-A64F-E72EE601F778}">
      <dgm:prSet/>
      <dgm:spPr/>
      <dgm:t>
        <a:bodyPr/>
        <a:lstStyle/>
        <a:p>
          <a:pPr rtl="0"/>
          <a:r>
            <a:rPr lang="en-US" dirty="0">
              <a:solidFill>
                <a:srgbClr val="005D8C"/>
              </a:solidFill>
            </a:rPr>
            <a:t>Determine the root cause(s) of that success gap using the rubric</a:t>
          </a:r>
        </a:p>
      </dgm:t>
    </dgm:pt>
    <dgm:pt modelId="{F90A624E-9030-4F83-89C3-92CDD6F7A122}" type="parTrans" cxnId="{A6168749-FDBB-4037-8EBC-1A2600F22E9E}">
      <dgm:prSet/>
      <dgm:spPr/>
      <dgm:t>
        <a:bodyPr/>
        <a:lstStyle/>
        <a:p>
          <a:endParaRPr lang="en-US"/>
        </a:p>
      </dgm:t>
    </dgm:pt>
    <dgm:pt modelId="{C343D73D-1549-4BAF-8FE6-B7CA875626C6}" type="sibTrans" cxnId="{A6168749-FDBB-4037-8EBC-1A2600F22E9E}">
      <dgm:prSet/>
      <dgm:spPr/>
      <dgm:t>
        <a:bodyPr/>
        <a:lstStyle/>
        <a:p>
          <a:endParaRPr lang="en-US"/>
        </a:p>
      </dgm:t>
    </dgm:pt>
    <dgm:pt modelId="{297D18FE-38A2-46AB-AFC2-840785EBB146}">
      <dgm:prSet/>
      <dgm:spPr/>
      <dgm:t>
        <a:bodyPr/>
        <a:lstStyle/>
        <a:p>
          <a:pPr rtl="0"/>
          <a:r>
            <a:rPr lang="en-US" dirty="0">
              <a:solidFill>
                <a:srgbClr val="005D8C"/>
              </a:solidFill>
            </a:rPr>
            <a:t>	Provide evidence</a:t>
          </a:r>
        </a:p>
      </dgm:t>
    </dgm:pt>
    <dgm:pt modelId="{7D38A35B-1F56-4AE3-8D6F-95600046525A}" type="parTrans" cxnId="{7C674611-71F5-4C8F-9027-E5C5BDB721C8}">
      <dgm:prSet/>
      <dgm:spPr/>
      <dgm:t>
        <a:bodyPr/>
        <a:lstStyle/>
        <a:p>
          <a:endParaRPr lang="en-US"/>
        </a:p>
      </dgm:t>
    </dgm:pt>
    <dgm:pt modelId="{E7ECBE93-1785-4118-B69B-12B28A7AFA57}" type="sibTrans" cxnId="{7C674611-71F5-4C8F-9027-E5C5BDB721C8}">
      <dgm:prSet/>
      <dgm:spPr/>
      <dgm:t>
        <a:bodyPr/>
        <a:lstStyle/>
        <a:p>
          <a:endParaRPr lang="en-US"/>
        </a:p>
      </dgm:t>
    </dgm:pt>
    <dgm:pt modelId="{09DFBE93-B968-4716-9AAD-0B92217E7167}">
      <dgm:prSet/>
      <dgm:spPr/>
      <dgm:t>
        <a:bodyPr/>
        <a:lstStyle/>
        <a:p>
          <a:pPr rtl="0"/>
          <a:r>
            <a:rPr lang="en-US" dirty="0">
              <a:solidFill>
                <a:srgbClr val="005D8C"/>
              </a:solidFill>
            </a:rPr>
            <a:t>	Consider the students experiencing a success gap</a:t>
          </a:r>
        </a:p>
      </dgm:t>
    </dgm:pt>
    <dgm:pt modelId="{9907EAE5-6F46-4114-99A7-356CBDD5D674}" type="parTrans" cxnId="{DC4E1FE3-04F6-4492-BF30-FE4FA20F05BF}">
      <dgm:prSet/>
      <dgm:spPr/>
      <dgm:t>
        <a:bodyPr/>
        <a:lstStyle/>
        <a:p>
          <a:endParaRPr lang="en-US"/>
        </a:p>
      </dgm:t>
    </dgm:pt>
    <dgm:pt modelId="{63214DD2-446D-47A3-BA95-4ACBA7F10702}" type="sibTrans" cxnId="{DC4E1FE3-04F6-4492-BF30-FE4FA20F05BF}">
      <dgm:prSet/>
      <dgm:spPr/>
      <dgm:t>
        <a:bodyPr/>
        <a:lstStyle/>
        <a:p>
          <a:endParaRPr lang="en-US"/>
        </a:p>
      </dgm:t>
    </dgm:pt>
    <dgm:pt modelId="{2386F24D-2A4A-4FC7-8315-D65EBDF1E065}">
      <dgm:prSet/>
      <dgm:spPr/>
      <dgm:t>
        <a:bodyPr/>
        <a:lstStyle/>
        <a:p>
          <a:pPr rtl="0"/>
          <a:r>
            <a:rPr lang="en-US" dirty="0">
              <a:solidFill>
                <a:srgbClr val="005D8C"/>
              </a:solidFill>
            </a:rPr>
            <a:t>	Ensure equitable participation</a:t>
          </a:r>
        </a:p>
      </dgm:t>
    </dgm:pt>
    <dgm:pt modelId="{74A4A7EA-C40D-4053-84FE-19DBEEDDB350}" type="parTrans" cxnId="{60DD4DC2-F14E-4925-AE1C-68307410BC6A}">
      <dgm:prSet/>
      <dgm:spPr/>
      <dgm:t>
        <a:bodyPr/>
        <a:lstStyle/>
        <a:p>
          <a:endParaRPr lang="en-US"/>
        </a:p>
      </dgm:t>
    </dgm:pt>
    <dgm:pt modelId="{B5F773D4-0193-4744-B9F8-3A3C5496C219}" type="sibTrans" cxnId="{60DD4DC2-F14E-4925-AE1C-68307410BC6A}">
      <dgm:prSet/>
      <dgm:spPr/>
      <dgm:t>
        <a:bodyPr/>
        <a:lstStyle/>
        <a:p>
          <a:endParaRPr lang="en-US"/>
        </a:p>
      </dgm:t>
    </dgm:pt>
    <dgm:pt modelId="{0F2187C3-24AA-4956-981B-C7C1903BDB75}">
      <dgm:prSet/>
      <dgm:spPr/>
      <dgm:t>
        <a:bodyPr/>
        <a:lstStyle/>
        <a:p>
          <a:pPr rtl="0"/>
          <a:r>
            <a:rPr lang="en-US" dirty="0">
              <a:solidFill>
                <a:srgbClr val="005D8C"/>
              </a:solidFill>
            </a:rPr>
            <a:t>Develop a plan of action</a:t>
          </a:r>
        </a:p>
      </dgm:t>
    </dgm:pt>
    <dgm:pt modelId="{2E575A94-6DB2-485E-AE34-14F31AB4FD4D}" type="parTrans" cxnId="{7BCE4443-1F4B-4C94-96BE-0B6BE478DA1B}">
      <dgm:prSet/>
      <dgm:spPr/>
      <dgm:t>
        <a:bodyPr/>
        <a:lstStyle/>
        <a:p>
          <a:endParaRPr lang="en-US"/>
        </a:p>
      </dgm:t>
    </dgm:pt>
    <dgm:pt modelId="{D8B72C11-CE1D-4201-A81B-DA1637C6496B}" type="sibTrans" cxnId="{7BCE4443-1F4B-4C94-96BE-0B6BE478DA1B}">
      <dgm:prSet/>
      <dgm:spPr/>
      <dgm:t>
        <a:bodyPr/>
        <a:lstStyle/>
        <a:p>
          <a:endParaRPr lang="en-US"/>
        </a:p>
      </dgm:t>
    </dgm:pt>
    <dgm:pt modelId="{75B0C2F6-674B-4C53-8C66-E07B6324EB77}">
      <dgm:prSet/>
      <dgm:spPr/>
      <dgm:t>
        <a:bodyPr/>
        <a:lstStyle/>
        <a:p>
          <a:pPr rtl="0"/>
          <a:r>
            <a:rPr lang="en-US" dirty="0">
              <a:solidFill>
                <a:srgbClr val="005D8C"/>
              </a:solidFill>
            </a:rPr>
            <a:t>Identify the target group and topic area of your key success gap</a:t>
          </a:r>
        </a:p>
      </dgm:t>
    </dgm:pt>
    <dgm:pt modelId="{350756B5-F66F-433B-84C6-B23A1312FBDF}" type="parTrans" cxnId="{0E73981D-91EA-4601-85D4-D0B77A14651F}">
      <dgm:prSet/>
      <dgm:spPr/>
      <dgm:t>
        <a:bodyPr/>
        <a:lstStyle/>
        <a:p>
          <a:endParaRPr lang="en-US"/>
        </a:p>
      </dgm:t>
    </dgm:pt>
    <dgm:pt modelId="{856D7321-E725-43CF-A8FB-18AC30137E4A}" type="sibTrans" cxnId="{0E73981D-91EA-4601-85D4-D0B77A14651F}">
      <dgm:prSet/>
      <dgm:spPr/>
      <dgm:t>
        <a:bodyPr/>
        <a:lstStyle/>
        <a:p>
          <a:endParaRPr lang="en-US"/>
        </a:p>
      </dgm:t>
    </dgm:pt>
    <dgm:pt modelId="{D5B4FBA1-A8AC-4D7A-84A9-E1E1554AB64E}" type="pres">
      <dgm:prSet presAssocID="{2BF92398-7362-44B0-8DD4-D8E0AA225A1A}" presName="vert0" presStyleCnt="0">
        <dgm:presLayoutVars>
          <dgm:dir/>
          <dgm:animOne val="branch"/>
          <dgm:animLvl val="lvl"/>
        </dgm:presLayoutVars>
      </dgm:prSet>
      <dgm:spPr/>
      <dgm:t>
        <a:bodyPr/>
        <a:lstStyle/>
        <a:p>
          <a:endParaRPr lang="en-US"/>
        </a:p>
      </dgm:t>
    </dgm:pt>
    <dgm:pt modelId="{C9E11EF8-70EB-4A1D-99BA-0DF4B8403757}" type="pres">
      <dgm:prSet presAssocID="{E44BAF15-9508-46AC-99E7-C1708437A258}" presName="thickLine" presStyleLbl="alignNode1" presStyleIdx="0" presStyleCnt="8"/>
      <dgm:spPr/>
    </dgm:pt>
    <dgm:pt modelId="{733B2055-D1C8-4055-8789-AEC20ED99417}" type="pres">
      <dgm:prSet presAssocID="{E44BAF15-9508-46AC-99E7-C1708437A258}" presName="horz1" presStyleCnt="0"/>
      <dgm:spPr/>
    </dgm:pt>
    <dgm:pt modelId="{2A90F539-379D-4E60-980C-D3B4C8B715C9}" type="pres">
      <dgm:prSet presAssocID="{E44BAF15-9508-46AC-99E7-C1708437A258}" presName="tx1" presStyleLbl="revTx" presStyleIdx="0" presStyleCnt="8" custLinFactNeighborX="-380" custLinFactNeighborY="97047"/>
      <dgm:spPr/>
      <dgm:t>
        <a:bodyPr/>
        <a:lstStyle/>
        <a:p>
          <a:endParaRPr lang="en-US"/>
        </a:p>
      </dgm:t>
    </dgm:pt>
    <dgm:pt modelId="{C714C2A3-0064-41A6-BFF6-CDC8BB64EB9B}" type="pres">
      <dgm:prSet presAssocID="{E44BAF15-9508-46AC-99E7-C1708437A258}" presName="vert1" presStyleCnt="0"/>
      <dgm:spPr/>
    </dgm:pt>
    <dgm:pt modelId="{6646AC0C-3F6E-452D-BE7A-E2A8424F4BA3}" type="pres">
      <dgm:prSet presAssocID="{77B201A9-0C28-4CCA-9CD3-6AEC6617582E}" presName="thickLine" presStyleLbl="alignNode1" presStyleIdx="1" presStyleCnt="8"/>
      <dgm:spPr/>
    </dgm:pt>
    <dgm:pt modelId="{B010A538-483C-4A52-AC06-4CEC9B9DB9E9}" type="pres">
      <dgm:prSet presAssocID="{77B201A9-0C28-4CCA-9CD3-6AEC6617582E}" presName="horz1" presStyleCnt="0"/>
      <dgm:spPr/>
    </dgm:pt>
    <dgm:pt modelId="{207409C3-1E2B-4C97-9C72-DB55BFC15B92}" type="pres">
      <dgm:prSet presAssocID="{77B201A9-0C28-4CCA-9CD3-6AEC6617582E}" presName="tx1" presStyleLbl="revTx" presStyleIdx="1" presStyleCnt="8"/>
      <dgm:spPr/>
      <dgm:t>
        <a:bodyPr/>
        <a:lstStyle/>
        <a:p>
          <a:endParaRPr lang="en-US"/>
        </a:p>
      </dgm:t>
    </dgm:pt>
    <dgm:pt modelId="{C8E643AE-2F64-4F57-8053-3218F275B241}" type="pres">
      <dgm:prSet presAssocID="{77B201A9-0C28-4CCA-9CD3-6AEC6617582E}" presName="vert1" presStyleCnt="0"/>
      <dgm:spPr/>
    </dgm:pt>
    <dgm:pt modelId="{362C295E-50C9-42F6-92C4-6E0D67092316}" type="pres">
      <dgm:prSet presAssocID="{C32237A4-8283-4214-A64F-E72EE601F778}" presName="thickLine" presStyleLbl="alignNode1" presStyleIdx="2" presStyleCnt="8"/>
      <dgm:spPr/>
    </dgm:pt>
    <dgm:pt modelId="{6E8556E0-87A5-401B-8DA1-3D4308709403}" type="pres">
      <dgm:prSet presAssocID="{C32237A4-8283-4214-A64F-E72EE601F778}" presName="horz1" presStyleCnt="0"/>
      <dgm:spPr/>
    </dgm:pt>
    <dgm:pt modelId="{0B7EC852-E91C-4FE9-A4B6-CC1F80A4AA50}" type="pres">
      <dgm:prSet presAssocID="{C32237A4-8283-4214-A64F-E72EE601F778}" presName="tx1" presStyleLbl="revTx" presStyleIdx="2" presStyleCnt="8"/>
      <dgm:spPr/>
      <dgm:t>
        <a:bodyPr/>
        <a:lstStyle/>
        <a:p>
          <a:endParaRPr lang="en-US"/>
        </a:p>
      </dgm:t>
    </dgm:pt>
    <dgm:pt modelId="{1BC59097-72ED-4994-A86E-CB0C85105029}" type="pres">
      <dgm:prSet presAssocID="{C32237A4-8283-4214-A64F-E72EE601F778}" presName="vert1" presStyleCnt="0"/>
      <dgm:spPr/>
    </dgm:pt>
    <dgm:pt modelId="{6B696B96-BAA9-4833-AAFA-68CBB8F75AB0}" type="pres">
      <dgm:prSet presAssocID="{297D18FE-38A2-46AB-AFC2-840785EBB146}" presName="thickLine" presStyleLbl="alignNode1" presStyleIdx="3" presStyleCnt="8"/>
      <dgm:spPr/>
    </dgm:pt>
    <dgm:pt modelId="{C06A96A4-AE1B-491D-BA48-93B32C441E0A}" type="pres">
      <dgm:prSet presAssocID="{297D18FE-38A2-46AB-AFC2-840785EBB146}" presName="horz1" presStyleCnt="0"/>
      <dgm:spPr/>
    </dgm:pt>
    <dgm:pt modelId="{822A7853-BB4B-420A-B4B9-148A99E128FF}" type="pres">
      <dgm:prSet presAssocID="{297D18FE-38A2-46AB-AFC2-840785EBB146}" presName="tx1" presStyleLbl="revTx" presStyleIdx="3" presStyleCnt="8"/>
      <dgm:spPr/>
      <dgm:t>
        <a:bodyPr/>
        <a:lstStyle/>
        <a:p>
          <a:endParaRPr lang="en-US"/>
        </a:p>
      </dgm:t>
    </dgm:pt>
    <dgm:pt modelId="{6DF6D085-3587-420C-BA53-4C7774BC7008}" type="pres">
      <dgm:prSet presAssocID="{297D18FE-38A2-46AB-AFC2-840785EBB146}" presName="vert1" presStyleCnt="0"/>
      <dgm:spPr/>
    </dgm:pt>
    <dgm:pt modelId="{FC24C0A1-7C00-47D5-991A-8F787BCD62EC}" type="pres">
      <dgm:prSet presAssocID="{09DFBE93-B968-4716-9AAD-0B92217E7167}" presName="thickLine" presStyleLbl="alignNode1" presStyleIdx="4" presStyleCnt="8"/>
      <dgm:spPr/>
    </dgm:pt>
    <dgm:pt modelId="{135122B7-AC95-41E5-9122-893ADD909322}" type="pres">
      <dgm:prSet presAssocID="{09DFBE93-B968-4716-9AAD-0B92217E7167}" presName="horz1" presStyleCnt="0"/>
      <dgm:spPr/>
    </dgm:pt>
    <dgm:pt modelId="{66BF6936-84B8-4939-861A-72FFCEBA55D0}" type="pres">
      <dgm:prSet presAssocID="{09DFBE93-B968-4716-9AAD-0B92217E7167}" presName="tx1" presStyleLbl="revTx" presStyleIdx="4" presStyleCnt="8"/>
      <dgm:spPr/>
      <dgm:t>
        <a:bodyPr/>
        <a:lstStyle/>
        <a:p>
          <a:endParaRPr lang="en-US"/>
        </a:p>
      </dgm:t>
    </dgm:pt>
    <dgm:pt modelId="{CFB9D97E-73CF-439F-8D1F-17EB5514BB43}" type="pres">
      <dgm:prSet presAssocID="{09DFBE93-B968-4716-9AAD-0B92217E7167}" presName="vert1" presStyleCnt="0"/>
      <dgm:spPr/>
    </dgm:pt>
    <dgm:pt modelId="{C2757F4E-7AAA-4877-B85F-5199DE90B648}" type="pres">
      <dgm:prSet presAssocID="{2386F24D-2A4A-4FC7-8315-D65EBDF1E065}" presName="thickLine" presStyleLbl="alignNode1" presStyleIdx="5" presStyleCnt="8"/>
      <dgm:spPr/>
    </dgm:pt>
    <dgm:pt modelId="{30310B2B-4057-4BD7-8699-17F9F0E95180}" type="pres">
      <dgm:prSet presAssocID="{2386F24D-2A4A-4FC7-8315-D65EBDF1E065}" presName="horz1" presStyleCnt="0"/>
      <dgm:spPr/>
    </dgm:pt>
    <dgm:pt modelId="{A89028CC-0228-42CA-8AD7-4E4C6DF8BD62}" type="pres">
      <dgm:prSet presAssocID="{2386F24D-2A4A-4FC7-8315-D65EBDF1E065}" presName="tx1" presStyleLbl="revTx" presStyleIdx="5" presStyleCnt="8"/>
      <dgm:spPr/>
      <dgm:t>
        <a:bodyPr/>
        <a:lstStyle/>
        <a:p>
          <a:endParaRPr lang="en-US"/>
        </a:p>
      </dgm:t>
    </dgm:pt>
    <dgm:pt modelId="{809952C4-5E2D-4D93-93BE-0FAC2345BB00}" type="pres">
      <dgm:prSet presAssocID="{2386F24D-2A4A-4FC7-8315-D65EBDF1E065}" presName="vert1" presStyleCnt="0"/>
      <dgm:spPr/>
    </dgm:pt>
    <dgm:pt modelId="{46F46CF2-0ACC-4DAD-A77D-50D523BBF3A6}" type="pres">
      <dgm:prSet presAssocID="{0F2187C3-24AA-4956-981B-C7C1903BDB75}" presName="thickLine" presStyleLbl="alignNode1" presStyleIdx="6" presStyleCnt="8"/>
      <dgm:spPr/>
    </dgm:pt>
    <dgm:pt modelId="{D9C1AD4E-00DB-480E-B073-EDED1982D6DB}" type="pres">
      <dgm:prSet presAssocID="{0F2187C3-24AA-4956-981B-C7C1903BDB75}" presName="horz1" presStyleCnt="0"/>
      <dgm:spPr/>
    </dgm:pt>
    <dgm:pt modelId="{63791FD5-EED8-41E5-88F1-EEAE13F06E3F}" type="pres">
      <dgm:prSet presAssocID="{0F2187C3-24AA-4956-981B-C7C1903BDB75}" presName="tx1" presStyleLbl="revTx" presStyleIdx="6" presStyleCnt="8"/>
      <dgm:spPr/>
      <dgm:t>
        <a:bodyPr/>
        <a:lstStyle/>
        <a:p>
          <a:endParaRPr lang="en-US"/>
        </a:p>
      </dgm:t>
    </dgm:pt>
    <dgm:pt modelId="{BADC6C21-DBCD-422D-BFE8-34DB43F958B1}" type="pres">
      <dgm:prSet presAssocID="{0F2187C3-24AA-4956-981B-C7C1903BDB75}" presName="vert1" presStyleCnt="0"/>
      <dgm:spPr/>
    </dgm:pt>
    <dgm:pt modelId="{91128C85-CD2B-4827-9EB1-15B87B87FD60}" type="pres">
      <dgm:prSet presAssocID="{75B0C2F6-674B-4C53-8C66-E07B6324EB77}" presName="thickLine" presStyleLbl="alignNode1" presStyleIdx="7" presStyleCnt="8"/>
      <dgm:spPr/>
    </dgm:pt>
    <dgm:pt modelId="{8BEB1AF5-3921-4C7F-9030-2A40C9D3702F}" type="pres">
      <dgm:prSet presAssocID="{75B0C2F6-674B-4C53-8C66-E07B6324EB77}" presName="horz1" presStyleCnt="0"/>
      <dgm:spPr/>
    </dgm:pt>
    <dgm:pt modelId="{43A74784-5CE1-40DC-AA82-D519179A973E}" type="pres">
      <dgm:prSet presAssocID="{75B0C2F6-674B-4C53-8C66-E07B6324EB77}" presName="tx1" presStyleLbl="revTx" presStyleIdx="7" presStyleCnt="8" custLinFactY="-300000" custLinFactNeighborX="-380" custLinFactNeighborY="-391615"/>
      <dgm:spPr/>
      <dgm:t>
        <a:bodyPr/>
        <a:lstStyle/>
        <a:p>
          <a:endParaRPr lang="en-US"/>
        </a:p>
      </dgm:t>
    </dgm:pt>
    <dgm:pt modelId="{8703E7FD-D964-46E2-8F9B-1C0BD440B1AC}" type="pres">
      <dgm:prSet presAssocID="{75B0C2F6-674B-4C53-8C66-E07B6324EB77}" presName="vert1" presStyleCnt="0"/>
      <dgm:spPr/>
    </dgm:pt>
  </dgm:ptLst>
  <dgm:cxnLst>
    <dgm:cxn modelId="{7BAC0BC0-1D90-4489-AE00-53719FBF6A41}" type="presOf" srcId="{2BF92398-7362-44B0-8DD4-D8E0AA225A1A}" destId="{D5B4FBA1-A8AC-4D7A-84A9-E1E1554AB64E}" srcOrd="0" destOrd="0" presId="urn:microsoft.com/office/officeart/2008/layout/LinedList"/>
    <dgm:cxn modelId="{61EE708C-4837-4236-906A-38BE03BBC544}" type="presOf" srcId="{77B201A9-0C28-4CCA-9CD3-6AEC6617582E}" destId="{207409C3-1E2B-4C97-9C72-DB55BFC15B92}" srcOrd="0" destOrd="0" presId="urn:microsoft.com/office/officeart/2008/layout/LinedList"/>
    <dgm:cxn modelId="{DC4E1FE3-04F6-4492-BF30-FE4FA20F05BF}" srcId="{2BF92398-7362-44B0-8DD4-D8E0AA225A1A}" destId="{09DFBE93-B968-4716-9AAD-0B92217E7167}" srcOrd="4" destOrd="0" parTransId="{9907EAE5-6F46-4114-99A7-356CBDD5D674}" sibTransId="{63214DD2-446D-47A3-BA95-4ACBA7F10702}"/>
    <dgm:cxn modelId="{F8CEAD8C-99AC-43AA-AADC-4E91AD1F2F51}" type="presOf" srcId="{75B0C2F6-674B-4C53-8C66-E07B6324EB77}" destId="{43A74784-5CE1-40DC-AA82-D519179A973E}" srcOrd="0" destOrd="0" presId="urn:microsoft.com/office/officeart/2008/layout/LinedList"/>
    <dgm:cxn modelId="{E023C804-C683-4E29-9819-C40A06393E30}" type="presOf" srcId="{0F2187C3-24AA-4956-981B-C7C1903BDB75}" destId="{63791FD5-EED8-41E5-88F1-EEAE13F06E3F}" srcOrd="0" destOrd="0" presId="urn:microsoft.com/office/officeart/2008/layout/LinedList"/>
    <dgm:cxn modelId="{A88F75A2-6FB5-4627-B579-0FA4478F4725}" srcId="{2BF92398-7362-44B0-8DD4-D8E0AA225A1A}" destId="{E44BAF15-9508-46AC-99E7-C1708437A258}" srcOrd="0" destOrd="0" parTransId="{624F3472-FFC3-4A9D-A842-F016E996FDFD}" sibTransId="{7C6A00E3-43AD-4CDB-A9EC-F3CA02C2549A}"/>
    <dgm:cxn modelId="{4DEB62EA-40D8-4002-AF37-B083F1D38970}" type="presOf" srcId="{297D18FE-38A2-46AB-AFC2-840785EBB146}" destId="{822A7853-BB4B-420A-B4B9-148A99E128FF}" srcOrd="0" destOrd="0" presId="urn:microsoft.com/office/officeart/2008/layout/LinedList"/>
    <dgm:cxn modelId="{C977CB5F-6D96-4809-B39A-B9838BC59A77}" type="presOf" srcId="{C32237A4-8283-4214-A64F-E72EE601F778}" destId="{0B7EC852-E91C-4FE9-A4B6-CC1F80A4AA50}" srcOrd="0" destOrd="0" presId="urn:microsoft.com/office/officeart/2008/layout/LinedList"/>
    <dgm:cxn modelId="{43698616-8B62-4928-8663-560FE5ED5F82}" srcId="{2BF92398-7362-44B0-8DD4-D8E0AA225A1A}" destId="{77B201A9-0C28-4CCA-9CD3-6AEC6617582E}" srcOrd="1" destOrd="0" parTransId="{741BDDD8-1A41-4C8C-8DFB-D1FA8A817921}" sibTransId="{8134B60C-4535-4FB7-A9E0-223F156333E3}"/>
    <dgm:cxn modelId="{A6168749-FDBB-4037-8EBC-1A2600F22E9E}" srcId="{2BF92398-7362-44B0-8DD4-D8E0AA225A1A}" destId="{C32237A4-8283-4214-A64F-E72EE601F778}" srcOrd="2" destOrd="0" parTransId="{F90A624E-9030-4F83-89C3-92CDD6F7A122}" sibTransId="{C343D73D-1549-4BAF-8FE6-B7CA875626C6}"/>
    <dgm:cxn modelId="{60DD4DC2-F14E-4925-AE1C-68307410BC6A}" srcId="{2BF92398-7362-44B0-8DD4-D8E0AA225A1A}" destId="{2386F24D-2A4A-4FC7-8315-D65EBDF1E065}" srcOrd="5" destOrd="0" parTransId="{74A4A7EA-C40D-4053-84FE-19DBEEDDB350}" sibTransId="{B5F773D4-0193-4744-B9F8-3A3C5496C219}"/>
    <dgm:cxn modelId="{7C674611-71F5-4C8F-9027-E5C5BDB721C8}" srcId="{2BF92398-7362-44B0-8DD4-D8E0AA225A1A}" destId="{297D18FE-38A2-46AB-AFC2-840785EBB146}" srcOrd="3" destOrd="0" parTransId="{7D38A35B-1F56-4AE3-8D6F-95600046525A}" sibTransId="{E7ECBE93-1785-4118-B69B-12B28A7AFA57}"/>
    <dgm:cxn modelId="{7BCE4443-1F4B-4C94-96BE-0B6BE478DA1B}" srcId="{2BF92398-7362-44B0-8DD4-D8E0AA225A1A}" destId="{0F2187C3-24AA-4956-981B-C7C1903BDB75}" srcOrd="6" destOrd="0" parTransId="{2E575A94-6DB2-485E-AE34-14F31AB4FD4D}" sibTransId="{D8B72C11-CE1D-4201-A81B-DA1637C6496B}"/>
    <dgm:cxn modelId="{0E73981D-91EA-4601-85D4-D0B77A14651F}" srcId="{2BF92398-7362-44B0-8DD4-D8E0AA225A1A}" destId="{75B0C2F6-674B-4C53-8C66-E07B6324EB77}" srcOrd="7" destOrd="0" parTransId="{350756B5-F66F-433B-84C6-B23A1312FBDF}" sibTransId="{856D7321-E725-43CF-A8FB-18AC30137E4A}"/>
    <dgm:cxn modelId="{D4A43C4C-3710-478A-8DCE-B8F3DE506807}" type="presOf" srcId="{E44BAF15-9508-46AC-99E7-C1708437A258}" destId="{2A90F539-379D-4E60-980C-D3B4C8B715C9}" srcOrd="0" destOrd="0" presId="urn:microsoft.com/office/officeart/2008/layout/LinedList"/>
    <dgm:cxn modelId="{E5762D6D-0985-44D0-B628-D6096CBA14E4}" type="presOf" srcId="{09DFBE93-B968-4716-9AAD-0B92217E7167}" destId="{66BF6936-84B8-4939-861A-72FFCEBA55D0}" srcOrd="0" destOrd="0" presId="urn:microsoft.com/office/officeart/2008/layout/LinedList"/>
    <dgm:cxn modelId="{6E4C23A9-ECE7-4D72-B0D4-A3AF6EABAE37}" type="presOf" srcId="{2386F24D-2A4A-4FC7-8315-D65EBDF1E065}" destId="{A89028CC-0228-42CA-8AD7-4E4C6DF8BD62}" srcOrd="0" destOrd="0" presId="urn:microsoft.com/office/officeart/2008/layout/LinedList"/>
    <dgm:cxn modelId="{3C117F95-7A1A-4549-BFFD-31466E0DAAE3}" type="presParOf" srcId="{D5B4FBA1-A8AC-4D7A-84A9-E1E1554AB64E}" destId="{C9E11EF8-70EB-4A1D-99BA-0DF4B8403757}" srcOrd="0" destOrd="0" presId="urn:microsoft.com/office/officeart/2008/layout/LinedList"/>
    <dgm:cxn modelId="{48A57347-810B-4B28-8873-821812C538BD}" type="presParOf" srcId="{D5B4FBA1-A8AC-4D7A-84A9-E1E1554AB64E}" destId="{733B2055-D1C8-4055-8789-AEC20ED99417}" srcOrd="1" destOrd="0" presId="urn:microsoft.com/office/officeart/2008/layout/LinedList"/>
    <dgm:cxn modelId="{6ECA2882-C90E-4592-AF51-1DA956C77C2D}" type="presParOf" srcId="{733B2055-D1C8-4055-8789-AEC20ED99417}" destId="{2A90F539-379D-4E60-980C-D3B4C8B715C9}" srcOrd="0" destOrd="0" presId="urn:microsoft.com/office/officeart/2008/layout/LinedList"/>
    <dgm:cxn modelId="{21897911-6051-4A67-9A16-CEF93C8833DB}" type="presParOf" srcId="{733B2055-D1C8-4055-8789-AEC20ED99417}" destId="{C714C2A3-0064-41A6-BFF6-CDC8BB64EB9B}" srcOrd="1" destOrd="0" presId="urn:microsoft.com/office/officeart/2008/layout/LinedList"/>
    <dgm:cxn modelId="{F3329E56-381D-4B13-99BD-E2B9DEDFB505}" type="presParOf" srcId="{D5B4FBA1-A8AC-4D7A-84A9-E1E1554AB64E}" destId="{6646AC0C-3F6E-452D-BE7A-E2A8424F4BA3}" srcOrd="2" destOrd="0" presId="urn:microsoft.com/office/officeart/2008/layout/LinedList"/>
    <dgm:cxn modelId="{1513A5CD-F455-4948-8CEC-67350D29CFD9}" type="presParOf" srcId="{D5B4FBA1-A8AC-4D7A-84A9-E1E1554AB64E}" destId="{B010A538-483C-4A52-AC06-4CEC9B9DB9E9}" srcOrd="3" destOrd="0" presId="urn:microsoft.com/office/officeart/2008/layout/LinedList"/>
    <dgm:cxn modelId="{459F008E-F5BD-4ABD-8B09-5182FD6B5FAD}" type="presParOf" srcId="{B010A538-483C-4A52-AC06-4CEC9B9DB9E9}" destId="{207409C3-1E2B-4C97-9C72-DB55BFC15B92}" srcOrd="0" destOrd="0" presId="urn:microsoft.com/office/officeart/2008/layout/LinedList"/>
    <dgm:cxn modelId="{90BEC470-D39F-45B6-B3AD-F5AA818BB9DD}" type="presParOf" srcId="{B010A538-483C-4A52-AC06-4CEC9B9DB9E9}" destId="{C8E643AE-2F64-4F57-8053-3218F275B241}" srcOrd="1" destOrd="0" presId="urn:microsoft.com/office/officeart/2008/layout/LinedList"/>
    <dgm:cxn modelId="{3B8EC197-DF1D-4688-9025-FC7A0ADBDF87}" type="presParOf" srcId="{D5B4FBA1-A8AC-4D7A-84A9-E1E1554AB64E}" destId="{362C295E-50C9-42F6-92C4-6E0D67092316}" srcOrd="4" destOrd="0" presId="urn:microsoft.com/office/officeart/2008/layout/LinedList"/>
    <dgm:cxn modelId="{E740D328-FE53-4207-90F2-D0849831D6EE}" type="presParOf" srcId="{D5B4FBA1-A8AC-4D7A-84A9-E1E1554AB64E}" destId="{6E8556E0-87A5-401B-8DA1-3D4308709403}" srcOrd="5" destOrd="0" presId="urn:microsoft.com/office/officeart/2008/layout/LinedList"/>
    <dgm:cxn modelId="{A06EB00E-9130-4B14-B989-7BB7B7896C5D}" type="presParOf" srcId="{6E8556E0-87A5-401B-8DA1-3D4308709403}" destId="{0B7EC852-E91C-4FE9-A4B6-CC1F80A4AA50}" srcOrd="0" destOrd="0" presId="urn:microsoft.com/office/officeart/2008/layout/LinedList"/>
    <dgm:cxn modelId="{FE1A5C96-8CA6-4D11-A193-8F25BDA4C43E}" type="presParOf" srcId="{6E8556E0-87A5-401B-8DA1-3D4308709403}" destId="{1BC59097-72ED-4994-A86E-CB0C85105029}" srcOrd="1" destOrd="0" presId="urn:microsoft.com/office/officeart/2008/layout/LinedList"/>
    <dgm:cxn modelId="{C0CB045A-D516-460A-90FB-11CDFD892548}" type="presParOf" srcId="{D5B4FBA1-A8AC-4D7A-84A9-E1E1554AB64E}" destId="{6B696B96-BAA9-4833-AAFA-68CBB8F75AB0}" srcOrd="6" destOrd="0" presId="urn:microsoft.com/office/officeart/2008/layout/LinedList"/>
    <dgm:cxn modelId="{CAC4C04F-29D0-4327-9EAC-7F9E7FBEF8CD}" type="presParOf" srcId="{D5B4FBA1-A8AC-4D7A-84A9-E1E1554AB64E}" destId="{C06A96A4-AE1B-491D-BA48-93B32C441E0A}" srcOrd="7" destOrd="0" presId="urn:microsoft.com/office/officeart/2008/layout/LinedList"/>
    <dgm:cxn modelId="{9821B52E-CDC6-4FF4-9CA3-E67218720183}" type="presParOf" srcId="{C06A96A4-AE1B-491D-BA48-93B32C441E0A}" destId="{822A7853-BB4B-420A-B4B9-148A99E128FF}" srcOrd="0" destOrd="0" presId="urn:microsoft.com/office/officeart/2008/layout/LinedList"/>
    <dgm:cxn modelId="{0D75DEB6-CD6D-4900-ADCD-CF915872D1DE}" type="presParOf" srcId="{C06A96A4-AE1B-491D-BA48-93B32C441E0A}" destId="{6DF6D085-3587-420C-BA53-4C7774BC7008}" srcOrd="1" destOrd="0" presId="urn:microsoft.com/office/officeart/2008/layout/LinedList"/>
    <dgm:cxn modelId="{76E1020E-5960-4CF7-BBCA-8693BD369E14}" type="presParOf" srcId="{D5B4FBA1-A8AC-4D7A-84A9-E1E1554AB64E}" destId="{FC24C0A1-7C00-47D5-991A-8F787BCD62EC}" srcOrd="8" destOrd="0" presId="urn:microsoft.com/office/officeart/2008/layout/LinedList"/>
    <dgm:cxn modelId="{5F0D4069-AF6E-4B15-BA8C-3E49048241F5}" type="presParOf" srcId="{D5B4FBA1-A8AC-4D7A-84A9-E1E1554AB64E}" destId="{135122B7-AC95-41E5-9122-893ADD909322}" srcOrd="9" destOrd="0" presId="urn:microsoft.com/office/officeart/2008/layout/LinedList"/>
    <dgm:cxn modelId="{F77A4278-5F4C-46E2-A15E-1FE833602658}" type="presParOf" srcId="{135122B7-AC95-41E5-9122-893ADD909322}" destId="{66BF6936-84B8-4939-861A-72FFCEBA55D0}" srcOrd="0" destOrd="0" presId="urn:microsoft.com/office/officeart/2008/layout/LinedList"/>
    <dgm:cxn modelId="{7DBA3B45-C517-4A70-ABA0-37909C030E99}" type="presParOf" srcId="{135122B7-AC95-41E5-9122-893ADD909322}" destId="{CFB9D97E-73CF-439F-8D1F-17EB5514BB43}" srcOrd="1" destOrd="0" presId="urn:microsoft.com/office/officeart/2008/layout/LinedList"/>
    <dgm:cxn modelId="{8EC51715-66EC-4C90-B008-F9C036DB957A}" type="presParOf" srcId="{D5B4FBA1-A8AC-4D7A-84A9-E1E1554AB64E}" destId="{C2757F4E-7AAA-4877-B85F-5199DE90B648}" srcOrd="10" destOrd="0" presId="urn:microsoft.com/office/officeart/2008/layout/LinedList"/>
    <dgm:cxn modelId="{95167151-522F-46D1-B7D8-C59F740795A4}" type="presParOf" srcId="{D5B4FBA1-A8AC-4D7A-84A9-E1E1554AB64E}" destId="{30310B2B-4057-4BD7-8699-17F9F0E95180}" srcOrd="11" destOrd="0" presId="urn:microsoft.com/office/officeart/2008/layout/LinedList"/>
    <dgm:cxn modelId="{670C4631-E24C-4DB6-B349-63AD7D54555D}" type="presParOf" srcId="{30310B2B-4057-4BD7-8699-17F9F0E95180}" destId="{A89028CC-0228-42CA-8AD7-4E4C6DF8BD62}" srcOrd="0" destOrd="0" presId="urn:microsoft.com/office/officeart/2008/layout/LinedList"/>
    <dgm:cxn modelId="{F483D7E8-0A56-4383-A360-7D3A261FC4C5}" type="presParOf" srcId="{30310B2B-4057-4BD7-8699-17F9F0E95180}" destId="{809952C4-5E2D-4D93-93BE-0FAC2345BB00}" srcOrd="1" destOrd="0" presId="urn:microsoft.com/office/officeart/2008/layout/LinedList"/>
    <dgm:cxn modelId="{8C738F37-5BBE-4796-8A14-202E35D95CC9}" type="presParOf" srcId="{D5B4FBA1-A8AC-4D7A-84A9-E1E1554AB64E}" destId="{46F46CF2-0ACC-4DAD-A77D-50D523BBF3A6}" srcOrd="12" destOrd="0" presId="urn:microsoft.com/office/officeart/2008/layout/LinedList"/>
    <dgm:cxn modelId="{5C25AEF2-D603-4E30-8AA2-BA2BDD4F3E60}" type="presParOf" srcId="{D5B4FBA1-A8AC-4D7A-84A9-E1E1554AB64E}" destId="{D9C1AD4E-00DB-480E-B073-EDED1982D6DB}" srcOrd="13" destOrd="0" presId="urn:microsoft.com/office/officeart/2008/layout/LinedList"/>
    <dgm:cxn modelId="{C6904E5B-1372-46E9-ACC3-333A8DD6820C}" type="presParOf" srcId="{D9C1AD4E-00DB-480E-B073-EDED1982D6DB}" destId="{63791FD5-EED8-41E5-88F1-EEAE13F06E3F}" srcOrd="0" destOrd="0" presId="urn:microsoft.com/office/officeart/2008/layout/LinedList"/>
    <dgm:cxn modelId="{F95CDBEC-2C24-414C-8953-CB5AE3F1B2CD}" type="presParOf" srcId="{D9C1AD4E-00DB-480E-B073-EDED1982D6DB}" destId="{BADC6C21-DBCD-422D-BFE8-34DB43F958B1}" srcOrd="1" destOrd="0" presId="urn:microsoft.com/office/officeart/2008/layout/LinedList"/>
    <dgm:cxn modelId="{70775533-5D4D-40D1-9740-1C0AC1F72395}" type="presParOf" srcId="{D5B4FBA1-A8AC-4D7A-84A9-E1E1554AB64E}" destId="{91128C85-CD2B-4827-9EB1-15B87B87FD60}" srcOrd="14" destOrd="0" presId="urn:microsoft.com/office/officeart/2008/layout/LinedList"/>
    <dgm:cxn modelId="{72191CF4-7975-4060-B967-834B16801CF1}" type="presParOf" srcId="{D5B4FBA1-A8AC-4D7A-84A9-E1E1554AB64E}" destId="{8BEB1AF5-3921-4C7F-9030-2A40C9D3702F}" srcOrd="15" destOrd="0" presId="urn:microsoft.com/office/officeart/2008/layout/LinedList"/>
    <dgm:cxn modelId="{5A847F1C-81DA-4412-BA71-436E10D291CE}" type="presParOf" srcId="{8BEB1AF5-3921-4C7F-9030-2A40C9D3702F}" destId="{43A74784-5CE1-40DC-AA82-D519179A973E}" srcOrd="0" destOrd="0" presId="urn:microsoft.com/office/officeart/2008/layout/LinedList"/>
    <dgm:cxn modelId="{E0D941AF-A7B7-4DE3-8E88-9D6BE8808B4E}" type="presParOf" srcId="{8BEB1AF5-3921-4C7F-9030-2A40C9D3702F}" destId="{8703E7FD-D964-46E2-8F9B-1C0BD440B1A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31C03C7-B198-41ED-8882-A7F14C96925D}"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9735B548-2F72-4A17-A725-E8869144FD3F}">
      <dgm:prSet/>
      <dgm:spPr/>
      <dgm:t>
        <a:bodyPr/>
        <a:lstStyle/>
        <a:p>
          <a:pPr rtl="0"/>
          <a:r>
            <a:rPr lang="en-US" dirty="0"/>
            <a:t>Work in Small Groups and Be Prepared to Share</a:t>
          </a:r>
        </a:p>
      </dgm:t>
    </dgm:pt>
    <dgm:pt modelId="{4D749D63-7C89-4CC9-BA22-DE2444B3AC77}" type="parTrans" cxnId="{832854E1-9A10-4EA9-A63C-DDF2CF1BC085}">
      <dgm:prSet/>
      <dgm:spPr/>
      <dgm:t>
        <a:bodyPr/>
        <a:lstStyle/>
        <a:p>
          <a:endParaRPr lang="en-US"/>
        </a:p>
      </dgm:t>
    </dgm:pt>
    <dgm:pt modelId="{E42A6209-2C77-4B40-AE2A-5E4241704525}" type="sibTrans" cxnId="{832854E1-9A10-4EA9-A63C-DDF2CF1BC085}">
      <dgm:prSet/>
      <dgm:spPr/>
      <dgm:t>
        <a:bodyPr/>
        <a:lstStyle/>
        <a:p>
          <a:endParaRPr lang="en-US"/>
        </a:p>
      </dgm:t>
    </dgm:pt>
    <dgm:pt modelId="{E42BDAD8-DBAF-427A-ACFA-10E10A282971}">
      <dgm:prSet/>
      <dgm:spPr/>
      <dgm:t>
        <a:bodyPr/>
        <a:lstStyle/>
        <a:p>
          <a:pPr rtl="0"/>
          <a:r>
            <a:rPr lang="en-US" dirty="0">
              <a:solidFill>
                <a:srgbClr val="005D8C"/>
              </a:solidFill>
            </a:rPr>
            <a:t>Review the content of the </a:t>
          </a:r>
          <a:r>
            <a:rPr lang="en-US" dirty="0" smtClean="0">
              <a:solidFill>
                <a:srgbClr val="005D8C"/>
              </a:solidFill>
            </a:rPr>
            <a:t>section.</a:t>
          </a:r>
          <a:endParaRPr lang="en-US" dirty="0">
            <a:solidFill>
              <a:srgbClr val="005D8C"/>
            </a:solidFill>
          </a:endParaRPr>
        </a:p>
      </dgm:t>
    </dgm:pt>
    <dgm:pt modelId="{D2131925-4391-406F-AAC0-B1690AD01FD1}" type="parTrans" cxnId="{C90A7B33-2C88-4B13-83FB-6AFF1F370A6D}">
      <dgm:prSet/>
      <dgm:spPr/>
      <dgm:t>
        <a:bodyPr/>
        <a:lstStyle/>
        <a:p>
          <a:endParaRPr lang="en-US"/>
        </a:p>
      </dgm:t>
    </dgm:pt>
    <dgm:pt modelId="{C6080EED-B999-4D53-8737-C1D7C54BFE33}" type="sibTrans" cxnId="{C90A7B33-2C88-4B13-83FB-6AFF1F370A6D}">
      <dgm:prSet/>
      <dgm:spPr/>
      <dgm:t>
        <a:bodyPr/>
        <a:lstStyle/>
        <a:p>
          <a:endParaRPr lang="en-US"/>
        </a:p>
      </dgm:t>
    </dgm:pt>
    <dgm:pt modelId="{972B0DB6-1317-432F-AB86-812170E0D775}">
      <dgm:prSet/>
      <dgm:spPr/>
      <dgm:t>
        <a:bodyPr/>
        <a:lstStyle/>
        <a:p>
          <a:pPr rtl="0"/>
          <a:r>
            <a:rPr lang="en-US" dirty="0">
              <a:solidFill>
                <a:srgbClr val="005D8C"/>
              </a:solidFill>
            </a:rPr>
            <a:t>Look closely at the probing </a:t>
          </a:r>
          <a:r>
            <a:rPr lang="en-US" dirty="0" smtClean="0">
              <a:solidFill>
                <a:srgbClr val="005D8C"/>
              </a:solidFill>
            </a:rPr>
            <a:t>questions.</a:t>
          </a:r>
          <a:endParaRPr lang="en-US" dirty="0">
            <a:solidFill>
              <a:srgbClr val="005D8C"/>
            </a:solidFill>
          </a:endParaRPr>
        </a:p>
      </dgm:t>
    </dgm:pt>
    <dgm:pt modelId="{B9C1FDB6-005A-4D94-8D9C-73B0A68BA6B6}" type="parTrans" cxnId="{DEFC7596-A9C8-44AB-B19C-A50F43DB2CB7}">
      <dgm:prSet/>
      <dgm:spPr/>
      <dgm:t>
        <a:bodyPr/>
        <a:lstStyle/>
        <a:p>
          <a:endParaRPr lang="en-US"/>
        </a:p>
      </dgm:t>
    </dgm:pt>
    <dgm:pt modelId="{8773F615-6ECF-4F5B-A32E-258A4BFFD5D5}" type="sibTrans" cxnId="{DEFC7596-A9C8-44AB-B19C-A50F43DB2CB7}">
      <dgm:prSet/>
      <dgm:spPr/>
      <dgm:t>
        <a:bodyPr/>
        <a:lstStyle/>
        <a:p>
          <a:endParaRPr lang="en-US"/>
        </a:p>
      </dgm:t>
    </dgm:pt>
    <dgm:pt modelId="{DAC3D11C-3E59-44B0-9FB6-E0AE3CAC3225}">
      <dgm:prSet/>
      <dgm:spPr/>
      <dgm:t>
        <a:bodyPr/>
        <a:lstStyle/>
        <a:p>
          <a:pPr rtl="0"/>
          <a:r>
            <a:rPr lang="en-US" dirty="0">
              <a:solidFill>
                <a:srgbClr val="005D8C"/>
              </a:solidFill>
            </a:rPr>
            <a:t>Are these the appropriate questions for your state or states you work with?</a:t>
          </a:r>
        </a:p>
      </dgm:t>
    </dgm:pt>
    <dgm:pt modelId="{8AA29226-FDAE-48E0-93C4-509A472B91D0}" type="parTrans" cxnId="{C969817C-9EED-4199-9310-FBF2E46568DF}">
      <dgm:prSet/>
      <dgm:spPr/>
      <dgm:t>
        <a:bodyPr/>
        <a:lstStyle/>
        <a:p>
          <a:endParaRPr lang="en-US"/>
        </a:p>
      </dgm:t>
    </dgm:pt>
    <dgm:pt modelId="{D3DCC7D0-5925-4946-830F-CB0011F37465}" type="sibTrans" cxnId="{C969817C-9EED-4199-9310-FBF2E46568DF}">
      <dgm:prSet/>
      <dgm:spPr/>
      <dgm:t>
        <a:bodyPr/>
        <a:lstStyle/>
        <a:p>
          <a:endParaRPr lang="en-US"/>
        </a:p>
      </dgm:t>
    </dgm:pt>
    <dgm:pt modelId="{0C2674E2-CDF9-44C5-AD2E-D60E5845D550}">
      <dgm:prSet/>
      <dgm:spPr/>
      <dgm:t>
        <a:bodyPr/>
        <a:lstStyle/>
        <a:p>
          <a:pPr rtl="0"/>
          <a:r>
            <a:rPr lang="en-US" dirty="0">
              <a:solidFill>
                <a:srgbClr val="005D8C"/>
              </a:solidFill>
            </a:rPr>
            <a:t>Would you add, delete, or re-word any of the probing questions?</a:t>
          </a:r>
        </a:p>
      </dgm:t>
    </dgm:pt>
    <dgm:pt modelId="{DD090F31-EE75-4BFA-8139-71F960219EDA}" type="parTrans" cxnId="{0EBC79A4-541E-4BC9-AAFC-A6EAE3970F03}">
      <dgm:prSet/>
      <dgm:spPr/>
      <dgm:t>
        <a:bodyPr/>
        <a:lstStyle/>
        <a:p>
          <a:endParaRPr lang="en-US"/>
        </a:p>
      </dgm:t>
    </dgm:pt>
    <dgm:pt modelId="{28416B58-D320-4FBC-AE49-B7340F06F771}" type="sibTrans" cxnId="{0EBC79A4-541E-4BC9-AAFC-A6EAE3970F03}">
      <dgm:prSet/>
      <dgm:spPr/>
      <dgm:t>
        <a:bodyPr/>
        <a:lstStyle/>
        <a:p>
          <a:endParaRPr lang="en-US"/>
        </a:p>
      </dgm:t>
    </dgm:pt>
    <dgm:pt modelId="{634D9927-CD61-4C20-AD7F-A73B1CF11283}">
      <dgm:prSet/>
      <dgm:spPr/>
      <dgm:t>
        <a:bodyPr/>
        <a:lstStyle/>
        <a:p>
          <a:pPr rtl="0"/>
          <a:r>
            <a:rPr lang="en-US" dirty="0">
              <a:solidFill>
                <a:srgbClr val="005D8C"/>
              </a:solidFill>
            </a:rPr>
            <a:t>What are the challenges that a district or school would face completing this section?  </a:t>
          </a:r>
        </a:p>
      </dgm:t>
    </dgm:pt>
    <dgm:pt modelId="{D97932E0-9CF8-47A2-9CAF-2D28B7FB816D}" type="parTrans" cxnId="{B9B083F8-9F61-42E0-B16C-24DD2D1C13E3}">
      <dgm:prSet/>
      <dgm:spPr/>
      <dgm:t>
        <a:bodyPr/>
        <a:lstStyle/>
        <a:p>
          <a:endParaRPr lang="en-US"/>
        </a:p>
      </dgm:t>
    </dgm:pt>
    <dgm:pt modelId="{DCA2E45A-D185-41FF-B70E-5668A2909D0F}" type="sibTrans" cxnId="{B9B083F8-9F61-42E0-B16C-24DD2D1C13E3}">
      <dgm:prSet/>
      <dgm:spPr/>
      <dgm:t>
        <a:bodyPr/>
        <a:lstStyle/>
        <a:p>
          <a:endParaRPr lang="en-US"/>
        </a:p>
      </dgm:t>
    </dgm:pt>
    <dgm:pt modelId="{5E11681B-3D67-4CA4-9D61-4F33307F88D6}">
      <dgm:prSet/>
      <dgm:spPr/>
      <dgm:t>
        <a:bodyPr/>
        <a:lstStyle/>
        <a:p>
          <a:pPr rtl="0"/>
          <a:r>
            <a:rPr lang="en-US" dirty="0">
              <a:solidFill>
                <a:srgbClr val="005D8C"/>
              </a:solidFill>
            </a:rPr>
            <a:t>Whom do they need in the meeting?</a:t>
          </a:r>
        </a:p>
      </dgm:t>
    </dgm:pt>
    <dgm:pt modelId="{9A274583-B570-4400-B07B-5CB308001BA9}" type="parTrans" cxnId="{108F7580-5C30-4786-A967-AF4D6B4EA67D}">
      <dgm:prSet/>
      <dgm:spPr/>
      <dgm:t>
        <a:bodyPr/>
        <a:lstStyle/>
        <a:p>
          <a:endParaRPr lang="en-US"/>
        </a:p>
      </dgm:t>
    </dgm:pt>
    <dgm:pt modelId="{FC6A78A0-2912-4411-950A-039D8D320059}" type="sibTrans" cxnId="{108F7580-5C30-4786-A967-AF4D6B4EA67D}">
      <dgm:prSet/>
      <dgm:spPr/>
      <dgm:t>
        <a:bodyPr/>
        <a:lstStyle/>
        <a:p>
          <a:endParaRPr lang="en-US"/>
        </a:p>
      </dgm:t>
    </dgm:pt>
    <dgm:pt modelId="{2A4A3F25-3FF1-4525-9840-04C90C1F54B7}" type="pres">
      <dgm:prSet presAssocID="{631C03C7-B198-41ED-8882-A7F14C96925D}" presName="linear" presStyleCnt="0">
        <dgm:presLayoutVars>
          <dgm:animLvl val="lvl"/>
          <dgm:resizeHandles val="exact"/>
        </dgm:presLayoutVars>
      </dgm:prSet>
      <dgm:spPr/>
      <dgm:t>
        <a:bodyPr/>
        <a:lstStyle/>
        <a:p>
          <a:endParaRPr lang="en-US"/>
        </a:p>
      </dgm:t>
    </dgm:pt>
    <dgm:pt modelId="{79BECACC-6716-46D4-947F-559B1BB65718}" type="pres">
      <dgm:prSet presAssocID="{9735B548-2F72-4A17-A725-E8869144FD3F}" presName="parentText" presStyleLbl="node1" presStyleIdx="0" presStyleCnt="1">
        <dgm:presLayoutVars>
          <dgm:chMax val="0"/>
          <dgm:bulletEnabled val="1"/>
        </dgm:presLayoutVars>
      </dgm:prSet>
      <dgm:spPr/>
      <dgm:t>
        <a:bodyPr/>
        <a:lstStyle/>
        <a:p>
          <a:endParaRPr lang="en-US"/>
        </a:p>
      </dgm:t>
    </dgm:pt>
    <dgm:pt modelId="{6A6A215C-0613-4091-BA07-A7EF3AA8CB68}" type="pres">
      <dgm:prSet presAssocID="{9735B548-2F72-4A17-A725-E8869144FD3F}" presName="childText" presStyleLbl="revTx" presStyleIdx="0" presStyleCnt="1" custScaleY="87203">
        <dgm:presLayoutVars>
          <dgm:bulletEnabled val="1"/>
        </dgm:presLayoutVars>
      </dgm:prSet>
      <dgm:spPr/>
      <dgm:t>
        <a:bodyPr/>
        <a:lstStyle/>
        <a:p>
          <a:endParaRPr lang="en-US"/>
        </a:p>
      </dgm:t>
    </dgm:pt>
  </dgm:ptLst>
  <dgm:cxnLst>
    <dgm:cxn modelId="{C1550200-3545-43FD-9274-906DD14B34D5}" type="presOf" srcId="{DAC3D11C-3E59-44B0-9FB6-E0AE3CAC3225}" destId="{6A6A215C-0613-4091-BA07-A7EF3AA8CB68}" srcOrd="0" destOrd="2" presId="urn:microsoft.com/office/officeart/2005/8/layout/vList2"/>
    <dgm:cxn modelId="{832854E1-9A10-4EA9-A63C-DDF2CF1BC085}" srcId="{631C03C7-B198-41ED-8882-A7F14C96925D}" destId="{9735B548-2F72-4A17-A725-E8869144FD3F}" srcOrd="0" destOrd="0" parTransId="{4D749D63-7C89-4CC9-BA22-DE2444B3AC77}" sibTransId="{E42A6209-2C77-4B40-AE2A-5E4241704525}"/>
    <dgm:cxn modelId="{C969817C-9EED-4199-9310-FBF2E46568DF}" srcId="{972B0DB6-1317-432F-AB86-812170E0D775}" destId="{DAC3D11C-3E59-44B0-9FB6-E0AE3CAC3225}" srcOrd="0" destOrd="0" parTransId="{8AA29226-FDAE-48E0-93C4-509A472B91D0}" sibTransId="{D3DCC7D0-5925-4946-830F-CB0011F37465}"/>
    <dgm:cxn modelId="{B9B083F8-9F61-42E0-B16C-24DD2D1C13E3}" srcId="{9735B548-2F72-4A17-A725-E8869144FD3F}" destId="{634D9927-CD61-4C20-AD7F-A73B1CF11283}" srcOrd="2" destOrd="0" parTransId="{D97932E0-9CF8-47A2-9CAF-2D28B7FB816D}" sibTransId="{DCA2E45A-D185-41FF-B70E-5668A2909D0F}"/>
    <dgm:cxn modelId="{DEFC7596-A9C8-44AB-B19C-A50F43DB2CB7}" srcId="{9735B548-2F72-4A17-A725-E8869144FD3F}" destId="{972B0DB6-1317-432F-AB86-812170E0D775}" srcOrd="1" destOrd="0" parTransId="{B9C1FDB6-005A-4D94-8D9C-73B0A68BA6B6}" sibTransId="{8773F615-6ECF-4F5B-A32E-258A4BFFD5D5}"/>
    <dgm:cxn modelId="{206DE27F-29CD-43D4-90B9-7405B8220F78}" type="presOf" srcId="{634D9927-CD61-4C20-AD7F-A73B1CF11283}" destId="{6A6A215C-0613-4091-BA07-A7EF3AA8CB68}" srcOrd="0" destOrd="4" presId="urn:microsoft.com/office/officeart/2005/8/layout/vList2"/>
    <dgm:cxn modelId="{AA126869-EA49-49EE-BFCF-94FBCE95EEA6}" type="presOf" srcId="{0C2674E2-CDF9-44C5-AD2E-D60E5845D550}" destId="{6A6A215C-0613-4091-BA07-A7EF3AA8CB68}" srcOrd="0" destOrd="3" presId="urn:microsoft.com/office/officeart/2005/8/layout/vList2"/>
    <dgm:cxn modelId="{3B7BF94E-2E79-455D-9BF0-E2FEAE23B47A}" type="presOf" srcId="{631C03C7-B198-41ED-8882-A7F14C96925D}" destId="{2A4A3F25-3FF1-4525-9840-04C90C1F54B7}" srcOrd="0" destOrd="0" presId="urn:microsoft.com/office/officeart/2005/8/layout/vList2"/>
    <dgm:cxn modelId="{0EBC79A4-541E-4BC9-AAFC-A6EAE3970F03}" srcId="{972B0DB6-1317-432F-AB86-812170E0D775}" destId="{0C2674E2-CDF9-44C5-AD2E-D60E5845D550}" srcOrd="1" destOrd="0" parTransId="{DD090F31-EE75-4BFA-8139-71F960219EDA}" sibTransId="{28416B58-D320-4FBC-AE49-B7340F06F771}"/>
    <dgm:cxn modelId="{108F7580-5C30-4786-A967-AF4D6B4EA67D}" srcId="{9735B548-2F72-4A17-A725-E8869144FD3F}" destId="{5E11681B-3D67-4CA4-9D61-4F33307F88D6}" srcOrd="3" destOrd="0" parTransId="{9A274583-B570-4400-B07B-5CB308001BA9}" sibTransId="{FC6A78A0-2912-4411-950A-039D8D320059}"/>
    <dgm:cxn modelId="{26F41BDF-D1B0-4649-A2D7-CA4449BCF49F}" type="presOf" srcId="{9735B548-2F72-4A17-A725-E8869144FD3F}" destId="{79BECACC-6716-46D4-947F-559B1BB65718}" srcOrd="0" destOrd="0" presId="urn:microsoft.com/office/officeart/2005/8/layout/vList2"/>
    <dgm:cxn modelId="{D28B65B8-4425-4944-9186-2F0C91569336}" type="presOf" srcId="{5E11681B-3D67-4CA4-9D61-4F33307F88D6}" destId="{6A6A215C-0613-4091-BA07-A7EF3AA8CB68}" srcOrd="0" destOrd="5" presId="urn:microsoft.com/office/officeart/2005/8/layout/vList2"/>
    <dgm:cxn modelId="{36BF253C-413F-4C80-AC22-AD0A9EA5617C}" type="presOf" srcId="{972B0DB6-1317-432F-AB86-812170E0D775}" destId="{6A6A215C-0613-4091-BA07-A7EF3AA8CB68}" srcOrd="0" destOrd="1" presId="urn:microsoft.com/office/officeart/2005/8/layout/vList2"/>
    <dgm:cxn modelId="{C90A7B33-2C88-4B13-83FB-6AFF1F370A6D}" srcId="{9735B548-2F72-4A17-A725-E8869144FD3F}" destId="{E42BDAD8-DBAF-427A-ACFA-10E10A282971}" srcOrd="0" destOrd="0" parTransId="{D2131925-4391-406F-AAC0-B1690AD01FD1}" sibTransId="{C6080EED-B999-4D53-8737-C1D7C54BFE33}"/>
    <dgm:cxn modelId="{B0E362FB-904F-4DE9-936F-1F34CAD5AA56}" type="presOf" srcId="{E42BDAD8-DBAF-427A-ACFA-10E10A282971}" destId="{6A6A215C-0613-4091-BA07-A7EF3AA8CB68}" srcOrd="0" destOrd="0" presId="urn:microsoft.com/office/officeart/2005/8/layout/vList2"/>
    <dgm:cxn modelId="{694100E1-E04D-40C2-AD0D-76223587C394}" type="presParOf" srcId="{2A4A3F25-3FF1-4525-9840-04C90C1F54B7}" destId="{79BECACC-6716-46D4-947F-559B1BB65718}" srcOrd="0" destOrd="0" presId="urn:microsoft.com/office/officeart/2005/8/layout/vList2"/>
    <dgm:cxn modelId="{D29C1459-A5E7-4D88-A307-12AE6225828F}" type="presParOf" srcId="{2A4A3F25-3FF1-4525-9840-04C90C1F54B7}" destId="{6A6A215C-0613-4091-BA07-A7EF3AA8CB6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AA9D6B4-A64C-476E-9E28-7FD0573C0A30}"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D551AC79-D008-4B64-BC0F-BF33F8ACB6D3}">
      <dgm:prSet/>
      <dgm:spPr/>
      <dgm:t>
        <a:bodyPr/>
        <a:lstStyle/>
        <a:p>
          <a:pPr rtl="0"/>
          <a:r>
            <a:rPr lang="en-US" dirty="0"/>
            <a:t>What, in your experience, has worked to address success gaps?</a:t>
          </a:r>
        </a:p>
      </dgm:t>
    </dgm:pt>
    <dgm:pt modelId="{4ED542B0-4037-401C-A223-A23C51485E41}" type="parTrans" cxnId="{9013A40C-1F4F-4FDF-91FB-623EDCE87810}">
      <dgm:prSet/>
      <dgm:spPr/>
      <dgm:t>
        <a:bodyPr/>
        <a:lstStyle/>
        <a:p>
          <a:endParaRPr lang="en-US"/>
        </a:p>
      </dgm:t>
    </dgm:pt>
    <dgm:pt modelId="{13D57F0D-08DC-41CF-B77B-804313E24194}" type="sibTrans" cxnId="{9013A40C-1F4F-4FDF-91FB-623EDCE87810}">
      <dgm:prSet/>
      <dgm:spPr/>
      <dgm:t>
        <a:bodyPr/>
        <a:lstStyle/>
        <a:p>
          <a:endParaRPr lang="en-US"/>
        </a:p>
      </dgm:t>
    </dgm:pt>
    <dgm:pt modelId="{2BF08C47-8F02-4F1A-8456-B43E5560C601}">
      <dgm:prSet/>
      <dgm:spPr/>
      <dgm:t>
        <a:bodyPr/>
        <a:lstStyle/>
        <a:p>
          <a:pPr rtl="0"/>
          <a:r>
            <a:rPr lang="en-US" dirty="0"/>
            <a:t>Do you see a way to use these </a:t>
          </a:r>
          <a:r>
            <a:rPr lang="en-US" dirty="0" smtClean="0"/>
            <a:t>materials/toolkit </a:t>
          </a:r>
          <a:r>
            <a:rPr lang="en-US" dirty="0"/>
            <a:t>within the state?</a:t>
          </a:r>
        </a:p>
      </dgm:t>
    </dgm:pt>
    <dgm:pt modelId="{B78AF4A1-ED28-4386-836C-93B6908FD108}" type="parTrans" cxnId="{D0EFBA6A-1AF5-42A9-8C49-CFCA990954B4}">
      <dgm:prSet/>
      <dgm:spPr/>
      <dgm:t>
        <a:bodyPr/>
        <a:lstStyle/>
        <a:p>
          <a:endParaRPr lang="en-US"/>
        </a:p>
      </dgm:t>
    </dgm:pt>
    <dgm:pt modelId="{249133E8-6B37-4EB2-91B5-E5B7178872F1}" type="sibTrans" cxnId="{D0EFBA6A-1AF5-42A9-8C49-CFCA990954B4}">
      <dgm:prSet/>
      <dgm:spPr/>
      <dgm:t>
        <a:bodyPr/>
        <a:lstStyle/>
        <a:p>
          <a:endParaRPr lang="en-US"/>
        </a:p>
      </dgm:t>
    </dgm:pt>
    <dgm:pt modelId="{1D1F57B3-C5CE-4C03-8D7A-E0A8B67E8550}">
      <dgm:prSet/>
      <dgm:spPr/>
      <dgm:t>
        <a:bodyPr/>
        <a:lstStyle/>
        <a:p>
          <a:pPr rtl="0"/>
          <a:r>
            <a:rPr lang="en-US" dirty="0"/>
            <a:t>What did you like about these materials?</a:t>
          </a:r>
        </a:p>
      </dgm:t>
    </dgm:pt>
    <dgm:pt modelId="{98281B63-705C-49CB-985D-93E66C790CB0}" type="parTrans" cxnId="{BCF1A8BC-F037-48DC-AF61-2D1FB6479BE8}">
      <dgm:prSet/>
      <dgm:spPr/>
      <dgm:t>
        <a:bodyPr/>
        <a:lstStyle/>
        <a:p>
          <a:endParaRPr lang="en-US"/>
        </a:p>
      </dgm:t>
    </dgm:pt>
    <dgm:pt modelId="{32C4C22C-88BC-41B0-A349-56D195F76C7C}" type="sibTrans" cxnId="{BCF1A8BC-F037-48DC-AF61-2D1FB6479BE8}">
      <dgm:prSet/>
      <dgm:spPr/>
      <dgm:t>
        <a:bodyPr/>
        <a:lstStyle/>
        <a:p>
          <a:endParaRPr lang="en-US"/>
        </a:p>
      </dgm:t>
    </dgm:pt>
    <dgm:pt modelId="{A818C008-5CAC-47F0-A6D4-2ABA523056D0}" type="pres">
      <dgm:prSet presAssocID="{AAA9D6B4-A64C-476E-9E28-7FD0573C0A30}" presName="linear" presStyleCnt="0">
        <dgm:presLayoutVars>
          <dgm:animLvl val="lvl"/>
          <dgm:resizeHandles val="exact"/>
        </dgm:presLayoutVars>
      </dgm:prSet>
      <dgm:spPr/>
      <dgm:t>
        <a:bodyPr/>
        <a:lstStyle/>
        <a:p>
          <a:endParaRPr lang="en-US"/>
        </a:p>
      </dgm:t>
    </dgm:pt>
    <dgm:pt modelId="{CE767AA4-9F59-4BD6-93EB-E5AD56D7968D}" type="pres">
      <dgm:prSet presAssocID="{D551AC79-D008-4B64-BC0F-BF33F8ACB6D3}" presName="parentText" presStyleLbl="node1" presStyleIdx="0" presStyleCnt="3" custScaleY="39770" custLinFactY="-4357" custLinFactNeighborX="-27" custLinFactNeighborY="-100000">
        <dgm:presLayoutVars>
          <dgm:chMax val="0"/>
          <dgm:bulletEnabled val="1"/>
        </dgm:presLayoutVars>
      </dgm:prSet>
      <dgm:spPr/>
      <dgm:t>
        <a:bodyPr/>
        <a:lstStyle/>
        <a:p>
          <a:endParaRPr lang="en-US"/>
        </a:p>
      </dgm:t>
    </dgm:pt>
    <dgm:pt modelId="{A7431344-C534-43D4-B628-43D6F94350A8}" type="pres">
      <dgm:prSet presAssocID="{13D57F0D-08DC-41CF-B77B-804313E24194}" presName="spacer" presStyleCnt="0"/>
      <dgm:spPr/>
    </dgm:pt>
    <dgm:pt modelId="{451AECAF-4A8A-40DF-8EA2-0682CBDEE544}" type="pres">
      <dgm:prSet presAssocID="{2BF08C47-8F02-4F1A-8456-B43E5560C601}" presName="parentText" presStyleLbl="node1" presStyleIdx="1" presStyleCnt="3" custScaleY="40258" custLinFactNeighborX="129" custLinFactNeighborY="-59790">
        <dgm:presLayoutVars>
          <dgm:chMax val="0"/>
          <dgm:bulletEnabled val="1"/>
        </dgm:presLayoutVars>
      </dgm:prSet>
      <dgm:spPr/>
      <dgm:t>
        <a:bodyPr/>
        <a:lstStyle/>
        <a:p>
          <a:endParaRPr lang="en-US"/>
        </a:p>
      </dgm:t>
    </dgm:pt>
    <dgm:pt modelId="{D7ADB32F-79F2-470C-8540-5EF25FC8EBBB}" type="pres">
      <dgm:prSet presAssocID="{249133E8-6B37-4EB2-91B5-E5B7178872F1}" presName="spacer" presStyleCnt="0"/>
      <dgm:spPr/>
    </dgm:pt>
    <dgm:pt modelId="{2FB40838-4E39-40F3-B1A9-EF621C52F282}" type="pres">
      <dgm:prSet presAssocID="{1D1F57B3-C5CE-4C03-8D7A-E0A8B67E8550}" presName="parentText" presStyleLbl="node1" presStyleIdx="2" presStyleCnt="3" custScaleY="39770" custLinFactY="3378" custLinFactNeighborX="1277" custLinFactNeighborY="100000">
        <dgm:presLayoutVars>
          <dgm:chMax val="0"/>
          <dgm:bulletEnabled val="1"/>
        </dgm:presLayoutVars>
      </dgm:prSet>
      <dgm:spPr/>
      <dgm:t>
        <a:bodyPr/>
        <a:lstStyle/>
        <a:p>
          <a:endParaRPr lang="en-US"/>
        </a:p>
      </dgm:t>
    </dgm:pt>
  </dgm:ptLst>
  <dgm:cxnLst>
    <dgm:cxn modelId="{D0EFBA6A-1AF5-42A9-8C49-CFCA990954B4}" srcId="{AAA9D6B4-A64C-476E-9E28-7FD0573C0A30}" destId="{2BF08C47-8F02-4F1A-8456-B43E5560C601}" srcOrd="1" destOrd="0" parTransId="{B78AF4A1-ED28-4386-836C-93B6908FD108}" sibTransId="{249133E8-6B37-4EB2-91B5-E5B7178872F1}"/>
    <dgm:cxn modelId="{6C069661-E777-47EC-9B55-238EDBC91788}" type="presOf" srcId="{1D1F57B3-C5CE-4C03-8D7A-E0A8B67E8550}" destId="{2FB40838-4E39-40F3-B1A9-EF621C52F282}" srcOrd="0" destOrd="0" presId="urn:microsoft.com/office/officeart/2005/8/layout/vList2"/>
    <dgm:cxn modelId="{6BD33B8C-558F-4050-B3F8-3D406C76F885}" type="presOf" srcId="{AAA9D6B4-A64C-476E-9E28-7FD0573C0A30}" destId="{A818C008-5CAC-47F0-A6D4-2ABA523056D0}" srcOrd="0" destOrd="0" presId="urn:microsoft.com/office/officeart/2005/8/layout/vList2"/>
    <dgm:cxn modelId="{5B8A80FE-6A1F-49C4-8396-56DE0D68F4F4}" type="presOf" srcId="{2BF08C47-8F02-4F1A-8456-B43E5560C601}" destId="{451AECAF-4A8A-40DF-8EA2-0682CBDEE544}" srcOrd="0" destOrd="0" presId="urn:microsoft.com/office/officeart/2005/8/layout/vList2"/>
    <dgm:cxn modelId="{9013A40C-1F4F-4FDF-91FB-623EDCE87810}" srcId="{AAA9D6B4-A64C-476E-9E28-7FD0573C0A30}" destId="{D551AC79-D008-4B64-BC0F-BF33F8ACB6D3}" srcOrd="0" destOrd="0" parTransId="{4ED542B0-4037-401C-A223-A23C51485E41}" sibTransId="{13D57F0D-08DC-41CF-B77B-804313E24194}"/>
    <dgm:cxn modelId="{BCF1A8BC-F037-48DC-AF61-2D1FB6479BE8}" srcId="{AAA9D6B4-A64C-476E-9E28-7FD0573C0A30}" destId="{1D1F57B3-C5CE-4C03-8D7A-E0A8B67E8550}" srcOrd="2" destOrd="0" parTransId="{98281B63-705C-49CB-985D-93E66C790CB0}" sibTransId="{32C4C22C-88BC-41B0-A349-56D195F76C7C}"/>
    <dgm:cxn modelId="{34B726AB-72FD-42F9-93D4-32412AC91CDD}" type="presOf" srcId="{D551AC79-D008-4B64-BC0F-BF33F8ACB6D3}" destId="{CE767AA4-9F59-4BD6-93EB-E5AD56D7968D}" srcOrd="0" destOrd="0" presId="urn:microsoft.com/office/officeart/2005/8/layout/vList2"/>
    <dgm:cxn modelId="{4EB3DB15-0B05-44F1-A775-C9E37DD55C0C}" type="presParOf" srcId="{A818C008-5CAC-47F0-A6D4-2ABA523056D0}" destId="{CE767AA4-9F59-4BD6-93EB-E5AD56D7968D}" srcOrd="0" destOrd="0" presId="urn:microsoft.com/office/officeart/2005/8/layout/vList2"/>
    <dgm:cxn modelId="{15A7B3FD-4E65-41F7-A071-02776E1EADE9}" type="presParOf" srcId="{A818C008-5CAC-47F0-A6D4-2ABA523056D0}" destId="{A7431344-C534-43D4-B628-43D6F94350A8}" srcOrd="1" destOrd="0" presId="urn:microsoft.com/office/officeart/2005/8/layout/vList2"/>
    <dgm:cxn modelId="{734DB807-9AC1-4EAF-AC3A-0E7581875670}" type="presParOf" srcId="{A818C008-5CAC-47F0-A6D4-2ABA523056D0}" destId="{451AECAF-4A8A-40DF-8EA2-0682CBDEE544}" srcOrd="2" destOrd="0" presId="urn:microsoft.com/office/officeart/2005/8/layout/vList2"/>
    <dgm:cxn modelId="{1B883A2C-4D7B-4A3C-840F-3B7D6FD0EE6B}" type="presParOf" srcId="{A818C008-5CAC-47F0-A6D4-2ABA523056D0}" destId="{D7ADB32F-79F2-470C-8540-5EF25FC8EBBB}" srcOrd="3" destOrd="0" presId="urn:microsoft.com/office/officeart/2005/8/layout/vList2"/>
    <dgm:cxn modelId="{81DE0930-C05C-40BC-A2D6-3320624C3C41}" type="presParOf" srcId="{A818C008-5CAC-47F0-A6D4-2ABA523056D0}" destId="{2FB40838-4E39-40F3-B1A9-EF621C52F28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059EE09-EB25-4D6F-8A5A-A400CB64793D}"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E7149B32-4DEA-4F5C-B22A-B665C248E135}">
      <dgm:prSet/>
      <dgm:spPr/>
      <dgm:t>
        <a:bodyPr/>
        <a:lstStyle/>
        <a:p>
          <a:pPr rtl="0"/>
          <a:r>
            <a:rPr lang="en-US" dirty="0"/>
            <a:t>Success gaps may occur at the earliest point of development, during early intervention for children </a:t>
          </a:r>
          <a:r>
            <a:rPr lang="en-US" dirty="0" smtClean="0"/>
            <a:t>ages birth to three with disabilities.</a:t>
          </a:r>
          <a:r>
            <a:rPr lang="en-US" b="1" dirty="0" smtClean="0"/>
            <a:t> </a:t>
          </a:r>
          <a:endParaRPr lang="en-US" dirty="0"/>
        </a:p>
      </dgm:t>
    </dgm:pt>
    <dgm:pt modelId="{6D98AE0C-59EB-4B79-879B-01C7F38A8120}" type="parTrans" cxnId="{B6335D22-2258-4A56-B66F-08006D9C42C8}">
      <dgm:prSet/>
      <dgm:spPr/>
      <dgm:t>
        <a:bodyPr/>
        <a:lstStyle/>
        <a:p>
          <a:endParaRPr lang="en-US"/>
        </a:p>
      </dgm:t>
    </dgm:pt>
    <dgm:pt modelId="{E391D09B-C800-4B2C-A4BC-B173783F737C}" type="sibTrans" cxnId="{B6335D22-2258-4A56-B66F-08006D9C42C8}">
      <dgm:prSet/>
      <dgm:spPr/>
      <dgm:t>
        <a:bodyPr/>
        <a:lstStyle/>
        <a:p>
          <a:endParaRPr lang="en-US"/>
        </a:p>
      </dgm:t>
    </dgm:pt>
    <dgm:pt modelId="{5FA51864-7B4A-4F48-AAD3-FD7CC6DAE130}">
      <dgm:prSet/>
      <dgm:spPr/>
      <dgm:t>
        <a:bodyPr/>
        <a:lstStyle/>
        <a:p>
          <a:pPr rtl="0"/>
          <a:r>
            <a:rPr lang="en-US" dirty="0"/>
            <a:t>How can early intervention program administrators and providers improve their policies and practices and provide equitable </a:t>
          </a:r>
          <a:r>
            <a:rPr lang="en-US" dirty="0" smtClean="0"/>
            <a:t>opportunities </a:t>
          </a:r>
          <a:r>
            <a:rPr lang="en-US" dirty="0"/>
            <a:t>to all children that </a:t>
          </a:r>
          <a:r>
            <a:rPr lang="en-US" dirty="0" smtClean="0"/>
            <a:t>reduce </a:t>
          </a:r>
          <a:r>
            <a:rPr lang="en-US" dirty="0"/>
            <a:t>disparities between subgroups of children with disabilities and their families?</a:t>
          </a:r>
        </a:p>
      </dgm:t>
    </dgm:pt>
    <dgm:pt modelId="{964C4D1A-6AB5-40A2-8287-565B00018305}" type="parTrans" cxnId="{8DE2B7BD-DC32-43D7-AA72-BF8EADB321AE}">
      <dgm:prSet/>
      <dgm:spPr/>
      <dgm:t>
        <a:bodyPr/>
        <a:lstStyle/>
        <a:p>
          <a:endParaRPr lang="en-US"/>
        </a:p>
      </dgm:t>
    </dgm:pt>
    <dgm:pt modelId="{CCB4DD5C-3688-4035-8CB0-71DDB3AAC336}" type="sibTrans" cxnId="{8DE2B7BD-DC32-43D7-AA72-BF8EADB321AE}">
      <dgm:prSet/>
      <dgm:spPr/>
      <dgm:t>
        <a:bodyPr/>
        <a:lstStyle/>
        <a:p>
          <a:endParaRPr lang="en-US"/>
        </a:p>
      </dgm:t>
    </dgm:pt>
    <dgm:pt modelId="{8DD863AC-EB8E-4DD4-9805-2DBFBC7FCE5B}" type="pres">
      <dgm:prSet presAssocID="{6059EE09-EB25-4D6F-8A5A-A400CB64793D}" presName="linear" presStyleCnt="0">
        <dgm:presLayoutVars>
          <dgm:animLvl val="lvl"/>
          <dgm:resizeHandles val="exact"/>
        </dgm:presLayoutVars>
      </dgm:prSet>
      <dgm:spPr/>
      <dgm:t>
        <a:bodyPr/>
        <a:lstStyle/>
        <a:p>
          <a:endParaRPr lang="en-US"/>
        </a:p>
      </dgm:t>
    </dgm:pt>
    <dgm:pt modelId="{A48D0A30-C13F-46FA-A271-AC79D6E12F13}" type="pres">
      <dgm:prSet presAssocID="{E7149B32-4DEA-4F5C-B22A-B665C248E135}" presName="parentText" presStyleLbl="node1" presStyleIdx="0" presStyleCnt="2" custScaleY="64731" custLinFactNeighborX="-1034">
        <dgm:presLayoutVars>
          <dgm:chMax val="0"/>
          <dgm:bulletEnabled val="1"/>
        </dgm:presLayoutVars>
      </dgm:prSet>
      <dgm:spPr/>
      <dgm:t>
        <a:bodyPr/>
        <a:lstStyle/>
        <a:p>
          <a:endParaRPr lang="en-US"/>
        </a:p>
      </dgm:t>
    </dgm:pt>
    <dgm:pt modelId="{14D808EF-335B-47CB-ABE5-B66E7B17ED99}" type="pres">
      <dgm:prSet presAssocID="{E391D09B-C800-4B2C-A4BC-B173783F737C}" presName="spacer" presStyleCnt="0"/>
      <dgm:spPr/>
    </dgm:pt>
    <dgm:pt modelId="{8CB56A0F-32B5-437D-8520-A4B65F0FF5CF}" type="pres">
      <dgm:prSet presAssocID="{5FA51864-7B4A-4F48-AAD3-FD7CC6DAE130}" presName="parentText" presStyleLbl="node1" presStyleIdx="1" presStyleCnt="2" custScaleY="81378" custLinFactNeighborY="53154">
        <dgm:presLayoutVars>
          <dgm:chMax val="0"/>
          <dgm:bulletEnabled val="1"/>
        </dgm:presLayoutVars>
      </dgm:prSet>
      <dgm:spPr/>
      <dgm:t>
        <a:bodyPr/>
        <a:lstStyle/>
        <a:p>
          <a:endParaRPr lang="en-US"/>
        </a:p>
      </dgm:t>
    </dgm:pt>
  </dgm:ptLst>
  <dgm:cxnLst>
    <dgm:cxn modelId="{8DE2B7BD-DC32-43D7-AA72-BF8EADB321AE}" srcId="{6059EE09-EB25-4D6F-8A5A-A400CB64793D}" destId="{5FA51864-7B4A-4F48-AAD3-FD7CC6DAE130}" srcOrd="1" destOrd="0" parTransId="{964C4D1A-6AB5-40A2-8287-565B00018305}" sibTransId="{CCB4DD5C-3688-4035-8CB0-71DDB3AAC336}"/>
    <dgm:cxn modelId="{25FFDC97-3A9A-4A30-9B52-4C7865554F0E}" type="presOf" srcId="{E7149B32-4DEA-4F5C-B22A-B665C248E135}" destId="{A48D0A30-C13F-46FA-A271-AC79D6E12F13}" srcOrd="0" destOrd="0" presId="urn:microsoft.com/office/officeart/2005/8/layout/vList2"/>
    <dgm:cxn modelId="{3A4886E8-30F7-4FA0-A54E-88640D59309E}" type="presOf" srcId="{6059EE09-EB25-4D6F-8A5A-A400CB64793D}" destId="{8DD863AC-EB8E-4DD4-9805-2DBFBC7FCE5B}" srcOrd="0" destOrd="0" presId="urn:microsoft.com/office/officeart/2005/8/layout/vList2"/>
    <dgm:cxn modelId="{B6335D22-2258-4A56-B66F-08006D9C42C8}" srcId="{6059EE09-EB25-4D6F-8A5A-A400CB64793D}" destId="{E7149B32-4DEA-4F5C-B22A-B665C248E135}" srcOrd="0" destOrd="0" parTransId="{6D98AE0C-59EB-4B79-879B-01C7F38A8120}" sibTransId="{E391D09B-C800-4B2C-A4BC-B173783F737C}"/>
    <dgm:cxn modelId="{06231F72-5105-4A4F-B083-743995D60717}" type="presOf" srcId="{5FA51864-7B4A-4F48-AAD3-FD7CC6DAE130}" destId="{8CB56A0F-32B5-437D-8520-A4B65F0FF5CF}" srcOrd="0" destOrd="0" presId="urn:microsoft.com/office/officeart/2005/8/layout/vList2"/>
    <dgm:cxn modelId="{4B2702D4-CD0E-4B42-B101-173A02A2C3E7}" type="presParOf" srcId="{8DD863AC-EB8E-4DD4-9805-2DBFBC7FCE5B}" destId="{A48D0A30-C13F-46FA-A271-AC79D6E12F13}" srcOrd="0" destOrd="0" presId="urn:microsoft.com/office/officeart/2005/8/layout/vList2"/>
    <dgm:cxn modelId="{C3247C1B-EE80-4F23-99F1-7A9A4A9D5729}" type="presParOf" srcId="{8DD863AC-EB8E-4DD4-9805-2DBFBC7FCE5B}" destId="{14D808EF-335B-47CB-ABE5-B66E7B17ED99}" srcOrd="1" destOrd="0" presId="urn:microsoft.com/office/officeart/2005/8/layout/vList2"/>
    <dgm:cxn modelId="{CD588547-4D5D-49CE-8B7A-78C2D30B175E}" type="presParOf" srcId="{8DD863AC-EB8E-4DD4-9805-2DBFBC7FCE5B}" destId="{8CB56A0F-32B5-437D-8520-A4B65F0FF5C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5826E01-19A2-41D5-8404-59DB32D77CF1}"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en-US"/>
        </a:p>
      </dgm:t>
    </dgm:pt>
    <dgm:pt modelId="{F7562F1A-5CFA-4427-8952-62B8F3864483}">
      <dgm:prSet custT="1"/>
      <dgm:spPr/>
      <dgm:t>
        <a:bodyPr/>
        <a:lstStyle/>
        <a:p>
          <a:pPr rtl="0"/>
          <a:r>
            <a:rPr lang="en-US" sz="2400" dirty="0"/>
            <a:t>What are </a:t>
          </a:r>
          <a:r>
            <a:rPr lang="en-US" sz="2400" dirty="0" smtClean="0"/>
            <a:t>success gaps for </a:t>
          </a:r>
          <a:r>
            <a:rPr lang="en-US" sz="2400" dirty="0"/>
            <a:t>infants and toddlers?</a:t>
          </a:r>
        </a:p>
      </dgm:t>
    </dgm:pt>
    <dgm:pt modelId="{0CD3912E-2956-4003-9465-541E43AA948D}" type="parTrans" cxnId="{7919E92A-838B-4A3A-BB83-DE4F50760C30}">
      <dgm:prSet/>
      <dgm:spPr/>
      <dgm:t>
        <a:bodyPr/>
        <a:lstStyle/>
        <a:p>
          <a:endParaRPr lang="en-US" sz="2700"/>
        </a:p>
      </dgm:t>
    </dgm:pt>
    <dgm:pt modelId="{2A5A91F6-DE8F-4992-BD54-1E8679B84E7E}" type="sibTrans" cxnId="{7919E92A-838B-4A3A-BB83-DE4F50760C30}">
      <dgm:prSet/>
      <dgm:spPr/>
      <dgm:t>
        <a:bodyPr/>
        <a:lstStyle/>
        <a:p>
          <a:endParaRPr lang="en-US" sz="2700"/>
        </a:p>
      </dgm:t>
    </dgm:pt>
    <dgm:pt modelId="{A0B6767C-4316-4AC3-901E-11EE0C6F1E87}">
      <dgm:prSet custT="1"/>
      <dgm:spPr/>
      <dgm:t>
        <a:bodyPr/>
        <a:lstStyle/>
        <a:p>
          <a:pPr rtl="0"/>
          <a:r>
            <a:rPr lang="en-US" sz="2400" dirty="0"/>
            <a:t>The </a:t>
          </a:r>
          <a:r>
            <a:rPr lang="en-US" sz="2400" dirty="0" smtClean="0"/>
            <a:t>success gaps </a:t>
          </a:r>
          <a:r>
            <a:rPr lang="en-US" sz="2400" dirty="0"/>
            <a:t>documents for preschool and school-age children note gaps in all subgroups, for all children.  Is that true for infants and toddlers?</a:t>
          </a:r>
        </a:p>
      </dgm:t>
    </dgm:pt>
    <dgm:pt modelId="{8E8A77F5-6AF3-45F0-82FA-0BE0588235B9}" type="parTrans" cxnId="{9E70EA28-F5C1-42AD-91A5-60C9BC75E7F6}">
      <dgm:prSet/>
      <dgm:spPr/>
      <dgm:t>
        <a:bodyPr/>
        <a:lstStyle/>
        <a:p>
          <a:endParaRPr lang="en-US" sz="2700"/>
        </a:p>
      </dgm:t>
    </dgm:pt>
    <dgm:pt modelId="{7811D477-EEB3-4AD5-B9CB-E47AE12F2C37}" type="sibTrans" cxnId="{9E70EA28-F5C1-42AD-91A5-60C9BC75E7F6}">
      <dgm:prSet/>
      <dgm:spPr/>
      <dgm:t>
        <a:bodyPr/>
        <a:lstStyle/>
        <a:p>
          <a:endParaRPr lang="en-US" sz="2700"/>
        </a:p>
      </dgm:t>
    </dgm:pt>
    <dgm:pt modelId="{FB4ECDE6-3B52-41CE-AED3-17BC86B2EAD2}">
      <dgm:prSet custT="1"/>
      <dgm:spPr/>
      <dgm:t>
        <a:bodyPr/>
        <a:lstStyle/>
        <a:p>
          <a:pPr rtl="0"/>
          <a:r>
            <a:rPr lang="en-US" sz="2400" dirty="0"/>
            <a:t>What are the causes of success gaps for infants and toddlers?</a:t>
          </a:r>
        </a:p>
      </dgm:t>
    </dgm:pt>
    <dgm:pt modelId="{EE49D9FC-2AF8-4DA1-933A-C8166CCB3794}" type="parTrans" cxnId="{2542C31B-954A-4DAF-879E-3BB2F9DDB60A}">
      <dgm:prSet/>
      <dgm:spPr/>
      <dgm:t>
        <a:bodyPr/>
        <a:lstStyle/>
        <a:p>
          <a:endParaRPr lang="en-US" sz="2700"/>
        </a:p>
      </dgm:t>
    </dgm:pt>
    <dgm:pt modelId="{D340A594-EA73-4868-B40B-6DF199D0416E}" type="sibTrans" cxnId="{2542C31B-954A-4DAF-879E-3BB2F9DDB60A}">
      <dgm:prSet/>
      <dgm:spPr/>
      <dgm:t>
        <a:bodyPr/>
        <a:lstStyle/>
        <a:p>
          <a:endParaRPr lang="en-US" sz="2700"/>
        </a:p>
      </dgm:t>
    </dgm:pt>
    <dgm:pt modelId="{03803A09-0F8C-4E23-983D-836F62D5DEDD}">
      <dgm:prSet custT="1"/>
      <dgm:spPr/>
      <dgm:t>
        <a:bodyPr/>
        <a:lstStyle/>
        <a:p>
          <a:pPr rtl="0"/>
          <a:r>
            <a:rPr lang="en-US" sz="2400" dirty="0"/>
            <a:t>What are the elements that would contribute to success for all infants and toddlers?</a:t>
          </a:r>
        </a:p>
      </dgm:t>
    </dgm:pt>
    <dgm:pt modelId="{A8FEDD81-ECAD-4F4D-92D9-297DB69D83FF}" type="parTrans" cxnId="{166C7F77-0079-49C3-9C64-AF125676F10F}">
      <dgm:prSet/>
      <dgm:spPr/>
      <dgm:t>
        <a:bodyPr/>
        <a:lstStyle/>
        <a:p>
          <a:endParaRPr lang="en-US" sz="2700"/>
        </a:p>
      </dgm:t>
    </dgm:pt>
    <dgm:pt modelId="{BC39196F-2574-4DE8-A7E9-31D3A6D1CB23}" type="sibTrans" cxnId="{166C7F77-0079-49C3-9C64-AF125676F10F}">
      <dgm:prSet/>
      <dgm:spPr/>
      <dgm:t>
        <a:bodyPr/>
        <a:lstStyle/>
        <a:p>
          <a:endParaRPr lang="en-US" sz="2700"/>
        </a:p>
      </dgm:t>
    </dgm:pt>
    <dgm:pt modelId="{D3ABA520-9C65-48DF-9E01-DB51AACE6787}" type="pres">
      <dgm:prSet presAssocID="{D5826E01-19A2-41D5-8404-59DB32D77CF1}" presName="linear" presStyleCnt="0">
        <dgm:presLayoutVars>
          <dgm:dir/>
          <dgm:animLvl val="lvl"/>
          <dgm:resizeHandles val="exact"/>
        </dgm:presLayoutVars>
      </dgm:prSet>
      <dgm:spPr/>
      <dgm:t>
        <a:bodyPr/>
        <a:lstStyle/>
        <a:p>
          <a:endParaRPr lang="en-US"/>
        </a:p>
      </dgm:t>
    </dgm:pt>
    <dgm:pt modelId="{E6F3D267-3360-4B96-AA83-A4E6507C9AAD}" type="pres">
      <dgm:prSet presAssocID="{F7562F1A-5CFA-4427-8952-62B8F3864483}" presName="parentLin" presStyleCnt="0"/>
      <dgm:spPr/>
    </dgm:pt>
    <dgm:pt modelId="{D02406D8-1924-4FC7-B165-86339154BF54}" type="pres">
      <dgm:prSet presAssocID="{F7562F1A-5CFA-4427-8952-62B8F3864483}" presName="parentLeftMargin" presStyleLbl="node1" presStyleIdx="0" presStyleCnt="4"/>
      <dgm:spPr/>
      <dgm:t>
        <a:bodyPr/>
        <a:lstStyle/>
        <a:p>
          <a:endParaRPr lang="en-US"/>
        </a:p>
      </dgm:t>
    </dgm:pt>
    <dgm:pt modelId="{E1628898-8374-45DE-8A96-F711DF6C84F5}" type="pres">
      <dgm:prSet presAssocID="{F7562F1A-5CFA-4427-8952-62B8F3864483}" presName="parentText" presStyleLbl="node1" presStyleIdx="0" presStyleCnt="4" custScaleX="107155">
        <dgm:presLayoutVars>
          <dgm:chMax val="0"/>
          <dgm:bulletEnabled val="1"/>
        </dgm:presLayoutVars>
      </dgm:prSet>
      <dgm:spPr/>
      <dgm:t>
        <a:bodyPr/>
        <a:lstStyle/>
        <a:p>
          <a:endParaRPr lang="en-US"/>
        </a:p>
      </dgm:t>
    </dgm:pt>
    <dgm:pt modelId="{FEC58FEF-0DED-435E-8655-264094952D4C}" type="pres">
      <dgm:prSet presAssocID="{F7562F1A-5CFA-4427-8952-62B8F3864483}" presName="negativeSpace" presStyleCnt="0"/>
      <dgm:spPr/>
    </dgm:pt>
    <dgm:pt modelId="{230D6ACE-B458-4283-93CF-117322E5F63E}" type="pres">
      <dgm:prSet presAssocID="{F7562F1A-5CFA-4427-8952-62B8F3864483}" presName="childText" presStyleLbl="conFgAcc1" presStyleIdx="0" presStyleCnt="4">
        <dgm:presLayoutVars>
          <dgm:bulletEnabled val="1"/>
        </dgm:presLayoutVars>
      </dgm:prSet>
      <dgm:spPr/>
    </dgm:pt>
    <dgm:pt modelId="{7BEF2372-14E7-4291-9918-D4F82D75105A}" type="pres">
      <dgm:prSet presAssocID="{2A5A91F6-DE8F-4992-BD54-1E8679B84E7E}" presName="spaceBetweenRectangles" presStyleCnt="0"/>
      <dgm:spPr/>
    </dgm:pt>
    <dgm:pt modelId="{A4D01CE5-6916-49E0-BB2F-FF08FC34C5BE}" type="pres">
      <dgm:prSet presAssocID="{A0B6767C-4316-4AC3-901E-11EE0C6F1E87}" presName="parentLin" presStyleCnt="0"/>
      <dgm:spPr/>
    </dgm:pt>
    <dgm:pt modelId="{64437456-9D37-48B5-AA6E-7A1DA45300C8}" type="pres">
      <dgm:prSet presAssocID="{A0B6767C-4316-4AC3-901E-11EE0C6F1E87}" presName="parentLeftMargin" presStyleLbl="node1" presStyleIdx="0" presStyleCnt="4"/>
      <dgm:spPr/>
      <dgm:t>
        <a:bodyPr/>
        <a:lstStyle/>
        <a:p>
          <a:endParaRPr lang="en-US"/>
        </a:p>
      </dgm:t>
    </dgm:pt>
    <dgm:pt modelId="{33548133-0B0D-4522-A8B2-115CC9885BB4}" type="pres">
      <dgm:prSet presAssocID="{A0B6767C-4316-4AC3-901E-11EE0C6F1E87}" presName="parentText" presStyleLbl="node1" presStyleIdx="1" presStyleCnt="4" custScaleX="107155" custScaleY="153370">
        <dgm:presLayoutVars>
          <dgm:chMax val="0"/>
          <dgm:bulletEnabled val="1"/>
        </dgm:presLayoutVars>
      </dgm:prSet>
      <dgm:spPr/>
      <dgm:t>
        <a:bodyPr/>
        <a:lstStyle/>
        <a:p>
          <a:endParaRPr lang="en-US"/>
        </a:p>
      </dgm:t>
    </dgm:pt>
    <dgm:pt modelId="{C7A2B011-F768-4B6A-B22C-E7EA33C1129F}" type="pres">
      <dgm:prSet presAssocID="{A0B6767C-4316-4AC3-901E-11EE0C6F1E87}" presName="negativeSpace" presStyleCnt="0"/>
      <dgm:spPr/>
    </dgm:pt>
    <dgm:pt modelId="{2F1E1879-DB91-40D3-8D6E-D1F26B8DE3B6}" type="pres">
      <dgm:prSet presAssocID="{A0B6767C-4316-4AC3-901E-11EE0C6F1E87}" presName="childText" presStyleLbl="conFgAcc1" presStyleIdx="1" presStyleCnt="4">
        <dgm:presLayoutVars>
          <dgm:bulletEnabled val="1"/>
        </dgm:presLayoutVars>
      </dgm:prSet>
      <dgm:spPr/>
    </dgm:pt>
    <dgm:pt modelId="{A32F9388-F634-4850-ACB5-D19078E824F3}" type="pres">
      <dgm:prSet presAssocID="{7811D477-EEB3-4AD5-B9CB-E47AE12F2C37}" presName="spaceBetweenRectangles" presStyleCnt="0"/>
      <dgm:spPr/>
    </dgm:pt>
    <dgm:pt modelId="{5EFA2C6A-92E4-442E-9A89-2681C77E9257}" type="pres">
      <dgm:prSet presAssocID="{FB4ECDE6-3B52-41CE-AED3-17BC86B2EAD2}" presName="parentLin" presStyleCnt="0"/>
      <dgm:spPr/>
    </dgm:pt>
    <dgm:pt modelId="{AC40B37A-7D5E-46C4-8EAA-F5428BBDC3C7}" type="pres">
      <dgm:prSet presAssocID="{FB4ECDE6-3B52-41CE-AED3-17BC86B2EAD2}" presName="parentLeftMargin" presStyleLbl="node1" presStyleIdx="1" presStyleCnt="4"/>
      <dgm:spPr/>
      <dgm:t>
        <a:bodyPr/>
        <a:lstStyle/>
        <a:p>
          <a:endParaRPr lang="en-US"/>
        </a:p>
      </dgm:t>
    </dgm:pt>
    <dgm:pt modelId="{912BBB54-A8D4-4210-A3A0-2BD1AE396B7E}" type="pres">
      <dgm:prSet presAssocID="{FB4ECDE6-3B52-41CE-AED3-17BC86B2EAD2}" presName="parentText" presStyleLbl="node1" presStyleIdx="2" presStyleCnt="4" custScaleX="107155">
        <dgm:presLayoutVars>
          <dgm:chMax val="0"/>
          <dgm:bulletEnabled val="1"/>
        </dgm:presLayoutVars>
      </dgm:prSet>
      <dgm:spPr/>
      <dgm:t>
        <a:bodyPr/>
        <a:lstStyle/>
        <a:p>
          <a:endParaRPr lang="en-US"/>
        </a:p>
      </dgm:t>
    </dgm:pt>
    <dgm:pt modelId="{1FCC4189-15FD-4044-9B0C-D6DF3207F340}" type="pres">
      <dgm:prSet presAssocID="{FB4ECDE6-3B52-41CE-AED3-17BC86B2EAD2}" presName="negativeSpace" presStyleCnt="0"/>
      <dgm:spPr/>
    </dgm:pt>
    <dgm:pt modelId="{AE5FC713-B800-414B-AFE2-1AEFF426FCC0}" type="pres">
      <dgm:prSet presAssocID="{FB4ECDE6-3B52-41CE-AED3-17BC86B2EAD2}" presName="childText" presStyleLbl="conFgAcc1" presStyleIdx="2" presStyleCnt="4">
        <dgm:presLayoutVars>
          <dgm:bulletEnabled val="1"/>
        </dgm:presLayoutVars>
      </dgm:prSet>
      <dgm:spPr/>
    </dgm:pt>
    <dgm:pt modelId="{60BB850E-B5D9-40DF-A010-092B8FB82007}" type="pres">
      <dgm:prSet presAssocID="{D340A594-EA73-4868-B40B-6DF199D0416E}" presName="spaceBetweenRectangles" presStyleCnt="0"/>
      <dgm:spPr/>
    </dgm:pt>
    <dgm:pt modelId="{A1498909-D72E-4630-AF57-8F6D7642D8CA}" type="pres">
      <dgm:prSet presAssocID="{03803A09-0F8C-4E23-983D-836F62D5DEDD}" presName="parentLin" presStyleCnt="0"/>
      <dgm:spPr/>
    </dgm:pt>
    <dgm:pt modelId="{6C62F666-03DF-4406-9816-57A8EB6E361D}" type="pres">
      <dgm:prSet presAssocID="{03803A09-0F8C-4E23-983D-836F62D5DEDD}" presName="parentLeftMargin" presStyleLbl="node1" presStyleIdx="2" presStyleCnt="4"/>
      <dgm:spPr/>
      <dgm:t>
        <a:bodyPr/>
        <a:lstStyle/>
        <a:p>
          <a:endParaRPr lang="en-US"/>
        </a:p>
      </dgm:t>
    </dgm:pt>
    <dgm:pt modelId="{924F7DE2-ACED-4A1A-9548-F2CBEDB56BEF}" type="pres">
      <dgm:prSet presAssocID="{03803A09-0F8C-4E23-983D-836F62D5DEDD}" presName="parentText" presStyleLbl="node1" presStyleIdx="3" presStyleCnt="4" custScaleX="107155">
        <dgm:presLayoutVars>
          <dgm:chMax val="0"/>
          <dgm:bulletEnabled val="1"/>
        </dgm:presLayoutVars>
      </dgm:prSet>
      <dgm:spPr/>
      <dgm:t>
        <a:bodyPr/>
        <a:lstStyle/>
        <a:p>
          <a:endParaRPr lang="en-US"/>
        </a:p>
      </dgm:t>
    </dgm:pt>
    <dgm:pt modelId="{1685838F-DC80-45B3-B1BC-9F1DE074CD4D}" type="pres">
      <dgm:prSet presAssocID="{03803A09-0F8C-4E23-983D-836F62D5DEDD}" presName="negativeSpace" presStyleCnt="0"/>
      <dgm:spPr/>
    </dgm:pt>
    <dgm:pt modelId="{FEE74DEF-0636-4B5A-8245-07BD11E631A7}" type="pres">
      <dgm:prSet presAssocID="{03803A09-0F8C-4E23-983D-836F62D5DEDD}" presName="childText" presStyleLbl="conFgAcc1" presStyleIdx="3" presStyleCnt="4">
        <dgm:presLayoutVars>
          <dgm:bulletEnabled val="1"/>
        </dgm:presLayoutVars>
      </dgm:prSet>
      <dgm:spPr/>
    </dgm:pt>
  </dgm:ptLst>
  <dgm:cxnLst>
    <dgm:cxn modelId="{9E70EA28-F5C1-42AD-91A5-60C9BC75E7F6}" srcId="{D5826E01-19A2-41D5-8404-59DB32D77CF1}" destId="{A0B6767C-4316-4AC3-901E-11EE0C6F1E87}" srcOrd="1" destOrd="0" parTransId="{8E8A77F5-6AF3-45F0-82FA-0BE0588235B9}" sibTransId="{7811D477-EEB3-4AD5-B9CB-E47AE12F2C37}"/>
    <dgm:cxn modelId="{41BE8DDB-1A78-487D-9C24-A9E9E63C4F21}" type="presOf" srcId="{03803A09-0F8C-4E23-983D-836F62D5DEDD}" destId="{6C62F666-03DF-4406-9816-57A8EB6E361D}" srcOrd="0" destOrd="0" presId="urn:microsoft.com/office/officeart/2005/8/layout/list1"/>
    <dgm:cxn modelId="{A95E735D-CDA5-4B54-AEFD-E395BE594C71}" type="presOf" srcId="{03803A09-0F8C-4E23-983D-836F62D5DEDD}" destId="{924F7DE2-ACED-4A1A-9548-F2CBEDB56BEF}" srcOrd="1" destOrd="0" presId="urn:microsoft.com/office/officeart/2005/8/layout/list1"/>
    <dgm:cxn modelId="{A4013FC4-43D6-4F81-BB76-D3090B8B8DF9}" type="presOf" srcId="{D5826E01-19A2-41D5-8404-59DB32D77CF1}" destId="{D3ABA520-9C65-48DF-9E01-DB51AACE6787}" srcOrd="0" destOrd="0" presId="urn:microsoft.com/office/officeart/2005/8/layout/list1"/>
    <dgm:cxn modelId="{7F9614B5-E205-458B-B7CF-0DC49B803907}" type="presOf" srcId="{FB4ECDE6-3B52-41CE-AED3-17BC86B2EAD2}" destId="{AC40B37A-7D5E-46C4-8EAA-F5428BBDC3C7}" srcOrd="0" destOrd="0" presId="urn:microsoft.com/office/officeart/2005/8/layout/list1"/>
    <dgm:cxn modelId="{525917CB-C4A0-4484-8BF5-20BCF4D30B81}" type="presOf" srcId="{FB4ECDE6-3B52-41CE-AED3-17BC86B2EAD2}" destId="{912BBB54-A8D4-4210-A3A0-2BD1AE396B7E}" srcOrd="1" destOrd="0" presId="urn:microsoft.com/office/officeart/2005/8/layout/list1"/>
    <dgm:cxn modelId="{6AD3951F-CA3E-4627-815D-7C3788E53FFD}" type="presOf" srcId="{F7562F1A-5CFA-4427-8952-62B8F3864483}" destId="{E1628898-8374-45DE-8A96-F711DF6C84F5}" srcOrd="1" destOrd="0" presId="urn:microsoft.com/office/officeart/2005/8/layout/list1"/>
    <dgm:cxn modelId="{166C7F77-0079-49C3-9C64-AF125676F10F}" srcId="{D5826E01-19A2-41D5-8404-59DB32D77CF1}" destId="{03803A09-0F8C-4E23-983D-836F62D5DEDD}" srcOrd="3" destOrd="0" parTransId="{A8FEDD81-ECAD-4F4D-92D9-297DB69D83FF}" sibTransId="{BC39196F-2574-4DE8-A7E9-31D3A6D1CB23}"/>
    <dgm:cxn modelId="{2542C31B-954A-4DAF-879E-3BB2F9DDB60A}" srcId="{D5826E01-19A2-41D5-8404-59DB32D77CF1}" destId="{FB4ECDE6-3B52-41CE-AED3-17BC86B2EAD2}" srcOrd="2" destOrd="0" parTransId="{EE49D9FC-2AF8-4DA1-933A-C8166CCB3794}" sibTransId="{D340A594-EA73-4868-B40B-6DF199D0416E}"/>
    <dgm:cxn modelId="{093DCF69-A850-469E-9553-EAE5697BC97E}" type="presOf" srcId="{F7562F1A-5CFA-4427-8952-62B8F3864483}" destId="{D02406D8-1924-4FC7-B165-86339154BF54}" srcOrd="0" destOrd="0" presId="urn:microsoft.com/office/officeart/2005/8/layout/list1"/>
    <dgm:cxn modelId="{9BCB017B-F2BF-4593-8D2B-F0D650E1E666}" type="presOf" srcId="{A0B6767C-4316-4AC3-901E-11EE0C6F1E87}" destId="{33548133-0B0D-4522-A8B2-115CC9885BB4}" srcOrd="1" destOrd="0" presId="urn:microsoft.com/office/officeart/2005/8/layout/list1"/>
    <dgm:cxn modelId="{7919E92A-838B-4A3A-BB83-DE4F50760C30}" srcId="{D5826E01-19A2-41D5-8404-59DB32D77CF1}" destId="{F7562F1A-5CFA-4427-8952-62B8F3864483}" srcOrd="0" destOrd="0" parTransId="{0CD3912E-2956-4003-9465-541E43AA948D}" sibTransId="{2A5A91F6-DE8F-4992-BD54-1E8679B84E7E}"/>
    <dgm:cxn modelId="{E97F7E65-6ABD-49B2-9D7A-2CC6514DB494}" type="presOf" srcId="{A0B6767C-4316-4AC3-901E-11EE0C6F1E87}" destId="{64437456-9D37-48B5-AA6E-7A1DA45300C8}" srcOrd="0" destOrd="0" presId="urn:microsoft.com/office/officeart/2005/8/layout/list1"/>
    <dgm:cxn modelId="{2A18FE51-F2FF-4C40-8E74-E3471462B282}" type="presParOf" srcId="{D3ABA520-9C65-48DF-9E01-DB51AACE6787}" destId="{E6F3D267-3360-4B96-AA83-A4E6507C9AAD}" srcOrd="0" destOrd="0" presId="urn:microsoft.com/office/officeart/2005/8/layout/list1"/>
    <dgm:cxn modelId="{A59A5CEB-2B4D-4A79-9B2B-CAFF7F34BF0C}" type="presParOf" srcId="{E6F3D267-3360-4B96-AA83-A4E6507C9AAD}" destId="{D02406D8-1924-4FC7-B165-86339154BF54}" srcOrd="0" destOrd="0" presId="urn:microsoft.com/office/officeart/2005/8/layout/list1"/>
    <dgm:cxn modelId="{E2AD12EA-3060-4957-8F30-7CD0CF8154FE}" type="presParOf" srcId="{E6F3D267-3360-4B96-AA83-A4E6507C9AAD}" destId="{E1628898-8374-45DE-8A96-F711DF6C84F5}" srcOrd="1" destOrd="0" presId="urn:microsoft.com/office/officeart/2005/8/layout/list1"/>
    <dgm:cxn modelId="{55569F9D-5CC0-4B50-940F-16607927B68B}" type="presParOf" srcId="{D3ABA520-9C65-48DF-9E01-DB51AACE6787}" destId="{FEC58FEF-0DED-435E-8655-264094952D4C}" srcOrd="1" destOrd="0" presId="urn:microsoft.com/office/officeart/2005/8/layout/list1"/>
    <dgm:cxn modelId="{84788649-75FC-4E29-A190-26E7B5DFA5BE}" type="presParOf" srcId="{D3ABA520-9C65-48DF-9E01-DB51AACE6787}" destId="{230D6ACE-B458-4283-93CF-117322E5F63E}" srcOrd="2" destOrd="0" presId="urn:microsoft.com/office/officeart/2005/8/layout/list1"/>
    <dgm:cxn modelId="{3E0EF700-57C0-4E30-9C71-BA8319877BC2}" type="presParOf" srcId="{D3ABA520-9C65-48DF-9E01-DB51AACE6787}" destId="{7BEF2372-14E7-4291-9918-D4F82D75105A}" srcOrd="3" destOrd="0" presId="urn:microsoft.com/office/officeart/2005/8/layout/list1"/>
    <dgm:cxn modelId="{41B66CF3-7805-44A4-BFA7-BFEA6ED5D021}" type="presParOf" srcId="{D3ABA520-9C65-48DF-9E01-DB51AACE6787}" destId="{A4D01CE5-6916-49E0-BB2F-FF08FC34C5BE}" srcOrd="4" destOrd="0" presId="urn:microsoft.com/office/officeart/2005/8/layout/list1"/>
    <dgm:cxn modelId="{B7C87B52-D73A-415F-B897-BB3EFA0FA018}" type="presParOf" srcId="{A4D01CE5-6916-49E0-BB2F-FF08FC34C5BE}" destId="{64437456-9D37-48B5-AA6E-7A1DA45300C8}" srcOrd="0" destOrd="0" presId="urn:microsoft.com/office/officeart/2005/8/layout/list1"/>
    <dgm:cxn modelId="{5FECDCF1-2CBF-4C08-8738-EC40BCD5890D}" type="presParOf" srcId="{A4D01CE5-6916-49E0-BB2F-FF08FC34C5BE}" destId="{33548133-0B0D-4522-A8B2-115CC9885BB4}" srcOrd="1" destOrd="0" presId="urn:microsoft.com/office/officeart/2005/8/layout/list1"/>
    <dgm:cxn modelId="{2C89F439-DEF8-437A-A1C8-0909DBAB51B5}" type="presParOf" srcId="{D3ABA520-9C65-48DF-9E01-DB51AACE6787}" destId="{C7A2B011-F768-4B6A-B22C-E7EA33C1129F}" srcOrd="5" destOrd="0" presId="urn:microsoft.com/office/officeart/2005/8/layout/list1"/>
    <dgm:cxn modelId="{39914D01-A54F-4059-84B2-B3AE58F61CA9}" type="presParOf" srcId="{D3ABA520-9C65-48DF-9E01-DB51AACE6787}" destId="{2F1E1879-DB91-40D3-8D6E-D1F26B8DE3B6}" srcOrd="6" destOrd="0" presId="urn:microsoft.com/office/officeart/2005/8/layout/list1"/>
    <dgm:cxn modelId="{69351CA9-C2A3-46F8-A02B-BC62AF569C68}" type="presParOf" srcId="{D3ABA520-9C65-48DF-9E01-DB51AACE6787}" destId="{A32F9388-F634-4850-ACB5-D19078E824F3}" srcOrd="7" destOrd="0" presId="urn:microsoft.com/office/officeart/2005/8/layout/list1"/>
    <dgm:cxn modelId="{02C2AE63-9D3F-4F65-AEFA-5582DA099327}" type="presParOf" srcId="{D3ABA520-9C65-48DF-9E01-DB51AACE6787}" destId="{5EFA2C6A-92E4-442E-9A89-2681C77E9257}" srcOrd="8" destOrd="0" presId="urn:microsoft.com/office/officeart/2005/8/layout/list1"/>
    <dgm:cxn modelId="{1FCD6F55-0312-444C-8BFF-F032FB528E4F}" type="presParOf" srcId="{5EFA2C6A-92E4-442E-9A89-2681C77E9257}" destId="{AC40B37A-7D5E-46C4-8EAA-F5428BBDC3C7}" srcOrd="0" destOrd="0" presId="urn:microsoft.com/office/officeart/2005/8/layout/list1"/>
    <dgm:cxn modelId="{91CF4E15-D9E6-414F-B42E-A8ED3F34B0BC}" type="presParOf" srcId="{5EFA2C6A-92E4-442E-9A89-2681C77E9257}" destId="{912BBB54-A8D4-4210-A3A0-2BD1AE396B7E}" srcOrd="1" destOrd="0" presId="urn:microsoft.com/office/officeart/2005/8/layout/list1"/>
    <dgm:cxn modelId="{F8063545-F7AA-441F-B3EC-51912BAA4808}" type="presParOf" srcId="{D3ABA520-9C65-48DF-9E01-DB51AACE6787}" destId="{1FCC4189-15FD-4044-9B0C-D6DF3207F340}" srcOrd="9" destOrd="0" presId="urn:microsoft.com/office/officeart/2005/8/layout/list1"/>
    <dgm:cxn modelId="{4ABED812-A828-4EFE-8C5E-AEACD8C4F7DF}" type="presParOf" srcId="{D3ABA520-9C65-48DF-9E01-DB51AACE6787}" destId="{AE5FC713-B800-414B-AFE2-1AEFF426FCC0}" srcOrd="10" destOrd="0" presId="urn:microsoft.com/office/officeart/2005/8/layout/list1"/>
    <dgm:cxn modelId="{2A2E015B-2815-4F33-8AFB-2E0D1F220BA8}" type="presParOf" srcId="{D3ABA520-9C65-48DF-9E01-DB51AACE6787}" destId="{60BB850E-B5D9-40DF-A010-092B8FB82007}" srcOrd="11" destOrd="0" presId="urn:microsoft.com/office/officeart/2005/8/layout/list1"/>
    <dgm:cxn modelId="{B3963F47-1559-4FF6-AF55-291AB08D9FEA}" type="presParOf" srcId="{D3ABA520-9C65-48DF-9E01-DB51AACE6787}" destId="{A1498909-D72E-4630-AF57-8F6D7642D8CA}" srcOrd="12" destOrd="0" presId="urn:microsoft.com/office/officeart/2005/8/layout/list1"/>
    <dgm:cxn modelId="{A1AC0C7B-34D8-417D-BC78-5A2A3460662D}" type="presParOf" srcId="{A1498909-D72E-4630-AF57-8F6D7642D8CA}" destId="{6C62F666-03DF-4406-9816-57A8EB6E361D}" srcOrd="0" destOrd="0" presId="urn:microsoft.com/office/officeart/2005/8/layout/list1"/>
    <dgm:cxn modelId="{E0C8AC50-79F5-4F86-8E7D-C326935DA7A2}" type="presParOf" srcId="{A1498909-D72E-4630-AF57-8F6D7642D8CA}" destId="{924F7DE2-ACED-4A1A-9548-F2CBEDB56BEF}" srcOrd="1" destOrd="0" presId="urn:microsoft.com/office/officeart/2005/8/layout/list1"/>
    <dgm:cxn modelId="{6436BCFC-12D9-493B-BFC8-EE7A81B58E3C}" type="presParOf" srcId="{D3ABA520-9C65-48DF-9E01-DB51AACE6787}" destId="{1685838F-DC80-45B3-B1BC-9F1DE074CD4D}" srcOrd="13" destOrd="0" presId="urn:microsoft.com/office/officeart/2005/8/layout/list1"/>
    <dgm:cxn modelId="{D1EB6268-50AE-4086-8B75-7BEE0319FF58}" type="presParOf" srcId="{D3ABA520-9C65-48DF-9E01-DB51AACE6787}" destId="{FEE74DEF-0636-4B5A-8245-07BD11E631A7}"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805B26B-EEF0-4AC7-ABF8-6ED244995036}" type="doc">
      <dgm:prSet loTypeId="urn:microsoft.com/office/officeart/2005/8/layout/vList2" loCatId="list" qsTypeId="urn:microsoft.com/office/officeart/2005/8/quickstyle/3d3" qsCatId="3D" csTypeId="urn:microsoft.com/office/officeart/2005/8/colors/accent1_2" csCatId="accent1"/>
      <dgm:spPr/>
      <dgm:t>
        <a:bodyPr/>
        <a:lstStyle/>
        <a:p>
          <a:endParaRPr lang="en-US"/>
        </a:p>
      </dgm:t>
    </dgm:pt>
    <dgm:pt modelId="{9E91E57E-52A8-4E6C-AC55-6CD612B935CB}">
      <dgm:prSet custT="1"/>
      <dgm:spPr/>
      <dgm:t>
        <a:bodyPr/>
        <a:lstStyle/>
        <a:p>
          <a:pPr rtl="0"/>
          <a:r>
            <a:rPr lang="en-US" sz="3500" b="1" dirty="0">
              <a:latin typeface="Arial" pitchFamily="34" charset="0"/>
              <a:cs typeface="Arial" pitchFamily="34" charset="0"/>
            </a:rPr>
            <a:t>Tools and Resources</a:t>
          </a:r>
          <a:endParaRPr lang="en-US" sz="3500" dirty="0">
            <a:latin typeface="Arial" pitchFamily="34" charset="0"/>
            <a:cs typeface="Arial" pitchFamily="34" charset="0"/>
          </a:endParaRPr>
        </a:p>
      </dgm:t>
    </dgm:pt>
    <dgm:pt modelId="{0EE69CD2-2298-4DA0-9674-39A863527EDA}" type="parTrans" cxnId="{99ED2375-40C5-40F2-9F56-824FAE149479}">
      <dgm:prSet/>
      <dgm:spPr/>
      <dgm:t>
        <a:bodyPr/>
        <a:lstStyle/>
        <a:p>
          <a:endParaRPr lang="en-US"/>
        </a:p>
      </dgm:t>
    </dgm:pt>
    <dgm:pt modelId="{E3762082-CD4E-4177-B195-752AA71C3B04}" type="sibTrans" cxnId="{99ED2375-40C5-40F2-9F56-824FAE149479}">
      <dgm:prSet/>
      <dgm:spPr/>
      <dgm:t>
        <a:bodyPr/>
        <a:lstStyle/>
        <a:p>
          <a:endParaRPr lang="en-US"/>
        </a:p>
      </dgm:t>
    </dgm:pt>
    <dgm:pt modelId="{D8A585F5-5402-499D-9165-5BF63FF13A76}" type="pres">
      <dgm:prSet presAssocID="{F805B26B-EEF0-4AC7-ABF8-6ED244995036}" presName="linear" presStyleCnt="0">
        <dgm:presLayoutVars>
          <dgm:animLvl val="lvl"/>
          <dgm:resizeHandles val="exact"/>
        </dgm:presLayoutVars>
      </dgm:prSet>
      <dgm:spPr/>
      <dgm:t>
        <a:bodyPr/>
        <a:lstStyle/>
        <a:p>
          <a:endParaRPr lang="en-US"/>
        </a:p>
      </dgm:t>
    </dgm:pt>
    <dgm:pt modelId="{93834A1E-71AE-447F-8195-1085BE20CE95}" type="pres">
      <dgm:prSet presAssocID="{9E91E57E-52A8-4E6C-AC55-6CD612B935CB}" presName="parentText" presStyleLbl="node1" presStyleIdx="0" presStyleCnt="1">
        <dgm:presLayoutVars>
          <dgm:chMax val="0"/>
          <dgm:bulletEnabled val="1"/>
        </dgm:presLayoutVars>
      </dgm:prSet>
      <dgm:spPr/>
      <dgm:t>
        <a:bodyPr/>
        <a:lstStyle/>
        <a:p>
          <a:endParaRPr lang="en-US"/>
        </a:p>
      </dgm:t>
    </dgm:pt>
  </dgm:ptLst>
  <dgm:cxnLst>
    <dgm:cxn modelId="{99ED2375-40C5-40F2-9F56-824FAE149479}" srcId="{F805B26B-EEF0-4AC7-ABF8-6ED244995036}" destId="{9E91E57E-52A8-4E6C-AC55-6CD612B935CB}" srcOrd="0" destOrd="0" parTransId="{0EE69CD2-2298-4DA0-9674-39A863527EDA}" sibTransId="{E3762082-CD4E-4177-B195-752AA71C3B04}"/>
    <dgm:cxn modelId="{8FE92E09-DDFD-4976-84F5-6E59BAB3D223}" type="presOf" srcId="{F805B26B-EEF0-4AC7-ABF8-6ED244995036}" destId="{D8A585F5-5402-499D-9165-5BF63FF13A76}" srcOrd="0" destOrd="0" presId="urn:microsoft.com/office/officeart/2005/8/layout/vList2"/>
    <dgm:cxn modelId="{7DD04BA6-ED39-46F0-B992-9FF194869691}" type="presOf" srcId="{9E91E57E-52A8-4E6C-AC55-6CD612B935CB}" destId="{93834A1E-71AE-447F-8195-1085BE20CE95}" srcOrd="0" destOrd="0" presId="urn:microsoft.com/office/officeart/2005/8/layout/vList2"/>
    <dgm:cxn modelId="{F586518C-1AC6-4F68-A94E-E2EC3F1F1CE2}" type="presParOf" srcId="{D8A585F5-5402-499D-9165-5BF63FF13A76}" destId="{93834A1E-71AE-447F-8195-1085BE20CE9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B40C6F-BDEA-4339-9AD0-32A5409E6910}"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DDBB64DC-81EC-4D0D-9901-80774AB2FBF1}">
      <dgm:prSet/>
      <dgm:spPr/>
      <dgm:t>
        <a:bodyPr/>
        <a:lstStyle/>
        <a:p>
          <a:pPr rtl="0" eaLnBrk="1" latinLnBrk="0" hangingPunct="1">
            <a:buClr>
              <a:schemeClr val="accent1"/>
            </a:buClr>
            <a:buSzPts val="3000"/>
            <a:buFont typeface="Wingdings" panose="05000000000000000000" pitchFamily="2" charset="2"/>
            <a:buNone/>
          </a:pPr>
          <a:r>
            <a:rPr lang="en-US" dirty="0" smtClean="0"/>
            <a:t>Poor social-emotional </a:t>
          </a:r>
          <a:r>
            <a:rPr lang="en-US" dirty="0"/>
            <a:t>skills can lead to social isolation or inability to get along with </a:t>
          </a:r>
          <a:r>
            <a:rPr lang="en-US" dirty="0" smtClean="0"/>
            <a:t>others.</a:t>
          </a:r>
          <a:endParaRPr lang="en-US" dirty="0"/>
        </a:p>
      </dgm:t>
    </dgm:pt>
    <dgm:pt modelId="{16FC2DDF-7601-4C84-835D-CE097D120AAC}" type="parTrans" cxnId="{CC1BCBB9-EDAC-4252-BF90-90609648766A}">
      <dgm:prSet/>
      <dgm:spPr/>
      <dgm:t>
        <a:bodyPr/>
        <a:lstStyle/>
        <a:p>
          <a:endParaRPr lang="en-US"/>
        </a:p>
      </dgm:t>
    </dgm:pt>
    <dgm:pt modelId="{2E6467B2-8458-419F-A265-A5F5DDB4A7B8}" type="sibTrans" cxnId="{CC1BCBB9-EDAC-4252-BF90-90609648766A}">
      <dgm:prSet/>
      <dgm:spPr/>
      <dgm:t>
        <a:bodyPr/>
        <a:lstStyle/>
        <a:p>
          <a:endParaRPr lang="en-US"/>
        </a:p>
      </dgm:t>
    </dgm:pt>
    <dgm:pt modelId="{A118ABAA-083A-4EC1-9381-D85ECFF47614}" type="pres">
      <dgm:prSet presAssocID="{CDB40C6F-BDEA-4339-9AD0-32A5409E6910}" presName="linear" presStyleCnt="0">
        <dgm:presLayoutVars>
          <dgm:animLvl val="lvl"/>
          <dgm:resizeHandles val="exact"/>
        </dgm:presLayoutVars>
      </dgm:prSet>
      <dgm:spPr/>
      <dgm:t>
        <a:bodyPr/>
        <a:lstStyle/>
        <a:p>
          <a:endParaRPr lang="en-US"/>
        </a:p>
      </dgm:t>
    </dgm:pt>
    <dgm:pt modelId="{394416CB-4325-4934-BED9-1ABAC8DED42E}" type="pres">
      <dgm:prSet presAssocID="{DDBB64DC-81EC-4D0D-9901-80774AB2FBF1}" presName="parentText" presStyleLbl="node1" presStyleIdx="0" presStyleCnt="1">
        <dgm:presLayoutVars>
          <dgm:chMax val="0"/>
          <dgm:bulletEnabled val="1"/>
        </dgm:presLayoutVars>
      </dgm:prSet>
      <dgm:spPr/>
      <dgm:t>
        <a:bodyPr/>
        <a:lstStyle/>
        <a:p>
          <a:endParaRPr lang="en-US"/>
        </a:p>
      </dgm:t>
    </dgm:pt>
  </dgm:ptLst>
  <dgm:cxnLst>
    <dgm:cxn modelId="{CC1BCBB9-EDAC-4252-BF90-90609648766A}" srcId="{CDB40C6F-BDEA-4339-9AD0-32A5409E6910}" destId="{DDBB64DC-81EC-4D0D-9901-80774AB2FBF1}" srcOrd="0" destOrd="0" parTransId="{16FC2DDF-7601-4C84-835D-CE097D120AAC}" sibTransId="{2E6467B2-8458-419F-A265-A5F5DDB4A7B8}"/>
    <dgm:cxn modelId="{7579A452-5566-4EB3-B5F5-5C22814C8334}" type="presOf" srcId="{DDBB64DC-81EC-4D0D-9901-80774AB2FBF1}" destId="{394416CB-4325-4934-BED9-1ABAC8DED42E}" srcOrd="0" destOrd="0" presId="urn:microsoft.com/office/officeart/2005/8/layout/vList2"/>
    <dgm:cxn modelId="{45E8DFD3-26D8-4931-96FA-F53A0439E96F}" type="presOf" srcId="{CDB40C6F-BDEA-4339-9AD0-32A5409E6910}" destId="{A118ABAA-083A-4EC1-9381-D85ECFF47614}" srcOrd="0" destOrd="0" presId="urn:microsoft.com/office/officeart/2005/8/layout/vList2"/>
    <dgm:cxn modelId="{919A652E-5A7B-4767-AC48-7DCB1E5F299B}" type="presParOf" srcId="{A118ABAA-083A-4EC1-9381-D85ECFF47614}" destId="{394416CB-4325-4934-BED9-1ABAC8DED42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453ADB-432C-4FF1-84CB-0424DAFCD267}"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5B40BCEF-4E92-46C3-81EF-6D774FEDAD1F}">
      <dgm:prSet/>
      <dgm:spPr/>
      <dgm:t>
        <a:bodyPr/>
        <a:lstStyle/>
        <a:p>
          <a:pPr rtl="0" eaLnBrk="1" latinLnBrk="0" hangingPunct="1">
            <a:buClr>
              <a:schemeClr val="accent1"/>
            </a:buClr>
            <a:buSzPts val="3000"/>
            <a:buFont typeface="Wingdings" panose="05000000000000000000" pitchFamily="2" charset="2"/>
            <a:buNone/>
          </a:pPr>
          <a:r>
            <a:rPr lang="en-US" dirty="0"/>
            <a:t>Children do not acquire knowledge and skills at the same rate as their </a:t>
          </a:r>
          <a:r>
            <a:rPr lang="en-US" dirty="0" smtClean="0"/>
            <a:t>peers; </a:t>
          </a:r>
          <a:r>
            <a:rPr lang="en-US" dirty="0"/>
            <a:t>gaps become </a:t>
          </a:r>
          <a:r>
            <a:rPr lang="en-US" dirty="0" smtClean="0"/>
            <a:t>larger.</a:t>
          </a:r>
          <a:endParaRPr lang="en-US" dirty="0"/>
        </a:p>
      </dgm:t>
    </dgm:pt>
    <dgm:pt modelId="{88D192E9-7A60-4EFB-86BA-E697C0473D92}" type="parTrans" cxnId="{99E644ED-8505-4202-9295-44EA718A6C85}">
      <dgm:prSet/>
      <dgm:spPr/>
      <dgm:t>
        <a:bodyPr/>
        <a:lstStyle/>
        <a:p>
          <a:endParaRPr lang="en-US"/>
        </a:p>
      </dgm:t>
    </dgm:pt>
    <dgm:pt modelId="{7ED3B0F0-9079-4CC6-83FA-E640E82E8B7D}" type="sibTrans" cxnId="{99E644ED-8505-4202-9295-44EA718A6C85}">
      <dgm:prSet/>
      <dgm:spPr/>
      <dgm:t>
        <a:bodyPr/>
        <a:lstStyle/>
        <a:p>
          <a:endParaRPr lang="en-US"/>
        </a:p>
      </dgm:t>
    </dgm:pt>
    <dgm:pt modelId="{C8BDCD3A-8849-4801-8BAC-7578C478E1F6}" type="pres">
      <dgm:prSet presAssocID="{63453ADB-432C-4FF1-84CB-0424DAFCD267}" presName="linear" presStyleCnt="0">
        <dgm:presLayoutVars>
          <dgm:animLvl val="lvl"/>
          <dgm:resizeHandles val="exact"/>
        </dgm:presLayoutVars>
      </dgm:prSet>
      <dgm:spPr/>
      <dgm:t>
        <a:bodyPr/>
        <a:lstStyle/>
        <a:p>
          <a:endParaRPr lang="en-US"/>
        </a:p>
      </dgm:t>
    </dgm:pt>
    <dgm:pt modelId="{89BEE622-05EA-4904-913B-227E7FE68FB0}" type="pres">
      <dgm:prSet presAssocID="{5B40BCEF-4E92-46C3-81EF-6D774FEDAD1F}" presName="parentText" presStyleLbl="node1" presStyleIdx="0" presStyleCnt="1">
        <dgm:presLayoutVars>
          <dgm:chMax val="0"/>
          <dgm:bulletEnabled val="1"/>
        </dgm:presLayoutVars>
      </dgm:prSet>
      <dgm:spPr/>
      <dgm:t>
        <a:bodyPr/>
        <a:lstStyle/>
        <a:p>
          <a:endParaRPr lang="en-US"/>
        </a:p>
      </dgm:t>
    </dgm:pt>
  </dgm:ptLst>
  <dgm:cxnLst>
    <dgm:cxn modelId="{2401A725-AEFC-4DE5-893F-B6E8416205B3}" type="presOf" srcId="{5B40BCEF-4E92-46C3-81EF-6D774FEDAD1F}" destId="{89BEE622-05EA-4904-913B-227E7FE68FB0}" srcOrd="0" destOrd="0" presId="urn:microsoft.com/office/officeart/2005/8/layout/vList2"/>
    <dgm:cxn modelId="{99E644ED-8505-4202-9295-44EA718A6C85}" srcId="{63453ADB-432C-4FF1-84CB-0424DAFCD267}" destId="{5B40BCEF-4E92-46C3-81EF-6D774FEDAD1F}" srcOrd="0" destOrd="0" parTransId="{88D192E9-7A60-4EFB-86BA-E697C0473D92}" sibTransId="{7ED3B0F0-9079-4CC6-83FA-E640E82E8B7D}"/>
    <dgm:cxn modelId="{44E65FC9-B888-4861-90BE-16C685E0BA79}" type="presOf" srcId="{63453ADB-432C-4FF1-84CB-0424DAFCD267}" destId="{C8BDCD3A-8849-4801-8BAC-7578C478E1F6}" srcOrd="0" destOrd="0" presId="urn:microsoft.com/office/officeart/2005/8/layout/vList2"/>
    <dgm:cxn modelId="{179019E4-8E33-4A9E-AB45-A178ED9507F3}" type="presParOf" srcId="{C8BDCD3A-8849-4801-8BAC-7578C478E1F6}" destId="{89BEE622-05EA-4904-913B-227E7FE68FB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B040C8-3846-49B3-B0B9-B4253C3C1FED}"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2504B534-9B74-46F2-8353-C65C0C67ECAA}">
      <dgm:prSet/>
      <dgm:spPr/>
      <dgm:t>
        <a:bodyPr/>
        <a:lstStyle/>
        <a:p>
          <a:pPr rtl="0" eaLnBrk="1" latinLnBrk="0" hangingPunct="1">
            <a:buClr>
              <a:schemeClr val="accent1"/>
            </a:buClr>
            <a:buSzPts val="3000"/>
            <a:buFont typeface="Wingdings" panose="05000000000000000000" pitchFamily="2" charset="2"/>
            <a:buNone/>
          </a:pPr>
          <a:r>
            <a:rPr lang="en-US" dirty="0"/>
            <a:t>Children do not develop appropriate behaviors to support their independence, continuing to depend on adults in their environments for daily needs.</a:t>
          </a:r>
        </a:p>
      </dgm:t>
    </dgm:pt>
    <dgm:pt modelId="{D50671F4-69B9-4B05-90E1-BB934114F1A5}" type="parTrans" cxnId="{0691C066-3C84-427F-883C-C76EB00FF6BB}">
      <dgm:prSet/>
      <dgm:spPr/>
      <dgm:t>
        <a:bodyPr/>
        <a:lstStyle/>
        <a:p>
          <a:endParaRPr lang="en-US"/>
        </a:p>
      </dgm:t>
    </dgm:pt>
    <dgm:pt modelId="{98C5E6FA-085E-4FAB-97F0-8AEE5BF9B561}" type="sibTrans" cxnId="{0691C066-3C84-427F-883C-C76EB00FF6BB}">
      <dgm:prSet/>
      <dgm:spPr/>
      <dgm:t>
        <a:bodyPr/>
        <a:lstStyle/>
        <a:p>
          <a:endParaRPr lang="en-US"/>
        </a:p>
      </dgm:t>
    </dgm:pt>
    <dgm:pt modelId="{8507183E-7789-463D-8324-930A60167013}" type="pres">
      <dgm:prSet presAssocID="{6EB040C8-3846-49B3-B0B9-B4253C3C1FED}" presName="linear" presStyleCnt="0">
        <dgm:presLayoutVars>
          <dgm:animLvl val="lvl"/>
          <dgm:resizeHandles val="exact"/>
        </dgm:presLayoutVars>
      </dgm:prSet>
      <dgm:spPr/>
      <dgm:t>
        <a:bodyPr/>
        <a:lstStyle/>
        <a:p>
          <a:endParaRPr lang="en-US"/>
        </a:p>
      </dgm:t>
    </dgm:pt>
    <dgm:pt modelId="{CA8960F7-95A0-45B6-B509-99320713CF5B}" type="pres">
      <dgm:prSet presAssocID="{2504B534-9B74-46F2-8353-C65C0C67ECAA}" presName="parentText" presStyleLbl="node1" presStyleIdx="0" presStyleCnt="1" custScaleY="21904" custLinFactNeighborX="-1010" custLinFactNeighborY="-16276">
        <dgm:presLayoutVars>
          <dgm:chMax val="0"/>
          <dgm:bulletEnabled val="1"/>
        </dgm:presLayoutVars>
      </dgm:prSet>
      <dgm:spPr/>
      <dgm:t>
        <a:bodyPr/>
        <a:lstStyle/>
        <a:p>
          <a:endParaRPr lang="en-US"/>
        </a:p>
      </dgm:t>
    </dgm:pt>
  </dgm:ptLst>
  <dgm:cxnLst>
    <dgm:cxn modelId="{C9B71622-3989-4A13-B85B-2A2B1DC6EC8C}" type="presOf" srcId="{6EB040C8-3846-49B3-B0B9-B4253C3C1FED}" destId="{8507183E-7789-463D-8324-930A60167013}" srcOrd="0" destOrd="0" presId="urn:microsoft.com/office/officeart/2005/8/layout/vList2"/>
    <dgm:cxn modelId="{0691C066-3C84-427F-883C-C76EB00FF6BB}" srcId="{6EB040C8-3846-49B3-B0B9-B4253C3C1FED}" destId="{2504B534-9B74-46F2-8353-C65C0C67ECAA}" srcOrd="0" destOrd="0" parTransId="{D50671F4-69B9-4B05-90E1-BB934114F1A5}" sibTransId="{98C5E6FA-085E-4FAB-97F0-8AEE5BF9B561}"/>
    <dgm:cxn modelId="{3729B1CB-DD30-414E-9A01-BCD045BB1103}" type="presOf" srcId="{2504B534-9B74-46F2-8353-C65C0C67ECAA}" destId="{CA8960F7-95A0-45B6-B509-99320713CF5B}" srcOrd="0" destOrd="0" presId="urn:microsoft.com/office/officeart/2005/8/layout/vList2"/>
    <dgm:cxn modelId="{E1E51CD8-30FD-48D9-84C7-3AC1EEA130FB}" type="presParOf" srcId="{8507183E-7789-463D-8324-930A60167013}" destId="{CA8960F7-95A0-45B6-B509-99320713CF5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82AA86-8F64-4D1E-BFC4-B892E985A773}"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8FFD3170-F666-4317-B56D-F6DE29FFFE69}">
      <dgm:prSet/>
      <dgm:spPr/>
      <dgm:t>
        <a:bodyPr/>
        <a:lstStyle/>
        <a:p>
          <a:pPr rtl="0" eaLnBrk="1" latinLnBrk="0" hangingPunct="1">
            <a:buClr>
              <a:schemeClr val="accent1"/>
            </a:buClr>
            <a:buSzPts val="3000"/>
            <a:buFont typeface="Wingdings" panose="05000000000000000000" pitchFamily="2" charset="2"/>
            <a:buNone/>
          </a:pPr>
          <a:r>
            <a:rPr lang="en-US" dirty="0"/>
            <a:t>Families are not well informed about their </a:t>
          </a:r>
          <a:r>
            <a:rPr lang="en-US" dirty="0" smtClean="0"/>
            <a:t>rights </a:t>
          </a:r>
          <a:r>
            <a:rPr lang="en-US" dirty="0"/>
            <a:t>and fail to access appropriate services and supports for their children, resulting in a success gap.</a:t>
          </a:r>
        </a:p>
      </dgm:t>
    </dgm:pt>
    <dgm:pt modelId="{24E46BD6-E114-48BF-B45A-1182A52A797B}" type="parTrans" cxnId="{EFC8ED7B-025D-46DC-9D66-A492702DC044}">
      <dgm:prSet/>
      <dgm:spPr/>
      <dgm:t>
        <a:bodyPr/>
        <a:lstStyle/>
        <a:p>
          <a:endParaRPr lang="en-US"/>
        </a:p>
      </dgm:t>
    </dgm:pt>
    <dgm:pt modelId="{90AEC6D8-6F6A-4F50-8731-2E1D973208BC}" type="sibTrans" cxnId="{EFC8ED7B-025D-46DC-9D66-A492702DC044}">
      <dgm:prSet/>
      <dgm:spPr/>
      <dgm:t>
        <a:bodyPr/>
        <a:lstStyle/>
        <a:p>
          <a:endParaRPr lang="en-US"/>
        </a:p>
      </dgm:t>
    </dgm:pt>
    <dgm:pt modelId="{15B3F466-967A-481F-9BC7-07CEEAD0F46C}" type="pres">
      <dgm:prSet presAssocID="{9182AA86-8F64-4D1E-BFC4-B892E985A773}" presName="linear" presStyleCnt="0">
        <dgm:presLayoutVars>
          <dgm:animLvl val="lvl"/>
          <dgm:resizeHandles val="exact"/>
        </dgm:presLayoutVars>
      </dgm:prSet>
      <dgm:spPr/>
      <dgm:t>
        <a:bodyPr/>
        <a:lstStyle/>
        <a:p>
          <a:endParaRPr lang="en-US"/>
        </a:p>
      </dgm:t>
    </dgm:pt>
    <dgm:pt modelId="{B388CCFE-6C1E-4EF3-B7AD-55AD936105AD}" type="pres">
      <dgm:prSet presAssocID="{8FFD3170-F666-4317-B56D-F6DE29FFFE69}" presName="parentText" presStyleLbl="node1" presStyleIdx="0" presStyleCnt="1">
        <dgm:presLayoutVars>
          <dgm:chMax val="0"/>
          <dgm:bulletEnabled val="1"/>
        </dgm:presLayoutVars>
      </dgm:prSet>
      <dgm:spPr/>
      <dgm:t>
        <a:bodyPr/>
        <a:lstStyle/>
        <a:p>
          <a:endParaRPr lang="en-US"/>
        </a:p>
      </dgm:t>
    </dgm:pt>
  </dgm:ptLst>
  <dgm:cxnLst>
    <dgm:cxn modelId="{EFC8ED7B-025D-46DC-9D66-A492702DC044}" srcId="{9182AA86-8F64-4D1E-BFC4-B892E985A773}" destId="{8FFD3170-F666-4317-B56D-F6DE29FFFE69}" srcOrd="0" destOrd="0" parTransId="{24E46BD6-E114-48BF-B45A-1182A52A797B}" sibTransId="{90AEC6D8-6F6A-4F50-8731-2E1D973208BC}"/>
    <dgm:cxn modelId="{CD0BD516-A3FE-4C0F-BC33-775517490F19}" type="presOf" srcId="{9182AA86-8F64-4D1E-BFC4-B892E985A773}" destId="{15B3F466-967A-481F-9BC7-07CEEAD0F46C}" srcOrd="0" destOrd="0" presId="urn:microsoft.com/office/officeart/2005/8/layout/vList2"/>
    <dgm:cxn modelId="{C594A500-FFBA-43C8-95AF-8AA51254B239}" type="presOf" srcId="{8FFD3170-F666-4317-B56D-F6DE29FFFE69}" destId="{B388CCFE-6C1E-4EF3-B7AD-55AD936105AD}" srcOrd="0" destOrd="0" presId="urn:microsoft.com/office/officeart/2005/8/layout/vList2"/>
    <dgm:cxn modelId="{48E5B379-097B-4A7A-A3DD-D76F136C237E}" type="presParOf" srcId="{15B3F466-967A-481F-9BC7-07CEEAD0F46C}" destId="{B388CCFE-6C1E-4EF3-B7AD-55AD936105A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269878-5E56-4CED-9755-7FA6C1D41E12}"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55D70563-A9A2-43D2-806C-BC36376842BA}">
      <dgm:prSet/>
      <dgm:spPr/>
      <dgm:t>
        <a:bodyPr/>
        <a:lstStyle/>
        <a:p>
          <a:pPr rtl="0" eaLnBrk="1" latinLnBrk="0" hangingPunct="1">
            <a:buClr>
              <a:schemeClr val="accent1"/>
            </a:buClr>
            <a:buSzPts val="3000"/>
            <a:buFont typeface="Wingdings" panose="05000000000000000000" pitchFamily="2" charset="2"/>
            <a:buNone/>
          </a:pPr>
          <a:r>
            <a:rPr lang="en-US" dirty="0"/>
            <a:t>Gaps that are present at a young age and not addressed can lead to bigger challenges as children get </a:t>
          </a:r>
          <a:r>
            <a:rPr lang="en-US" dirty="0" smtClean="0"/>
            <a:t>older...academic </a:t>
          </a:r>
          <a:r>
            <a:rPr lang="en-US" dirty="0"/>
            <a:t>failure, missed instruction, </a:t>
          </a:r>
          <a:r>
            <a:rPr lang="en-US" dirty="0" smtClean="0"/>
            <a:t>dropping out, </a:t>
          </a:r>
          <a:r>
            <a:rPr lang="en-US" dirty="0"/>
            <a:t>failure to </a:t>
          </a:r>
          <a:r>
            <a:rPr lang="en-US" dirty="0" smtClean="0"/>
            <a:t>graduate.</a:t>
          </a:r>
          <a:endParaRPr lang="en-US" dirty="0"/>
        </a:p>
      </dgm:t>
    </dgm:pt>
    <dgm:pt modelId="{7A56B2B3-64B4-4042-BF5B-8F607229286A}" type="parTrans" cxnId="{E6024742-4868-44AB-B0AA-110CC062C3A3}">
      <dgm:prSet/>
      <dgm:spPr/>
      <dgm:t>
        <a:bodyPr/>
        <a:lstStyle/>
        <a:p>
          <a:endParaRPr lang="en-US"/>
        </a:p>
      </dgm:t>
    </dgm:pt>
    <dgm:pt modelId="{F51DE339-7881-4A6D-A9DB-3F31AA388DC3}" type="sibTrans" cxnId="{E6024742-4868-44AB-B0AA-110CC062C3A3}">
      <dgm:prSet/>
      <dgm:spPr/>
      <dgm:t>
        <a:bodyPr/>
        <a:lstStyle/>
        <a:p>
          <a:endParaRPr lang="en-US"/>
        </a:p>
      </dgm:t>
    </dgm:pt>
    <dgm:pt modelId="{C6B86F98-2BFD-4522-8ACE-9FA4D30828ED}" type="pres">
      <dgm:prSet presAssocID="{88269878-5E56-4CED-9755-7FA6C1D41E12}" presName="linear" presStyleCnt="0">
        <dgm:presLayoutVars>
          <dgm:animLvl val="lvl"/>
          <dgm:resizeHandles val="exact"/>
        </dgm:presLayoutVars>
      </dgm:prSet>
      <dgm:spPr/>
      <dgm:t>
        <a:bodyPr/>
        <a:lstStyle/>
        <a:p>
          <a:endParaRPr lang="en-US"/>
        </a:p>
      </dgm:t>
    </dgm:pt>
    <dgm:pt modelId="{0BAF0D77-40EC-4F4B-9080-1A26CC1F3E3B}" type="pres">
      <dgm:prSet presAssocID="{55D70563-A9A2-43D2-806C-BC36376842BA}" presName="parentText" presStyleLbl="node1" presStyleIdx="0" presStyleCnt="1">
        <dgm:presLayoutVars>
          <dgm:chMax val="0"/>
          <dgm:bulletEnabled val="1"/>
        </dgm:presLayoutVars>
      </dgm:prSet>
      <dgm:spPr/>
      <dgm:t>
        <a:bodyPr/>
        <a:lstStyle/>
        <a:p>
          <a:endParaRPr lang="en-US"/>
        </a:p>
      </dgm:t>
    </dgm:pt>
  </dgm:ptLst>
  <dgm:cxnLst>
    <dgm:cxn modelId="{5024AF82-FC6A-4C3F-921A-5E7BBA344501}" type="presOf" srcId="{55D70563-A9A2-43D2-806C-BC36376842BA}" destId="{0BAF0D77-40EC-4F4B-9080-1A26CC1F3E3B}" srcOrd="0" destOrd="0" presId="urn:microsoft.com/office/officeart/2005/8/layout/vList2"/>
    <dgm:cxn modelId="{E6024742-4868-44AB-B0AA-110CC062C3A3}" srcId="{88269878-5E56-4CED-9755-7FA6C1D41E12}" destId="{55D70563-A9A2-43D2-806C-BC36376842BA}" srcOrd="0" destOrd="0" parTransId="{7A56B2B3-64B4-4042-BF5B-8F607229286A}" sibTransId="{F51DE339-7881-4A6D-A9DB-3F31AA388DC3}"/>
    <dgm:cxn modelId="{188648ED-76A8-42ED-B3BF-F9CDDC77EF1D}" type="presOf" srcId="{88269878-5E56-4CED-9755-7FA6C1D41E12}" destId="{C6B86F98-2BFD-4522-8ACE-9FA4D30828ED}" srcOrd="0" destOrd="0" presId="urn:microsoft.com/office/officeart/2005/8/layout/vList2"/>
    <dgm:cxn modelId="{EBFF86B7-519E-44FF-B764-E7A094A173D2}" type="presParOf" srcId="{C6B86F98-2BFD-4522-8ACE-9FA4D30828ED}" destId="{0BAF0D77-40EC-4F4B-9080-1A26CC1F3E3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CE0A7B-7E73-45E9-84FB-51F961A58029}" type="doc">
      <dgm:prSet loTypeId="urn:microsoft.com/office/officeart/2005/8/layout/process4" loCatId="process" qsTypeId="urn:microsoft.com/office/officeart/2005/8/quickstyle/3d3" qsCatId="3D" csTypeId="urn:microsoft.com/office/officeart/2005/8/colors/accent5_2" csCatId="accent5" phldr="1"/>
      <dgm:spPr/>
      <dgm:t>
        <a:bodyPr/>
        <a:lstStyle/>
        <a:p>
          <a:endParaRPr lang="en-US"/>
        </a:p>
      </dgm:t>
    </dgm:pt>
    <dgm:pt modelId="{28703F11-5D1C-4703-802E-0C1ADAB1A9AC}">
      <dgm:prSet custT="1"/>
      <dgm:spPr/>
      <dgm:t>
        <a:bodyPr/>
        <a:lstStyle/>
        <a:p>
          <a:pPr rtl="0"/>
          <a:r>
            <a:rPr lang="en-US" sz="2800" dirty="0"/>
            <a:t>Risk Ratio: What is a specific racial/ethnic group’s risk of:</a:t>
          </a:r>
        </a:p>
      </dgm:t>
    </dgm:pt>
    <dgm:pt modelId="{05419AC3-5F96-4DA8-9E31-1D3A50137E2D}" type="parTrans" cxnId="{7EF107A3-C8B7-4C71-8FB9-C305A3651771}">
      <dgm:prSet/>
      <dgm:spPr/>
      <dgm:t>
        <a:bodyPr/>
        <a:lstStyle/>
        <a:p>
          <a:endParaRPr lang="en-US"/>
        </a:p>
      </dgm:t>
    </dgm:pt>
    <dgm:pt modelId="{EC82E736-23B8-45D2-8759-43E1D10DDB2C}" type="sibTrans" cxnId="{7EF107A3-C8B7-4C71-8FB9-C305A3651771}">
      <dgm:prSet/>
      <dgm:spPr/>
      <dgm:t>
        <a:bodyPr/>
        <a:lstStyle/>
        <a:p>
          <a:endParaRPr lang="en-US"/>
        </a:p>
      </dgm:t>
    </dgm:pt>
    <dgm:pt modelId="{E4321C59-AA84-4BBB-83A7-7E0ADF8894FD}">
      <dgm:prSet/>
      <dgm:spPr/>
      <dgm:t>
        <a:bodyPr/>
        <a:lstStyle/>
        <a:p>
          <a:pPr rtl="0"/>
          <a:r>
            <a:rPr lang="en-US" dirty="0"/>
            <a:t>Receiving early intervention services or special education</a:t>
          </a:r>
        </a:p>
      </dgm:t>
    </dgm:pt>
    <dgm:pt modelId="{B1344427-D92F-4696-AA0A-E33F58747AED}" type="parTrans" cxnId="{CFB14C46-A785-42C9-A188-A9C2AA9794A5}">
      <dgm:prSet/>
      <dgm:spPr/>
      <dgm:t>
        <a:bodyPr/>
        <a:lstStyle/>
        <a:p>
          <a:endParaRPr lang="en-US"/>
        </a:p>
      </dgm:t>
    </dgm:pt>
    <dgm:pt modelId="{2C582E65-A9AE-4DE3-917C-C9FF7F456EC0}" type="sibTrans" cxnId="{CFB14C46-A785-42C9-A188-A9C2AA9794A5}">
      <dgm:prSet/>
      <dgm:spPr/>
      <dgm:t>
        <a:bodyPr/>
        <a:lstStyle/>
        <a:p>
          <a:endParaRPr lang="en-US"/>
        </a:p>
      </dgm:t>
    </dgm:pt>
    <dgm:pt modelId="{BB512A45-2E79-4187-94C6-68F554B83CAC}">
      <dgm:prSet/>
      <dgm:spPr/>
      <dgm:t>
        <a:bodyPr/>
        <a:lstStyle/>
        <a:p>
          <a:pPr rtl="0"/>
          <a:r>
            <a:rPr lang="en-US" dirty="0"/>
            <a:t>Exiting the program not functioning within age expectations in knowledge and skills</a:t>
          </a:r>
        </a:p>
      </dgm:t>
    </dgm:pt>
    <dgm:pt modelId="{DE2F9F6D-B746-42C8-A8AF-E401EDE7F563}" type="parTrans" cxnId="{DB1CE46B-69FF-458C-B521-7C7DC7E3E324}">
      <dgm:prSet/>
      <dgm:spPr/>
      <dgm:t>
        <a:bodyPr/>
        <a:lstStyle/>
        <a:p>
          <a:endParaRPr lang="en-US"/>
        </a:p>
      </dgm:t>
    </dgm:pt>
    <dgm:pt modelId="{CB39832D-15A2-4376-85A0-3F6C9CBAE993}" type="sibTrans" cxnId="{DB1CE46B-69FF-458C-B521-7C7DC7E3E324}">
      <dgm:prSet/>
      <dgm:spPr/>
      <dgm:t>
        <a:bodyPr/>
        <a:lstStyle/>
        <a:p>
          <a:endParaRPr lang="en-US"/>
        </a:p>
      </dgm:t>
    </dgm:pt>
    <dgm:pt modelId="{E5168312-F394-4535-B184-6E4AF1E9ED96}">
      <dgm:prSet/>
      <dgm:spPr/>
      <dgm:t>
        <a:bodyPr/>
        <a:lstStyle/>
        <a:p>
          <a:pPr rtl="0"/>
          <a:r>
            <a:rPr lang="en-US" dirty="0"/>
            <a:t>Experiencing a particular disciplinary removal (619)</a:t>
          </a:r>
        </a:p>
      </dgm:t>
    </dgm:pt>
    <dgm:pt modelId="{8FF7659B-98B9-4600-8BB1-EF7DDCDAD09A}" type="parTrans" cxnId="{997AA4D3-B50B-4260-AB07-F3551D58333B}">
      <dgm:prSet/>
      <dgm:spPr/>
      <dgm:t>
        <a:bodyPr/>
        <a:lstStyle/>
        <a:p>
          <a:endParaRPr lang="en-US"/>
        </a:p>
      </dgm:t>
    </dgm:pt>
    <dgm:pt modelId="{213A2107-8AC0-4281-ACF9-519F8077F374}" type="sibTrans" cxnId="{997AA4D3-B50B-4260-AB07-F3551D58333B}">
      <dgm:prSet/>
      <dgm:spPr/>
      <dgm:t>
        <a:bodyPr/>
        <a:lstStyle/>
        <a:p>
          <a:endParaRPr lang="en-US"/>
        </a:p>
      </dgm:t>
    </dgm:pt>
    <dgm:pt modelId="{171BD7EB-2250-46DF-B9BA-C76B7656269B}">
      <dgm:prSet custT="1"/>
      <dgm:spPr/>
      <dgm:t>
        <a:bodyPr/>
        <a:lstStyle/>
        <a:p>
          <a:pPr rtl="0"/>
          <a:r>
            <a:rPr lang="en-US" sz="3200" dirty="0"/>
            <a:t>As compared to the risk for all other children? </a:t>
          </a:r>
        </a:p>
      </dgm:t>
    </dgm:pt>
    <dgm:pt modelId="{26897E9D-1896-45A5-834E-8DB1215D2FC4}" type="parTrans" cxnId="{B650D387-1F0A-454C-A6BE-316BBEBDF42F}">
      <dgm:prSet/>
      <dgm:spPr/>
      <dgm:t>
        <a:bodyPr/>
        <a:lstStyle/>
        <a:p>
          <a:endParaRPr lang="en-US"/>
        </a:p>
      </dgm:t>
    </dgm:pt>
    <dgm:pt modelId="{C2AE3505-FAC3-4C59-A3E2-BC0D47A6D14B}" type="sibTrans" cxnId="{B650D387-1F0A-454C-A6BE-316BBEBDF42F}">
      <dgm:prSet/>
      <dgm:spPr/>
      <dgm:t>
        <a:bodyPr/>
        <a:lstStyle/>
        <a:p>
          <a:endParaRPr lang="en-US"/>
        </a:p>
      </dgm:t>
    </dgm:pt>
    <dgm:pt modelId="{99A6A57C-07CC-4DA7-9FFF-56CA12E72CAE}" type="pres">
      <dgm:prSet presAssocID="{8FCE0A7B-7E73-45E9-84FB-51F961A58029}" presName="Name0" presStyleCnt="0">
        <dgm:presLayoutVars>
          <dgm:dir/>
          <dgm:animLvl val="lvl"/>
          <dgm:resizeHandles val="exact"/>
        </dgm:presLayoutVars>
      </dgm:prSet>
      <dgm:spPr/>
      <dgm:t>
        <a:bodyPr/>
        <a:lstStyle/>
        <a:p>
          <a:endParaRPr lang="en-US"/>
        </a:p>
      </dgm:t>
    </dgm:pt>
    <dgm:pt modelId="{93BF02C6-A2CC-45F6-9728-592DF0F3B293}" type="pres">
      <dgm:prSet presAssocID="{171BD7EB-2250-46DF-B9BA-C76B7656269B}" presName="boxAndChildren" presStyleCnt="0"/>
      <dgm:spPr/>
    </dgm:pt>
    <dgm:pt modelId="{1ACC38AF-4947-4AA6-AB84-CE6550DCBE87}" type="pres">
      <dgm:prSet presAssocID="{171BD7EB-2250-46DF-B9BA-C76B7656269B}" presName="parentTextBox" presStyleLbl="node1" presStyleIdx="0" presStyleCnt="2"/>
      <dgm:spPr/>
      <dgm:t>
        <a:bodyPr/>
        <a:lstStyle/>
        <a:p>
          <a:endParaRPr lang="en-US"/>
        </a:p>
      </dgm:t>
    </dgm:pt>
    <dgm:pt modelId="{FD6055DC-F699-4D20-B1DC-5A802D1EE526}" type="pres">
      <dgm:prSet presAssocID="{EC82E736-23B8-45D2-8759-43E1D10DDB2C}" presName="sp" presStyleCnt="0"/>
      <dgm:spPr/>
    </dgm:pt>
    <dgm:pt modelId="{9F91B685-4EF6-4460-9752-DF5BB7C2974A}" type="pres">
      <dgm:prSet presAssocID="{28703F11-5D1C-4703-802E-0C1ADAB1A9AC}" presName="arrowAndChildren" presStyleCnt="0"/>
      <dgm:spPr/>
    </dgm:pt>
    <dgm:pt modelId="{31CBD5EB-8B12-4E86-8415-E0A8AFB3A7B8}" type="pres">
      <dgm:prSet presAssocID="{28703F11-5D1C-4703-802E-0C1ADAB1A9AC}" presName="parentTextArrow" presStyleLbl="node1" presStyleIdx="0" presStyleCnt="2"/>
      <dgm:spPr/>
      <dgm:t>
        <a:bodyPr/>
        <a:lstStyle/>
        <a:p>
          <a:endParaRPr lang="en-US"/>
        </a:p>
      </dgm:t>
    </dgm:pt>
    <dgm:pt modelId="{65057EB4-8E5E-413D-BB9E-5367962FDFBA}" type="pres">
      <dgm:prSet presAssocID="{28703F11-5D1C-4703-802E-0C1ADAB1A9AC}" presName="arrow" presStyleLbl="node1" presStyleIdx="1" presStyleCnt="2"/>
      <dgm:spPr/>
      <dgm:t>
        <a:bodyPr/>
        <a:lstStyle/>
        <a:p>
          <a:endParaRPr lang="en-US"/>
        </a:p>
      </dgm:t>
    </dgm:pt>
    <dgm:pt modelId="{0B384FF1-F779-4A17-B71B-8E039584600A}" type="pres">
      <dgm:prSet presAssocID="{28703F11-5D1C-4703-802E-0C1ADAB1A9AC}" presName="descendantArrow" presStyleCnt="0"/>
      <dgm:spPr/>
    </dgm:pt>
    <dgm:pt modelId="{991EBAB0-0B76-427F-906F-675CE37AE2D2}" type="pres">
      <dgm:prSet presAssocID="{E4321C59-AA84-4BBB-83A7-7E0ADF8894FD}" presName="childTextArrow" presStyleLbl="fgAccFollowNode1" presStyleIdx="0" presStyleCnt="3">
        <dgm:presLayoutVars>
          <dgm:bulletEnabled val="1"/>
        </dgm:presLayoutVars>
      </dgm:prSet>
      <dgm:spPr/>
      <dgm:t>
        <a:bodyPr/>
        <a:lstStyle/>
        <a:p>
          <a:endParaRPr lang="en-US"/>
        </a:p>
      </dgm:t>
    </dgm:pt>
    <dgm:pt modelId="{A0619405-2B85-4061-867E-B953C2DEF993}" type="pres">
      <dgm:prSet presAssocID="{BB512A45-2E79-4187-94C6-68F554B83CAC}" presName="childTextArrow" presStyleLbl="fgAccFollowNode1" presStyleIdx="1" presStyleCnt="3">
        <dgm:presLayoutVars>
          <dgm:bulletEnabled val="1"/>
        </dgm:presLayoutVars>
      </dgm:prSet>
      <dgm:spPr/>
      <dgm:t>
        <a:bodyPr/>
        <a:lstStyle/>
        <a:p>
          <a:endParaRPr lang="en-US"/>
        </a:p>
      </dgm:t>
    </dgm:pt>
    <dgm:pt modelId="{551B9E68-3180-47F5-ACB7-0F1F4FDD1F7A}" type="pres">
      <dgm:prSet presAssocID="{E5168312-F394-4535-B184-6E4AF1E9ED96}" presName="childTextArrow" presStyleLbl="fgAccFollowNode1" presStyleIdx="2" presStyleCnt="3">
        <dgm:presLayoutVars>
          <dgm:bulletEnabled val="1"/>
        </dgm:presLayoutVars>
      </dgm:prSet>
      <dgm:spPr/>
      <dgm:t>
        <a:bodyPr/>
        <a:lstStyle/>
        <a:p>
          <a:endParaRPr lang="en-US"/>
        </a:p>
      </dgm:t>
    </dgm:pt>
  </dgm:ptLst>
  <dgm:cxnLst>
    <dgm:cxn modelId="{7EF107A3-C8B7-4C71-8FB9-C305A3651771}" srcId="{8FCE0A7B-7E73-45E9-84FB-51F961A58029}" destId="{28703F11-5D1C-4703-802E-0C1ADAB1A9AC}" srcOrd="0" destOrd="0" parTransId="{05419AC3-5F96-4DA8-9E31-1D3A50137E2D}" sibTransId="{EC82E736-23B8-45D2-8759-43E1D10DDB2C}"/>
    <dgm:cxn modelId="{66F2DA0E-BA51-4740-B0F5-CEF8AB868FB1}" type="presOf" srcId="{E5168312-F394-4535-B184-6E4AF1E9ED96}" destId="{551B9E68-3180-47F5-ACB7-0F1F4FDD1F7A}" srcOrd="0" destOrd="0" presId="urn:microsoft.com/office/officeart/2005/8/layout/process4"/>
    <dgm:cxn modelId="{997AA4D3-B50B-4260-AB07-F3551D58333B}" srcId="{28703F11-5D1C-4703-802E-0C1ADAB1A9AC}" destId="{E5168312-F394-4535-B184-6E4AF1E9ED96}" srcOrd="2" destOrd="0" parTransId="{8FF7659B-98B9-4600-8BB1-EF7DDCDAD09A}" sibTransId="{213A2107-8AC0-4281-ACF9-519F8077F374}"/>
    <dgm:cxn modelId="{A7DBDD37-3C38-40FE-AE09-D74D20CC7052}" type="presOf" srcId="{8FCE0A7B-7E73-45E9-84FB-51F961A58029}" destId="{99A6A57C-07CC-4DA7-9FFF-56CA12E72CAE}" srcOrd="0" destOrd="0" presId="urn:microsoft.com/office/officeart/2005/8/layout/process4"/>
    <dgm:cxn modelId="{01E484D1-699E-406B-AA25-EFD60F35838C}" type="presOf" srcId="{171BD7EB-2250-46DF-B9BA-C76B7656269B}" destId="{1ACC38AF-4947-4AA6-AB84-CE6550DCBE87}" srcOrd="0" destOrd="0" presId="urn:microsoft.com/office/officeart/2005/8/layout/process4"/>
    <dgm:cxn modelId="{ECD07086-3BF5-4950-A39F-4A28C20CEC0C}" type="presOf" srcId="{BB512A45-2E79-4187-94C6-68F554B83CAC}" destId="{A0619405-2B85-4061-867E-B953C2DEF993}" srcOrd="0" destOrd="0" presId="urn:microsoft.com/office/officeart/2005/8/layout/process4"/>
    <dgm:cxn modelId="{6620C460-A5C9-47C3-B790-F875C8D7D493}" type="presOf" srcId="{28703F11-5D1C-4703-802E-0C1ADAB1A9AC}" destId="{65057EB4-8E5E-413D-BB9E-5367962FDFBA}" srcOrd="1" destOrd="0" presId="urn:microsoft.com/office/officeart/2005/8/layout/process4"/>
    <dgm:cxn modelId="{B650D387-1F0A-454C-A6BE-316BBEBDF42F}" srcId="{8FCE0A7B-7E73-45E9-84FB-51F961A58029}" destId="{171BD7EB-2250-46DF-B9BA-C76B7656269B}" srcOrd="1" destOrd="0" parTransId="{26897E9D-1896-45A5-834E-8DB1215D2FC4}" sibTransId="{C2AE3505-FAC3-4C59-A3E2-BC0D47A6D14B}"/>
    <dgm:cxn modelId="{CFB14C46-A785-42C9-A188-A9C2AA9794A5}" srcId="{28703F11-5D1C-4703-802E-0C1ADAB1A9AC}" destId="{E4321C59-AA84-4BBB-83A7-7E0ADF8894FD}" srcOrd="0" destOrd="0" parTransId="{B1344427-D92F-4696-AA0A-E33F58747AED}" sibTransId="{2C582E65-A9AE-4DE3-917C-C9FF7F456EC0}"/>
    <dgm:cxn modelId="{DB1CE46B-69FF-458C-B521-7C7DC7E3E324}" srcId="{28703F11-5D1C-4703-802E-0C1ADAB1A9AC}" destId="{BB512A45-2E79-4187-94C6-68F554B83CAC}" srcOrd="1" destOrd="0" parTransId="{DE2F9F6D-B746-42C8-A8AF-E401EDE7F563}" sibTransId="{CB39832D-15A2-4376-85A0-3F6C9CBAE993}"/>
    <dgm:cxn modelId="{A37D6C09-4668-40A1-8302-44B3B1D85449}" type="presOf" srcId="{E4321C59-AA84-4BBB-83A7-7E0ADF8894FD}" destId="{991EBAB0-0B76-427F-906F-675CE37AE2D2}" srcOrd="0" destOrd="0" presId="urn:microsoft.com/office/officeart/2005/8/layout/process4"/>
    <dgm:cxn modelId="{354F69D6-9B7E-408A-8BFF-76F8798ACA1B}" type="presOf" srcId="{28703F11-5D1C-4703-802E-0C1ADAB1A9AC}" destId="{31CBD5EB-8B12-4E86-8415-E0A8AFB3A7B8}" srcOrd="0" destOrd="0" presId="urn:microsoft.com/office/officeart/2005/8/layout/process4"/>
    <dgm:cxn modelId="{BFA8B719-3D44-49CE-A186-E9D5C4243760}" type="presParOf" srcId="{99A6A57C-07CC-4DA7-9FFF-56CA12E72CAE}" destId="{93BF02C6-A2CC-45F6-9728-592DF0F3B293}" srcOrd="0" destOrd="0" presId="urn:microsoft.com/office/officeart/2005/8/layout/process4"/>
    <dgm:cxn modelId="{E6F2A601-9B5A-43B1-9A75-865FEC4A8D6F}" type="presParOf" srcId="{93BF02C6-A2CC-45F6-9728-592DF0F3B293}" destId="{1ACC38AF-4947-4AA6-AB84-CE6550DCBE87}" srcOrd="0" destOrd="0" presId="urn:microsoft.com/office/officeart/2005/8/layout/process4"/>
    <dgm:cxn modelId="{6D1D6F6B-7CE6-4473-ACC3-C062A7C3EE4D}" type="presParOf" srcId="{99A6A57C-07CC-4DA7-9FFF-56CA12E72CAE}" destId="{FD6055DC-F699-4D20-B1DC-5A802D1EE526}" srcOrd="1" destOrd="0" presId="urn:microsoft.com/office/officeart/2005/8/layout/process4"/>
    <dgm:cxn modelId="{C3EDA2DB-7D63-463A-863A-64D2FD0E943C}" type="presParOf" srcId="{99A6A57C-07CC-4DA7-9FFF-56CA12E72CAE}" destId="{9F91B685-4EF6-4460-9752-DF5BB7C2974A}" srcOrd="2" destOrd="0" presId="urn:microsoft.com/office/officeart/2005/8/layout/process4"/>
    <dgm:cxn modelId="{CE1ADE9F-9FA3-4B3A-A284-53E37E08457A}" type="presParOf" srcId="{9F91B685-4EF6-4460-9752-DF5BB7C2974A}" destId="{31CBD5EB-8B12-4E86-8415-E0A8AFB3A7B8}" srcOrd="0" destOrd="0" presId="urn:microsoft.com/office/officeart/2005/8/layout/process4"/>
    <dgm:cxn modelId="{BAC907B1-09AE-45A3-9237-698C62773C14}" type="presParOf" srcId="{9F91B685-4EF6-4460-9752-DF5BB7C2974A}" destId="{65057EB4-8E5E-413D-BB9E-5367962FDFBA}" srcOrd="1" destOrd="0" presId="urn:microsoft.com/office/officeart/2005/8/layout/process4"/>
    <dgm:cxn modelId="{B79A781D-D5B0-4499-AD49-E7DA94D29190}" type="presParOf" srcId="{9F91B685-4EF6-4460-9752-DF5BB7C2974A}" destId="{0B384FF1-F779-4A17-B71B-8E039584600A}" srcOrd="2" destOrd="0" presId="urn:microsoft.com/office/officeart/2005/8/layout/process4"/>
    <dgm:cxn modelId="{9715C62D-FC5A-4F0A-8EF8-6C0F34295F53}" type="presParOf" srcId="{0B384FF1-F779-4A17-B71B-8E039584600A}" destId="{991EBAB0-0B76-427F-906F-675CE37AE2D2}" srcOrd="0" destOrd="0" presId="urn:microsoft.com/office/officeart/2005/8/layout/process4"/>
    <dgm:cxn modelId="{4401F933-6A3E-44AB-8131-FDF7EC511141}" type="presParOf" srcId="{0B384FF1-F779-4A17-B71B-8E039584600A}" destId="{A0619405-2B85-4061-867E-B953C2DEF993}" srcOrd="1" destOrd="0" presId="urn:microsoft.com/office/officeart/2005/8/layout/process4"/>
    <dgm:cxn modelId="{6EBDABA3-8E0D-476E-95F1-FEE3A71C4CB9}" type="presParOf" srcId="{0B384FF1-F779-4A17-B71B-8E039584600A}" destId="{551B9E68-3180-47F5-ACB7-0F1F4FDD1F7A}"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59D0515-7158-4C4A-8AB8-B821EA9DD658}" type="doc">
      <dgm:prSet loTypeId="urn:microsoft.com/office/officeart/2005/8/layout/vList3" loCatId="list" qsTypeId="urn:microsoft.com/office/officeart/2005/8/quickstyle/3d1" qsCatId="3D" csTypeId="urn:microsoft.com/office/officeart/2005/8/colors/accent1_2" csCatId="accent1" phldr="1"/>
      <dgm:spPr/>
      <dgm:t>
        <a:bodyPr/>
        <a:lstStyle/>
        <a:p>
          <a:endParaRPr lang="en-US"/>
        </a:p>
      </dgm:t>
    </dgm:pt>
    <dgm:pt modelId="{D9FFBD60-0688-4973-97C9-A8F2A4A08FFF}">
      <dgm:prSet/>
      <dgm:spPr/>
      <dgm:t>
        <a:bodyPr/>
        <a:lstStyle/>
        <a:p>
          <a:pPr algn="l" rtl="0" eaLnBrk="1" latinLnBrk="0" hangingPunct="1">
            <a:buClr>
              <a:schemeClr val="accent1"/>
            </a:buClr>
            <a:buSzPts val="3000"/>
            <a:buFont typeface="Wingdings" panose="05000000000000000000" pitchFamily="2" charset="2"/>
            <a:buNone/>
          </a:pPr>
          <a:r>
            <a:rPr lang="en-US" dirty="0"/>
            <a:t>Have you examined your data for success gaps, (e.g., for your SSIP), in your state or districts/programs?</a:t>
          </a:r>
        </a:p>
      </dgm:t>
    </dgm:pt>
    <dgm:pt modelId="{C1443458-2DE1-44DB-B590-6BDAEDD4FF92}" type="parTrans" cxnId="{AEF0D468-9A02-4434-8BB1-9A1483EF6A69}">
      <dgm:prSet/>
      <dgm:spPr/>
      <dgm:t>
        <a:bodyPr/>
        <a:lstStyle/>
        <a:p>
          <a:endParaRPr lang="en-US"/>
        </a:p>
      </dgm:t>
    </dgm:pt>
    <dgm:pt modelId="{65C0BD9D-BBE7-4E28-9C8B-EEB067F3B39B}" type="sibTrans" cxnId="{AEF0D468-9A02-4434-8BB1-9A1483EF6A69}">
      <dgm:prSet/>
      <dgm:spPr/>
      <dgm:t>
        <a:bodyPr/>
        <a:lstStyle/>
        <a:p>
          <a:endParaRPr lang="en-US"/>
        </a:p>
      </dgm:t>
    </dgm:pt>
    <dgm:pt modelId="{CCCA447E-AF5D-4DF0-B239-1E1CC1F66D9C}">
      <dgm:prSet/>
      <dgm:spPr/>
      <dgm:t>
        <a:bodyPr/>
        <a:lstStyle/>
        <a:p>
          <a:pPr algn="l" rtl="0" eaLnBrk="1" latinLnBrk="0" hangingPunct="1"/>
          <a:r>
            <a:rPr lang="en-US" dirty="0"/>
            <a:t>What data have you examined and </a:t>
          </a:r>
          <a:r>
            <a:rPr lang="en-US" dirty="0" smtClean="0"/>
            <a:t> what </a:t>
          </a:r>
          <a:r>
            <a:rPr lang="en-US" dirty="0"/>
            <a:t>method(s) did you use?</a:t>
          </a:r>
        </a:p>
      </dgm:t>
    </dgm:pt>
    <dgm:pt modelId="{27F3088E-D6B8-4A28-AD4D-5733CC9D10A9}" type="parTrans" cxnId="{2AF414AB-C453-48C7-9A21-715332EE8A69}">
      <dgm:prSet/>
      <dgm:spPr/>
      <dgm:t>
        <a:bodyPr/>
        <a:lstStyle/>
        <a:p>
          <a:endParaRPr lang="en-US"/>
        </a:p>
      </dgm:t>
    </dgm:pt>
    <dgm:pt modelId="{271830F0-27DF-4A65-957E-B26814B6ABBC}" type="sibTrans" cxnId="{2AF414AB-C453-48C7-9A21-715332EE8A69}">
      <dgm:prSet/>
      <dgm:spPr/>
      <dgm:t>
        <a:bodyPr/>
        <a:lstStyle/>
        <a:p>
          <a:endParaRPr lang="en-US"/>
        </a:p>
      </dgm:t>
    </dgm:pt>
    <dgm:pt modelId="{96AC48CD-8882-4E41-B55B-59E0F7923F2D}">
      <dgm:prSet/>
      <dgm:spPr/>
      <dgm:t>
        <a:bodyPr/>
        <a:lstStyle/>
        <a:p>
          <a:pPr algn="l" rtl="0" eaLnBrk="1" latinLnBrk="0" hangingPunct="1"/>
          <a:r>
            <a:rPr lang="en-US" dirty="0"/>
            <a:t>Have you found any success gaps?  If so, in what areas (e.g., </a:t>
          </a:r>
          <a:r>
            <a:rPr lang="en-US" dirty="0" smtClean="0"/>
            <a:t>discipline, early </a:t>
          </a:r>
          <a:r>
            <a:rPr lang="en-US" dirty="0"/>
            <a:t>childhood outcomes)?</a:t>
          </a:r>
        </a:p>
      </dgm:t>
    </dgm:pt>
    <dgm:pt modelId="{475130DA-F9C2-4522-A90D-D5103A03799D}" type="parTrans" cxnId="{1BA59056-A11F-43DA-ADE5-C28B7BD8BA13}">
      <dgm:prSet/>
      <dgm:spPr/>
      <dgm:t>
        <a:bodyPr/>
        <a:lstStyle/>
        <a:p>
          <a:endParaRPr lang="en-US"/>
        </a:p>
      </dgm:t>
    </dgm:pt>
    <dgm:pt modelId="{9B673C11-8114-48E7-869D-CFD9970BDA2B}" type="sibTrans" cxnId="{1BA59056-A11F-43DA-ADE5-C28B7BD8BA13}">
      <dgm:prSet/>
      <dgm:spPr/>
      <dgm:t>
        <a:bodyPr/>
        <a:lstStyle/>
        <a:p>
          <a:endParaRPr lang="en-US"/>
        </a:p>
      </dgm:t>
    </dgm:pt>
    <dgm:pt modelId="{7DFF1004-4026-4998-B1F2-D8A9174A439D}" type="pres">
      <dgm:prSet presAssocID="{F59D0515-7158-4C4A-8AB8-B821EA9DD658}" presName="linearFlow" presStyleCnt="0">
        <dgm:presLayoutVars>
          <dgm:dir/>
          <dgm:resizeHandles val="exact"/>
        </dgm:presLayoutVars>
      </dgm:prSet>
      <dgm:spPr/>
      <dgm:t>
        <a:bodyPr/>
        <a:lstStyle/>
        <a:p>
          <a:endParaRPr lang="en-US"/>
        </a:p>
      </dgm:t>
    </dgm:pt>
    <dgm:pt modelId="{EF83E2B7-FAEF-4A3D-A864-F2F8F5C5559D}" type="pres">
      <dgm:prSet presAssocID="{D9FFBD60-0688-4973-97C9-A8F2A4A08FFF}" presName="composite" presStyleCnt="0"/>
      <dgm:spPr/>
    </dgm:pt>
    <dgm:pt modelId="{288DBA39-7E6B-4C92-BB00-CE0932DD9E17}" type="pres">
      <dgm:prSet presAssocID="{D9FFBD60-0688-4973-97C9-A8F2A4A08FFF}" presName="imgShp" presStyleLbl="fgImgPlace1" presStyleIdx="0" presStyleCnt="3"/>
      <dgm:spPr>
        <a:blipFill rotWithShape="1">
          <a:blip xmlns:r="http://schemas.openxmlformats.org/officeDocument/2006/relationships" r:embed="rId1"/>
          <a:stretch>
            <a:fillRect/>
          </a:stretch>
        </a:blipFill>
      </dgm:spPr>
    </dgm:pt>
    <dgm:pt modelId="{3EA38B94-110C-4F91-A9D3-A557588B2AB1}" type="pres">
      <dgm:prSet presAssocID="{D9FFBD60-0688-4973-97C9-A8F2A4A08FFF}" presName="txShp" presStyleLbl="node1" presStyleIdx="0" presStyleCnt="3" custScaleX="100759">
        <dgm:presLayoutVars>
          <dgm:bulletEnabled val="1"/>
        </dgm:presLayoutVars>
      </dgm:prSet>
      <dgm:spPr/>
      <dgm:t>
        <a:bodyPr/>
        <a:lstStyle/>
        <a:p>
          <a:endParaRPr lang="en-US"/>
        </a:p>
      </dgm:t>
    </dgm:pt>
    <dgm:pt modelId="{F14BAEE1-AE60-4E77-B3CA-F4E34BBECF1C}" type="pres">
      <dgm:prSet presAssocID="{65C0BD9D-BBE7-4E28-9C8B-EEB067F3B39B}" presName="spacing" presStyleCnt="0"/>
      <dgm:spPr/>
    </dgm:pt>
    <dgm:pt modelId="{5A036461-2E69-4AFE-9A6F-E041796C4D64}" type="pres">
      <dgm:prSet presAssocID="{CCCA447E-AF5D-4DF0-B239-1E1CC1F66D9C}" presName="composite" presStyleCnt="0"/>
      <dgm:spPr/>
    </dgm:pt>
    <dgm:pt modelId="{DCBDC0A0-17C1-4068-B4B8-05541836455A}" type="pres">
      <dgm:prSet presAssocID="{CCCA447E-AF5D-4DF0-B239-1E1CC1F66D9C}" presName="imgShp" presStyleLbl="fgImgPlace1" presStyleIdx="1" presStyleCnt="3"/>
      <dgm:spPr>
        <a:blipFill>
          <a:blip xmlns:r="http://schemas.openxmlformats.org/officeDocument/2006/relationships" r:embed="rId2"/>
          <a:srcRect/>
          <a:stretch>
            <a:fillRect/>
          </a:stretch>
        </a:blipFill>
      </dgm:spPr>
    </dgm:pt>
    <dgm:pt modelId="{EC341E4A-9E53-4F63-B429-08162985264B}" type="pres">
      <dgm:prSet presAssocID="{CCCA447E-AF5D-4DF0-B239-1E1CC1F66D9C}" presName="txShp" presStyleLbl="node1" presStyleIdx="1" presStyleCnt="3">
        <dgm:presLayoutVars>
          <dgm:bulletEnabled val="1"/>
        </dgm:presLayoutVars>
      </dgm:prSet>
      <dgm:spPr/>
      <dgm:t>
        <a:bodyPr/>
        <a:lstStyle/>
        <a:p>
          <a:endParaRPr lang="en-US"/>
        </a:p>
      </dgm:t>
    </dgm:pt>
    <dgm:pt modelId="{5677A68A-B5F7-4C0F-A99D-89B08FBB9959}" type="pres">
      <dgm:prSet presAssocID="{271830F0-27DF-4A65-957E-B26814B6ABBC}" presName="spacing" presStyleCnt="0"/>
      <dgm:spPr/>
    </dgm:pt>
    <dgm:pt modelId="{0495C53D-C11F-4CE0-957E-7B350340EDB9}" type="pres">
      <dgm:prSet presAssocID="{96AC48CD-8882-4E41-B55B-59E0F7923F2D}" presName="composite" presStyleCnt="0"/>
      <dgm:spPr/>
    </dgm:pt>
    <dgm:pt modelId="{E8F3FC1B-982D-4B46-B006-271AC6CD0AFB}" type="pres">
      <dgm:prSet presAssocID="{96AC48CD-8882-4E41-B55B-59E0F7923F2D}" presName="imgShp" presStyleLbl="fgImgPlace1" presStyleIdx="2" presStyleCnt="3"/>
      <dgm:spPr>
        <a:blipFill rotWithShape="1">
          <a:blip xmlns:r="http://schemas.openxmlformats.org/officeDocument/2006/relationships" r:embed="rId1"/>
          <a:stretch>
            <a:fillRect/>
          </a:stretch>
        </a:blipFill>
      </dgm:spPr>
    </dgm:pt>
    <dgm:pt modelId="{0F20EBC0-AE07-4C6D-8388-C00B698C2245}" type="pres">
      <dgm:prSet presAssocID="{96AC48CD-8882-4E41-B55B-59E0F7923F2D}" presName="txShp" presStyleLbl="node1" presStyleIdx="2" presStyleCnt="3">
        <dgm:presLayoutVars>
          <dgm:bulletEnabled val="1"/>
        </dgm:presLayoutVars>
      </dgm:prSet>
      <dgm:spPr/>
      <dgm:t>
        <a:bodyPr/>
        <a:lstStyle/>
        <a:p>
          <a:endParaRPr lang="en-US"/>
        </a:p>
      </dgm:t>
    </dgm:pt>
  </dgm:ptLst>
  <dgm:cxnLst>
    <dgm:cxn modelId="{1BA59056-A11F-43DA-ADE5-C28B7BD8BA13}" srcId="{F59D0515-7158-4C4A-8AB8-B821EA9DD658}" destId="{96AC48CD-8882-4E41-B55B-59E0F7923F2D}" srcOrd="2" destOrd="0" parTransId="{475130DA-F9C2-4522-A90D-D5103A03799D}" sibTransId="{9B673C11-8114-48E7-869D-CFD9970BDA2B}"/>
    <dgm:cxn modelId="{59C1A828-B1D8-4D9B-BA74-1136755238C5}" type="presOf" srcId="{CCCA447E-AF5D-4DF0-B239-1E1CC1F66D9C}" destId="{EC341E4A-9E53-4F63-B429-08162985264B}" srcOrd="0" destOrd="0" presId="urn:microsoft.com/office/officeart/2005/8/layout/vList3"/>
    <dgm:cxn modelId="{A82B0370-00A3-4009-9149-4A983A7F99E8}" type="presOf" srcId="{F59D0515-7158-4C4A-8AB8-B821EA9DD658}" destId="{7DFF1004-4026-4998-B1F2-D8A9174A439D}" srcOrd="0" destOrd="0" presId="urn:microsoft.com/office/officeart/2005/8/layout/vList3"/>
    <dgm:cxn modelId="{044FC6A6-6714-4E9C-9C1B-3D8E192E9E04}" type="presOf" srcId="{D9FFBD60-0688-4973-97C9-A8F2A4A08FFF}" destId="{3EA38B94-110C-4F91-A9D3-A557588B2AB1}" srcOrd="0" destOrd="0" presId="urn:microsoft.com/office/officeart/2005/8/layout/vList3"/>
    <dgm:cxn modelId="{A4D833AD-BFD9-4E44-A25A-170C6F53AD15}" type="presOf" srcId="{96AC48CD-8882-4E41-B55B-59E0F7923F2D}" destId="{0F20EBC0-AE07-4C6D-8388-C00B698C2245}" srcOrd="0" destOrd="0" presId="urn:microsoft.com/office/officeart/2005/8/layout/vList3"/>
    <dgm:cxn modelId="{2AF414AB-C453-48C7-9A21-715332EE8A69}" srcId="{F59D0515-7158-4C4A-8AB8-B821EA9DD658}" destId="{CCCA447E-AF5D-4DF0-B239-1E1CC1F66D9C}" srcOrd="1" destOrd="0" parTransId="{27F3088E-D6B8-4A28-AD4D-5733CC9D10A9}" sibTransId="{271830F0-27DF-4A65-957E-B26814B6ABBC}"/>
    <dgm:cxn modelId="{AEF0D468-9A02-4434-8BB1-9A1483EF6A69}" srcId="{F59D0515-7158-4C4A-8AB8-B821EA9DD658}" destId="{D9FFBD60-0688-4973-97C9-A8F2A4A08FFF}" srcOrd="0" destOrd="0" parTransId="{C1443458-2DE1-44DB-B590-6BDAEDD4FF92}" sibTransId="{65C0BD9D-BBE7-4E28-9C8B-EEB067F3B39B}"/>
    <dgm:cxn modelId="{1C9B0863-6051-46FE-B348-AA4FC6FAD868}" type="presParOf" srcId="{7DFF1004-4026-4998-B1F2-D8A9174A439D}" destId="{EF83E2B7-FAEF-4A3D-A864-F2F8F5C5559D}" srcOrd="0" destOrd="0" presId="urn:microsoft.com/office/officeart/2005/8/layout/vList3"/>
    <dgm:cxn modelId="{62F6789D-604B-41F8-A0A3-1FA3EED6880B}" type="presParOf" srcId="{EF83E2B7-FAEF-4A3D-A864-F2F8F5C5559D}" destId="{288DBA39-7E6B-4C92-BB00-CE0932DD9E17}" srcOrd="0" destOrd="0" presId="urn:microsoft.com/office/officeart/2005/8/layout/vList3"/>
    <dgm:cxn modelId="{090270DC-89C8-41BC-801B-E93EACA5EB31}" type="presParOf" srcId="{EF83E2B7-FAEF-4A3D-A864-F2F8F5C5559D}" destId="{3EA38B94-110C-4F91-A9D3-A557588B2AB1}" srcOrd="1" destOrd="0" presId="urn:microsoft.com/office/officeart/2005/8/layout/vList3"/>
    <dgm:cxn modelId="{7077B0A3-A311-4F49-81B4-3E6717FE8261}" type="presParOf" srcId="{7DFF1004-4026-4998-B1F2-D8A9174A439D}" destId="{F14BAEE1-AE60-4E77-B3CA-F4E34BBECF1C}" srcOrd="1" destOrd="0" presId="urn:microsoft.com/office/officeart/2005/8/layout/vList3"/>
    <dgm:cxn modelId="{80136CF1-2F1B-48F3-A449-A6A0895B91F4}" type="presParOf" srcId="{7DFF1004-4026-4998-B1F2-D8A9174A439D}" destId="{5A036461-2E69-4AFE-9A6F-E041796C4D64}" srcOrd="2" destOrd="0" presId="urn:microsoft.com/office/officeart/2005/8/layout/vList3"/>
    <dgm:cxn modelId="{23470B9C-E724-4B3D-A11B-7978C8CB525A}" type="presParOf" srcId="{5A036461-2E69-4AFE-9A6F-E041796C4D64}" destId="{DCBDC0A0-17C1-4068-B4B8-05541836455A}" srcOrd="0" destOrd="0" presId="urn:microsoft.com/office/officeart/2005/8/layout/vList3"/>
    <dgm:cxn modelId="{42554FAD-47AF-471B-A3E0-BF735A9572CD}" type="presParOf" srcId="{5A036461-2E69-4AFE-9A6F-E041796C4D64}" destId="{EC341E4A-9E53-4F63-B429-08162985264B}" srcOrd="1" destOrd="0" presId="urn:microsoft.com/office/officeart/2005/8/layout/vList3"/>
    <dgm:cxn modelId="{26846164-A2D0-4AF0-B720-D20EE2236EFC}" type="presParOf" srcId="{7DFF1004-4026-4998-B1F2-D8A9174A439D}" destId="{5677A68A-B5F7-4C0F-A99D-89B08FBB9959}" srcOrd="3" destOrd="0" presId="urn:microsoft.com/office/officeart/2005/8/layout/vList3"/>
    <dgm:cxn modelId="{8F6BBB18-47D0-43DB-BB33-2A4AD07C68CA}" type="presParOf" srcId="{7DFF1004-4026-4998-B1F2-D8A9174A439D}" destId="{0495C53D-C11F-4CE0-957E-7B350340EDB9}" srcOrd="4" destOrd="0" presId="urn:microsoft.com/office/officeart/2005/8/layout/vList3"/>
    <dgm:cxn modelId="{3938FEAC-C606-40EE-B224-C85D186D600A}" type="presParOf" srcId="{0495C53D-C11F-4CE0-957E-7B350340EDB9}" destId="{E8F3FC1B-982D-4B46-B006-271AC6CD0AFB}" srcOrd="0" destOrd="0" presId="urn:microsoft.com/office/officeart/2005/8/layout/vList3"/>
    <dgm:cxn modelId="{DFA8E713-65C1-4B4C-8474-E70117693222}" type="presParOf" srcId="{0495C53D-C11F-4CE0-957E-7B350340EDB9}" destId="{0F20EBC0-AE07-4C6D-8388-C00B698C224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D03E92D-6FE4-4A11-A9F5-130C1F506A5B}" type="doc">
      <dgm:prSet loTypeId="urn:microsoft.com/office/officeart/2005/8/layout/vList3" loCatId="list" qsTypeId="urn:microsoft.com/office/officeart/2005/8/quickstyle/3d3" qsCatId="3D" csTypeId="urn:microsoft.com/office/officeart/2005/8/colors/accent1_2" csCatId="accent1" phldr="1"/>
      <dgm:spPr/>
      <dgm:t>
        <a:bodyPr/>
        <a:lstStyle/>
        <a:p>
          <a:endParaRPr lang="en-US"/>
        </a:p>
      </dgm:t>
    </dgm:pt>
    <dgm:pt modelId="{90B4EC4B-5A7B-4FD4-81EE-5B3F41D3B255}">
      <dgm:prSet/>
      <dgm:spPr/>
      <dgm:t>
        <a:bodyPr/>
        <a:lstStyle/>
        <a:p>
          <a:pPr marL="0" indent="0" algn="l" rtl="0">
            <a:tabLst/>
          </a:pPr>
          <a:r>
            <a:rPr lang="en-US" dirty="0"/>
            <a:t>What are the most glaring success gaps that you find in the programs with which you work?</a:t>
          </a:r>
        </a:p>
      </dgm:t>
    </dgm:pt>
    <dgm:pt modelId="{1F353CF1-3E06-4790-8742-BA25E8752088}" type="parTrans" cxnId="{6320A0AF-F1E3-4A48-BDE0-DA3D288A3705}">
      <dgm:prSet/>
      <dgm:spPr/>
      <dgm:t>
        <a:bodyPr/>
        <a:lstStyle/>
        <a:p>
          <a:endParaRPr lang="en-US"/>
        </a:p>
      </dgm:t>
    </dgm:pt>
    <dgm:pt modelId="{D9FA3494-4525-43B6-A23A-2AADF28CB067}" type="sibTrans" cxnId="{6320A0AF-F1E3-4A48-BDE0-DA3D288A3705}">
      <dgm:prSet/>
      <dgm:spPr/>
      <dgm:t>
        <a:bodyPr/>
        <a:lstStyle/>
        <a:p>
          <a:endParaRPr lang="en-US"/>
        </a:p>
      </dgm:t>
    </dgm:pt>
    <dgm:pt modelId="{C5E99867-B32A-4B4E-805E-6D4B30511523}" type="pres">
      <dgm:prSet presAssocID="{DD03E92D-6FE4-4A11-A9F5-130C1F506A5B}" presName="linearFlow" presStyleCnt="0">
        <dgm:presLayoutVars>
          <dgm:dir/>
          <dgm:resizeHandles val="exact"/>
        </dgm:presLayoutVars>
      </dgm:prSet>
      <dgm:spPr/>
      <dgm:t>
        <a:bodyPr/>
        <a:lstStyle/>
        <a:p>
          <a:endParaRPr lang="en-US"/>
        </a:p>
      </dgm:t>
    </dgm:pt>
    <dgm:pt modelId="{C41B8F00-85F6-4E0F-A9DE-DA37101470DF}" type="pres">
      <dgm:prSet presAssocID="{90B4EC4B-5A7B-4FD4-81EE-5B3F41D3B255}" presName="composite" presStyleCnt="0"/>
      <dgm:spPr/>
    </dgm:pt>
    <dgm:pt modelId="{B4F38371-9151-494E-B66E-A0344F2EAF41}" type="pres">
      <dgm:prSet presAssocID="{90B4EC4B-5A7B-4FD4-81EE-5B3F41D3B255}" presName="imgShp" presStyleLbl="fgImgPlace1" presStyleIdx="0" presStyleCnt="1" custScaleX="79560" custScaleY="77175" custLinFactNeighborX="-18381" custLinFactNeighborY="1532"/>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10000" r="-10000"/>
          </a:stretch>
        </a:blipFill>
      </dgm:spPr>
    </dgm:pt>
    <dgm:pt modelId="{409F9237-8D53-4D3B-9936-0C103940894E}" type="pres">
      <dgm:prSet presAssocID="{90B4EC4B-5A7B-4FD4-81EE-5B3F41D3B255}" presName="txShp" presStyleLbl="node1" presStyleIdx="0" presStyleCnt="1" custScaleX="124279" custScaleY="67198" custLinFactNeighborX="9854" custLinFactNeighborY="-7655">
        <dgm:presLayoutVars>
          <dgm:bulletEnabled val="1"/>
        </dgm:presLayoutVars>
      </dgm:prSet>
      <dgm:spPr/>
      <dgm:t>
        <a:bodyPr/>
        <a:lstStyle/>
        <a:p>
          <a:endParaRPr lang="en-US"/>
        </a:p>
      </dgm:t>
    </dgm:pt>
  </dgm:ptLst>
  <dgm:cxnLst>
    <dgm:cxn modelId="{4BE30FC4-17CA-4DBD-80F0-78A3413A477C}" type="presOf" srcId="{DD03E92D-6FE4-4A11-A9F5-130C1F506A5B}" destId="{C5E99867-B32A-4B4E-805E-6D4B30511523}" srcOrd="0" destOrd="0" presId="urn:microsoft.com/office/officeart/2005/8/layout/vList3"/>
    <dgm:cxn modelId="{44A45BB4-1C7F-460D-AAD0-7CC37637D79B}" type="presOf" srcId="{90B4EC4B-5A7B-4FD4-81EE-5B3F41D3B255}" destId="{409F9237-8D53-4D3B-9936-0C103940894E}" srcOrd="0" destOrd="0" presId="urn:microsoft.com/office/officeart/2005/8/layout/vList3"/>
    <dgm:cxn modelId="{6320A0AF-F1E3-4A48-BDE0-DA3D288A3705}" srcId="{DD03E92D-6FE4-4A11-A9F5-130C1F506A5B}" destId="{90B4EC4B-5A7B-4FD4-81EE-5B3F41D3B255}" srcOrd="0" destOrd="0" parTransId="{1F353CF1-3E06-4790-8742-BA25E8752088}" sibTransId="{D9FA3494-4525-43B6-A23A-2AADF28CB067}"/>
    <dgm:cxn modelId="{1F03DC5E-3437-420B-B902-5F7DF4A7BB36}" type="presParOf" srcId="{C5E99867-B32A-4B4E-805E-6D4B30511523}" destId="{C41B8F00-85F6-4E0F-A9DE-DA37101470DF}" srcOrd="0" destOrd="0" presId="urn:microsoft.com/office/officeart/2005/8/layout/vList3"/>
    <dgm:cxn modelId="{F3C25F6B-B210-4C73-97E1-325094A5BEBC}" type="presParOf" srcId="{C41B8F00-85F6-4E0F-A9DE-DA37101470DF}" destId="{B4F38371-9151-494E-B66E-A0344F2EAF41}" srcOrd="0" destOrd="0" presId="urn:microsoft.com/office/officeart/2005/8/layout/vList3"/>
    <dgm:cxn modelId="{3DC1B1CB-0387-492B-9723-44038E59CDBB}" type="presParOf" srcId="{C41B8F00-85F6-4E0F-A9DE-DA37101470DF}" destId="{409F9237-8D53-4D3B-9936-0C103940894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A58E8-65D5-47FB-9EC1-DC3E635F0483}">
      <dsp:nvSpPr>
        <dsp:cNvPr id="0" name=""/>
        <dsp:cNvSpPr/>
      </dsp:nvSpPr>
      <dsp:spPr>
        <a:xfrm>
          <a:off x="1127761" y="2016"/>
          <a:ext cx="5974077" cy="88166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eaLnBrk="1" latinLnBrk="0" hangingPunct="1">
            <a:lnSpc>
              <a:spcPct val="90000"/>
            </a:lnSpc>
            <a:spcBef>
              <a:spcPct val="0"/>
            </a:spcBef>
            <a:spcAft>
              <a:spcPct val="35000"/>
            </a:spcAft>
            <a:buClr>
              <a:schemeClr val="accent1"/>
            </a:buClr>
            <a:buSzPts val="3000"/>
            <a:buFont typeface="Wingdings" panose="05000000000000000000" pitchFamily="2" charset="2"/>
            <a:buChar char="§"/>
          </a:pPr>
          <a:r>
            <a:rPr lang="en-US" sz="3000" kern="1200" dirty="0"/>
            <a:t>Social-emotional skills</a:t>
          </a:r>
        </a:p>
      </dsp:txBody>
      <dsp:txXfrm>
        <a:off x="1170800" y="45055"/>
        <a:ext cx="5887999" cy="795588"/>
      </dsp:txXfrm>
    </dsp:sp>
    <dsp:sp modelId="{F51E6C30-2C72-4A1C-80A0-55D880DAEBE4}">
      <dsp:nvSpPr>
        <dsp:cNvPr id="0" name=""/>
        <dsp:cNvSpPr/>
      </dsp:nvSpPr>
      <dsp:spPr>
        <a:xfrm>
          <a:off x="1127761" y="927766"/>
          <a:ext cx="5974077" cy="88166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rtl="0" eaLnBrk="1" latinLnBrk="0" hangingPunct="1">
            <a:lnSpc>
              <a:spcPct val="90000"/>
            </a:lnSpc>
            <a:spcBef>
              <a:spcPct val="0"/>
            </a:spcBef>
            <a:spcAft>
              <a:spcPct val="35000"/>
            </a:spcAft>
          </a:pPr>
          <a:r>
            <a:rPr lang="en-US" sz="2900" kern="1200" dirty="0"/>
            <a:t>Knowledge and skills</a:t>
          </a:r>
        </a:p>
      </dsp:txBody>
      <dsp:txXfrm>
        <a:off x="1170800" y="970805"/>
        <a:ext cx="5887999" cy="795588"/>
      </dsp:txXfrm>
    </dsp:sp>
    <dsp:sp modelId="{8A017330-F130-4E71-9B54-209B4FCAFD44}">
      <dsp:nvSpPr>
        <dsp:cNvPr id="0" name=""/>
        <dsp:cNvSpPr/>
      </dsp:nvSpPr>
      <dsp:spPr>
        <a:xfrm>
          <a:off x="1127761" y="1853517"/>
          <a:ext cx="5974077" cy="88166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eaLnBrk="1" latinLnBrk="0" hangingPunct="1">
            <a:lnSpc>
              <a:spcPct val="90000"/>
            </a:lnSpc>
            <a:spcBef>
              <a:spcPct val="0"/>
            </a:spcBef>
            <a:spcAft>
              <a:spcPct val="35000"/>
            </a:spcAft>
          </a:pPr>
          <a:r>
            <a:rPr lang="en-US" sz="2800" kern="1200" dirty="0"/>
            <a:t>Appropriate behaviors</a:t>
          </a:r>
        </a:p>
      </dsp:txBody>
      <dsp:txXfrm>
        <a:off x="1170800" y="1896556"/>
        <a:ext cx="5887999" cy="795588"/>
      </dsp:txXfrm>
    </dsp:sp>
    <dsp:sp modelId="{CA92FF58-F068-428A-820B-D88A0AF6A271}">
      <dsp:nvSpPr>
        <dsp:cNvPr id="0" name=""/>
        <dsp:cNvSpPr/>
      </dsp:nvSpPr>
      <dsp:spPr>
        <a:xfrm>
          <a:off x="1127761" y="2779267"/>
          <a:ext cx="5974077" cy="88166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eaLnBrk="1" latinLnBrk="0" hangingPunct="1">
            <a:lnSpc>
              <a:spcPct val="90000"/>
            </a:lnSpc>
            <a:spcBef>
              <a:spcPct val="0"/>
            </a:spcBef>
            <a:spcAft>
              <a:spcPct val="35000"/>
            </a:spcAft>
          </a:pPr>
          <a:r>
            <a:rPr lang="en-US" sz="2800" kern="1200" dirty="0"/>
            <a:t>Family outcomes</a:t>
          </a:r>
        </a:p>
      </dsp:txBody>
      <dsp:txXfrm>
        <a:off x="1170800" y="2822306"/>
        <a:ext cx="5887999" cy="795588"/>
      </dsp:txXfrm>
    </dsp:sp>
    <dsp:sp modelId="{E4C475C4-35FD-4693-BFD2-049B62F43735}">
      <dsp:nvSpPr>
        <dsp:cNvPr id="0" name=""/>
        <dsp:cNvSpPr/>
      </dsp:nvSpPr>
      <dsp:spPr>
        <a:xfrm>
          <a:off x="1127761" y="3705017"/>
          <a:ext cx="5974077" cy="88166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eaLnBrk="1" latinLnBrk="0" hangingPunct="1">
            <a:lnSpc>
              <a:spcPct val="90000"/>
            </a:lnSpc>
            <a:spcBef>
              <a:spcPct val="0"/>
            </a:spcBef>
            <a:spcAft>
              <a:spcPct val="35000"/>
            </a:spcAft>
          </a:pPr>
          <a:r>
            <a:rPr lang="en-US" sz="2700" kern="1200" dirty="0"/>
            <a:t>Suspensions/expulsions (Preschool)</a:t>
          </a:r>
        </a:p>
      </dsp:txBody>
      <dsp:txXfrm>
        <a:off x="1170800" y="3748056"/>
        <a:ext cx="5887999" cy="79558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3449B4-DBBA-8244-A2BB-EDB7B43294C7}" type="datetimeFigureOut">
              <a:rPr lang="en-US" smtClean="0"/>
              <a:t>7/18/2016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A3A0A3-6D30-AD4C-B51A-DF2582788BDF}" type="slidenum">
              <a:rPr lang="en-US" smtClean="0"/>
              <a:t>‹#›</a:t>
            </a:fld>
            <a:endParaRPr lang="en-US" dirty="0"/>
          </a:p>
        </p:txBody>
      </p:sp>
    </p:spTree>
    <p:extLst>
      <p:ext uri="{BB962C8B-B14F-4D97-AF65-F5344CB8AC3E}">
        <p14:creationId xmlns:p14="http://schemas.microsoft.com/office/powerpoint/2010/main" val="2410812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6ED55E-7AA6-417B-ADA3-BD299B78031B}" type="datetimeFigureOut">
              <a:rPr lang="en-US" smtClean="0"/>
              <a:t>7/18/2016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A97A06-8374-482B-AD8D-90E9FDDADFA6}" type="slidenum">
              <a:rPr lang="en-US" smtClean="0"/>
              <a:t>‹#›</a:t>
            </a:fld>
            <a:endParaRPr lang="en-US" dirty="0"/>
          </a:p>
        </p:txBody>
      </p:sp>
    </p:spTree>
    <p:extLst>
      <p:ext uri="{BB962C8B-B14F-4D97-AF65-F5344CB8AC3E}">
        <p14:creationId xmlns:p14="http://schemas.microsoft.com/office/powerpoint/2010/main" val="311597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1</a:t>
            </a:fld>
            <a:endParaRPr lang="en-US" dirty="0"/>
          </a:p>
        </p:txBody>
      </p:sp>
    </p:spTree>
    <p:extLst>
      <p:ext uri="{BB962C8B-B14F-4D97-AF65-F5344CB8AC3E}">
        <p14:creationId xmlns:p14="http://schemas.microsoft.com/office/powerpoint/2010/main" val="1905940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10</a:t>
            </a:fld>
            <a:endParaRPr lang="en-US" dirty="0"/>
          </a:p>
        </p:txBody>
      </p:sp>
    </p:spTree>
    <p:extLst>
      <p:ext uri="{BB962C8B-B14F-4D97-AF65-F5344CB8AC3E}">
        <p14:creationId xmlns:p14="http://schemas.microsoft.com/office/powerpoint/2010/main" val="1584885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11</a:t>
            </a:fld>
            <a:endParaRPr lang="en-US" dirty="0"/>
          </a:p>
        </p:txBody>
      </p:sp>
    </p:spTree>
    <p:extLst>
      <p:ext uri="{BB962C8B-B14F-4D97-AF65-F5344CB8AC3E}">
        <p14:creationId xmlns:p14="http://schemas.microsoft.com/office/powerpoint/2010/main" val="716557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12</a:t>
            </a:fld>
            <a:endParaRPr lang="en-US" dirty="0"/>
          </a:p>
        </p:txBody>
      </p:sp>
    </p:spTree>
    <p:extLst>
      <p:ext uri="{BB962C8B-B14F-4D97-AF65-F5344CB8AC3E}">
        <p14:creationId xmlns:p14="http://schemas.microsoft.com/office/powerpoint/2010/main" val="4113248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In Part B states use a number of different methods including a risk ratio and variations</a:t>
            </a:r>
            <a:r>
              <a:rPr lang="en-US" baseline="0" dirty="0"/>
              <a:t> of the risk ratio and composition.  The most common method used in Part B is the risk ratio, so we’ll describe that method now.</a:t>
            </a:r>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13</a:t>
            </a:fld>
            <a:endParaRPr lang="en-US" dirty="0"/>
          </a:p>
        </p:txBody>
      </p:sp>
    </p:spTree>
    <p:extLst>
      <p:ext uri="{BB962C8B-B14F-4D97-AF65-F5344CB8AC3E}">
        <p14:creationId xmlns:p14="http://schemas.microsoft.com/office/powerpoint/2010/main" val="4065128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14</a:t>
            </a:fld>
            <a:endParaRPr lang="en-US" dirty="0"/>
          </a:p>
        </p:txBody>
      </p:sp>
    </p:spTree>
    <p:extLst>
      <p:ext uri="{BB962C8B-B14F-4D97-AF65-F5344CB8AC3E}">
        <p14:creationId xmlns:p14="http://schemas.microsoft.com/office/powerpoint/2010/main" val="3882126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Ask:</a:t>
            </a:r>
            <a:r>
              <a:rPr lang="en-US" baseline="0" dirty="0"/>
              <a:t> are there others?</a:t>
            </a:r>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15</a:t>
            </a:fld>
            <a:endParaRPr lang="en-US" dirty="0"/>
          </a:p>
        </p:txBody>
      </p:sp>
    </p:spTree>
    <p:extLst>
      <p:ext uri="{BB962C8B-B14F-4D97-AF65-F5344CB8AC3E}">
        <p14:creationId xmlns:p14="http://schemas.microsoft.com/office/powerpoint/2010/main" val="3443624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16</a:t>
            </a:fld>
            <a:endParaRPr lang="en-US" dirty="0"/>
          </a:p>
        </p:txBody>
      </p:sp>
    </p:spTree>
    <p:extLst>
      <p:ext uri="{BB962C8B-B14F-4D97-AF65-F5344CB8AC3E}">
        <p14:creationId xmlns:p14="http://schemas.microsoft.com/office/powerpoint/2010/main" val="357181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this is preschool </a:t>
            </a:r>
          </a:p>
          <a:p>
            <a:endParaRPr lang="en-US" b="1" dirty="0"/>
          </a:p>
          <a:p>
            <a:r>
              <a:rPr lang="en-US" b="1" dirty="0"/>
              <a:t>Students with disabilities (served by IDEA): </a:t>
            </a:r>
            <a:endParaRPr lang="en-US" dirty="0"/>
          </a:p>
          <a:p>
            <a:r>
              <a:rPr lang="en-US" dirty="0"/>
              <a:t> Five (5) states reported a four percentage point or smaller gap in out-of-school suspension rates between students with disabilities served by IDEA and students without disabilities: North Dakota, (2%), Utah (3%), Idaho (4%), Mississippi (4%), and Wyoming (4%). </a:t>
            </a:r>
          </a:p>
          <a:p>
            <a:r>
              <a:rPr lang="en-US" dirty="0"/>
              <a:t> Five (5) states (and D.C.) reported a ten percentage point or higher gap in out-of-school suspension rates between students with disabilities served by IDEA and students without disabilities: Florida (15%), Nevada (14%), District of Columbia (13%), Wisconsin (11%), and Louisiana (10%). </a:t>
            </a:r>
          </a:p>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17</a:t>
            </a:fld>
            <a:endParaRPr lang="en-US" dirty="0"/>
          </a:p>
        </p:txBody>
      </p:sp>
    </p:spTree>
    <p:extLst>
      <p:ext uri="{BB962C8B-B14F-4D97-AF65-F5344CB8AC3E}">
        <p14:creationId xmlns:p14="http://schemas.microsoft.com/office/powerpoint/2010/main" val="1354005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baseline="0" dirty="0"/>
              <a:t>The graph on the right breaks down in-school suspensions data by race. Black students comprise 18% of enrollment but 42% of out-of-school suspensions. White students comprise 43% of enrollment and only 28% of out-of-school suspensions. The data show there are disproportionate disciplinary data as early as preschool.</a:t>
            </a:r>
          </a:p>
        </p:txBody>
      </p:sp>
      <p:sp>
        <p:nvSpPr>
          <p:cNvPr id="4" name="Slide Number Placeholder 3"/>
          <p:cNvSpPr>
            <a:spLocks noGrp="1"/>
          </p:cNvSpPr>
          <p:nvPr>
            <p:ph type="sldNum" sz="quarter" idx="10"/>
          </p:nvPr>
        </p:nvSpPr>
        <p:spPr/>
        <p:txBody>
          <a:bodyPr/>
          <a:lstStyle/>
          <a:p>
            <a:fld id="{B5FCB63F-4625-4042-80D3-AA0D0B6DE2F7}" type="slidenum">
              <a:rPr lang="en-US" smtClean="0"/>
              <a:pPr/>
              <a:t>18</a:t>
            </a:fld>
            <a:endParaRPr lang="en-US" dirty="0"/>
          </a:p>
        </p:txBody>
      </p:sp>
    </p:spTree>
    <p:extLst>
      <p:ext uri="{BB962C8B-B14F-4D97-AF65-F5344CB8AC3E}">
        <p14:creationId xmlns:p14="http://schemas.microsoft.com/office/powerpoint/2010/main" val="2219929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1" dirty="0"/>
          </a:p>
        </p:txBody>
      </p:sp>
      <p:sp>
        <p:nvSpPr>
          <p:cNvPr id="4" name="Slide Number Placeholder 3"/>
          <p:cNvSpPr>
            <a:spLocks noGrp="1"/>
          </p:cNvSpPr>
          <p:nvPr>
            <p:ph type="sldNum" sz="quarter" idx="10"/>
          </p:nvPr>
        </p:nvSpPr>
        <p:spPr/>
        <p:txBody>
          <a:bodyPr/>
          <a:lstStyle/>
          <a:p>
            <a:fld id="{2C7B544F-A68E-7B48-9662-F3E06517C685}" type="slidenum">
              <a:rPr lang="en-US" smtClean="0"/>
              <a:t>19</a:t>
            </a:fld>
            <a:endParaRPr lang="en-US" dirty="0"/>
          </a:p>
        </p:txBody>
      </p:sp>
    </p:spTree>
    <p:extLst>
      <p:ext uri="{BB962C8B-B14F-4D97-AF65-F5344CB8AC3E}">
        <p14:creationId xmlns:p14="http://schemas.microsoft.com/office/powerpoint/2010/main" val="1989825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a:t>The US Ed focus on equity in education for all children.</a:t>
            </a:r>
          </a:p>
          <a:p>
            <a:endParaRPr lang="en-US" dirty="0"/>
          </a:p>
          <a:p>
            <a:r>
              <a:rPr lang="en-US" dirty="0"/>
              <a:t>Take a poll of the</a:t>
            </a:r>
            <a:r>
              <a:rPr lang="en-US" baseline="0" dirty="0"/>
              <a:t> audience in the room about their role in the state.</a:t>
            </a:r>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2</a:t>
            </a:fld>
            <a:endParaRPr lang="en-US" dirty="0"/>
          </a:p>
        </p:txBody>
      </p:sp>
    </p:spTree>
    <p:extLst>
      <p:ext uri="{BB962C8B-B14F-4D97-AF65-F5344CB8AC3E}">
        <p14:creationId xmlns:p14="http://schemas.microsoft.com/office/powerpoint/2010/main" val="3696233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Make sure to point out that identification</a:t>
            </a:r>
            <a:r>
              <a:rPr lang="en-US" baseline="0" dirty="0"/>
              <a:t> itself is not a success gap, but children who are identified inappropriately or not identified at all will not access the services and supports they need and that results in success gaps.</a:t>
            </a:r>
          </a:p>
          <a:p>
            <a:endParaRPr lang="en-US" baseline="0" dirty="0"/>
          </a:p>
          <a:p>
            <a:r>
              <a:rPr lang="en-US" baseline="0" dirty="0"/>
              <a:t>Disproportionality in identification rates, placements or disciplinary rates can lead to success gaps in outcomes such as achievement, social skills. Language acquisition,  and eventually graduation</a:t>
            </a:r>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20</a:t>
            </a:fld>
            <a:endParaRPr lang="en-US" dirty="0"/>
          </a:p>
        </p:txBody>
      </p:sp>
    </p:spTree>
    <p:extLst>
      <p:ext uri="{BB962C8B-B14F-4D97-AF65-F5344CB8AC3E}">
        <p14:creationId xmlns:p14="http://schemas.microsoft.com/office/powerpoint/2010/main" val="1539402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Settings are not a success gap, but inappropriate services or services that do not lead to interactions in a natural environment can contribute</a:t>
            </a:r>
            <a:r>
              <a:rPr lang="en-US" baseline="0" dirty="0"/>
              <a:t> to success gaps</a:t>
            </a:r>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21</a:t>
            </a:fld>
            <a:endParaRPr lang="en-US" dirty="0"/>
          </a:p>
        </p:txBody>
      </p:sp>
    </p:spTree>
    <p:extLst>
      <p:ext uri="{BB962C8B-B14F-4D97-AF65-F5344CB8AC3E}">
        <p14:creationId xmlns:p14="http://schemas.microsoft.com/office/powerpoint/2010/main" val="2251484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Black children are 1.6 times as likely as all other children with disabilities to be receiving</a:t>
            </a:r>
            <a:r>
              <a:rPr lang="en-US" baseline="0" dirty="0"/>
              <a:t> services in a separate school or residential facility and 0.5 times as likely as other children to be receiving services in a service provider’s location while White children are 1.5 times as likely as all other children with disabilities to receive services in the service provider’s location.</a:t>
            </a:r>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22</a:t>
            </a:fld>
            <a:endParaRPr lang="en-US" dirty="0"/>
          </a:p>
        </p:txBody>
      </p:sp>
    </p:spTree>
    <p:extLst>
      <p:ext uri="{BB962C8B-B14F-4D97-AF65-F5344CB8AC3E}">
        <p14:creationId xmlns:p14="http://schemas.microsoft.com/office/powerpoint/2010/main" val="609780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26</a:t>
            </a:fld>
            <a:endParaRPr lang="en-US" dirty="0"/>
          </a:p>
        </p:txBody>
      </p:sp>
    </p:spTree>
    <p:extLst>
      <p:ext uri="{BB962C8B-B14F-4D97-AF65-F5344CB8AC3E}">
        <p14:creationId xmlns:p14="http://schemas.microsoft.com/office/powerpoint/2010/main" val="3605607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2C7B544F-A68E-7B48-9662-F3E06517C685}" type="slidenum">
              <a:rPr lang="en-US" smtClean="0"/>
              <a:t>28</a:t>
            </a:fld>
            <a:endParaRPr lang="en-US" dirty="0"/>
          </a:p>
        </p:txBody>
      </p:sp>
    </p:spTree>
    <p:extLst>
      <p:ext uri="{BB962C8B-B14F-4D97-AF65-F5344CB8AC3E}">
        <p14:creationId xmlns:p14="http://schemas.microsoft.com/office/powerpoint/2010/main" val="2112576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aseline="0" dirty="0"/>
              <a:t>Script: </a:t>
            </a:r>
            <a:r>
              <a:rPr lang="en-US" dirty="0"/>
              <a:t>Once you have identified the success gap you</a:t>
            </a:r>
            <a:r>
              <a:rPr lang="en-US" baseline="0" dirty="0"/>
              <a:t> want to address </a:t>
            </a:r>
            <a:r>
              <a:rPr lang="en-US" dirty="0"/>
              <a:t>in your district/school,</a:t>
            </a:r>
            <a:r>
              <a:rPr lang="en-US" baseline="0" dirty="0"/>
              <a:t> consider these steps as a way to get started. </a:t>
            </a:r>
          </a:p>
          <a:p>
            <a:endParaRPr lang="en-US" baseline="0" dirty="0"/>
          </a:p>
          <a:p>
            <a:r>
              <a:rPr lang="en-US" baseline="0" dirty="0"/>
              <a:t>Form a stakeholder group/team.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Be sure this team includes: Families (and, in the upper grades, students) representing the group that is of concern in your school or district; </a:t>
            </a:r>
          </a:p>
          <a:p>
            <a:r>
              <a:rPr lang="en-US" sz="1200" b="0" i="0" u="none" strike="noStrike" kern="1200" baseline="0" dirty="0">
                <a:solidFill>
                  <a:schemeClr val="tx1"/>
                </a:solidFill>
                <a:latin typeface="+mn-lt"/>
                <a:ea typeface="+mn-ea"/>
                <a:cs typeface="+mn-cs"/>
              </a:rPr>
              <a:t>Special education and general education professionals who work with the target group; </a:t>
            </a:r>
          </a:p>
          <a:p>
            <a:r>
              <a:rPr lang="en-US" sz="1200" b="0" i="0" u="none" strike="noStrike" kern="1200" baseline="0" dirty="0">
                <a:solidFill>
                  <a:schemeClr val="tx1"/>
                </a:solidFill>
                <a:latin typeface="+mn-lt"/>
                <a:ea typeface="+mn-ea"/>
                <a:cs typeface="+mn-cs"/>
              </a:rPr>
              <a:t>Special education and general education professionals who work with the students who are succeeding; </a:t>
            </a:r>
          </a:p>
          <a:p>
            <a:r>
              <a:rPr lang="en-US" sz="1200" b="0" i="0" u="none" strike="noStrike" kern="1200" baseline="0" dirty="0">
                <a:solidFill>
                  <a:schemeClr val="tx1"/>
                </a:solidFill>
                <a:latin typeface="+mn-lt"/>
                <a:ea typeface="+mn-ea"/>
                <a:cs typeface="+mn-cs"/>
              </a:rPr>
              <a:t>Professional support staff such as school psychologists, school counselors, and others who may provide support to students who are struggling; and </a:t>
            </a:r>
          </a:p>
          <a:p>
            <a:r>
              <a:rPr lang="en-US" sz="1200" b="0" i="0" u="none" strike="noStrike" kern="1200" baseline="0" dirty="0">
                <a:solidFill>
                  <a:schemeClr val="tx1"/>
                </a:solidFill>
                <a:latin typeface="+mn-lt"/>
                <a:ea typeface="+mn-ea"/>
                <a:cs typeface="+mn-cs"/>
              </a:rPr>
              <a:t>Leaders with the authority to make the necessary changes. </a:t>
            </a:r>
          </a:p>
          <a:p>
            <a:endParaRPr lang="en-US" sz="1200" b="0" i="0" u="none" strike="noStrike" kern="1200" baseline="0" dirty="0">
              <a:solidFill>
                <a:schemeClr val="tx1"/>
              </a:solidFill>
              <a:latin typeface="+mn-lt"/>
              <a:ea typeface="+mn-ea"/>
              <a:cs typeface="+mn-cs"/>
            </a:endParaRPr>
          </a:p>
          <a:p>
            <a:r>
              <a:rPr lang="en-US" baseline="0" dirty="0"/>
              <a:t>Then review data…disaggregated by subgroups, use the rubric and as a team conduct the self-assessment…identify areas for improvement and develop a plan to address them.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29</a:t>
            </a:fld>
            <a:endParaRPr lang="en-US" dirty="0"/>
          </a:p>
        </p:txBody>
      </p:sp>
    </p:spTree>
    <p:extLst>
      <p:ext uri="{BB962C8B-B14F-4D97-AF65-F5344CB8AC3E}">
        <p14:creationId xmlns:p14="http://schemas.microsoft.com/office/powerpoint/2010/main" val="2557278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Success gaps toolkit includes:</a:t>
            </a:r>
          </a:p>
          <a:p>
            <a:pPr lvl="0" rtl="0"/>
            <a:r>
              <a:rPr lang="en-US" dirty="0">
                <a:solidFill>
                  <a:srgbClr val="005D8C"/>
                </a:solidFill>
              </a:rPr>
              <a:t>Guidelines (instructions) for using the Success Gaps materials</a:t>
            </a:r>
          </a:p>
          <a:p>
            <a:pPr lvl="0" rtl="0"/>
            <a:r>
              <a:rPr lang="en-US" dirty="0">
                <a:solidFill>
                  <a:srgbClr val="005D8C"/>
                </a:solidFill>
              </a:rPr>
              <a:t>Meeting agendas for a series of meetings and presentation shells for each meeting</a:t>
            </a:r>
          </a:p>
          <a:p>
            <a:pPr lvl="0" rtl="0"/>
            <a:r>
              <a:rPr lang="en-US" dirty="0">
                <a:solidFill>
                  <a:srgbClr val="005D8C"/>
                </a:solidFill>
              </a:rPr>
              <a:t>Some materials for pre-reading</a:t>
            </a:r>
          </a:p>
          <a:p>
            <a:pPr lvl="0" rtl="0"/>
            <a:r>
              <a:rPr lang="en-US" dirty="0">
                <a:solidFill>
                  <a:srgbClr val="005D8C"/>
                </a:solidFill>
              </a:rPr>
              <a:t>Two videos, one to invite participants to be part of the success gaps work, one to introduce success gaps during the first meeting</a:t>
            </a:r>
          </a:p>
          <a:p>
            <a:pPr lvl="0" rtl="0"/>
            <a:r>
              <a:rPr lang="en-US" dirty="0">
                <a:solidFill>
                  <a:srgbClr val="005D8C"/>
                </a:solidFill>
              </a:rPr>
              <a:t>Sample action plan formats and meeting evaluation formats</a:t>
            </a:r>
          </a:p>
          <a:p>
            <a:pPr lvl="0" rtl="0"/>
            <a:r>
              <a:rPr lang="en-US" dirty="0">
                <a:solidFill>
                  <a:srgbClr val="005D8C"/>
                </a:solidFill>
              </a:rPr>
              <a:t>Written stories or examples of work in other states or districts</a:t>
            </a:r>
          </a:p>
          <a:p>
            <a:endParaRPr lang="en-US" dirty="0"/>
          </a:p>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30</a:t>
            </a:fld>
            <a:endParaRPr lang="en-US" dirty="0"/>
          </a:p>
        </p:txBody>
      </p:sp>
    </p:spTree>
    <p:extLst>
      <p:ext uri="{BB962C8B-B14F-4D97-AF65-F5344CB8AC3E}">
        <p14:creationId xmlns:p14="http://schemas.microsoft.com/office/powerpoint/2010/main" val="42938894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31</a:t>
            </a:fld>
            <a:endParaRPr lang="en-US" dirty="0"/>
          </a:p>
        </p:txBody>
      </p:sp>
    </p:spTree>
    <p:extLst>
      <p:ext uri="{BB962C8B-B14F-4D97-AF65-F5344CB8AC3E}">
        <p14:creationId xmlns:p14="http://schemas.microsoft.com/office/powerpoint/2010/main" val="1078695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32</a:t>
            </a:fld>
            <a:endParaRPr lang="en-US" dirty="0"/>
          </a:p>
        </p:txBody>
      </p:sp>
    </p:spTree>
    <p:extLst>
      <p:ext uri="{BB962C8B-B14F-4D97-AF65-F5344CB8AC3E}">
        <p14:creationId xmlns:p14="http://schemas.microsoft.com/office/powerpoint/2010/main" val="22968222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33</a:t>
            </a:fld>
            <a:endParaRPr lang="en-US" dirty="0"/>
          </a:p>
        </p:txBody>
      </p:sp>
    </p:spTree>
    <p:extLst>
      <p:ext uri="{BB962C8B-B14F-4D97-AF65-F5344CB8AC3E}">
        <p14:creationId xmlns:p14="http://schemas.microsoft.com/office/powerpoint/2010/main" val="1493500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3</a:t>
            </a:fld>
            <a:endParaRPr lang="en-US" dirty="0"/>
          </a:p>
        </p:txBody>
      </p:sp>
    </p:spTree>
    <p:extLst>
      <p:ext uri="{BB962C8B-B14F-4D97-AF65-F5344CB8AC3E}">
        <p14:creationId xmlns:p14="http://schemas.microsoft.com/office/powerpoint/2010/main" val="859815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Main Idea: Understanding how the rubric is structured.</a:t>
            </a:r>
          </a:p>
          <a:p>
            <a:endParaRPr lang="en-US" dirty="0"/>
          </a:p>
          <a:p>
            <a:r>
              <a:rPr lang="en-US" dirty="0"/>
              <a:t>Script: Using the Self-Assessment Rubric, there are four suggested possible ratings:</a:t>
            </a:r>
          </a:p>
          <a:p>
            <a:r>
              <a:rPr lang="en-US" dirty="0"/>
              <a:t>	Planning, </a:t>
            </a:r>
          </a:p>
          <a:p>
            <a:r>
              <a:rPr lang="en-US" dirty="0"/>
              <a:t>	partially implemented, </a:t>
            </a:r>
          </a:p>
          <a:p>
            <a:r>
              <a:rPr lang="en-US" dirty="0"/>
              <a:t>	fully implemented or </a:t>
            </a:r>
          </a:p>
          <a:p>
            <a:r>
              <a:rPr lang="en-US" dirty="0"/>
              <a:t>	exemplary.</a:t>
            </a:r>
          </a:p>
          <a:p>
            <a:r>
              <a:rPr lang="en-US" dirty="0"/>
              <a:t>Probing questions are provided to assist the team in determining where they are at this point.</a:t>
            </a:r>
          </a:p>
          <a:p>
            <a:r>
              <a:rPr lang="en-US" dirty="0"/>
              <a:t>Document what evidence exists to support the rating that the team selects.</a:t>
            </a:r>
          </a:p>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34</a:t>
            </a:fld>
            <a:endParaRPr lang="en-US" dirty="0"/>
          </a:p>
        </p:txBody>
      </p:sp>
    </p:spTree>
    <p:extLst>
      <p:ext uri="{BB962C8B-B14F-4D97-AF65-F5344CB8AC3E}">
        <p14:creationId xmlns:p14="http://schemas.microsoft.com/office/powerpoint/2010/main" val="34749380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Main idea:</a:t>
            </a:r>
            <a:r>
              <a:rPr lang="en-US" baseline="0" dirty="0"/>
              <a:t> We present five components of an “appropriate education.” Are these available to all students in your school or district? Especially the target group? Keep the topic area of the success gap in mind!</a:t>
            </a:r>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35</a:t>
            </a:fld>
            <a:endParaRPr lang="en-US" dirty="0"/>
          </a:p>
        </p:txBody>
      </p:sp>
    </p:spTree>
    <p:extLst>
      <p:ext uri="{BB962C8B-B14F-4D97-AF65-F5344CB8AC3E}">
        <p14:creationId xmlns:p14="http://schemas.microsoft.com/office/powerpoint/2010/main" val="18904527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Main Idea</a:t>
            </a:r>
            <a:r>
              <a:rPr lang="en-US" baseline="0" dirty="0"/>
              <a:t>: What is meant by “data-based </a:t>
            </a:r>
            <a:r>
              <a:rPr lang="en-US" baseline="0" dirty="0" smtClean="0"/>
              <a:t>decisionmaking</a:t>
            </a:r>
            <a:r>
              <a:rPr lang="en-US" baseline="0" dirty="0"/>
              <a:t>?” </a:t>
            </a:r>
          </a:p>
          <a:p>
            <a:pPr lvl="0"/>
            <a:r>
              <a:rPr lang="en-US" sz="1200" kern="1200" dirty="0">
                <a:solidFill>
                  <a:schemeClr val="tx1"/>
                </a:solidFill>
                <a:effectLst/>
                <a:latin typeface="+mn-lt"/>
                <a:ea typeface="+mn-ea"/>
                <a:cs typeface="+mn-cs"/>
              </a:rPr>
              <a:t>Decisions about instructional programs, academic and behavioral supports, social/emotional, </a:t>
            </a:r>
            <a:r>
              <a:rPr lang="en-US" sz="1200" kern="1200" dirty="0" smtClean="0">
                <a:solidFill>
                  <a:schemeClr val="tx1"/>
                </a:solidFill>
                <a:effectLst/>
                <a:latin typeface="+mn-lt"/>
                <a:ea typeface="+mn-ea"/>
                <a:cs typeface="+mn-cs"/>
              </a:rPr>
              <a:t>etc. </a:t>
            </a:r>
            <a:r>
              <a:rPr lang="en-US" sz="1200" kern="1200" dirty="0">
                <a:solidFill>
                  <a:schemeClr val="tx1"/>
                </a:solidFill>
                <a:effectLst/>
                <a:latin typeface="+mn-lt"/>
                <a:ea typeface="+mn-ea"/>
                <a:cs typeface="+mn-cs"/>
              </a:rPr>
              <a:t>and school improvement initiatives are based on data that are disaggregated for the program, school, or district reflecting the differences in subgroups by gender, race/ethnicity, socioeconomic factors, disability, and native or home</a:t>
            </a:r>
          </a:p>
          <a:p>
            <a:r>
              <a:rPr lang="en-US" sz="1200" kern="1200" dirty="0">
                <a:solidFill>
                  <a:schemeClr val="tx1"/>
                </a:solidFill>
                <a:effectLst/>
                <a:latin typeface="+mn-lt"/>
                <a:ea typeface="+mn-ea"/>
                <a:cs typeface="+mn-cs"/>
              </a:rPr>
              <a:t>language. For example, early childhood outcomes are all examined and considered individually and collectively.</a:t>
            </a:r>
          </a:p>
          <a:p>
            <a:pPr lvl="0"/>
            <a:r>
              <a:rPr lang="en-US" sz="1200" kern="1200" dirty="0">
                <a:solidFill>
                  <a:schemeClr val="tx1"/>
                </a:solidFill>
                <a:effectLst/>
                <a:latin typeface="+mn-lt"/>
                <a:ea typeface="+mn-ea"/>
                <a:cs typeface="+mn-cs"/>
              </a:rPr>
              <a:t>Decisions about student interventions (behavioral and/or academic) are made based on multiple data sources, including screening, progress monitoring, and formative and summative assessment data.</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Is</a:t>
            </a:r>
            <a:r>
              <a:rPr lang="en-US" sz="1200" kern="1200" baseline="0" dirty="0">
                <a:solidFill>
                  <a:schemeClr val="tx1"/>
                </a:solidFill>
                <a:effectLst/>
                <a:latin typeface="+mn-lt"/>
                <a:ea typeface="+mn-ea"/>
                <a:cs typeface="+mn-cs"/>
              </a:rPr>
              <a:t> data-based decision making used for all students and all subgroups of students? If not, could this be part of the cause of your success gap?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1BC2E5-B307-41E3-B48E-479BA10E2B91}" type="slidenum">
              <a:rPr lang="en-US" smtClean="0"/>
              <a:pPr/>
              <a:t>36</a:t>
            </a:fld>
            <a:endParaRPr lang="en-US" dirty="0"/>
          </a:p>
        </p:txBody>
      </p:sp>
    </p:spTree>
    <p:extLst>
      <p:ext uri="{BB962C8B-B14F-4D97-AF65-F5344CB8AC3E}">
        <p14:creationId xmlns:p14="http://schemas.microsoft.com/office/powerpoint/2010/main" val="36126134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Script: What</a:t>
            </a:r>
            <a:r>
              <a:rPr lang="en-US" baseline="0" dirty="0"/>
              <a:t> is meant by “cultural responsiveness?” </a:t>
            </a:r>
          </a:p>
          <a:p>
            <a:pPr lvl="0"/>
            <a:r>
              <a:rPr lang="en-US" sz="1200" kern="1200" dirty="0">
                <a:solidFill>
                  <a:schemeClr val="tx1"/>
                </a:solidFill>
                <a:effectLst/>
                <a:latin typeface="+mn-lt"/>
                <a:ea typeface="+mn-ea"/>
                <a:cs typeface="+mn-cs"/>
              </a:rPr>
              <a:t>Effective academic and behavioral practices for all learners are based on a program’s or school’s recognition of diversity across student ethnicity, language, and socio- economic status.</a:t>
            </a:r>
          </a:p>
          <a:p>
            <a:pPr lvl="0"/>
            <a:r>
              <a:rPr lang="en-US" sz="1200" kern="1200" dirty="0">
                <a:solidFill>
                  <a:schemeClr val="tx1"/>
                </a:solidFill>
                <a:effectLst/>
                <a:latin typeface="+mn-lt"/>
                <a:ea typeface="+mn-ea"/>
                <a:cs typeface="+mn-cs"/>
              </a:rPr>
              <a:t>Training and resources are provided and designed so teachers can meet the linguistic needs of all students, including students with disabilities who are also English learners.</a:t>
            </a:r>
          </a:p>
          <a:p>
            <a:pPr lvl="0"/>
            <a:r>
              <a:rPr lang="en-US" sz="1200" kern="1200" dirty="0">
                <a:solidFill>
                  <a:schemeClr val="tx1"/>
                </a:solidFill>
                <a:effectLst/>
                <a:latin typeface="+mn-lt"/>
                <a:ea typeface="+mn-ea"/>
                <a:cs typeface="+mn-cs"/>
              </a:rPr>
              <a:t>Parents from all backgrounds are included in discussions/meetings about the school, the school programs or initiatives, and their children’s academic and behavioral progress.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Is</a:t>
            </a:r>
            <a:r>
              <a:rPr lang="en-US" sz="1200" kern="1200" baseline="0" dirty="0">
                <a:solidFill>
                  <a:schemeClr val="tx1"/>
                </a:solidFill>
                <a:effectLst/>
                <a:latin typeface="+mn-lt"/>
                <a:ea typeface="+mn-ea"/>
                <a:cs typeface="+mn-cs"/>
              </a:rPr>
              <a:t> your school responsive to the cultures of all students and all subgroups of students? If not, could this be part of the cause of your success gap? </a:t>
            </a:r>
            <a:endParaRPr lang="en-US" sz="1200" kern="1200" dirty="0">
              <a:solidFill>
                <a:schemeClr val="tx1"/>
              </a:solidFill>
              <a:effectLst/>
              <a:latin typeface="+mn-lt"/>
              <a:ea typeface="+mn-ea"/>
              <a:cs typeface="+mn-cs"/>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37</a:t>
            </a:fld>
            <a:endParaRPr lang="en-US" dirty="0"/>
          </a:p>
        </p:txBody>
      </p:sp>
    </p:spTree>
    <p:extLst>
      <p:ext uri="{BB962C8B-B14F-4D97-AF65-F5344CB8AC3E}">
        <p14:creationId xmlns:p14="http://schemas.microsoft.com/office/powerpoint/2010/main" val="16584058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Main Idea:</a:t>
            </a:r>
            <a:r>
              <a:rPr lang="en-US" baseline="0" dirty="0"/>
              <a:t> What is meant by “core instructional program?” </a:t>
            </a:r>
            <a:endParaRPr lang="en-US" dirty="0"/>
          </a:p>
          <a:p>
            <a:endParaRPr lang="en-US" dirty="0"/>
          </a:p>
          <a:p>
            <a:pPr lvl="0"/>
            <a:r>
              <a:rPr lang="en-US" sz="1200" kern="1200" dirty="0">
                <a:solidFill>
                  <a:schemeClr val="tx1"/>
                </a:solidFill>
                <a:effectLst/>
                <a:latin typeface="+mn-lt"/>
                <a:ea typeface="+mn-ea"/>
                <a:cs typeface="+mn-cs"/>
              </a:rPr>
              <a:t>There is a rigorous, consistent and well-articulated PreK-12 instructional program (i.e., curriculum and instructional delivery) aligned with standards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delivered with fidelity.  The DEC recommended practices are incorporated</a:t>
            </a:r>
            <a:r>
              <a:rPr lang="en-US" sz="1200" kern="1200" baseline="0" dirty="0">
                <a:solidFill>
                  <a:schemeClr val="tx1"/>
                </a:solidFill>
                <a:effectLst/>
                <a:latin typeface="+mn-lt"/>
                <a:ea typeface="+mn-ea"/>
                <a:cs typeface="+mn-cs"/>
              </a:rPr>
              <a:t> into the instructional program for young children.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Effective differentiation in the core curriculum addresses the needs of the full range of learners, learning styles, and cultural and linguistic backgrounds.</a:t>
            </a:r>
          </a:p>
          <a:p>
            <a:pPr lvl="0"/>
            <a:r>
              <a:rPr lang="en-US" sz="1200" kern="1200" dirty="0">
                <a:solidFill>
                  <a:schemeClr val="tx1"/>
                </a:solidFill>
                <a:effectLst/>
                <a:latin typeface="+mn-lt"/>
                <a:ea typeface="+mn-ea"/>
                <a:cs typeface="+mn-cs"/>
              </a:rPr>
              <a:t>Universal design for learning guidelines are an integral component of the instruction.</a:t>
            </a:r>
          </a:p>
          <a:p>
            <a:r>
              <a:rPr lang="en-US" sz="1200" kern="1200" dirty="0">
                <a:solidFill>
                  <a:schemeClr val="tx1"/>
                </a:solidFill>
                <a:effectLst/>
                <a:latin typeface="+mn-lt"/>
                <a:ea typeface="+mn-ea"/>
                <a:cs typeface="+mn-cs"/>
              </a:rPr>
              <a:t>Parents are informed, in their native or home language, about the differentiation of instruction and assessment data based on their child’s unique learning or behavioral needs.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 </a:t>
            </a:r>
            <a:r>
              <a:rPr lang="en-US" sz="1200" kern="1200" baseline="0" dirty="0">
                <a:solidFill>
                  <a:schemeClr val="tx1"/>
                </a:solidFill>
                <a:effectLst/>
                <a:latin typeface="+mn-lt"/>
                <a:ea typeface="+mn-ea"/>
                <a:cs typeface="+mn-cs"/>
              </a:rPr>
              <a:t>all students and all subgroups of students have access to an equally high-quality core instructional program? If not, could this be part of the cause of your success gap?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38</a:t>
            </a:fld>
            <a:endParaRPr lang="en-US" dirty="0"/>
          </a:p>
        </p:txBody>
      </p:sp>
    </p:spTree>
    <p:extLst>
      <p:ext uri="{BB962C8B-B14F-4D97-AF65-F5344CB8AC3E}">
        <p14:creationId xmlns:p14="http://schemas.microsoft.com/office/powerpoint/2010/main" val="39927017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Main Idea:</a:t>
            </a:r>
            <a:r>
              <a:rPr lang="en-US" baseline="0" dirty="0"/>
              <a:t> What is meant by “assessment?”</a:t>
            </a:r>
            <a:endParaRPr lang="en-US" dirty="0"/>
          </a:p>
          <a:p>
            <a:endParaRPr lang="en-US" dirty="0"/>
          </a:p>
          <a:p>
            <a:pPr lvl="0"/>
            <a:r>
              <a:rPr lang="en-US" sz="1200" kern="1200" dirty="0">
                <a:solidFill>
                  <a:schemeClr val="tx1"/>
                </a:solidFill>
                <a:effectLst/>
                <a:latin typeface="+mn-lt"/>
                <a:ea typeface="+mn-ea"/>
                <a:cs typeface="+mn-cs"/>
              </a:rPr>
              <a:t>All students are screened for early identification of academic or behavioral risk factors using valid and reliable tools.</a:t>
            </a:r>
          </a:p>
          <a:p>
            <a:pPr lvl="0"/>
            <a:r>
              <a:rPr lang="en-US" sz="1200" kern="1200" dirty="0">
                <a:solidFill>
                  <a:schemeClr val="tx1"/>
                </a:solidFill>
                <a:effectLst/>
                <a:latin typeface="+mn-lt"/>
                <a:ea typeface="+mn-ea"/>
                <a:cs typeface="+mn-cs"/>
              </a:rPr>
              <a:t>All student progress is monitored to make needed adjustments to instruction and/or interventions. Valid and reliable progress monitoring tools are identified and available at each school, with reasonable intervals for monitoring defined and implemented; performance data reviewed at regular intervals; and instruction/interventions adjusted based on data review cycles.</a:t>
            </a:r>
          </a:p>
          <a:p>
            <a:pPr lvl="0"/>
            <a:r>
              <a:rPr lang="en-US" sz="1200" kern="1200" dirty="0">
                <a:solidFill>
                  <a:schemeClr val="tx1"/>
                </a:solidFill>
                <a:effectLst/>
                <a:latin typeface="+mn-lt"/>
                <a:ea typeface="+mn-ea"/>
                <a:cs typeface="+mn-cs"/>
              </a:rPr>
              <a:t>Parents and guardians are regularly informed in their native or home language of their child’s screening and progress monitoring results for academic or behavioral progress.</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Could a differential</a:t>
            </a:r>
            <a:r>
              <a:rPr lang="en-US" sz="1200" kern="1200" baseline="0" dirty="0">
                <a:solidFill>
                  <a:schemeClr val="tx1"/>
                </a:solidFill>
                <a:effectLst/>
                <a:latin typeface="+mn-lt"/>
                <a:ea typeface="+mn-ea"/>
                <a:cs typeface="+mn-cs"/>
              </a:rPr>
              <a:t> access to early screening or effective progress monitoring (outside of special education!) be part of the cause of your success gap?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1BC2E5-B307-41E3-B48E-479BA10E2B91}" type="slidenum">
              <a:rPr lang="en-US" smtClean="0"/>
              <a:pPr/>
              <a:t>39</a:t>
            </a:fld>
            <a:endParaRPr lang="en-US" dirty="0"/>
          </a:p>
        </p:txBody>
      </p:sp>
    </p:spTree>
    <p:extLst>
      <p:ext uri="{BB962C8B-B14F-4D97-AF65-F5344CB8AC3E}">
        <p14:creationId xmlns:p14="http://schemas.microsoft.com/office/powerpoint/2010/main" val="39457975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Main Idea: What is meant by “evidence-based instructional and behavioral interventions</a:t>
            </a:r>
            <a:r>
              <a:rPr lang="en-US" baseline="0" dirty="0"/>
              <a:t> and supports?”</a:t>
            </a:r>
            <a:endParaRPr lang="en-US" dirty="0"/>
          </a:p>
          <a:p>
            <a:endParaRPr lang="en-US" dirty="0"/>
          </a:p>
          <a:p>
            <a:pPr lvl="0"/>
            <a:r>
              <a:rPr lang="en-US" sz="1200" kern="1200" dirty="0">
                <a:solidFill>
                  <a:schemeClr val="tx1"/>
                </a:solidFill>
                <a:effectLst/>
                <a:latin typeface="+mn-lt"/>
                <a:ea typeface="+mn-ea"/>
                <a:cs typeface="+mn-cs"/>
              </a:rPr>
              <a:t>Evidence-based interventions and behavioral supports are embedded within a multi-tiered framework and implemented with fidelity.</a:t>
            </a:r>
          </a:p>
          <a:p>
            <a:pPr lvl="0"/>
            <a:r>
              <a:rPr lang="en-US" sz="1200" kern="1200" dirty="0">
                <a:solidFill>
                  <a:schemeClr val="tx1"/>
                </a:solidFill>
                <a:effectLst/>
                <a:latin typeface="+mn-lt"/>
                <a:ea typeface="+mn-ea"/>
                <a:cs typeface="+mn-cs"/>
              </a:rPr>
              <a:t>School-level practices use evidence-based behavioral interventions and tiered response methods such as positive behavioral interventions and supports, restorative practices, etc.</a:t>
            </a:r>
          </a:p>
          <a:p>
            <a:pPr lvl="0"/>
            <a:r>
              <a:rPr lang="en-US" sz="1200" kern="1200" dirty="0">
                <a:solidFill>
                  <a:schemeClr val="tx1"/>
                </a:solidFill>
                <a:effectLst/>
                <a:latin typeface="+mn-lt"/>
                <a:ea typeface="+mn-ea"/>
                <a:cs typeface="+mn-cs"/>
              </a:rPr>
              <a:t>District-level discipline policies that use tiered response protocols as opposed to </a:t>
            </a:r>
            <a:r>
              <a:rPr lang="en-US" sz="1200" i="1" kern="1200" dirty="0">
                <a:solidFill>
                  <a:schemeClr val="tx1"/>
                </a:solidFill>
                <a:effectLst/>
                <a:latin typeface="+mn-lt"/>
                <a:ea typeface="+mn-ea"/>
                <a:cs typeface="+mn-cs"/>
              </a:rPr>
              <a:t>zero tolerance </a:t>
            </a:r>
            <a:r>
              <a:rPr lang="en-US" sz="1200" kern="1200" dirty="0">
                <a:solidFill>
                  <a:schemeClr val="tx1"/>
                </a:solidFill>
                <a:effectLst/>
                <a:latin typeface="+mn-lt"/>
                <a:ea typeface="+mn-ea"/>
                <a:cs typeface="+mn-cs"/>
              </a:rPr>
              <a:t>policies.</a:t>
            </a:r>
          </a:p>
          <a:p>
            <a:pPr lvl="0"/>
            <a:r>
              <a:rPr lang="en-US" sz="1200" kern="1200" dirty="0">
                <a:solidFill>
                  <a:schemeClr val="tx1"/>
                </a:solidFill>
                <a:effectLst/>
                <a:latin typeface="+mn-lt"/>
                <a:ea typeface="+mn-ea"/>
                <a:cs typeface="+mn-cs"/>
              </a:rPr>
              <a:t>Parents and guardians are regularly informed, in their native or home language, of interventions provided to their children and their children’s responses to those interventions for academic and behavioral skills.</a:t>
            </a:r>
          </a:p>
        </p:txBody>
      </p:sp>
      <p:sp>
        <p:nvSpPr>
          <p:cNvPr id="4" name="Slide Number Placeholder 3"/>
          <p:cNvSpPr>
            <a:spLocks noGrp="1"/>
          </p:cNvSpPr>
          <p:nvPr>
            <p:ph type="sldNum" sz="quarter" idx="10"/>
          </p:nvPr>
        </p:nvSpPr>
        <p:spPr/>
        <p:txBody>
          <a:bodyPr/>
          <a:lstStyle/>
          <a:p>
            <a:fld id="{481BC2E5-B307-41E3-B48E-479BA10E2B91}" type="slidenum">
              <a:rPr lang="en-US" smtClean="0"/>
              <a:pPr/>
              <a:t>40</a:t>
            </a:fld>
            <a:endParaRPr lang="en-US" dirty="0"/>
          </a:p>
        </p:txBody>
      </p:sp>
    </p:spTree>
    <p:extLst>
      <p:ext uri="{BB962C8B-B14F-4D97-AF65-F5344CB8AC3E}">
        <p14:creationId xmlns:p14="http://schemas.microsoft.com/office/powerpoint/2010/main" val="41907164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Main</a:t>
            </a:r>
            <a:r>
              <a:rPr lang="en-US" baseline="0" dirty="0"/>
              <a:t> Idea: The first step in the process is to recognize the need for change based on the identification of a success gap. The second step is to identify the root causes of that success gap – we have a toolkit to help you and your clients with this step. The third step is to make a plan to address the root causes of your success gaps. Integrate these actions into your local school improvement or accountability plans that are probably already in existence. Identifying and developing actions to address will support your improvement activities already in place.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41</a:t>
            </a:fld>
            <a:endParaRPr lang="en-US" dirty="0"/>
          </a:p>
        </p:txBody>
      </p:sp>
    </p:spTree>
    <p:extLst>
      <p:ext uri="{BB962C8B-B14F-4D97-AF65-F5344CB8AC3E}">
        <p14:creationId xmlns:p14="http://schemas.microsoft.com/office/powerpoint/2010/main" val="3246507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2C7B544F-A68E-7B48-9662-F3E06517C685}" type="slidenum">
              <a:rPr lang="en-US" smtClean="0"/>
              <a:t>42</a:t>
            </a:fld>
            <a:endParaRPr lang="en-US" dirty="0"/>
          </a:p>
        </p:txBody>
      </p:sp>
    </p:spTree>
    <p:extLst>
      <p:ext uri="{BB962C8B-B14F-4D97-AF65-F5344CB8AC3E}">
        <p14:creationId xmlns:p14="http://schemas.microsoft.com/office/powerpoint/2010/main" val="24908830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2C7B544F-A68E-7B48-9662-F3E06517C685}" type="slidenum">
              <a:rPr lang="en-US" smtClean="0"/>
              <a:t>43</a:t>
            </a:fld>
            <a:endParaRPr lang="en-US" dirty="0"/>
          </a:p>
        </p:txBody>
      </p:sp>
    </p:spTree>
    <p:extLst>
      <p:ext uri="{BB962C8B-B14F-4D97-AF65-F5344CB8AC3E}">
        <p14:creationId xmlns:p14="http://schemas.microsoft.com/office/powerpoint/2010/main" val="3980335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b="0" i="0" u="none" strike="noStrike" kern="1200" baseline="0" dirty="0">
                <a:solidFill>
                  <a:schemeClr val="tx1"/>
                </a:solidFill>
                <a:latin typeface="+mn-lt"/>
                <a:ea typeface="+mn-ea"/>
                <a:cs typeface="+mn-cs"/>
              </a:rPr>
              <a:t>The good news is that high-quality early education programs can improve outcomes, narrow</a:t>
            </a:r>
          </a:p>
          <a:p>
            <a:r>
              <a:rPr lang="en-US" sz="1200" b="0" i="0" u="none" strike="noStrike" kern="1200" baseline="0" dirty="0">
                <a:solidFill>
                  <a:schemeClr val="tx1"/>
                </a:solidFill>
                <a:latin typeface="+mn-lt"/>
                <a:ea typeface="+mn-ea"/>
                <a:cs typeface="+mn-cs"/>
              </a:rPr>
              <a:t>achievement gaps, and convey long-term benefits for children in school and life. This is especially</a:t>
            </a:r>
          </a:p>
          <a:p>
            <a:r>
              <a:rPr lang="en-US" sz="1200" b="0" i="0" u="none" strike="noStrike" kern="1200" baseline="0" dirty="0">
                <a:solidFill>
                  <a:schemeClr val="tx1"/>
                </a:solidFill>
                <a:latin typeface="+mn-lt"/>
                <a:ea typeface="+mn-ea"/>
                <a:cs typeface="+mn-cs"/>
              </a:rPr>
              <a:t>the case for children from low-income families (Minervino, 2014). However, just over one third of</a:t>
            </a:r>
          </a:p>
          <a:p>
            <a:r>
              <a:rPr lang="en-US" sz="1200" b="0" i="0" u="none" strike="noStrike" kern="1200" baseline="0" dirty="0">
                <a:solidFill>
                  <a:schemeClr val="tx1"/>
                </a:solidFill>
                <a:latin typeface="+mn-lt"/>
                <a:ea typeface="+mn-ea"/>
                <a:cs typeface="+mn-cs"/>
              </a:rPr>
              <a:t>three- and four-year-olds from low-income families were enrolled in preschool in 2013 (Kids Count,</a:t>
            </a:r>
          </a:p>
          <a:p>
            <a:r>
              <a:rPr lang="en-US" sz="1200" b="0" i="0" u="none" strike="noStrike" kern="1200" baseline="0" dirty="0">
                <a:solidFill>
                  <a:schemeClr val="tx1"/>
                </a:solidFill>
                <a:latin typeface="+mn-lt"/>
                <a:ea typeface="+mn-ea"/>
                <a:cs typeface="+mn-cs"/>
              </a:rPr>
              <a:t>2015), and even fewer children participate in quality infant and toddler programs. Children at risk</a:t>
            </a:r>
          </a:p>
          <a:p>
            <a:r>
              <a:rPr lang="en-US" sz="1200" b="0" i="0" u="none" strike="noStrike" kern="1200" baseline="0" dirty="0">
                <a:solidFill>
                  <a:schemeClr val="tx1"/>
                </a:solidFill>
                <a:latin typeface="+mn-lt"/>
                <a:ea typeface="+mn-ea"/>
                <a:cs typeface="+mn-cs"/>
              </a:rPr>
              <a:t>who do not participate in high-quality early</a:t>
            </a:r>
          </a:p>
          <a:p>
            <a:r>
              <a:rPr lang="en-US" sz="1200" b="0" i="0" u="none" strike="noStrike" kern="1200" baseline="0" dirty="0">
                <a:solidFill>
                  <a:schemeClr val="tx1"/>
                </a:solidFill>
                <a:latin typeface="+mn-lt"/>
                <a:ea typeface="+mn-ea"/>
                <a:cs typeface="+mn-cs"/>
              </a:rPr>
              <a:t>education programs are 50 percent more likely to</a:t>
            </a:r>
          </a:p>
          <a:p>
            <a:r>
              <a:rPr lang="en-US" sz="1200" b="0" i="0" u="none" strike="noStrike" kern="1200" baseline="0" dirty="0">
                <a:solidFill>
                  <a:schemeClr val="tx1"/>
                </a:solidFill>
                <a:latin typeface="+mn-lt"/>
                <a:ea typeface="+mn-ea"/>
                <a:cs typeface="+mn-cs"/>
              </a:rPr>
              <a:t>be placed in special education, 25 percent more</a:t>
            </a:r>
          </a:p>
          <a:p>
            <a:r>
              <a:rPr lang="en-US" sz="1200" b="0" i="0" u="none" strike="noStrike" kern="1200" baseline="0" dirty="0">
                <a:solidFill>
                  <a:schemeClr val="tx1"/>
                </a:solidFill>
                <a:latin typeface="+mn-lt"/>
                <a:ea typeface="+mn-ea"/>
                <a:cs typeface="+mn-cs"/>
              </a:rPr>
              <a:t>likely to drop out of school, 60 percent more likely</a:t>
            </a:r>
          </a:p>
          <a:p>
            <a:r>
              <a:rPr lang="en-US" sz="1200" b="0" i="0" u="none" strike="noStrike" kern="1200" baseline="0" dirty="0">
                <a:solidFill>
                  <a:schemeClr val="tx1"/>
                </a:solidFill>
                <a:latin typeface="+mn-lt"/>
                <a:ea typeface="+mn-ea"/>
                <a:cs typeface="+mn-cs"/>
              </a:rPr>
              <a:t>to never attend college, 70 percent more likely to</a:t>
            </a:r>
          </a:p>
          <a:p>
            <a:r>
              <a:rPr lang="en-US" sz="1200" b="0" i="0" u="none" strike="noStrike" kern="1200" baseline="0" dirty="0">
                <a:solidFill>
                  <a:schemeClr val="tx1"/>
                </a:solidFill>
                <a:latin typeface="+mn-lt"/>
                <a:ea typeface="+mn-ea"/>
                <a:cs typeface="+mn-cs"/>
              </a:rPr>
              <a:t>be arrested for a violent crime, and 40 percent</a:t>
            </a:r>
          </a:p>
          <a:p>
            <a:r>
              <a:rPr lang="en-US" sz="1200" b="0" i="0" u="none" strike="noStrike" kern="1200" baseline="0" dirty="0">
                <a:solidFill>
                  <a:schemeClr val="tx1"/>
                </a:solidFill>
                <a:latin typeface="+mn-lt"/>
                <a:ea typeface="+mn-ea"/>
                <a:cs typeface="+mn-cs"/>
              </a:rPr>
              <a:t>more likely to become a teen parent (Save the</a:t>
            </a:r>
          </a:p>
          <a:p>
            <a:r>
              <a:rPr lang="en-US" sz="1200" b="0" i="0" u="none" strike="noStrike" kern="1200" baseline="0" dirty="0">
                <a:solidFill>
                  <a:schemeClr val="tx1"/>
                </a:solidFill>
                <a:latin typeface="+mn-lt"/>
                <a:ea typeface="+mn-ea"/>
                <a:cs typeface="+mn-cs"/>
              </a:rPr>
              <a:t>Children, 2015). With the achievement gap beginning to manifest in children as young as nine</a:t>
            </a:r>
          </a:p>
          <a:p>
            <a:r>
              <a:rPr lang="en-US" sz="1200" b="0" i="0" u="none" strike="noStrike" kern="1200" baseline="0" dirty="0">
                <a:solidFill>
                  <a:schemeClr val="tx1"/>
                </a:solidFill>
                <a:latin typeface="+mn-lt"/>
                <a:ea typeface="+mn-ea"/>
                <a:cs typeface="+mn-cs"/>
              </a:rPr>
              <a:t>months, and 90 percent of brain development occurring during the first five years of life, chiefs are</a:t>
            </a:r>
          </a:p>
          <a:p>
            <a:r>
              <a:rPr lang="en-US" sz="1200" b="0" i="0" u="none" strike="noStrike" kern="1200" baseline="0" dirty="0">
                <a:solidFill>
                  <a:schemeClr val="tx1"/>
                </a:solidFill>
                <a:latin typeface="+mn-lt"/>
                <a:ea typeface="+mn-ea"/>
                <a:cs typeface="+mn-cs"/>
              </a:rPr>
              <a:t>committed to expanding and upgrading early childhood programs and strengthening early</a:t>
            </a:r>
          </a:p>
          <a:p>
            <a:r>
              <a:rPr lang="en-US" sz="1200" b="0" i="0" u="none" strike="noStrike" kern="1200" baseline="0" dirty="0">
                <a:solidFill>
                  <a:schemeClr val="tx1"/>
                </a:solidFill>
                <a:latin typeface="+mn-lt"/>
                <a:ea typeface="+mn-ea"/>
                <a:cs typeface="+mn-cs"/>
              </a:rPr>
              <a:t>elementary teaching and learning to provide equal educational opportunities for every young child from birth through third grade. </a:t>
            </a:r>
          </a:p>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4</a:t>
            </a:fld>
            <a:endParaRPr lang="en-US" dirty="0"/>
          </a:p>
        </p:txBody>
      </p:sp>
    </p:spTree>
    <p:extLst>
      <p:ext uri="{BB962C8B-B14F-4D97-AF65-F5344CB8AC3E}">
        <p14:creationId xmlns:p14="http://schemas.microsoft.com/office/powerpoint/2010/main" val="17896623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a:t>Main Idea:</a:t>
            </a:r>
            <a:r>
              <a:rPr lang="en-US" baseline="0" dirty="0"/>
              <a:t> The success gaps tools can provide an opportunity to “take a closer look” at equity, inclusion, and opportunity in your district/school so that each and every child has access to quality education that result in positive long-term outcomes.</a:t>
            </a:r>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44</a:t>
            </a:fld>
            <a:endParaRPr lang="en-US" dirty="0"/>
          </a:p>
        </p:txBody>
      </p:sp>
    </p:spTree>
    <p:extLst>
      <p:ext uri="{BB962C8B-B14F-4D97-AF65-F5344CB8AC3E}">
        <p14:creationId xmlns:p14="http://schemas.microsoft.com/office/powerpoint/2010/main" val="34228020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This is a preschool example thinking about success gaps, what are the gaps or fathers</a:t>
            </a:r>
          </a:p>
        </p:txBody>
      </p:sp>
      <p:sp>
        <p:nvSpPr>
          <p:cNvPr id="4" name="Slide Number Placeholder 3"/>
          <p:cNvSpPr>
            <a:spLocks noGrp="1"/>
          </p:cNvSpPr>
          <p:nvPr>
            <p:ph type="sldNum" sz="quarter" idx="10"/>
          </p:nvPr>
        </p:nvSpPr>
        <p:spPr/>
        <p:txBody>
          <a:bodyPr/>
          <a:lstStyle/>
          <a:p>
            <a:fld id="{94A97A06-8374-482B-AD8D-90E9FDDADFA6}" type="slidenum">
              <a:rPr lang="en-US" smtClean="0"/>
              <a:t>45</a:t>
            </a:fld>
            <a:endParaRPr lang="en-US" dirty="0"/>
          </a:p>
        </p:txBody>
      </p:sp>
    </p:spTree>
    <p:extLst>
      <p:ext uri="{BB962C8B-B14F-4D97-AF65-F5344CB8AC3E}">
        <p14:creationId xmlns:p14="http://schemas.microsoft.com/office/powerpoint/2010/main" val="332387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46</a:t>
            </a:fld>
            <a:endParaRPr lang="en-US" dirty="0"/>
          </a:p>
        </p:txBody>
      </p:sp>
    </p:spTree>
    <p:extLst>
      <p:ext uri="{BB962C8B-B14F-4D97-AF65-F5344CB8AC3E}">
        <p14:creationId xmlns:p14="http://schemas.microsoft.com/office/powerpoint/2010/main" val="42565379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47</a:t>
            </a:fld>
            <a:endParaRPr lang="en-US" dirty="0"/>
          </a:p>
        </p:txBody>
      </p:sp>
    </p:spTree>
    <p:extLst>
      <p:ext uri="{BB962C8B-B14F-4D97-AF65-F5344CB8AC3E}">
        <p14:creationId xmlns:p14="http://schemas.microsoft.com/office/powerpoint/2010/main" val="39351275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facilitate discussion</a:t>
            </a:r>
            <a:r>
              <a:rPr lang="en-US" baseline="0" dirty="0"/>
              <a:t> about what additional success gaps for infants and toddlers. might be there and what  are the root causes.</a:t>
            </a:r>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48</a:t>
            </a:fld>
            <a:endParaRPr lang="en-US" dirty="0"/>
          </a:p>
        </p:txBody>
      </p:sp>
    </p:spTree>
    <p:extLst>
      <p:ext uri="{BB962C8B-B14F-4D97-AF65-F5344CB8AC3E}">
        <p14:creationId xmlns:p14="http://schemas.microsoft.com/office/powerpoint/2010/main" val="8163471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1" dirty="0"/>
          </a:p>
        </p:txBody>
      </p:sp>
      <p:sp>
        <p:nvSpPr>
          <p:cNvPr id="4" name="Slide Number Placeholder 3"/>
          <p:cNvSpPr>
            <a:spLocks noGrp="1"/>
          </p:cNvSpPr>
          <p:nvPr>
            <p:ph type="sldNum" sz="quarter" idx="10"/>
          </p:nvPr>
        </p:nvSpPr>
        <p:spPr/>
        <p:txBody>
          <a:bodyPr/>
          <a:lstStyle/>
          <a:p>
            <a:fld id="{2C7B544F-A68E-7B48-9662-F3E06517C685}" type="slidenum">
              <a:rPr lang="en-US" smtClean="0"/>
              <a:t>49</a:t>
            </a:fld>
            <a:endParaRPr lang="en-US" dirty="0"/>
          </a:p>
        </p:txBody>
      </p:sp>
    </p:spTree>
    <p:extLst>
      <p:ext uri="{BB962C8B-B14F-4D97-AF65-F5344CB8AC3E}">
        <p14:creationId xmlns:p14="http://schemas.microsoft.com/office/powerpoint/2010/main" val="4106976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dirty="0"/>
              <a:t>Success gaps are differences in a variety of learning factors and outcomes that affect the likelihood of success for some groups of children and families compared to their peers.</a:t>
            </a:r>
          </a:p>
          <a:p>
            <a:pPr>
              <a:buFont typeface="Arial" charset="0"/>
              <a:buNone/>
            </a:pPr>
            <a:r>
              <a:rPr lang="en-US" baseline="0" dirty="0"/>
              <a:t>It includes any areas where some children’s performance or opportunity is significantly discrepant/different from other groups.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Our definition of a “success gap,” which encompasses all of these gaps or discrepancies, is “ A gap in educational outcomes between different groups of students.” We call all these gaps Success gaps because they result in poor outcomes or lack of success for the students in those affected groups.</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5</a:t>
            </a:fld>
            <a:endParaRPr lang="en-US" dirty="0"/>
          </a:p>
        </p:txBody>
      </p:sp>
    </p:spTree>
    <p:extLst>
      <p:ext uri="{BB962C8B-B14F-4D97-AF65-F5344CB8AC3E}">
        <p14:creationId xmlns:p14="http://schemas.microsoft.com/office/powerpoint/2010/main" val="3267157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Success gaps are differences between children with disabilities and nondisabled peers or between different groups of children with disabilities. There are gaps related to child outcomes and family outcomes, identification as a child with a disability or in the settings in which young children are placed.   There may be gaps or discrepancies between groups of preschool children in terms of discipline and in the transition from early intervention to Part B.</a:t>
            </a:r>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6</a:t>
            </a:fld>
            <a:endParaRPr lang="en-US" dirty="0"/>
          </a:p>
        </p:txBody>
      </p:sp>
    </p:spTree>
    <p:extLst>
      <p:ext uri="{BB962C8B-B14F-4D97-AF65-F5344CB8AC3E}">
        <p14:creationId xmlns:p14="http://schemas.microsoft.com/office/powerpoint/2010/main" val="2578413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If you don’t address “success gaps” the likelihood of poor long-term outcomes for particular groups of children greatly increases.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As you well know, success gaps, particularly if they continue over the years or over the course of a child’s early intervention and preschool experience, result in poor long-term outcomes for individuals and entire groups of children</a:t>
            </a:r>
            <a:r>
              <a:rPr lang="en-US" baseline="0" dirty="0"/>
              <a:t> as they enter school and later</a:t>
            </a:r>
            <a:r>
              <a:rPr lang="en-US" dirty="0"/>
              <a:t>.</a:t>
            </a:r>
          </a:p>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7</a:t>
            </a:fld>
            <a:endParaRPr lang="en-US" dirty="0"/>
          </a:p>
        </p:txBody>
      </p:sp>
    </p:spTree>
    <p:extLst>
      <p:ext uri="{BB962C8B-B14F-4D97-AF65-F5344CB8AC3E}">
        <p14:creationId xmlns:p14="http://schemas.microsoft.com/office/powerpoint/2010/main" val="3300570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8</a:t>
            </a:fld>
            <a:endParaRPr lang="en-US" dirty="0"/>
          </a:p>
        </p:txBody>
      </p:sp>
    </p:spTree>
    <p:extLst>
      <p:ext uri="{BB962C8B-B14F-4D97-AF65-F5344CB8AC3E}">
        <p14:creationId xmlns:p14="http://schemas.microsoft.com/office/powerpoint/2010/main" val="2558738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9</a:t>
            </a:fld>
            <a:endParaRPr lang="en-US" dirty="0"/>
          </a:p>
        </p:txBody>
      </p:sp>
    </p:spTree>
    <p:extLst>
      <p:ext uri="{BB962C8B-B14F-4D97-AF65-F5344CB8AC3E}">
        <p14:creationId xmlns:p14="http://schemas.microsoft.com/office/powerpoint/2010/main" val="38570834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background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p:cNvSpPr/>
          <p:nvPr userDrawn="1"/>
        </p:nvSpPr>
        <p:spPr>
          <a:xfrm>
            <a:off x="0" y="4127751"/>
            <a:ext cx="9144000" cy="796674"/>
          </a:xfrm>
          <a:prstGeom prst="rect">
            <a:avLst/>
          </a:prstGeom>
          <a:solidFill>
            <a:srgbClr val="0D466E">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 y="1613536"/>
            <a:ext cx="9144000" cy="2514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022600" y="1754703"/>
            <a:ext cx="5816600" cy="2247702"/>
          </a:xfrm>
        </p:spPr>
        <p:txBody>
          <a:bodyPr anchor="ctr" anchorCtr="0">
            <a:normAutofit/>
          </a:bodyPr>
          <a:lstStyle>
            <a:lvl1pPr algn="l">
              <a:defRPr sz="3600" b="1" i="0">
                <a:solidFill>
                  <a:srgbClr val="0D466E"/>
                </a:solidFill>
                <a:latin typeface="Corbel"/>
                <a:cs typeface="Corbel"/>
              </a:defRPr>
            </a:lvl1pPr>
          </a:lstStyle>
          <a:p>
            <a:r>
              <a:rPr lang="en-US"/>
              <a:t>Click to edit Master title style</a:t>
            </a:r>
            <a:endParaRPr lang="en-US" dirty="0"/>
          </a:p>
        </p:txBody>
      </p:sp>
      <p:sp>
        <p:nvSpPr>
          <p:cNvPr id="3" name="Subtitle 2"/>
          <p:cNvSpPr>
            <a:spLocks noGrp="1"/>
          </p:cNvSpPr>
          <p:nvPr>
            <p:ph type="subTitle" idx="1"/>
          </p:nvPr>
        </p:nvSpPr>
        <p:spPr>
          <a:xfrm>
            <a:off x="0" y="4271184"/>
            <a:ext cx="9144000" cy="457200"/>
          </a:xfrm>
        </p:spPr>
        <p:txBody>
          <a:bodyPr anchor="ctr" anchorCtr="0">
            <a:noAutofit/>
          </a:bodyPr>
          <a:lstStyle>
            <a:lvl1pPr marL="0" indent="0" algn="ctr">
              <a:lnSpc>
                <a:spcPct val="100000"/>
              </a:lnSpc>
              <a:spcBef>
                <a:spcPts val="0"/>
              </a:spcBef>
              <a:spcAft>
                <a:spcPts val="0"/>
              </a:spcAft>
              <a:buNone/>
              <a:defRPr sz="1700" b="0" i="0" cap="all" spc="200">
                <a:solidFill>
                  <a:srgbClr val="7ABEB1"/>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E76AC8-94FC-4A66-887F-DCA45101CAFB}" type="datetime1">
              <a:rPr lang="en-US" smtClean="0"/>
              <a:t>7/18/2016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25648" y="333233"/>
            <a:ext cx="2889504" cy="911212"/>
          </a:xfrm>
          <a:prstGeom prst="rect">
            <a:avLst/>
          </a:prstGeom>
        </p:spPr>
      </p:pic>
      <p:sp>
        <p:nvSpPr>
          <p:cNvPr id="14" name="Text Placeholder 13"/>
          <p:cNvSpPr>
            <a:spLocks noGrp="1"/>
          </p:cNvSpPr>
          <p:nvPr>
            <p:ph type="body" sz="quarter" idx="13"/>
          </p:nvPr>
        </p:nvSpPr>
        <p:spPr>
          <a:xfrm>
            <a:off x="3022600" y="5040544"/>
            <a:ext cx="2768600" cy="1143000"/>
          </a:xfrm>
        </p:spPr>
        <p:txBody>
          <a:bodyPr>
            <a:noAutofit/>
          </a:bodyPr>
          <a:lstStyle>
            <a:lvl1pPr marL="0" indent="0">
              <a:lnSpc>
                <a:spcPct val="100000"/>
              </a:lnSpc>
              <a:buFontTx/>
              <a:buNone/>
              <a:defRPr sz="2000" b="0" i="0" baseline="0">
                <a:solidFill>
                  <a:schemeClr val="bg1"/>
                </a:solidFill>
                <a:latin typeface="Corbel"/>
                <a:cs typeface="Corbel"/>
              </a:defRPr>
            </a:lvl1pPr>
          </a:lstStyle>
          <a:p>
            <a:pPr lvl="0"/>
            <a:r>
              <a:rPr lang="en-US"/>
              <a:t>Click to edit Master text styles</a:t>
            </a:r>
          </a:p>
        </p:txBody>
      </p:sp>
      <p:sp>
        <p:nvSpPr>
          <p:cNvPr id="15" name="Text Placeholder 13"/>
          <p:cNvSpPr>
            <a:spLocks noGrp="1"/>
          </p:cNvSpPr>
          <p:nvPr>
            <p:ph type="body" sz="quarter" idx="14"/>
          </p:nvPr>
        </p:nvSpPr>
        <p:spPr>
          <a:xfrm>
            <a:off x="6172200" y="5040544"/>
            <a:ext cx="2971800" cy="1143000"/>
          </a:xfrm>
        </p:spPr>
        <p:txBody>
          <a:bodyPr>
            <a:noAutofit/>
          </a:bodyPr>
          <a:lstStyle>
            <a:lvl1pPr marL="0" indent="0">
              <a:lnSpc>
                <a:spcPct val="100000"/>
              </a:lnSpc>
              <a:buFontTx/>
              <a:buNone/>
              <a:defRPr sz="2000" b="0" i="0" baseline="0">
                <a:solidFill>
                  <a:schemeClr val="bg1"/>
                </a:solidFill>
                <a:latin typeface="Corbel"/>
                <a:cs typeface="Corbel"/>
              </a:defRPr>
            </a:lvl1pPr>
          </a:lstStyle>
          <a:p>
            <a:pPr lvl="0"/>
            <a:r>
              <a:rPr lang="en-US"/>
              <a:t>Click to edit Master text styles</a:t>
            </a:r>
          </a:p>
        </p:txBody>
      </p:sp>
    </p:spTree>
    <p:extLst>
      <p:ext uri="{BB962C8B-B14F-4D97-AF65-F5344CB8AC3E}">
        <p14:creationId xmlns:p14="http://schemas.microsoft.com/office/powerpoint/2010/main" val="2713081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94A351-3980-4B7B-91F5-1B179F7CB46B}" type="datetime1">
              <a:rPr lang="en-US" smtClean="0"/>
              <a:t>7/18/2016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290992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14BD66-5A97-4C8B-9CEC-4435C29A176B}" type="datetime1">
              <a:rPr lang="en-US" smtClean="0"/>
              <a:t>7/18/2016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3606459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A73AA1-F430-44A7-8AC0-FF580092738B}" type="datetime1">
              <a:rPr lang="en-US" smtClean="0"/>
              <a:t>7/18/2016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2667804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1E55DD2-660D-5E46-82FA-F7893DF1EE13}" type="slidenum">
              <a:rPr lang="en-US" smtClean="0"/>
              <a:pPr/>
              <a:t>‹#›</a:t>
            </a:fld>
            <a:endParaRPr lang="en-US" dirty="0"/>
          </a:p>
        </p:txBody>
      </p:sp>
      <p:sp>
        <p:nvSpPr>
          <p:cNvPr id="6" name="Title 1"/>
          <p:cNvSpPr>
            <a:spLocks noGrp="1"/>
          </p:cNvSpPr>
          <p:nvPr>
            <p:ph type="title"/>
          </p:nvPr>
        </p:nvSpPr>
        <p:spPr>
          <a:xfrm>
            <a:off x="2006220" y="4800600"/>
            <a:ext cx="5272467" cy="566738"/>
          </a:xfrm>
        </p:spPr>
        <p:txBody>
          <a:bodyPr anchor="b"/>
          <a:lstStyle>
            <a:lvl1pPr algn="l">
              <a:defRPr sz="2000" b="1"/>
            </a:lvl1pPr>
          </a:lstStyle>
          <a:p>
            <a:r>
              <a:rPr lang="en-US"/>
              <a:t>Click to edit Master title style</a:t>
            </a:r>
          </a:p>
        </p:txBody>
      </p:sp>
      <p:sp>
        <p:nvSpPr>
          <p:cNvPr id="7" name="Picture Placeholder 2"/>
          <p:cNvSpPr>
            <a:spLocks noGrp="1"/>
          </p:cNvSpPr>
          <p:nvPr>
            <p:ph type="pic" idx="1"/>
          </p:nvPr>
        </p:nvSpPr>
        <p:spPr>
          <a:xfrm>
            <a:off x="2006220" y="612775"/>
            <a:ext cx="527246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Text Placeholder 3"/>
          <p:cNvSpPr>
            <a:spLocks noGrp="1"/>
          </p:cNvSpPr>
          <p:nvPr>
            <p:ph type="body" sz="half" idx="2"/>
          </p:nvPr>
        </p:nvSpPr>
        <p:spPr>
          <a:xfrm>
            <a:off x="2006220" y="5367338"/>
            <a:ext cx="527246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75789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51E55DD2-660D-5E46-82FA-F7893DF1EE13}" type="slidenum">
              <a:rPr lang="en-US" smtClean="0"/>
              <a:pPr/>
              <a:t>‹#›</a:t>
            </a:fld>
            <a:endParaRPr lang="en-US" dirty="0"/>
          </a:p>
        </p:txBody>
      </p:sp>
      <p:sp>
        <p:nvSpPr>
          <p:cNvPr id="5" name="Content Placeholder 4"/>
          <p:cNvSpPr>
            <a:spLocks noGrp="1"/>
          </p:cNvSpPr>
          <p:nvPr>
            <p:ph sz="quarter" idx="11"/>
          </p:nvPr>
        </p:nvSpPr>
        <p:spPr>
          <a:xfrm>
            <a:off x="457201" y="1401765"/>
            <a:ext cx="8260080" cy="4237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202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background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p:cNvSpPr/>
          <p:nvPr userDrawn="1"/>
        </p:nvSpPr>
        <p:spPr>
          <a:xfrm>
            <a:off x="0" y="4127751"/>
            <a:ext cx="9144000" cy="796674"/>
          </a:xfrm>
          <a:prstGeom prst="rect">
            <a:avLst/>
          </a:prstGeom>
          <a:solidFill>
            <a:srgbClr val="0D466E">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1" y="1613536"/>
            <a:ext cx="9144000" cy="2514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3022600" y="1754703"/>
            <a:ext cx="5816600" cy="2247702"/>
          </a:xfrm>
        </p:spPr>
        <p:txBody>
          <a:bodyPr anchor="ctr" anchorCtr="0">
            <a:normAutofit/>
          </a:bodyPr>
          <a:lstStyle>
            <a:lvl1pPr algn="l">
              <a:defRPr sz="3600" b="1" i="0">
                <a:solidFill>
                  <a:srgbClr val="0D466E"/>
                </a:solidFill>
                <a:latin typeface="Corbel"/>
                <a:cs typeface="Corbel"/>
              </a:defRPr>
            </a:lvl1pPr>
          </a:lstStyle>
          <a:p>
            <a:r>
              <a:rPr lang="en-US" smtClean="0"/>
              <a:t>Click to edit Master title style</a:t>
            </a:r>
            <a:endParaRPr lang="en-US" dirty="0"/>
          </a:p>
        </p:txBody>
      </p:sp>
      <p:sp>
        <p:nvSpPr>
          <p:cNvPr id="3" name="Subtitle 2"/>
          <p:cNvSpPr>
            <a:spLocks noGrp="1"/>
          </p:cNvSpPr>
          <p:nvPr>
            <p:ph type="subTitle" idx="1"/>
          </p:nvPr>
        </p:nvSpPr>
        <p:spPr>
          <a:xfrm>
            <a:off x="0" y="4271184"/>
            <a:ext cx="9144000" cy="457200"/>
          </a:xfrm>
        </p:spPr>
        <p:txBody>
          <a:bodyPr anchor="ctr" anchorCtr="0">
            <a:noAutofit/>
          </a:bodyPr>
          <a:lstStyle>
            <a:lvl1pPr marL="0" indent="0" algn="ctr">
              <a:lnSpc>
                <a:spcPct val="100000"/>
              </a:lnSpc>
              <a:spcBef>
                <a:spcPts val="0"/>
              </a:spcBef>
              <a:spcAft>
                <a:spcPts val="0"/>
              </a:spcAft>
              <a:buNone/>
              <a:defRPr sz="1700" b="0" i="0" cap="all" spc="200">
                <a:solidFill>
                  <a:srgbClr val="7ABEB1"/>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89ED61F-732A-4F93-A784-54E9CE1B960C}" type="datetime1">
              <a:rPr lang="en-US" smtClean="0">
                <a:solidFill>
                  <a:prstClr val="white"/>
                </a:solidFill>
              </a:rPr>
              <a:t>7/18/2016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25648" y="333233"/>
            <a:ext cx="2889504" cy="911212"/>
          </a:xfrm>
          <a:prstGeom prst="rect">
            <a:avLst/>
          </a:prstGeom>
        </p:spPr>
      </p:pic>
      <p:sp>
        <p:nvSpPr>
          <p:cNvPr id="14" name="Text Placeholder 13"/>
          <p:cNvSpPr>
            <a:spLocks noGrp="1"/>
          </p:cNvSpPr>
          <p:nvPr>
            <p:ph type="body" sz="quarter" idx="13"/>
          </p:nvPr>
        </p:nvSpPr>
        <p:spPr>
          <a:xfrm>
            <a:off x="3022600" y="5040544"/>
            <a:ext cx="2768600" cy="1143000"/>
          </a:xfrm>
        </p:spPr>
        <p:txBody>
          <a:bodyPr>
            <a:noAutofit/>
          </a:bodyPr>
          <a:lstStyle>
            <a:lvl1pPr marL="0" indent="0">
              <a:lnSpc>
                <a:spcPct val="100000"/>
              </a:lnSpc>
              <a:buFontTx/>
              <a:buNone/>
              <a:defRPr sz="2000" b="0" i="0" baseline="0">
                <a:solidFill>
                  <a:schemeClr val="bg1"/>
                </a:solidFill>
                <a:latin typeface="Corbel"/>
                <a:cs typeface="Corbel"/>
              </a:defRPr>
            </a:lvl1pPr>
          </a:lstStyle>
          <a:p>
            <a:pPr lvl="0"/>
            <a:r>
              <a:rPr lang="en-US" smtClean="0"/>
              <a:t>Click to edit Master text styles</a:t>
            </a:r>
          </a:p>
        </p:txBody>
      </p:sp>
      <p:sp>
        <p:nvSpPr>
          <p:cNvPr id="15" name="Text Placeholder 13"/>
          <p:cNvSpPr>
            <a:spLocks noGrp="1"/>
          </p:cNvSpPr>
          <p:nvPr>
            <p:ph type="body" sz="quarter" idx="14"/>
          </p:nvPr>
        </p:nvSpPr>
        <p:spPr>
          <a:xfrm>
            <a:off x="6172200" y="5040544"/>
            <a:ext cx="2971800" cy="1143000"/>
          </a:xfrm>
        </p:spPr>
        <p:txBody>
          <a:bodyPr>
            <a:noAutofit/>
          </a:bodyPr>
          <a:lstStyle>
            <a:lvl1pPr marL="0" indent="0">
              <a:lnSpc>
                <a:spcPct val="100000"/>
              </a:lnSpc>
              <a:buFontTx/>
              <a:buNone/>
              <a:defRPr sz="2000" b="0" i="0" baseline="0">
                <a:solidFill>
                  <a:schemeClr val="bg1"/>
                </a:solidFill>
                <a:latin typeface="Corbel"/>
                <a:cs typeface="Corbel"/>
              </a:defRPr>
            </a:lvl1pPr>
          </a:lstStyle>
          <a:p>
            <a:pPr lvl="0"/>
            <a:r>
              <a:rPr lang="en-US" smtClean="0"/>
              <a:t>Click to edit Master text styles</a:t>
            </a:r>
          </a:p>
        </p:txBody>
      </p:sp>
    </p:spTree>
    <p:extLst>
      <p:ext uri="{BB962C8B-B14F-4D97-AF65-F5344CB8AC3E}">
        <p14:creationId xmlns:p14="http://schemas.microsoft.com/office/powerpoint/2010/main" val="165286147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Corbel"/>
                <a:cs typeface="Corbe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buClr>
                <a:schemeClr val="accent1"/>
              </a:buClr>
              <a:buFont typeface="Wingdings" charset="2"/>
              <a:buChar char="§"/>
              <a:defRPr>
                <a:solidFill>
                  <a:srgbClr val="0D466E"/>
                </a:solidFill>
                <a:latin typeface="Corbel"/>
                <a:cs typeface="Corbel"/>
              </a:defRPr>
            </a:lvl1pPr>
            <a:lvl2pPr marL="627063" indent="-284163">
              <a:buClr>
                <a:srgbClr val="61ACA6"/>
              </a:buClr>
              <a:buFont typeface="Wingdings" charset="2"/>
              <a:buChar char="§"/>
              <a:defRPr>
                <a:solidFill>
                  <a:srgbClr val="0D466E"/>
                </a:solidFill>
                <a:latin typeface="Corbel"/>
                <a:cs typeface="Corbel"/>
              </a:defRPr>
            </a:lvl2pPr>
            <a:lvl3pPr>
              <a:defRPr>
                <a:solidFill>
                  <a:srgbClr val="0D466E"/>
                </a:solidFill>
                <a:latin typeface="Corbel"/>
                <a:cs typeface="Corbel"/>
              </a:defRPr>
            </a:lvl3pPr>
            <a:lvl4pPr>
              <a:defRPr>
                <a:solidFill>
                  <a:srgbClr val="0D466E"/>
                </a:solidFill>
                <a:latin typeface="Corbel"/>
                <a:cs typeface="Corbel"/>
              </a:defRPr>
            </a:lvl4pPr>
            <a:lvl5pPr>
              <a:defRPr>
                <a:solidFill>
                  <a:srgbClr val="0D466E"/>
                </a:solidFill>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7850E6-96A6-483A-8DA0-EFBCE9B8D7D0}" type="datetime1">
              <a:rPr lang="en-US" smtClean="0">
                <a:solidFill>
                  <a:prstClr val="white"/>
                </a:solidFill>
              </a:rPr>
              <a:t>7/18/2016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2962511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Multi-List-Smal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Corbel"/>
                <a:cs typeface="Corbe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05467"/>
            <a:ext cx="8229600" cy="4720697"/>
          </a:xfrm>
        </p:spPr>
        <p:txBody>
          <a:bodyPr>
            <a:noAutofit/>
          </a:bodyPr>
          <a:lstStyle>
            <a:lvl1pPr marL="342900" indent="-342900">
              <a:lnSpc>
                <a:spcPts val="3000"/>
              </a:lnSpc>
              <a:buClr>
                <a:schemeClr val="accent1"/>
              </a:buClr>
              <a:buFont typeface="Wingdings" charset="2"/>
              <a:buChar char="§"/>
              <a:defRPr sz="2400">
                <a:solidFill>
                  <a:srgbClr val="0D466E"/>
                </a:solidFill>
                <a:latin typeface="Corbel"/>
                <a:cs typeface="Corbel"/>
              </a:defRPr>
            </a:lvl1pPr>
            <a:lvl2pPr marL="627063" indent="-284163">
              <a:buClr>
                <a:srgbClr val="61ACA6"/>
              </a:buClr>
              <a:buFont typeface="Wingdings" charset="2"/>
              <a:buChar char="§"/>
              <a:defRPr sz="2400">
                <a:solidFill>
                  <a:srgbClr val="0D466E"/>
                </a:solidFill>
                <a:latin typeface="Corbel"/>
                <a:cs typeface="Corbel"/>
              </a:defRPr>
            </a:lvl2pPr>
            <a:lvl3pPr>
              <a:defRPr>
                <a:solidFill>
                  <a:srgbClr val="0D466E"/>
                </a:solidFill>
                <a:latin typeface="Corbel"/>
                <a:cs typeface="Corbel"/>
              </a:defRPr>
            </a:lvl3pPr>
            <a:lvl4pPr>
              <a:defRPr>
                <a:solidFill>
                  <a:srgbClr val="0D466E"/>
                </a:solidFill>
                <a:latin typeface="Corbel"/>
                <a:cs typeface="Corbel"/>
              </a:defRPr>
            </a:lvl4pPr>
            <a:lvl5pPr>
              <a:defRPr>
                <a:solidFill>
                  <a:srgbClr val="0D466E"/>
                </a:solidFill>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5B54B3-EDCF-4CE7-974C-9B6FED47F7A2}" type="datetime1">
              <a:rPr lang="en-US" smtClean="0">
                <a:solidFill>
                  <a:prstClr val="white"/>
                </a:solidFill>
              </a:rPr>
              <a:t>7/18/2016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24964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300770-3104-49E3-BD6F-E54A0FC827F5}" type="datetime1">
              <a:rPr lang="en-US" smtClean="0">
                <a:solidFill>
                  <a:prstClr val="white"/>
                </a:solidFill>
              </a:rPr>
              <a:t>7/18/2016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39400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0B0DB3-1544-4678-AC14-7529680B70D6}" type="datetime1">
              <a:rPr lang="en-US" smtClean="0">
                <a:solidFill>
                  <a:prstClr val="white"/>
                </a:solidFill>
              </a:rPr>
              <a:t>7/18/2016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6842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Corbel"/>
                <a:cs typeface="Corbe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Clr>
                <a:schemeClr val="accent1"/>
              </a:buClr>
              <a:buFont typeface="Wingdings" charset="2"/>
              <a:buChar char="§"/>
              <a:defRPr>
                <a:solidFill>
                  <a:srgbClr val="0D466E"/>
                </a:solidFill>
                <a:latin typeface="Corbel"/>
                <a:cs typeface="Corbel"/>
              </a:defRPr>
            </a:lvl1pPr>
            <a:lvl2pPr marL="627063" indent="-284163">
              <a:buClr>
                <a:srgbClr val="61ACA6"/>
              </a:buClr>
              <a:buFont typeface="Wingdings" charset="2"/>
              <a:buChar char="§"/>
              <a:defRPr>
                <a:solidFill>
                  <a:srgbClr val="0D466E"/>
                </a:solidFill>
                <a:latin typeface="Corbel"/>
                <a:cs typeface="Corbel"/>
              </a:defRPr>
            </a:lvl2pPr>
            <a:lvl3pPr>
              <a:defRPr>
                <a:solidFill>
                  <a:srgbClr val="0D466E"/>
                </a:solidFill>
                <a:latin typeface="Corbel"/>
                <a:cs typeface="Corbel"/>
              </a:defRPr>
            </a:lvl3pPr>
            <a:lvl4pPr>
              <a:defRPr>
                <a:solidFill>
                  <a:srgbClr val="0D466E"/>
                </a:solidFill>
                <a:latin typeface="Corbel"/>
                <a:cs typeface="Corbel"/>
              </a:defRPr>
            </a:lvl4pPr>
            <a:lvl5pPr>
              <a:defRPr>
                <a:solidFill>
                  <a:srgbClr val="0D466E"/>
                </a:solidFill>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744358-23B9-4412-8C74-65682BB1E64B}" type="datetime1">
              <a:rPr lang="en-US" smtClean="0"/>
              <a:t>7/18/2016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2249372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2642DE-DF75-4AB6-A711-0BC632F1CB91}" type="datetime1">
              <a:rPr lang="en-US" smtClean="0">
                <a:solidFill>
                  <a:prstClr val="white"/>
                </a:solidFill>
              </a:rPr>
              <a:t>7/18/2016</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11981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927C95-6790-4588-BB2F-9116273A6DAD}" type="datetime1">
              <a:rPr lang="en-US" smtClean="0">
                <a:solidFill>
                  <a:prstClr val="white"/>
                </a:solidFill>
              </a:rPr>
              <a:t>7/18/2016</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05678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66D835-B0F8-484C-AD8A-A7B301DA5846}" type="datetime1">
              <a:rPr lang="en-US" smtClean="0">
                <a:solidFill>
                  <a:prstClr val="white"/>
                </a:solidFill>
              </a:rPr>
              <a:t>7/18/2016</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6656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1CBEE0-BB9D-4EBE-BC4B-E54260B12986}" type="datetime1">
              <a:rPr lang="en-US" smtClean="0">
                <a:solidFill>
                  <a:prstClr val="white"/>
                </a:solidFill>
              </a:rPr>
              <a:t>7/18/2016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469698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C3EF89-446B-4CFB-8236-6359A4E31072}" type="datetime1">
              <a:rPr lang="en-US" smtClean="0">
                <a:solidFill>
                  <a:prstClr val="white"/>
                </a:solidFill>
              </a:rPr>
              <a:t>7/18/2016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222731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113ACE-4DE0-4009-9BB1-B888E0BD0FE7}" type="datetime1">
              <a:rPr lang="en-US" smtClean="0">
                <a:solidFill>
                  <a:prstClr val="white"/>
                </a:solidFill>
              </a:rPr>
              <a:t>7/18/2016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3467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6AAE15-F8D6-4236-845A-DFC330061DC3}" type="datetime1">
              <a:rPr lang="en-US" smtClean="0">
                <a:solidFill>
                  <a:prstClr val="white"/>
                </a:solidFill>
              </a:rPr>
              <a:t>7/18/2016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88781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Multi-List-Smal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Corbel"/>
                <a:cs typeface="Corbel"/>
              </a:defRPr>
            </a:lvl1pPr>
          </a:lstStyle>
          <a:p>
            <a:r>
              <a:rPr lang="en-US"/>
              <a:t>Click to edit Master title style</a:t>
            </a:r>
            <a:endParaRPr lang="en-US" dirty="0"/>
          </a:p>
        </p:txBody>
      </p:sp>
      <p:sp>
        <p:nvSpPr>
          <p:cNvPr id="3" name="Content Placeholder 2"/>
          <p:cNvSpPr>
            <a:spLocks noGrp="1"/>
          </p:cNvSpPr>
          <p:nvPr>
            <p:ph idx="1"/>
          </p:nvPr>
        </p:nvSpPr>
        <p:spPr>
          <a:xfrm>
            <a:off x="457200" y="1405467"/>
            <a:ext cx="8229600" cy="4720697"/>
          </a:xfrm>
        </p:spPr>
        <p:txBody>
          <a:bodyPr>
            <a:noAutofit/>
          </a:bodyPr>
          <a:lstStyle>
            <a:lvl1pPr marL="342900" indent="-342900">
              <a:lnSpc>
                <a:spcPts val="3000"/>
              </a:lnSpc>
              <a:buClr>
                <a:schemeClr val="accent1"/>
              </a:buClr>
              <a:buFont typeface="Wingdings" charset="2"/>
              <a:buChar char="§"/>
              <a:defRPr sz="2400">
                <a:solidFill>
                  <a:srgbClr val="0D466E"/>
                </a:solidFill>
                <a:latin typeface="Corbel"/>
                <a:cs typeface="Corbel"/>
              </a:defRPr>
            </a:lvl1pPr>
            <a:lvl2pPr marL="627063" indent="-284163">
              <a:buClr>
                <a:srgbClr val="61ACA6"/>
              </a:buClr>
              <a:buFont typeface="Wingdings" charset="2"/>
              <a:buChar char="§"/>
              <a:defRPr sz="2400">
                <a:solidFill>
                  <a:srgbClr val="0D466E"/>
                </a:solidFill>
                <a:latin typeface="Corbel"/>
                <a:cs typeface="Corbel"/>
              </a:defRPr>
            </a:lvl2pPr>
            <a:lvl3pPr>
              <a:defRPr>
                <a:solidFill>
                  <a:srgbClr val="0D466E"/>
                </a:solidFill>
                <a:latin typeface="Corbel"/>
                <a:cs typeface="Corbel"/>
              </a:defRPr>
            </a:lvl3pPr>
            <a:lvl4pPr>
              <a:defRPr>
                <a:solidFill>
                  <a:srgbClr val="0D466E"/>
                </a:solidFill>
                <a:latin typeface="Corbel"/>
                <a:cs typeface="Corbel"/>
              </a:defRPr>
            </a:lvl4pPr>
            <a:lvl5pPr>
              <a:defRPr>
                <a:solidFill>
                  <a:srgbClr val="0D466E"/>
                </a:solidFill>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F09822-0F83-4528-8D45-47BC843DE77F}" type="datetime1">
              <a:rPr lang="en-US" smtClean="0"/>
              <a:t>7/18/2016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426904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86CABF-0CEF-4F8E-B056-B0CF22C7CEF1}" type="datetime1">
              <a:rPr lang="en-US" smtClean="0"/>
              <a:t>7/18/2016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3365443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6D2F34-2ED9-4BC7-AF88-47397BD0CE63}" type="datetime1">
              <a:rPr lang="en-US" smtClean="0"/>
              <a:t>7/18/2016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2355516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13DE2D-5020-4502-A960-357099B4C541}" type="datetime1">
              <a:rPr lang="en-US" smtClean="0"/>
              <a:t>7/18/2016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3362946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20F152-D6B9-4966-8F16-76E307167A96}" type="datetime1">
              <a:rPr lang="en-US" smtClean="0"/>
              <a:t>7/18/2016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494880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00E118-41B5-43EF-9314-C5A7E1E8A805}" type="datetime1">
              <a:rPr lang="en-US" smtClean="0"/>
              <a:t>7/18/2016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36449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71205A-FBB7-4D45-931E-17771CAEE6E6}" type="datetime1">
              <a:rPr lang="en-US" smtClean="0"/>
              <a:t>7/18/2016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349752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footer.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6309360"/>
            <a:ext cx="9144000" cy="548640"/>
          </a:xfrm>
          <a:prstGeom prst="rect">
            <a:avLst/>
          </a:prstGeom>
        </p:spPr>
      </p:pic>
      <p:sp>
        <p:nvSpPr>
          <p:cNvPr id="2" name="Title Placeholder 1"/>
          <p:cNvSpPr>
            <a:spLocks noGrp="1"/>
          </p:cNvSpPr>
          <p:nvPr>
            <p:ph type="title"/>
          </p:nvPr>
        </p:nvSpPr>
        <p:spPr>
          <a:xfrm>
            <a:off x="457200" y="91913"/>
            <a:ext cx="8229600" cy="1119673"/>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537462"/>
            <a:ext cx="8229600" cy="4588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1587500" cy="365125"/>
          </a:xfrm>
          <a:prstGeom prst="rect">
            <a:avLst/>
          </a:prstGeom>
        </p:spPr>
        <p:txBody>
          <a:bodyPr vert="horz" lIns="91440" tIns="45720" rIns="91440" bIns="45720" rtlCol="0" anchor="ctr"/>
          <a:lstStyle>
            <a:lvl1pPr algn="l">
              <a:defRPr sz="1200">
                <a:solidFill>
                  <a:schemeClr val="bg1"/>
                </a:solidFill>
              </a:defRPr>
            </a:lvl1pPr>
          </a:lstStyle>
          <a:p>
            <a:fld id="{4DDB6C34-4229-45C5-8E21-E13AA4130F33}" type="datetime1">
              <a:rPr lang="en-US" smtClean="0"/>
              <a:t>7/18/2016</a:t>
            </a:fld>
            <a:endParaRPr lang="en-US" dirty="0"/>
          </a:p>
        </p:txBody>
      </p:sp>
      <p:sp>
        <p:nvSpPr>
          <p:cNvPr id="5" name="Footer Placeholder 4"/>
          <p:cNvSpPr>
            <a:spLocks noGrp="1"/>
          </p:cNvSpPr>
          <p:nvPr>
            <p:ph type="ftr" sz="quarter" idx="3"/>
          </p:nvPr>
        </p:nvSpPr>
        <p:spPr>
          <a:xfrm>
            <a:off x="2076450" y="6356350"/>
            <a:ext cx="394335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9850" y="6356350"/>
            <a:ext cx="374650" cy="365125"/>
          </a:xfrm>
          <a:prstGeom prst="rect">
            <a:avLst/>
          </a:prstGeom>
        </p:spPr>
        <p:txBody>
          <a:bodyPr vert="horz" lIns="91440" tIns="45720" rIns="91440" bIns="45720" rtlCol="0" anchor="ctr"/>
          <a:lstStyle>
            <a:lvl1pPr algn="r">
              <a:defRPr sz="1200">
                <a:solidFill>
                  <a:schemeClr val="bg1"/>
                </a:solidFill>
              </a:defRPr>
            </a:lvl1pPr>
          </a:lstStyle>
          <a:p>
            <a:fld id="{174E07D9-8248-4A0E-82EF-FE5AFD0363D2}" type="slidenum">
              <a:rPr lang="en-US" smtClean="0"/>
              <a:pPr/>
              <a:t>‹#›</a:t>
            </a:fld>
            <a:endParaRPr lang="en-US" dirty="0"/>
          </a:p>
        </p:txBody>
      </p:sp>
      <p:pic>
        <p:nvPicPr>
          <p:cNvPr id="8" name="Picture 7" descr="IDC_logo_sm.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135558" y="6413455"/>
            <a:ext cx="1683439" cy="370066"/>
          </a:xfrm>
          <a:prstGeom prst="rect">
            <a:avLst/>
          </a:prstGeom>
        </p:spPr>
      </p:pic>
    </p:spTree>
    <p:extLst>
      <p:ext uri="{BB962C8B-B14F-4D97-AF65-F5344CB8AC3E}">
        <p14:creationId xmlns:p14="http://schemas.microsoft.com/office/powerpoint/2010/main" val="3714897589"/>
      </p:ext>
    </p:extLst>
  </p:cSld>
  <p:clrMap bg1="lt1" tx1="dk1" bg2="lt2" tx2="dk2" accent1="accent1" accent2="accent2" accent3="accent3" accent4="accent4" accent5="accent5" accent6="accent6" hlink="hlink" folHlink="folHlink"/>
  <p:sldLayoutIdLst>
    <p:sldLayoutId id="2147483672" r:id="rId1"/>
    <p:sldLayoutId id="2147483662" r:id="rId2"/>
    <p:sldLayoutId id="2147483673"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4" r:id="rId13"/>
    <p:sldLayoutId id="2147483675" r:id="rId14"/>
  </p:sldLayoutIdLst>
  <p:hf hdr="0" ftr="0" dt="0"/>
  <p:txStyles>
    <p:titleStyle>
      <a:lvl1pPr algn="l" defTabSz="914400" rtl="0" eaLnBrk="1" latinLnBrk="0" hangingPunct="1">
        <a:spcBef>
          <a:spcPct val="0"/>
        </a:spcBef>
        <a:buNone/>
        <a:defRPr sz="3400" b="1" kern="1200">
          <a:solidFill>
            <a:schemeClr val="tx1"/>
          </a:solidFill>
          <a:latin typeface="Corbel"/>
          <a:ea typeface="+mj-ea"/>
          <a:cs typeface="Corbel"/>
        </a:defRPr>
      </a:lvl1pPr>
    </p:titleStyle>
    <p:bodyStyle>
      <a:lvl1pPr marL="342900" indent="-342900" algn="l" defTabSz="914400" rtl="0" eaLnBrk="1" latinLnBrk="0" hangingPunct="1">
        <a:lnSpc>
          <a:spcPts val="3400"/>
        </a:lnSpc>
        <a:spcBef>
          <a:spcPct val="20000"/>
        </a:spcBef>
        <a:spcAft>
          <a:spcPts val="600"/>
        </a:spcAft>
        <a:buClr>
          <a:schemeClr val="accent1"/>
        </a:buClr>
        <a:buFont typeface="Wingdings" charset="2"/>
        <a:buChar char="§"/>
        <a:defRPr sz="3000" kern="1200">
          <a:solidFill>
            <a:schemeClr val="tx1"/>
          </a:solidFill>
          <a:latin typeface="Corbel"/>
          <a:ea typeface="+mn-ea"/>
          <a:cs typeface="Corbel"/>
        </a:defRPr>
      </a:lvl1pPr>
      <a:lvl2pPr marL="627063" indent="-284163" algn="l" defTabSz="914400" rtl="0" eaLnBrk="1" latinLnBrk="0" hangingPunct="1">
        <a:spcBef>
          <a:spcPts val="300"/>
        </a:spcBef>
        <a:buClr>
          <a:srgbClr val="61ACA6"/>
        </a:buClr>
        <a:buFont typeface="Wingdings" charset="2"/>
        <a:buChar char="§"/>
        <a:defRPr sz="2800" kern="1200">
          <a:solidFill>
            <a:schemeClr val="tx1"/>
          </a:solidFill>
          <a:latin typeface="Corbel"/>
          <a:ea typeface="+mn-ea"/>
          <a:cs typeface="Corbel"/>
        </a:defRPr>
      </a:lvl2pPr>
      <a:lvl3pPr marL="860425" indent="-233363" algn="l" defTabSz="914400" rtl="0" eaLnBrk="1" latinLnBrk="0" hangingPunct="1">
        <a:spcBef>
          <a:spcPct val="20000"/>
        </a:spcBef>
        <a:buFont typeface="Arial" panose="020B0604020202020204" pitchFamily="34" charset="0"/>
        <a:buChar char="•"/>
        <a:defRPr sz="2400" kern="1200">
          <a:solidFill>
            <a:schemeClr val="tx1"/>
          </a:solidFill>
          <a:latin typeface="Corbel"/>
          <a:ea typeface="+mn-ea"/>
          <a:cs typeface="Corbel"/>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footer.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6309360"/>
            <a:ext cx="9144000" cy="548640"/>
          </a:xfrm>
          <a:prstGeom prst="rect">
            <a:avLst/>
          </a:prstGeom>
        </p:spPr>
      </p:pic>
      <p:sp>
        <p:nvSpPr>
          <p:cNvPr id="2" name="Title Placeholder 1"/>
          <p:cNvSpPr>
            <a:spLocks noGrp="1"/>
          </p:cNvSpPr>
          <p:nvPr>
            <p:ph type="title"/>
          </p:nvPr>
        </p:nvSpPr>
        <p:spPr>
          <a:xfrm>
            <a:off x="457200" y="91913"/>
            <a:ext cx="8229600" cy="1119673"/>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37462"/>
            <a:ext cx="8229600" cy="4588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1587500" cy="365125"/>
          </a:xfrm>
          <a:prstGeom prst="rect">
            <a:avLst/>
          </a:prstGeom>
        </p:spPr>
        <p:txBody>
          <a:bodyPr vert="horz" lIns="91440" tIns="45720" rIns="91440" bIns="45720" rtlCol="0" anchor="ctr"/>
          <a:lstStyle>
            <a:lvl1pPr algn="l">
              <a:defRPr sz="1200">
                <a:solidFill>
                  <a:schemeClr val="bg1"/>
                </a:solidFill>
              </a:defRPr>
            </a:lvl1pPr>
          </a:lstStyle>
          <a:p>
            <a:fld id="{F9B221D9-B52D-43E1-834A-4429F04F6922}" type="datetime1">
              <a:rPr lang="en-US" smtClean="0">
                <a:solidFill>
                  <a:prstClr val="white"/>
                </a:solidFill>
              </a:rPr>
              <a:t>7/18/2016</a:t>
            </a:fld>
            <a:endParaRPr lang="en-US" dirty="0">
              <a:solidFill>
                <a:prstClr val="white"/>
              </a:solidFill>
            </a:endParaRPr>
          </a:p>
        </p:txBody>
      </p:sp>
      <p:sp>
        <p:nvSpPr>
          <p:cNvPr id="5" name="Footer Placeholder 4"/>
          <p:cNvSpPr>
            <a:spLocks noGrp="1"/>
          </p:cNvSpPr>
          <p:nvPr>
            <p:ph type="ftr" sz="quarter" idx="3"/>
          </p:nvPr>
        </p:nvSpPr>
        <p:spPr>
          <a:xfrm>
            <a:off x="2076450" y="6356350"/>
            <a:ext cx="394335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69850" y="6356350"/>
            <a:ext cx="374650" cy="365125"/>
          </a:xfrm>
          <a:prstGeom prst="rect">
            <a:avLst/>
          </a:prstGeom>
        </p:spPr>
        <p:txBody>
          <a:bodyPr vert="horz" lIns="91440" tIns="45720" rIns="91440" bIns="45720" rtlCol="0" anchor="ctr"/>
          <a:lstStyle>
            <a:lvl1pPr algn="r">
              <a:defRPr sz="1200">
                <a:solidFill>
                  <a:schemeClr val="bg1"/>
                </a:solidFill>
              </a:defRPr>
            </a:lvl1pPr>
          </a:lstStyle>
          <a:p>
            <a:fld id="{174E07D9-8248-4A0E-82EF-FE5AFD0363D2}" type="slidenum">
              <a:rPr lang="en-US" smtClean="0">
                <a:solidFill>
                  <a:prstClr val="white"/>
                </a:solidFill>
              </a:rPr>
              <a:pPr/>
              <a:t>‹#›</a:t>
            </a:fld>
            <a:endParaRPr lang="en-US" dirty="0">
              <a:solidFill>
                <a:prstClr val="white"/>
              </a:solidFill>
            </a:endParaRPr>
          </a:p>
        </p:txBody>
      </p:sp>
      <p:pic>
        <p:nvPicPr>
          <p:cNvPr id="8" name="Picture 7" descr="IDC_logo_sm.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135558" y="6413455"/>
            <a:ext cx="1683439" cy="370066"/>
          </a:xfrm>
          <a:prstGeom prst="rect">
            <a:avLst/>
          </a:prstGeom>
        </p:spPr>
      </p:pic>
    </p:spTree>
    <p:extLst>
      <p:ext uri="{BB962C8B-B14F-4D97-AF65-F5344CB8AC3E}">
        <p14:creationId xmlns:p14="http://schemas.microsoft.com/office/powerpoint/2010/main" val="247740336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iming>
    <p:tnLst>
      <p:par>
        <p:cTn id="1" dur="indefinite" restart="never" nodeType="tmRoot"/>
      </p:par>
    </p:tnLst>
  </p:timing>
  <p:hf hdr="0" ftr="0" dt="0"/>
  <p:txStyles>
    <p:titleStyle>
      <a:lvl1pPr algn="l" defTabSz="914400" rtl="0" eaLnBrk="1" latinLnBrk="0" hangingPunct="1">
        <a:spcBef>
          <a:spcPct val="0"/>
        </a:spcBef>
        <a:buNone/>
        <a:defRPr sz="3400" b="1" kern="1200">
          <a:solidFill>
            <a:schemeClr val="tx1"/>
          </a:solidFill>
          <a:latin typeface="Corbel"/>
          <a:ea typeface="+mj-ea"/>
          <a:cs typeface="Corbel"/>
        </a:defRPr>
      </a:lvl1pPr>
    </p:titleStyle>
    <p:bodyStyle>
      <a:lvl1pPr marL="342900" indent="-342900" algn="l" defTabSz="914400" rtl="0" eaLnBrk="1" latinLnBrk="0" hangingPunct="1">
        <a:lnSpc>
          <a:spcPts val="3400"/>
        </a:lnSpc>
        <a:spcBef>
          <a:spcPct val="20000"/>
        </a:spcBef>
        <a:spcAft>
          <a:spcPts val="600"/>
        </a:spcAft>
        <a:buClr>
          <a:schemeClr val="accent1"/>
        </a:buClr>
        <a:buFont typeface="Wingdings" charset="2"/>
        <a:buChar char="§"/>
        <a:defRPr sz="3000" kern="1200">
          <a:solidFill>
            <a:schemeClr val="tx1"/>
          </a:solidFill>
          <a:latin typeface="Corbel"/>
          <a:ea typeface="+mn-ea"/>
          <a:cs typeface="Corbel"/>
        </a:defRPr>
      </a:lvl1pPr>
      <a:lvl2pPr marL="627063" indent="-284163" algn="l" defTabSz="914400" rtl="0" eaLnBrk="1" latinLnBrk="0" hangingPunct="1">
        <a:spcBef>
          <a:spcPts val="300"/>
        </a:spcBef>
        <a:buClr>
          <a:srgbClr val="61ACA6"/>
        </a:buClr>
        <a:buFont typeface="Wingdings" charset="2"/>
        <a:buChar char="§"/>
        <a:defRPr sz="2800" kern="1200">
          <a:solidFill>
            <a:schemeClr val="tx1"/>
          </a:solidFill>
          <a:latin typeface="Corbel"/>
          <a:ea typeface="+mn-ea"/>
          <a:cs typeface="Corbel"/>
        </a:defRPr>
      </a:lvl2pPr>
      <a:lvl3pPr marL="860425" indent="-233363" algn="l" defTabSz="914400" rtl="0" eaLnBrk="1" latinLnBrk="0" hangingPunct="1">
        <a:spcBef>
          <a:spcPct val="20000"/>
        </a:spcBef>
        <a:buFont typeface="Arial" panose="020B0604020202020204" pitchFamily="34" charset="0"/>
        <a:buChar char="•"/>
        <a:defRPr sz="2400" kern="1200">
          <a:solidFill>
            <a:schemeClr val="tx1"/>
          </a:solidFill>
          <a:latin typeface="Corbel"/>
          <a:ea typeface="+mn-ea"/>
          <a:cs typeface="Corbel"/>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gif"/></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microsoft.com/office/2007/relationships/hdphoto" Target="../media/hdphoto2.wdp"/></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8.xml"/><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8.xml"/><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8" Type="http://schemas.openxmlformats.org/officeDocument/2006/relationships/hyperlink" Target="https://ideadata.org/resource-library/" TargetMode="External"/><Relationship Id="rId13" Type="http://schemas.microsoft.com/office/2007/relationships/hdphoto" Target="../media/hdphoto3.wdp"/><Relationship Id="rId3" Type="http://schemas.openxmlformats.org/officeDocument/2006/relationships/diagramData" Target="../diagrams/data16.xml"/><Relationship Id="rId7" Type="http://schemas.microsoft.com/office/2007/relationships/diagramDrawing" Target="../diagrams/drawing16.xml"/><Relationship Id="rId12"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14.xml"/><Relationship Id="rId6" Type="http://schemas.openxmlformats.org/officeDocument/2006/relationships/diagramColors" Target="../diagrams/colors16.xml"/><Relationship Id="rId11" Type="http://schemas.openxmlformats.org/officeDocument/2006/relationships/hyperlink" Target="mailto:amybitterman@westat.com" TargetMode="External"/><Relationship Id="rId5" Type="http://schemas.openxmlformats.org/officeDocument/2006/relationships/diagramQuickStyle" Target="../diagrams/quickStyle16.xml"/><Relationship Id="rId10" Type="http://schemas.openxmlformats.org/officeDocument/2006/relationships/hyperlink" Target="mailto:nancy.ohara@uky.edu" TargetMode="External"/><Relationship Id="rId4" Type="http://schemas.openxmlformats.org/officeDocument/2006/relationships/diagramLayout" Target="../diagrams/layout16.xml"/><Relationship Id="rId9" Type="http://schemas.openxmlformats.org/officeDocument/2006/relationships/hyperlink" Target="https://ideadata.org/technical-assistanc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twitter.com/ideadatacenter" TargetMode="External"/><Relationship Id="rId2" Type="http://schemas.openxmlformats.org/officeDocument/2006/relationships/hyperlink" Target="http://ideadata.org/" TargetMode="External"/><Relationship Id="rId1" Type="http://schemas.openxmlformats.org/officeDocument/2006/relationships/slideLayout" Target="../slideLayouts/slideLayout16.xml"/><Relationship Id="rId5" Type="http://schemas.openxmlformats.org/officeDocument/2006/relationships/image" Target="../media/image51.emf"/><Relationship Id="rId4" Type="http://schemas.openxmlformats.org/officeDocument/2006/relationships/image" Target="../media/image50.png"/></Relationships>
</file>

<file path=ppt/slides/_rels/slide51.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image" Target="../media/image54.jpeg"/><Relationship Id="rId4" Type="http://schemas.openxmlformats.org/officeDocument/2006/relationships/image" Target="../media/image53.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313716"/>
            <a:ext cx="9144000" cy="457200"/>
          </a:xfrm>
        </p:spPr>
        <p:txBody>
          <a:bodyPr/>
          <a:lstStyle/>
          <a:p>
            <a:r>
              <a:rPr lang="en-US" dirty="0" smtClean="0"/>
              <a:t>improving Data, Improving Outcomes</a:t>
            </a:r>
          </a:p>
          <a:p>
            <a:r>
              <a:rPr lang="en-US" dirty="0" smtClean="0"/>
              <a:t>Aug. 15-17, 2016</a:t>
            </a:r>
            <a:endParaRPr lang="en-US" dirty="0"/>
          </a:p>
        </p:txBody>
      </p:sp>
      <p:sp>
        <p:nvSpPr>
          <p:cNvPr id="9" name="Text Placeholder 8"/>
          <p:cNvSpPr>
            <a:spLocks noGrp="1"/>
          </p:cNvSpPr>
          <p:nvPr>
            <p:ph type="body" sz="quarter" idx="14"/>
          </p:nvPr>
        </p:nvSpPr>
        <p:spPr>
          <a:xfrm>
            <a:off x="6150934" y="5072443"/>
            <a:ext cx="2971800" cy="1143000"/>
          </a:xfrm>
        </p:spPr>
        <p:txBody>
          <a:bodyPr/>
          <a:lstStyle/>
          <a:p>
            <a:r>
              <a:rPr lang="en-US" dirty="0"/>
              <a:t>Amy  </a:t>
            </a:r>
            <a:r>
              <a:rPr lang="en-US" dirty="0" smtClean="0"/>
              <a:t>Bitterman, IDC</a:t>
            </a:r>
            <a:endParaRPr lang="en-US" dirty="0"/>
          </a:p>
          <a:p>
            <a:r>
              <a:rPr lang="en-US" dirty="0"/>
              <a:t>Haidee </a:t>
            </a:r>
            <a:r>
              <a:rPr lang="en-US" dirty="0" smtClean="0"/>
              <a:t>Bernstein, IDC</a:t>
            </a:r>
            <a:endParaRPr lang="en-US" dirty="0"/>
          </a:p>
          <a:p>
            <a:r>
              <a:rPr lang="en-US" dirty="0"/>
              <a:t>Nancy </a:t>
            </a:r>
            <a:r>
              <a:rPr lang="en-US" dirty="0" smtClean="0"/>
              <a:t>O’Hara, IDC</a:t>
            </a:r>
            <a:endParaRPr lang="en-US" dirty="0"/>
          </a:p>
          <a:p>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8792"/>
            <a:ext cx="2593297" cy="2523744"/>
          </a:xfrm>
          <a:prstGeom prst="rect">
            <a:avLst/>
          </a:prstGeom>
        </p:spPr>
      </p:pic>
      <p:sp>
        <p:nvSpPr>
          <p:cNvPr id="7" name="Title 1"/>
          <p:cNvSpPr>
            <a:spLocks noGrp="1"/>
          </p:cNvSpPr>
          <p:nvPr>
            <p:ph type="ctrTitle"/>
          </p:nvPr>
        </p:nvSpPr>
        <p:spPr/>
        <p:txBody>
          <a:bodyPr>
            <a:normAutofit fontScale="90000"/>
          </a:bodyPr>
          <a:lstStyle/>
          <a:p>
            <a:r>
              <a:rPr lang="en-US" dirty="0"/>
              <a:t>Equity, Inclusion, and Opportunity: Addressing Success Gaps for Infants, </a:t>
            </a:r>
            <a:r>
              <a:rPr lang="en-US" dirty="0" smtClean="0"/>
              <a:t>Toddlers, </a:t>
            </a:r>
            <a:r>
              <a:rPr lang="en-US" dirty="0"/>
              <a:t>and Preschool Children</a:t>
            </a:r>
          </a:p>
        </p:txBody>
      </p:sp>
    </p:spTree>
    <p:extLst>
      <p:ext uri="{BB962C8B-B14F-4D97-AF65-F5344CB8AC3E}">
        <p14:creationId xmlns:p14="http://schemas.microsoft.com/office/powerpoint/2010/main" val="275314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a:t>What are the results of success gaps for young children?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43219028"/>
              </p:ext>
            </p:extLst>
          </p:nvPr>
        </p:nvGraphicFramePr>
        <p:xfrm>
          <a:off x="457200" y="1211586"/>
          <a:ext cx="8229600" cy="4914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Immagine presa dal web"/>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73978" y="3167871"/>
            <a:ext cx="2820416" cy="3555146"/>
          </a:xfrm>
          <a:prstGeom prst="rect">
            <a:avLst/>
          </a:prstGeom>
        </p:spPr>
      </p:pic>
      <p:sp>
        <p:nvSpPr>
          <p:cNvPr id="3" name="Slide Number Placeholder 2"/>
          <p:cNvSpPr>
            <a:spLocks noGrp="1"/>
          </p:cNvSpPr>
          <p:nvPr>
            <p:ph type="sldNum" sz="quarter" idx="12"/>
          </p:nvPr>
        </p:nvSpPr>
        <p:spPr/>
        <p:txBody>
          <a:bodyPr/>
          <a:lstStyle/>
          <a:p>
            <a:fld id="{174E07D9-8248-4A0E-82EF-FE5AFD0363D2}" type="slidenum">
              <a:rPr lang="en-US" smtClean="0"/>
              <a:t>10</a:t>
            </a:fld>
            <a:endParaRPr lang="en-US" dirty="0"/>
          </a:p>
        </p:txBody>
      </p:sp>
    </p:spTree>
    <p:extLst>
      <p:ext uri="{BB962C8B-B14F-4D97-AF65-F5344CB8AC3E}">
        <p14:creationId xmlns:p14="http://schemas.microsoft.com/office/powerpoint/2010/main" val="109637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3000"/>
                                        <p:tgtEl>
                                          <p:spTgt spid="6"/>
                                        </p:tgtEl>
                                      </p:cBhvr>
                                    </p:animEffect>
                                    <p:anim calcmode="lin" valueType="num">
                                      <p:cBhvr>
                                        <p:cTn id="14" dur="3000" fill="hold"/>
                                        <p:tgtEl>
                                          <p:spTgt spid="6"/>
                                        </p:tgtEl>
                                        <p:attrNameLst>
                                          <p:attrName>ppt_x</p:attrName>
                                        </p:attrNameLst>
                                      </p:cBhvr>
                                      <p:tavLst>
                                        <p:tav tm="0">
                                          <p:val>
                                            <p:strVal val="#ppt_x"/>
                                          </p:val>
                                        </p:tav>
                                        <p:tav tm="100000">
                                          <p:val>
                                            <p:strVal val="#ppt_x"/>
                                          </p:val>
                                        </p:tav>
                                      </p:tavLst>
                                    </p:anim>
                                    <p:anim calcmode="lin" valueType="num">
                                      <p:cBhvr>
                                        <p:cTn id="15" dur="3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a:t>What are the results of success gaps for young children?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66959455"/>
              </p:ext>
            </p:extLst>
          </p:nvPr>
        </p:nvGraphicFramePr>
        <p:xfrm>
          <a:off x="448374" y="1510409"/>
          <a:ext cx="8229600" cy="1491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descr="Children playing boardgame by 4getfoo on DeviantArt"/>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352203">
            <a:off x="4145123" y="3624809"/>
            <a:ext cx="4437212" cy="2270373"/>
          </a:xfrm>
          <a:prstGeom prst="rect">
            <a:avLst/>
          </a:prstGeom>
        </p:spPr>
      </p:pic>
      <p:pic>
        <p:nvPicPr>
          <p:cNvPr id="12" name="Picture 11" descr="children pre3 pre4 kindergarten grade 1 reading to your childr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1205689">
            <a:off x="770539" y="3226991"/>
            <a:ext cx="2424199" cy="2938423"/>
          </a:xfrm>
          <a:prstGeom prst="rect">
            <a:avLst/>
          </a:prstGeom>
        </p:spPr>
      </p:pic>
      <p:sp>
        <p:nvSpPr>
          <p:cNvPr id="3" name="Slide Number Placeholder 2"/>
          <p:cNvSpPr>
            <a:spLocks noGrp="1"/>
          </p:cNvSpPr>
          <p:nvPr>
            <p:ph type="sldNum" sz="quarter" idx="12"/>
          </p:nvPr>
        </p:nvSpPr>
        <p:spPr/>
        <p:txBody>
          <a:bodyPr/>
          <a:lstStyle/>
          <a:p>
            <a:fld id="{174E07D9-8248-4A0E-82EF-FE5AFD0363D2}" type="slidenum">
              <a:rPr lang="en-US" smtClean="0"/>
              <a:t>11</a:t>
            </a:fld>
            <a:endParaRPr lang="en-US" dirty="0"/>
          </a:p>
        </p:txBody>
      </p:sp>
    </p:spTree>
    <p:extLst>
      <p:ext uri="{BB962C8B-B14F-4D97-AF65-F5344CB8AC3E}">
        <p14:creationId xmlns:p14="http://schemas.microsoft.com/office/powerpoint/2010/main" val="381974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3000"/>
                                        <p:tgtEl>
                                          <p:spTgt spid="12"/>
                                        </p:tgtEl>
                                      </p:cBhvr>
                                    </p:animEffect>
                                    <p:anim calcmode="lin" valueType="num">
                                      <p:cBhvr>
                                        <p:cTn id="14" dur="3000" fill="hold"/>
                                        <p:tgtEl>
                                          <p:spTgt spid="12"/>
                                        </p:tgtEl>
                                        <p:attrNameLst>
                                          <p:attrName>ppt_x</p:attrName>
                                        </p:attrNameLst>
                                      </p:cBhvr>
                                      <p:tavLst>
                                        <p:tav tm="0">
                                          <p:val>
                                            <p:strVal val="#ppt_x"/>
                                          </p:val>
                                        </p:tav>
                                        <p:tav tm="100000">
                                          <p:val>
                                            <p:strVal val="#ppt_x"/>
                                          </p:val>
                                        </p:tav>
                                      </p:tavLst>
                                    </p:anim>
                                    <p:anim calcmode="lin" valueType="num">
                                      <p:cBhvr>
                                        <p:cTn id="15" dur="3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3000"/>
                                        <p:tgtEl>
                                          <p:spTgt spid="11"/>
                                        </p:tgtEl>
                                      </p:cBhvr>
                                    </p:animEffect>
                                    <p:anim calcmode="lin" valueType="num">
                                      <p:cBhvr>
                                        <p:cTn id="20" dur="3000" fill="hold"/>
                                        <p:tgtEl>
                                          <p:spTgt spid="11"/>
                                        </p:tgtEl>
                                        <p:attrNameLst>
                                          <p:attrName>ppt_x</p:attrName>
                                        </p:attrNameLst>
                                      </p:cBhvr>
                                      <p:tavLst>
                                        <p:tav tm="0">
                                          <p:val>
                                            <p:strVal val="#ppt_x"/>
                                          </p:val>
                                        </p:tav>
                                        <p:tav tm="100000">
                                          <p:val>
                                            <p:strVal val="#ppt_x"/>
                                          </p:val>
                                        </p:tav>
                                      </p:tavLst>
                                    </p:anim>
                                    <p:anim calcmode="lin" valueType="num">
                                      <p:cBhvr>
                                        <p:cTn id="21" dur="3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a:t>What are the results of success gaps for young children?</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661796444"/>
              </p:ext>
            </p:extLst>
          </p:nvPr>
        </p:nvGraphicFramePr>
        <p:xfrm>
          <a:off x="457200" y="1765592"/>
          <a:ext cx="8229600" cy="1666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6" descr="File:Dropout.svg - Wikimedia Common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91010" y="3100012"/>
            <a:ext cx="2808110" cy="3635279"/>
          </a:xfrm>
          <a:prstGeom prst="rect">
            <a:avLst/>
          </a:prstGeom>
        </p:spPr>
      </p:pic>
      <p:pic>
        <p:nvPicPr>
          <p:cNvPr id="6" name="Picture 5" descr="external image Dropout0417.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8769" y="3616991"/>
            <a:ext cx="3575978" cy="2504069"/>
          </a:xfrm>
          <a:prstGeom prst="rect">
            <a:avLst/>
          </a:prstGeom>
        </p:spPr>
      </p:pic>
      <p:sp>
        <p:nvSpPr>
          <p:cNvPr id="3" name="Slide Number Placeholder 2"/>
          <p:cNvSpPr>
            <a:spLocks noGrp="1"/>
          </p:cNvSpPr>
          <p:nvPr>
            <p:ph type="sldNum" sz="quarter" idx="12"/>
          </p:nvPr>
        </p:nvSpPr>
        <p:spPr/>
        <p:txBody>
          <a:bodyPr/>
          <a:lstStyle/>
          <a:p>
            <a:fld id="{174E07D9-8248-4A0E-82EF-FE5AFD0363D2}" type="slidenum">
              <a:rPr lang="en-US" smtClean="0"/>
              <a:t>12</a:t>
            </a:fld>
            <a:endParaRPr lang="en-US" dirty="0"/>
          </a:p>
        </p:txBody>
      </p:sp>
    </p:spTree>
    <p:extLst>
      <p:ext uri="{BB962C8B-B14F-4D97-AF65-F5344CB8AC3E}">
        <p14:creationId xmlns:p14="http://schemas.microsoft.com/office/powerpoint/2010/main" val="297147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3000"/>
                                        <p:tgtEl>
                                          <p:spTgt spid="6"/>
                                        </p:tgtEl>
                                      </p:cBhvr>
                                    </p:animEffect>
                                    <p:anim calcmode="lin" valueType="num">
                                      <p:cBhvr>
                                        <p:cTn id="14" dur="3000" fill="hold"/>
                                        <p:tgtEl>
                                          <p:spTgt spid="6"/>
                                        </p:tgtEl>
                                        <p:attrNameLst>
                                          <p:attrName>ppt_x</p:attrName>
                                        </p:attrNameLst>
                                      </p:cBhvr>
                                      <p:tavLst>
                                        <p:tav tm="0">
                                          <p:val>
                                            <p:strVal val="#ppt_x"/>
                                          </p:val>
                                        </p:tav>
                                        <p:tav tm="100000">
                                          <p:val>
                                            <p:strVal val="#ppt_x"/>
                                          </p:val>
                                        </p:tav>
                                      </p:tavLst>
                                    </p:anim>
                                    <p:anim calcmode="lin" valueType="num">
                                      <p:cBhvr>
                                        <p:cTn id="15" dur="3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3000"/>
                                        <p:tgtEl>
                                          <p:spTgt spid="5"/>
                                        </p:tgtEl>
                                      </p:cBhvr>
                                    </p:animEffect>
                                    <p:anim calcmode="lin" valueType="num">
                                      <p:cBhvr>
                                        <p:cTn id="20" dur="3000" fill="hold"/>
                                        <p:tgtEl>
                                          <p:spTgt spid="5"/>
                                        </p:tgtEl>
                                        <p:attrNameLst>
                                          <p:attrName>ppt_x</p:attrName>
                                        </p:attrNameLst>
                                      </p:cBhvr>
                                      <p:tavLst>
                                        <p:tav tm="0">
                                          <p:val>
                                            <p:strVal val="#ppt_x"/>
                                          </p:val>
                                        </p:tav>
                                        <p:tav tm="100000">
                                          <p:val>
                                            <p:strVal val="#ppt_x"/>
                                          </p:val>
                                        </p:tav>
                                      </p:tavLst>
                                    </p:anim>
                                    <p:anim calcmode="lin" valueType="num">
                                      <p:cBhvr>
                                        <p:cTn id="21" dur="3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do I determine if there is a success gap?</a:t>
            </a:r>
          </a:p>
        </p:txBody>
      </p:sp>
      <p:sp>
        <p:nvSpPr>
          <p:cNvPr id="3" name="Content Placeholder 2"/>
          <p:cNvSpPr>
            <a:spLocks noGrp="1"/>
          </p:cNvSpPr>
          <p:nvPr>
            <p:ph idx="1"/>
          </p:nvPr>
        </p:nvSpPr>
        <p:spPr>
          <a:xfrm>
            <a:off x="457199" y="1621347"/>
            <a:ext cx="8229600" cy="4197350"/>
          </a:xfrm>
        </p:spPr>
        <p:txBody>
          <a:bodyPr/>
          <a:lstStyle/>
          <a:p>
            <a:r>
              <a:rPr lang="en-US" dirty="0"/>
              <a:t>Data disaggregation!</a:t>
            </a:r>
          </a:p>
          <a:p>
            <a:r>
              <a:rPr lang="en-US" dirty="0"/>
              <a:t>Different methods for comparing groups of children.</a:t>
            </a:r>
          </a:p>
          <a:p>
            <a:pPr marL="342900" lvl="1" indent="0">
              <a:buNone/>
            </a:pPr>
            <a:endParaRPr lang="en-US" dirty="0"/>
          </a:p>
        </p:txBody>
      </p:sp>
      <p:pic>
        <p:nvPicPr>
          <p:cNvPr id="5" name="Picture 4" descr="bar chart statistic clipart to be used as icon - vector Clip Ar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625" y="3963691"/>
            <a:ext cx="2424436" cy="2101178"/>
          </a:xfrm>
          <a:prstGeom prst="rect">
            <a:avLst/>
          </a:prstGeom>
        </p:spPr>
      </p:pic>
      <p:pic>
        <p:nvPicPr>
          <p:cNvPr id="6" name="Picture 5" descr="pie chart - color variation 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3668" y="4027489"/>
            <a:ext cx="1898939" cy="1671066"/>
          </a:xfrm>
          <a:prstGeom prst="rect">
            <a:avLst/>
          </a:prstGeom>
        </p:spPr>
      </p:pic>
      <p:pic>
        <p:nvPicPr>
          <p:cNvPr id="8" name="Picture 7" descr="Original file ‎ (SVG file, nominally 128 × 128 pixels, file size: 8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4075" y="3720022"/>
            <a:ext cx="2286000" cy="2286000"/>
          </a:xfrm>
          <a:prstGeom prst="rect">
            <a:avLst/>
          </a:prstGeom>
        </p:spPr>
      </p:pic>
      <p:sp>
        <p:nvSpPr>
          <p:cNvPr id="4" name="Slide Number Placeholder 3"/>
          <p:cNvSpPr>
            <a:spLocks noGrp="1"/>
          </p:cNvSpPr>
          <p:nvPr>
            <p:ph type="sldNum" sz="quarter" idx="12"/>
          </p:nvPr>
        </p:nvSpPr>
        <p:spPr/>
        <p:txBody>
          <a:bodyPr/>
          <a:lstStyle/>
          <a:p>
            <a:fld id="{174E07D9-8248-4A0E-82EF-FE5AFD0363D2}" type="slidenum">
              <a:rPr lang="en-US" smtClean="0"/>
              <a:t>13</a:t>
            </a:fld>
            <a:endParaRPr lang="en-US" dirty="0"/>
          </a:p>
        </p:txBody>
      </p:sp>
    </p:spTree>
    <p:extLst>
      <p:ext uri="{BB962C8B-B14F-4D97-AF65-F5344CB8AC3E}">
        <p14:creationId xmlns:p14="http://schemas.microsoft.com/office/powerpoint/2010/main" val="2469520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913"/>
            <a:ext cx="8229600" cy="1305087"/>
          </a:xfrm>
        </p:spPr>
        <p:txBody>
          <a:bodyPr>
            <a:normAutofit/>
          </a:bodyPr>
          <a:lstStyle/>
          <a:p>
            <a:r>
              <a:rPr lang="en-US" dirty="0"/>
              <a:t>Disaggregating </a:t>
            </a:r>
            <a:r>
              <a:rPr lang="en-US" dirty="0" smtClean="0"/>
              <a:t>Data Within a Subgroup May Reveal Success Gaps </a:t>
            </a:r>
            <a:endParaRPr lang="en-US" dirty="0"/>
          </a:p>
        </p:txBody>
      </p:sp>
      <p:pic>
        <p:nvPicPr>
          <p:cNvPr id="7" name="Picture 6" descr="PerformanceGraphCWD_Gree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550" y="1739900"/>
            <a:ext cx="5956300" cy="4267200"/>
          </a:xfrm>
          <a:prstGeom prst="rect">
            <a:avLst/>
          </a:prstGeom>
        </p:spPr>
      </p:pic>
      <p:sp>
        <p:nvSpPr>
          <p:cNvPr id="8" name="TextBox 7"/>
          <p:cNvSpPr txBox="1"/>
          <p:nvPr/>
        </p:nvSpPr>
        <p:spPr>
          <a:xfrm>
            <a:off x="9944100" y="3175000"/>
            <a:ext cx="184666" cy="369332"/>
          </a:xfrm>
          <a:prstGeom prst="rect">
            <a:avLst/>
          </a:prstGeom>
          <a:noFill/>
        </p:spPr>
        <p:txBody>
          <a:bodyPr wrap="none" rtlCol="0">
            <a:spAutoFit/>
          </a:bodyPr>
          <a:lstStyle/>
          <a:p>
            <a:endParaRPr lang="en-US" dirty="0"/>
          </a:p>
        </p:txBody>
      </p:sp>
      <p:sp>
        <p:nvSpPr>
          <p:cNvPr id="3" name="Slide Number Placeholder 2"/>
          <p:cNvSpPr>
            <a:spLocks noGrp="1"/>
          </p:cNvSpPr>
          <p:nvPr>
            <p:ph type="sldNum" sz="quarter" idx="12"/>
          </p:nvPr>
        </p:nvSpPr>
        <p:spPr/>
        <p:txBody>
          <a:bodyPr/>
          <a:lstStyle/>
          <a:p>
            <a:fld id="{174E07D9-8248-4A0E-82EF-FE5AFD0363D2}" type="slidenum">
              <a:rPr lang="en-US" smtClean="0"/>
              <a:t>14</a:t>
            </a:fld>
            <a:endParaRPr lang="en-US" dirty="0"/>
          </a:p>
        </p:txBody>
      </p:sp>
    </p:spTree>
    <p:extLst>
      <p:ext uri="{BB962C8B-B14F-4D97-AF65-F5344CB8AC3E}">
        <p14:creationId xmlns:p14="http://schemas.microsoft.com/office/powerpoint/2010/main" val="2758768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ubgroups_Icons_Green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800" y="898390"/>
            <a:ext cx="7137400" cy="5350010"/>
          </a:xfrm>
          <a:prstGeom prst="rect">
            <a:avLst/>
          </a:prstGeom>
        </p:spPr>
      </p:pic>
      <p:sp>
        <p:nvSpPr>
          <p:cNvPr id="2" name="Title 1"/>
          <p:cNvSpPr>
            <a:spLocks noGrp="1"/>
          </p:cNvSpPr>
          <p:nvPr>
            <p:ph type="title"/>
          </p:nvPr>
        </p:nvSpPr>
        <p:spPr>
          <a:xfrm>
            <a:off x="457200" y="91913"/>
            <a:ext cx="8229600" cy="1279687"/>
          </a:xfrm>
        </p:spPr>
        <p:txBody>
          <a:bodyPr>
            <a:normAutofit/>
          </a:bodyPr>
          <a:lstStyle/>
          <a:p>
            <a:r>
              <a:rPr lang="en-US" dirty="0"/>
              <a:t>Which are the affected subgroups based on your data disaggregation?</a:t>
            </a:r>
          </a:p>
        </p:txBody>
      </p:sp>
      <p:sp>
        <p:nvSpPr>
          <p:cNvPr id="6" name="TextBox 5"/>
          <p:cNvSpPr txBox="1"/>
          <p:nvPr/>
        </p:nvSpPr>
        <p:spPr>
          <a:xfrm>
            <a:off x="787400" y="3022601"/>
            <a:ext cx="3568700" cy="461665"/>
          </a:xfrm>
          <a:prstGeom prst="rect">
            <a:avLst/>
          </a:prstGeom>
          <a:noFill/>
        </p:spPr>
        <p:txBody>
          <a:bodyPr wrap="square" rtlCol="0">
            <a:spAutoFit/>
          </a:bodyPr>
          <a:lstStyle/>
          <a:p>
            <a:pPr algn="ctr"/>
            <a:r>
              <a:rPr lang="en-US" sz="2400" b="1" dirty="0"/>
              <a:t>Children with Disabilities</a:t>
            </a:r>
          </a:p>
        </p:txBody>
      </p:sp>
      <p:sp>
        <p:nvSpPr>
          <p:cNvPr id="10" name="TextBox 9"/>
          <p:cNvSpPr txBox="1"/>
          <p:nvPr/>
        </p:nvSpPr>
        <p:spPr>
          <a:xfrm>
            <a:off x="4902200" y="3022601"/>
            <a:ext cx="3213100" cy="461665"/>
          </a:xfrm>
          <a:prstGeom prst="rect">
            <a:avLst/>
          </a:prstGeom>
          <a:noFill/>
        </p:spPr>
        <p:txBody>
          <a:bodyPr wrap="square" rtlCol="0">
            <a:spAutoFit/>
          </a:bodyPr>
          <a:lstStyle/>
          <a:p>
            <a:pPr algn="ctr"/>
            <a:r>
              <a:rPr lang="en-US" sz="2400" b="1" dirty="0"/>
              <a:t>Racial/Ethnic Groups</a:t>
            </a:r>
          </a:p>
        </p:txBody>
      </p:sp>
      <p:sp>
        <p:nvSpPr>
          <p:cNvPr id="12" name="TextBox 11"/>
          <p:cNvSpPr txBox="1"/>
          <p:nvPr/>
        </p:nvSpPr>
        <p:spPr>
          <a:xfrm>
            <a:off x="673100" y="5651501"/>
            <a:ext cx="3848100" cy="461665"/>
          </a:xfrm>
          <a:prstGeom prst="rect">
            <a:avLst/>
          </a:prstGeom>
          <a:noFill/>
        </p:spPr>
        <p:txBody>
          <a:bodyPr wrap="square" rtlCol="0">
            <a:spAutoFit/>
          </a:bodyPr>
          <a:lstStyle/>
          <a:p>
            <a:pPr algn="ctr"/>
            <a:r>
              <a:rPr lang="en-US" sz="2400" b="1" dirty="0"/>
              <a:t>English Language Learners</a:t>
            </a:r>
          </a:p>
        </p:txBody>
      </p:sp>
      <p:sp>
        <p:nvSpPr>
          <p:cNvPr id="14" name="TextBox 13"/>
          <p:cNvSpPr txBox="1"/>
          <p:nvPr/>
        </p:nvSpPr>
        <p:spPr>
          <a:xfrm>
            <a:off x="5016500" y="5651501"/>
            <a:ext cx="2933700" cy="461665"/>
          </a:xfrm>
          <a:prstGeom prst="rect">
            <a:avLst/>
          </a:prstGeom>
          <a:noFill/>
        </p:spPr>
        <p:txBody>
          <a:bodyPr wrap="square" rtlCol="0">
            <a:spAutoFit/>
          </a:bodyPr>
          <a:lstStyle/>
          <a:p>
            <a:pPr algn="ctr"/>
            <a:r>
              <a:rPr lang="en-US" sz="2400" b="1" dirty="0"/>
              <a:t>Income Levels</a:t>
            </a:r>
          </a:p>
        </p:txBody>
      </p:sp>
      <p:sp>
        <p:nvSpPr>
          <p:cNvPr id="4" name="Slide Number Placeholder 3"/>
          <p:cNvSpPr>
            <a:spLocks noGrp="1"/>
          </p:cNvSpPr>
          <p:nvPr>
            <p:ph type="sldNum" sz="quarter" idx="12"/>
          </p:nvPr>
        </p:nvSpPr>
        <p:spPr/>
        <p:txBody>
          <a:bodyPr/>
          <a:lstStyle/>
          <a:p>
            <a:fld id="{174E07D9-8248-4A0E-82EF-FE5AFD0363D2}" type="slidenum">
              <a:rPr lang="en-US" smtClean="0"/>
              <a:t>15</a:t>
            </a:fld>
            <a:endParaRPr lang="en-US" dirty="0"/>
          </a:p>
        </p:txBody>
      </p:sp>
    </p:spTree>
    <p:extLst>
      <p:ext uri="{BB962C8B-B14F-4D97-AF65-F5344CB8AC3E}">
        <p14:creationId xmlns:p14="http://schemas.microsoft.com/office/powerpoint/2010/main" val="966082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913"/>
            <a:ext cx="8229600" cy="1309375"/>
          </a:xfrm>
        </p:spPr>
        <p:txBody>
          <a:bodyPr>
            <a:noAutofit/>
          </a:bodyPr>
          <a:lstStyle/>
          <a:p>
            <a:r>
              <a:rPr lang="en-US" sz="2800" dirty="0"/>
              <a:t>Are there success gaps nationally? Or factors that can lead to success gaps for infants, toddlers and preschool children?</a:t>
            </a:r>
          </a:p>
        </p:txBody>
      </p:sp>
      <p:grpSp>
        <p:nvGrpSpPr>
          <p:cNvPr id="12" name="Group 11"/>
          <p:cNvGrpSpPr/>
          <p:nvPr/>
        </p:nvGrpSpPr>
        <p:grpSpPr>
          <a:xfrm>
            <a:off x="228600" y="1537462"/>
            <a:ext cx="7905997" cy="4418611"/>
            <a:chOff x="457200" y="998309"/>
            <a:chExt cx="8382000" cy="5071239"/>
          </a:xfrm>
        </p:grpSpPr>
        <p:pic>
          <p:nvPicPr>
            <p:cNvPr id="11" name="Picture 10" descr="Datei:Blank US Map with borders.svg – Wikipedia"/>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43258" y="998309"/>
              <a:ext cx="8195942" cy="5071239"/>
            </a:xfrm>
            <a:prstGeom prst="rect">
              <a:avLst/>
            </a:prstGeom>
          </p:spPr>
        </p:pic>
        <p:pic>
          <p:nvPicPr>
            <p:cNvPr id="9" name="Picture 8" descr="Articles tagged with: cooking"/>
            <p:cNvPicPr>
              <a:picLocks noChangeAspect="1"/>
            </p:cNvPicPr>
            <p:nvPr/>
          </p:nvPicPr>
          <p:blipFill>
            <a:blip r:embed="rId4">
              <a:extLst>
                <a:ext uri="{BEBA8EAE-BF5A-486C-A8C5-ECC9F3942E4B}">
                  <a14:imgProps xmlns:a14="http://schemas.microsoft.com/office/drawing/2010/main">
                    <a14:imgLayer r:embed="rId5">
                      <a14:imgEffect>
                        <a14:backgroundRemoval t="9143" b="89143" l="3655" r="98684">
                          <a14:foregroundMark x1="38596" y1="56000" x2="38596" y2="56000"/>
                          <a14:foregroundMark x1="38450" y1="41143" x2="38450" y2="41143"/>
                          <a14:foregroundMark x1="30556" y1="73714" x2="30556" y2="73714"/>
                          <a14:foregroundMark x1="27924" y1="56571" x2="27924" y2="56571"/>
                          <a14:foregroundMark x1="28216" y1="79429" x2="28216" y2="79429"/>
                          <a14:foregroundMark x1="27047" y1="76000" x2="26608" y2="77714"/>
                          <a14:foregroundMark x1="32164" y1="82286" x2="32164" y2="82286"/>
                          <a14:foregroundMark x1="21199" y1="60000" x2="21199" y2="60000"/>
                          <a14:foregroundMark x1="19444" y1="54857" x2="19444" y2="54857"/>
                          <a14:foregroundMark x1="10673" y1="38857" x2="10673" y2="38857"/>
                          <a14:foregroundMark x1="10965" y1="48000" x2="10965" y2="48000"/>
                          <a14:foregroundMark x1="12865" y1="80571" x2="12865" y2="80571"/>
                          <a14:foregroundMark x1="7895" y1="74286" x2="7895" y2="74286"/>
                          <a14:foregroundMark x1="7895" y1="66286" x2="7895" y2="66286"/>
                          <a14:foregroundMark x1="7895" y1="59429" x2="7895" y2="59429"/>
                          <a14:foregroundMark x1="13596" y1="65143" x2="13596" y2="65143"/>
                          <a14:foregroundMark x1="67251" y1="52571" x2="67251" y2="52571"/>
                          <a14:foregroundMark x1="73830" y1="38857" x2="74269" y2="38857"/>
                          <a14:foregroundMark x1="74415" y1="39429" x2="74415" y2="39429"/>
                          <a14:foregroundMark x1="72661" y1="42857" x2="72661" y2="42857"/>
                          <a14:foregroundMark x1="82164" y1="58286" x2="82164" y2="58286"/>
                          <a14:foregroundMark x1="78801" y1="75429" x2="78801" y2="75429"/>
                          <a14:foregroundMark x1="84503" y1="76000" x2="84503" y2="76000"/>
                          <a14:foregroundMark x1="94152" y1="42857" x2="93860" y2="42857"/>
                          <a14:foregroundMark x1="91520" y1="65143" x2="91520" y2="65143"/>
                          <a14:foregroundMark x1="88450" y1="77714" x2="88450" y2="77714"/>
                          <a14:foregroundMark x1="95175" y1="84000" x2="95175" y2="84000"/>
                          <a14:foregroundMark x1="95468" y1="77143" x2="95468" y2="77143"/>
                          <a14:foregroundMark x1="94591" y1="68571" x2="94591" y2="68571"/>
                          <a14:foregroundMark x1="92836" y1="46286" x2="92836" y2="46286"/>
                          <a14:foregroundMark x1="92982" y1="39429" x2="92982" y2="39429"/>
                          <a14:foregroundMark x1="93421" y1="33714" x2="93421" y2="33714"/>
                          <a14:foregroundMark x1="88450" y1="59429" x2="88450" y2="59429"/>
                          <a14:foregroundMark x1="90789" y1="54857" x2="90789" y2="54857"/>
                          <a14:foregroundMark x1="92544" y1="53143" x2="92544" y2="54286"/>
                          <a14:foregroundMark x1="94152" y1="53143" x2="94152" y2="53143"/>
                          <a14:foregroundMark x1="57456" y1="61143" x2="57456" y2="61143"/>
                          <a14:foregroundMark x1="49415" y1="45714" x2="49415" y2="45714"/>
                          <a14:foregroundMark x1="49854" y1="61143" x2="49854" y2="61143"/>
                          <a14:foregroundMark x1="48538" y1="58286" x2="48538" y2="58286"/>
                          <a14:foregroundMark x1="54825" y1="42857" x2="54825" y2="42857"/>
                          <a14:foregroundMark x1="52339" y1="44571" x2="52339" y2="44571"/>
                          <a14:foregroundMark x1="48977" y1="58286" x2="48977" y2="58286"/>
                          <a14:foregroundMark x1="50439" y1="50857" x2="50439" y2="50857"/>
                          <a14:foregroundMark x1="48977" y1="38857" x2="48977" y2="38857"/>
                          <a14:foregroundMark x1="58772" y1="51429" x2="58772" y2="51429"/>
                          <a14:foregroundMark x1="59211" y1="39429" x2="59211" y2="39429"/>
                          <a14:foregroundMark x1="58772" y1="36000" x2="58772" y2="36000"/>
                          <a14:foregroundMark x1="58041" y1="74286" x2="58041" y2="74286"/>
                          <a14:foregroundMark x1="53216" y1="72000" x2="53216" y2="72000"/>
                          <a14:foregroundMark x1="83333" y1="37714" x2="83333" y2="37714"/>
                          <a14:foregroundMark x1="82164" y1="32571" x2="82164" y2="32571"/>
                          <a14:foregroundMark x1="80994" y1="37143" x2="80994" y2="37143"/>
                          <a14:foregroundMark x1="80556" y1="61714" x2="80556" y2="59429"/>
                          <a14:foregroundMark x1="80556" y1="49714" x2="80848" y2="49714"/>
                          <a14:foregroundMark x1="73830" y1="35429" x2="73830" y2="35429"/>
                          <a14:foregroundMark x1="73392" y1="35429" x2="73392" y2="35429"/>
                          <a14:foregroundMark x1="72076" y1="35429" x2="72076" y2="35429"/>
                          <a14:foregroundMark x1="66228" y1="37143" x2="66228" y2="37143"/>
                          <a14:foregroundMark x1="65936" y1="30286" x2="65936" y2="30286"/>
                          <a14:foregroundMark x1="67690" y1="30857" x2="67690" y2="30857"/>
                          <a14:foregroundMark x1="74415" y1="48000" x2="74415" y2="48000"/>
                          <a14:foregroundMark x1="75292" y1="36000" x2="75292" y2="36000"/>
                          <a14:foregroundMark x1="74269" y1="33714" x2="74269" y2="33714"/>
                          <a14:foregroundMark x1="73977" y1="32571" x2="73977" y2="32571"/>
                          <a14:foregroundMark x1="72661" y1="30857" x2="72661" y2="30857"/>
                          <a14:foregroundMark x1="73538" y1="29143" x2="73538" y2="29143"/>
                          <a14:foregroundMark x1="75585" y1="29143" x2="75585" y2="29143"/>
                          <a14:foregroundMark x1="75585" y1="52571" x2="75585" y2="52571"/>
                          <a14:foregroundMark x1="69591" y1="56000" x2="69591" y2="56000"/>
                        </a14:backgroundRemoval>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57200" y="2541740"/>
              <a:ext cx="7756071" cy="1984375"/>
            </a:xfrm>
            <a:prstGeom prst="rect">
              <a:avLst/>
            </a:prstGeom>
          </p:spPr>
        </p:pic>
      </p:grpSp>
      <p:sp>
        <p:nvSpPr>
          <p:cNvPr id="4" name="Slide Number Placeholder 3"/>
          <p:cNvSpPr>
            <a:spLocks noGrp="1"/>
          </p:cNvSpPr>
          <p:nvPr>
            <p:ph type="sldNum" sz="quarter" idx="12"/>
          </p:nvPr>
        </p:nvSpPr>
        <p:spPr/>
        <p:txBody>
          <a:bodyPr/>
          <a:lstStyle/>
          <a:p>
            <a:fld id="{174E07D9-8248-4A0E-82EF-FE5AFD0363D2}" type="slidenum">
              <a:rPr lang="en-US" smtClean="0"/>
              <a:t>16</a:t>
            </a:fld>
            <a:endParaRPr lang="en-US" dirty="0"/>
          </a:p>
        </p:txBody>
      </p:sp>
    </p:spTree>
    <p:extLst>
      <p:ext uri="{BB962C8B-B14F-4D97-AF65-F5344CB8AC3E}">
        <p14:creationId xmlns:p14="http://schemas.microsoft.com/office/powerpoint/2010/main" val="2703450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is chart shows the rate of specific disciplinary events for preschool students broken down by race/ethnicity"/>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 y="237344"/>
            <a:ext cx="7941949"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74283" y="5791200"/>
            <a:ext cx="7924800" cy="553998"/>
          </a:xfrm>
          <a:prstGeom prst="rect">
            <a:avLst/>
          </a:prstGeom>
          <a:noFill/>
        </p:spPr>
        <p:txBody>
          <a:bodyPr wrap="square" rtlCol="0">
            <a:spAutoFit/>
          </a:bodyPr>
          <a:lstStyle/>
          <a:p>
            <a:r>
              <a:rPr lang="en-US" sz="1200" b="1" dirty="0"/>
              <a:t>SOURCE: U.S. Department of Education, Office for Civil Rights, Civil Rights Data Collection, 2011-12. </a:t>
            </a:r>
            <a:endParaRPr lang="en-US" sz="1200" dirty="0"/>
          </a:p>
          <a:p>
            <a:endParaRPr lang="en-US" dirty="0"/>
          </a:p>
        </p:txBody>
      </p:sp>
      <p:sp>
        <p:nvSpPr>
          <p:cNvPr id="2" name="Slide Number Placeholder 1"/>
          <p:cNvSpPr>
            <a:spLocks noGrp="1"/>
          </p:cNvSpPr>
          <p:nvPr>
            <p:ph type="sldNum" sz="quarter" idx="12"/>
          </p:nvPr>
        </p:nvSpPr>
        <p:spPr/>
        <p:txBody>
          <a:bodyPr/>
          <a:lstStyle/>
          <a:p>
            <a:fld id="{174E07D9-8248-4A0E-82EF-FE5AFD0363D2}" type="slidenum">
              <a:rPr lang="en-US" smtClean="0"/>
              <a:t>17</a:t>
            </a:fld>
            <a:endParaRPr lang="en-US" dirty="0"/>
          </a:p>
        </p:txBody>
      </p:sp>
    </p:spTree>
    <p:extLst>
      <p:ext uri="{BB962C8B-B14F-4D97-AF65-F5344CB8AC3E}">
        <p14:creationId xmlns:p14="http://schemas.microsoft.com/office/powerpoint/2010/main" val="3711627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8236" y="248019"/>
            <a:ext cx="8232775" cy="928688"/>
          </a:xfrm>
        </p:spPr>
        <p:txBody>
          <a:bodyPr>
            <a:noAutofit/>
          </a:bodyPr>
          <a:lstStyle/>
          <a:p>
            <a:r>
              <a:rPr lang="en-US" dirty="0"/>
              <a:t>Percentage of </a:t>
            </a:r>
            <a:r>
              <a:rPr lang="en-US" u="sng" dirty="0" smtClean="0"/>
              <a:t>Preschool</a:t>
            </a:r>
            <a:r>
              <a:rPr lang="en-US" dirty="0" smtClean="0"/>
              <a:t> Students Receiving Suspensions, by Race/Ethnicity</a:t>
            </a:r>
            <a:endParaRPr lang="en-US" dirty="0"/>
          </a:p>
        </p:txBody>
      </p:sp>
      <p:sp>
        <p:nvSpPr>
          <p:cNvPr id="6" name="TextBox 5"/>
          <p:cNvSpPr txBox="1"/>
          <p:nvPr/>
        </p:nvSpPr>
        <p:spPr>
          <a:xfrm>
            <a:off x="626211" y="5966928"/>
            <a:ext cx="7924800" cy="553998"/>
          </a:xfrm>
          <a:prstGeom prst="rect">
            <a:avLst/>
          </a:prstGeom>
          <a:noFill/>
        </p:spPr>
        <p:txBody>
          <a:bodyPr wrap="square" rtlCol="0">
            <a:spAutoFit/>
          </a:bodyPr>
          <a:lstStyle/>
          <a:p>
            <a:r>
              <a:rPr lang="en-US" sz="1200" b="1" dirty="0"/>
              <a:t>SOURCE: U.S. Department of Education, Office for Civil Rights, Civil Rights Data Collection, 2011–12. </a:t>
            </a:r>
            <a:endParaRPr lang="en-US" sz="1200" dirty="0"/>
          </a:p>
          <a:p>
            <a:endParaRPr lang="en-US" dirty="0"/>
          </a:p>
        </p:txBody>
      </p:sp>
      <p:sp>
        <p:nvSpPr>
          <p:cNvPr id="7" name="Slide Number Placeholder 6"/>
          <p:cNvSpPr>
            <a:spLocks noGrp="1"/>
          </p:cNvSpPr>
          <p:nvPr>
            <p:ph type="sldNum" sz="quarter" idx="12"/>
          </p:nvPr>
        </p:nvSpPr>
        <p:spPr/>
        <p:txBody>
          <a:bodyPr/>
          <a:lstStyle/>
          <a:p>
            <a:fld id="{AAE2B4D5-FF81-45F2-9F5C-2AFDE61B922D}" type="slidenum">
              <a:rPr lang="en-US" smtClean="0"/>
              <a:pPr/>
              <a:t>18</a:t>
            </a:fld>
            <a:endParaRPr lang="en-US" dirty="0"/>
          </a:p>
        </p:txBody>
      </p:sp>
      <p:graphicFrame>
        <p:nvGraphicFramePr>
          <p:cNvPr id="3" name="Chart 2"/>
          <p:cNvGraphicFramePr/>
          <p:nvPr>
            <p:extLst>
              <p:ext uri="{D42A27DB-BD31-4B8C-83A1-F6EECF244321}">
                <p14:modId xmlns:p14="http://schemas.microsoft.com/office/powerpoint/2010/main" val="920610483"/>
              </p:ext>
            </p:extLst>
          </p:nvPr>
        </p:nvGraphicFramePr>
        <p:xfrm>
          <a:off x="498162" y="3637935"/>
          <a:ext cx="4218039" cy="22319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p:cNvGraphicFramePr/>
          <p:nvPr>
            <p:extLst>
              <p:ext uri="{D42A27DB-BD31-4B8C-83A1-F6EECF244321}">
                <p14:modId xmlns:p14="http://schemas.microsoft.com/office/powerpoint/2010/main" val="1564882545"/>
              </p:ext>
            </p:extLst>
          </p:nvPr>
        </p:nvGraphicFramePr>
        <p:xfrm>
          <a:off x="4588611" y="3652684"/>
          <a:ext cx="4218039" cy="22319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Chart 25"/>
          <p:cNvGraphicFramePr/>
          <p:nvPr>
            <p:extLst>
              <p:ext uri="{D42A27DB-BD31-4B8C-83A1-F6EECF244321}">
                <p14:modId xmlns:p14="http://schemas.microsoft.com/office/powerpoint/2010/main" val="2507042864"/>
              </p:ext>
            </p:extLst>
          </p:nvPr>
        </p:nvGraphicFramePr>
        <p:xfrm>
          <a:off x="473810" y="1479755"/>
          <a:ext cx="4218039" cy="22319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Chart 26"/>
          <p:cNvGraphicFramePr/>
          <p:nvPr>
            <p:extLst>
              <p:ext uri="{D42A27DB-BD31-4B8C-83A1-F6EECF244321}">
                <p14:modId xmlns:p14="http://schemas.microsoft.com/office/powerpoint/2010/main" val="1952302104"/>
              </p:ext>
            </p:extLst>
          </p:nvPr>
        </p:nvGraphicFramePr>
        <p:xfrm>
          <a:off x="4588611" y="1465007"/>
          <a:ext cx="4218039" cy="223192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11987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302" y="0"/>
            <a:ext cx="8229600" cy="1119673"/>
          </a:xfrm>
        </p:spPr>
        <p:txBody>
          <a:bodyPr>
            <a:noAutofit/>
          </a:bodyPr>
          <a:lstStyle/>
          <a:p>
            <a:r>
              <a:rPr lang="en-US" dirty="0"/>
              <a:t>What is a R</a:t>
            </a:r>
            <a:r>
              <a:rPr lang="en-US" dirty="0" smtClean="0"/>
              <a:t>isk </a:t>
            </a:r>
            <a:r>
              <a:rPr lang="en-US" dirty="0"/>
              <a:t>R</a:t>
            </a:r>
            <a:r>
              <a:rPr lang="en-US" dirty="0" smtClean="0"/>
              <a:t>atio?</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84113877"/>
              </p:ext>
            </p:extLst>
          </p:nvPr>
        </p:nvGraphicFramePr>
        <p:xfrm>
          <a:off x="789709" y="1325563"/>
          <a:ext cx="7906056" cy="4839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174E07D9-8248-4A0E-82EF-FE5AFD0363D2}" type="slidenum">
              <a:rPr lang="en-US" smtClean="0"/>
              <a:t>19</a:t>
            </a:fld>
            <a:endParaRPr lang="en-US" dirty="0"/>
          </a:p>
        </p:txBody>
      </p:sp>
    </p:spTree>
    <p:extLst>
      <p:ext uri="{BB962C8B-B14F-4D97-AF65-F5344CB8AC3E}">
        <p14:creationId xmlns:p14="http://schemas.microsoft.com/office/powerpoint/2010/main" val="3013921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AE2B4D5-FF81-45F2-9F5C-2AFDE61B922D}" type="slidenum">
              <a:rPr lang="en-US" smtClean="0"/>
              <a:pPr/>
              <a:t>2</a:t>
            </a:fld>
            <a:endParaRPr lang="en-US" dirty="0"/>
          </a:p>
        </p:txBody>
      </p:sp>
      <p:grpSp>
        <p:nvGrpSpPr>
          <p:cNvPr id="4" name="Group 3"/>
          <p:cNvGrpSpPr/>
          <p:nvPr/>
        </p:nvGrpSpPr>
        <p:grpSpPr>
          <a:xfrm>
            <a:off x="1681313" y="2045707"/>
            <a:ext cx="5753971" cy="2759792"/>
            <a:chOff x="717750" y="1584610"/>
            <a:chExt cx="7671961" cy="3679722"/>
          </a:xfrm>
        </p:grpSpPr>
        <p:pic>
          <p:nvPicPr>
            <p:cNvPr id="2050" name="Picture 2" descr="C:\Users\lysy_c\Downloads\Slides (5).png&#10;&#10;shows a sillhouette of person with a magnifying glass taking a closer look at Equity, inclusion and opportunity" title="graphic of  taking a closer look"/>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20441"/>
            <a:stretch/>
          </p:blipFill>
          <p:spPr bwMode="auto">
            <a:xfrm>
              <a:off x="717750" y="1584610"/>
              <a:ext cx="3903407" cy="36797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21158" y="2821236"/>
              <a:ext cx="3768553" cy="2339101"/>
            </a:xfrm>
            <a:prstGeom prst="rect">
              <a:avLst/>
            </a:prstGeom>
          </p:spPr>
          <p:txBody>
            <a:bodyPr wrap="none">
              <a:spAutoFit/>
            </a:bodyPr>
            <a:lstStyle/>
            <a:p>
              <a:r>
                <a:rPr lang="en-US" sz="3600" b="1" dirty="0">
                  <a:solidFill>
                    <a:srgbClr val="005D8C"/>
                  </a:solidFill>
                  <a:latin typeface="Arial" pitchFamily="34" charset="0"/>
                  <a:cs typeface="Arial" pitchFamily="34" charset="0"/>
                </a:rPr>
                <a:t>Equity</a:t>
              </a:r>
            </a:p>
            <a:p>
              <a:r>
                <a:rPr lang="en-US" sz="3600" b="1" dirty="0">
                  <a:solidFill>
                    <a:srgbClr val="005D8C"/>
                  </a:solidFill>
                  <a:latin typeface="Arial" pitchFamily="34" charset="0"/>
                  <a:cs typeface="Arial" pitchFamily="34" charset="0"/>
                </a:rPr>
                <a:t>Inclusion</a:t>
              </a:r>
            </a:p>
            <a:p>
              <a:r>
                <a:rPr lang="en-US" sz="3600" b="1" dirty="0">
                  <a:solidFill>
                    <a:srgbClr val="005D8C"/>
                  </a:solidFill>
                  <a:latin typeface="Arial" pitchFamily="34" charset="0"/>
                  <a:cs typeface="Arial" pitchFamily="34" charset="0"/>
                </a:rPr>
                <a:t>Opportunity</a:t>
              </a:r>
            </a:p>
          </p:txBody>
        </p:sp>
      </p:grpSp>
      <p:sp>
        <p:nvSpPr>
          <p:cNvPr id="7" name="Title 1"/>
          <p:cNvSpPr txBox="1">
            <a:spLocks/>
          </p:cNvSpPr>
          <p:nvPr/>
        </p:nvSpPr>
        <p:spPr>
          <a:xfrm>
            <a:off x="457200" y="91913"/>
            <a:ext cx="8229600" cy="1119673"/>
          </a:xfrm>
          <a:prstGeom prst="rect">
            <a:avLst/>
          </a:prstGeom>
        </p:spPr>
        <p:txBody>
          <a:bodyPr anchor="b"/>
          <a:lstStyle>
            <a:lvl1pPr algn="l" defTabSz="914400" rtl="0" eaLnBrk="1" latinLnBrk="0" hangingPunct="1">
              <a:spcBef>
                <a:spcPct val="0"/>
              </a:spcBef>
              <a:buNone/>
              <a:defRPr sz="3400" b="1" kern="1200">
                <a:solidFill>
                  <a:schemeClr val="tx1"/>
                </a:solidFill>
                <a:latin typeface="Corbel"/>
                <a:ea typeface="+mj-ea"/>
                <a:cs typeface="Corbel"/>
              </a:defRPr>
            </a:lvl1pPr>
          </a:lstStyle>
          <a:p>
            <a:r>
              <a:rPr lang="en-US" dirty="0">
                <a:latin typeface="+mn-lt"/>
                <a:cs typeface="Arial" pitchFamily="34" charset="0"/>
              </a:rPr>
              <a:t>Take a closer look…</a:t>
            </a:r>
            <a:endParaRPr lang="en-US" dirty="0">
              <a:latin typeface="+mn-lt"/>
            </a:endParaRPr>
          </a:p>
        </p:txBody>
      </p:sp>
    </p:spTree>
    <p:extLst>
      <p:ext uri="{BB962C8B-B14F-4D97-AF65-F5344CB8AC3E}">
        <p14:creationId xmlns:p14="http://schemas.microsoft.com/office/powerpoint/2010/main" val="1248492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056" y="91913"/>
            <a:ext cx="8374744" cy="1119673"/>
          </a:xfrm>
        </p:spPr>
        <p:txBody>
          <a:bodyPr>
            <a:noAutofit/>
          </a:bodyPr>
          <a:lstStyle/>
          <a:p>
            <a:r>
              <a:rPr lang="en-US" dirty="0"/>
              <a:t>Participation in Part C, 619 and Part B by </a:t>
            </a:r>
            <a:r>
              <a:rPr lang="en-US" dirty="0" smtClean="0"/>
              <a:t>Race/Ethnicity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5386076"/>
              </p:ext>
            </p:extLst>
          </p:nvPr>
        </p:nvGraphicFramePr>
        <p:xfrm>
          <a:off x="261258" y="1243501"/>
          <a:ext cx="8679542" cy="5123949"/>
        </p:xfrm>
        <a:graphic>
          <a:graphicData uri="http://schemas.openxmlformats.org/drawingml/2006/table">
            <a:tbl>
              <a:tblPr firstRow="1" firstCol="1" bandRow="1">
                <a:tableStyleId>{5C22544A-7EE6-4342-B048-85BDC9FD1C3A}</a:tableStyleId>
              </a:tblPr>
              <a:tblGrid>
                <a:gridCol w="1482958">
                  <a:extLst>
                    <a:ext uri="{9D8B030D-6E8A-4147-A177-3AD203B41FA5}">
                      <a16:colId xmlns="" xmlns:a16="http://schemas.microsoft.com/office/drawing/2014/main" val="20000"/>
                    </a:ext>
                  </a:extLst>
                </a:gridCol>
                <a:gridCol w="1016886">
                  <a:extLst>
                    <a:ext uri="{9D8B030D-6E8A-4147-A177-3AD203B41FA5}">
                      <a16:colId xmlns="" xmlns:a16="http://schemas.microsoft.com/office/drawing/2014/main" val="20001"/>
                    </a:ext>
                  </a:extLst>
                </a:gridCol>
                <a:gridCol w="1051841">
                  <a:extLst>
                    <a:ext uri="{9D8B030D-6E8A-4147-A177-3AD203B41FA5}">
                      <a16:colId xmlns="" xmlns:a16="http://schemas.microsoft.com/office/drawing/2014/main" val="20002"/>
                    </a:ext>
                  </a:extLst>
                </a:gridCol>
                <a:gridCol w="1016886">
                  <a:extLst>
                    <a:ext uri="{9D8B030D-6E8A-4147-A177-3AD203B41FA5}">
                      <a16:colId xmlns="" xmlns:a16="http://schemas.microsoft.com/office/drawing/2014/main" val="20003"/>
                    </a:ext>
                  </a:extLst>
                </a:gridCol>
                <a:gridCol w="1051841">
                  <a:extLst>
                    <a:ext uri="{9D8B030D-6E8A-4147-A177-3AD203B41FA5}">
                      <a16:colId xmlns="" xmlns:a16="http://schemas.microsoft.com/office/drawing/2014/main" val="20004"/>
                    </a:ext>
                  </a:extLst>
                </a:gridCol>
                <a:gridCol w="1025358">
                  <a:extLst>
                    <a:ext uri="{9D8B030D-6E8A-4147-A177-3AD203B41FA5}">
                      <a16:colId xmlns="" xmlns:a16="http://schemas.microsoft.com/office/drawing/2014/main" val="20005"/>
                    </a:ext>
                  </a:extLst>
                </a:gridCol>
                <a:gridCol w="1016886">
                  <a:extLst>
                    <a:ext uri="{9D8B030D-6E8A-4147-A177-3AD203B41FA5}">
                      <a16:colId xmlns="" xmlns:a16="http://schemas.microsoft.com/office/drawing/2014/main" val="20006"/>
                    </a:ext>
                  </a:extLst>
                </a:gridCol>
                <a:gridCol w="1016886">
                  <a:extLst>
                    <a:ext uri="{9D8B030D-6E8A-4147-A177-3AD203B41FA5}">
                      <a16:colId xmlns="" xmlns:a16="http://schemas.microsoft.com/office/drawing/2014/main" val="20007"/>
                    </a:ext>
                  </a:extLst>
                </a:gridCol>
              </a:tblGrid>
              <a:tr h="1344620">
                <a:tc gridSpan="8">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000" dirty="0">
                          <a:effectLst/>
                        </a:rPr>
                        <a:t>Percent of children in each race/ethnicity </a:t>
                      </a:r>
                      <a:r>
                        <a:rPr lang="en-US" sz="2000" dirty="0" smtClean="0">
                          <a:effectLst/>
                        </a:rPr>
                        <a:t>category receiving </a:t>
                      </a:r>
                      <a:r>
                        <a:rPr lang="en-US" sz="2000" dirty="0">
                          <a:effectLst/>
                        </a:rPr>
                        <a:t>early intervention/special education compared to the percent of children in all other races/ethnicities </a:t>
                      </a:r>
                      <a:r>
                        <a:rPr lang="en-US" sz="2000" baseline="0" dirty="0">
                          <a:effectLst/>
                        </a:rPr>
                        <a:t> receiving </a:t>
                      </a:r>
                      <a:r>
                        <a:rPr lang="en-US" sz="2000" dirty="0">
                          <a:effectLst/>
                        </a:rPr>
                        <a:t>early intervention/special education (2013) (risk ratio)</a:t>
                      </a:r>
                      <a:endParaRPr lang="en-US" sz="2000" dirty="0">
                        <a:effectLst/>
                        <a:latin typeface="Calibri"/>
                        <a:ea typeface="Calibri"/>
                        <a:cs typeface="Arial"/>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456797">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Arial"/>
                      </a:endParaRPr>
                    </a:p>
                  </a:txBody>
                  <a:tcPr marL="68580" marR="68580" marT="0" marB="0" anchor="b"/>
                </a:tc>
                <a:tc gridSpan="7">
                  <a:txBody>
                    <a:bodyPr/>
                    <a:lstStyle/>
                    <a:p>
                      <a:pPr marL="0" marR="0" algn="ctr">
                        <a:lnSpc>
                          <a:spcPct val="115000"/>
                        </a:lnSpc>
                        <a:spcBef>
                          <a:spcPts val="0"/>
                        </a:spcBef>
                        <a:spcAft>
                          <a:spcPts val="0"/>
                        </a:spcAft>
                      </a:pPr>
                      <a:r>
                        <a:rPr lang="en-US" sz="1800" b="1" dirty="0">
                          <a:effectLst/>
                        </a:rPr>
                        <a:t>Race/ethnicity</a:t>
                      </a:r>
                      <a:endParaRPr lang="en-US" sz="1800" b="1" dirty="0">
                        <a:effectLst/>
                        <a:latin typeface="Calibri"/>
                        <a:ea typeface="Calibri"/>
                        <a:cs typeface="Arial"/>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1594923">
                <a:tc>
                  <a:txBody>
                    <a:bodyPr/>
                    <a:lstStyle/>
                    <a:p>
                      <a:pPr marL="0" marR="0" algn="ctr">
                        <a:lnSpc>
                          <a:spcPct val="115000"/>
                        </a:lnSpc>
                        <a:spcBef>
                          <a:spcPts val="0"/>
                        </a:spcBef>
                        <a:spcAft>
                          <a:spcPts val="0"/>
                        </a:spcAft>
                      </a:pPr>
                      <a:endParaRPr lang="en-US" sz="1400" dirty="0">
                        <a:effectLst/>
                        <a:latin typeface="Calibri"/>
                        <a:ea typeface="Calibri"/>
                        <a:cs typeface="Arial"/>
                      </a:endParaRPr>
                    </a:p>
                  </a:txBody>
                  <a:tcPr marL="68580" marR="68580" marT="0" marB="0" anchor="b"/>
                </a:tc>
                <a:tc>
                  <a:txBody>
                    <a:bodyPr/>
                    <a:lstStyle/>
                    <a:p>
                      <a:pPr marL="0" marR="0" algn="ctr">
                        <a:lnSpc>
                          <a:spcPct val="115000"/>
                        </a:lnSpc>
                        <a:spcBef>
                          <a:spcPts val="0"/>
                        </a:spcBef>
                        <a:spcAft>
                          <a:spcPts val="0"/>
                        </a:spcAft>
                      </a:pPr>
                      <a:r>
                        <a:rPr lang="en-US" sz="1600" b="1" dirty="0">
                          <a:effectLst/>
                        </a:rPr>
                        <a:t>Hispanic / Latino</a:t>
                      </a:r>
                      <a:endParaRPr lang="en-US" sz="1600" b="1" dirty="0">
                        <a:effectLst/>
                        <a:latin typeface="Calibri"/>
                        <a:ea typeface="Calibri"/>
                        <a:cs typeface="Arial"/>
                      </a:endParaRPr>
                    </a:p>
                  </a:txBody>
                  <a:tcPr marL="68580" marR="68580" marT="0" marB="0" anchor="b"/>
                </a:tc>
                <a:tc>
                  <a:txBody>
                    <a:bodyPr/>
                    <a:lstStyle/>
                    <a:p>
                      <a:pPr marL="0" marR="0" algn="ctr">
                        <a:lnSpc>
                          <a:spcPct val="115000"/>
                        </a:lnSpc>
                        <a:spcBef>
                          <a:spcPts val="0"/>
                        </a:spcBef>
                        <a:spcAft>
                          <a:spcPts val="0"/>
                        </a:spcAft>
                      </a:pPr>
                      <a:r>
                        <a:rPr lang="en-US" sz="1600" b="1" dirty="0">
                          <a:effectLst/>
                        </a:rPr>
                        <a:t>American Indian or Alaska Native</a:t>
                      </a:r>
                      <a:endParaRPr lang="en-US" sz="1600" b="1" dirty="0">
                        <a:effectLst/>
                        <a:latin typeface="Calibri"/>
                        <a:ea typeface="Calibri"/>
                        <a:cs typeface="Arial"/>
                      </a:endParaRPr>
                    </a:p>
                  </a:txBody>
                  <a:tcPr marL="68580" marR="68580" marT="0" marB="0" anchor="b"/>
                </a:tc>
                <a:tc>
                  <a:txBody>
                    <a:bodyPr/>
                    <a:lstStyle/>
                    <a:p>
                      <a:pPr marL="0" marR="0" algn="ctr">
                        <a:lnSpc>
                          <a:spcPct val="115000"/>
                        </a:lnSpc>
                        <a:spcBef>
                          <a:spcPts val="0"/>
                        </a:spcBef>
                        <a:spcAft>
                          <a:spcPts val="0"/>
                        </a:spcAft>
                      </a:pPr>
                      <a:r>
                        <a:rPr lang="en-US" sz="1600" b="1" dirty="0">
                          <a:effectLst/>
                        </a:rPr>
                        <a:t>Asian</a:t>
                      </a:r>
                      <a:endParaRPr lang="en-US" sz="1600" b="1" dirty="0">
                        <a:effectLst/>
                        <a:latin typeface="Calibri"/>
                        <a:ea typeface="Calibri"/>
                        <a:cs typeface="Arial"/>
                      </a:endParaRPr>
                    </a:p>
                  </a:txBody>
                  <a:tcPr marL="68580" marR="68580" marT="0" marB="0" anchor="b"/>
                </a:tc>
                <a:tc>
                  <a:txBody>
                    <a:bodyPr/>
                    <a:lstStyle/>
                    <a:p>
                      <a:pPr marL="0" marR="0" algn="ctr">
                        <a:lnSpc>
                          <a:spcPct val="115000"/>
                        </a:lnSpc>
                        <a:spcBef>
                          <a:spcPts val="0"/>
                        </a:spcBef>
                        <a:spcAft>
                          <a:spcPts val="0"/>
                        </a:spcAft>
                      </a:pPr>
                      <a:r>
                        <a:rPr lang="en-US" sz="1600" b="1" dirty="0">
                          <a:effectLst/>
                        </a:rPr>
                        <a:t>Black or African American</a:t>
                      </a:r>
                      <a:endParaRPr lang="en-US" sz="1600" b="1" dirty="0">
                        <a:effectLst/>
                        <a:latin typeface="Calibri"/>
                        <a:ea typeface="Calibri"/>
                        <a:cs typeface="Arial"/>
                      </a:endParaRPr>
                    </a:p>
                  </a:txBody>
                  <a:tcPr marL="68580" marR="68580" marT="0" marB="0" anchor="b"/>
                </a:tc>
                <a:tc>
                  <a:txBody>
                    <a:bodyPr/>
                    <a:lstStyle/>
                    <a:p>
                      <a:pPr marL="0" marR="0" algn="ctr">
                        <a:lnSpc>
                          <a:spcPct val="115000"/>
                        </a:lnSpc>
                        <a:spcBef>
                          <a:spcPts val="0"/>
                        </a:spcBef>
                        <a:spcAft>
                          <a:spcPts val="0"/>
                        </a:spcAft>
                      </a:pPr>
                      <a:r>
                        <a:rPr lang="en-US" sz="1600" b="1" dirty="0">
                          <a:effectLst/>
                        </a:rPr>
                        <a:t>Native Hawaiian or Other Pacific Islander</a:t>
                      </a:r>
                      <a:endParaRPr lang="en-US" sz="1600" b="1" dirty="0">
                        <a:effectLst/>
                        <a:latin typeface="Calibri"/>
                        <a:ea typeface="Calibri"/>
                        <a:cs typeface="Arial"/>
                      </a:endParaRPr>
                    </a:p>
                  </a:txBody>
                  <a:tcPr marL="68580" marR="68580" marT="0" marB="0" anchor="b"/>
                </a:tc>
                <a:tc>
                  <a:txBody>
                    <a:bodyPr/>
                    <a:lstStyle/>
                    <a:p>
                      <a:pPr marL="0" marR="0" algn="ctr">
                        <a:lnSpc>
                          <a:spcPct val="115000"/>
                        </a:lnSpc>
                        <a:spcBef>
                          <a:spcPts val="0"/>
                        </a:spcBef>
                        <a:spcAft>
                          <a:spcPts val="0"/>
                        </a:spcAft>
                      </a:pPr>
                      <a:r>
                        <a:rPr lang="en-US" sz="1600" b="1" dirty="0">
                          <a:effectLst/>
                        </a:rPr>
                        <a:t>White</a:t>
                      </a:r>
                      <a:endParaRPr lang="en-US" sz="1600" b="1" dirty="0">
                        <a:effectLst/>
                        <a:latin typeface="Calibri"/>
                        <a:ea typeface="Calibri"/>
                        <a:cs typeface="Arial"/>
                      </a:endParaRPr>
                    </a:p>
                  </a:txBody>
                  <a:tcPr marL="68580" marR="68580" marT="0" marB="0" anchor="b"/>
                </a:tc>
                <a:tc>
                  <a:txBody>
                    <a:bodyPr/>
                    <a:lstStyle/>
                    <a:p>
                      <a:pPr marL="0" marR="0" algn="ctr">
                        <a:lnSpc>
                          <a:spcPct val="115000"/>
                        </a:lnSpc>
                        <a:spcBef>
                          <a:spcPts val="0"/>
                        </a:spcBef>
                        <a:spcAft>
                          <a:spcPts val="0"/>
                        </a:spcAft>
                      </a:pPr>
                      <a:r>
                        <a:rPr lang="en-US" sz="1600" b="1" dirty="0">
                          <a:effectLst/>
                        </a:rPr>
                        <a:t>Two or More Races</a:t>
                      </a:r>
                      <a:endParaRPr lang="en-US" sz="1600" b="1" dirty="0">
                        <a:effectLst/>
                        <a:latin typeface="Calibri"/>
                        <a:ea typeface="Calibri"/>
                        <a:cs typeface="Arial"/>
                      </a:endParaRPr>
                    </a:p>
                  </a:txBody>
                  <a:tcPr marL="68580" marR="68580" marT="0" marB="0" anchor="b"/>
                </a:tc>
                <a:extLst>
                  <a:ext uri="{0D108BD9-81ED-4DB2-BD59-A6C34878D82A}">
                    <a16:rowId xmlns="" xmlns:a16="http://schemas.microsoft.com/office/drawing/2014/main" val="10002"/>
                  </a:ext>
                </a:extLst>
              </a:tr>
              <a:tr h="512312">
                <a:tc>
                  <a:txBody>
                    <a:bodyPr/>
                    <a:lstStyle/>
                    <a:p>
                      <a:pPr marL="0" marR="0" algn="ctr">
                        <a:lnSpc>
                          <a:spcPct val="115000"/>
                        </a:lnSpc>
                        <a:spcBef>
                          <a:spcPts val="0"/>
                        </a:spcBef>
                        <a:spcAft>
                          <a:spcPts val="0"/>
                        </a:spcAft>
                      </a:pPr>
                      <a:r>
                        <a:rPr lang="en-US" sz="1400" dirty="0">
                          <a:effectLst/>
                        </a:rPr>
                        <a:t>Part C</a:t>
                      </a:r>
                      <a:endParaRPr lang="en-US" sz="14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000" b="1" dirty="0">
                          <a:effectLst/>
                        </a:rPr>
                        <a:t>0.96</a:t>
                      </a:r>
                      <a:endParaRPr lang="en-US" sz="2000" b="1"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000" b="1" dirty="0">
                          <a:effectLst/>
                        </a:rPr>
                        <a:t>1.09</a:t>
                      </a:r>
                      <a:endParaRPr lang="en-US" sz="2000" b="1"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000" b="1" dirty="0">
                          <a:effectLst/>
                        </a:rPr>
                        <a:t>0.78</a:t>
                      </a:r>
                      <a:endParaRPr lang="en-US" sz="2000" b="1"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000" b="1" dirty="0">
                          <a:effectLst/>
                        </a:rPr>
                        <a:t>0.94</a:t>
                      </a:r>
                      <a:endParaRPr lang="en-US" sz="2000" b="1"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000" b="1" dirty="0">
                          <a:effectLst/>
                        </a:rPr>
                        <a:t>1.08</a:t>
                      </a:r>
                      <a:endParaRPr lang="en-US" sz="2000" b="1"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000" b="1" dirty="0">
                          <a:effectLst/>
                        </a:rPr>
                        <a:t>1.16</a:t>
                      </a:r>
                      <a:endParaRPr lang="en-US" sz="2000" b="1"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000" b="1" dirty="0">
                          <a:effectLst/>
                        </a:rPr>
                        <a:t>0.69</a:t>
                      </a:r>
                      <a:endParaRPr lang="en-US" sz="2000" b="1" dirty="0">
                        <a:effectLst/>
                        <a:latin typeface="Calibri"/>
                        <a:ea typeface="Calibri"/>
                        <a:cs typeface="Arial"/>
                      </a:endParaRPr>
                    </a:p>
                  </a:txBody>
                  <a:tcPr marL="68580" marR="68580" marT="0" marB="0" anchor="ctr"/>
                </a:tc>
                <a:extLst>
                  <a:ext uri="{0D108BD9-81ED-4DB2-BD59-A6C34878D82A}">
                    <a16:rowId xmlns="" xmlns:a16="http://schemas.microsoft.com/office/drawing/2014/main" val="10003"/>
                  </a:ext>
                </a:extLst>
              </a:tr>
              <a:tr h="456797">
                <a:tc>
                  <a:txBody>
                    <a:bodyPr/>
                    <a:lstStyle/>
                    <a:p>
                      <a:pPr marL="0" marR="0" algn="ctr">
                        <a:lnSpc>
                          <a:spcPct val="115000"/>
                        </a:lnSpc>
                        <a:spcBef>
                          <a:spcPts val="0"/>
                        </a:spcBef>
                        <a:spcAft>
                          <a:spcPts val="0"/>
                        </a:spcAft>
                      </a:pPr>
                      <a:r>
                        <a:rPr lang="en-US" sz="1400" dirty="0">
                          <a:effectLst/>
                          <a:latin typeface="+mn-lt"/>
                          <a:ea typeface="+mn-ea"/>
                          <a:cs typeface="+mn-cs"/>
                        </a:rPr>
                        <a:t>619</a:t>
                      </a:r>
                      <a:r>
                        <a:rPr lang="en-US" sz="1400" baseline="0" dirty="0">
                          <a:effectLst/>
                          <a:latin typeface="+mn-lt"/>
                          <a:ea typeface="+mn-ea"/>
                          <a:cs typeface="+mn-cs"/>
                        </a:rPr>
                        <a:t> </a:t>
                      </a:r>
                      <a:endParaRPr lang="en-US" sz="1400" dirty="0">
                        <a:effectLst/>
                        <a:latin typeface="Calibri"/>
                        <a:ea typeface="Calibri"/>
                        <a:cs typeface="Arial"/>
                      </a:endParaRPr>
                    </a:p>
                  </a:txBody>
                  <a:tcPr marL="68580" marR="68580" marT="0" marB="0" anchor="ctr"/>
                </a:tc>
                <a:tc>
                  <a:txBody>
                    <a:bodyPr/>
                    <a:lstStyle/>
                    <a:p>
                      <a:pPr marL="0" marR="0" algn="ctr" defTabSz="914400" rtl="0" eaLnBrk="1" fontAlgn="b" latinLnBrk="0" hangingPunct="1">
                        <a:lnSpc>
                          <a:spcPct val="115000"/>
                        </a:lnSpc>
                        <a:spcBef>
                          <a:spcPts val="0"/>
                        </a:spcBef>
                        <a:spcAft>
                          <a:spcPts val="0"/>
                        </a:spcAft>
                      </a:pPr>
                      <a:r>
                        <a:rPr lang="en-US" sz="2000" b="1" kern="1200" dirty="0">
                          <a:solidFill>
                            <a:schemeClr val="dk1"/>
                          </a:solidFill>
                          <a:effectLst/>
                          <a:latin typeface="+mn-lt"/>
                          <a:ea typeface="+mn-ea"/>
                          <a:cs typeface="+mn-cs"/>
                        </a:rPr>
                        <a:t>0.97</a:t>
                      </a:r>
                    </a:p>
                  </a:txBody>
                  <a:tcPr marL="0" marR="0" marT="0" marB="0" anchor="ctr"/>
                </a:tc>
                <a:tc>
                  <a:txBody>
                    <a:bodyPr/>
                    <a:lstStyle/>
                    <a:p>
                      <a:pPr marL="0" marR="0" algn="ctr" defTabSz="914400" rtl="0" eaLnBrk="1" fontAlgn="b" latinLnBrk="0" hangingPunct="1">
                        <a:lnSpc>
                          <a:spcPct val="115000"/>
                        </a:lnSpc>
                        <a:spcBef>
                          <a:spcPts val="0"/>
                        </a:spcBef>
                        <a:spcAft>
                          <a:spcPts val="0"/>
                        </a:spcAft>
                      </a:pPr>
                      <a:r>
                        <a:rPr lang="en-US" sz="2000" b="1" kern="1200" dirty="0">
                          <a:solidFill>
                            <a:schemeClr val="dk1"/>
                          </a:solidFill>
                          <a:effectLst/>
                          <a:latin typeface="+mn-lt"/>
                          <a:ea typeface="+mn-ea"/>
                          <a:cs typeface="+mn-cs"/>
                        </a:rPr>
                        <a:t>1.31</a:t>
                      </a:r>
                    </a:p>
                  </a:txBody>
                  <a:tcPr marL="0" marR="0" marT="0" marB="0" anchor="ctr"/>
                </a:tc>
                <a:tc>
                  <a:txBody>
                    <a:bodyPr/>
                    <a:lstStyle/>
                    <a:p>
                      <a:pPr marL="0" marR="0" algn="ctr" defTabSz="914400" rtl="0" eaLnBrk="1" fontAlgn="b" latinLnBrk="0" hangingPunct="1">
                        <a:lnSpc>
                          <a:spcPct val="115000"/>
                        </a:lnSpc>
                        <a:spcBef>
                          <a:spcPts val="0"/>
                        </a:spcBef>
                        <a:spcAft>
                          <a:spcPts val="0"/>
                        </a:spcAft>
                      </a:pPr>
                      <a:r>
                        <a:rPr lang="en-US" sz="2000" b="1" kern="1200" dirty="0">
                          <a:solidFill>
                            <a:schemeClr val="dk1"/>
                          </a:solidFill>
                          <a:effectLst/>
                          <a:latin typeface="+mn-lt"/>
                          <a:ea typeface="+mn-ea"/>
                          <a:cs typeface="+mn-cs"/>
                        </a:rPr>
                        <a:t>0.69</a:t>
                      </a:r>
                    </a:p>
                  </a:txBody>
                  <a:tcPr marL="0" marR="0" marT="0" marB="0" anchor="ctr"/>
                </a:tc>
                <a:tc>
                  <a:txBody>
                    <a:bodyPr/>
                    <a:lstStyle/>
                    <a:p>
                      <a:pPr marL="0" marR="0" algn="ctr" defTabSz="914400" rtl="0" eaLnBrk="1" fontAlgn="b" latinLnBrk="0" hangingPunct="1">
                        <a:lnSpc>
                          <a:spcPct val="115000"/>
                        </a:lnSpc>
                        <a:spcBef>
                          <a:spcPts val="0"/>
                        </a:spcBef>
                        <a:spcAft>
                          <a:spcPts val="0"/>
                        </a:spcAft>
                      </a:pPr>
                      <a:r>
                        <a:rPr lang="en-US" sz="2000" b="1" kern="1200" dirty="0">
                          <a:solidFill>
                            <a:schemeClr val="dk1"/>
                          </a:solidFill>
                          <a:effectLst/>
                          <a:latin typeface="+mn-lt"/>
                          <a:ea typeface="+mn-ea"/>
                          <a:cs typeface="+mn-cs"/>
                        </a:rPr>
                        <a:t>1.01</a:t>
                      </a:r>
                    </a:p>
                  </a:txBody>
                  <a:tcPr marL="0" marR="0" marT="0" marB="0" anchor="ctr"/>
                </a:tc>
                <a:tc>
                  <a:txBody>
                    <a:bodyPr/>
                    <a:lstStyle/>
                    <a:p>
                      <a:pPr marL="0" marR="0" algn="ctr" defTabSz="914400" rtl="0" eaLnBrk="1" fontAlgn="b" latinLnBrk="0" hangingPunct="1">
                        <a:lnSpc>
                          <a:spcPct val="115000"/>
                        </a:lnSpc>
                        <a:spcBef>
                          <a:spcPts val="0"/>
                        </a:spcBef>
                        <a:spcAft>
                          <a:spcPts val="0"/>
                        </a:spcAft>
                      </a:pPr>
                      <a:r>
                        <a:rPr lang="en-US" sz="2000" b="1" kern="1200" dirty="0">
                          <a:solidFill>
                            <a:schemeClr val="dk1"/>
                          </a:solidFill>
                          <a:effectLst/>
                          <a:latin typeface="+mn-lt"/>
                          <a:ea typeface="+mn-ea"/>
                          <a:cs typeface="+mn-cs"/>
                        </a:rPr>
                        <a:t>1.57</a:t>
                      </a:r>
                    </a:p>
                  </a:txBody>
                  <a:tcPr marL="0" marR="0" marT="0" marB="0" anchor="ctr"/>
                </a:tc>
                <a:tc>
                  <a:txBody>
                    <a:bodyPr/>
                    <a:lstStyle/>
                    <a:p>
                      <a:pPr marL="0" marR="0" algn="ctr" defTabSz="914400" rtl="0" eaLnBrk="1" fontAlgn="b" latinLnBrk="0" hangingPunct="1">
                        <a:lnSpc>
                          <a:spcPct val="115000"/>
                        </a:lnSpc>
                        <a:spcBef>
                          <a:spcPts val="0"/>
                        </a:spcBef>
                        <a:spcAft>
                          <a:spcPts val="0"/>
                        </a:spcAft>
                      </a:pPr>
                      <a:r>
                        <a:rPr lang="en-US" sz="2000" b="1" kern="1200" dirty="0">
                          <a:solidFill>
                            <a:schemeClr val="dk1"/>
                          </a:solidFill>
                          <a:effectLst/>
                          <a:latin typeface="+mn-lt"/>
                          <a:ea typeface="+mn-ea"/>
                          <a:cs typeface="+mn-cs"/>
                        </a:rPr>
                        <a:t>1.11</a:t>
                      </a:r>
                    </a:p>
                  </a:txBody>
                  <a:tcPr marL="0" marR="0" marT="0" marB="0" anchor="ctr"/>
                </a:tc>
                <a:tc>
                  <a:txBody>
                    <a:bodyPr/>
                    <a:lstStyle/>
                    <a:p>
                      <a:pPr marL="0" marR="0" algn="ctr" defTabSz="914400" rtl="0" eaLnBrk="1" fontAlgn="b" latinLnBrk="0" hangingPunct="1">
                        <a:lnSpc>
                          <a:spcPct val="115000"/>
                        </a:lnSpc>
                        <a:spcBef>
                          <a:spcPts val="0"/>
                        </a:spcBef>
                        <a:spcAft>
                          <a:spcPts val="0"/>
                        </a:spcAft>
                      </a:pPr>
                      <a:r>
                        <a:rPr lang="en-US" sz="2000" b="1" kern="1200" dirty="0">
                          <a:solidFill>
                            <a:schemeClr val="dk1"/>
                          </a:solidFill>
                          <a:effectLst/>
                          <a:latin typeface="+mn-lt"/>
                          <a:ea typeface="+mn-ea"/>
                          <a:cs typeface="+mn-cs"/>
                        </a:rPr>
                        <a:t>0.75</a:t>
                      </a:r>
                    </a:p>
                  </a:txBody>
                  <a:tcPr marL="0" marR="0" marT="0" marB="0" anchor="ctr"/>
                </a:tc>
                <a:extLst>
                  <a:ext uri="{0D108BD9-81ED-4DB2-BD59-A6C34878D82A}">
                    <a16:rowId xmlns="" xmlns:a16="http://schemas.microsoft.com/office/drawing/2014/main" val="10004"/>
                  </a:ext>
                </a:extLst>
              </a:tr>
              <a:tr h="456797">
                <a:tc>
                  <a:txBody>
                    <a:bodyPr/>
                    <a:lstStyle/>
                    <a:p>
                      <a:pPr marL="0" marR="0" algn="ctr">
                        <a:lnSpc>
                          <a:spcPct val="115000"/>
                        </a:lnSpc>
                        <a:spcBef>
                          <a:spcPts val="0"/>
                        </a:spcBef>
                        <a:spcAft>
                          <a:spcPts val="0"/>
                        </a:spcAft>
                      </a:pPr>
                      <a:r>
                        <a:rPr lang="en-US" sz="1400" dirty="0">
                          <a:effectLst/>
                          <a:latin typeface="+mn-lt"/>
                          <a:ea typeface="+mn-ea"/>
                          <a:cs typeface="+mn-cs"/>
                        </a:rPr>
                        <a:t>Part</a:t>
                      </a:r>
                      <a:r>
                        <a:rPr lang="en-US" sz="1400" baseline="0" dirty="0">
                          <a:effectLst/>
                          <a:latin typeface="+mn-lt"/>
                          <a:ea typeface="+mn-ea"/>
                          <a:cs typeface="+mn-cs"/>
                        </a:rPr>
                        <a:t> B 6-21</a:t>
                      </a:r>
                      <a:endParaRPr lang="en-US" sz="1400" dirty="0">
                        <a:effectLst/>
                        <a:latin typeface="Calibri"/>
                        <a:ea typeface="Calibri"/>
                        <a:cs typeface="Arial"/>
                      </a:endParaRPr>
                    </a:p>
                  </a:txBody>
                  <a:tcPr marL="68580" marR="68580" marT="0" marB="0" anchor="ctr"/>
                </a:tc>
                <a:tc>
                  <a:txBody>
                    <a:bodyPr/>
                    <a:lstStyle/>
                    <a:p>
                      <a:pPr marL="0" marR="0" algn="ctr" defTabSz="914400" rtl="0" eaLnBrk="1" fontAlgn="b" latinLnBrk="0" hangingPunct="1">
                        <a:lnSpc>
                          <a:spcPct val="115000"/>
                        </a:lnSpc>
                        <a:spcBef>
                          <a:spcPts val="0"/>
                        </a:spcBef>
                        <a:spcAft>
                          <a:spcPts val="0"/>
                        </a:spcAft>
                      </a:pPr>
                      <a:r>
                        <a:rPr lang="en-US" sz="2000" b="1" kern="1200" dirty="0">
                          <a:solidFill>
                            <a:schemeClr val="dk1"/>
                          </a:solidFill>
                          <a:effectLst/>
                          <a:latin typeface="+mn-lt"/>
                          <a:ea typeface="+mn-ea"/>
                          <a:cs typeface="+mn-cs"/>
                        </a:rPr>
                        <a:t>0.89</a:t>
                      </a:r>
                    </a:p>
                  </a:txBody>
                  <a:tcPr marL="0" marR="0" marT="0" marB="0" anchor="ctr"/>
                </a:tc>
                <a:tc>
                  <a:txBody>
                    <a:bodyPr/>
                    <a:lstStyle/>
                    <a:p>
                      <a:pPr marL="0" marR="0" algn="ctr" defTabSz="914400" rtl="0" eaLnBrk="1" fontAlgn="b" latinLnBrk="0" hangingPunct="1">
                        <a:lnSpc>
                          <a:spcPct val="115000"/>
                        </a:lnSpc>
                        <a:spcBef>
                          <a:spcPts val="0"/>
                        </a:spcBef>
                        <a:spcAft>
                          <a:spcPts val="0"/>
                        </a:spcAft>
                      </a:pPr>
                      <a:r>
                        <a:rPr lang="en-US" sz="2000" b="1" kern="1200" dirty="0">
                          <a:solidFill>
                            <a:schemeClr val="dk1"/>
                          </a:solidFill>
                          <a:effectLst/>
                          <a:latin typeface="+mn-lt"/>
                          <a:ea typeface="+mn-ea"/>
                          <a:cs typeface="+mn-cs"/>
                        </a:rPr>
                        <a:t>1.30</a:t>
                      </a:r>
                    </a:p>
                  </a:txBody>
                  <a:tcPr marL="0" marR="0" marT="0" marB="0" anchor="ctr"/>
                </a:tc>
                <a:tc>
                  <a:txBody>
                    <a:bodyPr/>
                    <a:lstStyle/>
                    <a:p>
                      <a:pPr marL="0" marR="0" algn="ctr" defTabSz="914400" rtl="0" eaLnBrk="1" fontAlgn="b" latinLnBrk="0" hangingPunct="1">
                        <a:lnSpc>
                          <a:spcPct val="115000"/>
                        </a:lnSpc>
                        <a:spcBef>
                          <a:spcPts val="0"/>
                        </a:spcBef>
                        <a:spcAft>
                          <a:spcPts val="0"/>
                        </a:spcAft>
                      </a:pPr>
                      <a:r>
                        <a:rPr lang="en-US" sz="2000" b="1" kern="1200" dirty="0">
                          <a:solidFill>
                            <a:schemeClr val="dk1"/>
                          </a:solidFill>
                          <a:effectLst/>
                          <a:latin typeface="+mn-lt"/>
                          <a:ea typeface="+mn-ea"/>
                          <a:cs typeface="+mn-cs"/>
                        </a:rPr>
                        <a:t>0.46</a:t>
                      </a:r>
                    </a:p>
                  </a:txBody>
                  <a:tcPr marL="0" marR="0" marT="0" marB="0" anchor="ctr"/>
                </a:tc>
                <a:tc>
                  <a:txBody>
                    <a:bodyPr/>
                    <a:lstStyle/>
                    <a:p>
                      <a:pPr marL="0" marR="0" algn="ctr" defTabSz="914400" rtl="0" eaLnBrk="1" fontAlgn="b" latinLnBrk="0" hangingPunct="1">
                        <a:lnSpc>
                          <a:spcPct val="115000"/>
                        </a:lnSpc>
                        <a:spcBef>
                          <a:spcPts val="0"/>
                        </a:spcBef>
                        <a:spcAft>
                          <a:spcPts val="0"/>
                        </a:spcAft>
                      </a:pPr>
                      <a:r>
                        <a:rPr lang="en-US" sz="2000" b="1" kern="1200" dirty="0">
                          <a:solidFill>
                            <a:schemeClr val="dk1"/>
                          </a:solidFill>
                          <a:effectLst/>
                          <a:latin typeface="+mn-lt"/>
                          <a:ea typeface="+mn-ea"/>
                          <a:cs typeface="+mn-cs"/>
                        </a:rPr>
                        <a:t>1.27</a:t>
                      </a:r>
                    </a:p>
                  </a:txBody>
                  <a:tcPr marL="0" marR="0" marT="0" marB="0" anchor="ctr"/>
                </a:tc>
                <a:tc>
                  <a:txBody>
                    <a:bodyPr/>
                    <a:lstStyle/>
                    <a:p>
                      <a:pPr marL="0" marR="0" algn="ctr" defTabSz="914400" rtl="0" eaLnBrk="1" fontAlgn="b" latinLnBrk="0" hangingPunct="1">
                        <a:lnSpc>
                          <a:spcPct val="115000"/>
                        </a:lnSpc>
                        <a:spcBef>
                          <a:spcPts val="0"/>
                        </a:spcBef>
                        <a:spcAft>
                          <a:spcPts val="0"/>
                        </a:spcAft>
                      </a:pPr>
                      <a:r>
                        <a:rPr lang="en-US" sz="2000" b="1" kern="1200" dirty="0">
                          <a:solidFill>
                            <a:schemeClr val="dk1"/>
                          </a:solidFill>
                          <a:effectLst/>
                          <a:latin typeface="+mn-lt"/>
                          <a:ea typeface="+mn-ea"/>
                          <a:cs typeface="+mn-cs"/>
                        </a:rPr>
                        <a:t>0.87</a:t>
                      </a:r>
                    </a:p>
                  </a:txBody>
                  <a:tcPr marL="0" marR="0" marT="0" marB="0" anchor="ctr"/>
                </a:tc>
                <a:tc>
                  <a:txBody>
                    <a:bodyPr/>
                    <a:lstStyle/>
                    <a:p>
                      <a:pPr marL="0" marR="0" algn="ctr" defTabSz="914400" rtl="0" eaLnBrk="1" fontAlgn="b" latinLnBrk="0" hangingPunct="1">
                        <a:lnSpc>
                          <a:spcPct val="115000"/>
                        </a:lnSpc>
                        <a:spcBef>
                          <a:spcPts val="0"/>
                        </a:spcBef>
                        <a:spcAft>
                          <a:spcPts val="0"/>
                        </a:spcAft>
                      </a:pPr>
                      <a:r>
                        <a:rPr lang="en-US" sz="2000" b="1" kern="1200" dirty="0">
                          <a:solidFill>
                            <a:schemeClr val="dk1"/>
                          </a:solidFill>
                          <a:effectLst/>
                          <a:latin typeface="+mn-lt"/>
                          <a:ea typeface="+mn-ea"/>
                          <a:cs typeface="+mn-cs"/>
                        </a:rPr>
                        <a:t>1.06</a:t>
                      </a:r>
                    </a:p>
                  </a:txBody>
                  <a:tcPr marL="0" marR="0" marT="0" marB="0" anchor="ctr"/>
                </a:tc>
                <a:tc>
                  <a:txBody>
                    <a:bodyPr/>
                    <a:lstStyle/>
                    <a:p>
                      <a:pPr marL="0" marR="0" algn="ctr" defTabSz="914400" rtl="0" eaLnBrk="1" fontAlgn="b" latinLnBrk="0" hangingPunct="1">
                        <a:lnSpc>
                          <a:spcPct val="115000"/>
                        </a:lnSpc>
                        <a:spcBef>
                          <a:spcPts val="0"/>
                        </a:spcBef>
                        <a:spcAft>
                          <a:spcPts val="0"/>
                        </a:spcAft>
                      </a:pPr>
                      <a:r>
                        <a:rPr lang="en-US" sz="2000" b="1" kern="1200" dirty="0">
                          <a:solidFill>
                            <a:schemeClr val="dk1"/>
                          </a:solidFill>
                          <a:effectLst/>
                          <a:latin typeface="+mn-lt"/>
                          <a:ea typeface="+mn-ea"/>
                          <a:cs typeface="+mn-cs"/>
                        </a:rPr>
                        <a:t>0.92</a:t>
                      </a:r>
                    </a:p>
                    <a:p>
                      <a:pPr marL="0" marR="0" algn="ctr" defTabSz="914400" rtl="0" eaLnBrk="1" fontAlgn="b" latinLnBrk="0" hangingPunct="1">
                        <a:lnSpc>
                          <a:spcPct val="115000"/>
                        </a:lnSpc>
                        <a:spcBef>
                          <a:spcPts val="0"/>
                        </a:spcBef>
                        <a:spcAft>
                          <a:spcPts val="0"/>
                        </a:spcAft>
                      </a:pPr>
                      <a:endParaRPr lang="en-US" sz="2000" b="1" kern="1200" dirty="0">
                        <a:solidFill>
                          <a:schemeClr val="dk1"/>
                        </a:solidFill>
                        <a:effectLst/>
                        <a:latin typeface="+mn-lt"/>
                        <a:ea typeface="+mn-ea"/>
                        <a:cs typeface="+mn-cs"/>
                      </a:endParaRPr>
                    </a:p>
                  </a:txBody>
                  <a:tcPr marL="0" marR="0" marT="0" marB="0" anchor="ctr"/>
                </a:tc>
                <a:extLst>
                  <a:ext uri="{0D108BD9-81ED-4DB2-BD59-A6C34878D82A}">
                    <a16:rowId xmlns=""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174E07D9-8248-4A0E-82EF-FE5AFD0363D2}" type="slidenum">
              <a:rPr lang="en-US" smtClean="0"/>
              <a:t>20</a:t>
            </a:fld>
            <a:endParaRPr lang="en-US" dirty="0"/>
          </a:p>
        </p:txBody>
      </p:sp>
    </p:spTree>
    <p:extLst>
      <p:ext uri="{BB962C8B-B14F-4D97-AF65-F5344CB8AC3E}">
        <p14:creationId xmlns:p14="http://schemas.microsoft.com/office/powerpoint/2010/main" val="996320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913"/>
            <a:ext cx="8229600" cy="604773"/>
          </a:xfrm>
        </p:spPr>
        <p:txBody>
          <a:bodyPr>
            <a:noAutofit/>
          </a:bodyPr>
          <a:lstStyle/>
          <a:p>
            <a:r>
              <a:rPr lang="en-US" dirty="0"/>
              <a:t>Part C </a:t>
            </a:r>
            <a:r>
              <a:rPr lang="en-US" dirty="0" smtClean="0"/>
              <a:t>Settings </a:t>
            </a:r>
            <a:r>
              <a:rPr lang="en-US" dirty="0"/>
              <a:t>by </a:t>
            </a:r>
            <a:r>
              <a:rPr lang="en-US" dirty="0" smtClean="0"/>
              <a:t>Race/Ethnicity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6307845"/>
              </p:ext>
            </p:extLst>
          </p:nvPr>
        </p:nvGraphicFramePr>
        <p:xfrm>
          <a:off x="145146" y="696685"/>
          <a:ext cx="8737596" cy="5428345"/>
        </p:xfrm>
        <a:graphic>
          <a:graphicData uri="http://schemas.openxmlformats.org/drawingml/2006/table">
            <a:tbl>
              <a:tblPr>
                <a:tableStyleId>{5C22544A-7EE6-4342-B048-85BDC9FD1C3A}</a:tableStyleId>
              </a:tblPr>
              <a:tblGrid>
                <a:gridCol w="1470686">
                  <a:extLst>
                    <a:ext uri="{9D8B030D-6E8A-4147-A177-3AD203B41FA5}">
                      <a16:colId xmlns="" xmlns:a16="http://schemas.microsoft.com/office/drawing/2014/main" val="20000"/>
                    </a:ext>
                  </a:extLst>
                </a:gridCol>
                <a:gridCol w="1038130">
                  <a:extLst>
                    <a:ext uri="{9D8B030D-6E8A-4147-A177-3AD203B41FA5}">
                      <a16:colId xmlns="" xmlns:a16="http://schemas.microsoft.com/office/drawing/2014/main" val="20001"/>
                    </a:ext>
                  </a:extLst>
                </a:gridCol>
                <a:gridCol w="1038130">
                  <a:extLst>
                    <a:ext uri="{9D8B030D-6E8A-4147-A177-3AD203B41FA5}">
                      <a16:colId xmlns="" xmlns:a16="http://schemas.microsoft.com/office/drawing/2014/main" val="20002"/>
                    </a:ext>
                  </a:extLst>
                </a:gridCol>
                <a:gridCol w="1038130">
                  <a:extLst>
                    <a:ext uri="{9D8B030D-6E8A-4147-A177-3AD203B41FA5}">
                      <a16:colId xmlns="" xmlns:a16="http://schemas.microsoft.com/office/drawing/2014/main" val="20003"/>
                    </a:ext>
                  </a:extLst>
                </a:gridCol>
                <a:gridCol w="1038130">
                  <a:extLst>
                    <a:ext uri="{9D8B030D-6E8A-4147-A177-3AD203B41FA5}">
                      <a16:colId xmlns="" xmlns:a16="http://schemas.microsoft.com/office/drawing/2014/main" val="20004"/>
                    </a:ext>
                  </a:extLst>
                </a:gridCol>
                <a:gridCol w="1038130">
                  <a:extLst>
                    <a:ext uri="{9D8B030D-6E8A-4147-A177-3AD203B41FA5}">
                      <a16:colId xmlns="" xmlns:a16="http://schemas.microsoft.com/office/drawing/2014/main" val="20005"/>
                    </a:ext>
                  </a:extLst>
                </a:gridCol>
                <a:gridCol w="1038130">
                  <a:extLst>
                    <a:ext uri="{9D8B030D-6E8A-4147-A177-3AD203B41FA5}">
                      <a16:colId xmlns="" xmlns:a16="http://schemas.microsoft.com/office/drawing/2014/main" val="20006"/>
                    </a:ext>
                  </a:extLst>
                </a:gridCol>
                <a:gridCol w="1038130">
                  <a:extLst>
                    <a:ext uri="{9D8B030D-6E8A-4147-A177-3AD203B41FA5}">
                      <a16:colId xmlns="" xmlns:a16="http://schemas.microsoft.com/office/drawing/2014/main" val="20007"/>
                    </a:ext>
                  </a:extLst>
                </a:gridCol>
              </a:tblGrid>
              <a:tr h="1200579">
                <a:tc gridSpan="8">
                  <a:txBody>
                    <a:bodyPr/>
                    <a:lstStyle/>
                    <a:p>
                      <a:pPr marL="0" marR="0" algn="ctr" defTabSz="914400" rtl="0" eaLnBrk="1" fontAlgn="b" latinLnBrk="0" hangingPunct="1">
                        <a:lnSpc>
                          <a:spcPct val="115000"/>
                        </a:lnSpc>
                        <a:spcBef>
                          <a:spcPts val="0"/>
                        </a:spcBef>
                        <a:spcAft>
                          <a:spcPts val="0"/>
                        </a:spcAft>
                      </a:pPr>
                      <a:r>
                        <a:rPr lang="en-US" sz="1800" b="1" kern="1200" dirty="0">
                          <a:solidFill>
                            <a:schemeClr val="bg1"/>
                          </a:solidFill>
                          <a:effectLst/>
                          <a:latin typeface="+mn-lt"/>
                          <a:ea typeface="+mn-ea"/>
                          <a:cs typeface="+mn-cs"/>
                        </a:rPr>
                        <a:t>Percent of children ages birth </a:t>
                      </a:r>
                      <a:r>
                        <a:rPr lang="en-US" sz="1800" b="1" kern="1200" dirty="0" smtClean="0">
                          <a:solidFill>
                            <a:schemeClr val="bg1"/>
                          </a:solidFill>
                          <a:effectLst/>
                          <a:latin typeface="+mn-lt"/>
                          <a:ea typeface="+mn-ea"/>
                          <a:cs typeface="+mn-cs"/>
                        </a:rPr>
                        <a:t>through two </a:t>
                      </a:r>
                      <a:r>
                        <a:rPr lang="en-US" sz="1800" b="1" kern="1200" dirty="0">
                          <a:solidFill>
                            <a:schemeClr val="bg1"/>
                          </a:solidFill>
                          <a:effectLst/>
                          <a:latin typeface="+mn-lt"/>
                          <a:ea typeface="+mn-ea"/>
                          <a:cs typeface="+mn-cs"/>
                        </a:rPr>
                        <a:t>with disabilities nationally in each race/ethnicity and setting compared to percent of children ages birth </a:t>
                      </a:r>
                      <a:r>
                        <a:rPr lang="en-US" sz="1800" b="1" kern="1200" dirty="0" smtClean="0">
                          <a:solidFill>
                            <a:schemeClr val="bg1"/>
                          </a:solidFill>
                          <a:effectLst/>
                          <a:latin typeface="+mn-lt"/>
                          <a:ea typeface="+mn-ea"/>
                          <a:cs typeface="+mn-cs"/>
                        </a:rPr>
                        <a:t>through two </a:t>
                      </a:r>
                      <a:r>
                        <a:rPr lang="en-US" sz="1800" b="1" kern="1200" dirty="0">
                          <a:solidFill>
                            <a:schemeClr val="bg1"/>
                          </a:solidFill>
                          <a:effectLst/>
                          <a:latin typeface="+mn-lt"/>
                          <a:ea typeface="+mn-ea"/>
                          <a:cs typeface="+mn-cs"/>
                        </a:rPr>
                        <a:t>with disabilities nationally in all other race/ethnicities in the same setting (risk ratio)</a:t>
                      </a:r>
                    </a:p>
                  </a:txBody>
                  <a:tcPr marL="9525" marR="9525" marT="9525" marB="0" anchor="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448645">
                <a:tc>
                  <a:txBody>
                    <a:bodyPr/>
                    <a:lstStyle/>
                    <a:p>
                      <a:pPr marL="0" marR="0" algn="ctr" defTabSz="914400" rtl="0" eaLnBrk="1" fontAlgn="b" latinLnBrk="0" hangingPunct="1">
                        <a:lnSpc>
                          <a:spcPct val="115000"/>
                        </a:lnSpc>
                        <a:spcBef>
                          <a:spcPts val="0"/>
                        </a:spcBef>
                        <a:spcAft>
                          <a:spcPts val="0"/>
                        </a:spcAft>
                      </a:pPr>
                      <a:r>
                        <a:rPr lang="en-US" sz="1400" b="1" kern="1200" dirty="0">
                          <a:solidFill>
                            <a:schemeClr val="bg1"/>
                          </a:solidFill>
                          <a:effectLst/>
                          <a:latin typeface="+mn-lt"/>
                          <a:ea typeface="+mn-ea"/>
                          <a:cs typeface="+mn-cs"/>
                        </a:rPr>
                        <a:t> </a:t>
                      </a:r>
                    </a:p>
                  </a:txBody>
                  <a:tcPr marL="9525" marR="9525" marT="9525" marB="0" anchor="b">
                    <a:solidFill>
                      <a:schemeClr val="accent1"/>
                    </a:solidFill>
                  </a:tcPr>
                </a:tc>
                <a:tc gridSpan="7">
                  <a:txBody>
                    <a:bodyPr/>
                    <a:lstStyle/>
                    <a:p>
                      <a:pPr marL="0" marR="0" algn="ctr" defTabSz="914400" rtl="0" eaLnBrk="1" fontAlgn="b" latinLnBrk="0" hangingPunct="1">
                        <a:lnSpc>
                          <a:spcPct val="115000"/>
                        </a:lnSpc>
                        <a:spcBef>
                          <a:spcPts val="0"/>
                        </a:spcBef>
                        <a:spcAft>
                          <a:spcPts val="0"/>
                        </a:spcAft>
                      </a:pPr>
                      <a:r>
                        <a:rPr lang="en-US" sz="1800" b="1" kern="1200" dirty="0">
                          <a:solidFill>
                            <a:schemeClr val="dk1"/>
                          </a:solidFill>
                          <a:effectLst/>
                          <a:latin typeface="+mn-lt"/>
                          <a:ea typeface="+mn-ea"/>
                          <a:cs typeface="+mn-cs"/>
                        </a:rPr>
                        <a:t>Race/ethnicity</a:t>
                      </a: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1990742">
                <a:tc>
                  <a:txBody>
                    <a:bodyPr/>
                    <a:lstStyle/>
                    <a:p>
                      <a:pPr marL="0" marR="0" algn="ctr" defTabSz="914400" rtl="0" eaLnBrk="1" fontAlgn="b" latinLnBrk="0" hangingPunct="1">
                        <a:lnSpc>
                          <a:spcPct val="115000"/>
                        </a:lnSpc>
                        <a:spcBef>
                          <a:spcPts val="0"/>
                        </a:spcBef>
                        <a:spcAft>
                          <a:spcPts val="0"/>
                        </a:spcAft>
                      </a:pPr>
                      <a:r>
                        <a:rPr lang="en-US" sz="1800" b="1" kern="1200" dirty="0">
                          <a:solidFill>
                            <a:schemeClr val="bg1"/>
                          </a:solidFill>
                          <a:effectLst/>
                          <a:latin typeface="+mn-lt"/>
                          <a:ea typeface="+mn-ea"/>
                          <a:cs typeface="+mn-cs"/>
                        </a:rPr>
                        <a:t>Setting</a:t>
                      </a:r>
                    </a:p>
                  </a:txBody>
                  <a:tcPr marL="9525" marR="9525" marT="9525" marB="0" anchor="b">
                    <a:solidFill>
                      <a:schemeClr val="accent1"/>
                    </a:solidFill>
                  </a:tcPr>
                </a:tc>
                <a:tc>
                  <a:txBody>
                    <a:bodyPr/>
                    <a:lstStyle/>
                    <a:p>
                      <a:pPr marL="0" marR="0" algn="ctr" defTabSz="914400" rtl="0" eaLnBrk="1" fontAlgn="b" latinLnBrk="0" hangingPunct="1">
                        <a:lnSpc>
                          <a:spcPct val="115000"/>
                        </a:lnSpc>
                        <a:spcBef>
                          <a:spcPts val="0"/>
                        </a:spcBef>
                        <a:spcAft>
                          <a:spcPts val="0"/>
                        </a:spcAft>
                      </a:pPr>
                      <a:r>
                        <a:rPr lang="en-US" sz="2000" kern="1200" dirty="0">
                          <a:solidFill>
                            <a:schemeClr val="dk1"/>
                          </a:solidFill>
                          <a:effectLst/>
                          <a:latin typeface="+mn-lt"/>
                          <a:ea typeface="+mn-ea"/>
                          <a:cs typeface="+mn-cs"/>
                        </a:rPr>
                        <a:t>Hispanic / Latino</a:t>
                      </a:r>
                    </a:p>
                  </a:txBody>
                  <a:tcPr marL="9525" marR="9525" marT="9525" marB="0" anchor="b"/>
                </a:tc>
                <a:tc>
                  <a:txBody>
                    <a:bodyPr/>
                    <a:lstStyle/>
                    <a:p>
                      <a:pPr marL="0" marR="0" algn="ctr" defTabSz="914400" rtl="0" eaLnBrk="1" fontAlgn="b" latinLnBrk="0" hangingPunct="1">
                        <a:lnSpc>
                          <a:spcPct val="115000"/>
                        </a:lnSpc>
                        <a:spcBef>
                          <a:spcPts val="0"/>
                        </a:spcBef>
                        <a:spcAft>
                          <a:spcPts val="0"/>
                        </a:spcAft>
                      </a:pPr>
                      <a:r>
                        <a:rPr lang="en-US" sz="2000" kern="1200" dirty="0">
                          <a:solidFill>
                            <a:schemeClr val="dk1"/>
                          </a:solidFill>
                          <a:effectLst/>
                          <a:latin typeface="+mn-lt"/>
                          <a:ea typeface="+mn-ea"/>
                          <a:cs typeface="+mn-cs"/>
                        </a:rPr>
                        <a:t>American Indian or Alaska Native</a:t>
                      </a:r>
                    </a:p>
                  </a:txBody>
                  <a:tcPr marL="9525" marR="9525" marT="9525" marB="0" anchor="b"/>
                </a:tc>
                <a:tc>
                  <a:txBody>
                    <a:bodyPr/>
                    <a:lstStyle/>
                    <a:p>
                      <a:pPr marL="0" marR="0" algn="ctr" defTabSz="914400" rtl="0" eaLnBrk="1" fontAlgn="b" latinLnBrk="0" hangingPunct="1">
                        <a:lnSpc>
                          <a:spcPct val="115000"/>
                        </a:lnSpc>
                        <a:spcBef>
                          <a:spcPts val="0"/>
                        </a:spcBef>
                        <a:spcAft>
                          <a:spcPts val="0"/>
                        </a:spcAft>
                      </a:pPr>
                      <a:r>
                        <a:rPr lang="en-US" sz="2000" kern="1200" dirty="0">
                          <a:solidFill>
                            <a:schemeClr val="dk1"/>
                          </a:solidFill>
                          <a:effectLst/>
                          <a:latin typeface="+mn-lt"/>
                          <a:ea typeface="+mn-ea"/>
                          <a:cs typeface="+mn-cs"/>
                        </a:rPr>
                        <a:t>Asian</a:t>
                      </a:r>
                    </a:p>
                  </a:txBody>
                  <a:tcPr marL="9525" marR="9525" marT="9525" marB="0" anchor="b"/>
                </a:tc>
                <a:tc>
                  <a:txBody>
                    <a:bodyPr/>
                    <a:lstStyle/>
                    <a:p>
                      <a:pPr marL="0" marR="0" algn="ctr" defTabSz="914400" rtl="0" eaLnBrk="1" fontAlgn="b" latinLnBrk="0" hangingPunct="1">
                        <a:lnSpc>
                          <a:spcPct val="115000"/>
                        </a:lnSpc>
                        <a:spcBef>
                          <a:spcPts val="0"/>
                        </a:spcBef>
                        <a:spcAft>
                          <a:spcPts val="0"/>
                        </a:spcAft>
                      </a:pPr>
                      <a:r>
                        <a:rPr lang="en-US" sz="2000" kern="1200" dirty="0">
                          <a:solidFill>
                            <a:schemeClr val="dk1"/>
                          </a:solidFill>
                          <a:effectLst/>
                          <a:latin typeface="+mn-lt"/>
                          <a:ea typeface="+mn-ea"/>
                          <a:cs typeface="+mn-cs"/>
                        </a:rPr>
                        <a:t>Black or African American</a:t>
                      </a:r>
                    </a:p>
                  </a:txBody>
                  <a:tcPr marL="9525" marR="9525" marT="9525" marB="0" anchor="b"/>
                </a:tc>
                <a:tc>
                  <a:txBody>
                    <a:bodyPr/>
                    <a:lstStyle/>
                    <a:p>
                      <a:pPr marL="0" marR="0" algn="ctr" defTabSz="914400" rtl="0" eaLnBrk="1" fontAlgn="b" latinLnBrk="0" hangingPunct="1">
                        <a:lnSpc>
                          <a:spcPct val="115000"/>
                        </a:lnSpc>
                        <a:spcBef>
                          <a:spcPts val="0"/>
                        </a:spcBef>
                        <a:spcAft>
                          <a:spcPts val="0"/>
                        </a:spcAft>
                      </a:pPr>
                      <a:r>
                        <a:rPr lang="en-US" sz="2000" kern="1200" dirty="0">
                          <a:solidFill>
                            <a:schemeClr val="dk1"/>
                          </a:solidFill>
                          <a:effectLst/>
                          <a:latin typeface="+mn-lt"/>
                          <a:ea typeface="+mn-ea"/>
                          <a:cs typeface="+mn-cs"/>
                        </a:rPr>
                        <a:t>Native Hawaiian or Other Pacific Islander</a:t>
                      </a:r>
                    </a:p>
                  </a:txBody>
                  <a:tcPr marL="9525" marR="9525" marT="9525" marB="0" anchor="b"/>
                </a:tc>
                <a:tc>
                  <a:txBody>
                    <a:bodyPr/>
                    <a:lstStyle/>
                    <a:p>
                      <a:pPr marL="0" marR="0" algn="ctr" defTabSz="914400" rtl="0" eaLnBrk="1" fontAlgn="b" latinLnBrk="0" hangingPunct="1">
                        <a:lnSpc>
                          <a:spcPct val="115000"/>
                        </a:lnSpc>
                        <a:spcBef>
                          <a:spcPts val="0"/>
                        </a:spcBef>
                        <a:spcAft>
                          <a:spcPts val="0"/>
                        </a:spcAft>
                      </a:pPr>
                      <a:r>
                        <a:rPr lang="en-US" sz="2000" kern="1200" dirty="0">
                          <a:solidFill>
                            <a:schemeClr val="dk1"/>
                          </a:solidFill>
                          <a:effectLst/>
                          <a:latin typeface="+mn-lt"/>
                          <a:ea typeface="+mn-ea"/>
                          <a:cs typeface="+mn-cs"/>
                        </a:rPr>
                        <a:t>White</a:t>
                      </a:r>
                    </a:p>
                  </a:txBody>
                  <a:tcPr marL="9525" marR="9525" marT="9525" marB="0" anchor="b"/>
                </a:tc>
                <a:tc>
                  <a:txBody>
                    <a:bodyPr/>
                    <a:lstStyle/>
                    <a:p>
                      <a:pPr marL="0" marR="0" algn="ctr" defTabSz="914400" rtl="0" eaLnBrk="1" fontAlgn="b" latinLnBrk="0" hangingPunct="1">
                        <a:lnSpc>
                          <a:spcPct val="115000"/>
                        </a:lnSpc>
                        <a:spcBef>
                          <a:spcPts val="0"/>
                        </a:spcBef>
                        <a:spcAft>
                          <a:spcPts val="0"/>
                        </a:spcAft>
                      </a:pPr>
                      <a:r>
                        <a:rPr lang="en-US" sz="2000" kern="1200" dirty="0">
                          <a:solidFill>
                            <a:schemeClr val="dk1"/>
                          </a:solidFill>
                          <a:effectLst/>
                          <a:latin typeface="+mn-lt"/>
                          <a:ea typeface="+mn-ea"/>
                          <a:cs typeface="+mn-cs"/>
                        </a:rPr>
                        <a:t>Two or More Races</a:t>
                      </a:r>
                    </a:p>
                  </a:txBody>
                  <a:tcPr marL="9525" marR="9525" marT="9525" marB="0" anchor="b"/>
                </a:tc>
                <a:extLst>
                  <a:ext uri="{0D108BD9-81ED-4DB2-BD59-A6C34878D82A}">
                    <a16:rowId xmlns="" xmlns:a16="http://schemas.microsoft.com/office/drawing/2014/main" val="10002"/>
                  </a:ext>
                </a:extLst>
              </a:tr>
              <a:tr h="856929">
                <a:tc>
                  <a:txBody>
                    <a:bodyPr/>
                    <a:lstStyle/>
                    <a:p>
                      <a:pPr marL="0" marR="0" algn="ctr" defTabSz="914400" rtl="0" eaLnBrk="1" fontAlgn="b" latinLnBrk="0" hangingPunct="1">
                        <a:lnSpc>
                          <a:spcPct val="115000"/>
                        </a:lnSpc>
                        <a:spcBef>
                          <a:spcPts val="0"/>
                        </a:spcBef>
                        <a:spcAft>
                          <a:spcPts val="0"/>
                        </a:spcAft>
                      </a:pPr>
                      <a:r>
                        <a:rPr lang="en-US" sz="1400" b="1" kern="1200" dirty="0">
                          <a:solidFill>
                            <a:schemeClr val="bg1"/>
                          </a:solidFill>
                          <a:effectLst/>
                          <a:latin typeface="+mn-lt"/>
                          <a:ea typeface="+mn-ea"/>
                          <a:cs typeface="+mn-cs"/>
                        </a:rPr>
                        <a:t>Community-based</a:t>
                      </a:r>
                    </a:p>
                  </a:txBody>
                  <a:tcPr marL="9525" marR="9525" marT="9525" marB="0" anchor="b">
                    <a:solidFill>
                      <a:schemeClr val="accent1"/>
                    </a:solidFill>
                  </a:tcPr>
                </a:tc>
                <a:tc>
                  <a:txBody>
                    <a:bodyPr/>
                    <a:lstStyle/>
                    <a:p>
                      <a:pPr marL="0" marR="0" algn="ctr" defTabSz="914400" rtl="0" eaLnBrk="1" fontAlgn="b" latinLnBrk="0" hangingPunct="1">
                        <a:lnSpc>
                          <a:spcPct val="115000"/>
                        </a:lnSpc>
                        <a:spcBef>
                          <a:spcPts val="0"/>
                        </a:spcBef>
                        <a:spcAft>
                          <a:spcPts val="0"/>
                        </a:spcAft>
                      </a:pPr>
                      <a:r>
                        <a:rPr lang="en-US" sz="2400" b="1" kern="1200" dirty="0">
                          <a:solidFill>
                            <a:schemeClr val="dk1"/>
                          </a:solidFill>
                          <a:effectLst/>
                          <a:latin typeface="+mn-lt"/>
                          <a:ea typeface="+mn-ea"/>
                          <a:cs typeface="+mn-cs"/>
                        </a:rPr>
                        <a:t>1.13</a:t>
                      </a:r>
                    </a:p>
                  </a:txBody>
                  <a:tcPr marL="9525" marR="9525" marT="9525" marB="0" anchor="b"/>
                </a:tc>
                <a:tc>
                  <a:txBody>
                    <a:bodyPr/>
                    <a:lstStyle/>
                    <a:p>
                      <a:pPr marL="0" marR="0" algn="ctr" defTabSz="914400" rtl="0" eaLnBrk="1" fontAlgn="b" latinLnBrk="0" hangingPunct="1">
                        <a:lnSpc>
                          <a:spcPct val="115000"/>
                        </a:lnSpc>
                        <a:spcBef>
                          <a:spcPts val="0"/>
                        </a:spcBef>
                        <a:spcAft>
                          <a:spcPts val="0"/>
                        </a:spcAft>
                      </a:pPr>
                      <a:r>
                        <a:rPr lang="en-US" sz="2400" b="1" kern="1200" dirty="0">
                          <a:solidFill>
                            <a:schemeClr val="dk1"/>
                          </a:solidFill>
                          <a:effectLst/>
                          <a:latin typeface="+mn-lt"/>
                          <a:ea typeface="+mn-ea"/>
                          <a:cs typeface="+mn-cs"/>
                        </a:rPr>
                        <a:t>1.51</a:t>
                      </a:r>
                    </a:p>
                  </a:txBody>
                  <a:tcPr marL="9525" marR="9525" marT="9525" marB="0" anchor="b"/>
                </a:tc>
                <a:tc>
                  <a:txBody>
                    <a:bodyPr/>
                    <a:lstStyle/>
                    <a:p>
                      <a:pPr marL="0" marR="0" algn="ctr" defTabSz="914400" rtl="0" eaLnBrk="1" fontAlgn="b" latinLnBrk="0" hangingPunct="1">
                        <a:lnSpc>
                          <a:spcPct val="115000"/>
                        </a:lnSpc>
                        <a:spcBef>
                          <a:spcPts val="0"/>
                        </a:spcBef>
                        <a:spcAft>
                          <a:spcPts val="0"/>
                        </a:spcAft>
                      </a:pPr>
                      <a:r>
                        <a:rPr lang="en-US" sz="2400" b="1" kern="1200" dirty="0">
                          <a:solidFill>
                            <a:schemeClr val="dk1"/>
                          </a:solidFill>
                          <a:effectLst/>
                          <a:latin typeface="+mn-lt"/>
                          <a:ea typeface="+mn-ea"/>
                          <a:cs typeface="+mn-cs"/>
                        </a:rPr>
                        <a:t>1.18</a:t>
                      </a:r>
                    </a:p>
                  </a:txBody>
                  <a:tcPr marL="9525" marR="9525" marT="9525" marB="0" anchor="b"/>
                </a:tc>
                <a:tc>
                  <a:txBody>
                    <a:bodyPr/>
                    <a:lstStyle/>
                    <a:p>
                      <a:pPr marL="0" marR="0" algn="ctr" defTabSz="914400" rtl="0" eaLnBrk="1" fontAlgn="b" latinLnBrk="0" hangingPunct="1">
                        <a:lnSpc>
                          <a:spcPct val="115000"/>
                        </a:lnSpc>
                        <a:spcBef>
                          <a:spcPts val="0"/>
                        </a:spcBef>
                        <a:spcAft>
                          <a:spcPts val="0"/>
                        </a:spcAft>
                      </a:pPr>
                      <a:r>
                        <a:rPr lang="en-US" sz="2400" b="1" kern="1200" dirty="0">
                          <a:solidFill>
                            <a:schemeClr val="dk1"/>
                          </a:solidFill>
                          <a:effectLst/>
                          <a:latin typeface="+mn-lt"/>
                          <a:ea typeface="+mn-ea"/>
                          <a:cs typeface="+mn-cs"/>
                        </a:rPr>
                        <a:t>1.17</a:t>
                      </a:r>
                    </a:p>
                  </a:txBody>
                  <a:tcPr marL="9525" marR="9525" marT="9525" marB="0" anchor="b"/>
                </a:tc>
                <a:tc>
                  <a:txBody>
                    <a:bodyPr/>
                    <a:lstStyle/>
                    <a:p>
                      <a:pPr marL="0" marR="0" algn="ctr" defTabSz="914400" rtl="0" eaLnBrk="1" fontAlgn="b" latinLnBrk="0" hangingPunct="1">
                        <a:lnSpc>
                          <a:spcPct val="115000"/>
                        </a:lnSpc>
                        <a:spcBef>
                          <a:spcPts val="0"/>
                        </a:spcBef>
                        <a:spcAft>
                          <a:spcPts val="0"/>
                        </a:spcAft>
                      </a:pPr>
                      <a:r>
                        <a:rPr lang="en-US" sz="2400" b="1" kern="1200" dirty="0">
                          <a:solidFill>
                            <a:schemeClr val="dk1"/>
                          </a:solidFill>
                          <a:effectLst/>
                          <a:latin typeface="+mn-lt"/>
                          <a:ea typeface="+mn-ea"/>
                          <a:cs typeface="+mn-cs"/>
                        </a:rPr>
                        <a:t>0.88</a:t>
                      </a:r>
                    </a:p>
                  </a:txBody>
                  <a:tcPr marL="9525" marR="9525" marT="9525" marB="0" anchor="b"/>
                </a:tc>
                <a:tc>
                  <a:txBody>
                    <a:bodyPr/>
                    <a:lstStyle/>
                    <a:p>
                      <a:pPr marL="0" marR="0" algn="ctr" defTabSz="914400" rtl="0" eaLnBrk="1" fontAlgn="b" latinLnBrk="0" hangingPunct="1">
                        <a:lnSpc>
                          <a:spcPct val="115000"/>
                        </a:lnSpc>
                        <a:spcBef>
                          <a:spcPts val="0"/>
                        </a:spcBef>
                        <a:spcAft>
                          <a:spcPts val="0"/>
                        </a:spcAft>
                      </a:pPr>
                      <a:r>
                        <a:rPr lang="en-US" sz="2400" b="1" kern="1200" dirty="0">
                          <a:solidFill>
                            <a:schemeClr val="dk1"/>
                          </a:solidFill>
                          <a:effectLst/>
                          <a:latin typeface="+mn-lt"/>
                          <a:ea typeface="+mn-ea"/>
                          <a:cs typeface="+mn-cs"/>
                        </a:rPr>
                        <a:t>0.79</a:t>
                      </a:r>
                    </a:p>
                  </a:txBody>
                  <a:tcPr marL="9525" marR="9525" marT="9525" marB="0" anchor="b"/>
                </a:tc>
                <a:tc>
                  <a:txBody>
                    <a:bodyPr/>
                    <a:lstStyle/>
                    <a:p>
                      <a:pPr marL="0" marR="0" algn="ctr" defTabSz="914400" rtl="0" eaLnBrk="1" fontAlgn="b" latinLnBrk="0" hangingPunct="1">
                        <a:lnSpc>
                          <a:spcPct val="115000"/>
                        </a:lnSpc>
                        <a:spcBef>
                          <a:spcPts val="0"/>
                        </a:spcBef>
                        <a:spcAft>
                          <a:spcPts val="0"/>
                        </a:spcAft>
                      </a:pPr>
                      <a:r>
                        <a:rPr lang="en-US" sz="2400" b="1" kern="1200" dirty="0">
                          <a:solidFill>
                            <a:schemeClr val="dk1"/>
                          </a:solidFill>
                          <a:effectLst/>
                          <a:latin typeface="+mn-lt"/>
                          <a:ea typeface="+mn-ea"/>
                          <a:cs typeface="+mn-cs"/>
                        </a:rPr>
                        <a:t>1.13</a:t>
                      </a:r>
                    </a:p>
                  </a:txBody>
                  <a:tcPr marL="9525" marR="9525" marT="9525" marB="0" anchor="b"/>
                </a:tc>
                <a:extLst>
                  <a:ext uri="{0D108BD9-81ED-4DB2-BD59-A6C34878D82A}">
                    <a16:rowId xmlns="" xmlns:a16="http://schemas.microsoft.com/office/drawing/2014/main" val="10003"/>
                  </a:ext>
                </a:extLst>
              </a:tr>
              <a:tr h="465725">
                <a:tc>
                  <a:txBody>
                    <a:bodyPr/>
                    <a:lstStyle/>
                    <a:p>
                      <a:pPr marL="0" marR="0" algn="ctr" defTabSz="914400" rtl="0" eaLnBrk="1" fontAlgn="b" latinLnBrk="0" hangingPunct="1">
                        <a:lnSpc>
                          <a:spcPct val="115000"/>
                        </a:lnSpc>
                        <a:spcBef>
                          <a:spcPts val="0"/>
                        </a:spcBef>
                        <a:spcAft>
                          <a:spcPts val="0"/>
                        </a:spcAft>
                      </a:pPr>
                      <a:r>
                        <a:rPr lang="en-US" sz="1400" b="1" kern="1200" dirty="0">
                          <a:solidFill>
                            <a:schemeClr val="bg1"/>
                          </a:solidFill>
                          <a:effectLst/>
                          <a:latin typeface="+mn-lt"/>
                          <a:ea typeface="+mn-ea"/>
                          <a:cs typeface="+mn-cs"/>
                        </a:rPr>
                        <a:t>Home</a:t>
                      </a:r>
                    </a:p>
                  </a:txBody>
                  <a:tcPr marL="9525" marR="9525" marT="9525" marB="0" anchor="b">
                    <a:solidFill>
                      <a:schemeClr val="accent1"/>
                    </a:solidFill>
                  </a:tcPr>
                </a:tc>
                <a:tc>
                  <a:txBody>
                    <a:bodyPr/>
                    <a:lstStyle/>
                    <a:p>
                      <a:pPr marL="0" marR="0" algn="ctr" defTabSz="914400" rtl="0" eaLnBrk="1" fontAlgn="b" latinLnBrk="0" hangingPunct="1">
                        <a:lnSpc>
                          <a:spcPct val="115000"/>
                        </a:lnSpc>
                        <a:spcBef>
                          <a:spcPts val="0"/>
                        </a:spcBef>
                        <a:spcAft>
                          <a:spcPts val="0"/>
                        </a:spcAft>
                      </a:pPr>
                      <a:r>
                        <a:rPr lang="en-US" sz="2400" b="1" kern="1200" dirty="0">
                          <a:solidFill>
                            <a:schemeClr val="dk1"/>
                          </a:solidFill>
                          <a:effectLst/>
                          <a:latin typeface="+mn-lt"/>
                          <a:ea typeface="+mn-ea"/>
                          <a:cs typeface="+mn-cs"/>
                        </a:rPr>
                        <a:t>1.00</a:t>
                      </a:r>
                    </a:p>
                  </a:txBody>
                  <a:tcPr marL="9525" marR="9525" marT="9525" marB="0" anchor="b"/>
                </a:tc>
                <a:tc>
                  <a:txBody>
                    <a:bodyPr/>
                    <a:lstStyle/>
                    <a:p>
                      <a:pPr marL="0" marR="0" algn="ctr" defTabSz="914400" rtl="0" eaLnBrk="1" fontAlgn="b" latinLnBrk="0" hangingPunct="1">
                        <a:lnSpc>
                          <a:spcPct val="115000"/>
                        </a:lnSpc>
                        <a:spcBef>
                          <a:spcPts val="0"/>
                        </a:spcBef>
                        <a:spcAft>
                          <a:spcPts val="0"/>
                        </a:spcAft>
                      </a:pPr>
                      <a:r>
                        <a:rPr lang="en-US" sz="2400" b="1" kern="1200" dirty="0">
                          <a:solidFill>
                            <a:schemeClr val="dk1"/>
                          </a:solidFill>
                          <a:effectLst/>
                          <a:latin typeface="+mn-lt"/>
                          <a:ea typeface="+mn-ea"/>
                          <a:cs typeface="+mn-cs"/>
                        </a:rPr>
                        <a:t>0.98</a:t>
                      </a:r>
                    </a:p>
                  </a:txBody>
                  <a:tcPr marL="9525" marR="9525" marT="9525" marB="0" anchor="b"/>
                </a:tc>
                <a:tc>
                  <a:txBody>
                    <a:bodyPr/>
                    <a:lstStyle/>
                    <a:p>
                      <a:pPr marL="0" marR="0" algn="ctr" defTabSz="914400" rtl="0" eaLnBrk="1" fontAlgn="b" latinLnBrk="0" hangingPunct="1">
                        <a:lnSpc>
                          <a:spcPct val="115000"/>
                        </a:lnSpc>
                        <a:spcBef>
                          <a:spcPts val="0"/>
                        </a:spcBef>
                        <a:spcAft>
                          <a:spcPts val="0"/>
                        </a:spcAft>
                      </a:pPr>
                      <a:r>
                        <a:rPr lang="en-US" sz="2400" b="1" kern="1200" dirty="0">
                          <a:solidFill>
                            <a:schemeClr val="dk1"/>
                          </a:solidFill>
                          <a:effectLst/>
                          <a:latin typeface="+mn-lt"/>
                          <a:ea typeface="+mn-ea"/>
                          <a:cs typeface="+mn-cs"/>
                        </a:rPr>
                        <a:t>0.97</a:t>
                      </a:r>
                    </a:p>
                  </a:txBody>
                  <a:tcPr marL="9525" marR="9525" marT="9525" marB="0" anchor="b"/>
                </a:tc>
                <a:tc>
                  <a:txBody>
                    <a:bodyPr/>
                    <a:lstStyle/>
                    <a:p>
                      <a:pPr marL="0" marR="0" algn="ctr" defTabSz="914400" rtl="0" eaLnBrk="1" fontAlgn="b" latinLnBrk="0" hangingPunct="1">
                        <a:lnSpc>
                          <a:spcPct val="115000"/>
                        </a:lnSpc>
                        <a:spcBef>
                          <a:spcPts val="0"/>
                        </a:spcBef>
                        <a:spcAft>
                          <a:spcPts val="0"/>
                        </a:spcAft>
                      </a:pPr>
                      <a:r>
                        <a:rPr lang="en-US" sz="2400" b="1" kern="1200" dirty="0">
                          <a:solidFill>
                            <a:schemeClr val="dk1"/>
                          </a:solidFill>
                          <a:effectLst/>
                          <a:latin typeface="+mn-lt"/>
                          <a:ea typeface="+mn-ea"/>
                          <a:cs typeface="+mn-cs"/>
                        </a:rPr>
                        <a:t>0.98</a:t>
                      </a:r>
                    </a:p>
                  </a:txBody>
                  <a:tcPr marL="9525" marR="9525" marT="9525" marB="0" anchor="b"/>
                </a:tc>
                <a:tc>
                  <a:txBody>
                    <a:bodyPr/>
                    <a:lstStyle/>
                    <a:p>
                      <a:pPr marL="0" marR="0" algn="ctr" defTabSz="914400" rtl="0" eaLnBrk="1" fontAlgn="b" latinLnBrk="0" hangingPunct="1">
                        <a:lnSpc>
                          <a:spcPct val="115000"/>
                        </a:lnSpc>
                        <a:spcBef>
                          <a:spcPts val="0"/>
                        </a:spcBef>
                        <a:spcAft>
                          <a:spcPts val="0"/>
                        </a:spcAft>
                      </a:pPr>
                      <a:r>
                        <a:rPr lang="en-US" sz="2400" b="1" kern="1200" dirty="0">
                          <a:solidFill>
                            <a:schemeClr val="dk1"/>
                          </a:solidFill>
                          <a:effectLst/>
                          <a:latin typeface="+mn-lt"/>
                          <a:ea typeface="+mn-ea"/>
                          <a:cs typeface="+mn-cs"/>
                        </a:rPr>
                        <a:t>1.00</a:t>
                      </a:r>
                    </a:p>
                  </a:txBody>
                  <a:tcPr marL="9525" marR="9525" marT="9525" marB="0" anchor="b"/>
                </a:tc>
                <a:tc>
                  <a:txBody>
                    <a:bodyPr/>
                    <a:lstStyle/>
                    <a:p>
                      <a:pPr marL="0" marR="0" algn="ctr" defTabSz="914400" rtl="0" eaLnBrk="1" fontAlgn="b" latinLnBrk="0" hangingPunct="1">
                        <a:lnSpc>
                          <a:spcPct val="115000"/>
                        </a:lnSpc>
                        <a:spcBef>
                          <a:spcPts val="0"/>
                        </a:spcBef>
                        <a:spcAft>
                          <a:spcPts val="0"/>
                        </a:spcAft>
                      </a:pPr>
                      <a:r>
                        <a:rPr lang="en-US" sz="2400" b="1" kern="1200" dirty="0">
                          <a:solidFill>
                            <a:schemeClr val="dk1"/>
                          </a:solidFill>
                          <a:effectLst/>
                          <a:latin typeface="+mn-lt"/>
                          <a:ea typeface="+mn-ea"/>
                          <a:cs typeface="+mn-cs"/>
                        </a:rPr>
                        <a:t>1.02</a:t>
                      </a:r>
                    </a:p>
                  </a:txBody>
                  <a:tcPr marL="9525" marR="9525" marT="9525" marB="0" anchor="b"/>
                </a:tc>
                <a:tc>
                  <a:txBody>
                    <a:bodyPr/>
                    <a:lstStyle/>
                    <a:p>
                      <a:pPr marL="0" marR="0" algn="ctr" defTabSz="914400" rtl="0" eaLnBrk="1" fontAlgn="b" latinLnBrk="0" hangingPunct="1">
                        <a:lnSpc>
                          <a:spcPct val="115000"/>
                        </a:lnSpc>
                        <a:spcBef>
                          <a:spcPts val="0"/>
                        </a:spcBef>
                        <a:spcAft>
                          <a:spcPts val="0"/>
                        </a:spcAft>
                      </a:pPr>
                      <a:r>
                        <a:rPr lang="en-US" sz="2400" b="1" kern="1200" dirty="0">
                          <a:solidFill>
                            <a:schemeClr val="dk1"/>
                          </a:solidFill>
                          <a:effectLst/>
                          <a:latin typeface="+mn-lt"/>
                          <a:ea typeface="+mn-ea"/>
                          <a:cs typeface="+mn-cs"/>
                        </a:rPr>
                        <a:t>0.99</a:t>
                      </a:r>
                    </a:p>
                  </a:txBody>
                  <a:tcPr marL="9525" marR="9525" marT="9525" marB="0" anchor="b"/>
                </a:tc>
                <a:extLst>
                  <a:ext uri="{0D108BD9-81ED-4DB2-BD59-A6C34878D82A}">
                    <a16:rowId xmlns="" xmlns:a16="http://schemas.microsoft.com/office/drawing/2014/main" val="10004"/>
                  </a:ext>
                </a:extLst>
              </a:tr>
              <a:tr h="465725">
                <a:tc>
                  <a:txBody>
                    <a:bodyPr/>
                    <a:lstStyle/>
                    <a:p>
                      <a:pPr marL="0" marR="0" algn="ctr" defTabSz="914400" rtl="0" eaLnBrk="1" fontAlgn="b" latinLnBrk="0" hangingPunct="1">
                        <a:lnSpc>
                          <a:spcPct val="115000"/>
                        </a:lnSpc>
                        <a:spcBef>
                          <a:spcPts val="0"/>
                        </a:spcBef>
                        <a:spcAft>
                          <a:spcPts val="0"/>
                        </a:spcAft>
                      </a:pPr>
                      <a:r>
                        <a:rPr lang="en-US" sz="1400" b="1" kern="1200" dirty="0">
                          <a:solidFill>
                            <a:schemeClr val="bg1"/>
                          </a:solidFill>
                          <a:effectLst/>
                          <a:latin typeface="+mn-lt"/>
                          <a:ea typeface="+mn-ea"/>
                          <a:cs typeface="+mn-cs"/>
                        </a:rPr>
                        <a:t>Other</a:t>
                      </a:r>
                    </a:p>
                  </a:txBody>
                  <a:tcPr marL="9525" marR="9525" marT="9525" marB="0" anchor="b">
                    <a:solidFill>
                      <a:schemeClr val="accent1"/>
                    </a:solidFill>
                  </a:tcPr>
                </a:tc>
                <a:tc>
                  <a:txBody>
                    <a:bodyPr/>
                    <a:lstStyle/>
                    <a:p>
                      <a:pPr marL="0" marR="0" algn="ctr" defTabSz="914400" rtl="0" eaLnBrk="1" fontAlgn="b" latinLnBrk="0" hangingPunct="1">
                        <a:lnSpc>
                          <a:spcPct val="115000"/>
                        </a:lnSpc>
                        <a:spcBef>
                          <a:spcPts val="0"/>
                        </a:spcBef>
                        <a:spcAft>
                          <a:spcPts val="0"/>
                        </a:spcAft>
                      </a:pPr>
                      <a:r>
                        <a:rPr lang="en-US" sz="2400" b="1" kern="1200" dirty="0">
                          <a:solidFill>
                            <a:schemeClr val="dk1"/>
                          </a:solidFill>
                          <a:effectLst/>
                          <a:latin typeface="+mn-lt"/>
                          <a:ea typeface="+mn-ea"/>
                          <a:cs typeface="+mn-cs"/>
                        </a:rPr>
                        <a:t>0.89</a:t>
                      </a:r>
                    </a:p>
                  </a:txBody>
                  <a:tcPr marL="9525" marR="9525" marT="9525" marB="0" anchor="b"/>
                </a:tc>
                <a:tc>
                  <a:txBody>
                    <a:bodyPr/>
                    <a:lstStyle/>
                    <a:p>
                      <a:pPr marL="0" marR="0" algn="ctr" defTabSz="914400" rtl="0" eaLnBrk="1" fontAlgn="b" latinLnBrk="0" hangingPunct="1">
                        <a:lnSpc>
                          <a:spcPct val="115000"/>
                        </a:lnSpc>
                        <a:spcBef>
                          <a:spcPts val="0"/>
                        </a:spcBef>
                        <a:spcAft>
                          <a:spcPts val="0"/>
                        </a:spcAft>
                      </a:pPr>
                      <a:r>
                        <a:rPr lang="en-US" sz="2400" b="1" kern="1200" dirty="0">
                          <a:solidFill>
                            <a:schemeClr val="dk1"/>
                          </a:solidFill>
                          <a:effectLst/>
                          <a:latin typeface="+mn-lt"/>
                          <a:ea typeface="+mn-ea"/>
                          <a:cs typeface="+mn-cs"/>
                        </a:rPr>
                        <a:t>0.68</a:t>
                      </a:r>
                    </a:p>
                  </a:txBody>
                  <a:tcPr marL="9525" marR="9525" marT="9525" marB="0" anchor="b"/>
                </a:tc>
                <a:tc>
                  <a:txBody>
                    <a:bodyPr/>
                    <a:lstStyle/>
                    <a:p>
                      <a:pPr marL="0" marR="0" algn="ctr" defTabSz="914400" rtl="0" eaLnBrk="1" fontAlgn="b" latinLnBrk="0" hangingPunct="1">
                        <a:lnSpc>
                          <a:spcPct val="115000"/>
                        </a:lnSpc>
                        <a:spcBef>
                          <a:spcPts val="0"/>
                        </a:spcBef>
                        <a:spcAft>
                          <a:spcPts val="0"/>
                        </a:spcAft>
                      </a:pPr>
                      <a:r>
                        <a:rPr lang="en-US" sz="2400" b="1" kern="1200" dirty="0">
                          <a:solidFill>
                            <a:schemeClr val="dk1"/>
                          </a:solidFill>
                          <a:effectLst/>
                          <a:latin typeface="+mn-lt"/>
                          <a:ea typeface="+mn-ea"/>
                          <a:cs typeface="+mn-cs"/>
                        </a:rPr>
                        <a:t>1.31</a:t>
                      </a:r>
                    </a:p>
                  </a:txBody>
                  <a:tcPr marL="9525" marR="9525" marT="9525" marB="0" anchor="b"/>
                </a:tc>
                <a:tc>
                  <a:txBody>
                    <a:bodyPr/>
                    <a:lstStyle/>
                    <a:p>
                      <a:pPr marL="0" marR="0" algn="ctr" defTabSz="914400" rtl="0" eaLnBrk="1" fontAlgn="b" latinLnBrk="0" hangingPunct="1">
                        <a:lnSpc>
                          <a:spcPct val="115000"/>
                        </a:lnSpc>
                        <a:spcBef>
                          <a:spcPts val="0"/>
                        </a:spcBef>
                        <a:spcAft>
                          <a:spcPts val="0"/>
                        </a:spcAft>
                      </a:pPr>
                      <a:r>
                        <a:rPr lang="en-US" sz="2400" b="1" kern="1200" dirty="0">
                          <a:solidFill>
                            <a:schemeClr val="dk1"/>
                          </a:solidFill>
                          <a:effectLst/>
                          <a:latin typeface="+mn-lt"/>
                          <a:ea typeface="+mn-ea"/>
                          <a:cs typeface="+mn-cs"/>
                        </a:rPr>
                        <a:t>1.06</a:t>
                      </a:r>
                    </a:p>
                  </a:txBody>
                  <a:tcPr marL="9525" marR="9525" marT="9525" marB="0" anchor="b"/>
                </a:tc>
                <a:tc>
                  <a:txBody>
                    <a:bodyPr/>
                    <a:lstStyle/>
                    <a:p>
                      <a:pPr marL="0" marR="0" algn="ctr" defTabSz="914400" rtl="0" eaLnBrk="1" fontAlgn="b" latinLnBrk="0" hangingPunct="1">
                        <a:lnSpc>
                          <a:spcPct val="115000"/>
                        </a:lnSpc>
                        <a:spcBef>
                          <a:spcPts val="0"/>
                        </a:spcBef>
                        <a:spcAft>
                          <a:spcPts val="0"/>
                        </a:spcAft>
                      </a:pPr>
                      <a:r>
                        <a:rPr lang="en-US" sz="2400" b="1" kern="1200" dirty="0">
                          <a:solidFill>
                            <a:schemeClr val="dk1"/>
                          </a:solidFill>
                          <a:effectLst/>
                          <a:latin typeface="+mn-lt"/>
                          <a:ea typeface="+mn-ea"/>
                          <a:cs typeface="+mn-cs"/>
                        </a:rPr>
                        <a:t>1.27</a:t>
                      </a:r>
                    </a:p>
                  </a:txBody>
                  <a:tcPr marL="9525" marR="9525" marT="9525" marB="0" anchor="b"/>
                </a:tc>
                <a:tc>
                  <a:txBody>
                    <a:bodyPr/>
                    <a:lstStyle/>
                    <a:p>
                      <a:pPr marL="0" marR="0" algn="ctr" defTabSz="914400" rtl="0" eaLnBrk="1" fontAlgn="b" latinLnBrk="0" hangingPunct="1">
                        <a:lnSpc>
                          <a:spcPct val="115000"/>
                        </a:lnSpc>
                        <a:spcBef>
                          <a:spcPts val="0"/>
                        </a:spcBef>
                        <a:spcAft>
                          <a:spcPts val="0"/>
                        </a:spcAft>
                      </a:pPr>
                      <a:r>
                        <a:rPr lang="en-US" sz="2400" b="1" kern="1200" dirty="0">
                          <a:solidFill>
                            <a:schemeClr val="dk1"/>
                          </a:solidFill>
                          <a:effectLst/>
                          <a:latin typeface="+mn-lt"/>
                          <a:ea typeface="+mn-ea"/>
                          <a:cs typeface="+mn-cs"/>
                        </a:rPr>
                        <a:t>1.02</a:t>
                      </a:r>
                    </a:p>
                  </a:txBody>
                  <a:tcPr marL="9525" marR="9525" marT="9525" marB="0" anchor="b"/>
                </a:tc>
                <a:tc>
                  <a:txBody>
                    <a:bodyPr/>
                    <a:lstStyle/>
                    <a:p>
                      <a:pPr marL="0" marR="0" algn="ctr" defTabSz="914400" rtl="0" eaLnBrk="1" fontAlgn="b" latinLnBrk="0" hangingPunct="1">
                        <a:lnSpc>
                          <a:spcPct val="115000"/>
                        </a:lnSpc>
                        <a:spcBef>
                          <a:spcPts val="0"/>
                        </a:spcBef>
                        <a:spcAft>
                          <a:spcPts val="0"/>
                        </a:spcAft>
                      </a:pPr>
                      <a:r>
                        <a:rPr lang="en-US" sz="2400" b="1" kern="1200" dirty="0">
                          <a:solidFill>
                            <a:schemeClr val="dk1"/>
                          </a:solidFill>
                          <a:effectLst/>
                          <a:latin typeface="+mn-lt"/>
                          <a:ea typeface="+mn-ea"/>
                          <a:cs typeface="+mn-cs"/>
                        </a:rPr>
                        <a:t>1.04</a:t>
                      </a:r>
                    </a:p>
                  </a:txBody>
                  <a:tcPr marL="9525" marR="9525" marT="9525" marB="0" anchor="b"/>
                </a:tc>
                <a:extLst>
                  <a:ext uri="{0D108BD9-81ED-4DB2-BD59-A6C34878D82A}">
                    <a16:rowId xmlns=""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174E07D9-8248-4A0E-82EF-FE5AFD0363D2}" type="slidenum">
              <a:rPr lang="en-US" smtClean="0"/>
              <a:t>21</a:t>
            </a:fld>
            <a:endParaRPr lang="en-US" dirty="0"/>
          </a:p>
        </p:txBody>
      </p:sp>
    </p:spTree>
    <p:extLst>
      <p:ext uri="{BB962C8B-B14F-4D97-AF65-F5344CB8AC3E}">
        <p14:creationId xmlns:p14="http://schemas.microsoft.com/office/powerpoint/2010/main" val="1182133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913"/>
            <a:ext cx="8229600" cy="706373"/>
          </a:xfrm>
        </p:spPr>
        <p:txBody>
          <a:bodyPr>
            <a:normAutofit/>
          </a:bodyPr>
          <a:lstStyle/>
          <a:p>
            <a:r>
              <a:rPr lang="en-US" dirty="0"/>
              <a:t>619 S</a:t>
            </a:r>
            <a:r>
              <a:rPr lang="en-US" dirty="0" smtClean="0"/>
              <a:t>ettings by Race/Ethnicity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4569176"/>
              </p:ext>
            </p:extLst>
          </p:nvPr>
        </p:nvGraphicFramePr>
        <p:xfrm>
          <a:off x="246742" y="798286"/>
          <a:ext cx="8440058" cy="5502269"/>
        </p:xfrm>
        <a:graphic>
          <a:graphicData uri="http://schemas.openxmlformats.org/drawingml/2006/table">
            <a:tbl>
              <a:tblPr>
                <a:tableStyleId>{5C22544A-7EE6-4342-B048-85BDC9FD1C3A}</a:tableStyleId>
              </a:tblPr>
              <a:tblGrid>
                <a:gridCol w="1546611">
                  <a:extLst>
                    <a:ext uri="{9D8B030D-6E8A-4147-A177-3AD203B41FA5}">
                      <a16:colId xmlns="" xmlns:a16="http://schemas.microsoft.com/office/drawing/2014/main" val="20000"/>
                    </a:ext>
                  </a:extLst>
                </a:gridCol>
                <a:gridCol w="876773">
                  <a:extLst>
                    <a:ext uri="{9D8B030D-6E8A-4147-A177-3AD203B41FA5}">
                      <a16:colId xmlns="" xmlns:a16="http://schemas.microsoft.com/office/drawing/2014/main" val="20001"/>
                    </a:ext>
                  </a:extLst>
                </a:gridCol>
                <a:gridCol w="1002779">
                  <a:extLst>
                    <a:ext uri="{9D8B030D-6E8A-4147-A177-3AD203B41FA5}">
                      <a16:colId xmlns="" xmlns:a16="http://schemas.microsoft.com/office/drawing/2014/main" val="20002"/>
                    </a:ext>
                  </a:extLst>
                </a:gridCol>
                <a:gridCol w="1002779">
                  <a:extLst>
                    <a:ext uri="{9D8B030D-6E8A-4147-A177-3AD203B41FA5}">
                      <a16:colId xmlns="" xmlns:a16="http://schemas.microsoft.com/office/drawing/2014/main" val="20003"/>
                    </a:ext>
                  </a:extLst>
                </a:gridCol>
                <a:gridCol w="1002779">
                  <a:extLst>
                    <a:ext uri="{9D8B030D-6E8A-4147-A177-3AD203B41FA5}">
                      <a16:colId xmlns="" xmlns:a16="http://schemas.microsoft.com/office/drawing/2014/main" val="20004"/>
                    </a:ext>
                  </a:extLst>
                </a:gridCol>
                <a:gridCol w="1002779">
                  <a:extLst>
                    <a:ext uri="{9D8B030D-6E8A-4147-A177-3AD203B41FA5}">
                      <a16:colId xmlns="" xmlns:a16="http://schemas.microsoft.com/office/drawing/2014/main" val="20005"/>
                    </a:ext>
                  </a:extLst>
                </a:gridCol>
                <a:gridCol w="1002779">
                  <a:extLst>
                    <a:ext uri="{9D8B030D-6E8A-4147-A177-3AD203B41FA5}">
                      <a16:colId xmlns="" xmlns:a16="http://schemas.microsoft.com/office/drawing/2014/main" val="20006"/>
                    </a:ext>
                  </a:extLst>
                </a:gridCol>
                <a:gridCol w="1002779">
                  <a:extLst>
                    <a:ext uri="{9D8B030D-6E8A-4147-A177-3AD203B41FA5}">
                      <a16:colId xmlns="" xmlns:a16="http://schemas.microsoft.com/office/drawing/2014/main" val="20007"/>
                    </a:ext>
                  </a:extLst>
                </a:gridCol>
              </a:tblGrid>
              <a:tr h="885558">
                <a:tc gridSpan="8">
                  <a:txBody>
                    <a:bodyPr/>
                    <a:lstStyle/>
                    <a:p>
                      <a:pPr marL="0" marR="0" algn="ctr" defTabSz="914400" rtl="0" eaLnBrk="1" fontAlgn="b" latinLnBrk="0" hangingPunct="1">
                        <a:lnSpc>
                          <a:spcPct val="115000"/>
                        </a:lnSpc>
                        <a:spcBef>
                          <a:spcPts val="0"/>
                        </a:spcBef>
                        <a:spcAft>
                          <a:spcPts val="0"/>
                        </a:spcAft>
                      </a:pPr>
                      <a:r>
                        <a:rPr lang="en-US" sz="2000" b="1" kern="1200" dirty="0">
                          <a:solidFill>
                            <a:schemeClr val="bg1"/>
                          </a:solidFill>
                          <a:effectLst/>
                          <a:latin typeface="+mn-lt"/>
                          <a:ea typeface="+mn-ea"/>
                          <a:cs typeface="+mn-cs"/>
                        </a:rPr>
                        <a:t>Percent of children ages 3-5 with disabilities nationally in each race/ethnicity and setting compared to percent of children ages 3-5 with disabilities nationally in all other race/ethnicities in the same setting (risk ratio</a:t>
                      </a:r>
                      <a:r>
                        <a:rPr lang="en-US" sz="1400" b="1" kern="1200" dirty="0">
                          <a:solidFill>
                            <a:schemeClr val="bg1"/>
                          </a:solidFill>
                          <a:effectLst/>
                          <a:latin typeface="+mn-lt"/>
                          <a:ea typeface="+mn-ea"/>
                          <a:cs typeface="+mn-cs"/>
                        </a:rPr>
                        <a:t>)</a:t>
                      </a:r>
                    </a:p>
                  </a:txBody>
                  <a:tcPr marL="9525" marR="9525" marT="9525" marB="0" anchor="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330924">
                <a:tc>
                  <a:txBody>
                    <a:bodyPr/>
                    <a:lstStyle/>
                    <a:p>
                      <a:pPr marL="0" marR="0" algn="ctr" defTabSz="914400" rtl="0" eaLnBrk="1" fontAlgn="b" latinLnBrk="0" hangingPunct="1">
                        <a:lnSpc>
                          <a:spcPct val="115000"/>
                        </a:lnSpc>
                        <a:spcBef>
                          <a:spcPts val="0"/>
                        </a:spcBef>
                        <a:spcAft>
                          <a:spcPts val="0"/>
                        </a:spcAft>
                      </a:pPr>
                      <a:r>
                        <a:rPr lang="en-US" sz="1200" b="1" kern="1200" dirty="0">
                          <a:solidFill>
                            <a:schemeClr val="bg1"/>
                          </a:solidFill>
                          <a:effectLst/>
                          <a:latin typeface="+mn-lt"/>
                          <a:ea typeface="+mn-ea"/>
                          <a:cs typeface="+mn-cs"/>
                        </a:rPr>
                        <a:t> </a:t>
                      </a:r>
                    </a:p>
                  </a:txBody>
                  <a:tcPr marL="9525" marR="9525" marT="9525" marB="0" anchor="b">
                    <a:solidFill>
                      <a:schemeClr val="accent1"/>
                    </a:solidFill>
                  </a:tcPr>
                </a:tc>
                <a:tc gridSpan="7">
                  <a:txBody>
                    <a:bodyPr/>
                    <a:lstStyle/>
                    <a:p>
                      <a:pPr marL="0" marR="0" algn="ctr" defTabSz="914400" rtl="0" eaLnBrk="1" fontAlgn="b" latinLnBrk="0" hangingPunct="1">
                        <a:lnSpc>
                          <a:spcPct val="115000"/>
                        </a:lnSpc>
                        <a:spcBef>
                          <a:spcPts val="0"/>
                        </a:spcBef>
                        <a:spcAft>
                          <a:spcPts val="0"/>
                        </a:spcAft>
                      </a:pPr>
                      <a:r>
                        <a:rPr lang="en-US" sz="1800" b="1" kern="1200" dirty="0">
                          <a:solidFill>
                            <a:schemeClr val="dk1"/>
                          </a:solidFill>
                          <a:effectLst/>
                          <a:latin typeface="+mn-lt"/>
                          <a:ea typeface="+mn-ea"/>
                          <a:cs typeface="+mn-cs"/>
                        </a:rPr>
                        <a:t>Race/ethnicity</a:t>
                      </a: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1468387">
                <a:tc>
                  <a:txBody>
                    <a:bodyPr/>
                    <a:lstStyle/>
                    <a:p>
                      <a:pPr marL="0" marR="0" algn="ctr" defTabSz="914400" rtl="0" eaLnBrk="1" fontAlgn="b" latinLnBrk="0" hangingPunct="1">
                        <a:lnSpc>
                          <a:spcPct val="115000"/>
                        </a:lnSpc>
                        <a:spcBef>
                          <a:spcPts val="0"/>
                        </a:spcBef>
                        <a:spcAft>
                          <a:spcPts val="0"/>
                        </a:spcAft>
                      </a:pPr>
                      <a:r>
                        <a:rPr lang="en-US" sz="1600" b="1" kern="1200" dirty="0">
                          <a:solidFill>
                            <a:schemeClr val="bg1"/>
                          </a:solidFill>
                          <a:effectLst/>
                          <a:latin typeface="+mn-lt"/>
                          <a:ea typeface="+mn-ea"/>
                          <a:cs typeface="+mn-cs"/>
                        </a:rPr>
                        <a:t>Setting</a:t>
                      </a:r>
                    </a:p>
                  </a:txBody>
                  <a:tcPr marL="9525" marR="9525" marT="9525" marB="0" anchor="b">
                    <a:solidFill>
                      <a:schemeClr val="accent1"/>
                    </a:solidFill>
                  </a:tcPr>
                </a:tc>
                <a:tc>
                  <a:txBody>
                    <a:bodyPr/>
                    <a:lstStyle/>
                    <a:p>
                      <a:pPr marL="0" marR="0" algn="ctr" defTabSz="914400" rtl="0" eaLnBrk="1" fontAlgn="b" latinLnBrk="0" hangingPunct="1">
                        <a:lnSpc>
                          <a:spcPct val="115000"/>
                        </a:lnSpc>
                        <a:spcBef>
                          <a:spcPts val="0"/>
                        </a:spcBef>
                        <a:spcAft>
                          <a:spcPts val="0"/>
                        </a:spcAft>
                      </a:pPr>
                      <a:r>
                        <a:rPr lang="en-US" sz="1600" b="1" kern="1200" dirty="0">
                          <a:solidFill>
                            <a:schemeClr val="dk1"/>
                          </a:solidFill>
                          <a:effectLst/>
                          <a:latin typeface="+mn-lt"/>
                          <a:ea typeface="+mn-ea"/>
                          <a:cs typeface="+mn-cs"/>
                        </a:rPr>
                        <a:t>Hispanic / Latino</a:t>
                      </a:r>
                    </a:p>
                  </a:txBody>
                  <a:tcPr marL="9525" marR="9525" marT="9525" marB="0" anchor="b"/>
                </a:tc>
                <a:tc>
                  <a:txBody>
                    <a:bodyPr/>
                    <a:lstStyle/>
                    <a:p>
                      <a:pPr marL="0" marR="0" algn="ctr" defTabSz="914400" rtl="0" eaLnBrk="1" fontAlgn="b" latinLnBrk="0" hangingPunct="1">
                        <a:lnSpc>
                          <a:spcPct val="115000"/>
                        </a:lnSpc>
                        <a:spcBef>
                          <a:spcPts val="0"/>
                        </a:spcBef>
                        <a:spcAft>
                          <a:spcPts val="0"/>
                        </a:spcAft>
                      </a:pPr>
                      <a:r>
                        <a:rPr lang="en-US" sz="1600" b="1" kern="1200" dirty="0">
                          <a:solidFill>
                            <a:schemeClr val="dk1"/>
                          </a:solidFill>
                          <a:effectLst/>
                          <a:latin typeface="+mn-lt"/>
                          <a:ea typeface="+mn-ea"/>
                          <a:cs typeface="+mn-cs"/>
                        </a:rPr>
                        <a:t>American Indian or Alaska Native</a:t>
                      </a:r>
                    </a:p>
                  </a:txBody>
                  <a:tcPr marL="9525" marR="9525" marT="9525" marB="0" anchor="b"/>
                </a:tc>
                <a:tc>
                  <a:txBody>
                    <a:bodyPr/>
                    <a:lstStyle/>
                    <a:p>
                      <a:pPr marL="0" marR="0" algn="ctr" defTabSz="914400" rtl="0" eaLnBrk="1" fontAlgn="b" latinLnBrk="0" hangingPunct="1">
                        <a:lnSpc>
                          <a:spcPct val="115000"/>
                        </a:lnSpc>
                        <a:spcBef>
                          <a:spcPts val="0"/>
                        </a:spcBef>
                        <a:spcAft>
                          <a:spcPts val="0"/>
                        </a:spcAft>
                      </a:pPr>
                      <a:r>
                        <a:rPr lang="en-US" sz="1600" b="1" kern="1200" dirty="0">
                          <a:solidFill>
                            <a:schemeClr val="dk1"/>
                          </a:solidFill>
                          <a:effectLst/>
                          <a:latin typeface="+mn-lt"/>
                          <a:ea typeface="+mn-ea"/>
                          <a:cs typeface="+mn-cs"/>
                        </a:rPr>
                        <a:t>Asian</a:t>
                      </a:r>
                    </a:p>
                  </a:txBody>
                  <a:tcPr marL="9525" marR="9525" marT="9525" marB="0" anchor="b"/>
                </a:tc>
                <a:tc>
                  <a:txBody>
                    <a:bodyPr/>
                    <a:lstStyle/>
                    <a:p>
                      <a:pPr marL="0" marR="0" algn="ctr" defTabSz="914400" rtl="0" eaLnBrk="1" fontAlgn="b" latinLnBrk="0" hangingPunct="1">
                        <a:lnSpc>
                          <a:spcPct val="115000"/>
                        </a:lnSpc>
                        <a:spcBef>
                          <a:spcPts val="0"/>
                        </a:spcBef>
                        <a:spcAft>
                          <a:spcPts val="0"/>
                        </a:spcAft>
                      </a:pPr>
                      <a:r>
                        <a:rPr lang="en-US" sz="1600" b="1" kern="1200" dirty="0">
                          <a:solidFill>
                            <a:schemeClr val="dk1"/>
                          </a:solidFill>
                          <a:effectLst/>
                          <a:latin typeface="+mn-lt"/>
                          <a:ea typeface="+mn-ea"/>
                          <a:cs typeface="+mn-cs"/>
                        </a:rPr>
                        <a:t>Black or African American</a:t>
                      </a:r>
                    </a:p>
                  </a:txBody>
                  <a:tcPr marL="9525" marR="9525" marT="9525" marB="0" anchor="b"/>
                </a:tc>
                <a:tc>
                  <a:txBody>
                    <a:bodyPr/>
                    <a:lstStyle/>
                    <a:p>
                      <a:pPr marL="0" marR="0" algn="ctr" defTabSz="914400" rtl="0" eaLnBrk="1" fontAlgn="b" latinLnBrk="0" hangingPunct="1">
                        <a:lnSpc>
                          <a:spcPct val="115000"/>
                        </a:lnSpc>
                        <a:spcBef>
                          <a:spcPts val="0"/>
                        </a:spcBef>
                        <a:spcAft>
                          <a:spcPts val="0"/>
                        </a:spcAft>
                      </a:pPr>
                      <a:r>
                        <a:rPr lang="en-US" sz="1600" b="1" kern="1200" dirty="0">
                          <a:solidFill>
                            <a:schemeClr val="dk1"/>
                          </a:solidFill>
                          <a:effectLst/>
                          <a:latin typeface="+mn-lt"/>
                          <a:ea typeface="+mn-ea"/>
                          <a:cs typeface="+mn-cs"/>
                        </a:rPr>
                        <a:t>Native Hawaiian or Other Pacific Islander</a:t>
                      </a:r>
                    </a:p>
                  </a:txBody>
                  <a:tcPr marL="9525" marR="9525" marT="9525" marB="0" anchor="b"/>
                </a:tc>
                <a:tc>
                  <a:txBody>
                    <a:bodyPr/>
                    <a:lstStyle/>
                    <a:p>
                      <a:pPr marL="0" marR="0" algn="ctr" defTabSz="914400" rtl="0" eaLnBrk="1" fontAlgn="b" latinLnBrk="0" hangingPunct="1">
                        <a:lnSpc>
                          <a:spcPct val="115000"/>
                        </a:lnSpc>
                        <a:spcBef>
                          <a:spcPts val="0"/>
                        </a:spcBef>
                        <a:spcAft>
                          <a:spcPts val="0"/>
                        </a:spcAft>
                      </a:pPr>
                      <a:r>
                        <a:rPr lang="en-US" sz="1600" b="1" kern="1200" dirty="0">
                          <a:solidFill>
                            <a:schemeClr val="dk1"/>
                          </a:solidFill>
                          <a:effectLst/>
                          <a:latin typeface="+mn-lt"/>
                          <a:ea typeface="+mn-ea"/>
                          <a:cs typeface="+mn-cs"/>
                        </a:rPr>
                        <a:t>White</a:t>
                      </a:r>
                    </a:p>
                  </a:txBody>
                  <a:tcPr marL="9525" marR="9525" marT="9525" marB="0" anchor="b"/>
                </a:tc>
                <a:tc>
                  <a:txBody>
                    <a:bodyPr/>
                    <a:lstStyle/>
                    <a:p>
                      <a:pPr marL="0" marR="0" algn="ctr" defTabSz="914400" rtl="0" eaLnBrk="1" fontAlgn="b" latinLnBrk="0" hangingPunct="1">
                        <a:lnSpc>
                          <a:spcPct val="115000"/>
                        </a:lnSpc>
                        <a:spcBef>
                          <a:spcPts val="0"/>
                        </a:spcBef>
                        <a:spcAft>
                          <a:spcPts val="0"/>
                        </a:spcAft>
                      </a:pPr>
                      <a:r>
                        <a:rPr lang="en-US" sz="1600" b="1" kern="1200" dirty="0">
                          <a:solidFill>
                            <a:schemeClr val="dk1"/>
                          </a:solidFill>
                          <a:effectLst/>
                          <a:latin typeface="+mn-lt"/>
                          <a:ea typeface="+mn-ea"/>
                          <a:cs typeface="+mn-cs"/>
                        </a:rPr>
                        <a:t>Two or More Races</a:t>
                      </a:r>
                    </a:p>
                  </a:txBody>
                  <a:tcPr marL="9525" marR="9525" marT="9525" marB="0" anchor="b"/>
                </a:tc>
                <a:extLst>
                  <a:ext uri="{0D108BD9-81ED-4DB2-BD59-A6C34878D82A}">
                    <a16:rowId xmlns="" xmlns:a16="http://schemas.microsoft.com/office/drawing/2014/main" val="10002"/>
                  </a:ext>
                </a:extLst>
              </a:tr>
              <a:tr h="651610">
                <a:tc>
                  <a:txBody>
                    <a:bodyPr/>
                    <a:lstStyle/>
                    <a:p>
                      <a:pPr algn="l" fontAlgn="b"/>
                      <a:r>
                        <a:rPr lang="en-US" sz="1400" b="1" i="0" u="none" strike="noStrike" dirty="0">
                          <a:solidFill>
                            <a:schemeClr val="bg1"/>
                          </a:solidFill>
                          <a:effectLst/>
                          <a:latin typeface="+mn-lt"/>
                        </a:rPr>
                        <a:t>Other location in regular early childhood program</a:t>
                      </a:r>
                    </a:p>
                  </a:txBody>
                  <a:tcPr marL="0" marR="0" marT="0" marB="0" anchor="b">
                    <a:solidFill>
                      <a:schemeClr val="accent1"/>
                    </a:solidFill>
                  </a:tcPr>
                </a:tc>
                <a:tc>
                  <a:txBody>
                    <a:bodyPr/>
                    <a:lstStyle/>
                    <a:p>
                      <a:pPr algn="r" fontAlgn="b"/>
                      <a:r>
                        <a:rPr lang="en-US" sz="2000" b="1" i="0" u="none" strike="noStrike" dirty="0">
                          <a:effectLst/>
                          <a:latin typeface="+mn-lt"/>
                        </a:rPr>
                        <a:t>0.72</a:t>
                      </a:r>
                    </a:p>
                  </a:txBody>
                  <a:tcPr marL="0" marR="0" marT="0" marB="0" anchor="b"/>
                </a:tc>
                <a:tc>
                  <a:txBody>
                    <a:bodyPr/>
                    <a:lstStyle/>
                    <a:p>
                      <a:pPr algn="r" fontAlgn="b"/>
                      <a:r>
                        <a:rPr lang="en-US" sz="2000" b="1" i="0" u="none" strike="noStrike" dirty="0">
                          <a:effectLst/>
                          <a:latin typeface="+mn-lt"/>
                        </a:rPr>
                        <a:t>1.07</a:t>
                      </a:r>
                    </a:p>
                  </a:txBody>
                  <a:tcPr marL="0" marR="0" marT="0" marB="0" anchor="b"/>
                </a:tc>
                <a:tc>
                  <a:txBody>
                    <a:bodyPr/>
                    <a:lstStyle/>
                    <a:p>
                      <a:pPr algn="r" fontAlgn="b"/>
                      <a:r>
                        <a:rPr lang="en-US" sz="2000" b="1" i="0" u="none" strike="noStrike" dirty="0">
                          <a:effectLst/>
                          <a:latin typeface="+mn-lt"/>
                        </a:rPr>
                        <a:t>0.85</a:t>
                      </a:r>
                    </a:p>
                  </a:txBody>
                  <a:tcPr marL="0" marR="0" marT="0" marB="0" anchor="b"/>
                </a:tc>
                <a:tc>
                  <a:txBody>
                    <a:bodyPr/>
                    <a:lstStyle/>
                    <a:p>
                      <a:pPr algn="r" fontAlgn="b"/>
                      <a:r>
                        <a:rPr lang="en-US" sz="2000" b="1" i="0" u="none" strike="noStrike" dirty="0">
                          <a:effectLst/>
                          <a:latin typeface="+mn-lt"/>
                        </a:rPr>
                        <a:t>1.00</a:t>
                      </a:r>
                    </a:p>
                  </a:txBody>
                  <a:tcPr marL="0" marR="0" marT="0" marB="0" anchor="b"/>
                </a:tc>
                <a:tc>
                  <a:txBody>
                    <a:bodyPr/>
                    <a:lstStyle/>
                    <a:p>
                      <a:pPr algn="r" fontAlgn="b"/>
                      <a:r>
                        <a:rPr lang="en-US" sz="2000" b="1" i="0" u="none" strike="noStrike" dirty="0">
                          <a:effectLst/>
                          <a:latin typeface="+mn-lt"/>
                        </a:rPr>
                        <a:t>0.89</a:t>
                      </a:r>
                    </a:p>
                  </a:txBody>
                  <a:tcPr marL="0" marR="0" marT="0" marB="0" anchor="b"/>
                </a:tc>
                <a:tc>
                  <a:txBody>
                    <a:bodyPr/>
                    <a:lstStyle/>
                    <a:p>
                      <a:pPr algn="r" fontAlgn="b"/>
                      <a:r>
                        <a:rPr lang="en-US" sz="2000" b="1" i="0" u="none" strike="noStrike" dirty="0">
                          <a:effectLst/>
                          <a:latin typeface="+mn-lt"/>
                        </a:rPr>
                        <a:t>1.29</a:t>
                      </a:r>
                    </a:p>
                  </a:txBody>
                  <a:tcPr marL="0" marR="0" marT="0" marB="0" anchor="b"/>
                </a:tc>
                <a:tc>
                  <a:txBody>
                    <a:bodyPr/>
                    <a:lstStyle/>
                    <a:p>
                      <a:pPr algn="r" fontAlgn="b"/>
                      <a:r>
                        <a:rPr lang="en-US" sz="2000" b="1" i="0" u="none" strike="noStrike" dirty="0">
                          <a:effectLst/>
                          <a:latin typeface="+mn-lt"/>
                        </a:rPr>
                        <a:t>1.01</a:t>
                      </a:r>
                    </a:p>
                  </a:txBody>
                  <a:tcPr marL="0" marR="0" marT="0" marB="0" anchor="b"/>
                </a:tc>
                <a:extLst>
                  <a:ext uri="{0D108BD9-81ED-4DB2-BD59-A6C34878D82A}">
                    <a16:rowId xmlns="" xmlns:a16="http://schemas.microsoft.com/office/drawing/2014/main" val="10003"/>
                  </a:ext>
                </a:extLst>
              </a:tr>
              <a:tr h="343521">
                <a:tc>
                  <a:txBody>
                    <a:bodyPr/>
                    <a:lstStyle/>
                    <a:p>
                      <a:pPr algn="l" fontAlgn="b"/>
                      <a:r>
                        <a:rPr lang="en-US" sz="1400" b="1" i="0" u="none" strike="noStrike" dirty="0">
                          <a:solidFill>
                            <a:schemeClr val="bg1"/>
                          </a:solidFill>
                          <a:effectLst/>
                          <a:latin typeface="+mn-lt"/>
                        </a:rPr>
                        <a:t>Home</a:t>
                      </a:r>
                    </a:p>
                  </a:txBody>
                  <a:tcPr marL="0" marR="0" marT="0" marB="0" anchor="b">
                    <a:solidFill>
                      <a:schemeClr val="accent1"/>
                    </a:solidFill>
                  </a:tcPr>
                </a:tc>
                <a:tc>
                  <a:txBody>
                    <a:bodyPr/>
                    <a:lstStyle/>
                    <a:p>
                      <a:pPr algn="r" fontAlgn="b"/>
                      <a:r>
                        <a:rPr lang="en-US" sz="2000" b="1" i="0" u="none" strike="noStrike" dirty="0">
                          <a:effectLst/>
                          <a:latin typeface="+mn-lt"/>
                        </a:rPr>
                        <a:t>1.01</a:t>
                      </a:r>
                    </a:p>
                  </a:txBody>
                  <a:tcPr marL="0" marR="0" marT="0" marB="0" anchor="b"/>
                </a:tc>
                <a:tc>
                  <a:txBody>
                    <a:bodyPr/>
                    <a:lstStyle/>
                    <a:p>
                      <a:pPr algn="r" fontAlgn="b"/>
                      <a:r>
                        <a:rPr lang="en-US" sz="2000" b="1" i="0" u="none" strike="noStrike" dirty="0">
                          <a:effectLst/>
                          <a:latin typeface="+mn-lt"/>
                        </a:rPr>
                        <a:t>0.62</a:t>
                      </a:r>
                    </a:p>
                  </a:txBody>
                  <a:tcPr marL="0" marR="0" marT="0" marB="0" anchor="b"/>
                </a:tc>
                <a:tc>
                  <a:txBody>
                    <a:bodyPr/>
                    <a:lstStyle/>
                    <a:p>
                      <a:pPr algn="r" fontAlgn="b"/>
                      <a:r>
                        <a:rPr lang="en-US" sz="2000" b="1" i="0" u="none" strike="noStrike" dirty="0">
                          <a:effectLst/>
                          <a:latin typeface="+mn-lt"/>
                        </a:rPr>
                        <a:t>1.08</a:t>
                      </a:r>
                    </a:p>
                  </a:txBody>
                  <a:tcPr marL="0" marR="0" marT="0" marB="0" anchor="b"/>
                </a:tc>
                <a:tc>
                  <a:txBody>
                    <a:bodyPr/>
                    <a:lstStyle/>
                    <a:p>
                      <a:pPr algn="r" fontAlgn="b"/>
                      <a:r>
                        <a:rPr lang="en-US" sz="2000" b="1" i="0" u="none" strike="noStrike" dirty="0">
                          <a:effectLst/>
                          <a:latin typeface="+mn-lt"/>
                        </a:rPr>
                        <a:t>0.68</a:t>
                      </a:r>
                    </a:p>
                  </a:txBody>
                  <a:tcPr marL="0" marR="0" marT="0" marB="0" anchor="b"/>
                </a:tc>
                <a:tc>
                  <a:txBody>
                    <a:bodyPr/>
                    <a:lstStyle/>
                    <a:p>
                      <a:pPr algn="r" fontAlgn="b"/>
                      <a:r>
                        <a:rPr lang="en-US" sz="2000" b="1" i="0" u="none" strike="noStrike" dirty="0">
                          <a:effectLst/>
                          <a:latin typeface="+mn-lt"/>
                        </a:rPr>
                        <a:t>1.31</a:t>
                      </a:r>
                    </a:p>
                  </a:txBody>
                  <a:tcPr marL="0" marR="0" marT="0" marB="0" anchor="b"/>
                </a:tc>
                <a:tc>
                  <a:txBody>
                    <a:bodyPr/>
                    <a:lstStyle/>
                    <a:p>
                      <a:pPr algn="r" fontAlgn="b"/>
                      <a:r>
                        <a:rPr lang="en-US" sz="2000" b="1" i="0" u="none" strike="noStrike" dirty="0">
                          <a:effectLst/>
                          <a:latin typeface="+mn-lt"/>
                        </a:rPr>
                        <a:t>1.17</a:t>
                      </a:r>
                    </a:p>
                  </a:txBody>
                  <a:tcPr marL="0" marR="0" marT="0" marB="0" anchor="b"/>
                </a:tc>
                <a:tc>
                  <a:txBody>
                    <a:bodyPr/>
                    <a:lstStyle/>
                    <a:p>
                      <a:pPr algn="r" fontAlgn="b"/>
                      <a:r>
                        <a:rPr lang="en-US" sz="2000" b="1" i="0" u="none" strike="noStrike" dirty="0">
                          <a:effectLst/>
                          <a:latin typeface="+mn-lt"/>
                        </a:rPr>
                        <a:t>0.98</a:t>
                      </a:r>
                    </a:p>
                  </a:txBody>
                  <a:tcPr marL="0" marR="0" marT="0" marB="0" anchor="b"/>
                </a:tc>
                <a:extLst>
                  <a:ext uri="{0D108BD9-81ED-4DB2-BD59-A6C34878D82A}">
                    <a16:rowId xmlns="" xmlns:a16="http://schemas.microsoft.com/office/drawing/2014/main" val="10004"/>
                  </a:ext>
                </a:extLst>
              </a:tr>
              <a:tr h="343521">
                <a:tc>
                  <a:txBody>
                    <a:bodyPr/>
                    <a:lstStyle/>
                    <a:p>
                      <a:pPr algn="l" fontAlgn="b"/>
                      <a:r>
                        <a:rPr lang="en-US" sz="1400" b="1" i="0" u="none" strike="noStrike" dirty="0">
                          <a:solidFill>
                            <a:schemeClr val="bg1"/>
                          </a:solidFill>
                          <a:effectLst/>
                          <a:latin typeface="+mn-lt"/>
                        </a:rPr>
                        <a:t>Separate class</a:t>
                      </a:r>
                    </a:p>
                  </a:txBody>
                  <a:tcPr marL="0" marR="0" marT="0" marB="0" anchor="b">
                    <a:solidFill>
                      <a:schemeClr val="accent1"/>
                    </a:solidFill>
                  </a:tcPr>
                </a:tc>
                <a:tc>
                  <a:txBody>
                    <a:bodyPr/>
                    <a:lstStyle/>
                    <a:p>
                      <a:pPr algn="r" fontAlgn="b"/>
                      <a:r>
                        <a:rPr lang="en-US" sz="2000" b="1" i="0" u="none" strike="noStrike" dirty="0">
                          <a:effectLst/>
                          <a:latin typeface="+mn-lt"/>
                        </a:rPr>
                        <a:t>1.15</a:t>
                      </a:r>
                    </a:p>
                  </a:txBody>
                  <a:tcPr marL="0" marR="0" marT="0" marB="0" anchor="b"/>
                </a:tc>
                <a:tc>
                  <a:txBody>
                    <a:bodyPr/>
                    <a:lstStyle/>
                    <a:p>
                      <a:pPr algn="r" fontAlgn="b"/>
                      <a:r>
                        <a:rPr lang="en-US" sz="2000" b="1" i="0" u="none" strike="noStrike" dirty="0">
                          <a:effectLst/>
                          <a:latin typeface="+mn-lt"/>
                        </a:rPr>
                        <a:t>0.81</a:t>
                      </a:r>
                    </a:p>
                  </a:txBody>
                  <a:tcPr marL="0" marR="0" marT="0" marB="0" anchor="b"/>
                </a:tc>
                <a:tc>
                  <a:txBody>
                    <a:bodyPr/>
                    <a:lstStyle/>
                    <a:p>
                      <a:pPr algn="r" fontAlgn="b"/>
                      <a:r>
                        <a:rPr lang="en-US" sz="2000" b="1" i="0" u="none" strike="noStrike" dirty="0">
                          <a:effectLst/>
                          <a:latin typeface="+mn-lt"/>
                        </a:rPr>
                        <a:t>1.37</a:t>
                      </a:r>
                    </a:p>
                  </a:txBody>
                  <a:tcPr marL="0" marR="0" marT="0" marB="0" anchor="b"/>
                </a:tc>
                <a:tc>
                  <a:txBody>
                    <a:bodyPr/>
                    <a:lstStyle/>
                    <a:p>
                      <a:pPr algn="r" fontAlgn="b"/>
                      <a:r>
                        <a:rPr lang="en-US" sz="2000" b="1" i="0" u="none" strike="noStrike" dirty="0">
                          <a:effectLst/>
                          <a:latin typeface="+mn-lt"/>
                        </a:rPr>
                        <a:t>1.13</a:t>
                      </a:r>
                    </a:p>
                  </a:txBody>
                  <a:tcPr marL="0" marR="0" marT="0" marB="0" anchor="b"/>
                </a:tc>
                <a:tc>
                  <a:txBody>
                    <a:bodyPr/>
                    <a:lstStyle/>
                    <a:p>
                      <a:pPr algn="r" fontAlgn="b"/>
                      <a:r>
                        <a:rPr lang="en-US" sz="2000" b="1" i="0" u="none" strike="noStrike" dirty="0">
                          <a:effectLst/>
                          <a:latin typeface="+mn-lt"/>
                        </a:rPr>
                        <a:t>1.21</a:t>
                      </a:r>
                    </a:p>
                  </a:txBody>
                  <a:tcPr marL="0" marR="0" marT="0" marB="0" anchor="b"/>
                </a:tc>
                <a:tc>
                  <a:txBody>
                    <a:bodyPr/>
                    <a:lstStyle/>
                    <a:p>
                      <a:pPr algn="r" fontAlgn="b"/>
                      <a:r>
                        <a:rPr lang="en-US" sz="2000" b="1" i="0" u="none" strike="noStrike" dirty="0">
                          <a:effectLst/>
                          <a:latin typeface="+mn-lt"/>
                        </a:rPr>
                        <a:t>0.80</a:t>
                      </a:r>
                    </a:p>
                  </a:txBody>
                  <a:tcPr marL="0" marR="0" marT="0" marB="0" anchor="b"/>
                </a:tc>
                <a:tc>
                  <a:txBody>
                    <a:bodyPr/>
                    <a:lstStyle/>
                    <a:p>
                      <a:pPr algn="r" fontAlgn="b"/>
                      <a:r>
                        <a:rPr lang="en-US" sz="2000" b="1" i="0" u="none" strike="noStrike" dirty="0">
                          <a:effectLst/>
                          <a:latin typeface="+mn-lt"/>
                        </a:rPr>
                        <a:t>1.08</a:t>
                      </a:r>
                    </a:p>
                  </a:txBody>
                  <a:tcPr marL="0" marR="0" marT="0" marB="0" anchor="b"/>
                </a:tc>
                <a:extLst>
                  <a:ext uri="{0D108BD9-81ED-4DB2-BD59-A6C34878D82A}">
                    <a16:rowId xmlns="" xmlns:a16="http://schemas.microsoft.com/office/drawing/2014/main" val="10005"/>
                  </a:ext>
                </a:extLst>
              </a:tr>
              <a:tr h="434407">
                <a:tc>
                  <a:txBody>
                    <a:bodyPr/>
                    <a:lstStyle/>
                    <a:p>
                      <a:pPr algn="l" fontAlgn="b"/>
                      <a:r>
                        <a:rPr lang="en-US" sz="1400" b="1" i="0" u="none" strike="noStrike" dirty="0">
                          <a:solidFill>
                            <a:schemeClr val="bg1"/>
                          </a:solidFill>
                          <a:effectLst/>
                          <a:latin typeface="+mn-lt"/>
                        </a:rPr>
                        <a:t>Separate school or residential</a:t>
                      </a:r>
                    </a:p>
                  </a:txBody>
                  <a:tcPr marL="0" marR="0" marT="0" marB="0" anchor="b">
                    <a:solidFill>
                      <a:schemeClr val="accent1"/>
                    </a:solidFill>
                  </a:tcPr>
                </a:tc>
                <a:tc>
                  <a:txBody>
                    <a:bodyPr/>
                    <a:lstStyle/>
                    <a:p>
                      <a:pPr algn="r" fontAlgn="b"/>
                      <a:r>
                        <a:rPr lang="en-US" sz="2000" b="1" i="0" u="none" strike="noStrike" dirty="0">
                          <a:effectLst/>
                          <a:latin typeface="+mn-lt"/>
                        </a:rPr>
                        <a:t>1.12</a:t>
                      </a:r>
                    </a:p>
                  </a:txBody>
                  <a:tcPr marL="0" marR="0" marT="0" marB="0" anchor="b"/>
                </a:tc>
                <a:tc>
                  <a:txBody>
                    <a:bodyPr/>
                    <a:lstStyle/>
                    <a:p>
                      <a:pPr algn="r" fontAlgn="b"/>
                      <a:r>
                        <a:rPr lang="en-US" sz="2000" b="1" i="0" u="none" strike="noStrike" dirty="0">
                          <a:effectLst/>
                          <a:latin typeface="+mn-lt"/>
                        </a:rPr>
                        <a:t>0.73</a:t>
                      </a:r>
                    </a:p>
                  </a:txBody>
                  <a:tcPr marL="0" marR="0" marT="0" marB="0" anchor="b"/>
                </a:tc>
                <a:tc>
                  <a:txBody>
                    <a:bodyPr/>
                    <a:lstStyle/>
                    <a:p>
                      <a:pPr algn="r" fontAlgn="b"/>
                      <a:r>
                        <a:rPr lang="en-US" sz="2000" b="1" i="0" u="none" strike="noStrike" dirty="0">
                          <a:effectLst/>
                          <a:latin typeface="+mn-lt"/>
                        </a:rPr>
                        <a:t>1.23</a:t>
                      </a:r>
                    </a:p>
                  </a:txBody>
                  <a:tcPr marL="0" marR="0" marT="0" marB="0" anchor="b"/>
                </a:tc>
                <a:tc>
                  <a:txBody>
                    <a:bodyPr/>
                    <a:lstStyle/>
                    <a:p>
                      <a:pPr algn="r" fontAlgn="b"/>
                      <a:r>
                        <a:rPr lang="en-US" sz="2000" b="1" i="0" u="none" strike="noStrike" dirty="0">
                          <a:effectLst/>
                          <a:latin typeface="+mn-lt"/>
                        </a:rPr>
                        <a:t>1.59</a:t>
                      </a:r>
                    </a:p>
                  </a:txBody>
                  <a:tcPr marL="0" marR="0" marT="0" marB="0" anchor="b"/>
                </a:tc>
                <a:tc>
                  <a:txBody>
                    <a:bodyPr/>
                    <a:lstStyle/>
                    <a:p>
                      <a:pPr algn="r" fontAlgn="b"/>
                      <a:r>
                        <a:rPr lang="en-US" sz="2000" b="1" i="0" u="none" strike="noStrike" dirty="0">
                          <a:effectLst/>
                          <a:latin typeface="+mn-lt"/>
                        </a:rPr>
                        <a:t>0.81</a:t>
                      </a:r>
                    </a:p>
                  </a:txBody>
                  <a:tcPr marL="0" marR="0" marT="0" marB="0" anchor="b"/>
                </a:tc>
                <a:tc>
                  <a:txBody>
                    <a:bodyPr/>
                    <a:lstStyle/>
                    <a:p>
                      <a:pPr algn="r" fontAlgn="b"/>
                      <a:r>
                        <a:rPr lang="en-US" sz="2000" b="1" i="0" u="none" strike="noStrike" dirty="0">
                          <a:effectLst/>
                          <a:latin typeface="+mn-lt"/>
                        </a:rPr>
                        <a:t>0.70</a:t>
                      </a:r>
                    </a:p>
                  </a:txBody>
                  <a:tcPr marL="0" marR="0" marT="0" marB="0" anchor="b"/>
                </a:tc>
                <a:tc>
                  <a:txBody>
                    <a:bodyPr/>
                    <a:lstStyle/>
                    <a:p>
                      <a:pPr algn="r" fontAlgn="b"/>
                      <a:r>
                        <a:rPr lang="en-US" sz="2000" b="1" i="0" u="none" strike="noStrike" dirty="0">
                          <a:effectLst/>
                          <a:latin typeface="+mn-lt"/>
                        </a:rPr>
                        <a:t>0.86</a:t>
                      </a:r>
                    </a:p>
                  </a:txBody>
                  <a:tcPr marL="0" marR="0" marT="0" marB="0" anchor="b"/>
                </a:tc>
                <a:extLst>
                  <a:ext uri="{0D108BD9-81ED-4DB2-BD59-A6C34878D82A}">
                    <a16:rowId xmlns="" xmlns:a16="http://schemas.microsoft.com/office/drawing/2014/main" val="10006"/>
                  </a:ext>
                </a:extLst>
              </a:tr>
              <a:tr h="434407">
                <a:tc>
                  <a:txBody>
                    <a:bodyPr/>
                    <a:lstStyle/>
                    <a:p>
                      <a:pPr algn="l" fontAlgn="b"/>
                      <a:r>
                        <a:rPr lang="en-US" sz="1400" b="1" i="0" u="none" strike="noStrike" dirty="0">
                          <a:solidFill>
                            <a:schemeClr val="bg1"/>
                          </a:solidFill>
                          <a:effectLst/>
                          <a:latin typeface="+mn-lt"/>
                        </a:rPr>
                        <a:t>Service provider location</a:t>
                      </a:r>
                    </a:p>
                  </a:txBody>
                  <a:tcPr marL="0" marR="0" marT="0" marB="0" anchor="b">
                    <a:solidFill>
                      <a:schemeClr val="accent1"/>
                    </a:solidFill>
                  </a:tcPr>
                </a:tc>
                <a:tc>
                  <a:txBody>
                    <a:bodyPr/>
                    <a:lstStyle/>
                    <a:p>
                      <a:pPr algn="r" fontAlgn="b"/>
                      <a:r>
                        <a:rPr lang="en-US" sz="2000" b="1" i="0" u="none" strike="noStrike" dirty="0">
                          <a:effectLst/>
                          <a:latin typeface="+mn-lt"/>
                        </a:rPr>
                        <a:t>0.90</a:t>
                      </a:r>
                    </a:p>
                  </a:txBody>
                  <a:tcPr marL="0" marR="0" marT="0" marB="0" anchor="b"/>
                </a:tc>
                <a:tc>
                  <a:txBody>
                    <a:bodyPr/>
                    <a:lstStyle/>
                    <a:p>
                      <a:pPr algn="r" fontAlgn="b"/>
                      <a:r>
                        <a:rPr lang="en-US" sz="2000" b="1" i="0" u="none" strike="noStrike" dirty="0">
                          <a:effectLst/>
                          <a:latin typeface="+mn-lt"/>
                        </a:rPr>
                        <a:t>0.67</a:t>
                      </a:r>
                    </a:p>
                  </a:txBody>
                  <a:tcPr marL="0" marR="0" marT="0" marB="0" anchor="b"/>
                </a:tc>
                <a:tc>
                  <a:txBody>
                    <a:bodyPr/>
                    <a:lstStyle/>
                    <a:p>
                      <a:pPr algn="r" fontAlgn="b"/>
                      <a:r>
                        <a:rPr lang="en-US" sz="2000" b="1" i="0" u="none" strike="noStrike" dirty="0">
                          <a:effectLst/>
                          <a:latin typeface="+mn-lt"/>
                        </a:rPr>
                        <a:t>0.96</a:t>
                      </a:r>
                    </a:p>
                  </a:txBody>
                  <a:tcPr marL="0" marR="0" marT="0" marB="0" anchor="b"/>
                </a:tc>
                <a:tc>
                  <a:txBody>
                    <a:bodyPr/>
                    <a:lstStyle/>
                    <a:p>
                      <a:pPr algn="r" fontAlgn="b"/>
                      <a:r>
                        <a:rPr lang="en-US" sz="2000" b="1" i="0" u="none" strike="noStrike" dirty="0">
                          <a:effectLst/>
                          <a:latin typeface="+mn-lt"/>
                        </a:rPr>
                        <a:t>0.48</a:t>
                      </a:r>
                    </a:p>
                  </a:txBody>
                  <a:tcPr marL="0" marR="0" marT="0" marB="0" anchor="b"/>
                </a:tc>
                <a:tc>
                  <a:txBody>
                    <a:bodyPr/>
                    <a:lstStyle/>
                    <a:p>
                      <a:pPr algn="r" fontAlgn="b"/>
                      <a:r>
                        <a:rPr lang="en-US" sz="2000" b="1" i="0" u="none" strike="noStrike" dirty="0">
                          <a:effectLst/>
                          <a:latin typeface="+mn-lt"/>
                        </a:rPr>
                        <a:t>0.65</a:t>
                      </a:r>
                    </a:p>
                  </a:txBody>
                  <a:tcPr marL="0" marR="0" marT="0" marB="0" anchor="b"/>
                </a:tc>
                <a:tc>
                  <a:txBody>
                    <a:bodyPr/>
                    <a:lstStyle/>
                    <a:p>
                      <a:pPr algn="r" fontAlgn="b"/>
                      <a:r>
                        <a:rPr lang="en-US" sz="2000" b="1" i="0" u="none" strike="noStrike" dirty="0">
                          <a:effectLst/>
                          <a:latin typeface="+mn-lt"/>
                        </a:rPr>
                        <a:t>1.48</a:t>
                      </a:r>
                    </a:p>
                  </a:txBody>
                  <a:tcPr marL="0" marR="0" marT="0" marB="0" anchor="b"/>
                </a:tc>
                <a:tc>
                  <a:txBody>
                    <a:bodyPr/>
                    <a:lstStyle/>
                    <a:p>
                      <a:pPr algn="r" fontAlgn="b"/>
                      <a:r>
                        <a:rPr lang="en-US" sz="2000" b="1" i="0" u="none" strike="noStrike" dirty="0">
                          <a:effectLst/>
                          <a:latin typeface="+mn-lt"/>
                        </a:rPr>
                        <a:t>0.93</a:t>
                      </a:r>
                    </a:p>
                  </a:txBody>
                  <a:tcPr marL="0" marR="0" marT="0" marB="0" anchor="b"/>
                </a:tc>
                <a:extLst>
                  <a:ext uri="{0D108BD9-81ED-4DB2-BD59-A6C34878D82A}">
                    <a16:rowId xmlns="" xmlns:a16="http://schemas.microsoft.com/office/drawing/2014/main" val="10007"/>
                  </a:ext>
                </a:extLst>
              </a:tr>
              <a:tr h="434407">
                <a:tc>
                  <a:txBody>
                    <a:bodyPr/>
                    <a:lstStyle/>
                    <a:p>
                      <a:pPr algn="l" fontAlgn="b"/>
                      <a:r>
                        <a:rPr lang="en-US" sz="1400" b="1" i="0" u="none" strike="noStrike" dirty="0">
                          <a:solidFill>
                            <a:schemeClr val="bg1"/>
                          </a:solidFill>
                          <a:effectLst/>
                          <a:latin typeface="+mn-lt"/>
                        </a:rPr>
                        <a:t>Regular early childhood program</a:t>
                      </a:r>
                    </a:p>
                  </a:txBody>
                  <a:tcPr marL="0" marR="0" marT="0" marB="0" anchor="b">
                    <a:solidFill>
                      <a:schemeClr val="accent1"/>
                    </a:solidFill>
                  </a:tcPr>
                </a:tc>
                <a:tc>
                  <a:txBody>
                    <a:bodyPr/>
                    <a:lstStyle/>
                    <a:p>
                      <a:pPr algn="r" fontAlgn="b"/>
                      <a:r>
                        <a:rPr lang="en-US" sz="2000" b="1" i="0" u="none" strike="noStrike" dirty="0">
                          <a:effectLst/>
                          <a:latin typeface="+mn-lt"/>
                        </a:rPr>
                        <a:t>1.09</a:t>
                      </a:r>
                    </a:p>
                  </a:txBody>
                  <a:tcPr marL="0" marR="0" marT="0" marB="0" anchor="b"/>
                </a:tc>
                <a:tc>
                  <a:txBody>
                    <a:bodyPr/>
                    <a:lstStyle/>
                    <a:p>
                      <a:pPr algn="r" fontAlgn="b"/>
                      <a:r>
                        <a:rPr lang="en-US" sz="2000" b="1" i="0" u="none" strike="noStrike" dirty="0">
                          <a:effectLst/>
                          <a:latin typeface="+mn-lt"/>
                        </a:rPr>
                        <a:t>1.14</a:t>
                      </a:r>
                    </a:p>
                  </a:txBody>
                  <a:tcPr marL="0" marR="0" marT="0" marB="0" anchor="b"/>
                </a:tc>
                <a:tc>
                  <a:txBody>
                    <a:bodyPr/>
                    <a:lstStyle/>
                    <a:p>
                      <a:pPr algn="r" fontAlgn="b"/>
                      <a:r>
                        <a:rPr lang="en-US" sz="2000" b="1" i="0" u="none" strike="noStrike" dirty="0">
                          <a:effectLst/>
                          <a:latin typeface="+mn-lt"/>
                        </a:rPr>
                        <a:t>0.87</a:t>
                      </a:r>
                    </a:p>
                  </a:txBody>
                  <a:tcPr marL="0" marR="0" marT="0" marB="0" anchor="b"/>
                </a:tc>
                <a:tc>
                  <a:txBody>
                    <a:bodyPr/>
                    <a:lstStyle/>
                    <a:p>
                      <a:pPr algn="r" fontAlgn="b"/>
                      <a:r>
                        <a:rPr lang="en-US" sz="2000" b="1" i="0" u="none" strike="noStrike" dirty="0">
                          <a:effectLst/>
                          <a:latin typeface="+mn-lt"/>
                        </a:rPr>
                        <a:t>1.00</a:t>
                      </a:r>
                    </a:p>
                  </a:txBody>
                  <a:tcPr marL="0" marR="0" marT="0" marB="0" anchor="b"/>
                </a:tc>
                <a:tc>
                  <a:txBody>
                    <a:bodyPr/>
                    <a:lstStyle/>
                    <a:p>
                      <a:pPr algn="r" fontAlgn="b"/>
                      <a:r>
                        <a:rPr lang="en-US" sz="2000" b="1" i="0" u="none" strike="noStrike" dirty="0">
                          <a:effectLst/>
                          <a:latin typeface="+mn-lt"/>
                        </a:rPr>
                        <a:t>0.99</a:t>
                      </a:r>
                    </a:p>
                  </a:txBody>
                  <a:tcPr marL="0" marR="0" marT="0" marB="0" anchor="b"/>
                </a:tc>
                <a:tc>
                  <a:txBody>
                    <a:bodyPr/>
                    <a:lstStyle/>
                    <a:p>
                      <a:pPr algn="r" fontAlgn="b"/>
                      <a:r>
                        <a:rPr lang="en-US" sz="2000" b="1" i="0" u="none" strike="noStrike" dirty="0">
                          <a:effectLst/>
                          <a:latin typeface="+mn-lt"/>
                        </a:rPr>
                        <a:t>0.95</a:t>
                      </a:r>
                    </a:p>
                  </a:txBody>
                  <a:tcPr marL="0" marR="0" marT="0" marB="0" anchor="b"/>
                </a:tc>
                <a:tc>
                  <a:txBody>
                    <a:bodyPr/>
                    <a:lstStyle/>
                    <a:p>
                      <a:pPr algn="r" fontAlgn="b"/>
                      <a:r>
                        <a:rPr lang="en-US" sz="2000" b="1" i="0" u="none" strike="noStrike" dirty="0">
                          <a:effectLst/>
                          <a:latin typeface="+mn-lt"/>
                        </a:rPr>
                        <a:t>0.98</a:t>
                      </a:r>
                    </a:p>
                  </a:txBody>
                  <a:tcPr marL="0" marR="0" marT="0" marB="0" anchor="b"/>
                </a:tc>
                <a:extLst>
                  <a:ext uri="{0D108BD9-81ED-4DB2-BD59-A6C34878D82A}">
                    <a16:rowId xmlns="" xmlns:a16="http://schemas.microsoft.com/office/drawing/2014/main" val="10008"/>
                  </a:ext>
                </a:extLst>
              </a:tr>
            </a:tbl>
          </a:graphicData>
        </a:graphic>
      </p:graphicFrame>
      <p:sp>
        <p:nvSpPr>
          <p:cNvPr id="3" name="Slide Number Placeholder 2"/>
          <p:cNvSpPr>
            <a:spLocks noGrp="1"/>
          </p:cNvSpPr>
          <p:nvPr>
            <p:ph type="sldNum" sz="quarter" idx="12"/>
          </p:nvPr>
        </p:nvSpPr>
        <p:spPr/>
        <p:txBody>
          <a:bodyPr/>
          <a:lstStyle/>
          <a:p>
            <a:fld id="{174E07D9-8248-4A0E-82EF-FE5AFD0363D2}" type="slidenum">
              <a:rPr lang="en-US" smtClean="0"/>
              <a:t>22</a:t>
            </a:fld>
            <a:endParaRPr lang="en-US" dirty="0"/>
          </a:p>
        </p:txBody>
      </p:sp>
    </p:spTree>
    <p:extLst>
      <p:ext uri="{BB962C8B-B14F-4D97-AF65-F5344CB8AC3E}">
        <p14:creationId xmlns:p14="http://schemas.microsoft.com/office/powerpoint/2010/main" val="3078071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567" y="347095"/>
            <a:ext cx="8229600" cy="807973"/>
          </a:xfrm>
        </p:spPr>
        <p:txBody>
          <a:bodyPr>
            <a:noAutofit/>
          </a:bodyPr>
          <a:lstStyle/>
          <a:p>
            <a:r>
              <a:rPr lang="en-US" dirty="0"/>
              <a:t>Participation in Part C, 619 and Part B at the </a:t>
            </a:r>
            <a:r>
              <a:rPr lang="en-US" dirty="0" smtClean="0"/>
              <a:t>State Level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65899420"/>
              </p:ext>
            </p:extLst>
          </p:nvPr>
        </p:nvGraphicFramePr>
        <p:xfrm>
          <a:off x="783771" y="1215319"/>
          <a:ext cx="7590972" cy="4885281"/>
        </p:xfrm>
        <a:graphic>
          <a:graphicData uri="http://schemas.openxmlformats.org/drawingml/2006/table">
            <a:tbl>
              <a:tblPr firstRow="1" firstCol="1" bandRow="1">
                <a:tableStyleId>{5C22544A-7EE6-4342-B048-85BDC9FD1C3A}</a:tableStyleId>
              </a:tblPr>
              <a:tblGrid>
                <a:gridCol w="2467429">
                  <a:extLst>
                    <a:ext uri="{9D8B030D-6E8A-4147-A177-3AD203B41FA5}">
                      <a16:colId xmlns="" xmlns:a16="http://schemas.microsoft.com/office/drawing/2014/main" val="20000"/>
                    </a:ext>
                  </a:extLst>
                </a:gridCol>
                <a:gridCol w="3000646">
                  <a:extLst>
                    <a:ext uri="{9D8B030D-6E8A-4147-A177-3AD203B41FA5}">
                      <a16:colId xmlns="" xmlns:a16="http://schemas.microsoft.com/office/drawing/2014/main" val="20001"/>
                    </a:ext>
                  </a:extLst>
                </a:gridCol>
                <a:gridCol w="2122897">
                  <a:extLst>
                    <a:ext uri="{9D8B030D-6E8A-4147-A177-3AD203B41FA5}">
                      <a16:colId xmlns="" xmlns:a16="http://schemas.microsoft.com/office/drawing/2014/main" val="20002"/>
                    </a:ext>
                  </a:extLst>
                </a:gridCol>
              </a:tblGrid>
              <a:tr h="1777438">
                <a:tc gridSpan="3">
                  <a:txBody>
                    <a:bodyPr/>
                    <a:lstStyle/>
                    <a:p>
                      <a:pPr marL="0" marR="0">
                        <a:lnSpc>
                          <a:spcPct val="115000"/>
                        </a:lnSpc>
                        <a:spcBef>
                          <a:spcPts val="0"/>
                        </a:spcBef>
                        <a:spcAft>
                          <a:spcPts val="0"/>
                        </a:spcAft>
                      </a:pPr>
                      <a:r>
                        <a:rPr lang="en-US" sz="2400" dirty="0">
                          <a:effectLst/>
                        </a:rPr>
                        <a:t>Percent of Black</a:t>
                      </a:r>
                      <a:r>
                        <a:rPr lang="en-US" sz="2400" baseline="0" dirty="0">
                          <a:effectLst/>
                        </a:rPr>
                        <a:t> </a:t>
                      </a:r>
                      <a:r>
                        <a:rPr lang="en-US" sz="2400" dirty="0">
                          <a:effectLst/>
                        </a:rPr>
                        <a:t>children receiving early intervention/special education services compared to the percent of children in all other races/ethnicities in a sample state (2013) (risk ratio)</a:t>
                      </a:r>
                      <a:endParaRPr lang="en-US" sz="2400" dirty="0">
                        <a:effectLst/>
                        <a:latin typeface="Calibri"/>
                        <a:ea typeface="Calibri"/>
                        <a:cs typeface="Arial"/>
                      </a:endParaRPr>
                    </a:p>
                  </a:txBody>
                  <a:tcPr marL="68580" marR="68580" marT="0" marB="0" anchor="b"/>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409536">
                <a:tc>
                  <a:txBody>
                    <a:bodyPr/>
                    <a:lstStyle/>
                    <a:p>
                      <a:pPr marL="0" marR="0" algn="ctr">
                        <a:lnSpc>
                          <a:spcPct val="115000"/>
                        </a:lnSpc>
                        <a:spcBef>
                          <a:spcPts val="0"/>
                        </a:spcBef>
                        <a:spcAft>
                          <a:spcPts val="0"/>
                        </a:spcAft>
                      </a:pPr>
                      <a:endParaRPr lang="en-US" sz="2800" b="1" dirty="0">
                        <a:effectLst/>
                        <a:latin typeface="Calibri"/>
                        <a:ea typeface="Calibri"/>
                        <a:cs typeface="Arial"/>
                      </a:endParaRPr>
                    </a:p>
                  </a:txBody>
                  <a:tcPr marL="68580" marR="68580" marT="0" marB="0" anchor="b"/>
                </a:tc>
                <a:tc>
                  <a:txBody>
                    <a:bodyPr/>
                    <a:lstStyle/>
                    <a:p>
                      <a:pPr marL="0" marR="0" algn="ctr">
                        <a:lnSpc>
                          <a:spcPct val="115000"/>
                        </a:lnSpc>
                        <a:spcBef>
                          <a:spcPts val="0"/>
                        </a:spcBef>
                        <a:spcAft>
                          <a:spcPts val="0"/>
                        </a:spcAft>
                      </a:pPr>
                      <a:r>
                        <a:rPr lang="en-US" sz="2800" b="1" dirty="0">
                          <a:effectLst/>
                        </a:rPr>
                        <a:t>State</a:t>
                      </a:r>
                      <a:endParaRPr lang="en-US" sz="2800" b="1" dirty="0">
                        <a:effectLst/>
                        <a:latin typeface="Calibri"/>
                        <a:ea typeface="Calibri"/>
                        <a:cs typeface="Arial"/>
                      </a:endParaRPr>
                    </a:p>
                  </a:txBody>
                  <a:tcPr marL="68580" marR="68580" marT="0" marB="0" anchor="b"/>
                </a:tc>
                <a:tc>
                  <a:txBody>
                    <a:bodyPr/>
                    <a:lstStyle/>
                    <a:p>
                      <a:pPr marL="0" marR="0" algn="ctr">
                        <a:lnSpc>
                          <a:spcPct val="115000"/>
                        </a:lnSpc>
                        <a:spcBef>
                          <a:spcPts val="0"/>
                        </a:spcBef>
                        <a:spcAft>
                          <a:spcPts val="0"/>
                        </a:spcAft>
                      </a:pPr>
                      <a:r>
                        <a:rPr lang="en-US" sz="2800" b="1" dirty="0">
                          <a:effectLst/>
                        </a:rPr>
                        <a:t>National</a:t>
                      </a:r>
                      <a:endParaRPr lang="en-US" sz="2800" b="1" dirty="0">
                        <a:effectLst/>
                        <a:latin typeface="Calibri"/>
                        <a:ea typeface="Calibri"/>
                        <a:cs typeface="Arial"/>
                      </a:endParaRPr>
                    </a:p>
                  </a:txBody>
                  <a:tcPr marL="68580" marR="68580" marT="0" marB="0" anchor="b"/>
                </a:tc>
                <a:extLst>
                  <a:ext uri="{0D108BD9-81ED-4DB2-BD59-A6C34878D82A}">
                    <a16:rowId xmlns="" xmlns:a16="http://schemas.microsoft.com/office/drawing/2014/main" val="10001"/>
                  </a:ext>
                </a:extLst>
              </a:tr>
              <a:tr h="602407">
                <a:tc>
                  <a:txBody>
                    <a:bodyPr/>
                    <a:lstStyle/>
                    <a:p>
                      <a:pPr marL="0" marR="0" algn="ctr">
                        <a:lnSpc>
                          <a:spcPct val="115000"/>
                        </a:lnSpc>
                        <a:spcBef>
                          <a:spcPts val="0"/>
                        </a:spcBef>
                        <a:spcAft>
                          <a:spcPts val="0"/>
                        </a:spcAft>
                      </a:pPr>
                      <a:r>
                        <a:rPr lang="en-US" sz="2800" b="1" dirty="0">
                          <a:effectLst/>
                        </a:rPr>
                        <a:t>Part C</a:t>
                      </a:r>
                      <a:endParaRPr lang="en-US" sz="2800" b="1" dirty="0">
                        <a:effectLst/>
                        <a:latin typeface="Calibri"/>
                        <a:ea typeface="Calibri"/>
                        <a:cs typeface="Arial"/>
                      </a:endParaRPr>
                    </a:p>
                  </a:txBody>
                  <a:tcPr marL="68580" marR="68580" marT="0" marB="0" anchor="b"/>
                </a:tc>
                <a:tc>
                  <a:txBody>
                    <a:bodyPr/>
                    <a:lstStyle/>
                    <a:p>
                      <a:pPr algn="ctr"/>
                      <a:r>
                        <a:rPr lang="en-US" sz="2800" b="1" dirty="0"/>
                        <a:t>1.23</a:t>
                      </a:r>
                    </a:p>
                  </a:txBody>
                  <a:tcPr marL="68580" marR="68580" marT="0" marB="0" anchor="b"/>
                </a:tc>
                <a:tc>
                  <a:txBody>
                    <a:bodyPr/>
                    <a:lstStyle/>
                    <a:p>
                      <a:pPr marL="0" marR="0" algn="ctr">
                        <a:lnSpc>
                          <a:spcPct val="115000"/>
                        </a:lnSpc>
                        <a:spcBef>
                          <a:spcPts val="0"/>
                        </a:spcBef>
                        <a:spcAft>
                          <a:spcPts val="0"/>
                        </a:spcAft>
                      </a:pPr>
                      <a:r>
                        <a:rPr lang="en-US" sz="2800" b="1" dirty="0">
                          <a:effectLst/>
                        </a:rPr>
                        <a:t>0.94</a:t>
                      </a:r>
                      <a:endParaRPr lang="en-US" sz="2800" b="1" dirty="0">
                        <a:effectLst/>
                        <a:latin typeface="Calibri"/>
                        <a:ea typeface="Calibri"/>
                        <a:cs typeface="Arial"/>
                      </a:endParaRPr>
                    </a:p>
                  </a:txBody>
                  <a:tcPr marL="68580" marR="68580" marT="0" marB="0" anchor="b"/>
                </a:tc>
                <a:extLst>
                  <a:ext uri="{0D108BD9-81ED-4DB2-BD59-A6C34878D82A}">
                    <a16:rowId xmlns="" xmlns:a16="http://schemas.microsoft.com/office/drawing/2014/main" val="10002"/>
                  </a:ext>
                </a:extLst>
              </a:tr>
              <a:tr h="547950">
                <a:tc>
                  <a:txBody>
                    <a:bodyPr/>
                    <a:lstStyle/>
                    <a:p>
                      <a:pPr marL="0" marR="0" algn="ctr">
                        <a:lnSpc>
                          <a:spcPct val="115000"/>
                        </a:lnSpc>
                        <a:spcBef>
                          <a:spcPts val="0"/>
                        </a:spcBef>
                        <a:spcAft>
                          <a:spcPts val="0"/>
                        </a:spcAft>
                      </a:pPr>
                      <a:r>
                        <a:rPr lang="en-US" sz="2800" b="1" dirty="0">
                          <a:effectLst/>
                        </a:rPr>
                        <a:t>619</a:t>
                      </a:r>
                      <a:r>
                        <a:rPr lang="en-US" sz="2800" b="1" baseline="0" dirty="0">
                          <a:effectLst/>
                        </a:rPr>
                        <a:t> </a:t>
                      </a:r>
                      <a:endParaRPr lang="en-US" sz="2800" b="1" dirty="0">
                        <a:effectLst/>
                        <a:latin typeface="Calibri"/>
                        <a:ea typeface="Calibri"/>
                        <a:cs typeface="Arial"/>
                      </a:endParaRPr>
                    </a:p>
                  </a:txBody>
                  <a:tcPr marL="68580" marR="68580" marT="0" marB="0" anchor="b"/>
                </a:tc>
                <a:tc>
                  <a:txBody>
                    <a:bodyPr/>
                    <a:lstStyle/>
                    <a:p>
                      <a:pPr algn="ctr"/>
                      <a:r>
                        <a:rPr lang="en-US" sz="2800" b="1" dirty="0"/>
                        <a:t>1.29</a:t>
                      </a:r>
                    </a:p>
                  </a:txBody>
                  <a:tcPr marL="68580" marR="68580" marT="0" marB="0" anchor="b"/>
                </a:tc>
                <a:tc>
                  <a:txBody>
                    <a:bodyPr/>
                    <a:lstStyle/>
                    <a:p>
                      <a:pPr marL="0" marR="0" algn="ctr" defTabSz="914400" rtl="0" eaLnBrk="1" fontAlgn="b" latinLnBrk="0" hangingPunct="1">
                        <a:lnSpc>
                          <a:spcPct val="115000"/>
                        </a:lnSpc>
                        <a:spcBef>
                          <a:spcPts val="0"/>
                        </a:spcBef>
                        <a:spcAft>
                          <a:spcPts val="0"/>
                        </a:spcAft>
                      </a:pPr>
                      <a:r>
                        <a:rPr lang="en-US" sz="2800" b="1" kern="1200" dirty="0">
                          <a:effectLst/>
                        </a:rPr>
                        <a:t>1.01</a:t>
                      </a:r>
                      <a:endParaRPr lang="en-US" sz="2800" b="1" kern="1200" dirty="0">
                        <a:solidFill>
                          <a:schemeClr val="dk1"/>
                        </a:solidFill>
                        <a:effectLst/>
                        <a:latin typeface="+mn-lt"/>
                        <a:ea typeface="+mn-ea"/>
                        <a:cs typeface="+mn-cs"/>
                      </a:endParaRPr>
                    </a:p>
                  </a:txBody>
                  <a:tcPr marL="0" marR="0" marT="0" marB="0" anchor="b"/>
                </a:tc>
                <a:extLst>
                  <a:ext uri="{0D108BD9-81ED-4DB2-BD59-A6C34878D82A}">
                    <a16:rowId xmlns="" xmlns:a16="http://schemas.microsoft.com/office/drawing/2014/main" val="10003"/>
                  </a:ext>
                </a:extLst>
              </a:tr>
              <a:tr h="547950">
                <a:tc>
                  <a:txBody>
                    <a:bodyPr/>
                    <a:lstStyle/>
                    <a:p>
                      <a:pPr marL="0" marR="0" algn="ctr">
                        <a:lnSpc>
                          <a:spcPct val="115000"/>
                        </a:lnSpc>
                        <a:spcBef>
                          <a:spcPts val="0"/>
                        </a:spcBef>
                        <a:spcAft>
                          <a:spcPts val="0"/>
                        </a:spcAft>
                      </a:pPr>
                      <a:r>
                        <a:rPr lang="en-US" sz="2800" b="1" dirty="0">
                          <a:effectLst/>
                        </a:rPr>
                        <a:t>Part</a:t>
                      </a:r>
                      <a:r>
                        <a:rPr lang="en-US" sz="2800" b="1" baseline="0" dirty="0">
                          <a:effectLst/>
                        </a:rPr>
                        <a:t> B 6-21</a:t>
                      </a:r>
                      <a:endParaRPr lang="en-US" sz="2800" b="1" dirty="0">
                        <a:effectLst/>
                        <a:latin typeface="Calibri"/>
                        <a:ea typeface="Calibri"/>
                        <a:cs typeface="Arial"/>
                      </a:endParaRPr>
                    </a:p>
                  </a:txBody>
                  <a:tcPr marL="68580" marR="68580" marT="0" marB="0" anchor="b"/>
                </a:tc>
                <a:tc>
                  <a:txBody>
                    <a:bodyPr/>
                    <a:lstStyle/>
                    <a:p>
                      <a:pPr algn="ctr"/>
                      <a:r>
                        <a:rPr lang="en-US" sz="2800" b="1" dirty="0"/>
                        <a:t>1.76</a:t>
                      </a:r>
                    </a:p>
                  </a:txBody>
                  <a:tcPr marL="0" marR="0" marT="0" marB="0" anchor="b"/>
                </a:tc>
                <a:tc>
                  <a:txBody>
                    <a:bodyPr/>
                    <a:lstStyle/>
                    <a:p>
                      <a:pPr marL="0" marR="0" algn="ctr" defTabSz="914400" rtl="0" eaLnBrk="1" fontAlgn="b" latinLnBrk="0" hangingPunct="1">
                        <a:lnSpc>
                          <a:spcPct val="115000"/>
                        </a:lnSpc>
                        <a:spcBef>
                          <a:spcPts val="0"/>
                        </a:spcBef>
                        <a:spcAft>
                          <a:spcPts val="0"/>
                        </a:spcAft>
                      </a:pPr>
                      <a:r>
                        <a:rPr lang="en-US" sz="2800" b="1" kern="1200" dirty="0">
                          <a:effectLst/>
                        </a:rPr>
                        <a:t>1.27</a:t>
                      </a:r>
                      <a:endParaRPr lang="en-US" sz="2800" b="1" kern="1200" dirty="0">
                        <a:solidFill>
                          <a:schemeClr val="dk1"/>
                        </a:solidFill>
                        <a:effectLst/>
                        <a:latin typeface="+mn-lt"/>
                        <a:ea typeface="+mn-ea"/>
                        <a:cs typeface="+mn-cs"/>
                      </a:endParaRPr>
                    </a:p>
                  </a:txBody>
                  <a:tcPr marL="0" marR="0" marT="0" marB="0" anchor="b"/>
                </a:tc>
                <a:extLst>
                  <a:ext uri="{0D108BD9-81ED-4DB2-BD59-A6C34878D82A}">
                    <a16:rowId xmlns="" xmlns:a16="http://schemas.microsoft.com/office/drawing/2014/main" val="10004"/>
                  </a:ext>
                </a:extLst>
              </a:tr>
            </a:tbl>
          </a:graphicData>
        </a:graphic>
      </p:graphicFrame>
      <p:sp>
        <p:nvSpPr>
          <p:cNvPr id="3" name="Slide Number Placeholder 2"/>
          <p:cNvSpPr>
            <a:spLocks noGrp="1"/>
          </p:cNvSpPr>
          <p:nvPr>
            <p:ph type="sldNum" sz="quarter" idx="12"/>
          </p:nvPr>
        </p:nvSpPr>
        <p:spPr/>
        <p:txBody>
          <a:bodyPr/>
          <a:lstStyle/>
          <a:p>
            <a:fld id="{174E07D9-8248-4A0E-82EF-FE5AFD0363D2}" type="slidenum">
              <a:rPr lang="en-US" smtClean="0"/>
              <a:t>23</a:t>
            </a:fld>
            <a:endParaRPr lang="en-US" dirty="0"/>
          </a:p>
        </p:txBody>
      </p:sp>
    </p:spTree>
    <p:extLst>
      <p:ext uri="{BB962C8B-B14F-4D97-AF65-F5344CB8AC3E}">
        <p14:creationId xmlns:p14="http://schemas.microsoft.com/office/powerpoint/2010/main" val="4198365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914"/>
            <a:ext cx="8229600" cy="778944"/>
          </a:xfrm>
        </p:spPr>
        <p:txBody>
          <a:bodyPr>
            <a:normAutofit/>
          </a:bodyPr>
          <a:lstStyle/>
          <a:p>
            <a:r>
              <a:rPr lang="en-US" dirty="0"/>
              <a:t>Example S</a:t>
            </a:r>
            <a:r>
              <a:rPr lang="en-US" dirty="0" smtClean="0"/>
              <a:t>tate </a:t>
            </a:r>
            <a:r>
              <a:rPr lang="en-US" dirty="0"/>
              <a:t>ECO Data by Race/Ethnicity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60633802"/>
              </p:ext>
            </p:extLst>
          </p:nvPr>
        </p:nvGraphicFramePr>
        <p:xfrm>
          <a:off x="754742" y="1033237"/>
          <a:ext cx="7373257" cy="5154552"/>
        </p:xfrm>
        <a:graphic>
          <a:graphicData uri="http://schemas.openxmlformats.org/drawingml/2006/table">
            <a:tbl>
              <a:tblPr/>
              <a:tblGrid>
                <a:gridCol w="4615544">
                  <a:extLst>
                    <a:ext uri="{9D8B030D-6E8A-4147-A177-3AD203B41FA5}">
                      <a16:colId xmlns="" xmlns:a16="http://schemas.microsoft.com/office/drawing/2014/main" val="20000"/>
                    </a:ext>
                  </a:extLst>
                </a:gridCol>
                <a:gridCol w="2757713">
                  <a:extLst>
                    <a:ext uri="{9D8B030D-6E8A-4147-A177-3AD203B41FA5}">
                      <a16:colId xmlns="" xmlns:a16="http://schemas.microsoft.com/office/drawing/2014/main" val="20001"/>
                    </a:ext>
                  </a:extLst>
                </a:gridCol>
              </a:tblGrid>
              <a:tr h="1316730">
                <a:tc>
                  <a:txBody>
                    <a:bodyPr/>
                    <a:lstStyle/>
                    <a:p>
                      <a:pPr algn="l" fontAlgn="b"/>
                      <a:r>
                        <a:rPr lang="en-US" sz="2000" b="1" i="0" u="none" strike="noStrike" dirty="0">
                          <a:solidFill>
                            <a:schemeClr val="bg1"/>
                          </a:solidFill>
                          <a:effectLst/>
                          <a:latin typeface="+mn-lt"/>
                        </a:rPr>
                        <a:t>Race/ethnicity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b="1" i="0" u="none" strike="noStrike" kern="1200" dirty="0">
                          <a:solidFill>
                            <a:schemeClr val="bg1"/>
                          </a:solidFill>
                          <a:effectLst/>
                          <a:latin typeface="+mn-lt"/>
                          <a:ea typeface="+mn-ea"/>
                          <a:cs typeface="+mn-cs"/>
                        </a:rPr>
                        <a:t>% of infants and toddlers functioning within age expectations in social </a:t>
                      </a:r>
                      <a:r>
                        <a:rPr lang="en-US" sz="1800" b="1" i="0" u="none" strike="noStrike" kern="1200" dirty="0" smtClean="0">
                          <a:solidFill>
                            <a:schemeClr val="bg1"/>
                          </a:solidFill>
                          <a:effectLst/>
                          <a:latin typeface="+mn-lt"/>
                          <a:ea typeface="+mn-ea"/>
                          <a:cs typeface="+mn-cs"/>
                        </a:rPr>
                        <a:t>-emotional </a:t>
                      </a:r>
                      <a:r>
                        <a:rPr lang="en-US" sz="1800" b="1" i="0" u="none" strike="noStrike" kern="1200" dirty="0">
                          <a:solidFill>
                            <a:schemeClr val="bg1"/>
                          </a:solidFill>
                          <a:effectLst/>
                          <a:latin typeface="+mn-lt"/>
                          <a:ea typeface="+mn-ea"/>
                          <a:cs typeface="+mn-cs"/>
                        </a:rPr>
                        <a:t>skills by age 3 or exiting the</a:t>
                      </a:r>
                      <a:r>
                        <a:rPr lang="en-US" sz="1800" b="1" i="0" u="none" strike="noStrike" kern="1200" baseline="0" dirty="0">
                          <a:solidFill>
                            <a:schemeClr val="bg1"/>
                          </a:solidFill>
                          <a:effectLst/>
                          <a:latin typeface="+mn-lt"/>
                          <a:ea typeface="+mn-ea"/>
                          <a:cs typeface="+mn-cs"/>
                        </a:rPr>
                        <a:t> </a:t>
                      </a:r>
                      <a:r>
                        <a:rPr lang="en-US" sz="1800" b="1" i="0" u="none" strike="noStrike" kern="1200" dirty="0" smtClean="0">
                          <a:solidFill>
                            <a:schemeClr val="bg1"/>
                          </a:solidFill>
                          <a:effectLst/>
                          <a:latin typeface="+mn-lt"/>
                          <a:ea typeface="+mn-ea"/>
                          <a:cs typeface="+mn-cs"/>
                        </a:rPr>
                        <a:t>program </a:t>
                      </a:r>
                      <a:r>
                        <a:rPr lang="en-US" sz="1400" b="0" i="0" u="none" strike="noStrike" kern="1200" baseline="0" dirty="0">
                          <a:solidFill>
                            <a:schemeClr val="bg1"/>
                          </a:solidFill>
                          <a:latin typeface="+mn-lt"/>
                          <a:ea typeface="+mn-ea"/>
                          <a:cs typeface="+mn-cs"/>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0"/>
                  </a:ext>
                </a:extLst>
              </a:tr>
              <a:tr h="508581">
                <a:tc>
                  <a:txBody>
                    <a:bodyPr/>
                    <a:lstStyle/>
                    <a:p>
                      <a:pPr marL="0" marR="0" indent="0" algn="l" defTabSz="914400" rtl="0" eaLnBrk="1" fontAlgn="b" latinLnBrk="0" hangingPunct="1">
                        <a:lnSpc>
                          <a:spcPct val="115000"/>
                        </a:lnSpc>
                        <a:spcBef>
                          <a:spcPts val="0"/>
                        </a:spcBef>
                        <a:spcAft>
                          <a:spcPts val="0"/>
                        </a:spcAft>
                        <a:buClrTx/>
                        <a:buSzTx/>
                        <a:buFontTx/>
                        <a:buNone/>
                        <a:tabLst/>
                        <a:defRPr/>
                      </a:pPr>
                      <a:r>
                        <a:rPr lang="en-US" sz="2000" b="1" kern="1200" dirty="0">
                          <a:solidFill>
                            <a:schemeClr val="tx1"/>
                          </a:solidFill>
                          <a:effectLst/>
                          <a:latin typeface="+mn-lt"/>
                          <a:ea typeface="+mn-ea"/>
                          <a:cs typeface="+mn-cs"/>
                        </a:rPr>
                        <a:t>American Indian or Alaska Native</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mn-lt"/>
                        </a:rPr>
                        <a:t>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508581">
                <a:tc>
                  <a:txBody>
                    <a:bodyPr/>
                    <a:lstStyle/>
                    <a:p>
                      <a:pPr marL="0" marR="0" indent="0" algn="l" defTabSz="914400" rtl="0" eaLnBrk="1" fontAlgn="b" latinLnBrk="0" hangingPunct="1">
                        <a:lnSpc>
                          <a:spcPct val="115000"/>
                        </a:lnSpc>
                        <a:spcBef>
                          <a:spcPts val="0"/>
                        </a:spcBef>
                        <a:spcAft>
                          <a:spcPts val="0"/>
                        </a:spcAft>
                        <a:buClrTx/>
                        <a:buSzTx/>
                        <a:buFontTx/>
                        <a:buNone/>
                        <a:tabLst/>
                        <a:defRPr/>
                      </a:pPr>
                      <a:r>
                        <a:rPr lang="en-US" sz="2000" b="1" kern="1200" dirty="0">
                          <a:solidFill>
                            <a:schemeClr val="tx1"/>
                          </a:solidFill>
                          <a:effectLst/>
                          <a:latin typeface="+mn-lt"/>
                          <a:ea typeface="+mn-ea"/>
                          <a:cs typeface="+mn-cs"/>
                        </a:rPr>
                        <a:t>Asian</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mn-lt"/>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08581">
                <a:tc>
                  <a:txBody>
                    <a:bodyPr/>
                    <a:lstStyle/>
                    <a:p>
                      <a:pPr algn="l" fontAlgn="b"/>
                      <a:r>
                        <a:rPr lang="en-US" sz="2000" b="1" i="0" u="none" strike="noStrike" dirty="0">
                          <a:solidFill>
                            <a:schemeClr val="tx1"/>
                          </a:solidFill>
                          <a:effectLst/>
                          <a:latin typeface="+mn-lt"/>
                        </a:rPr>
                        <a:t>Black or African American</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mn-lt"/>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508581">
                <a:tc>
                  <a:txBody>
                    <a:bodyPr/>
                    <a:lstStyle/>
                    <a:p>
                      <a:pPr algn="l" fontAlgn="b"/>
                      <a:r>
                        <a:rPr lang="en-US" sz="2000" b="1" i="0" u="none" strike="noStrike" dirty="0">
                          <a:solidFill>
                            <a:schemeClr val="tx1"/>
                          </a:solidFill>
                          <a:effectLst/>
                          <a:latin typeface="+mn-lt"/>
                        </a:rPr>
                        <a:t>Hispanic/Latino</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mn-lt"/>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508581">
                <a:tc>
                  <a:txBody>
                    <a:bodyPr/>
                    <a:lstStyle/>
                    <a:p>
                      <a:pPr algn="l" fontAlgn="b"/>
                      <a:r>
                        <a:rPr lang="en-US" sz="2000" b="1" i="0" u="none" strike="noStrike" dirty="0">
                          <a:solidFill>
                            <a:schemeClr val="tx1"/>
                          </a:solidFill>
                          <a:effectLst/>
                          <a:latin typeface="+mn-lt"/>
                        </a:rPr>
                        <a:t>Two or More Races</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mn-lt"/>
                        </a:rPr>
                        <a:t>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508581">
                <a:tc>
                  <a:txBody>
                    <a:bodyPr/>
                    <a:lstStyle/>
                    <a:p>
                      <a:pPr marL="0" marR="0" algn="l" defTabSz="914400" rtl="0" eaLnBrk="1" fontAlgn="b" latinLnBrk="0" hangingPunct="1">
                        <a:lnSpc>
                          <a:spcPct val="115000"/>
                        </a:lnSpc>
                        <a:spcBef>
                          <a:spcPts val="0"/>
                        </a:spcBef>
                        <a:spcAft>
                          <a:spcPts val="0"/>
                        </a:spcAft>
                      </a:pPr>
                      <a:r>
                        <a:rPr lang="en-US" sz="2000" b="1" i="0" u="none" strike="noStrike" kern="1200" dirty="0">
                          <a:solidFill>
                            <a:schemeClr val="tx1"/>
                          </a:solidFill>
                          <a:effectLst/>
                          <a:latin typeface="+mn-lt"/>
                          <a:ea typeface="+mn-ea"/>
                          <a:cs typeface="+mn-cs"/>
                        </a:rPr>
                        <a:t>Native Hawaiian or Other Pacific Islander</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mn-lt"/>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508581">
                <a:tc>
                  <a:txBody>
                    <a:bodyPr/>
                    <a:lstStyle/>
                    <a:p>
                      <a:pPr algn="l" fontAlgn="b"/>
                      <a:r>
                        <a:rPr lang="en-US" sz="2000" b="1" i="0" u="none" strike="noStrike" dirty="0">
                          <a:solidFill>
                            <a:schemeClr val="tx1"/>
                          </a:solidFill>
                          <a:effectLst/>
                          <a:latin typeface="+mn-lt"/>
                        </a:rPr>
                        <a:t>White</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mn-lt"/>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
        <p:nvSpPr>
          <p:cNvPr id="3" name="Slide Number Placeholder 2"/>
          <p:cNvSpPr>
            <a:spLocks noGrp="1"/>
          </p:cNvSpPr>
          <p:nvPr>
            <p:ph type="sldNum" sz="quarter" idx="12"/>
          </p:nvPr>
        </p:nvSpPr>
        <p:spPr/>
        <p:txBody>
          <a:bodyPr/>
          <a:lstStyle/>
          <a:p>
            <a:fld id="{174E07D9-8248-4A0E-82EF-FE5AFD0363D2}" type="slidenum">
              <a:rPr lang="en-US" smtClean="0"/>
              <a:t>24</a:t>
            </a:fld>
            <a:endParaRPr lang="en-US" dirty="0"/>
          </a:p>
        </p:txBody>
      </p:sp>
    </p:spTree>
    <p:extLst>
      <p:ext uri="{BB962C8B-B14F-4D97-AF65-F5344CB8AC3E}">
        <p14:creationId xmlns:p14="http://schemas.microsoft.com/office/powerpoint/2010/main" val="1426353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0797713"/>
              </p:ext>
            </p:extLst>
          </p:nvPr>
        </p:nvGraphicFramePr>
        <p:xfrm>
          <a:off x="259080" y="350521"/>
          <a:ext cx="877824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174E07D9-8248-4A0E-82EF-FE5AFD0363D2}" type="slidenum">
              <a:rPr lang="en-US" smtClean="0"/>
              <a:t>25</a:t>
            </a:fld>
            <a:endParaRPr lang="en-US" dirty="0"/>
          </a:p>
        </p:txBody>
      </p:sp>
    </p:spTree>
    <p:extLst>
      <p:ext uri="{BB962C8B-B14F-4D97-AF65-F5344CB8AC3E}">
        <p14:creationId xmlns:p14="http://schemas.microsoft.com/office/powerpoint/2010/main" val="3168304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idx="1"/>
            <p:extLst>
              <p:ext uri="{D42A27DB-BD31-4B8C-83A1-F6EECF244321}">
                <p14:modId xmlns:p14="http://schemas.microsoft.com/office/powerpoint/2010/main" val="517604068"/>
              </p:ext>
            </p:extLst>
          </p:nvPr>
        </p:nvGraphicFramePr>
        <p:xfrm>
          <a:off x="457200" y="1536700"/>
          <a:ext cx="8229600" cy="4589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174E07D9-8248-4A0E-82EF-FE5AFD0363D2}" type="slidenum">
              <a:rPr lang="en-US" smtClean="0"/>
              <a:t>26</a:t>
            </a:fld>
            <a:endParaRPr lang="en-US" dirty="0"/>
          </a:p>
        </p:txBody>
      </p:sp>
    </p:spTree>
    <p:extLst>
      <p:ext uri="{BB962C8B-B14F-4D97-AF65-F5344CB8AC3E}">
        <p14:creationId xmlns:p14="http://schemas.microsoft.com/office/powerpoint/2010/main" val="159007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097" y="0"/>
            <a:ext cx="8229600" cy="1119673"/>
          </a:xfrm>
        </p:spPr>
        <p:txBody>
          <a:bodyPr>
            <a:normAutofit/>
          </a:bodyPr>
          <a:lstStyle/>
          <a:p>
            <a:r>
              <a:rPr lang="en-US" dirty="0"/>
              <a:t>How are success gaps addressed?</a:t>
            </a:r>
          </a:p>
        </p:txBody>
      </p:sp>
      <p:sp>
        <p:nvSpPr>
          <p:cNvPr id="3" name="Content Placeholder 2"/>
          <p:cNvSpPr>
            <a:spLocks noGrp="1"/>
          </p:cNvSpPr>
          <p:nvPr>
            <p:ph idx="1"/>
          </p:nvPr>
        </p:nvSpPr>
        <p:spPr/>
        <p:txBody>
          <a:bodyPr/>
          <a:lstStyle/>
          <a:p>
            <a:r>
              <a:rPr lang="en-US" dirty="0"/>
              <a:t>For children who are preschool or school-age, there are lots of school improvement activities.</a:t>
            </a:r>
          </a:p>
          <a:p>
            <a:r>
              <a:rPr lang="en-US" dirty="0"/>
              <a:t>A new </a:t>
            </a:r>
            <a:r>
              <a:rPr lang="en-US" dirty="0" smtClean="0"/>
              <a:t>toolkit </a:t>
            </a:r>
            <a:r>
              <a:rPr lang="en-US" dirty="0"/>
              <a:t>specifically for success gaps has been developed and is available.</a:t>
            </a:r>
          </a:p>
        </p:txBody>
      </p:sp>
      <p:sp>
        <p:nvSpPr>
          <p:cNvPr id="4" name="Slide Number Placeholder 3"/>
          <p:cNvSpPr>
            <a:spLocks noGrp="1"/>
          </p:cNvSpPr>
          <p:nvPr>
            <p:ph type="sldNum" sz="quarter" idx="12"/>
          </p:nvPr>
        </p:nvSpPr>
        <p:spPr/>
        <p:txBody>
          <a:bodyPr/>
          <a:lstStyle/>
          <a:p>
            <a:fld id="{174E07D9-8248-4A0E-82EF-FE5AFD0363D2}" type="slidenum">
              <a:rPr lang="en-US" smtClean="0"/>
              <a:t>27</a:t>
            </a:fld>
            <a:endParaRPr lang="en-US" dirty="0"/>
          </a:p>
        </p:txBody>
      </p:sp>
    </p:spTree>
    <p:extLst>
      <p:ext uri="{BB962C8B-B14F-4D97-AF65-F5344CB8AC3E}">
        <p14:creationId xmlns:p14="http://schemas.microsoft.com/office/powerpoint/2010/main" val="2608667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133" y="368358"/>
            <a:ext cx="8013700" cy="860035"/>
          </a:xfrm>
        </p:spPr>
        <p:txBody>
          <a:bodyPr>
            <a:noAutofit/>
          </a:bodyPr>
          <a:lstStyle/>
          <a:p>
            <a:r>
              <a:rPr lang="en-US" dirty="0"/>
              <a:t>Success Gaps Tools for Preschool and School-age Children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2130694"/>
              </p:ext>
            </p:extLst>
          </p:nvPr>
        </p:nvGraphicFramePr>
        <p:xfrm>
          <a:off x="1461808" y="1206012"/>
          <a:ext cx="6595024" cy="5332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174E07D9-8248-4A0E-82EF-FE5AFD0363D2}" type="slidenum">
              <a:rPr lang="en-US" smtClean="0"/>
              <a:t>28</a:t>
            </a:fld>
            <a:endParaRPr lang="en-US" dirty="0"/>
          </a:p>
        </p:txBody>
      </p:sp>
    </p:spTree>
    <p:extLst>
      <p:ext uri="{BB962C8B-B14F-4D97-AF65-F5344CB8AC3E}">
        <p14:creationId xmlns:p14="http://schemas.microsoft.com/office/powerpoint/2010/main" val="1200548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8465" y="352426"/>
            <a:ext cx="8059479" cy="692603"/>
          </a:xfrm>
        </p:spPr>
        <p:txBody>
          <a:bodyPr>
            <a:normAutofit/>
          </a:bodyPr>
          <a:lstStyle/>
          <a:p>
            <a:r>
              <a:rPr lang="en-US" dirty="0"/>
              <a:t>How to Address Success Gaps </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483977951"/>
              </p:ext>
            </p:extLst>
          </p:nvPr>
        </p:nvGraphicFramePr>
        <p:xfrm>
          <a:off x="899886" y="1281114"/>
          <a:ext cx="7373257" cy="4713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AAE2B4D5-FF81-45F2-9F5C-2AFDE61B922D}" type="slidenum">
              <a:rPr lang="en-US" smtClean="0"/>
              <a:pPr/>
              <a:t>29</a:t>
            </a:fld>
            <a:endParaRPr lang="en-US" dirty="0"/>
          </a:p>
        </p:txBody>
      </p:sp>
    </p:spTree>
    <p:extLst>
      <p:ext uri="{BB962C8B-B14F-4D97-AF65-F5344CB8AC3E}">
        <p14:creationId xmlns:p14="http://schemas.microsoft.com/office/powerpoint/2010/main" val="2789832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a:t>
            </a:r>
          </a:p>
        </p:txBody>
      </p:sp>
      <p:sp>
        <p:nvSpPr>
          <p:cNvPr id="3" name="Content Placeholder 2"/>
          <p:cNvSpPr>
            <a:spLocks noGrp="1"/>
          </p:cNvSpPr>
          <p:nvPr>
            <p:ph idx="1"/>
          </p:nvPr>
        </p:nvSpPr>
        <p:spPr/>
        <p:txBody>
          <a:bodyPr>
            <a:normAutofit/>
          </a:bodyPr>
          <a:lstStyle/>
          <a:p>
            <a:r>
              <a:rPr lang="en-US" dirty="0"/>
              <a:t>What is a success gap?</a:t>
            </a:r>
          </a:p>
          <a:p>
            <a:r>
              <a:rPr lang="en-US" dirty="0"/>
              <a:t>How do we determine if we have any success gaps?</a:t>
            </a:r>
          </a:p>
          <a:p>
            <a:r>
              <a:rPr lang="en-US" dirty="0"/>
              <a:t>How do we determine causes of success gaps?</a:t>
            </a:r>
          </a:p>
          <a:p>
            <a:r>
              <a:rPr lang="en-US" dirty="0"/>
              <a:t>Overview of the Success Gaps Toolkit </a:t>
            </a:r>
          </a:p>
          <a:p>
            <a:pPr>
              <a:tabLst>
                <a:tab pos="1431925" algn="l"/>
              </a:tabLst>
            </a:pPr>
            <a:r>
              <a:rPr lang="en-US" dirty="0"/>
              <a:t>Discussion of </a:t>
            </a:r>
            <a:r>
              <a:rPr lang="en-US" dirty="0" smtClean="0"/>
              <a:t>success gaps </a:t>
            </a:r>
            <a:r>
              <a:rPr lang="en-US" dirty="0"/>
              <a:t>for infants and toddlers</a:t>
            </a:r>
          </a:p>
          <a:p>
            <a:endParaRPr lang="en-US" dirty="0"/>
          </a:p>
        </p:txBody>
      </p:sp>
      <p:sp>
        <p:nvSpPr>
          <p:cNvPr id="4" name="Slide Number Placeholder 3"/>
          <p:cNvSpPr>
            <a:spLocks noGrp="1"/>
          </p:cNvSpPr>
          <p:nvPr>
            <p:ph type="sldNum" sz="quarter" idx="12"/>
          </p:nvPr>
        </p:nvSpPr>
        <p:spPr/>
        <p:txBody>
          <a:bodyPr/>
          <a:lstStyle/>
          <a:p>
            <a:fld id="{174E07D9-8248-4A0E-82EF-FE5AFD0363D2}" type="slidenum">
              <a:rPr lang="en-US" smtClean="0"/>
              <a:t>3</a:t>
            </a:fld>
            <a:endParaRPr lang="en-US" dirty="0"/>
          </a:p>
        </p:txBody>
      </p:sp>
    </p:spTree>
    <p:extLst>
      <p:ext uri="{BB962C8B-B14F-4D97-AF65-F5344CB8AC3E}">
        <p14:creationId xmlns:p14="http://schemas.microsoft.com/office/powerpoint/2010/main" val="3781210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05987" y="458827"/>
            <a:ext cx="6686289" cy="5423540"/>
          </a:xfrm>
          <a:prstGeom prst="rect">
            <a:avLst/>
          </a:prstGeom>
        </p:spPr>
      </p:pic>
      <p:sp>
        <p:nvSpPr>
          <p:cNvPr id="2" name="Slide Number Placeholder 1"/>
          <p:cNvSpPr>
            <a:spLocks noGrp="1"/>
          </p:cNvSpPr>
          <p:nvPr>
            <p:ph type="sldNum" sz="quarter" idx="12"/>
          </p:nvPr>
        </p:nvSpPr>
        <p:spPr/>
        <p:txBody>
          <a:bodyPr/>
          <a:lstStyle/>
          <a:p>
            <a:fld id="{174E07D9-8248-4A0E-82EF-FE5AFD0363D2}" type="slidenum">
              <a:rPr lang="en-US" smtClean="0"/>
              <a:t>30</a:t>
            </a:fld>
            <a:endParaRPr lang="en-US" dirty="0"/>
          </a:p>
        </p:txBody>
      </p:sp>
    </p:spTree>
    <p:extLst>
      <p:ext uri="{BB962C8B-B14F-4D97-AF65-F5344CB8AC3E}">
        <p14:creationId xmlns:p14="http://schemas.microsoft.com/office/powerpoint/2010/main" val="253128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23847" y="2"/>
            <a:ext cx="6534615" cy="6287865"/>
          </a:xfrm>
          <a:prstGeom prst="rect">
            <a:avLst/>
          </a:prstGeom>
        </p:spPr>
      </p:pic>
      <p:sp>
        <p:nvSpPr>
          <p:cNvPr id="3" name="Slide Number Placeholder 2"/>
          <p:cNvSpPr>
            <a:spLocks noGrp="1"/>
          </p:cNvSpPr>
          <p:nvPr>
            <p:ph type="sldNum" sz="quarter" idx="12"/>
          </p:nvPr>
        </p:nvSpPr>
        <p:spPr/>
        <p:txBody>
          <a:bodyPr/>
          <a:lstStyle/>
          <a:p>
            <a:fld id="{174E07D9-8248-4A0E-82EF-FE5AFD0363D2}" type="slidenum">
              <a:rPr lang="en-US" smtClean="0"/>
              <a:t>31</a:t>
            </a:fld>
            <a:endParaRPr lang="en-US" dirty="0"/>
          </a:p>
        </p:txBody>
      </p:sp>
    </p:spTree>
    <p:extLst>
      <p:ext uri="{BB962C8B-B14F-4D97-AF65-F5344CB8AC3E}">
        <p14:creationId xmlns:p14="http://schemas.microsoft.com/office/powerpoint/2010/main" val="2717149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41175" y="305206"/>
            <a:ext cx="7756208" cy="5837396"/>
          </a:xfrm>
          <a:prstGeom prst="rect">
            <a:avLst/>
          </a:prstGeom>
        </p:spPr>
      </p:pic>
      <p:sp>
        <p:nvSpPr>
          <p:cNvPr id="3" name="Slide Number Placeholder 2"/>
          <p:cNvSpPr>
            <a:spLocks noGrp="1"/>
          </p:cNvSpPr>
          <p:nvPr>
            <p:ph type="sldNum" sz="quarter" idx="12"/>
          </p:nvPr>
        </p:nvSpPr>
        <p:spPr/>
        <p:txBody>
          <a:bodyPr/>
          <a:lstStyle/>
          <a:p>
            <a:fld id="{174E07D9-8248-4A0E-82EF-FE5AFD0363D2}" type="slidenum">
              <a:rPr lang="en-US" smtClean="0"/>
              <a:t>32</a:t>
            </a:fld>
            <a:endParaRPr lang="en-US" dirty="0"/>
          </a:p>
        </p:txBody>
      </p:sp>
    </p:spTree>
    <p:extLst>
      <p:ext uri="{BB962C8B-B14F-4D97-AF65-F5344CB8AC3E}">
        <p14:creationId xmlns:p14="http://schemas.microsoft.com/office/powerpoint/2010/main" val="649695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3976" y="371555"/>
            <a:ext cx="7915847" cy="5778722"/>
          </a:xfrm>
          <a:prstGeom prst="rect">
            <a:avLst/>
          </a:prstGeom>
        </p:spPr>
      </p:pic>
      <p:sp>
        <p:nvSpPr>
          <p:cNvPr id="3" name="Slide Number Placeholder 2"/>
          <p:cNvSpPr>
            <a:spLocks noGrp="1"/>
          </p:cNvSpPr>
          <p:nvPr>
            <p:ph type="sldNum" sz="quarter" idx="12"/>
          </p:nvPr>
        </p:nvSpPr>
        <p:spPr/>
        <p:txBody>
          <a:bodyPr/>
          <a:lstStyle/>
          <a:p>
            <a:fld id="{174E07D9-8248-4A0E-82EF-FE5AFD0363D2}" type="slidenum">
              <a:rPr lang="en-US" smtClean="0"/>
              <a:t>33</a:t>
            </a:fld>
            <a:endParaRPr lang="en-US" dirty="0"/>
          </a:p>
        </p:txBody>
      </p:sp>
    </p:spTree>
    <p:extLst>
      <p:ext uri="{BB962C8B-B14F-4D97-AF65-F5344CB8AC3E}">
        <p14:creationId xmlns:p14="http://schemas.microsoft.com/office/powerpoint/2010/main" val="2302169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 describe the set up of the rubric" title="picture of the rubric and it's organiz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0730" y="124462"/>
            <a:ext cx="4907482" cy="61093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AAE2B4D5-FF81-45F2-9F5C-2AFDE61B922D}" type="slidenum">
              <a:rPr lang="en-US" smtClean="0"/>
              <a:pPr/>
              <a:t>34</a:t>
            </a:fld>
            <a:endParaRPr lang="en-US" dirty="0"/>
          </a:p>
        </p:txBody>
      </p:sp>
    </p:spTree>
    <p:extLst>
      <p:ext uri="{BB962C8B-B14F-4D97-AF65-F5344CB8AC3E}">
        <p14:creationId xmlns:p14="http://schemas.microsoft.com/office/powerpoint/2010/main" val="280379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0363" y="74433"/>
            <a:ext cx="8112642" cy="617517"/>
          </a:xfrm>
        </p:spPr>
        <p:txBody>
          <a:bodyPr>
            <a:normAutofit/>
          </a:bodyPr>
          <a:lstStyle/>
          <a:p>
            <a:r>
              <a:rPr lang="en-US" dirty="0"/>
              <a:t>Self-assessment </a:t>
            </a:r>
            <a:r>
              <a:rPr lang="en-US" dirty="0" smtClean="0"/>
              <a:t>Components</a:t>
            </a:r>
            <a:endParaRPr lang="en-US" dirty="0"/>
          </a:p>
        </p:txBody>
      </p:sp>
      <p:sp>
        <p:nvSpPr>
          <p:cNvPr id="3" name="Content Placeholder 2"/>
          <p:cNvSpPr>
            <a:spLocks noGrp="1"/>
          </p:cNvSpPr>
          <p:nvPr>
            <p:ph idx="4294967295"/>
          </p:nvPr>
        </p:nvSpPr>
        <p:spPr>
          <a:xfrm>
            <a:off x="1549159" y="822765"/>
            <a:ext cx="6816467" cy="5716272"/>
          </a:xfrm>
          <a:prstGeom prst="rect">
            <a:avLst/>
          </a:prstGeom>
        </p:spPr>
        <p:txBody>
          <a:bodyPr>
            <a:noAutofit/>
          </a:bodyPr>
          <a:lstStyle/>
          <a:p>
            <a:pPr>
              <a:lnSpc>
                <a:spcPct val="100000"/>
              </a:lnSpc>
              <a:spcBef>
                <a:spcPts val="3600"/>
              </a:spcBef>
              <a:spcAft>
                <a:spcPts val="0"/>
              </a:spcAft>
            </a:pPr>
            <a:r>
              <a:rPr lang="en-US" sz="2800" dirty="0">
                <a:solidFill>
                  <a:srgbClr val="0D466E"/>
                </a:solidFill>
              </a:rPr>
              <a:t>Data-based </a:t>
            </a:r>
            <a:r>
              <a:rPr lang="en-US" sz="2800" dirty="0" smtClean="0">
                <a:solidFill>
                  <a:srgbClr val="0D466E"/>
                </a:solidFill>
              </a:rPr>
              <a:t>decisionmaking</a:t>
            </a:r>
            <a:endParaRPr lang="en-US" sz="2800" dirty="0">
              <a:solidFill>
                <a:srgbClr val="0D466E"/>
              </a:solidFill>
            </a:endParaRPr>
          </a:p>
          <a:p>
            <a:pPr>
              <a:lnSpc>
                <a:spcPct val="100000"/>
              </a:lnSpc>
              <a:spcBef>
                <a:spcPts val="4200"/>
              </a:spcBef>
              <a:spcAft>
                <a:spcPts val="0"/>
              </a:spcAft>
            </a:pPr>
            <a:r>
              <a:rPr lang="en-US" sz="2800" dirty="0">
                <a:solidFill>
                  <a:srgbClr val="0D466E"/>
                </a:solidFill>
              </a:rPr>
              <a:t>Cultural responsiveness</a:t>
            </a:r>
          </a:p>
          <a:p>
            <a:pPr>
              <a:lnSpc>
                <a:spcPct val="100000"/>
              </a:lnSpc>
              <a:spcBef>
                <a:spcPts val="4200"/>
              </a:spcBef>
              <a:spcAft>
                <a:spcPts val="0"/>
              </a:spcAft>
            </a:pPr>
            <a:r>
              <a:rPr lang="en-US" sz="2800" dirty="0">
                <a:solidFill>
                  <a:srgbClr val="0D466E"/>
                </a:solidFill>
              </a:rPr>
              <a:t>High-quality core instructional program</a:t>
            </a:r>
          </a:p>
          <a:p>
            <a:pPr>
              <a:lnSpc>
                <a:spcPct val="100000"/>
              </a:lnSpc>
              <a:spcBef>
                <a:spcPts val="4200"/>
              </a:spcBef>
              <a:spcAft>
                <a:spcPts val="0"/>
              </a:spcAft>
            </a:pPr>
            <a:r>
              <a:rPr lang="en-US" sz="2800" dirty="0" smtClean="0">
                <a:solidFill>
                  <a:srgbClr val="0D466E"/>
                </a:solidFill>
              </a:rPr>
              <a:t>Assessment–universal </a:t>
            </a:r>
            <a:r>
              <a:rPr lang="en-US" sz="2800" dirty="0">
                <a:solidFill>
                  <a:srgbClr val="0D466E"/>
                </a:solidFill>
              </a:rPr>
              <a:t>screening and progress monitoring</a:t>
            </a:r>
          </a:p>
          <a:p>
            <a:pPr>
              <a:lnSpc>
                <a:spcPct val="100000"/>
              </a:lnSpc>
              <a:spcBef>
                <a:spcPts val="4200"/>
              </a:spcBef>
              <a:spcAft>
                <a:spcPts val="0"/>
              </a:spcAft>
            </a:pPr>
            <a:r>
              <a:rPr lang="en-US" sz="2800" dirty="0" smtClean="0">
                <a:solidFill>
                  <a:srgbClr val="0D466E"/>
                </a:solidFill>
              </a:rPr>
              <a:t>Evidence-based instructional/behavioral </a:t>
            </a:r>
            <a:r>
              <a:rPr lang="en-US" sz="2800" dirty="0">
                <a:solidFill>
                  <a:srgbClr val="0D466E"/>
                </a:solidFill>
              </a:rPr>
              <a:t>interventions and </a:t>
            </a:r>
            <a:r>
              <a:rPr lang="en-US" sz="2800" dirty="0" smtClean="0">
                <a:solidFill>
                  <a:srgbClr val="0D466E"/>
                </a:solidFill>
              </a:rPr>
              <a:t>supports</a:t>
            </a:r>
            <a:endParaRPr lang="en-US" sz="2800" dirty="0">
              <a:solidFill>
                <a:srgbClr val="0D466E"/>
              </a:solidFill>
            </a:endParaRPr>
          </a:p>
          <a:p>
            <a:endParaRPr lang="en-US" sz="2800" dirty="0"/>
          </a:p>
        </p:txBody>
      </p:sp>
      <p:sp>
        <p:nvSpPr>
          <p:cNvPr id="5" name="Slide Number Placeholder 4"/>
          <p:cNvSpPr>
            <a:spLocks noGrp="1"/>
          </p:cNvSpPr>
          <p:nvPr>
            <p:ph type="sldNum" sz="quarter" idx="12"/>
          </p:nvPr>
        </p:nvSpPr>
        <p:spPr/>
        <p:txBody>
          <a:bodyPr/>
          <a:lstStyle/>
          <a:p>
            <a:fld id="{AAE2B4D5-FF81-45F2-9F5C-2AFDE61B922D}" type="slidenum">
              <a:rPr lang="en-US" smtClean="0"/>
              <a:pPr/>
              <a:t>35</a:t>
            </a:fld>
            <a:endParaRPr lang="en-US" dirty="0"/>
          </a:p>
        </p:txBody>
      </p:sp>
      <p:pic>
        <p:nvPicPr>
          <p:cNvPr id="6" name="Picture 4" descr="C:\Users\lysy_c\Downloads\Slides\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578966" y="761426"/>
            <a:ext cx="806804" cy="8067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lysy_c\Downloads\Slides\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127" y="1565255"/>
            <a:ext cx="806804" cy="10085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lysy_c\Downloads\Slides (3).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200" t="21264" r="25648" b="21174"/>
          <a:stretch/>
        </p:blipFill>
        <p:spPr bwMode="auto">
          <a:xfrm>
            <a:off x="662923" y="2699671"/>
            <a:ext cx="598051" cy="6023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lysy_c\Downloads\Slides (4).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9095" b="9715"/>
          <a:stretch/>
        </p:blipFill>
        <p:spPr bwMode="auto">
          <a:xfrm>
            <a:off x="621854" y="3746800"/>
            <a:ext cx="912683" cy="6497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lysy_c\Downloads\Slides\1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4905" y="4833000"/>
            <a:ext cx="978997" cy="978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743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2893" y="79628"/>
            <a:ext cx="7963786" cy="1143000"/>
          </a:xfrm>
        </p:spPr>
        <p:txBody>
          <a:bodyPr>
            <a:normAutofit/>
          </a:bodyPr>
          <a:lstStyle/>
          <a:p>
            <a:pPr algn="l"/>
            <a:r>
              <a:rPr lang="en-US" dirty="0"/>
              <a:t>Data-based D</a:t>
            </a:r>
            <a:r>
              <a:rPr lang="en-US" dirty="0" smtClean="0"/>
              <a:t>ecisionmaking</a:t>
            </a:r>
            <a:endParaRPr lang="en-US" dirty="0"/>
          </a:p>
        </p:txBody>
      </p:sp>
      <p:sp>
        <p:nvSpPr>
          <p:cNvPr id="6" name="Slide Number Placeholder 5"/>
          <p:cNvSpPr>
            <a:spLocks noGrp="1"/>
          </p:cNvSpPr>
          <p:nvPr>
            <p:ph type="sldNum" sz="quarter" idx="12"/>
          </p:nvPr>
        </p:nvSpPr>
        <p:spPr/>
        <p:txBody>
          <a:bodyPr/>
          <a:lstStyle/>
          <a:p>
            <a:fld id="{AAE2B4D5-FF81-45F2-9F5C-2AFDE61B922D}" type="slidenum">
              <a:rPr lang="en-US" smtClean="0"/>
              <a:pPr/>
              <a:t>36</a:t>
            </a:fld>
            <a:endParaRPr lang="en-US" dirty="0"/>
          </a:p>
        </p:txBody>
      </p:sp>
      <p:pic>
        <p:nvPicPr>
          <p:cNvPr id="6146" name="Picture 2" descr="C:\Users\lysy_c\Downloads\Slides\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336" y="1307689"/>
            <a:ext cx="4805510" cy="4805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806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0995" y="185466"/>
            <a:ext cx="7963785" cy="928688"/>
          </a:xfrm>
        </p:spPr>
        <p:txBody>
          <a:bodyPr>
            <a:normAutofit/>
          </a:bodyPr>
          <a:lstStyle/>
          <a:p>
            <a:r>
              <a:rPr lang="en-US" dirty="0"/>
              <a:t>Cultural </a:t>
            </a:r>
            <a:r>
              <a:rPr lang="en-US" dirty="0" smtClean="0"/>
              <a:t>Responsiveness </a:t>
            </a:r>
            <a:endParaRPr lang="en-US" dirty="0"/>
          </a:p>
        </p:txBody>
      </p:sp>
      <p:sp>
        <p:nvSpPr>
          <p:cNvPr id="6" name="Slide Number Placeholder 5"/>
          <p:cNvSpPr>
            <a:spLocks noGrp="1"/>
          </p:cNvSpPr>
          <p:nvPr>
            <p:ph type="sldNum" sz="quarter" idx="12"/>
          </p:nvPr>
        </p:nvSpPr>
        <p:spPr/>
        <p:txBody>
          <a:bodyPr/>
          <a:lstStyle/>
          <a:p>
            <a:fld id="{AAE2B4D5-FF81-45F2-9F5C-2AFDE61B922D}" type="slidenum">
              <a:rPr lang="en-US" smtClean="0"/>
              <a:pPr/>
              <a:t>37</a:t>
            </a:fld>
            <a:endParaRPr lang="en-US" dirty="0"/>
          </a:p>
        </p:txBody>
      </p:sp>
      <p:pic>
        <p:nvPicPr>
          <p:cNvPr id="5122" name="Picture 2" descr="C:\Users\lysy_c\Downloads\Slides\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0400" y="1376516"/>
            <a:ext cx="4857399" cy="4857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2205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9732" y="226754"/>
            <a:ext cx="8133906" cy="928688"/>
          </a:xfrm>
        </p:spPr>
        <p:txBody>
          <a:bodyPr>
            <a:normAutofit/>
          </a:bodyPr>
          <a:lstStyle/>
          <a:p>
            <a:r>
              <a:rPr lang="en-US" dirty="0"/>
              <a:t>Core </a:t>
            </a:r>
            <a:r>
              <a:rPr lang="en-US" dirty="0" smtClean="0"/>
              <a:t>Instructional Program</a:t>
            </a:r>
            <a:endParaRPr lang="en-US" dirty="0"/>
          </a:p>
        </p:txBody>
      </p:sp>
      <p:sp>
        <p:nvSpPr>
          <p:cNvPr id="6" name="Slide Number Placeholder 5"/>
          <p:cNvSpPr>
            <a:spLocks noGrp="1"/>
          </p:cNvSpPr>
          <p:nvPr>
            <p:ph type="sldNum" sz="quarter" idx="12"/>
          </p:nvPr>
        </p:nvSpPr>
        <p:spPr/>
        <p:txBody>
          <a:bodyPr/>
          <a:lstStyle/>
          <a:p>
            <a:fld id="{AAE2B4D5-FF81-45F2-9F5C-2AFDE61B922D}" type="slidenum">
              <a:rPr lang="en-US" smtClean="0"/>
              <a:pPr/>
              <a:t>38</a:t>
            </a:fld>
            <a:endParaRPr lang="en-US" dirty="0"/>
          </a:p>
        </p:txBody>
      </p:sp>
      <p:pic>
        <p:nvPicPr>
          <p:cNvPr id="5" name="Picture 2" descr="C:\Users\lysy_c\Downloads\Slides (3).png"/>
          <p:cNvPicPr>
            <a:picLocks noChangeAspect="1" noChangeArrowheads="1"/>
          </p:cNvPicPr>
          <p:nvPr/>
        </p:nvPicPr>
        <p:blipFill rotWithShape="1">
          <a:blip r:embed="rId3">
            <a:extLst>
              <a:ext uri="{28A0092B-C50C-407E-A947-70E740481C1C}">
                <a14:useLocalDpi xmlns:a14="http://schemas.microsoft.com/office/drawing/2010/main" val="0"/>
              </a:ext>
            </a:extLst>
          </a:blip>
          <a:srcRect l="17200" t="21264" r="25648" b="21174"/>
          <a:stretch/>
        </p:blipFill>
        <p:spPr bwMode="auto">
          <a:xfrm>
            <a:off x="2175929" y="1491618"/>
            <a:ext cx="4077387" cy="4106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134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2260" y="396875"/>
            <a:ext cx="8155173" cy="928688"/>
          </a:xfrm>
        </p:spPr>
        <p:txBody>
          <a:bodyPr>
            <a:noAutofit/>
          </a:bodyPr>
          <a:lstStyle/>
          <a:p>
            <a:r>
              <a:rPr lang="en-US" dirty="0" smtClean="0"/>
              <a:t>Assessment: Universal Screening and Progress Monitoring</a:t>
            </a:r>
            <a:endParaRPr lang="en-US" dirty="0"/>
          </a:p>
        </p:txBody>
      </p:sp>
      <p:sp>
        <p:nvSpPr>
          <p:cNvPr id="6" name="Slide Number Placeholder 5"/>
          <p:cNvSpPr>
            <a:spLocks noGrp="1"/>
          </p:cNvSpPr>
          <p:nvPr>
            <p:ph type="sldNum" sz="quarter" idx="12"/>
          </p:nvPr>
        </p:nvSpPr>
        <p:spPr/>
        <p:txBody>
          <a:bodyPr/>
          <a:lstStyle/>
          <a:p>
            <a:fld id="{AAE2B4D5-FF81-45F2-9F5C-2AFDE61B922D}" type="slidenum">
              <a:rPr lang="en-US" smtClean="0"/>
              <a:pPr/>
              <a:t>39</a:t>
            </a:fld>
            <a:endParaRPr lang="en-US" dirty="0"/>
          </a:p>
        </p:txBody>
      </p:sp>
      <p:pic>
        <p:nvPicPr>
          <p:cNvPr id="5" name="Picture 3" descr="C:\Users\lysy_c\Downloads\Slides (4).png"/>
          <p:cNvPicPr>
            <a:picLocks noChangeAspect="1" noChangeArrowheads="1"/>
          </p:cNvPicPr>
          <p:nvPr/>
        </p:nvPicPr>
        <p:blipFill rotWithShape="1">
          <a:blip r:embed="rId3">
            <a:extLst>
              <a:ext uri="{28A0092B-C50C-407E-A947-70E740481C1C}">
                <a14:useLocalDpi xmlns:a14="http://schemas.microsoft.com/office/drawing/2010/main" val="0"/>
              </a:ext>
            </a:extLst>
          </a:blip>
          <a:srcRect t="19095" b="9715"/>
          <a:stretch/>
        </p:blipFill>
        <p:spPr bwMode="auto">
          <a:xfrm>
            <a:off x="1622322" y="1769806"/>
            <a:ext cx="5510757" cy="3923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700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rot="21055710">
            <a:off x="2333625" y="721894"/>
            <a:ext cx="4120233" cy="5347536"/>
          </a:xfrm>
          <a:prstGeom prst="rect">
            <a:avLst/>
          </a:prstGeom>
          <a:ln>
            <a:noFill/>
          </a:ln>
          <a:effectLst>
            <a:outerShdw blurRad="190500" algn="tl" rotWithShape="0">
              <a:srgbClr val="000000">
                <a:alpha val="70000"/>
              </a:srgbClr>
            </a:outerShdw>
          </a:effectLst>
        </p:spPr>
      </p:pic>
      <p:sp>
        <p:nvSpPr>
          <p:cNvPr id="3" name="Slide Number Placeholder 2"/>
          <p:cNvSpPr>
            <a:spLocks noGrp="1"/>
          </p:cNvSpPr>
          <p:nvPr>
            <p:ph type="sldNum" sz="quarter" idx="12"/>
          </p:nvPr>
        </p:nvSpPr>
        <p:spPr/>
        <p:txBody>
          <a:bodyPr/>
          <a:lstStyle/>
          <a:p>
            <a:fld id="{174E07D9-8248-4A0E-82EF-FE5AFD0363D2}" type="slidenum">
              <a:rPr lang="en-US" smtClean="0"/>
              <a:t>4</a:t>
            </a:fld>
            <a:endParaRPr lang="en-US" dirty="0"/>
          </a:p>
        </p:txBody>
      </p:sp>
    </p:spTree>
    <p:extLst>
      <p:ext uri="{BB962C8B-B14F-4D97-AF65-F5344CB8AC3E}">
        <p14:creationId xmlns:p14="http://schemas.microsoft.com/office/powerpoint/2010/main" val="42803964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57770" y="141692"/>
            <a:ext cx="7814929" cy="1282023"/>
          </a:xfrm>
        </p:spPr>
        <p:txBody>
          <a:bodyPr>
            <a:normAutofit fontScale="90000"/>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sz="3800" dirty="0"/>
              <a:t>Evidence-based </a:t>
            </a:r>
            <a:r>
              <a:rPr lang="en-US" sz="3800" dirty="0" smtClean="0"/>
              <a:t>Instructional and Behavioral Interventions and Supports</a:t>
            </a:r>
            <a:endParaRPr lang="en-US" sz="3800" dirty="0"/>
          </a:p>
        </p:txBody>
      </p:sp>
      <p:sp>
        <p:nvSpPr>
          <p:cNvPr id="5" name="Slide Number Placeholder 4"/>
          <p:cNvSpPr>
            <a:spLocks noGrp="1"/>
          </p:cNvSpPr>
          <p:nvPr>
            <p:ph type="sldNum" sz="quarter" idx="12"/>
          </p:nvPr>
        </p:nvSpPr>
        <p:spPr/>
        <p:txBody>
          <a:bodyPr/>
          <a:lstStyle/>
          <a:p>
            <a:fld id="{AAE2B4D5-FF81-45F2-9F5C-2AFDE61B922D}" type="slidenum">
              <a:rPr lang="en-US" smtClean="0"/>
              <a:pPr/>
              <a:t>40</a:t>
            </a:fld>
            <a:endParaRPr lang="en-US" dirty="0"/>
          </a:p>
        </p:txBody>
      </p:sp>
      <p:pic>
        <p:nvPicPr>
          <p:cNvPr id="2050" name="Picture 2" descr="C:\Users\lysy_c\Downloads\Slides\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0241" y="1828800"/>
            <a:ext cx="4718360" cy="4345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825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845" y="81032"/>
            <a:ext cx="8258629" cy="1477962"/>
          </a:xfrm>
        </p:spPr>
        <p:txBody>
          <a:bodyPr>
            <a:normAutofit/>
          </a:bodyPr>
          <a:lstStyle/>
          <a:p>
            <a:r>
              <a:rPr lang="en-US" dirty="0"/>
              <a:t>To address success gaps…make a  plan of action.</a:t>
            </a:r>
          </a:p>
        </p:txBody>
      </p:sp>
      <p:sp>
        <p:nvSpPr>
          <p:cNvPr id="3" name="Content Placeholder 2"/>
          <p:cNvSpPr>
            <a:spLocks noGrp="1"/>
          </p:cNvSpPr>
          <p:nvPr>
            <p:ph idx="1"/>
          </p:nvPr>
        </p:nvSpPr>
        <p:spPr>
          <a:xfrm>
            <a:off x="667826" y="1878418"/>
            <a:ext cx="7881257" cy="3585029"/>
          </a:xfrm>
        </p:spPr>
        <p:txBody>
          <a:bodyPr>
            <a:normAutofit fontScale="62500" lnSpcReduction="20000"/>
          </a:bodyPr>
          <a:lstStyle/>
          <a:p>
            <a:pPr marL="339725" lvl="1" indent="-339725">
              <a:lnSpc>
                <a:spcPct val="120000"/>
              </a:lnSpc>
              <a:spcBef>
                <a:spcPts val="600"/>
              </a:spcBef>
              <a:spcAft>
                <a:spcPts val="600"/>
              </a:spcAft>
              <a:buClr>
                <a:schemeClr val="accent1"/>
              </a:buClr>
              <a:buFont typeface="Wingdings" pitchFamily="2" charset="2"/>
              <a:buChar char="§"/>
            </a:pPr>
            <a:r>
              <a:rPr lang="en-US" sz="4900" b="1" dirty="0"/>
              <a:t>Recognize </a:t>
            </a:r>
            <a:r>
              <a:rPr lang="en-US" sz="4900" dirty="0"/>
              <a:t>the </a:t>
            </a:r>
            <a:r>
              <a:rPr lang="en-US" sz="4900" b="1" dirty="0"/>
              <a:t>need for change </a:t>
            </a:r>
            <a:r>
              <a:rPr lang="en-US" sz="4900" dirty="0"/>
              <a:t>in your school’s or district’s current practices and policies to address a success gap</a:t>
            </a:r>
          </a:p>
          <a:p>
            <a:pPr marL="339725" lvl="1" indent="-339725">
              <a:lnSpc>
                <a:spcPct val="120000"/>
              </a:lnSpc>
              <a:spcBef>
                <a:spcPts val="600"/>
              </a:spcBef>
              <a:spcAft>
                <a:spcPts val="600"/>
              </a:spcAft>
              <a:buClr>
                <a:schemeClr val="accent1"/>
              </a:buClr>
              <a:buFont typeface="Wingdings" pitchFamily="2" charset="2"/>
              <a:buChar char="§"/>
            </a:pPr>
            <a:r>
              <a:rPr lang="en-US" sz="5100" dirty="0"/>
              <a:t>Identify the </a:t>
            </a:r>
            <a:r>
              <a:rPr lang="en-US" sz="5100" b="1" dirty="0"/>
              <a:t>root causes </a:t>
            </a:r>
            <a:r>
              <a:rPr lang="en-US" sz="5100" dirty="0"/>
              <a:t>of the success gap</a:t>
            </a:r>
          </a:p>
          <a:p>
            <a:pPr marL="339725" lvl="1" indent="-339725">
              <a:lnSpc>
                <a:spcPct val="120000"/>
              </a:lnSpc>
              <a:spcBef>
                <a:spcPts val="600"/>
              </a:spcBef>
              <a:spcAft>
                <a:spcPts val="600"/>
              </a:spcAft>
              <a:buClr>
                <a:schemeClr val="accent1"/>
              </a:buClr>
              <a:buFont typeface="Wingdings" pitchFamily="2" charset="2"/>
              <a:buChar char="§"/>
            </a:pPr>
            <a:r>
              <a:rPr lang="en-US" sz="5100" b="1" dirty="0"/>
              <a:t>Make a plan </a:t>
            </a:r>
            <a:r>
              <a:rPr lang="en-US" sz="5100" dirty="0"/>
              <a:t>to address those root causes  </a:t>
            </a:r>
          </a:p>
          <a:p>
            <a:pPr marL="0" indent="0">
              <a:buNone/>
            </a:pPr>
            <a:endParaRPr lang="en-US" sz="4000" dirty="0"/>
          </a:p>
        </p:txBody>
      </p:sp>
      <p:sp>
        <p:nvSpPr>
          <p:cNvPr id="5" name="Slide Number Placeholder 2"/>
          <p:cNvSpPr>
            <a:spLocks noGrp="1"/>
          </p:cNvSpPr>
          <p:nvPr>
            <p:ph type="sldNum" sz="quarter" idx="12"/>
          </p:nvPr>
        </p:nvSpPr>
        <p:spPr>
          <a:xfrm>
            <a:off x="69850" y="6356350"/>
            <a:ext cx="374650" cy="365125"/>
          </a:xfrm>
        </p:spPr>
        <p:txBody>
          <a:bodyPr/>
          <a:lstStyle/>
          <a:p>
            <a:fld id="{174E07D9-8248-4A0E-82EF-FE5AFD0363D2}" type="slidenum">
              <a:rPr lang="en-US" smtClean="0"/>
              <a:t>41</a:t>
            </a:fld>
            <a:endParaRPr lang="en-US" dirty="0"/>
          </a:p>
        </p:txBody>
      </p:sp>
    </p:spTree>
    <p:extLst>
      <p:ext uri="{BB962C8B-B14F-4D97-AF65-F5344CB8AC3E}">
        <p14:creationId xmlns:p14="http://schemas.microsoft.com/office/powerpoint/2010/main" val="9594033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02662795"/>
              </p:ext>
            </p:extLst>
          </p:nvPr>
        </p:nvGraphicFramePr>
        <p:xfrm>
          <a:off x="701283" y="243253"/>
          <a:ext cx="7861302" cy="5925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174E07D9-8248-4A0E-82EF-FE5AFD0363D2}" type="slidenum">
              <a:rPr lang="en-US" smtClean="0"/>
              <a:t>42</a:t>
            </a:fld>
            <a:endParaRPr lang="en-US" dirty="0"/>
          </a:p>
        </p:txBody>
      </p:sp>
    </p:spTree>
    <p:extLst>
      <p:ext uri="{BB962C8B-B14F-4D97-AF65-F5344CB8AC3E}">
        <p14:creationId xmlns:p14="http://schemas.microsoft.com/office/powerpoint/2010/main" val="33249044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681" y="83382"/>
            <a:ext cx="6174442" cy="929323"/>
          </a:xfrm>
        </p:spPr>
        <p:txBody>
          <a:bodyPr>
            <a:normAutofit/>
          </a:bodyPr>
          <a:lstStyle/>
          <a:p>
            <a:r>
              <a:rPr lang="en-US" dirty="0"/>
              <a:t>Discussion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40861126"/>
              </p:ext>
            </p:extLst>
          </p:nvPr>
        </p:nvGraphicFramePr>
        <p:xfrm>
          <a:off x="1485900" y="1537464"/>
          <a:ext cx="6172200" cy="4588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https://tse2.mm.bing.net/th?id=OIP.M605a39a1861564fddb92c9c7b65f3895o0&amp;pid=15.1"/>
          <p:cNvPicPr>
            <a:picLocks noChangeAspect="1" noChangeArrowheads="1"/>
          </p:cNvPicPr>
          <p:nvPr/>
        </p:nvPicPr>
        <p:blipFill>
          <a:blip r:embed="rId8" cstate="email">
            <a:extLst>
              <a:ext uri="{BEBA8EAE-BF5A-486C-A8C5-ECC9F3942E4B}">
                <a14:imgProps xmlns:a14="http://schemas.microsoft.com/office/drawing/2010/main">
                  <a14:imgLayer r:embed="rId9">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6426201" y="83382"/>
            <a:ext cx="1384126" cy="138412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7346147" y="5940737"/>
            <a:ext cx="390796" cy="310099"/>
          </a:xfrm>
        </p:spPr>
        <p:txBody>
          <a:bodyPr/>
          <a:lstStyle/>
          <a:p>
            <a:fld id="{174E07D9-8248-4A0E-82EF-FE5AFD0363D2}" type="slidenum">
              <a:rPr lang="en-US" smtClean="0"/>
              <a:t>43</a:t>
            </a:fld>
            <a:endParaRPr lang="en-US" dirty="0"/>
          </a:p>
        </p:txBody>
      </p:sp>
      <p:sp>
        <p:nvSpPr>
          <p:cNvPr id="6" name="Slide Number Placeholder 2"/>
          <p:cNvSpPr txBox="1">
            <a:spLocks/>
          </p:cNvSpPr>
          <p:nvPr/>
        </p:nvSpPr>
        <p:spPr>
          <a:xfrm>
            <a:off x="69850" y="6356350"/>
            <a:ext cx="3746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4E07D9-8248-4A0E-82EF-FE5AFD0363D2}" type="slidenum">
              <a:rPr lang="en-US" smtClean="0"/>
              <a:pPr/>
              <a:t>43</a:t>
            </a:fld>
            <a:endParaRPr lang="en-US" dirty="0"/>
          </a:p>
        </p:txBody>
      </p:sp>
    </p:spTree>
    <p:extLst>
      <p:ext uri="{BB962C8B-B14F-4D97-AF65-F5344CB8AC3E}">
        <p14:creationId xmlns:p14="http://schemas.microsoft.com/office/powerpoint/2010/main" val="29248683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92238" y="169441"/>
            <a:ext cx="6174581" cy="928688"/>
          </a:xfrm>
        </p:spPr>
        <p:txBody>
          <a:bodyPr>
            <a:normAutofit/>
          </a:bodyPr>
          <a:lstStyle/>
          <a:p>
            <a:r>
              <a:rPr lang="en-US" dirty="0"/>
              <a:t>Take a closer look…</a:t>
            </a:r>
          </a:p>
        </p:txBody>
      </p:sp>
      <p:sp>
        <p:nvSpPr>
          <p:cNvPr id="6" name="Slide Number Placeholder 5"/>
          <p:cNvSpPr>
            <a:spLocks noGrp="1"/>
          </p:cNvSpPr>
          <p:nvPr>
            <p:ph type="sldNum" sz="quarter" idx="12"/>
          </p:nvPr>
        </p:nvSpPr>
        <p:spPr/>
        <p:txBody>
          <a:bodyPr/>
          <a:lstStyle/>
          <a:p>
            <a:fld id="{AAE2B4D5-FF81-45F2-9F5C-2AFDE61B922D}" type="slidenum">
              <a:rPr lang="en-US" smtClean="0"/>
              <a:pPr/>
              <a:t>44</a:t>
            </a:fld>
            <a:endParaRPr lang="en-US" dirty="0"/>
          </a:p>
        </p:txBody>
      </p:sp>
      <p:grpSp>
        <p:nvGrpSpPr>
          <p:cNvPr id="4" name="Group 3"/>
          <p:cNvGrpSpPr/>
          <p:nvPr/>
        </p:nvGrpSpPr>
        <p:grpSpPr>
          <a:xfrm>
            <a:off x="1681314" y="1584610"/>
            <a:ext cx="6638827" cy="3679722"/>
            <a:chOff x="717750" y="1584610"/>
            <a:chExt cx="8851770" cy="3679722"/>
          </a:xfrm>
        </p:grpSpPr>
        <p:pic>
          <p:nvPicPr>
            <p:cNvPr id="2050" name="Picture 2" descr="C:\Users\lysy_c\Downloads\Slides (5).png&#10;&#10;shows a sillhouette of person with a magnifying glass taking a closer look at Equity, inclusion and opportunity" title="graphic of  taking a closer look"/>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20441"/>
            <a:stretch/>
          </p:blipFill>
          <p:spPr bwMode="auto">
            <a:xfrm>
              <a:off x="717750" y="1584610"/>
              <a:ext cx="3903407" cy="36797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21157" y="2821236"/>
              <a:ext cx="4948363" cy="2308324"/>
            </a:xfrm>
            <a:prstGeom prst="rect">
              <a:avLst/>
            </a:prstGeom>
          </p:spPr>
          <p:txBody>
            <a:bodyPr wrap="none">
              <a:spAutoFit/>
            </a:bodyPr>
            <a:lstStyle/>
            <a:p>
              <a:r>
                <a:rPr lang="en-US" sz="4800" b="1" dirty="0">
                  <a:solidFill>
                    <a:srgbClr val="005D8C"/>
                  </a:solidFill>
                  <a:latin typeface="Arial" pitchFamily="34" charset="0"/>
                  <a:cs typeface="Arial" pitchFamily="34" charset="0"/>
                </a:rPr>
                <a:t>Equity</a:t>
              </a:r>
            </a:p>
            <a:p>
              <a:r>
                <a:rPr lang="en-US" sz="4800" b="1" dirty="0">
                  <a:solidFill>
                    <a:srgbClr val="005D8C"/>
                  </a:solidFill>
                  <a:latin typeface="Arial" pitchFamily="34" charset="0"/>
                  <a:cs typeface="Arial" pitchFamily="34" charset="0"/>
                </a:rPr>
                <a:t>Inclusion</a:t>
              </a:r>
            </a:p>
            <a:p>
              <a:r>
                <a:rPr lang="en-US" sz="4800" b="1" dirty="0">
                  <a:solidFill>
                    <a:srgbClr val="005D8C"/>
                  </a:solidFill>
                  <a:latin typeface="Arial" pitchFamily="34" charset="0"/>
                  <a:cs typeface="Arial" pitchFamily="34" charset="0"/>
                </a:rPr>
                <a:t>Opportunity</a:t>
              </a:r>
            </a:p>
          </p:txBody>
        </p:sp>
      </p:grpSp>
    </p:spTree>
    <p:extLst>
      <p:ext uri="{BB962C8B-B14F-4D97-AF65-F5344CB8AC3E}">
        <p14:creationId xmlns:p14="http://schemas.microsoft.com/office/powerpoint/2010/main" val="2171934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6" descr="Image of a tree with leaves falling all around the tree.  Leaves contain various information about Georgia's Sucess Gaps." title="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5084" y="338283"/>
            <a:ext cx="4076700" cy="32480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of an upside down tree on the bottom half of the image.  This tree has no leaves but there are several boxes of information that are 'Root Causes'" title="Upside Down tr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474637" y="3398194"/>
            <a:ext cx="4013750" cy="3208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428624" y="3465203"/>
            <a:ext cx="8105776" cy="0"/>
          </a:xfrm>
          <a:prstGeom prst="line">
            <a:avLst/>
          </a:prstGeom>
          <a:ln w="57150">
            <a:solidFill>
              <a:schemeClr val="accent3">
                <a:lumMod val="7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451484" y="5638800"/>
            <a:ext cx="1371600" cy="838200"/>
          </a:xfrm>
          <a:prstGeom prst="roundRect">
            <a:avLst>
              <a:gd name="adj" fmla="val 50000"/>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Cause</a:t>
            </a:r>
          </a:p>
        </p:txBody>
      </p:sp>
      <p:sp>
        <p:nvSpPr>
          <p:cNvPr id="13" name="Rounded Rectangle 12" descr="Lower left corner of slide.  Root Causes." title="Label 2"/>
          <p:cNvSpPr/>
          <p:nvPr/>
        </p:nvSpPr>
        <p:spPr>
          <a:xfrm>
            <a:off x="68281" y="5638800"/>
            <a:ext cx="2313705" cy="1116623"/>
          </a:xfrm>
          <a:prstGeom prst="roundRect">
            <a:avLst>
              <a:gd name="adj" fmla="val 50000"/>
            </a:avLst>
          </a:prstGeom>
          <a:solidFill>
            <a:schemeClr val="bg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Root Causes</a:t>
            </a:r>
          </a:p>
          <a:p>
            <a:pPr algn="ctr"/>
            <a:r>
              <a:rPr lang="en-US" b="1" dirty="0"/>
              <a:t>(EIO)</a:t>
            </a:r>
          </a:p>
        </p:txBody>
      </p:sp>
      <p:sp>
        <p:nvSpPr>
          <p:cNvPr id="14" name="Rounded Rectangle 13" descr="Upper right corner of slide.  Georgia's Sucess Gaps for the upper half of the slide." title="Label"/>
          <p:cNvSpPr/>
          <p:nvPr/>
        </p:nvSpPr>
        <p:spPr>
          <a:xfrm>
            <a:off x="6860116" y="41565"/>
            <a:ext cx="2209800" cy="1291590"/>
          </a:xfrm>
          <a:prstGeom prst="roundRect">
            <a:avLst>
              <a:gd name="adj" fmla="val 50000"/>
            </a:avLst>
          </a:prstGeom>
          <a:solidFill>
            <a:schemeClr val="bg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Success Gaps</a:t>
            </a:r>
          </a:p>
        </p:txBody>
      </p:sp>
      <p:sp>
        <p:nvSpPr>
          <p:cNvPr id="12" name="Teardrop 11"/>
          <p:cNvSpPr/>
          <p:nvPr/>
        </p:nvSpPr>
        <p:spPr>
          <a:xfrm rot="8644876" flipV="1">
            <a:off x="5221833" y="166209"/>
            <a:ext cx="1713561" cy="1334841"/>
          </a:xfrm>
          <a:prstGeom prst="teardrop">
            <a:avLst>
              <a:gd name="adj" fmla="val 110842"/>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a:t> </a:t>
            </a:r>
          </a:p>
        </p:txBody>
      </p:sp>
      <p:sp>
        <p:nvSpPr>
          <p:cNvPr id="16" name="Teardrop 15"/>
          <p:cNvSpPr/>
          <p:nvPr/>
        </p:nvSpPr>
        <p:spPr>
          <a:xfrm>
            <a:off x="685800" y="1716405"/>
            <a:ext cx="1899284" cy="1664018"/>
          </a:xfrm>
          <a:prstGeom prst="teardrop">
            <a:avLst>
              <a:gd name="adj" fmla="val 101573"/>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b="1" dirty="0"/>
          </a:p>
        </p:txBody>
      </p:sp>
      <p:sp>
        <p:nvSpPr>
          <p:cNvPr id="17" name="Teardrop 16"/>
          <p:cNvSpPr/>
          <p:nvPr/>
        </p:nvSpPr>
        <p:spPr>
          <a:xfrm rot="14322380">
            <a:off x="6729533" y="1187832"/>
            <a:ext cx="1949828" cy="1889564"/>
          </a:xfrm>
          <a:prstGeom prst="teardrop">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vert="vert" rtlCol="0" anchor="ctr"/>
          <a:lstStyle/>
          <a:p>
            <a:pPr algn="ctr"/>
            <a:endParaRPr lang="en-US" sz="1400" b="1" dirty="0"/>
          </a:p>
        </p:txBody>
      </p:sp>
      <p:sp>
        <p:nvSpPr>
          <p:cNvPr id="18" name="Teardrop 17"/>
          <p:cNvSpPr/>
          <p:nvPr/>
        </p:nvSpPr>
        <p:spPr>
          <a:xfrm>
            <a:off x="2270334" y="216474"/>
            <a:ext cx="1899284" cy="1664018"/>
          </a:xfrm>
          <a:prstGeom prst="teardrop">
            <a:avLst>
              <a:gd name="adj" fmla="val 101573"/>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a:t>English Learners in PreK lag behind their peers in acquisition of language skills</a:t>
            </a:r>
          </a:p>
        </p:txBody>
      </p:sp>
      <p:sp>
        <p:nvSpPr>
          <p:cNvPr id="19" name="Teardrop 18" descr="Says &quot;OSS &gt;10 Days&#10;Exclusion Rate Is 4 Times Greater  for Black SWD than White SWD&quot;&#10;" title="Tree leaf"/>
          <p:cNvSpPr/>
          <p:nvPr/>
        </p:nvSpPr>
        <p:spPr>
          <a:xfrm>
            <a:off x="304800" y="197167"/>
            <a:ext cx="1899284" cy="1664018"/>
          </a:xfrm>
          <a:prstGeom prst="teardrop">
            <a:avLst>
              <a:gd name="adj" fmla="val 101573"/>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b="1" dirty="0"/>
          </a:p>
        </p:txBody>
      </p:sp>
      <p:sp>
        <p:nvSpPr>
          <p:cNvPr id="20" name="Teardrop 19"/>
          <p:cNvSpPr/>
          <p:nvPr/>
        </p:nvSpPr>
        <p:spPr>
          <a:xfrm rot="14322380">
            <a:off x="5010527" y="1851351"/>
            <a:ext cx="1851524" cy="1589215"/>
          </a:xfrm>
          <a:prstGeom prst="teardrop">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vert="vert" rtlCol="0" anchor="ctr"/>
          <a:lstStyle/>
          <a:p>
            <a:pPr algn="ctr"/>
            <a:r>
              <a:rPr lang="en-US" sz="1400" b="1" dirty="0"/>
              <a:t>Gap between Hispanic students absent  more than 15 days and others</a:t>
            </a:r>
          </a:p>
        </p:txBody>
      </p:sp>
      <p:sp>
        <p:nvSpPr>
          <p:cNvPr id="22" name="Flowchart: Process 21"/>
          <p:cNvSpPr/>
          <p:nvPr/>
        </p:nvSpPr>
        <p:spPr>
          <a:xfrm>
            <a:off x="428624" y="3752602"/>
            <a:ext cx="1518284" cy="838200"/>
          </a:xfrm>
          <a:prstGeom prst="flowChartProcess">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–Based </a:t>
            </a:r>
            <a:r>
              <a:rPr lang="en-US" dirty="0" smtClean="0"/>
              <a:t>Decision-making</a:t>
            </a:r>
            <a:endParaRPr lang="en-US" dirty="0"/>
          </a:p>
        </p:txBody>
      </p:sp>
      <p:sp>
        <p:nvSpPr>
          <p:cNvPr id="24" name="Flowchart: Process 23"/>
          <p:cNvSpPr/>
          <p:nvPr/>
        </p:nvSpPr>
        <p:spPr>
          <a:xfrm>
            <a:off x="5722883" y="4869712"/>
            <a:ext cx="1659806" cy="1388263"/>
          </a:xfrm>
          <a:prstGeom prst="flowChartProcess">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Evidence-based </a:t>
            </a:r>
            <a:r>
              <a:rPr lang="en-US" dirty="0"/>
              <a:t>instructional &amp; behavioral interventions</a:t>
            </a:r>
          </a:p>
        </p:txBody>
      </p:sp>
      <p:sp>
        <p:nvSpPr>
          <p:cNvPr id="25" name="Flowchart: Process 24"/>
          <p:cNvSpPr/>
          <p:nvPr/>
        </p:nvSpPr>
        <p:spPr>
          <a:xfrm>
            <a:off x="2609796" y="5492120"/>
            <a:ext cx="1518284" cy="1154099"/>
          </a:xfrm>
          <a:prstGeom prst="flowChartProcess">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High-Quality </a:t>
            </a:r>
            <a:r>
              <a:rPr lang="en-US" dirty="0"/>
              <a:t>Core Instructional Program</a:t>
            </a:r>
          </a:p>
        </p:txBody>
      </p:sp>
      <p:sp>
        <p:nvSpPr>
          <p:cNvPr id="27" name="Flowchart: Process 26"/>
          <p:cNvSpPr/>
          <p:nvPr/>
        </p:nvSpPr>
        <p:spPr>
          <a:xfrm>
            <a:off x="7204739" y="3640726"/>
            <a:ext cx="1749742" cy="1428495"/>
          </a:xfrm>
          <a:prstGeom prst="flowChartProcess">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Assessment: Universal Screening &amp; Progress Monitoring</a:t>
            </a:r>
          </a:p>
        </p:txBody>
      </p:sp>
      <p:sp>
        <p:nvSpPr>
          <p:cNvPr id="28" name="Flowchart: Process 27"/>
          <p:cNvSpPr/>
          <p:nvPr/>
        </p:nvSpPr>
        <p:spPr>
          <a:xfrm>
            <a:off x="1225134" y="4601308"/>
            <a:ext cx="1962695" cy="838200"/>
          </a:xfrm>
          <a:prstGeom prst="flowChartProcess">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Cultural </a:t>
            </a:r>
          </a:p>
          <a:p>
            <a:pPr algn="ctr"/>
            <a:r>
              <a:rPr lang="en-US" dirty="0"/>
              <a:t>Responsiveness</a:t>
            </a:r>
          </a:p>
        </p:txBody>
      </p:sp>
      <p:sp>
        <p:nvSpPr>
          <p:cNvPr id="2" name="TextBox 1"/>
          <p:cNvSpPr txBox="1"/>
          <p:nvPr/>
        </p:nvSpPr>
        <p:spPr>
          <a:xfrm>
            <a:off x="393747" y="568899"/>
            <a:ext cx="1521757" cy="1015663"/>
          </a:xfrm>
          <a:prstGeom prst="rect">
            <a:avLst/>
          </a:prstGeom>
          <a:noFill/>
        </p:spPr>
        <p:txBody>
          <a:bodyPr wrap="square" rtlCol="0">
            <a:spAutoFit/>
          </a:bodyPr>
          <a:lstStyle/>
          <a:p>
            <a:r>
              <a:rPr lang="en-US" dirty="0">
                <a:solidFill>
                  <a:schemeClr val="bg1"/>
                </a:solidFill>
              </a:rPr>
              <a:t>1</a:t>
            </a:r>
            <a:r>
              <a:rPr lang="en-US" sz="1400" dirty="0">
                <a:solidFill>
                  <a:schemeClr val="bg1"/>
                </a:solidFill>
              </a:rPr>
              <a:t>8% gap on KDG  assessment between SWD and non-SWD</a:t>
            </a:r>
          </a:p>
        </p:txBody>
      </p:sp>
      <p:sp>
        <p:nvSpPr>
          <p:cNvPr id="5" name="TextBox 4"/>
          <p:cNvSpPr txBox="1"/>
          <p:nvPr/>
        </p:nvSpPr>
        <p:spPr>
          <a:xfrm>
            <a:off x="913144" y="1956294"/>
            <a:ext cx="1579847" cy="1169551"/>
          </a:xfrm>
          <a:prstGeom prst="rect">
            <a:avLst/>
          </a:prstGeom>
          <a:noFill/>
        </p:spPr>
        <p:txBody>
          <a:bodyPr wrap="square" rtlCol="0">
            <a:spAutoFit/>
          </a:bodyPr>
          <a:lstStyle/>
          <a:p>
            <a:r>
              <a:rPr lang="en-US" sz="1400" dirty="0">
                <a:solidFill>
                  <a:schemeClr val="bg1"/>
                </a:solidFill>
              </a:rPr>
              <a:t>Black preschool children are suspended at twice the rate of other students</a:t>
            </a:r>
          </a:p>
        </p:txBody>
      </p:sp>
      <p:sp>
        <p:nvSpPr>
          <p:cNvPr id="6" name="TextBox 5"/>
          <p:cNvSpPr txBox="1"/>
          <p:nvPr/>
        </p:nvSpPr>
        <p:spPr>
          <a:xfrm>
            <a:off x="5374829" y="272086"/>
            <a:ext cx="1650085" cy="1169551"/>
          </a:xfrm>
          <a:prstGeom prst="rect">
            <a:avLst/>
          </a:prstGeom>
          <a:noFill/>
        </p:spPr>
        <p:txBody>
          <a:bodyPr wrap="square" rtlCol="0">
            <a:spAutoFit/>
          </a:bodyPr>
          <a:lstStyle/>
          <a:p>
            <a:r>
              <a:rPr lang="en-US" sz="1400" dirty="0">
                <a:solidFill>
                  <a:schemeClr val="bg1"/>
                </a:solidFill>
              </a:rPr>
              <a:t>Children ages 3-5 with autism perform 15% lower than others in  all 3 outcomes</a:t>
            </a:r>
          </a:p>
        </p:txBody>
      </p:sp>
      <p:sp>
        <p:nvSpPr>
          <p:cNvPr id="7" name="TextBox 6"/>
          <p:cNvSpPr txBox="1"/>
          <p:nvPr/>
        </p:nvSpPr>
        <p:spPr>
          <a:xfrm>
            <a:off x="6958749" y="1264749"/>
            <a:ext cx="1791845" cy="1600438"/>
          </a:xfrm>
          <a:prstGeom prst="rect">
            <a:avLst/>
          </a:prstGeom>
          <a:noFill/>
        </p:spPr>
        <p:txBody>
          <a:bodyPr wrap="square" rtlCol="0">
            <a:spAutoFit/>
          </a:bodyPr>
          <a:lstStyle/>
          <a:p>
            <a:r>
              <a:rPr lang="en-US" sz="1400" dirty="0">
                <a:solidFill>
                  <a:schemeClr val="bg1"/>
                </a:solidFill>
              </a:rPr>
              <a:t>Black children are  </a:t>
            </a:r>
            <a:r>
              <a:rPr lang="en-US" sz="1400" dirty="0" smtClean="0">
                <a:solidFill>
                  <a:schemeClr val="bg1"/>
                </a:solidFill>
              </a:rPr>
              <a:t>underidentified </a:t>
            </a:r>
            <a:r>
              <a:rPr lang="en-US" sz="1400" dirty="0">
                <a:solidFill>
                  <a:schemeClr val="bg1"/>
                </a:solidFill>
              </a:rPr>
              <a:t>compared to their peers (ages 3-5) and perform  15 points below their peers on the KDG assessment</a:t>
            </a:r>
          </a:p>
        </p:txBody>
      </p:sp>
      <p:sp>
        <p:nvSpPr>
          <p:cNvPr id="8" name="Slide Number Placeholder 7"/>
          <p:cNvSpPr>
            <a:spLocks noGrp="1"/>
          </p:cNvSpPr>
          <p:nvPr>
            <p:ph type="sldNum" sz="quarter" idx="12"/>
          </p:nvPr>
        </p:nvSpPr>
        <p:spPr/>
        <p:txBody>
          <a:bodyPr/>
          <a:lstStyle/>
          <a:p>
            <a:fld id="{174E07D9-8248-4A0E-82EF-FE5AFD0363D2}" type="slidenum">
              <a:rPr lang="en-US" smtClean="0"/>
              <a:t>45</a:t>
            </a:fld>
            <a:endParaRPr lang="en-US" dirty="0"/>
          </a:p>
        </p:txBody>
      </p:sp>
    </p:spTree>
    <p:extLst>
      <p:ext uri="{BB962C8B-B14F-4D97-AF65-F5344CB8AC3E}">
        <p14:creationId xmlns:p14="http://schemas.microsoft.com/office/powerpoint/2010/main" val="106588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7" grpId="0" animBg="1"/>
      <p:bldP spid="18" grpId="0" animBg="1"/>
      <p:bldP spid="19" grpId="0" animBg="1"/>
      <p:bldP spid="20" grpId="0" animBg="1"/>
      <p:bldP spid="22" grpId="0" animBg="1"/>
      <p:bldP spid="24" grpId="0" animBg="1"/>
      <p:bldP spid="25" grpId="0" animBg="1"/>
      <p:bldP spid="27" grpId="0" animBg="1"/>
      <p:bldP spid="2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4670" y="0"/>
            <a:ext cx="8229600" cy="1119673"/>
          </a:xfrm>
        </p:spPr>
        <p:txBody>
          <a:bodyPr>
            <a:normAutofit/>
          </a:bodyPr>
          <a:lstStyle/>
          <a:p>
            <a:r>
              <a:rPr lang="en-US" dirty="0"/>
              <a:t>Success Gaps for Infants and Toddlers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232342835"/>
              </p:ext>
            </p:extLst>
          </p:nvPr>
        </p:nvGraphicFramePr>
        <p:xfrm>
          <a:off x="457200" y="1537462"/>
          <a:ext cx="8229600" cy="4588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174E07D9-8248-4A0E-82EF-FE5AFD0363D2}" type="slidenum">
              <a:rPr lang="en-US" smtClean="0"/>
              <a:t>46</a:t>
            </a:fld>
            <a:endParaRPr lang="en-US" dirty="0"/>
          </a:p>
        </p:txBody>
      </p:sp>
    </p:spTree>
    <p:extLst>
      <p:ext uri="{BB962C8B-B14F-4D97-AF65-F5344CB8AC3E}">
        <p14:creationId xmlns:p14="http://schemas.microsoft.com/office/powerpoint/2010/main" val="26065450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832" y="91913"/>
            <a:ext cx="8229600" cy="715609"/>
          </a:xfrm>
        </p:spPr>
        <p:txBody>
          <a:bodyPr>
            <a:normAutofit/>
          </a:bodyPr>
          <a:lstStyle/>
          <a:p>
            <a:r>
              <a:rPr lang="en-US" dirty="0"/>
              <a:t>Discussion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0567626"/>
              </p:ext>
            </p:extLst>
          </p:nvPr>
        </p:nvGraphicFramePr>
        <p:xfrm>
          <a:off x="128588" y="1028701"/>
          <a:ext cx="8358188" cy="5191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6847149" y="91913"/>
            <a:ext cx="2193402" cy="2127649"/>
          </a:xfrm>
          <a:prstGeom prst="ellipse">
            <a:avLst/>
          </a:prstGeom>
          <a:blipFill>
            <a:blip r:embed="rId8" cstate="email">
              <a:extLst>
                <a:ext uri="{28A0092B-C50C-407E-A947-70E740481C1C}">
                  <a14:useLocalDpi xmlns:a14="http://schemas.microsoft.com/office/drawing/2010/main" val="0"/>
                </a:ext>
              </a:extLst>
            </a:blip>
            <a:srcRect/>
            <a:stretch>
              <a:fillRect l="-10000" r="-10000"/>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3" name="Slide Number Placeholder 2"/>
          <p:cNvSpPr>
            <a:spLocks noGrp="1"/>
          </p:cNvSpPr>
          <p:nvPr>
            <p:ph type="sldNum" sz="quarter" idx="12"/>
          </p:nvPr>
        </p:nvSpPr>
        <p:spPr/>
        <p:txBody>
          <a:bodyPr/>
          <a:lstStyle/>
          <a:p>
            <a:fld id="{174E07D9-8248-4A0E-82EF-FE5AFD0363D2}" type="slidenum">
              <a:rPr lang="en-US" smtClean="0"/>
              <a:t>47</a:t>
            </a:fld>
            <a:endParaRPr lang="en-US" dirty="0"/>
          </a:p>
        </p:txBody>
      </p:sp>
    </p:spTree>
    <p:extLst>
      <p:ext uri="{BB962C8B-B14F-4D97-AF65-F5344CB8AC3E}">
        <p14:creationId xmlns:p14="http://schemas.microsoft.com/office/powerpoint/2010/main" val="31020845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6" descr="Image of a tree with leaves falling all around the tree.  Leaves contain various information about Georgia's Sucess Gaps." title="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921" y="174509"/>
            <a:ext cx="4076700" cy="32480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of an upside down tree on the bottom half of the image.  This tree has no leaves but there are several boxes of information that are 'Root Causes'" title="Upside Down tr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474636" y="3465203"/>
            <a:ext cx="4013750" cy="3208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428624" y="3465203"/>
            <a:ext cx="8105776" cy="0"/>
          </a:xfrm>
          <a:prstGeom prst="line">
            <a:avLst/>
          </a:prstGeom>
          <a:ln w="57150">
            <a:solidFill>
              <a:schemeClr val="accent3">
                <a:lumMod val="7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451484" y="5638800"/>
            <a:ext cx="1371600" cy="838200"/>
          </a:xfrm>
          <a:prstGeom prst="roundRect">
            <a:avLst>
              <a:gd name="adj" fmla="val 50000"/>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Cause</a:t>
            </a:r>
          </a:p>
        </p:txBody>
      </p:sp>
      <p:sp>
        <p:nvSpPr>
          <p:cNvPr id="13" name="Rounded Rectangle 12" descr="Lower left corner of slide.  Root Causes." title="Label 2"/>
          <p:cNvSpPr/>
          <p:nvPr/>
        </p:nvSpPr>
        <p:spPr>
          <a:xfrm>
            <a:off x="68281" y="5638800"/>
            <a:ext cx="2313705" cy="1116623"/>
          </a:xfrm>
          <a:prstGeom prst="roundRect">
            <a:avLst>
              <a:gd name="adj" fmla="val 50000"/>
            </a:avLst>
          </a:prstGeom>
          <a:solidFill>
            <a:schemeClr val="bg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Root Causes</a:t>
            </a:r>
          </a:p>
          <a:p>
            <a:pPr algn="ctr"/>
            <a:r>
              <a:rPr lang="en-US" b="1" dirty="0"/>
              <a:t>(EIO)</a:t>
            </a:r>
          </a:p>
        </p:txBody>
      </p:sp>
      <p:sp>
        <p:nvSpPr>
          <p:cNvPr id="14" name="Rounded Rectangle 13" descr="Upper right corner of slide.  Georgia's Sucess Gaps for the upper half of the slide." title="Label"/>
          <p:cNvSpPr/>
          <p:nvPr/>
        </p:nvSpPr>
        <p:spPr>
          <a:xfrm>
            <a:off x="6706789" y="122396"/>
            <a:ext cx="2209800" cy="1291590"/>
          </a:xfrm>
          <a:prstGeom prst="roundRect">
            <a:avLst>
              <a:gd name="adj" fmla="val 50000"/>
            </a:avLst>
          </a:prstGeom>
          <a:solidFill>
            <a:schemeClr val="bg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Success Gaps</a:t>
            </a:r>
          </a:p>
        </p:txBody>
      </p:sp>
      <p:sp>
        <p:nvSpPr>
          <p:cNvPr id="12" name="Teardrop 11"/>
          <p:cNvSpPr/>
          <p:nvPr/>
        </p:nvSpPr>
        <p:spPr>
          <a:xfrm rot="8644876" flipV="1">
            <a:off x="5231780" y="206804"/>
            <a:ext cx="1471301" cy="1418070"/>
          </a:xfrm>
          <a:prstGeom prst="teardrop">
            <a:avLst>
              <a:gd name="adj" fmla="val 110842"/>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a:t>Gaps in all three ECO among regions of the state</a:t>
            </a:r>
          </a:p>
        </p:txBody>
      </p:sp>
      <p:sp>
        <p:nvSpPr>
          <p:cNvPr id="16" name="Teardrop 15"/>
          <p:cNvSpPr/>
          <p:nvPr/>
        </p:nvSpPr>
        <p:spPr>
          <a:xfrm>
            <a:off x="754870" y="1847097"/>
            <a:ext cx="1899284" cy="1664018"/>
          </a:xfrm>
          <a:prstGeom prst="teardrop">
            <a:avLst>
              <a:gd name="adj" fmla="val 101573"/>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a:t>Low-income children are less likely to be included in  child outcomes compared to higher SES children</a:t>
            </a:r>
          </a:p>
        </p:txBody>
      </p:sp>
      <p:sp>
        <p:nvSpPr>
          <p:cNvPr id="17" name="Teardrop 16"/>
          <p:cNvSpPr/>
          <p:nvPr/>
        </p:nvSpPr>
        <p:spPr>
          <a:xfrm rot="14322380">
            <a:off x="5240857" y="1506369"/>
            <a:ext cx="1453516" cy="1723337"/>
          </a:xfrm>
          <a:prstGeom prst="teardrop">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vert="vert" rtlCol="0" anchor="ctr"/>
          <a:lstStyle/>
          <a:p>
            <a:pPr algn="ctr"/>
            <a:r>
              <a:rPr lang="en-US" sz="1400" b="1" dirty="0"/>
              <a:t>Gaps  between knowledge and skills for  Black children and their peers</a:t>
            </a:r>
          </a:p>
        </p:txBody>
      </p:sp>
      <p:sp>
        <p:nvSpPr>
          <p:cNvPr id="18" name="Teardrop 17"/>
          <p:cNvSpPr/>
          <p:nvPr/>
        </p:nvSpPr>
        <p:spPr>
          <a:xfrm>
            <a:off x="2027828" y="467430"/>
            <a:ext cx="1899284" cy="1664018"/>
          </a:xfrm>
          <a:prstGeom prst="teardrop">
            <a:avLst>
              <a:gd name="adj" fmla="val 101573"/>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a:t>Gaps in family knowledge between those with low income and other income levels</a:t>
            </a:r>
          </a:p>
        </p:txBody>
      </p:sp>
      <p:sp>
        <p:nvSpPr>
          <p:cNvPr id="19" name="Teardrop 18" descr="Says &quot;OSS &gt;10 Days&#10;Exclusion Rate Is 4 Times Greater  for Black SWD than White SWD&quot;&#10;" title="Tree leaf"/>
          <p:cNvSpPr/>
          <p:nvPr/>
        </p:nvSpPr>
        <p:spPr>
          <a:xfrm>
            <a:off x="304800" y="122396"/>
            <a:ext cx="1899284" cy="1664018"/>
          </a:xfrm>
          <a:prstGeom prst="teardrop">
            <a:avLst>
              <a:gd name="adj" fmla="val 101573"/>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a:t>Gaps between </a:t>
            </a:r>
            <a:r>
              <a:rPr lang="en-US" sz="1400" b="1" dirty="0" smtClean="0"/>
              <a:t>social- </a:t>
            </a:r>
            <a:r>
              <a:rPr lang="en-US" sz="1400" b="1" dirty="0"/>
              <a:t>emotional skills for Hispanic children and  their peers</a:t>
            </a:r>
          </a:p>
        </p:txBody>
      </p:sp>
      <p:sp>
        <p:nvSpPr>
          <p:cNvPr id="21" name="Teardrop 20"/>
          <p:cNvSpPr/>
          <p:nvPr/>
        </p:nvSpPr>
        <p:spPr>
          <a:xfrm rot="14322380">
            <a:off x="6940270" y="1426114"/>
            <a:ext cx="1908793" cy="1763798"/>
          </a:xfrm>
          <a:prstGeom prst="teardrop">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vert="vert" rtlCol="0" anchor="ctr"/>
          <a:lstStyle/>
          <a:p>
            <a:pPr algn="ctr"/>
            <a:r>
              <a:rPr lang="en-US" sz="1400" b="1" dirty="0"/>
              <a:t>Children who  are ELL are more likely to need to access support services   due to gaps in skills  acquisition</a:t>
            </a:r>
          </a:p>
        </p:txBody>
      </p:sp>
      <p:sp>
        <p:nvSpPr>
          <p:cNvPr id="22" name="Flowchart: Process 21"/>
          <p:cNvSpPr/>
          <p:nvPr/>
        </p:nvSpPr>
        <p:spPr>
          <a:xfrm>
            <a:off x="362860" y="3657600"/>
            <a:ext cx="1518284" cy="838200"/>
          </a:xfrm>
          <a:prstGeom prst="flowChartProcess">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lowchart: Process 23"/>
          <p:cNvSpPr/>
          <p:nvPr/>
        </p:nvSpPr>
        <p:spPr>
          <a:xfrm>
            <a:off x="5621653" y="5688623"/>
            <a:ext cx="1518284" cy="838200"/>
          </a:xfrm>
          <a:prstGeom prst="flowChartProcess">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lowchart: Process 24"/>
          <p:cNvSpPr/>
          <p:nvPr/>
        </p:nvSpPr>
        <p:spPr>
          <a:xfrm>
            <a:off x="2627921" y="5688623"/>
            <a:ext cx="1518284" cy="838200"/>
          </a:xfrm>
          <a:prstGeom prst="flowChartProcess">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lowchart: Process 25"/>
          <p:cNvSpPr/>
          <p:nvPr/>
        </p:nvSpPr>
        <p:spPr>
          <a:xfrm>
            <a:off x="6216016" y="4557346"/>
            <a:ext cx="1518284" cy="838200"/>
          </a:xfrm>
          <a:prstGeom prst="flowChartProcess">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lowchart: Process 26"/>
          <p:cNvSpPr/>
          <p:nvPr/>
        </p:nvSpPr>
        <p:spPr>
          <a:xfrm>
            <a:off x="7164011" y="3622431"/>
            <a:ext cx="1749742" cy="838200"/>
          </a:xfrm>
          <a:prstGeom prst="flowChartProcess">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lowchart: Process 27"/>
          <p:cNvSpPr/>
          <p:nvPr/>
        </p:nvSpPr>
        <p:spPr>
          <a:xfrm>
            <a:off x="1225134" y="4601308"/>
            <a:ext cx="1962695" cy="838200"/>
          </a:xfrm>
          <a:prstGeom prst="flowChartProcess">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174E07D9-8248-4A0E-82EF-FE5AFD0363D2}" type="slidenum">
              <a:rPr lang="en-US" smtClean="0"/>
              <a:t>48</a:t>
            </a:fld>
            <a:endParaRPr lang="en-US" dirty="0"/>
          </a:p>
        </p:txBody>
      </p:sp>
    </p:spTree>
    <p:extLst>
      <p:ext uri="{BB962C8B-B14F-4D97-AF65-F5344CB8AC3E}">
        <p14:creationId xmlns:p14="http://schemas.microsoft.com/office/powerpoint/2010/main" val="17834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7" grpId="0" animBg="1"/>
      <p:bldP spid="18" grpId="0" animBg="1"/>
      <p:bldP spid="19" grpId="0" animBg="1"/>
      <p:bldP spid="21" grpId="0" animBg="1"/>
      <p:bldP spid="22" grpId="0" animBg="1"/>
      <p:bldP spid="24" grpId="0" animBg="1"/>
      <p:bldP spid="25" grpId="0" animBg="1"/>
      <p:bldP spid="26" grpId="0" animBg="1"/>
      <p:bldP spid="27" grpId="0" animBg="1"/>
      <p:bldP spid="2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1960949255"/>
              </p:ext>
            </p:extLst>
          </p:nvPr>
        </p:nvGraphicFramePr>
        <p:xfrm>
          <a:off x="646386" y="396242"/>
          <a:ext cx="7018439" cy="929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0"/>
          </p:nvPr>
        </p:nvSpPr>
        <p:spPr/>
        <p:txBody>
          <a:bodyPr/>
          <a:lstStyle/>
          <a:p>
            <a:fld id="{51E55DD2-660D-5E46-82FA-F7893DF1EE13}" type="slidenum">
              <a:rPr lang="en-US" smtClean="0"/>
              <a:pPr/>
              <a:t>49</a:t>
            </a:fld>
            <a:endParaRPr lang="en-US" dirty="0"/>
          </a:p>
        </p:txBody>
      </p:sp>
      <p:sp>
        <p:nvSpPr>
          <p:cNvPr id="9" name="Content Placeholder 8"/>
          <p:cNvSpPr>
            <a:spLocks noGrp="1"/>
          </p:cNvSpPr>
          <p:nvPr>
            <p:ph sz="quarter" idx="11"/>
          </p:nvPr>
        </p:nvSpPr>
        <p:spPr>
          <a:xfrm>
            <a:off x="788276" y="1325565"/>
            <a:ext cx="7362496" cy="5030788"/>
          </a:xfrm>
        </p:spPr>
        <p:txBody>
          <a:bodyPr>
            <a:normAutofit fontScale="92500" lnSpcReduction="20000"/>
          </a:bodyPr>
          <a:lstStyle/>
          <a:p>
            <a:r>
              <a:rPr lang="en-US" dirty="0"/>
              <a:t>Success Gaps White Paper and Rubric  and other significant disproportionality resources can be found in the IDC Resource Library at: </a:t>
            </a:r>
            <a:r>
              <a:rPr lang="en-US" dirty="0">
                <a:hlinkClick r:id="rId8"/>
              </a:rPr>
              <a:t>https://ideadata.org/resource-library/</a:t>
            </a:r>
            <a:endParaRPr lang="en-US" dirty="0"/>
          </a:p>
          <a:p>
            <a:r>
              <a:rPr lang="en-US" dirty="0"/>
              <a:t>For technical assistance or resources, contact one of the following:  </a:t>
            </a:r>
          </a:p>
          <a:p>
            <a:pPr lvl="1"/>
            <a:r>
              <a:rPr lang="en-US" dirty="0"/>
              <a:t>Your IDC </a:t>
            </a:r>
            <a:r>
              <a:rPr lang="en-US" dirty="0" smtClean="0"/>
              <a:t>State Liaison (</a:t>
            </a:r>
            <a:r>
              <a:rPr lang="en-US" dirty="0">
                <a:hlinkClick r:id="rId9"/>
              </a:rPr>
              <a:t>https://ideadata.org/technical-assistance/</a:t>
            </a:r>
            <a:r>
              <a:rPr lang="en-US" dirty="0"/>
              <a:t>)   </a:t>
            </a:r>
          </a:p>
          <a:p>
            <a:pPr lvl="1"/>
            <a:r>
              <a:rPr lang="en-US" dirty="0"/>
              <a:t>Part B 619</a:t>
            </a:r>
          </a:p>
          <a:p>
            <a:pPr lvl="2">
              <a:buClr>
                <a:srgbClr val="61ACA6"/>
              </a:buClr>
            </a:pPr>
            <a:r>
              <a:rPr lang="en-US" dirty="0"/>
              <a:t>Nancy O’Hara, </a:t>
            </a:r>
            <a:r>
              <a:rPr lang="en-US" dirty="0">
                <a:hlinkClick r:id="rId10"/>
              </a:rPr>
              <a:t>nancy.ohara@uky.edu</a:t>
            </a:r>
            <a:endParaRPr lang="en-US" dirty="0"/>
          </a:p>
          <a:p>
            <a:pPr lvl="1"/>
            <a:r>
              <a:rPr lang="en-US" dirty="0"/>
              <a:t>Part C </a:t>
            </a:r>
          </a:p>
          <a:p>
            <a:pPr lvl="2">
              <a:buClr>
                <a:srgbClr val="61ACA6"/>
              </a:buClr>
            </a:pPr>
            <a:r>
              <a:rPr lang="en-US" dirty="0"/>
              <a:t>Amy Bitterman, </a:t>
            </a:r>
            <a:r>
              <a:rPr lang="en-US" dirty="0">
                <a:hlinkClick r:id="rId11"/>
              </a:rPr>
              <a:t>amybitterman@westat.com</a:t>
            </a:r>
            <a:endParaRPr lang="en-US" dirty="0"/>
          </a:p>
          <a:p>
            <a:pPr lvl="1"/>
            <a:endParaRPr lang="en-US" dirty="0"/>
          </a:p>
          <a:p>
            <a:pPr marL="0" indent="0">
              <a:buNone/>
            </a:pPr>
            <a:endParaRPr lang="en-US" dirty="0"/>
          </a:p>
        </p:txBody>
      </p:sp>
      <p:pic>
        <p:nvPicPr>
          <p:cNvPr id="6" name="Picture 5" descr="C:\Users\Nancy O'Hara\AppData\Local\Microsoft\Windows\Temporary Internet Files\Content.IE5\46SQLWMI\post-it-note-451x400[1].jpg"/>
          <p:cNvPicPr>
            <a:picLocks noChangeAspect="1" noChangeArrowheads="1"/>
          </p:cNvPicPr>
          <p:nvPr/>
        </p:nvPicPr>
        <p:blipFill>
          <a:blip r:embed="rId12" cstate="email">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706236">
            <a:off x="7042992" y="4338188"/>
            <a:ext cx="2146294" cy="19666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rot="1564145">
            <a:off x="7147896" y="5089365"/>
            <a:ext cx="2064081" cy="430887"/>
          </a:xfrm>
          <a:prstGeom prst="rect">
            <a:avLst/>
          </a:prstGeom>
          <a:noFill/>
        </p:spPr>
        <p:txBody>
          <a:bodyPr wrap="square" lIns="91440" tIns="45720" rIns="91440" bIns="45720">
            <a:spAutoFit/>
          </a:bodyPr>
          <a:lstStyle/>
          <a:p>
            <a:pPr algn="ctr"/>
            <a:r>
              <a:rPr lang="en-US" sz="2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Resources</a:t>
            </a:r>
          </a:p>
        </p:txBody>
      </p:sp>
    </p:spTree>
    <p:extLst>
      <p:ext uri="{BB962C8B-B14F-4D97-AF65-F5344CB8AC3E}">
        <p14:creationId xmlns:p14="http://schemas.microsoft.com/office/powerpoint/2010/main" val="4292643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734" y="85062"/>
            <a:ext cx="8192331" cy="1095154"/>
          </a:xfrm>
        </p:spPr>
        <p:txBody>
          <a:bodyPr>
            <a:noAutofit/>
          </a:bodyPr>
          <a:lstStyle/>
          <a:p>
            <a:r>
              <a:rPr lang="en-US" sz="3400" dirty="0"/>
              <a:t>What is a success gap?</a:t>
            </a:r>
          </a:p>
        </p:txBody>
      </p:sp>
      <p:sp>
        <p:nvSpPr>
          <p:cNvPr id="6" name="Slide Number Placeholder 5"/>
          <p:cNvSpPr>
            <a:spLocks noGrp="1"/>
          </p:cNvSpPr>
          <p:nvPr>
            <p:ph type="sldNum" sz="quarter" idx="10"/>
          </p:nvPr>
        </p:nvSpPr>
        <p:spPr/>
        <p:txBody>
          <a:bodyPr/>
          <a:lstStyle/>
          <a:p>
            <a:fld id="{51E55DD2-660D-5E46-82FA-F7893DF1EE13}" type="slidenum">
              <a:rPr lang="en-US" smtClean="0"/>
              <a:pPr/>
              <a:t>5</a:t>
            </a:fld>
            <a:endParaRPr lang="en-US" dirty="0"/>
          </a:p>
        </p:txBody>
      </p:sp>
      <p:pic>
        <p:nvPicPr>
          <p:cNvPr id="13314" name="Picture 2" descr="C:\Users\lysy_c\Downloads\Slide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549" y="1586766"/>
            <a:ext cx="6188785" cy="464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8705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4" name="Content Placeholder 13"/>
          <p:cNvSpPr txBox="1">
            <a:spLocks/>
          </p:cNvSpPr>
          <p:nvPr/>
        </p:nvSpPr>
        <p:spPr>
          <a:xfrm>
            <a:off x="1828800" y="1162050"/>
            <a:ext cx="6477000" cy="449072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smtClean="0">
                <a:solidFill>
                  <a:srgbClr val="219184"/>
                </a:solidFill>
                <a:cs typeface="Corbel"/>
              </a:rPr>
              <a:t>Visit the IDC website </a:t>
            </a:r>
            <a:r>
              <a:rPr lang="en-US" sz="3200" dirty="0" smtClean="0">
                <a:solidFill>
                  <a:srgbClr val="0C395A">
                    <a:tint val="75000"/>
                  </a:srgbClr>
                </a:solidFill>
                <a:cs typeface="Corbel"/>
              </a:rPr>
              <a:t/>
            </a:r>
            <a:br>
              <a:rPr lang="en-US" sz="3200" dirty="0" smtClean="0">
                <a:solidFill>
                  <a:srgbClr val="0C395A">
                    <a:tint val="75000"/>
                  </a:srgbClr>
                </a:solidFill>
                <a:cs typeface="Corbel"/>
              </a:rPr>
            </a:br>
            <a:r>
              <a:rPr lang="en-US" sz="3200" dirty="0" smtClean="0">
                <a:solidFill>
                  <a:srgbClr val="0C395A">
                    <a:tint val="75000"/>
                  </a:srgbClr>
                </a:solidFill>
                <a:cs typeface="Corbel"/>
                <a:hlinkClick r:id="rId2" tooltip="IDEA data center"/>
              </a:rPr>
              <a:t>http://ideadata.org/</a:t>
            </a:r>
            <a:endParaRPr lang="en-US" sz="3200" dirty="0" smtClean="0">
              <a:solidFill>
                <a:srgbClr val="0C395A">
                  <a:tint val="75000"/>
                </a:srgbClr>
              </a:solidFill>
              <a:cs typeface="Corbel"/>
            </a:endParaRPr>
          </a:p>
          <a:p>
            <a:endParaRPr lang="en-US" sz="3200" dirty="0">
              <a:solidFill>
                <a:srgbClr val="0C395A">
                  <a:tint val="75000"/>
                </a:srgbClr>
              </a:solidFill>
              <a:cs typeface="Corbel"/>
            </a:endParaRPr>
          </a:p>
          <a:p>
            <a:pPr>
              <a:spcBef>
                <a:spcPts val="1200"/>
              </a:spcBef>
            </a:pPr>
            <a:r>
              <a:rPr lang="en-US" sz="3200" b="1" dirty="0" smtClean="0">
                <a:solidFill>
                  <a:srgbClr val="219184"/>
                </a:solidFill>
                <a:cs typeface="Corbel"/>
              </a:rPr>
              <a:t>Follow us on Twitter</a:t>
            </a:r>
            <a:r>
              <a:rPr lang="en-US" sz="3200" dirty="0" smtClean="0">
                <a:solidFill>
                  <a:srgbClr val="339966"/>
                </a:solidFill>
                <a:cs typeface="Corbel"/>
              </a:rPr>
              <a:t/>
            </a:r>
            <a:br>
              <a:rPr lang="en-US" sz="3200" dirty="0" smtClean="0">
                <a:solidFill>
                  <a:srgbClr val="339966"/>
                </a:solidFill>
                <a:cs typeface="Corbel"/>
              </a:rPr>
            </a:br>
            <a:r>
              <a:rPr lang="en-US" sz="3200" dirty="0" smtClean="0">
                <a:solidFill>
                  <a:srgbClr val="FFFFFF"/>
                </a:solidFill>
                <a:cs typeface="Corbel"/>
                <a:hlinkClick r:id="rId3" tooltip="https://twitter.com/ideadatacenter"/>
              </a:rPr>
              <a:t>https://twitter.com/ideadatacenter</a:t>
            </a:r>
            <a:endParaRPr lang="en-US" sz="3200" dirty="0">
              <a:solidFill>
                <a:srgbClr val="FFFFFF"/>
              </a:solidFill>
              <a:cs typeface="Corbel"/>
            </a:endParaRPr>
          </a:p>
        </p:txBody>
      </p:sp>
      <p:pic>
        <p:nvPicPr>
          <p:cNvPr id="5" name="Picture 4" descr="Twitter_logo_blue.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43000" y="3816586"/>
            <a:ext cx="390242" cy="317264"/>
          </a:xfrm>
          <a:prstGeom prst="rect">
            <a:avLst/>
          </a:prstGeom>
        </p:spPr>
      </p:pic>
      <p:pic>
        <p:nvPicPr>
          <p:cNvPr id="6" name="Picture 5"/>
          <p:cNvPicPr>
            <a:picLocks noChangeAspect="1"/>
          </p:cNvPicPr>
          <p:nvPr/>
        </p:nvPicPr>
        <p:blipFill>
          <a:blip r:embed="rId5"/>
          <a:stretch>
            <a:fillRect/>
          </a:stretch>
        </p:blipFill>
        <p:spPr>
          <a:xfrm>
            <a:off x="1143000" y="2216386"/>
            <a:ext cx="534770" cy="257101"/>
          </a:xfrm>
          <a:prstGeom prst="rect">
            <a:avLst/>
          </a:prstGeom>
        </p:spPr>
      </p:pic>
      <p:sp>
        <p:nvSpPr>
          <p:cNvPr id="3" name="Slide Number Placeholder 2"/>
          <p:cNvSpPr>
            <a:spLocks noGrp="1"/>
          </p:cNvSpPr>
          <p:nvPr>
            <p:ph type="sldNum" sz="quarter" idx="12"/>
          </p:nvPr>
        </p:nvSpPr>
        <p:spPr/>
        <p:txBody>
          <a:bodyPr/>
          <a:lstStyle/>
          <a:p>
            <a:fld id="{174E07D9-8248-4A0E-82EF-FE5AFD0363D2}" type="slidenum">
              <a:rPr lang="en-US" smtClean="0">
                <a:solidFill>
                  <a:prstClr val="white"/>
                </a:solidFill>
              </a:rPr>
              <a:pPr/>
              <a:t>50</a:t>
            </a:fld>
            <a:endParaRPr lang="en-US" dirty="0">
              <a:solidFill>
                <a:prstClr val="white"/>
              </a:solidFill>
            </a:endParaRPr>
          </a:p>
        </p:txBody>
      </p:sp>
    </p:spTree>
    <p:extLst>
      <p:ext uri="{BB962C8B-B14F-4D97-AF65-F5344CB8AC3E}">
        <p14:creationId xmlns:p14="http://schemas.microsoft.com/office/powerpoint/2010/main" val="551589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336646"/>
          </a:xfrm>
          <a:prstGeom prst="rect">
            <a:avLst/>
          </a:prstGeom>
        </p:spPr>
      </p:pic>
      <p:sp>
        <p:nvSpPr>
          <p:cNvPr id="6" name="Content Placeholder 5"/>
          <p:cNvSpPr>
            <a:spLocks noGrp="1"/>
          </p:cNvSpPr>
          <p:nvPr>
            <p:ph idx="1"/>
          </p:nvPr>
        </p:nvSpPr>
        <p:spPr>
          <a:xfrm>
            <a:off x="457200" y="981076"/>
            <a:ext cx="8229600" cy="5145088"/>
          </a:xfrm>
        </p:spPr>
        <p:txBody>
          <a:bodyPr/>
          <a:lstStyle/>
          <a:p>
            <a:pPr marL="0" indent="0">
              <a:lnSpc>
                <a:spcPct val="114000"/>
              </a:lnSpc>
              <a:spcBef>
                <a:spcPts val="0"/>
              </a:spcBef>
              <a:spcAft>
                <a:spcPts val="0"/>
              </a:spcAft>
              <a:buNone/>
            </a:pPr>
            <a:r>
              <a:rPr lang="en-US" sz="2200" dirty="0">
                <a:solidFill>
                  <a:schemeClr val="bg1"/>
                </a:solidFill>
                <a:latin typeface="+mn-lt"/>
                <a:cs typeface="Arial" panose="020B0604020202020204" pitchFamily="34" charset="0"/>
              </a:rPr>
              <a:t>The contents of this presentation were developed under a grant </a:t>
            </a:r>
            <a:r>
              <a:rPr lang="en-US" sz="2200" dirty="0" smtClean="0">
                <a:solidFill>
                  <a:schemeClr val="bg1"/>
                </a:solidFill>
                <a:latin typeface="+mn-lt"/>
                <a:cs typeface="Arial" panose="020B0604020202020204" pitchFamily="34" charset="0"/>
              </a:rPr>
              <a:t/>
            </a:r>
            <a:br>
              <a:rPr lang="en-US" sz="2200" dirty="0" smtClean="0">
                <a:solidFill>
                  <a:schemeClr val="bg1"/>
                </a:solidFill>
                <a:latin typeface="+mn-lt"/>
                <a:cs typeface="Arial" panose="020B0604020202020204" pitchFamily="34" charset="0"/>
              </a:rPr>
            </a:br>
            <a:r>
              <a:rPr lang="en-US" sz="2200" dirty="0" smtClean="0">
                <a:solidFill>
                  <a:schemeClr val="bg1"/>
                </a:solidFill>
                <a:latin typeface="+mn-lt"/>
                <a:cs typeface="Arial" panose="020B0604020202020204" pitchFamily="34" charset="0"/>
              </a:rPr>
              <a:t>from </a:t>
            </a:r>
            <a:r>
              <a:rPr lang="en-US" sz="2200" dirty="0">
                <a:solidFill>
                  <a:schemeClr val="bg1"/>
                </a:solidFill>
                <a:latin typeface="+mn-lt"/>
                <a:cs typeface="Arial" panose="020B0604020202020204" pitchFamily="34" charset="0"/>
              </a:rPr>
              <a:t>the U.S. Department of Education, #H373Y130002. However, </a:t>
            </a:r>
            <a:r>
              <a:rPr lang="en-US" sz="2200" dirty="0" smtClean="0">
                <a:solidFill>
                  <a:schemeClr val="bg1"/>
                </a:solidFill>
                <a:latin typeface="+mn-lt"/>
                <a:cs typeface="Arial" panose="020B0604020202020204" pitchFamily="34" charset="0"/>
              </a:rPr>
              <a:t>the </a:t>
            </a:r>
            <a:r>
              <a:rPr lang="en-US" sz="2200" dirty="0">
                <a:solidFill>
                  <a:schemeClr val="bg1"/>
                </a:solidFill>
                <a:latin typeface="+mn-lt"/>
                <a:cs typeface="Arial" panose="020B0604020202020204" pitchFamily="34" charset="0"/>
              </a:rPr>
              <a:t>contents do not necessarily represent the policy </a:t>
            </a:r>
            <a:r>
              <a:rPr lang="en-US" sz="2200" dirty="0" smtClean="0">
                <a:solidFill>
                  <a:schemeClr val="bg1"/>
                </a:solidFill>
                <a:latin typeface="+mn-lt"/>
                <a:cs typeface="Arial" panose="020B0604020202020204" pitchFamily="34" charset="0"/>
              </a:rPr>
              <a:t>of </a:t>
            </a:r>
            <a:r>
              <a:rPr lang="en-US" sz="2200" dirty="0">
                <a:solidFill>
                  <a:schemeClr val="bg1"/>
                </a:solidFill>
                <a:latin typeface="+mn-lt"/>
                <a:cs typeface="Arial" panose="020B0604020202020204" pitchFamily="34" charset="0"/>
              </a:rPr>
              <a:t>the Department </a:t>
            </a:r>
            <a:r>
              <a:rPr lang="en-US" sz="2200" dirty="0" smtClean="0">
                <a:solidFill>
                  <a:schemeClr val="bg1"/>
                </a:solidFill>
                <a:latin typeface="+mn-lt"/>
                <a:cs typeface="Arial" panose="020B0604020202020204" pitchFamily="34" charset="0"/>
              </a:rPr>
              <a:t>of </a:t>
            </a:r>
            <a:r>
              <a:rPr lang="en-US" sz="2200" dirty="0">
                <a:solidFill>
                  <a:schemeClr val="bg1"/>
                </a:solidFill>
                <a:latin typeface="+mn-lt"/>
                <a:cs typeface="Arial" panose="020B0604020202020204" pitchFamily="34" charset="0"/>
              </a:rPr>
              <a:t>Education, and you should not assume endorsement by the </a:t>
            </a:r>
            <a:r>
              <a:rPr lang="en-US" sz="2200" dirty="0" smtClean="0">
                <a:solidFill>
                  <a:schemeClr val="bg1"/>
                </a:solidFill>
                <a:latin typeface="+mn-lt"/>
                <a:cs typeface="Arial" panose="020B0604020202020204" pitchFamily="34" charset="0"/>
              </a:rPr>
              <a:t>Federal </a:t>
            </a:r>
            <a:r>
              <a:rPr lang="en-US" sz="2200" dirty="0">
                <a:solidFill>
                  <a:schemeClr val="bg1"/>
                </a:solidFill>
                <a:latin typeface="+mn-lt"/>
                <a:cs typeface="Arial" panose="020B0604020202020204" pitchFamily="34" charset="0"/>
              </a:rPr>
              <a:t>Government. </a:t>
            </a:r>
            <a:r>
              <a:rPr lang="en-US" sz="2000" dirty="0" smtClean="0">
                <a:solidFill>
                  <a:schemeClr val="bg1"/>
                </a:solidFill>
                <a:latin typeface="+mn-lt"/>
                <a:cs typeface="Arial" panose="020B0604020202020204" pitchFamily="34" charset="0"/>
              </a:rPr>
              <a:t/>
            </a:r>
            <a:br>
              <a:rPr lang="en-US" sz="2000" dirty="0" smtClean="0">
                <a:solidFill>
                  <a:schemeClr val="bg1"/>
                </a:solidFill>
                <a:latin typeface="+mn-lt"/>
                <a:cs typeface="Arial" panose="020B0604020202020204" pitchFamily="34" charset="0"/>
              </a:rPr>
            </a:br>
            <a:endParaRPr lang="en-US" sz="2000" dirty="0" smtClean="0">
              <a:solidFill>
                <a:schemeClr val="bg1"/>
              </a:solidFill>
              <a:latin typeface="+mn-lt"/>
              <a:cs typeface="Arial" panose="020B0604020202020204" pitchFamily="34" charset="0"/>
            </a:endParaRPr>
          </a:p>
          <a:p>
            <a:pPr marL="0" indent="0">
              <a:lnSpc>
                <a:spcPct val="114000"/>
              </a:lnSpc>
              <a:spcBef>
                <a:spcPts val="0"/>
              </a:spcBef>
              <a:spcAft>
                <a:spcPts val="0"/>
              </a:spcAft>
              <a:buNone/>
            </a:pPr>
            <a:r>
              <a:rPr lang="en-US" sz="2200" dirty="0" smtClean="0">
                <a:solidFill>
                  <a:schemeClr val="bg1"/>
                </a:solidFill>
                <a:latin typeface="+mn-lt"/>
                <a:cs typeface="Arial" panose="020B0604020202020204" pitchFamily="34" charset="0"/>
              </a:rPr>
              <a:t>Project </a:t>
            </a:r>
            <a:r>
              <a:rPr lang="en-US" sz="2200" dirty="0">
                <a:solidFill>
                  <a:schemeClr val="bg1"/>
                </a:solidFill>
                <a:latin typeface="+mn-lt"/>
                <a:cs typeface="Arial" panose="020B0604020202020204" pitchFamily="34" charset="0"/>
              </a:rPr>
              <a:t>Officers: Richelle Davis and Meredith </a:t>
            </a:r>
            <a:r>
              <a:rPr lang="en-US" sz="2200" dirty="0" smtClean="0">
                <a:solidFill>
                  <a:schemeClr val="bg1"/>
                </a:solidFill>
                <a:latin typeface="+mn-lt"/>
                <a:cs typeface="Arial" panose="020B0604020202020204" pitchFamily="34" charset="0"/>
              </a:rPr>
              <a:t>Miceli</a:t>
            </a:r>
            <a:endParaRPr lang="en-US" sz="2200" dirty="0">
              <a:latin typeface="+mn-lt"/>
              <a:cs typeface="Arial" panose="020B0604020202020204" pitchFamily="34" charset="0"/>
            </a:endParaRPr>
          </a:p>
        </p:txBody>
      </p:sp>
      <p:grpSp>
        <p:nvGrpSpPr>
          <p:cNvPr id="8" name="Group 7" descr="logos for the U.S. Office of Special Education Programs, U.S. department of Education, and the TA&amp;D network."/>
          <p:cNvGrpSpPr/>
          <p:nvPr/>
        </p:nvGrpSpPr>
        <p:grpSpPr>
          <a:xfrm>
            <a:off x="2247900" y="4785793"/>
            <a:ext cx="4648200" cy="990600"/>
            <a:chOff x="2362200" y="4196084"/>
            <a:chExt cx="4648200" cy="990600"/>
          </a:xfrm>
        </p:grpSpPr>
        <p:pic>
          <p:nvPicPr>
            <p:cNvPr id="11" name="Picture 10" descr="Logo of the U.S. Office of Special Education Program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pic>
          <p:nvPicPr>
            <p:cNvPr id="9" name="Picture 8" descr="Logo of the U.S. Department of Educat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grpSp>
      <p:sp>
        <p:nvSpPr>
          <p:cNvPr id="3" name="Slide Number Placeholder 2"/>
          <p:cNvSpPr>
            <a:spLocks noGrp="1"/>
          </p:cNvSpPr>
          <p:nvPr>
            <p:ph type="sldNum" sz="quarter" idx="12"/>
          </p:nvPr>
        </p:nvSpPr>
        <p:spPr/>
        <p:txBody>
          <a:bodyPr/>
          <a:lstStyle/>
          <a:p>
            <a:fld id="{174E07D9-8248-4A0E-82EF-FE5AFD0363D2}" type="slidenum">
              <a:rPr lang="en-US" smtClean="0">
                <a:solidFill>
                  <a:prstClr val="white"/>
                </a:solidFill>
              </a:rPr>
              <a:pPr/>
              <a:t>51</a:t>
            </a:fld>
            <a:endParaRPr lang="en-US" dirty="0">
              <a:solidFill>
                <a:prstClr val="white"/>
              </a:solidFill>
            </a:endParaRPr>
          </a:p>
        </p:txBody>
      </p:sp>
    </p:spTree>
    <p:extLst>
      <p:ext uri="{BB962C8B-B14F-4D97-AF65-F5344CB8AC3E}">
        <p14:creationId xmlns:p14="http://schemas.microsoft.com/office/powerpoint/2010/main" val="3456413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340"/>
            <a:ext cx="8229600" cy="1119673"/>
          </a:xfrm>
        </p:spPr>
        <p:txBody>
          <a:bodyPr>
            <a:noAutofit/>
          </a:bodyPr>
          <a:lstStyle/>
          <a:p>
            <a:r>
              <a:rPr lang="en-US" dirty="0"/>
              <a:t>What are some types of success gaps </a:t>
            </a:r>
            <a:r>
              <a:rPr lang="en-US" dirty="0" smtClean="0"/>
              <a:t>for </a:t>
            </a:r>
            <a:r>
              <a:rPr lang="en-US" dirty="0"/>
              <a:t>infants, </a:t>
            </a:r>
            <a:r>
              <a:rPr lang="en-US" dirty="0" smtClean="0"/>
              <a:t>toddlers, </a:t>
            </a:r>
            <a:r>
              <a:rPr lang="en-US" dirty="0"/>
              <a:t>and preschool children?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94305132"/>
              </p:ext>
            </p:extLst>
          </p:nvPr>
        </p:nvGraphicFramePr>
        <p:xfrm>
          <a:off x="457200" y="1537462"/>
          <a:ext cx="8229600" cy="4588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174E07D9-8248-4A0E-82EF-FE5AFD0363D2}" type="slidenum">
              <a:rPr lang="en-US" smtClean="0"/>
              <a:t>6</a:t>
            </a:fld>
            <a:endParaRPr lang="en-US" dirty="0"/>
          </a:p>
        </p:txBody>
      </p:sp>
    </p:spTree>
    <p:extLst>
      <p:ext uri="{BB962C8B-B14F-4D97-AF65-F5344CB8AC3E}">
        <p14:creationId xmlns:p14="http://schemas.microsoft.com/office/powerpoint/2010/main" val="3385091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238"/>
            <a:ext cx="8229600" cy="1119673"/>
          </a:xfrm>
        </p:spPr>
        <p:txBody>
          <a:bodyPr>
            <a:noAutofit/>
          </a:bodyPr>
          <a:lstStyle/>
          <a:p>
            <a:r>
              <a:rPr lang="en-US" dirty="0"/>
              <a:t>Why is it important to look at success gaps?</a:t>
            </a:r>
          </a:p>
        </p:txBody>
      </p:sp>
      <p:pic>
        <p:nvPicPr>
          <p:cNvPr id="4" name="Content Placeholder 3" descr="C:\Users\lysy_c\Downloads\Slides\2.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80460" y="1536700"/>
            <a:ext cx="6119284" cy="458946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174E07D9-8248-4A0E-82EF-FE5AFD0363D2}" type="slidenum">
              <a:rPr lang="en-US" smtClean="0"/>
              <a:t>7</a:t>
            </a:fld>
            <a:endParaRPr lang="en-US" dirty="0"/>
          </a:p>
        </p:txBody>
      </p:sp>
    </p:spTree>
    <p:extLst>
      <p:ext uri="{BB962C8B-B14F-4D97-AF65-F5344CB8AC3E}">
        <p14:creationId xmlns:p14="http://schemas.microsoft.com/office/powerpoint/2010/main" val="2780112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06"/>
            <a:ext cx="8229600" cy="1119673"/>
          </a:xfrm>
        </p:spPr>
        <p:txBody>
          <a:bodyPr>
            <a:noAutofit/>
          </a:bodyPr>
          <a:lstStyle/>
          <a:p>
            <a:r>
              <a:rPr lang="en-US" dirty="0"/>
              <a:t>What are the results of success gaps for young children?</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73206131"/>
              </p:ext>
            </p:extLst>
          </p:nvPr>
        </p:nvGraphicFramePr>
        <p:xfrm>
          <a:off x="457200" y="1765591"/>
          <a:ext cx="8229600" cy="1206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Sad Boy Free Stock Photo - Public Domain Picture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04299" y="3339934"/>
            <a:ext cx="2078736" cy="2757507"/>
          </a:xfrm>
          <a:prstGeom prst="rect">
            <a:avLst/>
          </a:prstGeom>
        </p:spPr>
      </p:pic>
      <p:sp>
        <p:nvSpPr>
          <p:cNvPr id="6" name="Rectangle 5"/>
          <p:cNvSpPr/>
          <p:nvPr/>
        </p:nvSpPr>
        <p:spPr>
          <a:xfrm>
            <a:off x="457200" y="320041"/>
            <a:ext cx="8229600" cy="1217422"/>
          </a:xfrm>
          <a:prstGeom prst="rect">
            <a:avLst/>
          </a:prstGeom>
        </p:spPr>
        <p:txBody>
          <a:bodyPr/>
          <a:lstStyle/>
          <a:p>
            <a:pPr lvl="0" rtl="0">
              <a:buChar char="•"/>
            </a:pPr>
            <a:endParaRPr lang="en-US" sz="4000" dirty="0"/>
          </a:p>
        </p:txBody>
      </p:sp>
      <p:sp>
        <p:nvSpPr>
          <p:cNvPr id="3" name="Slide Number Placeholder 2"/>
          <p:cNvSpPr>
            <a:spLocks noGrp="1"/>
          </p:cNvSpPr>
          <p:nvPr>
            <p:ph type="sldNum" sz="quarter" idx="12"/>
          </p:nvPr>
        </p:nvSpPr>
        <p:spPr/>
        <p:txBody>
          <a:bodyPr/>
          <a:lstStyle/>
          <a:p>
            <a:fld id="{174E07D9-8248-4A0E-82EF-FE5AFD0363D2}" type="slidenum">
              <a:rPr lang="en-US" smtClean="0"/>
              <a:t>8</a:t>
            </a:fld>
            <a:endParaRPr lang="en-US" dirty="0"/>
          </a:p>
        </p:txBody>
      </p:sp>
    </p:spTree>
    <p:extLst>
      <p:ext uri="{BB962C8B-B14F-4D97-AF65-F5344CB8AC3E}">
        <p14:creationId xmlns:p14="http://schemas.microsoft.com/office/powerpoint/2010/main" val="197573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3000"/>
                                        <p:tgtEl>
                                          <p:spTgt spid="5"/>
                                        </p:tgtEl>
                                      </p:cBhvr>
                                    </p:animEffect>
                                    <p:anim calcmode="lin" valueType="num">
                                      <p:cBhvr>
                                        <p:cTn id="14" dur="3000" fill="hold"/>
                                        <p:tgtEl>
                                          <p:spTgt spid="5"/>
                                        </p:tgtEl>
                                        <p:attrNameLst>
                                          <p:attrName>ppt_x</p:attrName>
                                        </p:attrNameLst>
                                      </p:cBhvr>
                                      <p:tavLst>
                                        <p:tav tm="0">
                                          <p:val>
                                            <p:strVal val="#ppt_x"/>
                                          </p:val>
                                        </p:tav>
                                        <p:tav tm="100000">
                                          <p:val>
                                            <p:strVal val="#ppt_x"/>
                                          </p:val>
                                        </p:tav>
                                      </p:tavLst>
                                    </p:anim>
                                    <p:anim calcmode="lin" valueType="num">
                                      <p:cBhvr>
                                        <p:cTn id="15" dur="3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25385029"/>
              </p:ext>
            </p:extLst>
          </p:nvPr>
        </p:nvGraphicFramePr>
        <p:xfrm>
          <a:off x="457200" y="1965961"/>
          <a:ext cx="8229600" cy="1121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2240280" y="3265362"/>
            <a:ext cx="3718281" cy="2860801"/>
            <a:chOff x="2969322" y="3010829"/>
            <a:chExt cx="3272263" cy="2454198"/>
          </a:xfrm>
        </p:grpSpPr>
        <p:pic>
          <p:nvPicPr>
            <p:cNvPr id="6" name="Picture 5" descr="Welcome to our class Wiki - Educ 6040 - Fall 20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69322" y="3010829"/>
              <a:ext cx="3272263" cy="2454198"/>
            </a:xfrm>
            <a:prstGeom prst="rect">
              <a:avLst/>
            </a:prstGeom>
          </p:spPr>
        </p:pic>
        <p:sp>
          <p:nvSpPr>
            <p:cNvPr id="7" name="Left-Right Arrow 6"/>
            <p:cNvSpPr/>
            <p:nvPr/>
          </p:nvSpPr>
          <p:spPr>
            <a:xfrm rot="19778210">
              <a:off x="5311483" y="4298114"/>
              <a:ext cx="825190" cy="258303"/>
            </a:xfrm>
            <a:prstGeom prst="lef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 name="Rectangle 1"/>
          <p:cNvSpPr/>
          <p:nvPr/>
        </p:nvSpPr>
        <p:spPr>
          <a:xfrm>
            <a:off x="457200" y="224348"/>
            <a:ext cx="8229600" cy="1217422"/>
          </a:xfrm>
          <a:prstGeom prst="rect">
            <a:avLst/>
          </a:prstGeom>
        </p:spPr>
        <p:txBody>
          <a:bodyPr/>
          <a:lstStyle/>
          <a:p>
            <a:pPr lvl="0" rtl="0"/>
            <a:r>
              <a:rPr lang="en-US" sz="3400" b="1" dirty="0">
                <a:latin typeface="Corbel"/>
                <a:ea typeface="+mj-ea"/>
                <a:cs typeface="Corbel"/>
              </a:rPr>
              <a:t>What are the results of success gaps for young children?</a:t>
            </a:r>
          </a:p>
        </p:txBody>
      </p:sp>
      <p:sp>
        <p:nvSpPr>
          <p:cNvPr id="3" name="Slide Number Placeholder 2"/>
          <p:cNvSpPr>
            <a:spLocks noGrp="1"/>
          </p:cNvSpPr>
          <p:nvPr>
            <p:ph type="sldNum" sz="quarter" idx="12"/>
          </p:nvPr>
        </p:nvSpPr>
        <p:spPr/>
        <p:txBody>
          <a:bodyPr/>
          <a:lstStyle/>
          <a:p>
            <a:fld id="{174E07D9-8248-4A0E-82EF-FE5AFD0363D2}" type="slidenum">
              <a:rPr lang="en-US" smtClean="0"/>
              <a:t>9</a:t>
            </a:fld>
            <a:endParaRPr lang="en-US" dirty="0"/>
          </a:p>
        </p:txBody>
      </p:sp>
    </p:spTree>
    <p:extLst>
      <p:ext uri="{BB962C8B-B14F-4D97-AF65-F5344CB8AC3E}">
        <p14:creationId xmlns:p14="http://schemas.microsoft.com/office/powerpoint/2010/main" val="230273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anim calcmode="lin" valueType="num">
                                      <p:cBhvr>
                                        <p:cTn id="14" dur="2000" fill="hold"/>
                                        <p:tgtEl>
                                          <p:spTgt spid="8"/>
                                        </p:tgtEl>
                                        <p:attrNameLst>
                                          <p:attrName>ppt_x</p:attrName>
                                        </p:attrNameLst>
                                      </p:cBhvr>
                                      <p:tavLst>
                                        <p:tav tm="0">
                                          <p:val>
                                            <p:strVal val="#ppt_x"/>
                                          </p:val>
                                        </p:tav>
                                        <p:tav tm="100000">
                                          <p:val>
                                            <p:strVal val="#ppt_x"/>
                                          </p:val>
                                        </p:tav>
                                      </p:tavLst>
                                    </p:anim>
                                    <p:anim calcmode="lin" valueType="num">
                                      <p:cBhvr>
                                        <p:cTn id="15"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IDC_Template_7-2015">
  <a:themeElements>
    <a:clrScheme name="IDC-2">
      <a:dk1>
        <a:srgbClr val="0C395A"/>
      </a:dk1>
      <a:lt1>
        <a:sysClr val="window" lastClr="FFFFFF"/>
      </a:lt1>
      <a:dk2>
        <a:srgbClr val="10476D"/>
      </a:dk2>
      <a:lt2>
        <a:srgbClr val="EEECE1"/>
      </a:lt2>
      <a:accent1>
        <a:srgbClr val="219184"/>
      </a:accent1>
      <a:accent2>
        <a:srgbClr val="288325"/>
      </a:accent2>
      <a:accent3>
        <a:srgbClr val="9BBB59"/>
      </a:accent3>
      <a:accent4>
        <a:srgbClr val="2DB9A5"/>
      </a:accent4>
      <a:accent5>
        <a:srgbClr val="5EA54B"/>
      </a:accent5>
      <a:accent6>
        <a:srgbClr val="F79646"/>
      </a:accent6>
      <a:hlink>
        <a:srgbClr val="249465"/>
      </a:hlink>
      <a:folHlink>
        <a:srgbClr val="166399"/>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DC_Template_7-2015">
  <a:themeElements>
    <a:clrScheme name="IDC-2">
      <a:dk1>
        <a:srgbClr val="0C395A"/>
      </a:dk1>
      <a:lt1>
        <a:sysClr val="window" lastClr="FFFFFF"/>
      </a:lt1>
      <a:dk2>
        <a:srgbClr val="10476D"/>
      </a:dk2>
      <a:lt2>
        <a:srgbClr val="EEECE1"/>
      </a:lt2>
      <a:accent1>
        <a:srgbClr val="219184"/>
      </a:accent1>
      <a:accent2>
        <a:srgbClr val="288325"/>
      </a:accent2>
      <a:accent3>
        <a:srgbClr val="9BBB59"/>
      </a:accent3>
      <a:accent4>
        <a:srgbClr val="2DB9A5"/>
      </a:accent4>
      <a:accent5>
        <a:srgbClr val="5EA54B"/>
      </a:accent5>
      <a:accent6>
        <a:srgbClr val="F79646"/>
      </a:accent6>
      <a:hlink>
        <a:srgbClr val="249465"/>
      </a:hlink>
      <a:folHlink>
        <a:srgbClr val="166399"/>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IDC_Template_7-2015</Template>
  <TotalTime>13106</TotalTime>
  <Words>3903</Words>
  <Application>Microsoft Office PowerPoint</Application>
  <PresentationFormat>On-screen Show (4:3)</PresentationFormat>
  <Paragraphs>529</Paragraphs>
  <Slides>51</Slides>
  <Notes>45</Notes>
  <HiddenSlides>0</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IDC_Template_7-2015</vt:lpstr>
      <vt:lpstr>1_IDC_Template_7-2015</vt:lpstr>
      <vt:lpstr>Equity, Inclusion, and Opportunity: Addressing Success Gaps for Infants, Toddlers, and Preschool Children</vt:lpstr>
      <vt:lpstr>PowerPoint Presentation</vt:lpstr>
      <vt:lpstr>Purpose</vt:lpstr>
      <vt:lpstr>PowerPoint Presentation</vt:lpstr>
      <vt:lpstr>What is a success gap?</vt:lpstr>
      <vt:lpstr>What are some types of success gaps for infants, toddlers, and preschool children?</vt:lpstr>
      <vt:lpstr>Why is it important to look at success gaps?</vt:lpstr>
      <vt:lpstr>What are the results of success gaps for young children?</vt:lpstr>
      <vt:lpstr>PowerPoint Presentation</vt:lpstr>
      <vt:lpstr>What are the results of success gaps for young children?</vt:lpstr>
      <vt:lpstr>What are the results of success gaps for young children?</vt:lpstr>
      <vt:lpstr>What are the results of success gaps for young children?</vt:lpstr>
      <vt:lpstr>How do I determine if there is a success gap?</vt:lpstr>
      <vt:lpstr>Disaggregating Data Within a Subgroup May Reveal Success Gaps </vt:lpstr>
      <vt:lpstr>Which are the affected subgroups based on your data disaggregation?</vt:lpstr>
      <vt:lpstr>Are there success gaps nationally? Or factors that can lead to success gaps for infants, toddlers and preschool children?</vt:lpstr>
      <vt:lpstr>PowerPoint Presentation</vt:lpstr>
      <vt:lpstr>Percentage of Preschool Students Receiving Suspensions, by Race/Ethnicity</vt:lpstr>
      <vt:lpstr>What is a Risk Ratio?</vt:lpstr>
      <vt:lpstr>Participation in Part C, 619 and Part B by Race/Ethnicity </vt:lpstr>
      <vt:lpstr>Part C Settings by Race/Ethnicity</vt:lpstr>
      <vt:lpstr>619 Settings by Race/Ethnicity</vt:lpstr>
      <vt:lpstr>Participation in Part C, 619 and Part B at the State Level</vt:lpstr>
      <vt:lpstr>Example State ECO Data by Race/Ethnicity</vt:lpstr>
      <vt:lpstr>PowerPoint Presentation</vt:lpstr>
      <vt:lpstr>PowerPoint Presentation</vt:lpstr>
      <vt:lpstr>How are success gaps addressed?</vt:lpstr>
      <vt:lpstr>Success Gaps Tools for Preschool and School-age Children</vt:lpstr>
      <vt:lpstr>How to Address Success Gaps </vt:lpstr>
      <vt:lpstr>PowerPoint Presentation</vt:lpstr>
      <vt:lpstr>PowerPoint Presentation</vt:lpstr>
      <vt:lpstr>PowerPoint Presentation</vt:lpstr>
      <vt:lpstr>PowerPoint Presentation</vt:lpstr>
      <vt:lpstr>PowerPoint Presentation</vt:lpstr>
      <vt:lpstr>Self-assessment Components</vt:lpstr>
      <vt:lpstr>Data-based Decisionmaking</vt:lpstr>
      <vt:lpstr>Cultural Responsiveness </vt:lpstr>
      <vt:lpstr>Core Instructional Program</vt:lpstr>
      <vt:lpstr>Assessment: Universal Screening and Progress Monitoring</vt:lpstr>
      <vt:lpstr>     Evidence-based Instructional and Behavioral Interventions and Supports</vt:lpstr>
      <vt:lpstr>To address success gaps…make a  plan of action.</vt:lpstr>
      <vt:lpstr>PowerPoint Presentation</vt:lpstr>
      <vt:lpstr>Discussion</vt:lpstr>
      <vt:lpstr>Take a closer look…</vt:lpstr>
      <vt:lpstr>PowerPoint Presentation</vt:lpstr>
      <vt:lpstr>Success Gaps for Infants and Toddlers</vt:lpstr>
      <vt:lpstr>Discussion</vt:lpstr>
      <vt:lpstr>PowerPoint Presentation</vt:lpstr>
      <vt:lpstr>PowerPoint Presentation</vt:lpstr>
      <vt:lpstr>For More Information</vt:lpstr>
      <vt:lpstr>PowerPoint Presentation</vt:lpstr>
    </vt:vector>
  </TitlesOfParts>
  <Company>Westat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Gallagher</dc:creator>
  <cp:lastModifiedBy>Danielle Crain</cp:lastModifiedBy>
  <cp:revision>137</cp:revision>
  <dcterms:created xsi:type="dcterms:W3CDTF">2016-02-15T18:08:19Z</dcterms:created>
  <dcterms:modified xsi:type="dcterms:W3CDTF">2016-07-18T13:40:23Z</dcterms:modified>
</cp:coreProperties>
</file>